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61" r:id="rId5"/>
    <p:sldId id="262" r:id="rId6"/>
    <p:sldId id="288" r:id="rId7"/>
    <p:sldId id="264" r:id="rId8"/>
    <p:sldId id="265" r:id="rId9"/>
    <p:sldId id="266" r:id="rId10"/>
    <p:sldId id="289" r:id="rId11"/>
    <p:sldId id="268" r:id="rId12"/>
    <p:sldId id="269" r:id="rId13"/>
    <p:sldId id="270" r:id="rId14"/>
    <p:sldId id="271" r:id="rId15"/>
    <p:sldId id="272" r:id="rId16"/>
    <p:sldId id="273" r:id="rId17"/>
    <p:sldId id="291" r:id="rId18"/>
    <p:sldId id="274" r:id="rId19"/>
    <p:sldId id="275" r:id="rId20"/>
    <p:sldId id="276" r:id="rId21"/>
    <p:sldId id="290" r:id="rId22"/>
    <p:sldId id="278" r:id="rId23"/>
    <p:sldId id="258" r:id="rId24"/>
    <p:sldId id="25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Objekte" id="{DE265C2E-15BB-492C-8DE0-60D2A714EA43}">
          <p14:sldIdLst>
            <p14:sldId id="261"/>
            <p14:sldId id="262"/>
            <p14:sldId id="288"/>
            <p14:sldId id="264"/>
            <p14:sldId id="265"/>
            <p14:sldId id="266"/>
            <p14:sldId id="289"/>
            <p14:sldId id="268"/>
          </p14:sldIdLst>
        </p14:section>
        <p14:section name="Klassen" id="{A7C5A08A-AB46-4C7A-A44D-9C1D426B7001}">
          <p14:sldIdLst>
            <p14:sldId id="269"/>
            <p14:sldId id="270"/>
            <p14:sldId id="271"/>
          </p14:sldIdLst>
        </p14:section>
        <p14:section name="Klassen und Objekte in C++" id="{6BA0C24A-5404-4850-A420-30405F0679BF}">
          <p14:sldIdLst>
            <p14:sldId id="272"/>
            <p14:sldId id="273"/>
            <p14:sldId id="291"/>
            <p14:sldId id="274"/>
            <p14:sldId id="275"/>
            <p14:sldId id="276"/>
            <p14:sldId id="290"/>
            <p14:sldId id="278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74302" autoAdjust="0"/>
  </p:normalViewPr>
  <p:slideViewPr>
    <p:cSldViewPr snapToGrid="0">
      <p:cViewPr varScale="1">
        <p:scale>
          <a:sx n="85" d="100"/>
          <a:sy n="85" d="100"/>
        </p:scale>
        <p:origin x="150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26.10.2020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26.10.2020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wir das Konzept eines Objekts auf den Computer übertragen möchten, müssen wir nur ein paar Begriffe austauschen.</a:t>
            </a:r>
          </a:p>
          <a:p>
            <a:r>
              <a:rPr lang="de-DE" dirty="0"/>
              <a:t>Anstelle von Atomen bestehen Objekte im Computer aus Ladungen, also aus Elektronen, die irgendwo</a:t>
            </a:r>
            <a:r>
              <a:rPr lang="de-DE" baseline="0" dirty="0"/>
              <a:t> hingeschoben wurden.</a:t>
            </a:r>
          </a:p>
          <a:p>
            <a:r>
              <a:rPr lang="de-DE" baseline="0" dirty="0"/>
              <a:t>Die Position im Computer nennt sich Speicheradresse und der Speicherort ist nicht der 3D Raum, sondern der Arbeitsspeicher (RAM, </a:t>
            </a:r>
            <a:r>
              <a:rPr lang="de-DE" baseline="0" dirty="0" err="1"/>
              <a:t>random</a:t>
            </a:r>
            <a:r>
              <a:rPr lang="de-DE" baseline="0" dirty="0"/>
              <a:t> </a:t>
            </a:r>
            <a:r>
              <a:rPr lang="de-DE" baseline="0" dirty="0" err="1"/>
              <a:t>access</a:t>
            </a:r>
            <a:r>
              <a:rPr lang="de-DE" baseline="0" dirty="0"/>
              <a:t> </a:t>
            </a:r>
            <a:r>
              <a:rPr lang="de-DE" baseline="0" dirty="0" err="1"/>
              <a:t>memory</a:t>
            </a:r>
            <a:r>
              <a:rPr lang="de-DE" baseline="0" dirty="0"/>
              <a:t>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25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Unterscheidung zwischen demselben</a:t>
            </a:r>
            <a:r>
              <a:rPr lang="de-DE" baseline="0" dirty="0"/>
              <a:t> Baum und einem gleichen Baum ist deshalb so wichtig, weil sich Änderungen ggf. nur auf einen Beobachter auswirken.</a:t>
            </a:r>
          </a:p>
          <a:p>
            <a:r>
              <a:rPr lang="de-DE" baseline="0" dirty="0"/>
              <a:t>Falls man das Original noch benötigt und eine Kopie verändern möchte, muss sich der Programmierer darum kümmern, dass die Kopie erstellt wird.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36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Beispiel</a:t>
            </a:r>
            <a:r>
              <a:rPr lang="de-DE" baseline="0" dirty="0"/>
              <a:t> des Objekts „Holztisch“ haben wir zuvor schon kennengelernt.</a:t>
            </a:r>
          </a:p>
          <a:p>
            <a:r>
              <a:rPr lang="de-DE" baseline="0" dirty="0"/>
              <a:t>Die Klasse „Tisch“ liefert die Definition aller möglichen Tische. Sie beschreibt in allgemeiner Form, wie ein Tisch aussieht, ohne konkrete Angaben zu einem bestimmten Tisch zu machen.</a:t>
            </a:r>
          </a:p>
          <a:p>
            <a:endParaRPr lang="de-DE" baseline="0" dirty="0"/>
          </a:p>
          <a:p>
            <a:r>
              <a:rPr lang="de-DE" baseline="0" dirty="0"/>
              <a:t>Ein anderes Beispiel:</a:t>
            </a:r>
          </a:p>
          <a:p>
            <a:r>
              <a:rPr lang="de-DE" baseline="0" dirty="0"/>
              <a:t>Klasse „Hund“: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Name des Hundes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Geburtsdatum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Fellfarbe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Eigentümer</a:t>
            </a:r>
          </a:p>
          <a:p>
            <a:pPr marL="0" indent="0">
              <a:buFontTx/>
              <a:buNone/>
            </a:pPr>
            <a:r>
              <a:rPr lang="de-DE" baseline="0" dirty="0"/>
              <a:t>Objekt „Hund meiner Nachbarin“: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Name des Hundes: Jenny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Geburtsdatum: 3.6.2017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Fellfarbe: schwarz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Eigentümer: Andrea 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6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70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Methoden: führen etwas durch, tun etwas</a:t>
            </a:r>
          </a:p>
          <a:p>
            <a:r>
              <a:rPr lang="de-DE" dirty="0"/>
              <a:t>Funktionen: berechnen etwas, tun aber nichts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58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Operationen (auch: Funktionen, Methoden),</a:t>
            </a:r>
            <a:r>
              <a:rPr lang="de-DE" baseline="0" dirty="0"/>
              <a:t> die spezifisch für eine Klasse oder ein Objekt sind, </a:t>
            </a:r>
            <a:r>
              <a:rPr lang="de-DE" dirty="0"/>
              <a:t>werden der Klasse untergeordnet,</a:t>
            </a:r>
            <a:r>
              <a:rPr lang="de-DE" baseline="0" dirty="0"/>
              <a:t> d.h. eingerückt.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83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0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60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39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4B7C-8EDA-460E-A564-5F9C000F7E5E}" type="datetime1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5497-D0A9-4105-B600-55ACC7363C7B}" type="datetime1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601556"/>
            <a:ext cx="4799936" cy="553998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/>
              <a:t>Title Group </a:t>
            </a:r>
            <a:r>
              <a:rPr lang="de-DE" dirty="0" err="1"/>
              <a:t>Slides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4262400" y="576000"/>
            <a:ext cx="76464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This Slide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19666" y="1620000"/>
            <a:ext cx="11232985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/>
              <a:t>Title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720000" y="2160000"/>
            <a:ext cx="11232651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  <a:lvl2pPr>
              <a:defRPr sz="2400">
                <a:solidFill>
                  <a:srgbClr val="57575A"/>
                </a:solidFill>
                <a:latin typeface="Helvetica Narrow" panose="020B0506020203020204" pitchFamily="34" charset="0"/>
              </a:defRPr>
            </a:lvl2pPr>
            <a:lvl3pPr>
              <a:defRPr sz="2000">
                <a:solidFill>
                  <a:srgbClr val="57575A"/>
                </a:solidFill>
                <a:latin typeface="Helvetica Narrow" panose="020B0506020203020204" pitchFamily="34" charset="0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Ebene 2</a:t>
            </a:r>
          </a:p>
          <a:p>
            <a:pPr lvl="2"/>
            <a:r>
              <a:rPr lang="de-DE" dirty="0"/>
              <a:t>Ebene 3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5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F1B8-6A2F-4317-B750-9C0F0DA0638E}" type="datetime1">
              <a:rPr lang="de-DE" smtClean="0"/>
              <a:t>26.10.2020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AF76-C217-44A0-B610-4FAC8C08089E}" type="datetime1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6305-8255-4115-AD22-843F966383CE}" type="datetime1">
              <a:rPr lang="de-DE" smtClean="0"/>
              <a:t>26.10.2020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A196-3182-4313-A5EA-613E89BC7954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FB52-B531-4FC1-BB8A-CA2116C62A78}" type="datetime1">
              <a:rPr lang="de-DE" smtClean="0"/>
              <a:t>26.10.2020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238A-305B-4D38-8B97-76ED5B9A7223}" type="datetime1">
              <a:rPr lang="de-DE" smtClean="0"/>
              <a:t>26.10.2020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D64-CF40-4E63-891C-CB5470F1250B}" type="datetime1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E4E1-020A-4E22-B6BA-661A078E428A}" type="datetime1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FD9D9A9-93CB-45A2-A588-631990B56241}" type="datetime1">
              <a:rPr lang="de-DE" smtClean="0"/>
              <a:t>26.10.2020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C++ Objektorientierung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31349"/>
            <a:ext cx="10515600" cy="424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F29EB5F-6B0D-468F-B879-C4B870D9DC17}" type="datetime1">
              <a:rPr lang="de-DE" smtClean="0"/>
              <a:t>26.10.2020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C++ Objektorientierung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Objektorientierung in C++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D0CE-D19D-4F22-AC5D-A5D442CE8AE9}" type="datetime1">
              <a:rPr lang="de-DE" smtClean="0"/>
              <a:t>26.10.2020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ist das so wichtig?</a:t>
            </a:r>
          </a:p>
          <a:p>
            <a:pPr lvl="1"/>
            <a:r>
              <a:rPr lang="de-DE" dirty="0"/>
              <a:t>Vorhersage, wie sich Änderungen auswirken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094405" y="562164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  gleicher   Baum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71" y="2950836"/>
            <a:ext cx="2705478" cy="22005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118" y="2950836"/>
            <a:ext cx="2705478" cy="220058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3841150"/>
            <a:ext cx="1224136" cy="1697469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 flipV="1">
            <a:off x="8571135" y="4398525"/>
            <a:ext cx="670303" cy="162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9" y="3636736"/>
            <a:ext cx="1544960" cy="2106295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V="1">
            <a:off x="2993166" y="4561229"/>
            <a:ext cx="615795" cy="145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9419" y="4706506"/>
            <a:ext cx="484355" cy="484355"/>
          </a:xfrm>
          <a:prstGeom prst="rect">
            <a:avLst/>
          </a:prstGeom>
        </p:spPr>
      </p:pic>
      <p:cxnSp>
        <p:nvCxnSpPr>
          <p:cNvPr id="18" name="Gerader Verbinder 17"/>
          <p:cNvCxnSpPr/>
          <p:nvPr/>
        </p:nvCxnSpPr>
        <p:spPr>
          <a:xfrm flipV="1">
            <a:off x="5555847" y="5691418"/>
            <a:ext cx="822897" cy="2732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241080" y="528720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Helvetica Narrow" panose="020B0506020203020204" pitchFamily="34" charset="0"/>
              </a:rPr>
              <a:t>nicht mehr gleicher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9103-D759-455B-B0B5-E8F3ED73ABDB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38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definieren die Eigenschaften, die Objekte haben können</a:t>
            </a:r>
          </a:p>
          <a:p>
            <a:pPr lvl="1"/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Objekt: </a:t>
            </a:r>
            <a:br>
              <a:rPr lang="de-DE" dirty="0"/>
            </a:br>
            <a:r>
              <a:rPr lang="de-DE" dirty="0"/>
              <a:t>"der Tisch mit 4 Beinen und hölzerner Tischplatte […]"</a:t>
            </a:r>
            <a:br>
              <a:rPr lang="de-DE" dirty="0"/>
            </a:br>
            <a:br>
              <a:rPr lang="de-DE" dirty="0"/>
            </a:br>
            <a:r>
              <a:rPr lang="de-DE" dirty="0"/>
              <a:t>Klasse: </a:t>
            </a:r>
            <a:br>
              <a:rPr lang="de-DE" dirty="0"/>
            </a:br>
            <a:r>
              <a:rPr lang="de-DE" dirty="0"/>
              <a:t>ein Tisch hat eine Menge an Beinen</a:t>
            </a:r>
            <a:br>
              <a:rPr lang="de-DE" dirty="0"/>
            </a:br>
            <a:r>
              <a:rPr lang="de-DE" dirty="0"/>
              <a:t>ein Tisch hat eine Tischplatte</a:t>
            </a:r>
            <a:br>
              <a:rPr lang="de-DE" dirty="0"/>
            </a:br>
            <a:r>
              <a:rPr lang="de-DE" dirty="0"/>
              <a:t>eine Tischplatte besteht aus einem Material</a:t>
            </a:r>
            <a:br>
              <a:rPr lang="de-DE" dirty="0"/>
            </a:br>
            <a:r>
              <a:rPr lang="de-DE" dirty="0"/>
              <a:t>[…]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0E77-AEAF-40A5-96E6-60B5CD33B2C8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83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aus Klassen Instanzen (Objekte) erzeugen</a:t>
            </a:r>
          </a:p>
          <a:p>
            <a:pPr lvl="1"/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Legoauto-Bauplan = Klasse</a:t>
            </a:r>
            <a:br>
              <a:rPr lang="de-DE" dirty="0"/>
            </a:br>
            <a:r>
              <a:rPr lang="de-DE" dirty="0"/>
              <a:t>Hände, Finger, Werkzeug = Programmcode</a:t>
            </a:r>
            <a:br>
              <a:rPr lang="de-DE" dirty="0"/>
            </a:br>
            <a:r>
              <a:rPr lang="de-DE" dirty="0"/>
              <a:t>Aufgebautes Spielzeug = Objekt</a:t>
            </a:r>
          </a:p>
          <a:p>
            <a:endParaRPr lang="de-DE" dirty="0"/>
          </a:p>
          <a:p>
            <a:r>
              <a:rPr lang="de-DE" dirty="0"/>
              <a:t>Man sagt, ein Objekt sei vom Typ seiner Klasse</a:t>
            </a:r>
          </a:p>
          <a:p>
            <a:pPr lvl="1"/>
            <a:r>
              <a:rPr lang="de-DE" dirty="0"/>
              <a:t>"Dieses Spielzeug ist vom Typ </a:t>
            </a:r>
            <a:r>
              <a:rPr lang="de-DE" dirty="0" err="1"/>
              <a:t>Legoauto</a:t>
            </a:r>
            <a:r>
              <a:rPr lang="de-DE" dirty="0"/>
              <a:t>"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06824-7CDB-47F2-B4F9-7F56E0E0827A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94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können Methoden/Prozeduren definieren, um mit Objekten etwas zu tun</a:t>
            </a:r>
          </a:p>
          <a:p>
            <a:pPr lvl="1"/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Berechne Verkaufspreis (Tisch)</a:t>
            </a:r>
            <a:br>
              <a:rPr lang="de-DE" dirty="0"/>
            </a:br>
            <a:r>
              <a:rPr lang="de-DE" dirty="0"/>
              <a:t>Drucke Liste benötigter Klötze (</a:t>
            </a:r>
            <a:r>
              <a:rPr lang="de-DE" dirty="0" err="1"/>
              <a:t>Legoauto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Zeige CO</a:t>
            </a:r>
            <a:r>
              <a:rPr lang="de-DE" baseline="-25000" dirty="0"/>
              <a:t>2</a:t>
            </a:r>
            <a:r>
              <a:rPr lang="de-DE" dirty="0"/>
              <a:t> Auswirkung aufs Klima (Baum)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6B6B-0CA5-477A-87CC-86F01C4D7341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09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C++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38200" y="1931349"/>
            <a:ext cx="8001000" cy="4245613"/>
          </a:xfrm>
        </p:spPr>
        <p:txBody>
          <a:bodyPr/>
          <a:lstStyle/>
          <a:p>
            <a:r>
              <a:rPr lang="de-DE" dirty="0"/>
              <a:t>Klassen werden mit </a:t>
            </a:r>
            <a:r>
              <a:rPr lang="de-DE" dirty="0" err="1">
                <a:solidFill>
                  <a:srgbClr val="F37637"/>
                </a:solidFill>
              </a:rPr>
              <a:t>class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dirty="0">
                <a:solidFill>
                  <a:srgbClr val="F37637"/>
                </a:solidFill>
              </a:rPr>
              <a:t>{}; </a:t>
            </a:r>
            <a:r>
              <a:rPr lang="de-DE" dirty="0"/>
              <a:t>definiert</a:t>
            </a:r>
          </a:p>
          <a:p>
            <a:r>
              <a:rPr lang="de-DE" dirty="0"/>
              <a:t>Objekt erzeugen:</a:t>
            </a:r>
            <a:br>
              <a:rPr lang="de-DE" dirty="0"/>
            </a:br>
            <a:r>
              <a:rPr lang="de-DE" i="1" dirty="0" err="1"/>
              <a:t>Typname</a:t>
            </a:r>
            <a:r>
              <a:rPr lang="de-DE" i="1" dirty="0"/>
              <a:t> a</a:t>
            </a:r>
            <a:r>
              <a:rPr lang="de-DE" i="1" dirty="0">
                <a:solidFill>
                  <a:schemeClr val="accent1"/>
                </a:solidFill>
              </a:rPr>
              <a:t>();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4367264" y="3077850"/>
            <a:ext cx="72712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130201" y="2754685"/>
            <a:ext cx="5623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Konvention: </a:t>
            </a:r>
            <a:br>
              <a:rPr lang="de-DE" dirty="0"/>
            </a:br>
            <a:r>
              <a:rPr lang="de-DE" dirty="0"/>
              <a:t>Klassen = Substantiv (Hauptwort)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Großschreibung</a:t>
            </a:r>
            <a:br>
              <a:rPr lang="de-DE" dirty="0"/>
            </a:br>
            <a:r>
              <a:rPr lang="de-DE" dirty="0"/>
              <a:t>Methoden = Verben (Tunwort)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Kleinschreibung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FAA8-397F-43C8-8048-89D422BE1490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5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C++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Methoden, die mit einem Objekt einer Klasse durchgeführt werden können: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class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{</a:t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>
                <a:solidFill>
                  <a:srgbClr val="F37637"/>
                </a:solidFill>
              </a:rPr>
              <a:t>    </a:t>
            </a:r>
            <a:r>
              <a:rPr lang="de-DE" i="1" dirty="0" err="1">
                <a:solidFill>
                  <a:srgbClr val="F37637"/>
                </a:solidFill>
              </a:rPr>
              <a:t>public</a:t>
            </a:r>
            <a:r>
              <a:rPr lang="de-DE" i="1" dirty="0">
                <a:solidFill>
                  <a:srgbClr val="F37637"/>
                </a:solidFill>
              </a:rPr>
              <a:t>:</a:t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 err="1">
                <a:solidFill>
                  <a:schemeClr val="accent1"/>
                </a:solidFill>
              </a:rPr>
              <a:t>void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parametertyp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parametername</a:t>
            </a:r>
            <a:r>
              <a:rPr lang="de-DE" i="1" dirty="0"/>
              <a:t>, …</a:t>
            </a:r>
            <a:r>
              <a:rPr lang="de-DE" i="1" dirty="0">
                <a:solidFill>
                  <a:srgbClr val="F37637"/>
                </a:solidFill>
              </a:rPr>
              <a:t>){</a:t>
            </a:r>
            <a:br>
              <a:rPr lang="de-DE" i="1" dirty="0"/>
            </a:b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		// hier irgendwas tun</a:t>
            </a:r>
            <a:br>
              <a:rPr lang="de-DE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de-DE" i="1" dirty="0">
                <a:solidFill>
                  <a:schemeClr val="accent1"/>
                </a:solidFill>
              </a:rPr>
              <a:t>}</a:t>
            </a:r>
            <a:br>
              <a:rPr lang="de-DE" i="1" dirty="0">
                <a:solidFill>
                  <a:schemeClr val="accent1"/>
                </a:solidFill>
              </a:rPr>
            </a:br>
            <a:r>
              <a:rPr lang="de-DE" i="1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1B63-B39A-4E59-BBD3-BDDAFFD220FC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02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C++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838200" y="1931349"/>
            <a:ext cx="11353800" cy="4245613"/>
          </a:xfrm>
        </p:spPr>
        <p:txBody>
          <a:bodyPr/>
          <a:lstStyle/>
          <a:p>
            <a:r>
              <a:rPr lang="de-DE" dirty="0"/>
              <a:t>Funktionen, die mit einem Objekt einer Klasse durchgeführt werden können: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class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{</a:t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>
                <a:solidFill>
                  <a:srgbClr val="F37637"/>
                </a:solidFill>
              </a:rPr>
              <a:t>    </a:t>
            </a:r>
            <a:r>
              <a:rPr lang="de-DE" i="1" dirty="0" err="1">
                <a:solidFill>
                  <a:srgbClr val="F37637"/>
                </a:solidFill>
              </a:rPr>
              <a:t>public</a:t>
            </a:r>
            <a:r>
              <a:rPr lang="de-DE" i="1" dirty="0">
                <a:solidFill>
                  <a:srgbClr val="F37637"/>
                </a:solidFill>
              </a:rPr>
              <a:t>:</a:t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rückgabetyp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parametertyp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parametername</a:t>
            </a:r>
            <a:r>
              <a:rPr lang="de-DE" i="1" dirty="0"/>
              <a:t>, …</a:t>
            </a:r>
            <a:r>
              <a:rPr lang="de-DE" i="1" dirty="0">
                <a:solidFill>
                  <a:srgbClr val="F37637"/>
                </a:solidFill>
              </a:rPr>
              <a:t>){</a:t>
            </a:r>
            <a:br>
              <a:rPr lang="de-DE" i="1" dirty="0"/>
            </a:b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		// hier irgendwas tun</a:t>
            </a:r>
            <a:br>
              <a:rPr lang="de-DE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 		</a:t>
            </a:r>
            <a:r>
              <a:rPr lang="de-DE" i="1" dirty="0" err="1">
                <a:solidFill>
                  <a:schemeClr val="accent1"/>
                </a:solidFill>
              </a:rPr>
              <a:t>return</a:t>
            </a: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i="1" dirty="0" err="1">
                <a:solidFill>
                  <a:schemeClr val="bg1">
                    <a:lumMod val="50000"/>
                  </a:schemeClr>
                </a:solidFill>
              </a:rPr>
              <a:t>ergebnis</a:t>
            </a: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;</a:t>
            </a:r>
            <a:br>
              <a:rPr lang="de-DE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de-DE" i="1" dirty="0">
                <a:solidFill>
                  <a:schemeClr val="accent1"/>
                </a:solidFill>
              </a:rPr>
              <a:t>}</a:t>
            </a:r>
            <a:br>
              <a:rPr lang="de-DE" i="1" dirty="0">
                <a:solidFill>
                  <a:schemeClr val="accent1"/>
                </a:solidFill>
              </a:rPr>
            </a:br>
            <a:r>
              <a:rPr lang="de-DE" i="1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24B1-BC8D-4228-96F8-1AE8B23AAE74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83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C++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Eigenschaften können öffentlich (für alle) zugänglich sein, oder nur für das Objekt selbst: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class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{</a:t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>
                <a:solidFill>
                  <a:srgbClr val="F37637"/>
                </a:solidFill>
              </a:rPr>
              <a:t>    </a:t>
            </a:r>
            <a:r>
              <a:rPr lang="de-DE" i="1" dirty="0" err="1">
                <a:solidFill>
                  <a:srgbClr val="F37637"/>
                </a:solidFill>
              </a:rPr>
              <a:t>public</a:t>
            </a:r>
            <a:r>
              <a:rPr lang="de-DE" i="1" dirty="0">
                <a:solidFill>
                  <a:srgbClr val="F37637"/>
                </a:solidFill>
              </a:rPr>
              <a:t>:</a:t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eigenschaftstyp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eigenschaftsname</a:t>
            </a:r>
            <a:r>
              <a:rPr lang="de-DE" i="1" dirty="0">
                <a:solidFill>
                  <a:schemeClr val="accent1"/>
                </a:solidFill>
              </a:rPr>
              <a:t>;</a:t>
            </a:r>
            <a:br>
              <a:rPr lang="de-DE" i="1" dirty="0">
                <a:solidFill>
                  <a:schemeClr val="accent1"/>
                </a:solidFill>
              </a:rPr>
            </a:br>
            <a:r>
              <a:rPr lang="de-DE" i="1" dirty="0">
                <a:solidFill>
                  <a:schemeClr val="accent1"/>
                </a:solidFill>
              </a:rPr>
              <a:t>   </a:t>
            </a:r>
            <a:r>
              <a:rPr lang="de-DE" i="1" dirty="0">
                <a:solidFill>
                  <a:srgbClr val="F37637"/>
                </a:solidFill>
              </a:rPr>
              <a:t> private:</a:t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eigenschaftstyp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eigenschaftsname</a:t>
            </a:r>
            <a:r>
              <a:rPr lang="de-DE" i="1" dirty="0">
                <a:solidFill>
                  <a:schemeClr val="accent1"/>
                </a:solidFill>
              </a:rPr>
              <a:t>;</a:t>
            </a:r>
            <a:br>
              <a:rPr lang="de-DE" i="1" dirty="0">
                <a:solidFill>
                  <a:schemeClr val="accent1"/>
                </a:solidFill>
              </a:rPr>
            </a:br>
            <a:r>
              <a:rPr lang="de-DE" i="1" dirty="0">
                <a:solidFill>
                  <a:schemeClr val="accent1"/>
                </a:solidFill>
              </a:rPr>
              <a:t>}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E39C-90D5-4DB2-AF6D-CA713AE9353C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347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Klassen und Objekte in C++</a:t>
            </a:r>
            <a:br>
              <a:rPr lang="de-DE" dirty="0"/>
            </a:b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Eigenschaften abfragen:</a:t>
            </a:r>
            <a:br>
              <a:rPr lang="de-DE" dirty="0"/>
            </a:br>
            <a:r>
              <a:rPr lang="de-DE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typ</a:t>
            </a:r>
            <a:r>
              <a:rPr lang="de-DE" dirty="0"/>
              <a:t> </a:t>
            </a:r>
            <a:r>
              <a:rPr lang="de-DE" i="1" dirty="0"/>
              <a:t>wert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eigenschaft</a:t>
            </a:r>
            <a:r>
              <a:rPr lang="de-DE" i="1" dirty="0">
                <a:solidFill>
                  <a:schemeClr val="accent1"/>
                </a:solidFill>
              </a:rPr>
              <a:t>;</a:t>
            </a:r>
          </a:p>
          <a:p>
            <a:r>
              <a:rPr lang="de-DE" dirty="0"/>
              <a:t>Operation (Methode) durchführen: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);</a:t>
            </a:r>
            <a:endParaRPr lang="de-DE" dirty="0"/>
          </a:p>
          <a:p>
            <a:r>
              <a:rPr lang="de-DE" dirty="0"/>
              <a:t>Berechnung (Funktion) ausführen:</a:t>
            </a:r>
            <a:br>
              <a:rPr lang="de-DE" dirty="0"/>
            </a:br>
            <a:r>
              <a:rPr lang="de-DE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typ</a:t>
            </a:r>
            <a:r>
              <a:rPr lang="de-DE" dirty="0"/>
              <a:t> </a:t>
            </a:r>
            <a:r>
              <a:rPr lang="de-DE" i="1" dirty="0" err="1"/>
              <a:t>ergebnis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B084-F0CA-4603-837F-15D799ECF6A2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0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C++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6793523" cy="4245613"/>
          </a:xfrm>
        </p:spPr>
        <p:txBody>
          <a:bodyPr>
            <a:normAutofit/>
          </a:bodyPr>
          <a:lstStyle/>
          <a:p>
            <a:r>
              <a:rPr lang="de-DE" dirty="0"/>
              <a:t>Definiere eine Klasse Quader und gib ihr ein paar Eigenschaften, die ein Quader haben könnte</a:t>
            </a:r>
          </a:p>
          <a:p>
            <a:r>
              <a:rPr lang="de-DE" dirty="0"/>
              <a:t>Erzeuge einen Quader a</a:t>
            </a:r>
          </a:p>
          <a:p>
            <a:r>
              <a:rPr lang="de-DE" dirty="0"/>
              <a:t>Erzeuge einen anderen Quader b</a:t>
            </a:r>
          </a:p>
          <a:p>
            <a:r>
              <a:rPr lang="de-DE" dirty="0"/>
              <a:t>Erzeuge einen Quader c, der genau gleich aussieht wie Quader b</a:t>
            </a:r>
          </a:p>
          <a:p>
            <a:r>
              <a:rPr lang="de-DE" dirty="0"/>
              <a:t>Definiere einen Quader d, der identisch ist mit Quader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B13A-5D40-4047-9C33-50B487D26E43}" type="datetime1">
              <a:rPr lang="de-DE" smtClean="0"/>
              <a:t>26.10.2020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25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  <a:p>
            <a:r>
              <a:rPr lang="de-DE" dirty="0"/>
              <a:t>Klassen</a:t>
            </a:r>
          </a:p>
          <a:p>
            <a:r>
              <a:rPr lang="de-DE" dirty="0"/>
              <a:t>Klassen und Objekte in C++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ADC3-D76E-4BB8-BE2F-7158B56222B4}" type="datetime1">
              <a:rPr lang="de-DE" smtClean="0"/>
              <a:t>26.10.2020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C++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6793523" cy="4245613"/>
          </a:xfrm>
        </p:spPr>
        <p:txBody>
          <a:bodyPr>
            <a:normAutofit/>
          </a:bodyPr>
          <a:lstStyle/>
          <a:p>
            <a:r>
              <a:rPr lang="de-DE" dirty="0"/>
              <a:t>Ändere eine Eigenschaft an Quader b</a:t>
            </a:r>
          </a:p>
          <a:p>
            <a:r>
              <a:rPr lang="de-DE" dirty="0"/>
              <a:t>Überprüfe die gleiche Eigenschaft an Quader c</a:t>
            </a:r>
          </a:p>
          <a:p>
            <a:r>
              <a:rPr lang="de-DE" dirty="0"/>
              <a:t>Ändere eine Eigenschaft an Quader d</a:t>
            </a:r>
          </a:p>
          <a:p>
            <a:r>
              <a:rPr lang="de-DE" dirty="0"/>
              <a:t>Überprüfe die Eigenschaft an Quader c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07E8-2276-4845-9D29-57B372E8450E}" type="datetime1">
              <a:rPr lang="de-DE" smtClean="0"/>
              <a:t>26.10.2020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623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C++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31349"/>
            <a:ext cx="6523892" cy="4245613"/>
          </a:xfrm>
        </p:spPr>
        <p:txBody>
          <a:bodyPr/>
          <a:lstStyle/>
          <a:p>
            <a:r>
              <a:rPr lang="de-DE" dirty="0"/>
              <a:t>Füge eine Funktion zur Klasse hinzu, die das Volumen des Quaders ausrechnet</a:t>
            </a:r>
          </a:p>
          <a:p>
            <a:endParaRPr lang="de-DE" dirty="0"/>
          </a:p>
          <a:p>
            <a:r>
              <a:rPr lang="de-DE" dirty="0"/>
              <a:t>Füge eine Methode zur Klasse hinzu, die den Quader um eine Achse um 90° dreht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1278-9972-48DE-9818-7167329DDC68}" type="datetime1">
              <a:rPr lang="de-DE" smtClean="0"/>
              <a:t>26.10.2020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21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F5BE3B0-A143-4374-85EC-94FCEFAD47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8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  <a:p>
            <a:pPr lvl="1"/>
            <a:r>
              <a:rPr lang="de-DE" dirty="0"/>
              <a:t>Konkrete, eindeutig identifizierbare „Dinge“</a:t>
            </a:r>
          </a:p>
          <a:p>
            <a:pPr lvl="1"/>
            <a:r>
              <a:rPr lang="de-DE" dirty="0"/>
              <a:t>Unterscheidung zwischen „dasselbe“ und „das gleiche“</a:t>
            </a:r>
          </a:p>
          <a:p>
            <a:r>
              <a:rPr lang="de-DE" dirty="0"/>
              <a:t>Klassen</a:t>
            </a:r>
          </a:p>
          <a:p>
            <a:pPr lvl="1"/>
            <a:r>
              <a:rPr lang="de-DE" dirty="0"/>
              <a:t>Verallgemeinerung von Objekten</a:t>
            </a:r>
          </a:p>
          <a:p>
            <a:pPr lvl="1"/>
            <a:r>
              <a:rPr lang="de-DE" dirty="0"/>
              <a:t>„Bauplan“ oder „Beschreibungsplan“ für Objekte</a:t>
            </a:r>
          </a:p>
          <a:p>
            <a:r>
              <a:rPr lang="de-DE" dirty="0"/>
              <a:t>Klassen und Objekte in C++</a:t>
            </a:r>
          </a:p>
          <a:p>
            <a:pPr lvl="1"/>
            <a:r>
              <a:rPr lang="de-DE" dirty="0"/>
              <a:t>Erzeugung von Objekten</a:t>
            </a:r>
          </a:p>
          <a:p>
            <a:pPr lvl="1"/>
            <a:r>
              <a:rPr lang="de-DE" dirty="0"/>
              <a:t>Definition von Eigenschaften und Funktionen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7F3E-2057-4DFA-8AFF-DE210A4DAB78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747E-1220-43D8-8918-25934EF57BE8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Paradigma Objektorientierung (OO)</a:t>
            </a:r>
          </a:p>
          <a:p>
            <a:pPr lvl="1"/>
            <a:r>
              <a:rPr lang="de-DE" dirty="0"/>
              <a:t>Philosophie: "Alles ist ein Ding"</a:t>
            </a:r>
          </a:p>
          <a:p>
            <a:r>
              <a:rPr lang="de-DE" dirty="0"/>
              <a:t>Objekte sind "Gegenstände" mit konkreten Eigenschaften</a:t>
            </a:r>
          </a:p>
          <a:p>
            <a:pPr lvl="1"/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der Tisch mit 4 Beinen und hölzerner Tischplatte, </a:t>
            </a:r>
            <a:br>
              <a:rPr lang="de-DE" dirty="0"/>
            </a:br>
            <a:r>
              <a:rPr lang="de-DE" dirty="0"/>
              <a:t>der bei Fritz im Büro steht,</a:t>
            </a:r>
            <a:br>
              <a:rPr lang="de-DE" dirty="0"/>
            </a:br>
            <a:r>
              <a:rPr lang="de-DE" dirty="0"/>
              <a:t>am 12.5.2015 eingekauft wurde,</a:t>
            </a:r>
            <a:br>
              <a:rPr lang="de-DE" dirty="0"/>
            </a:br>
            <a:r>
              <a:rPr lang="de-DE" dirty="0"/>
              <a:t>die Bestellnummer EAM 90061554 hat</a:t>
            </a:r>
            <a:br>
              <a:rPr lang="de-DE" dirty="0"/>
            </a:br>
            <a:r>
              <a:rPr lang="de-DE" dirty="0"/>
              <a:t>und an der hinteren linken Ecke beschädigt ist</a:t>
            </a:r>
          </a:p>
          <a:p>
            <a:r>
              <a:rPr lang="de-DE" dirty="0"/>
              <a:t>Objekte werden auch Instanzen genannt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B270-4779-4192-B6BB-927EBF441025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59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Eindeutig identifizierbar / Unikat</a:t>
            </a:r>
          </a:p>
          <a:p>
            <a:pPr lvl="1"/>
            <a:r>
              <a:rPr lang="de-DE" dirty="0"/>
              <a:t>es gibt genau eins</a:t>
            </a:r>
          </a:p>
          <a:p>
            <a:pPr lvl="1"/>
            <a:r>
              <a:rPr lang="de-DE" dirty="0"/>
              <a:t>ein genau gleich aussehendes Objekt ist trotzdem ein anderes</a:t>
            </a:r>
          </a:p>
          <a:p>
            <a:r>
              <a:rPr lang="de-DE" dirty="0"/>
              <a:t>dasselbe Objekt </a:t>
            </a:r>
          </a:p>
          <a:p>
            <a:pPr lvl="1"/>
            <a:r>
              <a:rPr lang="de-DE" dirty="0"/>
              <a:t>identisches Unikat</a:t>
            </a:r>
          </a:p>
          <a:p>
            <a:pPr lvl="1"/>
            <a:r>
              <a:rPr lang="de-DE" dirty="0"/>
              <a:t>besteht aus denselben Atomen</a:t>
            </a:r>
          </a:p>
          <a:p>
            <a:r>
              <a:rPr lang="de-DE" dirty="0"/>
              <a:t>ein gleiches Objekt</a:t>
            </a:r>
          </a:p>
          <a:p>
            <a:pPr lvl="1"/>
            <a:r>
              <a:rPr lang="de-DE" dirty="0"/>
              <a:t>zwei identisch aussehende Objekte</a:t>
            </a:r>
          </a:p>
          <a:p>
            <a:pPr lvl="1"/>
            <a:r>
              <a:rPr lang="de-DE" dirty="0"/>
              <a:t>besteht aus anderen Atomen</a:t>
            </a:r>
          </a:p>
          <a:p>
            <a:pPr lvl="1"/>
            <a:r>
              <a:rPr lang="de-DE" dirty="0"/>
              <a:t>hat eine andere Position im Raum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076B-C97E-4EB1-B46C-64E8BBDC2E47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58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Eindeutig identifizierbar / Unikat</a:t>
            </a:r>
          </a:p>
          <a:p>
            <a:pPr lvl="1"/>
            <a:r>
              <a:rPr lang="de-DE" dirty="0"/>
              <a:t>es gibt genau eins</a:t>
            </a:r>
          </a:p>
          <a:p>
            <a:pPr lvl="1"/>
            <a:r>
              <a:rPr lang="de-DE" dirty="0"/>
              <a:t>ein genau gleich aussehendes Objekt ist trotzdem ein anderes</a:t>
            </a:r>
          </a:p>
          <a:p>
            <a:r>
              <a:rPr lang="de-DE" dirty="0"/>
              <a:t>dasselbe Objekt </a:t>
            </a:r>
          </a:p>
          <a:p>
            <a:pPr lvl="1"/>
            <a:r>
              <a:rPr lang="de-DE" dirty="0"/>
              <a:t>identisches Unikat</a:t>
            </a:r>
          </a:p>
          <a:p>
            <a:pPr lvl="1"/>
            <a:r>
              <a:rPr lang="de-DE" dirty="0"/>
              <a:t>besteht aus denselben Atomen</a:t>
            </a:r>
          </a:p>
          <a:p>
            <a:r>
              <a:rPr lang="de-DE" dirty="0"/>
              <a:t>ein gleiches Objekt</a:t>
            </a:r>
          </a:p>
          <a:p>
            <a:pPr lvl="1"/>
            <a:r>
              <a:rPr lang="de-DE" dirty="0"/>
              <a:t>zwei identisch aussehende Objekte</a:t>
            </a:r>
          </a:p>
          <a:p>
            <a:pPr lvl="1"/>
            <a:r>
              <a:rPr lang="de-DE" dirty="0"/>
              <a:t>besteht aus anderen Atomen</a:t>
            </a:r>
          </a:p>
          <a:p>
            <a:pPr lvl="1"/>
            <a:r>
              <a:rPr lang="de-DE" dirty="0"/>
              <a:t>hat eine andere Position im Raum</a:t>
            </a:r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4717316" y="3885022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4426094" y="5085470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5383389" y="5465497"/>
            <a:ext cx="828092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3837784" y="5430703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992055" y="3510174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554464" y="4983845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424576" y="5790742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RAM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853349" y="579074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Adresse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9988-819D-4932-B2DA-DACCB7BE8EE7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5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08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4293097"/>
            <a:ext cx="1224136" cy="169746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96" y="4088683"/>
            <a:ext cx="1544960" cy="2106295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4223792" y="3645024"/>
            <a:ext cx="1080120" cy="1139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816080" y="3645024"/>
            <a:ext cx="1584176" cy="1020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354561" y="434684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derselbe Baum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1595-A96C-437E-AE3D-35A148125110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11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269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7248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2" y="4357161"/>
            <a:ext cx="2672188" cy="199300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78761" y="422515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dasselbe Objekt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76385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8497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00609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62721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24833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223793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5709990" y="2779592"/>
            <a:ext cx="2274178" cy="16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745077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065115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8" y="2252421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36" y="2754172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77" y="2142582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88" y="3004473"/>
            <a:ext cx="394449" cy="448921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89" y="2536851"/>
            <a:ext cx="394449" cy="448921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37" y="2048102"/>
            <a:ext cx="394449" cy="448921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28" y="3004473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88" y="2142581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31" y="2978632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4078052" y="2004848"/>
            <a:ext cx="695062" cy="1785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536261" y="1791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Speicherzelle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8804" y="16981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423400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73957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693465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45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312973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46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6862-A92A-47B6-8CF1-4E32BB35631D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9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33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4293097"/>
            <a:ext cx="1224136" cy="1697469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H="1" flipV="1">
            <a:off x="8112224" y="3668487"/>
            <a:ext cx="1080120" cy="678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192807" y="4481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gleicher Baum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571" y="1810450"/>
            <a:ext cx="2705478" cy="220058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9" y="4088683"/>
            <a:ext cx="1544960" cy="2106295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2948898" y="3751855"/>
            <a:ext cx="1071949" cy="836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F5227-BC3E-41DD-B0E0-218780A595A9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83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269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7248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2" y="4357161"/>
            <a:ext cx="2672188" cy="199300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47535" y="422515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gleiches Objekt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76385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8497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00609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62721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24833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223793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873766" y="2701342"/>
            <a:ext cx="1110402" cy="1729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745077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065115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8" y="2252421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36" y="2754172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77" y="2142582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88" y="3004473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88" y="2142581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31" y="2978632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4078052" y="2004848"/>
            <a:ext cx="695062" cy="1785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536261" y="1791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Speicherzelle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8804" y="16981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423400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73957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693465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45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312973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46</a:t>
            </a: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0" y="2729309"/>
            <a:ext cx="394449" cy="448921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0" y="2049347"/>
            <a:ext cx="394449" cy="44892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3240-F796-40F1-B542-C95E532B755D}" type="datetime1">
              <a:rPr lang="de-DE" smtClean="0"/>
              <a:t>26.10.2020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C++ Objektorientierung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5849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DA3C7EDA-9E56-4E2D-BAA5-4EF18147D0C7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42B1E5BF-7F6B-4721-9E4F-A56C5F28A391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1127</Words>
  <Application>Microsoft Office PowerPoint</Application>
  <PresentationFormat>Breitbild</PresentationFormat>
  <Paragraphs>218</Paragraphs>
  <Slides>23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Helvetica Narrow</vt:lpstr>
      <vt:lpstr>Titel</vt:lpstr>
      <vt:lpstr>Inhalt</vt:lpstr>
      <vt:lpstr>Objektorientierung in C++</vt:lpstr>
      <vt:lpstr>Agenda</vt:lpstr>
      <vt:lpstr>Objekte</vt:lpstr>
      <vt:lpstr>Objekte</vt:lpstr>
      <vt:lpstr>Objekte</vt:lpstr>
      <vt:lpstr>Objekte</vt:lpstr>
      <vt:lpstr>Objekte</vt:lpstr>
      <vt:lpstr>Objekte</vt:lpstr>
      <vt:lpstr>Objekte</vt:lpstr>
      <vt:lpstr>Objekte</vt:lpstr>
      <vt:lpstr>Klassen</vt:lpstr>
      <vt:lpstr>Klassen</vt:lpstr>
      <vt:lpstr>Klassen</vt:lpstr>
      <vt:lpstr>Klassen und Objekte in C++</vt:lpstr>
      <vt:lpstr>Klassen und Objekte in C++</vt:lpstr>
      <vt:lpstr>Klassen und Objekte in C++</vt:lpstr>
      <vt:lpstr>Klassen und Objekte in C++</vt:lpstr>
      <vt:lpstr>Klassen und Objekte in C++ </vt:lpstr>
      <vt:lpstr>Klassen und Objekte in C++</vt:lpstr>
      <vt:lpstr>Klassen und Objekte in C++</vt:lpstr>
      <vt:lpstr>Klassen und Objekte in C++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26</cp:revision>
  <dcterms:created xsi:type="dcterms:W3CDTF">2018-02-27T13:54:39Z</dcterms:created>
  <dcterms:modified xsi:type="dcterms:W3CDTF">2020-10-26T16:13:13Z</dcterms:modified>
</cp:coreProperties>
</file>