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3"/>
  </p:notesMasterIdLst>
  <p:sldIdLst>
    <p:sldId id="256" r:id="rId2"/>
    <p:sldId id="258" r:id="rId3"/>
    <p:sldId id="260" r:id="rId4"/>
    <p:sldId id="259" r:id="rId5"/>
    <p:sldId id="262" r:id="rId6"/>
    <p:sldId id="263" r:id="rId7"/>
    <p:sldId id="264" r:id="rId8"/>
    <p:sldId id="265" r:id="rId9"/>
    <p:sldId id="267"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926EF-0D77-93B4-FEA1-25D9D2215C51}" v="5" dt="2022-12-04T19:36:27.466"/>
    <p1510:client id="{126B7EA0-C0CE-D29F-9E45-2AB409B73123}" v="1165" dt="2022-12-04T21:06:04.832"/>
    <p1510:client id="{2B3EF19D-93B8-48C1-B345-C98946F63A39}" v="550" dt="2022-12-06T22:58:16.157"/>
    <p1510:client id="{3104F3B6-AAD9-4452-991C-CABFFB5FB187}" v="23" dt="2022-12-04T19:58:02.950"/>
    <p1510:client id="{35152C8C-F26D-711E-9F45-51AC88663FFD}" v="15" dt="2022-12-05T03:48:01.542"/>
    <p1510:client id="{3A26D5EC-3912-3909-57D1-FFD96B9E87FA}" v="7" dt="2022-12-07T18:28:11.117"/>
    <p1510:client id="{457D1346-DBAC-BF3F-AB3C-288A18A96D4C}" v="59" dt="2022-12-06T19:58:24.300"/>
    <p1510:client id="{4588992C-A962-0E7C-3055-69B28EA39B66}" v="12" dt="2022-12-04T19:26:38.351"/>
    <p1510:client id="{461C9EDA-A8C1-4AF5-06EA-FA6352E83E8B}" v="10" dt="2022-12-08T05:29:16.669"/>
    <p1510:client id="{683EB980-5737-04CE-7616-7EBCA43BAED8}" v="67" dt="2022-12-04T20:15:09.399"/>
    <p1510:client id="{76F4AE5F-C1E6-F645-FE22-16AAA31414CF}" v="22" dt="2022-12-07T19:26:38.826"/>
    <p1510:client id="{77F302F1-0FB2-E9B6-2A2B-A54AF7A9105F}" v="65" dt="2022-12-06T23:03:42.315"/>
    <p1510:client id="{7C8CCFF0-286A-9350-2C1C-22D0171D5537}" v="167" dt="2022-12-07T19:37:13.918"/>
    <p1510:client id="{7DA84635-A448-08A3-7428-0DE889F4851D}" v="31" dt="2022-12-06T22:22:27.551"/>
    <p1510:client id="{9E4315A7-EAAF-4216-9293-011CA3FA28BA}" v="1" dt="2022-12-01T04:58:29.667"/>
    <p1510:client id="{DD3C1E6C-B241-7878-D0A7-04A61D2CE7E7}" v="2" dt="2022-12-04T18:49:59.705"/>
    <p1510:client id="{E7FC2272-A042-3930-B9E8-34C9C87E0C15}" v="33" dt="2022-12-05T17:14:08.868"/>
    <p1510:client id="{ED7C436F-87E3-E8E8-4522-77927F341AF7}" v="20" dt="2022-12-04T20:42:57.643"/>
    <p1510:client id="{F7843B5B-B1F3-8AD7-FCE9-4E2BD7C64C24}" v="2" dt="2022-12-09T02:34:06.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4DC5B-5EB8-4D10-BB9A-DF862493D37A}" type="datetimeFigureOut">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D239A-24E0-4084-B734-414326127561}" type="slidenum">
              <a:t>‹#›</a:t>
            </a:fld>
            <a:endParaRPr lang="en-US"/>
          </a:p>
        </p:txBody>
      </p:sp>
    </p:spTree>
    <p:extLst>
      <p:ext uri="{BB962C8B-B14F-4D97-AF65-F5344CB8AC3E}">
        <p14:creationId xmlns:p14="http://schemas.microsoft.com/office/powerpoint/2010/main" val="4147772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yo</a:t>
            </a:r>
          </a:p>
        </p:txBody>
      </p:sp>
      <p:sp>
        <p:nvSpPr>
          <p:cNvPr id="4" name="Slide Number Placeholder 3"/>
          <p:cNvSpPr>
            <a:spLocks noGrp="1"/>
          </p:cNvSpPr>
          <p:nvPr>
            <p:ph type="sldNum" sz="quarter" idx="5"/>
          </p:nvPr>
        </p:nvSpPr>
        <p:spPr/>
        <p:txBody>
          <a:bodyPr/>
          <a:lstStyle/>
          <a:p>
            <a:fld id="{5FBD239A-24E0-4084-B734-414326127561}" type="slidenum">
              <a:t>1</a:t>
            </a:fld>
            <a:endParaRPr lang="en-US"/>
          </a:p>
        </p:txBody>
      </p:sp>
    </p:spTree>
    <p:extLst>
      <p:ext uri="{BB962C8B-B14F-4D97-AF65-F5344CB8AC3E}">
        <p14:creationId xmlns:p14="http://schemas.microsoft.com/office/powerpoint/2010/main" val="3287531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Scott</a:t>
            </a:r>
          </a:p>
        </p:txBody>
      </p:sp>
      <p:sp>
        <p:nvSpPr>
          <p:cNvPr id="4" name="Slide Number Placeholder 3"/>
          <p:cNvSpPr>
            <a:spLocks noGrp="1"/>
          </p:cNvSpPr>
          <p:nvPr>
            <p:ph type="sldNum" sz="quarter" idx="5"/>
          </p:nvPr>
        </p:nvSpPr>
        <p:spPr/>
        <p:txBody>
          <a:bodyPr/>
          <a:lstStyle/>
          <a:p>
            <a:fld id="{5FBD239A-24E0-4084-B734-414326127561}" type="slidenum">
              <a:rPr lang="en-US"/>
              <a:t>10</a:t>
            </a:fld>
            <a:endParaRPr lang="en-US"/>
          </a:p>
        </p:txBody>
      </p:sp>
    </p:spTree>
    <p:extLst>
      <p:ext uri="{BB962C8B-B14F-4D97-AF65-F5344CB8AC3E}">
        <p14:creationId xmlns:p14="http://schemas.microsoft.com/office/powerpoint/2010/main" val="2850563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Scott</a:t>
            </a:r>
          </a:p>
        </p:txBody>
      </p:sp>
      <p:sp>
        <p:nvSpPr>
          <p:cNvPr id="4" name="Slide Number Placeholder 3"/>
          <p:cNvSpPr>
            <a:spLocks noGrp="1"/>
          </p:cNvSpPr>
          <p:nvPr>
            <p:ph type="sldNum" sz="quarter" idx="5"/>
          </p:nvPr>
        </p:nvSpPr>
        <p:spPr/>
        <p:txBody>
          <a:bodyPr/>
          <a:lstStyle/>
          <a:p>
            <a:fld id="{5FBD239A-24E0-4084-B734-414326127561}" type="slidenum">
              <a:rPr lang="en-US"/>
              <a:t>2</a:t>
            </a:fld>
            <a:endParaRPr lang="en-US"/>
          </a:p>
        </p:txBody>
      </p:sp>
    </p:spTree>
    <p:extLst>
      <p:ext uri="{BB962C8B-B14F-4D97-AF65-F5344CB8AC3E}">
        <p14:creationId xmlns:p14="http://schemas.microsoft.com/office/powerpoint/2010/main" val="339685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Karenna</a:t>
            </a:r>
          </a:p>
        </p:txBody>
      </p:sp>
      <p:sp>
        <p:nvSpPr>
          <p:cNvPr id="4" name="Slide Number Placeholder 3"/>
          <p:cNvSpPr>
            <a:spLocks noGrp="1"/>
          </p:cNvSpPr>
          <p:nvPr>
            <p:ph type="sldNum" sz="quarter" idx="5"/>
          </p:nvPr>
        </p:nvSpPr>
        <p:spPr/>
        <p:txBody>
          <a:bodyPr/>
          <a:lstStyle/>
          <a:p>
            <a:fld id="{5FBD239A-24E0-4084-B734-414326127561}" type="slidenum">
              <a:rPr lang="en-US"/>
              <a:t>3</a:t>
            </a:fld>
            <a:endParaRPr lang="en-US"/>
          </a:p>
        </p:txBody>
      </p:sp>
    </p:spTree>
    <p:extLst>
      <p:ext uri="{BB962C8B-B14F-4D97-AF65-F5344CB8AC3E}">
        <p14:creationId xmlns:p14="http://schemas.microsoft.com/office/powerpoint/2010/main" val="4017505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Thomas</a:t>
            </a:r>
          </a:p>
        </p:txBody>
      </p:sp>
      <p:sp>
        <p:nvSpPr>
          <p:cNvPr id="4" name="Slide Number Placeholder 3"/>
          <p:cNvSpPr>
            <a:spLocks noGrp="1"/>
          </p:cNvSpPr>
          <p:nvPr>
            <p:ph type="sldNum" sz="quarter" idx="5"/>
          </p:nvPr>
        </p:nvSpPr>
        <p:spPr/>
        <p:txBody>
          <a:bodyPr/>
          <a:lstStyle/>
          <a:p>
            <a:fld id="{5FBD239A-24E0-4084-B734-414326127561}" type="slidenum">
              <a:rPr lang="en-US"/>
              <a:t>4</a:t>
            </a:fld>
            <a:endParaRPr lang="en-US"/>
          </a:p>
        </p:txBody>
      </p:sp>
    </p:spTree>
    <p:extLst>
      <p:ext uri="{BB962C8B-B14F-4D97-AF65-F5344CB8AC3E}">
        <p14:creationId xmlns:p14="http://schemas.microsoft.com/office/powerpoint/2010/main" val="335838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FBD239A-24E0-4084-B734-414326127561}" type="slidenum">
              <a:rPr lang="en-US"/>
              <a:t>5</a:t>
            </a:fld>
            <a:endParaRPr lang="en-US"/>
          </a:p>
        </p:txBody>
      </p:sp>
    </p:spTree>
    <p:extLst>
      <p:ext uri="{BB962C8B-B14F-4D97-AF65-F5344CB8AC3E}">
        <p14:creationId xmlns:p14="http://schemas.microsoft.com/office/powerpoint/2010/main" val="3694667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David</a:t>
            </a:r>
          </a:p>
        </p:txBody>
      </p:sp>
      <p:sp>
        <p:nvSpPr>
          <p:cNvPr id="4" name="Slide Number Placeholder 3"/>
          <p:cNvSpPr>
            <a:spLocks noGrp="1"/>
          </p:cNvSpPr>
          <p:nvPr>
            <p:ph type="sldNum" sz="quarter" idx="5"/>
          </p:nvPr>
        </p:nvSpPr>
        <p:spPr/>
        <p:txBody>
          <a:bodyPr/>
          <a:lstStyle/>
          <a:p>
            <a:fld id="{5FBD239A-24E0-4084-B734-414326127561}" type="slidenum">
              <a:rPr lang="en-US"/>
              <a:t>6</a:t>
            </a:fld>
            <a:endParaRPr lang="en-US"/>
          </a:p>
        </p:txBody>
      </p:sp>
    </p:spTree>
    <p:extLst>
      <p:ext uri="{BB962C8B-B14F-4D97-AF65-F5344CB8AC3E}">
        <p14:creationId xmlns:p14="http://schemas.microsoft.com/office/powerpoint/2010/main" val="305594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David</a:t>
            </a:r>
          </a:p>
        </p:txBody>
      </p:sp>
      <p:sp>
        <p:nvSpPr>
          <p:cNvPr id="4" name="Slide Number Placeholder 3"/>
          <p:cNvSpPr>
            <a:spLocks noGrp="1"/>
          </p:cNvSpPr>
          <p:nvPr>
            <p:ph type="sldNum" sz="quarter" idx="5"/>
          </p:nvPr>
        </p:nvSpPr>
        <p:spPr/>
        <p:txBody>
          <a:bodyPr/>
          <a:lstStyle/>
          <a:p>
            <a:fld id="{5FBD239A-24E0-4084-B734-414326127561}" type="slidenum">
              <a:rPr lang="en-US"/>
              <a:t>7</a:t>
            </a:fld>
            <a:endParaRPr lang="en-US"/>
          </a:p>
        </p:txBody>
      </p:sp>
    </p:spTree>
    <p:extLst>
      <p:ext uri="{BB962C8B-B14F-4D97-AF65-F5344CB8AC3E}">
        <p14:creationId xmlns:p14="http://schemas.microsoft.com/office/powerpoint/2010/main" val="102453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Jared</a:t>
            </a:r>
          </a:p>
        </p:txBody>
      </p:sp>
      <p:sp>
        <p:nvSpPr>
          <p:cNvPr id="4" name="Slide Number Placeholder 3"/>
          <p:cNvSpPr>
            <a:spLocks noGrp="1"/>
          </p:cNvSpPr>
          <p:nvPr>
            <p:ph type="sldNum" sz="quarter" idx="5"/>
          </p:nvPr>
        </p:nvSpPr>
        <p:spPr/>
        <p:txBody>
          <a:bodyPr/>
          <a:lstStyle/>
          <a:p>
            <a:fld id="{5FBD239A-24E0-4084-B734-414326127561}" type="slidenum">
              <a:rPr lang="en-US"/>
              <a:t>8</a:t>
            </a:fld>
            <a:endParaRPr lang="en-US"/>
          </a:p>
        </p:txBody>
      </p:sp>
    </p:spTree>
    <p:extLst>
      <p:ext uri="{BB962C8B-B14F-4D97-AF65-F5344CB8AC3E}">
        <p14:creationId xmlns:p14="http://schemas.microsoft.com/office/powerpoint/2010/main" val="1545149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Karenna</a:t>
            </a:r>
          </a:p>
        </p:txBody>
      </p:sp>
      <p:sp>
        <p:nvSpPr>
          <p:cNvPr id="4" name="Slide Number Placeholder 3"/>
          <p:cNvSpPr>
            <a:spLocks noGrp="1"/>
          </p:cNvSpPr>
          <p:nvPr>
            <p:ph type="sldNum" sz="quarter" idx="5"/>
          </p:nvPr>
        </p:nvSpPr>
        <p:spPr/>
        <p:txBody>
          <a:bodyPr/>
          <a:lstStyle/>
          <a:p>
            <a:fld id="{5FBD239A-24E0-4084-B734-414326127561}" type="slidenum">
              <a:rPr lang="en-US"/>
              <a:t>9</a:t>
            </a:fld>
            <a:endParaRPr lang="en-US"/>
          </a:p>
        </p:txBody>
      </p:sp>
    </p:spTree>
    <p:extLst>
      <p:ext uri="{BB962C8B-B14F-4D97-AF65-F5344CB8AC3E}">
        <p14:creationId xmlns:p14="http://schemas.microsoft.com/office/powerpoint/2010/main" val="669033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2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6962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9426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9058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73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8320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77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3906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4602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4490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12/8/2022</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1644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12/8/2022</a:t>
            </a:fld>
            <a:endParaRPr lang="en-US"/>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a:p>
        </p:txBody>
      </p:sp>
    </p:spTree>
    <p:extLst>
      <p:ext uri="{BB962C8B-B14F-4D97-AF65-F5344CB8AC3E}">
        <p14:creationId xmlns:p14="http://schemas.microsoft.com/office/powerpoint/2010/main" val="315611910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E9359A1B-C2C8-D38C-A7E2-4D1BAEB47073}"/>
              </a:ext>
            </a:extLst>
          </p:cNvPr>
          <p:cNvPicPr>
            <a:picLocks noChangeAspect="1"/>
          </p:cNvPicPr>
          <p:nvPr/>
        </p:nvPicPr>
        <p:blipFill rotWithShape="1">
          <a:blip r:embed="rId3">
            <a:alphaModFix/>
          </a:blip>
          <a:srcRect t="24899" r="-2" b="116"/>
          <a:stretch/>
        </p:blipFill>
        <p:spPr>
          <a:xfrm>
            <a:off x="14674" y="1571"/>
            <a:ext cx="12191980" cy="6856429"/>
          </a:xfrm>
          <a:prstGeom prst="rect">
            <a:avLst/>
          </a:prstGeom>
        </p:spPr>
      </p:pic>
      <p:sp>
        <p:nvSpPr>
          <p:cNvPr id="19" name="Freeform: Shape 10">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983616" y="2102295"/>
            <a:ext cx="4459316" cy="1760547"/>
          </a:xfrm>
        </p:spPr>
        <p:txBody>
          <a:bodyPr vert="horz" lIns="91440" tIns="45720" rIns="91440" bIns="45720" rtlCol="0" anchor="b">
            <a:noAutofit/>
          </a:bodyPr>
          <a:lstStyle/>
          <a:p>
            <a:pPr algn="ctr"/>
            <a:r>
              <a:rPr lang="en-US" sz="2200" dirty="0">
                <a:ea typeface="+mj-lt"/>
                <a:cs typeface="+mj-lt"/>
              </a:rPr>
              <a:t>Brain Hemorrhage Classification with CT scans</a:t>
            </a:r>
            <a:endParaRPr lang="en-US" sz="2200" dirty="0"/>
          </a:p>
        </p:txBody>
      </p:sp>
      <p:sp>
        <p:nvSpPr>
          <p:cNvPr id="3" name="Subtitle 2"/>
          <p:cNvSpPr>
            <a:spLocks noGrp="1"/>
          </p:cNvSpPr>
          <p:nvPr>
            <p:ph type="subTitle" idx="1"/>
          </p:nvPr>
        </p:nvSpPr>
        <p:spPr>
          <a:xfrm>
            <a:off x="7620000" y="4180088"/>
            <a:ext cx="3048000" cy="877585"/>
          </a:xfrm>
        </p:spPr>
        <p:txBody>
          <a:bodyPr vert="horz" lIns="91440" tIns="45720" rIns="91440" bIns="45720" rtlCol="0" anchor="t">
            <a:normAutofit fontScale="85000" lnSpcReduction="10000"/>
          </a:bodyPr>
          <a:lstStyle/>
          <a:p>
            <a:pPr algn="ctr"/>
            <a:r>
              <a:rPr lang="en-US"/>
              <a:t>David </a:t>
            </a:r>
            <a:r>
              <a:rPr lang="en-US" err="1">
                <a:ea typeface="+mn-lt"/>
                <a:cs typeface="+mn-lt"/>
              </a:rPr>
              <a:t>Pogrebitskiy</a:t>
            </a:r>
            <a:r>
              <a:rPr lang="en-US"/>
              <a:t>, Scott Biggs, Thomas Walewski, Jared Garfinkel, Karenna Ng, and Sarah Baker</a:t>
            </a:r>
          </a:p>
        </p:txBody>
      </p:sp>
      <p:cxnSp>
        <p:nvCxnSpPr>
          <p:cNvPr id="20" name="Straight Connector 12">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DF6D-03AF-5239-DAEA-2B974628834F}"/>
              </a:ext>
            </a:extLst>
          </p:cNvPr>
          <p:cNvSpPr>
            <a:spLocks noGrp="1"/>
          </p:cNvSpPr>
          <p:nvPr>
            <p:ph type="title"/>
          </p:nvPr>
        </p:nvSpPr>
        <p:spPr/>
        <p:txBody>
          <a:bodyPr/>
          <a:lstStyle/>
          <a:p>
            <a:r>
              <a:rPr lang="en-US"/>
              <a:t>Future improvements</a:t>
            </a:r>
          </a:p>
        </p:txBody>
      </p:sp>
      <p:sp>
        <p:nvSpPr>
          <p:cNvPr id="3" name="Content Placeholder 2">
            <a:extLst>
              <a:ext uri="{FF2B5EF4-FFF2-40B4-BE49-F238E27FC236}">
                <a16:creationId xmlns:a16="http://schemas.microsoft.com/office/drawing/2014/main" id="{45448603-CC73-2B9D-636D-2CA1C67FBEF4}"/>
              </a:ext>
            </a:extLst>
          </p:cNvPr>
          <p:cNvSpPr>
            <a:spLocks noGrp="1"/>
          </p:cNvSpPr>
          <p:nvPr>
            <p:ph idx="1"/>
          </p:nvPr>
        </p:nvSpPr>
        <p:spPr/>
        <p:txBody>
          <a:bodyPr vert="horz" lIns="91440" tIns="45720" rIns="91440" bIns="45720" rtlCol="0" anchor="t">
            <a:normAutofit/>
          </a:bodyPr>
          <a:lstStyle/>
          <a:p>
            <a:r>
              <a:rPr lang="en-US" dirty="0"/>
              <a:t>We could not process multiple CT images at a time as an input. In a real situation, there would be several scans from multiple levels on the same patient. We were unable to implement it here, but we believe this would significantly improve results. </a:t>
            </a:r>
          </a:p>
          <a:p>
            <a:r>
              <a:rPr lang="en-US" dirty="0"/>
              <a:t>We would use even more data, especially data for the labels that have fewer entries in the data we used. This would help more evenly train the model and improve its accuracy. </a:t>
            </a:r>
          </a:p>
          <a:p>
            <a:r>
              <a:rPr lang="en-US" dirty="0"/>
              <a:t>We would increase our GPU, as long training times prevented us from using full resolution data or adding many more convolutional layers, which likely would have improved performance.</a:t>
            </a:r>
          </a:p>
          <a:p>
            <a:endParaRPr lang="en-US"/>
          </a:p>
        </p:txBody>
      </p:sp>
    </p:spTree>
    <p:extLst>
      <p:ext uri="{BB962C8B-B14F-4D97-AF65-F5344CB8AC3E}">
        <p14:creationId xmlns:p14="http://schemas.microsoft.com/office/powerpoint/2010/main" val="337435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9532-771B-A472-DE09-2F7B71DA0AB5}"/>
              </a:ext>
            </a:extLst>
          </p:cNvPr>
          <p:cNvSpPr>
            <a:spLocks noGrp="1"/>
          </p:cNvSpPr>
          <p:nvPr>
            <p:ph type="title"/>
          </p:nvPr>
        </p:nvSpPr>
        <p:spPr/>
        <p:txBody>
          <a:bodyPr/>
          <a:lstStyle/>
          <a:p>
            <a:r>
              <a:rPr lang="en-US"/>
              <a:t>Thanks &amp; Resources</a:t>
            </a:r>
          </a:p>
        </p:txBody>
      </p:sp>
      <p:sp>
        <p:nvSpPr>
          <p:cNvPr id="3" name="Content Placeholder 2">
            <a:extLst>
              <a:ext uri="{FF2B5EF4-FFF2-40B4-BE49-F238E27FC236}">
                <a16:creationId xmlns:a16="http://schemas.microsoft.com/office/drawing/2014/main" id="{E4E1C11C-A37A-4B17-17A6-46AD14E46ADC}"/>
              </a:ext>
            </a:extLst>
          </p:cNvPr>
          <p:cNvSpPr>
            <a:spLocks noGrp="1"/>
          </p:cNvSpPr>
          <p:nvPr>
            <p:ph idx="1"/>
          </p:nvPr>
        </p:nvSpPr>
        <p:spPr/>
        <p:txBody>
          <a:bodyPr vert="horz" lIns="91440" tIns="45720" rIns="91440" bIns="45720" rtlCol="0" anchor="t">
            <a:normAutofit/>
          </a:bodyPr>
          <a:lstStyle/>
          <a:p>
            <a:pPr marL="0" indent="0">
              <a:buNone/>
            </a:pPr>
            <a:r>
              <a:rPr lang="en-US"/>
              <a:t>Thanks to:</a:t>
            </a:r>
          </a:p>
          <a:p>
            <a:r>
              <a:rPr lang="en-US"/>
              <a:t>Prof. Wang for lectures and resources, TAs, and the friends we made along the way.</a:t>
            </a:r>
          </a:p>
          <a:p>
            <a:r>
              <a:rPr lang="en-US"/>
              <a:t>Zeta Surgical, for the CT scans and labels.</a:t>
            </a:r>
          </a:p>
          <a:p>
            <a:pPr marL="0" indent="0">
              <a:buNone/>
            </a:pPr>
            <a:r>
              <a:rPr lang="en-US">
                <a:ea typeface="+mn-lt"/>
                <a:cs typeface="+mn-lt"/>
              </a:rPr>
              <a:t>Papers Referenced: </a:t>
            </a:r>
          </a:p>
          <a:p>
            <a:r>
              <a:rPr lang="en-US" sz="1200">
                <a:ea typeface="+mn-lt"/>
                <a:cs typeface="+mn-lt"/>
              </a:rPr>
              <a:t>M. </a:t>
            </a:r>
            <a:r>
              <a:rPr lang="en-US" sz="1200" err="1">
                <a:ea typeface="+mn-lt"/>
                <a:cs typeface="+mn-lt"/>
              </a:rPr>
              <a:t>Arbabshirani</a:t>
            </a:r>
            <a:r>
              <a:rPr lang="en-US" sz="1200">
                <a:ea typeface="+mn-lt"/>
                <a:cs typeface="+mn-lt"/>
              </a:rPr>
              <a:t>, B. </a:t>
            </a:r>
            <a:r>
              <a:rPr lang="en-US" sz="1200" err="1">
                <a:ea typeface="+mn-lt"/>
                <a:cs typeface="+mn-lt"/>
              </a:rPr>
              <a:t>Dornwalt</a:t>
            </a:r>
            <a:r>
              <a:rPr lang="en-US" sz="1200">
                <a:ea typeface="+mn-lt"/>
                <a:cs typeface="+mn-lt"/>
              </a:rPr>
              <a:t>, G. Mongelluzzo, J. Suever, B. Geise, A. Patel, and G. Moore. Advanced machine learning in action: identification of intracranial hemorrhage on computed tomography scans of the head with clinical workflow integration. Nature, 2018.</a:t>
            </a:r>
          </a:p>
          <a:p>
            <a:r>
              <a:rPr lang="en-US" sz="1200">
                <a:ea typeface="+mn-lt"/>
                <a:cs typeface="+mn-lt"/>
              </a:rPr>
              <a:t>O. Faruk Ertugrul and M. Fatih Akil. Detecting hemorrhage types and bounding box of hemorrhage by deep learning. BSPC, 2022.</a:t>
            </a:r>
          </a:p>
          <a:p>
            <a:r>
              <a:rPr lang="en-US" sz="1200">
                <a:ea typeface="+mn-lt"/>
                <a:cs typeface="+mn-lt"/>
              </a:rPr>
              <a:t>A. </a:t>
            </a:r>
            <a:r>
              <a:rPr lang="en-US" sz="1200" err="1">
                <a:ea typeface="+mn-lt"/>
                <a:cs typeface="+mn-lt"/>
              </a:rPr>
              <a:t>Kundisch</a:t>
            </a:r>
            <a:r>
              <a:rPr lang="en-US" sz="1200">
                <a:ea typeface="+mn-lt"/>
                <a:cs typeface="+mn-lt"/>
              </a:rPr>
              <a:t>, A. </a:t>
            </a:r>
            <a:r>
              <a:rPr lang="en-US" sz="1200" err="1">
                <a:ea typeface="+mn-lt"/>
                <a:cs typeface="+mn-lt"/>
              </a:rPr>
              <a:t>Honning</a:t>
            </a:r>
            <a:r>
              <a:rPr lang="en-US" sz="1200">
                <a:ea typeface="+mn-lt"/>
                <a:cs typeface="+mn-lt"/>
              </a:rPr>
              <a:t>, S. </a:t>
            </a:r>
            <a:r>
              <a:rPr lang="en-US" sz="1200" err="1">
                <a:ea typeface="+mn-lt"/>
                <a:cs typeface="+mn-lt"/>
              </a:rPr>
              <a:t>Mutze</a:t>
            </a:r>
            <a:r>
              <a:rPr lang="en-US" sz="1200">
                <a:ea typeface="+mn-lt"/>
                <a:cs typeface="+mn-lt"/>
              </a:rPr>
              <a:t>, L. </a:t>
            </a:r>
            <a:r>
              <a:rPr lang="en-US" sz="1200" err="1">
                <a:ea typeface="+mn-lt"/>
                <a:cs typeface="+mn-lt"/>
              </a:rPr>
              <a:t>Kreissl</a:t>
            </a:r>
            <a:r>
              <a:rPr lang="en-US" sz="1200">
                <a:ea typeface="+mn-lt"/>
                <a:cs typeface="+mn-lt"/>
              </a:rPr>
              <a:t>, F. Spohn, J. Lemcke, M. Sitz, P. Sparenberg, and L. Goelz. Deep learning algorithm in detecting intracranial hemorrhages on emergency computed </a:t>
            </a:r>
            <a:r>
              <a:rPr lang="en-US" sz="1200" err="1">
                <a:ea typeface="+mn-lt"/>
                <a:cs typeface="+mn-lt"/>
              </a:rPr>
              <a:t>tomographies</a:t>
            </a:r>
            <a:r>
              <a:rPr lang="en-US" sz="1200">
                <a:ea typeface="+mn-lt"/>
                <a:cs typeface="+mn-lt"/>
              </a:rPr>
              <a:t>. </a:t>
            </a:r>
            <a:r>
              <a:rPr lang="en-US" sz="1200" err="1">
                <a:ea typeface="+mn-lt"/>
                <a:cs typeface="+mn-lt"/>
              </a:rPr>
              <a:t>PLoS</a:t>
            </a:r>
            <a:r>
              <a:rPr lang="en-US" sz="1200">
                <a:ea typeface="+mn-lt"/>
                <a:cs typeface="+mn-lt"/>
              </a:rPr>
              <a:t> ONE, 2021.</a:t>
            </a:r>
            <a:endParaRPr lang="en-US"/>
          </a:p>
        </p:txBody>
      </p:sp>
    </p:spTree>
    <p:extLst>
      <p:ext uri="{BB962C8B-B14F-4D97-AF65-F5344CB8AC3E}">
        <p14:creationId xmlns:p14="http://schemas.microsoft.com/office/powerpoint/2010/main" val="158349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944B-081B-4DAE-D9DB-758224FB18B7}"/>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02E7D2EE-30DF-AA69-755B-49010CD7226E}"/>
              </a:ext>
            </a:extLst>
          </p:cNvPr>
          <p:cNvSpPr>
            <a:spLocks noGrp="1"/>
          </p:cNvSpPr>
          <p:nvPr>
            <p:ph idx="1"/>
          </p:nvPr>
        </p:nvSpPr>
        <p:spPr>
          <a:xfrm>
            <a:off x="952500" y="2285997"/>
            <a:ext cx="5678715" cy="3890965"/>
          </a:xfrm>
        </p:spPr>
        <p:txBody>
          <a:bodyPr vert="horz" lIns="91440" tIns="45720" rIns="91440" bIns="45720" rtlCol="0" anchor="t">
            <a:normAutofit/>
          </a:bodyPr>
          <a:lstStyle/>
          <a:p>
            <a:r>
              <a:rPr lang="en-US"/>
              <a:t>Want to predict the occurrence and type of brain hemorrhages</a:t>
            </a:r>
          </a:p>
          <a:p>
            <a:r>
              <a:rPr lang="en-US"/>
              <a:t>Model could be used to aid medical evaluation of CT scans</a:t>
            </a:r>
          </a:p>
          <a:p>
            <a:r>
              <a:rPr lang="en-US"/>
              <a:t>Model predicts scan outcome and then human professional validates</a:t>
            </a:r>
          </a:p>
          <a:p>
            <a:r>
              <a:rPr lang="en-US"/>
              <a:t>Using image data from CT scans (XN data source)</a:t>
            </a:r>
          </a:p>
          <a:p>
            <a:r>
              <a:rPr lang="en-US"/>
              <a:t>Images taken from different sections of the head</a:t>
            </a:r>
          </a:p>
        </p:txBody>
      </p:sp>
      <p:pic>
        <p:nvPicPr>
          <p:cNvPr id="4" name="Picture 4" descr="A picture containing chart&#10;&#10;Description automatically generated">
            <a:extLst>
              <a:ext uri="{FF2B5EF4-FFF2-40B4-BE49-F238E27FC236}">
                <a16:creationId xmlns:a16="http://schemas.microsoft.com/office/drawing/2014/main" id="{383F94DA-FB87-5204-D65E-66EACF7B0683}"/>
              </a:ext>
            </a:extLst>
          </p:cNvPr>
          <p:cNvPicPr>
            <a:picLocks noChangeAspect="1"/>
          </p:cNvPicPr>
          <p:nvPr/>
        </p:nvPicPr>
        <p:blipFill>
          <a:blip r:embed="rId3"/>
          <a:stretch>
            <a:fillRect/>
          </a:stretch>
        </p:blipFill>
        <p:spPr>
          <a:xfrm>
            <a:off x="6913638" y="1321582"/>
            <a:ext cx="4605866" cy="4493026"/>
          </a:xfrm>
          <a:prstGeom prst="rect">
            <a:avLst/>
          </a:prstGeom>
        </p:spPr>
      </p:pic>
    </p:spTree>
    <p:extLst>
      <p:ext uri="{BB962C8B-B14F-4D97-AF65-F5344CB8AC3E}">
        <p14:creationId xmlns:p14="http://schemas.microsoft.com/office/powerpoint/2010/main" val="78087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45D1-23AE-4085-53E0-43F6FADF9E5F}"/>
              </a:ext>
            </a:extLst>
          </p:cNvPr>
          <p:cNvSpPr>
            <a:spLocks noGrp="1"/>
          </p:cNvSpPr>
          <p:nvPr>
            <p:ph type="title"/>
          </p:nvPr>
        </p:nvSpPr>
        <p:spPr/>
        <p:txBody>
          <a:bodyPr/>
          <a:lstStyle/>
          <a:p>
            <a:r>
              <a:rPr lang="en-US"/>
              <a:t>Describing the Data</a:t>
            </a:r>
          </a:p>
        </p:txBody>
      </p:sp>
      <p:sp>
        <p:nvSpPr>
          <p:cNvPr id="3" name="Content Placeholder 2">
            <a:extLst>
              <a:ext uri="{FF2B5EF4-FFF2-40B4-BE49-F238E27FC236}">
                <a16:creationId xmlns:a16="http://schemas.microsoft.com/office/drawing/2014/main" id="{92A9D173-4CEF-2A2F-B783-76DBC2EC0730}"/>
              </a:ext>
            </a:extLst>
          </p:cNvPr>
          <p:cNvSpPr>
            <a:spLocks noGrp="1"/>
          </p:cNvSpPr>
          <p:nvPr>
            <p:ph idx="1"/>
          </p:nvPr>
        </p:nvSpPr>
        <p:spPr/>
        <p:txBody>
          <a:bodyPr vert="horz" lIns="91440" tIns="45720" rIns="91440" bIns="45720" rtlCol="0" anchor="t">
            <a:normAutofit/>
          </a:bodyPr>
          <a:lstStyle/>
          <a:p>
            <a:r>
              <a:rPr lang="en-US"/>
              <a:t>Six Categories:</a:t>
            </a:r>
          </a:p>
          <a:p>
            <a:pPr marL="541655" lvl="1" indent="-285750">
              <a:buFont typeface="Arial"/>
              <a:buChar char="•"/>
            </a:pPr>
            <a:r>
              <a:rPr lang="en-US"/>
              <a:t>Epidural</a:t>
            </a:r>
            <a:endParaRPr lang="en-US" b="0"/>
          </a:p>
          <a:p>
            <a:pPr marL="541655" lvl="1" indent="-285750">
              <a:buFont typeface="Arial"/>
              <a:buChar char="•"/>
            </a:pPr>
            <a:r>
              <a:rPr lang="en-US"/>
              <a:t>Intraparenchymal</a:t>
            </a:r>
            <a:endParaRPr lang="en-US" b="0"/>
          </a:p>
          <a:p>
            <a:pPr marL="541655" lvl="1" indent="-285750">
              <a:buFont typeface="Arial"/>
              <a:buChar char="•"/>
            </a:pPr>
            <a:r>
              <a:rPr lang="en-US"/>
              <a:t>Multiple</a:t>
            </a:r>
            <a:endParaRPr lang="en-US" b="0"/>
          </a:p>
          <a:p>
            <a:pPr marL="541655" lvl="1" indent="-285750">
              <a:buFont typeface="Arial"/>
              <a:buChar char="•"/>
            </a:pPr>
            <a:r>
              <a:rPr lang="en-US"/>
              <a:t>Normal</a:t>
            </a:r>
            <a:endParaRPr lang="en-US" b="0"/>
          </a:p>
          <a:p>
            <a:pPr marL="541655" lvl="1" indent="-285750">
              <a:buFont typeface="Arial"/>
              <a:buChar char="•"/>
            </a:pPr>
            <a:r>
              <a:rPr lang="en-US"/>
              <a:t>Subarachnoid</a:t>
            </a:r>
            <a:endParaRPr lang="en-US" b="0"/>
          </a:p>
          <a:p>
            <a:pPr marL="541655" lvl="1" indent="-285750">
              <a:buFont typeface="Arial"/>
              <a:buChar char="•"/>
            </a:pPr>
            <a:r>
              <a:rPr lang="en-US"/>
              <a:t>Subdural</a:t>
            </a:r>
            <a:endParaRPr lang="en-US" b="0"/>
          </a:p>
          <a:p>
            <a:r>
              <a:rPr lang="en-US"/>
              <a:t>750,000+ total images</a:t>
            </a:r>
          </a:p>
          <a:p>
            <a:endParaRPr lang="en-US"/>
          </a:p>
        </p:txBody>
      </p:sp>
      <p:pic>
        <p:nvPicPr>
          <p:cNvPr id="4" name="Picture 4" descr="Chart, bubble chart&#10;&#10;Description automatically generated">
            <a:extLst>
              <a:ext uri="{FF2B5EF4-FFF2-40B4-BE49-F238E27FC236}">
                <a16:creationId xmlns:a16="http://schemas.microsoft.com/office/drawing/2014/main" id="{A80B5DD2-81F0-DDFA-DE01-7CAB50A69D33}"/>
              </a:ext>
            </a:extLst>
          </p:cNvPr>
          <p:cNvPicPr>
            <a:picLocks noChangeAspect="1"/>
          </p:cNvPicPr>
          <p:nvPr/>
        </p:nvPicPr>
        <p:blipFill>
          <a:blip r:embed="rId3"/>
          <a:stretch>
            <a:fillRect/>
          </a:stretch>
        </p:blipFill>
        <p:spPr>
          <a:xfrm>
            <a:off x="3708880" y="2558726"/>
            <a:ext cx="8214383" cy="2120347"/>
          </a:xfrm>
          <a:prstGeom prst="rect">
            <a:avLst/>
          </a:prstGeom>
        </p:spPr>
      </p:pic>
    </p:spTree>
    <p:extLst>
      <p:ext uri="{BB962C8B-B14F-4D97-AF65-F5344CB8AC3E}">
        <p14:creationId xmlns:p14="http://schemas.microsoft.com/office/powerpoint/2010/main" val="427252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6167-CEFC-7FE5-D05D-B093D0592DA3}"/>
              </a:ext>
            </a:extLst>
          </p:cNvPr>
          <p:cNvSpPr>
            <a:spLocks noGrp="1"/>
          </p:cNvSpPr>
          <p:nvPr>
            <p:ph type="title"/>
          </p:nvPr>
        </p:nvSpPr>
        <p:spPr/>
        <p:txBody>
          <a:bodyPr/>
          <a:lstStyle/>
          <a:p>
            <a:r>
              <a:rPr lang="en-US"/>
              <a:t>Cleaning the Data</a:t>
            </a:r>
          </a:p>
        </p:txBody>
      </p:sp>
      <p:sp>
        <p:nvSpPr>
          <p:cNvPr id="3" name="Content Placeholder 2">
            <a:extLst>
              <a:ext uri="{FF2B5EF4-FFF2-40B4-BE49-F238E27FC236}">
                <a16:creationId xmlns:a16="http://schemas.microsoft.com/office/drawing/2014/main" id="{3D8B323D-1584-C56D-8322-1B1277BEBC7B}"/>
              </a:ext>
            </a:extLst>
          </p:cNvPr>
          <p:cNvSpPr>
            <a:spLocks noGrp="1"/>
          </p:cNvSpPr>
          <p:nvPr>
            <p:ph idx="1"/>
          </p:nvPr>
        </p:nvSpPr>
        <p:spPr>
          <a:xfrm>
            <a:off x="837046" y="2135907"/>
            <a:ext cx="5122807" cy="4041055"/>
          </a:xfrm>
        </p:spPr>
        <p:txBody>
          <a:bodyPr vert="horz" lIns="91440" tIns="45720" rIns="91440" bIns="45720" rtlCol="0" anchor="t">
            <a:normAutofit/>
          </a:bodyPr>
          <a:lstStyle/>
          <a:p>
            <a:r>
              <a:rPr lang="en-US" dirty="0"/>
              <a:t>Used the brain bone window, which performed best on a test algorithm</a:t>
            </a:r>
          </a:p>
          <a:p>
            <a:r>
              <a:rPr lang="en-US" dirty="0"/>
              <a:t>CT scans taken from different points in the head</a:t>
            </a:r>
          </a:p>
          <a:p>
            <a:r>
              <a:rPr lang="en-US" dirty="0"/>
              <a:t>Want to select images that have clear hemorrhages</a:t>
            </a:r>
          </a:p>
          <a:p>
            <a:r>
              <a:rPr lang="en-US" dirty="0"/>
              <a:t>Use brightness levels to parse CT scans to find quality images</a:t>
            </a:r>
          </a:p>
          <a:p>
            <a:r>
              <a:rPr lang="en-US" dirty="0"/>
              <a:t>Around 8,000 entries used for data analysis</a:t>
            </a:r>
          </a:p>
          <a:p>
            <a:r>
              <a:rPr lang="en-US" dirty="0"/>
              <a:t>Needed to make labels match for images selected for the models</a:t>
            </a:r>
          </a:p>
        </p:txBody>
      </p:sp>
      <p:pic>
        <p:nvPicPr>
          <p:cNvPr id="4" name="Picture 4">
            <a:extLst>
              <a:ext uri="{FF2B5EF4-FFF2-40B4-BE49-F238E27FC236}">
                <a16:creationId xmlns:a16="http://schemas.microsoft.com/office/drawing/2014/main" id="{7BE1F2AA-0DDD-1968-B126-388A2D07D7DC}"/>
              </a:ext>
            </a:extLst>
          </p:cNvPr>
          <p:cNvPicPr>
            <a:picLocks noChangeAspect="1"/>
          </p:cNvPicPr>
          <p:nvPr/>
        </p:nvPicPr>
        <p:blipFill>
          <a:blip r:embed="rId3"/>
          <a:stretch>
            <a:fillRect/>
          </a:stretch>
        </p:blipFill>
        <p:spPr>
          <a:xfrm>
            <a:off x="6104626" y="763438"/>
            <a:ext cx="2743200" cy="2743200"/>
          </a:xfrm>
          <a:prstGeom prst="rect">
            <a:avLst/>
          </a:prstGeom>
        </p:spPr>
      </p:pic>
      <p:pic>
        <p:nvPicPr>
          <p:cNvPr id="5" name="Picture 5">
            <a:extLst>
              <a:ext uri="{FF2B5EF4-FFF2-40B4-BE49-F238E27FC236}">
                <a16:creationId xmlns:a16="http://schemas.microsoft.com/office/drawing/2014/main" id="{7ECD7785-731B-81CD-3B4E-35EDF05627A2}"/>
              </a:ext>
            </a:extLst>
          </p:cNvPr>
          <p:cNvPicPr>
            <a:picLocks noChangeAspect="1"/>
          </p:cNvPicPr>
          <p:nvPr/>
        </p:nvPicPr>
        <p:blipFill>
          <a:blip r:embed="rId4"/>
          <a:stretch>
            <a:fillRect/>
          </a:stretch>
        </p:blipFill>
        <p:spPr>
          <a:xfrm>
            <a:off x="9037608" y="763438"/>
            <a:ext cx="2743200" cy="2743200"/>
          </a:xfrm>
          <a:prstGeom prst="rect">
            <a:avLst/>
          </a:prstGeom>
        </p:spPr>
      </p:pic>
      <p:pic>
        <p:nvPicPr>
          <p:cNvPr id="6" name="Picture 6" descr="A picture containing silhouette, light&#10;&#10;Description automatically generated">
            <a:extLst>
              <a:ext uri="{FF2B5EF4-FFF2-40B4-BE49-F238E27FC236}">
                <a16:creationId xmlns:a16="http://schemas.microsoft.com/office/drawing/2014/main" id="{DC12DD6B-A729-757C-E9B8-0DA727286F12}"/>
              </a:ext>
            </a:extLst>
          </p:cNvPr>
          <p:cNvPicPr>
            <a:picLocks noChangeAspect="1"/>
          </p:cNvPicPr>
          <p:nvPr/>
        </p:nvPicPr>
        <p:blipFill>
          <a:blip r:embed="rId5"/>
          <a:stretch>
            <a:fillRect/>
          </a:stretch>
        </p:blipFill>
        <p:spPr>
          <a:xfrm>
            <a:off x="6090249" y="3696419"/>
            <a:ext cx="2743200" cy="2743200"/>
          </a:xfrm>
          <a:prstGeom prst="rect">
            <a:avLst/>
          </a:prstGeom>
        </p:spPr>
      </p:pic>
      <p:pic>
        <p:nvPicPr>
          <p:cNvPr id="7" name="Picture 7" descr="A picture containing dark&#10;&#10;Description automatically generated">
            <a:extLst>
              <a:ext uri="{FF2B5EF4-FFF2-40B4-BE49-F238E27FC236}">
                <a16:creationId xmlns:a16="http://schemas.microsoft.com/office/drawing/2014/main" id="{182D07B2-86BC-3DF2-C276-66F9F6288A7B}"/>
              </a:ext>
            </a:extLst>
          </p:cNvPr>
          <p:cNvPicPr>
            <a:picLocks noChangeAspect="1"/>
          </p:cNvPicPr>
          <p:nvPr/>
        </p:nvPicPr>
        <p:blipFill>
          <a:blip r:embed="rId6"/>
          <a:stretch>
            <a:fillRect/>
          </a:stretch>
        </p:blipFill>
        <p:spPr>
          <a:xfrm>
            <a:off x="9037608" y="3696419"/>
            <a:ext cx="2743200" cy="2743200"/>
          </a:xfrm>
          <a:prstGeom prst="rect">
            <a:avLst/>
          </a:prstGeom>
        </p:spPr>
      </p:pic>
    </p:spTree>
    <p:extLst>
      <p:ext uri="{BB962C8B-B14F-4D97-AF65-F5344CB8AC3E}">
        <p14:creationId xmlns:p14="http://schemas.microsoft.com/office/powerpoint/2010/main" val="6513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09A6-126B-A828-37D7-E49B3AC04111}"/>
              </a:ext>
            </a:extLst>
          </p:cNvPr>
          <p:cNvSpPr>
            <a:spLocks noGrp="1"/>
          </p:cNvSpPr>
          <p:nvPr>
            <p:ph type="title"/>
          </p:nvPr>
        </p:nvSpPr>
        <p:spPr/>
        <p:txBody>
          <a:bodyPr/>
          <a:lstStyle/>
          <a:p>
            <a:r>
              <a:rPr lang="en-US"/>
              <a:t>Model 1: Logistic Regression</a:t>
            </a:r>
          </a:p>
        </p:txBody>
      </p:sp>
      <p:sp>
        <p:nvSpPr>
          <p:cNvPr id="3" name="Content Placeholder 2">
            <a:extLst>
              <a:ext uri="{FF2B5EF4-FFF2-40B4-BE49-F238E27FC236}">
                <a16:creationId xmlns:a16="http://schemas.microsoft.com/office/drawing/2014/main" id="{FA5535F9-4E4B-3D2C-6544-F7ED759BE18A}"/>
              </a:ext>
            </a:extLst>
          </p:cNvPr>
          <p:cNvSpPr>
            <a:spLocks noGrp="1"/>
          </p:cNvSpPr>
          <p:nvPr>
            <p:ph idx="1"/>
          </p:nvPr>
        </p:nvSpPr>
        <p:spPr>
          <a:xfrm>
            <a:off x="952500" y="2285997"/>
            <a:ext cx="5470585" cy="3890965"/>
          </a:xfrm>
        </p:spPr>
        <p:txBody>
          <a:bodyPr vert="horz" lIns="91440" tIns="45720" rIns="91440" bIns="45720" rtlCol="0" anchor="t">
            <a:normAutofit/>
          </a:bodyPr>
          <a:lstStyle/>
          <a:p>
            <a:r>
              <a:rPr lang="en-US"/>
              <a:t>SoftMax Logistic Regression</a:t>
            </a:r>
          </a:p>
          <a:p>
            <a:r>
              <a:rPr lang="en-US"/>
              <a:t>No Down Sampling</a:t>
            </a:r>
          </a:p>
          <a:p>
            <a:r>
              <a:rPr lang="en-US"/>
              <a:t>80/20 Split in Training/Testing</a:t>
            </a:r>
          </a:p>
          <a:p>
            <a:r>
              <a:rPr lang="en-US"/>
              <a:t>732 entries in the test data</a:t>
            </a:r>
          </a:p>
          <a:p>
            <a:r>
              <a:rPr lang="en-US"/>
              <a:t>53% model accuracy</a:t>
            </a:r>
          </a:p>
          <a:p>
            <a:r>
              <a:rPr lang="en-US"/>
              <a:t>Brought up by ability to predict "normal" cases</a:t>
            </a:r>
          </a:p>
          <a:p>
            <a:r>
              <a:rPr lang="en-US"/>
              <a:t>Other classes range for 36% to 53% accuracy</a:t>
            </a:r>
          </a:p>
        </p:txBody>
      </p:sp>
      <p:pic>
        <p:nvPicPr>
          <p:cNvPr id="4" name="Picture 4" descr="Graphical user interface&#10;&#10;Description automatically generated">
            <a:extLst>
              <a:ext uri="{FF2B5EF4-FFF2-40B4-BE49-F238E27FC236}">
                <a16:creationId xmlns:a16="http://schemas.microsoft.com/office/drawing/2014/main" id="{4FD9B7C5-A06B-3280-BAF9-5E407D99C22C}"/>
              </a:ext>
            </a:extLst>
          </p:cNvPr>
          <p:cNvPicPr>
            <a:picLocks noChangeAspect="1"/>
          </p:cNvPicPr>
          <p:nvPr/>
        </p:nvPicPr>
        <p:blipFill>
          <a:blip r:embed="rId3"/>
          <a:stretch>
            <a:fillRect/>
          </a:stretch>
        </p:blipFill>
        <p:spPr>
          <a:xfrm>
            <a:off x="6291532" y="2287937"/>
            <a:ext cx="5029200" cy="3504199"/>
          </a:xfrm>
          <a:prstGeom prst="rect">
            <a:avLst/>
          </a:prstGeom>
        </p:spPr>
      </p:pic>
    </p:spTree>
    <p:extLst>
      <p:ext uri="{BB962C8B-B14F-4D97-AF65-F5344CB8AC3E}">
        <p14:creationId xmlns:p14="http://schemas.microsoft.com/office/powerpoint/2010/main" val="387077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08AD-BC60-548A-EF47-E1914C19E50E}"/>
              </a:ext>
            </a:extLst>
          </p:cNvPr>
          <p:cNvSpPr>
            <a:spLocks noGrp="1"/>
          </p:cNvSpPr>
          <p:nvPr>
            <p:ph type="title"/>
          </p:nvPr>
        </p:nvSpPr>
        <p:spPr/>
        <p:txBody>
          <a:bodyPr/>
          <a:lstStyle/>
          <a:p>
            <a:r>
              <a:rPr lang="en-US"/>
              <a:t>Model 2: Convolution</a:t>
            </a:r>
            <a:br>
              <a:rPr lang="en-US"/>
            </a:br>
            <a:r>
              <a:rPr lang="en-US"/>
              <a:t>Neural Network</a:t>
            </a:r>
          </a:p>
        </p:txBody>
      </p:sp>
      <p:sp>
        <p:nvSpPr>
          <p:cNvPr id="3" name="Content Placeholder 2">
            <a:extLst>
              <a:ext uri="{FF2B5EF4-FFF2-40B4-BE49-F238E27FC236}">
                <a16:creationId xmlns:a16="http://schemas.microsoft.com/office/drawing/2014/main" id="{6E5D1841-F55E-E781-DC0E-CD1BCED469D7}"/>
              </a:ext>
            </a:extLst>
          </p:cNvPr>
          <p:cNvSpPr>
            <a:spLocks noGrp="1"/>
          </p:cNvSpPr>
          <p:nvPr>
            <p:ph idx="1"/>
          </p:nvPr>
        </p:nvSpPr>
        <p:spPr>
          <a:xfrm>
            <a:off x="952500" y="2285997"/>
            <a:ext cx="4047227" cy="3890965"/>
          </a:xfrm>
        </p:spPr>
        <p:txBody>
          <a:bodyPr vert="horz" lIns="91440" tIns="45720" rIns="91440" bIns="45720" rtlCol="0" anchor="t">
            <a:normAutofit/>
          </a:bodyPr>
          <a:lstStyle/>
          <a:p>
            <a:r>
              <a:rPr lang="en-US"/>
              <a:t>Larger sample size, around 8000</a:t>
            </a:r>
          </a:p>
          <a:p>
            <a:r>
              <a:rPr lang="en-US"/>
              <a:t>Down sampling in one axis</a:t>
            </a:r>
          </a:p>
          <a:p>
            <a:r>
              <a:rPr lang="en-US"/>
              <a:t>67% testing accuracy</a:t>
            </a:r>
          </a:p>
          <a:p>
            <a:r>
              <a:rPr lang="en-US"/>
              <a:t>84% accuracy on "normal" category</a:t>
            </a:r>
          </a:p>
          <a:p>
            <a:r>
              <a:rPr lang="en-US"/>
              <a:t>Other categories range in accuracy from 47% to 71% </a:t>
            </a:r>
          </a:p>
        </p:txBody>
      </p:sp>
      <p:pic>
        <p:nvPicPr>
          <p:cNvPr id="4" name="Picture 4" descr="A picture containing text, weapon, knife&#10;&#10;Description automatically generated">
            <a:extLst>
              <a:ext uri="{FF2B5EF4-FFF2-40B4-BE49-F238E27FC236}">
                <a16:creationId xmlns:a16="http://schemas.microsoft.com/office/drawing/2014/main" id="{9BAA7F67-39F2-435D-F8B8-D75AB6C1515B}"/>
              </a:ext>
            </a:extLst>
          </p:cNvPr>
          <p:cNvPicPr>
            <a:picLocks noChangeAspect="1"/>
          </p:cNvPicPr>
          <p:nvPr/>
        </p:nvPicPr>
        <p:blipFill>
          <a:blip r:embed="rId3"/>
          <a:stretch>
            <a:fillRect/>
          </a:stretch>
        </p:blipFill>
        <p:spPr>
          <a:xfrm>
            <a:off x="7210537" y="133220"/>
            <a:ext cx="3208067" cy="3156430"/>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AD11CCA8-AED8-3322-F39C-6E34D696267C}"/>
              </a:ext>
            </a:extLst>
          </p:cNvPr>
          <p:cNvPicPr>
            <a:picLocks noChangeAspect="1"/>
          </p:cNvPicPr>
          <p:nvPr/>
        </p:nvPicPr>
        <p:blipFill>
          <a:blip r:embed="rId4"/>
          <a:stretch>
            <a:fillRect/>
          </a:stretch>
        </p:blipFill>
        <p:spPr>
          <a:xfrm>
            <a:off x="6761630" y="3301580"/>
            <a:ext cx="4104255" cy="3487891"/>
          </a:xfrm>
          <a:prstGeom prst="rect">
            <a:avLst/>
          </a:prstGeom>
        </p:spPr>
      </p:pic>
    </p:spTree>
    <p:extLst>
      <p:ext uri="{BB962C8B-B14F-4D97-AF65-F5344CB8AC3E}">
        <p14:creationId xmlns:p14="http://schemas.microsoft.com/office/powerpoint/2010/main" val="9304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10;&#10;Description automatically generated">
            <a:extLst>
              <a:ext uri="{FF2B5EF4-FFF2-40B4-BE49-F238E27FC236}">
                <a16:creationId xmlns:a16="http://schemas.microsoft.com/office/drawing/2014/main" id="{39E027A9-E757-B833-093E-9D91FF07AD5E}"/>
              </a:ext>
            </a:extLst>
          </p:cNvPr>
          <p:cNvPicPr>
            <a:picLocks noChangeAspect="1"/>
          </p:cNvPicPr>
          <p:nvPr/>
        </p:nvPicPr>
        <p:blipFill rotWithShape="1">
          <a:blip r:embed="rId3"/>
          <a:srcRect l="4292" r="9549" b="145"/>
          <a:stretch/>
        </p:blipFill>
        <p:spPr>
          <a:xfrm>
            <a:off x="6791036" y="3334389"/>
            <a:ext cx="4053456" cy="3456590"/>
          </a:xfrm>
          <a:prstGeom prst="rect">
            <a:avLst/>
          </a:prstGeom>
        </p:spPr>
      </p:pic>
      <p:pic>
        <p:nvPicPr>
          <p:cNvPr id="4" name="Picture 4" descr="Chart, bubble chart&#10;&#10;Description automatically generated">
            <a:extLst>
              <a:ext uri="{FF2B5EF4-FFF2-40B4-BE49-F238E27FC236}">
                <a16:creationId xmlns:a16="http://schemas.microsoft.com/office/drawing/2014/main" id="{8141779A-2CD8-AD6E-B81C-CA9307644986}"/>
              </a:ext>
            </a:extLst>
          </p:cNvPr>
          <p:cNvPicPr>
            <a:picLocks noChangeAspect="1"/>
          </p:cNvPicPr>
          <p:nvPr/>
        </p:nvPicPr>
        <p:blipFill>
          <a:blip r:embed="rId4"/>
          <a:stretch>
            <a:fillRect/>
          </a:stretch>
        </p:blipFill>
        <p:spPr>
          <a:xfrm>
            <a:off x="7204965" y="144395"/>
            <a:ext cx="3215751" cy="3199562"/>
          </a:xfrm>
          <a:prstGeom prst="rect">
            <a:avLst/>
          </a:prstGeom>
        </p:spPr>
      </p:pic>
      <p:sp>
        <p:nvSpPr>
          <p:cNvPr id="2" name="Title 1">
            <a:extLst>
              <a:ext uri="{FF2B5EF4-FFF2-40B4-BE49-F238E27FC236}">
                <a16:creationId xmlns:a16="http://schemas.microsoft.com/office/drawing/2014/main" id="{78316460-2848-983B-DE50-3B6E43222579}"/>
              </a:ext>
            </a:extLst>
          </p:cNvPr>
          <p:cNvSpPr>
            <a:spLocks noGrp="1"/>
          </p:cNvSpPr>
          <p:nvPr>
            <p:ph type="title"/>
          </p:nvPr>
        </p:nvSpPr>
        <p:spPr/>
        <p:txBody>
          <a:bodyPr/>
          <a:lstStyle/>
          <a:p>
            <a:r>
              <a:rPr lang="en-US"/>
              <a:t>Model 3: Convolution </a:t>
            </a:r>
            <a:br>
              <a:rPr lang="en-US"/>
            </a:br>
            <a:r>
              <a:rPr lang="en-US"/>
              <a:t>neural Network 2</a:t>
            </a:r>
          </a:p>
        </p:txBody>
      </p:sp>
      <p:sp>
        <p:nvSpPr>
          <p:cNvPr id="3" name="Content Placeholder 2">
            <a:extLst>
              <a:ext uri="{FF2B5EF4-FFF2-40B4-BE49-F238E27FC236}">
                <a16:creationId xmlns:a16="http://schemas.microsoft.com/office/drawing/2014/main" id="{271A3170-CA39-5A89-E50B-0A2B65128C80}"/>
              </a:ext>
            </a:extLst>
          </p:cNvPr>
          <p:cNvSpPr>
            <a:spLocks noGrp="1"/>
          </p:cNvSpPr>
          <p:nvPr>
            <p:ph idx="1"/>
          </p:nvPr>
        </p:nvSpPr>
        <p:spPr>
          <a:xfrm>
            <a:off x="952500" y="2285997"/>
            <a:ext cx="4114707" cy="3890965"/>
          </a:xfrm>
        </p:spPr>
        <p:txBody>
          <a:bodyPr vert="horz" lIns="91440" tIns="45720" rIns="91440" bIns="45720" rtlCol="0" anchor="t">
            <a:normAutofit/>
          </a:bodyPr>
          <a:lstStyle/>
          <a:p>
            <a:r>
              <a:rPr lang="en-US" dirty="0"/>
              <a:t>Cleaner down sampling (on both axes)</a:t>
            </a:r>
          </a:p>
          <a:p>
            <a:r>
              <a:rPr lang="en-US" dirty="0">
                <a:ea typeface="+mn-lt"/>
                <a:cs typeface="+mn-lt"/>
              </a:rPr>
              <a:t>Sample size around 8000</a:t>
            </a:r>
          </a:p>
          <a:p>
            <a:r>
              <a:rPr lang="en-US" dirty="0">
                <a:ea typeface="+mn-lt"/>
                <a:cs typeface="+mn-lt"/>
              </a:rPr>
              <a:t>69% testing accuracy</a:t>
            </a:r>
            <a:endParaRPr lang="en-US" dirty="0"/>
          </a:p>
          <a:p>
            <a:r>
              <a:rPr lang="en-US" dirty="0"/>
              <a:t>Only a slight improvement</a:t>
            </a:r>
          </a:p>
          <a:p>
            <a:endParaRPr lang="en-US"/>
          </a:p>
          <a:p>
            <a:endParaRPr lang="en-US"/>
          </a:p>
          <a:p>
            <a:endParaRPr lang="en-US"/>
          </a:p>
        </p:txBody>
      </p:sp>
    </p:spTree>
    <p:extLst>
      <p:ext uri="{BB962C8B-B14F-4D97-AF65-F5344CB8AC3E}">
        <p14:creationId xmlns:p14="http://schemas.microsoft.com/office/powerpoint/2010/main" val="223000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BAA1-7D5E-4D23-0797-05AF3E4829F2}"/>
              </a:ext>
            </a:extLst>
          </p:cNvPr>
          <p:cNvSpPr>
            <a:spLocks noGrp="1"/>
          </p:cNvSpPr>
          <p:nvPr>
            <p:ph type="title"/>
          </p:nvPr>
        </p:nvSpPr>
        <p:spPr>
          <a:xfrm>
            <a:off x="952500" y="757238"/>
            <a:ext cx="10287000" cy="628217"/>
          </a:xfrm>
        </p:spPr>
        <p:txBody>
          <a:bodyPr>
            <a:normAutofit/>
          </a:bodyPr>
          <a:lstStyle/>
          <a:p>
            <a:r>
              <a:rPr lang="en-US" dirty="0"/>
              <a:t>Model 4: Final CNN With Accurate DS</a:t>
            </a:r>
          </a:p>
        </p:txBody>
      </p:sp>
      <p:sp>
        <p:nvSpPr>
          <p:cNvPr id="3" name="Content Placeholder 2">
            <a:extLst>
              <a:ext uri="{FF2B5EF4-FFF2-40B4-BE49-F238E27FC236}">
                <a16:creationId xmlns:a16="http://schemas.microsoft.com/office/drawing/2014/main" id="{904B51F2-B8AA-FF94-DBAC-870FB368EF21}"/>
              </a:ext>
            </a:extLst>
          </p:cNvPr>
          <p:cNvSpPr>
            <a:spLocks noGrp="1"/>
          </p:cNvSpPr>
          <p:nvPr>
            <p:ph idx="1"/>
          </p:nvPr>
        </p:nvSpPr>
        <p:spPr>
          <a:xfrm>
            <a:off x="952500" y="2285997"/>
            <a:ext cx="4040153" cy="3890965"/>
          </a:xfrm>
        </p:spPr>
        <p:txBody>
          <a:bodyPr vert="horz" lIns="91440" tIns="45720" rIns="91440" bIns="45720" rtlCol="0" anchor="t">
            <a:normAutofit/>
          </a:bodyPr>
          <a:lstStyle/>
          <a:p>
            <a:r>
              <a:rPr lang="en-US"/>
              <a:t>Better Down Sampling</a:t>
            </a:r>
          </a:p>
          <a:p>
            <a:r>
              <a:rPr lang="en-US"/>
              <a:t>Lowered Accuracy with "normal" categorization</a:t>
            </a:r>
          </a:p>
          <a:p>
            <a:r>
              <a:rPr lang="en-US"/>
              <a:t>Increased accuracy with other categories</a:t>
            </a:r>
          </a:p>
          <a:p>
            <a:r>
              <a:rPr lang="en-US"/>
              <a:t>Small increase in total model accuracy offset by performance shifts</a:t>
            </a:r>
          </a:p>
          <a:p>
            <a:r>
              <a:rPr lang="en-US"/>
              <a:t>Better model due to interest case in non-"normal" hemorrhages</a:t>
            </a:r>
          </a:p>
        </p:txBody>
      </p:sp>
      <p:pic>
        <p:nvPicPr>
          <p:cNvPr id="4" name="Picture 4" descr="Table&#10;&#10;Description automatically generated">
            <a:extLst>
              <a:ext uri="{FF2B5EF4-FFF2-40B4-BE49-F238E27FC236}">
                <a16:creationId xmlns:a16="http://schemas.microsoft.com/office/drawing/2014/main" id="{50549A56-2FBD-9D9F-319A-0E8FFB384C68}"/>
              </a:ext>
            </a:extLst>
          </p:cNvPr>
          <p:cNvPicPr>
            <a:picLocks noChangeAspect="1"/>
          </p:cNvPicPr>
          <p:nvPr/>
        </p:nvPicPr>
        <p:blipFill>
          <a:blip r:embed="rId3"/>
          <a:stretch>
            <a:fillRect/>
          </a:stretch>
        </p:blipFill>
        <p:spPr>
          <a:xfrm>
            <a:off x="4671139" y="1573524"/>
            <a:ext cx="7380660" cy="1132395"/>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E041D067-AE45-B808-9C18-F5E3EEC7309E}"/>
              </a:ext>
            </a:extLst>
          </p:cNvPr>
          <p:cNvPicPr>
            <a:picLocks noChangeAspect="1"/>
          </p:cNvPicPr>
          <p:nvPr/>
        </p:nvPicPr>
        <p:blipFill>
          <a:blip r:embed="rId4"/>
          <a:stretch>
            <a:fillRect/>
          </a:stretch>
        </p:blipFill>
        <p:spPr>
          <a:xfrm>
            <a:off x="6665344" y="3008806"/>
            <a:ext cx="3750159" cy="3240317"/>
          </a:xfrm>
          <a:prstGeom prst="rect">
            <a:avLst/>
          </a:prstGeom>
        </p:spPr>
      </p:pic>
    </p:spTree>
    <p:extLst>
      <p:ext uri="{BB962C8B-B14F-4D97-AF65-F5344CB8AC3E}">
        <p14:creationId xmlns:p14="http://schemas.microsoft.com/office/powerpoint/2010/main" val="21116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DF0E57-1A01-1287-F185-1E2A50BC9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31E7ECB0-9922-6747-31BF-7EB047B9D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1" y="1247985"/>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4800DA-DFC9-F598-8B2A-D1BEBF19A645}"/>
              </a:ext>
            </a:extLst>
          </p:cNvPr>
          <p:cNvSpPr>
            <a:spLocks noGrp="1"/>
          </p:cNvSpPr>
          <p:nvPr>
            <p:ph type="title"/>
          </p:nvPr>
        </p:nvSpPr>
        <p:spPr>
          <a:xfrm>
            <a:off x="1088569" y="2302626"/>
            <a:ext cx="3936275" cy="1351706"/>
          </a:xfrm>
        </p:spPr>
        <p:txBody>
          <a:bodyPr vert="horz" lIns="91440" tIns="45720" rIns="91440" bIns="45720" rtlCol="0" anchor="b">
            <a:normAutofit/>
          </a:bodyPr>
          <a:lstStyle/>
          <a:p>
            <a:pPr algn="ctr"/>
            <a:r>
              <a:rPr lang="en-US"/>
              <a:t>Final Model Implementation</a:t>
            </a:r>
          </a:p>
        </p:txBody>
      </p:sp>
      <p:sp>
        <p:nvSpPr>
          <p:cNvPr id="19" name="Rectangle 18">
            <a:extLst>
              <a:ext uri="{FF2B5EF4-FFF2-40B4-BE49-F238E27FC236}">
                <a16:creationId xmlns:a16="http://schemas.microsoft.com/office/drawing/2014/main" id="{B5986FC0-96CD-DC42-A7AC-DC0A34306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4A2E728-2449-3576-AC12-C70878F4BC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Diagram&#10;&#10;Description automatically generated">
            <a:extLst>
              <a:ext uri="{FF2B5EF4-FFF2-40B4-BE49-F238E27FC236}">
                <a16:creationId xmlns:a16="http://schemas.microsoft.com/office/drawing/2014/main" id="{4D035E2E-1E1A-7B98-B77D-5B61C0A52E7C}"/>
              </a:ext>
            </a:extLst>
          </p:cNvPr>
          <p:cNvPicPr>
            <a:picLocks noChangeAspect="1"/>
          </p:cNvPicPr>
          <p:nvPr/>
        </p:nvPicPr>
        <p:blipFill>
          <a:blip r:embed="rId3"/>
          <a:stretch>
            <a:fillRect/>
          </a:stretch>
        </p:blipFill>
        <p:spPr>
          <a:xfrm>
            <a:off x="7974964" y="269289"/>
            <a:ext cx="2338071" cy="6312023"/>
          </a:xfrm>
          <a:prstGeom prst="rect">
            <a:avLst/>
          </a:prstGeom>
        </p:spPr>
      </p:pic>
    </p:spTree>
    <p:extLst>
      <p:ext uri="{BB962C8B-B14F-4D97-AF65-F5344CB8AC3E}">
        <p14:creationId xmlns:p14="http://schemas.microsoft.com/office/powerpoint/2010/main" val="3673191097"/>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7F"/>
      </a:accent3>
      <a:accent4>
        <a:srgbClr val="76AD78"/>
      </a:accent4>
      <a:accent5>
        <a:srgbClr val="81AB94"/>
      </a:accent5>
      <a:accent6>
        <a:srgbClr val="74AAA2"/>
      </a:accent6>
      <a:hlink>
        <a:srgbClr val="6978AE"/>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AfterglowVTI</vt:lpstr>
      <vt:lpstr>Brain Hemorrhage Classification with CT scans</vt:lpstr>
      <vt:lpstr>Background</vt:lpstr>
      <vt:lpstr>Describing the Data</vt:lpstr>
      <vt:lpstr>Cleaning the Data</vt:lpstr>
      <vt:lpstr>Model 1: Logistic Regression</vt:lpstr>
      <vt:lpstr>Model 2: Convolution Neural Network</vt:lpstr>
      <vt:lpstr>Model 3: Convolution  neural Network 2</vt:lpstr>
      <vt:lpstr>Model 4: Final CNN With Accurate DS</vt:lpstr>
      <vt:lpstr>Final Model Implementation</vt:lpstr>
      <vt:lpstr>Future improvements</vt:lpstr>
      <vt:lpstr>Thanks &amp;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55</cp:revision>
  <dcterms:created xsi:type="dcterms:W3CDTF">2022-11-30T22:28:34Z</dcterms:created>
  <dcterms:modified xsi:type="dcterms:W3CDTF">2022-12-09T02:34:20Z</dcterms:modified>
</cp:coreProperties>
</file>