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embeddedFontLst>
    <p:embeddedFont>
      <p:font typeface="Roboto"/>
      <p:regular r:id="rId29"/>
      <p:bold r:id="rId30"/>
      <p:italic r:id="rId31"/>
      <p:boldItalic r:id="rId32"/>
    </p:embeddedFont>
    <p:embeddedFont>
      <p:font typeface="Reenie Beanie"/>
      <p:regular r:id="rId33"/>
    </p:embeddedFont>
    <p:embeddedFont>
      <p:font typeface="Open Sans ExtraBold"/>
      <p:bold r:id="rId34"/>
      <p:boldItalic r:id="rId35"/>
    </p:embeddedFont>
    <p:embeddedFont>
      <p:font typeface="Open Sans Medium"/>
      <p:regular r:id="rId36"/>
      <p:bold r:id="rId37"/>
      <p:italic r:id="rId38"/>
      <p:boldItalic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4" roundtripDataSignature="AMtx7mi6Pbts4waf+2aEv50LUAcZtGp3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4.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6.xml"/><Relationship Id="rId44" Type="http://customschemas.google.com/relationships/presentationmetadata" Target="metadata"/><Relationship Id="rId21" Type="http://schemas.openxmlformats.org/officeDocument/2006/relationships/slide" Target="slides/slide15.xml"/><Relationship Id="rId43" Type="http://schemas.openxmlformats.org/officeDocument/2006/relationships/font" Target="fonts/OpenSans-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5.xml"/><Relationship Id="rId33" Type="http://schemas.openxmlformats.org/officeDocument/2006/relationships/font" Target="fonts/ReenieBeanie-regular.fntdata"/><Relationship Id="rId10" Type="http://schemas.openxmlformats.org/officeDocument/2006/relationships/slide" Target="slides/slide4.xml"/><Relationship Id="rId32" Type="http://schemas.openxmlformats.org/officeDocument/2006/relationships/font" Target="fonts/Roboto-boldItalic.fntdata"/><Relationship Id="rId13" Type="http://schemas.openxmlformats.org/officeDocument/2006/relationships/slide" Target="slides/slide7.xml"/><Relationship Id="rId35" Type="http://schemas.openxmlformats.org/officeDocument/2006/relationships/font" Target="fonts/OpenSansExtraBold-boldItalic.fntdata"/><Relationship Id="rId12" Type="http://schemas.openxmlformats.org/officeDocument/2006/relationships/slide" Target="slides/slide6.xml"/><Relationship Id="rId34" Type="http://schemas.openxmlformats.org/officeDocument/2006/relationships/font" Target="fonts/OpenSansExtraBold-bold.fntdata"/><Relationship Id="rId15" Type="http://schemas.openxmlformats.org/officeDocument/2006/relationships/slide" Target="slides/slide9.xml"/><Relationship Id="rId37" Type="http://schemas.openxmlformats.org/officeDocument/2006/relationships/font" Target="fonts/OpenSansMedium-bold.fntdata"/><Relationship Id="rId14" Type="http://schemas.openxmlformats.org/officeDocument/2006/relationships/slide" Target="slides/slide8.xml"/><Relationship Id="rId36" Type="http://schemas.openxmlformats.org/officeDocument/2006/relationships/font" Target="fonts/OpenSansMedium-regular.fntdata"/><Relationship Id="rId17" Type="http://schemas.openxmlformats.org/officeDocument/2006/relationships/slide" Target="slides/slide11.xml"/><Relationship Id="rId39" Type="http://schemas.openxmlformats.org/officeDocument/2006/relationships/font" Target="fonts/OpenSansMedium-boldItalic.fntdata"/><Relationship Id="rId16" Type="http://schemas.openxmlformats.org/officeDocument/2006/relationships/slide" Target="slides/slide10.xml"/><Relationship Id="rId38" Type="http://schemas.openxmlformats.org/officeDocument/2006/relationships/font" Target="fonts/OpenSansMedium-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709713" y="1142614"/>
            <a:ext cx="5438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685800" y="4400550"/>
            <a:ext cx="5486400" cy="3600600"/>
          </a:xfrm>
          <a:prstGeom prst="rect">
            <a:avLst/>
          </a:prstGeom>
          <a:noFill/>
          <a:ln>
            <a:noFill/>
          </a:ln>
        </p:spPr>
        <p:txBody>
          <a:bodyPr anchorCtr="0" anchor="t" bIns="45575" lIns="91225" spcFirstLastPara="1" rIns="91225" wrap="square" tIns="45575">
            <a:noAutofit/>
          </a:bodyPr>
          <a:lstStyle/>
          <a:p>
            <a:pPr indent="0" lvl="0" marL="0" rtl="0" algn="l">
              <a:lnSpc>
                <a:spcPct val="100000"/>
              </a:lnSpc>
              <a:spcBef>
                <a:spcPts val="0"/>
              </a:spcBef>
              <a:spcAft>
                <a:spcPts val="0"/>
              </a:spcAft>
              <a:buClr>
                <a:schemeClr val="dk1"/>
              </a:buClr>
              <a:buSzPts val="1400"/>
              <a:buFont typeface="Arial"/>
              <a:buNone/>
            </a:pPr>
            <a:r>
              <a:rPr b="1" lang="en" sz="1200">
                <a:solidFill>
                  <a:schemeClr val="dk1"/>
                </a:solidFill>
                <a:latin typeface="Reenie Beanie"/>
                <a:ea typeface="Reenie Beanie"/>
                <a:cs typeface="Reenie Beanie"/>
                <a:sym typeface="Reenie Beanie"/>
              </a:rPr>
              <a:t>Bianca Allen, RN, CV-BC, CRAT</a:t>
            </a:r>
            <a:endParaRPr/>
          </a:p>
        </p:txBody>
      </p:sp>
      <p:sp>
        <p:nvSpPr>
          <p:cNvPr id="89" name="Google Shape;89;p1:notes"/>
          <p:cNvSpPr txBox="1"/>
          <p:nvPr>
            <p:ph idx="12" type="sldNum"/>
          </p:nvPr>
        </p:nvSpPr>
        <p:spPr>
          <a:xfrm>
            <a:off x="3884613" y="8685213"/>
            <a:ext cx="2971800" cy="458700"/>
          </a:xfrm>
          <a:prstGeom prst="rect">
            <a:avLst/>
          </a:prstGeom>
          <a:noFill/>
          <a:ln>
            <a:noFill/>
          </a:ln>
        </p:spPr>
        <p:txBody>
          <a:bodyPr anchorCtr="0" anchor="b" bIns="45575" lIns="91225" spcFirstLastPara="1" rIns="91225" wrap="square" tIns="45575">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txBox="1"/>
          <p:nvPr>
            <p:ph idx="1" type="body"/>
          </p:nvPr>
        </p:nvSpPr>
        <p:spPr>
          <a:xfrm>
            <a:off x="685800" y="4400550"/>
            <a:ext cx="5486400" cy="3600300"/>
          </a:xfrm>
          <a:prstGeom prst="rect">
            <a:avLst/>
          </a:prstGeom>
          <a:noFill/>
          <a:ln>
            <a:noFill/>
          </a:ln>
        </p:spPr>
        <p:txBody>
          <a:bodyPr anchorCtr="0" anchor="t" bIns="45575" lIns="91225" spcFirstLastPara="1" rIns="91225" wrap="square" tIns="45575">
            <a:noAutofit/>
          </a:bodyPr>
          <a:lstStyle/>
          <a:p>
            <a:pPr indent="0" lvl="0" marL="0" rtl="0" algn="l">
              <a:lnSpc>
                <a:spcPct val="100000"/>
              </a:lnSpc>
              <a:spcBef>
                <a:spcPts val="0"/>
              </a:spcBef>
              <a:spcAft>
                <a:spcPts val="0"/>
              </a:spcAft>
              <a:buSzPts val="1400"/>
              <a:buNone/>
            </a:pPr>
            <a:r>
              <a:rPr lang="en"/>
              <a:t>To summarize, it is more than acceptable to acknowledge that a conflict resolution plan must be developed in order for the Project Manager to retake control of the situation and re-establish clear and effective goals for the team. This in turn will lead to team members feeling a greater sense of value and respect among their peers and ensure that feelings of safety and inclusion are fostered among group members. We will also see that as roles and responsibilities are defined, so too will be the expectations of how work is divided and how ownership and accountability are assumed in assigned work details. -TF</a:t>
            </a:r>
            <a:endParaRPr/>
          </a:p>
        </p:txBody>
      </p:sp>
      <p:sp>
        <p:nvSpPr>
          <p:cNvPr id="177" name="Google Shape;177;p11:notes"/>
          <p:cNvSpPr/>
          <p:nvPr>
            <p:ph idx="2" type="sldImg"/>
          </p:nvPr>
        </p:nvSpPr>
        <p:spPr>
          <a:xfrm>
            <a:off x="709713" y="1142614"/>
            <a:ext cx="5438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2:notes"/>
          <p:cNvSpPr txBox="1"/>
          <p:nvPr>
            <p:ph idx="1" type="body"/>
          </p:nvPr>
        </p:nvSpPr>
        <p:spPr>
          <a:xfrm>
            <a:off x="685800" y="4400550"/>
            <a:ext cx="5486400" cy="3600300"/>
          </a:xfrm>
          <a:prstGeom prst="rect">
            <a:avLst/>
          </a:prstGeom>
          <a:noFill/>
          <a:ln>
            <a:noFill/>
          </a:ln>
        </p:spPr>
        <p:txBody>
          <a:bodyPr anchorCtr="0" anchor="t" bIns="45575" lIns="91225" spcFirstLastPara="1" rIns="91225" wrap="square" tIns="45575">
            <a:noAutofit/>
          </a:bodyPr>
          <a:lstStyle/>
          <a:p>
            <a:pPr indent="0" lvl="0" marL="0" rtl="0" algn="l">
              <a:lnSpc>
                <a:spcPct val="100000"/>
              </a:lnSpc>
              <a:spcBef>
                <a:spcPts val="0"/>
              </a:spcBef>
              <a:spcAft>
                <a:spcPts val="0"/>
              </a:spcAft>
              <a:buSzPts val="1400"/>
              <a:buNone/>
            </a:pPr>
            <a:r>
              <a:rPr lang="en" sz="1200">
                <a:latin typeface="Calibri"/>
                <a:ea typeface="Calibri"/>
                <a:cs typeface="Calibri"/>
                <a:sym typeface="Calibri"/>
              </a:rPr>
              <a:t>High-functioning teams have key characteristics and behaviors that drive creativity, innovation, cohesiveness, and results. For a team to be successful, they must have a shared goal and vision, display ownership and accountability, communicate effectively, have trust and respect for one another and resolve conflicts effectively </a:t>
            </a:r>
            <a:r>
              <a:rPr lang="en" sz="1200">
                <a:solidFill>
                  <a:schemeClr val="dk1"/>
                </a:solidFill>
                <a:latin typeface="Calibri"/>
                <a:ea typeface="Calibri"/>
                <a:cs typeface="Calibri"/>
                <a:sym typeface="Calibri"/>
              </a:rPr>
              <a:t>(Satell, Windschitl 2021).</a:t>
            </a:r>
            <a:endParaRPr b="1" sz="1200">
              <a:solidFill>
                <a:schemeClr val="dk1"/>
              </a:solidFill>
              <a:latin typeface="Reenie Beanie"/>
              <a:ea typeface="Reenie Beanie"/>
              <a:cs typeface="Reenie Beanie"/>
              <a:sym typeface="Reenie Beanie"/>
            </a:endParaRPr>
          </a:p>
        </p:txBody>
      </p:sp>
      <p:sp>
        <p:nvSpPr>
          <p:cNvPr id="186" name="Google Shape;186;p12:notes"/>
          <p:cNvSpPr/>
          <p:nvPr>
            <p:ph idx="2" type="sldImg"/>
          </p:nvPr>
        </p:nvSpPr>
        <p:spPr>
          <a:xfrm>
            <a:off x="709713" y="1142614"/>
            <a:ext cx="5438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3:notes"/>
          <p:cNvSpPr txBox="1"/>
          <p:nvPr>
            <p:ph idx="1" type="body"/>
          </p:nvPr>
        </p:nvSpPr>
        <p:spPr>
          <a:xfrm>
            <a:off x="685800" y="4400550"/>
            <a:ext cx="5486400" cy="3600300"/>
          </a:xfrm>
          <a:prstGeom prst="rect">
            <a:avLst/>
          </a:prstGeom>
          <a:noFill/>
          <a:ln>
            <a:noFill/>
          </a:ln>
        </p:spPr>
        <p:txBody>
          <a:bodyPr anchorCtr="0" anchor="t" bIns="45575" lIns="91225" spcFirstLastPara="1" rIns="91225" wrap="square" tIns="45575">
            <a:noAutofit/>
          </a:bodyPr>
          <a:lstStyle/>
          <a:p>
            <a:pPr indent="0" lvl="0" marL="0" rtl="0" algn="l">
              <a:lnSpc>
                <a:spcPct val="100000"/>
              </a:lnSpc>
              <a:spcBef>
                <a:spcPts val="0"/>
              </a:spcBef>
              <a:spcAft>
                <a:spcPts val="0"/>
              </a:spcAft>
              <a:buSzPts val="1400"/>
              <a:buNone/>
            </a:pPr>
            <a:r>
              <a:rPr lang="en" sz="1200">
                <a:solidFill>
                  <a:schemeClr val="dk1"/>
                </a:solidFill>
                <a:latin typeface="Calibri"/>
                <a:ea typeface="Calibri"/>
                <a:cs typeface="Calibri"/>
                <a:sym typeface="Calibri"/>
              </a:rPr>
              <a:t>Teams that have shared values and goals operate in harmony and collectively are committed to the desired outcome. This culture enhances productivity and motivation. Intrinsic motivation guides a person's behaviors based on personal aspirations and yearning for success (Channeski, 2014). Teams flourish when each team member has the same innate desire to achieve the same goals. Priorities are quickly identified, and the team works collaboratively to ensure its success (Satell, Windschitl 2021).</a:t>
            </a:r>
            <a:endParaRPr sz="1200">
              <a:solidFill>
                <a:schemeClr val="dk1"/>
              </a:solidFill>
              <a:latin typeface="Calibri"/>
              <a:ea typeface="Calibri"/>
              <a:cs typeface="Calibri"/>
              <a:sym typeface="Calibri"/>
            </a:endParaRPr>
          </a:p>
        </p:txBody>
      </p:sp>
      <p:sp>
        <p:nvSpPr>
          <p:cNvPr id="196" name="Google Shape;196;p13:notes"/>
          <p:cNvSpPr/>
          <p:nvPr>
            <p:ph idx="2" type="sldImg"/>
          </p:nvPr>
        </p:nvSpPr>
        <p:spPr>
          <a:xfrm>
            <a:off x="709713" y="1142614"/>
            <a:ext cx="5438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4:notes"/>
          <p:cNvSpPr txBox="1"/>
          <p:nvPr>
            <p:ph idx="1" type="body"/>
          </p:nvPr>
        </p:nvSpPr>
        <p:spPr>
          <a:xfrm>
            <a:off x="685800" y="4400550"/>
            <a:ext cx="5486400" cy="3600300"/>
          </a:xfrm>
          <a:prstGeom prst="rect">
            <a:avLst/>
          </a:prstGeom>
          <a:noFill/>
          <a:ln>
            <a:noFill/>
          </a:ln>
        </p:spPr>
        <p:txBody>
          <a:bodyPr anchorCtr="0" anchor="t" bIns="45575" lIns="91225" spcFirstLastPara="1" rIns="91225" wrap="square" tIns="45575">
            <a:noAutofit/>
          </a:bodyPr>
          <a:lstStyle/>
          <a:p>
            <a:pPr indent="0" lvl="0" marL="0" rtl="0" algn="l">
              <a:lnSpc>
                <a:spcPct val="100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A strong team has a high sense of individual and team ownership and accountability. Self-accountability builds trust and positive working relationships amongst the group and creates an environment of excellence. When all team members accept ownership and responsibility for decisions and outcomes, goals are more easily met, and potential challenges are proactively solved (Channeski, 2014). Team accountability is also essential. Respectfully holding peers accountable for mutually agreed-upon goals and objectives builds courage and strengthens the team (Todorova, 2019). </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Clr>
                <a:schemeClr val="dk1"/>
              </a:buClr>
              <a:buSzPts val="1400"/>
              <a:buFont typeface="Arial"/>
              <a:buNone/>
            </a:pPr>
            <a:r>
              <a:rPr b="1" lang="en" sz="1200">
                <a:solidFill>
                  <a:schemeClr val="dk1"/>
                </a:solidFill>
                <a:latin typeface="Reenie Beanie"/>
                <a:ea typeface="Reenie Beanie"/>
                <a:cs typeface="Reenie Beanie"/>
                <a:sym typeface="Reenie Beanie"/>
              </a:rPr>
              <a:t>Bianca Allen, RN, CV-BC, CRAT</a:t>
            </a:r>
            <a:endParaRPr/>
          </a:p>
        </p:txBody>
      </p:sp>
      <p:sp>
        <p:nvSpPr>
          <p:cNvPr id="205" name="Google Shape;205;p14:notes"/>
          <p:cNvSpPr/>
          <p:nvPr>
            <p:ph idx="2" type="sldImg"/>
          </p:nvPr>
        </p:nvSpPr>
        <p:spPr>
          <a:xfrm>
            <a:off x="709713" y="1142614"/>
            <a:ext cx="5438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5:notes"/>
          <p:cNvSpPr txBox="1"/>
          <p:nvPr>
            <p:ph idx="1" type="body"/>
          </p:nvPr>
        </p:nvSpPr>
        <p:spPr>
          <a:xfrm>
            <a:off x="685800" y="4400550"/>
            <a:ext cx="5486400" cy="3600300"/>
          </a:xfrm>
          <a:prstGeom prst="rect">
            <a:avLst/>
          </a:prstGeom>
          <a:noFill/>
          <a:ln>
            <a:noFill/>
          </a:ln>
        </p:spPr>
        <p:txBody>
          <a:bodyPr anchorCtr="0" anchor="t" bIns="45575" lIns="91225" spcFirstLastPara="1" rIns="91225" wrap="square" tIns="45575">
            <a:noAutofit/>
          </a:bodyPr>
          <a:lstStyle/>
          <a:p>
            <a:pPr indent="0" lvl="0" marL="0" rtl="0" algn="l">
              <a:lnSpc>
                <a:spcPct val="100000"/>
              </a:lnSpc>
              <a:spcBef>
                <a:spcPts val="0"/>
              </a:spcBef>
              <a:spcAft>
                <a:spcPts val="0"/>
              </a:spcAft>
              <a:buSzPts val="1400"/>
              <a:buNone/>
            </a:pPr>
            <a:r>
              <a:rPr lang="en" sz="1200">
                <a:solidFill>
                  <a:schemeClr val="dk1"/>
                </a:solidFill>
                <a:latin typeface="Calibri"/>
                <a:ea typeface="Calibri"/>
                <a:cs typeface="Calibri"/>
                <a:sym typeface="Calibri"/>
              </a:rPr>
              <a:t>Knowledge and information sharing are essential to a team's cohesiveness and unity. A team that functions at a high level has strong communication skills(Guttman 2008). The team must understand all members preferred communication styles and ensure they have the psychological safety to express ideas, concerns, and setbacks and be able to ask for help (Hagemann, 2012). Doing this ensures information can be passed seemingly to the appropriate person with its desired intent. Communicating frequently and respectfully allows teams to work through conflicts, give and receive essential feedback, and progress toward the goal or vision (Guttman 2008). Honesty and transparency build trust amongst peers and can renew confidence in the team's ability to succeed. A team is unlikely to succeed if communication is ineffective.</a:t>
            </a:r>
            <a:endParaRPr sz="1200">
              <a:solidFill>
                <a:schemeClr val="dk1"/>
              </a:solidFill>
              <a:latin typeface="Calibri"/>
              <a:ea typeface="Calibri"/>
              <a:cs typeface="Calibri"/>
              <a:sym typeface="Calibri"/>
            </a:endParaRPr>
          </a:p>
        </p:txBody>
      </p:sp>
      <p:sp>
        <p:nvSpPr>
          <p:cNvPr id="214" name="Google Shape;214;p15:notes"/>
          <p:cNvSpPr/>
          <p:nvPr>
            <p:ph idx="2" type="sldImg"/>
          </p:nvPr>
        </p:nvSpPr>
        <p:spPr>
          <a:xfrm>
            <a:off x="709713" y="1142614"/>
            <a:ext cx="5438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6:notes"/>
          <p:cNvSpPr txBox="1"/>
          <p:nvPr>
            <p:ph idx="1" type="body"/>
          </p:nvPr>
        </p:nvSpPr>
        <p:spPr>
          <a:xfrm>
            <a:off x="685800" y="4400550"/>
            <a:ext cx="5486400" cy="3600300"/>
          </a:xfrm>
          <a:prstGeom prst="rect">
            <a:avLst/>
          </a:prstGeom>
          <a:noFill/>
          <a:ln>
            <a:noFill/>
          </a:ln>
        </p:spPr>
        <p:txBody>
          <a:bodyPr anchorCtr="0" anchor="t" bIns="45575" lIns="91225" spcFirstLastPara="1" rIns="91225" wrap="square" tIns="45575">
            <a:noAutofit/>
          </a:bodyPr>
          <a:lstStyle/>
          <a:p>
            <a:pPr indent="0" lvl="0" marL="0" rtl="0" algn="l">
              <a:lnSpc>
                <a:spcPct val="100000"/>
              </a:lnSpc>
              <a:spcBef>
                <a:spcPts val="0"/>
              </a:spcBef>
              <a:spcAft>
                <a:spcPts val="0"/>
              </a:spcAft>
              <a:buSzPts val="1400"/>
              <a:buNone/>
            </a:pPr>
            <a:r>
              <a:rPr lang="en" sz="1200">
                <a:solidFill>
                  <a:schemeClr val="dk1"/>
                </a:solidFill>
                <a:latin typeface="Calibri"/>
                <a:ea typeface="Calibri"/>
                <a:cs typeface="Calibri"/>
                <a:sym typeface="Calibri"/>
              </a:rPr>
              <a:t>Respect and trust provide the strong foundation a team needs to be successful. Respecting a person's individuality, skill set, and differences builds appreciation and facilitate connection and a sense of belonging (Todorova, 2019). Decisions and interactions amongst teammates are guided by the other person's best interest and desire to see them succeed. Mutual trust and respect allow teams to take calculated risks, feel supported and build courage (Nelson, 2010). </a:t>
            </a:r>
            <a:endParaRPr sz="1200">
              <a:solidFill>
                <a:schemeClr val="dk1"/>
              </a:solidFill>
              <a:latin typeface="Calibri"/>
              <a:ea typeface="Calibri"/>
              <a:cs typeface="Calibri"/>
              <a:sym typeface="Calibri"/>
            </a:endParaRPr>
          </a:p>
        </p:txBody>
      </p:sp>
      <p:sp>
        <p:nvSpPr>
          <p:cNvPr id="223" name="Google Shape;223;p16:notes"/>
          <p:cNvSpPr/>
          <p:nvPr>
            <p:ph idx="2" type="sldImg"/>
          </p:nvPr>
        </p:nvSpPr>
        <p:spPr>
          <a:xfrm>
            <a:off x="709713" y="1142614"/>
            <a:ext cx="5438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7:notes"/>
          <p:cNvSpPr txBox="1"/>
          <p:nvPr>
            <p:ph idx="1" type="body"/>
          </p:nvPr>
        </p:nvSpPr>
        <p:spPr>
          <a:xfrm>
            <a:off x="685800" y="4400550"/>
            <a:ext cx="5486400" cy="3600300"/>
          </a:xfrm>
          <a:prstGeom prst="rect">
            <a:avLst/>
          </a:prstGeom>
          <a:noFill/>
          <a:ln>
            <a:noFill/>
          </a:ln>
        </p:spPr>
        <p:txBody>
          <a:bodyPr anchorCtr="0" anchor="t" bIns="45575" lIns="91225" spcFirstLastPara="1" rIns="91225" wrap="square" tIns="45575">
            <a:noAutofit/>
          </a:bodyPr>
          <a:lstStyle/>
          <a:p>
            <a:pPr indent="0" lvl="0" marL="0" rtl="0" algn="l">
              <a:lnSpc>
                <a:spcPct val="100000"/>
              </a:lnSpc>
              <a:spcBef>
                <a:spcPts val="0"/>
              </a:spcBef>
              <a:spcAft>
                <a:spcPts val="0"/>
              </a:spcAft>
              <a:buSzPts val="1400"/>
              <a:buNone/>
            </a:pPr>
            <a:r>
              <a:rPr lang="en" sz="1200">
                <a:latin typeface="Calibri"/>
                <a:ea typeface="Calibri"/>
                <a:cs typeface="Calibri"/>
                <a:sym typeface="Calibri"/>
              </a:rPr>
              <a:t>Effective conflict resolution is an essential component of high-functioning teams. When problems arise, the team can quickly identify the areas of concern and work together to reach a compromise and Win-Win for the group </a:t>
            </a:r>
            <a:r>
              <a:rPr lang="en" sz="1200">
                <a:solidFill>
                  <a:schemeClr val="dk1"/>
                </a:solidFill>
                <a:latin typeface="Calibri"/>
                <a:ea typeface="Calibri"/>
                <a:cs typeface="Calibri"/>
                <a:sym typeface="Calibri"/>
              </a:rPr>
              <a:t>(Satell, Windschitl 2021). </a:t>
            </a:r>
            <a:r>
              <a:rPr lang="en" sz="1200">
                <a:latin typeface="Calibri"/>
                <a:ea typeface="Calibri"/>
                <a:cs typeface="Calibri"/>
                <a:sym typeface="Calibri"/>
              </a:rPr>
              <a:t>Conflict resolution is an advanced skill in teams. It often requires the team to incorporate the other skill sets such as open communication, focusing on shared goals and common ground, and the commitment they have to each other to resolve it. Teams with the tools to work through tension can easily move roadblocks and continue without animosity or negative feelings </a:t>
            </a:r>
            <a:r>
              <a:rPr lang="en" sz="1200">
                <a:solidFill>
                  <a:schemeClr val="dk1"/>
                </a:solidFill>
                <a:latin typeface="Calibri"/>
                <a:ea typeface="Calibri"/>
                <a:cs typeface="Calibri"/>
                <a:sym typeface="Calibri"/>
              </a:rPr>
              <a:t>(Hagemann, 2012). </a:t>
            </a:r>
            <a:endParaRPr sz="1200">
              <a:solidFill>
                <a:schemeClr val="dk1"/>
              </a:solidFill>
              <a:latin typeface="Calibri"/>
              <a:ea typeface="Calibri"/>
              <a:cs typeface="Calibri"/>
              <a:sym typeface="Calibri"/>
            </a:endParaRPr>
          </a:p>
        </p:txBody>
      </p:sp>
      <p:sp>
        <p:nvSpPr>
          <p:cNvPr id="233" name="Google Shape;233;p17:notes"/>
          <p:cNvSpPr/>
          <p:nvPr>
            <p:ph idx="2" type="sldImg"/>
          </p:nvPr>
        </p:nvSpPr>
        <p:spPr>
          <a:xfrm>
            <a:off x="709713" y="1142614"/>
            <a:ext cx="5438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8:notes"/>
          <p:cNvSpPr txBox="1"/>
          <p:nvPr>
            <p:ph idx="1" type="body"/>
          </p:nvPr>
        </p:nvSpPr>
        <p:spPr>
          <a:xfrm>
            <a:off x="685800" y="4400550"/>
            <a:ext cx="5486400" cy="3600300"/>
          </a:xfrm>
          <a:prstGeom prst="rect">
            <a:avLst/>
          </a:prstGeom>
          <a:noFill/>
          <a:ln>
            <a:noFill/>
          </a:ln>
        </p:spPr>
        <p:txBody>
          <a:bodyPr anchorCtr="0" anchor="t" bIns="45575" lIns="91225" spcFirstLastPara="1" rIns="91225" wrap="square" tIns="45575">
            <a:noAutofit/>
          </a:bodyPr>
          <a:lstStyle/>
          <a:p>
            <a:pPr indent="0" lvl="0" marL="0" rtl="0" algn="l">
              <a:lnSpc>
                <a:spcPct val="100000"/>
              </a:lnSpc>
              <a:spcBef>
                <a:spcPts val="0"/>
              </a:spcBef>
              <a:spcAft>
                <a:spcPts val="0"/>
              </a:spcAft>
              <a:buSzPts val="1400"/>
              <a:buNone/>
            </a:pPr>
            <a:r>
              <a:rPr lang="en"/>
              <a:t>Good communication in the workplace provides for better performance, enhanced productivity, and overall improved employee morale. Conflicts appear to be arising out of unclear task expectations, personality conflicts, disrespectful communication. -AM</a:t>
            </a:r>
            <a:endParaRPr/>
          </a:p>
        </p:txBody>
      </p:sp>
      <p:sp>
        <p:nvSpPr>
          <p:cNvPr id="242" name="Google Shape;242;p18:notes"/>
          <p:cNvSpPr/>
          <p:nvPr>
            <p:ph idx="2" type="sldImg"/>
          </p:nvPr>
        </p:nvSpPr>
        <p:spPr>
          <a:xfrm>
            <a:off x="709713" y="1142614"/>
            <a:ext cx="5438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9:notes"/>
          <p:cNvSpPr txBox="1"/>
          <p:nvPr>
            <p:ph idx="1" type="body"/>
          </p:nvPr>
        </p:nvSpPr>
        <p:spPr>
          <a:xfrm>
            <a:off x="685800" y="4400550"/>
            <a:ext cx="5486400" cy="3600300"/>
          </a:xfrm>
          <a:prstGeom prst="rect">
            <a:avLst/>
          </a:prstGeom>
          <a:noFill/>
          <a:ln>
            <a:noFill/>
          </a:ln>
        </p:spPr>
        <p:txBody>
          <a:bodyPr anchorCtr="0" anchor="t" bIns="45575" lIns="91225" spcFirstLastPara="1" rIns="91225" wrap="square" tIns="45575">
            <a:noAutofit/>
          </a:bodyPr>
          <a:lstStyle/>
          <a:p>
            <a:pPr indent="0" lvl="0" marL="0" rtl="0" algn="l">
              <a:lnSpc>
                <a:spcPct val="100000"/>
              </a:lnSpc>
              <a:spcBef>
                <a:spcPts val="0"/>
              </a:spcBef>
              <a:spcAft>
                <a:spcPts val="0"/>
              </a:spcAft>
              <a:buSzPts val="1400"/>
              <a:buNone/>
            </a:pPr>
            <a:r>
              <a:rPr lang="en"/>
              <a:t>PM will hold a special session meeting for all team members. The topic to be addressed will be conflict management resolution. Highlights on the agenda include safety culture, setting guidelines, and boundaries, listening skills, clarifying issues and areas of conflict, separate meeting for Omar and Deborah after meeting individually. - AM</a:t>
            </a:r>
            <a:endParaRPr/>
          </a:p>
        </p:txBody>
      </p:sp>
      <p:sp>
        <p:nvSpPr>
          <p:cNvPr id="251" name="Google Shape;251;p19:notes"/>
          <p:cNvSpPr/>
          <p:nvPr>
            <p:ph idx="2" type="sldImg"/>
          </p:nvPr>
        </p:nvSpPr>
        <p:spPr>
          <a:xfrm>
            <a:off x="709713" y="1142614"/>
            <a:ext cx="5438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0:notes"/>
          <p:cNvSpPr txBox="1"/>
          <p:nvPr>
            <p:ph idx="1" type="body"/>
          </p:nvPr>
        </p:nvSpPr>
        <p:spPr>
          <a:xfrm>
            <a:off x="685800" y="4400550"/>
            <a:ext cx="5486400" cy="3600300"/>
          </a:xfrm>
          <a:prstGeom prst="rect">
            <a:avLst/>
          </a:prstGeom>
          <a:noFill/>
          <a:ln>
            <a:noFill/>
          </a:ln>
        </p:spPr>
        <p:txBody>
          <a:bodyPr anchorCtr="0" anchor="t" bIns="45575" lIns="91225" spcFirstLastPara="1" rIns="91225" wrap="square" tIns="45575">
            <a:noAutofit/>
          </a:bodyPr>
          <a:lstStyle/>
          <a:p>
            <a:pPr indent="0" lvl="0" marL="0" rtl="0" algn="l">
              <a:lnSpc>
                <a:spcPct val="100000"/>
              </a:lnSpc>
              <a:spcBef>
                <a:spcPts val="0"/>
              </a:spcBef>
              <a:spcAft>
                <a:spcPts val="0"/>
              </a:spcAft>
              <a:buSzPts val="1400"/>
              <a:buNone/>
            </a:pPr>
            <a:r>
              <a:rPr lang="en"/>
              <a:t>PM will continue meeting with agenda of identifying solutions, assisting team members to engage in positive reframing when communicating. A focus on team collaboration and building on one another’s strengths as they navigate the project. Lastly, a team mediator will be appointed to help facilitate as issues arise. - AM</a:t>
            </a:r>
            <a:endParaRPr/>
          </a:p>
        </p:txBody>
      </p:sp>
      <p:sp>
        <p:nvSpPr>
          <p:cNvPr id="261" name="Google Shape;261;p20:notes"/>
          <p:cNvSpPr/>
          <p:nvPr>
            <p:ph idx="2" type="sldImg"/>
          </p:nvPr>
        </p:nvSpPr>
        <p:spPr>
          <a:xfrm>
            <a:off x="709713" y="1142614"/>
            <a:ext cx="5438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300"/>
          </a:xfrm>
          <a:prstGeom prst="rect">
            <a:avLst/>
          </a:prstGeom>
          <a:noFill/>
          <a:ln>
            <a:noFill/>
          </a:ln>
        </p:spPr>
        <p:txBody>
          <a:bodyPr anchorCtr="0" anchor="t" bIns="45575" lIns="91225" spcFirstLastPara="1" rIns="91225" wrap="square" tIns="45575">
            <a:noAutofit/>
          </a:bodyPr>
          <a:lstStyle/>
          <a:p>
            <a:pPr indent="0" lvl="0" marL="0" rtl="0" algn="l">
              <a:lnSpc>
                <a:spcPct val="100000"/>
              </a:lnSpc>
              <a:spcBef>
                <a:spcPts val="0"/>
              </a:spcBef>
              <a:spcAft>
                <a:spcPts val="0"/>
              </a:spcAft>
              <a:buClr>
                <a:schemeClr val="dk1"/>
              </a:buClr>
              <a:buSzPts val="1400"/>
              <a:buFont typeface="Arial"/>
              <a:buNone/>
            </a:pPr>
            <a:r>
              <a:t/>
            </a:r>
            <a:endParaRPr/>
          </a:p>
        </p:txBody>
      </p:sp>
      <p:sp>
        <p:nvSpPr>
          <p:cNvPr id="99" name="Google Shape;99;p2:notes"/>
          <p:cNvSpPr/>
          <p:nvPr>
            <p:ph idx="2" type="sldImg"/>
          </p:nvPr>
        </p:nvSpPr>
        <p:spPr>
          <a:xfrm>
            <a:off x="709713" y="1142614"/>
            <a:ext cx="5438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1:notes"/>
          <p:cNvSpPr txBox="1"/>
          <p:nvPr>
            <p:ph idx="1" type="body"/>
          </p:nvPr>
        </p:nvSpPr>
        <p:spPr>
          <a:xfrm>
            <a:off x="685800" y="4400550"/>
            <a:ext cx="5486400" cy="3600300"/>
          </a:xfrm>
          <a:prstGeom prst="rect">
            <a:avLst/>
          </a:prstGeom>
          <a:noFill/>
          <a:ln>
            <a:noFill/>
          </a:ln>
        </p:spPr>
        <p:txBody>
          <a:bodyPr anchorCtr="0" anchor="t" bIns="45575" lIns="91225" spcFirstLastPara="1" rIns="91225" wrap="square" tIns="45575">
            <a:noAutofit/>
          </a:bodyPr>
          <a:lstStyle/>
          <a:p>
            <a:pPr indent="0" lvl="0" marL="0" rtl="0" algn="l">
              <a:lnSpc>
                <a:spcPct val="100000"/>
              </a:lnSpc>
              <a:spcBef>
                <a:spcPts val="0"/>
              </a:spcBef>
              <a:spcAft>
                <a:spcPts val="0"/>
              </a:spcAft>
              <a:buSzPts val="1400"/>
              <a:buNone/>
            </a:pPr>
            <a:r>
              <a:rPr lang="en"/>
              <a:t>PM will conduct secondary meeting in order to reaffirm the project goals, and establish clear expectations for all team members roles and responsibilities in the project. PM will determine and provide team members with a list of tasks they are responsible for, what the outcome will be, when they are due and how to communicate with team members as the project evolves. - AM</a:t>
            </a:r>
            <a:endParaRPr/>
          </a:p>
        </p:txBody>
      </p:sp>
      <p:sp>
        <p:nvSpPr>
          <p:cNvPr id="271" name="Google Shape;271;p21:notes"/>
          <p:cNvSpPr/>
          <p:nvPr>
            <p:ph idx="2" type="sldImg"/>
          </p:nvPr>
        </p:nvSpPr>
        <p:spPr>
          <a:xfrm>
            <a:off x="709713" y="1142614"/>
            <a:ext cx="5438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2:notes"/>
          <p:cNvSpPr txBox="1"/>
          <p:nvPr>
            <p:ph idx="1" type="body"/>
          </p:nvPr>
        </p:nvSpPr>
        <p:spPr>
          <a:xfrm>
            <a:off x="685800" y="4400550"/>
            <a:ext cx="5486400" cy="3600300"/>
          </a:xfrm>
          <a:prstGeom prst="rect">
            <a:avLst/>
          </a:prstGeom>
          <a:noFill/>
          <a:ln>
            <a:noFill/>
          </a:ln>
        </p:spPr>
        <p:txBody>
          <a:bodyPr anchorCtr="0" anchor="t" bIns="45575" lIns="91225" spcFirstLastPara="1" rIns="91225" wrap="square" tIns="45575">
            <a:noAutofit/>
          </a:bodyPr>
          <a:lstStyle/>
          <a:p>
            <a:pPr indent="0" lvl="0" marL="0" rtl="0" algn="l">
              <a:lnSpc>
                <a:spcPct val="100000"/>
              </a:lnSpc>
              <a:spcBef>
                <a:spcPts val="0"/>
              </a:spcBef>
              <a:spcAft>
                <a:spcPts val="0"/>
              </a:spcAft>
              <a:buSzPts val="1400"/>
              <a:buNone/>
            </a:pPr>
            <a:r>
              <a:rPr lang="en"/>
              <a:t>(Read slide aloud)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Emphasize the importance of taking ownership and accountability within the team and steps necessary to pave the path forward. </a:t>
            </a:r>
            <a:endParaRPr/>
          </a:p>
        </p:txBody>
      </p:sp>
      <p:sp>
        <p:nvSpPr>
          <p:cNvPr id="281" name="Google Shape;281;p22:notes"/>
          <p:cNvSpPr/>
          <p:nvPr>
            <p:ph idx="2" type="sldImg"/>
          </p:nvPr>
        </p:nvSpPr>
        <p:spPr>
          <a:xfrm>
            <a:off x="709713" y="1142614"/>
            <a:ext cx="5438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3:notes"/>
          <p:cNvSpPr/>
          <p:nvPr>
            <p:ph idx="2" type="sldImg"/>
          </p:nvPr>
        </p:nvSpPr>
        <p:spPr>
          <a:xfrm>
            <a:off x="709713" y="1142614"/>
            <a:ext cx="5438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1" name="Google Shape;291;p23:notes"/>
          <p:cNvSpPr txBox="1"/>
          <p:nvPr>
            <p:ph idx="1" type="body"/>
          </p:nvPr>
        </p:nvSpPr>
        <p:spPr>
          <a:xfrm>
            <a:off x="685800" y="4400550"/>
            <a:ext cx="5486400" cy="3600300"/>
          </a:xfrm>
          <a:prstGeom prst="rect">
            <a:avLst/>
          </a:prstGeom>
          <a:noFill/>
          <a:ln>
            <a:noFill/>
          </a:ln>
        </p:spPr>
        <p:txBody>
          <a:bodyPr anchorCtr="0" anchor="t" bIns="45575" lIns="91225" spcFirstLastPara="1" rIns="91225" wrap="square" tIns="45575">
            <a:noAutofit/>
          </a:bodyPr>
          <a:lstStyle/>
          <a:p>
            <a:pPr indent="0" lvl="0" marL="0" rtl="0" algn="l">
              <a:lnSpc>
                <a:spcPct val="100000"/>
              </a:lnSpc>
              <a:spcBef>
                <a:spcPts val="0"/>
              </a:spcBef>
              <a:spcAft>
                <a:spcPts val="0"/>
              </a:spcAft>
              <a:buSzPts val="1400"/>
              <a:buNone/>
            </a:pPr>
            <a:r>
              <a:rPr lang="en"/>
              <a:t>	</a:t>
            </a:r>
            <a:endParaRPr/>
          </a:p>
        </p:txBody>
      </p:sp>
      <p:sp>
        <p:nvSpPr>
          <p:cNvPr id="292" name="Google Shape;292;p23:notes"/>
          <p:cNvSpPr txBox="1"/>
          <p:nvPr>
            <p:ph idx="12" type="sldNum"/>
          </p:nvPr>
        </p:nvSpPr>
        <p:spPr>
          <a:xfrm>
            <a:off x="3884613" y="8685213"/>
            <a:ext cx="2971800" cy="458700"/>
          </a:xfrm>
          <a:prstGeom prst="rect">
            <a:avLst/>
          </a:prstGeom>
          <a:noFill/>
          <a:ln>
            <a:noFill/>
          </a:ln>
        </p:spPr>
        <p:txBody>
          <a:bodyPr anchorCtr="0" anchor="b" bIns="45575" lIns="91225" spcFirstLastPara="1" rIns="91225" wrap="square" tIns="45575">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400550"/>
            <a:ext cx="5486400" cy="3600300"/>
          </a:xfrm>
          <a:prstGeom prst="rect">
            <a:avLst/>
          </a:prstGeom>
          <a:noFill/>
          <a:ln>
            <a:noFill/>
          </a:ln>
        </p:spPr>
        <p:txBody>
          <a:bodyPr anchorCtr="0" anchor="t" bIns="45575" lIns="91225" spcFirstLastPara="1" rIns="91225" wrap="square" tIns="45575">
            <a:noAutofit/>
          </a:bodyPr>
          <a:lstStyle/>
          <a:p>
            <a:pPr indent="0" lvl="0" marL="0" rtl="0" algn="l">
              <a:lnSpc>
                <a:spcPct val="100000"/>
              </a:lnSpc>
              <a:spcBef>
                <a:spcPts val="0"/>
              </a:spcBef>
              <a:spcAft>
                <a:spcPts val="0"/>
              </a:spcAft>
              <a:buClr>
                <a:schemeClr val="dk1"/>
              </a:buClr>
              <a:buSzPts val="1100"/>
              <a:buFont typeface="Arial"/>
              <a:buNone/>
            </a:pPr>
            <a:r>
              <a:rPr i="1" lang="en">
                <a:solidFill>
                  <a:schemeClr val="dk1"/>
                </a:solidFill>
              </a:rPr>
              <a:t>(Read the scenario outloud.)</a:t>
            </a:r>
            <a:endParaRPr i="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This scenario provide the context in which we will further explore the bounds and depths of the core problems associated with leading teams amid conflict and offer solutions on how to promote an effective and collaborative solution to working as a cohesive whole. Now that we have identified the scenario we will be exploring in this presentation, let us transition into looking a bit more comprehensively at the nature of this problem. -TF</a:t>
            </a:r>
            <a:endParaRPr sz="1200">
              <a:solidFill>
                <a:schemeClr val="dk1"/>
              </a:solidFill>
              <a:latin typeface="Calibri"/>
              <a:ea typeface="Calibri"/>
              <a:cs typeface="Calibri"/>
              <a:sym typeface="Calibri"/>
            </a:endParaRPr>
          </a:p>
        </p:txBody>
      </p:sp>
      <p:sp>
        <p:nvSpPr>
          <p:cNvPr id="109" name="Google Shape;109;p4:notes"/>
          <p:cNvSpPr/>
          <p:nvPr>
            <p:ph idx="2" type="sldImg"/>
          </p:nvPr>
        </p:nvSpPr>
        <p:spPr>
          <a:xfrm>
            <a:off x="709713" y="1142614"/>
            <a:ext cx="5438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400550"/>
            <a:ext cx="5486400" cy="3600300"/>
          </a:xfrm>
          <a:prstGeom prst="rect">
            <a:avLst/>
          </a:prstGeom>
          <a:noFill/>
          <a:ln>
            <a:noFill/>
          </a:ln>
        </p:spPr>
        <p:txBody>
          <a:bodyPr anchorCtr="0" anchor="t" bIns="45575" lIns="91225" spcFirstLastPara="1" rIns="91225" wrap="square" tIns="45575">
            <a:noAutofit/>
          </a:bodyPr>
          <a:lstStyle/>
          <a:p>
            <a:pPr indent="0" lvl="0" marL="0" rtl="0" algn="l">
              <a:lnSpc>
                <a:spcPct val="100000"/>
              </a:lnSpc>
              <a:spcBef>
                <a:spcPts val="0"/>
              </a:spcBef>
              <a:spcAft>
                <a:spcPts val="0"/>
              </a:spcAft>
              <a:buClr>
                <a:schemeClr val="dk1"/>
              </a:buClr>
              <a:buSzPts val="1100"/>
              <a:buFont typeface="Arial"/>
              <a:buNone/>
            </a:pPr>
            <a:r>
              <a:rPr i="1" lang="en">
                <a:solidFill>
                  <a:schemeClr val="dk1"/>
                </a:solidFill>
              </a:rPr>
              <a:t>(Read the scenario outloud.)</a:t>
            </a:r>
            <a:endParaRPr i="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This scenario provide the context in which we will further explore the bounds and depths of the core problems associated with leading teams amid conflict and offer solutions on how to promote an effective and collaborative solution to working as a cohesive whole. Now that we have identified the scenario we will be exploring in this presentation, let us transition into looking a bit more comprehensively at the nature of this problem. -TF</a:t>
            </a:r>
            <a:endParaRPr>
              <a:solidFill>
                <a:schemeClr val="dk1"/>
              </a:solidFill>
            </a:endParaRPr>
          </a:p>
          <a:p>
            <a:pPr indent="0" lvl="0" marL="0" rtl="0" algn="l">
              <a:lnSpc>
                <a:spcPct val="100000"/>
              </a:lnSpc>
              <a:spcBef>
                <a:spcPts val="0"/>
              </a:spcBef>
              <a:spcAft>
                <a:spcPts val="0"/>
              </a:spcAft>
              <a:buClr>
                <a:schemeClr val="dk1"/>
              </a:buClr>
              <a:buSzPts val="1400"/>
              <a:buFont typeface="Arial"/>
              <a:buNone/>
            </a:pPr>
            <a:r>
              <a:t/>
            </a:r>
            <a:endParaRPr sz="1200">
              <a:solidFill>
                <a:schemeClr val="dk1"/>
              </a:solidFill>
              <a:latin typeface="Calibri"/>
              <a:ea typeface="Calibri"/>
              <a:cs typeface="Calibri"/>
              <a:sym typeface="Calibri"/>
            </a:endParaRPr>
          </a:p>
        </p:txBody>
      </p:sp>
      <p:sp>
        <p:nvSpPr>
          <p:cNvPr id="118" name="Google Shape;118;p5:notes"/>
          <p:cNvSpPr/>
          <p:nvPr>
            <p:ph idx="2" type="sldImg"/>
          </p:nvPr>
        </p:nvSpPr>
        <p:spPr>
          <a:xfrm>
            <a:off x="709713" y="1142614"/>
            <a:ext cx="5438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txBox="1"/>
          <p:nvPr>
            <p:ph idx="1" type="body"/>
          </p:nvPr>
        </p:nvSpPr>
        <p:spPr>
          <a:xfrm>
            <a:off x="685800" y="4400550"/>
            <a:ext cx="5486400" cy="3600300"/>
          </a:xfrm>
          <a:prstGeom prst="rect">
            <a:avLst/>
          </a:prstGeom>
          <a:noFill/>
          <a:ln>
            <a:noFill/>
          </a:ln>
        </p:spPr>
        <p:txBody>
          <a:bodyPr anchorCtr="0" anchor="t" bIns="45575" lIns="91225" spcFirstLastPara="1" rIns="91225" wrap="square" tIns="45575">
            <a:noAutofit/>
          </a:bodyPr>
          <a:lstStyle/>
          <a:p>
            <a:pPr indent="0" lvl="0" marL="0" rtl="0" algn="l">
              <a:lnSpc>
                <a:spcPct val="100000"/>
              </a:lnSpc>
              <a:spcBef>
                <a:spcPts val="0"/>
              </a:spcBef>
              <a:spcAft>
                <a:spcPts val="0"/>
              </a:spcAft>
              <a:buClr>
                <a:schemeClr val="dk1"/>
              </a:buClr>
              <a:buSzPts val="1100"/>
              <a:buFont typeface="Arial"/>
              <a:buNone/>
            </a:pPr>
            <a:r>
              <a:rPr i="1" lang="en">
                <a:solidFill>
                  <a:schemeClr val="dk1"/>
                </a:solidFill>
              </a:rPr>
              <a:t>(Read the scenario outloud.)</a:t>
            </a:r>
            <a:endParaRPr i="1">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a:solidFill>
                  <a:schemeClr val="dk1"/>
                </a:solidFill>
              </a:rPr>
              <a:t>This scenario provide the context in which we will further explore the bounds and depths of the core problems associated with leading teams amid conflict and offer solutions on how to promote an effective and collaborative solution to working as a cohesive whole. Now that we have identified the scenario we will be exploring in this presentation, let us transition into looking a bit more comprehensively at the nature of this problem. -TF</a:t>
            </a:r>
            <a:endParaRPr>
              <a:solidFill>
                <a:schemeClr val="dk1"/>
              </a:solidFill>
            </a:endParaRPr>
          </a:p>
          <a:p>
            <a:pPr indent="0" lvl="0" marL="0" rtl="0" algn="l">
              <a:lnSpc>
                <a:spcPct val="100000"/>
              </a:lnSpc>
              <a:spcBef>
                <a:spcPts val="0"/>
              </a:spcBef>
              <a:spcAft>
                <a:spcPts val="0"/>
              </a:spcAft>
              <a:buClr>
                <a:schemeClr val="dk1"/>
              </a:buClr>
              <a:buSzPts val="1400"/>
              <a:buFont typeface="Arial"/>
              <a:buNone/>
            </a:pPr>
            <a:r>
              <a:t/>
            </a:r>
            <a:endParaRPr sz="1200">
              <a:solidFill>
                <a:schemeClr val="dk1"/>
              </a:solidFill>
              <a:latin typeface="Calibri"/>
              <a:ea typeface="Calibri"/>
              <a:cs typeface="Calibri"/>
              <a:sym typeface="Calibri"/>
            </a:endParaRPr>
          </a:p>
        </p:txBody>
      </p:sp>
      <p:sp>
        <p:nvSpPr>
          <p:cNvPr id="127" name="Google Shape;127;p6:notes"/>
          <p:cNvSpPr/>
          <p:nvPr>
            <p:ph idx="2" type="sldImg"/>
          </p:nvPr>
        </p:nvSpPr>
        <p:spPr>
          <a:xfrm>
            <a:off x="709713" y="1142614"/>
            <a:ext cx="5438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7:notes"/>
          <p:cNvSpPr txBox="1"/>
          <p:nvPr>
            <p:ph idx="1" type="body"/>
          </p:nvPr>
        </p:nvSpPr>
        <p:spPr>
          <a:xfrm>
            <a:off x="685800" y="4400550"/>
            <a:ext cx="5486400" cy="3600300"/>
          </a:xfrm>
          <a:prstGeom prst="rect">
            <a:avLst/>
          </a:prstGeom>
          <a:noFill/>
          <a:ln>
            <a:noFill/>
          </a:ln>
        </p:spPr>
        <p:txBody>
          <a:bodyPr anchorCtr="0" anchor="t" bIns="45575" lIns="91225" spcFirstLastPara="1" rIns="91225" wrap="square" tIns="45575">
            <a:noAutofit/>
          </a:bodyPr>
          <a:lstStyle/>
          <a:p>
            <a:pPr indent="0" lvl="0" marL="0" rtl="0" algn="l">
              <a:lnSpc>
                <a:spcPct val="100000"/>
              </a:lnSpc>
              <a:spcBef>
                <a:spcPts val="0"/>
              </a:spcBef>
              <a:spcAft>
                <a:spcPts val="0"/>
              </a:spcAft>
              <a:buSzPts val="1400"/>
              <a:buNone/>
            </a:pPr>
            <a:r>
              <a:rPr lang="en"/>
              <a:t>VM-There are many communication barriers affecting the workflow, There is no accountability from employees or management. </a:t>
            </a:r>
            <a:endParaRPr/>
          </a:p>
        </p:txBody>
      </p:sp>
      <p:sp>
        <p:nvSpPr>
          <p:cNvPr id="136" name="Google Shape;136;p7:notes"/>
          <p:cNvSpPr/>
          <p:nvPr>
            <p:ph idx="2" type="sldImg"/>
          </p:nvPr>
        </p:nvSpPr>
        <p:spPr>
          <a:xfrm>
            <a:off x="709713" y="1142614"/>
            <a:ext cx="5438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685800" y="4400550"/>
            <a:ext cx="5486400" cy="3600300"/>
          </a:xfrm>
          <a:prstGeom prst="rect">
            <a:avLst/>
          </a:prstGeom>
          <a:noFill/>
          <a:ln>
            <a:noFill/>
          </a:ln>
        </p:spPr>
        <p:txBody>
          <a:bodyPr anchorCtr="0" anchor="t" bIns="45575" lIns="91225" spcFirstLastPara="1" rIns="91225" wrap="square" tIns="45575">
            <a:noAutofit/>
          </a:bodyPr>
          <a:lstStyle/>
          <a:p>
            <a:pPr indent="0" lvl="0" marL="0" rtl="0" algn="l">
              <a:lnSpc>
                <a:spcPct val="100000"/>
              </a:lnSpc>
              <a:spcBef>
                <a:spcPts val="0"/>
              </a:spcBef>
              <a:spcAft>
                <a:spcPts val="0"/>
              </a:spcAft>
              <a:buSzPts val="1400"/>
              <a:buNone/>
            </a:pPr>
            <a:r>
              <a:rPr lang="en"/>
              <a:t>VM-We must learn what is causing the workplace to have communication barriers. The workplace should always have effective communication in the workplace to avoid mistakes or task being completed wrong.</a:t>
            </a:r>
            <a:endParaRPr/>
          </a:p>
        </p:txBody>
      </p:sp>
      <p:sp>
        <p:nvSpPr>
          <p:cNvPr id="147" name="Google Shape;147;p8:notes"/>
          <p:cNvSpPr/>
          <p:nvPr>
            <p:ph idx="2" type="sldImg"/>
          </p:nvPr>
        </p:nvSpPr>
        <p:spPr>
          <a:xfrm>
            <a:off x="709713" y="1142614"/>
            <a:ext cx="5438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685800" y="4400550"/>
            <a:ext cx="5486400" cy="3600300"/>
          </a:xfrm>
          <a:prstGeom prst="rect">
            <a:avLst/>
          </a:prstGeom>
          <a:noFill/>
          <a:ln>
            <a:noFill/>
          </a:ln>
        </p:spPr>
        <p:txBody>
          <a:bodyPr anchorCtr="0" anchor="t" bIns="45575" lIns="91225" spcFirstLastPara="1" rIns="91225" wrap="square" tIns="45575">
            <a:noAutofit/>
          </a:bodyPr>
          <a:lstStyle/>
          <a:p>
            <a:pPr indent="0" lvl="0" marL="0" rtl="0" algn="l">
              <a:lnSpc>
                <a:spcPct val="100000"/>
              </a:lnSpc>
              <a:spcBef>
                <a:spcPts val="0"/>
              </a:spcBef>
              <a:spcAft>
                <a:spcPts val="0"/>
              </a:spcAft>
              <a:buSzPts val="1400"/>
              <a:buNone/>
            </a:pPr>
            <a:r>
              <a:rPr lang="en"/>
              <a:t>Management should be holding staff accountable in order for tasks to be completed on time.</a:t>
            </a:r>
            <a:endParaRPr/>
          </a:p>
        </p:txBody>
      </p:sp>
      <p:sp>
        <p:nvSpPr>
          <p:cNvPr id="158" name="Google Shape;158;p9:notes"/>
          <p:cNvSpPr/>
          <p:nvPr>
            <p:ph idx="2" type="sldImg"/>
          </p:nvPr>
        </p:nvSpPr>
        <p:spPr>
          <a:xfrm>
            <a:off x="709713" y="1142614"/>
            <a:ext cx="5438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0:notes"/>
          <p:cNvSpPr txBox="1"/>
          <p:nvPr>
            <p:ph idx="1" type="body"/>
          </p:nvPr>
        </p:nvSpPr>
        <p:spPr>
          <a:xfrm>
            <a:off x="685800" y="4400550"/>
            <a:ext cx="5486400" cy="3600300"/>
          </a:xfrm>
          <a:prstGeom prst="rect">
            <a:avLst/>
          </a:prstGeom>
          <a:noFill/>
          <a:ln>
            <a:noFill/>
          </a:ln>
        </p:spPr>
        <p:txBody>
          <a:bodyPr anchorCtr="0" anchor="t" bIns="45575" lIns="91225" spcFirstLastPara="1" rIns="91225" wrap="square" tIns="45575">
            <a:noAutofit/>
          </a:bodyPr>
          <a:lstStyle/>
          <a:p>
            <a:pPr indent="0" lvl="0" marL="0" rtl="0" algn="l">
              <a:lnSpc>
                <a:spcPct val="100000"/>
              </a:lnSpc>
              <a:spcBef>
                <a:spcPts val="0"/>
              </a:spcBef>
              <a:spcAft>
                <a:spcPts val="0"/>
              </a:spcAft>
              <a:buSzPts val="1400"/>
              <a:buNone/>
            </a:pPr>
            <a:r>
              <a:rPr lang="en"/>
              <a:t>A comprehensive analysis of the problem was conducted by the agency’s internal review team and it was determined that significant issues arose from the initial conflict concerning the interpersonal relationships between peers within the group. This has caused a disruption in how effective business processes are being observed and the overall quality of work that is being output at the varying stages throughout the project.</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The communication among team members plays an integral role in how efficient teams are structured and come together to create a cohesive, unified project. In the scenario we note that the passive aggressive behaviors demonstrated by Omar are creating some internal conflicts in how effective the team is at meeting deadlines and completing overall tasks. Passive aggressive behaviors have an intense negative affect within an organization which leads to teams and groups experiencing delays in the decision-making process and eroding the foundation of trust amongst group members (Davey, 2016). This in turn can create a divisive subculture within teams and groups that wittles down the effective procedures and protocols that were set at the groups genesis and allows for power and influence to be shifted across peers if left unchecked.</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
              <a:t>Accountability issues are also mirrored in the provided scenario as a means of an existing problem rises together with the other problem domains spoken about in the communications section. When the group experienced concerns communicating within the team, it became apparent that a quick decline in productivity was observed. Firstly, when roles were confused, the team noted that work operations began to take shape of silos forming within the team. While some work was being completed, most of the output was doubled where multiple people were working on the same objectives while other aspects of the project were left neglected. From the conflict resolution lens, the motivation to pull away from the team observed by Debra and the other interns elicits mistrust among the members and calls upon the questioning of others in the team to feel as if they must choose sides.  -TF</a:t>
            </a:r>
            <a:endParaRPr/>
          </a:p>
        </p:txBody>
      </p:sp>
      <p:sp>
        <p:nvSpPr>
          <p:cNvPr id="169" name="Google Shape;169;p10:notes"/>
          <p:cNvSpPr/>
          <p:nvPr>
            <p:ph idx="2" type="sldImg"/>
          </p:nvPr>
        </p:nvSpPr>
        <p:spPr>
          <a:xfrm>
            <a:off x="709713" y="1142614"/>
            <a:ext cx="54387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6_Custom Layout">
  <p:cSld name="76_Custom Layout">
    <p:spTree>
      <p:nvGrpSpPr>
        <p:cNvPr id="9" name="Shape 9"/>
        <p:cNvGrpSpPr/>
        <p:nvPr/>
      </p:nvGrpSpPr>
      <p:grpSpPr>
        <a:xfrm>
          <a:off x="0" y="0"/>
          <a:ext cx="0" cy="0"/>
          <a:chOff x="0" y="0"/>
          <a:chExt cx="0" cy="0"/>
        </a:xfrm>
      </p:grpSpPr>
      <p:sp>
        <p:nvSpPr>
          <p:cNvPr id="10" name="Google Shape;10;p25"/>
          <p:cNvSpPr/>
          <p:nvPr>
            <p:ph idx="2" type="pic"/>
          </p:nvPr>
        </p:nvSpPr>
        <p:spPr>
          <a:xfrm>
            <a:off x="0" y="0"/>
            <a:ext cx="9144000" cy="5143500"/>
          </a:xfrm>
          <a:prstGeom prst="rect">
            <a:avLst/>
          </a:prstGeom>
          <a:solidFill>
            <a:schemeClr val="lt1"/>
          </a:solid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p3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7" name="Google Shape;37;p3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8" name="Google Shape;38;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3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1" name="Google Shape;41;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4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4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5" name="Google Shape;45;p4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6" name="Google Shape;46;p4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7" name="Google Shape;47;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4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50" name="Google Shape;50;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4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3" name="Google Shape;53;p4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4" name="Google Shape;54;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0_Custom Layout">
  <p:cSld name="70_Custom Layout">
    <p:spTree>
      <p:nvGrpSpPr>
        <p:cNvPr id="58" name="Shape 58"/>
        <p:cNvGrpSpPr/>
        <p:nvPr/>
      </p:nvGrpSpPr>
      <p:grpSpPr>
        <a:xfrm>
          <a:off x="0" y="0"/>
          <a:ext cx="0" cy="0"/>
          <a:chOff x="0" y="0"/>
          <a:chExt cx="0" cy="0"/>
        </a:xfrm>
      </p:grpSpPr>
      <p:sp>
        <p:nvSpPr>
          <p:cNvPr id="59" name="Google Shape;59;p29"/>
          <p:cNvSpPr/>
          <p:nvPr>
            <p:ph idx="2" type="pic"/>
          </p:nvPr>
        </p:nvSpPr>
        <p:spPr>
          <a:xfrm>
            <a:off x="3436144" y="0"/>
            <a:ext cx="2729100" cy="5143500"/>
          </a:xfrm>
          <a:prstGeom prst="rect">
            <a:avLst/>
          </a:prstGeom>
          <a:solidFill>
            <a:schemeClr val="lt1"/>
          </a:solidFill>
          <a:ln>
            <a:noFill/>
          </a:ln>
        </p:spPr>
      </p:sp>
      <p:sp>
        <p:nvSpPr>
          <p:cNvPr id="60" name="Google Shape;60;p29"/>
          <p:cNvSpPr/>
          <p:nvPr>
            <p:ph idx="3" type="pic"/>
          </p:nvPr>
        </p:nvSpPr>
        <p:spPr>
          <a:xfrm>
            <a:off x="6503194" y="2305050"/>
            <a:ext cx="2326500" cy="2838300"/>
          </a:xfrm>
          <a:prstGeom prst="rect">
            <a:avLst/>
          </a:prstGeom>
          <a:solidFill>
            <a:schemeClr val="lt1"/>
          </a:solid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9_Custom Layout">
  <p:cSld name="69_Custom Layout">
    <p:spTree>
      <p:nvGrpSpPr>
        <p:cNvPr id="61" name="Shape 61"/>
        <p:cNvGrpSpPr/>
        <p:nvPr/>
      </p:nvGrpSpPr>
      <p:grpSpPr>
        <a:xfrm>
          <a:off x="0" y="0"/>
          <a:ext cx="0" cy="0"/>
          <a:chOff x="0" y="0"/>
          <a:chExt cx="0" cy="0"/>
        </a:xfrm>
      </p:grpSpPr>
      <p:sp>
        <p:nvSpPr>
          <p:cNvPr id="62" name="Google Shape;62;p30"/>
          <p:cNvSpPr/>
          <p:nvPr>
            <p:ph idx="2" type="pic"/>
          </p:nvPr>
        </p:nvSpPr>
        <p:spPr>
          <a:xfrm>
            <a:off x="4245428" y="0"/>
            <a:ext cx="4898400" cy="5143500"/>
          </a:xfrm>
          <a:prstGeom prst="rect">
            <a:avLst/>
          </a:prstGeom>
          <a:solidFill>
            <a:schemeClr val="lt1"/>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5_Custom Layout">
  <p:cSld name="65_Custom Layout">
    <p:spTree>
      <p:nvGrpSpPr>
        <p:cNvPr id="63" name="Shape 63"/>
        <p:cNvGrpSpPr/>
        <p:nvPr/>
      </p:nvGrpSpPr>
      <p:grpSpPr>
        <a:xfrm>
          <a:off x="0" y="0"/>
          <a:ext cx="0" cy="0"/>
          <a:chOff x="0" y="0"/>
          <a:chExt cx="0" cy="0"/>
        </a:xfrm>
      </p:grpSpPr>
      <p:sp>
        <p:nvSpPr>
          <p:cNvPr id="64" name="Google Shape;64;p31"/>
          <p:cNvSpPr/>
          <p:nvPr>
            <p:ph idx="2" type="pic"/>
          </p:nvPr>
        </p:nvSpPr>
        <p:spPr>
          <a:xfrm>
            <a:off x="2728913" y="0"/>
            <a:ext cx="3157800" cy="5143500"/>
          </a:xfrm>
          <a:prstGeom prst="rect">
            <a:avLst/>
          </a:prstGeom>
          <a:solidFill>
            <a:schemeClr val="lt1"/>
          </a:solidFill>
          <a:ln>
            <a:noFill/>
          </a:ln>
        </p:spPr>
      </p:sp>
      <p:sp>
        <p:nvSpPr>
          <p:cNvPr id="65" name="Google Shape;65;p31"/>
          <p:cNvSpPr/>
          <p:nvPr>
            <p:ph idx="3" type="pic"/>
          </p:nvPr>
        </p:nvSpPr>
        <p:spPr>
          <a:xfrm>
            <a:off x="1" y="0"/>
            <a:ext cx="2729100" cy="2571900"/>
          </a:xfrm>
          <a:prstGeom prst="rect">
            <a:avLst/>
          </a:prstGeom>
          <a:solidFill>
            <a:schemeClr val="lt1"/>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6_Custom Layout">
  <p:cSld name="76_Custom Layout">
    <p:spTree>
      <p:nvGrpSpPr>
        <p:cNvPr id="66" name="Shape 66"/>
        <p:cNvGrpSpPr/>
        <p:nvPr/>
      </p:nvGrpSpPr>
      <p:grpSpPr>
        <a:xfrm>
          <a:off x="0" y="0"/>
          <a:ext cx="0" cy="0"/>
          <a:chOff x="0" y="0"/>
          <a:chExt cx="0" cy="0"/>
        </a:xfrm>
      </p:grpSpPr>
      <p:sp>
        <p:nvSpPr>
          <p:cNvPr id="67" name="Google Shape;67;p44"/>
          <p:cNvSpPr/>
          <p:nvPr>
            <p:ph idx="2" type="pic"/>
          </p:nvPr>
        </p:nvSpPr>
        <p:spPr>
          <a:xfrm>
            <a:off x="0" y="0"/>
            <a:ext cx="9144000" cy="5143500"/>
          </a:xfrm>
          <a:prstGeom prst="rect">
            <a:avLst/>
          </a:prstGeom>
          <a:solidFill>
            <a:schemeClr val="lt1"/>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9_Custom Layout">
  <p:cSld name="69_Custom Layout">
    <p:spTree>
      <p:nvGrpSpPr>
        <p:cNvPr id="11" name="Shape 11"/>
        <p:cNvGrpSpPr/>
        <p:nvPr/>
      </p:nvGrpSpPr>
      <p:grpSpPr>
        <a:xfrm>
          <a:off x="0" y="0"/>
          <a:ext cx="0" cy="0"/>
          <a:chOff x="0" y="0"/>
          <a:chExt cx="0" cy="0"/>
        </a:xfrm>
      </p:grpSpPr>
      <p:sp>
        <p:nvSpPr>
          <p:cNvPr id="12" name="Google Shape;12;p26"/>
          <p:cNvSpPr/>
          <p:nvPr>
            <p:ph idx="2" type="pic"/>
          </p:nvPr>
        </p:nvSpPr>
        <p:spPr>
          <a:xfrm>
            <a:off x="4245428" y="0"/>
            <a:ext cx="4898400" cy="5143500"/>
          </a:xfrm>
          <a:prstGeom prst="rect">
            <a:avLst/>
          </a:prstGeom>
          <a:solidFill>
            <a:schemeClr val="lt1"/>
          </a:solid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Custom Layout">
  <p:cSld name="14_Custom Layout">
    <p:spTree>
      <p:nvGrpSpPr>
        <p:cNvPr id="68" name="Shape 68"/>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1_Custom Layout">
  <p:cSld name="71_Custom Layout">
    <p:spTree>
      <p:nvGrpSpPr>
        <p:cNvPr id="69" name="Shape 69"/>
        <p:cNvGrpSpPr/>
        <p:nvPr/>
      </p:nvGrpSpPr>
      <p:grpSpPr>
        <a:xfrm>
          <a:off x="0" y="0"/>
          <a:ext cx="0" cy="0"/>
          <a:chOff x="0" y="0"/>
          <a:chExt cx="0" cy="0"/>
        </a:xfrm>
      </p:grpSpPr>
      <p:sp>
        <p:nvSpPr>
          <p:cNvPr id="70" name="Google Shape;70;p46"/>
          <p:cNvSpPr/>
          <p:nvPr>
            <p:ph idx="2" type="pic"/>
          </p:nvPr>
        </p:nvSpPr>
        <p:spPr>
          <a:xfrm>
            <a:off x="947057" y="838200"/>
            <a:ext cx="3733800" cy="3467100"/>
          </a:xfrm>
          <a:prstGeom prst="rect">
            <a:avLst/>
          </a:prstGeom>
          <a:solidFill>
            <a:schemeClr val="lt1"/>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8_Custom Layout">
  <p:cSld name="78_Custom Layout">
    <p:spTree>
      <p:nvGrpSpPr>
        <p:cNvPr id="71" name="Shape 71"/>
        <p:cNvGrpSpPr/>
        <p:nvPr/>
      </p:nvGrpSpPr>
      <p:grpSpPr>
        <a:xfrm>
          <a:off x="0" y="0"/>
          <a:ext cx="0" cy="0"/>
          <a:chOff x="0" y="0"/>
          <a:chExt cx="0" cy="0"/>
        </a:xfrm>
      </p:grpSpPr>
      <p:sp>
        <p:nvSpPr>
          <p:cNvPr id="72" name="Google Shape;72;p47"/>
          <p:cNvSpPr/>
          <p:nvPr>
            <p:ph idx="2" type="pic"/>
          </p:nvPr>
        </p:nvSpPr>
        <p:spPr>
          <a:xfrm>
            <a:off x="0" y="0"/>
            <a:ext cx="5367300" cy="3541200"/>
          </a:xfrm>
          <a:prstGeom prst="rect">
            <a:avLst/>
          </a:prstGeom>
          <a:solidFill>
            <a:schemeClr val="lt1"/>
          </a:solidFill>
          <a:ln>
            <a:noFill/>
          </a:ln>
        </p:spPr>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6_Custom Layout">
  <p:cSld name="66_Custom Layout">
    <p:spTree>
      <p:nvGrpSpPr>
        <p:cNvPr id="73" name="Shape 73"/>
        <p:cNvGrpSpPr/>
        <p:nvPr/>
      </p:nvGrpSpPr>
      <p:grpSpPr>
        <a:xfrm>
          <a:off x="0" y="0"/>
          <a:ext cx="0" cy="0"/>
          <a:chOff x="0" y="0"/>
          <a:chExt cx="0" cy="0"/>
        </a:xfrm>
      </p:grpSpPr>
      <p:sp>
        <p:nvSpPr>
          <p:cNvPr id="74" name="Google Shape;74;p48"/>
          <p:cNvSpPr/>
          <p:nvPr>
            <p:ph idx="2" type="pic"/>
          </p:nvPr>
        </p:nvSpPr>
        <p:spPr>
          <a:xfrm>
            <a:off x="993710" y="447869"/>
            <a:ext cx="3203700" cy="4247700"/>
          </a:xfrm>
          <a:prstGeom prst="rect">
            <a:avLst/>
          </a:prstGeom>
          <a:solidFill>
            <a:schemeClr val="lt1"/>
          </a:solid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7_Custom Layout">
  <p:cSld name="87_Custom Layout">
    <p:spTree>
      <p:nvGrpSpPr>
        <p:cNvPr id="75" name="Shape 75"/>
        <p:cNvGrpSpPr/>
        <p:nvPr/>
      </p:nvGrpSpPr>
      <p:grpSpPr>
        <a:xfrm>
          <a:off x="0" y="0"/>
          <a:ext cx="0" cy="0"/>
          <a:chOff x="0" y="0"/>
          <a:chExt cx="0" cy="0"/>
        </a:xfrm>
      </p:grpSpPr>
      <p:sp>
        <p:nvSpPr>
          <p:cNvPr id="76" name="Google Shape;76;p49"/>
          <p:cNvSpPr/>
          <p:nvPr>
            <p:ph idx="2" type="pic"/>
          </p:nvPr>
        </p:nvSpPr>
        <p:spPr>
          <a:xfrm>
            <a:off x="3198742" y="0"/>
            <a:ext cx="3162300" cy="5143500"/>
          </a:xfrm>
          <a:prstGeom prst="rect">
            <a:avLst/>
          </a:prstGeom>
          <a:solidFill>
            <a:schemeClr val="lt1"/>
          </a:solid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5_Custom Layout">
  <p:cSld name="85_Custom Layout">
    <p:spTree>
      <p:nvGrpSpPr>
        <p:cNvPr id="77" name="Shape 77"/>
        <p:cNvGrpSpPr/>
        <p:nvPr/>
      </p:nvGrpSpPr>
      <p:grpSpPr>
        <a:xfrm>
          <a:off x="0" y="0"/>
          <a:ext cx="0" cy="0"/>
          <a:chOff x="0" y="0"/>
          <a:chExt cx="0" cy="0"/>
        </a:xfrm>
      </p:grpSpPr>
      <p:sp>
        <p:nvSpPr>
          <p:cNvPr id="78" name="Google Shape;78;p50"/>
          <p:cNvSpPr/>
          <p:nvPr>
            <p:ph idx="2" type="pic"/>
          </p:nvPr>
        </p:nvSpPr>
        <p:spPr>
          <a:xfrm>
            <a:off x="4872038" y="487233"/>
            <a:ext cx="3579000" cy="4169100"/>
          </a:xfrm>
          <a:prstGeom prst="rect">
            <a:avLst/>
          </a:prstGeom>
          <a:solidFill>
            <a:schemeClr val="lt1"/>
          </a:solidFill>
          <a:ln>
            <a:noFill/>
          </a:ln>
        </p:spPr>
      </p:sp>
      <p:sp>
        <p:nvSpPr>
          <p:cNvPr id="79" name="Google Shape;79;p50"/>
          <p:cNvSpPr/>
          <p:nvPr>
            <p:ph idx="3" type="pic"/>
          </p:nvPr>
        </p:nvSpPr>
        <p:spPr>
          <a:xfrm>
            <a:off x="2590119" y="1766329"/>
            <a:ext cx="1793100" cy="1459800"/>
          </a:xfrm>
          <a:prstGeom prst="roundRect">
            <a:avLst>
              <a:gd fmla="val 11474" name="adj"/>
            </a:avLst>
          </a:prstGeom>
          <a:solidFill>
            <a:schemeClr val="lt1"/>
          </a:solidFill>
          <a:ln>
            <a:noFill/>
          </a:ln>
        </p:spPr>
      </p:sp>
      <p:sp>
        <p:nvSpPr>
          <p:cNvPr id="80" name="Google Shape;80;p50"/>
          <p:cNvSpPr/>
          <p:nvPr>
            <p:ph idx="4" type="pic"/>
          </p:nvPr>
        </p:nvSpPr>
        <p:spPr>
          <a:xfrm>
            <a:off x="497145" y="1766329"/>
            <a:ext cx="1793100" cy="1459800"/>
          </a:xfrm>
          <a:prstGeom prst="roundRect">
            <a:avLst>
              <a:gd fmla="val 11474" name="adj"/>
            </a:avLst>
          </a:prstGeom>
          <a:solidFill>
            <a:schemeClr val="lt1"/>
          </a:solid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9_Custom Layout">
  <p:cSld name="79_Custom Layout">
    <p:spTree>
      <p:nvGrpSpPr>
        <p:cNvPr id="81" name="Shape 81"/>
        <p:cNvGrpSpPr/>
        <p:nvPr/>
      </p:nvGrpSpPr>
      <p:grpSpPr>
        <a:xfrm>
          <a:off x="0" y="0"/>
          <a:ext cx="0" cy="0"/>
          <a:chOff x="0" y="0"/>
          <a:chExt cx="0" cy="0"/>
        </a:xfrm>
      </p:grpSpPr>
      <p:sp>
        <p:nvSpPr>
          <p:cNvPr id="82" name="Google Shape;82;p51"/>
          <p:cNvSpPr/>
          <p:nvPr>
            <p:ph idx="2" type="pic"/>
          </p:nvPr>
        </p:nvSpPr>
        <p:spPr>
          <a:xfrm>
            <a:off x="1252635" y="1273628"/>
            <a:ext cx="1679400" cy="3309900"/>
          </a:xfrm>
          <a:prstGeom prst="roundRect">
            <a:avLst>
              <a:gd fmla="val 3691" name="adj"/>
            </a:avLst>
          </a:prstGeom>
          <a:solidFill>
            <a:schemeClr val="lt1"/>
          </a:solidFill>
          <a:ln>
            <a:noFill/>
          </a:ln>
        </p:spPr>
      </p:sp>
      <p:sp>
        <p:nvSpPr>
          <p:cNvPr id="83" name="Google Shape;83;p51"/>
          <p:cNvSpPr/>
          <p:nvPr>
            <p:ph idx="3" type="pic"/>
          </p:nvPr>
        </p:nvSpPr>
        <p:spPr>
          <a:xfrm>
            <a:off x="3345025" y="1273628"/>
            <a:ext cx="1679400" cy="3309900"/>
          </a:xfrm>
          <a:prstGeom prst="roundRect">
            <a:avLst>
              <a:gd fmla="val 3691" name="adj"/>
            </a:avLst>
          </a:prstGeom>
          <a:solidFill>
            <a:schemeClr val="lt1"/>
          </a:solid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7_Custom Layout">
  <p:cSld name="77_Custom Layout">
    <p:spTree>
      <p:nvGrpSpPr>
        <p:cNvPr id="84" name="Shape 84"/>
        <p:cNvGrpSpPr/>
        <p:nvPr/>
      </p:nvGrpSpPr>
      <p:grpSpPr>
        <a:xfrm>
          <a:off x="0" y="0"/>
          <a:ext cx="0" cy="0"/>
          <a:chOff x="0" y="0"/>
          <a:chExt cx="0" cy="0"/>
        </a:xfrm>
      </p:grpSpPr>
      <p:sp>
        <p:nvSpPr>
          <p:cNvPr id="85" name="Google Shape;85;p52"/>
          <p:cNvSpPr/>
          <p:nvPr>
            <p:ph idx="2" type="pic"/>
          </p:nvPr>
        </p:nvSpPr>
        <p:spPr>
          <a:xfrm>
            <a:off x="5507774" y="1668716"/>
            <a:ext cx="2697000" cy="1621500"/>
          </a:xfrm>
          <a:prstGeom prst="roundRect">
            <a:avLst>
              <a:gd fmla="val 3786" name="adj"/>
            </a:avLst>
          </a:prstGeom>
          <a:solidFill>
            <a:schemeClr val="lt1"/>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6_Custom Layout">
  <p:cSld name="66_Custom Layout">
    <p:spTree>
      <p:nvGrpSpPr>
        <p:cNvPr id="13" name="Shape 13"/>
        <p:cNvGrpSpPr/>
        <p:nvPr/>
      </p:nvGrpSpPr>
      <p:grpSpPr>
        <a:xfrm>
          <a:off x="0" y="0"/>
          <a:ext cx="0" cy="0"/>
          <a:chOff x="0" y="0"/>
          <a:chExt cx="0" cy="0"/>
        </a:xfrm>
      </p:grpSpPr>
      <p:sp>
        <p:nvSpPr>
          <p:cNvPr id="14" name="Google Shape;14;p27"/>
          <p:cNvSpPr/>
          <p:nvPr>
            <p:ph idx="2" type="pic"/>
          </p:nvPr>
        </p:nvSpPr>
        <p:spPr>
          <a:xfrm>
            <a:off x="993710" y="447869"/>
            <a:ext cx="3203700" cy="4247700"/>
          </a:xfrm>
          <a:prstGeom prst="rect">
            <a:avLst/>
          </a:prstGeom>
          <a:solidFill>
            <a:schemeClr val="lt1"/>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4_Custom Layout">
  <p:cSld name="14_Custom Layout">
    <p:spTree>
      <p:nvGrpSpPr>
        <p:cNvPr id="15" name="Shape 1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3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8" name="Google Shape;18;p3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9" name="Google Shape;1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3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2" name="Google Shape;22;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6" name="Google Shape;26;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3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0" name="Google Shape;30;p3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4" name="Google Shape;34;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0" Type="http://schemas.openxmlformats.org/officeDocument/2006/relationships/slideLayout" Target="../slideLayouts/slideLayout25.xml"/><Relationship Id="rId13" Type="http://schemas.openxmlformats.org/officeDocument/2006/relationships/theme" Target="../theme/theme1.xml"/><Relationship Id="rId12" Type="http://schemas.openxmlformats.org/officeDocument/2006/relationships/slideLayout" Target="../slideLayouts/slideLayout27.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slideLayout" Target="../slideLayouts/slideLayout24.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 name="Shape 57"/>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 Id="rId3"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 Id="rId3" Type="http://schemas.openxmlformats.org/officeDocument/2006/relationships/image" Target="../media/image1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 Id="rId3" Type="http://schemas.openxmlformats.org/officeDocument/2006/relationships/image" Target="../media/image1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 Id="rId3" Type="http://schemas.openxmlformats.org/officeDocument/2006/relationships/image" Target="../media/image1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1.xml"/><Relationship Id="rId3" Type="http://schemas.openxmlformats.org/officeDocument/2006/relationships/image" Target="../media/image1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hyperlink" Target="https://doi.org/10.5912/jcb92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0" name="Shape 90"/>
        <p:cNvGrpSpPr/>
        <p:nvPr/>
      </p:nvGrpSpPr>
      <p:grpSpPr>
        <a:xfrm>
          <a:off x="0" y="0"/>
          <a:ext cx="0" cy="0"/>
          <a:chOff x="0" y="0"/>
          <a:chExt cx="0" cy="0"/>
        </a:xfrm>
      </p:grpSpPr>
      <p:grpSp>
        <p:nvGrpSpPr>
          <p:cNvPr id="91" name="Google Shape;91;p1"/>
          <p:cNvGrpSpPr/>
          <p:nvPr/>
        </p:nvGrpSpPr>
        <p:grpSpPr>
          <a:xfrm>
            <a:off x="6823263" y="285750"/>
            <a:ext cx="2068200" cy="885825"/>
            <a:chOff x="9042516" y="381000"/>
            <a:chExt cx="2757600" cy="1181100"/>
          </a:xfrm>
        </p:grpSpPr>
        <p:cxnSp>
          <p:nvCxnSpPr>
            <p:cNvPr id="92" name="Google Shape;92;p1"/>
            <p:cNvCxnSpPr/>
            <p:nvPr/>
          </p:nvCxnSpPr>
          <p:spPr>
            <a:xfrm>
              <a:off x="11800114" y="381000"/>
              <a:ext cx="0" cy="1181100"/>
            </a:xfrm>
            <a:prstGeom prst="straightConnector1">
              <a:avLst/>
            </a:prstGeom>
            <a:noFill/>
            <a:ln cap="rnd" cmpd="sng" w="31750">
              <a:solidFill>
                <a:schemeClr val="lt1"/>
              </a:solidFill>
              <a:prstDash val="solid"/>
              <a:miter lim="800000"/>
              <a:headEnd len="sm" w="sm" type="none"/>
              <a:tailEnd len="sm" w="sm" type="none"/>
            </a:ln>
          </p:spPr>
        </p:cxnSp>
        <p:cxnSp>
          <p:nvCxnSpPr>
            <p:cNvPr id="93" name="Google Shape;93;p1"/>
            <p:cNvCxnSpPr/>
            <p:nvPr/>
          </p:nvCxnSpPr>
          <p:spPr>
            <a:xfrm rot="10800000">
              <a:off x="9042516" y="381000"/>
              <a:ext cx="2757600" cy="0"/>
            </a:xfrm>
            <a:prstGeom prst="straightConnector1">
              <a:avLst/>
            </a:prstGeom>
            <a:noFill/>
            <a:ln cap="rnd" cmpd="sng" w="31750">
              <a:solidFill>
                <a:schemeClr val="lt1"/>
              </a:solidFill>
              <a:prstDash val="solid"/>
              <a:miter lim="800000"/>
              <a:headEnd len="sm" w="sm" type="none"/>
              <a:tailEnd len="sm" w="sm" type="none"/>
            </a:ln>
          </p:spPr>
        </p:cxnSp>
      </p:grpSp>
      <p:sp>
        <p:nvSpPr>
          <p:cNvPr id="94" name="Google Shape;94;p1"/>
          <p:cNvSpPr/>
          <p:nvPr/>
        </p:nvSpPr>
        <p:spPr>
          <a:xfrm>
            <a:off x="3879675" y="0"/>
            <a:ext cx="5273041" cy="5143501"/>
          </a:xfrm>
          <a:custGeom>
            <a:rect b="b" l="l" r="r" t="t"/>
            <a:pathLst>
              <a:path extrusionOk="0" h="6858001" w="6096001">
                <a:moveTo>
                  <a:pt x="2598761" y="0"/>
                </a:moveTo>
                <a:lnTo>
                  <a:pt x="6096001" y="0"/>
                </a:lnTo>
                <a:lnTo>
                  <a:pt x="6096001" y="6858001"/>
                </a:lnTo>
                <a:lnTo>
                  <a:pt x="0" y="6858001"/>
                </a:lnTo>
                <a:close/>
              </a:path>
            </a:pathLst>
          </a:custGeom>
          <a:gradFill>
            <a:gsLst>
              <a:gs pos="0">
                <a:srgbClr val="2D3847"/>
              </a:gs>
              <a:gs pos="52999">
                <a:srgbClr val="28323F"/>
              </a:gs>
              <a:gs pos="100000">
                <a:srgbClr val="222A35"/>
              </a:gs>
            </a:gsLst>
            <a:lin ang="5400012" scaled="0"/>
          </a:gradFill>
          <a:ln>
            <a:noFill/>
          </a:ln>
          <a:effectLst>
            <a:outerShdw blurRad="50800" rotWithShape="0" algn="r" dir="10800000" dist="76200">
              <a:srgbClr val="000000">
                <a:alpha val="47058"/>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95" name="Google Shape;95;p1"/>
          <p:cNvSpPr txBox="1"/>
          <p:nvPr/>
        </p:nvSpPr>
        <p:spPr>
          <a:xfrm>
            <a:off x="5684181" y="1847625"/>
            <a:ext cx="3207300" cy="1462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900"/>
              <a:buFont typeface="Arial"/>
              <a:buNone/>
            </a:pPr>
            <a:r>
              <a:rPr b="1" i="0" lang="en" sz="2400" u="none" cap="none" strike="noStrike">
                <a:solidFill>
                  <a:schemeClr val="lt1"/>
                </a:solidFill>
                <a:latin typeface="Calibri"/>
                <a:ea typeface="Calibri"/>
                <a:cs typeface="Calibri"/>
                <a:sym typeface="Calibri"/>
              </a:rPr>
              <a:t>Leading Teams</a:t>
            </a:r>
            <a:endParaRPr b="1" i="0" sz="2400" u="none" cap="none" strike="noStrike">
              <a:solidFill>
                <a:schemeClr val="lt1"/>
              </a:solidFill>
              <a:latin typeface="Calibri"/>
              <a:ea typeface="Calibri"/>
              <a:cs typeface="Calibri"/>
              <a:sym typeface="Calibri"/>
            </a:endParaRPr>
          </a:p>
          <a:p>
            <a:pPr indent="0" lvl="0" marL="0" marR="0" rtl="0" algn="l">
              <a:lnSpc>
                <a:spcPct val="150000"/>
              </a:lnSpc>
              <a:spcBef>
                <a:spcPts val="0"/>
              </a:spcBef>
              <a:spcAft>
                <a:spcPts val="0"/>
              </a:spcAft>
              <a:buClr>
                <a:srgbClr val="000000"/>
              </a:buClr>
              <a:buSzPts val="2900"/>
              <a:buFont typeface="Arial"/>
              <a:buNone/>
            </a:pPr>
            <a:r>
              <a:rPr b="1" lang="en" sz="1900">
                <a:solidFill>
                  <a:schemeClr val="lt1"/>
                </a:solidFill>
                <a:latin typeface="Calibri"/>
                <a:ea typeface="Calibri"/>
                <a:cs typeface="Calibri"/>
                <a:sym typeface="Calibri"/>
              </a:rPr>
              <a:t>[Business Name]</a:t>
            </a:r>
            <a:endParaRPr b="1" i="0" sz="1900" u="none"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900"/>
              <a:buFont typeface="Arial"/>
              <a:buNone/>
            </a:pPr>
            <a:r>
              <a:rPr b="1" lang="en" sz="1900" u="sng">
                <a:solidFill>
                  <a:schemeClr val="lt1"/>
                </a:solidFill>
                <a:latin typeface="Calibri"/>
                <a:ea typeface="Calibri"/>
                <a:cs typeface="Calibri"/>
                <a:sym typeface="Calibri"/>
              </a:rPr>
              <a:t>Presented by:</a:t>
            </a:r>
            <a:endParaRPr b="1" i="0" sz="1900" u="sng" cap="none" strike="noStrike">
              <a:solidFill>
                <a:schemeClr val="lt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900"/>
              <a:buFont typeface="Arial"/>
              <a:buNone/>
            </a:pPr>
            <a:r>
              <a:rPr b="0" i="0" lang="en" sz="1900" u="none" cap="none" strike="noStrike">
                <a:solidFill>
                  <a:schemeClr val="lt1"/>
                </a:solidFill>
                <a:latin typeface="Calibri"/>
                <a:ea typeface="Calibri"/>
                <a:cs typeface="Calibri"/>
                <a:sym typeface="Calibri"/>
              </a:rPr>
              <a:t>Thomas Faulkner, MBA</a:t>
            </a:r>
            <a:endParaRPr b="0" i="0" sz="1900" u="none" cap="none" strike="noStrike">
              <a:solidFill>
                <a:schemeClr val="lt1"/>
              </a:solidFill>
              <a:latin typeface="Calibri"/>
              <a:ea typeface="Calibri"/>
              <a:cs typeface="Calibri"/>
              <a:sym typeface="Calibri"/>
            </a:endParaRPr>
          </a:p>
        </p:txBody>
      </p:sp>
      <p:sp>
        <p:nvSpPr>
          <p:cNvPr id="96" name="Google Shape;96;p1"/>
          <p:cNvSpPr/>
          <p:nvPr/>
        </p:nvSpPr>
        <p:spPr>
          <a:xfrm>
            <a:off x="894825" y="1002875"/>
            <a:ext cx="2935800" cy="230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Business Logo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 name="Shape 178"/>
        <p:cNvGrpSpPr/>
        <p:nvPr/>
      </p:nvGrpSpPr>
      <p:grpSpPr>
        <a:xfrm>
          <a:off x="0" y="0"/>
          <a:ext cx="0" cy="0"/>
          <a:chOff x="0" y="0"/>
          <a:chExt cx="0" cy="0"/>
        </a:xfrm>
      </p:grpSpPr>
      <p:pic>
        <p:nvPicPr>
          <p:cNvPr id="179" name="Google Shape;179;p11"/>
          <p:cNvPicPr preferRelativeResize="0"/>
          <p:nvPr>
            <p:ph idx="2" type="pic"/>
          </p:nvPr>
        </p:nvPicPr>
        <p:blipFill rotWithShape="1">
          <a:blip r:embed="rId3">
            <a:alphaModFix/>
          </a:blip>
          <a:srcRect b="6111" l="28338" r="28334" t="0"/>
          <a:stretch/>
        </p:blipFill>
        <p:spPr>
          <a:xfrm>
            <a:off x="5234950" y="1763101"/>
            <a:ext cx="3909048" cy="3317200"/>
          </a:xfrm>
          <a:prstGeom prst="rect">
            <a:avLst/>
          </a:prstGeom>
          <a:solidFill>
            <a:schemeClr val="lt1"/>
          </a:solidFill>
          <a:ln>
            <a:noFill/>
          </a:ln>
        </p:spPr>
      </p:pic>
      <p:sp>
        <p:nvSpPr>
          <p:cNvPr id="180" name="Google Shape;180;p11"/>
          <p:cNvSpPr txBox="1"/>
          <p:nvPr/>
        </p:nvSpPr>
        <p:spPr>
          <a:xfrm>
            <a:off x="1417252" y="722425"/>
            <a:ext cx="3909000" cy="4695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300"/>
              <a:buFont typeface="Arial"/>
              <a:buNone/>
            </a:pPr>
            <a:r>
              <a:rPr b="1" i="0" lang="en" sz="2600" u="none" cap="none" strike="noStrike">
                <a:solidFill>
                  <a:schemeClr val="dk1"/>
                </a:solidFill>
                <a:latin typeface="Open Sans"/>
                <a:ea typeface="Open Sans"/>
                <a:cs typeface="Open Sans"/>
                <a:sym typeface="Open Sans"/>
              </a:rPr>
              <a:t>Analysis of Problem</a:t>
            </a:r>
            <a:r>
              <a:rPr b="1" i="0" lang="en" sz="1000" u="none" cap="none" strike="noStrike">
                <a:solidFill>
                  <a:schemeClr val="dk1"/>
                </a:solidFill>
                <a:latin typeface="Open Sans"/>
                <a:ea typeface="Open Sans"/>
                <a:cs typeface="Open Sans"/>
                <a:sym typeface="Open Sans"/>
              </a:rPr>
              <a:t>(cont.)</a:t>
            </a:r>
            <a:endParaRPr b="1" i="0" sz="1000" u="none" cap="none" strike="noStrike">
              <a:solidFill>
                <a:schemeClr val="dk1"/>
              </a:solidFill>
              <a:latin typeface="Open Sans"/>
              <a:ea typeface="Open Sans"/>
              <a:cs typeface="Open Sans"/>
              <a:sym typeface="Open Sans"/>
            </a:endParaRPr>
          </a:p>
        </p:txBody>
      </p:sp>
      <p:sp>
        <p:nvSpPr>
          <p:cNvPr id="181" name="Google Shape;181;p11"/>
          <p:cNvSpPr txBox="1"/>
          <p:nvPr/>
        </p:nvSpPr>
        <p:spPr>
          <a:xfrm>
            <a:off x="1521425" y="1254525"/>
            <a:ext cx="3713400" cy="2839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1"/>
                </a:solidFill>
                <a:latin typeface="Calibri"/>
                <a:ea typeface="Calibri"/>
                <a:cs typeface="Calibri"/>
                <a:sym typeface="Calibri"/>
              </a:rPr>
              <a:t>Conflict Resolution is </a:t>
            </a:r>
            <a:r>
              <a:rPr b="1" i="0" lang="en" sz="1500" u="none" cap="none" strike="noStrike">
                <a:solidFill>
                  <a:schemeClr val="dk1"/>
                </a:solidFill>
                <a:latin typeface="Calibri"/>
                <a:ea typeface="Calibri"/>
                <a:cs typeface="Calibri"/>
                <a:sym typeface="Calibri"/>
              </a:rPr>
              <a:t>NECESSARY </a:t>
            </a:r>
            <a:r>
              <a:rPr b="0" i="0" lang="en" sz="1500" u="none" cap="none" strike="noStrike">
                <a:solidFill>
                  <a:schemeClr val="dk1"/>
                </a:solidFill>
                <a:latin typeface="Calibri"/>
                <a:ea typeface="Calibri"/>
                <a:cs typeface="Calibri"/>
                <a:sym typeface="Calibri"/>
              </a:rPr>
              <a:t>in this situation to ensure that:</a:t>
            </a:r>
            <a:endParaRPr b="0" i="0" sz="1500" u="none" cap="none" strike="noStrike">
              <a:solidFill>
                <a:schemeClr val="dk1"/>
              </a:solidFill>
              <a:latin typeface="Calibri"/>
              <a:ea typeface="Calibri"/>
              <a:cs typeface="Calibri"/>
              <a:sym typeface="Calibri"/>
            </a:endParaRPr>
          </a:p>
          <a:p>
            <a:pPr indent="-323850" lvl="0" marL="457200" marR="0" rtl="0" algn="l">
              <a:lnSpc>
                <a:spcPct val="100000"/>
              </a:lnSpc>
              <a:spcBef>
                <a:spcPts val="0"/>
              </a:spcBef>
              <a:spcAft>
                <a:spcPts val="0"/>
              </a:spcAft>
              <a:buClr>
                <a:schemeClr val="dk1"/>
              </a:buClr>
              <a:buSzPts val="1500"/>
              <a:buFont typeface="Calibri"/>
              <a:buAutoNum type="arabicPeriod"/>
            </a:pPr>
            <a:r>
              <a:rPr b="0" i="0" lang="en" sz="1500" u="none" cap="none" strike="noStrike">
                <a:solidFill>
                  <a:schemeClr val="dk1"/>
                </a:solidFill>
                <a:latin typeface="Calibri"/>
                <a:ea typeface="Calibri"/>
                <a:cs typeface="Calibri"/>
                <a:sym typeface="Calibri"/>
              </a:rPr>
              <a:t>Team members feel valued and respected.</a:t>
            </a:r>
            <a:endParaRPr b="0" i="0" sz="1500" u="none" cap="none" strike="noStrike">
              <a:solidFill>
                <a:schemeClr val="dk1"/>
              </a:solidFill>
              <a:latin typeface="Calibri"/>
              <a:ea typeface="Calibri"/>
              <a:cs typeface="Calibri"/>
              <a:sym typeface="Calibri"/>
            </a:endParaRPr>
          </a:p>
          <a:p>
            <a:pPr indent="-323850" lvl="0" marL="457200" marR="0" rtl="0" algn="l">
              <a:lnSpc>
                <a:spcPct val="100000"/>
              </a:lnSpc>
              <a:spcBef>
                <a:spcPts val="0"/>
              </a:spcBef>
              <a:spcAft>
                <a:spcPts val="0"/>
              </a:spcAft>
              <a:buClr>
                <a:schemeClr val="dk1"/>
              </a:buClr>
              <a:buSzPts val="1500"/>
              <a:buFont typeface="Calibri"/>
              <a:buAutoNum type="arabicPeriod"/>
            </a:pPr>
            <a:r>
              <a:rPr b="0" i="0" lang="en" sz="1500" u="none" cap="none" strike="noStrike">
                <a:solidFill>
                  <a:schemeClr val="dk1"/>
                </a:solidFill>
                <a:latin typeface="Calibri"/>
                <a:ea typeface="Calibri"/>
                <a:cs typeface="Calibri"/>
                <a:sym typeface="Calibri"/>
              </a:rPr>
              <a:t>Clear roles and responsibilities are defined to minimize conflict.</a:t>
            </a:r>
            <a:endParaRPr b="0" i="0" sz="1500" u="none" cap="none" strike="noStrike">
              <a:solidFill>
                <a:schemeClr val="dk1"/>
              </a:solidFill>
              <a:latin typeface="Calibri"/>
              <a:ea typeface="Calibri"/>
              <a:cs typeface="Calibri"/>
              <a:sym typeface="Calibri"/>
            </a:endParaRPr>
          </a:p>
          <a:p>
            <a:pPr indent="-323850" lvl="0" marL="457200" marR="0" rtl="0" algn="l">
              <a:lnSpc>
                <a:spcPct val="100000"/>
              </a:lnSpc>
              <a:spcBef>
                <a:spcPts val="0"/>
              </a:spcBef>
              <a:spcAft>
                <a:spcPts val="0"/>
              </a:spcAft>
              <a:buClr>
                <a:schemeClr val="dk1"/>
              </a:buClr>
              <a:buSzPts val="1500"/>
              <a:buFont typeface="Calibri"/>
              <a:buAutoNum type="arabicPeriod"/>
            </a:pPr>
            <a:r>
              <a:rPr b="0" i="0" lang="en" sz="1500" u="none" cap="none" strike="noStrike">
                <a:solidFill>
                  <a:schemeClr val="dk1"/>
                </a:solidFill>
                <a:latin typeface="Calibri"/>
                <a:ea typeface="Calibri"/>
                <a:cs typeface="Calibri"/>
                <a:sym typeface="Calibri"/>
              </a:rPr>
              <a:t>Workers have clear expectations about the project’s scope and how it is properly divided.</a:t>
            </a:r>
            <a:endParaRPr b="0" i="0" sz="1500" u="none" cap="none" strike="noStrike">
              <a:solidFill>
                <a:schemeClr val="dk1"/>
              </a:solidFill>
              <a:latin typeface="Calibri"/>
              <a:ea typeface="Calibri"/>
              <a:cs typeface="Calibri"/>
              <a:sym typeface="Calibri"/>
            </a:endParaRPr>
          </a:p>
          <a:p>
            <a:pPr indent="-323850" lvl="0" marL="457200" marR="0" rtl="0" algn="l">
              <a:lnSpc>
                <a:spcPct val="100000"/>
              </a:lnSpc>
              <a:spcBef>
                <a:spcPts val="0"/>
              </a:spcBef>
              <a:spcAft>
                <a:spcPts val="0"/>
              </a:spcAft>
              <a:buClr>
                <a:schemeClr val="dk1"/>
              </a:buClr>
              <a:buSzPts val="1500"/>
              <a:buFont typeface="Calibri"/>
              <a:buAutoNum type="arabicPeriod"/>
            </a:pPr>
            <a:r>
              <a:rPr b="0" i="0" lang="en" sz="1500" u="none" cap="none" strike="noStrike">
                <a:solidFill>
                  <a:schemeClr val="dk1"/>
                </a:solidFill>
                <a:latin typeface="Calibri"/>
                <a:ea typeface="Calibri"/>
                <a:cs typeface="Calibri"/>
                <a:sym typeface="Calibri"/>
              </a:rPr>
              <a:t>Ownership and Responsibility are being observed in all assigned project tasks and assignments. </a:t>
            </a:r>
            <a:endParaRPr b="0" i="0" sz="1500" u="none" cap="none" strike="noStrike">
              <a:solidFill>
                <a:schemeClr val="dk1"/>
              </a:solidFill>
              <a:latin typeface="Calibri"/>
              <a:ea typeface="Calibri"/>
              <a:cs typeface="Calibri"/>
              <a:sym typeface="Calibri"/>
            </a:endParaRPr>
          </a:p>
        </p:txBody>
      </p:sp>
      <p:sp>
        <p:nvSpPr>
          <p:cNvPr id="182" name="Google Shape;182;p11"/>
          <p:cNvSpPr/>
          <p:nvPr/>
        </p:nvSpPr>
        <p:spPr>
          <a:xfrm>
            <a:off x="571925" y="0"/>
            <a:ext cx="198900" cy="5143500"/>
          </a:xfrm>
          <a:prstGeom prst="rect">
            <a:avLst/>
          </a:prstGeom>
          <a:gradFill>
            <a:gsLst>
              <a:gs pos="0">
                <a:srgbClr val="2D3847"/>
              </a:gs>
              <a:gs pos="52999">
                <a:srgbClr val="28323F"/>
              </a:gs>
              <a:gs pos="100000">
                <a:srgbClr val="222A35"/>
              </a:gs>
            </a:gsLst>
            <a:lin ang="5400012" scaled="0"/>
          </a:gradFill>
          <a:ln>
            <a:noFill/>
          </a:ln>
          <a:effectLst>
            <a:outerShdw blurRad="25400" rotWithShape="0" algn="r" dir="10800000" dist="63500">
              <a:srgbClr val="000000">
                <a:alpha val="4549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83" name="Google Shape;183;p11"/>
          <p:cNvSpPr txBox="1"/>
          <p:nvPr/>
        </p:nvSpPr>
        <p:spPr>
          <a:xfrm>
            <a:off x="875750" y="4094325"/>
            <a:ext cx="60189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What are some effective strategies for leaders to adopt in order to lay the foundation down for effective teams?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pic>
        <p:nvPicPr>
          <p:cNvPr id="188" name="Google Shape;188;p12"/>
          <p:cNvPicPr preferRelativeResize="0"/>
          <p:nvPr>
            <p:ph idx="2" type="pic"/>
          </p:nvPr>
        </p:nvPicPr>
        <p:blipFill rotWithShape="1">
          <a:blip r:embed="rId3">
            <a:alphaModFix/>
          </a:blip>
          <a:srcRect b="5639" l="2812" r="2802" t="-13702"/>
          <a:stretch/>
        </p:blipFill>
        <p:spPr>
          <a:xfrm>
            <a:off x="223150" y="549250"/>
            <a:ext cx="4425050" cy="3105150"/>
          </a:xfrm>
          <a:prstGeom prst="rect">
            <a:avLst/>
          </a:prstGeom>
          <a:solidFill>
            <a:schemeClr val="lt1"/>
          </a:solidFill>
          <a:ln>
            <a:noFill/>
          </a:ln>
        </p:spPr>
      </p:pic>
      <p:sp>
        <p:nvSpPr>
          <p:cNvPr id="189" name="Google Shape;189;p12"/>
          <p:cNvSpPr/>
          <p:nvPr/>
        </p:nvSpPr>
        <p:spPr>
          <a:xfrm>
            <a:off x="5951775" y="0"/>
            <a:ext cx="3192300" cy="5143500"/>
          </a:xfrm>
          <a:prstGeom prst="rect">
            <a:avLst/>
          </a:prstGeom>
          <a:gradFill>
            <a:gsLst>
              <a:gs pos="0">
                <a:srgbClr val="2D3847"/>
              </a:gs>
              <a:gs pos="52999">
                <a:srgbClr val="28323F"/>
              </a:gs>
              <a:gs pos="100000">
                <a:srgbClr val="222A35"/>
              </a:gs>
            </a:gsLst>
            <a:lin ang="5400012" scaled="0"/>
          </a:gradFill>
          <a:ln>
            <a:noFill/>
          </a:ln>
          <a:effectLst>
            <a:outerShdw blurRad="25400" rotWithShape="0" algn="r" dir="10800000" dist="63500">
              <a:srgbClr val="000000">
                <a:alpha val="4549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90" name="Google Shape;190;p12"/>
          <p:cNvSpPr/>
          <p:nvPr/>
        </p:nvSpPr>
        <p:spPr>
          <a:xfrm>
            <a:off x="4695750" y="911125"/>
            <a:ext cx="4182000" cy="2968500"/>
          </a:xfrm>
          <a:prstGeom prst="rect">
            <a:avLst/>
          </a:prstGeom>
          <a:solidFill>
            <a:schemeClr val="lt1"/>
          </a:solidFill>
          <a:ln>
            <a:noFill/>
          </a:ln>
          <a:effectLst>
            <a:outerShdw blurRad="88900" rotWithShape="0" algn="tl" dir="2700000" dist="76200">
              <a:srgbClr val="000000">
                <a:alpha val="4901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91" name="Google Shape;191;p12"/>
          <p:cNvSpPr txBox="1"/>
          <p:nvPr/>
        </p:nvSpPr>
        <p:spPr>
          <a:xfrm>
            <a:off x="4835150" y="1179975"/>
            <a:ext cx="3791400" cy="801900"/>
          </a:xfrm>
          <a:prstGeom prst="rect">
            <a:avLst/>
          </a:prstGeom>
          <a:noFill/>
          <a:ln>
            <a:noFill/>
          </a:ln>
        </p:spPr>
        <p:txBody>
          <a:bodyPr anchorCtr="0" anchor="t" bIns="34275" lIns="68575" spcFirstLastPara="1" rIns="68575" wrap="square" tIns="34275">
            <a:spAutoFit/>
          </a:bodyPr>
          <a:lstStyle/>
          <a:p>
            <a:pPr indent="0" lvl="0" marL="0" marR="0" rtl="0" algn="ctr">
              <a:lnSpc>
                <a:spcPct val="115000"/>
              </a:lnSpc>
              <a:spcBef>
                <a:spcPts val="0"/>
              </a:spcBef>
              <a:spcAft>
                <a:spcPts val="0"/>
              </a:spcAft>
              <a:buClr>
                <a:srgbClr val="000000"/>
              </a:buClr>
              <a:buSzPts val="1200"/>
              <a:buFont typeface="Arial"/>
              <a:buNone/>
            </a:pPr>
            <a:r>
              <a:rPr b="1" i="0" lang="en" sz="2400" u="none" cap="none" strike="noStrike">
                <a:solidFill>
                  <a:schemeClr val="dk1"/>
                </a:solidFill>
                <a:latin typeface="Open Sans"/>
                <a:ea typeface="Open Sans"/>
                <a:cs typeface="Open Sans"/>
                <a:sym typeface="Open Sans"/>
              </a:rPr>
              <a:t>Best Practices-</a:t>
            </a:r>
            <a:endParaRPr b="1" i="0" sz="2400" u="none" cap="none" strike="noStrike">
              <a:solidFill>
                <a:schemeClr val="dk1"/>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200"/>
              <a:buFont typeface="Arial"/>
              <a:buNone/>
            </a:pPr>
            <a:r>
              <a:rPr b="0" i="1" lang="en" sz="2000" u="none" cap="none" strike="noStrike">
                <a:solidFill>
                  <a:srgbClr val="000000"/>
                </a:solidFill>
                <a:latin typeface="Open Sans Medium"/>
                <a:ea typeface="Open Sans Medium"/>
                <a:cs typeface="Open Sans Medium"/>
                <a:sym typeface="Open Sans Medium"/>
              </a:rPr>
              <a:t>High Performing Teams</a:t>
            </a:r>
            <a:endParaRPr b="0" i="1" sz="2000" u="none" cap="none" strike="noStrike">
              <a:solidFill>
                <a:srgbClr val="000000"/>
              </a:solidFill>
              <a:latin typeface="Open Sans Medium"/>
              <a:ea typeface="Open Sans Medium"/>
              <a:cs typeface="Open Sans Medium"/>
              <a:sym typeface="Open Sans Medium"/>
            </a:endParaRPr>
          </a:p>
        </p:txBody>
      </p:sp>
      <p:sp>
        <p:nvSpPr>
          <p:cNvPr id="192" name="Google Shape;192;p12"/>
          <p:cNvSpPr txBox="1"/>
          <p:nvPr/>
        </p:nvSpPr>
        <p:spPr>
          <a:xfrm>
            <a:off x="4724350" y="1930600"/>
            <a:ext cx="4247100" cy="17238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00000"/>
              </a:lnSpc>
              <a:spcBef>
                <a:spcPts val="0"/>
              </a:spcBef>
              <a:spcAft>
                <a:spcPts val="0"/>
              </a:spcAft>
              <a:buClr>
                <a:schemeClr val="dk1"/>
              </a:buClr>
              <a:buSzPts val="1600"/>
              <a:buFont typeface="Calibri"/>
              <a:buChar char="●"/>
            </a:pPr>
            <a:r>
              <a:rPr b="0" i="0" lang="en" sz="2000" u="none" cap="none" strike="noStrike">
                <a:solidFill>
                  <a:schemeClr val="dk1"/>
                </a:solidFill>
                <a:latin typeface="Calibri"/>
                <a:ea typeface="Calibri"/>
                <a:cs typeface="Calibri"/>
                <a:sym typeface="Calibri"/>
              </a:rPr>
              <a:t>Shared Vision and Values</a:t>
            </a:r>
            <a:endParaRPr b="0" i="0" sz="2000" u="none" cap="none" strike="noStrike">
              <a:solidFill>
                <a:schemeClr val="dk1"/>
              </a:solidFill>
              <a:latin typeface="Calibri"/>
              <a:ea typeface="Calibri"/>
              <a:cs typeface="Calibri"/>
              <a:sym typeface="Calibri"/>
            </a:endParaRPr>
          </a:p>
          <a:p>
            <a:pPr indent="-330200" lvl="0" marL="457200" marR="0" rtl="0" algn="l">
              <a:lnSpc>
                <a:spcPct val="100000"/>
              </a:lnSpc>
              <a:spcBef>
                <a:spcPts val="0"/>
              </a:spcBef>
              <a:spcAft>
                <a:spcPts val="0"/>
              </a:spcAft>
              <a:buClr>
                <a:schemeClr val="dk1"/>
              </a:buClr>
              <a:buSzPts val="1600"/>
              <a:buFont typeface="Calibri"/>
              <a:buChar char="●"/>
            </a:pPr>
            <a:r>
              <a:rPr b="0" i="0" lang="en" sz="2000" u="none" cap="none" strike="noStrike">
                <a:solidFill>
                  <a:schemeClr val="dk1"/>
                </a:solidFill>
                <a:latin typeface="Calibri"/>
                <a:ea typeface="Calibri"/>
                <a:cs typeface="Calibri"/>
                <a:sym typeface="Calibri"/>
              </a:rPr>
              <a:t>Ownership and Accountability</a:t>
            </a:r>
            <a:endParaRPr b="0" i="0" sz="2000" u="none" cap="none" strike="noStrike">
              <a:solidFill>
                <a:schemeClr val="dk1"/>
              </a:solidFill>
              <a:latin typeface="Calibri"/>
              <a:ea typeface="Calibri"/>
              <a:cs typeface="Calibri"/>
              <a:sym typeface="Calibri"/>
            </a:endParaRPr>
          </a:p>
          <a:p>
            <a:pPr indent="-330200" lvl="0" marL="457200" marR="0" rtl="0" algn="l">
              <a:lnSpc>
                <a:spcPct val="100000"/>
              </a:lnSpc>
              <a:spcBef>
                <a:spcPts val="0"/>
              </a:spcBef>
              <a:spcAft>
                <a:spcPts val="0"/>
              </a:spcAft>
              <a:buClr>
                <a:srgbClr val="000000"/>
              </a:buClr>
              <a:buSzPts val="1600"/>
              <a:buFont typeface="Calibri"/>
              <a:buChar char="●"/>
            </a:pPr>
            <a:r>
              <a:rPr b="0" i="0" lang="en" sz="2000" u="none" cap="none" strike="noStrike">
                <a:solidFill>
                  <a:srgbClr val="000000"/>
                </a:solidFill>
                <a:latin typeface="Calibri"/>
                <a:ea typeface="Calibri"/>
                <a:cs typeface="Calibri"/>
                <a:sym typeface="Calibri"/>
              </a:rPr>
              <a:t>Open/Clear Communication</a:t>
            </a:r>
            <a:endParaRPr b="0" i="0" sz="2000" u="none" cap="none" strike="noStrike">
              <a:solidFill>
                <a:srgbClr val="000000"/>
              </a:solidFill>
              <a:latin typeface="Calibri"/>
              <a:ea typeface="Calibri"/>
              <a:cs typeface="Calibri"/>
              <a:sym typeface="Calibri"/>
            </a:endParaRPr>
          </a:p>
          <a:p>
            <a:pPr indent="-330200" lvl="0" marL="457200" marR="0" rtl="0" algn="l">
              <a:lnSpc>
                <a:spcPct val="100000"/>
              </a:lnSpc>
              <a:spcBef>
                <a:spcPts val="0"/>
              </a:spcBef>
              <a:spcAft>
                <a:spcPts val="0"/>
              </a:spcAft>
              <a:buClr>
                <a:srgbClr val="000000"/>
              </a:buClr>
              <a:buSzPts val="1600"/>
              <a:buFont typeface="Calibri"/>
              <a:buChar char="●"/>
            </a:pPr>
            <a:r>
              <a:rPr b="0" i="0" lang="en" sz="2000" u="none" cap="none" strike="noStrike">
                <a:solidFill>
                  <a:srgbClr val="000000"/>
                </a:solidFill>
                <a:latin typeface="Calibri"/>
                <a:ea typeface="Calibri"/>
                <a:cs typeface="Calibri"/>
                <a:sym typeface="Calibri"/>
              </a:rPr>
              <a:t>Mutual Trust and Respect</a:t>
            </a:r>
            <a:endParaRPr b="0" i="0" sz="2000" u="none" cap="none" strike="noStrike">
              <a:solidFill>
                <a:srgbClr val="000000"/>
              </a:solidFill>
              <a:latin typeface="Calibri"/>
              <a:ea typeface="Calibri"/>
              <a:cs typeface="Calibri"/>
              <a:sym typeface="Calibri"/>
            </a:endParaRPr>
          </a:p>
          <a:p>
            <a:pPr indent="-330200" lvl="0" marL="457200" marR="0" rtl="0" algn="l">
              <a:lnSpc>
                <a:spcPct val="100000"/>
              </a:lnSpc>
              <a:spcBef>
                <a:spcPts val="0"/>
              </a:spcBef>
              <a:spcAft>
                <a:spcPts val="0"/>
              </a:spcAft>
              <a:buClr>
                <a:srgbClr val="000000"/>
              </a:buClr>
              <a:buSzPts val="1600"/>
              <a:buFont typeface="Calibri"/>
              <a:buChar char="●"/>
            </a:pPr>
            <a:r>
              <a:rPr b="0" i="0" lang="en" sz="2000" u="none" cap="none" strike="noStrike">
                <a:solidFill>
                  <a:srgbClr val="000000"/>
                </a:solidFill>
                <a:latin typeface="Calibri"/>
                <a:ea typeface="Calibri"/>
                <a:cs typeface="Calibri"/>
                <a:sym typeface="Calibri"/>
              </a:rPr>
              <a:t>Effective Conflict Resolution</a:t>
            </a:r>
            <a:endParaRPr b="0" i="0" sz="2000" u="none" cap="none" strike="noStrike">
              <a:solidFill>
                <a:srgbClr val="000000"/>
              </a:solidFill>
              <a:latin typeface="Calibri"/>
              <a:ea typeface="Calibri"/>
              <a:cs typeface="Calibri"/>
              <a:sym typeface="Calibri"/>
            </a:endParaRPr>
          </a:p>
        </p:txBody>
      </p:sp>
      <p:sp>
        <p:nvSpPr>
          <p:cNvPr id="193" name="Google Shape;193;p12"/>
          <p:cNvSpPr/>
          <p:nvPr/>
        </p:nvSpPr>
        <p:spPr>
          <a:xfrm>
            <a:off x="0" y="0"/>
            <a:ext cx="147000" cy="5143500"/>
          </a:xfrm>
          <a:prstGeom prst="rect">
            <a:avLst/>
          </a:prstGeom>
          <a:gradFill>
            <a:gsLst>
              <a:gs pos="0">
                <a:srgbClr val="2D3847"/>
              </a:gs>
              <a:gs pos="52999">
                <a:srgbClr val="28323F"/>
              </a:gs>
              <a:gs pos="100000">
                <a:srgbClr val="222A35"/>
              </a:gs>
            </a:gsLst>
            <a:lin ang="5400012" scaled="0"/>
          </a:gradFill>
          <a:ln>
            <a:noFill/>
          </a:ln>
          <a:effectLst>
            <a:outerShdw blurRad="25400" rotWithShape="0" algn="r" dir="10800000" dist="63500">
              <a:srgbClr val="000000">
                <a:alpha val="4549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7" name="Shape 197"/>
        <p:cNvGrpSpPr/>
        <p:nvPr/>
      </p:nvGrpSpPr>
      <p:grpSpPr>
        <a:xfrm>
          <a:off x="0" y="0"/>
          <a:ext cx="0" cy="0"/>
          <a:chOff x="0" y="0"/>
          <a:chExt cx="0" cy="0"/>
        </a:xfrm>
      </p:grpSpPr>
      <p:sp>
        <p:nvSpPr>
          <p:cNvPr id="198" name="Google Shape;198;p13"/>
          <p:cNvSpPr/>
          <p:nvPr/>
        </p:nvSpPr>
        <p:spPr>
          <a:xfrm>
            <a:off x="722900" y="294075"/>
            <a:ext cx="5613600" cy="4467300"/>
          </a:xfrm>
          <a:prstGeom prst="rect">
            <a:avLst/>
          </a:prstGeom>
          <a:solidFill>
            <a:schemeClr val="lt1"/>
          </a:solidFill>
          <a:ln>
            <a:noFill/>
          </a:ln>
          <a:effectLst>
            <a:outerShdw blurRad="88900" rotWithShape="0" algn="tl" dir="2700000" dist="76200">
              <a:srgbClr val="000000">
                <a:alpha val="49019"/>
              </a:srgbClr>
            </a:outerShdw>
          </a:effectLst>
        </p:spPr>
        <p:txBody>
          <a:bodyPr anchorCtr="0" anchor="ctr" bIns="34275" lIns="68575" spcFirstLastPara="1" rIns="68575" wrap="square" tIns="34275">
            <a:noAutofit/>
          </a:bodyPr>
          <a:lstStyle/>
          <a:p>
            <a:pPr indent="0" lvl="0" marL="0" marR="0" rtl="0" algn="ctr">
              <a:lnSpc>
                <a:spcPct val="115000"/>
              </a:lnSpc>
              <a:spcBef>
                <a:spcPts val="0"/>
              </a:spcBef>
              <a:spcAft>
                <a:spcPts val="0"/>
              </a:spcAft>
              <a:buClr>
                <a:srgbClr val="000000"/>
              </a:buClr>
              <a:buSzPts val="1200"/>
              <a:buFont typeface="Arial"/>
              <a:buNone/>
            </a:pPr>
            <a:r>
              <a:t/>
            </a:r>
            <a:endParaRPr b="1" i="0" sz="2400" u="none" cap="none" strike="noStrike">
              <a:solidFill>
                <a:schemeClr val="dk1"/>
              </a:solidFill>
              <a:latin typeface="Open Sans"/>
              <a:ea typeface="Open Sans"/>
              <a:cs typeface="Open Sans"/>
              <a:sym typeface="Open Sans"/>
            </a:endParaRPr>
          </a:p>
        </p:txBody>
      </p:sp>
      <p:pic>
        <p:nvPicPr>
          <p:cNvPr id="199" name="Google Shape;199;p13"/>
          <p:cNvPicPr preferRelativeResize="0"/>
          <p:nvPr>
            <p:ph idx="2" type="pic"/>
          </p:nvPr>
        </p:nvPicPr>
        <p:blipFill rotWithShape="1">
          <a:blip r:embed="rId3">
            <a:alphaModFix/>
          </a:blip>
          <a:srcRect b="1810" l="9480" r="39487" t="-1810"/>
          <a:stretch/>
        </p:blipFill>
        <p:spPr>
          <a:xfrm>
            <a:off x="6554300" y="1726600"/>
            <a:ext cx="2501524" cy="3255276"/>
          </a:xfrm>
          <a:prstGeom prst="rect">
            <a:avLst/>
          </a:prstGeom>
          <a:solidFill>
            <a:schemeClr val="lt1"/>
          </a:solidFill>
          <a:ln>
            <a:noFill/>
          </a:ln>
        </p:spPr>
      </p:pic>
      <p:sp>
        <p:nvSpPr>
          <p:cNvPr id="200" name="Google Shape;200;p13"/>
          <p:cNvSpPr txBox="1"/>
          <p:nvPr/>
        </p:nvSpPr>
        <p:spPr>
          <a:xfrm>
            <a:off x="1295175" y="408375"/>
            <a:ext cx="4257900" cy="438600"/>
          </a:xfrm>
          <a:prstGeom prst="rect">
            <a:avLst/>
          </a:prstGeom>
          <a:noFill/>
          <a:ln>
            <a:noFill/>
          </a:ln>
        </p:spPr>
        <p:txBody>
          <a:bodyPr anchorCtr="0" anchor="t" bIns="34275" lIns="68575" spcFirstLastPara="1" rIns="68575" wrap="square" tIns="34275">
            <a:spAutoFit/>
          </a:bodyPr>
          <a:lstStyle/>
          <a:p>
            <a:pPr indent="0" lvl="0" marL="0" marR="0" rtl="0" algn="ctr">
              <a:lnSpc>
                <a:spcPct val="115000"/>
              </a:lnSpc>
              <a:spcBef>
                <a:spcPts val="0"/>
              </a:spcBef>
              <a:spcAft>
                <a:spcPts val="0"/>
              </a:spcAft>
              <a:buClr>
                <a:srgbClr val="000000"/>
              </a:buClr>
              <a:buSzPts val="1200"/>
              <a:buFont typeface="Arial"/>
              <a:buNone/>
            </a:pPr>
            <a:r>
              <a:rPr b="1" i="0" lang="en" sz="2400" u="none" cap="none" strike="noStrike">
                <a:solidFill>
                  <a:schemeClr val="dk1"/>
                </a:solidFill>
                <a:latin typeface="Open Sans"/>
                <a:ea typeface="Open Sans"/>
                <a:cs typeface="Open Sans"/>
                <a:sym typeface="Open Sans"/>
              </a:rPr>
              <a:t>Shared Vision/Values</a:t>
            </a:r>
            <a:endParaRPr b="1" i="0" sz="2400" u="none" cap="none" strike="noStrike">
              <a:solidFill>
                <a:schemeClr val="dk1"/>
              </a:solidFill>
              <a:latin typeface="Open Sans"/>
              <a:ea typeface="Open Sans"/>
              <a:cs typeface="Open Sans"/>
              <a:sym typeface="Open Sans"/>
            </a:endParaRPr>
          </a:p>
        </p:txBody>
      </p:sp>
      <p:sp>
        <p:nvSpPr>
          <p:cNvPr id="201" name="Google Shape;201;p13"/>
          <p:cNvSpPr txBox="1"/>
          <p:nvPr/>
        </p:nvSpPr>
        <p:spPr>
          <a:xfrm>
            <a:off x="1116875" y="862275"/>
            <a:ext cx="5084700" cy="3660900"/>
          </a:xfrm>
          <a:prstGeom prst="rect">
            <a:avLst/>
          </a:prstGeom>
          <a:noFill/>
          <a:ln cap="rnd" cmpd="sng" w="9525">
            <a:solidFill>
              <a:schemeClr val="lt1"/>
            </a:solidFill>
            <a:prstDash val="solid"/>
            <a:miter lim="8000"/>
            <a:headEnd len="sm" w="sm" type="none"/>
            <a:tailEnd len="sm" w="sm" type="none"/>
          </a:ln>
        </p:spPr>
        <p:txBody>
          <a:bodyPr anchorCtr="0" anchor="t" bIns="34275" lIns="68575" spcFirstLastPara="1" rIns="68575" wrap="square" tIns="34275">
            <a:sp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0E101A"/>
                </a:solidFill>
                <a:latin typeface="Calibri"/>
                <a:ea typeface="Calibri"/>
                <a:cs typeface="Calibri"/>
                <a:sym typeface="Calibri"/>
              </a:rPr>
              <a:t>Shared values and goals boost team synergy. The team has uniform goals and objectives. Members are intrinsically motivated to meet performance metrics.</a:t>
            </a:r>
            <a:endParaRPr b="0" i="0" sz="1800" u="none" cap="none" strike="noStrike">
              <a:solidFill>
                <a:srgbClr val="0E101A"/>
              </a:solidFill>
              <a:latin typeface="Calibri"/>
              <a:ea typeface="Calibri"/>
              <a:cs typeface="Calibri"/>
              <a:sym typeface="Calibri"/>
            </a:endParaRPr>
          </a:p>
          <a:p>
            <a:pPr indent="0" lvl="0" marL="0" marR="0" rtl="0" algn="l">
              <a:lnSpc>
                <a:spcPct val="115000"/>
              </a:lnSpc>
              <a:spcBef>
                <a:spcPts val="1000"/>
              </a:spcBef>
              <a:spcAft>
                <a:spcPts val="0"/>
              </a:spcAft>
              <a:buClr>
                <a:srgbClr val="000000"/>
              </a:buClr>
              <a:buSzPts val="1800"/>
              <a:buFont typeface="Arial"/>
              <a:buNone/>
            </a:pPr>
            <a:r>
              <a:rPr b="1" i="0" lang="en" sz="1800" u="none" cap="none" strike="noStrike">
                <a:solidFill>
                  <a:srgbClr val="0E101A"/>
                </a:solidFill>
                <a:latin typeface="Calibri"/>
                <a:ea typeface="Calibri"/>
                <a:cs typeface="Calibri"/>
                <a:sym typeface="Calibri"/>
              </a:rPr>
              <a:t>Key Factors</a:t>
            </a:r>
            <a:endParaRPr b="1" i="0" sz="1800" u="none" cap="none" strike="noStrike">
              <a:solidFill>
                <a:srgbClr val="0E101A"/>
              </a:solidFill>
              <a:latin typeface="Calibri"/>
              <a:ea typeface="Calibri"/>
              <a:cs typeface="Calibri"/>
              <a:sym typeface="Calibri"/>
            </a:endParaRPr>
          </a:p>
          <a:p>
            <a:pPr indent="-342900" lvl="0" marL="457200" marR="0" rtl="0" algn="l">
              <a:lnSpc>
                <a:spcPct val="115000"/>
              </a:lnSpc>
              <a:spcBef>
                <a:spcPts val="0"/>
              </a:spcBef>
              <a:spcAft>
                <a:spcPts val="0"/>
              </a:spcAft>
              <a:buClr>
                <a:srgbClr val="0E101A"/>
              </a:buClr>
              <a:buSzPts val="1800"/>
              <a:buFont typeface="Calibri"/>
              <a:buChar char="●"/>
            </a:pPr>
            <a:r>
              <a:rPr b="0" i="0" lang="en" sz="1800" u="none" cap="none" strike="noStrike">
                <a:solidFill>
                  <a:srgbClr val="0E101A"/>
                </a:solidFill>
                <a:latin typeface="Calibri"/>
                <a:ea typeface="Calibri"/>
                <a:cs typeface="Calibri"/>
                <a:sym typeface="Calibri"/>
              </a:rPr>
              <a:t>Sense of Purpose</a:t>
            </a:r>
            <a:endParaRPr b="0" i="0" sz="1800" u="none" cap="none" strike="noStrike">
              <a:solidFill>
                <a:srgbClr val="0E101A"/>
              </a:solidFill>
              <a:latin typeface="Calibri"/>
              <a:ea typeface="Calibri"/>
              <a:cs typeface="Calibri"/>
              <a:sym typeface="Calibri"/>
            </a:endParaRPr>
          </a:p>
          <a:p>
            <a:pPr indent="-342900" lvl="0" marL="457200" marR="0" rtl="0" algn="l">
              <a:lnSpc>
                <a:spcPct val="115000"/>
              </a:lnSpc>
              <a:spcBef>
                <a:spcPts val="0"/>
              </a:spcBef>
              <a:spcAft>
                <a:spcPts val="0"/>
              </a:spcAft>
              <a:buClr>
                <a:srgbClr val="0E101A"/>
              </a:buClr>
              <a:buSzPts val="1800"/>
              <a:buFont typeface="Calibri"/>
              <a:buChar char="●"/>
            </a:pPr>
            <a:r>
              <a:rPr b="0" i="0" lang="en" sz="1800" u="none" cap="none" strike="noStrike">
                <a:solidFill>
                  <a:srgbClr val="0E101A"/>
                </a:solidFill>
                <a:latin typeface="Calibri"/>
                <a:ea typeface="Calibri"/>
                <a:cs typeface="Calibri"/>
                <a:sym typeface="Calibri"/>
              </a:rPr>
              <a:t>Actionable Values</a:t>
            </a:r>
            <a:endParaRPr b="0" i="0" sz="1800" u="none" cap="none" strike="noStrike">
              <a:solidFill>
                <a:srgbClr val="0E101A"/>
              </a:solidFill>
              <a:latin typeface="Calibri"/>
              <a:ea typeface="Calibri"/>
              <a:cs typeface="Calibri"/>
              <a:sym typeface="Calibri"/>
            </a:endParaRPr>
          </a:p>
          <a:p>
            <a:pPr indent="-342900" lvl="0" marL="457200" marR="0" rtl="0" algn="l">
              <a:lnSpc>
                <a:spcPct val="115000"/>
              </a:lnSpc>
              <a:spcBef>
                <a:spcPts val="0"/>
              </a:spcBef>
              <a:spcAft>
                <a:spcPts val="0"/>
              </a:spcAft>
              <a:buClr>
                <a:srgbClr val="0E101A"/>
              </a:buClr>
              <a:buSzPts val="1800"/>
              <a:buFont typeface="Calibri"/>
              <a:buChar char="●"/>
            </a:pPr>
            <a:r>
              <a:rPr b="0" i="0" lang="en" sz="1800" u="none" cap="none" strike="noStrike">
                <a:solidFill>
                  <a:srgbClr val="0E101A"/>
                </a:solidFill>
                <a:latin typeface="Calibri"/>
                <a:ea typeface="Calibri"/>
                <a:cs typeface="Calibri"/>
                <a:sym typeface="Calibri"/>
              </a:rPr>
              <a:t>Aligned Priorities</a:t>
            </a:r>
            <a:endParaRPr b="0" i="0" sz="1800" u="none" cap="none" strike="noStrike">
              <a:solidFill>
                <a:srgbClr val="0E101A"/>
              </a:solidFill>
              <a:latin typeface="Calibri"/>
              <a:ea typeface="Calibri"/>
              <a:cs typeface="Calibri"/>
              <a:sym typeface="Calibri"/>
            </a:endParaRPr>
          </a:p>
          <a:p>
            <a:pPr indent="-342900" lvl="0" marL="457200" marR="0" rtl="0" algn="l">
              <a:lnSpc>
                <a:spcPct val="115000"/>
              </a:lnSpc>
              <a:spcBef>
                <a:spcPts val="0"/>
              </a:spcBef>
              <a:spcAft>
                <a:spcPts val="0"/>
              </a:spcAft>
              <a:buClr>
                <a:srgbClr val="0E101A"/>
              </a:buClr>
              <a:buSzPts val="1800"/>
              <a:buFont typeface="Calibri"/>
              <a:buChar char="●"/>
            </a:pPr>
            <a:r>
              <a:rPr b="0" i="0" lang="en" sz="1800" u="none" cap="none" strike="noStrike">
                <a:solidFill>
                  <a:srgbClr val="0E101A"/>
                </a:solidFill>
                <a:latin typeface="Calibri"/>
                <a:ea typeface="Calibri"/>
                <a:cs typeface="Calibri"/>
                <a:sym typeface="Calibri"/>
              </a:rPr>
              <a:t>W.I.G.S</a:t>
            </a:r>
            <a:endParaRPr b="0" i="0" sz="1800" u="none" cap="none" strike="noStrike">
              <a:solidFill>
                <a:srgbClr val="0E101A"/>
              </a:solidFill>
              <a:latin typeface="Calibri"/>
              <a:ea typeface="Calibri"/>
              <a:cs typeface="Calibri"/>
              <a:sym typeface="Calibri"/>
            </a:endParaRPr>
          </a:p>
          <a:p>
            <a:pPr indent="-342900" lvl="0" marL="457200" marR="0" rtl="0" algn="l">
              <a:lnSpc>
                <a:spcPct val="115000"/>
              </a:lnSpc>
              <a:spcBef>
                <a:spcPts val="0"/>
              </a:spcBef>
              <a:spcAft>
                <a:spcPts val="0"/>
              </a:spcAft>
              <a:buClr>
                <a:srgbClr val="0E101A"/>
              </a:buClr>
              <a:buSzPts val="1800"/>
              <a:buFont typeface="Calibri"/>
              <a:buChar char="●"/>
            </a:pPr>
            <a:r>
              <a:rPr b="0" i="0" lang="en" sz="1800" u="none" cap="none" strike="noStrike">
                <a:solidFill>
                  <a:srgbClr val="0E101A"/>
                </a:solidFill>
                <a:latin typeface="Calibri"/>
                <a:ea typeface="Calibri"/>
                <a:cs typeface="Calibri"/>
                <a:sym typeface="Calibri"/>
              </a:rPr>
              <a:t>Harmony</a:t>
            </a:r>
            <a:endParaRPr b="0" i="0" sz="1800" u="none" cap="none" strike="noStrike">
              <a:solidFill>
                <a:srgbClr val="0E101A"/>
              </a:solidFill>
              <a:latin typeface="Calibri"/>
              <a:ea typeface="Calibri"/>
              <a:cs typeface="Calibri"/>
              <a:sym typeface="Calibri"/>
            </a:endParaRPr>
          </a:p>
          <a:p>
            <a:pPr indent="-342900" lvl="0" marL="457200" marR="0" rtl="0" algn="l">
              <a:lnSpc>
                <a:spcPct val="115000"/>
              </a:lnSpc>
              <a:spcBef>
                <a:spcPts val="0"/>
              </a:spcBef>
              <a:spcAft>
                <a:spcPts val="0"/>
              </a:spcAft>
              <a:buClr>
                <a:srgbClr val="0E101A"/>
              </a:buClr>
              <a:buSzPts val="1800"/>
              <a:buFont typeface="Calibri"/>
              <a:buChar char="●"/>
            </a:pPr>
            <a:r>
              <a:rPr b="0" i="0" lang="en" sz="1800" u="none" cap="none" strike="noStrike">
                <a:solidFill>
                  <a:srgbClr val="0E101A"/>
                </a:solidFill>
                <a:latin typeface="Calibri"/>
                <a:ea typeface="Calibri"/>
                <a:cs typeface="Calibri"/>
                <a:sym typeface="Calibri"/>
              </a:rPr>
              <a:t>Win-Win</a:t>
            </a:r>
            <a:endParaRPr b="0" i="0" sz="1800" u="none" cap="none" strike="noStrike">
              <a:solidFill>
                <a:srgbClr val="0E101A"/>
              </a:solidFill>
              <a:latin typeface="Calibri"/>
              <a:ea typeface="Calibri"/>
              <a:cs typeface="Calibri"/>
              <a:sym typeface="Calibri"/>
            </a:endParaRPr>
          </a:p>
          <a:p>
            <a:pPr indent="-342900" lvl="0" marL="457200" marR="0" rtl="0" algn="l">
              <a:lnSpc>
                <a:spcPct val="115000"/>
              </a:lnSpc>
              <a:spcBef>
                <a:spcPts val="0"/>
              </a:spcBef>
              <a:spcAft>
                <a:spcPts val="0"/>
              </a:spcAft>
              <a:buClr>
                <a:srgbClr val="0E101A"/>
              </a:buClr>
              <a:buSzPts val="1800"/>
              <a:buFont typeface="Calibri"/>
              <a:buChar char="●"/>
            </a:pPr>
            <a:r>
              <a:rPr b="0" i="0" lang="en" sz="1800" u="none" cap="none" strike="noStrike">
                <a:solidFill>
                  <a:srgbClr val="0E101A"/>
                </a:solidFill>
                <a:latin typeface="Calibri"/>
                <a:ea typeface="Calibri"/>
                <a:cs typeface="Calibri"/>
                <a:sym typeface="Calibri"/>
              </a:rPr>
              <a:t>Congruence</a:t>
            </a:r>
            <a:endParaRPr b="0" i="0" sz="2000" u="none" cap="none" strike="noStrike">
              <a:solidFill>
                <a:schemeClr val="dk1"/>
              </a:solidFill>
              <a:latin typeface="Calibri"/>
              <a:ea typeface="Calibri"/>
              <a:cs typeface="Calibri"/>
              <a:sym typeface="Calibri"/>
            </a:endParaRPr>
          </a:p>
        </p:txBody>
      </p:sp>
      <p:sp>
        <p:nvSpPr>
          <p:cNvPr id="202" name="Google Shape;202;p13"/>
          <p:cNvSpPr/>
          <p:nvPr/>
        </p:nvSpPr>
        <p:spPr>
          <a:xfrm>
            <a:off x="273175" y="0"/>
            <a:ext cx="198900" cy="5143500"/>
          </a:xfrm>
          <a:prstGeom prst="rect">
            <a:avLst/>
          </a:prstGeom>
          <a:gradFill>
            <a:gsLst>
              <a:gs pos="0">
                <a:srgbClr val="2D3847"/>
              </a:gs>
              <a:gs pos="52999">
                <a:srgbClr val="28323F"/>
              </a:gs>
              <a:gs pos="100000">
                <a:srgbClr val="222A35"/>
              </a:gs>
            </a:gsLst>
            <a:lin ang="5400012" scaled="0"/>
          </a:gradFill>
          <a:ln>
            <a:noFill/>
          </a:ln>
          <a:effectLst>
            <a:outerShdw blurRad="25400" rotWithShape="0" algn="r" dir="10800000" dist="63500">
              <a:srgbClr val="000000">
                <a:alpha val="4549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6" name="Shape 206"/>
        <p:cNvGrpSpPr/>
        <p:nvPr/>
      </p:nvGrpSpPr>
      <p:grpSpPr>
        <a:xfrm>
          <a:off x="0" y="0"/>
          <a:ext cx="0" cy="0"/>
          <a:chOff x="0" y="0"/>
          <a:chExt cx="0" cy="0"/>
        </a:xfrm>
      </p:grpSpPr>
      <p:sp>
        <p:nvSpPr>
          <p:cNvPr id="207" name="Google Shape;207;p14"/>
          <p:cNvSpPr/>
          <p:nvPr/>
        </p:nvSpPr>
        <p:spPr>
          <a:xfrm>
            <a:off x="3832850" y="203025"/>
            <a:ext cx="5102700" cy="4705500"/>
          </a:xfrm>
          <a:prstGeom prst="rect">
            <a:avLst/>
          </a:prstGeom>
          <a:solidFill>
            <a:schemeClr val="lt1"/>
          </a:solidFill>
          <a:ln>
            <a:noFill/>
          </a:ln>
          <a:effectLst>
            <a:outerShdw blurRad="88900" rotWithShape="0" algn="tl" dir="2700000" dist="76200">
              <a:srgbClr val="000000">
                <a:alpha val="4901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Open Sans"/>
              <a:ea typeface="Open Sans"/>
              <a:cs typeface="Open Sans"/>
              <a:sym typeface="Open Sans"/>
            </a:endParaRPr>
          </a:p>
        </p:txBody>
      </p:sp>
      <p:pic>
        <p:nvPicPr>
          <p:cNvPr id="208" name="Google Shape;208;p14"/>
          <p:cNvPicPr preferRelativeResize="0"/>
          <p:nvPr>
            <p:ph idx="2" type="pic"/>
          </p:nvPr>
        </p:nvPicPr>
        <p:blipFill rotWithShape="1">
          <a:blip r:embed="rId3">
            <a:alphaModFix/>
          </a:blip>
          <a:srcRect b="0" l="10184" r="0" t="-7480"/>
          <a:stretch/>
        </p:blipFill>
        <p:spPr>
          <a:xfrm>
            <a:off x="0" y="2175400"/>
            <a:ext cx="3366600" cy="2968101"/>
          </a:xfrm>
          <a:prstGeom prst="rect">
            <a:avLst/>
          </a:prstGeom>
          <a:solidFill>
            <a:schemeClr val="lt1"/>
          </a:solidFill>
          <a:ln>
            <a:noFill/>
          </a:ln>
        </p:spPr>
      </p:pic>
      <p:sp>
        <p:nvSpPr>
          <p:cNvPr id="209" name="Google Shape;209;p14"/>
          <p:cNvSpPr txBox="1"/>
          <p:nvPr/>
        </p:nvSpPr>
        <p:spPr>
          <a:xfrm>
            <a:off x="4094725" y="355425"/>
            <a:ext cx="4440000" cy="4386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Open Sans"/>
                <a:ea typeface="Open Sans"/>
                <a:cs typeface="Open Sans"/>
                <a:sym typeface="Open Sans"/>
              </a:rPr>
              <a:t>Ownership/Accountability</a:t>
            </a:r>
            <a:endParaRPr b="1" i="0" sz="2400" u="none" cap="none" strike="noStrike">
              <a:solidFill>
                <a:schemeClr val="dk1"/>
              </a:solidFill>
              <a:latin typeface="Open Sans"/>
              <a:ea typeface="Open Sans"/>
              <a:cs typeface="Open Sans"/>
              <a:sym typeface="Open Sans"/>
            </a:endParaRPr>
          </a:p>
        </p:txBody>
      </p:sp>
      <p:sp>
        <p:nvSpPr>
          <p:cNvPr id="210" name="Google Shape;210;p14"/>
          <p:cNvSpPr txBox="1"/>
          <p:nvPr/>
        </p:nvSpPr>
        <p:spPr>
          <a:xfrm>
            <a:off x="4173625" y="822900"/>
            <a:ext cx="4707900" cy="3979500"/>
          </a:xfrm>
          <a:prstGeom prst="rect">
            <a:avLst/>
          </a:prstGeom>
          <a:noFill/>
          <a:ln>
            <a:noFill/>
          </a:ln>
        </p:spPr>
        <p:txBody>
          <a:bodyPr anchorCtr="0" anchor="t" bIns="34275" lIns="68575" spcFirstLastPara="1" rIns="68575" wrap="square" tIns="34275">
            <a:spAutoFit/>
          </a:bodyPr>
          <a:lstStyle/>
          <a:p>
            <a:pPr indent="0" lvl="0" marL="0" marR="0" rtl="0" algn="l">
              <a:lnSpc>
                <a:spcPct val="115000"/>
              </a:lnSpc>
              <a:spcBef>
                <a:spcPts val="0"/>
              </a:spcBef>
              <a:spcAft>
                <a:spcPts val="0"/>
              </a:spcAft>
              <a:buClr>
                <a:srgbClr val="000000"/>
              </a:buClr>
              <a:buSzPts val="1800"/>
              <a:buFont typeface="Arial"/>
              <a:buNone/>
            </a:pPr>
            <a:r>
              <a:rPr b="0" i="0" lang="en" sz="1800" u="none" cap="none" strike="noStrike">
                <a:solidFill>
                  <a:srgbClr val="0E101A"/>
                </a:solidFill>
                <a:latin typeface="Calibri"/>
                <a:ea typeface="Calibri"/>
                <a:cs typeface="Calibri"/>
                <a:sym typeface="Calibri"/>
              </a:rPr>
              <a:t>Accountability and Ownership of individual responsibilities and team goals promote a positive team culture. A strong team has clear expectations for performance, and all members are dedicated to meeting them.</a:t>
            </a:r>
            <a:endParaRPr b="0" i="0" sz="1800" u="none" cap="none" strike="noStrike">
              <a:solidFill>
                <a:srgbClr val="0E101A"/>
              </a:solidFill>
              <a:latin typeface="Calibri"/>
              <a:ea typeface="Calibri"/>
              <a:cs typeface="Calibri"/>
              <a:sym typeface="Calibri"/>
            </a:endParaRPr>
          </a:p>
          <a:p>
            <a:pPr indent="0" lvl="0" marL="0" marR="0" rtl="0" algn="l">
              <a:lnSpc>
                <a:spcPct val="115000"/>
              </a:lnSpc>
              <a:spcBef>
                <a:spcPts val="1000"/>
              </a:spcBef>
              <a:spcAft>
                <a:spcPts val="0"/>
              </a:spcAft>
              <a:buClr>
                <a:srgbClr val="000000"/>
              </a:buClr>
              <a:buSzPts val="1800"/>
              <a:buFont typeface="Arial"/>
              <a:buNone/>
            </a:pPr>
            <a:r>
              <a:rPr b="1" i="0" lang="en" sz="1800" u="none" cap="none" strike="noStrike">
                <a:solidFill>
                  <a:srgbClr val="0E101A"/>
                </a:solidFill>
                <a:latin typeface="Calibri"/>
                <a:ea typeface="Calibri"/>
                <a:cs typeface="Calibri"/>
                <a:sym typeface="Calibri"/>
              </a:rPr>
              <a:t>Key Factors</a:t>
            </a:r>
            <a:endParaRPr b="1" i="0" sz="1800" u="none" cap="none" strike="noStrike">
              <a:solidFill>
                <a:srgbClr val="0E101A"/>
              </a:solidFill>
              <a:latin typeface="Calibri"/>
              <a:ea typeface="Calibri"/>
              <a:cs typeface="Calibri"/>
              <a:sym typeface="Calibri"/>
            </a:endParaRPr>
          </a:p>
          <a:p>
            <a:pPr indent="-342900" lvl="0" marL="457200" marR="0" rtl="0" algn="l">
              <a:lnSpc>
                <a:spcPct val="115000"/>
              </a:lnSpc>
              <a:spcBef>
                <a:spcPts val="0"/>
              </a:spcBef>
              <a:spcAft>
                <a:spcPts val="0"/>
              </a:spcAft>
              <a:buClr>
                <a:srgbClr val="0E101A"/>
              </a:buClr>
              <a:buSzPts val="1800"/>
              <a:buFont typeface="Calibri"/>
              <a:buChar char="●"/>
            </a:pPr>
            <a:r>
              <a:rPr b="0" i="0" lang="en" sz="1800" u="none" cap="none" strike="noStrike">
                <a:solidFill>
                  <a:srgbClr val="0E101A"/>
                </a:solidFill>
                <a:latin typeface="Calibri"/>
                <a:ea typeface="Calibri"/>
                <a:cs typeface="Calibri"/>
                <a:sym typeface="Calibri"/>
              </a:rPr>
              <a:t>Owning Outcomes</a:t>
            </a:r>
            <a:endParaRPr b="0" i="0" sz="1800" u="none" cap="none" strike="noStrike">
              <a:solidFill>
                <a:srgbClr val="0E101A"/>
              </a:solidFill>
              <a:latin typeface="Calibri"/>
              <a:ea typeface="Calibri"/>
              <a:cs typeface="Calibri"/>
              <a:sym typeface="Calibri"/>
            </a:endParaRPr>
          </a:p>
          <a:p>
            <a:pPr indent="-342900" lvl="0" marL="457200" marR="0" rtl="0" algn="l">
              <a:lnSpc>
                <a:spcPct val="115000"/>
              </a:lnSpc>
              <a:spcBef>
                <a:spcPts val="0"/>
              </a:spcBef>
              <a:spcAft>
                <a:spcPts val="0"/>
              </a:spcAft>
              <a:buClr>
                <a:srgbClr val="0E101A"/>
              </a:buClr>
              <a:buSzPts val="1800"/>
              <a:buFont typeface="Calibri"/>
              <a:buChar char="●"/>
            </a:pPr>
            <a:r>
              <a:rPr b="0" i="0" lang="en" sz="1800" u="none" cap="none" strike="noStrike">
                <a:solidFill>
                  <a:srgbClr val="0E101A"/>
                </a:solidFill>
                <a:latin typeface="Calibri"/>
                <a:ea typeface="Calibri"/>
                <a:cs typeface="Calibri"/>
                <a:sym typeface="Calibri"/>
              </a:rPr>
              <a:t>Objective Feedback</a:t>
            </a:r>
            <a:endParaRPr b="0" i="0" sz="1800" u="none" cap="none" strike="noStrike">
              <a:solidFill>
                <a:srgbClr val="0E101A"/>
              </a:solidFill>
              <a:latin typeface="Calibri"/>
              <a:ea typeface="Calibri"/>
              <a:cs typeface="Calibri"/>
              <a:sym typeface="Calibri"/>
            </a:endParaRPr>
          </a:p>
          <a:p>
            <a:pPr indent="-342900" lvl="0" marL="457200" marR="0" rtl="0" algn="l">
              <a:lnSpc>
                <a:spcPct val="115000"/>
              </a:lnSpc>
              <a:spcBef>
                <a:spcPts val="0"/>
              </a:spcBef>
              <a:spcAft>
                <a:spcPts val="0"/>
              </a:spcAft>
              <a:buClr>
                <a:srgbClr val="0E101A"/>
              </a:buClr>
              <a:buSzPts val="1800"/>
              <a:buFont typeface="Calibri"/>
              <a:buChar char="●"/>
            </a:pPr>
            <a:r>
              <a:rPr b="0" i="0" lang="en" sz="1800" u="none" cap="none" strike="noStrike">
                <a:solidFill>
                  <a:srgbClr val="0E101A"/>
                </a:solidFill>
                <a:latin typeface="Calibri"/>
                <a:ea typeface="Calibri"/>
                <a:cs typeface="Calibri"/>
                <a:sym typeface="Calibri"/>
              </a:rPr>
              <a:t>Proactive Leadership</a:t>
            </a:r>
            <a:endParaRPr b="0" i="0" sz="1800" u="none" cap="none" strike="noStrike">
              <a:solidFill>
                <a:srgbClr val="0E101A"/>
              </a:solidFill>
              <a:latin typeface="Calibri"/>
              <a:ea typeface="Calibri"/>
              <a:cs typeface="Calibri"/>
              <a:sym typeface="Calibri"/>
            </a:endParaRPr>
          </a:p>
          <a:p>
            <a:pPr indent="-342900" lvl="0" marL="457200" marR="0" rtl="0" algn="l">
              <a:lnSpc>
                <a:spcPct val="115000"/>
              </a:lnSpc>
              <a:spcBef>
                <a:spcPts val="0"/>
              </a:spcBef>
              <a:spcAft>
                <a:spcPts val="0"/>
              </a:spcAft>
              <a:buClr>
                <a:srgbClr val="0E101A"/>
              </a:buClr>
              <a:buSzPts val="1800"/>
              <a:buFont typeface="Calibri"/>
              <a:buChar char="●"/>
            </a:pPr>
            <a:r>
              <a:rPr b="0" i="0" lang="en" sz="1800" u="none" cap="none" strike="noStrike">
                <a:solidFill>
                  <a:srgbClr val="0E101A"/>
                </a:solidFill>
                <a:latin typeface="Calibri"/>
                <a:ea typeface="Calibri"/>
                <a:cs typeface="Calibri"/>
                <a:sym typeface="Calibri"/>
              </a:rPr>
              <a:t>Results Driven</a:t>
            </a:r>
            <a:endParaRPr b="0" i="0" sz="1800" u="none" cap="none" strike="noStrike">
              <a:solidFill>
                <a:srgbClr val="0E101A"/>
              </a:solidFill>
              <a:latin typeface="Calibri"/>
              <a:ea typeface="Calibri"/>
              <a:cs typeface="Calibri"/>
              <a:sym typeface="Calibri"/>
            </a:endParaRPr>
          </a:p>
          <a:p>
            <a:pPr indent="-342900" lvl="0" marL="457200" marR="0" rtl="0" algn="l">
              <a:lnSpc>
                <a:spcPct val="115000"/>
              </a:lnSpc>
              <a:spcBef>
                <a:spcPts val="0"/>
              </a:spcBef>
              <a:spcAft>
                <a:spcPts val="0"/>
              </a:spcAft>
              <a:buClr>
                <a:srgbClr val="0E101A"/>
              </a:buClr>
              <a:buSzPts val="1800"/>
              <a:buFont typeface="Calibri"/>
              <a:buChar char="●"/>
            </a:pPr>
            <a:r>
              <a:rPr b="0" i="0" lang="en" sz="1800" u="none" cap="none" strike="noStrike">
                <a:solidFill>
                  <a:srgbClr val="0E101A"/>
                </a:solidFill>
                <a:latin typeface="Calibri"/>
                <a:ea typeface="Calibri"/>
                <a:cs typeface="Calibri"/>
                <a:sym typeface="Calibri"/>
              </a:rPr>
              <a:t>Resilience</a:t>
            </a:r>
            <a:endParaRPr b="0" i="0" sz="1800" u="none" cap="none" strike="noStrike">
              <a:solidFill>
                <a:srgbClr val="0E101A"/>
              </a:solidFill>
              <a:latin typeface="Calibri"/>
              <a:ea typeface="Calibri"/>
              <a:cs typeface="Calibri"/>
              <a:sym typeface="Calibri"/>
            </a:endParaRPr>
          </a:p>
          <a:p>
            <a:pPr indent="-342900" lvl="0" marL="457200" marR="0" rtl="0" algn="l">
              <a:lnSpc>
                <a:spcPct val="115000"/>
              </a:lnSpc>
              <a:spcBef>
                <a:spcPts val="0"/>
              </a:spcBef>
              <a:spcAft>
                <a:spcPts val="0"/>
              </a:spcAft>
              <a:buClr>
                <a:srgbClr val="0E101A"/>
              </a:buClr>
              <a:buSzPts val="1800"/>
              <a:buFont typeface="Calibri"/>
              <a:buChar char="●"/>
            </a:pPr>
            <a:r>
              <a:rPr b="0" i="0" lang="en" sz="1800" u="none" cap="none" strike="noStrike">
                <a:solidFill>
                  <a:srgbClr val="0E101A"/>
                </a:solidFill>
                <a:latin typeface="Calibri"/>
                <a:ea typeface="Calibri"/>
                <a:cs typeface="Calibri"/>
                <a:sym typeface="Calibri"/>
              </a:rPr>
              <a:t>Integrity</a:t>
            </a:r>
            <a:endParaRPr b="0" i="0" sz="2500" u="none" cap="none" strike="noStrike">
              <a:solidFill>
                <a:schemeClr val="dk1"/>
              </a:solidFill>
              <a:latin typeface="Calibri"/>
              <a:ea typeface="Calibri"/>
              <a:cs typeface="Calibri"/>
              <a:sym typeface="Calibri"/>
            </a:endParaRPr>
          </a:p>
        </p:txBody>
      </p:sp>
      <p:sp>
        <p:nvSpPr>
          <p:cNvPr id="211" name="Google Shape;211;p14"/>
          <p:cNvSpPr/>
          <p:nvPr/>
        </p:nvSpPr>
        <p:spPr>
          <a:xfrm>
            <a:off x="3475900" y="0"/>
            <a:ext cx="198900" cy="5143500"/>
          </a:xfrm>
          <a:prstGeom prst="rect">
            <a:avLst/>
          </a:prstGeom>
          <a:gradFill>
            <a:gsLst>
              <a:gs pos="0">
                <a:srgbClr val="2D3847"/>
              </a:gs>
              <a:gs pos="52999">
                <a:srgbClr val="28323F"/>
              </a:gs>
              <a:gs pos="100000">
                <a:srgbClr val="222A35"/>
              </a:gs>
            </a:gsLst>
            <a:lin ang="5400012" scaled="0"/>
          </a:gradFill>
          <a:ln>
            <a:noFill/>
          </a:ln>
          <a:effectLst>
            <a:outerShdw blurRad="25400" rotWithShape="0" algn="r" dir="10800000" dist="63500">
              <a:srgbClr val="000000">
                <a:alpha val="4549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5" name="Shape 215"/>
        <p:cNvGrpSpPr/>
        <p:nvPr/>
      </p:nvGrpSpPr>
      <p:grpSpPr>
        <a:xfrm>
          <a:off x="0" y="0"/>
          <a:ext cx="0" cy="0"/>
          <a:chOff x="0" y="0"/>
          <a:chExt cx="0" cy="0"/>
        </a:xfrm>
      </p:grpSpPr>
      <p:sp>
        <p:nvSpPr>
          <p:cNvPr id="216" name="Google Shape;216;p15"/>
          <p:cNvSpPr/>
          <p:nvPr/>
        </p:nvSpPr>
        <p:spPr>
          <a:xfrm>
            <a:off x="494300" y="403400"/>
            <a:ext cx="5178300" cy="4449000"/>
          </a:xfrm>
          <a:prstGeom prst="rect">
            <a:avLst/>
          </a:prstGeom>
          <a:solidFill>
            <a:schemeClr val="lt1"/>
          </a:solidFill>
          <a:ln>
            <a:noFill/>
          </a:ln>
          <a:effectLst>
            <a:outerShdw blurRad="88900" rotWithShape="0" algn="tl" dir="2700000" dist="76200">
              <a:srgbClr val="000000">
                <a:alpha val="4901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id="217" name="Google Shape;217;p15"/>
          <p:cNvPicPr preferRelativeResize="0"/>
          <p:nvPr>
            <p:ph idx="2" type="pic"/>
          </p:nvPr>
        </p:nvPicPr>
        <p:blipFill rotWithShape="1">
          <a:blip r:embed="rId3">
            <a:alphaModFix/>
          </a:blip>
          <a:srcRect b="-1072" l="34346" r="1682" t="-11819"/>
          <a:stretch/>
        </p:blipFill>
        <p:spPr>
          <a:xfrm>
            <a:off x="5834200" y="1219000"/>
            <a:ext cx="3312500" cy="3924500"/>
          </a:xfrm>
          <a:prstGeom prst="rect">
            <a:avLst/>
          </a:prstGeom>
          <a:solidFill>
            <a:schemeClr val="lt1"/>
          </a:solidFill>
          <a:ln>
            <a:noFill/>
          </a:ln>
        </p:spPr>
      </p:pic>
      <p:sp>
        <p:nvSpPr>
          <p:cNvPr id="218" name="Google Shape;218;p15"/>
          <p:cNvSpPr txBox="1"/>
          <p:nvPr/>
        </p:nvSpPr>
        <p:spPr>
          <a:xfrm>
            <a:off x="484875" y="631100"/>
            <a:ext cx="4950900" cy="4386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Open Sans"/>
                <a:ea typeface="Open Sans"/>
                <a:cs typeface="Open Sans"/>
                <a:sym typeface="Open Sans"/>
              </a:rPr>
              <a:t>Clear/Open Communication</a:t>
            </a:r>
            <a:endParaRPr b="1" i="0" sz="2100" u="none" cap="none" strike="noStrike">
              <a:solidFill>
                <a:schemeClr val="dk1"/>
              </a:solidFill>
              <a:latin typeface="Open Sans"/>
              <a:ea typeface="Open Sans"/>
              <a:cs typeface="Open Sans"/>
              <a:sym typeface="Open Sans"/>
            </a:endParaRPr>
          </a:p>
        </p:txBody>
      </p:sp>
      <p:sp>
        <p:nvSpPr>
          <p:cNvPr id="219" name="Google Shape;219;p15"/>
          <p:cNvSpPr/>
          <p:nvPr/>
        </p:nvSpPr>
        <p:spPr>
          <a:xfrm>
            <a:off x="205425" y="-737"/>
            <a:ext cx="198900" cy="5143500"/>
          </a:xfrm>
          <a:prstGeom prst="rect">
            <a:avLst/>
          </a:prstGeom>
          <a:gradFill>
            <a:gsLst>
              <a:gs pos="0">
                <a:srgbClr val="2D3847"/>
              </a:gs>
              <a:gs pos="52999">
                <a:srgbClr val="28323F"/>
              </a:gs>
              <a:gs pos="100000">
                <a:srgbClr val="222A35"/>
              </a:gs>
            </a:gsLst>
            <a:lin ang="5400012" scaled="0"/>
          </a:gradFill>
          <a:ln>
            <a:noFill/>
          </a:ln>
          <a:effectLst>
            <a:outerShdw blurRad="25400" rotWithShape="0" algn="r" dir="10800000" dist="63500">
              <a:srgbClr val="000000">
                <a:alpha val="4549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20" name="Google Shape;220;p15"/>
          <p:cNvSpPr txBox="1"/>
          <p:nvPr/>
        </p:nvSpPr>
        <p:spPr>
          <a:xfrm>
            <a:off x="800025" y="1131200"/>
            <a:ext cx="4625400" cy="3375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alibri"/>
                <a:ea typeface="Calibri"/>
                <a:cs typeface="Calibri"/>
                <a:sym typeface="Calibri"/>
              </a:rPr>
              <a:t>Effective communication is vital for team success. Enhances productivity and helps guide team collaboration.</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1000"/>
              </a:spcBef>
              <a:spcAft>
                <a:spcPts val="0"/>
              </a:spcAft>
              <a:buClr>
                <a:srgbClr val="000000"/>
              </a:buClr>
              <a:buSzPts val="1900"/>
              <a:buFont typeface="Arial"/>
              <a:buNone/>
            </a:pPr>
            <a:r>
              <a:rPr b="1" i="0" lang="en" sz="1900" u="none" cap="none" strike="noStrike">
                <a:solidFill>
                  <a:srgbClr val="000000"/>
                </a:solidFill>
                <a:latin typeface="Calibri"/>
                <a:ea typeface="Calibri"/>
                <a:cs typeface="Calibri"/>
                <a:sym typeface="Calibri"/>
              </a:rPr>
              <a:t>Key Factors</a:t>
            </a:r>
            <a:endParaRPr b="1" i="0" sz="19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alibri"/>
                <a:ea typeface="Calibri"/>
                <a:cs typeface="Calibri"/>
                <a:sym typeface="Calibri"/>
              </a:rPr>
              <a:t>Knowledge Sharing</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alibri"/>
                <a:ea typeface="Calibri"/>
                <a:cs typeface="Calibri"/>
                <a:sym typeface="Calibri"/>
              </a:rPr>
              <a:t>Communication Styles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alibri"/>
                <a:ea typeface="Calibri"/>
                <a:cs typeface="Calibri"/>
                <a:sym typeface="Calibri"/>
              </a:rPr>
              <a:t>Honest Feedback</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000000"/>
                </a:solidFill>
                <a:latin typeface="Calibri"/>
                <a:ea typeface="Calibri"/>
                <a:cs typeface="Calibri"/>
                <a:sym typeface="Calibri"/>
              </a:rPr>
              <a:t>Respectful Encounters</a:t>
            </a:r>
            <a:endParaRPr b="0" i="0" sz="18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Timeliness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Calibri"/>
                <a:ea typeface="Calibri"/>
                <a:cs typeface="Calibri"/>
                <a:sym typeface="Calibri"/>
              </a:rPr>
              <a:t>All Team Members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100"/>
              <a:buFont typeface="Arial"/>
              <a:buNone/>
            </a:pPr>
            <a:r>
              <a:rPr b="0" i="0" lang="en" sz="1800" u="none" cap="none" strike="noStrike">
                <a:solidFill>
                  <a:schemeClr val="dk1"/>
                </a:solidFill>
                <a:latin typeface="Calibri"/>
                <a:ea typeface="Calibri"/>
                <a:cs typeface="Calibri"/>
                <a:sym typeface="Calibri"/>
              </a:rPr>
              <a:t>Difficult Conversations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4" name="Shape 224"/>
        <p:cNvGrpSpPr/>
        <p:nvPr/>
      </p:nvGrpSpPr>
      <p:grpSpPr>
        <a:xfrm>
          <a:off x="0" y="0"/>
          <a:ext cx="0" cy="0"/>
          <a:chOff x="0" y="0"/>
          <a:chExt cx="0" cy="0"/>
        </a:xfrm>
      </p:grpSpPr>
      <p:pic>
        <p:nvPicPr>
          <p:cNvPr id="225" name="Google Shape;225;p16"/>
          <p:cNvPicPr preferRelativeResize="0"/>
          <p:nvPr/>
        </p:nvPicPr>
        <p:blipFill rotWithShape="1">
          <a:blip r:embed="rId3">
            <a:alphaModFix/>
          </a:blip>
          <a:srcRect b="-4134" l="-1694" r="8027" t="-4124"/>
          <a:stretch/>
        </p:blipFill>
        <p:spPr>
          <a:xfrm>
            <a:off x="4895175" y="1306175"/>
            <a:ext cx="3978501" cy="2874051"/>
          </a:xfrm>
          <a:prstGeom prst="rect">
            <a:avLst/>
          </a:prstGeom>
          <a:noFill/>
          <a:ln>
            <a:noFill/>
          </a:ln>
        </p:spPr>
      </p:pic>
      <p:sp>
        <p:nvSpPr>
          <p:cNvPr id="226" name="Google Shape;226;p16"/>
          <p:cNvSpPr/>
          <p:nvPr/>
        </p:nvSpPr>
        <p:spPr>
          <a:xfrm>
            <a:off x="226475" y="510450"/>
            <a:ext cx="5196300" cy="4392600"/>
          </a:xfrm>
          <a:prstGeom prst="rect">
            <a:avLst/>
          </a:prstGeom>
          <a:solidFill>
            <a:schemeClr val="lt1"/>
          </a:solidFill>
          <a:ln cap="flat" cmpd="sng" w="9525">
            <a:solidFill>
              <a:schemeClr val="lt1"/>
            </a:solidFill>
            <a:prstDash val="solid"/>
            <a:miter lim="8000"/>
            <a:headEnd len="sm" w="sm" type="none"/>
            <a:tailEnd len="sm" w="sm" type="none"/>
          </a:ln>
          <a:effectLst>
            <a:outerShdw blurRad="88900" rotWithShape="0" algn="tl" dir="2700000" dist="76200">
              <a:srgbClr val="000000">
                <a:alpha val="4901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27" name="Google Shape;227;p16"/>
          <p:cNvSpPr txBox="1"/>
          <p:nvPr/>
        </p:nvSpPr>
        <p:spPr>
          <a:xfrm rot="-5400000">
            <a:off x="8006087" y="3975120"/>
            <a:ext cx="1556700" cy="330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1" i="1" lang="en" sz="1700" u="none" cap="none" strike="noStrike">
                <a:solidFill>
                  <a:schemeClr val="lt1"/>
                </a:solidFill>
                <a:latin typeface="Roboto"/>
                <a:ea typeface="Roboto"/>
                <a:cs typeface="Roboto"/>
                <a:sym typeface="Roboto"/>
              </a:rPr>
              <a:t>WGU</a:t>
            </a:r>
            <a:endParaRPr b="0" i="0" sz="1900" u="none" cap="none" strike="noStrike">
              <a:solidFill>
                <a:srgbClr val="000000"/>
              </a:solidFill>
              <a:latin typeface="Arial"/>
              <a:ea typeface="Arial"/>
              <a:cs typeface="Arial"/>
              <a:sym typeface="Arial"/>
            </a:endParaRPr>
          </a:p>
        </p:txBody>
      </p:sp>
      <p:sp>
        <p:nvSpPr>
          <p:cNvPr id="228" name="Google Shape;228;p16"/>
          <p:cNvSpPr txBox="1"/>
          <p:nvPr/>
        </p:nvSpPr>
        <p:spPr>
          <a:xfrm>
            <a:off x="1015500" y="387425"/>
            <a:ext cx="3556500" cy="4386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Open Sans"/>
                <a:ea typeface="Open Sans"/>
                <a:cs typeface="Open Sans"/>
                <a:sym typeface="Open Sans"/>
              </a:rPr>
              <a:t>Mutual Trust /Respect</a:t>
            </a:r>
            <a:endParaRPr b="1" i="0" sz="1500" u="none" cap="none" strike="noStrike">
              <a:solidFill>
                <a:srgbClr val="262626"/>
              </a:solidFill>
              <a:latin typeface="Open Sans ExtraBold"/>
              <a:ea typeface="Open Sans ExtraBold"/>
              <a:cs typeface="Open Sans ExtraBold"/>
              <a:sym typeface="Open Sans ExtraBold"/>
            </a:endParaRPr>
          </a:p>
        </p:txBody>
      </p:sp>
      <p:sp>
        <p:nvSpPr>
          <p:cNvPr id="229" name="Google Shape;229;p16"/>
          <p:cNvSpPr txBox="1"/>
          <p:nvPr/>
        </p:nvSpPr>
        <p:spPr>
          <a:xfrm>
            <a:off x="543750" y="811325"/>
            <a:ext cx="4878900" cy="3884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700"/>
              <a:buFont typeface="Arial"/>
              <a:buNone/>
            </a:pPr>
            <a:r>
              <a:rPr b="0" i="0" lang="en" sz="1700" u="none" cap="none" strike="noStrike">
                <a:solidFill>
                  <a:srgbClr val="0E101A"/>
                </a:solidFill>
                <a:latin typeface="Calibri"/>
                <a:ea typeface="Calibri"/>
                <a:cs typeface="Calibri"/>
                <a:sym typeface="Calibri"/>
              </a:rPr>
              <a:t>Strong teams have mutual trust and respect. Each member feels valued and supported. This promotes cohesiveness, and camaraderie increases motivation and produces high levels of commitment.</a:t>
            </a:r>
            <a:endParaRPr b="0" i="0" sz="1700" u="none" cap="none" strike="noStrike">
              <a:solidFill>
                <a:srgbClr val="0E101A"/>
              </a:solidFill>
              <a:latin typeface="Calibri"/>
              <a:ea typeface="Calibri"/>
              <a:cs typeface="Calibri"/>
              <a:sym typeface="Calibri"/>
            </a:endParaRPr>
          </a:p>
          <a:p>
            <a:pPr indent="0" lvl="0" marL="0" marR="0" rtl="0" algn="l">
              <a:lnSpc>
                <a:spcPct val="115000"/>
              </a:lnSpc>
              <a:spcBef>
                <a:spcPts val="1000"/>
              </a:spcBef>
              <a:spcAft>
                <a:spcPts val="0"/>
              </a:spcAft>
              <a:buClr>
                <a:srgbClr val="000000"/>
              </a:buClr>
              <a:buSzPts val="1700"/>
              <a:buFont typeface="Arial"/>
              <a:buNone/>
            </a:pPr>
            <a:r>
              <a:rPr b="1" i="0" lang="en" sz="1700" u="none" cap="none" strike="noStrike">
                <a:solidFill>
                  <a:srgbClr val="0E101A"/>
                </a:solidFill>
                <a:latin typeface="Calibri"/>
                <a:ea typeface="Calibri"/>
                <a:cs typeface="Calibri"/>
                <a:sym typeface="Calibri"/>
              </a:rPr>
              <a:t>Key Factors</a:t>
            </a:r>
            <a:endParaRPr b="1" i="0" sz="1700" u="none" cap="none" strike="noStrike">
              <a:solidFill>
                <a:srgbClr val="0E101A"/>
              </a:solidFill>
              <a:latin typeface="Calibri"/>
              <a:ea typeface="Calibri"/>
              <a:cs typeface="Calibri"/>
              <a:sym typeface="Calibri"/>
            </a:endParaRPr>
          </a:p>
          <a:p>
            <a:pPr indent="-336550" lvl="0" marL="457200" marR="0" rtl="0" algn="l">
              <a:lnSpc>
                <a:spcPct val="115000"/>
              </a:lnSpc>
              <a:spcBef>
                <a:spcPts val="0"/>
              </a:spcBef>
              <a:spcAft>
                <a:spcPts val="0"/>
              </a:spcAft>
              <a:buClr>
                <a:srgbClr val="0E101A"/>
              </a:buClr>
              <a:buSzPts val="1700"/>
              <a:buFont typeface="Calibri"/>
              <a:buChar char="●"/>
            </a:pPr>
            <a:r>
              <a:rPr b="0" i="0" lang="en" sz="1700" u="none" cap="none" strike="noStrike">
                <a:solidFill>
                  <a:srgbClr val="0E101A"/>
                </a:solidFill>
                <a:latin typeface="Calibri"/>
                <a:ea typeface="Calibri"/>
                <a:cs typeface="Calibri"/>
                <a:sym typeface="Calibri"/>
              </a:rPr>
              <a:t>Vulnerability</a:t>
            </a:r>
            <a:endParaRPr b="0" i="0" sz="1700" u="none" cap="none" strike="noStrike">
              <a:solidFill>
                <a:srgbClr val="0E101A"/>
              </a:solidFill>
              <a:latin typeface="Calibri"/>
              <a:ea typeface="Calibri"/>
              <a:cs typeface="Calibri"/>
              <a:sym typeface="Calibri"/>
            </a:endParaRPr>
          </a:p>
          <a:p>
            <a:pPr indent="-336550" lvl="0" marL="457200" marR="0" rtl="0" algn="l">
              <a:lnSpc>
                <a:spcPct val="115000"/>
              </a:lnSpc>
              <a:spcBef>
                <a:spcPts val="0"/>
              </a:spcBef>
              <a:spcAft>
                <a:spcPts val="0"/>
              </a:spcAft>
              <a:buClr>
                <a:srgbClr val="0E101A"/>
              </a:buClr>
              <a:buSzPts val="1700"/>
              <a:buFont typeface="Calibri"/>
              <a:buChar char="●"/>
            </a:pPr>
            <a:r>
              <a:rPr b="0" i="0" lang="en" sz="1700" u="none" cap="none" strike="noStrike">
                <a:solidFill>
                  <a:srgbClr val="0E101A"/>
                </a:solidFill>
                <a:latin typeface="Calibri"/>
                <a:ea typeface="Calibri"/>
                <a:cs typeface="Calibri"/>
                <a:sym typeface="Calibri"/>
              </a:rPr>
              <a:t>Promotes Healthy Risk-Taking</a:t>
            </a:r>
            <a:endParaRPr b="0" i="0" sz="1700" u="none" cap="none" strike="noStrike">
              <a:solidFill>
                <a:srgbClr val="0E101A"/>
              </a:solidFill>
              <a:latin typeface="Calibri"/>
              <a:ea typeface="Calibri"/>
              <a:cs typeface="Calibri"/>
              <a:sym typeface="Calibri"/>
            </a:endParaRPr>
          </a:p>
          <a:p>
            <a:pPr indent="-336550" lvl="0" marL="457200" marR="0" rtl="0" algn="l">
              <a:lnSpc>
                <a:spcPct val="115000"/>
              </a:lnSpc>
              <a:spcBef>
                <a:spcPts val="0"/>
              </a:spcBef>
              <a:spcAft>
                <a:spcPts val="0"/>
              </a:spcAft>
              <a:buClr>
                <a:srgbClr val="0E101A"/>
              </a:buClr>
              <a:buSzPts val="1700"/>
              <a:buFont typeface="Calibri"/>
              <a:buChar char="●"/>
            </a:pPr>
            <a:r>
              <a:rPr b="0" i="0" lang="en" sz="1700" u="none" cap="none" strike="noStrike">
                <a:solidFill>
                  <a:srgbClr val="0E101A"/>
                </a:solidFill>
                <a:latin typeface="Calibri"/>
                <a:ea typeface="Calibri"/>
                <a:cs typeface="Calibri"/>
                <a:sym typeface="Calibri"/>
              </a:rPr>
              <a:t>Built Over Time</a:t>
            </a:r>
            <a:endParaRPr b="0" i="0" sz="1700" u="none" cap="none" strike="noStrike">
              <a:solidFill>
                <a:srgbClr val="0E101A"/>
              </a:solidFill>
              <a:latin typeface="Calibri"/>
              <a:ea typeface="Calibri"/>
              <a:cs typeface="Calibri"/>
              <a:sym typeface="Calibri"/>
            </a:endParaRPr>
          </a:p>
          <a:p>
            <a:pPr indent="-336550" lvl="0" marL="457200" marR="0" rtl="0" algn="l">
              <a:lnSpc>
                <a:spcPct val="115000"/>
              </a:lnSpc>
              <a:spcBef>
                <a:spcPts val="0"/>
              </a:spcBef>
              <a:spcAft>
                <a:spcPts val="0"/>
              </a:spcAft>
              <a:buClr>
                <a:srgbClr val="0E101A"/>
              </a:buClr>
              <a:buSzPts val="1700"/>
              <a:buFont typeface="Calibri"/>
              <a:buChar char="●"/>
            </a:pPr>
            <a:r>
              <a:rPr b="0" i="0" lang="en" sz="1700" u="none" cap="none" strike="noStrike">
                <a:solidFill>
                  <a:srgbClr val="0E101A"/>
                </a:solidFill>
                <a:latin typeface="Calibri"/>
                <a:ea typeface="Calibri"/>
                <a:cs typeface="Calibri"/>
                <a:sym typeface="Calibri"/>
              </a:rPr>
              <a:t>Requires Consistency and Effort</a:t>
            </a:r>
            <a:endParaRPr b="0" i="0" sz="1700" u="none" cap="none" strike="noStrike">
              <a:solidFill>
                <a:srgbClr val="0E101A"/>
              </a:solidFill>
              <a:latin typeface="Calibri"/>
              <a:ea typeface="Calibri"/>
              <a:cs typeface="Calibri"/>
              <a:sym typeface="Calibri"/>
            </a:endParaRPr>
          </a:p>
          <a:p>
            <a:pPr indent="-336550" lvl="0" marL="457200" marR="0" rtl="0" algn="l">
              <a:lnSpc>
                <a:spcPct val="115000"/>
              </a:lnSpc>
              <a:spcBef>
                <a:spcPts val="0"/>
              </a:spcBef>
              <a:spcAft>
                <a:spcPts val="0"/>
              </a:spcAft>
              <a:buClr>
                <a:srgbClr val="0E101A"/>
              </a:buClr>
              <a:buSzPts val="1700"/>
              <a:buFont typeface="Calibri"/>
              <a:buChar char="●"/>
            </a:pPr>
            <a:r>
              <a:rPr b="0" i="0" lang="en" sz="1700" u="none" cap="none" strike="noStrike">
                <a:solidFill>
                  <a:srgbClr val="0E101A"/>
                </a:solidFill>
                <a:latin typeface="Calibri"/>
                <a:ea typeface="Calibri"/>
                <a:cs typeface="Calibri"/>
                <a:sym typeface="Calibri"/>
              </a:rPr>
              <a:t>Value Difference</a:t>
            </a:r>
            <a:endParaRPr b="0" i="0" sz="1700" u="none" cap="none" strike="noStrike">
              <a:solidFill>
                <a:srgbClr val="0E101A"/>
              </a:solidFill>
              <a:latin typeface="Calibri"/>
              <a:ea typeface="Calibri"/>
              <a:cs typeface="Calibri"/>
              <a:sym typeface="Calibri"/>
            </a:endParaRPr>
          </a:p>
          <a:p>
            <a:pPr indent="-336550" lvl="0" marL="457200" marR="0" rtl="0" algn="l">
              <a:lnSpc>
                <a:spcPct val="115000"/>
              </a:lnSpc>
              <a:spcBef>
                <a:spcPts val="0"/>
              </a:spcBef>
              <a:spcAft>
                <a:spcPts val="0"/>
              </a:spcAft>
              <a:buClr>
                <a:srgbClr val="0E101A"/>
              </a:buClr>
              <a:buSzPts val="1700"/>
              <a:buFont typeface="Calibri"/>
              <a:buChar char="●"/>
            </a:pPr>
            <a:r>
              <a:rPr b="0" i="0" lang="en" sz="1700" u="none" cap="none" strike="noStrike">
                <a:solidFill>
                  <a:srgbClr val="0E101A"/>
                </a:solidFill>
                <a:latin typeface="Calibri"/>
                <a:ea typeface="Calibri"/>
                <a:cs typeface="Calibri"/>
                <a:sym typeface="Calibri"/>
              </a:rPr>
              <a:t>Commitment to Coworkers</a:t>
            </a:r>
            <a:endParaRPr b="0" i="0" sz="1700" u="none" cap="none" strike="noStrike">
              <a:solidFill>
                <a:srgbClr val="0E101A"/>
              </a:solidFill>
              <a:latin typeface="Calibri"/>
              <a:ea typeface="Calibri"/>
              <a:cs typeface="Calibri"/>
              <a:sym typeface="Calibri"/>
            </a:endParaRPr>
          </a:p>
          <a:p>
            <a:pPr indent="-336550" lvl="0" marL="457200" marR="0" rtl="0" algn="l">
              <a:lnSpc>
                <a:spcPct val="115000"/>
              </a:lnSpc>
              <a:spcBef>
                <a:spcPts val="0"/>
              </a:spcBef>
              <a:spcAft>
                <a:spcPts val="0"/>
              </a:spcAft>
              <a:buClr>
                <a:srgbClr val="0E101A"/>
              </a:buClr>
              <a:buSzPts val="1700"/>
              <a:buFont typeface="Calibri"/>
              <a:buChar char="●"/>
            </a:pPr>
            <a:r>
              <a:rPr b="0" i="0" lang="en" sz="1700" u="none" cap="none" strike="noStrike">
                <a:solidFill>
                  <a:srgbClr val="0E101A"/>
                </a:solidFill>
                <a:latin typeface="Calibri"/>
                <a:ea typeface="Calibri"/>
                <a:cs typeface="Calibri"/>
                <a:sym typeface="Calibri"/>
              </a:rPr>
              <a:t>Benefit of the Doubt</a:t>
            </a:r>
            <a:endParaRPr b="0" i="0" sz="2400" u="none" cap="none" strike="noStrike">
              <a:solidFill>
                <a:srgbClr val="000000"/>
              </a:solidFill>
              <a:latin typeface="Calibri"/>
              <a:ea typeface="Calibri"/>
              <a:cs typeface="Calibri"/>
              <a:sym typeface="Calibri"/>
            </a:endParaRPr>
          </a:p>
        </p:txBody>
      </p:sp>
      <p:sp>
        <p:nvSpPr>
          <p:cNvPr id="230" name="Google Shape;230;p16"/>
          <p:cNvSpPr/>
          <p:nvPr/>
        </p:nvSpPr>
        <p:spPr>
          <a:xfrm>
            <a:off x="8873675" y="0"/>
            <a:ext cx="198900" cy="5143500"/>
          </a:xfrm>
          <a:prstGeom prst="rect">
            <a:avLst/>
          </a:prstGeom>
          <a:gradFill>
            <a:gsLst>
              <a:gs pos="0">
                <a:srgbClr val="2D3847"/>
              </a:gs>
              <a:gs pos="52999">
                <a:srgbClr val="28323F"/>
              </a:gs>
              <a:gs pos="100000">
                <a:srgbClr val="222A35"/>
              </a:gs>
            </a:gsLst>
            <a:lin ang="5400012" scaled="0"/>
          </a:gradFill>
          <a:ln>
            <a:noFill/>
          </a:ln>
          <a:effectLst>
            <a:outerShdw blurRad="25400" rotWithShape="0" algn="r" dir="10800000" dist="63500">
              <a:srgbClr val="000000">
                <a:alpha val="4549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p17"/>
          <p:cNvSpPr/>
          <p:nvPr/>
        </p:nvSpPr>
        <p:spPr>
          <a:xfrm>
            <a:off x="1205050" y="205750"/>
            <a:ext cx="5496300" cy="4629300"/>
          </a:xfrm>
          <a:prstGeom prst="rect">
            <a:avLst/>
          </a:prstGeom>
          <a:solidFill>
            <a:schemeClr val="lt1"/>
          </a:solidFill>
          <a:ln>
            <a:noFill/>
          </a:ln>
          <a:effectLst>
            <a:outerShdw blurRad="88900" rotWithShape="0" algn="tl" dir="2700000" dist="76200">
              <a:srgbClr val="000000">
                <a:alpha val="4901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id="236" name="Google Shape;236;p17"/>
          <p:cNvPicPr preferRelativeResize="0"/>
          <p:nvPr>
            <p:ph idx="2" type="pic"/>
          </p:nvPr>
        </p:nvPicPr>
        <p:blipFill rotWithShape="1">
          <a:blip r:embed="rId3">
            <a:alphaModFix/>
          </a:blip>
          <a:srcRect b="0" l="40785" r="19945" t="0"/>
          <a:stretch/>
        </p:blipFill>
        <p:spPr>
          <a:xfrm>
            <a:off x="6980475" y="1509075"/>
            <a:ext cx="2163525" cy="3634425"/>
          </a:xfrm>
          <a:prstGeom prst="rect">
            <a:avLst/>
          </a:prstGeom>
          <a:solidFill>
            <a:schemeClr val="lt1"/>
          </a:solidFill>
          <a:ln>
            <a:noFill/>
          </a:ln>
        </p:spPr>
      </p:pic>
      <p:sp>
        <p:nvSpPr>
          <p:cNvPr id="237" name="Google Shape;237;p17"/>
          <p:cNvSpPr txBox="1"/>
          <p:nvPr/>
        </p:nvSpPr>
        <p:spPr>
          <a:xfrm>
            <a:off x="1660675" y="424875"/>
            <a:ext cx="4667700" cy="4386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Open Sans"/>
                <a:ea typeface="Open Sans"/>
                <a:cs typeface="Open Sans"/>
                <a:sym typeface="Open Sans"/>
              </a:rPr>
              <a:t>Conflict Resolution</a:t>
            </a:r>
            <a:endParaRPr b="1" i="0" sz="2100" u="none" cap="none" strike="noStrike">
              <a:solidFill>
                <a:schemeClr val="dk1"/>
              </a:solidFill>
              <a:latin typeface="Open Sans"/>
              <a:ea typeface="Open Sans"/>
              <a:cs typeface="Open Sans"/>
              <a:sym typeface="Open Sans"/>
            </a:endParaRPr>
          </a:p>
        </p:txBody>
      </p:sp>
      <p:sp>
        <p:nvSpPr>
          <p:cNvPr id="238" name="Google Shape;238;p17"/>
          <p:cNvSpPr txBox="1"/>
          <p:nvPr/>
        </p:nvSpPr>
        <p:spPr>
          <a:xfrm>
            <a:off x="1715225" y="835200"/>
            <a:ext cx="4837800" cy="3861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chemeClr val="dk1"/>
                </a:solidFill>
                <a:latin typeface="Calibri"/>
                <a:ea typeface="Calibri"/>
                <a:cs typeface="Calibri"/>
                <a:sym typeface="Calibri"/>
              </a:rPr>
              <a:t>Effectively working through conflict builds trust and draws teams closer together. Differences are valued, and compromise is achieved through common ground and mutual respect.</a:t>
            </a:r>
            <a:endParaRPr b="0" i="0" sz="1700" u="none" cap="none" strike="noStrike">
              <a:solidFill>
                <a:schemeClr val="dk1"/>
              </a:solidFill>
              <a:latin typeface="Calibri"/>
              <a:ea typeface="Calibri"/>
              <a:cs typeface="Calibri"/>
              <a:sym typeface="Calibri"/>
            </a:endParaRPr>
          </a:p>
          <a:p>
            <a:pPr indent="0" lvl="0" marL="0" marR="0" rtl="0" algn="l">
              <a:lnSpc>
                <a:spcPct val="100000"/>
              </a:lnSpc>
              <a:spcBef>
                <a:spcPts val="1000"/>
              </a:spcBef>
              <a:spcAft>
                <a:spcPts val="0"/>
              </a:spcAft>
              <a:buClr>
                <a:srgbClr val="000000"/>
              </a:buClr>
              <a:buSzPts val="1700"/>
              <a:buFont typeface="Arial"/>
              <a:buNone/>
            </a:pPr>
            <a:r>
              <a:rPr b="1" i="0" lang="en" sz="1700" u="none" cap="none" strike="noStrike">
                <a:solidFill>
                  <a:schemeClr val="dk1"/>
                </a:solidFill>
                <a:latin typeface="Calibri"/>
                <a:ea typeface="Calibri"/>
                <a:cs typeface="Calibri"/>
                <a:sym typeface="Calibri"/>
              </a:rPr>
              <a:t>Key Factors</a:t>
            </a:r>
            <a:endParaRPr b="1" i="0" sz="1700" u="none" cap="none" strike="noStrike">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b="0" i="0" lang="en" sz="1700" u="none" cap="none" strike="noStrike">
                <a:solidFill>
                  <a:schemeClr val="dk1"/>
                </a:solidFill>
                <a:latin typeface="Calibri"/>
                <a:ea typeface="Calibri"/>
                <a:cs typeface="Calibri"/>
                <a:sym typeface="Calibri"/>
              </a:rPr>
              <a:t>Psychological Safety</a:t>
            </a:r>
            <a:endParaRPr b="0" i="0" sz="1700" u="none" cap="none" strike="noStrike">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b="0" i="0" lang="en" sz="1700" u="none" cap="none" strike="noStrike">
                <a:solidFill>
                  <a:schemeClr val="dk1"/>
                </a:solidFill>
                <a:latin typeface="Calibri"/>
                <a:ea typeface="Calibri"/>
                <a:cs typeface="Calibri"/>
                <a:sym typeface="Calibri"/>
              </a:rPr>
              <a:t>Early Interventions</a:t>
            </a:r>
            <a:endParaRPr b="0" i="0" sz="1700" u="none" cap="none" strike="noStrike">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b="0" i="0" lang="en" sz="1700" u="none" cap="none" strike="noStrike">
                <a:solidFill>
                  <a:schemeClr val="dk1"/>
                </a:solidFill>
                <a:latin typeface="Calibri"/>
                <a:ea typeface="Calibri"/>
                <a:cs typeface="Calibri"/>
                <a:sym typeface="Calibri"/>
              </a:rPr>
              <a:t>Transparent Communication</a:t>
            </a:r>
            <a:endParaRPr b="0" i="0" sz="1700" u="none" cap="none" strike="noStrike">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b="0" i="0" lang="en" sz="1700" u="none" cap="none" strike="noStrike">
                <a:solidFill>
                  <a:schemeClr val="dk1"/>
                </a:solidFill>
                <a:latin typeface="Calibri"/>
                <a:ea typeface="Calibri"/>
                <a:cs typeface="Calibri"/>
                <a:sym typeface="Calibri"/>
              </a:rPr>
              <a:t>Redefining Goals</a:t>
            </a:r>
            <a:endParaRPr b="0" i="0" sz="1700" u="none" cap="none" strike="noStrike">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b="0" i="0" lang="en" sz="1700" u="none" cap="none" strike="noStrike">
                <a:solidFill>
                  <a:schemeClr val="dk1"/>
                </a:solidFill>
                <a:latin typeface="Calibri"/>
                <a:ea typeface="Calibri"/>
                <a:cs typeface="Calibri"/>
                <a:sym typeface="Calibri"/>
              </a:rPr>
              <a:t>Empathy and Grace</a:t>
            </a:r>
            <a:endParaRPr b="0" i="0" sz="1700" u="none" cap="none" strike="noStrike">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b="0" i="0" lang="en" sz="1700" u="none" cap="none" strike="noStrike">
                <a:solidFill>
                  <a:schemeClr val="dk1"/>
                </a:solidFill>
                <a:latin typeface="Calibri"/>
                <a:ea typeface="Calibri"/>
                <a:cs typeface="Calibri"/>
                <a:sym typeface="Calibri"/>
              </a:rPr>
              <a:t>Shared Understanding</a:t>
            </a:r>
            <a:endParaRPr b="0" i="0" sz="1700" u="none" cap="none" strike="noStrike">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b="0" i="0" lang="en" sz="1700" u="none" cap="none" strike="noStrike">
                <a:solidFill>
                  <a:schemeClr val="dk1"/>
                </a:solidFill>
                <a:latin typeface="Calibri"/>
                <a:ea typeface="Calibri"/>
                <a:cs typeface="Calibri"/>
                <a:sym typeface="Calibri"/>
              </a:rPr>
              <a:t>Root Cause Analysis</a:t>
            </a:r>
            <a:endParaRPr b="0" i="0" sz="1700" u="none" cap="none" strike="noStrike">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b="0" i="0" lang="en" sz="1700" u="none" cap="none" strike="noStrike">
                <a:solidFill>
                  <a:schemeClr val="dk1"/>
                </a:solidFill>
                <a:latin typeface="Calibri"/>
                <a:ea typeface="Calibri"/>
                <a:cs typeface="Calibri"/>
                <a:sym typeface="Calibri"/>
              </a:rPr>
              <a:t>Objective Observations</a:t>
            </a:r>
            <a:endParaRPr b="0" i="0" sz="1700" u="none" cap="none" strike="noStrike">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b="0" i="0" lang="en" sz="1700" u="none" cap="none" strike="noStrike">
                <a:solidFill>
                  <a:schemeClr val="dk1"/>
                </a:solidFill>
                <a:latin typeface="Calibri"/>
                <a:ea typeface="Calibri"/>
                <a:cs typeface="Calibri"/>
                <a:sym typeface="Calibri"/>
              </a:rPr>
              <a:t>Healthy Boundaries </a:t>
            </a:r>
            <a:endParaRPr b="0" i="0" sz="1500" u="none" cap="none" strike="noStrike">
              <a:solidFill>
                <a:schemeClr val="dk1"/>
              </a:solidFill>
              <a:latin typeface="Calibri"/>
              <a:ea typeface="Calibri"/>
              <a:cs typeface="Calibri"/>
              <a:sym typeface="Calibri"/>
            </a:endParaRPr>
          </a:p>
        </p:txBody>
      </p:sp>
      <p:sp>
        <p:nvSpPr>
          <p:cNvPr id="239" name="Google Shape;239;p17"/>
          <p:cNvSpPr/>
          <p:nvPr/>
        </p:nvSpPr>
        <p:spPr>
          <a:xfrm>
            <a:off x="418850" y="0"/>
            <a:ext cx="225600" cy="5143500"/>
          </a:xfrm>
          <a:prstGeom prst="rect">
            <a:avLst/>
          </a:prstGeom>
          <a:gradFill>
            <a:gsLst>
              <a:gs pos="0">
                <a:srgbClr val="2D3847"/>
              </a:gs>
              <a:gs pos="52999">
                <a:srgbClr val="28323F"/>
              </a:gs>
              <a:gs pos="100000">
                <a:srgbClr val="222A35"/>
              </a:gs>
            </a:gsLst>
            <a:lin ang="5400012" scaled="0"/>
          </a:gradFill>
          <a:ln>
            <a:noFill/>
          </a:ln>
          <a:effectLst>
            <a:outerShdw blurRad="25400" rotWithShape="0" algn="r" dir="10800000" dist="63500">
              <a:srgbClr val="000000">
                <a:alpha val="4549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3" name="Shape 243"/>
        <p:cNvGrpSpPr/>
        <p:nvPr/>
      </p:nvGrpSpPr>
      <p:grpSpPr>
        <a:xfrm>
          <a:off x="0" y="0"/>
          <a:ext cx="0" cy="0"/>
          <a:chOff x="0" y="0"/>
          <a:chExt cx="0" cy="0"/>
        </a:xfrm>
      </p:grpSpPr>
      <p:pic>
        <p:nvPicPr>
          <p:cNvPr id="244" name="Google Shape;244;p18"/>
          <p:cNvPicPr preferRelativeResize="0"/>
          <p:nvPr>
            <p:ph idx="2" type="pic"/>
          </p:nvPr>
        </p:nvPicPr>
        <p:blipFill rotWithShape="1">
          <a:blip r:embed="rId3">
            <a:alphaModFix/>
          </a:blip>
          <a:srcRect b="-3046" l="0" r="0" t="-3099"/>
          <a:stretch/>
        </p:blipFill>
        <p:spPr>
          <a:xfrm>
            <a:off x="3558112" y="1191300"/>
            <a:ext cx="5585889" cy="3952201"/>
          </a:xfrm>
          <a:prstGeom prst="rect">
            <a:avLst/>
          </a:prstGeom>
          <a:solidFill>
            <a:schemeClr val="lt1"/>
          </a:solidFill>
          <a:ln>
            <a:noFill/>
          </a:ln>
        </p:spPr>
      </p:pic>
      <p:sp>
        <p:nvSpPr>
          <p:cNvPr id="245" name="Google Shape;245;p18"/>
          <p:cNvSpPr/>
          <p:nvPr/>
        </p:nvSpPr>
        <p:spPr>
          <a:xfrm>
            <a:off x="546350" y="595650"/>
            <a:ext cx="4264500" cy="3952200"/>
          </a:xfrm>
          <a:prstGeom prst="rect">
            <a:avLst/>
          </a:prstGeom>
          <a:gradFill>
            <a:gsLst>
              <a:gs pos="0">
                <a:srgbClr val="2D3847"/>
              </a:gs>
              <a:gs pos="52999">
                <a:srgbClr val="28323F"/>
              </a:gs>
              <a:gs pos="100000">
                <a:srgbClr val="222A35"/>
              </a:gs>
            </a:gsLst>
            <a:lin ang="5400012" scaled="0"/>
          </a:gradFill>
          <a:ln>
            <a:noFill/>
          </a:ln>
          <a:effectLst>
            <a:outerShdw blurRad="25400" rotWithShape="0" algn="r" dir="10800000" dist="63500">
              <a:srgbClr val="000000">
                <a:alpha val="4549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246" name="Google Shape;246;p18"/>
          <p:cNvGrpSpPr/>
          <p:nvPr/>
        </p:nvGrpSpPr>
        <p:grpSpPr>
          <a:xfrm>
            <a:off x="825573" y="831050"/>
            <a:ext cx="3583352" cy="3971250"/>
            <a:chOff x="6527229" y="-1619933"/>
            <a:chExt cx="4777803" cy="5295000"/>
          </a:xfrm>
        </p:grpSpPr>
        <p:sp>
          <p:nvSpPr>
            <p:cNvPr id="247" name="Google Shape;247;p18"/>
            <p:cNvSpPr txBox="1"/>
            <p:nvPr/>
          </p:nvSpPr>
          <p:spPr>
            <a:xfrm>
              <a:off x="6527229" y="-1619933"/>
              <a:ext cx="3735900" cy="585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700"/>
                <a:buFont typeface="Arial"/>
                <a:buNone/>
              </a:pPr>
              <a:r>
                <a:rPr b="1" i="0" lang="en" sz="2400" u="none" cap="none" strike="noStrike">
                  <a:solidFill>
                    <a:schemeClr val="lt1"/>
                  </a:solidFill>
                  <a:latin typeface="Open Sans"/>
                  <a:ea typeface="Open Sans"/>
                  <a:cs typeface="Open Sans"/>
                  <a:sym typeface="Open Sans"/>
                </a:rPr>
                <a:t>Proposal </a:t>
              </a:r>
              <a:endParaRPr b="0" i="0" sz="900" u="none" cap="none" strike="noStrike">
                <a:solidFill>
                  <a:srgbClr val="000000"/>
                </a:solidFill>
                <a:latin typeface="Open Sans"/>
                <a:ea typeface="Open Sans"/>
                <a:cs typeface="Open Sans"/>
                <a:sym typeface="Open Sans"/>
              </a:endParaRPr>
            </a:p>
          </p:txBody>
        </p:sp>
        <p:sp>
          <p:nvSpPr>
            <p:cNvPr id="248" name="Google Shape;248;p18"/>
            <p:cNvSpPr txBox="1"/>
            <p:nvPr/>
          </p:nvSpPr>
          <p:spPr>
            <a:xfrm>
              <a:off x="6527232" y="-1034933"/>
              <a:ext cx="4777800" cy="47100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200"/>
                <a:buFont typeface="Arial"/>
                <a:buNone/>
              </a:pPr>
              <a:r>
                <a:rPr b="0" i="0" lang="en" sz="1500" u="none" cap="none" strike="noStrike">
                  <a:solidFill>
                    <a:schemeClr val="lt1"/>
                  </a:solidFill>
                  <a:latin typeface="Open Sans"/>
                  <a:ea typeface="Open Sans"/>
                  <a:cs typeface="Open Sans"/>
                  <a:sym typeface="Open Sans"/>
                </a:rPr>
                <a:t>Project Manager will meet with the team to address the current barriers that are hindering progress.</a:t>
              </a:r>
              <a:endParaRPr b="0" i="0" sz="1500" u="none" cap="none" strike="noStrike">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200"/>
                <a:buFont typeface="Arial"/>
                <a:buNone/>
              </a:pPr>
              <a:r>
                <a:t/>
              </a:r>
              <a:endParaRPr b="0" i="0" sz="1500" u="none" cap="none" strike="noStrike">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200"/>
                <a:buFont typeface="Arial"/>
                <a:buNone/>
              </a:pPr>
              <a:r>
                <a:rPr b="1" i="0" lang="en" sz="1500" u="sng" cap="none" strike="noStrike">
                  <a:solidFill>
                    <a:schemeClr val="lt1"/>
                  </a:solidFill>
                  <a:latin typeface="Open Sans"/>
                  <a:ea typeface="Open Sans"/>
                  <a:cs typeface="Open Sans"/>
                  <a:sym typeface="Open Sans"/>
                </a:rPr>
                <a:t>Communication</a:t>
              </a:r>
              <a:endParaRPr b="1" i="0" sz="1500" u="sng" cap="none" strike="noStrike">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200"/>
                <a:buFont typeface="Arial"/>
                <a:buNone/>
              </a:pPr>
              <a:r>
                <a:rPr b="0" i="0" lang="en" sz="1500" u="none" cap="none" strike="noStrike">
                  <a:solidFill>
                    <a:schemeClr val="lt1"/>
                  </a:solidFill>
                  <a:latin typeface="Open Sans"/>
                  <a:ea typeface="Open Sans"/>
                  <a:cs typeface="Open Sans"/>
                  <a:sym typeface="Open Sans"/>
                </a:rPr>
                <a:t>Project Manager will conduct an education series mandatory for all  team members to provide training and education on conflict management and provide resolution strategies.</a:t>
              </a:r>
              <a:endParaRPr b="0" i="0" sz="1500" u="none" cap="none" strike="noStrike">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200"/>
                <a:buFont typeface="Arial"/>
                <a:buNone/>
              </a:pPr>
              <a:r>
                <a:t/>
              </a:r>
              <a:endParaRPr b="0" i="0" sz="1500" u="none" cap="none" strike="noStrike">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200"/>
                <a:buFont typeface="Arial"/>
                <a:buNone/>
              </a:pPr>
              <a:r>
                <a:rPr b="1" i="0" lang="en" sz="1500" u="none" cap="none" strike="noStrike">
                  <a:solidFill>
                    <a:schemeClr val="lt1"/>
                  </a:solidFill>
                  <a:latin typeface="Open Sans"/>
                  <a:ea typeface="Open Sans"/>
                  <a:cs typeface="Open Sans"/>
                  <a:sym typeface="Open Sans"/>
                </a:rPr>
                <a:t>Training will be held in a two-part series.</a:t>
              </a:r>
              <a:endParaRPr b="1" i="0" sz="1500" u="none" cap="none" strike="noStrike">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200"/>
                <a:buFont typeface="Arial"/>
                <a:buNone/>
              </a:pPr>
              <a:r>
                <a:t/>
              </a:r>
              <a:endParaRPr b="1" i="0" sz="1500" u="sng" cap="none" strike="noStrike">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200"/>
                <a:buFont typeface="Arial"/>
                <a:buNone/>
              </a:pPr>
              <a:r>
                <a:t/>
              </a:r>
              <a:endParaRPr b="1" i="0" sz="1500" u="sng" cap="none" strike="noStrike">
                <a:solidFill>
                  <a:schemeClr val="lt1"/>
                </a:solidFill>
                <a:latin typeface="Open Sans"/>
                <a:ea typeface="Open Sans"/>
                <a:cs typeface="Open Sans"/>
                <a:sym typeface="Open Sans"/>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2" name="Shape 252"/>
        <p:cNvGrpSpPr/>
        <p:nvPr/>
      </p:nvGrpSpPr>
      <p:grpSpPr>
        <a:xfrm>
          <a:off x="0" y="0"/>
          <a:ext cx="0" cy="0"/>
          <a:chOff x="0" y="0"/>
          <a:chExt cx="0" cy="0"/>
        </a:xfrm>
      </p:grpSpPr>
      <p:pic>
        <p:nvPicPr>
          <p:cNvPr id="253" name="Google Shape;253;p19"/>
          <p:cNvPicPr preferRelativeResize="0"/>
          <p:nvPr>
            <p:ph idx="2" type="pic"/>
          </p:nvPr>
        </p:nvPicPr>
        <p:blipFill rotWithShape="1">
          <a:blip r:embed="rId3">
            <a:alphaModFix/>
          </a:blip>
          <a:srcRect b="0" l="15906" r="15907" t="0"/>
          <a:stretch/>
        </p:blipFill>
        <p:spPr>
          <a:xfrm>
            <a:off x="5149200" y="202200"/>
            <a:ext cx="3994800" cy="4194687"/>
          </a:xfrm>
          <a:prstGeom prst="rect">
            <a:avLst/>
          </a:prstGeom>
          <a:solidFill>
            <a:schemeClr val="lt1"/>
          </a:solidFill>
          <a:ln>
            <a:noFill/>
          </a:ln>
        </p:spPr>
      </p:pic>
      <p:sp>
        <p:nvSpPr>
          <p:cNvPr id="254" name="Google Shape;254;p19"/>
          <p:cNvSpPr/>
          <p:nvPr/>
        </p:nvSpPr>
        <p:spPr>
          <a:xfrm>
            <a:off x="455161" y="277239"/>
            <a:ext cx="5171100" cy="40446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700"/>
              <a:buFont typeface="Arial"/>
              <a:buNone/>
            </a:pPr>
            <a:r>
              <a:t/>
            </a:r>
            <a:endParaRPr b="1" i="0" sz="2400" u="none" cap="none" strike="noStrike">
              <a:solidFill>
                <a:schemeClr val="lt1"/>
              </a:solidFill>
              <a:latin typeface="Open Sans"/>
              <a:ea typeface="Open Sans"/>
              <a:cs typeface="Open Sans"/>
              <a:sym typeface="Open Sans"/>
            </a:endParaRPr>
          </a:p>
        </p:txBody>
      </p:sp>
      <p:grpSp>
        <p:nvGrpSpPr>
          <p:cNvPr id="255" name="Google Shape;255;p19"/>
          <p:cNvGrpSpPr/>
          <p:nvPr/>
        </p:nvGrpSpPr>
        <p:grpSpPr>
          <a:xfrm>
            <a:off x="1152897" y="854750"/>
            <a:ext cx="3994668" cy="5015298"/>
            <a:chOff x="119499" y="1765702"/>
            <a:chExt cx="5316300" cy="8014220"/>
          </a:xfrm>
        </p:grpSpPr>
        <p:sp>
          <p:nvSpPr>
            <p:cNvPr id="256" name="Google Shape;256;p19"/>
            <p:cNvSpPr txBox="1"/>
            <p:nvPr/>
          </p:nvSpPr>
          <p:spPr>
            <a:xfrm>
              <a:off x="119500" y="1765702"/>
              <a:ext cx="3792300" cy="7254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1" i="0" lang="en" sz="2500" u="none" cap="none" strike="noStrike">
                  <a:solidFill>
                    <a:srgbClr val="262626"/>
                  </a:solidFill>
                  <a:latin typeface="Open Sans"/>
                  <a:ea typeface="Open Sans"/>
                  <a:cs typeface="Open Sans"/>
                  <a:sym typeface="Open Sans"/>
                </a:rPr>
                <a:t>Proposal </a:t>
              </a:r>
              <a:endParaRPr b="1" i="0" sz="2500" u="none" cap="none" strike="noStrike">
                <a:solidFill>
                  <a:srgbClr val="E88D06"/>
                </a:solidFill>
                <a:latin typeface="Open Sans"/>
                <a:ea typeface="Open Sans"/>
                <a:cs typeface="Open Sans"/>
                <a:sym typeface="Open Sans"/>
              </a:endParaRPr>
            </a:p>
          </p:txBody>
        </p:sp>
        <p:sp>
          <p:nvSpPr>
            <p:cNvPr id="257" name="Google Shape;257;p19"/>
            <p:cNvSpPr txBox="1"/>
            <p:nvPr/>
          </p:nvSpPr>
          <p:spPr>
            <a:xfrm>
              <a:off x="119499" y="2474922"/>
              <a:ext cx="5316300" cy="7305000"/>
            </a:xfrm>
            <a:prstGeom prst="rect">
              <a:avLst/>
            </a:prstGeom>
            <a:noFill/>
            <a:ln>
              <a:noFill/>
            </a:ln>
          </p:spPr>
          <p:txBody>
            <a:bodyPr anchorCtr="0" anchor="t" bIns="34275" lIns="68575" spcFirstLastPara="1" rIns="68575" wrap="square" tIns="34275">
              <a:spAutoFit/>
            </a:bodyPr>
            <a:lstStyle/>
            <a:p>
              <a:pPr indent="0" lvl="0" marL="0" marR="0" rtl="0" algn="l">
                <a:lnSpc>
                  <a:spcPct val="150000"/>
                </a:lnSpc>
                <a:spcBef>
                  <a:spcPts val="0"/>
                </a:spcBef>
                <a:spcAft>
                  <a:spcPts val="0"/>
                </a:spcAft>
                <a:buClr>
                  <a:srgbClr val="000000"/>
                </a:buClr>
                <a:buSzPts val="1400"/>
                <a:buFont typeface="Arial"/>
                <a:buNone/>
              </a:pPr>
              <a:r>
                <a:rPr b="1" i="0" lang="en" sz="1400" u="sng" cap="none" strike="noStrike">
                  <a:solidFill>
                    <a:srgbClr val="262626"/>
                  </a:solidFill>
                  <a:latin typeface="Open Sans"/>
                  <a:ea typeface="Open Sans"/>
                  <a:cs typeface="Open Sans"/>
                  <a:sym typeface="Open Sans"/>
                </a:rPr>
                <a:t>Conflict Management Resolution Special Session</a:t>
              </a:r>
              <a:endParaRPr b="1" i="0" sz="1400" u="sng" cap="none" strike="noStrike">
                <a:solidFill>
                  <a:srgbClr val="262626"/>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1400"/>
                <a:buFont typeface="Arial"/>
                <a:buNone/>
              </a:pPr>
              <a:r>
                <a:rPr b="1" i="0" lang="en" sz="1400" u="sng" cap="none" strike="noStrike">
                  <a:solidFill>
                    <a:srgbClr val="262626"/>
                  </a:solidFill>
                  <a:latin typeface="Open Sans"/>
                  <a:ea typeface="Open Sans"/>
                  <a:cs typeface="Open Sans"/>
                  <a:sym typeface="Open Sans"/>
                </a:rPr>
                <a:t>Agenda</a:t>
              </a:r>
              <a:endParaRPr b="1" i="0" sz="1400" u="sng" cap="none" strike="noStrike">
                <a:solidFill>
                  <a:srgbClr val="262626"/>
                </a:solidFill>
                <a:latin typeface="Open Sans"/>
                <a:ea typeface="Open Sans"/>
                <a:cs typeface="Open Sans"/>
                <a:sym typeface="Open Sans"/>
              </a:endParaRPr>
            </a:p>
            <a:p>
              <a:pPr indent="-317500" lvl="0" marL="457200" marR="0" rtl="0" algn="l">
                <a:lnSpc>
                  <a:spcPct val="150000"/>
                </a:lnSpc>
                <a:spcBef>
                  <a:spcPts val="0"/>
                </a:spcBef>
                <a:spcAft>
                  <a:spcPts val="0"/>
                </a:spcAft>
                <a:buClr>
                  <a:srgbClr val="262626"/>
                </a:buClr>
                <a:buSzPts val="1400"/>
                <a:buFont typeface="Open Sans"/>
                <a:buChar char="●"/>
              </a:pPr>
              <a:r>
                <a:rPr b="0" i="0" lang="en" sz="1400" u="none" cap="none" strike="noStrike">
                  <a:solidFill>
                    <a:srgbClr val="262626"/>
                  </a:solidFill>
                  <a:latin typeface="Open Sans"/>
                  <a:ea typeface="Open Sans"/>
                  <a:cs typeface="Open Sans"/>
                  <a:sym typeface="Open Sans"/>
                </a:rPr>
                <a:t>Affirm culture of safety</a:t>
              </a:r>
              <a:endParaRPr b="0" i="0" sz="1400" u="none" cap="none" strike="noStrike">
                <a:solidFill>
                  <a:srgbClr val="262626"/>
                </a:solidFill>
                <a:latin typeface="Open Sans"/>
                <a:ea typeface="Open Sans"/>
                <a:cs typeface="Open Sans"/>
                <a:sym typeface="Open Sans"/>
              </a:endParaRPr>
            </a:p>
            <a:p>
              <a:pPr indent="-317500" lvl="0" marL="457200" marR="0" rtl="0" algn="l">
                <a:lnSpc>
                  <a:spcPct val="150000"/>
                </a:lnSpc>
                <a:spcBef>
                  <a:spcPts val="0"/>
                </a:spcBef>
                <a:spcAft>
                  <a:spcPts val="0"/>
                </a:spcAft>
                <a:buClr>
                  <a:srgbClr val="262626"/>
                </a:buClr>
                <a:buSzPts val="1400"/>
                <a:buFont typeface="Open Sans"/>
                <a:buChar char="●"/>
              </a:pPr>
              <a:r>
                <a:rPr b="0" i="0" lang="en" sz="1400" u="none" cap="none" strike="noStrike">
                  <a:solidFill>
                    <a:srgbClr val="262626"/>
                  </a:solidFill>
                  <a:latin typeface="Open Sans"/>
                  <a:ea typeface="Open Sans"/>
                  <a:cs typeface="Open Sans"/>
                  <a:sym typeface="Open Sans"/>
                </a:rPr>
                <a:t>Set guidelines</a:t>
              </a:r>
              <a:endParaRPr b="0" i="0" sz="1400" u="none" cap="none" strike="noStrike">
                <a:solidFill>
                  <a:srgbClr val="262626"/>
                </a:solidFill>
                <a:latin typeface="Open Sans"/>
                <a:ea typeface="Open Sans"/>
                <a:cs typeface="Open Sans"/>
                <a:sym typeface="Open Sans"/>
              </a:endParaRPr>
            </a:p>
            <a:p>
              <a:pPr indent="-317500" lvl="0" marL="457200" marR="0" rtl="0" algn="l">
                <a:lnSpc>
                  <a:spcPct val="150000"/>
                </a:lnSpc>
                <a:spcBef>
                  <a:spcPts val="0"/>
                </a:spcBef>
                <a:spcAft>
                  <a:spcPts val="0"/>
                </a:spcAft>
                <a:buClr>
                  <a:srgbClr val="262626"/>
                </a:buClr>
                <a:buSzPts val="1400"/>
                <a:buFont typeface="Open Sans"/>
                <a:buChar char="●"/>
              </a:pPr>
              <a:r>
                <a:rPr b="0" i="0" lang="en" sz="1400" u="none" cap="none" strike="noStrike">
                  <a:solidFill>
                    <a:srgbClr val="262626"/>
                  </a:solidFill>
                  <a:latin typeface="Open Sans"/>
                  <a:ea typeface="Open Sans"/>
                  <a:cs typeface="Open Sans"/>
                  <a:sym typeface="Open Sans"/>
                </a:rPr>
                <a:t>Establish boundaries</a:t>
              </a:r>
              <a:endParaRPr b="0" i="0" sz="1400" u="none" cap="none" strike="noStrike">
                <a:solidFill>
                  <a:srgbClr val="262626"/>
                </a:solidFill>
                <a:latin typeface="Open Sans"/>
                <a:ea typeface="Open Sans"/>
                <a:cs typeface="Open Sans"/>
                <a:sym typeface="Open Sans"/>
              </a:endParaRPr>
            </a:p>
            <a:p>
              <a:pPr indent="-317500" lvl="0" marL="457200" marR="0" rtl="0" algn="l">
                <a:lnSpc>
                  <a:spcPct val="150000"/>
                </a:lnSpc>
                <a:spcBef>
                  <a:spcPts val="0"/>
                </a:spcBef>
                <a:spcAft>
                  <a:spcPts val="0"/>
                </a:spcAft>
                <a:buClr>
                  <a:srgbClr val="262626"/>
                </a:buClr>
                <a:buSzPts val="1400"/>
                <a:buFont typeface="Open Sans"/>
                <a:buChar char="●"/>
              </a:pPr>
              <a:r>
                <a:rPr b="0" i="0" lang="en" sz="1400" u="none" cap="none" strike="noStrike">
                  <a:solidFill>
                    <a:srgbClr val="262626"/>
                  </a:solidFill>
                  <a:latin typeface="Open Sans"/>
                  <a:ea typeface="Open Sans"/>
                  <a:cs typeface="Open Sans"/>
                  <a:sym typeface="Open Sans"/>
                </a:rPr>
                <a:t>Active/Empathic Listening</a:t>
              </a:r>
              <a:endParaRPr b="0" i="0" sz="1400" u="none" cap="none" strike="noStrike">
                <a:solidFill>
                  <a:srgbClr val="262626"/>
                </a:solidFill>
                <a:latin typeface="Open Sans"/>
                <a:ea typeface="Open Sans"/>
                <a:cs typeface="Open Sans"/>
                <a:sym typeface="Open Sans"/>
              </a:endParaRPr>
            </a:p>
            <a:p>
              <a:pPr indent="-317500" lvl="0" marL="457200" marR="0" rtl="0" algn="l">
                <a:lnSpc>
                  <a:spcPct val="150000"/>
                </a:lnSpc>
                <a:spcBef>
                  <a:spcPts val="0"/>
                </a:spcBef>
                <a:spcAft>
                  <a:spcPts val="0"/>
                </a:spcAft>
                <a:buClr>
                  <a:srgbClr val="262626"/>
                </a:buClr>
                <a:buSzPts val="1400"/>
                <a:buFont typeface="Open Sans"/>
                <a:buChar char="●"/>
              </a:pPr>
              <a:r>
                <a:rPr b="0" i="0" lang="en" sz="1400" u="none" cap="none" strike="noStrike">
                  <a:solidFill>
                    <a:srgbClr val="262626"/>
                  </a:solidFill>
                  <a:latin typeface="Open Sans"/>
                  <a:ea typeface="Open Sans"/>
                  <a:cs typeface="Open Sans"/>
                  <a:sym typeface="Open Sans"/>
                </a:rPr>
                <a:t>Clarification of issue</a:t>
              </a:r>
              <a:endParaRPr b="0" i="0" sz="1400" u="none" cap="none" strike="noStrike">
                <a:solidFill>
                  <a:srgbClr val="262626"/>
                </a:solidFill>
                <a:latin typeface="Open Sans"/>
                <a:ea typeface="Open Sans"/>
                <a:cs typeface="Open Sans"/>
                <a:sym typeface="Open Sans"/>
              </a:endParaRPr>
            </a:p>
            <a:p>
              <a:pPr indent="-317500" lvl="0" marL="457200" marR="0" rtl="0" algn="l">
                <a:lnSpc>
                  <a:spcPct val="150000"/>
                </a:lnSpc>
                <a:spcBef>
                  <a:spcPts val="0"/>
                </a:spcBef>
                <a:spcAft>
                  <a:spcPts val="0"/>
                </a:spcAft>
                <a:buClr>
                  <a:srgbClr val="262626"/>
                </a:buClr>
                <a:buSzPts val="1400"/>
                <a:buFont typeface="Open Sans"/>
                <a:buChar char="●"/>
              </a:pPr>
              <a:r>
                <a:rPr b="0" i="0" lang="en" sz="1400" u="none" cap="none" strike="noStrike">
                  <a:solidFill>
                    <a:srgbClr val="262626"/>
                  </a:solidFill>
                  <a:latin typeface="Open Sans"/>
                  <a:ea typeface="Open Sans"/>
                  <a:cs typeface="Open Sans"/>
                  <a:sym typeface="Open Sans"/>
                </a:rPr>
                <a:t>Separate meeting for Omar and Deborah after meeting individually</a:t>
              </a:r>
              <a:endParaRPr b="0" i="0" sz="1400" u="none" cap="none" strike="noStrike">
                <a:solidFill>
                  <a:srgbClr val="262626"/>
                </a:solidFill>
                <a:latin typeface="Open Sans"/>
                <a:ea typeface="Open Sans"/>
                <a:cs typeface="Open Sans"/>
                <a:sym typeface="Open Sans"/>
              </a:endParaRPr>
            </a:p>
            <a:p>
              <a:pPr indent="-317500" lvl="0" marL="457200" marR="0" rtl="0" algn="l">
                <a:lnSpc>
                  <a:spcPct val="150000"/>
                </a:lnSpc>
                <a:spcBef>
                  <a:spcPts val="0"/>
                </a:spcBef>
                <a:spcAft>
                  <a:spcPts val="0"/>
                </a:spcAft>
                <a:buClr>
                  <a:srgbClr val="262626"/>
                </a:buClr>
                <a:buSzPts val="1400"/>
                <a:buFont typeface="Open Sans"/>
                <a:buChar char="●"/>
              </a:pPr>
              <a:r>
                <a:rPr b="0" i="0" lang="en" sz="1400" u="none" cap="none" strike="noStrike">
                  <a:solidFill>
                    <a:srgbClr val="262626"/>
                  </a:solidFill>
                  <a:latin typeface="Open Sans"/>
                  <a:ea typeface="Open Sans"/>
                  <a:cs typeface="Open Sans"/>
                  <a:sym typeface="Open Sans"/>
                </a:rPr>
                <a:t>Clarify source of conflict</a:t>
              </a:r>
              <a:endParaRPr b="0" i="0" sz="1400" u="none" cap="none" strike="noStrike">
                <a:solidFill>
                  <a:srgbClr val="262626"/>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262626"/>
                </a:solidFill>
                <a:latin typeface="Open Sans"/>
                <a:ea typeface="Open Sans"/>
                <a:cs typeface="Open Sans"/>
                <a:sym typeface="Open Sans"/>
              </a:endParaRPr>
            </a:p>
            <a:p>
              <a:pPr indent="0" lvl="0" marL="101600" marR="0" rtl="0" algn="l">
                <a:lnSpc>
                  <a:spcPct val="150000"/>
                </a:lnSpc>
                <a:spcBef>
                  <a:spcPts val="0"/>
                </a:spcBef>
                <a:spcAft>
                  <a:spcPts val="0"/>
                </a:spcAft>
                <a:buClr>
                  <a:srgbClr val="000000"/>
                </a:buClr>
                <a:buSzPts val="1200"/>
                <a:buFont typeface="Arial"/>
                <a:buNone/>
              </a:pPr>
              <a:r>
                <a:t/>
              </a:r>
              <a:endParaRPr b="1" i="0" sz="1200" u="none" cap="none" strike="noStrike">
                <a:solidFill>
                  <a:srgbClr val="262626"/>
                </a:solidFill>
                <a:latin typeface="Calibri"/>
                <a:ea typeface="Calibri"/>
                <a:cs typeface="Calibri"/>
                <a:sym typeface="Calibri"/>
              </a:endParaRPr>
            </a:p>
            <a:p>
              <a:pPr indent="0" lvl="0" marL="342900" marR="0" rtl="0" algn="just">
                <a:lnSpc>
                  <a:spcPct val="150000"/>
                </a:lnSpc>
                <a:spcBef>
                  <a:spcPts val="0"/>
                </a:spcBef>
                <a:spcAft>
                  <a:spcPts val="0"/>
                </a:spcAft>
                <a:buClr>
                  <a:srgbClr val="000000"/>
                </a:buClr>
                <a:buSzPts val="900"/>
                <a:buFont typeface="Arial"/>
                <a:buNone/>
              </a:pPr>
              <a:r>
                <a:t/>
              </a:r>
              <a:endParaRPr b="0" i="0" sz="900" u="none" cap="none" strike="noStrike">
                <a:solidFill>
                  <a:srgbClr val="262626"/>
                </a:solidFill>
                <a:latin typeface="Calibri"/>
                <a:ea typeface="Calibri"/>
                <a:cs typeface="Calibri"/>
                <a:sym typeface="Calibri"/>
              </a:endParaRPr>
            </a:p>
            <a:p>
              <a:pPr indent="0" lvl="0" marL="342900" marR="0" rtl="0" algn="just">
                <a:lnSpc>
                  <a:spcPct val="150000"/>
                </a:lnSpc>
                <a:spcBef>
                  <a:spcPts val="0"/>
                </a:spcBef>
                <a:spcAft>
                  <a:spcPts val="0"/>
                </a:spcAft>
                <a:buClr>
                  <a:srgbClr val="000000"/>
                </a:buClr>
                <a:buSzPts val="900"/>
                <a:buFont typeface="Arial"/>
                <a:buNone/>
              </a:pPr>
              <a:r>
                <a:t/>
              </a:r>
              <a:endParaRPr b="0" i="0" sz="900" u="none" cap="none" strike="noStrike">
                <a:solidFill>
                  <a:srgbClr val="262626"/>
                </a:solidFill>
                <a:latin typeface="Calibri"/>
                <a:ea typeface="Calibri"/>
                <a:cs typeface="Calibri"/>
                <a:sym typeface="Calibri"/>
              </a:endParaRPr>
            </a:p>
          </p:txBody>
        </p:sp>
      </p:grpSp>
      <p:sp>
        <p:nvSpPr>
          <p:cNvPr id="258" name="Google Shape;258;p19"/>
          <p:cNvSpPr/>
          <p:nvPr/>
        </p:nvSpPr>
        <p:spPr>
          <a:xfrm>
            <a:off x="0" y="0"/>
            <a:ext cx="198900" cy="5143500"/>
          </a:xfrm>
          <a:prstGeom prst="rect">
            <a:avLst/>
          </a:prstGeom>
          <a:gradFill>
            <a:gsLst>
              <a:gs pos="0">
                <a:srgbClr val="2D3847"/>
              </a:gs>
              <a:gs pos="52999">
                <a:srgbClr val="28323F"/>
              </a:gs>
              <a:gs pos="100000">
                <a:srgbClr val="222A35"/>
              </a:gs>
            </a:gsLst>
            <a:lin ang="5400012" scaled="0"/>
          </a:gradFill>
          <a:ln>
            <a:noFill/>
          </a:ln>
          <a:effectLst>
            <a:outerShdw blurRad="25400" rotWithShape="0" algn="r" dir="10800000" dist="63500">
              <a:srgbClr val="000000">
                <a:alpha val="4549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2" name="Shape 262"/>
        <p:cNvGrpSpPr/>
        <p:nvPr/>
      </p:nvGrpSpPr>
      <p:grpSpPr>
        <a:xfrm>
          <a:off x="0" y="0"/>
          <a:ext cx="0" cy="0"/>
          <a:chOff x="0" y="0"/>
          <a:chExt cx="0" cy="0"/>
        </a:xfrm>
      </p:grpSpPr>
      <p:pic>
        <p:nvPicPr>
          <p:cNvPr id="263" name="Google Shape;263;p20"/>
          <p:cNvPicPr preferRelativeResize="0"/>
          <p:nvPr>
            <p:ph idx="2" type="pic"/>
          </p:nvPr>
        </p:nvPicPr>
        <p:blipFill rotWithShape="1">
          <a:blip r:embed="rId3">
            <a:alphaModFix/>
          </a:blip>
          <a:srcRect b="2160" l="64686" r="2214" t="-2160"/>
          <a:stretch/>
        </p:blipFill>
        <p:spPr>
          <a:xfrm>
            <a:off x="240575" y="484150"/>
            <a:ext cx="2277827" cy="4586799"/>
          </a:xfrm>
          <a:prstGeom prst="rect">
            <a:avLst/>
          </a:prstGeom>
          <a:solidFill>
            <a:schemeClr val="lt1"/>
          </a:solidFill>
          <a:ln>
            <a:noFill/>
          </a:ln>
        </p:spPr>
      </p:pic>
      <p:sp>
        <p:nvSpPr>
          <p:cNvPr id="264" name="Google Shape;264;p20"/>
          <p:cNvSpPr/>
          <p:nvPr/>
        </p:nvSpPr>
        <p:spPr>
          <a:xfrm>
            <a:off x="2908125" y="907050"/>
            <a:ext cx="5377800" cy="3741000"/>
          </a:xfrm>
          <a:prstGeom prst="rect">
            <a:avLst/>
          </a:prstGeom>
          <a:solidFill>
            <a:schemeClr val="lt1"/>
          </a:solidFill>
          <a:ln>
            <a:noFill/>
          </a:ln>
          <a:effectLst>
            <a:outerShdw blurRad="88900" rotWithShape="0" algn="tl" dir="2700000" dist="76200">
              <a:srgbClr val="000000">
                <a:alpha val="4901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265" name="Google Shape;265;p20"/>
          <p:cNvGrpSpPr/>
          <p:nvPr/>
        </p:nvGrpSpPr>
        <p:grpSpPr>
          <a:xfrm>
            <a:off x="3284966" y="1156867"/>
            <a:ext cx="3504540" cy="2201085"/>
            <a:chOff x="4335926" y="2228591"/>
            <a:chExt cx="4199065" cy="3517233"/>
          </a:xfrm>
        </p:grpSpPr>
        <p:sp>
          <p:nvSpPr>
            <p:cNvPr id="266" name="Google Shape;266;p20"/>
            <p:cNvSpPr txBox="1"/>
            <p:nvPr/>
          </p:nvSpPr>
          <p:spPr>
            <a:xfrm>
              <a:off x="4335926" y="2228591"/>
              <a:ext cx="2961900" cy="774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1" i="0" lang="en" sz="2700" u="none" cap="none" strike="noStrike">
                  <a:solidFill>
                    <a:srgbClr val="262626"/>
                  </a:solidFill>
                  <a:latin typeface="Open Sans"/>
                  <a:ea typeface="Open Sans"/>
                  <a:cs typeface="Open Sans"/>
                  <a:sym typeface="Open Sans"/>
                </a:rPr>
                <a:t>Proposal </a:t>
              </a:r>
              <a:endParaRPr b="1" i="0" sz="2700" u="none" cap="none" strike="noStrike">
                <a:solidFill>
                  <a:srgbClr val="E88D06"/>
                </a:solidFill>
                <a:latin typeface="Open Sans"/>
                <a:ea typeface="Open Sans"/>
                <a:cs typeface="Open Sans"/>
                <a:sym typeface="Open Sans"/>
              </a:endParaRPr>
            </a:p>
          </p:txBody>
        </p:sp>
        <p:sp>
          <p:nvSpPr>
            <p:cNvPr id="267" name="Google Shape;267;p20"/>
            <p:cNvSpPr txBox="1"/>
            <p:nvPr/>
          </p:nvSpPr>
          <p:spPr>
            <a:xfrm>
              <a:off x="4382991" y="3052424"/>
              <a:ext cx="4152000" cy="2693400"/>
            </a:xfrm>
            <a:prstGeom prst="rect">
              <a:avLst/>
            </a:prstGeom>
            <a:noFill/>
            <a:ln>
              <a:noFill/>
            </a:ln>
          </p:spPr>
          <p:txBody>
            <a:bodyPr anchorCtr="0" anchor="t" bIns="34275" lIns="68575" spcFirstLastPara="1" rIns="68575" wrap="square" tIns="34275">
              <a:spAutoFit/>
            </a:bodyPr>
            <a:lstStyle/>
            <a:p>
              <a:pPr indent="0" lvl="0" marL="0" marR="0" rtl="0" algn="l">
                <a:lnSpc>
                  <a:spcPct val="150000"/>
                </a:lnSpc>
                <a:spcBef>
                  <a:spcPts val="0"/>
                </a:spcBef>
                <a:spcAft>
                  <a:spcPts val="0"/>
                </a:spcAft>
                <a:buClr>
                  <a:srgbClr val="000000"/>
                </a:buClr>
                <a:buSzPts val="1500"/>
                <a:buFont typeface="Arial"/>
                <a:buNone/>
              </a:pPr>
              <a:r>
                <a:rPr b="1" i="0" lang="en" sz="1500" u="sng" cap="none" strike="noStrike">
                  <a:solidFill>
                    <a:srgbClr val="262626"/>
                  </a:solidFill>
                  <a:latin typeface="Open Sans"/>
                  <a:ea typeface="Open Sans"/>
                  <a:cs typeface="Open Sans"/>
                  <a:sym typeface="Open Sans"/>
                </a:rPr>
                <a:t>Agenda cont.</a:t>
              </a:r>
              <a:endParaRPr b="1" i="0" sz="1500" u="sng" cap="none" strike="noStrike">
                <a:solidFill>
                  <a:srgbClr val="262626"/>
                </a:solidFill>
                <a:latin typeface="Open Sans"/>
                <a:ea typeface="Open Sans"/>
                <a:cs typeface="Open Sans"/>
                <a:sym typeface="Open Sans"/>
              </a:endParaRPr>
            </a:p>
            <a:p>
              <a:pPr indent="-323850" lvl="0" marL="457200" marR="0" rtl="0" algn="l">
                <a:lnSpc>
                  <a:spcPct val="150000"/>
                </a:lnSpc>
                <a:spcBef>
                  <a:spcPts val="0"/>
                </a:spcBef>
                <a:spcAft>
                  <a:spcPts val="0"/>
                </a:spcAft>
                <a:buClr>
                  <a:srgbClr val="262626"/>
                </a:buClr>
                <a:buSzPts val="1500"/>
                <a:buFont typeface="Open Sans"/>
                <a:buChar char="●"/>
              </a:pPr>
              <a:r>
                <a:rPr b="0" i="0" lang="en" sz="1500" u="none" cap="none" strike="noStrike">
                  <a:solidFill>
                    <a:srgbClr val="262626"/>
                  </a:solidFill>
                  <a:latin typeface="Open Sans"/>
                  <a:ea typeface="Open Sans"/>
                  <a:cs typeface="Open Sans"/>
                  <a:sym typeface="Open Sans"/>
                </a:rPr>
                <a:t>Identify solutions</a:t>
              </a:r>
              <a:endParaRPr b="0" i="0" sz="1500" u="none" cap="none" strike="noStrike">
                <a:solidFill>
                  <a:srgbClr val="262626"/>
                </a:solidFill>
                <a:latin typeface="Open Sans"/>
                <a:ea typeface="Open Sans"/>
                <a:cs typeface="Open Sans"/>
                <a:sym typeface="Open Sans"/>
              </a:endParaRPr>
            </a:p>
            <a:p>
              <a:pPr indent="-323850" lvl="0" marL="457200" marR="0" rtl="0" algn="l">
                <a:lnSpc>
                  <a:spcPct val="150000"/>
                </a:lnSpc>
                <a:spcBef>
                  <a:spcPts val="0"/>
                </a:spcBef>
                <a:spcAft>
                  <a:spcPts val="0"/>
                </a:spcAft>
                <a:buClr>
                  <a:srgbClr val="262626"/>
                </a:buClr>
                <a:buSzPts val="1500"/>
                <a:buFont typeface="Open Sans"/>
                <a:buChar char="●"/>
              </a:pPr>
              <a:r>
                <a:rPr b="0" i="0" lang="en" sz="1500" u="none" cap="none" strike="noStrike">
                  <a:solidFill>
                    <a:srgbClr val="262626"/>
                  </a:solidFill>
                  <a:latin typeface="Open Sans"/>
                  <a:ea typeface="Open Sans"/>
                  <a:cs typeface="Open Sans"/>
                  <a:sym typeface="Open Sans"/>
                </a:rPr>
                <a:t>Positive Reframing</a:t>
              </a:r>
              <a:endParaRPr b="0" i="0" sz="1500" u="none" cap="none" strike="noStrike">
                <a:solidFill>
                  <a:srgbClr val="262626"/>
                </a:solidFill>
                <a:latin typeface="Open Sans"/>
                <a:ea typeface="Open Sans"/>
                <a:cs typeface="Open Sans"/>
                <a:sym typeface="Open Sans"/>
              </a:endParaRPr>
            </a:p>
            <a:p>
              <a:pPr indent="-323850" lvl="0" marL="457200" marR="0" rtl="0" algn="l">
                <a:lnSpc>
                  <a:spcPct val="150000"/>
                </a:lnSpc>
                <a:spcBef>
                  <a:spcPts val="0"/>
                </a:spcBef>
                <a:spcAft>
                  <a:spcPts val="0"/>
                </a:spcAft>
                <a:buClr>
                  <a:srgbClr val="262626"/>
                </a:buClr>
                <a:buSzPts val="1500"/>
                <a:buFont typeface="Open Sans"/>
                <a:buChar char="●"/>
              </a:pPr>
              <a:r>
                <a:rPr b="0" i="0" lang="en" sz="1500" u="none" cap="none" strike="noStrike">
                  <a:solidFill>
                    <a:srgbClr val="262626"/>
                  </a:solidFill>
                  <a:latin typeface="Open Sans"/>
                  <a:ea typeface="Open Sans"/>
                  <a:cs typeface="Open Sans"/>
                  <a:sym typeface="Open Sans"/>
                </a:rPr>
                <a:t>Encourage Team Collaboration</a:t>
              </a:r>
              <a:endParaRPr b="0" i="0" sz="1500" u="none" cap="none" strike="noStrike">
                <a:solidFill>
                  <a:srgbClr val="262626"/>
                </a:solidFill>
                <a:latin typeface="Open Sans"/>
                <a:ea typeface="Open Sans"/>
                <a:cs typeface="Open Sans"/>
                <a:sym typeface="Open Sans"/>
              </a:endParaRPr>
            </a:p>
            <a:p>
              <a:pPr indent="-323850" lvl="0" marL="457200" marR="0" rtl="0" algn="l">
                <a:lnSpc>
                  <a:spcPct val="150000"/>
                </a:lnSpc>
                <a:spcBef>
                  <a:spcPts val="0"/>
                </a:spcBef>
                <a:spcAft>
                  <a:spcPts val="0"/>
                </a:spcAft>
                <a:buClr>
                  <a:srgbClr val="262626"/>
                </a:buClr>
                <a:buSzPts val="1500"/>
                <a:buFont typeface="Open Sans"/>
                <a:buChar char="●"/>
              </a:pPr>
              <a:r>
                <a:rPr b="0" i="0" lang="en" sz="1500" u="none" cap="none" strike="noStrike">
                  <a:solidFill>
                    <a:srgbClr val="262626"/>
                  </a:solidFill>
                  <a:latin typeface="Open Sans"/>
                  <a:ea typeface="Open Sans"/>
                  <a:cs typeface="Open Sans"/>
                  <a:sym typeface="Open Sans"/>
                </a:rPr>
                <a:t>Appointment of Team Mediator</a:t>
              </a:r>
              <a:endParaRPr b="0" i="0" sz="1500" u="none" cap="none" strike="noStrike">
                <a:solidFill>
                  <a:srgbClr val="262626"/>
                </a:solidFill>
                <a:latin typeface="Open Sans"/>
                <a:ea typeface="Open Sans"/>
                <a:cs typeface="Open Sans"/>
                <a:sym typeface="Open Sans"/>
              </a:endParaRPr>
            </a:p>
          </p:txBody>
        </p:sp>
      </p:grpSp>
      <p:sp>
        <p:nvSpPr>
          <p:cNvPr id="268" name="Google Shape;268;p20"/>
          <p:cNvSpPr/>
          <p:nvPr/>
        </p:nvSpPr>
        <p:spPr>
          <a:xfrm>
            <a:off x="8711275" y="0"/>
            <a:ext cx="198900" cy="5143500"/>
          </a:xfrm>
          <a:prstGeom prst="rect">
            <a:avLst/>
          </a:prstGeom>
          <a:gradFill>
            <a:gsLst>
              <a:gs pos="0">
                <a:srgbClr val="2D3847"/>
              </a:gs>
              <a:gs pos="52999">
                <a:srgbClr val="28323F"/>
              </a:gs>
              <a:gs pos="100000">
                <a:srgbClr val="222A35"/>
              </a:gs>
            </a:gsLst>
            <a:lin ang="5400012" scaled="0"/>
          </a:gradFill>
          <a:ln>
            <a:noFill/>
          </a:ln>
          <a:effectLst>
            <a:outerShdw blurRad="25400" rotWithShape="0" algn="r" dir="10800000" dist="63500">
              <a:srgbClr val="000000">
                <a:alpha val="4549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p2"/>
          <p:cNvSpPr/>
          <p:nvPr/>
        </p:nvSpPr>
        <p:spPr>
          <a:xfrm>
            <a:off x="0" y="0"/>
            <a:ext cx="705300" cy="5143500"/>
          </a:xfrm>
          <a:prstGeom prst="rect">
            <a:avLst/>
          </a:prstGeom>
          <a:gradFill>
            <a:gsLst>
              <a:gs pos="0">
                <a:srgbClr val="2D3847"/>
              </a:gs>
              <a:gs pos="52999">
                <a:srgbClr val="28323F"/>
              </a:gs>
              <a:gs pos="100000">
                <a:srgbClr val="222A35"/>
              </a:gs>
            </a:gsLst>
            <a:lin ang="5400012"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id="102" name="Google Shape;102;p2"/>
          <p:cNvPicPr preferRelativeResize="0"/>
          <p:nvPr>
            <p:ph idx="2" type="pic"/>
          </p:nvPr>
        </p:nvPicPr>
        <p:blipFill rotWithShape="1">
          <a:blip r:embed="rId3">
            <a:alphaModFix/>
          </a:blip>
          <a:srcRect b="7037" l="-8700" r="8700" t="7029"/>
          <a:stretch/>
        </p:blipFill>
        <p:spPr>
          <a:xfrm>
            <a:off x="4836750" y="708945"/>
            <a:ext cx="4223277" cy="4434555"/>
          </a:xfrm>
          <a:prstGeom prst="rect">
            <a:avLst/>
          </a:prstGeom>
          <a:solidFill>
            <a:schemeClr val="lt1"/>
          </a:solidFill>
          <a:ln>
            <a:noFill/>
          </a:ln>
        </p:spPr>
      </p:pic>
      <p:sp>
        <p:nvSpPr>
          <p:cNvPr id="103" name="Google Shape;103;p2"/>
          <p:cNvSpPr/>
          <p:nvPr/>
        </p:nvSpPr>
        <p:spPr>
          <a:xfrm>
            <a:off x="539675" y="705400"/>
            <a:ext cx="4647900" cy="3512400"/>
          </a:xfrm>
          <a:prstGeom prst="rect">
            <a:avLst/>
          </a:prstGeom>
          <a:solidFill>
            <a:schemeClr val="lt1"/>
          </a:solidFill>
          <a:ln>
            <a:noFill/>
          </a:ln>
          <a:effectLst>
            <a:outerShdw blurRad="88900" rotWithShape="0" algn="tl" dir="2700000" dist="76200">
              <a:srgbClr val="000000">
                <a:alpha val="4901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104" name="Google Shape;104;p2"/>
          <p:cNvGrpSpPr/>
          <p:nvPr/>
        </p:nvGrpSpPr>
        <p:grpSpPr>
          <a:xfrm>
            <a:off x="749248" y="943225"/>
            <a:ext cx="4223269" cy="3042549"/>
            <a:chOff x="311342" y="2149450"/>
            <a:chExt cx="5316300" cy="4861856"/>
          </a:xfrm>
        </p:grpSpPr>
        <p:sp>
          <p:nvSpPr>
            <p:cNvPr id="105" name="Google Shape;105;p2"/>
            <p:cNvSpPr txBox="1"/>
            <p:nvPr/>
          </p:nvSpPr>
          <p:spPr>
            <a:xfrm>
              <a:off x="625785" y="2149450"/>
              <a:ext cx="3792300" cy="627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1" i="0" lang="en" sz="2100" u="none" cap="none" strike="noStrike">
                  <a:solidFill>
                    <a:srgbClr val="262626"/>
                  </a:solidFill>
                  <a:latin typeface="Open Sans ExtraBold"/>
                  <a:ea typeface="Open Sans ExtraBold"/>
                  <a:cs typeface="Open Sans ExtraBold"/>
                  <a:sym typeface="Open Sans ExtraBold"/>
                </a:rPr>
                <a:t>Team Objectives</a:t>
              </a:r>
              <a:endParaRPr b="1" i="0" sz="2100" u="none" cap="none" strike="noStrike">
                <a:solidFill>
                  <a:srgbClr val="E88D06"/>
                </a:solidFill>
                <a:latin typeface="Open Sans ExtraBold"/>
                <a:ea typeface="Open Sans ExtraBold"/>
                <a:cs typeface="Open Sans ExtraBold"/>
                <a:sym typeface="Open Sans ExtraBold"/>
              </a:endParaRPr>
            </a:p>
          </p:txBody>
        </p:sp>
        <p:sp>
          <p:nvSpPr>
            <p:cNvPr id="106" name="Google Shape;106;p2"/>
            <p:cNvSpPr txBox="1"/>
            <p:nvPr/>
          </p:nvSpPr>
          <p:spPr>
            <a:xfrm>
              <a:off x="311342" y="2940606"/>
              <a:ext cx="5316300" cy="4070700"/>
            </a:xfrm>
            <a:prstGeom prst="rect">
              <a:avLst/>
            </a:prstGeom>
            <a:noFill/>
            <a:ln>
              <a:noFill/>
            </a:ln>
          </p:spPr>
          <p:txBody>
            <a:bodyPr anchorCtr="0" anchor="t" bIns="34275" lIns="68575" spcFirstLastPara="1" rIns="68575" wrap="square" tIns="34275">
              <a:spAutoFit/>
            </a:bodyPr>
            <a:lstStyle/>
            <a:p>
              <a:pPr indent="-254000" lvl="0" marL="342900" marR="0" rtl="0" algn="l">
                <a:lnSpc>
                  <a:spcPct val="150000"/>
                </a:lnSpc>
                <a:spcBef>
                  <a:spcPts val="0"/>
                </a:spcBef>
                <a:spcAft>
                  <a:spcPts val="0"/>
                </a:spcAft>
                <a:buClr>
                  <a:srgbClr val="262626"/>
                </a:buClr>
                <a:buSzPts val="1400"/>
                <a:buFont typeface="Calibri"/>
                <a:buChar char="●"/>
              </a:pPr>
              <a:r>
                <a:rPr b="0" i="0" lang="en" sz="1400" u="none" cap="none" strike="noStrike">
                  <a:solidFill>
                    <a:srgbClr val="262626"/>
                  </a:solidFill>
                  <a:latin typeface="Calibri"/>
                  <a:ea typeface="Calibri"/>
                  <a:cs typeface="Calibri"/>
                  <a:sym typeface="Calibri"/>
                </a:rPr>
                <a:t>Identify common areas for opportunity related to communication and accountability in teams</a:t>
              </a:r>
              <a:endParaRPr b="0" i="0" sz="1400" u="none" cap="none" strike="noStrike">
                <a:solidFill>
                  <a:srgbClr val="262626"/>
                </a:solidFill>
                <a:latin typeface="Calibri"/>
                <a:ea typeface="Calibri"/>
                <a:cs typeface="Calibri"/>
                <a:sym typeface="Calibri"/>
              </a:endParaRPr>
            </a:p>
            <a:p>
              <a:pPr indent="-254000" lvl="0" marL="342900" marR="0" rtl="0" algn="l">
                <a:lnSpc>
                  <a:spcPct val="150000"/>
                </a:lnSpc>
                <a:spcBef>
                  <a:spcPts val="0"/>
                </a:spcBef>
                <a:spcAft>
                  <a:spcPts val="0"/>
                </a:spcAft>
                <a:buClr>
                  <a:srgbClr val="262626"/>
                </a:buClr>
                <a:buSzPts val="1400"/>
                <a:buFont typeface="Calibri"/>
                <a:buChar char="●"/>
              </a:pPr>
              <a:r>
                <a:rPr b="0" i="0" lang="en" sz="1400" u="none" cap="none" strike="noStrike">
                  <a:solidFill>
                    <a:srgbClr val="262626"/>
                  </a:solidFill>
                  <a:latin typeface="Calibri"/>
                  <a:ea typeface="Calibri"/>
                  <a:cs typeface="Calibri"/>
                  <a:sym typeface="Calibri"/>
                </a:rPr>
                <a:t>Research evidence-based practices and implement </a:t>
              </a:r>
              <a:endParaRPr b="0" i="0" sz="1400" u="none" cap="none" strike="noStrike">
                <a:solidFill>
                  <a:srgbClr val="262626"/>
                </a:solidFill>
                <a:latin typeface="Calibri"/>
                <a:ea typeface="Calibri"/>
                <a:cs typeface="Calibri"/>
                <a:sym typeface="Calibri"/>
              </a:endParaRPr>
            </a:p>
            <a:p>
              <a:pPr indent="0" lvl="0" marL="342900" marR="0" rtl="0" algn="l">
                <a:lnSpc>
                  <a:spcPct val="150000"/>
                </a:lnSpc>
                <a:spcBef>
                  <a:spcPts val="0"/>
                </a:spcBef>
                <a:spcAft>
                  <a:spcPts val="0"/>
                </a:spcAft>
                <a:buClr>
                  <a:srgbClr val="000000"/>
                </a:buClr>
                <a:buSzPts val="1400"/>
                <a:buFont typeface="Arial"/>
                <a:buNone/>
              </a:pPr>
              <a:r>
                <a:rPr b="0" i="0" lang="en" sz="1400" u="none" cap="none" strike="noStrike">
                  <a:solidFill>
                    <a:srgbClr val="262626"/>
                  </a:solidFill>
                  <a:latin typeface="Calibri"/>
                  <a:ea typeface="Calibri"/>
                  <a:cs typeface="Calibri"/>
                  <a:sym typeface="Calibri"/>
                </a:rPr>
                <a:t>strategies to aid in improving communication and accountability</a:t>
              </a:r>
              <a:endParaRPr b="0" i="0" sz="1400" u="none" cap="none" strike="noStrike">
                <a:solidFill>
                  <a:srgbClr val="262626"/>
                </a:solidFill>
                <a:latin typeface="Calibri"/>
                <a:ea typeface="Calibri"/>
                <a:cs typeface="Calibri"/>
                <a:sym typeface="Calibri"/>
              </a:endParaRPr>
            </a:p>
            <a:p>
              <a:pPr indent="-254000" lvl="0" marL="342900" marR="0" rtl="0" algn="l">
                <a:lnSpc>
                  <a:spcPct val="150000"/>
                </a:lnSpc>
                <a:spcBef>
                  <a:spcPts val="0"/>
                </a:spcBef>
                <a:spcAft>
                  <a:spcPts val="0"/>
                </a:spcAft>
                <a:buClr>
                  <a:srgbClr val="262626"/>
                </a:buClr>
                <a:buSzPts val="1400"/>
                <a:buFont typeface="Calibri"/>
                <a:buChar char="●"/>
              </a:pPr>
              <a:r>
                <a:rPr b="0" i="0" lang="en" sz="1400" u="none" cap="none" strike="noStrike">
                  <a:solidFill>
                    <a:srgbClr val="262626"/>
                  </a:solidFill>
                  <a:latin typeface="Calibri"/>
                  <a:ea typeface="Calibri"/>
                  <a:cs typeface="Calibri"/>
                  <a:sym typeface="Calibri"/>
                </a:rPr>
                <a:t>Develop and implement communication and </a:t>
              </a:r>
              <a:endParaRPr b="0" i="0" sz="1400" u="none" cap="none" strike="noStrike">
                <a:solidFill>
                  <a:srgbClr val="262626"/>
                </a:solidFill>
                <a:latin typeface="Calibri"/>
                <a:ea typeface="Calibri"/>
                <a:cs typeface="Calibri"/>
                <a:sym typeface="Calibri"/>
              </a:endParaRPr>
            </a:p>
            <a:p>
              <a:pPr indent="0" lvl="0" marL="342900" marR="0" rtl="0" algn="l">
                <a:lnSpc>
                  <a:spcPct val="150000"/>
                </a:lnSpc>
                <a:spcBef>
                  <a:spcPts val="0"/>
                </a:spcBef>
                <a:spcAft>
                  <a:spcPts val="0"/>
                </a:spcAft>
                <a:buClr>
                  <a:srgbClr val="000000"/>
                </a:buClr>
                <a:buSzPts val="1400"/>
                <a:buFont typeface="Arial"/>
                <a:buNone/>
              </a:pPr>
              <a:r>
                <a:rPr b="0" i="0" lang="en" sz="1400" u="none" cap="none" strike="noStrike">
                  <a:solidFill>
                    <a:srgbClr val="262626"/>
                  </a:solidFill>
                  <a:latin typeface="Calibri"/>
                  <a:ea typeface="Calibri"/>
                  <a:cs typeface="Calibri"/>
                  <a:sym typeface="Calibri"/>
                </a:rPr>
                <a:t>accountability processes to create a more efficient workflow in teams</a:t>
              </a:r>
              <a:endParaRPr b="0" i="0" sz="900" u="none" cap="none" strike="noStrike">
                <a:solidFill>
                  <a:srgbClr val="262626"/>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2" name="Shape 272"/>
        <p:cNvGrpSpPr/>
        <p:nvPr/>
      </p:nvGrpSpPr>
      <p:grpSpPr>
        <a:xfrm>
          <a:off x="0" y="0"/>
          <a:ext cx="0" cy="0"/>
          <a:chOff x="0" y="0"/>
          <a:chExt cx="0" cy="0"/>
        </a:xfrm>
      </p:grpSpPr>
      <p:pic>
        <p:nvPicPr>
          <p:cNvPr id="273" name="Google Shape;273;p21"/>
          <p:cNvPicPr preferRelativeResize="0"/>
          <p:nvPr>
            <p:ph idx="2" type="pic"/>
          </p:nvPr>
        </p:nvPicPr>
        <p:blipFill rotWithShape="1">
          <a:blip r:embed="rId3">
            <a:alphaModFix/>
          </a:blip>
          <a:srcRect b="0" l="59599" r="10313" t="0"/>
          <a:stretch/>
        </p:blipFill>
        <p:spPr>
          <a:xfrm>
            <a:off x="5388950" y="0"/>
            <a:ext cx="3755049" cy="3942925"/>
          </a:xfrm>
          <a:prstGeom prst="rect">
            <a:avLst/>
          </a:prstGeom>
          <a:solidFill>
            <a:schemeClr val="lt1"/>
          </a:solidFill>
          <a:ln>
            <a:noFill/>
          </a:ln>
        </p:spPr>
      </p:pic>
      <p:sp>
        <p:nvSpPr>
          <p:cNvPr id="274" name="Google Shape;274;p21"/>
          <p:cNvSpPr/>
          <p:nvPr/>
        </p:nvSpPr>
        <p:spPr>
          <a:xfrm>
            <a:off x="721225" y="691575"/>
            <a:ext cx="5510100" cy="4013100"/>
          </a:xfrm>
          <a:prstGeom prst="rect">
            <a:avLst/>
          </a:prstGeom>
          <a:solidFill>
            <a:schemeClr val="lt1"/>
          </a:solidFill>
          <a:ln cap="flat" cmpd="sng" w="9525">
            <a:solidFill>
              <a:schemeClr val="lt1"/>
            </a:solidFill>
            <a:prstDash val="solid"/>
            <a:miter lim="8000"/>
            <a:headEnd len="sm" w="sm" type="none"/>
            <a:tailEnd len="sm" w="sm" type="none"/>
          </a:ln>
          <a:effectLst>
            <a:outerShdw blurRad="88900" rotWithShape="0" algn="tl" dir="2700000" dist="76200">
              <a:srgbClr val="000000">
                <a:alpha val="4901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275" name="Google Shape;275;p21"/>
          <p:cNvGrpSpPr/>
          <p:nvPr/>
        </p:nvGrpSpPr>
        <p:grpSpPr>
          <a:xfrm>
            <a:off x="825178" y="817593"/>
            <a:ext cx="4443895" cy="4986940"/>
            <a:chOff x="119499" y="2009310"/>
            <a:chExt cx="5316300" cy="7968905"/>
          </a:xfrm>
        </p:grpSpPr>
        <p:sp>
          <p:nvSpPr>
            <p:cNvPr id="276" name="Google Shape;276;p21"/>
            <p:cNvSpPr txBox="1"/>
            <p:nvPr/>
          </p:nvSpPr>
          <p:spPr>
            <a:xfrm>
              <a:off x="519472" y="2009310"/>
              <a:ext cx="3792300" cy="7992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1" i="0" lang="en" sz="2800" u="none" cap="none" strike="noStrike">
                  <a:solidFill>
                    <a:srgbClr val="262626"/>
                  </a:solidFill>
                  <a:latin typeface="Calibri"/>
                  <a:ea typeface="Calibri"/>
                  <a:cs typeface="Calibri"/>
                  <a:sym typeface="Calibri"/>
                </a:rPr>
                <a:t>Proposal </a:t>
              </a:r>
              <a:endParaRPr b="1" i="0" sz="2800" u="none" cap="none" strike="noStrike">
                <a:solidFill>
                  <a:srgbClr val="E88D06"/>
                </a:solidFill>
                <a:latin typeface="Calibri"/>
                <a:ea typeface="Calibri"/>
                <a:cs typeface="Calibri"/>
                <a:sym typeface="Calibri"/>
              </a:endParaRPr>
            </a:p>
          </p:txBody>
        </p:sp>
        <p:sp>
          <p:nvSpPr>
            <p:cNvPr id="277" name="Google Shape;277;p21"/>
            <p:cNvSpPr txBox="1"/>
            <p:nvPr/>
          </p:nvSpPr>
          <p:spPr>
            <a:xfrm>
              <a:off x="119499" y="2808515"/>
              <a:ext cx="5316300" cy="7169700"/>
            </a:xfrm>
            <a:prstGeom prst="rect">
              <a:avLst/>
            </a:prstGeom>
            <a:noFill/>
            <a:ln>
              <a:noFill/>
            </a:ln>
          </p:spPr>
          <p:txBody>
            <a:bodyPr anchorCtr="0" anchor="t" bIns="34275" lIns="68575" spcFirstLastPara="1" rIns="68575" wrap="square" tIns="34275">
              <a:spAutoFit/>
            </a:bodyPr>
            <a:lstStyle/>
            <a:p>
              <a:pPr indent="0" lvl="0" marL="342900" marR="0" rtl="0" algn="l">
                <a:lnSpc>
                  <a:spcPct val="150000"/>
                </a:lnSpc>
                <a:spcBef>
                  <a:spcPts val="0"/>
                </a:spcBef>
                <a:spcAft>
                  <a:spcPts val="0"/>
                </a:spcAft>
                <a:buClr>
                  <a:srgbClr val="000000"/>
                </a:buClr>
                <a:buSzPts val="1400"/>
                <a:buFont typeface="Arial"/>
                <a:buNone/>
              </a:pPr>
              <a:r>
                <a:rPr b="1" i="0" lang="en" sz="1400" u="none" cap="none" strike="noStrike">
                  <a:solidFill>
                    <a:srgbClr val="262626"/>
                  </a:solidFill>
                  <a:latin typeface="Open Sans"/>
                  <a:ea typeface="Open Sans"/>
                  <a:cs typeface="Open Sans"/>
                  <a:sym typeface="Open Sans"/>
                </a:rPr>
                <a:t>Secondary Meeting to Clarify Roles and Responsibilities</a:t>
              </a:r>
              <a:endParaRPr b="1" i="0" sz="1400" u="none" cap="none" strike="noStrike">
                <a:solidFill>
                  <a:srgbClr val="262626"/>
                </a:solidFill>
                <a:latin typeface="Open Sans"/>
                <a:ea typeface="Open Sans"/>
                <a:cs typeface="Open Sans"/>
                <a:sym typeface="Open Sans"/>
              </a:endParaRPr>
            </a:p>
            <a:p>
              <a:pPr indent="0" lvl="0" marL="342900" marR="0" rtl="0" algn="l">
                <a:lnSpc>
                  <a:spcPct val="150000"/>
                </a:lnSpc>
                <a:spcBef>
                  <a:spcPts val="0"/>
                </a:spcBef>
                <a:spcAft>
                  <a:spcPts val="0"/>
                </a:spcAft>
                <a:buClr>
                  <a:srgbClr val="000000"/>
                </a:buClr>
                <a:buSzPts val="1400"/>
                <a:buFont typeface="Arial"/>
                <a:buNone/>
              </a:pPr>
              <a:r>
                <a:rPr b="1" i="0" lang="en" sz="1400" u="sng" cap="none" strike="noStrike">
                  <a:solidFill>
                    <a:srgbClr val="262626"/>
                  </a:solidFill>
                  <a:latin typeface="Open Sans"/>
                  <a:ea typeface="Open Sans"/>
                  <a:cs typeface="Open Sans"/>
                  <a:sym typeface="Open Sans"/>
                </a:rPr>
                <a:t>Agenda </a:t>
              </a:r>
              <a:endParaRPr b="1" i="0" sz="1400" u="sng" cap="none" strike="noStrike">
                <a:solidFill>
                  <a:srgbClr val="262626"/>
                </a:solidFill>
                <a:latin typeface="Open Sans"/>
                <a:ea typeface="Open Sans"/>
                <a:cs typeface="Open Sans"/>
                <a:sym typeface="Open Sans"/>
              </a:endParaRPr>
            </a:p>
            <a:p>
              <a:pPr indent="-317500" lvl="0" marL="457200" marR="0" rtl="0" algn="l">
                <a:lnSpc>
                  <a:spcPct val="150000"/>
                </a:lnSpc>
                <a:spcBef>
                  <a:spcPts val="0"/>
                </a:spcBef>
                <a:spcAft>
                  <a:spcPts val="0"/>
                </a:spcAft>
                <a:buClr>
                  <a:srgbClr val="262626"/>
                </a:buClr>
                <a:buSzPts val="1400"/>
                <a:buFont typeface="Open Sans"/>
                <a:buChar char="●"/>
              </a:pPr>
              <a:r>
                <a:rPr b="0" i="0" lang="en" sz="1400" u="none" cap="none" strike="noStrike">
                  <a:solidFill>
                    <a:srgbClr val="262626"/>
                  </a:solidFill>
                  <a:latin typeface="Open Sans"/>
                  <a:ea typeface="Open Sans"/>
                  <a:cs typeface="Open Sans"/>
                  <a:sym typeface="Open Sans"/>
                </a:rPr>
                <a:t>Reaffirmation of project goals</a:t>
              </a:r>
              <a:endParaRPr b="0" i="0" sz="1400" u="none" cap="none" strike="noStrike">
                <a:solidFill>
                  <a:srgbClr val="262626"/>
                </a:solidFill>
                <a:latin typeface="Open Sans"/>
                <a:ea typeface="Open Sans"/>
                <a:cs typeface="Open Sans"/>
                <a:sym typeface="Open Sans"/>
              </a:endParaRPr>
            </a:p>
            <a:p>
              <a:pPr indent="-317500" lvl="0" marL="457200" marR="0" rtl="0" algn="l">
                <a:lnSpc>
                  <a:spcPct val="150000"/>
                </a:lnSpc>
                <a:spcBef>
                  <a:spcPts val="0"/>
                </a:spcBef>
                <a:spcAft>
                  <a:spcPts val="0"/>
                </a:spcAft>
                <a:buClr>
                  <a:srgbClr val="262626"/>
                </a:buClr>
                <a:buSzPts val="1400"/>
                <a:buFont typeface="Open Sans"/>
                <a:buChar char="●"/>
              </a:pPr>
              <a:r>
                <a:rPr b="0" i="0" lang="en" sz="1400" u="none" cap="none" strike="noStrike">
                  <a:solidFill>
                    <a:srgbClr val="262626"/>
                  </a:solidFill>
                  <a:latin typeface="Open Sans"/>
                  <a:ea typeface="Open Sans"/>
                  <a:cs typeface="Open Sans"/>
                  <a:sym typeface="Open Sans"/>
                </a:rPr>
                <a:t>Clear and consistent roles</a:t>
              </a:r>
              <a:endParaRPr b="0" i="0" sz="1400" u="none" cap="none" strike="noStrike">
                <a:solidFill>
                  <a:srgbClr val="262626"/>
                </a:solidFill>
                <a:latin typeface="Open Sans"/>
                <a:ea typeface="Open Sans"/>
                <a:cs typeface="Open Sans"/>
                <a:sym typeface="Open Sans"/>
              </a:endParaRPr>
            </a:p>
            <a:p>
              <a:pPr indent="-317500" lvl="0" marL="457200" marR="0" rtl="0" algn="l">
                <a:lnSpc>
                  <a:spcPct val="150000"/>
                </a:lnSpc>
                <a:spcBef>
                  <a:spcPts val="0"/>
                </a:spcBef>
                <a:spcAft>
                  <a:spcPts val="0"/>
                </a:spcAft>
                <a:buClr>
                  <a:srgbClr val="262626"/>
                </a:buClr>
                <a:buSzPts val="1400"/>
                <a:buFont typeface="Open Sans"/>
                <a:buChar char="●"/>
              </a:pPr>
              <a:r>
                <a:rPr b="0" i="0" lang="en" sz="1400" u="none" cap="none" strike="noStrike">
                  <a:solidFill>
                    <a:srgbClr val="262626"/>
                  </a:solidFill>
                  <a:latin typeface="Open Sans"/>
                  <a:ea typeface="Open Sans"/>
                  <a:cs typeface="Open Sans"/>
                  <a:sym typeface="Open Sans"/>
                </a:rPr>
                <a:t>Ownership and accountability structure</a:t>
              </a:r>
              <a:endParaRPr b="0" i="0" sz="1400" u="none" cap="none" strike="noStrike">
                <a:solidFill>
                  <a:srgbClr val="262626"/>
                </a:solidFill>
                <a:latin typeface="Open Sans"/>
                <a:ea typeface="Open Sans"/>
                <a:cs typeface="Open Sans"/>
                <a:sym typeface="Open Sans"/>
              </a:endParaRPr>
            </a:p>
            <a:p>
              <a:pPr indent="-317500" lvl="0" marL="457200" marR="0" rtl="0" algn="l">
                <a:lnSpc>
                  <a:spcPct val="150000"/>
                </a:lnSpc>
                <a:spcBef>
                  <a:spcPts val="0"/>
                </a:spcBef>
                <a:spcAft>
                  <a:spcPts val="0"/>
                </a:spcAft>
                <a:buClr>
                  <a:srgbClr val="262626"/>
                </a:buClr>
                <a:buSzPts val="1400"/>
                <a:buFont typeface="Open Sans"/>
                <a:buChar char="●"/>
              </a:pPr>
              <a:r>
                <a:rPr b="0" i="0" lang="en" sz="1400" u="none" cap="none" strike="noStrike">
                  <a:solidFill>
                    <a:srgbClr val="262626"/>
                  </a:solidFill>
                  <a:latin typeface="Open Sans"/>
                  <a:ea typeface="Open Sans"/>
                  <a:cs typeface="Open Sans"/>
                  <a:sym typeface="Open Sans"/>
                </a:rPr>
                <a:t>Determination of task ownership </a:t>
              </a:r>
              <a:endParaRPr b="0" i="0" sz="1400" u="none" cap="none" strike="noStrike">
                <a:solidFill>
                  <a:srgbClr val="262626"/>
                </a:solidFill>
                <a:latin typeface="Open Sans"/>
                <a:ea typeface="Open Sans"/>
                <a:cs typeface="Open Sans"/>
                <a:sym typeface="Open Sans"/>
              </a:endParaRPr>
            </a:p>
            <a:p>
              <a:pPr indent="-317500" lvl="0" marL="457200" marR="0" rtl="0" algn="l">
                <a:lnSpc>
                  <a:spcPct val="150000"/>
                </a:lnSpc>
                <a:spcBef>
                  <a:spcPts val="0"/>
                </a:spcBef>
                <a:spcAft>
                  <a:spcPts val="0"/>
                </a:spcAft>
                <a:buClr>
                  <a:srgbClr val="262626"/>
                </a:buClr>
                <a:buSzPts val="1400"/>
                <a:buFont typeface="Open Sans"/>
                <a:buChar char="●"/>
              </a:pPr>
              <a:r>
                <a:rPr b="0" i="0" lang="en" sz="1400" u="none" cap="none" strike="noStrike">
                  <a:solidFill>
                    <a:srgbClr val="262626"/>
                  </a:solidFill>
                  <a:latin typeface="Open Sans"/>
                  <a:ea typeface="Open Sans"/>
                  <a:cs typeface="Open Sans"/>
                  <a:sym typeface="Open Sans"/>
                </a:rPr>
                <a:t>End result</a:t>
              </a:r>
              <a:endParaRPr b="0" i="0" sz="1400" u="none" cap="none" strike="noStrike">
                <a:solidFill>
                  <a:srgbClr val="262626"/>
                </a:solidFill>
                <a:latin typeface="Open Sans"/>
                <a:ea typeface="Open Sans"/>
                <a:cs typeface="Open Sans"/>
                <a:sym typeface="Open Sans"/>
              </a:endParaRPr>
            </a:p>
            <a:p>
              <a:pPr indent="-317500" lvl="0" marL="457200" marR="0" rtl="0" algn="l">
                <a:lnSpc>
                  <a:spcPct val="150000"/>
                </a:lnSpc>
                <a:spcBef>
                  <a:spcPts val="0"/>
                </a:spcBef>
                <a:spcAft>
                  <a:spcPts val="0"/>
                </a:spcAft>
                <a:buClr>
                  <a:srgbClr val="262626"/>
                </a:buClr>
                <a:buSzPts val="1400"/>
                <a:buFont typeface="Open Sans"/>
                <a:buChar char="●"/>
              </a:pPr>
              <a:r>
                <a:rPr b="0" i="0" lang="en" sz="1400" u="none" cap="none" strike="noStrike">
                  <a:solidFill>
                    <a:srgbClr val="262626"/>
                  </a:solidFill>
                  <a:latin typeface="Open Sans"/>
                  <a:ea typeface="Open Sans"/>
                  <a:cs typeface="Open Sans"/>
                  <a:sym typeface="Open Sans"/>
                </a:rPr>
                <a:t>Due date</a:t>
              </a:r>
              <a:endParaRPr b="0" i="0" sz="1400" u="none" cap="none" strike="noStrike">
                <a:solidFill>
                  <a:srgbClr val="262626"/>
                </a:solidFill>
                <a:latin typeface="Open Sans"/>
                <a:ea typeface="Open Sans"/>
                <a:cs typeface="Open Sans"/>
                <a:sym typeface="Open Sans"/>
              </a:endParaRPr>
            </a:p>
            <a:p>
              <a:pPr indent="-317500" lvl="0" marL="457200" marR="0" rtl="0" algn="l">
                <a:lnSpc>
                  <a:spcPct val="150000"/>
                </a:lnSpc>
                <a:spcBef>
                  <a:spcPts val="0"/>
                </a:spcBef>
                <a:spcAft>
                  <a:spcPts val="0"/>
                </a:spcAft>
                <a:buClr>
                  <a:srgbClr val="262626"/>
                </a:buClr>
                <a:buSzPts val="1400"/>
                <a:buFont typeface="Open Sans"/>
                <a:buChar char="●"/>
              </a:pPr>
              <a:r>
                <a:rPr b="0" i="0" lang="en" sz="1400" u="none" cap="none" strike="noStrike">
                  <a:solidFill>
                    <a:srgbClr val="262626"/>
                  </a:solidFill>
                  <a:latin typeface="Open Sans"/>
                  <a:ea typeface="Open Sans"/>
                  <a:cs typeface="Open Sans"/>
                  <a:sym typeface="Open Sans"/>
                </a:rPr>
                <a:t>Communicating with assigned members</a:t>
              </a:r>
              <a:endParaRPr b="0" i="0" sz="1400" u="none" cap="none" strike="noStrike">
                <a:solidFill>
                  <a:srgbClr val="262626"/>
                </a:solidFill>
                <a:latin typeface="Open Sans"/>
                <a:ea typeface="Open Sans"/>
                <a:cs typeface="Open Sans"/>
                <a:sym typeface="Open Sans"/>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262626"/>
                </a:solidFill>
                <a:latin typeface="Open Sans"/>
                <a:ea typeface="Open Sans"/>
                <a:cs typeface="Open Sans"/>
                <a:sym typeface="Open Sans"/>
              </a:endParaRPr>
            </a:p>
            <a:p>
              <a:pPr indent="0" lvl="0" marL="45720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262626"/>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1400"/>
                <a:buFont typeface="Arial"/>
                <a:buNone/>
              </a:pPr>
              <a:r>
                <a:t/>
              </a:r>
              <a:endParaRPr b="1" i="0" sz="1400" u="sng" cap="none" strike="noStrike">
                <a:solidFill>
                  <a:srgbClr val="262626"/>
                </a:solidFill>
                <a:latin typeface="Open Sans"/>
                <a:ea typeface="Open Sans"/>
                <a:cs typeface="Open Sans"/>
                <a:sym typeface="Open Sans"/>
              </a:endParaRPr>
            </a:p>
            <a:p>
              <a:pPr indent="0" lvl="0" marL="342900" marR="0" rtl="0" algn="l">
                <a:lnSpc>
                  <a:spcPct val="150000"/>
                </a:lnSpc>
                <a:spcBef>
                  <a:spcPts val="0"/>
                </a:spcBef>
                <a:spcAft>
                  <a:spcPts val="0"/>
                </a:spcAft>
                <a:buClr>
                  <a:srgbClr val="000000"/>
                </a:buClr>
                <a:buSzPts val="1400"/>
                <a:buFont typeface="Arial"/>
                <a:buNone/>
              </a:pPr>
              <a:r>
                <a:t/>
              </a:r>
              <a:endParaRPr b="1" i="0" sz="1400" u="sng" cap="none" strike="noStrike">
                <a:solidFill>
                  <a:srgbClr val="262626"/>
                </a:solidFill>
                <a:latin typeface="Open Sans"/>
                <a:ea typeface="Open Sans"/>
                <a:cs typeface="Open Sans"/>
                <a:sym typeface="Open Sans"/>
              </a:endParaRPr>
            </a:p>
          </p:txBody>
        </p:sp>
      </p:grpSp>
      <p:sp>
        <p:nvSpPr>
          <p:cNvPr id="278" name="Google Shape;278;p21"/>
          <p:cNvSpPr/>
          <p:nvPr/>
        </p:nvSpPr>
        <p:spPr>
          <a:xfrm>
            <a:off x="177825" y="0"/>
            <a:ext cx="198900" cy="5143500"/>
          </a:xfrm>
          <a:prstGeom prst="rect">
            <a:avLst/>
          </a:prstGeom>
          <a:gradFill>
            <a:gsLst>
              <a:gs pos="0">
                <a:srgbClr val="2D3847"/>
              </a:gs>
              <a:gs pos="52999">
                <a:srgbClr val="28323F"/>
              </a:gs>
              <a:gs pos="100000">
                <a:srgbClr val="222A35"/>
              </a:gs>
            </a:gsLst>
            <a:lin ang="5400012" scaled="0"/>
          </a:gradFill>
          <a:ln>
            <a:noFill/>
          </a:ln>
          <a:effectLst>
            <a:outerShdw blurRad="25400" rotWithShape="0" algn="r" dir="10800000" dist="63500">
              <a:srgbClr val="000000">
                <a:alpha val="4549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82" name="Shape 282"/>
        <p:cNvGrpSpPr/>
        <p:nvPr/>
      </p:nvGrpSpPr>
      <p:grpSpPr>
        <a:xfrm>
          <a:off x="0" y="0"/>
          <a:ext cx="0" cy="0"/>
          <a:chOff x="0" y="0"/>
          <a:chExt cx="0" cy="0"/>
        </a:xfrm>
      </p:grpSpPr>
      <p:pic>
        <p:nvPicPr>
          <p:cNvPr id="283" name="Google Shape;283;p22"/>
          <p:cNvPicPr preferRelativeResize="0"/>
          <p:nvPr>
            <p:ph idx="3" type="pic"/>
          </p:nvPr>
        </p:nvPicPr>
        <p:blipFill rotWithShape="1">
          <a:blip r:embed="rId3">
            <a:alphaModFix/>
          </a:blip>
          <a:srcRect b="-6254" l="43069" r="8903" t="-6255"/>
          <a:stretch/>
        </p:blipFill>
        <p:spPr>
          <a:xfrm>
            <a:off x="96400" y="964938"/>
            <a:ext cx="2288998" cy="3385676"/>
          </a:xfrm>
          <a:prstGeom prst="rect">
            <a:avLst/>
          </a:prstGeom>
          <a:solidFill>
            <a:schemeClr val="lt1"/>
          </a:solidFill>
          <a:ln>
            <a:noFill/>
          </a:ln>
        </p:spPr>
      </p:pic>
      <p:sp>
        <p:nvSpPr>
          <p:cNvPr id="284" name="Google Shape;284;p22"/>
          <p:cNvSpPr/>
          <p:nvPr/>
        </p:nvSpPr>
        <p:spPr>
          <a:xfrm>
            <a:off x="2170200" y="583975"/>
            <a:ext cx="6346200" cy="3982200"/>
          </a:xfrm>
          <a:prstGeom prst="rect">
            <a:avLst/>
          </a:prstGeom>
          <a:solidFill>
            <a:schemeClr val="lt1"/>
          </a:solidFill>
          <a:ln cap="flat" cmpd="sng" w="9525">
            <a:solidFill>
              <a:schemeClr val="lt1"/>
            </a:solidFill>
            <a:prstDash val="solid"/>
            <a:round/>
            <a:headEnd len="sm" w="sm" type="none"/>
            <a:tailEnd len="sm" w="sm" type="none"/>
          </a:ln>
          <a:effectLst>
            <a:outerShdw blurRad="76200" sx="99000" rotWithShape="0" algn="l" dist="101600" sy="99000">
              <a:srgbClr val="000000">
                <a:alpha val="45098"/>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285" name="Google Shape;285;p22"/>
          <p:cNvSpPr txBox="1"/>
          <p:nvPr/>
        </p:nvSpPr>
        <p:spPr>
          <a:xfrm>
            <a:off x="4151052" y="799450"/>
            <a:ext cx="25998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600"/>
              <a:buFont typeface="Arial"/>
              <a:buNone/>
            </a:pPr>
            <a:r>
              <a:rPr b="1" i="0" lang="en" sz="2800" u="none" cap="none" strike="noStrike">
                <a:solidFill>
                  <a:schemeClr val="dk1"/>
                </a:solidFill>
                <a:latin typeface="Open Sans"/>
                <a:ea typeface="Open Sans"/>
                <a:cs typeface="Open Sans"/>
                <a:sym typeface="Open Sans"/>
              </a:rPr>
              <a:t>Conclusion</a:t>
            </a:r>
            <a:endParaRPr b="1" i="0" sz="4500" u="none" cap="none" strike="noStrike">
              <a:solidFill>
                <a:schemeClr val="dk1"/>
              </a:solidFill>
              <a:latin typeface="Open Sans"/>
              <a:ea typeface="Open Sans"/>
              <a:cs typeface="Open Sans"/>
              <a:sym typeface="Open Sans"/>
            </a:endParaRPr>
          </a:p>
        </p:txBody>
      </p:sp>
      <p:sp>
        <p:nvSpPr>
          <p:cNvPr id="286" name="Google Shape;286;p22"/>
          <p:cNvSpPr txBox="1"/>
          <p:nvPr/>
        </p:nvSpPr>
        <p:spPr>
          <a:xfrm>
            <a:off x="2618050" y="1299550"/>
            <a:ext cx="5665800" cy="3130800"/>
          </a:xfrm>
          <a:prstGeom prst="rect">
            <a:avLst/>
          </a:prstGeom>
          <a:noFill/>
          <a:ln>
            <a:noFill/>
          </a:ln>
        </p:spPr>
        <p:txBody>
          <a:bodyPr anchorCtr="0" anchor="t" bIns="34275" lIns="68575" spcFirstLastPara="1" rIns="68575" wrap="square" tIns="34275">
            <a:spAutoFit/>
          </a:bodyPr>
          <a:lstStyle/>
          <a:p>
            <a:pPr indent="-342900" lvl="0" marL="457200" marR="0" rtl="0" algn="l">
              <a:lnSpc>
                <a:spcPct val="115000"/>
              </a:lnSpc>
              <a:spcBef>
                <a:spcPts val="0"/>
              </a:spcBef>
              <a:spcAft>
                <a:spcPts val="0"/>
              </a:spcAft>
              <a:buClr>
                <a:srgbClr val="262626"/>
              </a:buClr>
              <a:buSzPts val="1800"/>
              <a:buFont typeface="Open Sans"/>
              <a:buChar char="●"/>
            </a:pPr>
            <a:r>
              <a:rPr b="0" i="0" lang="en" sz="1800" u="none" cap="none" strike="noStrike">
                <a:solidFill>
                  <a:srgbClr val="262626"/>
                </a:solidFill>
                <a:latin typeface="Open Sans"/>
                <a:ea typeface="Open Sans"/>
                <a:cs typeface="Open Sans"/>
                <a:sym typeface="Open Sans"/>
              </a:rPr>
              <a:t>Highly Performing teams are found to have a foundation built on mutual trust and respect. </a:t>
            </a:r>
            <a:endParaRPr b="0" i="0" sz="1800" u="none" cap="none" strike="noStrike">
              <a:solidFill>
                <a:srgbClr val="262626"/>
              </a:solidFill>
              <a:latin typeface="Open Sans"/>
              <a:ea typeface="Open Sans"/>
              <a:cs typeface="Open Sans"/>
              <a:sym typeface="Open Sans"/>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62626"/>
              </a:solidFill>
              <a:latin typeface="Open Sans"/>
              <a:ea typeface="Open Sans"/>
              <a:cs typeface="Open Sans"/>
              <a:sym typeface="Open Sans"/>
            </a:endParaRPr>
          </a:p>
          <a:p>
            <a:pPr indent="-342900" lvl="0" marL="457200" marR="0" rtl="0" algn="l">
              <a:lnSpc>
                <a:spcPct val="115000"/>
              </a:lnSpc>
              <a:spcBef>
                <a:spcPts val="0"/>
              </a:spcBef>
              <a:spcAft>
                <a:spcPts val="0"/>
              </a:spcAft>
              <a:buClr>
                <a:srgbClr val="262626"/>
              </a:buClr>
              <a:buSzPts val="1800"/>
              <a:buFont typeface="Open Sans"/>
              <a:buChar char="●"/>
            </a:pPr>
            <a:r>
              <a:rPr b="0" i="0" lang="en" sz="1800" u="none" cap="none" strike="noStrike">
                <a:solidFill>
                  <a:srgbClr val="262626"/>
                </a:solidFill>
                <a:latin typeface="Open Sans"/>
                <a:ea typeface="Open Sans"/>
                <a:cs typeface="Open Sans"/>
                <a:sym typeface="Open Sans"/>
              </a:rPr>
              <a:t>This foundation provides the avenue to clearly define roles and shared values and communicate effectively through conflict.</a:t>
            </a:r>
            <a:endParaRPr b="0" i="0" sz="1800" u="none" cap="none" strike="noStrike">
              <a:solidFill>
                <a:srgbClr val="262626"/>
              </a:solidFill>
              <a:latin typeface="Open Sans"/>
              <a:ea typeface="Open Sans"/>
              <a:cs typeface="Open Sans"/>
              <a:sym typeface="Open Sans"/>
            </a:endParaRPr>
          </a:p>
          <a:p>
            <a:pPr indent="0" lvl="0" marL="45720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262626"/>
              </a:solidFill>
              <a:latin typeface="Open Sans"/>
              <a:ea typeface="Open Sans"/>
              <a:cs typeface="Open Sans"/>
              <a:sym typeface="Open Sans"/>
            </a:endParaRPr>
          </a:p>
          <a:p>
            <a:pPr indent="-342900" lvl="0" marL="457200" marR="0" rtl="0" algn="l">
              <a:lnSpc>
                <a:spcPct val="115000"/>
              </a:lnSpc>
              <a:spcBef>
                <a:spcPts val="0"/>
              </a:spcBef>
              <a:spcAft>
                <a:spcPts val="0"/>
              </a:spcAft>
              <a:buClr>
                <a:srgbClr val="262626"/>
              </a:buClr>
              <a:buSzPts val="1800"/>
              <a:buFont typeface="Open Sans"/>
              <a:buChar char="●"/>
            </a:pPr>
            <a:r>
              <a:rPr b="0" i="0" lang="en" sz="1800" u="none" cap="none" strike="noStrike">
                <a:solidFill>
                  <a:srgbClr val="262626"/>
                </a:solidFill>
                <a:latin typeface="Open Sans"/>
                <a:ea typeface="Open Sans"/>
                <a:cs typeface="Open Sans"/>
                <a:sym typeface="Open Sans"/>
              </a:rPr>
              <a:t>Ownership and Accountability of individual and team goals provide the roadmap to achieving the teams objective. </a:t>
            </a:r>
            <a:endParaRPr b="0" i="0" sz="1800" u="none" cap="none" strike="noStrike">
              <a:solidFill>
                <a:srgbClr val="262626"/>
              </a:solidFill>
              <a:latin typeface="Open Sans"/>
              <a:ea typeface="Open Sans"/>
              <a:cs typeface="Open Sans"/>
              <a:sym typeface="Open Sans"/>
            </a:endParaRPr>
          </a:p>
        </p:txBody>
      </p:sp>
      <p:sp>
        <p:nvSpPr>
          <p:cNvPr id="287" name="Google Shape;287;p22"/>
          <p:cNvSpPr txBox="1"/>
          <p:nvPr/>
        </p:nvSpPr>
        <p:spPr>
          <a:xfrm>
            <a:off x="8205375" y="4582650"/>
            <a:ext cx="885000" cy="330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900"/>
              <a:buFont typeface="Arial"/>
              <a:buNone/>
            </a:pPr>
            <a:r>
              <a:rPr b="1" i="1" lang="en" sz="1700" u="none" cap="none" strike="noStrike">
                <a:solidFill>
                  <a:schemeClr val="lt1"/>
                </a:solidFill>
                <a:latin typeface="Roboto"/>
                <a:ea typeface="Roboto"/>
                <a:cs typeface="Roboto"/>
                <a:sym typeface="Roboto"/>
              </a:rPr>
              <a:t>WGU</a:t>
            </a:r>
            <a:endParaRPr b="0" i="0" sz="1900" u="none" cap="none" strike="noStrike">
              <a:solidFill>
                <a:srgbClr val="000000"/>
              </a:solidFill>
              <a:latin typeface="Arial"/>
              <a:ea typeface="Arial"/>
              <a:cs typeface="Arial"/>
              <a:sym typeface="Arial"/>
            </a:endParaRPr>
          </a:p>
        </p:txBody>
      </p:sp>
      <p:sp>
        <p:nvSpPr>
          <p:cNvPr id="288" name="Google Shape;288;p22"/>
          <p:cNvSpPr/>
          <p:nvPr/>
        </p:nvSpPr>
        <p:spPr>
          <a:xfrm>
            <a:off x="8809300" y="0"/>
            <a:ext cx="198900" cy="5143500"/>
          </a:xfrm>
          <a:prstGeom prst="rect">
            <a:avLst/>
          </a:prstGeom>
          <a:gradFill>
            <a:gsLst>
              <a:gs pos="0">
                <a:srgbClr val="2D3847"/>
              </a:gs>
              <a:gs pos="52999">
                <a:srgbClr val="28323F"/>
              </a:gs>
              <a:gs pos="100000">
                <a:srgbClr val="222A35"/>
              </a:gs>
            </a:gsLst>
            <a:lin ang="5400012" scaled="0"/>
          </a:gradFill>
          <a:ln>
            <a:noFill/>
          </a:ln>
          <a:effectLst>
            <a:outerShdw blurRad="25400" rotWithShape="0" algn="r" dir="10800000" dist="63500">
              <a:srgbClr val="000000">
                <a:alpha val="4549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D3847"/>
            </a:gs>
            <a:gs pos="52999">
              <a:srgbClr val="28323F"/>
            </a:gs>
            <a:gs pos="100000">
              <a:srgbClr val="222A35"/>
            </a:gs>
          </a:gsLst>
          <a:lin ang="5400012" scaled="0"/>
        </a:gradFill>
      </p:bgPr>
    </p:bg>
    <p:spTree>
      <p:nvGrpSpPr>
        <p:cNvPr id="293" name="Shape 293"/>
        <p:cNvGrpSpPr/>
        <p:nvPr/>
      </p:nvGrpSpPr>
      <p:grpSpPr>
        <a:xfrm>
          <a:off x="0" y="0"/>
          <a:ext cx="0" cy="0"/>
          <a:chOff x="0" y="0"/>
          <a:chExt cx="0" cy="0"/>
        </a:xfrm>
      </p:grpSpPr>
      <p:grpSp>
        <p:nvGrpSpPr>
          <p:cNvPr id="294" name="Google Shape;294;p23"/>
          <p:cNvGrpSpPr/>
          <p:nvPr/>
        </p:nvGrpSpPr>
        <p:grpSpPr>
          <a:xfrm>
            <a:off x="541595" y="354925"/>
            <a:ext cx="8319827" cy="5141744"/>
            <a:chOff x="2082267" y="1563201"/>
            <a:chExt cx="7360073" cy="5672083"/>
          </a:xfrm>
        </p:grpSpPr>
        <p:sp>
          <p:nvSpPr>
            <p:cNvPr id="295" name="Google Shape;295;p23"/>
            <p:cNvSpPr txBox="1"/>
            <p:nvPr/>
          </p:nvSpPr>
          <p:spPr>
            <a:xfrm>
              <a:off x="2082267" y="1563201"/>
              <a:ext cx="6957000" cy="4329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700"/>
                <a:buFont typeface="Arial"/>
                <a:buNone/>
              </a:pPr>
              <a:r>
                <a:rPr b="1" i="0" lang="en" sz="2100" u="none" cap="none" strike="noStrike">
                  <a:solidFill>
                    <a:schemeClr val="lt1"/>
                  </a:solidFill>
                  <a:latin typeface="Open Sans"/>
                  <a:ea typeface="Open Sans"/>
                  <a:cs typeface="Open Sans"/>
                  <a:sym typeface="Open Sans"/>
                </a:rPr>
                <a:t>References</a:t>
              </a:r>
              <a:endParaRPr b="1" i="0" sz="1800" u="none" cap="none" strike="noStrike">
                <a:solidFill>
                  <a:schemeClr val="lt1"/>
                </a:solidFill>
                <a:latin typeface="Open Sans"/>
                <a:ea typeface="Open Sans"/>
                <a:cs typeface="Open Sans"/>
                <a:sym typeface="Open Sans"/>
              </a:endParaRPr>
            </a:p>
          </p:txBody>
        </p:sp>
        <p:sp>
          <p:nvSpPr>
            <p:cNvPr id="296" name="Google Shape;296;p23"/>
            <p:cNvSpPr txBox="1"/>
            <p:nvPr/>
          </p:nvSpPr>
          <p:spPr>
            <a:xfrm>
              <a:off x="2153240" y="2064784"/>
              <a:ext cx="7289100" cy="5170500"/>
            </a:xfrm>
            <a:prstGeom prst="rect">
              <a:avLst/>
            </a:prstGeom>
            <a:noFill/>
            <a:ln>
              <a:noFill/>
            </a:ln>
          </p:spPr>
          <p:txBody>
            <a:bodyPr anchorCtr="0" anchor="t" bIns="34275" lIns="68575" spcFirstLastPara="1" rIns="68575" wrap="square" tIns="34275">
              <a:spAutoFit/>
            </a:bodyPr>
            <a:lstStyle/>
            <a:p>
              <a:pPr indent="-457200" lvl="0" marL="457200" marR="0" rtl="0" algn="l">
                <a:lnSpc>
                  <a:spcPct val="150000"/>
                </a:lnSpc>
                <a:spcBef>
                  <a:spcPts val="0"/>
                </a:spcBef>
                <a:spcAft>
                  <a:spcPts val="0"/>
                </a:spcAft>
                <a:buClr>
                  <a:srgbClr val="000000"/>
                </a:buClr>
                <a:buSzPts val="2100"/>
                <a:buFont typeface="Arial"/>
                <a:buNone/>
              </a:pPr>
              <a:r>
                <a:rPr b="0" i="0" lang="en" sz="1400" u="none" cap="none" strike="noStrike">
                  <a:solidFill>
                    <a:schemeClr val="lt1"/>
                  </a:solidFill>
                  <a:latin typeface="Open Sans"/>
                  <a:ea typeface="Open Sans"/>
                  <a:cs typeface="Open Sans"/>
                  <a:sym typeface="Open Sans"/>
                </a:rPr>
                <a:t>Channeski, W. S. (2014). Getting Things Done. Modern Machine Shop, 86(10), 36–38.</a:t>
              </a:r>
              <a:endParaRPr b="0" i="0" sz="1400" u="none" cap="none" strike="noStrike">
                <a:solidFill>
                  <a:schemeClr val="lt1"/>
                </a:solidFill>
                <a:latin typeface="Open Sans"/>
                <a:ea typeface="Open Sans"/>
                <a:cs typeface="Open Sans"/>
                <a:sym typeface="Open Sans"/>
              </a:endParaRPr>
            </a:p>
            <a:p>
              <a:pPr indent="-457200" lvl="0" marL="457200" marR="0" rtl="0" algn="l">
                <a:lnSpc>
                  <a:spcPct val="150000"/>
                </a:lnSpc>
                <a:spcBef>
                  <a:spcPts val="0"/>
                </a:spcBef>
                <a:spcAft>
                  <a:spcPts val="0"/>
                </a:spcAft>
                <a:buClr>
                  <a:srgbClr val="000000"/>
                </a:buClr>
                <a:buSzPts val="2100"/>
                <a:buFont typeface="Arial"/>
                <a:buNone/>
              </a:pPr>
              <a:r>
                <a:rPr b="0" i="0" lang="en" sz="1400" u="none" cap="none" strike="noStrike">
                  <a:solidFill>
                    <a:schemeClr val="lt1"/>
                  </a:solidFill>
                  <a:latin typeface="Open Sans"/>
                  <a:ea typeface="Open Sans"/>
                  <a:cs typeface="Open Sans"/>
                  <a:sym typeface="Open Sans"/>
                </a:rPr>
                <a:t>Davey, L. (2016). Reduce Passive-Aggressive Behavior on Your Team. Harvard Business Review. </a:t>
              </a:r>
              <a:endParaRPr b="0" i="0" sz="1400" u="none" cap="none" strike="noStrike">
                <a:solidFill>
                  <a:schemeClr val="lt1"/>
                </a:solidFill>
                <a:latin typeface="Open Sans"/>
                <a:ea typeface="Open Sans"/>
                <a:cs typeface="Open Sans"/>
                <a:sym typeface="Open Sans"/>
              </a:endParaRPr>
            </a:p>
            <a:p>
              <a:pPr indent="-457200" lvl="0" marL="457200" marR="0" rtl="0" algn="l">
                <a:lnSpc>
                  <a:spcPct val="150000"/>
                </a:lnSpc>
                <a:spcBef>
                  <a:spcPts val="0"/>
                </a:spcBef>
                <a:spcAft>
                  <a:spcPts val="0"/>
                </a:spcAft>
                <a:buClr>
                  <a:srgbClr val="000000"/>
                </a:buClr>
                <a:buSzPts val="2100"/>
                <a:buFont typeface="Arial"/>
                <a:buNone/>
              </a:pPr>
              <a:r>
                <a:rPr b="0" i="0" lang="en" sz="1400" u="none" cap="none" strike="noStrike">
                  <a:solidFill>
                    <a:schemeClr val="lt1"/>
                  </a:solidFill>
                  <a:latin typeface="Open Sans"/>
                  <a:ea typeface="Open Sans"/>
                  <a:cs typeface="Open Sans"/>
                  <a:sym typeface="Open Sans"/>
                </a:rPr>
                <a:t>	https://hbr.org/2016/01/reduce-passive-aggressive-behavior-on-your-team</a:t>
              </a:r>
              <a:endParaRPr b="0" i="0" sz="1400" u="none" cap="none" strike="noStrike">
                <a:solidFill>
                  <a:schemeClr val="lt1"/>
                </a:solidFill>
                <a:latin typeface="Open Sans"/>
                <a:ea typeface="Open Sans"/>
                <a:cs typeface="Open Sans"/>
                <a:sym typeface="Open Sans"/>
              </a:endParaRPr>
            </a:p>
            <a:p>
              <a:pPr indent="-457200" lvl="0" marL="457200" marR="0" rtl="0" algn="l">
                <a:lnSpc>
                  <a:spcPct val="150000"/>
                </a:lnSpc>
                <a:spcBef>
                  <a:spcPts val="0"/>
                </a:spcBef>
                <a:spcAft>
                  <a:spcPts val="0"/>
                </a:spcAft>
                <a:buClr>
                  <a:srgbClr val="000000"/>
                </a:buClr>
                <a:buSzPts val="2100"/>
                <a:buFont typeface="Arial"/>
                <a:buNone/>
              </a:pPr>
              <a:r>
                <a:rPr b="0" i="0" lang="en" sz="1400" u="none" cap="none" strike="noStrike">
                  <a:solidFill>
                    <a:schemeClr val="lt1"/>
                  </a:solidFill>
                  <a:latin typeface="Open Sans"/>
                  <a:ea typeface="Open Sans"/>
                  <a:cs typeface="Open Sans"/>
                  <a:sym typeface="Open Sans"/>
                </a:rPr>
                <a:t>Guttman, H. M. (2008). Accepting Feedback. Leadership Excellence, 25(10), 13.</a:t>
              </a:r>
              <a:endParaRPr b="0" i="0" sz="1400" u="none" cap="none" strike="noStrike">
                <a:solidFill>
                  <a:schemeClr val="lt1"/>
                </a:solidFill>
                <a:latin typeface="Open Sans"/>
                <a:ea typeface="Open Sans"/>
                <a:cs typeface="Open Sans"/>
                <a:sym typeface="Open Sans"/>
              </a:endParaRPr>
            </a:p>
            <a:p>
              <a:pPr indent="-457200" lvl="0" marL="457200" marR="0" rtl="0" algn="l">
                <a:lnSpc>
                  <a:spcPct val="150000"/>
                </a:lnSpc>
                <a:spcBef>
                  <a:spcPts val="0"/>
                </a:spcBef>
                <a:spcAft>
                  <a:spcPts val="0"/>
                </a:spcAft>
                <a:buClr>
                  <a:srgbClr val="000000"/>
                </a:buClr>
                <a:buSzPts val="2100"/>
                <a:buFont typeface="Arial"/>
                <a:buNone/>
              </a:pPr>
              <a:r>
                <a:rPr b="0" i="0" lang="en" sz="1400" u="none" cap="none" strike="noStrike">
                  <a:solidFill>
                    <a:schemeClr val="lt1"/>
                  </a:solidFill>
                  <a:latin typeface="Open Sans"/>
                  <a:ea typeface="Open Sans"/>
                  <a:cs typeface="Open Sans"/>
                  <a:sym typeface="Open Sans"/>
                </a:rPr>
                <a:t>Hagemann, B., &amp; Stroope, S. (2012). Conflict Management. T+D, 66(7), 58–61.</a:t>
              </a:r>
              <a:endParaRPr b="0" i="0" sz="1400" u="none" cap="none" strike="noStrike">
                <a:solidFill>
                  <a:schemeClr val="lt1"/>
                </a:solidFill>
                <a:latin typeface="Open Sans"/>
                <a:ea typeface="Open Sans"/>
                <a:cs typeface="Open Sans"/>
                <a:sym typeface="Open Sans"/>
              </a:endParaRPr>
            </a:p>
            <a:p>
              <a:pPr indent="-457200" lvl="0" marL="457200" marR="0" rtl="0" algn="l">
                <a:lnSpc>
                  <a:spcPct val="150000"/>
                </a:lnSpc>
                <a:spcBef>
                  <a:spcPts val="0"/>
                </a:spcBef>
                <a:spcAft>
                  <a:spcPts val="0"/>
                </a:spcAft>
                <a:buClr>
                  <a:srgbClr val="000000"/>
                </a:buClr>
                <a:buSzPts val="2100"/>
                <a:buFont typeface="Arial"/>
                <a:buNone/>
              </a:pPr>
              <a:r>
                <a:rPr b="0" i="0" lang="en" sz="1400" u="none" cap="none" strike="noStrike">
                  <a:solidFill>
                    <a:schemeClr val="lt1"/>
                  </a:solidFill>
                  <a:latin typeface="Open Sans"/>
                  <a:ea typeface="Open Sans"/>
                  <a:cs typeface="Open Sans"/>
                  <a:sym typeface="Open Sans"/>
                </a:rPr>
                <a:t>Nelson, B. (2010). Creating High-Performing Teams. Health Care Registration: The Newsletter for Health Care Registration Professionals, 19(9), 10–12.</a:t>
              </a:r>
              <a:endParaRPr b="0" i="0" sz="1400" u="none" cap="none" strike="noStrike">
                <a:solidFill>
                  <a:schemeClr val="lt1"/>
                </a:solidFill>
                <a:latin typeface="Open Sans"/>
                <a:ea typeface="Open Sans"/>
                <a:cs typeface="Open Sans"/>
                <a:sym typeface="Open Sans"/>
              </a:endParaRPr>
            </a:p>
            <a:p>
              <a:pPr indent="-457200" lvl="0" marL="457200" marR="0" rtl="0" algn="l">
                <a:lnSpc>
                  <a:spcPct val="150000"/>
                </a:lnSpc>
                <a:spcBef>
                  <a:spcPts val="0"/>
                </a:spcBef>
                <a:spcAft>
                  <a:spcPts val="0"/>
                </a:spcAft>
                <a:buClr>
                  <a:schemeClr val="dk1"/>
                </a:buClr>
                <a:buSzPts val="2100"/>
                <a:buFont typeface="Arial"/>
                <a:buNone/>
              </a:pPr>
              <a:r>
                <a:rPr b="0" i="0" lang="en" sz="1400" u="none" cap="none" strike="noStrike">
                  <a:solidFill>
                    <a:schemeClr val="lt1"/>
                  </a:solidFill>
                  <a:latin typeface="Open Sans"/>
                  <a:ea typeface="Open Sans"/>
                  <a:cs typeface="Open Sans"/>
                  <a:sym typeface="Open Sans"/>
                </a:rPr>
                <a:t>Satell, G., &amp; Windschitl, C. (2021). High-Performing Teams Start with a Culture of Shared Values. Harvard Business Review Digital Articles, 1–6.</a:t>
              </a:r>
              <a:endParaRPr b="0" i="0" sz="1400" u="none" cap="none" strike="noStrike">
                <a:solidFill>
                  <a:schemeClr val="lt1"/>
                </a:solidFill>
                <a:latin typeface="Open Sans"/>
                <a:ea typeface="Open Sans"/>
                <a:cs typeface="Open Sans"/>
                <a:sym typeface="Open Sans"/>
              </a:endParaRPr>
            </a:p>
            <a:p>
              <a:pPr indent="-457200" lvl="0" marL="457200" marR="0" rtl="0" algn="l">
                <a:lnSpc>
                  <a:spcPct val="150000"/>
                </a:lnSpc>
                <a:spcBef>
                  <a:spcPts val="0"/>
                </a:spcBef>
                <a:spcAft>
                  <a:spcPts val="0"/>
                </a:spcAft>
                <a:buClr>
                  <a:schemeClr val="dk1"/>
                </a:buClr>
                <a:buSzPts val="2100"/>
                <a:buFont typeface="Arial"/>
                <a:buNone/>
              </a:pPr>
              <a:r>
                <a:rPr b="0" i="0" lang="en" sz="1400" u="none" cap="none" strike="noStrike">
                  <a:solidFill>
                    <a:schemeClr val="lt1"/>
                  </a:solidFill>
                  <a:latin typeface="Open Sans"/>
                  <a:ea typeface="Open Sans"/>
                  <a:cs typeface="Open Sans"/>
                  <a:sym typeface="Open Sans"/>
                </a:rPr>
                <a:t>Todorova, G. (2019). Building and Managing Great Teams: an Evidence-Based Approach. Journal of Commercial Biotechnology, 24(4), 84–85. </a:t>
              </a:r>
              <a:r>
                <a:rPr b="0" i="0" lang="en" sz="1400" u="sng" cap="none" strike="noStrike">
                  <a:solidFill>
                    <a:schemeClr val="accent5"/>
                  </a:solidFill>
                  <a:latin typeface="Open Sans"/>
                  <a:ea typeface="Open Sans"/>
                  <a:cs typeface="Open Sans"/>
                  <a:sym typeface="Open Sans"/>
                  <a:hlinkClick r:id="rId3">
                    <a:extLst>
                      <a:ext uri="{A12FA001-AC4F-418D-AE19-62706E023703}">
                        <ahyp:hlinkClr val="tx"/>
                      </a:ext>
                    </a:extLst>
                  </a:hlinkClick>
                </a:rPr>
                <a:t>https://doi.org/10.5912/jcb920</a:t>
              </a:r>
              <a:endParaRPr b="0" i="0" sz="1400" u="none" cap="none" strike="noStrike">
                <a:solidFill>
                  <a:schemeClr val="lt1"/>
                </a:solidFill>
                <a:latin typeface="Open Sans"/>
                <a:ea typeface="Open Sans"/>
                <a:cs typeface="Open Sans"/>
                <a:sym typeface="Open Sans"/>
              </a:endParaRPr>
            </a:p>
            <a:p>
              <a:pPr indent="-457200" lvl="0" marL="457200" marR="0" rtl="0" algn="l">
                <a:lnSpc>
                  <a:spcPct val="150000"/>
                </a:lnSpc>
                <a:spcBef>
                  <a:spcPts val="0"/>
                </a:spcBef>
                <a:spcAft>
                  <a:spcPts val="0"/>
                </a:spcAft>
                <a:buClr>
                  <a:srgbClr val="000000"/>
                </a:buClr>
                <a:buSzPts val="2100"/>
                <a:buFont typeface="Arial"/>
                <a:buNone/>
              </a:pPr>
              <a:r>
                <a:t/>
              </a:r>
              <a:endParaRPr b="0" i="0" sz="1600" u="none" cap="none" strike="noStrike">
                <a:solidFill>
                  <a:schemeClr val="lt1"/>
                </a:solidFill>
                <a:latin typeface="Open Sans"/>
                <a:ea typeface="Open Sans"/>
                <a:cs typeface="Open Sans"/>
                <a:sym typeface="Open Sans"/>
              </a:endParaRPr>
            </a:p>
            <a:p>
              <a:pPr indent="-457200" lvl="0" marL="457200" marR="0" rtl="0" algn="l">
                <a:lnSpc>
                  <a:spcPct val="150000"/>
                </a:lnSpc>
                <a:spcBef>
                  <a:spcPts val="0"/>
                </a:spcBef>
                <a:spcAft>
                  <a:spcPts val="0"/>
                </a:spcAft>
                <a:buClr>
                  <a:srgbClr val="000000"/>
                </a:buClr>
                <a:buSzPts val="2100"/>
                <a:buFont typeface="Arial"/>
                <a:buNone/>
              </a:pPr>
              <a:r>
                <a:t/>
              </a:r>
              <a:endParaRPr b="0" i="0" sz="1600" u="none" cap="none" strike="noStrike">
                <a:solidFill>
                  <a:schemeClr val="lt1"/>
                </a:solidFill>
                <a:latin typeface="Open Sans"/>
                <a:ea typeface="Open Sans"/>
                <a:cs typeface="Open Sans"/>
                <a:sym typeface="Open Sans"/>
              </a:endParaRPr>
            </a:p>
            <a:p>
              <a:pPr indent="0" lvl="0" marL="0" marR="0" rtl="0" algn="l">
                <a:lnSpc>
                  <a:spcPct val="150000"/>
                </a:lnSpc>
                <a:spcBef>
                  <a:spcPts val="0"/>
                </a:spcBef>
                <a:spcAft>
                  <a:spcPts val="0"/>
                </a:spcAft>
                <a:buClr>
                  <a:srgbClr val="000000"/>
                </a:buClr>
                <a:buSzPts val="2100"/>
                <a:buFont typeface="Arial"/>
                <a:buNone/>
              </a:pPr>
              <a:r>
                <a:t/>
              </a:r>
              <a:endParaRPr b="0" i="0" sz="2100" u="none" cap="none" strike="noStrike">
                <a:solidFill>
                  <a:schemeClr val="lt1"/>
                </a:solidFill>
                <a:latin typeface="Open Sans"/>
                <a:ea typeface="Open Sans"/>
                <a:cs typeface="Open Sans"/>
                <a:sym typeface="Open Sans"/>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 name="Shape 110"/>
        <p:cNvGrpSpPr/>
        <p:nvPr/>
      </p:nvGrpSpPr>
      <p:grpSpPr>
        <a:xfrm>
          <a:off x="0" y="0"/>
          <a:ext cx="0" cy="0"/>
          <a:chOff x="0" y="0"/>
          <a:chExt cx="0" cy="0"/>
        </a:xfrm>
      </p:grpSpPr>
      <p:sp>
        <p:nvSpPr>
          <p:cNvPr id="111" name="Google Shape;111;p4"/>
          <p:cNvSpPr/>
          <p:nvPr/>
        </p:nvSpPr>
        <p:spPr>
          <a:xfrm>
            <a:off x="1205050" y="205750"/>
            <a:ext cx="5496300" cy="4629300"/>
          </a:xfrm>
          <a:prstGeom prst="rect">
            <a:avLst/>
          </a:prstGeom>
          <a:solidFill>
            <a:schemeClr val="lt1"/>
          </a:solidFill>
          <a:ln>
            <a:noFill/>
          </a:ln>
          <a:effectLst>
            <a:outerShdw blurRad="88900" rotWithShape="0" algn="tl" dir="2700000" dist="76200">
              <a:srgbClr val="000000">
                <a:alpha val="4901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id="112" name="Google Shape;112;p4"/>
          <p:cNvPicPr preferRelativeResize="0"/>
          <p:nvPr>
            <p:ph idx="2" type="pic"/>
          </p:nvPr>
        </p:nvPicPr>
        <p:blipFill rotWithShape="1">
          <a:blip r:embed="rId3">
            <a:alphaModFix/>
          </a:blip>
          <a:srcRect b="0" l="28760" r="28755" t="0"/>
          <a:stretch/>
        </p:blipFill>
        <p:spPr>
          <a:xfrm>
            <a:off x="6789525" y="1166108"/>
            <a:ext cx="2354475" cy="3955192"/>
          </a:xfrm>
          <a:prstGeom prst="rect">
            <a:avLst/>
          </a:prstGeom>
          <a:solidFill>
            <a:schemeClr val="lt1"/>
          </a:solidFill>
          <a:ln>
            <a:noFill/>
          </a:ln>
        </p:spPr>
      </p:pic>
      <p:sp>
        <p:nvSpPr>
          <p:cNvPr id="113" name="Google Shape;113;p4"/>
          <p:cNvSpPr txBox="1"/>
          <p:nvPr/>
        </p:nvSpPr>
        <p:spPr>
          <a:xfrm>
            <a:off x="1660675" y="348675"/>
            <a:ext cx="4667700" cy="438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Open Sans"/>
                <a:ea typeface="Open Sans"/>
                <a:cs typeface="Open Sans"/>
                <a:sym typeface="Open Sans"/>
              </a:rPr>
              <a:t>Problem Scenario: </a:t>
            </a:r>
            <a:r>
              <a:rPr b="0" i="0" lang="en" sz="2400" u="none" cap="none" strike="noStrike">
                <a:solidFill>
                  <a:schemeClr val="dk1"/>
                </a:solidFill>
                <a:latin typeface="Open Sans"/>
                <a:ea typeface="Open Sans"/>
                <a:cs typeface="Open Sans"/>
                <a:sym typeface="Open Sans"/>
              </a:rPr>
              <a:t>Intro</a:t>
            </a:r>
            <a:endParaRPr b="0" i="0" sz="2100" u="none" cap="none" strike="noStrike">
              <a:solidFill>
                <a:schemeClr val="dk1"/>
              </a:solidFill>
              <a:latin typeface="Open Sans"/>
              <a:ea typeface="Open Sans"/>
              <a:cs typeface="Open Sans"/>
              <a:sym typeface="Open Sans"/>
            </a:endParaRPr>
          </a:p>
        </p:txBody>
      </p:sp>
      <p:sp>
        <p:nvSpPr>
          <p:cNvPr id="114" name="Google Shape;114;p4"/>
          <p:cNvSpPr txBox="1"/>
          <p:nvPr/>
        </p:nvSpPr>
        <p:spPr>
          <a:xfrm>
            <a:off x="1572600" y="835200"/>
            <a:ext cx="4980300" cy="3714300"/>
          </a:xfrm>
          <a:prstGeom prst="rect">
            <a:avLst/>
          </a:prstGeom>
          <a:noFill/>
          <a:ln>
            <a:noFill/>
          </a:ln>
        </p:spPr>
        <p:txBody>
          <a:bodyPr anchorCtr="0" anchor="t" bIns="34275" lIns="68575" spcFirstLastPara="1" rIns="68575" wrap="square" tIns="34275">
            <a:spAutoFit/>
          </a:bodyPr>
          <a:lstStyle/>
          <a:p>
            <a:pPr indent="0" lvl="0" marL="0" marR="0" rtl="0" algn="l">
              <a:lnSpc>
                <a:spcPct val="115000"/>
              </a:lnSpc>
              <a:spcBef>
                <a:spcPts val="0"/>
              </a:spcBef>
              <a:spcAft>
                <a:spcPts val="0"/>
              </a:spcAft>
              <a:buClr>
                <a:srgbClr val="000000"/>
              </a:buClr>
              <a:buSzPts val="1600"/>
              <a:buFont typeface="Arial"/>
              <a:buNone/>
            </a:pPr>
            <a:r>
              <a:rPr b="0" i="0" lang="en" sz="1600" u="none" cap="none" strike="noStrike">
                <a:solidFill>
                  <a:schemeClr val="dk1"/>
                </a:solidFill>
                <a:latin typeface="Calibri"/>
                <a:ea typeface="Calibri"/>
                <a:cs typeface="Calibri"/>
                <a:sym typeface="Calibri"/>
              </a:rPr>
              <a:t>A team meeting was requested by several employees working on a group project to clarify roles and to address the accountability and communication issues they were experiencing while working on an employee relations project in the HR Department. A mid-level professional, Omar, shares with you, the Project Manager, that he feels frustrated at the pace that work is being completed and that “everyone else gets to slack off and do whatever they want but we always have these meetings and where we try to get things realigned and it never solves anything.” Omar states that his largest frustration stems from his working relationship with a peer, Debra, who he felt wasn’t as qualified because she was only an intern. </a:t>
            </a:r>
            <a:endParaRPr b="0" i="0" sz="1700" u="none" cap="none" strike="noStrike">
              <a:solidFill>
                <a:schemeClr val="dk1"/>
              </a:solidFill>
              <a:latin typeface="Calibri"/>
              <a:ea typeface="Calibri"/>
              <a:cs typeface="Calibri"/>
              <a:sym typeface="Calibri"/>
            </a:endParaRPr>
          </a:p>
        </p:txBody>
      </p:sp>
      <p:sp>
        <p:nvSpPr>
          <p:cNvPr id="115" name="Google Shape;115;p4"/>
          <p:cNvSpPr/>
          <p:nvPr/>
        </p:nvSpPr>
        <p:spPr>
          <a:xfrm>
            <a:off x="418850" y="0"/>
            <a:ext cx="225600" cy="5143500"/>
          </a:xfrm>
          <a:prstGeom prst="rect">
            <a:avLst/>
          </a:prstGeom>
          <a:gradFill>
            <a:gsLst>
              <a:gs pos="0">
                <a:srgbClr val="2D3847"/>
              </a:gs>
              <a:gs pos="52999">
                <a:srgbClr val="28323F"/>
              </a:gs>
              <a:gs pos="100000">
                <a:srgbClr val="222A35"/>
              </a:gs>
            </a:gsLst>
            <a:lin ang="5400012" scaled="0"/>
          </a:gradFill>
          <a:ln>
            <a:noFill/>
          </a:ln>
          <a:effectLst>
            <a:outerShdw blurRad="25400" rotWithShape="0" algn="r" dir="10800000" dist="63500">
              <a:srgbClr val="000000">
                <a:alpha val="4549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sp>
        <p:nvSpPr>
          <p:cNvPr id="120" name="Google Shape;120;p5"/>
          <p:cNvSpPr/>
          <p:nvPr/>
        </p:nvSpPr>
        <p:spPr>
          <a:xfrm>
            <a:off x="1205050" y="205750"/>
            <a:ext cx="5496300" cy="4629300"/>
          </a:xfrm>
          <a:prstGeom prst="rect">
            <a:avLst/>
          </a:prstGeom>
          <a:solidFill>
            <a:schemeClr val="lt1"/>
          </a:solidFill>
          <a:ln>
            <a:noFill/>
          </a:ln>
          <a:effectLst>
            <a:outerShdw blurRad="88900" rotWithShape="0" algn="tl" dir="2700000" dist="76200">
              <a:srgbClr val="000000">
                <a:alpha val="4901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id="121" name="Google Shape;121;p5"/>
          <p:cNvPicPr preferRelativeResize="0"/>
          <p:nvPr>
            <p:ph idx="2" type="pic"/>
          </p:nvPr>
        </p:nvPicPr>
        <p:blipFill rotWithShape="1">
          <a:blip r:embed="rId3">
            <a:alphaModFix/>
          </a:blip>
          <a:srcRect b="0" l="28760" r="28755" t="0"/>
          <a:stretch/>
        </p:blipFill>
        <p:spPr>
          <a:xfrm>
            <a:off x="6789525" y="1166108"/>
            <a:ext cx="2354475" cy="3955192"/>
          </a:xfrm>
          <a:prstGeom prst="rect">
            <a:avLst/>
          </a:prstGeom>
          <a:solidFill>
            <a:schemeClr val="lt1"/>
          </a:solidFill>
          <a:ln>
            <a:noFill/>
          </a:ln>
        </p:spPr>
      </p:pic>
      <p:sp>
        <p:nvSpPr>
          <p:cNvPr id="122" name="Google Shape;122;p5"/>
          <p:cNvSpPr txBox="1"/>
          <p:nvPr/>
        </p:nvSpPr>
        <p:spPr>
          <a:xfrm>
            <a:off x="1660675" y="424875"/>
            <a:ext cx="4892400" cy="438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Open Sans"/>
                <a:ea typeface="Open Sans"/>
                <a:cs typeface="Open Sans"/>
                <a:sym typeface="Open Sans"/>
              </a:rPr>
              <a:t>Problem Scenario: </a:t>
            </a:r>
            <a:r>
              <a:rPr b="0" i="0" lang="en" sz="2400" u="none" cap="none" strike="noStrike">
                <a:solidFill>
                  <a:schemeClr val="dk1"/>
                </a:solidFill>
                <a:latin typeface="Open Sans"/>
                <a:ea typeface="Open Sans"/>
                <a:cs typeface="Open Sans"/>
                <a:sym typeface="Open Sans"/>
              </a:rPr>
              <a:t>Progression</a:t>
            </a:r>
            <a:endParaRPr b="0" i="0" sz="2100" u="none" cap="none" strike="noStrike">
              <a:solidFill>
                <a:schemeClr val="dk1"/>
              </a:solidFill>
              <a:latin typeface="Open Sans"/>
              <a:ea typeface="Open Sans"/>
              <a:cs typeface="Open Sans"/>
              <a:sym typeface="Open Sans"/>
            </a:endParaRPr>
          </a:p>
        </p:txBody>
      </p:sp>
      <p:sp>
        <p:nvSpPr>
          <p:cNvPr id="123" name="Google Shape;123;p5"/>
          <p:cNvSpPr txBox="1"/>
          <p:nvPr/>
        </p:nvSpPr>
        <p:spPr>
          <a:xfrm>
            <a:off x="1715225" y="911400"/>
            <a:ext cx="4837800" cy="3714300"/>
          </a:xfrm>
          <a:prstGeom prst="rect">
            <a:avLst/>
          </a:prstGeom>
          <a:noFill/>
          <a:ln>
            <a:noFill/>
          </a:ln>
        </p:spPr>
        <p:txBody>
          <a:bodyPr anchorCtr="0" anchor="t" bIns="34275" lIns="68575" spcFirstLastPara="1" rIns="68575" wrap="square" tIns="34275">
            <a:spAutoFit/>
          </a:bodyPr>
          <a:lstStyle/>
          <a:p>
            <a:pPr indent="0" lvl="0" marL="0" marR="0" rtl="0" algn="l">
              <a:lnSpc>
                <a:spcPct val="115000"/>
              </a:lnSpc>
              <a:spcBef>
                <a:spcPts val="0"/>
              </a:spcBef>
              <a:spcAft>
                <a:spcPts val="0"/>
              </a:spcAft>
              <a:buClr>
                <a:srgbClr val="000000"/>
              </a:buClr>
              <a:buSzPts val="1600"/>
              <a:buFont typeface="Arial"/>
              <a:buNone/>
            </a:pPr>
            <a:r>
              <a:rPr b="0" i="0" lang="en" sz="1600" u="none" cap="none" strike="noStrike">
                <a:solidFill>
                  <a:schemeClr val="dk1"/>
                </a:solidFill>
                <a:latin typeface="Calibri"/>
                <a:ea typeface="Calibri"/>
                <a:cs typeface="Calibri"/>
                <a:sym typeface="Calibri"/>
              </a:rPr>
              <a:t>Debra shares with you that she feels intimidated by Omar’s presence and that she often “loses the motivation to work when he comes over and practically yells at me on how he wants things done.” Debra shared that she believed that the meeting request stemmed from a conversation she had with Omar in which she mentioned that he was “not my boss and we all have things we need to do without you barking at everyone.” Omar has since been using passive aggression in his professional emails and communication with team mates and has made outward statements to team members criticizing Debra’s and several other interns work on this project.</a:t>
            </a:r>
            <a:endParaRPr b="0" i="0" sz="1600" u="none" cap="none" strike="noStrike">
              <a:solidFill>
                <a:schemeClr val="dk1"/>
              </a:solidFill>
              <a:latin typeface="Calibri"/>
              <a:ea typeface="Calibri"/>
              <a:cs typeface="Calibri"/>
              <a:sym typeface="Calibri"/>
            </a:endParaRPr>
          </a:p>
        </p:txBody>
      </p:sp>
      <p:sp>
        <p:nvSpPr>
          <p:cNvPr id="124" name="Google Shape;124;p5"/>
          <p:cNvSpPr/>
          <p:nvPr/>
        </p:nvSpPr>
        <p:spPr>
          <a:xfrm>
            <a:off x="418850" y="0"/>
            <a:ext cx="225600" cy="5143500"/>
          </a:xfrm>
          <a:prstGeom prst="rect">
            <a:avLst/>
          </a:prstGeom>
          <a:gradFill>
            <a:gsLst>
              <a:gs pos="0">
                <a:srgbClr val="2D3847"/>
              </a:gs>
              <a:gs pos="52999">
                <a:srgbClr val="28323F"/>
              </a:gs>
              <a:gs pos="100000">
                <a:srgbClr val="222A35"/>
              </a:gs>
            </a:gsLst>
            <a:lin ang="5400012" scaled="0"/>
          </a:gradFill>
          <a:ln>
            <a:noFill/>
          </a:ln>
          <a:effectLst>
            <a:outerShdw blurRad="25400" rotWithShape="0" algn="r" dir="10800000" dist="63500">
              <a:srgbClr val="000000">
                <a:alpha val="4549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6"/>
          <p:cNvSpPr/>
          <p:nvPr/>
        </p:nvSpPr>
        <p:spPr>
          <a:xfrm>
            <a:off x="1070075" y="1166100"/>
            <a:ext cx="5496300" cy="3131100"/>
          </a:xfrm>
          <a:prstGeom prst="rect">
            <a:avLst/>
          </a:prstGeom>
          <a:solidFill>
            <a:schemeClr val="lt1"/>
          </a:solidFill>
          <a:ln>
            <a:noFill/>
          </a:ln>
          <a:effectLst>
            <a:outerShdw blurRad="88900" rotWithShape="0" algn="tl" dir="2700000" dist="76200">
              <a:srgbClr val="000000">
                <a:alpha val="49019"/>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id="130" name="Google Shape;130;p6"/>
          <p:cNvPicPr preferRelativeResize="0"/>
          <p:nvPr>
            <p:ph idx="2" type="pic"/>
          </p:nvPr>
        </p:nvPicPr>
        <p:blipFill rotWithShape="1">
          <a:blip r:embed="rId3">
            <a:alphaModFix/>
          </a:blip>
          <a:srcRect b="0" l="28760" r="28755" t="0"/>
          <a:stretch/>
        </p:blipFill>
        <p:spPr>
          <a:xfrm>
            <a:off x="6718775" y="865575"/>
            <a:ext cx="2380950" cy="3999675"/>
          </a:xfrm>
          <a:prstGeom prst="rect">
            <a:avLst/>
          </a:prstGeom>
          <a:solidFill>
            <a:schemeClr val="lt1"/>
          </a:solidFill>
          <a:ln>
            <a:noFill/>
          </a:ln>
        </p:spPr>
      </p:pic>
      <p:sp>
        <p:nvSpPr>
          <p:cNvPr id="131" name="Google Shape;131;p6"/>
          <p:cNvSpPr txBox="1"/>
          <p:nvPr/>
        </p:nvSpPr>
        <p:spPr>
          <a:xfrm>
            <a:off x="1449500" y="1502800"/>
            <a:ext cx="4892400" cy="4386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dk1"/>
                </a:solidFill>
                <a:latin typeface="Open Sans"/>
                <a:ea typeface="Open Sans"/>
                <a:cs typeface="Open Sans"/>
                <a:sym typeface="Open Sans"/>
              </a:rPr>
              <a:t>Problem Scenario: </a:t>
            </a:r>
            <a:r>
              <a:rPr b="0" i="0" lang="en" sz="2400" u="none" cap="none" strike="noStrike">
                <a:solidFill>
                  <a:schemeClr val="dk1"/>
                </a:solidFill>
                <a:latin typeface="Open Sans"/>
                <a:ea typeface="Open Sans"/>
                <a:cs typeface="Open Sans"/>
                <a:sym typeface="Open Sans"/>
              </a:rPr>
              <a:t>Climax</a:t>
            </a:r>
            <a:endParaRPr b="0" i="0" sz="2100" u="none" cap="none" strike="noStrike">
              <a:solidFill>
                <a:schemeClr val="dk1"/>
              </a:solidFill>
              <a:latin typeface="Open Sans"/>
              <a:ea typeface="Open Sans"/>
              <a:cs typeface="Open Sans"/>
              <a:sym typeface="Open Sans"/>
            </a:endParaRPr>
          </a:p>
        </p:txBody>
      </p:sp>
      <p:sp>
        <p:nvSpPr>
          <p:cNvPr id="132" name="Google Shape;132;p6"/>
          <p:cNvSpPr txBox="1"/>
          <p:nvPr/>
        </p:nvSpPr>
        <p:spPr>
          <a:xfrm>
            <a:off x="1476800" y="2062825"/>
            <a:ext cx="4837800" cy="1731600"/>
          </a:xfrm>
          <a:prstGeom prst="rect">
            <a:avLst/>
          </a:prstGeom>
          <a:noFill/>
          <a:ln>
            <a:noFill/>
          </a:ln>
        </p:spPr>
        <p:txBody>
          <a:bodyPr anchorCtr="0" anchor="t" bIns="34275" lIns="68575" spcFirstLastPara="1" rIns="68575" wrap="square" tIns="34275">
            <a:spAutoFit/>
          </a:bodyPr>
          <a:lstStyle/>
          <a:p>
            <a:pPr indent="0" lvl="0" marL="0" marR="0" rtl="0" algn="l">
              <a:lnSpc>
                <a:spcPct val="115000"/>
              </a:lnSpc>
              <a:spcBef>
                <a:spcPts val="0"/>
              </a:spcBef>
              <a:spcAft>
                <a:spcPts val="0"/>
              </a:spcAft>
              <a:buClr>
                <a:schemeClr val="dk1"/>
              </a:buClr>
              <a:buSzPts val="1100"/>
              <a:buFont typeface="Arial"/>
              <a:buNone/>
            </a:pPr>
            <a:r>
              <a:rPr b="0" i="0" lang="en" sz="1600" u="none" cap="none" strike="noStrike">
                <a:solidFill>
                  <a:schemeClr val="dk1"/>
                </a:solidFill>
                <a:latin typeface="Calibri"/>
                <a:ea typeface="Calibri"/>
                <a:cs typeface="Calibri"/>
                <a:sym typeface="Calibri"/>
              </a:rPr>
              <a:t>At this point in the project, the team is not working efficiently: much of the work is either bottlenecked by conflict or being created twice with team roles being confused and peers acting as delegates to the Project Manager. The Project Manager must intervene to ensure the project is completed on time.</a:t>
            </a:r>
            <a:endParaRPr b="0" i="0" sz="1800" u="none" cap="none" strike="noStrike">
              <a:solidFill>
                <a:schemeClr val="dk1"/>
              </a:solidFill>
              <a:latin typeface="Calibri"/>
              <a:ea typeface="Calibri"/>
              <a:cs typeface="Calibri"/>
              <a:sym typeface="Calibri"/>
            </a:endParaRPr>
          </a:p>
        </p:txBody>
      </p:sp>
      <p:sp>
        <p:nvSpPr>
          <p:cNvPr id="133" name="Google Shape;133;p6"/>
          <p:cNvSpPr/>
          <p:nvPr/>
        </p:nvSpPr>
        <p:spPr>
          <a:xfrm>
            <a:off x="418850" y="0"/>
            <a:ext cx="225600" cy="5143500"/>
          </a:xfrm>
          <a:prstGeom prst="rect">
            <a:avLst/>
          </a:prstGeom>
          <a:gradFill>
            <a:gsLst>
              <a:gs pos="0">
                <a:srgbClr val="2D3847"/>
              </a:gs>
              <a:gs pos="52999">
                <a:srgbClr val="28323F"/>
              </a:gs>
              <a:gs pos="100000">
                <a:srgbClr val="222A35"/>
              </a:gs>
            </a:gsLst>
            <a:lin ang="5400012" scaled="0"/>
          </a:gradFill>
          <a:ln>
            <a:noFill/>
          </a:ln>
          <a:effectLst>
            <a:outerShdw blurRad="25400" rotWithShape="0" algn="r" dir="10800000" dist="63500">
              <a:srgbClr val="000000">
                <a:alpha val="4549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D3847"/>
            </a:gs>
            <a:gs pos="52999">
              <a:srgbClr val="28323F"/>
            </a:gs>
            <a:gs pos="100000">
              <a:srgbClr val="222A35"/>
            </a:gs>
          </a:gsLst>
          <a:lin ang="5400012" scaled="0"/>
        </a:gradFill>
      </p:bgPr>
    </p:bg>
    <p:spTree>
      <p:nvGrpSpPr>
        <p:cNvPr id="137" name="Shape 137"/>
        <p:cNvGrpSpPr/>
        <p:nvPr/>
      </p:nvGrpSpPr>
      <p:grpSpPr>
        <a:xfrm>
          <a:off x="0" y="0"/>
          <a:ext cx="0" cy="0"/>
          <a:chOff x="0" y="0"/>
          <a:chExt cx="0" cy="0"/>
        </a:xfrm>
      </p:grpSpPr>
      <p:sp>
        <p:nvSpPr>
          <p:cNvPr id="138" name="Google Shape;138;p7"/>
          <p:cNvSpPr/>
          <p:nvPr/>
        </p:nvSpPr>
        <p:spPr>
          <a:xfrm>
            <a:off x="0" y="0"/>
            <a:ext cx="4156500" cy="5143500"/>
          </a:xfrm>
          <a:prstGeom prst="rect">
            <a:avLst/>
          </a:prstGeom>
          <a:solidFill>
            <a:schemeClr val="lt1"/>
          </a:solidFill>
          <a:ln>
            <a:noFill/>
          </a:ln>
          <a:effectLst>
            <a:outerShdw blurRad="142875" rotWithShape="0" algn="bl" dir="6000000" dist="19050">
              <a:srgbClr val="000000">
                <a:alpha val="27058"/>
              </a:srgbClr>
            </a:outerShdw>
            <a:reflection blurRad="0" dir="5400000" dist="133350" endA="0" endPos="30000" fadeDir="5400012" kx="0" rotWithShape="0" algn="bl" stPos="0" sy="-100000" ky="0"/>
          </a:effectLst>
        </p:spPr>
        <p:txBody>
          <a:bodyPr anchorCtr="0" anchor="ctr" bIns="34275" lIns="68575" spcFirstLastPara="1" rIns="68575" wrap="square" tIns="34275">
            <a:noAutofit/>
          </a:bodyPr>
          <a:lstStyle/>
          <a:p>
            <a:pPr indent="0" lvl="0" marL="0" marR="0" rtl="0" algn="l">
              <a:lnSpc>
                <a:spcPct val="115000"/>
              </a:lnSpc>
              <a:spcBef>
                <a:spcPts val="0"/>
              </a:spcBef>
              <a:spcAft>
                <a:spcPts val="0"/>
              </a:spcAft>
              <a:buClr>
                <a:srgbClr val="000000"/>
              </a:buClr>
              <a:buSzPts val="800"/>
              <a:buFont typeface="Arial"/>
              <a:buNone/>
            </a:pPr>
            <a:r>
              <a:t/>
            </a:r>
            <a:endParaRPr b="0" i="0" sz="4900" u="none" cap="none" strike="noStrike">
              <a:solidFill>
                <a:schemeClr val="lt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800"/>
              <a:buFont typeface="Arial"/>
              <a:buNone/>
            </a:pPr>
            <a:r>
              <a:t/>
            </a:r>
            <a:endParaRPr b="0" i="0" sz="4900" u="none" cap="none" strike="noStrike">
              <a:solidFill>
                <a:schemeClr val="lt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800"/>
              <a:buFont typeface="Arial"/>
              <a:buNone/>
            </a:pPr>
            <a:r>
              <a:t/>
            </a:r>
            <a:endParaRPr b="0" i="0" sz="4900" u="none" cap="none" strike="noStrike">
              <a:solidFill>
                <a:schemeClr val="lt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800"/>
              <a:buFont typeface="Arial"/>
              <a:buNone/>
            </a:pPr>
            <a:r>
              <a:t/>
            </a:r>
            <a:endParaRPr b="0" i="0" sz="4900" u="none" cap="none" strike="noStrike">
              <a:solidFill>
                <a:schemeClr val="lt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800"/>
              <a:buFont typeface="Arial"/>
              <a:buNone/>
            </a:pPr>
            <a:r>
              <a:t/>
            </a:r>
            <a:endParaRPr b="0" i="0" sz="4900" u="none" cap="none" strike="noStrike">
              <a:solidFill>
                <a:schemeClr val="lt1"/>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800"/>
              <a:buFont typeface="Arial"/>
              <a:buNone/>
            </a:pPr>
            <a:r>
              <a:t/>
            </a:r>
            <a:endParaRPr b="0" i="0" sz="4900" u="none" cap="none" strike="noStrike">
              <a:solidFill>
                <a:schemeClr val="lt1"/>
              </a:solidFill>
              <a:latin typeface="Calibri"/>
              <a:ea typeface="Calibri"/>
              <a:cs typeface="Calibri"/>
              <a:sym typeface="Calibri"/>
            </a:endParaRPr>
          </a:p>
        </p:txBody>
      </p:sp>
      <p:pic>
        <p:nvPicPr>
          <p:cNvPr id="139" name="Google Shape;139;p7"/>
          <p:cNvPicPr preferRelativeResize="0"/>
          <p:nvPr>
            <p:ph idx="2" type="pic"/>
          </p:nvPr>
        </p:nvPicPr>
        <p:blipFill rotWithShape="1">
          <a:blip r:embed="rId3">
            <a:alphaModFix/>
          </a:blip>
          <a:srcRect b="-7244" l="0" r="0" t="-4213"/>
          <a:stretch/>
        </p:blipFill>
        <p:spPr>
          <a:xfrm rot="4">
            <a:off x="291866" y="117564"/>
            <a:ext cx="3189706" cy="4599746"/>
          </a:xfrm>
          <a:prstGeom prst="rect">
            <a:avLst/>
          </a:prstGeom>
          <a:solidFill>
            <a:schemeClr val="lt1"/>
          </a:solidFill>
          <a:ln>
            <a:noFill/>
          </a:ln>
        </p:spPr>
      </p:pic>
      <p:sp>
        <p:nvSpPr>
          <p:cNvPr id="140" name="Google Shape;140;p7"/>
          <p:cNvSpPr/>
          <p:nvPr/>
        </p:nvSpPr>
        <p:spPr>
          <a:xfrm>
            <a:off x="3741811" y="351549"/>
            <a:ext cx="5348400" cy="897000"/>
          </a:xfrm>
          <a:prstGeom prst="rect">
            <a:avLst/>
          </a:prstGeom>
          <a:solidFill>
            <a:schemeClr val="lt1"/>
          </a:solidFill>
          <a:ln>
            <a:noFill/>
          </a:ln>
          <a:effectLst>
            <a:outerShdw blurRad="50800" rotWithShape="0" algn="tr" dir="8100000" dist="63500">
              <a:srgbClr val="000000">
                <a:alpha val="54117"/>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141" name="Google Shape;141;p7"/>
          <p:cNvGrpSpPr/>
          <p:nvPr/>
        </p:nvGrpSpPr>
        <p:grpSpPr>
          <a:xfrm>
            <a:off x="4390475" y="453237"/>
            <a:ext cx="4472026" cy="693627"/>
            <a:chOff x="6671735" y="-429006"/>
            <a:chExt cx="5962702" cy="924835"/>
          </a:xfrm>
        </p:grpSpPr>
        <p:sp>
          <p:nvSpPr>
            <p:cNvPr id="142" name="Google Shape;142;p7"/>
            <p:cNvSpPr txBox="1"/>
            <p:nvPr/>
          </p:nvSpPr>
          <p:spPr>
            <a:xfrm>
              <a:off x="6773337" y="-429006"/>
              <a:ext cx="5861100" cy="564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300"/>
                <a:buFont typeface="Arial"/>
                <a:buNone/>
              </a:pPr>
              <a:r>
                <a:rPr b="1" i="0" lang="en" sz="2300" u="none" cap="none" strike="noStrike">
                  <a:solidFill>
                    <a:srgbClr val="262626"/>
                  </a:solidFill>
                  <a:latin typeface="Open Sans"/>
                  <a:ea typeface="Open Sans"/>
                  <a:cs typeface="Open Sans"/>
                  <a:sym typeface="Open Sans"/>
                </a:rPr>
                <a:t>Problem Statement Topics</a:t>
              </a:r>
              <a:endParaRPr b="1" i="0" sz="600" u="none" cap="none" strike="noStrike">
                <a:solidFill>
                  <a:srgbClr val="000000"/>
                </a:solidFill>
                <a:latin typeface="Open Sans"/>
                <a:ea typeface="Open Sans"/>
                <a:cs typeface="Open Sans"/>
                <a:sym typeface="Open Sans"/>
              </a:endParaRPr>
            </a:p>
          </p:txBody>
        </p:sp>
        <p:sp>
          <p:nvSpPr>
            <p:cNvPr id="143" name="Google Shape;143;p7"/>
            <p:cNvSpPr txBox="1"/>
            <p:nvPr/>
          </p:nvSpPr>
          <p:spPr>
            <a:xfrm>
              <a:off x="6671735" y="95629"/>
              <a:ext cx="5658900" cy="4002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700"/>
                <a:buFont typeface="Arial"/>
                <a:buNone/>
              </a:pPr>
              <a:r>
                <a:rPr b="0" i="1" lang="en" sz="1500" u="none" cap="none" strike="noStrike">
                  <a:solidFill>
                    <a:srgbClr val="262626"/>
                  </a:solidFill>
                  <a:latin typeface="Open Sans"/>
                  <a:ea typeface="Open Sans"/>
                  <a:cs typeface="Open Sans"/>
                  <a:sym typeface="Open Sans"/>
                </a:rPr>
                <a:t>Communication and Accountability</a:t>
              </a:r>
              <a:endParaRPr b="0" i="1" sz="1300" u="none" cap="none" strike="noStrike">
                <a:solidFill>
                  <a:srgbClr val="000000"/>
                </a:solidFill>
                <a:latin typeface="Open Sans"/>
                <a:ea typeface="Open Sans"/>
                <a:cs typeface="Open Sans"/>
                <a:sym typeface="Open Sans"/>
              </a:endParaRPr>
            </a:p>
          </p:txBody>
        </p:sp>
      </p:grpSp>
      <p:sp>
        <p:nvSpPr>
          <p:cNvPr id="144" name="Google Shape;144;p7"/>
          <p:cNvSpPr txBox="1"/>
          <p:nvPr/>
        </p:nvSpPr>
        <p:spPr>
          <a:xfrm>
            <a:off x="4717473" y="1447459"/>
            <a:ext cx="4066200" cy="2670000"/>
          </a:xfrm>
          <a:prstGeom prst="rect">
            <a:avLst/>
          </a:prstGeom>
          <a:noFill/>
          <a:ln>
            <a:noFill/>
          </a:ln>
        </p:spPr>
        <p:txBody>
          <a:bodyPr anchorCtr="0" anchor="t" bIns="34275" lIns="68575" spcFirstLastPara="1" rIns="68575" wrap="square" tIns="34275">
            <a:noAutofit/>
          </a:bodyPr>
          <a:lstStyle/>
          <a:p>
            <a:pPr indent="-271462" lvl="0" marL="342900" marR="0" rtl="0" algn="l">
              <a:lnSpc>
                <a:spcPct val="115000"/>
              </a:lnSpc>
              <a:spcBef>
                <a:spcPts val="500"/>
              </a:spcBef>
              <a:spcAft>
                <a:spcPts val="0"/>
              </a:spcAft>
              <a:buClr>
                <a:schemeClr val="lt1"/>
              </a:buClr>
              <a:buSzPts val="1675"/>
              <a:buFont typeface="Calibri"/>
              <a:buChar char="●"/>
            </a:pPr>
            <a:r>
              <a:rPr b="1" i="0" lang="en" sz="1675" u="none" cap="none" strike="noStrike">
                <a:solidFill>
                  <a:schemeClr val="lt1"/>
                </a:solidFill>
                <a:latin typeface="Calibri"/>
                <a:ea typeface="Calibri"/>
                <a:cs typeface="Calibri"/>
                <a:sym typeface="Calibri"/>
              </a:rPr>
              <a:t>Communication</a:t>
            </a:r>
            <a:r>
              <a:rPr b="0" i="0" lang="en" sz="1675" u="none" cap="none" strike="noStrike">
                <a:solidFill>
                  <a:schemeClr val="lt1"/>
                </a:solidFill>
                <a:latin typeface="Calibri"/>
                <a:ea typeface="Calibri"/>
                <a:cs typeface="Calibri"/>
                <a:sym typeface="Calibri"/>
              </a:rPr>
              <a:t>-There are communication barriers that are happening within this work place. Uncompleted task are not being communicated to team effectively and it causes task to not get done or being completed inaccurately.</a:t>
            </a:r>
            <a:endParaRPr b="0" i="0" sz="1675" u="none" cap="none" strike="noStrike">
              <a:solidFill>
                <a:schemeClr val="lt1"/>
              </a:solidFill>
              <a:latin typeface="Calibri"/>
              <a:ea typeface="Calibri"/>
              <a:cs typeface="Calibri"/>
              <a:sym typeface="Calibri"/>
            </a:endParaRPr>
          </a:p>
          <a:p>
            <a:pPr indent="-271462" lvl="0" marL="342900" marR="0" rtl="0" algn="l">
              <a:lnSpc>
                <a:spcPct val="115000"/>
              </a:lnSpc>
              <a:spcBef>
                <a:spcPts val="500"/>
              </a:spcBef>
              <a:spcAft>
                <a:spcPts val="0"/>
              </a:spcAft>
              <a:buClr>
                <a:schemeClr val="lt1"/>
              </a:buClr>
              <a:buSzPts val="1675"/>
              <a:buFont typeface="Calibri"/>
              <a:buChar char="●"/>
            </a:pPr>
            <a:r>
              <a:rPr b="1" i="0" lang="en" sz="1675" u="none" cap="none" strike="noStrike">
                <a:solidFill>
                  <a:schemeClr val="lt1"/>
                </a:solidFill>
                <a:latin typeface="Calibri"/>
                <a:ea typeface="Calibri"/>
                <a:cs typeface="Calibri"/>
                <a:sym typeface="Calibri"/>
              </a:rPr>
              <a:t>Accountability</a:t>
            </a:r>
            <a:r>
              <a:rPr b="0" i="0" lang="en" sz="1675" u="none" cap="none" strike="noStrike">
                <a:solidFill>
                  <a:schemeClr val="lt1"/>
                </a:solidFill>
                <a:latin typeface="Calibri"/>
                <a:ea typeface="Calibri"/>
                <a:cs typeface="Calibri"/>
                <a:sym typeface="Calibri"/>
              </a:rPr>
              <a:t>-There is little to no accountability when working in teams. Team members tasks are often incomplete or not done in a timely matter.</a:t>
            </a:r>
            <a:endParaRPr b="0" i="0" sz="1675" u="none" cap="none" strike="noStrike">
              <a:solidFill>
                <a:schemeClr val="lt1"/>
              </a:solidFill>
              <a:latin typeface="Calibri"/>
              <a:ea typeface="Calibri"/>
              <a:cs typeface="Calibri"/>
              <a:sym typeface="Calibri"/>
            </a:endParaRPr>
          </a:p>
          <a:p>
            <a:pPr indent="-177800" lvl="0" marL="342900" marR="0" rtl="0" algn="l">
              <a:lnSpc>
                <a:spcPct val="115000"/>
              </a:lnSpc>
              <a:spcBef>
                <a:spcPts val="500"/>
              </a:spcBef>
              <a:spcAft>
                <a:spcPts val="0"/>
              </a:spcAft>
              <a:buClr>
                <a:schemeClr val="lt1"/>
              </a:buClr>
              <a:buSzPts val="1375"/>
              <a:buFont typeface="Calibri"/>
              <a:buNone/>
            </a:pPr>
            <a:r>
              <a:t/>
            </a:r>
            <a:endParaRPr b="0" i="0" sz="1575" u="none" cap="none" strike="noStrike">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D3847"/>
            </a:gs>
            <a:gs pos="52999">
              <a:srgbClr val="28323F"/>
            </a:gs>
            <a:gs pos="100000">
              <a:srgbClr val="222A35"/>
            </a:gs>
          </a:gsLst>
          <a:lin ang="5400012" scaled="0"/>
        </a:gradFill>
      </p:bgPr>
    </p:bg>
    <p:spTree>
      <p:nvGrpSpPr>
        <p:cNvPr id="148" name="Shape 148"/>
        <p:cNvGrpSpPr/>
        <p:nvPr/>
      </p:nvGrpSpPr>
      <p:grpSpPr>
        <a:xfrm>
          <a:off x="0" y="0"/>
          <a:ext cx="0" cy="0"/>
          <a:chOff x="0" y="0"/>
          <a:chExt cx="0" cy="0"/>
        </a:xfrm>
      </p:grpSpPr>
      <p:sp>
        <p:nvSpPr>
          <p:cNvPr id="149" name="Google Shape;149;p8"/>
          <p:cNvSpPr/>
          <p:nvPr/>
        </p:nvSpPr>
        <p:spPr>
          <a:xfrm>
            <a:off x="0" y="0"/>
            <a:ext cx="4156500" cy="5143500"/>
          </a:xfrm>
          <a:prstGeom prst="rect">
            <a:avLst/>
          </a:prstGeom>
          <a:solidFill>
            <a:schemeClr val="lt1"/>
          </a:solidFill>
          <a:ln>
            <a:noFill/>
          </a:ln>
          <a:effectLst>
            <a:outerShdw blurRad="142875" rotWithShape="0" algn="bl" dir="6000000" dist="19050">
              <a:srgbClr val="000000">
                <a:alpha val="27058"/>
              </a:srgbClr>
            </a:outerShdw>
            <a:reflection blurRad="0" dir="5400000" dist="133350" endA="0" endPos="30000" fadeDir="5400012" kx="0" rotWithShape="0" algn="bl" stPos="0" sy="-100000" ky="0"/>
          </a:effectLst>
        </p:spPr>
        <p:txBody>
          <a:bodyPr anchorCtr="0" anchor="ctr" bIns="34275" lIns="68575" spcFirstLastPara="1" rIns="68575" wrap="square" tIns="34275">
            <a:noAutofit/>
          </a:bodyPr>
          <a:lstStyle/>
          <a:p>
            <a:pPr indent="0" lvl="0" marL="0" marR="0" rtl="0" algn="l">
              <a:lnSpc>
                <a:spcPct val="115000"/>
              </a:lnSpc>
              <a:spcBef>
                <a:spcPts val="0"/>
              </a:spcBef>
              <a:spcAft>
                <a:spcPts val="0"/>
              </a:spcAft>
              <a:buClr>
                <a:srgbClr val="000000"/>
              </a:buClr>
              <a:buSzPts val="800"/>
              <a:buFont typeface="Arial"/>
              <a:buNone/>
            </a:pPr>
            <a:r>
              <a:t/>
            </a:r>
            <a:endParaRPr b="0" i="0" sz="4900" u="none" cap="none" strike="noStrike">
              <a:solidFill>
                <a:schemeClr val="lt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800"/>
              <a:buFont typeface="Arial"/>
              <a:buNone/>
            </a:pPr>
            <a:r>
              <a:t/>
            </a:r>
            <a:endParaRPr b="0" i="0" sz="4900" u="none" cap="none" strike="noStrike">
              <a:solidFill>
                <a:schemeClr val="lt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800"/>
              <a:buFont typeface="Arial"/>
              <a:buNone/>
            </a:pPr>
            <a:r>
              <a:t/>
            </a:r>
            <a:endParaRPr b="0" i="0" sz="4900" u="none" cap="none" strike="noStrike">
              <a:solidFill>
                <a:schemeClr val="lt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800"/>
              <a:buFont typeface="Arial"/>
              <a:buNone/>
            </a:pPr>
            <a:r>
              <a:t/>
            </a:r>
            <a:endParaRPr b="0" i="0" sz="4900" u="none" cap="none" strike="noStrike">
              <a:solidFill>
                <a:schemeClr val="lt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800"/>
              <a:buFont typeface="Arial"/>
              <a:buNone/>
            </a:pPr>
            <a:r>
              <a:t/>
            </a:r>
            <a:endParaRPr b="0" i="0" sz="4900" u="none" cap="none" strike="noStrike">
              <a:solidFill>
                <a:schemeClr val="lt1"/>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800"/>
              <a:buFont typeface="Arial"/>
              <a:buNone/>
            </a:pPr>
            <a:r>
              <a:t/>
            </a:r>
            <a:endParaRPr b="0" i="0" sz="4900" u="none" cap="none" strike="noStrike">
              <a:solidFill>
                <a:schemeClr val="lt1"/>
              </a:solidFill>
              <a:latin typeface="Calibri"/>
              <a:ea typeface="Calibri"/>
              <a:cs typeface="Calibri"/>
              <a:sym typeface="Calibri"/>
            </a:endParaRPr>
          </a:p>
        </p:txBody>
      </p:sp>
      <p:sp>
        <p:nvSpPr>
          <p:cNvPr id="150" name="Google Shape;150;p8"/>
          <p:cNvSpPr/>
          <p:nvPr/>
        </p:nvSpPr>
        <p:spPr>
          <a:xfrm>
            <a:off x="3741800" y="264525"/>
            <a:ext cx="5348400" cy="896400"/>
          </a:xfrm>
          <a:prstGeom prst="rect">
            <a:avLst/>
          </a:prstGeom>
          <a:solidFill>
            <a:schemeClr val="lt1"/>
          </a:solidFill>
          <a:ln>
            <a:noFill/>
          </a:ln>
          <a:effectLst>
            <a:outerShdw blurRad="50800" rotWithShape="0" algn="tr" dir="8100000" dist="63500">
              <a:srgbClr val="000000">
                <a:alpha val="54117"/>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151" name="Google Shape;151;p8"/>
          <p:cNvGrpSpPr/>
          <p:nvPr/>
        </p:nvGrpSpPr>
        <p:grpSpPr>
          <a:xfrm>
            <a:off x="4241841" y="299983"/>
            <a:ext cx="4853058" cy="749267"/>
            <a:chOff x="6468545" y="-530603"/>
            <a:chExt cx="6470745" cy="999023"/>
          </a:xfrm>
        </p:grpSpPr>
        <p:sp>
          <p:nvSpPr>
            <p:cNvPr id="152" name="Google Shape;152;p8"/>
            <p:cNvSpPr txBox="1"/>
            <p:nvPr/>
          </p:nvSpPr>
          <p:spPr>
            <a:xfrm>
              <a:off x="7703990" y="-530603"/>
              <a:ext cx="5235300" cy="564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300"/>
                <a:buFont typeface="Arial"/>
                <a:buNone/>
              </a:pPr>
              <a:r>
                <a:rPr b="1" i="0" lang="en" sz="2300" u="none" cap="none" strike="noStrike">
                  <a:solidFill>
                    <a:srgbClr val="262626"/>
                  </a:solidFill>
                  <a:latin typeface="Open Sans"/>
                  <a:ea typeface="Open Sans"/>
                  <a:cs typeface="Open Sans"/>
                  <a:sym typeface="Open Sans"/>
                </a:rPr>
                <a:t>Problem Statement</a:t>
              </a:r>
              <a:endParaRPr b="0" i="0" sz="600" u="none" cap="none" strike="noStrike">
                <a:solidFill>
                  <a:srgbClr val="000000"/>
                </a:solidFill>
                <a:latin typeface="Open Sans"/>
                <a:ea typeface="Open Sans"/>
                <a:cs typeface="Open Sans"/>
                <a:sym typeface="Open Sans"/>
              </a:endParaRPr>
            </a:p>
          </p:txBody>
        </p:sp>
        <p:sp>
          <p:nvSpPr>
            <p:cNvPr id="153" name="Google Shape;153;p8"/>
            <p:cNvSpPr txBox="1"/>
            <p:nvPr/>
          </p:nvSpPr>
          <p:spPr>
            <a:xfrm>
              <a:off x="6468545" y="27120"/>
              <a:ext cx="5658900" cy="441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700"/>
                <a:buFont typeface="Arial"/>
                <a:buNone/>
              </a:pPr>
              <a:r>
                <a:rPr b="0" i="1" lang="en" sz="1700" u="none" cap="none" strike="noStrike">
                  <a:solidFill>
                    <a:srgbClr val="262626"/>
                  </a:solidFill>
                  <a:latin typeface="Open Sans Medium"/>
                  <a:ea typeface="Open Sans Medium"/>
                  <a:cs typeface="Open Sans Medium"/>
                  <a:sym typeface="Open Sans Medium"/>
                </a:rPr>
                <a:t>Communication</a:t>
              </a:r>
              <a:endParaRPr b="0" i="1" sz="1500" u="none" cap="none" strike="noStrike">
                <a:solidFill>
                  <a:srgbClr val="000000"/>
                </a:solidFill>
                <a:latin typeface="Calibri"/>
                <a:ea typeface="Calibri"/>
                <a:cs typeface="Calibri"/>
                <a:sym typeface="Calibri"/>
              </a:endParaRPr>
            </a:p>
          </p:txBody>
        </p:sp>
      </p:grpSp>
      <p:sp>
        <p:nvSpPr>
          <p:cNvPr id="154" name="Google Shape;154;p8"/>
          <p:cNvSpPr txBox="1"/>
          <p:nvPr/>
        </p:nvSpPr>
        <p:spPr>
          <a:xfrm>
            <a:off x="4673373" y="1379409"/>
            <a:ext cx="4066200" cy="2670000"/>
          </a:xfrm>
          <a:prstGeom prst="rect">
            <a:avLst/>
          </a:prstGeom>
          <a:noFill/>
          <a:ln>
            <a:noFill/>
          </a:ln>
        </p:spPr>
        <p:txBody>
          <a:bodyPr anchorCtr="0" anchor="t" bIns="34275" lIns="68575" spcFirstLastPara="1" rIns="68575" wrap="square" tIns="34275">
            <a:normAutofit fontScale="32500"/>
          </a:bodyPr>
          <a:lstStyle/>
          <a:p>
            <a:pPr indent="-278637" lvl="0" marL="342900" marR="0" rtl="0" algn="l">
              <a:lnSpc>
                <a:spcPct val="115000"/>
              </a:lnSpc>
              <a:spcBef>
                <a:spcPts val="500"/>
              </a:spcBef>
              <a:spcAft>
                <a:spcPts val="0"/>
              </a:spcAft>
              <a:buClr>
                <a:schemeClr val="lt1"/>
              </a:buClr>
              <a:buSzPct val="100000"/>
              <a:buFont typeface="Calibri"/>
              <a:buChar char="●"/>
            </a:pPr>
            <a:r>
              <a:rPr b="0" i="0" lang="en" sz="5500" u="none" cap="none" strike="noStrike">
                <a:solidFill>
                  <a:schemeClr val="lt1"/>
                </a:solidFill>
                <a:latin typeface="Calibri"/>
                <a:ea typeface="Calibri"/>
                <a:cs typeface="Calibri"/>
                <a:sym typeface="Calibri"/>
              </a:rPr>
              <a:t>We must learn the barriers that are causing the team members to not have effective communication within the workplace. </a:t>
            </a:r>
            <a:endParaRPr b="0" i="0" sz="5500" u="none" cap="none" strike="noStrike">
              <a:solidFill>
                <a:schemeClr val="lt1"/>
              </a:solidFill>
              <a:latin typeface="Calibri"/>
              <a:ea typeface="Calibri"/>
              <a:cs typeface="Calibri"/>
              <a:sym typeface="Calibri"/>
            </a:endParaRPr>
          </a:p>
          <a:p>
            <a:pPr indent="-278637" lvl="0" marL="342900" marR="0" rtl="0" algn="l">
              <a:lnSpc>
                <a:spcPct val="115000"/>
              </a:lnSpc>
              <a:spcBef>
                <a:spcPts val="500"/>
              </a:spcBef>
              <a:spcAft>
                <a:spcPts val="0"/>
              </a:spcAft>
              <a:buClr>
                <a:schemeClr val="lt1"/>
              </a:buClr>
              <a:buSzPct val="100000"/>
              <a:buFont typeface="Calibri"/>
              <a:buChar char="●"/>
            </a:pPr>
            <a:r>
              <a:rPr b="0" i="0" lang="en" sz="5500" u="none" cap="none" strike="noStrike">
                <a:solidFill>
                  <a:schemeClr val="lt1"/>
                </a:solidFill>
                <a:latin typeface="Calibri"/>
                <a:ea typeface="Calibri"/>
                <a:cs typeface="Calibri"/>
                <a:sym typeface="Calibri"/>
              </a:rPr>
              <a:t>We must also learn new ways to fix these barriers within this organization with new research.</a:t>
            </a:r>
            <a:endParaRPr b="0" i="0" sz="5500" u="none" cap="none" strike="noStrike">
              <a:solidFill>
                <a:schemeClr val="lt1"/>
              </a:solidFill>
              <a:latin typeface="Calibri"/>
              <a:ea typeface="Calibri"/>
              <a:cs typeface="Calibri"/>
              <a:sym typeface="Calibri"/>
            </a:endParaRPr>
          </a:p>
        </p:txBody>
      </p:sp>
      <p:pic>
        <p:nvPicPr>
          <p:cNvPr id="155" name="Google Shape;155;p8"/>
          <p:cNvPicPr preferRelativeResize="0"/>
          <p:nvPr/>
        </p:nvPicPr>
        <p:blipFill rotWithShape="1">
          <a:blip r:embed="rId3">
            <a:alphaModFix/>
          </a:blip>
          <a:srcRect b="0" l="7527" r="6435" t="0"/>
          <a:stretch/>
        </p:blipFill>
        <p:spPr>
          <a:xfrm>
            <a:off x="73475" y="1993575"/>
            <a:ext cx="4066202" cy="3149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D3847"/>
            </a:gs>
            <a:gs pos="52999">
              <a:srgbClr val="28323F"/>
            </a:gs>
            <a:gs pos="100000">
              <a:srgbClr val="222A35"/>
            </a:gs>
          </a:gsLst>
          <a:lin ang="5400012" scaled="0"/>
        </a:gradFill>
      </p:bgPr>
    </p:bg>
    <p:spTree>
      <p:nvGrpSpPr>
        <p:cNvPr id="159" name="Shape 159"/>
        <p:cNvGrpSpPr/>
        <p:nvPr/>
      </p:nvGrpSpPr>
      <p:grpSpPr>
        <a:xfrm>
          <a:off x="0" y="0"/>
          <a:ext cx="0" cy="0"/>
          <a:chOff x="0" y="0"/>
          <a:chExt cx="0" cy="0"/>
        </a:xfrm>
      </p:grpSpPr>
      <p:sp>
        <p:nvSpPr>
          <p:cNvPr id="160" name="Google Shape;160;p9"/>
          <p:cNvSpPr/>
          <p:nvPr/>
        </p:nvSpPr>
        <p:spPr>
          <a:xfrm>
            <a:off x="0" y="0"/>
            <a:ext cx="4156500" cy="5143500"/>
          </a:xfrm>
          <a:prstGeom prst="rect">
            <a:avLst/>
          </a:prstGeom>
          <a:solidFill>
            <a:schemeClr val="lt1"/>
          </a:solidFill>
          <a:ln>
            <a:noFill/>
          </a:ln>
          <a:effectLst>
            <a:outerShdw blurRad="142875" rotWithShape="0" algn="bl" dir="6000000" dist="19050">
              <a:srgbClr val="000000">
                <a:alpha val="27058"/>
              </a:srgbClr>
            </a:outerShdw>
            <a:reflection blurRad="0" dir="5400000" dist="133350" endA="0" endPos="30000" fadeDir="5400012" kx="0" rotWithShape="0" algn="bl" stPos="0" sy="-100000" ky="0"/>
          </a:effectLst>
        </p:spPr>
        <p:txBody>
          <a:bodyPr anchorCtr="0" anchor="ctr" bIns="34275" lIns="68575" spcFirstLastPara="1" rIns="68575" wrap="square" tIns="34275">
            <a:noAutofit/>
          </a:bodyPr>
          <a:lstStyle/>
          <a:p>
            <a:pPr indent="0" lvl="0" marL="0" marR="0" rtl="0" algn="l">
              <a:lnSpc>
                <a:spcPct val="115000"/>
              </a:lnSpc>
              <a:spcBef>
                <a:spcPts val="0"/>
              </a:spcBef>
              <a:spcAft>
                <a:spcPts val="0"/>
              </a:spcAft>
              <a:buClr>
                <a:srgbClr val="000000"/>
              </a:buClr>
              <a:buSzPts val="800"/>
              <a:buFont typeface="Arial"/>
              <a:buNone/>
            </a:pPr>
            <a:r>
              <a:t/>
            </a:r>
            <a:endParaRPr b="0" i="0" sz="4900" u="none" cap="none" strike="noStrike">
              <a:solidFill>
                <a:schemeClr val="lt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800"/>
              <a:buFont typeface="Arial"/>
              <a:buNone/>
            </a:pPr>
            <a:r>
              <a:t/>
            </a:r>
            <a:endParaRPr b="0" i="0" sz="4900" u="none" cap="none" strike="noStrike">
              <a:solidFill>
                <a:schemeClr val="lt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800"/>
              <a:buFont typeface="Arial"/>
              <a:buNone/>
            </a:pPr>
            <a:r>
              <a:t/>
            </a:r>
            <a:endParaRPr b="0" i="0" sz="4900" u="none" cap="none" strike="noStrike">
              <a:solidFill>
                <a:schemeClr val="lt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800"/>
              <a:buFont typeface="Arial"/>
              <a:buNone/>
            </a:pPr>
            <a:r>
              <a:t/>
            </a:r>
            <a:endParaRPr b="0" i="0" sz="4900" u="none" cap="none" strike="noStrike">
              <a:solidFill>
                <a:schemeClr val="lt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800"/>
              <a:buFont typeface="Arial"/>
              <a:buNone/>
            </a:pPr>
            <a:r>
              <a:t/>
            </a:r>
            <a:endParaRPr b="0" i="0" sz="4900" u="none" cap="none" strike="noStrike">
              <a:solidFill>
                <a:schemeClr val="lt1"/>
              </a:solidFill>
              <a:latin typeface="Calibri"/>
              <a:ea typeface="Calibri"/>
              <a:cs typeface="Calibri"/>
              <a:sym typeface="Calibri"/>
            </a:endParaRPr>
          </a:p>
          <a:p>
            <a:pPr indent="0" lvl="0" marL="0" marR="0" rtl="0" algn="l">
              <a:lnSpc>
                <a:spcPct val="115000"/>
              </a:lnSpc>
              <a:spcBef>
                <a:spcPts val="0"/>
              </a:spcBef>
              <a:spcAft>
                <a:spcPts val="0"/>
              </a:spcAft>
              <a:buClr>
                <a:schemeClr val="dk1"/>
              </a:buClr>
              <a:buSzPts val="800"/>
              <a:buFont typeface="Arial"/>
              <a:buNone/>
            </a:pPr>
            <a:r>
              <a:t/>
            </a:r>
            <a:endParaRPr b="0" i="0" sz="4900" u="none" cap="none" strike="noStrike">
              <a:solidFill>
                <a:schemeClr val="lt1"/>
              </a:solidFill>
              <a:latin typeface="Calibri"/>
              <a:ea typeface="Calibri"/>
              <a:cs typeface="Calibri"/>
              <a:sym typeface="Calibri"/>
            </a:endParaRPr>
          </a:p>
        </p:txBody>
      </p:sp>
      <p:sp>
        <p:nvSpPr>
          <p:cNvPr id="161" name="Google Shape;161;p9"/>
          <p:cNvSpPr/>
          <p:nvPr/>
        </p:nvSpPr>
        <p:spPr>
          <a:xfrm>
            <a:off x="3741800" y="351550"/>
            <a:ext cx="5348400" cy="824100"/>
          </a:xfrm>
          <a:prstGeom prst="rect">
            <a:avLst/>
          </a:prstGeom>
          <a:solidFill>
            <a:schemeClr val="lt1"/>
          </a:solidFill>
          <a:ln>
            <a:noFill/>
          </a:ln>
          <a:effectLst>
            <a:outerShdw blurRad="50800" rotWithShape="0" algn="tr" dir="8100000" dist="63500">
              <a:srgbClr val="000000">
                <a:alpha val="54117"/>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grpSp>
        <p:nvGrpSpPr>
          <p:cNvPr id="162" name="Google Shape;162;p9"/>
          <p:cNvGrpSpPr/>
          <p:nvPr/>
        </p:nvGrpSpPr>
        <p:grpSpPr>
          <a:xfrm>
            <a:off x="4389741" y="385370"/>
            <a:ext cx="4853058" cy="749267"/>
            <a:chOff x="6468545" y="-429003"/>
            <a:chExt cx="6470745" cy="999023"/>
          </a:xfrm>
        </p:grpSpPr>
        <p:sp>
          <p:nvSpPr>
            <p:cNvPr id="163" name="Google Shape;163;p9"/>
            <p:cNvSpPr txBox="1"/>
            <p:nvPr/>
          </p:nvSpPr>
          <p:spPr>
            <a:xfrm>
              <a:off x="7703990" y="-429003"/>
              <a:ext cx="5235300" cy="5643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300"/>
                <a:buFont typeface="Arial"/>
                <a:buNone/>
              </a:pPr>
              <a:r>
                <a:rPr b="1" i="0" lang="en" sz="2300" u="none" cap="none" strike="noStrike">
                  <a:solidFill>
                    <a:srgbClr val="262626"/>
                  </a:solidFill>
                  <a:latin typeface="Open Sans"/>
                  <a:ea typeface="Open Sans"/>
                  <a:cs typeface="Open Sans"/>
                  <a:sym typeface="Open Sans"/>
                </a:rPr>
                <a:t>Problem Statement</a:t>
              </a:r>
              <a:endParaRPr b="1" i="0" sz="600" u="none" cap="none" strike="noStrike">
                <a:solidFill>
                  <a:srgbClr val="000000"/>
                </a:solidFill>
                <a:latin typeface="Open Sans"/>
                <a:ea typeface="Open Sans"/>
                <a:cs typeface="Open Sans"/>
                <a:sym typeface="Open Sans"/>
              </a:endParaRPr>
            </a:p>
          </p:txBody>
        </p:sp>
        <p:sp>
          <p:nvSpPr>
            <p:cNvPr id="164" name="Google Shape;164;p9"/>
            <p:cNvSpPr txBox="1"/>
            <p:nvPr/>
          </p:nvSpPr>
          <p:spPr>
            <a:xfrm>
              <a:off x="6468545" y="128720"/>
              <a:ext cx="5658900" cy="4413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700"/>
                <a:buFont typeface="Arial"/>
                <a:buNone/>
              </a:pPr>
              <a:r>
                <a:rPr b="0" i="1" lang="en" sz="1700" u="none" cap="none" strike="noStrike">
                  <a:solidFill>
                    <a:srgbClr val="262626"/>
                  </a:solidFill>
                  <a:latin typeface="Open Sans Medium"/>
                  <a:ea typeface="Open Sans Medium"/>
                  <a:cs typeface="Open Sans Medium"/>
                  <a:sym typeface="Open Sans Medium"/>
                </a:rPr>
                <a:t>Accountability</a:t>
              </a:r>
              <a:endParaRPr b="0" i="1" sz="1500" u="none" cap="none" strike="noStrike">
                <a:solidFill>
                  <a:srgbClr val="000000"/>
                </a:solidFill>
                <a:latin typeface="Open Sans Medium"/>
                <a:ea typeface="Open Sans Medium"/>
                <a:cs typeface="Open Sans Medium"/>
                <a:sym typeface="Open Sans Medium"/>
              </a:endParaRPr>
            </a:p>
          </p:txBody>
        </p:sp>
      </p:grpSp>
      <p:sp>
        <p:nvSpPr>
          <p:cNvPr id="165" name="Google Shape;165;p9"/>
          <p:cNvSpPr txBox="1"/>
          <p:nvPr/>
        </p:nvSpPr>
        <p:spPr>
          <a:xfrm>
            <a:off x="4717473" y="1447459"/>
            <a:ext cx="4066200" cy="2670000"/>
          </a:xfrm>
          <a:prstGeom prst="rect">
            <a:avLst/>
          </a:prstGeom>
          <a:noFill/>
          <a:ln>
            <a:noFill/>
          </a:ln>
        </p:spPr>
        <p:txBody>
          <a:bodyPr anchorCtr="0" anchor="t" bIns="34275" lIns="68575" spcFirstLastPara="1" rIns="68575" wrap="square" tIns="34275">
            <a:noAutofit/>
          </a:bodyPr>
          <a:lstStyle/>
          <a:p>
            <a:pPr indent="-277812" lvl="0" marL="342900" marR="0" rtl="0" algn="l">
              <a:lnSpc>
                <a:spcPct val="115000"/>
              </a:lnSpc>
              <a:spcBef>
                <a:spcPts val="500"/>
              </a:spcBef>
              <a:spcAft>
                <a:spcPts val="0"/>
              </a:spcAft>
              <a:buClr>
                <a:schemeClr val="lt1"/>
              </a:buClr>
              <a:buSzPts val="1775"/>
              <a:buFont typeface="Calibri"/>
              <a:buChar char="●"/>
            </a:pPr>
            <a:r>
              <a:rPr b="0" i="0" lang="en" sz="1775" u="none" cap="none" strike="noStrike">
                <a:solidFill>
                  <a:schemeClr val="lt1"/>
                </a:solidFill>
                <a:latin typeface="Calibri"/>
                <a:ea typeface="Calibri"/>
                <a:cs typeface="Calibri"/>
                <a:sym typeface="Calibri"/>
              </a:rPr>
              <a:t>We must learn new ways to make sure team member’s tasks are complete and done in a timely manner. </a:t>
            </a:r>
            <a:endParaRPr b="0" i="0" sz="1775" u="none" cap="none" strike="noStrike">
              <a:solidFill>
                <a:schemeClr val="lt1"/>
              </a:solidFill>
              <a:latin typeface="Calibri"/>
              <a:ea typeface="Calibri"/>
              <a:cs typeface="Calibri"/>
              <a:sym typeface="Calibri"/>
            </a:endParaRPr>
          </a:p>
          <a:p>
            <a:pPr indent="-277812" lvl="0" marL="342900" marR="0" rtl="0" algn="l">
              <a:lnSpc>
                <a:spcPct val="115000"/>
              </a:lnSpc>
              <a:spcBef>
                <a:spcPts val="500"/>
              </a:spcBef>
              <a:spcAft>
                <a:spcPts val="0"/>
              </a:spcAft>
              <a:buClr>
                <a:schemeClr val="lt1"/>
              </a:buClr>
              <a:buSzPts val="1775"/>
              <a:buFont typeface="Calibri"/>
              <a:buChar char="●"/>
            </a:pPr>
            <a:r>
              <a:rPr b="0" i="0" lang="en" sz="1775" u="none" cap="none" strike="noStrike">
                <a:solidFill>
                  <a:schemeClr val="lt1"/>
                </a:solidFill>
                <a:latin typeface="Calibri"/>
                <a:ea typeface="Calibri"/>
                <a:cs typeface="Calibri"/>
                <a:sym typeface="Calibri"/>
              </a:rPr>
              <a:t>We must figure out what is causing team members to have no accountability in the workplace. </a:t>
            </a:r>
            <a:endParaRPr b="0" i="0" sz="1775" u="none" cap="none" strike="noStrike">
              <a:solidFill>
                <a:schemeClr val="lt1"/>
              </a:solidFill>
              <a:latin typeface="Calibri"/>
              <a:ea typeface="Calibri"/>
              <a:cs typeface="Calibri"/>
              <a:sym typeface="Calibri"/>
            </a:endParaRPr>
          </a:p>
          <a:p>
            <a:pPr indent="-277812" lvl="0" marL="342900" marR="0" rtl="0" algn="l">
              <a:lnSpc>
                <a:spcPct val="115000"/>
              </a:lnSpc>
              <a:spcBef>
                <a:spcPts val="500"/>
              </a:spcBef>
              <a:spcAft>
                <a:spcPts val="0"/>
              </a:spcAft>
              <a:buClr>
                <a:schemeClr val="lt1"/>
              </a:buClr>
              <a:buSzPts val="1775"/>
              <a:buFont typeface="Calibri"/>
              <a:buChar char="●"/>
            </a:pPr>
            <a:r>
              <a:rPr b="0" i="0" lang="en" sz="1775" u="none" cap="none" strike="noStrike">
                <a:solidFill>
                  <a:schemeClr val="lt1"/>
                </a:solidFill>
                <a:latin typeface="Calibri"/>
                <a:ea typeface="Calibri"/>
                <a:cs typeface="Calibri"/>
                <a:sym typeface="Calibri"/>
              </a:rPr>
              <a:t>We must come up with a solution to help team members be more accountable when getting assigned tasks. </a:t>
            </a:r>
            <a:endParaRPr b="0" i="0" sz="1775" u="none" cap="none" strike="noStrike">
              <a:solidFill>
                <a:schemeClr val="lt1"/>
              </a:solidFill>
              <a:latin typeface="Calibri"/>
              <a:ea typeface="Calibri"/>
              <a:cs typeface="Calibri"/>
              <a:sym typeface="Calibri"/>
            </a:endParaRPr>
          </a:p>
          <a:p>
            <a:pPr indent="-177800" lvl="0" marL="342900" marR="0" rtl="0" algn="l">
              <a:lnSpc>
                <a:spcPct val="115000"/>
              </a:lnSpc>
              <a:spcBef>
                <a:spcPts val="500"/>
              </a:spcBef>
              <a:spcAft>
                <a:spcPts val="0"/>
              </a:spcAft>
              <a:buClr>
                <a:schemeClr val="lt1"/>
              </a:buClr>
              <a:buSzPts val="1375"/>
              <a:buFont typeface="Calibri"/>
              <a:buNone/>
            </a:pPr>
            <a:r>
              <a:t/>
            </a:r>
            <a:endParaRPr b="0" i="0" sz="1375" u="none" cap="none" strike="noStrike">
              <a:solidFill>
                <a:schemeClr val="lt1"/>
              </a:solidFill>
              <a:latin typeface="Calibri"/>
              <a:ea typeface="Calibri"/>
              <a:cs typeface="Calibri"/>
              <a:sym typeface="Calibri"/>
            </a:endParaRPr>
          </a:p>
        </p:txBody>
      </p:sp>
      <p:pic>
        <p:nvPicPr>
          <p:cNvPr id="166" name="Google Shape;166;p9"/>
          <p:cNvPicPr preferRelativeResize="0"/>
          <p:nvPr/>
        </p:nvPicPr>
        <p:blipFill rotWithShape="1">
          <a:blip r:embed="rId3">
            <a:alphaModFix/>
          </a:blip>
          <a:srcRect b="0" l="7527" r="6435" t="0"/>
          <a:stretch/>
        </p:blipFill>
        <p:spPr>
          <a:xfrm>
            <a:off x="73475" y="1993575"/>
            <a:ext cx="4066202" cy="3149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0" name="Shape 170"/>
        <p:cNvGrpSpPr/>
        <p:nvPr/>
      </p:nvGrpSpPr>
      <p:grpSpPr>
        <a:xfrm>
          <a:off x="0" y="0"/>
          <a:ext cx="0" cy="0"/>
          <a:chOff x="0" y="0"/>
          <a:chExt cx="0" cy="0"/>
        </a:xfrm>
      </p:grpSpPr>
      <p:pic>
        <p:nvPicPr>
          <p:cNvPr id="171" name="Google Shape;171;p10"/>
          <p:cNvPicPr preferRelativeResize="0"/>
          <p:nvPr>
            <p:ph idx="2" type="pic"/>
          </p:nvPr>
        </p:nvPicPr>
        <p:blipFill rotWithShape="1">
          <a:blip r:embed="rId3">
            <a:alphaModFix/>
          </a:blip>
          <a:srcRect b="1618" l="8000" r="18257" t="-1620"/>
          <a:stretch/>
        </p:blipFill>
        <p:spPr>
          <a:xfrm>
            <a:off x="0" y="2558951"/>
            <a:ext cx="2619203" cy="2597452"/>
          </a:xfrm>
          <a:prstGeom prst="rect">
            <a:avLst/>
          </a:prstGeom>
          <a:solidFill>
            <a:schemeClr val="lt1"/>
          </a:solidFill>
          <a:ln>
            <a:noFill/>
          </a:ln>
        </p:spPr>
      </p:pic>
      <p:sp>
        <p:nvSpPr>
          <p:cNvPr id="172" name="Google Shape;172;p10"/>
          <p:cNvSpPr txBox="1"/>
          <p:nvPr/>
        </p:nvSpPr>
        <p:spPr>
          <a:xfrm>
            <a:off x="3438800" y="307450"/>
            <a:ext cx="3562500" cy="4695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300"/>
              <a:buFont typeface="Arial"/>
              <a:buNone/>
            </a:pPr>
            <a:r>
              <a:rPr b="1" i="0" lang="en" sz="2600" u="none" cap="none" strike="noStrike">
                <a:solidFill>
                  <a:schemeClr val="dk1"/>
                </a:solidFill>
                <a:latin typeface="Open Sans"/>
                <a:ea typeface="Open Sans"/>
                <a:cs typeface="Open Sans"/>
                <a:sym typeface="Open Sans"/>
              </a:rPr>
              <a:t>Analysis of Problem</a:t>
            </a:r>
            <a:endParaRPr b="1" i="0" sz="2600" u="none" cap="none" strike="noStrike">
              <a:solidFill>
                <a:schemeClr val="dk1"/>
              </a:solidFill>
              <a:latin typeface="Open Sans"/>
              <a:ea typeface="Open Sans"/>
              <a:cs typeface="Open Sans"/>
              <a:sym typeface="Open Sans"/>
            </a:endParaRPr>
          </a:p>
        </p:txBody>
      </p:sp>
      <p:sp>
        <p:nvSpPr>
          <p:cNvPr id="173" name="Google Shape;173;p10"/>
          <p:cNvSpPr txBox="1"/>
          <p:nvPr/>
        </p:nvSpPr>
        <p:spPr>
          <a:xfrm>
            <a:off x="3691753" y="921825"/>
            <a:ext cx="5205600" cy="4197000"/>
          </a:xfrm>
          <a:prstGeom prst="rect">
            <a:avLst/>
          </a:prstGeom>
          <a:noFill/>
          <a:ln>
            <a:noFill/>
          </a:ln>
        </p:spPr>
        <p:txBody>
          <a:bodyPr anchorCtr="0" anchor="t" bIns="34275" lIns="68575" spcFirstLastPara="1" rIns="68575" wrap="square" tIns="34275">
            <a:spAutoFit/>
          </a:bodyPr>
          <a:lstStyle/>
          <a:p>
            <a:pPr indent="-215900" lvl="0" marL="215900" marR="0" rtl="0" algn="l">
              <a:lnSpc>
                <a:spcPct val="100000"/>
              </a:lnSpc>
              <a:spcBef>
                <a:spcPts val="0"/>
              </a:spcBef>
              <a:spcAft>
                <a:spcPts val="0"/>
              </a:spcAft>
              <a:buClr>
                <a:schemeClr val="dk1"/>
              </a:buClr>
              <a:buSzPts val="1800"/>
              <a:buFont typeface="Calibri"/>
              <a:buChar char="•"/>
            </a:pPr>
            <a:r>
              <a:rPr b="1" i="0" lang="en" sz="1800" u="none" cap="none" strike="noStrike">
                <a:solidFill>
                  <a:schemeClr val="dk1"/>
                </a:solidFill>
                <a:latin typeface="Calibri"/>
                <a:ea typeface="Calibri"/>
                <a:cs typeface="Calibri"/>
                <a:sym typeface="Calibri"/>
              </a:rPr>
              <a:t>Communication</a:t>
            </a:r>
            <a:endParaRPr b="1" i="0" sz="1800" u="none" cap="none" strike="noStrike">
              <a:solidFill>
                <a:schemeClr val="dk1"/>
              </a:solidFill>
              <a:latin typeface="Calibri"/>
              <a:ea typeface="Calibri"/>
              <a:cs typeface="Calibri"/>
              <a:sym typeface="Calibri"/>
            </a:endParaRPr>
          </a:p>
          <a:p>
            <a:pPr indent="-279400" lvl="1" marL="6858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Passive Aggression</a:t>
            </a:r>
            <a:endParaRPr b="0" i="0" sz="1800" u="none" cap="none" strike="noStrike">
              <a:solidFill>
                <a:schemeClr val="dk1"/>
              </a:solidFill>
              <a:latin typeface="Calibri"/>
              <a:ea typeface="Calibri"/>
              <a:cs typeface="Calibri"/>
              <a:sym typeface="Calibri"/>
            </a:endParaRPr>
          </a:p>
          <a:p>
            <a:pPr indent="-279400" lvl="2" marL="10287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Divisive Subculture </a:t>
            </a:r>
            <a:endParaRPr b="0" i="0" sz="1800" u="none" cap="none" strike="noStrike">
              <a:solidFill>
                <a:schemeClr val="dk1"/>
              </a:solidFill>
              <a:latin typeface="Calibri"/>
              <a:ea typeface="Calibri"/>
              <a:cs typeface="Calibri"/>
              <a:sym typeface="Calibri"/>
            </a:endParaRPr>
          </a:p>
          <a:p>
            <a:pPr indent="-279400" lvl="2" marL="10287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Hostile Work Environment</a:t>
            </a:r>
            <a:endParaRPr b="0" i="0" sz="1800" u="none" cap="none" strike="noStrike">
              <a:solidFill>
                <a:schemeClr val="dk1"/>
              </a:solidFill>
              <a:latin typeface="Calibri"/>
              <a:ea typeface="Calibri"/>
              <a:cs typeface="Calibri"/>
              <a:sym typeface="Calibri"/>
            </a:endParaRPr>
          </a:p>
          <a:p>
            <a:pPr indent="-279400" lvl="1" marL="6858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Conflicting Roles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79400" lvl="0" marL="342900" marR="0" rtl="0" algn="l">
              <a:lnSpc>
                <a:spcPct val="100000"/>
              </a:lnSpc>
              <a:spcBef>
                <a:spcPts val="0"/>
              </a:spcBef>
              <a:spcAft>
                <a:spcPts val="0"/>
              </a:spcAft>
              <a:buClr>
                <a:schemeClr val="dk1"/>
              </a:buClr>
              <a:buSzPts val="1800"/>
              <a:buFont typeface="Calibri"/>
              <a:buChar char="•"/>
            </a:pPr>
            <a:r>
              <a:rPr b="1" i="0" lang="en" sz="1800" u="none" cap="none" strike="noStrike">
                <a:solidFill>
                  <a:schemeClr val="dk1"/>
                </a:solidFill>
                <a:latin typeface="Calibri"/>
                <a:ea typeface="Calibri"/>
                <a:cs typeface="Calibri"/>
                <a:sym typeface="Calibri"/>
              </a:rPr>
              <a:t>Accountability</a:t>
            </a:r>
            <a:endParaRPr b="1" i="0" sz="1800" u="none" cap="none" strike="noStrike">
              <a:solidFill>
                <a:schemeClr val="dk1"/>
              </a:solidFill>
              <a:latin typeface="Calibri"/>
              <a:ea typeface="Calibri"/>
              <a:cs typeface="Calibri"/>
              <a:sym typeface="Calibri"/>
            </a:endParaRPr>
          </a:p>
          <a:p>
            <a:pPr indent="-279400" lvl="1" marL="6858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Allocation of Work</a:t>
            </a:r>
            <a:endParaRPr b="0" i="0" sz="1800" u="none" cap="none" strike="noStrike">
              <a:solidFill>
                <a:schemeClr val="dk1"/>
              </a:solidFill>
              <a:latin typeface="Calibri"/>
              <a:ea typeface="Calibri"/>
              <a:cs typeface="Calibri"/>
              <a:sym typeface="Calibri"/>
            </a:endParaRPr>
          </a:p>
          <a:p>
            <a:pPr indent="-279400" lvl="2" marL="10287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Work redundancy</a:t>
            </a:r>
            <a:endParaRPr b="0" i="0" sz="1800" u="none" cap="none" strike="noStrike">
              <a:solidFill>
                <a:schemeClr val="dk1"/>
              </a:solidFill>
              <a:latin typeface="Calibri"/>
              <a:ea typeface="Calibri"/>
              <a:cs typeface="Calibri"/>
              <a:sym typeface="Calibri"/>
            </a:endParaRPr>
          </a:p>
          <a:p>
            <a:pPr indent="-279400" lvl="2" marL="10287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Missing objectives</a:t>
            </a:r>
            <a:endParaRPr b="0" i="0" sz="1800" u="none" cap="none" strike="noStrike">
              <a:solidFill>
                <a:schemeClr val="dk1"/>
              </a:solidFill>
              <a:latin typeface="Calibri"/>
              <a:ea typeface="Calibri"/>
              <a:cs typeface="Calibri"/>
              <a:sym typeface="Calibri"/>
            </a:endParaRPr>
          </a:p>
          <a:p>
            <a:pPr indent="-279400" lvl="2" marL="10287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Silos Forming</a:t>
            </a:r>
            <a:endParaRPr b="0" i="0" sz="1800" u="none" cap="none" strike="noStrike">
              <a:solidFill>
                <a:schemeClr val="dk1"/>
              </a:solidFill>
              <a:latin typeface="Calibri"/>
              <a:ea typeface="Calibri"/>
              <a:cs typeface="Calibri"/>
              <a:sym typeface="Calibri"/>
            </a:endParaRPr>
          </a:p>
          <a:p>
            <a:pPr indent="-279400" lvl="1" marL="6858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Motivation</a:t>
            </a:r>
            <a:endParaRPr b="0" i="0" sz="1800" u="none" cap="none" strike="noStrike">
              <a:solidFill>
                <a:schemeClr val="dk1"/>
              </a:solidFill>
              <a:latin typeface="Calibri"/>
              <a:ea typeface="Calibri"/>
              <a:cs typeface="Calibri"/>
              <a:sym typeface="Calibri"/>
            </a:endParaRPr>
          </a:p>
          <a:p>
            <a:pPr indent="-279400" lvl="1" marL="685800" marR="0" rtl="0" algn="l">
              <a:lnSpc>
                <a:spcPct val="100000"/>
              </a:lnSpc>
              <a:spcBef>
                <a:spcPts val="0"/>
              </a:spcBef>
              <a:spcAft>
                <a:spcPts val="0"/>
              </a:spcAft>
              <a:buClr>
                <a:schemeClr val="dk1"/>
              </a:buClr>
              <a:buSzPts val="1800"/>
              <a:buFont typeface="Calibri"/>
              <a:buChar char="○"/>
            </a:pPr>
            <a:r>
              <a:rPr b="0" i="0" lang="en" sz="1800" u="none" cap="none" strike="noStrike">
                <a:solidFill>
                  <a:schemeClr val="dk1"/>
                </a:solidFill>
                <a:latin typeface="Calibri"/>
                <a:ea typeface="Calibri"/>
                <a:cs typeface="Calibri"/>
                <a:sym typeface="Calibri"/>
              </a:rPr>
              <a:t>Mistrust in Team Diversity/Qualifications</a:t>
            </a:r>
            <a:endParaRPr b="0" i="0" sz="1800" u="none" cap="none" strike="noStrike">
              <a:solidFill>
                <a:schemeClr val="dk1"/>
              </a:solidFill>
              <a:latin typeface="Calibri"/>
              <a:ea typeface="Calibri"/>
              <a:cs typeface="Calibri"/>
              <a:sym typeface="Calibri"/>
            </a:endParaRPr>
          </a:p>
          <a:p>
            <a:pPr indent="0" lvl="0" marL="102870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Calibri"/>
              <a:ea typeface="Calibri"/>
              <a:cs typeface="Calibri"/>
              <a:sym typeface="Calibri"/>
            </a:endParaRPr>
          </a:p>
          <a:p>
            <a:pPr indent="0" lvl="0" marL="0" marR="0" rtl="0" algn="l">
              <a:lnSpc>
                <a:spcPct val="100000"/>
              </a:lnSpc>
              <a:spcBef>
                <a:spcPts val="500"/>
              </a:spcBef>
              <a:spcAft>
                <a:spcPts val="0"/>
              </a:spcAft>
              <a:buClr>
                <a:srgbClr val="000000"/>
              </a:buClr>
              <a:buSzPts val="1500"/>
              <a:buFont typeface="Arial"/>
              <a:buNone/>
            </a:pPr>
            <a:r>
              <a:t/>
            </a:r>
            <a:endParaRPr b="0" i="0" sz="1500" u="none" cap="none" strike="noStrike">
              <a:solidFill>
                <a:schemeClr val="dk1"/>
              </a:solidFill>
              <a:latin typeface="Calibri"/>
              <a:ea typeface="Calibri"/>
              <a:cs typeface="Calibri"/>
              <a:sym typeface="Calibri"/>
            </a:endParaRPr>
          </a:p>
        </p:txBody>
      </p:sp>
      <p:sp>
        <p:nvSpPr>
          <p:cNvPr id="174" name="Google Shape;174;p10"/>
          <p:cNvSpPr/>
          <p:nvPr/>
        </p:nvSpPr>
        <p:spPr>
          <a:xfrm>
            <a:off x="2619200" y="0"/>
            <a:ext cx="198900" cy="5143500"/>
          </a:xfrm>
          <a:prstGeom prst="rect">
            <a:avLst/>
          </a:prstGeom>
          <a:gradFill>
            <a:gsLst>
              <a:gs pos="0">
                <a:srgbClr val="2D3847"/>
              </a:gs>
              <a:gs pos="52999">
                <a:srgbClr val="28323F"/>
              </a:gs>
              <a:gs pos="100000">
                <a:srgbClr val="222A35"/>
              </a:gs>
            </a:gsLst>
            <a:lin ang="5400012" scaled="0"/>
          </a:gradFill>
          <a:ln>
            <a:noFill/>
          </a:ln>
          <a:effectLst>
            <a:outerShdw blurRad="25400" rotWithShape="0" algn="r" dir="10800000" dist="63500">
              <a:srgbClr val="000000">
                <a:alpha val="45490"/>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