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1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7FB49-C103-83D0-DBBA-BB2E7F8706A0}" v="59" dt="2024-11-06T20:58:52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12653-9B76-6785-EF15-12EE241E7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340" y="1360481"/>
            <a:ext cx="3454005" cy="23876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  <a:cs typeface="Calibri"/>
              </a:rPr>
              <a:t>Sexual Harassment Training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FD2F1-20AD-E149-A12D-0C81E4790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340" y="3840156"/>
            <a:ext cx="3875694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700" dirty="0">
                <a:solidFill>
                  <a:schemeClr val="bg1"/>
                </a:solidFill>
                <a:cs typeface="Calibri"/>
              </a:rPr>
              <a:t>Presented by:</a:t>
            </a:r>
            <a:br>
              <a:rPr lang="en-US" sz="1700" dirty="0">
                <a:solidFill>
                  <a:schemeClr val="bg1"/>
                </a:solidFill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cs typeface="Calibri"/>
              </a:rPr>
              <a:t>Thomas Faulkner, MBA, MSML, SPHR, LSSBB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Picture 3" descr="Free People Pointing Fingers at a Stressed Woman Stock Photo">
            <a:extLst>
              <a:ext uri="{FF2B5EF4-FFF2-40B4-BE49-F238E27FC236}">
                <a16:creationId xmlns:a16="http://schemas.microsoft.com/office/drawing/2014/main" id="{AFC3B08E-9B12-15E2-694E-5F0DD39842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6428" r="9642"/>
          <a:stretch/>
        </p:blipFill>
        <p:spPr>
          <a:xfrm>
            <a:off x="5336382" y="115193"/>
            <a:ext cx="3712964" cy="662761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65C03C-3F17-45DC-A1B9-35ACA4339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6382" y="115193"/>
            <a:ext cx="0" cy="662761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4A161CC-6DC5-4863-B213-94529D6E0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rgbClr val="5C18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3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>
                <a:solidFill>
                  <a:schemeClr val="bg1"/>
                </a:solidFill>
              </a:rPr>
              <a:t>Supervisor Responsibilities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endParaRPr lang="en-US" sz="1700">
              <a:solidFill>
                <a:schemeClr val="bg1"/>
              </a:solidFill>
            </a:endParaRPr>
          </a:p>
          <a:p>
            <a:r>
              <a:rPr lang="en-US" sz="1700">
                <a:solidFill>
                  <a:schemeClr val="bg1"/>
                </a:solidFill>
              </a:rPr>
              <a:t>Promote Zero Tolerance: Make sure employees know that harassment is not tolerated.</a:t>
            </a:r>
          </a:p>
          <a:p>
            <a:r>
              <a:rPr lang="en-US" sz="1700">
                <a:solidFill>
                  <a:schemeClr val="bg1"/>
                </a:solidFill>
              </a:rPr>
              <a:t>Monitor the Work Environment: Actively observe for any inappropriate behavior and address it.</a:t>
            </a:r>
          </a:p>
          <a:p>
            <a:r>
              <a:rPr lang="en-US" sz="1700">
                <a:solidFill>
                  <a:schemeClr val="bg1"/>
                </a:solidFill>
              </a:rPr>
              <a:t>Investigate Reports Promptly: Address and resolve complaints quickly and fairly.</a:t>
            </a:r>
          </a:p>
          <a:p>
            <a:r>
              <a:rPr lang="en-US" sz="1700">
                <a:solidFill>
                  <a:schemeClr val="bg1"/>
                </a:solidFill>
              </a:rPr>
              <a:t>Model Appropriate Behavior: Set the standard for professionalism in all interactions.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>
                <a:solidFill>
                  <a:schemeClr val="bg1"/>
                </a:solidFill>
              </a:rPr>
              <a:t>Employer Liability and Protection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endParaRPr lang="en-US" sz="1700">
              <a:solidFill>
                <a:schemeClr val="bg1"/>
              </a:solidFill>
            </a:endParaRPr>
          </a:p>
          <a:p>
            <a:r>
              <a:rPr lang="en-US" sz="1700">
                <a:solidFill>
                  <a:schemeClr val="bg1"/>
                </a:solidFill>
              </a:rPr>
              <a:t>Tangible Employment Action: If harassment results in a negative employment decision (e.g., firing), the employer may be liable without defense.</a:t>
            </a:r>
          </a:p>
          <a:p>
            <a:r>
              <a:rPr lang="en-US" sz="1700">
                <a:solidFill>
                  <a:schemeClr val="bg1"/>
                </a:solidFill>
              </a:rPr>
              <a:t>Preventive Measures: Employers must demonstrate efforts to prevent harassment and provide reporting channels.</a:t>
            </a:r>
          </a:p>
          <a:p>
            <a:r>
              <a:rPr lang="en-US" sz="1700">
                <a:solidFill>
                  <a:schemeClr val="bg1"/>
                </a:solidFill>
              </a:rPr>
              <a:t>Employee Responsibility: Utilize reporting channels and corrective measures to mitigate issues and protect oneself.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05" y="1450655"/>
            <a:ext cx="2949023" cy="395669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Preventing Harassment in the Workplace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1450655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5408571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108061"/>
            <a:ext cx="3756675" cy="4571972"/>
          </a:xfrm>
        </p:spPr>
        <p:txBody>
          <a:bodyPr anchor="ctr">
            <a:normAutofit/>
          </a:bodyPr>
          <a:lstStyle/>
          <a:p>
            <a:endParaRPr lang="en-US" sz="1700">
              <a:solidFill>
                <a:schemeClr val="bg1"/>
              </a:solidFill>
            </a:endParaRPr>
          </a:p>
          <a:p>
            <a:r>
              <a:rPr lang="en-US" sz="1700">
                <a:solidFill>
                  <a:schemeClr val="bg1"/>
                </a:solidFill>
              </a:rPr>
              <a:t>Foster a Respectful Culture: Treat all coworkers with respect and professionalism.</a:t>
            </a:r>
          </a:p>
          <a:p>
            <a:r>
              <a:rPr lang="en-US" sz="1700">
                <a:solidFill>
                  <a:schemeClr val="bg1"/>
                </a:solidFill>
              </a:rPr>
              <a:t>Be Aware of Boundaries: Avoid personal comments or jokes that could make others uncomfortable.</a:t>
            </a:r>
          </a:p>
          <a:p>
            <a:r>
              <a:rPr lang="en-US" sz="1700">
                <a:solidFill>
                  <a:schemeClr val="bg1"/>
                </a:solidFill>
              </a:rPr>
              <a:t>Intervene if Appropriate: If you see potential harassment, consider stepping in or reporting it to prevent escalation.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976" y="1250575"/>
            <a:ext cx="3453205" cy="4163210"/>
          </a:xfrm>
        </p:spPr>
        <p:txBody>
          <a:bodyPr anchor="ctr">
            <a:normAutofit/>
          </a:bodyPr>
          <a:lstStyle/>
          <a:p>
            <a:r>
              <a:rPr lang="en-US" sz="7000">
                <a:solidFill>
                  <a:schemeClr val="bg1"/>
                </a:solidFill>
              </a:rPr>
              <a:t>Review and Q&amp;A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57" y="1100949"/>
            <a:ext cx="3747444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918" y="860612"/>
            <a:ext cx="3598431" cy="5023821"/>
          </a:xfrm>
        </p:spPr>
        <p:txBody>
          <a:bodyPr anchor="ctr">
            <a:normAutofit/>
          </a:bodyPr>
          <a:lstStyle/>
          <a:p>
            <a:endParaRPr lang="en-US" sz="1700">
              <a:solidFill>
                <a:schemeClr val="bg1"/>
              </a:solidFill>
            </a:endParaRPr>
          </a:p>
          <a:p>
            <a:r>
              <a:rPr lang="en-US" sz="1700">
                <a:solidFill>
                  <a:schemeClr val="bg1"/>
                </a:solidFill>
              </a:rPr>
              <a:t>Key Takeaways: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- Recognize both subtle and overt harassment.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- Report incidents promptly and follow organizational protocols.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- Supervisors are responsible for fostering a safe, respectful work environment.</a:t>
            </a:r>
          </a:p>
          <a:p>
            <a:r>
              <a:rPr lang="en-US" sz="1700">
                <a:solidFill>
                  <a:schemeClr val="bg1"/>
                </a:solidFill>
              </a:rPr>
              <a:t>Encourage Questions: Open the floor for any clarification or additional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976" y="1250575"/>
            <a:ext cx="3453205" cy="416321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900">
                <a:solidFill>
                  <a:schemeClr val="bg1"/>
                </a:solidFill>
              </a:rPr>
              <a:t>Introduction to Sexual Harassment Prevention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57" y="1100949"/>
            <a:ext cx="3747444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918" y="860612"/>
            <a:ext cx="3598431" cy="5023821"/>
          </a:xfrm>
        </p:spPr>
        <p:txBody>
          <a:bodyPr anchor="ctr">
            <a:normAutofit/>
          </a:bodyPr>
          <a:lstStyle/>
          <a:p>
            <a:endParaRPr lang="en-US" sz="1700">
              <a:solidFill>
                <a:schemeClr val="bg1"/>
              </a:solidFill>
            </a:endParaRPr>
          </a:p>
          <a:p>
            <a:r>
              <a:rPr lang="en-US" sz="1700">
                <a:solidFill>
                  <a:schemeClr val="bg1"/>
                </a:solidFill>
              </a:rPr>
              <a:t>Objective: Educate employees on identifying, preventing, and addressing sexual harassment in the workplace.</a:t>
            </a:r>
          </a:p>
          <a:p>
            <a:r>
              <a:rPr lang="en-US" sz="1700">
                <a:solidFill>
                  <a:schemeClr val="bg1"/>
                </a:solidFill>
              </a:rPr>
              <a:t>Importance: Sexual harassment violates Title VII of the Civil Rights Act of 1964, impacting productivity, morale, and employee well-being.</a:t>
            </a:r>
          </a:p>
          <a:p>
            <a:r>
              <a:rPr lang="en-US" sz="1700">
                <a:solidFill>
                  <a:schemeClr val="bg1"/>
                </a:solidFill>
              </a:rPr>
              <a:t>Training Goals: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- Define sexual harassment and understand types.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- Recognize subtle and overt harassment.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- Learn actions to prevent and report harassment.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100">
                <a:solidFill>
                  <a:schemeClr val="bg1"/>
                </a:solidFill>
              </a:rPr>
              <a:t>What is Sexual Harassment?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70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Definition: Unwelcome sexual advances, requests for sexual favors, and conduct of a sexual nature that affects employment conditions or creates a hostile environment.</a:t>
            </a:r>
            <a:endParaRPr lang="en-US" sz="1700" dirty="0">
              <a:solidFill>
                <a:schemeClr val="bg1"/>
              </a:solidFill>
              <a:cs typeface="Calibri"/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Examples of Sexual Harassment:</a:t>
            </a:r>
            <a:endParaRPr lang="en-US" sz="1700" dirty="0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Verbal: Jokes, sexual comments, or unwelcome questions about personal life.</a:t>
            </a:r>
            <a:endParaRPr lang="en-US" sz="1700" dirty="0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Non-Verbal: Staring, gestures, displaying inappropriate images.</a:t>
            </a:r>
            <a:endParaRPr lang="en-US" sz="1700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Physical: Unwanted touching, standing too close, or blocking someone’s path.</a:t>
            </a:r>
            <a:endParaRPr lang="en-US" sz="17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>
                <a:solidFill>
                  <a:schemeClr val="bg1"/>
                </a:solidFill>
              </a:rPr>
              <a:t>Types of Sexual Harassment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endParaRPr lang="en-US" sz="1700">
              <a:solidFill>
                <a:schemeClr val="bg1"/>
              </a:solidFill>
            </a:endParaRPr>
          </a:p>
          <a:p>
            <a:r>
              <a:rPr lang="en-US" sz="1700">
                <a:solidFill>
                  <a:schemeClr val="bg1"/>
                </a:solidFill>
              </a:rPr>
              <a:t>Quid Pro Quo (This for That): Occurs when a job benefit or employment condition is based on submission to sexual advances.</a:t>
            </a:r>
          </a:p>
          <a:p>
            <a:r>
              <a:rPr lang="en-US" sz="1700">
                <a:solidFill>
                  <a:schemeClr val="bg1"/>
                </a:solidFill>
              </a:rPr>
              <a:t>Hostile Work Environment: Involves unwelcome conduct that is severe, pervasive, and interferes with an employee’s ability to work. It can come from supervisors, coworkers, or even non-employees.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05" y="1450655"/>
            <a:ext cx="2949023" cy="395669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Recognizing Quid Pro Quo Harassment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1450655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5408571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108061"/>
            <a:ext cx="3756675" cy="4571972"/>
          </a:xfrm>
        </p:spPr>
        <p:txBody>
          <a:bodyPr anchor="ctr">
            <a:normAutofit/>
          </a:bodyPr>
          <a:lstStyle/>
          <a:p>
            <a:endParaRPr lang="en-US" sz="1700">
              <a:solidFill>
                <a:schemeClr val="bg1"/>
              </a:solidFill>
            </a:endParaRPr>
          </a:p>
          <a:p>
            <a:r>
              <a:rPr lang="en-US" sz="1700">
                <a:solidFill>
                  <a:schemeClr val="bg1"/>
                </a:solidFill>
              </a:rPr>
              <a:t>Key Characteristics: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Involves a supervisor or </a:t>
            </a:r>
            <a:r>
              <a:rPr lang="en-US" sz="1700" dirty="0">
                <a:solidFill>
                  <a:schemeClr val="bg1"/>
                </a:solidFill>
              </a:rPr>
              <a:t>someone in authority.</a:t>
            </a:r>
            <a:endParaRPr lang="en-US" sz="1700" dirty="0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 sz="1700">
                <a:solidFill>
                  <a:schemeClr val="bg1"/>
                </a:solidFill>
              </a:rPr>
              <a:t>Employment decisions (hiring, </a:t>
            </a:r>
            <a:r>
              <a:rPr lang="en-US" sz="1700" dirty="0">
                <a:solidFill>
                  <a:schemeClr val="bg1"/>
                </a:solidFill>
              </a:rPr>
              <a:t>firing, promotions) are affected by an employee’s response to advances.</a:t>
            </a:r>
            <a:endParaRPr lang="en-US" sz="1700" dirty="0">
              <a:solidFill>
                <a:schemeClr val="bg1"/>
              </a:solidFill>
              <a:cs typeface="Calibri"/>
            </a:endParaRPr>
          </a:p>
          <a:p>
            <a:r>
              <a:rPr lang="en-US" sz="1700">
                <a:solidFill>
                  <a:schemeClr val="bg1"/>
                </a:solidFill>
              </a:rPr>
              <a:t>Example: A manager implies a promotion could be earned through a “favor.”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Recognizing a Hostile Work Environment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endParaRPr lang="en-US" sz="1700">
              <a:solidFill>
                <a:schemeClr val="bg1"/>
              </a:solidFill>
            </a:endParaRPr>
          </a:p>
          <a:p>
            <a:r>
              <a:rPr lang="en-US" sz="1700">
                <a:solidFill>
                  <a:schemeClr val="bg1"/>
                </a:solidFill>
              </a:rPr>
              <a:t>Key Characteristics: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- Repeated, pervasive behavior that a “reasonable person” would find offensive or intimidating.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- Behavior can be verbal, non-verbal, or physical.</a:t>
            </a:r>
          </a:p>
          <a:p>
            <a:r>
              <a:rPr lang="en-US" sz="1700">
                <a:solidFill>
                  <a:schemeClr val="bg1"/>
                </a:solidFill>
              </a:rPr>
              <a:t>Examples: Constant lewd jokes, repeated unwanted compliments, or suggestive gestures.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909" y="669925"/>
            <a:ext cx="3488147" cy="4812755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900">
                <a:solidFill>
                  <a:schemeClr val="bg1"/>
                </a:solidFill>
              </a:rPr>
              <a:t>Third-Party Harassment and Impact on Bystanders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4" y="5597879"/>
            <a:ext cx="382650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7735" y="753042"/>
            <a:ext cx="3421704" cy="5172060"/>
          </a:xfrm>
        </p:spPr>
        <p:txBody>
          <a:bodyPr anchor="ctr">
            <a:normAutofit/>
          </a:bodyPr>
          <a:lstStyle/>
          <a:p>
            <a:endParaRPr lang="en-US" sz="1700">
              <a:solidFill>
                <a:schemeClr val="bg1"/>
              </a:solidFill>
            </a:endParaRPr>
          </a:p>
          <a:p>
            <a:r>
              <a:rPr lang="en-US" sz="1700">
                <a:solidFill>
                  <a:schemeClr val="bg1"/>
                </a:solidFill>
              </a:rPr>
              <a:t>Definition: Harassment does not have to be directed at an individual to affect them. Witnessing harassment can create an uncomfortable environment for bystanders.</a:t>
            </a:r>
          </a:p>
          <a:p>
            <a:r>
              <a:rPr lang="en-US" sz="1700">
                <a:solidFill>
                  <a:schemeClr val="bg1"/>
                </a:solidFill>
              </a:rPr>
              <a:t>Responsibility: Employees should be mindful of how behavior, even among colleagues, impacts others in the workplace.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05" y="1450655"/>
            <a:ext cx="2949023" cy="395669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>
                <a:solidFill>
                  <a:schemeClr val="bg1"/>
                </a:solidFill>
              </a:rPr>
              <a:t>Factors That Define a Hostile Work Environment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1450655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5408571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108061"/>
            <a:ext cx="3756675" cy="4571972"/>
          </a:xfrm>
        </p:spPr>
        <p:txBody>
          <a:bodyPr anchor="ctr">
            <a:normAutofit/>
          </a:bodyPr>
          <a:lstStyle/>
          <a:p>
            <a:endParaRPr lang="en-US" sz="1700">
              <a:solidFill>
                <a:schemeClr val="bg1"/>
              </a:solidFill>
            </a:endParaRPr>
          </a:p>
          <a:p>
            <a:r>
              <a:rPr lang="en-US" sz="1700">
                <a:solidFill>
                  <a:schemeClr val="bg1"/>
                </a:solidFill>
              </a:rPr>
              <a:t>Considerations: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- Frequency and severity of the behavior.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- Whether the conduct interferes with work performance.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- Involvement of a supervisor versus a peer.</a:t>
            </a:r>
          </a:p>
          <a:p>
            <a:r>
              <a:rPr lang="en-US" sz="1700">
                <a:solidFill>
                  <a:schemeClr val="bg1"/>
                </a:solidFill>
              </a:rPr>
              <a:t>Note: A single incident can qualify as harassment if it’s severe enough (e.g., physical assault).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7488416" cy="1315448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Steps to Take if You Experience or Witness Harassment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endParaRPr lang="en-US" sz="1700">
              <a:solidFill>
                <a:schemeClr val="bg1"/>
              </a:solidFill>
            </a:endParaRPr>
          </a:p>
          <a:p>
            <a:r>
              <a:rPr lang="en-US" sz="1700">
                <a:solidFill>
                  <a:schemeClr val="bg1"/>
                </a:solidFill>
              </a:rPr>
              <a:t>Confront the Behavior: Politely but firmly tell the harasser that their conduct is unwelcome, if safe to do so.</a:t>
            </a:r>
          </a:p>
          <a:p>
            <a:r>
              <a:rPr lang="en-US" sz="1700">
                <a:solidFill>
                  <a:schemeClr val="bg1"/>
                </a:solidFill>
              </a:rPr>
              <a:t>Document the Incident: Record details, including date, time, location, people involved, and any witnesses.</a:t>
            </a:r>
          </a:p>
          <a:p>
            <a:r>
              <a:rPr lang="en-US" sz="1700">
                <a:solidFill>
                  <a:schemeClr val="bg1"/>
                </a:solidFill>
              </a:rPr>
              <a:t>Report the Incident: Notify your supervisor or, if they are involved, go to their supervisor or HR/EEO office.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Sexual Harassment Training</vt:lpstr>
      <vt:lpstr>Introduction to Sexual Harassment Prevention</vt:lpstr>
      <vt:lpstr>What is Sexual Harassment?</vt:lpstr>
      <vt:lpstr>Types of Sexual Harassment</vt:lpstr>
      <vt:lpstr>Recognizing Quid Pro Quo Harassment</vt:lpstr>
      <vt:lpstr>Recognizing a Hostile Work Environment</vt:lpstr>
      <vt:lpstr>Third-Party Harassment and Impact on Bystanders</vt:lpstr>
      <vt:lpstr>Factors That Define a Hostile Work Environment</vt:lpstr>
      <vt:lpstr>Steps to Take if You Experience or Witness Harassment</vt:lpstr>
      <vt:lpstr>Supervisor Responsibilities</vt:lpstr>
      <vt:lpstr>Employer Liability and Protection</vt:lpstr>
      <vt:lpstr>Preventing Harassment in the Workplace</vt:lpstr>
      <vt:lpstr>Review and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43</cp:revision>
  <dcterms:created xsi:type="dcterms:W3CDTF">2013-01-27T09:14:16Z</dcterms:created>
  <dcterms:modified xsi:type="dcterms:W3CDTF">2024-11-06T22:57:15Z</dcterms:modified>
  <cp:category/>
</cp:coreProperties>
</file>