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8" d="100"/>
          <a:sy n="98" d="100"/>
        </p:scale>
        <p:origin x="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3BBE74-1156-4AA4-8FD6-624E6035310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5A229F-2550-42C7-ABA1-0E9D1AEDB007}">
      <dgm:prSet/>
      <dgm:spPr/>
      <dgm:t>
        <a:bodyPr/>
        <a:lstStyle/>
        <a:p>
          <a:r>
            <a:rPr lang="en-US"/>
            <a:t>Making the decision to terminate an employee and conducting the termination meeting are two of the most difficult responsibilities managers have. </a:t>
          </a:r>
        </a:p>
      </dgm:t>
    </dgm:pt>
    <dgm:pt modelId="{7E732D31-36D4-44AB-866C-9A1BF37A964A}" type="parTrans" cxnId="{1301ACC1-2221-4980-9DE7-53B868722A51}">
      <dgm:prSet/>
      <dgm:spPr/>
      <dgm:t>
        <a:bodyPr/>
        <a:lstStyle/>
        <a:p>
          <a:endParaRPr lang="en-US"/>
        </a:p>
      </dgm:t>
    </dgm:pt>
    <dgm:pt modelId="{85BC318A-86FE-477A-97EE-BB50037456BA}" type="sibTrans" cxnId="{1301ACC1-2221-4980-9DE7-53B868722A51}">
      <dgm:prSet/>
      <dgm:spPr/>
      <dgm:t>
        <a:bodyPr/>
        <a:lstStyle/>
        <a:p>
          <a:endParaRPr lang="en-US"/>
        </a:p>
      </dgm:t>
    </dgm:pt>
    <dgm:pt modelId="{616DAE54-D74C-42C9-BE32-1421AA129678}">
      <dgm:prSet/>
      <dgm:spPr/>
      <dgm:t>
        <a:bodyPr/>
        <a:lstStyle/>
        <a:p>
          <a:r>
            <a:rPr lang="en-US"/>
            <a:t>Knowledge of the laws and best practices as well as training help both the manager and the employee end the relationship on a positive note. </a:t>
          </a:r>
        </a:p>
      </dgm:t>
    </dgm:pt>
    <dgm:pt modelId="{C8CA36A1-B2EC-463D-9CD7-05499BCFE771}" type="parTrans" cxnId="{72CFB0AB-BE79-4BFE-8310-1176EC24D542}">
      <dgm:prSet/>
      <dgm:spPr/>
      <dgm:t>
        <a:bodyPr/>
        <a:lstStyle/>
        <a:p>
          <a:endParaRPr lang="en-US"/>
        </a:p>
      </dgm:t>
    </dgm:pt>
    <dgm:pt modelId="{76F2EFD6-8AF3-4FEC-849D-C88D4A567F2F}" type="sibTrans" cxnId="{72CFB0AB-BE79-4BFE-8310-1176EC24D542}">
      <dgm:prSet/>
      <dgm:spPr/>
      <dgm:t>
        <a:bodyPr/>
        <a:lstStyle/>
        <a:p>
          <a:endParaRPr lang="en-US"/>
        </a:p>
      </dgm:t>
    </dgm:pt>
    <dgm:pt modelId="{84A7D31A-E8BB-418E-BF51-4EA88B5CBA79}">
      <dgm:prSet/>
      <dgm:spPr/>
      <dgm:t>
        <a:bodyPr/>
        <a:lstStyle/>
        <a:p>
          <a:r>
            <a:rPr lang="en-US" dirty="0"/>
            <a:t>It is essential that all managers, in addition to human resource staff, acquire appropriate knowledge to make these important decisions and to conduct professional termination meetings. </a:t>
          </a:r>
        </a:p>
      </dgm:t>
    </dgm:pt>
    <dgm:pt modelId="{1A68B440-C923-4354-9697-7894ACF1F898}" type="parTrans" cxnId="{CBE085F7-C454-4D72-A360-7D5EABA87163}">
      <dgm:prSet/>
      <dgm:spPr/>
      <dgm:t>
        <a:bodyPr/>
        <a:lstStyle/>
        <a:p>
          <a:endParaRPr lang="en-US"/>
        </a:p>
      </dgm:t>
    </dgm:pt>
    <dgm:pt modelId="{DD44EB24-0A4E-4E34-8D8E-941E3D79827D}" type="sibTrans" cxnId="{CBE085F7-C454-4D72-A360-7D5EABA87163}">
      <dgm:prSet/>
      <dgm:spPr/>
      <dgm:t>
        <a:bodyPr/>
        <a:lstStyle/>
        <a:p>
          <a:endParaRPr lang="en-US"/>
        </a:p>
      </dgm:t>
    </dgm:pt>
    <dgm:pt modelId="{91E36355-860E-4B67-AA29-3C3BB3B85129}" type="pres">
      <dgm:prSet presAssocID="{093BBE74-1156-4AA4-8FD6-624E60353100}" presName="root" presStyleCnt="0">
        <dgm:presLayoutVars>
          <dgm:dir/>
          <dgm:resizeHandles val="exact"/>
        </dgm:presLayoutVars>
      </dgm:prSet>
      <dgm:spPr/>
    </dgm:pt>
    <dgm:pt modelId="{4710CAD0-E531-4BBC-A876-EAEBF1F42B55}" type="pres">
      <dgm:prSet presAssocID="{AA5A229F-2550-42C7-ABA1-0E9D1AEDB007}" presName="compNode" presStyleCnt="0"/>
      <dgm:spPr/>
    </dgm:pt>
    <dgm:pt modelId="{4CF2BE09-1161-49E8-B0FC-F92153A7B776}" type="pres">
      <dgm:prSet presAssocID="{AA5A229F-2550-42C7-ABA1-0E9D1AEDB007}" presName="bgRect" presStyleLbl="bgShp" presStyleIdx="0" presStyleCnt="3"/>
      <dgm:spPr/>
    </dgm:pt>
    <dgm:pt modelId="{6EFF0689-CDB5-4C39-BB45-28B497EB8302}" type="pres">
      <dgm:prSet presAssocID="{AA5A229F-2550-42C7-ABA1-0E9D1AEDB0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9FFF67A2-0C43-4AE3-A779-ADE88A03EC60}" type="pres">
      <dgm:prSet presAssocID="{AA5A229F-2550-42C7-ABA1-0E9D1AEDB007}" presName="spaceRect" presStyleCnt="0"/>
      <dgm:spPr/>
    </dgm:pt>
    <dgm:pt modelId="{2E0A0DCC-F5EA-4498-BB41-777432485FF6}" type="pres">
      <dgm:prSet presAssocID="{AA5A229F-2550-42C7-ABA1-0E9D1AEDB007}" presName="parTx" presStyleLbl="revTx" presStyleIdx="0" presStyleCnt="3">
        <dgm:presLayoutVars>
          <dgm:chMax val="0"/>
          <dgm:chPref val="0"/>
        </dgm:presLayoutVars>
      </dgm:prSet>
      <dgm:spPr/>
    </dgm:pt>
    <dgm:pt modelId="{11377501-5EE6-48F0-BB10-9CA060C09051}" type="pres">
      <dgm:prSet presAssocID="{85BC318A-86FE-477A-97EE-BB50037456BA}" presName="sibTrans" presStyleCnt="0"/>
      <dgm:spPr/>
    </dgm:pt>
    <dgm:pt modelId="{09A81981-464A-404A-B027-BA105106CD22}" type="pres">
      <dgm:prSet presAssocID="{616DAE54-D74C-42C9-BE32-1421AA129678}" presName="compNode" presStyleCnt="0"/>
      <dgm:spPr/>
    </dgm:pt>
    <dgm:pt modelId="{25E3B2A4-E407-4348-831F-97B45D4950DB}" type="pres">
      <dgm:prSet presAssocID="{616DAE54-D74C-42C9-BE32-1421AA129678}" presName="bgRect" presStyleLbl="bgShp" presStyleIdx="1" presStyleCnt="3"/>
      <dgm:spPr/>
    </dgm:pt>
    <dgm:pt modelId="{BB1EF5EC-DBC6-4713-B3CB-B2238006269C}" type="pres">
      <dgm:prSet presAssocID="{616DAE54-D74C-42C9-BE32-1421AA1296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1FB4E996-6F03-40EA-B103-5AAD4154EA1C}" type="pres">
      <dgm:prSet presAssocID="{616DAE54-D74C-42C9-BE32-1421AA129678}" presName="spaceRect" presStyleCnt="0"/>
      <dgm:spPr/>
    </dgm:pt>
    <dgm:pt modelId="{85E1A79A-17E1-4A52-8E5A-5A1B7923F48C}" type="pres">
      <dgm:prSet presAssocID="{616DAE54-D74C-42C9-BE32-1421AA129678}" presName="parTx" presStyleLbl="revTx" presStyleIdx="1" presStyleCnt="3">
        <dgm:presLayoutVars>
          <dgm:chMax val="0"/>
          <dgm:chPref val="0"/>
        </dgm:presLayoutVars>
      </dgm:prSet>
      <dgm:spPr/>
    </dgm:pt>
    <dgm:pt modelId="{0D0679F4-F355-4D82-8C1E-1B5BCF3AB00C}" type="pres">
      <dgm:prSet presAssocID="{76F2EFD6-8AF3-4FEC-849D-C88D4A567F2F}" presName="sibTrans" presStyleCnt="0"/>
      <dgm:spPr/>
    </dgm:pt>
    <dgm:pt modelId="{3D5FBBC0-A319-421A-89B9-F8B2C12EDC34}" type="pres">
      <dgm:prSet presAssocID="{84A7D31A-E8BB-418E-BF51-4EA88B5CBA79}" presName="compNode" presStyleCnt="0"/>
      <dgm:spPr/>
    </dgm:pt>
    <dgm:pt modelId="{03C51FF9-DA2C-4755-8A70-0B388799852B}" type="pres">
      <dgm:prSet presAssocID="{84A7D31A-E8BB-418E-BF51-4EA88B5CBA79}" presName="bgRect" presStyleLbl="bgShp" presStyleIdx="2" presStyleCnt="3"/>
      <dgm:spPr/>
    </dgm:pt>
    <dgm:pt modelId="{FA9C1FBC-C4FF-4222-9364-381ECDD6A72C}" type="pres">
      <dgm:prSet presAssocID="{84A7D31A-E8BB-418E-BF51-4EA88B5CBA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6CCCAF15-D692-4942-97CC-708CF895E9ED}" type="pres">
      <dgm:prSet presAssocID="{84A7D31A-E8BB-418E-BF51-4EA88B5CBA79}" presName="spaceRect" presStyleCnt="0"/>
      <dgm:spPr/>
    </dgm:pt>
    <dgm:pt modelId="{8ACA37FA-6CAE-45B7-9074-9D8594A7A046}" type="pres">
      <dgm:prSet presAssocID="{84A7D31A-E8BB-418E-BF51-4EA88B5CBA79}" presName="parTx" presStyleLbl="revTx" presStyleIdx="2" presStyleCnt="3">
        <dgm:presLayoutVars>
          <dgm:chMax val="0"/>
          <dgm:chPref val="0"/>
        </dgm:presLayoutVars>
      </dgm:prSet>
      <dgm:spPr/>
    </dgm:pt>
  </dgm:ptLst>
  <dgm:cxnLst>
    <dgm:cxn modelId="{DD17C368-0459-43F0-8623-07BACF722609}" type="presOf" srcId="{093BBE74-1156-4AA4-8FD6-624E60353100}" destId="{91E36355-860E-4B67-AA29-3C3BB3B85129}" srcOrd="0" destOrd="0" presId="urn:microsoft.com/office/officeart/2018/2/layout/IconVerticalSolidList"/>
    <dgm:cxn modelId="{72CFB0AB-BE79-4BFE-8310-1176EC24D542}" srcId="{093BBE74-1156-4AA4-8FD6-624E60353100}" destId="{616DAE54-D74C-42C9-BE32-1421AA129678}" srcOrd="1" destOrd="0" parTransId="{C8CA36A1-B2EC-463D-9CD7-05499BCFE771}" sibTransId="{76F2EFD6-8AF3-4FEC-849D-C88D4A567F2F}"/>
    <dgm:cxn modelId="{8B3A18B1-1803-4111-9661-DC13E4ECF73F}" type="presOf" srcId="{AA5A229F-2550-42C7-ABA1-0E9D1AEDB007}" destId="{2E0A0DCC-F5EA-4498-BB41-777432485FF6}" srcOrd="0" destOrd="0" presId="urn:microsoft.com/office/officeart/2018/2/layout/IconVerticalSolidList"/>
    <dgm:cxn modelId="{C3436CB5-CA5E-42E3-BD29-C1882E0D9974}" type="presOf" srcId="{616DAE54-D74C-42C9-BE32-1421AA129678}" destId="{85E1A79A-17E1-4A52-8E5A-5A1B7923F48C}" srcOrd="0" destOrd="0" presId="urn:microsoft.com/office/officeart/2018/2/layout/IconVerticalSolidList"/>
    <dgm:cxn modelId="{1D31B4B7-98F5-4E30-AE99-59DDC2EA999A}" type="presOf" srcId="{84A7D31A-E8BB-418E-BF51-4EA88B5CBA79}" destId="{8ACA37FA-6CAE-45B7-9074-9D8594A7A046}" srcOrd="0" destOrd="0" presId="urn:microsoft.com/office/officeart/2018/2/layout/IconVerticalSolidList"/>
    <dgm:cxn modelId="{1301ACC1-2221-4980-9DE7-53B868722A51}" srcId="{093BBE74-1156-4AA4-8FD6-624E60353100}" destId="{AA5A229F-2550-42C7-ABA1-0E9D1AEDB007}" srcOrd="0" destOrd="0" parTransId="{7E732D31-36D4-44AB-866C-9A1BF37A964A}" sibTransId="{85BC318A-86FE-477A-97EE-BB50037456BA}"/>
    <dgm:cxn modelId="{CBE085F7-C454-4D72-A360-7D5EABA87163}" srcId="{093BBE74-1156-4AA4-8FD6-624E60353100}" destId="{84A7D31A-E8BB-418E-BF51-4EA88B5CBA79}" srcOrd="2" destOrd="0" parTransId="{1A68B440-C923-4354-9697-7894ACF1F898}" sibTransId="{DD44EB24-0A4E-4E34-8D8E-941E3D79827D}"/>
    <dgm:cxn modelId="{B4425E0F-8B27-40FC-B99E-84E6934B327C}" type="presParOf" srcId="{91E36355-860E-4B67-AA29-3C3BB3B85129}" destId="{4710CAD0-E531-4BBC-A876-EAEBF1F42B55}" srcOrd="0" destOrd="0" presId="urn:microsoft.com/office/officeart/2018/2/layout/IconVerticalSolidList"/>
    <dgm:cxn modelId="{67FF428F-D6FD-4B5B-AD23-F2B2A1FC1E23}" type="presParOf" srcId="{4710CAD0-E531-4BBC-A876-EAEBF1F42B55}" destId="{4CF2BE09-1161-49E8-B0FC-F92153A7B776}" srcOrd="0" destOrd="0" presId="urn:microsoft.com/office/officeart/2018/2/layout/IconVerticalSolidList"/>
    <dgm:cxn modelId="{75899267-10B9-4DED-A3A3-E6268B23B2C0}" type="presParOf" srcId="{4710CAD0-E531-4BBC-A876-EAEBF1F42B55}" destId="{6EFF0689-CDB5-4C39-BB45-28B497EB8302}" srcOrd="1" destOrd="0" presId="urn:microsoft.com/office/officeart/2018/2/layout/IconVerticalSolidList"/>
    <dgm:cxn modelId="{D2C60F9E-6FAC-48A0-B14E-87B8E8F53FFF}" type="presParOf" srcId="{4710CAD0-E531-4BBC-A876-EAEBF1F42B55}" destId="{9FFF67A2-0C43-4AE3-A779-ADE88A03EC60}" srcOrd="2" destOrd="0" presId="urn:microsoft.com/office/officeart/2018/2/layout/IconVerticalSolidList"/>
    <dgm:cxn modelId="{E0A49289-D42E-4A4B-BAA4-EDCA5C4FAF5A}" type="presParOf" srcId="{4710CAD0-E531-4BBC-A876-EAEBF1F42B55}" destId="{2E0A0DCC-F5EA-4498-BB41-777432485FF6}" srcOrd="3" destOrd="0" presId="urn:microsoft.com/office/officeart/2018/2/layout/IconVerticalSolidList"/>
    <dgm:cxn modelId="{F4434F30-3CE4-4FF5-BAE3-B7C3C4663C75}" type="presParOf" srcId="{91E36355-860E-4B67-AA29-3C3BB3B85129}" destId="{11377501-5EE6-48F0-BB10-9CA060C09051}" srcOrd="1" destOrd="0" presId="urn:microsoft.com/office/officeart/2018/2/layout/IconVerticalSolidList"/>
    <dgm:cxn modelId="{CD023CEC-BC26-4158-84F9-49F870E886AB}" type="presParOf" srcId="{91E36355-860E-4B67-AA29-3C3BB3B85129}" destId="{09A81981-464A-404A-B027-BA105106CD22}" srcOrd="2" destOrd="0" presId="urn:microsoft.com/office/officeart/2018/2/layout/IconVerticalSolidList"/>
    <dgm:cxn modelId="{3FE4FE5B-7F64-4410-A964-596B6A385121}" type="presParOf" srcId="{09A81981-464A-404A-B027-BA105106CD22}" destId="{25E3B2A4-E407-4348-831F-97B45D4950DB}" srcOrd="0" destOrd="0" presId="urn:microsoft.com/office/officeart/2018/2/layout/IconVerticalSolidList"/>
    <dgm:cxn modelId="{2BE74B7D-838B-4E0D-A5B9-82316D412627}" type="presParOf" srcId="{09A81981-464A-404A-B027-BA105106CD22}" destId="{BB1EF5EC-DBC6-4713-B3CB-B2238006269C}" srcOrd="1" destOrd="0" presId="urn:microsoft.com/office/officeart/2018/2/layout/IconVerticalSolidList"/>
    <dgm:cxn modelId="{05B08638-11CB-43E2-B615-CB06A81F5250}" type="presParOf" srcId="{09A81981-464A-404A-B027-BA105106CD22}" destId="{1FB4E996-6F03-40EA-B103-5AAD4154EA1C}" srcOrd="2" destOrd="0" presId="urn:microsoft.com/office/officeart/2018/2/layout/IconVerticalSolidList"/>
    <dgm:cxn modelId="{323BC3AB-2E34-42D9-AF0F-EF903C63BEFD}" type="presParOf" srcId="{09A81981-464A-404A-B027-BA105106CD22}" destId="{85E1A79A-17E1-4A52-8E5A-5A1B7923F48C}" srcOrd="3" destOrd="0" presId="urn:microsoft.com/office/officeart/2018/2/layout/IconVerticalSolidList"/>
    <dgm:cxn modelId="{473A00F1-31D3-4A0C-AC3E-92A2641C51AE}" type="presParOf" srcId="{91E36355-860E-4B67-AA29-3C3BB3B85129}" destId="{0D0679F4-F355-4D82-8C1E-1B5BCF3AB00C}" srcOrd="3" destOrd="0" presId="urn:microsoft.com/office/officeart/2018/2/layout/IconVerticalSolidList"/>
    <dgm:cxn modelId="{B1A51EF0-8717-4E39-85C2-2EF89E92C83C}" type="presParOf" srcId="{91E36355-860E-4B67-AA29-3C3BB3B85129}" destId="{3D5FBBC0-A319-421A-89B9-F8B2C12EDC34}" srcOrd="4" destOrd="0" presId="urn:microsoft.com/office/officeart/2018/2/layout/IconVerticalSolidList"/>
    <dgm:cxn modelId="{72EFAE2E-AC00-4BFF-B5DD-F196398420C7}" type="presParOf" srcId="{3D5FBBC0-A319-421A-89B9-F8B2C12EDC34}" destId="{03C51FF9-DA2C-4755-8A70-0B388799852B}" srcOrd="0" destOrd="0" presId="urn:microsoft.com/office/officeart/2018/2/layout/IconVerticalSolidList"/>
    <dgm:cxn modelId="{A41DE042-CA30-490F-A027-9CCB40E1D54E}" type="presParOf" srcId="{3D5FBBC0-A319-421A-89B9-F8B2C12EDC34}" destId="{FA9C1FBC-C4FF-4222-9364-381ECDD6A72C}" srcOrd="1" destOrd="0" presId="urn:microsoft.com/office/officeart/2018/2/layout/IconVerticalSolidList"/>
    <dgm:cxn modelId="{BC56BF21-4BEF-4329-BA45-73A29B0F8975}" type="presParOf" srcId="{3D5FBBC0-A319-421A-89B9-F8B2C12EDC34}" destId="{6CCCAF15-D692-4942-97CC-708CF895E9ED}" srcOrd="2" destOrd="0" presId="urn:microsoft.com/office/officeart/2018/2/layout/IconVerticalSolidList"/>
    <dgm:cxn modelId="{F712B812-BB4C-40B4-B653-04DF66C7F3CE}" type="presParOf" srcId="{3D5FBBC0-A319-421A-89B9-F8B2C12EDC34}" destId="{8ACA37FA-6CAE-45B7-9074-9D8594A7A0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FFFD3-9B57-4967-B3CE-5ACC3A89177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E22D654-24DE-4258-BAA6-CC58C89A0029}">
      <dgm:prSet/>
      <dgm:spPr/>
      <dgm:t>
        <a:bodyPr/>
        <a:lstStyle/>
        <a:p>
          <a:r>
            <a:rPr lang="en-US"/>
            <a:t>Types of terminations </a:t>
          </a:r>
        </a:p>
      </dgm:t>
    </dgm:pt>
    <dgm:pt modelId="{AABB9622-402A-40AC-B285-41E82882F360}" type="parTrans" cxnId="{61774639-A6E9-4788-9EE6-D5F240B4C7AC}">
      <dgm:prSet/>
      <dgm:spPr/>
      <dgm:t>
        <a:bodyPr/>
        <a:lstStyle/>
        <a:p>
          <a:endParaRPr lang="en-US"/>
        </a:p>
      </dgm:t>
    </dgm:pt>
    <dgm:pt modelId="{3A5C51E4-237A-42C1-8A74-29AD14D27557}" type="sibTrans" cxnId="{61774639-A6E9-4788-9EE6-D5F240B4C7AC}">
      <dgm:prSet/>
      <dgm:spPr/>
      <dgm:t>
        <a:bodyPr/>
        <a:lstStyle/>
        <a:p>
          <a:endParaRPr lang="en-US"/>
        </a:p>
      </dgm:t>
    </dgm:pt>
    <dgm:pt modelId="{D4B419E8-7BA1-4AD6-BA5A-F3EF37874C91}">
      <dgm:prSet/>
      <dgm:spPr/>
      <dgm:t>
        <a:bodyPr/>
        <a:lstStyle/>
        <a:p>
          <a:r>
            <a:rPr lang="en-US"/>
            <a:t>Primary laws that pertain to involuntary terminations</a:t>
          </a:r>
        </a:p>
      </dgm:t>
    </dgm:pt>
    <dgm:pt modelId="{8978254D-FC05-4FB7-AB10-DE8565067DA6}" type="parTrans" cxnId="{E534FF2F-8B9B-47B1-877E-8A5E000635AB}">
      <dgm:prSet/>
      <dgm:spPr/>
      <dgm:t>
        <a:bodyPr/>
        <a:lstStyle/>
        <a:p>
          <a:endParaRPr lang="en-US"/>
        </a:p>
      </dgm:t>
    </dgm:pt>
    <dgm:pt modelId="{45C6D4B7-35CA-4FC2-89E4-E1BB2BABE612}" type="sibTrans" cxnId="{E534FF2F-8B9B-47B1-877E-8A5E000635AB}">
      <dgm:prSet/>
      <dgm:spPr/>
      <dgm:t>
        <a:bodyPr/>
        <a:lstStyle/>
        <a:p>
          <a:endParaRPr lang="en-US"/>
        </a:p>
      </dgm:t>
    </dgm:pt>
    <dgm:pt modelId="{1DFA4E21-7ADB-4574-8A6C-14843B86440C}">
      <dgm:prSet/>
      <dgm:spPr/>
      <dgm:t>
        <a:bodyPr/>
        <a:lstStyle/>
        <a:p>
          <a:r>
            <a:rPr lang="en-US"/>
            <a:t>Employment at will</a:t>
          </a:r>
        </a:p>
      </dgm:t>
    </dgm:pt>
    <dgm:pt modelId="{848C1797-7175-438C-A6DE-01AC68F261E2}" type="parTrans" cxnId="{CF306D46-AE0B-4438-9C40-79AE70C3DE60}">
      <dgm:prSet/>
      <dgm:spPr/>
      <dgm:t>
        <a:bodyPr/>
        <a:lstStyle/>
        <a:p>
          <a:endParaRPr lang="en-US"/>
        </a:p>
      </dgm:t>
    </dgm:pt>
    <dgm:pt modelId="{9D9D0893-62F0-4593-805E-10E59E6BA640}" type="sibTrans" cxnId="{CF306D46-AE0B-4438-9C40-79AE70C3DE60}">
      <dgm:prSet/>
      <dgm:spPr/>
      <dgm:t>
        <a:bodyPr/>
        <a:lstStyle/>
        <a:p>
          <a:endParaRPr lang="en-US"/>
        </a:p>
      </dgm:t>
    </dgm:pt>
    <dgm:pt modelId="{1553FB8C-5CF8-48B9-9391-7711E4405776}">
      <dgm:prSet/>
      <dgm:spPr/>
      <dgm:t>
        <a:bodyPr/>
        <a:lstStyle/>
        <a:p>
          <a:r>
            <a:rPr lang="en-US"/>
            <a:t>Our policy on involuntary terminations</a:t>
          </a:r>
        </a:p>
      </dgm:t>
    </dgm:pt>
    <dgm:pt modelId="{D1FB2806-7E97-45E6-A7D2-E1978B3C011E}" type="parTrans" cxnId="{9D2A24D2-4D54-4C9F-A882-05556AD3F276}">
      <dgm:prSet/>
      <dgm:spPr/>
      <dgm:t>
        <a:bodyPr/>
        <a:lstStyle/>
        <a:p>
          <a:endParaRPr lang="en-US"/>
        </a:p>
      </dgm:t>
    </dgm:pt>
    <dgm:pt modelId="{CC3D72D5-F002-439D-A0C7-8E771EEDDF1E}" type="sibTrans" cxnId="{9D2A24D2-4D54-4C9F-A882-05556AD3F276}">
      <dgm:prSet/>
      <dgm:spPr/>
      <dgm:t>
        <a:bodyPr/>
        <a:lstStyle/>
        <a:p>
          <a:endParaRPr lang="en-US"/>
        </a:p>
      </dgm:t>
    </dgm:pt>
    <dgm:pt modelId="{C305D0BD-3BFF-4A45-ABF7-4A284AE77B8E}">
      <dgm:prSet/>
      <dgm:spPr/>
      <dgm:t>
        <a:bodyPr/>
        <a:lstStyle/>
        <a:p>
          <a:r>
            <a:rPr lang="en-US"/>
            <a:t>Documentation</a:t>
          </a:r>
        </a:p>
      </dgm:t>
    </dgm:pt>
    <dgm:pt modelId="{D9364B81-741A-4B01-9E96-831DED55D6FC}" type="parTrans" cxnId="{C1C4B17D-6561-4E02-AF96-C6BD4816A181}">
      <dgm:prSet/>
      <dgm:spPr/>
      <dgm:t>
        <a:bodyPr/>
        <a:lstStyle/>
        <a:p>
          <a:endParaRPr lang="en-US"/>
        </a:p>
      </dgm:t>
    </dgm:pt>
    <dgm:pt modelId="{DF1F25A7-EFF7-4564-A1BF-CBEBF780E6BD}" type="sibTrans" cxnId="{C1C4B17D-6561-4E02-AF96-C6BD4816A181}">
      <dgm:prSet/>
      <dgm:spPr/>
      <dgm:t>
        <a:bodyPr/>
        <a:lstStyle/>
        <a:p>
          <a:endParaRPr lang="en-US"/>
        </a:p>
      </dgm:t>
    </dgm:pt>
    <dgm:pt modelId="{33E34615-62D0-4303-8868-484C164B3AA4}">
      <dgm:prSet/>
      <dgm:spPr/>
      <dgm:t>
        <a:bodyPr/>
        <a:lstStyle/>
        <a:p>
          <a:r>
            <a:rPr lang="en-US"/>
            <a:t>Guidelines for the termination meeting</a:t>
          </a:r>
        </a:p>
      </dgm:t>
    </dgm:pt>
    <dgm:pt modelId="{DBF745CB-3945-4BE4-B9CE-54E4DB273E6E}" type="parTrans" cxnId="{8409DF86-BC48-43B5-A13A-307C134461B6}">
      <dgm:prSet/>
      <dgm:spPr/>
      <dgm:t>
        <a:bodyPr/>
        <a:lstStyle/>
        <a:p>
          <a:endParaRPr lang="en-US"/>
        </a:p>
      </dgm:t>
    </dgm:pt>
    <dgm:pt modelId="{97FA8746-E530-49AA-9564-E942F81FB2FD}" type="sibTrans" cxnId="{8409DF86-BC48-43B5-A13A-307C134461B6}">
      <dgm:prSet/>
      <dgm:spPr/>
      <dgm:t>
        <a:bodyPr/>
        <a:lstStyle/>
        <a:p>
          <a:endParaRPr lang="en-US"/>
        </a:p>
      </dgm:t>
    </dgm:pt>
    <dgm:pt modelId="{0FF166B5-64A3-46FD-9F6A-0CA607B18EFE}" type="pres">
      <dgm:prSet presAssocID="{BE1FFFD3-9B57-4967-B3CE-5ACC3A89177D}" presName="root" presStyleCnt="0">
        <dgm:presLayoutVars>
          <dgm:dir/>
          <dgm:resizeHandles val="exact"/>
        </dgm:presLayoutVars>
      </dgm:prSet>
      <dgm:spPr/>
    </dgm:pt>
    <dgm:pt modelId="{2FFEF16C-B2AB-4757-AEE8-29C97E686646}" type="pres">
      <dgm:prSet presAssocID="{2E22D654-24DE-4258-BAA6-CC58C89A0029}" presName="compNode" presStyleCnt="0"/>
      <dgm:spPr/>
    </dgm:pt>
    <dgm:pt modelId="{9E7F8B70-A727-4769-AAA7-EAC4C910D769}" type="pres">
      <dgm:prSet presAssocID="{2E22D654-24DE-4258-BAA6-CC58C89A002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3BF7614E-5B3C-441C-B274-F9F632EBFDA0}" type="pres">
      <dgm:prSet presAssocID="{2E22D654-24DE-4258-BAA6-CC58C89A0029}" presName="spaceRect" presStyleCnt="0"/>
      <dgm:spPr/>
    </dgm:pt>
    <dgm:pt modelId="{DE369B8F-FA9E-48A9-B79F-C2684F63B05A}" type="pres">
      <dgm:prSet presAssocID="{2E22D654-24DE-4258-BAA6-CC58C89A0029}" presName="textRect" presStyleLbl="revTx" presStyleIdx="0" presStyleCnt="6">
        <dgm:presLayoutVars>
          <dgm:chMax val="1"/>
          <dgm:chPref val="1"/>
        </dgm:presLayoutVars>
      </dgm:prSet>
      <dgm:spPr/>
    </dgm:pt>
    <dgm:pt modelId="{85D83E1E-237E-4208-B009-773F4F0F5F1F}" type="pres">
      <dgm:prSet presAssocID="{3A5C51E4-237A-42C1-8A74-29AD14D27557}" presName="sibTrans" presStyleCnt="0"/>
      <dgm:spPr/>
    </dgm:pt>
    <dgm:pt modelId="{EE8427E2-BEE6-470B-8E6D-0BEC7631983A}" type="pres">
      <dgm:prSet presAssocID="{D4B419E8-7BA1-4AD6-BA5A-F3EF37874C91}" presName="compNode" presStyleCnt="0"/>
      <dgm:spPr/>
    </dgm:pt>
    <dgm:pt modelId="{A26BE32F-E052-4BF2-A63F-C3EFEB66F677}" type="pres">
      <dgm:prSet presAssocID="{D4B419E8-7BA1-4AD6-BA5A-F3EF37874C9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5928000E-BA17-44AF-A26E-17F7B617B4D1}" type="pres">
      <dgm:prSet presAssocID="{D4B419E8-7BA1-4AD6-BA5A-F3EF37874C91}" presName="spaceRect" presStyleCnt="0"/>
      <dgm:spPr/>
    </dgm:pt>
    <dgm:pt modelId="{9794637E-4FCE-4679-B5BD-5E2FCE06D1B1}" type="pres">
      <dgm:prSet presAssocID="{D4B419E8-7BA1-4AD6-BA5A-F3EF37874C91}" presName="textRect" presStyleLbl="revTx" presStyleIdx="1" presStyleCnt="6">
        <dgm:presLayoutVars>
          <dgm:chMax val="1"/>
          <dgm:chPref val="1"/>
        </dgm:presLayoutVars>
      </dgm:prSet>
      <dgm:spPr/>
    </dgm:pt>
    <dgm:pt modelId="{3599D30B-18AD-4CA2-B990-D7428A163C7F}" type="pres">
      <dgm:prSet presAssocID="{45C6D4B7-35CA-4FC2-89E4-E1BB2BABE612}" presName="sibTrans" presStyleCnt="0"/>
      <dgm:spPr/>
    </dgm:pt>
    <dgm:pt modelId="{F5E8109C-1CB6-42FC-8D12-BABC5120301D}" type="pres">
      <dgm:prSet presAssocID="{1DFA4E21-7ADB-4574-8A6C-14843B86440C}" presName="compNode" presStyleCnt="0"/>
      <dgm:spPr/>
    </dgm:pt>
    <dgm:pt modelId="{EA398134-DE50-4C0E-8F61-22992BF4BAC4}" type="pres">
      <dgm:prSet presAssocID="{1DFA4E21-7ADB-4574-8A6C-14843B86440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efcase"/>
        </a:ext>
      </dgm:extLst>
    </dgm:pt>
    <dgm:pt modelId="{85356B23-FF43-4312-AA81-520CBF07F3B6}" type="pres">
      <dgm:prSet presAssocID="{1DFA4E21-7ADB-4574-8A6C-14843B86440C}" presName="spaceRect" presStyleCnt="0"/>
      <dgm:spPr/>
    </dgm:pt>
    <dgm:pt modelId="{F02EC0C3-E1B6-4DB8-A8A9-BF16A16DEFCE}" type="pres">
      <dgm:prSet presAssocID="{1DFA4E21-7ADB-4574-8A6C-14843B86440C}" presName="textRect" presStyleLbl="revTx" presStyleIdx="2" presStyleCnt="6">
        <dgm:presLayoutVars>
          <dgm:chMax val="1"/>
          <dgm:chPref val="1"/>
        </dgm:presLayoutVars>
      </dgm:prSet>
      <dgm:spPr/>
    </dgm:pt>
    <dgm:pt modelId="{A572B97D-020A-4E30-B1FF-3DA7CAEE0BA8}" type="pres">
      <dgm:prSet presAssocID="{9D9D0893-62F0-4593-805E-10E59E6BA640}" presName="sibTrans" presStyleCnt="0"/>
      <dgm:spPr/>
    </dgm:pt>
    <dgm:pt modelId="{7D174451-2FBF-4130-9C31-0A4D88AE600B}" type="pres">
      <dgm:prSet presAssocID="{1553FB8C-5CF8-48B9-9391-7711E4405776}" presName="compNode" presStyleCnt="0"/>
      <dgm:spPr/>
    </dgm:pt>
    <dgm:pt modelId="{4A12CA3F-2879-4896-BFE9-C1463D04C37B}" type="pres">
      <dgm:prSet presAssocID="{1553FB8C-5CF8-48B9-9391-7711E440577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C23E9885-AD73-4A8B-9AC9-1FDCA0FFD00B}" type="pres">
      <dgm:prSet presAssocID="{1553FB8C-5CF8-48B9-9391-7711E4405776}" presName="spaceRect" presStyleCnt="0"/>
      <dgm:spPr/>
    </dgm:pt>
    <dgm:pt modelId="{0EB7A9EB-CB43-4D29-B62D-9F768FCAD4F3}" type="pres">
      <dgm:prSet presAssocID="{1553FB8C-5CF8-48B9-9391-7711E4405776}" presName="textRect" presStyleLbl="revTx" presStyleIdx="3" presStyleCnt="6">
        <dgm:presLayoutVars>
          <dgm:chMax val="1"/>
          <dgm:chPref val="1"/>
        </dgm:presLayoutVars>
      </dgm:prSet>
      <dgm:spPr/>
    </dgm:pt>
    <dgm:pt modelId="{3FB24562-5772-4129-B1F1-26A1398B9681}" type="pres">
      <dgm:prSet presAssocID="{CC3D72D5-F002-439D-A0C7-8E771EEDDF1E}" presName="sibTrans" presStyleCnt="0"/>
      <dgm:spPr/>
    </dgm:pt>
    <dgm:pt modelId="{9B6CEC82-8D05-41D8-9EC2-C55E26D18992}" type="pres">
      <dgm:prSet presAssocID="{C305D0BD-3BFF-4A45-ABF7-4A284AE77B8E}" presName="compNode" presStyleCnt="0"/>
      <dgm:spPr/>
    </dgm:pt>
    <dgm:pt modelId="{20E0B165-8B37-4EDA-857C-3E3BF39FB513}" type="pres">
      <dgm:prSet presAssocID="{C305D0BD-3BFF-4A45-ABF7-4A284AE77B8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59EDE8FF-7EC2-4DBE-81F6-92FC6E456853}" type="pres">
      <dgm:prSet presAssocID="{C305D0BD-3BFF-4A45-ABF7-4A284AE77B8E}" presName="spaceRect" presStyleCnt="0"/>
      <dgm:spPr/>
    </dgm:pt>
    <dgm:pt modelId="{032E9616-182C-4AB4-99D9-51460DC6EA7F}" type="pres">
      <dgm:prSet presAssocID="{C305D0BD-3BFF-4A45-ABF7-4A284AE77B8E}" presName="textRect" presStyleLbl="revTx" presStyleIdx="4" presStyleCnt="6">
        <dgm:presLayoutVars>
          <dgm:chMax val="1"/>
          <dgm:chPref val="1"/>
        </dgm:presLayoutVars>
      </dgm:prSet>
      <dgm:spPr/>
    </dgm:pt>
    <dgm:pt modelId="{81C456F5-3DED-4EEF-830E-AA079782E49D}" type="pres">
      <dgm:prSet presAssocID="{DF1F25A7-EFF7-4564-A1BF-CBEBF780E6BD}" presName="sibTrans" presStyleCnt="0"/>
      <dgm:spPr/>
    </dgm:pt>
    <dgm:pt modelId="{6DC6A3D1-E0E9-4CF8-B74F-615D52F5F48C}" type="pres">
      <dgm:prSet presAssocID="{33E34615-62D0-4303-8868-484C164B3AA4}" presName="compNode" presStyleCnt="0"/>
      <dgm:spPr/>
    </dgm:pt>
    <dgm:pt modelId="{3CD75B2C-1207-4EB3-A7A9-FDB034577A9C}" type="pres">
      <dgm:prSet presAssocID="{33E34615-62D0-4303-8868-484C164B3AA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eeting"/>
        </a:ext>
      </dgm:extLst>
    </dgm:pt>
    <dgm:pt modelId="{2ED7DA3F-6ABD-4942-9F0F-61386AF2836D}" type="pres">
      <dgm:prSet presAssocID="{33E34615-62D0-4303-8868-484C164B3AA4}" presName="spaceRect" presStyleCnt="0"/>
      <dgm:spPr/>
    </dgm:pt>
    <dgm:pt modelId="{DB1D10B5-F30E-43CB-BA33-07A62373DD9E}" type="pres">
      <dgm:prSet presAssocID="{33E34615-62D0-4303-8868-484C164B3AA4}" presName="textRect" presStyleLbl="revTx" presStyleIdx="5" presStyleCnt="6">
        <dgm:presLayoutVars>
          <dgm:chMax val="1"/>
          <dgm:chPref val="1"/>
        </dgm:presLayoutVars>
      </dgm:prSet>
      <dgm:spPr/>
    </dgm:pt>
  </dgm:ptLst>
  <dgm:cxnLst>
    <dgm:cxn modelId="{29461805-823C-4366-A3B7-61C8E7D138CC}" type="presOf" srcId="{D4B419E8-7BA1-4AD6-BA5A-F3EF37874C91}" destId="{9794637E-4FCE-4679-B5BD-5E2FCE06D1B1}" srcOrd="0" destOrd="0" presId="urn:microsoft.com/office/officeart/2018/2/layout/IconLabelList"/>
    <dgm:cxn modelId="{A9925B0F-E149-4386-AAB3-26A39B29F639}" type="presOf" srcId="{33E34615-62D0-4303-8868-484C164B3AA4}" destId="{DB1D10B5-F30E-43CB-BA33-07A62373DD9E}" srcOrd="0" destOrd="0" presId="urn:microsoft.com/office/officeart/2018/2/layout/IconLabelList"/>
    <dgm:cxn modelId="{B834D025-CB71-4D33-AA93-B6A28AEADAC8}" type="presOf" srcId="{1DFA4E21-7ADB-4574-8A6C-14843B86440C}" destId="{F02EC0C3-E1B6-4DB8-A8A9-BF16A16DEFCE}" srcOrd="0" destOrd="0" presId="urn:microsoft.com/office/officeart/2018/2/layout/IconLabelList"/>
    <dgm:cxn modelId="{E534FF2F-8B9B-47B1-877E-8A5E000635AB}" srcId="{BE1FFFD3-9B57-4967-B3CE-5ACC3A89177D}" destId="{D4B419E8-7BA1-4AD6-BA5A-F3EF37874C91}" srcOrd="1" destOrd="0" parTransId="{8978254D-FC05-4FB7-AB10-DE8565067DA6}" sibTransId="{45C6D4B7-35CA-4FC2-89E4-E1BB2BABE612}"/>
    <dgm:cxn modelId="{61774639-A6E9-4788-9EE6-D5F240B4C7AC}" srcId="{BE1FFFD3-9B57-4967-B3CE-5ACC3A89177D}" destId="{2E22D654-24DE-4258-BAA6-CC58C89A0029}" srcOrd="0" destOrd="0" parTransId="{AABB9622-402A-40AC-B285-41E82882F360}" sibTransId="{3A5C51E4-237A-42C1-8A74-29AD14D27557}"/>
    <dgm:cxn modelId="{669A713C-FC00-44A0-95D6-67BD7C0835E9}" type="presOf" srcId="{BE1FFFD3-9B57-4967-B3CE-5ACC3A89177D}" destId="{0FF166B5-64A3-46FD-9F6A-0CA607B18EFE}" srcOrd="0" destOrd="0" presId="urn:microsoft.com/office/officeart/2018/2/layout/IconLabelList"/>
    <dgm:cxn modelId="{CF306D46-AE0B-4438-9C40-79AE70C3DE60}" srcId="{BE1FFFD3-9B57-4967-B3CE-5ACC3A89177D}" destId="{1DFA4E21-7ADB-4574-8A6C-14843B86440C}" srcOrd="2" destOrd="0" parTransId="{848C1797-7175-438C-A6DE-01AC68F261E2}" sibTransId="{9D9D0893-62F0-4593-805E-10E59E6BA640}"/>
    <dgm:cxn modelId="{D3CA9866-FEDB-468D-A476-B8FDA67BA251}" type="presOf" srcId="{C305D0BD-3BFF-4A45-ABF7-4A284AE77B8E}" destId="{032E9616-182C-4AB4-99D9-51460DC6EA7F}" srcOrd="0" destOrd="0" presId="urn:microsoft.com/office/officeart/2018/2/layout/IconLabelList"/>
    <dgm:cxn modelId="{C1C4B17D-6561-4E02-AF96-C6BD4816A181}" srcId="{BE1FFFD3-9B57-4967-B3CE-5ACC3A89177D}" destId="{C305D0BD-3BFF-4A45-ABF7-4A284AE77B8E}" srcOrd="4" destOrd="0" parTransId="{D9364B81-741A-4B01-9E96-831DED55D6FC}" sibTransId="{DF1F25A7-EFF7-4564-A1BF-CBEBF780E6BD}"/>
    <dgm:cxn modelId="{8409DF86-BC48-43B5-A13A-307C134461B6}" srcId="{BE1FFFD3-9B57-4967-B3CE-5ACC3A89177D}" destId="{33E34615-62D0-4303-8868-484C164B3AA4}" srcOrd="5" destOrd="0" parTransId="{DBF745CB-3945-4BE4-B9CE-54E4DB273E6E}" sibTransId="{97FA8746-E530-49AA-9564-E942F81FB2FD}"/>
    <dgm:cxn modelId="{9D2A24D2-4D54-4C9F-A882-05556AD3F276}" srcId="{BE1FFFD3-9B57-4967-B3CE-5ACC3A89177D}" destId="{1553FB8C-5CF8-48B9-9391-7711E4405776}" srcOrd="3" destOrd="0" parTransId="{D1FB2806-7E97-45E6-A7D2-E1978B3C011E}" sibTransId="{CC3D72D5-F002-439D-A0C7-8E771EEDDF1E}"/>
    <dgm:cxn modelId="{153A2FEB-DDC8-46A5-BD44-64619E99F155}" type="presOf" srcId="{1553FB8C-5CF8-48B9-9391-7711E4405776}" destId="{0EB7A9EB-CB43-4D29-B62D-9F768FCAD4F3}" srcOrd="0" destOrd="0" presId="urn:microsoft.com/office/officeart/2018/2/layout/IconLabelList"/>
    <dgm:cxn modelId="{0B0F8BED-ABF1-40C6-A145-CCECF354FE59}" type="presOf" srcId="{2E22D654-24DE-4258-BAA6-CC58C89A0029}" destId="{DE369B8F-FA9E-48A9-B79F-C2684F63B05A}" srcOrd="0" destOrd="0" presId="urn:microsoft.com/office/officeart/2018/2/layout/IconLabelList"/>
    <dgm:cxn modelId="{2E4F30C3-3A25-4CE6-9747-3F5C3D7C50D0}" type="presParOf" srcId="{0FF166B5-64A3-46FD-9F6A-0CA607B18EFE}" destId="{2FFEF16C-B2AB-4757-AEE8-29C97E686646}" srcOrd="0" destOrd="0" presId="urn:microsoft.com/office/officeart/2018/2/layout/IconLabelList"/>
    <dgm:cxn modelId="{6CBED1BF-F096-440F-BDE8-DE3BDB9EE0A7}" type="presParOf" srcId="{2FFEF16C-B2AB-4757-AEE8-29C97E686646}" destId="{9E7F8B70-A727-4769-AAA7-EAC4C910D769}" srcOrd="0" destOrd="0" presId="urn:microsoft.com/office/officeart/2018/2/layout/IconLabelList"/>
    <dgm:cxn modelId="{245FA978-33F4-44D8-AB89-6CB18900EA5D}" type="presParOf" srcId="{2FFEF16C-B2AB-4757-AEE8-29C97E686646}" destId="{3BF7614E-5B3C-441C-B274-F9F632EBFDA0}" srcOrd="1" destOrd="0" presId="urn:microsoft.com/office/officeart/2018/2/layout/IconLabelList"/>
    <dgm:cxn modelId="{3E3362FE-E909-47BA-B122-E31027107945}" type="presParOf" srcId="{2FFEF16C-B2AB-4757-AEE8-29C97E686646}" destId="{DE369B8F-FA9E-48A9-B79F-C2684F63B05A}" srcOrd="2" destOrd="0" presId="urn:microsoft.com/office/officeart/2018/2/layout/IconLabelList"/>
    <dgm:cxn modelId="{67DF5995-E4C6-4A50-B4AB-8321A0BBF88E}" type="presParOf" srcId="{0FF166B5-64A3-46FD-9F6A-0CA607B18EFE}" destId="{85D83E1E-237E-4208-B009-773F4F0F5F1F}" srcOrd="1" destOrd="0" presId="urn:microsoft.com/office/officeart/2018/2/layout/IconLabelList"/>
    <dgm:cxn modelId="{45060A10-65F3-4945-BDC5-ADCEA0511089}" type="presParOf" srcId="{0FF166B5-64A3-46FD-9F6A-0CA607B18EFE}" destId="{EE8427E2-BEE6-470B-8E6D-0BEC7631983A}" srcOrd="2" destOrd="0" presId="urn:microsoft.com/office/officeart/2018/2/layout/IconLabelList"/>
    <dgm:cxn modelId="{8CA91AEC-DB1B-47C0-9D0B-791DAE360D83}" type="presParOf" srcId="{EE8427E2-BEE6-470B-8E6D-0BEC7631983A}" destId="{A26BE32F-E052-4BF2-A63F-C3EFEB66F677}" srcOrd="0" destOrd="0" presId="urn:microsoft.com/office/officeart/2018/2/layout/IconLabelList"/>
    <dgm:cxn modelId="{5DDF35E7-0182-4CFE-B7E9-33723A303FAA}" type="presParOf" srcId="{EE8427E2-BEE6-470B-8E6D-0BEC7631983A}" destId="{5928000E-BA17-44AF-A26E-17F7B617B4D1}" srcOrd="1" destOrd="0" presId="urn:microsoft.com/office/officeart/2018/2/layout/IconLabelList"/>
    <dgm:cxn modelId="{E97769D5-3B67-4B4C-AF87-CD4D6AC1D0B2}" type="presParOf" srcId="{EE8427E2-BEE6-470B-8E6D-0BEC7631983A}" destId="{9794637E-4FCE-4679-B5BD-5E2FCE06D1B1}" srcOrd="2" destOrd="0" presId="urn:microsoft.com/office/officeart/2018/2/layout/IconLabelList"/>
    <dgm:cxn modelId="{150D5F28-960B-42CD-8D7C-AF9D8AEB26E8}" type="presParOf" srcId="{0FF166B5-64A3-46FD-9F6A-0CA607B18EFE}" destId="{3599D30B-18AD-4CA2-B990-D7428A163C7F}" srcOrd="3" destOrd="0" presId="urn:microsoft.com/office/officeart/2018/2/layout/IconLabelList"/>
    <dgm:cxn modelId="{56CD5108-8CC8-40FC-9CAC-9911A2C09B8C}" type="presParOf" srcId="{0FF166B5-64A3-46FD-9F6A-0CA607B18EFE}" destId="{F5E8109C-1CB6-42FC-8D12-BABC5120301D}" srcOrd="4" destOrd="0" presId="urn:microsoft.com/office/officeart/2018/2/layout/IconLabelList"/>
    <dgm:cxn modelId="{2DEDF739-C17E-4CC4-A129-43088A85AF43}" type="presParOf" srcId="{F5E8109C-1CB6-42FC-8D12-BABC5120301D}" destId="{EA398134-DE50-4C0E-8F61-22992BF4BAC4}" srcOrd="0" destOrd="0" presId="urn:microsoft.com/office/officeart/2018/2/layout/IconLabelList"/>
    <dgm:cxn modelId="{84B1E6B1-A0A5-4F09-B373-DBED695D5C71}" type="presParOf" srcId="{F5E8109C-1CB6-42FC-8D12-BABC5120301D}" destId="{85356B23-FF43-4312-AA81-520CBF07F3B6}" srcOrd="1" destOrd="0" presId="urn:microsoft.com/office/officeart/2018/2/layout/IconLabelList"/>
    <dgm:cxn modelId="{F30F3E6E-122F-43B3-A152-4E306A6228E8}" type="presParOf" srcId="{F5E8109C-1CB6-42FC-8D12-BABC5120301D}" destId="{F02EC0C3-E1B6-4DB8-A8A9-BF16A16DEFCE}" srcOrd="2" destOrd="0" presId="urn:microsoft.com/office/officeart/2018/2/layout/IconLabelList"/>
    <dgm:cxn modelId="{C65A5718-A024-4E2A-BC8D-49A1C32795FC}" type="presParOf" srcId="{0FF166B5-64A3-46FD-9F6A-0CA607B18EFE}" destId="{A572B97D-020A-4E30-B1FF-3DA7CAEE0BA8}" srcOrd="5" destOrd="0" presId="urn:microsoft.com/office/officeart/2018/2/layout/IconLabelList"/>
    <dgm:cxn modelId="{F528AF18-7AB7-431A-86A8-E53055853019}" type="presParOf" srcId="{0FF166B5-64A3-46FD-9F6A-0CA607B18EFE}" destId="{7D174451-2FBF-4130-9C31-0A4D88AE600B}" srcOrd="6" destOrd="0" presId="urn:microsoft.com/office/officeart/2018/2/layout/IconLabelList"/>
    <dgm:cxn modelId="{FB3CDE1A-2D7E-45B5-A547-D8738F00F971}" type="presParOf" srcId="{7D174451-2FBF-4130-9C31-0A4D88AE600B}" destId="{4A12CA3F-2879-4896-BFE9-C1463D04C37B}" srcOrd="0" destOrd="0" presId="urn:microsoft.com/office/officeart/2018/2/layout/IconLabelList"/>
    <dgm:cxn modelId="{344F6B61-7E1C-4FAB-967D-D8B0E6081326}" type="presParOf" srcId="{7D174451-2FBF-4130-9C31-0A4D88AE600B}" destId="{C23E9885-AD73-4A8B-9AC9-1FDCA0FFD00B}" srcOrd="1" destOrd="0" presId="urn:microsoft.com/office/officeart/2018/2/layout/IconLabelList"/>
    <dgm:cxn modelId="{4AA50733-4819-461C-8F23-5286DC87BCEF}" type="presParOf" srcId="{7D174451-2FBF-4130-9C31-0A4D88AE600B}" destId="{0EB7A9EB-CB43-4D29-B62D-9F768FCAD4F3}" srcOrd="2" destOrd="0" presId="urn:microsoft.com/office/officeart/2018/2/layout/IconLabelList"/>
    <dgm:cxn modelId="{43C526FC-DF0E-4EDF-BA72-22FA23FE5F46}" type="presParOf" srcId="{0FF166B5-64A3-46FD-9F6A-0CA607B18EFE}" destId="{3FB24562-5772-4129-B1F1-26A1398B9681}" srcOrd="7" destOrd="0" presId="urn:microsoft.com/office/officeart/2018/2/layout/IconLabelList"/>
    <dgm:cxn modelId="{35B061D2-6BFD-48B1-95BE-EB60B6C2F8DF}" type="presParOf" srcId="{0FF166B5-64A3-46FD-9F6A-0CA607B18EFE}" destId="{9B6CEC82-8D05-41D8-9EC2-C55E26D18992}" srcOrd="8" destOrd="0" presId="urn:microsoft.com/office/officeart/2018/2/layout/IconLabelList"/>
    <dgm:cxn modelId="{26B41495-D6DB-45CC-BB0D-90B83EDF3B2B}" type="presParOf" srcId="{9B6CEC82-8D05-41D8-9EC2-C55E26D18992}" destId="{20E0B165-8B37-4EDA-857C-3E3BF39FB513}" srcOrd="0" destOrd="0" presId="urn:microsoft.com/office/officeart/2018/2/layout/IconLabelList"/>
    <dgm:cxn modelId="{5807DA53-B06A-4C3C-A99D-BAC98E96C7D7}" type="presParOf" srcId="{9B6CEC82-8D05-41D8-9EC2-C55E26D18992}" destId="{59EDE8FF-7EC2-4DBE-81F6-92FC6E456853}" srcOrd="1" destOrd="0" presId="urn:microsoft.com/office/officeart/2018/2/layout/IconLabelList"/>
    <dgm:cxn modelId="{015E1069-93D4-4120-AAE6-CB5161D46452}" type="presParOf" srcId="{9B6CEC82-8D05-41D8-9EC2-C55E26D18992}" destId="{032E9616-182C-4AB4-99D9-51460DC6EA7F}" srcOrd="2" destOrd="0" presId="urn:microsoft.com/office/officeart/2018/2/layout/IconLabelList"/>
    <dgm:cxn modelId="{713EF19D-0080-49F1-917E-1EACF4A58F4B}" type="presParOf" srcId="{0FF166B5-64A3-46FD-9F6A-0CA607B18EFE}" destId="{81C456F5-3DED-4EEF-830E-AA079782E49D}" srcOrd="9" destOrd="0" presId="urn:microsoft.com/office/officeart/2018/2/layout/IconLabelList"/>
    <dgm:cxn modelId="{39F52E2D-CED0-4F58-AA09-210ACFCC052F}" type="presParOf" srcId="{0FF166B5-64A3-46FD-9F6A-0CA607B18EFE}" destId="{6DC6A3D1-E0E9-4CF8-B74F-615D52F5F48C}" srcOrd="10" destOrd="0" presId="urn:microsoft.com/office/officeart/2018/2/layout/IconLabelList"/>
    <dgm:cxn modelId="{0D528CF8-5D73-41B7-A811-93E88D56BAF3}" type="presParOf" srcId="{6DC6A3D1-E0E9-4CF8-B74F-615D52F5F48C}" destId="{3CD75B2C-1207-4EB3-A7A9-FDB034577A9C}" srcOrd="0" destOrd="0" presId="urn:microsoft.com/office/officeart/2018/2/layout/IconLabelList"/>
    <dgm:cxn modelId="{8A5AD1A4-C739-4BBC-8BC5-5CA2C3449AFB}" type="presParOf" srcId="{6DC6A3D1-E0E9-4CF8-B74F-615D52F5F48C}" destId="{2ED7DA3F-6ABD-4942-9F0F-61386AF2836D}" srcOrd="1" destOrd="0" presId="urn:microsoft.com/office/officeart/2018/2/layout/IconLabelList"/>
    <dgm:cxn modelId="{F3E976D3-05C2-422A-9D6F-3BA6E5E2BC47}" type="presParOf" srcId="{6DC6A3D1-E0E9-4CF8-B74F-615D52F5F48C}" destId="{DB1D10B5-F30E-43CB-BA33-07A62373DD9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53E3F4-0747-40F1-82B1-1035B7C5519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2F2A06F-30D1-4A46-AEFA-5B75F775784E}">
      <dgm:prSet/>
      <dgm:spPr>
        <a:solidFill>
          <a:schemeClr val="bg1"/>
        </a:solidFill>
      </dgm:spPr>
      <dgm:t>
        <a:bodyPr/>
        <a:lstStyle/>
        <a:p>
          <a:r>
            <a:rPr lang="en-US" dirty="0"/>
            <a:t>Voluntary</a:t>
          </a:r>
        </a:p>
      </dgm:t>
    </dgm:pt>
    <dgm:pt modelId="{2815EB7B-184A-4191-AC97-C3C4CB1AA9F3}" type="parTrans" cxnId="{A3A81446-EC33-456A-8DBF-85DD4B5EAF9C}">
      <dgm:prSet/>
      <dgm:spPr/>
      <dgm:t>
        <a:bodyPr/>
        <a:lstStyle/>
        <a:p>
          <a:endParaRPr lang="en-US"/>
        </a:p>
      </dgm:t>
    </dgm:pt>
    <dgm:pt modelId="{9A6F34FC-23C8-406F-BFDE-67306D4304F1}" type="sibTrans" cxnId="{A3A81446-EC33-456A-8DBF-85DD4B5EAF9C}">
      <dgm:prSet/>
      <dgm:spPr/>
      <dgm:t>
        <a:bodyPr/>
        <a:lstStyle/>
        <a:p>
          <a:endParaRPr lang="en-US"/>
        </a:p>
      </dgm:t>
    </dgm:pt>
    <dgm:pt modelId="{8AB25941-3F60-4C2D-B294-91CFD5661F94}">
      <dgm:prSet/>
      <dgm:spPr/>
      <dgm:t>
        <a:bodyPr/>
        <a:lstStyle/>
        <a:p>
          <a:r>
            <a:rPr lang="en-US" dirty="0"/>
            <a:t>An employee provides a resignation stating his or her intention to leave the organization within a specified period of time.</a:t>
          </a:r>
        </a:p>
      </dgm:t>
    </dgm:pt>
    <dgm:pt modelId="{2E474B51-A606-4F95-91AB-0BA520278F89}" type="parTrans" cxnId="{A8C616B2-B9B5-4EE0-9570-EB44FB144A43}">
      <dgm:prSet/>
      <dgm:spPr/>
      <dgm:t>
        <a:bodyPr/>
        <a:lstStyle/>
        <a:p>
          <a:endParaRPr lang="en-US"/>
        </a:p>
      </dgm:t>
    </dgm:pt>
    <dgm:pt modelId="{2509F9B3-ADCA-440C-A37C-B48E6DEE02A1}" type="sibTrans" cxnId="{A8C616B2-B9B5-4EE0-9570-EB44FB144A43}">
      <dgm:prSet/>
      <dgm:spPr/>
      <dgm:t>
        <a:bodyPr/>
        <a:lstStyle/>
        <a:p>
          <a:endParaRPr lang="en-US"/>
        </a:p>
      </dgm:t>
    </dgm:pt>
    <dgm:pt modelId="{43AB5993-D885-43FA-8322-2821DE9DC1E7}">
      <dgm:prSet/>
      <dgm:spPr/>
      <dgm:t>
        <a:bodyPr/>
        <a:lstStyle/>
        <a:p>
          <a:r>
            <a:rPr lang="en-US" dirty="0"/>
            <a:t>Reasons for voluntary terminations include: </a:t>
          </a:r>
        </a:p>
      </dgm:t>
    </dgm:pt>
    <dgm:pt modelId="{CD23EA95-3205-4F9D-8630-CF5C651BA18C}" type="sibTrans" cxnId="{38201107-2D7E-4180-94D0-93EB070249A0}">
      <dgm:prSet/>
      <dgm:spPr/>
      <dgm:t>
        <a:bodyPr/>
        <a:lstStyle/>
        <a:p>
          <a:endParaRPr lang="en-US"/>
        </a:p>
      </dgm:t>
    </dgm:pt>
    <dgm:pt modelId="{802E245A-7D06-44A7-A41F-939809C9B54E}" type="parTrans" cxnId="{38201107-2D7E-4180-94D0-93EB070249A0}">
      <dgm:prSet/>
      <dgm:spPr/>
      <dgm:t>
        <a:bodyPr/>
        <a:lstStyle/>
        <a:p>
          <a:endParaRPr lang="en-US"/>
        </a:p>
      </dgm:t>
    </dgm:pt>
    <dgm:pt modelId="{5A2C8018-0B78-4E1F-9C0A-E38337A595D7}">
      <dgm:prSet/>
      <dgm:spPr/>
      <dgm:t>
        <a:bodyPr/>
        <a:lstStyle/>
        <a:p>
          <a:r>
            <a:rPr lang="en-US" dirty="0"/>
            <a:t>A new job.</a:t>
          </a:r>
        </a:p>
      </dgm:t>
    </dgm:pt>
    <dgm:pt modelId="{138612C3-00D3-4A15-B1E2-C204844D94A2}" type="sibTrans" cxnId="{42052556-883A-48EC-A0AA-912F98048E2A}">
      <dgm:prSet/>
      <dgm:spPr/>
      <dgm:t>
        <a:bodyPr/>
        <a:lstStyle/>
        <a:p>
          <a:endParaRPr lang="en-US"/>
        </a:p>
      </dgm:t>
    </dgm:pt>
    <dgm:pt modelId="{8F201280-4016-4ECF-A4A7-C53C179E1C8A}" type="parTrans" cxnId="{42052556-883A-48EC-A0AA-912F98048E2A}">
      <dgm:prSet/>
      <dgm:spPr/>
      <dgm:t>
        <a:bodyPr/>
        <a:lstStyle/>
        <a:p>
          <a:endParaRPr lang="en-US"/>
        </a:p>
      </dgm:t>
    </dgm:pt>
    <dgm:pt modelId="{2AD696D8-2F84-4216-BAC7-D2DC2F838C69}">
      <dgm:prSet/>
      <dgm:spPr/>
      <dgm:t>
        <a:bodyPr/>
        <a:lstStyle/>
        <a:p>
          <a:r>
            <a:rPr lang="en-US" dirty="0"/>
            <a:t>Personal reasons (e.g., relocation, health, family obligations).</a:t>
          </a:r>
        </a:p>
      </dgm:t>
    </dgm:pt>
    <dgm:pt modelId="{23649331-BD82-4164-B260-5614889920E4}" type="sibTrans" cxnId="{578CBD24-5B62-42CF-B11C-5C234D83EB60}">
      <dgm:prSet/>
      <dgm:spPr/>
      <dgm:t>
        <a:bodyPr/>
        <a:lstStyle/>
        <a:p>
          <a:endParaRPr lang="en-US"/>
        </a:p>
      </dgm:t>
    </dgm:pt>
    <dgm:pt modelId="{2C3F3FEE-3D96-4CB5-859A-5B0E9D0DF5CA}" type="parTrans" cxnId="{578CBD24-5B62-42CF-B11C-5C234D83EB60}">
      <dgm:prSet/>
      <dgm:spPr/>
      <dgm:t>
        <a:bodyPr/>
        <a:lstStyle/>
        <a:p>
          <a:endParaRPr lang="en-US"/>
        </a:p>
      </dgm:t>
    </dgm:pt>
    <dgm:pt modelId="{3752E4BB-5BF3-4499-BB3C-9440138FC357}">
      <dgm:prSet/>
      <dgm:spPr/>
      <dgm:t>
        <a:bodyPr/>
        <a:lstStyle/>
        <a:p>
          <a:r>
            <a:rPr lang="en-US" dirty="0"/>
            <a:t>Retirement.</a:t>
          </a:r>
        </a:p>
      </dgm:t>
    </dgm:pt>
    <dgm:pt modelId="{CAF3C709-A125-4D38-84FB-011201A593A8}" type="sibTrans" cxnId="{087A9B6A-6398-4DB2-A02C-F1248FA86618}">
      <dgm:prSet/>
      <dgm:spPr/>
      <dgm:t>
        <a:bodyPr/>
        <a:lstStyle/>
        <a:p>
          <a:endParaRPr lang="en-US"/>
        </a:p>
      </dgm:t>
    </dgm:pt>
    <dgm:pt modelId="{21211308-3560-4E65-9BCA-37E16E4F033F}" type="parTrans" cxnId="{087A9B6A-6398-4DB2-A02C-F1248FA86618}">
      <dgm:prSet/>
      <dgm:spPr/>
      <dgm:t>
        <a:bodyPr/>
        <a:lstStyle/>
        <a:p>
          <a:endParaRPr lang="en-US"/>
        </a:p>
      </dgm:t>
    </dgm:pt>
    <dgm:pt modelId="{15C73EF9-8F20-478C-9A27-1392C223D550}" type="pres">
      <dgm:prSet presAssocID="{EE53E3F4-0747-40F1-82B1-1035B7C5519A}" presName="linear" presStyleCnt="0">
        <dgm:presLayoutVars>
          <dgm:animLvl val="lvl"/>
          <dgm:resizeHandles val="exact"/>
        </dgm:presLayoutVars>
      </dgm:prSet>
      <dgm:spPr/>
    </dgm:pt>
    <dgm:pt modelId="{BD0B1563-3BF0-47BD-B2B6-55A6CE89DB0E}" type="pres">
      <dgm:prSet presAssocID="{72F2A06F-30D1-4A46-AEFA-5B75F775784E}" presName="parentText" presStyleLbl="node1" presStyleIdx="0" presStyleCnt="1">
        <dgm:presLayoutVars>
          <dgm:chMax val="0"/>
          <dgm:bulletEnabled val="1"/>
        </dgm:presLayoutVars>
      </dgm:prSet>
      <dgm:spPr/>
    </dgm:pt>
    <dgm:pt modelId="{B069DED8-BD5B-4222-89BB-1F7284608B91}" type="pres">
      <dgm:prSet presAssocID="{72F2A06F-30D1-4A46-AEFA-5B75F775784E}" presName="childText" presStyleLbl="revTx" presStyleIdx="0" presStyleCnt="1">
        <dgm:presLayoutVars>
          <dgm:bulletEnabled val="1"/>
        </dgm:presLayoutVars>
      </dgm:prSet>
      <dgm:spPr/>
    </dgm:pt>
  </dgm:ptLst>
  <dgm:cxnLst>
    <dgm:cxn modelId="{1D641801-9D76-4FE4-A17F-79AC45E18123}" type="presOf" srcId="{3752E4BB-5BF3-4499-BB3C-9440138FC357}" destId="{B069DED8-BD5B-4222-89BB-1F7284608B91}" srcOrd="0" destOrd="4" presId="urn:microsoft.com/office/officeart/2005/8/layout/vList2"/>
    <dgm:cxn modelId="{38201107-2D7E-4180-94D0-93EB070249A0}" srcId="{72F2A06F-30D1-4A46-AEFA-5B75F775784E}" destId="{43AB5993-D885-43FA-8322-2821DE9DC1E7}" srcOrd="1" destOrd="0" parTransId="{802E245A-7D06-44A7-A41F-939809C9B54E}" sibTransId="{CD23EA95-3205-4F9D-8630-CF5C651BA18C}"/>
    <dgm:cxn modelId="{4E710E0F-ABD9-481A-9A02-11F2B36FB475}" type="presOf" srcId="{72F2A06F-30D1-4A46-AEFA-5B75F775784E}" destId="{BD0B1563-3BF0-47BD-B2B6-55A6CE89DB0E}" srcOrd="0" destOrd="0" presId="urn:microsoft.com/office/officeart/2005/8/layout/vList2"/>
    <dgm:cxn modelId="{55B90D13-7AD4-4184-804C-6AC62C2A4553}" type="presOf" srcId="{EE53E3F4-0747-40F1-82B1-1035B7C5519A}" destId="{15C73EF9-8F20-478C-9A27-1392C223D550}" srcOrd="0" destOrd="0" presId="urn:microsoft.com/office/officeart/2005/8/layout/vList2"/>
    <dgm:cxn modelId="{578CBD24-5B62-42CF-B11C-5C234D83EB60}" srcId="{43AB5993-D885-43FA-8322-2821DE9DC1E7}" destId="{2AD696D8-2F84-4216-BAC7-D2DC2F838C69}" srcOrd="1" destOrd="0" parTransId="{2C3F3FEE-3D96-4CB5-859A-5B0E9D0DF5CA}" sibTransId="{23649331-BD82-4164-B260-5614889920E4}"/>
    <dgm:cxn modelId="{A3A81446-EC33-456A-8DBF-85DD4B5EAF9C}" srcId="{EE53E3F4-0747-40F1-82B1-1035B7C5519A}" destId="{72F2A06F-30D1-4A46-AEFA-5B75F775784E}" srcOrd="0" destOrd="0" parTransId="{2815EB7B-184A-4191-AC97-C3C4CB1AA9F3}" sibTransId="{9A6F34FC-23C8-406F-BFDE-67306D4304F1}"/>
    <dgm:cxn modelId="{087A9B6A-6398-4DB2-A02C-F1248FA86618}" srcId="{43AB5993-D885-43FA-8322-2821DE9DC1E7}" destId="{3752E4BB-5BF3-4499-BB3C-9440138FC357}" srcOrd="2" destOrd="0" parTransId="{21211308-3560-4E65-9BCA-37E16E4F033F}" sibTransId="{CAF3C709-A125-4D38-84FB-011201A593A8}"/>
    <dgm:cxn modelId="{D5EFA255-1AB9-4FE2-8D26-65643E5D233B}" type="presOf" srcId="{43AB5993-D885-43FA-8322-2821DE9DC1E7}" destId="{B069DED8-BD5B-4222-89BB-1F7284608B91}" srcOrd="0" destOrd="1" presId="urn:microsoft.com/office/officeart/2005/8/layout/vList2"/>
    <dgm:cxn modelId="{42052556-883A-48EC-A0AA-912F98048E2A}" srcId="{43AB5993-D885-43FA-8322-2821DE9DC1E7}" destId="{5A2C8018-0B78-4E1F-9C0A-E38337A595D7}" srcOrd="0" destOrd="0" parTransId="{8F201280-4016-4ECF-A4A7-C53C179E1C8A}" sibTransId="{138612C3-00D3-4A15-B1E2-C204844D94A2}"/>
    <dgm:cxn modelId="{9FD9409F-9070-490E-98E7-4A44442F2B7B}" type="presOf" srcId="{2AD696D8-2F84-4216-BAC7-D2DC2F838C69}" destId="{B069DED8-BD5B-4222-89BB-1F7284608B91}" srcOrd="0" destOrd="3" presId="urn:microsoft.com/office/officeart/2005/8/layout/vList2"/>
    <dgm:cxn modelId="{A8C616B2-B9B5-4EE0-9570-EB44FB144A43}" srcId="{72F2A06F-30D1-4A46-AEFA-5B75F775784E}" destId="{8AB25941-3F60-4C2D-B294-91CFD5661F94}" srcOrd="0" destOrd="0" parTransId="{2E474B51-A606-4F95-91AB-0BA520278F89}" sibTransId="{2509F9B3-ADCA-440C-A37C-B48E6DEE02A1}"/>
    <dgm:cxn modelId="{80949BD2-7914-49BC-9CF0-D6DEF5FCD392}" type="presOf" srcId="{5A2C8018-0B78-4E1F-9C0A-E38337A595D7}" destId="{B069DED8-BD5B-4222-89BB-1F7284608B91}" srcOrd="0" destOrd="2" presId="urn:microsoft.com/office/officeart/2005/8/layout/vList2"/>
    <dgm:cxn modelId="{CF6EB7E0-2CBB-4FF1-9CD7-AC1B7052428D}" type="presOf" srcId="{8AB25941-3F60-4C2D-B294-91CFD5661F94}" destId="{B069DED8-BD5B-4222-89BB-1F7284608B91}" srcOrd="0" destOrd="0" presId="urn:microsoft.com/office/officeart/2005/8/layout/vList2"/>
    <dgm:cxn modelId="{1C1AF6FF-7293-4A61-8844-3445820B3911}" type="presParOf" srcId="{15C73EF9-8F20-478C-9A27-1392C223D550}" destId="{BD0B1563-3BF0-47BD-B2B6-55A6CE89DB0E}" srcOrd="0" destOrd="0" presId="urn:microsoft.com/office/officeart/2005/8/layout/vList2"/>
    <dgm:cxn modelId="{DDD5FD4D-C1C4-41B7-AD56-E0BEA61BF20E}" type="presParOf" srcId="{15C73EF9-8F20-478C-9A27-1392C223D550}" destId="{B069DED8-BD5B-4222-89BB-1F7284608B9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53E3F4-0747-40F1-82B1-1035B7C5519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2F2A06F-30D1-4A46-AEFA-5B75F775784E}">
      <dgm:prSet/>
      <dgm:spPr>
        <a:solidFill>
          <a:schemeClr val="bg1"/>
        </a:solidFill>
      </dgm:spPr>
      <dgm:t>
        <a:bodyPr/>
        <a:lstStyle/>
        <a:p>
          <a:r>
            <a:rPr lang="en-US" dirty="0"/>
            <a:t>Involuntary</a:t>
          </a:r>
        </a:p>
      </dgm:t>
    </dgm:pt>
    <dgm:pt modelId="{2815EB7B-184A-4191-AC97-C3C4CB1AA9F3}" type="parTrans" cxnId="{A3A81446-EC33-456A-8DBF-85DD4B5EAF9C}">
      <dgm:prSet/>
      <dgm:spPr/>
      <dgm:t>
        <a:bodyPr/>
        <a:lstStyle/>
        <a:p>
          <a:endParaRPr lang="en-US"/>
        </a:p>
      </dgm:t>
    </dgm:pt>
    <dgm:pt modelId="{9A6F34FC-23C8-406F-BFDE-67306D4304F1}" type="sibTrans" cxnId="{A3A81446-EC33-456A-8DBF-85DD4B5EAF9C}">
      <dgm:prSet/>
      <dgm:spPr/>
      <dgm:t>
        <a:bodyPr/>
        <a:lstStyle/>
        <a:p>
          <a:endParaRPr lang="en-US"/>
        </a:p>
      </dgm:t>
    </dgm:pt>
    <dgm:pt modelId="{8AB25941-3F60-4C2D-B294-91CFD5661F94}">
      <dgm:prSet/>
      <dgm:spPr/>
      <dgm:t>
        <a:bodyPr/>
        <a:lstStyle/>
        <a:p>
          <a:r>
            <a:rPr lang="en-US" altLang="en-US" dirty="0"/>
            <a:t>The employer initiates termination of an employee’s employment. </a:t>
          </a:r>
          <a:endParaRPr lang="en-US" dirty="0"/>
        </a:p>
      </dgm:t>
    </dgm:pt>
    <dgm:pt modelId="{2E474B51-A606-4F95-91AB-0BA520278F89}" type="parTrans" cxnId="{A8C616B2-B9B5-4EE0-9570-EB44FB144A43}">
      <dgm:prSet/>
      <dgm:spPr/>
      <dgm:t>
        <a:bodyPr/>
        <a:lstStyle/>
        <a:p>
          <a:endParaRPr lang="en-US"/>
        </a:p>
      </dgm:t>
    </dgm:pt>
    <dgm:pt modelId="{2509F9B3-ADCA-440C-A37C-B48E6DEE02A1}" type="sibTrans" cxnId="{A8C616B2-B9B5-4EE0-9570-EB44FB144A43}">
      <dgm:prSet/>
      <dgm:spPr/>
      <dgm:t>
        <a:bodyPr/>
        <a:lstStyle/>
        <a:p>
          <a:endParaRPr lang="en-US"/>
        </a:p>
      </dgm:t>
    </dgm:pt>
    <dgm:pt modelId="{54880A3B-3B84-47C7-A90F-AADEF36BB384}">
      <dgm:prSet/>
      <dgm:spPr/>
      <dgm:t>
        <a:bodyPr/>
        <a:lstStyle/>
        <a:p>
          <a:r>
            <a:rPr lang="en-US" altLang="en-US"/>
            <a:t>Reasons for involuntary terminations include:</a:t>
          </a:r>
          <a:endParaRPr lang="en-US" altLang="en-US" dirty="0"/>
        </a:p>
      </dgm:t>
    </dgm:pt>
    <dgm:pt modelId="{8E5B768F-12A4-46C9-87C8-C9671C9838B5}" type="parTrans" cxnId="{C03AFAA3-1202-4617-9904-6EE2A4799A3D}">
      <dgm:prSet/>
      <dgm:spPr/>
      <dgm:t>
        <a:bodyPr/>
        <a:lstStyle/>
        <a:p>
          <a:endParaRPr lang="en-US"/>
        </a:p>
      </dgm:t>
    </dgm:pt>
    <dgm:pt modelId="{F35E3497-2CFC-4614-B952-819FBDC72C4A}" type="sibTrans" cxnId="{C03AFAA3-1202-4617-9904-6EE2A4799A3D}">
      <dgm:prSet/>
      <dgm:spPr/>
      <dgm:t>
        <a:bodyPr/>
        <a:lstStyle/>
        <a:p>
          <a:endParaRPr lang="en-US"/>
        </a:p>
      </dgm:t>
    </dgm:pt>
    <dgm:pt modelId="{36C6CD41-0AD6-4B95-BDBD-FD738EBC236A}">
      <dgm:prSet/>
      <dgm:spPr/>
      <dgm:t>
        <a:bodyPr/>
        <a:lstStyle/>
        <a:p>
          <a:r>
            <a:rPr lang="en-US" altLang="en-US"/>
            <a:t>Unsatisfactory performance</a:t>
          </a:r>
          <a:endParaRPr lang="en-US" altLang="en-US" dirty="0"/>
        </a:p>
      </dgm:t>
    </dgm:pt>
    <dgm:pt modelId="{4A64F4F1-8FF9-419F-BD14-9A3FBA6BFE61}" type="parTrans" cxnId="{7B9F0771-5077-4466-8CE1-067026FC2F31}">
      <dgm:prSet/>
      <dgm:spPr/>
      <dgm:t>
        <a:bodyPr/>
        <a:lstStyle/>
        <a:p>
          <a:endParaRPr lang="en-US"/>
        </a:p>
      </dgm:t>
    </dgm:pt>
    <dgm:pt modelId="{2FE50543-FC34-4080-8DC0-4F0AC7C7E829}" type="sibTrans" cxnId="{7B9F0771-5077-4466-8CE1-067026FC2F31}">
      <dgm:prSet/>
      <dgm:spPr/>
      <dgm:t>
        <a:bodyPr/>
        <a:lstStyle/>
        <a:p>
          <a:endParaRPr lang="en-US"/>
        </a:p>
      </dgm:t>
    </dgm:pt>
    <dgm:pt modelId="{2D560FF5-C1F3-419F-BCBF-C6A3F63125F5}">
      <dgm:prSet/>
      <dgm:spPr/>
      <dgm:t>
        <a:bodyPr/>
        <a:lstStyle/>
        <a:p>
          <a:r>
            <a:rPr lang="en-US" altLang="en-US" dirty="0"/>
            <a:t>Includes situations in which the employee fails to satisfactorily perform the essential functions of his or her position and to meet established goals; also includes issues such as excessive absenteeism.</a:t>
          </a:r>
        </a:p>
      </dgm:t>
    </dgm:pt>
    <dgm:pt modelId="{1BC4C325-F455-409E-B046-174B2E8F9357}" type="parTrans" cxnId="{82D4EAD1-B415-4D36-B751-34675AB8A263}">
      <dgm:prSet/>
      <dgm:spPr/>
      <dgm:t>
        <a:bodyPr/>
        <a:lstStyle/>
        <a:p>
          <a:endParaRPr lang="en-US"/>
        </a:p>
      </dgm:t>
    </dgm:pt>
    <dgm:pt modelId="{C99D9199-61F6-4755-84C0-59A15EE2B190}" type="sibTrans" cxnId="{82D4EAD1-B415-4D36-B751-34675AB8A263}">
      <dgm:prSet/>
      <dgm:spPr/>
      <dgm:t>
        <a:bodyPr/>
        <a:lstStyle/>
        <a:p>
          <a:endParaRPr lang="en-US"/>
        </a:p>
      </dgm:t>
    </dgm:pt>
    <dgm:pt modelId="{45770540-8C69-40D0-9FC1-DBA09CBC8BB1}">
      <dgm:prSet/>
      <dgm:spPr/>
      <dgm:t>
        <a:bodyPr/>
        <a:lstStyle/>
        <a:p>
          <a:r>
            <a:rPr lang="en-US" altLang="en-US"/>
            <a:t>Organizational change</a:t>
          </a:r>
          <a:endParaRPr lang="en-US" altLang="en-US" dirty="0"/>
        </a:p>
      </dgm:t>
    </dgm:pt>
    <dgm:pt modelId="{3DCA8B4A-5532-4EA1-8690-11608BA1CC9C}" type="parTrans" cxnId="{8014785D-0540-4AE4-96EB-FB712CB404FD}">
      <dgm:prSet/>
      <dgm:spPr/>
      <dgm:t>
        <a:bodyPr/>
        <a:lstStyle/>
        <a:p>
          <a:endParaRPr lang="en-US"/>
        </a:p>
      </dgm:t>
    </dgm:pt>
    <dgm:pt modelId="{1922B2AB-FE7B-4D90-8794-1D4ADBC4C3C0}" type="sibTrans" cxnId="{8014785D-0540-4AE4-96EB-FB712CB404FD}">
      <dgm:prSet/>
      <dgm:spPr/>
      <dgm:t>
        <a:bodyPr/>
        <a:lstStyle/>
        <a:p>
          <a:endParaRPr lang="en-US"/>
        </a:p>
      </dgm:t>
    </dgm:pt>
    <dgm:pt modelId="{B5A644A1-EAF6-4709-A763-DB8FFD2CD808}">
      <dgm:prSet/>
      <dgm:spPr/>
      <dgm:t>
        <a:bodyPr/>
        <a:lstStyle/>
        <a:p>
          <a:r>
            <a:rPr lang="en-US" altLang="en-US"/>
            <a:t>Includes layoffs and reductions in force. </a:t>
          </a:r>
          <a:endParaRPr lang="en-US" altLang="en-US" dirty="0"/>
        </a:p>
      </dgm:t>
    </dgm:pt>
    <dgm:pt modelId="{F26FA7F9-0B7E-4B95-A9E4-86FAC2355489}" type="parTrans" cxnId="{880D4DE7-7F87-4FC9-B19C-DED75D26C2FB}">
      <dgm:prSet/>
      <dgm:spPr/>
      <dgm:t>
        <a:bodyPr/>
        <a:lstStyle/>
        <a:p>
          <a:endParaRPr lang="en-US"/>
        </a:p>
      </dgm:t>
    </dgm:pt>
    <dgm:pt modelId="{43AC7AD1-87A2-4755-AC01-80161BC0A03C}" type="sibTrans" cxnId="{880D4DE7-7F87-4FC9-B19C-DED75D26C2FB}">
      <dgm:prSet/>
      <dgm:spPr/>
      <dgm:t>
        <a:bodyPr/>
        <a:lstStyle/>
        <a:p>
          <a:endParaRPr lang="en-US"/>
        </a:p>
      </dgm:t>
    </dgm:pt>
    <dgm:pt modelId="{F47ABF83-F3DE-452A-8511-77F1CC17E1E9}">
      <dgm:prSet/>
      <dgm:spPr/>
      <dgm:t>
        <a:bodyPr/>
        <a:lstStyle/>
        <a:p>
          <a:r>
            <a:rPr lang="en-US" altLang="en-US"/>
            <a:t>Misconduct </a:t>
          </a:r>
          <a:endParaRPr lang="en-US" altLang="en-US" dirty="0"/>
        </a:p>
      </dgm:t>
    </dgm:pt>
    <dgm:pt modelId="{F2DD3ADE-AFA8-40CB-8569-6A7B2B58BBA0}" type="parTrans" cxnId="{F576FF8C-B599-4CB2-906C-FE3F943E130B}">
      <dgm:prSet/>
      <dgm:spPr/>
      <dgm:t>
        <a:bodyPr/>
        <a:lstStyle/>
        <a:p>
          <a:endParaRPr lang="en-US"/>
        </a:p>
      </dgm:t>
    </dgm:pt>
    <dgm:pt modelId="{56F59F6D-A1F0-4001-8066-30604A205A0D}" type="sibTrans" cxnId="{F576FF8C-B599-4CB2-906C-FE3F943E130B}">
      <dgm:prSet/>
      <dgm:spPr/>
      <dgm:t>
        <a:bodyPr/>
        <a:lstStyle/>
        <a:p>
          <a:endParaRPr lang="en-US"/>
        </a:p>
      </dgm:t>
    </dgm:pt>
    <dgm:pt modelId="{8657A86C-6B1F-486F-9C3D-2610F411238B}">
      <dgm:prSet/>
      <dgm:spPr/>
      <dgm:t>
        <a:bodyPr/>
        <a:lstStyle/>
        <a:p>
          <a:r>
            <a:rPr lang="en-US" altLang="en-US" dirty="0"/>
            <a:t>Includes violations of the employer’s code of ethics and conduct, policies, practices, procedures or rules. </a:t>
          </a:r>
        </a:p>
      </dgm:t>
    </dgm:pt>
    <dgm:pt modelId="{641630FB-FC34-476E-A3B8-7DF6F6984F2D}" type="parTrans" cxnId="{BAAAB3C5-4B60-4D1E-97FB-67136C3EAE41}">
      <dgm:prSet/>
      <dgm:spPr/>
      <dgm:t>
        <a:bodyPr/>
        <a:lstStyle/>
        <a:p>
          <a:endParaRPr lang="en-US"/>
        </a:p>
      </dgm:t>
    </dgm:pt>
    <dgm:pt modelId="{0CB64DE1-99CF-40F2-AB4A-B73A62F2F7DF}" type="sibTrans" cxnId="{BAAAB3C5-4B60-4D1E-97FB-67136C3EAE41}">
      <dgm:prSet/>
      <dgm:spPr/>
      <dgm:t>
        <a:bodyPr/>
        <a:lstStyle/>
        <a:p>
          <a:endParaRPr lang="en-US"/>
        </a:p>
      </dgm:t>
    </dgm:pt>
    <dgm:pt modelId="{15C73EF9-8F20-478C-9A27-1392C223D550}" type="pres">
      <dgm:prSet presAssocID="{EE53E3F4-0747-40F1-82B1-1035B7C5519A}" presName="linear" presStyleCnt="0">
        <dgm:presLayoutVars>
          <dgm:animLvl val="lvl"/>
          <dgm:resizeHandles val="exact"/>
        </dgm:presLayoutVars>
      </dgm:prSet>
      <dgm:spPr/>
    </dgm:pt>
    <dgm:pt modelId="{BD0B1563-3BF0-47BD-B2B6-55A6CE89DB0E}" type="pres">
      <dgm:prSet presAssocID="{72F2A06F-30D1-4A46-AEFA-5B75F775784E}" presName="parentText" presStyleLbl="node1" presStyleIdx="0" presStyleCnt="1">
        <dgm:presLayoutVars>
          <dgm:chMax val="0"/>
          <dgm:bulletEnabled val="1"/>
        </dgm:presLayoutVars>
      </dgm:prSet>
      <dgm:spPr/>
    </dgm:pt>
    <dgm:pt modelId="{B069DED8-BD5B-4222-89BB-1F7284608B91}" type="pres">
      <dgm:prSet presAssocID="{72F2A06F-30D1-4A46-AEFA-5B75F775784E}" presName="childText" presStyleLbl="revTx" presStyleIdx="0" presStyleCnt="1">
        <dgm:presLayoutVars>
          <dgm:bulletEnabled val="1"/>
        </dgm:presLayoutVars>
      </dgm:prSet>
      <dgm:spPr/>
    </dgm:pt>
  </dgm:ptLst>
  <dgm:cxnLst>
    <dgm:cxn modelId="{4E710E0F-ABD9-481A-9A02-11F2B36FB475}" type="presOf" srcId="{72F2A06F-30D1-4A46-AEFA-5B75F775784E}" destId="{BD0B1563-3BF0-47BD-B2B6-55A6CE89DB0E}" srcOrd="0" destOrd="0" presId="urn:microsoft.com/office/officeart/2005/8/layout/vList2"/>
    <dgm:cxn modelId="{D1B66010-68D8-47FF-90A4-7674A826622F}" type="presOf" srcId="{B5A644A1-EAF6-4709-A763-DB8FFD2CD808}" destId="{B069DED8-BD5B-4222-89BB-1F7284608B91}" srcOrd="0" destOrd="5" presId="urn:microsoft.com/office/officeart/2005/8/layout/vList2"/>
    <dgm:cxn modelId="{55B90D13-7AD4-4184-804C-6AC62C2A4553}" type="presOf" srcId="{EE53E3F4-0747-40F1-82B1-1035B7C5519A}" destId="{15C73EF9-8F20-478C-9A27-1392C223D550}" srcOrd="0" destOrd="0" presId="urn:microsoft.com/office/officeart/2005/8/layout/vList2"/>
    <dgm:cxn modelId="{A7CF042F-B8D5-444E-A27F-95078A06F815}" type="presOf" srcId="{8657A86C-6B1F-486F-9C3D-2610F411238B}" destId="{B069DED8-BD5B-4222-89BB-1F7284608B91}" srcOrd="0" destOrd="7" presId="urn:microsoft.com/office/officeart/2005/8/layout/vList2"/>
    <dgm:cxn modelId="{8014785D-0540-4AE4-96EB-FB712CB404FD}" srcId="{54880A3B-3B84-47C7-A90F-AADEF36BB384}" destId="{45770540-8C69-40D0-9FC1-DBA09CBC8BB1}" srcOrd="1" destOrd="0" parTransId="{3DCA8B4A-5532-4EA1-8690-11608BA1CC9C}" sibTransId="{1922B2AB-FE7B-4D90-8794-1D4ADBC4C3C0}"/>
    <dgm:cxn modelId="{A3A81446-EC33-456A-8DBF-85DD4B5EAF9C}" srcId="{EE53E3F4-0747-40F1-82B1-1035B7C5519A}" destId="{72F2A06F-30D1-4A46-AEFA-5B75F775784E}" srcOrd="0" destOrd="0" parTransId="{2815EB7B-184A-4191-AC97-C3C4CB1AA9F3}" sibTransId="{9A6F34FC-23C8-406F-BFDE-67306D4304F1}"/>
    <dgm:cxn modelId="{4B348647-91F2-435B-85F6-51B62C94A8D8}" type="presOf" srcId="{54880A3B-3B84-47C7-A90F-AADEF36BB384}" destId="{B069DED8-BD5B-4222-89BB-1F7284608B91}" srcOrd="0" destOrd="1" presId="urn:microsoft.com/office/officeart/2005/8/layout/vList2"/>
    <dgm:cxn modelId="{7B9F0771-5077-4466-8CE1-067026FC2F31}" srcId="{54880A3B-3B84-47C7-A90F-AADEF36BB384}" destId="{36C6CD41-0AD6-4B95-BDBD-FD738EBC236A}" srcOrd="0" destOrd="0" parTransId="{4A64F4F1-8FF9-419F-BD14-9A3FBA6BFE61}" sibTransId="{2FE50543-FC34-4080-8DC0-4F0AC7C7E829}"/>
    <dgm:cxn modelId="{42D55953-D19C-4C6C-ACBA-1336B45A294D}" type="presOf" srcId="{F47ABF83-F3DE-452A-8511-77F1CC17E1E9}" destId="{B069DED8-BD5B-4222-89BB-1F7284608B91}" srcOrd="0" destOrd="6" presId="urn:microsoft.com/office/officeart/2005/8/layout/vList2"/>
    <dgm:cxn modelId="{F576FF8C-B599-4CB2-906C-FE3F943E130B}" srcId="{54880A3B-3B84-47C7-A90F-AADEF36BB384}" destId="{F47ABF83-F3DE-452A-8511-77F1CC17E1E9}" srcOrd="2" destOrd="0" parTransId="{F2DD3ADE-AFA8-40CB-8569-6A7B2B58BBA0}" sibTransId="{56F59F6D-A1F0-4001-8066-30604A205A0D}"/>
    <dgm:cxn modelId="{D5C4229F-AB0A-406F-90D0-9F5ECB0DA5F5}" type="presOf" srcId="{36C6CD41-0AD6-4B95-BDBD-FD738EBC236A}" destId="{B069DED8-BD5B-4222-89BB-1F7284608B91}" srcOrd="0" destOrd="2" presId="urn:microsoft.com/office/officeart/2005/8/layout/vList2"/>
    <dgm:cxn modelId="{C03AFAA3-1202-4617-9904-6EE2A4799A3D}" srcId="{8AB25941-3F60-4C2D-B294-91CFD5661F94}" destId="{54880A3B-3B84-47C7-A90F-AADEF36BB384}" srcOrd="0" destOrd="0" parTransId="{8E5B768F-12A4-46C9-87C8-C9671C9838B5}" sibTransId="{F35E3497-2CFC-4614-B952-819FBDC72C4A}"/>
    <dgm:cxn modelId="{2BC960A4-71C0-404E-A0FD-9D19A752A1CC}" type="presOf" srcId="{45770540-8C69-40D0-9FC1-DBA09CBC8BB1}" destId="{B069DED8-BD5B-4222-89BB-1F7284608B91}" srcOrd="0" destOrd="4" presId="urn:microsoft.com/office/officeart/2005/8/layout/vList2"/>
    <dgm:cxn modelId="{A8C616B2-B9B5-4EE0-9570-EB44FB144A43}" srcId="{72F2A06F-30D1-4A46-AEFA-5B75F775784E}" destId="{8AB25941-3F60-4C2D-B294-91CFD5661F94}" srcOrd="0" destOrd="0" parTransId="{2E474B51-A606-4F95-91AB-0BA520278F89}" sibTransId="{2509F9B3-ADCA-440C-A37C-B48E6DEE02A1}"/>
    <dgm:cxn modelId="{4F1745BA-A91C-45C3-9F6C-1009838985AB}" type="presOf" srcId="{2D560FF5-C1F3-419F-BCBF-C6A3F63125F5}" destId="{B069DED8-BD5B-4222-89BB-1F7284608B91}" srcOrd="0" destOrd="3" presId="urn:microsoft.com/office/officeart/2005/8/layout/vList2"/>
    <dgm:cxn modelId="{BAAAB3C5-4B60-4D1E-97FB-67136C3EAE41}" srcId="{F47ABF83-F3DE-452A-8511-77F1CC17E1E9}" destId="{8657A86C-6B1F-486F-9C3D-2610F411238B}" srcOrd="0" destOrd="0" parTransId="{641630FB-FC34-476E-A3B8-7DF6F6984F2D}" sibTransId="{0CB64DE1-99CF-40F2-AB4A-B73A62F2F7DF}"/>
    <dgm:cxn modelId="{82D4EAD1-B415-4D36-B751-34675AB8A263}" srcId="{36C6CD41-0AD6-4B95-BDBD-FD738EBC236A}" destId="{2D560FF5-C1F3-419F-BCBF-C6A3F63125F5}" srcOrd="0" destOrd="0" parTransId="{1BC4C325-F455-409E-B046-174B2E8F9357}" sibTransId="{C99D9199-61F6-4755-84C0-59A15EE2B190}"/>
    <dgm:cxn modelId="{CF6EB7E0-2CBB-4FF1-9CD7-AC1B7052428D}" type="presOf" srcId="{8AB25941-3F60-4C2D-B294-91CFD5661F94}" destId="{B069DED8-BD5B-4222-89BB-1F7284608B91}" srcOrd="0" destOrd="0" presId="urn:microsoft.com/office/officeart/2005/8/layout/vList2"/>
    <dgm:cxn modelId="{880D4DE7-7F87-4FC9-B19C-DED75D26C2FB}" srcId="{45770540-8C69-40D0-9FC1-DBA09CBC8BB1}" destId="{B5A644A1-EAF6-4709-A763-DB8FFD2CD808}" srcOrd="0" destOrd="0" parTransId="{F26FA7F9-0B7E-4B95-A9E4-86FAC2355489}" sibTransId="{43AC7AD1-87A2-4755-AC01-80161BC0A03C}"/>
    <dgm:cxn modelId="{1C1AF6FF-7293-4A61-8844-3445820B3911}" type="presParOf" srcId="{15C73EF9-8F20-478C-9A27-1392C223D550}" destId="{BD0B1563-3BF0-47BD-B2B6-55A6CE89DB0E}" srcOrd="0" destOrd="0" presId="urn:microsoft.com/office/officeart/2005/8/layout/vList2"/>
    <dgm:cxn modelId="{DDD5FD4D-C1C4-41B7-AD56-E0BEA61BF20E}" type="presParOf" srcId="{15C73EF9-8F20-478C-9A27-1392C223D550}" destId="{B069DED8-BD5B-4222-89BB-1F7284608B9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17591D-8F8D-4E92-9526-F1C592BDB251}"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E358163B-FE2B-47FA-9BA9-77B7D4F1F549}">
      <dgm:prSet/>
      <dgm:spPr/>
      <dgm:t>
        <a:bodyPr/>
        <a:lstStyle/>
        <a:p>
          <a:r>
            <a:rPr lang="en-US" b="1" dirty="0"/>
            <a:t>Title VII of the Civil Rights Act of 1964: </a:t>
          </a:r>
          <a:r>
            <a:rPr lang="en-US" dirty="0"/>
            <a:t>Prohibits employers from terminating employment based on race, color, religion, gender and national origin.</a:t>
          </a:r>
        </a:p>
      </dgm:t>
    </dgm:pt>
    <dgm:pt modelId="{B15C44DE-B475-4E40-A159-FF0F88A4BD3D}" type="parTrans" cxnId="{6C0C9725-26E2-4F20-9459-CFA42DE56DEF}">
      <dgm:prSet/>
      <dgm:spPr/>
      <dgm:t>
        <a:bodyPr/>
        <a:lstStyle/>
        <a:p>
          <a:endParaRPr lang="en-US"/>
        </a:p>
      </dgm:t>
    </dgm:pt>
    <dgm:pt modelId="{D2038D11-049D-4334-845A-098F867EA21C}" type="sibTrans" cxnId="{6C0C9725-26E2-4F20-9459-CFA42DE56DEF}">
      <dgm:prSet/>
      <dgm:spPr/>
      <dgm:t>
        <a:bodyPr/>
        <a:lstStyle/>
        <a:p>
          <a:endParaRPr lang="en-US"/>
        </a:p>
      </dgm:t>
    </dgm:pt>
    <dgm:pt modelId="{6A3F699E-1D72-42DE-B59F-917117763414}">
      <dgm:prSet/>
      <dgm:spPr/>
      <dgm:t>
        <a:bodyPr/>
        <a:lstStyle/>
        <a:p>
          <a:r>
            <a:rPr lang="en-US" b="1" dirty="0"/>
            <a:t>Pregnancy Discrimination Act (PDA): </a:t>
          </a:r>
          <a:r>
            <a:rPr lang="en-US" dirty="0"/>
            <a:t>An amendment to Title VII, prohibits termination of employment based on pregnancy and childbirth.</a:t>
          </a:r>
        </a:p>
      </dgm:t>
    </dgm:pt>
    <dgm:pt modelId="{9F213CB7-868C-43DC-8FEE-63B75062892B}" type="parTrans" cxnId="{204F424F-0542-4AC3-A765-C9F34175ED09}">
      <dgm:prSet/>
      <dgm:spPr/>
      <dgm:t>
        <a:bodyPr/>
        <a:lstStyle/>
        <a:p>
          <a:endParaRPr lang="en-US"/>
        </a:p>
      </dgm:t>
    </dgm:pt>
    <dgm:pt modelId="{4E69AFAF-D086-43C8-AD59-0D81C7BF86F6}" type="sibTrans" cxnId="{204F424F-0542-4AC3-A765-C9F34175ED09}">
      <dgm:prSet/>
      <dgm:spPr/>
      <dgm:t>
        <a:bodyPr/>
        <a:lstStyle/>
        <a:p>
          <a:endParaRPr lang="en-US"/>
        </a:p>
      </dgm:t>
    </dgm:pt>
    <dgm:pt modelId="{FCCF19E0-BE88-49E8-BE30-978D00C52A9B}">
      <dgm:prSet/>
      <dgm:spPr/>
      <dgm:t>
        <a:bodyPr/>
        <a:lstStyle/>
        <a:p>
          <a:r>
            <a:rPr lang="en-US" b="1" dirty="0"/>
            <a:t>Americans with Disabilities Act (ADA): </a:t>
          </a:r>
          <a:r>
            <a:rPr lang="en-US" dirty="0"/>
            <a:t>Prohibits employers from terminating employment based on disability.</a:t>
          </a:r>
        </a:p>
      </dgm:t>
    </dgm:pt>
    <dgm:pt modelId="{AEB3B0B6-A12C-46F7-9E64-684C7F0CA456}" type="parTrans" cxnId="{935DBDF6-4D44-4695-A734-133A7061EC42}">
      <dgm:prSet/>
      <dgm:spPr/>
      <dgm:t>
        <a:bodyPr/>
        <a:lstStyle/>
        <a:p>
          <a:endParaRPr lang="en-US"/>
        </a:p>
      </dgm:t>
    </dgm:pt>
    <dgm:pt modelId="{3751CE32-250B-481F-BC85-E70E554BEDEA}" type="sibTrans" cxnId="{935DBDF6-4D44-4695-A734-133A7061EC42}">
      <dgm:prSet/>
      <dgm:spPr/>
      <dgm:t>
        <a:bodyPr/>
        <a:lstStyle/>
        <a:p>
          <a:endParaRPr lang="en-US"/>
        </a:p>
      </dgm:t>
    </dgm:pt>
    <dgm:pt modelId="{9940E896-CC04-4E13-A68E-AD00209D5250}">
      <dgm:prSet/>
      <dgm:spPr/>
      <dgm:t>
        <a:bodyPr/>
        <a:lstStyle/>
        <a:p>
          <a:r>
            <a:rPr lang="en-US" b="1" dirty="0"/>
            <a:t>Age Discrimination in Employment Act (ADEA): </a:t>
          </a:r>
          <a:r>
            <a:rPr lang="en-US" dirty="0"/>
            <a:t>Prohibits employers from terminating employment based on being age 40 and older.</a:t>
          </a:r>
        </a:p>
      </dgm:t>
    </dgm:pt>
    <dgm:pt modelId="{FFD48864-34C9-46D3-9095-5861FBD5BF04}" type="parTrans" cxnId="{43AB6E59-7969-4124-994A-E198405A345D}">
      <dgm:prSet/>
      <dgm:spPr/>
      <dgm:t>
        <a:bodyPr/>
        <a:lstStyle/>
        <a:p>
          <a:endParaRPr lang="en-US"/>
        </a:p>
      </dgm:t>
    </dgm:pt>
    <dgm:pt modelId="{23ACE924-BAE5-4F72-94B7-4504DACA44A0}" type="sibTrans" cxnId="{43AB6E59-7969-4124-994A-E198405A345D}">
      <dgm:prSet/>
      <dgm:spPr/>
      <dgm:t>
        <a:bodyPr/>
        <a:lstStyle/>
        <a:p>
          <a:endParaRPr lang="en-US"/>
        </a:p>
      </dgm:t>
    </dgm:pt>
    <dgm:pt modelId="{AD029F57-62BA-4DD7-B987-7911B2C977B6}">
      <dgm:prSet/>
      <dgm:spPr/>
      <dgm:t>
        <a:bodyPr/>
        <a:lstStyle/>
        <a:p>
          <a:r>
            <a:rPr lang="en-US" b="1" dirty="0"/>
            <a:t>Uniformed Services Employment and Reemployment Rights Act (USERRA): </a:t>
          </a:r>
          <a:r>
            <a:rPr lang="en-US" dirty="0"/>
            <a:t>Prohibits employers from terminating employment based on military service.</a:t>
          </a:r>
        </a:p>
      </dgm:t>
    </dgm:pt>
    <dgm:pt modelId="{328735AA-CBA6-4F10-981C-6DA06494EFB5}" type="parTrans" cxnId="{EEF63CBD-3A17-4B44-9527-9F9012894EC3}">
      <dgm:prSet/>
      <dgm:spPr/>
      <dgm:t>
        <a:bodyPr/>
        <a:lstStyle/>
        <a:p>
          <a:endParaRPr lang="en-US"/>
        </a:p>
      </dgm:t>
    </dgm:pt>
    <dgm:pt modelId="{564DC6F5-D34D-430C-81CE-133F4B39DB3D}" type="sibTrans" cxnId="{EEF63CBD-3A17-4B44-9527-9F9012894EC3}">
      <dgm:prSet/>
      <dgm:spPr/>
      <dgm:t>
        <a:bodyPr/>
        <a:lstStyle/>
        <a:p>
          <a:endParaRPr lang="en-US"/>
        </a:p>
      </dgm:t>
    </dgm:pt>
    <dgm:pt modelId="{90BAEF5A-A2B1-4E11-ABD3-2F8A7D143A87}">
      <dgm:prSet/>
      <dgm:spPr/>
      <dgm:t>
        <a:bodyPr/>
        <a:lstStyle/>
        <a:p>
          <a:r>
            <a:rPr lang="en-US" b="1" dirty="0"/>
            <a:t>Family and Medical Leave Act (FMLA): </a:t>
          </a:r>
          <a:r>
            <a:rPr lang="en-US" dirty="0"/>
            <a:t>Prohibits employers from terminating employment based on requesting FMLA leave or use of FMLA leave.</a:t>
          </a:r>
        </a:p>
      </dgm:t>
    </dgm:pt>
    <dgm:pt modelId="{6D6E04F7-75CE-4CA3-962C-19BB7B5E2DDC}" type="parTrans" cxnId="{5C70E8F9-1A45-4309-8303-E9B70D716194}">
      <dgm:prSet/>
      <dgm:spPr/>
      <dgm:t>
        <a:bodyPr/>
        <a:lstStyle/>
        <a:p>
          <a:endParaRPr lang="en-US"/>
        </a:p>
      </dgm:t>
    </dgm:pt>
    <dgm:pt modelId="{5CD3CD94-F24D-4BA4-A2BA-C03CCD500B9A}" type="sibTrans" cxnId="{5C70E8F9-1A45-4309-8303-E9B70D716194}">
      <dgm:prSet/>
      <dgm:spPr/>
      <dgm:t>
        <a:bodyPr/>
        <a:lstStyle/>
        <a:p>
          <a:endParaRPr lang="en-US"/>
        </a:p>
      </dgm:t>
    </dgm:pt>
    <dgm:pt modelId="{4BCC44AA-BABD-4826-9A5A-F2D184F05008}" type="pres">
      <dgm:prSet presAssocID="{DC17591D-8F8D-4E92-9526-F1C592BDB251}" presName="diagram" presStyleCnt="0">
        <dgm:presLayoutVars>
          <dgm:dir/>
          <dgm:resizeHandles val="exact"/>
        </dgm:presLayoutVars>
      </dgm:prSet>
      <dgm:spPr/>
    </dgm:pt>
    <dgm:pt modelId="{AF150252-4077-4486-8A0E-CD79C2F080FD}" type="pres">
      <dgm:prSet presAssocID="{E358163B-FE2B-47FA-9BA9-77B7D4F1F549}" presName="node" presStyleLbl="node1" presStyleIdx="0" presStyleCnt="6">
        <dgm:presLayoutVars>
          <dgm:bulletEnabled val="1"/>
        </dgm:presLayoutVars>
      </dgm:prSet>
      <dgm:spPr/>
    </dgm:pt>
    <dgm:pt modelId="{0CE4C95B-6965-4FD7-B245-A2270A9DFDEF}" type="pres">
      <dgm:prSet presAssocID="{D2038D11-049D-4334-845A-098F867EA21C}" presName="sibTrans" presStyleCnt="0"/>
      <dgm:spPr/>
    </dgm:pt>
    <dgm:pt modelId="{D45438E3-A614-4B5D-B7DC-67DFD558EE3B}" type="pres">
      <dgm:prSet presAssocID="{6A3F699E-1D72-42DE-B59F-917117763414}" presName="node" presStyleLbl="node1" presStyleIdx="1" presStyleCnt="6">
        <dgm:presLayoutVars>
          <dgm:bulletEnabled val="1"/>
        </dgm:presLayoutVars>
      </dgm:prSet>
      <dgm:spPr/>
    </dgm:pt>
    <dgm:pt modelId="{FE2D4C83-8FDE-4D1D-AA23-436E38D5FA58}" type="pres">
      <dgm:prSet presAssocID="{4E69AFAF-D086-43C8-AD59-0D81C7BF86F6}" presName="sibTrans" presStyleCnt="0"/>
      <dgm:spPr/>
    </dgm:pt>
    <dgm:pt modelId="{E761A9EE-7DE1-4256-85E4-99BA1CD0C006}" type="pres">
      <dgm:prSet presAssocID="{FCCF19E0-BE88-49E8-BE30-978D00C52A9B}" presName="node" presStyleLbl="node1" presStyleIdx="2" presStyleCnt="6">
        <dgm:presLayoutVars>
          <dgm:bulletEnabled val="1"/>
        </dgm:presLayoutVars>
      </dgm:prSet>
      <dgm:spPr/>
    </dgm:pt>
    <dgm:pt modelId="{CD5D3AC1-F721-4B3B-9CBB-826687E2BB82}" type="pres">
      <dgm:prSet presAssocID="{3751CE32-250B-481F-BC85-E70E554BEDEA}" presName="sibTrans" presStyleCnt="0"/>
      <dgm:spPr/>
    </dgm:pt>
    <dgm:pt modelId="{3547113F-BB01-4962-A4F2-A6BF0B6E773D}" type="pres">
      <dgm:prSet presAssocID="{9940E896-CC04-4E13-A68E-AD00209D5250}" presName="node" presStyleLbl="node1" presStyleIdx="3" presStyleCnt="6">
        <dgm:presLayoutVars>
          <dgm:bulletEnabled val="1"/>
        </dgm:presLayoutVars>
      </dgm:prSet>
      <dgm:spPr/>
    </dgm:pt>
    <dgm:pt modelId="{A68FF386-2394-4B91-8F1D-16D4DC80B81D}" type="pres">
      <dgm:prSet presAssocID="{23ACE924-BAE5-4F72-94B7-4504DACA44A0}" presName="sibTrans" presStyleCnt="0"/>
      <dgm:spPr/>
    </dgm:pt>
    <dgm:pt modelId="{BE8DCA4F-BF1D-48F9-9062-4864DAADF9FC}" type="pres">
      <dgm:prSet presAssocID="{AD029F57-62BA-4DD7-B987-7911B2C977B6}" presName="node" presStyleLbl="node1" presStyleIdx="4" presStyleCnt="6">
        <dgm:presLayoutVars>
          <dgm:bulletEnabled val="1"/>
        </dgm:presLayoutVars>
      </dgm:prSet>
      <dgm:spPr/>
    </dgm:pt>
    <dgm:pt modelId="{575C0576-D35E-4A52-B37B-79902CE2E9B2}" type="pres">
      <dgm:prSet presAssocID="{564DC6F5-D34D-430C-81CE-133F4B39DB3D}" presName="sibTrans" presStyleCnt="0"/>
      <dgm:spPr/>
    </dgm:pt>
    <dgm:pt modelId="{246DA3DC-43AD-4BF5-B18E-B5D156D0B1BC}" type="pres">
      <dgm:prSet presAssocID="{90BAEF5A-A2B1-4E11-ABD3-2F8A7D143A87}" presName="node" presStyleLbl="node1" presStyleIdx="5" presStyleCnt="6">
        <dgm:presLayoutVars>
          <dgm:bulletEnabled val="1"/>
        </dgm:presLayoutVars>
      </dgm:prSet>
      <dgm:spPr/>
    </dgm:pt>
  </dgm:ptLst>
  <dgm:cxnLst>
    <dgm:cxn modelId="{587E5F10-3BEE-47B5-80FF-129833CE7DCA}" type="presOf" srcId="{9940E896-CC04-4E13-A68E-AD00209D5250}" destId="{3547113F-BB01-4962-A4F2-A6BF0B6E773D}" srcOrd="0" destOrd="0" presId="urn:microsoft.com/office/officeart/2005/8/layout/default"/>
    <dgm:cxn modelId="{8D877E10-C924-43B6-B77B-9F90D6267173}" type="presOf" srcId="{90BAEF5A-A2B1-4E11-ABD3-2F8A7D143A87}" destId="{246DA3DC-43AD-4BF5-B18E-B5D156D0B1BC}" srcOrd="0" destOrd="0" presId="urn:microsoft.com/office/officeart/2005/8/layout/default"/>
    <dgm:cxn modelId="{6C0C9725-26E2-4F20-9459-CFA42DE56DEF}" srcId="{DC17591D-8F8D-4E92-9526-F1C592BDB251}" destId="{E358163B-FE2B-47FA-9BA9-77B7D4F1F549}" srcOrd="0" destOrd="0" parTransId="{B15C44DE-B475-4E40-A159-FF0F88A4BD3D}" sibTransId="{D2038D11-049D-4334-845A-098F867EA21C}"/>
    <dgm:cxn modelId="{FA3D0638-6851-423D-BBD9-7DA048A0A7C1}" type="presOf" srcId="{AD029F57-62BA-4DD7-B987-7911B2C977B6}" destId="{BE8DCA4F-BF1D-48F9-9062-4864DAADF9FC}" srcOrd="0" destOrd="0" presId="urn:microsoft.com/office/officeart/2005/8/layout/default"/>
    <dgm:cxn modelId="{1BF12D48-7353-4F4F-A6F1-E111E3FDEE70}" type="presOf" srcId="{DC17591D-8F8D-4E92-9526-F1C592BDB251}" destId="{4BCC44AA-BABD-4826-9A5A-F2D184F05008}" srcOrd="0" destOrd="0" presId="urn:microsoft.com/office/officeart/2005/8/layout/default"/>
    <dgm:cxn modelId="{204F424F-0542-4AC3-A765-C9F34175ED09}" srcId="{DC17591D-8F8D-4E92-9526-F1C592BDB251}" destId="{6A3F699E-1D72-42DE-B59F-917117763414}" srcOrd="1" destOrd="0" parTransId="{9F213CB7-868C-43DC-8FEE-63B75062892B}" sibTransId="{4E69AFAF-D086-43C8-AD59-0D81C7BF86F6}"/>
    <dgm:cxn modelId="{43AB6E59-7969-4124-994A-E198405A345D}" srcId="{DC17591D-8F8D-4E92-9526-F1C592BDB251}" destId="{9940E896-CC04-4E13-A68E-AD00209D5250}" srcOrd="3" destOrd="0" parTransId="{FFD48864-34C9-46D3-9095-5861FBD5BF04}" sibTransId="{23ACE924-BAE5-4F72-94B7-4504DACA44A0}"/>
    <dgm:cxn modelId="{013E6B9F-4D7E-41FA-A072-7C3434656FD7}" type="presOf" srcId="{6A3F699E-1D72-42DE-B59F-917117763414}" destId="{D45438E3-A614-4B5D-B7DC-67DFD558EE3B}" srcOrd="0" destOrd="0" presId="urn:microsoft.com/office/officeart/2005/8/layout/default"/>
    <dgm:cxn modelId="{1E0AD5AE-1EB5-46B8-A876-D3AD1F98FC4D}" type="presOf" srcId="{E358163B-FE2B-47FA-9BA9-77B7D4F1F549}" destId="{AF150252-4077-4486-8A0E-CD79C2F080FD}" srcOrd="0" destOrd="0" presId="urn:microsoft.com/office/officeart/2005/8/layout/default"/>
    <dgm:cxn modelId="{EEF63CBD-3A17-4B44-9527-9F9012894EC3}" srcId="{DC17591D-8F8D-4E92-9526-F1C592BDB251}" destId="{AD029F57-62BA-4DD7-B987-7911B2C977B6}" srcOrd="4" destOrd="0" parTransId="{328735AA-CBA6-4F10-981C-6DA06494EFB5}" sibTransId="{564DC6F5-D34D-430C-81CE-133F4B39DB3D}"/>
    <dgm:cxn modelId="{935DBDF6-4D44-4695-A734-133A7061EC42}" srcId="{DC17591D-8F8D-4E92-9526-F1C592BDB251}" destId="{FCCF19E0-BE88-49E8-BE30-978D00C52A9B}" srcOrd="2" destOrd="0" parTransId="{AEB3B0B6-A12C-46F7-9E64-684C7F0CA456}" sibTransId="{3751CE32-250B-481F-BC85-E70E554BEDEA}"/>
    <dgm:cxn modelId="{D45A24F8-4C05-4811-AB27-5174B5236653}" type="presOf" srcId="{FCCF19E0-BE88-49E8-BE30-978D00C52A9B}" destId="{E761A9EE-7DE1-4256-85E4-99BA1CD0C006}" srcOrd="0" destOrd="0" presId="urn:microsoft.com/office/officeart/2005/8/layout/default"/>
    <dgm:cxn modelId="{5C70E8F9-1A45-4309-8303-E9B70D716194}" srcId="{DC17591D-8F8D-4E92-9526-F1C592BDB251}" destId="{90BAEF5A-A2B1-4E11-ABD3-2F8A7D143A87}" srcOrd="5" destOrd="0" parTransId="{6D6E04F7-75CE-4CA3-962C-19BB7B5E2DDC}" sibTransId="{5CD3CD94-F24D-4BA4-A2BA-C03CCD500B9A}"/>
    <dgm:cxn modelId="{E0603E84-1589-4BE9-9F8F-36737858E035}" type="presParOf" srcId="{4BCC44AA-BABD-4826-9A5A-F2D184F05008}" destId="{AF150252-4077-4486-8A0E-CD79C2F080FD}" srcOrd="0" destOrd="0" presId="urn:microsoft.com/office/officeart/2005/8/layout/default"/>
    <dgm:cxn modelId="{D8ECAC84-5D53-41B4-932D-89F0F19E694E}" type="presParOf" srcId="{4BCC44AA-BABD-4826-9A5A-F2D184F05008}" destId="{0CE4C95B-6965-4FD7-B245-A2270A9DFDEF}" srcOrd="1" destOrd="0" presId="urn:microsoft.com/office/officeart/2005/8/layout/default"/>
    <dgm:cxn modelId="{CB907B59-76CF-452F-BB7F-8BDFB5D993B7}" type="presParOf" srcId="{4BCC44AA-BABD-4826-9A5A-F2D184F05008}" destId="{D45438E3-A614-4B5D-B7DC-67DFD558EE3B}" srcOrd="2" destOrd="0" presId="urn:microsoft.com/office/officeart/2005/8/layout/default"/>
    <dgm:cxn modelId="{7EC96B5D-AFD1-44C2-80F9-63DAA796346C}" type="presParOf" srcId="{4BCC44AA-BABD-4826-9A5A-F2D184F05008}" destId="{FE2D4C83-8FDE-4D1D-AA23-436E38D5FA58}" srcOrd="3" destOrd="0" presId="urn:microsoft.com/office/officeart/2005/8/layout/default"/>
    <dgm:cxn modelId="{3D114FF4-442A-4AB5-9E48-AA1EF8100CF7}" type="presParOf" srcId="{4BCC44AA-BABD-4826-9A5A-F2D184F05008}" destId="{E761A9EE-7DE1-4256-85E4-99BA1CD0C006}" srcOrd="4" destOrd="0" presId="urn:microsoft.com/office/officeart/2005/8/layout/default"/>
    <dgm:cxn modelId="{68A5A44F-B24C-44AB-8E4E-F2C00AD19628}" type="presParOf" srcId="{4BCC44AA-BABD-4826-9A5A-F2D184F05008}" destId="{CD5D3AC1-F721-4B3B-9CBB-826687E2BB82}" srcOrd="5" destOrd="0" presId="urn:microsoft.com/office/officeart/2005/8/layout/default"/>
    <dgm:cxn modelId="{873D7248-F26D-4912-BE73-36FA55EFC9B2}" type="presParOf" srcId="{4BCC44AA-BABD-4826-9A5A-F2D184F05008}" destId="{3547113F-BB01-4962-A4F2-A6BF0B6E773D}" srcOrd="6" destOrd="0" presId="urn:microsoft.com/office/officeart/2005/8/layout/default"/>
    <dgm:cxn modelId="{C9D48859-D40F-4F5B-A7E9-AC3D5CC7AF2C}" type="presParOf" srcId="{4BCC44AA-BABD-4826-9A5A-F2D184F05008}" destId="{A68FF386-2394-4B91-8F1D-16D4DC80B81D}" srcOrd="7" destOrd="0" presId="urn:microsoft.com/office/officeart/2005/8/layout/default"/>
    <dgm:cxn modelId="{CEBCC139-6E7A-4F21-B599-1F6F2DAB31A0}" type="presParOf" srcId="{4BCC44AA-BABD-4826-9A5A-F2D184F05008}" destId="{BE8DCA4F-BF1D-48F9-9062-4864DAADF9FC}" srcOrd="8" destOrd="0" presId="urn:microsoft.com/office/officeart/2005/8/layout/default"/>
    <dgm:cxn modelId="{FD2335BB-B682-4709-8F48-683A12875849}" type="presParOf" srcId="{4BCC44AA-BABD-4826-9A5A-F2D184F05008}" destId="{575C0576-D35E-4A52-B37B-79902CE2E9B2}" srcOrd="9" destOrd="0" presId="urn:microsoft.com/office/officeart/2005/8/layout/default"/>
    <dgm:cxn modelId="{869CAB10-C1E2-4258-9CC1-66CE3FF6D249}" type="presParOf" srcId="{4BCC44AA-BABD-4826-9A5A-F2D184F05008}" destId="{246DA3DC-43AD-4BF5-B18E-B5D156D0B1B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78E12A-46A5-447C-BF25-E618A46DE64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F780F2E2-15C0-4BB7-A21E-DB7BBD655FF6}">
      <dgm:prSet/>
      <dgm:spPr/>
      <dgm:t>
        <a:bodyPr/>
        <a:lstStyle/>
        <a:p>
          <a:r>
            <a:rPr lang="en-US"/>
            <a:t>The two types of terminations are voluntary and involuntary.</a:t>
          </a:r>
        </a:p>
      </dgm:t>
    </dgm:pt>
    <dgm:pt modelId="{01995A91-88C3-4441-B9DE-F6DDC84EACC2}" type="parTrans" cxnId="{9F6B2184-23E7-4CB7-9B8C-2AB6F852E8F7}">
      <dgm:prSet/>
      <dgm:spPr/>
      <dgm:t>
        <a:bodyPr/>
        <a:lstStyle/>
        <a:p>
          <a:endParaRPr lang="en-US"/>
        </a:p>
      </dgm:t>
    </dgm:pt>
    <dgm:pt modelId="{2BAC4692-7549-4726-A572-7A2493AA465B}" type="sibTrans" cxnId="{9F6B2184-23E7-4CB7-9B8C-2AB6F852E8F7}">
      <dgm:prSet/>
      <dgm:spPr/>
      <dgm:t>
        <a:bodyPr/>
        <a:lstStyle/>
        <a:p>
          <a:endParaRPr lang="en-US"/>
        </a:p>
      </dgm:t>
    </dgm:pt>
    <dgm:pt modelId="{985DE42F-19C6-4938-93FF-CFC6D0D45583}">
      <dgm:prSet/>
      <dgm:spPr/>
      <dgm:t>
        <a:bodyPr/>
        <a:lstStyle/>
        <a:p>
          <a:r>
            <a:rPr lang="en-US"/>
            <a:t>Reasons for termination include unsatisfactory performance, organizational change and misconduct.</a:t>
          </a:r>
        </a:p>
      </dgm:t>
    </dgm:pt>
    <dgm:pt modelId="{2AD276E7-19FD-4FE9-BE72-8E1A697EFDB5}" type="parTrans" cxnId="{0CBCC29D-A9F7-4EC5-9E35-AA8AC88F4960}">
      <dgm:prSet/>
      <dgm:spPr/>
      <dgm:t>
        <a:bodyPr/>
        <a:lstStyle/>
        <a:p>
          <a:endParaRPr lang="en-US"/>
        </a:p>
      </dgm:t>
    </dgm:pt>
    <dgm:pt modelId="{F078C208-F259-4D9F-95CB-23445813894C}" type="sibTrans" cxnId="{0CBCC29D-A9F7-4EC5-9E35-AA8AC88F4960}">
      <dgm:prSet/>
      <dgm:spPr/>
      <dgm:t>
        <a:bodyPr/>
        <a:lstStyle/>
        <a:p>
          <a:endParaRPr lang="en-US"/>
        </a:p>
      </dgm:t>
    </dgm:pt>
    <dgm:pt modelId="{0A850322-40C4-4E87-B320-4DA9A8BC94E5}">
      <dgm:prSet/>
      <dgm:spPr/>
      <dgm:t>
        <a:bodyPr/>
        <a:lstStyle/>
        <a:p>
          <a:r>
            <a:rPr lang="en-US"/>
            <a:t>The primary laws that pertain to terminations are Title VII, the PDA, ADA, the ADEA, USERRA and the FMLA. </a:t>
          </a:r>
        </a:p>
      </dgm:t>
    </dgm:pt>
    <dgm:pt modelId="{003481B2-51AA-4C5E-8B82-ABD36B329758}" type="parTrans" cxnId="{701F59E6-A43C-4E4A-B49A-A443DCC10C8D}">
      <dgm:prSet/>
      <dgm:spPr/>
      <dgm:t>
        <a:bodyPr/>
        <a:lstStyle/>
        <a:p>
          <a:endParaRPr lang="en-US"/>
        </a:p>
      </dgm:t>
    </dgm:pt>
    <dgm:pt modelId="{0D9844F1-B9E7-4F11-A396-CC1A59669B2C}" type="sibTrans" cxnId="{701F59E6-A43C-4E4A-B49A-A443DCC10C8D}">
      <dgm:prSet/>
      <dgm:spPr/>
      <dgm:t>
        <a:bodyPr/>
        <a:lstStyle/>
        <a:p>
          <a:endParaRPr lang="en-US"/>
        </a:p>
      </dgm:t>
    </dgm:pt>
    <dgm:pt modelId="{B0F098A6-8E36-481C-806C-DF89E284C9C2}">
      <dgm:prSet/>
      <dgm:spPr/>
      <dgm:t>
        <a:bodyPr/>
        <a:lstStyle/>
        <a:p>
          <a:r>
            <a:rPr lang="en-US"/>
            <a:t>The employment-at-will doctrine (not a law)</a:t>
          </a:r>
          <a:r>
            <a:rPr lang="en-US" b="1"/>
            <a:t> </a:t>
          </a:r>
          <a:r>
            <a:rPr lang="en-US"/>
            <a:t>pertains to the employer’s right to terminate the employment relationship at any time, for any reason, with or without notice, as long as the employer does not violate oral or written contracts, public policy, or covenant of good faith and fair dealing.</a:t>
          </a:r>
        </a:p>
      </dgm:t>
    </dgm:pt>
    <dgm:pt modelId="{7C66D3F2-B535-4567-BB71-6FC0196E3FD7}" type="parTrans" cxnId="{CE53D287-818E-46C0-9A56-9B462658F746}">
      <dgm:prSet/>
      <dgm:spPr/>
      <dgm:t>
        <a:bodyPr/>
        <a:lstStyle/>
        <a:p>
          <a:endParaRPr lang="en-US"/>
        </a:p>
      </dgm:t>
    </dgm:pt>
    <dgm:pt modelId="{C4493A31-7566-4456-B81E-676CC31E2B74}" type="sibTrans" cxnId="{CE53D287-818E-46C0-9A56-9B462658F746}">
      <dgm:prSet/>
      <dgm:spPr/>
      <dgm:t>
        <a:bodyPr/>
        <a:lstStyle/>
        <a:p>
          <a:endParaRPr lang="en-US"/>
        </a:p>
      </dgm:t>
    </dgm:pt>
    <dgm:pt modelId="{4FB04C64-700A-4A95-A06C-8B5A61C74F32}">
      <dgm:prSet/>
      <dgm:spPr/>
      <dgm:t>
        <a:bodyPr/>
        <a:lstStyle/>
        <a:p>
          <a:r>
            <a:rPr lang="en-US"/>
            <a:t>In our company, we have a progressive disciplinary policy and specific procedures to follow in conducting a termination. </a:t>
          </a:r>
        </a:p>
      </dgm:t>
    </dgm:pt>
    <dgm:pt modelId="{BFAB37DA-BB3A-4638-B470-9138DE7AEBF8}" type="parTrans" cxnId="{0009F76D-23D5-479F-BAF6-597F1BA19899}">
      <dgm:prSet/>
      <dgm:spPr/>
      <dgm:t>
        <a:bodyPr/>
        <a:lstStyle/>
        <a:p>
          <a:endParaRPr lang="en-US"/>
        </a:p>
      </dgm:t>
    </dgm:pt>
    <dgm:pt modelId="{C3E6525D-9B98-43A2-BAF1-220F0867108B}" type="sibTrans" cxnId="{0009F76D-23D5-479F-BAF6-597F1BA19899}">
      <dgm:prSet/>
      <dgm:spPr/>
      <dgm:t>
        <a:bodyPr/>
        <a:lstStyle/>
        <a:p>
          <a:endParaRPr lang="en-US"/>
        </a:p>
      </dgm:t>
    </dgm:pt>
    <dgm:pt modelId="{94883206-941F-429B-BEF1-8A6F29EE1FA1}">
      <dgm:prSet/>
      <dgm:spPr/>
      <dgm:t>
        <a:bodyPr/>
        <a:lstStyle/>
        <a:p>
          <a:r>
            <a:rPr lang="en-US"/>
            <a:t>Documentation needs to include dates of incidents, conversations, violations, disciplinary actions, performance appraisals, a record of any verbal warnings given, all written warnings and written acknowledgement by the employee of receipt of a warning. </a:t>
          </a:r>
        </a:p>
      </dgm:t>
    </dgm:pt>
    <dgm:pt modelId="{1134753F-7FA5-4C31-BD41-76F4DCB39E96}" type="parTrans" cxnId="{2076128E-EF1F-42CA-86AF-EC1DDA0B87C4}">
      <dgm:prSet/>
      <dgm:spPr/>
      <dgm:t>
        <a:bodyPr/>
        <a:lstStyle/>
        <a:p>
          <a:endParaRPr lang="en-US"/>
        </a:p>
      </dgm:t>
    </dgm:pt>
    <dgm:pt modelId="{D2B27E99-3909-451D-A4A6-264ACA4031D1}" type="sibTrans" cxnId="{2076128E-EF1F-42CA-86AF-EC1DDA0B87C4}">
      <dgm:prSet/>
      <dgm:spPr/>
      <dgm:t>
        <a:bodyPr/>
        <a:lstStyle/>
        <a:p>
          <a:endParaRPr lang="en-US"/>
        </a:p>
      </dgm:t>
    </dgm:pt>
    <dgm:pt modelId="{BEED7B9D-F8DB-438C-8E45-7B1CC8F18A40}">
      <dgm:prSet/>
      <dgm:spPr/>
      <dgm:t>
        <a:bodyPr/>
        <a:lstStyle/>
        <a:p>
          <a:r>
            <a:rPr lang="en-US"/>
            <a:t>Our guidelines for a termination cover proper preparation before the termination meeting and how to conduct the actual meeting. </a:t>
          </a:r>
        </a:p>
      </dgm:t>
    </dgm:pt>
    <dgm:pt modelId="{AC748439-ACA3-4596-9274-9F5A39F7A65B}" type="parTrans" cxnId="{48DD099F-D041-4A2A-9092-BBDB1F676D51}">
      <dgm:prSet/>
      <dgm:spPr/>
      <dgm:t>
        <a:bodyPr/>
        <a:lstStyle/>
        <a:p>
          <a:endParaRPr lang="en-US"/>
        </a:p>
      </dgm:t>
    </dgm:pt>
    <dgm:pt modelId="{F08E91AC-48E7-436A-9D91-AD0C9B0BF496}" type="sibTrans" cxnId="{48DD099F-D041-4A2A-9092-BBDB1F676D51}">
      <dgm:prSet/>
      <dgm:spPr/>
      <dgm:t>
        <a:bodyPr/>
        <a:lstStyle/>
        <a:p>
          <a:endParaRPr lang="en-US"/>
        </a:p>
      </dgm:t>
    </dgm:pt>
    <dgm:pt modelId="{683F6EF6-5E6F-4F5E-97D7-08245A73877C}" type="pres">
      <dgm:prSet presAssocID="{4E78E12A-46A5-447C-BF25-E618A46DE64D}" presName="diagram" presStyleCnt="0">
        <dgm:presLayoutVars>
          <dgm:dir/>
          <dgm:resizeHandles val="exact"/>
        </dgm:presLayoutVars>
      </dgm:prSet>
      <dgm:spPr/>
    </dgm:pt>
    <dgm:pt modelId="{D86FA768-2FE2-47D8-BE08-3B34FF76D0EF}" type="pres">
      <dgm:prSet presAssocID="{F780F2E2-15C0-4BB7-A21E-DB7BBD655FF6}" presName="node" presStyleLbl="node1" presStyleIdx="0" presStyleCnt="7">
        <dgm:presLayoutVars>
          <dgm:bulletEnabled val="1"/>
        </dgm:presLayoutVars>
      </dgm:prSet>
      <dgm:spPr/>
    </dgm:pt>
    <dgm:pt modelId="{EB2034F7-E3EE-4F49-92E6-75FEDE3FB0F6}" type="pres">
      <dgm:prSet presAssocID="{2BAC4692-7549-4726-A572-7A2493AA465B}" presName="sibTrans" presStyleCnt="0"/>
      <dgm:spPr/>
    </dgm:pt>
    <dgm:pt modelId="{2E2690B6-C329-4A49-B912-6A1173219712}" type="pres">
      <dgm:prSet presAssocID="{985DE42F-19C6-4938-93FF-CFC6D0D45583}" presName="node" presStyleLbl="node1" presStyleIdx="1" presStyleCnt="7">
        <dgm:presLayoutVars>
          <dgm:bulletEnabled val="1"/>
        </dgm:presLayoutVars>
      </dgm:prSet>
      <dgm:spPr/>
    </dgm:pt>
    <dgm:pt modelId="{4FCE7108-F749-46A6-B2E2-49E018EDA049}" type="pres">
      <dgm:prSet presAssocID="{F078C208-F259-4D9F-95CB-23445813894C}" presName="sibTrans" presStyleCnt="0"/>
      <dgm:spPr/>
    </dgm:pt>
    <dgm:pt modelId="{188C9E19-1F86-43A4-B778-B88C7EE5FFC1}" type="pres">
      <dgm:prSet presAssocID="{0A850322-40C4-4E87-B320-4DA9A8BC94E5}" presName="node" presStyleLbl="node1" presStyleIdx="2" presStyleCnt="7">
        <dgm:presLayoutVars>
          <dgm:bulletEnabled val="1"/>
        </dgm:presLayoutVars>
      </dgm:prSet>
      <dgm:spPr/>
    </dgm:pt>
    <dgm:pt modelId="{54A50DAD-43E7-4C93-A2F6-04C686040FA5}" type="pres">
      <dgm:prSet presAssocID="{0D9844F1-B9E7-4F11-A396-CC1A59669B2C}" presName="sibTrans" presStyleCnt="0"/>
      <dgm:spPr/>
    </dgm:pt>
    <dgm:pt modelId="{E25132B9-EB8F-4FC7-B572-617FC9921785}" type="pres">
      <dgm:prSet presAssocID="{B0F098A6-8E36-481C-806C-DF89E284C9C2}" presName="node" presStyleLbl="node1" presStyleIdx="3" presStyleCnt="7">
        <dgm:presLayoutVars>
          <dgm:bulletEnabled val="1"/>
        </dgm:presLayoutVars>
      </dgm:prSet>
      <dgm:spPr/>
    </dgm:pt>
    <dgm:pt modelId="{EEE1A015-771C-4FCA-8FF5-7E73B756E6E7}" type="pres">
      <dgm:prSet presAssocID="{C4493A31-7566-4456-B81E-676CC31E2B74}" presName="sibTrans" presStyleCnt="0"/>
      <dgm:spPr/>
    </dgm:pt>
    <dgm:pt modelId="{0C9024D9-BBF3-41D6-B15A-8AF31EE3F8C0}" type="pres">
      <dgm:prSet presAssocID="{4FB04C64-700A-4A95-A06C-8B5A61C74F32}" presName="node" presStyleLbl="node1" presStyleIdx="4" presStyleCnt="7">
        <dgm:presLayoutVars>
          <dgm:bulletEnabled val="1"/>
        </dgm:presLayoutVars>
      </dgm:prSet>
      <dgm:spPr/>
    </dgm:pt>
    <dgm:pt modelId="{ED826CF6-1BF9-4D0F-9DCE-4D116D16E6AA}" type="pres">
      <dgm:prSet presAssocID="{C3E6525D-9B98-43A2-BAF1-220F0867108B}" presName="sibTrans" presStyleCnt="0"/>
      <dgm:spPr/>
    </dgm:pt>
    <dgm:pt modelId="{5F4DDFAF-D080-469D-B67F-47769C98DC04}" type="pres">
      <dgm:prSet presAssocID="{94883206-941F-429B-BEF1-8A6F29EE1FA1}" presName="node" presStyleLbl="node1" presStyleIdx="5" presStyleCnt="7">
        <dgm:presLayoutVars>
          <dgm:bulletEnabled val="1"/>
        </dgm:presLayoutVars>
      </dgm:prSet>
      <dgm:spPr/>
    </dgm:pt>
    <dgm:pt modelId="{AD3DF788-2A12-4B69-B916-F5241F54AA15}" type="pres">
      <dgm:prSet presAssocID="{D2B27E99-3909-451D-A4A6-264ACA4031D1}" presName="sibTrans" presStyleCnt="0"/>
      <dgm:spPr/>
    </dgm:pt>
    <dgm:pt modelId="{58AB17EE-8161-439C-BFD1-9731464C705A}" type="pres">
      <dgm:prSet presAssocID="{BEED7B9D-F8DB-438C-8E45-7B1CC8F18A40}" presName="node" presStyleLbl="node1" presStyleIdx="6" presStyleCnt="7">
        <dgm:presLayoutVars>
          <dgm:bulletEnabled val="1"/>
        </dgm:presLayoutVars>
      </dgm:prSet>
      <dgm:spPr/>
    </dgm:pt>
  </dgm:ptLst>
  <dgm:cxnLst>
    <dgm:cxn modelId="{6183B716-16EE-4D29-8ED4-2B3F0021C367}" type="presOf" srcId="{4FB04C64-700A-4A95-A06C-8B5A61C74F32}" destId="{0C9024D9-BBF3-41D6-B15A-8AF31EE3F8C0}" srcOrd="0" destOrd="0" presId="urn:microsoft.com/office/officeart/2005/8/layout/default"/>
    <dgm:cxn modelId="{FCE8F224-AF1D-4C6E-95FA-997A4CD095E2}" type="presOf" srcId="{BEED7B9D-F8DB-438C-8E45-7B1CC8F18A40}" destId="{58AB17EE-8161-439C-BFD1-9731464C705A}" srcOrd="0" destOrd="0" presId="urn:microsoft.com/office/officeart/2005/8/layout/default"/>
    <dgm:cxn modelId="{D9DD0D2B-431E-4E8E-B77F-6EB437D096DD}" type="presOf" srcId="{94883206-941F-429B-BEF1-8A6F29EE1FA1}" destId="{5F4DDFAF-D080-469D-B67F-47769C98DC04}" srcOrd="0" destOrd="0" presId="urn:microsoft.com/office/officeart/2005/8/layout/default"/>
    <dgm:cxn modelId="{41E9232F-A69C-456A-9448-CA24CE1A9356}" type="presOf" srcId="{F780F2E2-15C0-4BB7-A21E-DB7BBD655FF6}" destId="{D86FA768-2FE2-47D8-BE08-3B34FF76D0EF}" srcOrd="0" destOrd="0" presId="urn:microsoft.com/office/officeart/2005/8/layout/default"/>
    <dgm:cxn modelId="{C2C98A5B-5D3A-40FB-83F3-383852537D69}" type="presOf" srcId="{985DE42F-19C6-4938-93FF-CFC6D0D45583}" destId="{2E2690B6-C329-4A49-B912-6A1173219712}" srcOrd="0" destOrd="0" presId="urn:microsoft.com/office/officeart/2005/8/layout/default"/>
    <dgm:cxn modelId="{0F15975D-5859-493D-B209-A3C0F52AD33A}" type="presOf" srcId="{4E78E12A-46A5-447C-BF25-E618A46DE64D}" destId="{683F6EF6-5E6F-4F5E-97D7-08245A73877C}" srcOrd="0" destOrd="0" presId="urn:microsoft.com/office/officeart/2005/8/layout/default"/>
    <dgm:cxn modelId="{0009F76D-23D5-479F-BAF6-597F1BA19899}" srcId="{4E78E12A-46A5-447C-BF25-E618A46DE64D}" destId="{4FB04C64-700A-4A95-A06C-8B5A61C74F32}" srcOrd="4" destOrd="0" parTransId="{BFAB37DA-BB3A-4638-B470-9138DE7AEBF8}" sibTransId="{C3E6525D-9B98-43A2-BAF1-220F0867108B}"/>
    <dgm:cxn modelId="{9F6B2184-23E7-4CB7-9B8C-2AB6F852E8F7}" srcId="{4E78E12A-46A5-447C-BF25-E618A46DE64D}" destId="{F780F2E2-15C0-4BB7-A21E-DB7BBD655FF6}" srcOrd="0" destOrd="0" parTransId="{01995A91-88C3-4441-B9DE-F6DDC84EACC2}" sibTransId="{2BAC4692-7549-4726-A572-7A2493AA465B}"/>
    <dgm:cxn modelId="{CE53D287-818E-46C0-9A56-9B462658F746}" srcId="{4E78E12A-46A5-447C-BF25-E618A46DE64D}" destId="{B0F098A6-8E36-481C-806C-DF89E284C9C2}" srcOrd="3" destOrd="0" parTransId="{7C66D3F2-B535-4567-BB71-6FC0196E3FD7}" sibTransId="{C4493A31-7566-4456-B81E-676CC31E2B74}"/>
    <dgm:cxn modelId="{2076128E-EF1F-42CA-86AF-EC1DDA0B87C4}" srcId="{4E78E12A-46A5-447C-BF25-E618A46DE64D}" destId="{94883206-941F-429B-BEF1-8A6F29EE1FA1}" srcOrd="5" destOrd="0" parTransId="{1134753F-7FA5-4C31-BD41-76F4DCB39E96}" sibTransId="{D2B27E99-3909-451D-A4A6-264ACA4031D1}"/>
    <dgm:cxn modelId="{8E77A799-9592-49D1-8CEF-E827FBA2CC7C}" type="presOf" srcId="{0A850322-40C4-4E87-B320-4DA9A8BC94E5}" destId="{188C9E19-1F86-43A4-B778-B88C7EE5FFC1}" srcOrd="0" destOrd="0" presId="urn:microsoft.com/office/officeart/2005/8/layout/default"/>
    <dgm:cxn modelId="{0CBCC29D-A9F7-4EC5-9E35-AA8AC88F4960}" srcId="{4E78E12A-46A5-447C-BF25-E618A46DE64D}" destId="{985DE42F-19C6-4938-93FF-CFC6D0D45583}" srcOrd="1" destOrd="0" parTransId="{2AD276E7-19FD-4FE9-BE72-8E1A697EFDB5}" sibTransId="{F078C208-F259-4D9F-95CB-23445813894C}"/>
    <dgm:cxn modelId="{48DD099F-D041-4A2A-9092-BBDB1F676D51}" srcId="{4E78E12A-46A5-447C-BF25-E618A46DE64D}" destId="{BEED7B9D-F8DB-438C-8E45-7B1CC8F18A40}" srcOrd="6" destOrd="0" parTransId="{AC748439-ACA3-4596-9274-9F5A39F7A65B}" sibTransId="{F08E91AC-48E7-436A-9D91-AD0C9B0BF496}"/>
    <dgm:cxn modelId="{AFA890B9-417A-404C-9118-A1D5A2196288}" type="presOf" srcId="{B0F098A6-8E36-481C-806C-DF89E284C9C2}" destId="{E25132B9-EB8F-4FC7-B572-617FC9921785}" srcOrd="0" destOrd="0" presId="urn:microsoft.com/office/officeart/2005/8/layout/default"/>
    <dgm:cxn modelId="{701F59E6-A43C-4E4A-B49A-A443DCC10C8D}" srcId="{4E78E12A-46A5-447C-BF25-E618A46DE64D}" destId="{0A850322-40C4-4E87-B320-4DA9A8BC94E5}" srcOrd="2" destOrd="0" parTransId="{003481B2-51AA-4C5E-8B82-ABD36B329758}" sibTransId="{0D9844F1-B9E7-4F11-A396-CC1A59669B2C}"/>
    <dgm:cxn modelId="{E164E79C-A8BB-401D-89F0-34160574EED3}" type="presParOf" srcId="{683F6EF6-5E6F-4F5E-97D7-08245A73877C}" destId="{D86FA768-2FE2-47D8-BE08-3B34FF76D0EF}" srcOrd="0" destOrd="0" presId="urn:microsoft.com/office/officeart/2005/8/layout/default"/>
    <dgm:cxn modelId="{052A56EC-C9AC-470B-AC70-6303B29C7572}" type="presParOf" srcId="{683F6EF6-5E6F-4F5E-97D7-08245A73877C}" destId="{EB2034F7-E3EE-4F49-92E6-75FEDE3FB0F6}" srcOrd="1" destOrd="0" presId="urn:microsoft.com/office/officeart/2005/8/layout/default"/>
    <dgm:cxn modelId="{6B62C973-82AC-4444-A6FD-59F2EDC2AD47}" type="presParOf" srcId="{683F6EF6-5E6F-4F5E-97D7-08245A73877C}" destId="{2E2690B6-C329-4A49-B912-6A1173219712}" srcOrd="2" destOrd="0" presId="urn:microsoft.com/office/officeart/2005/8/layout/default"/>
    <dgm:cxn modelId="{C72BBCE8-B1B4-422F-A209-B14E3EE97B38}" type="presParOf" srcId="{683F6EF6-5E6F-4F5E-97D7-08245A73877C}" destId="{4FCE7108-F749-46A6-B2E2-49E018EDA049}" srcOrd="3" destOrd="0" presId="urn:microsoft.com/office/officeart/2005/8/layout/default"/>
    <dgm:cxn modelId="{765BDFDB-EF2D-4D3C-91BE-55B2E345C7AC}" type="presParOf" srcId="{683F6EF6-5E6F-4F5E-97D7-08245A73877C}" destId="{188C9E19-1F86-43A4-B778-B88C7EE5FFC1}" srcOrd="4" destOrd="0" presId="urn:microsoft.com/office/officeart/2005/8/layout/default"/>
    <dgm:cxn modelId="{80766206-1019-4F8F-8BD0-666CC791616A}" type="presParOf" srcId="{683F6EF6-5E6F-4F5E-97D7-08245A73877C}" destId="{54A50DAD-43E7-4C93-A2F6-04C686040FA5}" srcOrd="5" destOrd="0" presId="urn:microsoft.com/office/officeart/2005/8/layout/default"/>
    <dgm:cxn modelId="{5086CD70-5230-4AEA-A7C2-883098D0626E}" type="presParOf" srcId="{683F6EF6-5E6F-4F5E-97D7-08245A73877C}" destId="{E25132B9-EB8F-4FC7-B572-617FC9921785}" srcOrd="6" destOrd="0" presId="urn:microsoft.com/office/officeart/2005/8/layout/default"/>
    <dgm:cxn modelId="{0E5A14D4-186F-4B87-956E-0D3D0BC1B2C4}" type="presParOf" srcId="{683F6EF6-5E6F-4F5E-97D7-08245A73877C}" destId="{EEE1A015-771C-4FCA-8FF5-7E73B756E6E7}" srcOrd="7" destOrd="0" presId="urn:microsoft.com/office/officeart/2005/8/layout/default"/>
    <dgm:cxn modelId="{6309CB05-3B11-4F0C-8249-DD75EAC11AB9}" type="presParOf" srcId="{683F6EF6-5E6F-4F5E-97D7-08245A73877C}" destId="{0C9024D9-BBF3-41D6-B15A-8AF31EE3F8C0}" srcOrd="8" destOrd="0" presId="urn:microsoft.com/office/officeart/2005/8/layout/default"/>
    <dgm:cxn modelId="{B9E679A4-8563-43D9-A516-A5F2DE61647C}" type="presParOf" srcId="{683F6EF6-5E6F-4F5E-97D7-08245A73877C}" destId="{ED826CF6-1BF9-4D0F-9DCE-4D116D16E6AA}" srcOrd="9" destOrd="0" presId="urn:microsoft.com/office/officeart/2005/8/layout/default"/>
    <dgm:cxn modelId="{08326408-2BE5-40AB-B65D-14FB2782E0A5}" type="presParOf" srcId="{683F6EF6-5E6F-4F5E-97D7-08245A73877C}" destId="{5F4DDFAF-D080-469D-B67F-47769C98DC04}" srcOrd="10" destOrd="0" presId="urn:microsoft.com/office/officeart/2005/8/layout/default"/>
    <dgm:cxn modelId="{2E722038-D1C3-43C3-B01B-0EEA43857372}" type="presParOf" srcId="{683F6EF6-5E6F-4F5E-97D7-08245A73877C}" destId="{AD3DF788-2A12-4B69-B916-F5241F54AA15}" srcOrd="11" destOrd="0" presId="urn:microsoft.com/office/officeart/2005/8/layout/default"/>
    <dgm:cxn modelId="{B0166235-01F6-4E61-A3CA-DE989B682A20}" type="presParOf" srcId="{683F6EF6-5E6F-4F5E-97D7-08245A73877C}" destId="{58AB17EE-8161-439C-BFD1-9731464C705A}"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2BE09-1161-49E8-B0FC-F92153A7B776}">
      <dsp:nvSpPr>
        <dsp:cNvPr id="0" name=""/>
        <dsp:cNvSpPr/>
      </dsp:nvSpPr>
      <dsp:spPr>
        <a:xfrm>
          <a:off x="0" y="705"/>
          <a:ext cx="6669431"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FF0689-CDB5-4C39-BB45-28B497EB8302}">
      <dsp:nvSpPr>
        <dsp:cNvPr id="0" name=""/>
        <dsp:cNvSpPr/>
      </dsp:nvSpPr>
      <dsp:spPr>
        <a:xfrm>
          <a:off x="499262" y="372057"/>
          <a:ext cx="907749" cy="907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0A0DCC-F5EA-4498-BB41-777432485FF6}">
      <dsp:nvSpPr>
        <dsp:cNvPr id="0" name=""/>
        <dsp:cNvSpPr/>
      </dsp:nvSpPr>
      <dsp:spPr>
        <a:xfrm>
          <a:off x="1906274" y="705"/>
          <a:ext cx="4763156"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800100">
            <a:lnSpc>
              <a:spcPct val="90000"/>
            </a:lnSpc>
            <a:spcBef>
              <a:spcPct val="0"/>
            </a:spcBef>
            <a:spcAft>
              <a:spcPct val="35000"/>
            </a:spcAft>
            <a:buNone/>
          </a:pPr>
          <a:r>
            <a:rPr lang="en-US" sz="1800" kern="1200"/>
            <a:t>Making the decision to terminate an employee and conducting the termination meeting are two of the most difficult responsibilities managers have. </a:t>
          </a:r>
        </a:p>
      </dsp:txBody>
      <dsp:txXfrm>
        <a:off x="1906274" y="705"/>
        <a:ext cx="4763156" cy="1650454"/>
      </dsp:txXfrm>
    </dsp:sp>
    <dsp:sp modelId="{25E3B2A4-E407-4348-831F-97B45D4950DB}">
      <dsp:nvSpPr>
        <dsp:cNvPr id="0" name=""/>
        <dsp:cNvSpPr/>
      </dsp:nvSpPr>
      <dsp:spPr>
        <a:xfrm>
          <a:off x="0" y="2063772"/>
          <a:ext cx="6669431"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EF5EC-DBC6-4713-B3CB-B2238006269C}">
      <dsp:nvSpPr>
        <dsp:cNvPr id="0" name=""/>
        <dsp:cNvSpPr/>
      </dsp:nvSpPr>
      <dsp:spPr>
        <a:xfrm>
          <a:off x="499262" y="2435125"/>
          <a:ext cx="907749" cy="907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E1A79A-17E1-4A52-8E5A-5A1B7923F48C}">
      <dsp:nvSpPr>
        <dsp:cNvPr id="0" name=""/>
        <dsp:cNvSpPr/>
      </dsp:nvSpPr>
      <dsp:spPr>
        <a:xfrm>
          <a:off x="1906274" y="2063772"/>
          <a:ext cx="4763156"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800100">
            <a:lnSpc>
              <a:spcPct val="90000"/>
            </a:lnSpc>
            <a:spcBef>
              <a:spcPct val="0"/>
            </a:spcBef>
            <a:spcAft>
              <a:spcPct val="35000"/>
            </a:spcAft>
            <a:buNone/>
          </a:pPr>
          <a:r>
            <a:rPr lang="en-US" sz="1800" kern="1200"/>
            <a:t>Knowledge of the laws and best practices as well as training help both the manager and the employee end the relationship on a positive note. </a:t>
          </a:r>
        </a:p>
      </dsp:txBody>
      <dsp:txXfrm>
        <a:off x="1906274" y="2063772"/>
        <a:ext cx="4763156" cy="1650454"/>
      </dsp:txXfrm>
    </dsp:sp>
    <dsp:sp modelId="{03C51FF9-DA2C-4755-8A70-0B388799852B}">
      <dsp:nvSpPr>
        <dsp:cNvPr id="0" name=""/>
        <dsp:cNvSpPr/>
      </dsp:nvSpPr>
      <dsp:spPr>
        <a:xfrm>
          <a:off x="0" y="4126840"/>
          <a:ext cx="6669431" cy="1650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9C1FBC-C4FF-4222-9364-381ECDD6A72C}">
      <dsp:nvSpPr>
        <dsp:cNvPr id="0" name=""/>
        <dsp:cNvSpPr/>
      </dsp:nvSpPr>
      <dsp:spPr>
        <a:xfrm>
          <a:off x="499262" y="4498192"/>
          <a:ext cx="907749" cy="907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A37FA-6CAE-45B7-9074-9D8594A7A046}">
      <dsp:nvSpPr>
        <dsp:cNvPr id="0" name=""/>
        <dsp:cNvSpPr/>
      </dsp:nvSpPr>
      <dsp:spPr>
        <a:xfrm>
          <a:off x="1906274" y="4126840"/>
          <a:ext cx="4763156" cy="1650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73" tIns="174673" rIns="174673" bIns="174673" numCol="1" spcCol="1270" anchor="ctr" anchorCtr="0">
          <a:noAutofit/>
        </a:bodyPr>
        <a:lstStyle/>
        <a:p>
          <a:pPr marL="0" lvl="0" indent="0" algn="l" defTabSz="800100">
            <a:lnSpc>
              <a:spcPct val="90000"/>
            </a:lnSpc>
            <a:spcBef>
              <a:spcPct val="0"/>
            </a:spcBef>
            <a:spcAft>
              <a:spcPct val="35000"/>
            </a:spcAft>
            <a:buNone/>
          </a:pPr>
          <a:r>
            <a:rPr lang="en-US" sz="1800" kern="1200" dirty="0"/>
            <a:t>It is essential that all managers, in addition to human resource staff, acquire appropriate knowledge to make these important decisions and to conduct professional termination meetings. </a:t>
          </a:r>
        </a:p>
      </dsp:txBody>
      <dsp:txXfrm>
        <a:off x="1906274" y="4126840"/>
        <a:ext cx="4763156" cy="1650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F8B70-A727-4769-AAA7-EAC4C910D769}">
      <dsp:nvSpPr>
        <dsp:cNvPr id="0" name=""/>
        <dsp:cNvSpPr/>
      </dsp:nvSpPr>
      <dsp:spPr>
        <a:xfrm>
          <a:off x="446040" y="928248"/>
          <a:ext cx="726943" cy="7269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369B8F-FA9E-48A9-B79F-C2684F63B05A}">
      <dsp:nvSpPr>
        <dsp:cNvPr id="0" name=""/>
        <dsp:cNvSpPr/>
      </dsp:nvSpPr>
      <dsp:spPr>
        <a:xfrm>
          <a:off x="1797" y="1897697"/>
          <a:ext cx="1615429" cy="64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Types of terminations </a:t>
          </a:r>
        </a:p>
      </dsp:txBody>
      <dsp:txXfrm>
        <a:off x="1797" y="1897697"/>
        <a:ext cx="1615429" cy="646171"/>
      </dsp:txXfrm>
    </dsp:sp>
    <dsp:sp modelId="{A26BE32F-E052-4BF2-A63F-C3EFEB66F677}">
      <dsp:nvSpPr>
        <dsp:cNvPr id="0" name=""/>
        <dsp:cNvSpPr/>
      </dsp:nvSpPr>
      <dsp:spPr>
        <a:xfrm>
          <a:off x="2344170" y="928248"/>
          <a:ext cx="726943" cy="7269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94637E-4FCE-4679-B5BD-5E2FCE06D1B1}">
      <dsp:nvSpPr>
        <dsp:cNvPr id="0" name=""/>
        <dsp:cNvSpPr/>
      </dsp:nvSpPr>
      <dsp:spPr>
        <a:xfrm>
          <a:off x="1899927" y="1897697"/>
          <a:ext cx="1615429" cy="64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Primary laws that pertain to involuntary terminations</a:t>
          </a:r>
        </a:p>
      </dsp:txBody>
      <dsp:txXfrm>
        <a:off x="1899927" y="1897697"/>
        <a:ext cx="1615429" cy="646171"/>
      </dsp:txXfrm>
    </dsp:sp>
    <dsp:sp modelId="{EA398134-DE50-4C0E-8F61-22992BF4BAC4}">
      <dsp:nvSpPr>
        <dsp:cNvPr id="0" name=""/>
        <dsp:cNvSpPr/>
      </dsp:nvSpPr>
      <dsp:spPr>
        <a:xfrm>
          <a:off x="4242300" y="928248"/>
          <a:ext cx="726943" cy="7269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2EC0C3-E1B6-4DB8-A8A9-BF16A16DEFCE}">
      <dsp:nvSpPr>
        <dsp:cNvPr id="0" name=""/>
        <dsp:cNvSpPr/>
      </dsp:nvSpPr>
      <dsp:spPr>
        <a:xfrm>
          <a:off x="3798057" y="1897697"/>
          <a:ext cx="1615429" cy="64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Employment at will</a:t>
          </a:r>
        </a:p>
      </dsp:txBody>
      <dsp:txXfrm>
        <a:off x="3798057" y="1897697"/>
        <a:ext cx="1615429" cy="646171"/>
      </dsp:txXfrm>
    </dsp:sp>
    <dsp:sp modelId="{4A12CA3F-2879-4896-BFE9-C1463D04C37B}">
      <dsp:nvSpPr>
        <dsp:cNvPr id="0" name=""/>
        <dsp:cNvSpPr/>
      </dsp:nvSpPr>
      <dsp:spPr>
        <a:xfrm>
          <a:off x="6140430" y="928248"/>
          <a:ext cx="726943" cy="7269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B7A9EB-CB43-4D29-B62D-9F768FCAD4F3}">
      <dsp:nvSpPr>
        <dsp:cNvPr id="0" name=""/>
        <dsp:cNvSpPr/>
      </dsp:nvSpPr>
      <dsp:spPr>
        <a:xfrm>
          <a:off x="5696187" y="1897697"/>
          <a:ext cx="1615429" cy="64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Our policy on involuntary terminations</a:t>
          </a:r>
        </a:p>
      </dsp:txBody>
      <dsp:txXfrm>
        <a:off x="5696187" y="1897697"/>
        <a:ext cx="1615429" cy="646171"/>
      </dsp:txXfrm>
    </dsp:sp>
    <dsp:sp modelId="{20E0B165-8B37-4EDA-857C-3E3BF39FB513}">
      <dsp:nvSpPr>
        <dsp:cNvPr id="0" name=""/>
        <dsp:cNvSpPr/>
      </dsp:nvSpPr>
      <dsp:spPr>
        <a:xfrm>
          <a:off x="8038560" y="928248"/>
          <a:ext cx="726943" cy="7269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2E9616-182C-4AB4-99D9-51460DC6EA7F}">
      <dsp:nvSpPr>
        <dsp:cNvPr id="0" name=""/>
        <dsp:cNvSpPr/>
      </dsp:nvSpPr>
      <dsp:spPr>
        <a:xfrm>
          <a:off x="7594316" y="1897697"/>
          <a:ext cx="1615429" cy="64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Documentation</a:t>
          </a:r>
        </a:p>
      </dsp:txBody>
      <dsp:txXfrm>
        <a:off x="7594316" y="1897697"/>
        <a:ext cx="1615429" cy="646171"/>
      </dsp:txXfrm>
    </dsp:sp>
    <dsp:sp modelId="{3CD75B2C-1207-4EB3-A7A9-FDB034577A9C}">
      <dsp:nvSpPr>
        <dsp:cNvPr id="0" name=""/>
        <dsp:cNvSpPr/>
      </dsp:nvSpPr>
      <dsp:spPr>
        <a:xfrm>
          <a:off x="9936690" y="928248"/>
          <a:ext cx="726943" cy="7269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1D10B5-F30E-43CB-BA33-07A62373DD9E}">
      <dsp:nvSpPr>
        <dsp:cNvPr id="0" name=""/>
        <dsp:cNvSpPr/>
      </dsp:nvSpPr>
      <dsp:spPr>
        <a:xfrm>
          <a:off x="9492446" y="1897697"/>
          <a:ext cx="1615429" cy="64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Guidelines for the termination meeting</a:t>
          </a:r>
        </a:p>
      </dsp:txBody>
      <dsp:txXfrm>
        <a:off x="9492446" y="1897697"/>
        <a:ext cx="1615429" cy="6461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B1563-3BF0-47BD-B2B6-55A6CE89DB0E}">
      <dsp:nvSpPr>
        <dsp:cNvPr id="0" name=""/>
        <dsp:cNvSpPr/>
      </dsp:nvSpPr>
      <dsp:spPr>
        <a:xfrm>
          <a:off x="0" y="185872"/>
          <a:ext cx="6669431" cy="887445"/>
        </a:xfrm>
        <a:prstGeom prst="roundRect">
          <a:avLst/>
        </a:prstGeom>
        <a:solidFill>
          <a:schemeClr val="bg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Voluntary</a:t>
          </a:r>
        </a:p>
      </dsp:txBody>
      <dsp:txXfrm>
        <a:off x="43321" y="229193"/>
        <a:ext cx="6582789" cy="800803"/>
      </dsp:txXfrm>
    </dsp:sp>
    <dsp:sp modelId="{B069DED8-BD5B-4222-89BB-1F7284608B91}">
      <dsp:nvSpPr>
        <dsp:cNvPr id="0" name=""/>
        <dsp:cNvSpPr/>
      </dsp:nvSpPr>
      <dsp:spPr>
        <a:xfrm>
          <a:off x="0" y="1073317"/>
          <a:ext cx="6669431" cy="4518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754"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An employee provides a resignation stating his or her intention to leave the organization within a specified period of time.</a:t>
          </a:r>
        </a:p>
        <a:p>
          <a:pPr marL="285750" lvl="1" indent="-285750" algn="l" defTabSz="1289050">
            <a:lnSpc>
              <a:spcPct val="90000"/>
            </a:lnSpc>
            <a:spcBef>
              <a:spcPct val="0"/>
            </a:spcBef>
            <a:spcAft>
              <a:spcPct val="20000"/>
            </a:spcAft>
            <a:buChar char="•"/>
          </a:pPr>
          <a:r>
            <a:rPr lang="en-US" sz="2900" kern="1200" dirty="0"/>
            <a:t>Reasons for voluntary terminations include: </a:t>
          </a:r>
        </a:p>
        <a:p>
          <a:pPr marL="571500" lvl="2" indent="-285750" algn="l" defTabSz="1289050">
            <a:lnSpc>
              <a:spcPct val="90000"/>
            </a:lnSpc>
            <a:spcBef>
              <a:spcPct val="0"/>
            </a:spcBef>
            <a:spcAft>
              <a:spcPct val="20000"/>
            </a:spcAft>
            <a:buChar char="•"/>
          </a:pPr>
          <a:r>
            <a:rPr lang="en-US" sz="2900" kern="1200" dirty="0"/>
            <a:t>A new job.</a:t>
          </a:r>
        </a:p>
        <a:p>
          <a:pPr marL="571500" lvl="2" indent="-285750" algn="l" defTabSz="1289050">
            <a:lnSpc>
              <a:spcPct val="90000"/>
            </a:lnSpc>
            <a:spcBef>
              <a:spcPct val="0"/>
            </a:spcBef>
            <a:spcAft>
              <a:spcPct val="20000"/>
            </a:spcAft>
            <a:buChar char="•"/>
          </a:pPr>
          <a:r>
            <a:rPr lang="en-US" sz="2900" kern="1200" dirty="0"/>
            <a:t>Personal reasons (e.g., relocation, health, family obligations).</a:t>
          </a:r>
        </a:p>
        <a:p>
          <a:pPr marL="571500" lvl="2" indent="-285750" algn="l" defTabSz="1289050">
            <a:lnSpc>
              <a:spcPct val="90000"/>
            </a:lnSpc>
            <a:spcBef>
              <a:spcPct val="0"/>
            </a:spcBef>
            <a:spcAft>
              <a:spcPct val="20000"/>
            </a:spcAft>
            <a:buChar char="•"/>
          </a:pPr>
          <a:r>
            <a:rPr lang="en-US" sz="2900" kern="1200" dirty="0"/>
            <a:t>Retirement.</a:t>
          </a:r>
        </a:p>
      </dsp:txBody>
      <dsp:txXfrm>
        <a:off x="0" y="1073317"/>
        <a:ext cx="6669431" cy="45188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B1563-3BF0-47BD-B2B6-55A6CE89DB0E}">
      <dsp:nvSpPr>
        <dsp:cNvPr id="0" name=""/>
        <dsp:cNvSpPr/>
      </dsp:nvSpPr>
      <dsp:spPr>
        <a:xfrm>
          <a:off x="0" y="106042"/>
          <a:ext cx="6669431" cy="647595"/>
        </a:xfrm>
        <a:prstGeom prst="roundRect">
          <a:avLst/>
        </a:prstGeom>
        <a:solidFill>
          <a:schemeClr val="bg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Involuntary</a:t>
          </a:r>
        </a:p>
      </dsp:txBody>
      <dsp:txXfrm>
        <a:off x="31613" y="137655"/>
        <a:ext cx="6606205" cy="584369"/>
      </dsp:txXfrm>
    </dsp:sp>
    <dsp:sp modelId="{B069DED8-BD5B-4222-89BB-1F7284608B91}">
      <dsp:nvSpPr>
        <dsp:cNvPr id="0" name=""/>
        <dsp:cNvSpPr/>
      </dsp:nvSpPr>
      <dsp:spPr>
        <a:xfrm>
          <a:off x="0" y="753637"/>
          <a:ext cx="6669431" cy="4918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75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altLang="en-US" sz="2100" kern="1200" dirty="0"/>
            <a:t>The employer initiates termination of an employee’s employment. </a:t>
          </a:r>
          <a:endParaRPr lang="en-US" sz="2100" kern="1200" dirty="0"/>
        </a:p>
        <a:p>
          <a:pPr marL="457200" lvl="2" indent="-228600" algn="l" defTabSz="933450">
            <a:lnSpc>
              <a:spcPct val="90000"/>
            </a:lnSpc>
            <a:spcBef>
              <a:spcPct val="0"/>
            </a:spcBef>
            <a:spcAft>
              <a:spcPct val="20000"/>
            </a:spcAft>
            <a:buChar char="•"/>
          </a:pPr>
          <a:r>
            <a:rPr lang="en-US" altLang="en-US" sz="2100" kern="1200"/>
            <a:t>Reasons for involuntary terminations include:</a:t>
          </a:r>
          <a:endParaRPr lang="en-US" altLang="en-US" sz="2100" kern="1200" dirty="0"/>
        </a:p>
        <a:p>
          <a:pPr marL="685800" lvl="3" indent="-228600" algn="l" defTabSz="933450">
            <a:lnSpc>
              <a:spcPct val="90000"/>
            </a:lnSpc>
            <a:spcBef>
              <a:spcPct val="0"/>
            </a:spcBef>
            <a:spcAft>
              <a:spcPct val="20000"/>
            </a:spcAft>
            <a:buChar char="•"/>
          </a:pPr>
          <a:r>
            <a:rPr lang="en-US" altLang="en-US" sz="2100" kern="1200"/>
            <a:t>Unsatisfactory performance</a:t>
          </a:r>
          <a:endParaRPr lang="en-US" altLang="en-US" sz="2100" kern="1200" dirty="0"/>
        </a:p>
        <a:p>
          <a:pPr marL="914400" lvl="4" indent="-228600" algn="l" defTabSz="933450">
            <a:lnSpc>
              <a:spcPct val="90000"/>
            </a:lnSpc>
            <a:spcBef>
              <a:spcPct val="0"/>
            </a:spcBef>
            <a:spcAft>
              <a:spcPct val="20000"/>
            </a:spcAft>
            <a:buChar char="•"/>
          </a:pPr>
          <a:r>
            <a:rPr lang="en-US" altLang="en-US" sz="2100" kern="1200" dirty="0"/>
            <a:t>Includes situations in which the employee fails to satisfactorily perform the essential functions of his or her position and to meet established goals; also includes issues such as excessive absenteeism.</a:t>
          </a:r>
        </a:p>
        <a:p>
          <a:pPr marL="685800" lvl="3" indent="-228600" algn="l" defTabSz="933450">
            <a:lnSpc>
              <a:spcPct val="90000"/>
            </a:lnSpc>
            <a:spcBef>
              <a:spcPct val="0"/>
            </a:spcBef>
            <a:spcAft>
              <a:spcPct val="20000"/>
            </a:spcAft>
            <a:buChar char="•"/>
          </a:pPr>
          <a:r>
            <a:rPr lang="en-US" altLang="en-US" sz="2100" kern="1200"/>
            <a:t>Organizational change</a:t>
          </a:r>
          <a:endParaRPr lang="en-US" altLang="en-US" sz="2100" kern="1200" dirty="0"/>
        </a:p>
        <a:p>
          <a:pPr marL="914400" lvl="4" indent="-228600" algn="l" defTabSz="933450">
            <a:lnSpc>
              <a:spcPct val="90000"/>
            </a:lnSpc>
            <a:spcBef>
              <a:spcPct val="0"/>
            </a:spcBef>
            <a:spcAft>
              <a:spcPct val="20000"/>
            </a:spcAft>
            <a:buChar char="•"/>
          </a:pPr>
          <a:r>
            <a:rPr lang="en-US" altLang="en-US" sz="2100" kern="1200"/>
            <a:t>Includes layoffs and reductions in force. </a:t>
          </a:r>
          <a:endParaRPr lang="en-US" altLang="en-US" sz="2100" kern="1200" dirty="0"/>
        </a:p>
        <a:p>
          <a:pPr marL="685800" lvl="3" indent="-228600" algn="l" defTabSz="933450">
            <a:lnSpc>
              <a:spcPct val="90000"/>
            </a:lnSpc>
            <a:spcBef>
              <a:spcPct val="0"/>
            </a:spcBef>
            <a:spcAft>
              <a:spcPct val="20000"/>
            </a:spcAft>
            <a:buChar char="•"/>
          </a:pPr>
          <a:r>
            <a:rPr lang="en-US" altLang="en-US" sz="2100" kern="1200"/>
            <a:t>Misconduct </a:t>
          </a:r>
          <a:endParaRPr lang="en-US" altLang="en-US" sz="2100" kern="1200" dirty="0"/>
        </a:p>
        <a:p>
          <a:pPr marL="914400" lvl="4" indent="-228600" algn="l" defTabSz="933450">
            <a:lnSpc>
              <a:spcPct val="90000"/>
            </a:lnSpc>
            <a:spcBef>
              <a:spcPct val="0"/>
            </a:spcBef>
            <a:spcAft>
              <a:spcPct val="20000"/>
            </a:spcAft>
            <a:buChar char="•"/>
          </a:pPr>
          <a:r>
            <a:rPr lang="en-US" altLang="en-US" sz="2100" kern="1200" dirty="0"/>
            <a:t>Includes violations of the employer’s code of ethics and conduct, policies, practices, procedures or rules. </a:t>
          </a:r>
        </a:p>
      </dsp:txBody>
      <dsp:txXfrm>
        <a:off x="0" y="753637"/>
        <a:ext cx="6669431" cy="49183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50252-4077-4486-8A0E-CD79C2F080FD}">
      <dsp:nvSpPr>
        <dsp:cNvPr id="0" name=""/>
        <dsp:cNvSpPr/>
      </dsp:nvSpPr>
      <dsp:spPr>
        <a:xfrm>
          <a:off x="1284556" y="1257"/>
          <a:ext cx="2668925" cy="1601355"/>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Title VII of the Civil Rights Act of 1964: </a:t>
          </a:r>
          <a:r>
            <a:rPr lang="en-US" sz="1500" kern="1200" dirty="0"/>
            <a:t>Prohibits employers from terminating employment based on race, color, religion, gender and national origin.</a:t>
          </a:r>
        </a:p>
      </dsp:txBody>
      <dsp:txXfrm>
        <a:off x="1284556" y="1257"/>
        <a:ext cx="2668925" cy="1601355"/>
      </dsp:txXfrm>
    </dsp:sp>
    <dsp:sp modelId="{D45438E3-A614-4B5D-B7DC-67DFD558EE3B}">
      <dsp:nvSpPr>
        <dsp:cNvPr id="0" name=""/>
        <dsp:cNvSpPr/>
      </dsp:nvSpPr>
      <dsp:spPr>
        <a:xfrm>
          <a:off x="4220374" y="1257"/>
          <a:ext cx="2668925" cy="1601355"/>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Pregnancy Discrimination Act (PDA): </a:t>
          </a:r>
          <a:r>
            <a:rPr lang="en-US" sz="1500" kern="1200" dirty="0"/>
            <a:t>An amendment to Title VII, prohibits termination of employment based on pregnancy and childbirth.</a:t>
          </a:r>
        </a:p>
      </dsp:txBody>
      <dsp:txXfrm>
        <a:off x="4220374" y="1257"/>
        <a:ext cx="2668925" cy="1601355"/>
      </dsp:txXfrm>
    </dsp:sp>
    <dsp:sp modelId="{E761A9EE-7DE1-4256-85E4-99BA1CD0C006}">
      <dsp:nvSpPr>
        <dsp:cNvPr id="0" name=""/>
        <dsp:cNvSpPr/>
      </dsp:nvSpPr>
      <dsp:spPr>
        <a:xfrm>
          <a:off x="7156192" y="1257"/>
          <a:ext cx="2668925" cy="1601355"/>
        </a:xfrm>
        <a:prstGeom prst="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Americans with Disabilities Act (ADA): </a:t>
          </a:r>
          <a:r>
            <a:rPr lang="en-US" sz="1500" kern="1200" dirty="0"/>
            <a:t>Prohibits employers from terminating employment based on disability.</a:t>
          </a:r>
        </a:p>
      </dsp:txBody>
      <dsp:txXfrm>
        <a:off x="7156192" y="1257"/>
        <a:ext cx="2668925" cy="1601355"/>
      </dsp:txXfrm>
    </dsp:sp>
    <dsp:sp modelId="{3547113F-BB01-4962-A4F2-A6BF0B6E773D}">
      <dsp:nvSpPr>
        <dsp:cNvPr id="0" name=""/>
        <dsp:cNvSpPr/>
      </dsp:nvSpPr>
      <dsp:spPr>
        <a:xfrm>
          <a:off x="1284556" y="1869505"/>
          <a:ext cx="2668925" cy="1601355"/>
        </a:xfrm>
        <a:prstGeom prst="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Age Discrimination in Employment Act (ADEA): </a:t>
          </a:r>
          <a:r>
            <a:rPr lang="en-US" sz="1500" kern="1200" dirty="0"/>
            <a:t>Prohibits employers from terminating employment based on being age 40 and older.</a:t>
          </a:r>
        </a:p>
      </dsp:txBody>
      <dsp:txXfrm>
        <a:off x="1284556" y="1869505"/>
        <a:ext cx="2668925" cy="1601355"/>
      </dsp:txXfrm>
    </dsp:sp>
    <dsp:sp modelId="{BE8DCA4F-BF1D-48F9-9062-4864DAADF9FC}">
      <dsp:nvSpPr>
        <dsp:cNvPr id="0" name=""/>
        <dsp:cNvSpPr/>
      </dsp:nvSpPr>
      <dsp:spPr>
        <a:xfrm>
          <a:off x="4220374" y="1869505"/>
          <a:ext cx="2668925" cy="1601355"/>
        </a:xfrm>
        <a:prstGeom prst="rect">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Uniformed Services Employment and Reemployment Rights Act (USERRA): </a:t>
          </a:r>
          <a:r>
            <a:rPr lang="en-US" sz="1500" kern="1200" dirty="0"/>
            <a:t>Prohibits employers from terminating employment based on military service.</a:t>
          </a:r>
        </a:p>
      </dsp:txBody>
      <dsp:txXfrm>
        <a:off x="4220374" y="1869505"/>
        <a:ext cx="2668925" cy="1601355"/>
      </dsp:txXfrm>
    </dsp:sp>
    <dsp:sp modelId="{246DA3DC-43AD-4BF5-B18E-B5D156D0B1BC}">
      <dsp:nvSpPr>
        <dsp:cNvPr id="0" name=""/>
        <dsp:cNvSpPr/>
      </dsp:nvSpPr>
      <dsp:spPr>
        <a:xfrm>
          <a:off x="7156192" y="1869505"/>
          <a:ext cx="2668925" cy="1601355"/>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Family and Medical Leave Act (FMLA): </a:t>
          </a:r>
          <a:r>
            <a:rPr lang="en-US" sz="1500" kern="1200" dirty="0"/>
            <a:t>Prohibits employers from terminating employment based on requesting FMLA leave or use of FMLA leave.</a:t>
          </a:r>
        </a:p>
      </dsp:txBody>
      <dsp:txXfrm>
        <a:off x="7156192" y="1869505"/>
        <a:ext cx="2668925" cy="16013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FA768-2FE2-47D8-BE08-3B34FF76D0EF}">
      <dsp:nvSpPr>
        <dsp:cNvPr id="0" name=""/>
        <dsp:cNvSpPr/>
      </dsp:nvSpPr>
      <dsp:spPr>
        <a:xfrm>
          <a:off x="2937" y="474369"/>
          <a:ext cx="2330412" cy="139824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The two types of terminations are voluntary and involuntary.</a:t>
          </a:r>
        </a:p>
      </dsp:txBody>
      <dsp:txXfrm>
        <a:off x="2937" y="474369"/>
        <a:ext cx="2330412" cy="1398247"/>
      </dsp:txXfrm>
    </dsp:sp>
    <dsp:sp modelId="{2E2690B6-C329-4A49-B912-6A1173219712}">
      <dsp:nvSpPr>
        <dsp:cNvPr id="0" name=""/>
        <dsp:cNvSpPr/>
      </dsp:nvSpPr>
      <dsp:spPr>
        <a:xfrm>
          <a:off x="2566391" y="474369"/>
          <a:ext cx="2330412" cy="139824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Reasons for termination include unsatisfactory performance, organizational change and misconduct.</a:t>
          </a:r>
        </a:p>
      </dsp:txBody>
      <dsp:txXfrm>
        <a:off x="2566391" y="474369"/>
        <a:ext cx="2330412" cy="1398247"/>
      </dsp:txXfrm>
    </dsp:sp>
    <dsp:sp modelId="{188C9E19-1F86-43A4-B778-B88C7EE5FFC1}">
      <dsp:nvSpPr>
        <dsp:cNvPr id="0" name=""/>
        <dsp:cNvSpPr/>
      </dsp:nvSpPr>
      <dsp:spPr>
        <a:xfrm>
          <a:off x="5129845" y="474369"/>
          <a:ext cx="2330412" cy="139824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The primary laws that pertain to terminations are Title VII, the PDA, ADA, the ADEA, USERRA and the FMLA. </a:t>
          </a:r>
        </a:p>
      </dsp:txBody>
      <dsp:txXfrm>
        <a:off x="5129845" y="474369"/>
        <a:ext cx="2330412" cy="1398247"/>
      </dsp:txXfrm>
    </dsp:sp>
    <dsp:sp modelId="{E25132B9-EB8F-4FC7-B572-617FC9921785}">
      <dsp:nvSpPr>
        <dsp:cNvPr id="0" name=""/>
        <dsp:cNvSpPr/>
      </dsp:nvSpPr>
      <dsp:spPr>
        <a:xfrm>
          <a:off x="7693299" y="474369"/>
          <a:ext cx="2330412" cy="139824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The employment-at-will doctrine (not a law)</a:t>
          </a:r>
          <a:r>
            <a:rPr lang="en-US" sz="1000" b="1" kern="1200"/>
            <a:t> </a:t>
          </a:r>
          <a:r>
            <a:rPr lang="en-US" sz="1000" kern="1200"/>
            <a:t>pertains to the employer’s right to terminate the employment relationship at any time, for any reason, with or without notice, as long as the employer does not violate oral or written contracts, public policy, or covenant of good faith and fair dealing.</a:t>
          </a:r>
        </a:p>
      </dsp:txBody>
      <dsp:txXfrm>
        <a:off x="7693299" y="474369"/>
        <a:ext cx="2330412" cy="1398247"/>
      </dsp:txXfrm>
    </dsp:sp>
    <dsp:sp modelId="{0C9024D9-BBF3-41D6-B15A-8AF31EE3F8C0}">
      <dsp:nvSpPr>
        <dsp:cNvPr id="0" name=""/>
        <dsp:cNvSpPr/>
      </dsp:nvSpPr>
      <dsp:spPr>
        <a:xfrm>
          <a:off x="1284664" y="2105658"/>
          <a:ext cx="2330412" cy="139824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 our company, we have a progressive disciplinary policy and specific procedures to follow in conducting a termination. </a:t>
          </a:r>
        </a:p>
      </dsp:txBody>
      <dsp:txXfrm>
        <a:off x="1284664" y="2105658"/>
        <a:ext cx="2330412" cy="1398247"/>
      </dsp:txXfrm>
    </dsp:sp>
    <dsp:sp modelId="{5F4DDFAF-D080-469D-B67F-47769C98DC04}">
      <dsp:nvSpPr>
        <dsp:cNvPr id="0" name=""/>
        <dsp:cNvSpPr/>
      </dsp:nvSpPr>
      <dsp:spPr>
        <a:xfrm>
          <a:off x="3848118" y="2105658"/>
          <a:ext cx="2330412" cy="139824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Documentation needs to include dates of incidents, conversations, violations, disciplinary actions, performance appraisals, a record of any verbal warnings given, all written warnings and written acknowledgement by the employee of receipt of a warning. </a:t>
          </a:r>
        </a:p>
      </dsp:txBody>
      <dsp:txXfrm>
        <a:off x="3848118" y="2105658"/>
        <a:ext cx="2330412" cy="1398247"/>
      </dsp:txXfrm>
    </dsp:sp>
    <dsp:sp modelId="{58AB17EE-8161-439C-BFD1-9731464C705A}">
      <dsp:nvSpPr>
        <dsp:cNvPr id="0" name=""/>
        <dsp:cNvSpPr/>
      </dsp:nvSpPr>
      <dsp:spPr>
        <a:xfrm>
          <a:off x="6411572" y="2105658"/>
          <a:ext cx="2330412" cy="139824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Our guidelines for a termination cover proper preparation before the termination meeting and how to conduct the actual meeting. </a:t>
          </a:r>
        </a:p>
      </dsp:txBody>
      <dsp:txXfrm>
        <a:off x="6411572" y="2105658"/>
        <a:ext cx="2330412" cy="13982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3980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997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51198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5413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14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7150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0749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754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8249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0600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7/11/2024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6762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7/11/2024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623251368"/>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68" name="Rectangle 1067">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A2D84-88E8-1B39-AC0E-CFEAF9C6CCF8}"/>
              </a:ext>
            </a:extLst>
          </p:cNvPr>
          <p:cNvSpPr>
            <a:spLocks noGrp="1"/>
          </p:cNvSpPr>
          <p:nvPr>
            <p:ph type="ctrTitle"/>
          </p:nvPr>
        </p:nvSpPr>
        <p:spPr>
          <a:xfrm>
            <a:off x="7766050" y="1079500"/>
            <a:ext cx="3884962" cy="2138400"/>
          </a:xfrm>
        </p:spPr>
        <p:txBody>
          <a:bodyPr>
            <a:normAutofit/>
          </a:bodyPr>
          <a:lstStyle/>
          <a:p>
            <a:r>
              <a:rPr lang="en-US"/>
              <a:t>Termination Decisions: Training for Supervisors</a:t>
            </a:r>
          </a:p>
        </p:txBody>
      </p:sp>
      <p:sp>
        <p:nvSpPr>
          <p:cNvPr id="3" name="Subtitle 2">
            <a:extLst>
              <a:ext uri="{FF2B5EF4-FFF2-40B4-BE49-F238E27FC236}">
                <a16:creationId xmlns:a16="http://schemas.microsoft.com/office/drawing/2014/main" id="{6DA46607-25DD-BA3E-A2B0-B9F4D6DE603B}"/>
              </a:ext>
            </a:extLst>
          </p:cNvPr>
          <p:cNvSpPr>
            <a:spLocks noGrp="1"/>
          </p:cNvSpPr>
          <p:nvPr>
            <p:ph type="subTitle" idx="1"/>
          </p:nvPr>
        </p:nvSpPr>
        <p:spPr>
          <a:xfrm>
            <a:off x="7766051" y="4113213"/>
            <a:ext cx="3884961" cy="1655762"/>
          </a:xfrm>
        </p:spPr>
        <p:txBody>
          <a:bodyPr>
            <a:normAutofit/>
          </a:bodyPr>
          <a:lstStyle/>
          <a:p>
            <a:r>
              <a:rPr lang="en-US" dirty="0"/>
              <a:t>Presented by: Thomas Faulkner</a:t>
            </a:r>
          </a:p>
        </p:txBody>
      </p:sp>
      <p:sp>
        <p:nvSpPr>
          <p:cNvPr id="1070" name="Rectangle 5">
            <a:extLst>
              <a:ext uri="{FF2B5EF4-FFF2-40B4-BE49-F238E27FC236}">
                <a16:creationId xmlns:a16="http://schemas.microsoft.com/office/drawing/2014/main" id="{6828D311-B582-473B-A71A-00BAEFDDF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43748" y="443198"/>
            <a:ext cx="666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ree Laptop Office photo and picture">
            <a:extLst>
              <a:ext uri="{FF2B5EF4-FFF2-40B4-BE49-F238E27FC236}">
                <a16:creationId xmlns:a16="http://schemas.microsoft.com/office/drawing/2014/main" id="{1AEB0788-4B51-8007-7D69-4E5ACE569C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51" r="18681" b="-2"/>
          <a:stretch/>
        </p:blipFill>
        <p:spPr bwMode="auto">
          <a:xfrm>
            <a:off x="540988" y="540000"/>
            <a:ext cx="6671025" cy="5778000"/>
          </a:xfrm>
          <a:prstGeom prst="rect">
            <a:avLst/>
          </a:prstGeom>
          <a:noFill/>
          <a:extLst>
            <a:ext uri="{909E8E84-426E-40DD-AFC4-6F175D3DCCD1}">
              <a14:hiddenFill xmlns:a14="http://schemas.microsoft.com/office/drawing/2010/main">
                <a:solidFill>
                  <a:srgbClr val="FFFFFF"/>
                </a:solidFill>
              </a14:hiddenFill>
            </a:ext>
          </a:extLst>
        </p:spPr>
      </p:pic>
      <p:cxnSp>
        <p:nvCxnSpPr>
          <p:cNvPr id="1067" name="Straight Connector 1066">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9" name="Rectangle 5">
            <a:extLst>
              <a:ext uri="{FF2B5EF4-FFF2-40B4-BE49-F238E27FC236}">
                <a16:creationId xmlns:a16="http://schemas.microsoft.com/office/drawing/2014/main" id="{950B4532-90B0-4F38-8B86-C84A0416E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43748" y="6203198"/>
            <a:ext cx="666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5">
            <a:extLst>
              <a:ext uri="{FF2B5EF4-FFF2-40B4-BE49-F238E27FC236}">
                <a16:creationId xmlns:a16="http://schemas.microsoft.com/office/drawing/2014/main" id="{5B28FD85-59C0-44FE-822A-75F0E9D2E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710374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15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2DEA-2878-244F-7F95-A1BB60BE5266}"/>
              </a:ext>
            </a:extLst>
          </p:cNvPr>
          <p:cNvSpPr>
            <a:spLocks noGrp="1"/>
          </p:cNvSpPr>
          <p:nvPr>
            <p:ph type="title"/>
          </p:nvPr>
        </p:nvSpPr>
        <p:spPr/>
        <p:txBody>
          <a:bodyPr>
            <a:normAutofit fontScale="90000"/>
          </a:bodyPr>
          <a:lstStyle/>
          <a:p>
            <a:r>
              <a:rPr lang="en-US" altLang="en-US" dirty="0"/>
              <a:t>Our Policy on Involuntary Terminations </a:t>
            </a:r>
            <a:r>
              <a:rPr lang="en-US" altLang="en-US" sz="1300" dirty="0"/>
              <a:t>(cont.)</a:t>
            </a:r>
            <a:endParaRPr lang="en-US" dirty="0"/>
          </a:p>
        </p:txBody>
      </p:sp>
      <p:pic>
        <p:nvPicPr>
          <p:cNvPr id="5" name="Picture 4">
            <a:extLst>
              <a:ext uri="{FF2B5EF4-FFF2-40B4-BE49-F238E27FC236}">
                <a16:creationId xmlns:a16="http://schemas.microsoft.com/office/drawing/2014/main" id="{543926B8-D7BF-B0A6-84A4-03F1AC8AD70B}"/>
              </a:ext>
            </a:extLst>
          </p:cNvPr>
          <p:cNvPicPr>
            <a:picLocks noChangeAspect="1"/>
          </p:cNvPicPr>
          <p:nvPr/>
        </p:nvPicPr>
        <p:blipFill>
          <a:blip r:embed="rId2"/>
          <a:stretch>
            <a:fillRect/>
          </a:stretch>
        </p:blipFill>
        <p:spPr>
          <a:xfrm>
            <a:off x="3424808" y="1666875"/>
            <a:ext cx="5342383" cy="4994610"/>
          </a:xfrm>
          <a:prstGeom prst="rect">
            <a:avLst/>
          </a:prstGeom>
        </p:spPr>
      </p:pic>
    </p:spTree>
    <p:extLst>
      <p:ext uri="{BB962C8B-B14F-4D97-AF65-F5344CB8AC3E}">
        <p14:creationId xmlns:p14="http://schemas.microsoft.com/office/powerpoint/2010/main" val="253435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0363-3C80-25CC-BF6B-7DC2904BBE01}"/>
              </a:ext>
            </a:extLst>
          </p:cNvPr>
          <p:cNvSpPr>
            <a:spLocks noGrp="1"/>
          </p:cNvSpPr>
          <p:nvPr>
            <p:ph type="title"/>
          </p:nvPr>
        </p:nvSpPr>
        <p:spPr>
          <a:xfrm>
            <a:off x="1080000" y="592787"/>
            <a:ext cx="6120000" cy="1278850"/>
          </a:xfrm>
        </p:spPr>
        <p:txBody>
          <a:bodyPr anchor="b">
            <a:normAutofit/>
          </a:bodyPr>
          <a:lstStyle/>
          <a:p>
            <a:pPr algn="ctr"/>
            <a:r>
              <a:rPr lang="en-US" altLang="en-US" dirty="0"/>
              <a:t>Documentation</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86DF04-A055-0537-9544-964CB077F035}"/>
              </a:ext>
            </a:extLst>
          </p:cNvPr>
          <p:cNvSpPr>
            <a:spLocks noGrp="1"/>
          </p:cNvSpPr>
          <p:nvPr>
            <p:ph idx="1"/>
          </p:nvPr>
        </p:nvSpPr>
        <p:spPr>
          <a:xfrm>
            <a:off x="1080000" y="2759076"/>
            <a:ext cx="6121400" cy="3009899"/>
          </a:xfrm>
        </p:spPr>
        <p:txBody>
          <a:bodyPr>
            <a:normAutofit/>
          </a:bodyPr>
          <a:lstStyle/>
          <a:p>
            <a:pPr>
              <a:lnSpc>
                <a:spcPct val="115000"/>
              </a:lnSpc>
            </a:pPr>
            <a:r>
              <a:rPr lang="en-US" sz="1300" dirty="0"/>
              <a:t>To establish credibility and to support your termination decision, you must objectively document incidents, poor performance and conversations with employees. </a:t>
            </a:r>
          </a:p>
          <a:p>
            <a:pPr>
              <a:lnSpc>
                <a:spcPct val="115000"/>
              </a:lnSpc>
            </a:pPr>
            <a:r>
              <a:rPr lang="en-US" altLang="en-US" sz="1300" dirty="0"/>
              <a:t>Be sure to include in your documentation:</a:t>
            </a:r>
          </a:p>
          <a:p>
            <a:pPr marL="285750" indent="-285750">
              <a:lnSpc>
                <a:spcPct val="115000"/>
              </a:lnSpc>
              <a:buFont typeface="Arial" charset="0"/>
              <a:buChar char="•"/>
            </a:pPr>
            <a:r>
              <a:rPr lang="en-US" sz="1300" dirty="0"/>
              <a:t>The dates of any incident or conversation between you and a problem employee. Documenting events shows that the decision to terminate an employee is supported by a record of prior incidents.</a:t>
            </a:r>
          </a:p>
          <a:p>
            <a:pPr marL="285750" indent="-285750">
              <a:lnSpc>
                <a:spcPct val="115000"/>
              </a:lnSpc>
              <a:buFont typeface="Arial" charset="0"/>
              <a:buChar char="•"/>
            </a:pPr>
            <a:r>
              <a:rPr lang="en-US" sz="1300" dirty="0"/>
              <a:t>A record of violations of policies or procedures, such as poor performance, absenteeism, insubordination, disruptive behaviors and unethical behavior. Whenever possible, include the language the employee used and how the incident affected your department or the company as a whole. </a:t>
            </a:r>
          </a:p>
          <a:p>
            <a:pPr>
              <a:lnSpc>
                <a:spcPct val="115000"/>
              </a:lnSpc>
            </a:pPr>
            <a:endParaRPr lang="en-US" altLang="en-US" sz="1300" dirty="0"/>
          </a:p>
          <a:p>
            <a:pPr>
              <a:lnSpc>
                <a:spcPct val="115000"/>
              </a:lnSpc>
            </a:pPr>
            <a:endParaRPr lang="en-US" sz="1300" dirty="0"/>
          </a:p>
        </p:txBody>
      </p:sp>
      <p:sp>
        <p:nvSpPr>
          <p:cNvPr id="14" name="Rectangle 13">
            <a:extLst>
              <a:ext uri="{FF2B5EF4-FFF2-40B4-BE49-F238E27FC236}">
                <a16:creationId xmlns:a16="http://schemas.microsoft.com/office/drawing/2014/main" id="{CE7512AD-9E2D-4DC1-B4A2-A93A51CDE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Graphic 6" descr="Customer Review">
            <a:extLst>
              <a:ext uri="{FF2B5EF4-FFF2-40B4-BE49-F238E27FC236}">
                <a16:creationId xmlns:a16="http://schemas.microsoft.com/office/drawing/2014/main" id="{C33DD51C-AD8D-3321-F1BB-67031E3924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3650" y="2045319"/>
            <a:ext cx="2767362" cy="2767362"/>
          </a:xfrm>
          <a:prstGeom prst="rect">
            <a:avLst/>
          </a:prstGeom>
        </p:spPr>
      </p:pic>
    </p:spTree>
    <p:extLst>
      <p:ext uri="{BB962C8B-B14F-4D97-AF65-F5344CB8AC3E}">
        <p14:creationId xmlns:p14="http://schemas.microsoft.com/office/powerpoint/2010/main" val="310897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C0363-3C80-25CC-BF6B-7DC2904BBE01}"/>
              </a:ext>
            </a:extLst>
          </p:cNvPr>
          <p:cNvSpPr>
            <a:spLocks noGrp="1"/>
          </p:cNvSpPr>
          <p:nvPr>
            <p:ph type="title"/>
          </p:nvPr>
        </p:nvSpPr>
        <p:spPr>
          <a:xfrm>
            <a:off x="1080000" y="592787"/>
            <a:ext cx="6120000" cy="1278850"/>
          </a:xfrm>
        </p:spPr>
        <p:txBody>
          <a:bodyPr anchor="b">
            <a:normAutofit/>
          </a:bodyPr>
          <a:lstStyle/>
          <a:p>
            <a:pPr algn="ctr"/>
            <a:r>
              <a:rPr lang="en-US" altLang="en-US" dirty="0"/>
              <a:t>Documentation </a:t>
            </a:r>
            <a:r>
              <a:rPr lang="en-US" altLang="en-US" sz="1100" dirty="0"/>
              <a:t>(cont.)</a:t>
            </a:r>
            <a:endParaRPr lang="en-US" dirty="0"/>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86DF04-A055-0537-9544-964CB077F035}"/>
              </a:ext>
            </a:extLst>
          </p:cNvPr>
          <p:cNvSpPr>
            <a:spLocks noGrp="1"/>
          </p:cNvSpPr>
          <p:nvPr>
            <p:ph idx="1"/>
          </p:nvPr>
        </p:nvSpPr>
        <p:spPr>
          <a:xfrm>
            <a:off x="1080000" y="2759076"/>
            <a:ext cx="6121400" cy="3009899"/>
          </a:xfrm>
        </p:spPr>
        <p:txBody>
          <a:bodyPr>
            <a:normAutofit/>
          </a:bodyPr>
          <a:lstStyle/>
          <a:p>
            <a:pPr marL="285750" indent="-285750">
              <a:lnSpc>
                <a:spcPct val="90000"/>
              </a:lnSpc>
              <a:buFont typeface="Arial" charset="0"/>
              <a:buChar char="•"/>
            </a:pPr>
            <a:r>
              <a:rPr lang="en-US" sz="1200" dirty="0"/>
              <a:t>Details of conversations you had with the employee and any disciplinary actions you took in response to the employee’s performance deficiencies. Also note realistic guidelines you gave the employee and deadlines you set for improvement. </a:t>
            </a:r>
          </a:p>
          <a:p>
            <a:pPr marL="285750" indent="-285750">
              <a:lnSpc>
                <a:spcPct val="90000"/>
              </a:lnSpc>
              <a:buFont typeface="Arial" charset="0"/>
              <a:buChar char="•"/>
            </a:pPr>
            <a:r>
              <a:rPr lang="en-US" sz="1200" dirty="0"/>
              <a:t>Employee appraisals performed, details of meetings that took place to determine an employee’s progress toward established goals and notes regarding the employee’s level of participation throughout the process. </a:t>
            </a:r>
          </a:p>
          <a:p>
            <a:pPr marL="285750" indent="-285750">
              <a:lnSpc>
                <a:spcPct val="90000"/>
              </a:lnSpc>
              <a:buFont typeface="Arial" charset="0"/>
              <a:buChar char="•"/>
            </a:pPr>
            <a:r>
              <a:rPr lang="en-US" sz="1200" dirty="0"/>
              <a:t>A record of giving verbal or written warnings to the employee. The employee must sign a document that acknowledges receipt of each warning. </a:t>
            </a:r>
            <a:endParaRPr lang="en-US" altLang="en-US" sz="1200" b="1" dirty="0"/>
          </a:p>
          <a:p>
            <a:pPr>
              <a:lnSpc>
                <a:spcPct val="115000"/>
              </a:lnSpc>
            </a:pPr>
            <a:endParaRPr lang="en-US" altLang="en-US" sz="1300" dirty="0"/>
          </a:p>
          <a:p>
            <a:pPr>
              <a:lnSpc>
                <a:spcPct val="115000"/>
              </a:lnSpc>
            </a:pPr>
            <a:endParaRPr lang="en-US" sz="1300" dirty="0"/>
          </a:p>
        </p:txBody>
      </p:sp>
      <p:sp>
        <p:nvSpPr>
          <p:cNvPr id="14" name="Rectangle 13">
            <a:extLst>
              <a:ext uri="{FF2B5EF4-FFF2-40B4-BE49-F238E27FC236}">
                <a16:creationId xmlns:a16="http://schemas.microsoft.com/office/drawing/2014/main" id="{CE7512AD-9E2D-4DC1-B4A2-A93A51CDE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Graphic 6" descr="Customer Review">
            <a:extLst>
              <a:ext uri="{FF2B5EF4-FFF2-40B4-BE49-F238E27FC236}">
                <a16:creationId xmlns:a16="http://schemas.microsoft.com/office/drawing/2014/main" id="{C33DD51C-AD8D-3321-F1BB-67031E3924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3650" y="2045319"/>
            <a:ext cx="2767362" cy="2767362"/>
          </a:xfrm>
          <a:prstGeom prst="rect">
            <a:avLst/>
          </a:prstGeom>
        </p:spPr>
      </p:pic>
    </p:spTree>
    <p:extLst>
      <p:ext uri="{BB962C8B-B14F-4D97-AF65-F5344CB8AC3E}">
        <p14:creationId xmlns:p14="http://schemas.microsoft.com/office/powerpoint/2010/main" val="260655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3A5F-5FE9-96AD-BA42-00ED92E0620B}"/>
              </a:ext>
            </a:extLst>
          </p:cNvPr>
          <p:cNvSpPr>
            <a:spLocks noGrp="1"/>
          </p:cNvSpPr>
          <p:nvPr>
            <p:ph type="title"/>
          </p:nvPr>
        </p:nvSpPr>
        <p:spPr/>
        <p:txBody>
          <a:bodyPr>
            <a:normAutofit fontScale="90000"/>
          </a:bodyPr>
          <a:lstStyle/>
          <a:p>
            <a:r>
              <a:rPr lang="en-US" altLang="en-US" dirty="0"/>
              <a:t>Guidelines for the Termination Meeting</a:t>
            </a:r>
            <a:endParaRPr lang="en-US" dirty="0"/>
          </a:p>
        </p:txBody>
      </p:sp>
      <p:sp>
        <p:nvSpPr>
          <p:cNvPr id="3" name="Content Placeholder 2">
            <a:extLst>
              <a:ext uri="{FF2B5EF4-FFF2-40B4-BE49-F238E27FC236}">
                <a16:creationId xmlns:a16="http://schemas.microsoft.com/office/drawing/2014/main" id="{76E063C9-1607-4A05-5399-D059EC29870B}"/>
              </a:ext>
            </a:extLst>
          </p:cNvPr>
          <p:cNvSpPr>
            <a:spLocks noGrp="1"/>
          </p:cNvSpPr>
          <p:nvPr>
            <p:ph idx="1"/>
          </p:nvPr>
        </p:nvSpPr>
        <p:spPr/>
        <p:txBody>
          <a:bodyPr/>
          <a:lstStyle/>
          <a:p>
            <a:pPr eaLnBrk="1" hangingPunct="1">
              <a:buFontTx/>
              <a:buNone/>
              <a:defRPr/>
            </a:pPr>
            <a:r>
              <a:rPr lang="en-US" dirty="0"/>
              <a:t>Before the termination meeting:</a:t>
            </a:r>
          </a:p>
          <a:p>
            <a:pPr marL="285750" indent="-285750" eaLnBrk="1" hangingPunct="1">
              <a:buFont typeface="Arial" charset="0"/>
              <a:buChar char="•"/>
              <a:defRPr/>
            </a:pPr>
            <a:r>
              <a:rPr lang="en-US" dirty="0"/>
              <a:t>Have written notes for what to communicate.</a:t>
            </a:r>
          </a:p>
          <a:p>
            <a:pPr marL="285750" indent="-285750" eaLnBrk="1" hangingPunct="1">
              <a:buFont typeface="Arial" charset="0"/>
              <a:buChar char="•"/>
              <a:defRPr/>
            </a:pPr>
            <a:r>
              <a:rPr lang="en-US" dirty="0"/>
              <a:t>Time the meeting carefully.</a:t>
            </a:r>
          </a:p>
          <a:p>
            <a:pPr marL="285750" indent="-285750" eaLnBrk="1" hangingPunct="1">
              <a:buFont typeface="Arial" charset="0"/>
              <a:buChar char="•"/>
              <a:defRPr/>
            </a:pPr>
            <a:r>
              <a:rPr lang="en-US" dirty="0"/>
              <a:t>Hold the discussion in private.</a:t>
            </a:r>
          </a:p>
          <a:p>
            <a:pPr marL="285750" indent="-285750" eaLnBrk="1" hangingPunct="1">
              <a:buFont typeface="Arial" charset="0"/>
              <a:buChar char="•"/>
              <a:defRPr/>
            </a:pPr>
            <a:r>
              <a:rPr lang="en-US" dirty="0"/>
              <a:t>Schedule a conference room in advance, if necessary.</a:t>
            </a:r>
          </a:p>
          <a:p>
            <a:pPr marL="285750" indent="-285750" eaLnBrk="1" hangingPunct="1">
              <a:buFont typeface="Arial" charset="0"/>
              <a:buChar char="•"/>
              <a:defRPr/>
            </a:pPr>
            <a:r>
              <a:rPr lang="en-US" dirty="0"/>
              <a:t>Consider having a representative from human resources or another manager in the room.</a:t>
            </a:r>
          </a:p>
          <a:p>
            <a:endParaRPr lang="en-US" dirty="0"/>
          </a:p>
        </p:txBody>
      </p:sp>
    </p:spTree>
    <p:extLst>
      <p:ext uri="{BB962C8B-B14F-4D97-AF65-F5344CB8AC3E}">
        <p14:creationId xmlns:p14="http://schemas.microsoft.com/office/powerpoint/2010/main" val="116205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3A5F-5FE9-96AD-BA42-00ED92E0620B}"/>
              </a:ext>
            </a:extLst>
          </p:cNvPr>
          <p:cNvSpPr>
            <a:spLocks noGrp="1"/>
          </p:cNvSpPr>
          <p:nvPr>
            <p:ph type="title"/>
          </p:nvPr>
        </p:nvSpPr>
        <p:spPr/>
        <p:txBody>
          <a:bodyPr>
            <a:normAutofit fontScale="90000"/>
          </a:bodyPr>
          <a:lstStyle/>
          <a:p>
            <a:r>
              <a:rPr lang="en-US" altLang="en-US" dirty="0"/>
              <a:t>Guidelines for the Termination Meeting </a:t>
            </a:r>
            <a:r>
              <a:rPr lang="en-US" altLang="en-US" sz="1200" dirty="0"/>
              <a:t>(cont.)</a:t>
            </a:r>
            <a:endParaRPr lang="en-US" dirty="0"/>
          </a:p>
        </p:txBody>
      </p:sp>
      <p:sp>
        <p:nvSpPr>
          <p:cNvPr id="3" name="Content Placeholder 2">
            <a:extLst>
              <a:ext uri="{FF2B5EF4-FFF2-40B4-BE49-F238E27FC236}">
                <a16:creationId xmlns:a16="http://schemas.microsoft.com/office/drawing/2014/main" id="{76E063C9-1607-4A05-5399-D059EC29870B}"/>
              </a:ext>
            </a:extLst>
          </p:cNvPr>
          <p:cNvSpPr>
            <a:spLocks noGrp="1"/>
          </p:cNvSpPr>
          <p:nvPr>
            <p:ph idx="1"/>
          </p:nvPr>
        </p:nvSpPr>
        <p:spPr/>
        <p:txBody>
          <a:bodyPr>
            <a:normAutofit fontScale="85000" lnSpcReduction="20000"/>
          </a:bodyPr>
          <a:lstStyle/>
          <a:p>
            <a:pPr eaLnBrk="1" hangingPunct="1">
              <a:buFontTx/>
              <a:buNone/>
            </a:pPr>
            <a:r>
              <a:rPr lang="en-US" altLang="en-US" dirty="0"/>
              <a:t>During the termination meeting:</a:t>
            </a:r>
          </a:p>
          <a:p>
            <a:pPr marL="285750" indent="-285750" eaLnBrk="1" hangingPunct="1">
              <a:buFont typeface="Arial" charset="0"/>
              <a:buChar char="•"/>
            </a:pPr>
            <a:r>
              <a:rPr lang="en-US" altLang="en-US" dirty="0"/>
              <a:t>Avoid small talk.</a:t>
            </a:r>
          </a:p>
          <a:p>
            <a:pPr marL="285750" indent="-285750" eaLnBrk="1" hangingPunct="1">
              <a:buFont typeface="Arial" charset="0"/>
              <a:buChar char="•"/>
            </a:pPr>
            <a:r>
              <a:rPr lang="en-US" altLang="en-US" dirty="0"/>
              <a:t>Remain calm.</a:t>
            </a:r>
          </a:p>
          <a:p>
            <a:pPr marL="285750" indent="-285750" eaLnBrk="1" hangingPunct="1">
              <a:buFont typeface="Arial" charset="0"/>
              <a:buChar char="•"/>
            </a:pPr>
            <a:r>
              <a:rPr lang="en-US" altLang="en-US" dirty="0"/>
              <a:t>Clearly state the reason for the termination.</a:t>
            </a:r>
          </a:p>
          <a:p>
            <a:pPr marL="285750" indent="-285750" eaLnBrk="1" hangingPunct="1">
              <a:buFont typeface="Arial" charset="0"/>
              <a:buChar char="•"/>
            </a:pPr>
            <a:r>
              <a:rPr lang="en-US" altLang="en-US" dirty="0"/>
              <a:t>Avoid personal references or accusations.</a:t>
            </a:r>
          </a:p>
          <a:p>
            <a:pPr marL="285750" indent="-285750" eaLnBrk="1" hangingPunct="1">
              <a:buFont typeface="Arial" charset="0"/>
              <a:buChar char="•"/>
            </a:pPr>
            <a:r>
              <a:rPr lang="en-US" altLang="en-US" dirty="0"/>
              <a:t>Make it clear that the employee is terminated, and that negotiation is not possible. </a:t>
            </a:r>
          </a:p>
          <a:p>
            <a:pPr marL="285750" indent="-285750" eaLnBrk="1" hangingPunct="1">
              <a:buFont typeface="Arial" charset="0"/>
              <a:buChar char="•"/>
            </a:pPr>
            <a:r>
              <a:rPr lang="en-US" altLang="en-US" dirty="0"/>
              <a:t>Be prepared for the employee’s reaction. </a:t>
            </a:r>
          </a:p>
          <a:p>
            <a:pPr marL="285750" indent="-285750" eaLnBrk="1" hangingPunct="1">
              <a:buFont typeface="Arial" charset="0"/>
              <a:buChar char="•"/>
            </a:pPr>
            <a:r>
              <a:rPr lang="en-US" altLang="en-US" dirty="0"/>
              <a:t>Discuss all issues that need to be “closed” (e.g., benefits, final paycheck, company property).</a:t>
            </a:r>
          </a:p>
          <a:p>
            <a:pPr marL="285750" indent="-285750" eaLnBrk="1" hangingPunct="1">
              <a:buFont typeface="Arial" charset="0"/>
              <a:buChar char="•"/>
            </a:pPr>
            <a:r>
              <a:rPr lang="en-US" altLang="en-US" dirty="0"/>
              <a:t>Provide a copy of the separation notice.</a:t>
            </a:r>
          </a:p>
          <a:p>
            <a:pPr marL="285750" indent="-285750" eaLnBrk="1" hangingPunct="1">
              <a:buFont typeface="Arial" charset="0"/>
              <a:buChar char="•"/>
            </a:pPr>
            <a:r>
              <a:rPr lang="en-US" altLang="en-US" dirty="0"/>
              <a:t>Walk employee to the exit of the building if security is not available.</a:t>
            </a:r>
          </a:p>
          <a:p>
            <a:pPr marL="285750" indent="-285750" eaLnBrk="1" hangingPunct="1">
              <a:buFont typeface="Arial" charset="0"/>
              <a:buChar char="•"/>
            </a:pPr>
            <a:endParaRPr lang="en-US" altLang="en-US" dirty="0"/>
          </a:p>
          <a:p>
            <a:endParaRPr lang="en-US" dirty="0"/>
          </a:p>
        </p:txBody>
      </p:sp>
    </p:spTree>
    <p:extLst>
      <p:ext uri="{BB962C8B-B14F-4D97-AF65-F5344CB8AC3E}">
        <p14:creationId xmlns:p14="http://schemas.microsoft.com/office/powerpoint/2010/main" val="662324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DB9F-E0CE-47B1-206A-FD3E2F697F74}"/>
              </a:ext>
            </a:extLst>
          </p:cNvPr>
          <p:cNvSpPr>
            <a:spLocks noGrp="1"/>
          </p:cNvSpPr>
          <p:nvPr>
            <p:ph type="title"/>
          </p:nvPr>
        </p:nvSpPr>
        <p:spPr/>
        <p:txBody>
          <a:bodyPr/>
          <a:lstStyle/>
          <a:p>
            <a:r>
              <a:rPr lang="en-US" dirty="0"/>
              <a:t>Summary</a:t>
            </a:r>
          </a:p>
        </p:txBody>
      </p:sp>
      <p:graphicFrame>
        <p:nvGraphicFramePr>
          <p:cNvPr id="5" name="Content Placeholder 2">
            <a:extLst>
              <a:ext uri="{FF2B5EF4-FFF2-40B4-BE49-F238E27FC236}">
                <a16:creationId xmlns:a16="http://schemas.microsoft.com/office/drawing/2014/main" id="{1C93EEA9-E343-3083-C126-07E96A5360C0}"/>
              </a:ext>
            </a:extLst>
          </p:cNvPr>
          <p:cNvGraphicFramePr>
            <a:graphicFrameLocks noGrp="1"/>
          </p:cNvGraphicFramePr>
          <p:nvPr>
            <p:ph idx="1"/>
          </p:nvPr>
        </p:nvGraphicFramePr>
        <p:xfrm>
          <a:off x="1079500" y="1790700"/>
          <a:ext cx="10026650" cy="397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13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0"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5"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23A8A-BACA-32FD-E02C-BD2C89837298}"/>
              </a:ext>
            </a:extLst>
          </p:cNvPr>
          <p:cNvSpPr>
            <a:spLocks noGrp="1"/>
          </p:cNvSpPr>
          <p:nvPr>
            <p:ph type="title"/>
          </p:nvPr>
        </p:nvSpPr>
        <p:spPr>
          <a:xfrm>
            <a:off x="2197100" y="1079500"/>
            <a:ext cx="7797799" cy="2138400"/>
          </a:xfrm>
        </p:spPr>
        <p:txBody>
          <a:bodyPr vert="horz" lIns="0" tIns="0" rIns="0" bIns="0" rtlCol="0" anchor="b" anchorCtr="0">
            <a:normAutofit/>
          </a:bodyPr>
          <a:lstStyle/>
          <a:p>
            <a:pPr algn="ctr"/>
            <a:r>
              <a:rPr lang="en-US" dirty="0"/>
              <a:t>Questions?</a:t>
            </a:r>
            <a:endParaRPr lang="en-US"/>
          </a:p>
        </p:txBody>
      </p:sp>
      <p:cxnSp>
        <p:nvCxnSpPr>
          <p:cNvPr id="17" name="Straight Connector 16">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19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34DFC-EF8E-13B0-39FF-03E8551C74A1}"/>
              </a:ext>
            </a:extLst>
          </p:cNvPr>
          <p:cNvSpPr>
            <a:spLocks noGrp="1"/>
          </p:cNvSpPr>
          <p:nvPr>
            <p:ph type="title"/>
          </p:nvPr>
        </p:nvSpPr>
        <p:spPr>
          <a:xfrm>
            <a:off x="541338" y="1079500"/>
            <a:ext cx="3322637" cy="4689475"/>
          </a:xfrm>
        </p:spPr>
        <p:txBody>
          <a:bodyPr anchor="ctr">
            <a:normAutofit/>
          </a:bodyPr>
          <a:lstStyle/>
          <a:p>
            <a:pPr algn="ctr"/>
            <a:r>
              <a:rPr lang="en-US" sz="2600" dirty="0"/>
              <a:t>Introduction</a:t>
            </a:r>
          </a:p>
        </p:txBody>
      </p:sp>
      <p:sp>
        <p:nvSpPr>
          <p:cNvPr id="11"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67BBA3D-4220-67D0-E3DD-00BB3F6E4866}"/>
              </a:ext>
            </a:extLst>
          </p:cNvPr>
          <p:cNvGraphicFramePr>
            <a:graphicFrameLocks noGrp="1"/>
          </p:cNvGraphicFramePr>
          <p:nvPr>
            <p:ph idx="1"/>
            <p:extLst>
              <p:ext uri="{D42A27DB-BD31-4B8C-83A1-F6EECF244321}">
                <p14:modId xmlns:p14="http://schemas.microsoft.com/office/powerpoint/2010/main" val="1345009945"/>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646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F759F-C6EA-7391-4199-C23CA6F6A230}"/>
              </a:ext>
            </a:extLst>
          </p:cNvPr>
          <p:cNvSpPr>
            <a:spLocks noGrp="1"/>
          </p:cNvSpPr>
          <p:nvPr>
            <p:ph type="title"/>
          </p:nvPr>
        </p:nvSpPr>
        <p:spPr>
          <a:xfrm>
            <a:off x="1078100" y="542671"/>
            <a:ext cx="10026650" cy="1124202"/>
          </a:xfrm>
        </p:spPr>
        <p:txBody>
          <a:bodyPr wrap="square" anchor="ctr">
            <a:normAutofit/>
          </a:bodyPr>
          <a:lstStyle/>
          <a:p>
            <a:pPr algn="ctr"/>
            <a:r>
              <a:rPr lang="en-US"/>
              <a:t>Agenda</a:t>
            </a:r>
          </a:p>
        </p:txBody>
      </p:sp>
      <p:sp useBgFill="1">
        <p:nvSpPr>
          <p:cNvPr id="14" name="Rectangle 13">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15" name="Content Placeholder 2">
            <a:extLst>
              <a:ext uri="{FF2B5EF4-FFF2-40B4-BE49-F238E27FC236}">
                <a16:creationId xmlns:a16="http://schemas.microsoft.com/office/drawing/2014/main" id="{932C16B1-903C-979F-0E4E-CE09506F1235}"/>
              </a:ext>
            </a:extLst>
          </p:cNvPr>
          <p:cNvGraphicFramePr>
            <a:graphicFrameLocks noGrp="1"/>
          </p:cNvGraphicFramePr>
          <p:nvPr>
            <p:ph idx="1"/>
            <p:extLst>
              <p:ext uri="{D42A27DB-BD31-4B8C-83A1-F6EECF244321}">
                <p14:modId xmlns:p14="http://schemas.microsoft.com/office/powerpoint/2010/main" val="1076245664"/>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85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D3494-C5A2-4986-1327-CCE3CF76EEAA}"/>
              </a:ext>
            </a:extLst>
          </p:cNvPr>
          <p:cNvSpPr>
            <a:spLocks noGrp="1"/>
          </p:cNvSpPr>
          <p:nvPr>
            <p:ph type="title"/>
          </p:nvPr>
        </p:nvSpPr>
        <p:spPr>
          <a:xfrm>
            <a:off x="541338" y="1079500"/>
            <a:ext cx="3322637" cy="4689475"/>
          </a:xfrm>
        </p:spPr>
        <p:txBody>
          <a:bodyPr anchor="ctr">
            <a:normAutofit/>
          </a:bodyPr>
          <a:lstStyle/>
          <a:p>
            <a:pPr algn="ctr"/>
            <a:r>
              <a:rPr lang="en-US" sz="2600"/>
              <a:t>Types of Terminations:</a:t>
            </a:r>
          </a:p>
        </p:txBody>
      </p:sp>
      <p:sp>
        <p:nvSpPr>
          <p:cNvPr id="11"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0B0D9938-FC78-D767-9082-BD81BD9FAF7A}"/>
              </a:ext>
            </a:extLst>
          </p:cNvPr>
          <p:cNvGraphicFramePr>
            <a:graphicFrameLocks noGrp="1"/>
          </p:cNvGraphicFramePr>
          <p:nvPr>
            <p:ph idx="1"/>
            <p:extLst>
              <p:ext uri="{D42A27DB-BD31-4B8C-83A1-F6EECF244321}">
                <p14:modId xmlns:p14="http://schemas.microsoft.com/office/powerpoint/2010/main" val="1327431948"/>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71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D3494-C5A2-4986-1327-CCE3CF76EEAA}"/>
              </a:ext>
            </a:extLst>
          </p:cNvPr>
          <p:cNvSpPr>
            <a:spLocks noGrp="1"/>
          </p:cNvSpPr>
          <p:nvPr>
            <p:ph type="title"/>
          </p:nvPr>
        </p:nvSpPr>
        <p:spPr>
          <a:xfrm>
            <a:off x="541338" y="1079500"/>
            <a:ext cx="3322637" cy="4689475"/>
          </a:xfrm>
        </p:spPr>
        <p:txBody>
          <a:bodyPr anchor="ctr">
            <a:normAutofit/>
          </a:bodyPr>
          <a:lstStyle/>
          <a:p>
            <a:pPr algn="ctr"/>
            <a:r>
              <a:rPr lang="en-US" sz="2600"/>
              <a:t>Types of Terminations:</a:t>
            </a:r>
          </a:p>
        </p:txBody>
      </p:sp>
      <p:sp>
        <p:nvSpPr>
          <p:cNvPr id="11"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0B0D9938-FC78-D767-9082-BD81BD9FAF7A}"/>
              </a:ext>
            </a:extLst>
          </p:cNvPr>
          <p:cNvGraphicFramePr>
            <a:graphicFrameLocks noGrp="1"/>
          </p:cNvGraphicFramePr>
          <p:nvPr>
            <p:ph idx="1"/>
            <p:extLst>
              <p:ext uri="{D42A27DB-BD31-4B8C-83A1-F6EECF244321}">
                <p14:modId xmlns:p14="http://schemas.microsoft.com/office/powerpoint/2010/main" val="3360594984"/>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428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CD8CD-7001-4BDD-923B-21737D951447}"/>
              </a:ext>
            </a:extLst>
          </p:cNvPr>
          <p:cNvSpPr>
            <a:spLocks noGrp="1"/>
          </p:cNvSpPr>
          <p:nvPr>
            <p:ph type="title"/>
          </p:nvPr>
        </p:nvSpPr>
        <p:spPr>
          <a:xfrm>
            <a:off x="1078100" y="542671"/>
            <a:ext cx="10026650" cy="1124202"/>
          </a:xfrm>
        </p:spPr>
        <p:txBody>
          <a:bodyPr wrap="square" anchor="ctr">
            <a:normAutofit/>
          </a:bodyPr>
          <a:lstStyle/>
          <a:p>
            <a:pPr algn="ctr"/>
            <a:r>
              <a:rPr lang="en-US" altLang="en-US" dirty="0"/>
              <a:t>Primary Laws That Pertain to Involuntary Terminations</a:t>
            </a:r>
            <a:endParaRPr lang="en-US"/>
          </a:p>
        </p:txBody>
      </p:sp>
      <p:sp useBgFill="1">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2">
            <a:extLst>
              <a:ext uri="{FF2B5EF4-FFF2-40B4-BE49-F238E27FC236}">
                <a16:creationId xmlns:a16="http://schemas.microsoft.com/office/drawing/2014/main" id="{F64AED70-F8C3-0EFF-05B6-166E86FE9AA2}"/>
              </a:ext>
            </a:extLst>
          </p:cNvPr>
          <p:cNvGraphicFramePr>
            <a:graphicFrameLocks noGrp="1"/>
          </p:cNvGraphicFramePr>
          <p:nvPr>
            <p:ph idx="1"/>
            <p:extLst>
              <p:ext uri="{D42A27DB-BD31-4B8C-83A1-F6EECF244321}">
                <p14:modId xmlns:p14="http://schemas.microsoft.com/office/powerpoint/2010/main" val="2890967177"/>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745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1544A-2FF3-6102-02E1-AE496DD9708E}"/>
              </a:ext>
            </a:extLst>
          </p:cNvPr>
          <p:cNvSpPr>
            <a:spLocks noGrp="1"/>
          </p:cNvSpPr>
          <p:nvPr>
            <p:ph type="title"/>
          </p:nvPr>
        </p:nvSpPr>
        <p:spPr>
          <a:xfrm>
            <a:off x="4984750" y="1011237"/>
            <a:ext cx="6120000" cy="860400"/>
          </a:xfrm>
        </p:spPr>
        <p:txBody>
          <a:bodyPr anchor="b">
            <a:normAutofit/>
          </a:bodyPr>
          <a:lstStyle/>
          <a:p>
            <a:pPr algn="ctr"/>
            <a:r>
              <a:rPr lang="en-US" altLang="en-US" dirty="0"/>
              <a:t>Employment at Will</a:t>
            </a:r>
            <a:endParaRPr lang="en-US"/>
          </a:p>
        </p:txBody>
      </p:sp>
      <p:pic>
        <p:nvPicPr>
          <p:cNvPr id="5" name="Picture 4" descr="Pen placed on top of a signature line">
            <a:extLst>
              <a:ext uri="{FF2B5EF4-FFF2-40B4-BE49-F238E27FC236}">
                <a16:creationId xmlns:a16="http://schemas.microsoft.com/office/drawing/2014/main" id="{4A6A88BD-E52C-AF01-A1A6-DA47C688C883}"/>
              </a:ext>
            </a:extLst>
          </p:cNvPr>
          <p:cNvPicPr>
            <a:picLocks noChangeAspect="1"/>
          </p:cNvPicPr>
          <p:nvPr/>
        </p:nvPicPr>
        <p:blipFill rotWithShape="1">
          <a:blip r:embed="rId2"/>
          <a:srcRect l="56109" r="6214" b="-1"/>
          <a:stretch/>
        </p:blipFill>
        <p:spPr>
          <a:xfrm>
            <a:off x="20" y="10"/>
            <a:ext cx="3870969" cy="6857990"/>
          </a:xfrm>
          <a:prstGeom prst="rect">
            <a:avLst/>
          </a:prstGeom>
        </p:spPr>
      </p:pic>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6D4B8F-8111-BA46-2FB3-0E32FFC7F12B}"/>
              </a:ext>
            </a:extLst>
          </p:cNvPr>
          <p:cNvSpPr>
            <a:spLocks noGrp="1"/>
          </p:cNvSpPr>
          <p:nvPr>
            <p:ph idx="1"/>
          </p:nvPr>
        </p:nvSpPr>
        <p:spPr>
          <a:xfrm>
            <a:off x="4984750" y="2759076"/>
            <a:ext cx="6121400" cy="3009899"/>
          </a:xfrm>
        </p:spPr>
        <p:txBody>
          <a:bodyPr>
            <a:normAutofit/>
          </a:bodyPr>
          <a:lstStyle/>
          <a:p>
            <a:pPr eaLnBrk="1" hangingPunct="1">
              <a:buFontTx/>
              <a:buNone/>
            </a:pPr>
            <a:r>
              <a:rPr lang="en-US" altLang="en-US" dirty="0"/>
              <a:t>Employment at will is a doctrine. It is not a law.</a:t>
            </a:r>
          </a:p>
          <a:p>
            <a:r>
              <a:rPr lang="en-US" altLang="en-US" dirty="0"/>
              <a:t>Employment at will pertains to the employer’s right to terminate the employment relationship at any time, for any reason, with or without notice, as long as the employer does not violate oral or written contracts, public policy, or covenant of good faith and fair dealing.</a:t>
            </a:r>
          </a:p>
          <a:p>
            <a:endParaRPr lang="en-US" dirty="0"/>
          </a:p>
        </p:txBody>
      </p:sp>
    </p:spTree>
    <p:extLst>
      <p:ext uri="{BB962C8B-B14F-4D97-AF65-F5344CB8AC3E}">
        <p14:creationId xmlns:p14="http://schemas.microsoft.com/office/powerpoint/2010/main" val="112525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2DEA-2878-244F-7F95-A1BB60BE5266}"/>
              </a:ext>
            </a:extLst>
          </p:cNvPr>
          <p:cNvSpPr>
            <a:spLocks noGrp="1"/>
          </p:cNvSpPr>
          <p:nvPr>
            <p:ph type="title"/>
          </p:nvPr>
        </p:nvSpPr>
        <p:spPr/>
        <p:txBody>
          <a:bodyPr>
            <a:normAutofit fontScale="90000"/>
          </a:bodyPr>
          <a:lstStyle/>
          <a:p>
            <a:r>
              <a:rPr lang="en-US" altLang="en-US" dirty="0"/>
              <a:t>Our Policy on Involuntary Terminations</a:t>
            </a:r>
            <a:endParaRPr lang="en-US" dirty="0"/>
          </a:p>
        </p:txBody>
      </p:sp>
      <p:pic>
        <p:nvPicPr>
          <p:cNvPr id="13" name="Picture 12">
            <a:extLst>
              <a:ext uri="{FF2B5EF4-FFF2-40B4-BE49-F238E27FC236}">
                <a16:creationId xmlns:a16="http://schemas.microsoft.com/office/drawing/2014/main" id="{AFD9F6A1-5EC7-1469-641D-5E030F91D306}"/>
              </a:ext>
            </a:extLst>
          </p:cNvPr>
          <p:cNvPicPr>
            <a:picLocks noChangeAspect="1"/>
          </p:cNvPicPr>
          <p:nvPr/>
        </p:nvPicPr>
        <p:blipFill>
          <a:blip r:embed="rId2"/>
          <a:stretch>
            <a:fillRect/>
          </a:stretch>
        </p:blipFill>
        <p:spPr>
          <a:xfrm>
            <a:off x="2622807" y="1666875"/>
            <a:ext cx="6940035" cy="4793050"/>
          </a:xfrm>
          <a:prstGeom prst="rect">
            <a:avLst/>
          </a:prstGeom>
        </p:spPr>
      </p:pic>
    </p:spTree>
    <p:extLst>
      <p:ext uri="{BB962C8B-B14F-4D97-AF65-F5344CB8AC3E}">
        <p14:creationId xmlns:p14="http://schemas.microsoft.com/office/powerpoint/2010/main" val="87110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2DEA-2878-244F-7F95-A1BB60BE5266}"/>
              </a:ext>
            </a:extLst>
          </p:cNvPr>
          <p:cNvSpPr>
            <a:spLocks noGrp="1"/>
          </p:cNvSpPr>
          <p:nvPr>
            <p:ph type="title"/>
          </p:nvPr>
        </p:nvSpPr>
        <p:spPr>
          <a:xfrm>
            <a:off x="1082675" y="875050"/>
            <a:ext cx="10026650" cy="655637"/>
          </a:xfrm>
        </p:spPr>
        <p:txBody>
          <a:bodyPr>
            <a:normAutofit fontScale="90000"/>
          </a:bodyPr>
          <a:lstStyle/>
          <a:p>
            <a:r>
              <a:rPr lang="en-US" altLang="en-US" dirty="0"/>
              <a:t>Our Policy on Involuntary Terminations </a:t>
            </a:r>
            <a:r>
              <a:rPr lang="en-US" altLang="en-US" sz="1300" dirty="0"/>
              <a:t>(cont.)</a:t>
            </a:r>
            <a:endParaRPr lang="en-US" dirty="0"/>
          </a:p>
        </p:txBody>
      </p:sp>
      <p:pic>
        <p:nvPicPr>
          <p:cNvPr id="4" name="Picture 3">
            <a:extLst>
              <a:ext uri="{FF2B5EF4-FFF2-40B4-BE49-F238E27FC236}">
                <a16:creationId xmlns:a16="http://schemas.microsoft.com/office/drawing/2014/main" id="{B49684FA-863A-2B01-037B-1CFC644BE6A5}"/>
              </a:ext>
            </a:extLst>
          </p:cNvPr>
          <p:cNvPicPr>
            <a:picLocks noChangeAspect="1"/>
          </p:cNvPicPr>
          <p:nvPr/>
        </p:nvPicPr>
        <p:blipFill>
          <a:blip r:embed="rId2"/>
          <a:stretch>
            <a:fillRect/>
          </a:stretch>
        </p:blipFill>
        <p:spPr>
          <a:xfrm>
            <a:off x="749029" y="1666875"/>
            <a:ext cx="5564354" cy="4990628"/>
          </a:xfrm>
          <a:prstGeom prst="rect">
            <a:avLst/>
          </a:prstGeom>
        </p:spPr>
      </p:pic>
      <p:pic>
        <p:nvPicPr>
          <p:cNvPr id="6" name="Picture 5">
            <a:extLst>
              <a:ext uri="{FF2B5EF4-FFF2-40B4-BE49-F238E27FC236}">
                <a16:creationId xmlns:a16="http://schemas.microsoft.com/office/drawing/2014/main" id="{1EE253A4-3040-E00B-45A0-03C43447DC2D}"/>
              </a:ext>
            </a:extLst>
          </p:cNvPr>
          <p:cNvPicPr>
            <a:picLocks noChangeAspect="1"/>
          </p:cNvPicPr>
          <p:nvPr/>
        </p:nvPicPr>
        <p:blipFill>
          <a:blip r:embed="rId3"/>
          <a:stretch>
            <a:fillRect/>
          </a:stretch>
        </p:blipFill>
        <p:spPr>
          <a:xfrm>
            <a:off x="6447895" y="3129328"/>
            <a:ext cx="5550624" cy="1685863"/>
          </a:xfrm>
          <a:prstGeom prst="rect">
            <a:avLst/>
          </a:prstGeom>
        </p:spPr>
      </p:pic>
    </p:spTree>
    <p:extLst>
      <p:ext uri="{BB962C8B-B14F-4D97-AF65-F5344CB8AC3E}">
        <p14:creationId xmlns:p14="http://schemas.microsoft.com/office/powerpoint/2010/main" val="2518577379"/>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60</TotalTime>
  <Words>1024</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 Light</vt:lpstr>
      <vt:lpstr>Rockwell Nova Light</vt:lpstr>
      <vt:lpstr>Wingdings</vt:lpstr>
      <vt:lpstr>LeafVTI</vt:lpstr>
      <vt:lpstr>Termination Decisions: Training for Supervisors</vt:lpstr>
      <vt:lpstr>Introduction</vt:lpstr>
      <vt:lpstr>Agenda</vt:lpstr>
      <vt:lpstr>Types of Terminations:</vt:lpstr>
      <vt:lpstr>Types of Terminations:</vt:lpstr>
      <vt:lpstr>Primary Laws That Pertain to Involuntary Terminations</vt:lpstr>
      <vt:lpstr>Employment at Will</vt:lpstr>
      <vt:lpstr>Our Policy on Involuntary Terminations</vt:lpstr>
      <vt:lpstr>Our Policy on Involuntary Terminations (cont.)</vt:lpstr>
      <vt:lpstr>Our Policy on Involuntary Terminations (cont.)</vt:lpstr>
      <vt:lpstr>Documentation</vt:lpstr>
      <vt:lpstr>Documentation (cont.)</vt:lpstr>
      <vt:lpstr>Guidelines for the Termination Meeting</vt:lpstr>
      <vt:lpstr>Guidelines for the Termination Meeting (cont.)</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Faulkner</dc:creator>
  <cp:lastModifiedBy>Thomas Faulkner</cp:lastModifiedBy>
  <cp:revision>2</cp:revision>
  <dcterms:created xsi:type="dcterms:W3CDTF">2024-07-11T18:21:41Z</dcterms:created>
  <dcterms:modified xsi:type="dcterms:W3CDTF">2024-07-11T19:22:28Z</dcterms:modified>
</cp:coreProperties>
</file>