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58" r:id="rId3"/>
    <p:sldId id="259" r:id="rId4"/>
    <p:sldId id="260" r:id="rId5"/>
    <p:sldId id="262" r:id="rId6"/>
    <p:sldId id="263" r:id="rId7"/>
    <p:sldId id="261" r:id="rId8"/>
    <p:sldId id="264" r:id="rId9"/>
    <p:sldId id="286" r:id="rId10"/>
    <p:sldId id="292" r:id="rId11"/>
    <p:sldId id="293" r:id="rId12"/>
    <p:sldId id="294" r:id="rId13"/>
    <p:sldId id="295" r:id="rId14"/>
    <p:sldId id="296" r:id="rId15"/>
    <p:sldId id="287" r:id="rId16"/>
    <p:sldId id="298" r:id="rId17"/>
    <p:sldId id="310" r:id="rId18"/>
    <p:sldId id="311" r:id="rId19"/>
    <p:sldId id="312" r:id="rId20"/>
    <p:sldId id="313" r:id="rId21"/>
    <p:sldId id="315" r:id="rId22"/>
    <p:sldId id="316" r:id="rId23"/>
    <p:sldId id="269" r:id="rId24"/>
    <p:sldId id="300" r:id="rId25"/>
    <p:sldId id="301" r:id="rId26"/>
    <p:sldId id="302" r:id="rId27"/>
    <p:sldId id="303" r:id="rId28"/>
    <p:sldId id="304" r:id="rId29"/>
    <p:sldId id="305" r:id="rId30"/>
    <p:sldId id="288" r:id="rId31"/>
    <p:sldId id="307" r:id="rId32"/>
    <p:sldId id="308" r:id="rId33"/>
    <p:sldId id="309" r:id="rId3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01" autoAdjust="0"/>
  </p:normalViewPr>
  <p:slideViewPr>
    <p:cSldViewPr snapToGrid="0">
      <p:cViewPr varScale="1">
        <p:scale>
          <a:sx n="93" d="100"/>
          <a:sy n="93" d="100"/>
        </p:scale>
        <p:origin x="1212" y="84"/>
      </p:cViewPr>
      <p:guideLst/>
    </p:cSldViewPr>
  </p:slideViewPr>
  <p:outlineViewPr>
    <p:cViewPr>
      <p:scale>
        <a:sx n="33" d="100"/>
        <a:sy n="33" d="100"/>
      </p:scale>
      <p:origin x="0" y="-2803"/>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9CBE1-5695-44CC-A729-99068DA57A5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E402080-E5DF-4BB6-819A-55AD5B2DCB36}">
      <dgm:prSet/>
      <dgm:spPr/>
      <dgm:t>
        <a:bodyPr/>
        <a:lstStyle/>
        <a:p>
          <a:pPr>
            <a:lnSpc>
              <a:spcPct val="100000"/>
            </a:lnSpc>
          </a:pPr>
          <a:r>
            <a:rPr lang="en-US" b="1" i="0" baseline="0"/>
            <a:t>Context:</a:t>
          </a:r>
          <a:r>
            <a:rPr lang="en-US" b="0" i="0" baseline="0"/>
            <a:t> Healthy conflict resolution occurs in a context where the focus is on finding solutions and improving processes or relationships. Insubordination and insolence occur when the focus shifts from resolving the issue to attacking or undermining others.</a:t>
          </a:r>
          <a:endParaRPr lang="en-US"/>
        </a:p>
      </dgm:t>
    </dgm:pt>
    <dgm:pt modelId="{1676EC05-B79F-4C79-9B34-E9839682FB9E}" type="parTrans" cxnId="{50E32E31-39CD-4DE2-B3AD-CC03E57D4361}">
      <dgm:prSet/>
      <dgm:spPr/>
      <dgm:t>
        <a:bodyPr/>
        <a:lstStyle/>
        <a:p>
          <a:endParaRPr lang="en-US"/>
        </a:p>
      </dgm:t>
    </dgm:pt>
    <dgm:pt modelId="{DEB42E07-4E95-4541-8E3E-105B0A6F534C}" type="sibTrans" cxnId="{50E32E31-39CD-4DE2-B3AD-CC03E57D4361}">
      <dgm:prSet/>
      <dgm:spPr/>
      <dgm:t>
        <a:bodyPr/>
        <a:lstStyle/>
        <a:p>
          <a:endParaRPr lang="en-US"/>
        </a:p>
      </dgm:t>
    </dgm:pt>
    <dgm:pt modelId="{A421F538-A1BB-4371-8ACE-AC47D4035A98}">
      <dgm:prSet/>
      <dgm:spPr/>
      <dgm:t>
        <a:bodyPr/>
        <a:lstStyle/>
        <a:p>
          <a:pPr>
            <a:lnSpc>
              <a:spcPct val="100000"/>
            </a:lnSpc>
          </a:pPr>
          <a:r>
            <a:rPr lang="en-US" b="1" i="0" baseline="0"/>
            <a:t>Communication Style:</a:t>
          </a:r>
          <a:r>
            <a:rPr lang="en-US" b="0" i="0" baseline="0"/>
            <a:t> In healthy conflict resolution, communication is respectful and aimed at understanding different perspectives. Insubordination and insolence involve communication that is disrespectful, dismissive, or hostile.</a:t>
          </a:r>
          <a:endParaRPr lang="en-US"/>
        </a:p>
      </dgm:t>
    </dgm:pt>
    <dgm:pt modelId="{0015CB47-A331-4A29-B2A7-AFF4D6CC37C7}" type="parTrans" cxnId="{5019790D-62E9-4B9F-8567-A360A1331F81}">
      <dgm:prSet/>
      <dgm:spPr/>
      <dgm:t>
        <a:bodyPr/>
        <a:lstStyle/>
        <a:p>
          <a:endParaRPr lang="en-US"/>
        </a:p>
      </dgm:t>
    </dgm:pt>
    <dgm:pt modelId="{E67B75DE-BEA4-468F-9FC2-4651A9E06CAF}" type="sibTrans" cxnId="{5019790D-62E9-4B9F-8567-A360A1331F81}">
      <dgm:prSet/>
      <dgm:spPr/>
      <dgm:t>
        <a:bodyPr/>
        <a:lstStyle/>
        <a:p>
          <a:endParaRPr lang="en-US"/>
        </a:p>
      </dgm:t>
    </dgm:pt>
    <dgm:pt modelId="{D9029F2E-2A85-4F6E-9D6A-26E9D228DC42}">
      <dgm:prSet/>
      <dgm:spPr/>
      <dgm:t>
        <a:bodyPr/>
        <a:lstStyle/>
        <a:p>
          <a:pPr>
            <a:lnSpc>
              <a:spcPct val="100000"/>
            </a:lnSpc>
          </a:pPr>
          <a:r>
            <a:rPr lang="en-US" b="1" i="0" baseline="0"/>
            <a:t>Intent:</a:t>
          </a:r>
          <a:r>
            <a:rPr lang="en-US" b="0" i="0" baseline="0"/>
            <a:t> The intent behind healthy conflict resolution is to reach an agreement or improve the situation. The intent behind insubordination is often to resist authority, while insolence is intended to belittle or insult.</a:t>
          </a:r>
          <a:endParaRPr lang="en-US"/>
        </a:p>
      </dgm:t>
    </dgm:pt>
    <dgm:pt modelId="{9F58A0B9-390D-4BF7-83E9-26A12BC1DC12}" type="parTrans" cxnId="{4C58451C-D532-49D1-8948-BC21FADD43AE}">
      <dgm:prSet/>
      <dgm:spPr/>
      <dgm:t>
        <a:bodyPr/>
        <a:lstStyle/>
        <a:p>
          <a:endParaRPr lang="en-US"/>
        </a:p>
      </dgm:t>
    </dgm:pt>
    <dgm:pt modelId="{E3412EBF-B46F-42CC-A26D-93CC16A89E12}" type="sibTrans" cxnId="{4C58451C-D532-49D1-8948-BC21FADD43AE}">
      <dgm:prSet/>
      <dgm:spPr/>
      <dgm:t>
        <a:bodyPr/>
        <a:lstStyle/>
        <a:p>
          <a:endParaRPr lang="en-US"/>
        </a:p>
      </dgm:t>
    </dgm:pt>
    <dgm:pt modelId="{42A3F1D5-254A-4771-9947-D4E14A16EAB7}" type="pres">
      <dgm:prSet presAssocID="{2FD9CBE1-5695-44CC-A729-99068DA57A53}" presName="root" presStyleCnt="0">
        <dgm:presLayoutVars>
          <dgm:dir/>
          <dgm:resizeHandles val="exact"/>
        </dgm:presLayoutVars>
      </dgm:prSet>
      <dgm:spPr/>
    </dgm:pt>
    <dgm:pt modelId="{7645ED59-4226-405D-B2EE-99C953CA7134}" type="pres">
      <dgm:prSet presAssocID="{AE402080-E5DF-4BB6-819A-55AD5B2DCB36}" presName="compNode" presStyleCnt="0"/>
      <dgm:spPr/>
    </dgm:pt>
    <dgm:pt modelId="{F607893D-379C-48BE-B318-819B97369EC5}" type="pres">
      <dgm:prSet presAssocID="{AE402080-E5DF-4BB6-819A-55AD5B2DCB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tom"/>
        </a:ext>
      </dgm:extLst>
    </dgm:pt>
    <dgm:pt modelId="{5D744B56-59B8-45DD-80BC-F2382C2AD84C}" type="pres">
      <dgm:prSet presAssocID="{AE402080-E5DF-4BB6-819A-55AD5B2DCB36}" presName="spaceRect" presStyleCnt="0"/>
      <dgm:spPr/>
    </dgm:pt>
    <dgm:pt modelId="{D93D5D58-D38E-4F53-A758-BCFA28C9FD50}" type="pres">
      <dgm:prSet presAssocID="{AE402080-E5DF-4BB6-819A-55AD5B2DCB36}" presName="textRect" presStyleLbl="revTx" presStyleIdx="0" presStyleCnt="3">
        <dgm:presLayoutVars>
          <dgm:chMax val="1"/>
          <dgm:chPref val="1"/>
        </dgm:presLayoutVars>
      </dgm:prSet>
      <dgm:spPr/>
    </dgm:pt>
    <dgm:pt modelId="{72650C43-9F4E-4663-A5AF-718B4508AAF8}" type="pres">
      <dgm:prSet presAssocID="{DEB42E07-4E95-4541-8E3E-105B0A6F534C}" presName="sibTrans" presStyleCnt="0"/>
      <dgm:spPr/>
    </dgm:pt>
    <dgm:pt modelId="{056E0D2F-6C2A-41C1-AF12-5ED6B6F44ACF}" type="pres">
      <dgm:prSet presAssocID="{A421F538-A1BB-4371-8ACE-AC47D4035A98}" presName="compNode" presStyleCnt="0"/>
      <dgm:spPr/>
    </dgm:pt>
    <dgm:pt modelId="{D23E657C-8663-430E-99A4-9492461CFA4D}" type="pres">
      <dgm:prSet presAssocID="{A421F538-A1BB-4371-8ACE-AC47D4035A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twork"/>
        </a:ext>
      </dgm:extLst>
    </dgm:pt>
    <dgm:pt modelId="{AF27BA4C-BE5B-437A-B996-2954095F7EB0}" type="pres">
      <dgm:prSet presAssocID="{A421F538-A1BB-4371-8ACE-AC47D4035A98}" presName="spaceRect" presStyleCnt="0"/>
      <dgm:spPr/>
    </dgm:pt>
    <dgm:pt modelId="{3157D7DA-36F3-411B-B41A-C416EC27710E}" type="pres">
      <dgm:prSet presAssocID="{A421F538-A1BB-4371-8ACE-AC47D4035A98}" presName="textRect" presStyleLbl="revTx" presStyleIdx="1" presStyleCnt="3">
        <dgm:presLayoutVars>
          <dgm:chMax val="1"/>
          <dgm:chPref val="1"/>
        </dgm:presLayoutVars>
      </dgm:prSet>
      <dgm:spPr/>
    </dgm:pt>
    <dgm:pt modelId="{BE3F5F56-CF60-4F62-9730-EA98F62EDF55}" type="pres">
      <dgm:prSet presAssocID="{E67B75DE-BEA4-468F-9FC2-4651A9E06CAF}" presName="sibTrans" presStyleCnt="0"/>
      <dgm:spPr/>
    </dgm:pt>
    <dgm:pt modelId="{DA80762D-6AA7-4AFD-8028-2306A1706046}" type="pres">
      <dgm:prSet presAssocID="{D9029F2E-2A85-4F6E-9D6A-26E9D228DC42}" presName="compNode" presStyleCnt="0"/>
      <dgm:spPr/>
    </dgm:pt>
    <dgm:pt modelId="{61B52E24-5695-4265-9498-E0B143370267}" type="pres">
      <dgm:prSet presAssocID="{D9029F2E-2A85-4F6E-9D6A-26E9D228DC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rritant"/>
        </a:ext>
      </dgm:extLst>
    </dgm:pt>
    <dgm:pt modelId="{AF3F1437-F441-4F39-838F-D2D2E24C6229}" type="pres">
      <dgm:prSet presAssocID="{D9029F2E-2A85-4F6E-9D6A-26E9D228DC42}" presName="spaceRect" presStyleCnt="0"/>
      <dgm:spPr/>
    </dgm:pt>
    <dgm:pt modelId="{FD1B30A6-6595-441F-8B53-F4EAFA24CDB3}" type="pres">
      <dgm:prSet presAssocID="{D9029F2E-2A85-4F6E-9D6A-26E9D228DC42}" presName="textRect" presStyleLbl="revTx" presStyleIdx="2" presStyleCnt="3">
        <dgm:presLayoutVars>
          <dgm:chMax val="1"/>
          <dgm:chPref val="1"/>
        </dgm:presLayoutVars>
      </dgm:prSet>
      <dgm:spPr/>
    </dgm:pt>
  </dgm:ptLst>
  <dgm:cxnLst>
    <dgm:cxn modelId="{5019790D-62E9-4B9F-8567-A360A1331F81}" srcId="{2FD9CBE1-5695-44CC-A729-99068DA57A53}" destId="{A421F538-A1BB-4371-8ACE-AC47D4035A98}" srcOrd="1" destOrd="0" parTransId="{0015CB47-A331-4A29-B2A7-AFF4D6CC37C7}" sibTransId="{E67B75DE-BEA4-468F-9FC2-4651A9E06CAF}"/>
    <dgm:cxn modelId="{4C58451C-D532-49D1-8948-BC21FADD43AE}" srcId="{2FD9CBE1-5695-44CC-A729-99068DA57A53}" destId="{D9029F2E-2A85-4F6E-9D6A-26E9D228DC42}" srcOrd="2" destOrd="0" parTransId="{9F58A0B9-390D-4BF7-83E9-26A12BC1DC12}" sibTransId="{E3412EBF-B46F-42CC-A26D-93CC16A89E12}"/>
    <dgm:cxn modelId="{50E32E31-39CD-4DE2-B3AD-CC03E57D4361}" srcId="{2FD9CBE1-5695-44CC-A729-99068DA57A53}" destId="{AE402080-E5DF-4BB6-819A-55AD5B2DCB36}" srcOrd="0" destOrd="0" parTransId="{1676EC05-B79F-4C79-9B34-E9839682FB9E}" sibTransId="{DEB42E07-4E95-4541-8E3E-105B0A6F534C}"/>
    <dgm:cxn modelId="{B62F8885-A5FF-40A3-8912-46D18C48A428}" type="presOf" srcId="{D9029F2E-2A85-4F6E-9D6A-26E9D228DC42}" destId="{FD1B30A6-6595-441F-8B53-F4EAFA24CDB3}" srcOrd="0" destOrd="0" presId="urn:microsoft.com/office/officeart/2018/2/layout/IconLabelList"/>
    <dgm:cxn modelId="{CBC451A4-B9D2-455C-BE91-CFF80CD4E126}" type="presOf" srcId="{A421F538-A1BB-4371-8ACE-AC47D4035A98}" destId="{3157D7DA-36F3-411B-B41A-C416EC27710E}" srcOrd="0" destOrd="0" presId="urn:microsoft.com/office/officeart/2018/2/layout/IconLabelList"/>
    <dgm:cxn modelId="{2D359FF5-7B0D-47AD-B379-66A30FD10D02}" type="presOf" srcId="{2FD9CBE1-5695-44CC-A729-99068DA57A53}" destId="{42A3F1D5-254A-4771-9947-D4E14A16EAB7}" srcOrd="0" destOrd="0" presId="urn:microsoft.com/office/officeart/2018/2/layout/IconLabelList"/>
    <dgm:cxn modelId="{ACF6B0FE-0CD2-40E8-90D3-E1EE6FEF9A38}" type="presOf" srcId="{AE402080-E5DF-4BB6-819A-55AD5B2DCB36}" destId="{D93D5D58-D38E-4F53-A758-BCFA28C9FD50}" srcOrd="0" destOrd="0" presId="urn:microsoft.com/office/officeart/2018/2/layout/IconLabelList"/>
    <dgm:cxn modelId="{A6981207-DF22-42B6-805C-0D0114A7BFA3}" type="presParOf" srcId="{42A3F1D5-254A-4771-9947-D4E14A16EAB7}" destId="{7645ED59-4226-405D-B2EE-99C953CA7134}" srcOrd="0" destOrd="0" presId="urn:microsoft.com/office/officeart/2018/2/layout/IconLabelList"/>
    <dgm:cxn modelId="{6FCF6B7A-F3A1-42BB-949C-ED7013306222}" type="presParOf" srcId="{7645ED59-4226-405D-B2EE-99C953CA7134}" destId="{F607893D-379C-48BE-B318-819B97369EC5}" srcOrd="0" destOrd="0" presId="urn:microsoft.com/office/officeart/2018/2/layout/IconLabelList"/>
    <dgm:cxn modelId="{746AAF88-0229-43D0-9D73-859E9D60CD4A}" type="presParOf" srcId="{7645ED59-4226-405D-B2EE-99C953CA7134}" destId="{5D744B56-59B8-45DD-80BC-F2382C2AD84C}" srcOrd="1" destOrd="0" presId="urn:microsoft.com/office/officeart/2018/2/layout/IconLabelList"/>
    <dgm:cxn modelId="{29922F28-47CF-4A67-AC69-3D4F3FFE6C7F}" type="presParOf" srcId="{7645ED59-4226-405D-B2EE-99C953CA7134}" destId="{D93D5D58-D38E-4F53-A758-BCFA28C9FD50}" srcOrd="2" destOrd="0" presId="urn:microsoft.com/office/officeart/2018/2/layout/IconLabelList"/>
    <dgm:cxn modelId="{7986A63D-EEBE-489D-9C29-8EB5C1D5D28C}" type="presParOf" srcId="{42A3F1D5-254A-4771-9947-D4E14A16EAB7}" destId="{72650C43-9F4E-4663-A5AF-718B4508AAF8}" srcOrd="1" destOrd="0" presId="urn:microsoft.com/office/officeart/2018/2/layout/IconLabelList"/>
    <dgm:cxn modelId="{A6342282-75DB-4DD5-91AD-635FF4FF7830}" type="presParOf" srcId="{42A3F1D5-254A-4771-9947-D4E14A16EAB7}" destId="{056E0D2F-6C2A-41C1-AF12-5ED6B6F44ACF}" srcOrd="2" destOrd="0" presId="urn:microsoft.com/office/officeart/2018/2/layout/IconLabelList"/>
    <dgm:cxn modelId="{626F51CE-3A23-4A5F-B35F-120FDD402FFD}" type="presParOf" srcId="{056E0D2F-6C2A-41C1-AF12-5ED6B6F44ACF}" destId="{D23E657C-8663-430E-99A4-9492461CFA4D}" srcOrd="0" destOrd="0" presId="urn:microsoft.com/office/officeart/2018/2/layout/IconLabelList"/>
    <dgm:cxn modelId="{DEE631A9-2BCA-43C6-A3D0-0B2842ED9B65}" type="presParOf" srcId="{056E0D2F-6C2A-41C1-AF12-5ED6B6F44ACF}" destId="{AF27BA4C-BE5B-437A-B996-2954095F7EB0}" srcOrd="1" destOrd="0" presId="urn:microsoft.com/office/officeart/2018/2/layout/IconLabelList"/>
    <dgm:cxn modelId="{F615F2B2-B463-41F0-B050-9CEDA8E48CF8}" type="presParOf" srcId="{056E0D2F-6C2A-41C1-AF12-5ED6B6F44ACF}" destId="{3157D7DA-36F3-411B-B41A-C416EC27710E}" srcOrd="2" destOrd="0" presId="urn:microsoft.com/office/officeart/2018/2/layout/IconLabelList"/>
    <dgm:cxn modelId="{82CADD0F-B858-4AD8-9282-B9459AC33708}" type="presParOf" srcId="{42A3F1D5-254A-4771-9947-D4E14A16EAB7}" destId="{BE3F5F56-CF60-4F62-9730-EA98F62EDF55}" srcOrd="3" destOrd="0" presId="urn:microsoft.com/office/officeart/2018/2/layout/IconLabelList"/>
    <dgm:cxn modelId="{69861427-C1BE-45FC-867F-6CFB0AEEFE42}" type="presParOf" srcId="{42A3F1D5-254A-4771-9947-D4E14A16EAB7}" destId="{DA80762D-6AA7-4AFD-8028-2306A1706046}" srcOrd="4" destOrd="0" presId="urn:microsoft.com/office/officeart/2018/2/layout/IconLabelList"/>
    <dgm:cxn modelId="{F8964C32-3315-4CEE-882A-9D43D48A932C}" type="presParOf" srcId="{DA80762D-6AA7-4AFD-8028-2306A1706046}" destId="{61B52E24-5695-4265-9498-E0B143370267}" srcOrd="0" destOrd="0" presId="urn:microsoft.com/office/officeart/2018/2/layout/IconLabelList"/>
    <dgm:cxn modelId="{B7799EBE-1DB2-4E66-8EBF-D57BF90C6060}" type="presParOf" srcId="{DA80762D-6AA7-4AFD-8028-2306A1706046}" destId="{AF3F1437-F441-4F39-838F-D2D2E24C6229}" srcOrd="1" destOrd="0" presId="urn:microsoft.com/office/officeart/2018/2/layout/IconLabelList"/>
    <dgm:cxn modelId="{F1C1EDEF-489E-437A-B222-2DA55B8AE208}" type="presParOf" srcId="{DA80762D-6AA7-4AFD-8028-2306A1706046}" destId="{FD1B30A6-6595-441F-8B53-F4EAFA24CDB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7893D-379C-48BE-B318-819B97369EC5}">
      <dsp:nvSpPr>
        <dsp:cNvPr id="0" name=""/>
        <dsp:cNvSpPr/>
      </dsp:nvSpPr>
      <dsp:spPr>
        <a:xfrm>
          <a:off x="1212569" y="801906"/>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3D5D58-D38E-4F53-A758-BCFA28C9FD50}">
      <dsp:nvSpPr>
        <dsp:cNvPr id="0" name=""/>
        <dsp:cNvSpPr/>
      </dsp:nvSpPr>
      <dsp:spPr>
        <a:xfrm>
          <a:off x="417971" y="2514431"/>
          <a:ext cx="288945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baseline="0"/>
            <a:t>Context:</a:t>
          </a:r>
          <a:r>
            <a:rPr lang="en-US" sz="1100" b="0" i="0" kern="1200" baseline="0"/>
            <a:t> Healthy conflict resolution occurs in a context where the focus is on finding solutions and improving processes or relationships. Insubordination and insolence occur when the focus shifts from resolving the issue to attacking or undermining others.</a:t>
          </a:r>
          <a:endParaRPr lang="en-US" sz="1100" kern="1200"/>
        </a:p>
      </dsp:txBody>
      <dsp:txXfrm>
        <a:off x="417971" y="2514431"/>
        <a:ext cx="2889450" cy="1035000"/>
      </dsp:txXfrm>
    </dsp:sp>
    <dsp:sp modelId="{D23E657C-8663-430E-99A4-9492461CFA4D}">
      <dsp:nvSpPr>
        <dsp:cNvPr id="0" name=""/>
        <dsp:cNvSpPr/>
      </dsp:nvSpPr>
      <dsp:spPr>
        <a:xfrm>
          <a:off x="4607673" y="801906"/>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57D7DA-36F3-411B-B41A-C416EC27710E}">
      <dsp:nvSpPr>
        <dsp:cNvPr id="0" name=""/>
        <dsp:cNvSpPr/>
      </dsp:nvSpPr>
      <dsp:spPr>
        <a:xfrm>
          <a:off x="3813075" y="2514431"/>
          <a:ext cx="288945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baseline="0"/>
            <a:t>Communication Style:</a:t>
          </a:r>
          <a:r>
            <a:rPr lang="en-US" sz="1100" b="0" i="0" kern="1200" baseline="0"/>
            <a:t> In healthy conflict resolution, communication is respectful and aimed at understanding different perspectives. Insubordination and insolence involve communication that is disrespectful, dismissive, or hostile.</a:t>
          </a:r>
          <a:endParaRPr lang="en-US" sz="1100" kern="1200"/>
        </a:p>
      </dsp:txBody>
      <dsp:txXfrm>
        <a:off x="3813075" y="2514431"/>
        <a:ext cx="2889450" cy="1035000"/>
      </dsp:txXfrm>
    </dsp:sp>
    <dsp:sp modelId="{61B52E24-5695-4265-9498-E0B143370267}">
      <dsp:nvSpPr>
        <dsp:cNvPr id="0" name=""/>
        <dsp:cNvSpPr/>
      </dsp:nvSpPr>
      <dsp:spPr>
        <a:xfrm>
          <a:off x="8002777" y="801906"/>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1B30A6-6595-441F-8B53-F4EAFA24CDB3}">
      <dsp:nvSpPr>
        <dsp:cNvPr id="0" name=""/>
        <dsp:cNvSpPr/>
      </dsp:nvSpPr>
      <dsp:spPr>
        <a:xfrm>
          <a:off x="7208178" y="2514431"/>
          <a:ext cx="288945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baseline="0"/>
            <a:t>Intent:</a:t>
          </a:r>
          <a:r>
            <a:rPr lang="en-US" sz="1100" b="0" i="0" kern="1200" baseline="0"/>
            <a:t> The intent behind healthy conflict resolution is to reach an agreement or improve the situation. The intent behind insubordination is often to resist authority, while insolence is intended to belittle or insult.</a:t>
          </a:r>
          <a:endParaRPr lang="en-US" sz="1100" kern="1200"/>
        </a:p>
      </dsp:txBody>
      <dsp:txXfrm>
        <a:off x="7208178" y="2514431"/>
        <a:ext cx="2889450"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2FBDC13-22BB-4AAC-BC9B-FBBF706C7EE2}" type="datetimeFigureOut">
              <a:rPr lang="en-US" smtClean="0"/>
              <a:t>11/6/2024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A14EB97-CD1D-4021-A1FE-AF2953771E73}" type="slidenum">
              <a:rPr lang="en-US" smtClean="0"/>
              <a:t>‹#›</a:t>
            </a:fld>
            <a:endParaRPr lang="en-US" dirty="0"/>
          </a:p>
        </p:txBody>
      </p:sp>
    </p:spTree>
    <p:extLst>
      <p:ext uri="{BB962C8B-B14F-4D97-AF65-F5344CB8AC3E}">
        <p14:creationId xmlns:p14="http://schemas.microsoft.com/office/powerpoint/2010/main" val="30899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1</a:t>
            </a:fld>
            <a:endParaRPr lang="en-US" dirty="0"/>
          </a:p>
        </p:txBody>
      </p:sp>
    </p:spTree>
    <p:extLst>
      <p:ext uri="{BB962C8B-B14F-4D97-AF65-F5344CB8AC3E}">
        <p14:creationId xmlns:p14="http://schemas.microsoft.com/office/powerpoint/2010/main" val="3386142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10</a:t>
            </a:fld>
            <a:endParaRPr lang="en-US" dirty="0"/>
          </a:p>
        </p:txBody>
      </p:sp>
    </p:spTree>
    <p:extLst>
      <p:ext uri="{BB962C8B-B14F-4D97-AF65-F5344CB8AC3E}">
        <p14:creationId xmlns:p14="http://schemas.microsoft.com/office/powerpoint/2010/main" val="3336837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11</a:t>
            </a:fld>
            <a:endParaRPr lang="en-US" dirty="0"/>
          </a:p>
        </p:txBody>
      </p:sp>
    </p:spTree>
    <p:extLst>
      <p:ext uri="{BB962C8B-B14F-4D97-AF65-F5344CB8AC3E}">
        <p14:creationId xmlns:p14="http://schemas.microsoft.com/office/powerpoint/2010/main" val="344139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12</a:t>
            </a:fld>
            <a:endParaRPr lang="en-US" dirty="0"/>
          </a:p>
        </p:txBody>
      </p:sp>
    </p:spTree>
    <p:extLst>
      <p:ext uri="{BB962C8B-B14F-4D97-AF65-F5344CB8AC3E}">
        <p14:creationId xmlns:p14="http://schemas.microsoft.com/office/powerpoint/2010/main" val="2189935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13</a:t>
            </a:fld>
            <a:endParaRPr lang="en-US" dirty="0"/>
          </a:p>
        </p:txBody>
      </p:sp>
    </p:spTree>
    <p:extLst>
      <p:ext uri="{BB962C8B-B14F-4D97-AF65-F5344CB8AC3E}">
        <p14:creationId xmlns:p14="http://schemas.microsoft.com/office/powerpoint/2010/main" val="619340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14</a:t>
            </a:fld>
            <a:endParaRPr lang="en-US" dirty="0"/>
          </a:p>
        </p:txBody>
      </p:sp>
    </p:spTree>
    <p:extLst>
      <p:ext uri="{BB962C8B-B14F-4D97-AF65-F5344CB8AC3E}">
        <p14:creationId xmlns:p14="http://schemas.microsoft.com/office/powerpoint/2010/main" val="3983057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15</a:t>
            </a:fld>
            <a:endParaRPr lang="en-US" dirty="0"/>
          </a:p>
        </p:txBody>
      </p:sp>
    </p:spTree>
    <p:extLst>
      <p:ext uri="{BB962C8B-B14F-4D97-AF65-F5344CB8AC3E}">
        <p14:creationId xmlns:p14="http://schemas.microsoft.com/office/powerpoint/2010/main" val="510238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16</a:t>
            </a:fld>
            <a:endParaRPr lang="en-US" dirty="0"/>
          </a:p>
        </p:txBody>
      </p:sp>
    </p:spTree>
    <p:extLst>
      <p:ext uri="{BB962C8B-B14F-4D97-AF65-F5344CB8AC3E}">
        <p14:creationId xmlns:p14="http://schemas.microsoft.com/office/powerpoint/2010/main" val="3531679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23</a:t>
            </a:fld>
            <a:endParaRPr lang="en-US" dirty="0"/>
          </a:p>
        </p:txBody>
      </p:sp>
    </p:spTree>
    <p:extLst>
      <p:ext uri="{BB962C8B-B14F-4D97-AF65-F5344CB8AC3E}">
        <p14:creationId xmlns:p14="http://schemas.microsoft.com/office/powerpoint/2010/main" val="79950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24</a:t>
            </a:fld>
            <a:endParaRPr lang="en-US" dirty="0"/>
          </a:p>
        </p:txBody>
      </p:sp>
    </p:spTree>
    <p:extLst>
      <p:ext uri="{BB962C8B-B14F-4D97-AF65-F5344CB8AC3E}">
        <p14:creationId xmlns:p14="http://schemas.microsoft.com/office/powerpoint/2010/main" val="1387468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25</a:t>
            </a:fld>
            <a:endParaRPr lang="en-US" dirty="0"/>
          </a:p>
        </p:txBody>
      </p:sp>
    </p:spTree>
    <p:extLst>
      <p:ext uri="{BB962C8B-B14F-4D97-AF65-F5344CB8AC3E}">
        <p14:creationId xmlns:p14="http://schemas.microsoft.com/office/powerpoint/2010/main" val="3548314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2</a:t>
            </a:fld>
            <a:endParaRPr lang="en-US" dirty="0"/>
          </a:p>
        </p:txBody>
      </p:sp>
    </p:spTree>
    <p:extLst>
      <p:ext uri="{BB962C8B-B14F-4D97-AF65-F5344CB8AC3E}">
        <p14:creationId xmlns:p14="http://schemas.microsoft.com/office/powerpoint/2010/main" val="779504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26</a:t>
            </a:fld>
            <a:endParaRPr lang="en-US" dirty="0"/>
          </a:p>
        </p:txBody>
      </p:sp>
    </p:spTree>
    <p:extLst>
      <p:ext uri="{BB962C8B-B14F-4D97-AF65-F5344CB8AC3E}">
        <p14:creationId xmlns:p14="http://schemas.microsoft.com/office/powerpoint/2010/main" val="3018839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27</a:t>
            </a:fld>
            <a:endParaRPr lang="en-US" dirty="0"/>
          </a:p>
        </p:txBody>
      </p:sp>
    </p:spTree>
    <p:extLst>
      <p:ext uri="{BB962C8B-B14F-4D97-AF65-F5344CB8AC3E}">
        <p14:creationId xmlns:p14="http://schemas.microsoft.com/office/powerpoint/2010/main" val="714892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28</a:t>
            </a:fld>
            <a:endParaRPr lang="en-US" dirty="0"/>
          </a:p>
        </p:txBody>
      </p:sp>
    </p:spTree>
    <p:extLst>
      <p:ext uri="{BB962C8B-B14F-4D97-AF65-F5344CB8AC3E}">
        <p14:creationId xmlns:p14="http://schemas.microsoft.com/office/powerpoint/2010/main" val="2050402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29</a:t>
            </a:fld>
            <a:endParaRPr lang="en-US" dirty="0"/>
          </a:p>
        </p:txBody>
      </p:sp>
    </p:spTree>
    <p:extLst>
      <p:ext uri="{BB962C8B-B14F-4D97-AF65-F5344CB8AC3E}">
        <p14:creationId xmlns:p14="http://schemas.microsoft.com/office/powerpoint/2010/main" val="1164760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30</a:t>
            </a:fld>
            <a:endParaRPr lang="en-US" dirty="0"/>
          </a:p>
        </p:txBody>
      </p:sp>
    </p:spTree>
    <p:extLst>
      <p:ext uri="{BB962C8B-B14F-4D97-AF65-F5344CB8AC3E}">
        <p14:creationId xmlns:p14="http://schemas.microsoft.com/office/powerpoint/2010/main" val="228915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31</a:t>
            </a:fld>
            <a:endParaRPr lang="en-US" dirty="0"/>
          </a:p>
        </p:txBody>
      </p:sp>
    </p:spTree>
    <p:extLst>
      <p:ext uri="{BB962C8B-B14F-4D97-AF65-F5344CB8AC3E}">
        <p14:creationId xmlns:p14="http://schemas.microsoft.com/office/powerpoint/2010/main" val="1651678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32</a:t>
            </a:fld>
            <a:endParaRPr lang="en-US" dirty="0"/>
          </a:p>
        </p:txBody>
      </p:sp>
    </p:spTree>
    <p:extLst>
      <p:ext uri="{BB962C8B-B14F-4D97-AF65-F5344CB8AC3E}">
        <p14:creationId xmlns:p14="http://schemas.microsoft.com/office/powerpoint/2010/main" val="2268704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3</a:t>
            </a:fld>
            <a:endParaRPr lang="en-US" dirty="0"/>
          </a:p>
        </p:txBody>
      </p:sp>
    </p:spTree>
    <p:extLst>
      <p:ext uri="{BB962C8B-B14F-4D97-AF65-F5344CB8AC3E}">
        <p14:creationId xmlns:p14="http://schemas.microsoft.com/office/powerpoint/2010/main" val="319979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p:txBody>
      </p:sp>
      <p:sp>
        <p:nvSpPr>
          <p:cNvPr id="4" name="Slide Number Placeholder 3"/>
          <p:cNvSpPr>
            <a:spLocks noGrp="1"/>
          </p:cNvSpPr>
          <p:nvPr>
            <p:ph type="sldNum" sz="quarter" idx="5"/>
          </p:nvPr>
        </p:nvSpPr>
        <p:spPr/>
        <p:txBody>
          <a:bodyPr/>
          <a:lstStyle/>
          <a:p>
            <a:fld id="{5A14EB97-CD1D-4021-A1FE-AF2953771E73}" type="slidenum">
              <a:rPr lang="en-US" smtClean="0"/>
              <a:t>4</a:t>
            </a:fld>
            <a:endParaRPr lang="en-US" dirty="0"/>
          </a:p>
        </p:txBody>
      </p:sp>
    </p:spTree>
    <p:extLst>
      <p:ext uri="{BB962C8B-B14F-4D97-AF65-F5344CB8AC3E}">
        <p14:creationId xmlns:p14="http://schemas.microsoft.com/office/powerpoint/2010/main" val="3130063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5</a:t>
            </a:fld>
            <a:endParaRPr lang="en-US" dirty="0"/>
          </a:p>
        </p:txBody>
      </p:sp>
    </p:spTree>
    <p:extLst>
      <p:ext uri="{BB962C8B-B14F-4D97-AF65-F5344CB8AC3E}">
        <p14:creationId xmlns:p14="http://schemas.microsoft.com/office/powerpoint/2010/main" val="2170994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6</a:t>
            </a:fld>
            <a:endParaRPr lang="en-US" dirty="0"/>
          </a:p>
        </p:txBody>
      </p:sp>
    </p:spTree>
    <p:extLst>
      <p:ext uri="{BB962C8B-B14F-4D97-AF65-F5344CB8AC3E}">
        <p14:creationId xmlns:p14="http://schemas.microsoft.com/office/powerpoint/2010/main" val="1867334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7</a:t>
            </a:fld>
            <a:endParaRPr lang="en-US" dirty="0"/>
          </a:p>
        </p:txBody>
      </p:sp>
    </p:spTree>
    <p:extLst>
      <p:ext uri="{BB962C8B-B14F-4D97-AF65-F5344CB8AC3E}">
        <p14:creationId xmlns:p14="http://schemas.microsoft.com/office/powerpoint/2010/main" val="2088460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8</a:t>
            </a:fld>
            <a:endParaRPr lang="en-US" dirty="0"/>
          </a:p>
        </p:txBody>
      </p:sp>
    </p:spTree>
    <p:extLst>
      <p:ext uri="{BB962C8B-B14F-4D97-AF65-F5344CB8AC3E}">
        <p14:creationId xmlns:p14="http://schemas.microsoft.com/office/powerpoint/2010/main" val="183090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4EB97-CD1D-4021-A1FE-AF2953771E73}" type="slidenum">
              <a:rPr lang="en-US" smtClean="0"/>
              <a:t>9</a:t>
            </a:fld>
            <a:endParaRPr lang="en-US" dirty="0"/>
          </a:p>
        </p:txBody>
      </p:sp>
    </p:spTree>
    <p:extLst>
      <p:ext uri="{BB962C8B-B14F-4D97-AF65-F5344CB8AC3E}">
        <p14:creationId xmlns:p14="http://schemas.microsoft.com/office/powerpoint/2010/main" val="1071265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2D20-F53B-40DB-A6E7-AD7BD45EEA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A7D66-BA80-4EEE-B8C5-0237F6663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0CEA2060-0596-4633-9C7D-B61A0FB572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6C6DBC-01DA-4896-8F28-F5290F0F882D}"/>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76262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BB48-3661-480F-B8B3-C10C08E222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F9044E-D00C-4775-A57B-EE3CF28B83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56DDB-C8EF-4E38-A7A9-F911A9D7E6A7}"/>
              </a:ext>
            </a:extLst>
          </p:cNvPr>
          <p:cNvSpPr>
            <a:spLocks noGrp="1"/>
          </p:cNvSpPr>
          <p:nvPr>
            <p:ph type="dt" sz="half" idx="10"/>
          </p:nvPr>
        </p:nvSpPr>
        <p:spPr/>
        <p:txBody>
          <a:bodyPr/>
          <a:lstStyle/>
          <a:p>
            <a:fld id="{CCBBBFF5-32D7-4809-8B36-3F01B3F201AD}" type="datetime1">
              <a:rPr lang="en-US" smtClean="0"/>
              <a:t>11/6/2024</a:t>
            </a:fld>
            <a:endParaRPr lang="en-US" dirty="0"/>
          </a:p>
        </p:txBody>
      </p:sp>
      <p:sp>
        <p:nvSpPr>
          <p:cNvPr id="5" name="Footer Placeholder 4">
            <a:extLst>
              <a:ext uri="{FF2B5EF4-FFF2-40B4-BE49-F238E27FC236}">
                <a16:creationId xmlns:a16="http://schemas.microsoft.com/office/drawing/2014/main" id="{3F4D1334-907C-4B59-9348-3FFC27CE4E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8ECC4D-CA19-41FF-AEB8-1B34A627DB56}"/>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32283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C4017-54FE-4D65-AFE7-79B0BDAE58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D249D5-58F0-4DD8-9E48-1AE5622BCC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83FD3-8A7E-437C-9A42-C76DF38B5C15}"/>
              </a:ext>
            </a:extLst>
          </p:cNvPr>
          <p:cNvSpPr>
            <a:spLocks noGrp="1"/>
          </p:cNvSpPr>
          <p:nvPr>
            <p:ph type="dt" sz="half" idx="10"/>
          </p:nvPr>
        </p:nvSpPr>
        <p:spPr/>
        <p:txBody>
          <a:bodyPr/>
          <a:lstStyle/>
          <a:p>
            <a:fld id="{249D5367-5776-4DEA-99FB-6BE7850233BF}" type="datetime1">
              <a:rPr lang="en-US" smtClean="0"/>
              <a:t>11/6/2024</a:t>
            </a:fld>
            <a:endParaRPr lang="en-US" dirty="0"/>
          </a:p>
        </p:txBody>
      </p:sp>
      <p:sp>
        <p:nvSpPr>
          <p:cNvPr id="5" name="Footer Placeholder 4">
            <a:extLst>
              <a:ext uri="{FF2B5EF4-FFF2-40B4-BE49-F238E27FC236}">
                <a16:creationId xmlns:a16="http://schemas.microsoft.com/office/drawing/2014/main" id="{9B01F617-A822-4C24-8766-3B82FB1C8E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C5F4AF-722F-461F-B472-ED61CFB1DEC2}"/>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413273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B575-A850-4C06-8B5D-8C65DCC37B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138F4E-73F9-4DC5-B353-F60AD2BD86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8B461-15DA-4DFF-8D58-B96458E32B6D}"/>
              </a:ext>
            </a:extLst>
          </p:cNvPr>
          <p:cNvSpPr>
            <a:spLocks noGrp="1"/>
          </p:cNvSpPr>
          <p:nvPr>
            <p:ph type="dt" sz="half" idx="10"/>
          </p:nvPr>
        </p:nvSpPr>
        <p:spPr/>
        <p:txBody>
          <a:bodyPr/>
          <a:lstStyle/>
          <a:p>
            <a:fld id="{B0B4A36B-6303-45B7-9206-903743AE8F04}" type="datetime1">
              <a:rPr lang="en-US" smtClean="0"/>
              <a:t>11/6/2024</a:t>
            </a:fld>
            <a:endParaRPr lang="en-US" dirty="0"/>
          </a:p>
        </p:txBody>
      </p:sp>
      <p:sp>
        <p:nvSpPr>
          <p:cNvPr id="5" name="Footer Placeholder 4">
            <a:extLst>
              <a:ext uri="{FF2B5EF4-FFF2-40B4-BE49-F238E27FC236}">
                <a16:creationId xmlns:a16="http://schemas.microsoft.com/office/drawing/2014/main" id="{EC7DEFFB-AF4C-4DFA-AC96-C18E3884E7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8F933C-0281-46F6-9F87-446199BFCF3B}"/>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4137933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705E-CBDF-4C8C-AF7A-BAD15FA899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31C90A-5D31-4471-9807-F0051387CE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2D1424-70D8-4AF0-8C06-72AB1CA4A08C}"/>
              </a:ext>
            </a:extLst>
          </p:cNvPr>
          <p:cNvSpPr>
            <a:spLocks noGrp="1"/>
          </p:cNvSpPr>
          <p:nvPr>
            <p:ph type="dt" sz="half" idx="10"/>
          </p:nvPr>
        </p:nvSpPr>
        <p:spPr/>
        <p:txBody>
          <a:bodyPr/>
          <a:lstStyle/>
          <a:p>
            <a:fld id="{357DFF65-7F02-4F51-A266-C463948BB3F9}" type="datetime1">
              <a:rPr lang="en-US" smtClean="0"/>
              <a:t>11/6/2024</a:t>
            </a:fld>
            <a:endParaRPr lang="en-US" dirty="0"/>
          </a:p>
        </p:txBody>
      </p:sp>
      <p:sp>
        <p:nvSpPr>
          <p:cNvPr id="5" name="Footer Placeholder 4">
            <a:extLst>
              <a:ext uri="{FF2B5EF4-FFF2-40B4-BE49-F238E27FC236}">
                <a16:creationId xmlns:a16="http://schemas.microsoft.com/office/drawing/2014/main" id="{A297C34C-DAA9-4359-BF0E-289588CCD4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5FEA43-21EF-4615-A7FC-F7C4290980B9}"/>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2983778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EA2BC-9F29-46EC-9DD1-DF9E3B9E89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748034-C477-4BD9-BA3D-7115082886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B8AF16-B271-4AE9-AD46-DE8882FBEC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B43A28-7CFD-4C4B-84E4-BA08F2771D16}"/>
              </a:ext>
            </a:extLst>
          </p:cNvPr>
          <p:cNvSpPr>
            <a:spLocks noGrp="1"/>
          </p:cNvSpPr>
          <p:nvPr>
            <p:ph type="dt" sz="half" idx="10"/>
          </p:nvPr>
        </p:nvSpPr>
        <p:spPr/>
        <p:txBody>
          <a:bodyPr/>
          <a:lstStyle/>
          <a:p>
            <a:fld id="{5C5E8BC7-C951-49CF-8733-962535FE6B41}" type="datetime1">
              <a:rPr lang="en-US" smtClean="0"/>
              <a:t>11/6/2024</a:t>
            </a:fld>
            <a:endParaRPr lang="en-US" dirty="0"/>
          </a:p>
        </p:txBody>
      </p:sp>
      <p:sp>
        <p:nvSpPr>
          <p:cNvPr id="6" name="Footer Placeholder 5">
            <a:extLst>
              <a:ext uri="{FF2B5EF4-FFF2-40B4-BE49-F238E27FC236}">
                <a16:creationId xmlns:a16="http://schemas.microsoft.com/office/drawing/2014/main" id="{1591AF9D-1B0B-40DD-900A-C1446AD60F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B187F2A-A35B-4FF0-8993-23BCC2A59EE4}"/>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99186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4B3C-D238-4FBC-8F3C-A7BAF1CEE1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1BB14B-7D1F-409E-A09C-C88A7E45F9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F92AE4-23B9-437A-AFFC-06CE46C759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D4F639-B40F-43AB-BA24-AB966F43D6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A57499-6681-4AFF-A0AA-9C42ABCCE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276F88-9D46-4B58-B452-401F9544BE09}"/>
              </a:ext>
            </a:extLst>
          </p:cNvPr>
          <p:cNvSpPr>
            <a:spLocks noGrp="1"/>
          </p:cNvSpPr>
          <p:nvPr>
            <p:ph type="dt" sz="half" idx="10"/>
          </p:nvPr>
        </p:nvSpPr>
        <p:spPr/>
        <p:txBody>
          <a:bodyPr/>
          <a:lstStyle/>
          <a:p>
            <a:fld id="{66AFD466-588C-4AA6-AD7A-66FC6151CFB6}" type="datetime1">
              <a:rPr lang="en-US" smtClean="0"/>
              <a:t>11/6/2024</a:t>
            </a:fld>
            <a:endParaRPr lang="en-US" dirty="0"/>
          </a:p>
        </p:txBody>
      </p:sp>
      <p:sp>
        <p:nvSpPr>
          <p:cNvPr id="8" name="Footer Placeholder 7">
            <a:extLst>
              <a:ext uri="{FF2B5EF4-FFF2-40B4-BE49-F238E27FC236}">
                <a16:creationId xmlns:a16="http://schemas.microsoft.com/office/drawing/2014/main" id="{416CEF2C-84D2-4851-993D-A15406F828D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E8F028B-88F2-47C4-A0E7-7F3ED05C6282}"/>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1861884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555A-3048-4FD1-9C0A-8DF32E6173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3B62C4-27F4-4F95-909E-A2E7DD48DCCC}"/>
              </a:ext>
            </a:extLst>
          </p:cNvPr>
          <p:cNvSpPr>
            <a:spLocks noGrp="1"/>
          </p:cNvSpPr>
          <p:nvPr>
            <p:ph type="dt" sz="half" idx="10"/>
          </p:nvPr>
        </p:nvSpPr>
        <p:spPr/>
        <p:txBody>
          <a:bodyPr/>
          <a:lstStyle/>
          <a:p>
            <a:fld id="{5DC1F1C4-B4CB-4502-A36D-360FC5884BEF}" type="datetime1">
              <a:rPr lang="en-US" smtClean="0"/>
              <a:t>11/6/2024</a:t>
            </a:fld>
            <a:endParaRPr lang="en-US" dirty="0"/>
          </a:p>
        </p:txBody>
      </p:sp>
      <p:sp>
        <p:nvSpPr>
          <p:cNvPr id="4" name="Footer Placeholder 3">
            <a:extLst>
              <a:ext uri="{FF2B5EF4-FFF2-40B4-BE49-F238E27FC236}">
                <a16:creationId xmlns:a16="http://schemas.microsoft.com/office/drawing/2014/main" id="{3A3E2D17-F54A-432A-BDAA-E02AB427E41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5F140A8-0D80-4322-9F88-C0B42A4C75D0}"/>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935801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92E774-879C-41C5-B2A7-69B875CFFD19}"/>
              </a:ext>
            </a:extLst>
          </p:cNvPr>
          <p:cNvSpPr>
            <a:spLocks noGrp="1"/>
          </p:cNvSpPr>
          <p:nvPr>
            <p:ph type="dt" sz="half" idx="10"/>
          </p:nvPr>
        </p:nvSpPr>
        <p:spPr/>
        <p:txBody>
          <a:bodyPr/>
          <a:lstStyle/>
          <a:p>
            <a:fld id="{74D594AC-0F05-4110-9597-22D3C540DDC3}" type="datetime1">
              <a:rPr lang="en-US" smtClean="0"/>
              <a:t>11/6/2024</a:t>
            </a:fld>
            <a:endParaRPr lang="en-US" dirty="0"/>
          </a:p>
        </p:txBody>
      </p:sp>
      <p:sp>
        <p:nvSpPr>
          <p:cNvPr id="3" name="Footer Placeholder 2">
            <a:extLst>
              <a:ext uri="{FF2B5EF4-FFF2-40B4-BE49-F238E27FC236}">
                <a16:creationId xmlns:a16="http://schemas.microsoft.com/office/drawing/2014/main" id="{3B14BE1C-99DB-497D-BAB9-4B3D8006925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08FBF4-4C9D-4C8B-A7C1-FDCFDD62B428}"/>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82540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6358-B464-4DD0-91C1-B4E0B1379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7C4D7B-52B0-43B6-8B5C-1940EC480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E1C20B-7BAA-42A0-A1E2-7E0E280F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F49FF2-AEB3-4AB8-AD95-0DC14C88D608}"/>
              </a:ext>
            </a:extLst>
          </p:cNvPr>
          <p:cNvSpPr>
            <a:spLocks noGrp="1"/>
          </p:cNvSpPr>
          <p:nvPr>
            <p:ph type="dt" sz="half" idx="10"/>
          </p:nvPr>
        </p:nvSpPr>
        <p:spPr/>
        <p:txBody>
          <a:bodyPr/>
          <a:lstStyle/>
          <a:p>
            <a:fld id="{6B27A7C8-82D1-47E2-8E71-33E2D24B89A9}" type="datetime1">
              <a:rPr lang="en-US" smtClean="0"/>
              <a:t>11/6/2024</a:t>
            </a:fld>
            <a:endParaRPr lang="en-US" dirty="0"/>
          </a:p>
        </p:txBody>
      </p:sp>
      <p:sp>
        <p:nvSpPr>
          <p:cNvPr id="6" name="Footer Placeholder 5">
            <a:extLst>
              <a:ext uri="{FF2B5EF4-FFF2-40B4-BE49-F238E27FC236}">
                <a16:creationId xmlns:a16="http://schemas.microsoft.com/office/drawing/2014/main" id="{FB75F78D-80A4-47C7-A7A3-2346D20AF9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FE2265-CF4E-4617-A7D2-CF951F791240}"/>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427463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4917-34C3-4933-AE2F-E527FDCF3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D402CE-DB31-4C74-BE62-16FFE2C4E7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CBB90E6-C73C-44BC-BE79-84816FB7A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EF99EA-6224-468B-81E7-4392BEAE1203}"/>
              </a:ext>
            </a:extLst>
          </p:cNvPr>
          <p:cNvSpPr>
            <a:spLocks noGrp="1"/>
          </p:cNvSpPr>
          <p:nvPr>
            <p:ph type="dt" sz="half" idx="10"/>
          </p:nvPr>
        </p:nvSpPr>
        <p:spPr/>
        <p:txBody>
          <a:bodyPr/>
          <a:lstStyle/>
          <a:p>
            <a:fld id="{3826278C-9917-43A4-84C2-EAF625D66A76}" type="datetime1">
              <a:rPr lang="en-US" smtClean="0"/>
              <a:t>11/6/2024</a:t>
            </a:fld>
            <a:endParaRPr lang="en-US" dirty="0"/>
          </a:p>
        </p:txBody>
      </p:sp>
      <p:sp>
        <p:nvSpPr>
          <p:cNvPr id="6" name="Footer Placeholder 5">
            <a:extLst>
              <a:ext uri="{FF2B5EF4-FFF2-40B4-BE49-F238E27FC236}">
                <a16:creationId xmlns:a16="http://schemas.microsoft.com/office/drawing/2014/main" id="{EB677679-D087-4E87-97D5-CF5FEFA7F1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8E08AB-75E3-4304-9B3A-B25D2B0044C9}"/>
              </a:ext>
            </a:extLst>
          </p:cNvPr>
          <p:cNvSpPr>
            <a:spLocks noGrp="1"/>
          </p:cNvSpPr>
          <p:nvPr>
            <p:ph type="sldNum" sz="quarter" idx="12"/>
          </p:nvPr>
        </p:nvSpPr>
        <p:spPr/>
        <p:txBody>
          <a:bodyPr/>
          <a:lstStyle/>
          <a:p>
            <a:fld id="{7D625B40-28DA-43CD-A97E-EA3E1B04B7D2}" type="slidenum">
              <a:rPr lang="en-US" smtClean="0"/>
              <a:t>‹#›</a:t>
            </a:fld>
            <a:endParaRPr lang="en-US" dirty="0"/>
          </a:p>
        </p:txBody>
      </p:sp>
    </p:spTree>
    <p:extLst>
      <p:ext uri="{BB962C8B-B14F-4D97-AF65-F5344CB8AC3E}">
        <p14:creationId xmlns:p14="http://schemas.microsoft.com/office/powerpoint/2010/main" val="397124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A088BC-1497-42ED-A227-654F094A3B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7DC7AD-A758-44E3-803A-0315EA66A3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54148-D075-4219-BEF7-CAFD315755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026FC-EF57-4B8D-ACFA-C86D7C0D14E6}" type="datetime1">
              <a:rPr lang="en-US" smtClean="0"/>
              <a:t>11/6/2024</a:t>
            </a:fld>
            <a:endParaRPr lang="en-US" dirty="0"/>
          </a:p>
        </p:txBody>
      </p:sp>
      <p:sp>
        <p:nvSpPr>
          <p:cNvPr id="5" name="Footer Placeholder 4">
            <a:extLst>
              <a:ext uri="{FF2B5EF4-FFF2-40B4-BE49-F238E27FC236}">
                <a16:creationId xmlns:a16="http://schemas.microsoft.com/office/drawing/2014/main" id="{48B10003-E77B-49AD-B444-59C5951F69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286676C-4E5A-4913-AFD6-CA6BB30F5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25B40-28DA-43CD-A97E-EA3E1B04B7D2}" type="slidenum">
              <a:rPr lang="en-US" smtClean="0"/>
              <a:t>‹#›</a:t>
            </a:fld>
            <a:endParaRPr lang="en-US" dirty="0"/>
          </a:p>
        </p:txBody>
      </p:sp>
    </p:spTree>
    <p:extLst>
      <p:ext uri="{BB962C8B-B14F-4D97-AF65-F5344CB8AC3E}">
        <p14:creationId xmlns:p14="http://schemas.microsoft.com/office/powerpoint/2010/main" val="2939777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wo male employees arguing with a third male standing between them with a hand on each of the other's chest.">
            <a:extLst>
              <a:ext uri="{FF2B5EF4-FFF2-40B4-BE49-F238E27FC236}">
                <a16:creationId xmlns:a16="http://schemas.microsoft.com/office/drawing/2014/main" id="{23301606-DA84-46C1-9B88-890805B4BD25}"/>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b="3846"/>
          <a:stretch/>
        </p:blipFill>
        <p:spPr>
          <a:xfrm>
            <a:off x="20" y="1"/>
            <a:ext cx="12191980" cy="6857999"/>
          </a:xfrm>
          <a:prstGeom prst="rect">
            <a:avLst/>
          </a:prstGeom>
        </p:spPr>
      </p:pic>
      <p:sp>
        <p:nvSpPr>
          <p:cNvPr id="3" name="Subtitle 2">
            <a:extLst>
              <a:ext uri="{FF2B5EF4-FFF2-40B4-BE49-F238E27FC236}">
                <a16:creationId xmlns:a16="http://schemas.microsoft.com/office/drawing/2014/main" id="{79451EBB-5D3E-4977-AE35-40D81DB67EBF}"/>
              </a:ext>
            </a:extLst>
          </p:cNvPr>
          <p:cNvSpPr>
            <a:spLocks noGrp="1"/>
          </p:cNvSpPr>
          <p:nvPr>
            <p:ph type="title" idx="4294967295"/>
          </p:nvPr>
        </p:nvSpPr>
        <p:spPr>
          <a:xfrm>
            <a:off x="1524000" y="1122362"/>
            <a:ext cx="9144000" cy="290051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a:ln>
                  <a:noFill/>
                </a:ln>
                <a:solidFill>
                  <a:srgbClr val="FFFFFF"/>
                </a:solidFill>
                <a:effectLst/>
                <a:uLnTx/>
                <a:uFillTx/>
                <a:latin typeface="+mn-lt"/>
                <a:ea typeface="+mn-ea"/>
                <a:cs typeface="+mn-cs"/>
              </a:rPr>
              <a:t>Conflict Resolution Training</a:t>
            </a:r>
          </a:p>
        </p:txBody>
      </p:sp>
    </p:spTree>
    <p:extLst>
      <p:ext uri="{BB962C8B-B14F-4D97-AF65-F5344CB8AC3E}">
        <p14:creationId xmlns:p14="http://schemas.microsoft.com/office/powerpoint/2010/main" val="9784281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1136396" y="502021"/>
            <a:ext cx="6173262" cy="1655483"/>
          </a:xfrm>
        </p:spPr>
        <p:txBody>
          <a:bodyPr anchor="b">
            <a:normAutofit/>
          </a:bodyPr>
          <a:lstStyle/>
          <a:p>
            <a:r>
              <a:rPr lang="en-US" sz="4000"/>
              <a:t>Methods of Resolving Conflict - Competing</a:t>
            </a:r>
          </a:p>
        </p:txBody>
      </p:sp>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1136397" y="2408518"/>
            <a:ext cx="6173262" cy="3535083"/>
          </a:xfrm>
        </p:spPr>
        <p:txBody>
          <a:bodyPr>
            <a:normAutofit/>
          </a:bodyPr>
          <a:lstStyle/>
          <a:p>
            <a:pPr marL="0" indent="0">
              <a:buNone/>
            </a:pPr>
            <a:r>
              <a:rPr lang="en-US" sz="1700" b="1"/>
              <a:t>Competing</a:t>
            </a:r>
          </a:p>
          <a:p>
            <a:pPr marL="0" indent="0">
              <a:buNone/>
            </a:pPr>
            <a:r>
              <a:rPr lang="en-US" sz="1700"/>
              <a:t>The competing method involves handling the conflict through unilateral decision-making. This approach is most appropriately used by managers and leaders in the workplace. </a:t>
            </a:r>
          </a:p>
          <a:p>
            <a:pPr marL="0" indent="0">
              <a:buNone/>
            </a:pPr>
            <a:endParaRPr lang="en-US" sz="1700"/>
          </a:p>
          <a:p>
            <a:pPr marL="0" indent="0">
              <a:buNone/>
            </a:pPr>
            <a:r>
              <a:rPr lang="en-US" sz="1700"/>
              <a:t>The competing method is used primarily for:</a:t>
            </a:r>
          </a:p>
          <a:p>
            <a:r>
              <a:rPr lang="en-US" sz="1700"/>
              <a:t>Situations that involve quick action.</a:t>
            </a:r>
          </a:p>
          <a:p>
            <a:r>
              <a:rPr lang="en-US" sz="1700"/>
              <a:t>Instances in which there is no compromise or debate.</a:t>
            </a:r>
          </a:p>
          <a:p>
            <a:r>
              <a:rPr lang="en-US" sz="1700"/>
              <a:t>Situations requiring the need to make hard or unpopular decisions. </a:t>
            </a:r>
          </a:p>
          <a:p>
            <a:pPr marL="0" indent="0">
              <a:buNone/>
            </a:pPr>
            <a:endParaRPr lang="en-US" sz="1700"/>
          </a:p>
        </p:txBody>
      </p:sp>
      <p:pic>
        <p:nvPicPr>
          <p:cNvPr id="1026" name="Picture 2" descr="Free Elephant Fighting photo and picture">
            <a:extLst>
              <a:ext uri="{FF2B5EF4-FFF2-40B4-BE49-F238E27FC236}">
                <a16:creationId xmlns:a16="http://schemas.microsoft.com/office/drawing/2014/main" id="{EA0F651D-547B-C6EB-5581-89AF755DD2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493" b="3"/>
          <a:stretch/>
        </p:blipFill>
        <p:spPr bwMode="auto">
          <a:xfrm>
            <a:off x="8115300" y="-12515"/>
            <a:ext cx="4076700" cy="6418631"/>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C549CC8-CF23-4411-AA22-32AC9365C018}"/>
              </a:ext>
            </a:extLst>
          </p:cNvPr>
          <p:cNvSpPr>
            <a:spLocks noGrp="1"/>
          </p:cNvSpPr>
          <p:nvPr>
            <p:ph type="sldNum" sz="quarter" idx="12"/>
          </p:nvPr>
        </p:nvSpPr>
        <p:spPr>
          <a:xfrm>
            <a:off x="11704320" y="6455431"/>
            <a:ext cx="445913" cy="365125"/>
          </a:xfrm>
        </p:spPr>
        <p:txBody>
          <a:bodyPr>
            <a:normAutofit/>
          </a:bodyPr>
          <a:lstStyle/>
          <a:p>
            <a:pPr>
              <a:spcAft>
                <a:spcPts val="600"/>
              </a:spcAft>
            </a:pPr>
            <a:fld id="{7D625B40-28DA-43CD-A97E-EA3E1B04B7D2}" type="slidenum">
              <a:rPr lang="en-US" sz="1100">
                <a:solidFill>
                  <a:srgbClr val="FFFFFF"/>
                </a:solidFill>
              </a:rPr>
              <a:pPr>
                <a:spcAft>
                  <a:spcPts val="600"/>
                </a:spcAft>
              </a:pPr>
              <a:t>10</a:t>
            </a:fld>
            <a:endParaRPr lang="en-US" sz="1100">
              <a:solidFill>
                <a:srgbClr val="FFFFFF"/>
              </a:solidFill>
            </a:endParaRPr>
          </a:p>
        </p:txBody>
      </p:sp>
    </p:spTree>
    <p:extLst>
      <p:ext uri="{BB962C8B-B14F-4D97-AF65-F5344CB8AC3E}">
        <p14:creationId xmlns:p14="http://schemas.microsoft.com/office/powerpoint/2010/main" val="53439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6513788" y="365125"/>
            <a:ext cx="4840010" cy="1807305"/>
          </a:xfrm>
        </p:spPr>
        <p:txBody>
          <a:bodyPr>
            <a:normAutofit/>
          </a:bodyPr>
          <a:lstStyle/>
          <a:p>
            <a:r>
              <a:rPr lang="en-US" sz="4100"/>
              <a:t>Methods of Resolving Conflict - Collaborating</a:t>
            </a:r>
          </a:p>
        </p:txBody>
      </p:sp>
      <p:pic>
        <p:nvPicPr>
          <p:cNvPr id="7" name="Picture 6" descr="Hands-on top of each other">
            <a:extLst>
              <a:ext uri="{FF2B5EF4-FFF2-40B4-BE49-F238E27FC236}">
                <a16:creationId xmlns:a16="http://schemas.microsoft.com/office/drawing/2014/main" id="{8858376E-95DA-07C9-6E5E-B6C3BEACCD8B}"/>
              </a:ext>
            </a:extLst>
          </p:cNvPr>
          <p:cNvPicPr>
            <a:picLocks noChangeAspect="1"/>
          </p:cNvPicPr>
          <p:nvPr/>
        </p:nvPicPr>
        <p:blipFill rotWithShape="1">
          <a:blip r:embed="rId3"/>
          <a:srcRect l="51840" r="9141"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6513788" y="2333297"/>
            <a:ext cx="4840010" cy="3843666"/>
          </a:xfrm>
        </p:spPr>
        <p:txBody>
          <a:bodyPr>
            <a:normAutofit/>
          </a:bodyPr>
          <a:lstStyle/>
          <a:p>
            <a:pPr marL="0" indent="0">
              <a:buNone/>
            </a:pPr>
            <a:r>
              <a:rPr lang="en-US" sz="1700" b="1"/>
              <a:t>Collaborating</a:t>
            </a:r>
          </a:p>
          <a:p>
            <a:pPr marL="0" indent="0">
              <a:buNone/>
            </a:pPr>
            <a:r>
              <a:rPr lang="en-US" sz="1700"/>
              <a:t>The collaborating method involves handling the conflict through team input. This technique is particularly useful if all parties in the conflict want to find a resolution but are unable to agree on what the resolution should be. </a:t>
            </a:r>
          </a:p>
          <a:p>
            <a:pPr marL="0" indent="0">
              <a:buNone/>
            </a:pPr>
            <a:endParaRPr lang="en-US" sz="1700"/>
          </a:p>
          <a:p>
            <a:pPr marL="0" indent="0">
              <a:buNone/>
            </a:pPr>
            <a:r>
              <a:rPr lang="en-US" sz="1700"/>
              <a:t>The collaborating method is used primarily for:</a:t>
            </a:r>
          </a:p>
          <a:p>
            <a:r>
              <a:rPr lang="en-US" sz="1700"/>
              <a:t>Gaining support from the team.</a:t>
            </a:r>
          </a:p>
          <a:p>
            <a:r>
              <a:rPr lang="en-US" sz="1700"/>
              <a:t>Using the different perspectives as an opportunity to learn.</a:t>
            </a:r>
          </a:p>
          <a:p>
            <a:r>
              <a:rPr lang="en-US" sz="1700"/>
              <a:t>Improving relationships through collaboration.</a:t>
            </a:r>
          </a:p>
          <a:p>
            <a:pPr marL="0" indent="0">
              <a:buNone/>
            </a:pPr>
            <a:endParaRPr lang="en-US" sz="1700"/>
          </a:p>
        </p:txBody>
      </p:sp>
      <p:sp>
        <p:nvSpPr>
          <p:cNvPr id="5" name="Slide Number Placeholder 4">
            <a:extLst>
              <a:ext uri="{FF2B5EF4-FFF2-40B4-BE49-F238E27FC236}">
                <a16:creationId xmlns:a16="http://schemas.microsoft.com/office/drawing/2014/main" id="{AC549CC8-CF23-4411-AA22-32AC9365C018}"/>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smtClean="0"/>
              <a:pPr>
                <a:spcAft>
                  <a:spcPts val="600"/>
                </a:spcAft>
              </a:pPr>
              <a:t>11</a:t>
            </a:fld>
            <a:endParaRPr lang="en-US"/>
          </a:p>
        </p:txBody>
      </p:sp>
    </p:spTree>
    <p:extLst>
      <p:ext uri="{BB962C8B-B14F-4D97-AF65-F5344CB8AC3E}">
        <p14:creationId xmlns:p14="http://schemas.microsoft.com/office/powerpoint/2010/main" val="2627078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481013" y="3752849"/>
            <a:ext cx="3290887" cy="2452687"/>
          </a:xfrm>
        </p:spPr>
        <p:txBody>
          <a:bodyPr anchor="ctr">
            <a:normAutofit/>
          </a:bodyPr>
          <a:lstStyle/>
          <a:p>
            <a:r>
              <a:rPr lang="en-US" sz="3600"/>
              <a:t>Methods of Resolving Conflict - Compromising</a:t>
            </a:r>
          </a:p>
        </p:txBody>
      </p:sp>
      <p:pic>
        <p:nvPicPr>
          <p:cNvPr id="2050" name="Picture 2" descr="Free Hands Men'S Suit photo and picture">
            <a:extLst>
              <a:ext uri="{FF2B5EF4-FFF2-40B4-BE49-F238E27FC236}">
                <a16:creationId xmlns:a16="http://schemas.microsoft.com/office/drawing/2014/main" id="{B684510E-8E39-54B1-B117-54C496B213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7697" b="1366"/>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4223982" y="3752850"/>
            <a:ext cx="7485413" cy="2452687"/>
          </a:xfrm>
        </p:spPr>
        <p:txBody>
          <a:bodyPr anchor="ctr">
            <a:normAutofit/>
          </a:bodyPr>
          <a:lstStyle/>
          <a:p>
            <a:pPr marL="0" indent="0">
              <a:buNone/>
            </a:pPr>
            <a:r>
              <a:rPr lang="en-US" sz="1400" b="1" dirty="0"/>
              <a:t>Compromising</a:t>
            </a:r>
          </a:p>
          <a:p>
            <a:pPr marL="0" indent="0">
              <a:buNone/>
            </a:pPr>
            <a:r>
              <a:rPr lang="en-US" sz="1400" dirty="0"/>
              <a:t>The compromising method involves handling the conflict by reaching a resolution that involves a “win” on both sides of the table. </a:t>
            </a:r>
          </a:p>
          <a:p>
            <a:pPr marL="0" indent="0">
              <a:buNone/>
            </a:pPr>
            <a:r>
              <a:rPr lang="en-US" sz="1400" dirty="0"/>
              <a:t>The compromising method is used primarily for:</a:t>
            </a:r>
          </a:p>
          <a:p>
            <a:r>
              <a:rPr lang="en-US" sz="1400" dirty="0"/>
              <a:t>Resolving issues of moderate to high importance.</a:t>
            </a:r>
          </a:p>
          <a:p>
            <a:r>
              <a:rPr lang="en-US" sz="1400" dirty="0"/>
              <a:t>Finding a solution that involves equal power and strong commitment on both sides.</a:t>
            </a:r>
          </a:p>
          <a:p>
            <a:r>
              <a:rPr lang="en-US" sz="1400" dirty="0"/>
              <a:t>Situations needing a temporary fix.</a:t>
            </a:r>
          </a:p>
          <a:p>
            <a:r>
              <a:rPr lang="en-US" sz="1400" dirty="0"/>
              <a:t>Backing up a decision that was made using the competing or collaboration methods.</a:t>
            </a:r>
          </a:p>
          <a:p>
            <a:pPr marL="0" indent="0">
              <a:buNone/>
            </a:pPr>
            <a:endParaRPr lang="en-US" sz="1400" dirty="0"/>
          </a:p>
        </p:txBody>
      </p:sp>
      <p:sp>
        <p:nvSpPr>
          <p:cNvPr id="5" name="Slide Number Placeholder 4">
            <a:extLst>
              <a:ext uri="{FF2B5EF4-FFF2-40B4-BE49-F238E27FC236}">
                <a16:creationId xmlns:a16="http://schemas.microsoft.com/office/drawing/2014/main" id="{AC549CC8-CF23-4411-AA22-32AC9365C018}"/>
              </a:ext>
            </a:extLst>
          </p:cNvPr>
          <p:cNvSpPr>
            <a:spLocks noGrp="1"/>
          </p:cNvSpPr>
          <p:nvPr>
            <p:ph type="sldNum" sz="quarter" idx="12"/>
          </p:nvPr>
        </p:nvSpPr>
        <p:spPr>
          <a:xfrm>
            <a:off x="8864600" y="6356350"/>
            <a:ext cx="2743200" cy="365125"/>
          </a:xfrm>
        </p:spPr>
        <p:txBody>
          <a:bodyPr>
            <a:normAutofit/>
          </a:bodyPr>
          <a:lstStyle/>
          <a:p>
            <a:pPr>
              <a:spcAft>
                <a:spcPts val="600"/>
              </a:spcAft>
            </a:pPr>
            <a:fld id="{7D625B40-28DA-43CD-A97E-EA3E1B04B7D2}" type="slidenum">
              <a:rPr lang="en-US">
                <a:solidFill>
                  <a:schemeClr val="tx1">
                    <a:lumMod val="75000"/>
                    <a:lumOff val="25000"/>
                  </a:schemeClr>
                </a:solidFill>
              </a:rPr>
              <a:pPr>
                <a:spcAft>
                  <a:spcPts val="600"/>
                </a:spcAft>
              </a:pPr>
              <a:t>12</a:t>
            </a:fld>
            <a:endParaRPr lang="en-US">
              <a:solidFill>
                <a:schemeClr val="tx1">
                  <a:lumMod val="75000"/>
                  <a:lumOff val="25000"/>
                </a:schemeClr>
              </a:solidFill>
            </a:endParaRPr>
          </a:p>
        </p:txBody>
      </p:sp>
    </p:spTree>
    <p:extLst>
      <p:ext uri="{BB962C8B-B14F-4D97-AF65-F5344CB8AC3E}">
        <p14:creationId xmlns:p14="http://schemas.microsoft.com/office/powerpoint/2010/main" val="252782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1" name="Rectangle 308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6803409" y="762001"/>
            <a:ext cx="4156512" cy="1708244"/>
          </a:xfrm>
        </p:spPr>
        <p:txBody>
          <a:bodyPr anchor="ctr">
            <a:normAutofit/>
          </a:bodyPr>
          <a:lstStyle/>
          <a:p>
            <a:r>
              <a:rPr lang="en-US" sz="3700"/>
              <a:t>Methods of Resolving Conflict - Avoiding</a:t>
            </a:r>
          </a:p>
        </p:txBody>
      </p:sp>
      <p:pic>
        <p:nvPicPr>
          <p:cNvPr id="3074" name="Picture 2" descr="Free Camouflage Hiding photo and picture">
            <a:extLst>
              <a:ext uri="{FF2B5EF4-FFF2-40B4-BE49-F238E27FC236}">
                <a16:creationId xmlns:a16="http://schemas.microsoft.com/office/drawing/2014/main" id="{B7F4C205-B856-0B8B-5562-2CFF502D45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811" r="-2" b="10093"/>
          <a:stretch/>
        </p:blipFill>
        <p:spPr bwMode="auto">
          <a:xfrm>
            <a:off x="-1" y="-2"/>
            <a:ext cx="6096001" cy="685800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6803409" y="2470245"/>
            <a:ext cx="4156512" cy="3769835"/>
          </a:xfrm>
        </p:spPr>
        <p:txBody>
          <a:bodyPr anchor="ctr">
            <a:normAutofit/>
          </a:bodyPr>
          <a:lstStyle/>
          <a:p>
            <a:pPr marL="0" indent="0">
              <a:buNone/>
            </a:pPr>
            <a:r>
              <a:rPr lang="en-US" sz="1700" b="1" dirty="0"/>
              <a:t>Avoiding</a:t>
            </a:r>
          </a:p>
          <a:p>
            <a:pPr marL="0" indent="0">
              <a:buNone/>
            </a:pPr>
            <a:r>
              <a:rPr lang="en-US" sz="1700" dirty="0"/>
              <a:t>The avoiding method is a way of handling conflict by making an active decision not to handle the conflict. This approach is best used for situations that are not related to work and that should be solved through another means. </a:t>
            </a:r>
          </a:p>
          <a:p>
            <a:pPr marL="0" indent="0">
              <a:buNone/>
            </a:pPr>
            <a:r>
              <a:rPr lang="en-US" sz="1700" dirty="0"/>
              <a:t>The avoiding method is used primarily for:</a:t>
            </a:r>
          </a:p>
          <a:p>
            <a:r>
              <a:rPr lang="en-US" sz="1700" dirty="0"/>
              <a:t>Unimportant or nonwork-related issues.</a:t>
            </a:r>
          </a:p>
          <a:p>
            <a:r>
              <a:rPr lang="en-US" sz="1700" dirty="0"/>
              <a:t>Buying time until a resolution can be reached.</a:t>
            </a:r>
          </a:p>
          <a:p>
            <a:r>
              <a:rPr lang="en-US" sz="1700" dirty="0"/>
              <a:t>Recognizing issues as symptoms.</a:t>
            </a:r>
          </a:p>
          <a:p>
            <a:pPr marL="0" indent="0">
              <a:buNone/>
            </a:pPr>
            <a:endParaRPr lang="en-US" sz="1700" dirty="0"/>
          </a:p>
        </p:txBody>
      </p:sp>
      <p:sp>
        <p:nvSpPr>
          <p:cNvPr id="5" name="Slide Number Placeholder 4">
            <a:extLst>
              <a:ext uri="{FF2B5EF4-FFF2-40B4-BE49-F238E27FC236}">
                <a16:creationId xmlns:a16="http://schemas.microsoft.com/office/drawing/2014/main" id="{AC549CC8-CF23-4411-AA22-32AC9365C018}"/>
              </a:ext>
            </a:extLst>
          </p:cNvPr>
          <p:cNvSpPr>
            <a:spLocks noGrp="1"/>
          </p:cNvSpPr>
          <p:nvPr>
            <p:ph type="sldNum" sz="quarter" idx="12"/>
          </p:nvPr>
        </p:nvSpPr>
        <p:spPr>
          <a:xfrm>
            <a:off x="10657268" y="6356350"/>
            <a:ext cx="1275652" cy="365125"/>
          </a:xfrm>
        </p:spPr>
        <p:txBody>
          <a:bodyPr>
            <a:normAutofit/>
          </a:bodyPr>
          <a:lstStyle/>
          <a:p>
            <a:pPr>
              <a:spcAft>
                <a:spcPts val="600"/>
              </a:spcAft>
            </a:pPr>
            <a:fld id="{7D625B40-28DA-43CD-A97E-EA3E1B04B7D2}" type="slidenum">
              <a:rPr lang="en-US">
                <a:solidFill>
                  <a:schemeClr val="tx1"/>
                </a:solidFill>
              </a:rPr>
              <a:pPr>
                <a:spcAft>
                  <a:spcPts val="600"/>
                </a:spcAft>
              </a:pPr>
              <a:t>13</a:t>
            </a:fld>
            <a:endParaRPr lang="en-US">
              <a:solidFill>
                <a:schemeClr val="tx1"/>
              </a:solidFill>
            </a:endParaRPr>
          </a:p>
        </p:txBody>
      </p:sp>
    </p:spTree>
    <p:extLst>
      <p:ext uri="{BB962C8B-B14F-4D97-AF65-F5344CB8AC3E}">
        <p14:creationId xmlns:p14="http://schemas.microsoft.com/office/powerpoint/2010/main" val="221073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481013" y="3752849"/>
            <a:ext cx="3290887" cy="2452687"/>
          </a:xfrm>
        </p:spPr>
        <p:txBody>
          <a:bodyPr anchor="ctr">
            <a:normAutofit/>
          </a:bodyPr>
          <a:lstStyle/>
          <a:p>
            <a:r>
              <a:rPr lang="en-US" sz="3600"/>
              <a:t>Methods of Resolving Conflict - Accommodating</a:t>
            </a:r>
          </a:p>
        </p:txBody>
      </p:sp>
      <p:pic>
        <p:nvPicPr>
          <p:cNvPr id="4098" name="Picture 2" descr="Free Monument Sculpture photo and picture">
            <a:extLst>
              <a:ext uri="{FF2B5EF4-FFF2-40B4-BE49-F238E27FC236}">
                <a16:creationId xmlns:a16="http://schemas.microsoft.com/office/drawing/2014/main" id="{7ECC2ACF-E4D2-400E-5E39-2EDBFE9175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4223982" y="3752850"/>
            <a:ext cx="7485413" cy="2452687"/>
          </a:xfrm>
        </p:spPr>
        <p:txBody>
          <a:bodyPr anchor="ctr">
            <a:normAutofit/>
          </a:bodyPr>
          <a:lstStyle/>
          <a:p>
            <a:pPr marL="0" indent="0">
              <a:buNone/>
            </a:pPr>
            <a:r>
              <a:rPr lang="en-US" sz="1500" b="1" dirty="0"/>
              <a:t>Accommodating</a:t>
            </a:r>
          </a:p>
          <a:p>
            <a:pPr marL="0" indent="0">
              <a:buNone/>
            </a:pPr>
            <a:r>
              <a:rPr lang="en-US" sz="1500" dirty="0"/>
              <a:t>The accommodating method is a way of handling conflict by allowing the other side to “win.” </a:t>
            </a:r>
          </a:p>
          <a:p>
            <a:pPr marL="0" indent="0">
              <a:buNone/>
            </a:pPr>
            <a:endParaRPr lang="en-US" sz="1500" dirty="0"/>
          </a:p>
          <a:p>
            <a:pPr marL="0" indent="0">
              <a:buNone/>
            </a:pPr>
            <a:r>
              <a:rPr lang="en-US" sz="1500" dirty="0"/>
              <a:t>The accommodating method is used primarily for:</a:t>
            </a:r>
          </a:p>
          <a:p>
            <a:r>
              <a:rPr lang="en-US" sz="1500" dirty="0"/>
              <a:t>Maintaining perspective in a conflict situation. </a:t>
            </a:r>
          </a:p>
          <a:p>
            <a:r>
              <a:rPr lang="en-US" sz="1500" dirty="0"/>
              <a:t>Making active decisions on what can be “let go” vs. what needs another method.</a:t>
            </a:r>
          </a:p>
          <a:p>
            <a:r>
              <a:rPr lang="en-US" sz="1500" dirty="0"/>
              <a:t>Keeping the peace and creating goodwill.</a:t>
            </a:r>
          </a:p>
          <a:p>
            <a:pPr marL="0" indent="0">
              <a:buNone/>
            </a:pPr>
            <a:endParaRPr lang="en-US" sz="1500" dirty="0"/>
          </a:p>
        </p:txBody>
      </p:sp>
      <p:sp>
        <p:nvSpPr>
          <p:cNvPr id="5" name="Slide Number Placeholder 4">
            <a:extLst>
              <a:ext uri="{FF2B5EF4-FFF2-40B4-BE49-F238E27FC236}">
                <a16:creationId xmlns:a16="http://schemas.microsoft.com/office/drawing/2014/main" id="{AC549CC8-CF23-4411-AA22-32AC9365C018}"/>
              </a:ext>
            </a:extLst>
          </p:cNvPr>
          <p:cNvSpPr>
            <a:spLocks noGrp="1"/>
          </p:cNvSpPr>
          <p:nvPr>
            <p:ph type="sldNum" sz="quarter" idx="12"/>
          </p:nvPr>
        </p:nvSpPr>
        <p:spPr>
          <a:xfrm>
            <a:off x="8864600" y="6356350"/>
            <a:ext cx="2743200" cy="365125"/>
          </a:xfrm>
        </p:spPr>
        <p:txBody>
          <a:bodyPr>
            <a:normAutofit/>
          </a:bodyPr>
          <a:lstStyle/>
          <a:p>
            <a:pPr>
              <a:spcAft>
                <a:spcPts val="600"/>
              </a:spcAft>
            </a:pPr>
            <a:fld id="{7D625B40-28DA-43CD-A97E-EA3E1B04B7D2}" type="slidenum">
              <a:rPr lang="en-US">
                <a:solidFill>
                  <a:schemeClr val="tx1">
                    <a:lumMod val="75000"/>
                    <a:lumOff val="25000"/>
                  </a:schemeClr>
                </a:solidFill>
              </a:rPr>
              <a:pPr>
                <a:spcAft>
                  <a:spcPts val="600"/>
                </a:spcAft>
              </a:pPr>
              <a:t>14</a:t>
            </a:fld>
            <a:endParaRPr lang="en-US">
              <a:solidFill>
                <a:schemeClr val="tx1">
                  <a:lumMod val="75000"/>
                  <a:lumOff val="25000"/>
                </a:schemeClr>
              </a:solidFill>
            </a:endParaRPr>
          </a:p>
        </p:txBody>
      </p:sp>
    </p:spTree>
    <p:extLst>
      <p:ext uri="{BB962C8B-B14F-4D97-AF65-F5344CB8AC3E}">
        <p14:creationId xmlns:p14="http://schemas.microsoft.com/office/powerpoint/2010/main" val="328061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Do’s and Don’ts of Resolving Conflict</a:t>
            </a:r>
          </a:p>
        </p:txBody>
      </p:sp>
      <p:pic>
        <p:nvPicPr>
          <p:cNvPr id="9" name="Graphic 8" descr="Cheers">
            <a:extLst>
              <a:ext uri="{FF2B5EF4-FFF2-40B4-BE49-F238E27FC236}">
                <a16:creationId xmlns:a16="http://schemas.microsoft.com/office/drawing/2014/main" id="{2C296DF0-D79F-EEC3-D598-57E695F3FA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6090574" y="2421682"/>
            <a:ext cx="4977578" cy="3639289"/>
          </a:xfrm>
        </p:spPr>
        <p:txBody>
          <a:bodyPr anchor="ctr">
            <a:normAutofit/>
          </a:bodyPr>
          <a:lstStyle/>
          <a:p>
            <a:pPr marL="0" indent="0">
              <a:buNone/>
            </a:pPr>
            <a:r>
              <a:rPr lang="en-US" sz="1800" b="1">
                <a:solidFill>
                  <a:schemeClr val="tx2"/>
                </a:solidFill>
              </a:rPr>
              <a:t>Do:</a:t>
            </a:r>
          </a:p>
          <a:p>
            <a:pPr lvl="1"/>
            <a:r>
              <a:rPr lang="en-US" sz="1800">
                <a:solidFill>
                  <a:schemeClr val="tx2"/>
                </a:solidFill>
              </a:rPr>
              <a:t>Understand that conflicts are inevitable.</a:t>
            </a:r>
          </a:p>
          <a:p>
            <a:pPr lvl="1"/>
            <a:r>
              <a:rPr lang="en-US" sz="1800">
                <a:solidFill>
                  <a:schemeClr val="tx2"/>
                </a:solidFill>
              </a:rPr>
              <a:t>Resolve to address conflict quickly.</a:t>
            </a:r>
          </a:p>
          <a:p>
            <a:pPr lvl="1"/>
            <a:r>
              <a:rPr lang="en-US" sz="1800">
                <a:solidFill>
                  <a:schemeClr val="tx2"/>
                </a:solidFill>
              </a:rPr>
              <a:t>Focus on the problem.</a:t>
            </a:r>
          </a:p>
          <a:p>
            <a:pPr lvl="1"/>
            <a:r>
              <a:rPr lang="en-US" sz="1800">
                <a:solidFill>
                  <a:schemeClr val="tx2"/>
                </a:solidFill>
              </a:rPr>
              <a:t>Be open to solutions.</a:t>
            </a:r>
          </a:p>
          <a:p>
            <a:pPr lvl="1"/>
            <a:r>
              <a:rPr lang="en-US" sz="1800">
                <a:solidFill>
                  <a:schemeClr val="tx2"/>
                </a:solidFill>
              </a:rPr>
              <a:t>Acknowledge how employees are feeling.</a:t>
            </a:r>
          </a:p>
          <a:p>
            <a:pPr lvl="1"/>
            <a:r>
              <a:rPr lang="en-US" sz="1800">
                <a:solidFill>
                  <a:schemeClr val="tx2"/>
                </a:solidFill>
              </a:rPr>
              <a:t>Listen actively.</a:t>
            </a:r>
          </a:p>
          <a:p>
            <a:pPr marL="0" indent="0">
              <a:buNone/>
            </a:pPr>
            <a:endParaRPr lang="en-US" sz="1800">
              <a:solidFill>
                <a:schemeClr val="tx2"/>
              </a:solidFill>
            </a:endParaRPr>
          </a:p>
        </p:txBody>
      </p:sp>
      <p:grpSp>
        <p:nvGrpSpPr>
          <p:cNvPr id="16" name="Group 1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7" name="Freeform: Shape 1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AC549CC8-CF23-4411-AA22-32AC9365C018}"/>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smtClean="0"/>
              <a:pPr>
                <a:spcAft>
                  <a:spcPts val="600"/>
                </a:spcAft>
              </a:pPr>
              <a:t>15</a:t>
            </a:fld>
            <a:endParaRPr lang="en-US"/>
          </a:p>
        </p:txBody>
      </p:sp>
    </p:spTree>
    <p:extLst>
      <p:ext uri="{BB962C8B-B14F-4D97-AF65-F5344CB8AC3E}">
        <p14:creationId xmlns:p14="http://schemas.microsoft.com/office/powerpoint/2010/main" val="375583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804672" y="802955"/>
            <a:ext cx="4766330" cy="1454051"/>
          </a:xfrm>
        </p:spPr>
        <p:txBody>
          <a:bodyPr>
            <a:normAutofit/>
          </a:bodyPr>
          <a:lstStyle/>
          <a:p>
            <a:r>
              <a:rPr lang="en-US" sz="3600">
                <a:solidFill>
                  <a:schemeClr val="tx2"/>
                </a:solidFill>
              </a:rPr>
              <a:t>Do’s and Don’ts of Resolving Conflict (cont.)</a:t>
            </a:r>
          </a:p>
        </p:txBody>
      </p:sp>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804672" y="2421683"/>
            <a:ext cx="4765949" cy="3353476"/>
          </a:xfrm>
        </p:spPr>
        <p:txBody>
          <a:bodyPr anchor="t">
            <a:normAutofit/>
          </a:bodyPr>
          <a:lstStyle/>
          <a:p>
            <a:pPr marL="0" indent="0">
              <a:buNone/>
            </a:pPr>
            <a:r>
              <a:rPr lang="en-US" sz="1800" b="1">
                <a:solidFill>
                  <a:schemeClr val="tx2"/>
                </a:solidFill>
              </a:rPr>
              <a:t>Don’t:</a:t>
            </a:r>
          </a:p>
          <a:p>
            <a:pPr lvl="1"/>
            <a:r>
              <a:rPr lang="en-US" sz="1800">
                <a:solidFill>
                  <a:schemeClr val="tx2"/>
                </a:solidFill>
              </a:rPr>
              <a:t>Focus on personality traits that cannot be changed.</a:t>
            </a:r>
          </a:p>
          <a:p>
            <a:pPr lvl="1"/>
            <a:r>
              <a:rPr lang="en-US" sz="1800">
                <a:solidFill>
                  <a:schemeClr val="tx2"/>
                </a:solidFill>
              </a:rPr>
              <a:t>Interrupt.</a:t>
            </a:r>
          </a:p>
          <a:p>
            <a:pPr lvl="1"/>
            <a:r>
              <a:rPr lang="en-US" sz="1800">
                <a:solidFill>
                  <a:schemeClr val="tx2"/>
                </a:solidFill>
              </a:rPr>
              <a:t>Attack.</a:t>
            </a:r>
          </a:p>
          <a:p>
            <a:pPr lvl="1"/>
            <a:r>
              <a:rPr lang="en-US" sz="1800">
                <a:solidFill>
                  <a:schemeClr val="tx2"/>
                </a:solidFill>
              </a:rPr>
              <a:t>Disregard the feelings of employees.</a:t>
            </a:r>
          </a:p>
          <a:p>
            <a:pPr lvl="1"/>
            <a:r>
              <a:rPr lang="en-US" sz="1800">
                <a:solidFill>
                  <a:schemeClr val="tx2"/>
                </a:solidFill>
              </a:rPr>
              <a:t>Avoid the conflict.</a:t>
            </a:r>
          </a:p>
          <a:p>
            <a:pPr lvl="1"/>
            <a:r>
              <a:rPr lang="en-US" sz="1800">
                <a:solidFill>
                  <a:schemeClr val="tx2"/>
                </a:solidFill>
              </a:rPr>
              <a:t>Allow emotions to take over the conversation.</a:t>
            </a:r>
          </a:p>
          <a:p>
            <a:pPr lvl="1"/>
            <a:r>
              <a:rPr lang="en-US" sz="1800">
                <a:solidFill>
                  <a:schemeClr val="tx2"/>
                </a:solidFill>
              </a:rPr>
              <a:t>Impose personal values or beliefs.</a:t>
            </a:r>
          </a:p>
          <a:p>
            <a:pPr marL="0" indent="0">
              <a:buNone/>
            </a:pPr>
            <a:endParaRPr lang="en-US" sz="180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Graphic 3" descr="Cheers">
            <a:extLst>
              <a:ext uri="{FF2B5EF4-FFF2-40B4-BE49-F238E27FC236}">
                <a16:creationId xmlns:a16="http://schemas.microsoft.com/office/drawing/2014/main" id="{1181F495-56B3-FA09-85AE-CB173325C1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8392" y="1819656"/>
            <a:ext cx="4142232" cy="4142232"/>
          </a:xfrm>
          <a:prstGeom prst="rect">
            <a:avLst/>
          </a:prstGeom>
        </p:spPr>
      </p:pic>
      <p:sp>
        <p:nvSpPr>
          <p:cNvPr id="5" name="Slide Number Placeholder 4">
            <a:extLst>
              <a:ext uri="{FF2B5EF4-FFF2-40B4-BE49-F238E27FC236}">
                <a16:creationId xmlns:a16="http://schemas.microsoft.com/office/drawing/2014/main" id="{AC549CC8-CF23-4411-AA22-32AC9365C018}"/>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smtClean="0"/>
              <a:pPr>
                <a:spcAft>
                  <a:spcPts val="600"/>
                </a:spcAft>
              </a:pPr>
              <a:t>16</a:t>
            </a:fld>
            <a:endParaRPr lang="en-US"/>
          </a:p>
        </p:txBody>
      </p:sp>
    </p:spTree>
    <p:extLst>
      <p:ext uri="{BB962C8B-B14F-4D97-AF65-F5344CB8AC3E}">
        <p14:creationId xmlns:p14="http://schemas.microsoft.com/office/powerpoint/2010/main" val="366495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lourful carved figures of humans">
            <a:extLst>
              <a:ext uri="{FF2B5EF4-FFF2-40B4-BE49-F238E27FC236}">
                <a16:creationId xmlns:a16="http://schemas.microsoft.com/office/drawing/2014/main" id="{5CF0E2F0-0588-93DC-E290-CCA36337E539}"/>
              </a:ext>
            </a:extLst>
          </p:cNvPr>
          <p:cNvPicPr>
            <a:picLocks noChangeAspect="1"/>
          </p:cNvPicPr>
          <p:nvPr/>
        </p:nvPicPr>
        <p:blipFill>
          <a:blip r:embed="rId2"/>
          <a:srcRect t="459"/>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F79CFB-755F-C4D3-C680-498E2C8549E4}"/>
              </a:ext>
            </a:extLst>
          </p:cNvPr>
          <p:cNvSpPr>
            <a:spLocks noGrp="1"/>
          </p:cNvSpPr>
          <p:nvPr>
            <p:ph type="title"/>
          </p:nvPr>
        </p:nvSpPr>
        <p:spPr>
          <a:xfrm>
            <a:off x="838200" y="365125"/>
            <a:ext cx="3822189" cy="1899912"/>
          </a:xfrm>
        </p:spPr>
        <p:txBody>
          <a:bodyPr>
            <a:normAutofit/>
          </a:bodyPr>
          <a:lstStyle/>
          <a:p>
            <a:r>
              <a:rPr lang="en-US" sz="3100"/>
              <a:t>Conflict Resolution vs</a:t>
            </a:r>
            <a:br>
              <a:rPr lang="en-US" sz="3100"/>
            </a:br>
            <a:r>
              <a:rPr lang="en-US" sz="3100"/>
              <a:t>Insubordination and Insolence</a:t>
            </a:r>
          </a:p>
        </p:txBody>
      </p:sp>
      <p:sp>
        <p:nvSpPr>
          <p:cNvPr id="3" name="Content Placeholder 2">
            <a:extLst>
              <a:ext uri="{FF2B5EF4-FFF2-40B4-BE49-F238E27FC236}">
                <a16:creationId xmlns:a16="http://schemas.microsoft.com/office/drawing/2014/main" id="{FFC32812-D60E-B565-4C09-63D9292351E4}"/>
              </a:ext>
            </a:extLst>
          </p:cNvPr>
          <p:cNvSpPr>
            <a:spLocks noGrp="1"/>
          </p:cNvSpPr>
          <p:nvPr>
            <p:ph idx="1"/>
          </p:nvPr>
        </p:nvSpPr>
        <p:spPr>
          <a:xfrm>
            <a:off x="838200" y="2434201"/>
            <a:ext cx="3822189" cy="3742762"/>
          </a:xfrm>
        </p:spPr>
        <p:txBody>
          <a:bodyPr>
            <a:normAutofit/>
          </a:bodyPr>
          <a:lstStyle/>
          <a:p>
            <a:pPr marL="0" indent="0">
              <a:buNone/>
            </a:pPr>
            <a:r>
              <a:rPr lang="en-US" sz="1100" b="1"/>
              <a:t>Definitions:</a:t>
            </a:r>
            <a:endParaRPr lang="en-US" sz="1100"/>
          </a:p>
          <a:p>
            <a:pPr lvl="1"/>
            <a:r>
              <a:rPr lang="en-US" sz="1100" b="1"/>
              <a:t>Healthy Conflict Resolution:</a:t>
            </a:r>
            <a:r>
              <a:rPr lang="en-US" sz="1100"/>
              <a:t> The process of addressing disagreements in a constructive manner where all parties feel heard and respected. The goal is to find a mutually acceptable solution without damaging relationships. This often involves clear communication, active listening, and a focus on problem-solving rather than personal attacks.</a:t>
            </a:r>
          </a:p>
          <a:p>
            <a:pPr lvl="1"/>
            <a:r>
              <a:rPr lang="en-US" sz="1100" b="1"/>
              <a:t>Insubordination:</a:t>
            </a:r>
            <a:r>
              <a:rPr lang="en-US" sz="1100"/>
              <a:t> The act of willfully disobeying or disrespecting authority or established rules within the workplace. It often includes refusing to follow orders or intentionally undermining a supervisor’s authority.</a:t>
            </a:r>
          </a:p>
          <a:p>
            <a:pPr lvl="1"/>
            <a:r>
              <a:rPr lang="en-US" sz="1100" b="1"/>
              <a:t>Insolence:</a:t>
            </a:r>
            <a:r>
              <a:rPr lang="en-US" sz="1100"/>
              <a:t> Open disrespect or rudeness toward a colleague or superior. This behavior includes sarcastic comments, mocking, or other forms of communication that show a lack of respect for the other person.</a:t>
            </a:r>
          </a:p>
          <a:p>
            <a:endParaRPr lang="en-US" sz="1100"/>
          </a:p>
        </p:txBody>
      </p:sp>
      <p:sp>
        <p:nvSpPr>
          <p:cNvPr id="4" name="Slide Number Placeholder 3">
            <a:extLst>
              <a:ext uri="{FF2B5EF4-FFF2-40B4-BE49-F238E27FC236}">
                <a16:creationId xmlns:a16="http://schemas.microsoft.com/office/drawing/2014/main" id="{688951EA-ECEB-F212-8C4B-A7A3BB3B5CED}"/>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5455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8239-3136-417B-0B07-BA7FB41F00C7}"/>
              </a:ext>
            </a:extLst>
          </p:cNvPr>
          <p:cNvSpPr>
            <a:spLocks noGrp="1"/>
          </p:cNvSpPr>
          <p:nvPr>
            <p:ph type="title"/>
          </p:nvPr>
        </p:nvSpPr>
        <p:spPr/>
        <p:txBody>
          <a:bodyPr/>
          <a:lstStyle/>
          <a:p>
            <a:r>
              <a:rPr lang="en-US" dirty="0"/>
              <a:t>Telling the Difference</a:t>
            </a:r>
          </a:p>
        </p:txBody>
      </p:sp>
      <p:sp>
        <p:nvSpPr>
          <p:cNvPr id="4" name="Slide Number Placeholder 3">
            <a:extLst>
              <a:ext uri="{FF2B5EF4-FFF2-40B4-BE49-F238E27FC236}">
                <a16:creationId xmlns:a16="http://schemas.microsoft.com/office/drawing/2014/main" id="{6BDA0FA2-8272-5669-AC5E-91309E813DD1}"/>
              </a:ext>
            </a:extLst>
          </p:cNvPr>
          <p:cNvSpPr>
            <a:spLocks noGrp="1"/>
          </p:cNvSpPr>
          <p:nvPr>
            <p:ph type="sldNum" sz="quarter" idx="12"/>
          </p:nvPr>
        </p:nvSpPr>
        <p:spPr/>
        <p:txBody>
          <a:bodyPr/>
          <a:lstStyle/>
          <a:p>
            <a:fld id="{7D625B40-28DA-43CD-A97E-EA3E1B04B7D2}" type="slidenum">
              <a:rPr lang="en-US" smtClean="0"/>
              <a:t>18</a:t>
            </a:fld>
            <a:endParaRPr lang="en-US" dirty="0"/>
          </a:p>
        </p:txBody>
      </p:sp>
      <p:graphicFrame>
        <p:nvGraphicFramePr>
          <p:cNvPr id="14" name="Rectangle 1">
            <a:extLst>
              <a:ext uri="{FF2B5EF4-FFF2-40B4-BE49-F238E27FC236}">
                <a16:creationId xmlns:a16="http://schemas.microsoft.com/office/drawing/2014/main" id="{94C119BB-1E3B-39F2-5B34-F81FE982B42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2858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5F90A-0A00-9D43-2E0C-B6F9B75F139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Scenario 1:</a:t>
            </a:r>
          </a:p>
        </p:txBody>
      </p:sp>
      <p:sp>
        <p:nvSpPr>
          <p:cNvPr id="3" name="Content Placeholder 2">
            <a:extLst>
              <a:ext uri="{FF2B5EF4-FFF2-40B4-BE49-F238E27FC236}">
                <a16:creationId xmlns:a16="http://schemas.microsoft.com/office/drawing/2014/main" id="{259545D5-9243-0BCA-D230-610B4EA4893F}"/>
              </a:ext>
            </a:extLst>
          </p:cNvPr>
          <p:cNvSpPr>
            <a:spLocks noGrp="1"/>
          </p:cNvSpPr>
          <p:nvPr>
            <p:ph idx="1"/>
          </p:nvPr>
        </p:nvSpPr>
        <p:spPr>
          <a:xfrm>
            <a:off x="1100190" y="2081891"/>
            <a:ext cx="9991619" cy="3907942"/>
          </a:xfrm>
        </p:spPr>
        <p:txBody>
          <a:bodyPr anchor="ctr">
            <a:normAutofit fontScale="92500" lnSpcReduction="20000"/>
          </a:bodyPr>
          <a:lstStyle/>
          <a:p>
            <a:pPr marL="0" indent="0">
              <a:lnSpc>
                <a:spcPct val="150000"/>
              </a:lnSpc>
              <a:buNone/>
            </a:pPr>
            <a:r>
              <a:rPr lang="en-US" sz="1700" b="1" dirty="0"/>
              <a:t>Supervisor:</a:t>
            </a:r>
            <a:r>
              <a:rPr lang="en-US" sz="1700" dirty="0"/>
              <a:t> "I need you to complete the quarterly report by Friday."</a:t>
            </a:r>
            <a:br>
              <a:rPr lang="en-US" sz="1700" dirty="0"/>
            </a:br>
            <a:r>
              <a:rPr lang="en-US" sz="1700" b="1" dirty="0"/>
              <a:t>Employee:</a:t>
            </a:r>
            <a:r>
              <a:rPr lang="en-US" sz="1700" dirty="0"/>
              <a:t> “The way you want things done is so backwards. You can’t expect me to get this done by Friday!"</a:t>
            </a:r>
            <a:br>
              <a:rPr lang="en-US" sz="1700" dirty="0"/>
            </a:br>
            <a:r>
              <a:rPr lang="en-US" sz="1700" b="1" dirty="0"/>
              <a:t>Supervisor:</a:t>
            </a:r>
            <a:r>
              <a:rPr lang="en-US" sz="1700" dirty="0"/>
              <a:t> "I understand you might have concerns about the approach. Can you share your logic behind that and what you think we can improve on? We can talk about these, but the report still needs to be completed by Friday."</a:t>
            </a:r>
            <a:br>
              <a:rPr lang="en-US" sz="1700" dirty="0"/>
            </a:br>
            <a:r>
              <a:rPr lang="en-US" sz="1700" b="1" dirty="0"/>
              <a:t>Employee:</a:t>
            </a:r>
            <a:r>
              <a:rPr lang="en-US" sz="1700" dirty="0"/>
              <a:t> "It’s pointless to talk about it because nothing is going to change, and I’m not wasting my time on something that won’t work."</a:t>
            </a:r>
            <a:br>
              <a:rPr lang="en-US" sz="1700" dirty="0"/>
            </a:br>
            <a:r>
              <a:rPr lang="en-US" sz="1700" b="1" dirty="0"/>
              <a:t>Supervisor:</a:t>
            </a:r>
            <a:r>
              <a:rPr lang="en-US" sz="1700" dirty="0"/>
              <a:t> "I'm willing to consider alternative approaches in the future. However, this report is a priority right now and it needs to be done as directed. If you’re not willing to follow the instructions, we’ll need to have a formal discussion about your refusal to comply."</a:t>
            </a:r>
            <a:br>
              <a:rPr lang="en-US" sz="1700" dirty="0"/>
            </a:br>
            <a:r>
              <a:rPr lang="en-US" sz="1700" b="1" dirty="0"/>
              <a:t>Employee:</a:t>
            </a:r>
            <a:r>
              <a:rPr lang="en-US" sz="1700" dirty="0"/>
              <a:t> “Ugh, fine. This is such a waste of time."</a:t>
            </a:r>
            <a:br>
              <a:rPr lang="en-US" sz="1700" dirty="0"/>
            </a:br>
            <a:r>
              <a:rPr lang="en-US" sz="1700" b="1" dirty="0"/>
              <a:t>Supervisor:</a:t>
            </a:r>
            <a:r>
              <a:rPr lang="en-US" sz="1700" dirty="0"/>
              <a:t> "Your attitude is concerning. Let’s set up a time later today to discuss this further. In the meantime, I expect the report to be completed as requested. We’ll address your concerns during our meeting."</a:t>
            </a:r>
          </a:p>
        </p:txBody>
      </p:sp>
      <p:sp>
        <p:nvSpPr>
          <p:cNvPr id="4" name="Slide Number Placeholder 3">
            <a:extLst>
              <a:ext uri="{FF2B5EF4-FFF2-40B4-BE49-F238E27FC236}">
                <a16:creationId xmlns:a16="http://schemas.microsoft.com/office/drawing/2014/main" id="{F1E35E7F-2391-59BF-4FB7-D9ECB3374F78}"/>
              </a:ext>
            </a:extLst>
          </p:cNvPr>
          <p:cNvSpPr>
            <a:spLocks noGrp="1"/>
          </p:cNvSpPr>
          <p:nvPr>
            <p:ph type="sldNum" sz="quarter" idx="12"/>
          </p:nvPr>
        </p:nvSpPr>
        <p:spPr>
          <a:xfrm>
            <a:off x="11704320" y="6455431"/>
            <a:ext cx="445913" cy="365125"/>
          </a:xfrm>
        </p:spPr>
        <p:txBody>
          <a:bodyPr>
            <a:normAutofit/>
          </a:bodyPr>
          <a:lstStyle/>
          <a:p>
            <a:pPr>
              <a:spcAft>
                <a:spcPts val="600"/>
              </a:spcAft>
            </a:pPr>
            <a:fld id="{7D625B40-28DA-43CD-A97E-EA3E1B04B7D2}" type="slidenum">
              <a:rPr lang="en-US" sz="1100">
                <a:solidFill>
                  <a:schemeClr val="tx1">
                    <a:lumMod val="50000"/>
                    <a:lumOff val="50000"/>
                  </a:schemeClr>
                </a:solidFill>
              </a:rPr>
              <a:pPr>
                <a:spcAft>
                  <a:spcPts val="600"/>
                </a:spcAft>
              </a:pPr>
              <a:t>19</a:t>
            </a:fld>
            <a:endParaRPr lang="en-US" sz="1100">
              <a:solidFill>
                <a:schemeClr val="tx1">
                  <a:lumMod val="50000"/>
                  <a:lumOff val="50000"/>
                </a:schemeClr>
              </a:solidFill>
            </a:endParaRPr>
          </a:p>
        </p:txBody>
      </p:sp>
    </p:spTree>
    <p:extLst>
      <p:ext uri="{BB962C8B-B14F-4D97-AF65-F5344CB8AC3E}">
        <p14:creationId xmlns:p14="http://schemas.microsoft.com/office/powerpoint/2010/main" val="3015377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762000" y="1138036"/>
            <a:ext cx="4085665" cy="1402470"/>
          </a:xfrm>
        </p:spPr>
        <p:txBody>
          <a:bodyPr anchor="t">
            <a:normAutofit/>
          </a:bodyPr>
          <a:lstStyle/>
          <a:p>
            <a:r>
              <a:rPr lang="en-US" sz="3200"/>
              <a:t>Introduction</a:t>
            </a:r>
          </a:p>
        </p:txBody>
      </p:sp>
      <p:cxnSp>
        <p:nvCxnSpPr>
          <p:cNvPr id="11" name="Straight Connector 1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762000" y="2551176"/>
            <a:ext cx="4085665" cy="3591207"/>
          </a:xfrm>
        </p:spPr>
        <p:txBody>
          <a:bodyPr>
            <a:normAutofit/>
          </a:bodyPr>
          <a:lstStyle/>
          <a:p>
            <a:pPr marL="0" indent="0">
              <a:buNone/>
            </a:pPr>
            <a:r>
              <a:rPr lang="en-US" sz="1600" i="1"/>
              <a:t>“Whenever you’re in conflict with someone, there is one factor that can make the difference between damaging your relationship and deepening it. That factor is attitude.” </a:t>
            </a:r>
          </a:p>
          <a:p>
            <a:pPr marL="0" indent="0">
              <a:buNone/>
            </a:pPr>
            <a:r>
              <a:rPr lang="en-US" sz="1600"/>
              <a:t>						—William James</a:t>
            </a:r>
          </a:p>
          <a:p>
            <a:pPr marL="0" indent="0">
              <a:buNone/>
            </a:pPr>
            <a:endParaRPr lang="en-US" sz="1600"/>
          </a:p>
          <a:p>
            <a:pPr marL="0" indent="0">
              <a:buNone/>
            </a:pPr>
            <a:r>
              <a:rPr lang="en-US" sz="1600"/>
              <a:t>This training focuses on ways that supervisors can work with employees to resolve conflict in the workplace by recognizing the causes of workplace conflict, understanding how to facilitate resolution of conflict and how to manage the work relationships once the conflict has been resolved. </a:t>
            </a:r>
          </a:p>
          <a:p>
            <a:pPr marL="0" indent="0">
              <a:buNone/>
            </a:pPr>
            <a:endParaRPr lang="en-US" sz="1600"/>
          </a:p>
        </p:txBody>
      </p:sp>
      <p:pic>
        <p:nvPicPr>
          <p:cNvPr id="7" name="Picture 6" descr="A group of multi coloured wooden stick figures">
            <a:extLst>
              <a:ext uri="{FF2B5EF4-FFF2-40B4-BE49-F238E27FC236}">
                <a16:creationId xmlns:a16="http://schemas.microsoft.com/office/drawing/2014/main" id="{F3006725-E682-91FA-83A0-EE525326E274}"/>
              </a:ext>
            </a:extLst>
          </p:cNvPr>
          <p:cNvPicPr>
            <a:picLocks noChangeAspect="1"/>
          </p:cNvPicPr>
          <p:nvPr/>
        </p:nvPicPr>
        <p:blipFill rotWithShape="1">
          <a:blip r:embed="rId3"/>
          <a:srcRect l="9910" r="24041"/>
          <a:stretch/>
        </p:blipFill>
        <p:spPr>
          <a:xfrm>
            <a:off x="5650992" y="10"/>
            <a:ext cx="6541008" cy="6857990"/>
          </a:xfrm>
          <a:prstGeom prst="rect">
            <a:avLst/>
          </a:prstGeom>
        </p:spPr>
      </p:pic>
      <p:sp>
        <p:nvSpPr>
          <p:cNvPr id="5" name="Slide Number Placeholder 4">
            <a:extLst>
              <a:ext uri="{FF2B5EF4-FFF2-40B4-BE49-F238E27FC236}">
                <a16:creationId xmlns:a16="http://schemas.microsoft.com/office/drawing/2014/main" id="{3AC3659C-90BE-4461-8DED-0F4D739B6688}"/>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1089104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5F90A-0A00-9D43-2E0C-B6F9B75F139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Scenario 2:</a:t>
            </a:r>
          </a:p>
        </p:txBody>
      </p:sp>
      <p:sp>
        <p:nvSpPr>
          <p:cNvPr id="3" name="Content Placeholder 2">
            <a:extLst>
              <a:ext uri="{FF2B5EF4-FFF2-40B4-BE49-F238E27FC236}">
                <a16:creationId xmlns:a16="http://schemas.microsoft.com/office/drawing/2014/main" id="{259545D5-9243-0BCA-D230-610B4EA4893F}"/>
              </a:ext>
            </a:extLst>
          </p:cNvPr>
          <p:cNvSpPr>
            <a:spLocks noGrp="1"/>
          </p:cNvSpPr>
          <p:nvPr>
            <p:ph idx="1"/>
          </p:nvPr>
        </p:nvSpPr>
        <p:spPr>
          <a:xfrm>
            <a:off x="1100190" y="2081891"/>
            <a:ext cx="9991619" cy="3907942"/>
          </a:xfrm>
        </p:spPr>
        <p:txBody>
          <a:bodyPr anchor="ctr">
            <a:normAutofit fontScale="92500" lnSpcReduction="10000"/>
          </a:bodyPr>
          <a:lstStyle/>
          <a:p>
            <a:pPr marL="0" indent="0">
              <a:lnSpc>
                <a:spcPct val="150000"/>
              </a:lnSpc>
              <a:buNone/>
            </a:pPr>
            <a:r>
              <a:rPr lang="en-US" sz="1600" b="1" dirty="0"/>
              <a:t>Supervisor:</a:t>
            </a:r>
            <a:r>
              <a:rPr lang="en-US" sz="1600" dirty="0"/>
              <a:t> "We need to adjust our approach to meet the new guidelines."</a:t>
            </a:r>
            <a:br>
              <a:rPr lang="en-US" sz="1600" dirty="0"/>
            </a:br>
            <a:r>
              <a:rPr lang="en-US" sz="1600" b="1" dirty="0"/>
              <a:t>Employee:</a:t>
            </a:r>
            <a:r>
              <a:rPr lang="en-US" sz="1600" dirty="0"/>
              <a:t> "Oh, so now we have to jump through hoops just because you said so? Ridiculous."</a:t>
            </a:r>
            <a:br>
              <a:rPr lang="en-US" sz="1600" dirty="0"/>
            </a:br>
            <a:r>
              <a:rPr lang="en-US" sz="1600" b="1" dirty="0"/>
              <a:t>Supervisor (pauses, visibly taken aback):</a:t>
            </a:r>
            <a:r>
              <a:rPr lang="en-US" sz="1600" dirty="0"/>
              <a:t> "I wasn’t expecting that response. Let’s take a step back. I understand that these changes can be frustrating, but it’s important for us to stay compliant with the guidelines. Can we discuss how to make this work without unnecessary stress?"</a:t>
            </a:r>
            <a:br>
              <a:rPr lang="en-US" sz="1600" dirty="0"/>
            </a:br>
            <a:r>
              <a:rPr lang="en-US" sz="1600" b="1" dirty="0"/>
              <a:t>Employee:</a:t>
            </a:r>
            <a:r>
              <a:rPr lang="en-US" sz="1600" dirty="0"/>
              <a:t> "Yeah, because that worked so well last time. You keep making decisions that don't make any sense."</a:t>
            </a:r>
            <a:br>
              <a:rPr lang="en-US" sz="1600" dirty="0"/>
            </a:br>
            <a:r>
              <a:rPr lang="en-US" sz="1600" b="1" dirty="0"/>
              <a:t>Supervisor:</a:t>
            </a:r>
            <a:r>
              <a:rPr lang="en-US" sz="1600" dirty="0"/>
              <a:t> "I see you're upset, and I’m open to hearing your concerns. But I need you to address these issues respectfully. Let's talk through your concerns constructively."</a:t>
            </a:r>
            <a:br>
              <a:rPr lang="en-US" sz="1600" dirty="0"/>
            </a:br>
            <a:r>
              <a:rPr lang="en-US" sz="1600" b="1" dirty="0"/>
              <a:t>Employee:</a:t>
            </a:r>
            <a:r>
              <a:rPr lang="en-US" sz="1600" dirty="0"/>
              <a:t> "Whatever. You’re just going to do what you want anyway, so why should I bother?"</a:t>
            </a:r>
            <a:br>
              <a:rPr lang="en-US" sz="1600" dirty="0"/>
            </a:br>
            <a:r>
              <a:rPr lang="en-US" sz="1600" b="1" dirty="0"/>
              <a:t>Supervisor:</a:t>
            </a:r>
            <a:r>
              <a:rPr lang="en-US" sz="1600" dirty="0"/>
              <a:t> "I hear you, and it seems like there’s a lot more going on here than just this change. Let’s set up some time to discuss your concerns more thoroughly. In the meantime, I expect us both to maintain a professional tone. We’re on the same team, and I want to find a way forward that works for all of us."</a:t>
            </a:r>
            <a:endParaRPr lang="en-US" sz="3200" dirty="0"/>
          </a:p>
        </p:txBody>
      </p:sp>
      <p:sp>
        <p:nvSpPr>
          <p:cNvPr id="4" name="Slide Number Placeholder 3">
            <a:extLst>
              <a:ext uri="{FF2B5EF4-FFF2-40B4-BE49-F238E27FC236}">
                <a16:creationId xmlns:a16="http://schemas.microsoft.com/office/drawing/2014/main" id="{F1E35E7F-2391-59BF-4FB7-D9ECB3374F78}"/>
              </a:ext>
            </a:extLst>
          </p:cNvPr>
          <p:cNvSpPr>
            <a:spLocks noGrp="1"/>
          </p:cNvSpPr>
          <p:nvPr>
            <p:ph type="sldNum" sz="quarter" idx="12"/>
          </p:nvPr>
        </p:nvSpPr>
        <p:spPr>
          <a:xfrm>
            <a:off x="11704320" y="6455431"/>
            <a:ext cx="445913" cy="365125"/>
          </a:xfrm>
        </p:spPr>
        <p:txBody>
          <a:bodyPr>
            <a:normAutofit/>
          </a:bodyPr>
          <a:lstStyle/>
          <a:p>
            <a:pPr>
              <a:spcAft>
                <a:spcPts val="600"/>
              </a:spcAft>
            </a:pPr>
            <a:fld id="{7D625B40-28DA-43CD-A97E-EA3E1B04B7D2}" type="slidenum">
              <a:rPr lang="en-US" sz="1100">
                <a:solidFill>
                  <a:schemeClr val="tx1">
                    <a:lumMod val="50000"/>
                    <a:lumOff val="50000"/>
                  </a:schemeClr>
                </a:solidFill>
              </a:rPr>
              <a:pPr>
                <a:spcAft>
                  <a:spcPts val="600"/>
                </a:spcAft>
              </a:pPr>
              <a:t>20</a:t>
            </a:fld>
            <a:endParaRPr lang="en-US" sz="1100">
              <a:solidFill>
                <a:schemeClr val="tx1">
                  <a:lumMod val="50000"/>
                  <a:lumOff val="50000"/>
                </a:schemeClr>
              </a:solidFill>
            </a:endParaRPr>
          </a:p>
        </p:txBody>
      </p:sp>
    </p:spTree>
    <p:extLst>
      <p:ext uri="{BB962C8B-B14F-4D97-AF65-F5344CB8AC3E}">
        <p14:creationId xmlns:p14="http://schemas.microsoft.com/office/powerpoint/2010/main" val="1229357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5F90A-0A00-9D43-2E0C-B6F9B75F139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Scenario 3:</a:t>
            </a:r>
          </a:p>
        </p:txBody>
      </p:sp>
      <p:sp>
        <p:nvSpPr>
          <p:cNvPr id="3" name="Content Placeholder 2">
            <a:extLst>
              <a:ext uri="{FF2B5EF4-FFF2-40B4-BE49-F238E27FC236}">
                <a16:creationId xmlns:a16="http://schemas.microsoft.com/office/drawing/2014/main" id="{259545D5-9243-0BCA-D230-610B4EA4893F}"/>
              </a:ext>
            </a:extLst>
          </p:cNvPr>
          <p:cNvSpPr>
            <a:spLocks noGrp="1"/>
          </p:cNvSpPr>
          <p:nvPr>
            <p:ph idx="1"/>
          </p:nvPr>
        </p:nvSpPr>
        <p:spPr>
          <a:xfrm>
            <a:off x="575354" y="1715784"/>
            <a:ext cx="11087200" cy="4739647"/>
          </a:xfrm>
        </p:spPr>
        <p:txBody>
          <a:bodyPr anchor="ctr">
            <a:normAutofit lnSpcReduction="10000"/>
          </a:bodyPr>
          <a:lstStyle/>
          <a:p>
            <a:r>
              <a:rPr lang="en-US" sz="1400" b="1" dirty="0"/>
              <a:t>Employee 1 (Sarah, City Planner):</a:t>
            </a:r>
            <a:r>
              <a:rPr lang="en-US" sz="1400" dirty="0"/>
              <a:t> "Hey, Mark, I noticed that the draft you submitted for the upcoming zoning meeting didn’t include the updates from last week’s council discussion. Was there a reason those weren’t included?"</a:t>
            </a:r>
          </a:p>
          <a:p>
            <a:r>
              <a:rPr lang="en-US" sz="1400" b="1" dirty="0"/>
              <a:t>Employee 2 (Mark, Administrative Coordinator, shrugging):</a:t>
            </a:r>
            <a:r>
              <a:rPr lang="en-US" sz="1400" dirty="0"/>
              <a:t> "No reason. I just didn’t think it was that critical."</a:t>
            </a:r>
          </a:p>
          <a:p>
            <a:r>
              <a:rPr lang="en-US" sz="1400" b="1" dirty="0"/>
              <a:t>Sarah:</a:t>
            </a:r>
            <a:r>
              <a:rPr lang="en-US" sz="1400" dirty="0"/>
              <a:t> "It’s just that the council was pretty clear about wanting those updates reflected. Now I’m having trouble getting everything ready in time for the meeting."</a:t>
            </a:r>
          </a:p>
          <a:p>
            <a:r>
              <a:rPr lang="en-US" sz="1400" b="1" dirty="0"/>
              <a:t>Mark (with a hint of sarcasm):</a:t>
            </a:r>
            <a:r>
              <a:rPr lang="en-US" sz="1400" dirty="0"/>
              <a:t> "Well, I figured you’d be able to sort it out. You always do."</a:t>
            </a:r>
          </a:p>
          <a:p>
            <a:r>
              <a:rPr lang="en-US" sz="1400" b="1" dirty="0"/>
              <a:t>Sarah (sensing tension):</a:t>
            </a:r>
            <a:r>
              <a:rPr lang="en-US" sz="1400" dirty="0"/>
              <a:t> "I can make the adjustments, but it’s a bit more complicated this late in the process. Is everything alright? You seem a bit frustrated."</a:t>
            </a:r>
          </a:p>
          <a:p>
            <a:r>
              <a:rPr lang="en-US" sz="1400" b="1" dirty="0"/>
              <a:t>Mark (avoiding eye contact):</a:t>
            </a:r>
            <a:r>
              <a:rPr lang="en-US" sz="1400" dirty="0"/>
              <a:t> "I’m fine. It’s whatever. You’ve got it covered, right?"</a:t>
            </a:r>
          </a:p>
          <a:p>
            <a:r>
              <a:rPr lang="en-US" sz="1400" b="1" dirty="0"/>
              <a:t>Sarah (concerned):</a:t>
            </a:r>
            <a:r>
              <a:rPr lang="en-US" sz="1400" dirty="0"/>
              <a:t> "Mark, it feels like there’s something bothering you. If there’s an issue with how we’re dividing up the work or anything else, I’d rather we talk about it. We need to make sure we’re both on the same page, especially with these tight deadlines."</a:t>
            </a:r>
          </a:p>
          <a:p>
            <a:r>
              <a:rPr lang="en-US" sz="1400" b="1" dirty="0"/>
              <a:t>Mark (sighs):</a:t>
            </a:r>
            <a:r>
              <a:rPr lang="en-US" sz="1400" dirty="0"/>
              <a:t> "Honestly, I’m just tired of always being the one who has to make last-minute changes based on decisions made in those meetings. I didn’t want to bring it up because I didn’t want to cause any issues, but it’s starting to get to me."</a:t>
            </a:r>
          </a:p>
          <a:p>
            <a:r>
              <a:rPr lang="en-US" sz="1400" b="1" dirty="0"/>
              <a:t>Sarah (nodding):</a:t>
            </a:r>
            <a:r>
              <a:rPr lang="en-US" sz="1400" dirty="0"/>
              <a:t> "I understand where you’re coming from. The last-minute changes can be stressful, and I don’t want you to feel overwhelmed. If you’d mentioned it earlier, we could have figured out a way to handle it together. How about we look at the workload and see if there’s a better way to divide the responsibilities? Maybe we can plan ahead so we’re not scrambling before the next meeting."</a:t>
            </a:r>
          </a:p>
          <a:p>
            <a:r>
              <a:rPr lang="en-US" sz="1400" b="1" dirty="0"/>
              <a:t>Mark (relieved):</a:t>
            </a:r>
            <a:r>
              <a:rPr lang="en-US" sz="1400" dirty="0"/>
              <a:t> "That would help a lot. I’m sorry for not saying anything sooner. I should have been more upfront about how I was feeling."</a:t>
            </a:r>
          </a:p>
          <a:p>
            <a:r>
              <a:rPr lang="en-US" sz="1400" b="1" dirty="0"/>
              <a:t>Sarah:</a:t>
            </a:r>
            <a:r>
              <a:rPr lang="en-US" sz="1400" dirty="0"/>
              <a:t> "No problem. I’m glad you’re sharing it now. Let’s work together to make sure this doesn’t happen again. We’re both in this to make sure everything runs smoothly for the city."</a:t>
            </a:r>
          </a:p>
        </p:txBody>
      </p:sp>
      <p:sp>
        <p:nvSpPr>
          <p:cNvPr id="4" name="Slide Number Placeholder 3">
            <a:extLst>
              <a:ext uri="{FF2B5EF4-FFF2-40B4-BE49-F238E27FC236}">
                <a16:creationId xmlns:a16="http://schemas.microsoft.com/office/drawing/2014/main" id="{F1E35E7F-2391-59BF-4FB7-D9ECB3374F78}"/>
              </a:ext>
            </a:extLst>
          </p:cNvPr>
          <p:cNvSpPr>
            <a:spLocks noGrp="1"/>
          </p:cNvSpPr>
          <p:nvPr>
            <p:ph type="sldNum" sz="quarter" idx="12"/>
          </p:nvPr>
        </p:nvSpPr>
        <p:spPr>
          <a:xfrm>
            <a:off x="11704320" y="6455431"/>
            <a:ext cx="445913" cy="365125"/>
          </a:xfrm>
        </p:spPr>
        <p:txBody>
          <a:bodyPr>
            <a:normAutofit/>
          </a:bodyPr>
          <a:lstStyle/>
          <a:p>
            <a:pPr>
              <a:spcAft>
                <a:spcPts val="600"/>
              </a:spcAft>
            </a:pPr>
            <a:fld id="{7D625B40-28DA-43CD-A97E-EA3E1B04B7D2}" type="slidenum">
              <a:rPr lang="en-US" sz="1100">
                <a:solidFill>
                  <a:schemeClr val="tx1">
                    <a:lumMod val="50000"/>
                    <a:lumOff val="50000"/>
                  </a:schemeClr>
                </a:solidFill>
              </a:rPr>
              <a:pPr>
                <a:spcAft>
                  <a:spcPts val="600"/>
                </a:spcAft>
              </a:pPr>
              <a:t>21</a:t>
            </a:fld>
            <a:endParaRPr lang="en-US" sz="1100">
              <a:solidFill>
                <a:schemeClr val="tx1">
                  <a:lumMod val="50000"/>
                  <a:lumOff val="50000"/>
                </a:schemeClr>
              </a:solidFill>
            </a:endParaRPr>
          </a:p>
        </p:txBody>
      </p:sp>
    </p:spTree>
    <p:extLst>
      <p:ext uri="{BB962C8B-B14F-4D97-AF65-F5344CB8AC3E}">
        <p14:creationId xmlns:p14="http://schemas.microsoft.com/office/powerpoint/2010/main" val="3923361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5F90A-0A00-9D43-2E0C-B6F9B75F139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Scenario 4:</a:t>
            </a:r>
          </a:p>
        </p:txBody>
      </p:sp>
      <p:sp>
        <p:nvSpPr>
          <p:cNvPr id="3" name="Content Placeholder 2">
            <a:extLst>
              <a:ext uri="{FF2B5EF4-FFF2-40B4-BE49-F238E27FC236}">
                <a16:creationId xmlns:a16="http://schemas.microsoft.com/office/drawing/2014/main" id="{259545D5-9243-0BCA-D230-610B4EA4893F}"/>
              </a:ext>
            </a:extLst>
          </p:cNvPr>
          <p:cNvSpPr>
            <a:spLocks noGrp="1"/>
          </p:cNvSpPr>
          <p:nvPr>
            <p:ph idx="1"/>
          </p:nvPr>
        </p:nvSpPr>
        <p:spPr>
          <a:xfrm>
            <a:off x="575354" y="1715784"/>
            <a:ext cx="11087200" cy="4739647"/>
          </a:xfrm>
        </p:spPr>
        <p:txBody>
          <a:bodyPr anchor="ctr">
            <a:normAutofit/>
          </a:bodyPr>
          <a:lstStyle/>
          <a:p>
            <a:r>
              <a:rPr lang="en-US" sz="1600" b="1" dirty="0"/>
              <a:t>Employee 1 (Jane):</a:t>
            </a:r>
            <a:r>
              <a:rPr lang="en-US" sz="1600" dirty="0"/>
              <a:t> "Hey, I noticed you’ve been handling the client reports differently than we agreed on. It’s causing some issues with the data consistency. Can we stick to the format we discussed?"</a:t>
            </a:r>
          </a:p>
          <a:p>
            <a:r>
              <a:rPr lang="en-US" sz="1600" b="1" dirty="0"/>
              <a:t>Employee 2 (John):</a:t>
            </a:r>
            <a:r>
              <a:rPr lang="en-US" sz="1600" dirty="0"/>
              <a:t> "I don’t see the big deal, Jane. My way gets the same results, and it’s faster. Why do we always have to do things your way?"</a:t>
            </a:r>
          </a:p>
          <a:p>
            <a:r>
              <a:rPr lang="en-US" sz="1600" b="1" dirty="0"/>
              <a:t>Jane:</a:t>
            </a:r>
            <a:r>
              <a:rPr lang="en-US" sz="1600" dirty="0"/>
              <a:t> "I get that you’re trying to be efficient, and I appreciate that. But when the data isn’t consistent, it creates extra work for the rest of the team. I’m just asking that we stick to the agreed format so everyone’s work aligns."</a:t>
            </a:r>
          </a:p>
          <a:p>
            <a:r>
              <a:rPr lang="en-US" sz="1600" b="1" dirty="0"/>
              <a:t>John:</a:t>
            </a:r>
            <a:r>
              <a:rPr lang="en-US" sz="1600" dirty="0"/>
              <a:t> "Honestly, I think this is just nitpicking. I’ve got a lot on my plate, and changing my process now feels like a waste of time."</a:t>
            </a:r>
          </a:p>
          <a:p>
            <a:r>
              <a:rPr lang="en-US" sz="1600" b="1" dirty="0"/>
              <a:t>Jane:</a:t>
            </a:r>
            <a:r>
              <a:rPr lang="en-US" sz="1600" dirty="0"/>
              <a:t> "I understand you’ve got a lot going on, and I’m not trying to add more to your plate. How about this—let’s look at your process together and see if there’s a way to incorporate your efficiency into the format we agreed on. That way, we can both save time and keep the data consistent."</a:t>
            </a:r>
          </a:p>
          <a:p>
            <a:r>
              <a:rPr lang="en-US" sz="1600" b="1" dirty="0"/>
              <a:t>John:</a:t>
            </a:r>
            <a:r>
              <a:rPr lang="en-US" sz="1600" dirty="0"/>
              <a:t> "I’m not sure it’ll make a difference, but I guess we can take a look."</a:t>
            </a:r>
          </a:p>
          <a:p>
            <a:r>
              <a:rPr lang="en-US" sz="1600" b="1" dirty="0"/>
              <a:t>Jane:</a:t>
            </a:r>
            <a:r>
              <a:rPr lang="en-US" sz="1600" dirty="0"/>
              <a:t> "Great! I’m sure we can find a middle ground that works for both of us. Let’s meet this afternoon and go through it together."</a:t>
            </a:r>
          </a:p>
          <a:p>
            <a:r>
              <a:rPr lang="en-US" sz="1600" b="1" dirty="0"/>
              <a:t>John:</a:t>
            </a:r>
            <a:r>
              <a:rPr lang="en-US" sz="1600" dirty="0"/>
              <a:t> "Alright, let’s do that. If we can make it work without too much hassle, I’m on board."</a:t>
            </a:r>
          </a:p>
        </p:txBody>
      </p:sp>
      <p:sp>
        <p:nvSpPr>
          <p:cNvPr id="4" name="Slide Number Placeholder 3">
            <a:extLst>
              <a:ext uri="{FF2B5EF4-FFF2-40B4-BE49-F238E27FC236}">
                <a16:creationId xmlns:a16="http://schemas.microsoft.com/office/drawing/2014/main" id="{F1E35E7F-2391-59BF-4FB7-D9ECB3374F78}"/>
              </a:ext>
            </a:extLst>
          </p:cNvPr>
          <p:cNvSpPr>
            <a:spLocks noGrp="1"/>
          </p:cNvSpPr>
          <p:nvPr>
            <p:ph type="sldNum" sz="quarter" idx="12"/>
          </p:nvPr>
        </p:nvSpPr>
        <p:spPr>
          <a:xfrm>
            <a:off x="11704320" y="6455431"/>
            <a:ext cx="445913" cy="365125"/>
          </a:xfrm>
        </p:spPr>
        <p:txBody>
          <a:bodyPr>
            <a:normAutofit/>
          </a:bodyPr>
          <a:lstStyle/>
          <a:p>
            <a:pPr>
              <a:spcAft>
                <a:spcPts val="600"/>
              </a:spcAft>
            </a:pPr>
            <a:fld id="{7D625B40-28DA-43CD-A97E-EA3E1B04B7D2}" type="slidenum">
              <a:rPr lang="en-US" sz="1100">
                <a:solidFill>
                  <a:schemeClr val="tx1">
                    <a:lumMod val="50000"/>
                    <a:lumOff val="50000"/>
                  </a:schemeClr>
                </a:solidFill>
              </a:rPr>
              <a:pPr>
                <a:spcAft>
                  <a:spcPts val="600"/>
                </a:spcAft>
              </a:pPr>
              <a:t>22</a:t>
            </a:fld>
            <a:endParaRPr lang="en-US" sz="1100">
              <a:solidFill>
                <a:schemeClr val="tx1">
                  <a:lumMod val="50000"/>
                  <a:lumOff val="50000"/>
                </a:schemeClr>
              </a:solidFill>
            </a:endParaRPr>
          </a:p>
        </p:txBody>
      </p:sp>
    </p:spTree>
    <p:extLst>
      <p:ext uri="{BB962C8B-B14F-4D97-AF65-F5344CB8AC3E}">
        <p14:creationId xmlns:p14="http://schemas.microsoft.com/office/powerpoint/2010/main" val="1519982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6513788" y="365125"/>
            <a:ext cx="4840010" cy="1807305"/>
          </a:xfrm>
        </p:spPr>
        <p:txBody>
          <a:bodyPr>
            <a:normAutofit/>
          </a:bodyPr>
          <a:lstStyle/>
          <a:p>
            <a:r>
              <a:rPr lang="en-US"/>
              <a:t>Steps in the Conflict Resolution Process</a:t>
            </a:r>
          </a:p>
        </p:txBody>
      </p:sp>
      <p:pic>
        <p:nvPicPr>
          <p:cNvPr id="8" name="Picture 7" descr="A wall painted with an arrow and a dartboard">
            <a:extLst>
              <a:ext uri="{FF2B5EF4-FFF2-40B4-BE49-F238E27FC236}">
                <a16:creationId xmlns:a16="http://schemas.microsoft.com/office/drawing/2014/main" id="{2F0F62A0-2E33-0639-5948-380246C71692}"/>
              </a:ext>
            </a:extLst>
          </p:cNvPr>
          <p:cNvPicPr>
            <a:picLocks noChangeAspect="1"/>
          </p:cNvPicPr>
          <p:nvPr/>
        </p:nvPicPr>
        <p:blipFill rotWithShape="1">
          <a:blip r:embed="rId3"/>
          <a:srcRect l="36230"/>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Content Placeholder 5">
            <a:extLst>
              <a:ext uri="{FF2B5EF4-FFF2-40B4-BE49-F238E27FC236}">
                <a16:creationId xmlns:a16="http://schemas.microsoft.com/office/drawing/2014/main" id="{A711BCE8-3408-403F-8C58-C5ED1259F633}"/>
              </a:ext>
            </a:extLst>
          </p:cNvPr>
          <p:cNvSpPr txBox="1">
            <a:spLocks noGrp="1"/>
          </p:cNvSpPr>
          <p:nvPr>
            <p:ph idx="1"/>
          </p:nvPr>
        </p:nvSpPr>
        <p:spPr>
          <a:xfrm>
            <a:off x="6513788" y="2333297"/>
            <a:ext cx="4840010" cy="3843666"/>
          </a:xfrm>
          <a:prstGeom prst="rect">
            <a:avLst/>
          </a:prstGeom>
        </p:spPr>
        <p:txBody>
          <a:bodyPr rtlCol="0">
            <a:normAutofit/>
          </a:bodyPr>
          <a:lstStyle/>
          <a:p>
            <a:pPr marL="0" indent="0">
              <a:buNone/>
            </a:pPr>
            <a:r>
              <a:rPr lang="en-US" sz="1600"/>
              <a:t>There are six steps to the conflict resolution process:</a:t>
            </a:r>
          </a:p>
          <a:p>
            <a:pPr marL="914400" lvl="1" indent="-457200">
              <a:buFont typeface="+mj-lt"/>
              <a:buAutoNum type="arabicPeriod"/>
            </a:pPr>
            <a:r>
              <a:rPr lang="en-US" sz="1600"/>
              <a:t>Clarify what the disagreement is.</a:t>
            </a:r>
          </a:p>
          <a:p>
            <a:pPr marL="914400" lvl="1" indent="-457200">
              <a:buFont typeface="+mj-lt"/>
              <a:buAutoNum type="arabicPeriod"/>
            </a:pPr>
            <a:r>
              <a:rPr lang="en-US" sz="1600"/>
              <a:t>Establish a common goal for both parties.</a:t>
            </a:r>
          </a:p>
          <a:p>
            <a:pPr marL="914400" lvl="1" indent="-457200">
              <a:buFont typeface="+mj-lt"/>
              <a:buAutoNum type="arabicPeriod"/>
            </a:pPr>
            <a:r>
              <a:rPr lang="en-US" sz="1600"/>
              <a:t>Discuss ways to meet the common goal.</a:t>
            </a:r>
          </a:p>
          <a:p>
            <a:pPr marL="914400" lvl="1" indent="-457200">
              <a:buFont typeface="+mj-lt"/>
              <a:buAutoNum type="arabicPeriod"/>
            </a:pPr>
            <a:r>
              <a:rPr lang="en-US" sz="1600"/>
              <a:t>Determine the barriers to the common goal.</a:t>
            </a:r>
          </a:p>
          <a:p>
            <a:pPr marL="914400" lvl="1" indent="-457200">
              <a:buFont typeface="+mj-lt"/>
              <a:buAutoNum type="arabicPeriod"/>
            </a:pPr>
            <a:r>
              <a:rPr lang="en-US" sz="1600"/>
              <a:t>Agree on the best way to resolve the conflict.</a:t>
            </a:r>
          </a:p>
          <a:p>
            <a:pPr marL="914400" lvl="1" indent="-457200">
              <a:buFont typeface="+mj-lt"/>
              <a:buAutoNum type="arabicPeriod"/>
            </a:pPr>
            <a:r>
              <a:rPr lang="en-US" sz="1600"/>
              <a:t>Acknowledge the agreed solution and determine the responsibilities each party has in the resolution.</a:t>
            </a:r>
          </a:p>
          <a:p>
            <a:pPr marL="914400" lvl="1" indent="-457200">
              <a:buFont typeface="+mj-lt"/>
              <a:buAutoNum type="arabicPeriod"/>
            </a:pPr>
            <a:endParaRPr lang="en-US" sz="1600"/>
          </a:p>
          <a:p>
            <a:pPr marL="0" indent="0">
              <a:buNone/>
            </a:pPr>
            <a:r>
              <a:rPr lang="en-US" sz="1600"/>
              <a:t>(Source: Conflict Resolution Skills for HR Professionals by Marla Bradley)</a:t>
            </a:r>
          </a:p>
          <a:p>
            <a:pPr marL="0" indent="0">
              <a:buNone/>
            </a:pPr>
            <a:endParaRPr lang="en-US" sz="1600"/>
          </a:p>
        </p:txBody>
      </p:sp>
      <p:sp>
        <p:nvSpPr>
          <p:cNvPr id="5" name="Slide Number Placeholder 4">
            <a:extLst>
              <a:ext uri="{FF2B5EF4-FFF2-40B4-BE49-F238E27FC236}">
                <a16:creationId xmlns:a16="http://schemas.microsoft.com/office/drawing/2014/main" id="{52CBE9DD-B8F0-4746-BDB6-594AFAE28A99}"/>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smtClean="0"/>
              <a:pPr>
                <a:spcAft>
                  <a:spcPts val="600"/>
                </a:spcAft>
              </a:pPr>
              <a:t>23</a:t>
            </a:fld>
            <a:endParaRPr lang="en-US"/>
          </a:p>
        </p:txBody>
      </p:sp>
    </p:spTree>
    <p:extLst>
      <p:ext uri="{BB962C8B-B14F-4D97-AF65-F5344CB8AC3E}">
        <p14:creationId xmlns:p14="http://schemas.microsoft.com/office/powerpoint/2010/main" val="158683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761800" y="762001"/>
            <a:ext cx="5334197" cy="1708242"/>
          </a:xfrm>
        </p:spPr>
        <p:txBody>
          <a:bodyPr anchor="ctr">
            <a:normAutofit/>
          </a:bodyPr>
          <a:lstStyle/>
          <a:p>
            <a:r>
              <a:rPr lang="en-US" sz="4000"/>
              <a:t>Steps in the Conflict Resolution Process</a:t>
            </a:r>
          </a:p>
        </p:txBody>
      </p:sp>
      <p:sp>
        <p:nvSpPr>
          <p:cNvPr id="6" name="Content Placeholder 5">
            <a:extLst>
              <a:ext uri="{FF2B5EF4-FFF2-40B4-BE49-F238E27FC236}">
                <a16:creationId xmlns:a16="http://schemas.microsoft.com/office/drawing/2014/main" id="{A711BCE8-3408-403F-8C58-C5ED1259F633}"/>
              </a:ext>
            </a:extLst>
          </p:cNvPr>
          <p:cNvSpPr txBox="1">
            <a:spLocks noGrp="1"/>
          </p:cNvSpPr>
          <p:nvPr>
            <p:ph idx="1"/>
          </p:nvPr>
        </p:nvSpPr>
        <p:spPr>
          <a:xfrm>
            <a:off x="761800" y="2470244"/>
            <a:ext cx="5334197" cy="3769835"/>
          </a:xfrm>
          <a:prstGeom prst="rect">
            <a:avLst/>
          </a:prstGeom>
        </p:spPr>
        <p:txBody>
          <a:bodyPr rtlCol="0" anchor="ctr">
            <a:normAutofit/>
          </a:bodyPr>
          <a:lstStyle/>
          <a:p>
            <a:pPr marL="0" indent="0">
              <a:buNone/>
            </a:pPr>
            <a:r>
              <a:rPr lang="en-US" sz="1700" b="1"/>
              <a:t>Step 1: Clarify what the disagreement is.</a:t>
            </a:r>
          </a:p>
          <a:p>
            <a:pPr marL="0" indent="0">
              <a:buNone/>
            </a:pPr>
            <a:r>
              <a:rPr lang="en-US" sz="1700"/>
              <a:t>Clarifying involves getting to the heart of the conflict. The goal of this step is to get both sides to agree on what the disagreement is.</a:t>
            </a:r>
          </a:p>
          <a:p>
            <a:pPr marL="0" indent="0">
              <a:buNone/>
            </a:pPr>
            <a:r>
              <a:rPr lang="en-US" sz="1700"/>
              <a:t>Tips:</a:t>
            </a:r>
          </a:p>
          <a:p>
            <a:r>
              <a:rPr lang="en-US" sz="1700"/>
              <a:t>Discuss what needs are not being met on both sides of the conflict. Ensure mutual understanding.</a:t>
            </a:r>
          </a:p>
          <a:p>
            <a:r>
              <a:rPr lang="en-US" sz="1700"/>
              <a:t>Obtain as much information as possible on each side’s point of view.</a:t>
            </a:r>
          </a:p>
          <a:p>
            <a:r>
              <a:rPr lang="en-US" sz="1700"/>
              <a:t>Continue to ask questions until you are certain that you, and each side of the conflict, understand the issue.</a:t>
            </a:r>
          </a:p>
          <a:p>
            <a:pPr marL="0" indent="0">
              <a:buNone/>
            </a:pPr>
            <a:endParaRPr lang="en-US" sz="1700"/>
          </a:p>
        </p:txBody>
      </p:sp>
      <p:pic>
        <p:nvPicPr>
          <p:cNvPr id="8" name="Picture 7" descr="White arrows going to the red target">
            <a:extLst>
              <a:ext uri="{FF2B5EF4-FFF2-40B4-BE49-F238E27FC236}">
                <a16:creationId xmlns:a16="http://schemas.microsoft.com/office/drawing/2014/main" id="{7328B664-05B7-ACE2-E53D-9082C0DD6225}"/>
              </a:ext>
            </a:extLst>
          </p:cNvPr>
          <p:cNvPicPr>
            <a:picLocks noChangeAspect="1"/>
          </p:cNvPicPr>
          <p:nvPr/>
        </p:nvPicPr>
        <p:blipFill rotWithShape="1">
          <a:blip r:embed="rId3"/>
          <a:srcRect l="41838" r="6325"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
        <p:nvSpPr>
          <p:cNvPr id="5" name="Slide Number Placeholder 4">
            <a:extLst>
              <a:ext uri="{FF2B5EF4-FFF2-40B4-BE49-F238E27FC236}">
                <a16:creationId xmlns:a16="http://schemas.microsoft.com/office/drawing/2014/main" id="{52CBE9DD-B8F0-4746-BDB6-594AFAE28A99}"/>
              </a:ext>
            </a:extLst>
          </p:cNvPr>
          <p:cNvSpPr>
            <a:spLocks noGrp="1"/>
          </p:cNvSpPr>
          <p:nvPr>
            <p:ph type="sldNum" sz="quarter" idx="12"/>
          </p:nvPr>
        </p:nvSpPr>
        <p:spPr>
          <a:xfrm>
            <a:off x="10167869" y="6356350"/>
            <a:ext cx="1768425" cy="365125"/>
          </a:xfrm>
        </p:spPr>
        <p:txBody>
          <a:bodyPr>
            <a:normAutofit/>
          </a:bodyPr>
          <a:lstStyle/>
          <a:p>
            <a:pPr>
              <a:spcAft>
                <a:spcPts val="600"/>
              </a:spcAft>
            </a:pPr>
            <a:fld id="{7D625B40-28DA-43CD-A97E-EA3E1B04B7D2}" type="slidenum">
              <a:rPr lang="en-US">
                <a:solidFill>
                  <a:srgbClr val="FFFFFF"/>
                </a:solidFill>
              </a:rPr>
              <a:pPr>
                <a:spcAft>
                  <a:spcPts val="600"/>
                </a:spcAft>
              </a:pPr>
              <a:t>24</a:t>
            </a:fld>
            <a:endParaRPr lang="en-US">
              <a:solidFill>
                <a:srgbClr val="FFFFFF"/>
              </a:solidFill>
            </a:endParaRPr>
          </a:p>
        </p:txBody>
      </p:sp>
    </p:spTree>
    <p:extLst>
      <p:ext uri="{BB962C8B-B14F-4D97-AF65-F5344CB8AC3E}">
        <p14:creationId xmlns:p14="http://schemas.microsoft.com/office/powerpoint/2010/main" val="100108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5" name="Rectangle 5134">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838200" y="365125"/>
            <a:ext cx="10515600" cy="1325563"/>
          </a:xfrm>
        </p:spPr>
        <p:txBody>
          <a:bodyPr>
            <a:normAutofit/>
          </a:bodyPr>
          <a:lstStyle/>
          <a:p>
            <a:r>
              <a:rPr lang="en-US"/>
              <a:t>Steps in the Conflict Resolution Process</a:t>
            </a:r>
          </a:p>
        </p:txBody>
      </p:sp>
      <p:sp>
        <p:nvSpPr>
          <p:cNvPr id="6" name="Content Placeholder 5">
            <a:extLst>
              <a:ext uri="{FF2B5EF4-FFF2-40B4-BE49-F238E27FC236}">
                <a16:creationId xmlns:a16="http://schemas.microsoft.com/office/drawing/2014/main" id="{A711BCE8-3408-403F-8C58-C5ED1259F633}"/>
              </a:ext>
            </a:extLst>
          </p:cNvPr>
          <p:cNvSpPr txBox="1">
            <a:spLocks noGrp="1"/>
          </p:cNvSpPr>
          <p:nvPr>
            <p:ph idx="1"/>
          </p:nvPr>
        </p:nvSpPr>
        <p:spPr>
          <a:xfrm>
            <a:off x="838201" y="2013625"/>
            <a:ext cx="4614759" cy="4163337"/>
          </a:xfrm>
          <a:prstGeom prst="rect">
            <a:avLst/>
          </a:prstGeom>
        </p:spPr>
        <p:txBody>
          <a:bodyPr rtlCol="0">
            <a:normAutofit/>
          </a:bodyPr>
          <a:lstStyle/>
          <a:p>
            <a:pPr marL="0" indent="0">
              <a:buNone/>
            </a:pPr>
            <a:r>
              <a:rPr lang="en-US" sz="1900" b="1" dirty="0"/>
              <a:t>Step 2: Establish a common goal for both parties.</a:t>
            </a:r>
          </a:p>
          <a:p>
            <a:pPr marL="0" indent="0">
              <a:buNone/>
            </a:pPr>
            <a:r>
              <a:rPr lang="en-US" sz="1900" dirty="0"/>
              <a:t>In this step of the process, both sides agree on the desired outcome of the conflict.</a:t>
            </a:r>
          </a:p>
          <a:p>
            <a:pPr marL="0" indent="0">
              <a:buNone/>
            </a:pPr>
            <a:endParaRPr lang="en-US" sz="1900" dirty="0"/>
          </a:p>
          <a:p>
            <a:pPr marL="0" indent="0">
              <a:buNone/>
            </a:pPr>
            <a:r>
              <a:rPr lang="en-US" sz="1900" dirty="0"/>
              <a:t>Tips:</a:t>
            </a:r>
          </a:p>
          <a:p>
            <a:r>
              <a:rPr lang="en-US" sz="1900" dirty="0"/>
              <a:t>Discuss what each party would like to see happen.</a:t>
            </a:r>
          </a:p>
          <a:p>
            <a:r>
              <a:rPr lang="en-US" sz="1900" dirty="0"/>
              <a:t>Find a commonality in both sides as a starting point for a shared outcome. That commonality can be as simple as “both sides want to end the conflict.”</a:t>
            </a:r>
          </a:p>
          <a:p>
            <a:pPr marL="0" indent="0">
              <a:buNone/>
            </a:pPr>
            <a:endParaRPr lang="en-US" sz="1900" dirty="0"/>
          </a:p>
        </p:txBody>
      </p:sp>
      <p:pic>
        <p:nvPicPr>
          <p:cNvPr id="5122" name="Picture 2" descr="Free Goal Arrive photo and picture">
            <a:extLst>
              <a:ext uri="{FF2B5EF4-FFF2-40B4-BE49-F238E27FC236}">
                <a16:creationId xmlns:a16="http://schemas.microsoft.com/office/drawing/2014/main" id="{667AADE6-7979-9942-2D4D-2C5983AFA3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481" r="10792" b="1"/>
          <a:stretch/>
        </p:blipFill>
        <p:spPr bwMode="auto">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52CBE9DD-B8F0-4746-BDB6-594AFAE28A99}"/>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smtClean="0"/>
              <a:pPr>
                <a:spcAft>
                  <a:spcPts val="600"/>
                </a:spcAft>
              </a:pPr>
              <a:t>25</a:t>
            </a:fld>
            <a:endParaRPr lang="en-US"/>
          </a:p>
        </p:txBody>
      </p:sp>
    </p:spTree>
    <p:extLst>
      <p:ext uri="{BB962C8B-B14F-4D97-AF65-F5344CB8AC3E}">
        <p14:creationId xmlns:p14="http://schemas.microsoft.com/office/powerpoint/2010/main" val="3908794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6513788" y="365125"/>
            <a:ext cx="4840010" cy="1807305"/>
          </a:xfrm>
        </p:spPr>
        <p:txBody>
          <a:bodyPr>
            <a:normAutofit/>
          </a:bodyPr>
          <a:lstStyle/>
          <a:p>
            <a:r>
              <a:rPr lang="en-US"/>
              <a:t>Steps in the Conflict Resolution Process</a:t>
            </a:r>
          </a:p>
        </p:txBody>
      </p:sp>
      <p:pic>
        <p:nvPicPr>
          <p:cNvPr id="8" name="Picture 7" descr="Person with idea concept">
            <a:extLst>
              <a:ext uri="{FF2B5EF4-FFF2-40B4-BE49-F238E27FC236}">
                <a16:creationId xmlns:a16="http://schemas.microsoft.com/office/drawing/2014/main" id="{E2625B10-27F8-46DE-1328-964906950C19}"/>
              </a:ext>
            </a:extLst>
          </p:cNvPr>
          <p:cNvPicPr>
            <a:picLocks noChangeAspect="1"/>
          </p:cNvPicPr>
          <p:nvPr/>
        </p:nvPicPr>
        <p:blipFill rotWithShape="1">
          <a:blip r:embed="rId3"/>
          <a:srcRect l="24464" r="16002"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Content Placeholder 5">
            <a:extLst>
              <a:ext uri="{FF2B5EF4-FFF2-40B4-BE49-F238E27FC236}">
                <a16:creationId xmlns:a16="http://schemas.microsoft.com/office/drawing/2014/main" id="{A711BCE8-3408-403F-8C58-C5ED1259F633}"/>
              </a:ext>
            </a:extLst>
          </p:cNvPr>
          <p:cNvSpPr txBox="1">
            <a:spLocks noGrp="1"/>
          </p:cNvSpPr>
          <p:nvPr>
            <p:ph idx="1"/>
          </p:nvPr>
        </p:nvSpPr>
        <p:spPr>
          <a:xfrm>
            <a:off x="6513788" y="2333297"/>
            <a:ext cx="4840010" cy="3843666"/>
          </a:xfrm>
          <a:prstGeom prst="rect">
            <a:avLst/>
          </a:prstGeom>
        </p:spPr>
        <p:txBody>
          <a:bodyPr rtlCol="0">
            <a:normAutofit/>
          </a:bodyPr>
          <a:lstStyle/>
          <a:p>
            <a:pPr marL="0" indent="0">
              <a:buNone/>
            </a:pPr>
            <a:r>
              <a:rPr lang="en-US" sz="2000" b="1"/>
              <a:t>Step 3: Discuss ways to meet the common goal.</a:t>
            </a:r>
          </a:p>
          <a:p>
            <a:pPr marL="0" indent="0">
              <a:buNone/>
            </a:pPr>
            <a:r>
              <a:rPr lang="en-US" sz="2000"/>
              <a:t>Both sides work together to discuss ways that they can meet the goal they agreed on in step 2.</a:t>
            </a:r>
          </a:p>
          <a:p>
            <a:pPr marL="0" indent="0">
              <a:buNone/>
            </a:pPr>
            <a:endParaRPr lang="en-US" sz="2000"/>
          </a:p>
          <a:p>
            <a:pPr marL="0" indent="0">
              <a:buNone/>
            </a:pPr>
            <a:r>
              <a:rPr lang="en-US" sz="2000"/>
              <a:t>Tips:</a:t>
            </a:r>
          </a:p>
          <a:p>
            <a:r>
              <a:rPr lang="en-US" sz="2000"/>
              <a:t>Brainstorm different approaches to meet the goal.</a:t>
            </a:r>
          </a:p>
          <a:p>
            <a:r>
              <a:rPr lang="en-US" sz="2000"/>
              <a:t>Discuss until all the options are exhausted.</a:t>
            </a:r>
          </a:p>
          <a:p>
            <a:pPr marL="0" indent="0">
              <a:buNone/>
            </a:pPr>
            <a:endParaRPr lang="en-US" sz="2000"/>
          </a:p>
        </p:txBody>
      </p:sp>
      <p:sp>
        <p:nvSpPr>
          <p:cNvPr id="5" name="Slide Number Placeholder 4">
            <a:extLst>
              <a:ext uri="{FF2B5EF4-FFF2-40B4-BE49-F238E27FC236}">
                <a16:creationId xmlns:a16="http://schemas.microsoft.com/office/drawing/2014/main" id="{52CBE9DD-B8F0-4746-BDB6-594AFAE28A99}"/>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smtClean="0"/>
              <a:pPr>
                <a:spcAft>
                  <a:spcPts val="600"/>
                </a:spcAft>
              </a:pPr>
              <a:t>26</a:t>
            </a:fld>
            <a:endParaRPr lang="en-US"/>
          </a:p>
        </p:txBody>
      </p:sp>
    </p:spTree>
    <p:extLst>
      <p:ext uri="{BB962C8B-B14F-4D97-AF65-F5344CB8AC3E}">
        <p14:creationId xmlns:p14="http://schemas.microsoft.com/office/powerpoint/2010/main" val="2375939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olo journey">
            <a:extLst>
              <a:ext uri="{FF2B5EF4-FFF2-40B4-BE49-F238E27FC236}">
                <a16:creationId xmlns:a16="http://schemas.microsoft.com/office/drawing/2014/main" id="{0F44616E-4654-0AF7-485D-E4D85BA0E41A}"/>
              </a:ext>
            </a:extLst>
          </p:cNvPr>
          <p:cNvPicPr>
            <a:picLocks noChangeAspect="1"/>
          </p:cNvPicPr>
          <p:nvPr/>
        </p:nvPicPr>
        <p:blipFill rotWithShape="1">
          <a:blip r:embed="rId3"/>
          <a:srcRect l="24833" r="16000"/>
          <a:stretch/>
        </p:blipFill>
        <p:spPr>
          <a:xfrm>
            <a:off x="-1" y="-2"/>
            <a:ext cx="5410198" cy="6858002"/>
          </a:xfrm>
          <a:prstGeom prst="rect">
            <a:avLst/>
          </a:prstGeom>
        </p:spPr>
      </p:pic>
      <p:sp useBgFill="1">
        <p:nvSpPr>
          <p:cNvPr id="14" name="Rectangle 13">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6115317" y="405685"/>
            <a:ext cx="5464968" cy="1559301"/>
          </a:xfrm>
        </p:spPr>
        <p:txBody>
          <a:bodyPr>
            <a:normAutofit/>
          </a:bodyPr>
          <a:lstStyle/>
          <a:p>
            <a:r>
              <a:rPr lang="en-US" sz="4000"/>
              <a:t>Steps in the Conflict Resolution Process</a:t>
            </a:r>
          </a:p>
        </p:txBody>
      </p:sp>
      <p:sp>
        <p:nvSpPr>
          <p:cNvPr id="6" name="Content Placeholder 5">
            <a:extLst>
              <a:ext uri="{FF2B5EF4-FFF2-40B4-BE49-F238E27FC236}">
                <a16:creationId xmlns:a16="http://schemas.microsoft.com/office/drawing/2014/main" id="{A711BCE8-3408-403F-8C58-C5ED1259F633}"/>
              </a:ext>
            </a:extLst>
          </p:cNvPr>
          <p:cNvSpPr txBox="1">
            <a:spLocks noGrp="1"/>
          </p:cNvSpPr>
          <p:nvPr>
            <p:ph idx="1"/>
          </p:nvPr>
        </p:nvSpPr>
        <p:spPr>
          <a:xfrm>
            <a:off x="6115317" y="2743200"/>
            <a:ext cx="5247340" cy="3496878"/>
          </a:xfrm>
          <a:prstGeom prst="rect">
            <a:avLst/>
          </a:prstGeom>
        </p:spPr>
        <p:txBody>
          <a:bodyPr rtlCol="0" anchor="ctr">
            <a:normAutofit/>
          </a:bodyPr>
          <a:lstStyle/>
          <a:p>
            <a:pPr marL="0" indent="0">
              <a:buNone/>
            </a:pPr>
            <a:r>
              <a:rPr lang="en-US" sz="1700" b="1"/>
              <a:t>Step 4: Determine the barriers to the common goal.</a:t>
            </a:r>
          </a:p>
          <a:p>
            <a:pPr marL="0" indent="0">
              <a:buNone/>
            </a:pPr>
            <a:r>
              <a:rPr lang="en-US" sz="1700"/>
              <a:t>In this step of the process, the two parties acknowledge what has brought them into the conflict. </a:t>
            </a:r>
          </a:p>
          <a:p>
            <a:pPr marL="0" indent="0">
              <a:buNone/>
            </a:pPr>
            <a:endParaRPr lang="en-US" sz="1700"/>
          </a:p>
          <a:p>
            <a:pPr marL="0" indent="0">
              <a:buNone/>
            </a:pPr>
            <a:r>
              <a:rPr lang="en-US" sz="1700"/>
              <a:t>Tips:</a:t>
            </a:r>
          </a:p>
          <a:p>
            <a:r>
              <a:rPr lang="en-US" sz="1700"/>
              <a:t>Ask, “If we could have the outcome that we both wanted, how would that look?”</a:t>
            </a:r>
          </a:p>
          <a:p>
            <a:r>
              <a:rPr lang="en-US" sz="1700"/>
              <a:t>Define what can and cannot be changed about the situation.</a:t>
            </a:r>
          </a:p>
          <a:p>
            <a:r>
              <a:rPr lang="en-US" sz="1700"/>
              <a:t>For the items that cannot be changed, discuss ways of getting around those road blocks.</a:t>
            </a:r>
          </a:p>
        </p:txBody>
      </p:sp>
      <p:sp>
        <p:nvSpPr>
          <p:cNvPr id="5" name="Slide Number Placeholder 4">
            <a:extLst>
              <a:ext uri="{FF2B5EF4-FFF2-40B4-BE49-F238E27FC236}">
                <a16:creationId xmlns:a16="http://schemas.microsoft.com/office/drawing/2014/main" id="{52CBE9DD-B8F0-4746-BDB6-594AFAE28A99}"/>
              </a:ext>
            </a:extLst>
          </p:cNvPr>
          <p:cNvSpPr>
            <a:spLocks noGrp="1"/>
          </p:cNvSpPr>
          <p:nvPr>
            <p:ph type="sldNum" sz="quarter" idx="12"/>
          </p:nvPr>
        </p:nvSpPr>
        <p:spPr>
          <a:xfrm>
            <a:off x="8732520" y="6356350"/>
            <a:ext cx="3200400" cy="365125"/>
          </a:xfrm>
        </p:spPr>
        <p:txBody>
          <a:bodyPr>
            <a:normAutofit/>
          </a:bodyPr>
          <a:lstStyle/>
          <a:p>
            <a:pPr>
              <a:spcAft>
                <a:spcPts val="600"/>
              </a:spcAft>
            </a:pPr>
            <a:fld id="{7D625B40-28DA-43CD-A97E-EA3E1B04B7D2}" type="slidenum">
              <a:rPr lang="en-US">
                <a:solidFill>
                  <a:schemeClr val="tx1"/>
                </a:solidFill>
              </a:rPr>
              <a:pPr>
                <a:spcAft>
                  <a:spcPts val="600"/>
                </a:spcAft>
              </a:pPr>
              <a:t>27</a:t>
            </a:fld>
            <a:endParaRPr lang="en-US">
              <a:solidFill>
                <a:schemeClr val="tx1"/>
              </a:solidFill>
            </a:endParaRPr>
          </a:p>
        </p:txBody>
      </p:sp>
    </p:spTree>
    <p:extLst>
      <p:ext uri="{BB962C8B-B14F-4D97-AF65-F5344CB8AC3E}">
        <p14:creationId xmlns:p14="http://schemas.microsoft.com/office/powerpoint/2010/main" val="1685090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762000" y="761998"/>
            <a:ext cx="5334000" cy="1708246"/>
          </a:xfrm>
        </p:spPr>
        <p:txBody>
          <a:bodyPr anchor="ctr">
            <a:normAutofit/>
          </a:bodyPr>
          <a:lstStyle/>
          <a:p>
            <a:r>
              <a:rPr lang="en-US" sz="4000"/>
              <a:t>Steps in the Conflict Resolution Process</a:t>
            </a:r>
          </a:p>
        </p:txBody>
      </p:sp>
      <p:sp>
        <p:nvSpPr>
          <p:cNvPr id="6" name="Content Placeholder 5">
            <a:extLst>
              <a:ext uri="{FF2B5EF4-FFF2-40B4-BE49-F238E27FC236}">
                <a16:creationId xmlns:a16="http://schemas.microsoft.com/office/drawing/2014/main" id="{A711BCE8-3408-403F-8C58-C5ED1259F633}"/>
              </a:ext>
            </a:extLst>
          </p:cNvPr>
          <p:cNvSpPr txBox="1">
            <a:spLocks noGrp="1"/>
          </p:cNvSpPr>
          <p:nvPr>
            <p:ph idx="1"/>
          </p:nvPr>
        </p:nvSpPr>
        <p:spPr>
          <a:xfrm>
            <a:off x="761994" y="2470245"/>
            <a:ext cx="5334006" cy="3769835"/>
          </a:xfrm>
          <a:prstGeom prst="rect">
            <a:avLst/>
          </a:prstGeom>
        </p:spPr>
        <p:txBody>
          <a:bodyPr rtlCol="0" anchor="ctr">
            <a:normAutofit/>
          </a:bodyPr>
          <a:lstStyle/>
          <a:p>
            <a:pPr marL="0" indent="0">
              <a:buNone/>
            </a:pPr>
            <a:r>
              <a:rPr lang="en-US" sz="1700" b="1"/>
              <a:t>Step 5: Agree on the best way to resolve the conflict.</a:t>
            </a:r>
          </a:p>
          <a:p>
            <a:pPr marL="0" indent="0">
              <a:buNone/>
            </a:pPr>
            <a:r>
              <a:rPr lang="en-US" sz="1700"/>
              <a:t>Both parties come to a conclusion on the best resolution. </a:t>
            </a:r>
          </a:p>
          <a:p>
            <a:pPr marL="0" indent="0">
              <a:buNone/>
            </a:pPr>
            <a:endParaRPr lang="en-US" sz="1700"/>
          </a:p>
          <a:p>
            <a:pPr marL="0" indent="0">
              <a:buNone/>
            </a:pPr>
            <a:r>
              <a:rPr lang="en-US" sz="1700"/>
              <a:t>Tips:</a:t>
            </a:r>
          </a:p>
          <a:p>
            <a:r>
              <a:rPr lang="en-US" sz="1700"/>
              <a:t>Determine a solution that both sides can live with.</a:t>
            </a:r>
          </a:p>
          <a:p>
            <a:r>
              <a:rPr lang="en-US" sz="1700"/>
              <a:t>Discuss the responsibility each party has in maintaining the solution.</a:t>
            </a:r>
          </a:p>
          <a:p>
            <a:r>
              <a:rPr lang="en-US" sz="1700"/>
              <a:t>Settle on a means of ensuring that this conflict does not arise again.</a:t>
            </a:r>
          </a:p>
          <a:p>
            <a:endParaRPr lang="en-US" sz="1700"/>
          </a:p>
        </p:txBody>
      </p:sp>
      <p:sp>
        <p:nvSpPr>
          <p:cNvPr id="18" name="Rectangle 17">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1"/>
            <a:ext cx="5410200" cy="6858001"/>
          </a:xfrm>
          <a:prstGeom prst="rect">
            <a:avLst/>
          </a:prstGeom>
          <a:solidFill>
            <a:srgbClr val="FFFFFF"/>
          </a:solidFill>
          <a:ln>
            <a:noFill/>
          </a:ln>
          <a:effectLst>
            <a:outerShdw blurRad="266700" dist="2159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Handshake">
            <a:extLst>
              <a:ext uri="{FF2B5EF4-FFF2-40B4-BE49-F238E27FC236}">
                <a16:creationId xmlns:a16="http://schemas.microsoft.com/office/drawing/2014/main" id="{437B2DD5-CB5E-3D0A-4540-D9193DD741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07878" y="1548705"/>
            <a:ext cx="3758045" cy="3758045"/>
          </a:xfrm>
          <a:prstGeom prst="rect">
            <a:avLst/>
          </a:prstGeom>
        </p:spPr>
      </p:pic>
      <p:sp>
        <p:nvSpPr>
          <p:cNvPr id="5" name="Slide Number Placeholder 4">
            <a:extLst>
              <a:ext uri="{FF2B5EF4-FFF2-40B4-BE49-F238E27FC236}">
                <a16:creationId xmlns:a16="http://schemas.microsoft.com/office/drawing/2014/main" id="{52CBE9DD-B8F0-4746-BDB6-594AFAE28A99}"/>
              </a:ext>
            </a:extLst>
          </p:cNvPr>
          <p:cNvSpPr>
            <a:spLocks noGrp="1"/>
          </p:cNvSpPr>
          <p:nvPr>
            <p:ph type="sldNum" sz="quarter" idx="12"/>
          </p:nvPr>
        </p:nvSpPr>
        <p:spPr>
          <a:xfrm>
            <a:off x="8732520" y="6356350"/>
            <a:ext cx="3199387" cy="365125"/>
          </a:xfrm>
        </p:spPr>
        <p:txBody>
          <a:bodyPr>
            <a:normAutofit/>
          </a:bodyPr>
          <a:lstStyle/>
          <a:p>
            <a:pPr>
              <a:spcAft>
                <a:spcPts val="600"/>
              </a:spcAft>
            </a:pPr>
            <a:fld id="{7D625B40-28DA-43CD-A97E-EA3E1B04B7D2}" type="slidenum">
              <a:rPr lang="en-US">
                <a:solidFill>
                  <a:schemeClr val="tx1"/>
                </a:solidFill>
              </a:rPr>
              <a:pPr>
                <a:spcAft>
                  <a:spcPts val="600"/>
                </a:spcAft>
              </a:pPr>
              <a:t>28</a:t>
            </a:fld>
            <a:endParaRPr lang="en-US">
              <a:solidFill>
                <a:schemeClr val="tx1"/>
              </a:solidFill>
            </a:endParaRPr>
          </a:p>
        </p:txBody>
      </p:sp>
    </p:spTree>
    <p:extLst>
      <p:ext uri="{BB962C8B-B14F-4D97-AF65-F5344CB8AC3E}">
        <p14:creationId xmlns:p14="http://schemas.microsoft.com/office/powerpoint/2010/main" val="535498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761803" y="350196"/>
            <a:ext cx="4646904" cy="1624520"/>
          </a:xfrm>
        </p:spPr>
        <p:txBody>
          <a:bodyPr anchor="ctr">
            <a:normAutofit/>
          </a:bodyPr>
          <a:lstStyle/>
          <a:p>
            <a:r>
              <a:rPr lang="en-US" sz="4000"/>
              <a:t>Steps in the Conflict Resolution Process</a:t>
            </a:r>
          </a:p>
        </p:txBody>
      </p:sp>
      <p:sp>
        <p:nvSpPr>
          <p:cNvPr id="6" name="Content Placeholder 5">
            <a:extLst>
              <a:ext uri="{FF2B5EF4-FFF2-40B4-BE49-F238E27FC236}">
                <a16:creationId xmlns:a16="http://schemas.microsoft.com/office/drawing/2014/main" id="{A711BCE8-3408-403F-8C58-C5ED1259F633}"/>
              </a:ext>
            </a:extLst>
          </p:cNvPr>
          <p:cNvSpPr txBox="1">
            <a:spLocks noGrp="1"/>
          </p:cNvSpPr>
          <p:nvPr>
            <p:ph idx="1"/>
          </p:nvPr>
        </p:nvSpPr>
        <p:spPr>
          <a:xfrm>
            <a:off x="761802" y="2743200"/>
            <a:ext cx="4646905" cy="3613149"/>
          </a:xfrm>
          <a:prstGeom prst="rect">
            <a:avLst/>
          </a:prstGeom>
        </p:spPr>
        <p:txBody>
          <a:bodyPr rtlCol="0" anchor="ctr">
            <a:normAutofit/>
          </a:bodyPr>
          <a:lstStyle/>
          <a:p>
            <a:pPr marL="0" indent="0">
              <a:buNone/>
            </a:pPr>
            <a:r>
              <a:rPr lang="en-US" sz="1600" b="1"/>
              <a:t>Step 6: Acknowledge the agreed solution and determine the responsibilities each party has in the resolution.</a:t>
            </a:r>
          </a:p>
          <a:p>
            <a:pPr marL="0" indent="0">
              <a:buNone/>
            </a:pPr>
            <a:r>
              <a:rPr lang="en-US" sz="1600"/>
              <a:t>Both sides own their responsibility in the resolution of the conflict and express aloud what they have agreed to. </a:t>
            </a:r>
          </a:p>
          <a:p>
            <a:pPr marL="0" indent="0">
              <a:buNone/>
            </a:pPr>
            <a:endParaRPr lang="en-US" sz="1600"/>
          </a:p>
          <a:p>
            <a:pPr marL="0" indent="0">
              <a:buNone/>
            </a:pPr>
            <a:r>
              <a:rPr lang="en-US" sz="1600"/>
              <a:t>Tips:</a:t>
            </a:r>
          </a:p>
          <a:p>
            <a:r>
              <a:rPr lang="en-US" sz="1600"/>
              <a:t>Get both parties to acknowledge a win-win situation.</a:t>
            </a:r>
          </a:p>
          <a:p>
            <a:r>
              <a:rPr lang="en-US" sz="1600"/>
              <a:t>Ask both parties to use phrases such as “I agree to . . .” and “I acknowledge that I have responsibility for . . .”</a:t>
            </a:r>
          </a:p>
          <a:p>
            <a:endParaRPr lang="en-US" sz="1600"/>
          </a:p>
        </p:txBody>
      </p:sp>
      <p:pic>
        <p:nvPicPr>
          <p:cNvPr id="8" name="Picture 7" descr="One in a crowd">
            <a:extLst>
              <a:ext uri="{FF2B5EF4-FFF2-40B4-BE49-F238E27FC236}">
                <a16:creationId xmlns:a16="http://schemas.microsoft.com/office/drawing/2014/main" id="{DAB67741-6024-BE12-A0BE-B7874C6B6B4D}"/>
              </a:ext>
            </a:extLst>
          </p:cNvPr>
          <p:cNvPicPr>
            <a:picLocks noChangeAspect="1"/>
          </p:cNvPicPr>
          <p:nvPr/>
        </p:nvPicPr>
        <p:blipFill rotWithShape="1">
          <a:blip r:embed="rId3"/>
          <a:srcRect l="20725" r="12534"/>
          <a:stretch/>
        </p:blipFill>
        <p:spPr>
          <a:xfrm>
            <a:off x="6096000" y="1"/>
            <a:ext cx="6102825" cy="6858000"/>
          </a:xfrm>
          <a:prstGeom prst="rect">
            <a:avLst/>
          </a:prstGeom>
        </p:spPr>
      </p:pic>
      <p:sp>
        <p:nvSpPr>
          <p:cNvPr id="5" name="Slide Number Placeholder 4">
            <a:extLst>
              <a:ext uri="{FF2B5EF4-FFF2-40B4-BE49-F238E27FC236}">
                <a16:creationId xmlns:a16="http://schemas.microsoft.com/office/drawing/2014/main" id="{52CBE9DD-B8F0-4746-BDB6-594AFAE28A99}"/>
              </a:ext>
            </a:extLst>
          </p:cNvPr>
          <p:cNvSpPr>
            <a:spLocks noGrp="1"/>
          </p:cNvSpPr>
          <p:nvPr>
            <p:ph type="sldNum" sz="quarter" idx="12"/>
          </p:nvPr>
        </p:nvSpPr>
        <p:spPr>
          <a:xfrm>
            <a:off x="8732520" y="6356350"/>
            <a:ext cx="3200400" cy="365125"/>
          </a:xfrm>
        </p:spPr>
        <p:txBody>
          <a:bodyPr>
            <a:normAutofit/>
          </a:bodyPr>
          <a:lstStyle/>
          <a:p>
            <a:pPr>
              <a:spcAft>
                <a:spcPts val="600"/>
              </a:spcAft>
            </a:pPr>
            <a:fld id="{7D625B40-28DA-43CD-A97E-EA3E1B04B7D2}" type="slidenum">
              <a:rPr lang="en-US">
                <a:solidFill>
                  <a:srgbClr val="FFFFFF"/>
                </a:solidFill>
              </a:rPr>
              <a:pPr>
                <a:spcAft>
                  <a:spcPts val="600"/>
                </a:spcAft>
              </a:pPr>
              <a:t>29</a:t>
            </a:fld>
            <a:endParaRPr lang="en-US">
              <a:solidFill>
                <a:srgbClr val="FFFFFF"/>
              </a:solidFill>
            </a:endParaRPr>
          </a:p>
        </p:txBody>
      </p:sp>
    </p:spTree>
    <p:extLst>
      <p:ext uri="{BB962C8B-B14F-4D97-AF65-F5344CB8AC3E}">
        <p14:creationId xmlns:p14="http://schemas.microsoft.com/office/powerpoint/2010/main" val="210379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762000" y="1138036"/>
            <a:ext cx="4085665" cy="1402470"/>
          </a:xfrm>
        </p:spPr>
        <p:txBody>
          <a:bodyPr anchor="t">
            <a:normAutofit/>
          </a:bodyPr>
          <a:lstStyle/>
          <a:p>
            <a:r>
              <a:rPr lang="en-US" sz="3200"/>
              <a:t>Agenda</a:t>
            </a:r>
          </a:p>
        </p:txBody>
      </p:sp>
      <p:cxnSp>
        <p:nvCxnSpPr>
          <p:cNvPr id="13" name="Straight Connector 1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793BD4AD-F14B-4D59-B7CA-D49B77561D5E}"/>
              </a:ext>
            </a:extLst>
          </p:cNvPr>
          <p:cNvSpPr txBox="1">
            <a:spLocks noGrp="1"/>
          </p:cNvSpPr>
          <p:nvPr>
            <p:ph idx="1"/>
          </p:nvPr>
        </p:nvSpPr>
        <p:spPr>
          <a:xfrm>
            <a:off x="762000" y="2551176"/>
            <a:ext cx="4085665" cy="3591207"/>
          </a:xfrm>
          <a:prstGeom prst="rect">
            <a:avLst/>
          </a:prstGeom>
        </p:spPr>
        <p:txBody>
          <a:bodyPr vert="horz">
            <a:normAutofit/>
          </a:bodyPr>
          <a:lstStyle>
            <a:lvl1pPr marL="0" marR="0" indent="0" algn="l" defTabSz="457155" rtl="0" eaLnBrk="1" fontAlgn="auto" latinLnBrk="0" hangingPunct="1">
              <a:lnSpc>
                <a:spcPts val="1780"/>
              </a:lnSpc>
              <a:spcBef>
                <a:spcPts val="0"/>
              </a:spcBef>
              <a:spcAft>
                <a:spcPts val="1200"/>
              </a:spcAft>
              <a:buClrTx/>
              <a:buSzTx/>
              <a:buFont typeface="Arial"/>
              <a:buNone/>
              <a:tabLst/>
              <a:defRPr lang="en-US" sz="1100" b="0" i="0" kern="1200">
                <a:solidFill>
                  <a:schemeClr val="tx1">
                    <a:lumMod val="65000"/>
                    <a:lumOff val="35000"/>
                  </a:schemeClr>
                </a:solidFill>
                <a:effectLst/>
                <a:latin typeface="+mj-lt"/>
                <a:ea typeface="Arial" charset="0"/>
                <a:cs typeface="Arial" charset="0"/>
              </a:defRPr>
            </a:lvl1pPr>
            <a:lvl2pPr marL="741307" indent="-284142" algn="l" defTabSz="455579"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1329" indent="-226997" algn="l" defTabSz="455579"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598493" indent="-226997" algn="l" defTabSz="455579"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5659" indent="-226997" algn="l" defTabSz="455579"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349" indent="-228578" algn="l" defTabSz="457155" rtl="0" eaLnBrk="1" latinLnBrk="0" hangingPunct="1">
              <a:spcBef>
                <a:spcPct val="20000"/>
              </a:spcBef>
              <a:buFont typeface="Arial"/>
              <a:buChar char="•"/>
              <a:defRPr sz="2000" kern="1200">
                <a:solidFill>
                  <a:schemeClr val="tx1"/>
                </a:solidFill>
                <a:latin typeface="+mn-lt"/>
                <a:ea typeface="+mn-ea"/>
                <a:cs typeface="+mn-cs"/>
              </a:defRPr>
            </a:lvl6pPr>
            <a:lvl7pPr marL="2971504" indent="-228578" algn="l" defTabSz="457155" rtl="0" eaLnBrk="1" latinLnBrk="0" hangingPunct="1">
              <a:spcBef>
                <a:spcPct val="20000"/>
              </a:spcBef>
              <a:buFont typeface="Arial"/>
              <a:buChar char="•"/>
              <a:defRPr sz="2000" kern="1200">
                <a:solidFill>
                  <a:schemeClr val="tx1"/>
                </a:solidFill>
                <a:latin typeface="+mn-lt"/>
                <a:ea typeface="+mn-ea"/>
                <a:cs typeface="+mn-cs"/>
              </a:defRPr>
            </a:lvl7pPr>
            <a:lvl8pPr marL="3428658" indent="-228578" algn="l" defTabSz="457155" rtl="0" eaLnBrk="1" latinLnBrk="0" hangingPunct="1">
              <a:spcBef>
                <a:spcPct val="20000"/>
              </a:spcBef>
              <a:buFont typeface="Arial"/>
              <a:buChar char="•"/>
              <a:defRPr sz="2000" kern="1200">
                <a:solidFill>
                  <a:schemeClr val="tx1"/>
                </a:solidFill>
                <a:latin typeface="+mn-lt"/>
                <a:ea typeface="+mn-ea"/>
                <a:cs typeface="+mn-cs"/>
              </a:defRPr>
            </a:lvl8pPr>
            <a:lvl9pPr marL="3885814" indent="-228578" algn="l" defTabSz="457155"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US" sz="2000">
                <a:latin typeface="+mn-lt"/>
              </a:rPr>
              <a:t>Causes of workplace conflict.</a:t>
            </a:r>
          </a:p>
          <a:p>
            <a:pPr marL="457200" indent="-457200">
              <a:buFont typeface="Arial" panose="020B0604020202020204" pitchFamily="34" charset="0"/>
              <a:buChar char="•"/>
            </a:pPr>
            <a:r>
              <a:rPr lang="en-US" sz="2000">
                <a:latin typeface="+mn-lt"/>
              </a:rPr>
              <a:t>Importance of resolving conflict.</a:t>
            </a:r>
          </a:p>
          <a:p>
            <a:pPr marL="457200" indent="-457200">
              <a:buFont typeface="Arial" panose="020B0604020202020204" pitchFamily="34" charset="0"/>
              <a:buChar char="•"/>
            </a:pPr>
            <a:r>
              <a:rPr lang="en-US" sz="2000">
                <a:latin typeface="+mn-lt"/>
              </a:rPr>
              <a:t>Methods of resolving conflict.</a:t>
            </a:r>
          </a:p>
          <a:p>
            <a:pPr marL="457200" indent="-457200">
              <a:buFont typeface="Arial" panose="020B0604020202020204" pitchFamily="34" charset="0"/>
              <a:buChar char="•"/>
            </a:pPr>
            <a:r>
              <a:rPr lang="en-US" sz="2000">
                <a:latin typeface="+mn-lt"/>
              </a:rPr>
              <a:t>Do’s and don’ts of workplace conflict.</a:t>
            </a:r>
          </a:p>
          <a:p>
            <a:pPr marL="457200" indent="-457200">
              <a:buFont typeface="Arial" panose="020B0604020202020204" pitchFamily="34" charset="0"/>
              <a:buChar char="•"/>
            </a:pPr>
            <a:r>
              <a:rPr lang="en-US" sz="2000">
                <a:latin typeface="+mn-lt"/>
              </a:rPr>
              <a:t>Steps in the conflict resolution process.</a:t>
            </a:r>
          </a:p>
          <a:p>
            <a:endParaRPr lang="en-US" sz="2000"/>
          </a:p>
        </p:txBody>
      </p:sp>
      <p:pic>
        <p:nvPicPr>
          <p:cNvPr id="9" name="Picture 8" descr="Notebook and ballpen">
            <a:extLst>
              <a:ext uri="{FF2B5EF4-FFF2-40B4-BE49-F238E27FC236}">
                <a16:creationId xmlns:a16="http://schemas.microsoft.com/office/drawing/2014/main" id="{D4B2F0FA-806F-746B-5B37-AF45F8DA36F8}"/>
              </a:ext>
            </a:extLst>
          </p:cNvPr>
          <p:cNvPicPr>
            <a:picLocks noChangeAspect="1"/>
          </p:cNvPicPr>
          <p:nvPr/>
        </p:nvPicPr>
        <p:blipFill rotWithShape="1">
          <a:blip r:embed="rId3"/>
          <a:srcRect l="36336" r="-1" b="-1"/>
          <a:stretch/>
        </p:blipFill>
        <p:spPr>
          <a:xfrm>
            <a:off x="5650992" y="10"/>
            <a:ext cx="6541008" cy="6857990"/>
          </a:xfrm>
          <a:prstGeom prst="rect">
            <a:avLst/>
          </a:prstGeom>
        </p:spPr>
      </p:pic>
      <p:sp>
        <p:nvSpPr>
          <p:cNvPr id="7" name="Slide Number Placeholder 6">
            <a:extLst>
              <a:ext uri="{FF2B5EF4-FFF2-40B4-BE49-F238E27FC236}">
                <a16:creationId xmlns:a16="http://schemas.microsoft.com/office/drawing/2014/main" id="{1F215928-5EE3-48F1-9DC1-ECC5FE325D43}"/>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1355474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Summary</a:t>
            </a:r>
          </a:p>
        </p:txBody>
      </p:sp>
      <p:pic>
        <p:nvPicPr>
          <p:cNvPr id="12" name="Graphic 11" descr="Onboarding">
            <a:extLst>
              <a:ext uri="{FF2B5EF4-FFF2-40B4-BE49-F238E27FC236}">
                <a16:creationId xmlns:a16="http://schemas.microsoft.com/office/drawing/2014/main" id="{5A3CA061-0E46-00A9-44BE-6A473F75D3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8" name="Content Placeholder 7">
            <a:extLst>
              <a:ext uri="{FF2B5EF4-FFF2-40B4-BE49-F238E27FC236}">
                <a16:creationId xmlns:a16="http://schemas.microsoft.com/office/drawing/2014/main" id="{7D37B3D2-96EC-4F92-B5D7-68A0F24D3D0B}"/>
              </a:ext>
            </a:extLst>
          </p:cNvPr>
          <p:cNvSpPr txBox="1">
            <a:spLocks noGrp="1"/>
          </p:cNvSpPr>
          <p:nvPr>
            <p:ph idx="1"/>
          </p:nvPr>
        </p:nvSpPr>
        <p:spPr>
          <a:xfrm>
            <a:off x="6090574" y="2421682"/>
            <a:ext cx="4977578" cy="3639289"/>
          </a:xfrm>
          <a:prstGeom prst="rect">
            <a:avLst/>
          </a:prstGeom>
        </p:spPr>
        <p:txBody>
          <a:bodyPr rtlCol="0" anchor="ctr">
            <a:normAutofit/>
          </a:bodyPr>
          <a:lstStyle/>
          <a:p>
            <a:pPr marL="0" indent="0">
              <a:buNone/>
            </a:pPr>
            <a:r>
              <a:rPr lang="en-US" sz="1800">
                <a:solidFill>
                  <a:schemeClr val="tx2"/>
                </a:solidFill>
              </a:rPr>
              <a:t>Conflict is inevitable in the workplace. There is healthy and damaging conflict.</a:t>
            </a:r>
          </a:p>
          <a:p>
            <a:pPr marL="0" indent="0">
              <a:buNone/>
            </a:pPr>
            <a:r>
              <a:rPr lang="en-US" sz="1800">
                <a:solidFill>
                  <a:schemeClr val="tx2"/>
                </a:solidFill>
              </a:rPr>
              <a:t>Some causes of workplace conflict are:</a:t>
            </a:r>
          </a:p>
          <a:p>
            <a:pPr lvl="1"/>
            <a:r>
              <a:rPr lang="en-US" sz="1800">
                <a:solidFill>
                  <a:schemeClr val="tx2"/>
                </a:solidFill>
              </a:rPr>
              <a:t>Employees with different points of view.</a:t>
            </a:r>
          </a:p>
          <a:p>
            <a:pPr lvl="1"/>
            <a:r>
              <a:rPr lang="en-US" sz="1800">
                <a:solidFill>
                  <a:schemeClr val="tx2"/>
                </a:solidFill>
              </a:rPr>
              <a:t>Employees who communicate differently.</a:t>
            </a:r>
          </a:p>
          <a:p>
            <a:pPr lvl="1"/>
            <a:r>
              <a:rPr lang="en-US" sz="1800">
                <a:solidFill>
                  <a:schemeClr val="tx2"/>
                </a:solidFill>
              </a:rPr>
              <a:t>Employees spending large amounts of time together.</a:t>
            </a:r>
          </a:p>
          <a:p>
            <a:pPr marL="0" indent="0">
              <a:buNone/>
            </a:pPr>
            <a:endParaRPr lang="en-US" sz="1800">
              <a:solidFill>
                <a:schemeClr val="tx2"/>
              </a:solidFill>
            </a:endParaRPr>
          </a:p>
          <a:p>
            <a:pPr marL="0" indent="0">
              <a:buNone/>
            </a:pPr>
            <a:r>
              <a:rPr lang="en-US" sz="1800">
                <a:solidFill>
                  <a:schemeClr val="tx2"/>
                </a:solidFill>
              </a:rPr>
              <a:t>It is important to address conflict because unresolved conflict leads to low morale, productivity and, in extreme cases, workplace violence.</a:t>
            </a:r>
          </a:p>
          <a:p>
            <a:pPr marL="0" indent="0">
              <a:buNone/>
            </a:pPr>
            <a:endParaRPr lang="en-US" sz="1800">
              <a:solidFill>
                <a:schemeClr val="tx2"/>
              </a:solidFill>
            </a:endParaRPr>
          </a:p>
          <a:p>
            <a:pPr marL="0" indent="0">
              <a:buNone/>
            </a:pPr>
            <a:endParaRPr lang="en-US" sz="1800">
              <a:solidFill>
                <a:schemeClr val="tx2"/>
              </a:solidFill>
            </a:endParaRPr>
          </a:p>
        </p:txBody>
      </p:sp>
      <p:grpSp>
        <p:nvGrpSpPr>
          <p:cNvPr id="19" name="Group 18">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0" name="Freeform: Shape 19">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AC549CC8-CF23-4411-AA22-32AC9365C018}"/>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smtClean="0"/>
              <a:pPr>
                <a:spcAft>
                  <a:spcPts val="600"/>
                </a:spcAft>
              </a:pPr>
              <a:t>30</a:t>
            </a:fld>
            <a:endParaRPr lang="en-US"/>
          </a:p>
        </p:txBody>
      </p:sp>
    </p:spTree>
    <p:extLst>
      <p:ext uri="{BB962C8B-B14F-4D97-AF65-F5344CB8AC3E}">
        <p14:creationId xmlns:p14="http://schemas.microsoft.com/office/powerpoint/2010/main" val="2019966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6" name="Rectangle 1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761803" y="350196"/>
            <a:ext cx="4646904" cy="1624520"/>
          </a:xfrm>
        </p:spPr>
        <p:txBody>
          <a:bodyPr anchor="ctr">
            <a:normAutofit/>
          </a:bodyPr>
          <a:lstStyle/>
          <a:p>
            <a:r>
              <a:rPr lang="en-US" sz="4000"/>
              <a:t>Summary (cont.)</a:t>
            </a:r>
          </a:p>
        </p:txBody>
      </p:sp>
      <p:sp>
        <p:nvSpPr>
          <p:cNvPr id="8" name="Content Placeholder 7">
            <a:extLst>
              <a:ext uri="{FF2B5EF4-FFF2-40B4-BE49-F238E27FC236}">
                <a16:creationId xmlns:a16="http://schemas.microsoft.com/office/drawing/2014/main" id="{7D37B3D2-96EC-4F92-B5D7-68A0F24D3D0B}"/>
              </a:ext>
            </a:extLst>
          </p:cNvPr>
          <p:cNvSpPr txBox="1">
            <a:spLocks noGrp="1"/>
          </p:cNvSpPr>
          <p:nvPr>
            <p:ph idx="1"/>
          </p:nvPr>
        </p:nvSpPr>
        <p:spPr>
          <a:xfrm>
            <a:off x="761802" y="2743200"/>
            <a:ext cx="4646905" cy="3613149"/>
          </a:xfrm>
          <a:prstGeom prst="rect">
            <a:avLst/>
          </a:prstGeom>
        </p:spPr>
        <p:txBody>
          <a:bodyPr rtlCol="0" anchor="ctr">
            <a:normAutofit/>
          </a:bodyPr>
          <a:lstStyle/>
          <a:p>
            <a:pPr marL="0" indent="0">
              <a:buNone/>
            </a:pPr>
            <a:r>
              <a:rPr lang="en-US" sz="2000"/>
              <a:t>The five methods of resolving conflict are:</a:t>
            </a:r>
          </a:p>
          <a:p>
            <a:r>
              <a:rPr lang="en-US" sz="2000"/>
              <a:t>Competing.</a:t>
            </a:r>
          </a:p>
          <a:p>
            <a:r>
              <a:rPr lang="en-US" sz="2000"/>
              <a:t>Collaborating.</a:t>
            </a:r>
          </a:p>
          <a:p>
            <a:r>
              <a:rPr lang="en-US" sz="2000"/>
              <a:t>Compromising.</a:t>
            </a:r>
          </a:p>
          <a:p>
            <a:r>
              <a:rPr lang="en-US" sz="2000"/>
              <a:t>Avoiding.</a:t>
            </a:r>
          </a:p>
          <a:p>
            <a:r>
              <a:rPr lang="en-US" sz="2000"/>
              <a:t>Accommodating. </a:t>
            </a:r>
          </a:p>
          <a:p>
            <a:pPr marL="0" indent="0">
              <a:buNone/>
            </a:pPr>
            <a:endParaRPr lang="en-US" sz="2000"/>
          </a:p>
          <a:p>
            <a:pPr marL="0" indent="0">
              <a:buNone/>
            </a:pPr>
            <a:endParaRPr lang="en-US" sz="2000"/>
          </a:p>
        </p:txBody>
      </p:sp>
      <p:pic>
        <p:nvPicPr>
          <p:cNvPr id="10" name="Picture 9" descr="A group of yellow figures and a red figure on the other side">
            <a:extLst>
              <a:ext uri="{FF2B5EF4-FFF2-40B4-BE49-F238E27FC236}">
                <a16:creationId xmlns:a16="http://schemas.microsoft.com/office/drawing/2014/main" id="{F6B6C76E-25D3-34BD-1AF6-1292CAEA7821}"/>
              </a:ext>
            </a:extLst>
          </p:cNvPr>
          <p:cNvPicPr>
            <a:picLocks noChangeAspect="1"/>
          </p:cNvPicPr>
          <p:nvPr/>
        </p:nvPicPr>
        <p:blipFill rotWithShape="1">
          <a:blip r:embed="rId3"/>
          <a:srcRect l="38611" r="1989" b="-2"/>
          <a:stretch/>
        </p:blipFill>
        <p:spPr>
          <a:xfrm>
            <a:off x="6096000" y="1"/>
            <a:ext cx="6102825" cy="6858000"/>
          </a:xfrm>
          <a:prstGeom prst="rect">
            <a:avLst/>
          </a:prstGeom>
        </p:spPr>
      </p:pic>
      <p:sp>
        <p:nvSpPr>
          <p:cNvPr id="5" name="Slide Number Placeholder 4">
            <a:extLst>
              <a:ext uri="{FF2B5EF4-FFF2-40B4-BE49-F238E27FC236}">
                <a16:creationId xmlns:a16="http://schemas.microsoft.com/office/drawing/2014/main" id="{AC549CC8-CF23-4411-AA22-32AC9365C018}"/>
              </a:ext>
            </a:extLst>
          </p:cNvPr>
          <p:cNvSpPr>
            <a:spLocks noGrp="1"/>
          </p:cNvSpPr>
          <p:nvPr>
            <p:ph type="sldNum" sz="quarter" idx="12"/>
          </p:nvPr>
        </p:nvSpPr>
        <p:spPr>
          <a:xfrm>
            <a:off x="8732520" y="6356350"/>
            <a:ext cx="3200400" cy="365125"/>
          </a:xfrm>
        </p:spPr>
        <p:txBody>
          <a:bodyPr>
            <a:normAutofit/>
          </a:bodyPr>
          <a:lstStyle/>
          <a:p>
            <a:pPr>
              <a:spcAft>
                <a:spcPts val="600"/>
              </a:spcAft>
            </a:pPr>
            <a:fld id="{7D625B40-28DA-43CD-A97E-EA3E1B04B7D2}" type="slidenum">
              <a:rPr lang="en-US">
                <a:solidFill>
                  <a:srgbClr val="FFFFFF"/>
                </a:solidFill>
              </a:rPr>
              <a:pPr>
                <a:spcAft>
                  <a:spcPts val="600"/>
                </a:spcAft>
              </a:pPr>
              <a:t>31</a:t>
            </a:fld>
            <a:endParaRPr lang="en-US">
              <a:solidFill>
                <a:srgbClr val="FFFFFF"/>
              </a:solidFill>
            </a:endParaRPr>
          </a:p>
        </p:txBody>
      </p:sp>
    </p:spTree>
    <p:extLst>
      <p:ext uri="{BB962C8B-B14F-4D97-AF65-F5344CB8AC3E}">
        <p14:creationId xmlns:p14="http://schemas.microsoft.com/office/powerpoint/2010/main" val="1089772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Network with pins">
            <a:extLst>
              <a:ext uri="{FF2B5EF4-FFF2-40B4-BE49-F238E27FC236}">
                <a16:creationId xmlns:a16="http://schemas.microsoft.com/office/drawing/2014/main" id="{44C3E5BD-736D-598C-542A-FD9B79C000AE}"/>
              </a:ext>
            </a:extLst>
          </p:cNvPr>
          <p:cNvPicPr>
            <a:picLocks noChangeAspect="1"/>
          </p:cNvPicPr>
          <p:nvPr/>
        </p:nvPicPr>
        <p:blipFill rotWithShape="1">
          <a:blip r:embed="rId3"/>
          <a:srcRect l="19806" r="21151"/>
          <a:stretch/>
        </p:blipFill>
        <p:spPr>
          <a:xfrm>
            <a:off x="6103027" y="10"/>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761801" y="328512"/>
            <a:ext cx="4778387" cy="1628970"/>
          </a:xfrm>
        </p:spPr>
        <p:txBody>
          <a:bodyPr anchor="ctr">
            <a:normAutofit/>
          </a:bodyPr>
          <a:lstStyle/>
          <a:p>
            <a:r>
              <a:rPr lang="en-US" sz="4000"/>
              <a:t>Summary (cont.)</a:t>
            </a:r>
          </a:p>
        </p:txBody>
      </p:sp>
      <p:sp>
        <p:nvSpPr>
          <p:cNvPr id="8" name="Content Placeholder 7">
            <a:extLst>
              <a:ext uri="{FF2B5EF4-FFF2-40B4-BE49-F238E27FC236}">
                <a16:creationId xmlns:a16="http://schemas.microsoft.com/office/drawing/2014/main" id="{7D37B3D2-96EC-4F92-B5D7-68A0F24D3D0B}"/>
              </a:ext>
            </a:extLst>
          </p:cNvPr>
          <p:cNvSpPr txBox="1">
            <a:spLocks noGrp="1"/>
          </p:cNvSpPr>
          <p:nvPr>
            <p:ph idx="1"/>
          </p:nvPr>
        </p:nvSpPr>
        <p:spPr>
          <a:xfrm>
            <a:off x="761801" y="2884929"/>
            <a:ext cx="4659756" cy="3374137"/>
          </a:xfrm>
          <a:prstGeom prst="rect">
            <a:avLst/>
          </a:prstGeom>
        </p:spPr>
        <p:txBody>
          <a:bodyPr rtlCol="0" anchor="ctr">
            <a:normAutofit/>
          </a:bodyPr>
          <a:lstStyle/>
          <a:p>
            <a:pPr marL="0" indent="0">
              <a:buNone/>
            </a:pPr>
            <a:r>
              <a:rPr lang="en-US" sz="1600"/>
              <a:t> The six steps in the conflict resolution process are:</a:t>
            </a:r>
          </a:p>
          <a:p>
            <a:pPr marL="0" indent="0">
              <a:buNone/>
            </a:pPr>
            <a:endParaRPr lang="en-US" sz="1600"/>
          </a:p>
          <a:p>
            <a:pPr marL="971550" lvl="1" indent="-514350">
              <a:buFont typeface="+mj-lt"/>
              <a:buAutoNum type="arabicPeriod"/>
            </a:pPr>
            <a:r>
              <a:rPr lang="en-US" sz="1600"/>
              <a:t>Clarify what the disagreement is.</a:t>
            </a:r>
          </a:p>
          <a:p>
            <a:pPr marL="971550" lvl="1" indent="-514350">
              <a:buFont typeface="+mj-lt"/>
              <a:buAutoNum type="arabicPeriod"/>
            </a:pPr>
            <a:r>
              <a:rPr lang="en-US" sz="1600"/>
              <a:t>Establish a common goal for both parties.</a:t>
            </a:r>
          </a:p>
          <a:p>
            <a:pPr marL="971550" lvl="1" indent="-514350">
              <a:buFont typeface="+mj-lt"/>
              <a:buAutoNum type="arabicPeriod"/>
            </a:pPr>
            <a:r>
              <a:rPr lang="en-US" sz="1600"/>
              <a:t>Discuss ways to meet the common goal.</a:t>
            </a:r>
          </a:p>
          <a:p>
            <a:pPr marL="971550" lvl="1" indent="-514350">
              <a:buFont typeface="+mj-lt"/>
              <a:buAutoNum type="arabicPeriod"/>
            </a:pPr>
            <a:r>
              <a:rPr lang="en-US" sz="1600"/>
              <a:t>Determine the barriers to the common goal.</a:t>
            </a:r>
          </a:p>
          <a:p>
            <a:pPr marL="971550" lvl="1" indent="-514350">
              <a:buFont typeface="+mj-lt"/>
              <a:buAutoNum type="arabicPeriod"/>
            </a:pPr>
            <a:r>
              <a:rPr lang="en-US" sz="1600"/>
              <a:t>Agree on the best way to resolve the conflict.</a:t>
            </a:r>
          </a:p>
          <a:p>
            <a:pPr marL="971550" lvl="1" indent="-514350">
              <a:buFont typeface="+mj-lt"/>
              <a:buAutoNum type="arabicPeriod"/>
            </a:pPr>
            <a:r>
              <a:rPr lang="en-US" sz="1600"/>
              <a:t>Acknowledge the agreed solution and determine the responsibilities each party has in the resolution.</a:t>
            </a:r>
          </a:p>
          <a:p>
            <a:pPr marL="0" indent="0">
              <a:buNone/>
            </a:pPr>
            <a:endParaRPr lang="en-US" sz="1600"/>
          </a:p>
        </p:txBody>
      </p:sp>
      <p:sp>
        <p:nvSpPr>
          <p:cNvPr id="5" name="Slide Number Placeholder 4">
            <a:extLst>
              <a:ext uri="{FF2B5EF4-FFF2-40B4-BE49-F238E27FC236}">
                <a16:creationId xmlns:a16="http://schemas.microsoft.com/office/drawing/2014/main" id="{AC549CC8-CF23-4411-AA22-32AC9365C018}"/>
              </a:ext>
            </a:extLst>
          </p:cNvPr>
          <p:cNvSpPr>
            <a:spLocks noGrp="1"/>
          </p:cNvSpPr>
          <p:nvPr>
            <p:ph type="sldNum" sz="quarter" idx="12"/>
          </p:nvPr>
        </p:nvSpPr>
        <p:spPr>
          <a:xfrm>
            <a:off x="10515600" y="6356350"/>
            <a:ext cx="1462825" cy="365125"/>
          </a:xfrm>
        </p:spPr>
        <p:txBody>
          <a:bodyPr>
            <a:normAutofit/>
          </a:bodyPr>
          <a:lstStyle/>
          <a:p>
            <a:pPr>
              <a:spcAft>
                <a:spcPts val="600"/>
              </a:spcAft>
            </a:pPr>
            <a:fld id="{7D625B40-28DA-43CD-A97E-EA3E1B04B7D2}" type="slidenum">
              <a:rPr lang="en-US">
                <a:solidFill>
                  <a:srgbClr val="FFFFFF"/>
                </a:solidFill>
              </a:rPr>
              <a:pPr>
                <a:spcAft>
                  <a:spcPts val="600"/>
                </a:spcAft>
              </a:pPr>
              <a:t>32</a:t>
            </a:fld>
            <a:endParaRPr lang="en-US">
              <a:solidFill>
                <a:srgbClr val="FFFFFF"/>
              </a:solidFill>
            </a:endParaRPr>
          </a:p>
        </p:txBody>
      </p:sp>
    </p:spTree>
    <p:extLst>
      <p:ext uri="{BB962C8B-B14F-4D97-AF65-F5344CB8AC3E}">
        <p14:creationId xmlns:p14="http://schemas.microsoft.com/office/powerpoint/2010/main" val="358171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Yellow question mark">
            <a:extLst>
              <a:ext uri="{FF2B5EF4-FFF2-40B4-BE49-F238E27FC236}">
                <a16:creationId xmlns:a16="http://schemas.microsoft.com/office/drawing/2014/main" id="{DD39DB15-4DE8-2F27-7BAF-00E856BF4A75}"/>
              </a:ext>
            </a:extLst>
          </p:cNvPr>
          <p:cNvPicPr>
            <a:picLocks noChangeAspect="1"/>
          </p:cNvPicPr>
          <p:nvPr/>
        </p:nvPicPr>
        <p:blipFill>
          <a:blip r:embed="rId2">
            <a:alphaModFix amt="50000"/>
          </a:blip>
          <a:srcRect b="6250"/>
          <a:stretch/>
        </p:blipFill>
        <p:spPr>
          <a:xfrm>
            <a:off x="20" y="1"/>
            <a:ext cx="12191980" cy="6857999"/>
          </a:xfrm>
          <a:prstGeom prst="rect">
            <a:avLst/>
          </a:prstGeom>
        </p:spPr>
      </p:pic>
      <p:sp>
        <p:nvSpPr>
          <p:cNvPr id="2" name="Title 1">
            <a:extLst>
              <a:ext uri="{FF2B5EF4-FFF2-40B4-BE49-F238E27FC236}">
                <a16:creationId xmlns:a16="http://schemas.microsoft.com/office/drawing/2014/main" id="{E0213303-B0D7-242A-4C09-4508CCEA08A9}"/>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Questions?</a:t>
            </a:r>
          </a:p>
        </p:txBody>
      </p:sp>
      <p:sp>
        <p:nvSpPr>
          <p:cNvPr id="4" name="Slide Number Placeholder 3">
            <a:extLst>
              <a:ext uri="{FF2B5EF4-FFF2-40B4-BE49-F238E27FC236}">
                <a16:creationId xmlns:a16="http://schemas.microsoft.com/office/drawing/2014/main" id="{1A65D4A7-CC3E-844E-BA0B-382F44EB8FE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7D625B40-28DA-43CD-A97E-EA3E1B04B7D2}" type="slidenum">
              <a:rPr lang="en-US">
                <a:solidFill>
                  <a:srgbClr val="FFFFFF"/>
                </a:solidFill>
                <a:latin typeface="Calibri" panose="020F0502020204030204"/>
              </a:rPr>
              <a:pPr>
                <a:spcAft>
                  <a:spcPts val="600"/>
                </a:spcAft>
                <a:defRPr/>
              </a:pPr>
              <a:t>33</a:t>
            </a:fld>
            <a:endParaRPr lang="en-US">
              <a:solidFill>
                <a:srgbClr val="FFFFFF"/>
              </a:solidFill>
              <a:latin typeface="Calibri" panose="020F0502020204030204"/>
            </a:endParaRPr>
          </a:p>
        </p:txBody>
      </p:sp>
    </p:spTree>
    <p:extLst>
      <p:ext uri="{BB962C8B-B14F-4D97-AF65-F5344CB8AC3E}">
        <p14:creationId xmlns:p14="http://schemas.microsoft.com/office/powerpoint/2010/main" val="8790755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Causes of Workplace Conflict</a:t>
            </a:r>
          </a:p>
        </p:txBody>
      </p:sp>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1371599" y="2318197"/>
            <a:ext cx="9724031" cy="3683358"/>
          </a:xfrm>
        </p:spPr>
        <p:txBody>
          <a:bodyPr anchor="ctr">
            <a:normAutofit/>
          </a:bodyPr>
          <a:lstStyle/>
          <a:p>
            <a:pPr marL="0" indent="0">
              <a:buNone/>
            </a:pPr>
            <a:r>
              <a:rPr lang="en-US" sz="2000"/>
              <a:t>Conflict often arises because employees:</a:t>
            </a:r>
            <a:br>
              <a:rPr lang="en-US" sz="2000"/>
            </a:br>
            <a:endParaRPr lang="en-US" sz="2000"/>
          </a:p>
          <a:p>
            <a:r>
              <a:rPr lang="en-US" sz="2000"/>
              <a:t>Have different points of view.</a:t>
            </a:r>
          </a:p>
          <a:p>
            <a:r>
              <a:rPr lang="en-US" sz="2000"/>
              <a:t>Communicate with one another differently.</a:t>
            </a:r>
          </a:p>
          <a:p>
            <a:r>
              <a:rPr lang="en-US" sz="2000"/>
              <a:t>Spend large amounts of time together.</a:t>
            </a:r>
          </a:p>
          <a:p>
            <a:r>
              <a:rPr lang="en-US" sz="2000"/>
              <a:t>Depend on one another to “get the job done.”</a:t>
            </a:r>
          </a:p>
          <a:p>
            <a:r>
              <a:rPr lang="en-US" sz="2000"/>
              <a:t>Have established expectations of one another that are not communicated and then not met.</a:t>
            </a:r>
          </a:p>
          <a:p>
            <a:pPr marL="0" indent="0">
              <a:buNone/>
            </a:pPr>
            <a:endParaRPr lang="en-US" sz="2000"/>
          </a:p>
        </p:txBody>
      </p:sp>
      <p:sp>
        <p:nvSpPr>
          <p:cNvPr id="5" name="Slide Number Placeholder 4">
            <a:extLst>
              <a:ext uri="{FF2B5EF4-FFF2-40B4-BE49-F238E27FC236}">
                <a16:creationId xmlns:a16="http://schemas.microsoft.com/office/drawing/2014/main" id="{ECCD6632-0577-4787-BEB5-51BB39E4D714}"/>
              </a:ext>
            </a:extLst>
          </p:cNvPr>
          <p:cNvSpPr>
            <a:spLocks noGrp="1"/>
          </p:cNvSpPr>
          <p:nvPr>
            <p:ph type="sldNum" sz="quarter" idx="12"/>
          </p:nvPr>
        </p:nvSpPr>
        <p:spPr>
          <a:xfrm>
            <a:off x="11704320" y="6455431"/>
            <a:ext cx="445913" cy="365125"/>
          </a:xfrm>
        </p:spPr>
        <p:txBody>
          <a:bodyPr>
            <a:normAutofit/>
          </a:bodyPr>
          <a:lstStyle/>
          <a:p>
            <a:pPr>
              <a:spcAft>
                <a:spcPts val="600"/>
              </a:spcAft>
            </a:pPr>
            <a:fld id="{7D625B40-28DA-43CD-A97E-EA3E1B04B7D2}" type="slidenum">
              <a:rPr lang="en-US" sz="1100">
                <a:solidFill>
                  <a:schemeClr val="tx1">
                    <a:lumMod val="50000"/>
                    <a:lumOff val="50000"/>
                  </a:schemeClr>
                </a:solidFill>
              </a:rPr>
              <a:pPr>
                <a:spcAft>
                  <a:spcPts val="600"/>
                </a:spcAft>
              </a:pPr>
              <a:t>4</a:t>
            </a:fld>
            <a:endParaRPr lang="en-US" sz="1100">
              <a:solidFill>
                <a:schemeClr val="tx1">
                  <a:lumMod val="50000"/>
                  <a:lumOff val="50000"/>
                </a:schemeClr>
              </a:solidFill>
            </a:endParaRPr>
          </a:p>
        </p:txBody>
      </p:sp>
    </p:spTree>
    <p:extLst>
      <p:ext uri="{BB962C8B-B14F-4D97-AF65-F5344CB8AC3E}">
        <p14:creationId xmlns:p14="http://schemas.microsoft.com/office/powerpoint/2010/main" val="88999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761800" y="762001"/>
            <a:ext cx="5334197" cy="1708242"/>
          </a:xfrm>
        </p:spPr>
        <p:txBody>
          <a:bodyPr anchor="ctr">
            <a:normAutofit/>
          </a:bodyPr>
          <a:lstStyle/>
          <a:p>
            <a:r>
              <a:rPr lang="en-US" sz="4000"/>
              <a:t>Causes of Workplace Conflict (cont.) </a:t>
            </a:r>
          </a:p>
        </p:txBody>
      </p:sp>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761800" y="2470244"/>
            <a:ext cx="5334197" cy="3769835"/>
          </a:xfrm>
        </p:spPr>
        <p:txBody>
          <a:bodyPr anchor="ctr">
            <a:normAutofit/>
          </a:bodyPr>
          <a:lstStyle/>
          <a:p>
            <a:pPr marL="0" indent="0">
              <a:buNone/>
            </a:pPr>
            <a:r>
              <a:rPr lang="en-US" sz="2000"/>
              <a:t>Conflict does not always have to be negative. When employees are able to challenge one another’s ideas in a supportive environment, new ideas are generated and fostered. </a:t>
            </a:r>
          </a:p>
          <a:p>
            <a:pPr marL="0" indent="0">
              <a:buNone/>
            </a:pPr>
            <a:endParaRPr lang="en-US" sz="2000"/>
          </a:p>
          <a:p>
            <a:pPr marL="0" indent="0">
              <a:buNone/>
            </a:pPr>
            <a:r>
              <a:rPr lang="en-US" sz="2000"/>
              <a:t>It is important to remember that conflict will always exist between employees. Effective supervisors have the skills to manage the conflict process and turn disagreements into ideas.</a:t>
            </a:r>
          </a:p>
          <a:p>
            <a:pPr marL="0" indent="0">
              <a:buNone/>
            </a:pPr>
            <a:endParaRPr lang="en-US" sz="2000"/>
          </a:p>
        </p:txBody>
      </p:sp>
      <p:pic>
        <p:nvPicPr>
          <p:cNvPr id="7" name="Picture 6" descr="Checkmate in a chess game">
            <a:extLst>
              <a:ext uri="{FF2B5EF4-FFF2-40B4-BE49-F238E27FC236}">
                <a16:creationId xmlns:a16="http://schemas.microsoft.com/office/drawing/2014/main" id="{4DF00904-6E5B-3581-4F8F-71B3E8151E70}"/>
              </a:ext>
            </a:extLst>
          </p:cNvPr>
          <p:cNvPicPr>
            <a:picLocks noChangeAspect="1"/>
          </p:cNvPicPr>
          <p:nvPr/>
        </p:nvPicPr>
        <p:blipFill rotWithShape="1">
          <a:blip r:embed="rId3"/>
          <a:srcRect l="19331" r="21844"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
        <p:nvSpPr>
          <p:cNvPr id="5" name="Slide Number Placeholder 4">
            <a:extLst>
              <a:ext uri="{FF2B5EF4-FFF2-40B4-BE49-F238E27FC236}">
                <a16:creationId xmlns:a16="http://schemas.microsoft.com/office/drawing/2014/main" id="{7E9CA544-4C61-450D-9B27-BCD939FF215A}"/>
              </a:ext>
            </a:extLst>
          </p:cNvPr>
          <p:cNvSpPr>
            <a:spLocks noGrp="1"/>
          </p:cNvSpPr>
          <p:nvPr>
            <p:ph type="sldNum" sz="quarter" idx="12"/>
          </p:nvPr>
        </p:nvSpPr>
        <p:spPr>
          <a:xfrm>
            <a:off x="10167869" y="6356350"/>
            <a:ext cx="1768425" cy="365125"/>
          </a:xfrm>
        </p:spPr>
        <p:txBody>
          <a:bodyPr>
            <a:normAutofit/>
          </a:bodyPr>
          <a:lstStyle/>
          <a:p>
            <a:pPr>
              <a:spcAft>
                <a:spcPts val="600"/>
              </a:spcAft>
            </a:pPr>
            <a:fld id="{7D625B40-28DA-43CD-A97E-EA3E1B04B7D2}"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255693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Causes of Workplace Conflict (cont.) </a:t>
            </a:r>
          </a:p>
        </p:txBody>
      </p:sp>
      <p:sp>
        <p:nvSpPr>
          <p:cNvPr id="5" name="Slide Number Placeholder 4">
            <a:extLst>
              <a:ext uri="{FF2B5EF4-FFF2-40B4-BE49-F238E27FC236}">
                <a16:creationId xmlns:a16="http://schemas.microsoft.com/office/drawing/2014/main" id="{0AF010B9-C34F-4EE3-B487-2FCAD5755235}"/>
              </a:ext>
            </a:extLst>
          </p:cNvPr>
          <p:cNvSpPr>
            <a:spLocks/>
          </p:cNvSpPr>
          <p:nvPr/>
        </p:nvSpPr>
        <p:spPr>
          <a:xfrm>
            <a:off x="8434484" y="5974330"/>
            <a:ext cx="2487221" cy="331054"/>
          </a:xfrm>
          <a:prstGeom prst="rect">
            <a:avLst/>
          </a:prstGeom>
        </p:spPr>
        <p:txBody>
          <a:bodyPr/>
          <a:lstStyle/>
          <a:p>
            <a:pPr defTabSz="822960">
              <a:spcAft>
                <a:spcPts val="600"/>
              </a:spcAft>
            </a:pPr>
            <a:fld id="{7D625B40-28DA-43CD-A97E-EA3E1B04B7D2}" type="slidenum">
              <a:rPr lang="en-US" sz="1620" kern="1200">
                <a:solidFill>
                  <a:schemeClr val="tx1"/>
                </a:solidFill>
                <a:latin typeface="+mn-lt"/>
                <a:ea typeface="+mn-ea"/>
                <a:cs typeface="+mn-cs"/>
              </a:rPr>
              <a:pPr defTabSz="822960">
                <a:spcAft>
                  <a:spcPts val="600"/>
                </a:spcAft>
              </a:pPr>
              <a:t>6</a:t>
            </a:fld>
            <a:endParaRPr lang="en-US"/>
          </a:p>
        </p:txBody>
      </p:sp>
      <p:sp>
        <p:nvSpPr>
          <p:cNvPr id="7" name="Text Box 5">
            <a:extLst>
              <a:ext uri="{FF2B5EF4-FFF2-40B4-BE49-F238E27FC236}">
                <a16:creationId xmlns:a16="http://schemas.microsoft.com/office/drawing/2014/main" id="{974A1A8A-1ABC-451B-BDC1-43347F671D80}"/>
              </a:ext>
            </a:extLst>
          </p:cNvPr>
          <p:cNvSpPr txBox="1">
            <a:spLocks noChangeArrowheads="1"/>
          </p:cNvSpPr>
          <p:nvPr/>
        </p:nvSpPr>
        <p:spPr bwMode="auto">
          <a:xfrm>
            <a:off x="5912716" y="2919154"/>
            <a:ext cx="4595953" cy="2762662"/>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lgn="ctr">
              <a:defRPr b="1">
                <a:solidFill>
                  <a:schemeClr val="tx1"/>
                </a:solidFill>
                <a:latin typeface="Arial" charset="0"/>
                <a:ea typeface="ＭＳ Ｐゴシック" charset="0"/>
              </a:defRPr>
            </a:lvl1pPr>
            <a:lvl2pPr marL="742950" indent="-285750" algn="ctr">
              <a:defRPr b="1">
                <a:solidFill>
                  <a:schemeClr val="tx1"/>
                </a:solidFill>
                <a:latin typeface="Arial" charset="0"/>
                <a:ea typeface="ＭＳ Ｐゴシック" charset="0"/>
              </a:defRPr>
            </a:lvl2pPr>
            <a:lvl3pPr marL="1143000" indent="-228600" algn="ctr">
              <a:defRPr b="1">
                <a:solidFill>
                  <a:schemeClr val="tx1"/>
                </a:solidFill>
                <a:latin typeface="Arial" charset="0"/>
                <a:ea typeface="ＭＳ Ｐゴシック" charset="0"/>
              </a:defRPr>
            </a:lvl3pPr>
            <a:lvl4pPr marL="1600200" indent="-228600" algn="ctr">
              <a:defRPr b="1">
                <a:solidFill>
                  <a:schemeClr val="tx1"/>
                </a:solidFill>
                <a:latin typeface="Arial" charset="0"/>
                <a:ea typeface="ＭＳ Ｐゴシック" charset="0"/>
              </a:defRPr>
            </a:lvl4pPr>
            <a:lvl5pPr marL="2057400" indent="-228600" algn="ctr">
              <a:defRPr b="1">
                <a:solidFill>
                  <a:schemeClr val="tx1"/>
                </a:solidFill>
                <a:latin typeface="Arial" charset="0"/>
                <a:ea typeface="ＭＳ Ｐゴシック" charset="0"/>
              </a:defRPr>
            </a:lvl5pPr>
            <a:lvl6pPr marL="2514600" indent="-228600" algn="ctr" eaLnBrk="0" fontAlgn="base" hangingPunct="0">
              <a:spcBef>
                <a:spcPct val="0"/>
              </a:spcBef>
              <a:spcAft>
                <a:spcPct val="0"/>
              </a:spcAft>
              <a:defRPr b="1">
                <a:solidFill>
                  <a:schemeClr val="tx1"/>
                </a:solidFill>
                <a:latin typeface="Arial" charset="0"/>
                <a:ea typeface="ＭＳ Ｐゴシック" charset="0"/>
              </a:defRPr>
            </a:lvl6pPr>
            <a:lvl7pPr marL="2971800" indent="-228600" algn="ctr" eaLnBrk="0" fontAlgn="base" hangingPunct="0">
              <a:spcBef>
                <a:spcPct val="0"/>
              </a:spcBef>
              <a:spcAft>
                <a:spcPct val="0"/>
              </a:spcAft>
              <a:defRPr b="1">
                <a:solidFill>
                  <a:schemeClr val="tx1"/>
                </a:solidFill>
                <a:latin typeface="Arial" charset="0"/>
                <a:ea typeface="ＭＳ Ｐゴシック" charset="0"/>
              </a:defRPr>
            </a:lvl7pPr>
            <a:lvl8pPr marL="3429000" indent="-228600" algn="ctr" eaLnBrk="0" fontAlgn="base" hangingPunct="0">
              <a:spcBef>
                <a:spcPct val="0"/>
              </a:spcBef>
              <a:spcAft>
                <a:spcPct val="0"/>
              </a:spcAft>
              <a:defRPr b="1">
                <a:solidFill>
                  <a:schemeClr val="tx1"/>
                </a:solidFill>
                <a:latin typeface="Arial" charset="0"/>
                <a:ea typeface="ＭＳ Ｐゴシック" charset="0"/>
              </a:defRPr>
            </a:lvl8pPr>
            <a:lvl9pPr marL="3886200" indent="-228600" algn="ctr" eaLnBrk="0" fontAlgn="base" hangingPunct="0">
              <a:spcBef>
                <a:spcPct val="0"/>
              </a:spcBef>
              <a:spcAft>
                <a:spcPct val="0"/>
              </a:spcAft>
              <a:defRPr b="1">
                <a:solidFill>
                  <a:schemeClr val="tx1"/>
                </a:solidFill>
                <a:latin typeface="Arial" charset="0"/>
                <a:ea typeface="ＭＳ Ｐゴシック" charset="0"/>
              </a:defRPr>
            </a:lvl9pPr>
          </a:lstStyle>
          <a:p>
            <a:pPr algn="l" defTabSz="822960">
              <a:spcAft>
                <a:spcPts val="600"/>
              </a:spcAft>
            </a:pPr>
            <a:r>
              <a:rPr lang="en-US" sz="1620" b="0" kern="1200">
                <a:solidFill>
                  <a:schemeClr val="tx1">
                    <a:lumMod val="75000"/>
                  </a:schemeClr>
                </a:solidFill>
                <a:latin typeface="Arial" charset="0"/>
                <a:ea typeface="ＭＳ Ｐゴシック" charset="0"/>
                <a:cs typeface="+mn-cs"/>
              </a:rPr>
              <a:t> </a:t>
            </a:r>
            <a:r>
              <a:rPr lang="en-US" sz="2160" b="1" kern="1200">
                <a:solidFill>
                  <a:schemeClr val="tx1">
                    <a:lumMod val="75000"/>
                  </a:schemeClr>
                </a:solidFill>
                <a:latin typeface="+mn-lt"/>
                <a:ea typeface="ＭＳ Ｐゴシック" charset="0"/>
                <a:cs typeface="+mn-cs"/>
              </a:rPr>
              <a:t>Damaging conflict:</a:t>
            </a:r>
          </a:p>
          <a:p>
            <a:pPr marL="668655" lvl="1" indent="-257175" algn="l" defTabSz="822960">
              <a:spcAft>
                <a:spcPts val="600"/>
              </a:spcAft>
              <a:buFontTx/>
              <a:buChar char="•"/>
            </a:pPr>
            <a:r>
              <a:rPr lang="en-US" sz="2160" b="0" kern="1200">
                <a:solidFill>
                  <a:schemeClr val="tx1">
                    <a:lumMod val="75000"/>
                  </a:schemeClr>
                </a:solidFill>
                <a:latin typeface="+mn-lt"/>
                <a:ea typeface="ＭＳ Ｐゴシック" charset="0"/>
                <a:cs typeface="+mn-cs"/>
              </a:rPr>
              <a:t>Name calling.</a:t>
            </a:r>
          </a:p>
          <a:p>
            <a:pPr marL="668655" lvl="1" indent="-257175" algn="l" defTabSz="822960">
              <a:spcAft>
                <a:spcPts val="600"/>
              </a:spcAft>
              <a:buFontTx/>
              <a:buChar char="•"/>
            </a:pPr>
            <a:r>
              <a:rPr lang="en-US" sz="2160" b="0" kern="1200">
                <a:solidFill>
                  <a:schemeClr val="tx1">
                    <a:lumMod val="75000"/>
                  </a:schemeClr>
                </a:solidFill>
                <a:latin typeface="+mn-lt"/>
                <a:ea typeface="ＭＳ Ｐゴシック" charset="0"/>
                <a:cs typeface="+mn-cs"/>
              </a:rPr>
              <a:t>Personal attacks.</a:t>
            </a:r>
          </a:p>
          <a:p>
            <a:pPr marL="668655" lvl="1" indent="-257175" algn="l" defTabSz="822960">
              <a:spcAft>
                <a:spcPts val="600"/>
              </a:spcAft>
              <a:buFontTx/>
              <a:buChar char="•"/>
            </a:pPr>
            <a:r>
              <a:rPr lang="en-US" sz="2160" b="0" kern="1200">
                <a:solidFill>
                  <a:schemeClr val="tx1">
                    <a:lumMod val="75000"/>
                  </a:schemeClr>
                </a:solidFill>
                <a:latin typeface="+mn-lt"/>
                <a:ea typeface="ＭＳ Ｐゴシック" charset="0"/>
                <a:cs typeface="+mn-cs"/>
              </a:rPr>
              <a:t>Employees becoming silent, withdrawn and/or afraid to speak up.</a:t>
            </a:r>
          </a:p>
          <a:p>
            <a:pPr marL="668655" lvl="1" indent="-257175" algn="l" defTabSz="822960">
              <a:spcAft>
                <a:spcPts val="600"/>
              </a:spcAft>
              <a:buFontTx/>
              <a:buChar char="•"/>
            </a:pPr>
            <a:r>
              <a:rPr lang="en-US" sz="2160" b="0" kern="1200">
                <a:solidFill>
                  <a:schemeClr val="tx1">
                    <a:lumMod val="75000"/>
                  </a:schemeClr>
                </a:solidFill>
                <a:latin typeface="+mn-lt"/>
                <a:ea typeface="ＭＳ Ｐゴシック" charset="0"/>
                <a:cs typeface="+mn-cs"/>
              </a:rPr>
              <a:t>Cliques, gossip and rumors.</a:t>
            </a:r>
          </a:p>
          <a:p>
            <a:pPr marL="668655" lvl="1" indent="-257175" algn="l" defTabSz="822960">
              <a:spcAft>
                <a:spcPts val="600"/>
              </a:spcAft>
              <a:buFontTx/>
              <a:buChar char="•"/>
            </a:pPr>
            <a:r>
              <a:rPr lang="en-US" sz="2160" b="0" kern="1200">
                <a:solidFill>
                  <a:schemeClr val="tx1">
                    <a:lumMod val="75000"/>
                  </a:schemeClr>
                </a:solidFill>
                <a:latin typeface="+mn-lt"/>
                <a:ea typeface="ＭＳ Ｐゴシック" charset="0"/>
                <a:cs typeface="+mn-cs"/>
              </a:rPr>
              <a:t>Lack of mutual respect.</a:t>
            </a:r>
            <a:endParaRPr lang="en-US" sz="2400" b="0">
              <a:solidFill>
                <a:schemeClr val="tx1">
                  <a:lumMod val="75000"/>
                </a:schemeClr>
              </a:solidFill>
              <a:latin typeface="+mn-lt"/>
            </a:endParaRPr>
          </a:p>
        </p:txBody>
      </p:sp>
      <p:sp>
        <p:nvSpPr>
          <p:cNvPr id="6" name="Rectangle 4">
            <a:extLst>
              <a:ext uri="{FF2B5EF4-FFF2-40B4-BE49-F238E27FC236}">
                <a16:creationId xmlns:a16="http://schemas.microsoft.com/office/drawing/2014/main" id="{4E9145B7-18C2-458D-BA4E-9146897813ED}"/>
              </a:ext>
            </a:extLst>
          </p:cNvPr>
          <p:cNvSpPr>
            <a:spLocks noChangeArrowheads="1"/>
          </p:cNvSpPr>
          <p:nvPr/>
        </p:nvSpPr>
        <p:spPr bwMode="auto">
          <a:xfrm>
            <a:off x="1294235" y="2919154"/>
            <a:ext cx="4325603" cy="29738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08610" indent="-308610" defTabSz="822960">
              <a:spcBef>
                <a:spcPct val="20000"/>
              </a:spcBef>
            </a:pPr>
            <a:r>
              <a:rPr lang="en-US" sz="2160" b="1" kern="1200">
                <a:solidFill>
                  <a:schemeClr val="tx1">
                    <a:lumMod val="75000"/>
                  </a:schemeClr>
                </a:solidFill>
                <a:latin typeface="+mn-lt"/>
                <a:ea typeface="+mn-ea"/>
                <a:cs typeface="+mn-cs"/>
              </a:rPr>
              <a:t>Healthy conflict:</a:t>
            </a:r>
          </a:p>
          <a:p>
            <a:pPr marL="308610" indent="-308610" defTabSz="822960">
              <a:spcBef>
                <a:spcPct val="20000"/>
              </a:spcBef>
              <a:buFontTx/>
              <a:buChar char="•"/>
            </a:pPr>
            <a:r>
              <a:rPr lang="en-US" sz="2160" kern="1200">
                <a:solidFill>
                  <a:schemeClr val="tx1">
                    <a:lumMod val="75000"/>
                  </a:schemeClr>
                </a:solidFill>
                <a:latin typeface="+mn-lt"/>
                <a:ea typeface="+mn-ea"/>
                <a:cs typeface="+mn-cs"/>
              </a:rPr>
              <a:t>Disagreements communicated in a supportive environment that foster the generation of new ideas or ways to problem-solve.</a:t>
            </a:r>
          </a:p>
          <a:p>
            <a:pPr marL="308610" indent="-308610" defTabSz="822960">
              <a:spcBef>
                <a:spcPct val="20000"/>
              </a:spcBef>
              <a:buFontTx/>
              <a:buChar char="•"/>
            </a:pPr>
            <a:r>
              <a:rPr lang="en-US" sz="2160" kern="1200">
                <a:solidFill>
                  <a:schemeClr val="tx1">
                    <a:lumMod val="75000"/>
                  </a:schemeClr>
                </a:solidFill>
                <a:latin typeface="+mn-lt"/>
                <a:ea typeface="+mn-ea"/>
                <a:cs typeface="+mn-cs"/>
              </a:rPr>
              <a:t>Tension that increases awareness or sheds light on a growing workplace problem.</a:t>
            </a:r>
            <a:endParaRPr lang="en-US" sz="2400" b="0">
              <a:solidFill>
                <a:schemeClr val="tx1">
                  <a:lumMod val="75000"/>
                </a:schemeClr>
              </a:solidFill>
            </a:endParaRPr>
          </a:p>
        </p:txBody>
      </p:sp>
      <p:sp>
        <p:nvSpPr>
          <p:cNvPr id="3" name="Content Placeholder 2">
            <a:extLst>
              <a:ext uri="{FF2B5EF4-FFF2-40B4-BE49-F238E27FC236}">
                <a16:creationId xmlns:a16="http://schemas.microsoft.com/office/drawing/2014/main" id="{FC9D7620-6DA9-405E-A582-4E42B82963A8}"/>
              </a:ext>
            </a:extLst>
          </p:cNvPr>
          <p:cNvSpPr>
            <a:spLocks/>
          </p:cNvSpPr>
          <p:nvPr/>
        </p:nvSpPr>
        <p:spPr>
          <a:xfrm>
            <a:off x="1297240" y="2112579"/>
            <a:ext cx="9534349" cy="514061"/>
          </a:xfrm>
          <a:prstGeom prst="rect">
            <a:avLst/>
          </a:prstGeom>
        </p:spPr>
        <p:txBody>
          <a:bodyPr/>
          <a:lstStyle/>
          <a:p>
            <a:pPr defTabSz="822960">
              <a:spcAft>
                <a:spcPts val="600"/>
              </a:spcAft>
            </a:pPr>
            <a:r>
              <a:rPr lang="en-US" sz="1620" kern="1200">
                <a:solidFill>
                  <a:schemeClr val="tx1"/>
                </a:solidFill>
                <a:latin typeface="+mn-lt"/>
                <a:ea typeface="+mn-ea"/>
                <a:cs typeface="+mn-cs"/>
              </a:rPr>
              <a:t>Examples of Healthy vs. Damaging Conflict</a:t>
            </a:r>
          </a:p>
          <a:p>
            <a:pPr marL="0" indent="0">
              <a:spcAft>
                <a:spcPts val="600"/>
              </a:spcAft>
              <a:buNone/>
            </a:pPr>
            <a:endParaRPr lang="en-US"/>
          </a:p>
        </p:txBody>
      </p:sp>
    </p:spTree>
    <p:extLst>
      <p:ext uri="{BB962C8B-B14F-4D97-AF65-F5344CB8AC3E}">
        <p14:creationId xmlns:p14="http://schemas.microsoft.com/office/powerpoint/2010/main" val="226898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Importance of Resolving Conflict</a:t>
            </a:r>
          </a:p>
        </p:txBody>
      </p:sp>
      <p:pic>
        <p:nvPicPr>
          <p:cNvPr id="9" name="Graphic 8" descr="Group of People">
            <a:extLst>
              <a:ext uri="{FF2B5EF4-FFF2-40B4-BE49-F238E27FC236}">
                <a16:creationId xmlns:a16="http://schemas.microsoft.com/office/drawing/2014/main" id="{0044B1FB-E968-7FC0-C20D-0C25898E8D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6090574" y="2421682"/>
            <a:ext cx="4977578" cy="3639289"/>
          </a:xfrm>
        </p:spPr>
        <p:txBody>
          <a:bodyPr anchor="ctr">
            <a:normAutofit/>
          </a:bodyPr>
          <a:lstStyle/>
          <a:p>
            <a:pPr marL="0" indent="0">
              <a:buNone/>
            </a:pPr>
            <a:r>
              <a:rPr lang="en-US" sz="1700">
                <a:solidFill>
                  <a:schemeClr val="tx2"/>
                </a:solidFill>
              </a:rPr>
              <a:t>As supervisors, you must learn to manage conflicts among your team members so that the business continues to run effectively and objectives are met. </a:t>
            </a:r>
          </a:p>
          <a:p>
            <a:pPr marL="0" indent="0">
              <a:buNone/>
            </a:pPr>
            <a:r>
              <a:rPr lang="en-US" sz="1700">
                <a:solidFill>
                  <a:schemeClr val="tx2"/>
                </a:solidFill>
              </a:rPr>
              <a:t>Consequences of letting conflict fester:</a:t>
            </a:r>
          </a:p>
          <a:p>
            <a:r>
              <a:rPr lang="en-US" sz="1700">
                <a:solidFill>
                  <a:schemeClr val="tx2"/>
                </a:solidFill>
              </a:rPr>
              <a:t>Employees not involved in the conflict either “pile on” or withdraw from the conflict.</a:t>
            </a:r>
          </a:p>
          <a:p>
            <a:r>
              <a:rPr lang="en-US" sz="1700">
                <a:solidFill>
                  <a:schemeClr val="tx2"/>
                </a:solidFill>
              </a:rPr>
              <a:t>Employees take sides or “check out” from work entirely.</a:t>
            </a:r>
          </a:p>
          <a:p>
            <a:r>
              <a:rPr lang="en-US" sz="1700">
                <a:solidFill>
                  <a:schemeClr val="tx2"/>
                </a:solidFill>
              </a:rPr>
              <a:t>Morale and productivity are lowered because employees are focused on the conflict.</a:t>
            </a:r>
          </a:p>
          <a:p>
            <a:r>
              <a:rPr lang="en-US" sz="1700">
                <a:solidFill>
                  <a:schemeClr val="tx2"/>
                </a:solidFill>
              </a:rPr>
              <a:t>Employees who work in teams are now divided because of the conflict.</a:t>
            </a:r>
          </a:p>
          <a:p>
            <a:endParaRPr lang="en-US" sz="1700">
              <a:solidFill>
                <a:schemeClr val="tx2"/>
              </a:solidFill>
            </a:endParaRPr>
          </a:p>
          <a:p>
            <a:pPr marL="0" indent="0">
              <a:buNone/>
            </a:pPr>
            <a:endParaRPr lang="en-US" sz="1700">
              <a:solidFill>
                <a:schemeClr val="tx2"/>
              </a:solidFill>
            </a:endParaRPr>
          </a:p>
        </p:txBody>
      </p:sp>
      <p:grpSp>
        <p:nvGrpSpPr>
          <p:cNvPr id="16" name="Group 1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7" name="Freeform: Shape 1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650C8788-BD97-445D-BF3C-62C44285B28C}"/>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smtClean="0"/>
              <a:pPr>
                <a:spcAft>
                  <a:spcPts val="600"/>
                </a:spcAft>
              </a:pPr>
              <a:t>7</a:t>
            </a:fld>
            <a:endParaRPr lang="en-US"/>
          </a:p>
        </p:txBody>
      </p:sp>
    </p:spTree>
    <p:extLst>
      <p:ext uri="{BB962C8B-B14F-4D97-AF65-F5344CB8AC3E}">
        <p14:creationId xmlns:p14="http://schemas.microsoft.com/office/powerpoint/2010/main" val="388019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Importance of Resolving Conflict (cont.)</a:t>
            </a:r>
          </a:p>
        </p:txBody>
      </p:sp>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4810259" y="649480"/>
            <a:ext cx="6555347" cy="5546047"/>
          </a:xfrm>
        </p:spPr>
        <p:txBody>
          <a:bodyPr anchor="ctr">
            <a:normAutofit/>
          </a:bodyPr>
          <a:lstStyle/>
          <a:p>
            <a:pPr marL="0" indent="0">
              <a:buNone/>
            </a:pPr>
            <a:r>
              <a:rPr lang="en-US" sz="2000"/>
              <a:t>In extreme instances, unresolved conflict can lead to violent or aggressive situations.</a:t>
            </a:r>
            <a:br>
              <a:rPr lang="en-US" sz="2000"/>
            </a:br>
            <a:endParaRPr lang="en-US" sz="2000"/>
          </a:p>
          <a:p>
            <a:r>
              <a:rPr lang="en-US" sz="2000"/>
              <a:t>Employees may become injured.</a:t>
            </a:r>
          </a:p>
          <a:p>
            <a:r>
              <a:rPr lang="en-US" sz="2000"/>
              <a:t>The company may have legal risks associated with violent situations in the workplace.</a:t>
            </a:r>
          </a:p>
          <a:p>
            <a:r>
              <a:rPr lang="en-US" sz="2000"/>
              <a:t>Work can slow dramatically or halt altogether.</a:t>
            </a:r>
          </a:p>
          <a:p>
            <a:pPr marL="0" indent="0">
              <a:buNone/>
            </a:pPr>
            <a:endParaRPr lang="en-US" sz="2000"/>
          </a:p>
        </p:txBody>
      </p:sp>
      <p:sp>
        <p:nvSpPr>
          <p:cNvPr id="5" name="Slide Number Placeholder 4">
            <a:extLst>
              <a:ext uri="{FF2B5EF4-FFF2-40B4-BE49-F238E27FC236}">
                <a16:creationId xmlns:a16="http://schemas.microsoft.com/office/drawing/2014/main" id="{AC549CC8-CF23-4411-AA22-32AC9365C018}"/>
              </a:ext>
            </a:extLst>
          </p:cNvPr>
          <p:cNvSpPr>
            <a:spLocks noGrp="1"/>
          </p:cNvSpPr>
          <p:nvPr>
            <p:ph type="sldNum" sz="quarter" idx="12"/>
          </p:nvPr>
        </p:nvSpPr>
        <p:spPr>
          <a:xfrm>
            <a:off x="11704320" y="6455664"/>
            <a:ext cx="448056" cy="365125"/>
          </a:xfrm>
        </p:spPr>
        <p:txBody>
          <a:bodyPr>
            <a:normAutofit/>
          </a:bodyPr>
          <a:lstStyle/>
          <a:p>
            <a:pPr>
              <a:spcAft>
                <a:spcPts val="600"/>
              </a:spcAft>
            </a:pPr>
            <a:fld id="{7D625B40-28DA-43CD-A97E-EA3E1B04B7D2}" type="slidenum">
              <a:rPr lang="en-US" sz="1100">
                <a:solidFill>
                  <a:schemeClr val="tx1">
                    <a:lumMod val="50000"/>
                    <a:lumOff val="50000"/>
                  </a:schemeClr>
                </a:solidFill>
              </a:rPr>
              <a:pPr>
                <a:spcAft>
                  <a:spcPts val="600"/>
                </a:spcAft>
              </a:pPr>
              <a:t>8</a:t>
            </a:fld>
            <a:endParaRPr lang="en-US" sz="1100">
              <a:solidFill>
                <a:schemeClr val="tx1">
                  <a:lumMod val="50000"/>
                  <a:lumOff val="50000"/>
                </a:schemeClr>
              </a:solidFill>
            </a:endParaRPr>
          </a:p>
        </p:txBody>
      </p:sp>
    </p:spTree>
    <p:extLst>
      <p:ext uri="{BB962C8B-B14F-4D97-AF65-F5344CB8AC3E}">
        <p14:creationId xmlns:p14="http://schemas.microsoft.com/office/powerpoint/2010/main" val="300345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DA03-F7B5-4BEC-B85C-26D31587E516}"/>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Methods of Resolving Conflict</a:t>
            </a:r>
          </a:p>
        </p:txBody>
      </p:sp>
      <p:sp>
        <p:nvSpPr>
          <p:cNvPr id="3" name="Content Placeholder 2">
            <a:extLst>
              <a:ext uri="{FF2B5EF4-FFF2-40B4-BE49-F238E27FC236}">
                <a16:creationId xmlns:a16="http://schemas.microsoft.com/office/drawing/2014/main" id="{FC9D7620-6DA9-405E-A582-4E42B82963A8}"/>
              </a:ext>
            </a:extLst>
          </p:cNvPr>
          <p:cNvSpPr>
            <a:spLocks noGrp="1"/>
          </p:cNvSpPr>
          <p:nvPr>
            <p:ph idx="1"/>
          </p:nvPr>
        </p:nvSpPr>
        <p:spPr>
          <a:xfrm>
            <a:off x="804672" y="2421682"/>
            <a:ext cx="4977578" cy="3639289"/>
          </a:xfrm>
        </p:spPr>
        <p:txBody>
          <a:bodyPr anchor="ctr">
            <a:normAutofit/>
          </a:bodyPr>
          <a:lstStyle/>
          <a:p>
            <a:pPr marL="0" indent="0">
              <a:buNone/>
            </a:pPr>
            <a:r>
              <a:rPr lang="en-US" sz="1400">
                <a:solidFill>
                  <a:schemeClr val="tx2"/>
                </a:solidFill>
              </a:rPr>
              <a:t>There are five basic ways of handling conflict in the workplace:</a:t>
            </a:r>
          </a:p>
          <a:p>
            <a:r>
              <a:rPr lang="en-US" sz="1400">
                <a:solidFill>
                  <a:schemeClr val="tx2"/>
                </a:solidFill>
              </a:rPr>
              <a:t>Competing.</a:t>
            </a:r>
          </a:p>
          <a:p>
            <a:r>
              <a:rPr lang="en-US" sz="1400">
                <a:solidFill>
                  <a:schemeClr val="tx2"/>
                </a:solidFill>
              </a:rPr>
              <a:t>Collaborating.</a:t>
            </a:r>
          </a:p>
          <a:p>
            <a:r>
              <a:rPr lang="en-US" sz="1400">
                <a:solidFill>
                  <a:schemeClr val="tx2"/>
                </a:solidFill>
              </a:rPr>
              <a:t>Compromising.</a:t>
            </a:r>
          </a:p>
          <a:p>
            <a:r>
              <a:rPr lang="en-US" sz="1400">
                <a:solidFill>
                  <a:schemeClr val="tx2"/>
                </a:solidFill>
              </a:rPr>
              <a:t>Avoiding.</a:t>
            </a:r>
          </a:p>
          <a:p>
            <a:r>
              <a:rPr lang="en-US" sz="1400">
                <a:solidFill>
                  <a:schemeClr val="tx2"/>
                </a:solidFill>
              </a:rPr>
              <a:t>Accommodating. </a:t>
            </a:r>
          </a:p>
          <a:p>
            <a:endParaRPr lang="en-US" sz="1400">
              <a:solidFill>
                <a:schemeClr val="tx2"/>
              </a:solidFill>
            </a:endParaRPr>
          </a:p>
          <a:p>
            <a:pPr marL="0" indent="0">
              <a:buNone/>
            </a:pPr>
            <a:r>
              <a:rPr lang="en-US" sz="1400">
                <a:solidFill>
                  <a:schemeClr val="tx2"/>
                </a:solidFill>
              </a:rPr>
              <a:t>There is no one way to resolve a conflict, and often managers need to use multiple methods to reach a resolution.</a:t>
            </a:r>
          </a:p>
          <a:p>
            <a:pPr marL="0" indent="0">
              <a:buNone/>
            </a:pPr>
            <a:endParaRPr lang="en-US" sz="1400">
              <a:solidFill>
                <a:schemeClr val="tx2"/>
              </a:solidFill>
            </a:endParaRPr>
          </a:p>
          <a:p>
            <a:pPr marL="0" indent="0">
              <a:buNone/>
            </a:pPr>
            <a:r>
              <a:rPr lang="en-US" sz="1400">
                <a:solidFill>
                  <a:schemeClr val="tx2"/>
                </a:solidFill>
              </a:rPr>
              <a:t>(Source: Thomas-Kilmann Conflict Mode Instrument) </a:t>
            </a:r>
          </a:p>
          <a:p>
            <a:pPr marL="0" indent="0">
              <a:buNone/>
            </a:pPr>
            <a:endParaRPr lang="en-US" sz="1400">
              <a:solidFill>
                <a:schemeClr val="tx2"/>
              </a:solidFill>
            </a:endParaRPr>
          </a:p>
        </p:txBody>
      </p:sp>
      <p:grpSp>
        <p:nvGrpSpPr>
          <p:cNvPr id="33" name="Group 3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4" name="Freeform: Shape 3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Graphic 25" descr="Handshake">
            <a:extLst>
              <a:ext uri="{FF2B5EF4-FFF2-40B4-BE49-F238E27FC236}">
                <a16:creationId xmlns:a16="http://schemas.microsoft.com/office/drawing/2014/main" id="{F25BD3C4-D72B-477E-F425-12F3C8A311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
        <p:nvSpPr>
          <p:cNvPr id="5" name="Slide Number Placeholder 4">
            <a:extLst>
              <a:ext uri="{FF2B5EF4-FFF2-40B4-BE49-F238E27FC236}">
                <a16:creationId xmlns:a16="http://schemas.microsoft.com/office/drawing/2014/main" id="{AC549CC8-CF23-4411-AA22-32AC9365C018}"/>
              </a:ext>
            </a:extLst>
          </p:cNvPr>
          <p:cNvSpPr>
            <a:spLocks noGrp="1"/>
          </p:cNvSpPr>
          <p:nvPr>
            <p:ph type="sldNum" sz="quarter" idx="12"/>
          </p:nvPr>
        </p:nvSpPr>
        <p:spPr>
          <a:xfrm>
            <a:off x="8610600" y="6356350"/>
            <a:ext cx="2743200" cy="365125"/>
          </a:xfrm>
        </p:spPr>
        <p:txBody>
          <a:bodyPr>
            <a:normAutofit/>
          </a:bodyPr>
          <a:lstStyle/>
          <a:p>
            <a:pPr>
              <a:spcAft>
                <a:spcPts val="600"/>
              </a:spcAft>
            </a:pPr>
            <a:fld id="{7D625B40-28DA-43CD-A97E-EA3E1B04B7D2}" type="slidenum">
              <a:rPr lang="en-US"/>
              <a:pPr>
                <a:spcAft>
                  <a:spcPts val="600"/>
                </a:spcAft>
              </a:pPr>
              <a:t>9</a:t>
            </a:fld>
            <a:endParaRPr lang="en-US"/>
          </a:p>
        </p:txBody>
      </p:sp>
    </p:spTree>
    <p:extLst>
      <p:ext uri="{BB962C8B-B14F-4D97-AF65-F5344CB8AC3E}">
        <p14:creationId xmlns:p14="http://schemas.microsoft.com/office/powerpoint/2010/main" val="3610801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522</TotalTime>
  <Words>3190</Words>
  <Application>Microsoft Office PowerPoint</Application>
  <PresentationFormat>Widescreen</PresentationFormat>
  <Paragraphs>284</Paragraphs>
  <Slides>33</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Conflict Resolution Training</vt:lpstr>
      <vt:lpstr>Introduction</vt:lpstr>
      <vt:lpstr>Agenda</vt:lpstr>
      <vt:lpstr>Causes of Workplace Conflict</vt:lpstr>
      <vt:lpstr>Causes of Workplace Conflict (cont.) </vt:lpstr>
      <vt:lpstr>Causes of Workplace Conflict (cont.) </vt:lpstr>
      <vt:lpstr>Importance of Resolving Conflict</vt:lpstr>
      <vt:lpstr>Importance of Resolving Conflict (cont.)</vt:lpstr>
      <vt:lpstr>Methods of Resolving Conflict</vt:lpstr>
      <vt:lpstr>Methods of Resolving Conflict - Competing</vt:lpstr>
      <vt:lpstr>Methods of Resolving Conflict - Collaborating</vt:lpstr>
      <vt:lpstr>Methods of Resolving Conflict - Compromising</vt:lpstr>
      <vt:lpstr>Methods of Resolving Conflict - Avoiding</vt:lpstr>
      <vt:lpstr>Methods of Resolving Conflict - Accommodating</vt:lpstr>
      <vt:lpstr>Do’s and Don’ts of Resolving Conflict</vt:lpstr>
      <vt:lpstr>Do’s and Don’ts of Resolving Conflict (cont.)</vt:lpstr>
      <vt:lpstr>Conflict Resolution vs Insubordination and Insolence</vt:lpstr>
      <vt:lpstr>Telling the Difference</vt:lpstr>
      <vt:lpstr>Scenario 1:</vt:lpstr>
      <vt:lpstr>Scenario 2:</vt:lpstr>
      <vt:lpstr>Scenario 3:</vt:lpstr>
      <vt:lpstr>Scenario 4:</vt:lpstr>
      <vt:lpstr>Steps in the Conflict Resolution Process</vt:lpstr>
      <vt:lpstr>Steps in the Conflict Resolution Process</vt:lpstr>
      <vt:lpstr>Steps in the Conflict Resolution Process</vt:lpstr>
      <vt:lpstr>Steps in the Conflict Resolution Process</vt:lpstr>
      <vt:lpstr>Steps in the Conflict Resolution Process</vt:lpstr>
      <vt:lpstr>Steps in the Conflict Resolution Process</vt:lpstr>
      <vt:lpstr>Steps in the Conflict Resolution Process</vt:lpstr>
      <vt:lpstr>Summary</vt:lpstr>
      <vt:lpstr>Summary (cont.)</vt:lpstr>
      <vt:lpstr>Summary (cont.)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Patton, Erin</dc:creator>
  <cp:lastModifiedBy>Thomas Faulkner</cp:lastModifiedBy>
  <cp:revision>26</cp:revision>
  <cp:lastPrinted>2024-09-05T17:35:26Z</cp:lastPrinted>
  <dcterms:created xsi:type="dcterms:W3CDTF">2021-07-28T15:46:48Z</dcterms:created>
  <dcterms:modified xsi:type="dcterms:W3CDTF">2024-11-06T19:31:56Z</dcterms:modified>
</cp:coreProperties>
</file>