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B672C5-69EE-499D-B190-4357ECFCF99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129760-04C0-47FA-AFEB-B7AFA203F228}">
      <dgm:prSet/>
      <dgm:spPr/>
      <dgm:t>
        <a:bodyPr/>
        <a:lstStyle/>
        <a:p>
          <a:r>
            <a:rPr lang="en-US" b="1" i="0"/>
            <a:t>31% Of Workers Have Left a Job Within the First Six Months </a:t>
          </a:r>
          <a:endParaRPr lang="en-US"/>
        </a:p>
      </dgm:t>
    </dgm:pt>
    <dgm:pt modelId="{A3730040-5A31-4AC8-90C0-D072916CCDCC}" type="parTrans" cxnId="{ABB4F751-D4E8-4CCE-A8A8-E9DC71114898}">
      <dgm:prSet/>
      <dgm:spPr/>
      <dgm:t>
        <a:bodyPr/>
        <a:lstStyle/>
        <a:p>
          <a:endParaRPr lang="en-US"/>
        </a:p>
      </dgm:t>
    </dgm:pt>
    <dgm:pt modelId="{6317D33F-659E-408E-BAC8-D13030EB8099}" type="sibTrans" cxnId="{ABB4F751-D4E8-4CCE-A8A8-E9DC71114898}">
      <dgm:prSet/>
      <dgm:spPr/>
      <dgm:t>
        <a:bodyPr/>
        <a:lstStyle/>
        <a:p>
          <a:endParaRPr lang="en-US"/>
        </a:p>
      </dgm:t>
    </dgm:pt>
    <dgm:pt modelId="{00DB69A2-4760-4167-AC5E-9FA8CC0EE1DC}">
      <dgm:prSet/>
      <dgm:spPr/>
      <dgm:t>
        <a:bodyPr/>
        <a:lstStyle/>
        <a:p>
          <a:r>
            <a:rPr lang="en-US" b="1" i="0"/>
            <a:t>60% Of Companies Don’t Have Set Goals or Milestones for New Employees.</a:t>
          </a:r>
          <a:endParaRPr lang="en-US"/>
        </a:p>
      </dgm:t>
    </dgm:pt>
    <dgm:pt modelId="{19CE2ACC-B1A1-4FD8-98BA-65CE60693C68}" type="parTrans" cxnId="{121B4D15-F9FF-40D3-B425-88D072CF97A3}">
      <dgm:prSet/>
      <dgm:spPr/>
      <dgm:t>
        <a:bodyPr/>
        <a:lstStyle/>
        <a:p>
          <a:endParaRPr lang="en-US"/>
        </a:p>
      </dgm:t>
    </dgm:pt>
    <dgm:pt modelId="{7EECB302-A26C-47AB-857C-3453A1DCD0FD}" type="sibTrans" cxnId="{121B4D15-F9FF-40D3-B425-88D072CF97A3}">
      <dgm:prSet/>
      <dgm:spPr/>
      <dgm:t>
        <a:bodyPr/>
        <a:lstStyle/>
        <a:p>
          <a:endParaRPr lang="en-US"/>
        </a:p>
      </dgm:t>
    </dgm:pt>
    <dgm:pt modelId="{CFA7072C-A70D-436E-9EEC-2E6FC70F4C10}">
      <dgm:prSet/>
      <dgm:spPr/>
      <dgm:t>
        <a:bodyPr/>
        <a:lstStyle/>
        <a:p>
          <a:r>
            <a:rPr lang="en-US" b="1" i="0"/>
            <a:t>21.3% Of Leaders Say Disengagement/Boredom Led to Employees Leaving Their Business in the Past 18 Months </a:t>
          </a:r>
          <a:endParaRPr lang="en-US"/>
        </a:p>
      </dgm:t>
    </dgm:pt>
    <dgm:pt modelId="{063C9A35-48F4-4651-A75A-C3DB2900ECFC}" type="parTrans" cxnId="{47604DAB-AB7A-4835-884D-7754AF1A3895}">
      <dgm:prSet/>
      <dgm:spPr/>
      <dgm:t>
        <a:bodyPr/>
        <a:lstStyle/>
        <a:p>
          <a:endParaRPr lang="en-US"/>
        </a:p>
      </dgm:t>
    </dgm:pt>
    <dgm:pt modelId="{AC479267-3CBE-42F8-8C8F-9E452088BB24}" type="sibTrans" cxnId="{47604DAB-AB7A-4835-884D-7754AF1A3895}">
      <dgm:prSet/>
      <dgm:spPr/>
      <dgm:t>
        <a:bodyPr/>
        <a:lstStyle/>
        <a:p>
          <a:endParaRPr lang="en-US"/>
        </a:p>
      </dgm:t>
    </dgm:pt>
    <dgm:pt modelId="{16849E5F-1115-4D70-822D-7E65AB32BC94}">
      <dgm:prSet/>
      <dgm:spPr/>
      <dgm:t>
        <a:bodyPr/>
        <a:lstStyle/>
        <a:p>
          <a:r>
            <a:rPr lang="en-US" b="1" i="0"/>
            <a:t>Organisations With Strong Culture Have 72% Less Attrition on Average </a:t>
          </a:r>
          <a:endParaRPr lang="en-US"/>
        </a:p>
      </dgm:t>
    </dgm:pt>
    <dgm:pt modelId="{9D25CB3B-3C7B-4304-9B39-61DBBCE7A208}" type="parTrans" cxnId="{F89FB0A6-5C0F-484B-B5F6-CB0CEE6A16CC}">
      <dgm:prSet/>
      <dgm:spPr/>
      <dgm:t>
        <a:bodyPr/>
        <a:lstStyle/>
        <a:p>
          <a:endParaRPr lang="en-US"/>
        </a:p>
      </dgm:t>
    </dgm:pt>
    <dgm:pt modelId="{2BED0271-79EF-493F-A5C8-27DA4D20D178}" type="sibTrans" cxnId="{F89FB0A6-5C0F-484B-B5F6-CB0CEE6A16CC}">
      <dgm:prSet/>
      <dgm:spPr/>
      <dgm:t>
        <a:bodyPr/>
        <a:lstStyle/>
        <a:p>
          <a:endParaRPr lang="en-US"/>
        </a:p>
      </dgm:t>
    </dgm:pt>
    <dgm:pt modelId="{A7761442-66D9-4C5A-BCEF-768CEB522F12}">
      <dgm:prSet/>
      <dgm:spPr/>
      <dgm:t>
        <a:bodyPr/>
        <a:lstStyle/>
        <a:p>
          <a:r>
            <a:rPr lang="en-US" b="1" i="0"/>
            <a:t>Nearly Half of Job Applicants Are Considering at Least Two Job Offers Simultaneously.</a:t>
          </a:r>
          <a:endParaRPr lang="en-US"/>
        </a:p>
      </dgm:t>
    </dgm:pt>
    <dgm:pt modelId="{FE83F0F4-CE31-4643-826B-D7EE12D484A3}" type="parTrans" cxnId="{0AD040DF-B8A0-44E3-A7E6-9123D65615BD}">
      <dgm:prSet/>
      <dgm:spPr/>
      <dgm:t>
        <a:bodyPr/>
        <a:lstStyle/>
        <a:p>
          <a:endParaRPr lang="en-US"/>
        </a:p>
      </dgm:t>
    </dgm:pt>
    <dgm:pt modelId="{DB29C0B9-4B1F-4011-97D8-32C4FC21283A}" type="sibTrans" cxnId="{0AD040DF-B8A0-44E3-A7E6-9123D65615BD}">
      <dgm:prSet/>
      <dgm:spPr/>
      <dgm:t>
        <a:bodyPr/>
        <a:lstStyle/>
        <a:p>
          <a:endParaRPr lang="en-US"/>
        </a:p>
      </dgm:t>
    </dgm:pt>
    <dgm:pt modelId="{253A086C-CAA3-4956-8F9F-25E000A2F9D4}">
      <dgm:prSet/>
      <dgm:spPr/>
      <dgm:t>
        <a:bodyPr/>
        <a:lstStyle/>
        <a:p>
          <a:r>
            <a:rPr lang="en-US" b="1" i="0"/>
            <a:t>63.3% Of Employee Departures Are Preventable </a:t>
          </a:r>
          <a:endParaRPr lang="en-US"/>
        </a:p>
      </dgm:t>
    </dgm:pt>
    <dgm:pt modelId="{865124FC-29BB-4A6C-A576-BB3337694201}" type="parTrans" cxnId="{1E84A46E-6E96-4F4E-8A4E-64EE574A3923}">
      <dgm:prSet/>
      <dgm:spPr/>
      <dgm:t>
        <a:bodyPr/>
        <a:lstStyle/>
        <a:p>
          <a:endParaRPr lang="en-US"/>
        </a:p>
      </dgm:t>
    </dgm:pt>
    <dgm:pt modelId="{B64193D3-A777-4F3B-B3D5-D3D831D4EF6E}" type="sibTrans" cxnId="{1E84A46E-6E96-4F4E-8A4E-64EE574A3923}">
      <dgm:prSet/>
      <dgm:spPr/>
      <dgm:t>
        <a:bodyPr/>
        <a:lstStyle/>
        <a:p>
          <a:endParaRPr lang="en-US"/>
        </a:p>
      </dgm:t>
    </dgm:pt>
    <dgm:pt modelId="{5B7B9E15-CAA0-4A7A-8F1A-58B84C0A4250}">
      <dgm:prSet/>
      <dgm:spPr/>
      <dgm:t>
        <a:bodyPr/>
        <a:lstStyle/>
        <a:p>
          <a:r>
            <a:rPr lang="en-US" b="1" i="0"/>
            <a:t>93% Of Young Professionals Said They Left Their Employers Last Time They Changed Roles Rather Than Progress in Previous Company </a:t>
          </a:r>
          <a:endParaRPr lang="en-US"/>
        </a:p>
      </dgm:t>
    </dgm:pt>
    <dgm:pt modelId="{DD610809-B060-42F0-9021-A66FC3FB9FE7}" type="parTrans" cxnId="{3917CFC3-C6EC-48DB-A227-55FC8F2B6B86}">
      <dgm:prSet/>
      <dgm:spPr/>
      <dgm:t>
        <a:bodyPr/>
        <a:lstStyle/>
        <a:p>
          <a:endParaRPr lang="en-US"/>
        </a:p>
      </dgm:t>
    </dgm:pt>
    <dgm:pt modelId="{A7CDFB72-AFD4-470D-8F78-367E7EC39BC5}" type="sibTrans" cxnId="{3917CFC3-C6EC-48DB-A227-55FC8F2B6B86}">
      <dgm:prSet/>
      <dgm:spPr/>
      <dgm:t>
        <a:bodyPr/>
        <a:lstStyle/>
        <a:p>
          <a:endParaRPr lang="en-US"/>
        </a:p>
      </dgm:t>
    </dgm:pt>
    <dgm:pt modelId="{C25B95BF-5BDA-4628-A2D7-3731FBDBA5A5}" type="pres">
      <dgm:prSet presAssocID="{DDB672C5-69EE-499D-B190-4357ECFCF99D}" presName="vert0" presStyleCnt="0">
        <dgm:presLayoutVars>
          <dgm:dir/>
          <dgm:animOne val="branch"/>
          <dgm:animLvl val="lvl"/>
        </dgm:presLayoutVars>
      </dgm:prSet>
      <dgm:spPr/>
    </dgm:pt>
    <dgm:pt modelId="{1D85F2DC-E18F-4C78-A773-72666BE83805}" type="pres">
      <dgm:prSet presAssocID="{73129760-04C0-47FA-AFEB-B7AFA203F228}" presName="thickLine" presStyleLbl="alignNode1" presStyleIdx="0" presStyleCnt="7"/>
      <dgm:spPr/>
    </dgm:pt>
    <dgm:pt modelId="{9EFA5180-4A06-419C-B07A-99BAA2BB08F6}" type="pres">
      <dgm:prSet presAssocID="{73129760-04C0-47FA-AFEB-B7AFA203F228}" presName="horz1" presStyleCnt="0"/>
      <dgm:spPr/>
    </dgm:pt>
    <dgm:pt modelId="{544930E0-A577-496C-BF62-853FFF96540E}" type="pres">
      <dgm:prSet presAssocID="{73129760-04C0-47FA-AFEB-B7AFA203F228}" presName="tx1" presStyleLbl="revTx" presStyleIdx="0" presStyleCnt="7"/>
      <dgm:spPr/>
    </dgm:pt>
    <dgm:pt modelId="{D8E44428-D8E3-4680-8616-080B7FB6951E}" type="pres">
      <dgm:prSet presAssocID="{73129760-04C0-47FA-AFEB-B7AFA203F228}" presName="vert1" presStyleCnt="0"/>
      <dgm:spPr/>
    </dgm:pt>
    <dgm:pt modelId="{6877FB14-692E-452F-A926-3C2920862244}" type="pres">
      <dgm:prSet presAssocID="{00DB69A2-4760-4167-AC5E-9FA8CC0EE1DC}" presName="thickLine" presStyleLbl="alignNode1" presStyleIdx="1" presStyleCnt="7"/>
      <dgm:spPr/>
    </dgm:pt>
    <dgm:pt modelId="{FC0CA5AB-3670-4CDB-86DB-81D35D91D68F}" type="pres">
      <dgm:prSet presAssocID="{00DB69A2-4760-4167-AC5E-9FA8CC0EE1DC}" presName="horz1" presStyleCnt="0"/>
      <dgm:spPr/>
    </dgm:pt>
    <dgm:pt modelId="{5BD7744F-CEF9-4586-9B39-282B81A6D754}" type="pres">
      <dgm:prSet presAssocID="{00DB69A2-4760-4167-AC5E-9FA8CC0EE1DC}" presName="tx1" presStyleLbl="revTx" presStyleIdx="1" presStyleCnt="7"/>
      <dgm:spPr/>
    </dgm:pt>
    <dgm:pt modelId="{EE704F22-21E8-44DE-88B1-67A971EF10EB}" type="pres">
      <dgm:prSet presAssocID="{00DB69A2-4760-4167-AC5E-9FA8CC0EE1DC}" presName="vert1" presStyleCnt="0"/>
      <dgm:spPr/>
    </dgm:pt>
    <dgm:pt modelId="{5DE114A6-E152-43B4-859A-FB9CB7C1DF7E}" type="pres">
      <dgm:prSet presAssocID="{CFA7072C-A70D-436E-9EEC-2E6FC70F4C10}" presName="thickLine" presStyleLbl="alignNode1" presStyleIdx="2" presStyleCnt="7"/>
      <dgm:spPr/>
    </dgm:pt>
    <dgm:pt modelId="{64A2D377-49CE-4CD5-B0A5-65281BFF940D}" type="pres">
      <dgm:prSet presAssocID="{CFA7072C-A70D-436E-9EEC-2E6FC70F4C10}" presName="horz1" presStyleCnt="0"/>
      <dgm:spPr/>
    </dgm:pt>
    <dgm:pt modelId="{E08D35AC-77F1-4971-AC5E-0AA2050B9880}" type="pres">
      <dgm:prSet presAssocID="{CFA7072C-A70D-436E-9EEC-2E6FC70F4C10}" presName="tx1" presStyleLbl="revTx" presStyleIdx="2" presStyleCnt="7"/>
      <dgm:spPr/>
    </dgm:pt>
    <dgm:pt modelId="{5AFAC5C5-0185-4BC8-BCCF-A171B8FA0DB6}" type="pres">
      <dgm:prSet presAssocID="{CFA7072C-A70D-436E-9EEC-2E6FC70F4C10}" presName="vert1" presStyleCnt="0"/>
      <dgm:spPr/>
    </dgm:pt>
    <dgm:pt modelId="{95E1D217-EE03-4544-8ACA-0EABFB58A4AF}" type="pres">
      <dgm:prSet presAssocID="{16849E5F-1115-4D70-822D-7E65AB32BC94}" presName="thickLine" presStyleLbl="alignNode1" presStyleIdx="3" presStyleCnt="7"/>
      <dgm:spPr/>
    </dgm:pt>
    <dgm:pt modelId="{ECA07A3F-28FB-451F-8EA9-C4452C644A6B}" type="pres">
      <dgm:prSet presAssocID="{16849E5F-1115-4D70-822D-7E65AB32BC94}" presName="horz1" presStyleCnt="0"/>
      <dgm:spPr/>
    </dgm:pt>
    <dgm:pt modelId="{9E488BEF-1224-45B2-A1A0-CB4A19311CCE}" type="pres">
      <dgm:prSet presAssocID="{16849E5F-1115-4D70-822D-7E65AB32BC94}" presName="tx1" presStyleLbl="revTx" presStyleIdx="3" presStyleCnt="7"/>
      <dgm:spPr/>
    </dgm:pt>
    <dgm:pt modelId="{FFDFFAC3-BF5A-4D47-BB55-338C55284212}" type="pres">
      <dgm:prSet presAssocID="{16849E5F-1115-4D70-822D-7E65AB32BC94}" presName="vert1" presStyleCnt="0"/>
      <dgm:spPr/>
    </dgm:pt>
    <dgm:pt modelId="{9B231D8B-C776-408C-B10E-C2A46EBD5351}" type="pres">
      <dgm:prSet presAssocID="{A7761442-66D9-4C5A-BCEF-768CEB522F12}" presName="thickLine" presStyleLbl="alignNode1" presStyleIdx="4" presStyleCnt="7"/>
      <dgm:spPr/>
    </dgm:pt>
    <dgm:pt modelId="{ADCB7D27-0D66-4AEE-9493-E38A39AFD296}" type="pres">
      <dgm:prSet presAssocID="{A7761442-66D9-4C5A-BCEF-768CEB522F12}" presName="horz1" presStyleCnt="0"/>
      <dgm:spPr/>
    </dgm:pt>
    <dgm:pt modelId="{990FC9D0-551E-4C6D-9241-2AFB6EC1103C}" type="pres">
      <dgm:prSet presAssocID="{A7761442-66D9-4C5A-BCEF-768CEB522F12}" presName="tx1" presStyleLbl="revTx" presStyleIdx="4" presStyleCnt="7"/>
      <dgm:spPr/>
    </dgm:pt>
    <dgm:pt modelId="{A0106E74-AED8-4F8D-A682-685D214F4E15}" type="pres">
      <dgm:prSet presAssocID="{A7761442-66D9-4C5A-BCEF-768CEB522F12}" presName="vert1" presStyleCnt="0"/>
      <dgm:spPr/>
    </dgm:pt>
    <dgm:pt modelId="{D34977EE-51D5-4149-BCBB-C158D8C676AD}" type="pres">
      <dgm:prSet presAssocID="{253A086C-CAA3-4956-8F9F-25E000A2F9D4}" presName="thickLine" presStyleLbl="alignNode1" presStyleIdx="5" presStyleCnt="7"/>
      <dgm:spPr/>
    </dgm:pt>
    <dgm:pt modelId="{3707E340-1DBD-4AAC-AAF4-C9AF245AB1F2}" type="pres">
      <dgm:prSet presAssocID="{253A086C-CAA3-4956-8F9F-25E000A2F9D4}" presName="horz1" presStyleCnt="0"/>
      <dgm:spPr/>
    </dgm:pt>
    <dgm:pt modelId="{C8E054F5-B1A5-4822-B6A4-4A144D6071FB}" type="pres">
      <dgm:prSet presAssocID="{253A086C-CAA3-4956-8F9F-25E000A2F9D4}" presName="tx1" presStyleLbl="revTx" presStyleIdx="5" presStyleCnt="7"/>
      <dgm:spPr/>
    </dgm:pt>
    <dgm:pt modelId="{659FC5DA-B6AE-4FEF-853E-C0FE57D29415}" type="pres">
      <dgm:prSet presAssocID="{253A086C-CAA3-4956-8F9F-25E000A2F9D4}" presName="vert1" presStyleCnt="0"/>
      <dgm:spPr/>
    </dgm:pt>
    <dgm:pt modelId="{B8D651BC-2B8D-4EBC-8978-10EC9049D47C}" type="pres">
      <dgm:prSet presAssocID="{5B7B9E15-CAA0-4A7A-8F1A-58B84C0A4250}" presName="thickLine" presStyleLbl="alignNode1" presStyleIdx="6" presStyleCnt="7"/>
      <dgm:spPr/>
    </dgm:pt>
    <dgm:pt modelId="{67BB0CFC-A2A3-4682-91BC-9FAD296432AE}" type="pres">
      <dgm:prSet presAssocID="{5B7B9E15-CAA0-4A7A-8F1A-58B84C0A4250}" presName="horz1" presStyleCnt="0"/>
      <dgm:spPr/>
    </dgm:pt>
    <dgm:pt modelId="{08CB8050-A352-43F5-B272-FF27A6958F92}" type="pres">
      <dgm:prSet presAssocID="{5B7B9E15-CAA0-4A7A-8F1A-58B84C0A4250}" presName="tx1" presStyleLbl="revTx" presStyleIdx="6" presStyleCnt="7"/>
      <dgm:spPr/>
    </dgm:pt>
    <dgm:pt modelId="{C5F3D193-7BAF-45B4-80A4-0A321B96304D}" type="pres">
      <dgm:prSet presAssocID="{5B7B9E15-CAA0-4A7A-8F1A-58B84C0A4250}" presName="vert1" presStyleCnt="0"/>
      <dgm:spPr/>
    </dgm:pt>
  </dgm:ptLst>
  <dgm:cxnLst>
    <dgm:cxn modelId="{033D3614-9AC6-4E62-8783-46802456D55E}" type="presOf" srcId="{A7761442-66D9-4C5A-BCEF-768CEB522F12}" destId="{990FC9D0-551E-4C6D-9241-2AFB6EC1103C}" srcOrd="0" destOrd="0" presId="urn:microsoft.com/office/officeart/2008/layout/LinedList"/>
    <dgm:cxn modelId="{121B4D15-F9FF-40D3-B425-88D072CF97A3}" srcId="{DDB672C5-69EE-499D-B190-4357ECFCF99D}" destId="{00DB69A2-4760-4167-AC5E-9FA8CC0EE1DC}" srcOrd="1" destOrd="0" parTransId="{19CE2ACC-B1A1-4FD8-98BA-65CE60693C68}" sibTransId="{7EECB302-A26C-47AB-857C-3453A1DCD0FD}"/>
    <dgm:cxn modelId="{9CDFAE33-C7EA-4747-8A39-1D85EA4EA03D}" type="presOf" srcId="{CFA7072C-A70D-436E-9EEC-2E6FC70F4C10}" destId="{E08D35AC-77F1-4971-AC5E-0AA2050B9880}" srcOrd="0" destOrd="0" presId="urn:microsoft.com/office/officeart/2008/layout/LinedList"/>
    <dgm:cxn modelId="{1F474736-2035-4891-9720-7F0EB2EE26F0}" type="presOf" srcId="{DDB672C5-69EE-499D-B190-4357ECFCF99D}" destId="{C25B95BF-5BDA-4628-A2D7-3731FBDBA5A5}" srcOrd="0" destOrd="0" presId="urn:microsoft.com/office/officeart/2008/layout/LinedList"/>
    <dgm:cxn modelId="{1EB6A561-3508-4200-B184-B7C8B0BD832E}" type="presOf" srcId="{5B7B9E15-CAA0-4A7A-8F1A-58B84C0A4250}" destId="{08CB8050-A352-43F5-B272-FF27A6958F92}" srcOrd="0" destOrd="0" presId="urn:microsoft.com/office/officeart/2008/layout/LinedList"/>
    <dgm:cxn modelId="{1E84A46E-6E96-4F4E-8A4E-64EE574A3923}" srcId="{DDB672C5-69EE-499D-B190-4357ECFCF99D}" destId="{253A086C-CAA3-4956-8F9F-25E000A2F9D4}" srcOrd="5" destOrd="0" parTransId="{865124FC-29BB-4A6C-A576-BB3337694201}" sibTransId="{B64193D3-A777-4F3B-B3D5-D3D831D4EF6E}"/>
    <dgm:cxn modelId="{ABB4F751-D4E8-4CCE-A8A8-E9DC71114898}" srcId="{DDB672C5-69EE-499D-B190-4357ECFCF99D}" destId="{73129760-04C0-47FA-AFEB-B7AFA203F228}" srcOrd="0" destOrd="0" parTransId="{A3730040-5A31-4AC8-90C0-D072916CCDCC}" sibTransId="{6317D33F-659E-408E-BAC8-D13030EB8099}"/>
    <dgm:cxn modelId="{92D2EF9A-3580-48C3-8A74-26D58FDE776A}" type="presOf" srcId="{16849E5F-1115-4D70-822D-7E65AB32BC94}" destId="{9E488BEF-1224-45B2-A1A0-CB4A19311CCE}" srcOrd="0" destOrd="0" presId="urn:microsoft.com/office/officeart/2008/layout/LinedList"/>
    <dgm:cxn modelId="{F89FB0A6-5C0F-484B-B5F6-CB0CEE6A16CC}" srcId="{DDB672C5-69EE-499D-B190-4357ECFCF99D}" destId="{16849E5F-1115-4D70-822D-7E65AB32BC94}" srcOrd="3" destOrd="0" parTransId="{9D25CB3B-3C7B-4304-9B39-61DBBCE7A208}" sibTransId="{2BED0271-79EF-493F-A5C8-27DA4D20D178}"/>
    <dgm:cxn modelId="{47604DAB-AB7A-4835-884D-7754AF1A3895}" srcId="{DDB672C5-69EE-499D-B190-4357ECFCF99D}" destId="{CFA7072C-A70D-436E-9EEC-2E6FC70F4C10}" srcOrd="2" destOrd="0" parTransId="{063C9A35-48F4-4651-A75A-C3DB2900ECFC}" sibTransId="{AC479267-3CBE-42F8-8C8F-9E452088BB24}"/>
    <dgm:cxn modelId="{0BFB3CBE-A7E0-4CA5-A240-926186EC9B7C}" type="presOf" srcId="{00DB69A2-4760-4167-AC5E-9FA8CC0EE1DC}" destId="{5BD7744F-CEF9-4586-9B39-282B81A6D754}" srcOrd="0" destOrd="0" presId="urn:microsoft.com/office/officeart/2008/layout/LinedList"/>
    <dgm:cxn modelId="{3917CFC3-C6EC-48DB-A227-55FC8F2B6B86}" srcId="{DDB672C5-69EE-499D-B190-4357ECFCF99D}" destId="{5B7B9E15-CAA0-4A7A-8F1A-58B84C0A4250}" srcOrd="6" destOrd="0" parTransId="{DD610809-B060-42F0-9021-A66FC3FB9FE7}" sibTransId="{A7CDFB72-AFD4-470D-8F78-367E7EC39BC5}"/>
    <dgm:cxn modelId="{AC8EE7C3-B377-4C09-BCE6-5A23FC8E6C27}" type="presOf" srcId="{73129760-04C0-47FA-AFEB-B7AFA203F228}" destId="{544930E0-A577-496C-BF62-853FFF96540E}" srcOrd="0" destOrd="0" presId="urn:microsoft.com/office/officeart/2008/layout/LinedList"/>
    <dgm:cxn modelId="{0AD040DF-B8A0-44E3-A7E6-9123D65615BD}" srcId="{DDB672C5-69EE-499D-B190-4357ECFCF99D}" destId="{A7761442-66D9-4C5A-BCEF-768CEB522F12}" srcOrd="4" destOrd="0" parTransId="{FE83F0F4-CE31-4643-826B-D7EE12D484A3}" sibTransId="{DB29C0B9-4B1F-4011-97D8-32C4FC21283A}"/>
    <dgm:cxn modelId="{F8DBABF1-21F0-443D-9B3B-A0C7B96340E6}" type="presOf" srcId="{253A086C-CAA3-4956-8F9F-25E000A2F9D4}" destId="{C8E054F5-B1A5-4822-B6A4-4A144D6071FB}" srcOrd="0" destOrd="0" presId="urn:microsoft.com/office/officeart/2008/layout/LinedList"/>
    <dgm:cxn modelId="{8057FE1D-71BA-4F64-9DAE-76B4E853EB40}" type="presParOf" srcId="{C25B95BF-5BDA-4628-A2D7-3731FBDBA5A5}" destId="{1D85F2DC-E18F-4C78-A773-72666BE83805}" srcOrd="0" destOrd="0" presId="urn:microsoft.com/office/officeart/2008/layout/LinedList"/>
    <dgm:cxn modelId="{A97ED7E8-F46A-4F8F-A3DB-8CFE3D7188E8}" type="presParOf" srcId="{C25B95BF-5BDA-4628-A2D7-3731FBDBA5A5}" destId="{9EFA5180-4A06-419C-B07A-99BAA2BB08F6}" srcOrd="1" destOrd="0" presId="urn:microsoft.com/office/officeart/2008/layout/LinedList"/>
    <dgm:cxn modelId="{524F6F19-A05B-4F6D-BEDE-AE1C05CFD87E}" type="presParOf" srcId="{9EFA5180-4A06-419C-B07A-99BAA2BB08F6}" destId="{544930E0-A577-496C-BF62-853FFF96540E}" srcOrd="0" destOrd="0" presId="urn:microsoft.com/office/officeart/2008/layout/LinedList"/>
    <dgm:cxn modelId="{9BB0DA49-442D-4FD8-A544-2E171F405B9A}" type="presParOf" srcId="{9EFA5180-4A06-419C-B07A-99BAA2BB08F6}" destId="{D8E44428-D8E3-4680-8616-080B7FB6951E}" srcOrd="1" destOrd="0" presId="urn:microsoft.com/office/officeart/2008/layout/LinedList"/>
    <dgm:cxn modelId="{E7754AA1-9BE5-46C5-A849-317800A78629}" type="presParOf" srcId="{C25B95BF-5BDA-4628-A2D7-3731FBDBA5A5}" destId="{6877FB14-692E-452F-A926-3C2920862244}" srcOrd="2" destOrd="0" presId="urn:microsoft.com/office/officeart/2008/layout/LinedList"/>
    <dgm:cxn modelId="{EF6FA252-6C4B-40DB-A46D-7AF278108A99}" type="presParOf" srcId="{C25B95BF-5BDA-4628-A2D7-3731FBDBA5A5}" destId="{FC0CA5AB-3670-4CDB-86DB-81D35D91D68F}" srcOrd="3" destOrd="0" presId="urn:microsoft.com/office/officeart/2008/layout/LinedList"/>
    <dgm:cxn modelId="{04245D59-AA02-4773-83AE-8D61969F75C0}" type="presParOf" srcId="{FC0CA5AB-3670-4CDB-86DB-81D35D91D68F}" destId="{5BD7744F-CEF9-4586-9B39-282B81A6D754}" srcOrd="0" destOrd="0" presId="urn:microsoft.com/office/officeart/2008/layout/LinedList"/>
    <dgm:cxn modelId="{024E268C-7C0E-4CCE-A8D9-DFA39B549AEA}" type="presParOf" srcId="{FC0CA5AB-3670-4CDB-86DB-81D35D91D68F}" destId="{EE704F22-21E8-44DE-88B1-67A971EF10EB}" srcOrd="1" destOrd="0" presId="urn:microsoft.com/office/officeart/2008/layout/LinedList"/>
    <dgm:cxn modelId="{D030DF67-E90D-4958-BD4C-5D602D5634CC}" type="presParOf" srcId="{C25B95BF-5BDA-4628-A2D7-3731FBDBA5A5}" destId="{5DE114A6-E152-43B4-859A-FB9CB7C1DF7E}" srcOrd="4" destOrd="0" presId="urn:microsoft.com/office/officeart/2008/layout/LinedList"/>
    <dgm:cxn modelId="{31430898-B746-4D7C-9B00-84D2E14A37ED}" type="presParOf" srcId="{C25B95BF-5BDA-4628-A2D7-3731FBDBA5A5}" destId="{64A2D377-49CE-4CD5-B0A5-65281BFF940D}" srcOrd="5" destOrd="0" presId="urn:microsoft.com/office/officeart/2008/layout/LinedList"/>
    <dgm:cxn modelId="{8B39004B-18F5-4606-861E-4ED1B1B53E77}" type="presParOf" srcId="{64A2D377-49CE-4CD5-B0A5-65281BFF940D}" destId="{E08D35AC-77F1-4971-AC5E-0AA2050B9880}" srcOrd="0" destOrd="0" presId="urn:microsoft.com/office/officeart/2008/layout/LinedList"/>
    <dgm:cxn modelId="{41592136-81DE-457D-83E4-8BDBE34963BF}" type="presParOf" srcId="{64A2D377-49CE-4CD5-B0A5-65281BFF940D}" destId="{5AFAC5C5-0185-4BC8-BCCF-A171B8FA0DB6}" srcOrd="1" destOrd="0" presId="urn:microsoft.com/office/officeart/2008/layout/LinedList"/>
    <dgm:cxn modelId="{537CC304-BFAF-4B8C-90D6-DE9D669C159A}" type="presParOf" srcId="{C25B95BF-5BDA-4628-A2D7-3731FBDBA5A5}" destId="{95E1D217-EE03-4544-8ACA-0EABFB58A4AF}" srcOrd="6" destOrd="0" presId="urn:microsoft.com/office/officeart/2008/layout/LinedList"/>
    <dgm:cxn modelId="{622ED54B-2667-4977-98AC-2689BE2FF982}" type="presParOf" srcId="{C25B95BF-5BDA-4628-A2D7-3731FBDBA5A5}" destId="{ECA07A3F-28FB-451F-8EA9-C4452C644A6B}" srcOrd="7" destOrd="0" presId="urn:microsoft.com/office/officeart/2008/layout/LinedList"/>
    <dgm:cxn modelId="{9CA7450B-58DA-4383-90C6-51EC859C99BB}" type="presParOf" srcId="{ECA07A3F-28FB-451F-8EA9-C4452C644A6B}" destId="{9E488BEF-1224-45B2-A1A0-CB4A19311CCE}" srcOrd="0" destOrd="0" presId="urn:microsoft.com/office/officeart/2008/layout/LinedList"/>
    <dgm:cxn modelId="{B775C556-D6D1-4087-AEAA-C76456D5FCAB}" type="presParOf" srcId="{ECA07A3F-28FB-451F-8EA9-C4452C644A6B}" destId="{FFDFFAC3-BF5A-4D47-BB55-338C55284212}" srcOrd="1" destOrd="0" presId="urn:microsoft.com/office/officeart/2008/layout/LinedList"/>
    <dgm:cxn modelId="{2439EAC7-E241-4E58-8879-5EF708D06190}" type="presParOf" srcId="{C25B95BF-5BDA-4628-A2D7-3731FBDBA5A5}" destId="{9B231D8B-C776-408C-B10E-C2A46EBD5351}" srcOrd="8" destOrd="0" presId="urn:microsoft.com/office/officeart/2008/layout/LinedList"/>
    <dgm:cxn modelId="{F82BE0B4-04EA-45C2-92BD-15DC6D598CE6}" type="presParOf" srcId="{C25B95BF-5BDA-4628-A2D7-3731FBDBA5A5}" destId="{ADCB7D27-0D66-4AEE-9493-E38A39AFD296}" srcOrd="9" destOrd="0" presId="urn:microsoft.com/office/officeart/2008/layout/LinedList"/>
    <dgm:cxn modelId="{E3DA6B81-8189-4888-9ADD-BF0B9BFB4FA2}" type="presParOf" srcId="{ADCB7D27-0D66-4AEE-9493-E38A39AFD296}" destId="{990FC9D0-551E-4C6D-9241-2AFB6EC1103C}" srcOrd="0" destOrd="0" presId="urn:microsoft.com/office/officeart/2008/layout/LinedList"/>
    <dgm:cxn modelId="{534E2688-A62A-4720-B06D-06D526B074D5}" type="presParOf" srcId="{ADCB7D27-0D66-4AEE-9493-E38A39AFD296}" destId="{A0106E74-AED8-4F8D-A682-685D214F4E15}" srcOrd="1" destOrd="0" presId="urn:microsoft.com/office/officeart/2008/layout/LinedList"/>
    <dgm:cxn modelId="{248FA663-62DE-4724-88BF-412D9B55E098}" type="presParOf" srcId="{C25B95BF-5BDA-4628-A2D7-3731FBDBA5A5}" destId="{D34977EE-51D5-4149-BCBB-C158D8C676AD}" srcOrd="10" destOrd="0" presId="urn:microsoft.com/office/officeart/2008/layout/LinedList"/>
    <dgm:cxn modelId="{D583CA9A-D8DA-46B7-A1A9-C61AF654DD78}" type="presParOf" srcId="{C25B95BF-5BDA-4628-A2D7-3731FBDBA5A5}" destId="{3707E340-1DBD-4AAC-AAF4-C9AF245AB1F2}" srcOrd="11" destOrd="0" presId="urn:microsoft.com/office/officeart/2008/layout/LinedList"/>
    <dgm:cxn modelId="{9746853B-9D70-46EC-B78B-827E757E7477}" type="presParOf" srcId="{3707E340-1DBD-4AAC-AAF4-C9AF245AB1F2}" destId="{C8E054F5-B1A5-4822-B6A4-4A144D6071FB}" srcOrd="0" destOrd="0" presId="urn:microsoft.com/office/officeart/2008/layout/LinedList"/>
    <dgm:cxn modelId="{DB02DC7A-F082-4807-BB14-825EB4CFEAF8}" type="presParOf" srcId="{3707E340-1DBD-4AAC-AAF4-C9AF245AB1F2}" destId="{659FC5DA-B6AE-4FEF-853E-C0FE57D29415}" srcOrd="1" destOrd="0" presId="urn:microsoft.com/office/officeart/2008/layout/LinedList"/>
    <dgm:cxn modelId="{10A28B47-FF42-4D45-B317-3E4E9BF3CE87}" type="presParOf" srcId="{C25B95BF-5BDA-4628-A2D7-3731FBDBA5A5}" destId="{B8D651BC-2B8D-4EBC-8978-10EC9049D47C}" srcOrd="12" destOrd="0" presId="urn:microsoft.com/office/officeart/2008/layout/LinedList"/>
    <dgm:cxn modelId="{CE5EA4BE-620E-4BAA-BB56-750600DDCA91}" type="presParOf" srcId="{C25B95BF-5BDA-4628-A2D7-3731FBDBA5A5}" destId="{67BB0CFC-A2A3-4682-91BC-9FAD296432AE}" srcOrd="13" destOrd="0" presId="urn:microsoft.com/office/officeart/2008/layout/LinedList"/>
    <dgm:cxn modelId="{41415D3B-1F2B-48EF-9325-EA5631379A10}" type="presParOf" srcId="{67BB0CFC-A2A3-4682-91BC-9FAD296432AE}" destId="{08CB8050-A352-43F5-B272-FF27A6958F92}" srcOrd="0" destOrd="0" presId="urn:microsoft.com/office/officeart/2008/layout/LinedList"/>
    <dgm:cxn modelId="{74630295-84BD-47F3-90DE-8C4ECBAFE46E}" type="presParOf" srcId="{67BB0CFC-A2A3-4682-91BC-9FAD296432AE}" destId="{C5F3D193-7BAF-45B4-80A4-0A321B9630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372B9-2920-44AB-A4D0-E419F880298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B2F121-72FA-4EB8-8DCB-8E5F198D1160}">
      <dgm:prSet/>
      <dgm:spPr/>
      <dgm:t>
        <a:bodyPr/>
        <a:lstStyle/>
        <a:p>
          <a:r>
            <a:rPr lang="en-US"/>
            <a:t>Recruitment</a:t>
          </a:r>
        </a:p>
      </dgm:t>
    </dgm:pt>
    <dgm:pt modelId="{CE381F9D-6FC2-4F17-9389-45322B306681}" type="parTrans" cxnId="{04EAD687-F92F-426D-9C4B-6303893C2835}">
      <dgm:prSet/>
      <dgm:spPr/>
      <dgm:t>
        <a:bodyPr/>
        <a:lstStyle/>
        <a:p>
          <a:endParaRPr lang="en-US"/>
        </a:p>
      </dgm:t>
    </dgm:pt>
    <dgm:pt modelId="{18D08E9E-B7C8-4521-B792-60BB0B7BDFA5}" type="sibTrans" cxnId="{04EAD687-F92F-426D-9C4B-6303893C2835}">
      <dgm:prSet/>
      <dgm:spPr/>
      <dgm:t>
        <a:bodyPr/>
        <a:lstStyle/>
        <a:p>
          <a:endParaRPr lang="en-US"/>
        </a:p>
      </dgm:t>
    </dgm:pt>
    <dgm:pt modelId="{FBE3F907-1961-4CF5-B6F4-65C4D82B4F88}">
      <dgm:prSet/>
      <dgm:spPr/>
      <dgm:t>
        <a:bodyPr/>
        <a:lstStyle/>
        <a:p>
          <a:r>
            <a:rPr lang="en-US"/>
            <a:t>First Day</a:t>
          </a:r>
        </a:p>
      </dgm:t>
    </dgm:pt>
    <dgm:pt modelId="{6447D1FD-F5F6-44D9-AEF2-79451CE47914}" type="parTrans" cxnId="{F4F6DF4D-018E-4DAD-9566-387212D08D71}">
      <dgm:prSet/>
      <dgm:spPr/>
      <dgm:t>
        <a:bodyPr/>
        <a:lstStyle/>
        <a:p>
          <a:endParaRPr lang="en-US"/>
        </a:p>
      </dgm:t>
    </dgm:pt>
    <dgm:pt modelId="{8B760492-2F71-449E-8909-0B8A5535C53F}" type="sibTrans" cxnId="{F4F6DF4D-018E-4DAD-9566-387212D08D71}">
      <dgm:prSet/>
      <dgm:spPr/>
      <dgm:t>
        <a:bodyPr/>
        <a:lstStyle/>
        <a:p>
          <a:endParaRPr lang="en-US"/>
        </a:p>
      </dgm:t>
    </dgm:pt>
    <dgm:pt modelId="{4086519E-14A2-47CE-84A5-2FC086358593}">
      <dgm:prSet/>
      <dgm:spPr/>
      <dgm:t>
        <a:bodyPr/>
        <a:lstStyle/>
        <a:p>
          <a:r>
            <a:rPr lang="en-US"/>
            <a:t>First Week</a:t>
          </a:r>
        </a:p>
      </dgm:t>
    </dgm:pt>
    <dgm:pt modelId="{957AD704-7166-4DF4-8A21-5F5435C7866E}" type="parTrans" cxnId="{56238DD0-9F38-4998-8F5E-E6F65FB723A5}">
      <dgm:prSet/>
      <dgm:spPr/>
      <dgm:t>
        <a:bodyPr/>
        <a:lstStyle/>
        <a:p>
          <a:endParaRPr lang="en-US"/>
        </a:p>
      </dgm:t>
    </dgm:pt>
    <dgm:pt modelId="{DAAC2A19-5F6B-4AF9-A1BD-828766055B14}" type="sibTrans" cxnId="{56238DD0-9F38-4998-8F5E-E6F65FB723A5}">
      <dgm:prSet/>
      <dgm:spPr/>
      <dgm:t>
        <a:bodyPr/>
        <a:lstStyle/>
        <a:p>
          <a:endParaRPr lang="en-US"/>
        </a:p>
      </dgm:t>
    </dgm:pt>
    <dgm:pt modelId="{1942CA6C-CAC3-4637-BE93-A85C29A1B432}">
      <dgm:prSet/>
      <dgm:spPr/>
      <dgm:t>
        <a:bodyPr/>
        <a:lstStyle/>
        <a:p>
          <a:r>
            <a:rPr lang="en-US"/>
            <a:t>First Months</a:t>
          </a:r>
        </a:p>
      </dgm:t>
    </dgm:pt>
    <dgm:pt modelId="{A491767E-E61B-4CB5-8366-618DB8BA95C7}" type="parTrans" cxnId="{CD18ADFD-74F6-4963-9912-C3E65877BE36}">
      <dgm:prSet/>
      <dgm:spPr/>
      <dgm:t>
        <a:bodyPr/>
        <a:lstStyle/>
        <a:p>
          <a:endParaRPr lang="en-US"/>
        </a:p>
      </dgm:t>
    </dgm:pt>
    <dgm:pt modelId="{221F291C-07ED-4DA5-9AC2-A4411F052E73}" type="sibTrans" cxnId="{CD18ADFD-74F6-4963-9912-C3E65877BE36}">
      <dgm:prSet/>
      <dgm:spPr/>
      <dgm:t>
        <a:bodyPr/>
        <a:lstStyle/>
        <a:p>
          <a:endParaRPr lang="en-US"/>
        </a:p>
      </dgm:t>
    </dgm:pt>
    <dgm:pt modelId="{05BCA875-AE7C-4127-AAC4-1D7B76BD4352}">
      <dgm:prSet/>
      <dgm:spPr/>
      <dgm:t>
        <a:bodyPr/>
        <a:lstStyle/>
        <a:p>
          <a:r>
            <a:rPr lang="en-US"/>
            <a:t>Assimilation</a:t>
          </a:r>
        </a:p>
      </dgm:t>
    </dgm:pt>
    <dgm:pt modelId="{66AC7D01-964F-42C9-94AF-3FF812C440E7}" type="parTrans" cxnId="{F2D06795-EEBB-4D36-9671-B0FBD9460256}">
      <dgm:prSet/>
      <dgm:spPr/>
      <dgm:t>
        <a:bodyPr/>
        <a:lstStyle/>
        <a:p>
          <a:endParaRPr lang="en-US"/>
        </a:p>
      </dgm:t>
    </dgm:pt>
    <dgm:pt modelId="{CE634FCF-1BD0-42D2-BE5C-0B3908A6C951}" type="sibTrans" cxnId="{F2D06795-EEBB-4D36-9671-B0FBD9460256}">
      <dgm:prSet/>
      <dgm:spPr/>
      <dgm:t>
        <a:bodyPr/>
        <a:lstStyle/>
        <a:p>
          <a:endParaRPr lang="en-US"/>
        </a:p>
      </dgm:t>
    </dgm:pt>
    <dgm:pt modelId="{8F44F93F-AA6A-425C-816C-26E4F99CDF66}" type="pres">
      <dgm:prSet presAssocID="{EB4372B9-2920-44AB-A4D0-E419F8802980}" presName="vert0" presStyleCnt="0">
        <dgm:presLayoutVars>
          <dgm:dir/>
          <dgm:animOne val="branch"/>
          <dgm:animLvl val="lvl"/>
        </dgm:presLayoutVars>
      </dgm:prSet>
      <dgm:spPr/>
    </dgm:pt>
    <dgm:pt modelId="{BB5E88AC-C1DE-497D-B184-A9E04C60F63D}" type="pres">
      <dgm:prSet presAssocID="{0AB2F121-72FA-4EB8-8DCB-8E5F198D1160}" presName="thickLine" presStyleLbl="alignNode1" presStyleIdx="0" presStyleCnt="5"/>
      <dgm:spPr/>
    </dgm:pt>
    <dgm:pt modelId="{8C2CBF41-0127-41B5-B28C-9D547DA0C429}" type="pres">
      <dgm:prSet presAssocID="{0AB2F121-72FA-4EB8-8DCB-8E5F198D1160}" presName="horz1" presStyleCnt="0"/>
      <dgm:spPr/>
    </dgm:pt>
    <dgm:pt modelId="{66FB6C52-BF95-4582-A3E0-73444DAD358D}" type="pres">
      <dgm:prSet presAssocID="{0AB2F121-72FA-4EB8-8DCB-8E5F198D1160}" presName="tx1" presStyleLbl="revTx" presStyleIdx="0" presStyleCnt="5"/>
      <dgm:spPr/>
    </dgm:pt>
    <dgm:pt modelId="{AE7AD735-740D-4CFA-B719-7BC7B1784B66}" type="pres">
      <dgm:prSet presAssocID="{0AB2F121-72FA-4EB8-8DCB-8E5F198D1160}" presName="vert1" presStyleCnt="0"/>
      <dgm:spPr/>
    </dgm:pt>
    <dgm:pt modelId="{7EEAFFE8-20AF-4FE5-924A-5028EBE481F1}" type="pres">
      <dgm:prSet presAssocID="{FBE3F907-1961-4CF5-B6F4-65C4D82B4F88}" presName="thickLine" presStyleLbl="alignNode1" presStyleIdx="1" presStyleCnt="5"/>
      <dgm:spPr/>
    </dgm:pt>
    <dgm:pt modelId="{7E3B1503-CD69-4908-97BE-8D2AA1D1D12D}" type="pres">
      <dgm:prSet presAssocID="{FBE3F907-1961-4CF5-B6F4-65C4D82B4F88}" presName="horz1" presStyleCnt="0"/>
      <dgm:spPr/>
    </dgm:pt>
    <dgm:pt modelId="{C95A16C8-CD9A-45E5-B9B1-99D9535E8F30}" type="pres">
      <dgm:prSet presAssocID="{FBE3F907-1961-4CF5-B6F4-65C4D82B4F88}" presName="tx1" presStyleLbl="revTx" presStyleIdx="1" presStyleCnt="5"/>
      <dgm:spPr/>
    </dgm:pt>
    <dgm:pt modelId="{9595074B-31D5-4F72-97C9-E9ADF18065AF}" type="pres">
      <dgm:prSet presAssocID="{FBE3F907-1961-4CF5-B6F4-65C4D82B4F88}" presName="vert1" presStyleCnt="0"/>
      <dgm:spPr/>
    </dgm:pt>
    <dgm:pt modelId="{CECD964B-EA08-4A4F-B04A-C6B515F8CF50}" type="pres">
      <dgm:prSet presAssocID="{4086519E-14A2-47CE-84A5-2FC086358593}" presName="thickLine" presStyleLbl="alignNode1" presStyleIdx="2" presStyleCnt="5"/>
      <dgm:spPr/>
    </dgm:pt>
    <dgm:pt modelId="{53AF814C-19B8-44B9-AFFA-A9A1B1D37A16}" type="pres">
      <dgm:prSet presAssocID="{4086519E-14A2-47CE-84A5-2FC086358593}" presName="horz1" presStyleCnt="0"/>
      <dgm:spPr/>
    </dgm:pt>
    <dgm:pt modelId="{90F3AFFD-D340-4895-9340-33BAEA10F5CB}" type="pres">
      <dgm:prSet presAssocID="{4086519E-14A2-47CE-84A5-2FC086358593}" presName="tx1" presStyleLbl="revTx" presStyleIdx="2" presStyleCnt="5"/>
      <dgm:spPr/>
    </dgm:pt>
    <dgm:pt modelId="{A52FF017-2709-4637-9457-95ECF2CC2B40}" type="pres">
      <dgm:prSet presAssocID="{4086519E-14A2-47CE-84A5-2FC086358593}" presName="vert1" presStyleCnt="0"/>
      <dgm:spPr/>
    </dgm:pt>
    <dgm:pt modelId="{9128C876-CD5F-490B-8729-1558E9CF9E3B}" type="pres">
      <dgm:prSet presAssocID="{1942CA6C-CAC3-4637-BE93-A85C29A1B432}" presName="thickLine" presStyleLbl="alignNode1" presStyleIdx="3" presStyleCnt="5"/>
      <dgm:spPr/>
    </dgm:pt>
    <dgm:pt modelId="{04389D3A-B7D9-43E9-B610-2EB139D6C1E8}" type="pres">
      <dgm:prSet presAssocID="{1942CA6C-CAC3-4637-BE93-A85C29A1B432}" presName="horz1" presStyleCnt="0"/>
      <dgm:spPr/>
    </dgm:pt>
    <dgm:pt modelId="{EF850A4C-D5A9-4F48-9EAF-BC4D00EFC2A8}" type="pres">
      <dgm:prSet presAssocID="{1942CA6C-CAC3-4637-BE93-A85C29A1B432}" presName="tx1" presStyleLbl="revTx" presStyleIdx="3" presStyleCnt="5"/>
      <dgm:spPr/>
    </dgm:pt>
    <dgm:pt modelId="{CAF4F8DF-23CF-4765-A56B-C7500E47D65C}" type="pres">
      <dgm:prSet presAssocID="{1942CA6C-CAC3-4637-BE93-A85C29A1B432}" presName="vert1" presStyleCnt="0"/>
      <dgm:spPr/>
    </dgm:pt>
    <dgm:pt modelId="{02E12FE2-B856-44D9-9253-98C22BE17A59}" type="pres">
      <dgm:prSet presAssocID="{05BCA875-AE7C-4127-AAC4-1D7B76BD4352}" presName="thickLine" presStyleLbl="alignNode1" presStyleIdx="4" presStyleCnt="5"/>
      <dgm:spPr/>
    </dgm:pt>
    <dgm:pt modelId="{539818EC-1AAD-4814-8E52-E29D701B0093}" type="pres">
      <dgm:prSet presAssocID="{05BCA875-AE7C-4127-AAC4-1D7B76BD4352}" presName="horz1" presStyleCnt="0"/>
      <dgm:spPr/>
    </dgm:pt>
    <dgm:pt modelId="{CA32350B-9373-4100-8E98-91C61E1088A8}" type="pres">
      <dgm:prSet presAssocID="{05BCA875-AE7C-4127-AAC4-1D7B76BD4352}" presName="tx1" presStyleLbl="revTx" presStyleIdx="4" presStyleCnt="5"/>
      <dgm:spPr/>
    </dgm:pt>
    <dgm:pt modelId="{F8065F1D-6792-4FB7-92C6-7AF04940B418}" type="pres">
      <dgm:prSet presAssocID="{05BCA875-AE7C-4127-AAC4-1D7B76BD4352}" presName="vert1" presStyleCnt="0"/>
      <dgm:spPr/>
    </dgm:pt>
  </dgm:ptLst>
  <dgm:cxnLst>
    <dgm:cxn modelId="{7CA22E08-0AF2-4BE5-AF6A-FABF6F1892A6}" type="presOf" srcId="{FBE3F907-1961-4CF5-B6F4-65C4D82B4F88}" destId="{C95A16C8-CD9A-45E5-B9B1-99D9535E8F30}" srcOrd="0" destOrd="0" presId="urn:microsoft.com/office/officeart/2008/layout/LinedList"/>
    <dgm:cxn modelId="{5F07B667-1017-4C99-BB7E-94E0889FDF43}" type="presOf" srcId="{4086519E-14A2-47CE-84A5-2FC086358593}" destId="{90F3AFFD-D340-4895-9340-33BAEA10F5CB}" srcOrd="0" destOrd="0" presId="urn:microsoft.com/office/officeart/2008/layout/LinedList"/>
    <dgm:cxn modelId="{20CD694D-9E60-4920-B8D1-8D600AF3F11D}" type="presOf" srcId="{1942CA6C-CAC3-4637-BE93-A85C29A1B432}" destId="{EF850A4C-D5A9-4F48-9EAF-BC4D00EFC2A8}" srcOrd="0" destOrd="0" presId="urn:microsoft.com/office/officeart/2008/layout/LinedList"/>
    <dgm:cxn modelId="{F4F6DF4D-018E-4DAD-9566-387212D08D71}" srcId="{EB4372B9-2920-44AB-A4D0-E419F8802980}" destId="{FBE3F907-1961-4CF5-B6F4-65C4D82B4F88}" srcOrd="1" destOrd="0" parTransId="{6447D1FD-F5F6-44D9-AEF2-79451CE47914}" sibTransId="{8B760492-2F71-449E-8909-0B8A5535C53F}"/>
    <dgm:cxn modelId="{B3F8E775-1D85-4D68-B2A8-6DE559FF2CA3}" type="presOf" srcId="{0AB2F121-72FA-4EB8-8DCB-8E5F198D1160}" destId="{66FB6C52-BF95-4582-A3E0-73444DAD358D}" srcOrd="0" destOrd="0" presId="urn:microsoft.com/office/officeart/2008/layout/LinedList"/>
    <dgm:cxn modelId="{04EAD687-F92F-426D-9C4B-6303893C2835}" srcId="{EB4372B9-2920-44AB-A4D0-E419F8802980}" destId="{0AB2F121-72FA-4EB8-8DCB-8E5F198D1160}" srcOrd="0" destOrd="0" parTransId="{CE381F9D-6FC2-4F17-9389-45322B306681}" sibTransId="{18D08E9E-B7C8-4521-B792-60BB0B7BDFA5}"/>
    <dgm:cxn modelId="{F2D06795-EEBB-4D36-9671-B0FBD9460256}" srcId="{EB4372B9-2920-44AB-A4D0-E419F8802980}" destId="{05BCA875-AE7C-4127-AAC4-1D7B76BD4352}" srcOrd="4" destOrd="0" parTransId="{66AC7D01-964F-42C9-94AF-3FF812C440E7}" sibTransId="{CE634FCF-1BD0-42D2-BE5C-0B3908A6C951}"/>
    <dgm:cxn modelId="{BD4DAEB0-997E-439C-8CD6-F46C83C8F1A7}" type="presOf" srcId="{EB4372B9-2920-44AB-A4D0-E419F8802980}" destId="{8F44F93F-AA6A-425C-816C-26E4F99CDF66}" srcOrd="0" destOrd="0" presId="urn:microsoft.com/office/officeart/2008/layout/LinedList"/>
    <dgm:cxn modelId="{D7EFC1B2-93B7-48CC-A899-BA2BA0D37025}" type="presOf" srcId="{05BCA875-AE7C-4127-AAC4-1D7B76BD4352}" destId="{CA32350B-9373-4100-8E98-91C61E1088A8}" srcOrd="0" destOrd="0" presId="urn:microsoft.com/office/officeart/2008/layout/LinedList"/>
    <dgm:cxn modelId="{56238DD0-9F38-4998-8F5E-E6F65FB723A5}" srcId="{EB4372B9-2920-44AB-A4D0-E419F8802980}" destId="{4086519E-14A2-47CE-84A5-2FC086358593}" srcOrd="2" destOrd="0" parTransId="{957AD704-7166-4DF4-8A21-5F5435C7866E}" sibTransId="{DAAC2A19-5F6B-4AF9-A1BD-828766055B14}"/>
    <dgm:cxn modelId="{CD18ADFD-74F6-4963-9912-C3E65877BE36}" srcId="{EB4372B9-2920-44AB-A4D0-E419F8802980}" destId="{1942CA6C-CAC3-4637-BE93-A85C29A1B432}" srcOrd="3" destOrd="0" parTransId="{A491767E-E61B-4CB5-8366-618DB8BA95C7}" sibTransId="{221F291C-07ED-4DA5-9AC2-A4411F052E73}"/>
    <dgm:cxn modelId="{FDE86E4C-27F0-423E-9924-894FE4DE83F5}" type="presParOf" srcId="{8F44F93F-AA6A-425C-816C-26E4F99CDF66}" destId="{BB5E88AC-C1DE-497D-B184-A9E04C60F63D}" srcOrd="0" destOrd="0" presId="urn:microsoft.com/office/officeart/2008/layout/LinedList"/>
    <dgm:cxn modelId="{D2B5E4F4-37C3-4661-96B6-977776EA0AAD}" type="presParOf" srcId="{8F44F93F-AA6A-425C-816C-26E4F99CDF66}" destId="{8C2CBF41-0127-41B5-B28C-9D547DA0C429}" srcOrd="1" destOrd="0" presId="urn:microsoft.com/office/officeart/2008/layout/LinedList"/>
    <dgm:cxn modelId="{E34C2A92-42B2-491B-B5CA-955BF9F09017}" type="presParOf" srcId="{8C2CBF41-0127-41B5-B28C-9D547DA0C429}" destId="{66FB6C52-BF95-4582-A3E0-73444DAD358D}" srcOrd="0" destOrd="0" presId="urn:microsoft.com/office/officeart/2008/layout/LinedList"/>
    <dgm:cxn modelId="{E65C149E-0940-4CB0-8E4C-7B5BC277A19E}" type="presParOf" srcId="{8C2CBF41-0127-41B5-B28C-9D547DA0C429}" destId="{AE7AD735-740D-4CFA-B719-7BC7B1784B66}" srcOrd="1" destOrd="0" presId="urn:microsoft.com/office/officeart/2008/layout/LinedList"/>
    <dgm:cxn modelId="{FA6CCE82-C429-44AB-98EF-9698E080553B}" type="presParOf" srcId="{8F44F93F-AA6A-425C-816C-26E4F99CDF66}" destId="{7EEAFFE8-20AF-4FE5-924A-5028EBE481F1}" srcOrd="2" destOrd="0" presId="urn:microsoft.com/office/officeart/2008/layout/LinedList"/>
    <dgm:cxn modelId="{E0E0D3E1-29D3-43C5-94D6-97F879BE84E3}" type="presParOf" srcId="{8F44F93F-AA6A-425C-816C-26E4F99CDF66}" destId="{7E3B1503-CD69-4908-97BE-8D2AA1D1D12D}" srcOrd="3" destOrd="0" presId="urn:microsoft.com/office/officeart/2008/layout/LinedList"/>
    <dgm:cxn modelId="{1D2C4043-3ED7-4C36-B0FF-020ABF48722C}" type="presParOf" srcId="{7E3B1503-CD69-4908-97BE-8D2AA1D1D12D}" destId="{C95A16C8-CD9A-45E5-B9B1-99D9535E8F30}" srcOrd="0" destOrd="0" presId="urn:microsoft.com/office/officeart/2008/layout/LinedList"/>
    <dgm:cxn modelId="{3AF8CC84-D481-4392-851D-FC2186260C56}" type="presParOf" srcId="{7E3B1503-CD69-4908-97BE-8D2AA1D1D12D}" destId="{9595074B-31D5-4F72-97C9-E9ADF18065AF}" srcOrd="1" destOrd="0" presId="urn:microsoft.com/office/officeart/2008/layout/LinedList"/>
    <dgm:cxn modelId="{17377F98-7484-4A87-81A6-9AEF972DCCB4}" type="presParOf" srcId="{8F44F93F-AA6A-425C-816C-26E4F99CDF66}" destId="{CECD964B-EA08-4A4F-B04A-C6B515F8CF50}" srcOrd="4" destOrd="0" presId="urn:microsoft.com/office/officeart/2008/layout/LinedList"/>
    <dgm:cxn modelId="{F25EECEA-C9CB-48AB-83B8-80A7FE50819C}" type="presParOf" srcId="{8F44F93F-AA6A-425C-816C-26E4F99CDF66}" destId="{53AF814C-19B8-44B9-AFFA-A9A1B1D37A16}" srcOrd="5" destOrd="0" presId="urn:microsoft.com/office/officeart/2008/layout/LinedList"/>
    <dgm:cxn modelId="{4141A6BC-5DCC-4628-B3C9-CB15719CD01A}" type="presParOf" srcId="{53AF814C-19B8-44B9-AFFA-A9A1B1D37A16}" destId="{90F3AFFD-D340-4895-9340-33BAEA10F5CB}" srcOrd="0" destOrd="0" presId="urn:microsoft.com/office/officeart/2008/layout/LinedList"/>
    <dgm:cxn modelId="{A4A027D0-F058-4614-91A2-27A34A93E742}" type="presParOf" srcId="{53AF814C-19B8-44B9-AFFA-A9A1B1D37A16}" destId="{A52FF017-2709-4637-9457-95ECF2CC2B40}" srcOrd="1" destOrd="0" presId="urn:microsoft.com/office/officeart/2008/layout/LinedList"/>
    <dgm:cxn modelId="{43B8716D-BC47-413D-B074-4B9FD5618C24}" type="presParOf" srcId="{8F44F93F-AA6A-425C-816C-26E4F99CDF66}" destId="{9128C876-CD5F-490B-8729-1558E9CF9E3B}" srcOrd="6" destOrd="0" presId="urn:microsoft.com/office/officeart/2008/layout/LinedList"/>
    <dgm:cxn modelId="{E237AA6C-3375-4284-9738-5F85CFB9798F}" type="presParOf" srcId="{8F44F93F-AA6A-425C-816C-26E4F99CDF66}" destId="{04389D3A-B7D9-43E9-B610-2EB139D6C1E8}" srcOrd="7" destOrd="0" presId="urn:microsoft.com/office/officeart/2008/layout/LinedList"/>
    <dgm:cxn modelId="{1BCD351F-BECB-43A8-A37F-F3E1A45C487D}" type="presParOf" srcId="{04389D3A-B7D9-43E9-B610-2EB139D6C1E8}" destId="{EF850A4C-D5A9-4F48-9EAF-BC4D00EFC2A8}" srcOrd="0" destOrd="0" presId="urn:microsoft.com/office/officeart/2008/layout/LinedList"/>
    <dgm:cxn modelId="{E217A964-563B-4A9C-9E71-0626BCC1400F}" type="presParOf" srcId="{04389D3A-B7D9-43E9-B610-2EB139D6C1E8}" destId="{CAF4F8DF-23CF-4765-A56B-C7500E47D65C}" srcOrd="1" destOrd="0" presId="urn:microsoft.com/office/officeart/2008/layout/LinedList"/>
    <dgm:cxn modelId="{77E342AE-0535-4F0C-9A24-33EFBAF797E4}" type="presParOf" srcId="{8F44F93F-AA6A-425C-816C-26E4F99CDF66}" destId="{02E12FE2-B856-44D9-9253-98C22BE17A59}" srcOrd="8" destOrd="0" presId="urn:microsoft.com/office/officeart/2008/layout/LinedList"/>
    <dgm:cxn modelId="{88A6D181-405B-4895-8DE1-AED962FB48C0}" type="presParOf" srcId="{8F44F93F-AA6A-425C-816C-26E4F99CDF66}" destId="{539818EC-1AAD-4814-8E52-E29D701B0093}" srcOrd="9" destOrd="0" presId="urn:microsoft.com/office/officeart/2008/layout/LinedList"/>
    <dgm:cxn modelId="{0A486B0B-3774-49E1-AEC4-FE9A66D1CFEF}" type="presParOf" srcId="{539818EC-1AAD-4814-8E52-E29D701B0093}" destId="{CA32350B-9373-4100-8E98-91C61E1088A8}" srcOrd="0" destOrd="0" presId="urn:microsoft.com/office/officeart/2008/layout/LinedList"/>
    <dgm:cxn modelId="{BFF690A4-F027-477F-A43D-08C395B98522}" type="presParOf" srcId="{539818EC-1AAD-4814-8E52-E29D701B0093}" destId="{F8065F1D-6792-4FB7-92C6-7AF04940B4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5F2DC-E18F-4C78-A773-72666BE83805}">
      <dsp:nvSpPr>
        <dsp:cNvPr id="0" name=""/>
        <dsp:cNvSpPr/>
      </dsp:nvSpPr>
      <dsp:spPr>
        <a:xfrm>
          <a:off x="0" y="645"/>
          <a:ext cx="65710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930E0-A577-496C-BF62-853FFF96540E}">
      <dsp:nvSpPr>
        <dsp:cNvPr id="0" name=""/>
        <dsp:cNvSpPr/>
      </dsp:nvSpPr>
      <dsp:spPr>
        <a:xfrm>
          <a:off x="0" y="645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31% Of Workers Have Left a Job Within the First Six Months </a:t>
          </a:r>
          <a:endParaRPr lang="en-US" sz="1400" kern="1200"/>
        </a:p>
      </dsp:txBody>
      <dsp:txXfrm>
        <a:off x="0" y="645"/>
        <a:ext cx="6571067" cy="755734"/>
      </dsp:txXfrm>
    </dsp:sp>
    <dsp:sp modelId="{6877FB14-692E-452F-A926-3C2920862244}">
      <dsp:nvSpPr>
        <dsp:cNvPr id="0" name=""/>
        <dsp:cNvSpPr/>
      </dsp:nvSpPr>
      <dsp:spPr>
        <a:xfrm>
          <a:off x="0" y="756380"/>
          <a:ext cx="6571067" cy="0"/>
        </a:xfrm>
        <a:prstGeom prst="line">
          <a:avLst/>
        </a:prstGeom>
        <a:solidFill>
          <a:schemeClr val="accent2">
            <a:hueOff val="249645"/>
            <a:satOff val="-1513"/>
            <a:lumOff val="719"/>
            <a:alphaOff val="0"/>
          </a:schemeClr>
        </a:solidFill>
        <a:ln w="12700" cap="flat" cmpd="sng" algn="ctr">
          <a:solidFill>
            <a:schemeClr val="accent2">
              <a:hueOff val="249645"/>
              <a:satOff val="-1513"/>
              <a:lumOff val="7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7744F-CEF9-4586-9B39-282B81A6D754}">
      <dsp:nvSpPr>
        <dsp:cNvPr id="0" name=""/>
        <dsp:cNvSpPr/>
      </dsp:nvSpPr>
      <dsp:spPr>
        <a:xfrm>
          <a:off x="0" y="756380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60% Of Companies Don’t Have Set Goals or Milestones for New Employees.</a:t>
          </a:r>
          <a:endParaRPr lang="en-US" sz="1400" kern="1200"/>
        </a:p>
      </dsp:txBody>
      <dsp:txXfrm>
        <a:off x="0" y="756380"/>
        <a:ext cx="6571067" cy="755734"/>
      </dsp:txXfrm>
    </dsp:sp>
    <dsp:sp modelId="{5DE114A6-E152-43B4-859A-FB9CB7C1DF7E}">
      <dsp:nvSpPr>
        <dsp:cNvPr id="0" name=""/>
        <dsp:cNvSpPr/>
      </dsp:nvSpPr>
      <dsp:spPr>
        <a:xfrm>
          <a:off x="0" y="1512114"/>
          <a:ext cx="6571067" cy="0"/>
        </a:xfrm>
        <a:prstGeom prst="line">
          <a:avLst/>
        </a:prstGeom>
        <a:solidFill>
          <a:schemeClr val="accent2">
            <a:hueOff val="499290"/>
            <a:satOff val="-3026"/>
            <a:lumOff val="1438"/>
            <a:alphaOff val="0"/>
          </a:schemeClr>
        </a:solidFill>
        <a:ln w="12700" cap="flat" cmpd="sng" algn="ctr">
          <a:solidFill>
            <a:schemeClr val="accent2">
              <a:hueOff val="499290"/>
              <a:satOff val="-3026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D35AC-77F1-4971-AC5E-0AA2050B9880}">
      <dsp:nvSpPr>
        <dsp:cNvPr id="0" name=""/>
        <dsp:cNvSpPr/>
      </dsp:nvSpPr>
      <dsp:spPr>
        <a:xfrm>
          <a:off x="0" y="1512114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21.3% Of Leaders Say Disengagement/Boredom Led to Employees Leaving Their Business in the Past 18 Months </a:t>
          </a:r>
          <a:endParaRPr lang="en-US" sz="1400" kern="1200"/>
        </a:p>
      </dsp:txBody>
      <dsp:txXfrm>
        <a:off x="0" y="1512114"/>
        <a:ext cx="6571067" cy="755734"/>
      </dsp:txXfrm>
    </dsp:sp>
    <dsp:sp modelId="{95E1D217-EE03-4544-8ACA-0EABFB58A4AF}">
      <dsp:nvSpPr>
        <dsp:cNvPr id="0" name=""/>
        <dsp:cNvSpPr/>
      </dsp:nvSpPr>
      <dsp:spPr>
        <a:xfrm>
          <a:off x="0" y="2267849"/>
          <a:ext cx="6571067" cy="0"/>
        </a:xfrm>
        <a:prstGeom prst="line">
          <a:avLst/>
        </a:prstGeom>
        <a:solidFill>
          <a:schemeClr val="accent2">
            <a:hueOff val="748935"/>
            <a:satOff val="-4539"/>
            <a:lumOff val="2157"/>
            <a:alphaOff val="0"/>
          </a:schemeClr>
        </a:solidFill>
        <a:ln w="12700" cap="flat" cmpd="sng" algn="ctr">
          <a:solidFill>
            <a:schemeClr val="accent2">
              <a:hueOff val="748935"/>
              <a:satOff val="-4539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88BEF-1224-45B2-A1A0-CB4A19311CCE}">
      <dsp:nvSpPr>
        <dsp:cNvPr id="0" name=""/>
        <dsp:cNvSpPr/>
      </dsp:nvSpPr>
      <dsp:spPr>
        <a:xfrm>
          <a:off x="0" y="2267849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Organisations With Strong Culture Have 72% Less Attrition on Average </a:t>
          </a:r>
          <a:endParaRPr lang="en-US" sz="1400" kern="1200"/>
        </a:p>
      </dsp:txBody>
      <dsp:txXfrm>
        <a:off x="0" y="2267849"/>
        <a:ext cx="6571067" cy="755734"/>
      </dsp:txXfrm>
    </dsp:sp>
    <dsp:sp modelId="{9B231D8B-C776-408C-B10E-C2A46EBD5351}">
      <dsp:nvSpPr>
        <dsp:cNvPr id="0" name=""/>
        <dsp:cNvSpPr/>
      </dsp:nvSpPr>
      <dsp:spPr>
        <a:xfrm>
          <a:off x="0" y="3023583"/>
          <a:ext cx="6571067" cy="0"/>
        </a:xfrm>
        <a:prstGeom prst="line">
          <a:avLst/>
        </a:prstGeom>
        <a:solidFill>
          <a:schemeClr val="accent2">
            <a:hueOff val="998581"/>
            <a:satOff val="-6051"/>
            <a:lumOff val="2876"/>
            <a:alphaOff val="0"/>
          </a:schemeClr>
        </a:solidFill>
        <a:ln w="12700" cap="flat" cmpd="sng" algn="ctr">
          <a:solidFill>
            <a:schemeClr val="accent2">
              <a:hueOff val="998581"/>
              <a:satOff val="-6051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FC9D0-551E-4C6D-9241-2AFB6EC1103C}">
      <dsp:nvSpPr>
        <dsp:cNvPr id="0" name=""/>
        <dsp:cNvSpPr/>
      </dsp:nvSpPr>
      <dsp:spPr>
        <a:xfrm>
          <a:off x="0" y="3023583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Nearly Half of Job Applicants Are Considering at Least Two Job Offers Simultaneously.</a:t>
          </a:r>
          <a:endParaRPr lang="en-US" sz="1400" kern="1200"/>
        </a:p>
      </dsp:txBody>
      <dsp:txXfrm>
        <a:off x="0" y="3023583"/>
        <a:ext cx="6571067" cy="755734"/>
      </dsp:txXfrm>
    </dsp:sp>
    <dsp:sp modelId="{D34977EE-51D5-4149-BCBB-C158D8C676AD}">
      <dsp:nvSpPr>
        <dsp:cNvPr id="0" name=""/>
        <dsp:cNvSpPr/>
      </dsp:nvSpPr>
      <dsp:spPr>
        <a:xfrm>
          <a:off x="0" y="3779318"/>
          <a:ext cx="6571067" cy="0"/>
        </a:xfrm>
        <a:prstGeom prst="line">
          <a:avLst/>
        </a:prstGeom>
        <a:solidFill>
          <a:schemeClr val="accent2">
            <a:hueOff val="1248226"/>
            <a:satOff val="-7564"/>
            <a:lumOff val="3595"/>
            <a:alphaOff val="0"/>
          </a:schemeClr>
        </a:solidFill>
        <a:ln w="12700" cap="flat" cmpd="sng" algn="ctr">
          <a:solidFill>
            <a:schemeClr val="accent2">
              <a:hueOff val="1248226"/>
              <a:satOff val="-7564"/>
              <a:lumOff val="35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054F5-B1A5-4822-B6A4-4A144D6071FB}">
      <dsp:nvSpPr>
        <dsp:cNvPr id="0" name=""/>
        <dsp:cNvSpPr/>
      </dsp:nvSpPr>
      <dsp:spPr>
        <a:xfrm>
          <a:off x="0" y="3779318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63.3% Of Employee Departures Are Preventable </a:t>
          </a:r>
          <a:endParaRPr lang="en-US" sz="1400" kern="1200"/>
        </a:p>
      </dsp:txBody>
      <dsp:txXfrm>
        <a:off x="0" y="3779318"/>
        <a:ext cx="6571067" cy="755734"/>
      </dsp:txXfrm>
    </dsp:sp>
    <dsp:sp modelId="{B8D651BC-2B8D-4EBC-8978-10EC9049D47C}">
      <dsp:nvSpPr>
        <dsp:cNvPr id="0" name=""/>
        <dsp:cNvSpPr/>
      </dsp:nvSpPr>
      <dsp:spPr>
        <a:xfrm>
          <a:off x="0" y="4535052"/>
          <a:ext cx="6571067" cy="0"/>
        </a:xfrm>
        <a:prstGeom prst="line">
          <a:avLst/>
        </a:prstGeom>
        <a:solidFill>
          <a:schemeClr val="accent2">
            <a:hueOff val="1497871"/>
            <a:satOff val="-9077"/>
            <a:lumOff val="4314"/>
            <a:alphaOff val="0"/>
          </a:schemeClr>
        </a:solidFill>
        <a:ln w="12700" cap="flat" cmpd="sng" algn="ctr">
          <a:solidFill>
            <a:schemeClr val="accent2">
              <a:hueOff val="1497871"/>
              <a:satOff val="-9077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B8050-A352-43F5-B272-FF27A6958F92}">
      <dsp:nvSpPr>
        <dsp:cNvPr id="0" name=""/>
        <dsp:cNvSpPr/>
      </dsp:nvSpPr>
      <dsp:spPr>
        <a:xfrm>
          <a:off x="0" y="4535052"/>
          <a:ext cx="6571067" cy="755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93% Of Young Professionals Said They Left Their Employers Last Time They Changed Roles Rather Than Progress in Previous Company </a:t>
          </a:r>
          <a:endParaRPr lang="en-US" sz="1400" kern="1200"/>
        </a:p>
      </dsp:txBody>
      <dsp:txXfrm>
        <a:off x="0" y="4535052"/>
        <a:ext cx="6571067" cy="755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E88AC-C1DE-497D-B184-A9E04C60F63D}">
      <dsp:nvSpPr>
        <dsp:cNvPr id="0" name=""/>
        <dsp:cNvSpPr/>
      </dsp:nvSpPr>
      <dsp:spPr>
        <a:xfrm>
          <a:off x="0" y="633"/>
          <a:ext cx="63883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B6C52-BF95-4582-A3E0-73444DAD358D}">
      <dsp:nvSpPr>
        <dsp:cNvPr id="0" name=""/>
        <dsp:cNvSpPr/>
      </dsp:nvSpPr>
      <dsp:spPr>
        <a:xfrm>
          <a:off x="0" y="633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Recruitment</a:t>
          </a:r>
        </a:p>
      </dsp:txBody>
      <dsp:txXfrm>
        <a:off x="0" y="633"/>
        <a:ext cx="6388331" cy="1038028"/>
      </dsp:txXfrm>
    </dsp:sp>
    <dsp:sp modelId="{7EEAFFE8-20AF-4FE5-924A-5028EBE481F1}">
      <dsp:nvSpPr>
        <dsp:cNvPr id="0" name=""/>
        <dsp:cNvSpPr/>
      </dsp:nvSpPr>
      <dsp:spPr>
        <a:xfrm>
          <a:off x="0" y="1038661"/>
          <a:ext cx="63883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A16C8-CD9A-45E5-B9B1-99D9535E8F30}">
      <dsp:nvSpPr>
        <dsp:cNvPr id="0" name=""/>
        <dsp:cNvSpPr/>
      </dsp:nvSpPr>
      <dsp:spPr>
        <a:xfrm>
          <a:off x="0" y="1038661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First Day</a:t>
          </a:r>
        </a:p>
      </dsp:txBody>
      <dsp:txXfrm>
        <a:off x="0" y="1038661"/>
        <a:ext cx="6388331" cy="1038028"/>
      </dsp:txXfrm>
    </dsp:sp>
    <dsp:sp modelId="{CECD964B-EA08-4A4F-B04A-C6B515F8CF50}">
      <dsp:nvSpPr>
        <dsp:cNvPr id="0" name=""/>
        <dsp:cNvSpPr/>
      </dsp:nvSpPr>
      <dsp:spPr>
        <a:xfrm>
          <a:off x="0" y="2076689"/>
          <a:ext cx="63883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3AFFD-D340-4895-9340-33BAEA10F5CB}">
      <dsp:nvSpPr>
        <dsp:cNvPr id="0" name=""/>
        <dsp:cNvSpPr/>
      </dsp:nvSpPr>
      <dsp:spPr>
        <a:xfrm>
          <a:off x="0" y="2076689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First Week</a:t>
          </a:r>
        </a:p>
      </dsp:txBody>
      <dsp:txXfrm>
        <a:off x="0" y="2076689"/>
        <a:ext cx="6388331" cy="1038028"/>
      </dsp:txXfrm>
    </dsp:sp>
    <dsp:sp modelId="{9128C876-CD5F-490B-8729-1558E9CF9E3B}">
      <dsp:nvSpPr>
        <dsp:cNvPr id="0" name=""/>
        <dsp:cNvSpPr/>
      </dsp:nvSpPr>
      <dsp:spPr>
        <a:xfrm>
          <a:off x="0" y="3114718"/>
          <a:ext cx="63883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50A4C-D5A9-4F48-9EAF-BC4D00EFC2A8}">
      <dsp:nvSpPr>
        <dsp:cNvPr id="0" name=""/>
        <dsp:cNvSpPr/>
      </dsp:nvSpPr>
      <dsp:spPr>
        <a:xfrm>
          <a:off x="0" y="3114718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First Months</a:t>
          </a:r>
        </a:p>
      </dsp:txBody>
      <dsp:txXfrm>
        <a:off x="0" y="3114718"/>
        <a:ext cx="6388331" cy="1038028"/>
      </dsp:txXfrm>
    </dsp:sp>
    <dsp:sp modelId="{02E12FE2-B856-44D9-9253-98C22BE17A59}">
      <dsp:nvSpPr>
        <dsp:cNvPr id="0" name=""/>
        <dsp:cNvSpPr/>
      </dsp:nvSpPr>
      <dsp:spPr>
        <a:xfrm>
          <a:off x="0" y="4152746"/>
          <a:ext cx="63883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2350B-9373-4100-8E98-91C61E1088A8}">
      <dsp:nvSpPr>
        <dsp:cNvPr id="0" name=""/>
        <dsp:cNvSpPr/>
      </dsp:nvSpPr>
      <dsp:spPr>
        <a:xfrm>
          <a:off x="0" y="4152746"/>
          <a:ext cx="6388331" cy="1038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Assimilation</a:t>
          </a:r>
        </a:p>
      </dsp:txBody>
      <dsp:txXfrm>
        <a:off x="0" y="4152746"/>
        <a:ext cx="6388331" cy="1038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0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8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8/22/2024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69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5002D-49E3-20F7-BC41-A5F1F8D16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746" y="5574719"/>
            <a:ext cx="10860407" cy="83431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Presented by: Thomas Faulkner, MBA, MSML, SPHR, LSSBB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Red toy person in front of two lines of white figures">
            <a:extLst>
              <a:ext uri="{FF2B5EF4-FFF2-40B4-BE49-F238E27FC236}">
                <a16:creationId xmlns:a16="http://schemas.microsoft.com/office/drawing/2014/main" id="{56752110-C56B-DD31-F0B1-CC53EEB053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4075" b="1633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633EA-6897-0327-AE8C-0938BD59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26909"/>
            <a:ext cx="7806912" cy="3316897"/>
          </a:xfrm>
        </p:spPr>
        <p:txBody>
          <a:bodyPr anchor="t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Onboarding: Successful Employee Assimilation</a:t>
            </a:r>
          </a:p>
        </p:txBody>
      </p:sp>
    </p:spTree>
    <p:extLst>
      <p:ext uri="{BB962C8B-B14F-4D97-AF65-F5344CB8AC3E}">
        <p14:creationId xmlns:p14="http://schemas.microsoft.com/office/powerpoint/2010/main" val="24923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Working Female photo and picture">
            <a:extLst>
              <a:ext uri="{FF2B5EF4-FFF2-40B4-BE49-F238E27FC236}">
                <a16:creationId xmlns:a16="http://schemas.microsoft.com/office/drawing/2014/main" id="{E85CFACC-C1BA-B0BA-7DAB-33A8FEA0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28"/>
          <a:stretch/>
        </p:blipFill>
        <p:spPr bwMode="auto">
          <a:xfrm>
            <a:off x="1" y="-8227"/>
            <a:ext cx="12191999" cy="687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86241-7ECB-EB70-283F-490825D8C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15" y="583686"/>
            <a:ext cx="4115510" cy="1829832"/>
          </a:xfrm>
        </p:spPr>
        <p:txBody>
          <a:bodyPr anchor="t">
            <a:normAutofit/>
          </a:bodyPr>
          <a:lstStyle/>
          <a:p>
            <a:r>
              <a:rPr lang="en-US" sz="4000"/>
              <a:t>First Day of Employment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3088-D579-D94B-6281-E450BAE6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FBA5-D509-8488-65CC-5217C5C81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16" y="2560925"/>
            <a:ext cx="3709114" cy="3572254"/>
          </a:xfrm>
        </p:spPr>
        <p:txBody>
          <a:bodyPr anchor="b">
            <a:normAutofit/>
          </a:bodyPr>
          <a:lstStyle/>
          <a:p>
            <a:r>
              <a:rPr lang="en-US" dirty="0"/>
              <a:t>Work area prepared</a:t>
            </a:r>
          </a:p>
          <a:p>
            <a:r>
              <a:rPr lang="en-US" dirty="0"/>
              <a:t>Desk and equipment in place</a:t>
            </a:r>
          </a:p>
          <a:p>
            <a:r>
              <a:rPr lang="en-US" dirty="0"/>
              <a:t>Introduced and greeted in department</a:t>
            </a:r>
          </a:p>
          <a:p>
            <a:r>
              <a:rPr lang="en-US" dirty="0"/>
              <a:t>Beginning of role clarity</a:t>
            </a:r>
          </a:p>
          <a:p>
            <a:r>
              <a:rPr lang="en-US" dirty="0"/>
              <a:t>Buddy assigned.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0EB6-557B-BFEB-044E-8EFBBF2C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3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8EC60-CC9D-2017-A5E6-B877A84D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en-US" sz="4100"/>
              <a:t>First Weeks: Initial Adjustment Period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A00EE-9E13-BBB8-4D1D-2AEF2941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8/22/2024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5E03-55A5-9A6A-004C-A5B0BC1A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764773" cy="3555491"/>
          </a:xfrm>
        </p:spPr>
        <p:txBody>
          <a:bodyPr anchor="b">
            <a:normAutofit/>
          </a:bodyPr>
          <a:lstStyle/>
          <a:p>
            <a:r>
              <a:rPr lang="en-US" dirty="0"/>
              <a:t>Employee presented with history, mission, vision, handbook, and norms of organization.</a:t>
            </a:r>
          </a:p>
          <a:p>
            <a:r>
              <a:rPr lang="en-US" dirty="0"/>
              <a:t>Position training in full swing</a:t>
            </a:r>
          </a:p>
          <a:p>
            <a:r>
              <a:rPr lang="en-US" dirty="0"/>
              <a:t>Role clarity</a:t>
            </a:r>
          </a:p>
          <a:p>
            <a:r>
              <a:rPr lang="en-US" dirty="0"/>
              <a:t>Self-efficacy</a:t>
            </a:r>
          </a:p>
          <a:p>
            <a:r>
              <a:rPr lang="en-US" dirty="0"/>
              <a:t>‘Buddy’ in place</a:t>
            </a:r>
          </a:p>
        </p:txBody>
      </p:sp>
      <p:pic>
        <p:nvPicPr>
          <p:cNvPr id="8" name="Picture 7" descr="One orange paper boat leading a group of white paper boats">
            <a:extLst>
              <a:ext uri="{FF2B5EF4-FFF2-40B4-BE49-F238E27FC236}">
                <a16:creationId xmlns:a16="http://schemas.microsoft.com/office/drawing/2014/main" id="{CD4D4413-20A2-C98B-88EE-D9EC062D3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0" r="33446" b="-1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AB8CB-D149-8EEF-A925-38715E71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3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ree Calendar Date photo and picture">
            <a:extLst>
              <a:ext uri="{FF2B5EF4-FFF2-40B4-BE49-F238E27FC236}">
                <a16:creationId xmlns:a16="http://schemas.microsoft.com/office/drawing/2014/main" id="{0B5B8B89-D422-2A79-6C9A-571EF88DF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 b="11110"/>
          <a:stretch/>
        </p:blipFill>
        <p:spPr bwMode="auto">
          <a:xfrm>
            <a:off x="1" y="10"/>
            <a:ext cx="12192000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5661-9231-12E2-FCB7-7144AF4E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275DA-C40B-3ABF-508B-03C5CFF2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en-US" dirty="0"/>
              <a:t>First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D3FE-7954-0D02-A2F9-E0471C88E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>
            <a:normAutofit/>
          </a:bodyPr>
          <a:lstStyle/>
          <a:p>
            <a:r>
              <a:rPr lang="en-US" dirty="0"/>
              <a:t>Move toward full assimilation</a:t>
            </a:r>
          </a:p>
          <a:p>
            <a:r>
              <a:rPr lang="en-US" dirty="0"/>
              <a:t>Structured orientation/compliance programs;</a:t>
            </a:r>
          </a:p>
          <a:p>
            <a:r>
              <a:rPr lang="en-US" dirty="0"/>
              <a:t>Relationship &amp; team building encouraged.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796F3-DB65-AD95-BE00-B3C6892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26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olourful carved figures of humans">
            <a:extLst>
              <a:ext uri="{FF2B5EF4-FFF2-40B4-BE49-F238E27FC236}">
                <a16:creationId xmlns:a16="http://schemas.microsoft.com/office/drawing/2014/main" id="{7191F611-0537-DD56-A168-2A47255C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1C02-1695-052C-8B50-BF248081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88302-10D0-1FE7-6BFB-FB965FEB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en-US" dirty="0"/>
              <a:t>Final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C9965-009D-16A4-A117-4AFFD0A6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>
            <a:normAutofit/>
          </a:bodyPr>
          <a:lstStyle/>
          <a:p>
            <a:r>
              <a:rPr lang="en-US" dirty="0"/>
              <a:t>Social acceptance</a:t>
            </a:r>
          </a:p>
          <a:p>
            <a:r>
              <a:rPr lang="en-US" dirty="0"/>
              <a:t>Knowledge of organizational structure</a:t>
            </a:r>
          </a:p>
          <a:p>
            <a:r>
              <a:rPr lang="en-US" dirty="0"/>
              <a:t>Received performance feedback</a:t>
            </a:r>
          </a:p>
          <a:p>
            <a:r>
              <a:rPr lang="en-US" dirty="0"/>
              <a:t>Mentor- when appropriate</a:t>
            </a:r>
          </a:p>
          <a:p>
            <a:r>
              <a:rPr lang="en-US" dirty="0"/>
              <a:t>Employee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B998-0167-E9D6-A34A-AE72D525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E59A6-0AE2-9ECA-CE47-54237A82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747" y="4990563"/>
            <a:ext cx="11206313" cy="9285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Questions?</a:t>
            </a:r>
          </a:p>
        </p:txBody>
      </p:sp>
      <p:pic>
        <p:nvPicPr>
          <p:cNvPr id="8" name="Picture 7" descr="Many question marks on black background">
            <a:extLst>
              <a:ext uri="{FF2B5EF4-FFF2-40B4-BE49-F238E27FC236}">
                <a16:creationId xmlns:a16="http://schemas.microsoft.com/office/drawing/2014/main" id="{4DCB9D5D-8F88-C573-E0E4-DED653F0A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66" b="10388"/>
          <a:stretch/>
        </p:blipFill>
        <p:spPr>
          <a:xfrm>
            <a:off x="20" y="10"/>
            <a:ext cx="12191979" cy="4763159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E2F9-8B9F-ADE6-B9CF-0F3FC96A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BEA0-25E1-C267-79E3-6BB5680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2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77D370-7BCF-921C-2906-3A2538AA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593A-94BB-BEA0-CD88-D40065FC9E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8/22/2024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3795-FF2B-B2C7-21CF-673D9F6A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9" y="2493818"/>
            <a:ext cx="5126181" cy="368530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  <a:p>
            <a:r>
              <a:rPr lang="en-US">
                <a:solidFill>
                  <a:schemeClr val="bg1"/>
                </a:solidFill>
              </a:rPr>
              <a:t>Onboarding</a:t>
            </a:r>
          </a:p>
          <a:p>
            <a:r>
              <a:rPr lang="en-US">
                <a:solidFill>
                  <a:schemeClr val="bg1"/>
                </a:solidFill>
              </a:rPr>
              <a:t>Case Study</a:t>
            </a:r>
          </a:p>
          <a:p>
            <a:r>
              <a:rPr lang="en-US">
                <a:solidFill>
                  <a:schemeClr val="bg1"/>
                </a:solidFill>
              </a:rPr>
              <a:t>Moving Forward</a:t>
            </a:r>
          </a:p>
          <a:p>
            <a:r>
              <a:rPr lang="en-US">
                <a:solidFill>
                  <a:schemeClr val="bg1"/>
                </a:solidFill>
              </a:rPr>
              <a:t>Training Evaluation</a:t>
            </a:r>
          </a:p>
        </p:txBody>
      </p:sp>
      <p:pic>
        <p:nvPicPr>
          <p:cNvPr id="10" name="Graphic 9" descr="Check List">
            <a:extLst>
              <a:ext uri="{FF2B5EF4-FFF2-40B4-BE49-F238E27FC236}">
                <a16:creationId xmlns:a16="http://schemas.microsoft.com/office/drawing/2014/main" id="{304A12D7-054A-A043-287B-78B848795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48" y="2607522"/>
            <a:ext cx="3397361" cy="339736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D2D6-45C0-595F-94E3-0A6B196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20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9921ADB-B43D-32C5-18EE-18AF3C436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8CBF5-A700-304A-52D0-4EE054BC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826840"/>
            <a:ext cx="3229942" cy="5363531"/>
          </a:xfrm>
        </p:spPr>
        <p:txBody>
          <a:bodyPr anchor="b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Employee Statistics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4F80-0F1D-0B1A-2246-DE7D3AEE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5F1C-4295-D188-19AE-6B3158EC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7AA855C-18B6-49C0-267C-E27693B03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05114"/>
              </p:ext>
            </p:extLst>
          </p:nvPr>
        </p:nvGraphicFramePr>
        <p:xfrm>
          <a:off x="4931453" y="838200"/>
          <a:ext cx="6571067" cy="529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71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5A7FC23-8B51-612D-0894-2FD76DC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rson holding a puzzle piece">
            <a:extLst>
              <a:ext uri="{FF2B5EF4-FFF2-40B4-BE49-F238E27FC236}">
                <a16:creationId xmlns:a16="http://schemas.microsoft.com/office/drawing/2014/main" id="{D2EA992F-ED14-CA52-57A5-7335FD22E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974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F125F-D1A3-3B22-C17B-6F050655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9ABAEB7-6DB0-5001-2844-0AB248917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708912"/>
            <a:ext cx="12191999" cy="3149088"/>
          </a:xfrm>
          <a:custGeom>
            <a:avLst/>
            <a:gdLst>
              <a:gd name="connsiteX0" fmla="*/ 677913 w 12191999"/>
              <a:gd name="connsiteY0" fmla="*/ 0 h 3149088"/>
              <a:gd name="connsiteX1" fmla="*/ 11514086 w 12191999"/>
              <a:gd name="connsiteY1" fmla="*/ 0 h 3149088"/>
              <a:gd name="connsiteX2" fmla="*/ 12191999 w 12191999"/>
              <a:gd name="connsiteY2" fmla="*/ 677913 h 3149088"/>
              <a:gd name="connsiteX3" fmla="*/ 12191999 w 12191999"/>
              <a:gd name="connsiteY3" fmla="*/ 3149088 h 3149088"/>
              <a:gd name="connsiteX4" fmla="*/ 0 w 12191999"/>
              <a:gd name="connsiteY4" fmla="*/ 3149088 h 3149088"/>
              <a:gd name="connsiteX5" fmla="*/ 0 w 12191999"/>
              <a:gd name="connsiteY5" fmla="*/ 677913 h 3149088"/>
              <a:gd name="connsiteX6" fmla="*/ 677913 w 12191999"/>
              <a:gd name="connsiteY6" fmla="*/ 0 h 3149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149088">
                <a:moveTo>
                  <a:pt x="677913" y="0"/>
                </a:moveTo>
                <a:lnTo>
                  <a:pt x="11514086" y="0"/>
                </a:lnTo>
                <a:cubicBezTo>
                  <a:pt x="11888487" y="0"/>
                  <a:pt x="12191999" y="303512"/>
                  <a:pt x="12191999" y="677913"/>
                </a:cubicBezTo>
                <a:lnTo>
                  <a:pt x="12191999" y="3149088"/>
                </a:lnTo>
                <a:lnTo>
                  <a:pt x="0" y="3149088"/>
                </a:ln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F3F4E-0410-A869-D624-F71BA79E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4108600"/>
            <a:ext cx="4797012" cy="2248657"/>
          </a:xfrm>
        </p:spPr>
        <p:txBody>
          <a:bodyPr anchor="t">
            <a:normAutofit/>
          </a:bodyPr>
          <a:lstStyle/>
          <a:p>
            <a:r>
              <a:rPr lang="en-US" dirty="0"/>
              <a:t>What is Onboarding?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BD5F-60E3-D279-2906-44A72E22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4108600"/>
            <a:ext cx="5232740" cy="2448627"/>
          </a:xfrm>
        </p:spPr>
        <p:txBody>
          <a:bodyPr>
            <a:normAutofit/>
          </a:bodyPr>
          <a:lstStyle/>
          <a:p>
            <a:r>
              <a:rPr lang="en-US" dirty="0"/>
              <a:t>Mechanism through which new employees acquire the necessary knowledge, skills, behaviors and relationships to become effective organizational members and insiders.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E097A-00A6-144F-FB4A-BEE75718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6739B7-CDA7-1140-87BB-21243FC57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F78CC5-E972-1309-AA33-FE4C5222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"/>
          <a:stretch/>
        </p:blipFill>
        <p:spPr>
          <a:xfrm>
            <a:off x="1" y="-8227"/>
            <a:ext cx="12191999" cy="6874452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78D102-89E6-1D04-B77B-FB85BB44E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2811" y="-8227"/>
            <a:ext cx="4909189" cy="6874453"/>
          </a:xfrm>
          <a:custGeom>
            <a:avLst/>
            <a:gdLst>
              <a:gd name="connsiteX0" fmla="*/ 679539 w 4909189"/>
              <a:gd name="connsiteY0" fmla="*/ 0 h 6874453"/>
              <a:gd name="connsiteX1" fmla="*/ 4909189 w 4909189"/>
              <a:gd name="connsiteY1" fmla="*/ 0 h 6874453"/>
              <a:gd name="connsiteX2" fmla="*/ 4909189 w 4909189"/>
              <a:gd name="connsiteY2" fmla="*/ 6874453 h 6874453"/>
              <a:gd name="connsiteX3" fmla="*/ 679539 w 4909189"/>
              <a:gd name="connsiteY3" fmla="*/ 6874453 h 6874453"/>
              <a:gd name="connsiteX4" fmla="*/ 0 w 4909189"/>
              <a:gd name="connsiteY4" fmla="*/ 6194913 h 6874453"/>
              <a:gd name="connsiteX5" fmla="*/ 0 w 4909189"/>
              <a:gd name="connsiteY5" fmla="*/ 679540 h 6874453"/>
              <a:gd name="connsiteX6" fmla="*/ 679539 w 490918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9189" h="6874453">
                <a:moveTo>
                  <a:pt x="679539" y="0"/>
                </a:moveTo>
                <a:lnTo>
                  <a:pt x="4909189" y="0"/>
                </a:lnTo>
                <a:lnTo>
                  <a:pt x="490918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32EF8-C784-0894-7D05-3793C0BB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8215" y="583686"/>
            <a:ext cx="4115510" cy="1829832"/>
          </a:xfrm>
        </p:spPr>
        <p:txBody>
          <a:bodyPr anchor="t">
            <a:normAutofit/>
          </a:bodyPr>
          <a:lstStyle/>
          <a:p>
            <a:r>
              <a:rPr lang="en-US" sz="4000"/>
              <a:t>Onboarding Framework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FD9A9-E8CE-454F-A899-0AB47540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D920-A152-A0B4-2D5C-E9092BFC5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16" y="2560925"/>
            <a:ext cx="3709114" cy="357225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Employees who experience an onboarding program are 58% more likely to be with the organization after three years.</a:t>
            </a:r>
          </a:p>
          <a:p>
            <a:pPr>
              <a:lnSpc>
                <a:spcPct val="110000"/>
              </a:lnSpc>
            </a:pPr>
            <a:r>
              <a:rPr lang="en-US" dirty="0"/>
              <a:t>Why?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Facilitates: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Strengthening of workplace culture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Greater job satisfaction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Better job performance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Workplace stress reduction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5114-8DFC-D180-79CF-34E36A7C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8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F43D-F37A-76EC-429E-ECD43F63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Responsibilities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809575-8558-574A-086D-D12A91AE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Employee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F4ECC8-3188-AFC5-3228-89DD9068F4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Proactive personality</a:t>
            </a:r>
          </a:p>
          <a:p>
            <a:r>
              <a:rPr lang="en-US" dirty="0"/>
              <a:t>Openness</a:t>
            </a:r>
          </a:p>
          <a:p>
            <a:r>
              <a:rPr lang="en-US" dirty="0"/>
              <a:t>Conscientiousness</a:t>
            </a:r>
          </a:p>
          <a:p>
            <a:r>
              <a:rPr lang="en-US" dirty="0"/>
              <a:t>Extraversion</a:t>
            </a:r>
          </a:p>
          <a:p>
            <a:r>
              <a:rPr lang="en-US" dirty="0"/>
              <a:t>Agreeableness</a:t>
            </a:r>
          </a:p>
          <a:p>
            <a:r>
              <a:rPr lang="en-US" dirty="0"/>
              <a:t>Curiosity</a:t>
            </a:r>
          </a:p>
          <a:p>
            <a:r>
              <a:rPr lang="en-US" dirty="0"/>
              <a:t>Greater Experience Levels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18D83A-23EF-1FA5-C4DE-158FB2BB3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7AB2D76-DAEF-32BC-3278-50285147D83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Accurate job description</a:t>
            </a:r>
          </a:p>
          <a:p>
            <a:r>
              <a:rPr lang="en-US" dirty="0"/>
              <a:t>Environment is work ready</a:t>
            </a:r>
          </a:p>
          <a:p>
            <a:r>
              <a:rPr lang="en-US" dirty="0"/>
              <a:t>Identify Support Personnel</a:t>
            </a:r>
          </a:p>
          <a:p>
            <a:r>
              <a:rPr lang="en-US" dirty="0"/>
              <a:t>Transparency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r>
              <a:rPr lang="en-US" dirty="0"/>
              <a:t>Roles</a:t>
            </a:r>
          </a:p>
          <a:p>
            <a:pPr lvl="1"/>
            <a:r>
              <a:rPr lang="en-US" dirty="0"/>
              <a:t>Norms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B799-BFF1-564D-18F2-D762F342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8/22/2024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5BE8-5D2A-3841-CF70-AE048F0F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6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AA52F86-E09F-71C1-1D13-2E2A8941C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Onboarding Assumptions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0228C-87B0-FBBD-5BAF-2DAC804D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D631DCC-9916-4BB7-A2E9-25EC84C740A7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E56D5D3-3105-1C66-5BAB-FA7B033D5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699" y="0"/>
            <a:ext cx="8115301" cy="6858000"/>
          </a:xfrm>
          <a:custGeom>
            <a:avLst/>
            <a:gdLst>
              <a:gd name="connsiteX0" fmla="*/ 677913 w 8115301"/>
              <a:gd name="connsiteY0" fmla="*/ 0 h 6858000"/>
              <a:gd name="connsiteX1" fmla="*/ 8115301 w 8115301"/>
              <a:gd name="connsiteY1" fmla="*/ 0 h 6858000"/>
              <a:gd name="connsiteX2" fmla="*/ 8115301 w 8115301"/>
              <a:gd name="connsiteY2" fmla="*/ 6858000 h 6858000"/>
              <a:gd name="connsiteX3" fmla="*/ 677913 w 8115301"/>
              <a:gd name="connsiteY3" fmla="*/ 6858000 h 6858000"/>
              <a:gd name="connsiteX4" fmla="*/ 0 w 8115301"/>
              <a:gd name="connsiteY4" fmla="*/ 6180087 h 6858000"/>
              <a:gd name="connsiteX5" fmla="*/ 0 w 8115301"/>
              <a:gd name="connsiteY5" fmla="*/ 677913 h 6858000"/>
              <a:gd name="connsiteX6" fmla="*/ 677913 w 811530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5301" h="6858000">
                <a:moveTo>
                  <a:pt x="677913" y="0"/>
                </a:moveTo>
                <a:lnTo>
                  <a:pt x="8115301" y="0"/>
                </a:lnTo>
                <a:lnTo>
                  <a:pt x="811530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769EAB-5DA0-4414-21F5-491E22C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361" y="702700"/>
            <a:ext cx="7170376" cy="5423847"/>
          </a:xfrm>
        </p:spPr>
        <p:txBody>
          <a:bodyPr anchor="t">
            <a:normAutofit/>
          </a:bodyPr>
          <a:lstStyle/>
          <a:p>
            <a:r>
              <a:rPr lang="en-US" sz="2400" dirty="0"/>
              <a:t>Onboarding is relational:</a:t>
            </a:r>
          </a:p>
          <a:p>
            <a:pPr lvl="1"/>
            <a:r>
              <a:rPr lang="en-US" sz="2400" dirty="0"/>
              <a:t>Relationship building is a key part of the process</a:t>
            </a:r>
          </a:p>
          <a:p>
            <a:pPr lvl="2"/>
            <a:r>
              <a:rPr lang="en-US" sz="2400" dirty="0"/>
              <a:t>Informally through talking at break time</a:t>
            </a:r>
          </a:p>
          <a:p>
            <a:pPr lvl="2"/>
            <a:r>
              <a:rPr lang="en-US" sz="2400" dirty="0"/>
              <a:t>Formally through taking part in pre-arranged events</a:t>
            </a:r>
          </a:p>
          <a:p>
            <a:pPr lvl="1"/>
            <a:r>
              <a:rPr lang="en-US" sz="2400" dirty="0"/>
              <a:t>Benefits</a:t>
            </a:r>
          </a:p>
          <a:p>
            <a:pPr lvl="2"/>
            <a:r>
              <a:rPr lang="en-US" sz="2400" dirty="0"/>
              <a:t>Greater Job Satisfaction</a:t>
            </a:r>
          </a:p>
          <a:p>
            <a:pPr lvl="2"/>
            <a:r>
              <a:rPr lang="en-US" sz="2400" dirty="0"/>
              <a:t>Better Job Performance</a:t>
            </a:r>
          </a:p>
          <a:p>
            <a:pPr lvl="2"/>
            <a:r>
              <a:rPr lang="en-US" sz="2400" dirty="0"/>
              <a:t>Decreased Stress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F5C50-CE80-4153-C97D-8FA7E32B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049E3-E63A-F488-F982-F8A68C0C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Onboarding Stages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F7A1A-F7AC-EAB4-A089-283738095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8/22/2024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79FF-2387-1A59-5277-C8E3253F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E5D7CC-2DD4-7A68-6D0C-123B4F4A2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852604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894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76D2B9-2E99-23C0-A25B-77784F231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7C5F5-B52F-26C9-1C69-3555400E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753034"/>
            <a:ext cx="4025406" cy="1799665"/>
          </a:xfrm>
        </p:spPr>
        <p:txBody>
          <a:bodyPr anchor="t">
            <a:normAutofit/>
          </a:bodyPr>
          <a:lstStyle/>
          <a:p>
            <a:r>
              <a:rPr lang="en-US" dirty="0"/>
              <a:t>During Recruitment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872E8-F897-4744-A0EA-A647DEE9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8/22/2024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EFBE-280F-F2FD-5839-4DC7E4DB0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19" y="2569464"/>
            <a:ext cx="3993175" cy="3555491"/>
          </a:xfrm>
        </p:spPr>
        <p:txBody>
          <a:bodyPr anchor="b">
            <a:normAutofit/>
          </a:bodyPr>
          <a:lstStyle/>
          <a:p>
            <a:r>
              <a:rPr lang="en-US" dirty="0"/>
              <a:t>Begin telling the organization’s story</a:t>
            </a:r>
          </a:p>
          <a:p>
            <a:r>
              <a:rPr lang="en-US" dirty="0"/>
              <a:t>Communication</a:t>
            </a:r>
          </a:p>
          <a:p>
            <a:r>
              <a:rPr lang="en-US" dirty="0"/>
              <a:t>Some relationship building</a:t>
            </a:r>
          </a:p>
          <a:p>
            <a:r>
              <a:rPr lang="en-US" dirty="0"/>
              <a:t>Transparency</a:t>
            </a:r>
          </a:p>
          <a:p>
            <a:r>
              <a:rPr lang="en-US" dirty="0"/>
              <a:t>Integrity</a:t>
            </a:r>
          </a:p>
        </p:txBody>
      </p:sp>
      <p:pic>
        <p:nvPicPr>
          <p:cNvPr id="8" name="Picture 7" descr="Puzzle">
            <a:extLst>
              <a:ext uri="{FF2B5EF4-FFF2-40B4-BE49-F238E27FC236}">
                <a16:creationId xmlns:a16="http://schemas.microsoft.com/office/drawing/2014/main" id="{71FC41B2-FE04-D607-F88A-0FA7CC3159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58" r="16024" b="-2"/>
          <a:stretch/>
        </p:blipFill>
        <p:spPr>
          <a:xfrm>
            <a:off x="5105401" y="1"/>
            <a:ext cx="7090851" cy="6857999"/>
          </a:xfrm>
          <a:custGeom>
            <a:avLst/>
            <a:gdLst/>
            <a:ahLst/>
            <a:cxnLst/>
            <a:rect l="l" t="t" r="r" b="b"/>
            <a:pathLst>
              <a:path w="7090851" h="6874453">
                <a:moveTo>
                  <a:pt x="679539" y="0"/>
                </a:moveTo>
                <a:lnTo>
                  <a:pt x="7090851" y="0"/>
                </a:lnTo>
                <a:lnTo>
                  <a:pt x="7090851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B2BB-D802-E1F1-8CE4-6B6BDF96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13400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8E7"/>
      </a:lt2>
      <a:accent1>
        <a:srgbClr val="E72954"/>
      </a:accent1>
      <a:accent2>
        <a:srgbClr val="D53B17"/>
      </a:accent2>
      <a:accent3>
        <a:srgbClr val="DB9427"/>
      </a:accent3>
      <a:accent4>
        <a:srgbClr val="A6A912"/>
      </a:accent4>
      <a:accent5>
        <a:srgbClr val="73B320"/>
      </a:accent5>
      <a:accent6>
        <a:srgbClr val="2DBB14"/>
      </a:accent6>
      <a:hlink>
        <a:srgbClr val="31937D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404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Neue Haas Grotesk Text Pro</vt:lpstr>
      <vt:lpstr>DylanVTI</vt:lpstr>
      <vt:lpstr>Onboarding: Successful Employee Assimilation</vt:lpstr>
      <vt:lpstr>Agenda</vt:lpstr>
      <vt:lpstr>Employee Statistics</vt:lpstr>
      <vt:lpstr>What is Onboarding?</vt:lpstr>
      <vt:lpstr>Onboarding Framework</vt:lpstr>
      <vt:lpstr>Onboarding Responsibilities</vt:lpstr>
      <vt:lpstr>Onboarding Assumptions</vt:lpstr>
      <vt:lpstr>Onboarding Stages</vt:lpstr>
      <vt:lpstr>During Recruitment</vt:lpstr>
      <vt:lpstr>First Day of Employment</vt:lpstr>
      <vt:lpstr>First Weeks: Initial Adjustment Period</vt:lpstr>
      <vt:lpstr>First Months</vt:lpstr>
      <vt:lpstr>Final Phase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Faulkner</dc:creator>
  <cp:lastModifiedBy>Thomas Faulkner</cp:lastModifiedBy>
  <cp:revision>2</cp:revision>
  <dcterms:created xsi:type="dcterms:W3CDTF">2024-07-19T15:15:25Z</dcterms:created>
  <dcterms:modified xsi:type="dcterms:W3CDTF">2024-08-22T13:44:48Z</dcterms:modified>
</cp:coreProperties>
</file>