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9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7.xml" ContentType="application/vnd.openxmlformats-officedocument.presentationml.notesSlide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10" r:id="rId2"/>
    <p:sldId id="552" r:id="rId3"/>
    <p:sldId id="556" r:id="rId4"/>
    <p:sldId id="558" r:id="rId5"/>
    <p:sldId id="553" r:id="rId6"/>
    <p:sldId id="557" r:id="rId7"/>
    <p:sldId id="554" r:id="rId8"/>
    <p:sldId id="531" r:id="rId9"/>
    <p:sldId id="555" r:id="rId10"/>
    <p:sldId id="559" r:id="rId11"/>
    <p:sldId id="532" r:id="rId12"/>
    <p:sldId id="508" r:id="rId13"/>
    <p:sldId id="560" r:id="rId14"/>
    <p:sldId id="535" r:id="rId15"/>
    <p:sldId id="536" r:id="rId16"/>
    <p:sldId id="534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78" r:id="rId33"/>
    <p:sldId id="415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52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E56-8A42-4441-9C20-BC02A688CA5B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1716-5B16-4C7D-9350-B57AAB253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1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https://codeforces.com/problemset/problem/1295/D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9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45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BZOJ2186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71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5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BZOJ2705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BZOJ2818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92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0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2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3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https://ac.nowcoder.com/acm/contest/392/D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3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34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2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1114F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04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870F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8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870F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65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870F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82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0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4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3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4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2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3" y="1806575"/>
            <a:ext cx="515585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数论选讲</a:t>
            </a: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935413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3354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预处理所有的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次询问，每次询问一个数字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的约数个数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的性质，很容易在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!=0</m:t>
                    </m:r>
                  </m:oMath>
                </a14:m>
                <a:r>
                  <a:rPr lang="zh-CN" altLang="en-US" sz="2000" dirty="0"/>
                  <a:t>时有转移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时我们就需要特别处理，这里就可以利用到约数个数定理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含有多少他的最小质因子，那么可以有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*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另外也可以利用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进行转移，都能做到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预处理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33543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5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10845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特殊情况下的分解质因数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有些时候，我们对于一个数字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，可能需要求出最大的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这里介绍一种可以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找到对应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的做法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注意到，由于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于是在这种情况下，我们就只需要枚举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/>
                  <a:t>以内的所有能整除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的数，并判断对应数字能否成为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，并更新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的最大值（判断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000" dirty="0"/>
                  <a:t>是否为完全平方数，以及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或者有个常数更为优秀的做法，每次找到一个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的约数时可以直接除掉，最后判断剩下的数字是否为完全平方数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  <a:blipFill>
                <a:blip r:embed="rId7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3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欧拉函数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我们知道欧拉函数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表示小于等于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的正整数中与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互质的数的个数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而欧拉函数的求法除了我们熟知的线性筛外，还可以借助如下公式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因此也可以用类似分解质因数的方式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000" dirty="0"/>
                  <a:t>来求欧拉函数的值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90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最大公约数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，要求统计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中，所有数字与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后，对应的值有哪些，以及每个值分别会出现多少次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的个数即为满足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的个数</a:t>
                </a:r>
                <a:endParaRPr lang="en-US" altLang="zh-CN" sz="2000" dirty="0"/>
              </a:p>
              <a:p>
                <a:r>
                  <a:rPr lang="zh-CN" altLang="en-US" sz="2000" dirty="0"/>
                  <a:t>所以对应的个数为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根据这一题，也可以得出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的结论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129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Same GCDs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，求有多少在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内的整数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满足：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23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Same GCDs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给定两个正整数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，求有多少在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内的整数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满足：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首先要注意到一个性质，就是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，所以题目可以转化为：求有多少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是一个定值</a:t>
                </a:r>
                <a:endParaRPr lang="en-US" altLang="zh-CN" sz="2000" dirty="0"/>
              </a:p>
              <a:p>
                <a:r>
                  <a:rPr lang="zh-CN" altLang="en-US" sz="2000" dirty="0"/>
                  <a:t>于是得出，答案就是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783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沙拉公主的困惑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sz="2000" dirty="0"/>
                  <a:t>的正整数中，与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互质的数的个数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21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797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沙拉公主的困惑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sz="2000" dirty="0"/>
                  <a:t>的正整数中，与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互质的数的个数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与上一题类似，由于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zh-CN" altLang="en-US" sz="2000" dirty="0"/>
                  <a:t>可以看成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zh-CN" altLang="en-US" sz="2000" dirty="0"/>
                  <a:t>个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所以答案就是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注意到，虽然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2000" dirty="0"/>
                  <a:t>非常大，但是他的质因子都是在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/>
                  <a:t>范围内的，所以可以利用式子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dirty="0"/>
                  <a:t>快速计算出对应的欧拉函数值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70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火星人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求最小的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火星人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求最小的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首先，我们需要知晓欧拉函数的一个性质：对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&gt;2,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且为偶数</a:t>
                </a:r>
                <a:endParaRPr lang="en-US" altLang="zh-CN" sz="2000" dirty="0"/>
              </a:p>
              <a:p>
                <a:r>
                  <a:rPr lang="zh-CN" altLang="en-US" sz="2000" dirty="0"/>
                  <a:t>所以题目可以改为，求多少次欧拉函数之后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的幂次为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为某个数字在求欧拉函数的过程中会产生多少个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的幂次，可以得出初始状态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000" dirty="0"/>
                  <a:t>以及转移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于是答案就是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/>
                  <a:t>，注意特判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为奇数的情况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864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数论不能没有线性筛</a:t>
                </a:r>
                <a:r>
                  <a:rPr lang="zh-CN" altLang="en-US" sz="2000" strike="sngStrike" dirty="0"/>
                  <a:t>，就像西方不能失去耶路撒冷</a:t>
                </a:r>
                <a:endParaRPr lang="en-US" altLang="zh-CN" sz="2000" strike="sngStrike" dirty="0"/>
              </a:p>
              <a:p>
                <a:r>
                  <a:rPr lang="zh-CN" altLang="en-US" sz="2000" dirty="0"/>
                  <a:t>线性筛应该是所有</a:t>
                </a:r>
                <a:r>
                  <a:rPr lang="en-US" altLang="zh-CN" sz="2000" dirty="0" err="1"/>
                  <a:t>OIer</a:t>
                </a:r>
                <a:r>
                  <a:rPr lang="zh-CN" altLang="en-US" sz="2000" dirty="0"/>
                  <a:t>在接触数论时都会学习到的一个基础知识，其作用是在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的时间复杂度内求出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以内的所有质数。今天我们将利用线性筛的一些知识，扩展线性筛的应用领域，使其能够解决更多数论上的问题。</a:t>
                </a:r>
                <a:endParaRPr lang="en-US" altLang="zh-CN" sz="2000" dirty="0"/>
              </a:p>
              <a:p>
                <a:r>
                  <a:rPr lang="zh-CN" altLang="en-US" sz="2000" dirty="0"/>
                  <a:t>除此之外，欧拉函数也是一个最为基本的数论函数，今天我们也将通过几道例题，来了解欧拉函数的一些相关性质</a:t>
                </a:r>
                <a:endParaRPr lang="en-US" altLang="zh-CN" sz="2000" dirty="0"/>
              </a:p>
              <a:p>
                <a:r>
                  <a:rPr lang="zh-CN" altLang="en-US" sz="2000" dirty="0"/>
                  <a:t>最后，我们还会学习一些推式子的基本技巧，并利用所学的数论知识解决一部分题目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881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我们来推些式子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027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b="0" dirty="0"/>
                  <a:t>在</a:t>
                </a:r>
                <a:r>
                  <a:rPr lang="en-US" altLang="zh-CN" sz="2000" b="0" dirty="0"/>
                  <a:t>int</a:t>
                </a:r>
                <a:r>
                  <a:rPr lang="zh-CN" altLang="en-US" sz="2000" b="0" dirty="0"/>
                  <a:t>范围内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的值，就有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 即为计算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内，与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的最大公约数为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的数字个数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，直接算即可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1333" t="-9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26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dirty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同样也是枚举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的值，就有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</a:rPr>
                                          <m:t>gcd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其中，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sz="2000" dirty="0"/>
                  <a:t>，那么根据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的大小关系分类讨论就能得到 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=2⋅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，线性预处理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就能计算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9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227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和第一题有点像</a:t>
                </a:r>
                <a:endParaRPr lang="en-US" altLang="zh-CN" sz="2000" dirty="0"/>
              </a:p>
              <a:p>
                <a:r>
                  <a:rPr lang="zh-CN" altLang="en-US" sz="2000" dirty="0"/>
                  <a:t>枚举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sz="2000" dirty="0"/>
                  <a:t>的值，就有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那么同样的，用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sz="2000" dirty="0"/>
                  <a:t>代替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，就有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得到答案是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737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同样地，我们也可以设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，利用狄利克雷卷积的知识我们能够得到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的一个表达式，但是这显然没有贴近式子的本质！</a:t>
                </a:r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我们会发现，当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000" dirty="0"/>
                  <a:t>时，与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互质的数是两两配对的，这样的对数是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所以，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，于是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r>
                  <a:rPr lang="zh-CN" altLang="en-US" sz="2000" dirty="0"/>
                  <a:t>就能够很容易算出来了</a:t>
                </a:r>
                <a:endParaRPr lang="en-US" altLang="zh-CN" sz="2000" dirty="0"/>
              </a:p>
              <a:p>
                <a:r>
                  <a:rPr lang="en-US" altLang="zh-CN" sz="2000" dirty="0"/>
                  <a:t>Bonus</a:t>
                </a:r>
                <a:r>
                  <a:rPr lang="zh-CN" altLang="en-US" sz="2000" dirty="0"/>
                  <a:t>：快速预处理出所有的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𝑎𝑛𝑠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8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Plus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我们已经知道了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那么我们预处理好欧拉函数，对于每个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，我们直接计算他的贡献加到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的倍数上去即可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Bonus II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9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Pro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对所有的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nary>
                  </m:oMath>
                </a14:m>
                <a:r>
                  <a:rPr lang="zh-CN" altLang="en-US" sz="20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相当于要线性预处理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为了方便，改成求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，同样也需要线性预处理</a:t>
                </a:r>
                <a:endParaRPr lang="en-US" altLang="zh-CN" sz="2000" dirty="0"/>
              </a:p>
              <a:p>
                <a:r>
                  <a:rPr lang="zh-CN" altLang="en-US" sz="2000" dirty="0"/>
                  <a:t>线性筛！</a:t>
                </a:r>
                <a:endParaRPr lang="en-US" altLang="zh-CN" sz="2000" dirty="0"/>
              </a:p>
              <a:p>
                <a:r>
                  <a:rPr lang="zh-CN" altLang="en-US" sz="2000" dirty="0"/>
                  <a:t>在使用线性筛之前，需要确认以下几点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dirty="0"/>
                  <a:t>的取值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的取值</a:t>
                </a:r>
                <a:endParaRPr lang="en-US" altLang="zh-CN" sz="18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88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式子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Pro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线性预处理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的所有约数和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的所有约数（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）组合成了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的所有约数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此时可以有转移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，但是无法处理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的情况</a:t>
                </a:r>
                <a:endParaRPr lang="en-US" altLang="zh-CN" sz="2000" dirty="0"/>
              </a:p>
              <a:p>
                <a:r>
                  <a:rPr lang="zh-CN" altLang="en-US" sz="2000" dirty="0"/>
                  <a:t>发现若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互质，有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因此记录每个数字的最小质因子以及对应的幂次，按照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来转移即可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9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75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69719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数据结构题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000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，要求实现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次操作：</a:t>
                </a:r>
                <a:endParaRPr lang="en-US" altLang="zh-CN" sz="2000" dirty="0"/>
              </a:p>
              <a:p>
                <a:pPr lvl="1"/>
                <a:r>
                  <a:rPr lang="en-US" altLang="zh-CN" sz="1800" dirty="0"/>
                  <a:t>1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l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r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x</a:t>
                </a:r>
                <a:r>
                  <a:rPr lang="zh-CN" altLang="en-US" sz="1800" dirty="0"/>
                  <a:t>   区间乘以一个数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dirty="0"/>
                  <a:t>2 l r	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sz="1800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1800" dirty="0"/>
                  <a:t>取模的值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的范围比较特殊，题目又跟欧拉函数有关，于是考虑验证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sz="2000" dirty="0"/>
                  <a:t>以内质数个数</a:t>
                </a:r>
                <a:endParaRPr lang="en-US" altLang="zh-CN" sz="2000" dirty="0"/>
              </a:p>
              <a:p>
                <a:r>
                  <a:rPr lang="zh-CN" altLang="en-US" sz="2000" dirty="0"/>
                  <a:t>发现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sz="2000" dirty="0"/>
                  <a:t>以内的质数恰好有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62</m:t>
                    </m:r>
                  </m:oMath>
                </a14:m>
                <a:r>
                  <a:rPr lang="zh-CN" altLang="en-US" sz="2000" dirty="0"/>
                  <a:t>个！</a:t>
                </a:r>
                <a:endParaRPr lang="en-US" altLang="zh-CN" sz="2000" dirty="0"/>
              </a:p>
              <a:p>
                <a:r>
                  <a:rPr lang="zh-CN" altLang="en-US" sz="2000" dirty="0"/>
                  <a:t>很难不联想到用一个二进制数来记录区间内含有哪些质因子</a:t>
                </a:r>
                <a:endParaRPr lang="en-US" altLang="zh-CN" sz="2000" dirty="0"/>
              </a:p>
              <a:p>
                <a:r>
                  <a:rPr lang="zh-CN" altLang="en-US" sz="2000" dirty="0"/>
                  <a:t>利用式子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dirty="0"/>
                  <a:t>，线段树维护区间乘和区间或即可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135" b="-1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41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15660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个点的无向图，其中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有连边当且仅当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sz="2000" dirty="0"/>
                  <a:t>。设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为点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到点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的最短路，求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首先有几个小结论：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/>
                  <a:t>和大于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800" dirty="0"/>
                  <a:t>的质数都是孤立点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18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的最小质因数，一定有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的路径，所以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进一步地，除了孤立点以外，其余的点构成一个连通块</a:t>
                </a:r>
                <a:endParaRPr lang="en-US" altLang="zh-CN" sz="1800" dirty="0"/>
              </a:p>
              <a:p>
                <a:r>
                  <a:rPr lang="zh-CN" altLang="en-US" sz="2000" dirty="0"/>
                  <a:t>于是对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的值进行分类讨论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 t="-404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2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积性函数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如果函数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满足对于任意的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称为积性函数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如果函数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满足对于任意的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称为完全积性函数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对于积性函数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∏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338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6012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图论题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3814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>
                    <a:latin typeface="Cambria Math" panose="02040503050406030204" pitchFamily="18" charset="0"/>
                  </a:rPr>
                  <a:t>分类讨论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：由之前的结论，把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是孤立点的情况去除即可</a:t>
                </a:r>
                <a:endParaRPr lang="en-US" altLang="zh-CN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不互质，那么对数就是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≠1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：此时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必然互质，考虑什么时候能够通过一个中间点使得他们互相可达</a:t>
                </a:r>
                <a:endParaRPr lang="en-US" altLang="zh-CN" sz="2000" dirty="0"/>
              </a:p>
              <a:p>
                <a:r>
                  <a:rPr lang="zh-CN" altLang="en-US" sz="2000" dirty="0"/>
                  <a:t>同样设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的最小质因数，中间点只能是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，于是就要求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于是我们就需要在所有互质的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中，找到满足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的数对数量，如果要求的是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，那么就是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的数对数量</a:t>
                </a:r>
                <a:endParaRPr lang="en-US" altLang="zh-CN" sz="2000" dirty="0"/>
              </a:p>
              <a:p>
                <a:r>
                  <a:rPr lang="zh-CN" altLang="en-US" sz="2000" dirty="0"/>
                  <a:t>如果我们计算出了其中一种情况对应的数量，那么另一种情况就可以用总方案数减去所有其他情况得到，这里以计算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zh-CN" altLang="en-US" sz="2000" dirty="0"/>
                  <a:t>为例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381440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45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04901"/>
                <a:ext cx="2754702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lnSpc>
                    <a:spcPct val="130000"/>
                  </a:lnSpc>
                  <a:spcAft>
                    <a:spcPts val="1000"/>
                  </a:spcAft>
                  <a:buFont typeface="Arial" panose="020B0604020202020204" pitchFamily="34" charset="0"/>
                  <a:buChar char="●"/>
                  <a:defRPr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</a:tabLst>
                  <a:defRPr sz="16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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4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字迹-快意体 简" panose="02000500000000000000" pitchFamily="2" charset="-122"/>
                        </a:rPr>
                        <m:t>𝒅</m:t>
                      </m:r>
                      <m:d>
                        <m:dPr>
                          <m:ctrlP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方正字迹-快意体 简" panose="020005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方正字迹-快意体 简" panose="02000500000000000000" pitchFamily="2" charset="-122"/>
                            </a:rPr>
                            <m:t>𝒖</m:t>
                          </m:r>
                          <m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方正字迹-快意体 简" panose="02000500000000000000" pitchFamily="2" charset="-122"/>
                            </a:rPr>
                            <m:t>,</m:t>
                          </m:r>
                          <m:r>
                            <a:rPr lang="en-US" altLang="zh-C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方正字迹-快意体 简" panose="02000500000000000000" pitchFamily="2" charset="-122"/>
                            </a:rPr>
                            <m:t>𝒗</m:t>
                          </m:r>
                        </m:e>
                      </m:d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字迹-快意体 简" panose="02000500000000000000" pitchFamily="2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方正字迹-快意体 简" panose="02000500000000000000" pitchFamily="2" charset="-122"/>
                        </a:rPr>
                        <m:t>𝟑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bg1"/>
                  </a:solidFill>
                  <a:latin typeface="方正字迹-快意体 简" panose="02000500000000000000" pitchFamily="2" charset="-122"/>
                  <a:ea typeface="方正字迹-快意体 简" panose="02000500000000000000" pitchFamily="2" charset="-122"/>
                </a:endParaRPr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B553B3CD-B6C5-4751-91B7-FEE63414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04901"/>
                <a:ext cx="275470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不要忘了，题目中的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/>
                  <a:t>，不是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000" dirty="0"/>
                  <a:t>，于是考虑枚举其中一个数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来计算答案</a:t>
                </a:r>
                <a:endParaRPr lang="en-US" altLang="zh-CN" sz="2000" dirty="0"/>
              </a:p>
              <a:p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确定了以后，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也随之确定，那么就是要计算所有数中，以大于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sz="2000" dirty="0"/>
                  <a:t>的质数为最小质因数，且与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互质的数的个数，这边我们假定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这时注意到，由于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的最小质因子，所以此时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一定互质</a:t>
                </a:r>
                <a:endParaRPr lang="en-US" altLang="zh-CN" sz="2000" dirty="0"/>
              </a:p>
              <a:p>
                <a:r>
                  <a:rPr lang="zh-CN" altLang="en-US" sz="2000" dirty="0"/>
                  <a:t>此外，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确定之后，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的取值范围就是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，计算出这一区间内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的倍数个数之和即可，这个可以使用前缀和预处理维护，于是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/>
                  <a:t>的情况就统计出来了</a:t>
                </a:r>
                <a:endParaRPr lang="en-US" altLang="zh-CN" sz="2000" dirty="0"/>
              </a:p>
              <a:p>
                <a:r>
                  <a:rPr lang="zh-CN" altLang="en-US" sz="2000" dirty="0"/>
                  <a:t>到这里其实可以发现，因为我们要求的是所有无序对的个数，所以不妨设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这样就变成枚举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/>
                  <a:t>进行求解了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9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0532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作业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A315DEE-6B37-D299-E5C1-D6BD4258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5128062"/>
          </a:xfrm>
        </p:spPr>
        <p:txBody>
          <a:bodyPr>
            <a:normAutofit/>
          </a:bodyPr>
          <a:lstStyle/>
          <a:p>
            <a:r>
              <a:rPr lang="zh-CN" altLang="en-US" dirty="0"/>
              <a:t>线性筛</a:t>
            </a:r>
            <a:r>
              <a:rPr lang="en-US" altLang="zh-CN" dirty="0"/>
              <a:t>I				HLOJ</a:t>
            </a:r>
          </a:p>
          <a:p>
            <a:r>
              <a:rPr lang="zh-CN" altLang="en-US" dirty="0"/>
              <a:t>线性筛</a:t>
            </a:r>
            <a:r>
              <a:rPr lang="en-US" altLang="zh-CN" dirty="0"/>
              <a:t>II				HLOJ</a:t>
            </a:r>
          </a:p>
          <a:p>
            <a:r>
              <a:rPr lang="en-US" altLang="zh-CN" dirty="0"/>
              <a:t>a^2b</a:t>
            </a:r>
            <a:r>
              <a:rPr lang="zh-CN" altLang="en-US" dirty="0"/>
              <a:t>形式的因数分解</a:t>
            </a:r>
            <a:r>
              <a:rPr lang="en-US" altLang="zh-CN" dirty="0"/>
              <a:t>			HLOJ</a:t>
            </a:r>
          </a:p>
          <a:p>
            <a:r>
              <a:rPr lang="zh-CN" altLang="en-US" dirty="0"/>
              <a:t>最大公约数</a:t>
            </a:r>
            <a:r>
              <a:rPr lang="en-US" altLang="zh-CN" dirty="0"/>
              <a:t>				HLOJ</a:t>
            </a:r>
          </a:p>
          <a:p>
            <a:r>
              <a:rPr lang="en-US" altLang="zh-CN" dirty="0"/>
              <a:t>Same GCDs				CF1295D</a:t>
            </a:r>
          </a:p>
          <a:p>
            <a:r>
              <a:rPr lang="zh-CN" altLang="en-US" dirty="0"/>
              <a:t>莎拉公主的困惑</a:t>
            </a:r>
            <a:r>
              <a:rPr lang="en-US" altLang="zh-CN" dirty="0"/>
              <a:t>			luogu2155</a:t>
            </a:r>
          </a:p>
          <a:p>
            <a:r>
              <a:rPr lang="zh-CN" altLang="en-US" dirty="0"/>
              <a:t>火星人</a:t>
            </a:r>
            <a:r>
              <a:rPr lang="en-US" altLang="zh-CN" dirty="0"/>
              <a:t>				luogu4036</a:t>
            </a:r>
          </a:p>
          <a:p>
            <a:r>
              <a:rPr lang="zh-CN" altLang="en-US" dirty="0"/>
              <a:t>式子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  <a:r>
              <a:rPr lang="zh-CN" altLang="en-US" dirty="0"/>
              <a:t>、</a:t>
            </a:r>
            <a:r>
              <a:rPr lang="en-US" altLang="zh-CN" dirty="0"/>
              <a:t>III				luogu2303 2568/HLOJ	    </a:t>
            </a:r>
            <a:r>
              <a:rPr lang="zh-CN" altLang="en-US" dirty="0"/>
              <a:t>（</a:t>
            </a:r>
            <a:r>
              <a:rPr lang="en-US" altLang="zh-CN" dirty="0"/>
              <a:t>III</a:t>
            </a:r>
            <a:r>
              <a:rPr lang="zh-CN" altLang="en-US" dirty="0"/>
              <a:t>子问题</a:t>
            </a:r>
            <a:r>
              <a:rPr lang="en-US" altLang="zh-CN" dirty="0"/>
              <a:t>HDU6265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数据结构题</a:t>
            </a:r>
            <a:r>
              <a:rPr lang="en-US" altLang="zh-CN" dirty="0"/>
              <a:t>				CF1114F</a:t>
            </a:r>
          </a:p>
          <a:p>
            <a:r>
              <a:rPr lang="zh-CN" altLang="en-US" dirty="0"/>
              <a:t>图论题</a:t>
            </a:r>
            <a:r>
              <a:rPr lang="en-US" altLang="zh-CN" dirty="0"/>
              <a:t>				CF870F</a:t>
            </a:r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28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466976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算术基本定理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唯一分解定理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算术基本定理：每个大于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的正整数都可以被唯一地写成若干素数的乘积</a:t>
                </a:r>
              </a:p>
              <a:p>
                <a:r>
                  <a:rPr lang="zh-CN" altLang="en-US" sz="2000" dirty="0"/>
                  <a:t>注意这里不考虑负数的影响，比如说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30</m:t>
                    </m:r>
                    <m:r>
                      <a:rPr lang="zh-CN" altLang="en-US" sz="2000"/>
                      <m:t>=2×3×5=(−2)×(−3)×5</m:t>
                    </m:r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我们把一个数写成素数相乘的形式的式子称为素因子分解式</a:t>
                </a:r>
              </a:p>
              <a:p>
                <a:r>
                  <a:rPr lang="zh-CN" altLang="en-US" sz="2000" dirty="0"/>
                  <a:t>比如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300</m:t>
                    </m:r>
                    <m:r>
                      <a:rPr lang="zh-CN" altLang="en-US" sz="2000"/>
                      <m:t>=</m:t>
                    </m:r>
                    <m:sSup>
                      <m:sSupPr>
                        <m:ctrlPr>
                          <a:rPr lang="zh-CN" altLang="en-US" sz="2000"/>
                        </m:ctrlPr>
                      </m:sSupPr>
                      <m:e>
                        <m:r>
                          <a:rPr lang="zh-CN" altLang="en-US" sz="2000"/>
                          <m:t>2</m:t>
                        </m:r>
                      </m:e>
                      <m:sup>
                        <m:r>
                          <a:rPr lang="zh-CN" altLang="en-US" sz="2000"/>
                          <m:t>2</m:t>
                        </m:r>
                      </m:sup>
                    </m:sSup>
                    <m:r>
                      <a:rPr lang="zh-CN" altLang="en-US" sz="2000"/>
                      <m:t>×3×</m:t>
                    </m:r>
                    <m:sSup>
                      <m:sSupPr>
                        <m:ctrlPr>
                          <a:rPr lang="zh-CN" altLang="en-US" sz="2000"/>
                        </m:ctrlPr>
                      </m:sSupPr>
                      <m:e>
                        <m:r>
                          <a:rPr lang="zh-CN" altLang="en-US" sz="2000"/>
                          <m:t>5</m:t>
                        </m:r>
                      </m:e>
                      <m:sup>
                        <m:r>
                          <a:rPr lang="zh-CN" altLang="en-US" sz="2000"/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，更一般的，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=∏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约数个数定理：</a:t>
                </a:r>
                <a14:m>
                  <m:oMath xmlns:m="http://schemas.openxmlformats.org/officeDocument/2006/math">
                    <m:r>
                      <a:rPr lang="zh-CN" altLang="en-US" sz="2000"/>
                      <m:t>设</m:t>
                    </m:r>
                    <m:r>
                      <a:rPr lang="zh-CN" altLang="en-US" sz="2000"/>
                      <m:t>𝑛</m:t>
                    </m:r>
                    <m:r>
                      <a:rPr lang="zh-CN" altLang="en-US" sz="2000"/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000"/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zh-CN" altLang="en-US" sz="2000"/>
                            </m:ctrlPr>
                          </m:sSubSupPr>
                          <m:e>
                            <m:r>
                              <a:rPr lang="zh-CN" altLang="en-US" sz="2000"/>
                              <m:t>𝑝</m:t>
                            </m:r>
                          </m:e>
                          <m:sub>
                            <m:r>
                              <a:rPr lang="zh-CN" altLang="en-US" sz="2000"/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en-US" sz="2000"/>
                                </m:ctrlPr>
                              </m:sSubPr>
                              <m:e>
                                <m:r>
                                  <a:rPr lang="en-US" altLang="zh-CN" sz="2000"/>
                                  <m:t>𝑒</m:t>
                                </m:r>
                              </m:e>
                              <m:sub>
                                <m:r>
                                  <a:rPr lang="zh-CN" altLang="en-US" sz="2000"/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zh-CN" altLang="en-US" sz="2000"/>
                      <m:t>，</m:t>
                    </m:r>
                    <m:r>
                      <a:rPr lang="zh-CN" altLang="en-US" sz="2000"/>
                      <m:t>𝑛</m:t>
                    </m:r>
                    <m:r>
                      <a:rPr lang="zh-CN" altLang="en-US" sz="2000"/>
                      <m:t>的约数个数</m:t>
                    </m:r>
                    <m:r>
                      <a:rPr lang="zh-CN" altLang="en-US" sz="2000"/>
                      <m:t>𝑑</m:t>
                    </m:r>
                    <m:r>
                      <a:rPr lang="zh-CN" altLang="en-US" sz="2000"/>
                      <m:t>(</m:t>
                    </m:r>
                    <m:r>
                      <a:rPr lang="zh-CN" altLang="en-US" sz="2000"/>
                      <m:t>𝑛</m:t>
                    </m:r>
                    <m:r>
                      <a:rPr lang="zh-CN" altLang="en-US" sz="2000"/>
                      <m:t>)=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zh-CN" altLang="en-US" sz="2000"/>
                        </m:ctrlPr>
                      </m:naryPr>
                      <m:sub/>
                      <m:sup/>
                      <m:e>
                        <m:r>
                          <a:rPr lang="zh-CN" altLang="en-US" sz="2000"/>
                          <m:t>(</m:t>
                        </m:r>
                        <m:sSub>
                          <m:sSubPr>
                            <m:ctrlPr>
                              <a:rPr lang="zh-CN" altLang="en-US" sz="2000"/>
                            </m:ctrlPr>
                          </m:sSubPr>
                          <m:e>
                            <m:r>
                              <a:rPr lang="en-US" altLang="zh-CN" sz="2000"/>
                              <m:t>𝑒</m:t>
                            </m:r>
                          </m:e>
                          <m:sub>
                            <m:r>
                              <a:rPr lang="zh-CN" altLang="en-US" sz="2000"/>
                              <m:t>𝑖</m:t>
                            </m:r>
                          </m:sub>
                        </m:sSub>
                        <m:r>
                          <a:rPr lang="zh-CN" altLang="en-US" sz="2000"/>
                          <m:t>+1)</m:t>
                        </m:r>
                      </m:e>
                    </m:nary>
                  </m:oMath>
                </a14:m>
                <a:endParaRPr lang="zh-CN" altLang="en-US" sz="2000" dirty="0"/>
              </a:p>
              <a:p>
                <a:r>
                  <a:rPr lang="zh-CN" altLang="en-US" sz="2000" dirty="0"/>
                  <a:t>用组合数学的知识易证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368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5188195"/>
              </a:xfrm>
            </p:spPr>
            <p:txBody>
              <a:bodyPr>
                <a:normAutofit/>
              </a:bodyPr>
              <a:lstStyle/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这份代码应该大家都写烂了，我们都知道这份代码是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/>
                  <a:t>的，但为什么呢</a:t>
                </a:r>
                <a:endParaRPr lang="en-US" altLang="zh-CN" sz="2000" dirty="0"/>
              </a:p>
              <a:p>
                <a:r>
                  <a:rPr lang="zh-CN" altLang="en-US" sz="2000" dirty="0"/>
                  <a:t>每个数字会且只会被他的最小质因数筛到一次</a:t>
                </a:r>
                <a:endParaRPr lang="en-US" altLang="zh-CN" sz="2000" dirty="0"/>
              </a:p>
              <a:p>
                <a:r>
                  <a:rPr lang="zh-CN" altLang="en-US" sz="2000"/>
                  <a:t>利用这一性质，我们就可以较为快速地处理一些问题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5188195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230567B-C0D6-0A5B-CEE1-B0B2C1584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8" y="1600205"/>
            <a:ext cx="6676597" cy="29641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0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素数的分布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表示不超过正实数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的素数个数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素数定理：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den>
                        </m:f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，也就是说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sz="2000" dirty="0"/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越大估算越精确</a:t>
                </a:r>
                <a:endParaRPr lang="zh-CN" alt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证明是基于复分析理论的结果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所以我们开数组时空间大约除以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000" dirty="0"/>
                  <a:t>就好了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71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预处理所有的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000" dirty="0"/>
                  <a:t>：计算</a:t>
                </a:r>
                <a:r>
                  <a:rPr lang="da-DK" altLang="zh-CN" sz="2000" dirty="0"/>
                  <a:t> </a:t>
                </a:r>
                <a14:m>
                  <m:oMath xmlns:m="http://schemas.openxmlformats.org/officeDocument/2006/math"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altLang="zh-CN" sz="2000" i="1" dirty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da-DK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da-DK" altLang="zh-CN" sz="2000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da-DK" altLang="zh-CN" sz="2000" i="1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da-DK" altLang="zh-CN" sz="2000" i="1" dirty="0">
                                <a:latin typeface="Cambria Math" panose="02040503050406030204" pitchFamily="18" charset="0"/>
                              </a:rPr>
                              <m:t>+7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da-DK" altLang="zh-CN" sz="2000" i="1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2000" dirty="0"/>
                  <a:t>表示异或和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≤1.3×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直接快速幂会</a:t>
                </a:r>
                <a:r>
                  <a:rPr lang="en-US" altLang="zh-CN" sz="2000" dirty="0"/>
                  <a:t>TLE</a:t>
                </a:r>
              </a:p>
              <a:p>
                <a:r>
                  <a:rPr lang="zh-CN" altLang="en-US" sz="2000" dirty="0"/>
                  <a:t>考虑利用线性筛减少快速幂的次数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f[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*p[j]]=f[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]*f[p[j]]</a:t>
                </a:r>
              </a:p>
              <a:p>
                <a:r>
                  <a:rPr lang="zh-CN" altLang="en-US" sz="2000" dirty="0"/>
                  <a:t>只有在质数的时候需要进行快速幂，根据质数密度估算时间复杂度为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en-US" altLang="zh-CN" sz="2000" dirty="0"/>
                  <a:t>PS</a:t>
                </a:r>
                <a:r>
                  <a:rPr lang="zh-CN" altLang="en-US" sz="2000" dirty="0"/>
                  <a:t>：如果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就是另一个故事了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04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6703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线性筛预处理的寄巧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在通常情况下，我们可以通过线性筛预处理积性函数的值，这时需要记录如下信息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err="1"/>
                  <a:t>mn</a:t>
                </a:r>
                <a:r>
                  <a:rPr lang="en-US" altLang="zh-CN" sz="1800" dirty="0"/>
                  <a:t>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，表示𝑖的最小质因子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/>
                  <a:t>mx[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，表示最大能被𝑖整除的</a:t>
                </a:r>
                <a:r>
                  <a:rPr lang="en-US" altLang="zh-CN" sz="1800" dirty="0" err="1"/>
                  <a:t>mn</a:t>
                </a:r>
                <a:r>
                  <a:rPr lang="en-US" altLang="zh-CN" sz="1800" dirty="0"/>
                  <a:t>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的整数次幂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/>
                  <a:t>k[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，满足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转移方式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 err="1"/>
                  <a:t>mn</a:t>
                </a:r>
                <a:r>
                  <a:rPr lang="en-US" altLang="zh-CN" sz="1800" dirty="0"/>
                  <a:t>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*p[j]]=p[j]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/>
                  <a:t>mx[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*p[j]]=p[j],k[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*p[j]]=1,f[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*p[j]]=f[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]*f[p[j]]			</a:t>
                </a:r>
                <a:r>
                  <a:rPr lang="zh-CN" altLang="en-US" sz="1800" dirty="0"/>
                  <a:t>一般情况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/>
                  <a:t>mx[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*p[j]]=mx[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]*p[j],k[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*p[j]]=k[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]+1,f[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*p[j]]=?			if(</a:t>
                </a:r>
                <a:r>
                  <a:rPr lang="en-US" altLang="zh-CN" sz="1800" dirty="0" err="1"/>
                  <a:t>i%p</a:t>
                </a:r>
                <a:r>
                  <a:rPr lang="en-US" altLang="zh-CN" sz="1800" dirty="0"/>
                  <a:t>[j]==0)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此外，有些时候还需要额外处理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dirty="0"/>
                  <a:t>的值</a:t>
                </a:r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160A40-056E-550D-E372-B7DC58D4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4"/>
                <a:ext cx="10972801" cy="5143495"/>
              </a:xfrm>
              <a:blipFill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305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20980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线性筛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预处理所有的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次询问，每次询问一个数字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的约数个数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首先，约数个数函数是积性函数，证明方式如下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对两个互质的数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，其唯一分解形式必然不含相同质因子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那么对任意一个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的约数，必然有唯一的可以拆分成两个数，且分别为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约数的形式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于是就有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/>
                  <a:t>，证毕</a:t>
                </a:r>
                <a:endParaRPr lang="en-US" altLang="zh-CN" sz="1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既然是积性函数，我们就能很方便的进行预处理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8A315DEE-6B37-D299-E5C1-D6BD42585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8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3229</Words>
  <Application>Microsoft Office PowerPoint</Application>
  <PresentationFormat>宽屏</PresentationFormat>
  <Paragraphs>320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方正字迹-快意体 简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755</cp:revision>
  <dcterms:created xsi:type="dcterms:W3CDTF">2019-06-19T02:08:00Z</dcterms:created>
  <dcterms:modified xsi:type="dcterms:W3CDTF">2022-07-11T12:24:16Z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