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7.xml" ContentType="application/vnd.openxmlformats-officedocument.presentationml.notesSlide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10" r:id="rId2"/>
    <p:sldId id="556" r:id="rId3"/>
    <p:sldId id="558" r:id="rId4"/>
    <p:sldId id="553" r:id="rId5"/>
    <p:sldId id="557" r:id="rId6"/>
    <p:sldId id="554" r:id="rId7"/>
    <p:sldId id="555" r:id="rId8"/>
    <p:sldId id="532" r:id="rId9"/>
    <p:sldId id="508" r:id="rId10"/>
    <p:sldId id="560" r:id="rId11"/>
    <p:sldId id="535" r:id="rId12"/>
    <p:sldId id="534" r:id="rId13"/>
    <p:sldId id="538" r:id="rId14"/>
    <p:sldId id="540" r:id="rId15"/>
    <p:sldId id="541" r:id="rId16"/>
    <p:sldId id="542" r:id="rId17"/>
    <p:sldId id="543" r:id="rId18"/>
    <p:sldId id="545" r:id="rId19"/>
    <p:sldId id="546" r:id="rId20"/>
    <p:sldId id="548" r:id="rId21"/>
    <p:sldId id="549" r:id="rId22"/>
    <p:sldId id="415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112" y="120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3E56-8A42-4441-9C20-BC02A688CA5B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B1716-5B16-4C7D-9350-B57AAB253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4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33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1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75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92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70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38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34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04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8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43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4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533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49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79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13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4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538BE-CAED-4F18-B3D9-D58007CE30F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1D5-52FC-44AC-81BA-9CE9B2CA8870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A0348-B3C4-4BF3-A9B3-6B02488F4E1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251E0-0338-4ACC-9380-58410172F9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03FD-ABAB-408D-A084-B74E4A7B0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5D3B9A1-FC78-43BA-B360-ABB038873518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2A76-0A01-4364-924C-D946AACD1C81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F0999C9-8600-4D9D-A750-7EFE032F8373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BAC7786-1CD1-4DDF-9307-A53B89B4AFE6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2C89-9121-4102-A0E4-88B495A14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FDC3D-8015-4BB5-94D5-16824BFDD37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C0C9-4E0F-41BE-B40F-A113061D9E8D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338AF-A5F9-42A6-9791-D6FF78DFE09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2EC8B-EAB1-4280-AB16-8289548BAE33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8190-CCAE-484E-9129-ACC1EA664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4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AD66C-F5EF-4709-8AD5-D942E1BC24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B5A-0B1E-4B54-BBDB-54572563D602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62D75-1218-4D46-AEF8-9CC9398884E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48F8B-F87E-4D90-BF19-CFF6AFD4CC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F145-7F99-45F3-A00D-44B16BDD6C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4BAA5-AFE0-4B4D-AF1B-5B824192684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B175-982A-4AB5-9FEE-57AEA54243E5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8E2F1-5686-4488-97C3-7812A59B932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96C28-DAEC-4B91-93C6-5A10A44B436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2B8-3DF3-4F19-84D5-53B7A8B5E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140C814-21FF-4D52-9DAB-F109011B18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25FD-BE17-4FD9-A038-7F99E6E105BE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01D1A3E-EDD4-4AFC-8C35-72F72639794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EA709A-9BC6-449D-A9FD-21CF9CBFD71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100C4-5621-4685-8821-A078D8758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7E6AD5B-257A-4223-A1E6-2C20AC90192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F073-AE72-4174-9C46-84CE3F248EE0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5090013-07DC-4AD8-8C51-63E8AE849D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250A97-9665-4556-AC0F-026836B8622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E927-D7F0-4453-B37A-15E94F6D6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B62C9A8-AC19-4CEA-808E-BC7E33FD31B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D3D7-48AE-4A07-8E16-7E667B0FA874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CCCBB42-C82D-4C40-A8BB-C1593807918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EAE842C-DF06-4433-9D4A-6F27ABB120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1949-05F1-4A15-AA30-5C279DDDA1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165F324-E8D1-488E-835B-0ACEC5F6F37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70718-A447-4125-83F8-385CBB50C563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2B8ABD8-01B2-49C1-ABC5-1F54155AF71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725482F-98F5-40F4-88CA-F42A9A7E9BE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8D3C-9387-402E-8C03-625E4899C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519473A-F919-4CD3-B705-CD5F6C4806E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FDE4-9E5E-4DB4-98FC-30749D3E3F85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811EA8C-33C7-407F-A5F8-5E660D610D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1D3E92A-4B22-43CF-BEB4-2F064EDF536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82E5C-BE2F-4951-AB20-47F546318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25D17-72FB-4ECE-A59C-AEA20D3B176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1F0D-90D7-4AE7-B4CB-915C04CDCA0B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BA098-400C-48C4-AAF5-71B68F99286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782A8-0F4D-4809-878F-C91FEA7A2C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9E08-FE7F-4156-9230-BB3B93CBD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BCFEAB5-30F1-4727-B8E4-1F13B0E03DE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1006B06-0519-45A9-B768-EA0FD12E119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7B03E-89DB-425E-B6D9-1101EBA1DE0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00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9DD444-AB2F-4A55-9A75-25C15F1DA018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4FC9C-80EB-4D53-8807-D05A7C1C15C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00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29480-1BA0-419B-8D46-1B696D432AB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A7EDCB-175D-42EF-B7AA-361ACD965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Relationship Id="rId6" Type="http://schemas.openxmlformats.org/officeDocument/2006/relationships/image" Target="../media/image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0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资源 7">
            <a:extLst>
              <a:ext uri="{FF2B5EF4-FFF2-40B4-BE49-F238E27FC236}">
                <a16:creationId xmlns:a16="http://schemas.microsoft.com/office/drawing/2014/main" id="{544FADF3-2DBF-4627-8CAE-EED6B575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2900"/>
            <a:ext cx="12192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8" descr="资源 20">
            <a:extLst>
              <a:ext uri="{FF2B5EF4-FFF2-40B4-BE49-F238E27FC236}">
                <a16:creationId xmlns:a16="http://schemas.microsoft.com/office/drawing/2014/main" id="{1AECF9F8-993E-4661-8148-90E0AAD4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9725"/>
            <a:ext cx="12192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5" descr="资源 6">
            <a:extLst>
              <a:ext uri="{FF2B5EF4-FFF2-40B4-BE49-F238E27FC236}">
                <a16:creationId xmlns:a16="http://schemas.microsoft.com/office/drawing/2014/main" id="{14FFF84B-437E-4445-BDA1-E1D7AEDC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8" descr="资源 9">
            <a:extLst>
              <a:ext uri="{FF2B5EF4-FFF2-40B4-BE49-F238E27FC236}">
                <a16:creationId xmlns:a16="http://schemas.microsoft.com/office/drawing/2014/main" id="{87873C5D-920B-4978-8904-4B072C3BA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910013"/>
            <a:ext cx="23717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9">
            <a:extLst>
              <a:ext uri="{FF2B5EF4-FFF2-40B4-BE49-F238E27FC236}">
                <a16:creationId xmlns:a16="http://schemas.microsoft.com/office/drawing/2014/main" id="{1C0C89A5-92AF-492B-A0E9-0238402F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393" y="1806575"/>
            <a:ext cx="5155850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6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数论选讲</a:t>
            </a:r>
          </a:p>
        </p:txBody>
      </p:sp>
      <p:sp>
        <p:nvSpPr>
          <p:cNvPr id="2056" name="文本框 11">
            <a:extLst>
              <a:ext uri="{FF2B5EF4-FFF2-40B4-BE49-F238E27FC236}">
                <a16:creationId xmlns:a16="http://schemas.microsoft.com/office/drawing/2014/main" id="{09A602D3-489B-4C27-B480-D36A63813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3935413"/>
            <a:ext cx="2273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DeaphetS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pic>
        <p:nvPicPr>
          <p:cNvPr id="2057" name="图片 14" descr="资源 18">
            <a:extLst>
              <a:ext uri="{FF2B5EF4-FFF2-40B4-BE49-F238E27FC236}">
                <a16:creationId xmlns:a16="http://schemas.microsoft.com/office/drawing/2014/main" id="{092DC1FD-52DF-4F3A-9172-B699CD43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952500"/>
            <a:ext cx="14144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5" descr="资源 19">
            <a:extLst>
              <a:ext uri="{FF2B5EF4-FFF2-40B4-BE49-F238E27FC236}">
                <a16:creationId xmlns:a16="http://schemas.microsoft.com/office/drawing/2014/main" id="{C616993F-37A0-429A-A960-12BC0C7E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17888"/>
            <a:ext cx="2590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图片 16" descr="资源 1">
            <a:extLst>
              <a:ext uri="{FF2B5EF4-FFF2-40B4-BE49-F238E27FC236}">
                <a16:creationId xmlns:a16="http://schemas.microsoft.com/office/drawing/2014/main" id="{AC025E34-1E3A-4DD7-9976-16E05A58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53" y="6206412"/>
            <a:ext cx="1490501" cy="4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 16"/>
          <p:cNvGrpSpPr/>
          <p:nvPr/>
        </p:nvGrpSpPr>
        <p:grpSpPr>
          <a:xfrm>
            <a:off x="106358" y="124288"/>
            <a:ext cx="2560642" cy="561512"/>
            <a:chOff x="7902173" y="2781300"/>
            <a:chExt cx="2560642" cy="561512"/>
          </a:xfrm>
        </p:grpSpPr>
        <p:pic>
          <p:nvPicPr>
            <p:cNvPr id="18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6797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最大公约数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给定正整数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，要求统计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中，所有数字与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zh-CN" altLang="en-US" sz="2000" dirty="0"/>
                  <a:t>后，对应的值有哪些，以及每个值分别会出现多少次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1297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6797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Same GCDs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给定两个正整数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，求有多少在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/>
                  <a:t>内的整数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满足：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5235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6797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沙拉公主的困惑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求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zh-CN" altLang="en-US" sz="2000" dirty="0"/>
                  <a:t>的正整数中，与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2000" dirty="0"/>
                  <a:t>互质的数的个数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217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火星人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求最小的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,∑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010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7" descr="未标题-3">
            <a:extLst>
              <a:ext uri="{FF2B5EF4-FFF2-40B4-BE49-F238E27FC236}">
                <a16:creationId xmlns:a16="http://schemas.microsoft.com/office/drawing/2014/main" id="{1AC332D4-0F91-4657-A262-4383C9EB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8"/>
          <a:stretch>
            <a:fillRect/>
          </a:stretch>
        </p:blipFill>
        <p:spPr bwMode="auto">
          <a:xfrm>
            <a:off x="342900" y="0"/>
            <a:ext cx="16954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DC6F5989-2D17-4D83-8E99-D0E30BF9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2828831"/>
            <a:ext cx="12188825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我们来推些式子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7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本框 17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4027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式子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zh-CN" altLang="en-US" sz="20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dirty="0"/>
                  <a:t>在</a:t>
                </a:r>
                <a:r>
                  <a:rPr lang="en-US" altLang="zh-CN" sz="2000" b="0" dirty="0"/>
                  <a:t>int</a:t>
                </a:r>
                <a:r>
                  <a:rPr lang="zh-CN" altLang="en-US" sz="2000" b="0" dirty="0"/>
                  <a:t>范围内</a:t>
                </a:r>
                <a:endParaRPr lang="en-US" altLang="zh-CN" sz="2000" b="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t="-9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2264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式子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dirty="0" smtClean="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zh-CN" altLang="en-US" sz="20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sz="2000" b="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t="-9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2271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式子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</m:oMath>
                </a14:m>
                <a:r>
                  <a:rPr lang="zh-CN" altLang="en-US" sz="20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7377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式子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Plus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对所有的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</m:oMath>
                </a14:m>
                <a:r>
                  <a:rPr lang="zh-CN" altLang="en-US" sz="20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59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式子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Pro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对所有的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</m:oMath>
                </a14:m>
                <a:r>
                  <a:rPr lang="zh-CN" altLang="en-US" sz="20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88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积性函数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如果函数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满足对于任意的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称为积性函数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如果函数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满足对于任意的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称为完全积性函数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对于积性函数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，有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∏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lang="zh-CN" altLang="en-US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2338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697192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数据结构题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的数组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，要求实现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次操作：</a:t>
                </a:r>
                <a:endParaRPr lang="en-US" altLang="zh-CN" sz="2000" dirty="0"/>
              </a:p>
              <a:p>
                <a:pPr lvl="1"/>
                <a:r>
                  <a:rPr lang="en-US" altLang="zh-CN" sz="1800" dirty="0"/>
                  <a:t>1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l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x</a:t>
                </a:r>
                <a:r>
                  <a:rPr lang="zh-CN" altLang="en-US" sz="1800" dirty="0"/>
                  <a:t>   区间乘以一个数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1800" dirty="0"/>
              </a:p>
              <a:p>
                <a:pPr lvl="1"/>
                <a:r>
                  <a:rPr lang="en-US" altLang="zh-CN" sz="1800" dirty="0"/>
                  <a:t>2 l r	</a:t>
                </a:r>
                <a:r>
                  <a:rPr lang="zh-CN" altLang="en-US" sz="1800" dirty="0"/>
                  <a:t>输出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zh-CN" altLang="en-US" sz="1800" dirty="0"/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sz="1800" dirty="0"/>
                  <a:t>取模的值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≤4×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,1≤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7411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04901"/>
            <a:ext cx="215660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图论题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个点的无向图，其中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000" dirty="0"/>
                  <a:t>有连边当且仅当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sz="2000" dirty="0"/>
                  <a:t>。设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000" dirty="0"/>
                  <a:t>为点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dirty="0"/>
                  <a:t>到点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的最短路，求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t="-404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6298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资源 12">
            <a:extLst>
              <a:ext uri="{FF2B5EF4-FFF2-40B4-BE49-F238E27FC236}">
                <a16:creationId xmlns:a16="http://schemas.microsoft.com/office/drawing/2014/main" id="{8A6339E7-E2BE-4B89-8699-AB89A170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225"/>
            <a:ext cx="12192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9" descr="资源 15">
            <a:extLst>
              <a:ext uri="{FF2B5EF4-FFF2-40B4-BE49-F238E27FC236}">
                <a16:creationId xmlns:a16="http://schemas.microsoft.com/office/drawing/2014/main" id="{33CD47F5-0A2A-4144-902E-929C6966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014538"/>
            <a:ext cx="25400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1" descr="资源 16">
            <a:extLst>
              <a:ext uri="{FF2B5EF4-FFF2-40B4-BE49-F238E27FC236}">
                <a16:creationId xmlns:a16="http://schemas.microsoft.com/office/drawing/2014/main" id="{79DB5BDD-409F-4BF9-A177-9C9B0298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84175"/>
            <a:ext cx="83597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16" descr="资源 1">
            <a:extLst>
              <a:ext uri="{FF2B5EF4-FFF2-40B4-BE49-F238E27FC236}">
                <a16:creationId xmlns:a16="http://schemas.microsoft.com/office/drawing/2014/main" id="{21CD6EF4-9F3C-41FB-91E5-068A4527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323012"/>
            <a:ext cx="1562100" cy="44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 1"/>
          <p:cNvGrpSpPr/>
          <p:nvPr/>
        </p:nvGrpSpPr>
        <p:grpSpPr>
          <a:xfrm>
            <a:off x="9527773" y="6245688"/>
            <a:ext cx="2560642" cy="561512"/>
            <a:chOff x="7902173" y="2781300"/>
            <a:chExt cx="2560642" cy="561512"/>
          </a:xfrm>
        </p:grpSpPr>
        <p:pic>
          <p:nvPicPr>
            <p:cNvPr id="12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466976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算术基本定理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唯一分解定理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算术基本定理：每个大于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的正整数都可以被唯一地写成若干素数的乘积</a:t>
                </a:r>
              </a:p>
              <a:p>
                <a:r>
                  <a:rPr lang="zh-CN" altLang="en-US" sz="2000" dirty="0"/>
                  <a:t>注意这里不考虑负数的影响，比如说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/>
                      <m:t>30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=2×3×5=(−2)×(−3)×5</m:t>
                    </m:r>
                  </m:oMath>
                </a14:m>
                <a:endParaRPr lang="zh-CN" altLang="en-US" sz="2000" dirty="0"/>
              </a:p>
              <a:p>
                <a:r>
                  <a:rPr lang="zh-CN" altLang="en-US" sz="2000" dirty="0"/>
                  <a:t>我们把一个数写成素数相乘的形式的式子称为素因子分解式</a:t>
                </a:r>
              </a:p>
              <a:p>
                <a:r>
                  <a:rPr lang="zh-CN" altLang="en-US" sz="2000" dirty="0"/>
                  <a:t>比如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/>
                      <m:t>300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000">
                        <a:latin typeface="Cambria Math" panose="02040503050406030204" pitchFamily="18" charset="0"/>
                      </a:rPr>
                      <m:t>×3×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/>
                  <a:t>，更一般的，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=∏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endParaRPr lang="zh-CN" altLang="en-US" sz="2000" dirty="0"/>
              </a:p>
              <a:p>
                <a:r>
                  <a:rPr lang="zh-CN" altLang="en-US" sz="2000" dirty="0"/>
                  <a:t>约数个数定理：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设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的约数个数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</m:oMath>
                </a14:m>
                <a:endParaRPr lang="zh-CN" altLang="en-US" sz="2000" dirty="0"/>
              </a:p>
              <a:p>
                <a:r>
                  <a:rPr lang="zh-CN" altLang="en-US" sz="2000" dirty="0"/>
                  <a:t>用组合数学的知识易证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5368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线性筛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188195"/>
              </a:xfrm>
            </p:spPr>
            <p:txBody>
              <a:bodyPr>
                <a:normAutofit/>
              </a:bodyPr>
              <a:lstStyle/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这份代码应该大家都写烂了，我们都知道这份代码是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的，但为什么呢</a:t>
                </a:r>
                <a:endParaRPr lang="en-US" altLang="zh-CN" sz="2000" dirty="0"/>
              </a:p>
              <a:p>
                <a:r>
                  <a:rPr lang="zh-CN" altLang="en-US" sz="2000" dirty="0"/>
                  <a:t>每个数字会且只会被他的最小质因数筛到一次</a:t>
                </a:r>
                <a:endParaRPr lang="en-US" altLang="zh-CN" sz="2000" dirty="0"/>
              </a:p>
              <a:p>
                <a:r>
                  <a:rPr lang="zh-CN" altLang="en-US" sz="2000"/>
                  <a:t>利用这一性质，我们就可以较为快速地处理一些问题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188195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8230567B-C0D6-0A5B-CEE1-B0B2C15841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8" y="1600205"/>
            <a:ext cx="6676597" cy="29641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20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素数的分布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设函数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表示不超过正实数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的素数个数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素数定理：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den>
                        </m:f>
                      </m:e>
                    </m:fun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，也就是说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)≈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sz="2000" dirty="0"/>
                  <a:t>，且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越大估算越精确</a:t>
                </a:r>
                <a:endParaRPr lang="zh-CN" alt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证明是基于复分析理论的结果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所以我们开数组时空间大约除以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en-US" sz="2000" dirty="0"/>
                  <a:t>就好了</a:t>
                </a: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8718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线性筛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预处理所有的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sz="2000" dirty="0"/>
                  <a:t>：计算</a:t>
                </a:r>
                <a:r>
                  <a:rPr lang="da-DK" altLang="zh-CN" sz="2000" dirty="0"/>
                  <a:t> </a:t>
                </a:r>
                <a14:m>
                  <m:oMath xmlns:m="http://schemas.openxmlformats.org/officeDocument/2006/math">
                    <m:r>
                      <a:rPr lang="da-DK" altLang="zh-CN" sz="2000" i="1" dirty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da-DK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a-DK" altLang="zh-CN" sz="2000" i="1" dirty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d>
                      <m:dPr>
                        <m:ctrlPr>
                          <a:rPr lang="da-DK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a-DK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da-DK" altLang="zh-CN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da-DK" altLang="zh-CN" sz="2000" i="1" dirty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a-DK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altLang="zh-CN" sz="2000" i="1" dirty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da-DK" altLang="zh-CN" sz="2000" i="1" dirty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p>
                            </m:sSup>
                            <m:r>
                              <a:rPr lang="da-DK" altLang="zh-CN" sz="2000" i="1" dirty="0">
                                <a:latin typeface="Cambria Math" panose="02040503050406030204" pitchFamily="18" charset="0"/>
                              </a:rPr>
                              <m:t>+7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da-DK" altLang="zh-CN" sz="2000" i="1" dirty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zh-CN" altLang="en-US" sz="2000" dirty="0"/>
                  <a:t>表示异或和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≤1.3×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5042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线性筛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预处理所有的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次询问，每次询问一个数字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的约数个数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756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4766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410845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特殊情况下的分解质因数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7D160A40-056E-550D-E372-B7DC58D4F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4"/>
                <a:ext cx="10972801" cy="51434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有些时候，我们对于一个数字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，可能需要求出最大的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这里介绍一种可以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找到对应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的做法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注意到，由于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，所以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于是在这种情况下，我们就只需要枚举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000" dirty="0"/>
                  <a:t>以内的所有能整除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的数，并判断对应数字能否成为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，并更新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的最大值（判断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sz="2000" dirty="0"/>
                  <a:t>是否为完全平方数，以及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或者有个常数更为优秀的做法，每次找到一个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的约数时可以直接除掉，最后判断剩下的数字是否为完全平方数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7D160A40-056E-550D-E372-B7DC58D4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4"/>
                <a:ext cx="10972801" cy="5143495"/>
              </a:xfrm>
              <a:blipFill>
                <a:blip r:embed="rId7"/>
                <a:stretch>
                  <a:fillRect l="-500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932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4766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欧拉函数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7D160A40-056E-550D-E372-B7DC58D4F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我们知道欧拉函数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表示小于等于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的正整数中与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互质的数的个数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而欧拉函数的求法除了我们熟知的线性筛外，还可以借助如下公式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因此也可以用类似分解质因数的方式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000" dirty="0"/>
                  <a:t>来求欧拉函数的值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7D160A40-056E-550D-E372-B7DC58D4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7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8902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1113</Words>
  <Application>Microsoft Office PowerPoint</Application>
  <PresentationFormat>宽屏</PresentationFormat>
  <Paragraphs>143</Paragraphs>
  <Slides>22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方正字迹-快意体 简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C DX</cp:lastModifiedBy>
  <cp:revision>755</cp:revision>
  <dcterms:created xsi:type="dcterms:W3CDTF">2019-06-19T02:08:00Z</dcterms:created>
  <dcterms:modified xsi:type="dcterms:W3CDTF">2022-07-11T11:16:41Z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ED8C5EF50E24400D88C05EF9938B66B5</vt:lpwstr>
  </property>
</Properties>
</file>