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79" r:id="rId26"/>
    <p:sldId id="280" r:id="rId27"/>
    <p:sldId id="283" r:id="rId28"/>
    <p:sldId id="284" r:id="rId29"/>
    <p:sldId id="295" r:id="rId30"/>
    <p:sldId id="296" r:id="rId31"/>
    <p:sldId id="303" r:id="rId32"/>
    <p:sldId id="288" r:id="rId33"/>
    <p:sldId id="290" r:id="rId34"/>
    <p:sldId id="285" r:id="rId35"/>
    <p:sldId id="305" r:id="rId36"/>
    <p:sldId id="304" r:id="rId37"/>
    <p:sldId id="306" r:id="rId38"/>
    <p:sldId id="307" r:id="rId39"/>
    <p:sldId id="308" r:id="rId40"/>
    <p:sldId id="292" r:id="rId41"/>
    <p:sldId id="29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40" y="-108"/>
      </p:cViewPr>
      <p:guideLst>
        <p:guide orient="horz" pos="2144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sharp_legendgod/article/details/12042317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csdn.net/sharp_legendgod/article/details/12065454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uogu.com.cn/problem/P223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3115" y="2983230"/>
            <a:ext cx="34848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矩阵乘法浅谈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8465" y="3528695"/>
            <a:ext cx="3685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By Legendgod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Enrosecongratulation</a:t>
            </a:r>
          </a:p>
          <a:p>
            <a:r>
              <a:rPr lang="zh-CN" altLang="en-US">
                <a:solidFill>
                  <a:schemeClr val="bg1"/>
                </a:solidFill>
              </a:rPr>
              <a:t>鸣谢：莫莫</a:t>
            </a:r>
            <a:r>
              <a:rPr lang="en-US" altLang="zh-CN">
                <a:solidFill>
                  <a:schemeClr val="bg1"/>
                </a:solidFill>
              </a:rPr>
              <a:t> dicol </a:t>
            </a:r>
            <a:r>
              <a:rPr lang="zh-CN" altLang="en-US">
                <a:solidFill>
                  <a:schemeClr val="bg1"/>
                </a:solidFill>
              </a:rPr>
              <a:t>的博客资源</a:t>
            </a:r>
          </a:p>
        </p:txBody>
      </p:sp>
      <p:sp>
        <p:nvSpPr>
          <p:cNvPr id="2" name="矩形 1"/>
          <p:cNvSpPr/>
          <p:nvPr/>
        </p:nvSpPr>
        <p:spPr>
          <a:xfrm>
            <a:off x="1190343" y="5528039"/>
            <a:ext cx="1010545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/>
              </a:rPr>
              <a:t>https://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/>
              </a:rPr>
              <a:t>blog.csdn.net/sharp_legendgod/article/details/120423179</a:t>
            </a:r>
            <a:endParaRPr lang="en-US" altLang="zh-C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例题这里都有题解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24" y="1344650"/>
            <a:ext cx="8485187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765" y="516367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19125" y="360381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对于一个非质数进行取模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24" y="4164995"/>
            <a:ext cx="78946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59043" y="5061029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[SDOI2017]</a:t>
            </a:r>
            <a:r>
              <a:rPr lang="zh-CN" altLang="en-US" dirty="0"/>
              <a:t>序列计数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3375"/>
            <a:ext cx="10361613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28" y="2201956"/>
            <a:ext cx="10409237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29553" y="1129553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3 </a:t>
            </a:r>
            <a:r>
              <a:rPr lang="zh-CN" altLang="en-US" sz="2800" dirty="0" smtClean="0"/>
              <a:t>：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28" y="2201956"/>
            <a:ext cx="10409237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553" y="1129553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3 </a:t>
            </a:r>
            <a:r>
              <a:rPr lang="zh-CN" altLang="en-US" sz="2800" dirty="0" smtClean="0"/>
              <a:t>： 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16828" y="4475181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[HNOI2011]</a:t>
            </a:r>
            <a:r>
              <a:rPr lang="zh-CN" altLang="en-US" dirty="0"/>
              <a:t>数学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128713"/>
            <a:ext cx="70850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30767" y="1247887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4 </a:t>
            </a:r>
            <a:r>
              <a:rPr lang="zh-CN" altLang="en-US" sz="2800" dirty="0" smtClean="0"/>
              <a:t>： </a:t>
            </a:r>
            <a:endParaRPr lang="zh-CN" alt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12525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16828" y="4975867"/>
                <a:ext cx="17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≤9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28" y="4975867"/>
                <a:ext cx="178247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5" t="-2" r="27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0767" y="1247887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4 </a:t>
            </a:r>
            <a:r>
              <a:rPr lang="zh-CN" altLang="en-US" sz="2800" dirty="0" smtClean="0"/>
              <a:t>： 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3550"/>
            <a:ext cx="125253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0767" y="5475642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 </a:t>
            </a:r>
            <a:r>
              <a:rPr lang="en-US" altLang="zh-CN" dirty="0" smtClean="0"/>
              <a:t>[</a:t>
            </a:r>
            <a:r>
              <a:rPr lang="en-US" altLang="zh-CN" dirty="0"/>
              <a:t>SCOI2009]</a:t>
            </a:r>
            <a:r>
              <a:rPr lang="zh-CN" altLang="en-US" dirty="0"/>
              <a:t>迷路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6828" y="4975867"/>
                <a:ext cx="17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/>
                      </a:rPr>
                      <m:t>≤9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828" y="4975867"/>
                <a:ext cx="178247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5" t="-2" r="27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91" y="872826"/>
            <a:ext cx="5248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49440" y="23451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某个同学的一句话题解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6228678" y="1768176"/>
            <a:ext cx="720762" cy="76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736" y="93591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5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4900"/>
            <a:ext cx="124301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736" y="935915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5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4900"/>
            <a:ext cx="124301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8038" y="5443369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【NOI2013】</a:t>
            </a:r>
            <a:r>
              <a:rPr lang="zh-CN" altLang="en-US" dirty="0"/>
              <a:t>矩阵游戏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83296" y="830834"/>
            <a:ext cx="3027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dirty="0">
                <a:latin typeface="Cambria Math" panose="02040503050406030204" charset="0"/>
                <a:cs typeface="Cambria Math" panose="02040503050406030204" charset="0"/>
              </a:rPr>
              <a:t>什么是矩阵乘法？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83296" y="2017059"/>
                <a:ext cx="9353843" cy="1157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/>
                        </a:rPr>
                        <m:t>考虑两个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矩阵</m:t>
                      </m:r>
                      <m:r>
                        <a:rPr lang="zh-CN" altLang="en-US" i="1" smtClean="0">
                          <a:latin typeface="Cambria Math" panose="02040503050406030204"/>
                        </a:rPr>
                        <m:t>分别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为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其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大小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为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𝑘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那么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得到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矩阵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大小是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𝑘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/>
                        </a:rPr>
                        <m:t>其中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位置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权值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是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dirty="0" smtClean="0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</a:rPr>
                                <m:t>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𝑖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, 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/>
                                </a:rPr>
                                <m:t>𝐵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𝑘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, 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96" y="2017059"/>
                <a:ext cx="9353843" cy="1157305"/>
              </a:xfrm>
              <a:prstGeom prst="rect">
                <a:avLst/>
              </a:prstGeom>
              <a:blipFill rotWithShape="1">
                <a:blip r:embed="rId6"/>
                <a:stretch>
                  <a:fillRect l="-6" t="-26" r="2" b="-4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1483296" y="3340216"/>
            <a:ext cx="9470862" cy="2338955"/>
            <a:chOff x="1380432" y="1048844"/>
            <a:chExt cx="9470862" cy="2338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380432" y="1048844"/>
                  <a:ext cx="3857146" cy="525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矩阵乘法的另一种理解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432" y="1048844"/>
                  <a:ext cx="3857146" cy="52501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380432" y="1858598"/>
                  <a:ext cx="7501669" cy="881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/>
                          </a:rPr>
                          <m:t>考虑一个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最简单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例子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斐波那契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数列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转移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方程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是</m:t>
                        </m:r>
                        <m:r>
                          <a:rPr lang="en-US" altLang="zh-CN" b="0" i="1" smtClean="0">
                            <a:latin typeface="Cambria Math" panose="02040503050406030204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latin typeface="Cambria Math" panose="02040503050406030204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/>
                                  </a:rPr>
                                  <m:t>−2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zh-CN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>
                            <a:latin typeface="Cambria Math" panose="02040503050406030204"/>
                          </a:rPr>
                          <m:t>那么</m:t>
                        </m:r>
                        <m:r>
                          <a:rPr lang="zh-CN" altLang="en-US" i="1" dirty="0" smtClean="0">
                            <a:latin typeface="Cambria Math" panose="02040503050406030204"/>
                          </a:rPr>
                          <m:t>转移</m:t>
                        </m:r>
                        <m:r>
                          <a:rPr lang="zh-CN" altLang="en-US" b="0" i="1" dirty="0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 dirty="0">
                            <a:latin typeface="Cambria Math" panose="02040503050406030204"/>
                          </a:rPr>
                          <m:t>矩阵</m:t>
                        </m:r>
                        <m:r>
                          <a:rPr lang="zh-CN" altLang="en-US" i="1" dirty="0" smtClean="0">
                            <a:latin typeface="Cambria Math" panose="02040503050406030204"/>
                          </a:rPr>
                          <m:t>就是</m:t>
                        </m:r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 </m:t>
                        </m:r>
                        <m:d>
                          <m:dPr>
                            <m:begChr m:val="["/>
                            <m:endChr m:val=""/>
                            <m:ctrlPr>
                              <a:rPr lang="en-US" altLang="zh-CN" b="0" i="1" dirty="0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latin typeface="Cambria Math" panose="02040503050406030204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dirty="0" smtClean="0">
                                              <a:latin typeface="Cambria Math" panose="02040503050406030204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dirty="0" smtClean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dirty="0" smtClean="0">
                                              <a:latin typeface="Cambria Math" panose="02040503050406030204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]×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dirty="0" smtClean="0">
                                    <a:latin typeface="Cambria Math" panose="02040503050406030204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dirty="0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 dirty="0" smtClean="0">
                            <a:latin typeface="Cambria Math" panose="02040503050406030204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432" y="1858598"/>
                  <a:ext cx="7501669" cy="88126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380432" y="2739865"/>
                  <a:ext cx="9470862" cy="6479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/>
                          </a:rPr>
                          <m:t>我们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将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左边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部分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看成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一个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多项式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那么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转移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矩阵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每一列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就是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这个多项式</m:t>
                        </m:r>
                        <m:r>
                          <a:rPr lang="zh-CN" altLang="en-US" i="1" smtClean="0">
                            <a:latin typeface="Cambria Math" panose="02040503050406030204"/>
                          </a:rPr>
                          <m:t>每一项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/>
                          </a:rPr>
                          <m:t>系数</m:t>
                        </m:r>
                        <m:r>
                          <a:rPr lang="zh-CN" altLang="en-US" b="0" i="1" smtClean="0">
                            <a:latin typeface="Cambria Math" panose="02040503050406030204"/>
                          </a:rPr>
                          <m:t>。</m:t>
                        </m:r>
                      </m:oMath>
                    </m:oMathPara>
                  </a14:m>
                  <a:endParaRPr lang="en-US" altLang="zh-CN" dirty="0" smtClean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432" y="2739865"/>
                  <a:ext cx="9470862" cy="64793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0"/>
            <a:ext cx="8666163" cy="69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0"/>
            <a:ext cx="9723437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71638"/>
            <a:ext cx="946626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83973" y="284913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扩展矩阵乘法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383835" y="1418234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这个很重要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619125"/>
            <a:ext cx="9818687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52" y="225911"/>
            <a:ext cx="9475787" cy="65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487" y="623944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6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52" y="225911"/>
            <a:ext cx="9475787" cy="653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3487" y="623944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 </a:t>
            </a:r>
            <a:r>
              <a:rPr lang="en-US" altLang="zh-CN" sz="2800" dirty="0" smtClean="0"/>
              <a:t>6 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23545" y="6112143"/>
            <a:ext cx="25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 </a:t>
            </a:r>
            <a:r>
              <a:rPr lang="en-US" altLang="zh-CN" dirty="0"/>
              <a:t>CF917C Pollywog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852488"/>
            <a:ext cx="10009187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995488"/>
            <a:ext cx="10142537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478" y="527125"/>
            <a:ext cx="163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例题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40" y="527125"/>
            <a:ext cx="9732963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21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61826" y="769171"/>
                <a:ext cx="3498073" cy="525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矩阵乘法</m:t>
                      </m:r>
                      <m:r>
                        <a:rPr lang="zh-CN" altLang="en-US" sz="2800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部分性质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6" y="769171"/>
                <a:ext cx="3498073" cy="525337"/>
              </a:xfrm>
              <a:prstGeom prst="rect">
                <a:avLst/>
              </a:prstGeom>
              <a:blipFill rotWithShape="1">
                <a:blip r:embed="rId6"/>
                <a:stretch>
                  <a:fillRect l="-12" t="-35" r="8" b="-19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61826" y="2027816"/>
                <a:ext cx="6700873" cy="120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/>
                        </a:rPr>
                        <m:t>对于矩阵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满足结合律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：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/>
                        </a:rPr>
                        <m:t>A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𝐵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𝐶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/>
                        </a:rPr>
                        <m:t>×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𝐵</m:t>
                          </m:r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/>
                        </a:rPr>
                        <m:t>每次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乘上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一个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转移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矩阵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就能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向右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移动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一位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latin typeface="Cambria Math" panose="02040503050406030204"/>
                        </a:rPr>
                        <m:t>那么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我们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可以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直接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计算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出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后面矩阵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多少</m:t>
                      </m:r>
                      <m:r>
                        <a:rPr lang="zh-CN" altLang="en-US" i="1" dirty="0" smtClean="0">
                          <a:latin typeface="Cambria Math" panose="02040503050406030204"/>
                        </a:rPr>
                        <m:t>次方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，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直接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乘上</m:t>
                      </m:r>
                      <m:r>
                        <a:rPr lang="zh-CN" altLang="en-US" i="1" dirty="0">
                          <a:latin typeface="Cambria Math" panose="02040503050406030204"/>
                        </a:rPr>
                        <m:t>即可</m:t>
                      </m:r>
                      <m:r>
                        <a:rPr lang="zh-CN" altLang="en-US" b="0" i="1" dirty="0" smtClean="0">
                          <a:latin typeface="Cambria Math" panose="02040503050406030204"/>
                        </a:rPr>
                        <m:t>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26" y="2027816"/>
                <a:ext cx="6700873" cy="1205843"/>
              </a:xfrm>
              <a:prstGeom prst="rect">
                <a:avLst/>
              </a:prstGeom>
              <a:blipFill rotWithShape="1">
                <a:blip r:embed="rId7"/>
                <a:stretch>
                  <a:fillRect l="-6" t="-22" r="2" b="-19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26" y="3539826"/>
            <a:ext cx="8237537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55" y="769171"/>
            <a:ext cx="48196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478" y="527125"/>
            <a:ext cx="163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例题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40" y="527125"/>
            <a:ext cx="9732963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478" y="6211669"/>
            <a:ext cx="2880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POJ 3613 Cow Relays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6" y="1154262"/>
            <a:ext cx="10056813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856" y="903642"/>
            <a:ext cx="1591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</a:t>
            </a:r>
            <a:r>
              <a:rPr lang="en-US" altLang="zh-CN" sz="2800" dirty="0"/>
              <a:t> 8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：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58" y="1592861"/>
            <a:ext cx="85709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4856" y="903642"/>
            <a:ext cx="1591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</a:t>
            </a:r>
            <a:r>
              <a:rPr lang="en-US" altLang="zh-CN" sz="2800" dirty="0"/>
              <a:t> 8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：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58" y="1592861"/>
            <a:ext cx="857091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0658" y="4980791"/>
            <a:ext cx="316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CF718C Sasha and Array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04913"/>
            <a:ext cx="988536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4117" y="2268710"/>
            <a:ext cx="9868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如果说 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的过程中需要在线修改呢？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我们可以将 </a:t>
            </a:r>
            <a:r>
              <a:rPr lang="en-US" altLang="zh-CN" sz="3200" dirty="0" err="1" smtClean="0"/>
              <a:t>Dp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转移的方程记录下来变成矩阵进行更新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753362" y="857059"/>
            <a:ext cx="253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动态 </a:t>
            </a:r>
            <a:r>
              <a:rPr lang="en-US" altLang="zh-CN" sz="54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Dp</a:t>
            </a:r>
            <a:endParaRPr lang="zh-CN" alt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2428" y="65621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68" y="1586753"/>
            <a:ext cx="703738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5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428" y="65621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例题 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68" y="1586753"/>
            <a:ext cx="703738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0325" y="5529431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来源：</a:t>
            </a:r>
            <a:r>
              <a:rPr lang="en-US" altLang="zh-CN" dirty="0"/>
              <a:t>P4719 【</a:t>
            </a:r>
            <a:r>
              <a:rPr lang="zh-CN" altLang="en-US" dirty="0"/>
              <a:t>模板</a:t>
            </a:r>
            <a:r>
              <a:rPr lang="en-US" altLang="zh-CN" dirty="0"/>
              <a:t>】"</a:t>
            </a:r>
            <a:r>
              <a:rPr lang="zh-CN" altLang="en-US" dirty="0"/>
              <a:t>动态 </a:t>
            </a:r>
            <a:r>
              <a:rPr lang="en-US" altLang="zh-CN" dirty="0"/>
              <a:t>DP"&amp;</a:t>
            </a:r>
            <a:r>
              <a:rPr lang="zh-CN" altLang="en-US" dirty="0"/>
              <a:t>动态树分</a:t>
            </a:r>
            <a:r>
              <a:rPr lang="zh-CN" altLang="en-US" dirty="0" smtClean="0"/>
              <a:t>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04838"/>
            <a:ext cx="12171363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4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9" y="436190"/>
            <a:ext cx="11095037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92132" y="4044875"/>
            <a:ext cx="6404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>
              <a:hlinkClick r:id="rId4"/>
            </a:endParaRPr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blog.csdn.net/sharp_legendgod/article/details/120654543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2132" y="35500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可以看下面的题解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80160" y="962809"/>
                <a:ext cx="1702709" cy="52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一个例题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962809"/>
                <a:ext cx="1702709" cy="523285"/>
              </a:xfrm>
              <a:prstGeom prst="rect">
                <a:avLst/>
              </a:prstGeom>
              <a:blipFill rotWithShape="1">
                <a:blip r:embed="rId3"/>
                <a:stretch>
                  <a:fillRect t="-28" r="16" b="-20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55579" y="1486094"/>
                <a:ext cx="5424049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/>
                        </a:rPr>
                        <m:t>求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对于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3×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格子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，用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1×3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方块</m:t>
                      </m:r>
                      <m:r>
                        <a:rPr lang="zh-CN" altLang="en-US" i="1" smtClean="0">
                          <a:latin typeface="Cambria Math" panose="02040503050406030204"/>
                        </a:rPr>
                        <m:t>填充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方案数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79" y="1486094"/>
                <a:ext cx="5424049" cy="371384"/>
              </a:xfrm>
              <a:prstGeom prst="rect">
                <a:avLst/>
              </a:prstGeom>
              <a:blipFill rotWithShape="1">
                <a:blip r:embed="rId4"/>
                <a:stretch>
                  <a:fillRect l="-2" t="-52" b="-13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246" y="1258645"/>
            <a:ext cx="116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课后练习：</a:t>
            </a:r>
            <a:r>
              <a:rPr lang="en-US" altLang="zh-CN" sz="2800" dirty="0"/>
              <a:t>https://blog.csdn.net/sharp_legendgod/article/details/120538223</a:t>
            </a:r>
            <a:endParaRPr lang="zh-CN" alt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3" y="2082893"/>
            <a:ext cx="55435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3976" y="2818504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谢 谢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80160" y="962809"/>
                <a:ext cx="3775393" cy="52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一个例题</m:t>
                    </m:r>
                  </m:oMath>
                </a14:m>
                <a:r>
                  <a:rPr lang="zh-CN" altLang="en-US" sz="2800" dirty="0" smtClean="0"/>
                  <a:t>（自己编的）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962809"/>
                <a:ext cx="3775393" cy="523285"/>
              </a:xfrm>
              <a:prstGeom prst="rect">
                <a:avLst/>
              </a:prstGeom>
              <a:blipFill rotWithShape="1">
                <a:blip r:embed="rId3"/>
                <a:stretch>
                  <a:fillRect t="-28" r="8" b="-20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55579" y="1486094"/>
                <a:ext cx="5424049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/>
                        </a:rPr>
                        <m:t>求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对于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3×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格子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，用</m:t>
                      </m:r>
                      <m:r>
                        <a:rPr lang="en-US" altLang="zh-CN" b="0" i="1" smtClean="0">
                          <a:latin typeface="Cambria Math" panose="02040503050406030204"/>
                        </a:rPr>
                        <m:t> 1×3 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方块</m:t>
                      </m:r>
                      <m:r>
                        <a:rPr lang="zh-CN" altLang="en-US" i="1" smtClean="0">
                          <a:latin typeface="Cambria Math" panose="02040503050406030204"/>
                        </a:rPr>
                        <m:t>填充</m:t>
                      </m:r>
                      <m:r>
                        <a:rPr lang="zh-CN" altLang="en-US" b="0" i="1" smtClean="0">
                          <a:latin typeface="Cambria Math" panose="02040503050406030204"/>
                        </a:rPr>
                        <m:t>的</m:t>
                      </m:r>
                      <m:r>
                        <a:rPr lang="zh-CN" altLang="en-US" i="1">
                          <a:latin typeface="Cambria Math" panose="02040503050406030204"/>
                        </a:rPr>
                        <m:t>方案数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79" y="1486094"/>
                <a:ext cx="5424049" cy="371384"/>
              </a:xfrm>
              <a:prstGeom prst="rect">
                <a:avLst/>
              </a:prstGeom>
              <a:blipFill rotWithShape="1">
                <a:blip r:embed="rId4"/>
                <a:stretch>
                  <a:fillRect l="-2" t="-52" b="-13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78" y="1857478"/>
            <a:ext cx="705643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44" y="695718"/>
            <a:ext cx="9818687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44" y="803294"/>
            <a:ext cx="9818687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hlinkClick r:id="rId4"/>
          </p:cNvPr>
          <p:cNvSpPr txBox="1"/>
          <p:nvPr/>
        </p:nvSpPr>
        <p:spPr>
          <a:xfrm>
            <a:off x="1089044" y="5992009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来源 ： </a:t>
            </a:r>
            <a:r>
              <a:rPr lang="en-US" altLang="zh-CN" dirty="0" smtClean="0">
                <a:hlinkClick r:id="rId4"/>
              </a:rPr>
              <a:t>HNOI2002 </a:t>
            </a:r>
            <a:r>
              <a:rPr lang="zh-CN" altLang="en-US" dirty="0" smtClean="0">
                <a:hlinkClick r:id="rId4"/>
              </a:rPr>
              <a:t>公交车路线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3F2EE"/>
              </a:clrFrom>
              <a:clrTo>
                <a:srgbClr val="F3F2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14" y="1538344"/>
            <a:ext cx="100282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24" y="1344650"/>
            <a:ext cx="8485187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765" y="516367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例题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19125" y="3603812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对于一个非质数进行取模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24" y="4164995"/>
            <a:ext cx="78946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496</Words>
  <Application>Microsoft Office PowerPoint</Application>
  <PresentationFormat>自定义</PresentationFormat>
  <Paragraphs>62</Paragraphs>
  <Slides>41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Student01</dc:creator>
  <cp:lastModifiedBy>Stuedent</cp:lastModifiedBy>
  <cp:revision>98</cp:revision>
  <dcterms:created xsi:type="dcterms:W3CDTF">2021-09-28T10:05:00Z</dcterms:created>
  <dcterms:modified xsi:type="dcterms:W3CDTF">2021-10-08T08:27:07Z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B6BC01ED846540A2B4607010C3C77C49</vt:lpwstr>
  </property>
  <property fmtid="{D5CDD505-2E9C-101B-9397-08002B2CF9AE}" pid="3" name="KSOProductBuildVer">
    <vt:lpwstr>2052-11.1.0.10938</vt:lpwstr>
  </property>
</Properties>
</file>