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450" r:id="rId3"/>
    <p:sldId id="258" r:id="rId4"/>
    <p:sldId id="467" r:id="rId5"/>
    <p:sldId id="469" r:id="rId6"/>
    <p:sldId id="455" r:id="rId7"/>
    <p:sldId id="470" r:id="rId8"/>
    <p:sldId id="471" r:id="rId9"/>
    <p:sldId id="475" r:id="rId10"/>
    <p:sldId id="476" r:id="rId11"/>
    <p:sldId id="477" r:id="rId12"/>
    <p:sldId id="494" r:id="rId13"/>
    <p:sldId id="495" r:id="rId14"/>
    <p:sldId id="496" r:id="rId15"/>
    <p:sldId id="481" r:id="rId16"/>
    <p:sldId id="483" r:id="rId17"/>
    <p:sldId id="484" r:id="rId18"/>
    <p:sldId id="482" r:id="rId19"/>
    <p:sldId id="485" r:id="rId20"/>
    <p:sldId id="486" r:id="rId21"/>
    <p:sldId id="487" r:id="rId22"/>
    <p:sldId id="488" r:id="rId23"/>
    <p:sldId id="489" r:id="rId24"/>
    <p:sldId id="511" r:id="rId25"/>
    <p:sldId id="510" r:id="rId26"/>
    <p:sldId id="509" r:id="rId27"/>
    <p:sldId id="515" r:id="rId28"/>
    <p:sldId id="512" r:id="rId29"/>
    <p:sldId id="513" r:id="rId30"/>
    <p:sldId id="514" r:id="rId31"/>
    <p:sldId id="516" r:id="rId32"/>
    <p:sldId id="493" r:id="rId33"/>
    <p:sldId id="492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834D3-251F-4FA0-B9E9-7EDAFD288F29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2554-14EB-4533-88A9-9C25A8846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1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for(j=1; (1&lt;&lt;j) &lt; = n;j + +)</a:t>
            </a:r>
          </a:p>
          <a:p>
            <a:r>
              <a:rPr lang="en-US" altLang="zh-CN"/>
              <a:t>   for(i=1; (i + 1&lt;&lt;j) - 1 &lt;=n;i++)</a:t>
            </a:r>
          </a:p>
          <a:p>
            <a:r>
              <a:rPr lang="en-US" altLang="zh-CN"/>
              <a:t>       dp[ j ][ i ] = min(dp[ j - 1][ i ]</a:t>
            </a:r>
            <a:r>
              <a:rPr lang="zh-CN" altLang="en-US"/>
              <a:t>，</a:t>
            </a:r>
            <a:r>
              <a:rPr lang="en-US" altLang="zh-CN"/>
              <a:t>dp[ j - 1 ][ i + 1&lt;&lt;( j - 1)])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92554-14EB-4533-88A9-9C25A88462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4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Char char="•"/>
              <a:defRPr sz="3200" b="0"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2800" b="0"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2000" b="0"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2000" b="0"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3200" b="0"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F00CA4-B13D-413C-B5DC-2ECAD8AEC4CA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627630" y="1045210"/>
            <a:ext cx="586740" cy="713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400" y="1945005"/>
            <a:ext cx="480949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更新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00000010</a:t>
            </a:r>
          </a:p>
          <a:p>
            <a:endParaRPr lang="en-US" altLang="zh-CN" sz="32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                           k</a:t>
            </a:r>
          </a:p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此时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3200" b="1" baseline="30000" dirty="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&lt;d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[k][u]!=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[k][v]</a:t>
            </a:r>
          </a:p>
        </p:txBody>
      </p:sp>
      <p:sp>
        <p:nvSpPr>
          <p:cNvPr id="4" name="上箭头 3"/>
          <p:cNvSpPr/>
          <p:nvPr/>
        </p:nvSpPr>
        <p:spPr>
          <a:xfrm>
            <a:off x="3429635" y="2551430"/>
            <a:ext cx="97790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566410" y="2711450"/>
            <a:ext cx="81153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17970" y="1941830"/>
            <a:ext cx="36601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更新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00000001</a:t>
            </a:r>
          </a:p>
          <a:p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最近公共祖先</a:t>
            </a:r>
          </a:p>
          <a:p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w = fa[0][u] = fa[0][v]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900" y="956310"/>
            <a:ext cx="112223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如何预处理？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k=0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在有根树中的父亲，令根结点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fa[k][root]=-1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。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k&gt;0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fa[k][u]=fa[k-1][fa[k-1][u]]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。树的高度最多为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logn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级别。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" y="3957955"/>
            <a:ext cx="3688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时间复杂度？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预处理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O(nlogn)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单次查询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O(logn)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800735"/>
            <a:ext cx="10372090" cy="5526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240155"/>
            <a:ext cx="12154535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83820"/>
            <a:ext cx="9646285" cy="6257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5900" y="956310"/>
            <a:ext cx="1204912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什么是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？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RMQ (Range Minimum/Maximum Query)问题是指：对于长度为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n的数列A，回答若干询问RMQ(A,i,j)(i,j&lt;=n)，返回数列A中下标在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i,j里的最小(大）值，也就是说，RMQ问题是指求区间最值的问题。</a:t>
            </a:r>
          </a:p>
          <a:p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解决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问题常用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ST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算法。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41705"/>
            <a:ext cx="119176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华文仿宋" panose="02010600040101010101" charset="-122"/>
                <a:ea typeface="华文仿宋" panose="02010600040101010101" charset="-122"/>
              </a:rPr>
              <a:t>ST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算法（以查询区间最小值为例）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①预处理出一个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的表，可用动态规划解决。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][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表示区间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i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i 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j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- 1 ]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的最小值，初始值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dp[0][ i ] = A[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，转移方程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][ i ] = min(dp[ j - 1][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- 1 ][ i + 1&lt;&lt;( j - 1)])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跟之前说的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数组类似，这里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j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logn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级别，预处理相当于填充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数组，即时间复杂度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O(nlogn)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057525" y="4962525"/>
            <a:ext cx="526351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71470" y="4962525"/>
            <a:ext cx="276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54670" y="5055235"/>
            <a:ext cx="1414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 + 2</a:t>
            </a:r>
            <a:r>
              <a:rPr lang="en-US" altLang="zh-CN" sz="3200" baseline="30000"/>
              <a:t>j </a:t>
            </a:r>
            <a:r>
              <a:rPr lang="en-US" altLang="zh-CN" sz="3200"/>
              <a:t>- 1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581650" y="4963160"/>
            <a:ext cx="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67685" y="5677535"/>
            <a:ext cx="2386965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7640" y="5814060"/>
            <a:ext cx="786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r>
              <a:rPr lang="en-US" altLang="zh-CN" sz="3200" baseline="30000"/>
              <a:t>j - 1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84290" y="5814060"/>
            <a:ext cx="786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r>
              <a:rPr lang="en-US" altLang="zh-CN" sz="3200" baseline="30000"/>
              <a:t>j - 1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650230" y="5687060"/>
            <a:ext cx="2563495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748020" y="4307840"/>
            <a:ext cx="469900" cy="63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95" y="3413125"/>
            <a:ext cx="5943600" cy="288925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15531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②对于查询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l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r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的最小值，找到使得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k+1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&gt; r - l + 1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（区间长度）的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最小的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值，即有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 *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 &gt; r - l + 1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，意思是用两个长为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的区间可以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完全覆盖查询区间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l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r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，那么答案为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min(dp[k][l],dp[k][r-(1&lt;&lt;k)+1])</a:t>
            </a:r>
          </a:p>
          <a:p>
            <a:pPr algn="l"/>
            <a:r>
              <a:rPr lang="zh-CN" altLang="en-US" sz="2800">
                <a:ea typeface="华文仿宋" panose="02010600040101010101" charset="-122"/>
                <a:cs typeface="+mn-lt"/>
              </a:rPr>
              <a:t>至于寻找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k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，显然是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logn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级别，为了加速查询，预处理出一个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mm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数</a:t>
            </a:r>
          </a:p>
          <a:p>
            <a:pPr algn="l"/>
            <a:r>
              <a:rPr lang="zh-CN" altLang="en-US" sz="2800">
                <a:ea typeface="华文仿宋" panose="02010600040101010101" charset="-122"/>
                <a:cs typeface="+mn-lt"/>
              </a:rPr>
              <a:t>组，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mm[i]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表示区间长度为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i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的区间对应的要寻找的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k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890010"/>
            <a:ext cx="5182870" cy="176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38157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ST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算法时间复杂度：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预处理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O(nlogn)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单次查询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O(1)</a:t>
            </a:r>
            <a:endParaRPr lang="zh-CN" altLang="en-US" sz="3200">
              <a:ea typeface="华文仿宋" panose="0201060004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766445"/>
            <a:ext cx="1174750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欧拉序？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欧拉序是一种树的遍历顺序，其他还有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序，这些序具有一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定的性质。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欧拉序是树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过程中经过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结点的顺序。</a:t>
            </a:r>
          </a:p>
          <a:p>
            <a:pPr algn="l"/>
            <a:endParaRPr lang="zh-CN" altLang="en-US" sz="3200">
              <a:ea typeface="华文仿宋" panose="02010600040101010101" charset="-122"/>
              <a:cs typeface="+mn-lt"/>
            </a:endParaRP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如右图，若已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1-&gt;2-&gt;4-&gt;5-&gt;6-&gt;7-&gt;3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的顺序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树</a:t>
            </a:r>
          </a:p>
        </p:txBody>
      </p:sp>
      <p:pic>
        <p:nvPicPr>
          <p:cNvPr id="3" name="图片 2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05" y="1863725"/>
            <a:ext cx="2855595" cy="436499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215900" y="3735070"/>
          <a:ext cx="85299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85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85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85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85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85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185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5900" y="5392420"/>
            <a:ext cx="85178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即每经过一次结点就记录一次，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个结点的树有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2n-1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个记录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/>
              <a:t>目  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4400"/>
              <a:t>基础概念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4400"/>
              <a:t>LCA</a:t>
            </a:r>
            <a:r>
              <a:rPr lang="zh-CN" altLang="en-US" sz="4400"/>
              <a:t>基础算法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/>
              <a:t>倍增法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Rmq</a:t>
            </a: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和欧拉序列</a:t>
            </a:r>
            <a:endParaRPr lang="zh-CN" altLang="en-US" sz="2800"/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/>
              <a:t>离线</a:t>
            </a:r>
            <a:r>
              <a:rPr lang="en-US" altLang="zh-CN" sz="2800"/>
              <a:t>Tarjan</a:t>
            </a:r>
            <a:endParaRPr lang="zh-CN" altLang="en-US" sz="3200"/>
          </a:p>
          <a:p>
            <a:pPr>
              <a:buFont typeface="Wingdings" panose="05000000000000000000" charset="0"/>
              <a:buChar char="l"/>
            </a:pPr>
            <a:r>
              <a:rPr lang="zh-CN" altLang="en-US" sz="4400"/>
              <a:t>例题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900" y="854075"/>
            <a:ext cx="1203388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基于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Rmq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和欧拉序的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Lca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算法：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预处理出树的欧拉序，预处理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id,vs,depth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数组，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id[u]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表示结点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u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第一次被访问时的下标，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vs[i]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表示欧拉序中第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个结点的编号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,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depth[i]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欧拉序中第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i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个结点的深度。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如右图，假设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顺序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1-&gt;2-&gt;4-&gt;5-&gt;3</a:t>
            </a:r>
          </a:p>
        </p:txBody>
      </p:sp>
      <p:pic>
        <p:nvPicPr>
          <p:cNvPr id="14" name="图片 13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80" y="2691765"/>
            <a:ext cx="3164840" cy="3500120"/>
          </a:xfrm>
          <a:prstGeom prst="rect">
            <a:avLst/>
          </a:prstGeom>
        </p:spPr>
      </p:pic>
      <p:graphicFrame>
        <p:nvGraphicFramePr>
          <p:cNvPr id="15" name="表格 14"/>
          <p:cNvGraphicFramePr/>
          <p:nvPr/>
        </p:nvGraphicFramePr>
        <p:xfrm>
          <a:off x="303530" y="3336925"/>
          <a:ext cx="8528050" cy="175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300990" y="5514975"/>
          <a:ext cx="853059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80" y="860425"/>
            <a:ext cx="3164840" cy="350012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187325" y="860425"/>
          <a:ext cx="8528050" cy="175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7325" y="2937510"/>
            <a:ext cx="11237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要求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Lca(u,v)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，例如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Lca(4,5)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，根据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dfs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的性质，在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第一次访问完结点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及其子树，回溯，再第一次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访问到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的过程中，途中访问过的深度最小的结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点必是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Lca(4,5)</a:t>
            </a:r>
          </a:p>
          <a:p>
            <a:endParaRPr lang="en-US" altLang="zh-CN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问题。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Lca(u,v)=vs[   id[u]&lt;=  i&lt;=  id[v]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中  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depth[i]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最小的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   ]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（假设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id[u]&lt;id[v]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085088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离线算法就是先把所有询问存起来，一次处理完，最后输出。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而在线算法就是即询问即计算，前面两个算法都是在线算法。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Tarjan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算法基于这样一个事实，要找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w=Lca(u,v)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dfs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遍历完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到遍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历完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的过程中，遍历到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路径上除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外结点的子树都遍历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过了，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的子树还未遍历完。如果对于结点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，访问完它的子树后就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把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在并查集中的父亲设为它在树中的父亲，那么访问到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在并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查集中的父亲就是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</a:p>
          <a:p>
            <a:pPr algn="l"/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55" y="788670"/>
            <a:ext cx="2855595" cy="4364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730" y="993140"/>
            <a:ext cx="885698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dfs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顺序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1-&gt;3-&gt;2-&gt;5-&gt;7-&gt;6-&gt;4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，要求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Lca(4,6)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遍历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到遍历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的过程，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6-&gt;5-&gt;2-&gt;4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的子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树都遍历完了，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的子树未遍历完。因此遍历到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在并查集中的父亲是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自己，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在并查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集中的父亲是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，于是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Lca(4,6)=2</a:t>
            </a:r>
          </a:p>
          <a:p>
            <a:endParaRPr lang="en-US" altLang="zh-CN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时间复杂度：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O(n+q)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为结点个数，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为询问个数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 descr="YPNL65BSP(EZ`B54FT@2S6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14705"/>
            <a:ext cx="7233920" cy="5295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1094740"/>
            <a:ext cx="74339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设我们要查找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最近公共祖先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的点为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35" y="-14605"/>
            <a:ext cx="8241030" cy="415925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3" name="图片 2" descr="UZ374}AF((A_2GYY%IST${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540" y="228600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985" y="906780"/>
            <a:ext cx="2323465" cy="3134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05" y="4041775"/>
            <a:ext cx="1220851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取1为根节点，往下搜索发现有两个儿子2和3；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先搜2，发现2有两个儿子4和5，先搜索4，发现4没有子节点，寻找其关系点；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发现6与4有关系，但是vis[6]=0，即6还没被搜过，所以不操作；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发现没有和4有询问关系的点了，返回此前一次搜索，更新vis[4]=1；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表示4已经被搜完，更新f[4]=2，继续搜5，发现5有两个儿子7和8;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28600"/>
            <a:ext cx="7783195" cy="498665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15" y="43497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910" y="775970"/>
            <a:ext cx="44367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先搜7，发现7有一个子节点9，搜索9，发现没有子节点，寻找与其有关系的点；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发现8和9有关系，但是vis[8]=0,即8没被搜到过，所以不操作；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发现没有和9有询问关系的点了，返回此前一次搜索，更新vis[9]=1；</a:t>
            </a: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28600"/>
            <a:ext cx="7783195" cy="498665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15" y="43497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910" y="775970"/>
            <a:ext cx="443674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表示9已经被搜完，更新f[9]=7，发现7没有没被搜过的子节点了，寻找与其有关系的点；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发现5和7有关系，但是vis[5]=0，所以不操作；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发现没有和7有关系的点了，返回此前一次搜索，更新vis[7]=1；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表示7已经被搜完，更新f[7]=5，继续搜8，发现8没有子节点，则寻找与其有关系的点；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35" y="238760"/>
            <a:ext cx="7918450" cy="461454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65" y="41973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710882" y="311785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1228725"/>
            <a:ext cx="42513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发现9与8有关系，此时vis[9]=1，则他们的最近公共祖先为find(9)=5；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发现没有与8有关系的点了，返回此前一次搜索，更新vis[8]=1；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表示8已经被搜完，更新f[8]=5，发现5没有没搜过的子节点了，寻找与其有关系的点；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35" y="311785"/>
            <a:ext cx="7394575" cy="467360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311785"/>
            <a:ext cx="885190" cy="1198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185" y="3779520"/>
            <a:ext cx="1850390" cy="2497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1455" y="708660"/>
            <a:ext cx="527939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发现7和5有关系，此时vis[7]=1，所以他们的最近公共祖先为find(7)=5；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又发现5和3有关系，但是vis[3]=0，所以不操作，此时5的子节点全部搜完了；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返回此前一次搜索，更新vis[5]=1，表示5已经被搜完，更新f[5]=2；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发现2没有未被搜完的子节点，寻找与其有关系的点；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又发现没有和2有关系的点，则此前一次搜索，更新vis[2]=1；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5" y="111125"/>
            <a:ext cx="7951470" cy="4401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3262630"/>
            <a:ext cx="2214245" cy="298831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65" y="228600"/>
            <a:ext cx="1528445" cy="1198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85" y="812165"/>
            <a:ext cx="44831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表示2已经被搜完，更新f[2]=1，继续搜3，发现3有一个子节点6；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搜索6，发现6没有子节点，则寻找与6有关系的点，发现4和6有关系；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此时vis[4]=1，所以它们的最近公共祖先为find(4)=1;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发现没有与6有关系的点了，返回此前一次搜索，更新vis[6]=1，表示6已经被搜完了；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更新f[6]=3，发现3没有没被搜过的子节点了，则寻找与3有关系的点；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65405"/>
            <a:ext cx="6667500" cy="462915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95" y="65405"/>
            <a:ext cx="1528445" cy="1198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130" y="3034030"/>
            <a:ext cx="2214245" cy="2988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1006475"/>
            <a:ext cx="49256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发现5和3有关系，此时vis[5]=1，则它们的最近公共祖先为find(5)=1；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发现没有和3有关系的点了，返回此前一次搜索，更新vis[3]=1。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更新f[3]=1，发现1没有被搜过的子节点也没有有关系的点，此时可以退出整个dfs了。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 descr="QQ截图20190213183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704215"/>
            <a:ext cx="9998075" cy="55918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09740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倍增法求Lca：https://paste.ubuntu.com/p/KsxNhx9TVd/</a:t>
            </a:r>
          </a:p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基于Rmq的Lca求法：https://paste.ubuntu.com/p/dDfcjbFdW4/</a:t>
            </a:r>
          </a:p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离线Tarjan求Lca：https://paste.ubuntu.com/p/gvKHZnJR3M/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[HDU 2586]How far away</a:t>
            </a:r>
            <a:endParaRPr lang="zh-CN" altLang="en-US" sz="4000" b="0" kern="1200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T组数据，给一个n个点的无根树，有q个询问，每个询问两个点，问两点的距离。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 ≤ 10; 2 ≤ n ≤ 4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4; 1 ≤ q ≤ 200。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[HDU 2586]How far away</a:t>
            </a:r>
            <a:endParaRPr lang="zh-CN" altLang="en-US" sz="4000" b="0" kern="1200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dis[x]表示根到x的距离则x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y距离为dis[x] + dis[y] − 2dis[lca(x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y)]。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1787][AHOI 2008]紧急集合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给定一棵大小为n的树,有m组询问,每组询问给三个点x; y; z,求到这三个点距离和最小的点及最小距离和。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5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1787][AHOI 2008]紧急集合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对三个节点两两求LCA会有2种情况：</a:t>
            </a:r>
          </a:p>
          <a:p>
            <a:pPr lvl="1" defTabSz="914400"/>
            <a:r>
              <a:rPr lang="zh-CN" alt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均相同:答案即为此LCA：</a:t>
            </a:r>
          </a:p>
          <a:p>
            <a:pPr lvl="1" defTabSz="914400"/>
            <a:r>
              <a:rPr lang="zh-CN" alt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有1个LCA与其他的不同：答案为此LCA。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[LightOJ 1128]Greatest Parent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给你一颗树，树的每个节点都有一个权值，树根是节点0，权值为1，树中每个节点的权值都是大于父节点的权值的；有q个询问，每个询问有两个数u和val，求u的祖先中权值≥ val的最大祖先，就是离u 最远的那个≥ val的祖先的节点。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5; 1 ≤ q ≤ 5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05" y="1955165"/>
            <a:ext cx="2855595" cy="436499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基础概念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9400" y="1054100"/>
            <a:ext cx="1135316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1.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定义：LCA（Lowest Common Ancestors），即最近公共祖先，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是指在有根树中，找出某两个结点u和v最近的公共祖先。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400" y="2378075"/>
            <a:ext cx="7040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如右图，结点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的公共祖先有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endParaRPr lang="en-US" altLang="zh-CN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但最近的公共祖先是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Lca(4,6) = 2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[LightOJ 1128]Greatest Parent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因为任意节点到根的路径上的值是单调的，所以其实就是在给出结点到根的路径上二分跳数（从给定结点往上跳几步）。可以做跟LCA 一样的预处理，记录深度和祖先信息，在二分跳数时可以比较快地找到跳到的祖先。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跳跳棋是在一条数轴上进行的。棋子只能摆在整点上。每个点不能摆超过一个棋子。我们用跳跳棋来做一个简单的游戏：棋盘上有3 颗棋子，分别在a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b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c这三个位置。我们要通过最少的跳动把他们的位置移动成x; y; z。（棋子是没有区别的）跳动的规则很简单，任意选一颗棋子，对一颗中轴棋子跳动。跳动后两颗棋子距离不变。一次只允许跳过1颗棋子。写一个程序，首先判断是否可以完成任务。如果可以，输出最少需要的跳动次数。</a:t>
            </a:r>
          </a:p>
          <a:p>
            <a:pPr defTabSz="914400" fontAlgn="auto">
              <a:lnSpc>
                <a:spcPct val="100000"/>
              </a:lnSpc>
            </a:pP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坐标绝对值不超过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10^9</a:t>
            </a:r>
          </a:p>
        </p:txBody>
      </p:sp>
      <p:pic>
        <p:nvPicPr>
          <p:cNvPr id="2" name="图片 1" descr="BZOJ2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75719"/>
            <a:ext cx="5494655" cy="143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570230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为了方便研究跳法，我们把棋子按坐标大小排序后设为a</a:t>
            </a:r>
            <a:r>
              <a:rPr lang="en-US"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lang="en-US"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c。每次都有三种跳法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</a:t>
            </a:r>
            <a:r>
              <a:rPr sz="21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b往左跳</a:t>
            </a:r>
            <a:endParaRPr sz="2100" kern="1200" baseline="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</a:t>
            </a:r>
            <a:r>
              <a:rPr sz="21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b往右跳</a:t>
            </a:r>
            <a:endParaRPr sz="2100" kern="1200" baseline="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 </a:t>
            </a:r>
            <a:r>
              <a:rPr sz="21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离b近的往里跳</a:t>
            </a: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sz="21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远的不允许跳，会越过两个棋子</a:t>
            </a: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从只有两种跳法的所有状态出发，就可以到达任意一种状态。因为两边往中间跳实际上是一种状态的还原。对于每一个状态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lang="en-US"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lang="en-US"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中间的向外面跳为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(2x−y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z)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或者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(x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2z − y),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设为左结点和右结点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所以我们就可以把题意转化一下，即第一问为两种状态是否有lca，而第二种则是问两种状态在树上的距离。我们可以采用类似倍增的方法跳lca，来求出答案。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首先，我们应该判断两个状态可不可以互达。要做到这一点，实际上就是看两个状态所在树的根是不是相同就行了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怎么样算出这个根呢？令b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− a = d1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 − b = d2,不妨设d1 &lt; d2，那么a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b两点可以一直向右，每次移动d1距离，直到d2 − k × d1 ≤ d1为止，这几乎是一个取模运算。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d1</a:t>
            </a:r>
            <a:r>
              <a:rPr lang="en-US"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d2:最后剩下d1距离，移动d</a:t>
            </a:r>
            <a:r>
              <a:rPr lang="en-US"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2/d</a:t>
            </a: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1 − 1步。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剩下d2 mod d1距离，移动d2</a:t>
            </a:r>
            <a:r>
              <a:rPr lang="en-US"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/d</a:t>
            </a:r>
            <a:r>
              <a:rPr sz="21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1步。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而根据与其类似的辗转相除的过程的复杂度，这样计算的复杂度是O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logd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的，这样就能很快算出根了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接下来就是求LCA的问题。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二分/倍增求与lca的深度差x，ans = 2x + abs(d1 − d2)。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[NOIP 2013]火车运输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国有n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座城市，编号从1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到n，城市之间有m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条双向道路。每一条道路对车辆都有重量限制，简称限重。现在有q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辆货车从xi到yi运输货物，司机们想知道每辆车在不超过车辆限重的情况下，最多能运多重的货物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1 ≤ m ≤ 5 × 10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1 ≤ q ≤ 3 × 10</a:t>
            </a:r>
            <a:r>
              <a:rPr lang="en-US"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[NOIP 2013]火车运输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最优路径一定在最大生成树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森林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上，于是题目便转化为，询问森林中两点路径上边权最小值，连通性用并查集判断即可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对于一棵树上的一次询问，可以用倍增的方法解决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[i][j]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表示点i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向上2j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步到达的结点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[i][j] =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[i][j − 1]][j − 1]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g[i][j]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表示点i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向上2j 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步的路径中的边权最小值</a:t>
            </a:r>
            <a:endParaRPr sz="2400" kern="1200" baseline="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defTabSz="914400" fontAlgn="auto">
              <a:lnSpc>
                <a:spcPct val="100000"/>
              </a:lnSpc>
            </a:pP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g[i][j] = min(g[i][j − 1]; g[</a:t>
            </a:r>
            <a:r>
              <a:rPr sz="2400" kern="1200" baseline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</a:t>
            </a:r>
            <a:r>
              <a:rPr sz="2400" kern="120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[i][j − 1]][j − 1])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[UVA 11354]Bond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n个城市，m条边相连，每次询问两点之间最大值最小是多少。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≤ n ≤ 5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4; 1 ≤ m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[UVA 11354]Bond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最小瓶颈树。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倍增维护边权最大值。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1977]次小生成树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严格次小生成树。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5; 1 ≤ m ≤ 3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05" y="1955165"/>
            <a:ext cx="2855595" cy="436499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暴力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045" y="855345"/>
            <a:ext cx="949706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华文仿宋" panose="02010600040101010101" charset="-122"/>
                <a:ea typeface="华文仿宋" panose="02010600040101010101" charset="-122"/>
              </a:rPr>
              <a:t>2.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如何求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的最近公共祖先？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①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中深度大的往上走，直到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深度相同，若此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u==v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，则已找到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②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一起往上走，直到走到同一个结点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时间复杂度：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1977]次小生成树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先求一次最小生成树，然后枚举哪些非树边，找到以非树边两端点在树上路径中最大的一条边，将这条边加入树，形成一个环，那么删掉此环上的一条边，就会从新出现一棵生成树。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如何高效的去找要删去的边？倍增LCA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倍增维护3个值，father维护LCA，f 维护路径上的最大值，g维护路径上的严格次大值。对于删环上的边，如果添加进来的边与环上最大值不同，那么直接删换上最大值，如果与最大值相同，就必须删次大值。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2306][CTSC 2011]幸福路径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有向图G有n个顶点，点i 的权值为w(i)。现在有一只蚂蚁，从给定的起点v0出发，沿着图G 的边爬行。开始时，它的体力为1。每爬过一条边，它的体力都会下降为原来的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倍，其中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是一个给定的小于1的正常数。而蚂蚁爬到某个顶点时的幸福度，是它当时的体力与该点权值的乘积。我们把蚂蚁在爬行路径上幸福度的总和记为H。求H的最大值。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 ≤ 100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1000。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2306][CTSC 2011]幸福路径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考虑到体力衰减很快，所以我们只要做有限次数的DP即可。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F[t][i][j]表示从i走到j走了2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t步的最大收益。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F[t][i][j] = max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 − 1][i][j] + F[t − 1][k][j] × p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))}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我们每次倍增前进，前进的时候在每一层做一次Floyd，做完之后合并再到下一层。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4569]萌萌哒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一个长度为n的大数，用S1; S2; S3; · · · ; Sn表示，其中Si表示数的第i位,S1是数的最高位，告诉你m个限制条件，每个条件表示为四个数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[l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] [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]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即两个长度相同的区间[l1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r1][l2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r2]数字完全相同，求方案数模10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9 + 7。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4569]萌萌哒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 [i][j]表示区间[i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j−1]，对于一个限制可以拆成log 份，然后进行集合合并即可。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如果任意f[s][t]和f[i][j]属于同一集合，那么f[s][t−1]与f[i][j−1]以及f[s+2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−1][t−1]和f[i+2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−1][j−1] 都应该属于同一集合。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为了满足这个限制，只要最后再一层一层的做，把下一层的合并了即可。合并注意必须让编号大的合进编号小的里。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统计答案就很简单了，答案是9×10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t其中t =集合个数−1。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 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欢迎提问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4640" y="1314450"/>
            <a:ext cx="1180020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注意到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走到最近公共祖先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之前，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所在结点不相同。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而到达最近公共祖先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后，再往上走仍是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的公共祖先，即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走到同一个结点，这具有二分性质。于是可以预处理出一个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往上走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步走到的结点，令根结点深度为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，则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&gt;depth[u]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时，令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fa[k][u]=-1(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不合法情况的处理）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970" y="932180"/>
            <a:ext cx="11784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不妨假设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depth[u] &lt; depth[v]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①将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往上走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depth[v] - depth[u]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步，此时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所在结点深度相同，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该过程可用二进制优化。由于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是确定值，将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看成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的次方的和值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k1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k2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+ ... 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km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，利用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数组，如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</a:t>
            </a:r>
            <a:r>
              <a:rPr lang="en-US" altLang="zh-CN" sz="2800" baseline="-25000">
                <a:latin typeface="华文仿宋" panose="02010600040101010101" charset="-122"/>
                <a:ea typeface="华文仿宋" panose="02010600040101010101" charset="-122"/>
              </a:rPr>
              <a:t>1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</a:t>
            </a:r>
            <a:r>
              <a:rPr lang="en-US" altLang="zh-CN" sz="2800" baseline="-250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][v]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加速。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②若此时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 = 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，说明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已找到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③利用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数组加速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一起往上走到最近公共祖先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的过程。令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depth[u] - depth[w]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，虽然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是个未知值，但依然可以看成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的次方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的和。从高位到低位枚举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的二进制位，设最低位为第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0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位，若枚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举到第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位，有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fa[k][u] != fa[k][v]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，则令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 = fa[k][u]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。最后最近公共祖先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w = fa[0][u] = fa[0][v]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，即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的父亲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27775" y="4261485"/>
            <a:ext cx="60515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更新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为 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00000100</a:t>
            </a:r>
          </a:p>
          <a:p>
            <a:pPr algn="l"/>
            <a:endParaRPr lang="en-US" altLang="zh-CN" sz="32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 k</a:t>
            </a:r>
          </a:p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="1" baseline="30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=d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[k][u]=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[k][v]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120" y="906145"/>
            <a:ext cx="5295265" cy="24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假想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的二进制数为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00100100</a:t>
            </a: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00100100</a:t>
            </a:r>
          </a:p>
          <a:p>
            <a:pPr algn="l"/>
            <a:endParaRPr lang="zh-CN" altLang="en-US" sz="32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  k</a:t>
            </a:r>
          </a:p>
          <a:p>
            <a:pPr algn="l"/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</a:rPr>
              <a:t>此时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400" b="1" baseline="30000" dirty="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&gt;d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</a:rPr>
              <a:t>，显然有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[k][u]=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[k][v]</a:t>
            </a:r>
          </a:p>
        </p:txBody>
      </p:sp>
      <p:sp>
        <p:nvSpPr>
          <p:cNvPr id="31" name="上箭头 30"/>
          <p:cNvSpPr/>
          <p:nvPr/>
        </p:nvSpPr>
        <p:spPr>
          <a:xfrm>
            <a:off x="416560" y="1996440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231140" y="1996440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986270" y="1398270"/>
            <a:ext cx="473456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00100100</a:t>
            </a:r>
          </a:p>
          <a:p>
            <a:pPr algn="l"/>
            <a:endParaRPr lang="en-US" altLang="zh-CN" sz="32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k</a:t>
            </a:r>
          </a:p>
          <a:p>
            <a:pPr algn="l"/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2400" b="1" baseline="30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&lt;d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[k][u]!=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[k][v]</a:t>
            </a:r>
          </a:p>
        </p:txBody>
      </p:sp>
      <p:sp>
        <p:nvSpPr>
          <p:cNvPr id="34" name="上箭头 33"/>
          <p:cNvSpPr/>
          <p:nvPr/>
        </p:nvSpPr>
        <p:spPr>
          <a:xfrm>
            <a:off x="9613265" y="478472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7510145" y="199707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5817235" y="1953260"/>
            <a:ext cx="802005" cy="459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760460" y="3459480"/>
            <a:ext cx="537845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4646295" y="4991735"/>
            <a:ext cx="782955" cy="430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1120" y="4261485"/>
            <a:ext cx="625665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00000100</a:t>
            </a:r>
          </a:p>
          <a:p>
            <a:pPr algn="l"/>
            <a:endParaRPr lang="en-US" altLang="zh-CN" sz="32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k</a:t>
            </a:r>
          </a:p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="1" baseline="30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&lt;d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[k][u]!=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[k][v]</a:t>
            </a:r>
          </a:p>
        </p:txBody>
      </p:sp>
      <p:sp>
        <p:nvSpPr>
          <p:cNvPr id="40" name="上箭头 39"/>
          <p:cNvSpPr/>
          <p:nvPr/>
        </p:nvSpPr>
        <p:spPr>
          <a:xfrm>
            <a:off x="1365885" y="478472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3299</Words>
  <Application>Microsoft Office PowerPoint</Application>
  <PresentationFormat>自定义</PresentationFormat>
  <Paragraphs>378</Paragraphs>
  <Slides>55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回顾</vt:lpstr>
      <vt:lpstr>最近公共祖先</vt:lpstr>
      <vt:lpstr>目  录</vt:lpstr>
      <vt:lpstr>基础概念</vt:lpstr>
      <vt:lpstr>PowerPoint 演示文稿</vt:lpstr>
      <vt:lpstr>PowerPoint 演示文稿</vt:lpstr>
      <vt:lpstr>基础算法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[HDU 2586]How far away</vt:lpstr>
      <vt:lpstr>[HDU 2586]How far away</vt:lpstr>
      <vt:lpstr>[BZOJ 1787][AHOI 2008]紧急集合</vt:lpstr>
      <vt:lpstr>[BZOJ 1787][AHOI 2008]紧急集合</vt:lpstr>
      <vt:lpstr>[LightOJ 1128]Greatest Parent</vt:lpstr>
      <vt:lpstr>[LightOJ 1128]Greatest Parent</vt:lpstr>
      <vt:lpstr>[BZOJ 2144]跳跳棋</vt:lpstr>
      <vt:lpstr>[BZOJ 2144]跳跳棋</vt:lpstr>
      <vt:lpstr>[BZOJ 2144]跳跳棋</vt:lpstr>
      <vt:lpstr>[BZOJ 2144]跳跳棋</vt:lpstr>
      <vt:lpstr>[NOIP 2013]火车运输</vt:lpstr>
      <vt:lpstr>[NOIP 2013]火车运输</vt:lpstr>
      <vt:lpstr>[UVA 11354]Bond</vt:lpstr>
      <vt:lpstr>[UVA 11354]Bond</vt:lpstr>
      <vt:lpstr>[BZOJ 1977]次小生成树</vt:lpstr>
      <vt:lpstr>[BZOJ 1977]次小生成树</vt:lpstr>
      <vt:lpstr>[BZOJ 2306][CTSC 2011]幸福路径</vt:lpstr>
      <vt:lpstr>[BZOJ 2306][CTSC 2011]幸福路径</vt:lpstr>
      <vt:lpstr>[BZOJ 4569]萌萌哒</vt:lpstr>
      <vt:lpstr>[BZOJ 4569]萌萌哒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分块和树状数组</dc:title>
  <dc:creator>LENVOV</dc:creator>
  <cp:lastModifiedBy>微软用户</cp:lastModifiedBy>
  <cp:revision>100</cp:revision>
  <dcterms:created xsi:type="dcterms:W3CDTF">2019-02-06T09:10:00Z</dcterms:created>
  <dcterms:modified xsi:type="dcterms:W3CDTF">2022-02-14T06:26:30Z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