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2.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3.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4.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5.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6.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7.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8.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9.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10.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11.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12.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13.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14.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15.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16.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17.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18.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19.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20.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21.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22.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23.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24.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25.xml" ContentType="application/vnd.openxmlformats-officedocument.presentationml.notesSlide+xml"/>
  <Override PartName="/ppt/tags/tag9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410" r:id="rId2"/>
    <p:sldId id="579" r:id="rId3"/>
    <p:sldId id="552" r:id="rId4"/>
    <p:sldId id="556" r:id="rId5"/>
    <p:sldId id="581" r:id="rId6"/>
    <p:sldId id="580" r:id="rId7"/>
    <p:sldId id="583" r:id="rId8"/>
    <p:sldId id="584" r:id="rId9"/>
    <p:sldId id="585" r:id="rId10"/>
    <p:sldId id="582" r:id="rId11"/>
    <p:sldId id="587" r:id="rId12"/>
    <p:sldId id="588" r:id="rId13"/>
    <p:sldId id="586" r:id="rId14"/>
    <p:sldId id="592" r:id="rId15"/>
    <p:sldId id="591" r:id="rId16"/>
    <p:sldId id="593" r:id="rId17"/>
    <p:sldId id="590" r:id="rId18"/>
    <p:sldId id="595" r:id="rId19"/>
    <p:sldId id="594" r:id="rId20"/>
    <p:sldId id="602" r:id="rId21"/>
    <p:sldId id="601" r:id="rId22"/>
    <p:sldId id="596" r:id="rId23"/>
    <p:sldId id="597" r:id="rId24"/>
    <p:sldId id="598" r:id="rId25"/>
    <p:sldId id="599" r:id="rId26"/>
    <p:sldId id="600" r:id="rId27"/>
    <p:sldId id="578" r:id="rId28"/>
    <p:sldId id="415" r:id="rId29"/>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59">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78" autoAdjust="0"/>
    <p:restoredTop sz="94660" autoAdjust="0"/>
  </p:normalViewPr>
  <p:slideViewPr>
    <p:cSldViewPr snapToGrid="0">
      <p:cViewPr varScale="1">
        <p:scale>
          <a:sx n="111" d="100"/>
          <a:sy n="111" d="100"/>
        </p:scale>
        <p:origin x="112" y="120"/>
      </p:cViewPr>
      <p:guideLst>
        <p:guide orient="horz" pos="2159"/>
        <p:guide pos="3840"/>
      </p:guideLst>
    </p:cSldViewPr>
  </p:slideViewPr>
  <p:notesTextViewPr>
    <p:cViewPr>
      <p:scale>
        <a:sx n="3" d="2"/>
        <a:sy n="3" d="2"/>
      </p:scale>
      <p:origin x="0" y="0"/>
    </p:cViewPr>
  </p:notesText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CC3E56-8A42-4441-9C20-BC02A688CA5B}" type="datetimeFigureOut">
              <a:rPr lang="zh-CN" altLang="en-US" smtClean="0"/>
              <a:t>2022/7/23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AB1716-5B16-4C7D-9350-B57AAB25344A}" type="slidenum">
              <a:rPr lang="zh-CN" altLang="en-US" smtClean="0"/>
              <a:t>‹#›</a:t>
            </a:fld>
            <a:endParaRPr lang="zh-CN" altLang="en-US"/>
          </a:p>
        </p:txBody>
      </p:sp>
    </p:spTree>
    <p:extLst>
      <p:ext uri="{BB962C8B-B14F-4D97-AF65-F5344CB8AC3E}">
        <p14:creationId xmlns:p14="http://schemas.microsoft.com/office/powerpoint/2010/main" val="2050547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3</a:t>
            </a:fld>
            <a:endParaRPr lang="zh-CN" altLang="en-US"/>
          </a:p>
        </p:txBody>
      </p:sp>
    </p:spTree>
    <p:extLst>
      <p:ext uri="{BB962C8B-B14F-4D97-AF65-F5344CB8AC3E}">
        <p14:creationId xmlns:p14="http://schemas.microsoft.com/office/powerpoint/2010/main" val="3596275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12</a:t>
            </a:fld>
            <a:endParaRPr lang="zh-CN" altLang="en-US"/>
          </a:p>
        </p:txBody>
      </p:sp>
    </p:spTree>
    <p:extLst>
      <p:ext uri="{BB962C8B-B14F-4D97-AF65-F5344CB8AC3E}">
        <p14:creationId xmlns:p14="http://schemas.microsoft.com/office/powerpoint/2010/main" val="1785877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13</a:t>
            </a:fld>
            <a:endParaRPr lang="zh-CN" altLang="en-US"/>
          </a:p>
        </p:txBody>
      </p:sp>
    </p:spTree>
    <p:extLst>
      <p:ext uri="{BB962C8B-B14F-4D97-AF65-F5344CB8AC3E}">
        <p14:creationId xmlns:p14="http://schemas.microsoft.com/office/powerpoint/2010/main" val="3946976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14</a:t>
            </a:fld>
            <a:endParaRPr lang="zh-CN" altLang="en-US"/>
          </a:p>
        </p:txBody>
      </p:sp>
    </p:spTree>
    <p:extLst>
      <p:ext uri="{BB962C8B-B14F-4D97-AF65-F5344CB8AC3E}">
        <p14:creationId xmlns:p14="http://schemas.microsoft.com/office/powerpoint/2010/main" val="2699696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15</a:t>
            </a:fld>
            <a:endParaRPr lang="zh-CN" altLang="en-US"/>
          </a:p>
        </p:txBody>
      </p:sp>
    </p:spTree>
    <p:extLst>
      <p:ext uri="{BB962C8B-B14F-4D97-AF65-F5344CB8AC3E}">
        <p14:creationId xmlns:p14="http://schemas.microsoft.com/office/powerpoint/2010/main" val="402244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16</a:t>
            </a:fld>
            <a:endParaRPr lang="zh-CN" altLang="en-US"/>
          </a:p>
        </p:txBody>
      </p:sp>
    </p:spTree>
    <p:extLst>
      <p:ext uri="{BB962C8B-B14F-4D97-AF65-F5344CB8AC3E}">
        <p14:creationId xmlns:p14="http://schemas.microsoft.com/office/powerpoint/2010/main" val="2560959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17</a:t>
            </a:fld>
            <a:endParaRPr lang="zh-CN" altLang="en-US"/>
          </a:p>
        </p:txBody>
      </p:sp>
    </p:spTree>
    <p:extLst>
      <p:ext uri="{BB962C8B-B14F-4D97-AF65-F5344CB8AC3E}">
        <p14:creationId xmlns:p14="http://schemas.microsoft.com/office/powerpoint/2010/main" val="1001975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18</a:t>
            </a:fld>
            <a:endParaRPr lang="zh-CN" altLang="en-US"/>
          </a:p>
        </p:txBody>
      </p:sp>
    </p:spTree>
    <p:extLst>
      <p:ext uri="{BB962C8B-B14F-4D97-AF65-F5344CB8AC3E}">
        <p14:creationId xmlns:p14="http://schemas.microsoft.com/office/powerpoint/2010/main" val="17346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19</a:t>
            </a:fld>
            <a:endParaRPr lang="zh-CN" altLang="en-US"/>
          </a:p>
        </p:txBody>
      </p:sp>
    </p:spTree>
    <p:extLst>
      <p:ext uri="{BB962C8B-B14F-4D97-AF65-F5344CB8AC3E}">
        <p14:creationId xmlns:p14="http://schemas.microsoft.com/office/powerpoint/2010/main" val="1253112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20</a:t>
            </a:fld>
            <a:endParaRPr lang="zh-CN" altLang="en-US"/>
          </a:p>
        </p:txBody>
      </p:sp>
    </p:spTree>
    <p:extLst>
      <p:ext uri="{BB962C8B-B14F-4D97-AF65-F5344CB8AC3E}">
        <p14:creationId xmlns:p14="http://schemas.microsoft.com/office/powerpoint/2010/main" val="345506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21</a:t>
            </a:fld>
            <a:endParaRPr lang="zh-CN" altLang="en-US"/>
          </a:p>
        </p:txBody>
      </p:sp>
    </p:spTree>
    <p:extLst>
      <p:ext uri="{BB962C8B-B14F-4D97-AF65-F5344CB8AC3E}">
        <p14:creationId xmlns:p14="http://schemas.microsoft.com/office/powerpoint/2010/main" val="3239329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4</a:t>
            </a:fld>
            <a:endParaRPr lang="zh-CN" altLang="en-US"/>
          </a:p>
        </p:txBody>
      </p:sp>
    </p:spTree>
    <p:extLst>
      <p:ext uri="{BB962C8B-B14F-4D97-AF65-F5344CB8AC3E}">
        <p14:creationId xmlns:p14="http://schemas.microsoft.com/office/powerpoint/2010/main" val="36931331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22</a:t>
            </a:fld>
            <a:endParaRPr lang="zh-CN" altLang="en-US"/>
          </a:p>
        </p:txBody>
      </p:sp>
    </p:spTree>
    <p:extLst>
      <p:ext uri="{BB962C8B-B14F-4D97-AF65-F5344CB8AC3E}">
        <p14:creationId xmlns:p14="http://schemas.microsoft.com/office/powerpoint/2010/main" val="2034492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23</a:t>
            </a:fld>
            <a:endParaRPr lang="zh-CN" altLang="en-US"/>
          </a:p>
        </p:txBody>
      </p:sp>
    </p:spTree>
    <p:extLst>
      <p:ext uri="{BB962C8B-B14F-4D97-AF65-F5344CB8AC3E}">
        <p14:creationId xmlns:p14="http://schemas.microsoft.com/office/powerpoint/2010/main" val="21315468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24</a:t>
            </a:fld>
            <a:endParaRPr lang="zh-CN" altLang="en-US"/>
          </a:p>
        </p:txBody>
      </p:sp>
    </p:spTree>
    <p:extLst>
      <p:ext uri="{BB962C8B-B14F-4D97-AF65-F5344CB8AC3E}">
        <p14:creationId xmlns:p14="http://schemas.microsoft.com/office/powerpoint/2010/main" val="2408498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25</a:t>
            </a:fld>
            <a:endParaRPr lang="zh-CN" altLang="en-US"/>
          </a:p>
        </p:txBody>
      </p:sp>
    </p:spTree>
    <p:extLst>
      <p:ext uri="{BB962C8B-B14F-4D97-AF65-F5344CB8AC3E}">
        <p14:creationId xmlns:p14="http://schemas.microsoft.com/office/powerpoint/2010/main" val="18904675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26</a:t>
            </a:fld>
            <a:endParaRPr lang="zh-CN" altLang="en-US"/>
          </a:p>
        </p:txBody>
      </p:sp>
    </p:spTree>
    <p:extLst>
      <p:ext uri="{BB962C8B-B14F-4D97-AF65-F5344CB8AC3E}">
        <p14:creationId xmlns:p14="http://schemas.microsoft.com/office/powerpoint/2010/main" val="31371865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27</a:t>
            </a:fld>
            <a:endParaRPr lang="zh-CN" altLang="en-US"/>
          </a:p>
        </p:txBody>
      </p:sp>
    </p:spTree>
    <p:extLst>
      <p:ext uri="{BB962C8B-B14F-4D97-AF65-F5344CB8AC3E}">
        <p14:creationId xmlns:p14="http://schemas.microsoft.com/office/powerpoint/2010/main" val="1702207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5</a:t>
            </a:fld>
            <a:endParaRPr lang="zh-CN" altLang="en-US"/>
          </a:p>
        </p:txBody>
      </p:sp>
    </p:spTree>
    <p:extLst>
      <p:ext uri="{BB962C8B-B14F-4D97-AF65-F5344CB8AC3E}">
        <p14:creationId xmlns:p14="http://schemas.microsoft.com/office/powerpoint/2010/main" val="1522224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6</a:t>
            </a:fld>
            <a:endParaRPr lang="zh-CN" altLang="en-US"/>
          </a:p>
        </p:txBody>
      </p:sp>
    </p:spTree>
    <p:extLst>
      <p:ext uri="{BB962C8B-B14F-4D97-AF65-F5344CB8AC3E}">
        <p14:creationId xmlns:p14="http://schemas.microsoft.com/office/powerpoint/2010/main" val="3394330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7</a:t>
            </a:fld>
            <a:endParaRPr lang="zh-CN" altLang="en-US"/>
          </a:p>
        </p:txBody>
      </p:sp>
    </p:spTree>
    <p:extLst>
      <p:ext uri="{BB962C8B-B14F-4D97-AF65-F5344CB8AC3E}">
        <p14:creationId xmlns:p14="http://schemas.microsoft.com/office/powerpoint/2010/main" val="474178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8</a:t>
            </a:fld>
            <a:endParaRPr lang="zh-CN" altLang="en-US"/>
          </a:p>
        </p:txBody>
      </p:sp>
    </p:spTree>
    <p:extLst>
      <p:ext uri="{BB962C8B-B14F-4D97-AF65-F5344CB8AC3E}">
        <p14:creationId xmlns:p14="http://schemas.microsoft.com/office/powerpoint/2010/main" val="2696704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9</a:t>
            </a:fld>
            <a:endParaRPr lang="zh-CN" altLang="en-US"/>
          </a:p>
        </p:txBody>
      </p:sp>
    </p:spTree>
    <p:extLst>
      <p:ext uri="{BB962C8B-B14F-4D97-AF65-F5344CB8AC3E}">
        <p14:creationId xmlns:p14="http://schemas.microsoft.com/office/powerpoint/2010/main" val="3586834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10</a:t>
            </a:fld>
            <a:endParaRPr lang="zh-CN" altLang="en-US"/>
          </a:p>
        </p:txBody>
      </p:sp>
    </p:spTree>
    <p:extLst>
      <p:ext uri="{BB962C8B-B14F-4D97-AF65-F5344CB8AC3E}">
        <p14:creationId xmlns:p14="http://schemas.microsoft.com/office/powerpoint/2010/main" val="3891832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11</a:t>
            </a:fld>
            <a:endParaRPr lang="zh-CN" altLang="en-US"/>
          </a:p>
        </p:txBody>
      </p:sp>
    </p:spTree>
    <p:extLst>
      <p:ext uri="{BB962C8B-B14F-4D97-AF65-F5344CB8AC3E}">
        <p14:creationId xmlns:p14="http://schemas.microsoft.com/office/powerpoint/2010/main" val="14260101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98800" y="914400"/>
            <a:ext cx="9799200" cy="2570400"/>
          </a:xfrm>
        </p:spPr>
        <p:txBody>
          <a:bodyPr lIns="90000" tIns="46800" rIns="90000" bIns="46800" anchor="b">
            <a:normAutofit/>
          </a:bodyPr>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98800" y="3560400"/>
            <a:ext cx="9799200" cy="1472400"/>
          </a:xfrm>
        </p:spPr>
        <p:txBody>
          <a:bodyPr>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90B538BE-CAED-4F18-B3D9-D58007CE30F3}"/>
              </a:ext>
            </a:extLst>
          </p:cNvPr>
          <p:cNvSpPr>
            <a:spLocks noGrp="1"/>
          </p:cNvSpPr>
          <p:nvPr>
            <p:ph type="dt" sz="half" idx="10"/>
            <p:custDataLst>
              <p:tags r:id="rId1"/>
            </p:custDataLst>
          </p:nvPr>
        </p:nvSpPr>
        <p:spPr/>
        <p:txBody>
          <a:bodyPr/>
          <a:lstStyle>
            <a:lvl1pPr>
              <a:defRPr/>
            </a:lvl1pPr>
          </a:lstStyle>
          <a:p>
            <a:pPr>
              <a:defRPr/>
            </a:pPr>
            <a:fld id="{CCF1E1D5-52FC-44AC-81BA-9CE9B2CA8870}" type="datetimeFigureOut">
              <a:rPr lang="zh-CN" altLang="en-US"/>
              <a:pPr>
                <a:defRPr/>
              </a:pPr>
              <a:t>2022/7/23</a:t>
            </a:fld>
            <a:endParaRPr lang="zh-CN" altLang="en-US"/>
          </a:p>
        </p:txBody>
      </p:sp>
      <p:sp>
        <p:nvSpPr>
          <p:cNvPr id="5" name="页脚占位符 4">
            <a:extLst>
              <a:ext uri="{FF2B5EF4-FFF2-40B4-BE49-F238E27FC236}">
                <a16:creationId xmlns:a16="http://schemas.microsoft.com/office/drawing/2014/main" id="{B42A0348-B3C4-4BF3-A9B3-6B02488F4E16}"/>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AF251E0-0338-4ACC-9380-58410172F95D}"/>
              </a:ext>
            </a:extLst>
          </p:cNvPr>
          <p:cNvSpPr>
            <a:spLocks noGrp="1"/>
          </p:cNvSpPr>
          <p:nvPr>
            <p:ph type="sldNum" sz="quarter" idx="12"/>
            <p:custDataLst>
              <p:tags r:id="rId3"/>
            </p:custDataLst>
          </p:nvPr>
        </p:nvSpPr>
        <p:spPr/>
        <p:txBody>
          <a:bodyPr/>
          <a:lstStyle>
            <a:lvl1pPr>
              <a:defRPr/>
            </a:lvl1pPr>
          </a:lstStyle>
          <a:p>
            <a:pPr>
              <a:defRPr/>
            </a:pPr>
            <a:fld id="{44C603FD-ABAB-408D-A084-B74E4A7B02DC}" type="slidenum">
              <a:rPr lang="zh-CN" altLang="en-US"/>
              <a:pPr>
                <a:defRPr/>
              </a:pPr>
              <a:t>‹#›</a:t>
            </a:fld>
            <a:endParaRPr lang="zh-CN" altLang="en-US"/>
          </a:p>
        </p:txBody>
      </p:sp>
    </p:spTree>
    <p:extLst>
      <p:ext uri="{BB962C8B-B14F-4D97-AF65-F5344CB8AC3E}">
        <p14:creationId xmlns:p14="http://schemas.microsoft.com/office/powerpoint/2010/main" val="114749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8400" y="774000"/>
            <a:ext cx="10972800" cy="54828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3">
            <a:extLst>
              <a:ext uri="{FF2B5EF4-FFF2-40B4-BE49-F238E27FC236}">
                <a16:creationId xmlns:a16="http://schemas.microsoft.com/office/drawing/2014/main" id="{25D3B9A1-FC78-43BA-B360-ABB038873518}"/>
              </a:ext>
            </a:extLst>
          </p:cNvPr>
          <p:cNvSpPr>
            <a:spLocks noGrp="1"/>
          </p:cNvSpPr>
          <p:nvPr>
            <p:ph type="dt" sz="half" idx="14"/>
            <p:custDataLst>
              <p:tags r:id="rId1"/>
            </p:custDataLst>
          </p:nvPr>
        </p:nvSpPr>
        <p:spPr/>
        <p:txBody>
          <a:bodyPr/>
          <a:lstStyle>
            <a:lvl1pPr>
              <a:defRPr/>
            </a:lvl1pPr>
          </a:lstStyle>
          <a:p>
            <a:pPr>
              <a:defRPr/>
            </a:pPr>
            <a:fld id="{7BE22A76-0A01-4364-924C-D946AACD1C81}" type="datetimeFigureOut">
              <a:rPr lang="zh-CN" altLang="en-US"/>
              <a:pPr>
                <a:defRPr/>
              </a:pPr>
              <a:t>2022/7/23</a:t>
            </a:fld>
            <a:endParaRPr lang="zh-CN" altLang="en-US"/>
          </a:p>
        </p:txBody>
      </p:sp>
      <p:sp>
        <p:nvSpPr>
          <p:cNvPr id="4" name="页脚占位符 4">
            <a:extLst>
              <a:ext uri="{FF2B5EF4-FFF2-40B4-BE49-F238E27FC236}">
                <a16:creationId xmlns:a16="http://schemas.microsoft.com/office/drawing/2014/main" id="{8F0999C9-8600-4D9D-A750-7EFE032F8373}"/>
              </a:ext>
            </a:extLst>
          </p:cNvPr>
          <p:cNvSpPr>
            <a:spLocks noGrp="1"/>
          </p:cNvSpPr>
          <p:nvPr>
            <p:ph type="ftr" sz="quarter" idx="15"/>
            <p:custDataLst>
              <p:tags r:id="rId2"/>
            </p:custDataLst>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CBAC7786-1CD1-4DDF-9307-A53B89B4AFE6}"/>
              </a:ext>
            </a:extLst>
          </p:cNvPr>
          <p:cNvSpPr>
            <a:spLocks noGrp="1"/>
          </p:cNvSpPr>
          <p:nvPr>
            <p:ph type="sldNum" sz="quarter" idx="16"/>
            <p:custDataLst>
              <p:tags r:id="rId3"/>
            </p:custDataLst>
          </p:nvPr>
        </p:nvSpPr>
        <p:spPr/>
        <p:txBody>
          <a:bodyPr/>
          <a:lstStyle>
            <a:lvl1pPr>
              <a:defRPr/>
            </a:lvl1pPr>
          </a:lstStyle>
          <a:p>
            <a:pPr>
              <a:defRPr/>
            </a:pPr>
            <a:fld id="{34A62C89-9121-4102-A0E4-88B495A14863}" type="slidenum">
              <a:rPr lang="zh-CN" altLang="en-US"/>
              <a:pPr>
                <a:defRPr/>
              </a:pPr>
              <a:t>‹#›</a:t>
            </a:fld>
            <a:endParaRPr lang="zh-CN" altLang="en-US"/>
          </a:p>
        </p:txBody>
      </p:sp>
    </p:spTree>
    <p:extLst>
      <p:ext uri="{BB962C8B-B14F-4D97-AF65-F5344CB8AC3E}">
        <p14:creationId xmlns:p14="http://schemas.microsoft.com/office/powerpoint/2010/main" val="2134776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p:nvPr>
        </p:nvSpPr>
        <p:spPr>
          <a:xfrm>
            <a:off x="1198800" y="2484000"/>
            <a:ext cx="9799200" cy="1018800"/>
          </a:xfrm>
        </p:spPr>
        <p:txBody>
          <a:bodyPr lIns="90000" tIns="46800" rIns="90000" bIns="46800" rtlCol="0" anchor="t">
            <a:normAutofit/>
          </a:bodyPr>
          <a:lstStyle>
            <a:lvl1pPr algn="ctr">
              <a:defRPr sz="6000"/>
            </a:lvl1pPr>
          </a:lstStyle>
          <a:p>
            <a:pPr lvl="0"/>
            <a:r>
              <a:rPr lang="zh-CN" altLang="en-US" noProof="1">
                <a:sym typeface="+mn-ea"/>
              </a:rPr>
              <a:t>单击此处编辑母版标题样式</a:t>
            </a:r>
            <a:endParaRPr noProof="1">
              <a:sym typeface="+mn-ea"/>
            </a:endParaRPr>
          </a:p>
        </p:txBody>
      </p:sp>
      <p:sp>
        <p:nvSpPr>
          <p:cNvPr id="7" name="文本占位符 6"/>
          <p:cNvSpPr>
            <a:spLocks noGrp="1"/>
          </p:cNvSpPr>
          <p:nvPr>
            <p:ph type="body" sz="quarter" idx="13"/>
          </p:nvPr>
        </p:nvSpPr>
        <p:spPr>
          <a:xfrm>
            <a:off x="1198800" y="3560400"/>
            <a:ext cx="9799200" cy="471600"/>
          </a:xfrm>
        </p:spPr>
        <p:txBody>
          <a:bodyPr>
            <a:normAutofit/>
          </a:bodyPr>
          <a:lstStyle>
            <a:lvl1pPr algn="ctr">
              <a:lnSpc>
                <a:spcPct val="110000"/>
              </a:lnSpc>
              <a:buNone/>
              <a:defRPr sz="2400" spc="200"/>
            </a:lvl1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6D2FDC3D-8015-4BB5-94D5-16824BFDD37E}"/>
              </a:ext>
            </a:extLst>
          </p:cNvPr>
          <p:cNvSpPr>
            <a:spLocks noGrp="1"/>
          </p:cNvSpPr>
          <p:nvPr>
            <p:ph type="dt" sz="half" idx="14"/>
            <p:custDataLst>
              <p:tags r:id="rId1"/>
            </p:custDataLst>
          </p:nvPr>
        </p:nvSpPr>
        <p:spPr/>
        <p:txBody>
          <a:bodyPr/>
          <a:lstStyle>
            <a:lvl1pPr>
              <a:defRPr/>
            </a:lvl1pPr>
          </a:lstStyle>
          <a:p>
            <a:pPr>
              <a:defRPr/>
            </a:pPr>
            <a:fld id="{5CDFC0C9-4E0F-41BE-B40F-A113061D9E8D}" type="datetimeFigureOut">
              <a:rPr lang="zh-CN" altLang="en-US"/>
              <a:pPr>
                <a:defRPr/>
              </a:pPr>
              <a:t>2022/7/23</a:t>
            </a:fld>
            <a:endParaRPr lang="zh-CN" altLang="en-US"/>
          </a:p>
        </p:txBody>
      </p:sp>
      <p:sp>
        <p:nvSpPr>
          <p:cNvPr id="5" name="页脚占位符 4">
            <a:extLst>
              <a:ext uri="{FF2B5EF4-FFF2-40B4-BE49-F238E27FC236}">
                <a16:creationId xmlns:a16="http://schemas.microsoft.com/office/drawing/2014/main" id="{4D7338AF-A5F9-42A6-9791-D6FF78DFE091}"/>
              </a:ext>
            </a:extLst>
          </p:cNvPr>
          <p:cNvSpPr>
            <a:spLocks noGrp="1"/>
          </p:cNvSpPr>
          <p:nvPr>
            <p:ph type="ftr" sz="quarter" idx="15"/>
            <p:custDataLst>
              <p:tags r:id="rId2"/>
            </p:custDataLst>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99A2EC8B-EAB1-4280-AB16-8289548BAE33}"/>
              </a:ext>
            </a:extLst>
          </p:cNvPr>
          <p:cNvSpPr>
            <a:spLocks noGrp="1"/>
          </p:cNvSpPr>
          <p:nvPr>
            <p:ph type="sldNum" sz="quarter" idx="16"/>
            <p:custDataLst>
              <p:tags r:id="rId3"/>
            </p:custDataLst>
          </p:nvPr>
        </p:nvSpPr>
        <p:spPr/>
        <p:txBody>
          <a:bodyPr/>
          <a:lstStyle>
            <a:lvl1pPr>
              <a:defRPr/>
            </a:lvl1pPr>
          </a:lstStyle>
          <a:p>
            <a:pPr>
              <a:defRPr/>
            </a:pPr>
            <a:fld id="{406D8190-CCAE-484E-9129-ACC1EA664C6B}" type="slidenum">
              <a:rPr lang="zh-CN" altLang="en-US"/>
              <a:pPr>
                <a:defRPr/>
              </a:pPr>
              <a:t>‹#›</a:t>
            </a:fld>
            <a:endParaRPr lang="zh-CN" altLang="en-US"/>
          </a:p>
        </p:txBody>
      </p:sp>
    </p:spTree>
    <p:extLst>
      <p:ext uri="{BB962C8B-B14F-4D97-AF65-F5344CB8AC3E}">
        <p14:creationId xmlns:p14="http://schemas.microsoft.com/office/powerpoint/2010/main" val="4131744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lIns="90000" tIns="46800" rIns="90000" bIns="46800" rtlCol="0">
            <a:normAutofit/>
          </a:bodyPr>
          <a:lstStyle/>
          <a:p>
            <a:pPr lvl="0"/>
            <a:r>
              <a:rPr noProof="1">
                <a:sym typeface="+mn-ea"/>
              </a:rPr>
              <a:t>单击此处编辑母版标题样式</a:t>
            </a:r>
          </a:p>
        </p:txBody>
      </p:sp>
      <p:sp>
        <p:nvSpPr>
          <p:cNvPr id="3" name="内容占位符 2"/>
          <p:cNvSpPr>
            <a:spLocks noGrp="1"/>
          </p:cNvSpPr>
          <p:nvPr>
            <p:ph idx="1"/>
          </p:nvPr>
        </p:nvSpPr>
        <p:spPr>
          <a:xfrm>
            <a:off x="608400" y="1490400"/>
            <a:ext cx="10969200" cy="4759200"/>
          </a:xfrm>
        </p:spPr>
        <p:txBody>
          <a:bodyPr rtlCol="0">
            <a:normAutofit/>
          </a:body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4" name="日期占位符 3">
            <a:extLst>
              <a:ext uri="{FF2B5EF4-FFF2-40B4-BE49-F238E27FC236}">
                <a16:creationId xmlns:a16="http://schemas.microsoft.com/office/drawing/2014/main" id="{846AD66C-F5EF-4709-8AD5-D942E1BC2475}"/>
              </a:ext>
            </a:extLst>
          </p:cNvPr>
          <p:cNvSpPr>
            <a:spLocks noGrp="1"/>
          </p:cNvSpPr>
          <p:nvPr>
            <p:ph type="dt" sz="half" idx="10"/>
            <p:custDataLst>
              <p:tags r:id="rId1"/>
            </p:custDataLst>
          </p:nvPr>
        </p:nvSpPr>
        <p:spPr/>
        <p:txBody>
          <a:bodyPr/>
          <a:lstStyle>
            <a:lvl1pPr>
              <a:defRPr/>
            </a:lvl1pPr>
          </a:lstStyle>
          <a:p>
            <a:pPr>
              <a:defRPr/>
            </a:pPr>
            <a:fld id="{0F35DB5A-0B1E-4B54-BBDB-54572563D602}" type="datetimeFigureOut">
              <a:rPr lang="zh-CN" altLang="en-US"/>
              <a:pPr>
                <a:defRPr/>
              </a:pPr>
              <a:t>2022/7/23</a:t>
            </a:fld>
            <a:endParaRPr lang="zh-CN" altLang="en-US"/>
          </a:p>
        </p:txBody>
      </p:sp>
      <p:sp>
        <p:nvSpPr>
          <p:cNvPr id="5" name="页脚占位符 4">
            <a:extLst>
              <a:ext uri="{FF2B5EF4-FFF2-40B4-BE49-F238E27FC236}">
                <a16:creationId xmlns:a16="http://schemas.microsoft.com/office/drawing/2014/main" id="{F1862D75-1218-4D46-AEF8-9CC9398884E1}"/>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4C48F8B-F87E-4D90-BF19-CFF6AFD4CCDD}"/>
              </a:ext>
            </a:extLst>
          </p:cNvPr>
          <p:cNvSpPr>
            <a:spLocks noGrp="1"/>
          </p:cNvSpPr>
          <p:nvPr>
            <p:ph type="sldNum" sz="quarter" idx="12"/>
            <p:custDataLst>
              <p:tags r:id="rId3"/>
            </p:custDataLst>
          </p:nvPr>
        </p:nvSpPr>
        <p:spPr/>
        <p:txBody>
          <a:bodyPr/>
          <a:lstStyle>
            <a:lvl1pPr>
              <a:defRPr/>
            </a:lvl1pPr>
          </a:lstStyle>
          <a:p>
            <a:pPr>
              <a:defRPr/>
            </a:pPr>
            <a:fld id="{DAD3F145-7F99-45F3-A00D-44B16BDD6C50}" type="slidenum">
              <a:rPr lang="zh-CN" altLang="en-US"/>
              <a:pPr>
                <a:defRPr/>
              </a:pPr>
              <a:t>‹#›</a:t>
            </a:fld>
            <a:endParaRPr lang="zh-CN" altLang="en-US"/>
          </a:p>
        </p:txBody>
      </p:sp>
    </p:spTree>
    <p:extLst>
      <p:ext uri="{BB962C8B-B14F-4D97-AF65-F5344CB8AC3E}">
        <p14:creationId xmlns:p14="http://schemas.microsoft.com/office/powerpoint/2010/main" val="3205841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990800" y="3848400"/>
            <a:ext cx="7768800" cy="766800"/>
          </a:xfrm>
        </p:spPr>
        <p:txBody>
          <a:bodyPr lIns="90000" tIns="46800" rIns="90000" bIns="46800" anchor="b">
            <a:normAutofit/>
          </a:bodyPr>
          <a:lstStyle>
            <a:lvl1pPr>
              <a:defRPr sz="4400"/>
            </a:lvl1pPr>
          </a:lstStyle>
          <a:p>
            <a:r>
              <a:rPr lang="zh-CN" altLang="en-US" noProof="1"/>
              <a:t>单击此处编辑母版标题样式</a:t>
            </a:r>
          </a:p>
        </p:txBody>
      </p:sp>
      <p:sp>
        <p:nvSpPr>
          <p:cNvPr id="3" name="文本占位符 2"/>
          <p:cNvSpPr>
            <a:spLocks noGrp="1"/>
          </p:cNvSpPr>
          <p:nvPr>
            <p:ph type="body" idx="1"/>
          </p:nvPr>
        </p:nvSpPr>
        <p:spPr>
          <a:xfrm>
            <a:off x="1990800" y="4615200"/>
            <a:ext cx="7768800" cy="867600"/>
          </a:xfrm>
        </p:spPr>
        <p:txBody>
          <a:bodyPr>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E7C4BAA5-AFE0-4B4D-AF1B-5B824192684D}"/>
              </a:ext>
            </a:extLst>
          </p:cNvPr>
          <p:cNvSpPr>
            <a:spLocks noGrp="1"/>
          </p:cNvSpPr>
          <p:nvPr>
            <p:ph type="dt" sz="half" idx="10"/>
            <p:custDataLst>
              <p:tags r:id="rId1"/>
            </p:custDataLst>
          </p:nvPr>
        </p:nvSpPr>
        <p:spPr/>
        <p:txBody>
          <a:bodyPr/>
          <a:lstStyle>
            <a:lvl1pPr>
              <a:defRPr/>
            </a:lvl1pPr>
          </a:lstStyle>
          <a:p>
            <a:pPr>
              <a:defRPr/>
            </a:pPr>
            <a:fld id="{F7C1B175-982A-4AB5-9FEE-57AEA54243E5}" type="datetimeFigureOut">
              <a:rPr lang="zh-CN" altLang="en-US"/>
              <a:pPr>
                <a:defRPr/>
              </a:pPr>
              <a:t>2022/7/23</a:t>
            </a:fld>
            <a:endParaRPr lang="zh-CN" altLang="en-US"/>
          </a:p>
        </p:txBody>
      </p:sp>
      <p:sp>
        <p:nvSpPr>
          <p:cNvPr id="5" name="页脚占位符 4">
            <a:extLst>
              <a:ext uri="{FF2B5EF4-FFF2-40B4-BE49-F238E27FC236}">
                <a16:creationId xmlns:a16="http://schemas.microsoft.com/office/drawing/2014/main" id="{2758E2F1-5686-4488-97C3-7812A59B932B}"/>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1B96C28-DAEC-4B91-93C6-5A10A44B436C}"/>
              </a:ext>
            </a:extLst>
          </p:cNvPr>
          <p:cNvSpPr>
            <a:spLocks noGrp="1"/>
          </p:cNvSpPr>
          <p:nvPr>
            <p:ph type="sldNum" sz="quarter" idx="12"/>
            <p:custDataLst>
              <p:tags r:id="rId3"/>
            </p:custDataLst>
          </p:nvPr>
        </p:nvSpPr>
        <p:spPr/>
        <p:txBody>
          <a:bodyPr/>
          <a:lstStyle>
            <a:lvl1pPr>
              <a:defRPr/>
            </a:lvl1pPr>
          </a:lstStyle>
          <a:p>
            <a:pPr>
              <a:defRPr/>
            </a:pPr>
            <a:fld id="{C74772B8-3DF3-4F19-84D5-53B7A8B5E9A6}" type="slidenum">
              <a:rPr lang="zh-CN" altLang="en-US"/>
              <a:pPr>
                <a:defRPr/>
              </a:pPr>
              <a:t>‹#›</a:t>
            </a:fld>
            <a:endParaRPr lang="zh-CN" altLang="en-US"/>
          </a:p>
        </p:txBody>
      </p:sp>
    </p:spTree>
    <p:extLst>
      <p:ext uri="{BB962C8B-B14F-4D97-AF65-F5344CB8AC3E}">
        <p14:creationId xmlns:p14="http://schemas.microsoft.com/office/powerpoint/2010/main" val="1801450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lIns="90000" tIns="46800" rIns="90000" bIns="46800" rtlCol="0">
            <a:normAutofit/>
          </a:bodyPr>
          <a:lstStyle/>
          <a:p>
            <a:pPr lvl="0"/>
            <a:r>
              <a:rPr noProof="1">
                <a:sym typeface="+mn-ea"/>
              </a:rPr>
              <a:t>单击此处编辑母版标题样式</a:t>
            </a:r>
          </a:p>
        </p:txBody>
      </p:sp>
      <p:sp>
        <p:nvSpPr>
          <p:cNvPr id="3" name="内容占位符 2"/>
          <p:cNvSpPr>
            <a:spLocks noGrp="1"/>
          </p:cNvSpPr>
          <p:nvPr>
            <p:ph sz="half" idx="1"/>
          </p:nvPr>
        </p:nvSpPr>
        <p:spPr>
          <a:xfrm>
            <a:off x="608400" y="1501200"/>
            <a:ext cx="5176800" cy="4748400"/>
          </a:xfrm>
        </p:spPr>
        <p:txBody>
          <a:bodyPr rtlCol="0">
            <a:normAutofit/>
          </a:body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4" name="内容占位符 3"/>
          <p:cNvSpPr>
            <a:spLocks noGrp="1"/>
          </p:cNvSpPr>
          <p:nvPr>
            <p:ph sz="half" idx="2"/>
          </p:nvPr>
        </p:nvSpPr>
        <p:spPr>
          <a:xfrm>
            <a:off x="6411600" y="1501200"/>
            <a:ext cx="5176800" cy="4748400"/>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3140C814-21FF-4D52-9DAB-F109011B18F2}"/>
              </a:ext>
            </a:extLst>
          </p:cNvPr>
          <p:cNvSpPr>
            <a:spLocks noGrp="1"/>
          </p:cNvSpPr>
          <p:nvPr>
            <p:ph type="dt" sz="half" idx="10"/>
            <p:custDataLst>
              <p:tags r:id="rId1"/>
            </p:custDataLst>
          </p:nvPr>
        </p:nvSpPr>
        <p:spPr/>
        <p:txBody>
          <a:bodyPr/>
          <a:lstStyle>
            <a:lvl1pPr>
              <a:defRPr/>
            </a:lvl1pPr>
          </a:lstStyle>
          <a:p>
            <a:pPr>
              <a:defRPr/>
            </a:pPr>
            <a:fld id="{090A25FD-BE17-4FD9-A038-7F99E6E105BE}" type="datetimeFigureOut">
              <a:rPr lang="zh-CN" altLang="en-US"/>
              <a:pPr>
                <a:defRPr/>
              </a:pPr>
              <a:t>2022/7/23</a:t>
            </a:fld>
            <a:endParaRPr lang="zh-CN" altLang="en-US"/>
          </a:p>
        </p:txBody>
      </p:sp>
      <p:sp>
        <p:nvSpPr>
          <p:cNvPr id="6" name="页脚占位符 4">
            <a:extLst>
              <a:ext uri="{FF2B5EF4-FFF2-40B4-BE49-F238E27FC236}">
                <a16:creationId xmlns:a16="http://schemas.microsoft.com/office/drawing/2014/main" id="{001D1A3E-EDD4-4AFC-8C35-72F726397943}"/>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29EA709A-9BC6-449D-A9FD-21CF9CBFD71F}"/>
              </a:ext>
            </a:extLst>
          </p:cNvPr>
          <p:cNvSpPr>
            <a:spLocks noGrp="1"/>
          </p:cNvSpPr>
          <p:nvPr>
            <p:ph type="sldNum" sz="quarter" idx="12"/>
            <p:custDataLst>
              <p:tags r:id="rId3"/>
            </p:custDataLst>
          </p:nvPr>
        </p:nvSpPr>
        <p:spPr/>
        <p:txBody>
          <a:bodyPr/>
          <a:lstStyle>
            <a:lvl1pPr>
              <a:defRPr/>
            </a:lvl1pPr>
          </a:lstStyle>
          <a:p>
            <a:pPr>
              <a:defRPr/>
            </a:pPr>
            <a:fld id="{192100C4-5621-4685-8821-A078D875880C}" type="slidenum">
              <a:rPr lang="zh-CN" altLang="en-US"/>
              <a:pPr>
                <a:defRPr/>
              </a:pPr>
              <a:t>‹#›</a:t>
            </a:fld>
            <a:endParaRPr lang="zh-CN" altLang="en-US"/>
          </a:p>
        </p:txBody>
      </p:sp>
    </p:spTree>
    <p:extLst>
      <p:ext uri="{BB962C8B-B14F-4D97-AF65-F5344CB8AC3E}">
        <p14:creationId xmlns:p14="http://schemas.microsoft.com/office/powerpoint/2010/main" val="4078340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lIns="90000" tIns="46800" rIns="90000" bIns="46800" rtlCol="0">
            <a:normAutofit/>
          </a:bodyPr>
          <a:lstStyle/>
          <a:p>
            <a:pPr lvl="0"/>
            <a:r>
              <a:rPr noProof="1">
                <a:sym typeface="+mn-ea"/>
              </a:rPr>
              <a:t>单击此处编辑母版标题样式</a:t>
            </a:r>
          </a:p>
        </p:txBody>
      </p:sp>
      <p:sp>
        <p:nvSpPr>
          <p:cNvPr id="3" name="文本占位符 2"/>
          <p:cNvSpPr>
            <a:spLocks noGrp="1"/>
          </p:cNvSpPr>
          <p:nvPr>
            <p:ph type="body" idx="1"/>
          </p:nvPr>
        </p:nvSpPr>
        <p:spPr>
          <a:xfrm>
            <a:off x="608400" y="1429200"/>
            <a:ext cx="5342400" cy="381600"/>
          </a:xfrm>
        </p:spPr>
        <p:txBody>
          <a:bodyPr lIns="101600" tIns="38100" rIns="76200" bIns="3810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8400" y="1854000"/>
            <a:ext cx="5342400" cy="4395600"/>
          </a:xfrm>
        </p:spPr>
        <p:txBody>
          <a:bodyPr lIns="101600" tIns="0" rIns="82550" bIns="0" rtlCol="0">
            <a:normAutofit/>
          </a:body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5" name="文本占位符 4"/>
          <p:cNvSpPr>
            <a:spLocks noGrp="1"/>
          </p:cNvSpPr>
          <p:nvPr>
            <p:ph type="body" sz="quarter" idx="3"/>
          </p:nvPr>
        </p:nvSpPr>
        <p:spPr>
          <a:xfrm>
            <a:off x="6235750" y="1421729"/>
            <a:ext cx="5342400" cy="381600"/>
          </a:xfrm>
        </p:spPr>
        <p:txBody>
          <a:bodyPr lIns="101600" tIns="38100" rIns="76200" bIns="38100" rtlCol="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sym typeface="+mn-ea"/>
              </a:rPr>
              <a:t>单击此处编辑母版文本样式</a:t>
            </a:r>
          </a:p>
        </p:txBody>
      </p:sp>
      <p:sp>
        <p:nvSpPr>
          <p:cNvPr id="6" name="内容占位符 5"/>
          <p:cNvSpPr>
            <a:spLocks noGrp="1"/>
          </p:cNvSpPr>
          <p:nvPr>
            <p:ph sz="quarter" idx="4"/>
          </p:nvPr>
        </p:nvSpPr>
        <p:spPr>
          <a:xfrm>
            <a:off x="6235750" y="1854000"/>
            <a:ext cx="5342400" cy="4395600"/>
          </a:xfrm>
        </p:spPr>
        <p:txBody>
          <a:bodyPr lIns="101600" tIns="0" rIns="82550" bIns="0" rtlCol="0">
            <a:normAutofit/>
          </a:body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7" name="日期占位符 3">
            <a:extLst>
              <a:ext uri="{FF2B5EF4-FFF2-40B4-BE49-F238E27FC236}">
                <a16:creationId xmlns:a16="http://schemas.microsoft.com/office/drawing/2014/main" id="{A7E6AD5B-257A-4223-A1E6-2C20AC901925}"/>
              </a:ext>
            </a:extLst>
          </p:cNvPr>
          <p:cNvSpPr>
            <a:spLocks noGrp="1"/>
          </p:cNvSpPr>
          <p:nvPr>
            <p:ph type="dt" sz="half" idx="10"/>
            <p:custDataLst>
              <p:tags r:id="rId1"/>
            </p:custDataLst>
          </p:nvPr>
        </p:nvSpPr>
        <p:spPr/>
        <p:txBody>
          <a:bodyPr/>
          <a:lstStyle>
            <a:lvl1pPr>
              <a:defRPr/>
            </a:lvl1pPr>
          </a:lstStyle>
          <a:p>
            <a:pPr>
              <a:defRPr/>
            </a:pPr>
            <a:fld id="{44FEF073-AE72-4174-9C46-84CE3F248EE0}" type="datetimeFigureOut">
              <a:rPr lang="zh-CN" altLang="en-US"/>
              <a:pPr>
                <a:defRPr/>
              </a:pPr>
              <a:t>2022/7/23</a:t>
            </a:fld>
            <a:endParaRPr lang="zh-CN" altLang="en-US"/>
          </a:p>
        </p:txBody>
      </p:sp>
      <p:sp>
        <p:nvSpPr>
          <p:cNvPr id="8" name="页脚占位符 4">
            <a:extLst>
              <a:ext uri="{FF2B5EF4-FFF2-40B4-BE49-F238E27FC236}">
                <a16:creationId xmlns:a16="http://schemas.microsoft.com/office/drawing/2014/main" id="{05090013-07DC-4AD8-8C51-63E8AE849D27}"/>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A4250A97-9665-4556-AC0F-026836B86220}"/>
              </a:ext>
            </a:extLst>
          </p:cNvPr>
          <p:cNvSpPr>
            <a:spLocks noGrp="1"/>
          </p:cNvSpPr>
          <p:nvPr>
            <p:ph type="sldNum" sz="quarter" idx="12"/>
            <p:custDataLst>
              <p:tags r:id="rId3"/>
            </p:custDataLst>
          </p:nvPr>
        </p:nvSpPr>
        <p:spPr/>
        <p:txBody>
          <a:bodyPr/>
          <a:lstStyle>
            <a:lvl1pPr>
              <a:defRPr/>
            </a:lvl1pPr>
          </a:lstStyle>
          <a:p>
            <a:pPr>
              <a:defRPr/>
            </a:pPr>
            <a:fld id="{0CD3E927-D7F0-4453-B37A-15E94F6D692B}" type="slidenum">
              <a:rPr lang="zh-CN" altLang="en-US"/>
              <a:pPr>
                <a:defRPr/>
              </a:pPr>
              <a:t>‹#›</a:t>
            </a:fld>
            <a:endParaRPr lang="zh-CN" altLang="en-US"/>
          </a:p>
        </p:txBody>
      </p:sp>
    </p:spTree>
    <p:extLst>
      <p:ext uri="{BB962C8B-B14F-4D97-AF65-F5344CB8AC3E}">
        <p14:creationId xmlns:p14="http://schemas.microsoft.com/office/powerpoint/2010/main" val="832745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lIns="90000" tIns="46800" rIns="90000" bIns="46800" rtlCol="0">
            <a:normAutofit/>
          </a:bodyPr>
          <a:lstStyle/>
          <a:p>
            <a:pPr lvl="0"/>
            <a:r>
              <a:rPr noProof="1">
                <a:sym typeface="+mn-ea"/>
              </a:rPr>
              <a:t>单击此处编辑母版标题样式</a:t>
            </a:r>
          </a:p>
        </p:txBody>
      </p:sp>
      <p:sp>
        <p:nvSpPr>
          <p:cNvPr id="3" name="日期占位符 3">
            <a:extLst>
              <a:ext uri="{FF2B5EF4-FFF2-40B4-BE49-F238E27FC236}">
                <a16:creationId xmlns:a16="http://schemas.microsoft.com/office/drawing/2014/main" id="{7B62C9A8-AC19-4CEA-808E-BC7E33FD31BF}"/>
              </a:ext>
            </a:extLst>
          </p:cNvPr>
          <p:cNvSpPr>
            <a:spLocks noGrp="1"/>
          </p:cNvSpPr>
          <p:nvPr>
            <p:ph type="dt" sz="half" idx="10"/>
            <p:custDataLst>
              <p:tags r:id="rId1"/>
            </p:custDataLst>
          </p:nvPr>
        </p:nvSpPr>
        <p:spPr/>
        <p:txBody>
          <a:bodyPr/>
          <a:lstStyle>
            <a:lvl1pPr>
              <a:defRPr/>
            </a:lvl1pPr>
          </a:lstStyle>
          <a:p>
            <a:pPr>
              <a:defRPr/>
            </a:pPr>
            <a:fld id="{F4DED3D7-48AE-4A07-8E16-7E667B0FA874}" type="datetimeFigureOut">
              <a:rPr lang="zh-CN" altLang="en-US"/>
              <a:pPr>
                <a:defRPr/>
              </a:pPr>
              <a:t>2022/7/23</a:t>
            </a:fld>
            <a:endParaRPr lang="zh-CN" altLang="en-US"/>
          </a:p>
        </p:txBody>
      </p:sp>
      <p:sp>
        <p:nvSpPr>
          <p:cNvPr id="4" name="页脚占位符 4">
            <a:extLst>
              <a:ext uri="{FF2B5EF4-FFF2-40B4-BE49-F238E27FC236}">
                <a16:creationId xmlns:a16="http://schemas.microsoft.com/office/drawing/2014/main" id="{ECCCBB42-C82D-4C40-A8BB-C1593807918E}"/>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4EAE842C-DF06-4433-9D4A-6F27ABB1202A}"/>
              </a:ext>
            </a:extLst>
          </p:cNvPr>
          <p:cNvSpPr>
            <a:spLocks noGrp="1"/>
          </p:cNvSpPr>
          <p:nvPr>
            <p:ph type="sldNum" sz="quarter" idx="12"/>
            <p:custDataLst>
              <p:tags r:id="rId3"/>
            </p:custDataLst>
          </p:nvPr>
        </p:nvSpPr>
        <p:spPr/>
        <p:txBody>
          <a:bodyPr/>
          <a:lstStyle>
            <a:lvl1pPr>
              <a:defRPr/>
            </a:lvl1pPr>
          </a:lstStyle>
          <a:p>
            <a:pPr>
              <a:defRPr/>
            </a:pPr>
            <a:fld id="{22811949-05F1-4A15-AA30-5C279DDDA1ED}" type="slidenum">
              <a:rPr lang="zh-CN" altLang="en-US"/>
              <a:pPr>
                <a:defRPr/>
              </a:pPr>
              <a:t>‹#›</a:t>
            </a:fld>
            <a:endParaRPr lang="zh-CN" altLang="en-US"/>
          </a:p>
        </p:txBody>
      </p:sp>
    </p:spTree>
    <p:extLst>
      <p:ext uri="{BB962C8B-B14F-4D97-AF65-F5344CB8AC3E}">
        <p14:creationId xmlns:p14="http://schemas.microsoft.com/office/powerpoint/2010/main" val="413810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2165F324-E8D1-488E-835B-0ACEC5F6F371}"/>
              </a:ext>
            </a:extLst>
          </p:cNvPr>
          <p:cNvSpPr>
            <a:spLocks noGrp="1"/>
          </p:cNvSpPr>
          <p:nvPr>
            <p:ph type="dt" sz="half" idx="10"/>
            <p:custDataLst>
              <p:tags r:id="rId1"/>
            </p:custDataLst>
          </p:nvPr>
        </p:nvSpPr>
        <p:spPr/>
        <p:txBody>
          <a:bodyPr/>
          <a:lstStyle>
            <a:lvl1pPr>
              <a:defRPr/>
            </a:lvl1pPr>
          </a:lstStyle>
          <a:p>
            <a:pPr>
              <a:defRPr/>
            </a:pPr>
            <a:fld id="{AF070718-A447-4125-83F8-385CBB50C563}" type="datetimeFigureOut">
              <a:rPr lang="zh-CN" altLang="en-US"/>
              <a:pPr>
                <a:defRPr/>
              </a:pPr>
              <a:t>2022/7/23</a:t>
            </a:fld>
            <a:endParaRPr lang="zh-CN" altLang="en-US"/>
          </a:p>
        </p:txBody>
      </p:sp>
      <p:sp>
        <p:nvSpPr>
          <p:cNvPr id="3" name="页脚占位符 4">
            <a:extLst>
              <a:ext uri="{FF2B5EF4-FFF2-40B4-BE49-F238E27FC236}">
                <a16:creationId xmlns:a16="http://schemas.microsoft.com/office/drawing/2014/main" id="{62B8ABD8-01B2-49C1-ABC5-1F54155AF718}"/>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A725482F-98F5-40F4-88CA-F42A9A7E9BE2}"/>
              </a:ext>
            </a:extLst>
          </p:cNvPr>
          <p:cNvSpPr>
            <a:spLocks noGrp="1"/>
          </p:cNvSpPr>
          <p:nvPr>
            <p:ph type="sldNum" sz="quarter" idx="12"/>
            <p:custDataLst>
              <p:tags r:id="rId3"/>
            </p:custDataLst>
          </p:nvPr>
        </p:nvSpPr>
        <p:spPr/>
        <p:txBody>
          <a:bodyPr/>
          <a:lstStyle>
            <a:lvl1pPr>
              <a:defRPr/>
            </a:lvl1pPr>
          </a:lstStyle>
          <a:p>
            <a:pPr>
              <a:defRPr/>
            </a:pPr>
            <a:fld id="{53288D3C-9387-402E-8C03-625E4899C7D5}" type="slidenum">
              <a:rPr lang="zh-CN" altLang="en-US"/>
              <a:pPr>
                <a:defRPr/>
              </a:pPr>
              <a:t>‹#›</a:t>
            </a:fld>
            <a:endParaRPr lang="zh-CN" altLang="en-US"/>
          </a:p>
        </p:txBody>
      </p:sp>
    </p:spTree>
    <p:extLst>
      <p:ext uri="{BB962C8B-B14F-4D97-AF65-F5344CB8AC3E}">
        <p14:creationId xmlns:p14="http://schemas.microsoft.com/office/powerpoint/2010/main" val="376835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608400" y="1555200"/>
            <a:ext cx="5233077" cy="4608000"/>
          </a:xfrm>
        </p:spPr>
        <p:txBody>
          <a:bodyPr rtlCol="0">
            <a:normAutofit/>
          </a:bodyPr>
          <a:lstStyle>
            <a:lvl1pPr>
              <a:buNone/>
              <a:defRPr sz="1600"/>
            </a:lvl1pPr>
          </a:lstStyle>
          <a:p>
            <a:pPr lvl="0"/>
            <a:endParaRPr noProof="1">
              <a:sym typeface="+mn-ea"/>
            </a:endParaRPr>
          </a:p>
        </p:txBody>
      </p:sp>
      <p:sp>
        <p:nvSpPr>
          <p:cNvPr id="4" name="文本占位符 3"/>
          <p:cNvSpPr>
            <a:spLocks noGrp="1"/>
          </p:cNvSpPr>
          <p:nvPr>
            <p:ph type="body" sz="half" idx="2"/>
          </p:nvPr>
        </p:nvSpPr>
        <p:spPr>
          <a:xfrm>
            <a:off x="6350400" y="1555200"/>
            <a:ext cx="5227200" cy="4608000"/>
          </a:xfrm>
        </p:spPr>
        <p:txBody>
          <a:bodyPr rtlCol="0">
            <a:normAutofit/>
          </a:bodyPr>
          <a:lstStyle>
            <a:lvl1pPr>
              <a:buNone/>
              <a:defRPr sz="1600"/>
            </a:lvl1pPr>
          </a:lstStyle>
          <a:p>
            <a:pPr lvl="0"/>
            <a:r>
              <a:rPr noProof="1">
                <a:sym typeface="+mn-ea"/>
              </a:rPr>
              <a:t>单击此处编辑母版文本样式</a:t>
            </a:r>
          </a:p>
        </p:txBody>
      </p:sp>
      <p:sp>
        <p:nvSpPr>
          <p:cNvPr id="9" name="标题 8"/>
          <p:cNvSpPr>
            <a:spLocks noGrp="1"/>
          </p:cNvSpPr>
          <p:nvPr>
            <p:ph type="title"/>
          </p:nvPr>
        </p:nvSpPr>
        <p:spPr/>
        <p:txBody>
          <a:bodyPr/>
          <a:lstStyle/>
          <a:p>
            <a:r>
              <a:rPr lang="zh-CN" altLang="en-US" noProof="1"/>
              <a:t>单击此处编辑母版标题样式</a:t>
            </a:r>
          </a:p>
        </p:txBody>
      </p:sp>
      <p:sp>
        <p:nvSpPr>
          <p:cNvPr id="5" name="日期占位符 3">
            <a:extLst>
              <a:ext uri="{FF2B5EF4-FFF2-40B4-BE49-F238E27FC236}">
                <a16:creationId xmlns:a16="http://schemas.microsoft.com/office/drawing/2014/main" id="{8519473A-F919-4CD3-B705-CD5F6C4806ED}"/>
              </a:ext>
            </a:extLst>
          </p:cNvPr>
          <p:cNvSpPr>
            <a:spLocks noGrp="1"/>
          </p:cNvSpPr>
          <p:nvPr>
            <p:ph type="dt" sz="half" idx="10"/>
            <p:custDataLst>
              <p:tags r:id="rId1"/>
            </p:custDataLst>
          </p:nvPr>
        </p:nvSpPr>
        <p:spPr/>
        <p:txBody>
          <a:bodyPr/>
          <a:lstStyle>
            <a:lvl1pPr>
              <a:defRPr/>
            </a:lvl1pPr>
          </a:lstStyle>
          <a:p>
            <a:pPr>
              <a:defRPr/>
            </a:pPr>
            <a:fld id="{6A0CFDE4-9E5E-4DB4-98FC-30749D3E3F85}" type="datetimeFigureOut">
              <a:rPr lang="zh-CN" altLang="en-US"/>
              <a:pPr>
                <a:defRPr/>
              </a:pPr>
              <a:t>2022/7/23</a:t>
            </a:fld>
            <a:endParaRPr lang="zh-CN" altLang="en-US"/>
          </a:p>
        </p:txBody>
      </p:sp>
      <p:sp>
        <p:nvSpPr>
          <p:cNvPr id="6" name="页脚占位符 4">
            <a:extLst>
              <a:ext uri="{FF2B5EF4-FFF2-40B4-BE49-F238E27FC236}">
                <a16:creationId xmlns:a16="http://schemas.microsoft.com/office/drawing/2014/main" id="{9811EA8C-33C7-407F-A5F8-5E660D610D9C}"/>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21D3E92A-4B22-43CF-BEB4-2F064EDF5366}"/>
              </a:ext>
            </a:extLst>
          </p:cNvPr>
          <p:cNvSpPr>
            <a:spLocks noGrp="1"/>
          </p:cNvSpPr>
          <p:nvPr>
            <p:ph type="sldNum" sz="quarter" idx="12"/>
            <p:custDataLst>
              <p:tags r:id="rId3"/>
            </p:custDataLst>
          </p:nvPr>
        </p:nvSpPr>
        <p:spPr/>
        <p:txBody>
          <a:bodyPr/>
          <a:lstStyle>
            <a:lvl1pPr>
              <a:defRPr/>
            </a:lvl1pPr>
          </a:lstStyle>
          <a:p>
            <a:pPr>
              <a:defRPr/>
            </a:pPr>
            <a:fld id="{B5382E5C-BE2F-4951-AB20-47F54631860D}" type="slidenum">
              <a:rPr lang="zh-CN" altLang="en-US"/>
              <a:pPr>
                <a:defRPr/>
              </a:pPr>
              <a:t>‹#›</a:t>
            </a:fld>
            <a:endParaRPr lang="zh-CN" altLang="en-US"/>
          </a:p>
        </p:txBody>
      </p:sp>
    </p:spTree>
    <p:extLst>
      <p:ext uri="{BB962C8B-B14F-4D97-AF65-F5344CB8AC3E}">
        <p14:creationId xmlns:p14="http://schemas.microsoft.com/office/powerpoint/2010/main" val="4239596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234800" y="914400"/>
            <a:ext cx="1044000" cy="5029200"/>
          </a:xfrm>
        </p:spPr>
        <p:txBody>
          <a:bodyPr vert="eaVert" lIns="90000" tIns="46800" rIns="90000" bIns="46800" rtlCol="0">
            <a:normAutofit/>
          </a:bodyPr>
          <a:lstStyle>
            <a:lvl1pPr>
              <a:buNone/>
              <a:defRPr sz="2800"/>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nvPr>
        </p:nvSpPr>
        <p:spPr>
          <a:xfrm>
            <a:off x="914400" y="914400"/>
            <a:ext cx="9169200" cy="5029200"/>
          </a:xfrm>
        </p:spPr>
        <p:txBody>
          <a:bodyPr vert="eaVert" lIns="46800" r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30125D17-72FB-4ECE-A59C-AEA20D3B176F}"/>
              </a:ext>
            </a:extLst>
          </p:cNvPr>
          <p:cNvSpPr>
            <a:spLocks noGrp="1"/>
          </p:cNvSpPr>
          <p:nvPr>
            <p:ph type="dt" sz="half" idx="10"/>
            <p:custDataLst>
              <p:tags r:id="rId1"/>
            </p:custDataLst>
          </p:nvPr>
        </p:nvSpPr>
        <p:spPr/>
        <p:txBody>
          <a:bodyPr/>
          <a:lstStyle>
            <a:lvl1pPr>
              <a:defRPr/>
            </a:lvl1pPr>
          </a:lstStyle>
          <a:p>
            <a:pPr>
              <a:defRPr/>
            </a:pPr>
            <a:fld id="{31571F0D-90D7-4AE7-B4CB-915C04CDCA0B}" type="datetimeFigureOut">
              <a:rPr lang="zh-CN" altLang="en-US"/>
              <a:pPr>
                <a:defRPr/>
              </a:pPr>
              <a:t>2022/7/23</a:t>
            </a:fld>
            <a:endParaRPr lang="zh-CN" altLang="en-US"/>
          </a:p>
        </p:txBody>
      </p:sp>
      <p:sp>
        <p:nvSpPr>
          <p:cNvPr id="5" name="页脚占位符 4">
            <a:extLst>
              <a:ext uri="{FF2B5EF4-FFF2-40B4-BE49-F238E27FC236}">
                <a16:creationId xmlns:a16="http://schemas.microsoft.com/office/drawing/2014/main" id="{566BA098-400C-48C4-AAF5-71B68F992865}"/>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89782A8-0F4D-4809-878F-C91FEA7A2C72}"/>
              </a:ext>
            </a:extLst>
          </p:cNvPr>
          <p:cNvSpPr>
            <a:spLocks noGrp="1"/>
          </p:cNvSpPr>
          <p:nvPr>
            <p:ph type="sldNum" sz="quarter" idx="12"/>
            <p:custDataLst>
              <p:tags r:id="rId3"/>
            </p:custDataLst>
          </p:nvPr>
        </p:nvSpPr>
        <p:spPr/>
        <p:txBody>
          <a:bodyPr/>
          <a:lstStyle>
            <a:lvl1pPr>
              <a:defRPr/>
            </a:lvl1pPr>
          </a:lstStyle>
          <a:p>
            <a:pPr>
              <a:defRPr/>
            </a:pPr>
            <a:fld id="{94829E08-FE7F-4156-9230-BB3B93CBD94D}" type="slidenum">
              <a:rPr lang="zh-CN" altLang="en-US"/>
              <a:pPr>
                <a:defRPr/>
              </a:pPr>
              <a:t>‹#›</a:t>
            </a:fld>
            <a:endParaRPr lang="zh-CN" altLang="en-US"/>
          </a:p>
        </p:txBody>
      </p:sp>
    </p:spTree>
    <p:extLst>
      <p:ext uri="{BB962C8B-B14F-4D97-AF65-F5344CB8AC3E}">
        <p14:creationId xmlns:p14="http://schemas.microsoft.com/office/powerpoint/2010/main" val="2807746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5BCFEAB5-30F1-4727-B8E4-1F13B0E03DE4}"/>
              </a:ext>
            </a:extLst>
          </p:cNvPr>
          <p:cNvSpPr>
            <a:spLocks noGrp="1" noChangeArrowheads="1"/>
          </p:cNvSpPr>
          <p:nvPr>
            <p:ph type="title" idx="4294967295"/>
            <p:custDataLst>
              <p:tags r:id="rId14"/>
            </p:custDataLst>
          </p:nvPr>
        </p:nvSpPr>
        <p:spPr bwMode="auto">
          <a:xfrm>
            <a:off x="608013" y="608013"/>
            <a:ext cx="10969625" cy="706437"/>
          </a:xfrm>
          <a:prstGeom prst="rect">
            <a:avLst/>
          </a:prstGeom>
          <a:noFill/>
          <a:ln>
            <a:noFill/>
          </a:ln>
        </p:spPr>
        <p:txBody>
          <a:bodyPr vert="horz" wrap="square" lIns="90170" tIns="46990" rIns="90170" bIns="4699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E1006B06-0519-45A9-B768-EA0FD12E1199}"/>
              </a:ext>
            </a:extLst>
          </p:cNvPr>
          <p:cNvSpPr>
            <a:spLocks noGrp="1" noChangeArrowheads="1"/>
          </p:cNvSpPr>
          <p:nvPr>
            <p:ph type="body" idx="4294967295"/>
            <p:custDataLst>
              <p:tags r:id="rId15"/>
            </p:custDataLst>
          </p:nvPr>
        </p:nvSpPr>
        <p:spPr bwMode="auto">
          <a:xfrm>
            <a:off x="608013" y="1490663"/>
            <a:ext cx="10969625" cy="4759325"/>
          </a:xfrm>
          <a:prstGeom prst="rect">
            <a:avLst/>
          </a:prstGeom>
          <a:noFill/>
          <a:ln>
            <a:noFill/>
          </a:ln>
        </p:spPr>
        <p:txBody>
          <a:bodyPr vert="horz" wrap="square" lIns="90000" tIns="46800" rIns="90000" bIns="4680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767B03E-89DB-425E-B6D9-1101EBA1DE01}"/>
              </a:ext>
            </a:extLst>
          </p:cNvPr>
          <p:cNvSpPr>
            <a:spLocks noGrp="1"/>
          </p:cNvSpPr>
          <p:nvPr>
            <p:ph type="dt" sz="half" idx="2"/>
            <p:custDataLst>
              <p:tags r:id="rId16"/>
            </p:custDataLst>
          </p:nvPr>
        </p:nvSpPr>
        <p:spPr>
          <a:xfrm>
            <a:off x="612775" y="6315075"/>
            <a:ext cx="2698750" cy="315913"/>
          </a:xfrm>
          <a:prstGeom prst="rect">
            <a:avLst/>
          </a:prstGeom>
        </p:spPr>
        <p:txBody>
          <a:bodyPr vert="horz" lIns="91440" tIns="45720" rIns="91440" bIns="45720" rtlCol="0" anchor="ctr">
            <a:normAutofit/>
          </a:bodyPr>
          <a:lstStyle>
            <a:lvl1pPr algn="l" eaLnBrk="1" fontAlgn="auto" hangingPunct="1">
              <a:defRPr sz="1000" baseline="0" noProof="1" smtClean="0">
                <a:solidFill>
                  <a:schemeClr val="tx1">
                    <a:tint val="75000"/>
                  </a:schemeClr>
                </a:solidFill>
                <a:latin typeface="Arial" panose="020B0604020202020204" pitchFamily="34" charset="0"/>
                <a:ea typeface="微软雅黑" panose="020B0503020204020204" pitchFamily="34" charset="-122"/>
              </a:defRPr>
            </a:lvl1pPr>
          </a:lstStyle>
          <a:p>
            <a:pPr>
              <a:defRPr/>
            </a:pPr>
            <a:fld id="{9C9DD444-AB2F-4A55-9A75-25C15F1DA018}" type="datetimeFigureOut">
              <a:rPr lang="zh-CN" altLang="en-US"/>
              <a:pPr>
                <a:defRPr/>
              </a:pPr>
              <a:t>2022/7/23</a:t>
            </a:fld>
            <a:endParaRPr lang="zh-CN" altLang="en-US"/>
          </a:p>
        </p:txBody>
      </p:sp>
      <p:sp>
        <p:nvSpPr>
          <p:cNvPr id="5" name="页脚占位符 4">
            <a:extLst>
              <a:ext uri="{FF2B5EF4-FFF2-40B4-BE49-F238E27FC236}">
                <a16:creationId xmlns:a16="http://schemas.microsoft.com/office/drawing/2014/main" id="{3024FC9C-80EB-4D53-8807-D05A7C1C15CE}"/>
              </a:ext>
            </a:extLst>
          </p:cNvPr>
          <p:cNvSpPr>
            <a:spLocks noGrp="1"/>
          </p:cNvSpPr>
          <p:nvPr>
            <p:ph type="ftr" sz="quarter" idx="3"/>
            <p:custDataLst>
              <p:tags r:id="rId17"/>
            </p:custDataLst>
          </p:nvPr>
        </p:nvSpPr>
        <p:spPr>
          <a:xfrm>
            <a:off x="4116388" y="6315075"/>
            <a:ext cx="3959225" cy="315913"/>
          </a:xfrm>
          <a:prstGeom prst="rect">
            <a:avLst/>
          </a:prstGeom>
        </p:spPr>
        <p:txBody>
          <a:bodyPr vert="horz" lIns="91440" tIns="45720" rIns="91440" bIns="45720" rtlCol="0" anchor="ctr">
            <a:normAutofit/>
          </a:bodyPr>
          <a:lstStyle>
            <a:lvl1pPr algn="ctr" eaLnBrk="1" fontAlgn="auto" hangingPunct="1">
              <a:defRPr sz="1000" baseline="0" noProof="1">
                <a:solidFill>
                  <a:schemeClr val="tx1">
                    <a:tint val="75000"/>
                  </a:schemeClr>
                </a:solidFill>
                <a:latin typeface="Arial" panose="020B0604020202020204" pitchFamily="34" charset="0"/>
                <a:ea typeface="微软雅黑" panose="020B0503020204020204" pitchFamily="34" charset="-122"/>
              </a:defRPr>
            </a:lvl1pPr>
          </a:lstStyle>
          <a:p>
            <a:pPr>
              <a:defRPr/>
            </a:pPr>
            <a:endParaRPr lang="zh-CN" altLang="en-US"/>
          </a:p>
        </p:txBody>
      </p:sp>
      <p:sp>
        <p:nvSpPr>
          <p:cNvPr id="6" name="灯片编号占位符 5">
            <a:extLst>
              <a:ext uri="{FF2B5EF4-FFF2-40B4-BE49-F238E27FC236}">
                <a16:creationId xmlns:a16="http://schemas.microsoft.com/office/drawing/2014/main" id="{53829480-1BA0-419B-8D46-1B696D432ABC}"/>
              </a:ext>
            </a:extLst>
          </p:cNvPr>
          <p:cNvSpPr>
            <a:spLocks noGrp="1"/>
          </p:cNvSpPr>
          <p:nvPr>
            <p:ph type="sldNum" sz="quarter" idx="4"/>
            <p:custDataLst>
              <p:tags r:id="rId18"/>
            </p:custDataLst>
          </p:nvPr>
        </p:nvSpPr>
        <p:spPr>
          <a:xfrm>
            <a:off x="8877300" y="6315075"/>
            <a:ext cx="2700338" cy="315913"/>
          </a:xfrm>
          <a:prstGeom prst="rect">
            <a:avLst/>
          </a:prstGeom>
        </p:spPr>
        <p:txBody>
          <a:bodyPr vert="horz" wrap="square" lIns="91440" tIns="45720" rIns="91440" bIns="45720" numCol="1" anchor="ctr" anchorCtr="0" compatLnSpc="1">
            <a:prstTxWarp prst="textNoShape">
              <a:avLst/>
            </a:prstTxWarp>
            <a:normAutofit/>
          </a:bodyPr>
          <a:lstStyle>
            <a:lvl1pPr algn="r" eaLnBrk="1" hangingPunct="1">
              <a:defRPr sz="1000" smtClean="0">
                <a:solidFill>
                  <a:srgbClr val="898989"/>
                </a:solidFill>
              </a:defRPr>
            </a:lvl1pPr>
          </a:lstStyle>
          <a:p>
            <a:pPr>
              <a:defRPr/>
            </a:pPr>
            <a:fld id="{B2A7EDCB-175D-42EF-B7AA-361ACD9652EC}" type="slidenum">
              <a:rPr lang="zh-CN" altLang="en-US"/>
              <a:pPr>
                <a:defRPr/>
              </a:pPr>
              <a:t>‹#›</a:t>
            </a:fld>
            <a:endParaRPr lang="zh-CN" altLang="en-US"/>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3600" b="1" kern="1200" spc="300">
          <a:solidFill>
            <a:srgbClr val="262626"/>
          </a:solidFill>
          <a:latin typeface="Arial" panose="020B0604020202020204" pitchFamily="34" charset="0"/>
          <a:ea typeface="微软雅黑" panose="020B0503020204020204" pitchFamily="34" charset="-122"/>
          <a:cs typeface="+mj-cs"/>
        </a:defRPr>
      </a:lvl1pPr>
      <a:lvl2pPr algn="l" rtl="0" eaLnBrk="0" fontAlgn="base" hangingPunct="0">
        <a:spcBef>
          <a:spcPct val="0"/>
        </a:spcBef>
        <a:spcAft>
          <a:spcPct val="0"/>
        </a:spcAft>
        <a:defRPr sz="3600" b="1">
          <a:solidFill>
            <a:srgbClr val="262626"/>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3600" b="1">
          <a:solidFill>
            <a:srgbClr val="262626"/>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3600" b="1">
          <a:solidFill>
            <a:srgbClr val="262626"/>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3600" b="1">
          <a:solidFill>
            <a:srgbClr val="262626"/>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600" b="1">
          <a:solidFill>
            <a:srgbClr val="262626"/>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600" b="1">
          <a:solidFill>
            <a:srgbClr val="262626"/>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600" b="1">
          <a:solidFill>
            <a:srgbClr val="262626"/>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600" b="1">
          <a:solidFill>
            <a:srgbClr val="262626"/>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130000"/>
        </a:lnSpc>
        <a:spcBef>
          <a:spcPct val="0"/>
        </a:spcBef>
        <a:spcAft>
          <a:spcPts val="1000"/>
        </a:spcAft>
        <a:buFont typeface="Arial" panose="020B0604020202020204" pitchFamily="34" charset="0"/>
        <a:buChar char="●"/>
        <a:defRPr kern="1200" spc="150">
          <a:solidFill>
            <a:srgbClr val="595959"/>
          </a:solidFill>
          <a:latin typeface="Arial" panose="020B0604020202020204" pitchFamily="34" charset="0"/>
          <a:ea typeface="微软雅黑" panose="020B0503020204020204" pitchFamily="34" charset="-122"/>
          <a:cs typeface="+mn-cs"/>
        </a:defRPr>
      </a:lvl1pPr>
      <a:lvl2pPr marL="685800" indent="-228600" algn="l" rtl="0" eaLnBrk="0" fontAlgn="base" hangingPunct="0">
        <a:lnSpc>
          <a:spcPct val="120000"/>
        </a:lnSpc>
        <a:spcBef>
          <a:spcPct val="0"/>
        </a:spcBef>
        <a:spcAft>
          <a:spcPts val="600"/>
        </a:spcAft>
        <a:buFont typeface="Arial" panose="020B0604020202020204" pitchFamily="34" charset="0"/>
        <a:buChar char="●"/>
        <a:tabLst>
          <a:tab pos="1609725" algn="l"/>
        </a:tabLst>
        <a:defRPr sz="1600" kern="1200" spc="150">
          <a:solidFill>
            <a:srgbClr val="595959"/>
          </a:solidFill>
          <a:latin typeface="Arial" panose="020B0604020202020204" pitchFamily="34" charset="0"/>
          <a:ea typeface="微软雅黑" panose="020B0503020204020204" pitchFamily="34" charset="-122"/>
          <a:cs typeface="+mn-cs"/>
        </a:defRPr>
      </a:lvl2pPr>
      <a:lvl3pPr marL="1143000" indent="-228600" algn="l" rtl="0" eaLnBrk="0" fontAlgn="base" hangingPunct="0">
        <a:lnSpc>
          <a:spcPct val="120000"/>
        </a:lnSpc>
        <a:spcBef>
          <a:spcPct val="0"/>
        </a:spcBef>
        <a:spcAft>
          <a:spcPts val="600"/>
        </a:spcAft>
        <a:buFont typeface="Arial" panose="020B0604020202020204" pitchFamily="34" charset="0"/>
        <a:buChar char="●"/>
        <a:defRPr sz="1600" kern="1200" spc="150">
          <a:solidFill>
            <a:srgbClr val="595959"/>
          </a:solidFill>
          <a:latin typeface="Arial" panose="020B0604020202020204" pitchFamily="34" charset="0"/>
          <a:ea typeface="微软雅黑" panose="020B0503020204020204" pitchFamily="34" charset="-122"/>
          <a:cs typeface="+mn-cs"/>
        </a:defRPr>
      </a:lvl3pPr>
      <a:lvl4pPr marL="1600200" indent="-228600" algn="l" rtl="0" eaLnBrk="0" fontAlgn="base" hangingPunct="0">
        <a:lnSpc>
          <a:spcPct val="120000"/>
        </a:lnSpc>
        <a:spcBef>
          <a:spcPct val="0"/>
        </a:spcBef>
        <a:spcAft>
          <a:spcPts val="300"/>
        </a:spcAft>
        <a:buFont typeface="Wingdings" panose="05000000000000000000" pitchFamily="2" charset="2"/>
        <a:buChar char=""/>
        <a:defRPr sz="1400" kern="1200" spc="150">
          <a:solidFill>
            <a:srgbClr val="595959"/>
          </a:solidFill>
          <a:latin typeface="Arial" panose="020B0604020202020204" pitchFamily="34" charset="0"/>
          <a:ea typeface="微软雅黑" panose="020B0503020204020204" pitchFamily="34" charset="-122"/>
          <a:cs typeface="+mn-cs"/>
        </a:defRPr>
      </a:lvl4pPr>
      <a:lvl5pPr marL="2057400" indent="-228600" algn="l" rtl="0" eaLnBrk="0" fontAlgn="base" hangingPunct="0">
        <a:lnSpc>
          <a:spcPct val="120000"/>
        </a:lnSpc>
        <a:spcBef>
          <a:spcPct val="0"/>
        </a:spcBef>
        <a:spcAft>
          <a:spcPts val="300"/>
        </a:spcAft>
        <a:buFont typeface="Arial" panose="020B0604020202020204" pitchFamily="34" charset="0"/>
        <a:buChar char="•"/>
        <a:defRPr sz="1400" kern="1200" spc="150">
          <a:solidFill>
            <a:srgbClr val="595959"/>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image" Target="../media/image1.png"/><Relationship Id="rId5" Type="http://schemas.openxmlformats.org/officeDocument/2006/relationships/image" Target="../media/image9.png"/><Relationship Id="rId10" Type="http://schemas.openxmlformats.org/officeDocument/2006/relationships/image" Target="../media/image22.png"/><Relationship Id="rId4" Type="http://schemas.openxmlformats.org/officeDocument/2006/relationships/notesSlide" Target="../notesSlides/notesSlide11.xml"/><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8" Type="http://schemas.openxmlformats.org/officeDocument/2006/relationships/image" Target="../media/image290.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image" Target="../media/image7.png"/><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8" Type="http://schemas.openxmlformats.org/officeDocument/2006/relationships/hyperlink" Target="https://codeforces.com/blog/entry/92248" TargetMode="External"/><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notesSlide" Target="../notesSlides/notesSlide1.xml"/><Relationship Id="rId9" Type="http://schemas.openxmlformats.org/officeDocument/2006/relationships/image" Target="../media/image10.jp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6" descr="资源 7">
            <a:extLst>
              <a:ext uri="{FF2B5EF4-FFF2-40B4-BE49-F238E27FC236}">
                <a16:creationId xmlns:a16="http://schemas.microsoft.com/office/drawing/2014/main" id="{544FADF3-2DBF-4627-8CAE-EED6B575EB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422900"/>
            <a:ext cx="12192000" cy="1435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1" name="图片 18" descr="资源 20">
            <a:extLst>
              <a:ext uri="{FF2B5EF4-FFF2-40B4-BE49-F238E27FC236}">
                <a16:creationId xmlns:a16="http://schemas.microsoft.com/office/drawing/2014/main" id="{1AECF9F8-993E-4661-8148-90E0AAD498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419725"/>
            <a:ext cx="12192000" cy="143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2" name="图片 5" descr="资源 6">
            <a:extLst>
              <a:ext uri="{FF2B5EF4-FFF2-40B4-BE49-F238E27FC236}">
                <a16:creationId xmlns:a16="http://schemas.microsoft.com/office/drawing/2014/main" id="{14FFF84B-437E-4445-BDA1-E1D7AEDCDC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0600" y="0"/>
            <a:ext cx="3581400" cy="3013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4" name="图片 8" descr="资源 9">
            <a:extLst>
              <a:ext uri="{FF2B5EF4-FFF2-40B4-BE49-F238E27FC236}">
                <a16:creationId xmlns:a16="http://schemas.microsoft.com/office/drawing/2014/main" id="{87873C5D-920B-4978-8904-4B072C3BA6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6050" y="3910013"/>
            <a:ext cx="2371725" cy="51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文本框 9">
            <a:extLst>
              <a:ext uri="{FF2B5EF4-FFF2-40B4-BE49-F238E27FC236}">
                <a16:creationId xmlns:a16="http://schemas.microsoft.com/office/drawing/2014/main" id="{1C0C89A5-92AF-492B-A0E9-0238402F1690}"/>
              </a:ext>
            </a:extLst>
          </p:cNvPr>
          <p:cNvSpPr txBox="1">
            <a:spLocks noChangeArrowheads="1"/>
          </p:cNvSpPr>
          <p:nvPr/>
        </p:nvSpPr>
        <p:spPr bwMode="auto">
          <a:xfrm>
            <a:off x="2316393" y="1806575"/>
            <a:ext cx="5539396" cy="1015663"/>
          </a:xfrm>
          <a:prstGeom prst="rect">
            <a:avLst/>
          </a:prstGeom>
          <a:noFill/>
          <a:ln>
            <a:noFill/>
          </a:ln>
        </p:spPr>
        <p:txBody>
          <a:bodyPr wrap="square">
            <a:spAutoFit/>
          </a:bodyPr>
          <a:lstStyle/>
          <a:p>
            <a:pPr eaLnBrk="1" hangingPunct="1">
              <a:defRPr/>
            </a:pPr>
            <a:r>
              <a:rPr lang="zh-CN" altLang="en-US" sz="6000" b="1" dirty="0">
                <a:solidFill>
                  <a:schemeClr val="accent4"/>
                </a:solidFill>
                <a:effectLst>
                  <a:outerShdw blurRad="38100" dist="38100" dir="2700000" algn="tl">
                    <a:srgbClr val="000000">
                      <a:alpha val="43137"/>
                    </a:srgbClr>
                  </a:outerShdw>
                </a:effectLst>
                <a:latin typeface="方正字迹-快意体 简" panose="02000500000000000000" pitchFamily="2" charset="-122"/>
                <a:ea typeface="方正字迹-快意体 简" panose="02000500000000000000" pitchFamily="2" charset="-122"/>
              </a:rPr>
              <a:t>二分杂题选讲</a:t>
            </a:r>
          </a:p>
        </p:txBody>
      </p:sp>
      <p:sp>
        <p:nvSpPr>
          <p:cNvPr id="2056" name="文本框 11">
            <a:extLst>
              <a:ext uri="{FF2B5EF4-FFF2-40B4-BE49-F238E27FC236}">
                <a16:creationId xmlns:a16="http://schemas.microsoft.com/office/drawing/2014/main" id="{09A602D3-489B-4C27-B480-D36A63813DC9}"/>
              </a:ext>
            </a:extLst>
          </p:cNvPr>
          <p:cNvSpPr txBox="1">
            <a:spLocks noChangeArrowheads="1"/>
          </p:cNvSpPr>
          <p:nvPr/>
        </p:nvSpPr>
        <p:spPr bwMode="auto">
          <a:xfrm>
            <a:off x="2933700" y="3935413"/>
            <a:ext cx="227329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2400" dirty="0" err="1">
                <a:solidFill>
                  <a:schemeClr val="bg1"/>
                </a:solidFill>
                <a:effectLst>
                  <a:outerShdw blurRad="38100" dist="38100" dir="2700000" algn="tl">
                    <a:srgbClr val="000000">
                      <a:alpha val="43137"/>
                    </a:srgbClr>
                  </a:outerShdw>
                </a:effectLst>
                <a:latin typeface="方正字迹-快意体 简" panose="02000500000000000000" pitchFamily="2" charset="-122"/>
                <a:ea typeface="方正字迹-快意体 简" panose="02000500000000000000" pitchFamily="2" charset="-122"/>
              </a:rPr>
              <a:t>DeaphetS</a:t>
            </a:r>
            <a:endParaRPr lang="en-US" altLang="zh-CN" sz="2400" dirty="0">
              <a:solidFill>
                <a:schemeClr val="bg1"/>
              </a:solidFill>
              <a:effectLst>
                <a:outerShdw blurRad="38100" dist="38100" dir="2700000" algn="tl">
                  <a:srgbClr val="000000">
                    <a:alpha val="43137"/>
                  </a:srgbClr>
                </a:outerShdw>
              </a:effectLst>
              <a:latin typeface="方正字迹-快意体 简" panose="02000500000000000000" pitchFamily="2" charset="-122"/>
              <a:ea typeface="方正字迹-快意体 简" panose="02000500000000000000" pitchFamily="2" charset="-122"/>
            </a:endParaRPr>
          </a:p>
        </p:txBody>
      </p:sp>
      <p:pic>
        <p:nvPicPr>
          <p:cNvPr id="2057" name="图片 14" descr="资源 18">
            <a:extLst>
              <a:ext uri="{FF2B5EF4-FFF2-40B4-BE49-F238E27FC236}">
                <a16:creationId xmlns:a16="http://schemas.microsoft.com/office/drawing/2014/main" id="{092DC1FD-52DF-4F3A-9172-B699CD4332F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4313" y="952500"/>
            <a:ext cx="1414462" cy="127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8" name="图片 15" descr="资源 19">
            <a:extLst>
              <a:ext uri="{FF2B5EF4-FFF2-40B4-BE49-F238E27FC236}">
                <a16:creationId xmlns:a16="http://schemas.microsoft.com/office/drawing/2014/main" id="{C616993F-37A0-429A-A960-12BC0C7E26A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47050" y="3417888"/>
            <a:ext cx="2590800" cy="146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40953" y="6206412"/>
            <a:ext cx="1490501" cy="4240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7" name="组 16"/>
          <p:cNvGrpSpPr/>
          <p:nvPr/>
        </p:nvGrpSpPr>
        <p:grpSpPr>
          <a:xfrm>
            <a:off x="106358" y="124288"/>
            <a:ext cx="2560642" cy="561512"/>
            <a:chOff x="7902173" y="2781300"/>
            <a:chExt cx="2560642" cy="561512"/>
          </a:xfrm>
        </p:grpSpPr>
        <p:pic>
          <p:nvPicPr>
            <p:cNvPr id="18"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 name="文本框 18"/>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0" name="矩形 19"/>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0" y="304901"/>
            <a:ext cx="2209800"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植树</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4525963"/>
              </a:xfrm>
            </p:spPr>
            <p:txBody>
              <a:bodyPr>
                <a:normAutofit/>
              </a:bodyPr>
              <a:lstStyle/>
              <a:p>
                <a:pPr>
                  <a:lnSpc>
                    <a:spcPct val="150000"/>
                  </a:lnSpc>
                </a:pPr>
                <a:r>
                  <a:rPr lang="zh-CN" altLang="en-US" sz="2000" dirty="0"/>
                  <a:t>有</a:t>
                </a:r>
                <a14:m>
                  <m:oMath xmlns:m="http://schemas.openxmlformats.org/officeDocument/2006/math">
                    <m:r>
                      <a:rPr lang="en-US" altLang="zh-CN" sz="2000" b="0" i="1" smtClean="0">
                        <a:latin typeface="Cambria Math" panose="02040503050406030204" pitchFamily="18" charset="0"/>
                      </a:rPr>
                      <m:t>𝑛</m:t>
                    </m:r>
                  </m:oMath>
                </a14:m>
                <a:r>
                  <a:rPr lang="zh-CN" altLang="en-US" sz="2000" dirty="0"/>
                  <a:t>个点</a:t>
                </a:r>
                <a14:m>
                  <m:oMath xmlns:m="http://schemas.openxmlformats.org/officeDocument/2006/math">
                    <m:r>
                      <a:rPr lang="en-US" altLang="zh-CN" sz="2000" b="0" i="1" smtClean="0">
                        <a:latin typeface="Cambria Math" panose="02040503050406030204" pitchFamily="18" charset="0"/>
                      </a:rPr>
                      <m:t>𝑚</m:t>
                    </m:r>
                  </m:oMath>
                </a14:m>
                <a:r>
                  <a:rPr lang="zh-CN" altLang="en-US" sz="2000" dirty="0"/>
                  <a:t>条边，边从</a:t>
                </a:r>
                <a14:m>
                  <m:oMath xmlns:m="http://schemas.openxmlformats.org/officeDocument/2006/math">
                    <m:r>
                      <a:rPr lang="en-US" altLang="zh-CN" sz="2000" b="0" i="1" smtClean="0">
                        <a:latin typeface="Cambria Math" panose="02040503050406030204" pitchFamily="18" charset="0"/>
                      </a:rPr>
                      <m:t>1</m:t>
                    </m:r>
                  </m:oMath>
                </a14:m>
                <a:r>
                  <a:rPr lang="zh-CN" altLang="en-US" sz="2000" dirty="0"/>
                  <a:t>到</a:t>
                </a:r>
                <a14:m>
                  <m:oMath xmlns:m="http://schemas.openxmlformats.org/officeDocument/2006/math">
                    <m:r>
                      <a:rPr lang="en-US" altLang="zh-CN" sz="2000" b="0" i="1" dirty="0" smtClean="0">
                        <a:latin typeface="Cambria Math" panose="02040503050406030204" pitchFamily="18" charset="0"/>
                      </a:rPr>
                      <m:t>𝑚</m:t>
                    </m:r>
                  </m:oMath>
                </a14:m>
                <a:r>
                  <a:rPr lang="zh-CN" altLang="en-US" sz="2000" dirty="0"/>
                  <a:t>编号。要求把</a:t>
                </a:r>
                <a14:m>
                  <m:oMath xmlns:m="http://schemas.openxmlformats.org/officeDocument/2006/math">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𝑚</m:t>
                        </m:r>
                      </m:e>
                    </m:d>
                  </m:oMath>
                </a14:m>
                <a:r>
                  <a:rPr lang="zh-CN" altLang="en-US" sz="2000" dirty="0"/>
                  <a:t>划分成尽可能多个区间，使得对于每个区间内的边，都有一个子集能构成一棵边权和不超过</a:t>
                </a:r>
                <a14:m>
                  <m:oMath xmlns:m="http://schemas.openxmlformats.org/officeDocument/2006/math">
                    <m:r>
                      <a:rPr lang="en-US" altLang="zh-CN" sz="2000" b="0" i="1" smtClean="0">
                        <a:latin typeface="Cambria Math" panose="02040503050406030204" pitchFamily="18" charset="0"/>
                      </a:rPr>
                      <m:t>𝑆</m:t>
                    </m:r>
                  </m:oMath>
                </a14:m>
                <a:r>
                  <a:rPr lang="zh-CN" altLang="en-US" sz="2000" dirty="0"/>
                  <a:t>的生成树</a:t>
                </a:r>
                <a:endParaRPr lang="en-US" altLang="zh-CN" sz="2000" dirty="0"/>
              </a:p>
              <a:p>
                <a:pPr>
                  <a:lnSpc>
                    <a:spcPct val="150000"/>
                  </a:lnSpc>
                </a:pPr>
                <a:r>
                  <a:rPr lang="zh-CN" altLang="en-US" sz="2000" dirty="0"/>
                  <a:t>多组数据，</a:t>
                </a:r>
                <a14:m>
                  <m:oMath xmlns:m="http://schemas.openxmlformats.org/officeDocument/2006/math">
                    <m:r>
                      <a:rPr lang="en-US" altLang="zh-CN" sz="2000" b="0" i="1" smtClean="0">
                        <a:latin typeface="Cambria Math" panose="02040503050406030204" pitchFamily="18" charset="0"/>
                      </a:rPr>
                      <m:t>𝑇</m:t>
                    </m:r>
                    <m:r>
                      <a:rPr lang="en-US" altLang="zh-CN" sz="2000" b="0" i="1" smtClean="0">
                        <a:latin typeface="Cambria Math" panose="02040503050406030204" pitchFamily="18" charset="0"/>
                      </a:rPr>
                      <m:t>≤5,2≤</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10</m:t>
                        </m:r>
                      </m:e>
                      <m:sup>
                        <m:r>
                          <a:rPr lang="en-US" altLang="zh-CN" sz="2000" b="0" i="1" smtClean="0">
                            <a:latin typeface="Cambria Math" panose="02040503050406030204" pitchFamily="18" charset="0"/>
                          </a:rPr>
                          <m:t>5</m:t>
                        </m:r>
                      </m:sup>
                    </m:sSup>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𝑤</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𝑆</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10</m:t>
                        </m:r>
                      </m:e>
                      <m:sup>
                        <m:r>
                          <a:rPr lang="en-US" altLang="zh-CN" sz="2000" b="0" i="1" smtClean="0">
                            <a:latin typeface="Cambria Math" panose="02040503050406030204" pitchFamily="18" charset="0"/>
                          </a:rPr>
                          <m:t>9</m:t>
                        </m:r>
                      </m:sup>
                    </m:sSup>
                  </m:oMath>
                </a14:m>
                <a:endParaRPr lang="en-US" altLang="zh-CN" sz="2000" dirty="0"/>
              </a:p>
              <a:p>
                <a:pPr>
                  <a:lnSpc>
                    <a:spcPct val="100000"/>
                  </a:lnSpc>
                </a:pPr>
                <a:r>
                  <a:rPr lang="zh-CN" altLang="en-US" sz="2000" dirty="0"/>
                  <a:t>如果对每个左端点都进行二分，那么注意到，每次二分后判断的时间复杂度是</a:t>
                </a:r>
                <a14:m>
                  <m:oMath xmlns:m="http://schemas.openxmlformats.org/officeDocument/2006/math">
                    <m:r>
                      <a:rPr lang="en-US" altLang="zh-CN" sz="2000" b="0" i="1" smtClean="0">
                        <a:latin typeface="Cambria Math" panose="02040503050406030204" pitchFamily="18" charset="0"/>
                      </a:rPr>
                      <m:t>𝑂</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𝑘</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𝑘</m:t>
                            </m:r>
                          </m:e>
                        </m:func>
                      </m:e>
                    </m:d>
                  </m:oMath>
                </a14:m>
                <a:r>
                  <a:rPr lang="zh-CN" altLang="en-US" sz="2000" dirty="0"/>
                  <a:t>的，最坏情况下会有</a:t>
                </a:r>
                <a14:m>
                  <m:oMath xmlns:m="http://schemas.openxmlformats.org/officeDocument/2006/math">
                    <m:r>
                      <a:rPr lang="en-US" altLang="zh-CN" sz="2000" b="0" i="1" smtClean="0">
                        <a:latin typeface="Cambria Math" panose="02040503050406030204" pitchFamily="18" charset="0"/>
                      </a:rPr>
                      <m:t>𝑂</m:t>
                    </m:r>
                    <m:d>
                      <m:dPr>
                        <m:ctrlPr>
                          <a:rPr lang="en-US" altLang="zh-CN" sz="2000" b="0" i="1" smtClean="0">
                            <a:latin typeface="Cambria Math" panose="02040503050406030204" pitchFamily="18" charset="0"/>
                          </a:rPr>
                        </m:ctrlPr>
                      </m:dPr>
                      <m:e>
                        <m:f>
                          <m:fPr>
                            <m:ctrlPr>
                              <a:rPr lang="en-US" altLang="zh-CN" sz="2000" b="0" i="1" smtClean="0">
                                <a:latin typeface="Cambria Math" panose="02040503050406030204" pitchFamily="18" charset="0"/>
                              </a:rPr>
                            </m:ctrlPr>
                          </m:fPr>
                          <m:num>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𝑚</m:t>
                                </m:r>
                              </m:e>
                              <m:sup>
                                <m:r>
                                  <a:rPr lang="en-US" altLang="zh-CN" sz="2000" b="0" i="1" smtClean="0">
                                    <a:latin typeface="Cambria Math" panose="02040503050406030204" pitchFamily="18" charset="0"/>
                                  </a:rPr>
                                  <m:t>2</m:t>
                                </m:r>
                              </m:sup>
                            </m:sSup>
                          </m:num>
                          <m:den>
                            <m:r>
                              <a:rPr lang="en-US" altLang="zh-CN" sz="2000" b="0" i="1" smtClean="0">
                                <a:latin typeface="Cambria Math" panose="02040503050406030204" pitchFamily="18" charset="0"/>
                              </a:rPr>
                              <m:t>𝑛</m:t>
                            </m:r>
                          </m:den>
                        </m:f>
                        <m:func>
                          <m:funcPr>
                            <m:ctrlPr>
                              <a:rPr lang="en-US" altLang="zh-CN" sz="2000" b="0" i="1" smtClean="0">
                                <a:latin typeface="Cambria Math" panose="02040503050406030204" pitchFamily="18" charset="0"/>
                              </a:rPr>
                            </m:ctrlPr>
                          </m:funcPr>
                          <m:fName>
                            <m:sSup>
                              <m:sSupPr>
                                <m:ctrlPr>
                                  <a:rPr lang="en-US" altLang="zh-CN" sz="2000" b="0" i="1" smtClean="0">
                                    <a:latin typeface="Cambria Math" panose="02040503050406030204" pitchFamily="18" charset="0"/>
                                  </a:rPr>
                                </m:ctrlPr>
                              </m:sSupPr>
                              <m:e>
                                <m:r>
                                  <m:rPr>
                                    <m:sty m:val="p"/>
                                  </m:rPr>
                                  <a:rPr lang="en-US" altLang="zh-CN" sz="2000" b="0" i="0" smtClean="0">
                                    <a:latin typeface="Cambria Math" panose="02040503050406030204" pitchFamily="18" charset="0"/>
                                  </a:rPr>
                                  <m:t>log</m:t>
                                </m:r>
                              </m:e>
                              <m:sup>
                                <m:r>
                                  <a:rPr lang="en-US" altLang="zh-CN" sz="2000" b="0" i="1" smtClean="0">
                                    <a:latin typeface="Cambria Math" panose="02040503050406030204" pitchFamily="18" charset="0"/>
                                  </a:rPr>
                                  <m:t>2</m:t>
                                </m:r>
                              </m:sup>
                            </m:sSup>
                          </m:fName>
                          <m:e>
                            <m:r>
                              <a:rPr lang="en-US" altLang="zh-CN" sz="2000" b="0" i="1" smtClean="0">
                                <a:latin typeface="Cambria Math" panose="02040503050406030204" pitchFamily="18" charset="0"/>
                              </a:rPr>
                              <m:t>𝑚</m:t>
                            </m:r>
                          </m:e>
                        </m:func>
                      </m:e>
                    </m:d>
                  </m:oMath>
                </a14:m>
                <a:r>
                  <a:rPr lang="zh-CN" altLang="en-US" sz="2000" dirty="0"/>
                  <a:t>的复杂度，喜提</a:t>
                </a:r>
                <a:r>
                  <a:rPr lang="en-US" altLang="zh-CN" sz="2000" dirty="0"/>
                  <a:t>TLE</a:t>
                </a:r>
              </a:p>
              <a:p>
                <a:pPr>
                  <a:lnSpc>
                    <a:spcPct val="150000"/>
                  </a:lnSpc>
                </a:pPr>
                <a:r>
                  <a:rPr lang="zh-CN" altLang="en-US" sz="2000" dirty="0"/>
                  <a:t>对于这种情况，我们有两种方案可以解决</a:t>
                </a:r>
                <a:endParaRPr lang="en-US" altLang="zh-CN" sz="2000" dirty="0"/>
              </a:p>
              <a:p>
                <a:pPr lvl="1">
                  <a:lnSpc>
                    <a:spcPct val="150000"/>
                  </a:lnSpc>
                </a:pPr>
                <a:r>
                  <a:rPr lang="zh-CN" altLang="en-US" sz="1800" dirty="0"/>
                  <a:t>数据分块</a:t>
                </a:r>
                <a:endParaRPr lang="en-US" altLang="zh-CN" sz="1800" dirty="0"/>
              </a:p>
              <a:p>
                <a:pPr lvl="1">
                  <a:lnSpc>
                    <a:spcPct val="150000"/>
                  </a:lnSpc>
                </a:pPr>
                <a:r>
                  <a:rPr lang="zh-CN" altLang="en-US" sz="1800" dirty="0"/>
                  <a:t>改进二分姿势</a:t>
                </a:r>
                <a:endParaRPr lang="en-US" altLang="zh-CN" sz="18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4525963"/>
              </a:xfrm>
              <a:blipFill>
                <a:blip r:embed="rId8"/>
                <a:stretch>
                  <a:fillRect l="-500" r="-222"/>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75144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0" y="304901"/>
            <a:ext cx="2209800"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数据分块</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4525963"/>
              </a:xfrm>
            </p:spPr>
            <p:txBody>
              <a:bodyPr>
                <a:normAutofit/>
              </a:bodyPr>
              <a:lstStyle/>
              <a:p>
                <a:pPr>
                  <a:lnSpc>
                    <a:spcPct val="150000"/>
                  </a:lnSpc>
                </a:pPr>
                <a:r>
                  <a:rPr lang="zh-CN" altLang="en-US" sz="2000" dirty="0"/>
                  <a:t>在</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10</m:t>
                        </m:r>
                      </m:e>
                      <m:sup>
                        <m:r>
                          <a:rPr lang="en-US" altLang="zh-CN" sz="2000" b="0" i="1" smtClean="0">
                            <a:latin typeface="Cambria Math" panose="02040503050406030204" pitchFamily="18" charset="0"/>
                          </a:rPr>
                          <m:t>5</m:t>
                        </m:r>
                      </m:sup>
                    </m:sSup>
                  </m:oMath>
                </a14:m>
                <a:r>
                  <a:rPr lang="zh-CN" altLang="en-US" sz="2000" dirty="0"/>
                  <a:t>的数据范围下，</a:t>
                </a:r>
                <a:r>
                  <a:rPr lang="en-US" altLang="zh-CN" sz="2000" dirty="0"/>
                  <a:t> </a:t>
                </a:r>
                <a14:m>
                  <m:oMath xmlns:m="http://schemas.openxmlformats.org/officeDocument/2006/math">
                    <m:r>
                      <a:rPr lang="en-US" altLang="zh-CN" sz="2000" i="1">
                        <a:latin typeface="Cambria Math" panose="02040503050406030204" pitchFamily="18" charset="0"/>
                      </a:rPr>
                      <m:t>𝑂</m:t>
                    </m:r>
                    <m:d>
                      <m:dPr>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𝑚</m:t>
                                </m:r>
                              </m:e>
                              <m:sup>
                                <m:r>
                                  <a:rPr lang="en-US" altLang="zh-CN" sz="2000" i="1">
                                    <a:latin typeface="Cambria Math" panose="02040503050406030204" pitchFamily="18" charset="0"/>
                                  </a:rPr>
                                  <m:t>2</m:t>
                                </m:r>
                              </m:sup>
                            </m:sSup>
                          </m:num>
                          <m:den>
                            <m:r>
                              <a:rPr lang="en-US" altLang="zh-CN" sz="2000" i="1">
                                <a:latin typeface="Cambria Math" panose="02040503050406030204" pitchFamily="18" charset="0"/>
                              </a:rPr>
                              <m:t>𝑛</m:t>
                            </m:r>
                          </m:den>
                        </m:f>
                        <m:func>
                          <m:funcPr>
                            <m:ctrlPr>
                              <a:rPr lang="en-US" altLang="zh-CN" sz="2000" i="1">
                                <a:latin typeface="Cambria Math" panose="02040503050406030204" pitchFamily="18" charset="0"/>
                              </a:rPr>
                            </m:ctrlPr>
                          </m:funcPr>
                          <m:fName>
                            <m:sSup>
                              <m:sSupPr>
                                <m:ctrlPr>
                                  <a:rPr lang="en-US" altLang="zh-CN" sz="2000" i="1" smtClean="0">
                                    <a:latin typeface="Cambria Math" panose="02040503050406030204" pitchFamily="18" charset="0"/>
                                  </a:rPr>
                                </m:ctrlPr>
                              </m:sSupPr>
                              <m:e>
                                <m:r>
                                  <m:rPr>
                                    <m:sty m:val="p"/>
                                  </m:rPr>
                                  <a:rPr lang="en-US" altLang="zh-CN" sz="2000">
                                    <a:latin typeface="Cambria Math" panose="02040503050406030204" pitchFamily="18" charset="0"/>
                                  </a:rPr>
                                  <m:t>log</m:t>
                                </m:r>
                              </m:e>
                              <m:sup>
                                <m:r>
                                  <a:rPr lang="en-US" altLang="zh-CN" sz="2000" b="0" i="1" smtClean="0">
                                    <a:latin typeface="Cambria Math" panose="02040503050406030204" pitchFamily="18" charset="0"/>
                                  </a:rPr>
                                  <m:t>2</m:t>
                                </m:r>
                              </m:sup>
                            </m:sSup>
                          </m:fName>
                          <m:e>
                            <m:r>
                              <a:rPr lang="en-US" altLang="zh-CN" sz="2000" i="1">
                                <a:latin typeface="Cambria Math" panose="02040503050406030204" pitchFamily="18" charset="0"/>
                              </a:rPr>
                              <m:t>𝑚</m:t>
                            </m:r>
                          </m:e>
                        </m:func>
                      </m:e>
                    </m:d>
                  </m:oMath>
                </a14:m>
                <a:r>
                  <a:rPr lang="zh-CN" altLang="en-US" sz="2000" dirty="0"/>
                  <a:t>的复杂度在</a:t>
                </a:r>
                <a14:m>
                  <m:oMath xmlns:m="http://schemas.openxmlformats.org/officeDocument/2006/math">
                    <m:r>
                      <a:rPr lang="en-US" altLang="zh-CN" sz="2000" b="0" i="1" smtClean="0">
                        <a:latin typeface="Cambria Math" panose="02040503050406030204" pitchFamily="18" charset="0"/>
                      </a:rPr>
                      <m:t>𝑛</m:t>
                    </m:r>
                  </m:oMath>
                </a14:m>
                <a:r>
                  <a:rPr lang="zh-CN" altLang="en-US" sz="2000" dirty="0"/>
                  <a:t>较小时就炸掉了，于是考虑针对</a:t>
                </a:r>
                <a14:m>
                  <m:oMath xmlns:m="http://schemas.openxmlformats.org/officeDocument/2006/math">
                    <m:r>
                      <a:rPr lang="en-US" altLang="zh-CN" sz="2000" b="0" i="1" smtClean="0">
                        <a:latin typeface="Cambria Math" panose="02040503050406030204" pitchFamily="18" charset="0"/>
                      </a:rPr>
                      <m:t>𝑛</m:t>
                    </m:r>
                  </m:oMath>
                </a14:m>
                <a:r>
                  <a:rPr lang="zh-CN" altLang="en-US" sz="2000" dirty="0"/>
                  <a:t>的大小进行数据分块</a:t>
                </a:r>
                <a:endParaRPr lang="en-US" altLang="zh-CN" sz="2000" dirty="0"/>
              </a:p>
              <a:p>
                <a:pPr>
                  <a:lnSpc>
                    <a:spcPct val="150000"/>
                  </a:lnSpc>
                </a:pPr>
                <a:r>
                  <a:rPr lang="zh-CN" altLang="en-US" sz="2000" dirty="0"/>
                  <a:t>注意到，如果我们直接往里面加边并动态维护最小生成树，直到形成一个满足条件的生成树后把图清空。这样的做法是</a:t>
                </a:r>
                <a14:m>
                  <m:oMath xmlns:m="http://schemas.openxmlformats.org/officeDocument/2006/math">
                    <m:r>
                      <a:rPr lang="en-US" altLang="zh-CN" sz="2000" b="0" i="1" smtClean="0">
                        <a:latin typeface="Cambria Math" panose="02040503050406030204" pitchFamily="18" charset="0"/>
                      </a:rPr>
                      <m:t>𝑂</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𝑛𝑚</m:t>
                        </m:r>
                      </m:e>
                    </m:d>
                  </m:oMath>
                </a14:m>
                <a:r>
                  <a:rPr lang="zh-CN" altLang="en-US" sz="2000" dirty="0"/>
                  <a:t>的</a:t>
                </a:r>
                <a:endParaRPr lang="en-US" altLang="zh-CN" sz="2000" dirty="0"/>
              </a:p>
              <a:p>
                <a:pPr>
                  <a:lnSpc>
                    <a:spcPct val="150000"/>
                  </a:lnSpc>
                </a:pPr>
                <a:r>
                  <a:rPr lang="zh-CN" altLang="en-US" sz="2000" dirty="0"/>
                  <a:t>至于如何动态维护最小生成树，可以在加边时直接暴力求出</a:t>
                </a:r>
                <a14:m>
                  <m:oMath xmlns:m="http://schemas.openxmlformats.org/officeDocument/2006/math">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oMath>
                </a14:m>
                <a:r>
                  <a:rPr lang="zh-CN" altLang="en-US" sz="2000" dirty="0"/>
                  <a:t>到</a:t>
                </a:r>
                <a14:m>
                  <m:oMath xmlns:m="http://schemas.openxmlformats.org/officeDocument/2006/math">
                    <m:r>
                      <a:rPr lang="en-US" altLang="zh-CN" sz="2000" b="0" i="1" smtClean="0">
                        <a:latin typeface="Cambria Math" panose="02040503050406030204" pitchFamily="18" charset="0"/>
                      </a:rPr>
                      <m:t>𝐿𝐶𝐴</m:t>
                    </m:r>
                  </m:oMath>
                </a14:m>
                <a:r>
                  <a:rPr lang="zh-CN" altLang="en-US" sz="2000" dirty="0"/>
                  <a:t>上的边权最大值，然后判断是否更新，每次更新也可以</a:t>
                </a:r>
                <a14:m>
                  <m:oMath xmlns:m="http://schemas.openxmlformats.org/officeDocument/2006/math">
                    <m:r>
                      <a:rPr lang="en-US" altLang="zh-CN" sz="2000" b="0" i="1" smtClean="0">
                        <a:latin typeface="Cambria Math" panose="02040503050406030204" pitchFamily="18" charset="0"/>
                      </a:rPr>
                      <m:t>𝑂</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oMath>
                </a14:m>
                <a:r>
                  <a:rPr lang="zh-CN" altLang="en-US" sz="2000" dirty="0"/>
                  <a:t>进行</a:t>
                </a:r>
                <a:endParaRPr lang="en-US" altLang="zh-CN" sz="2000" dirty="0"/>
              </a:p>
              <a:p>
                <a:pPr>
                  <a:lnSpc>
                    <a:spcPct val="150000"/>
                  </a:lnSpc>
                </a:pPr>
                <a:r>
                  <a:rPr lang="zh-CN" altLang="en-US" sz="2000" dirty="0"/>
                  <a:t>那么可以发现，</a:t>
                </a:r>
                <a14:m>
                  <m:oMath xmlns:m="http://schemas.openxmlformats.org/officeDocument/2006/math">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min</m:t>
                        </m:r>
                      </m:fName>
                      <m:e>
                        <m:d>
                          <m:dPr>
                            <m:ctrlPr>
                              <a:rPr lang="en-US" altLang="zh-CN" sz="2000" b="0" i="1" smtClean="0">
                                <a:latin typeface="Cambria Math" panose="02040503050406030204" pitchFamily="18" charset="0"/>
                              </a:rPr>
                            </m:ctrlPr>
                          </m:dPr>
                          <m:e>
                            <m:f>
                              <m:fPr>
                                <m:ctrlPr>
                                  <a:rPr lang="en-US" altLang="zh-CN" sz="2000" i="1">
                                    <a:latin typeface="Cambria Math" panose="02040503050406030204" pitchFamily="18" charset="0"/>
                                  </a:rPr>
                                </m:ctrlPr>
                              </m:fPr>
                              <m:num>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𝑚</m:t>
                                    </m:r>
                                  </m:e>
                                  <m:sup>
                                    <m:r>
                                      <a:rPr lang="en-US" altLang="zh-CN" sz="2000" i="1">
                                        <a:latin typeface="Cambria Math" panose="02040503050406030204" pitchFamily="18" charset="0"/>
                                      </a:rPr>
                                      <m:t>2</m:t>
                                    </m:r>
                                  </m:sup>
                                </m:sSup>
                              </m:num>
                              <m:den>
                                <m:r>
                                  <a:rPr lang="en-US" altLang="zh-CN" sz="2000" i="1">
                                    <a:latin typeface="Cambria Math" panose="02040503050406030204" pitchFamily="18" charset="0"/>
                                  </a:rPr>
                                  <m:t>𝑛</m:t>
                                </m:r>
                              </m:den>
                            </m:f>
                            <m:func>
                              <m:funcPr>
                                <m:ctrlPr>
                                  <a:rPr lang="en-US" altLang="zh-CN" sz="2000" i="1">
                                    <a:latin typeface="Cambria Math" panose="02040503050406030204" pitchFamily="18" charset="0"/>
                                  </a:rPr>
                                </m:ctrlPr>
                              </m:funcPr>
                              <m:fName>
                                <m:sSup>
                                  <m:sSupPr>
                                    <m:ctrlPr>
                                      <a:rPr lang="en-US" altLang="zh-CN" sz="2000" i="1">
                                        <a:latin typeface="Cambria Math" panose="02040503050406030204" pitchFamily="18" charset="0"/>
                                      </a:rPr>
                                    </m:ctrlPr>
                                  </m:sSupPr>
                                  <m:e>
                                    <m:r>
                                      <m:rPr>
                                        <m:sty m:val="p"/>
                                      </m:rPr>
                                      <a:rPr lang="en-US" altLang="zh-CN" sz="2000">
                                        <a:latin typeface="Cambria Math" panose="02040503050406030204" pitchFamily="18" charset="0"/>
                                      </a:rPr>
                                      <m:t>log</m:t>
                                    </m:r>
                                  </m:e>
                                  <m:sup>
                                    <m:r>
                                      <a:rPr lang="en-US" altLang="zh-CN" sz="2000" i="1">
                                        <a:latin typeface="Cambria Math" panose="02040503050406030204" pitchFamily="18" charset="0"/>
                                      </a:rPr>
                                      <m:t>2</m:t>
                                    </m:r>
                                  </m:sup>
                                </m:sSup>
                              </m:fName>
                              <m:e>
                                <m:r>
                                  <a:rPr lang="en-US" altLang="zh-CN" sz="2000" i="1">
                                    <a:latin typeface="Cambria Math" panose="02040503050406030204" pitchFamily="18" charset="0"/>
                                  </a:rPr>
                                  <m:t>𝑚</m:t>
                                </m:r>
                              </m:e>
                            </m:fun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𝑛𝑚</m:t>
                            </m:r>
                          </m:e>
                        </m:d>
                      </m:e>
                    </m:func>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𝑚</m:t>
                    </m:r>
                    <m:rad>
                      <m:radPr>
                        <m:degHide m:val="on"/>
                        <m:ctrlPr>
                          <a:rPr lang="en-US" altLang="zh-CN" sz="2000" b="0" i="1" smtClean="0">
                            <a:latin typeface="Cambria Math" panose="02040503050406030204" pitchFamily="18" charset="0"/>
                            <a:ea typeface="Cambria Math" panose="02040503050406030204" pitchFamily="18" charset="0"/>
                          </a:rPr>
                        </m:ctrlPr>
                      </m:radPr>
                      <m:deg/>
                      <m:e>
                        <m:r>
                          <a:rPr lang="en-US" altLang="zh-CN" sz="2000" b="0" i="1" smtClean="0">
                            <a:latin typeface="Cambria Math" panose="02040503050406030204" pitchFamily="18" charset="0"/>
                            <a:ea typeface="Cambria Math" panose="02040503050406030204" pitchFamily="18" charset="0"/>
                          </a:rPr>
                          <m:t>𝑚</m:t>
                        </m:r>
                      </m:e>
                    </m:rad>
                    <m:func>
                      <m:funcPr>
                        <m:ctrlPr>
                          <a:rPr lang="en-US" altLang="zh-CN" sz="2000" b="0" i="1" smtClean="0">
                            <a:latin typeface="Cambria Math" panose="02040503050406030204" pitchFamily="18" charset="0"/>
                            <a:ea typeface="Cambria Math" panose="02040503050406030204" pitchFamily="18" charset="0"/>
                          </a:rPr>
                        </m:ctrlPr>
                      </m:funcPr>
                      <m:fName>
                        <m:r>
                          <m:rPr>
                            <m:sty m:val="p"/>
                          </m:rPr>
                          <a:rPr lang="en-US" altLang="zh-CN" sz="2000" b="0" i="0" smtClean="0">
                            <a:latin typeface="Cambria Math" panose="02040503050406030204" pitchFamily="18" charset="0"/>
                            <a:ea typeface="Cambria Math" panose="02040503050406030204" pitchFamily="18" charset="0"/>
                          </a:rPr>
                          <m:t>log</m:t>
                        </m:r>
                      </m:fName>
                      <m:e>
                        <m:r>
                          <a:rPr lang="en-US" altLang="zh-CN" sz="2000" b="0" i="1" smtClean="0">
                            <a:latin typeface="Cambria Math" panose="02040503050406030204" pitchFamily="18" charset="0"/>
                            <a:ea typeface="Cambria Math" panose="02040503050406030204" pitchFamily="18" charset="0"/>
                          </a:rPr>
                          <m:t>𝑚</m:t>
                        </m:r>
                      </m:e>
                    </m:func>
                  </m:oMath>
                </a14:m>
                <a:r>
                  <a:rPr lang="zh-CN" altLang="en-US" sz="2000" dirty="0"/>
                  <a:t>，卡一卡就过去了</a:t>
                </a:r>
                <a:endParaRPr lang="en-US" altLang="zh-CN" sz="2000" dirty="0"/>
              </a:p>
              <a:p>
                <a:endParaRPr lang="en-US" altLang="zh-CN" sz="2000" dirty="0"/>
              </a:p>
              <a:p>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4525963"/>
              </a:xfrm>
              <a:blipFill>
                <a:blip r:embed="rId8"/>
                <a:stretch>
                  <a:fillRect l="-500" r="-222"/>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416616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409645"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改进二分姿势</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4525963"/>
              </a:xfrm>
            </p:spPr>
            <p:txBody>
              <a:bodyPr>
                <a:normAutofit/>
              </a:bodyPr>
              <a:lstStyle/>
              <a:p>
                <a:pPr>
                  <a:lnSpc>
                    <a:spcPct val="150000"/>
                  </a:lnSpc>
                </a:pPr>
                <a:r>
                  <a:rPr lang="zh-CN" altLang="en-US" sz="2000" dirty="0"/>
                  <a:t>我们发现，直接二分炸掉的原因是每次二分我们都会直接判断一个长度为</a:t>
                </a:r>
                <a14:m>
                  <m:oMath xmlns:m="http://schemas.openxmlformats.org/officeDocument/2006/math">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𝑚</m:t>
                        </m:r>
                      </m:num>
                      <m:den>
                        <m:r>
                          <a:rPr lang="en-US" altLang="zh-CN" sz="2000" b="0" i="1" smtClean="0">
                            <a:latin typeface="Cambria Math" panose="02040503050406030204" pitchFamily="18" charset="0"/>
                          </a:rPr>
                          <m:t>2</m:t>
                        </m:r>
                      </m:den>
                    </m:f>
                  </m:oMath>
                </a14:m>
                <a:r>
                  <a:rPr lang="zh-CN" altLang="en-US" sz="2000" dirty="0"/>
                  <a:t>的区间，那么当答案远小于这个数值时就会造成极大的浪费</a:t>
                </a:r>
                <a:endParaRPr lang="en-US" altLang="zh-CN" sz="2000" dirty="0"/>
              </a:p>
              <a:p>
                <a:pPr>
                  <a:lnSpc>
                    <a:spcPct val="150000"/>
                  </a:lnSpc>
                </a:pPr>
                <a:r>
                  <a:rPr lang="zh-CN" altLang="en-US" sz="2000" dirty="0"/>
                  <a:t>于是考虑一个倍增的思想，先从小的区间开始判断，然后一直倍增区间的大小直到判断成功，之后再二分求解。这样如果对应答案是</a:t>
                </a:r>
                <a14:m>
                  <m:oMath xmlns:m="http://schemas.openxmlformats.org/officeDocument/2006/math">
                    <m:r>
                      <a:rPr lang="en-US" altLang="zh-CN" sz="2000" b="0" i="1" smtClean="0">
                        <a:latin typeface="Cambria Math" panose="02040503050406030204" pitchFamily="18" charset="0"/>
                      </a:rPr>
                      <m:t>𝑘</m:t>
                    </m:r>
                  </m:oMath>
                </a14:m>
                <a:r>
                  <a:rPr lang="zh-CN" altLang="en-US" sz="2000" dirty="0"/>
                  <a:t>，那么判断次数就是</a:t>
                </a:r>
                <a14:m>
                  <m:oMath xmlns:m="http://schemas.openxmlformats.org/officeDocument/2006/math">
                    <m:r>
                      <a:rPr lang="en-US" altLang="zh-CN" sz="2000" b="0" i="1" smtClean="0">
                        <a:latin typeface="Cambria Math" panose="02040503050406030204" pitchFamily="18" charset="0"/>
                      </a:rPr>
                      <m:t>𝑂</m:t>
                    </m:r>
                    <m:d>
                      <m:dPr>
                        <m:ctrlPr>
                          <a:rPr lang="en-US" altLang="zh-CN" sz="2000" b="0" i="1" smtClean="0">
                            <a:latin typeface="Cambria Math" panose="02040503050406030204" pitchFamily="18" charset="0"/>
                          </a:rPr>
                        </m:ctrlPr>
                      </m:dPr>
                      <m:e>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𝑘</m:t>
                            </m:r>
                          </m:e>
                        </m:func>
                      </m:e>
                    </m:d>
                  </m:oMath>
                </a14:m>
                <a:r>
                  <a:rPr lang="zh-CN" altLang="en-US" sz="2000" dirty="0"/>
                  <a:t>次的</a:t>
                </a:r>
                <a:endParaRPr lang="en-US" altLang="zh-CN" sz="2000" dirty="0"/>
              </a:p>
              <a:p>
                <a:pPr>
                  <a:lnSpc>
                    <a:spcPct val="150000"/>
                  </a:lnSpc>
                </a:pPr>
                <a:r>
                  <a:rPr lang="zh-CN" altLang="en-US" sz="2000" dirty="0"/>
                  <a:t>于是对于每个答案是</a:t>
                </a:r>
                <a14:m>
                  <m:oMath xmlns:m="http://schemas.openxmlformats.org/officeDocument/2006/math">
                    <m:r>
                      <a:rPr lang="en-US" altLang="zh-CN" sz="2000" b="0" i="1" smtClean="0">
                        <a:latin typeface="Cambria Math" panose="02040503050406030204" pitchFamily="18" charset="0"/>
                      </a:rPr>
                      <m:t>𝑘</m:t>
                    </m:r>
                  </m:oMath>
                </a14:m>
                <a:r>
                  <a:rPr lang="zh-CN" altLang="en-US" sz="2000" dirty="0"/>
                  <a:t>的区间，花费的复杂度都是</a:t>
                </a:r>
                <a14:m>
                  <m:oMath xmlns:m="http://schemas.openxmlformats.org/officeDocument/2006/math">
                    <m:r>
                      <a:rPr lang="en-US" altLang="zh-CN" sz="2000" b="0" i="1" smtClean="0">
                        <a:latin typeface="Cambria Math" panose="02040503050406030204" pitchFamily="18" charset="0"/>
                      </a:rPr>
                      <m:t>𝑂</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𝑘</m:t>
                        </m:r>
                        <m:func>
                          <m:funcPr>
                            <m:ctrlPr>
                              <a:rPr lang="en-US" altLang="zh-CN" sz="2000" b="0" i="1" smtClean="0">
                                <a:latin typeface="Cambria Math" panose="02040503050406030204" pitchFamily="18" charset="0"/>
                              </a:rPr>
                            </m:ctrlPr>
                          </m:funcPr>
                          <m:fName>
                            <m:sSup>
                              <m:sSupPr>
                                <m:ctrlPr>
                                  <a:rPr lang="en-US" altLang="zh-CN" sz="2000" b="0" i="1" smtClean="0">
                                    <a:latin typeface="Cambria Math" panose="02040503050406030204" pitchFamily="18" charset="0"/>
                                  </a:rPr>
                                </m:ctrlPr>
                              </m:sSupPr>
                              <m:e>
                                <m:r>
                                  <m:rPr>
                                    <m:sty m:val="p"/>
                                  </m:rPr>
                                  <a:rPr lang="en-US" altLang="zh-CN" sz="2000" b="0" i="0" smtClean="0">
                                    <a:latin typeface="Cambria Math" panose="02040503050406030204" pitchFamily="18" charset="0"/>
                                  </a:rPr>
                                  <m:t>log</m:t>
                                </m:r>
                              </m:e>
                              <m:sup>
                                <m:r>
                                  <a:rPr lang="en-US" altLang="zh-CN" sz="2000" b="0" i="1" smtClean="0">
                                    <a:latin typeface="Cambria Math" panose="02040503050406030204" pitchFamily="18" charset="0"/>
                                  </a:rPr>
                                  <m:t>2</m:t>
                                </m:r>
                              </m:sup>
                            </m:sSup>
                          </m:fName>
                          <m:e>
                            <m:r>
                              <a:rPr lang="en-US" altLang="zh-CN" sz="2000" b="0" i="1" smtClean="0">
                                <a:latin typeface="Cambria Math" panose="02040503050406030204" pitchFamily="18" charset="0"/>
                              </a:rPr>
                              <m:t>𝑘</m:t>
                            </m:r>
                          </m:e>
                        </m:func>
                      </m:e>
                    </m:d>
                  </m:oMath>
                </a14:m>
                <a:endParaRPr lang="en-US" altLang="zh-CN" sz="2000" dirty="0"/>
              </a:p>
              <a:p>
                <a:pPr>
                  <a:lnSpc>
                    <a:spcPct val="150000"/>
                  </a:lnSpc>
                </a:pPr>
                <a:r>
                  <a:rPr lang="zh-CN" altLang="en-US" sz="2000" dirty="0"/>
                  <a:t>最终时间复杂度为</a:t>
                </a:r>
                <a14:m>
                  <m:oMath xmlns:m="http://schemas.openxmlformats.org/officeDocument/2006/math">
                    <m:r>
                      <a:rPr lang="en-US" altLang="zh-CN" sz="2000" b="0" i="1" smtClean="0">
                        <a:latin typeface="Cambria Math" panose="02040503050406030204" pitchFamily="18" charset="0"/>
                      </a:rPr>
                      <m:t>𝑂</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𝑚</m:t>
                        </m:r>
                        <m:func>
                          <m:funcPr>
                            <m:ctrlPr>
                              <a:rPr lang="en-US" altLang="zh-CN" sz="2000" b="0" i="1" smtClean="0">
                                <a:latin typeface="Cambria Math" panose="02040503050406030204" pitchFamily="18" charset="0"/>
                              </a:rPr>
                            </m:ctrlPr>
                          </m:funcPr>
                          <m:fName>
                            <m:sSup>
                              <m:sSupPr>
                                <m:ctrlPr>
                                  <a:rPr lang="en-US" altLang="zh-CN" sz="2000" b="0" i="1" smtClean="0">
                                    <a:latin typeface="Cambria Math" panose="02040503050406030204" pitchFamily="18" charset="0"/>
                                  </a:rPr>
                                </m:ctrlPr>
                              </m:sSupPr>
                              <m:e>
                                <m:r>
                                  <m:rPr>
                                    <m:sty m:val="p"/>
                                  </m:rPr>
                                  <a:rPr lang="en-US" altLang="zh-CN" sz="2000" b="0" i="0" smtClean="0">
                                    <a:latin typeface="Cambria Math" panose="02040503050406030204" pitchFamily="18" charset="0"/>
                                  </a:rPr>
                                  <m:t>log</m:t>
                                </m:r>
                              </m:e>
                              <m:sup>
                                <m:r>
                                  <a:rPr lang="en-US" altLang="zh-CN" sz="2000" b="0" i="1" smtClean="0">
                                    <a:latin typeface="Cambria Math" panose="02040503050406030204" pitchFamily="18" charset="0"/>
                                  </a:rPr>
                                  <m:t>2</m:t>
                                </m:r>
                              </m:sup>
                            </m:sSup>
                          </m:fName>
                          <m:e>
                            <m:r>
                              <a:rPr lang="en-US" altLang="zh-CN" sz="2000" b="0" i="1" smtClean="0">
                                <a:latin typeface="Cambria Math" panose="02040503050406030204" pitchFamily="18" charset="0"/>
                              </a:rPr>
                              <m:t>𝑚</m:t>
                            </m:r>
                          </m:e>
                        </m:func>
                      </m:e>
                    </m:d>
                  </m:oMath>
                </a14:m>
                <a:endParaRPr lang="en-US" altLang="zh-CN" sz="2000" dirty="0"/>
              </a:p>
              <a:p>
                <a:pPr>
                  <a:lnSpc>
                    <a:spcPct val="150000"/>
                  </a:lnSpc>
                </a:pPr>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4525963"/>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600780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0" y="304901"/>
            <a:ext cx="2209800"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分组配对</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4525963"/>
              </a:xfrm>
            </p:spPr>
            <p:txBody>
              <a:bodyPr>
                <a:normAutofit/>
              </a:bodyPr>
              <a:lstStyle/>
              <a:p>
                <a:pPr>
                  <a:lnSpc>
                    <a:spcPct val="150000"/>
                  </a:lnSpc>
                </a:pP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≤5×</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10</m:t>
                        </m:r>
                      </m:e>
                      <m:sup>
                        <m:r>
                          <a:rPr lang="en-US" altLang="zh-CN" sz="2000" b="0" i="1" smtClean="0">
                            <a:latin typeface="Cambria Math" panose="02040503050406030204" pitchFamily="18" charset="0"/>
                          </a:rPr>
                          <m:t>5</m:t>
                        </m:r>
                      </m:sup>
                    </m:sSup>
                  </m:oMath>
                </a14:m>
                <a:endParaRPr lang="en-US" altLang="zh-CN" sz="2000" dirty="0"/>
              </a:p>
              <a:p>
                <a:pPr>
                  <a:lnSpc>
                    <a:spcPct val="150000"/>
                  </a:lnSpc>
                </a:pP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𝑏</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10</m:t>
                        </m:r>
                      </m:e>
                      <m:sup>
                        <m:r>
                          <a:rPr lang="en-US" altLang="zh-CN" sz="2000" b="0" i="1" smtClean="0">
                            <a:latin typeface="Cambria Math" panose="02040503050406030204" pitchFamily="18" charset="0"/>
                          </a:rPr>
                          <m:t>5</m:t>
                        </m:r>
                      </m:sup>
                    </m:sSup>
                  </m:oMath>
                </a14:m>
                <a:endParaRPr lang="en-US" altLang="zh-CN" sz="2000" dirty="0"/>
              </a:p>
              <a:p>
                <a:pPr>
                  <a:lnSpc>
                    <a:spcPct val="150000"/>
                  </a:lnSpc>
                </a:pPr>
                <a14:m>
                  <m:oMath xmlns:m="http://schemas.openxmlformats.org/officeDocument/2006/math">
                    <m:r>
                      <a:rPr lang="en-US" altLang="zh-CN" sz="2000" i="1">
                        <a:latin typeface="Cambria Math" panose="02040503050406030204" pitchFamily="18" charset="0"/>
                      </a:rPr>
                      <m:t>𝑀</m:t>
                    </m:r>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10</m:t>
                        </m:r>
                      </m:e>
                      <m:sup>
                        <m:r>
                          <a:rPr lang="en-US" altLang="zh-CN" sz="2000" i="1">
                            <a:latin typeface="Cambria Math" panose="02040503050406030204" pitchFamily="18" charset="0"/>
                          </a:rPr>
                          <m:t>15</m:t>
                        </m:r>
                      </m:sup>
                    </m:sSup>
                  </m:oMath>
                </a14:m>
                <a:endParaRPr lang="en-US" altLang="zh-CN" sz="2000" dirty="0"/>
              </a:p>
              <a:p>
                <a:pPr>
                  <a:lnSpc>
                    <a:spcPct val="150000"/>
                  </a:lnSpc>
                </a:pPr>
                <a:endParaRPr lang="en-US" altLang="zh-CN" sz="2000" dirty="0"/>
              </a:p>
              <a:p>
                <a:endParaRPr lang="en-US" altLang="zh-CN" sz="2000" dirty="0"/>
              </a:p>
              <a:p>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4525963"/>
              </a:xfrm>
              <a:blipFill>
                <a:blip r:embed="rId8"/>
                <a:stretch>
                  <a:fillRect l="-500"/>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5C9CB253-2D1E-CCE8-BCC5-9B0FA1E882DB}"/>
              </a:ext>
            </a:extLst>
          </p:cNvPr>
          <p:cNvPicPr>
            <a:picLocks noChangeAspect="1"/>
          </p:cNvPicPr>
          <p:nvPr/>
        </p:nvPicPr>
        <p:blipFill>
          <a:blip r:embed="rId9"/>
          <a:stretch>
            <a:fillRect/>
          </a:stretch>
        </p:blipFill>
        <p:spPr>
          <a:xfrm>
            <a:off x="2507410" y="1189504"/>
            <a:ext cx="8522215" cy="4823754"/>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38BE5D88-831C-AE47-D150-E7A0D26B710C}"/>
                  </a:ext>
                </a:extLst>
              </p:cNvPr>
              <p:cNvSpPr txBox="1"/>
              <p:nvPr/>
            </p:nvSpPr>
            <p:spPr>
              <a:xfrm>
                <a:off x="682924" y="3678520"/>
                <a:ext cx="1778480" cy="1477328"/>
              </a:xfrm>
              <a:prstGeom prst="rect">
                <a:avLst/>
              </a:prstGeom>
              <a:noFill/>
            </p:spPr>
            <p:txBody>
              <a:bodyPr wrap="square">
                <a:spAutoFit/>
              </a:bodyPr>
              <a:lstStyle/>
              <a:p>
                <a:r>
                  <a:rPr lang="zh-CN" altLang="en-US" dirty="0"/>
                  <a:t>分析得出，每个小组内的实力最大值为</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a:t>分别排序后两两相乘的值</a:t>
                </a:r>
              </a:p>
            </p:txBody>
          </p:sp>
        </mc:Choice>
        <mc:Fallback xmlns="">
          <p:sp>
            <p:nvSpPr>
              <p:cNvPr id="14" name="文本框 13">
                <a:extLst>
                  <a:ext uri="{FF2B5EF4-FFF2-40B4-BE49-F238E27FC236}">
                    <a16:creationId xmlns:a16="http://schemas.microsoft.com/office/drawing/2014/main" id="{38BE5D88-831C-AE47-D150-E7A0D26B710C}"/>
                  </a:ext>
                </a:extLst>
              </p:cNvPr>
              <p:cNvSpPr txBox="1">
                <a:spLocks noRot="1" noChangeAspect="1" noMove="1" noResize="1" noEditPoints="1" noAdjustHandles="1" noChangeArrowheads="1" noChangeShapeType="1" noTextEdit="1"/>
              </p:cNvSpPr>
              <p:nvPr/>
            </p:nvSpPr>
            <p:spPr>
              <a:xfrm>
                <a:off x="682924" y="3678520"/>
                <a:ext cx="1778480" cy="1477328"/>
              </a:xfrm>
              <a:prstGeom prst="rect">
                <a:avLst/>
              </a:prstGeom>
              <a:blipFill>
                <a:blip r:embed="rId10"/>
                <a:stretch>
                  <a:fillRect l="-2740" t="-2058" b="-5350"/>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BA6ED46D-68C6-0BBF-0765-98D212A94A9A}"/>
              </a:ext>
            </a:extLst>
          </p:cNvPr>
          <p:cNvSpPr txBox="1"/>
          <p:nvPr/>
        </p:nvSpPr>
        <p:spPr>
          <a:xfrm>
            <a:off x="593783" y="5155848"/>
            <a:ext cx="1778480" cy="923330"/>
          </a:xfrm>
          <a:prstGeom prst="rect">
            <a:avLst/>
          </a:prstGeom>
          <a:noFill/>
        </p:spPr>
        <p:txBody>
          <a:bodyPr wrap="square">
            <a:spAutoFit/>
          </a:bodyPr>
          <a:lstStyle/>
          <a:p>
            <a:r>
              <a:rPr lang="zh-CN" altLang="en-US" dirty="0"/>
              <a:t>利用和上一题一样的二分技巧即可</a:t>
            </a:r>
          </a:p>
        </p:txBody>
      </p:sp>
    </p:spTree>
    <p:custDataLst>
      <p:tags r:id="rId1"/>
    </p:custDataLst>
    <p:extLst>
      <p:ext uri="{BB962C8B-B14F-4D97-AF65-F5344CB8AC3E}">
        <p14:creationId xmlns:p14="http://schemas.microsoft.com/office/powerpoint/2010/main" val="62613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783457"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最大化最短路</a:t>
            </a: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4525963"/>
              </a:xfrm>
            </p:spPr>
            <p:txBody>
              <a:bodyPr>
                <a:normAutofit/>
              </a:bodyPr>
              <a:lstStyle/>
              <a:p>
                <a:pPr>
                  <a:lnSpc>
                    <a:spcPct val="150000"/>
                  </a:lnSpc>
                </a:pPr>
                <a:r>
                  <a:rPr lang="zh-CN" altLang="en-US" sz="2000" dirty="0"/>
                  <a:t>给定一个</a:t>
                </a:r>
                <a:r>
                  <a:rPr lang="en-US" altLang="zh-CN" sz="2000" dirty="0"/>
                  <a:t>n</a:t>
                </a:r>
                <a:r>
                  <a:rPr lang="zh-CN" altLang="en-US" sz="2000" dirty="0"/>
                  <a:t>个点</a:t>
                </a:r>
                <a:r>
                  <a:rPr lang="en-US" altLang="zh-CN" sz="2000" dirty="0"/>
                  <a:t>m</a:t>
                </a:r>
                <a:r>
                  <a:rPr lang="zh-CN" altLang="en-US" sz="2000" dirty="0"/>
                  <a:t>条边的简单无向连通图，并指定</a:t>
                </a:r>
                <a:r>
                  <a:rPr lang="en-US" altLang="zh-CN" sz="2000" dirty="0"/>
                  <a:t>k</a:t>
                </a:r>
                <a:r>
                  <a:rPr lang="zh-CN" altLang="en-US" sz="2000" dirty="0"/>
                  <a:t>个特殊点。要求在特殊点之间加一条边使得</a:t>
                </a:r>
                <a:r>
                  <a:rPr lang="en-US" altLang="zh-CN" sz="2000" dirty="0"/>
                  <a:t>1-&gt;n</a:t>
                </a:r>
                <a:r>
                  <a:rPr lang="zh-CN" altLang="en-US" sz="2000" dirty="0"/>
                  <a:t>的最短路最大，求对应的最大值。</a:t>
                </a:r>
                <a:r>
                  <a:rPr lang="en-US" altLang="zh-CN" sz="2000" dirty="0" err="1"/>
                  <a:t>n,m</a:t>
                </a:r>
                <a:r>
                  <a:rPr lang="en-US" altLang="zh-CN" sz="2000" dirty="0"/>
                  <a:t>&lt;=2e5</a:t>
                </a:r>
              </a:p>
              <a:p>
                <a:pPr>
                  <a:lnSpc>
                    <a:spcPct val="150000"/>
                  </a:lnSpc>
                </a:pPr>
                <a:r>
                  <a:rPr lang="zh-CN" altLang="en-US" sz="2000" dirty="0"/>
                  <a:t>添加边后可以出现重边，但不能有自环。</a:t>
                </a:r>
                <a:endParaRPr lang="en-US" altLang="zh-CN" sz="2000" dirty="0"/>
              </a:p>
              <a:p>
                <a:pPr>
                  <a:lnSpc>
                    <a:spcPct val="150000"/>
                  </a:lnSpc>
                </a:pPr>
                <a:r>
                  <a:rPr lang="zh-CN" altLang="en-US" sz="2000" dirty="0"/>
                  <a:t>先以</a:t>
                </a:r>
                <a14:m>
                  <m:oMath xmlns:m="http://schemas.openxmlformats.org/officeDocument/2006/math">
                    <m:r>
                      <a:rPr lang="en-US" altLang="zh-CN" sz="2000" i="1">
                        <a:latin typeface="Cambria Math" panose="02040503050406030204" pitchFamily="18" charset="0"/>
                      </a:rPr>
                      <m:t>1,</m:t>
                    </m:r>
                    <m:r>
                      <a:rPr lang="en-US" altLang="zh-CN" sz="2000" i="1">
                        <a:latin typeface="Cambria Math" panose="02040503050406030204" pitchFamily="18" charset="0"/>
                      </a:rPr>
                      <m:t>𝑛</m:t>
                    </m:r>
                  </m:oMath>
                </a14:m>
                <a:r>
                  <a:rPr lang="zh-CN" altLang="en-US" sz="2000" dirty="0"/>
                  <a:t>为起点跑两遍最短路（实际上就是</a:t>
                </a:r>
                <a:r>
                  <a:rPr lang="en-US" altLang="zh-CN" sz="2000" dirty="0"/>
                  <a:t>BFS</a:t>
                </a:r>
                <a:r>
                  <a:rPr lang="zh-CN" altLang="en-US" sz="2000" dirty="0"/>
                  <a:t>）</a:t>
                </a:r>
                <a:endParaRPr lang="en-US" altLang="zh-CN" sz="2000" dirty="0"/>
              </a:p>
              <a:p>
                <a:pPr>
                  <a:lnSpc>
                    <a:spcPct val="150000"/>
                  </a:lnSpc>
                </a:pPr>
                <a:r>
                  <a:rPr lang="zh-CN" altLang="en-US" sz="2000" dirty="0"/>
                  <a:t>考虑加一条边</a:t>
                </a:r>
                <a:r>
                  <a:rPr lang="en-US" altLang="zh-CN" sz="2000" dirty="0"/>
                  <a:t>&lt;</a:t>
                </a:r>
                <a:r>
                  <a:rPr lang="en-US" altLang="zh-CN" sz="2000" dirty="0" err="1"/>
                  <a:t>s,t</a:t>
                </a:r>
                <a:r>
                  <a:rPr lang="en-US" altLang="zh-CN" sz="2000" dirty="0"/>
                  <a:t>&gt;</a:t>
                </a:r>
                <a:r>
                  <a:rPr lang="zh-CN" altLang="en-US" sz="2000" dirty="0"/>
                  <a:t>后，该边产生的贡献为</a:t>
                </a:r>
                <a:r>
                  <a:rPr lang="en-US" altLang="zh-CN" sz="2000" dirty="0"/>
                  <a:t>min(dis[1][s]+dis[t][n],dis[1][t]+dis[s][n])+1</a:t>
                </a:r>
              </a:p>
              <a:p>
                <a:pPr>
                  <a:lnSpc>
                    <a:spcPct val="150000"/>
                  </a:lnSpc>
                </a:pPr>
                <a:r>
                  <a:rPr lang="zh-CN" altLang="en-US" sz="2000" dirty="0"/>
                  <a:t>比较麻烦的是怎么快速处理带</a:t>
                </a:r>
                <a:r>
                  <a:rPr lang="en-US" altLang="zh-CN" sz="2000" dirty="0"/>
                  <a:t>min</a:t>
                </a:r>
                <a:r>
                  <a:rPr lang="zh-CN" altLang="en-US" sz="2000" dirty="0"/>
                  <a:t>的情况</a:t>
                </a:r>
                <a:endParaRPr lang="en-US" altLang="zh-CN" sz="2000" dirty="0"/>
              </a:p>
              <a:p>
                <a:pPr>
                  <a:lnSpc>
                    <a:spcPct val="150000"/>
                  </a:lnSpc>
                </a:pPr>
                <a:r>
                  <a:rPr lang="zh-CN" altLang="en-US" sz="2000" dirty="0"/>
                  <a:t>这时候有比较多的处理方式</a:t>
                </a:r>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4525963"/>
              </a:xfrm>
              <a:blipFill>
                <a:blip r:embed="rId8"/>
                <a:stretch>
                  <a:fillRect l="-500" r="-278"/>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43058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0" y="304901"/>
            <a:ext cx="2209800"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奇技淫巧</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4525963"/>
              </a:xfrm>
            </p:spPr>
            <p:txBody>
              <a:bodyPr>
                <a:normAutofit/>
              </a:bodyPr>
              <a:lstStyle/>
              <a:p>
                <a:pPr>
                  <a:lnSpc>
                    <a:spcPct val="150000"/>
                  </a:lnSpc>
                </a:pPr>
                <a:r>
                  <a:rPr lang="zh-CN" altLang="en-US" sz="2000" dirty="0"/>
                  <a:t>考虑钦定</a:t>
                </a:r>
                <a:r>
                  <a:rPr lang="en-US" altLang="zh-CN" sz="2000" dirty="0"/>
                  <a:t>dis[1][s]+dis[t][n]&lt;dis[1][t]+dis[s][n]</a:t>
                </a:r>
                <a:r>
                  <a:rPr lang="zh-CN" altLang="en-US" sz="2000" dirty="0"/>
                  <a:t>，这样通过移项后就可以变成</a:t>
                </a:r>
                <a:r>
                  <a:rPr lang="en-US" altLang="zh-CN" sz="2000" dirty="0"/>
                  <a:t>dis[1][s]-dis[s][n]&lt;dis[1][t]-dis[t][n]</a:t>
                </a:r>
              </a:p>
              <a:p>
                <a:pPr>
                  <a:lnSpc>
                    <a:spcPct val="150000"/>
                  </a:lnSpc>
                </a:pPr>
                <a:r>
                  <a:rPr lang="zh-CN" altLang="en-US" sz="2000" dirty="0"/>
                  <a:t>那么按照</a:t>
                </a:r>
                <a14:m>
                  <m:oMath xmlns:m="http://schemas.openxmlformats.org/officeDocument/2006/math">
                    <m:r>
                      <a:rPr lang="en-US" altLang="zh-CN" sz="2000" b="0" i="1" smtClean="0">
                        <a:latin typeface="Cambria Math" panose="02040503050406030204" pitchFamily="18" charset="0"/>
                      </a:rPr>
                      <m:t>𝑑𝑖</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𝑑𝑖</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sub>
                    </m:sSub>
                  </m:oMath>
                </a14:m>
                <a:r>
                  <a:rPr lang="zh-CN" altLang="en-US" sz="2000" dirty="0"/>
                  <a:t>的值进行升序排序，这样就能保证</a:t>
                </a:r>
                <a14:m>
                  <m:oMath xmlns:m="http://schemas.openxmlformats.org/officeDocument/2006/math">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&lt;</m:t>
                    </m:r>
                    <m:r>
                      <a:rPr lang="en-US" altLang="zh-CN" sz="2000" b="0" i="1" smtClean="0">
                        <a:latin typeface="Cambria Math" panose="02040503050406030204" pitchFamily="18" charset="0"/>
                      </a:rPr>
                      <m:t>𝑗</m:t>
                    </m:r>
                  </m:oMath>
                </a14:m>
                <a:r>
                  <a:rPr lang="zh-CN" altLang="en-US" sz="2000" dirty="0"/>
                  <a:t>时，连</a:t>
                </a:r>
                <a14:m>
                  <m:oMath xmlns:m="http://schemas.openxmlformats.org/officeDocument/2006/math">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oMath>
                </a14:m>
                <a:r>
                  <a:rPr lang="zh-CN" altLang="en-US" sz="2000" dirty="0"/>
                  <a:t>产生的贡献一定是</a:t>
                </a:r>
                <a:r>
                  <a:rPr lang="en-US" altLang="zh-CN" sz="2000" dirty="0"/>
                  <a:t>dis[1][</a:t>
                </a:r>
                <a:r>
                  <a:rPr lang="en-US" altLang="zh-CN" sz="2000" dirty="0" err="1"/>
                  <a:t>i</a:t>
                </a:r>
                <a:r>
                  <a:rPr lang="en-US" altLang="zh-CN" sz="2000" dirty="0"/>
                  <a:t>]+dis[j][n]+1</a:t>
                </a:r>
                <a:r>
                  <a:rPr lang="zh-CN" altLang="en-US" sz="2000" dirty="0"/>
                  <a:t>，前后缀扫一扫就好了</a:t>
                </a:r>
                <a:endParaRPr lang="en-US" altLang="zh-CN" sz="2000" dirty="0"/>
              </a:p>
              <a:p>
                <a:pPr>
                  <a:lnSpc>
                    <a:spcPct val="150000"/>
                  </a:lnSpc>
                </a:pPr>
                <a:r>
                  <a:rPr lang="en-US" altLang="zh-CN" sz="2000" dirty="0"/>
                  <a:t>PS</a:t>
                </a:r>
                <a:r>
                  <a:rPr lang="zh-CN" altLang="en-US" sz="2000" dirty="0"/>
                  <a:t>：本人两年前场上做这题的时候用了另外一种思路，但是我现在已经看不懂了</a:t>
                </a:r>
                <a:r>
                  <a:rPr lang="en-US" altLang="zh-CN" sz="2000" dirty="0"/>
                  <a:t>QAQ</a:t>
                </a:r>
              </a:p>
              <a:p>
                <a:pPr>
                  <a:lnSpc>
                    <a:spcPct val="150000"/>
                  </a:lnSpc>
                </a:pPr>
                <a:r>
                  <a:rPr lang="zh-CN" altLang="en-US" sz="2000" dirty="0"/>
                  <a:t>这里再提供一个二分的做法</a:t>
                </a:r>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4525963"/>
              </a:xfrm>
              <a:blipFill>
                <a:blip r:embed="rId8"/>
                <a:stretch>
                  <a:fillRect l="-500" r="-278"/>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57244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0" y="304901"/>
            <a:ext cx="2209800"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二分</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095316"/>
              </a:xfrm>
            </p:spPr>
            <p:txBody>
              <a:bodyPr>
                <a:normAutofit/>
              </a:bodyPr>
              <a:lstStyle/>
              <a:p>
                <a:pPr>
                  <a:lnSpc>
                    <a:spcPct val="150000"/>
                  </a:lnSpc>
                </a:pPr>
                <a:r>
                  <a:rPr lang="zh-CN" altLang="en-US" sz="2000" dirty="0"/>
                  <a:t>直接二分答案</a:t>
                </a:r>
                <a14:m>
                  <m:oMath xmlns:m="http://schemas.openxmlformats.org/officeDocument/2006/math">
                    <m:r>
                      <a:rPr lang="en-US" altLang="zh-CN" sz="2000" b="0" i="1" smtClean="0">
                        <a:latin typeface="Cambria Math" panose="02040503050406030204" pitchFamily="18" charset="0"/>
                      </a:rPr>
                      <m:t>𝑤</m:t>
                    </m:r>
                  </m:oMath>
                </a14:m>
                <a:endParaRPr lang="en-US" altLang="zh-CN" sz="2000" dirty="0"/>
              </a:p>
              <a:p>
                <a:pPr>
                  <a:lnSpc>
                    <a:spcPct val="150000"/>
                  </a:lnSpc>
                </a:pPr>
                <a:r>
                  <a:rPr lang="zh-CN" altLang="en-US" sz="2000" dirty="0"/>
                  <a:t>接下去就是要判断是否存在</a:t>
                </a:r>
                <a:r>
                  <a:rPr lang="en-US" altLang="zh-CN" sz="2000" dirty="0" err="1"/>
                  <a:t>s,t</a:t>
                </a:r>
                <a:r>
                  <a:rPr lang="zh-CN" altLang="en-US" sz="2000" dirty="0"/>
                  <a:t>，使得</a:t>
                </a:r>
                <a:r>
                  <a:rPr lang="en-US" altLang="zh-CN" sz="2000" dirty="0"/>
                  <a:t>min(dis[1][s]+dis[t][n],dis[1][t]+dis[s][n])+1&gt;=w</a:t>
                </a:r>
              </a:p>
              <a:p>
                <a:pPr>
                  <a:lnSpc>
                    <a:spcPct val="150000"/>
                  </a:lnSpc>
                </a:pPr>
                <a:r>
                  <a:rPr lang="zh-CN" altLang="en-US" sz="2000" dirty="0"/>
                  <a:t>枚举</a:t>
                </a:r>
                <a:r>
                  <a:rPr lang="en-US" altLang="zh-CN" sz="2000" dirty="0"/>
                  <a:t>s</a:t>
                </a:r>
                <a:r>
                  <a:rPr lang="zh-CN" altLang="en-US" sz="2000" dirty="0"/>
                  <a:t>，可将问题变成判断是否存在</a:t>
                </a:r>
                <a:r>
                  <a:rPr lang="en-US" altLang="zh-CN" sz="2000" dirty="0"/>
                  <a:t>t</a:t>
                </a:r>
                <a:r>
                  <a:rPr lang="zh-CN" altLang="en-US" sz="2000" dirty="0"/>
                  <a:t>使得，</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𝑏</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2</m:t>
                        </m:r>
                      </m:sub>
                    </m:sSub>
                  </m:oMath>
                </a14:m>
                <a:endParaRPr lang="en-US" altLang="zh-CN" sz="2000" dirty="0"/>
              </a:p>
              <a:p>
                <a:pPr>
                  <a:lnSpc>
                    <a:spcPct val="150000"/>
                  </a:lnSpc>
                </a:pPr>
                <a:r>
                  <a:rPr lang="zh-CN" altLang="en-US" sz="2000" dirty="0"/>
                  <a:t>那么提前按照</a:t>
                </a:r>
                <a:r>
                  <a:rPr lang="en-US" altLang="zh-CN" sz="2000" dirty="0"/>
                  <a:t>dis[1][s]</a:t>
                </a:r>
                <a:r>
                  <a:rPr lang="zh-CN" altLang="en-US" sz="2000" dirty="0"/>
                  <a:t>的值排好序，就可以保证询问时</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1</m:t>
                        </m:r>
                      </m:sub>
                    </m:sSub>
                  </m:oMath>
                </a14:m>
                <a:r>
                  <a:rPr lang="zh-CN" altLang="en-US" sz="2000" dirty="0"/>
                  <a:t>是降序的，维护所有满足</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1</m:t>
                        </m:r>
                      </m:sub>
                    </m:sSub>
                  </m:oMath>
                </a14:m>
                <a:r>
                  <a:rPr lang="zh-CN" altLang="en-US" sz="2000" dirty="0"/>
                  <a:t>的所有</a:t>
                </a:r>
                <a14:m>
                  <m:oMath xmlns:m="http://schemas.openxmlformats.org/officeDocument/2006/math">
                    <m:r>
                      <a:rPr lang="en-US" altLang="zh-CN" sz="2000" b="0" i="1" smtClean="0">
                        <a:latin typeface="Cambria Math" panose="02040503050406030204" pitchFamily="18" charset="0"/>
                      </a:rPr>
                      <m:t>𝑡</m:t>
                    </m:r>
                  </m:oMath>
                </a14:m>
                <a:r>
                  <a:rPr lang="zh-CN" altLang="en-US" sz="2000" dirty="0"/>
                  <a:t>对应的</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𝑏</m:t>
                        </m:r>
                      </m:e>
                      <m:sub>
                        <m:r>
                          <a:rPr lang="en-US" altLang="zh-CN" sz="2000" b="0" i="1" smtClean="0">
                            <a:latin typeface="Cambria Math" panose="02040503050406030204" pitchFamily="18" charset="0"/>
                          </a:rPr>
                          <m:t>𝑡</m:t>
                        </m:r>
                      </m:sub>
                    </m:sSub>
                  </m:oMath>
                </a14:m>
                <a:r>
                  <a:rPr lang="zh-CN" altLang="en-US" sz="2000" dirty="0"/>
                  <a:t>值，类似双指针的做法不断插入并用树状数组维护即可</a:t>
                </a:r>
                <a:endParaRPr lang="en-US" altLang="zh-CN" sz="2000" dirty="0"/>
              </a:p>
              <a:p>
                <a:pPr>
                  <a:lnSpc>
                    <a:spcPct val="150000"/>
                  </a:lnSpc>
                </a:pPr>
                <a:r>
                  <a:rPr lang="zh-CN" altLang="en-US" sz="2000" dirty="0"/>
                  <a:t>时间复杂度</a:t>
                </a:r>
                <a14:m>
                  <m:oMath xmlns:m="http://schemas.openxmlformats.org/officeDocument/2006/math">
                    <m:r>
                      <a:rPr lang="en-US" altLang="zh-CN" sz="2000" b="0" i="1" smtClean="0">
                        <a:latin typeface="Cambria Math" panose="02040503050406030204" pitchFamily="18" charset="0"/>
                      </a:rPr>
                      <m:t>𝑂</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func>
                          <m:funcPr>
                            <m:ctrlPr>
                              <a:rPr lang="en-US" altLang="zh-CN" sz="2000" b="0" i="1" smtClean="0">
                                <a:latin typeface="Cambria Math" panose="02040503050406030204" pitchFamily="18" charset="0"/>
                              </a:rPr>
                            </m:ctrlPr>
                          </m:funcPr>
                          <m:fName>
                            <m:sSup>
                              <m:sSupPr>
                                <m:ctrlPr>
                                  <a:rPr lang="en-US" altLang="zh-CN" sz="2000" b="0" i="1" smtClean="0">
                                    <a:latin typeface="Cambria Math" panose="02040503050406030204" pitchFamily="18" charset="0"/>
                                  </a:rPr>
                                </m:ctrlPr>
                              </m:sSupPr>
                              <m:e>
                                <m:r>
                                  <m:rPr>
                                    <m:sty m:val="p"/>
                                  </m:rPr>
                                  <a:rPr lang="en-US" altLang="zh-CN" sz="2000" b="0" i="0" smtClean="0">
                                    <a:latin typeface="Cambria Math" panose="02040503050406030204" pitchFamily="18" charset="0"/>
                                  </a:rPr>
                                  <m:t>log</m:t>
                                </m:r>
                              </m:e>
                              <m:sup>
                                <m:r>
                                  <a:rPr lang="en-US" altLang="zh-CN" sz="2000" b="0" i="1" smtClean="0">
                                    <a:latin typeface="Cambria Math" panose="02040503050406030204" pitchFamily="18" charset="0"/>
                                  </a:rPr>
                                  <m:t>2</m:t>
                                </m:r>
                              </m:sup>
                            </m:sSup>
                          </m:fName>
                          <m:e>
                            <m:r>
                              <a:rPr lang="en-US" altLang="zh-CN" sz="2000" b="0" i="1" smtClean="0">
                                <a:latin typeface="Cambria Math" panose="02040503050406030204" pitchFamily="18" charset="0"/>
                              </a:rPr>
                              <m:t>𝑛</m:t>
                            </m:r>
                          </m:e>
                        </m:func>
                      </m:e>
                    </m:d>
                  </m:oMath>
                </a14:m>
                <a:r>
                  <a:rPr lang="zh-CN" altLang="en-US" sz="2000" dirty="0"/>
                  <a:t>，看似多了个</a:t>
                </a:r>
                <a:r>
                  <a:rPr lang="en-US" altLang="zh-CN" sz="2000" dirty="0"/>
                  <a:t>log</a:t>
                </a:r>
                <a:r>
                  <a:rPr lang="zh-CN" altLang="en-US" sz="2000" dirty="0"/>
                  <a:t>但实际上跑得飞快（至少比我当年写的</a:t>
                </a:r>
                <a:r>
                  <a:rPr lang="en-US" altLang="zh-CN" sz="2000" dirty="0"/>
                  <a:t>set</a:t>
                </a:r>
                <a:r>
                  <a:rPr lang="zh-CN" altLang="en-US" sz="2000" dirty="0"/>
                  <a:t>乱搞单</a:t>
                </a:r>
                <a:r>
                  <a:rPr lang="en-US" altLang="zh-CN" sz="2000" dirty="0"/>
                  <a:t>log</a:t>
                </a:r>
                <a:r>
                  <a:rPr lang="zh-CN" altLang="en-US" sz="2000" dirty="0"/>
                  <a:t>要快）</a:t>
                </a:r>
                <a:endParaRPr lang="en-US" altLang="zh-CN" sz="2000" dirty="0"/>
              </a:p>
              <a:p>
                <a:pPr>
                  <a:lnSpc>
                    <a:spcPct val="150000"/>
                  </a:lnSpc>
                </a:pPr>
                <a:r>
                  <a:rPr lang="zh-CN" altLang="en-US" sz="2000" dirty="0"/>
                  <a:t>实际上要维护的只是判断是否存在</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𝑏</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2</m:t>
                        </m:r>
                      </m:sub>
                    </m:sSub>
                  </m:oMath>
                </a14:m>
                <a:r>
                  <a:rPr lang="zh-CN" altLang="en-US" sz="2000" dirty="0"/>
                  <a:t>，所以只需要维护最大值，</a:t>
                </a:r>
                <a14:m>
                  <m:oMath xmlns:m="http://schemas.openxmlformats.org/officeDocument/2006/math">
                    <m:r>
                      <a:rPr lang="en-US" altLang="zh-CN" sz="2000" b="0" i="1" smtClean="0">
                        <a:latin typeface="Cambria Math" panose="02040503050406030204" pitchFamily="18" charset="0"/>
                      </a:rPr>
                      <m:t>𝑂</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𝑛</m:t>
                            </m:r>
                          </m:e>
                        </m:func>
                      </m:e>
                    </m:d>
                  </m:oMath>
                </a14:m>
                <a:r>
                  <a:rPr lang="zh-CN" altLang="en-US" sz="2000" dirty="0"/>
                  <a:t>即可</a:t>
                </a:r>
                <a:endParaRPr lang="en-US" altLang="zh-CN" sz="2000" dirty="0"/>
              </a:p>
              <a:p>
                <a:pPr>
                  <a:lnSpc>
                    <a:spcPct val="150000"/>
                  </a:lnSpc>
                </a:pPr>
                <a:r>
                  <a:rPr lang="en-US" altLang="zh-CN" sz="2000" dirty="0"/>
                  <a:t>PS</a:t>
                </a:r>
                <a:r>
                  <a:rPr lang="zh-CN" altLang="en-US" sz="2000" dirty="0"/>
                  <a:t>：结果最后还是俩</a:t>
                </a:r>
                <a:r>
                  <a:rPr lang="en-US" altLang="zh-CN" sz="2000" dirty="0"/>
                  <a:t>log</a:t>
                </a:r>
                <a:r>
                  <a:rPr lang="zh-CN" altLang="en-US" sz="2000" dirty="0"/>
                  <a:t>的跑得更快（</a:t>
                </a:r>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095316"/>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78552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0" y="304901"/>
            <a:ext cx="2209800"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边权填空</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4525963"/>
              </a:xfrm>
            </p:spPr>
            <p:txBody>
              <a:bodyPr>
                <a:normAutofit/>
              </a:bodyPr>
              <a:lstStyle/>
              <a:p>
                <a:pPr>
                  <a:lnSpc>
                    <a:spcPct val="150000"/>
                  </a:lnSpc>
                </a:pPr>
                <a:r>
                  <a:rPr lang="zh-CN" altLang="en-US" sz="2000" dirty="0"/>
                  <a:t>给定一个无向带权图，其中有一些边的边权尚未确定。要求确定这些边的边权</a:t>
                </a:r>
                <a14:m>
                  <m:oMath xmlns:m="http://schemas.openxmlformats.org/officeDocument/2006/math">
                    <m:d>
                      <m:dPr>
                        <m:begChr m:val="["/>
                        <m:endChr m:val="]"/>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1,10</m:t>
                            </m:r>
                          </m:e>
                          <m:sup>
                            <m:r>
                              <a:rPr lang="en-US" altLang="zh-CN" sz="2000" b="0" i="1" smtClean="0">
                                <a:latin typeface="Cambria Math" panose="02040503050406030204" pitchFamily="18" charset="0"/>
                              </a:rPr>
                              <m:t>18</m:t>
                            </m:r>
                          </m:sup>
                        </m:sSup>
                      </m:e>
                    </m:d>
                  </m:oMath>
                </a14:m>
                <a:r>
                  <a:rPr lang="zh-CN" altLang="en-US" sz="2000" dirty="0"/>
                  <a:t>，使得从</a:t>
                </a:r>
                <a14:m>
                  <m:oMath xmlns:m="http://schemas.openxmlformats.org/officeDocument/2006/math">
                    <m:r>
                      <a:rPr lang="en-US" altLang="zh-CN" sz="2000" b="0" i="1" smtClean="0">
                        <a:latin typeface="Cambria Math" panose="02040503050406030204" pitchFamily="18" charset="0"/>
                      </a:rPr>
                      <m:t>𝑠</m:t>
                    </m:r>
                  </m:oMath>
                </a14:m>
                <a:r>
                  <a:rPr lang="zh-CN" altLang="en-US" sz="2000" dirty="0"/>
                  <a:t>到</a:t>
                </a:r>
                <a14:m>
                  <m:oMath xmlns:m="http://schemas.openxmlformats.org/officeDocument/2006/math">
                    <m:r>
                      <a:rPr lang="en-US" altLang="zh-CN" sz="2000" b="0" i="1" dirty="0" smtClean="0">
                        <a:latin typeface="Cambria Math" panose="02040503050406030204" pitchFamily="18" charset="0"/>
                      </a:rPr>
                      <m:t>𝑡</m:t>
                    </m:r>
                  </m:oMath>
                </a14:m>
                <a:r>
                  <a:rPr lang="zh-CN" altLang="en-US" sz="2000" dirty="0"/>
                  <a:t>的最短路为给定值</a:t>
                </a:r>
                <a14:m>
                  <m:oMath xmlns:m="http://schemas.openxmlformats.org/officeDocument/2006/math">
                    <m:r>
                      <a:rPr lang="en-US" altLang="zh-CN" sz="2000" b="0" i="1" smtClean="0">
                        <a:latin typeface="Cambria Math" panose="02040503050406030204" pitchFamily="18" charset="0"/>
                      </a:rPr>
                      <m:t>𝐿</m:t>
                    </m:r>
                  </m:oMath>
                </a14:m>
                <a:r>
                  <a:rPr lang="zh-CN" altLang="en-US" sz="2000" dirty="0"/>
                  <a:t>，需要判断是否有解</a:t>
                </a:r>
                <a:endParaRPr lang="en-US" altLang="zh-CN" sz="2000" dirty="0"/>
              </a:p>
              <a:p>
                <a:pPr>
                  <a:lnSpc>
                    <a:spcPct val="150000"/>
                  </a:lnSpc>
                </a:pP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≤1000,</m:t>
                    </m:r>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≤10000,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𝐿</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10</m:t>
                        </m:r>
                      </m:e>
                      <m:sup>
                        <m:r>
                          <a:rPr lang="en-US" altLang="zh-CN" sz="2000" b="0" i="1" smtClean="0">
                            <a:latin typeface="Cambria Math" panose="02040503050406030204" pitchFamily="18" charset="0"/>
                          </a:rPr>
                          <m:t>9</m:t>
                        </m:r>
                      </m:sup>
                    </m:sSup>
                  </m:oMath>
                </a14:m>
                <a:endParaRPr lang="en-US" altLang="zh-CN" sz="2000" dirty="0"/>
              </a:p>
              <a:p>
                <a:pPr>
                  <a:lnSpc>
                    <a:spcPct val="150000"/>
                  </a:lnSpc>
                </a:pPr>
                <a:r>
                  <a:rPr lang="zh-CN" altLang="en-US" sz="2000" dirty="0"/>
                  <a:t>很常规的一个操作是先把所有的边权都变为</a:t>
                </a:r>
                <a14:m>
                  <m:oMath xmlns:m="http://schemas.openxmlformats.org/officeDocument/2006/math">
                    <m:r>
                      <a:rPr lang="en-US" altLang="zh-CN" sz="2000" b="0" i="1" smtClean="0">
                        <a:latin typeface="Cambria Math" panose="02040503050406030204" pitchFamily="18" charset="0"/>
                      </a:rPr>
                      <m:t>1</m:t>
                    </m:r>
                  </m:oMath>
                </a14:m>
                <a:r>
                  <a:rPr lang="zh-CN" altLang="en-US" sz="2000" dirty="0"/>
                  <a:t>，如果超了就寄</a:t>
                </a:r>
                <a:endParaRPr lang="en-US" altLang="zh-CN" sz="2000" dirty="0"/>
              </a:p>
              <a:p>
                <a:pPr>
                  <a:lnSpc>
                    <a:spcPct val="150000"/>
                  </a:lnSpc>
                </a:pPr>
                <a:r>
                  <a:rPr lang="zh-CN" altLang="en-US" sz="2000" dirty="0"/>
                  <a:t>然后这题也是有两种操作方式</a:t>
                </a:r>
                <a:endParaRPr lang="en-US" altLang="zh-CN" sz="2000" dirty="0"/>
              </a:p>
              <a:p>
                <a:pPr lvl="1">
                  <a:lnSpc>
                    <a:spcPct val="150000"/>
                  </a:lnSpc>
                </a:pPr>
                <a:r>
                  <a:rPr lang="zh-CN" altLang="en-US" sz="1800" dirty="0"/>
                  <a:t>跑两遍最短路后判断</a:t>
                </a:r>
                <a:endParaRPr lang="en-US" altLang="zh-CN" sz="1800" dirty="0"/>
              </a:p>
              <a:p>
                <a:pPr lvl="1">
                  <a:lnSpc>
                    <a:spcPct val="150000"/>
                  </a:lnSpc>
                </a:pPr>
                <a:r>
                  <a:rPr lang="zh-CN" altLang="en-US" sz="1800" dirty="0"/>
                  <a:t>二分</a:t>
                </a:r>
                <a:endParaRPr lang="en-US" altLang="zh-CN" sz="1800" dirty="0"/>
              </a:p>
              <a:p>
                <a:pPr>
                  <a:lnSpc>
                    <a:spcPct val="150000"/>
                  </a:lnSpc>
                </a:pPr>
                <a:endParaRPr lang="en-US" altLang="zh-CN" sz="2000" dirty="0"/>
              </a:p>
              <a:p>
                <a:endParaRPr lang="en-US" altLang="zh-CN" sz="2000" dirty="0"/>
              </a:p>
              <a:p>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4525963"/>
              </a:xfrm>
              <a:blipFill>
                <a:blip r:embed="rId8"/>
                <a:stretch>
                  <a:fillRect l="-500" r="-556"/>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87605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0" y="304901"/>
            <a:ext cx="2513162"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跑两遍最短路</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4525963"/>
              </a:xfrm>
            </p:spPr>
            <p:txBody>
              <a:bodyPr>
                <a:normAutofit/>
              </a:bodyPr>
              <a:lstStyle/>
              <a:p>
                <a:pPr>
                  <a:lnSpc>
                    <a:spcPct val="150000"/>
                  </a:lnSpc>
                </a:pPr>
                <a:r>
                  <a:rPr lang="zh-CN" altLang="en-US" sz="2000" dirty="0"/>
                  <a:t>同样的，也是以</a:t>
                </a:r>
                <a14:m>
                  <m:oMath xmlns:m="http://schemas.openxmlformats.org/officeDocument/2006/math">
                    <m:r>
                      <a:rPr lang="en-US" altLang="zh-CN" sz="2000" b="0" i="1" smtClean="0">
                        <a:latin typeface="Cambria Math" panose="02040503050406030204" pitchFamily="18" charset="0"/>
                      </a:rPr>
                      <m:t>𝑠</m:t>
                    </m:r>
                  </m:oMath>
                </a14:m>
                <a:r>
                  <a:rPr lang="zh-CN" altLang="en-US" sz="2000" dirty="0"/>
                  <a:t>和</a:t>
                </a:r>
                <a14:m>
                  <m:oMath xmlns:m="http://schemas.openxmlformats.org/officeDocument/2006/math">
                    <m:r>
                      <a:rPr lang="en-US" altLang="zh-CN" sz="2000" b="0" i="1" dirty="0" smtClean="0">
                        <a:latin typeface="Cambria Math" panose="02040503050406030204" pitchFamily="18" charset="0"/>
                      </a:rPr>
                      <m:t>𝑡</m:t>
                    </m:r>
                  </m:oMath>
                </a14:m>
                <a:r>
                  <a:rPr lang="zh-CN" altLang="en-US" sz="2000" dirty="0"/>
                  <a:t>为源点分别跑两次最短路</a:t>
                </a:r>
                <a:endParaRPr lang="en-US" altLang="zh-CN" sz="2000" dirty="0"/>
              </a:p>
              <a:p>
                <a:pPr>
                  <a:lnSpc>
                    <a:spcPct val="150000"/>
                  </a:lnSpc>
                </a:pPr>
                <a:r>
                  <a:rPr lang="zh-CN" altLang="en-US" sz="2000" dirty="0"/>
                  <a:t>那么同样，把某条边的边权修改成</a:t>
                </a:r>
                <a14:m>
                  <m:oMath xmlns:m="http://schemas.openxmlformats.org/officeDocument/2006/math">
                    <m:r>
                      <a:rPr lang="en-US" altLang="zh-CN" sz="2000" b="0" i="1" smtClean="0">
                        <a:latin typeface="Cambria Math" panose="02040503050406030204" pitchFamily="18" charset="0"/>
                      </a:rPr>
                      <m:t>𝑤</m:t>
                    </m:r>
                  </m:oMath>
                </a14:m>
                <a:r>
                  <a:rPr lang="zh-CN" altLang="en-US" sz="2000" dirty="0"/>
                  <a:t>的贡献依然是</a:t>
                </a:r>
                <a:r>
                  <a:rPr lang="en-US" altLang="zh-CN" sz="2000" dirty="0"/>
                  <a:t>min(dis[s][u]+dis[v][t],dis[s][u]+dis[v][t])+w</a:t>
                </a:r>
              </a:p>
              <a:p>
                <a:pPr>
                  <a:lnSpc>
                    <a:spcPct val="150000"/>
                  </a:lnSpc>
                </a:pPr>
                <a:r>
                  <a:rPr lang="zh-CN" altLang="en-US" sz="2000" dirty="0"/>
                  <a:t>但是如果把所有边权都赋值成对应的</a:t>
                </a:r>
                <a:r>
                  <a:rPr lang="en-US" altLang="zh-CN" sz="2000" dirty="0"/>
                  <a:t>w</a:t>
                </a:r>
                <a:r>
                  <a:rPr lang="zh-CN" altLang="en-US" sz="2000" dirty="0"/>
                  <a:t>值肯定是不行的，于是就把这个赋值的过程融合到</a:t>
                </a:r>
                <a:r>
                  <a:rPr lang="en-US" altLang="zh-CN" sz="2000" dirty="0" err="1"/>
                  <a:t>dijkstra</a:t>
                </a:r>
                <a:r>
                  <a:rPr lang="zh-CN" altLang="en-US" sz="2000" dirty="0"/>
                  <a:t>求最短路的过程中</a:t>
                </a:r>
                <a:endParaRPr lang="en-US" altLang="zh-CN" sz="2000" dirty="0"/>
              </a:p>
              <a:p>
                <a:pPr>
                  <a:lnSpc>
                    <a:spcPct val="150000"/>
                  </a:lnSpc>
                </a:pPr>
                <a:r>
                  <a:rPr lang="zh-CN" altLang="en-US" sz="2000" dirty="0"/>
                  <a:t>具体地，由于赋值的过程被融合到最短路中了，所以在求以</a:t>
                </a:r>
                <a14:m>
                  <m:oMath xmlns:m="http://schemas.openxmlformats.org/officeDocument/2006/math">
                    <m:r>
                      <a:rPr lang="en-US" altLang="zh-CN" sz="2000" i="1" dirty="0" smtClean="0">
                        <a:latin typeface="Cambria Math" panose="02040503050406030204" pitchFamily="18" charset="0"/>
                      </a:rPr>
                      <m:t>𝑡</m:t>
                    </m:r>
                  </m:oMath>
                </a14:m>
                <a:r>
                  <a:rPr lang="zh-CN" altLang="en-US" sz="2000" dirty="0"/>
                  <a:t>为源点的最短路时，要赋值的边权实际上是 </a:t>
                </a:r>
                <a:r>
                  <a:rPr lang="en-US" altLang="zh-CN" sz="2000" dirty="0"/>
                  <a:t>max(1,L-dis[t][x]-dis[s][y])</a:t>
                </a:r>
              </a:p>
              <a:p>
                <a:pPr>
                  <a:lnSpc>
                    <a:spcPct val="150000"/>
                  </a:lnSpc>
                </a:pPr>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4525963"/>
              </a:xfrm>
              <a:blipFill>
                <a:blip r:embed="rId8"/>
                <a:stretch>
                  <a:fillRect l="-500" r="-222"/>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76116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0" y="304901"/>
            <a:ext cx="2209800"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二分</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4525963"/>
              </a:xfrm>
            </p:spPr>
            <p:txBody>
              <a:bodyPr>
                <a:normAutofit/>
              </a:bodyPr>
              <a:lstStyle/>
              <a:p>
                <a:pPr>
                  <a:lnSpc>
                    <a:spcPct val="150000"/>
                  </a:lnSpc>
                </a:pPr>
                <a:r>
                  <a:rPr lang="zh-CN" altLang="en-US" sz="2000" dirty="0"/>
                  <a:t>这题的二分做法就简单不少了</a:t>
                </a:r>
                <a:endParaRPr lang="en-US" altLang="zh-CN" sz="2000" dirty="0"/>
              </a:p>
              <a:p>
                <a:pPr>
                  <a:lnSpc>
                    <a:spcPct val="150000"/>
                  </a:lnSpc>
                </a:pPr>
                <a:r>
                  <a:rPr lang="zh-CN" altLang="en-US" sz="2000" dirty="0"/>
                  <a:t>可以把赋权值的操作看成若干次边权</a:t>
                </a:r>
                <a14:m>
                  <m:oMath xmlns:m="http://schemas.openxmlformats.org/officeDocument/2006/math">
                    <m:r>
                      <a:rPr lang="en-US" altLang="zh-CN" sz="2000" b="0" i="1" smtClean="0">
                        <a:latin typeface="Cambria Math" panose="02040503050406030204" pitchFamily="18" charset="0"/>
                      </a:rPr>
                      <m:t>+1</m:t>
                    </m:r>
                  </m:oMath>
                </a14:m>
                <a:endParaRPr lang="en-US" altLang="zh-CN" sz="2000" dirty="0"/>
              </a:p>
              <a:p>
                <a:pPr>
                  <a:lnSpc>
                    <a:spcPct val="150000"/>
                  </a:lnSpc>
                </a:pPr>
                <a:r>
                  <a:rPr lang="zh-CN" altLang="en-US" sz="2000" dirty="0"/>
                  <a:t>那么每次把其中一条边的边权</a:t>
                </a:r>
                <a14:m>
                  <m:oMath xmlns:m="http://schemas.openxmlformats.org/officeDocument/2006/math">
                    <m:r>
                      <a:rPr lang="en-US" altLang="zh-CN" sz="2000" b="0" i="1" smtClean="0">
                        <a:latin typeface="Cambria Math" panose="02040503050406030204" pitchFamily="18" charset="0"/>
                      </a:rPr>
                      <m:t>+1</m:t>
                    </m:r>
                  </m:oMath>
                </a14:m>
                <a:r>
                  <a:rPr lang="zh-CN" altLang="en-US" sz="2000" dirty="0"/>
                  <a:t>，对应的最短路值一定是</a:t>
                </a:r>
                <a14:m>
                  <m:oMath xmlns:m="http://schemas.openxmlformats.org/officeDocument/2006/math">
                    <m:r>
                      <a:rPr lang="en-US" altLang="zh-CN" sz="2000" b="0" i="1" smtClean="0">
                        <a:latin typeface="Cambria Math" panose="02040503050406030204" pitchFamily="18" charset="0"/>
                      </a:rPr>
                      <m:t>+1</m:t>
                    </m:r>
                  </m:oMath>
                </a14:m>
                <a:r>
                  <a:rPr lang="zh-CN" altLang="en-US" sz="2000" dirty="0"/>
                  <a:t>或者不变</a:t>
                </a:r>
                <a:endParaRPr lang="en-US" altLang="zh-CN" sz="2000" dirty="0"/>
              </a:p>
              <a:p>
                <a:pPr>
                  <a:lnSpc>
                    <a:spcPct val="150000"/>
                  </a:lnSpc>
                </a:pPr>
                <a:r>
                  <a:rPr lang="zh-CN" altLang="en-US" sz="2000" dirty="0"/>
                  <a:t>那么对这个</a:t>
                </a:r>
                <a14:m>
                  <m:oMath xmlns:m="http://schemas.openxmlformats.org/officeDocument/2006/math">
                    <m:r>
                      <a:rPr lang="en-US" altLang="zh-CN" sz="2000" b="0" i="1" smtClean="0">
                        <a:latin typeface="Cambria Math" panose="02040503050406030204" pitchFamily="18" charset="0"/>
                      </a:rPr>
                      <m:t>+1</m:t>
                    </m:r>
                  </m:oMath>
                </a14:m>
                <a:r>
                  <a:rPr lang="zh-CN" altLang="en-US" sz="2000" dirty="0"/>
                  <a:t>的操作序列进行二分，然后再跑最短路进行判断即可</a:t>
                </a:r>
                <a:endParaRPr lang="en-US" altLang="zh-CN" sz="2000" dirty="0"/>
              </a:p>
              <a:p>
                <a:pPr>
                  <a:lnSpc>
                    <a:spcPct val="150000"/>
                  </a:lnSpc>
                </a:pPr>
                <a:r>
                  <a:rPr lang="zh-CN" altLang="en-US" sz="2000" dirty="0"/>
                  <a:t>时间复杂度</a:t>
                </a:r>
                <a14:m>
                  <m:oMath xmlns:m="http://schemas.openxmlformats.org/officeDocument/2006/math">
                    <m:r>
                      <a:rPr lang="en-US" altLang="zh-CN" sz="2000" b="0" i="1" smtClean="0">
                        <a:latin typeface="Cambria Math" panose="02040503050406030204" pitchFamily="18" charset="0"/>
                      </a:rPr>
                      <m:t>𝑂</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𝑚</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𝑛</m:t>
                            </m:r>
                          </m:e>
                        </m:func>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𝑚𝐿</m:t>
                            </m:r>
                          </m:e>
                        </m:func>
                      </m:e>
                    </m:d>
                  </m:oMath>
                </a14:m>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4525963"/>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55075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5DE0E2E-9810-3F98-4E37-241339D1AE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56438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4198189"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en-US" altLang="zh-CN" sz="2800" b="1" dirty="0">
                <a:solidFill>
                  <a:schemeClr val="bg1"/>
                </a:solidFill>
                <a:latin typeface="方正字迹-快意体 简" panose="02000500000000000000" pitchFamily="2" charset="-122"/>
                <a:ea typeface="方正字迹-快意体 简" panose="02000500000000000000" pitchFamily="2" charset="-122"/>
              </a:rPr>
              <a:t>The Cells on the Paper</a:t>
            </a: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257795"/>
          </a:xfrm>
        </p:spPr>
        <p:txBody>
          <a:bodyPr>
            <a:normAutofit/>
          </a:bodyPr>
          <a:lstStyle/>
          <a:p>
            <a:pPr>
              <a:lnSpc>
                <a:spcPct val="150000"/>
              </a:lnSpc>
            </a:pPr>
            <a:r>
              <a:rPr lang="zh-CN" altLang="en-US" sz="2000" dirty="0"/>
              <a:t>坐标系上有</a:t>
            </a:r>
            <a:r>
              <a:rPr lang="en-US" altLang="zh-CN" sz="2000" dirty="0"/>
              <a:t>n=3m</a:t>
            </a:r>
            <a:r>
              <a:rPr lang="zh-CN" altLang="en-US" sz="2000" dirty="0"/>
              <a:t>个带颜色的点，每种颜色各有</a:t>
            </a:r>
            <a:r>
              <a:rPr lang="en-US" altLang="zh-CN" sz="2000" dirty="0"/>
              <a:t>m</a:t>
            </a:r>
            <a:r>
              <a:rPr lang="zh-CN" altLang="en-US" sz="2000" dirty="0"/>
              <a:t>个点。问是否可以画三个不相交矩形使得存在一种选点方案使三矩形内部被选的点分别都只有一种颜色且包含点数相同，求最大包含点数</a:t>
            </a:r>
          </a:p>
          <a:p>
            <a:pPr>
              <a:lnSpc>
                <a:spcPct val="150000"/>
              </a:lnSpc>
            </a:pPr>
            <a:endParaRPr lang="zh-CN" altLang="en-US" sz="2000" dirty="0"/>
          </a:p>
          <a:p>
            <a:pPr>
              <a:lnSpc>
                <a:spcPct val="150000"/>
              </a:lnSpc>
            </a:pPr>
            <a:r>
              <a:rPr lang="zh-CN" altLang="en-US" sz="2000" dirty="0"/>
              <a:t>考虑三个不相交矩形一定会有平行于坐标轴的分界线</a:t>
            </a:r>
          </a:p>
          <a:p>
            <a:pPr>
              <a:lnSpc>
                <a:spcPct val="150000"/>
              </a:lnSpc>
            </a:pPr>
            <a:r>
              <a:rPr lang="zh-CN" altLang="en-US" sz="2000" dirty="0"/>
              <a:t>分别考虑分界的方向（这里可以使用旋转</a:t>
            </a:r>
            <a:r>
              <a:rPr lang="en-US" altLang="zh-CN" sz="2000" dirty="0"/>
              <a:t>4</a:t>
            </a:r>
            <a:r>
              <a:rPr lang="zh-CN" altLang="en-US" sz="2000" dirty="0"/>
              <a:t>次处理）和颜色进行枚举</a:t>
            </a:r>
          </a:p>
          <a:p>
            <a:pPr>
              <a:lnSpc>
                <a:spcPct val="150000"/>
              </a:lnSpc>
            </a:pPr>
            <a:r>
              <a:rPr lang="zh-CN" altLang="en-US" sz="2000" dirty="0"/>
              <a:t>对于剩下的两个颜色，需要上下或者左右来考虑分界线，双指针即可</a:t>
            </a:r>
          </a:p>
          <a:p>
            <a:pPr>
              <a:lnSpc>
                <a:spcPct val="150000"/>
              </a:lnSpc>
            </a:pPr>
            <a:r>
              <a:rPr lang="zh-CN" altLang="en-US" sz="2000" dirty="0"/>
              <a:t>另外，也可以使用</a:t>
            </a:r>
            <a:r>
              <a:rPr lang="en-US" altLang="zh-CN" sz="2000" dirty="0"/>
              <a:t>Binary Search</a:t>
            </a:r>
            <a:r>
              <a:rPr lang="zh-CN" altLang="en-US" sz="2000" dirty="0"/>
              <a:t>来确定分界线，代码会更好写</a:t>
            </a:r>
          </a:p>
        </p:txBody>
      </p:sp>
    </p:spTree>
    <p:custDataLst>
      <p:tags r:id="rId1"/>
    </p:custDataLst>
    <p:extLst>
      <p:ext uri="{BB962C8B-B14F-4D97-AF65-F5344CB8AC3E}">
        <p14:creationId xmlns:p14="http://schemas.microsoft.com/office/powerpoint/2010/main" val="46602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0" y="304901"/>
            <a:ext cx="2209800"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森林</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mc:Choice xmlns:a14="http://schemas.microsoft.com/office/drawing/2010/main"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257795"/>
              </a:xfrm>
            </p:spPr>
            <p:txBody>
              <a:bodyPr>
                <a:normAutofit/>
              </a:bodyPr>
              <a:lstStyle/>
              <a:p>
                <a:pPr>
                  <a:lnSpc>
                    <a:spcPct val="150000"/>
                  </a:lnSpc>
                </a:pPr>
                <a:r>
                  <a:rPr lang="zh-CN" altLang="en-US" sz="2000" dirty="0"/>
                  <a:t>给定一个</a:t>
                </a:r>
                <a:r>
                  <a:rPr lang="en-US" altLang="zh-CN" sz="2000" dirty="0"/>
                  <a:t>n</a:t>
                </a:r>
                <a:r>
                  <a:rPr lang="zh-CN" altLang="en-US" sz="2000" dirty="0"/>
                  <a:t>个点</a:t>
                </a:r>
                <a:r>
                  <a:rPr lang="en-US" altLang="zh-CN" sz="2000" dirty="0"/>
                  <a:t>m</a:t>
                </a:r>
                <a:r>
                  <a:rPr lang="zh-CN" altLang="en-US" sz="2000" dirty="0"/>
                  <a:t>条边的无向图，每条边有一个边权。有</a:t>
                </a:r>
                <a:r>
                  <a:rPr lang="en-US" altLang="zh-CN" sz="2000" dirty="0"/>
                  <a:t>k</a:t>
                </a:r>
                <a:r>
                  <a:rPr lang="zh-CN" altLang="en-US" sz="2000" dirty="0"/>
                  <a:t>次操作，每次操作会选择尽量多的边删除，如果有多种操作会选择边权和最大的那个，但是要求删除的边构成一个森林。对于每条边，输出它在第几次操作时被删除。</a:t>
                </a:r>
                <a:endParaRPr lang="en-US" altLang="zh-CN" sz="2000" dirty="0"/>
              </a:p>
              <a:p>
                <a:pPr>
                  <a:lnSpc>
                    <a:spcPct val="150000"/>
                  </a:lnSpc>
                </a:pP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≤1000,</m:t>
                    </m:r>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≤3×</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10</m:t>
                        </m:r>
                      </m:e>
                      <m:sup>
                        <m:r>
                          <a:rPr lang="en-US" altLang="zh-CN" sz="2000" b="0" i="1" smtClean="0">
                            <a:latin typeface="Cambria Math" panose="02040503050406030204" pitchFamily="18" charset="0"/>
                          </a:rPr>
                          <m:t>5</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≤10000</m:t>
                    </m:r>
                  </m:oMath>
                </a14:m>
                <a:endParaRPr lang="en-US" altLang="zh-CN" sz="2000" dirty="0"/>
              </a:p>
              <a:p>
                <a:pPr>
                  <a:lnSpc>
                    <a:spcPct val="150000"/>
                  </a:lnSpc>
                </a:pPr>
                <a:r>
                  <a:rPr lang="zh-CN" altLang="en-US" sz="2000" dirty="0"/>
                  <a:t>要求删除的边构成森林，意思就是不能有环</a:t>
                </a:r>
                <a:endParaRPr lang="en-US" altLang="zh-CN" sz="2000" dirty="0"/>
              </a:p>
              <a:p>
                <a:pPr>
                  <a:lnSpc>
                    <a:spcPct val="150000"/>
                  </a:lnSpc>
                </a:pPr>
                <a:r>
                  <a:rPr lang="zh-CN" altLang="en-US" sz="2000" dirty="0"/>
                  <a:t>那么难免想到求</a:t>
                </a:r>
                <a14:m>
                  <m:oMath xmlns:m="http://schemas.openxmlformats.org/officeDocument/2006/math">
                    <m:r>
                      <a:rPr lang="en-US" altLang="zh-CN" sz="2000" b="0" i="1" smtClean="0">
                        <a:latin typeface="Cambria Math" panose="02040503050406030204" pitchFamily="18" charset="0"/>
                      </a:rPr>
                      <m:t>𝑘</m:t>
                    </m:r>
                  </m:oMath>
                </a14:m>
                <a:r>
                  <a:rPr lang="zh-CN" altLang="en-US" sz="2000" dirty="0"/>
                  <a:t>次最大生成树，不过这样时间复杂度是</a:t>
                </a:r>
                <a14:m>
                  <m:oMath xmlns:m="http://schemas.openxmlformats.org/officeDocument/2006/math">
                    <m:r>
                      <a:rPr lang="en-US" altLang="zh-CN" sz="2000" b="0" i="1" smtClean="0">
                        <a:latin typeface="Cambria Math" panose="02040503050406030204" pitchFamily="18" charset="0"/>
                      </a:rPr>
                      <m:t>𝑂</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𝑘𝑚</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𝑚</m:t>
                            </m:r>
                          </m:e>
                        </m:func>
                      </m:e>
                    </m:d>
                  </m:oMath>
                </a14:m>
                <a:r>
                  <a:rPr lang="zh-CN" altLang="en-US" sz="2000" dirty="0"/>
                  <a:t>会</a:t>
                </a:r>
                <a:r>
                  <a:rPr lang="en-US" altLang="zh-CN" sz="2000" dirty="0"/>
                  <a:t>TLE</a:t>
                </a:r>
              </a:p>
              <a:p>
                <a:pPr>
                  <a:lnSpc>
                    <a:spcPct val="150000"/>
                  </a:lnSpc>
                </a:pPr>
                <a:r>
                  <a:rPr lang="zh-CN" altLang="en-US" sz="2000" dirty="0"/>
                  <a:t>不过注意到第</a:t>
                </a:r>
                <a14:m>
                  <m:oMath xmlns:m="http://schemas.openxmlformats.org/officeDocument/2006/math">
                    <m:r>
                      <a:rPr lang="en-US" altLang="zh-CN" sz="2000" b="0" i="1" smtClean="0">
                        <a:latin typeface="Cambria Math" panose="02040503050406030204" pitchFamily="18" charset="0"/>
                      </a:rPr>
                      <m:t>𝑖</m:t>
                    </m:r>
                  </m:oMath>
                </a14:m>
                <a:r>
                  <a:rPr lang="zh-CN" altLang="en-US" sz="2000" dirty="0"/>
                  <a:t>条边被用过之后就不会再被用了，于是考虑对边排完序后建一个链表，每次选一条边后就把他删掉，模拟即可，就是相对难写一点</a:t>
                </a:r>
                <a:endParaRPr lang="en-US" altLang="zh-CN" sz="2000" dirty="0"/>
              </a:p>
              <a:p>
                <a:pPr>
                  <a:lnSpc>
                    <a:spcPct val="150000"/>
                  </a:lnSpc>
                </a:pPr>
                <a:r>
                  <a:rPr lang="zh-CN" altLang="en-US" sz="2000" dirty="0"/>
                  <a:t>可以建</a:t>
                </a:r>
                <a14:m>
                  <m:oMath xmlns:m="http://schemas.openxmlformats.org/officeDocument/2006/math">
                    <m:r>
                      <a:rPr lang="en-US" altLang="zh-CN" sz="2000" b="0" i="1" smtClean="0">
                        <a:latin typeface="Cambria Math" panose="02040503050406030204" pitchFamily="18" charset="0"/>
                      </a:rPr>
                      <m:t>𝑘</m:t>
                    </m:r>
                  </m:oMath>
                </a14:m>
                <a:r>
                  <a:rPr lang="zh-CN" altLang="en-US" sz="2000" dirty="0"/>
                  <a:t>层并查集，每次到第</a:t>
                </a:r>
                <a14:m>
                  <m:oMath xmlns:m="http://schemas.openxmlformats.org/officeDocument/2006/math">
                    <m:r>
                      <a:rPr lang="en-US" altLang="zh-CN" sz="2000" b="0" i="1" smtClean="0">
                        <a:latin typeface="Cambria Math" panose="02040503050406030204" pitchFamily="18" charset="0"/>
                      </a:rPr>
                      <m:t>𝑖</m:t>
                    </m:r>
                  </m:oMath>
                </a14:m>
                <a:r>
                  <a:rPr lang="zh-CN" altLang="en-US" sz="2000" dirty="0"/>
                  <a:t>条边的时候直接二分出这条边被加在哪一层，会更好写</a:t>
                </a:r>
                <a:endParaRPr lang="en-US" altLang="zh-CN" sz="2000" dirty="0"/>
              </a:p>
              <a:p>
                <a:pPr>
                  <a:lnSpc>
                    <a:spcPct val="150000"/>
                  </a:lnSpc>
                </a:pPr>
                <a:endParaRPr lang="en-US" altLang="zh-CN" sz="2000" dirty="0"/>
              </a:p>
            </p:txBody>
          </p:sp>
        </mc:Choice>
        <mc:Fallback>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257795"/>
              </a:xfrm>
              <a:blipFill>
                <a:blip r:embed="rId8"/>
                <a:stretch>
                  <a:fillRect l="-500" r="-56"/>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60014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0" y="304901"/>
            <a:ext cx="2209800"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en-US" altLang="zh-CN" sz="2800" b="1" dirty="0">
                <a:solidFill>
                  <a:schemeClr val="bg1"/>
                </a:solidFill>
                <a:latin typeface="方正字迹-快意体 简" panose="02000500000000000000" pitchFamily="2" charset="-122"/>
                <a:ea typeface="方正字迹-快意体 简" panose="02000500000000000000" pitchFamily="2" charset="-122"/>
              </a:rPr>
              <a:t>GCD</a:t>
            </a: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4525963"/>
              </a:xfrm>
            </p:spPr>
            <p:txBody>
              <a:bodyPr>
                <a:normAutofit/>
              </a:bodyPr>
              <a:lstStyle/>
              <a:p>
                <a:pPr>
                  <a:lnSpc>
                    <a:spcPct val="150000"/>
                  </a:lnSpc>
                </a:pPr>
                <a:r>
                  <a:rPr lang="zh-CN" altLang="en-US" sz="2000" dirty="0"/>
                  <a:t>交互题。有一棵大小为</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≤1000</m:t>
                    </m:r>
                  </m:oMath>
                </a14:m>
                <a:r>
                  <a:rPr lang="zh-CN" altLang="en-US" sz="2000" dirty="0"/>
                  <a:t>的树（</a:t>
                </a:r>
                <a14:m>
                  <m:oMath xmlns:m="http://schemas.openxmlformats.org/officeDocument/2006/math">
                    <m:r>
                      <a:rPr lang="en-US" altLang="zh-CN" sz="2000" b="0" i="1" smtClean="0">
                        <a:latin typeface="Cambria Math" panose="02040503050406030204" pitchFamily="18" charset="0"/>
                      </a:rPr>
                      <m:t>𝑛</m:t>
                    </m:r>
                  </m:oMath>
                </a14:m>
                <a:r>
                  <a:rPr lang="zh-CN" altLang="en-US" sz="2000" dirty="0"/>
                  <a:t>给定），设</a:t>
                </a:r>
                <a14:m>
                  <m:oMath xmlns:m="http://schemas.openxmlformats.org/officeDocument/2006/math">
                    <m:r>
                      <a:rPr lang="en-US" altLang="zh-CN" sz="2000" b="0" i="1" smtClean="0">
                        <a:latin typeface="Cambria Math" panose="02040503050406030204" pitchFamily="18" charset="0"/>
                      </a:rPr>
                      <m:t>𝐷𝑖𝑠</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e>
                    </m:d>
                  </m:oMath>
                </a14:m>
                <a:r>
                  <a:rPr lang="zh-CN" altLang="en-US" sz="2000" dirty="0"/>
                  <a:t>为</a:t>
                </a:r>
                <a14:m>
                  <m:oMath xmlns:m="http://schemas.openxmlformats.org/officeDocument/2006/math">
                    <m:r>
                      <a:rPr lang="en-US" altLang="zh-CN" sz="2000" b="0" i="1" dirty="0" smtClean="0">
                        <a:latin typeface="Cambria Math" panose="02040503050406030204" pitchFamily="18" charset="0"/>
                      </a:rPr>
                      <m:t>𝑖</m:t>
                    </m:r>
                  </m:oMath>
                </a14:m>
                <a:r>
                  <a:rPr lang="zh-CN" altLang="en-US" sz="2000" dirty="0"/>
                  <a:t>到</a:t>
                </a:r>
                <a14:m>
                  <m:oMath xmlns:m="http://schemas.openxmlformats.org/officeDocument/2006/math">
                    <m:r>
                      <a:rPr lang="en-US" altLang="zh-CN" sz="2000" b="0" i="1" dirty="0" smtClean="0">
                        <a:latin typeface="Cambria Math" panose="02040503050406030204" pitchFamily="18" charset="0"/>
                      </a:rPr>
                      <m:t>𝑗</m:t>
                    </m:r>
                  </m:oMath>
                </a14:m>
                <a:r>
                  <a:rPr lang="zh-CN" altLang="en-US" sz="2000" dirty="0"/>
                  <a:t>的路径上所有边权的</a:t>
                </a:r>
                <a14:m>
                  <m:oMath xmlns:m="http://schemas.openxmlformats.org/officeDocument/2006/math">
                    <m:r>
                      <m:rPr>
                        <m:sty m:val="p"/>
                      </m:rPr>
                      <a:rPr lang="en-US" altLang="zh-CN" sz="2000" b="0" i="1" smtClean="0">
                        <a:latin typeface="Cambria Math" panose="02040503050406030204" pitchFamily="18" charset="0"/>
                      </a:rPr>
                      <m:t>gcd</m:t>
                    </m:r>
                  </m:oMath>
                </a14:m>
                <a:r>
                  <a:rPr lang="zh-CN" altLang="en-US" sz="2000" dirty="0"/>
                  <a:t>。有</a:t>
                </a:r>
                <a14:m>
                  <m:oMath xmlns:m="http://schemas.openxmlformats.org/officeDocument/2006/math">
                    <m:r>
                      <a:rPr lang="en-US" altLang="zh-CN" sz="2000" b="0" i="1" smtClean="0">
                        <a:latin typeface="Cambria Math" panose="02040503050406030204" pitchFamily="18" charset="0"/>
                      </a:rPr>
                      <m:t>12</m:t>
                    </m:r>
                  </m:oMath>
                </a14:m>
                <a:r>
                  <a:rPr lang="zh-CN" altLang="en-US" sz="2000" dirty="0"/>
                  <a:t>次询问机会，每次可以询问若干个点，会得到一个回答表示这些点中</a:t>
                </a:r>
                <a14:m>
                  <m:oMath xmlns:m="http://schemas.openxmlformats.org/officeDocument/2006/math">
                    <m:r>
                      <a:rPr lang="en-US" altLang="zh-CN" sz="2000" b="0" i="1" smtClean="0">
                        <a:latin typeface="Cambria Math" panose="02040503050406030204" pitchFamily="18" charset="0"/>
                      </a:rPr>
                      <m:t>𝐷𝑖𝑠</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e>
                    </m:d>
                  </m:oMath>
                </a14:m>
                <a:r>
                  <a:rPr lang="zh-CN" altLang="en-US" sz="2000" dirty="0"/>
                  <a:t>的最大值。要求找出</a:t>
                </a:r>
                <a14:m>
                  <m:oMath xmlns:m="http://schemas.openxmlformats.org/officeDocument/2006/math">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oMath>
                </a14:m>
                <a:r>
                  <a:rPr lang="zh-CN" altLang="en-US" sz="2000" dirty="0"/>
                  <a:t>使得</a:t>
                </a:r>
                <a14:m>
                  <m:oMath xmlns:m="http://schemas.openxmlformats.org/officeDocument/2006/math">
                    <m:r>
                      <a:rPr lang="en-US" altLang="zh-CN" sz="2000" b="0" i="1" dirty="0" smtClean="0">
                        <a:latin typeface="Cambria Math" panose="02040503050406030204" pitchFamily="18" charset="0"/>
                      </a:rPr>
                      <m:t>𝐷𝑖𝑠</m:t>
                    </m:r>
                    <m:d>
                      <m:dPr>
                        <m:ctrlPr>
                          <a:rPr lang="en-US" altLang="zh-CN" sz="2000" b="0" i="1" dirty="0" smtClean="0">
                            <a:latin typeface="Cambria Math" panose="02040503050406030204" pitchFamily="18" charset="0"/>
                          </a:rPr>
                        </m:ctrlPr>
                      </m:dPr>
                      <m:e>
                        <m:r>
                          <a:rPr lang="en-US" altLang="zh-CN" sz="2000" b="0" i="1" dirty="0" smtClean="0">
                            <a:latin typeface="Cambria Math" panose="02040503050406030204" pitchFamily="18" charset="0"/>
                          </a:rPr>
                          <m:t>𝑎</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𝑏</m:t>
                        </m:r>
                      </m:e>
                    </m:d>
                  </m:oMath>
                </a14:m>
                <a:r>
                  <a:rPr lang="zh-CN" altLang="en-US" sz="2000" dirty="0"/>
                  <a:t>最大</a:t>
                </a:r>
                <a:endParaRPr lang="en-US" altLang="zh-CN" sz="2000" dirty="0"/>
              </a:p>
              <a:p>
                <a:pPr>
                  <a:lnSpc>
                    <a:spcPct val="150000"/>
                  </a:lnSpc>
                </a:pPr>
                <a:r>
                  <a:rPr lang="zh-CN" altLang="en-US" sz="2000" dirty="0"/>
                  <a:t>显然要找的是最大的边权，而询问次数是</a:t>
                </a:r>
                <a14:m>
                  <m:oMath xmlns:m="http://schemas.openxmlformats.org/officeDocument/2006/math">
                    <m:r>
                      <a:rPr lang="en-US" altLang="zh-CN" sz="2000" b="0" i="1" smtClean="0">
                        <a:latin typeface="Cambria Math" panose="02040503050406030204" pitchFamily="18" charset="0"/>
                      </a:rPr>
                      <m:t>12</m:t>
                    </m:r>
                  </m:oMath>
                </a14:m>
                <a:r>
                  <a:rPr lang="zh-CN" altLang="en-US" sz="2000" dirty="0"/>
                  <a:t>次也提醒了我们只有</a:t>
                </a:r>
                <a14:m>
                  <m:oMath xmlns:m="http://schemas.openxmlformats.org/officeDocument/2006/math">
                    <m:r>
                      <m:rPr>
                        <m:sty m:val="p"/>
                      </m:rPr>
                      <a:rPr lang="en-US" altLang="zh-CN" sz="2000" b="0" i="1" smtClean="0">
                        <a:latin typeface="Cambria Math" panose="02040503050406030204" pitchFamily="18" charset="0"/>
                      </a:rPr>
                      <m:t>log</m:t>
                    </m:r>
                  </m:oMath>
                </a14:m>
                <a:r>
                  <a:rPr lang="zh-CN" altLang="en-US" sz="2000" dirty="0"/>
                  <a:t>询问的机会，很难不想到二分，但是要二分什么暂时还没有头绪</a:t>
                </a:r>
                <a:endParaRPr lang="en-US" altLang="zh-CN" sz="2000" dirty="0"/>
              </a:p>
              <a:p>
                <a:pPr>
                  <a:lnSpc>
                    <a:spcPct val="150000"/>
                  </a:lnSpc>
                </a:pPr>
                <a:r>
                  <a:rPr lang="zh-CN" altLang="en-US" sz="2000" dirty="0"/>
                  <a:t>有一个朴素的想法是如果当前询问得到的结果是</a:t>
                </a:r>
                <a14:m>
                  <m:oMath xmlns:m="http://schemas.openxmlformats.org/officeDocument/2006/math">
                    <m:r>
                      <a:rPr lang="en-US" altLang="zh-CN" sz="2000" b="0" i="1" smtClean="0">
                        <a:latin typeface="Cambria Math" panose="02040503050406030204" pitchFamily="18" charset="0"/>
                      </a:rPr>
                      <m:t>𝑤</m:t>
                    </m:r>
                  </m:oMath>
                </a14:m>
                <a:r>
                  <a:rPr lang="zh-CN" altLang="en-US" sz="2000" dirty="0"/>
                  <a:t>，那么再询问它的子集，能否判断对应的最大值是不是在子集内</a:t>
                </a:r>
                <a:endParaRPr lang="en-US" altLang="zh-CN" sz="2000" dirty="0"/>
              </a:p>
              <a:p>
                <a:pPr>
                  <a:lnSpc>
                    <a:spcPct val="150000"/>
                  </a:lnSpc>
                </a:pPr>
                <a:r>
                  <a:rPr lang="zh-CN" altLang="en-US" sz="2000" dirty="0"/>
                  <a:t>但是如果这么做好像无法排除掉</a:t>
                </a:r>
                <a14:m>
                  <m:oMath xmlns:m="http://schemas.openxmlformats.org/officeDocument/2006/math">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𝑆</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𝑆</m:t>
                    </m:r>
                  </m:oMath>
                </a14:m>
                <a:r>
                  <a:rPr lang="zh-CN" altLang="en-US" sz="2000" dirty="0"/>
                  <a:t>的情况</a:t>
                </a:r>
                <a:endParaRPr lang="en-US" altLang="zh-CN" sz="2000" dirty="0"/>
              </a:p>
              <a:p>
                <a:pPr>
                  <a:lnSpc>
                    <a:spcPct val="150000"/>
                  </a:lnSpc>
                </a:pPr>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4525963"/>
              </a:xfrm>
              <a:blipFill>
                <a:blip r:embed="rId8"/>
                <a:stretch>
                  <a:fillRect l="-500" r="-556"/>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802175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0" y="304901"/>
            <a:ext cx="2209800"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en-US" altLang="zh-CN" sz="2800" b="1" dirty="0">
                <a:solidFill>
                  <a:schemeClr val="bg1"/>
                </a:solidFill>
                <a:latin typeface="方正字迹-快意体 简" panose="02000500000000000000" pitchFamily="2" charset="-122"/>
                <a:ea typeface="方正字迹-快意体 简" panose="02000500000000000000" pitchFamily="2" charset="-122"/>
              </a:rPr>
              <a:t>GCD</a:t>
            </a: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4525963"/>
              </a:xfrm>
            </p:spPr>
            <p:txBody>
              <a:bodyPr>
                <a:normAutofit/>
              </a:bodyPr>
              <a:lstStyle/>
              <a:p>
                <a:pPr>
                  <a:lnSpc>
                    <a:spcPct val="150000"/>
                  </a:lnSpc>
                </a:pPr>
                <a:r>
                  <a:rPr lang="zh-CN" altLang="en-US" sz="2000" dirty="0"/>
                  <a:t>考虑欧拉序</a:t>
                </a:r>
                <a:endParaRPr lang="en-US" altLang="zh-CN" sz="2000" dirty="0"/>
              </a:p>
              <a:p>
                <a:pPr>
                  <a:lnSpc>
                    <a:spcPct val="150000"/>
                  </a:lnSpc>
                </a:pPr>
                <a:r>
                  <a:rPr lang="zh-CN" altLang="en-US" sz="2000" dirty="0"/>
                  <a:t>欧拉序能满足序列中两两相邻的点之间必然有边</a:t>
                </a:r>
                <a:endParaRPr lang="en-US" altLang="zh-CN" sz="2000" dirty="0"/>
              </a:p>
              <a:p>
                <a:pPr>
                  <a:lnSpc>
                    <a:spcPct val="150000"/>
                  </a:lnSpc>
                </a:pPr>
                <a:r>
                  <a:rPr lang="zh-CN" altLang="en-US" sz="2000" dirty="0"/>
                  <a:t>那么假设当前询问的是区间</a:t>
                </a:r>
                <a14:m>
                  <m:oMath xmlns:m="http://schemas.openxmlformats.org/officeDocument/2006/math">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𝑙</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𝑟</m:t>
                        </m:r>
                      </m:e>
                    </m:d>
                  </m:oMath>
                </a14:m>
                <a:r>
                  <a:rPr lang="zh-CN" altLang="en-US" sz="2000" dirty="0"/>
                  <a:t>中的点，如果</a:t>
                </a:r>
                <a14:m>
                  <m:oMath xmlns:m="http://schemas.openxmlformats.org/officeDocument/2006/math">
                    <m:r>
                      <a:rPr lang="en-US" altLang="zh-CN" sz="2000" b="0" i="1" smtClean="0">
                        <a:latin typeface="Cambria Math" panose="02040503050406030204" pitchFamily="18" charset="0"/>
                      </a:rPr>
                      <m:t>𝑎𝑠𝑘</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𝑙</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𝑚𝑖𝑑</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𝑤</m:t>
                    </m:r>
                  </m:oMath>
                </a14:m>
                <a:r>
                  <a:rPr lang="zh-CN" altLang="en-US" sz="2000" dirty="0"/>
                  <a:t>那么皆大欢喜，否则的话下一次询问就可以变成</a:t>
                </a:r>
                <a14:m>
                  <m:oMath xmlns:m="http://schemas.openxmlformats.org/officeDocument/2006/math">
                    <m:r>
                      <a:rPr lang="en-US" altLang="zh-CN" sz="2000" b="0" i="1" smtClean="0">
                        <a:latin typeface="Cambria Math" panose="02040503050406030204" pitchFamily="18" charset="0"/>
                      </a:rPr>
                      <m:t>𝑎𝑠𝑘</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𝑚𝑖𝑑</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𝑟</m:t>
                        </m:r>
                      </m:e>
                    </m:d>
                  </m:oMath>
                </a14:m>
                <a:r>
                  <a:rPr lang="zh-CN" altLang="en-US" sz="2000" dirty="0"/>
                  <a:t>，直至</a:t>
                </a:r>
                <a14:m>
                  <m:oMath xmlns:m="http://schemas.openxmlformats.org/officeDocument/2006/math">
                    <m:r>
                      <a:rPr lang="en-US" altLang="zh-CN" sz="2000" b="0" i="1" smtClean="0">
                        <a:latin typeface="Cambria Math" panose="02040503050406030204" pitchFamily="18" charset="0"/>
                      </a:rPr>
                      <m:t>𝑙</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𝑟</m:t>
                    </m:r>
                  </m:oMath>
                </a14:m>
                <a:endParaRPr lang="en-US" altLang="zh-CN" sz="2000" dirty="0"/>
              </a:p>
              <a:p>
                <a:pPr>
                  <a:lnSpc>
                    <a:spcPct val="150000"/>
                  </a:lnSpc>
                </a:pPr>
                <a:r>
                  <a:rPr lang="zh-CN" altLang="en-US" sz="2000" dirty="0"/>
                  <a:t>这样做的话由于欧拉序的长度为</a:t>
                </a:r>
                <a14:m>
                  <m:oMath xmlns:m="http://schemas.openxmlformats.org/officeDocument/2006/math">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oMath>
                </a14:m>
                <a:r>
                  <a:rPr lang="zh-CN" altLang="en-US" sz="2000" dirty="0"/>
                  <a:t>，所以询问次数为</a:t>
                </a:r>
                <a14:m>
                  <m:oMath xmlns:m="http://schemas.openxmlformats.org/officeDocument/2006/math">
                    <m:r>
                      <a:rPr lang="en-US" altLang="zh-CN" sz="2000" b="0" i="1" smtClean="0">
                        <a:latin typeface="Cambria Math" panose="02040503050406030204" pitchFamily="18" charset="0"/>
                      </a:rPr>
                      <m:t>1+</m:t>
                    </m:r>
                    <m:func>
                      <m:funcPr>
                        <m:ctrlPr>
                          <a:rPr lang="en-US" altLang="zh-CN" sz="2000" b="0" i="1" smtClean="0">
                            <a:latin typeface="Cambria Math" panose="02040503050406030204" pitchFamily="18" charset="0"/>
                          </a:rPr>
                        </m:ctrlPr>
                      </m:funcPr>
                      <m:fName>
                        <m:sSub>
                          <m:sSubPr>
                            <m:ctrlPr>
                              <a:rPr lang="en-US" altLang="zh-CN" sz="2000" b="0" i="1" smtClean="0">
                                <a:latin typeface="Cambria Math" panose="02040503050406030204" pitchFamily="18" charset="0"/>
                              </a:rPr>
                            </m:ctrlPr>
                          </m:sSubPr>
                          <m:e>
                            <m:r>
                              <m:rPr>
                                <m:sty m:val="p"/>
                              </m:rPr>
                              <a:rPr lang="en-US" altLang="zh-CN" sz="2000" b="0" i="0" smtClean="0">
                                <a:latin typeface="Cambria Math" panose="02040503050406030204" pitchFamily="18" charset="0"/>
                              </a:rPr>
                              <m:t>log</m:t>
                            </m:r>
                          </m:e>
                          <m:sub>
                            <m:r>
                              <a:rPr lang="en-US" altLang="zh-CN" sz="2000" b="0" i="1" smtClean="0">
                                <a:latin typeface="Cambria Math" panose="02040503050406030204" pitchFamily="18" charset="0"/>
                              </a:rPr>
                              <m:t>2</m:t>
                            </m:r>
                          </m:sub>
                        </m:sSub>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e>
                        </m:d>
                      </m:e>
                    </m:func>
                  </m:oMath>
                </a14:m>
                <a:r>
                  <a:rPr lang="zh-CN" altLang="en-US" sz="2000" dirty="0"/>
                  <a:t>，正好卡到上限</a:t>
                </a:r>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4525963"/>
              </a:xfrm>
              <a:blipFill>
                <a:blip r:embed="rId8"/>
                <a:stretch>
                  <a:fillRect l="-500" r="-111"/>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22639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0" y="304901"/>
            <a:ext cx="2209800"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二分图</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4525963"/>
              </a:xfrm>
            </p:spPr>
            <p:txBody>
              <a:bodyPr>
                <a:normAutofit/>
              </a:bodyPr>
              <a:lstStyle/>
              <a:p>
                <a:pPr>
                  <a:lnSpc>
                    <a:spcPct val="150000"/>
                  </a:lnSpc>
                </a:pPr>
                <a:r>
                  <a:rPr lang="zh-CN" altLang="en-US" sz="2000" dirty="0"/>
                  <a:t>交互题。有一个点数为</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≤600</m:t>
                    </m:r>
                  </m:oMath>
                </a14:m>
                <a:r>
                  <a:rPr lang="zh-CN" altLang="en-US" sz="2000" dirty="0"/>
                  <a:t>的连通图（</a:t>
                </a:r>
                <a14:m>
                  <m:oMath xmlns:m="http://schemas.openxmlformats.org/officeDocument/2006/math">
                    <m:r>
                      <a:rPr lang="en-US" altLang="zh-CN" sz="2000" b="0" i="1" smtClean="0">
                        <a:latin typeface="Cambria Math" panose="02040503050406030204" pitchFamily="18" charset="0"/>
                      </a:rPr>
                      <m:t>𝑛</m:t>
                    </m:r>
                  </m:oMath>
                </a14:m>
                <a:r>
                  <a:rPr lang="zh-CN" altLang="en-US" sz="2000" dirty="0"/>
                  <a:t>给定），有</a:t>
                </a:r>
                <a14:m>
                  <m:oMath xmlns:m="http://schemas.openxmlformats.org/officeDocument/2006/math">
                    <m:r>
                      <a:rPr lang="en-US" altLang="zh-CN" sz="2000" b="0" i="1" smtClean="0">
                        <a:latin typeface="Cambria Math" panose="02040503050406030204" pitchFamily="18" charset="0"/>
                      </a:rPr>
                      <m:t>20000</m:t>
                    </m:r>
                  </m:oMath>
                </a14:m>
                <a:r>
                  <a:rPr lang="zh-CN" altLang="en-US" sz="2000" dirty="0"/>
                  <a:t>次询问机会。每次可以询问一个点集，返回这些点两两之间一共有多少条边，要求判断图是否为二分图。如果是需要输出其中一边，若不是则需要输出一个奇环</a:t>
                </a:r>
                <a:endParaRPr lang="en-US" altLang="zh-CN" sz="2000" dirty="0"/>
              </a:p>
              <a:p>
                <a:pPr>
                  <a:lnSpc>
                    <a:spcPct val="150000"/>
                  </a:lnSpc>
                </a:pPr>
                <a:r>
                  <a:rPr lang="zh-CN" altLang="en-US" sz="2000" dirty="0"/>
                  <a:t>题目都叫二分图了那肯定是要二分！</a:t>
                </a:r>
                <a:endParaRPr lang="en-US" altLang="zh-CN" sz="2000" dirty="0"/>
              </a:p>
              <a:p>
                <a:pPr>
                  <a:lnSpc>
                    <a:spcPct val="150000"/>
                  </a:lnSpc>
                </a:pPr>
                <a:r>
                  <a:rPr lang="zh-CN" altLang="en-US" sz="2000" dirty="0"/>
                  <a:t>考虑判断二分图的一个基本法</a:t>
                </a:r>
                <a:r>
                  <a:rPr lang="en-US" altLang="zh-CN" sz="2000" dirty="0"/>
                  <a:t>——</a:t>
                </a:r>
                <a:r>
                  <a:rPr lang="zh-CN" altLang="en-US" sz="2000" dirty="0"/>
                  <a:t>染色法</a:t>
                </a:r>
                <a:endParaRPr lang="en-US" altLang="zh-CN" sz="2000" dirty="0"/>
              </a:p>
              <a:p>
                <a:pPr>
                  <a:lnSpc>
                    <a:spcPct val="150000"/>
                  </a:lnSpc>
                </a:pPr>
                <a:r>
                  <a:rPr lang="zh-CN" altLang="en-US" sz="2000" dirty="0"/>
                  <a:t>从</a:t>
                </a:r>
                <a14:m>
                  <m:oMath xmlns:m="http://schemas.openxmlformats.org/officeDocument/2006/math">
                    <m:r>
                      <a:rPr lang="en-US" altLang="zh-CN" sz="2000" b="0" i="1" smtClean="0">
                        <a:latin typeface="Cambria Math" panose="02040503050406030204" pitchFamily="18" charset="0"/>
                      </a:rPr>
                      <m:t>1</m:t>
                    </m:r>
                  </m:oMath>
                </a14:m>
                <a:r>
                  <a:rPr lang="zh-CN" altLang="en-US" sz="2000" dirty="0"/>
                  <a:t>开始，若能找到所有与</a:t>
                </a:r>
                <a14:m>
                  <m:oMath xmlns:m="http://schemas.openxmlformats.org/officeDocument/2006/math">
                    <m:r>
                      <a:rPr lang="en-US" altLang="zh-CN" sz="2000" b="0" i="1" smtClean="0">
                        <a:latin typeface="Cambria Math" panose="02040503050406030204" pitchFamily="18" charset="0"/>
                      </a:rPr>
                      <m:t>1</m:t>
                    </m:r>
                  </m:oMath>
                </a14:m>
                <a:r>
                  <a:rPr lang="zh-CN" altLang="en-US" sz="2000" dirty="0"/>
                  <a:t>相连的点，对应点集</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1</m:t>
                        </m:r>
                      </m:sub>
                    </m:sSub>
                  </m:oMath>
                </a14:m>
                <a:r>
                  <a:rPr lang="zh-CN" altLang="en-US" sz="2000" dirty="0"/>
                  <a:t>，然后再接着从</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1</m:t>
                        </m:r>
                      </m:sub>
                    </m:sSub>
                  </m:oMath>
                </a14:m>
                <a:r>
                  <a:rPr lang="zh-CN" altLang="en-US" sz="2000" dirty="0"/>
                  <a:t>出发找</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2</m:t>
                        </m:r>
                      </m:sub>
                    </m:sSub>
                  </m:oMath>
                </a14:m>
                <a:r>
                  <a:rPr lang="en-US" altLang="zh-CN" sz="2000" dirty="0"/>
                  <a:t>……</a:t>
                </a:r>
                <a:r>
                  <a:rPr lang="zh-CN" altLang="en-US" sz="2000" dirty="0"/>
                  <a:t>这样就能够实现对图分层的一个过程，可以通过分开奇偶两部分得到二分图的结构</a:t>
                </a:r>
                <a:endParaRPr lang="en-US" altLang="zh-CN" sz="2000" dirty="0"/>
              </a:p>
              <a:p>
                <a:pPr>
                  <a:lnSpc>
                    <a:spcPct val="150000"/>
                  </a:lnSpc>
                </a:pPr>
                <a:r>
                  <a:rPr lang="zh-CN" altLang="en-US" sz="2000" dirty="0"/>
                  <a:t>如果能快速找到与点集</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𝑖</m:t>
                        </m:r>
                      </m:sub>
                    </m:sSub>
                  </m:oMath>
                </a14:m>
                <a:r>
                  <a:rPr lang="zh-CN" altLang="en-US" sz="2000" dirty="0"/>
                  <a:t>相邻的所有点</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Sub>
                  </m:oMath>
                </a14:m>
                <a:r>
                  <a:rPr lang="zh-CN" altLang="en-US" sz="2000" dirty="0"/>
                  <a:t>，那么问题就得到了解决</a:t>
                </a:r>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4525963"/>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49333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0" y="304901"/>
            <a:ext cx="2209800"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二分图</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257795"/>
              </a:xfrm>
            </p:spPr>
            <p:txBody>
              <a:bodyPr>
                <a:normAutofit/>
              </a:bodyPr>
              <a:lstStyle/>
              <a:p>
                <a:pPr>
                  <a:lnSpc>
                    <a:spcPct val="150000"/>
                  </a:lnSpc>
                </a:pPr>
                <a:r>
                  <a:rPr lang="zh-CN" altLang="en-US" sz="2000" dirty="0"/>
                  <a:t>显然，在过程中我们可以对</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𝑖</m:t>
                        </m:r>
                      </m:sub>
                    </m:sSub>
                  </m:oMath>
                </a14:m>
                <a:r>
                  <a:rPr lang="zh-CN" altLang="en-US" sz="2000" dirty="0"/>
                  <a:t>直接进行一次询问，如果返回有边说明不是二分图</a:t>
                </a:r>
                <a:endParaRPr lang="en-US" altLang="zh-CN" sz="2000" dirty="0"/>
              </a:p>
              <a:p>
                <a:pPr>
                  <a:lnSpc>
                    <a:spcPct val="150000"/>
                  </a:lnSpc>
                </a:pPr>
                <a:r>
                  <a:rPr lang="zh-CN" altLang="en-US" sz="2000" dirty="0"/>
                  <a:t>而通过</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𝑖</m:t>
                        </m:r>
                      </m:sub>
                    </m:sSub>
                  </m:oMath>
                </a14:m>
                <a:r>
                  <a:rPr lang="zh-CN" altLang="en-US" sz="2000" dirty="0"/>
                  <a:t>找</a:t>
                </a: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𝑆</m:t>
                        </m:r>
                      </m:e>
                      <m:sub>
                        <m:r>
                          <a:rPr lang="en-US" altLang="zh-CN" sz="2000" b="0" i="1" dirty="0" smtClean="0">
                            <a:latin typeface="Cambria Math" panose="02040503050406030204" pitchFamily="18" charset="0"/>
                          </a:rPr>
                          <m:t>𝑖</m:t>
                        </m:r>
                        <m:r>
                          <a:rPr lang="en-US" altLang="zh-CN" sz="2000" b="0" i="1" dirty="0" smtClean="0">
                            <a:latin typeface="Cambria Math" panose="02040503050406030204" pitchFamily="18" charset="0"/>
                          </a:rPr>
                          <m:t>+1</m:t>
                        </m:r>
                      </m:sub>
                    </m:sSub>
                  </m:oMath>
                </a14:m>
                <a:r>
                  <a:rPr lang="zh-CN" altLang="en-US" sz="2000" dirty="0"/>
                  <a:t>的过程中，也可以判断出</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Sub>
                  </m:oMath>
                </a14:m>
                <a:r>
                  <a:rPr lang="zh-CN" altLang="en-US" sz="2000" dirty="0"/>
                  <a:t>的点内是否存在冲突</a:t>
                </a:r>
                <a:endParaRPr lang="en-US" altLang="zh-CN" sz="2000" dirty="0"/>
              </a:p>
              <a:p>
                <a:pPr>
                  <a:lnSpc>
                    <a:spcPct val="150000"/>
                  </a:lnSpc>
                </a:pPr>
                <a:r>
                  <a:rPr lang="zh-CN" altLang="en-US" sz="2000" dirty="0"/>
                  <a:t>对于一个点集</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𝑖</m:t>
                        </m:r>
                      </m:sub>
                    </m:sSub>
                  </m:oMath>
                </a14:m>
                <a:r>
                  <a:rPr lang="zh-CN" altLang="en-US" sz="2000" dirty="0"/>
                  <a:t>，要找出所有与之相邻的点，显然所有的询问内都要包含</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𝑖</m:t>
                        </m:r>
                      </m:sub>
                    </m:sSub>
                  </m:oMath>
                </a14:m>
                <a:r>
                  <a:rPr lang="zh-CN" altLang="en-US" sz="2000" dirty="0"/>
                  <a:t>。而假设需要判断的点集是</a:t>
                </a:r>
                <a14:m>
                  <m:oMath xmlns:m="http://schemas.openxmlformats.org/officeDocument/2006/math">
                    <m:r>
                      <a:rPr lang="en-US" altLang="zh-CN" sz="2000" b="0" i="1" smtClean="0">
                        <a:latin typeface="Cambria Math" panose="02040503050406030204" pitchFamily="18" charset="0"/>
                      </a:rPr>
                      <m:t>𝑇</m:t>
                    </m:r>
                  </m:oMath>
                </a14:m>
                <a:r>
                  <a:rPr lang="zh-CN" altLang="en-US" sz="2000" dirty="0"/>
                  <a:t>，那么询问</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𝑖</m:t>
                        </m:r>
                      </m:sub>
                    </m:sSub>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𝑇</m:t>
                    </m:r>
                  </m:oMath>
                </a14:m>
                <a:r>
                  <a:rPr lang="zh-CN" altLang="en-US" sz="2000" dirty="0"/>
                  <a:t>的结果就包含了</a:t>
                </a:r>
                <a14:m>
                  <m:oMath xmlns:m="http://schemas.openxmlformats.org/officeDocument/2006/math">
                    <m:r>
                      <a:rPr lang="en-US" altLang="zh-CN" sz="2000" b="0" i="1" smtClean="0">
                        <a:latin typeface="Cambria Math" panose="02040503050406030204" pitchFamily="18" charset="0"/>
                      </a:rPr>
                      <m:t>𝑇</m:t>
                    </m:r>
                  </m:oMath>
                </a14:m>
                <a:r>
                  <a:rPr lang="zh-CN" altLang="en-US" sz="2000" dirty="0"/>
                  <a:t>内部的连边和</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𝑖</m:t>
                        </m:r>
                      </m:sub>
                    </m:sSub>
                  </m:oMath>
                </a14:m>
                <a:r>
                  <a:rPr lang="zh-CN" altLang="en-US" sz="2000" dirty="0"/>
                  <a:t>与</a:t>
                </a:r>
                <a14:m>
                  <m:oMath xmlns:m="http://schemas.openxmlformats.org/officeDocument/2006/math">
                    <m:r>
                      <a:rPr lang="en-US" altLang="zh-CN" sz="2000" b="0" i="1" dirty="0" smtClean="0">
                        <a:latin typeface="Cambria Math" panose="02040503050406030204" pitchFamily="18" charset="0"/>
                      </a:rPr>
                      <m:t>𝑇</m:t>
                    </m:r>
                  </m:oMath>
                </a14:m>
                <a:r>
                  <a:rPr lang="zh-CN" altLang="en-US" sz="2000" dirty="0"/>
                  <a:t>之间的连边</a:t>
                </a:r>
                <a:endParaRPr lang="en-US" altLang="zh-CN" sz="2000" dirty="0"/>
              </a:p>
              <a:p>
                <a:pPr>
                  <a:lnSpc>
                    <a:spcPct val="150000"/>
                  </a:lnSpc>
                </a:pPr>
                <a:r>
                  <a:rPr lang="zh-CN" altLang="en-US" sz="2000" dirty="0"/>
                  <a:t>因此对于已知的点集</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𝑖</m:t>
                        </m:r>
                      </m:sub>
                    </m:sSub>
                  </m:oMath>
                </a14:m>
                <a:r>
                  <a:rPr lang="zh-CN" altLang="en-US" sz="2000" dirty="0"/>
                  <a:t>与一个点集</a:t>
                </a:r>
                <a14:m>
                  <m:oMath xmlns:m="http://schemas.openxmlformats.org/officeDocument/2006/math">
                    <m:r>
                      <a:rPr lang="en-US" altLang="zh-CN" sz="2000" b="0" i="1" smtClean="0">
                        <a:latin typeface="Cambria Math" panose="02040503050406030204" pitchFamily="18" charset="0"/>
                      </a:rPr>
                      <m:t>𝑇</m:t>
                    </m:r>
                  </m:oMath>
                </a14:m>
                <a:r>
                  <a:rPr lang="zh-CN" altLang="en-US" sz="2000" dirty="0"/>
                  <a:t>，可以通过两次询问得到点集之间的连边数</a:t>
                </a:r>
                <a:endParaRPr lang="en-US" altLang="zh-CN" sz="2000" dirty="0"/>
              </a:p>
              <a:p>
                <a:pPr>
                  <a:lnSpc>
                    <a:spcPct val="150000"/>
                  </a:lnSpc>
                </a:pPr>
                <a:r>
                  <a:rPr lang="zh-CN" altLang="en-US" sz="2000" dirty="0"/>
                  <a:t>那么接下去，就可以考虑分治，把点集分为两部分后递归下去进行判断</a:t>
                </a:r>
                <a:endParaRPr lang="en-US" altLang="zh-CN" sz="2000" dirty="0"/>
              </a:p>
              <a:p>
                <a:pPr>
                  <a:lnSpc>
                    <a:spcPct val="150000"/>
                  </a:lnSpc>
                </a:pPr>
                <a:r>
                  <a:rPr lang="zh-CN" altLang="en-US" sz="2000" dirty="0"/>
                  <a:t>分析一下询问次数，其实可以联想一下线段树的构成，每一个与点集有相连的点都会使得包含该点的区间需要被询问到，所以每次询问的过程就是线段树单点修改的过程，于是询问的个数是</a:t>
                </a:r>
                <a14:m>
                  <m:oMath xmlns:m="http://schemas.openxmlformats.org/officeDocument/2006/math">
                    <m:r>
                      <a:rPr lang="en-US" altLang="zh-CN" sz="2000" b="0" i="1" smtClean="0">
                        <a:latin typeface="Cambria Math" panose="02040503050406030204" pitchFamily="18" charset="0"/>
                      </a:rPr>
                      <m:t>𝑂</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𝑛</m:t>
                            </m:r>
                          </m:e>
                        </m:func>
                      </m:e>
                    </m:d>
                  </m:oMath>
                </a14:m>
                <a:r>
                  <a:rPr lang="zh-CN" altLang="en-US" sz="2000" dirty="0"/>
                  <a:t>的</a:t>
                </a:r>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257795"/>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76389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0" y="304901"/>
            <a:ext cx="2209800"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二分图</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257795"/>
              </a:xfrm>
            </p:spPr>
            <p:txBody>
              <a:bodyPr>
                <a:normAutofit/>
              </a:bodyPr>
              <a:lstStyle/>
              <a:p>
                <a:pPr>
                  <a:lnSpc>
                    <a:spcPct val="150000"/>
                  </a:lnSpc>
                </a:pPr>
                <a:r>
                  <a:rPr lang="zh-CN" altLang="en-US" sz="2000" dirty="0"/>
                  <a:t>这样一来，我们能够做到</a:t>
                </a:r>
                <a14:m>
                  <m:oMath xmlns:m="http://schemas.openxmlformats.org/officeDocument/2006/math">
                    <m:r>
                      <a:rPr lang="en-US" altLang="zh-CN" sz="2000" b="0" i="1" smtClean="0">
                        <a:latin typeface="Cambria Math" panose="02040503050406030204" pitchFamily="18" charset="0"/>
                      </a:rPr>
                      <m:t>𝑂</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𝑛</m:t>
                            </m:r>
                          </m:e>
                        </m:func>
                      </m:e>
                    </m:d>
                  </m:oMath>
                </a14:m>
                <a:r>
                  <a:rPr lang="zh-CN" altLang="en-US" sz="2000" dirty="0"/>
                  <a:t>次询问对图进行分层，从而实现合法情况下的判定</a:t>
                </a:r>
                <a:endParaRPr lang="en-US" altLang="zh-CN" sz="2000" dirty="0"/>
              </a:p>
              <a:p>
                <a:pPr>
                  <a:lnSpc>
                    <a:spcPct val="150000"/>
                  </a:lnSpc>
                </a:pPr>
                <a:r>
                  <a:rPr lang="zh-CN" altLang="en-US" sz="2000" dirty="0"/>
                  <a:t>但是这题在非法的时候还需要我们输出一个奇环</a:t>
                </a:r>
                <a:endParaRPr lang="en-US" altLang="zh-CN" sz="2000" dirty="0"/>
              </a:p>
              <a:p>
                <a:pPr>
                  <a:lnSpc>
                    <a:spcPct val="150000"/>
                  </a:lnSpc>
                </a:pPr>
                <a:r>
                  <a:rPr lang="zh-CN" altLang="en-US" sz="2000" dirty="0"/>
                  <a:t>于是我们在之前的询问中，出现非法情况时可以暂时不退出，先建出这个分层图（实际上就是一棵生成树），同时记录是在奇数层还是偶数层发生了内部连边</a:t>
                </a:r>
                <a:endParaRPr lang="en-US" altLang="zh-CN" sz="2000" dirty="0"/>
              </a:p>
              <a:p>
                <a:pPr>
                  <a:lnSpc>
                    <a:spcPct val="150000"/>
                  </a:lnSpc>
                </a:pPr>
                <a:r>
                  <a:rPr lang="zh-CN" altLang="en-US" sz="2000" dirty="0"/>
                  <a:t>那么找环就只需要找到奇数层（或偶数层）内部的一个连边，之后再暴力找</a:t>
                </a:r>
                <a:r>
                  <a:rPr lang="en-US" altLang="zh-CN" sz="2000" dirty="0"/>
                  <a:t>LCA</a:t>
                </a:r>
                <a:r>
                  <a:rPr lang="zh-CN" altLang="en-US" sz="2000" dirty="0"/>
                  <a:t>即可</a:t>
                </a:r>
                <a:endParaRPr lang="en-US" altLang="zh-CN" sz="2000" dirty="0"/>
              </a:p>
              <a:p>
                <a:pPr>
                  <a:lnSpc>
                    <a:spcPct val="150000"/>
                  </a:lnSpc>
                </a:pPr>
                <a:r>
                  <a:rPr lang="zh-CN" altLang="en-US" sz="2000" dirty="0"/>
                  <a:t>问题就转化成了，对集合</a:t>
                </a:r>
                <a14:m>
                  <m:oMath xmlns:m="http://schemas.openxmlformats.org/officeDocument/2006/math">
                    <m:r>
                      <a:rPr lang="en-US" altLang="zh-CN" sz="2000" b="0" i="1" smtClean="0">
                        <a:latin typeface="Cambria Math" panose="02040503050406030204" pitchFamily="18" charset="0"/>
                      </a:rPr>
                      <m:t>𝑆</m:t>
                    </m:r>
                  </m:oMath>
                </a14:m>
                <a:r>
                  <a:rPr lang="zh-CN" altLang="en-US" sz="2000" dirty="0"/>
                  <a:t>，找到</a:t>
                </a:r>
                <a14:m>
                  <m:oMath xmlns:m="http://schemas.openxmlformats.org/officeDocument/2006/math">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𝑢</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𝑣</m:t>
                        </m:r>
                      </m:e>
                    </m:d>
                  </m:oMath>
                </a14:m>
                <a:r>
                  <a:rPr lang="zh-CN" altLang="en-US" sz="2000" dirty="0"/>
                  <a:t>使得两点之间有连边</a:t>
                </a:r>
                <a:endParaRPr lang="en-US" altLang="zh-CN" sz="2000" dirty="0"/>
              </a:p>
              <a:p>
                <a:pPr>
                  <a:lnSpc>
                    <a:spcPct val="150000"/>
                  </a:lnSpc>
                </a:pPr>
                <a:r>
                  <a:rPr lang="zh-CN" altLang="en-US" sz="2000" dirty="0"/>
                  <a:t>那么我们可以先询问一次</a:t>
                </a:r>
                <a14:m>
                  <m:oMath xmlns:m="http://schemas.openxmlformats.org/officeDocument/2006/math">
                    <m:r>
                      <a:rPr lang="en-US" altLang="zh-CN" sz="2000" b="0" i="1" smtClean="0">
                        <a:latin typeface="Cambria Math" panose="02040503050406030204" pitchFamily="18" charset="0"/>
                      </a:rPr>
                      <m:t>𝑆</m:t>
                    </m:r>
                  </m:oMath>
                </a14:m>
                <a:r>
                  <a:rPr lang="zh-CN" altLang="en-US" sz="2000" dirty="0"/>
                  <a:t>，然后枚举点</a:t>
                </a:r>
                <a14:m>
                  <m:oMath xmlns:m="http://schemas.openxmlformats.org/officeDocument/2006/math">
                    <m:r>
                      <a:rPr lang="en-US" altLang="zh-CN" sz="2000" b="0" i="1" smtClean="0">
                        <a:latin typeface="Cambria Math" panose="02040503050406030204" pitchFamily="18" charset="0"/>
                      </a:rPr>
                      <m:t>𝑥</m:t>
                    </m:r>
                  </m:oMath>
                </a14:m>
                <a:r>
                  <a:rPr lang="zh-CN" altLang="en-US" sz="2000" dirty="0"/>
                  <a:t>，对于每个</a:t>
                </a:r>
                <a14:m>
                  <m:oMath xmlns:m="http://schemas.openxmlformats.org/officeDocument/2006/math">
                    <m:r>
                      <a:rPr lang="en-US" altLang="zh-CN" sz="2000" b="0" i="1" smtClean="0">
                        <a:latin typeface="Cambria Math" panose="02040503050406030204" pitchFamily="18" charset="0"/>
                      </a:rPr>
                      <m:t>𝑥</m:t>
                    </m:r>
                  </m:oMath>
                </a14:m>
                <a:r>
                  <a:rPr lang="zh-CN" altLang="en-US" sz="2000" dirty="0"/>
                  <a:t>可以通过询问</a:t>
                </a:r>
                <a14:m>
                  <m:oMath xmlns:m="http://schemas.openxmlformats.org/officeDocument/2006/math">
                    <m:r>
                      <a:rPr lang="en-US" altLang="zh-CN" sz="2000" b="0" i="1" smtClean="0">
                        <a:latin typeface="Cambria Math" panose="02040503050406030204" pitchFamily="18" charset="0"/>
                      </a:rPr>
                      <m:t>𝑆</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oMath>
                </a14:m>
                <a:r>
                  <a:rPr lang="zh-CN" altLang="en-US" sz="2000" dirty="0"/>
                  <a:t>判断</a:t>
                </a:r>
                <a14:m>
                  <m:oMath xmlns:m="http://schemas.openxmlformats.org/officeDocument/2006/math">
                    <m:r>
                      <a:rPr lang="en-US" altLang="zh-CN" sz="2000" b="0" i="1" dirty="0" smtClean="0">
                        <a:latin typeface="Cambria Math" panose="02040503050406030204" pitchFamily="18" charset="0"/>
                      </a:rPr>
                      <m:t>𝑥</m:t>
                    </m:r>
                  </m:oMath>
                </a14:m>
                <a:r>
                  <a:rPr lang="zh-CN" altLang="en-US" sz="2000" dirty="0"/>
                  <a:t>与集合内其他点是否有连边，从而找到</a:t>
                </a:r>
                <a14:m>
                  <m:oMath xmlns:m="http://schemas.openxmlformats.org/officeDocument/2006/math">
                    <m:r>
                      <a:rPr lang="en-US" altLang="zh-CN" sz="2000" b="0" i="1" smtClean="0">
                        <a:latin typeface="Cambria Math" panose="02040503050406030204" pitchFamily="18" charset="0"/>
                      </a:rPr>
                      <m:t>𝑢</m:t>
                    </m:r>
                  </m:oMath>
                </a14:m>
                <a:r>
                  <a:rPr lang="zh-CN" altLang="en-US" sz="2000" dirty="0"/>
                  <a:t>。</a:t>
                </a:r>
                <a:endParaRPr lang="en-US" altLang="zh-CN" sz="2000" dirty="0"/>
              </a:p>
              <a:p>
                <a:pPr>
                  <a:lnSpc>
                    <a:spcPct val="150000"/>
                  </a:lnSpc>
                </a:pPr>
                <a:r>
                  <a:rPr lang="zh-CN" altLang="en-US" sz="2000" dirty="0"/>
                  <a:t>找到</a:t>
                </a:r>
                <a14:m>
                  <m:oMath xmlns:m="http://schemas.openxmlformats.org/officeDocument/2006/math">
                    <m:r>
                      <a:rPr lang="en-US" altLang="zh-CN" sz="2000" b="0" i="1" smtClean="0">
                        <a:latin typeface="Cambria Math" panose="02040503050406030204" pitchFamily="18" charset="0"/>
                      </a:rPr>
                      <m:t>𝑢</m:t>
                    </m:r>
                  </m:oMath>
                </a14:m>
                <a:r>
                  <a:rPr lang="zh-CN" altLang="en-US" sz="2000" dirty="0"/>
                  <a:t>之后，再进行二分找出与</a:t>
                </a:r>
                <a14:m>
                  <m:oMath xmlns:m="http://schemas.openxmlformats.org/officeDocument/2006/math">
                    <m:r>
                      <a:rPr lang="en-US" altLang="zh-CN" sz="2000" b="0" i="1" smtClean="0">
                        <a:latin typeface="Cambria Math" panose="02040503050406030204" pitchFamily="18" charset="0"/>
                      </a:rPr>
                      <m:t>𝑢</m:t>
                    </m:r>
                  </m:oMath>
                </a14:m>
                <a:r>
                  <a:rPr lang="zh-CN" altLang="en-US" sz="2000" dirty="0"/>
                  <a:t>相邻的点即可完成求解</a:t>
                </a:r>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257795"/>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21053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053293"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作业</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lnSpcReduction="10000"/>
          </a:bodyPr>
          <a:lstStyle/>
          <a:p>
            <a:r>
              <a:rPr lang="en-US" altLang="zh-CN" dirty="0"/>
              <a:t>Reservoir Dog		luogu7459</a:t>
            </a:r>
          </a:p>
          <a:p>
            <a:r>
              <a:rPr lang="zh-CN" altLang="en-US" dirty="0"/>
              <a:t>背包			</a:t>
            </a:r>
            <a:r>
              <a:rPr lang="en-US" altLang="zh-CN" dirty="0"/>
              <a:t>	HLOJ</a:t>
            </a:r>
          </a:p>
          <a:p>
            <a:r>
              <a:rPr lang="en-US" altLang="zh-CN" dirty="0" err="1"/>
              <a:t>AmShZ</a:t>
            </a:r>
            <a:r>
              <a:rPr lang="en-US" altLang="zh-CN" dirty="0"/>
              <a:t> and G.O.A.T.		CF1610E</a:t>
            </a:r>
          </a:p>
          <a:p>
            <a:r>
              <a:rPr lang="zh-CN" altLang="en-US" dirty="0"/>
              <a:t>植树			</a:t>
            </a:r>
            <a:r>
              <a:rPr lang="en-US" altLang="zh-CN" dirty="0"/>
              <a:t>	HLOJ</a:t>
            </a:r>
          </a:p>
          <a:p>
            <a:r>
              <a:rPr lang="zh-CN" altLang="en-US" dirty="0"/>
              <a:t>分组配对			</a:t>
            </a:r>
            <a:r>
              <a:rPr lang="en-US" altLang="zh-CN" dirty="0"/>
              <a:t>HLOJ</a:t>
            </a:r>
          </a:p>
          <a:p>
            <a:r>
              <a:rPr lang="zh-CN" altLang="en-US" dirty="0"/>
              <a:t>最大化最短路		</a:t>
            </a:r>
            <a:r>
              <a:rPr lang="en-US" altLang="zh-CN" dirty="0"/>
              <a:t>	CF1307D</a:t>
            </a:r>
          </a:p>
          <a:p>
            <a:r>
              <a:rPr lang="zh-CN" altLang="en-US" dirty="0"/>
              <a:t>边权填空			</a:t>
            </a:r>
            <a:r>
              <a:rPr lang="en-US" altLang="zh-CN" dirty="0"/>
              <a:t>CF715B</a:t>
            </a:r>
          </a:p>
          <a:p>
            <a:r>
              <a:rPr lang="en-US" altLang="zh-CN" dirty="0"/>
              <a:t>The Cells on the Paper	CF1608E</a:t>
            </a:r>
          </a:p>
          <a:p>
            <a:r>
              <a:rPr lang="zh-CN" altLang="en-US" dirty="0"/>
              <a:t>森林			</a:t>
            </a:r>
            <a:r>
              <a:rPr lang="en-US" altLang="zh-CN" dirty="0"/>
              <a:t>	HLOJ</a:t>
            </a:r>
          </a:p>
          <a:p>
            <a:r>
              <a:rPr lang="en-US" altLang="zh-CN" dirty="0"/>
              <a:t>GCD				CF1592D</a:t>
            </a:r>
          </a:p>
          <a:p>
            <a:r>
              <a:rPr lang="zh-CN" altLang="en-US" dirty="0"/>
              <a:t>二分图			</a:t>
            </a:r>
            <a:r>
              <a:rPr lang="en-US" altLang="zh-CN" dirty="0"/>
              <a:t>CF1033E</a:t>
            </a:r>
          </a:p>
        </p:txBody>
      </p:sp>
    </p:spTree>
    <p:custDataLst>
      <p:tags r:id="rId1"/>
    </p:custDataLst>
    <p:extLst>
      <p:ext uri="{BB962C8B-B14F-4D97-AF65-F5344CB8AC3E}">
        <p14:creationId xmlns:p14="http://schemas.microsoft.com/office/powerpoint/2010/main" val="3785285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资源 12">
            <a:extLst>
              <a:ext uri="{FF2B5EF4-FFF2-40B4-BE49-F238E27FC236}">
                <a16:creationId xmlns:a16="http://schemas.microsoft.com/office/drawing/2014/main" id="{8A6339E7-E2BE-4B89-8699-AB89A170E0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483225"/>
            <a:ext cx="12192000" cy="137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0" name="图片 9" descr="资源 15">
            <a:extLst>
              <a:ext uri="{FF2B5EF4-FFF2-40B4-BE49-F238E27FC236}">
                <a16:creationId xmlns:a16="http://schemas.microsoft.com/office/drawing/2014/main" id="{33CD47F5-0A2A-4144-902E-929C696698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3300" y="2014538"/>
            <a:ext cx="25400" cy="3148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1" name="图片 11" descr="资源 16">
            <a:extLst>
              <a:ext uri="{FF2B5EF4-FFF2-40B4-BE49-F238E27FC236}">
                <a16:creationId xmlns:a16="http://schemas.microsoft.com/office/drawing/2014/main" id="{79DB5BDD-409F-4BF9-A177-9C9B02989A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8813" y="384175"/>
            <a:ext cx="8359775" cy="1211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2" name="图片 16" descr="资源 1">
            <a:extLst>
              <a:ext uri="{FF2B5EF4-FFF2-40B4-BE49-F238E27FC236}">
                <a16:creationId xmlns:a16="http://schemas.microsoft.com/office/drawing/2014/main" id="{21CD6EF4-9F3C-41FB-91E5-068A452769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800" y="6323012"/>
            <a:ext cx="1562100" cy="4440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 name="组 1"/>
          <p:cNvGrpSpPr/>
          <p:nvPr/>
        </p:nvGrpSpPr>
        <p:grpSpPr>
          <a:xfrm>
            <a:off x="9527773" y="6245688"/>
            <a:ext cx="2560642" cy="561512"/>
            <a:chOff x="7902173" y="2781300"/>
            <a:chExt cx="2560642" cy="561512"/>
          </a:xfrm>
        </p:grpSpPr>
        <p:pic>
          <p:nvPicPr>
            <p:cNvPr id="12"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文本框 12"/>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14" name="矩形 13"/>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0" y="304901"/>
            <a:ext cx="2209800"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前言</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4525963"/>
          </a:xfrm>
        </p:spPr>
        <p:txBody>
          <a:bodyPr>
            <a:normAutofit/>
          </a:bodyPr>
          <a:lstStyle/>
          <a:p>
            <a:r>
              <a:rPr lang="zh-CN" altLang="en-US" sz="2000" dirty="0"/>
              <a:t>传世经典：</a:t>
            </a:r>
            <a:r>
              <a:rPr lang="en-US" altLang="zh-CN" sz="2000" dirty="0">
                <a:hlinkClick r:id="rId8"/>
              </a:rPr>
              <a:t>https://codeforces.com/blog/entry/92248</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en-US" altLang="zh-CN" sz="2000" dirty="0"/>
              <a:t>Stop learning useless algorithms, go and solve some problems, learn how to use </a:t>
            </a:r>
            <a:r>
              <a:rPr lang="en-US" altLang="zh-CN" sz="2000" b="1" dirty="0"/>
              <a:t>binary search</a:t>
            </a:r>
            <a:r>
              <a:rPr lang="en-US" altLang="zh-CN" sz="2000" dirty="0"/>
              <a:t>.</a:t>
            </a:r>
          </a:p>
        </p:txBody>
      </p:sp>
      <p:pic>
        <p:nvPicPr>
          <p:cNvPr id="3" name="图片 2">
            <a:extLst>
              <a:ext uri="{FF2B5EF4-FFF2-40B4-BE49-F238E27FC236}">
                <a16:creationId xmlns:a16="http://schemas.microsoft.com/office/drawing/2014/main" id="{C131B8C2-3A59-6158-303A-7E41A69DC2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83893" y="2228092"/>
            <a:ext cx="6519413" cy="3029703"/>
          </a:xfrm>
          <a:prstGeom prst="rect">
            <a:avLst/>
          </a:prstGeom>
        </p:spPr>
      </p:pic>
      <p:sp>
        <p:nvSpPr>
          <p:cNvPr id="4" name="AutoShape 2">
            <a:extLst>
              <a:ext uri="{FF2B5EF4-FFF2-40B4-BE49-F238E27FC236}">
                <a16:creationId xmlns:a16="http://schemas.microsoft.com/office/drawing/2014/main" id="{C961AEE1-AA0B-870A-123D-5398DBF9767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custDataLst>
      <p:tags r:id="rId1"/>
    </p:custDataLst>
    <p:extLst>
      <p:ext uri="{BB962C8B-B14F-4D97-AF65-F5344CB8AC3E}">
        <p14:creationId xmlns:p14="http://schemas.microsoft.com/office/powerpoint/2010/main" val="1088115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771955"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en-US" altLang="zh-CN" sz="2800" b="1" dirty="0">
                <a:solidFill>
                  <a:schemeClr val="bg1"/>
                </a:solidFill>
                <a:latin typeface="方正字迹-快意体 简" panose="02000500000000000000" pitchFamily="2" charset="-122"/>
                <a:ea typeface="方正字迹-快意体 简" panose="02000500000000000000" pitchFamily="2" charset="-122"/>
              </a:rPr>
              <a:t>Reservoir Dog</a:t>
            </a: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4525963"/>
              </a:xfrm>
            </p:spPr>
            <p:txBody>
              <a:bodyPr>
                <a:normAutofit/>
              </a:bodyPr>
              <a:lstStyle/>
              <a:p>
                <a:pPr>
                  <a:lnSpc>
                    <a:spcPct val="100000"/>
                  </a:lnSpc>
                </a:pPr>
                <a:r>
                  <a:rPr lang="zh-CN" altLang="en-US" sz="2000" dirty="0"/>
                  <a:t>原题包含众多物理知识，这里给出最终式子</a:t>
                </a:r>
                <a:endParaRPr lang="en-US" altLang="zh-CN" sz="2000" dirty="0"/>
              </a:p>
              <a:p>
                <a:pPr>
                  <a:lnSpc>
                    <a:spcPct val="100000"/>
                  </a:lnSpc>
                </a:pPr>
                <a:r>
                  <a:rPr lang="zh-CN" altLang="en-US" sz="2000" dirty="0"/>
                  <a:t>给定</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𝑉</m:t>
                        </m:r>
                      </m:e>
                      <m:sub>
                        <m:r>
                          <a:rPr lang="en-US" altLang="zh-CN" sz="2000" b="0" i="1" smtClean="0">
                            <a:latin typeface="Cambria Math" panose="02040503050406030204" pitchFamily="18" charset="0"/>
                          </a:rPr>
                          <m:t>𝑓</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𝑓</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𝑉</m:t>
                        </m:r>
                      </m:e>
                      <m:sub>
                        <m:r>
                          <a:rPr lang="en-US" altLang="zh-CN" sz="2000" b="0" i="1" smtClean="0">
                            <a:latin typeface="Cambria Math" panose="02040503050406030204" pitchFamily="18" charset="0"/>
                          </a:rPr>
                          <m:t>𝑑</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𝑑</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𝑇</m:t>
                        </m:r>
                      </m:e>
                      <m:sub>
                        <m:r>
                          <a:rPr lang="en-US" altLang="zh-CN" sz="2000" b="0" i="1" smtClean="0">
                            <a:latin typeface="Cambria Math" panose="02040503050406030204" pitchFamily="18" charset="0"/>
                          </a:rPr>
                          <m:t>𝑑</m:t>
                        </m:r>
                      </m:sub>
                    </m:sSub>
                    <m:r>
                      <a:rPr lang="zh-CN" altLang="en-US" sz="2000" i="1">
                        <a:latin typeface="Cambria Math" panose="02040503050406030204" pitchFamily="18" charset="0"/>
                      </a:rPr>
                      <m:t>，</m:t>
                    </m:r>
                  </m:oMath>
                </a14:m>
                <a:r>
                  <a:rPr lang="zh-CN" altLang="en-US" sz="2000" dirty="0"/>
                  <a:t>求最小的</a:t>
                </a:r>
                <a14:m>
                  <m:oMath xmlns:m="http://schemas.openxmlformats.org/officeDocument/2006/math">
                    <m:r>
                      <a:rPr lang="en-US" altLang="zh-CN" sz="2000" b="0" i="1" smtClean="0">
                        <a:latin typeface="Cambria Math" panose="02040503050406030204" pitchFamily="18" charset="0"/>
                      </a:rPr>
                      <m:t>𝑡</m:t>
                    </m:r>
                  </m:oMath>
                </a14:m>
                <a:r>
                  <a:rPr lang="zh-CN" altLang="en-US" sz="2000" dirty="0"/>
                  <a:t>，满足</a:t>
                </a:r>
                <a14:m>
                  <m:oMath xmlns:m="http://schemas.openxmlformats.org/officeDocument/2006/math">
                    <m:d>
                      <m:dPr>
                        <m:begChr m:val="{"/>
                        <m:endChr m:val=""/>
                        <m:ctrlPr>
                          <a:rPr lang="en-US" altLang="zh-CN" sz="2000" i="1" smtClean="0">
                            <a:latin typeface="Cambria Math" panose="02040503050406030204" pitchFamily="18" charset="0"/>
                          </a:rPr>
                        </m:ctrlPr>
                      </m:dPr>
                      <m:e>
                        <m:eqArr>
                          <m:eqArrPr>
                            <m:ctrlPr>
                              <a:rPr lang="en-US" altLang="zh-CN" sz="2000" b="0" i="1" smtClean="0">
                                <a:latin typeface="Cambria Math" panose="02040503050406030204" pitchFamily="18" charset="0"/>
                              </a:rPr>
                            </m:ctrlPr>
                          </m:eqArr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i="1">
                                    <a:latin typeface="Cambria Math" panose="02040503050406030204" pitchFamily="18" charset="0"/>
                                  </a:rPr>
                                  <m:t>𝑓</m:t>
                                </m:r>
                              </m:sub>
                            </m:sSub>
                            <m:r>
                              <a:rPr lang="en-US" altLang="zh-CN" sz="2000" i="1">
                                <a:latin typeface="Cambria Math" panose="02040503050406030204" pitchFamily="18" charset="0"/>
                              </a:rPr>
                              <m:t>⋅</m:t>
                            </m:r>
                            <m:r>
                              <a:rPr lang="en-US" altLang="zh-CN" sz="2000" i="1">
                                <a:latin typeface="Cambria Math" panose="02040503050406030204" pitchFamily="18" charset="0"/>
                              </a:rPr>
                              <m:t>𝑡</m:t>
                            </m:r>
                          </m:e>
                          <m:e>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𝑓</m:t>
                                </m:r>
                              </m:sub>
                            </m:sSub>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2</m:t>
                                </m:r>
                              </m:den>
                            </m:f>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𝑡</m:t>
                                </m:r>
                              </m:e>
                              <m:sup>
                                <m:r>
                                  <a:rPr lang="en-US" altLang="zh-CN" sz="2000" i="1">
                                    <a:latin typeface="Cambria Math" panose="02040503050406030204" pitchFamily="18" charset="0"/>
                                  </a:rPr>
                                  <m:t>2</m:t>
                                </m:r>
                              </m:sup>
                            </m:sSup>
                          </m:e>
                          <m:e>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𝑇</m:t>
                                </m:r>
                              </m:e>
                              <m:sub>
                                <m:r>
                                  <a:rPr lang="en-US" altLang="zh-CN" sz="2000" b="0" i="1" smtClean="0">
                                    <a:latin typeface="Cambria Math" panose="02040503050406030204" pitchFamily="18" charset="0"/>
                                  </a:rPr>
                                  <m:t>𝑑</m:t>
                                </m:r>
                              </m:sub>
                            </m:sSub>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ad>
                                  <m:radPr>
                                    <m:degHide m:val="on"/>
                                    <m:ctrlPr>
                                      <a:rPr lang="en-US" altLang="zh-CN" sz="2000" b="0" i="1" smtClean="0">
                                        <a:latin typeface="Cambria Math" panose="02040503050406030204" pitchFamily="18" charset="0"/>
                                      </a:rPr>
                                    </m:ctrlPr>
                                  </m:radPr>
                                  <m:deg/>
                                  <m:e>
                                    <m:r>
                                      <a:rPr lang="en-US" altLang="zh-CN" sz="2000" b="0" i="1" smtClean="0">
                                        <a:latin typeface="Cambria Math" panose="02040503050406030204" pitchFamily="18" charset="0"/>
                                      </a:rPr>
                                      <m:t>6</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𝑑</m:t>
                                        </m:r>
                                      </m:sub>
                                    </m:sSub>
                                  </m:e>
                                </m:rad>
                                <m:r>
                                  <a:rPr lang="en-US" altLang="zh-CN" sz="2000" b="0" i="1" smtClean="0">
                                    <a:latin typeface="Cambria Math" panose="02040503050406030204" pitchFamily="18" charset="0"/>
                                  </a:rPr>
                                  <m:t>−</m:t>
                                </m:r>
                                <m:rad>
                                  <m:radPr>
                                    <m:degHide m:val="on"/>
                                    <m:ctrlPr>
                                      <a:rPr lang="en-US" altLang="zh-CN" sz="2000" b="0" i="1" smtClean="0">
                                        <a:latin typeface="Cambria Math" panose="02040503050406030204" pitchFamily="18" charset="0"/>
                                      </a:rPr>
                                    </m:ctrlPr>
                                  </m:radPr>
                                  <m:deg/>
                                  <m:e>
                                    <m:r>
                                      <a:rPr lang="en-US" altLang="zh-CN" sz="2000" b="0" i="1" smtClean="0">
                                        <a:latin typeface="Cambria Math" panose="02040503050406030204" pitchFamily="18" charset="0"/>
                                      </a:rPr>
                                      <m:t>6</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𝑑</m:t>
                                        </m:r>
                                      </m:sub>
                                    </m:sSub>
                                    <m:r>
                                      <a:rPr lang="en-US" altLang="zh-CN" sz="2000" b="0" i="1" smtClean="0">
                                        <a:latin typeface="Cambria Math" panose="02040503050406030204" pitchFamily="18" charset="0"/>
                                      </a:rPr>
                                      <m:t>−6</m:t>
                                    </m:r>
                                    <m:r>
                                      <a:rPr lang="en-US" altLang="zh-CN" sz="2000" b="0" i="1" smtClean="0">
                                        <a:latin typeface="Cambria Math" panose="02040503050406030204" pitchFamily="18" charset="0"/>
                                      </a:rPr>
                                      <m:t>𝑦</m:t>
                                    </m:r>
                                  </m:e>
                                </m:rad>
                              </m:num>
                              <m:den>
                                <m:r>
                                  <a:rPr lang="en-US" altLang="zh-CN" sz="2000" b="0" i="1" smtClean="0">
                                    <a:latin typeface="Cambria Math" panose="02040503050406030204" pitchFamily="18" charset="0"/>
                                  </a:rPr>
                                  <m:t>3</m:t>
                                </m:r>
                              </m:den>
                            </m:f>
                          </m:e>
                          <m:e>
                            <m:r>
                              <a:rPr lang="en-US" altLang="zh-CN" sz="2000" i="1">
                                <a:latin typeface="Cambria Math" panose="02040503050406030204" pitchFamily="18" charset="0"/>
                              </a:rPr>
                              <m:t>𝑥</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i="1">
                                    <a:latin typeface="Cambria Math" panose="02040503050406030204" pitchFamily="18" charset="0"/>
                                  </a:rPr>
                                  <m:t>𝑑</m:t>
                                </m:r>
                              </m:sub>
                            </m:sSub>
                            <m:r>
                              <a:rPr lang="en-US" altLang="zh-CN" sz="2000" i="1">
                                <a:latin typeface="Cambria Math" panose="02040503050406030204" pitchFamily="18" charset="0"/>
                              </a:rPr>
                              <m:t>⋅</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𝑡</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𝑑</m:t>
                                    </m:r>
                                  </m:sub>
                                </m:sSub>
                              </m:e>
                            </m:d>
                          </m:e>
                          <m:e>
                            <m:r>
                              <a:rPr lang="en-US" altLang="zh-CN" sz="2000" i="1">
                                <a:latin typeface="Cambria Math" panose="02040503050406030204" pitchFamily="18" charset="0"/>
                              </a:rPr>
                              <m:t>𝑦</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𝐻</m:t>
                                </m:r>
                              </m:e>
                              <m:sub>
                                <m:r>
                                  <a:rPr lang="en-US" altLang="zh-CN" sz="2000" i="1">
                                    <a:latin typeface="Cambria Math" panose="02040503050406030204" pitchFamily="18" charset="0"/>
                                  </a:rPr>
                                  <m:t>𝑑</m:t>
                                </m:r>
                              </m:sub>
                            </m:sSub>
                          </m:e>
                        </m:eqArr>
                      </m:e>
                    </m:d>
                  </m:oMath>
                </a14:m>
                <a:endParaRPr lang="en-US" altLang="zh-CN" sz="2000" dirty="0"/>
              </a:p>
              <a:p>
                <a:pPr>
                  <a:lnSpc>
                    <a:spcPct val="150000"/>
                  </a:lnSpc>
                </a:pPr>
                <a:r>
                  <a:rPr lang="zh-CN" altLang="en-US" sz="2000" dirty="0"/>
                  <a:t>对于有足够数学功底的人来讲，解这个不等式不过是移项平方解方程，非常地简单</a:t>
                </a:r>
                <a:endParaRPr lang="en-US" altLang="zh-CN" sz="2000" dirty="0"/>
              </a:p>
              <a:p>
                <a:pPr>
                  <a:lnSpc>
                    <a:spcPct val="150000"/>
                  </a:lnSpc>
                </a:pPr>
                <a:r>
                  <a:rPr lang="zh-CN" altLang="en-US" sz="2000" dirty="0"/>
                  <a:t>但是实际上如果我们采用二分的方式，先二分</a:t>
                </a:r>
                <a14:m>
                  <m:oMath xmlns:m="http://schemas.openxmlformats.org/officeDocument/2006/math">
                    <m:r>
                      <a:rPr lang="en-US" altLang="zh-CN" sz="2000" b="0" i="1" smtClean="0">
                        <a:latin typeface="Cambria Math" panose="02040503050406030204" pitchFamily="18" charset="0"/>
                      </a:rPr>
                      <m:t>𝑡</m:t>
                    </m:r>
                  </m:oMath>
                </a14:m>
                <a:r>
                  <a:rPr lang="zh-CN" altLang="en-US" sz="2000" dirty="0"/>
                  <a:t>再进行判断，即可省去不少计算的过程</a:t>
                </a:r>
                <a:endParaRPr lang="en-US" altLang="zh-CN" sz="2000" dirty="0"/>
              </a:p>
              <a:p>
                <a:pPr>
                  <a:lnSpc>
                    <a:spcPct val="150000"/>
                  </a:lnSpc>
                </a:pPr>
                <a:r>
                  <a:rPr lang="en-US" altLang="zh-CN" sz="2000" dirty="0"/>
                  <a:t>Binary Search, USEFUL! </a:t>
                </a:r>
              </a:p>
              <a:p>
                <a:pPr>
                  <a:lnSpc>
                    <a:spcPct val="150000"/>
                  </a:lnSpc>
                </a:pPr>
                <a:endParaRPr lang="en-US" altLang="zh-CN" sz="2000" dirty="0"/>
              </a:p>
              <a:p>
                <a:endParaRPr lang="en-US" altLang="zh-CN" sz="2000" dirty="0"/>
              </a:p>
              <a:p>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4525963"/>
              </a:xfrm>
              <a:blipFill>
                <a:blip r:embed="rId8"/>
                <a:stretch>
                  <a:fillRect l="-500" t="-809"/>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52338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0" y="304901"/>
            <a:ext cx="2209800"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背包</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1047561" cy="4525963"/>
              </a:xfrm>
            </p:spPr>
            <p:txBody>
              <a:bodyPr>
                <a:normAutofit/>
              </a:bodyPr>
              <a:lstStyle/>
              <a:p>
                <a:pPr>
                  <a:lnSpc>
                    <a:spcPct val="150000"/>
                  </a:lnSpc>
                </a:pPr>
                <a:r>
                  <a:rPr lang="zh-CN" altLang="en-US" sz="2000" dirty="0"/>
                  <a:t>有</a:t>
                </a:r>
                <a14:m>
                  <m:oMath xmlns:m="http://schemas.openxmlformats.org/officeDocument/2006/math">
                    <m:r>
                      <a:rPr lang="en-US" altLang="zh-CN" sz="2000" b="0" i="1" smtClean="0">
                        <a:latin typeface="Cambria Math" panose="02040503050406030204" pitchFamily="18" charset="0"/>
                      </a:rPr>
                      <m:t>𝑛</m:t>
                    </m:r>
                  </m:oMath>
                </a14:m>
                <a:r>
                  <a:rPr lang="zh-CN" altLang="en-US" sz="2000" dirty="0"/>
                  <a:t>个物品，每个物品有对应的价格和价值</a:t>
                </a:r>
                <a:endParaRPr lang="en-US" altLang="zh-CN" sz="2000" dirty="0"/>
              </a:p>
              <a:p>
                <a:pPr>
                  <a:lnSpc>
                    <a:spcPct val="150000"/>
                  </a:lnSpc>
                </a:pPr>
                <a14:m>
                  <m:oMath xmlns:m="http://schemas.openxmlformats.org/officeDocument/2006/math">
                    <m:r>
                      <a:rPr lang="en-US" altLang="zh-CN" sz="2000" b="0" i="1" smtClean="0">
                        <a:latin typeface="Cambria Math" panose="02040503050406030204" pitchFamily="18" charset="0"/>
                      </a:rPr>
                      <m:t>𝑚</m:t>
                    </m:r>
                  </m:oMath>
                </a14:m>
                <a:r>
                  <a:rPr lang="zh-CN" altLang="en-US" sz="2000" dirty="0"/>
                  <a:t>次询问，每次询问会有</a:t>
                </a:r>
                <a14:m>
                  <m:oMath xmlns:m="http://schemas.openxmlformats.org/officeDocument/2006/math">
                    <m:r>
                      <a:rPr lang="en-US" altLang="zh-CN" sz="2000" b="0" i="1" smtClean="0">
                        <a:latin typeface="Cambria Math" panose="02040503050406030204" pitchFamily="18" charset="0"/>
                      </a:rPr>
                      <m:t>𝑐</m:t>
                    </m:r>
                  </m:oMath>
                </a14:m>
                <a:r>
                  <a:rPr lang="zh-CN" altLang="en-US" sz="2000" dirty="0"/>
                  <a:t>的本金，之后无脑选择能买得起的最贵物品买走（若有多个最贵的就选价值最高的），直到不能买为止，问买走的物品价值和。</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10</m:t>
                        </m:r>
                      </m:e>
                      <m:sup>
                        <m:r>
                          <a:rPr lang="en-US" altLang="zh-CN" sz="2000" b="0" i="1" smtClean="0">
                            <a:latin typeface="Cambria Math" panose="02040503050406030204" pitchFamily="18" charset="0"/>
                          </a:rPr>
                          <m:t>5</m:t>
                        </m:r>
                      </m:sup>
                    </m:sSup>
                  </m:oMath>
                </a14:m>
                <a:endParaRPr lang="en-US" altLang="zh-CN" sz="2000" dirty="0"/>
              </a:p>
              <a:p>
                <a:pPr>
                  <a:lnSpc>
                    <a:spcPct val="150000"/>
                  </a:lnSpc>
                </a:pPr>
                <a:endParaRPr lang="en-US" altLang="zh-CN" sz="2000" dirty="0"/>
              </a:p>
              <a:p>
                <a:pPr>
                  <a:lnSpc>
                    <a:spcPct val="150000"/>
                  </a:lnSpc>
                </a:pPr>
                <a:r>
                  <a:rPr lang="zh-CN" altLang="en-US" sz="2000" dirty="0"/>
                  <a:t>需要注意到，每次连续买完一段物品后，金钱一定会减半，所以这样的段数是</a:t>
                </a:r>
                <a14:m>
                  <m:oMath xmlns:m="http://schemas.openxmlformats.org/officeDocument/2006/math">
                    <m:r>
                      <a:rPr lang="en-US" altLang="zh-CN" sz="2000" b="0" i="1" smtClean="0">
                        <a:latin typeface="Cambria Math" panose="02040503050406030204" pitchFamily="18" charset="0"/>
                      </a:rPr>
                      <m:t>𝑂</m:t>
                    </m:r>
                    <m:d>
                      <m:dPr>
                        <m:ctrlPr>
                          <a:rPr lang="en-US" altLang="zh-CN" sz="2000" b="0" i="1" smtClean="0">
                            <a:latin typeface="Cambria Math" panose="02040503050406030204" pitchFamily="18" charset="0"/>
                          </a:rPr>
                        </m:ctrlPr>
                      </m:dPr>
                      <m:e>
                        <m:r>
                          <m:rPr>
                            <m:sty m:val="p"/>
                          </m:rPr>
                          <a:rPr lang="en-US" altLang="zh-CN" sz="2000" b="0" i="1" smtClean="0">
                            <a:latin typeface="Cambria Math" panose="02040503050406030204" pitchFamily="18" charset="0"/>
                          </a:rPr>
                          <m:t>log</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𝑛</m:t>
                        </m:r>
                      </m:e>
                    </m:d>
                  </m:oMath>
                </a14:m>
                <a:r>
                  <a:rPr lang="zh-CN" altLang="en-US" sz="2000" dirty="0"/>
                  <a:t>的</a:t>
                </a:r>
                <a:endParaRPr lang="en-US" altLang="zh-CN" sz="2000" dirty="0"/>
              </a:p>
              <a:p>
                <a:pPr>
                  <a:lnSpc>
                    <a:spcPct val="150000"/>
                  </a:lnSpc>
                </a:pPr>
                <a:r>
                  <a:rPr lang="zh-CN" altLang="en-US" sz="2000" dirty="0"/>
                  <a:t>对于每一段，我们知道了当前段的右端点</a:t>
                </a:r>
                <a14:m>
                  <m:oMath xmlns:m="http://schemas.openxmlformats.org/officeDocument/2006/math">
                    <m:r>
                      <a:rPr lang="en-US" altLang="zh-CN" sz="2000" b="0" i="1" smtClean="0">
                        <a:latin typeface="Cambria Math" panose="02040503050406030204" pitchFamily="18" charset="0"/>
                      </a:rPr>
                      <m:t>𝑟</m:t>
                    </m:r>
                  </m:oMath>
                </a14:m>
                <a:r>
                  <a:rPr lang="zh-CN" altLang="en-US" sz="2000" dirty="0"/>
                  <a:t>，那么就可以前缀和预处理，之后二分找出最小的</a:t>
                </a:r>
                <a14:m>
                  <m:oMath xmlns:m="http://schemas.openxmlformats.org/officeDocument/2006/math">
                    <m:r>
                      <a:rPr lang="en-US" altLang="zh-CN" sz="2000" b="0" i="1" smtClean="0">
                        <a:latin typeface="Cambria Math" panose="02040503050406030204" pitchFamily="18" charset="0"/>
                      </a:rPr>
                      <m:t>𝑙</m:t>
                    </m:r>
                  </m:oMath>
                </a14:m>
                <a:r>
                  <a:rPr lang="zh-CN" altLang="en-US" sz="2000" dirty="0"/>
                  <a:t>使得</a:t>
                </a:r>
                <a14:m>
                  <m:oMath xmlns:m="http://schemas.openxmlformats.org/officeDocument/2006/math">
                    <m:r>
                      <a:rPr lang="en-US" altLang="zh-CN" sz="2000" b="0" i="1" dirty="0" smtClean="0">
                        <a:latin typeface="Cambria Math" panose="02040503050406030204" pitchFamily="18" charset="0"/>
                      </a:rPr>
                      <m:t>𝑠𝑢</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𝑚</m:t>
                        </m:r>
                      </m:e>
                      <m:sub>
                        <m:r>
                          <a:rPr lang="en-US" altLang="zh-CN" sz="2000" b="0" i="1" dirty="0" smtClean="0">
                            <a:latin typeface="Cambria Math" panose="02040503050406030204" pitchFamily="18" charset="0"/>
                          </a:rPr>
                          <m:t>𝑟</m:t>
                        </m:r>
                      </m:sub>
                    </m:sSub>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𝑠𝑢</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𝑚</m:t>
                        </m:r>
                      </m:e>
                      <m:sub>
                        <m:r>
                          <a:rPr lang="en-US" altLang="zh-CN" sz="2000" b="0" i="1" dirty="0" smtClean="0">
                            <a:latin typeface="Cambria Math" panose="02040503050406030204" pitchFamily="18" charset="0"/>
                          </a:rPr>
                          <m:t>𝑙</m:t>
                        </m:r>
                        <m:r>
                          <a:rPr lang="en-US" altLang="zh-CN" sz="2000" b="0" i="1" dirty="0" smtClean="0">
                            <a:latin typeface="Cambria Math" panose="02040503050406030204" pitchFamily="18" charset="0"/>
                          </a:rPr>
                          <m:t>−1</m:t>
                        </m:r>
                      </m:sub>
                    </m:sSub>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𝑐</m:t>
                    </m:r>
                  </m:oMath>
                </a14:m>
                <a:r>
                  <a:rPr lang="zh-CN" altLang="en-US" sz="2000" dirty="0"/>
                  <a:t>就好了</a:t>
                </a:r>
                <a:endParaRPr lang="en-US" altLang="zh-CN" sz="2000" dirty="0"/>
              </a:p>
              <a:p>
                <a:endParaRPr lang="en-US" altLang="zh-CN" sz="2000" dirty="0"/>
              </a:p>
              <a:p>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1047561" cy="4525963"/>
              </a:xfrm>
              <a:blipFill>
                <a:blip r:embed="rId8"/>
                <a:stretch>
                  <a:fillRect l="-497" r="-386"/>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88311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0" y="304901"/>
            <a:ext cx="3778370"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en-US" altLang="zh-CN" sz="2800" b="1" dirty="0" err="1">
                <a:solidFill>
                  <a:schemeClr val="bg1"/>
                </a:solidFill>
                <a:latin typeface="方正字迹-快意体 简" panose="02000500000000000000" pitchFamily="2" charset="-122"/>
                <a:ea typeface="方正字迹-快意体 简" panose="02000500000000000000" pitchFamily="2" charset="-122"/>
              </a:rPr>
              <a:t>AmShZ</a:t>
            </a:r>
            <a:r>
              <a:rPr lang="en-US" altLang="zh-CN" sz="2800" b="1" dirty="0">
                <a:solidFill>
                  <a:schemeClr val="bg1"/>
                </a:solidFill>
                <a:latin typeface="方正字迹-快意体 简" panose="02000500000000000000" pitchFamily="2" charset="-122"/>
                <a:ea typeface="方正字迹-快意体 简" panose="02000500000000000000" pitchFamily="2" charset="-122"/>
              </a:rPr>
              <a:t> and G.O.A.T.</a:t>
            </a: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4525963"/>
              </a:xfrm>
            </p:spPr>
            <p:txBody>
              <a:bodyPr>
                <a:normAutofit/>
              </a:bodyPr>
              <a:lstStyle/>
              <a:p>
                <a:pPr>
                  <a:lnSpc>
                    <a:spcPct val="150000"/>
                  </a:lnSpc>
                </a:pPr>
                <a:r>
                  <a:rPr lang="zh-CN" altLang="en-US" sz="2000" dirty="0"/>
                  <a:t>定义一个序列是</a:t>
                </a:r>
                <a:r>
                  <a:rPr lang="zh-CN" altLang="en-US" sz="2000" b="1" dirty="0"/>
                  <a:t>非法</a:t>
                </a:r>
                <a:r>
                  <a:rPr lang="zh-CN" altLang="en-US" sz="2000" dirty="0"/>
                  <a:t>的，当且仅当序列中大于平均数的元素个数</a:t>
                </a:r>
                <a:r>
                  <a:rPr lang="zh-CN" altLang="en-US" sz="2000" b="1" dirty="0"/>
                  <a:t>严格大于</a:t>
                </a:r>
                <a:r>
                  <a:rPr lang="zh-CN" altLang="en-US" sz="2000" dirty="0"/>
                  <a:t>小于平均数的元素个数。一个数列称为好序列，当且仅当其不存在一个非法子序列。</a:t>
                </a:r>
                <a:endParaRPr lang="en-US" altLang="zh-CN" sz="2000" dirty="0"/>
              </a:p>
              <a:p>
                <a:pPr>
                  <a:lnSpc>
                    <a:spcPct val="150000"/>
                  </a:lnSpc>
                </a:pPr>
                <a:r>
                  <a:rPr lang="zh-CN" altLang="en-US" sz="2000" dirty="0"/>
                  <a:t>给定数组</a:t>
                </a:r>
                <a14:m>
                  <m:oMath xmlns:m="http://schemas.openxmlformats.org/officeDocument/2006/math">
                    <m:r>
                      <a:rPr lang="en-US" altLang="zh-CN" sz="2000" b="0" i="1" smtClean="0">
                        <a:latin typeface="Cambria Math" panose="02040503050406030204" pitchFamily="18" charset="0"/>
                      </a:rPr>
                      <m:t>𝑎</m:t>
                    </m:r>
                  </m:oMath>
                </a14:m>
                <a:r>
                  <a:rPr lang="zh-CN" altLang="en-US" sz="2000" dirty="0"/>
                  <a:t>，求出最大的好子序列的大小，</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≤2×</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10</m:t>
                        </m:r>
                      </m:e>
                      <m:sup>
                        <m:r>
                          <a:rPr lang="en-US" altLang="zh-CN" sz="2000" b="0" i="1" smtClean="0">
                            <a:latin typeface="Cambria Math" panose="02040503050406030204" pitchFamily="18" charset="0"/>
                          </a:rPr>
                          <m:t>5</m:t>
                        </m:r>
                      </m:sup>
                    </m:sSup>
                  </m:oMath>
                </a14:m>
                <a:endParaRPr lang="en-US" altLang="zh-CN" sz="2000" dirty="0"/>
              </a:p>
              <a:p>
                <a:pPr>
                  <a:lnSpc>
                    <a:spcPct val="150000"/>
                  </a:lnSpc>
                </a:pPr>
                <a:r>
                  <a:rPr lang="zh-CN" altLang="en-US" sz="2000" dirty="0"/>
                  <a:t>遇到这种题一般是要先分析一个长度较小的非法序列会满足什么条件</a:t>
                </a:r>
                <a:endParaRPr lang="en-US" altLang="zh-CN" sz="2000" dirty="0"/>
              </a:p>
              <a:p>
                <a:pPr>
                  <a:lnSpc>
                    <a:spcPct val="150000"/>
                  </a:lnSpc>
                </a:pPr>
                <a:r>
                  <a:rPr lang="zh-CN" altLang="en-US" sz="2000" dirty="0"/>
                  <a:t>首先分析得出，长度</a:t>
                </a:r>
                <a14:m>
                  <m:oMath xmlns:m="http://schemas.openxmlformats.org/officeDocument/2006/math">
                    <m:r>
                      <a:rPr lang="en-US" altLang="zh-CN" sz="2000" b="0" i="1" smtClean="0">
                        <a:latin typeface="Cambria Math" panose="02040503050406030204" pitchFamily="18" charset="0"/>
                      </a:rPr>
                      <m:t>≤2</m:t>
                    </m:r>
                  </m:oMath>
                </a14:m>
                <a:r>
                  <a:rPr lang="zh-CN" altLang="en-US" sz="2000" dirty="0"/>
                  <a:t>的序列都是合法的，那么来看长度为</a:t>
                </a:r>
                <a14:m>
                  <m:oMath xmlns:m="http://schemas.openxmlformats.org/officeDocument/2006/math">
                    <m:r>
                      <a:rPr lang="en-US" altLang="zh-CN" sz="2000" b="0" i="1" smtClean="0">
                        <a:latin typeface="Cambria Math" panose="02040503050406030204" pitchFamily="18" charset="0"/>
                      </a:rPr>
                      <m:t>3</m:t>
                    </m:r>
                  </m:oMath>
                </a14:m>
                <a:r>
                  <a:rPr lang="zh-CN" altLang="en-US" sz="2000" dirty="0"/>
                  <a:t>的</a:t>
                </a:r>
                <a:endParaRPr lang="en-US" altLang="zh-CN" sz="2000" dirty="0"/>
              </a:p>
              <a:p>
                <a:pPr>
                  <a:lnSpc>
                    <a:spcPct val="150000"/>
                  </a:lnSpc>
                </a:pPr>
                <a:r>
                  <a:rPr lang="zh-CN" altLang="en-US" sz="2000" b="0" dirty="0"/>
                  <a:t>若三个数</a:t>
                </a:r>
                <a14:m>
                  <m:oMath xmlns:m="http://schemas.openxmlformats.org/officeDocument/2006/math">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oMath>
                </a14:m>
                <a:r>
                  <a:rPr lang="zh-CN" altLang="en-US" sz="2000" dirty="0"/>
                  <a:t>是非法的，那么其等价于</a:t>
                </a:r>
                <a14:m>
                  <m:oMath xmlns:m="http://schemas.openxmlformats.org/officeDocument/2006/math">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num>
                      <m:den>
                        <m:r>
                          <a:rPr lang="en-US" altLang="zh-CN" sz="2000" b="0" i="1" smtClean="0">
                            <a:latin typeface="Cambria Math" panose="02040503050406030204" pitchFamily="18" charset="0"/>
                          </a:rPr>
                          <m:t>2</m:t>
                        </m:r>
                      </m:den>
                    </m:f>
                    <m:r>
                      <a:rPr lang="en-US" altLang="zh-CN" sz="2000" b="0" i="1" smtClean="0">
                        <a:latin typeface="Cambria Math" panose="02040503050406030204" pitchFamily="18" charset="0"/>
                      </a:rPr>
                      <m:t>&lt;</m:t>
                    </m:r>
                    <m:r>
                      <a:rPr lang="en-US" altLang="zh-CN" sz="2000" b="0" i="1" smtClean="0">
                        <a:latin typeface="Cambria Math" panose="02040503050406030204" pitchFamily="18" charset="0"/>
                      </a:rPr>
                      <m:t>𝑏</m:t>
                    </m:r>
                  </m:oMath>
                </a14:m>
                <a:endParaRPr lang="en-US" altLang="zh-CN" sz="2000" dirty="0"/>
              </a:p>
              <a:p>
                <a:pPr>
                  <a:lnSpc>
                    <a:spcPct val="150000"/>
                  </a:lnSpc>
                </a:pPr>
                <a:r>
                  <a:rPr lang="zh-CN" altLang="en-US" sz="2000" dirty="0"/>
                  <a:t>于是我们得到了序列为好序列的一个必要条件：对任意</a:t>
                </a:r>
                <a14:m>
                  <m:oMath xmlns:m="http://schemas.openxmlformats.org/officeDocument/2006/math">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oMath>
                </a14:m>
                <a:r>
                  <a:rPr lang="zh-CN" altLang="en-US" sz="2000" dirty="0"/>
                  <a:t>，有</a:t>
                </a:r>
                <a14:m>
                  <m:oMath xmlns:m="http://schemas.openxmlformats.org/officeDocument/2006/math">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num>
                      <m:den>
                        <m:r>
                          <a:rPr lang="en-US" altLang="zh-CN" sz="2000" b="0" i="1" smtClean="0">
                            <a:latin typeface="Cambria Math" panose="02040503050406030204" pitchFamily="18" charset="0"/>
                          </a:rPr>
                          <m:t>2</m:t>
                        </m:r>
                      </m:den>
                    </m:f>
                  </m:oMath>
                </a14:m>
                <a:endParaRPr lang="en-US" altLang="zh-CN" sz="2000" dirty="0"/>
              </a:p>
              <a:p>
                <a:pPr>
                  <a:lnSpc>
                    <a:spcPct val="150000"/>
                  </a:lnSpc>
                </a:pPr>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4525963"/>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65815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0" y="304901"/>
            <a:ext cx="3778370"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en-US" altLang="zh-CN" sz="2800" b="1" dirty="0" err="1">
                <a:solidFill>
                  <a:schemeClr val="bg1"/>
                </a:solidFill>
                <a:latin typeface="方正字迹-快意体 简" panose="02000500000000000000" pitchFamily="2" charset="-122"/>
                <a:ea typeface="方正字迹-快意体 简" panose="02000500000000000000" pitchFamily="2" charset="-122"/>
              </a:rPr>
              <a:t>AmShZ</a:t>
            </a:r>
            <a:r>
              <a:rPr lang="en-US" altLang="zh-CN" sz="2800" b="1" dirty="0">
                <a:solidFill>
                  <a:schemeClr val="bg1"/>
                </a:solidFill>
                <a:latin typeface="方正字迹-快意体 简" panose="02000500000000000000" pitchFamily="2" charset="-122"/>
                <a:ea typeface="方正字迹-快意体 简" panose="02000500000000000000" pitchFamily="2" charset="-122"/>
              </a:rPr>
              <a:t> and G.O.A.T.</a:t>
            </a: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pPr>
                  <a:lnSpc>
                    <a:spcPct val="150000"/>
                  </a:lnSpc>
                </a:pPr>
                <a:r>
                  <a:rPr lang="zh-CN" altLang="en-US" sz="2000" dirty="0"/>
                  <a:t>序列为好序列的一个必要条件：对任意</a:t>
                </a:r>
                <a14:m>
                  <m:oMath xmlns:m="http://schemas.openxmlformats.org/officeDocument/2006/math">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oMath>
                </a14:m>
                <a:r>
                  <a:rPr lang="zh-CN" altLang="en-US" sz="2000" dirty="0"/>
                  <a:t>，有</a:t>
                </a:r>
                <a14:m>
                  <m:oMath xmlns:m="http://schemas.openxmlformats.org/officeDocument/2006/math">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num>
                      <m:den>
                        <m:r>
                          <a:rPr lang="en-US" altLang="zh-CN" sz="2000" b="0" i="1" smtClean="0">
                            <a:latin typeface="Cambria Math" panose="02040503050406030204" pitchFamily="18" charset="0"/>
                          </a:rPr>
                          <m:t>2</m:t>
                        </m:r>
                      </m:den>
                    </m:f>
                  </m:oMath>
                </a14:m>
                <a:endParaRPr lang="en-US" altLang="zh-CN" sz="2000" dirty="0"/>
              </a:p>
              <a:p>
                <a:pPr>
                  <a:lnSpc>
                    <a:spcPct val="150000"/>
                  </a:lnSpc>
                </a:pPr>
                <a:r>
                  <a:rPr lang="zh-CN" altLang="en-US" sz="2000" dirty="0"/>
                  <a:t>有了这一必要条件，我们可以发现，如果序列中的最大最小值确定，设其为</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𝑘</m:t>
                        </m:r>
                      </m:sub>
                    </m:sSub>
                  </m:oMath>
                </a14:m>
                <a:r>
                  <a:rPr lang="zh-CN" altLang="en-US" sz="2000" dirty="0"/>
                  <a:t>，那么为了让序列不坏，就必须有</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𝑘</m:t>
                            </m:r>
                          </m:sub>
                        </m:sSub>
                      </m:num>
                      <m:den>
                        <m:r>
                          <a:rPr lang="en-US" altLang="zh-CN" sz="2000" b="0" i="1" smtClean="0">
                            <a:latin typeface="Cambria Math" panose="02040503050406030204" pitchFamily="18" charset="0"/>
                          </a:rPr>
                          <m:t>2</m:t>
                        </m:r>
                      </m:den>
                    </m:f>
                  </m:oMath>
                </a14:m>
                <a:r>
                  <a:rPr lang="zh-CN" altLang="en-US" sz="2000" dirty="0"/>
                  <a:t>，从数轴上看，就相当于</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1</m:t>
                        </m:r>
                      </m:sub>
                    </m:sSub>
                  </m:oMath>
                </a14:m>
                <a:r>
                  <a:rPr lang="zh-CN" altLang="en-US" sz="2000" dirty="0"/>
                  <a:t>的值减半</a:t>
                </a:r>
                <a:endParaRPr lang="en-US" altLang="zh-CN" sz="2000" dirty="0"/>
              </a:p>
              <a:p>
                <a:pPr>
                  <a:lnSpc>
                    <a:spcPct val="150000"/>
                  </a:lnSpc>
                </a:pPr>
                <a:r>
                  <a:rPr lang="zh-CN" altLang="en-US" sz="2000" dirty="0"/>
                  <a:t>于是可以得出，好序列的大小是</a:t>
                </a:r>
                <a14:m>
                  <m:oMath xmlns:m="http://schemas.openxmlformats.org/officeDocument/2006/math">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m:t>
                    </m:r>
                    <m:r>
                      <m:rPr>
                        <m:sty m:val="p"/>
                      </m:rPr>
                      <a:rPr lang="en-US" altLang="zh-CN" sz="2000" b="0" i="1" smtClean="0">
                        <a:latin typeface="Cambria Math" panose="02040503050406030204" pitchFamily="18" charset="0"/>
                      </a:rPr>
                      <m:t>log</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𝑊</m:t>
                    </m:r>
                    <m:r>
                      <a:rPr lang="en-US" altLang="zh-CN" sz="2000" b="0" i="1" smtClean="0">
                        <a:latin typeface="Cambria Math" panose="02040503050406030204" pitchFamily="18" charset="0"/>
                      </a:rPr>
                      <m:t>)</m:t>
                    </m:r>
                  </m:oMath>
                </a14:m>
                <a:r>
                  <a:rPr lang="zh-CN" altLang="en-US" sz="2000" dirty="0"/>
                  <a:t>级别的</a:t>
                </a:r>
                <a:endParaRPr lang="en-US" altLang="zh-CN" sz="2000" dirty="0"/>
              </a:p>
              <a:p>
                <a:pPr>
                  <a:lnSpc>
                    <a:spcPct val="150000"/>
                  </a:lnSpc>
                </a:pPr>
                <a:r>
                  <a:rPr lang="zh-CN" altLang="en-US" sz="2000" dirty="0"/>
                  <a:t>那么我们就有了一种做法，枚举序列的最小值，然后把输入中最大的数加进来，每次二分找到最大的满足条件的数加进来，直到找不到对应的数字，时间复杂度</a:t>
                </a:r>
                <a14:m>
                  <m:oMath xmlns:m="http://schemas.openxmlformats.org/officeDocument/2006/math">
                    <m:r>
                      <a:rPr lang="en-US" altLang="zh-CN" sz="2000" b="0" i="1" smtClean="0">
                        <a:latin typeface="Cambria Math" panose="02040503050406030204" pitchFamily="18" charset="0"/>
                      </a:rPr>
                      <m:t>𝑂</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𝑛</m:t>
                            </m:r>
                          </m:e>
                        </m:func>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𝑊</m:t>
                            </m:r>
                          </m:e>
                        </m:func>
                      </m:e>
                    </m:d>
                  </m:oMath>
                </a14:m>
                <a:endParaRPr lang="en-US" altLang="zh-CN" sz="2000" dirty="0"/>
              </a:p>
              <a:p>
                <a:pPr>
                  <a:lnSpc>
                    <a:spcPct val="150000"/>
                  </a:lnSpc>
                </a:pPr>
                <a:r>
                  <a:rPr lang="zh-CN" altLang="en-US" sz="2000" dirty="0"/>
                  <a:t>如果这是在</a:t>
                </a:r>
                <a:r>
                  <a:rPr lang="en-US" altLang="zh-CN" sz="2000" dirty="0"/>
                  <a:t>CF</a:t>
                </a:r>
                <a:r>
                  <a:rPr lang="zh-CN" altLang="en-US" sz="2000" dirty="0"/>
                  <a:t>的比赛上就直接冲，但是我们还没说明这么构造一定是对的</a:t>
                </a:r>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r="-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420152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0" y="304901"/>
            <a:ext cx="3778370"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en-US" altLang="zh-CN" sz="2800" b="1" dirty="0" err="1">
                <a:solidFill>
                  <a:schemeClr val="bg1"/>
                </a:solidFill>
                <a:latin typeface="方正字迹-快意体 简" panose="02000500000000000000" pitchFamily="2" charset="-122"/>
                <a:ea typeface="方正字迹-快意体 简" panose="02000500000000000000" pitchFamily="2" charset="-122"/>
              </a:rPr>
              <a:t>AmShZ</a:t>
            </a:r>
            <a:r>
              <a:rPr lang="en-US" altLang="zh-CN" sz="2800" b="1" dirty="0">
                <a:solidFill>
                  <a:schemeClr val="bg1"/>
                </a:solidFill>
                <a:latin typeface="方正字迹-快意体 简" panose="02000500000000000000" pitchFamily="2" charset="-122"/>
                <a:ea typeface="方正字迹-快意体 简" panose="02000500000000000000" pitchFamily="2" charset="-122"/>
              </a:rPr>
              <a:t> and G.O.A.T.</a:t>
            </a: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pPr>
                  <a:lnSpc>
                    <a:spcPct val="150000"/>
                  </a:lnSpc>
                </a:pPr>
                <a:r>
                  <a:rPr lang="zh-CN" altLang="en-US" sz="2000" dirty="0"/>
                  <a:t>说明该构造方式正确要分两个步骤：</a:t>
                </a:r>
                <a:endParaRPr lang="en-US" altLang="zh-CN" sz="2000" dirty="0"/>
              </a:p>
              <a:p>
                <a:pPr lvl="1">
                  <a:lnSpc>
                    <a:spcPct val="150000"/>
                  </a:lnSpc>
                </a:pPr>
                <a:r>
                  <a:rPr lang="zh-CN" altLang="en-US" sz="1800" dirty="0"/>
                  <a:t>构造出来的序列不包含任何大小为</a:t>
                </a:r>
                <a14:m>
                  <m:oMath xmlns:m="http://schemas.openxmlformats.org/officeDocument/2006/math">
                    <m:r>
                      <a:rPr lang="en-US" altLang="zh-CN" sz="1800" b="0" i="1" smtClean="0">
                        <a:latin typeface="Cambria Math" panose="02040503050406030204" pitchFamily="18" charset="0"/>
                      </a:rPr>
                      <m:t>3</m:t>
                    </m:r>
                  </m:oMath>
                </a14:m>
                <a:r>
                  <a:rPr lang="zh-CN" altLang="en-US" sz="1800" dirty="0"/>
                  <a:t>的非法序列</a:t>
                </a:r>
                <a:endParaRPr lang="en-US" altLang="zh-CN" sz="1800" dirty="0"/>
              </a:p>
              <a:p>
                <a:pPr lvl="1">
                  <a:lnSpc>
                    <a:spcPct val="150000"/>
                  </a:lnSpc>
                </a:pPr>
                <a:r>
                  <a:rPr lang="zh-CN" altLang="en-US" sz="1800" dirty="0"/>
                  <a:t>若一个序列不包含任何大小为</a:t>
                </a:r>
                <a14:m>
                  <m:oMath xmlns:m="http://schemas.openxmlformats.org/officeDocument/2006/math">
                    <m:r>
                      <a:rPr lang="en-US" altLang="zh-CN" sz="1800" b="0" i="1" smtClean="0">
                        <a:latin typeface="Cambria Math" panose="02040503050406030204" pitchFamily="18" charset="0"/>
                      </a:rPr>
                      <m:t>3</m:t>
                    </m:r>
                  </m:oMath>
                </a14:m>
                <a:r>
                  <a:rPr lang="zh-CN" altLang="en-US" sz="1800" dirty="0"/>
                  <a:t>的非法序列，则其一定合法</a:t>
                </a:r>
                <a:endParaRPr lang="en-US" altLang="zh-CN" sz="1800" dirty="0"/>
              </a:p>
              <a:p>
                <a:pPr>
                  <a:lnSpc>
                    <a:spcPct val="150000"/>
                  </a:lnSpc>
                </a:pPr>
                <a:r>
                  <a:rPr lang="zh-CN" altLang="en-US" sz="2000" dirty="0"/>
                  <a:t>对于命题一，需要证明对任意的</a:t>
                </a:r>
                <a14:m>
                  <m:oMath xmlns:m="http://schemas.openxmlformats.org/officeDocument/2006/math">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&lt;</m:t>
                    </m:r>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&lt;</m:t>
                    </m:r>
                    <m:r>
                      <a:rPr lang="en-US" altLang="zh-CN" sz="2000" b="0" i="1" smtClean="0">
                        <a:latin typeface="Cambria Math" panose="02040503050406030204" pitchFamily="18" charset="0"/>
                      </a:rPr>
                      <m:t>𝑘</m:t>
                    </m:r>
                  </m:oMath>
                </a14:m>
                <a:r>
                  <a:rPr lang="zh-CN" altLang="en-US" sz="2000" dirty="0"/>
                  <a:t>，</a:t>
                </a: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𝑎</m:t>
                        </m:r>
                      </m:e>
                      <m:sub>
                        <m:r>
                          <a:rPr lang="en-US" altLang="zh-CN" sz="2000" b="0" i="1" dirty="0" smtClean="0">
                            <a:latin typeface="Cambria Math" panose="02040503050406030204" pitchFamily="18" charset="0"/>
                          </a:rPr>
                          <m:t>𝑗</m:t>
                        </m:r>
                      </m:sub>
                    </m:sSub>
                    <m:r>
                      <a:rPr lang="en-US" altLang="zh-CN" sz="2000" b="0" i="1" dirty="0" smtClean="0">
                        <a:latin typeface="Cambria Math" panose="02040503050406030204" pitchFamily="18" charset="0"/>
                      </a:rPr>
                      <m:t>≤</m:t>
                    </m:r>
                    <m:f>
                      <m:fPr>
                        <m:ctrlPr>
                          <a:rPr lang="en-US" altLang="zh-CN" sz="2000" b="0" i="1" dirty="0" smtClean="0">
                            <a:latin typeface="Cambria Math" panose="02040503050406030204" pitchFamily="18" charset="0"/>
                          </a:rPr>
                        </m:ctrlPr>
                      </m:fPr>
                      <m:num>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𝑎</m:t>
                            </m:r>
                          </m:e>
                          <m:sub>
                            <m:r>
                              <a:rPr lang="en-US" altLang="zh-CN" sz="2000" b="0" i="1" dirty="0" smtClean="0">
                                <a:latin typeface="Cambria Math" panose="02040503050406030204" pitchFamily="18" charset="0"/>
                              </a:rPr>
                              <m:t>𝑖</m:t>
                            </m:r>
                          </m:sub>
                        </m:sSub>
                        <m:r>
                          <a:rPr lang="en-US" altLang="zh-CN"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𝑎</m:t>
                            </m:r>
                          </m:e>
                          <m:sub>
                            <m:r>
                              <a:rPr lang="en-US" altLang="zh-CN" sz="2000" b="0" i="1" dirty="0" smtClean="0">
                                <a:latin typeface="Cambria Math" panose="02040503050406030204" pitchFamily="18" charset="0"/>
                              </a:rPr>
                              <m:t>𝑘</m:t>
                            </m:r>
                          </m:sub>
                        </m:sSub>
                      </m:num>
                      <m:den>
                        <m:r>
                          <a:rPr lang="en-US" altLang="zh-CN" sz="2000" b="0" i="1" dirty="0" smtClean="0">
                            <a:latin typeface="Cambria Math" panose="02040503050406030204" pitchFamily="18" charset="0"/>
                          </a:rPr>
                          <m:t>2</m:t>
                        </m:r>
                      </m:den>
                    </m:f>
                  </m:oMath>
                </a14:m>
                <a:endParaRPr lang="en-US" altLang="zh-CN" sz="2000" dirty="0"/>
              </a:p>
              <a:p>
                <a:pPr lvl="1">
                  <a:lnSpc>
                    <a:spcPct val="150000"/>
                  </a:lnSpc>
                </a:pPr>
                <a:r>
                  <a:rPr lang="zh-CN" altLang="en-US" sz="1800" dirty="0"/>
                  <a:t>根据构造的过程，可以得到</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≥2</m:t>
                    </m:r>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1</m:t>
                            </m:r>
                          </m:sub>
                        </m:sSub>
                      </m:e>
                    </m:d>
                  </m:oMath>
                </a14:m>
                <a:endParaRPr lang="en-US" altLang="zh-CN" sz="1800" dirty="0"/>
              </a:p>
              <a:p>
                <a:pPr lvl="1">
                  <a:lnSpc>
                    <a:spcPct val="150000"/>
                  </a:lnSpc>
                </a:pPr>
                <a:r>
                  <a:rPr lang="zh-CN" altLang="en-US" sz="1800" dirty="0"/>
                  <a:t>那么对</a:t>
                </a:r>
                <a14:m>
                  <m:oMath xmlns:m="http://schemas.openxmlformats.org/officeDocument/2006/math">
                    <m:r>
                      <a:rPr lang="en-US" altLang="zh-CN" sz="1800" b="0" i="1" smtClean="0">
                        <a:latin typeface="Cambria Math" panose="02040503050406030204" pitchFamily="18" charset="0"/>
                      </a:rPr>
                      <m:t>𝑘</m:t>
                    </m:r>
                    <m:r>
                      <a:rPr lang="en-US" altLang="zh-CN" sz="1800" b="0" i="1" smtClean="0">
                        <a:latin typeface="Cambria Math" panose="02040503050406030204" pitchFamily="18" charset="0"/>
                      </a:rPr>
                      <m:t>&gt;</m:t>
                    </m:r>
                    <m:r>
                      <a:rPr lang="en-US" altLang="zh-CN" sz="1800" b="0" i="1" smtClean="0">
                        <a:latin typeface="Cambria Math" panose="02040503050406030204" pitchFamily="18" charset="0"/>
                      </a:rPr>
                      <m:t>𝑗</m:t>
                    </m:r>
                  </m:oMath>
                </a14:m>
                <a:r>
                  <a:rPr lang="zh-CN" altLang="en-US" sz="1800" dirty="0"/>
                  <a:t>，也可以得到</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𝑘</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≥2</m:t>
                    </m:r>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𝑗</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1</m:t>
                            </m:r>
                          </m:sub>
                        </m:sSub>
                      </m:e>
                    </m:d>
                  </m:oMath>
                </a14:m>
                <a:endParaRPr lang="en-US" altLang="zh-CN" sz="1800" dirty="0"/>
              </a:p>
              <a:p>
                <a:pPr lvl="1">
                  <a:lnSpc>
                    <a:spcPct val="150000"/>
                  </a:lnSpc>
                </a:pPr>
                <a:r>
                  <a:rPr lang="zh-CN" altLang="en-US" sz="1800" dirty="0"/>
                  <a:t>移项得到</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𝑘</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𝑗</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𝑗</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𝑗</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𝑖</m:t>
                        </m:r>
                      </m:sub>
                    </m:sSub>
                  </m:oMath>
                </a14:m>
                <a:endParaRPr lang="en-US" altLang="zh-CN" sz="1800" dirty="0"/>
              </a:p>
              <a:p>
                <a:pPr lvl="1">
                  <a:lnSpc>
                    <a:spcPct val="150000"/>
                  </a:lnSpc>
                </a:pPr>
                <a:r>
                  <a:rPr lang="zh-CN" altLang="en-US" sz="1800" dirty="0"/>
                  <a:t>再次移项</a:t>
                </a:r>
                <a14:m>
                  <m:oMath xmlns:m="http://schemas.openxmlformats.org/officeDocument/2006/math">
                    <m:r>
                      <a:rPr lang="en-US" altLang="zh-CN" sz="1800" b="0" i="1" smtClean="0">
                        <a:latin typeface="Cambria Math" panose="02040503050406030204" pitchFamily="18" charset="0"/>
                      </a:rPr>
                      <m:t>2</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𝑗</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𝑘</m:t>
                        </m:r>
                      </m:sub>
                    </m:sSub>
                  </m:oMath>
                </a14:m>
                <a:r>
                  <a:rPr lang="zh-CN" altLang="en-US" sz="1800" dirty="0"/>
                  <a:t>，即得证</a:t>
                </a:r>
                <a:endParaRPr lang="en-US" altLang="zh-CN" sz="1800" dirty="0"/>
              </a:p>
              <a:p>
                <a:pPr>
                  <a:lnSpc>
                    <a:spcPct val="150000"/>
                  </a:lnSpc>
                </a:pPr>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440771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0" y="304901"/>
            <a:ext cx="3778370"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en-US" altLang="zh-CN" sz="2800" b="1" dirty="0" err="1">
                <a:solidFill>
                  <a:schemeClr val="bg1"/>
                </a:solidFill>
                <a:latin typeface="方正字迹-快意体 简" panose="02000500000000000000" pitchFamily="2" charset="-122"/>
                <a:ea typeface="方正字迹-快意体 简" panose="02000500000000000000" pitchFamily="2" charset="-122"/>
              </a:rPr>
              <a:t>AmShZ</a:t>
            </a:r>
            <a:r>
              <a:rPr lang="en-US" altLang="zh-CN" sz="2800" b="1" dirty="0">
                <a:solidFill>
                  <a:schemeClr val="bg1"/>
                </a:solidFill>
                <a:latin typeface="方正字迹-快意体 简" panose="02000500000000000000" pitchFamily="2" charset="-122"/>
                <a:ea typeface="方正字迹-快意体 简" panose="02000500000000000000" pitchFamily="2" charset="-122"/>
              </a:rPr>
              <a:t> and G.O.A.T.</a:t>
            </a: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pPr>
                  <a:lnSpc>
                    <a:spcPct val="150000"/>
                  </a:lnSpc>
                </a:pPr>
                <a:r>
                  <a:rPr lang="zh-CN" altLang="en-US" sz="2000" dirty="0"/>
                  <a:t>说明该构造方式正确要分两个步骤：</a:t>
                </a:r>
                <a:endParaRPr lang="en-US" altLang="zh-CN" sz="2000" dirty="0"/>
              </a:p>
              <a:p>
                <a:pPr lvl="1">
                  <a:lnSpc>
                    <a:spcPct val="150000"/>
                  </a:lnSpc>
                </a:pPr>
                <a:r>
                  <a:rPr lang="zh-CN" altLang="en-US" sz="1800" dirty="0"/>
                  <a:t>构造出来的序列不包含任何大小为</a:t>
                </a:r>
                <a14:m>
                  <m:oMath xmlns:m="http://schemas.openxmlformats.org/officeDocument/2006/math">
                    <m:r>
                      <a:rPr lang="en-US" altLang="zh-CN" sz="1800" b="0" i="1" smtClean="0">
                        <a:latin typeface="Cambria Math" panose="02040503050406030204" pitchFamily="18" charset="0"/>
                      </a:rPr>
                      <m:t>3</m:t>
                    </m:r>
                  </m:oMath>
                </a14:m>
                <a:r>
                  <a:rPr lang="zh-CN" altLang="en-US" sz="1800" dirty="0"/>
                  <a:t>的非法序列</a:t>
                </a:r>
                <a:endParaRPr lang="en-US" altLang="zh-CN" sz="1800" dirty="0"/>
              </a:p>
              <a:p>
                <a:pPr lvl="1">
                  <a:lnSpc>
                    <a:spcPct val="150000"/>
                  </a:lnSpc>
                </a:pPr>
                <a:r>
                  <a:rPr lang="zh-CN" altLang="en-US" sz="1800" dirty="0"/>
                  <a:t>若一个序列不包含任何大小为</a:t>
                </a:r>
                <a14:m>
                  <m:oMath xmlns:m="http://schemas.openxmlformats.org/officeDocument/2006/math">
                    <m:r>
                      <a:rPr lang="en-US" altLang="zh-CN" sz="1800" b="0" i="1" smtClean="0">
                        <a:latin typeface="Cambria Math" panose="02040503050406030204" pitchFamily="18" charset="0"/>
                      </a:rPr>
                      <m:t>3</m:t>
                    </m:r>
                  </m:oMath>
                </a14:m>
                <a:r>
                  <a:rPr lang="zh-CN" altLang="en-US" sz="1800" dirty="0"/>
                  <a:t>的非法序列，则其一定合法</a:t>
                </a:r>
                <a:endParaRPr lang="en-US" altLang="zh-CN" sz="1800" dirty="0"/>
              </a:p>
              <a:p>
                <a:pPr>
                  <a:lnSpc>
                    <a:spcPct val="150000"/>
                  </a:lnSpc>
                </a:pPr>
                <a:r>
                  <a:rPr lang="zh-CN" altLang="en-US" sz="2000" dirty="0"/>
                  <a:t>对于命题二，需要证明如果任意的</a:t>
                </a:r>
                <a14:m>
                  <m:oMath xmlns:m="http://schemas.openxmlformats.org/officeDocument/2006/math">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&lt;</m:t>
                    </m:r>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&lt;</m:t>
                    </m:r>
                    <m:r>
                      <a:rPr lang="en-US" altLang="zh-CN" sz="2000" b="0" i="1" smtClean="0">
                        <a:latin typeface="Cambria Math" panose="02040503050406030204" pitchFamily="18" charset="0"/>
                      </a:rPr>
                      <m:t>𝑘</m:t>
                    </m:r>
                  </m:oMath>
                </a14:m>
                <a:r>
                  <a:rPr lang="zh-CN" altLang="en-US" sz="2000" dirty="0"/>
                  <a:t>，有</a:t>
                </a: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𝑎</m:t>
                        </m:r>
                      </m:e>
                      <m:sub>
                        <m:r>
                          <a:rPr lang="en-US" altLang="zh-CN" sz="2000" b="0" i="1" dirty="0" smtClean="0">
                            <a:latin typeface="Cambria Math" panose="02040503050406030204" pitchFamily="18" charset="0"/>
                          </a:rPr>
                          <m:t>𝑗</m:t>
                        </m:r>
                      </m:sub>
                    </m:sSub>
                    <m:r>
                      <a:rPr lang="en-US" altLang="zh-CN" sz="2000" b="0" i="1" dirty="0" smtClean="0">
                        <a:latin typeface="Cambria Math" panose="02040503050406030204" pitchFamily="18" charset="0"/>
                      </a:rPr>
                      <m:t>≤</m:t>
                    </m:r>
                    <m:f>
                      <m:fPr>
                        <m:ctrlPr>
                          <a:rPr lang="en-US" altLang="zh-CN" sz="2000" b="0" i="1" dirty="0" smtClean="0">
                            <a:latin typeface="Cambria Math" panose="02040503050406030204" pitchFamily="18" charset="0"/>
                          </a:rPr>
                        </m:ctrlPr>
                      </m:fPr>
                      <m:num>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𝑎</m:t>
                            </m:r>
                          </m:e>
                          <m:sub>
                            <m:r>
                              <a:rPr lang="en-US" altLang="zh-CN" sz="2000" b="0" i="1" dirty="0" smtClean="0">
                                <a:latin typeface="Cambria Math" panose="02040503050406030204" pitchFamily="18" charset="0"/>
                              </a:rPr>
                              <m:t>𝑖</m:t>
                            </m:r>
                          </m:sub>
                        </m:sSub>
                        <m:r>
                          <a:rPr lang="en-US" altLang="zh-CN"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𝑎</m:t>
                            </m:r>
                          </m:e>
                          <m:sub>
                            <m:r>
                              <a:rPr lang="en-US" altLang="zh-CN" sz="2000" b="0" i="1" dirty="0" smtClean="0">
                                <a:latin typeface="Cambria Math" panose="02040503050406030204" pitchFamily="18" charset="0"/>
                              </a:rPr>
                              <m:t>𝑘</m:t>
                            </m:r>
                          </m:sub>
                        </m:sSub>
                      </m:num>
                      <m:den>
                        <m:r>
                          <a:rPr lang="en-US" altLang="zh-CN" sz="2000" b="0" i="1" dirty="0" smtClean="0">
                            <a:latin typeface="Cambria Math" panose="02040503050406030204" pitchFamily="18" charset="0"/>
                          </a:rPr>
                          <m:t>2</m:t>
                        </m:r>
                      </m:den>
                    </m:f>
                    <m:r>
                      <a:rPr lang="zh-CN" altLang="en-US" sz="2000" i="1" dirty="0">
                        <a:latin typeface="Cambria Math" panose="02040503050406030204" pitchFamily="18" charset="0"/>
                      </a:rPr>
                      <m:t>，</m:t>
                    </m:r>
                  </m:oMath>
                </a14:m>
                <a:r>
                  <a:rPr lang="zh-CN" altLang="en-US" sz="2000" dirty="0"/>
                  <a:t>那么该序列不满足非法判定</a:t>
                </a:r>
                <a:endParaRPr lang="en-US" altLang="zh-CN" sz="2000" dirty="0"/>
              </a:p>
              <a:p>
                <a:pPr lvl="1">
                  <a:lnSpc>
                    <a:spcPct val="100000"/>
                  </a:lnSpc>
                </a:pPr>
                <a:r>
                  <a:rPr lang="zh-CN" altLang="en-US" sz="1800" dirty="0"/>
                  <a:t>采用反证法，如果该序列非法，可以得出</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d>
                          <m:dPr>
                            <m:begChr m:val="⌈"/>
                            <m:endChr m:val="⌉"/>
                            <m:ctrlPr>
                              <a:rPr lang="en-US" altLang="zh-CN" sz="1800" b="0" i="1" smtClean="0">
                                <a:latin typeface="Cambria Math" panose="02040503050406030204" pitchFamily="18" charset="0"/>
                              </a:rPr>
                            </m:ctrlPr>
                          </m:dPr>
                          <m:e>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𝑛</m:t>
                                </m:r>
                              </m:num>
                              <m:den>
                                <m:r>
                                  <a:rPr lang="en-US" altLang="zh-CN" sz="1800" b="0" i="1" smtClean="0">
                                    <a:latin typeface="Cambria Math" panose="02040503050406030204" pitchFamily="18" charset="0"/>
                                  </a:rPr>
                                  <m:t>2</m:t>
                                </m:r>
                              </m:den>
                            </m:f>
                          </m:e>
                        </m:d>
                      </m:sub>
                    </m:sSub>
                  </m:oMath>
                </a14:m>
                <a:r>
                  <a:rPr lang="zh-CN" altLang="en-US" sz="1800" dirty="0"/>
                  <a:t>的值一定大于平均值</a:t>
                </a:r>
                <a:endParaRPr lang="en-US" altLang="zh-CN" sz="1800" dirty="0"/>
              </a:p>
              <a:p>
                <a:pPr lvl="1">
                  <a:lnSpc>
                    <a:spcPct val="100000"/>
                  </a:lnSpc>
                </a:pPr>
                <a:r>
                  <a:rPr lang="zh-CN" altLang="en-US" sz="1800" dirty="0"/>
                  <a:t>然后采用经典的首尾相加，根据定义可以得到</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d>
                          <m:dPr>
                            <m:begChr m:val="⌈"/>
                            <m:endChr m:val="⌉"/>
                            <m:ctrlPr>
                              <a:rPr lang="en-US" altLang="zh-CN" sz="1800" i="1">
                                <a:latin typeface="Cambria Math" panose="02040503050406030204" pitchFamily="18" charset="0"/>
                              </a:rPr>
                            </m:ctrlPr>
                          </m:dPr>
                          <m:e>
                            <m:f>
                              <m:fPr>
                                <m:ctrlPr>
                                  <a:rPr lang="en-US" altLang="zh-CN" sz="1800" i="1">
                                    <a:latin typeface="Cambria Math" panose="02040503050406030204" pitchFamily="18" charset="0"/>
                                  </a:rPr>
                                </m:ctrlPr>
                              </m:fPr>
                              <m:num>
                                <m:r>
                                  <a:rPr lang="en-US" altLang="zh-CN" sz="1800" i="1">
                                    <a:latin typeface="Cambria Math" panose="02040503050406030204" pitchFamily="18" charset="0"/>
                                  </a:rPr>
                                  <m:t>𝑛</m:t>
                                </m:r>
                              </m:num>
                              <m:den>
                                <m:r>
                                  <a:rPr lang="en-US" altLang="zh-CN" sz="1800" i="1">
                                    <a:latin typeface="Cambria Math" panose="02040503050406030204" pitchFamily="18" charset="0"/>
                                  </a:rPr>
                                  <m:t>2</m:t>
                                </m:r>
                              </m:den>
                            </m:f>
                          </m:e>
                        </m:d>
                      </m:sub>
                    </m:sSub>
                    <m:r>
                      <a:rPr lang="en-US" altLang="zh-CN" sz="1800" b="0" i="1" smtClean="0">
                        <a:latin typeface="Cambria Math" panose="02040503050406030204" pitchFamily="18" charset="0"/>
                      </a:rPr>
                      <m:t>≤</m:t>
                    </m:r>
                    <m:f>
                      <m:fPr>
                        <m:ctrlPr>
                          <a:rPr lang="en-US" altLang="zh-CN" sz="1800" b="0" i="1" smtClean="0">
                            <a:latin typeface="Cambria Math" panose="02040503050406030204" pitchFamily="18" charset="0"/>
                          </a:rPr>
                        </m:ctrlPr>
                      </m:fPr>
                      <m:num>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Sub>
                      </m:num>
                      <m:den>
                        <m:r>
                          <a:rPr lang="en-US" altLang="zh-CN" sz="1800" b="0" i="1" smtClean="0">
                            <a:latin typeface="Cambria Math" panose="02040503050406030204" pitchFamily="18" charset="0"/>
                          </a:rPr>
                          <m:t>2</m:t>
                        </m:r>
                      </m:den>
                    </m:f>
                  </m:oMath>
                </a14:m>
                <a:r>
                  <a:rPr lang="zh-CN" altLang="en-US" sz="1800" dirty="0"/>
                  <a:t>，那么把数列的和乘以二就能得到</a:t>
                </a:r>
                <a14:m>
                  <m:oMath xmlns:m="http://schemas.openxmlformats.org/officeDocument/2006/math">
                    <m:r>
                      <a:rPr lang="en-US" altLang="zh-CN" sz="1800" b="0" i="0" smtClean="0">
                        <a:latin typeface="Cambria Math" panose="02040503050406030204" pitchFamily="18" charset="0"/>
                      </a:rPr>
                      <m:t>2</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m:t>
                    </m:r>
                    <m:nary>
                      <m:naryPr>
                        <m:chr m:val="∑"/>
                        <m:subHide m:val="on"/>
                        <m:supHide m:val="on"/>
                        <m:ctrlPr>
                          <a:rPr lang="en-US" altLang="zh-CN" sz="1800" b="0" i="1" smtClean="0">
                            <a:latin typeface="Cambria Math" panose="02040503050406030204" pitchFamily="18" charset="0"/>
                          </a:rPr>
                        </m:ctrlPr>
                      </m:naryPr>
                      <m:sub/>
                      <m:sup/>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𝑎</m:t>
                            </m:r>
                          </m:e>
                          <m:sub>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Sub>
                      </m:e>
                    </m:nary>
                    <m:r>
                      <a:rPr lang="en-US" altLang="zh-CN" sz="1800" b="0" i="1" smtClean="0">
                        <a:latin typeface="Cambria Math" panose="02040503050406030204" pitchFamily="18" charset="0"/>
                      </a:rPr>
                      <m:t>≥2</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d>
                          <m:dPr>
                            <m:begChr m:val="⌈"/>
                            <m:endChr m:val="⌉"/>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𝑛</m:t>
                                </m:r>
                              </m:num>
                              <m:den>
                                <m:r>
                                  <a:rPr lang="en-US" altLang="zh-CN" sz="2000" i="1">
                                    <a:latin typeface="Cambria Math" panose="02040503050406030204" pitchFamily="18" charset="0"/>
                                  </a:rPr>
                                  <m:t>2</m:t>
                                </m:r>
                              </m:den>
                            </m:f>
                          </m:e>
                        </m:d>
                      </m:sub>
                    </m:sSub>
                  </m:oMath>
                </a14:m>
                <a:r>
                  <a:rPr lang="zh-CN" altLang="en-US" sz="2000" dirty="0"/>
                  <a:t>，</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d>
                          <m:dPr>
                            <m:begChr m:val="⌈"/>
                            <m:endChr m:val="⌉"/>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𝑛</m:t>
                                </m:r>
                              </m:num>
                              <m:den>
                                <m:r>
                                  <a:rPr lang="en-US" altLang="zh-CN" sz="2000" i="1">
                                    <a:latin typeface="Cambria Math" panose="02040503050406030204" pitchFamily="18" charset="0"/>
                                  </a:rPr>
                                  <m:t>2</m:t>
                                </m:r>
                              </m:den>
                            </m:f>
                          </m:e>
                        </m:d>
                      </m:sub>
                    </m:sSub>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nary>
                          <m:naryPr>
                            <m:chr m:val="∑"/>
                            <m:subHide m:val="on"/>
                            <m:supHide m:val="on"/>
                            <m:ctrlPr>
                              <a:rPr lang="en-US" altLang="zh-CN" sz="2000" b="0" i="1" smtClean="0">
                                <a:latin typeface="Cambria Math" panose="02040503050406030204" pitchFamily="18" charset="0"/>
                              </a:rPr>
                            </m:ctrlPr>
                          </m:naryPr>
                          <m:sub/>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𝑖</m:t>
                                </m:r>
                              </m:sub>
                            </m:sSub>
                          </m:e>
                        </m:nary>
                      </m:num>
                      <m:den>
                        <m:r>
                          <a:rPr lang="en-US" altLang="zh-CN" sz="2000" b="0" i="1" smtClean="0">
                            <a:latin typeface="Cambria Math" panose="02040503050406030204" pitchFamily="18" charset="0"/>
                          </a:rPr>
                          <m:t>2</m:t>
                        </m:r>
                      </m:den>
                    </m:f>
                  </m:oMath>
                </a14:m>
                <a:r>
                  <a:rPr lang="zh-CN" altLang="en-US" sz="2000" dirty="0"/>
                  <a:t>，得到矛盾</a:t>
                </a:r>
                <a:endParaRPr lang="en-US" altLang="zh-CN" sz="1800" dirty="0"/>
              </a:p>
              <a:p>
                <a:pPr>
                  <a:lnSpc>
                    <a:spcPct val="150000"/>
                  </a:lnSpc>
                </a:pPr>
                <a:r>
                  <a:rPr lang="zh-CN" altLang="en-US" sz="2000" dirty="0"/>
                  <a:t>这样我们就说明了该构造方式的正确性</a:t>
                </a:r>
                <a:endParaRPr lang="en-US" altLang="zh-CN" sz="2000" dirty="0"/>
              </a:p>
              <a:p>
                <a:pPr marL="457200" lvl="1" indent="0">
                  <a:lnSpc>
                    <a:spcPct val="100000"/>
                  </a:lnSpc>
                  <a:buNone/>
                </a:pPr>
                <a:endParaRPr lang="en-US" altLang="zh-CN" sz="2000" dirty="0"/>
              </a:p>
              <a:p>
                <a:pPr marL="457200" lvl="1" indent="0">
                  <a:lnSpc>
                    <a:spcPct val="100000"/>
                  </a:lnSpc>
                  <a:buNone/>
                </a:pPr>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r="-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34180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4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4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4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4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4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5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5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5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5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5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6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6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6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6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6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7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7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7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7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7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8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8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8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8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8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5624</TotalTime>
  <Words>3567</Words>
  <Application>Microsoft Office PowerPoint</Application>
  <PresentationFormat>宽屏</PresentationFormat>
  <Paragraphs>253</Paragraphs>
  <Slides>28</Slides>
  <Notes>25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等线</vt:lpstr>
      <vt:lpstr>方正字迹-快意体 简</vt:lpstr>
      <vt:lpstr>微软雅黑</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admin</dc:creator>
  <cp:lastModifiedBy>C DX</cp:lastModifiedBy>
  <cp:revision>895</cp:revision>
  <dcterms:created xsi:type="dcterms:W3CDTF">2019-06-19T02:08:00Z</dcterms:created>
  <dcterms:modified xsi:type="dcterms:W3CDTF">2022-07-23T13:48:17Z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ED8C5EF50E24400D88C05EF9938B66B5</vt:lpwstr>
  </property>
</Properties>
</file>