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271" r:id="rId3"/>
    <p:sldId id="386" r:id="rId4"/>
    <p:sldId id="387" r:id="rId5"/>
    <p:sldId id="389" r:id="rId6"/>
    <p:sldId id="392" r:id="rId7"/>
    <p:sldId id="395" r:id="rId8"/>
    <p:sldId id="403" r:id="rId9"/>
    <p:sldId id="404" r:id="rId10"/>
    <p:sldId id="405" r:id="rId11"/>
    <p:sldId id="412" r:id="rId12"/>
    <p:sldId id="407" r:id="rId13"/>
    <p:sldId id="410" r:id="rId14"/>
    <p:sldId id="414" r:id="rId15"/>
    <p:sldId id="381" r:id="rId16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6" autoAdjust="0"/>
    <p:restoredTop sz="87602" autoAdjust="0"/>
  </p:normalViewPr>
  <p:slideViewPr>
    <p:cSldViewPr snapToGrid="0">
      <p:cViewPr varScale="1">
        <p:scale>
          <a:sx n="67" d="100"/>
          <a:sy n="67" d="100"/>
        </p:scale>
        <p:origin x="9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82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F3D8E9DA-660F-449B-B5A7-9FAC061DDBFD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2021/9/23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57E03411-58E2-43FD-AE1D-AD77DFF8CB2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191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F3D8E9DA-660F-449B-B5A7-9FAC061DDBFD}" type="datetime1">
              <a:rPr lang="zh-CN" altLang="en-US" smtClean="0"/>
              <a:pPr algn="r"/>
              <a:t>2021/9/23</a:t>
            </a:fld>
            <a:endParaRPr lang="zh-CN" altLang="en-US" dirty="0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57E03411-58E2-43FD-AE1D-AD77DFF8CB20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139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algn="r" rtl="0"/>
            <a:fld id="{C8DC57A8-AE18-4654-B6AF-04B3577165BE}" type="slidenum">
              <a:rPr lang="en-US" altLang="zh-CN" smtClean="0"/>
              <a:pPr algn="r"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186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65611" y="1752600"/>
            <a:ext cx="6858002" cy="1828800"/>
          </a:xfrm>
        </p:spPr>
        <p:txBody>
          <a:bodyPr rtlCol="0" anchor="b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265610" y="3733800"/>
            <a:ext cx="6858002" cy="9144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12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三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66214" y="421594"/>
            <a:ext cx="2286000" cy="1885508"/>
          </a:xfrm>
        </p:spPr>
        <p:txBody>
          <a:bodyPr rtlCol="0">
            <a:normAutofit/>
          </a:bodyPr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grpSp>
        <p:nvGrpSpPr>
          <p:cNvPr id="84" name="组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任意多边形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任意多边形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任意多边形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任意多边形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任意多边形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任意多边形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任意多边形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任意多边形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任意多边形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任意多边形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任意多边形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任意多边形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7" name="图片占位符 33" descr="为添加图像预留的空占位符。单击占位符，选择要添加的图像。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grpSp>
        <p:nvGrpSpPr>
          <p:cNvPr id="98" name="组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任意多边形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任意多边形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任意多边形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任意多边形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任意多边形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任意多边形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任意多边形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" name="任意多边形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7" name="任意多边形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" name="任意多边形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任意多边形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任意多边形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1" name="图片占位符 33" descr="为添加图像预留的空占位符。单击占位符，选择要添加的图像。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grpSp>
        <p:nvGrpSpPr>
          <p:cNvPr id="112" name="组 111"/>
          <p:cNvGrpSpPr/>
          <p:nvPr/>
        </p:nvGrpSpPr>
        <p:grpSpPr>
          <a:xfrm>
            <a:off x="5322489" y="32456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任意多边形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4" name="任意多边形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5" name="任意多边形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6" name="任意多边形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" name="任意多边形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8" name="任意多边形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9" name="任意多边形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任意多边形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1" name="任意多边形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" name="任意多边形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" name="任意多边形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4" name="任意多边形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5" name="图片占位符 33" descr="为添加图像预留的空占位符。单击占位符，选择要添加的图像。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4560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126" name="文本占位符 3"/>
          <p:cNvSpPr>
            <a:spLocks noGrp="1"/>
          </p:cNvSpPr>
          <p:nvPr>
            <p:ph type="body" sz="half" idx="21"/>
          </p:nvPr>
        </p:nvSpPr>
        <p:spPr>
          <a:xfrm>
            <a:off x="9066214" y="2484992"/>
            <a:ext cx="2286000" cy="3248729"/>
          </a:xfrm>
        </p:spPr>
        <p:txBody>
          <a:bodyPr rtlCol="0" anchor="t" anchorCtr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22B156B-59AE-415F-B24B-8756D48BB97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41E560D-D90D-4607-BD9A-7D917091570A}" type="datetime1">
              <a:rPr lang="zh-CN" altLang="en-US" smtClean="0"/>
              <a:pPr/>
              <a:t>2021/9/23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742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11732" y="1330347"/>
            <a:ext cx="3840480" cy="2103120"/>
          </a:xfrm>
        </p:spPr>
        <p:txBody>
          <a:bodyPr rtlCol="0" anchor="b">
            <a:normAutofit/>
          </a:bodyPr>
          <a:lstStyle>
            <a:lvl1pPr algn="l" rtl="0">
              <a:defRPr sz="36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6613" y="914400"/>
            <a:ext cx="6172201" cy="5029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511732" y="3555523"/>
            <a:ext cx="3840480" cy="2388077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65213" y="6019801"/>
            <a:ext cx="762000" cy="228600"/>
          </a:xfrm>
        </p:spPr>
        <p:txBody>
          <a:bodyPr rtlCol="0"/>
          <a:lstStyle>
            <a:lvl1pPr algn="l" rtl="0">
              <a:defRPr/>
            </a:lvl1pPr>
          </a:lstStyle>
          <a:p>
            <a:pPr rtl="0"/>
            <a:fld id="{022B156B-59AE-415F-B24B-8756D48BB97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075611" y="6019801"/>
            <a:ext cx="1396260" cy="228600"/>
          </a:xfrm>
        </p:spPr>
        <p:txBody>
          <a:bodyPr rtlCol="0"/>
          <a:lstStyle/>
          <a:p>
            <a:fld id="{041E560D-D90D-4607-BD9A-7D917091570A}" type="datetime1">
              <a:rPr lang="zh-CN" altLang="en-US" smtClean="0"/>
              <a:pPr/>
              <a:t>2021/9/23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7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2891" y="1330347"/>
            <a:ext cx="3840480" cy="2103120"/>
          </a:xfrm>
        </p:spPr>
        <p:txBody>
          <a:bodyPr rtlCol="0" anchor="b">
            <a:normAutofit/>
          </a:bodyPr>
          <a:lstStyle>
            <a:lvl1pPr algn="l" rtl="0">
              <a:defRPr sz="3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grpSp>
        <p:nvGrpSpPr>
          <p:cNvPr id="8" name="组 7"/>
          <p:cNvGrpSpPr/>
          <p:nvPr/>
        </p:nvGrpSpPr>
        <p:grpSpPr>
          <a:xfrm>
            <a:off x="595546" y="781398"/>
            <a:ext cx="6433398" cy="5053665"/>
            <a:chOff x="5162444" y="781398"/>
            <a:chExt cx="6433398" cy="5053665"/>
          </a:xfrm>
        </p:grpSpPr>
        <p:sp>
          <p:nvSpPr>
            <p:cNvPr id="9" name="任意多边形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任意多边形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任意多边形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任意多边形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任意多边形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任意多边形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任意多边形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任意多边形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任意多边形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任意多边形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任意多边形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836613" y="1031195"/>
            <a:ext cx="59436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l" rtl="0">
              <a:buNone/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92891" y="3555521"/>
            <a:ext cx="3840480" cy="2168517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22B156B-59AE-415F-B24B-8756D48BB97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41E560D-D90D-4607-BD9A-7D917091570A}" type="datetime1">
              <a:rPr lang="zh-CN" altLang="en-US" smtClean="0"/>
              <a:pPr/>
              <a:t>2021/9/23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957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41E560D-D90D-4607-BD9A-7D917091570A}" type="datetime1">
              <a:rPr lang="zh-CN" altLang="en-US" smtClean="0"/>
              <a:pPr/>
              <a:t>2021/9/23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793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624268" y="304800"/>
            <a:ext cx="1729531" cy="5676900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04800"/>
            <a:ext cx="8633671" cy="5676900"/>
          </a:xfrm>
        </p:spPr>
        <p:txBody>
          <a:bodyPr vert="eaVert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41E560D-D90D-4607-BD9A-7D917091570A}" type="datetime1">
              <a:rPr lang="zh-CN" altLang="en-US" smtClean="0"/>
              <a:pPr/>
              <a:t>2021/9/23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580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en-US" altLang="zh-CN"/>
              <a:t>‹#›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41E560D-D90D-4607-BD9A-7D917091570A}" type="datetime1">
              <a:rPr lang="zh-CN" altLang="en-US" smtClean="0"/>
              <a:pPr/>
              <a:t>2021/9/23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63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65613" y="1828800"/>
            <a:ext cx="6858002" cy="1828800"/>
          </a:xfrm>
        </p:spPr>
        <p:txBody>
          <a:bodyPr rtlCol="0" anchor="b">
            <a:normAutofit/>
          </a:bodyPr>
          <a:lstStyle>
            <a:lvl1pPr algn="l" rtl="0">
              <a:defRPr sz="44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265610" y="3733800"/>
            <a:ext cx="6858002" cy="9144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292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4954588" cy="4187952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51414" cy="4187952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41E560D-D90D-4607-BD9A-7D917091570A}" type="datetime1">
              <a:rPr lang="zh-CN" altLang="en-US" smtClean="0"/>
              <a:pPr/>
              <a:t>2021/9/23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275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9848" y="1681163"/>
            <a:ext cx="4956048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69848" y="2505075"/>
            <a:ext cx="4956048" cy="3476625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956048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956048" cy="3476625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41E560D-D90D-4607-BD9A-7D917091570A}" type="datetime1">
              <a:rPr lang="zh-CN" altLang="en-US" smtClean="0"/>
              <a:pPr/>
              <a:t>2021/9/23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85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41E560D-D90D-4607-BD9A-7D917091570A}" type="datetime1">
              <a:rPr lang="zh-CN" altLang="en-US" smtClean="0"/>
              <a:pPr/>
              <a:t>2021/9/23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281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41E560D-D90D-4607-BD9A-7D917091570A}" type="datetime1">
              <a:rPr lang="zh-CN" altLang="en-US" smtClean="0"/>
              <a:pPr/>
              <a:t>2021/9/23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787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两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212" y="304799"/>
            <a:ext cx="10058402" cy="1216152"/>
          </a:xfrm>
        </p:spPr>
        <p:txBody>
          <a:bodyPr rtlCol="0"/>
          <a:lstStyle>
            <a:lvl1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grpSp>
        <p:nvGrpSpPr>
          <p:cNvPr id="9" name="组 8"/>
          <p:cNvGrpSpPr/>
          <p:nvPr/>
        </p:nvGrpSpPr>
        <p:grpSpPr>
          <a:xfrm>
            <a:off x="1052422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任意多边形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任意多边形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任意多边形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任意多边形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任意多边形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任意多边形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任意多边形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任意多边形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任意多边形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任意多边形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6" name="图片占位符 33" descr="为添加图像预留的空占位符。单击占位符，选择要添加的图像。"/>
          <p:cNvSpPr>
            <a:spLocks noGrp="1" noChangeAspect="1"/>
          </p:cNvSpPr>
          <p:nvPr>
            <p:ph type="pic" sz="quarter" idx="17"/>
          </p:nvPr>
        </p:nvSpPr>
        <p:spPr>
          <a:xfrm>
            <a:off x="1265028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39" name="文本占位符 3"/>
          <p:cNvSpPr>
            <a:spLocks noGrp="1"/>
          </p:cNvSpPr>
          <p:nvPr>
            <p:ph type="body" sz="half" idx="2"/>
          </p:nvPr>
        </p:nvSpPr>
        <p:spPr>
          <a:xfrm>
            <a:off x="1052423" y="4935990"/>
            <a:ext cx="4368980" cy="100761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grpSp>
        <p:nvGrpSpPr>
          <p:cNvPr id="22" name="组 21"/>
          <p:cNvGrpSpPr/>
          <p:nvPr/>
        </p:nvGrpSpPr>
        <p:grpSpPr>
          <a:xfrm>
            <a:off x="6763111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任意多边形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任意多边形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任意多边形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任意多边形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任意多边形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任意多边形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任意多边形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任意多边形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任意多边形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任意多边形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任意多边形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任意多边形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" name="图片占位符 33" descr="为添加图像预留的空占位符。单击占位符，选择要添加的图像。"/>
          <p:cNvSpPr>
            <a:spLocks noGrp="1" noChangeAspect="1"/>
          </p:cNvSpPr>
          <p:nvPr>
            <p:ph type="pic" sz="quarter" idx="18"/>
          </p:nvPr>
        </p:nvSpPr>
        <p:spPr>
          <a:xfrm>
            <a:off x="6975717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0" name="文本占位符 3"/>
          <p:cNvSpPr>
            <a:spLocks noGrp="1"/>
          </p:cNvSpPr>
          <p:nvPr>
            <p:ph type="body" sz="half" idx="19"/>
          </p:nvPr>
        </p:nvSpPr>
        <p:spPr>
          <a:xfrm>
            <a:off x="6742908" y="4935990"/>
            <a:ext cx="4368980" cy="100761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22B156B-59AE-415F-B24B-8756D48BB97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41E560D-D90D-4607-BD9A-7D917091570A}" type="datetime1">
              <a:rPr lang="zh-CN" altLang="en-US" smtClean="0"/>
              <a:pPr/>
              <a:t>2021/9/23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827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三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grpSp>
        <p:nvGrpSpPr>
          <p:cNvPr id="52" name="组 51"/>
          <p:cNvGrpSpPr>
            <a:grpSpLocks noChangeAspect="1"/>
          </p:cNvGrpSpPr>
          <p:nvPr/>
        </p:nvGrpSpPr>
        <p:grpSpPr>
          <a:xfrm rot="5400000">
            <a:off x="104513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任意多边形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任意多边形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任意多边形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任意多边形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任意多边形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任意多边形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任意多边形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任意多边形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任意多边形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任意多边形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任意多边形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任意多边形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9" name="图片占位符 33" descr="为添加图像预留的空占位符。单击占位符，选择要添加的图像。"/>
          <p:cNvSpPr>
            <a:spLocks noGrp="1"/>
          </p:cNvSpPr>
          <p:nvPr>
            <p:ph type="pic" sz="quarter" idx="19"/>
          </p:nvPr>
        </p:nvSpPr>
        <p:spPr>
          <a:xfrm>
            <a:off x="1249168" y="1824285"/>
            <a:ext cx="2715289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81" name="文本占位符 3"/>
          <p:cNvSpPr>
            <a:spLocks noGrp="1"/>
          </p:cNvSpPr>
          <p:nvPr>
            <p:ph type="body" sz="half" idx="2"/>
          </p:nvPr>
        </p:nvSpPr>
        <p:spPr>
          <a:xfrm>
            <a:off x="1235212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grpSp>
        <p:nvGrpSpPr>
          <p:cNvPr id="84" name="组 83"/>
          <p:cNvGrpSpPr>
            <a:grpSpLocks noChangeAspect="1"/>
          </p:cNvGrpSpPr>
          <p:nvPr userDrawn="1"/>
        </p:nvGrpSpPr>
        <p:grpSpPr>
          <a:xfrm rot="5400000">
            <a:off x="4517135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任意多边形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任意多边形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任意多边形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任意多边形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任意多边形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任意多边形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任意多边形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任意多边形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任意多边形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任意多边形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任意多边形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任意多边形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8" name="图片占位符 33" descr="为添加图像预留的空占位符。单击占位符，选择要添加的图像。"/>
          <p:cNvSpPr>
            <a:spLocks noGrp="1"/>
          </p:cNvSpPr>
          <p:nvPr>
            <p:ph type="pic" sz="quarter" idx="18"/>
          </p:nvPr>
        </p:nvSpPr>
        <p:spPr>
          <a:xfrm>
            <a:off x="4720924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82" name="文本占位符 3"/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grpSp>
        <p:nvGrpSpPr>
          <p:cNvPr id="97" name="组 96"/>
          <p:cNvGrpSpPr>
            <a:grpSpLocks noChangeAspect="1"/>
          </p:cNvGrpSpPr>
          <p:nvPr userDrawn="1"/>
        </p:nvGrpSpPr>
        <p:grpSpPr>
          <a:xfrm rot="5400000">
            <a:off x="801900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任意多边形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任意多边形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任意多边形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任意多边形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任意多边形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任意多边形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任意多边形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任意多边形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" name="任意多边形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7" name="任意多边形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" name="任意多边形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任意多边形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0" name="图片占位符 33" descr="为添加图像预留的空占位符。单击占位符，选择要添加的图像。"/>
          <p:cNvSpPr>
            <a:spLocks noGrp="1"/>
          </p:cNvSpPr>
          <p:nvPr>
            <p:ph type="pic" sz="quarter" idx="20"/>
          </p:nvPr>
        </p:nvSpPr>
        <p:spPr>
          <a:xfrm>
            <a:off x="8222798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83" name="文本占位符 3"/>
          <p:cNvSpPr>
            <a:spLocks noGrp="1"/>
          </p:cNvSpPr>
          <p:nvPr>
            <p:ph type="body" sz="half" idx="22"/>
          </p:nvPr>
        </p:nvSpPr>
        <p:spPr>
          <a:xfrm>
            <a:off x="8209082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22B156B-59AE-415F-B24B-8756D48BB97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41E560D-D90D-4607-BD9A-7D917091570A}" type="datetime1">
              <a:rPr lang="zh-CN" altLang="en-US" smtClean="0"/>
              <a:pPr/>
              <a:t>2021/9/23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19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22B156B-59AE-415F-B24B-8756D48BB97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41E560D-D90D-4607-BD9A-7D917091570A}" type="datetime1">
              <a:rPr lang="zh-CN" altLang="en-US" smtClean="0"/>
              <a:pPr/>
              <a:t>2021/9/23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Salesforce Sans"/>
                <a:ea typeface="微软雅黑" panose="020B0503020204020204" pitchFamily="34" charset="-122"/>
                <a:sym typeface="Salesforce Sans"/>
              </a:rPr>
              <a:t>树哈希、虚树选讲</a:t>
            </a:r>
            <a:endParaRPr lang="zh-CN" altLang="en-US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CN" sz="2800" dirty="0">
                <a:latin typeface="Salesforce Sans"/>
                <a:ea typeface="微软雅黑" panose="020B0503020204020204" pitchFamily="34" charset="-122"/>
                <a:sym typeface="Salesforce Sans"/>
              </a:rPr>
              <a:t>zzq</a:t>
            </a:r>
            <a:endParaRPr lang="zh-CN" altLang="en-US" sz="2800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76967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Kingdom and its Cities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有一棵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个点的树，每次询问给出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个点，你需要删除这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个点外的若干个点，使得这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个点两两不连通。求最小需要点数。询问两两独立。</a:t>
            </a:r>
            <a:endParaRPr lang="en-US" altLang="zh-CN" dirty="0" smtClean="0"/>
          </a:p>
          <a:p>
            <a:r>
              <a:rPr lang="en-US" altLang="zh-CN" dirty="0" smtClean="0"/>
              <a:t>n</a:t>
            </a:r>
            <a:r>
              <a:rPr lang="zh-CN" altLang="en-US" dirty="0" smtClean="0"/>
              <a:t>、</a:t>
            </a:r>
            <a:r>
              <a:rPr lang="zh-CN" altLang="en-US" dirty="0"/>
              <a:t>询问</a:t>
            </a:r>
            <a:r>
              <a:rPr lang="zh-CN" altLang="en-US" dirty="0" smtClean="0"/>
              <a:t>总点数</a:t>
            </a:r>
            <a:r>
              <a:rPr lang="en-US" altLang="zh-CN" dirty="0" smtClean="0"/>
              <a:t>&lt;=1e5</a:t>
            </a:r>
            <a:r>
              <a:rPr lang="zh-CN" altLang="en-US" dirty="0" smtClean="0"/>
              <a:t>。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36385B-9895-4A47-A1D2-D460EF4ACE2B}"/>
              </a:ext>
            </a:extLst>
          </p:cNvPr>
          <p:cNvSpPr txBox="1"/>
          <p:nvPr/>
        </p:nvSpPr>
        <p:spPr>
          <a:xfrm>
            <a:off x="1065212" y="6014301"/>
            <a:ext cx="455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Source: </a:t>
            </a:r>
            <a:r>
              <a:rPr lang="en-US" altLang="zh-CN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Codeforces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 613D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79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世界树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给定一棵树，有若干个询问，每次给定</a:t>
            </a:r>
            <a:r>
              <a:rPr lang="en-US" altLang="zh-CN" dirty="0"/>
              <a:t>m</a:t>
            </a:r>
            <a:r>
              <a:rPr lang="zh-CN" altLang="en-US" dirty="0"/>
              <a:t>个点，每个点都被这</a:t>
            </a:r>
            <a:r>
              <a:rPr lang="en-US" altLang="zh-CN" dirty="0"/>
              <a:t>m</a:t>
            </a:r>
            <a:r>
              <a:rPr lang="zh-CN" altLang="en-US" dirty="0"/>
              <a:t>个点中最近（距离相同，编号小的近）的点管辖。问</a:t>
            </a:r>
            <a:r>
              <a:rPr lang="en-US" altLang="zh-CN" dirty="0"/>
              <a:t>m</a:t>
            </a:r>
            <a:r>
              <a:rPr lang="zh-CN" altLang="en-US" dirty="0"/>
              <a:t>个点分别管几个点。</a:t>
            </a:r>
          </a:p>
          <a:p>
            <a:r>
              <a:rPr lang="en-US" altLang="zh-CN" dirty="0" smtClean="0"/>
              <a:t>n</a:t>
            </a:r>
            <a:r>
              <a:rPr lang="en-US" altLang="zh-CN" dirty="0"/>
              <a:t>&lt;=300000</a:t>
            </a:r>
            <a:r>
              <a:rPr lang="zh-CN" altLang="en-US" dirty="0"/>
              <a:t>，</a:t>
            </a:r>
            <a:r>
              <a:rPr lang="en-US" altLang="zh-CN" dirty="0"/>
              <a:t>q&lt;=300000</a:t>
            </a:r>
            <a:r>
              <a:rPr lang="zh-CN" altLang="en-US" dirty="0"/>
              <a:t>，∑</a:t>
            </a:r>
            <a:r>
              <a:rPr lang="en-US" altLang="zh-CN" dirty="0"/>
              <a:t>m&lt;=300000</a:t>
            </a:r>
            <a:r>
              <a:rPr lang="zh-CN" altLang="en-US" dirty="0"/>
              <a:t>。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36385B-9895-4A47-A1D2-D460EF4ACE2B}"/>
              </a:ext>
            </a:extLst>
          </p:cNvPr>
          <p:cNvSpPr txBox="1"/>
          <p:nvPr/>
        </p:nvSpPr>
        <p:spPr>
          <a:xfrm>
            <a:off x="1065212" y="6014301"/>
            <a:ext cx="455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Source: BZOJ3572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83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情报中心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有一棵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个点的树，每条边有个权值。有</a:t>
                </a:r>
                <a:r>
                  <a:rPr lang="en-US" altLang="zh-CN" dirty="0" smtClean="0"/>
                  <a:t>m</a:t>
                </a:r>
                <a:r>
                  <a:rPr lang="zh-CN" altLang="en-US" dirty="0"/>
                  <a:t>条路径，每条有个权值。你需要选出两条至少有一条公共边的路径，价值为 链并上的边权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-</a:t>
                </a:r>
                <a:r>
                  <a:rPr lang="zh-CN" altLang="en-US" dirty="0" smtClean="0"/>
                  <a:t>两</a:t>
                </a:r>
                <a:r>
                  <a:rPr lang="zh-CN" altLang="en-US" dirty="0"/>
                  <a:t>条链的总</a:t>
                </a:r>
                <a:r>
                  <a:rPr lang="zh-CN" altLang="en-US" dirty="0" smtClean="0"/>
                  <a:t>费用，你需要求出这个最大值。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≤2×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zh-CN" altLang="en-US" dirty="0" smtClean="0"/>
                  <a:t>。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3" t="-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CB36385B-9895-4A47-A1D2-D460EF4ACE2B}"/>
              </a:ext>
            </a:extLst>
          </p:cNvPr>
          <p:cNvSpPr txBox="1"/>
          <p:nvPr/>
        </p:nvSpPr>
        <p:spPr>
          <a:xfrm>
            <a:off x="1065212" y="6014301"/>
            <a:ext cx="455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Source: NOI2018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69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May Holidays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有一棵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个点的树，每个点可能是黑的或者白的，每个点还有个权值</a:t>
                </a:r>
                <a:r>
                  <a:rPr lang="en-US" altLang="zh-CN" dirty="0" smtClean="0"/>
                  <a:t>t[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]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m</a:t>
                </a:r>
                <a:r>
                  <a:rPr lang="zh-CN" altLang="en-US" dirty="0" smtClean="0"/>
                  <a:t>次操作，每次可以把一个点反色，每次操作后询问有多少个白点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，子树里有超过</a:t>
                </a:r>
                <a:r>
                  <a:rPr lang="en-US" altLang="zh-CN" dirty="0" smtClean="0"/>
                  <a:t>t[x]</a:t>
                </a:r>
                <a:r>
                  <a:rPr lang="zh-CN" altLang="en-US" dirty="0" smtClean="0"/>
                  <a:t>个黑点。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dirty="0" smtClean="0"/>
                  <a:t>。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8" t="-1154" r="-2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CB36385B-9895-4A47-A1D2-D460EF4ACE2B}"/>
              </a:ext>
            </a:extLst>
          </p:cNvPr>
          <p:cNvSpPr txBox="1"/>
          <p:nvPr/>
        </p:nvSpPr>
        <p:spPr>
          <a:xfrm>
            <a:off x="1065212" y="6014301"/>
            <a:ext cx="455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Source: </a:t>
            </a:r>
            <a:r>
              <a:rPr lang="en-US" altLang="zh-CN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Codeforces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 966E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7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庆典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</a:t>
            </a:r>
            <a:r>
              <a:rPr lang="zh-CN" altLang="en-US" dirty="0" smtClean="0"/>
              <a:t>张</a:t>
            </a:r>
            <a:r>
              <a:rPr lang="zh-CN" altLang="en-US" dirty="0"/>
              <a:t>有</a:t>
            </a:r>
            <a:r>
              <a:rPr lang="zh-CN" altLang="en-US" dirty="0" smtClean="0"/>
              <a:t>向图，如果</a:t>
            </a:r>
            <a:r>
              <a:rPr lang="en-US" altLang="zh-CN" dirty="0" smtClean="0"/>
              <a:t>x-&gt;z</a:t>
            </a:r>
            <a:r>
              <a:rPr lang="zh-CN" altLang="en-US" dirty="0" smtClean="0"/>
              <a:t>，</a:t>
            </a:r>
            <a:r>
              <a:rPr lang="en-US" altLang="zh-CN" dirty="0" smtClean="0"/>
              <a:t>y-&gt;z</a:t>
            </a:r>
            <a:r>
              <a:rPr lang="zh-CN" altLang="en-US" dirty="0" smtClean="0"/>
              <a:t>，那么</a:t>
            </a:r>
            <a:r>
              <a:rPr lang="en-US" altLang="zh-CN" dirty="0" smtClean="0"/>
              <a:t>x-&gt;y</a:t>
            </a:r>
            <a:r>
              <a:rPr lang="zh-CN" altLang="en-US" dirty="0" smtClean="0"/>
              <a:t>或</a:t>
            </a:r>
            <a:r>
              <a:rPr lang="en-US" altLang="zh-CN" dirty="0" smtClean="0"/>
              <a:t>y-&gt;x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q</a:t>
            </a:r>
            <a:r>
              <a:rPr lang="zh-CN" altLang="en-US" dirty="0" smtClean="0"/>
              <a:t>次询问，每次给出起点、终点和</a:t>
            </a:r>
            <a:r>
              <a:rPr lang="en-US" altLang="zh-CN" dirty="0" smtClean="0"/>
              <a:t>k</a:t>
            </a:r>
            <a:r>
              <a:rPr lang="zh-CN" altLang="en-US" dirty="0" smtClean="0"/>
              <a:t>条临时边，求可能经过点的数量。</a:t>
            </a:r>
            <a:endParaRPr lang="en-US" altLang="zh-CN" dirty="0" smtClean="0"/>
          </a:p>
          <a:p>
            <a:r>
              <a:rPr lang="en-US" altLang="zh-CN" dirty="0" smtClean="0"/>
              <a:t>1&lt;=</a:t>
            </a:r>
            <a:r>
              <a:rPr lang="en-US" altLang="zh-CN" dirty="0" err="1" smtClean="0"/>
              <a:t>n,q</a:t>
            </a:r>
            <a:r>
              <a:rPr lang="en-US" altLang="zh-CN" dirty="0" smtClean="0"/>
              <a:t>&lt;=300000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0&lt;=k&lt;=2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36385B-9895-4A47-A1D2-D460EF4ACE2B}"/>
              </a:ext>
            </a:extLst>
          </p:cNvPr>
          <p:cNvSpPr txBox="1"/>
          <p:nvPr/>
        </p:nvSpPr>
        <p:spPr>
          <a:xfrm>
            <a:off x="1065212" y="6014301"/>
            <a:ext cx="455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Source: NOI2021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47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060AA8C-9AC7-459A-8357-0FFA856E41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谢谢大家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1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06759-5F8D-4FF5-B868-90D26BD97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树哈希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A8EFA6-2C7B-492E-B774-A1065FE5A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如何哈希一棵有根树？这里我们认为孩子是无序的。</a:t>
            </a:r>
            <a:endParaRPr lang="en-US" altLang="zh-CN" dirty="0" smtClean="0"/>
          </a:p>
          <a:p>
            <a:r>
              <a:rPr lang="zh-CN" altLang="en-US" dirty="0" smtClean="0"/>
              <a:t>假设</a:t>
            </a:r>
            <a:r>
              <a:rPr lang="en-US" altLang="zh-CN" dirty="0" smtClean="0"/>
              <a:t>x</a:t>
            </a:r>
            <a:r>
              <a:rPr lang="zh-CN" altLang="en-US" dirty="0" smtClean="0"/>
              <a:t>有子树</a:t>
            </a:r>
            <a:r>
              <a:rPr lang="en-US" altLang="zh-CN" dirty="0" err="1" smtClean="0"/>
              <a:t>a,b,c</a:t>
            </a:r>
            <a:r>
              <a:rPr lang="zh-CN" altLang="en-US" dirty="0" smtClean="0"/>
              <a:t>，我们分别进行哈希，得到哈希值</a:t>
            </a:r>
            <a:r>
              <a:rPr lang="en-US" altLang="zh-CN" dirty="0" smtClean="0"/>
              <a:t>A,B,C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由于孩子是无序的，所以我们把这个序列排序，得到</a:t>
            </a:r>
            <a:r>
              <a:rPr lang="en-US" altLang="zh-CN" dirty="0" err="1" smtClean="0"/>
              <a:t>p,q,r</a:t>
            </a:r>
            <a:r>
              <a:rPr lang="zh-CN" altLang="en-US" dirty="0" smtClean="0"/>
              <a:t>。接下来我们当做一个序列进行哈希。例如我们可以将这棵树的哈希值设为</a:t>
            </a:r>
            <a:r>
              <a:rPr lang="en-US" altLang="zh-CN" dirty="0" smtClean="0"/>
              <a:t>1+p*233+q*233*233+r*233^3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2026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06759-5F8D-4FF5-B868-90D26BD97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树哈希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A8EFA6-2C7B-492E-B774-A1065FE5A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如何哈希一棵无根树？</a:t>
            </a:r>
            <a:endParaRPr lang="en-US" altLang="zh-CN" dirty="0" smtClean="0"/>
          </a:p>
          <a:p>
            <a:r>
              <a:rPr lang="zh-CN" altLang="en-US" dirty="0" smtClean="0"/>
              <a:t>我们想办法整成有根树，就是我们得为无根树找一个根。</a:t>
            </a:r>
            <a:endParaRPr lang="en-US" altLang="zh-CN" dirty="0" smtClean="0"/>
          </a:p>
          <a:p>
            <a:r>
              <a:rPr lang="zh-CN" altLang="en-US" dirty="0" smtClean="0"/>
              <a:t>我们发现无根树顶多俩重心，把两个重心都找到，分别求树哈希，取一个小的作为整棵树的哈希值。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2026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06759-5F8D-4FF5-B868-90D26BD97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独特的树叶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A8EFA6-2C7B-492E-B774-A1065FE5A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有两棵树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是</a:t>
            </a:r>
            <a:r>
              <a:rPr lang="en-US" altLang="zh-CN" dirty="0" smtClean="0"/>
              <a:t>A</a:t>
            </a:r>
            <a:r>
              <a:rPr lang="zh-CN" altLang="en-US" dirty="0" smtClean="0"/>
              <a:t>加上一个叶节点并重标号得到的。找到哪个叶节点是新加的，如果可能有多个输出编号最小的。</a:t>
            </a:r>
            <a:endParaRPr lang="en-US" altLang="zh-CN" dirty="0" smtClean="0"/>
          </a:p>
          <a:p>
            <a:r>
              <a:rPr lang="en-US" altLang="zh-CN" dirty="0" smtClean="0"/>
              <a:t>n&lt;=100000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36385B-9895-4A47-A1D2-D460EF4ACE2B}"/>
              </a:ext>
            </a:extLst>
          </p:cNvPr>
          <p:cNvSpPr txBox="1"/>
          <p:nvPr/>
        </p:nvSpPr>
        <p:spPr>
          <a:xfrm>
            <a:off x="1065212" y="6014301"/>
            <a:ext cx="455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* Source: </a:t>
            </a:r>
            <a:r>
              <a:rPr lang="en-US" altLang="zh-CN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Luogu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 4323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39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06759-5F8D-4FF5-B868-90D26BD97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Bracket Sequences on Tree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A8EFA6-2C7B-492E-B774-A1065FE5A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考虑下面的一个</a:t>
            </a:r>
            <a:r>
              <a:rPr lang="en-US" altLang="zh-CN" dirty="0" err="1" smtClean="0"/>
              <a:t>dfs</a:t>
            </a:r>
            <a:r>
              <a:rPr lang="zh-CN" altLang="en-US" dirty="0" smtClean="0"/>
              <a:t>，它会输出一个括号序列。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你可以从任意一个点开始，按任意顺序遍历每个点的孩子。求出一共可能求出几种不同的括号序列。</a:t>
            </a:r>
            <a:endParaRPr lang="en-US" altLang="zh-CN" dirty="0" smtClean="0"/>
          </a:p>
          <a:p>
            <a:r>
              <a:rPr lang="en-US" altLang="zh-CN" dirty="0"/>
              <a:t>n&lt;=100000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36385B-9895-4A47-A1D2-D460EF4ACE2B}"/>
              </a:ext>
            </a:extLst>
          </p:cNvPr>
          <p:cNvSpPr txBox="1"/>
          <p:nvPr/>
        </p:nvSpPr>
        <p:spPr>
          <a:xfrm>
            <a:off x="1065212" y="6014301"/>
            <a:ext cx="455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Source: HDU 6647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288" y="2215202"/>
            <a:ext cx="4271902" cy="126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90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06759-5F8D-4FF5-B868-90D26BD97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Assassin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A8EFA6-2C7B-492E-B774-A1065FE5A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有一棵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个点的树和两组点上的权值，求最小修改多少个权值可以使得两组权值对应的带权树换根、重标号、孩子重排后相同（即作为无根树相同）。</a:t>
            </a:r>
            <a:endParaRPr lang="en-US" altLang="zh-CN" dirty="0" smtClean="0"/>
          </a:p>
          <a:p>
            <a:r>
              <a:rPr lang="en-US" altLang="zh-CN" dirty="0" smtClean="0"/>
              <a:t>n&lt;=700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36385B-9895-4A47-A1D2-D460EF4ACE2B}"/>
              </a:ext>
            </a:extLst>
          </p:cNvPr>
          <p:cNvSpPr txBox="1"/>
          <p:nvPr/>
        </p:nvSpPr>
        <p:spPr>
          <a:xfrm>
            <a:off x="1065212" y="6014301"/>
            <a:ext cx="455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Source: BZOJ 3197, SDOI 2013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50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06759-5F8D-4FF5-B868-90D26BD97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A8EFA6-2C7B-492E-B774-A1065FE5A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啥</a:t>
            </a:r>
            <a:r>
              <a:rPr lang="zh-CN" altLang="en-US" dirty="0" smtClean="0"/>
              <a:t>是虚树？有一些树上点需要做询问，你仔细一想，你不仅需要用到这些点，还用到了这些点的</a:t>
            </a:r>
            <a:r>
              <a:rPr lang="en-US" altLang="zh-CN" dirty="0" err="1" smtClean="0"/>
              <a:t>lca</a:t>
            </a:r>
            <a:r>
              <a:rPr lang="zh-CN" altLang="en-US" dirty="0" smtClean="0"/>
              <a:t>，这些点的</a:t>
            </a:r>
            <a:r>
              <a:rPr lang="en-US" altLang="zh-CN" dirty="0" err="1" smtClean="0"/>
              <a:t>lca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lca</a:t>
            </a:r>
            <a:r>
              <a:rPr lang="en-US" altLang="zh-CN" dirty="0" smtClean="0"/>
              <a:t>…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649" y="2614298"/>
            <a:ext cx="7913527" cy="377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39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06759-5F8D-4FF5-B868-90D26BD97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A8EFA6-2C7B-492E-B774-A1065FE5A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406" y="1752600"/>
            <a:ext cx="7348478" cy="4229100"/>
          </a:xfrm>
        </p:spPr>
        <p:txBody>
          <a:bodyPr/>
          <a:lstStyle/>
          <a:p>
            <a:r>
              <a:rPr lang="zh-CN" altLang="en-US" dirty="0" smtClean="0"/>
              <a:t>你仔细一想，好像只有线性个点。那么咋求呢。</a:t>
            </a:r>
            <a:endParaRPr lang="en-US" altLang="zh-CN" dirty="0" smtClean="0"/>
          </a:p>
          <a:p>
            <a:r>
              <a:rPr lang="zh-CN" altLang="en-US" dirty="0" smtClean="0"/>
              <a:t>我们把点按</a:t>
            </a:r>
            <a:r>
              <a:rPr lang="en-US" altLang="zh-CN" dirty="0" err="1" smtClean="0"/>
              <a:t>dfs</a:t>
            </a:r>
            <a:r>
              <a:rPr lang="zh-CN" altLang="en-US" dirty="0" smtClean="0"/>
              <a:t>序排序，然后维护一个“最右链”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这条链上会有一些点，按深度从浅到深构成一个栈。</a:t>
            </a:r>
            <a:endParaRPr lang="en-US" altLang="zh-CN" dirty="0" smtClean="0"/>
          </a:p>
          <a:p>
            <a:r>
              <a:rPr lang="zh-CN" altLang="en-US" dirty="0" smtClean="0"/>
              <a:t>对于每个新的点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，假设现在最右链是</a:t>
            </a:r>
            <a:r>
              <a:rPr lang="en-US" altLang="zh-CN" dirty="0" smtClean="0"/>
              <a:t>a-b-c-d-e</a:t>
            </a:r>
            <a:r>
              <a:rPr lang="zh-CN" altLang="en-US" dirty="0" smtClean="0"/>
              <a:t>。如果</a:t>
            </a:r>
            <a:r>
              <a:rPr lang="en-US" altLang="zh-CN" dirty="0" err="1" smtClean="0"/>
              <a:t>lca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x,e</a:t>
            </a:r>
            <a:r>
              <a:rPr lang="en-US" altLang="zh-CN" dirty="0" smtClean="0"/>
              <a:t>)</a:t>
            </a:r>
            <a:r>
              <a:rPr lang="zh-CN" altLang="en-US" dirty="0" smtClean="0"/>
              <a:t>等于</a:t>
            </a:r>
            <a:r>
              <a:rPr lang="en-US" altLang="zh-CN" dirty="0" smtClean="0"/>
              <a:t>d</a:t>
            </a:r>
            <a:r>
              <a:rPr lang="zh-CN" altLang="en-US" dirty="0" smtClean="0"/>
              <a:t>或者比</a:t>
            </a:r>
            <a:r>
              <a:rPr lang="en-US" altLang="zh-CN" dirty="0" smtClean="0"/>
              <a:t>d</a:t>
            </a:r>
            <a:r>
              <a:rPr lang="zh-CN" altLang="en-US" dirty="0" smtClean="0"/>
              <a:t>深，那么说明应该在最右链上删掉</a:t>
            </a:r>
            <a:r>
              <a:rPr lang="en-US" altLang="zh-CN" dirty="0" smtClean="0"/>
              <a:t>e</a:t>
            </a:r>
            <a:r>
              <a:rPr lang="zh-CN" altLang="en-US" dirty="0" smtClean="0"/>
              <a:t>，加入</a:t>
            </a:r>
            <a:r>
              <a:rPr lang="en-US" altLang="zh-CN" dirty="0" err="1" smtClean="0"/>
              <a:t>lca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x,e</a:t>
            </a:r>
            <a:r>
              <a:rPr lang="en-US" altLang="zh-CN" dirty="0" smtClean="0"/>
              <a:t>)</a:t>
            </a:r>
            <a:r>
              <a:rPr lang="zh-CN" altLang="en-US" dirty="0" smtClean="0"/>
              <a:t>（等于</a:t>
            </a:r>
            <a:r>
              <a:rPr lang="en-US" altLang="zh-CN" dirty="0" smtClean="0"/>
              <a:t>d</a:t>
            </a:r>
            <a:r>
              <a:rPr lang="zh-CN" altLang="en-US" dirty="0" smtClean="0"/>
              <a:t>就不加了）和</a:t>
            </a:r>
            <a:r>
              <a:rPr lang="en-US" altLang="zh-CN" dirty="0" smtClean="0"/>
              <a:t>x</a:t>
            </a:r>
            <a:r>
              <a:rPr lang="zh-CN" altLang="en-US" dirty="0" smtClean="0"/>
              <a:t>。如果</a:t>
            </a:r>
            <a:r>
              <a:rPr lang="en-US" altLang="zh-CN" dirty="0" err="1" smtClean="0"/>
              <a:t>lca</a:t>
            </a:r>
            <a:r>
              <a:rPr lang="zh-CN" altLang="en-US" dirty="0" smtClean="0"/>
              <a:t>等于</a:t>
            </a:r>
            <a:r>
              <a:rPr lang="en-US" altLang="zh-CN" dirty="0" smtClean="0"/>
              <a:t>e</a:t>
            </a:r>
            <a:r>
              <a:rPr lang="zh-CN" altLang="en-US" dirty="0" smtClean="0"/>
              <a:t>，那么就直接接上</a:t>
            </a:r>
            <a:r>
              <a:rPr lang="en-US" altLang="zh-CN" dirty="0" smtClean="0"/>
              <a:t>x</a:t>
            </a:r>
            <a:r>
              <a:rPr lang="zh-CN" altLang="en-US" dirty="0" smtClean="0"/>
              <a:t>。如果比</a:t>
            </a:r>
            <a:r>
              <a:rPr lang="en-US" altLang="zh-CN" dirty="0" smtClean="0"/>
              <a:t>d</a:t>
            </a:r>
            <a:r>
              <a:rPr lang="zh-CN" altLang="en-US" dirty="0" smtClean="0"/>
              <a:t>还浅，删除</a:t>
            </a:r>
            <a:r>
              <a:rPr lang="en-US" altLang="zh-CN" dirty="0" smtClean="0"/>
              <a:t>e</a:t>
            </a:r>
            <a:r>
              <a:rPr lang="zh-CN" altLang="en-US" dirty="0" smtClean="0"/>
              <a:t>继续即可。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50244"/>
          <a:stretch/>
        </p:blipFill>
        <p:spPr>
          <a:xfrm>
            <a:off x="8024884" y="212942"/>
            <a:ext cx="3937474" cy="37774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6786" y="4524007"/>
            <a:ext cx="4319888" cy="218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7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06759-5F8D-4FF5-B868-90D26BD97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A8EFA6-2C7B-492E-B774-A1065FE5A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瓶颈在于排序和求</a:t>
            </a:r>
            <a:r>
              <a:rPr lang="en-US" altLang="zh-CN" dirty="0" err="1" smtClean="0"/>
              <a:t>lca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如果有的题给出</a:t>
            </a:r>
            <a:r>
              <a:rPr lang="en-US" altLang="zh-CN" dirty="0" smtClean="0"/>
              <a:t>1e5</a:t>
            </a:r>
            <a:r>
              <a:rPr lang="zh-CN" altLang="en-US" dirty="0" smtClean="0"/>
              <a:t>的树，需要求一共</a:t>
            </a:r>
            <a:r>
              <a:rPr lang="en-US" altLang="zh-CN" dirty="0" smtClean="0"/>
              <a:t>1e7</a:t>
            </a:r>
            <a:r>
              <a:rPr lang="zh-CN" altLang="en-US" dirty="0" smtClean="0"/>
              <a:t>个点的虚树？</a:t>
            </a:r>
            <a:endParaRPr lang="en-US" altLang="zh-CN" dirty="0" smtClean="0"/>
          </a:p>
          <a:p>
            <a:r>
              <a:rPr lang="zh-CN" altLang="en-US" dirty="0" smtClean="0"/>
              <a:t>询问离线，基数</a:t>
            </a:r>
            <a:r>
              <a:rPr lang="en-US" altLang="zh-CN" dirty="0" smtClean="0"/>
              <a:t>(</a:t>
            </a:r>
            <a:r>
              <a:rPr lang="zh-CN" altLang="en-US" dirty="0" smtClean="0"/>
              <a:t>桶</a:t>
            </a:r>
            <a:r>
              <a:rPr lang="en-US" altLang="zh-CN" dirty="0" smtClean="0"/>
              <a:t>)</a:t>
            </a:r>
            <a:r>
              <a:rPr lang="zh-CN" altLang="en-US" dirty="0" smtClean="0"/>
              <a:t>排序</a:t>
            </a:r>
            <a:r>
              <a:rPr lang="en-US" altLang="zh-CN" dirty="0" smtClean="0"/>
              <a:t>+O(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)-O(1) </a:t>
            </a:r>
            <a:r>
              <a:rPr lang="en-US" altLang="zh-CN" dirty="0" err="1" smtClean="0"/>
              <a:t>lca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7026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自然插图 16x9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2628_TF03431377" id="{F905887C-0BAF-4072-9E9C-D973DFA3C32B}" vid="{BADEEABA-7C18-415B-9EF8-856F7990EB74}"/>
    </a:ext>
  </a:extLst>
</a:theme>
</file>

<file path=ppt/theme/theme2.xml><?xml version="1.0" encoding="utf-8"?>
<a:theme xmlns:a="http://schemas.openxmlformats.org/drawingml/2006/main" name="办公室主题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办公室主题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自然演示，插画式风景设计方案（宽屏）</Template>
  <TotalTime>377</TotalTime>
  <Words>787</Words>
  <Application>Microsoft Office PowerPoint</Application>
  <PresentationFormat>宽屏</PresentationFormat>
  <Paragraphs>59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Salesforce Sans</vt:lpstr>
      <vt:lpstr>微软雅黑</vt:lpstr>
      <vt:lpstr>Arial</vt:lpstr>
      <vt:lpstr>Calibri</vt:lpstr>
      <vt:lpstr>Cambria Math</vt:lpstr>
      <vt:lpstr>自然插图 16x9</vt:lpstr>
      <vt:lpstr>树哈希、虚树选讲</vt:lpstr>
      <vt:lpstr>树哈希</vt:lpstr>
      <vt:lpstr>树哈希</vt:lpstr>
      <vt:lpstr>独特的树叶</vt:lpstr>
      <vt:lpstr>Bracket Sequences on Tree</vt:lpstr>
      <vt:lpstr>Assassin</vt:lpstr>
      <vt:lpstr>虚树</vt:lpstr>
      <vt:lpstr>虚树</vt:lpstr>
      <vt:lpstr>虚树</vt:lpstr>
      <vt:lpstr>Kingdom and its Cities</vt:lpstr>
      <vt:lpstr>世界树</vt:lpstr>
      <vt:lpstr>情报中心</vt:lpstr>
      <vt:lpstr>May Holidays</vt:lpstr>
      <vt:lpstr>庆典</vt:lpstr>
      <vt:lpstr>谢谢大家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水题选讲</dc:title>
  <dc:creator>钟 子谦</dc:creator>
  <cp:lastModifiedBy>钟子谦</cp:lastModifiedBy>
  <cp:revision>61</cp:revision>
  <dcterms:created xsi:type="dcterms:W3CDTF">2019-04-23T12:25:57Z</dcterms:created>
  <dcterms:modified xsi:type="dcterms:W3CDTF">2021-09-24T02:09:16Z</dcterms:modified>
</cp:coreProperties>
</file>