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96" r:id="rId7"/>
    <p:sldId id="263" r:id="rId8"/>
    <p:sldId id="265" r:id="rId9"/>
    <p:sldId id="267" r:id="rId10"/>
    <p:sldId id="268" r:id="rId11"/>
    <p:sldId id="269" r:id="rId12"/>
    <p:sldId id="290" r:id="rId13"/>
    <p:sldId id="270" r:id="rId14"/>
    <p:sldId id="272" r:id="rId15"/>
    <p:sldId id="271" r:id="rId16"/>
    <p:sldId id="273" r:id="rId17"/>
    <p:sldId id="274" r:id="rId18"/>
    <p:sldId id="276" r:id="rId19"/>
    <p:sldId id="277" r:id="rId20"/>
    <p:sldId id="280" r:id="rId21"/>
    <p:sldId id="282" r:id="rId22"/>
    <p:sldId id="283" r:id="rId23"/>
    <p:sldId id="284" r:id="rId24"/>
    <p:sldId id="285" r:id="rId25"/>
    <p:sldId id="288" r:id="rId26"/>
    <p:sldId id="289" r:id="rId27"/>
    <p:sldId id="298" r:id="rId28"/>
    <p:sldId id="297" r:id="rId29"/>
    <p:sldId id="299" r:id="rId30"/>
    <p:sldId id="295" r:id="rId31"/>
    <p:sldId id="293"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2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0D654E-CF66-4962-A0E4-ABFE81029F2C}"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2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372201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0D654E-CF66-4962-A0E4-ABFE81029F2C}"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47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55605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0D654E-CF66-4962-A0E4-ABFE81029F2C}"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2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34871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253367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235720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202828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0D654E-CF66-4962-A0E4-ABFE81029F2C}" type="slidenum">
              <a:rPr lang="zh-CN" altLang="en-US" smtClean="0"/>
              <a:t>‹#›</a:t>
            </a:fld>
            <a:endParaRPr lang="zh-CN" altLang="en-US"/>
          </a:p>
        </p:txBody>
      </p:sp>
    </p:spTree>
    <p:extLst>
      <p:ext uri="{BB962C8B-B14F-4D97-AF65-F5344CB8AC3E}">
        <p14:creationId xmlns:p14="http://schemas.microsoft.com/office/powerpoint/2010/main" val="341627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2EC744-0FE5-4C31-96E7-44112B43A4C9}" type="datetimeFigureOut">
              <a:rPr lang="zh-CN" altLang="en-US" smtClean="0"/>
              <a:t>2021/8/25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0D654E-CF66-4962-A0E4-ABFE81029F2C}"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2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2EC744-0FE5-4C31-96E7-44112B43A4C9}" type="datetimeFigureOut">
              <a:rPr lang="zh-CN" altLang="en-US" smtClean="0"/>
              <a:t>2021/8/25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0D654E-CF66-4962-A0E4-ABFE81029F2C}"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58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0.png"/><Relationship Id="rId21" Type="http://schemas.openxmlformats.org/officeDocument/2006/relationships/image" Target="../media/image30.png"/><Relationship Id="rId7" Type="http://schemas.openxmlformats.org/officeDocument/2006/relationships/image" Target="../media/image160.png"/><Relationship Id="rId12" Type="http://schemas.openxmlformats.org/officeDocument/2006/relationships/image" Target="../media/image210.png"/><Relationship Id="rId17" Type="http://schemas.openxmlformats.org/officeDocument/2006/relationships/image" Target="../media/image260.png"/><Relationship Id="rId2" Type="http://schemas.openxmlformats.org/officeDocument/2006/relationships/image" Target="../media/image13.png"/><Relationship Id="rId16" Type="http://schemas.openxmlformats.org/officeDocument/2006/relationships/image" Target="../media/image250.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14.png"/><Relationship Id="rId15" Type="http://schemas.openxmlformats.org/officeDocument/2006/relationships/image" Target="../media/image240.png"/><Relationship Id="rId10" Type="http://schemas.openxmlformats.org/officeDocument/2006/relationships/image" Target="../media/image190.png"/><Relationship Id="rId19" Type="http://schemas.openxmlformats.org/officeDocument/2006/relationships/image" Target="../media/image28.png"/><Relationship Id="rId4" Type="http://schemas.openxmlformats.org/officeDocument/2006/relationships/image" Target="../media/image130.png"/><Relationship Id="rId9" Type="http://schemas.openxmlformats.org/officeDocument/2006/relationships/image" Target="../media/image180.png"/><Relationship Id="rId14"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4.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3.jpeg"/><Relationship Id="rId4" Type="http://schemas.openxmlformats.org/officeDocument/2006/relationships/image" Target="../media/image8.png"/><Relationship Id="rId9" Type="http://schemas.openxmlformats.org/officeDocument/2006/relationships/image" Target="../media/image2.jpe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60C0135C-D2FC-4CD3-B153-D8B996B02D41}"/>
              </a:ext>
            </a:extLst>
          </p:cNvPr>
          <p:cNvSpPr/>
          <p:nvPr/>
        </p:nvSpPr>
        <p:spPr>
          <a:xfrm>
            <a:off x="2309326" y="1810139"/>
            <a:ext cx="7573347" cy="3237722"/>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tx1"/>
                </a:solidFill>
              </a:rPr>
              <a:t>虚树</a:t>
            </a:r>
            <a:endParaRPr lang="en-US" altLang="zh-CN" sz="5400" dirty="0">
              <a:solidFill>
                <a:schemeClr val="tx1"/>
              </a:solidFill>
            </a:endParaRPr>
          </a:p>
          <a:p>
            <a:pPr algn="ctr"/>
            <a:endParaRPr lang="en-US" altLang="zh-CN" sz="5400" dirty="0">
              <a:solidFill>
                <a:schemeClr val="tx1"/>
              </a:solidFill>
            </a:endParaRPr>
          </a:p>
          <a:p>
            <a:pPr algn="ctr"/>
            <a:r>
              <a:rPr lang="en-US" altLang="zh-CN" sz="2800" dirty="0">
                <a:solidFill>
                  <a:schemeClr val="tx1"/>
                </a:solidFill>
              </a:rPr>
              <a:t>Aya</a:t>
            </a:r>
            <a:endParaRPr lang="zh-CN" altLang="en-US" sz="2800" dirty="0">
              <a:solidFill>
                <a:schemeClr val="tx1"/>
              </a:solidFill>
            </a:endParaRPr>
          </a:p>
        </p:txBody>
      </p:sp>
    </p:spTree>
    <p:extLst>
      <p:ext uri="{BB962C8B-B14F-4D97-AF65-F5344CB8AC3E}">
        <p14:creationId xmlns:p14="http://schemas.microsoft.com/office/powerpoint/2010/main" val="222436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4BAF9-E9CC-4436-9192-8620DDF36C1B}"/>
              </a:ext>
            </a:extLst>
          </p:cNvPr>
          <p:cNvSpPr>
            <a:spLocks noGrp="1"/>
          </p:cNvSpPr>
          <p:nvPr>
            <p:ph type="title"/>
          </p:nvPr>
        </p:nvSpPr>
        <p:spPr/>
        <p:txBody>
          <a:bodyPr/>
          <a:lstStyle/>
          <a:p>
            <a:r>
              <a:rPr lang="zh-CN" altLang="en-US" dirty="0"/>
              <a:t>建虚树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5FFD6C-8F2C-40AB-B325-CF8229E27DBC}"/>
                  </a:ext>
                </a:extLst>
              </p:cNvPr>
              <p:cNvSpPr>
                <a:spLocks noGrp="1"/>
              </p:cNvSpPr>
              <p:nvPr>
                <p:ph idx="1"/>
              </p:nvPr>
            </p:nvSpPr>
            <p:spPr>
              <a:xfrm>
                <a:off x="1024128" y="2286000"/>
                <a:ext cx="8213177" cy="4023360"/>
              </a:xfrm>
            </p:spPr>
            <p:txBody>
              <a:bodyPr/>
              <a:lstStyle/>
              <a:p>
                <a:pPr lvl="1"/>
                <a:r>
                  <a:rPr lang="zh-CN" altLang="en-US" dirty="0"/>
                  <a:t>假设我们正在添加的节点为</a:t>
                </a:r>
                <a14:m>
                  <m:oMath xmlns:m="http://schemas.openxmlformats.org/officeDocument/2006/math">
                    <m:r>
                      <a:rPr lang="en-US" altLang="zh-CN" b="0" i="1" smtClean="0">
                        <a:latin typeface="Cambria Math" panose="02040503050406030204" pitchFamily="18" charset="0"/>
                      </a:rPr>
                      <m:t>𝑢</m:t>
                    </m:r>
                  </m:oMath>
                </a14:m>
                <a:r>
                  <a:rPr lang="zh-CN" altLang="en-US" dirty="0"/>
                  <a:t>，令</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𝑙𝑐𝑎</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 </m:t>
                    </m:r>
                    <m:r>
                      <a:rPr lang="en-US" altLang="zh-CN" b="0" i="1" smtClean="0">
                        <a:latin typeface="Cambria Math" panose="02040503050406030204" pitchFamily="18" charset="0"/>
                      </a:rPr>
                      <m:t>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𝑡𝑜𝑝</m:t>
                    </m:r>
                    <m:r>
                      <a:rPr lang="en-US" altLang="zh-CN" b="0" i="1" smtClean="0">
                        <a:latin typeface="Cambria Math" panose="02040503050406030204" pitchFamily="18" charset="0"/>
                      </a:rPr>
                      <m:t>])</m:t>
                    </m:r>
                  </m:oMath>
                </a14:m>
                <a:r>
                  <a:rPr lang="zh-CN" altLang="en-US" dirty="0"/>
                  <a:t>，</a:t>
                </a:r>
                <a:endParaRPr lang="en-US" altLang="zh-CN" dirty="0"/>
              </a:p>
              <a:p>
                <a:pPr lvl="2"/>
                <a:r>
                  <a:rPr lang="zh-CN" altLang="en-US" sz="1800" dirty="0">
                    <a:latin typeface="Consolas" panose="020B0609020204030204" pitchFamily="49" charset="0"/>
                  </a:rPr>
                  <a:t>若</a:t>
                </a:r>
                <a14:m>
                  <m:oMath xmlns:m="http://schemas.openxmlformats.org/officeDocument/2006/math">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𝑡𝑜𝑝</m:t>
                    </m:r>
                    <m:r>
                      <a:rPr lang="en-US" altLang="zh-CN" sz="1800" b="0" i="1" smtClean="0">
                        <a:latin typeface="Cambria Math" panose="02040503050406030204" pitchFamily="18" charset="0"/>
                      </a:rPr>
                      <m:t>]</m:t>
                    </m:r>
                  </m:oMath>
                </a14:m>
                <a:r>
                  <a:rPr lang="zh-CN" altLang="en-US" sz="1600" dirty="0">
                    <a:latin typeface="Consolas" panose="020B0609020204030204" pitchFamily="49" charset="0"/>
                  </a:rPr>
                  <a:t>，</a:t>
                </a:r>
                <a:r>
                  <a:rPr lang="zh-CN" altLang="en-US" sz="1800" dirty="0">
                    <a:latin typeface="Consolas" panose="020B0609020204030204" pitchFamily="49" charset="0"/>
                  </a:rPr>
                  <a:t>说明在原树中</a:t>
                </a:r>
                <a14:m>
                  <m:oMath xmlns:m="http://schemas.openxmlformats.org/officeDocument/2006/math">
                    <m:r>
                      <a:rPr lang="en-US" altLang="zh-CN" sz="1800" i="1">
                        <a:latin typeface="Cambria Math" panose="02040503050406030204" pitchFamily="18" charset="0"/>
                      </a:rPr>
                      <m:t>𝑢</m:t>
                    </m:r>
                  </m:oMath>
                </a14:m>
                <a:r>
                  <a:rPr lang="zh-CN" altLang="en-US" sz="1800" dirty="0">
                    <a:latin typeface="Consolas" panose="020B0609020204030204" pitchFamily="49" charset="0"/>
                  </a:rPr>
                  <a:t>在</a:t>
                </a:r>
                <a14:m>
                  <m:oMath xmlns:m="http://schemas.openxmlformats.org/officeDocument/2006/math">
                    <m:r>
                      <a:rPr lang="en-US" altLang="zh-CN" sz="1800" i="1">
                        <a:latin typeface="Cambria Math" panose="02040503050406030204" pitchFamily="18" charset="0"/>
                      </a:rPr>
                      <m:t>𝑠𝑡</m:t>
                    </m:r>
                    <m:r>
                      <a:rPr lang="en-US" altLang="zh-CN" sz="1800" i="1">
                        <a:latin typeface="Cambria Math" panose="02040503050406030204" pitchFamily="18" charset="0"/>
                      </a:rPr>
                      <m:t>[</m:t>
                    </m:r>
                    <m:r>
                      <a:rPr lang="en-US" altLang="zh-CN" sz="1800" i="1">
                        <a:latin typeface="Cambria Math" panose="02040503050406030204" pitchFamily="18" charset="0"/>
                      </a:rPr>
                      <m:t>𝑡𝑜𝑝</m:t>
                    </m:r>
                    <m:r>
                      <a:rPr lang="en-US" altLang="zh-CN" sz="1800" i="1">
                        <a:latin typeface="Cambria Math" panose="02040503050406030204" pitchFamily="18" charset="0"/>
                      </a:rPr>
                      <m:t>]</m:t>
                    </m:r>
                  </m:oMath>
                </a14:m>
                <a:r>
                  <a:rPr lang="zh-CN" altLang="en-US" sz="1800" dirty="0">
                    <a:latin typeface="Consolas" panose="020B0609020204030204" pitchFamily="49" charset="0"/>
                  </a:rPr>
                  <a:t>的子树中。此时将</a:t>
                </a:r>
                <a14:m>
                  <m:oMath xmlns:m="http://schemas.openxmlformats.org/officeDocument/2006/math">
                    <m:r>
                      <a:rPr lang="en-US" altLang="zh-CN" sz="1800" i="1" dirty="0" smtClean="0">
                        <a:latin typeface="Cambria Math" panose="02040503050406030204" pitchFamily="18" charset="0"/>
                      </a:rPr>
                      <m:t>𝑢</m:t>
                    </m:r>
                  </m:oMath>
                </a14:m>
                <a:r>
                  <a:rPr lang="zh-CN" altLang="en-US" sz="1800" dirty="0">
                    <a:latin typeface="Consolas" panose="020B0609020204030204" pitchFamily="49" charset="0"/>
                  </a:rPr>
                  <a:t>暴力加入到</a:t>
                </a:r>
                <a14:m>
                  <m:oMath xmlns:m="http://schemas.openxmlformats.org/officeDocument/2006/math">
                    <m:r>
                      <a:rPr lang="en-US" altLang="zh-CN" sz="1800" i="1" dirty="0" smtClean="0">
                        <a:latin typeface="Cambria Math" panose="02040503050406030204" pitchFamily="18" charset="0"/>
                      </a:rPr>
                      <m:t>𝑠𝑡</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𝑡𝑜𝑝</m:t>
                    </m:r>
                    <m:r>
                      <a:rPr lang="en-US" altLang="zh-CN" sz="1800" i="1" dirty="0" smtClean="0">
                        <a:latin typeface="Cambria Math" panose="02040503050406030204" pitchFamily="18" charset="0"/>
                      </a:rPr>
                      <m:t>]</m:t>
                    </m:r>
                  </m:oMath>
                </a14:m>
                <a:r>
                  <a:rPr lang="zh-CN" altLang="en-US" sz="1800" dirty="0">
                    <a:latin typeface="Consolas" panose="020B0609020204030204" pitchFamily="49" charset="0"/>
                  </a:rPr>
                  <a:t>之后即可。</a:t>
                </a:r>
                <a:endParaRPr lang="en-US" altLang="zh-CN" sz="1800" dirty="0">
                  <a:latin typeface="Consolas" panose="020B0609020204030204" pitchFamily="49" charset="0"/>
                </a:endParaRPr>
              </a:p>
              <a:p>
                <a:pPr lvl="2"/>
                <a:r>
                  <a:rPr lang="zh-CN" altLang="en-US" sz="1800" dirty="0">
                    <a:latin typeface="Consolas" panose="020B0609020204030204" pitchFamily="49" charset="0"/>
                  </a:rPr>
                  <a:t>若</a:t>
                </a:r>
                <a14:m>
                  <m:oMath xmlns:m="http://schemas.openxmlformats.org/officeDocument/2006/math">
                    <m:r>
                      <a:rPr lang="en-US" altLang="zh-CN" sz="1800" i="1" smtClean="0">
                        <a:latin typeface="Cambria Math" panose="02040503050406030204" pitchFamily="18" charset="0"/>
                      </a:rPr>
                      <m:t>𝑙</m:t>
                    </m:r>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𝑠𝑡</m:t>
                    </m:r>
                    <m:r>
                      <a:rPr lang="en-US" altLang="zh-CN" sz="1800" i="1">
                        <a:latin typeface="Cambria Math" panose="02040503050406030204" pitchFamily="18" charset="0"/>
                      </a:rPr>
                      <m:t>[</m:t>
                    </m:r>
                    <m:r>
                      <a:rPr lang="en-US" altLang="zh-CN" sz="1800" i="1">
                        <a:latin typeface="Cambria Math" panose="02040503050406030204" pitchFamily="18" charset="0"/>
                      </a:rPr>
                      <m:t>𝑡𝑜𝑝</m:t>
                    </m:r>
                    <m:r>
                      <a:rPr lang="en-US" altLang="zh-CN" sz="1800" i="1">
                        <a:latin typeface="Cambria Math" panose="02040503050406030204" pitchFamily="18" charset="0"/>
                      </a:rPr>
                      <m:t>]</m:t>
                    </m:r>
                  </m:oMath>
                </a14:m>
                <a:r>
                  <a:rPr lang="zh-CN" altLang="en-US" sz="1600" dirty="0">
                    <a:latin typeface="Consolas" panose="020B0609020204030204" pitchFamily="49" charset="0"/>
                  </a:rPr>
                  <a:t>，</a:t>
                </a:r>
                <a:r>
                  <a:rPr lang="zh-CN" altLang="en-US" sz="1800" dirty="0">
                    <a:latin typeface="Consolas" panose="020B0609020204030204" pitchFamily="49" charset="0"/>
                  </a:rPr>
                  <a:t>说明在原树中</a:t>
                </a:r>
                <a14:m>
                  <m:oMath xmlns:m="http://schemas.openxmlformats.org/officeDocument/2006/math">
                    <m:r>
                      <a:rPr lang="en-US" altLang="zh-CN" sz="1800" i="1">
                        <a:latin typeface="Cambria Math" panose="02040503050406030204" pitchFamily="18" charset="0"/>
                      </a:rPr>
                      <m:t>𝑢</m:t>
                    </m:r>
                    <m:r>
                      <a:rPr lang="zh-CN" altLang="en-US" sz="1800" i="1">
                        <a:latin typeface="Cambria Math" panose="02040503050406030204" pitchFamily="18" charset="0"/>
                      </a:rPr>
                      <m:t>不</m:t>
                    </m:r>
                  </m:oMath>
                </a14:m>
                <a:r>
                  <a:rPr lang="zh-CN" altLang="en-US" sz="1800" dirty="0">
                    <a:latin typeface="Consolas" panose="020B0609020204030204" pitchFamily="49" charset="0"/>
                  </a:rPr>
                  <a:t>在</a:t>
                </a:r>
                <a14:m>
                  <m:oMath xmlns:m="http://schemas.openxmlformats.org/officeDocument/2006/math">
                    <m:r>
                      <a:rPr lang="en-US" altLang="zh-CN" sz="1800" i="1">
                        <a:latin typeface="Cambria Math" panose="02040503050406030204" pitchFamily="18" charset="0"/>
                      </a:rPr>
                      <m:t>𝑠𝑡</m:t>
                    </m:r>
                    <m:r>
                      <a:rPr lang="en-US" altLang="zh-CN" sz="1800" i="1">
                        <a:latin typeface="Cambria Math" panose="02040503050406030204" pitchFamily="18" charset="0"/>
                      </a:rPr>
                      <m:t>[</m:t>
                    </m:r>
                    <m:r>
                      <a:rPr lang="en-US" altLang="zh-CN" sz="1800" i="1">
                        <a:latin typeface="Cambria Math" panose="02040503050406030204" pitchFamily="18" charset="0"/>
                      </a:rPr>
                      <m:t>𝑡𝑜𝑝</m:t>
                    </m:r>
                    <m:r>
                      <a:rPr lang="en-US" altLang="zh-CN" sz="1800" i="1">
                        <a:latin typeface="Cambria Math" panose="02040503050406030204" pitchFamily="18" charset="0"/>
                      </a:rPr>
                      <m:t>]</m:t>
                    </m:r>
                  </m:oMath>
                </a14:m>
                <a:r>
                  <a:rPr lang="zh-CN" altLang="en-US" sz="1800" dirty="0">
                    <a:latin typeface="Consolas" panose="020B0609020204030204" pitchFamily="49" charset="0"/>
                  </a:rPr>
                  <a:t>的子树中。此时情况较复杂导致本张</a:t>
                </a:r>
                <a:r>
                  <a:rPr lang="en-US" altLang="zh-CN" sz="1800" dirty="0">
                    <a:latin typeface="Consolas" panose="020B0609020204030204" pitchFamily="49" charset="0"/>
                  </a:rPr>
                  <a:t>PPT</a:t>
                </a:r>
                <a:r>
                  <a:rPr lang="zh-CN" altLang="en-US" sz="1800" dirty="0">
                    <a:latin typeface="Consolas" panose="020B0609020204030204" pitchFamily="49" charset="0"/>
                  </a:rPr>
                  <a:t>放不下。</a:t>
                </a:r>
                <a:endParaRPr lang="en-US" altLang="zh-CN" sz="1800" dirty="0">
                  <a:latin typeface="Consolas" panose="020B0609020204030204" pitchFamily="49" charset="0"/>
                </a:endParaRPr>
              </a:p>
              <a:p>
                <a:pPr lvl="2"/>
                <a:r>
                  <a:rPr lang="zh-CN" altLang="en-US" sz="1800" dirty="0">
                    <a:latin typeface="Consolas" panose="020B0609020204030204" pitchFamily="49" charset="0"/>
                  </a:rPr>
                  <a:t>（原树中</a:t>
                </a:r>
                <a14:m>
                  <m:oMath xmlns:m="http://schemas.openxmlformats.org/officeDocument/2006/math">
                    <m:r>
                      <a:rPr lang="en-US" altLang="zh-CN" sz="1800" i="1">
                        <a:latin typeface="Cambria Math" panose="02040503050406030204" pitchFamily="18" charset="0"/>
                      </a:rPr>
                      <m:t>𝑠𝑡</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𝑡𝑜𝑝</m:t>
                        </m:r>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 </m:t>
                    </m:r>
                    <m:r>
                      <a:rPr lang="en-US" altLang="zh-CN" sz="1800" i="1">
                        <a:latin typeface="Cambria Math" panose="02040503050406030204" pitchFamily="18" charset="0"/>
                      </a:rPr>
                      <m:t>~</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𝑠𝑡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𝑡𝑜𝑝</m:t>
                    </m:r>
                    <m:r>
                      <a:rPr lang="en-US" altLang="zh-CN" sz="1800" b="0" i="1" smtClean="0">
                        <a:latin typeface="Cambria Math" panose="02040503050406030204" pitchFamily="18" charset="0"/>
                      </a:rPr>
                      <m:t>]</m:t>
                    </m:r>
                  </m:oMath>
                </a14:m>
                <a:r>
                  <a:rPr lang="zh-CN" altLang="en-US" sz="1800" dirty="0">
                    <a:latin typeface="Consolas" panose="020B0609020204030204" pitchFamily="49" charset="0"/>
                  </a:rPr>
                  <a:t>等点不一定相邻，只是懒得画中间了）</a:t>
                </a:r>
                <a:endParaRPr lang="en-US" altLang="zh-CN" sz="1800"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5C5FFD6C-8F2C-40AB-B325-CF8229E27DBC}"/>
                  </a:ext>
                </a:extLst>
              </p:cNvPr>
              <p:cNvSpPr>
                <a:spLocks noGrp="1" noRot="1" noChangeAspect="1" noMove="1" noResize="1" noEditPoints="1" noAdjustHandles="1" noChangeArrowheads="1" noChangeShapeType="1" noTextEdit="1"/>
              </p:cNvSpPr>
              <p:nvPr>
                <p:ph idx="1"/>
              </p:nvPr>
            </p:nvSpPr>
            <p:spPr>
              <a:xfrm>
                <a:off x="1024128" y="2286000"/>
                <a:ext cx="8213177" cy="4023360"/>
              </a:xfrm>
              <a:blipFill>
                <a:blip r:embed="rId2"/>
                <a:stretch>
                  <a:fillRect t="-1364" r="-594"/>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D694B8C-602F-4EF3-B096-73FFBE8B56A5}"/>
              </a:ext>
            </a:extLst>
          </p:cNvPr>
          <p:cNvSpPr/>
          <p:nvPr/>
        </p:nvSpPr>
        <p:spPr>
          <a:xfrm>
            <a:off x="9532778" y="1263738"/>
            <a:ext cx="1486585"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mbria Math" panose="02040503050406030204" pitchFamily="18" charset="0"/>
                <a:ea typeface="Cambria Math" panose="02040503050406030204" pitchFamily="18" charset="0"/>
              </a:rPr>
              <a:t>root</a:t>
            </a:r>
            <a:endParaRPr lang="zh-CN" altLang="en-US" sz="2400" dirty="0">
              <a:solidFill>
                <a:schemeClr val="tx1"/>
              </a:solidFill>
              <a:latin typeface="Cambria Math" panose="02040503050406030204" pitchFamily="18" charset="0"/>
            </a:endParaRPr>
          </a:p>
        </p:txBody>
      </p:sp>
      <p:cxnSp>
        <p:nvCxnSpPr>
          <p:cNvPr id="13" name="直接箭头连接符 12">
            <a:extLst>
              <a:ext uri="{FF2B5EF4-FFF2-40B4-BE49-F238E27FC236}">
                <a16:creationId xmlns:a16="http://schemas.microsoft.com/office/drawing/2014/main" id="{B3119DF4-18DB-4170-AC4A-D3B5F8478C4C}"/>
              </a:ext>
            </a:extLst>
          </p:cNvPr>
          <p:cNvCxnSpPr>
            <a:cxnSpLocks/>
          </p:cNvCxnSpPr>
          <p:nvPr/>
        </p:nvCxnSpPr>
        <p:spPr>
          <a:xfrm flipH="1">
            <a:off x="10276070" y="1718186"/>
            <a:ext cx="1" cy="55050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925B778-4092-417A-9020-FA6E1C6201A0}"/>
              </a:ext>
            </a:extLst>
          </p:cNvPr>
          <p:cNvSpPr/>
          <p:nvPr/>
        </p:nvSpPr>
        <p:spPr>
          <a:xfrm>
            <a:off x="9532778" y="3628488"/>
            <a:ext cx="1486585"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Cambria Math" panose="02040503050406030204" pitchFamily="18" charset="0"/>
                <a:ea typeface="Cambria Math" panose="02040503050406030204" pitchFamily="18" charset="0"/>
              </a:rPr>
              <a:t>st</a:t>
            </a:r>
            <a:r>
              <a:rPr lang="en-US" altLang="zh-CN" dirty="0">
                <a:solidFill>
                  <a:schemeClr val="tx1"/>
                </a:solidFill>
                <a:latin typeface="Cambria Math" panose="02040503050406030204" pitchFamily="18" charset="0"/>
                <a:ea typeface="Cambria Math" panose="02040503050406030204" pitchFamily="18" charset="0"/>
              </a:rPr>
              <a:t>[top-1]</a:t>
            </a:r>
            <a:endParaRPr lang="zh-CN" altLang="en-US" sz="2400" dirty="0">
              <a:solidFill>
                <a:schemeClr val="tx1"/>
              </a:solidFill>
              <a:latin typeface="Cambria Math" panose="02040503050406030204" pitchFamily="18" charset="0"/>
            </a:endParaRPr>
          </a:p>
        </p:txBody>
      </p:sp>
      <p:cxnSp>
        <p:nvCxnSpPr>
          <p:cNvPr id="15" name="直接箭头连接符 14">
            <a:extLst>
              <a:ext uri="{FF2B5EF4-FFF2-40B4-BE49-F238E27FC236}">
                <a16:creationId xmlns:a16="http://schemas.microsoft.com/office/drawing/2014/main" id="{EAD9699F-B27C-46F1-83F9-ED33EACD1EE0}"/>
              </a:ext>
            </a:extLst>
          </p:cNvPr>
          <p:cNvCxnSpPr/>
          <p:nvPr/>
        </p:nvCxnSpPr>
        <p:spPr>
          <a:xfrm flipH="1">
            <a:off x="10276070" y="4089793"/>
            <a:ext cx="1" cy="55050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F17F9E1D-DCC2-49B2-92AC-B0B134E6D707}"/>
              </a:ext>
            </a:extLst>
          </p:cNvPr>
          <p:cNvSpPr/>
          <p:nvPr/>
        </p:nvSpPr>
        <p:spPr>
          <a:xfrm>
            <a:off x="9532778" y="4647156"/>
            <a:ext cx="1486585"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Cambria Math" panose="02040503050406030204" pitchFamily="18" charset="0"/>
                <a:ea typeface="Cambria Math" panose="02040503050406030204" pitchFamily="18" charset="0"/>
              </a:rPr>
              <a:t>st</a:t>
            </a:r>
            <a:r>
              <a:rPr lang="en-US" altLang="zh-CN" dirty="0">
                <a:solidFill>
                  <a:schemeClr val="tx1"/>
                </a:solidFill>
                <a:latin typeface="Cambria Math" panose="02040503050406030204" pitchFamily="18" charset="0"/>
                <a:ea typeface="Cambria Math" panose="02040503050406030204" pitchFamily="18" charset="0"/>
              </a:rPr>
              <a:t>[top](l)</a:t>
            </a:r>
            <a:endParaRPr lang="zh-CN" altLang="en-US" sz="2400" dirty="0">
              <a:solidFill>
                <a:schemeClr val="tx1"/>
              </a:solidFill>
              <a:latin typeface="Cambria Math" panose="02040503050406030204" pitchFamily="18" charset="0"/>
            </a:endParaRPr>
          </a:p>
        </p:txBody>
      </p:sp>
      <p:cxnSp>
        <p:nvCxnSpPr>
          <p:cNvPr id="17" name="直接箭头连接符 16">
            <a:extLst>
              <a:ext uri="{FF2B5EF4-FFF2-40B4-BE49-F238E27FC236}">
                <a16:creationId xmlns:a16="http://schemas.microsoft.com/office/drawing/2014/main" id="{6A69809B-1C3E-4185-8549-5C8B632021AD}"/>
              </a:ext>
            </a:extLst>
          </p:cNvPr>
          <p:cNvCxnSpPr/>
          <p:nvPr/>
        </p:nvCxnSpPr>
        <p:spPr>
          <a:xfrm flipH="1">
            <a:off x="10276070" y="5108461"/>
            <a:ext cx="1" cy="55050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E20D54AF-FF5B-42A3-9066-E716E4AF9AC6}"/>
              </a:ext>
            </a:extLst>
          </p:cNvPr>
          <p:cNvSpPr/>
          <p:nvPr/>
        </p:nvSpPr>
        <p:spPr>
          <a:xfrm>
            <a:off x="9532778" y="5665824"/>
            <a:ext cx="1486585"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mbria Math" panose="02040503050406030204" pitchFamily="18" charset="0"/>
                <a:ea typeface="Cambria Math" panose="02040503050406030204" pitchFamily="18" charset="0"/>
              </a:rPr>
              <a:t>u</a:t>
            </a:r>
            <a:endParaRPr lang="zh-CN" altLang="en-US" sz="2400" dirty="0">
              <a:solidFill>
                <a:schemeClr val="tx1"/>
              </a:solidFill>
              <a:latin typeface="Cambria Math" panose="02040503050406030204" pitchFamily="18" charset="0"/>
            </a:endParaRPr>
          </a:p>
        </p:txBody>
      </p:sp>
      <p:sp>
        <p:nvSpPr>
          <p:cNvPr id="21" name="等腰三角形 20">
            <a:extLst>
              <a:ext uri="{FF2B5EF4-FFF2-40B4-BE49-F238E27FC236}">
                <a16:creationId xmlns:a16="http://schemas.microsoft.com/office/drawing/2014/main" id="{CED21364-0469-4714-8F91-315CDA83DA44}"/>
              </a:ext>
            </a:extLst>
          </p:cNvPr>
          <p:cNvSpPr/>
          <p:nvPr/>
        </p:nvSpPr>
        <p:spPr>
          <a:xfrm>
            <a:off x="9978622" y="2266238"/>
            <a:ext cx="594895" cy="80640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EB1A9397-0005-41A1-8690-72F2D1A1C0C4}"/>
              </a:ext>
            </a:extLst>
          </p:cNvPr>
          <p:cNvCxnSpPr>
            <a:cxnSpLocks/>
          </p:cNvCxnSpPr>
          <p:nvPr/>
        </p:nvCxnSpPr>
        <p:spPr>
          <a:xfrm flipH="1">
            <a:off x="10269802" y="3077982"/>
            <a:ext cx="1" cy="55050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C6069-32E2-4DD3-8EA6-BF80AE08D845}"/>
              </a:ext>
            </a:extLst>
          </p:cNvPr>
          <p:cNvSpPr>
            <a:spLocks noGrp="1"/>
          </p:cNvSpPr>
          <p:nvPr>
            <p:ph type="title"/>
          </p:nvPr>
        </p:nvSpPr>
        <p:spPr/>
        <p:txBody>
          <a:bodyPr/>
          <a:lstStyle/>
          <a:p>
            <a:r>
              <a:rPr lang="zh-CN" altLang="en-US" dirty="0"/>
              <a:t>建虚树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465095-C064-4E97-A8F1-C5F15985BF3C}"/>
                  </a:ext>
                </a:extLst>
              </p:cNvPr>
              <p:cNvSpPr>
                <a:spLocks noGrp="1"/>
              </p:cNvSpPr>
              <p:nvPr>
                <p:ph idx="1"/>
              </p:nvPr>
            </p:nvSpPr>
            <p:spPr>
              <a:xfrm>
                <a:off x="1024129" y="2286000"/>
                <a:ext cx="7550704" cy="4023360"/>
              </a:xfrm>
            </p:spPr>
            <p:txBody>
              <a:bodyPr/>
              <a:lstStyle/>
              <a:p>
                <a:pPr lvl="1"/>
                <a:r>
                  <a:rPr lang="zh-CN" altLang="en-US" dirty="0"/>
                  <a:t>若</a:t>
                </a:r>
                <a14:m>
                  <m:oMath xmlns:m="http://schemas.openxmlformats.org/officeDocument/2006/math">
                    <m:r>
                      <a:rPr lang="en-US" altLang="zh-CN" i="1">
                        <a:latin typeface="Cambria Math" panose="02040503050406030204" pitchFamily="18" charset="0"/>
                      </a:rPr>
                      <m:t>𝑙</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𝑠𝑡</m:t>
                    </m:r>
                    <m:r>
                      <a:rPr lang="en-US" altLang="zh-CN" i="1">
                        <a:latin typeface="Cambria Math" panose="02040503050406030204" pitchFamily="18" charset="0"/>
                      </a:rPr>
                      <m:t>[</m:t>
                    </m:r>
                    <m:r>
                      <a:rPr lang="en-US" altLang="zh-CN" i="1">
                        <a:latin typeface="Cambria Math" panose="02040503050406030204" pitchFamily="18" charset="0"/>
                      </a:rPr>
                      <m:t>𝑡𝑜𝑝</m:t>
                    </m:r>
                    <m:r>
                      <a:rPr lang="en-US" altLang="zh-CN" i="1">
                        <a:latin typeface="Cambria Math" panose="02040503050406030204" pitchFamily="18" charset="0"/>
                      </a:rPr>
                      <m:t>]</m:t>
                    </m:r>
                  </m:oMath>
                </a14:m>
                <a:r>
                  <a:rPr lang="zh-CN" altLang="en-US" dirty="0"/>
                  <a:t>，</a:t>
                </a:r>
                <a:r>
                  <a:rPr lang="zh-CN" altLang="en-US" dirty="0">
                    <a:latin typeface="Consolas" panose="020B0609020204030204" pitchFamily="49" charset="0"/>
                  </a:rPr>
                  <a:t>说明在原树中</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𝑢</m:t>
                    </m:r>
                    <m:r>
                      <a:rPr lang="en-US" altLang="zh-CN" b="0" i="1" smtClean="0">
                        <a:latin typeface="Cambria Math" panose="02040503050406030204" pitchFamily="18" charset="0"/>
                      </a:rPr>
                      <m:t> </m:t>
                    </m:r>
                    <m:r>
                      <a:rPr lang="zh-CN" altLang="en-US" i="1">
                        <a:latin typeface="Cambria Math" panose="02040503050406030204" pitchFamily="18" charset="0"/>
                      </a:rPr>
                      <m:t>不</m:t>
                    </m:r>
                  </m:oMath>
                </a14:m>
                <a:r>
                  <a:rPr lang="zh-CN" altLang="en-US" dirty="0">
                    <a:latin typeface="Consolas" panose="020B0609020204030204" pitchFamily="49" charset="0"/>
                  </a:rPr>
                  <a:t>在</a:t>
                </a:r>
                <a14:m>
                  <m:oMath xmlns:m="http://schemas.openxmlformats.org/officeDocument/2006/math">
                    <m:r>
                      <a:rPr lang="en-US" altLang="zh-CN" i="1">
                        <a:latin typeface="Cambria Math" panose="02040503050406030204" pitchFamily="18" charset="0"/>
                      </a:rPr>
                      <m:t>𝑠𝑡</m:t>
                    </m:r>
                    <m:r>
                      <a:rPr lang="en-US" altLang="zh-CN" i="1">
                        <a:latin typeface="Cambria Math" panose="02040503050406030204" pitchFamily="18" charset="0"/>
                      </a:rPr>
                      <m:t>[</m:t>
                    </m:r>
                    <m:r>
                      <a:rPr lang="en-US" altLang="zh-CN" i="1">
                        <a:latin typeface="Cambria Math" panose="02040503050406030204" pitchFamily="18" charset="0"/>
                      </a:rPr>
                      <m:t>𝑡𝑜𝑝</m:t>
                    </m:r>
                    <m:r>
                      <a:rPr lang="en-US" altLang="zh-CN" i="1">
                        <a:latin typeface="Cambria Math" panose="02040503050406030204" pitchFamily="18" charset="0"/>
                      </a:rPr>
                      <m:t>]</m:t>
                    </m:r>
                  </m:oMath>
                </a14:m>
                <a:r>
                  <a:rPr lang="zh-CN" altLang="en-US" dirty="0">
                    <a:latin typeface="Consolas" panose="020B0609020204030204" pitchFamily="49" charset="0"/>
                  </a:rPr>
                  <a:t>的子树中。</a:t>
                </a:r>
                <a:endParaRPr lang="en-US" altLang="zh-CN" dirty="0">
                  <a:latin typeface="Consolas" panose="020B0609020204030204" pitchFamily="49" charset="0"/>
                </a:endParaRPr>
              </a:p>
              <a:p>
                <a:pPr lvl="1"/>
                <a:r>
                  <a:rPr lang="zh-CN" altLang="en-US" dirty="0">
                    <a:latin typeface="Consolas" panose="020B0609020204030204" pitchFamily="49" charset="0"/>
                  </a:rPr>
                  <a:t>先将栈中</a:t>
                </a:r>
                <a14:m>
                  <m:oMath xmlns:m="http://schemas.openxmlformats.org/officeDocument/2006/math">
                    <m:r>
                      <a:rPr lang="en-US" altLang="zh-CN" i="1">
                        <a:latin typeface="Cambria Math" panose="02040503050406030204" pitchFamily="18" charset="0"/>
                      </a:rPr>
                      <m:t>𝑠𝑡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𝑡𝑜𝑝</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𝑠𝑡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𝑡𝑜𝑝</m:t>
                        </m:r>
                        <m:r>
                          <a:rPr lang="en-US" altLang="zh-CN" b="0" i="1" smtClean="0">
                            <a:latin typeface="Cambria Math" panose="02040503050406030204" pitchFamily="18" charset="0"/>
                          </a:rPr>
                          <m:t>−1</m:t>
                        </m:r>
                      </m:e>
                    </m:d>
                  </m:oMath>
                </a14:m>
                <a:r>
                  <a:rPr lang="zh-CN" altLang="en-US" dirty="0"/>
                  <a:t>等元素弹出直到</a:t>
                </a:r>
                <a14:m>
                  <m:oMath xmlns:m="http://schemas.openxmlformats.org/officeDocument/2006/math">
                    <m:r>
                      <a:rPr lang="en-US" altLang="zh-CN" b="0" i="1" smtClean="0">
                        <a:latin typeface="Cambria Math" panose="02040503050406030204" pitchFamily="18" charset="0"/>
                      </a:rPr>
                      <m:t>𝑙</m:t>
                    </m:r>
                  </m:oMath>
                </a14:m>
                <a:r>
                  <a:rPr lang="zh-CN" altLang="en-US" dirty="0"/>
                  <a:t>，然后再将</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插入栈中。弹出元素的时候要在 </a:t>
                </a:r>
                <a14:m>
                  <m:oMath xmlns:m="http://schemas.openxmlformats.org/officeDocument/2006/math">
                    <m:r>
                      <a:rPr lang="en-US" altLang="zh-CN" i="1">
                        <a:latin typeface="Cambria Math" panose="02040503050406030204" pitchFamily="18" charset="0"/>
                      </a:rPr>
                      <m:t>𝑠𝑡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𝑡𝑜𝑝</m:t>
                        </m:r>
                      </m:e>
                    </m:d>
                    <m:r>
                      <a:rPr lang="en-US" altLang="zh-CN" i="1">
                        <a:latin typeface="Cambria Math" panose="02040503050406030204" pitchFamily="18" charset="0"/>
                      </a:rPr>
                      <m:t>  ,  </m:t>
                    </m:r>
                    <m:r>
                      <a:rPr lang="en-US" altLang="zh-CN" i="1">
                        <a:latin typeface="Cambria Math" panose="02040503050406030204" pitchFamily="18" charset="0"/>
                      </a:rPr>
                      <m:t>𝑠𝑡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𝑡𝑜𝑝</m:t>
                        </m:r>
                        <m:r>
                          <a:rPr lang="en-US" altLang="zh-CN" i="1">
                            <a:latin typeface="Cambria Math" panose="02040503050406030204" pitchFamily="18" charset="0"/>
                          </a:rPr>
                          <m:t>−1</m:t>
                        </m:r>
                      </m:e>
                    </m:d>
                  </m:oMath>
                </a14:m>
                <a:r>
                  <a:rPr lang="zh-CN" altLang="en-US" dirty="0"/>
                  <a:t> 间加一条边。</a:t>
                </a:r>
                <a:endParaRPr lang="en-US" altLang="zh-CN" dirty="0"/>
              </a:p>
              <a:p>
                <a:pPr lvl="1"/>
                <a:r>
                  <a:rPr lang="zh-CN" altLang="en-US" dirty="0"/>
                  <a:t>注意 </a:t>
                </a:r>
                <a14:m>
                  <m:oMath xmlns:m="http://schemas.openxmlformats.org/officeDocument/2006/math">
                    <m:r>
                      <a:rPr lang="en-US" altLang="zh-CN" b="0" i="1" smtClean="0">
                        <a:latin typeface="Cambria Math" panose="02040503050406030204" pitchFamily="18" charset="0"/>
                      </a:rPr>
                      <m:t>𝑙</m:t>
                    </m:r>
                  </m:oMath>
                </a14:m>
                <a:r>
                  <a:rPr lang="zh-CN" altLang="en-US" dirty="0"/>
                  <a:t> 可能不是关键点（即</a:t>
                </a:r>
                <a14:m>
                  <m:oMath xmlns:m="http://schemas.openxmlformats.org/officeDocument/2006/math">
                    <m:r>
                      <a:rPr lang="en-US" altLang="zh-CN" b="0" i="1" smtClean="0">
                        <a:latin typeface="Cambria Math" panose="02040503050406030204" pitchFamily="18" charset="0"/>
                      </a:rPr>
                      <m:t>𝑙</m:t>
                    </m:r>
                  </m:oMath>
                </a14:m>
                <a:r>
                  <a:rPr lang="zh-CN" altLang="en-US" dirty="0"/>
                  <a:t>可能不在栈中），此时在栈中补上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 </m:t>
                    </m:r>
                  </m:oMath>
                </a14:m>
                <a:r>
                  <a:rPr lang="zh-CN" altLang="en-US" dirty="0"/>
                  <a:t>节点与那条边即可。</a:t>
                </a:r>
                <a:endParaRPr lang="en-US" altLang="zh-CN" dirty="0"/>
              </a:p>
              <a:p>
                <a:pPr lvl="1"/>
                <a:r>
                  <a:rPr lang="zh-CN" altLang="en-US" dirty="0"/>
                  <a:t>处理完所有点后记得清空栈，一边弹栈一边加边。</a:t>
                </a:r>
                <a:endParaRPr lang="en-US" altLang="zh-CN" dirty="0"/>
              </a:p>
              <a:p>
                <a:pPr lvl="1"/>
                <a:r>
                  <a:rPr lang="zh-CN" altLang="en-US" dirty="0">
                    <a:latin typeface="Consolas" panose="020B0609020204030204" pitchFamily="49" charset="0"/>
                  </a:rPr>
                  <a:t>每次</a:t>
                </a:r>
                <a14:m>
                  <m:oMath xmlns:m="http://schemas.openxmlformats.org/officeDocument/2006/math">
                    <m:r>
                      <a:rPr lang="zh-CN" altLang="en-US" i="1" dirty="0" smtClean="0">
                        <a:latin typeface="Cambria Math" panose="02040503050406030204" pitchFamily="18" charset="0"/>
                      </a:rPr>
                      <m:t>加入节点的</m:t>
                    </m:r>
                    <m:r>
                      <a:rPr lang="zh-CN" altLang="en-US" i="1" dirty="0">
                        <a:latin typeface="Cambria Math" panose="02040503050406030204" pitchFamily="18" charset="0"/>
                      </a:rPr>
                      <m:t>时候</m:t>
                    </m:r>
                    <m:r>
                      <a:rPr lang="en-US" altLang="zh-CN" i="1">
                        <a:latin typeface="Cambria Math" panose="02040503050406030204" pitchFamily="18" charset="0"/>
                      </a:rPr>
                      <m:t> </m:t>
                    </m:r>
                    <m:r>
                      <a:rPr lang="en-US" altLang="zh-CN" i="1">
                        <a:latin typeface="Cambria Math" panose="02040503050406030204" pitchFamily="18" charset="0"/>
                      </a:rPr>
                      <m:t>𝑠𝑡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𝑡𝑜𝑝</m:t>
                        </m:r>
                      </m:e>
                    </m:d>
                    <m:r>
                      <a:rPr lang="en-US" altLang="zh-CN" i="1">
                        <a:latin typeface="Cambria Math" panose="02040503050406030204" pitchFamily="18" charset="0"/>
                      </a:rPr>
                      <m:t> </m:t>
                    </m:r>
                  </m:oMath>
                </a14:m>
                <a:r>
                  <a:rPr lang="zh-CN" altLang="en-US" dirty="0">
                    <a:latin typeface="Consolas" panose="020B0609020204030204" pitchFamily="49" charset="0"/>
                  </a:rPr>
                  <a:t>这个东西听起来好像不知道是啥，其实仔细观察就会发现这玩意事实上就是上一个关键点。</a:t>
                </a:r>
                <a:endParaRPr lang="zh-CN" altLang="en-US" sz="1600"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70465095-C064-4E97-A8F1-C5F15985BF3C}"/>
                  </a:ext>
                </a:extLst>
              </p:cNvPr>
              <p:cNvSpPr>
                <a:spLocks noGrp="1" noRot="1" noChangeAspect="1" noMove="1" noResize="1" noEditPoints="1" noAdjustHandles="1" noChangeArrowheads="1" noChangeShapeType="1" noTextEdit="1"/>
              </p:cNvSpPr>
              <p:nvPr>
                <p:ph idx="1"/>
              </p:nvPr>
            </p:nvSpPr>
            <p:spPr>
              <a:xfrm>
                <a:off x="1024129" y="2286000"/>
                <a:ext cx="7550704" cy="4023360"/>
              </a:xfrm>
              <a:blipFill>
                <a:blip r:embed="rId2"/>
                <a:stretch>
                  <a:fillRect t="-1364" r="-1211"/>
                </a:stretch>
              </a:blipFill>
            </p:spPr>
            <p:txBody>
              <a:bodyPr/>
              <a:lstStyle/>
              <a:p>
                <a:r>
                  <a:rPr lang="zh-CN" altLang="en-US">
                    <a:noFill/>
                  </a:rPr>
                  <a:t> </a:t>
                </a:r>
              </a:p>
            </p:txBody>
          </p:sp>
        </mc:Fallback>
      </mc:AlternateContent>
      <p:sp>
        <p:nvSpPr>
          <p:cNvPr id="22" name="椭圆 21">
            <a:extLst>
              <a:ext uri="{FF2B5EF4-FFF2-40B4-BE49-F238E27FC236}">
                <a16:creationId xmlns:a16="http://schemas.microsoft.com/office/drawing/2014/main" id="{470749F0-F2DB-4F13-A9F1-5CA5B435D09B}"/>
              </a:ext>
            </a:extLst>
          </p:cNvPr>
          <p:cNvSpPr/>
          <p:nvPr/>
        </p:nvSpPr>
        <p:spPr>
          <a:xfrm>
            <a:off x="9430237" y="888038"/>
            <a:ext cx="1326456"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ambria Math" panose="02040503050406030204" pitchFamily="18" charset="0"/>
                <a:ea typeface="Cambria Math" panose="02040503050406030204" pitchFamily="18" charset="0"/>
              </a:rPr>
              <a:t>root</a:t>
            </a:r>
            <a:endParaRPr lang="zh-CN" altLang="en-US" sz="2000" dirty="0">
              <a:solidFill>
                <a:schemeClr val="tx1"/>
              </a:solidFill>
              <a:latin typeface="Cambria Math" panose="02040503050406030204" pitchFamily="18" charset="0"/>
            </a:endParaRPr>
          </a:p>
        </p:txBody>
      </p:sp>
      <p:cxnSp>
        <p:nvCxnSpPr>
          <p:cNvPr id="23" name="直接箭头连接符 22">
            <a:extLst>
              <a:ext uri="{FF2B5EF4-FFF2-40B4-BE49-F238E27FC236}">
                <a16:creationId xmlns:a16="http://schemas.microsoft.com/office/drawing/2014/main" id="{56ACFD68-76B8-41EF-A6B6-78CFEA6E8C48}"/>
              </a:ext>
            </a:extLst>
          </p:cNvPr>
          <p:cNvCxnSpPr>
            <a:cxnSpLocks/>
            <a:stCxn id="28" idx="4"/>
            <a:endCxn id="24" idx="0"/>
          </p:cNvCxnSpPr>
          <p:nvPr/>
        </p:nvCxnSpPr>
        <p:spPr>
          <a:xfrm flipH="1">
            <a:off x="9422049" y="3721491"/>
            <a:ext cx="671416" cy="55736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E603699-A889-425E-8E99-400A7872EC0F}"/>
              </a:ext>
            </a:extLst>
          </p:cNvPr>
          <p:cNvSpPr/>
          <p:nvPr/>
        </p:nvSpPr>
        <p:spPr>
          <a:xfrm>
            <a:off x="8758821" y="4278854"/>
            <a:ext cx="1326456"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Cambria Math" panose="02040503050406030204" pitchFamily="18" charset="0"/>
                <a:ea typeface="Cambria Math" panose="02040503050406030204" pitchFamily="18" charset="0"/>
              </a:rPr>
              <a:t>st</a:t>
            </a:r>
            <a:r>
              <a:rPr lang="en-US" altLang="zh-CN" sz="1600" dirty="0">
                <a:solidFill>
                  <a:schemeClr val="tx1"/>
                </a:solidFill>
                <a:latin typeface="Cambria Math" panose="02040503050406030204" pitchFamily="18" charset="0"/>
                <a:ea typeface="Cambria Math" panose="02040503050406030204" pitchFamily="18" charset="0"/>
              </a:rPr>
              <a:t>[top-1]</a:t>
            </a:r>
            <a:endParaRPr lang="zh-CN" altLang="en-US" sz="2000" dirty="0">
              <a:solidFill>
                <a:schemeClr val="tx1"/>
              </a:solidFill>
              <a:latin typeface="Cambria Math" panose="02040503050406030204" pitchFamily="18" charset="0"/>
            </a:endParaRPr>
          </a:p>
        </p:txBody>
      </p:sp>
      <p:cxnSp>
        <p:nvCxnSpPr>
          <p:cNvPr id="25" name="直接箭头连接符 24">
            <a:extLst>
              <a:ext uri="{FF2B5EF4-FFF2-40B4-BE49-F238E27FC236}">
                <a16:creationId xmlns:a16="http://schemas.microsoft.com/office/drawing/2014/main" id="{294F9DE5-DA0F-44D6-B6A2-01E1A3441C21}"/>
              </a:ext>
            </a:extLst>
          </p:cNvPr>
          <p:cNvCxnSpPr>
            <a:cxnSpLocks/>
          </p:cNvCxnSpPr>
          <p:nvPr/>
        </p:nvCxnSpPr>
        <p:spPr>
          <a:xfrm flipH="1">
            <a:off x="9422048" y="4733302"/>
            <a:ext cx="1" cy="55050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4D845B26-7DAE-414C-B9B8-6E6052041963}"/>
              </a:ext>
            </a:extLst>
          </p:cNvPr>
          <p:cNvSpPr/>
          <p:nvPr/>
        </p:nvSpPr>
        <p:spPr>
          <a:xfrm>
            <a:off x="8758821" y="5297522"/>
            <a:ext cx="1326456"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Cambria Math" panose="02040503050406030204" pitchFamily="18" charset="0"/>
                <a:ea typeface="Cambria Math" panose="02040503050406030204" pitchFamily="18" charset="0"/>
              </a:rPr>
              <a:t>st</a:t>
            </a:r>
            <a:r>
              <a:rPr lang="en-US" altLang="zh-CN" sz="1600" dirty="0">
                <a:solidFill>
                  <a:schemeClr val="tx1"/>
                </a:solidFill>
                <a:latin typeface="Cambria Math" panose="02040503050406030204" pitchFamily="18" charset="0"/>
                <a:ea typeface="Cambria Math" panose="02040503050406030204" pitchFamily="18" charset="0"/>
              </a:rPr>
              <a:t>[top]</a:t>
            </a:r>
            <a:endParaRPr lang="zh-CN" altLang="en-US" sz="2000" dirty="0">
              <a:solidFill>
                <a:schemeClr val="tx1"/>
              </a:solidFill>
              <a:latin typeface="Cambria Math" panose="02040503050406030204" pitchFamily="18" charset="0"/>
            </a:endParaRPr>
          </a:p>
        </p:txBody>
      </p:sp>
      <p:cxnSp>
        <p:nvCxnSpPr>
          <p:cNvPr id="27" name="直接箭头连接符 26">
            <a:extLst>
              <a:ext uri="{FF2B5EF4-FFF2-40B4-BE49-F238E27FC236}">
                <a16:creationId xmlns:a16="http://schemas.microsoft.com/office/drawing/2014/main" id="{75B84EEA-37C8-406F-9853-AD8B3952EE83}"/>
              </a:ext>
            </a:extLst>
          </p:cNvPr>
          <p:cNvCxnSpPr>
            <a:cxnSpLocks/>
          </p:cNvCxnSpPr>
          <p:nvPr/>
        </p:nvCxnSpPr>
        <p:spPr>
          <a:xfrm flipH="1">
            <a:off x="10085276" y="1345914"/>
            <a:ext cx="1" cy="55050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736AC1E9-A9FB-4F2E-8655-C402F061700E}"/>
              </a:ext>
            </a:extLst>
          </p:cNvPr>
          <p:cNvSpPr/>
          <p:nvPr/>
        </p:nvSpPr>
        <p:spPr>
          <a:xfrm>
            <a:off x="9430237" y="3267043"/>
            <a:ext cx="1326456"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ambria Math" panose="02040503050406030204" pitchFamily="18" charset="0"/>
                <a:ea typeface="Cambria Math" panose="02040503050406030204" pitchFamily="18" charset="0"/>
              </a:rPr>
              <a:t>l</a:t>
            </a:r>
            <a:endParaRPr lang="zh-CN" altLang="en-US" sz="2000" dirty="0">
              <a:solidFill>
                <a:schemeClr val="tx1"/>
              </a:solidFill>
              <a:latin typeface="Cambria Math" panose="02040503050406030204" pitchFamily="18" charset="0"/>
            </a:endParaRPr>
          </a:p>
        </p:txBody>
      </p:sp>
      <p:cxnSp>
        <p:nvCxnSpPr>
          <p:cNvPr id="30" name="直接箭头连接符 29">
            <a:extLst>
              <a:ext uri="{FF2B5EF4-FFF2-40B4-BE49-F238E27FC236}">
                <a16:creationId xmlns:a16="http://schemas.microsoft.com/office/drawing/2014/main" id="{A79367D8-6FA4-41E8-8751-3D0F878337FD}"/>
              </a:ext>
            </a:extLst>
          </p:cNvPr>
          <p:cNvCxnSpPr>
            <a:cxnSpLocks/>
            <a:stCxn id="28" idx="4"/>
            <a:endCxn id="31" idx="0"/>
          </p:cNvCxnSpPr>
          <p:nvPr/>
        </p:nvCxnSpPr>
        <p:spPr>
          <a:xfrm>
            <a:off x="10093465" y="3721491"/>
            <a:ext cx="743292" cy="54138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781A7258-A0C6-4A64-A7F9-D1137F93219C}"/>
              </a:ext>
            </a:extLst>
          </p:cNvPr>
          <p:cNvSpPr/>
          <p:nvPr/>
        </p:nvSpPr>
        <p:spPr>
          <a:xfrm>
            <a:off x="10173529" y="4262873"/>
            <a:ext cx="1326456" cy="4544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ambria Math" panose="02040503050406030204" pitchFamily="18" charset="0"/>
                <a:ea typeface="Cambria Math" panose="02040503050406030204" pitchFamily="18" charset="0"/>
              </a:rPr>
              <a:t>u</a:t>
            </a:r>
            <a:endParaRPr lang="zh-CN" altLang="en-US" sz="2000" dirty="0">
              <a:solidFill>
                <a:schemeClr val="tx1"/>
              </a:solidFill>
              <a:latin typeface="Cambria Math" panose="02040503050406030204" pitchFamily="18" charset="0"/>
            </a:endParaRPr>
          </a:p>
        </p:txBody>
      </p:sp>
      <p:cxnSp>
        <p:nvCxnSpPr>
          <p:cNvPr id="41" name="直接箭头连接符 40">
            <a:extLst>
              <a:ext uri="{FF2B5EF4-FFF2-40B4-BE49-F238E27FC236}">
                <a16:creationId xmlns:a16="http://schemas.microsoft.com/office/drawing/2014/main" id="{C23BC491-E259-4DF0-A4BB-53DC605839A7}"/>
              </a:ext>
            </a:extLst>
          </p:cNvPr>
          <p:cNvCxnSpPr>
            <a:cxnSpLocks/>
          </p:cNvCxnSpPr>
          <p:nvPr/>
        </p:nvCxnSpPr>
        <p:spPr>
          <a:xfrm flipH="1">
            <a:off x="10085275" y="2707903"/>
            <a:ext cx="1" cy="55050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等腰三角形 41">
            <a:extLst>
              <a:ext uri="{FF2B5EF4-FFF2-40B4-BE49-F238E27FC236}">
                <a16:creationId xmlns:a16="http://schemas.microsoft.com/office/drawing/2014/main" id="{0ABD5FD5-EB83-4BD2-BAF9-F1C3A0E8429E}"/>
              </a:ext>
            </a:extLst>
          </p:cNvPr>
          <p:cNvSpPr/>
          <p:nvPr/>
        </p:nvSpPr>
        <p:spPr>
          <a:xfrm>
            <a:off x="9787827" y="1896420"/>
            <a:ext cx="594895" cy="80640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19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0B504-58CE-43BC-8A7E-A74EAF0EB149}"/>
              </a:ext>
            </a:extLst>
          </p:cNvPr>
          <p:cNvSpPr>
            <a:spLocks noGrp="1"/>
          </p:cNvSpPr>
          <p:nvPr>
            <p:ph type="title"/>
          </p:nvPr>
        </p:nvSpPr>
        <p:spPr/>
        <p:txBody>
          <a:bodyPr/>
          <a:lstStyle/>
          <a:p>
            <a:r>
              <a:rPr lang="zh-CN" altLang="en-US" dirty="0"/>
              <a:t>建虚树</a:t>
            </a:r>
          </a:p>
        </p:txBody>
      </p:sp>
      <p:sp>
        <p:nvSpPr>
          <p:cNvPr id="3" name="内容占位符 2">
            <a:extLst>
              <a:ext uri="{FF2B5EF4-FFF2-40B4-BE49-F238E27FC236}">
                <a16:creationId xmlns:a16="http://schemas.microsoft.com/office/drawing/2014/main" id="{33BA9BAE-B1BC-4FB1-A34D-6E5E112CD504}"/>
              </a:ext>
            </a:extLst>
          </p:cNvPr>
          <p:cNvSpPr>
            <a:spLocks noGrp="1"/>
          </p:cNvSpPr>
          <p:nvPr>
            <p:ph idx="1"/>
          </p:nvPr>
        </p:nvSpPr>
        <p:spPr/>
        <p:txBody>
          <a:bodyPr/>
          <a:lstStyle/>
          <a:p>
            <a:pPr lvl="1"/>
            <a:r>
              <a:rPr lang="zh-CN" altLang="en-US" dirty="0"/>
              <a:t>来个样例</a:t>
            </a:r>
            <a:endParaRPr lang="en-US" altLang="zh-CN" dirty="0"/>
          </a:p>
          <a:p>
            <a:pPr lvl="1"/>
            <a:endParaRPr lang="zh-CN" altLang="en-US" dirty="0"/>
          </a:p>
        </p:txBody>
      </p:sp>
      <p:pic>
        <p:nvPicPr>
          <p:cNvPr id="6" name="图片 5">
            <a:extLst>
              <a:ext uri="{FF2B5EF4-FFF2-40B4-BE49-F238E27FC236}">
                <a16:creationId xmlns:a16="http://schemas.microsoft.com/office/drawing/2014/main" id="{26CDE649-4BE6-4CB8-855E-471B99D72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621" y="2722868"/>
            <a:ext cx="2295525" cy="1914525"/>
          </a:xfrm>
          <a:prstGeom prst="rect">
            <a:avLst/>
          </a:prstGeom>
        </p:spPr>
      </p:pic>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5D27F904-7306-4132-B9B8-4867598DF265}"/>
                  </a:ext>
                </a:extLst>
              </p:cNvPr>
              <p:cNvSpPr/>
              <p:nvPr/>
            </p:nvSpPr>
            <p:spPr>
              <a:xfrm>
                <a:off x="5167977" y="175359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10" name="椭圆 9">
                <a:extLst>
                  <a:ext uri="{FF2B5EF4-FFF2-40B4-BE49-F238E27FC236}">
                    <a16:creationId xmlns:a16="http://schemas.microsoft.com/office/drawing/2014/main" id="{5D27F904-7306-4132-B9B8-4867598DF265}"/>
                  </a:ext>
                </a:extLst>
              </p:cNvPr>
              <p:cNvSpPr>
                <a:spLocks noRot="1" noChangeAspect="1" noMove="1" noResize="1" noEditPoints="1" noAdjustHandles="1" noChangeArrowheads="1" noChangeShapeType="1" noTextEdit="1"/>
              </p:cNvSpPr>
              <p:nvPr/>
            </p:nvSpPr>
            <p:spPr>
              <a:xfrm>
                <a:off x="5167977" y="1753597"/>
                <a:ext cx="393108" cy="393108"/>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880CAB5A-E33B-4FCA-A3A3-CF342C6FF290}"/>
                  </a:ext>
                </a:extLst>
              </p:cNvPr>
              <p:cNvSpPr/>
              <p:nvPr/>
            </p:nvSpPr>
            <p:spPr>
              <a:xfrm>
                <a:off x="4629481"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11" name="椭圆 10">
                <a:extLst>
                  <a:ext uri="{FF2B5EF4-FFF2-40B4-BE49-F238E27FC236}">
                    <a16:creationId xmlns:a16="http://schemas.microsoft.com/office/drawing/2014/main" id="{880CAB5A-E33B-4FCA-A3A3-CF342C6FF290}"/>
                  </a:ext>
                </a:extLst>
              </p:cNvPr>
              <p:cNvSpPr>
                <a:spLocks noRot="1" noChangeAspect="1" noMove="1" noResize="1" noEditPoints="1" noAdjustHandles="1" noChangeArrowheads="1" noChangeShapeType="1" noTextEdit="1"/>
              </p:cNvSpPr>
              <p:nvPr/>
            </p:nvSpPr>
            <p:spPr>
              <a:xfrm>
                <a:off x="4629481" y="2538837"/>
                <a:ext cx="393108" cy="393108"/>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333FD12A-9E3C-4045-98B9-6EA08D8EF6BE}"/>
                  </a:ext>
                </a:extLst>
              </p:cNvPr>
              <p:cNvSpPr/>
              <p:nvPr/>
            </p:nvSpPr>
            <p:spPr>
              <a:xfrm>
                <a:off x="4127620"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3</m:t>
                      </m:r>
                    </m:oMath>
                  </m:oMathPara>
                </a14:m>
                <a:endParaRPr lang="zh-CN" altLang="en-US" dirty="0">
                  <a:solidFill>
                    <a:schemeClr val="tx1"/>
                  </a:solidFill>
                </a:endParaRPr>
              </a:p>
            </p:txBody>
          </p:sp>
        </mc:Choice>
        <mc:Fallback xmlns="">
          <p:sp>
            <p:nvSpPr>
              <p:cNvPr id="12" name="椭圆 11">
                <a:extLst>
                  <a:ext uri="{FF2B5EF4-FFF2-40B4-BE49-F238E27FC236}">
                    <a16:creationId xmlns:a16="http://schemas.microsoft.com/office/drawing/2014/main" id="{333FD12A-9E3C-4045-98B9-6EA08D8EF6BE}"/>
                  </a:ext>
                </a:extLst>
              </p:cNvPr>
              <p:cNvSpPr>
                <a:spLocks noRot="1" noChangeAspect="1" noMove="1" noResize="1" noEditPoints="1" noAdjustHandles="1" noChangeArrowheads="1" noChangeShapeType="1" noTextEdit="1"/>
              </p:cNvSpPr>
              <p:nvPr/>
            </p:nvSpPr>
            <p:spPr>
              <a:xfrm>
                <a:off x="4127620" y="3328409"/>
                <a:ext cx="393108" cy="393108"/>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F14B6A62-CC52-4FE6-A3DB-E1E5FCB96F4C}"/>
                  </a:ext>
                </a:extLst>
              </p:cNvPr>
              <p:cNvSpPr/>
              <p:nvPr/>
            </p:nvSpPr>
            <p:spPr>
              <a:xfrm>
                <a:off x="3588639" y="4244285"/>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4</m:t>
                      </m:r>
                    </m:oMath>
                  </m:oMathPara>
                </a14:m>
                <a:endParaRPr lang="zh-CN" altLang="en-US" dirty="0">
                  <a:solidFill>
                    <a:srgbClr val="FF0000"/>
                  </a:solidFill>
                </a:endParaRPr>
              </a:p>
            </p:txBody>
          </p:sp>
        </mc:Choice>
        <mc:Fallback xmlns="">
          <p:sp>
            <p:nvSpPr>
              <p:cNvPr id="13" name="椭圆 12">
                <a:extLst>
                  <a:ext uri="{FF2B5EF4-FFF2-40B4-BE49-F238E27FC236}">
                    <a16:creationId xmlns:a16="http://schemas.microsoft.com/office/drawing/2014/main" id="{F14B6A62-CC52-4FE6-A3DB-E1E5FCB96F4C}"/>
                  </a:ext>
                </a:extLst>
              </p:cNvPr>
              <p:cNvSpPr>
                <a:spLocks noRot="1" noChangeAspect="1" noMove="1" noResize="1" noEditPoints="1" noAdjustHandles="1" noChangeArrowheads="1" noChangeShapeType="1" noTextEdit="1"/>
              </p:cNvSpPr>
              <p:nvPr/>
            </p:nvSpPr>
            <p:spPr>
              <a:xfrm>
                <a:off x="3588639" y="4244285"/>
                <a:ext cx="393108" cy="393108"/>
              </a:xfrm>
              <a:prstGeom prst="ellipse">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841DA6F6-E43C-4C20-9DC2-CF1C4A800E1A}"/>
                  </a:ext>
                </a:extLst>
              </p:cNvPr>
              <p:cNvSpPr/>
              <p:nvPr/>
            </p:nvSpPr>
            <p:spPr>
              <a:xfrm>
                <a:off x="5717175"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5</m:t>
                      </m:r>
                    </m:oMath>
                  </m:oMathPara>
                </a14:m>
                <a:endParaRPr lang="zh-CN" altLang="en-US" dirty="0">
                  <a:solidFill>
                    <a:schemeClr val="tx1"/>
                  </a:solidFill>
                </a:endParaRPr>
              </a:p>
            </p:txBody>
          </p:sp>
        </mc:Choice>
        <mc:Fallback xmlns="">
          <p:sp>
            <p:nvSpPr>
              <p:cNvPr id="18" name="椭圆 17">
                <a:extLst>
                  <a:ext uri="{FF2B5EF4-FFF2-40B4-BE49-F238E27FC236}">
                    <a16:creationId xmlns:a16="http://schemas.microsoft.com/office/drawing/2014/main" id="{841DA6F6-E43C-4C20-9DC2-CF1C4A800E1A}"/>
                  </a:ext>
                </a:extLst>
              </p:cNvPr>
              <p:cNvSpPr>
                <a:spLocks noRot="1" noChangeAspect="1" noMove="1" noResize="1" noEditPoints="1" noAdjustHandles="1" noChangeArrowheads="1" noChangeShapeType="1" noTextEdit="1"/>
              </p:cNvSpPr>
              <p:nvPr/>
            </p:nvSpPr>
            <p:spPr>
              <a:xfrm>
                <a:off x="5717175" y="2538837"/>
                <a:ext cx="393108" cy="393108"/>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3043D4B6-6328-494D-9438-6F0A0B634A60}"/>
                  </a:ext>
                </a:extLst>
              </p:cNvPr>
              <p:cNvSpPr/>
              <p:nvPr/>
            </p:nvSpPr>
            <p:spPr>
              <a:xfrm>
                <a:off x="5167977"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6</m:t>
                      </m:r>
                    </m:oMath>
                  </m:oMathPara>
                </a14:m>
                <a:endParaRPr lang="zh-CN" altLang="en-US" dirty="0">
                  <a:solidFill>
                    <a:srgbClr val="FF0000"/>
                  </a:solidFill>
                </a:endParaRPr>
              </a:p>
            </p:txBody>
          </p:sp>
        </mc:Choice>
        <mc:Fallback xmlns="">
          <p:sp>
            <p:nvSpPr>
              <p:cNvPr id="21" name="椭圆 20">
                <a:extLst>
                  <a:ext uri="{FF2B5EF4-FFF2-40B4-BE49-F238E27FC236}">
                    <a16:creationId xmlns:a16="http://schemas.microsoft.com/office/drawing/2014/main" id="{3043D4B6-6328-494D-9438-6F0A0B634A60}"/>
                  </a:ext>
                </a:extLst>
              </p:cNvPr>
              <p:cNvSpPr>
                <a:spLocks noRot="1" noChangeAspect="1" noMove="1" noResize="1" noEditPoints="1" noAdjustHandles="1" noChangeArrowheads="1" noChangeShapeType="1" noTextEdit="1"/>
              </p:cNvSpPr>
              <p:nvPr/>
            </p:nvSpPr>
            <p:spPr>
              <a:xfrm>
                <a:off x="5167977" y="3328409"/>
                <a:ext cx="393108" cy="393108"/>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C9E0384B-31C3-4934-8D50-BF4E5BD9D220}"/>
                  </a:ext>
                </a:extLst>
              </p:cNvPr>
              <p:cNvSpPr/>
              <p:nvPr/>
            </p:nvSpPr>
            <p:spPr>
              <a:xfrm>
                <a:off x="6208334"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7</m:t>
                      </m:r>
                    </m:oMath>
                  </m:oMathPara>
                </a14:m>
                <a:endParaRPr lang="zh-CN" altLang="en-US" dirty="0">
                  <a:solidFill>
                    <a:srgbClr val="FF0000"/>
                  </a:solidFill>
                </a:endParaRPr>
              </a:p>
            </p:txBody>
          </p:sp>
        </mc:Choice>
        <mc:Fallback xmlns="">
          <p:sp>
            <p:nvSpPr>
              <p:cNvPr id="22" name="椭圆 21">
                <a:extLst>
                  <a:ext uri="{FF2B5EF4-FFF2-40B4-BE49-F238E27FC236}">
                    <a16:creationId xmlns:a16="http://schemas.microsoft.com/office/drawing/2014/main" id="{C9E0384B-31C3-4934-8D50-BF4E5BD9D220}"/>
                  </a:ext>
                </a:extLst>
              </p:cNvPr>
              <p:cNvSpPr>
                <a:spLocks noRot="1" noChangeAspect="1" noMove="1" noResize="1" noEditPoints="1" noAdjustHandles="1" noChangeArrowheads="1" noChangeShapeType="1" noTextEdit="1"/>
              </p:cNvSpPr>
              <p:nvPr/>
            </p:nvSpPr>
            <p:spPr>
              <a:xfrm>
                <a:off x="6208334" y="3328409"/>
                <a:ext cx="393108" cy="393108"/>
              </a:xfrm>
              <a:prstGeom prst="ellipse">
                <a:avLst/>
              </a:prstGeom>
              <a:blipFill>
                <a:blip r:embed="rId9"/>
                <a:stretch>
                  <a:fillRect/>
                </a:stretch>
              </a:blipFill>
              <a:ln>
                <a:solidFill>
                  <a:schemeClr val="tx1"/>
                </a:solidFill>
              </a:ln>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5851283E-4AD0-49CD-85D3-BDB421747516}"/>
              </a:ext>
            </a:extLst>
          </p:cNvPr>
          <p:cNvCxnSpPr>
            <a:cxnSpLocks/>
            <a:stCxn id="10" idx="3"/>
            <a:endCxn id="11" idx="0"/>
          </p:cNvCxnSpPr>
          <p:nvPr/>
        </p:nvCxnSpPr>
        <p:spPr>
          <a:xfrm flipH="1">
            <a:off x="4826035" y="2089136"/>
            <a:ext cx="399511"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62A63F8-CCA0-4DAA-80E4-02FC918CF2B0}"/>
              </a:ext>
            </a:extLst>
          </p:cNvPr>
          <p:cNvCxnSpPr>
            <a:cxnSpLocks/>
            <a:stCxn id="11" idx="3"/>
            <a:endCxn id="12" idx="0"/>
          </p:cNvCxnSpPr>
          <p:nvPr/>
        </p:nvCxnSpPr>
        <p:spPr>
          <a:xfrm flipH="1">
            <a:off x="4324174" y="2874376"/>
            <a:ext cx="362876"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616CB7B-BE93-480B-8F4C-528B0F89223E}"/>
              </a:ext>
            </a:extLst>
          </p:cNvPr>
          <p:cNvCxnSpPr>
            <a:cxnSpLocks/>
            <a:stCxn id="12" idx="3"/>
            <a:endCxn id="13" idx="0"/>
          </p:cNvCxnSpPr>
          <p:nvPr/>
        </p:nvCxnSpPr>
        <p:spPr>
          <a:xfrm flipH="1">
            <a:off x="3785193" y="3663948"/>
            <a:ext cx="399996" cy="580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8B6ADE5-02E9-4436-A2FD-A183BC620858}"/>
              </a:ext>
            </a:extLst>
          </p:cNvPr>
          <p:cNvCxnSpPr>
            <a:cxnSpLocks/>
            <a:stCxn id="10" idx="5"/>
            <a:endCxn id="18" idx="0"/>
          </p:cNvCxnSpPr>
          <p:nvPr/>
        </p:nvCxnSpPr>
        <p:spPr>
          <a:xfrm>
            <a:off x="5503516" y="2089136"/>
            <a:ext cx="410213"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F8E0F4B-8389-4425-B7C3-1587932B33D2}"/>
              </a:ext>
            </a:extLst>
          </p:cNvPr>
          <p:cNvCxnSpPr>
            <a:stCxn id="18" idx="3"/>
            <a:endCxn id="21" idx="0"/>
          </p:cNvCxnSpPr>
          <p:nvPr/>
        </p:nvCxnSpPr>
        <p:spPr>
          <a:xfrm flipH="1">
            <a:off x="5364531" y="2874376"/>
            <a:ext cx="410213"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E5610DC-DD21-4EFC-AD09-59ADCC4F1E25}"/>
              </a:ext>
            </a:extLst>
          </p:cNvPr>
          <p:cNvCxnSpPr>
            <a:stCxn id="18" idx="5"/>
            <a:endCxn id="22" idx="0"/>
          </p:cNvCxnSpPr>
          <p:nvPr/>
        </p:nvCxnSpPr>
        <p:spPr>
          <a:xfrm>
            <a:off x="6052714" y="2874376"/>
            <a:ext cx="352174"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8028F6D8-4BF6-4EC2-9304-588A3D75CEAC}"/>
                  </a:ext>
                </a:extLst>
              </p:cNvPr>
              <p:cNvSpPr/>
              <p:nvPr/>
            </p:nvSpPr>
            <p:spPr>
              <a:xfrm>
                <a:off x="9656087" y="1691724"/>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51" name="椭圆 50">
                <a:extLst>
                  <a:ext uri="{FF2B5EF4-FFF2-40B4-BE49-F238E27FC236}">
                    <a16:creationId xmlns:a16="http://schemas.microsoft.com/office/drawing/2014/main" id="{8028F6D8-4BF6-4EC2-9304-588A3D75CEAC}"/>
                  </a:ext>
                </a:extLst>
              </p:cNvPr>
              <p:cNvSpPr>
                <a:spLocks noRot="1" noChangeAspect="1" noMove="1" noResize="1" noEditPoints="1" noAdjustHandles="1" noChangeArrowheads="1" noChangeShapeType="1" noTextEdit="1"/>
              </p:cNvSpPr>
              <p:nvPr/>
            </p:nvSpPr>
            <p:spPr>
              <a:xfrm>
                <a:off x="9656087" y="1691724"/>
                <a:ext cx="393108" cy="393108"/>
              </a:xfrm>
              <a:prstGeom prst="ellipse">
                <a:avLst/>
              </a:prstGeom>
              <a:blipFill>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26381D0E-5B3E-4B8A-831C-0D8F7D0075C0}"/>
                  </a:ext>
                </a:extLst>
              </p:cNvPr>
              <p:cNvSpPr txBox="1"/>
              <p:nvPr/>
            </p:nvSpPr>
            <p:spPr>
              <a:xfrm>
                <a:off x="5073261" y="627556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48" name="文本框 47">
                <a:extLst>
                  <a:ext uri="{FF2B5EF4-FFF2-40B4-BE49-F238E27FC236}">
                    <a16:creationId xmlns:a16="http://schemas.microsoft.com/office/drawing/2014/main" id="{26381D0E-5B3E-4B8A-831C-0D8F7D0075C0}"/>
                  </a:ext>
                </a:extLst>
              </p:cNvPr>
              <p:cNvSpPr txBox="1">
                <a:spLocks noRot="1" noChangeAspect="1" noMove="1" noResize="1" noEditPoints="1" noAdjustHandles="1" noChangeArrowheads="1" noChangeShapeType="1" noTextEdit="1"/>
              </p:cNvSpPr>
              <p:nvPr/>
            </p:nvSpPr>
            <p:spPr>
              <a:xfrm>
                <a:off x="5073261" y="6275567"/>
                <a:ext cx="377026"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07DEBB41-5060-4D41-82FD-1967A84CFBF1}"/>
                  </a:ext>
                </a:extLst>
              </p:cNvPr>
              <p:cNvSpPr txBox="1"/>
              <p:nvPr/>
            </p:nvSpPr>
            <p:spPr>
              <a:xfrm>
                <a:off x="5073261" y="590345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p:txBody>
          </p:sp>
        </mc:Choice>
        <mc:Fallback xmlns="">
          <p:sp>
            <p:nvSpPr>
              <p:cNvPr id="52" name="文本框 51">
                <a:extLst>
                  <a:ext uri="{FF2B5EF4-FFF2-40B4-BE49-F238E27FC236}">
                    <a16:creationId xmlns:a16="http://schemas.microsoft.com/office/drawing/2014/main" id="{07DEBB41-5060-4D41-82FD-1967A84CFBF1}"/>
                  </a:ext>
                </a:extLst>
              </p:cNvPr>
              <p:cNvSpPr txBox="1">
                <a:spLocks noRot="1" noChangeAspect="1" noMove="1" noResize="1" noEditPoints="1" noAdjustHandles="1" noChangeArrowheads="1" noChangeShapeType="1" noTextEdit="1"/>
              </p:cNvSpPr>
              <p:nvPr/>
            </p:nvSpPr>
            <p:spPr>
              <a:xfrm>
                <a:off x="5073261" y="5903452"/>
                <a:ext cx="377026"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B16C984C-F8EC-4BBD-8AA9-E7EC7526A4B7}"/>
                  </a:ext>
                </a:extLst>
              </p:cNvPr>
              <p:cNvSpPr/>
              <p:nvPr/>
            </p:nvSpPr>
            <p:spPr>
              <a:xfrm>
                <a:off x="9108491" y="2481268"/>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57" name="椭圆 56">
                <a:extLst>
                  <a:ext uri="{FF2B5EF4-FFF2-40B4-BE49-F238E27FC236}">
                    <a16:creationId xmlns:a16="http://schemas.microsoft.com/office/drawing/2014/main" id="{B16C984C-F8EC-4BBD-8AA9-E7EC7526A4B7}"/>
                  </a:ext>
                </a:extLst>
              </p:cNvPr>
              <p:cNvSpPr>
                <a:spLocks noRot="1" noChangeAspect="1" noMove="1" noResize="1" noEditPoints="1" noAdjustHandles="1" noChangeArrowheads="1" noChangeShapeType="1" noTextEdit="1"/>
              </p:cNvSpPr>
              <p:nvPr/>
            </p:nvSpPr>
            <p:spPr>
              <a:xfrm>
                <a:off x="9108491" y="2481268"/>
                <a:ext cx="393108" cy="393108"/>
              </a:xfrm>
              <a:prstGeom prst="ellipse">
                <a:avLst/>
              </a:prstGeom>
              <a:blipFill>
                <a:blip r:embed="rId1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椭圆 57">
                <a:extLst>
                  <a:ext uri="{FF2B5EF4-FFF2-40B4-BE49-F238E27FC236}">
                    <a16:creationId xmlns:a16="http://schemas.microsoft.com/office/drawing/2014/main" id="{A51DAD0E-B5FE-44EC-9C5A-807D5930E1A2}"/>
                  </a:ext>
                </a:extLst>
              </p:cNvPr>
              <p:cNvSpPr/>
              <p:nvPr/>
            </p:nvSpPr>
            <p:spPr>
              <a:xfrm>
                <a:off x="8606630" y="3270840"/>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4</m:t>
                      </m:r>
                    </m:oMath>
                  </m:oMathPara>
                </a14:m>
                <a:endParaRPr lang="zh-CN" altLang="en-US" dirty="0">
                  <a:solidFill>
                    <a:srgbClr val="FF0000"/>
                  </a:solidFill>
                </a:endParaRPr>
              </a:p>
            </p:txBody>
          </p:sp>
        </mc:Choice>
        <mc:Fallback xmlns="">
          <p:sp>
            <p:nvSpPr>
              <p:cNvPr id="58" name="椭圆 57">
                <a:extLst>
                  <a:ext uri="{FF2B5EF4-FFF2-40B4-BE49-F238E27FC236}">
                    <a16:creationId xmlns:a16="http://schemas.microsoft.com/office/drawing/2014/main" id="{A51DAD0E-B5FE-44EC-9C5A-807D5930E1A2}"/>
                  </a:ext>
                </a:extLst>
              </p:cNvPr>
              <p:cNvSpPr>
                <a:spLocks noRot="1" noChangeAspect="1" noMove="1" noResize="1" noEditPoints="1" noAdjustHandles="1" noChangeArrowheads="1" noChangeShapeType="1" noTextEdit="1"/>
              </p:cNvSpPr>
              <p:nvPr/>
            </p:nvSpPr>
            <p:spPr>
              <a:xfrm>
                <a:off x="8606630" y="3270840"/>
                <a:ext cx="393108" cy="393108"/>
              </a:xfrm>
              <a:prstGeom prst="ellipse">
                <a:avLst/>
              </a:prstGeom>
              <a:blipFill>
                <a:blip r:embed="rId1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754E7612-3D6C-4CF9-88D9-57AA46494FF4}"/>
                  </a:ext>
                </a:extLst>
              </p:cNvPr>
              <p:cNvSpPr/>
              <p:nvPr/>
            </p:nvSpPr>
            <p:spPr>
              <a:xfrm>
                <a:off x="10196185" y="2481268"/>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5</m:t>
                      </m:r>
                    </m:oMath>
                  </m:oMathPara>
                </a14:m>
                <a:endParaRPr lang="zh-CN" altLang="en-US" dirty="0">
                  <a:solidFill>
                    <a:schemeClr val="tx1"/>
                  </a:solidFill>
                </a:endParaRPr>
              </a:p>
            </p:txBody>
          </p:sp>
        </mc:Choice>
        <mc:Fallback xmlns="">
          <p:sp>
            <p:nvSpPr>
              <p:cNvPr id="60" name="椭圆 59">
                <a:extLst>
                  <a:ext uri="{FF2B5EF4-FFF2-40B4-BE49-F238E27FC236}">
                    <a16:creationId xmlns:a16="http://schemas.microsoft.com/office/drawing/2014/main" id="{754E7612-3D6C-4CF9-88D9-57AA46494FF4}"/>
                  </a:ext>
                </a:extLst>
              </p:cNvPr>
              <p:cNvSpPr>
                <a:spLocks noRot="1" noChangeAspect="1" noMove="1" noResize="1" noEditPoints="1" noAdjustHandles="1" noChangeArrowheads="1" noChangeShapeType="1" noTextEdit="1"/>
              </p:cNvSpPr>
              <p:nvPr/>
            </p:nvSpPr>
            <p:spPr>
              <a:xfrm>
                <a:off x="10196185" y="2481268"/>
                <a:ext cx="393108" cy="393108"/>
              </a:xfrm>
              <a:prstGeom prst="ellipse">
                <a:avLst/>
              </a:prstGeom>
              <a:blipFill>
                <a:blip r:embed="rId1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0ABA99CF-6463-448C-A0B5-644272CBD3FC}"/>
                  </a:ext>
                </a:extLst>
              </p:cNvPr>
              <p:cNvSpPr/>
              <p:nvPr/>
            </p:nvSpPr>
            <p:spPr>
              <a:xfrm>
                <a:off x="9646987" y="3270840"/>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6</m:t>
                      </m:r>
                    </m:oMath>
                  </m:oMathPara>
                </a14:m>
                <a:endParaRPr lang="zh-CN" altLang="en-US" dirty="0">
                  <a:solidFill>
                    <a:srgbClr val="FF0000"/>
                  </a:solidFill>
                </a:endParaRPr>
              </a:p>
            </p:txBody>
          </p:sp>
        </mc:Choice>
        <mc:Fallback xmlns="">
          <p:sp>
            <p:nvSpPr>
              <p:cNvPr id="61" name="椭圆 60">
                <a:extLst>
                  <a:ext uri="{FF2B5EF4-FFF2-40B4-BE49-F238E27FC236}">
                    <a16:creationId xmlns:a16="http://schemas.microsoft.com/office/drawing/2014/main" id="{0ABA99CF-6463-448C-A0B5-644272CBD3FC}"/>
                  </a:ext>
                </a:extLst>
              </p:cNvPr>
              <p:cNvSpPr>
                <a:spLocks noRot="1" noChangeAspect="1" noMove="1" noResize="1" noEditPoints="1" noAdjustHandles="1" noChangeArrowheads="1" noChangeShapeType="1" noTextEdit="1"/>
              </p:cNvSpPr>
              <p:nvPr/>
            </p:nvSpPr>
            <p:spPr>
              <a:xfrm>
                <a:off x="9646987" y="3270840"/>
                <a:ext cx="393108" cy="393108"/>
              </a:xfrm>
              <a:prstGeom prst="ellipse">
                <a:avLst/>
              </a:prstGeom>
              <a:blipFill>
                <a:blip r:embed="rId1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92D5C18C-0868-4845-8B59-289852B57B20}"/>
                  </a:ext>
                </a:extLst>
              </p:cNvPr>
              <p:cNvSpPr/>
              <p:nvPr/>
            </p:nvSpPr>
            <p:spPr>
              <a:xfrm>
                <a:off x="10686632" y="3270840"/>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7</m:t>
                      </m:r>
                    </m:oMath>
                  </m:oMathPara>
                </a14:m>
                <a:endParaRPr lang="zh-CN" altLang="en-US" dirty="0">
                  <a:solidFill>
                    <a:srgbClr val="FF0000"/>
                  </a:solidFill>
                </a:endParaRPr>
              </a:p>
            </p:txBody>
          </p:sp>
        </mc:Choice>
        <mc:Fallback xmlns="">
          <p:sp>
            <p:nvSpPr>
              <p:cNvPr id="62" name="椭圆 61">
                <a:extLst>
                  <a:ext uri="{FF2B5EF4-FFF2-40B4-BE49-F238E27FC236}">
                    <a16:creationId xmlns:a16="http://schemas.microsoft.com/office/drawing/2014/main" id="{92D5C18C-0868-4845-8B59-289852B57B20}"/>
                  </a:ext>
                </a:extLst>
              </p:cNvPr>
              <p:cNvSpPr>
                <a:spLocks noRot="1" noChangeAspect="1" noMove="1" noResize="1" noEditPoints="1" noAdjustHandles="1" noChangeArrowheads="1" noChangeShapeType="1" noTextEdit="1"/>
              </p:cNvSpPr>
              <p:nvPr/>
            </p:nvSpPr>
            <p:spPr>
              <a:xfrm>
                <a:off x="10686632" y="3270840"/>
                <a:ext cx="393108" cy="393108"/>
              </a:xfrm>
              <a:prstGeom prst="ellipse">
                <a:avLst/>
              </a:prstGeom>
              <a:blipFill>
                <a:blip r:embed="rId17"/>
                <a:stretch>
                  <a:fillRect/>
                </a:stretch>
              </a:blipFill>
              <a:ln>
                <a:solidFill>
                  <a:schemeClr val="tx1"/>
                </a:solidFill>
              </a:ln>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667E4277-B8F6-4359-AC91-9190EA5D6027}"/>
              </a:ext>
            </a:extLst>
          </p:cNvPr>
          <p:cNvCxnSpPr>
            <a:cxnSpLocks/>
            <a:stCxn id="51" idx="3"/>
            <a:endCxn id="57" idx="0"/>
          </p:cNvCxnSpPr>
          <p:nvPr/>
        </p:nvCxnSpPr>
        <p:spPr>
          <a:xfrm flipH="1">
            <a:off x="9305045" y="2027263"/>
            <a:ext cx="408611" cy="4540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5647B666-984E-48B3-9BFF-318BBEEFBFBF}"/>
              </a:ext>
            </a:extLst>
          </p:cNvPr>
          <p:cNvCxnSpPr>
            <a:cxnSpLocks/>
            <a:stCxn id="57" idx="3"/>
            <a:endCxn id="58" idx="0"/>
          </p:cNvCxnSpPr>
          <p:nvPr/>
        </p:nvCxnSpPr>
        <p:spPr>
          <a:xfrm flipH="1">
            <a:off x="8803184" y="2816807"/>
            <a:ext cx="362876"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EE285A0-D52C-4415-B086-FDE3162A44F5}"/>
              </a:ext>
            </a:extLst>
          </p:cNvPr>
          <p:cNvCxnSpPr>
            <a:cxnSpLocks/>
            <a:stCxn id="51" idx="5"/>
            <a:endCxn id="60" idx="0"/>
          </p:cNvCxnSpPr>
          <p:nvPr/>
        </p:nvCxnSpPr>
        <p:spPr>
          <a:xfrm>
            <a:off x="9991626" y="2027263"/>
            <a:ext cx="401113" cy="4540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1158223A-B00C-4678-B68F-179137E48913}"/>
              </a:ext>
            </a:extLst>
          </p:cNvPr>
          <p:cNvCxnSpPr>
            <a:stCxn id="60" idx="3"/>
            <a:endCxn id="61" idx="0"/>
          </p:cNvCxnSpPr>
          <p:nvPr/>
        </p:nvCxnSpPr>
        <p:spPr>
          <a:xfrm flipH="1">
            <a:off x="9843541" y="2816807"/>
            <a:ext cx="410213"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5BF26C7-D6EB-49CB-9A65-2A16D63C0AA6}"/>
              </a:ext>
            </a:extLst>
          </p:cNvPr>
          <p:cNvCxnSpPr>
            <a:stCxn id="60" idx="5"/>
            <a:endCxn id="62" idx="0"/>
          </p:cNvCxnSpPr>
          <p:nvPr/>
        </p:nvCxnSpPr>
        <p:spPr>
          <a:xfrm>
            <a:off x="10531724" y="2816807"/>
            <a:ext cx="351462"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230452C-5041-4646-A663-621B7A140EDE}"/>
                  </a:ext>
                </a:extLst>
              </p:cNvPr>
              <p:cNvSpPr txBox="1"/>
              <p:nvPr/>
            </p:nvSpPr>
            <p:spPr>
              <a:xfrm>
                <a:off x="5073261" y="55313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oMath>
                  </m:oMathPara>
                </a14:m>
                <a:endParaRPr lang="zh-CN" altLang="en-US" dirty="0"/>
              </a:p>
            </p:txBody>
          </p:sp>
        </mc:Choice>
        <mc:Fallback xmlns="">
          <p:sp>
            <p:nvSpPr>
              <p:cNvPr id="71" name="文本框 70">
                <a:extLst>
                  <a:ext uri="{FF2B5EF4-FFF2-40B4-BE49-F238E27FC236}">
                    <a16:creationId xmlns:a16="http://schemas.microsoft.com/office/drawing/2014/main" id="{6230452C-5041-4646-A663-621B7A140EDE}"/>
                  </a:ext>
                </a:extLst>
              </p:cNvPr>
              <p:cNvSpPr txBox="1">
                <a:spLocks noRot="1" noChangeAspect="1" noMove="1" noResize="1" noEditPoints="1" noAdjustHandles="1" noChangeArrowheads="1" noChangeShapeType="1" noTextEdit="1"/>
              </p:cNvSpPr>
              <p:nvPr/>
            </p:nvSpPr>
            <p:spPr>
              <a:xfrm>
                <a:off x="5073261" y="5531337"/>
                <a:ext cx="377026" cy="369332"/>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2B1A2C27-90DB-4858-A61E-F343C0A6820F}"/>
                  </a:ext>
                </a:extLst>
              </p:cNvPr>
              <p:cNvSpPr txBox="1"/>
              <p:nvPr/>
            </p:nvSpPr>
            <p:spPr>
              <a:xfrm>
                <a:off x="5073261" y="590345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6</m:t>
                      </m:r>
                    </m:oMath>
                  </m:oMathPara>
                </a14:m>
                <a:endParaRPr lang="zh-CN" altLang="en-US" dirty="0"/>
              </a:p>
            </p:txBody>
          </p:sp>
        </mc:Choice>
        <mc:Fallback xmlns="">
          <p:sp>
            <p:nvSpPr>
              <p:cNvPr id="72" name="文本框 71">
                <a:extLst>
                  <a:ext uri="{FF2B5EF4-FFF2-40B4-BE49-F238E27FC236}">
                    <a16:creationId xmlns:a16="http://schemas.microsoft.com/office/drawing/2014/main" id="{2B1A2C27-90DB-4858-A61E-F343C0A6820F}"/>
                  </a:ext>
                </a:extLst>
              </p:cNvPr>
              <p:cNvSpPr txBox="1">
                <a:spLocks noRot="1" noChangeAspect="1" noMove="1" noResize="1" noEditPoints="1" noAdjustHandles="1" noChangeArrowheads="1" noChangeShapeType="1" noTextEdit="1"/>
              </p:cNvSpPr>
              <p:nvPr/>
            </p:nvSpPr>
            <p:spPr>
              <a:xfrm>
                <a:off x="5073261" y="5903452"/>
                <a:ext cx="377026" cy="369332"/>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C479B77A-6F15-4217-90BE-CE60204A7125}"/>
                  </a:ext>
                </a:extLst>
              </p:cNvPr>
              <p:cNvSpPr txBox="1"/>
              <p:nvPr/>
            </p:nvSpPr>
            <p:spPr>
              <a:xfrm>
                <a:off x="5073261" y="59006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m:t>
                      </m:r>
                    </m:oMath>
                  </m:oMathPara>
                </a14:m>
                <a:endParaRPr lang="zh-CN" altLang="en-US" dirty="0"/>
              </a:p>
            </p:txBody>
          </p:sp>
        </mc:Choice>
        <mc:Fallback xmlns="">
          <p:sp>
            <p:nvSpPr>
              <p:cNvPr id="73" name="文本框 72">
                <a:extLst>
                  <a:ext uri="{FF2B5EF4-FFF2-40B4-BE49-F238E27FC236}">
                    <a16:creationId xmlns:a16="http://schemas.microsoft.com/office/drawing/2014/main" id="{C479B77A-6F15-4217-90BE-CE60204A7125}"/>
                  </a:ext>
                </a:extLst>
              </p:cNvPr>
              <p:cNvSpPr txBox="1">
                <a:spLocks noRot="1" noChangeAspect="1" noMove="1" noResize="1" noEditPoints="1" noAdjustHandles="1" noChangeArrowheads="1" noChangeShapeType="1" noTextEdit="1"/>
              </p:cNvSpPr>
              <p:nvPr/>
            </p:nvSpPr>
            <p:spPr>
              <a:xfrm>
                <a:off x="5073261" y="5900669"/>
                <a:ext cx="377026"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3618C1DE-B70A-4840-81F0-1F6EB36AE1FE}"/>
                  </a:ext>
                </a:extLst>
              </p:cNvPr>
              <p:cNvSpPr txBox="1"/>
              <p:nvPr/>
            </p:nvSpPr>
            <p:spPr>
              <a:xfrm>
                <a:off x="5073261" y="552994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7</m:t>
                      </m:r>
                    </m:oMath>
                  </m:oMathPara>
                </a14:m>
                <a:endParaRPr lang="zh-CN" altLang="en-US" dirty="0"/>
              </a:p>
            </p:txBody>
          </p:sp>
        </mc:Choice>
        <mc:Fallback xmlns="">
          <p:sp>
            <p:nvSpPr>
              <p:cNvPr id="77" name="文本框 76">
                <a:extLst>
                  <a:ext uri="{FF2B5EF4-FFF2-40B4-BE49-F238E27FC236}">
                    <a16:creationId xmlns:a16="http://schemas.microsoft.com/office/drawing/2014/main" id="{3618C1DE-B70A-4840-81F0-1F6EB36AE1FE}"/>
                  </a:ext>
                </a:extLst>
              </p:cNvPr>
              <p:cNvSpPr txBox="1">
                <a:spLocks noRot="1" noChangeAspect="1" noMove="1" noResize="1" noEditPoints="1" noAdjustHandles="1" noChangeArrowheads="1" noChangeShapeType="1" noTextEdit="1"/>
              </p:cNvSpPr>
              <p:nvPr/>
            </p:nvSpPr>
            <p:spPr>
              <a:xfrm>
                <a:off x="5073261" y="5529946"/>
                <a:ext cx="377026" cy="369332"/>
              </a:xfrm>
              <a:prstGeom prst="rect">
                <a:avLst/>
              </a:prstGeom>
              <a:blipFill>
                <a:blip r:embed="rId21"/>
                <a:stretch>
                  <a:fillRect/>
                </a:stretch>
              </a:blipFill>
            </p:spPr>
            <p:txBody>
              <a:bodyPr/>
              <a:lstStyle/>
              <a:p>
                <a:r>
                  <a:rPr lang="zh-CN" altLang="en-US">
                    <a:noFill/>
                  </a:rPr>
                  <a:t> </a:t>
                </a:r>
              </a:p>
            </p:txBody>
          </p:sp>
        </mc:Fallback>
      </mc:AlternateContent>
      <p:graphicFrame>
        <p:nvGraphicFramePr>
          <p:cNvPr id="78" name="表格 78">
            <a:extLst>
              <a:ext uri="{FF2B5EF4-FFF2-40B4-BE49-F238E27FC236}">
                <a16:creationId xmlns:a16="http://schemas.microsoft.com/office/drawing/2014/main" id="{9DDB5DFA-D307-414D-B5BB-662D5B7A4E79}"/>
              </a:ext>
            </a:extLst>
          </p:cNvPr>
          <p:cNvGraphicFramePr>
            <a:graphicFrameLocks noGrp="1"/>
          </p:cNvGraphicFramePr>
          <p:nvPr>
            <p:extLst>
              <p:ext uri="{D42A27DB-BD31-4B8C-83A1-F6EECF244321}">
                <p14:modId xmlns:p14="http://schemas.microsoft.com/office/powerpoint/2010/main" val="763765336"/>
              </p:ext>
            </p:extLst>
          </p:nvPr>
        </p:nvGraphicFramePr>
        <p:xfrm>
          <a:off x="4755304" y="5173896"/>
          <a:ext cx="1009583" cy="1483360"/>
        </p:xfrm>
        <a:graphic>
          <a:graphicData uri="http://schemas.openxmlformats.org/drawingml/2006/table">
            <a:tbl>
              <a:tblPr firstRow="1" bandRow="1">
                <a:tableStyleId>{5C22544A-7EE6-4342-B048-85BDC9FD1C3A}</a:tableStyleId>
              </a:tblPr>
              <a:tblGrid>
                <a:gridCol w="1009583">
                  <a:extLst>
                    <a:ext uri="{9D8B030D-6E8A-4147-A177-3AD203B41FA5}">
                      <a16:colId xmlns:a16="http://schemas.microsoft.com/office/drawing/2014/main" val="66272887"/>
                    </a:ext>
                  </a:extLst>
                </a:gridCol>
              </a:tblGrid>
              <a:tr h="370840">
                <a:tc>
                  <a:txBody>
                    <a:bodyPr/>
                    <a:lstStyle/>
                    <a:p>
                      <a:endParaRPr lang="zh-CN"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557169"/>
                  </a:ext>
                </a:extLst>
              </a:tr>
              <a:tr h="370840">
                <a:tc>
                  <a:txBody>
                    <a:bodyPr/>
                    <a:lstStyle/>
                    <a:p>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4131266"/>
                  </a:ext>
                </a:extLst>
              </a:tr>
              <a:tr h="370840">
                <a:tc>
                  <a:txBody>
                    <a:bodyPr/>
                    <a:lstStyle/>
                    <a:p>
                      <a:endParaRPr lang="zh-CN"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6856269"/>
                  </a:ext>
                </a:extLst>
              </a:tr>
              <a:tr h="370840">
                <a:tc>
                  <a:txBody>
                    <a:bodyPr/>
                    <a:lstStyle/>
                    <a:p>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3674158"/>
                  </a:ext>
                </a:extLst>
              </a:tr>
            </a:tbl>
          </a:graphicData>
        </a:graphic>
      </p:graphicFrame>
    </p:spTree>
    <p:extLst>
      <p:ext uri="{BB962C8B-B14F-4D97-AF65-F5344CB8AC3E}">
        <p14:creationId xmlns:p14="http://schemas.microsoft.com/office/powerpoint/2010/main" val="223526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animEffect transition="in" filter="fade">
                                      <p:cBhvr>
                                        <p:cTn id="15" dur="500"/>
                                        <p:tgtEl>
                                          <p:spTgt spid="5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
                                            <p:txEl>
                                              <p:pRg st="0" end="0"/>
                                            </p:txEl>
                                          </p:spTgt>
                                        </p:tgtEl>
                                        <p:attrNameLst>
                                          <p:attrName>style.visibility</p:attrName>
                                        </p:attrNameLst>
                                      </p:cBhvr>
                                      <p:to>
                                        <p:strVal val="visible"/>
                                      </p:to>
                                    </p:set>
                                    <p:animEffect transition="in" filter="fade">
                                      <p:cBhvr>
                                        <p:cTn id="23" dur="500"/>
                                        <p:tgtEl>
                                          <p:spTgt spid="71">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71">
                                            <p:txEl>
                                              <p:pRg st="0" end="0"/>
                                            </p:txEl>
                                          </p:spTgt>
                                        </p:tgtEl>
                                      </p:cBhvr>
                                    </p:animEffect>
                                    <p:set>
                                      <p:cBhvr>
                                        <p:cTn id="31" dur="1" fill="hold">
                                          <p:stCondLst>
                                            <p:cond delay="499"/>
                                          </p:stCondLst>
                                        </p:cTn>
                                        <p:tgtEl>
                                          <p:spTgt spid="71">
                                            <p:txEl>
                                              <p:pRg st="0" end="0"/>
                                            </p:txEl>
                                          </p:spTgt>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2">
                                            <p:txEl>
                                              <p:pRg st="0" end="0"/>
                                            </p:txEl>
                                          </p:spTgt>
                                        </p:tgtEl>
                                      </p:cBhvr>
                                    </p:animEffect>
                                    <p:set>
                                      <p:cBhvr>
                                        <p:cTn id="39" dur="1" fill="hold">
                                          <p:stCondLst>
                                            <p:cond delay="499"/>
                                          </p:stCondLst>
                                        </p:cTn>
                                        <p:tgtEl>
                                          <p:spTgt spid="52">
                                            <p:txEl>
                                              <p:pRg st="0" end="0"/>
                                            </p:txEl>
                                          </p:spTgt>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72"/>
                                        </p:tgtEl>
                                      </p:cBhvr>
                                    </p:animEffect>
                                    <p:set>
                                      <p:cBhvr>
                                        <p:cTn id="60" dur="1" fill="hold">
                                          <p:stCondLst>
                                            <p:cond delay="499"/>
                                          </p:stCondLst>
                                        </p:cTn>
                                        <p:tgtEl>
                                          <p:spTgt spid="72"/>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7">
                                            <p:txEl>
                                              <p:pRg st="0" end="0"/>
                                            </p:txEl>
                                          </p:spTgt>
                                        </p:tgtEl>
                                        <p:attrNameLst>
                                          <p:attrName>style.visibility</p:attrName>
                                        </p:attrNameLst>
                                      </p:cBhvr>
                                      <p:to>
                                        <p:strVal val="visible"/>
                                      </p:to>
                                    </p:set>
                                    <p:animEffect transition="in" filter="fade">
                                      <p:cBhvr>
                                        <p:cTn id="73" dur="500"/>
                                        <p:tgtEl>
                                          <p:spTgt spid="7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77">
                                            <p:txEl>
                                              <p:pRg st="0" end="0"/>
                                            </p:txEl>
                                          </p:spTgt>
                                        </p:tgtEl>
                                      </p:cBhvr>
                                    </p:animEffect>
                                    <p:set>
                                      <p:cBhvr>
                                        <p:cTn id="81" dur="1" fill="hold">
                                          <p:stCondLst>
                                            <p:cond delay="499"/>
                                          </p:stCondLst>
                                        </p:cTn>
                                        <p:tgtEl>
                                          <p:spTgt spid="77">
                                            <p:txEl>
                                              <p:pRg st="0" end="0"/>
                                            </p:txEl>
                                          </p:spTgt>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73"/>
                                        </p:tgtEl>
                                      </p:cBhvr>
                                    </p:animEffect>
                                    <p:set>
                                      <p:cBhvr>
                                        <p:cTn id="89" dur="1" fill="hold">
                                          <p:stCondLst>
                                            <p:cond delay="499"/>
                                          </p:stCondLst>
                                        </p:cTn>
                                        <p:tgtEl>
                                          <p:spTgt spid="73"/>
                                        </p:tgtEl>
                                        <p:attrNameLst>
                                          <p:attrName>style.visibility</p:attrName>
                                        </p:attrNameLst>
                                      </p:cBhvr>
                                      <p:to>
                                        <p:strVal val="hidden"/>
                                      </p:to>
                                    </p:set>
                                  </p:childTnLst>
                                </p:cTn>
                              </p:par>
                              <p:par>
                                <p:cTn id="90" presetID="10"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48">
                                            <p:txEl>
                                              <p:pRg st="0" end="0"/>
                                            </p:txEl>
                                          </p:spTgt>
                                        </p:tgtEl>
                                      </p:cBhvr>
                                    </p:animEffect>
                                    <p:set>
                                      <p:cBhvr>
                                        <p:cTn id="97" dur="1" fill="hold">
                                          <p:stCondLst>
                                            <p:cond delay="499"/>
                                          </p:stCondLst>
                                        </p:cTn>
                                        <p:tgtEl>
                                          <p:spTgt spid="4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8" grpId="0" build="allAtOnce"/>
      <p:bldP spid="57" grpId="0" animBg="1"/>
      <p:bldP spid="58" grpId="0" animBg="1"/>
      <p:bldP spid="60" grpId="0" animBg="1"/>
      <p:bldP spid="61" grpId="0" animBg="1"/>
      <p:bldP spid="62" grpId="0" animBg="1"/>
      <p:bldP spid="72" grpId="0"/>
      <p:bldP spid="72" grpId="1"/>
      <p:bldP spid="73" grpId="0"/>
      <p:bldP spid="73" grpId="1"/>
      <p:bldP spid="7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4A618-8703-4221-8DFA-11C07649B8B7}"/>
              </a:ext>
            </a:extLst>
          </p:cNvPr>
          <p:cNvSpPr>
            <a:spLocks noGrp="1"/>
          </p:cNvSpPr>
          <p:nvPr>
            <p:ph type="title"/>
          </p:nvPr>
        </p:nvSpPr>
        <p:spPr/>
        <p:txBody>
          <a:bodyPr/>
          <a:lstStyle/>
          <a:p>
            <a:r>
              <a:rPr lang="zh-CN" altLang="en-US" dirty="0"/>
              <a:t>建虚树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388B53-A3E5-4F25-8664-B5BB38F3AEFB}"/>
                  </a:ext>
                </a:extLst>
              </p:cNvPr>
              <p:cNvSpPr>
                <a:spLocks noGrp="1"/>
              </p:cNvSpPr>
              <p:nvPr>
                <p:ph idx="1"/>
              </p:nvPr>
            </p:nvSpPr>
            <p:spPr>
              <a:xfrm>
                <a:off x="1024128" y="1894117"/>
                <a:ext cx="9720073" cy="4023360"/>
              </a:xfrm>
            </p:spPr>
            <p:txBody>
              <a:bodyPr/>
              <a:lstStyle/>
              <a:p>
                <a:pPr lvl="1"/>
                <a:r>
                  <a:rPr lang="zh-CN" altLang="en-US" dirty="0"/>
                  <a:t>代码大概长这样</a:t>
                </a:r>
                <a:endParaRPr lang="en-US" altLang="zh-CN" dirty="0"/>
              </a:p>
              <a:p>
                <a:pPr lvl="1"/>
                <a:r>
                  <a:rPr lang="en-US" altLang="zh-CN" dirty="0" err="1"/>
                  <a:t>lca</a:t>
                </a:r>
                <a:r>
                  <a:rPr lang="zh-CN" altLang="en-US" dirty="0"/>
                  <a:t>用</a:t>
                </a:r>
                <a:r>
                  <a:rPr lang="en-US" altLang="zh-CN" dirty="0"/>
                  <a:t>log</a:t>
                </a:r>
                <a:r>
                  <a:rPr lang="zh-CN" altLang="en-US" dirty="0"/>
                  <a:t>的时间复杂度解决，关键点排序</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r>
                      <m:rPr>
                        <m:sty m:val="p"/>
                      </m:rPr>
                      <a:rPr lang="pt-BR" altLang="zh-CN" i="1" dirty="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zh-CN" altLang="en-US" i="1" dirty="0">
                        <a:latin typeface="Cambria Math" panose="02040503050406030204" pitchFamily="18" charset="0"/>
                      </a:rPr>
                      <m:t>，</m:t>
                    </m:r>
                  </m:oMath>
                </a14:m>
                <a:r>
                  <a:rPr lang="zh-CN" altLang="en-US" dirty="0"/>
                  <a:t>建虚树总体时间复杂度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a:latin typeface="Cambria Math" panose="02040503050406030204" pitchFamily="18" charset="0"/>
                      </a:rPr>
                      <m:t> </m:t>
                    </m:r>
                    <m:r>
                      <m:rPr>
                        <m:sty m:val="p"/>
                      </m:rPr>
                      <a:rPr lang="pt-BR" altLang="zh-CN" i="1" dirty="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r>
                      <a:rPr lang="pt-BR" altLang="zh-CN" i="1" dirty="0">
                        <a:latin typeface="Cambria Math" panose="02040503050406030204" pitchFamily="18" charset="0"/>
                      </a:rPr>
                      <m:t>+</m:t>
                    </m:r>
                    <m:r>
                      <a:rPr lang="en-US" altLang="zh-CN" i="1" dirty="0" smtClean="0">
                        <a:latin typeface="Cambria Math" panose="02040503050406030204" pitchFamily="18" charset="0"/>
                      </a:rPr>
                      <m:t>𝑘</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log</m:t>
                    </m:r>
                    <m:r>
                      <a:rPr lang="en-US" altLang="zh-CN" b="0" i="1" dirty="0" smtClean="0">
                        <a:latin typeface="Cambria Math" panose="02040503050406030204" pitchFamily="18" charset="0"/>
                      </a:rPr>
                      <m:t> </m:t>
                    </m:r>
                    <m:r>
                      <a:rPr lang="en-US" altLang="zh-CN" i="1" dirty="0">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m:t>
                    </m:r>
                  </m:oMath>
                </a14:m>
                <a:r>
                  <a:rPr lang="pt-BR" altLang="zh-CN" dirty="0"/>
                  <a:t> </a:t>
                </a:r>
                <a14:m>
                  <m:oMath xmlns:m="http://schemas.openxmlformats.org/officeDocument/2006/math">
                    <m:r>
                      <a:rPr lang="pt-BR" altLang="zh-CN" i="1" dirty="0">
                        <a:latin typeface="Cambria Math" panose="02040503050406030204" pitchFamily="18" charset="0"/>
                      </a:rPr>
                      <m:t>𝑂</m:t>
                    </m:r>
                    <m:r>
                      <a:rPr lang="pt-BR" altLang="zh-CN" i="1" dirty="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log</m:t>
                    </m:r>
                    <m:r>
                      <a:rPr lang="en-US" altLang="zh-CN" b="0" i="1" dirty="0" smtClean="0">
                        <a:latin typeface="Cambria Math" panose="02040503050406030204" pitchFamily="18" charset="0"/>
                      </a:rPr>
                      <m:t> </m:t>
                    </m:r>
                    <m:r>
                      <a:rPr lang="en-US" altLang="zh-CN" i="1" dirty="0">
                        <a:latin typeface="Cambria Math" panose="02040503050406030204" pitchFamily="18" charset="0"/>
                      </a:rPr>
                      <m:t>𝑛</m:t>
                    </m:r>
                    <m:r>
                      <a:rPr lang="en-US" altLang="zh-CN" b="0" i="0" dirty="0" smtClean="0">
                        <a:latin typeface="Cambria Math" panose="02040503050406030204" pitchFamily="18" charset="0"/>
                      </a:rPr>
                      <m:t>)</m:t>
                    </m:r>
                  </m:oMath>
                </a14:m>
                <a:endParaRPr lang="en-US" altLang="zh-CN" b="0" dirty="0"/>
              </a:p>
            </p:txBody>
          </p:sp>
        </mc:Choice>
        <mc:Fallback xmlns="">
          <p:sp>
            <p:nvSpPr>
              <p:cNvPr id="3" name="内容占位符 2">
                <a:extLst>
                  <a:ext uri="{FF2B5EF4-FFF2-40B4-BE49-F238E27FC236}">
                    <a16:creationId xmlns:a16="http://schemas.microsoft.com/office/drawing/2014/main" id="{9E388B53-A3E5-4F25-8664-B5BB38F3AEFB}"/>
                  </a:ext>
                </a:extLst>
              </p:cNvPr>
              <p:cNvSpPr>
                <a:spLocks noGrp="1" noRot="1" noChangeAspect="1" noMove="1" noResize="1" noEditPoints="1" noAdjustHandles="1" noChangeArrowheads="1" noChangeShapeType="1" noTextEdit="1"/>
              </p:cNvSpPr>
              <p:nvPr>
                <p:ph idx="1"/>
              </p:nvPr>
            </p:nvSpPr>
            <p:spPr>
              <a:xfrm>
                <a:off x="1024128" y="1894117"/>
                <a:ext cx="9720073" cy="4023360"/>
              </a:xfrm>
              <a:blipFill>
                <a:blip r:embed="rId2"/>
                <a:stretch>
                  <a:fillRect t="-151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3E27E3E-3E2B-42AB-BCD9-964B5F8BDBC0}"/>
              </a:ext>
            </a:extLst>
          </p:cNvPr>
          <p:cNvPicPr>
            <a:picLocks noChangeAspect="1"/>
          </p:cNvPicPr>
          <p:nvPr/>
        </p:nvPicPr>
        <p:blipFill>
          <a:blip r:embed="rId3"/>
          <a:stretch>
            <a:fillRect/>
          </a:stretch>
        </p:blipFill>
        <p:spPr>
          <a:xfrm>
            <a:off x="3888298" y="2516620"/>
            <a:ext cx="4746171" cy="4341380"/>
          </a:xfrm>
          <a:prstGeom prst="rect">
            <a:avLst/>
          </a:prstGeom>
        </p:spPr>
      </p:pic>
    </p:spTree>
    <p:extLst>
      <p:ext uri="{BB962C8B-B14F-4D97-AF65-F5344CB8AC3E}">
        <p14:creationId xmlns:p14="http://schemas.microsoft.com/office/powerpoint/2010/main" val="367909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1AC80-D6FF-4233-B4C0-7C82C3EB0D79}"/>
              </a:ext>
            </a:extLst>
          </p:cNvPr>
          <p:cNvSpPr>
            <a:spLocks noGrp="1"/>
          </p:cNvSpPr>
          <p:nvPr>
            <p:ph type="title"/>
          </p:nvPr>
        </p:nvSpPr>
        <p:spPr/>
        <p:txBody>
          <a:bodyPr/>
          <a:lstStyle/>
          <a:p>
            <a:r>
              <a:rPr lang="zh-CN" altLang="en-US" strike="sngStrike" dirty="0"/>
              <a:t>感性理解</a:t>
            </a:r>
            <a:r>
              <a:rPr lang="zh-CN" altLang="en-US" dirty="0"/>
              <a:t>正确性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8E17C8-34B9-4131-8208-EE9AFB4786B2}"/>
                  </a:ext>
                </a:extLst>
              </p:cNvPr>
              <p:cNvSpPr>
                <a:spLocks noGrp="1"/>
              </p:cNvSpPr>
              <p:nvPr>
                <p:ph idx="1"/>
              </p:nvPr>
            </p:nvSpPr>
            <p:spPr/>
            <p:txBody>
              <a:bodyPr/>
              <a:lstStyle/>
              <a:p>
                <a:pPr lvl="1"/>
                <a:r>
                  <a:rPr lang="zh-CN" altLang="en-US" dirty="0"/>
                  <a:t>对于任意两关键点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，若</a:t>
                </a:r>
                <a14:m>
                  <m:oMath xmlns:m="http://schemas.openxmlformats.org/officeDocument/2006/math">
                    <m:r>
                      <m:rPr>
                        <m:sty m:val="p"/>
                      </m:rPr>
                      <a:rPr lang="en-US" altLang="zh-CN" i="1" dirty="0">
                        <a:latin typeface="Cambria Math" panose="02040503050406030204" pitchFamily="18" charset="0"/>
                      </a:rPr>
                      <m:t>lca</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lca</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m:t>
                    </m:r>
                  </m:oMath>
                </a14:m>
                <a:r>
                  <a:rPr lang="zh-CN" altLang="en-US" dirty="0"/>
                  <a:t>则必定存在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zh-CN" altLang="en-US" i="1">
                        <a:latin typeface="Cambria Math" panose="02040503050406030204" pitchFamily="18" charset="0"/>
                      </a:rPr>
                      <m:t>有</m:t>
                    </m:r>
                    <m:r>
                      <a:rPr lang="en-US" altLang="zh-CN" b="0" i="1" smtClean="0">
                        <a:latin typeface="Cambria Math" panose="02040503050406030204" pitchFamily="18" charset="0"/>
                      </a:rPr>
                      <m:t> </m:t>
                    </m:r>
                    <m:r>
                      <m:rPr>
                        <m:sty m:val="p"/>
                      </m:rPr>
                      <a:rPr lang="en-US" altLang="zh-CN" b="0" i="1">
                        <a:latin typeface="Cambria Math" panose="02040503050406030204" pitchFamily="18" charset="0"/>
                      </a:rPr>
                      <m:t>lca</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+1</m:t>
                            </m:r>
                          </m:e>
                        </m:d>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lca</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zh-CN" altLang="en-US" i="1">
                        <a:latin typeface="Cambria Math" panose="02040503050406030204" pitchFamily="18" charset="0"/>
                      </a:rPr>
                      <m:t>与</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+1</m:t>
                        </m:r>
                      </m:e>
                    </m:d>
                    <m:r>
                      <a:rPr lang="zh-CN" altLang="en-US" i="1">
                        <a:latin typeface="Cambria Math" panose="02040503050406030204" pitchFamily="18" charset="0"/>
                      </a:rPr>
                      <m:t>在</m:t>
                    </m:r>
                    <m:r>
                      <a:rPr lang="en-US" altLang="zh-CN" b="0" i="1" smtClean="0">
                        <a:latin typeface="Cambria Math" panose="02040503050406030204" pitchFamily="18" charset="0"/>
                      </a:rPr>
                      <m:t>𝑙𝑐𝑎</m:t>
                    </m:r>
                    <m:r>
                      <a:rPr lang="zh-CN" altLang="en-US" i="1">
                        <a:latin typeface="Cambria Math" panose="02040503050406030204" pitchFamily="18" charset="0"/>
                      </a:rPr>
                      <m:t>下</m:t>
                    </m:r>
                    <m:r>
                      <a:rPr lang="zh-CN" altLang="en-US" i="1" smtClean="0">
                        <a:latin typeface="Cambria Math" panose="02040503050406030204" pitchFamily="18" charset="0"/>
                      </a:rPr>
                      <m:t>的</m:t>
                    </m:r>
                    <m:r>
                      <a:rPr lang="zh-CN" altLang="en-US" i="1">
                        <a:latin typeface="Cambria Math" panose="02040503050406030204" pitchFamily="18" charset="0"/>
                      </a:rPr>
                      <m:t>两</m:t>
                    </m:r>
                    <m:r>
                      <a:rPr lang="zh-CN" altLang="en-US" i="1" smtClean="0">
                        <a:latin typeface="Cambria Math" panose="02040503050406030204" pitchFamily="18" charset="0"/>
                      </a:rPr>
                      <m:t>棵</m:t>
                    </m:r>
                    <m:r>
                      <a:rPr lang="zh-CN" altLang="en-US" i="1">
                        <a:latin typeface="Cambria Math" panose="02040503050406030204" pitchFamily="18" charset="0"/>
                      </a:rPr>
                      <m:t>不同</m:t>
                    </m:r>
                    <m:r>
                      <a:rPr lang="zh-CN" altLang="en-US" i="1" smtClean="0">
                        <a:latin typeface="Cambria Math" panose="02040503050406030204" pitchFamily="18" charset="0"/>
                      </a:rPr>
                      <m:t>子树</m:t>
                    </m:r>
                    <m:r>
                      <a:rPr lang="zh-CN" altLang="en-US" i="1">
                        <a:latin typeface="Cambria Math" panose="02040503050406030204" pitchFamily="18" charset="0"/>
                      </a:rPr>
                      <m:t>）</m:t>
                    </m:r>
                  </m:oMath>
                </a14:m>
                <a:r>
                  <a:rPr lang="zh-CN" altLang="en-US" dirty="0"/>
                  <a:t>，因此</a:t>
                </a:r>
                <a14:m>
                  <m:oMath xmlns:m="http://schemas.openxmlformats.org/officeDocument/2006/math">
                    <m:r>
                      <m:rPr>
                        <m:sty m:val="p"/>
                      </m:rPr>
                      <a:rPr lang="en-US" altLang="zh-CN" i="1" dirty="0">
                        <a:latin typeface="Cambria Math" panose="02040503050406030204" pitchFamily="18" charset="0"/>
                      </a:rPr>
                      <m:t>lca</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也会被加入。</a:t>
                </a:r>
                <a:endParaRPr lang="en-US" altLang="zh-CN" dirty="0"/>
              </a:p>
              <a:p>
                <a:pPr lvl="1"/>
                <a:r>
                  <a:rPr lang="zh-CN" altLang="en-US" dirty="0"/>
                  <a:t>若某点不是 </a:t>
                </a:r>
                <a14:m>
                  <m:oMath xmlns:m="http://schemas.openxmlformats.org/officeDocument/2006/math">
                    <m:r>
                      <a:rPr lang="en-US" altLang="zh-CN" i="1">
                        <a:latin typeface="Cambria Math" panose="02040503050406030204" pitchFamily="18" charset="0"/>
                      </a:rPr>
                      <m:t>𝑙𝑐𝑎</m:t>
                    </m:r>
                  </m:oMath>
                </a14:m>
                <a:r>
                  <a:rPr lang="zh-CN" altLang="en-US" dirty="0"/>
                  <a:t>，则意味着其下的子树中最多只有一棵含有关键点，它不会被加入栈中（除非它是根）。</a:t>
                </a:r>
              </a:p>
            </p:txBody>
          </p:sp>
        </mc:Choice>
        <mc:Fallback xmlns="">
          <p:sp>
            <p:nvSpPr>
              <p:cNvPr id="3" name="内容占位符 2">
                <a:extLst>
                  <a:ext uri="{FF2B5EF4-FFF2-40B4-BE49-F238E27FC236}">
                    <a16:creationId xmlns:a16="http://schemas.microsoft.com/office/drawing/2014/main" id="{1B8E17C8-34B9-4131-8208-EE9AFB4786B2}"/>
                  </a:ext>
                </a:extLst>
              </p:cNvPr>
              <p:cNvSpPr>
                <a:spLocks noGrp="1" noRot="1" noChangeAspect="1" noMove="1" noResize="1" noEditPoints="1" noAdjustHandles="1" noChangeArrowheads="1" noChangeShapeType="1" noTextEdit="1"/>
              </p:cNvSpPr>
              <p:nvPr>
                <p:ph idx="1"/>
              </p:nvPr>
            </p:nvSpPr>
            <p:spPr>
              <a:blipFill>
                <a:blip r:embed="rId2"/>
                <a:stretch>
                  <a:fillRect t="-1364" r="-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291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50BFE-3B81-4FF8-BB7A-9AFD790E4C5B}"/>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SDOI2011</a:t>
            </a:r>
            <a:r>
              <a:rPr lang="zh-CN" altLang="en-US" dirty="0">
                <a:latin typeface="Consolas" panose="020B0609020204030204" pitchFamily="49" charset="0"/>
              </a:rPr>
              <a:t>」消耗战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533A8B3-E299-4271-B535-C5D8673EEBB8}"/>
                  </a:ext>
                </a:extLst>
              </p:cNvPr>
              <p:cNvSpPr>
                <a:spLocks noGrp="1"/>
              </p:cNvSpPr>
              <p:nvPr>
                <p:ph idx="1"/>
              </p:nvPr>
            </p:nvSpPr>
            <p:spPr/>
            <p:txBody>
              <a:bodyPr>
                <a:normAutofit/>
              </a:bodyPr>
              <a:lstStyle/>
              <a:p>
                <a:pPr lvl="1"/>
                <a:r>
                  <a:rPr lang="zh-CN" altLang="en-US" dirty="0"/>
                  <a:t>给定一棵 </a:t>
                </a:r>
                <a14:m>
                  <m:oMath xmlns:m="http://schemas.openxmlformats.org/officeDocument/2006/math">
                    <m:r>
                      <a:rPr lang="en-US" altLang="zh-CN" i="1" dirty="0" smtClean="0">
                        <a:latin typeface="Cambria Math" panose="02040503050406030204" pitchFamily="18" charset="0"/>
                      </a:rPr>
                      <m:t>𝑛</m:t>
                    </m:r>
                  </m:oMath>
                </a14:m>
                <a:r>
                  <a:rPr lang="zh-CN" altLang="en-US" dirty="0"/>
                  <a:t> 个点的树（边带权）以及若干组关键点，对每一组求删边的最少代价（删边的代价为边权）可以使关键点与 </a:t>
                </a:r>
                <a:r>
                  <a:rPr lang="en-US" altLang="zh-CN" dirty="0"/>
                  <a:t>1 </a:t>
                </a:r>
                <a:r>
                  <a:rPr lang="zh-CN" altLang="en-US" dirty="0"/>
                  <a:t>号节点不连通。</a:t>
                </a:r>
                <a:endParaRPr lang="en-US" altLang="zh-CN" i="1" dirty="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≤2.5×</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5</m:t>
                        </m:r>
                      </m:sup>
                    </m:s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a:rPr lang="en-US" altLang="zh-CN" b="0" i="1" smtClean="0">
                            <a:latin typeface="Cambria Math" panose="02040503050406030204" pitchFamily="18" charset="0"/>
                          </a:rPr>
                          <m:t>𝑘</m:t>
                        </m:r>
                      </m:e>
                    </m:nary>
                    <m:r>
                      <a:rPr lang="en-US" altLang="zh-CN" i="1">
                        <a:latin typeface="Cambria Math" panose="02040503050406030204" pitchFamily="18" charset="0"/>
                      </a:rPr>
                      <m:t>≤</m:t>
                    </m:r>
                    <m:r>
                      <a:rPr lang="en-US" altLang="zh-CN" b="0" i="1" smtClean="0">
                        <a:latin typeface="Cambria Math" panose="02040503050406030204" pitchFamily="18" charset="0"/>
                      </a:rPr>
                      <m:t>5</m:t>
                    </m:r>
                    <m:r>
                      <a:rPr lang="en-US" altLang="zh-CN" i="1" dirty="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5</m:t>
                        </m:r>
                      </m:sup>
                    </m:sSup>
                  </m:oMath>
                </a14:m>
                <a:endParaRPr lang="zh-CN" altLang="en-US" dirty="0"/>
              </a:p>
              <a:p>
                <a:endParaRPr lang="zh-CN" altLang="en-US" dirty="0"/>
              </a:p>
            </p:txBody>
          </p:sp>
        </mc:Choice>
        <mc:Fallback>
          <p:sp>
            <p:nvSpPr>
              <p:cNvPr id="3" name="内容占位符 2">
                <a:extLst>
                  <a:ext uri="{FF2B5EF4-FFF2-40B4-BE49-F238E27FC236}">
                    <a16:creationId xmlns:a16="http://schemas.microsoft.com/office/drawing/2014/main" id="{A533A8B3-E299-4271-B535-C5D8673EEBB8}"/>
                  </a:ext>
                </a:extLst>
              </p:cNvPr>
              <p:cNvSpPr>
                <a:spLocks noGrp="1" noRot="1" noChangeAspect="1" noMove="1" noResize="1" noEditPoints="1" noAdjustHandles="1" noChangeArrowheads="1" noChangeShapeType="1" noTextEdit="1"/>
              </p:cNvSpPr>
              <p:nvPr>
                <p:ph idx="1"/>
              </p:nvPr>
            </p:nvSpPr>
            <p:spPr>
              <a:blipFill>
                <a:blip r:embed="rId2"/>
                <a:stretch>
                  <a:fillRect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07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FA6BC-CB64-4F01-9FAD-9A94EF4C1432}"/>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SDOI2011</a:t>
            </a:r>
            <a:r>
              <a:rPr lang="zh-CN" altLang="en-US" dirty="0">
                <a:latin typeface="Consolas" panose="020B0609020204030204" pitchFamily="49" charset="0"/>
              </a:rPr>
              <a:t>」消耗战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3ADB3F-40AF-4A08-BFC8-B6A3E97E84FB}"/>
                  </a:ext>
                </a:extLst>
              </p:cNvPr>
              <p:cNvSpPr>
                <a:spLocks noGrp="1"/>
              </p:cNvSpPr>
              <p:nvPr>
                <p:ph idx="1"/>
              </p:nvPr>
            </p:nvSpPr>
            <p:spPr/>
            <p:txBody>
              <a:bodyPr/>
              <a:lstStyle/>
              <a:p>
                <a:pPr lvl="1"/>
                <a:r>
                  <a:rPr lang="zh-CN" altLang="en-US" dirty="0"/>
                  <a:t>与上一题很像但有点不一样。</a:t>
                </a:r>
                <a:endParaRPr lang="en-US" altLang="zh-CN" dirty="0"/>
              </a:p>
              <a:p>
                <a:pPr lvl="1"/>
                <a:r>
                  <a:rPr lang="zh-CN" altLang="en-US" dirty="0"/>
                  <a:t>先建虚树。</a:t>
                </a:r>
                <a:endParaRPr lang="en-US" altLang="zh-CN" dirty="0"/>
              </a:p>
              <a:p>
                <a:pPr lvl="1"/>
                <a:r>
                  <a:rPr lang="zh-CN" altLang="en-US" dirty="0"/>
                  <a:t>开设数组</a:t>
                </a:r>
                <a14:m>
                  <m:oMath xmlns:m="http://schemas.openxmlformats.org/officeDocument/2006/math">
                    <m:r>
                      <a:rPr lang="en-US" altLang="zh-CN" b="0" i="1" smtClean="0">
                        <a:latin typeface="Cambria Math" panose="02040503050406030204" pitchFamily="18" charset="0"/>
                      </a:rPr>
                      <m:t>𝑚𝑖𝑛𝑛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a:t>代表从</a:t>
                </a:r>
                <a:r>
                  <a:rPr lang="en-US" altLang="zh-CN" dirty="0"/>
                  <a:t> 1 </a:t>
                </a:r>
                <a:r>
                  <a:rPr lang="zh-CN" altLang="en-US" dirty="0"/>
                  <a:t>到</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路径上边权最小值，搞一个数组</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表示令</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为根的子树满足条件的最小代价。特殊地，令</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zh-CN" altLang="en-US" dirty="0"/>
                  <a:t>。</a:t>
                </a:r>
                <a:endParaRPr lang="en-US" altLang="zh-CN" dirty="0"/>
              </a:p>
              <a:p>
                <a:pPr lvl="1"/>
                <a:r>
                  <a:rPr lang="zh-CN" altLang="en-US" dirty="0"/>
                  <a:t>若</a:t>
                </a:r>
                <a14:m>
                  <m:oMath xmlns:m="http://schemas.openxmlformats.org/officeDocument/2006/math">
                    <m:r>
                      <a:rPr lang="en-US" altLang="zh-CN" b="0" i="1" smtClean="0">
                        <a:latin typeface="Cambria Math" panose="02040503050406030204" pitchFamily="18" charset="0"/>
                      </a:rPr>
                      <m:t>𝑢</m:t>
                    </m:r>
                    <m:r>
                      <a:rPr lang="zh-CN" altLang="en-US" i="1">
                        <a:latin typeface="Cambria Math" panose="02040503050406030204" pitchFamily="18" charset="0"/>
                      </a:rPr>
                      <m:t>是</m:t>
                    </m:r>
                  </m:oMath>
                </a14:m>
                <a:r>
                  <a:rPr lang="zh-CN" altLang="en-US" dirty="0"/>
                  <a:t>关键点，则</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a:t>
                </a:r>
                <a:endParaRPr lang="en-US" altLang="zh-CN" dirty="0"/>
              </a:p>
              <a:p>
                <a:pPr lvl="1"/>
                <a:r>
                  <a:rPr lang="zh-CN" altLang="en-US" dirty="0"/>
                  <a:t>若</a:t>
                </a:r>
                <a14:m>
                  <m:oMath xmlns:m="http://schemas.openxmlformats.org/officeDocument/2006/math">
                    <m:r>
                      <a:rPr lang="en-US" altLang="zh-CN" i="1">
                        <a:latin typeface="Cambria Math" panose="02040503050406030204" pitchFamily="18" charset="0"/>
                      </a:rPr>
                      <m:t>𝑢</m:t>
                    </m:r>
                    <m:r>
                      <a:rPr lang="zh-CN" altLang="en-US" i="1" smtClean="0">
                        <a:latin typeface="Cambria Math" panose="02040503050406030204" pitchFamily="18" charset="0"/>
                      </a:rPr>
                      <m:t>不是</m:t>
                    </m:r>
                  </m:oMath>
                </a14:m>
                <a:r>
                  <a:rPr lang="zh-CN" altLang="en-US" dirty="0"/>
                  <a:t>关键点，则</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𝑚𝑖𝑛𝑛</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nary>
                          </m:e>
                        </m:d>
                      </m:e>
                    </m:func>
                    <m:r>
                      <a:rPr lang="zh-CN" altLang="en-US" i="1" smtClean="0">
                        <a:latin typeface="Cambria Math" panose="02040503050406030204" pitchFamily="18" charset="0"/>
                      </a:rPr>
                      <m:t>。</m:t>
                    </m:r>
                  </m:oMath>
                </a14:m>
                <a:endParaRPr lang="en-US" altLang="zh-CN" dirty="0"/>
              </a:p>
              <a:p>
                <a:pPr lvl="1"/>
                <a:r>
                  <a:rPr lang="zh-CN" altLang="en-US" dirty="0"/>
                  <a:t>最终答案即 </a:t>
                </a:r>
                <a14:m>
                  <m:oMath xmlns:m="http://schemas.openxmlformats.org/officeDocument/2006/math">
                    <m:r>
                      <a:rPr lang="en-US" altLang="zh-CN" b="0" i="1" smtClean="0">
                        <a:latin typeface="Cambria Math" panose="02040503050406030204" pitchFamily="18" charset="0"/>
                      </a:rPr>
                      <m:t>𝑑𝑝</m:t>
                    </m:r>
                    <m:r>
                      <a:rPr lang="en-US" altLang="zh-CN" b="0" i="1" smtClean="0">
                        <a:latin typeface="Cambria Math" panose="02040503050406030204" pitchFamily="18" charset="0"/>
                      </a:rPr>
                      <m:t>[1]</m:t>
                    </m:r>
                  </m:oMath>
                </a14:m>
                <a:r>
                  <a:rPr lang="zh-CN" altLang="en-US" dirty="0"/>
                  <a:t>。</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8F3ADB3F-40AF-4A08-BFC8-B6A3E97E84FB}"/>
                  </a:ext>
                </a:extLst>
              </p:cNvPr>
              <p:cNvSpPr>
                <a:spLocks noGrp="1" noRot="1" noChangeAspect="1" noMove="1" noResize="1" noEditPoints="1" noAdjustHandles="1" noChangeArrowheads="1" noChangeShapeType="1" noTextEdit="1"/>
              </p:cNvSpPr>
              <p:nvPr>
                <p:ph idx="1"/>
              </p:nvPr>
            </p:nvSpPr>
            <p:spPr>
              <a:blipFill>
                <a:blip r:embed="rId2"/>
                <a:stretch>
                  <a:fillRect t="-1364"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849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9CCCB-0592-48A1-A575-C42E16665912}"/>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HEOI2014</a:t>
            </a:r>
            <a:r>
              <a:rPr lang="zh-CN" altLang="en-US" dirty="0">
                <a:latin typeface="Consolas" panose="020B0609020204030204" pitchFamily="49" charset="0"/>
              </a:rPr>
              <a:t>」大工程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0D2003-96E7-41D2-B875-76D0B8267DAB}"/>
                  </a:ext>
                </a:extLst>
              </p:cNvPr>
              <p:cNvSpPr>
                <a:spLocks noGrp="1"/>
              </p:cNvSpPr>
              <p:nvPr>
                <p:ph idx="1"/>
              </p:nvPr>
            </p:nvSpPr>
            <p:spPr/>
            <p:txBody>
              <a:bodyPr/>
              <a:lstStyle/>
              <a:p>
                <a:pPr lvl="1"/>
                <a:r>
                  <a:rPr lang="zh-CN" altLang="en-US" dirty="0"/>
                  <a:t>给定一棵树与若干组关键点，现将一组关键点连成一个团， 连接 </a:t>
                </a:r>
                <a14:m>
                  <m:oMath xmlns:m="http://schemas.openxmlformats.org/officeDocument/2006/math">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边边权为</a:t>
                </a:r>
                <a14:m>
                  <m:oMath xmlns:m="http://schemas.openxmlformats.org/officeDocument/2006/math">
                    <m:r>
                      <m:rPr>
                        <m:sty m:val="p"/>
                      </m:rPr>
                      <a:rPr lang="en-US" altLang="zh-CN" b="0" i="1" dirty="0">
                        <a:latin typeface="Cambria Math" panose="02040503050406030204" pitchFamily="18" charset="0"/>
                      </a:rPr>
                      <m:t>dis</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a:t>
                </a:r>
                <a:endParaRPr lang="en-US" altLang="zh-CN" dirty="0"/>
              </a:p>
              <a:p>
                <a:pPr lvl="1"/>
                <a:r>
                  <a:rPr lang="zh-CN" altLang="en-US" dirty="0"/>
                  <a:t>对每一组关键点求</a:t>
                </a:r>
                <a:r>
                  <a:rPr lang="en-US" altLang="zh-CN" dirty="0"/>
                  <a:t>1.</a:t>
                </a:r>
                <a:r>
                  <a:rPr lang="zh-CN" altLang="en-US" dirty="0"/>
                  <a:t>边权和 </a:t>
                </a:r>
                <a:r>
                  <a:rPr lang="en-US" altLang="zh-CN" dirty="0"/>
                  <a:t>2.</a:t>
                </a:r>
                <a:r>
                  <a:rPr lang="zh-CN" altLang="en-US" dirty="0"/>
                  <a:t>最小边权 </a:t>
                </a:r>
                <a:r>
                  <a:rPr lang="en-US" altLang="zh-CN" dirty="0"/>
                  <a:t>3.</a:t>
                </a:r>
                <a:r>
                  <a:rPr lang="zh-CN" altLang="en-US" dirty="0"/>
                  <a:t>最大边权 </a:t>
                </a:r>
                <a:endParaRPr lang="en-US" altLang="zh-CN" dirty="0"/>
              </a:p>
              <a:p>
                <a:pPr lvl="1"/>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1</m:t>
                        </m:r>
                        <m:r>
                          <a:rPr lang="en-US" altLang="zh-CN" b="0" i="1" dirty="0" smtClean="0">
                            <a:latin typeface="Cambria Math" panose="02040503050406030204" pitchFamily="18" charset="0"/>
                          </a:rPr>
                          <m:t>0</m:t>
                        </m:r>
                      </m:e>
                      <m:sup>
                        <m:r>
                          <a:rPr lang="en-US" altLang="zh-CN" b="0" i="1" dirty="0" smtClean="0">
                            <a:latin typeface="Cambria Math" panose="02040503050406030204" pitchFamily="18" charset="0"/>
                          </a:rPr>
                          <m:t>6</m:t>
                        </m:r>
                      </m:sup>
                    </m:sSup>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𝑞</m:t>
                    </m:r>
                    <m:r>
                      <a:rPr lang="en-US" altLang="zh-CN" i="1" dirty="0" smtClean="0">
                        <a:latin typeface="Cambria Math" panose="02040503050406030204" pitchFamily="18" charset="0"/>
                      </a:rPr>
                      <m:t>≤5×</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4</m:t>
                        </m:r>
                      </m:sup>
                    </m:sSup>
                    <m:r>
                      <a:rPr lang="en-US" altLang="zh-CN" b="0" i="1" dirty="0" smtClean="0">
                        <a:latin typeface="Cambria Math" panose="02040503050406030204" pitchFamily="18" charset="0"/>
                      </a:rPr>
                      <m:t>, </m:t>
                    </m:r>
                    <m:nary>
                      <m:naryPr>
                        <m:chr m:val="∑"/>
                        <m:subHide m:val="on"/>
                        <m:supHide m:val="on"/>
                        <m:ctrlPr>
                          <a:rPr lang="en-US" altLang="zh-CN" i="1" dirty="0" smtClean="0">
                            <a:latin typeface="Cambria Math" panose="02040503050406030204" pitchFamily="18" charset="0"/>
                          </a:rPr>
                        </m:ctrlPr>
                      </m:naryPr>
                      <m:sub/>
                      <m:sup/>
                      <m:e>
                        <m:r>
                          <a:rPr lang="en-US" altLang="zh-CN" b="0" i="1" dirty="0" smtClean="0">
                            <a:latin typeface="Cambria Math" panose="02040503050406030204" pitchFamily="18" charset="0"/>
                          </a:rPr>
                          <m:t>𝑘</m:t>
                        </m:r>
                      </m:e>
                    </m:nary>
                    <m:r>
                      <a:rPr lang="en-US" altLang="zh-CN" i="1" dirty="0" smtClean="0">
                        <a:latin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6</m:t>
                        </m:r>
                      </m:sup>
                    </m:sSup>
                  </m:oMath>
                </a14:m>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130D2003-96E7-41D2-B875-76D0B8267DAB}"/>
                  </a:ext>
                </a:extLst>
              </p:cNvPr>
              <p:cNvSpPr>
                <a:spLocks noGrp="1" noRot="1" noChangeAspect="1" noMove="1" noResize="1" noEditPoints="1" noAdjustHandles="1" noChangeArrowheads="1" noChangeShapeType="1" noTextEdit="1"/>
              </p:cNvSpPr>
              <p:nvPr>
                <p:ph idx="1"/>
              </p:nvPr>
            </p:nvSpPr>
            <p:spPr>
              <a:blipFill>
                <a:blip r:embed="rId2"/>
                <a:stretch>
                  <a:fillRect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20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DEFA2-E16C-43D3-A986-91FD83D0460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HEOI2014</a:t>
            </a:r>
            <a:r>
              <a:rPr lang="zh-CN" altLang="en-US" dirty="0">
                <a:latin typeface="Consolas" panose="020B0609020204030204" pitchFamily="49" charset="0"/>
              </a:rPr>
              <a:t>」大工程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A4BE02-DE30-4BE3-9B9F-CA06D7146C40}"/>
                  </a:ext>
                </a:extLst>
              </p:cNvPr>
              <p:cNvSpPr>
                <a:spLocks noGrp="1"/>
              </p:cNvSpPr>
              <p:nvPr>
                <p:ph idx="1"/>
              </p:nvPr>
            </p:nvSpPr>
            <p:spPr>
              <a:xfrm>
                <a:off x="1024128" y="2286000"/>
                <a:ext cx="9720073" cy="4023360"/>
              </a:xfrm>
            </p:spPr>
            <p:txBody>
              <a:bodyPr/>
              <a:lstStyle/>
              <a:p>
                <a:pPr lvl="1"/>
                <a:r>
                  <a:rPr lang="zh-CN" altLang="en-US" dirty="0"/>
                  <a:t>这题确实大工程（</a:t>
                </a:r>
                <a:endParaRPr lang="en-US" altLang="zh-CN" dirty="0"/>
              </a:p>
              <a:p>
                <a:pPr lvl="1"/>
                <a:r>
                  <a:rPr lang="zh-CN" altLang="en-US" dirty="0"/>
                  <a:t>首先要建虚树（</a:t>
                </a:r>
                <a:endParaRPr lang="en-US" altLang="zh-CN" dirty="0"/>
              </a:p>
              <a:p>
                <a:pPr lvl="1"/>
                <a:r>
                  <a:rPr lang="zh-CN" altLang="en-US" dirty="0"/>
                  <a:t>先考虑最简单的</a:t>
                </a:r>
                <a14:m>
                  <m:oMath xmlns:m="http://schemas.openxmlformats.org/officeDocument/2006/math">
                    <m:r>
                      <a:rPr lang="en-US" altLang="zh-CN" b="0" i="1" smtClean="0">
                        <a:latin typeface="Cambria Math" panose="02040503050406030204" pitchFamily="18" charset="0"/>
                      </a:rPr>
                      <m:t>𝑠𝑢𝑚</m:t>
                    </m:r>
                  </m:oMath>
                </a14:m>
                <a:r>
                  <a:rPr lang="zh-CN" altLang="en-US" dirty="0"/>
                  <a:t>。直接考虑每条树边的贡献即可。</a:t>
                </a:r>
                <a:endParaRPr lang="en-US" altLang="zh-CN" dirty="0"/>
              </a:p>
              <a:p>
                <a:pPr lvl="1"/>
                <a:r>
                  <a:rPr lang="zh-CN" altLang="en-US" dirty="0"/>
                  <a:t>如图，边</a:t>
                </a:r>
                <a14:m>
                  <m:oMath xmlns:m="http://schemas.openxmlformats.org/officeDocument/2006/math">
                    <m:r>
                      <a:rPr lang="en-US" altLang="zh-CN" i="1" dirty="0">
                        <a:latin typeface="Cambria Math" panose="02040503050406030204" pitchFamily="18" charset="0"/>
                      </a:rPr>
                      <m:t>𝑖</m:t>
                    </m:r>
                  </m:oMath>
                </a14:m>
                <a:r>
                  <a:rPr lang="zh-CN" altLang="en-US" dirty="0"/>
                  <a:t>对答案的贡献是</a:t>
                </a:r>
                <a14:m>
                  <m:oMath xmlns:m="http://schemas.openxmlformats.org/officeDocument/2006/math">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𝑑𝑒𝑝</m:t>
                    </m:r>
                  </m:oMath>
                </a14:m>
                <a:r>
                  <a:rPr lang="zh-CN" altLang="en-US" dirty="0"/>
                  <a:t>。</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7CA4BE02-DE30-4BE3-9B9F-CA06D7146C40}"/>
                  </a:ext>
                </a:extLst>
              </p:cNvPr>
              <p:cNvSpPr>
                <a:spLocks noGrp="1" noRot="1" noChangeAspect="1" noMove="1" noResize="1" noEditPoints="1" noAdjustHandles="1" noChangeArrowheads="1" noChangeShapeType="1" noTextEdit="1"/>
              </p:cNvSpPr>
              <p:nvPr>
                <p:ph idx="1"/>
              </p:nvPr>
            </p:nvSpPr>
            <p:spPr>
              <a:xfrm>
                <a:off x="1024128" y="2286000"/>
                <a:ext cx="9720073" cy="4023360"/>
              </a:xfrm>
              <a:blipFill>
                <a:blip r:embed="rId2"/>
                <a:stretch>
                  <a:fillRect t="-1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等腰三角形 3">
                <a:extLst>
                  <a:ext uri="{FF2B5EF4-FFF2-40B4-BE49-F238E27FC236}">
                    <a16:creationId xmlns:a16="http://schemas.microsoft.com/office/drawing/2014/main" id="{6DF9692C-0C6D-4C8A-A106-5AC5B8BE9057}"/>
                  </a:ext>
                </a:extLst>
              </p:cNvPr>
              <p:cNvSpPr/>
              <p:nvPr/>
            </p:nvSpPr>
            <p:spPr>
              <a:xfrm>
                <a:off x="7497146" y="4016829"/>
                <a:ext cx="1208313" cy="92839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100" b="0" i="1" dirty="0" smtClean="0">
                          <a:solidFill>
                            <a:schemeClr val="tx1"/>
                          </a:solidFill>
                          <a:latin typeface="Cambria Math" panose="02040503050406030204" pitchFamily="18" charset="0"/>
                        </a:rPr>
                        <m:t>𝑠𝑖𝑧</m:t>
                      </m:r>
                      <m:r>
                        <a:rPr lang="en-US" altLang="zh-CN" sz="1100" i="1" dirty="0" smtClean="0">
                          <a:solidFill>
                            <a:schemeClr val="tx1"/>
                          </a:solidFill>
                          <a:latin typeface="Cambria Math" panose="02040503050406030204" pitchFamily="18" charset="0"/>
                        </a:rPr>
                        <m:t>[</m:t>
                      </m:r>
                      <m:r>
                        <a:rPr lang="en-US" altLang="zh-CN" sz="1100" b="0" i="1" dirty="0" smtClean="0">
                          <a:solidFill>
                            <a:schemeClr val="tx1"/>
                          </a:solidFill>
                          <a:latin typeface="Cambria Math" panose="02040503050406030204" pitchFamily="18" charset="0"/>
                        </a:rPr>
                        <m:t>𝑣</m:t>
                      </m:r>
                      <m:r>
                        <a:rPr lang="en-US" altLang="zh-CN" sz="1100" b="0" i="1" dirty="0" smtClean="0">
                          <a:solidFill>
                            <a:schemeClr val="tx1"/>
                          </a:solidFill>
                          <a:latin typeface="Cambria Math" panose="02040503050406030204" pitchFamily="18" charset="0"/>
                        </a:rPr>
                        <m:t>[</m:t>
                      </m:r>
                      <m:r>
                        <a:rPr lang="en-US" altLang="zh-CN" sz="1100" b="0" i="1" dirty="0" smtClean="0">
                          <a:solidFill>
                            <a:schemeClr val="tx1"/>
                          </a:solidFill>
                          <a:latin typeface="Cambria Math" panose="02040503050406030204" pitchFamily="18" charset="0"/>
                        </a:rPr>
                        <m:t>𝑖</m:t>
                      </m:r>
                      <m:r>
                        <a:rPr lang="en-US" altLang="zh-CN" sz="1100" b="0" i="1" dirty="0" smtClean="0">
                          <a:solidFill>
                            <a:schemeClr val="tx1"/>
                          </a:solidFill>
                          <a:latin typeface="Cambria Math" panose="02040503050406030204" pitchFamily="18" charset="0"/>
                        </a:rPr>
                        <m:t>]]</m:t>
                      </m:r>
                    </m:oMath>
                  </m:oMathPara>
                </a14:m>
                <a:endParaRPr lang="zh-CN" altLang="en-US" sz="1100" dirty="0">
                  <a:solidFill>
                    <a:schemeClr val="tx1"/>
                  </a:solidFill>
                </a:endParaRPr>
              </a:p>
            </p:txBody>
          </p:sp>
        </mc:Choice>
        <mc:Fallback xmlns="">
          <p:sp>
            <p:nvSpPr>
              <p:cNvPr id="4" name="等腰三角形 3">
                <a:extLst>
                  <a:ext uri="{FF2B5EF4-FFF2-40B4-BE49-F238E27FC236}">
                    <a16:creationId xmlns:a16="http://schemas.microsoft.com/office/drawing/2014/main" id="{6DF9692C-0C6D-4C8A-A106-5AC5B8BE9057}"/>
                  </a:ext>
                </a:extLst>
              </p:cNvPr>
              <p:cNvSpPr>
                <a:spLocks noRot="1" noChangeAspect="1" noMove="1" noResize="1" noEditPoints="1" noAdjustHandles="1" noChangeArrowheads="1" noChangeShapeType="1" noTextEdit="1"/>
              </p:cNvSpPr>
              <p:nvPr/>
            </p:nvSpPr>
            <p:spPr>
              <a:xfrm>
                <a:off x="7497146" y="4016829"/>
                <a:ext cx="1208313" cy="928396"/>
              </a:xfrm>
              <a:prstGeom prst="triangl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等腰三角形 4">
                <a:extLst>
                  <a:ext uri="{FF2B5EF4-FFF2-40B4-BE49-F238E27FC236}">
                    <a16:creationId xmlns:a16="http://schemas.microsoft.com/office/drawing/2014/main" id="{4905E0CC-11DA-40F6-BA6C-B147086B36D3}"/>
                  </a:ext>
                </a:extLst>
              </p:cNvPr>
              <p:cNvSpPr/>
              <p:nvPr/>
            </p:nvSpPr>
            <p:spPr>
              <a:xfrm>
                <a:off x="9334871" y="4302346"/>
                <a:ext cx="2278629" cy="140799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100" b="0" i="1" dirty="0" smtClean="0">
                          <a:solidFill>
                            <a:schemeClr val="tx1"/>
                          </a:solidFill>
                          <a:latin typeface="Cambria Math" panose="02040503050406030204" pitchFamily="18" charset="0"/>
                        </a:rPr>
                        <m:t>𝑛𝑢𝑚</m:t>
                      </m:r>
                      <m:r>
                        <a:rPr lang="en-US" altLang="zh-CN" sz="1100" b="0" i="1" dirty="0" smtClean="0">
                          <a:solidFill>
                            <a:schemeClr val="tx1"/>
                          </a:solidFill>
                          <a:latin typeface="Cambria Math" panose="02040503050406030204" pitchFamily="18" charset="0"/>
                        </a:rPr>
                        <m:t>−</m:t>
                      </m:r>
                      <m:r>
                        <a:rPr lang="en-US" altLang="zh-CN" sz="1100" b="0" i="1" dirty="0" smtClean="0">
                          <a:solidFill>
                            <a:schemeClr val="tx1"/>
                          </a:solidFill>
                          <a:latin typeface="Cambria Math" panose="02040503050406030204" pitchFamily="18" charset="0"/>
                        </a:rPr>
                        <m:t>𝑠𝑖𝑧</m:t>
                      </m:r>
                      <m:r>
                        <a:rPr lang="en-US" altLang="zh-CN" sz="1100" i="1" dirty="0">
                          <a:solidFill>
                            <a:schemeClr val="tx1"/>
                          </a:solidFill>
                          <a:latin typeface="Cambria Math" panose="02040503050406030204" pitchFamily="18" charset="0"/>
                        </a:rPr>
                        <m:t>[</m:t>
                      </m:r>
                      <m:r>
                        <a:rPr lang="en-US" altLang="zh-CN" sz="1100" b="0" i="1" dirty="0" smtClean="0">
                          <a:solidFill>
                            <a:schemeClr val="tx1"/>
                          </a:solidFill>
                          <a:latin typeface="Cambria Math" panose="02040503050406030204" pitchFamily="18" charset="0"/>
                        </a:rPr>
                        <m:t>𝑣</m:t>
                      </m:r>
                      <m:r>
                        <a:rPr lang="en-US" altLang="zh-CN" sz="1100" b="0" i="1" dirty="0" smtClean="0">
                          <a:solidFill>
                            <a:schemeClr val="tx1"/>
                          </a:solidFill>
                          <a:latin typeface="Cambria Math" panose="02040503050406030204" pitchFamily="18" charset="0"/>
                        </a:rPr>
                        <m:t>[</m:t>
                      </m:r>
                      <m:r>
                        <a:rPr lang="en-US" altLang="zh-CN" sz="1100" b="0" i="1" dirty="0" smtClean="0">
                          <a:solidFill>
                            <a:schemeClr val="tx1"/>
                          </a:solidFill>
                          <a:latin typeface="Cambria Math" panose="02040503050406030204" pitchFamily="18" charset="0"/>
                        </a:rPr>
                        <m:t>𝑖</m:t>
                      </m:r>
                      <m:r>
                        <a:rPr lang="en-US" altLang="zh-CN" sz="1100" b="0" i="1" dirty="0" smtClean="0">
                          <a:solidFill>
                            <a:schemeClr val="tx1"/>
                          </a:solidFill>
                          <a:latin typeface="Cambria Math" panose="02040503050406030204" pitchFamily="18" charset="0"/>
                        </a:rPr>
                        <m:t>]]</m:t>
                      </m:r>
                    </m:oMath>
                  </m:oMathPara>
                </a14:m>
                <a:endParaRPr lang="zh-CN" altLang="en-US" sz="1100" dirty="0">
                  <a:solidFill>
                    <a:schemeClr val="tx1"/>
                  </a:solidFill>
                </a:endParaRPr>
              </a:p>
            </p:txBody>
          </p:sp>
        </mc:Choice>
        <mc:Fallback xmlns="">
          <p:sp>
            <p:nvSpPr>
              <p:cNvPr id="5" name="等腰三角形 4">
                <a:extLst>
                  <a:ext uri="{FF2B5EF4-FFF2-40B4-BE49-F238E27FC236}">
                    <a16:creationId xmlns:a16="http://schemas.microsoft.com/office/drawing/2014/main" id="{4905E0CC-11DA-40F6-BA6C-B147086B36D3}"/>
                  </a:ext>
                </a:extLst>
              </p:cNvPr>
              <p:cNvSpPr>
                <a:spLocks noRot="1" noChangeAspect="1" noMove="1" noResize="1" noEditPoints="1" noAdjustHandles="1" noChangeArrowheads="1" noChangeShapeType="1" noTextEdit="1"/>
              </p:cNvSpPr>
              <p:nvPr/>
            </p:nvSpPr>
            <p:spPr>
              <a:xfrm>
                <a:off x="9334871" y="4302346"/>
                <a:ext cx="2278629" cy="1407990"/>
              </a:xfrm>
              <a:prstGeom prst="triangle">
                <a:avLst/>
              </a:prstGeom>
              <a:blipFill>
                <a:blip r:embed="rId4"/>
                <a:stretch>
                  <a:fillRect/>
                </a:stretch>
              </a:blipFill>
              <a:ln>
                <a:solidFill>
                  <a:schemeClr val="tx1"/>
                </a:solidFill>
              </a:ln>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3EA055D3-4538-4674-A562-F1DD9E151BC1}"/>
              </a:ext>
            </a:extLst>
          </p:cNvPr>
          <p:cNvCxnSpPr>
            <a:cxnSpLocks/>
            <a:stCxn id="4" idx="0"/>
            <a:endCxn id="5" idx="0"/>
          </p:cNvCxnSpPr>
          <p:nvPr/>
        </p:nvCxnSpPr>
        <p:spPr>
          <a:xfrm>
            <a:off x="8101303" y="4016829"/>
            <a:ext cx="2372883" cy="2855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DCF1199E-DAE3-4F37-BED0-20A720961116}"/>
                  </a:ext>
                </a:extLst>
              </p:cNvPr>
              <p:cNvSpPr/>
              <p:nvPr/>
            </p:nvSpPr>
            <p:spPr>
              <a:xfrm>
                <a:off x="9169954" y="3750042"/>
                <a:ext cx="3298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𝑖</m:t>
                      </m:r>
                    </m:oMath>
                  </m:oMathPara>
                </a14:m>
                <a:endParaRPr lang="zh-CN" altLang="en-US" dirty="0"/>
              </a:p>
            </p:txBody>
          </p:sp>
        </mc:Choice>
        <mc:Fallback xmlns="">
          <p:sp>
            <p:nvSpPr>
              <p:cNvPr id="18" name="矩形 17">
                <a:extLst>
                  <a:ext uri="{FF2B5EF4-FFF2-40B4-BE49-F238E27FC236}">
                    <a16:creationId xmlns:a16="http://schemas.microsoft.com/office/drawing/2014/main" id="{DCF1199E-DAE3-4F37-BED0-20A720961116}"/>
                  </a:ext>
                </a:extLst>
              </p:cNvPr>
              <p:cNvSpPr>
                <a:spLocks noRot="1" noChangeAspect="1" noMove="1" noResize="1" noEditPoints="1" noAdjustHandles="1" noChangeArrowheads="1" noChangeShapeType="1" noTextEdit="1"/>
              </p:cNvSpPr>
              <p:nvPr/>
            </p:nvSpPr>
            <p:spPr>
              <a:xfrm>
                <a:off x="9169954" y="3750042"/>
                <a:ext cx="329834"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6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5CFEA-9418-4590-93B7-3704CB007AE5}"/>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HEOI2014</a:t>
            </a:r>
            <a:r>
              <a:rPr lang="zh-CN" altLang="en-US" dirty="0">
                <a:latin typeface="Consolas" panose="020B0609020204030204" pitchFamily="49" charset="0"/>
              </a:rPr>
              <a:t>」大工程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9A2FD2-8337-4698-9A95-3E1B9B391D53}"/>
                  </a:ext>
                </a:extLst>
              </p:cNvPr>
              <p:cNvSpPr>
                <a:spLocks noGrp="1"/>
              </p:cNvSpPr>
              <p:nvPr>
                <p:ph idx="1"/>
              </p:nvPr>
            </p:nvSpPr>
            <p:spPr>
              <a:xfrm>
                <a:off x="1024128" y="2286000"/>
                <a:ext cx="10172607" cy="4023360"/>
              </a:xfrm>
            </p:spPr>
            <p:txBody>
              <a:bodyPr/>
              <a:lstStyle/>
              <a:p>
                <a:pPr lvl="1"/>
                <a:r>
                  <a:rPr lang="zh-CN" altLang="en-US" dirty="0"/>
                  <a:t>然后是麻烦一些的</a:t>
                </a:r>
                <a14:m>
                  <m:oMath xmlns:m="http://schemas.openxmlformats.org/officeDocument/2006/math">
                    <m:r>
                      <a:rPr lang="en-US" altLang="zh-CN" b="0" i="1" smtClean="0">
                        <a:latin typeface="Cambria Math" panose="02040503050406030204" pitchFamily="18" charset="0"/>
                      </a:rPr>
                      <m:t>𝑚𝑖𝑛</m:t>
                    </m:r>
                    <m:r>
                      <a:rPr lang="zh-CN" altLang="en-US" i="1">
                        <a:latin typeface="Cambria Math" panose="02040503050406030204" pitchFamily="18" charset="0"/>
                      </a:rPr>
                      <m:t>和</m:t>
                    </m:r>
                    <m:r>
                      <a:rPr lang="en-US" altLang="zh-CN" b="0" i="1" smtClean="0">
                        <a:latin typeface="Cambria Math" panose="02040503050406030204" pitchFamily="18" charset="0"/>
                      </a:rPr>
                      <m:t>𝑚𝑎𝑥</m:t>
                    </m:r>
                  </m:oMath>
                </a14:m>
                <a:r>
                  <a:rPr lang="zh-CN" altLang="en-US" dirty="0"/>
                  <a:t>了。开设数组</a:t>
                </a:r>
                <a14:m>
                  <m:oMath xmlns:m="http://schemas.openxmlformats.org/officeDocument/2006/math">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，代表以</a:t>
                </a:r>
                <a14:m>
                  <m:oMath xmlns:m="http://schemas.openxmlformats.org/officeDocument/2006/math">
                    <m:r>
                      <a:rPr lang="en-US" altLang="zh-CN" i="1">
                        <a:latin typeface="Cambria Math" panose="02040503050406030204" pitchFamily="18" charset="0"/>
                      </a:rPr>
                      <m:t>𝑢</m:t>
                    </m:r>
                  </m:oMath>
                </a14:m>
                <a:r>
                  <a:rPr lang="zh-CN" altLang="en-US" dirty="0"/>
                  <a:t>为根的子树中关键点到</a:t>
                </a:r>
                <a14:m>
                  <m:oMath xmlns:m="http://schemas.openxmlformats.org/officeDocument/2006/math">
                    <m:r>
                      <a:rPr lang="en-US" altLang="zh-CN" i="1">
                        <a:latin typeface="Cambria Math" panose="02040503050406030204" pitchFamily="18" charset="0"/>
                      </a:rPr>
                      <m:t>𝑢</m:t>
                    </m:r>
                  </m:oMath>
                </a14:m>
                <a:r>
                  <a:rPr lang="zh-CN" altLang="en-US" dirty="0"/>
                  <a:t>的距离最值</a:t>
                </a:r>
                <a:endParaRPr lang="en-US" altLang="zh-CN" dirty="0"/>
              </a:p>
              <a:p>
                <a:pPr lvl="1"/>
                <a:r>
                  <a:rPr lang="zh-CN" altLang="en-US" dirty="0"/>
                  <a:t>假设目前</a:t>
                </a:r>
                <a:r>
                  <a:rPr lang="en-US" altLang="zh-CN" dirty="0" err="1"/>
                  <a:t>dp</a:t>
                </a:r>
                <a:r>
                  <a:rPr lang="zh-CN" altLang="en-US" dirty="0"/>
                  <a:t>至点</a:t>
                </a:r>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 </m:t>
                    </m:r>
                  </m:oMath>
                </a14:m>
                <a:r>
                  <a:rPr lang="zh-CN" altLang="en-US" dirty="0"/>
                  <a:t>是关键点集合，将</a:t>
                </a:r>
                <a14:m>
                  <m:oMath xmlns:m="http://schemas.openxmlformats.org/officeDocument/2006/math">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a14:m>
                <a:r>
                  <a:rPr lang="zh-CN" altLang="en-US" dirty="0"/>
                  <a:t>初始化为</a:t>
                </a:r>
                <a14:m>
                  <m:oMath xmlns:m="http://schemas.openxmlformats.org/officeDocument/2006/math">
                    <m:d>
                      <m:dPr>
                        <m:begChr m:val="{"/>
                        <m:endChr m:val=""/>
                        <m:ctrlPr>
                          <a:rPr lang="en-US" altLang="zh-CN" i="1" dirty="0" smtClean="0">
                            <a:latin typeface="Cambria Math" panose="02040503050406030204" pitchFamily="18" charset="0"/>
                          </a:rPr>
                        </m:ctrlPr>
                      </m:dPr>
                      <m:e>
                        <m:eqArr>
                          <m:eqArrPr>
                            <m:ctrlPr>
                              <a:rPr lang="en-US" altLang="zh-CN" i="1" dirty="0" smtClean="0">
                                <a:latin typeface="Cambria Math" panose="02040503050406030204" pitchFamily="18" charset="0"/>
                              </a:rPr>
                            </m:ctrlPr>
                          </m:eqArrPr>
                          <m:e>
                            <m:r>
                              <a:rPr lang="en-US" altLang="zh-CN" b="0" i="1" dirty="0" smtClean="0">
                                <a:latin typeface="Cambria Math" panose="02040503050406030204" pitchFamily="18" charset="0"/>
                              </a:rPr>
                              <m:t>𝑚𝑖𝑛</m:t>
                            </m:r>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𝑚𝑎𝑥</m:t>
                            </m:r>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𝑢</m:t>
                            </m:r>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e>
                          <m:e>
                            <m:r>
                              <a:rPr lang="en-US" altLang="zh-CN" i="1" dirty="0">
                                <a:latin typeface="Cambria Math" panose="02040503050406030204" pitchFamily="18" charset="0"/>
                              </a:rPr>
                              <m:t>𝑚𝑖𝑛</m:t>
                            </m:r>
                            <m:r>
                              <a:rPr lang="en-US" altLang="zh-CN" i="1" dirty="0">
                                <a:latin typeface="Cambria Math" panose="02040503050406030204" pitchFamily="18" charset="0"/>
                              </a:rPr>
                              <m:t>=</m:t>
                            </m:r>
                            <m:r>
                              <a:rPr lang="en-US" altLang="zh-CN" b="0" i="1" dirty="0" smtClean="0">
                                <a:latin typeface="Cambria Math" panose="02040503050406030204" pitchFamily="18" charset="0"/>
                              </a:rPr>
                              <m:t>𝑖𝑛𝑓</m:t>
                            </m:r>
                            <m:r>
                              <a:rPr lang="en-US" altLang="zh-CN" i="1" dirty="0">
                                <a:latin typeface="Cambria Math" panose="02040503050406030204" pitchFamily="18" charset="0"/>
                              </a:rPr>
                              <m:t>,</m:t>
                            </m:r>
                            <m:r>
                              <a:rPr lang="en-US" altLang="zh-CN" i="1" dirty="0">
                                <a:latin typeface="Cambria Math" panose="02040503050406030204" pitchFamily="18" charset="0"/>
                              </a:rPr>
                              <m:t>𝑚𝑎𝑥</m:t>
                            </m:r>
                            <m:r>
                              <a:rPr lang="en-US" altLang="zh-CN" i="1" dirty="0">
                                <a:latin typeface="Cambria Math" panose="02040503050406030204" pitchFamily="18" charset="0"/>
                              </a:rPr>
                              <m:t>=−</m:t>
                            </m:r>
                            <m:r>
                              <a:rPr lang="en-US" altLang="zh-CN" b="0" i="1" dirty="0" smtClean="0">
                                <a:latin typeface="Cambria Math" panose="02040503050406030204" pitchFamily="18" charset="0"/>
                              </a:rPr>
                              <m:t>𝑖𝑛𝑓</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𝑆</m:t>
                            </m:r>
                            <m:r>
                              <a:rPr lang="en-US" altLang="zh-CN" i="1" dirty="0">
                                <a:latin typeface="Cambria Math" panose="02040503050406030204" pitchFamily="18" charset="0"/>
                              </a:rPr>
                              <m:t>)</m:t>
                            </m:r>
                          </m:e>
                        </m:eqArr>
                      </m:e>
                    </m:d>
                  </m:oMath>
                </a14:m>
                <a:endParaRPr lang="en-US" altLang="zh-CN" dirty="0"/>
              </a:p>
              <a:p>
                <a:pPr lvl="1"/>
                <a:r>
                  <a:rPr lang="zh-CN" altLang="en-US" dirty="0"/>
                  <a:t>在更新到点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a14:m>
                <a:r>
                  <a:rPr lang="zh-CN" altLang="en-US" dirty="0"/>
                  <a:t>已记录了</a:t>
                </a:r>
                <a14:m>
                  <m:oMath xmlns:m="http://schemas.openxmlformats.org/officeDocument/2006/math">
                    <m:r>
                      <a:rPr lang="en-US" altLang="zh-CN" b="0" i="1" smtClean="0">
                        <a:latin typeface="Cambria Math" panose="02040503050406030204" pitchFamily="18" charset="0"/>
                      </a:rPr>
                      <m:t>𝑣</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的信息了。此时可更新</a:t>
                </a:r>
                <a14:m>
                  <m:oMath xmlns:m="http://schemas.openxmlformats.org/officeDocument/2006/math">
                    <m:r>
                      <a:rPr lang="en-US" altLang="zh-CN" b="0" i="1" smtClean="0">
                        <a:latin typeface="Cambria Math" panose="02040503050406030204" pitchFamily="18" charset="0"/>
                      </a:rPr>
                      <m:t>𝑎𝑛𝑠𝑚𝑎𝑥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𝑎𝑛𝑠𝑚𝑖𝑛</m:t>
                    </m:r>
                  </m:oMath>
                </a14:m>
                <a:r>
                  <a:rPr lang="zh-CN" altLang="en-US" dirty="0"/>
                  <a:t>：</a:t>
                </a:r>
                <a14:m>
                  <m:oMath xmlns:m="http://schemas.openxmlformats.org/officeDocument/2006/math">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所对应的关键点与此时</a:t>
                </a:r>
                <a14:m>
                  <m:oMath xmlns:m="http://schemas.openxmlformats.org/officeDocument/2006/math">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a14:m>
                <a:r>
                  <a:rPr lang="zh-CN" altLang="en-US" dirty="0"/>
                  <a:t>所对应的关键点不在同一颗子树中，所以</a:t>
                </a:r>
                <a14:m>
                  <m:oMath xmlns:m="http://schemas.openxmlformats.org/officeDocument/2006/math">
                    <m:r>
                      <a:rPr lang="en-US" altLang="zh-CN" i="1">
                        <a:latin typeface="Cambria Math" panose="02040503050406030204" pitchFamily="18" charset="0"/>
                      </a:rPr>
                      <m:t>𝑎𝑛𝑠𝑚𝑎𝑥</m:t>
                    </m:r>
                    <m:r>
                      <a:rPr lang="en-US" altLang="zh-CN" b="0" i="1" smtClean="0">
                        <a:latin typeface="Cambria Math" panose="02040503050406030204" pitchFamily="18" charset="0"/>
                      </a:rPr>
                      <m:t>=</m:t>
                    </m:r>
                    <m:r>
                      <a:rPr lang="en-US" altLang="zh-CN" i="1">
                        <a:latin typeface="Cambria Math" panose="02040503050406030204" pitchFamily="18" charset="0"/>
                      </a:rPr>
                      <m:t>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𝑎𝑛𝑠𝑚𝑎𝑥</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m:t>
                        </m:r>
                      </m:fName>
                      <m:e>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e>
                    </m:func>
                    <m:func>
                      <m:funcPr>
                        <m:ctrlPr>
                          <a:rPr lang="en-US" altLang="zh-CN" i="1">
                            <a:latin typeface="Cambria Math" panose="02040503050406030204" pitchFamily="18" charset="0"/>
                          </a:rPr>
                        </m:ctrlPr>
                      </m:funcPr>
                      <m:fName>
                        <m:r>
                          <a:rPr lang="en-US" altLang="zh-CN" b="0" i="1" smtClean="0">
                            <a:latin typeface="Cambria Math" panose="02040503050406030204" pitchFamily="18" charset="0"/>
                          </a:rPr>
                          <m:t>+</m:t>
                        </m:r>
                      </m:fName>
                      <m:e>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𝑣</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r>
                      <a:rPr lang="en-US" altLang="zh-CN" b="0" i="1" smtClean="0">
                        <a:latin typeface="Cambria Math" panose="02040503050406030204" pitchFamily="18" charset="0"/>
                      </a:rPr>
                      <m:t>+</m:t>
                    </m:r>
                    <m:r>
                      <m:rPr>
                        <m:sty m:val="p"/>
                      </m:rPr>
                      <a:rPr lang="en-US" altLang="zh-CN" i="1">
                        <a:latin typeface="Cambria Math" panose="02040503050406030204" pitchFamily="18" charset="0"/>
                      </a:rPr>
                      <m:t>dis</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r>
                      <a:rPr lang="en-US" altLang="zh-CN" i="1">
                        <a:latin typeface="Cambria Math" panose="02040503050406030204" pitchFamily="18" charset="0"/>
                      </a:rPr>
                      <m:t>)</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𝑎𝑛𝑠𝑚𝑖𝑛</m:t>
                    </m:r>
                  </m:oMath>
                </a14:m>
                <a:r>
                  <a:rPr lang="zh-CN" altLang="en-US" dirty="0"/>
                  <a:t>同理。再用 </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 </a:t>
                </a:r>
                <a:r>
                  <a:rPr lang="zh-CN" altLang="en-US" dirty="0"/>
                  <a:t>更新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6B9A2FD2-8337-4698-9A95-3E1B9B391D53}"/>
                  </a:ext>
                </a:extLst>
              </p:cNvPr>
              <p:cNvSpPr>
                <a:spLocks noGrp="1" noRot="1" noChangeAspect="1" noMove="1" noResize="1" noEditPoints="1" noAdjustHandles="1" noChangeArrowheads="1" noChangeShapeType="1" noTextEdit="1"/>
              </p:cNvSpPr>
              <p:nvPr>
                <p:ph idx="1"/>
              </p:nvPr>
            </p:nvSpPr>
            <p:spPr>
              <a:xfrm>
                <a:off x="1024128" y="2286000"/>
                <a:ext cx="10172607" cy="4023360"/>
              </a:xfrm>
              <a:blipFill>
                <a:blip r:embed="rId2"/>
                <a:stretch>
                  <a:fillRect t="-1364" r="-959"/>
                </a:stretch>
              </a:blipFill>
            </p:spPr>
            <p:txBody>
              <a:bodyPr/>
              <a:lstStyle/>
              <a:p>
                <a:r>
                  <a:rPr lang="zh-CN" altLang="en-US">
                    <a:noFill/>
                  </a:rPr>
                  <a:t> </a:t>
                </a:r>
              </a:p>
            </p:txBody>
          </p:sp>
        </mc:Fallback>
      </mc:AlternateContent>
      <p:sp>
        <p:nvSpPr>
          <p:cNvPr id="7" name="椭圆 6">
            <a:extLst>
              <a:ext uri="{FF2B5EF4-FFF2-40B4-BE49-F238E27FC236}">
                <a16:creationId xmlns:a16="http://schemas.microsoft.com/office/drawing/2014/main" id="{59A6BE59-F8D6-4AB3-95EC-CE495011B945}"/>
              </a:ext>
            </a:extLst>
          </p:cNvPr>
          <p:cNvSpPr/>
          <p:nvPr/>
        </p:nvSpPr>
        <p:spPr>
          <a:xfrm>
            <a:off x="9516863" y="4465468"/>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9E13178-0595-4A7A-A626-1EB650C01EB8}"/>
              </a:ext>
            </a:extLst>
          </p:cNvPr>
          <p:cNvSpPr/>
          <p:nvPr/>
        </p:nvSpPr>
        <p:spPr>
          <a:xfrm>
            <a:off x="8566952" y="5557422"/>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12A49BF-B3BF-471F-A5E8-73316BF4D0B4}"/>
              </a:ext>
            </a:extLst>
          </p:cNvPr>
          <p:cNvSpPr/>
          <p:nvPr/>
        </p:nvSpPr>
        <p:spPr>
          <a:xfrm>
            <a:off x="9516862" y="5557421"/>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023B9AB-8389-4C6C-AABD-DBF952CF6C5D}"/>
              </a:ext>
            </a:extLst>
          </p:cNvPr>
          <p:cNvSpPr/>
          <p:nvPr/>
        </p:nvSpPr>
        <p:spPr>
          <a:xfrm>
            <a:off x="10466772" y="5557421"/>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6B1C18AF-013F-4B10-A11B-1B0B3EC9B080}"/>
              </a:ext>
            </a:extLst>
          </p:cNvPr>
          <p:cNvCxnSpPr>
            <a:stCxn id="7" idx="3"/>
            <a:endCxn id="8" idx="7"/>
          </p:cNvCxnSpPr>
          <p:nvPr/>
        </p:nvCxnSpPr>
        <p:spPr>
          <a:xfrm flipH="1">
            <a:off x="8960986" y="4859502"/>
            <a:ext cx="623482" cy="76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245335A-F0B3-4FE8-8685-89DF6CC00450}"/>
              </a:ext>
            </a:extLst>
          </p:cNvPr>
          <p:cNvCxnSpPr>
            <a:stCxn id="7" idx="4"/>
            <a:endCxn id="9" idx="0"/>
          </p:cNvCxnSpPr>
          <p:nvPr/>
        </p:nvCxnSpPr>
        <p:spPr>
          <a:xfrm flipH="1">
            <a:off x="9747682" y="4927107"/>
            <a:ext cx="1" cy="63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9211D59-8B58-4A4E-A3B2-89C0B763A2A0}"/>
              </a:ext>
            </a:extLst>
          </p:cNvPr>
          <p:cNvCxnSpPr>
            <a:stCxn id="7" idx="5"/>
            <a:endCxn id="10" idx="1"/>
          </p:cNvCxnSpPr>
          <p:nvPr/>
        </p:nvCxnSpPr>
        <p:spPr>
          <a:xfrm>
            <a:off x="9910897" y="4859502"/>
            <a:ext cx="623480" cy="7655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87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1935C-FF1F-428B-99B4-056D908C0A6D}"/>
              </a:ext>
            </a:extLst>
          </p:cNvPr>
          <p:cNvSpPr>
            <a:spLocks noGrp="1"/>
          </p:cNvSpPr>
          <p:nvPr>
            <p:ph type="title"/>
          </p:nvPr>
        </p:nvSpPr>
        <p:spPr/>
        <p:txBody>
          <a:bodyPr/>
          <a:lstStyle/>
          <a:p>
            <a:r>
              <a:rPr lang="zh-CN" altLang="en-US" dirty="0"/>
              <a:t>一道题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40B4B4-AE10-49BA-AF8C-12E894265740}"/>
                  </a:ext>
                </a:extLst>
              </p:cNvPr>
              <p:cNvSpPr>
                <a:spLocks noGrp="1"/>
              </p:cNvSpPr>
              <p:nvPr>
                <p:ph idx="1"/>
              </p:nvPr>
            </p:nvSpPr>
            <p:spPr/>
            <p:txBody>
              <a:bodyPr/>
              <a:lstStyle/>
              <a:p>
                <a:pPr lvl="1"/>
                <a:r>
                  <a:rPr lang="zh-CN" altLang="en-US" dirty="0"/>
                  <a:t>给定一棵无根树以及若干组关键点，对每一组求最少删除几个非关键点可以使关键点间互不连通。</a:t>
                </a:r>
                <a:endParaRPr lang="en-US" altLang="zh-CN" dirty="0"/>
              </a:p>
              <a:p>
                <a:pPr lvl="1"/>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≤5000 ,</m:t>
                    </m:r>
                    <m:nary>
                      <m:naryPr>
                        <m:chr m:val="∑"/>
                        <m:subHide m:val="on"/>
                        <m:supHide m:val="on"/>
                        <m:ctrlPr>
                          <a:rPr lang="en-US" altLang="zh-CN" i="1" smtClean="0">
                            <a:latin typeface="Cambria Math" panose="02040503050406030204" pitchFamily="18" charset="0"/>
                          </a:rPr>
                        </m:ctrlPr>
                      </m:naryPr>
                      <m:sub/>
                      <m:sup/>
                      <m:e>
                        <m:r>
                          <a:rPr lang="en-US" altLang="zh-CN" i="1">
                            <a:latin typeface="Cambria Math" panose="02040503050406030204" pitchFamily="18" charset="0"/>
                          </a:rPr>
                          <m:t>𝑘</m:t>
                        </m:r>
                        <m:r>
                          <a:rPr lang="en-US" altLang="zh-CN" i="1">
                            <a:latin typeface="Cambria Math" panose="02040503050406030204" pitchFamily="18" charset="0"/>
                          </a:rPr>
                          <m:t>≤5000</m:t>
                        </m:r>
                      </m:e>
                    </m:nary>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BD40B4B4-AE10-49BA-AF8C-12E894265740}"/>
                  </a:ext>
                </a:extLst>
              </p:cNvPr>
              <p:cNvSpPr>
                <a:spLocks noGrp="1" noRot="1" noChangeAspect="1" noMove="1" noResize="1" noEditPoints="1" noAdjustHandles="1" noChangeArrowheads="1" noChangeShapeType="1" noTextEdit="1"/>
              </p:cNvSpPr>
              <p:nvPr>
                <p:ph idx="1"/>
              </p:nvPr>
            </p:nvSpPr>
            <p:spPr>
              <a:blipFill>
                <a:blip r:embed="rId2"/>
                <a:stretch>
                  <a:fillRect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92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65489-D72E-4A24-B04B-6FCECC4FF90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FAF6F8-9BBB-4FAA-8DAD-AE49FE48406F}"/>
                  </a:ext>
                </a:extLst>
              </p:cNvPr>
              <p:cNvSpPr>
                <a:spLocks noGrp="1"/>
              </p:cNvSpPr>
              <p:nvPr>
                <p:ph idx="1"/>
              </p:nvPr>
            </p:nvSpPr>
            <p:spPr/>
            <p:txBody>
              <a:bodyPr/>
              <a:lstStyle/>
              <a:p>
                <a:pPr lvl="1"/>
                <a:r>
                  <a:rPr lang="zh-CN" altLang="en-US" dirty="0"/>
                  <a:t>给定一棵树与多组关键点。</a:t>
                </a:r>
                <a:endParaRPr lang="en-US" altLang="zh-CN" dirty="0"/>
              </a:p>
              <a:p>
                <a:pPr lvl="1"/>
                <a:r>
                  <a:rPr lang="zh-CN" altLang="en-US" dirty="0"/>
                  <a:t>定义一个点的支配节点为距离它最近的关键节点（距离相同则取编号最小）</a:t>
                </a:r>
                <a:endParaRPr lang="en-US" altLang="zh-CN" dirty="0"/>
              </a:p>
              <a:p>
                <a:pPr lvl="1"/>
                <a:r>
                  <a:rPr lang="zh-CN" altLang="en-US" dirty="0"/>
                  <a:t>求每组关键点中，每个关键点成为了多少个点的支配节点</a:t>
                </a:r>
                <a:endParaRPr lang="en-US" altLang="zh-CN" i="1" dirty="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𝑘</m:t>
                        </m:r>
                      </m:e>
                    </m:nary>
                    <m:r>
                      <a:rPr lang="en-US" altLang="zh-CN" i="1">
                        <a:latin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5</m:t>
                        </m:r>
                      </m:sup>
                    </m:sSup>
                  </m:oMath>
                </a14:m>
                <a:endParaRPr lang="en-US" altLang="zh-CN" dirty="0"/>
              </a:p>
              <a:p>
                <a:pPr lvl="1"/>
                <a:r>
                  <a:rPr lang="zh-CN" altLang="en-US" dirty="0"/>
                  <a:t>（这种题一看就不是什么好东西</a:t>
                </a:r>
              </a:p>
              <a:p>
                <a:pPr lvl="1"/>
                <a:endParaRPr lang="en-US" altLang="zh-CN" dirty="0"/>
              </a:p>
              <a:p>
                <a:pPr lvl="1"/>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F3FAF6F8-9BBB-4FAA-8DAD-AE49FE48406F}"/>
                  </a:ext>
                </a:extLst>
              </p:cNvPr>
              <p:cNvSpPr>
                <a:spLocks noGrp="1" noRot="1" noChangeAspect="1" noMove="1" noResize="1" noEditPoints="1" noAdjustHandles="1" noChangeArrowheads="1" noChangeShapeType="1" noTextEdit="1"/>
              </p:cNvSpPr>
              <p:nvPr>
                <p:ph idx="1"/>
              </p:nvPr>
            </p:nvSpPr>
            <p:spPr>
              <a:blipFill>
                <a:blip r:embed="rId2"/>
                <a:stretch>
                  <a:fillRect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00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32FAC-94F2-4A54-9B21-658C47E9B35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CE7D07-B3FA-4796-BF4D-6634B4C158BA}"/>
                  </a:ext>
                </a:extLst>
              </p:cNvPr>
              <p:cNvSpPr>
                <a:spLocks noGrp="1"/>
              </p:cNvSpPr>
              <p:nvPr>
                <p:ph idx="1"/>
              </p:nvPr>
            </p:nvSpPr>
            <p:spPr>
              <a:xfrm>
                <a:off x="1024128" y="2286000"/>
                <a:ext cx="9851018" cy="4023360"/>
              </a:xfrm>
            </p:spPr>
            <p:txBody>
              <a:bodyPr>
                <a:normAutofit/>
              </a:bodyPr>
              <a:lstStyle/>
              <a:p>
                <a:pPr lvl="1"/>
                <a:r>
                  <a:rPr lang="zh-CN" altLang="en-US" dirty="0"/>
                  <a:t>首先先把虚树建起来</a:t>
                </a:r>
                <a:endParaRPr lang="en-US" altLang="zh-CN" dirty="0"/>
              </a:p>
              <a:p>
                <a:pPr lvl="1"/>
                <a:r>
                  <a:rPr lang="zh-CN" altLang="en-US" dirty="0"/>
                  <a:t>然后做 </a:t>
                </a:r>
                <a14:m>
                  <m:oMath xmlns:m="http://schemas.openxmlformats.org/officeDocument/2006/math">
                    <m:r>
                      <a:rPr lang="en-US" altLang="zh-CN" i="1" dirty="0" smtClean="0">
                        <a:latin typeface="Cambria Math" panose="02040503050406030204" pitchFamily="18" charset="0"/>
                      </a:rPr>
                      <m:t>5</m:t>
                    </m:r>
                  </m:oMath>
                </a14:m>
                <a:r>
                  <a:rPr lang="en-US" altLang="zh-CN" dirty="0"/>
                  <a:t> </a:t>
                </a:r>
                <a:r>
                  <a:rPr lang="zh-CN" altLang="en-US" dirty="0"/>
                  <a:t>遍 </a:t>
                </a:r>
                <a:r>
                  <a:rPr lang="en-US" altLang="zh-CN" dirty="0"/>
                  <a:t>dfs </a:t>
                </a:r>
                <a:r>
                  <a:rPr lang="zh-CN" altLang="en-US" dirty="0"/>
                  <a:t>操作，操作与作用分别如下：</a:t>
                </a:r>
                <a:endParaRPr lang="en-US" altLang="zh-CN" dirty="0"/>
              </a:p>
              <a:p>
                <a:pPr lvl="1"/>
                <a:r>
                  <a:rPr lang="en-US" altLang="zh-CN" dirty="0"/>
                  <a:t>1. </a:t>
                </a:r>
                <a:r>
                  <a:rPr lang="zh-CN" altLang="en-US" dirty="0"/>
                  <a:t>对</a:t>
                </a:r>
                <a:r>
                  <a:rPr lang="zh-CN" altLang="en-US" b="1" dirty="0"/>
                  <a:t>原树</a:t>
                </a:r>
                <a:r>
                  <a:rPr lang="zh-CN" altLang="en-US" dirty="0"/>
                  <a:t>进行 </a:t>
                </a:r>
                <a:r>
                  <a:rPr lang="en-US" altLang="zh-CN" dirty="0"/>
                  <a:t>dfs </a:t>
                </a:r>
                <a:r>
                  <a:rPr lang="zh-CN" altLang="en-US" dirty="0"/>
                  <a:t>，预处理出每个节点的深度、子树大小、</a:t>
                </a:r>
                <a:r>
                  <a:rPr lang="en-US" altLang="zh-CN" dirty="0"/>
                  <a:t>dfs </a:t>
                </a:r>
                <a:r>
                  <a:rPr lang="zh-CN" altLang="en-US" dirty="0"/>
                  <a:t>序、</a:t>
                </a:r>
                <a:r>
                  <a:rPr lang="en-US" altLang="zh-CN" dirty="0"/>
                  <a:t>2 </a:t>
                </a:r>
                <a:r>
                  <a:rPr lang="zh-CN" altLang="en-US" dirty="0"/>
                  <a:t>的次方祖先（倍增用）。</a:t>
                </a:r>
                <a:endParaRPr lang="en-US" altLang="zh-CN" dirty="0"/>
              </a:p>
              <a:p>
                <a:pPr lvl="1"/>
                <a:r>
                  <a:rPr lang="en-US" altLang="zh-CN" dirty="0"/>
                  <a:t>2. </a:t>
                </a:r>
                <a:r>
                  <a:rPr lang="zh-CN" altLang="en-US" dirty="0"/>
                  <a:t>对</a:t>
                </a:r>
                <a:r>
                  <a:rPr lang="zh-CN" altLang="en-US" b="1" dirty="0"/>
                  <a:t>虚树</a:t>
                </a:r>
                <a:r>
                  <a:rPr lang="zh-CN" altLang="en-US" dirty="0"/>
                  <a:t>进行 </a:t>
                </a:r>
                <a:r>
                  <a:rPr lang="en-US" altLang="zh-CN" dirty="0"/>
                  <a:t>dfs </a:t>
                </a:r>
                <a:r>
                  <a:rPr lang="zh-CN" altLang="en-US" dirty="0"/>
                  <a:t>，预处理出每个节点子树中离它最近的关键点编号及距离；</a:t>
                </a:r>
                <a:endParaRPr lang="en-US" altLang="zh-CN" dirty="0"/>
              </a:p>
              <a:p>
                <a:pPr lvl="1"/>
                <a:r>
                  <a:rPr lang="en-US" altLang="zh-CN" dirty="0"/>
                  <a:t>3. </a:t>
                </a:r>
                <a:r>
                  <a:rPr lang="zh-CN" altLang="en-US" dirty="0"/>
                  <a:t>对</a:t>
                </a:r>
                <a:r>
                  <a:rPr lang="zh-CN" altLang="en-US" b="1" dirty="0"/>
                  <a:t>虚树</a:t>
                </a:r>
                <a:r>
                  <a:rPr lang="zh-CN" altLang="en-US" dirty="0"/>
                  <a:t>进行 </a:t>
                </a:r>
                <a:r>
                  <a:rPr lang="en-US" altLang="zh-CN" dirty="0"/>
                  <a:t>dfs </a:t>
                </a:r>
                <a:r>
                  <a:rPr lang="zh-CN" altLang="en-US" dirty="0"/>
                  <a:t>，预处理出每个节点经过他父亲的离它最近的关键点编号及距离并更新 </a:t>
                </a:r>
                <a:r>
                  <a:rPr lang="en-US" altLang="zh-CN" dirty="0"/>
                  <a:t>2 </a:t>
                </a:r>
                <a:r>
                  <a:rPr lang="zh-CN" altLang="en-US" dirty="0"/>
                  <a:t>的结果，这样我们就可以知道虚树上每一个点的支配节点；</a:t>
                </a:r>
                <a:endParaRPr lang="en-US" altLang="zh-CN" dirty="0"/>
              </a:p>
              <a:p>
                <a:pPr lvl="1"/>
                <a:r>
                  <a:rPr lang="en-US" altLang="zh-CN" dirty="0"/>
                  <a:t>4. </a:t>
                </a:r>
                <a:r>
                  <a:rPr lang="zh-CN" altLang="en-US" dirty="0"/>
                  <a:t>若以点</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为根的子树中无关键点，那么整棵子树的支配节点都将是点</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的父亲的支配节点。对</a:t>
                </a:r>
                <a:r>
                  <a:rPr lang="zh-CN" altLang="en-US" b="1" dirty="0"/>
                  <a:t>虚树</a:t>
                </a:r>
                <a:r>
                  <a:rPr lang="zh-CN" altLang="en-US" dirty="0"/>
                  <a:t>进行 </a:t>
                </a:r>
                <a:r>
                  <a:rPr lang="en-US" altLang="zh-CN" dirty="0"/>
                  <a:t>dfs </a:t>
                </a:r>
                <a:r>
                  <a:rPr lang="zh-CN" altLang="en-US" dirty="0"/>
                  <a:t>解决这些无关键点的子树。</a:t>
                </a:r>
                <a:endParaRPr lang="en-US" altLang="zh-CN" dirty="0"/>
              </a:p>
              <a:p>
                <a:pPr lvl="1"/>
                <a:r>
                  <a:rPr lang="en-US" altLang="zh-CN" dirty="0"/>
                  <a:t>5. </a:t>
                </a:r>
                <a:r>
                  <a:rPr lang="zh-CN" altLang="en-US" dirty="0"/>
                  <a:t>对于虚树边上被忽略的点与边上所挂的部分子树，分类讨论上下两点支配节点的情况。对</a:t>
                </a:r>
                <a:r>
                  <a:rPr lang="zh-CN" altLang="en-US" b="1" dirty="0"/>
                  <a:t>虚树</a:t>
                </a:r>
                <a:r>
                  <a:rPr lang="zh-CN" altLang="en-US" dirty="0"/>
                  <a:t>进行 </a:t>
                </a:r>
                <a:r>
                  <a:rPr lang="en-US" altLang="zh-CN" dirty="0"/>
                  <a:t>dfs </a:t>
                </a:r>
                <a:r>
                  <a:rPr lang="zh-CN" altLang="en-US" dirty="0"/>
                  <a:t>解决这些点即可。</a:t>
                </a:r>
                <a:endParaRPr lang="en-US" altLang="zh-CN" dirty="0"/>
              </a:p>
              <a:p>
                <a:pPr lvl="1"/>
                <a:r>
                  <a:rPr lang="zh-CN" altLang="en-US" dirty="0"/>
                  <a:t>聊一聊</a:t>
                </a:r>
                <a:r>
                  <a:rPr lang="en-US" altLang="zh-CN" dirty="0"/>
                  <a:t>4</a:t>
                </a:r>
                <a:r>
                  <a:rPr lang="zh-CN" altLang="en-US" dirty="0"/>
                  <a:t>、</a:t>
                </a:r>
                <a:r>
                  <a:rPr lang="en-US" altLang="zh-CN" dirty="0"/>
                  <a:t>5</a:t>
                </a:r>
                <a:r>
                  <a:rPr lang="zh-CN" altLang="en-US" dirty="0"/>
                  <a:t>。</a:t>
                </a:r>
              </a:p>
            </p:txBody>
          </p:sp>
        </mc:Choice>
        <mc:Fallback xmlns="">
          <p:sp>
            <p:nvSpPr>
              <p:cNvPr id="3" name="内容占位符 2">
                <a:extLst>
                  <a:ext uri="{FF2B5EF4-FFF2-40B4-BE49-F238E27FC236}">
                    <a16:creationId xmlns:a16="http://schemas.microsoft.com/office/drawing/2014/main" id="{47CE7D07-B3FA-4796-BF4D-6634B4C158BA}"/>
                  </a:ext>
                </a:extLst>
              </p:cNvPr>
              <p:cNvSpPr>
                <a:spLocks noGrp="1" noRot="1" noChangeAspect="1" noMove="1" noResize="1" noEditPoints="1" noAdjustHandles="1" noChangeArrowheads="1" noChangeShapeType="1" noTextEdit="1"/>
              </p:cNvSpPr>
              <p:nvPr>
                <p:ph idx="1"/>
              </p:nvPr>
            </p:nvSpPr>
            <p:spPr>
              <a:xfrm>
                <a:off x="1024128" y="2286000"/>
                <a:ext cx="9851018" cy="4023360"/>
              </a:xfrm>
              <a:blipFill>
                <a:blip r:embed="rId2"/>
                <a:stretch>
                  <a:fillRect t="-1364"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13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EA7A1-CCFB-43E3-880E-66BD12D0B85F}"/>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B236E5-6D4D-437A-A8EE-730900FF284B}"/>
                  </a:ext>
                </a:extLst>
              </p:cNvPr>
              <p:cNvSpPr>
                <a:spLocks noGrp="1"/>
              </p:cNvSpPr>
              <p:nvPr>
                <p:ph idx="1"/>
              </p:nvPr>
            </p:nvSpPr>
            <p:spPr>
              <a:xfrm>
                <a:off x="1024128" y="2286000"/>
                <a:ext cx="9540299" cy="4023360"/>
              </a:xfrm>
            </p:spPr>
            <p:txBody>
              <a:bodyPr/>
              <a:lstStyle/>
              <a:p>
                <a:pPr lvl="1"/>
                <a:r>
                  <a:rPr lang="en-US" altLang="zh-CN" dirty="0"/>
                  <a:t>4. </a:t>
                </a:r>
                <a:r>
                  <a:rPr lang="zh-CN" altLang="en-US" dirty="0"/>
                  <a:t>若以点 </a:t>
                </a:r>
                <a14:m>
                  <m:oMath xmlns:m="http://schemas.openxmlformats.org/officeDocument/2006/math">
                    <m:r>
                      <a:rPr lang="en-US" altLang="zh-CN" i="1">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为根的子树中无关键点，那么整棵子树的支配节点都将是点</a:t>
                </a:r>
                <a14:m>
                  <m:oMath xmlns:m="http://schemas.openxmlformats.org/officeDocument/2006/math">
                    <m:r>
                      <a:rPr lang="en-US" altLang="zh-CN" i="1">
                        <a:latin typeface="Cambria Math" panose="02040503050406030204" pitchFamily="18" charset="0"/>
                      </a:rPr>
                      <m:t>𝑢</m:t>
                    </m:r>
                  </m:oMath>
                </a14:m>
                <a:r>
                  <a:rPr lang="zh-CN" altLang="en-US" dirty="0"/>
                  <a:t>的父亲的支配节点。对</a:t>
                </a:r>
                <a:r>
                  <a:rPr lang="zh-CN" altLang="en-US" b="1" dirty="0"/>
                  <a:t>虚树</a:t>
                </a:r>
                <a:r>
                  <a:rPr lang="zh-CN" altLang="en-US" dirty="0"/>
                  <a:t>进行 </a:t>
                </a:r>
                <a:r>
                  <a:rPr lang="en-US" altLang="zh-CN" dirty="0"/>
                  <a:t>dfs </a:t>
                </a:r>
                <a:r>
                  <a:rPr lang="zh-CN" altLang="en-US" dirty="0"/>
                  <a:t>解决这些无关键点的子树。</a:t>
                </a:r>
                <a:endParaRPr lang="en-US" altLang="zh-CN" dirty="0"/>
              </a:p>
              <a:p>
                <a:pPr lvl="1"/>
                <a:r>
                  <a:rPr lang="zh-CN" altLang="en-US" dirty="0"/>
                  <a:t>代码实现起来略有些区别。</a:t>
                </a:r>
                <a:endParaRPr lang="en-US" altLang="zh-CN" dirty="0"/>
              </a:p>
              <a:p>
                <a:pPr lvl="1"/>
                <a:r>
                  <a:rPr lang="zh-CN" altLang="en-US" dirty="0"/>
                  <a:t>我们开设数组</a:t>
                </a:r>
                <a14:m>
                  <m:oMath xmlns:m="http://schemas.openxmlformats.org/officeDocument/2006/math">
                    <m:r>
                      <a:rPr lang="en-US" altLang="zh-CN" b="0" i="1" smtClean="0">
                        <a:latin typeface="Cambria Math" panose="02040503050406030204" pitchFamily="18" charset="0"/>
                      </a:rPr>
                      <m:t>𝑠𝑢𝑚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，意为与点 </a:t>
                </a:r>
                <a14:m>
                  <m:oMath xmlns:m="http://schemas.openxmlformats.org/officeDocument/2006/math">
                    <m:r>
                      <a:rPr lang="en-US" altLang="zh-CN" i="1">
                        <a:latin typeface="Cambria Math" panose="02040503050406030204" pitchFamily="18" charset="0"/>
                      </a:rPr>
                      <m:t>𝑢</m:t>
                    </m:r>
                  </m:oMath>
                </a14:m>
                <a:r>
                  <a:rPr lang="zh-CN" altLang="en-US" dirty="0"/>
                  <a:t>“绑定”的支配节点相同的点数。初始时设为其子树大小。</a:t>
                </a:r>
                <a:endParaRPr lang="en-US" altLang="zh-CN" dirty="0"/>
              </a:p>
              <a:p>
                <a:pPr lvl="1"/>
                <a:r>
                  <a:rPr lang="zh-CN" altLang="en-US" dirty="0"/>
                  <a:t>假设当前 </a:t>
                </a:r>
                <a:r>
                  <a:rPr lang="en-US" altLang="zh-CN" dirty="0"/>
                  <a:t>dfs </a:t>
                </a:r>
                <a:r>
                  <a:rPr lang="zh-CN" altLang="en-US" dirty="0"/>
                  <a:t>到点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，则倍增 </a:t>
                </a:r>
                <a:r>
                  <a:rPr lang="en-US" altLang="zh-CN" dirty="0"/>
                  <a:t>/ </a:t>
                </a:r>
                <a:r>
                  <a:rPr lang="zh-CN" altLang="en-US" dirty="0"/>
                  <a:t>树剖跳到其虚树父亲的下行第一个节点，并把其虚树父亲的</a:t>
                </a:r>
                <a14:m>
                  <m:oMath xmlns:m="http://schemas.openxmlformats.org/officeDocument/2006/math">
                    <m:r>
                      <a:rPr lang="en-US" altLang="zh-CN" i="1">
                        <a:latin typeface="Cambria Math" panose="02040503050406030204" pitchFamily="18" charset="0"/>
                      </a:rPr>
                      <m:t>𝑠𝑢𝑚</m:t>
                    </m:r>
                  </m:oMath>
                </a14:m>
                <a:r>
                  <a:rPr lang="zh-CN" altLang="en-US" dirty="0"/>
                  <a:t> 减去下行第一个节点的 </a:t>
                </a:r>
                <a14:m>
                  <m:oMath xmlns:m="http://schemas.openxmlformats.org/officeDocument/2006/math">
                    <m:r>
                      <m:rPr>
                        <m:sty m:val="p"/>
                      </m:rPr>
                      <a:rPr lang="en-US" altLang="zh-CN" i="0">
                        <a:latin typeface="Cambria Math" panose="02040503050406030204" pitchFamily="18" charset="0"/>
                      </a:rPr>
                      <m:t>s</m:t>
                    </m:r>
                    <m:r>
                      <m:rPr>
                        <m:sty m:val="p"/>
                      </m:rPr>
                      <a:rPr lang="en-US" altLang="zh-CN" b="0" i="0" smtClean="0">
                        <a:latin typeface="Cambria Math" panose="02040503050406030204" pitchFamily="18" charset="0"/>
                      </a:rPr>
                      <m:t>iz</m:t>
                    </m:r>
                  </m:oMath>
                </a14:m>
                <a:r>
                  <a:rPr lang="zh-CN" altLang="en-US" dirty="0"/>
                  <a:t> 即可。即将有关键点的子树大小减去，只剩下无关键点的。（因为虚树节点要么是关键点要么是关键点的 </a:t>
                </a:r>
                <a14:m>
                  <m:oMath xmlns:m="http://schemas.openxmlformats.org/officeDocument/2006/math">
                    <m:r>
                      <m:rPr>
                        <m:sty m:val="p"/>
                      </m:rPr>
                      <a:rPr lang="en-US" altLang="zh-CN" b="0" i="1" dirty="0">
                        <a:latin typeface="Cambria Math" panose="02040503050406030204" pitchFamily="18" charset="0"/>
                      </a:rPr>
                      <m:t>lca</m:t>
                    </m:r>
                  </m:oMath>
                </a14:m>
                <a:r>
                  <a:rPr lang="zh-CN" altLang="en-US" dirty="0"/>
                  <a:t>）</a:t>
                </a:r>
                <a:endParaRPr lang="en-US" altLang="zh-CN" dirty="0"/>
              </a:p>
              <a:p>
                <a:pPr lvl="1"/>
                <a:endParaRPr lang="en-US" altLang="zh-CN" dirty="0"/>
              </a:p>
              <a:p>
                <a:pPr lvl="1"/>
                <a:endParaRPr lang="en-US" altLang="zh-CN" dirty="0"/>
              </a:p>
              <a:p>
                <a:pPr lvl="1"/>
                <a:r>
                  <a:rPr lang="zh-CN" altLang="en-US" dirty="0"/>
                  <a:t>这种点就应该减一减</a:t>
                </a:r>
                <a:endParaRPr lang="en-US" altLang="zh-CN" dirty="0"/>
              </a:p>
              <a:p>
                <a:pPr marL="128016" lvl="1" indent="0">
                  <a:buNone/>
                </a:pPr>
                <a:endParaRPr lang="zh-CN" altLang="en-US" dirty="0"/>
              </a:p>
            </p:txBody>
          </p:sp>
        </mc:Choice>
        <mc:Fallback xmlns="">
          <p:sp>
            <p:nvSpPr>
              <p:cNvPr id="3" name="内容占位符 2">
                <a:extLst>
                  <a:ext uri="{FF2B5EF4-FFF2-40B4-BE49-F238E27FC236}">
                    <a16:creationId xmlns:a16="http://schemas.microsoft.com/office/drawing/2014/main" id="{99B236E5-6D4D-437A-A8EE-730900FF284B}"/>
                  </a:ext>
                </a:extLst>
              </p:cNvPr>
              <p:cNvSpPr>
                <a:spLocks noGrp="1" noRot="1" noChangeAspect="1" noMove="1" noResize="1" noEditPoints="1" noAdjustHandles="1" noChangeArrowheads="1" noChangeShapeType="1" noTextEdit="1"/>
              </p:cNvSpPr>
              <p:nvPr>
                <p:ph idx="1"/>
              </p:nvPr>
            </p:nvSpPr>
            <p:spPr>
              <a:xfrm>
                <a:off x="1024128" y="2286000"/>
                <a:ext cx="9540299" cy="4023360"/>
              </a:xfrm>
              <a:blipFill>
                <a:blip r:embed="rId2"/>
                <a:stretch>
                  <a:fillRect t="-1515" r="-3387"/>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C290B709-253F-4BE9-8A76-08C33A31979E}"/>
              </a:ext>
            </a:extLst>
          </p:cNvPr>
          <p:cNvSpPr/>
          <p:nvPr/>
        </p:nvSpPr>
        <p:spPr>
          <a:xfrm>
            <a:off x="9108489" y="4208016"/>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9C12468-FF7F-4D6C-9845-347A2DF6B8B1}"/>
              </a:ext>
            </a:extLst>
          </p:cNvPr>
          <p:cNvSpPr/>
          <p:nvPr/>
        </p:nvSpPr>
        <p:spPr>
          <a:xfrm>
            <a:off x="8211843" y="5193437"/>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3B52FABB-4BE8-41B3-95C1-364FA8087AEE}"/>
              </a:ext>
            </a:extLst>
          </p:cNvPr>
          <p:cNvCxnSpPr>
            <a:stCxn id="4" idx="3"/>
            <a:endCxn id="8" idx="7"/>
          </p:cNvCxnSpPr>
          <p:nvPr/>
        </p:nvCxnSpPr>
        <p:spPr>
          <a:xfrm flipH="1">
            <a:off x="8605877" y="4602050"/>
            <a:ext cx="570217" cy="658992"/>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2EDC6BC0-65A0-43F5-AA90-C94A7AE1F47E}"/>
              </a:ext>
            </a:extLst>
          </p:cNvPr>
          <p:cNvSpPr/>
          <p:nvPr/>
        </p:nvSpPr>
        <p:spPr>
          <a:xfrm>
            <a:off x="9108488" y="5193437"/>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5D96F16-0CA8-49F5-AF45-13E5C5CE1A5D}"/>
              </a:ext>
            </a:extLst>
          </p:cNvPr>
          <p:cNvCxnSpPr>
            <a:stCxn id="4" idx="4"/>
            <a:endCxn id="12" idx="0"/>
          </p:cNvCxnSpPr>
          <p:nvPr/>
        </p:nvCxnSpPr>
        <p:spPr>
          <a:xfrm flipH="1">
            <a:off x="9339308" y="4669655"/>
            <a:ext cx="1" cy="52378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BCE5572-E337-44C3-B6C5-2514AA77ABE5}"/>
              </a:ext>
            </a:extLst>
          </p:cNvPr>
          <p:cNvSpPr/>
          <p:nvPr/>
        </p:nvSpPr>
        <p:spPr>
          <a:xfrm>
            <a:off x="10005133" y="5193436"/>
            <a:ext cx="461639" cy="46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4F7E3F01-970E-4195-8FC7-D7EF20E767B2}"/>
              </a:ext>
            </a:extLst>
          </p:cNvPr>
          <p:cNvCxnSpPr>
            <a:stCxn id="4" idx="5"/>
            <a:endCxn id="17" idx="1"/>
          </p:cNvCxnSpPr>
          <p:nvPr/>
        </p:nvCxnSpPr>
        <p:spPr>
          <a:xfrm>
            <a:off x="9502523" y="4602050"/>
            <a:ext cx="570215" cy="6589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1F356FF5-7E0C-45C5-8260-30FF323C2E4C}"/>
              </a:ext>
            </a:extLst>
          </p:cNvPr>
          <p:cNvSpPr/>
          <p:nvPr/>
        </p:nvSpPr>
        <p:spPr>
          <a:xfrm>
            <a:off x="7378300" y="6041964"/>
            <a:ext cx="461639" cy="4616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8650E29-F602-43C7-BB48-804FB0D29848}"/>
              </a:ext>
            </a:extLst>
          </p:cNvPr>
          <p:cNvSpPr/>
          <p:nvPr/>
        </p:nvSpPr>
        <p:spPr>
          <a:xfrm>
            <a:off x="8896241" y="6041964"/>
            <a:ext cx="461639" cy="4616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21E62F2-738C-47DB-AFBE-D3235B3BA36F}"/>
              </a:ext>
            </a:extLst>
          </p:cNvPr>
          <p:cNvSpPr/>
          <p:nvPr/>
        </p:nvSpPr>
        <p:spPr>
          <a:xfrm>
            <a:off x="10765716" y="6036585"/>
            <a:ext cx="461639" cy="4616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2087FDE-B347-4F43-BCAD-627A376AE0D9}"/>
              </a:ext>
            </a:extLst>
          </p:cNvPr>
          <p:cNvCxnSpPr>
            <a:stCxn id="8" idx="3"/>
            <a:endCxn id="21" idx="7"/>
          </p:cNvCxnSpPr>
          <p:nvPr/>
        </p:nvCxnSpPr>
        <p:spPr>
          <a:xfrm flipH="1">
            <a:off x="7772334" y="5587471"/>
            <a:ext cx="507114" cy="522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5D7445B-FA83-4A5C-AB66-ECD2E27212F2}"/>
              </a:ext>
            </a:extLst>
          </p:cNvPr>
          <p:cNvCxnSpPr>
            <a:stCxn id="8" idx="5"/>
            <a:endCxn id="22" idx="1"/>
          </p:cNvCxnSpPr>
          <p:nvPr/>
        </p:nvCxnSpPr>
        <p:spPr>
          <a:xfrm>
            <a:off x="8605877" y="5587471"/>
            <a:ext cx="357969" cy="522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89FCFBC-50EB-43D4-8AD9-091AE52A00F3}"/>
              </a:ext>
            </a:extLst>
          </p:cNvPr>
          <p:cNvCxnSpPr>
            <a:stCxn id="17" idx="5"/>
            <a:endCxn id="23" idx="1"/>
          </p:cNvCxnSpPr>
          <p:nvPr/>
        </p:nvCxnSpPr>
        <p:spPr>
          <a:xfrm>
            <a:off x="10399167" y="5587470"/>
            <a:ext cx="434154" cy="5167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弧形 33">
            <a:extLst>
              <a:ext uri="{FF2B5EF4-FFF2-40B4-BE49-F238E27FC236}">
                <a16:creationId xmlns:a16="http://schemas.microsoft.com/office/drawing/2014/main" id="{722654C0-6DE0-422F-9E43-6639897F27E9}"/>
              </a:ext>
            </a:extLst>
          </p:cNvPr>
          <p:cNvSpPr/>
          <p:nvPr/>
        </p:nvSpPr>
        <p:spPr>
          <a:xfrm>
            <a:off x="7839939" y="4438835"/>
            <a:ext cx="3159494" cy="3242125"/>
          </a:xfrm>
          <a:prstGeom prst="arc">
            <a:avLst>
              <a:gd name="adj1" fmla="val 16424385"/>
              <a:gd name="adj2" fmla="val 215538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5526C12B-9FDE-47C7-80BB-28422DD23A6E}"/>
              </a:ext>
            </a:extLst>
          </p:cNvPr>
          <p:cNvCxnSpPr/>
          <p:nvPr/>
        </p:nvCxnSpPr>
        <p:spPr>
          <a:xfrm>
            <a:off x="3517641" y="5122506"/>
            <a:ext cx="4590661" cy="289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FE24365-6F53-4FD0-B3C3-4533CEF55E5A}"/>
              </a:ext>
            </a:extLst>
          </p:cNvPr>
          <p:cNvCxnSpPr>
            <a:endCxn id="17" idx="1"/>
          </p:cNvCxnSpPr>
          <p:nvPr/>
        </p:nvCxnSpPr>
        <p:spPr>
          <a:xfrm>
            <a:off x="3517641" y="5122506"/>
            <a:ext cx="6555097" cy="138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8101E-8626-45D7-ABD2-17F9ADE43716}"/>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454609-B1D4-4F15-983A-877E7FB28595}"/>
                  </a:ext>
                </a:extLst>
              </p:cNvPr>
              <p:cNvSpPr>
                <a:spLocks noGrp="1"/>
              </p:cNvSpPr>
              <p:nvPr>
                <p:ph idx="1"/>
              </p:nvPr>
            </p:nvSpPr>
            <p:spPr/>
            <p:txBody>
              <a:bodyPr/>
              <a:lstStyle/>
              <a:p>
                <a:pPr lvl="1"/>
                <a:r>
                  <a:rPr lang="en-US" altLang="zh-CN" dirty="0"/>
                  <a:t>5. </a:t>
                </a:r>
                <a:r>
                  <a:rPr lang="zh-CN" altLang="en-US" dirty="0"/>
                  <a:t>对于虚树边上被忽略的点与边上所挂的部分子树，分类讨论上下两点支配节点的情况。对</a:t>
                </a:r>
                <a:r>
                  <a:rPr lang="zh-CN" altLang="en-US" b="1" dirty="0"/>
                  <a:t>虚树</a:t>
                </a:r>
                <a:r>
                  <a:rPr lang="zh-CN" altLang="en-US" dirty="0"/>
                  <a:t>进行 </a:t>
                </a:r>
                <a:r>
                  <a:rPr lang="en-US" altLang="zh-CN" dirty="0"/>
                  <a:t>dfs </a:t>
                </a:r>
                <a:r>
                  <a:rPr lang="zh-CN" altLang="en-US" dirty="0"/>
                  <a:t>解决这些点即可。</a:t>
                </a:r>
                <a:endParaRPr lang="en-US" altLang="zh-CN" dirty="0"/>
              </a:p>
              <a:p>
                <a:pPr lvl="1"/>
                <a:r>
                  <a:rPr lang="zh-CN" altLang="en-US" dirty="0"/>
                  <a:t>“对于虚树边上被忽略的点与边上所挂的部分子树”：在 </a:t>
                </a:r>
                <a:r>
                  <a:rPr lang="en-US" altLang="zh-CN" dirty="0"/>
                  <a:t>4 </a:t>
                </a:r>
                <a:r>
                  <a:rPr lang="zh-CN" altLang="en-US" dirty="0"/>
                  <a:t>处理完无关键点的子树后，所遗漏的点要么在虚树边上，要么挂在虚树边上。</a:t>
                </a:r>
                <a:endParaRPr lang="en-US" altLang="zh-CN" dirty="0"/>
              </a:p>
              <a:p>
                <a:pPr lvl="1"/>
                <a:r>
                  <a:rPr lang="zh-CN" altLang="en-US" dirty="0"/>
                  <a:t>例如下图中的树：</a:t>
                </a:r>
                <a14:m>
                  <m:oMath xmlns:m="http://schemas.openxmlformats.org/officeDocument/2006/math">
                    <m:r>
                      <a:rPr lang="en-US" altLang="zh-CN" b="0" i="1" smtClean="0">
                        <a:latin typeface="Cambria Math" panose="02040503050406030204" pitchFamily="18" charset="0"/>
                      </a:rPr>
                      <m:t>𝑠𝑢𝑚</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=1</m:t>
                    </m:r>
                  </m:oMath>
                </a14:m>
                <a:r>
                  <a:rPr lang="zh-CN" altLang="en-US" dirty="0"/>
                  <a:t>，中间点被忽略了。</a:t>
                </a:r>
              </a:p>
            </p:txBody>
          </p:sp>
        </mc:Choice>
        <mc:Fallback xmlns="">
          <p:sp>
            <p:nvSpPr>
              <p:cNvPr id="3" name="内容占位符 2">
                <a:extLst>
                  <a:ext uri="{FF2B5EF4-FFF2-40B4-BE49-F238E27FC236}">
                    <a16:creationId xmlns:a16="http://schemas.microsoft.com/office/drawing/2014/main" id="{8E454609-B1D4-4F15-983A-877E7FB28595}"/>
                  </a:ext>
                </a:extLst>
              </p:cNvPr>
              <p:cNvSpPr>
                <a:spLocks noGrp="1" noRot="1" noChangeAspect="1" noMove="1" noResize="1" noEditPoints="1" noAdjustHandles="1" noChangeArrowheads="1" noChangeShapeType="1" noTextEdit="1"/>
              </p:cNvSpPr>
              <p:nvPr>
                <p:ph idx="1"/>
              </p:nvPr>
            </p:nvSpPr>
            <p:spPr>
              <a:blipFill>
                <a:blip r:embed="rId2"/>
                <a:stretch>
                  <a:fillRect t="-1515"/>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AA1B67EF-6A9E-453F-ADA2-A764EDFFB22B}"/>
              </a:ext>
            </a:extLst>
          </p:cNvPr>
          <p:cNvGrpSpPr/>
          <p:nvPr/>
        </p:nvGrpSpPr>
        <p:grpSpPr>
          <a:xfrm>
            <a:off x="7879788" y="3773339"/>
            <a:ext cx="3192821" cy="2891349"/>
            <a:chOff x="2318747" y="3624044"/>
            <a:chExt cx="3192821" cy="2891349"/>
          </a:xfrm>
        </p:grpSpPr>
        <p:sp>
          <p:nvSpPr>
            <p:cNvPr id="4" name="椭圆 3">
              <a:extLst>
                <a:ext uri="{FF2B5EF4-FFF2-40B4-BE49-F238E27FC236}">
                  <a16:creationId xmlns:a16="http://schemas.microsoft.com/office/drawing/2014/main" id="{F6799990-C88C-4AFD-A134-143C8E5F4267}"/>
                </a:ext>
              </a:extLst>
            </p:cNvPr>
            <p:cNvSpPr/>
            <p:nvPr/>
          </p:nvSpPr>
          <p:spPr>
            <a:xfrm flipH="1">
              <a:off x="3045204" y="3624044"/>
              <a:ext cx="377505" cy="37750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t>
              </a:r>
              <a:endParaRPr lang="zh-CN" altLang="en-US" dirty="0">
                <a:solidFill>
                  <a:schemeClr val="tx1"/>
                </a:solidFill>
              </a:endParaRPr>
            </a:p>
          </p:txBody>
        </p:sp>
        <p:sp>
          <p:nvSpPr>
            <p:cNvPr id="5" name="椭圆 4">
              <a:extLst>
                <a:ext uri="{FF2B5EF4-FFF2-40B4-BE49-F238E27FC236}">
                  <a16:creationId xmlns:a16="http://schemas.microsoft.com/office/drawing/2014/main" id="{1D9213E9-962C-4B1F-91AD-01E3104AB8FB}"/>
                </a:ext>
              </a:extLst>
            </p:cNvPr>
            <p:cNvSpPr/>
            <p:nvPr/>
          </p:nvSpPr>
          <p:spPr>
            <a:xfrm flipH="1">
              <a:off x="4476284" y="5301841"/>
              <a:ext cx="377505" cy="37750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C612BB34-CB57-416E-B841-053A55A70D16}"/>
                </a:ext>
              </a:extLst>
            </p:cNvPr>
            <p:cNvSpPr/>
            <p:nvPr/>
          </p:nvSpPr>
          <p:spPr>
            <a:xfrm flipH="1">
              <a:off x="3758268" y="4459419"/>
              <a:ext cx="377505" cy="37750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 name="椭圆 6">
              <a:extLst>
                <a:ext uri="{FF2B5EF4-FFF2-40B4-BE49-F238E27FC236}">
                  <a16:creationId xmlns:a16="http://schemas.microsoft.com/office/drawing/2014/main" id="{FE394350-5A5C-4BF2-9A61-4EAD1650BD38}"/>
                </a:ext>
              </a:extLst>
            </p:cNvPr>
            <p:cNvSpPr/>
            <p:nvPr/>
          </p:nvSpPr>
          <p:spPr>
            <a:xfrm flipH="1">
              <a:off x="5134063" y="6137217"/>
              <a:ext cx="377505" cy="37750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cxnSp>
          <p:nvCxnSpPr>
            <p:cNvPr id="9" name="直接连接符 8">
              <a:extLst>
                <a:ext uri="{FF2B5EF4-FFF2-40B4-BE49-F238E27FC236}">
                  <a16:creationId xmlns:a16="http://schemas.microsoft.com/office/drawing/2014/main" id="{29A3573C-9E2B-4341-8B3B-DB135D488FFA}"/>
                </a:ext>
              </a:extLst>
            </p:cNvPr>
            <p:cNvCxnSpPr>
              <a:cxnSpLocks/>
              <a:stCxn id="4" idx="3"/>
              <a:endCxn id="6" idx="7"/>
            </p:cNvCxnSpPr>
            <p:nvPr/>
          </p:nvCxnSpPr>
          <p:spPr>
            <a:xfrm>
              <a:off x="3367425" y="3946265"/>
              <a:ext cx="446127" cy="568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0BA9A56-B8C8-4530-9B9E-A326F6B1E1F7}"/>
                </a:ext>
              </a:extLst>
            </p:cNvPr>
            <p:cNvCxnSpPr>
              <a:cxnSpLocks/>
              <a:stCxn id="6" idx="3"/>
              <a:endCxn id="5" idx="7"/>
            </p:cNvCxnSpPr>
            <p:nvPr/>
          </p:nvCxnSpPr>
          <p:spPr>
            <a:xfrm>
              <a:off x="4080489" y="4781640"/>
              <a:ext cx="451079" cy="575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E1EFE26-3628-413D-B033-16520D965492}"/>
                </a:ext>
              </a:extLst>
            </p:cNvPr>
            <p:cNvCxnSpPr>
              <a:cxnSpLocks/>
              <a:stCxn id="5" idx="3"/>
              <a:endCxn id="7" idx="7"/>
            </p:cNvCxnSpPr>
            <p:nvPr/>
          </p:nvCxnSpPr>
          <p:spPr>
            <a:xfrm>
              <a:off x="4798505" y="5624062"/>
              <a:ext cx="390842" cy="568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E3A1084-2E5D-40CD-8397-7422B461DCA5}"/>
                </a:ext>
              </a:extLst>
            </p:cNvPr>
            <p:cNvCxnSpPr>
              <a:cxnSpLocks/>
              <a:stCxn id="6" idx="5"/>
              <a:endCxn id="23" idx="1"/>
            </p:cNvCxnSpPr>
            <p:nvPr/>
          </p:nvCxnSpPr>
          <p:spPr>
            <a:xfrm flipH="1">
              <a:off x="3367424" y="4781640"/>
              <a:ext cx="446128" cy="575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0F1056AA-2806-4D3E-AC8C-C4218F9E7756}"/>
                </a:ext>
              </a:extLst>
            </p:cNvPr>
            <p:cNvSpPr/>
            <p:nvPr/>
          </p:nvSpPr>
          <p:spPr>
            <a:xfrm flipH="1">
              <a:off x="3045203" y="5301841"/>
              <a:ext cx="377505" cy="37750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84329D1-3939-4CCA-A399-E47E7DE55E7B}"/>
                </a:ext>
              </a:extLst>
            </p:cNvPr>
            <p:cNvSpPr/>
            <p:nvPr/>
          </p:nvSpPr>
          <p:spPr>
            <a:xfrm flipH="1">
              <a:off x="2318747" y="6133023"/>
              <a:ext cx="377505" cy="37750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0A810D11-051E-44A8-B45A-BDE346B78CA1}"/>
                </a:ext>
              </a:extLst>
            </p:cNvPr>
            <p:cNvSpPr/>
            <p:nvPr/>
          </p:nvSpPr>
          <p:spPr>
            <a:xfrm flipH="1">
              <a:off x="3726405" y="6137888"/>
              <a:ext cx="377505" cy="37750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A4DAE96C-4258-4E6B-B30E-F439E2E5979A}"/>
                </a:ext>
              </a:extLst>
            </p:cNvPr>
            <p:cNvCxnSpPr>
              <a:stCxn id="23" idx="5"/>
              <a:endCxn id="26" idx="1"/>
            </p:cNvCxnSpPr>
            <p:nvPr/>
          </p:nvCxnSpPr>
          <p:spPr>
            <a:xfrm flipH="1">
              <a:off x="2640968" y="5624062"/>
              <a:ext cx="459519" cy="5642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E2500F8-FF8A-457C-98DF-45BD8634C893}"/>
                </a:ext>
              </a:extLst>
            </p:cNvPr>
            <p:cNvCxnSpPr>
              <a:stCxn id="23" idx="3"/>
              <a:endCxn id="27" idx="7"/>
            </p:cNvCxnSpPr>
            <p:nvPr/>
          </p:nvCxnSpPr>
          <p:spPr>
            <a:xfrm>
              <a:off x="3367424" y="5624062"/>
              <a:ext cx="414265" cy="569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6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8101E-8626-45D7-ABD2-17F9ADE43716}"/>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E454609-B1D4-4F15-983A-877E7FB28595}"/>
                  </a:ext>
                </a:extLst>
              </p:cNvPr>
              <p:cNvSpPr>
                <a:spLocks noGrp="1"/>
              </p:cNvSpPr>
              <p:nvPr>
                <p:ph idx="1"/>
              </p:nvPr>
            </p:nvSpPr>
            <p:spPr/>
            <p:txBody>
              <a:bodyPr/>
              <a:lstStyle/>
              <a:p>
                <a:pPr lvl="1"/>
                <a:r>
                  <a:rPr lang="en-US" altLang="zh-CN" dirty="0"/>
                  <a:t>5. </a:t>
                </a:r>
                <a:r>
                  <a:rPr lang="zh-CN" altLang="en-US" dirty="0"/>
                  <a:t>对于虚树边上被忽略的点与边上所挂的部分子树，分类讨论上下两点支配节点的情况。对</a:t>
                </a:r>
                <a:r>
                  <a:rPr lang="zh-CN" altLang="en-US" b="1" dirty="0"/>
                  <a:t>虚树</a:t>
                </a:r>
                <a:r>
                  <a:rPr lang="zh-CN" altLang="en-US" dirty="0"/>
                  <a:t>进行 </a:t>
                </a:r>
                <a:r>
                  <a:rPr lang="en-US" altLang="zh-CN" dirty="0"/>
                  <a:t>dfs </a:t>
                </a:r>
                <a:r>
                  <a:rPr lang="zh-CN" altLang="en-US" dirty="0"/>
                  <a:t>解决这些点即可。</a:t>
                </a:r>
                <a:endParaRPr lang="en-US" altLang="zh-CN" dirty="0"/>
              </a:p>
              <a:p>
                <a:pPr lvl="1"/>
                <a:r>
                  <a:rPr lang="zh-CN" altLang="en-US" dirty="0"/>
                  <a:t>“分类讨论上下两点支配节点的情况”： 对于一条连接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oMath>
                </a14:m>
                <a:r>
                  <a:rPr lang="zh-CN" altLang="en-US" dirty="0"/>
                  <a:t>两虚树点的边，（令点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zh-CN" altLang="en-US" i="1" smtClean="0">
                        <a:latin typeface="Cambria Math" panose="02040503050406030204" pitchFamily="18" charset="0"/>
                      </a:rPr>
                      <m:t>的</m:t>
                    </m:r>
                  </m:oMath>
                </a14:m>
                <a:r>
                  <a:rPr lang="zh-CN" altLang="en-US" dirty="0"/>
                  <a:t>支配节点为</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 ，）</a:t>
                </a:r>
                <a:endParaRPr lang="en-US" altLang="zh-CN" dirty="0"/>
              </a:p>
              <a:p>
                <a:pPr lvl="1"/>
                <a:r>
                  <a:rPr lang="zh-CN" altLang="en-US" dirty="0"/>
                  <a:t>若 </a:t>
                </a:r>
                <a14:m>
                  <m:oMath xmlns:m="http://schemas.openxmlformats.org/officeDocument/2006/math">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，则将整条边上的</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𝑠𝑖𝑧</m:t>
                    </m:r>
                    <m:r>
                      <a:rPr lang="en-US" altLang="zh-CN" b="0" i="1" smtClean="0">
                        <a:latin typeface="Cambria Math" panose="02040503050406030204" pitchFamily="18" charset="0"/>
                      </a:rPr>
                      <m:t> </m:t>
                    </m:r>
                  </m:oMath>
                </a14:m>
                <a:r>
                  <a:rPr lang="zh-CN" altLang="en-US" dirty="0"/>
                  <a:t>加到</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𝑠𝑢𝑚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上（</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 </m:t>
                    </m:r>
                  </m:oMath>
                </a14:m>
                <a:r>
                  <a:rPr lang="zh-CN" altLang="en-US" dirty="0"/>
                  <a:t>也行）；</a:t>
                </a:r>
                <a:endParaRPr lang="en-US" altLang="zh-CN" dirty="0"/>
              </a:p>
              <a:p>
                <a:pPr lvl="1"/>
                <a:r>
                  <a:rPr lang="zh-CN" altLang="en-US" dirty="0"/>
                  <a:t>若 </a:t>
                </a:r>
                <a14:m>
                  <m:oMath xmlns:m="http://schemas.openxmlformats.org/officeDocument/2006/math">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𝑖𝑑</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oMath>
                </a14:m>
                <a:r>
                  <a:rPr lang="zh-CN" altLang="en-US" dirty="0"/>
                  <a:t> ，则边上必定有一临界点将整条边分成上下两部分。计算临界点深度，倍增跳即可。</a:t>
                </a:r>
                <a:endParaRPr lang="en-US" altLang="zh-CN" dirty="0"/>
              </a:p>
              <a:p>
                <a:pPr lvl="1"/>
                <a:r>
                  <a:rPr lang="zh-CN" altLang="en-US" dirty="0"/>
                  <a:t>计算方法：</a:t>
                </a:r>
                <a14:m>
                  <m:oMath xmlns:m="http://schemas.openxmlformats.org/officeDocument/2006/math">
                    <m:r>
                      <a:rPr lang="en-US" altLang="zh-CN" b="0" i="1" smtClean="0">
                        <a:latin typeface="Cambria Math" panose="02040503050406030204" pitchFamily="18" charset="0"/>
                      </a:rPr>
                      <m:t>𝑑𝑒𝑒𝑝</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e>
                        </m:d>
                        <m:r>
                          <a:rPr lang="en-US" altLang="zh-CN" i="1">
                            <a:latin typeface="Cambria Math" panose="02040503050406030204" pitchFamily="18" charset="0"/>
                          </a:rPr>
                          <m:t>+</m:t>
                        </m:r>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𝑑𝑖𝑠</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num>
                      <m:den>
                        <m:r>
                          <a:rPr lang="en-US" altLang="zh-CN" i="1">
                            <a:latin typeface="Cambria Math" panose="02040503050406030204" pitchFamily="18" charset="0"/>
                          </a:rPr>
                          <m:t>2</m:t>
                        </m:r>
                      </m:den>
                    </m:f>
                  </m:oMath>
                </a14:m>
                <a:r>
                  <a:rPr lang="en-US" altLang="zh-CN" dirty="0"/>
                  <a:t>. </a:t>
                </a:r>
              </a:p>
              <a:p>
                <a:pPr lvl="1"/>
                <a:r>
                  <a:rPr lang="zh-CN" altLang="en-US" dirty="0"/>
                  <a:t>证明丢在下面。</a:t>
                </a:r>
                <a:endParaRPr lang="en-US" altLang="zh-CN" dirty="0"/>
              </a:p>
              <a:p>
                <a:pPr lvl="1"/>
                <a:r>
                  <a:rPr lang="en-US" altLang="zh-CN" dirty="0" err="1"/>
                  <a:t>Upd</a:t>
                </a:r>
                <a:r>
                  <a:rPr lang="zh-CN" altLang="en-US" dirty="0"/>
                  <a:t>：红太阳提醒，可以直接倍增。理解成二分就行。</a:t>
                </a:r>
                <a:endParaRPr lang="en-US" altLang="zh-CN" dirty="0"/>
              </a:p>
            </p:txBody>
          </p:sp>
        </mc:Choice>
        <mc:Fallback>
          <p:sp>
            <p:nvSpPr>
              <p:cNvPr id="3" name="内容占位符 2">
                <a:extLst>
                  <a:ext uri="{FF2B5EF4-FFF2-40B4-BE49-F238E27FC236}">
                    <a16:creationId xmlns:a16="http://schemas.microsoft.com/office/drawing/2014/main" id="{8E454609-B1D4-4F15-983A-877E7FB28595}"/>
                  </a:ext>
                </a:extLst>
              </p:cNvPr>
              <p:cNvSpPr>
                <a:spLocks noGrp="1" noRot="1" noChangeAspect="1" noMove="1" noResize="1" noEditPoints="1" noAdjustHandles="1" noChangeArrowheads="1" noChangeShapeType="1" noTextEdit="1"/>
              </p:cNvSpPr>
              <p:nvPr>
                <p:ph idx="1"/>
              </p:nvPr>
            </p:nvSpPr>
            <p:spPr>
              <a:blipFill>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39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D4CD8-FC1E-41C7-B8C1-5244731C971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D30C44-99A6-4250-84D0-398581763488}"/>
                  </a:ext>
                </a:extLst>
              </p:cNvPr>
              <p:cNvSpPr>
                <a:spLocks noGrp="1"/>
              </p:cNvSpPr>
              <p:nvPr>
                <p:ph idx="1"/>
              </p:nvPr>
            </p:nvSpPr>
            <p:spPr>
              <a:xfrm>
                <a:off x="764069" y="2286000"/>
                <a:ext cx="9720073" cy="4023360"/>
              </a:xfrm>
            </p:spPr>
            <p:txBody>
              <a:bodyPr/>
              <a:lstStyle/>
              <a:p>
                <a:pPr lvl="1"/>
                <a:r>
                  <a:rPr lang="zh-CN" altLang="en-US" dirty="0"/>
                  <a:t>算法：</a:t>
                </a:r>
                <a14:m>
                  <m:oMath xmlns:m="http://schemas.openxmlformats.org/officeDocument/2006/math">
                    <m:r>
                      <a:rPr lang="en-US" altLang="zh-CN" i="1">
                        <a:latin typeface="Cambria Math" panose="02040503050406030204" pitchFamily="18" charset="0"/>
                      </a:rPr>
                      <m:t>𝑑𝑒𝑒𝑝</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e>
                        </m:d>
                        <m:r>
                          <a:rPr lang="en-US" altLang="zh-CN" i="1">
                            <a:latin typeface="Cambria Math" panose="02040503050406030204" pitchFamily="18" charset="0"/>
                          </a:rPr>
                          <m:t>+</m:t>
                        </m:r>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𝑑𝑖𝑠</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endParaRPr lang="en-US" altLang="zh-CN" dirty="0"/>
              </a:p>
              <a:p>
                <a:pPr lvl="1"/>
                <a:r>
                  <a:rPr lang="zh-CN" altLang="en-US" dirty="0"/>
                  <a:t>证明：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oMath>
                </a14:m>
                <a:r>
                  <a:rPr lang="zh-CN" altLang="en-US" dirty="0"/>
                  <a:t>在</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𝑢</m:t>
                    </m:r>
                    <m:r>
                      <a:rPr lang="en-US" altLang="zh-CN" b="0" i="1" smtClean="0">
                        <a:latin typeface="Cambria Math" panose="02040503050406030204" pitchFamily="18" charset="0"/>
                      </a:rPr>
                      <m:t> </m:t>
                    </m:r>
                  </m:oMath>
                </a14:m>
                <a:r>
                  <a:rPr lang="zh-CN" altLang="en-US" dirty="0"/>
                  <a:t>的子树下，也在</a:t>
                </a:r>
                <a14:m>
                  <m:oMath xmlns:m="http://schemas.openxmlformats.org/officeDocument/2006/math">
                    <m:r>
                      <a:rPr lang="en-US" altLang="zh-CN">
                        <a:latin typeface="Cambria Math" panose="02040503050406030204" pitchFamily="18" charset="0"/>
                      </a:rPr>
                      <m:t> </m:t>
                    </m:r>
                    <m:r>
                      <a:rPr lang="en-US" altLang="zh-CN" b="0" i="1" smtClean="0">
                        <a:latin typeface="Cambria Math" panose="02040503050406030204" pitchFamily="18" charset="0"/>
                      </a:rPr>
                      <m:t>𝑣</m:t>
                    </m:r>
                    <m:r>
                      <a:rPr lang="en-US" altLang="zh-CN" i="1">
                        <a:latin typeface="Cambria Math" panose="02040503050406030204" pitchFamily="18" charset="0"/>
                      </a:rPr>
                      <m:t> </m:t>
                    </m:r>
                  </m:oMath>
                </a14:m>
                <a:r>
                  <a:rPr lang="zh-CN" altLang="en-US" dirty="0"/>
                  <a:t>的子树下。</a:t>
                </a:r>
                <a:endParaRPr lang="en-US" altLang="zh-CN" dirty="0"/>
              </a:p>
              <a:p>
                <a:pPr lvl="1"/>
                <a:r>
                  <a:rPr lang="zh-CN" altLang="en-US" dirty="0"/>
                  <a:t>若 </a:t>
                </a:r>
                <a14:m>
                  <m:oMath xmlns:m="http://schemas.openxmlformats.org/officeDocument/2006/math">
                    <m:r>
                      <a:rPr lang="en-US" altLang="zh-CN" i="1">
                        <a:latin typeface="Cambria Math" panose="02040503050406030204" pitchFamily="18" charset="0"/>
                      </a:rPr>
                      <m:t>𝑖𝑑</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zh-CN" altLang="en-US" i="1" smtClean="0">
                        <a:latin typeface="Cambria Math" panose="02040503050406030204" pitchFamily="18" charset="0"/>
                      </a:rPr>
                      <m:t>是</m:t>
                    </m:r>
                  </m:oMath>
                </a14:m>
                <a:r>
                  <a:rPr lang="en-US" altLang="zh-CN" dirty="0"/>
                  <a:t> </a:t>
                </a:r>
                <a14:m>
                  <m:oMath xmlns:m="http://schemas.openxmlformats.org/officeDocument/2006/math">
                    <m:r>
                      <a:rPr lang="en-US" altLang="zh-CN" b="0" i="1" dirty="0" smtClean="0">
                        <a:latin typeface="Cambria Math" panose="02040503050406030204" pitchFamily="18" charset="0"/>
                      </a:rPr>
                      <m:t>𝑣</m:t>
                    </m:r>
                  </m:oMath>
                </a14:m>
                <a:r>
                  <a:rPr lang="en-US" altLang="zh-CN" dirty="0"/>
                  <a:t> </a:t>
                </a:r>
                <a:r>
                  <a:rPr lang="zh-CN" altLang="en-US" dirty="0"/>
                  <a:t>的祖先，则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r>
                  <a:rPr lang="en-US" altLang="zh-CN" dirty="0"/>
                  <a:t> </a:t>
                </a:r>
                <a:r>
                  <a:rPr lang="zh-CN" altLang="en-US" dirty="0"/>
                  <a:t>不可能相邻，否则 </a:t>
                </a:r>
                <a14:m>
                  <m:oMath xmlns:m="http://schemas.openxmlformats.org/officeDocument/2006/math">
                    <m:r>
                      <a:rPr lang="en-US" altLang="zh-CN" b="0" i="1" smtClean="0">
                        <a:latin typeface="Cambria Math" panose="02040503050406030204" pitchFamily="18" charset="0"/>
                      </a:rPr>
                      <m:t>𝑖𝑑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a:t>
                </a:r>
                <a:endParaRPr lang="en-US" altLang="zh-CN" dirty="0"/>
              </a:p>
              <a:p>
                <a:pPr lvl="1"/>
                <a:r>
                  <a:rPr lang="zh-CN" altLang="en-US" dirty="0"/>
                  <a:t>若 </a:t>
                </a:r>
                <a14:m>
                  <m:oMath xmlns:m="http://schemas.openxmlformats.org/officeDocument/2006/math">
                    <m:r>
                      <a:rPr lang="en-US" altLang="zh-CN" i="1">
                        <a:latin typeface="Cambria Math" panose="02040503050406030204" pitchFamily="18" charset="0"/>
                      </a:rPr>
                      <m:t>𝑖𝑑</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zh-CN" altLang="en-US" i="1">
                        <a:latin typeface="Cambria Math" panose="02040503050406030204" pitchFamily="18" charset="0"/>
                      </a:rPr>
                      <m:t>是</m:t>
                    </m:r>
                  </m:oMath>
                </a14:m>
                <a:r>
                  <a:rPr lang="en-US" altLang="zh-CN" dirty="0"/>
                  <a:t> </a:t>
                </a:r>
                <a14:m>
                  <m:oMath xmlns:m="http://schemas.openxmlformats.org/officeDocument/2006/math">
                    <m:r>
                      <a:rPr lang="en-US" altLang="zh-CN" i="1" dirty="0">
                        <a:latin typeface="Cambria Math" panose="02040503050406030204" pitchFamily="18" charset="0"/>
                      </a:rPr>
                      <m:t>𝑣</m:t>
                    </m:r>
                  </m:oMath>
                </a14:m>
                <a:r>
                  <a:rPr lang="en-US" altLang="zh-CN" dirty="0"/>
                  <a:t> </a:t>
                </a:r>
                <a:r>
                  <a:rPr lang="zh-CN" altLang="en-US" dirty="0"/>
                  <a:t>的兄弟，则 </a:t>
                </a:r>
                <a14:m>
                  <m:oMath xmlns:m="http://schemas.openxmlformats.org/officeDocument/2006/math">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𝑖𝑑</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oMath>
                </a14:m>
                <a:r>
                  <a:rPr lang="zh-CN" altLang="en-US" dirty="0"/>
                  <a:t>，否则 </a:t>
                </a:r>
                <a14:m>
                  <m:oMath xmlns:m="http://schemas.openxmlformats.org/officeDocument/2006/math">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&gt;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a:t>
                </a:r>
                <a:endParaRPr lang="en-US" altLang="zh-CN" dirty="0"/>
              </a:p>
              <a:p>
                <a:pPr lvl="1"/>
                <a:r>
                  <a:rPr lang="zh-CN" altLang="en-US" dirty="0"/>
                  <a:t>分类讨论 </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m:t>
                    </m:r>
                  </m:oMath>
                </a14:m>
                <a:r>
                  <a:rPr lang="en-US" altLang="zh-CN" dirty="0"/>
                  <a:t> </a:t>
                </a:r>
                <a:r>
                  <a:rPr lang="zh-CN" altLang="en-US" dirty="0"/>
                  <a:t>与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间的位置关系（依据：</a:t>
                </a:r>
                <a14:m>
                  <m:oMath xmlns:m="http://schemas.openxmlformats.org/officeDocument/2006/math">
                    <m:r>
                      <a:rPr lang="en-US" altLang="zh-CN" i="1" dirty="0">
                        <a:latin typeface="Cambria Math" panose="02040503050406030204" pitchFamily="18" charset="0"/>
                      </a:rPr>
                      <m:t>𝑖𝑑</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𝑖𝑑</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𝑣</m:t>
                        </m:r>
                      </m:e>
                    </m:d>
                    <m:r>
                      <a:rPr lang="en-US" altLang="zh-CN" b="0" i="1" dirty="0" smtClean="0">
                        <a:latin typeface="Cambria Math" panose="02040503050406030204" pitchFamily="18" charset="0"/>
                      </a:rPr>
                      <m:t> </m:t>
                    </m:r>
                  </m:oMath>
                </a14:m>
                <a:r>
                  <a:rPr lang="zh-CN" altLang="en-US" dirty="0"/>
                  <a:t>到达分界点距离相等）：</a:t>
                </a:r>
                <a:endParaRPr lang="en-US" altLang="zh-CN" dirty="0"/>
              </a:p>
              <a:p>
                <a:pPr lvl="1"/>
                <a:r>
                  <a:rPr lang="zh-CN" altLang="en-US" dirty="0"/>
                  <a:t>若 </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m:t>
                    </m:r>
                  </m:oMath>
                </a14:m>
                <a:r>
                  <a:rPr lang="en-US" altLang="zh-CN" dirty="0"/>
                  <a:t> </a:t>
                </a:r>
                <a:r>
                  <a:rPr lang="zh-CN" altLang="en-US" dirty="0"/>
                  <a:t>是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的祖先：</a:t>
                </a:r>
                <a:endParaRPr lang="en-US" altLang="zh-CN" dirty="0"/>
              </a:p>
              <a:p>
                <a:pPr lvl="1"/>
                <a:r>
                  <a:rPr lang="zh-CN" altLang="en-US" dirty="0"/>
                  <a:t>分界点深度</a:t>
                </a:r>
                <a14:m>
                  <m:oMath xmlns:m="http://schemas.openxmlformats.org/officeDocument/2006/math">
                    <m:r>
                      <a:rPr lang="zh-CN" altLang="en-US" i="1" dirty="0" smtClean="0">
                        <a:latin typeface="Cambria Math" panose="02040503050406030204" pitchFamily="18" charset="0"/>
                      </a:rPr>
                      <m:t> </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𝑑𝑒𝑒𝑝</m:t>
                    </m:r>
                    <m:r>
                      <a:rPr lang="en-US" altLang="zh-CN" i="1" dirty="0" smtClean="0">
                        <a:latin typeface="Cambria Math" panose="02040503050406030204" pitchFamily="18" charset="0"/>
                      </a:rPr>
                      <m:t> =</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𝑑𝑒𝑝</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𝑖𝑑</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e>
                        </m:d>
                        <m:r>
                          <a:rPr lang="en-US" altLang="zh-CN" i="1" dirty="0">
                            <a:latin typeface="Cambria Math" panose="02040503050406030204" pitchFamily="18" charset="0"/>
                          </a:rPr>
                          <m:t>+ </m:t>
                        </m:r>
                        <m:r>
                          <a:rPr lang="en-US" altLang="zh-CN" i="1" dirty="0">
                            <a:latin typeface="Cambria Math" panose="02040503050406030204" pitchFamily="18" charset="0"/>
                          </a:rPr>
                          <m:t>𝑑𝑒𝑝</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𝑖𝑑</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m:t>
                                </m:r>
                              </m:e>
                            </m:d>
                          </m:e>
                        </m:d>
                      </m:e>
                    </m:d>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e>
                    </m:d>
                    <m:r>
                      <a:rPr lang="en-US" altLang="zh-CN" i="1">
                        <a:latin typeface="Cambria Math" panose="02040503050406030204" pitchFamily="18" charset="0"/>
                      </a:rPr>
                      <m:t>+</m:t>
                    </m:r>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𝑑𝑖𝑠</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oMath>
                </a14:m>
                <a:r>
                  <a:rPr lang="en-US" altLang="zh-CN" b="0" dirty="0"/>
                  <a:t>.</a:t>
                </a:r>
              </a:p>
              <a:p>
                <a:pPr lvl="1"/>
                <a:r>
                  <a:rPr lang="zh-CN" altLang="en-US" dirty="0"/>
                  <a:t>若 </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m:t>
                    </m:r>
                  </m:oMath>
                </a14:m>
                <a:r>
                  <a:rPr lang="en-US" altLang="zh-CN" dirty="0"/>
                  <a:t> </a:t>
                </a:r>
                <a:r>
                  <a:rPr lang="zh-CN" altLang="en-US" dirty="0"/>
                  <a:t>是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的兄弟：同理。</a:t>
                </a:r>
                <a:r>
                  <a:rPr lang="zh-CN" altLang="en-US" strike="sngStrike" dirty="0"/>
                  <a:t>将其翻上来就变成父亲了（</a:t>
                </a:r>
                <a:endParaRPr lang="en-US" altLang="zh-CN" strike="sngStrike" dirty="0"/>
              </a:p>
              <a:p>
                <a:pPr lvl="1"/>
                <a:endParaRPr lang="en-US" altLang="zh-CN" b="0" dirty="0"/>
              </a:p>
            </p:txBody>
          </p:sp>
        </mc:Choice>
        <mc:Fallback xmlns="">
          <p:sp>
            <p:nvSpPr>
              <p:cNvPr id="3" name="内容占位符 2">
                <a:extLst>
                  <a:ext uri="{FF2B5EF4-FFF2-40B4-BE49-F238E27FC236}">
                    <a16:creationId xmlns:a16="http://schemas.microsoft.com/office/drawing/2014/main" id="{2BD30C44-99A6-4250-84D0-398581763488}"/>
                  </a:ext>
                </a:extLst>
              </p:cNvPr>
              <p:cNvSpPr>
                <a:spLocks noGrp="1" noRot="1" noChangeAspect="1" noMove="1" noResize="1" noEditPoints="1" noAdjustHandles="1" noChangeArrowheads="1" noChangeShapeType="1" noTextEdit="1"/>
              </p:cNvSpPr>
              <p:nvPr>
                <p:ph idx="1"/>
              </p:nvPr>
            </p:nvSpPr>
            <p:spPr>
              <a:xfrm>
                <a:off x="764069" y="2286000"/>
                <a:ext cx="9720073" cy="4023360"/>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FE2C3A16-FF5B-43C6-81D0-2116D115F49C}"/>
                  </a:ext>
                </a:extLst>
              </p:cNvPr>
              <p:cNvSpPr/>
              <p:nvPr/>
            </p:nvSpPr>
            <p:spPr>
              <a:xfrm flipH="1">
                <a:off x="10654013" y="1069766"/>
                <a:ext cx="755011" cy="7550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𝑖𝑑</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𝑢</m:t>
                      </m:r>
                      <m:r>
                        <a:rPr lang="en-US" altLang="zh-CN" i="1" dirty="0"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4" name="椭圆 3">
                <a:extLst>
                  <a:ext uri="{FF2B5EF4-FFF2-40B4-BE49-F238E27FC236}">
                    <a16:creationId xmlns:a16="http://schemas.microsoft.com/office/drawing/2014/main" id="{FE2C3A16-FF5B-43C6-81D0-2116D115F49C}"/>
                  </a:ext>
                </a:extLst>
              </p:cNvPr>
              <p:cNvSpPr>
                <a:spLocks noRot="1" noChangeAspect="1" noMove="1" noResize="1" noEditPoints="1" noAdjustHandles="1" noChangeArrowheads="1" noChangeShapeType="1" noTextEdit="1"/>
              </p:cNvSpPr>
              <p:nvPr/>
            </p:nvSpPr>
            <p:spPr>
              <a:xfrm flipH="1">
                <a:off x="10654013" y="1069766"/>
                <a:ext cx="755011" cy="755011"/>
              </a:xfrm>
              <a:prstGeom prst="ellipse">
                <a:avLst/>
              </a:prstGeom>
              <a:blipFill>
                <a:blip r:embed="rId3"/>
                <a:stretch>
                  <a:fillRect/>
                </a:stretch>
              </a:blipFill>
              <a:ln w="381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5DD72BC5-A47B-4102-B1A8-C5560B597BB6}"/>
                  </a:ext>
                </a:extLst>
              </p:cNvPr>
              <p:cNvSpPr/>
              <p:nvPr/>
            </p:nvSpPr>
            <p:spPr>
              <a:xfrm flipH="1">
                <a:off x="10654015" y="5234727"/>
                <a:ext cx="755011" cy="7550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 </m:t>
                      </m:r>
                      <m:r>
                        <a:rPr lang="en-US" altLang="zh-CN" i="1" dirty="0">
                          <a:solidFill>
                            <a:schemeClr val="tx1"/>
                          </a:solidFill>
                          <a:latin typeface="Cambria Math" panose="02040503050406030204" pitchFamily="18" charset="0"/>
                        </a:rPr>
                        <m:t>𝑖𝑑</m:t>
                      </m:r>
                      <m:r>
                        <a:rPr lang="en-US" altLang="zh-CN" i="1" dirty="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𝑣</m:t>
                      </m:r>
                      <m:r>
                        <a:rPr lang="en-US" altLang="zh-CN" i="1" dirty="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5" name="椭圆 4">
                <a:extLst>
                  <a:ext uri="{FF2B5EF4-FFF2-40B4-BE49-F238E27FC236}">
                    <a16:creationId xmlns:a16="http://schemas.microsoft.com/office/drawing/2014/main" id="{5DD72BC5-A47B-4102-B1A8-C5560B597BB6}"/>
                  </a:ext>
                </a:extLst>
              </p:cNvPr>
              <p:cNvSpPr>
                <a:spLocks noRot="1" noChangeAspect="1" noMove="1" noResize="1" noEditPoints="1" noAdjustHandles="1" noChangeArrowheads="1" noChangeShapeType="1" noTextEdit="1"/>
              </p:cNvSpPr>
              <p:nvPr/>
            </p:nvSpPr>
            <p:spPr>
              <a:xfrm flipH="1">
                <a:off x="10654015" y="5234727"/>
                <a:ext cx="755011" cy="755011"/>
              </a:xfrm>
              <a:prstGeom prst="ellipse">
                <a:avLst/>
              </a:prstGeom>
              <a:blipFill>
                <a:blip r:embed="rId4"/>
                <a:stretch>
                  <a:fillRect/>
                </a:stretch>
              </a:blipFill>
              <a:ln w="381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33F99E9B-8FCC-4EB3-99D7-FAC4E7A3CEC2}"/>
                  </a:ext>
                </a:extLst>
              </p:cNvPr>
              <p:cNvSpPr/>
              <p:nvPr/>
            </p:nvSpPr>
            <p:spPr>
              <a:xfrm flipH="1">
                <a:off x="10654016" y="3842156"/>
                <a:ext cx="755011" cy="7550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𝑣</m:t>
                      </m:r>
                    </m:oMath>
                  </m:oMathPara>
                </a14:m>
                <a:endParaRPr lang="zh-CN" altLang="en-US" dirty="0">
                  <a:solidFill>
                    <a:schemeClr val="tx1"/>
                  </a:solidFill>
                </a:endParaRPr>
              </a:p>
            </p:txBody>
          </p:sp>
        </mc:Choice>
        <mc:Fallback xmlns="">
          <p:sp>
            <p:nvSpPr>
              <p:cNvPr id="6" name="椭圆 5">
                <a:extLst>
                  <a:ext uri="{FF2B5EF4-FFF2-40B4-BE49-F238E27FC236}">
                    <a16:creationId xmlns:a16="http://schemas.microsoft.com/office/drawing/2014/main" id="{33F99E9B-8FCC-4EB3-99D7-FAC4E7A3CEC2}"/>
                  </a:ext>
                </a:extLst>
              </p:cNvPr>
              <p:cNvSpPr>
                <a:spLocks noRot="1" noChangeAspect="1" noMove="1" noResize="1" noEditPoints="1" noAdjustHandles="1" noChangeArrowheads="1" noChangeShapeType="1" noTextEdit="1"/>
              </p:cNvSpPr>
              <p:nvPr/>
            </p:nvSpPr>
            <p:spPr>
              <a:xfrm flipH="1">
                <a:off x="10654016" y="3842156"/>
                <a:ext cx="755011" cy="755011"/>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3E9A4768-FC4A-42EE-B387-42D84677FEBF}"/>
              </a:ext>
            </a:extLst>
          </p:cNvPr>
          <p:cNvCxnSpPr>
            <a:cxnSpLocks/>
            <a:stCxn id="12" idx="4"/>
            <a:endCxn id="6" idx="0"/>
          </p:cNvCxnSpPr>
          <p:nvPr/>
        </p:nvCxnSpPr>
        <p:spPr>
          <a:xfrm>
            <a:off x="11031518" y="3204596"/>
            <a:ext cx="3" cy="637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93EF5AE-0D08-487F-BD07-ED1F64410991}"/>
              </a:ext>
            </a:extLst>
          </p:cNvPr>
          <p:cNvCxnSpPr>
            <a:cxnSpLocks/>
            <a:stCxn id="6" idx="4"/>
            <a:endCxn id="5" idx="0"/>
          </p:cNvCxnSpPr>
          <p:nvPr/>
        </p:nvCxnSpPr>
        <p:spPr>
          <a:xfrm flipH="1">
            <a:off x="11031520" y="4597167"/>
            <a:ext cx="1" cy="637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0FFA11D6-B690-4B07-9D08-167F98E6B66D}"/>
                  </a:ext>
                </a:extLst>
              </p:cNvPr>
              <p:cNvSpPr/>
              <p:nvPr/>
            </p:nvSpPr>
            <p:spPr>
              <a:xfrm flipH="1">
                <a:off x="10654013" y="2449585"/>
                <a:ext cx="755011" cy="75501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𝑢</m:t>
                      </m:r>
                    </m:oMath>
                  </m:oMathPara>
                </a14:m>
                <a:endParaRPr lang="zh-CN" altLang="en-US" dirty="0">
                  <a:solidFill>
                    <a:schemeClr val="tx1"/>
                  </a:solidFill>
                </a:endParaRPr>
              </a:p>
            </p:txBody>
          </p:sp>
        </mc:Choice>
        <mc:Fallback xmlns="">
          <p:sp>
            <p:nvSpPr>
              <p:cNvPr id="12" name="椭圆 11">
                <a:extLst>
                  <a:ext uri="{FF2B5EF4-FFF2-40B4-BE49-F238E27FC236}">
                    <a16:creationId xmlns:a16="http://schemas.microsoft.com/office/drawing/2014/main" id="{0FFA11D6-B690-4B07-9D08-167F98E6B66D}"/>
                  </a:ext>
                </a:extLst>
              </p:cNvPr>
              <p:cNvSpPr>
                <a:spLocks noRot="1" noChangeAspect="1" noMove="1" noResize="1" noEditPoints="1" noAdjustHandles="1" noChangeArrowheads="1" noChangeShapeType="1" noTextEdit="1"/>
              </p:cNvSpPr>
              <p:nvPr/>
            </p:nvSpPr>
            <p:spPr>
              <a:xfrm flipH="1">
                <a:off x="10654013" y="2449585"/>
                <a:ext cx="755011" cy="755011"/>
              </a:xfrm>
              <a:prstGeom prst="ellipse">
                <a:avLst/>
              </a:prstGeom>
              <a:blipFill>
                <a:blip r:embed="rId6"/>
                <a:stretch>
                  <a:fillRect/>
                </a:stretch>
              </a:blipFill>
              <a:ln w="12700">
                <a:solidFill>
                  <a:schemeClr val="tx1"/>
                </a:solidFill>
              </a:ln>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B785CA9D-CE78-4B9E-978F-AA4A7377C5A8}"/>
              </a:ext>
            </a:extLst>
          </p:cNvPr>
          <p:cNvCxnSpPr>
            <a:cxnSpLocks/>
            <a:stCxn id="4" idx="4"/>
            <a:endCxn id="12" idx="0"/>
          </p:cNvCxnSpPr>
          <p:nvPr/>
        </p:nvCxnSpPr>
        <p:spPr>
          <a:xfrm>
            <a:off x="11031518" y="1824777"/>
            <a:ext cx="0" cy="624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04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D4CD8-FC1E-41C7-B8C1-5244731C971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D30C44-99A6-4250-84D0-398581763488}"/>
                  </a:ext>
                </a:extLst>
              </p:cNvPr>
              <p:cNvSpPr>
                <a:spLocks noGrp="1"/>
              </p:cNvSpPr>
              <p:nvPr>
                <p:ph idx="1"/>
              </p:nvPr>
            </p:nvSpPr>
            <p:spPr>
              <a:xfrm>
                <a:off x="1024129" y="2286000"/>
                <a:ext cx="8767942" cy="4023360"/>
              </a:xfrm>
            </p:spPr>
            <p:txBody>
              <a:bodyPr/>
              <a:lstStyle/>
              <a:p>
                <a:pPr lvl="1"/>
                <a:r>
                  <a:rPr lang="zh-CN" altLang="en-US" dirty="0"/>
                  <a:t>算法：</a:t>
                </a:r>
                <a14:m>
                  <m:oMath xmlns:m="http://schemas.openxmlformats.org/officeDocument/2006/math">
                    <m:r>
                      <a:rPr lang="en-US" altLang="zh-CN" i="1">
                        <a:latin typeface="Cambria Math" panose="02040503050406030204" pitchFamily="18" charset="0"/>
                      </a:rPr>
                      <m:t>𝑑𝑒𝑒𝑝</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e>
                        </m:d>
                        <m:r>
                          <a:rPr lang="en-US" altLang="zh-CN" i="1">
                            <a:latin typeface="Cambria Math" panose="02040503050406030204" pitchFamily="18" charset="0"/>
                          </a:rPr>
                          <m:t>+</m:t>
                        </m:r>
                        <m:r>
                          <a:rPr lang="en-US" altLang="zh-CN" i="1">
                            <a:latin typeface="Cambria Math" panose="02040503050406030204" pitchFamily="18" charset="0"/>
                          </a:rPr>
                          <m:t>𝑑𝑒𝑝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r>
                          <a:rPr lang="en-US" altLang="zh-CN" i="1">
                            <a:latin typeface="Cambria Math" panose="02040503050406030204" pitchFamily="18" charset="0"/>
                          </a:rPr>
                          <m:t>𝑑𝑖𝑠</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𝑖𝑑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endParaRPr lang="en-US" altLang="zh-CN" dirty="0"/>
              </a:p>
              <a:p>
                <a:pPr lvl="1"/>
                <a:r>
                  <a:rPr lang="zh-CN" altLang="en-US" dirty="0"/>
                  <a:t>证明：</a:t>
                </a:r>
                <a:endParaRPr lang="en-US" altLang="zh-CN" dirty="0"/>
              </a:p>
              <a:p>
                <a:pPr lvl="1"/>
                <a:r>
                  <a:rPr lang="zh-CN" altLang="en-US" dirty="0"/>
                  <a:t>若 </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m:t>
                    </m:r>
                  </m:oMath>
                </a14:m>
                <a:r>
                  <a:rPr lang="en-US" altLang="zh-CN" dirty="0"/>
                  <a:t> </a:t>
                </a:r>
                <a:r>
                  <a:rPr lang="zh-CN" altLang="en-US" dirty="0"/>
                  <a:t>是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dirty="0"/>
                  <a:t>的后代：不成立。因程序扫到了</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 , </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oMath>
                </a14:m>
                <a:r>
                  <a:rPr lang="zh-CN" altLang="en-US" b="0" dirty="0"/>
                  <a:t>两点，所以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𝑣</m:t>
                    </m:r>
                    <m:r>
                      <a:rPr lang="en-US" altLang="zh-CN" i="1">
                        <a:latin typeface="Cambria Math" panose="02040503050406030204" pitchFamily="18" charset="0"/>
                      </a:rPr>
                      <m:t> </m:t>
                    </m:r>
                  </m:oMath>
                </a14:m>
                <a:r>
                  <a:rPr lang="zh-CN" altLang="en-US" b="0" dirty="0"/>
                  <a:t>在虚树上必须是相邻的；若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 </m:t>
                    </m:r>
                    <m:r>
                      <a:rPr lang="en-US" altLang="zh-CN" i="1">
                        <a:latin typeface="Cambria Math" panose="02040503050406030204" pitchFamily="18" charset="0"/>
                      </a:rPr>
                      <m:t>𝑣</m:t>
                    </m:r>
                    <m:r>
                      <a:rPr lang="en-US" altLang="zh-CN" i="1">
                        <a:latin typeface="Cambria Math" panose="02040503050406030204" pitchFamily="18" charset="0"/>
                      </a:rPr>
                      <m:t> </m:t>
                    </m:r>
                  </m:oMath>
                </a14:m>
                <a:r>
                  <a:rPr lang="zh-CN" altLang="en-US" b="0" dirty="0"/>
                  <a:t>相邻，由右图可观察出 </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i="1" dirty="0">
                        <a:latin typeface="Cambria Math" panose="02040503050406030204" pitchFamily="18" charset="0"/>
                      </a:rPr>
                      <m:t>]</m:t>
                    </m:r>
                  </m:oMath>
                </a14:m>
                <a:r>
                  <a:rPr lang="en-US" altLang="zh-CN" dirty="0"/>
                  <a:t> </a:t>
                </a:r>
                <a:r>
                  <a:rPr lang="zh-CN" altLang="en-US" dirty="0"/>
                  <a:t>不可能作为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oMath>
                </a14:m>
                <a:r>
                  <a:rPr lang="zh-CN" altLang="en-US" b="0" dirty="0"/>
                  <a:t>的支配节点，</a:t>
                </a:r>
                <a14:m>
                  <m:oMath xmlns:m="http://schemas.openxmlformats.org/officeDocument/2006/math">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i="1" dirty="0">
                        <a:latin typeface="Cambria Math" panose="02040503050406030204" pitchFamily="18" charset="0"/>
                      </a:rPr>
                      <m:t>𝑢</m:t>
                    </m:r>
                    <m:r>
                      <a:rPr lang="en-US" altLang="zh-CN" i="1" dirty="0">
                        <a:latin typeface="Cambria Math" panose="02040503050406030204" pitchFamily="18" charset="0"/>
                      </a:rPr>
                      <m:t>]</m:t>
                    </m:r>
                  </m:oMath>
                </a14:m>
                <a:r>
                  <a:rPr lang="en-US" altLang="zh-CN" dirty="0"/>
                  <a:t> </a:t>
                </a:r>
                <a:r>
                  <a:rPr lang="zh-CN" altLang="en-US" dirty="0"/>
                  <a:t>距离更小</a:t>
                </a:r>
                <a:r>
                  <a:rPr lang="zh-CN" altLang="en-US" b="0" dirty="0"/>
                  <a:t>。</a:t>
                </a:r>
                <a:endParaRPr lang="en-US" altLang="zh-CN" b="0" dirty="0"/>
              </a:p>
              <a:p>
                <a:pPr lvl="1"/>
                <a:r>
                  <a:rPr lang="zh-CN" altLang="en-US" dirty="0"/>
                  <a:t>算法成立。</a:t>
                </a:r>
                <a:endParaRPr lang="en-US" altLang="zh-CN" dirty="0"/>
              </a:p>
              <a:p>
                <a:pPr lvl="1"/>
                <a:r>
                  <a:rPr lang="zh-CN" altLang="en-US" dirty="0"/>
                  <a:t>然后就能愉快的切掉该题啦</a:t>
                </a:r>
                <a:endParaRPr lang="en-US" altLang="zh-CN" dirty="0"/>
              </a:p>
              <a:p>
                <a:pPr lvl="1"/>
                <a:r>
                  <a:rPr lang="zh-CN" altLang="en-US" dirty="0">
                    <a:latin typeface="Consolas" panose="020B0609020204030204" pitchFamily="49" charset="0"/>
                  </a:rPr>
                  <a:t>考场上要真考这种玩意我直接快乐白给</a:t>
                </a:r>
                <a:endParaRPr lang="en-US" altLang="zh-CN" dirty="0">
                  <a:latin typeface="Consolas" panose="020B0609020204030204" pitchFamily="49" charset="0"/>
                </a:endParaRPr>
              </a:p>
              <a:p>
                <a:pPr lvl="1"/>
                <a:r>
                  <a:rPr lang="zh-CN" altLang="en-US" b="0" dirty="0"/>
                  <a:t>注意细节</a:t>
                </a:r>
                <a:endParaRPr lang="en-US" altLang="zh-CN" b="0" dirty="0"/>
              </a:p>
            </p:txBody>
          </p:sp>
        </mc:Choice>
        <mc:Fallback xmlns="">
          <p:sp>
            <p:nvSpPr>
              <p:cNvPr id="3" name="内容占位符 2">
                <a:extLst>
                  <a:ext uri="{FF2B5EF4-FFF2-40B4-BE49-F238E27FC236}">
                    <a16:creationId xmlns:a16="http://schemas.microsoft.com/office/drawing/2014/main" id="{2BD30C44-99A6-4250-84D0-398581763488}"/>
                  </a:ext>
                </a:extLst>
              </p:cNvPr>
              <p:cNvSpPr>
                <a:spLocks noGrp="1" noRot="1" noChangeAspect="1" noMove="1" noResize="1" noEditPoints="1" noAdjustHandles="1" noChangeArrowheads="1" noChangeShapeType="1" noTextEdit="1"/>
              </p:cNvSpPr>
              <p:nvPr>
                <p:ph idx="1"/>
              </p:nvPr>
            </p:nvSpPr>
            <p:spPr>
              <a:xfrm>
                <a:off x="1024129" y="2286000"/>
                <a:ext cx="8767942" cy="4023360"/>
              </a:xfrm>
              <a:blipFill>
                <a:blip r:embed="rId2"/>
                <a:stretch>
                  <a:fillRect r="-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FE2C3A16-FF5B-43C6-81D0-2116D115F49C}"/>
                  </a:ext>
                </a:extLst>
              </p:cNvPr>
              <p:cNvSpPr/>
              <p:nvPr/>
            </p:nvSpPr>
            <p:spPr>
              <a:xfrm flipH="1">
                <a:off x="9831622" y="3431219"/>
                <a:ext cx="755011" cy="7550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𝑖𝑑</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𝑢</m:t>
                      </m:r>
                      <m:r>
                        <a:rPr lang="en-US" altLang="zh-CN" i="1" dirty="0"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4" name="椭圆 3">
                <a:extLst>
                  <a:ext uri="{FF2B5EF4-FFF2-40B4-BE49-F238E27FC236}">
                    <a16:creationId xmlns:a16="http://schemas.microsoft.com/office/drawing/2014/main" id="{FE2C3A16-FF5B-43C6-81D0-2116D115F49C}"/>
                  </a:ext>
                </a:extLst>
              </p:cNvPr>
              <p:cNvSpPr>
                <a:spLocks noRot="1" noChangeAspect="1" noMove="1" noResize="1" noEditPoints="1" noAdjustHandles="1" noChangeArrowheads="1" noChangeShapeType="1" noTextEdit="1"/>
              </p:cNvSpPr>
              <p:nvPr/>
            </p:nvSpPr>
            <p:spPr>
              <a:xfrm flipH="1">
                <a:off x="9831622" y="3431219"/>
                <a:ext cx="755011" cy="755011"/>
              </a:xfrm>
              <a:prstGeom prst="ellipse">
                <a:avLst/>
              </a:prstGeom>
              <a:blipFill>
                <a:blip r:embed="rId3"/>
                <a:stretch>
                  <a:fillRect/>
                </a:stretch>
              </a:blipFill>
              <a:ln w="381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5DD72BC5-A47B-4102-B1A8-C5560B597BB6}"/>
                  </a:ext>
                </a:extLst>
              </p:cNvPr>
              <p:cNvSpPr/>
              <p:nvPr/>
            </p:nvSpPr>
            <p:spPr>
              <a:xfrm flipH="1">
                <a:off x="9831621" y="5234727"/>
                <a:ext cx="755011" cy="7550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 </m:t>
                      </m:r>
                      <m:r>
                        <a:rPr lang="en-US" altLang="zh-CN" i="1" dirty="0">
                          <a:solidFill>
                            <a:schemeClr val="tx1"/>
                          </a:solidFill>
                          <a:latin typeface="Cambria Math" panose="02040503050406030204" pitchFamily="18" charset="0"/>
                        </a:rPr>
                        <m:t>𝑖𝑑</m:t>
                      </m:r>
                      <m:r>
                        <a:rPr lang="en-US" altLang="zh-CN" i="1" dirty="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𝑣</m:t>
                      </m:r>
                      <m:r>
                        <a:rPr lang="en-US" altLang="zh-CN" i="1" dirty="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5" name="椭圆 4">
                <a:extLst>
                  <a:ext uri="{FF2B5EF4-FFF2-40B4-BE49-F238E27FC236}">
                    <a16:creationId xmlns:a16="http://schemas.microsoft.com/office/drawing/2014/main" id="{5DD72BC5-A47B-4102-B1A8-C5560B597BB6}"/>
                  </a:ext>
                </a:extLst>
              </p:cNvPr>
              <p:cNvSpPr>
                <a:spLocks noRot="1" noChangeAspect="1" noMove="1" noResize="1" noEditPoints="1" noAdjustHandles="1" noChangeArrowheads="1" noChangeShapeType="1" noTextEdit="1"/>
              </p:cNvSpPr>
              <p:nvPr/>
            </p:nvSpPr>
            <p:spPr>
              <a:xfrm flipH="1">
                <a:off x="9831621" y="5234727"/>
                <a:ext cx="755011" cy="755011"/>
              </a:xfrm>
              <a:prstGeom prst="ellipse">
                <a:avLst/>
              </a:prstGeom>
              <a:blipFill>
                <a:blip r:embed="rId4"/>
                <a:stretch>
                  <a:fillRect/>
                </a:stretch>
              </a:blipFill>
              <a:ln w="381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33F99E9B-8FCC-4EB3-99D7-FAC4E7A3CEC2}"/>
                  </a:ext>
                </a:extLst>
              </p:cNvPr>
              <p:cNvSpPr/>
              <p:nvPr/>
            </p:nvSpPr>
            <p:spPr>
              <a:xfrm flipH="1">
                <a:off x="10586633" y="1800487"/>
                <a:ext cx="755011" cy="7550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𝑢</m:t>
                      </m:r>
                    </m:oMath>
                  </m:oMathPara>
                </a14:m>
                <a:endParaRPr lang="zh-CN" altLang="en-US" dirty="0">
                  <a:solidFill>
                    <a:schemeClr val="tx1"/>
                  </a:solidFill>
                </a:endParaRPr>
              </a:p>
            </p:txBody>
          </p:sp>
        </mc:Choice>
        <mc:Fallback xmlns="">
          <p:sp>
            <p:nvSpPr>
              <p:cNvPr id="6" name="椭圆 5">
                <a:extLst>
                  <a:ext uri="{FF2B5EF4-FFF2-40B4-BE49-F238E27FC236}">
                    <a16:creationId xmlns:a16="http://schemas.microsoft.com/office/drawing/2014/main" id="{33F99E9B-8FCC-4EB3-99D7-FAC4E7A3CEC2}"/>
                  </a:ext>
                </a:extLst>
              </p:cNvPr>
              <p:cNvSpPr>
                <a:spLocks noRot="1" noChangeAspect="1" noMove="1" noResize="1" noEditPoints="1" noAdjustHandles="1" noChangeArrowheads="1" noChangeShapeType="1" noTextEdit="1"/>
              </p:cNvSpPr>
              <p:nvPr/>
            </p:nvSpPr>
            <p:spPr>
              <a:xfrm flipH="1">
                <a:off x="10586633" y="1800487"/>
                <a:ext cx="755011" cy="755011"/>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3E9A4768-FC4A-42EE-B387-42D84677FEBF}"/>
              </a:ext>
            </a:extLst>
          </p:cNvPr>
          <p:cNvCxnSpPr>
            <a:cxnSpLocks/>
            <a:stCxn id="6" idx="5"/>
            <a:endCxn id="4" idx="0"/>
          </p:cNvCxnSpPr>
          <p:nvPr/>
        </p:nvCxnSpPr>
        <p:spPr>
          <a:xfrm flipH="1">
            <a:off x="10209127" y="2444929"/>
            <a:ext cx="488075" cy="986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93EF5AE-0D08-487F-BD07-ED1F64410991}"/>
              </a:ext>
            </a:extLst>
          </p:cNvPr>
          <p:cNvCxnSpPr>
            <a:cxnSpLocks/>
            <a:stCxn id="4" idx="4"/>
            <a:endCxn id="5" idx="0"/>
          </p:cNvCxnSpPr>
          <p:nvPr/>
        </p:nvCxnSpPr>
        <p:spPr>
          <a:xfrm flipH="1">
            <a:off x="10209126" y="4186230"/>
            <a:ext cx="1" cy="10484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E4EC6A65-EBAC-4C8B-863D-95946B12A6E3}"/>
                  </a:ext>
                </a:extLst>
              </p:cNvPr>
              <p:cNvSpPr/>
              <p:nvPr/>
            </p:nvSpPr>
            <p:spPr>
              <a:xfrm flipH="1">
                <a:off x="11160342" y="3431219"/>
                <a:ext cx="755011" cy="7550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𝑣</m:t>
                      </m:r>
                    </m:oMath>
                  </m:oMathPara>
                </a14:m>
                <a:endParaRPr lang="zh-CN" altLang="en-US" dirty="0">
                  <a:solidFill>
                    <a:schemeClr val="tx1"/>
                  </a:solidFill>
                </a:endParaRPr>
              </a:p>
            </p:txBody>
          </p:sp>
        </mc:Choice>
        <mc:Fallback xmlns="">
          <p:sp>
            <p:nvSpPr>
              <p:cNvPr id="13" name="椭圆 12">
                <a:extLst>
                  <a:ext uri="{FF2B5EF4-FFF2-40B4-BE49-F238E27FC236}">
                    <a16:creationId xmlns:a16="http://schemas.microsoft.com/office/drawing/2014/main" id="{E4EC6A65-EBAC-4C8B-863D-95946B12A6E3}"/>
                  </a:ext>
                </a:extLst>
              </p:cNvPr>
              <p:cNvSpPr>
                <a:spLocks noRot="1" noChangeAspect="1" noMove="1" noResize="1" noEditPoints="1" noAdjustHandles="1" noChangeArrowheads="1" noChangeShapeType="1" noTextEdit="1"/>
              </p:cNvSpPr>
              <p:nvPr/>
            </p:nvSpPr>
            <p:spPr>
              <a:xfrm flipH="1">
                <a:off x="11160342" y="3431219"/>
                <a:ext cx="755011" cy="755011"/>
              </a:xfrm>
              <a:prstGeom prst="ellipse">
                <a:avLst/>
              </a:prstGeom>
              <a:blipFill>
                <a:blip r:embed="rId6"/>
                <a:stretch>
                  <a:fillRect/>
                </a:stretch>
              </a:blipFill>
              <a:ln w="19050">
                <a:solidFill>
                  <a:schemeClr val="tx1"/>
                </a:solidFill>
              </a:ln>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1012999B-E30A-42C4-9A64-E6F97C78928F}"/>
              </a:ext>
            </a:extLst>
          </p:cNvPr>
          <p:cNvCxnSpPr>
            <a:cxnSpLocks/>
            <a:stCxn id="6" idx="3"/>
            <a:endCxn id="13" idx="0"/>
          </p:cNvCxnSpPr>
          <p:nvPr/>
        </p:nvCxnSpPr>
        <p:spPr>
          <a:xfrm>
            <a:off x="11231075" y="2444929"/>
            <a:ext cx="306772" cy="986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025F0-D119-478E-88B8-63F33B477035}"/>
              </a:ext>
            </a:extLst>
          </p:cNvPr>
          <p:cNvSpPr>
            <a:spLocks noGrp="1"/>
          </p:cNvSpPr>
          <p:nvPr>
            <p:ph type="title"/>
          </p:nvPr>
        </p:nvSpPr>
        <p:spPr/>
        <p:txBody>
          <a:bodyPr/>
          <a:lstStyle/>
          <a:p>
            <a:r>
              <a:rPr lang="zh-CN" altLang="en-US" dirty="0"/>
              <a:t>？？？</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9D86B107-BCB0-4602-99B5-61F89D5654CA}"/>
                  </a:ext>
                </a:extLst>
              </p:cNvPr>
              <p:cNvSpPr>
                <a:spLocks noGrp="1"/>
              </p:cNvSpPr>
              <p:nvPr>
                <p:ph idx="1"/>
              </p:nvPr>
            </p:nvSpPr>
            <p:spPr>
              <a:xfrm>
                <a:off x="1024128" y="2286000"/>
                <a:ext cx="9720073" cy="4023360"/>
              </a:xfrm>
            </p:spPr>
            <p:txBody>
              <a:bodyPr/>
              <a:lstStyle/>
              <a:p>
                <a:pPr lvl="1"/>
                <a:r>
                  <a:rPr lang="zh-CN" altLang="en-US" dirty="0"/>
                  <a:t>善于归纳的大佬们可能会发现，上几道题的一个共同特点是都有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𝑘</m:t>
                    </m:r>
                  </m:oMath>
                </a14:m>
                <a:r>
                  <a:rPr lang="en-US" altLang="zh-CN" b="0" dirty="0"/>
                  <a:t> </a:t>
                </a:r>
                <a:r>
                  <a:rPr lang="zh-CN" altLang="en-US" b="0" dirty="0"/>
                  <a:t>的限制，可以比较容易的发现是虚树。</a:t>
                </a:r>
                <a:endParaRPr lang="en-US" altLang="zh-CN" b="0" dirty="0"/>
              </a:p>
              <a:p>
                <a:pPr lvl="1"/>
                <a:r>
                  <a:rPr lang="zh-CN" altLang="en-US" dirty="0"/>
                  <a:t>但也还有一些其他情况：</a:t>
                </a:r>
                <a:endParaRPr lang="en-US" altLang="zh-CN" b="0" dirty="0"/>
              </a:p>
            </p:txBody>
          </p:sp>
        </mc:Choice>
        <mc:Fallback xmlns="">
          <p:sp>
            <p:nvSpPr>
              <p:cNvPr id="4" name="内容占位符 2">
                <a:extLst>
                  <a:ext uri="{FF2B5EF4-FFF2-40B4-BE49-F238E27FC236}">
                    <a16:creationId xmlns:a16="http://schemas.microsoft.com/office/drawing/2014/main" id="{9D86B107-BCB0-4602-99B5-61F89D5654CA}"/>
                  </a:ext>
                </a:extLst>
              </p:cNvPr>
              <p:cNvSpPr>
                <a:spLocks noGrp="1" noRot="1" noChangeAspect="1" noMove="1" noResize="1" noEditPoints="1" noAdjustHandles="1" noChangeArrowheads="1" noChangeShapeType="1" noTextEdit="1"/>
              </p:cNvSpPr>
              <p:nvPr>
                <p:ph idx="1"/>
              </p:nvPr>
            </p:nvSpPr>
            <p:spPr>
              <a:xfrm>
                <a:off x="1024128" y="2286000"/>
                <a:ext cx="9720073" cy="4023360"/>
              </a:xfrm>
              <a:blipFill>
                <a:blip r:embed="rId2"/>
                <a:stretch>
                  <a:fillRect t="-1364" r="-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30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71EB5-1C47-4D3B-B958-154052D0A4F0}"/>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HNOI/AHOI2018</a:t>
            </a:r>
            <a:r>
              <a:rPr lang="zh-CN" altLang="en-US" dirty="0">
                <a:latin typeface="Consolas" panose="020B0609020204030204" pitchFamily="49" charset="0"/>
              </a:rPr>
              <a:t>」</a:t>
            </a:r>
            <a:r>
              <a:rPr lang="zh-CN" altLang="en-US" dirty="0"/>
              <a:t>毒瘤</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BC9463F6-D0D7-4A66-AE8E-39332C6424F3}"/>
                  </a:ext>
                </a:extLst>
              </p:cNvPr>
              <p:cNvSpPr>
                <a:spLocks noGrp="1"/>
              </p:cNvSpPr>
              <p:nvPr>
                <p:ph idx="1"/>
              </p:nvPr>
            </p:nvSpPr>
            <p:spPr>
              <a:xfrm>
                <a:off x="1024128" y="2286000"/>
                <a:ext cx="9720073" cy="4023360"/>
              </a:xfrm>
            </p:spPr>
            <p:txBody>
              <a:bodyPr/>
              <a:lstStyle/>
              <a:p>
                <a:pPr lvl="1"/>
                <a:r>
                  <a:rPr lang="zh-CN" altLang="en-US" b="0" dirty="0"/>
                  <a:t>给定一张 </a:t>
                </a:r>
                <a14:m>
                  <m:oMath xmlns:m="http://schemas.openxmlformats.org/officeDocument/2006/math">
                    <m:r>
                      <a:rPr lang="en-US" altLang="zh-CN" b="0" i="1" smtClean="0">
                        <a:latin typeface="Cambria Math" panose="02040503050406030204" pitchFamily="18" charset="0"/>
                      </a:rPr>
                      <m:t>𝑛</m:t>
                    </m:r>
                  </m:oMath>
                </a14:m>
                <a:r>
                  <a:rPr lang="en-US" altLang="zh-CN" b="0" dirty="0"/>
                  <a:t> </a:t>
                </a:r>
                <a:r>
                  <a:rPr lang="zh-CN" altLang="en-US" b="0" dirty="0"/>
                  <a:t>个点 </a:t>
                </a:r>
                <a14:m>
                  <m:oMath xmlns:m="http://schemas.openxmlformats.org/officeDocument/2006/math">
                    <m:r>
                      <a:rPr lang="en-US" altLang="zh-CN" b="0" i="1" smtClean="0">
                        <a:latin typeface="Cambria Math" panose="02040503050406030204" pitchFamily="18" charset="0"/>
                      </a:rPr>
                      <m:t>𝑚</m:t>
                    </m:r>
                  </m:oMath>
                </a14:m>
                <a:r>
                  <a:rPr lang="zh-CN" altLang="en-US" b="0" dirty="0"/>
                  <a:t> 条边的无向联通图，你可以选或不选每一个点，求满足 没有一条边连接的两个点都被选择 的选择方案数。</a:t>
                </a:r>
                <a:endParaRPr lang="en-US" altLang="zh-CN" b="0"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𝑚</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𝑛</m:t>
                    </m:r>
                    <m:r>
                      <a:rPr lang="en-US" altLang="zh-CN" b="0" i="1" smtClean="0">
                        <a:solidFill>
                          <a:srgbClr val="FF0000"/>
                        </a:solidFill>
                        <a:latin typeface="Cambria Math" panose="02040503050406030204" pitchFamily="18" charset="0"/>
                        <a:ea typeface="Cambria Math" panose="02040503050406030204" pitchFamily="18" charset="0"/>
                      </a:rPr>
                      <m:t>+10。</m:t>
                    </m:r>
                  </m:oMath>
                </a14:m>
                <a:endParaRPr lang="en-US" altLang="zh-CN" b="0" dirty="0"/>
              </a:p>
            </p:txBody>
          </p:sp>
        </mc:Choice>
        <mc:Fallback xmlns="">
          <p:sp>
            <p:nvSpPr>
              <p:cNvPr id="4" name="内容占位符 2">
                <a:extLst>
                  <a:ext uri="{FF2B5EF4-FFF2-40B4-BE49-F238E27FC236}">
                    <a16:creationId xmlns:a16="http://schemas.microsoft.com/office/drawing/2014/main" id="{BC9463F6-D0D7-4A66-AE8E-39332C6424F3}"/>
                  </a:ext>
                </a:extLst>
              </p:cNvPr>
              <p:cNvSpPr>
                <a:spLocks noGrp="1" noRot="1" noChangeAspect="1" noMove="1" noResize="1" noEditPoints="1" noAdjustHandles="1" noChangeArrowheads="1" noChangeShapeType="1" noTextEdit="1"/>
              </p:cNvSpPr>
              <p:nvPr>
                <p:ph idx="1"/>
              </p:nvPr>
            </p:nvSpPr>
            <p:spPr>
              <a:xfrm>
                <a:off x="1024128" y="2286000"/>
                <a:ext cx="9720073" cy="4023360"/>
              </a:xfrm>
              <a:blipFill>
                <a:blip r:embed="rId2"/>
                <a:stretch>
                  <a:fillRect t="-1364" r="-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859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0A3C2-A973-499C-B768-C8869458C60E}"/>
              </a:ext>
            </a:extLst>
          </p:cNvPr>
          <p:cNvSpPr>
            <a:spLocks noGrp="1"/>
          </p:cNvSpPr>
          <p:nvPr>
            <p:ph type="title"/>
          </p:nvPr>
        </p:nvSpPr>
        <p:spPr/>
        <p:txBody>
          <a:bodyPr/>
          <a:lstStyle/>
          <a:p>
            <a:r>
              <a:rPr lang="zh-CN" altLang="en-US" dirty="0">
                <a:latin typeface="Consolas" panose="020B0609020204030204" pitchFamily="49" charset="0"/>
              </a:rPr>
              <a:t>「</a:t>
            </a:r>
            <a:r>
              <a:rPr lang="en-US" altLang="zh-CN" dirty="0">
                <a:latin typeface="Consolas" panose="020B0609020204030204" pitchFamily="49" charset="0"/>
              </a:rPr>
              <a:t>HNOI/AHOI2018</a:t>
            </a:r>
            <a:r>
              <a:rPr lang="zh-CN" altLang="en-US" dirty="0">
                <a:latin typeface="Consolas" panose="020B0609020204030204" pitchFamily="49" charset="0"/>
              </a:rPr>
              <a:t>」</a:t>
            </a:r>
            <a:r>
              <a:rPr lang="zh-CN" altLang="en-US" dirty="0"/>
              <a:t>毒瘤</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46F73EDB-421F-4486-9F63-B153760C1FD9}"/>
                  </a:ext>
                </a:extLst>
              </p:cNvPr>
              <p:cNvSpPr>
                <a:spLocks noGrp="1"/>
              </p:cNvSpPr>
              <p:nvPr>
                <p:ph idx="1"/>
              </p:nvPr>
            </p:nvSpPr>
            <p:spPr>
              <a:xfrm>
                <a:off x="1024128" y="2286000"/>
                <a:ext cx="9720073" cy="4023360"/>
              </a:xfrm>
            </p:spPr>
            <p:txBody>
              <a:bodyPr/>
              <a:lstStyle/>
              <a:p>
                <a:pPr lvl="1"/>
                <a14:m>
                  <m:oMath xmlns:m="http://schemas.openxmlformats.org/officeDocument/2006/math">
                    <m:r>
                      <a:rPr lang="en-US" altLang="zh-CN" b="0" i="1" smtClean="0">
                        <a:latin typeface="Cambria Math" panose="02040503050406030204" pitchFamily="18" charset="0"/>
                      </a:rPr>
                      <m:t>𝑚</m:t>
                    </m:r>
                  </m:oMath>
                </a14:m>
                <a:r>
                  <a:rPr lang="en-US" altLang="zh-CN" b="0" dirty="0"/>
                  <a:t> </a:t>
                </a:r>
                <a:r>
                  <a:rPr lang="zh-CN" altLang="en-US" b="0" dirty="0"/>
                  <a:t>的范围比较魔怔，提示我们想到容斥。</a:t>
                </a:r>
                <a:endParaRPr lang="en-US" altLang="zh-CN" b="0" dirty="0"/>
              </a:p>
              <a:p>
                <a:pPr lvl="1"/>
                <a:r>
                  <a:rPr lang="zh-CN" altLang="en-US" dirty="0"/>
                  <a:t>先把会成环的那些边找出来。</a:t>
                </a:r>
                <a:endParaRPr lang="en-US" altLang="zh-CN" b="0" dirty="0"/>
              </a:p>
              <a:p>
                <a:pPr lvl="1"/>
                <a:r>
                  <a:rPr lang="zh-CN" altLang="en-US" b="0" dirty="0"/>
                  <a:t>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𝑆</m:t>
                        </m:r>
                      </m:sub>
                    </m:sSub>
                  </m:oMath>
                </a14:m>
                <a:r>
                  <a:rPr lang="zh-CN" altLang="en-US" dirty="0"/>
                  <a:t> 为钦定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中的边两端都选，其它边随便的方案数，可得 </a:t>
                </a:r>
                <a14:m>
                  <m:oMath xmlns:m="http://schemas.openxmlformats.org/officeDocument/2006/math">
                    <m:r>
                      <m:rPr>
                        <m:sty m:val="p"/>
                      </m:rPr>
                      <a:rPr lang="en-US" altLang="zh-CN" i="1" dirty="0">
                        <a:latin typeface="Cambria Math" panose="02040503050406030204" pitchFamily="18" charset="0"/>
                      </a:rPr>
                      <m:t>ans</m:t>
                    </m:r>
                    <m:r>
                      <a:rPr lang="en-US" altLang="zh-CN" b="0" i="1" dirty="0" smtClean="0">
                        <a:latin typeface="Cambria Math" panose="02040503050406030204" pitchFamily="18" charset="0"/>
                      </a:rPr>
                      <m:t>=</m:t>
                    </m:r>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𝑆</m:t>
                        </m:r>
                      </m:sub>
                      <m:sup/>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e>
                          <m:sup>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𝑆</m:t>
                                </m:r>
                              </m:e>
                            </m:d>
                          </m:sup>
                        </m:s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𝑆</m:t>
                            </m:r>
                          </m:sub>
                        </m:sSub>
                      </m:e>
                    </m:nary>
                  </m:oMath>
                </a14:m>
                <a:r>
                  <a:rPr lang="zh-CN" altLang="en-US" b="0" dirty="0"/>
                  <a:t>。其中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是会成环的边的集合的子集。</a:t>
                </a:r>
                <a:endParaRPr lang="en-US" altLang="zh-CN" b="0" dirty="0"/>
              </a:p>
              <a:p>
                <a:pPr lvl="1"/>
                <a:r>
                  <a:rPr lang="zh-CN" altLang="en-US" dirty="0"/>
                  <a:t>接下来考虑当图是一棵树，选定了一些点必选的时候怎么做。</a:t>
                </a:r>
                <a:endParaRPr lang="en-US" altLang="zh-CN" dirty="0"/>
              </a:p>
              <a:p>
                <a:pPr lvl="1"/>
                <a:r>
                  <a:rPr lang="zh-CN" altLang="en-US" dirty="0"/>
                  <a:t>现在这道题长得就很像</a:t>
                </a:r>
                <a:r>
                  <a:rPr lang="zh-CN" altLang="en-US" dirty="0">
                    <a:latin typeface="Consolas" panose="020B0609020204030204" pitchFamily="49" charset="0"/>
                  </a:rPr>
                  <a:t>「</a:t>
                </a:r>
                <a:r>
                  <a:rPr lang="en-US" altLang="zh-CN" dirty="0">
                    <a:latin typeface="Consolas" panose="020B0609020204030204" pitchFamily="49" charset="0"/>
                  </a:rPr>
                  <a:t>NOIP2018</a:t>
                </a:r>
                <a:r>
                  <a:rPr lang="zh-CN" altLang="en-US" dirty="0">
                    <a:latin typeface="Consolas" panose="020B0609020204030204" pitchFamily="49" charset="0"/>
                  </a:rPr>
                  <a:t>」保卫王国 了，借鉴一下其思路。</a:t>
                </a:r>
                <a:endParaRPr lang="en-US" altLang="zh-CN" dirty="0">
                  <a:latin typeface="Consolas" panose="020B0609020204030204" pitchFamily="49" charset="0"/>
                </a:endParaRPr>
              </a:p>
              <a:p>
                <a:pPr lvl="1"/>
                <a:r>
                  <a:rPr lang="zh-CN" altLang="en-US" dirty="0">
                    <a:latin typeface="Consolas" panose="020B0609020204030204" pitchFamily="49" charset="0"/>
                  </a:rPr>
                  <a:t>做一遍没有上司的舞会。设</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𝑢</m:t>
                    </m:r>
                  </m:oMath>
                </a14:m>
                <a:r>
                  <a:rPr lang="zh-CN" altLang="en-US" dirty="0"/>
                  <a:t> 的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oMath>
                </a14:m>
                <a:r>
                  <a:rPr lang="en-US" altLang="zh-CN" dirty="0"/>
                  <a:t> </a:t>
                </a:r>
                <a:r>
                  <a:rPr lang="zh-CN" altLang="en-US" dirty="0"/>
                  <a:t>祖先为</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r>
                      <a:rPr lang="zh-CN" altLang="en-US" i="1">
                        <a:latin typeface="Cambria Math" panose="02040503050406030204" pitchFamily="18" charset="0"/>
                      </a:rPr>
                      <m:t>，</m:t>
                    </m:r>
                  </m:oMath>
                </a14:m>
                <a:r>
                  <a:rPr lang="zh-CN" altLang="en-US" dirty="0">
                    <a:latin typeface="Consolas" panose="020B0609020204030204" pitchFamily="49" charset="0"/>
                  </a:rPr>
                  <a:t>维护一个</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type m:val="lin"/>
                            <m:ctrlPr>
                              <a:rPr lang="en-US" altLang="zh-CN" i="1">
                                <a:latin typeface="Cambria Math" panose="02040503050406030204" pitchFamily="18" charset="0"/>
                              </a:rPr>
                            </m:ctrlPr>
                          </m:fPr>
                          <m:num>
                            <m:r>
                              <a:rPr lang="en-US" altLang="zh-CN" i="1">
                                <a:latin typeface="Cambria Math" panose="02040503050406030204" pitchFamily="18" charset="0"/>
                              </a:rPr>
                              <m:t>0</m:t>
                            </m:r>
                          </m:num>
                          <m:den>
                            <m:r>
                              <a:rPr lang="en-US" altLang="zh-CN" i="1">
                                <a:latin typeface="Cambria Math" panose="02040503050406030204" pitchFamily="18" charset="0"/>
                              </a:rPr>
                              <m:t>1</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oMath>
                </a14:m>
                <a:r>
                  <a:rPr lang="zh-CN" altLang="en-US" dirty="0"/>
                  <a:t>表示</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 </m:t>
                    </m:r>
                  </m:oMath>
                </a14:m>
                <a:r>
                  <a:rPr lang="zh-CN" altLang="en-US" dirty="0"/>
                  <a:t>状态为第一个 </a:t>
                </a:r>
                <a:r>
                  <a:rPr lang="en-US" altLang="zh-CN" dirty="0"/>
                  <a:t>0/1</a:t>
                </a:r>
                <a:r>
                  <a:rPr lang="zh-CN" altLang="en-US" dirty="0"/>
                  <a:t>，</a:t>
                </a:r>
                <a:r>
                  <a:rPr lang="en-US" altLang="zh-CN" dirty="0"/>
                  <a:t> </a:t>
                </a:r>
                <a14:m>
                  <m:oMath xmlns:m="http://schemas.openxmlformats.org/officeDocument/2006/math">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sub>
                    </m:sSub>
                    <m:r>
                      <a:rPr lang="en-US" altLang="zh-CN" b="0" i="1" smtClean="0">
                        <a:latin typeface="Cambria Math" panose="02040503050406030204" pitchFamily="18" charset="0"/>
                      </a:rPr>
                      <m:t> </m:t>
                    </m:r>
                  </m:oMath>
                </a14:m>
                <a:r>
                  <a:rPr lang="zh-CN" altLang="en-US" dirty="0"/>
                  <a:t>状态为第二个 </a:t>
                </a:r>
                <a:r>
                  <a:rPr lang="en-US" altLang="zh-CN" dirty="0"/>
                  <a:t>0/1</a:t>
                </a:r>
                <a:r>
                  <a:rPr lang="zh-CN" altLang="en-US" dirty="0"/>
                  <a:t>，以</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sub>
                    </m:sSub>
                    <m:r>
                      <a:rPr lang="en-US" altLang="zh-CN" b="0" i="1" smtClean="0">
                        <a:latin typeface="Cambria Math" panose="02040503050406030204" pitchFamily="18" charset="0"/>
                      </a:rPr>
                      <m:t> </m:t>
                    </m:r>
                  </m:oMath>
                </a14:m>
                <a:r>
                  <a:rPr lang="zh-CN" altLang="en-US" dirty="0"/>
                  <a:t>为根的子树刨去以</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𝑢</m:t>
                    </m:r>
                    <m:r>
                      <a:rPr lang="en-US" altLang="zh-CN" i="1" dirty="0">
                        <a:latin typeface="Cambria Math" panose="02040503050406030204" pitchFamily="18" charset="0"/>
                      </a:rPr>
                      <m:t> </m:t>
                    </m:r>
                  </m:oMath>
                </a14:m>
                <a:r>
                  <a:rPr lang="zh-CN" altLang="en-US" dirty="0"/>
                  <a:t>为根子树的贡献后的值。</a:t>
                </a:r>
                <a:endParaRPr lang="en-US" altLang="zh-CN" dirty="0"/>
              </a:p>
              <a:p>
                <a:pPr lvl="1"/>
                <a:r>
                  <a:rPr lang="zh-CN" altLang="en-US" dirty="0"/>
                  <a:t>每次钦定了一些点要选择之后，将这些点建一棵虚树，点与点之间的转移用倍增做。处理的时候注意虚树上的点不一定是必选的，还可能是他们的 </a:t>
                </a:r>
                <a:r>
                  <a:rPr lang="en-US" altLang="zh-CN" dirty="0"/>
                  <a:t>LCA</a:t>
                </a:r>
                <a:r>
                  <a:rPr lang="zh-CN" altLang="en-US" dirty="0"/>
                  <a:t>。</a:t>
                </a:r>
                <a:endParaRPr lang="en-US" altLang="zh-CN" dirty="0"/>
              </a:p>
              <a:p>
                <a:pPr lvl="1"/>
                <a:r>
                  <a:rPr lang="zh-CN" altLang="en-US" dirty="0"/>
                  <a:t>细节比较繁琐，这里就不展开了。把这道题丢出来主要想聊一聊的就是什么时候会用到虚树。</a:t>
                </a:r>
                <a:endParaRPr lang="en-US" altLang="zh-CN" dirty="0"/>
              </a:p>
            </p:txBody>
          </p:sp>
        </mc:Choice>
        <mc:Fallback xmlns="">
          <p:sp>
            <p:nvSpPr>
              <p:cNvPr id="4" name="内容占位符 2">
                <a:extLst>
                  <a:ext uri="{FF2B5EF4-FFF2-40B4-BE49-F238E27FC236}">
                    <a16:creationId xmlns:a16="http://schemas.microsoft.com/office/drawing/2014/main" id="{46F73EDB-421F-4486-9F63-B153760C1FD9}"/>
                  </a:ext>
                </a:extLst>
              </p:cNvPr>
              <p:cNvSpPr>
                <a:spLocks noGrp="1" noRot="1" noChangeAspect="1" noMove="1" noResize="1" noEditPoints="1" noAdjustHandles="1" noChangeArrowheads="1" noChangeShapeType="1" noTextEdit="1"/>
              </p:cNvSpPr>
              <p:nvPr>
                <p:ph idx="1"/>
              </p:nvPr>
            </p:nvSpPr>
            <p:spPr>
              <a:xfrm>
                <a:off x="1024128" y="2286000"/>
                <a:ext cx="9720073" cy="4023360"/>
              </a:xfrm>
              <a:blipFill>
                <a:blip r:embed="rId2"/>
                <a:stretch>
                  <a:fillRect t="-1364" r="-10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62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1F50F-4269-447C-9FC3-A195A6A2BEE9}"/>
              </a:ext>
            </a:extLst>
          </p:cNvPr>
          <p:cNvSpPr>
            <a:spLocks noGrp="1"/>
          </p:cNvSpPr>
          <p:nvPr>
            <p:ph type="title"/>
          </p:nvPr>
        </p:nvSpPr>
        <p:spPr/>
        <p:txBody>
          <a:bodyPr/>
          <a:lstStyle/>
          <a:p>
            <a:r>
              <a:rPr lang="zh-CN" altLang="en-US" dirty="0"/>
              <a:t>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474F3D-4C28-4C09-A614-60EE3012FCA6}"/>
                  </a:ext>
                </a:extLst>
              </p:cNvPr>
              <p:cNvSpPr>
                <a:spLocks noGrp="1"/>
              </p:cNvSpPr>
              <p:nvPr>
                <p:ph idx="1"/>
              </p:nvPr>
            </p:nvSpPr>
            <p:spPr/>
            <p:txBody>
              <a:bodyPr/>
              <a:lstStyle/>
              <a:p>
                <a:pPr lvl="1"/>
                <a:r>
                  <a:rPr lang="zh-CN" altLang="en-US" dirty="0"/>
                  <a:t>先特判无解情况。</a:t>
                </a:r>
                <a:endParaRPr lang="en-US" altLang="zh-CN" dirty="0"/>
              </a:p>
              <a:p>
                <a:pPr lvl="1"/>
                <a:r>
                  <a:rPr lang="en-US" altLang="zh-CN" dirty="0" err="1"/>
                  <a:t>dfs</a:t>
                </a:r>
                <a:r>
                  <a:rPr lang="en-US" altLang="zh-CN" dirty="0"/>
                  <a:t> </a:t>
                </a:r>
                <a:r>
                  <a:rPr lang="zh-CN" altLang="en-US" dirty="0"/>
                  <a:t>一遍。具体来说，我们可以维护一个 </a:t>
                </a:r>
                <a14:m>
                  <m:oMath xmlns:m="http://schemas.openxmlformats.org/officeDocument/2006/math">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a:t> 表示 </a:t>
                </a:r>
                <a14:m>
                  <m:oMath xmlns:m="http://schemas.openxmlformats.org/officeDocument/2006/math">
                    <m:r>
                      <a:rPr lang="en-US" altLang="zh-CN" b="0" i="1" smtClean="0">
                        <a:latin typeface="Cambria Math" panose="02040503050406030204" pitchFamily="18" charset="0"/>
                      </a:rPr>
                      <m:t>𝑢</m:t>
                    </m:r>
                  </m:oMath>
                </a14:m>
                <a:r>
                  <a:rPr lang="zh-CN" altLang="en-US" dirty="0"/>
                  <a:t> 子树中与 </a:t>
                </a:r>
                <a14:m>
                  <m:oMath xmlns:m="http://schemas.openxmlformats.org/officeDocument/2006/math">
                    <m:r>
                      <a:rPr lang="en-US" altLang="zh-CN" b="0" i="1" smtClean="0">
                        <a:latin typeface="Cambria Math" panose="02040503050406030204" pitchFamily="18" charset="0"/>
                      </a:rPr>
                      <m:t>𝑢</m:t>
                    </m:r>
                  </m:oMath>
                </a14:m>
                <a:r>
                  <a:rPr lang="zh-CN" altLang="en-US" dirty="0"/>
                  <a:t> 直接相连的关键点个数。假设我们当前 </a:t>
                </a:r>
                <a:r>
                  <a:rPr lang="en-US" altLang="zh-CN" dirty="0" err="1"/>
                  <a:t>dfs</a:t>
                </a:r>
                <a:r>
                  <a:rPr lang="en-US" altLang="zh-CN" dirty="0"/>
                  <a:t> </a:t>
                </a:r>
                <a:r>
                  <a:rPr lang="zh-CN" altLang="en-US" dirty="0"/>
                  <a:t>到了点 </a:t>
                </a:r>
                <a14:m>
                  <m:oMath xmlns:m="http://schemas.openxmlformats.org/officeDocument/2006/math">
                    <m:r>
                      <a:rPr lang="en-US" altLang="zh-CN" b="0" i="1" smtClean="0">
                        <a:latin typeface="Cambria Math" panose="02040503050406030204" pitchFamily="18" charset="0"/>
                      </a:rPr>
                      <m:t>𝑢</m:t>
                    </m:r>
                  </m:oMath>
                </a14:m>
                <a:r>
                  <a:rPr lang="zh-CN" altLang="en-US" dirty="0"/>
                  <a:t>，如果它是非关键点，且</a:t>
                </a:r>
                <a14:m>
                  <m:oMath xmlns:m="http://schemas.openxmlformats.org/officeDocument/2006/math">
                    <m:r>
                      <a:rPr lang="en-US" altLang="zh-CN" b="0" i="1" smtClean="0">
                        <a:latin typeface="Cambria Math" panose="02040503050406030204" pitchFamily="18" charset="0"/>
                      </a:rPr>
                      <m:t>𝑠𝑖𝑧</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&gt;1</m:t>
                    </m:r>
                  </m:oMath>
                </a14:m>
                <a:r>
                  <a:rPr lang="zh-CN" altLang="en-US" dirty="0"/>
                  <a:t>的时候将其删除；若它是关键点，则对于它的每个 </a:t>
                </a:r>
                <a14:m>
                  <m:oMath xmlns:m="http://schemas.openxmlformats.org/officeDocument/2006/math">
                    <m:r>
                      <a:rPr lang="en-US" altLang="zh-CN" i="1">
                        <a:latin typeface="Cambria Math" panose="02040503050406030204" pitchFamily="18" charset="0"/>
                      </a:rPr>
                      <m:t>𝑠𝑖𝑧</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&gt;</m:t>
                    </m:r>
                    <m:r>
                      <a:rPr lang="en-US" altLang="zh-CN" b="0" i="1" smtClean="0">
                        <a:latin typeface="Cambria Math" panose="02040503050406030204" pitchFamily="18" charset="0"/>
                      </a:rPr>
                      <m:t>0</m:t>
                    </m:r>
                  </m:oMath>
                </a14:m>
                <a:r>
                  <a:rPr lang="en-US" altLang="zh-CN" dirty="0"/>
                  <a:t> </a:t>
                </a:r>
                <a:r>
                  <a:rPr lang="zh-CN" altLang="en-US" dirty="0"/>
                  <a:t>的子树删除子树的根（子树根必不为关键点，否则无解）。</a:t>
                </a:r>
                <a:endParaRPr lang="en-US" altLang="zh-CN" dirty="0"/>
              </a:p>
            </p:txBody>
          </p:sp>
        </mc:Choice>
        <mc:Fallback xmlns="">
          <p:sp>
            <p:nvSpPr>
              <p:cNvPr id="3" name="内容占位符 2">
                <a:extLst>
                  <a:ext uri="{FF2B5EF4-FFF2-40B4-BE49-F238E27FC236}">
                    <a16:creationId xmlns:a16="http://schemas.microsoft.com/office/drawing/2014/main" id="{D9474F3D-4C28-4C09-A614-60EE3012FCA6}"/>
                  </a:ext>
                </a:extLst>
              </p:cNvPr>
              <p:cNvSpPr>
                <a:spLocks noGrp="1" noRot="1" noChangeAspect="1" noMove="1" noResize="1" noEditPoints="1" noAdjustHandles="1" noChangeArrowheads="1" noChangeShapeType="1" noTextEdit="1"/>
              </p:cNvSpPr>
              <p:nvPr>
                <p:ph idx="1"/>
              </p:nvPr>
            </p:nvSpPr>
            <p:spPr>
              <a:blipFill>
                <a:blip r:embed="rId2"/>
                <a:stretch>
                  <a:fillRect t="-1364" r="-3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35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C92BC-5171-443B-9167-9F2D9CCF8823}"/>
              </a:ext>
            </a:extLst>
          </p:cNvPr>
          <p:cNvSpPr>
            <a:spLocks noGrp="1"/>
          </p:cNvSpPr>
          <p:nvPr>
            <p:ph type="title"/>
          </p:nvPr>
        </p:nvSpPr>
        <p:spPr/>
        <p:txBody>
          <a:bodyPr/>
          <a:lstStyle/>
          <a:p>
            <a:r>
              <a:rPr lang="zh-CN" altLang="en-US" dirty="0"/>
              <a:t>一点感觉</a:t>
            </a:r>
          </a:p>
        </p:txBody>
      </p:sp>
      <p:sp>
        <p:nvSpPr>
          <p:cNvPr id="4" name="内容占位符 2">
            <a:extLst>
              <a:ext uri="{FF2B5EF4-FFF2-40B4-BE49-F238E27FC236}">
                <a16:creationId xmlns:a16="http://schemas.microsoft.com/office/drawing/2014/main" id="{CD7B916E-2424-4C47-92D8-84F621D63EF4}"/>
              </a:ext>
            </a:extLst>
          </p:cNvPr>
          <p:cNvSpPr>
            <a:spLocks noGrp="1"/>
          </p:cNvSpPr>
          <p:nvPr>
            <p:ph idx="1"/>
          </p:nvPr>
        </p:nvSpPr>
        <p:spPr>
          <a:xfrm>
            <a:off x="1024128" y="2286000"/>
            <a:ext cx="9720073" cy="4023360"/>
          </a:xfrm>
        </p:spPr>
        <p:txBody>
          <a:bodyPr/>
          <a:lstStyle/>
          <a:p>
            <a:pPr lvl="1"/>
            <a:r>
              <a:rPr lang="zh-CN" altLang="en-US" dirty="0"/>
              <a:t>大家可能会感到疑惑：你不是来讲虚树的吗？为啥讲了一大堆无关的东西？？？</a:t>
            </a:r>
            <a:endParaRPr lang="en-US" altLang="zh-CN" dirty="0"/>
          </a:p>
          <a:p>
            <a:pPr lvl="1"/>
            <a:r>
              <a:rPr lang="zh-CN" altLang="en-US" b="0" dirty="0"/>
              <a:t>其实可以发现，一般不会有直接考虚树的题（除了 </a:t>
            </a:r>
            <a:r>
              <a:rPr lang="en-US" altLang="zh-CN" b="0" dirty="0"/>
              <a:t>CF </a:t>
            </a:r>
            <a:r>
              <a:rPr lang="zh-CN" altLang="en-US" b="0" dirty="0"/>
              <a:t>这种比赛），一般都会和一些其他奇怪的东西套在一起考，增加这道题的毒瘤程度（</a:t>
            </a:r>
            <a:endParaRPr lang="en-US" altLang="zh-CN" b="0" dirty="0"/>
          </a:p>
        </p:txBody>
      </p:sp>
    </p:spTree>
    <p:extLst>
      <p:ext uri="{BB962C8B-B14F-4D97-AF65-F5344CB8AC3E}">
        <p14:creationId xmlns:p14="http://schemas.microsoft.com/office/powerpoint/2010/main" val="2377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58019-AF40-4C25-801F-406EE5309DB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CC5C8DB5-AC23-420E-B963-1FAC9B6CC3BE}"/>
              </a:ext>
            </a:extLst>
          </p:cNvPr>
          <p:cNvSpPr>
            <a:spLocks noGrp="1"/>
          </p:cNvSpPr>
          <p:nvPr>
            <p:ph idx="1"/>
          </p:nvPr>
        </p:nvSpPr>
        <p:spPr/>
        <p:txBody>
          <a:bodyPr/>
          <a:lstStyle/>
          <a:p>
            <a:pPr lvl="1"/>
            <a:r>
              <a:rPr lang="zh-CN" altLang="en-US" dirty="0"/>
              <a:t>虚树</a:t>
            </a:r>
            <a:r>
              <a:rPr lang="zh-CN" altLang="en-US" strike="sngStrike" dirty="0"/>
              <a:t>是个好东西</a:t>
            </a:r>
            <a:r>
              <a:rPr lang="zh-CN" altLang="en-US" dirty="0"/>
              <a:t>常和一些树上的操作</a:t>
            </a:r>
            <a:r>
              <a:rPr lang="zh-CN" altLang="en-US" dirty="0">
                <a:latin typeface="Consolas" panose="020B0609020204030204" pitchFamily="49" charset="0"/>
              </a:rPr>
              <a:t>搞在一起，比如树形</a:t>
            </a:r>
            <a:r>
              <a:rPr lang="en-US" altLang="zh-CN" dirty="0" err="1">
                <a:latin typeface="Consolas" panose="020B0609020204030204" pitchFamily="49" charset="0"/>
              </a:rPr>
              <a:t>dp</a:t>
            </a:r>
            <a:r>
              <a:rPr lang="zh-CN" altLang="en-US" dirty="0">
                <a:latin typeface="Consolas" panose="020B0609020204030204" pitchFamily="49" charset="0"/>
              </a:rPr>
              <a:t>，倍增，点分治等，甚至还可能和容斥等东西混用，适用于选取关键点，询问次数多且关键点个数之和比较友好的情况。</a:t>
            </a:r>
            <a:endParaRPr lang="en-US" altLang="zh-CN" dirty="0">
              <a:latin typeface="Consolas" panose="020B0609020204030204" pitchFamily="49" charset="0"/>
            </a:endParaRPr>
          </a:p>
          <a:p>
            <a:pPr lvl="1"/>
            <a:r>
              <a:rPr lang="zh-CN" altLang="en-US" dirty="0">
                <a:latin typeface="Consolas" panose="020B0609020204030204" pitchFamily="49" charset="0"/>
              </a:rPr>
              <a:t>考虚树的题最难的部分一般都不是虚树。如果是，那最难的部分就是想到要用虚树。</a:t>
            </a:r>
            <a:endParaRPr lang="en-US" altLang="zh-CN" dirty="0">
              <a:latin typeface="Consolas" panose="020B0609020204030204" pitchFamily="49" charset="0"/>
            </a:endParaRPr>
          </a:p>
        </p:txBody>
      </p:sp>
    </p:spTree>
    <p:extLst>
      <p:ext uri="{BB962C8B-B14F-4D97-AF65-F5344CB8AC3E}">
        <p14:creationId xmlns:p14="http://schemas.microsoft.com/office/powerpoint/2010/main" val="282860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8CE8E-0653-4926-A7C1-F6EEF11B304D}"/>
              </a:ext>
            </a:extLst>
          </p:cNvPr>
          <p:cNvSpPr>
            <a:spLocks noGrp="1"/>
          </p:cNvSpPr>
          <p:nvPr>
            <p:ph type="title"/>
          </p:nvPr>
        </p:nvSpPr>
        <p:spPr/>
        <p:txBody>
          <a:bodyPr/>
          <a:lstStyle/>
          <a:p>
            <a:r>
              <a:rPr lang="zh-CN" altLang="en-US" dirty="0"/>
              <a:t>题目列表</a:t>
            </a:r>
          </a:p>
        </p:txBody>
      </p:sp>
      <p:sp>
        <p:nvSpPr>
          <p:cNvPr id="3" name="内容占位符 2">
            <a:extLst>
              <a:ext uri="{FF2B5EF4-FFF2-40B4-BE49-F238E27FC236}">
                <a16:creationId xmlns:a16="http://schemas.microsoft.com/office/drawing/2014/main" id="{471612C3-53C3-4A82-9CB3-3A25472A3148}"/>
              </a:ext>
            </a:extLst>
          </p:cNvPr>
          <p:cNvSpPr>
            <a:spLocks noGrp="1"/>
          </p:cNvSpPr>
          <p:nvPr>
            <p:ph idx="1"/>
          </p:nvPr>
        </p:nvSpPr>
        <p:spPr>
          <a:xfrm>
            <a:off x="1024128" y="2280147"/>
            <a:ext cx="10275842" cy="3992637"/>
          </a:xfrm>
        </p:spPr>
        <p:txBody>
          <a:bodyPr numCol="2">
            <a:normAutofit fontScale="92500" lnSpcReduction="10000"/>
          </a:bodyPr>
          <a:lstStyle/>
          <a:p>
            <a:pPr lvl="1"/>
            <a:r>
              <a:rPr lang="zh-CN" altLang="en-US" dirty="0">
                <a:latin typeface="Consolas" panose="020B0609020204030204" pitchFamily="49" charset="0"/>
              </a:rPr>
              <a:t>模板题：</a:t>
            </a:r>
            <a:endParaRPr lang="en-US" altLang="zh-CN" dirty="0">
              <a:latin typeface="Consolas" panose="020B0609020204030204" pitchFamily="49" charset="0"/>
            </a:endParaRPr>
          </a:p>
          <a:p>
            <a:pPr lvl="1"/>
            <a:r>
              <a:rPr lang="en-US" altLang="zh-CN" dirty="0">
                <a:latin typeface="Consolas" panose="020B0609020204030204" pitchFamily="49" charset="0"/>
              </a:rPr>
              <a:t>CF613D Kingdom and its Cities</a:t>
            </a:r>
          </a:p>
          <a:p>
            <a:pPr lvl="1"/>
            <a:r>
              <a:rPr lang="en-US" altLang="zh-CN" dirty="0">
                <a:latin typeface="Consolas" panose="020B0609020204030204" pitchFamily="49" charset="0"/>
              </a:rPr>
              <a:t>luogu</a:t>
            </a:r>
            <a:r>
              <a:rPr lang="en-US" altLang="zh-CN" dirty="0"/>
              <a:t>2495</a:t>
            </a:r>
            <a:r>
              <a:rPr lang="zh-CN" altLang="en-US" dirty="0">
                <a:latin typeface="Consolas" panose="020B0609020204030204" pitchFamily="49" charset="0"/>
              </a:rPr>
              <a:t>「</a:t>
            </a:r>
            <a:r>
              <a:rPr lang="en-US" altLang="zh-CN" dirty="0">
                <a:latin typeface="Consolas" panose="020B0609020204030204" pitchFamily="49" charset="0"/>
              </a:rPr>
              <a:t>SDOI2011</a:t>
            </a:r>
            <a:r>
              <a:rPr lang="zh-CN" altLang="en-US" dirty="0">
                <a:latin typeface="Consolas" panose="020B0609020204030204" pitchFamily="49" charset="0"/>
              </a:rPr>
              <a:t>」消耗战</a:t>
            </a:r>
            <a:endParaRPr lang="en-US" altLang="zh-CN" dirty="0">
              <a:latin typeface="Consolas" panose="020B0609020204030204" pitchFamily="49" charset="0"/>
            </a:endParaRPr>
          </a:p>
          <a:p>
            <a:pPr lvl="1"/>
            <a:r>
              <a:rPr lang="en-US" altLang="zh-CN" dirty="0">
                <a:latin typeface="Consolas" panose="020B0609020204030204" pitchFamily="49" charset="0"/>
              </a:rPr>
              <a:t>luogu5680</a:t>
            </a:r>
            <a:r>
              <a:rPr lang="zh-CN" altLang="en-US" dirty="0">
                <a:latin typeface="Consolas" panose="020B0609020204030204" pitchFamily="49" charset="0"/>
              </a:rPr>
              <a:t>「</a:t>
            </a:r>
            <a:r>
              <a:rPr lang="en-US" altLang="zh-CN" dirty="0">
                <a:latin typeface="Consolas" panose="020B0609020204030204" pitchFamily="49" charset="0"/>
              </a:rPr>
              <a:t>GZOI2017</a:t>
            </a:r>
            <a:r>
              <a:rPr lang="zh-CN" altLang="en-US" dirty="0">
                <a:latin typeface="Consolas" panose="020B0609020204030204" pitchFamily="49" charset="0"/>
              </a:rPr>
              <a:t>」共享单车（加强版消耗战）</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zh-CN" altLang="en-US" dirty="0">
                <a:latin typeface="Consolas" panose="020B0609020204030204" pitchFamily="49" charset="0"/>
              </a:rPr>
              <a:t>不那么模板题：</a:t>
            </a:r>
            <a:endParaRPr lang="en-US" altLang="zh-CN" dirty="0">
              <a:latin typeface="Consolas" panose="020B0609020204030204" pitchFamily="49" charset="0"/>
            </a:endParaRPr>
          </a:p>
          <a:p>
            <a:pPr lvl="1"/>
            <a:r>
              <a:rPr lang="en-US" altLang="zh-CN" dirty="0">
                <a:latin typeface="Consolas" panose="020B0609020204030204" pitchFamily="49" charset="0"/>
              </a:rPr>
              <a:t>luogu4103</a:t>
            </a:r>
            <a:r>
              <a:rPr lang="zh-CN" altLang="en-US" dirty="0">
                <a:latin typeface="Consolas" panose="020B0609020204030204" pitchFamily="49" charset="0"/>
              </a:rPr>
              <a:t>「</a:t>
            </a:r>
            <a:r>
              <a:rPr lang="en-US" altLang="zh-CN" dirty="0">
                <a:latin typeface="Consolas" panose="020B0609020204030204" pitchFamily="49" charset="0"/>
              </a:rPr>
              <a:t>HEOI2014</a:t>
            </a:r>
            <a:r>
              <a:rPr lang="zh-CN" altLang="en-US" dirty="0">
                <a:latin typeface="Consolas" panose="020B0609020204030204" pitchFamily="49" charset="0"/>
              </a:rPr>
              <a:t>」大工程</a:t>
            </a:r>
            <a:endParaRPr lang="en-US" altLang="zh-CN" dirty="0">
              <a:latin typeface="Consolas" panose="020B0609020204030204" pitchFamily="49" charset="0"/>
            </a:endParaRPr>
          </a:p>
          <a:p>
            <a:pPr lvl="1"/>
            <a:r>
              <a:rPr lang="en-US" altLang="zh-CN" dirty="0">
                <a:latin typeface="Consolas" panose="020B0609020204030204" pitchFamily="49" charset="0"/>
              </a:rPr>
              <a:t>luogu3233</a:t>
            </a:r>
            <a:r>
              <a:rPr lang="zh-CN" altLang="en-US" dirty="0">
                <a:latin typeface="Consolas" panose="020B0609020204030204" pitchFamily="49" charset="0"/>
              </a:rPr>
              <a:t>「</a:t>
            </a:r>
            <a:r>
              <a:rPr lang="en-US" altLang="zh-CN" dirty="0">
                <a:latin typeface="Consolas" panose="020B0609020204030204" pitchFamily="49" charset="0"/>
              </a:rPr>
              <a:t>HNOI2014</a:t>
            </a:r>
            <a:r>
              <a:rPr lang="zh-CN" altLang="en-US" dirty="0">
                <a:latin typeface="Consolas" panose="020B0609020204030204" pitchFamily="49" charset="0"/>
              </a:rPr>
              <a:t>」世界树</a:t>
            </a:r>
            <a:endParaRPr lang="en-US" altLang="zh-CN" dirty="0">
              <a:latin typeface="Consolas" panose="020B0609020204030204" pitchFamily="49" charset="0"/>
            </a:endParaRPr>
          </a:p>
          <a:p>
            <a:pPr lvl="1"/>
            <a:r>
              <a:rPr lang="en-US" altLang="zh-CN" dirty="0">
                <a:latin typeface="Consolas" panose="020B0609020204030204" pitchFamily="49" charset="0"/>
              </a:rPr>
              <a:t>luogu4242 </a:t>
            </a:r>
            <a:r>
              <a:rPr lang="zh-CN" altLang="en-US" dirty="0">
                <a:latin typeface="Consolas" panose="020B0609020204030204" pitchFamily="49" charset="0"/>
              </a:rPr>
              <a:t>树上的毒瘤</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zh-CN" altLang="en-US" dirty="0">
                <a:latin typeface="Consolas" panose="020B0609020204030204" pitchFamily="49" charset="0"/>
              </a:rPr>
              <a:t>牛逼题：</a:t>
            </a:r>
            <a:endParaRPr lang="en-US" altLang="zh-CN" dirty="0">
              <a:latin typeface="Consolas" panose="020B0609020204030204" pitchFamily="49" charset="0"/>
            </a:endParaRPr>
          </a:p>
          <a:p>
            <a:pPr lvl="1"/>
            <a:r>
              <a:rPr lang="en-US" altLang="zh-CN" dirty="0">
                <a:latin typeface="Consolas" panose="020B0609020204030204" pitchFamily="49" charset="0"/>
              </a:rPr>
              <a:t>luogu3783</a:t>
            </a:r>
            <a:r>
              <a:rPr lang="zh-CN" altLang="en-US" dirty="0">
                <a:latin typeface="Consolas" panose="020B0609020204030204" pitchFamily="49" charset="0"/>
              </a:rPr>
              <a:t>「</a:t>
            </a:r>
            <a:r>
              <a:rPr lang="en-US" altLang="zh-CN" dirty="0">
                <a:latin typeface="Consolas" panose="020B0609020204030204" pitchFamily="49" charset="0"/>
              </a:rPr>
              <a:t>SDOI2017</a:t>
            </a:r>
            <a:r>
              <a:rPr lang="zh-CN" altLang="en-US" dirty="0">
                <a:latin typeface="Consolas" panose="020B0609020204030204" pitchFamily="49" charset="0"/>
              </a:rPr>
              <a:t>」天才黑客（</a:t>
            </a:r>
            <a:r>
              <a:rPr lang="en-US" altLang="zh-CN" dirty="0">
                <a:latin typeface="Consolas" panose="020B0609020204030204" pitchFamily="49" charset="0"/>
              </a:rPr>
              <a:t>+</a:t>
            </a:r>
            <a:r>
              <a:rPr lang="zh-CN" altLang="en-US" dirty="0">
                <a:latin typeface="Consolas" panose="020B0609020204030204" pitchFamily="49" charset="0"/>
              </a:rPr>
              <a:t>踹）</a:t>
            </a:r>
            <a:endParaRPr lang="en-US" altLang="zh-CN" dirty="0">
              <a:latin typeface="Consolas" panose="020B0609020204030204" pitchFamily="49" charset="0"/>
            </a:endParaRPr>
          </a:p>
          <a:p>
            <a:pPr lvl="1"/>
            <a:r>
              <a:rPr lang="en-US" altLang="zh-CN" dirty="0">
                <a:latin typeface="Consolas" panose="020B0609020204030204" pitchFamily="49" charset="0"/>
              </a:rPr>
              <a:t>luogu4220</a:t>
            </a:r>
            <a:r>
              <a:rPr lang="zh-CN" altLang="en-US" dirty="0">
                <a:latin typeface="Consolas" panose="020B0609020204030204" pitchFamily="49" charset="0"/>
              </a:rPr>
              <a:t>「</a:t>
            </a:r>
            <a:r>
              <a:rPr lang="en-US" altLang="zh-CN" dirty="0">
                <a:latin typeface="Consolas" panose="020B0609020204030204" pitchFamily="49" charset="0"/>
              </a:rPr>
              <a:t>WC2018</a:t>
            </a:r>
            <a:r>
              <a:rPr lang="zh-CN" altLang="en-US" dirty="0">
                <a:latin typeface="Consolas" panose="020B0609020204030204" pitchFamily="49" charset="0"/>
              </a:rPr>
              <a:t>」通道（</a:t>
            </a:r>
            <a:r>
              <a:rPr lang="en-US" altLang="zh-CN" dirty="0">
                <a:latin typeface="Consolas" panose="020B0609020204030204" pitchFamily="49" charset="0"/>
              </a:rPr>
              <a:t>+</a:t>
            </a:r>
            <a:r>
              <a:rPr lang="zh-CN" altLang="en-US" dirty="0">
                <a:latin typeface="Consolas" panose="020B0609020204030204" pitchFamily="49" charset="0"/>
              </a:rPr>
              <a:t>边分治）</a:t>
            </a:r>
            <a:endParaRPr lang="en-US" altLang="zh-CN" dirty="0">
              <a:latin typeface="Consolas" panose="020B0609020204030204" pitchFamily="49" charset="0"/>
            </a:endParaRPr>
          </a:p>
          <a:p>
            <a:pPr lvl="1"/>
            <a:r>
              <a:rPr lang="en-US" altLang="zh-CN" dirty="0">
                <a:latin typeface="Consolas" panose="020B0609020204030204" pitchFamily="49" charset="0"/>
              </a:rPr>
              <a:t>luogu4426</a:t>
            </a:r>
            <a:r>
              <a:rPr lang="zh-CN" altLang="en-US" dirty="0">
                <a:latin typeface="Consolas" panose="020B0609020204030204" pitchFamily="49" charset="0"/>
              </a:rPr>
              <a:t>「</a:t>
            </a:r>
            <a:r>
              <a:rPr lang="en-US" altLang="zh-CN" dirty="0">
                <a:latin typeface="Consolas" panose="020B0609020204030204" pitchFamily="49" charset="0"/>
              </a:rPr>
              <a:t>HNOI/AHOI2018</a:t>
            </a:r>
            <a:r>
              <a:rPr lang="zh-CN" altLang="en-US" dirty="0">
                <a:latin typeface="Consolas" panose="020B0609020204030204" pitchFamily="49" charset="0"/>
              </a:rPr>
              <a:t>」毒瘤</a:t>
            </a:r>
            <a:endParaRPr lang="en-US" altLang="zh-CN" dirty="0">
              <a:latin typeface="Consolas" panose="020B0609020204030204" pitchFamily="49" charset="0"/>
            </a:endParaRPr>
          </a:p>
          <a:p>
            <a:pPr lvl="1"/>
            <a:r>
              <a:rPr lang="en-US" altLang="zh-CN" dirty="0">
                <a:latin typeface="Consolas" panose="020B0609020204030204" pitchFamily="49" charset="0"/>
              </a:rPr>
              <a:t>luogu4606</a:t>
            </a:r>
            <a:r>
              <a:rPr lang="zh-CN" altLang="en-US" dirty="0">
                <a:latin typeface="Consolas" panose="020B0609020204030204" pitchFamily="49" charset="0"/>
              </a:rPr>
              <a:t>「</a:t>
            </a:r>
            <a:r>
              <a:rPr lang="en-US" altLang="zh-CN" dirty="0">
                <a:latin typeface="Consolas" panose="020B0609020204030204" pitchFamily="49" charset="0"/>
              </a:rPr>
              <a:t>SDOI2018</a:t>
            </a:r>
            <a:r>
              <a:rPr lang="zh-CN" altLang="en-US" dirty="0">
                <a:latin typeface="Consolas" panose="020B0609020204030204" pitchFamily="49" charset="0"/>
              </a:rPr>
              <a:t>」战略游戏</a:t>
            </a:r>
            <a:endParaRPr lang="en-US" altLang="zh-CN" dirty="0">
              <a:latin typeface="Consolas" panose="020B0609020204030204" pitchFamily="49" charset="0"/>
            </a:endParaRPr>
          </a:p>
          <a:p>
            <a:pPr lvl="1"/>
            <a:r>
              <a:rPr lang="en-US" altLang="zh-CN" dirty="0">
                <a:latin typeface="Consolas" panose="020B0609020204030204" pitchFamily="49" charset="0"/>
              </a:rPr>
              <a:t>luogu7737</a:t>
            </a:r>
            <a:r>
              <a:rPr lang="zh-CN" altLang="en-US" dirty="0">
                <a:latin typeface="Consolas" panose="020B0609020204030204" pitchFamily="49" charset="0"/>
              </a:rPr>
              <a:t>「</a:t>
            </a:r>
            <a:r>
              <a:rPr lang="en-US" altLang="zh-CN" dirty="0">
                <a:latin typeface="Consolas" panose="020B0609020204030204" pitchFamily="49" charset="0"/>
              </a:rPr>
              <a:t>NOI2021</a:t>
            </a:r>
            <a:r>
              <a:rPr lang="zh-CN" altLang="en-US" dirty="0">
                <a:latin typeface="Consolas" panose="020B0609020204030204" pitchFamily="49" charset="0"/>
              </a:rPr>
              <a:t>」庆典（</a:t>
            </a:r>
            <a:r>
              <a:rPr lang="en-US" altLang="zh-CN" dirty="0">
                <a:latin typeface="Consolas" panose="020B0609020204030204" pitchFamily="49" charset="0"/>
              </a:rPr>
              <a:t>+</a:t>
            </a:r>
            <a:r>
              <a:rPr lang="zh-CN" altLang="en-US" dirty="0">
                <a:latin typeface="Consolas" panose="020B0609020204030204" pitchFamily="49" charset="0"/>
              </a:rPr>
              <a:t>一堆奇怪的东西）</a:t>
            </a:r>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endParaRPr lang="en-US" altLang="zh-CN" dirty="0">
              <a:latin typeface="Consolas" panose="020B0609020204030204" pitchFamily="49" charset="0"/>
            </a:endParaRPr>
          </a:p>
          <a:p>
            <a:pPr lvl="1"/>
            <a:r>
              <a:rPr lang="zh-CN" altLang="en-US" dirty="0">
                <a:latin typeface="Consolas" panose="020B0609020204030204" pitchFamily="49" charset="0"/>
              </a:rPr>
              <a:t>大概够了</a:t>
            </a:r>
            <a:endParaRPr lang="en-US" altLang="zh-CN" dirty="0">
              <a:latin typeface="Consolas" panose="020B0609020204030204" pitchFamily="49" charset="0"/>
            </a:endParaRPr>
          </a:p>
          <a:p>
            <a:pPr lvl="1"/>
            <a:r>
              <a:rPr lang="zh-CN" altLang="en-US" dirty="0">
                <a:latin typeface="Consolas" panose="020B0609020204030204" pitchFamily="49" charset="0"/>
              </a:rPr>
              <a:t>大部分题我自己也还没做</a:t>
            </a:r>
          </a:p>
          <a:p>
            <a:pPr marL="128016" lvl="1" indent="0">
              <a:buNone/>
            </a:pPr>
            <a:endParaRPr lang="zh-CN" altLang="en-US" dirty="0">
              <a:latin typeface="Consolas" panose="020B0609020204030204" pitchFamily="49" charset="0"/>
            </a:endParaRPr>
          </a:p>
          <a:p>
            <a:pPr lvl="1"/>
            <a:endParaRPr lang="zh-CN" altLang="en-US" dirty="0">
              <a:latin typeface="Consolas" panose="020B0609020204030204" pitchFamily="49" charset="0"/>
            </a:endParaRPr>
          </a:p>
          <a:p>
            <a:pPr lvl="1"/>
            <a:endParaRPr lang="zh-CN" altLang="en-US" b="1" dirty="0"/>
          </a:p>
        </p:txBody>
      </p:sp>
      <p:pic>
        <p:nvPicPr>
          <p:cNvPr id="7" name="图片 6">
            <a:extLst>
              <a:ext uri="{FF2B5EF4-FFF2-40B4-BE49-F238E27FC236}">
                <a16:creationId xmlns:a16="http://schemas.microsoft.com/office/drawing/2014/main" id="{82E7808E-B38A-4ECC-BE67-4B944225C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966" y="4472222"/>
            <a:ext cx="1827751" cy="1827751"/>
          </a:xfrm>
          <a:prstGeom prst="rect">
            <a:avLst/>
          </a:prstGeom>
        </p:spPr>
      </p:pic>
    </p:spTree>
    <p:extLst>
      <p:ext uri="{BB962C8B-B14F-4D97-AF65-F5344CB8AC3E}">
        <p14:creationId xmlns:p14="http://schemas.microsoft.com/office/powerpoint/2010/main" val="216605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B5DF3EE-C48F-4FBE-BBD0-E7D24787213F}"/>
              </a:ext>
            </a:extLst>
          </p:cNvPr>
          <p:cNvSpPr/>
          <p:nvPr/>
        </p:nvSpPr>
        <p:spPr>
          <a:xfrm>
            <a:off x="3788459" y="2304569"/>
            <a:ext cx="4282842" cy="2248862"/>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感谢倾听！！</a:t>
            </a:r>
            <a:r>
              <a:rPr lang="en-US" altLang="zh-CN" sz="4400" dirty="0">
                <a:solidFill>
                  <a:schemeClr val="tx1"/>
                </a:solidFill>
              </a:rPr>
              <a:t>1</a:t>
            </a:r>
            <a:endParaRPr lang="zh-CN" altLang="en-US" sz="4400" dirty="0">
              <a:solidFill>
                <a:schemeClr val="tx1"/>
              </a:solidFill>
            </a:endParaRPr>
          </a:p>
        </p:txBody>
      </p:sp>
      <p:sp>
        <p:nvSpPr>
          <p:cNvPr id="2" name="矩形 1">
            <a:extLst>
              <a:ext uri="{FF2B5EF4-FFF2-40B4-BE49-F238E27FC236}">
                <a16:creationId xmlns:a16="http://schemas.microsoft.com/office/drawing/2014/main" id="{FFF1759B-10FB-4EDB-BEB7-792F4CDC3182}"/>
              </a:ext>
            </a:extLst>
          </p:cNvPr>
          <p:cNvSpPr/>
          <p:nvPr/>
        </p:nvSpPr>
        <p:spPr>
          <a:xfrm>
            <a:off x="555812" y="528918"/>
            <a:ext cx="421341" cy="1721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CA036B5B-F737-40BF-9B41-78454E543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137833"/>
            <a:ext cx="1604682" cy="1604682"/>
          </a:xfrm>
          <a:prstGeom prst="rect">
            <a:avLst/>
          </a:prstGeom>
        </p:spPr>
      </p:pic>
      <p:pic>
        <p:nvPicPr>
          <p:cNvPr id="8" name="图片 7">
            <a:extLst>
              <a:ext uri="{FF2B5EF4-FFF2-40B4-BE49-F238E27FC236}">
                <a16:creationId xmlns:a16="http://schemas.microsoft.com/office/drawing/2014/main" id="{759DB1C2-59E7-4817-9AE2-57BDFECD0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11" y="137833"/>
            <a:ext cx="1604682" cy="1604682"/>
          </a:xfrm>
          <a:prstGeom prst="rect">
            <a:avLst/>
          </a:prstGeom>
        </p:spPr>
      </p:pic>
      <p:pic>
        <p:nvPicPr>
          <p:cNvPr id="9" name="图片 8">
            <a:extLst>
              <a:ext uri="{FF2B5EF4-FFF2-40B4-BE49-F238E27FC236}">
                <a16:creationId xmlns:a16="http://schemas.microsoft.com/office/drawing/2014/main" id="{26104586-7534-4B55-B92B-54146BF1D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93" y="137833"/>
            <a:ext cx="1604682" cy="1604682"/>
          </a:xfrm>
          <a:prstGeom prst="rect">
            <a:avLst/>
          </a:prstGeom>
        </p:spPr>
      </p:pic>
      <p:pic>
        <p:nvPicPr>
          <p:cNvPr id="10" name="图片 9">
            <a:extLst>
              <a:ext uri="{FF2B5EF4-FFF2-40B4-BE49-F238E27FC236}">
                <a16:creationId xmlns:a16="http://schemas.microsoft.com/office/drawing/2014/main" id="{7ED61F1F-6822-40DB-820C-4092E0012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539" y="137833"/>
            <a:ext cx="1604682" cy="1604682"/>
          </a:xfrm>
          <a:prstGeom prst="rect">
            <a:avLst/>
          </a:prstGeom>
        </p:spPr>
      </p:pic>
      <p:pic>
        <p:nvPicPr>
          <p:cNvPr id="11" name="图片 10">
            <a:extLst>
              <a:ext uri="{FF2B5EF4-FFF2-40B4-BE49-F238E27FC236}">
                <a16:creationId xmlns:a16="http://schemas.microsoft.com/office/drawing/2014/main" id="{BEB95BFC-D3EA-4F2F-8394-2BB4D56E7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21" y="137833"/>
            <a:ext cx="1604682" cy="1604682"/>
          </a:xfrm>
          <a:prstGeom prst="rect">
            <a:avLst/>
          </a:prstGeom>
        </p:spPr>
      </p:pic>
      <p:pic>
        <p:nvPicPr>
          <p:cNvPr id="12" name="图片 11">
            <a:extLst>
              <a:ext uri="{FF2B5EF4-FFF2-40B4-BE49-F238E27FC236}">
                <a16:creationId xmlns:a16="http://schemas.microsoft.com/office/drawing/2014/main" id="{F648236B-99B4-4CE8-BEF2-3C63D7398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567" y="137833"/>
            <a:ext cx="1604682" cy="1604682"/>
          </a:xfrm>
          <a:prstGeom prst="rect">
            <a:avLst/>
          </a:prstGeom>
        </p:spPr>
      </p:pic>
      <p:pic>
        <p:nvPicPr>
          <p:cNvPr id="13" name="图片 12">
            <a:extLst>
              <a:ext uri="{FF2B5EF4-FFF2-40B4-BE49-F238E27FC236}">
                <a16:creationId xmlns:a16="http://schemas.microsoft.com/office/drawing/2014/main" id="{9C373B16-4D93-498E-B8A5-202B2DA72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49" y="137833"/>
            <a:ext cx="1604682" cy="1604682"/>
          </a:xfrm>
          <a:prstGeom prst="rect">
            <a:avLst/>
          </a:prstGeom>
        </p:spPr>
      </p:pic>
      <p:sp>
        <p:nvSpPr>
          <p:cNvPr id="14" name="矩形 13">
            <a:extLst>
              <a:ext uri="{FF2B5EF4-FFF2-40B4-BE49-F238E27FC236}">
                <a16:creationId xmlns:a16="http://schemas.microsoft.com/office/drawing/2014/main" id="{F7815131-EF8A-4069-84AC-7CF1AA241BFF}"/>
              </a:ext>
            </a:extLst>
          </p:cNvPr>
          <p:cNvSpPr/>
          <p:nvPr/>
        </p:nvSpPr>
        <p:spPr>
          <a:xfrm>
            <a:off x="555812" y="4787153"/>
            <a:ext cx="421341" cy="1721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A483A23A-CE4A-4963-9861-D3772AAA5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4396068"/>
            <a:ext cx="1604682" cy="1604682"/>
          </a:xfrm>
          <a:prstGeom prst="rect">
            <a:avLst/>
          </a:prstGeom>
        </p:spPr>
      </p:pic>
      <p:pic>
        <p:nvPicPr>
          <p:cNvPr id="16" name="图片 15">
            <a:extLst>
              <a:ext uri="{FF2B5EF4-FFF2-40B4-BE49-F238E27FC236}">
                <a16:creationId xmlns:a16="http://schemas.microsoft.com/office/drawing/2014/main" id="{46736A02-6271-495C-8494-63758173F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11" y="4396068"/>
            <a:ext cx="1604682" cy="1604682"/>
          </a:xfrm>
          <a:prstGeom prst="rect">
            <a:avLst/>
          </a:prstGeom>
        </p:spPr>
      </p:pic>
      <p:pic>
        <p:nvPicPr>
          <p:cNvPr id="17" name="图片 16">
            <a:extLst>
              <a:ext uri="{FF2B5EF4-FFF2-40B4-BE49-F238E27FC236}">
                <a16:creationId xmlns:a16="http://schemas.microsoft.com/office/drawing/2014/main" id="{7E3F2834-68CA-42F7-9F34-3BFF38D9C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93" y="4396068"/>
            <a:ext cx="1604682" cy="1604682"/>
          </a:xfrm>
          <a:prstGeom prst="rect">
            <a:avLst/>
          </a:prstGeom>
        </p:spPr>
      </p:pic>
      <p:pic>
        <p:nvPicPr>
          <p:cNvPr id="18" name="图片 17">
            <a:extLst>
              <a:ext uri="{FF2B5EF4-FFF2-40B4-BE49-F238E27FC236}">
                <a16:creationId xmlns:a16="http://schemas.microsoft.com/office/drawing/2014/main" id="{B21E5C9C-9939-4828-BFEB-932100B0D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539" y="4396068"/>
            <a:ext cx="1604682" cy="1604682"/>
          </a:xfrm>
          <a:prstGeom prst="rect">
            <a:avLst/>
          </a:prstGeom>
        </p:spPr>
      </p:pic>
      <p:pic>
        <p:nvPicPr>
          <p:cNvPr id="19" name="图片 18">
            <a:extLst>
              <a:ext uri="{FF2B5EF4-FFF2-40B4-BE49-F238E27FC236}">
                <a16:creationId xmlns:a16="http://schemas.microsoft.com/office/drawing/2014/main" id="{DAD976E4-B9B2-44BA-8171-AC626AC02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21" y="4396068"/>
            <a:ext cx="1604682" cy="1604682"/>
          </a:xfrm>
          <a:prstGeom prst="rect">
            <a:avLst/>
          </a:prstGeom>
        </p:spPr>
      </p:pic>
      <p:pic>
        <p:nvPicPr>
          <p:cNvPr id="20" name="图片 19">
            <a:extLst>
              <a:ext uri="{FF2B5EF4-FFF2-40B4-BE49-F238E27FC236}">
                <a16:creationId xmlns:a16="http://schemas.microsoft.com/office/drawing/2014/main" id="{802A8BBA-68E9-46B8-9B0C-5F720530F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567" y="4396068"/>
            <a:ext cx="1604682" cy="1604682"/>
          </a:xfrm>
          <a:prstGeom prst="rect">
            <a:avLst/>
          </a:prstGeom>
        </p:spPr>
      </p:pic>
      <p:pic>
        <p:nvPicPr>
          <p:cNvPr id="21" name="图片 20">
            <a:extLst>
              <a:ext uri="{FF2B5EF4-FFF2-40B4-BE49-F238E27FC236}">
                <a16:creationId xmlns:a16="http://schemas.microsoft.com/office/drawing/2014/main" id="{F8374DD0-4F25-4EAE-8C76-3C34565EB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49" y="4396068"/>
            <a:ext cx="1604682" cy="1604682"/>
          </a:xfrm>
          <a:prstGeom prst="rect">
            <a:avLst/>
          </a:prstGeom>
        </p:spPr>
      </p:pic>
      <p:sp>
        <p:nvSpPr>
          <p:cNvPr id="22" name="矩形 21">
            <a:extLst>
              <a:ext uri="{FF2B5EF4-FFF2-40B4-BE49-F238E27FC236}">
                <a16:creationId xmlns:a16="http://schemas.microsoft.com/office/drawing/2014/main" id="{5C9A6198-BC8A-4E5E-856A-A9AFA5821596}"/>
              </a:ext>
            </a:extLst>
          </p:cNvPr>
          <p:cNvSpPr/>
          <p:nvPr/>
        </p:nvSpPr>
        <p:spPr>
          <a:xfrm>
            <a:off x="555812" y="2658035"/>
            <a:ext cx="421341" cy="1721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9934BDBC-6180-4502-9309-C419BEB7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2266950"/>
            <a:ext cx="1604682" cy="1604682"/>
          </a:xfrm>
          <a:prstGeom prst="rect">
            <a:avLst/>
          </a:prstGeom>
        </p:spPr>
      </p:pic>
      <p:pic>
        <p:nvPicPr>
          <p:cNvPr id="24" name="图片 23">
            <a:extLst>
              <a:ext uri="{FF2B5EF4-FFF2-40B4-BE49-F238E27FC236}">
                <a16:creationId xmlns:a16="http://schemas.microsoft.com/office/drawing/2014/main" id="{6B739A47-F011-465E-8A2E-71DA69146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11" y="2266950"/>
            <a:ext cx="1604682" cy="1604682"/>
          </a:xfrm>
          <a:prstGeom prst="rect">
            <a:avLst/>
          </a:prstGeom>
        </p:spPr>
      </p:pic>
      <p:sp>
        <p:nvSpPr>
          <p:cNvPr id="25" name="矩形 24">
            <a:extLst>
              <a:ext uri="{FF2B5EF4-FFF2-40B4-BE49-F238E27FC236}">
                <a16:creationId xmlns:a16="http://schemas.microsoft.com/office/drawing/2014/main" id="{FF7B5ED2-BB96-4C21-9599-6D478413FE24}"/>
              </a:ext>
            </a:extLst>
          </p:cNvPr>
          <p:cNvSpPr/>
          <p:nvPr/>
        </p:nvSpPr>
        <p:spPr>
          <a:xfrm>
            <a:off x="8350214" y="2695654"/>
            <a:ext cx="421341" cy="1721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5C4180D1-AA7F-4AB6-88B3-A6A31E92D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567" y="2304569"/>
            <a:ext cx="1604682" cy="1604682"/>
          </a:xfrm>
          <a:prstGeom prst="rect">
            <a:avLst/>
          </a:prstGeom>
        </p:spPr>
      </p:pic>
      <p:pic>
        <p:nvPicPr>
          <p:cNvPr id="27" name="图片 26">
            <a:extLst>
              <a:ext uri="{FF2B5EF4-FFF2-40B4-BE49-F238E27FC236}">
                <a16:creationId xmlns:a16="http://schemas.microsoft.com/office/drawing/2014/main" id="{370B4D5D-36B3-431D-BAF4-607C2E2F9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913" y="2304569"/>
            <a:ext cx="1604682" cy="1604682"/>
          </a:xfrm>
          <a:prstGeom prst="rect">
            <a:avLst/>
          </a:prstGeom>
        </p:spPr>
      </p:pic>
    </p:spTree>
    <p:extLst>
      <p:ext uri="{BB962C8B-B14F-4D97-AF65-F5344CB8AC3E}">
        <p14:creationId xmlns:p14="http://schemas.microsoft.com/office/powerpoint/2010/main" val="4368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EF439-B125-44AA-B88F-49A0F441DA8C}"/>
              </a:ext>
            </a:extLst>
          </p:cNvPr>
          <p:cNvSpPr>
            <a:spLocks noGrp="1"/>
          </p:cNvSpPr>
          <p:nvPr>
            <p:ph type="title"/>
          </p:nvPr>
        </p:nvSpPr>
        <p:spPr>
          <a:xfrm>
            <a:off x="1024128" y="585216"/>
            <a:ext cx="10443194" cy="1499616"/>
          </a:xfrm>
        </p:spPr>
        <p:txBody>
          <a:bodyPr>
            <a:normAutofit/>
          </a:bodyPr>
          <a:lstStyle/>
          <a:p>
            <a:r>
              <a:rPr lang="en-US" altLang="zh-CN" sz="4800" dirty="0">
                <a:latin typeface="Consolas" panose="020B0609020204030204" pitchFamily="49" charset="0"/>
              </a:rPr>
              <a:t>CF613D Kingdom and its Cities</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6766A2-231E-4D92-A22C-58777F1D8E7F}"/>
                  </a:ext>
                </a:extLst>
              </p:cNvPr>
              <p:cNvSpPr>
                <a:spLocks noGrp="1"/>
              </p:cNvSpPr>
              <p:nvPr>
                <p:ph idx="1"/>
              </p:nvPr>
            </p:nvSpPr>
            <p:spPr/>
            <p:txBody>
              <a:bodyPr/>
              <a:lstStyle/>
              <a:p>
                <a:pPr lvl="1"/>
                <a:r>
                  <a:rPr lang="zh-CN" altLang="en-US" dirty="0"/>
                  <a:t>给定一棵无根树以及若干组关键点，对每一组求最少删除几个非关键点可以使关键点间互不连通。</a:t>
                </a:r>
                <a:endParaRPr lang="en-US" altLang="zh-CN" dirty="0"/>
              </a:p>
              <a:p>
                <a:pPr lvl="1"/>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≤100000 , </m:t>
                    </m:r>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𝑘</m:t>
                        </m:r>
                        <m:r>
                          <a:rPr lang="en-US" altLang="zh-CN" i="1">
                            <a:latin typeface="Cambria Math" panose="02040503050406030204" pitchFamily="18" charset="0"/>
                          </a:rPr>
                          <m:t>≤100000</m:t>
                        </m:r>
                      </m:e>
                    </m:nary>
                    <m:r>
                      <a:rPr lang="zh-CN" altLang="en-US" i="1">
                        <a:latin typeface="Cambria Math" panose="02040503050406030204" pitchFamily="18" charset="0"/>
                      </a:rPr>
                      <m:t>。</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016766A2-231E-4D92-A22C-58777F1D8E7F}"/>
                  </a:ext>
                </a:extLst>
              </p:cNvPr>
              <p:cNvSpPr>
                <a:spLocks noGrp="1" noRot="1" noChangeAspect="1" noMove="1" noResize="1" noEditPoints="1" noAdjustHandles="1" noChangeArrowheads="1" noChangeShapeType="1" noTextEdit="1"/>
              </p:cNvSpPr>
              <p:nvPr>
                <p:ph idx="1"/>
              </p:nvPr>
            </p:nvSpPr>
            <p:spPr>
              <a:blipFill>
                <a:blip r:embed="rId2"/>
                <a:stretch>
                  <a:fillRect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22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78860-A0ED-4DAB-A124-6479CF87088E}"/>
              </a:ext>
            </a:extLst>
          </p:cNvPr>
          <p:cNvSpPr>
            <a:spLocks noGrp="1"/>
          </p:cNvSpPr>
          <p:nvPr>
            <p:ph type="title"/>
          </p:nvPr>
        </p:nvSpPr>
        <p:spPr/>
        <p:txBody>
          <a:bodyPr/>
          <a:lstStyle/>
          <a:p>
            <a:r>
              <a:rPr lang="en-US" altLang="zh-CN" dirty="0">
                <a:latin typeface="Consolas" panose="020B0609020204030204" pitchFamily="49" charset="0"/>
              </a:rPr>
              <a:t>TLE</a:t>
            </a:r>
            <a:endParaRPr lang="zh-CN" alt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1EDA99-5E42-4343-8EE9-404EF23E6DE0}"/>
                  </a:ext>
                </a:extLst>
              </p:cNvPr>
              <p:cNvSpPr>
                <a:spLocks noGrp="1"/>
              </p:cNvSpPr>
              <p:nvPr>
                <p:ph idx="1"/>
              </p:nvPr>
            </p:nvSpPr>
            <p:spPr>
              <a:xfrm>
                <a:off x="1024128" y="1992385"/>
                <a:ext cx="9720073" cy="4023360"/>
              </a:xfrm>
            </p:spPr>
            <p:txBody>
              <a:bodyPr/>
              <a:lstStyle/>
              <a:p>
                <a:pPr lvl="1"/>
                <a:r>
                  <a:rPr lang="zh-CN" altLang="en-US" b="0" dirty="0"/>
                  <a:t>刚刚</a:t>
                </a:r>
                <a14:m>
                  <m:oMath xmlns:m="http://schemas.openxmlformats.org/officeDocument/2006/math">
                    <m:r>
                      <a:rPr lang="zh-CN" altLang="en-US" i="1">
                        <a:latin typeface="Cambria Math" panose="02040503050406030204" pitchFamily="18" charset="0"/>
                      </a:rPr>
                      <m:t>的</m:t>
                    </m:r>
                    <m:r>
                      <a:rPr lang="zh-CN" altLang="en-US" i="1" smtClean="0">
                        <a:latin typeface="Cambria Math" panose="02040503050406030204" pitchFamily="18" charset="0"/>
                      </a:rPr>
                      <m:t>方法</m:t>
                    </m:r>
                    <m:r>
                      <a:rPr lang="zh-CN" altLang="en-US" i="1">
                        <a:latin typeface="Cambria Math" panose="02040503050406030204" pitchFamily="18" charset="0"/>
                      </a:rPr>
                      <m:t>复杂度</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𝑛𝑞</m:t>
                    </m:r>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100000</m:t>
                    </m:r>
                  </m:oMath>
                </a14:m>
                <a:r>
                  <a:rPr lang="zh-CN" altLang="en-US" dirty="0">
                    <a:latin typeface="Consolas" panose="020B0609020204030204" pitchFamily="49" charset="0"/>
                  </a:rPr>
                  <a:t>的数据肯定是过不去了</a:t>
                </a:r>
                <a:r>
                  <a:rPr lang="en-US" altLang="zh-CN" dirty="0">
                    <a:latin typeface="Consolas" panose="020B0609020204030204" pitchFamily="49" charset="0"/>
                  </a:rPr>
                  <a:t>…</a:t>
                </a:r>
              </a:p>
              <a:p>
                <a:pPr lvl="1"/>
                <a:r>
                  <a:rPr lang="zh-CN" altLang="en-US" dirty="0">
                    <a:latin typeface="Consolas" panose="020B0609020204030204" pitchFamily="49" charset="0"/>
                  </a:rPr>
                  <a:t>在搜索过程中我们发现：原算法有时会往一些并不含有关键点的子树进行搜索，也会在两个距离很远的关键点之间缓慢蠕动。</a:t>
                </a:r>
                <a:endParaRPr lang="en-US" altLang="zh-CN" dirty="0">
                  <a:latin typeface="Consolas" panose="020B0609020204030204" pitchFamily="49" charset="0"/>
                </a:endParaRPr>
              </a:p>
              <a:p>
                <a:pPr lvl="1"/>
                <a:r>
                  <a:rPr lang="zh-CN" altLang="en-US" b="1" dirty="0">
                    <a:latin typeface="Consolas" panose="020B0609020204030204" pitchFamily="49" charset="0"/>
                  </a:rPr>
                  <a:t>注意：两百万是表示数字很多的表达方式。</a:t>
                </a:r>
                <a:endParaRPr lang="en-US" altLang="zh-CN" dirty="0">
                  <a:latin typeface="Consolas" panose="020B0609020204030204" pitchFamily="49" charset="0"/>
                </a:endParaRPr>
              </a:p>
              <a:p>
                <a:pPr lvl="1"/>
                <a:r>
                  <a:rPr lang="zh-CN" altLang="en-US" dirty="0">
                    <a:latin typeface="Consolas" panose="020B0609020204030204" pitchFamily="49" charset="0"/>
                  </a:rPr>
                  <a:t>原树太臃肿了，再加上</a:t>
                </a:r>
                <a14:m>
                  <m:oMath xmlns:m="http://schemas.openxmlformats.org/officeDocument/2006/math">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𝑘</m:t>
                        </m:r>
                        <m:r>
                          <a:rPr lang="en-US" altLang="zh-CN" i="1">
                            <a:latin typeface="Cambria Math" panose="02040503050406030204" pitchFamily="18" charset="0"/>
                          </a:rPr>
                          <m:t>≤100000</m:t>
                        </m:r>
                      </m:e>
                    </m:nary>
                  </m:oMath>
                </a14:m>
                <a:r>
                  <a:rPr lang="zh-CN" altLang="en-US" dirty="0">
                    <a:latin typeface="Consolas" panose="020B0609020204030204" pitchFamily="49" charset="0"/>
                  </a:rPr>
                  <a:t>的数据结构的提示，不难想到将原树“剪枝”（雾），只留下对搜索有用的点。</a:t>
                </a:r>
                <a:endParaRPr lang="en-US" altLang="zh-CN" dirty="0">
                  <a:latin typeface="Consolas" panose="020B0609020204030204" pitchFamily="49" charset="0"/>
                </a:endParaRPr>
              </a:p>
              <a:p>
                <a:pPr lvl="1"/>
                <a:r>
                  <a:rPr lang="zh-CN" altLang="en-US" dirty="0"/>
                  <a:t>经过观察我们发现我们搜索的重点是数据给定的关键点，那么我们能不能只把树根和这一堆关键点保存下来呢？</a:t>
                </a:r>
                <a:endParaRPr lang="en-US" altLang="zh-CN" dirty="0"/>
              </a:p>
              <a:p>
                <a:pPr lvl="1"/>
                <a:r>
                  <a:rPr lang="zh-CN" altLang="en-US" dirty="0"/>
                  <a:t>不可以。</a:t>
                </a:r>
                <a:endParaRPr lang="en-US" altLang="zh-CN" dirty="0"/>
              </a:p>
              <a:p>
                <a:pPr lvl="1"/>
                <a:r>
                  <a:rPr lang="zh-CN" altLang="en-US" dirty="0"/>
                  <a:t>反例如下（红色为关键点）：</a:t>
                </a:r>
                <a:endParaRPr lang="en-US" altLang="zh-CN" dirty="0"/>
              </a:p>
              <a:p>
                <a:pPr lvl="1"/>
                <a:r>
                  <a:rPr lang="zh-CN" altLang="en-US" dirty="0"/>
                  <a:t>“剪枝”时不能略去绿点（即关键点的</a:t>
                </a:r>
                <a:r>
                  <a:rPr lang="en-US" altLang="zh-CN" dirty="0"/>
                  <a:t>LCA</a:t>
                </a:r>
                <a:r>
                  <a:rPr lang="zh-CN" altLang="en-US" dirty="0"/>
                  <a:t>）。</a:t>
                </a:r>
              </a:p>
              <a:p>
                <a:pPr lvl="1"/>
                <a:endParaRPr lang="en-US" altLang="zh-CN" dirty="0">
                  <a:latin typeface="Consolas" panose="020B0609020204030204" pitchFamily="49" charset="0"/>
                </a:endParaRPr>
              </a:p>
              <a:p>
                <a:pPr lvl="1"/>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9D1EDA99-5E42-4343-8EE9-404EF23E6DE0}"/>
                  </a:ext>
                </a:extLst>
              </p:cNvPr>
              <p:cNvSpPr>
                <a:spLocks noGrp="1" noRot="1" noChangeAspect="1" noMove="1" noResize="1" noEditPoints="1" noAdjustHandles="1" noChangeArrowheads="1" noChangeShapeType="1" noTextEdit="1"/>
              </p:cNvSpPr>
              <p:nvPr>
                <p:ph idx="1"/>
              </p:nvPr>
            </p:nvSpPr>
            <p:spPr>
              <a:xfrm>
                <a:off x="1024128" y="1992385"/>
                <a:ext cx="9720073" cy="4023360"/>
              </a:xfrm>
              <a:blipFill>
                <a:blip r:embed="rId2"/>
                <a:stretch>
                  <a:fillRect t="-1667"/>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AC1A875-A76A-46E8-BBF2-A2393E2F1019}"/>
              </a:ext>
            </a:extLst>
          </p:cNvPr>
          <p:cNvGrpSpPr/>
          <p:nvPr/>
        </p:nvGrpSpPr>
        <p:grpSpPr>
          <a:xfrm>
            <a:off x="6824561" y="4303447"/>
            <a:ext cx="4228603" cy="1969337"/>
            <a:chOff x="6824561" y="4303447"/>
            <a:chExt cx="4228603" cy="1969337"/>
          </a:xfrm>
        </p:grpSpPr>
        <p:sp>
          <p:nvSpPr>
            <p:cNvPr id="4" name="椭圆 3">
              <a:extLst>
                <a:ext uri="{FF2B5EF4-FFF2-40B4-BE49-F238E27FC236}">
                  <a16:creationId xmlns:a16="http://schemas.microsoft.com/office/drawing/2014/main" id="{A186FE70-BBC9-4EF8-A6CF-77640AD96076}"/>
                </a:ext>
              </a:extLst>
            </p:cNvPr>
            <p:cNvSpPr/>
            <p:nvPr/>
          </p:nvSpPr>
          <p:spPr>
            <a:xfrm>
              <a:off x="8493613" y="4303447"/>
              <a:ext cx="436941" cy="4369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椭圆 4">
              <a:extLst>
                <a:ext uri="{FF2B5EF4-FFF2-40B4-BE49-F238E27FC236}">
                  <a16:creationId xmlns:a16="http://schemas.microsoft.com/office/drawing/2014/main" id="{0993BEC9-FABB-4D4F-B6D5-C9D2D56A7434}"/>
                </a:ext>
              </a:extLst>
            </p:cNvPr>
            <p:cNvSpPr/>
            <p:nvPr/>
          </p:nvSpPr>
          <p:spPr>
            <a:xfrm>
              <a:off x="7683719" y="5001201"/>
              <a:ext cx="436941" cy="436941"/>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椭圆 5">
              <a:extLst>
                <a:ext uri="{FF2B5EF4-FFF2-40B4-BE49-F238E27FC236}">
                  <a16:creationId xmlns:a16="http://schemas.microsoft.com/office/drawing/2014/main" id="{CA3BB602-4E29-4BAC-951E-093AC81DF07D}"/>
                </a:ext>
              </a:extLst>
            </p:cNvPr>
            <p:cNvSpPr/>
            <p:nvPr/>
          </p:nvSpPr>
          <p:spPr>
            <a:xfrm>
              <a:off x="9083384" y="4870794"/>
              <a:ext cx="755870" cy="75587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solidFill>
                    <a:schemeClr val="tx1"/>
                  </a:solidFill>
                </a:rPr>
                <a:t>两百万</a:t>
              </a:r>
              <a:r>
                <a:rPr lang="zh-CN" altLang="en-US" sz="900" dirty="0">
                  <a:solidFill>
                    <a:schemeClr val="tx1"/>
                  </a:solidFill>
                </a:rPr>
                <a:t>个点</a:t>
              </a:r>
            </a:p>
          </p:txBody>
        </p:sp>
        <p:sp>
          <p:nvSpPr>
            <p:cNvPr id="7" name="椭圆 6">
              <a:extLst>
                <a:ext uri="{FF2B5EF4-FFF2-40B4-BE49-F238E27FC236}">
                  <a16:creationId xmlns:a16="http://schemas.microsoft.com/office/drawing/2014/main" id="{0C3B4ECC-EB3C-412A-A593-BA2736122FE3}"/>
                </a:ext>
              </a:extLst>
            </p:cNvPr>
            <p:cNvSpPr/>
            <p:nvPr/>
          </p:nvSpPr>
          <p:spPr>
            <a:xfrm>
              <a:off x="8429624" y="5835843"/>
              <a:ext cx="436941" cy="4369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椭圆 7">
              <a:extLst>
                <a:ext uri="{FF2B5EF4-FFF2-40B4-BE49-F238E27FC236}">
                  <a16:creationId xmlns:a16="http://schemas.microsoft.com/office/drawing/2014/main" id="{362B252C-916F-49C9-8660-C4665EA70FA1}"/>
                </a:ext>
              </a:extLst>
            </p:cNvPr>
            <p:cNvSpPr/>
            <p:nvPr/>
          </p:nvSpPr>
          <p:spPr>
            <a:xfrm>
              <a:off x="6824561" y="5835843"/>
              <a:ext cx="436941" cy="4369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9" name="直接连接符 8">
              <a:extLst>
                <a:ext uri="{FF2B5EF4-FFF2-40B4-BE49-F238E27FC236}">
                  <a16:creationId xmlns:a16="http://schemas.microsoft.com/office/drawing/2014/main" id="{D3713DF8-8BA8-41DA-8D36-39A452D80BAE}"/>
                </a:ext>
              </a:extLst>
            </p:cNvPr>
            <p:cNvCxnSpPr>
              <a:cxnSpLocks/>
              <a:stCxn id="4" idx="3"/>
              <a:endCxn id="5" idx="7"/>
            </p:cNvCxnSpPr>
            <p:nvPr/>
          </p:nvCxnSpPr>
          <p:spPr>
            <a:xfrm flipH="1">
              <a:off x="8056671" y="4676399"/>
              <a:ext cx="500931" cy="388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A11072C-C163-493C-9085-355C7B329223}"/>
                </a:ext>
              </a:extLst>
            </p:cNvPr>
            <p:cNvCxnSpPr>
              <a:cxnSpLocks/>
              <a:stCxn id="5" idx="3"/>
              <a:endCxn id="8" idx="7"/>
            </p:cNvCxnSpPr>
            <p:nvPr/>
          </p:nvCxnSpPr>
          <p:spPr>
            <a:xfrm flipH="1">
              <a:off x="7197513" y="5374153"/>
              <a:ext cx="550195" cy="52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61E227E-9EAB-4BC3-97E6-8FCBE6B4A941}"/>
                </a:ext>
              </a:extLst>
            </p:cNvPr>
            <p:cNvCxnSpPr>
              <a:cxnSpLocks/>
              <a:stCxn id="5" idx="5"/>
              <a:endCxn id="7" idx="1"/>
            </p:cNvCxnSpPr>
            <p:nvPr/>
          </p:nvCxnSpPr>
          <p:spPr>
            <a:xfrm>
              <a:off x="8056671" y="5374153"/>
              <a:ext cx="436942" cy="52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55EF7A4-17A9-4F42-B616-E4A3A47E0D47}"/>
                </a:ext>
              </a:extLst>
            </p:cNvPr>
            <p:cNvCxnSpPr>
              <a:cxnSpLocks/>
              <a:stCxn id="4" idx="5"/>
              <a:endCxn id="6" idx="1"/>
            </p:cNvCxnSpPr>
            <p:nvPr/>
          </p:nvCxnSpPr>
          <p:spPr>
            <a:xfrm>
              <a:off x="8866565" y="4676399"/>
              <a:ext cx="327514" cy="3050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BB76BB1-DF12-4B9A-8E70-BD291931A331}"/>
                </a:ext>
              </a:extLst>
            </p:cNvPr>
            <p:cNvSpPr/>
            <p:nvPr/>
          </p:nvSpPr>
          <p:spPr>
            <a:xfrm>
              <a:off x="10034687" y="5835842"/>
              <a:ext cx="436941" cy="4369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4" name="直接连接符 13">
              <a:extLst>
                <a:ext uri="{FF2B5EF4-FFF2-40B4-BE49-F238E27FC236}">
                  <a16:creationId xmlns:a16="http://schemas.microsoft.com/office/drawing/2014/main" id="{A3E09413-E6BD-4A85-9467-834C35E88E2C}"/>
                </a:ext>
              </a:extLst>
            </p:cNvPr>
            <p:cNvCxnSpPr>
              <a:cxnSpLocks/>
              <a:stCxn id="6" idx="5"/>
              <a:endCxn id="13" idx="1"/>
            </p:cNvCxnSpPr>
            <p:nvPr/>
          </p:nvCxnSpPr>
          <p:spPr>
            <a:xfrm>
              <a:off x="9728559" y="5515969"/>
              <a:ext cx="370117" cy="3838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4C860D9D-6183-42B5-BA7A-A612A1172B50}"/>
                </a:ext>
              </a:extLst>
            </p:cNvPr>
            <p:cNvSpPr/>
            <p:nvPr/>
          </p:nvSpPr>
          <p:spPr>
            <a:xfrm>
              <a:off x="10297294" y="4842437"/>
              <a:ext cx="755870" cy="75587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rPr>
                <a:t>另外的</a:t>
              </a:r>
              <a:r>
                <a:rPr lang="zh-CN" altLang="en-US" sz="900" b="1" dirty="0">
                  <a:solidFill>
                    <a:schemeClr val="tx1"/>
                  </a:solidFill>
                </a:rPr>
                <a:t>两百万</a:t>
              </a:r>
              <a:r>
                <a:rPr lang="zh-CN" altLang="en-US" sz="900" dirty="0">
                  <a:solidFill>
                    <a:schemeClr val="tx1"/>
                  </a:solidFill>
                </a:rPr>
                <a:t>个点</a:t>
              </a:r>
            </a:p>
          </p:txBody>
        </p:sp>
      </p:grpSp>
      <p:cxnSp>
        <p:nvCxnSpPr>
          <p:cNvPr id="30" name="直接连接符 29">
            <a:extLst>
              <a:ext uri="{FF2B5EF4-FFF2-40B4-BE49-F238E27FC236}">
                <a16:creationId xmlns:a16="http://schemas.microsoft.com/office/drawing/2014/main" id="{61CD6C86-3A71-4C8F-BF86-EB2084F0E16A}"/>
              </a:ext>
            </a:extLst>
          </p:cNvPr>
          <p:cNvCxnSpPr>
            <a:cxnSpLocks/>
            <a:stCxn id="4" idx="6"/>
            <a:endCxn id="29" idx="1"/>
          </p:cNvCxnSpPr>
          <p:nvPr/>
        </p:nvCxnSpPr>
        <p:spPr>
          <a:xfrm>
            <a:off x="8930554" y="4521918"/>
            <a:ext cx="1477435" cy="431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4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54377-00F6-4449-AD05-3E7CCCA23FA8}"/>
              </a:ext>
            </a:extLst>
          </p:cNvPr>
          <p:cNvSpPr>
            <a:spLocks noGrp="1"/>
          </p:cNvSpPr>
          <p:nvPr>
            <p:ph type="title"/>
          </p:nvPr>
        </p:nvSpPr>
        <p:spPr/>
        <p:txBody>
          <a:bodyPr/>
          <a:lstStyle/>
          <a:p>
            <a:r>
              <a:rPr lang="zh-CN" altLang="en-US" dirty="0"/>
              <a:t>虚树</a:t>
            </a:r>
          </a:p>
        </p:txBody>
      </p:sp>
      <p:sp>
        <p:nvSpPr>
          <p:cNvPr id="4" name="内容占位符 2">
            <a:extLst>
              <a:ext uri="{FF2B5EF4-FFF2-40B4-BE49-F238E27FC236}">
                <a16:creationId xmlns:a16="http://schemas.microsoft.com/office/drawing/2014/main" id="{ED843CE9-C95E-4C2D-97D1-E78B06904364}"/>
              </a:ext>
            </a:extLst>
          </p:cNvPr>
          <p:cNvSpPr txBox="1">
            <a:spLocks/>
          </p:cNvSpPr>
          <p:nvPr/>
        </p:nvSpPr>
        <p:spPr>
          <a:xfrm>
            <a:off x="793973" y="2249424"/>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zh-CN" altLang="en-US" dirty="0"/>
              <a:t>啥是虚树？</a:t>
            </a:r>
            <a:endParaRPr lang="en-US" altLang="zh-CN" dirty="0"/>
          </a:p>
          <a:p>
            <a:pPr lvl="1"/>
            <a:endParaRPr lang="en-US" altLang="zh-CN" dirty="0"/>
          </a:p>
        </p:txBody>
      </p:sp>
      <p:grpSp>
        <p:nvGrpSpPr>
          <p:cNvPr id="18" name="组合 17">
            <a:extLst>
              <a:ext uri="{FF2B5EF4-FFF2-40B4-BE49-F238E27FC236}">
                <a16:creationId xmlns:a16="http://schemas.microsoft.com/office/drawing/2014/main" id="{9DE1AC7C-F877-447E-977F-F66DE0B0D554}"/>
              </a:ext>
            </a:extLst>
          </p:cNvPr>
          <p:cNvGrpSpPr/>
          <p:nvPr/>
        </p:nvGrpSpPr>
        <p:grpSpPr>
          <a:xfrm>
            <a:off x="2472733" y="1888921"/>
            <a:ext cx="1885596" cy="1963850"/>
            <a:chOff x="3588639" y="1753597"/>
            <a:chExt cx="3012803" cy="2883796"/>
          </a:xfrm>
        </p:grpSpPr>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F320723D-920C-4874-994D-E614003419D2}"/>
                    </a:ext>
                  </a:extLst>
                </p:cNvPr>
                <p:cNvSpPr/>
                <p:nvPr/>
              </p:nvSpPr>
              <p:spPr>
                <a:xfrm>
                  <a:off x="5167977" y="175359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5" name="椭圆 4">
                  <a:extLst>
                    <a:ext uri="{FF2B5EF4-FFF2-40B4-BE49-F238E27FC236}">
                      <a16:creationId xmlns:a16="http://schemas.microsoft.com/office/drawing/2014/main" id="{F320723D-920C-4874-994D-E614003419D2}"/>
                    </a:ext>
                  </a:extLst>
                </p:cNvPr>
                <p:cNvSpPr>
                  <a:spLocks noRot="1" noChangeAspect="1" noMove="1" noResize="1" noEditPoints="1" noAdjustHandles="1" noChangeArrowheads="1" noChangeShapeType="1" noTextEdit="1"/>
                </p:cNvSpPr>
                <p:nvPr/>
              </p:nvSpPr>
              <p:spPr>
                <a:xfrm>
                  <a:off x="5167977" y="1753597"/>
                  <a:ext cx="393108" cy="393108"/>
                </a:xfrm>
                <a:prstGeom prst="ellipse">
                  <a:avLst/>
                </a:prstGeom>
                <a:blipFill>
                  <a:blip r:embed="rId2"/>
                  <a:stretch>
                    <a:fillRect l="-9302" r="-2326" b="-425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F2538CFD-7EAB-4C5A-A9A9-4E82FB40A6AF}"/>
                    </a:ext>
                  </a:extLst>
                </p:cNvPr>
                <p:cNvSpPr/>
                <p:nvPr/>
              </p:nvSpPr>
              <p:spPr>
                <a:xfrm>
                  <a:off x="4629481"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6" name="椭圆 5">
                  <a:extLst>
                    <a:ext uri="{FF2B5EF4-FFF2-40B4-BE49-F238E27FC236}">
                      <a16:creationId xmlns:a16="http://schemas.microsoft.com/office/drawing/2014/main" id="{F2538CFD-7EAB-4C5A-A9A9-4E82FB40A6AF}"/>
                    </a:ext>
                  </a:extLst>
                </p:cNvPr>
                <p:cNvSpPr>
                  <a:spLocks noRot="1" noChangeAspect="1" noMove="1" noResize="1" noEditPoints="1" noAdjustHandles="1" noChangeArrowheads="1" noChangeShapeType="1" noTextEdit="1"/>
                </p:cNvSpPr>
                <p:nvPr/>
              </p:nvSpPr>
              <p:spPr>
                <a:xfrm>
                  <a:off x="4629481" y="2538837"/>
                  <a:ext cx="393108" cy="393108"/>
                </a:xfrm>
                <a:prstGeom prst="ellipse">
                  <a:avLst/>
                </a:prstGeom>
                <a:blipFill>
                  <a:blip r:embed="rId3"/>
                  <a:stretch>
                    <a:fillRect l="-9091" b="-652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29D5DA0B-B4D8-4344-902F-77F9C10A7F9E}"/>
                    </a:ext>
                  </a:extLst>
                </p:cNvPr>
                <p:cNvSpPr/>
                <p:nvPr/>
              </p:nvSpPr>
              <p:spPr>
                <a:xfrm>
                  <a:off x="4127620"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3</m:t>
                        </m:r>
                      </m:oMath>
                    </m:oMathPara>
                  </a14:m>
                  <a:endParaRPr lang="zh-CN" altLang="en-US" dirty="0">
                    <a:solidFill>
                      <a:schemeClr val="tx1"/>
                    </a:solidFill>
                  </a:endParaRPr>
                </a:p>
              </p:txBody>
            </p:sp>
          </mc:Choice>
          <mc:Fallback xmlns="">
            <p:sp>
              <p:nvSpPr>
                <p:cNvPr id="7" name="椭圆 6">
                  <a:extLst>
                    <a:ext uri="{FF2B5EF4-FFF2-40B4-BE49-F238E27FC236}">
                      <a16:creationId xmlns:a16="http://schemas.microsoft.com/office/drawing/2014/main" id="{29D5DA0B-B4D8-4344-902F-77F9C10A7F9E}"/>
                    </a:ext>
                  </a:extLst>
                </p:cNvPr>
                <p:cNvSpPr>
                  <a:spLocks noRot="1" noChangeAspect="1" noMove="1" noResize="1" noEditPoints="1" noAdjustHandles="1" noChangeArrowheads="1" noChangeShapeType="1" noTextEdit="1"/>
                </p:cNvSpPr>
                <p:nvPr/>
              </p:nvSpPr>
              <p:spPr>
                <a:xfrm>
                  <a:off x="4127620" y="3328409"/>
                  <a:ext cx="393108" cy="393108"/>
                </a:xfrm>
                <a:prstGeom prst="ellipse">
                  <a:avLst/>
                </a:prstGeom>
                <a:blipFill>
                  <a:blip r:embed="rId4"/>
                  <a:stretch>
                    <a:fillRect l="-9302" r="-2326" b="-425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2A20027-A0AE-4143-B618-0E665B1E51BB}"/>
                    </a:ext>
                  </a:extLst>
                </p:cNvPr>
                <p:cNvSpPr/>
                <p:nvPr/>
              </p:nvSpPr>
              <p:spPr>
                <a:xfrm>
                  <a:off x="3588639" y="4244285"/>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4</m:t>
                        </m:r>
                      </m:oMath>
                    </m:oMathPara>
                  </a14:m>
                  <a:endParaRPr lang="zh-CN" altLang="en-US" dirty="0">
                    <a:solidFill>
                      <a:srgbClr val="FF0000"/>
                    </a:solidFill>
                  </a:endParaRPr>
                </a:p>
              </p:txBody>
            </p:sp>
          </mc:Choice>
          <mc:Fallback xmlns="">
            <p:sp>
              <p:nvSpPr>
                <p:cNvPr id="8" name="椭圆 7">
                  <a:extLst>
                    <a:ext uri="{FF2B5EF4-FFF2-40B4-BE49-F238E27FC236}">
                      <a16:creationId xmlns:a16="http://schemas.microsoft.com/office/drawing/2014/main" id="{92A20027-A0AE-4143-B618-0E665B1E51BB}"/>
                    </a:ext>
                  </a:extLst>
                </p:cNvPr>
                <p:cNvSpPr>
                  <a:spLocks noRot="1" noChangeAspect="1" noMove="1" noResize="1" noEditPoints="1" noAdjustHandles="1" noChangeArrowheads="1" noChangeShapeType="1" noTextEdit="1"/>
                </p:cNvSpPr>
                <p:nvPr/>
              </p:nvSpPr>
              <p:spPr>
                <a:xfrm>
                  <a:off x="3588639" y="4244285"/>
                  <a:ext cx="393108" cy="393108"/>
                </a:xfrm>
                <a:prstGeom prst="ellipse">
                  <a:avLst/>
                </a:prstGeom>
                <a:blipFill>
                  <a:blip r:embed="rId5"/>
                  <a:stretch>
                    <a:fillRect l="-9302" r="-2326" b="-425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C21BBC59-7DAD-4848-B4EE-22CE2E699489}"/>
                    </a:ext>
                  </a:extLst>
                </p:cNvPr>
                <p:cNvSpPr/>
                <p:nvPr/>
              </p:nvSpPr>
              <p:spPr>
                <a:xfrm>
                  <a:off x="5717175"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5</m:t>
                        </m:r>
                      </m:oMath>
                    </m:oMathPara>
                  </a14:m>
                  <a:endParaRPr lang="zh-CN" altLang="en-US" dirty="0">
                    <a:solidFill>
                      <a:schemeClr val="tx1"/>
                    </a:solidFill>
                  </a:endParaRPr>
                </a:p>
              </p:txBody>
            </p:sp>
          </mc:Choice>
          <mc:Fallback xmlns="">
            <p:sp>
              <p:nvSpPr>
                <p:cNvPr id="9" name="椭圆 8">
                  <a:extLst>
                    <a:ext uri="{FF2B5EF4-FFF2-40B4-BE49-F238E27FC236}">
                      <a16:creationId xmlns:a16="http://schemas.microsoft.com/office/drawing/2014/main" id="{C21BBC59-7DAD-4848-B4EE-22CE2E699489}"/>
                    </a:ext>
                  </a:extLst>
                </p:cNvPr>
                <p:cNvSpPr>
                  <a:spLocks noRot="1" noChangeAspect="1" noMove="1" noResize="1" noEditPoints="1" noAdjustHandles="1" noChangeArrowheads="1" noChangeShapeType="1" noTextEdit="1"/>
                </p:cNvSpPr>
                <p:nvPr/>
              </p:nvSpPr>
              <p:spPr>
                <a:xfrm>
                  <a:off x="5717175" y="2538837"/>
                  <a:ext cx="393108" cy="393108"/>
                </a:xfrm>
                <a:prstGeom prst="ellipse">
                  <a:avLst/>
                </a:prstGeom>
                <a:blipFill>
                  <a:blip r:embed="rId6"/>
                  <a:stretch>
                    <a:fillRect l="-9091" r="-2273" b="-652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D9A468E1-8093-457C-B6A8-6F30EBF78D00}"/>
                    </a:ext>
                  </a:extLst>
                </p:cNvPr>
                <p:cNvSpPr/>
                <p:nvPr/>
              </p:nvSpPr>
              <p:spPr>
                <a:xfrm>
                  <a:off x="5167977"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6</m:t>
                        </m:r>
                      </m:oMath>
                    </m:oMathPara>
                  </a14:m>
                  <a:endParaRPr lang="zh-CN" altLang="en-US" dirty="0">
                    <a:solidFill>
                      <a:srgbClr val="FF0000"/>
                    </a:solidFill>
                  </a:endParaRPr>
                </a:p>
              </p:txBody>
            </p:sp>
          </mc:Choice>
          <mc:Fallback xmlns="">
            <p:sp>
              <p:nvSpPr>
                <p:cNvPr id="10" name="椭圆 9">
                  <a:extLst>
                    <a:ext uri="{FF2B5EF4-FFF2-40B4-BE49-F238E27FC236}">
                      <a16:creationId xmlns:a16="http://schemas.microsoft.com/office/drawing/2014/main" id="{D9A468E1-8093-457C-B6A8-6F30EBF78D00}"/>
                    </a:ext>
                  </a:extLst>
                </p:cNvPr>
                <p:cNvSpPr>
                  <a:spLocks noRot="1" noChangeAspect="1" noMove="1" noResize="1" noEditPoints="1" noAdjustHandles="1" noChangeArrowheads="1" noChangeShapeType="1" noTextEdit="1"/>
                </p:cNvSpPr>
                <p:nvPr/>
              </p:nvSpPr>
              <p:spPr>
                <a:xfrm>
                  <a:off x="5167977" y="3328409"/>
                  <a:ext cx="393108" cy="393108"/>
                </a:xfrm>
                <a:prstGeom prst="ellipse">
                  <a:avLst/>
                </a:prstGeom>
                <a:blipFill>
                  <a:blip r:embed="rId7"/>
                  <a:stretch>
                    <a:fillRect l="-9302" r="-2326" b="-425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606DE0CE-B86E-416F-83EE-53AE212B8C64}"/>
                    </a:ext>
                  </a:extLst>
                </p:cNvPr>
                <p:cNvSpPr/>
                <p:nvPr/>
              </p:nvSpPr>
              <p:spPr>
                <a:xfrm>
                  <a:off x="6208334"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7</m:t>
                        </m:r>
                      </m:oMath>
                    </m:oMathPara>
                  </a14:m>
                  <a:endParaRPr lang="zh-CN" altLang="en-US" dirty="0">
                    <a:solidFill>
                      <a:srgbClr val="FF0000"/>
                    </a:solidFill>
                  </a:endParaRPr>
                </a:p>
              </p:txBody>
            </p:sp>
          </mc:Choice>
          <mc:Fallback xmlns="">
            <p:sp>
              <p:nvSpPr>
                <p:cNvPr id="11" name="椭圆 10">
                  <a:extLst>
                    <a:ext uri="{FF2B5EF4-FFF2-40B4-BE49-F238E27FC236}">
                      <a16:creationId xmlns:a16="http://schemas.microsoft.com/office/drawing/2014/main" id="{606DE0CE-B86E-416F-83EE-53AE212B8C64}"/>
                    </a:ext>
                  </a:extLst>
                </p:cNvPr>
                <p:cNvSpPr>
                  <a:spLocks noRot="1" noChangeAspect="1" noMove="1" noResize="1" noEditPoints="1" noAdjustHandles="1" noChangeArrowheads="1" noChangeShapeType="1" noTextEdit="1"/>
                </p:cNvSpPr>
                <p:nvPr/>
              </p:nvSpPr>
              <p:spPr>
                <a:xfrm>
                  <a:off x="6208334" y="3328409"/>
                  <a:ext cx="393108" cy="393108"/>
                </a:xfrm>
                <a:prstGeom prst="ellipse">
                  <a:avLst/>
                </a:prstGeom>
                <a:blipFill>
                  <a:blip r:embed="rId8"/>
                  <a:stretch>
                    <a:fillRect l="-11628" b="-4255"/>
                  </a:stretch>
                </a:blipFill>
                <a:ln>
                  <a:solidFill>
                    <a:schemeClr val="tx1"/>
                  </a:solidFill>
                </a:ln>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E32821F2-38F6-4148-897A-085F6EE10F26}"/>
                </a:ext>
              </a:extLst>
            </p:cNvPr>
            <p:cNvCxnSpPr>
              <a:cxnSpLocks/>
              <a:stCxn id="5" idx="3"/>
              <a:endCxn id="6" idx="0"/>
            </p:cNvCxnSpPr>
            <p:nvPr/>
          </p:nvCxnSpPr>
          <p:spPr>
            <a:xfrm flipH="1">
              <a:off x="4826035" y="2089136"/>
              <a:ext cx="399511"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6DAB449-BDB0-408C-B229-DF25A5A11C5C}"/>
                </a:ext>
              </a:extLst>
            </p:cNvPr>
            <p:cNvCxnSpPr>
              <a:cxnSpLocks/>
              <a:stCxn id="6" idx="3"/>
              <a:endCxn id="7" idx="0"/>
            </p:cNvCxnSpPr>
            <p:nvPr/>
          </p:nvCxnSpPr>
          <p:spPr>
            <a:xfrm flipH="1">
              <a:off x="4324174" y="2874376"/>
              <a:ext cx="362876"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CF57FE-EC28-4B44-B57B-F0C666BA7B6F}"/>
                </a:ext>
              </a:extLst>
            </p:cNvPr>
            <p:cNvCxnSpPr>
              <a:cxnSpLocks/>
              <a:stCxn id="7" idx="3"/>
              <a:endCxn id="8" idx="0"/>
            </p:cNvCxnSpPr>
            <p:nvPr/>
          </p:nvCxnSpPr>
          <p:spPr>
            <a:xfrm flipH="1">
              <a:off x="3785193" y="3663948"/>
              <a:ext cx="399996" cy="580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E77F58F-15A4-4A71-80AC-6CE47568A1AD}"/>
                </a:ext>
              </a:extLst>
            </p:cNvPr>
            <p:cNvCxnSpPr>
              <a:cxnSpLocks/>
              <a:stCxn id="5" idx="5"/>
              <a:endCxn id="9" idx="0"/>
            </p:cNvCxnSpPr>
            <p:nvPr/>
          </p:nvCxnSpPr>
          <p:spPr>
            <a:xfrm>
              <a:off x="5503516" y="2089136"/>
              <a:ext cx="410213"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6F3C3A3-E7FB-4465-888B-654897BC8D8E}"/>
                </a:ext>
              </a:extLst>
            </p:cNvPr>
            <p:cNvCxnSpPr>
              <a:stCxn id="9" idx="3"/>
              <a:endCxn id="10" idx="0"/>
            </p:cNvCxnSpPr>
            <p:nvPr/>
          </p:nvCxnSpPr>
          <p:spPr>
            <a:xfrm flipH="1">
              <a:off x="5364531" y="2874376"/>
              <a:ext cx="410213"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FA13BF0-158E-4692-B8B2-14A0685B7A72}"/>
                </a:ext>
              </a:extLst>
            </p:cNvPr>
            <p:cNvCxnSpPr>
              <a:stCxn id="9" idx="5"/>
              <a:endCxn id="11" idx="0"/>
            </p:cNvCxnSpPr>
            <p:nvPr/>
          </p:nvCxnSpPr>
          <p:spPr>
            <a:xfrm>
              <a:off x="6052714" y="2874376"/>
              <a:ext cx="352174"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6EB61E11-6627-4DD6-AAA5-C772ED923277}"/>
              </a:ext>
            </a:extLst>
          </p:cNvPr>
          <p:cNvSpPr txBox="1"/>
          <p:nvPr/>
        </p:nvSpPr>
        <p:spPr>
          <a:xfrm>
            <a:off x="4805144" y="2404236"/>
            <a:ext cx="378420" cy="369332"/>
          </a:xfrm>
          <a:prstGeom prst="rect">
            <a:avLst/>
          </a:prstGeom>
          <a:noFill/>
        </p:spPr>
        <p:txBody>
          <a:bodyPr wrap="square" rtlCol="0">
            <a:spAutoFit/>
          </a:bodyPr>
          <a:lstStyle/>
          <a:p>
            <a:r>
              <a:rPr lang="zh-CN" altLang="en-US" dirty="0"/>
              <a:t>树</a:t>
            </a:r>
          </a:p>
        </p:txBody>
      </p:sp>
      <p:pic>
        <p:nvPicPr>
          <p:cNvPr id="1026" name="Picture 2" descr="https://gimg2.baidu.com/image_search/src=http%3A%2F%2Fimg.mp.sohu.com%2Fupload%2F20170721%2F733278110c6342a4845593891bac08a6_th.png&amp;refer=http%3A%2F%2Fimg.mp.sohu.com&amp;app=2002&amp;size=f9999,10000&amp;q=a80&amp;n=0&amp;g=0n&amp;fmt=jpeg?sec=1632060655&amp;t=8a3fa22c30d8ecc2859942663b50a0dd">
            <a:extLst>
              <a:ext uri="{FF2B5EF4-FFF2-40B4-BE49-F238E27FC236}">
                <a16:creationId xmlns:a16="http://schemas.microsoft.com/office/drawing/2014/main" id="{C16D5073-928C-41C7-9E12-FDB5D59620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825" y="1817593"/>
            <a:ext cx="3253332" cy="1518222"/>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881C032A-74B7-4820-99F1-FBE0E6AB5FDA}"/>
              </a:ext>
            </a:extLst>
          </p:cNvPr>
          <p:cNvSpPr txBox="1"/>
          <p:nvPr/>
        </p:nvSpPr>
        <p:spPr>
          <a:xfrm>
            <a:off x="10132219" y="2547555"/>
            <a:ext cx="756606" cy="369332"/>
          </a:xfrm>
          <a:prstGeom prst="rect">
            <a:avLst/>
          </a:prstGeom>
          <a:noFill/>
        </p:spPr>
        <p:txBody>
          <a:bodyPr wrap="square" rtlCol="0">
            <a:spAutoFit/>
          </a:bodyPr>
          <a:lstStyle/>
          <a:p>
            <a:r>
              <a:rPr lang="zh-CN" altLang="en-US" dirty="0"/>
              <a:t>虚数</a:t>
            </a:r>
          </a:p>
        </p:txBody>
      </p:sp>
      <p:pic>
        <p:nvPicPr>
          <p:cNvPr id="1028" name="Picture 4" descr="https://gimg2.baidu.com/image_search/src=http%3A%2F%2Fwww.mianfeiwendang.com%2Fpic%2F112329c6446a7711a296e145%2F1-583-png_6_0_0_113_413_310_315_1262.879_892.979-574-0-1764-574.jpg&amp;refer=http%3A%2F%2Fwww.mianfeiwendang.com&amp;app=2002&amp;size=f9999,10000&amp;q=a80&amp;n=0&amp;g=0n&amp;fmt=jpeg?sec=1632060716&amp;t=a941e4c41bfabba7018b469a53371edc">
            <a:extLst>
              <a:ext uri="{FF2B5EF4-FFF2-40B4-BE49-F238E27FC236}">
                <a16:creationId xmlns:a16="http://schemas.microsoft.com/office/drawing/2014/main" id="{302CC397-FE96-456B-8B47-525F7D2ED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4973" y="3317209"/>
            <a:ext cx="3427444" cy="348118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E5974927-C4CA-4E02-A252-A88F4BC0A9E2}"/>
              </a:ext>
            </a:extLst>
          </p:cNvPr>
          <p:cNvGrpSpPr/>
          <p:nvPr/>
        </p:nvGrpSpPr>
        <p:grpSpPr>
          <a:xfrm rot="13966680">
            <a:off x="5561409" y="3698609"/>
            <a:ext cx="1885596" cy="1963850"/>
            <a:chOff x="3588639" y="1753597"/>
            <a:chExt cx="3012803" cy="2883796"/>
          </a:xfrm>
        </p:grpSpPr>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0158F0ED-FD71-456D-8201-C5FB772C7037}"/>
                    </a:ext>
                  </a:extLst>
                </p:cNvPr>
                <p:cNvSpPr/>
                <p:nvPr/>
              </p:nvSpPr>
              <p:spPr>
                <a:xfrm>
                  <a:off x="5167977" y="175359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24" name="椭圆 23">
                  <a:extLst>
                    <a:ext uri="{FF2B5EF4-FFF2-40B4-BE49-F238E27FC236}">
                      <a16:creationId xmlns:a16="http://schemas.microsoft.com/office/drawing/2014/main" id="{0158F0ED-FD71-456D-8201-C5FB772C7037}"/>
                    </a:ext>
                  </a:extLst>
                </p:cNvPr>
                <p:cNvSpPr>
                  <a:spLocks noRot="1" noChangeAspect="1" noMove="1" noResize="1" noEditPoints="1" noAdjustHandles="1" noChangeArrowheads="1" noChangeShapeType="1" noTextEdit="1"/>
                </p:cNvSpPr>
                <p:nvPr/>
              </p:nvSpPr>
              <p:spPr>
                <a:xfrm>
                  <a:off x="5167977" y="1753597"/>
                  <a:ext cx="393108" cy="393108"/>
                </a:xfrm>
                <a:prstGeom prst="ellipse">
                  <a:avLst/>
                </a:prstGeom>
                <a:blipFill>
                  <a:blip r:embed="rId11"/>
                  <a:stretch>
                    <a:fillRect l="-12766" t="-23913" r="-25532" b="-1956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374A9AF7-AE0D-4A1D-A1DD-031DDE0774D1}"/>
                    </a:ext>
                  </a:extLst>
                </p:cNvPr>
                <p:cNvSpPr/>
                <p:nvPr/>
              </p:nvSpPr>
              <p:spPr>
                <a:xfrm>
                  <a:off x="4629481"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25" name="椭圆 24">
                  <a:extLst>
                    <a:ext uri="{FF2B5EF4-FFF2-40B4-BE49-F238E27FC236}">
                      <a16:creationId xmlns:a16="http://schemas.microsoft.com/office/drawing/2014/main" id="{374A9AF7-AE0D-4A1D-A1DD-031DDE0774D1}"/>
                    </a:ext>
                  </a:extLst>
                </p:cNvPr>
                <p:cNvSpPr>
                  <a:spLocks noRot="1" noChangeAspect="1" noMove="1" noResize="1" noEditPoints="1" noAdjustHandles="1" noChangeArrowheads="1" noChangeShapeType="1" noTextEdit="1"/>
                </p:cNvSpPr>
                <p:nvPr/>
              </p:nvSpPr>
              <p:spPr>
                <a:xfrm>
                  <a:off x="4629481" y="2538837"/>
                  <a:ext cx="393108" cy="393108"/>
                </a:xfrm>
                <a:prstGeom prst="ellipse">
                  <a:avLst/>
                </a:prstGeom>
                <a:blipFill>
                  <a:blip r:embed="rId12"/>
                  <a:stretch>
                    <a:fillRect l="-15217" t="-23913" r="-28261" b="-1956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2BD6156F-DC54-48EB-B7AE-580853E948F7}"/>
                    </a:ext>
                  </a:extLst>
                </p:cNvPr>
                <p:cNvSpPr/>
                <p:nvPr/>
              </p:nvSpPr>
              <p:spPr>
                <a:xfrm>
                  <a:off x="4127620"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3</m:t>
                        </m:r>
                      </m:oMath>
                    </m:oMathPara>
                  </a14:m>
                  <a:endParaRPr lang="zh-CN" altLang="en-US" dirty="0">
                    <a:solidFill>
                      <a:schemeClr val="tx1"/>
                    </a:solidFill>
                  </a:endParaRPr>
                </a:p>
              </p:txBody>
            </p:sp>
          </mc:Choice>
          <mc:Fallback xmlns="">
            <p:sp>
              <p:nvSpPr>
                <p:cNvPr id="26" name="椭圆 25">
                  <a:extLst>
                    <a:ext uri="{FF2B5EF4-FFF2-40B4-BE49-F238E27FC236}">
                      <a16:creationId xmlns:a16="http://schemas.microsoft.com/office/drawing/2014/main" id="{2BD6156F-DC54-48EB-B7AE-580853E948F7}"/>
                    </a:ext>
                  </a:extLst>
                </p:cNvPr>
                <p:cNvSpPr>
                  <a:spLocks noRot="1" noChangeAspect="1" noMove="1" noResize="1" noEditPoints="1" noAdjustHandles="1" noChangeArrowheads="1" noChangeShapeType="1" noTextEdit="1"/>
                </p:cNvSpPr>
                <p:nvPr/>
              </p:nvSpPr>
              <p:spPr>
                <a:xfrm>
                  <a:off x="4127620" y="3328409"/>
                  <a:ext cx="393108" cy="393108"/>
                </a:xfrm>
                <a:prstGeom prst="ellipse">
                  <a:avLst/>
                </a:prstGeom>
                <a:blipFill>
                  <a:blip r:embed="rId13"/>
                  <a:stretch>
                    <a:fillRect l="-15217" t="-24444" r="-28261" b="-2222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2E53EEE9-200E-4955-9489-AC7DF711C940}"/>
                    </a:ext>
                  </a:extLst>
                </p:cNvPr>
                <p:cNvSpPr/>
                <p:nvPr/>
              </p:nvSpPr>
              <p:spPr>
                <a:xfrm>
                  <a:off x="3588639" y="4244285"/>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4</m:t>
                        </m:r>
                      </m:oMath>
                    </m:oMathPara>
                  </a14:m>
                  <a:endParaRPr lang="zh-CN" altLang="en-US" dirty="0">
                    <a:solidFill>
                      <a:srgbClr val="FF0000"/>
                    </a:solidFill>
                  </a:endParaRPr>
                </a:p>
              </p:txBody>
            </p:sp>
          </mc:Choice>
          <mc:Fallback xmlns="">
            <p:sp>
              <p:nvSpPr>
                <p:cNvPr id="27" name="椭圆 26">
                  <a:extLst>
                    <a:ext uri="{FF2B5EF4-FFF2-40B4-BE49-F238E27FC236}">
                      <a16:creationId xmlns:a16="http://schemas.microsoft.com/office/drawing/2014/main" id="{2E53EEE9-200E-4955-9489-AC7DF711C940}"/>
                    </a:ext>
                  </a:extLst>
                </p:cNvPr>
                <p:cNvSpPr>
                  <a:spLocks noRot="1" noChangeAspect="1" noMove="1" noResize="1" noEditPoints="1" noAdjustHandles="1" noChangeArrowheads="1" noChangeShapeType="1" noTextEdit="1"/>
                </p:cNvSpPr>
                <p:nvPr/>
              </p:nvSpPr>
              <p:spPr>
                <a:xfrm>
                  <a:off x="3588639" y="4244285"/>
                  <a:ext cx="393108" cy="393108"/>
                </a:xfrm>
                <a:prstGeom prst="ellipse">
                  <a:avLst/>
                </a:prstGeom>
                <a:blipFill>
                  <a:blip r:embed="rId14"/>
                  <a:stretch>
                    <a:fillRect l="-15217" t="-24444" r="-28261" b="-2222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B31CDEB4-F1D5-4CBB-BE30-A872C0ABF7DB}"/>
                    </a:ext>
                  </a:extLst>
                </p:cNvPr>
                <p:cNvSpPr/>
                <p:nvPr/>
              </p:nvSpPr>
              <p:spPr>
                <a:xfrm>
                  <a:off x="5717175" y="2538837"/>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chemeClr val="tx1"/>
                            </a:solidFill>
                            <a:latin typeface="Cambria Math" panose="02040503050406030204" pitchFamily="18" charset="0"/>
                          </a:rPr>
                          <m:t> 5</m:t>
                        </m:r>
                      </m:oMath>
                    </m:oMathPara>
                  </a14:m>
                  <a:endParaRPr lang="zh-CN" altLang="en-US" dirty="0">
                    <a:solidFill>
                      <a:schemeClr val="tx1"/>
                    </a:solidFill>
                  </a:endParaRPr>
                </a:p>
              </p:txBody>
            </p:sp>
          </mc:Choice>
          <mc:Fallback xmlns="">
            <p:sp>
              <p:nvSpPr>
                <p:cNvPr id="28" name="椭圆 27">
                  <a:extLst>
                    <a:ext uri="{FF2B5EF4-FFF2-40B4-BE49-F238E27FC236}">
                      <a16:creationId xmlns:a16="http://schemas.microsoft.com/office/drawing/2014/main" id="{B31CDEB4-F1D5-4CBB-BE30-A872C0ABF7DB}"/>
                    </a:ext>
                  </a:extLst>
                </p:cNvPr>
                <p:cNvSpPr>
                  <a:spLocks noRot="1" noChangeAspect="1" noMove="1" noResize="1" noEditPoints="1" noAdjustHandles="1" noChangeArrowheads="1" noChangeShapeType="1" noTextEdit="1"/>
                </p:cNvSpPr>
                <p:nvPr/>
              </p:nvSpPr>
              <p:spPr>
                <a:xfrm>
                  <a:off x="5717175" y="2538837"/>
                  <a:ext cx="393108" cy="393108"/>
                </a:xfrm>
                <a:prstGeom prst="ellipse">
                  <a:avLst/>
                </a:prstGeom>
                <a:blipFill>
                  <a:blip r:embed="rId15"/>
                  <a:stretch>
                    <a:fillRect l="-17391" t="-23913" r="-30435" b="-21739"/>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2143ADF8-3ABB-4B97-8C55-6FE11F09C45C}"/>
                    </a:ext>
                  </a:extLst>
                </p:cNvPr>
                <p:cNvSpPr/>
                <p:nvPr/>
              </p:nvSpPr>
              <p:spPr>
                <a:xfrm>
                  <a:off x="5167977"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6</m:t>
                        </m:r>
                      </m:oMath>
                    </m:oMathPara>
                  </a14:m>
                  <a:endParaRPr lang="zh-CN" altLang="en-US" dirty="0">
                    <a:solidFill>
                      <a:srgbClr val="FF0000"/>
                    </a:solidFill>
                  </a:endParaRPr>
                </a:p>
              </p:txBody>
            </p:sp>
          </mc:Choice>
          <mc:Fallback xmlns="">
            <p:sp>
              <p:nvSpPr>
                <p:cNvPr id="29" name="椭圆 28">
                  <a:extLst>
                    <a:ext uri="{FF2B5EF4-FFF2-40B4-BE49-F238E27FC236}">
                      <a16:creationId xmlns:a16="http://schemas.microsoft.com/office/drawing/2014/main" id="{2143ADF8-3ABB-4B97-8C55-6FE11F09C45C}"/>
                    </a:ext>
                  </a:extLst>
                </p:cNvPr>
                <p:cNvSpPr>
                  <a:spLocks noRot="1" noChangeAspect="1" noMove="1" noResize="1" noEditPoints="1" noAdjustHandles="1" noChangeArrowheads="1" noChangeShapeType="1" noTextEdit="1"/>
                </p:cNvSpPr>
                <p:nvPr/>
              </p:nvSpPr>
              <p:spPr>
                <a:xfrm>
                  <a:off x="5167977" y="3328409"/>
                  <a:ext cx="393108" cy="393108"/>
                </a:xfrm>
                <a:prstGeom prst="ellipse">
                  <a:avLst/>
                </a:prstGeom>
                <a:blipFill>
                  <a:blip r:embed="rId16"/>
                  <a:stretch>
                    <a:fillRect l="-12766" t="-24444" r="-25532" b="-2222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F1923531-5319-47D9-A9B0-224BA9F0B922}"/>
                    </a:ext>
                  </a:extLst>
                </p:cNvPr>
                <p:cNvSpPr/>
                <p:nvPr/>
              </p:nvSpPr>
              <p:spPr>
                <a:xfrm>
                  <a:off x="6208334" y="3328409"/>
                  <a:ext cx="393108" cy="393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dirty="0" smtClean="0">
                            <a:solidFill>
                              <a:srgbClr val="FF0000"/>
                            </a:solidFill>
                            <a:latin typeface="Cambria Math" panose="02040503050406030204" pitchFamily="18" charset="0"/>
                          </a:rPr>
                          <m:t> 7</m:t>
                        </m:r>
                      </m:oMath>
                    </m:oMathPara>
                  </a14:m>
                  <a:endParaRPr lang="zh-CN" altLang="en-US" dirty="0">
                    <a:solidFill>
                      <a:srgbClr val="FF0000"/>
                    </a:solidFill>
                  </a:endParaRPr>
                </a:p>
              </p:txBody>
            </p:sp>
          </mc:Choice>
          <mc:Fallback xmlns="">
            <p:sp>
              <p:nvSpPr>
                <p:cNvPr id="30" name="椭圆 29">
                  <a:extLst>
                    <a:ext uri="{FF2B5EF4-FFF2-40B4-BE49-F238E27FC236}">
                      <a16:creationId xmlns:a16="http://schemas.microsoft.com/office/drawing/2014/main" id="{F1923531-5319-47D9-A9B0-224BA9F0B922}"/>
                    </a:ext>
                  </a:extLst>
                </p:cNvPr>
                <p:cNvSpPr>
                  <a:spLocks noRot="1" noChangeAspect="1" noMove="1" noResize="1" noEditPoints="1" noAdjustHandles="1" noChangeArrowheads="1" noChangeShapeType="1" noTextEdit="1"/>
                </p:cNvSpPr>
                <p:nvPr/>
              </p:nvSpPr>
              <p:spPr>
                <a:xfrm>
                  <a:off x="6208334" y="3328409"/>
                  <a:ext cx="393108" cy="393108"/>
                </a:xfrm>
                <a:prstGeom prst="ellipse">
                  <a:avLst/>
                </a:prstGeom>
                <a:blipFill>
                  <a:blip r:embed="rId17"/>
                  <a:stretch>
                    <a:fillRect l="-15217" t="-24444" r="-28261" b="-22222"/>
                  </a:stretch>
                </a:blipFill>
                <a:ln>
                  <a:solidFill>
                    <a:schemeClr val="tx1"/>
                  </a:solidFill>
                </a:ln>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2563B9DA-8D8A-4EEC-AA8B-65B463177E42}"/>
                </a:ext>
              </a:extLst>
            </p:cNvPr>
            <p:cNvCxnSpPr>
              <a:cxnSpLocks/>
              <a:stCxn id="24" idx="3"/>
              <a:endCxn id="25" idx="0"/>
            </p:cNvCxnSpPr>
            <p:nvPr/>
          </p:nvCxnSpPr>
          <p:spPr>
            <a:xfrm flipH="1">
              <a:off x="4826035" y="2089136"/>
              <a:ext cx="399511"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7FFF874-9061-4AFD-8513-B844CCC99351}"/>
                </a:ext>
              </a:extLst>
            </p:cNvPr>
            <p:cNvCxnSpPr>
              <a:cxnSpLocks/>
              <a:stCxn id="25" idx="3"/>
              <a:endCxn id="26" idx="0"/>
            </p:cNvCxnSpPr>
            <p:nvPr/>
          </p:nvCxnSpPr>
          <p:spPr>
            <a:xfrm flipH="1">
              <a:off x="4324174" y="2874376"/>
              <a:ext cx="362876"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229F9E3-323D-460B-9663-D1A8B41FCD3C}"/>
                </a:ext>
              </a:extLst>
            </p:cNvPr>
            <p:cNvCxnSpPr>
              <a:cxnSpLocks/>
              <a:stCxn id="26" idx="3"/>
              <a:endCxn id="27" idx="0"/>
            </p:cNvCxnSpPr>
            <p:nvPr/>
          </p:nvCxnSpPr>
          <p:spPr>
            <a:xfrm flipH="1">
              <a:off x="3785193" y="3663948"/>
              <a:ext cx="399996" cy="580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B313BE9-87FD-4817-9C0D-50147248FBDE}"/>
                </a:ext>
              </a:extLst>
            </p:cNvPr>
            <p:cNvCxnSpPr>
              <a:cxnSpLocks/>
              <a:stCxn id="24" idx="5"/>
              <a:endCxn id="28" idx="0"/>
            </p:cNvCxnSpPr>
            <p:nvPr/>
          </p:nvCxnSpPr>
          <p:spPr>
            <a:xfrm>
              <a:off x="5503516" y="2089136"/>
              <a:ext cx="410213" cy="449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825CA25-60BF-4806-AA2F-09FE2FB8C8E1}"/>
                </a:ext>
              </a:extLst>
            </p:cNvPr>
            <p:cNvCxnSpPr>
              <a:stCxn id="28" idx="3"/>
              <a:endCxn id="29" idx="0"/>
            </p:cNvCxnSpPr>
            <p:nvPr/>
          </p:nvCxnSpPr>
          <p:spPr>
            <a:xfrm flipH="1">
              <a:off x="5364531" y="2874376"/>
              <a:ext cx="410213"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6A85E56-8E2B-4E15-83FC-1E76AE707A54}"/>
                </a:ext>
              </a:extLst>
            </p:cNvPr>
            <p:cNvCxnSpPr>
              <a:stCxn id="28" idx="5"/>
              <a:endCxn id="30" idx="0"/>
            </p:cNvCxnSpPr>
            <p:nvPr/>
          </p:nvCxnSpPr>
          <p:spPr>
            <a:xfrm>
              <a:off x="6052714" y="2874376"/>
              <a:ext cx="352174" cy="454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8BE66EA8-9205-4321-9D31-2489C4CF2DB1}"/>
              </a:ext>
            </a:extLst>
          </p:cNvPr>
          <p:cNvSpPr txBox="1"/>
          <p:nvPr/>
        </p:nvSpPr>
        <p:spPr>
          <a:xfrm>
            <a:off x="8106895" y="4867370"/>
            <a:ext cx="695783" cy="369332"/>
          </a:xfrm>
          <a:prstGeom prst="rect">
            <a:avLst/>
          </a:prstGeom>
          <a:noFill/>
        </p:spPr>
        <p:txBody>
          <a:bodyPr wrap="square" rtlCol="0">
            <a:spAutoFit/>
          </a:bodyPr>
          <a:lstStyle/>
          <a:p>
            <a:r>
              <a:rPr lang="zh-CN" altLang="en-US" dirty="0"/>
              <a:t>虚树</a:t>
            </a:r>
          </a:p>
        </p:txBody>
      </p:sp>
      <p:pic>
        <p:nvPicPr>
          <p:cNvPr id="22" name="图片 21">
            <a:extLst>
              <a:ext uri="{FF2B5EF4-FFF2-40B4-BE49-F238E27FC236}">
                <a16:creationId xmlns:a16="http://schemas.microsoft.com/office/drawing/2014/main" id="{FA74CB32-518E-4C6B-8AF5-A582E2ECDB7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2477" y="4053459"/>
            <a:ext cx="2381250" cy="2219325"/>
          </a:xfrm>
          <a:prstGeom prst="rect">
            <a:avLst/>
          </a:prstGeom>
        </p:spPr>
      </p:pic>
    </p:spTree>
    <p:extLst>
      <p:ext uri="{BB962C8B-B14F-4D97-AF65-F5344CB8AC3E}">
        <p14:creationId xmlns:p14="http://schemas.microsoft.com/office/powerpoint/2010/main" val="148761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fade">
                                      <p:cBhvr>
                                        <p:cTn id="3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2A79C-3D3D-41A4-A056-E85CD1D542A5}"/>
              </a:ext>
            </a:extLst>
          </p:cNvPr>
          <p:cNvSpPr>
            <a:spLocks noGrp="1"/>
          </p:cNvSpPr>
          <p:nvPr>
            <p:ph type="title"/>
          </p:nvPr>
        </p:nvSpPr>
        <p:spPr/>
        <p:txBody>
          <a:bodyPr/>
          <a:lstStyle/>
          <a:p>
            <a:r>
              <a:rPr lang="zh-CN" altLang="en-US" dirty="0"/>
              <a:t>虚树</a:t>
            </a:r>
          </a:p>
        </p:txBody>
      </p:sp>
      <p:sp>
        <p:nvSpPr>
          <p:cNvPr id="3" name="内容占位符 2">
            <a:extLst>
              <a:ext uri="{FF2B5EF4-FFF2-40B4-BE49-F238E27FC236}">
                <a16:creationId xmlns:a16="http://schemas.microsoft.com/office/drawing/2014/main" id="{CAB5390A-23A6-400D-A5F8-8746CD62BE67}"/>
              </a:ext>
            </a:extLst>
          </p:cNvPr>
          <p:cNvSpPr>
            <a:spLocks noGrp="1"/>
          </p:cNvSpPr>
          <p:nvPr>
            <p:ph idx="1"/>
          </p:nvPr>
        </p:nvSpPr>
        <p:spPr/>
        <p:txBody>
          <a:bodyPr/>
          <a:lstStyle/>
          <a:p>
            <a:pPr lvl="1"/>
            <a:r>
              <a:rPr lang="zh-CN" altLang="en-US" dirty="0"/>
              <a:t>虚树，是对于一棵给定的原树 ，构造出的一棵新的树使得总结点数</a:t>
            </a:r>
            <a:r>
              <a:rPr lang="zh-CN" altLang="en-US" b="1" dirty="0"/>
              <a:t>最小</a:t>
            </a:r>
            <a:r>
              <a:rPr lang="zh-CN" altLang="en-US" dirty="0"/>
              <a:t>且</a:t>
            </a:r>
            <a:r>
              <a:rPr lang="zh-CN" altLang="en-US" b="1" dirty="0"/>
              <a:t>包含指定的某几个节点和他们的 </a:t>
            </a:r>
            <a:r>
              <a:rPr lang="en-US" altLang="zh-CN" b="1" dirty="0">
                <a:latin typeface="Consolas" panose="020B0609020204030204" pitchFamily="49" charset="0"/>
              </a:rPr>
              <a:t>LCA</a:t>
            </a:r>
            <a:r>
              <a:rPr lang="zh-CN" altLang="en-US" dirty="0"/>
              <a:t>。虚树的本质</a:t>
            </a:r>
            <a:r>
              <a:rPr lang="zh-CN" altLang="en-US" strike="sngStrike" dirty="0"/>
              <a:t>大概</a:t>
            </a:r>
            <a:r>
              <a:rPr lang="zh-CN" altLang="en-US" dirty="0"/>
              <a:t>是提取出原树中对我们有用的部分，从而减小问题规模。</a:t>
            </a:r>
            <a:endParaRPr lang="en-US" altLang="zh-CN" dirty="0"/>
          </a:p>
          <a:p>
            <a:pPr lvl="1"/>
            <a:r>
              <a:rPr lang="zh-CN" altLang="en-US" dirty="0"/>
              <a:t>优势：可以提升 </a:t>
            </a:r>
            <a:r>
              <a:rPr lang="en-US" altLang="zh-CN" dirty="0"/>
              <a:t>400b </a:t>
            </a:r>
            <a:r>
              <a:rPr lang="zh-CN" altLang="en-US" dirty="0"/>
              <a:t>代码长度，让人觉得您的代码能力很强。</a:t>
            </a:r>
            <a:endParaRPr lang="en-US" altLang="zh-CN" dirty="0"/>
          </a:p>
        </p:txBody>
      </p:sp>
    </p:spTree>
    <p:extLst>
      <p:ext uri="{BB962C8B-B14F-4D97-AF65-F5344CB8AC3E}">
        <p14:creationId xmlns:p14="http://schemas.microsoft.com/office/powerpoint/2010/main" val="342155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7215B-0EBC-4527-9CF5-5DC45C2C0283}"/>
              </a:ext>
            </a:extLst>
          </p:cNvPr>
          <p:cNvSpPr>
            <a:spLocks noGrp="1"/>
          </p:cNvSpPr>
          <p:nvPr>
            <p:ph type="title"/>
          </p:nvPr>
        </p:nvSpPr>
        <p:spPr/>
        <p:txBody>
          <a:bodyPr>
            <a:normAutofit/>
          </a:bodyPr>
          <a:lstStyle/>
          <a:p>
            <a:r>
              <a:rPr lang="en-US" altLang="zh-CN" sz="4400" dirty="0">
                <a:latin typeface="Consolas" panose="020B0609020204030204" pitchFamily="49" charset="0"/>
              </a:rPr>
              <a:t>CF613D Kingdom and its Cities</a:t>
            </a:r>
            <a:endParaRPr lang="zh-CN" altLang="en-US" sz="4400" dirty="0"/>
          </a:p>
        </p:txBody>
      </p:sp>
      <p:sp>
        <p:nvSpPr>
          <p:cNvPr id="3" name="内容占位符 2">
            <a:extLst>
              <a:ext uri="{FF2B5EF4-FFF2-40B4-BE49-F238E27FC236}">
                <a16:creationId xmlns:a16="http://schemas.microsoft.com/office/drawing/2014/main" id="{ED32971B-1953-46C5-A756-A09CB829B71B}"/>
              </a:ext>
            </a:extLst>
          </p:cNvPr>
          <p:cNvSpPr>
            <a:spLocks noGrp="1"/>
          </p:cNvSpPr>
          <p:nvPr>
            <p:ph idx="1"/>
          </p:nvPr>
        </p:nvSpPr>
        <p:spPr/>
        <p:txBody>
          <a:bodyPr/>
          <a:lstStyle/>
          <a:p>
            <a:pPr lvl="1"/>
            <a:r>
              <a:rPr lang="zh-CN" altLang="en-US" dirty="0"/>
              <a:t>建好虚树，在虚树上</a:t>
            </a:r>
            <a:r>
              <a:rPr lang="en-US" altLang="zh-CN" dirty="0"/>
              <a:t>dfs</a:t>
            </a:r>
            <a:r>
              <a:rPr lang="zh-CN" altLang="en-US" dirty="0"/>
              <a:t>即可。</a:t>
            </a:r>
            <a:endParaRPr lang="en-US" altLang="zh-CN" dirty="0"/>
          </a:p>
          <a:p>
            <a:pPr lvl="1"/>
            <a:r>
              <a:rPr lang="zh-CN" altLang="en-US" dirty="0"/>
              <a:t>咋建虚树呢？？？</a:t>
            </a:r>
          </a:p>
        </p:txBody>
      </p:sp>
    </p:spTree>
    <p:extLst>
      <p:ext uri="{BB962C8B-B14F-4D97-AF65-F5344CB8AC3E}">
        <p14:creationId xmlns:p14="http://schemas.microsoft.com/office/powerpoint/2010/main" val="26305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D7915-CC2D-4AC9-8AC7-7095314E3996}"/>
              </a:ext>
            </a:extLst>
          </p:cNvPr>
          <p:cNvSpPr>
            <a:spLocks noGrp="1"/>
          </p:cNvSpPr>
          <p:nvPr>
            <p:ph type="title"/>
          </p:nvPr>
        </p:nvSpPr>
        <p:spPr/>
        <p:txBody>
          <a:bodyPr/>
          <a:lstStyle/>
          <a:p>
            <a:r>
              <a:rPr lang="zh-CN" altLang="en-US" dirty="0"/>
              <a:t>建虚树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BFAE0B-037A-47C3-91CD-8A1458394F02}"/>
                  </a:ext>
                </a:extLst>
              </p:cNvPr>
              <p:cNvSpPr>
                <a:spLocks noGrp="1"/>
              </p:cNvSpPr>
              <p:nvPr>
                <p:ph idx="1"/>
              </p:nvPr>
            </p:nvSpPr>
            <p:spPr/>
            <p:txBody>
              <a:bodyPr/>
              <a:lstStyle/>
              <a:p>
                <a:pPr lvl="1"/>
                <a:r>
                  <a:rPr lang="zh-CN" altLang="en-US" dirty="0"/>
                  <a:t>首先预处理原树所有节点的</a:t>
                </a:r>
                <a:r>
                  <a:rPr lang="en-US" altLang="zh-CN" dirty="0"/>
                  <a:t>dfs</a:t>
                </a:r>
                <a:r>
                  <a:rPr lang="zh-CN" altLang="en-US" dirty="0"/>
                  <a:t>序</a:t>
                </a:r>
                <a14:m>
                  <m:oMath xmlns:m="http://schemas.openxmlformats.org/officeDocument/2006/math">
                    <m:r>
                      <m:rPr>
                        <m:sty m:val="p"/>
                      </m:rPr>
                      <a:rPr lang="en-US" altLang="zh-CN" b="0" i="1" dirty="0">
                        <a:latin typeface="Cambria Math" panose="02040503050406030204" pitchFamily="18" charset="0"/>
                      </a:rPr>
                      <m:t>dfn</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；将关键点按</a:t>
                </a:r>
                <a:r>
                  <a:rPr lang="en-US" altLang="zh-CN" dirty="0"/>
                  <a:t>dfs</a:t>
                </a:r>
                <a:r>
                  <a:rPr lang="zh-CN" altLang="en-US" dirty="0"/>
                  <a:t>序从小到大排序。</a:t>
                </a:r>
                <a:endParaRPr lang="en-US" altLang="zh-CN" dirty="0"/>
              </a:p>
              <a:p>
                <a:pPr lvl="1"/>
                <a:r>
                  <a:rPr lang="zh-CN" altLang="en-US" dirty="0"/>
                  <a:t>为方便建树先加入树根节点。</a:t>
                </a:r>
                <a:endParaRPr lang="en-US" altLang="zh-CN" dirty="0"/>
              </a:p>
              <a:p>
                <a:pPr lvl="1"/>
                <a:r>
                  <a:rPr lang="zh-CN" altLang="en-US" dirty="0"/>
                  <a:t>然后按照</a:t>
                </a:r>
                <a:r>
                  <a:rPr lang="en-US" altLang="zh-CN" dirty="0"/>
                  <a:t>dfs</a:t>
                </a:r>
                <a:r>
                  <a:rPr lang="zh-CN" altLang="en-US" dirty="0"/>
                  <a:t>序将关键点排序，依次加入栈中。</a:t>
                </a:r>
                <a:endParaRPr lang="en-US" altLang="zh-CN" dirty="0"/>
              </a:p>
              <a:p>
                <a:pPr lvl="1"/>
                <a:r>
                  <a:rPr lang="zh-CN" altLang="en-US" dirty="0"/>
                  <a:t>加入时分情况讨论。</a:t>
                </a:r>
              </a:p>
            </p:txBody>
          </p:sp>
        </mc:Choice>
        <mc:Fallback xmlns="">
          <p:sp>
            <p:nvSpPr>
              <p:cNvPr id="3" name="内容占位符 2">
                <a:extLst>
                  <a:ext uri="{FF2B5EF4-FFF2-40B4-BE49-F238E27FC236}">
                    <a16:creationId xmlns:a16="http://schemas.microsoft.com/office/drawing/2014/main" id="{6EBFAE0B-037A-47C3-91CD-8A1458394F02}"/>
                  </a:ext>
                </a:extLst>
              </p:cNvPr>
              <p:cNvSpPr>
                <a:spLocks noGrp="1" noRot="1" noChangeAspect="1" noMove="1" noResize="1" noEditPoints="1" noAdjustHandles="1" noChangeArrowheads="1" noChangeShapeType="1" noTextEdit="1"/>
              </p:cNvSpPr>
              <p:nvPr>
                <p:ph idx="1"/>
              </p:nvPr>
            </p:nvSpPr>
            <p:spPr>
              <a:blipFill>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267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7453</TotalTime>
  <Words>3196</Words>
  <Application>Microsoft Office PowerPoint</Application>
  <PresentationFormat>宽屏</PresentationFormat>
  <Paragraphs>237</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华文仿宋</vt:lpstr>
      <vt:lpstr>Cambria Math</vt:lpstr>
      <vt:lpstr>Consolas</vt:lpstr>
      <vt:lpstr>Tw Cen MT</vt:lpstr>
      <vt:lpstr>Tw Cen MT Condensed</vt:lpstr>
      <vt:lpstr>Wingdings 3</vt:lpstr>
      <vt:lpstr>积分</vt:lpstr>
      <vt:lpstr>PowerPoint 演示文稿</vt:lpstr>
      <vt:lpstr>一道题</vt:lpstr>
      <vt:lpstr>思路</vt:lpstr>
      <vt:lpstr>CF613D Kingdom and its Cities</vt:lpstr>
      <vt:lpstr>TLE</vt:lpstr>
      <vt:lpstr>虚树</vt:lpstr>
      <vt:lpstr>虚树</vt:lpstr>
      <vt:lpstr>CF613D Kingdom and its Cities</vt:lpstr>
      <vt:lpstr>建虚树</vt:lpstr>
      <vt:lpstr>建虚树</vt:lpstr>
      <vt:lpstr>建虚树</vt:lpstr>
      <vt:lpstr>建虚树</vt:lpstr>
      <vt:lpstr>建虚树</vt:lpstr>
      <vt:lpstr>感性理解正确性</vt:lpstr>
      <vt:lpstr>「SDOI2011」消耗战</vt:lpstr>
      <vt:lpstr>「SDOI2011」消耗战</vt:lpstr>
      <vt:lpstr>「HEOI2014」大工程</vt:lpstr>
      <vt:lpstr>「HEOI2014」大工程</vt:lpstr>
      <vt:lpstr>「HEOI2014」大工程</vt:lpstr>
      <vt:lpstr>「HNOI2014」世界树</vt:lpstr>
      <vt:lpstr>「HNOI2014」世界树</vt:lpstr>
      <vt:lpstr>「HNOI2014」世界树</vt:lpstr>
      <vt:lpstr>「HNOI2014」世界树</vt:lpstr>
      <vt:lpstr>「HNOI2014」世界树</vt:lpstr>
      <vt:lpstr>「HNOI2014」世界树</vt:lpstr>
      <vt:lpstr>「HNOI2014」世界树</vt:lpstr>
      <vt:lpstr>？？？</vt:lpstr>
      <vt:lpstr>「HNOI/AHOI2018」毒瘤</vt:lpstr>
      <vt:lpstr>「HNOI/AHOI2018」毒瘤</vt:lpstr>
      <vt:lpstr>一点感觉</vt:lpstr>
      <vt:lpstr>总结</vt:lpstr>
      <vt:lpstr>题目列表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 tianrui</dc:creator>
  <cp:lastModifiedBy>Stu</cp:lastModifiedBy>
  <cp:revision>737</cp:revision>
  <dcterms:created xsi:type="dcterms:W3CDTF">2020-01-27T03:49:52Z</dcterms:created>
  <dcterms:modified xsi:type="dcterms:W3CDTF">2021-08-25T02:13:47Z</dcterms:modified>
</cp:coreProperties>
</file>