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0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10" r:id="rId2"/>
    <p:sldId id="409" r:id="rId3"/>
    <p:sldId id="474" r:id="rId4"/>
    <p:sldId id="475" r:id="rId5"/>
    <p:sldId id="476" r:id="rId6"/>
    <p:sldId id="478" r:id="rId7"/>
    <p:sldId id="477" r:id="rId8"/>
    <p:sldId id="479" r:id="rId9"/>
    <p:sldId id="480" r:id="rId10"/>
    <p:sldId id="481" r:id="rId11"/>
    <p:sldId id="482" r:id="rId12"/>
    <p:sldId id="484" r:id="rId13"/>
    <p:sldId id="485" r:id="rId14"/>
    <p:sldId id="488" r:id="rId15"/>
    <p:sldId id="489" r:id="rId16"/>
    <p:sldId id="487" r:id="rId17"/>
    <p:sldId id="493" r:id="rId18"/>
    <p:sldId id="491" r:id="rId19"/>
    <p:sldId id="494" r:id="rId20"/>
    <p:sldId id="472" r:id="rId21"/>
    <p:sldId id="458" r:id="rId22"/>
    <p:sldId id="471" r:id="rId23"/>
    <p:sldId id="495" r:id="rId24"/>
    <p:sldId id="496" r:id="rId25"/>
    <p:sldId id="498" r:id="rId26"/>
    <p:sldId id="499" r:id="rId27"/>
    <p:sldId id="500" r:id="rId28"/>
    <p:sldId id="473" r:id="rId29"/>
    <p:sldId id="501" r:id="rId30"/>
    <p:sldId id="502" r:id="rId31"/>
    <p:sldId id="503" r:id="rId32"/>
    <p:sldId id="504" r:id="rId33"/>
    <p:sldId id="515" r:id="rId34"/>
    <p:sldId id="516" r:id="rId35"/>
    <p:sldId id="505" r:id="rId36"/>
    <p:sldId id="517" r:id="rId37"/>
    <p:sldId id="506" r:id="rId38"/>
    <p:sldId id="508" r:id="rId39"/>
    <p:sldId id="518" r:id="rId40"/>
    <p:sldId id="519" r:id="rId41"/>
    <p:sldId id="509" r:id="rId42"/>
    <p:sldId id="510" r:id="rId43"/>
    <p:sldId id="520" r:id="rId44"/>
    <p:sldId id="511" r:id="rId45"/>
    <p:sldId id="521" r:id="rId46"/>
    <p:sldId id="512" r:id="rId47"/>
    <p:sldId id="522" r:id="rId48"/>
    <p:sldId id="526" r:id="rId49"/>
    <p:sldId id="513" r:id="rId50"/>
    <p:sldId id="523" r:id="rId51"/>
    <p:sldId id="527" r:id="rId52"/>
    <p:sldId id="514" r:id="rId53"/>
    <p:sldId id="524" r:id="rId54"/>
    <p:sldId id="525" r:id="rId55"/>
    <p:sldId id="507" r:id="rId56"/>
    <p:sldId id="415" r:id="rId5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112" y="12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E56-8A42-4441-9C20-BC02A688CA5B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1716-5B16-4C7D-9350-B57AAB253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8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1037E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0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ACWing</a:t>
            </a:r>
            <a:r>
              <a:rPr lang="en-US" altLang="zh-CN" dirty="0"/>
              <a:t> 3813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6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516B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1385E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0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5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1385F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4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 1062F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7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4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zhuanlan.zhihu.com/p/161537289" TargetMode="Externa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vjudge.net/problem/UVA-1108" TargetMode="Externa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8" descr="资源 9">
            <a:extLst>
              <a:ext uri="{FF2B5EF4-FFF2-40B4-BE49-F238E27FC236}">
                <a16:creationId xmlns:a16="http://schemas.microsoft.com/office/drawing/2014/main" id="{87873C5D-920B-4978-8904-4B072C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393" y="1806575"/>
            <a:ext cx="515585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6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图论选讲</a:t>
            </a:r>
          </a:p>
        </p:txBody>
      </p:sp>
      <p:sp>
        <p:nvSpPr>
          <p:cNvPr id="2056" name="文本框 11">
            <a:extLst>
              <a:ext uri="{FF2B5EF4-FFF2-40B4-BE49-F238E27FC236}">
                <a16:creationId xmlns:a16="http://schemas.microsoft.com/office/drawing/2014/main" id="{09A602D3-489B-4C27-B480-D36A63813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935413"/>
            <a:ext cx="227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有一个𝑛个点并且一开始没有边的图，每一时刻会加入一条新的无向边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𝑢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并有一次询问：求最大的点集大小，使得由点集内的点组成的子图中，所有点的度数都不小于𝑘。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提示：时光倒流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：类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拓扑排序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倒着做，每次把度数小于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的点删掉即可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2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，每个点上有一个小写字母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定义一条路径的权值为出现频率最高的字母的出现次数，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求最大权值的路径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F[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表示走到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时字母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的最高频率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4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n*m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的矩阵，其中一些位置是空白的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现在要在这些空白位置放置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1*2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2*1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的骨牌，问填满空白处的方案是否存在且唯一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提示：从度数上考虑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发现只有度数为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时才会有唯一方案，拓扑排序即可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图，这些边有一部分已经确定方向，现在需要对剩下的边确定方向，使得新图是一个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，保证有解。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提示：回想拓扑序的定义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把原图的拓扑序求出来，之后按照拓扑序连边即可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26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个结点的无根树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每次操作可以选择一个结点，并删除与这个点相邻的恰好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个叶子，问最多操作次数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6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个结点的无根树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每次操作可以选择一个结点，并删除与这个点相邻的恰好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个叶子，问最多操作次数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拓扑排序，但是要改一下入队条件，并记录每个点被删了多少叶子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9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如果点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满足：对任意的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，总有一条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的路径或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的路径。则称其为关键点。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同时，定义次关键点为删掉某个点后能满足上述条件的点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求关键点和次关键点个数总数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考虑这个相互有一方可达的性质：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在拓扑排序中，同时出现的度数为</a:t>
            </a: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的点相互不可达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再考虑一个拓扑排序的性质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在某一时刻，所有尚未进队的点都可以由当前队列中的点到达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f[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可以到达或可以到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的点总数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答案为满足</a:t>
            </a: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f[</a:t>
            </a:r>
            <a:r>
              <a:rPr lang="en-US" altLang="zh-CN" sz="2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]&gt;=n-2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在拓扑排序途中分类讨论即可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79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车站分级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609601" y="16002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EC1C97D4-E5CC-0092-98FC-6ED52AB1A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/>
              <a:lstStyle/>
              <a:p>
                <a:r>
                  <a:rPr lang="zh-CN" altLang="en-US" dirty="0"/>
                  <a:t>一条单向的铁路线上，依次有编号为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个火车站。每个火车站都有一个级别，最低为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级。现有若干趟车次在这条线路上行驶，每一趟都满足如下要求：如果这趟车次停靠了火车站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，则始发站、终点站之间所有级别大于等于火车站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的都必须停靠。（注意：起始站和终点站自然也算作事先已知需要停靠的站点）</a:t>
                </a:r>
                <a:endParaRPr lang="en-US" altLang="zh-CN" dirty="0"/>
              </a:p>
              <a:p>
                <a:r>
                  <a:rPr lang="zh-CN" altLang="en-US" dirty="0"/>
                  <a:t>现有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趟车次的运行情况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（全部满足要求），试推算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个火车站至少分为几个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不同的级别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EC1C97D4-E5CC-0092-98FC-6ED52AB1A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>
                <a:blip r:embed="rId7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9D2D8936-0F29-8D98-CC5C-BF82B9CEE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915" y="3215076"/>
            <a:ext cx="6706181" cy="29110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85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车站分级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AF4D5502-6742-1475-0CEB-512E9D8883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1" y="1752605"/>
                <a:ext cx="10972801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zh-CN" altLang="en-US" spc="150" dirty="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如果这趟车次停靠了火车站 </a:t>
                </a:r>
                <a14:m>
                  <m:oMath xmlns:m="http://schemas.openxmlformats.org/officeDocument/2006/math">
                    <m:r>
                      <a:rPr lang="en-US" altLang="zh-CN" i="1" spc="15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pc="150" dirty="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，则始发站、终点站之间所有级别大于等于火车站</a:t>
                </a:r>
                <a14:m>
                  <m:oMath xmlns:m="http://schemas.openxmlformats.org/officeDocument/2006/math">
                    <m:r>
                      <a:rPr lang="en-US" altLang="zh-CN" i="1" spc="15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pc="150" dirty="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的都必须停靠。</a:t>
                </a:r>
                <a:endParaRPr lang="en-US" altLang="zh-CN" spc="150" dirty="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lvl="0" fontAlgn="auto">
                  <a:spcAft>
                    <a:spcPts val="0"/>
                  </a:spcAft>
                  <a:defRPr/>
                </a:pPr>
                <a:endParaRPr lang="en-US" altLang="zh-CN" sz="1800" spc="150" dirty="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对于每个合法的路线，所有未停靠的车站编号必须小于停靠站</a:t>
                </a:r>
                <a:endParaRPr lang="en-US" altLang="zh-CN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fontAlgn="auto">
                  <a:spcAft>
                    <a:spcPts val="0"/>
                  </a:spcAft>
                  <a:defRPr/>
                </a:pPr>
                <a:endParaRPr lang="en-US" altLang="zh-CN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根据这一信息，就能得到若干个关于车站等级的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严格</a:t>
                </a:r>
                <a:r>
                  <a:rPr lang="zh-CN" altLang="en-US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大小关系</a:t>
                </a:r>
                <a:endParaRPr lang="en-US" altLang="zh-CN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fontAlgn="auto">
                  <a:spcAft>
                    <a:spcPts val="0"/>
                  </a:spcAft>
                  <a:defRPr/>
                </a:pPr>
                <a:endParaRPr lang="en-US" altLang="zh-CN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建图拓扑排序即可</a:t>
                </a:r>
                <a:endParaRPr lang="en-US" altLang="zh-CN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AF4D5502-6742-1475-0CEB-512E9D88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1752605"/>
                <a:ext cx="10972801" cy="4525963"/>
              </a:xfrm>
              <a:prstGeom prst="rect">
                <a:avLst/>
              </a:prstGeom>
              <a:blipFill>
                <a:blip r:embed="rId8"/>
                <a:stretch>
                  <a:fillRect l="-1000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13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拓扑排序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强连通分量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53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定义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C6E770C-7824-5D91-148C-0BC784D3BF4A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在图论中，⼀个有向图被称为是强连通的当且仅当每⼀对不相同结点 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间既存在从 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 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的路径也存在从 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 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的路径。有向图的极大强连通子图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这里指点数极大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被称为强连通分量。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请指出图中的强连通分量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Answer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{3},{9},{1,2,4,5,6,7,8}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22FAD-ADDC-1DCD-997A-8C9AA7407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758" y="3167129"/>
            <a:ext cx="4917057" cy="19977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46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搜索树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5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756216-59BB-F578-CF1F-1D3198DBB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988" y="1104543"/>
            <a:ext cx="9137723" cy="52546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179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Tarjan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算法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C6E770C-7824-5D91-148C-0BC784D3BF4A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用来求强连通分量的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Tarjan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算法主要是在对图进行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的过程中维护了以下几个信息：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50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5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kumimoji="0" lang="en-US" altLang="zh-CN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 </a:t>
            </a:r>
            <a:r>
              <a:rPr kumimoji="0" lang="zh-CN" altLang="en-US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号结点的</a:t>
            </a:r>
            <a:r>
              <a:rPr kumimoji="0" lang="en-US" altLang="zh-CN" sz="25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kumimoji="0" lang="zh-CN" altLang="en-US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</a:t>
            </a:r>
            <a:endParaRPr kumimoji="0" lang="en-US" altLang="zh-CN" sz="25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low[x]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</a:t>
            </a: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号结点出发，所能到达的</a:t>
            </a:r>
            <a:r>
              <a:rPr lang="en-US" altLang="zh-CN" sz="2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序最小的点对应的</a:t>
            </a:r>
            <a:r>
              <a:rPr lang="en-US" altLang="zh-CN" sz="2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更严谨的定义：从</a:t>
            </a:r>
            <a:r>
              <a:rPr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或者以</a:t>
            </a:r>
            <a:r>
              <a:rPr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为根的子树中的结点，再通过⼀条反祖边或者横叉边可以到达的时间戳最小的结点</a:t>
            </a:r>
            <a:r>
              <a:rPr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的时间戳，并且要求</a:t>
            </a:r>
            <a:r>
              <a:rPr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有⼀些额外的性质</a:t>
            </a:r>
            <a:r>
              <a:rPr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y</a:t>
            </a:r>
            <a:r>
              <a:rPr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还要能够到达</a:t>
            </a:r>
            <a:r>
              <a:rPr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kumimoji="0" lang="zh-CN" altLang="en-US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一个搜索栈，以及一个数据</a:t>
            </a:r>
            <a:r>
              <a:rPr kumimoji="0" lang="en-US" altLang="zh-CN" sz="25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</a:t>
            </a:r>
            <a:r>
              <a:rPr kumimoji="0" lang="en-US" altLang="zh-CN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kumimoji="0" lang="zh-CN" altLang="en-US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是否在栈中</a:t>
            </a:r>
            <a:endParaRPr kumimoji="0" lang="en-US" altLang="zh-CN" sz="25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此外，我们还定义一个强连通分量的根是在</a:t>
            </a:r>
            <a:r>
              <a:rPr lang="en-US" altLang="zh-CN" sz="2800" noProof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280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过程中遇到的</a:t>
            </a:r>
            <a:r>
              <a:rPr kumimoji="0" lang="zh-CN" altLang="en-US" sz="2800" b="0" i="0" u="none" strike="noStrike" kern="1200" cap="none" spc="0" normalizeH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fontAlgn="auto">
              <a:spcAft>
                <a:spcPts val="0"/>
              </a:spcAft>
              <a:buNone/>
              <a:defRPr/>
            </a:pPr>
            <a:r>
              <a:rPr kumimoji="0" lang="zh-CN" altLang="en-US" sz="2800" b="0" i="0" u="none" strike="noStrike" kern="1200" cap="none" spc="0" normalizeH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一个该强连通分量内的点，思考这个点会有什么性质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01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Tarjan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算法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C6E770C-7824-5D91-148C-0BC784D3BF4A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dfn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[x]==low[x]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当我们找到了一个强连通分量后，就可以一直弹栈直到弹到当前点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，这些点就构成了一个强连通分量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请一位勇士来现场表演一下怎么写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tarjan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5EDDA5-7A54-461A-D322-AB35E7065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675" y="3221499"/>
            <a:ext cx="5465107" cy="2850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80D3A-81CD-9289-5D72-628AF450A0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7782" y="3533898"/>
            <a:ext cx="2929446" cy="24840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3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Tarjan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算法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C6E770C-7824-5D91-148C-0BC784D3BF4A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事实上，在求强连通分量的时候，有些人会把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low[x]=min(low[x],</a:t>
            </a:r>
            <a:r>
              <a:rPr kumimoji="0" lang="en-US" altLang="zh-CN" sz="2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dfn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[y]);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 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low[x]=min(low[x],low[y]);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并发现这也是能通过强连通分量相关的题的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这实际上是在对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数组不严谨定义下写成的代码，虽然便于理解，但对之后的学习不利（当然现在我们还看不出来）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不过当我们学会求强连通分量后，有些题的加强版就能做了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 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加强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条边的有向图，每个点有权值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w[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求最大的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w[t]-w[s]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，使得存在一条从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求一次强连通分量，把权值信息合并就能像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那样搞了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7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04901"/>
            <a:ext cx="258792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 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加强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有向边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问是否对任意一个点对，都能保证能从其中一个点走到另一个点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同样，缩点后用同样的做法处理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双连通分量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4325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定义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C6E770C-7824-5D91-148C-0BC784D3BF4A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首先，双连通分量是无向图上的定义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边双连通分量：删除任意一条边后仍然连通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对应割边的定义：若删除一条边后图不连通了，这条边就是割边（桥）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点双连通分量：删除任意一点后剩下的图仍然连通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对应割点的定义：若删除这个点后图不连通，这个点就是割点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求边双连通分量的做法十分简单，只需要在求强连通分量的时候注意不要回头就好了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同时经过实验也可以发现，求边双时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low[x]=min(low[x],low[y]);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也是能过的！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8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有向无环图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通常会有这样一个例子：现在有一个工程，这个工程被分成了很多部分。有一些部分要求前面某部分完成后才可以开始进行。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这时把每个部分看成一个结点，限制看成有向边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右图就可以看作一个这样的限制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一般情况下，这样的图是不会有环的</a:t>
            </a:r>
            <a:endParaRPr lang="en-US" altLang="zh-CN" sz="28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故称为有向无环图 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(Directed Acyclic Graph) 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015090-B1B4-305D-4E07-375E7FCC7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2502" y="3701084"/>
            <a:ext cx="3039311" cy="16675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92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57887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点双连通分量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C6E770C-7824-5D91-148C-0BC784D3BF4A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求点双连通分量的做法相对就比较复杂，请神仙讲讲怎么求点双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记结论：判断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low[y]&gt;=</a:t>
            </a:r>
            <a:r>
              <a:rPr kumimoji="0" lang="en-US" altLang="zh-CN" sz="2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dfn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需要注意的是：由于一个点可能属于多个点双，所以为了便于处理，可以在实现时变成把边放入栈中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同时在求点双时不要忘记一些特殊情况：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单独一条边连接两个点是一个点双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5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中第一个遇到的点，需要额外判断他的子树是否多于</a:t>
            </a: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另外我们还会发现，在求点双时就必须用</a:t>
            </a:r>
            <a:r>
              <a:rPr kumimoji="0" lang="en-US" altLang="zh-CN" sz="2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dfn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[y]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来更新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low[x]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/>
              </a:rPr>
              <a:t>https://zhuanlan.zhihu.com/p/161537289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重点在于讲题，原理自行参悟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5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例题若干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2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给定一个有向图，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问有多少个点能够被所有其它点到达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7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给定一个有向图，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问有多少个点能够被所有其它点到达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fontAlgn="auto">
              <a:spcAft>
                <a:spcPts val="0"/>
              </a:spcAft>
              <a:buNone/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缩点，判断缩点后出度为零的点的个数，若为一输出对应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SCC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2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Luogu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P2341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41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给定一个有向图，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问要至少添加多少条有向边才能使图强连通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9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给定一个有向图，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问要至少添加多少条有向边才能使图强连通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缩点后判断入度为零和出度为零的点的个数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HDU 2767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2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给定一个无向连通图，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问要至少添加多少条边才能使任意两点间都能有两条不相交路径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6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给定一个无向连通图，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问要至少添加多少条边才能使任意两点间都能有两条不相交路径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求边双后图是一棵树，答案就是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叶子个数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)/2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PK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3177 3352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Luogu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P2860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选择最小的点集，使得从这些点出发能遍历到图中的至少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3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选择最小的点集，使得从这些点出发能遍历到图中的至少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缩点后选取所有入度为零的点即可保证能到达所有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再特判一下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的情况即可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BZOJ 2438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的子问题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拓扑排序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我们一般会需要一个合法的做工序列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1, 5, 2, 3, 6, 4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求出一种合法序列的过程就叫作拓扑排序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流程如下：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选择一个入度为</a:t>
            </a: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的结点并直接输出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删除这个结点以及与其相连的所有边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重复以上两个步骤，直至找不到入度为</a:t>
            </a:r>
            <a:r>
              <a:rPr lang="en-US" altLang="zh-CN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5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</a:t>
            </a:r>
            <a:endParaRPr lang="en-US" altLang="zh-CN" sz="25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0CC670-C1E8-8516-ADF0-3B9A4A197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036" y="1765850"/>
            <a:ext cx="3039311" cy="16675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对所有的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询问：如果删除了第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个点，将会有多少对点不互相连通。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4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对所有的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询问：如果删除了第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个点，将会有多少对点不互相连通。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删点后不连通即为割点的性质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对每个点，计算与之相连的点双的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并计数即可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BZOJ 1123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6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给定一个无向图以及一对点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。问有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多少个点对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s,t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满足，从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必须经过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7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给定一个无向图以及一对点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。问有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多少个点对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s,t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满足，从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必须经过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求出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能到达但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无法到达的点的数量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能到达但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无法到达的点数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二者相乘即为答案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 1276B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2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给定一个无向图，问有多少个点满足：删除该点后图变成一棵树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2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给定一个无向图，问有多少个点满足：删除该点后图变成一棵树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树的性质：边数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的连通图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一个点满足条件的充要条件：度数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=m-n+2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且不是割点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UOJ 67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14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给定一个无向图，问至少要设置多少个关键点使得，删除任意一个点后，所有点都能走到其中一个关键点，并求方案数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n&lt;=500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25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给定一个无向图，问至少要设置多少个关键点使得，删除任意一个点后，所有点都能走到其中一个关键点，并求方案数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n&lt;=500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考虑删除一个点后对连通性的影响，显然只有割点才会造成变动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那么考虑删除每个割点后产生的影响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删除一个割点后，图会裂成若干个连通块，那么在每个连通块内，都必须至少放置一个关键点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4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VIII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87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给定一个无向图，问至少要设置多少个关键点使得，删除任意一个点后，所有点都能走到其中一个关键点，并求方案数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n&lt;=500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对每个这样的连通块，考虑其与多少个割点直接相连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可以发现，当一个连通块恰好与一个割点相连时，则需要放置关键点，否则不用。注意特判整个图是点双的情况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BZOJ 2730</a:t>
            </a:r>
          </a:p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/>
              </a:rPr>
              <a:t>https://vjudge.net/problem/UVA-1108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加强版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4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个人，其中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个人能进行一次会议当且仅当：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的奇数，这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个人坐一圈能满足任意相邻两人不相互憎恶。问有多少个人不能参加任何一场会议。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n&lt;=1000,m&lt;=1000000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>
            <a:extLst>
              <a:ext uri="{FF2B5EF4-FFF2-40B4-BE49-F238E27FC236}">
                <a16:creationId xmlns:a16="http://schemas.microsoft.com/office/drawing/2014/main" id="{1AC332D4-0F91-4657-A262-4383C9E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C6F5989-2D17-4D83-8E99-D0E30BF9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经典题若干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91515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个人，其中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个人能进行一次会议当且仅当：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的奇数，这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个人坐一圈能满足任意相邻两人不相互憎恶。问有多少个人不能参加任何一场会议。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n&lt;=1000,m&lt;=1000000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显然是要求反图中，有多少点不在任意一个奇环内，于是从奇环的性质着手考虑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引理：若一个点双内存在奇环，则存在若干个奇环覆盖点双内部所有点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82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根据引理，我们就可以考虑对每个点双内部进行判断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判断完成后打上标记，所有未被标记的点就是对应答案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SPOJ2878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3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给定一个无向图，其中每个点的度数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。若每条边的容量为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的最大流量，求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\sum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x&lt;y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n&lt;=3000,m&lt;=4500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4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给定一个无向图，其中每个点的度数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&lt;=3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。若每条边的容量为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的最大流量，求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\sum f(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x&lt;y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n&lt;=3000,m&lt;=4500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首先，最大流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最小割，所以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)&lt;=3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于是开始分别考虑有多少个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)=0,1,2,3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3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X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338707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两个点不在一个连通块内时，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等价于两点间路径唯一，其实就是不在一个连通分量内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那么缩点即可判断有多少个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)=1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接下来就需要判断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的情况，即需要判断两个点是否三联通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提供一种判断方式：若删除任意一条边后，这两个点仍然双连通（在一个边双内），则说明他们三联通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那么对每个点，记录删除每条边后其所在边双的编号，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判断即可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BZOJ 4435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6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2F5D-C120-0D49-C72C-BACAABEC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其它作业（水）题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5EB1A-6DC1-CAA5-D9CD-BA1DADDD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399"/>
            <a:ext cx="10969200" cy="5025419"/>
          </a:xfrm>
        </p:spPr>
        <p:txBody>
          <a:bodyPr>
            <a:normAutofit/>
          </a:bodyPr>
          <a:lstStyle/>
          <a:p>
            <a:r>
              <a:rPr lang="en-US" altLang="zh-CN" b="1" dirty="0"/>
              <a:t>HDOJ 4738</a:t>
            </a:r>
          </a:p>
          <a:p>
            <a:r>
              <a:rPr lang="en-US" altLang="zh-CN" b="1" dirty="0"/>
              <a:t>[ZJOI2004]</a:t>
            </a:r>
            <a:r>
              <a:rPr lang="zh-CN" altLang="en-US" b="1" dirty="0"/>
              <a:t>嗅探器 </a:t>
            </a:r>
            <a:r>
              <a:rPr lang="en-US" altLang="zh-CN" b="1" dirty="0"/>
              <a:t>luogu5058</a:t>
            </a:r>
            <a:endParaRPr lang="en-US" altLang="zh-CN" dirty="0"/>
          </a:p>
          <a:p>
            <a:r>
              <a:rPr lang="en-US" altLang="zh-CN" dirty="0"/>
              <a:t>[APIO2009]</a:t>
            </a:r>
            <a:r>
              <a:rPr lang="zh-CN" altLang="en-US" dirty="0"/>
              <a:t>抢掠计划 </a:t>
            </a:r>
            <a:r>
              <a:rPr lang="en-US" altLang="zh-CN" dirty="0"/>
              <a:t>luogu3627</a:t>
            </a:r>
          </a:p>
          <a:p>
            <a:r>
              <a:rPr lang="en-US" altLang="zh-CN" dirty="0"/>
              <a:t>SDOI2010. </a:t>
            </a:r>
            <a:r>
              <a:rPr lang="zh-CN" altLang="en-US" dirty="0"/>
              <a:t>所驼⻔王的宝藏 </a:t>
            </a:r>
            <a:r>
              <a:rPr lang="en-US" altLang="zh-CN" dirty="0" err="1"/>
              <a:t>luogu</a:t>
            </a:r>
            <a:r>
              <a:rPr lang="en-US" altLang="zh-CN" dirty="0"/>
              <a:t> 2403</a:t>
            </a:r>
          </a:p>
          <a:p>
            <a:r>
              <a:rPr lang="en-US" altLang="zh-CN" dirty="0"/>
              <a:t>UVA1108</a:t>
            </a:r>
          </a:p>
          <a:p>
            <a:r>
              <a:rPr lang="en-US" altLang="zh-CN" dirty="0"/>
              <a:t>CF 1000E</a:t>
            </a:r>
          </a:p>
          <a:p>
            <a:r>
              <a:rPr lang="en-US" altLang="zh-CN" dirty="0"/>
              <a:t>CF 734E</a:t>
            </a:r>
          </a:p>
          <a:p>
            <a:r>
              <a:rPr lang="en-US" altLang="zh-CN" dirty="0"/>
              <a:t>CF 487E</a:t>
            </a:r>
          </a:p>
          <a:p>
            <a:endParaRPr lang="en-US" altLang="zh-CN" dirty="0"/>
          </a:p>
          <a:p>
            <a:r>
              <a:rPr lang="zh-CN" altLang="en-US" dirty="0"/>
              <a:t>两周时间完成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656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>
            <a:extLst>
              <a:ext uri="{FF2B5EF4-FFF2-40B4-BE49-F238E27FC236}">
                <a16:creationId xmlns:a16="http://schemas.microsoft.com/office/drawing/2014/main" id="{8A6339E7-E2BE-4B89-8699-AB89A170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9" descr="资源 15">
            <a:extLst>
              <a:ext uri="{FF2B5EF4-FFF2-40B4-BE49-F238E27FC236}">
                <a16:creationId xmlns:a16="http://schemas.microsoft.com/office/drawing/2014/main" id="{33CD47F5-0A2A-4144-902E-929C6966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1" descr="资源 16">
            <a:extLst>
              <a:ext uri="{FF2B5EF4-FFF2-40B4-BE49-F238E27FC236}">
                <a16:creationId xmlns:a16="http://schemas.microsoft.com/office/drawing/2014/main" id="{79DB5BDD-409F-4BF9-A177-9C9B0298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6" descr="资源 1">
            <a:extLst>
              <a:ext uri="{FF2B5EF4-FFF2-40B4-BE49-F238E27FC236}">
                <a16:creationId xmlns:a16="http://schemas.microsoft.com/office/drawing/2014/main" id="{21CD6EF4-9F3C-41FB-91E5-068A4527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，每个点有权值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w[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求最大的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w[t]-w[s]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，使得存在一条从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奸商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kumimoji="0" lang="zh-CN" alt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的部分分</a:t>
            </a:r>
            <a:endParaRPr kumimoji="0" lang="en-US" altLang="zh-CN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拓扑排序的途中记录当前路径上已经过的权值最小值，并更新答案</a:t>
            </a:r>
            <a:endParaRPr kumimoji="0" lang="zh-CN" altLang="en-US" sz="28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1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以及起点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和终点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问图中有多少个点满足：删掉该点后，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点无法到达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f[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走到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的方案数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同样地记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g[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走到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的方案数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每次判断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]*g[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是否等于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f[t]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2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III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</a:p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问是否对任意一个点对，都能保证能从其中一个点走到另一个点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提示：拓扑排序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在过程中判断是否同时出现多个入度为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的点即可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8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经典题</a:t>
            </a: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IV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F59D942-7B9F-8834-9E1F-69333BC98338}"/>
              </a:ext>
            </a:extLst>
          </p:cNvPr>
          <p:cNvSpPr txBox="1">
            <a:spLocks/>
          </p:cNvSpPr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F4D5502-6742-1475-0CEB-512E9D8883B4}"/>
              </a:ext>
            </a:extLst>
          </p:cNvPr>
          <p:cNvSpPr txBox="1">
            <a:spLocks/>
          </p:cNvSpPr>
          <p:nvPr/>
        </p:nvSpPr>
        <p:spPr>
          <a:xfrm>
            <a:off x="762001" y="175260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DAG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开始在上面玩游戏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有一个标志物起始在某个点上，现在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Bob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轮流移动。每次移动会等概率选择一条与标志物相邻的边，并移动到对应位置，无法移动者败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Alice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获胜的概率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m &lt;= 100000</a:t>
            </a:r>
          </a:p>
          <a:p>
            <a:pPr lvl="0" fontAlgn="auto">
              <a:spcAft>
                <a:spcPts val="0"/>
              </a:spcAft>
              <a:defRPr/>
            </a:pP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建反图跑拓扑序即可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2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4007</Words>
  <Application>Microsoft Office PowerPoint</Application>
  <PresentationFormat>宽屏</PresentationFormat>
  <Paragraphs>431</Paragraphs>
  <Slides>56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等线</vt:lpstr>
      <vt:lpstr>方正字迹-快意体 简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其它作业（水）题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C DX</cp:lastModifiedBy>
  <cp:revision>481</cp:revision>
  <dcterms:created xsi:type="dcterms:W3CDTF">2019-06-19T02:08:00Z</dcterms:created>
  <dcterms:modified xsi:type="dcterms:W3CDTF">2022-05-25T02:55:49Z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