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10" r:id="rId2"/>
    <p:sldId id="416" r:id="rId3"/>
    <p:sldId id="423" r:id="rId4"/>
    <p:sldId id="417" r:id="rId5"/>
    <p:sldId id="424" r:id="rId6"/>
    <p:sldId id="418" r:id="rId7"/>
    <p:sldId id="425" r:id="rId8"/>
    <p:sldId id="421" r:id="rId9"/>
    <p:sldId id="426" r:id="rId10"/>
    <p:sldId id="419" r:id="rId11"/>
    <p:sldId id="429" r:id="rId12"/>
    <p:sldId id="420" r:id="rId13"/>
    <p:sldId id="427" r:id="rId14"/>
    <p:sldId id="422" r:id="rId15"/>
    <p:sldId id="428" r:id="rId16"/>
    <p:sldId id="415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8ABEB-AB4A-4C6A-B2A7-47BD8091162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9BEAF-85D7-49E3-9B92-2C695EEEF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7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538BE-CAED-4F18-B3D9-D58007CE30F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1D5-52FC-44AC-81BA-9CE9B2CA8870}" type="datetimeFigureOut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A0348-B3C4-4BF3-A9B3-6B02488F4E1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251E0-0338-4ACC-9380-58410172F9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03FD-ABAB-408D-A084-B74E4A7B0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5D3B9A1-FC78-43BA-B360-ABB038873518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2A76-0A01-4364-924C-D946AACD1C81}" type="datetimeFigureOut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F0999C9-8600-4D9D-A750-7EFE032F8373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BAC7786-1CD1-4DDF-9307-A53B89B4AFE6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2C89-9121-4102-A0E4-88B495A14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FDC3D-8015-4BB5-94D5-16824BFDD37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C0C9-4E0F-41BE-B40F-A113061D9E8D}" type="datetimeFigureOut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338AF-A5F9-42A6-9791-D6FF78DFE09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2EC8B-EAB1-4280-AB16-8289548BAE33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8190-CCAE-484E-9129-ACC1EA664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4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AD66C-F5EF-4709-8AD5-D942E1BC24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B5A-0B1E-4B54-BBDB-54572563D602}" type="datetimeFigureOut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62D75-1218-4D46-AEF8-9CC9398884E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48F8B-F87E-4D90-BF19-CFF6AFD4CC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F145-7F99-45F3-A00D-44B16BDD6C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4BAA5-AFE0-4B4D-AF1B-5B824192684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B175-982A-4AB5-9FEE-57AEA54243E5}" type="datetimeFigureOut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8E2F1-5686-4488-97C3-7812A59B932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96C28-DAEC-4B91-93C6-5A10A44B436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2B8-3DF3-4F19-84D5-53B7A8B5E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140C814-21FF-4D52-9DAB-F109011B18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25FD-BE17-4FD9-A038-7F99E6E105BE}" type="datetimeFigureOut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01D1A3E-EDD4-4AFC-8C35-72F72639794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EA709A-9BC6-449D-A9FD-21CF9CBFD71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100C4-5621-4685-8821-A078D8758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7E6AD5B-257A-4223-A1E6-2C20AC90192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F073-AE72-4174-9C46-84CE3F248EE0}" type="datetimeFigureOut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5090013-07DC-4AD8-8C51-63E8AE849D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250A97-9665-4556-AC0F-026836B8622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E927-D7F0-4453-B37A-15E94F6D6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B62C9A8-AC19-4CEA-808E-BC7E33FD31B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D3D7-48AE-4A07-8E16-7E667B0FA874}" type="datetimeFigureOut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CCCBB42-C82D-4C40-A8BB-C1593807918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EAE842C-DF06-4433-9D4A-6F27ABB120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1949-05F1-4A15-AA30-5C279DDDA1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165F324-E8D1-488E-835B-0ACEC5F6F37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70718-A447-4125-83F8-385CBB50C563}" type="datetimeFigureOut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2B8ABD8-01B2-49C1-ABC5-1F54155AF71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725482F-98F5-40F4-88CA-F42A9A7E9BE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8D3C-9387-402E-8C03-625E4899C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519473A-F919-4CD3-B705-CD5F6C4806E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FDE4-9E5E-4DB4-98FC-30749D3E3F85}" type="datetimeFigureOut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811EA8C-33C7-407F-A5F8-5E660D610D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1D3E92A-4B22-43CF-BEB4-2F064EDF536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82E5C-BE2F-4951-AB20-47F546318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25D17-72FB-4ECE-A59C-AEA20D3B176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1F0D-90D7-4AE7-B4CB-915C04CDCA0B}" type="datetimeFigureOut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BA098-400C-48C4-AAF5-71B68F99286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782A8-0F4D-4809-878F-C91FEA7A2C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9E08-FE7F-4156-9230-BB3B93CBD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BCFEAB5-30F1-4727-B8E4-1F13B0E03DE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1006B06-0519-45A9-B768-EA0FD12E119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7B03E-89DB-425E-B6D9-1101EBA1DE0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00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9DD444-AB2F-4A55-9A75-25C15F1DA018}" type="datetimeFigureOut">
              <a:rPr lang="zh-CN" altLang="en-US"/>
              <a:pPr>
                <a:defRPr/>
              </a:pPr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4FC9C-80EB-4D53-8807-D05A7C1C15C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00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29480-1BA0-419B-8D46-1B696D432AB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A7EDCB-175D-42EF-B7AA-361ACD965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bc233/tasks/abc233_g" TargetMode="Externa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bc233/tasks/abc233_g" TargetMode="Externa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bc223/tasks/abc223_g" TargetMode="Externa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bc223/tasks/abc223_g" TargetMode="Externa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bc246/tasks/abc246_h" TargetMode="Externa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bc246/tasks/abc246_h" TargetMode="Externa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www.luogu.com.cn/problem/CF1680E" TargetMode="Externa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www.luogu.com.cn/problem/CF1680E" TargetMode="Externa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www.luogu.com.cn/problem/CF1234F" TargetMode="Externa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www.luogu.com.cn/problem/CF1234F" TargetMode="Externa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bc213/tasks/abc213_g" TargetMode="Externa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bc213/tasks/abc213_g" TargetMode="Externa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bc221/tasks/abc221_g" TargetMode="Externa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bc221/tasks/abc221_g" TargetMode="Externa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资源 7">
            <a:extLst>
              <a:ext uri="{FF2B5EF4-FFF2-40B4-BE49-F238E27FC236}">
                <a16:creationId xmlns:a16="http://schemas.microsoft.com/office/drawing/2014/main" id="{544FADF3-2DBF-4627-8CAE-EED6B575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2900"/>
            <a:ext cx="12192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8" descr="资源 20">
            <a:extLst>
              <a:ext uri="{FF2B5EF4-FFF2-40B4-BE49-F238E27FC236}">
                <a16:creationId xmlns:a16="http://schemas.microsoft.com/office/drawing/2014/main" id="{1AECF9F8-993E-4661-8148-90E0AAD4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9725"/>
            <a:ext cx="12192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5" descr="资源 6">
            <a:extLst>
              <a:ext uri="{FF2B5EF4-FFF2-40B4-BE49-F238E27FC236}">
                <a16:creationId xmlns:a16="http://schemas.microsoft.com/office/drawing/2014/main" id="{14FFF84B-437E-4445-BDA1-E1D7AEDC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9">
            <a:extLst>
              <a:ext uri="{FF2B5EF4-FFF2-40B4-BE49-F238E27FC236}">
                <a16:creationId xmlns:a16="http://schemas.microsoft.com/office/drawing/2014/main" id="{1C0C89A5-92AF-492B-A0E9-0238402F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273" y="1932840"/>
            <a:ext cx="515585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动态规划练习</a:t>
            </a:r>
            <a:endParaRPr lang="en-US" altLang="zh-CN" sz="4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pic>
        <p:nvPicPr>
          <p:cNvPr id="2057" name="图片 14" descr="资源 18">
            <a:extLst>
              <a:ext uri="{FF2B5EF4-FFF2-40B4-BE49-F238E27FC236}">
                <a16:creationId xmlns:a16="http://schemas.microsoft.com/office/drawing/2014/main" id="{092DC1FD-52DF-4F3A-9172-B699CD43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952500"/>
            <a:ext cx="14144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5" descr="资源 19">
            <a:extLst>
              <a:ext uri="{FF2B5EF4-FFF2-40B4-BE49-F238E27FC236}">
                <a16:creationId xmlns:a16="http://schemas.microsoft.com/office/drawing/2014/main" id="{C616993F-37A0-429A-A960-12BC0C7E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17888"/>
            <a:ext cx="2590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图片 16" descr="资源 1">
            <a:extLst>
              <a:ext uri="{FF2B5EF4-FFF2-40B4-BE49-F238E27FC236}">
                <a16:creationId xmlns:a16="http://schemas.microsoft.com/office/drawing/2014/main" id="{AC025E34-1E3A-4DD7-9976-16E05A58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53" y="6206412"/>
            <a:ext cx="1490501" cy="4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 16"/>
          <p:cNvGrpSpPr/>
          <p:nvPr/>
        </p:nvGrpSpPr>
        <p:grpSpPr>
          <a:xfrm>
            <a:off x="106358" y="124288"/>
            <a:ext cx="2560642" cy="561512"/>
            <a:chOff x="7902173" y="2781300"/>
            <a:chExt cx="2560642" cy="561512"/>
          </a:xfrm>
        </p:grpSpPr>
        <p:pic>
          <p:nvPicPr>
            <p:cNvPr id="18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3994951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5. </a:t>
            </a:r>
            <a:r>
              <a:rPr lang="en-US" altLang="zh-CN" sz="2800" dirty="0">
                <a:hlinkClick r:id="rId7"/>
              </a:rPr>
              <a:t>Strongest Takahashi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B4DF0F-F0B0-5FAF-AC7A-E33E09B37531}"/>
                  </a:ext>
                </a:extLst>
              </p:cNvPr>
              <p:cNvSpPr txBox="1"/>
              <p:nvPr/>
            </p:nvSpPr>
            <p:spPr>
              <a:xfrm>
                <a:off x="1083590" y="1340638"/>
                <a:ext cx="95252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*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的网格图上，某些位置有障碍物，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Takahashi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可以进行多次清理，每次清理消除一个子正方形内的所有障碍，花费等价于正方形边长的体力。请问最少多少体力能清除所有障碍？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≤50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B4DF0F-F0B0-5FAF-AC7A-E33E09B37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90" y="1340638"/>
                <a:ext cx="9525226" cy="923330"/>
              </a:xfrm>
              <a:prstGeom prst="rect">
                <a:avLst/>
              </a:prstGeom>
              <a:blipFill>
                <a:blip r:embed="rId8"/>
                <a:stretch>
                  <a:fillRect l="-576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0483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3994951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5. </a:t>
            </a:r>
            <a:r>
              <a:rPr lang="en-US" altLang="zh-CN" sz="2800" dirty="0">
                <a:hlinkClick r:id="rId7"/>
              </a:rPr>
              <a:t>Strongest Takahashi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B4DF0F-F0B0-5FAF-AC7A-E33E09B37531}"/>
                  </a:ext>
                </a:extLst>
              </p:cNvPr>
              <p:cNvSpPr txBox="1"/>
              <p:nvPr/>
            </p:nvSpPr>
            <p:spPr>
              <a:xfrm>
                <a:off x="1083590" y="1340638"/>
                <a:ext cx="95252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*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的网格图上，某些位置有障碍物，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Takahashi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可以进行多次清理，每次清理消除一个子正方形内的所有障碍，花费等价于正方形边长的体力。请问最少多少体力能清除所有障碍？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≤50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B4DF0F-F0B0-5FAF-AC7A-E33E09B37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90" y="1340638"/>
                <a:ext cx="9525226" cy="923330"/>
              </a:xfrm>
              <a:prstGeom prst="rect">
                <a:avLst/>
              </a:prstGeom>
              <a:blipFill>
                <a:blip r:embed="rId8"/>
                <a:stretch>
                  <a:fillRect l="-576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194A501-6F1F-8267-C2C5-8ADD0B4B9077}"/>
              </a:ext>
            </a:extLst>
          </p:cNvPr>
          <p:cNvSpPr txBox="1"/>
          <p:nvPr/>
        </p:nvSpPr>
        <p:spPr>
          <a:xfrm>
            <a:off x="1082675" y="2457880"/>
            <a:ext cx="933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考虑以矩形作为状态的四维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，当前矩形要么一次操作清除所有障碍，要么一定可以沿一条线分成两份，变成两个子问题。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05A4D3B-E628-90E1-CB99-5F728F1F8DE9}"/>
                  </a:ext>
                </a:extLst>
              </p:cNvPr>
              <p:cNvSpPr txBox="1"/>
              <p:nvPr/>
            </p:nvSpPr>
            <p:spPr>
              <a:xfrm>
                <a:off x="1082675" y="3833452"/>
                <a:ext cx="6138908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枚举这条线进行转移，时间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5</m:t>
                            </m:r>
                          </m:sup>
                        </m:s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常数较小。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05A4D3B-E628-90E1-CB99-5F728F1F8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3833452"/>
                <a:ext cx="6138908" cy="372410"/>
              </a:xfrm>
              <a:prstGeom prst="rect">
                <a:avLst/>
              </a:prstGeom>
              <a:blipFill>
                <a:blip r:embed="rId9"/>
                <a:stretch>
                  <a:fillRect l="-894" t="-1311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88381711-B7C3-7D70-5A3B-CE672F056309}"/>
              </a:ext>
            </a:extLst>
          </p:cNvPr>
          <p:cNvSpPr txBox="1"/>
          <p:nvPr/>
        </p:nvSpPr>
        <p:spPr>
          <a:xfrm>
            <a:off x="1082674" y="3298123"/>
            <a:ext cx="933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假设最优方案中，每条线都被子正方形覆盖了，那这个方案不如一次操作。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38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04901"/>
            <a:ext cx="3151572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6. </a:t>
            </a:r>
            <a:r>
              <a:rPr lang="en-US" altLang="zh-CN" sz="2800" dirty="0">
                <a:hlinkClick r:id="rId7"/>
              </a:rPr>
              <a:t>Vertex Deletion</a:t>
            </a:r>
            <a:endParaRPr lang="en-US" altLang="zh-CN" sz="2800" dirty="0"/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1E86333-A64B-B377-AA92-1F229D3B59A3}"/>
                  </a:ext>
                </a:extLst>
              </p:cNvPr>
              <p:cNvSpPr txBox="1"/>
              <p:nvPr/>
            </p:nvSpPr>
            <p:spPr>
              <a:xfrm>
                <a:off x="1919356" y="1773275"/>
                <a:ext cx="95606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给定一棵树，找出哪些点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满足：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删去点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和相邻的边，剩下的图的最大匹配数和原树的最大匹配数相等。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5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1E86333-A64B-B377-AA92-1F229D3B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56" y="1773275"/>
                <a:ext cx="9560650" cy="923330"/>
              </a:xfrm>
              <a:prstGeom prst="rect">
                <a:avLst/>
              </a:prstGeom>
              <a:blipFill>
                <a:blip r:embed="rId8"/>
                <a:stretch>
                  <a:fillRect l="-574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8694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04901"/>
            <a:ext cx="3151572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6. </a:t>
            </a:r>
            <a:r>
              <a:rPr lang="en-US" altLang="zh-CN" sz="2800" dirty="0">
                <a:hlinkClick r:id="rId7"/>
              </a:rPr>
              <a:t>Vertex Deletion</a:t>
            </a:r>
            <a:endParaRPr lang="en-US" altLang="zh-CN" sz="2800" dirty="0"/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1E86333-A64B-B377-AA92-1F229D3B59A3}"/>
                  </a:ext>
                </a:extLst>
              </p:cNvPr>
              <p:cNvSpPr txBox="1"/>
              <p:nvPr/>
            </p:nvSpPr>
            <p:spPr>
              <a:xfrm>
                <a:off x="1919356" y="1773275"/>
                <a:ext cx="95606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给定一棵树，找出哪些点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满足：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删去点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和相邻的边，剩下的图的最大匹配数和原树的最大匹配数相等。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5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1E86333-A64B-B377-AA92-1F229D3B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56" y="1773275"/>
                <a:ext cx="9560650" cy="923330"/>
              </a:xfrm>
              <a:prstGeom prst="rect">
                <a:avLst/>
              </a:prstGeom>
              <a:blipFill>
                <a:blip r:embed="rId8"/>
                <a:stretch>
                  <a:fillRect l="-574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28369A2-D897-65B8-FD67-68696F362C97}"/>
              </a:ext>
            </a:extLst>
          </p:cNvPr>
          <p:cNvSpPr txBox="1"/>
          <p:nvPr/>
        </p:nvSpPr>
        <p:spPr>
          <a:xfrm>
            <a:off x="1919356" y="3244334"/>
            <a:ext cx="899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考虑树的最大匹配怎么求：自底向上贪心能匹配就匹配。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BFB54A-5C78-3426-D1D1-572A74E26ED8}"/>
              </a:ext>
            </a:extLst>
          </p:cNvPr>
          <p:cNvSpPr txBox="1"/>
          <p:nvPr/>
        </p:nvSpPr>
        <p:spPr>
          <a:xfrm>
            <a:off x="1919356" y="3685123"/>
            <a:ext cx="899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检验点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是否满足条件时把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作为根，简单换根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70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306279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7. </a:t>
            </a:r>
            <a:r>
              <a:rPr lang="en-US" altLang="zh-CN" sz="2800" dirty="0">
                <a:hlinkClick r:id="rId7"/>
              </a:rPr>
              <a:t>01? Queries 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53192D9-9ED6-E117-E947-894ADA405C26}"/>
                  </a:ext>
                </a:extLst>
              </p:cNvPr>
              <p:cNvSpPr txBox="1"/>
              <p:nvPr/>
            </p:nvSpPr>
            <p:spPr>
              <a:xfrm>
                <a:off x="1082675" y="1331650"/>
                <a:ext cx="88691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给定一个只含有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0,1,?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三种字符的字符串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次询问，每次询问会修改某个位置的字符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对后面的询问也生效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，然后询问有多少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01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串，作为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的子序列出现。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?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可以匹配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或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5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53192D9-9ED6-E117-E947-894ADA405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31650"/>
                <a:ext cx="8869193" cy="923330"/>
              </a:xfrm>
              <a:prstGeom prst="rect">
                <a:avLst/>
              </a:prstGeom>
              <a:blipFill>
                <a:blip r:embed="rId8"/>
                <a:stretch>
                  <a:fillRect l="-619" t="-3289" b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4540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306279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7. </a:t>
            </a:r>
            <a:r>
              <a:rPr lang="en-US" altLang="zh-CN" sz="2800" dirty="0">
                <a:hlinkClick r:id="rId7"/>
              </a:rPr>
              <a:t>01? Queries 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53192D9-9ED6-E117-E947-894ADA405C26}"/>
                  </a:ext>
                </a:extLst>
              </p:cNvPr>
              <p:cNvSpPr txBox="1"/>
              <p:nvPr/>
            </p:nvSpPr>
            <p:spPr>
              <a:xfrm>
                <a:off x="1082675" y="1331650"/>
                <a:ext cx="88691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给定一个只含有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0,1,?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三种字符的字符串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次询问，每次询问会修改某个位置的字符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对后面的询问也生效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，然后询问有多少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01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串，作为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的子序列出现。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?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可以匹配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或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5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53192D9-9ED6-E117-E947-894ADA405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31650"/>
                <a:ext cx="8869193" cy="923330"/>
              </a:xfrm>
              <a:prstGeom prst="rect">
                <a:avLst/>
              </a:prstGeom>
              <a:blipFill>
                <a:blip r:embed="rId8"/>
                <a:stretch>
                  <a:fillRect l="-619" t="-3289" b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4A5E5C26-44B8-F315-D703-190DD4F6131D}"/>
              </a:ext>
            </a:extLst>
          </p:cNvPr>
          <p:cNvSpPr txBox="1"/>
          <p:nvPr/>
        </p:nvSpPr>
        <p:spPr>
          <a:xfrm>
            <a:off x="1082677" y="2569382"/>
            <a:ext cx="919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先不考虑修改。使用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求子序列的数量，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][0]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表示前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位，以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结尾的子序列数量，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][1]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表示前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位，以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结尾的子序列数量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843E2C-7640-8616-9F09-55FD6AE155F4}"/>
              </a:ext>
            </a:extLst>
          </p:cNvPr>
          <p:cNvSpPr txBox="1"/>
          <p:nvPr/>
        </p:nvSpPr>
        <p:spPr>
          <a:xfrm>
            <a:off x="1082676" y="3345906"/>
            <a:ext cx="9277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S[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]=0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，考虑算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][0]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，前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位以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结尾的子序列数量是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[i-1][0]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，前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位的所有子序列末尾添个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，数量是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[i-1][0]+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[i-1][1]+1,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这两部分重叠的数量是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[i-1][0]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考虑算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][1],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][1]=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[i-1][1]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83FDCD-001D-CD57-3B07-94843CEA20D0}"/>
              </a:ext>
            </a:extLst>
          </p:cNvPr>
          <p:cNvSpPr txBox="1"/>
          <p:nvPr/>
        </p:nvSpPr>
        <p:spPr>
          <a:xfrm>
            <a:off x="1082675" y="4340674"/>
            <a:ext cx="9277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S[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]=1/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？的转移类似，这些转移都可以表示为矩阵。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使用线段树支持单点修改，维护矩阵的乘积。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43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资源 12">
            <a:extLst>
              <a:ext uri="{FF2B5EF4-FFF2-40B4-BE49-F238E27FC236}">
                <a16:creationId xmlns:a16="http://schemas.microsoft.com/office/drawing/2014/main" id="{8A6339E7-E2BE-4B89-8699-AB89A170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225"/>
            <a:ext cx="12192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9" descr="资源 15">
            <a:extLst>
              <a:ext uri="{FF2B5EF4-FFF2-40B4-BE49-F238E27FC236}">
                <a16:creationId xmlns:a16="http://schemas.microsoft.com/office/drawing/2014/main" id="{33CD47F5-0A2A-4144-902E-929C6966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014538"/>
            <a:ext cx="25400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1" descr="资源 16">
            <a:extLst>
              <a:ext uri="{FF2B5EF4-FFF2-40B4-BE49-F238E27FC236}">
                <a16:creationId xmlns:a16="http://schemas.microsoft.com/office/drawing/2014/main" id="{79DB5BDD-409F-4BF9-A177-9C9B0298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84175"/>
            <a:ext cx="83597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16" descr="资源 1">
            <a:extLst>
              <a:ext uri="{FF2B5EF4-FFF2-40B4-BE49-F238E27FC236}">
                <a16:creationId xmlns:a16="http://schemas.microsoft.com/office/drawing/2014/main" id="{21CD6EF4-9F3C-41FB-91E5-068A4527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323012"/>
            <a:ext cx="1562100" cy="44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 1"/>
          <p:cNvGrpSpPr/>
          <p:nvPr/>
        </p:nvGrpSpPr>
        <p:grpSpPr>
          <a:xfrm>
            <a:off x="9527773" y="6245688"/>
            <a:ext cx="2560642" cy="561512"/>
            <a:chOff x="7902173" y="2781300"/>
            <a:chExt cx="2560642" cy="561512"/>
          </a:xfrm>
        </p:grpSpPr>
        <p:pic>
          <p:nvPicPr>
            <p:cNvPr id="12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04901"/>
            <a:ext cx="2938508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1. </a:t>
            </a:r>
            <a:r>
              <a:rPr lang="en-US" altLang="zh-CN" sz="2800" dirty="0">
                <a:hlinkClick r:id="rId7"/>
              </a:rPr>
              <a:t>Moving Chips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ABE17A-7865-4FE6-8FFE-88CF4E7D634B}"/>
                  </a:ext>
                </a:extLst>
              </p:cNvPr>
              <p:cNvSpPr txBox="1"/>
              <p:nvPr/>
            </p:nvSpPr>
            <p:spPr>
              <a:xfrm>
                <a:off x="1740064" y="1327308"/>
                <a:ext cx="79547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给你一个大小为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2×n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的棋盘， 棋子用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'*'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表示，空位用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'.'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表示。</a:t>
                </a:r>
                <a:b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在一次移动中，你可以选择任何棋子并将其移动到棋盘的任何相邻的格子，如果目的格子中有棋子则把他们合并为一个。</a:t>
                </a:r>
                <a:endParaRPr lang="en-US" altLang="zh-CN" b="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请问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在棋盘上正好留下一个棋子所需的最小移动数是多少？</a:t>
                </a:r>
                <a:endParaRPr lang="en-US" altLang="zh-CN" b="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5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ABE17A-7865-4FE6-8FFE-88CF4E7D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064" y="1327308"/>
                <a:ext cx="7954794" cy="1477328"/>
              </a:xfrm>
              <a:prstGeom prst="rect">
                <a:avLst/>
              </a:prstGeom>
              <a:blipFill>
                <a:blip r:embed="rId8"/>
                <a:stretch>
                  <a:fillRect l="-613"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7260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04901"/>
            <a:ext cx="2938508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1. </a:t>
            </a:r>
            <a:r>
              <a:rPr lang="en-US" altLang="zh-CN" sz="2800" dirty="0">
                <a:hlinkClick r:id="rId7"/>
              </a:rPr>
              <a:t>Moving Chips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ABE17A-7865-4FE6-8FFE-88CF4E7D634B}"/>
                  </a:ext>
                </a:extLst>
              </p:cNvPr>
              <p:cNvSpPr txBox="1"/>
              <p:nvPr/>
            </p:nvSpPr>
            <p:spPr>
              <a:xfrm>
                <a:off x="1740064" y="1327308"/>
                <a:ext cx="79547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给你一个大小为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2×n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的棋盘， 棋子用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'*'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表示，空位用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'.'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表示。</a:t>
                </a:r>
                <a:b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在一次移动中，你可以选择任何棋子并将其移动到棋盘的任何相邻的格子，如果目的格子中有棋子则把他们合并为一个。</a:t>
                </a:r>
                <a:endParaRPr lang="en-US" altLang="zh-CN" b="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请问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在棋盘上正好留下一个棋子所需的最小移动数是多少？</a:t>
                </a:r>
                <a:endParaRPr lang="en-US" altLang="zh-CN" b="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5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ABE17A-7865-4FE6-8FFE-88CF4E7D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064" y="1327308"/>
                <a:ext cx="7954794" cy="1477328"/>
              </a:xfrm>
              <a:prstGeom prst="rect">
                <a:avLst/>
              </a:prstGeom>
              <a:blipFill>
                <a:blip r:embed="rId8"/>
                <a:stretch>
                  <a:fillRect l="-613"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5085C96-B214-35E7-53E2-78B0BA1DE42F}"/>
              </a:ext>
            </a:extLst>
          </p:cNvPr>
          <p:cNvSpPr txBox="1"/>
          <p:nvPr/>
        </p:nvSpPr>
        <p:spPr>
          <a:xfrm>
            <a:off x="1740064" y="3187084"/>
            <a:ext cx="830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把位置看作点，等价于找一个边数最少的包含所有棋子的生成树。不妨先去掉前后那些没有棋子的位置。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1C48DC-2405-ED89-D660-29A886025691}"/>
              </a:ext>
            </a:extLst>
          </p:cNvPr>
          <p:cNvSpPr txBox="1"/>
          <p:nvPr/>
        </p:nvSpPr>
        <p:spPr>
          <a:xfrm>
            <a:off x="1740064" y="3846531"/>
            <a:ext cx="830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必然有一个最优解使得同一格上下两条横边只选一条。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0C2BAC-DA9D-923C-ED93-5CC6DD587DB0}"/>
              </a:ext>
            </a:extLst>
          </p:cNvPr>
          <p:cNvSpPr txBox="1"/>
          <p:nvPr/>
        </p:nvSpPr>
        <p:spPr>
          <a:xfrm>
            <a:off x="1740064" y="4233960"/>
            <a:ext cx="830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按照从左往右的顺序考虑，记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][0/1]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表示确定了第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列及前面的所有连边情况使得所有棋子都在树上，往后连的点是上面的还是下面的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根据前面的性质，确定了前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列的连边情况时，前面连的边肯定都是连通的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965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561956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2. </a:t>
            </a:r>
            <a:r>
              <a:rPr lang="en-US" altLang="zh-CN" sz="2800" dirty="0">
                <a:hlinkClick r:id="rId7"/>
              </a:rPr>
              <a:t>Yet Another Substring Reverse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A6A3427-5574-1AB8-504F-F0664CEC95B0}"/>
                  </a:ext>
                </a:extLst>
              </p:cNvPr>
              <p:cNvSpPr txBox="1"/>
              <p:nvPr/>
            </p:nvSpPr>
            <p:spPr>
              <a:xfrm>
                <a:off x="1812633" y="1455938"/>
                <a:ext cx="83454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给你一个字符串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，你可以翻转一次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的任意一个子串。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问翻转后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的子串中各个字符都不相同的最长子串长度。</a:t>
                </a: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6</m:t>
                        </m:r>
                      </m:sup>
                    </m:sSup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字符集</m:t>
                        </m:r>
                      </m:e>
                    </m:d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≤20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A6A3427-5574-1AB8-504F-F0664CEC9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633" y="1455938"/>
                <a:ext cx="8345452" cy="923330"/>
              </a:xfrm>
              <a:prstGeom prst="rect">
                <a:avLst/>
              </a:prstGeom>
              <a:blipFill>
                <a:blip r:embed="rId8"/>
                <a:stretch>
                  <a:fillRect l="-584" t="-3974" b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2024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561956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2. </a:t>
            </a:r>
            <a:r>
              <a:rPr lang="en-US" altLang="zh-CN" sz="2800" dirty="0">
                <a:hlinkClick r:id="rId7"/>
              </a:rPr>
              <a:t>Yet Another Substring Reverse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A6A3427-5574-1AB8-504F-F0664CEC95B0}"/>
                  </a:ext>
                </a:extLst>
              </p:cNvPr>
              <p:cNvSpPr txBox="1"/>
              <p:nvPr/>
            </p:nvSpPr>
            <p:spPr>
              <a:xfrm>
                <a:off x="1812633" y="1455938"/>
                <a:ext cx="83454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给你一个字符串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，你可以翻转一次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的任意一个子串。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问翻转后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的子串中各个字符都不相同的最长子串长度。</a:t>
                </a: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6</m:t>
                        </m:r>
                      </m:sup>
                    </m:sSup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字符集</m:t>
                        </m:r>
                      </m:e>
                    </m:d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≤20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A6A3427-5574-1AB8-504F-F0664CEC9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633" y="1455938"/>
                <a:ext cx="8345452" cy="923330"/>
              </a:xfrm>
              <a:prstGeom prst="rect">
                <a:avLst/>
              </a:prstGeom>
              <a:blipFill>
                <a:blip r:embed="rId8"/>
                <a:stretch>
                  <a:fillRect l="-584" t="-3974" b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A80AAFA-8F56-9B2E-264C-09F7A2C13A64}"/>
              </a:ext>
            </a:extLst>
          </p:cNvPr>
          <p:cNvSpPr txBox="1"/>
          <p:nvPr/>
        </p:nvSpPr>
        <p:spPr>
          <a:xfrm>
            <a:off x="1812633" y="2656188"/>
            <a:ext cx="834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等价于找两个不相交的子串满足没有重复的字符，使两个子串长度之和最大。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3CF139-295C-48B2-FD70-C4A912A99AF8}"/>
              </a:ext>
            </a:extLst>
          </p:cNvPr>
          <p:cNvSpPr txBox="1"/>
          <p:nvPr/>
        </p:nvSpPr>
        <p:spPr>
          <a:xfrm>
            <a:off x="1812633" y="3361932"/>
            <a:ext cx="834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条件“不相交”实际上可以忽略，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9096F6-BBA7-5A9F-6C3C-118A7C8DB9A2}"/>
              </a:ext>
            </a:extLst>
          </p:cNvPr>
          <p:cNvSpPr txBox="1"/>
          <p:nvPr/>
        </p:nvSpPr>
        <p:spPr>
          <a:xfrm>
            <a:off x="1812633" y="2986027"/>
            <a:ext cx="834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没有重复字符的子串数量最多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019B18-C44C-3CB6-7C44-AC3FE8EA17ED}"/>
              </a:ext>
            </a:extLst>
          </p:cNvPr>
          <p:cNvSpPr txBox="1"/>
          <p:nvPr/>
        </p:nvSpPr>
        <p:spPr>
          <a:xfrm>
            <a:off x="1812633" y="3731264"/>
            <a:ext cx="8014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把每个子串看作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位的数，枚举一个数，要找补集的最大子集，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每个状态的最大子集可以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sosdp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预处理。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698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04901"/>
            <a:ext cx="2920752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3. </a:t>
            </a:r>
            <a:r>
              <a:rPr lang="en-US" altLang="zh-CN" sz="2800" dirty="0">
                <a:hlinkClick r:id="rId7"/>
              </a:rPr>
              <a:t>Connectivity 2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87CA17-646A-DC92-FD9C-6B806C691A7C}"/>
                  </a:ext>
                </a:extLst>
              </p:cNvPr>
              <p:cNvSpPr txBox="1"/>
              <p:nvPr/>
            </p:nvSpPr>
            <p:spPr>
              <a:xfrm>
                <a:off x="1460377" y="1313895"/>
                <a:ext cx="8305060" cy="1057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给定一个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个点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条边的简单无向图，可以删去任意的边，对于所有的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请回答有几种删边方法使得点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和点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k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连通。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≤17, 0≤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𝑁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87CA17-646A-DC92-FD9C-6B806C691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377" y="1313895"/>
                <a:ext cx="8305060" cy="1057469"/>
              </a:xfrm>
              <a:prstGeom prst="rect">
                <a:avLst/>
              </a:prstGeom>
              <a:blipFill>
                <a:blip r:embed="rId8"/>
                <a:stretch>
                  <a:fillRect l="-661" t="-4624" b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183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04901"/>
            <a:ext cx="2920752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3. </a:t>
            </a:r>
            <a:r>
              <a:rPr lang="en-US" altLang="zh-CN" sz="2800" dirty="0">
                <a:hlinkClick r:id="rId7"/>
              </a:rPr>
              <a:t>Connectivity 2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87CA17-646A-DC92-FD9C-6B806C691A7C}"/>
                  </a:ext>
                </a:extLst>
              </p:cNvPr>
              <p:cNvSpPr txBox="1"/>
              <p:nvPr/>
            </p:nvSpPr>
            <p:spPr>
              <a:xfrm>
                <a:off x="1460377" y="1313895"/>
                <a:ext cx="8305060" cy="1057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给定一个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个点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条边的简单无向图，可以删去任意的边，对于所有的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请回答有几种删边方法使得点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和点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k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连通。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≤17, 0≤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𝑁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87CA17-646A-DC92-FD9C-6B806C691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377" y="1313895"/>
                <a:ext cx="8305060" cy="1057469"/>
              </a:xfrm>
              <a:prstGeom prst="rect">
                <a:avLst/>
              </a:prstGeom>
              <a:blipFill>
                <a:blip r:embed="rId8"/>
                <a:stretch>
                  <a:fillRect l="-661" t="-4624" b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387DED1-64A4-7D56-4CE7-F9EAB5C51473}"/>
              </a:ext>
            </a:extLst>
          </p:cNvPr>
          <p:cNvSpPr txBox="1"/>
          <p:nvPr/>
        </p:nvSpPr>
        <p:spPr>
          <a:xfrm>
            <a:off x="1460377" y="2539014"/>
            <a:ext cx="882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考虑枚举点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所在的连通块是哪些点。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33BDE1-FA97-FEE7-7ABA-958ADD04FE94}"/>
                  </a:ext>
                </a:extLst>
              </p:cNvPr>
              <p:cNvSpPr txBox="1"/>
              <p:nvPr/>
            </p:nvSpPr>
            <p:spPr>
              <a:xfrm>
                <a:off x="1460376" y="2965622"/>
                <a:ext cx="88205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表示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这些点构成的子图中，有几种选边方案使得这些点全部连通，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表示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这些点构成的子图中，有几种选边方案，无任何要求。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33BDE1-FA97-FEE7-7ABA-958ADD04F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376" y="2965622"/>
                <a:ext cx="8820551" cy="646331"/>
              </a:xfrm>
              <a:prstGeom prst="rect">
                <a:avLst/>
              </a:prstGeom>
              <a:blipFill>
                <a:blip r:embed="rId9"/>
                <a:stretch>
                  <a:fillRect l="-622" t="-6542" b="-11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08903BE-BA2F-01BC-3F6E-C1704F6A52CB}"/>
                  </a:ext>
                </a:extLst>
              </p:cNvPr>
              <p:cNvSpPr txBox="1"/>
              <p:nvPr/>
            </p:nvSpPr>
            <p:spPr>
              <a:xfrm>
                <a:off x="1460377" y="3626489"/>
                <a:ext cx="8820551" cy="106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那么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𝐴𝑛𝑠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𝑉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S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08903BE-BA2F-01BC-3F6E-C1704F6A5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377" y="3626489"/>
                <a:ext cx="8820551" cy="1062727"/>
              </a:xfrm>
              <a:prstGeom prst="rect">
                <a:avLst/>
              </a:prstGeom>
              <a:blipFill>
                <a:blip r:embed="rId10"/>
                <a:stretch>
                  <a:fillRect l="-622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365DD73-79F9-557A-EB1E-2502B161B302}"/>
                  </a:ext>
                </a:extLst>
              </p:cNvPr>
              <p:cNvSpPr txBox="1"/>
              <p:nvPr/>
            </p:nvSpPr>
            <p:spPr>
              <a:xfrm>
                <a:off x="1460376" y="4731954"/>
                <a:ext cx="8820551" cy="1075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使用容斥计算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，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𝑆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𝑆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T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365DD73-79F9-557A-EB1E-2502B161B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376" y="4731954"/>
                <a:ext cx="8820551" cy="1075423"/>
              </a:xfrm>
              <a:prstGeom prst="rect">
                <a:avLst/>
              </a:prstGeom>
              <a:blipFill>
                <a:blip r:embed="rId11"/>
                <a:stretch>
                  <a:fillRect l="-622" t="-3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2758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3" name="Text Box 3">
            <a:extLst>
              <a:ext uri="{FF2B5EF4-FFF2-40B4-BE49-F238E27FC236}">
                <a16:creationId xmlns:a16="http://schemas.microsoft.com/office/drawing/2014/main" id="{37B18CD3-8738-41D5-2DA9-21C536CAF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38262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4. </a:t>
            </a:r>
            <a:r>
              <a:rPr lang="en-US" altLang="zh-CN" sz="2800" dirty="0">
                <a:hlinkClick r:id="rId7"/>
              </a:rPr>
              <a:t>Jumping sequence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A63B15F-6CD7-3C2C-F324-E7E7ED9CD30E}"/>
                  </a:ext>
                </a:extLst>
              </p:cNvPr>
              <p:cNvSpPr txBox="1"/>
              <p:nvPr/>
            </p:nvSpPr>
            <p:spPr>
              <a:xfrm>
                <a:off x="1331648" y="1276945"/>
                <a:ext cx="91351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在无限二维平面坐标系中，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Takahashi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从原点出发跳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步，第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步的距离为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你可以指挥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Takahashi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每一步跳的方向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上下左右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，请问能否在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𝑁</m:t>
                    </m:r>
                    <m:r>
                      <a:rPr lang="zh-CN" altLang="en-US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步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后到达坐标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(A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B)?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给出一个方案。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A63B15F-6CD7-3C2C-F324-E7E7ED9CD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8" y="1276945"/>
                <a:ext cx="9135123" cy="923330"/>
              </a:xfrm>
              <a:prstGeom prst="rect">
                <a:avLst/>
              </a:prstGeom>
              <a:blipFill>
                <a:blip r:embed="rId8"/>
                <a:stretch>
                  <a:fillRect l="-534" t="-4605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5DB69FA-BA38-34B9-6880-8C088C0080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2031" y="2200275"/>
            <a:ext cx="2314575" cy="1009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654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3" name="Text Box 3">
            <a:extLst>
              <a:ext uri="{FF2B5EF4-FFF2-40B4-BE49-F238E27FC236}">
                <a16:creationId xmlns:a16="http://schemas.microsoft.com/office/drawing/2014/main" id="{37B18CD3-8738-41D5-2DA9-21C536CAF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38262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4. </a:t>
            </a:r>
            <a:r>
              <a:rPr lang="en-US" altLang="zh-CN" sz="2800" dirty="0">
                <a:hlinkClick r:id="rId7"/>
              </a:rPr>
              <a:t>Jumping sequence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A63B15F-6CD7-3C2C-F324-E7E7ED9CD30E}"/>
                  </a:ext>
                </a:extLst>
              </p:cNvPr>
              <p:cNvSpPr txBox="1"/>
              <p:nvPr/>
            </p:nvSpPr>
            <p:spPr>
              <a:xfrm>
                <a:off x="1331648" y="1276945"/>
                <a:ext cx="91351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在无限二维平面坐标系中，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Takahashi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从原点出发跳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步，第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步的距离为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你可以指挥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Takahashi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每一步跳的方向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上下左右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，请问能否在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𝑁</m:t>
                    </m:r>
                    <m:r>
                      <a:rPr lang="zh-CN" altLang="en-US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步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后到达坐标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(A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B)?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给出一个方案。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A63B15F-6CD7-3C2C-F324-E7E7ED9CD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8" y="1276945"/>
                <a:ext cx="9135123" cy="923330"/>
              </a:xfrm>
              <a:prstGeom prst="rect">
                <a:avLst/>
              </a:prstGeom>
              <a:blipFill>
                <a:blip r:embed="rId8"/>
                <a:stretch>
                  <a:fillRect l="-534" t="-4605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5DB69FA-BA38-34B9-6880-8C088C0080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2031" y="2200275"/>
            <a:ext cx="2314575" cy="1009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94E6771-0195-1B78-9FBC-308CB02BB338}"/>
                  </a:ext>
                </a:extLst>
              </p:cNvPr>
              <p:cNvSpPr txBox="1"/>
              <p:nvPr/>
            </p:nvSpPr>
            <p:spPr>
              <a:xfrm>
                <a:off x="1331648" y="3625948"/>
                <a:ext cx="7472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进行坐标变换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𝑋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𝑌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−&gt;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𝑋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𝑌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𝑋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𝑌</m:t>
                        </m:r>
                      </m:e>
                    </m:d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，每一步变成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,±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94E6771-0195-1B78-9FBC-308CB02BB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8" y="3625948"/>
                <a:ext cx="7472272" cy="369332"/>
              </a:xfrm>
              <a:prstGeom prst="rect">
                <a:avLst/>
              </a:prstGeom>
              <a:blipFill>
                <a:blip r:embed="rId10"/>
                <a:stretch>
                  <a:fillRect l="-653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DCE2D756-1662-E05E-E90F-25FC086F1E99}"/>
              </a:ext>
            </a:extLst>
          </p:cNvPr>
          <p:cNvSpPr txBox="1"/>
          <p:nvPr/>
        </p:nvSpPr>
        <p:spPr>
          <a:xfrm>
            <a:off x="1331648" y="3995280"/>
            <a:ext cx="74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此时两维互相独立，变成两个背包问题。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8441F6-9C83-C3AA-9DF4-0D037F319020}"/>
              </a:ext>
            </a:extLst>
          </p:cNvPr>
          <p:cNvSpPr txBox="1"/>
          <p:nvPr/>
        </p:nvSpPr>
        <p:spPr>
          <a:xfrm>
            <a:off x="1331648" y="4399021"/>
            <a:ext cx="74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bitset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优化。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9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6452</TotalTime>
  <Words>1597</Words>
  <Application>Microsoft Office PowerPoint</Application>
  <PresentationFormat>宽屏</PresentationFormat>
  <Paragraphs>112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方正字迹-快意体 简</vt:lpstr>
      <vt:lpstr>楷体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任 飞宇</cp:lastModifiedBy>
  <cp:revision>806</cp:revision>
  <dcterms:created xsi:type="dcterms:W3CDTF">2019-06-19T02:08:00Z</dcterms:created>
  <dcterms:modified xsi:type="dcterms:W3CDTF">2022-06-10T05:59:37Z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ED8C5EF50E24400D88C05EF9938B66B5</vt:lpwstr>
  </property>
</Properties>
</file>