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heme/theme2.xml" ContentType="application/vnd.openxmlformats-officedocument.them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410" r:id="rId2"/>
    <p:sldId id="416" r:id="rId3"/>
    <p:sldId id="417" r:id="rId4"/>
    <p:sldId id="418" r:id="rId5"/>
    <p:sldId id="421" r:id="rId6"/>
    <p:sldId id="419" r:id="rId7"/>
    <p:sldId id="420" r:id="rId8"/>
    <p:sldId id="422" r:id="rId9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78" autoAdjust="0"/>
    <p:restoredTop sz="94660" autoAdjust="0"/>
  </p:normalViewPr>
  <p:slideViewPr>
    <p:cSldViewPr snapToGrid="0">
      <p:cViewPr varScale="1">
        <p:scale>
          <a:sx n="86" d="100"/>
          <a:sy n="86" d="100"/>
        </p:scale>
        <p:origin x="614" y="62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B8ABEB-AB4A-4C6A-B2A7-47BD8091162E}" type="datetimeFigureOut">
              <a:rPr lang="zh-CN" altLang="en-US" smtClean="0"/>
              <a:t>2022/6/9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59BEAF-85D7-49E3-9B92-2C695EEEFD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4375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4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4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4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4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4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4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98800" y="3560400"/>
            <a:ext cx="9799200" cy="1472400"/>
          </a:xfrm>
        </p:spPr>
        <p:txBody>
          <a:bodyPr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B538BE-CAED-4F18-B3D9-D58007CE30F3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F1E1D5-52FC-44AC-81BA-9CE9B2CA8870}" type="datetimeFigureOut">
              <a:rPr lang="zh-CN" altLang="en-US"/>
              <a:pPr>
                <a:defRPr/>
              </a:pPr>
              <a:t>2022/6/9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2A0348-B3C4-4BF3-A9B3-6B02488F4E16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F251E0-0338-4ACC-9380-58410172F95D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C603FD-ABAB-408D-A084-B74E4A7B02D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7499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25D3B9A1-FC78-43BA-B360-ABB038873518}"/>
              </a:ext>
            </a:extLst>
          </p:cNvPr>
          <p:cNvSpPr>
            <a:spLocks noGrp="1"/>
          </p:cNvSpPr>
          <p:nvPr>
            <p:ph type="dt" sz="half" idx="14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E22A76-0A01-4364-924C-D946AACD1C81}" type="datetimeFigureOut">
              <a:rPr lang="zh-CN" altLang="en-US"/>
              <a:pPr>
                <a:defRPr/>
              </a:pPr>
              <a:t>2022/6/9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8F0999C9-8600-4D9D-A750-7EFE032F8373}"/>
              </a:ext>
            </a:extLst>
          </p:cNvPr>
          <p:cNvSpPr>
            <a:spLocks noGrp="1"/>
          </p:cNvSpPr>
          <p:nvPr>
            <p:ph type="ftr" sz="quarter" idx="15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CBAC7786-1CD1-4DDF-9307-A53B89B4AFE6}"/>
              </a:ext>
            </a:extLst>
          </p:cNvPr>
          <p:cNvSpPr>
            <a:spLocks noGrp="1"/>
          </p:cNvSpPr>
          <p:nvPr>
            <p:ph type="sldNum" sz="quarter" idx="16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A62C89-9121-4102-A0E4-88B495A1486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4776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98800" y="2484000"/>
            <a:ext cx="9799200" cy="1018800"/>
          </a:xfrm>
        </p:spPr>
        <p:txBody>
          <a:bodyPr lIns="90000" tIns="46800" rIns="90000" bIns="46800" rtlCol="0" anchor="t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noProof="1">
                <a:sym typeface="+mn-ea"/>
              </a:rPr>
              <a:t>单击此处编辑母版标题样式</a:t>
            </a:r>
            <a:endParaRPr noProof="1"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1198800" y="3560400"/>
            <a:ext cx="9799200" cy="471600"/>
          </a:xfrm>
        </p:spPr>
        <p:txBody>
          <a:bodyPr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2FDC3D-8015-4BB5-94D5-16824BFDD37E}"/>
              </a:ext>
            </a:extLst>
          </p:cNvPr>
          <p:cNvSpPr>
            <a:spLocks noGrp="1"/>
          </p:cNvSpPr>
          <p:nvPr>
            <p:ph type="dt" sz="half" idx="14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DFC0C9-4E0F-41BE-B40F-A113061D9E8D}" type="datetimeFigureOut">
              <a:rPr lang="zh-CN" altLang="en-US"/>
              <a:pPr>
                <a:defRPr/>
              </a:pPr>
              <a:t>2022/6/9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7338AF-A5F9-42A6-9791-D6FF78DFE091}"/>
              </a:ext>
            </a:extLst>
          </p:cNvPr>
          <p:cNvSpPr>
            <a:spLocks noGrp="1"/>
          </p:cNvSpPr>
          <p:nvPr>
            <p:ph type="ftr" sz="quarter" idx="15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A2EC8B-EAB1-4280-AB16-8289548BAE33}"/>
              </a:ext>
            </a:extLst>
          </p:cNvPr>
          <p:cNvSpPr>
            <a:spLocks noGrp="1"/>
          </p:cNvSpPr>
          <p:nvPr>
            <p:ph type="sldNum" sz="quarter" idx="16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6D8190-CCAE-484E-9129-ACC1EA664C6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1744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608400"/>
            <a:ext cx="10969200" cy="705600"/>
          </a:xfrm>
        </p:spPr>
        <p:txBody>
          <a:bodyPr lIns="90000" tIns="46800" rIns="90000" bIns="46800" rtlCol="0">
            <a:normAutofit/>
          </a:bodyPr>
          <a:lstStyle/>
          <a:p>
            <a:pPr lvl="0"/>
            <a:r>
              <a:rPr noProof="1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400" y="1490400"/>
            <a:ext cx="10969200" cy="4759200"/>
          </a:xfrm>
        </p:spPr>
        <p:txBody>
          <a:bodyPr rtlCol="0">
            <a:normAutofit/>
          </a:bodyPr>
          <a:lstStyle/>
          <a:p>
            <a:pPr lvl="0"/>
            <a:r>
              <a:rPr noProof="1">
                <a:sym typeface="+mn-ea"/>
              </a:rPr>
              <a:t>单击此处编辑母版文本样式</a:t>
            </a:r>
          </a:p>
          <a:p>
            <a:pPr lvl="1"/>
            <a:r>
              <a:rPr noProof="1">
                <a:sym typeface="+mn-ea"/>
              </a:rPr>
              <a:t>第二级</a:t>
            </a:r>
          </a:p>
          <a:p>
            <a:pPr lvl="2"/>
            <a:r>
              <a:rPr noProof="1">
                <a:sym typeface="+mn-ea"/>
              </a:rPr>
              <a:t>第三级</a:t>
            </a:r>
          </a:p>
          <a:p>
            <a:pPr lvl="3"/>
            <a:r>
              <a:rPr noProof="1">
                <a:sym typeface="+mn-ea"/>
              </a:rPr>
              <a:t>第四级</a:t>
            </a:r>
          </a:p>
          <a:p>
            <a:pPr lvl="4"/>
            <a:r>
              <a:rPr noProof="1">
                <a:sym typeface="+mn-ea"/>
              </a:rPr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6AD66C-F5EF-4709-8AD5-D942E1BC2475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35DB5A-0B1E-4B54-BBDB-54572563D602}" type="datetimeFigureOut">
              <a:rPr lang="zh-CN" altLang="en-US"/>
              <a:pPr>
                <a:defRPr/>
              </a:pPr>
              <a:t>2022/6/9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862D75-1218-4D46-AEF8-9CC9398884E1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C48F8B-F87E-4D90-BF19-CFF6AFD4CCDD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D3F145-7F99-45F3-A00D-44B16BDD6C5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5841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>
            <a:normAutofit/>
          </a:bodyPr>
          <a:lstStyle>
            <a:lvl1pPr>
              <a:defRPr sz="4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990800" y="4615200"/>
            <a:ext cx="7768800" cy="867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C4BAA5-AFE0-4B4D-AF1B-5B824192684D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C1B175-982A-4AB5-9FEE-57AEA54243E5}" type="datetimeFigureOut">
              <a:rPr lang="zh-CN" altLang="en-US"/>
              <a:pPr>
                <a:defRPr/>
              </a:pPr>
              <a:t>2022/6/9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58E2F1-5686-4488-97C3-7812A59B932B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B96C28-DAEC-4B91-93C6-5A10A44B436C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4772B8-3DF3-4F19-84D5-53B7A8B5E9A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1450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608400"/>
            <a:ext cx="10969200" cy="705600"/>
          </a:xfrm>
        </p:spPr>
        <p:txBody>
          <a:bodyPr lIns="90000" tIns="46800" rIns="90000" bIns="46800" rtlCol="0">
            <a:normAutofit/>
          </a:bodyPr>
          <a:lstStyle/>
          <a:p>
            <a:pPr lvl="0"/>
            <a:r>
              <a:rPr noProof="1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8400" y="1501200"/>
            <a:ext cx="5176800" cy="4748400"/>
          </a:xfrm>
        </p:spPr>
        <p:txBody>
          <a:bodyPr rtlCol="0">
            <a:normAutofit/>
          </a:bodyPr>
          <a:lstStyle/>
          <a:p>
            <a:pPr lvl="0"/>
            <a:r>
              <a:rPr noProof="1">
                <a:sym typeface="+mn-ea"/>
              </a:rPr>
              <a:t>单击此处编辑母版文本样式</a:t>
            </a:r>
          </a:p>
          <a:p>
            <a:pPr lvl="1"/>
            <a:r>
              <a:rPr noProof="1">
                <a:sym typeface="+mn-ea"/>
              </a:rPr>
              <a:t>第二级</a:t>
            </a:r>
          </a:p>
          <a:p>
            <a:pPr lvl="2"/>
            <a:r>
              <a:rPr noProof="1">
                <a:sym typeface="+mn-ea"/>
              </a:rPr>
              <a:t>第三级</a:t>
            </a:r>
          </a:p>
          <a:p>
            <a:pPr lvl="3"/>
            <a:r>
              <a:rPr noProof="1">
                <a:sym typeface="+mn-ea"/>
              </a:rPr>
              <a:t>第四级</a:t>
            </a:r>
          </a:p>
          <a:p>
            <a:pPr lvl="4"/>
            <a:r>
              <a:rPr noProof="1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411600" y="1501200"/>
            <a:ext cx="5176800" cy="4748400"/>
          </a:xfrm>
        </p:spPr>
        <p:txBody>
          <a:bodyPr>
            <a:normAutofit/>
          </a:bodyPr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3140C814-21FF-4D52-9DAB-F109011B18F2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0A25FD-BE17-4FD9-A038-7F99E6E105BE}" type="datetimeFigureOut">
              <a:rPr lang="zh-CN" altLang="en-US"/>
              <a:pPr>
                <a:defRPr/>
              </a:pPr>
              <a:t>2022/6/9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001D1A3E-EDD4-4AFC-8C35-72F726397943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29EA709A-9BC6-449D-A9FD-21CF9CBFD71F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2100C4-5621-4685-8821-A078D875880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8340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608400"/>
            <a:ext cx="10969200" cy="705600"/>
          </a:xfrm>
        </p:spPr>
        <p:txBody>
          <a:bodyPr lIns="90000" tIns="46800" rIns="90000" bIns="46800" rtlCol="0">
            <a:normAutofit/>
          </a:bodyPr>
          <a:lstStyle/>
          <a:p>
            <a:pPr lvl="0"/>
            <a:r>
              <a:rPr noProof="1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8400" y="1854000"/>
            <a:ext cx="5342400" cy="4395600"/>
          </a:xfrm>
        </p:spPr>
        <p:txBody>
          <a:bodyPr lIns="101600" tIns="0" rIns="82550" bIns="0" rtlCol="0">
            <a:normAutofit/>
          </a:bodyPr>
          <a:lstStyle/>
          <a:p>
            <a:pPr lvl="0"/>
            <a:r>
              <a:rPr noProof="1">
                <a:sym typeface="+mn-ea"/>
              </a:rPr>
              <a:t>单击此处编辑母版文本样式</a:t>
            </a:r>
          </a:p>
          <a:p>
            <a:pPr lvl="1"/>
            <a:r>
              <a:rPr noProof="1">
                <a:sym typeface="+mn-ea"/>
              </a:rPr>
              <a:t>第二级</a:t>
            </a:r>
          </a:p>
          <a:p>
            <a:pPr lvl="2"/>
            <a:r>
              <a:rPr noProof="1">
                <a:sym typeface="+mn-ea"/>
              </a:rPr>
              <a:t>第三级</a:t>
            </a:r>
          </a:p>
          <a:p>
            <a:pPr lvl="3"/>
            <a:r>
              <a:rPr noProof="1">
                <a:sym typeface="+mn-ea"/>
              </a:rPr>
              <a:t>第四级</a:t>
            </a:r>
          </a:p>
          <a:p>
            <a:pPr lvl="4"/>
            <a:r>
              <a:rPr noProof="1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35750" y="1421729"/>
            <a:ext cx="5342400" cy="381600"/>
          </a:xfrm>
        </p:spPr>
        <p:txBody>
          <a:bodyPr lIns="101600" tIns="38100" rIns="76200" bIns="38100" rtlCol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>
                <a:sym typeface="+mn-ea"/>
              </a:rPr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35750" y="1854000"/>
            <a:ext cx="5342400" cy="4395600"/>
          </a:xfrm>
        </p:spPr>
        <p:txBody>
          <a:bodyPr lIns="101600" tIns="0" rIns="82550" bIns="0" rtlCol="0">
            <a:normAutofit/>
          </a:bodyPr>
          <a:lstStyle/>
          <a:p>
            <a:pPr lvl="0"/>
            <a:r>
              <a:rPr noProof="1">
                <a:sym typeface="+mn-ea"/>
              </a:rPr>
              <a:t>单击此处编辑母版文本样式</a:t>
            </a:r>
          </a:p>
          <a:p>
            <a:pPr lvl="1"/>
            <a:r>
              <a:rPr noProof="1">
                <a:sym typeface="+mn-ea"/>
              </a:rPr>
              <a:t>第二级</a:t>
            </a:r>
          </a:p>
          <a:p>
            <a:pPr lvl="2"/>
            <a:r>
              <a:rPr noProof="1">
                <a:sym typeface="+mn-ea"/>
              </a:rPr>
              <a:t>第三级</a:t>
            </a:r>
          </a:p>
          <a:p>
            <a:pPr lvl="3"/>
            <a:r>
              <a:rPr noProof="1">
                <a:sym typeface="+mn-ea"/>
              </a:rPr>
              <a:t>第四级</a:t>
            </a:r>
          </a:p>
          <a:p>
            <a:pPr lvl="4"/>
            <a:r>
              <a:rPr noProof="1">
                <a:sym typeface="+mn-ea"/>
              </a:rPr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A7E6AD5B-257A-4223-A1E6-2C20AC901925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FEF073-AE72-4174-9C46-84CE3F248EE0}" type="datetimeFigureOut">
              <a:rPr lang="zh-CN" altLang="en-US"/>
              <a:pPr>
                <a:defRPr/>
              </a:pPr>
              <a:t>2022/6/9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05090013-07DC-4AD8-8C51-63E8AE849D27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A4250A97-9665-4556-AC0F-026836B86220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D3E927-D7F0-4453-B37A-15E94F6D692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2745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608400"/>
            <a:ext cx="10969200" cy="705600"/>
          </a:xfrm>
        </p:spPr>
        <p:txBody>
          <a:bodyPr lIns="90000" tIns="46800" rIns="90000" bIns="46800" rtlCol="0">
            <a:normAutofit/>
          </a:bodyPr>
          <a:lstStyle/>
          <a:p>
            <a:pPr lvl="0"/>
            <a:r>
              <a:rPr noProof="1"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7B62C9A8-AC19-4CEA-808E-BC7E33FD31BF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DED3D7-48AE-4A07-8E16-7E667B0FA874}" type="datetimeFigureOut">
              <a:rPr lang="zh-CN" altLang="en-US"/>
              <a:pPr>
                <a:defRPr/>
              </a:pPr>
              <a:t>2022/6/9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ECCCBB42-C82D-4C40-A8BB-C1593807918E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4EAE842C-DF06-4433-9D4A-6F27ABB1202A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811949-05F1-4A15-AA30-5C279DDDA1E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810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2165F324-E8D1-488E-835B-0ACEC5F6F371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070718-A447-4125-83F8-385CBB50C563}" type="datetimeFigureOut">
              <a:rPr lang="zh-CN" altLang="en-US"/>
              <a:pPr>
                <a:defRPr/>
              </a:pPr>
              <a:t>2022/6/9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62B8ABD8-01B2-49C1-ABC5-1F54155AF718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A725482F-98F5-40F4-88CA-F42A9A7E9BE2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288D3C-9387-402E-8C03-625E4899C7D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8355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08400" y="1555200"/>
            <a:ext cx="5233077" cy="4608000"/>
          </a:xfrm>
        </p:spPr>
        <p:txBody>
          <a:bodyPr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noProof="1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50400" y="1555200"/>
            <a:ext cx="5227200" cy="4608000"/>
          </a:xfrm>
        </p:spPr>
        <p:txBody>
          <a:bodyPr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noProof="1">
                <a:sym typeface="+mn-ea"/>
              </a:rPr>
              <a:t>单击此处编辑母版文本样式</a:t>
            </a:r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8519473A-F919-4CD3-B705-CD5F6C4806ED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0CFDE4-9E5E-4DB4-98FC-30749D3E3F85}" type="datetimeFigureOut">
              <a:rPr lang="zh-CN" altLang="en-US"/>
              <a:pPr>
                <a:defRPr/>
              </a:pPr>
              <a:t>2022/6/9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9811EA8C-33C7-407F-A5F8-5E660D610D9C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21D3E92A-4B22-43CF-BEB4-2F064EDF5366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382E5C-BE2F-4951-AB20-47F54631860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9596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noProof="1">
                <a:sym typeface="+mn-ea"/>
              </a:rPr>
              <a:t>单击此处编辑母版标题样式</a:t>
            </a:r>
            <a:endParaRPr noProof="1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914400"/>
            <a:ext cx="9169200" cy="5029200"/>
          </a:xfrm>
        </p:spPr>
        <p:txBody>
          <a:bodyPr vert="eaVert" lIns="46800" r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125D17-72FB-4ECE-A59C-AEA20D3B176F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571F0D-90D7-4AE7-B4CB-915C04CDCA0B}" type="datetimeFigureOut">
              <a:rPr lang="zh-CN" altLang="en-US"/>
              <a:pPr>
                <a:defRPr/>
              </a:pPr>
              <a:t>2022/6/9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6BA098-400C-48C4-AAF5-71B68F992865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9782A8-0F4D-4809-878F-C91FEA7A2C72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829E08-FE7F-4156-9230-BB3B93CBD94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7746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5BCFEAB5-30F1-4727-B8E4-1F13B0E03DE4}"/>
              </a:ext>
            </a:extLst>
          </p:cNvPr>
          <p:cNvSpPr>
            <a:spLocks noGrp="1" noChangeArrowheads="1"/>
          </p:cNvSpPr>
          <p:nvPr>
            <p:ph type="title" idx="4294967295"/>
            <p:custDataLst>
              <p:tags r:id="rId14"/>
            </p:custDataLst>
          </p:nvPr>
        </p:nvSpPr>
        <p:spPr bwMode="auto">
          <a:xfrm>
            <a:off x="608013" y="608013"/>
            <a:ext cx="10969625" cy="706437"/>
          </a:xfrm>
          <a:prstGeom prst="rect">
            <a:avLst/>
          </a:prstGeom>
          <a:noFill/>
          <a:ln>
            <a:noFill/>
          </a:ln>
        </p:spPr>
        <p:txBody>
          <a:bodyPr vert="horz" wrap="square" lIns="90170" tIns="46990" rIns="90170" bIns="4699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E1006B06-0519-45A9-B768-EA0FD12E1199}"/>
              </a:ext>
            </a:extLst>
          </p:cNvPr>
          <p:cNvSpPr>
            <a:spLocks noGrp="1" noChangeArrowheads="1"/>
          </p:cNvSpPr>
          <p:nvPr>
            <p:ph type="body" idx="4294967295"/>
            <p:custDataLst>
              <p:tags r:id="rId15"/>
            </p:custDataLst>
          </p:nvPr>
        </p:nvSpPr>
        <p:spPr bwMode="auto">
          <a:xfrm>
            <a:off x="608013" y="1490663"/>
            <a:ext cx="10969625" cy="4759325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67B03E-89DB-425E-B6D9-1101EBA1DE01}"/>
              </a:ext>
            </a:extLst>
          </p:cNvPr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12775" y="6315075"/>
            <a:ext cx="2698750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eaLnBrk="1" fontAlgn="auto" hangingPunct="1">
              <a:defRPr sz="1000" baseline="0" noProof="1" smtClean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9C9DD444-AB2F-4A55-9A75-25C15F1DA018}" type="datetimeFigureOut">
              <a:rPr lang="zh-CN" altLang="en-US"/>
              <a:pPr>
                <a:defRPr/>
              </a:pPr>
              <a:t>2022/6/9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24FC9C-80EB-4D53-8807-D05A7C1C15CE}"/>
              </a:ext>
            </a:extLst>
          </p:cNvPr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116388" y="6315075"/>
            <a:ext cx="39592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eaLnBrk="1" fontAlgn="auto" hangingPunct="1">
              <a:defRPr sz="1000" baseline="0" noProof="1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829480-1BA0-419B-8D46-1B696D432ABC}"/>
              </a:ext>
            </a:extLst>
          </p:cNvPr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8877300" y="6315075"/>
            <a:ext cx="2700338" cy="3159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r" eaLnBrk="1" hangingPunct="1">
              <a:defRPr sz="10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B2A7EDCB-175D-42EF-B7AA-361ACD9652E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custDataLst>
      <p:tags r:id="rId1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kern="1200" spc="300">
          <a:solidFill>
            <a:srgbClr val="262626"/>
          </a:solidFill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262626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262626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262626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262626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262626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262626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262626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262626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228600" indent="-228600" algn="l" rtl="0" eaLnBrk="0" fontAlgn="base" hangingPunct="0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●"/>
        <a:defRPr kern="1200" spc="150">
          <a:solidFill>
            <a:srgbClr val="595959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rtl="0" eaLnBrk="0" fontAlgn="base" hangingPunct="0">
        <a:lnSpc>
          <a:spcPct val="120000"/>
        </a:lnSpc>
        <a:spcBef>
          <a:spcPct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</a:tabLst>
        <a:defRPr sz="1600" kern="1200" spc="150">
          <a:solidFill>
            <a:srgbClr val="595959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rtl="0" eaLnBrk="0" fontAlgn="base" hangingPunct="0">
        <a:lnSpc>
          <a:spcPct val="120000"/>
        </a:lnSpc>
        <a:spcBef>
          <a:spcPct val="0"/>
        </a:spcBef>
        <a:spcAft>
          <a:spcPts val="600"/>
        </a:spcAft>
        <a:buFont typeface="Arial" panose="020B0604020202020204" pitchFamily="34" charset="0"/>
        <a:buChar char="●"/>
        <a:defRPr sz="1600" kern="1200" spc="150">
          <a:solidFill>
            <a:srgbClr val="595959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rtl="0" eaLnBrk="0" fontAlgn="base" hangingPunct="0">
        <a:lnSpc>
          <a:spcPct val="120000"/>
        </a:lnSpc>
        <a:spcBef>
          <a:spcPct val="0"/>
        </a:spcBef>
        <a:spcAft>
          <a:spcPts val="300"/>
        </a:spcAft>
        <a:buFont typeface="Wingdings" panose="05000000000000000000" pitchFamily="2" charset="2"/>
        <a:buChar char=""/>
        <a:defRPr sz="1400" kern="1200" spc="150">
          <a:solidFill>
            <a:srgbClr val="595959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rtl="0" eaLnBrk="0" fontAlgn="base" hangingPunct="0">
        <a:lnSpc>
          <a:spcPct val="120000"/>
        </a:lnSpc>
        <a:spcBef>
          <a:spcPct val="0"/>
        </a:spcBef>
        <a:spcAft>
          <a:spcPts val="300"/>
        </a:spcAft>
        <a:buFont typeface="Arial" panose="020B0604020202020204" pitchFamily="34" charset="0"/>
        <a:buChar char="•"/>
        <a:defRPr sz="1400" kern="1200" spc="150">
          <a:solidFill>
            <a:srgbClr val="595959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0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Layout" Target="../slideLayouts/slideLayout1.xml"/><Relationship Id="rId7" Type="http://schemas.openxmlformats.org/officeDocument/2006/relationships/hyperlink" Target="https://www.luogu.com.cn/problem/CF1680E" TargetMode="Externa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image" Target="../media/image6.png"/><Relationship Id="rId5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slideLayout" Target="../slideLayouts/slideLayout1.xml"/><Relationship Id="rId7" Type="http://schemas.openxmlformats.org/officeDocument/2006/relationships/hyperlink" Target="https://www.luogu.com.cn/problem/CF1234F" TargetMode="Externa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image" Target="../media/image6.png"/><Relationship Id="rId5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slideLayout" Target="../slideLayouts/slideLayout1.xml"/><Relationship Id="rId7" Type="http://schemas.openxmlformats.org/officeDocument/2006/relationships/hyperlink" Target="https://atcoder.jp/contests/abc213/tasks/abc213_g" TargetMode="Externa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6" Type="http://schemas.openxmlformats.org/officeDocument/2006/relationships/image" Target="../media/image6.png"/><Relationship Id="rId5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slideLayout" Target="../slideLayouts/slideLayout1.xml"/><Relationship Id="rId7" Type="http://schemas.openxmlformats.org/officeDocument/2006/relationships/hyperlink" Target="https://atcoder.jp/contests/abc221/tasks/abc221_g" TargetMode="Externa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6" Type="http://schemas.openxmlformats.org/officeDocument/2006/relationships/image" Target="../media/image6.png"/><Relationship Id="rId5" Type="http://schemas.openxmlformats.org/officeDocument/2006/relationships/image" Target="../media/image1.png"/><Relationship Id="rId4" Type="http://schemas.openxmlformats.org/officeDocument/2006/relationships/image" Target="../media/image7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slideLayout" Target="../slideLayouts/slideLayout1.xml"/><Relationship Id="rId7" Type="http://schemas.openxmlformats.org/officeDocument/2006/relationships/hyperlink" Target="https://atcoder.jp/contests/abc233/tasks/abc233_g" TargetMode="Externa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image" Target="../media/image6.png"/><Relationship Id="rId5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slideLayout" Target="../slideLayouts/slideLayout1.xml"/><Relationship Id="rId7" Type="http://schemas.openxmlformats.org/officeDocument/2006/relationships/hyperlink" Target="https://atcoder.jp/contests/abc223/tasks/abc223_g" TargetMode="Externa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6" Type="http://schemas.openxmlformats.org/officeDocument/2006/relationships/image" Target="../media/image6.png"/><Relationship Id="rId5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slideLayout" Target="../slideLayouts/slideLayout1.xml"/><Relationship Id="rId7" Type="http://schemas.openxmlformats.org/officeDocument/2006/relationships/hyperlink" Target="https://atcoder.jp/contests/abc246/tasks/abc246_h" TargetMode="Externa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6" Type="http://schemas.openxmlformats.org/officeDocument/2006/relationships/image" Target="../media/image6.png"/><Relationship Id="rId5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6" descr="资源 7">
            <a:extLst>
              <a:ext uri="{FF2B5EF4-FFF2-40B4-BE49-F238E27FC236}">
                <a16:creationId xmlns:a16="http://schemas.microsoft.com/office/drawing/2014/main" id="{544FADF3-2DBF-4627-8CAE-EED6B575EB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22900"/>
            <a:ext cx="12192000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图片 18" descr="资源 20">
            <a:extLst>
              <a:ext uri="{FF2B5EF4-FFF2-40B4-BE49-F238E27FC236}">
                <a16:creationId xmlns:a16="http://schemas.microsoft.com/office/drawing/2014/main" id="{1AECF9F8-993E-4661-8148-90E0AAD498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19725"/>
            <a:ext cx="12192000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图片 5" descr="资源 6">
            <a:extLst>
              <a:ext uri="{FF2B5EF4-FFF2-40B4-BE49-F238E27FC236}">
                <a16:creationId xmlns:a16="http://schemas.microsoft.com/office/drawing/2014/main" id="{14FFF84B-437E-4445-BDA1-E1D7AEDCDC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0"/>
            <a:ext cx="3581400" cy="301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9">
            <a:extLst>
              <a:ext uri="{FF2B5EF4-FFF2-40B4-BE49-F238E27FC236}">
                <a16:creationId xmlns:a16="http://schemas.microsoft.com/office/drawing/2014/main" id="{1C0C89A5-92AF-492B-A0E9-0238402F16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5273" y="1932840"/>
            <a:ext cx="5155850" cy="83099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zh-CN" altLang="en-US" sz="48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动态规划练习</a:t>
            </a:r>
            <a:endParaRPr lang="en-US" altLang="zh-CN" sz="4800" b="1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字迹-快意体 简" panose="02000500000000000000" pitchFamily="2" charset="-122"/>
              <a:ea typeface="方正字迹-快意体 简" panose="02000500000000000000" pitchFamily="2" charset="-122"/>
            </a:endParaRPr>
          </a:p>
        </p:txBody>
      </p:sp>
      <p:pic>
        <p:nvPicPr>
          <p:cNvPr id="2057" name="图片 14" descr="资源 18">
            <a:extLst>
              <a:ext uri="{FF2B5EF4-FFF2-40B4-BE49-F238E27FC236}">
                <a16:creationId xmlns:a16="http://schemas.microsoft.com/office/drawing/2014/main" id="{092DC1FD-52DF-4F3A-9172-B699CD4332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4313" y="952500"/>
            <a:ext cx="1414462" cy="127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8" name="图片 15" descr="资源 19">
            <a:extLst>
              <a:ext uri="{FF2B5EF4-FFF2-40B4-BE49-F238E27FC236}">
                <a16:creationId xmlns:a16="http://schemas.microsoft.com/office/drawing/2014/main" id="{C616993F-37A0-429A-A960-12BC0C7E26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7050" y="3417888"/>
            <a:ext cx="2590800" cy="146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9" name="图片 16" descr="资源 1">
            <a:extLst>
              <a:ext uri="{FF2B5EF4-FFF2-40B4-BE49-F238E27FC236}">
                <a16:creationId xmlns:a16="http://schemas.microsoft.com/office/drawing/2014/main" id="{AC025E34-1E3A-4DD7-9976-16E05A585A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0953" y="6206412"/>
            <a:ext cx="1490501" cy="424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7" name="组 16"/>
          <p:cNvGrpSpPr/>
          <p:nvPr/>
        </p:nvGrpSpPr>
        <p:grpSpPr>
          <a:xfrm>
            <a:off x="106358" y="124288"/>
            <a:ext cx="2560642" cy="561512"/>
            <a:chOff x="7902173" y="2781300"/>
            <a:chExt cx="2560642" cy="561512"/>
          </a:xfrm>
        </p:grpSpPr>
        <p:pic>
          <p:nvPicPr>
            <p:cNvPr id="18" name="图片 16" descr="资源 1">
              <a:extLst>
                <a:ext uri="{FF2B5EF4-FFF2-40B4-BE49-F238E27FC236}">
                  <a16:creationId xmlns:a16="http://schemas.microsoft.com/office/drawing/2014/main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文本框 18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20" name="矩形 19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未标题-4">
            <a:extLst>
              <a:ext uri="{FF2B5EF4-FFF2-40B4-BE49-F238E27FC236}">
                <a16:creationId xmlns:a16="http://schemas.microsoft.com/office/drawing/2014/main" id="{F4F520F2-4448-443A-A58D-AF706E5B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6" descr="资源 7">
            <a:extLst>
              <a:ext uri="{FF2B5EF4-FFF2-40B4-BE49-F238E27FC236}">
                <a16:creationId xmlns:a16="http://schemas.microsoft.com/office/drawing/2014/main" id="{CA761A26-AC1F-4F9B-BBED-D6DB3056CC6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16" descr="资源 1">
            <a:extLst>
              <a:ext uri="{FF2B5EF4-FFF2-40B4-BE49-F238E27FC236}">
                <a16:creationId xmlns:a16="http://schemas.microsoft.com/office/drawing/2014/main" id="{F60CD677-7A6C-458A-BE48-212C51E7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id="{B553B3CD-B6C5-4751-91B7-FEE63414A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304901"/>
            <a:ext cx="2938508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panose="05000000000000000000" pitchFamily="2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en-US" altLang="zh-CN" sz="2800" dirty="0"/>
              <a:t>1. </a:t>
            </a:r>
            <a:r>
              <a:rPr lang="en-US" altLang="zh-CN" sz="2800" dirty="0">
                <a:hlinkClick r:id="rId7"/>
              </a:rPr>
              <a:t>Moving Chips</a:t>
            </a:r>
            <a:endParaRPr lang="zh-CN" altLang="en-US" sz="2800" b="1" dirty="0">
              <a:solidFill>
                <a:schemeClr val="bg1"/>
              </a:solidFill>
              <a:latin typeface="方正字迹-快意体 简" panose="02000500000000000000" pitchFamily="2" charset="-122"/>
              <a:ea typeface="方正字迹-快意体 简" panose="02000500000000000000" pitchFamily="2" charset="-122"/>
            </a:endParaRPr>
          </a:p>
        </p:txBody>
      </p:sp>
      <p:grpSp>
        <p:nvGrpSpPr>
          <p:cNvPr id="18" name="组 17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9" name="图片 16" descr="资源 1">
              <a:extLst>
                <a:ext uri="{FF2B5EF4-FFF2-40B4-BE49-F238E27FC236}">
                  <a16:creationId xmlns:a16="http://schemas.microsoft.com/office/drawing/2014/main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文本框 19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5DABE17A-7865-4FE6-8FFE-88CF4E7D634B}"/>
                  </a:ext>
                </a:extLst>
              </p:cNvPr>
              <p:cNvSpPr txBox="1"/>
              <p:nvPr/>
            </p:nvSpPr>
            <p:spPr>
              <a:xfrm>
                <a:off x="1740064" y="1327308"/>
                <a:ext cx="7954794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0" i="0" dirty="0">
                    <a:effectLst/>
                    <a:latin typeface="楷体" panose="02010609060101010101" pitchFamily="49" charset="-122"/>
                    <a:ea typeface="楷体" panose="02010609060101010101" pitchFamily="49" charset="-122"/>
                  </a:rPr>
                  <a:t>给你一个大小为</a:t>
                </a:r>
                <a:r>
                  <a:rPr lang="en-US" altLang="zh-CN" b="0" i="0" dirty="0">
                    <a:effectLst/>
                    <a:latin typeface="楷体" panose="02010609060101010101" pitchFamily="49" charset="-122"/>
                    <a:ea typeface="楷体" panose="02010609060101010101" pitchFamily="49" charset="-122"/>
                  </a:rPr>
                  <a:t>2×n</a:t>
                </a:r>
                <a:r>
                  <a:rPr lang="zh-CN" altLang="en-US" b="0" i="0" dirty="0">
                    <a:effectLst/>
                    <a:latin typeface="楷体" panose="02010609060101010101" pitchFamily="49" charset="-122"/>
                    <a:ea typeface="楷体" panose="02010609060101010101" pitchFamily="49" charset="-122"/>
                  </a:rPr>
                  <a:t>的棋盘， 棋子用</a:t>
                </a:r>
                <a:r>
                  <a:rPr lang="en-US" altLang="zh-CN" b="0" i="0" dirty="0">
                    <a:effectLst/>
                    <a:latin typeface="楷体" panose="02010609060101010101" pitchFamily="49" charset="-122"/>
                    <a:ea typeface="楷体" panose="02010609060101010101" pitchFamily="49" charset="-122"/>
                  </a:rPr>
                  <a:t>'*'</a:t>
                </a:r>
                <a:r>
                  <a:rPr lang="zh-CN" altLang="en-US" b="0" i="0" dirty="0">
                    <a:effectLst/>
                    <a:latin typeface="楷体" panose="02010609060101010101" pitchFamily="49" charset="-122"/>
                    <a:ea typeface="楷体" panose="02010609060101010101" pitchFamily="49" charset="-122"/>
                  </a:rPr>
                  <a:t>表示，空位用</a:t>
                </a:r>
                <a:r>
                  <a:rPr lang="en-US" altLang="zh-CN" b="0" i="0" dirty="0">
                    <a:effectLst/>
                    <a:latin typeface="楷体" panose="02010609060101010101" pitchFamily="49" charset="-122"/>
                    <a:ea typeface="楷体" panose="02010609060101010101" pitchFamily="49" charset="-122"/>
                  </a:rPr>
                  <a:t>'.'</a:t>
                </a:r>
                <a:r>
                  <a:rPr lang="zh-CN" altLang="en-US" b="0" i="0" dirty="0">
                    <a:effectLst/>
                    <a:latin typeface="楷体" panose="02010609060101010101" pitchFamily="49" charset="-122"/>
                    <a:ea typeface="楷体" panose="02010609060101010101" pitchFamily="49" charset="-122"/>
                  </a:rPr>
                  <a:t>表示。</a:t>
                </a:r>
                <a:b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</a:br>
                <a:r>
                  <a:rPr lang="zh-CN" altLang="en-US" b="0" i="0" dirty="0">
                    <a:effectLst/>
                    <a:latin typeface="楷体" panose="02010609060101010101" pitchFamily="49" charset="-122"/>
                    <a:ea typeface="楷体" panose="02010609060101010101" pitchFamily="49" charset="-122"/>
                  </a:rPr>
                  <a:t>在一次移动中，你可以选择任何棋子并将其移动到棋盘的任何相邻的格子，如果目的格子中有棋子则把他们合并为一个。</a:t>
                </a:r>
                <a:endParaRPr lang="en-US" altLang="zh-CN" b="0" i="0" dirty="0">
                  <a:effectLst/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请问</a:t>
                </a:r>
                <a:r>
                  <a:rPr lang="zh-CN" altLang="en-US" b="0" i="0" dirty="0">
                    <a:effectLst/>
                    <a:latin typeface="楷体" panose="02010609060101010101" pitchFamily="49" charset="-122"/>
                    <a:ea typeface="楷体" panose="02010609060101010101" pitchFamily="49" charset="-122"/>
                  </a:rPr>
                  <a:t>在棋盘上正好留下一个棋子所需的最小移动数是多少？</a:t>
                </a:r>
                <a:endParaRPr lang="en-US" altLang="zh-CN" b="0" i="0" dirty="0">
                  <a:effectLst/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1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≤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𝑛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≤2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𝑒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5</m:t>
                    </m:r>
                  </m:oMath>
                </a14:m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5DABE17A-7865-4FE6-8FFE-88CF4E7D63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0064" y="1327308"/>
                <a:ext cx="7954794" cy="1477328"/>
              </a:xfrm>
              <a:prstGeom prst="rect">
                <a:avLst/>
              </a:prstGeom>
              <a:blipFill>
                <a:blip r:embed="rId8"/>
                <a:stretch>
                  <a:fillRect l="-613" t="-24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972602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未标题-4">
            <a:extLst>
              <a:ext uri="{FF2B5EF4-FFF2-40B4-BE49-F238E27FC236}">
                <a16:creationId xmlns:a16="http://schemas.microsoft.com/office/drawing/2014/main" id="{F4F520F2-4448-443A-A58D-AF706E5B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6" descr="资源 7">
            <a:extLst>
              <a:ext uri="{FF2B5EF4-FFF2-40B4-BE49-F238E27FC236}">
                <a16:creationId xmlns:a16="http://schemas.microsoft.com/office/drawing/2014/main" id="{CA761A26-AC1F-4F9B-BBED-D6DB3056CC6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16" descr="资源 1">
            <a:extLst>
              <a:ext uri="{FF2B5EF4-FFF2-40B4-BE49-F238E27FC236}">
                <a16:creationId xmlns:a16="http://schemas.microsoft.com/office/drawing/2014/main" id="{F60CD677-7A6C-458A-BE48-212C51E7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id="{B553B3CD-B6C5-4751-91B7-FEE63414A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901"/>
            <a:ext cx="5619565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panose="05000000000000000000" pitchFamily="2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en-US" altLang="zh-CN" sz="2800" dirty="0"/>
              <a:t>2. </a:t>
            </a:r>
            <a:r>
              <a:rPr lang="en-US" altLang="zh-CN" sz="2800" dirty="0">
                <a:hlinkClick r:id="rId7"/>
              </a:rPr>
              <a:t>Yet Another Substring Reverse</a:t>
            </a:r>
            <a:endParaRPr lang="zh-CN" altLang="en-US" sz="2800" b="1" dirty="0">
              <a:solidFill>
                <a:schemeClr val="bg1"/>
              </a:solidFill>
              <a:latin typeface="方正字迹-快意体 简" panose="02000500000000000000" pitchFamily="2" charset="-122"/>
              <a:ea typeface="方正字迹-快意体 简" panose="02000500000000000000" pitchFamily="2" charset="-122"/>
            </a:endParaRPr>
          </a:p>
        </p:txBody>
      </p:sp>
      <p:grpSp>
        <p:nvGrpSpPr>
          <p:cNvPr id="18" name="组 17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9" name="图片 16" descr="资源 1">
              <a:extLst>
                <a:ext uri="{FF2B5EF4-FFF2-40B4-BE49-F238E27FC236}">
                  <a16:creationId xmlns:a16="http://schemas.microsoft.com/office/drawing/2014/main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文本框 19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FA6A3427-5574-1AB8-504F-F0664CEC95B0}"/>
                  </a:ext>
                </a:extLst>
              </p:cNvPr>
              <p:cNvSpPr txBox="1"/>
              <p:nvPr/>
            </p:nvSpPr>
            <p:spPr>
              <a:xfrm>
                <a:off x="1812633" y="1455938"/>
                <a:ext cx="834545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zh-CN" altLang="en-US" b="0" i="0" dirty="0">
                    <a:effectLst/>
                    <a:latin typeface="楷体" panose="02010609060101010101" pitchFamily="49" charset="-122"/>
                    <a:ea typeface="楷体" panose="02010609060101010101" pitchFamily="49" charset="-122"/>
                  </a:rPr>
                  <a:t>给你一个字符串</a:t>
                </a:r>
                <a:r>
                  <a:rPr lang="en-US" altLang="zh-CN" b="0" i="0" dirty="0">
                    <a:effectLst/>
                    <a:latin typeface="楷体" panose="02010609060101010101" pitchFamily="49" charset="-122"/>
                    <a:ea typeface="楷体" panose="02010609060101010101" pitchFamily="49" charset="-122"/>
                  </a:rPr>
                  <a:t>S</a:t>
                </a:r>
                <a:r>
                  <a:rPr lang="zh-CN" altLang="en-US" b="0" i="0" dirty="0">
                    <a:effectLst/>
                    <a:latin typeface="楷体" panose="02010609060101010101" pitchFamily="49" charset="-122"/>
                    <a:ea typeface="楷体" panose="02010609060101010101" pitchFamily="49" charset="-122"/>
                  </a:rPr>
                  <a:t>，你可以翻转一次</a:t>
                </a:r>
                <a:r>
                  <a:rPr lang="en-US" altLang="zh-CN" b="0" i="0" dirty="0">
                    <a:effectLst/>
                    <a:latin typeface="楷体" panose="02010609060101010101" pitchFamily="49" charset="-122"/>
                    <a:ea typeface="楷体" panose="02010609060101010101" pitchFamily="49" charset="-122"/>
                  </a:rPr>
                  <a:t>S</a:t>
                </a:r>
                <a:r>
                  <a:rPr lang="zh-CN" altLang="en-US" b="0" i="0" dirty="0">
                    <a:effectLst/>
                    <a:latin typeface="楷体" panose="02010609060101010101" pitchFamily="49" charset="-122"/>
                    <a:ea typeface="楷体" panose="02010609060101010101" pitchFamily="49" charset="-122"/>
                  </a:rPr>
                  <a:t>的任意一个子串。</a:t>
                </a:r>
              </a:p>
              <a:p>
                <a:pPr algn="l"/>
                <a:r>
                  <a:rPr lang="zh-CN" altLang="en-US" b="0" i="0" dirty="0">
                    <a:effectLst/>
                    <a:latin typeface="楷体" panose="02010609060101010101" pitchFamily="49" charset="-122"/>
                    <a:ea typeface="楷体" panose="02010609060101010101" pitchFamily="49" charset="-122"/>
                  </a:rPr>
                  <a:t>问翻转后</a:t>
                </a:r>
                <a:r>
                  <a:rPr lang="en-US" altLang="zh-CN" b="0" i="0" dirty="0">
                    <a:effectLst/>
                    <a:latin typeface="楷体" panose="02010609060101010101" pitchFamily="49" charset="-122"/>
                    <a:ea typeface="楷体" panose="02010609060101010101" pitchFamily="49" charset="-122"/>
                  </a:rPr>
                  <a:t>S</a:t>
                </a:r>
                <a:r>
                  <a:rPr lang="zh-CN" altLang="en-US" b="0" i="0" dirty="0">
                    <a:effectLst/>
                    <a:latin typeface="楷体" panose="02010609060101010101" pitchFamily="49" charset="-122"/>
                    <a:ea typeface="楷体" panose="02010609060101010101" pitchFamily="49" charset="-122"/>
                  </a:rPr>
                  <a:t>的子串中各个字符都不相同的最长子串长度。</a:t>
                </a:r>
              </a:p>
              <a:p>
                <a:pPr algn="l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dirty="0" smtClean="0">
                            <a:effectLst/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effectLst/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𝑆</m:t>
                        </m:r>
                      </m:e>
                    </m:d>
                    <m:r>
                      <a:rPr lang="en-US" altLang="zh-CN" b="0" i="1" dirty="0" smtClean="0">
                        <a:effectLst/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≤</m:t>
                    </m:r>
                    <m:sSup>
                      <m:sSupPr>
                        <m:ctrlPr>
                          <a:rPr lang="en-US" altLang="zh-CN" b="0" i="1" dirty="0" smtClean="0">
                            <a:effectLst/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effectLst/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10</m:t>
                        </m:r>
                      </m:e>
                      <m:sup>
                        <m:r>
                          <a:rPr lang="en-US" altLang="zh-CN" b="0" i="1" dirty="0" smtClean="0">
                            <a:effectLst/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6</m:t>
                        </m:r>
                      </m:sup>
                    </m:sSup>
                    <m:r>
                      <a:rPr lang="en-US" altLang="zh-CN" b="0" i="1" dirty="0" smtClean="0">
                        <a:effectLst/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, 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dirty="0" smtClean="0">
                            <a:effectLst/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zh-CN" altLang="en-US" b="0" i="1" dirty="0" smtClean="0">
                            <a:effectLst/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字符集</m:t>
                        </m:r>
                      </m:e>
                    </m:d>
                    <m:r>
                      <a:rPr lang="en-US" altLang="zh-CN" b="0" i="1" dirty="0" smtClean="0">
                        <a:effectLst/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≤20</m:t>
                    </m:r>
                  </m:oMath>
                </a14:m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FA6A3427-5574-1AB8-504F-F0664CEC95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2633" y="1455938"/>
                <a:ext cx="8345452" cy="923330"/>
              </a:xfrm>
              <a:prstGeom prst="rect">
                <a:avLst/>
              </a:prstGeom>
              <a:blipFill>
                <a:blip r:embed="rId8"/>
                <a:stretch>
                  <a:fillRect l="-584" t="-3974" b="-4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120245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未标题-4">
            <a:extLst>
              <a:ext uri="{FF2B5EF4-FFF2-40B4-BE49-F238E27FC236}">
                <a16:creationId xmlns:a16="http://schemas.microsoft.com/office/drawing/2014/main" id="{F4F520F2-4448-443A-A58D-AF706E5B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6" descr="资源 7">
            <a:extLst>
              <a:ext uri="{FF2B5EF4-FFF2-40B4-BE49-F238E27FC236}">
                <a16:creationId xmlns:a16="http://schemas.microsoft.com/office/drawing/2014/main" id="{CA761A26-AC1F-4F9B-BBED-D6DB3056CC6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16" descr="资源 1">
            <a:extLst>
              <a:ext uri="{FF2B5EF4-FFF2-40B4-BE49-F238E27FC236}">
                <a16:creationId xmlns:a16="http://schemas.microsoft.com/office/drawing/2014/main" id="{F60CD677-7A6C-458A-BE48-212C51E7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id="{B553B3CD-B6C5-4751-91B7-FEE63414A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304901"/>
            <a:ext cx="2920752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panose="05000000000000000000" pitchFamily="2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en-US" altLang="zh-CN" sz="2800" dirty="0"/>
              <a:t>3. </a:t>
            </a:r>
            <a:r>
              <a:rPr lang="en-US" altLang="zh-CN" sz="2800" dirty="0">
                <a:hlinkClick r:id="rId7"/>
              </a:rPr>
              <a:t>Connectivity 2</a:t>
            </a:r>
            <a:endParaRPr lang="zh-CN" altLang="en-US" sz="2800" b="1" dirty="0">
              <a:solidFill>
                <a:schemeClr val="bg1"/>
              </a:solidFill>
              <a:latin typeface="方正字迹-快意体 简" panose="02000500000000000000" pitchFamily="2" charset="-122"/>
              <a:ea typeface="方正字迹-快意体 简" panose="02000500000000000000" pitchFamily="2" charset="-122"/>
            </a:endParaRPr>
          </a:p>
        </p:txBody>
      </p:sp>
      <p:grpSp>
        <p:nvGrpSpPr>
          <p:cNvPr id="18" name="组 17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9" name="图片 16" descr="资源 1">
              <a:extLst>
                <a:ext uri="{FF2B5EF4-FFF2-40B4-BE49-F238E27FC236}">
                  <a16:creationId xmlns:a16="http://schemas.microsoft.com/office/drawing/2014/main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文本框 19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1787CA17-646A-DC92-FD9C-6B806C691A7C}"/>
                  </a:ext>
                </a:extLst>
              </p:cNvPr>
              <p:cNvSpPr txBox="1"/>
              <p:nvPr/>
            </p:nvSpPr>
            <p:spPr>
              <a:xfrm>
                <a:off x="1460377" y="1313895"/>
                <a:ext cx="8305060" cy="10574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给定一个</a:t>
                </a:r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n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个点</a:t>
                </a:r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m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条边的简单无向图，可以删去任意的边，对于所有的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2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≤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𝑘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≤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𝑁</m:t>
                    </m:r>
                  </m:oMath>
                </a14:m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,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请回答有几种删边方法使得点</a:t>
                </a:r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1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和点</a:t>
                </a:r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k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连通。</a:t>
                </a:r>
                <a:endParaRPr lang="en-US" altLang="zh-CN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2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≤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𝑁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≤17, 0≤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𝑀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≤</m:t>
                    </m:r>
                    <m:f>
                      <m:f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𝑁</m:t>
                        </m:r>
                        <m:d>
                          <m:d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𝑁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2</m:t>
                        </m:r>
                      </m:den>
                    </m:f>
                  </m:oMath>
                </a14:m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1787CA17-646A-DC92-FD9C-6B806C691A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0377" y="1313895"/>
                <a:ext cx="8305060" cy="1057469"/>
              </a:xfrm>
              <a:prstGeom prst="rect">
                <a:avLst/>
              </a:prstGeom>
              <a:blipFill>
                <a:blip r:embed="rId8"/>
                <a:stretch>
                  <a:fillRect l="-661" t="-4624" b="-5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51832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未标题-4">
            <a:extLst>
              <a:ext uri="{FF2B5EF4-FFF2-40B4-BE49-F238E27FC236}">
                <a16:creationId xmlns:a16="http://schemas.microsoft.com/office/drawing/2014/main" id="{F4F520F2-4448-443A-A58D-AF706E5B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6" descr="资源 7">
            <a:extLst>
              <a:ext uri="{FF2B5EF4-FFF2-40B4-BE49-F238E27FC236}">
                <a16:creationId xmlns:a16="http://schemas.microsoft.com/office/drawing/2014/main" id="{CA761A26-AC1F-4F9B-BBED-D6DB3056CC6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16" descr="资源 1">
            <a:extLst>
              <a:ext uri="{FF2B5EF4-FFF2-40B4-BE49-F238E27FC236}">
                <a16:creationId xmlns:a16="http://schemas.microsoft.com/office/drawing/2014/main" id="{F60CD677-7A6C-458A-BE48-212C51E7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8" name="组 17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9" name="图片 16" descr="资源 1">
              <a:extLst>
                <a:ext uri="{FF2B5EF4-FFF2-40B4-BE49-F238E27FC236}">
                  <a16:creationId xmlns:a16="http://schemas.microsoft.com/office/drawing/2014/main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文本框 19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  <p:sp>
        <p:nvSpPr>
          <p:cNvPr id="13" name="Text Box 3">
            <a:extLst>
              <a:ext uri="{FF2B5EF4-FFF2-40B4-BE49-F238E27FC236}">
                <a16:creationId xmlns:a16="http://schemas.microsoft.com/office/drawing/2014/main" id="{37B18CD3-8738-41D5-2DA9-21C536CAF2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901"/>
            <a:ext cx="3826276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panose="05000000000000000000" pitchFamily="2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en-US" altLang="zh-CN" sz="2800" dirty="0"/>
              <a:t>4. </a:t>
            </a:r>
            <a:r>
              <a:rPr lang="en-US" altLang="zh-CN" sz="2800" dirty="0">
                <a:hlinkClick r:id="rId7"/>
              </a:rPr>
              <a:t>Jumping sequence</a:t>
            </a:r>
            <a:endParaRPr lang="zh-CN" altLang="en-US" sz="2800" b="1" dirty="0">
              <a:solidFill>
                <a:schemeClr val="bg1"/>
              </a:solidFill>
              <a:latin typeface="方正字迹-快意体 简" panose="02000500000000000000" pitchFamily="2" charset="-122"/>
              <a:ea typeface="方正字迹-快意体 简" panose="02000500000000000000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A63B15F-6CD7-3C2C-F324-E7E7ED9CD30E}"/>
                  </a:ext>
                </a:extLst>
              </p:cNvPr>
              <p:cNvSpPr txBox="1"/>
              <p:nvPr/>
            </p:nvSpPr>
            <p:spPr>
              <a:xfrm>
                <a:off x="1331648" y="1276945"/>
                <a:ext cx="913512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在无限二维平面坐标系中，</a:t>
                </a:r>
                <a:r>
                  <a:rPr lang="en-US" altLang="zh-CN" b="0" i="0" dirty="0">
                    <a:solidFill>
                      <a:srgbClr val="333333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</a:rPr>
                  <a:t>Takahashi</a:t>
                </a:r>
                <a:r>
                  <a:rPr lang="zh-CN" altLang="en-US" b="0" i="0" dirty="0">
                    <a:solidFill>
                      <a:srgbClr val="333333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</a:rPr>
                  <a:t>从原点出发跳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𝑁</m:t>
                    </m:r>
                  </m:oMath>
                </a14:m>
                <a:r>
                  <a:rPr lang="zh-CN" altLang="en-US" dirty="0">
                    <a:solidFill>
                      <a:srgbClr val="333333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步，第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𝑖</m:t>
                    </m:r>
                  </m:oMath>
                </a14:m>
                <a:r>
                  <a:rPr lang="zh-CN" altLang="en-US" dirty="0">
                    <a:solidFill>
                      <a:srgbClr val="333333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步的距离为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𝐷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,</a:t>
                </a:r>
              </a:p>
              <a:p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你可以指挥</a:t>
                </a:r>
                <a:r>
                  <a:rPr lang="en-US" altLang="zh-CN" b="0" i="0" dirty="0">
                    <a:solidFill>
                      <a:srgbClr val="333333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</a:rPr>
                  <a:t>Takahashi</a:t>
                </a:r>
                <a:r>
                  <a:rPr lang="zh-CN" altLang="en-US" b="0" i="0" dirty="0">
                    <a:solidFill>
                      <a:srgbClr val="333333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</a:rPr>
                  <a:t>每一步跳的方向</a:t>
                </a:r>
                <a:r>
                  <a:rPr lang="en-US" altLang="zh-CN" b="0" i="0" dirty="0">
                    <a:solidFill>
                      <a:srgbClr val="333333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</a:rPr>
                  <a:t>(</a:t>
                </a:r>
                <a:r>
                  <a:rPr lang="zh-CN" altLang="en-US" b="0" i="0" dirty="0">
                    <a:solidFill>
                      <a:srgbClr val="333333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</a:rPr>
                  <a:t>上下左右</a:t>
                </a:r>
                <a:r>
                  <a:rPr lang="en-US" altLang="zh-CN" b="0" i="0" dirty="0">
                    <a:solidFill>
                      <a:srgbClr val="333333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</a:rPr>
                  <a:t>)</a:t>
                </a:r>
                <a:r>
                  <a:rPr lang="zh-CN" altLang="en-US" b="0" i="0" dirty="0">
                    <a:solidFill>
                      <a:srgbClr val="333333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</a:rPr>
                  <a:t>，请问能否在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𝑁</m:t>
                    </m:r>
                    <m:r>
                      <a:rPr lang="zh-CN" altLang="en-US" i="1" dirty="0">
                        <a:solidFill>
                          <a:srgbClr val="333333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步</m:t>
                    </m:r>
                  </m:oMath>
                </a14:m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后到达坐标</a:t>
                </a:r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(A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，</a:t>
                </a:r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B)?</a:t>
                </a:r>
              </a:p>
              <a:p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给出一个方案。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A63B15F-6CD7-3C2C-F324-E7E7ED9CD3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8" y="1276945"/>
                <a:ext cx="9135123" cy="923330"/>
              </a:xfrm>
              <a:prstGeom prst="rect">
                <a:avLst/>
              </a:prstGeom>
              <a:blipFill>
                <a:blip r:embed="rId8"/>
                <a:stretch>
                  <a:fillRect l="-534" t="-4605" b="-92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A5DB69FA-BA38-34B9-6880-8C088C0080F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32031" y="2200275"/>
            <a:ext cx="2314575" cy="100965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56540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未标题-4">
            <a:extLst>
              <a:ext uri="{FF2B5EF4-FFF2-40B4-BE49-F238E27FC236}">
                <a16:creationId xmlns:a16="http://schemas.microsoft.com/office/drawing/2014/main" id="{F4F520F2-4448-443A-A58D-AF706E5B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6" descr="资源 7">
            <a:extLst>
              <a:ext uri="{FF2B5EF4-FFF2-40B4-BE49-F238E27FC236}">
                <a16:creationId xmlns:a16="http://schemas.microsoft.com/office/drawing/2014/main" id="{CA761A26-AC1F-4F9B-BBED-D6DB3056CC6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16" descr="资源 1">
            <a:extLst>
              <a:ext uri="{FF2B5EF4-FFF2-40B4-BE49-F238E27FC236}">
                <a16:creationId xmlns:a16="http://schemas.microsoft.com/office/drawing/2014/main" id="{F60CD677-7A6C-458A-BE48-212C51E7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id="{B553B3CD-B6C5-4751-91B7-FEE63414A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901"/>
            <a:ext cx="3994951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panose="05000000000000000000" pitchFamily="2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en-US" altLang="zh-CN" sz="2800" dirty="0"/>
              <a:t>5. </a:t>
            </a:r>
            <a:r>
              <a:rPr lang="en-US" altLang="zh-CN" sz="2800" dirty="0">
                <a:hlinkClick r:id="rId7"/>
              </a:rPr>
              <a:t>Strongest Takahashi</a:t>
            </a:r>
            <a:endParaRPr lang="zh-CN" altLang="en-US" sz="2800" b="1" dirty="0">
              <a:solidFill>
                <a:schemeClr val="bg1"/>
              </a:solidFill>
              <a:latin typeface="方正字迹-快意体 简" panose="02000500000000000000" pitchFamily="2" charset="-122"/>
              <a:ea typeface="方正字迹-快意体 简" panose="02000500000000000000" pitchFamily="2" charset="-122"/>
            </a:endParaRPr>
          </a:p>
        </p:txBody>
      </p:sp>
      <p:grpSp>
        <p:nvGrpSpPr>
          <p:cNvPr id="18" name="组 17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9" name="图片 16" descr="资源 1">
              <a:extLst>
                <a:ext uri="{FF2B5EF4-FFF2-40B4-BE49-F238E27FC236}">
                  <a16:creationId xmlns:a16="http://schemas.microsoft.com/office/drawing/2014/main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文本框 19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F7B4DF0F-F0B0-5FAF-AC7A-E33E09B37531}"/>
                  </a:ext>
                </a:extLst>
              </p:cNvPr>
              <p:cNvSpPr txBox="1"/>
              <p:nvPr/>
            </p:nvSpPr>
            <p:spPr>
              <a:xfrm>
                <a:off x="1083590" y="1340638"/>
                <a:ext cx="952522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在</a:t>
                </a:r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n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*</a:t>
                </a:r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n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的网格图上，某些位置有障碍物，</a:t>
                </a:r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Takahashi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可以进行多次清理，每次清理消除一个子正方形内的所有障碍，花费等价于正方形边长的体力。请问最少多少体力能清除所有障碍？</a:t>
                </a:r>
                <a:endParaRPr lang="en-US" altLang="zh-CN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≤50</m:t>
                    </m:r>
                  </m:oMath>
                </a14:m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F7B4DF0F-F0B0-5FAF-AC7A-E33E09B375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3590" y="1340638"/>
                <a:ext cx="9525226" cy="923330"/>
              </a:xfrm>
              <a:prstGeom prst="rect">
                <a:avLst/>
              </a:prstGeom>
              <a:blipFill>
                <a:blip r:embed="rId8"/>
                <a:stretch>
                  <a:fillRect l="-576" t="-39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504839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未标题-4">
            <a:extLst>
              <a:ext uri="{FF2B5EF4-FFF2-40B4-BE49-F238E27FC236}">
                <a16:creationId xmlns:a16="http://schemas.microsoft.com/office/drawing/2014/main" id="{F4F520F2-4448-443A-A58D-AF706E5B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6" descr="资源 7">
            <a:extLst>
              <a:ext uri="{FF2B5EF4-FFF2-40B4-BE49-F238E27FC236}">
                <a16:creationId xmlns:a16="http://schemas.microsoft.com/office/drawing/2014/main" id="{CA761A26-AC1F-4F9B-BBED-D6DB3056CC6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16" descr="资源 1">
            <a:extLst>
              <a:ext uri="{FF2B5EF4-FFF2-40B4-BE49-F238E27FC236}">
                <a16:creationId xmlns:a16="http://schemas.microsoft.com/office/drawing/2014/main" id="{F60CD677-7A6C-458A-BE48-212C51E7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id="{B553B3CD-B6C5-4751-91B7-FEE63414A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304901"/>
            <a:ext cx="3151572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panose="05000000000000000000" pitchFamily="2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en-US" altLang="zh-CN" sz="2800" dirty="0"/>
              <a:t>6. </a:t>
            </a:r>
            <a:r>
              <a:rPr lang="en-US" altLang="zh-CN" sz="2800" dirty="0">
                <a:hlinkClick r:id="rId7"/>
              </a:rPr>
              <a:t>Vertex Deletion</a:t>
            </a:r>
            <a:endParaRPr lang="en-US" altLang="zh-CN" sz="2800" dirty="0"/>
          </a:p>
        </p:txBody>
      </p:sp>
      <p:grpSp>
        <p:nvGrpSpPr>
          <p:cNvPr id="18" name="组 17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9" name="图片 16" descr="资源 1">
              <a:extLst>
                <a:ext uri="{FF2B5EF4-FFF2-40B4-BE49-F238E27FC236}">
                  <a16:creationId xmlns:a16="http://schemas.microsoft.com/office/drawing/2014/main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文本框 19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C1E86333-A64B-B377-AA92-1F229D3B59A3}"/>
                  </a:ext>
                </a:extLst>
              </p:cNvPr>
              <p:cNvSpPr txBox="1"/>
              <p:nvPr/>
            </p:nvSpPr>
            <p:spPr>
              <a:xfrm>
                <a:off x="1919356" y="1773275"/>
                <a:ext cx="956065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给定一棵树，找出哪些点</a:t>
                </a:r>
                <a:r>
                  <a:rPr lang="en-US" altLang="zh-CN" dirty="0" err="1">
                    <a:latin typeface="楷体" panose="02010609060101010101" pitchFamily="49" charset="-122"/>
                    <a:ea typeface="楷体" panose="02010609060101010101" pitchFamily="49" charset="-122"/>
                  </a:rPr>
                  <a:t>i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满足：</a:t>
                </a:r>
                <a:endParaRPr lang="en-US" altLang="zh-CN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删去点</a:t>
                </a:r>
                <a:r>
                  <a:rPr lang="en-US" altLang="zh-CN" dirty="0" err="1">
                    <a:latin typeface="楷体" panose="02010609060101010101" pitchFamily="49" charset="-122"/>
                    <a:ea typeface="楷体" panose="02010609060101010101" pitchFamily="49" charset="-122"/>
                  </a:rPr>
                  <a:t>i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和相邻的边，剩下的图的最大匹配数和原树的最大匹配数相等。</a:t>
                </a:r>
                <a:endParaRPr lang="en-US" altLang="zh-CN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≤2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5</m:t>
                    </m:r>
                  </m:oMath>
                </a14:m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C1E86333-A64B-B377-AA92-1F229D3B59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9356" y="1773275"/>
                <a:ext cx="9560650" cy="923330"/>
              </a:xfrm>
              <a:prstGeom prst="rect">
                <a:avLst/>
              </a:prstGeom>
              <a:blipFill>
                <a:blip r:embed="rId8"/>
                <a:stretch>
                  <a:fillRect l="-574" t="-39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4168694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未标题-4">
            <a:extLst>
              <a:ext uri="{FF2B5EF4-FFF2-40B4-BE49-F238E27FC236}">
                <a16:creationId xmlns:a16="http://schemas.microsoft.com/office/drawing/2014/main" id="{F4F520F2-4448-443A-A58D-AF706E5B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6" descr="资源 7">
            <a:extLst>
              <a:ext uri="{FF2B5EF4-FFF2-40B4-BE49-F238E27FC236}">
                <a16:creationId xmlns:a16="http://schemas.microsoft.com/office/drawing/2014/main" id="{CA761A26-AC1F-4F9B-BBED-D6DB3056CC6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16" descr="资源 1">
            <a:extLst>
              <a:ext uri="{FF2B5EF4-FFF2-40B4-BE49-F238E27FC236}">
                <a16:creationId xmlns:a16="http://schemas.microsoft.com/office/drawing/2014/main" id="{F60CD677-7A6C-458A-BE48-212C51E7B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id="{B553B3CD-B6C5-4751-91B7-FEE63414A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901"/>
            <a:ext cx="3062795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panose="05000000000000000000" pitchFamily="2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en-US" altLang="zh-CN" sz="2800" dirty="0"/>
              <a:t>7. </a:t>
            </a:r>
            <a:r>
              <a:rPr lang="en-US" altLang="zh-CN" sz="2800" dirty="0">
                <a:hlinkClick r:id="rId7"/>
              </a:rPr>
              <a:t>01? Queries </a:t>
            </a:r>
            <a:endParaRPr lang="zh-CN" altLang="en-US" sz="2800" b="1" dirty="0">
              <a:solidFill>
                <a:schemeClr val="bg1"/>
              </a:solidFill>
              <a:latin typeface="方正字迹-快意体 简" panose="02000500000000000000" pitchFamily="2" charset="-122"/>
              <a:ea typeface="方正字迹-快意体 简" panose="02000500000000000000" pitchFamily="2" charset="-122"/>
            </a:endParaRPr>
          </a:p>
        </p:txBody>
      </p:sp>
      <p:grpSp>
        <p:nvGrpSpPr>
          <p:cNvPr id="18" name="组 17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9" name="图片 16" descr="资源 1">
              <a:extLst>
                <a:ext uri="{FF2B5EF4-FFF2-40B4-BE49-F238E27FC236}">
                  <a16:creationId xmlns:a16="http://schemas.microsoft.com/office/drawing/2014/main" id="{AC025E34-1E3A-4DD7-9976-16E05A585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/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文本框 19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/>
                </a:rPr>
                <a:t>学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253192D9-9ED6-E117-E947-894ADA405C26}"/>
                  </a:ext>
                </a:extLst>
              </p:cNvPr>
              <p:cNvSpPr txBox="1"/>
              <p:nvPr/>
            </p:nvSpPr>
            <p:spPr>
              <a:xfrm>
                <a:off x="1082675" y="1331650"/>
                <a:ext cx="886919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给定一个只含有</a:t>
                </a:r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0,1,?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三种字符的字符串</a:t>
                </a:r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S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，</a:t>
                </a:r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Q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次询问，每次询问会修改某个位置的字符</a:t>
                </a:r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(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对后面的询问也生效</a:t>
                </a:r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)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，然后询问有多少</a:t>
                </a:r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01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串，作为</a:t>
                </a:r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S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的子序列出现。</a:t>
                </a:r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?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可以匹配</a:t>
                </a:r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0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或</a:t>
                </a:r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1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𝑄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≤1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5</m:t>
                    </m:r>
                  </m:oMath>
                </a14:m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253192D9-9ED6-E117-E947-894ADA405C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675" y="1331650"/>
                <a:ext cx="8869193" cy="923330"/>
              </a:xfrm>
              <a:prstGeom prst="rect">
                <a:avLst/>
              </a:prstGeom>
              <a:blipFill>
                <a:blip r:embed="rId8"/>
                <a:stretch>
                  <a:fillRect l="-619" t="-3289" b="-46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04540672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0,&quot;width&quot;:19200}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0,&quot;width&quot;:19200}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0,&quot;width&quot;:19200}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0,&quot;width&quot;:19200}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0,&quot;width&quot;:19200}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0,&quot;width&quot;:19200}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60,&quot;width&quot;:19200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6452</TotalTime>
  <Words>507</Words>
  <Application>Microsoft Office PowerPoint</Application>
  <PresentationFormat>宽屏</PresentationFormat>
  <Paragraphs>42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等线</vt:lpstr>
      <vt:lpstr>方正字迹-快意体 简</vt:lpstr>
      <vt:lpstr>楷体</vt:lpstr>
      <vt:lpstr>微软雅黑</vt:lpstr>
      <vt:lpstr>Arial</vt:lpstr>
      <vt:lpstr>Cambria Math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>admin</dc:creator>
  <cp:lastModifiedBy>任 飞宇</cp:lastModifiedBy>
  <cp:revision>806</cp:revision>
  <dcterms:created xsi:type="dcterms:W3CDTF">2019-06-19T02:08:00Z</dcterms:created>
  <dcterms:modified xsi:type="dcterms:W3CDTF">2022-06-09T13:17:13Z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2052-11.1.0.10463</vt:lpwstr>
  </property>
  <property fmtid="{D5CDD505-2E9C-101B-9397-08002B2CF9AE}" pid="3" name="ICV">
    <vt:lpwstr>ED8C5EF50E24400D88C05EF9938B66B5</vt:lpwstr>
  </property>
</Properties>
</file>