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5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6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7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8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0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4.xml" ContentType="application/vnd.openxmlformats-officedocument.presentationml.notesSlide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10" r:id="rId2"/>
    <p:sldId id="409" r:id="rId3"/>
    <p:sldId id="474" r:id="rId4"/>
    <p:sldId id="476" r:id="rId5"/>
    <p:sldId id="508" r:id="rId6"/>
    <p:sldId id="478" r:id="rId7"/>
    <p:sldId id="509" r:id="rId8"/>
    <p:sldId id="510" r:id="rId9"/>
    <p:sldId id="511" r:id="rId10"/>
    <p:sldId id="521" r:id="rId11"/>
    <p:sldId id="522" r:id="rId12"/>
    <p:sldId id="479" r:id="rId13"/>
    <p:sldId id="512" r:id="rId14"/>
    <p:sldId id="523" r:id="rId15"/>
    <p:sldId id="513" r:id="rId16"/>
    <p:sldId id="519" r:id="rId17"/>
    <p:sldId id="514" r:id="rId18"/>
    <p:sldId id="515" r:id="rId19"/>
    <p:sldId id="518" r:id="rId20"/>
    <p:sldId id="520" r:id="rId21"/>
    <p:sldId id="525" r:id="rId22"/>
    <p:sldId id="415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60" y="120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3E56-8A42-4441-9C20-BC02A688CA5B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B1716-5B16-4C7D-9350-B57AAB253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4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63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3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21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24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30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6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7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8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40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8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8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56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68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1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538BE-CAED-4F18-B3D9-D58007CE30F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1D5-52FC-44AC-81BA-9CE9B2CA8870}" type="datetimeFigureOut">
              <a:rPr lang="zh-CN" altLang="en-US"/>
              <a:pPr>
                <a:defRPr/>
              </a:pPr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A0348-B3C4-4BF3-A9B3-6B02488F4E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251E0-0338-4ACC-9380-58410172F9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03FD-ABAB-408D-A084-B74E4A7B0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5D3B9A1-FC78-43BA-B360-ABB03887351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2A76-0A01-4364-924C-D946AACD1C81}" type="datetimeFigureOut">
              <a:rPr lang="zh-CN" altLang="en-US"/>
              <a:pPr>
                <a:defRPr/>
              </a:pPr>
              <a:t>2022/6/1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F0999C9-8600-4D9D-A750-7EFE032F8373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BAC7786-1CD1-4DDF-9307-A53B89B4AFE6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2C89-9121-4102-A0E4-88B495A14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FDC3D-8015-4BB5-94D5-16824BFDD37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C0C9-4E0F-41BE-B40F-A113061D9E8D}" type="datetimeFigureOut">
              <a:rPr lang="zh-CN" altLang="en-US"/>
              <a:pPr>
                <a:defRPr/>
              </a:pPr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338AF-A5F9-42A6-9791-D6FF78DFE09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2EC8B-EAB1-4280-AB16-8289548BAE33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190-CCAE-484E-9129-ACC1EA664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AD66C-F5EF-4709-8AD5-D942E1BC24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B5A-0B1E-4B54-BBDB-54572563D602}" type="datetimeFigureOut">
              <a:rPr lang="zh-CN" altLang="en-US"/>
              <a:pPr>
                <a:defRPr/>
              </a:pPr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62D75-1218-4D46-AEF8-9CC9398884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48F8B-F87E-4D90-BF19-CFF6AFD4CC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F145-7F99-45F3-A00D-44B16BDD6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4BAA5-AFE0-4B4D-AF1B-5B82419268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175-982A-4AB5-9FEE-57AEA54243E5}" type="datetimeFigureOut">
              <a:rPr lang="zh-CN" altLang="en-US"/>
              <a:pPr>
                <a:defRPr/>
              </a:pPr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8E2F1-5686-4488-97C3-7812A59B932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96C28-DAEC-4B91-93C6-5A10A44B436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2B8-3DF3-4F19-84D5-53B7A8B5E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40C814-21FF-4D52-9DAB-F109011B18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25FD-BE17-4FD9-A038-7F99E6E105BE}" type="datetimeFigureOut">
              <a:rPr lang="zh-CN" altLang="en-US"/>
              <a:pPr>
                <a:defRPr/>
              </a:pPr>
              <a:t>2022/6/1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01D1A3E-EDD4-4AFC-8C35-72F7263979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EA709A-9BC6-449D-A9FD-21CF9CBFD71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100C4-5621-4685-8821-A078D8758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7E6AD5B-257A-4223-A1E6-2C20AC90192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F073-AE72-4174-9C46-84CE3F248EE0}" type="datetimeFigureOut">
              <a:rPr lang="zh-CN" altLang="en-US"/>
              <a:pPr>
                <a:defRPr/>
              </a:pPr>
              <a:t>2022/6/1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5090013-07DC-4AD8-8C51-63E8AE849D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250A97-9665-4556-AC0F-026836B862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E927-D7F0-4453-B37A-15E94F6D6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B62C9A8-AC19-4CEA-808E-BC7E33FD31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D3D7-48AE-4A07-8E16-7E667B0FA874}" type="datetimeFigureOut">
              <a:rPr lang="zh-CN" altLang="en-US"/>
              <a:pPr>
                <a:defRPr/>
              </a:pPr>
              <a:t>2022/6/1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CCCBB42-C82D-4C40-A8BB-C1593807918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EAE842C-DF06-4433-9D4A-6F27ABB120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1949-05F1-4A15-AA30-5C279DDDA1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165F324-E8D1-488E-835B-0ACEC5F6F37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0718-A447-4125-83F8-385CBB50C563}" type="datetimeFigureOut">
              <a:rPr lang="zh-CN" altLang="en-US"/>
              <a:pPr>
                <a:defRPr/>
              </a:pPr>
              <a:t>2022/6/1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2B8ABD8-01B2-49C1-ABC5-1F54155AF7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725482F-98F5-40F4-88CA-F42A9A7E9BE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8D3C-9387-402E-8C03-625E4899C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519473A-F919-4CD3-B705-CD5F6C4806E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FDE4-9E5E-4DB4-98FC-30749D3E3F85}" type="datetimeFigureOut">
              <a:rPr lang="zh-CN" altLang="en-US"/>
              <a:pPr>
                <a:defRPr/>
              </a:pPr>
              <a:t>2022/6/1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811EA8C-33C7-407F-A5F8-5E660D610D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1D3E92A-4B22-43CF-BEB4-2F064EDF53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82E5C-BE2F-4951-AB20-47F546318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25D17-72FB-4ECE-A59C-AEA20D3B176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1F0D-90D7-4AE7-B4CB-915C04CDCA0B}" type="datetimeFigureOut">
              <a:rPr lang="zh-CN" altLang="en-US"/>
              <a:pPr>
                <a:defRPr/>
              </a:pPr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BA098-400C-48C4-AAF5-71B68F9928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782A8-0F4D-4809-878F-C91FEA7A2C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9E08-FE7F-4156-9230-BB3B93CBD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BCFEAB5-30F1-4727-B8E4-1F13B0E03DE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1006B06-0519-45A9-B768-EA0FD12E119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7B03E-89DB-425E-B6D9-1101EBA1DE0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9DD444-AB2F-4A55-9A75-25C15F1DA018}" type="datetimeFigureOut">
              <a:rPr lang="zh-CN" altLang="en-US"/>
              <a:pPr>
                <a:defRPr/>
              </a:pPr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4FC9C-80EB-4D53-8807-D05A7C1C15C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00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29480-1BA0-419B-8D46-1B696D432AB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A7EDCB-175D-42EF-B7AA-361ACD965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ogu.com.cn/problem/P6628" TargetMode="Externa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ogu.com.cn/problem/P2731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luogu.com.cn/problem/P7771" TargetMode="Externa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资源 7">
            <a:extLst>
              <a:ext uri="{FF2B5EF4-FFF2-40B4-BE49-F238E27FC236}">
                <a16:creationId xmlns:a16="http://schemas.microsoft.com/office/drawing/2014/main" id="{544FADF3-2DBF-4627-8CAE-EED6B575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2900"/>
            <a:ext cx="12192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8" descr="资源 20">
            <a:extLst>
              <a:ext uri="{FF2B5EF4-FFF2-40B4-BE49-F238E27FC236}">
                <a16:creationId xmlns:a16="http://schemas.microsoft.com/office/drawing/2014/main" id="{1AECF9F8-993E-4661-8148-90E0AAD4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9725"/>
            <a:ext cx="12192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5" descr="资源 6">
            <a:extLst>
              <a:ext uri="{FF2B5EF4-FFF2-40B4-BE49-F238E27FC236}">
                <a16:creationId xmlns:a16="http://schemas.microsoft.com/office/drawing/2014/main" id="{14FFF84B-437E-4445-BDA1-E1D7AE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8" descr="资源 9">
            <a:extLst>
              <a:ext uri="{FF2B5EF4-FFF2-40B4-BE49-F238E27FC236}">
                <a16:creationId xmlns:a16="http://schemas.microsoft.com/office/drawing/2014/main" id="{87873C5D-920B-4978-8904-4B072C3BA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910013"/>
            <a:ext cx="23717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9">
            <a:extLst>
              <a:ext uri="{FF2B5EF4-FFF2-40B4-BE49-F238E27FC236}">
                <a16:creationId xmlns:a16="http://schemas.microsoft.com/office/drawing/2014/main" id="{1C0C89A5-92AF-492B-A0E9-0238402F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393" y="1806575"/>
            <a:ext cx="5155850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6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图论选讲</a:t>
            </a:r>
          </a:p>
        </p:txBody>
      </p:sp>
      <p:sp>
        <p:nvSpPr>
          <p:cNvPr id="2056" name="文本框 11">
            <a:extLst>
              <a:ext uri="{FF2B5EF4-FFF2-40B4-BE49-F238E27FC236}">
                <a16:creationId xmlns:a16="http://schemas.microsoft.com/office/drawing/2014/main" id="{09A602D3-489B-4C27-B480-D36A63813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3935413"/>
            <a:ext cx="2273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DeaphetS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pic>
        <p:nvPicPr>
          <p:cNvPr id="2057" name="图片 14" descr="资源 18">
            <a:extLst>
              <a:ext uri="{FF2B5EF4-FFF2-40B4-BE49-F238E27FC236}">
                <a16:creationId xmlns:a16="http://schemas.microsoft.com/office/drawing/2014/main" id="{092DC1FD-52DF-4F3A-9172-B699CD43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952500"/>
            <a:ext cx="14144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5" descr="资源 19">
            <a:extLst>
              <a:ext uri="{FF2B5EF4-FFF2-40B4-BE49-F238E27FC236}">
                <a16:creationId xmlns:a16="http://schemas.microsoft.com/office/drawing/2014/main" id="{C616993F-37A0-429A-A960-12BC0C7E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17888"/>
            <a:ext cx="2590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6" descr="资源 1">
            <a:extLst>
              <a:ext uri="{FF2B5EF4-FFF2-40B4-BE49-F238E27FC236}">
                <a16:creationId xmlns:a16="http://schemas.microsoft.com/office/drawing/2014/main" id="{AC025E34-1E3A-4DD7-9976-16E05A58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53" y="6206412"/>
            <a:ext cx="1490501" cy="4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 16"/>
          <p:cNvGrpSpPr/>
          <p:nvPr/>
        </p:nvGrpSpPr>
        <p:grpSpPr>
          <a:xfrm>
            <a:off x="106358" y="124288"/>
            <a:ext cx="2560642" cy="561512"/>
            <a:chOff x="7902173" y="2781300"/>
            <a:chExt cx="2560642" cy="561512"/>
          </a:xfrm>
        </p:grpSpPr>
        <p:pic>
          <p:nvPicPr>
            <p:cNvPr id="18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太鼓达人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一句话题意：求一个最短且字典序最小的字符串（首尾相接），使得其包含所有的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位</a:t>
                </a:r>
                <a:r>
                  <a:rPr lang="en-US" altLang="zh-CN" sz="2000" dirty="0"/>
                  <a:t>01</a:t>
                </a:r>
                <a:r>
                  <a:rPr lang="zh-CN" altLang="en-US" sz="2000" dirty="0"/>
                  <a:t>串</a:t>
                </a:r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≤11</m:t>
                    </m:r>
                  </m:oMath>
                </a14:m>
                <a:endParaRPr lang="en-US" altLang="zh-CN" sz="2000" b="0" dirty="0"/>
              </a:p>
              <a:p>
                <a:r>
                  <a:rPr lang="zh-CN" altLang="en-US" sz="2000" dirty="0"/>
                  <a:t>样例：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                 00010111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b="0" dirty="0"/>
                  <a:t>既然要求最短，而且是首尾相接的字符串，那么就需要求欧拉回路</a:t>
                </a:r>
                <a:endParaRPr lang="en-US" altLang="zh-CN" sz="2000" b="0" dirty="0"/>
              </a:p>
              <a:p>
                <a:r>
                  <a:rPr lang="zh-CN" altLang="en-US" sz="2000" dirty="0"/>
                  <a:t>难点在于如何建图</a:t>
                </a:r>
                <a:endParaRPr lang="en-US" altLang="zh-CN" sz="2000" dirty="0"/>
              </a:p>
              <a:p>
                <a:r>
                  <a:rPr lang="zh-CN" altLang="en-US" sz="2000" b="0" dirty="0"/>
                  <a:t>考虑以所有的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b="0" dirty="0"/>
                  <a:t>位</a:t>
                </a:r>
                <a:r>
                  <a:rPr lang="en-US" altLang="zh-CN" sz="2000" dirty="0"/>
                  <a:t>01</a:t>
                </a:r>
                <a:r>
                  <a:rPr lang="zh-CN" altLang="en-US" sz="2000" dirty="0"/>
                  <a:t>串为点，每个点连出去两条边分别组成一个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dirty="0"/>
                  <a:t>位的</a:t>
                </a:r>
                <a:r>
                  <a:rPr lang="en-US" altLang="zh-CN" sz="2000" b="0" dirty="0"/>
                  <a:t>01</a:t>
                </a:r>
                <a:r>
                  <a:rPr lang="zh-CN" altLang="en-US" sz="2000" b="0" dirty="0"/>
                  <a:t>串</a:t>
                </a:r>
                <a:endParaRPr lang="en-US" altLang="zh-CN" sz="2000" b="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3379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太鼓达人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一句话题意：求一个最短且字典序最小的字符串（首尾相接），使得其包含所有的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位</a:t>
                </a:r>
                <a:r>
                  <a:rPr lang="en-US" altLang="zh-CN" sz="2000" dirty="0"/>
                  <a:t>01</a:t>
                </a:r>
                <a:r>
                  <a:rPr lang="zh-CN" altLang="en-US" sz="2000" dirty="0"/>
                  <a:t>串</a:t>
                </a:r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≤11</m:t>
                    </m:r>
                  </m:oMath>
                </a14:m>
                <a:endParaRPr lang="en-US" altLang="zh-CN" sz="2000" b="0" dirty="0"/>
              </a:p>
              <a:p>
                <a:r>
                  <a:rPr lang="zh-CN" altLang="en-US" sz="2000" dirty="0"/>
                  <a:t>样例：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                 00010111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解法二：暴搜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062CE91-7347-40E9-A9FC-8C2EF4970A0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267"/>
          <a:stretch/>
        </p:blipFill>
        <p:spPr>
          <a:xfrm>
            <a:off x="3862736" y="3611591"/>
            <a:ext cx="5306165" cy="27558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463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破解保险箱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有一个需要密码才能打开的保险箱。密码是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位数</a:t>
                </a:r>
                <a:r>
                  <a:rPr lang="en-US" altLang="zh-CN" sz="2000" dirty="0"/>
                  <a:t>, </a:t>
                </a:r>
                <a:r>
                  <a:rPr lang="zh-CN" altLang="en-US" sz="2000" dirty="0"/>
                  <a:t>密码的每一位是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位序列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0,1,…,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中的一个 </a:t>
                </a:r>
                <a:endParaRPr lang="en-US" altLang="zh-CN" sz="2000" dirty="0"/>
              </a:p>
              <a:p>
                <a:r>
                  <a:rPr lang="zh-CN" altLang="en-US" sz="2000" dirty="0"/>
                  <a:t>你可以随意输入密码，保险箱会自动记住最后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位输入，如果某一时刻匹配，则能够打开保险箱</a:t>
                </a:r>
                <a:endParaRPr lang="en-US" altLang="zh-CN" sz="2000" dirty="0"/>
              </a:p>
              <a:p>
                <a:r>
                  <a:rPr lang="zh-CN" altLang="en-US" sz="2000" dirty="0"/>
                  <a:t>举个例子，假设密码是 </a:t>
                </a:r>
                <a:r>
                  <a:rPr lang="en-US" altLang="zh-CN" sz="2000" dirty="0"/>
                  <a:t>"345"</a:t>
                </a:r>
                <a:r>
                  <a:rPr lang="zh-CN" altLang="en-US" sz="2000" dirty="0"/>
                  <a:t>，你可以输入</a:t>
                </a:r>
                <a:r>
                  <a:rPr lang="en-US" altLang="zh-CN" sz="2000" dirty="0"/>
                  <a:t>"012345"</a:t>
                </a:r>
                <a:r>
                  <a:rPr lang="zh-CN" altLang="en-US" sz="2000" dirty="0"/>
                  <a:t>来打开它，只是你输入了 </a:t>
                </a:r>
                <a:r>
                  <a:rPr lang="en-US" altLang="zh-CN" sz="2000" dirty="0"/>
                  <a:t>6 </a:t>
                </a:r>
                <a:r>
                  <a:rPr lang="zh-CN" altLang="en-US" sz="2000" dirty="0"/>
                  <a:t>个字符</a:t>
                </a:r>
                <a:endParaRPr lang="en-US" altLang="zh-CN" sz="2000" dirty="0"/>
              </a:p>
              <a:p>
                <a:r>
                  <a:rPr lang="zh-CN" altLang="en-US" sz="2000" dirty="0"/>
                  <a:t>请输出一个能保证打开保险箱的最短字符串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一句话题意：求一个最短的字符串，使得其包含所有的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位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dirty="0"/>
                  <a:t>进制数。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≤4,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altLang="zh-CN" sz="2000" b="0" dirty="0"/>
              </a:p>
              <a:p>
                <a:r>
                  <a:rPr lang="zh-CN" altLang="en-US" sz="2000" b="0" dirty="0"/>
                  <a:t>和上题类似的建图，以所有的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位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dirty="0"/>
                  <a:t>进制数为点即可</a:t>
                </a:r>
                <a:endParaRPr lang="en-US" altLang="zh-CN" sz="2000" b="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5688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反色刷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给一张无向图，边有黑白两种颜色，现在你有一堆反色刷，可以从任意点开始刷，经过若干条边后回到起点。</a:t>
            </a:r>
          </a:p>
          <a:p>
            <a:r>
              <a:rPr lang="zh-CN" altLang="en-US" sz="2000" dirty="0"/>
              <a:t>现在要询问至少需要多少个反色刷可以使这张图所有边都变成白色。</a:t>
            </a:r>
          </a:p>
          <a:p>
            <a:r>
              <a:rPr lang="zh-CN" altLang="en-US" sz="2000" dirty="0"/>
              <a:t>因为某种原因，边的颜色是会改变的，于是。。</a:t>
            </a:r>
          </a:p>
          <a:p>
            <a:r>
              <a:rPr lang="zh-CN" altLang="en-US" sz="2000" dirty="0"/>
              <a:t>需要支持以下操作：</a:t>
            </a:r>
          </a:p>
          <a:p>
            <a:pPr lvl="1"/>
            <a:r>
              <a:rPr lang="en-US" altLang="zh-CN" sz="1800" dirty="0"/>
              <a:t>1 x  </a:t>
            </a:r>
            <a:r>
              <a:rPr lang="zh-CN" altLang="en-US" sz="1800" dirty="0"/>
              <a:t>把第</a:t>
            </a:r>
            <a:r>
              <a:rPr lang="en-US" altLang="zh-CN" sz="1800" dirty="0"/>
              <a:t>x</a:t>
            </a:r>
            <a:r>
              <a:rPr lang="zh-CN" altLang="en-US" sz="1800" dirty="0"/>
              <a:t>条边反色（编号从</a:t>
            </a:r>
            <a:r>
              <a:rPr lang="en-US" altLang="zh-CN" sz="1800" dirty="0"/>
              <a:t>0~m-1</a:t>
            </a:r>
            <a:r>
              <a:rPr lang="zh-CN" altLang="en-US" sz="1800" dirty="0"/>
              <a:t>）</a:t>
            </a:r>
          </a:p>
          <a:p>
            <a:pPr lvl="1"/>
            <a:r>
              <a:rPr lang="en-US" altLang="zh-CN" sz="1800" dirty="0"/>
              <a:t>2   </a:t>
            </a:r>
            <a:r>
              <a:rPr lang="zh-CN" altLang="en-US" sz="1800" dirty="0"/>
              <a:t>询问当前图中最少需要多少个反色刷，无解输出</a:t>
            </a:r>
            <a:r>
              <a:rPr lang="en-US" altLang="zh-CN" sz="1800" dirty="0"/>
              <a:t>-1</a:t>
            </a:r>
            <a:endParaRPr lang="en-US" altLang="zh-CN" sz="18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78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反色刷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先考虑如果没有操作怎么求解</a:t>
            </a:r>
            <a:endParaRPr lang="en-US" altLang="zh-CN" sz="2000" dirty="0"/>
          </a:p>
          <a:p>
            <a:r>
              <a:rPr lang="zh-CN" altLang="en-US" sz="2000" dirty="0"/>
              <a:t>给一张无向图，边有黑白两种颜色，现在你有一堆反色刷，可以从任意点开始刷，经过若干条边后</a:t>
            </a:r>
            <a:r>
              <a:rPr lang="zh-CN" altLang="en-US" sz="2000" b="1" dirty="0"/>
              <a:t>回到起点</a:t>
            </a:r>
            <a:r>
              <a:rPr lang="zh-CN" altLang="en-US" sz="2000" dirty="0"/>
              <a:t>。现在要询问至少需要多少个反色刷可以使这张图所有边都变成白色。</a:t>
            </a:r>
            <a:endParaRPr lang="en-US" altLang="zh-CN" sz="2000" dirty="0"/>
          </a:p>
          <a:p>
            <a:r>
              <a:rPr lang="zh-CN" altLang="en-US" sz="2000" dirty="0"/>
              <a:t>可以看出要求回到起点，所以要求是用欧拉回路覆盖，那么无解的判定方式就是判断仅由黑边构成的图是否存在奇点</a:t>
            </a:r>
            <a:endParaRPr lang="en-US" altLang="zh-CN" sz="2000" dirty="0"/>
          </a:p>
          <a:p>
            <a:r>
              <a:rPr lang="zh-CN" altLang="en-US" sz="2000" dirty="0"/>
              <a:t>询问需要多少个相当于就是询问有多少个连通块。但是这里不能看仅含黑边的连通块</a:t>
            </a:r>
            <a:endParaRPr lang="en-US" altLang="zh-CN" sz="2000" dirty="0"/>
          </a:p>
          <a:p>
            <a:r>
              <a:rPr lang="zh-CN" altLang="en-US" sz="2000" dirty="0"/>
              <a:t>如果把每个白边看成一对重边，相当于可以把几部分黑边连起来</a:t>
            </a:r>
            <a:endParaRPr lang="en-US" altLang="zh-CN" sz="2000" dirty="0"/>
          </a:p>
          <a:p>
            <a:r>
              <a:rPr lang="zh-CN" altLang="en-US" sz="2000" dirty="0"/>
              <a:t>于是最后只需要判断有多少个连通块包含黑边，维护相关信息即可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24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59367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SMI-Garbage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给定一张 </a:t>
            </a:r>
            <a:r>
              <a:rPr lang="en-US" altLang="zh-CN" sz="2000" dirty="0"/>
              <a:t>n </a:t>
            </a:r>
            <a:r>
              <a:rPr lang="zh-CN" altLang="en-US" sz="2000" dirty="0"/>
              <a:t>个点 </a:t>
            </a:r>
            <a:r>
              <a:rPr lang="en-US" altLang="zh-CN" sz="2000" dirty="0"/>
              <a:t>m </a:t>
            </a:r>
            <a:r>
              <a:rPr lang="zh-CN" altLang="en-US" sz="2000" dirty="0"/>
              <a:t>条边的无向图，每条边居黑白二色之一，且有一个黑或白的目标颜色。</a:t>
            </a:r>
          </a:p>
          <a:p>
            <a:r>
              <a:rPr lang="zh-CN" altLang="en-US" sz="2000" dirty="0"/>
              <a:t>有一辆卡车，可以从任意一个结点开始，经过一个简单环（不经过重复边或起点以外结点的环）回到出发点，将所有经过边的颜色反转，即黑色变为白色，白色变为黑色。卡车可以从不同的结点出发行走若干次。</a:t>
            </a:r>
          </a:p>
          <a:p>
            <a:r>
              <a:rPr lang="zh-CN" altLang="en-US" sz="2000" dirty="0"/>
              <a:t>请给出一个合法的方案，使得每条边最终都变为目标颜色，或判定不可行。</a:t>
            </a:r>
            <a:endParaRPr lang="en-US" altLang="zh-CN" sz="2000" dirty="0"/>
          </a:p>
          <a:p>
            <a:r>
              <a:rPr lang="zh-CN" altLang="en-US" sz="2000" b="0" dirty="0"/>
              <a:t>只需要保证卡车经过的总边数不超过 </a:t>
            </a:r>
            <a:r>
              <a:rPr lang="en-US" altLang="zh-CN" sz="2000" b="0" dirty="0"/>
              <a:t>5m </a:t>
            </a:r>
            <a:r>
              <a:rPr lang="zh-CN" altLang="en-US" sz="2000" b="0" dirty="0"/>
              <a:t>即可</a:t>
            </a:r>
            <a:endParaRPr lang="en-US" altLang="zh-CN" sz="2000" b="0" dirty="0"/>
          </a:p>
          <a:p>
            <a:r>
              <a:rPr lang="zh-CN" altLang="en-US" sz="2000" dirty="0"/>
              <a:t>一个和上一题类似的思路，把同色边变成两个重边求欧拉回路</a:t>
            </a:r>
            <a:endParaRPr lang="en-US" altLang="zh-CN" sz="2000" dirty="0"/>
          </a:p>
          <a:p>
            <a:r>
              <a:rPr lang="zh-CN" altLang="en-US" sz="2000" dirty="0"/>
              <a:t>另外这题要求是个简单环，所以对欧拉回路进行拆分就好了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87679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给定一张 </a:t>
            </a:r>
            <a:r>
              <a:rPr lang="en-US" altLang="zh-CN" sz="2000" dirty="0"/>
              <a:t>m </a:t>
            </a:r>
            <a:r>
              <a:rPr lang="zh-CN" altLang="en-US" sz="2000" dirty="0"/>
              <a:t>条边的无向图，要求用不超过两个欧拉路径不重复覆盖整张图</a:t>
            </a:r>
            <a:endParaRPr lang="en-US" altLang="zh-CN" sz="2000" b="0" dirty="0"/>
          </a:p>
          <a:p>
            <a:r>
              <a:rPr lang="en-US" altLang="zh-CN" sz="2000" dirty="0"/>
              <a:t>M 1e4</a:t>
            </a:r>
          </a:p>
          <a:p>
            <a:endParaRPr lang="en-US" altLang="zh-CN" sz="2000" b="0" dirty="0"/>
          </a:p>
          <a:p>
            <a:r>
              <a:rPr lang="zh-CN" altLang="en-US" sz="2000" b="0" dirty="0"/>
              <a:t>根据欧拉路径性质，可以知道奇点数目必须是</a:t>
            </a:r>
            <a:r>
              <a:rPr lang="en-US" altLang="zh-CN" sz="2000" b="0" dirty="0"/>
              <a:t>0,2,4</a:t>
            </a:r>
          </a:p>
          <a:p>
            <a:r>
              <a:rPr lang="zh-CN" altLang="en-US" sz="2000" b="0" dirty="0"/>
              <a:t>如果是</a:t>
            </a:r>
            <a:r>
              <a:rPr lang="en-US" altLang="zh-CN" sz="2000" b="0" dirty="0"/>
              <a:t>0,2</a:t>
            </a:r>
            <a:r>
              <a:rPr lang="zh-CN" altLang="en-US" sz="2000" b="0" dirty="0"/>
              <a:t>直接做即可。</a:t>
            </a:r>
            <a:r>
              <a:rPr lang="zh-CN" altLang="en-US" sz="2000" dirty="0"/>
              <a:t>此外，如果图不连通，那么两块连通图就分别需要一个欧拉路径</a:t>
            </a:r>
            <a:endParaRPr lang="en-US" altLang="zh-CN" sz="2000" dirty="0"/>
          </a:p>
          <a:p>
            <a:r>
              <a:rPr lang="zh-CN" altLang="en-US" sz="2000" dirty="0"/>
              <a:t>接下来就只需考虑如何用两个欧拉路径覆盖一个奇点数目为</a:t>
            </a:r>
            <a:r>
              <a:rPr lang="en-US" altLang="zh-CN" sz="2000" dirty="0"/>
              <a:t>4</a:t>
            </a:r>
            <a:r>
              <a:rPr lang="zh-CN" altLang="en-US" sz="2000" dirty="0"/>
              <a:t>的连通图</a:t>
            </a:r>
            <a:endParaRPr lang="en-US" altLang="zh-CN" sz="2000" dirty="0"/>
          </a:p>
          <a:p>
            <a:r>
              <a:rPr lang="zh-CN" altLang="en-US" sz="2000" dirty="0"/>
              <a:t>首先，如果可以重复，那么以其中两点为端点求一遍欧拉路径，另两个再求一次就好</a:t>
            </a:r>
            <a:endParaRPr lang="en-US" altLang="zh-CN" sz="2000" dirty="0"/>
          </a:p>
          <a:p>
            <a:r>
              <a:rPr lang="zh-CN" altLang="en-US" sz="2000" b="0" dirty="0"/>
              <a:t>这里会发现不太好把他合成一个图，于是想着怎么把一个欧拉路径拆成两个</a:t>
            </a:r>
            <a:endParaRPr lang="en-US" altLang="zh-CN" sz="2000" b="0" dirty="0"/>
          </a:p>
          <a:p>
            <a:r>
              <a:rPr lang="zh-CN" altLang="en-US" sz="2000" dirty="0"/>
              <a:t>将其中两个奇点连边求一遍欧拉路径后在拆开即可</a:t>
            </a:r>
            <a:endParaRPr lang="en-US" altLang="zh-CN" sz="2000" b="0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66A660CC-8947-9305-5E87-440957FF7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Two Paths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46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给定一张 </a:t>
                </a:r>
                <a:r>
                  <a:rPr lang="en-US" altLang="zh-CN" sz="2000" dirty="0"/>
                  <a:t>n </a:t>
                </a:r>
                <a:r>
                  <a:rPr lang="zh-CN" altLang="en-US" sz="2000" dirty="0"/>
                  <a:t>个点 </a:t>
                </a:r>
                <a:r>
                  <a:rPr lang="en-US" altLang="zh-CN" sz="2000" dirty="0"/>
                  <a:t>m </a:t>
                </a:r>
                <a:r>
                  <a:rPr lang="zh-CN" altLang="en-US" sz="2000" dirty="0"/>
                  <a:t>条边的无向图，其中第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条边的花费是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000" dirty="0"/>
                  <a:t> 。</a:t>
                </a:r>
              </a:p>
              <a:p>
                <a:r>
                  <a:rPr lang="zh-CN" altLang="en-US" sz="2000" dirty="0"/>
                  <a:t>问从某一点出发，遍历完所有的边（可重复）并回到原起点的最小花费是多少。</a:t>
                </a:r>
                <a:endParaRPr lang="en-US" altLang="zh-CN" sz="2000" dirty="0"/>
              </a:p>
              <a:p>
                <a:r>
                  <a:rPr lang="en-US" altLang="zh-CN" sz="2000" b="0" dirty="0" err="1"/>
                  <a:t>n,m</a:t>
                </a:r>
                <a:r>
                  <a:rPr lang="en-US" altLang="zh-CN" sz="2000" b="0" dirty="0"/>
                  <a:t> 5e5</a:t>
                </a:r>
              </a:p>
              <a:p>
                <a:endParaRPr lang="en-US" altLang="zh-CN" sz="2000" dirty="0"/>
              </a:p>
              <a:p>
                <a:r>
                  <a:rPr lang="zh-CN" altLang="en-US" sz="2000" b="0" dirty="0"/>
                  <a:t>首先需要注意到一个边权的性质：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dirty="0"/>
                  <a:t>所以优先让编号小的边重复</a:t>
                </a:r>
                <a:endParaRPr lang="en-US" altLang="zh-CN" sz="2000" b="0" dirty="0"/>
              </a:p>
              <a:p>
                <a:r>
                  <a:rPr lang="zh-CN" altLang="en-US" sz="2000" dirty="0"/>
                  <a:t>于是先跑一遍最小生成树，所有的非树边都不应该重复</a:t>
                </a:r>
                <a:endParaRPr lang="en-US" altLang="zh-CN" sz="2000" dirty="0"/>
              </a:p>
              <a:p>
                <a:r>
                  <a:rPr lang="zh-CN" altLang="en-US" sz="2000" dirty="0"/>
                  <a:t>这时候，在树上的问题方案就唯一了（从叶子往上做）</a:t>
                </a:r>
                <a:endParaRPr lang="en-US" altLang="zh-CN" sz="2000" b="0" dirty="0"/>
              </a:p>
              <a:p>
                <a:endParaRPr lang="en-US" altLang="zh-CN" sz="2000" dirty="0"/>
              </a:p>
              <a:p>
                <a:endParaRPr lang="en-US" altLang="zh-CN" sz="2000" b="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3">
            <a:extLst>
              <a:ext uri="{FF2B5EF4-FFF2-40B4-BE49-F238E27FC236}">
                <a16:creationId xmlns:a16="http://schemas.microsoft.com/office/drawing/2014/main" id="{6D11572A-64FE-384E-13E8-8D9676DD7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遍历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2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330104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Trails and Glades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给定一张 </a:t>
            </a:r>
            <a:r>
              <a:rPr lang="en-US" altLang="zh-CN" sz="2000" dirty="0"/>
              <a:t>n </a:t>
            </a:r>
            <a:r>
              <a:rPr lang="zh-CN" altLang="en-US" sz="2000" dirty="0"/>
              <a:t>个点 </a:t>
            </a:r>
            <a:r>
              <a:rPr lang="en-US" altLang="zh-CN" sz="2000" dirty="0"/>
              <a:t>m </a:t>
            </a:r>
            <a:r>
              <a:rPr lang="zh-CN" altLang="en-US" sz="2000" dirty="0"/>
              <a:t>条边的无向图，求最少添加多少条边后，使得图存在从</a:t>
            </a:r>
            <a:r>
              <a:rPr lang="en-US" altLang="zh-CN" sz="2000" dirty="0"/>
              <a:t>1</a:t>
            </a:r>
            <a:r>
              <a:rPr lang="zh-CN" altLang="en-US" sz="2000" dirty="0"/>
              <a:t>号点出发又回到</a:t>
            </a:r>
            <a:r>
              <a:rPr lang="en-US" altLang="zh-CN" sz="2000" dirty="0"/>
              <a:t>1</a:t>
            </a:r>
            <a:r>
              <a:rPr lang="zh-CN" altLang="en-US" sz="2000" dirty="0"/>
              <a:t>号点的欧拉回路</a:t>
            </a:r>
            <a:endParaRPr lang="en-US" altLang="zh-CN" sz="2000" b="0" dirty="0"/>
          </a:p>
          <a:p>
            <a:r>
              <a:rPr lang="en-US" altLang="zh-CN" sz="2000" b="0" dirty="0" err="1"/>
              <a:t>n,m</a:t>
            </a:r>
            <a:r>
              <a:rPr lang="en-US" altLang="zh-CN" sz="2000" b="0" dirty="0"/>
              <a:t> </a:t>
            </a:r>
            <a:r>
              <a:rPr lang="en-US" altLang="zh-CN" sz="2000" dirty="0"/>
              <a:t>1e6</a:t>
            </a:r>
          </a:p>
          <a:p>
            <a:endParaRPr lang="en-US" altLang="zh-CN" sz="2000" b="0" dirty="0"/>
          </a:p>
          <a:p>
            <a:r>
              <a:rPr lang="zh-CN" altLang="en-US" sz="2000" dirty="0"/>
              <a:t>首先想到的是把所有奇点两两配对连起来，这样就没有偶点了</a:t>
            </a:r>
            <a:endParaRPr lang="en-US" altLang="zh-CN" sz="2000" dirty="0"/>
          </a:p>
          <a:p>
            <a:r>
              <a:rPr lang="zh-CN" altLang="en-US" sz="2000" dirty="0"/>
              <a:t>但是会发现存在欧拉回路还有一个条件是：图必须连通</a:t>
            </a:r>
            <a:endParaRPr lang="en-US" altLang="zh-CN" sz="2000" dirty="0"/>
          </a:p>
          <a:p>
            <a:r>
              <a:rPr lang="zh-CN" altLang="en-US" sz="2000" dirty="0"/>
              <a:t>于是需要对每个连通块考虑把他们全部连起来的最小花费</a:t>
            </a:r>
            <a:endParaRPr lang="en-US" altLang="zh-CN" sz="2000" dirty="0"/>
          </a:p>
          <a:p>
            <a:r>
              <a:rPr lang="zh-CN" altLang="en-US" sz="2000" dirty="0"/>
              <a:t>答案为   奇点个数</a:t>
            </a:r>
            <a:r>
              <a:rPr lang="en-US" altLang="zh-CN" sz="2000" dirty="0"/>
              <a:t>/2 + </a:t>
            </a:r>
            <a:r>
              <a:rPr lang="zh-CN" altLang="en-US" sz="2000" dirty="0"/>
              <a:t>不含奇点的连通块</a:t>
            </a:r>
            <a:endParaRPr lang="en-US" altLang="zh-CN" sz="2000" dirty="0"/>
          </a:p>
          <a:p>
            <a:pPr marL="2286000" lvl="5" indent="0">
              <a:buNone/>
            </a:pPr>
            <a:r>
              <a:rPr lang="en-US" altLang="zh-CN" sz="2000" b="0" dirty="0"/>
              <a:t>					</a:t>
            </a:r>
            <a:r>
              <a:rPr lang="zh-CN" altLang="en-US" sz="2000" dirty="0"/>
              <a:t>类似题目：</a:t>
            </a:r>
            <a:r>
              <a:rPr lang="en-US" altLang="zh-CN" sz="2000" dirty="0" err="1"/>
              <a:t>luogu</a:t>
            </a:r>
            <a:r>
              <a:rPr lang="en-US" altLang="zh-CN" sz="2000" dirty="0"/>
              <a:t> P5921</a:t>
            </a:r>
            <a:endParaRPr lang="en-US" altLang="zh-CN" sz="20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288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b="0" dirty="0">
                    <a:hlinkClick r:id="rId8"/>
                  </a:rPr>
                  <a:t>https://www.luogu.com.cn/problem/P6628</a:t>
                </a:r>
                <a:endParaRPr lang="en-US" altLang="zh-CN" sz="2000" b="0" dirty="0"/>
              </a:p>
              <a:p>
                <a:endParaRPr lang="en-US" altLang="zh-CN" sz="2000" b="0" dirty="0"/>
              </a:p>
              <a:p>
                <a:r>
                  <a:rPr lang="zh-CN" altLang="en-US" sz="2000" dirty="0"/>
                  <a:t>其实和上一题有点类似，不过现在加边会有一个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000" b="0" dirty="0"/>
                  <a:t> </a:t>
                </a:r>
                <a:r>
                  <a:rPr lang="zh-CN" altLang="en-US" sz="2000" b="0" dirty="0"/>
                  <a:t>的代价</a:t>
                </a:r>
                <a:endParaRPr lang="en-US" altLang="zh-CN" sz="2000" b="0" dirty="0"/>
              </a:p>
              <a:p>
                <a:r>
                  <a:rPr lang="zh-CN" altLang="en-US" sz="2000" b="0" dirty="0"/>
                  <a:t>在这一题中，可以理解为需要存在一条欧拉路径，那么在起点和终点间再加一条边就可以变成求欧拉回路</a:t>
                </a:r>
                <a:endParaRPr lang="en-US" altLang="zh-CN" sz="2000" b="0" dirty="0"/>
              </a:p>
              <a:p>
                <a:r>
                  <a:rPr lang="zh-CN" altLang="en-US" sz="2000" dirty="0"/>
                  <a:t>问题就可以转化成：把若干个连通块连在一起且存在欧拉回路的最小代价</a:t>
                </a:r>
                <a:endParaRPr lang="en-US" altLang="zh-CN" sz="2000" dirty="0"/>
              </a:p>
              <a:p>
                <a:r>
                  <a:rPr lang="zh-CN" altLang="en-US" sz="2000" b="0" dirty="0"/>
                  <a:t>求最小生成树，再把边权和</a:t>
                </a:r>
                <a:r>
                  <a:rPr lang="en-US" altLang="zh-CN" sz="2000" b="0" dirty="0"/>
                  <a:t>*2</a:t>
                </a:r>
                <a:r>
                  <a:rPr lang="zh-CN" altLang="en-US" sz="2000" b="0" dirty="0"/>
                  <a:t>加入答案即可</a:t>
                </a:r>
                <a:endParaRPr lang="en-US" altLang="zh-CN" sz="2000" b="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3">
            <a:extLst>
              <a:ext uri="{FF2B5EF4-FFF2-40B4-BE49-F238E27FC236}">
                <a16:creationId xmlns:a16="http://schemas.microsoft.com/office/drawing/2014/main" id="{E80B6440-95B5-B8D4-24F3-8C567B9D0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丁香之路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90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7" descr="未标题-3">
            <a:extLst>
              <a:ext uri="{FF2B5EF4-FFF2-40B4-BE49-F238E27FC236}">
                <a16:creationId xmlns:a16="http://schemas.microsoft.com/office/drawing/2014/main" id="{1AC332D4-0F91-4657-A262-4383C9EB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8"/>
          <a:stretch>
            <a:fillRect/>
          </a:stretch>
        </p:blipFill>
        <p:spPr bwMode="auto">
          <a:xfrm>
            <a:off x="342900" y="0"/>
            <a:ext cx="16954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DC6F5989-2D17-4D83-8E99-D0E30BF9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2828831"/>
            <a:ext cx="12188825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欧拉路径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7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本框 17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6D11572A-64FE-384E-13E8-8D9676DD7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88697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Mike and Fish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A455299E-E0BB-E762-13B2-9A1DD5955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有一个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的矩阵，要求对给出的若干个点进行黑白染色，使得每行每列均满足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𝑏𝑙𝑎𝑐𝑘𝑝𝑜𝑖𝑛𝑡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𝑤h𝑖𝑡𝑒𝑝𝑜𝑖𝑛𝑡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endParaRPr lang="en-US" altLang="zh-CN" sz="2000" b="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首先考虑要求黑白点个数相同的做法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经典建图模型：一个在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的点相当于连接了第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行和第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列，这样可以连出一个二分图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在这种情况下，就相当于要求对二分图中的每个点，连出去的黑白边个数相同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求出欧拉回路即可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A455299E-E0BB-E762-13B2-9A1DD5955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7580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6D11572A-64FE-384E-13E8-8D9676DD7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88697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Mike and Fish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A455299E-E0BB-E762-13B2-9A1DD5955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有一个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的矩阵，要求对给出的若干个点进行黑白染色，使得每行每列均满足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𝑏𝑙𝑎𝑐𝑘𝑝𝑜𝑖𝑛𝑡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𝑤h𝑖𝑡𝑒𝑝𝑜𝑖𝑛𝑡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endParaRPr lang="en-US" altLang="zh-CN" sz="2000" b="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那么现在要求黑白点数量相差不超过一，就相当于每个点允许有一条“废边”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那么就把所有度数为奇数的行点都向一个“废列点”连边，列点同理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这个时候再求欧拉路径（新点为端点）并黑白染色即可得出答案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A455299E-E0BB-E762-13B2-9A1DD5955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7459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资源 12">
            <a:extLst>
              <a:ext uri="{FF2B5EF4-FFF2-40B4-BE49-F238E27FC236}">
                <a16:creationId xmlns:a16="http://schemas.microsoft.com/office/drawing/2014/main" id="{8A6339E7-E2BE-4B89-8699-AB89A170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5"/>
            <a:ext cx="12192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9" descr="资源 15">
            <a:extLst>
              <a:ext uri="{FF2B5EF4-FFF2-40B4-BE49-F238E27FC236}">
                <a16:creationId xmlns:a16="http://schemas.microsoft.com/office/drawing/2014/main" id="{33CD47F5-0A2A-4144-902E-929C6966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014538"/>
            <a:ext cx="25400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1" descr="资源 16">
            <a:extLst>
              <a:ext uri="{FF2B5EF4-FFF2-40B4-BE49-F238E27FC236}">
                <a16:creationId xmlns:a16="http://schemas.microsoft.com/office/drawing/2014/main" id="{79DB5BDD-409F-4BF9-A177-9C9B0298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84175"/>
            <a:ext cx="83597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16" descr="资源 1">
            <a:extLst>
              <a:ext uri="{FF2B5EF4-FFF2-40B4-BE49-F238E27FC236}">
                <a16:creationId xmlns:a16="http://schemas.microsoft.com/office/drawing/2014/main" id="{21CD6EF4-9F3C-41FB-91E5-068A4527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323012"/>
            <a:ext cx="1562100" cy="44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 1"/>
          <p:cNvGrpSpPr/>
          <p:nvPr/>
        </p:nvGrpSpPr>
        <p:grpSpPr>
          <a:xfrm>
            <a:off x="9527773" y="6245688"/>
            <a:ext cx="2560642" cy="561512"/>
            <a:chOff x="7902173" y="2781300"/>
            <a:chExt cx="2560642" cy="561512"/>
          </a:xfrm>
        </p:grpSpPr>
        <p:pic>
          <p:nvPicPr>
            <p:cNvPr id="12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定义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FE520D7D-B75C-EF7D-B959-1C6143B0DA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若图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000" dirty="0"/>
                  <a:t>中的一条路径包含了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000" b="0" dirty="0"/>
                  <a:t>中的所有边且不重复，则称其为欧拉路径</a:t>
                </a:r>
                <a:endParaRPr lang="en-US" altLang="zh-CN" sz="2000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0" dirty="0"/>
                  <a:t>若该路径的起点与终点相同，则称其为欧拉回路</a:t>
                </a:r>
                <a:endParaRPr lang="en-US" altLang="zh-CN" sz="2000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0" dirty="0"/>
                  <a:t>欧拉路径存在条件：</a:t>
                </a:r>
                <a:endParaRPr lang="en-US" altLang="zh-CN" sz="2000" b="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/>
                  <a:t>图连通</a:t>
                </a:r>
                <a:endParaRPr lang="en-US" altLang="zh-CN" sz="18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b="0" dirty="0"/>
                  <a:t>对于无向图，要求奇点个数为</a:t>
                </a:r>
                <a:r>
                  <a:rPr lang="en-US" altLang="zh-CN" sz="1800" b="0" dirty="0"/>
                  <a:t>0</a:t>
                </a:r>
                <a:r>
                  <a:rPr lang="zh-CN" altLang="en-US" sz="1800" b="0" dirty="0"/>
                  <a:t>或</a:t>
                </a:r>
                <a:r>
                  <a:rPr lang="en-US" altLang="zh-CN" sz="1800" b="0" dirty="0"/>
                  <a:t>2</a:t>
                </a:r>
                <a:endParaRPr lang="en-US" altLang="zh-CN" sz="18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b="0" dirty="0"/>
                  <a:t>对于有向图，要求入度与出度不同的点数为</a:t>
                </a:r>
                <a:r>
                  <a:rPr lang="en-US" altLang="zh-CN" sz="1800" b="0" dirty="0"/>
                  <a:t>0</a:t>
                </a:r>
                <a:r>
                  <a:rPr lang="zh-CN" altLang="en-US" sz="1800" b="0" dirty="0"/>
                  <a:t>或</a:t>
                </a:r>
                <a:r>
                  <a:rPr lang="en-US" altLang="zh-CN" sz="1800" b="0" dirty="0"/>
                  <a:t>2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/>
                  <a:t>对于有向图，若有两个点入度与出度不同，则要求他们其中一个点入度比出度多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，另一个点出度比入度多</a:t>
                </a:r>
                <a:r>
                  <a:rPr lang="en-US" altLang="zh-CN" sz="1800" dirty="0"/>
                  <a:t>1</a:t>
                </a:r>
                <a:endParaRPr lang="en-US" altLang="zh-CN" sz="1800" b="0" dirty="0"/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FE520D7D-B75C-EF7D-B959-1C6143B0DA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7"/>
                <a:stretch>
                  <a:fillRect l="-500" r="-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2927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7" descr="未标题-3">
            <a:extLst>
              <a:ext uri="{FF2B5EF4-FFF2-40B4-BE49-F238E27FC236}">
                <a16:creationId xmlns:a16="http://schemas.microsoft.com/office/drawing/2014/main" id="{1AC332D4-0F91-4657-A262-4383C9EB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8"/>
          <a:stretch>
            <a:fillRect/>
          </a:stretch>
        </p:blipFill>
        <p:spPr bwMode="auto">
          <a:xfrm>
            <a:off x="342900" y="0"/>
            <a:ext cx="16954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DC6F5989-2D17-4D83-8E99-D0E30BF9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2828831"/>
            <a:ext cx="12188825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求欧拉路径的算法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7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本框 17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9151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4766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Fleury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算法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D160A40-056E-550D-E372-B7DC58D4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选取一个起点，将其入栈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每次选取栈顶元素，进行如下操作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判断当前点是否有出边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若没有，输出当前点并出栈，否则以该点为起点进行</a:t>
            </a:r>
            <a:r>
              <a:rPr lang="en-US" altLang="zh-CN" sz="1800" dirty="0" err="1"/>
              <a:t>dfs</a:t>
            </a:r>
            <a:endParaRPr lang="en-US" altLang="zh-CN" sz="1800" dirty="0"/>
          </a:p>
          <a:p>
            <a:r>
              <a:rPr lang="zh-CN" altLang="en-US" sz="2000" dirty="0"/>
              <a:t>每次</a:t>
            </a:r>
            <a:r>
              <a:rPr lang="en-US" altLang="zh-CN" sz="2000" dirty="0" err="1"/>
              <a:t>dfs</a:t>
            </a:r>
            <a:r>
              <a:rPr lang="zh-CN" altLang="en-US" sz="2000" dirty="0"/>
              <a:t>，先将当前点入栈，之后枚举所有未删除的边进行下一轮</a:t>
            </a:r>
            <a:r>
              <a:rPr lang="en-US" altLang="zh-CN" sz="2000" dirty="0" err="1"/>
              <a:t>dfs</a:t>
            </a:r>
            <a:endParaRPr lang="en-US" altLang="zh-CN" sz="2000" dirty="0"/>
          </a:p>
          <a:p>
            <a:r>
              <a:rPr lang="zh-CN" altLang="en-US" sz="2000" dirty="0"/>
              <a:t>输出结果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02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180272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 err="1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Hierholzer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算法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8298845-F83A-7FFD-EF95-0F43C5AF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从一个可能的起点出发，进行</a:t>
            </a:r>
            <a:r>
              <a:rPr lang="en-US" altLang="zh-CN" sz="2000" dirty="0" err="1"/>
              <a:t>dfs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遍历与该点相邻的边，经过后将其删除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遍历结束后，将当前点加入栈并返回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依次将点从栈中取出，得到一条从指定起点出发的欧拉路径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使用该算法求解欧拉路径时，若每次都贪心取编号最小的顶点，那么得到的欧拉路径是所有欧拉路径中编号字典序最小的</a:t>
            </a:r>
            <a:r>
              <a:rPr lang="en-US" altLang="zh-CN" sz="2000" dirty="0"/>
              <a:t>	      </a:t>
            </a:r>
            <a:r>
              <a:rPr lang="zh-CN" altLang="en-US" sz="2000" dirty="0"/>
              <a:t>板题：</a:t>
            </a:r>
            <a:r>
              <a:rPr lang="en-US" altLang="zh-CN" sz="2000" dirty="0">
                <a:hlinkClick r:id="rId7"/>
              </a:rPr>
              <a:t>luoguP7771</a:t>
            </a:r>
            <a:r>
              <a:rPr lang="en-US" altLang="zh-CN" sz="2000" dirty="0"/>
              <a:t>   </a:t>
            </a:r>
            <a:r>
              <a:rPr lang="zh-CN" altLang="en-US" sz="2000" dirty="0"/>
              <a:t>例题：</a:t>
            </a:r>
            <a:r>
              <a:rPr lang="en-US" altLang="zh-CN" sz="2000" dirty="0">
                <a:hlinkClick r:id="rId8"/>
              </a:rPr>
              <a:t>luoguP2731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317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7" descr="未标题-3">
            <a:extLst>
              <a:ext uri="{FF2B5EF4-FFF2-40B4-BE49-F238E27FC236}">
                <a16:creationId xmlns:a16="http://schemas.microsoft.com/office/drawing/2014/main" id="{1AC332D4-0F91-4657-A262-4383C9EB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8"/>
          <a:stretch>
            <a:fillRect/>
          </a:stretch>
        </p:blipFill>
        <p:spPr bwMode="auto">
          <a:xfrm>
            <a:off x="342900" y="0"/>
            <a:ext cx="16954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DC6F5989-2D17-4D83-8E99-D0E30BF9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2828831"/>
            <a:ext cx="12188825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例题若干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7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本框 17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933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无序字母对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给定 </a:t>
            </a:r>
            <a:r>
              <a:rPr lang="en-US" altLang="zh-CN" sz="2000" dirty="0"/>
              <a:t>n </a:t>
            </a:r>
            <a:r>
              <a:rPr lang="zh-CN" altLang="en-US" sz="2000" dirty="0"/>
              <a:t>个各不相同的无序字母对（区分大小写，无序即字母对中的两个字母可以位置颠倒）。请构造一个有 </a:t>
            </a:r>
            <a:r>
              <a:rPr lang="en-US" altLang="zh-CN" sz="2000" dirty="0"/>
              <a:t>(n+1) </a:t>
            </a:r>
            <a:r>
              <a:rPr lang="zh-CN" altLang="en-US" sz="2000" dirty="0"/>
              <a:t>个字母的字符串使得每个字母对都在这个字符串中出现。</a:t>
            </a:r>
            <a:endParaRPr lang="en-US" altLang="zh-CN" sz="2000" dirty="0"/>
          </a:p>
          <a:p>
            <a:endParaRPr lang="en-US" altLang="zh-CN" sz="2000" b="0" dirty="0"/>
          </a:p>
          <a:p>
            <a:r>
              <a:rPr lang="zh-CN" altLang="en-US" sz="2000" b="0" dirty="0"/>
              <a:t> </a:t>
            </a:r>
            <a:r>
              <a:rPr lang="en-US" altLang="zh-CN" sz="2000" b="0" dirty="0"/>
              <a:t>n+1 </a:t>
            </a:r>
            <a:r>
              <a:rPr lang="zh-CN" altLang="en-US" sz="2000" b="0" dirty="0"/>
              <a:t>个字母恰好有 </a:t>
            </a:r>
            <a:r>
              <a:rPr lang="en-US" altLang="zh-CN" sz="2000" b="0" dirty="0"/>
              <a:t>n </a:t>
            </a:r>
            <a:r>
              <a:rPr lang="zh-CN" altLang="en-US" sz="2000" b="0" dirty="0"/>
              <a:t>个字母对，相当于要所有的字母对不重复的出现</a:t>
            </a:r>
            <a:endParaRPr lang="en-US" altLang="zh-CN" sz="2000" b="0" dirty="0"/>
          </a:p>
          <a:p>
            <a:r>
              <a:rPr lang="zh-CN" altLang="en-US" sz="2000" dirty="0"/>
              <a:t>由于是无序字母对，所以把每个字母看成点，每个字母对就对应了一条无向边。求出这个无向图对应的一条欧拉路径即可</a:t>
            </a:r>
            <a:endParaRPr lang="en-US" altLang="zh-CN" sz="2000" b="0" dirty="0"/>
          </a:p>
          <a:p>
            <a:endParaRPr lang="en-US" altLang="zh-CN" sz="20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97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太鼓达人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鼓的主要元件是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个围成一圈的传感器。每个传感器都有开和关两种工作状态，分别用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表示。显然，从不同的位置出发沿顺时针方向连续检查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个传感器可以得到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个长度为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01</a:t>
                </a:r>
                <a:r>
                  <a:rPr lang="zh-CN" altLang="en-US" sz="2000" dirty="0"/>
                  <a:t>串。</a:t>
                </a:r>
                <a:r>
                  <a:rPr lang="en-US" altLang="zh-CN" sz="2000" dirty="0"/>
                  <a:t>Vani</a:t>
                </a:r>
                <a:r>
                  <a:rPr lang="zh-CN" altLang="en-US" sz="2000" dirty="0"/>
                  <a:t>知道这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01</a:t>
                </a:r>
                <a:r>
                  <a:rPr lang="zh-CN" altLang="en-US" sz="2000" dirty="0"/>
                  <a:t>串应该是互不相同的。而且鼓的设计很精密，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会取到可能的最大值。现在</a:t>
                </a:r>
                <a:r>
                  <a:rPr lang="en-US" altLang="zh-CN" sz="2000" dirty="0"/>
                  <a:t>Vani</a:t>
                </a:r>
                <a:r>
                  <a:rPr lang="zh-CN" altLang="en-US" sz="2000" dirty="0"/>
                  <a:t>已经了解到了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的值，他希望你求出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的值，并给出字典序最小的传感器排布方案。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一句话题意：求一个最短且字典序最小的字符串（首尾相接），使得其包含所有的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位</a:t>
                </a:r>
                <a:r>
                  <a:rPr lang="en-US" altLang="zh-CN" sz="2000" dirty="0"/>
                  <a:t>01</a:t>
                </a:r>
                <a:r>
                  <a:rPr lang="zh-CN" altLang="en-US" sz="2000" dirty="0"/>
                  <a:t>串</a:t>
                </a:r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≤11</m:t>
                    </m:r>
                  </m:oMath>
                </a14:m>
                <a:endParaRPr lang="en-US" altLang="zh-CN" sz="2000" b="0" dirty="0"/>
              </a:p>
              <a:p>
                <a:r>
                  <a:rPr lang="zh-CN" altLang="en-US" sz="2000" dirty="0"/>
                  <a:t>样例：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                 00010111</m:t>
                    </m:r>
                  </m:oMath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556" b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8042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2225</Words>
  <Application>Microsoft Office PowerPoint</Application>
  <PresentationFormat>宽屏</PresentationFormat>
  <Paragraphs>188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方正字迹-快意体 简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C DX</cp:lastModifiedBy>
  <cp:revision>607</cp:revision>
  <dcterms:created xsi:type="dcterms:W3CDTF">2019-06-19T02:08:00Z</dcterms:created>
  <dcterms:modified xsi:type="dcterms:W3CDTF">2022-06-01T05:22:32Z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ED8C5EF50E24400D88C05EF9938B66B5</vt:lpwstr>
  </property>
</Properties>
</file>