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7.xml" ContentType="application/vnd.openxmlformats-officedocument.presentationml.notesSlide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10" r:id="rId2"/>
    <p:sldId id="544" r:id="rId3"/>
    <p:sldId id="545" r:id="rId4"/>
    <p:sldId id="546" r:id="rId5"/>
    <p:sldId id="547" r:id="rId6"/>
    <p:sldId id="543" r:id="rId7"/>
    <p:sldId id="550" r:id="rId8"/>
    <p:sldId id="548" r:id="rId9"/>
    <p:sldId id="551" r:id="rId10"/>
    <p:sldId id="552" r:id="rId11"/>
    <p:sldId id="554" r:id="rId12"/>
    <p:sldId id="555" r:id="rId13"/>
    <p:sldId id="556" r:id="rId14"/>
    <p:sldId id="557" r:id="rId15"/>
    <p:sldId id="574" r:id="rId16"/>
    <p:sldId id="571" r:id="rId17"/>
    <p:sldId id="573" r:id="rId18"/>
    <p:sldId id="561" r:id="rId19"/>
    <p:sldId id="415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92" y="34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3F50C-2783-456D-A052-FB7004B6147C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0E9FC-0945-44AE-A6BC-40506CCF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5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73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27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6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34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93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70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83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91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4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1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5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5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3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34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6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6" Type="http://schemas.openxmlformats.org/officeDocument/2006/relationships/image" Target="../media/image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资源 7">
            <a:extLst>
              <a:ext uri="{FF2B5EF4-FFF2-40B4-BE49-F238E27FC236}">
                <a16:creationId xmlns:a16="http://schemas.microsoft.com/office/drawing/2014/main" id="{544FADF3-2DBF-4627-8CAE-EED6B575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8" descr="资源 20">
            <a:extLst>
              <a:ext uri="{FF2B5EF4-FFF2-40B4-BE49-F238E27FC236}">
                <a16:creationId xmlns:a16="http://schemas.microsoft.com/office/drawing/2014/main" id="{1AECF9F8-993E-4661-8148-90E0AAD4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5" descr="资源 6">
            <a:extLst>
              <a:ext uri="{FF2B5EF4-FFF2-40B4-BE49-F238E27FC236}">
                <a16:creationId xmlns:a16="http://schemas.microsoft.com/office/drawing/2014/main" id="{14FFF84B-437E-4445-BDA1-E1D7AE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8" descr="资源 9">
            <a:extLst>
              <a:ext uri="{FF2B5EF4-FFF2-40B4-BE49-F238E27FC236}">
                <a16:creationId xmlns:a16="http://schemas.microsoft.com/office/drawing/2014/main" id="{87873C5D-920B-4978-8904-4B072C3B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910013"/>
            <a:ext cx="23717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id="{1C0C89A5-92AF-492B-A0E9-0238402F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392" y="1806575"/>
            <a:ext cx="754489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800" b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卡特兰数与反射原理</a:t>
            </a:r>
            <a:endParaRPr lang="zh-CN" altLang="en-US" sz="6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sp>
        <p:nvSpPr>
          <p:cNvPr id="2056" name="文本框 11">
            <a:extLst>
              <a:ext uri="{FF2B5EF4-FFF2-40B4-BE49-F238E27FC236}">
                <a16:creationId xmlns:a16="http://schemas.microsoft.com/office/drawing/2014/main" id="{09A602D3-489B-4C27-B480-D36A63813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217" y="3935561"/>
            <a:ext cx="2273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DeaphetS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pic>
        <p:nvPicPr>
          <p:cNvPr id="2057" name="图片 14" descr="资源 18">
            <a:extLst>
              <a:ext uri="{FF2B5EF4-FFF2-40B4-BE49-F238E27FC236}">
                <a16:creationId xmlns:a16="http://schemas.microsoft.com/office/drawing/2014/main" id="{092DC1FD-52DF-4F3A-9172-B699CD43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952500"/>
            <a:ext cx="14144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5" descr="资源 19">
            <a:extLst>
              <a:ext uri="{FF2B5EF4-FFF2-40B4-BE49-F238E27FC236}">
                <a16:creationId xmlns:a16="http://schemas.microsoft.com/office/drawing/2014/main" id="{C616993F-37A0-429A-A960-12BC0C7E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17888"/>
            <a:ext cx="2590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6" descr="资源 1">
            <a:extLst>
              <a:ext uri="{FF2B5EF4-FFF2-40B4-BE49-F238E27FC236}">
                <a16:creationId xmlns:a16="http://schemas.microsoft.com/office/drawing/2014/main" id="{AC025E34-1E3A-4DD7-9976-16E05A58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53" y="6206412"/>
            <a:ext cx="1490501" cy="4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 16"/>
          <p:cNvGrpSpPr/>
          <p:nvPr/>
        </p:nvGrpSpPr>
        <p:grpSpPr>
          <a:xfrm>
            <a:off x="106358" y="1242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波浪线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2000" b="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zh-CN" altLang="en-US" sz="2000" b="0" dirty="0"/>
                  <a:t>，每一步可以向右，右上，右下走，问不越过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b="0" dirty="0"/>
                  <a:t>的方案数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r>
                  <a:rPr lang="zh-CN" altLang="en-US" sz="2000" dirty="0"/>
                  <a:t>，输出答案模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zh-CN" altLang="en-US" sz="2000" dirty="0"/>
                  <a:t>的结果</a:t>
                </a:r>
                <a:endParaRPr lang="en-US" altLang="zh-CN" sz="2000" b="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4570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生成字符串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问有多少个长度为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zh-CN" altLang="en-US" sz="2000" dirty="0"/>
                  <a:t>串满足，有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，且在任意的前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个字符中，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的个数不能少于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的个数。输出答案模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20100403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zh-CN" altLang="en-US" sz="2000" dirty="0"/>
                  <a:t>质数</a:t>
                </a:r>
                <a:r>
                  <a:rPr lang="en-US" altLang="zh-CN" sz="2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2313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黑白球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个白球，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个黑球，要求将他们排成一排。设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分别表示前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个位置的白球数和黑球数，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要求</m:t>
                    </m:r>
                  </m:oMath>
                </a14:m>
                <a:r>
                  <a:rPr lang="zh-CN" altLang="en-US" sz="2000" dirty="0"/>
                  <a:t>任意时刻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是给定常数，求方案数对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</m:oMath>
                </a14:m>
                <a:r>
                  <a:rPr lang="zh-CN" altLang="en-US" sz="2000" dirty="0"/>
                  <a:t>取模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1480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前缀和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对所有包含恰好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的序列，求出他们的 最大前缀和 的总和</a:t>
                </a:r>
                <a:endParaRPr lang="en-US" altLang="zh-CN" sz="2000" dirty="0"/>
              </a:p>
              <a:p>
                <a:r>
                  <a:rPr lang="zh-CN" altLang="en-US" sz="2000" dirty="0"/>
                  <a:t>最大前缀和的算式定义为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1≤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zh-CN" altLang="en-US" sz="2000" dirty="0"/>
                  <a:t>，答案对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998244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53</m:t>
                    </m:r>
                  </m:oMath>
                </a14:m>
                <a:r>
                  <a:rPr lang="zh-CN" altLang="en-US" sz="2000" dirty="0"/>
                  <a:t>取模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990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三角形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定义三角图如右图所示，求从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的方案数，对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zh-CN" altLang="en-US" sz="2000" dirty="0"/>
                  <a:t>取模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≤500000500000</m:t>
                    </m:r>
                  </m:oMath>
                </a14:m>
                <a:r>
                  <a:rPr lang="zh-CN" altLang="en-US" sz="2000" dirty="0"/>
                  <a:t>，三角图的大小可看成无限大</a:t>
                </a: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6852" y="1523226"/>
            <a:ext cx="1940048" cy="1715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404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买票问题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个人买票，票价为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元，其中若干人手里恰有一张百元大钞，若干人手里恰好一张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元纸币，还有一些人可以不付钱，每人只能买一张票。若要使所有人都能够顺利找零买到票，且最后收银员手里剩余的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元张数在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2000" dirty="0"/>
                  <a:t>范围内，问有多少种可能的人员组成以及对应的排队方案，对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取模</a:t>
                </a:r>
                <a:r>
                  <a:rPr lang="en-US" altLang="zh-CN" sz="20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≤2⋅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5237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判断题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道判断题，其中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道题的答案是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𝑌𝑒𝑠</m:t>
                    </m:r>
                  </m:oMath>
                </a14:m>
                <a:r>
                  <a:rPr lang="zh-CN" altLang="en-US" sz="2000" dirty="0"/>
                  <a:t>，另外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题的答案是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现在你不知道每道题的答案，但是当你提交一题的答案时，你会马上知道对错</a:t>
                </a:r>
                <a:endParaRPr lang="en-US" altLang="zh-CN" sz="2000" dirty="0"/>
              </a:p>
              <a:p>
                <a:r>
                  <a:rPr lang="zh-CN" altLang="en-US" sz="2000" dirty="0"/>
                  <a:t>问在最优策略下的期望得分，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6056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判断题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道判断题，其中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道题的答案是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𝑌𝑒𝑠</m:t>
                    </m:r>
                  </m:oMath>
                </a14:m>
                <a:r>
                  <a:rPr lang="zh-CN" altLang="en-US" sz="2000" dirty="0"/>
                  <a:t>，另外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题的答案是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现在你不知道每道题的答案，但是当你提交一题的答案时，你会马上知道对错</a:t>
                </a:r>
                <a:endParaRPr lang="en-US" altLang="zh-CN" sz="2000" dirty="0"/>
              </a:p>
              <a:p>
                <a:r>
                  <a:rPr lang="zh-CN" altLang="en-US" sz="2000" dirty="0"/>
                  <a:t>问在最优策略下的期望得分，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9067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方格填数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问有多少个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的矩阵满足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1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输出方案数对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2000" dirty="0"/>
                  <a:t>取模的结果，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8521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资源 12">
            <a:extLst>
              <a:ext uri="{FF2B5EF4-FFF2-40B4-BE49-F238E27FC236}">
                <a16:creationId xmlns:a16="http://schemas.microsoft.com/office/drawing/2014/main" id="{8A6339E7-E2BE-4B89-8699-AB89A170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12192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9" descr="资源 15">
            <a:extLst>
              <a:ext uri="{FF2B5EF4-FFF2-40B4-BE49-F238E27FC236}">
                <a16:creationId xmlns:a16="http://schemas.microsoft.com/office/drawing/2014/main" id="{33CD47F5-0A2A-4144-902E-929C6966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014538"/>
            <a:ext cx="254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1" descr="资源 16">
            <a:extLst>
              <a:ext uri="{FF2B5EF4-FFF2-40B4-BE49-F238E27FC236}">
                <a16:creationId xmlns:a16="http://schemas.microsoft.com/office/drawing/2014/main" id="{79DB5BDD-409F-4BF9-A177-9C9B0298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84175"/>
            <a:ext cx="83597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6" descr="资源 1">
            <a:extLst>
              <a:ext uri="{FF2B5EF4-FFF2-40B4-BE49-F238E27FC236}">
                <a16:creationId xmlns:a16="http://schemas.microsoft.com/office/drawing/2014/main" id="{21CD6EF4-9F3C-41FB-91E5-068A4527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323012"/>
            <a:ext cx="1562100" cy="44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 1"/>
          <p:cNvGrpSpPr/>
          <p:nvPr/>
        </p:nvGrpSpPr>
        <p:grpSpPr>
          <a:xfrm>
            <a:off x="9527773" y="6245688"/>
            <a:ext cx="2560642" cy="561512"/>
            <a:chOff x="7902173" y="2781300"/>
            <a:chExt cx="2560642" cy="561512"/>
          </a:xfrm>
        </p:grpSpPr>
        <p:pic>
          <p:nvPicPr>
            <p:cNvPr id="12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414491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符合卡特兰数的一些数列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的括号序列个数</a:t>
                </a:r>
                <a:endParaRPr lang="en-US" altLang="zh-CN" sz="2000" dirty="0"/>
              </a:p>
              <a:p>
                <a:r>
                  <a:rPr lang="zh-CN" altLang="en-US" sz="2000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个元素和一个栈，每次操作可以将一个元素入栈或弹出栈顶元素，问合法操作序列数</a:t>
                </a:r>
                <a:endParaRPr lang="en-US" altLang="zh-CN" sz="2000" dirty="0"/>
              </a:p>
              <a:p>
                <a:r>
                  <a:rPr lang="zh-CN" altLang="en-US" sz="2000" dirty="0"/>
                  <a:t>有多少种不同的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个节点的二叉树</a:t>
                </a:r>
                <a:endParaRPr lang="en-US" altLang="zh-CN" sz="2000" dirty="0"/>
              </a:p>
              <a:p>
                <a:r>
                  <a:rPr lang="zh-CN" altLang="en-US" sz="2000" dirty="0"/>
                  <a:t>多边形进行三角划分的方案数</a:t>
                </a:r>
                <a:endParaRPr lang="en-US" altLang="zh-CN" sz="2000" dirty="0"/>
              </a:p>
              <a:p>
                <a:r>
                  <a:rPr lang="zh-CN" altLang="en-US" sz="2000" dirty="0"/>
                  <a:t>在网格图中，从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并只能在正方形右下方走的方案数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C118C5E-A62A-583E-77CF-37EFB8066E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777" y="4278735"/>
            <a:ext cx="3692339" cy="1958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087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418324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数列的递推式及通项公式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长度为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的括号序列个数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考虑第一个左括号是和第几个右括号相匹配，假设其是第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个。那么这对括号内包含着一个长度为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1800" dirty="0"/>
                  <a:t>的括号序列，右端还有一个长度为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1800" dirty="0"/>
                  <a:t>的括号序列，他们相互独立。于是就有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1800" b="0" dirty="0"/>
              </a:p>
              <a:p>
                <a:r>
                  <a:rPr lang="zh-CN" altLang="en-US" sz="2000" dirty="0"/>
                  <a:t>出入栈的合法操作序列数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把入栈看成左括号，出栈看成右括号，就和上一个问题一样了</a:t>
                </a:r>
                <a:endParaRPr lang="en-US" altLang="zh-CN" sz="1800" dirty="0"/>
              </a:p>
              <a:p>
                <a:r>
                  <a:rPr lang="zh-CN" altLang="en-US" sz="2000" dirty="0"/>
                  <a:t>有多少不同的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个节点的二叉树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考虑枚举根节点的左子树大小，就有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6578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418324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数列的递推式及通项公式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凸多边形进行三角划分的方案数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假设和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/>
                  <a:t>同属一个三角形的点是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/>
                  <a:t>，那么这个三角形就将凸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边形划分成了一个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800" dirty="0"/>
                  <a:t>边形和一个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1800" dirty="0"/>
                  <a:t>边形，于是就有递推式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值得注意的是，在这一问题中，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dirty="0"/>
                  <a:t>，是卡特兰数数列平移两位后的结果</a:t>
                </a:r>
                <a:endParaRPr lang="en-US" altLang="zh-CN" sz="1800" dirty="0"/>
              </a:p>
              <a:p>
                <a:r>
                  <a:rPr lang="zh-CN" altLang="en-US" sz="2000" dirty="0"/>
                  <a:t>在网格图中，从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并只能在正方形右下方走的方案数</a:t>
                </a:r>
              </a:p>
              <a:p>
                <a:pPr lvl="1"/>
                <a:r>
                  <a:rPr lang="zh-CN" altLang="en-US" sz="1800" dirty="0"/>
                  <a:t>这个问题衍生出的计数技巧是今天的重点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我们知道，从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18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800" dirty="0"/>
                  <a:t>的方案数是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800" dirty="0"/>
                  <a:t>，但这包含了越过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的方案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越过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，相当于到达了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，于是对于每个不合法的路径，把它经过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后的所有路径进行关于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的对称（操作上就是上变右，右变上）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对称后会发现，每个不合法路径最终都变成了一条从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18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1800" dirty="0"/>
                  <a:t>的路径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两者之间是一一对应的，于是得出通项公式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788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369045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卡特兰数的通项公式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根据通项公式，还可以推出另一个递推式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需要注意的是，在</a:t>
                </a:r>
                <a:r>
                  <a:rPr lang="en-US" altLang="zh-CN" sz="2000" dirty="0"/>
                  <a:t>【</a:t>
                </a:r>
                <a:r>
                  <a:rPr lang="zh-CN" altLang="en-US" sz="2000" dirty="0"/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的括号序列个数</a:t>
                </a:r>
                <a:r>
                  <a:rPr lang="en-US" altLang="zh-CN" sz="2000" dirty="0"/>
                  <a:t>】</a:t>
                </a:r>
                <a:r>
                  <a:rPr lang="zh-CN" altLang="en-US" sz="2000" dirty="0"/>
                  <a:t>这个问题中，如果我们把左括号看成向右走，右括号看成向上走，所能得到的会是和网格图行走一样的问题</a:t>
                </a:r>
                <a:endParaRPr lang="en-US" altLang="zh-CN" sz="2000" dirty="0"/>
              </a:p>
              <a:p>
                <a:r>
                  <a:rPr lang="zh-CN" altLang="en-US" sz="2000" dirty="0"/>
                  <a:t>于是类似的，我们也可以发现如下问题的答案也是符合卡特兰数序列的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从数轴上原点出发走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步，其中向右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步，向左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步，问不到达负半轴的方案数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如果通过翻折思想来求解，所得答案的组合意义是什么？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39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例题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从数轴上原点出发走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步，其中向右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步，向左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步，问不到达负半轴的方案数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如果到达了负半轴，则说明到达了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把第一次到达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之后的操作全部取反，那么每个不合法路径都会对应到从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的一条路径</a:t>
                </a:r>
                <a:endParaRPr lang="en-US" altLang="zh-CN" sz="2000" dirty="0"/>
              </a:p>
              <a:p>
                <a:r>
                  <a:rPr lang="zh-CN" altLang="en-US" sz="2000" dirty="0"/>
                  <a:t>每个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的路径也会和每个不合法路径一一对应，因为从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必然会经过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的路径中，向右走了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步，向左走了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步</a:t>
                </a:r>
                <a:endParaRPr lang="en-US" altLang="zh-CN" sz="2000" dirty="0"/>
              </a:p>
              <a:p>
                <a:r>
                  <a:rPr lang="zh-CN" altLang="en-US" sz="2000" dirty="0"/>
                  <a:t>于是答案为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43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例题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瓶子里有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片药，每天会执行以下两种操作之一：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取出一片药，掰成两半后吃掉其中一半并将另一半放回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取出半片药并吃掉</a:t>
                </a:r>
                <a:endParaRPr lang="en-US" altLang="zh-CN" sz="1800" dirty="0"/>
              </a:p>
              <a:p>
                <a:r>
                  <a:rPr lang="zh-CN" altLang="en-US" sz="2000" dirty="0"/>
                  <a:t>问吃完整瓶药的不同操作序列数，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0682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例题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个人，身高互不相同，要求把他们排成两排，使得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每一排都是按照身高升序排列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每一列对应位置上一定是第二排的人更高</a:t>
                </a:r>
                <a:endParaRPr lang="en-US" altLang="zh-CN" sz="1800" dirty="0"/>
              </a:p>
              <a:p>
                <a:r>
                  <a:rPr lang="zh-CN" altLang="en-US" sz="2000" dirty="0"/>
                  <a:t>求方案数，模数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1919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买票问题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个人买票，票价为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个人手里恰有一张百元大钞，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个人手里恰好一张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元纸币，每人只能买一张票。若要使所有人都能够顺利找零买到票，问有多少种排队方案</a:t>
                </a: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09747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</TotalTime>
  <Words>1669</Words>
  <Application>Microsoft Office PowerPoint</Application>
  <PresentationFormat>宽屏</PresentationFormat>
  <Paragraphs>157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方正字迹-快意体 简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C DX</cp:lastModifiedBy>
  <cp:revision>594</cp:revision>
  <dcterms:created xsi:type="dcterms:W3CDTF">2019-06-19T02:08:00Z</dcterms:created>
  <dcterms:modified xsi:type="dcterms:W3CDTF">2022-07-09T10:34:14Z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