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1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3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4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7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0.xml" ContentType="application/vnd.openxmlformats-officedocument.presentationml.notesSlide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10" r:id="rId2"/>
    <p:sldId id="541" r:id="rId3"/>
    <p:sldId id="544" r:id="rId4"/>
    <p:sldId id="545" r:id="rId5"/>
    <p:sldId id="546" r:id="rId6"/>
    <p:sldId id="547" r:id="rId7"/>
    <p:sldId id="543" r:id="rId8"/>
    <p:sldId id="550" r:id="rId9"/>
    <p:sldId id="548" r:id="rId10"/>
    <p:sldId id="549" r:id="rId11"/>
    <p:sldId id="551" r:id="rId12"/>
    <p:sldId id="552" r:id="rId13"/>
    <p:sldId id="554" r:id="rId14"/>
    <p:sldId id="555" r:id="rId15"/>
    <p:sldId id="556" r:id="rId16"/>
    <p:sldId id="557" r:id="rId17"/>
    <p:sldId id="558" r:id="rId18"/>
    <p:sldId id="559" r:id="rId19"/>
    <p:sldId id="574" r:id="rId20"/>
    <p:sldId id="575" r:id="rId21"/>
    <p:sldId id="576" r:id="rId22"/>
    <p:sldId id="571" r:id="rId23"/>
    <p:sldId id="572" r:id="rId24"/>
    <p:sldId id="573" r:id="rId25"/>
    <p:sldId id="561" r:id="rId26"/>
    <p:sldId id="562" r:id="rId27"/>
    <p:sldId id="570" r:id="rId28"/>
    <p:sldId id="563" r:id="rId29"/>
    <p:sldId id="564" r:id="rId30"/>
    <p:sldId id="565" r:id="rId31"/>
    <p:sldId id="578" r:id="rId32"/>
    <p:sldId id="415" r:id="rId3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2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64" y="14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3F50C-2783-456D-A052-FB7004B6147C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0E9FC-0945-44AE-A6BC-40506CCF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5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7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34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65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2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6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34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93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46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04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70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52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73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15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83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02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91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40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19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93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35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29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4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0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1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5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5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31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Relationship Id="rId6" Type="http://schemas.openxmlformats.org/officeDocument/2006/relationships/image" Target="../media/image7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>
            <a:extLst>
              <a:ext uri="{FF2B5EF4-FFF2-40B4-BE49-F238E27FC236}">
                <a16:creationId xmlns:a16="http://schemas.microsoft.com/office/drawing/2014/main" id="{544FADF3-2DBF-4627-8CAE-EED6B575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8" descr="资源 20">
            <a:extLst>
              <a:ext uri="{FF2B5EF4-FFF2-40B4-BE49-F238E27FC236}">
                <a16:creationId xmlns:a16="http://schemas.microsoft.com/office/drawing/2014/main" id="{1AECF9F8-993E-4661-8148-90E0AAD4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5" descr="资源 6">
            <a:extLst>
              <a:ext uri="{FF2B5EF4-FFF2-40B4-BE49-F238E27FC236}">
                <a16:creationId xmlns:a16="http://schemas.microsoft.com/office/drawing/2014/main" id="{14FFF84B-437E-4445-BDA1-E1D7AE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8" descr="资源 9">
            <a:extLst>
              <a:ext uri="{FF2B5EF4-FFF2-40B4-BE49-F238E27FC236}">
                <a16:creationId xmlns:a16="http://schemas.microsoft.com/office/drawing/2014/main" id="{87873C5D-920B-4978-8904-4B072C3B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10013"/>
            <a:ext cx="23717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id="{1C0C89A5-92AF-492B-A0E9-0238402F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392" y="1806575"/>
            <a:ext cx="754489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卡特兰数与反射原理</a:t>
            </a:r>
            <a:endParaRPr lang="zh-CN" altLang="en-US" sz="6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sp>
        <p:nvSpPr>
          <p:cNvPr id="2056" name="文本框 11">
            <a:extLst>
              <a:ext uri="{FF2B5EF4-FFF2-40B4-BE49-F238E27FC236}">
                <a16:creationId xmlns:a16="http://schemas.microsoft.com/office/drawing/2014/main" id="{09A602D3-489B-4C27-B480-D36A6381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217" y="3935561"/>
            <a:ext cx="2273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DeaphetS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>
            <a:extLst>
              <a:ext uri="{FF2B5EF4-FFF2-40B4-BE49-F238E27FC236}">
                <a16:creationId xmlns:a16="http://schemas.microsoft.com/office/drawing/2014/main" id="{092DC1FD-52DF-4F3A-9172-B699CD43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5" descr="资源 19">
            <a:extLst>
              <a:ext uri="{FF2B5EF4-FFF2-40B4-BE49-F238E27FC236}">
                <a16:creationId xmlns:a16="http://schemas.microsoft.com/office/drawing/2014/main" id="{C616993F-37A0-429A-A960-12BC0C7E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6" descr="资源 1">
            <a:extLst>
              <a:ext uri="{FF2B5EF4-FFF2-40B4-BE49-F238E27FC236}">
                <a16:creationId xmlns:a16="http://schemas.microsoft.com/office/drawing/2014/main" id="{AC025E34-1E3A-4DD7-9976-16E05A5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例题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个人，身高互不相同，要求把他们排成两排，使得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每一排都是按照身高升序排列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每一列对应位置上一定是第二排的人更高</a:t>
                </a:r>
                <a:endParaRPr lang="en-US" altLang="zh-CN" sz="1800" dirty="0"/>
              </a:p>
              <a:p>
                <a:r>
                  <a:rPr lang="zh-CN" altLang="en-US" sz="2000" dirty="0"/>
                  <a:t>求方案数，模数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但是这题还有一个取模的要求，而且模数可能是合数</a:t>
                </a:r>
                <a:endParaRPr lang="en-US" altLang="zh-CN" sz="2000" dirty="0"/>
              </a:p>
              <a:p>
                <a:r>
                  <a:rPr lang="zh-CN" altLang="en-US" sz="2000" dirty="0"/>
                  <a:t>于是在计算卡特兰数时需要避免除法运算</a:t>
                </a:r>
                <a:endParaRPr lang="en-US" altLang="zh-CN" sz="2000" dirty="0"/>
              </a:p>
              <a:p>
                <a:r>
                  <a:rPr lang="zh-CN" altLang="en-US" sz="2000" dirty="0"/>
                  <a:t>将每个质因子的贡献计算出来即可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9210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买票问题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个人买票，票价为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个人手里恰有一张百元大钞，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个人手里恰好一张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元纸币，每人只能买一张票。若要使所有人都能够顺利找零买到票，问有多少种排队方案</a:t>
                </a: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，那么和吃药那题实际上是同一题，答案就是卡特兰数</a:t>
                </a:r>
                <a:endParaRPr lang="en-US" altLang="zh-CN" sz="2000" dirty="0"/>
              </a:p>
              <a:p>
                <a:r>
                  <a:rPr lang="zh-CN" altLang="en-US" sz="2000" dirty="0"/>
                  <a:t>在这题中，实际上可以运用同样的思想，手里有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元的去买票就相当于多了一张零钱，手持百元大钞的去买票就相当于花了一张零钱</a:t>
                </a:r>
                <a:endParaRPr lang="en-US" altLang="zh-CN" sz="2000" dirty="0"/>
              </a:p>
              <a:p>
                <a:r>
                  <a:rPr lang="zh-CN" altLang="en-US" sz="2000" dirty="0"/>
                  <a:t>这时可以看成数轴上行走的一个问题：从原点出发向右走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步，向左走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步，问走到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这个位置并不经过负半轴的方案数</a:t>
                </a:r>
                <a:endParaRPr lang="en-US" altLang="zh-CN" sz="2000" dirty="0"/>
              </a:p>
              <a:p>
                <a:r>
                  <a:rPr lang="zh-CN" altLang="en-US" sz="2000" dirty="0"/>
                  <a:t>那么运用之前的对称思想，以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为中心对称后所有不合法方案的终点变为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于是答案就是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000" dirty="0"/>
                  <a:t>，不要忘记人和人之间是不同的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097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波浪线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2000" b="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zh-CN" altLang="en-US" sz="2000" b="0" dirty="0"/>
                  <a:t>，每一步可以向右，右上，右下走，问不越过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b="0" dirty="0"/>
                  <a:t>的方案数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r>
                  <a:rPr lang="zh-CN" altLang="en-US" sz="2000" dirty="0"/>
                  <a:t>，输出答案模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zh-CN" altLang="en-US" sz="2000" dirty="0"/>
                  <a:t>的结果</a:t>
                </a:r>
                <a:endParaRPr lang="en-US" altLang="zh-CN" sz="2000" b="0" dirty="0"/>
              </a:p>
              <a:p>
                <a:r>
                  <a:rPr lang="zh-CN" altLang="en-US" sz="2000" dirty="0"/>
                  <a:t>又是一个求合法路径数的问题，首先这题我们可以发现：往右走的操作是没有必要的</a:t>
                </a:r>
                <a:endParaRPr lang="en-US" altLang="zh-CN" sz="2000" dirty="0"/>
              </a:p>
              <a:p>
                <a:r>
                  <a:rPr lang="zh-CN" altLang="en-US" sz="2000" dirty="0"/>
                  <a:t>于是这题就变成了：从数轴原点出发走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步，每步可以左右走或不动，问不到达负半轴且最终回到原点的方案数</a:t>
                </a:r>
                <a:endParaRPr lang="en-US" altLang="zh-CN" sz="2000" dirty="0"/>
              </a:p>
              <a:p>
                <a:r>
                  <a:rPr lang="zh-CN" altLang="en-US" sz="2000" dirty="0"/>
                  <a:t>实际上，只需要枚举原地不动有多少步，剩下左右走的方案数其实就是卡特兰数</a:t>
                </a:r>
                <a:endParaRPr lang="en-US" altLang="zh-CN" sz="2000" dirty="0"/>
              </a:p>
              <a:p>
                <a:r>
                  <a:rPr lang="zh-CN" altLang="en-US" sz="2000" dirty="0"/>
                  <a:t>于是答案为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2000" dirty="0"/>
                  <a:t>，直接计算高精度会超时</a:t>
                </a:r>
                <a:endParaRPr lang="en-US" altLang="zh-CN" sz="2000" dirty="0"/>
              </a:p>
              <a:p>
                <a:r>
                  <a:rPr lang="zh-CN" altLang="en-US" sz="2000" dirty="0"/>
                  <a:t>注意到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000" dirty="0"/>
                  <a:t>，可根据相邻项之间的乘除关系简化运算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 r="-556" b="-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4570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生成字符串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问有多少个长度为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zh-CN" altLang="en-US" sz="2000" dirty="0"/>
                  <a:t>串满足，有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，且在任意的前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个字符中，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的个数不能少于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的个数。输出答案模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20100403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zh-CN" altLang="en-US" sz="2000" dirty="0"/>
                  <a:t>质数</a:t>
                </a:r>
                <a:r>
                  <a:rPr lang="en-US" altLang="zh-CN" sz="2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实际上和买票问题可以看成是同一题了</a:t>
                </a:r>
                <a:endParaRPr lang="en-US" altLang="zh-CN" sz="2000" dirty="0"/>
              </a:p>
              <a:p>
                <a:r>
                  <a:rPr lang="zh-CN" altLang="en-US" sz="2000" dirty="0"/>
                  <a:t>答案为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231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黑白球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个白球，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个黑球，要求将他们排成一排。设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分别表示前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个位置的白球数和黑球数，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要求</m:t>
                    </m:r>
                  </m:oMath>
                </a14:m>
                <a:r>
                  <a:rPr lang="zh-CN" altLang="en-US" sz="2000" dirty="0"/>
                  <a:t>任意时刻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是给定常数，求方案数对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</m:oMath>
                </a14:m>
                <a:r>
                  <a:rPr lang="zh-CN" altLang="en-US" sz="2000" dirty="0"/>
                  <a:t>取模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这题相当于是前几题的综合版，那么为了便于理解还是可以转换成在数轴上游走的模型</a:t>
                </a:r>
                <a:endParaRPr lang="en-US" altLang="zh-CN" sz="2000" dirty="0"/>
              </a:p>
              <a:p>
                <a:r>
                  <a:rPr lang="zh-CN" altLang="en-US" sz="2000" dirty="0"/>
                  <a:t>从数轴原点出发，要求向右走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步，向左走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步，并且不越过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，求方案数</a:t>
                </a:r>
                <a:endParaRPr lang="en-US" altLang="zh-CN" sz="2000" dirty="0"/>
              </a:p>
              <a:p>
                <a:r>
                  <a:rPr lang="zh-CN" altLang="en-US" sz="2000" dirty="0"/>
                  <a:t>用同样的技巧，这时的对称中心变成了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2000" dirty="0"/>
                  <a:t>，对称后的终点变为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2000" dirty="0"/>
                  <a:t>，对应的不合法路径就变成了向右走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步，向左走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步（可以用二元一次方程组计算），不合法路径数就为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于是答案为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1480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前缀和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对所有包含恰好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的序列，求出他们的 最大前缀和 的总和</a:t>
                </a:r>
                <a:endParaRPr lang="en-US" altLang="zh-CN" sz="2000" dirty="0"/>
              </a:p>
              <a:p>
                <a:r>
                  <a:rPr lang="zh-CN" altLang="en-US" sz="2000" dirty="0"/>
                  <a:t>最大前缀和的算式定义为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1≤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zh-CN" altLang="en-US" sz="2000" dirty="0"/>
                  <a:t>，答案对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998244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53</m:t>
                    </m:r>
                  </m:oMath>
                </a14:m>
                <a:r>
                  <a:rPr lang="zh-CN" altLang="en-US" sz="2000" dirty="0"/>
                  <a:t>取模</a:t>
                </a:r>
                <a:endParaRPr lang="en-US" altLang="zh-CN" sz="2000" dirty="0"/>
              </a:p>
              <a:p>
                <a:r>
                  <a:rPr lang="zh-CN" altLang="en-US" sz="2000" dirty="0"/>
                  <a:t>看上去很吓人，实际上就是要对每个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，问不向右越过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的方案数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把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/>
                  <a:t>看成向右走，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800" dirty="0"/>
                  <a:t>看成向左走，最大前缀和就相当于是过程中坐标的最大值</a:t>
                </a:r>
                <a:endParaRPr lang="en-US" altLang="zh-CN" sz="1800" dirty="0"/>
              </a:p>
              <a:p>
                <a:r>
                  <a:rPr lang="zh-CN" altLang="en-US" sz="2000" dirty="0"/>
                  <a:t>这时对称点为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，对称后的终点坐标就为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，同样可以计算出左右走的步数分别为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，于是合法方案数为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注意到，这里求出来的是 最大前缀和</a:t>
                </a:r>
                <a:r>
                  <a:rPr lang="zh-CN" altLang="en-US" sz="2000" b="1" dirty="0"/>
                  <a:t>小于等于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的方案数，统计答案时要注意</a:t>
                </a:r>
                <a:endParaRPr lang="en-US" altLang="zh-CN" sz="2000" dirty="0"/>
              </a:p>
              <a:p>
                <a:r>
                  <a:rPr lang="zh-CN" altLang="en-US" sz="2000" dirty="0"/>
                  <a:t>设对应方案数为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，那么答案就是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2000" dirty="0"/>
                  <a:t>，注意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的计算以及边界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 r="-111" b="-3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90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三角形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定义三角图如右图所示，求从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的方案数，对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zh-CN" altLang="en-US" sz="2000" dirty="0"/>
                  <a:t>取模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≤500000500000</m:t>
                    </m:r>
                  </m:oMath>
                </a14:m>
                <a:r>
                  <a:rPr lang="zh-CN" altLang="en-US" sz="2000" dirty="0"/>
                  <a:t>，三角图的大小可看成无限大</a:t>
                </a:r>
                <a:endParaRPr lang="en-US" altLang="zh-CN" sz="2000" dirty="0"/>
              </a:p>
              <a:p>
                <a:r>
                  <a:rPr lang="zh-CN" altLang="en-US" sz="2000" dirty="0"/>
                  <a:t>首先根据信息得出有用的三角图层数不超过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那么接下来要做的就是把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转换成图中的一个坐标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行的第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个数</a:t>
                </a:r>
                <a:endParaRPr lang="en-US" altLang="zh-CN" sz="2000" dirty="0"/>
              </a:p>
              <a:p>
                <a:r>
                  <a:rPr lang="zh-CN" altLang="en-US" sz="2000" dirty="0"/>
                  <a:t>然后对三种方向进行坐标上的转换，看下有没有什么性质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左下：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zh-CN" altLang="en-US" sz="1800" dirty="0"/>
                  <a:t>；右下：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zh-CN" altLang="en-US" sz="1800" dirty="0"/>
                  <a:t>；右：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问题就变成了求从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，且不越过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的方案数</a:t>
                </a:r>
                <a:endParaRPr lang="en-US" altLang="zh-CN" sz="2000" dirty="0"/>
              </a:p>
              <a:p>
                <a:r>
                  <a:rPr lang="zh-CN" altLang="en-US" sz="2000" dirty="0"/>
                  <a:t>发现和卡特兰数的定义类似，但是我们这里有三种走法</a:t>
                </a:r>
                <a:endParaRPr lang="en-US" altLang="zh-CN" sz="2000" dirty="0"/>
              </a:p>
              <a:p>
                <a:r>
                  <a:rPr lang="zh-CN" altLang="en-US" sz="2000" dirty="0"/>
                  <a:t>由于层数不超过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dirty="0"/>
                  <a:t>，于是考虑枚举其中一种走法的次数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6852" y="1523226"/>
            <a:ext cx="1940048" cy="1715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40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三角形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观察右图可以发现，枚举往左下或者右下走的次数是比较方便的</a:t>
                </a:r>
                <a:endParaRPr lang="en-US" altLang="zh-CN" sz="2000" dirty="0"/>
              </a:p>
              <a:p>
                <a:r>
                  <a:rPr lang="zh-CN" altLang="en-US" sz="2000" dirty="0"/>
                  <a:t>回顾下各操作对应的坐标，发现枚举往右下走的次数更好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左下：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zh-CN" altLang="en-US" sz="1800" dirty="0"/>
                  <a:t>；右下：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zh-CN" altLang="en-US" sz="1800" dirty="0"/>
                  <a:t>；右：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假设枚举了往右下走的次数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，那么应当如此计数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首先确定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的范围：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unc>
                          <m:func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确定每种类型分别走了多少步：左下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步，右下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步，右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步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确定选哪几步为右下走的方案数：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确定子问题：从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18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1800" dirty="0"/>
                  <a:t>，每步可以走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，要求过程中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，求方案数</a:t>
                </a:r>
                <a:endParaRPr lang="en-US" altLang="zh-CN" sz="1800" dirty="0"/>
              </a:p>
              <a:p>
                <a:r>
                  <a:rPr lang="zh-CN" altLang="en-US" sz="2000" dirty="0"/>
                  <a:t>假设对应子问题的方案数是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000" dirty="0"/>
                  <a:t>，那么原问题的答案就是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6852" y="1523226"/>
            <a:ext cx="1940048" cy="1715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089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三角形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现在我们就只需要考虑如何快速解决解决子问题：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18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1800" dirty="0"/>
                  <a:t>，每步可以走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zh-CN" altLang="en-US" sz="1800" dirty="0"/>
                  <a:t>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1800" dirty="0"/>
                  <a:t>，要求过程中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，求方案数</a:t>
                </a:r>
                <a:endParaRPr lang="en-US" altLang="zh-CN" sz="1800" dirty="0"/>
              </a:p>
              <a:p>
                <a:r>
                  <a:rPr lang="zh-CN" altLang="en-US" sz="2000" dirty="0"/>
                  <a:t>这里我们套用计算卡特兰数的方法：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我们知道，从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18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1800" dirty="0"/>
                  <a:t>的方案数是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800" dirty="0"/>
                  <a:t>，但这包含了越过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的方案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越过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，相当于到达了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，于是对于每个不合法的路径，把它经过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后的所有路径进行关于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的对称（操作上就是上变右，右变上）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对称后会发现，每个不合法路径最终都变成了一条从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18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1800" dirty="0"/>
                  <a:t>的路径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两者之间是一一对应的，于是得出通项公式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当然，如果变成在数轴上游走的版本也是能够得到同样的答案的</a:t>
                </a:r>
                <a:endParaRPr lang="en-US" altLang="zh-CN" sz="2000" dirty="0"/>
              </a:p>
              <a:p>
                <a:r>
                  <a:rPr lang="zh-CN" altLang="en-US" sz="2000" dirty="0"/>
                  <a:t>最后结合之前的式子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000" dirty="0"/>
                  <a:t>即可得出答案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390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买票问题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个人买票，票价为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元，其中若干人手里恰有一张百元大钞，若干人手里恰好一张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元纸币，还有一些人可以不付钱，每人只能买一张票。若要使所有人都能够顺利找零买到票，且最后收银员手里剩余的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元张数在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2000" dirty="0"/>
                  <a:t>范围内，问有多少种可能的人员组成以及对应的排队方案，对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取模</a:t>
                </a:r>
                <a:r>
                  <a:rPr lang="en-US" altLang="zh-CN" sz="20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≤2⋅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如果确定了人员组成，那么答案是十分好计算的</a:t>
                </a:r>
                <a:endParaRPr lang="en-US" altLang="zh-CN" sz="2000" dirty="0"/>
              </a:p>
              <a:p>
                <a:r>
                  <a:rPr lang="zh-CN" altLang="en-US" sz="2000" dirty="0"/>
                  <a:t>如果百元党，零钱党，白嫖怪的人数分别为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，那么方案数应该这么算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首先，白嫖怪的顺序可以自定义，所以最终方案数要乘上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剩下人的排列方式相当于一个子问题，从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/>
                  <a:t>走到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且不到达负半轴的方案数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于是答案就是对所有可能的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/>
                  <a:t>进行对应值的求和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5237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前言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卡特兰数是组合计数问题中常见的一个数列，数列的前若干项为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1,1,2,5,14,42,132,…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卡特兰数在组合数学上的意义有很多，也对应着各种不同的递推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通项公式</a:t>
                </a:r>
                <a:endParaRPr lang="en-US" altLang="zh-CN" sz="2000" dirty="0"/>
              </a:p>
              <a:p>
                <a:r>
                  <a:rPr lang="zh-CN" altLang="en-US" sz="2000" dirty="0"/>
                  <a:t>今天我们将介绍这些公式，并对其中一种公式在组合上的意义以及由来进行着重剖析，然后利用相类似的技巧来解决一系列组合计数问题</a:t>
                </a:r>
                <a:endParaRPr lang="en-US" altLang="zh-CN" sz="2000" dirty="0"/>
              </a:p>
              <a:p>
                <a:endParaRPr lang="en-US" altLang="zh-CN" sz="1200" dirty="0"/>
              </a:p>
              <a:p>
                <a:r>
                  <a:rPr lang="en-US" altLang="zh-CN" sz="2000" dirty="0"/>
                  <a:t>PS</a:t>
                </a:r>
                <a:r>
                  <a:rPr lang="zh-CN" altLang="en-US" sz="2000" dirty="0"/>
                  <a:t>：本</a:t>
                </a:r>
                <a:r>
                  <a:rPr lang="en-US" altLang="zh-CN" sz="2000" dirty="0"/>
                  <a:t>ppt</a:t>
                </a:r>
                <a:r>
                  <a:rPr lang="zh-CN" altLang="en-US" sz="2000" dirty="0"/>
                  <a:t>的文件名曾经过多次更改，以下为曾用名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卡特兰数与计数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从卡特兰数到计数问题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浅谈一类利用翻转技巧的计数问题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透过卡特兰数看世界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b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264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买票问题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9867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若</a:t>
                </a:r>
                <a:r>
                  <a:rPr lang="zh-CN" altLang="en-US" sz="2000" dirty="0"/>
                  <a:t>百元党，零钱党，白嫖怪的人数分别为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，则排队的方案数为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考虑枚举白嫖怪的人数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，那么就需要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不难算出，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于是可以得到答案的一个表达式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可以发现相邻的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000" dirty="0"/>
                  <a:t>可以相消</a:t>
                </a:r>
                <a:endParaRPr lang="en-US" altLang="zh-CN" sz="2000" dirty="0"/>
              </a:p>
              <a:p>
                <a:r>
                  <a:rPr lang="zh-CN" altLang="en-US" sz="2000" dirty="0"/>
                  <a:t>于是最终答案就是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b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zh-CN" altLang="en-US" sz="2000" dirty="0"/>
                  <a:t>，注意边界情况</a:t>
                </a:r>
                <a:endParaRPr lang="en-US" altLang="zh-CN" sz="2000" dirty="0"/>
              </a:p>
              <a:p>
                <a:r>
                  <a:rPr lang="zh-CN" altLang="en-US" sz="2000" dirty="0"/>
                  <a:t>看上去好像结束了，但是不要忘了这题的模数不一定是质数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986760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04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买票问题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9867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答案为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b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由于模数不是质数，这里就需要计算组合数模给定数字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的值</a:t>
                </a:r>
                <a:endParaRPr lang="en-US" altLang="zh-CN" sz="2000" dirty="0"/>
              </a:p>
              <a:p>
                <a:r>
                  <a:rPr lang="zh-CN" altLang="en-US" sz="2000" dirty="0"/>
                  <a:t>显然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𝐿𝑢𝑐𝑎𝑠</m:t>
                    </m:r>
                  </m:oMath>
                </a14:m>
                <a:r>
                  <a:rPr lang="zh-CN" altLang="en-US" sz="2000" dirty="0"/>
                  <a:t>是行不通的，因为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𝐿𝑢𝑐𝑎𝑠</m:t>
                    </m:r>
                  </m:oMath>
                </a14:m>
                <a:r>
                  <a:rPr lang="zh-CN" altLang="en-US" sz="2000" dirty="0"/>
                  <a:t>的复杂度是和模数的大小直接挂钩的</a:t>
                </a:r>
                <a:endParaRPr lang="en-US" altLang="zh-CN" sz="2000" dirty="0"/>
              </a:p>
              <a:p>
                <a:r>
                  <a:rPr lang="zh-CN" altLang="en-US" sz="2000" dirty="0"/>
                  <a:t>我们需要做的就是把模数进行质因数分解，并先把与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互质的部分的值计算出来</a:t>
                </a:r>
                <a:endParaRPr lang="en-US" altLang="zh-CN" sz="2000" dirty="0"/>
              </a:p>
              <a:p>
                <a:r>
                  <a:rPr lang="zh-CN" altLang="en-US" sz="2000" dirty="0"/>
                  <a:t>之后就需要计算的是对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的每个质因数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，某个数字包含了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的多少次方</a:t>
                </a:r>
                <a:endParaRPr lang="en-US" altLang="zh-CN" sz="2000" dirty="0"/>
              </a:p>
              <a:p>
                <a:r>
                  <a:rPr lang="zh-CN" altLang="en-US" sz="2000" dirty="0"/>
                  <a:t>需要注意的是我们要计算的是组合数模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的值，所以只需要对每个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000" dirty="0"/>
                  <a:t>预处理对应信息即可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986760"/>
              </a:xfrm>
              <a:blipFill>
                <a:blip r:embed="rId8"/>
                <a:stretch>
                  <a:fillRect l="-500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378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判断题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道判断题，其中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道题的答案是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r>
                  <a:rPr lang="zh-CN" altLang="en-US" sz="2000" dirty="0"/>
                  <a:t>，另外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题的答案是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现在你不知道每道题的答案，但是当你提交一题的答案时，你会马上知道对错</a:t>
                </a:r>
                <a:endParaRPr lang="en-US" altLang="zh-CN" sz="2000" dirty="0"/>
              </a:p>
              <a:p>
                <a:r>
                  <a:rPr lang="zh-CN" altLang="en-US" sz="2000" dirty="0"/>
                  <a:t>问在最优策略下的期望得分，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很明显，最优策略就是蒙剩余数量多的那个答案</a:t>
                </a:r>
                <a:endParaRPr lang="en-US" altLang="zh-CN" sz="2000" dirty="0"/>
              </a:p>
              <a:p>
                <a:r>
                  <a:rPr lang="zh-CN" altLang="en-US" sz="2000" dirty="0"/>
                  <a:t>而计算期望得分，实际上就是计算所有情况下的得分和，最后再除以情况数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事实上，每条从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沿着网格线回到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2000" dirty="0"/>
                  <a:t>的路径就对应着一种情况</a:t>
                </a:r>
                <a:endParaRPr lang="en-US" altLang="zh-CN" sz="2000" dirty="0"/>
              </a:p>
              <a:p>
                <a:r>
                  <a:rPr lang="zh-CN" altLang="en-US" sz="2000" dirty="0"/>
                  <a:t>而对于每个格点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，就代表着当前剩余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道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道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r>
                  <a:rPr lang="zh-CN" altLang="en-US" sz="2000" dirty="0"/>
                  <a:t>的状态，于是我们的策略在网格图上表示就是：当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在对角线上方时猜测往下，否则猜测往左。这时候的得分就是玩家猜测方向与实际路径的重合次数</a:t>
                </a:r>
                <a:endParaRPr lang="en-US" altLang="zh-CN" sz="2000" dirty="0"/>
              </a:p>
              <a:p>
                <a:r>
                  <a:rPr lang="zh-CN" altLang="en-US" sz="2000" dirty="0"/>
                  <a:t>答案就是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sup>
                    </m:sSubSup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d>
                  </m:oMath>
                </a14:m>
                <a:r>
                  <a:rPr lang="zh-CN" altLang="en-US" sz="2000" dirty="0"/>
                  <a:t>表示在当前位置的决策方向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05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判断题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显然这种计算方式比较繁琐且不太合理</a:t>
                </a:r>
                <a:endParaRPr lang="en-US" altLang="zh-CN" sz="2000" dirty="0"/>
              </a:p>
              <a:p>
                <a:r>
                  <a:rPr lang="zh-CN" altLang="en-US" sz="2000" dirty="0"/>
                  <a:t>实际上本题有一个性质，无论如何一定能猜对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次</a:t>
                </a:r>
                <a:endParaRPr lang="en-US" altLang="zh-CN" sz="2000" dirty="0"/>
              </a:p>
              <a:p>
                <a:r>
                  <a:rPr lang="zh-CN" altLang="en-US" sz="2000" dirty="0"/>
                  <a:t>这里提供一种证明思路，把一个折线冒出对角线的部分全部对折下去，那么对折后的状态下，肯定是全部无脑猜测往左的，那么很明显就会猜对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次</a:t>
                </a:r>
                <a:endParaRPr lang="en-US" altLang="zh-CN" sz="2000" dirty="0"/>
              </a:p>
              <a:p>
                <a:r>
                  <a:rPr lang="zh-CN" altLang="en-US" sz="2000" dirty="0"/>
                  <a:t>但是并不是所有情况都会猜对恰好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次，因为在对角线上的状态我们是不确定的</a:t>
                </a:r>
                <a:endParaRPr lang="en-US" altLang="zh-CN" sz="2000" dirty="0"/>
              </a:p>
              <a:p>
                <a:r>
                  <a:rPr lang="zh-CN" altLang="en-US" sz="2000" dirty="0"/>
                  <a:t>于是对于一条折线，每次到达对角线的点，都会有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的概率得分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，因此我们要计算的就是所有折线经过对角线的次数之和，这一部分是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2000" dirty="0"/>
                  <a:t>，最后要除以二</a:t>
                </a:r>
                <a:endParaRPr lang="en-US" altLang="zh-CN" sz="2000" dirty="0"/>
              </a:p>
              <a:p>
                <a:r>
                  <a:rPr lang="zh-CN" altLang="en-US" sz="2000" dirty="0"/>
                  <a:t>于是最终答案就是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419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判断题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道判断题，其中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道题的答案是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r>
                  <a:rPr lang="zh-CN" altLang="en-US" sz="2000" dirty="0"/>
                  <a:t>，另外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题的答案是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现在你不知道每道题的答案，但是当你提交一题的答案时，你会马上知道对错</a:t>
                </a:r>
                <a:endParaRPr lang="en-US" altLang="zh-CN" sz="2000" dirty="0"/>
              </a:p>
              <a:p>
                <a:r>
                  <a:rPr lang="zh-CN" altLang="en-US" sz="2000" dirty="0"/>
                  <a:t>问在最优策略下的期望得分，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这题和上一题基本一致，同样也是把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上方的折线折下来之后发现答案至少为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上题答案为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2⋅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于是这题的答案就是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sup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9067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方格填数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问有多少个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的矩阵满足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1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输出方案数对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2000" dirty="0"/>
                  <a:t>取模的结果，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首先我们看到，这个矩阵的每一行都是个递增序列</a:t>
                </a:r>
                <a:endParaRPr lang="en-US" altLang="zh-CN" sz="2000" dirty="0"/>
              </a:p>
              <a:p>
                <a:r>
                  <a:rPr lang="zh-CN" altLang="en-US" sz="2000" dirty="0"/>
                  <a:t>然后发现，每个递增序列的长度都是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，取值范围都是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于是可以得出，每一行都恰好消失了一个数字，而且当消失的数字确定之后，序列中每个数字的值也能随之确定</a:t>
                </a:r>
                <a:endParaRPr lang="en-US" altLang="zh-CN" sz="2000" dirty="0"/>
              </a:p>
              <a:p>
                <a:r>
                  <a:rPr lang="zh-CN" altLang="en-US" sz="2000" dirty="0"/>
                  <a:t>这仅仅只能确定每一行内的情况，于是我们需要关注行与行之间的关系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852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方格填数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设第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行消失的数字为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，那么我们能够知道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由此可以推出，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+1≤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，化简得到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若设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行消失的数字为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时的方案数，那么就有转移式</a:t>
                </a:r>
                <a:endParaRPr lang="en-US" altLang="zh-CN" sz="2000" dirty="0"/>
              </a:p>
              <a:p>
                <a:pPr marL="0" indent="0" algn="ctr">
                  <a:buNone/>
                </a:pP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zh-CN" altLang="en-US" sz="2000" dirty="0"/>
                  <a:t>此外还有边界条件：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最后的答案就是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于是我们要做的就是通过递推式找到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的通项公式</a:t>
                </a:r>
                <a:endParaRPr lang="en-US" altLang="zh-CN" sz="2000" dirty="0"/>
              </a:p>
              <a:p>
                <a:r>
                  <a:rPr lang="zh-CN" altLang="en-US" sz="2000" dirty="0"/>
                  <a:t>类似于组合数的定义，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的组合意义是从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，其中每步可以走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000" dirty="0"/>
                  <a:t>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</m:oMath>
                </a14:m>
                <a:r>
                  <a:rPr lang="zh-CN" altLang="en-US" sz="2000" dirty="0"/>
                  <a:t>，且中途要保证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的方案数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520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方格填数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转移式：</a:t>
                </a:r>
                <a:endParaRPr lang="en-US" altLang="zh-CN" sz="2000" dirty="0"/>
              </a:p>
              <a:p>
                <a:pPr marL="0" indent="0" algn="ctr">
                  <a:buNone/>
                </a:pP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zh-CN" altLang="en-US" sz="2000" dirty="0"/>
                  <a:t>此外还有边界条件：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如果没有边界条件，那么类似于组合数的定义，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的组合意义就是从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，其中每步可以走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000" dirty="0"/>
                  <a:t>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</m:oMath>
                </a14:m>
                <a:r>
                  <a:rPr lang="zh-CN" altLang="en-US" sz="2000" dirty="0"/>
                  <a:t>，且中途要保证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的方案数</a:t>
                </a:r>
                <a:endParaRPr lang="en-US" altLang="zh-CN" sz="2000" dirty="0"/>
              </a:p>
              <a:p>
                <a:r>
                  <a:rPr lang="zh-CN" altLang="en-US" sz="2000" dirty="0"/>
                  <a:t>但是有边界条件我们就需要进行转化</a:t>
                </a:r>
                <a:endParaRPr lang="en-US" altLang="zh-CN" sz="2000" dirty="0"/>
              </a:p>
              <a:p>
                <a:r>
                  <a:rPr lang="zh-CN" altLang="en-US" sz="2000" dirty="0"/>
                  <a:t>通过画图其实可以看出，在组合意义上，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</m:oMath>
                </a14:m>
                <a:r>
                  <a:rPr lang="zh-CN" altLang="en-US" sz="2000" dirty="0"/>
                  <a:t>是能够成立的，于是我们改写了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的定义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18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1800" dirty="0"/>
                  <a:t>，其中每步可以走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1800" dirty="0"/>
                  <a:t>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</m:oMath>
                </a14:m>
                <a:r>
                  <a:rPr lang="zh-CN" altLang="en-US" sz="1800" dirty="0"/>
                  <a:t>，且中途要保证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的方案数</a:t>
                </a:r>
                <a:endParaRPr lang="en-US" altLang="zh-CN" sz="1800" dirty="0"/>
              </a:p>
              <a:p>
                <a:pPr lvl="1"/>
                <a:endParaRPr lang="en-US" altLang="zh-CN" sz="18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8230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方格填数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求从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，其中每步可以走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000" dirty="0"/>
                  <a:t>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</m:oMath>
                </a14:m>
                <a:r>
                  <a:rPr lang="zh-CN" altLang="en-US" sz="2000" dirty="0"/>
                  <a:t>，且中途要保证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的方案数</a:t>
                </a:r>
                <a:endParaRPr lang="en-US" altLang="zh-CN" sz="2000" dirty="0"/>
              </a:p>
              <a:p>
                <a:r>
                  <a:rPr lang="zh-CN" altLang="en-US" sz="2000" dirty="0"/>
                  <a:t>注意到，我们需要求的值是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000" dirty="0"/>
                  <a:t>，根据递推式，这个值就是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忽略掉第一维坐标的贡献，转化成数轴上的行走问题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从原点出发，要求向右走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1800" dirty="0"/>
                  <a:t>次，向左走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次，中途不越过区间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1800" dirty="0"/>
                  <a:t>，求方案数</a:t>
                </a:r>
                <a:endParaRPr lang="en-US" altLang="zh-CN" sz="1800" dirty="0"/>
              </a:p>
              <a:p>
                <a:r>
                  <a:rPr lang="zh-CN" altLang="en-US" sz="2000" dirty="0"/>
                  <a:t>一个最基本的思想：先分别计算出突出了左右边界的方案数</a:t>
                </a:r>
                <a:endParaRPr lang="en-US" altLang="zh-CN" sz="2000" dirty="0"/>
              </a:p>
              <a:p>
                <a:r>
                  <a:rPr lang="zh-CN" altLang="en-US" sz="2000" dirty="0"/>
                  <a:t>突出左边界：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000" dirty="0"/>
                  <a:t>，突出右边界：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如果直接减去这些方案数，我们就会发现出现了重复计算的情况</a:t>
                </a:r>
                <a:endParaRPr lang="en-US" altLang="zh-CN" sz="2000" dirty="0"/>
              </a:p>
              <a:p>
                <a:r>
                  <a:rPr lang="zh-CN" altLang="en-US" sz="2000" dirty="0"/>
                  <a:t>于是考虑将所有不合法路径按照先越过的边界是左是右分成两类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6137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方格填数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从原点出发，要求向右走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1800" dirty="0"/>
                  <a:t>次，</a:t>
                </a:r>
                <a:r>
                  <a:rPr lang="zh-CN" altLang="en-US" dirty="0"/>
                  <a:t>向左走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次，中途不越过区间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/>
                  <a:t>，求方案数</a:t>
                </a:r>
                <a:endParaRPr lang="en-US" altLang="zh-CN" sz="1800" dirty="0"/>
              </a:p>
              <a:p>
                <a:r>
                  <a:rPr lang="zh-CN" altLang="en-US" sz="2000" dirty="0"/>
                  <a:t>假设一个非法路径有越过左边界，那么首先会有对应方案数是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如果需要求</a:t>
                </a:r>
                <a:r>
                  <a:rPr lang="zh-CN" altLang="en-US" sz="2000" b="1" dirty="0"/>
                  <a:t>先</a:t>
                </a:r>
                <a:r>
                  <a:rPr lang="zh-CN" altLang="en-US" sz="2000" dirty="0"/>
                  <a:t>越过左边界的方案数，那么显然要减去在越过右边界之后再越左的方案</a:t>
                </a:r>
                <a:endParaRPr lang="en-US" altLang="zh-CN" sz="2000" dirty="0"/>
              </a:p>
              <a:p>
                <a:r>
                  <a:rPr lang="zh-CN" altLang="en-US" sz="2000" dirty="0"/>
                  <a:t>这里用包含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的字符串来表示越过的边界先后情况，现在我们要求的就是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𝑅𝐿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首先依照对称思想，既然路径越过了右边界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，那么整个数轴都可以相对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000" dirty="0"/>
                  <a:t>对称</a:t>
                </a:r>
                <a:endParaRPr lang="en-US" altLang="zh-CN" sz="2000" dirty="0"/>
              </a:p>
              <a:p>
                <a:r>
                  <a:rPr lang="zh-CN" altLang="en-US" sz="2000" dirty="0"/>
                  <a:t>对称后，路径的终点变为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zh-CN" altLang="en-US" sz="2000" dirty="0"/>
                  <a:t>，边界变成了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+3,2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r>
                  <a:rPr lang="zh-CN" altLang="en-US" sz="2000" dirty="0"/>
                  <a:t>，所有越过了右边界的路径都被一一对应到了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zh-CN" altLang="en-US" sz="2000" dirty="0"/>
                  <a:t>的路径上，这里如果再越过左边界实际上就是越过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𝑅𝐿</m:t>
                    </m:r>
                  </m:oMath>
                </a14:m>
                <a:r>
                  <a:rPr lang="zh-CN" altLang="en-US" sz="2000" dirty="0"/>
                  <a:t>对应的方案数实际上是从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zh-CN" altLang="en-US" sz="2000" dirty="0"/>
                  <a:t>且中途越过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zh-CN" altLang="en-US" sz="2000" dirty="0"/>
                  <a:t>的方案，同样运用对称思想可以得到其方案数为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p>
                    </m:sSubSup>
                  </m:oMath>
                </a14:m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0→3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altLang="zh-CN" sz="2000" dirty="0"/>
                  <a:t>)</a:t>
                </a:r>
              </a:p>
              <a:p>
                <a:r>
                  <a:rPr lang="zh-CN" altLang="en-US" sz="2000" dirty="0"/>
                  <a:t>但是实际上，算出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𝑅𝐿</m:t>
                    </m:r>
                  </m:oMath>
                </a14:m>
                <a:r>
                  <a:rPr lang="zh-CN" altLang="en-US" sz="2000" dirty="0"/>
                  <a:t>之后仍然不是尽头，因为我们还需要算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𝐿𝑅𝐿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𝑅𝐿𝑅𝐿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𝐿𝑅𝐿𝑅𝐿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7574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414491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符合卡特兰数的一些数列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的括号序列个数</a:t>
                </a:r>
                <a:endParaRPr lang="en-US" altLang="zh-CN" sz="2000" dirty="0"/>
              </a:p>
              <a:p>
                <a:r>
                  <a:rPr lang="zh-CN" altLang="en-US" sz="20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个元素和一个栈，每次操作可以将一个元素入栈或弹出栈顶元素，问合法操作序列数</a:t>
                </a:r>
                <a:endParaRPr lang="en-US" altLang="zh-CN" sz="2000" dirty="0"/>
              </a:p>
              <a:p>
                <a:r>
                  <a:rPr lang="zh-CN" altLang="en-US" sz="2000" dirty="0"/>
                  <a:t>有多少种不同的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个节点的二叉树</a:t>
                </a:r>
                <a:endParaRPr lang="en-US" altLang="zh-CN" sz="2000" dirty="0"/>
              </a:p>
              <a:p>
                <a:r>
                  <a:rPr lang="zh-CN" altLang="en-US" sz="2000" dirty="0"/>
                  <a:t>多边形进行三角划分的方案数</a:t>
                </a:r>
                <a:endParaRPr lang="en-US" altLang="zh-CN" sz="2000" dirty="0"/>
              </a:p>
              <a:p>
                <a:r>
                  <a:rPr lang="zh-CN" altLang="en-US" sz="2000" dirty="0"/>
                  <a:t>在网格图中，从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并只能在正方形右下方走的方案数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C118C5E-A62A-583E-77CF-37EFB8066E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777" y="4278735"/>
            <a:ext cx="3692339" cy="1958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0877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方格填数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从原点出发，要求向右走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次，向左走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次，中途不越过区间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/>
                  <a:t>，求方案</a:t>
                </a:r>
                <a:r>
                  <a:rPr lang="zh-CN" altLang="en-US" sz="1800" dirty="0"/>
                  <a:t>数</a:t>
                </a:r>
              </a:p>
              <a:p>
                <a:r>
                  <a:rPr lang="zh-CN" altLang="en-US" sz="2000" dirty="0"/>
                  <a:t>那么我们可以发现，答案应该是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𝐿𝑅𝐿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𝑅𝐿𝑅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我们可以重写一下答案的式子，变成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𝐿𝑅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𝐿𝑅𝐿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𝑅𝐿𝑅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相当于把式子分成两部分来计算，而这两部分都是可以递归处理的</a:t>
                </a:r>
                <a:endParaRPr lang="en-US" altLang="zh-CN" sz="2000" dirty="0"/>
              </a:p>
              <a:p>
                <a:r>
                  <a:rPr lang="zh-CN" altLang="en-US" sz="2000" dirty="0"/>
                  <a:t>以前半部分为例，虽然我们看上去对称的端点一会左一会右，但是实际上都是沿着数轴上靠左的那一点对称的，于是可以进行递归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800" dirty="0"/>
                  <a:t>表示当前区间为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1800" dirty="0"/>
                  <a:t>，终点为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，步数为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800" dirty="0"/>
                  <a:t>的结果，那么根据对称的性质可以得出递归的式子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f>
                          <m:f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−2−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−2,2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−2−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后半部分同理，需要注意边界情况，即需要注意判断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555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05329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作业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5128062"/>
          </a:xfrm>
        </p:spPr>
        <p:txBody>
          <a:bodyPr>
            <a:normAutofit/>
          </a:bodyPr>
          <a:lstStyle/>
          <a:p>
            <a:r>
              <a:rPr lang="zh-CN" altLang="en-US" dirty="0"/>
              <a:t>例题三			</a:t>
            </a:r>
            <a:r>
              <a:rPr lang="en-US" altLang="zh-CN" dirty="0"/>
              <a:t>BZOJ1485</a:t>
            </a:r>
          </a:p>
          <a:p>
            <a:r>
              <a:rPr lang="zh-CN" altLang="en-US" dirty="0"/>
              <a:t>生成字符串</a:t>
            </a:r>
            <a:r>
              <a:rPr lang="en-US" altLang="zh-CN" dirty="0"/>
              <a:t>/</a:t>
            </a:r>
            <a:r>
              <a:rPr lang="zh-CN" altLang="en-US" dirty="0"/>
              <a:t>买票问题	</a:t>
            </a:r>
            <a:r>
              <a:rPr lang="en-US" altLang="zh-CN" dirty="0"/>
              <a:t>	luogu1641/HDU1133(</a:t>
            </a:r>
            <a:r>
              <a:rPr lang="zh-CN" altLang="en-US" dirty="0"/>
              <a:t>需要高精度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波浪线			</a:t>
            </a:r>
            <a:r>
              <a:rPr lang="en-US" altLang="zh-CN" dirty="0"/>
              <a:t>HDU3723(</a:t>
            </a:r>
            <a:r>
              <a:rPr lang="zh-CN" altLang="en-US" dirty="0"/>
              <a:t>需要高精度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黑白球			</a:t>
            </a:r>
            <a:r>
              <a:rPr lang="en-US" altLang="zh-CN" dirty="0"/>
              <a:t>ABC205E</a:t>
            </a:r>
          </a:p>
          <a:p>
            <a:r>
              <a:rPr lang="zh-CN" altLang="en-US" dirty="0"/>
              <a:t>前缀和			</a:t>
            </a:r>
            <a:r>
              <a:rPr lang="en-US" altLang="zh-CN" dirty="0"/>
              <a:t>CF1204E</a:t>
            </a:r>
          </a:p>
          <a:p>
            <a:r>
              <a:rPr lang="zh-CN" altLang="en-US" dirty="0"/>
              <a:t>三角形			</a:t>
            </a:r>
            <a:r>
              <a:rPr lang="en-US" altLang="zh-CN" dirty="0" err="1"/>
              <a:t>luogu</a:t>
            </a:r>
            <a:r>
              <a:rPr lang="en-US" altLang="zh-CN" dirty="0"/>
              <a:t> 5014</a:t>
            </a:r>
          </a:p>
          <a:p>
            <a:r>
              <a:rPr lang="zh-CN" altLang="en-US" dirty="0"/>
              <a:t>买票问题</a:t>
            </a:r>
            <a:r>
              <a:rPr lang="en-US" altLang="zh-CN" dirty="0"/>
              <a:t>II			CF896D</a:t>
            </a:r>
          </a:p>
          <a:p>
            <a:r>
              <a:rPr lang="zh-CN" altLang="en-US" dirty="0"/>
              <a:t>判断题			</a:t>
            </a:r>
            <a:r>
              <a:rPr lang="en-US" altLang="zh-CN" dirty="0"/>
              <a:t>AGC019F</a:t>
            </a:r>
          </a:p>
          <a:p>
            <a:r>
              <a:rPr lang="zh-CN" altLang="en-US" dirty="0"/>
              <a:t>方格填数			</a:t>
            </a:r>
            <a:r>
              <a:rPr lang="en-US" altLang="zh-CN" dirty="0" err="1"/>
              <a:t>luogu</a:t>
            </a:r>
            <a:r>
              <a:rPr lang="en-US" altLang="zh-CN" dirty="0"/>
              <a:t> 3266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285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资源 12">
            <a:extLst>
              <a:ext uri="{FF2B5EF4-FFF2-40B4-BE49-F238E27FC236}">
                <a16:creationId xmlns:a16="http://schemas.microsoft.com/office/drawing/2014/main" id="{8A6339E7-E2BE-4B89-8699-AB89A170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12192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9" descr="资源 15">
            <a:extLst>
              <a:ext uri="{FF2B5EF4-FFF2-40B4-BE49-F238E27FC236}">
                <a16:creationId xmlns:a16="http://schemas.microsoft.com/office/drawing/2014/main" id="{33CD47F5-0A2A-4144-902E-929C6966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014538"/>
            <a:ext cx="254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1" descr="资源 16">
            <a:extLst>
              <a:ext uri="{FF2B5EF4-FFF2-40B4-BE49-F238E27FC236}">
                <a16:creationId xmlns:a16="http://schemas.microsoft.com/office/drawing/2014/main" id="{79DB5BDD-409F-4BF9-A177-9C9B0298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84175"/>
            <a:ext cx="83597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6" descr="资源 1">
            <a:extLst>
              <a:ext uri="{FF2B5EF4-FFF2-40B4-BE49-F238E27FC236}">
                <a16:creationId xmlns:a16="http://schemas.microsoft.com/office/drawing/2014/main" id="{21CD6EF4-9F3C-41FB-91E5-068A4527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323012"/>
            <a:ext cx="1562100" cy="4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 1"/>
          <p:cNvGrpSpPr/>
          <p:nvPr/>
        </p:nvGrpSpPr>
        <p:grpSpPr>
          <a:xfrm>
            <a:off x="9527773" y="6245688"/>
            <a:ext cx="2560642" cy="561512"/>
            <a:chOff x="7902173" y="2781300"/>
            <a:chExt cx="2560642" cy="561512"/>
          </a:xfrm>
        </p:grpSpPr>
        <p:pic>
          <p:nvPicPr>
            <p:cNvPr id="12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418324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数列的递推式及通项公式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长度为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的括号序列个数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考虑第一个左括号是和第几个右括号相匹配，假设其是第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个。那么这对括号内包含着一个长度为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1800" dirty="0"/>
                  <a:t>的括号序列，右端还有一个长度为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1800" dirty="0"/>
                  <a:t>的括号序列，他们相互独立。于是就有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1800" b="0" dirty="0"/>
              </a:p>
              <a:p>
                <a:r>
                  <a:rPr lang="zh-CN" altLang="en-US" sz="2000" dirty="0"/>
                  <a:t>出入栈的合法操作序列数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把入栈看成左括号，出栈看成右括号，就和上一个问题一样了</a:t>
                </a:r>
                <a:endParaRPr lang="en-US" altLang="zh-CN" sz="1800" dirty="0"/>
              </a:p>
              <a:p>
                <a:r>
                  <a:rPr lang="zh-CN" altLang="en-US" sz="2000" dirty="0"/>
                  <a:t>有多少不同的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个节点的二叉树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考虑枚举根节点的左子树大小，就有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6578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418324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数列的递推式及通项公式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凸多边形进行三角划分的方案数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假设和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/>
                  <a:t>同属一个三角形的点是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/>
                  <a:t>，那么这个三角形就将凸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边形划分成了一个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800" dirty="0"/>
                  <a:t>边形和一个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1800" dirty="0"/>
                  <a:t>边形，于是就有递推式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值得注意的是，在这一问题中，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/>
                  <a:t>，是卡特兰数数列平移两位后的结果</a:t>
                </a:r>
                <a:endParaRPr lang="en-US" altLang="zh-CN" sz="1800" dirty="0"/>
              </a:p>
              <a:p>
                <a:r>
                  <a:rPr lang="zh-CN" altLang="en-US" sz="2000" dirty="0"/>
                  <a:t>在网格图中，从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并只能在正方形右下方走的方案数</a:t>
                </a:r>
              </a:p>
              <a:p>
                <a:pPr lvl="1"/>
                <a:r>
                  <a:rPr lang="zh-CN" altLang="en-US" sz="1800" dirty="0"/>
                  <a:t>这个问题衍生出的计数技巧是今天的重点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我们知道，从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18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800" dirty="0"/>
                  <a:t>的方案数是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800" dirty="0"/>
                  <a:t>，但这包含了越过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的方案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越过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，相当于到达了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，于是对于每个不合法的路径，把它经过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后的所有路径进行关于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的对称（操作上就是上变右，右变上）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对称后会发现，每个不合法路径最终都变成了一条从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18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1800" dirty="0"/>
                  <a:t>的路径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两者之间是一一对应的，于是得出通项公式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78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369045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卡特兰数的通项公式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根据通项公式，还可以推出另一个递推式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需要注意的是，在</a:t>
                </a:r>
                <a:r>
                  <a:rPr lang="en-US" altLang="zh-CN" sz="2000" dirty="0"/>
                  <a:t>【</a:t>
                </a:r>
                <a:r>
                  <a:rPr lang="zh-CN" altLang="en-US" sz="2000" dirty="0"/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的括号序列个数</a:t>
                </a:r>
                <a:r>
                  <a:rPr lang="en-US" altLang="zh-CN" sz="2000" dirty="0"/>
                  <a:t>】</a:t>
                </a:r>
                <a:r>
                  <a:rPr lang="zh-CN" altLang="en-US" sz="2000" dirty="0"/>
                  <a:t>这个问题中，如果我们把左括号看成向右走，右括号看成向上走，所能得到的会是和网格图行走一样的问题</a:t>
                </a:r>
                <a:endParaRPr lang="en-US" altLang="zh-CN" sz="2000" dirty="0"/>
              </a:p>
              <a:p>
                <a:r>
                  <a:rPr lang="zh-CN" altLang="en-US" sz="2000" dirty="0"/>
                  <a:t>于是类似的，我们也可以发现如下问题的答案也是符合卡特兰数序列的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从数轴上原点出发走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步，其中向右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步，向左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步，问不到达负半轴的方案数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如果通过翻折思想来求解，所得答案的组合意义是什么？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39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例题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从数轴上原点出发走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步，其中向右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步，向左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步，问不到达负半轴的方案数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如果到达了负半轴，则说明到达了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把第一次到达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之后的操作全部取反，那么每个不合法路径都会对应到从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的一条路径</a:t>
                </a:r>
                <a:endParaRPr lang="en-US" altLang="zh-CN" sz="2000" dirty="0"/>
              </a:p>
              <a:p>
                <a:r>
                  <a:rPr lang="zh-CN" altLang="en-US" sz="2000" dirty="0"/>
                  <a:t>每个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的路径也会和每个不合法路径一一对应，因为从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必然会经过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的路径中，向右走了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步，向左走了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步</a:t>
                </a:r>
                <a:endParaRPr lang="en-US" altLang="zh-CN" sz="2000" dirty="0"/>
              </a:p>
              <a:p>
                <a:r>
                  <a:rPr lang="zh-CN" altLang="en-US" sz="2000" dirty="0"/>
                  <a:t>于是答案为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43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例题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瓶子里有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片药，每天会执行以下两种操作之一：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取出一片药，掰成两半后吃掉其中一半并将另一半放回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取出半片药并吃掉</a:t>
                </a:r>
                <a:endParaRPr lang="en-US" altLang="zh-CN" sz="1800" dirty="0"/>
              </a:p>
              <a:p>
                <a:r>
                  <a:rPr lang="zh-CN" altLang="en-US" sz="2000" dirty="0"/>
                  <a:t>问吃完整瓶药的不同操作序列数，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事实上，可以把掰药的操作看成增加一个半片药，直接吃掉的操作看成减少一个半片药</a:t>
                </a:r>
                <a:endParaRPr lang="en-US" altLang="zh-CN" sz="2000" dirty="0"/>
              </a:p>
              <a:p>
                <a:r>
                  <a:rPr lang="zh-CN" altLang="en-US" sz="2000" dirty="0"/>
                  <a:t>于是整个操作序列就可以看成一个括号序列，答案就是卡特兰数</a:t>
                </a: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068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例题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个人，身高互不相同，要求把他们排成两排，使得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每一排都是按照身高升序排列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每一列对应位置上一定是第二排的人更高</a:t>
                </a:r>
                <a:endParaRPr lang="en-US" altLang="zh-CN" sz="1800" dirty="0"/>
              </a:p>
              <a:p>
                <a:r>
                  <a:rPr lang="zh-CN" altLang="en-US" sz="2000" dirty="0"/>
                  <a:t>求方案数，模数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按照身高排完序后，考虑哪几个人被选到第二排</a:t>
                </a:r>
                <a:endParaRPr lang="en-US" altLang="zh-CN" sz="2000" dirty="0"/>
              </a:p>
              <a:p>
                <a:r>
                  <a:rPr lang="zh-CN" altLang="en-US" sz="2000" dirty="0"/>
                  <a:t>要想做到每个对应位置上第二排的人更高，就意味着在原序列中，第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个被选到第二排的人的前面不能少于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个没被选</a:t>
                </a:r>
                <a:endParaRPr lang="en-US" altLang="zh-CN" sz="2000" dirty="0"/>
              </a:p>
              <a:p>
                <a:r>
                  <a:rPr lang="zh-CN" altLang="en-US" sz="2000" dirty="0"/>
                  <a:t>这和括号序列的定义相同</a:t>
                </a:r>
                <a:endParaRPr lang="en-US" altLang="zh-CN" sz="2000" dirty="0"/>
              </a:p>
              <a:p>
                <a:r>
                  <a:rPr lang="zh-CN" altLang="en-US" sz="2000" dirty="0"/>
                  <a:t>于是答案为卡特兰数，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191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4791</Words>
  <Application>Microsoft Office PowerPoint</Application>
  <PresentationFormat>宽屏</PresentationFormat>
  <Paragraphs>379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方正字迹-快意体 简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C DX</cp:lastModifiedBy>
  <cp:revision>594</cp:revision>
  <dcterms:created xsi:type="dcterms:W3CDTF">2019-06-19T02:08:00Z</dcterms:created>
  <dcterms:modified xsi:type="dcterms:W3CDTF">2022-07-09T10:34:08Z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