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2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3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4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5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6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7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8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9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2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3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4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5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6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7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8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9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0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21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2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3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4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5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26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7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8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29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30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31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32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33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34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35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36.xml" ContentType="application/vnd.openxmlformats-officedocument.presentationml.notesSlide+xml"/>
  <Override PartName="/ppt/tags/tag1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410" r:id="rId2"/>
    <p:sldId id="579" r:id="rId3"/>
    <p:sldId id="541" r:id="rId4"/>
    <p:sldId id="543" r:id="rId5"/>
    <p:sldId id="544" r:id="rId6"/>
    <p:sldId id="545" r:id="rId7"/>
    <p:sldId id="547" r:id="rId8"/>
    <p:sldId id="549" r:id="rId9"/>
    <p:sldId id="550" r:id="rId10"/>
    <p:sldId id="551" r:id="rId11"/>
    <p:sldId id="542" r:id="rId12"/>
    <p:sldId id="552" r:id="rId13"/>
    <p:sldId id="553" r:id="rId14"/>
    <p:sldId id="554" r:id="rId15"/>
    <p:sldId id="555" r:id="rId16"/>
    <p:sldId id="556" r:id="rId17"/>
    <p:sldId id="557" r:id="rId18"/>
    <p:sldId id="558" r:id="rId19"/>
    <p:sldId id="569" r:id="rId20"/>
    <p:sldId id="564" r:id="rId21"/>
    <p:sldId id="562" r:id="rId22"/>
    <p:sldId id="563" r:id="rId23"/>
    <p:sldId id="559" r:id="rId24"/>
    <p:sldId id="567" r:id="rId25"/>
    <p:sldId id="560" r:id="rId26"/>
    <p:sldId id="561" r:id="rId27"/>
    <p:sldId id="568" r:id="rId28"/>
    <p:sldId id="571" r:id="rId29"/>
    <p:sldId id="572" r:id="rId30"/>
    <p:sldId id="573" r:id="rId31"/>
    <p:sldId id="570" r:id="rId32"/>
    <p:sldId id="574" r:id="rId33"/>
    <p:sldId id="575" r:id="rId34"/>
    <p:sldId id="576" r:id="rId35"/>
    <p:sldId id="577" r:id="rId36"/>
    <p:sldId id="565" r:id="rId37"/>
    <p:sldId id="578" r:id="rId38"/>
    <p:sldId id="415" r:id="rId3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2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56" y="14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3F50C-2783-456D-A052-FB7004B6147C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0E9FC-0945-44AE-A6BC-40506CCF7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85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579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834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85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482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444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953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603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779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23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47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088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2750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174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785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6201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80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270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985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3643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5023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7143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05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63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6077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2255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6412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7650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4716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0661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207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547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603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423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127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53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51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1472400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B538BE-CAED-4F18-B3D9-D58007CE30F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1E1D5-52FC-44AC-81BA-9CE9B2CA8870}" type="datetimeFigureOut">
              <a:rPr lang="zh-CN" altLang="en-US"/>
              <a:pPr>
                <a:defRPr/>
              </a:pPr>
              <a:t>2022/7/1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A0348-B3C4-4BF3-A9B3-6B02488F4E1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F251E0-0338-4ACC-9380-58410172F95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603FD-ABAB-408D-A084-B74E4A7B02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9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5D3B9A1-FC78-43BA-B360-ABB038873518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22A76-0A01-4364-924C-D946AACD1C81}" type="datetimeFigureOut">
              <a:rPr lang="zh-CN" altLang="en-US"/>
              <a:pPr>
                <a:defRPr/>
              </a:pPr>
              <a:t>2022/7/1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F0999C9-8600-4D9D-A750-7EFE032F8373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BAC7786-1CD1-4DDF-9307-A53B89B4AFE6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62C89-9121-4102-A0E4-88B495A148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77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8800" y="2484000"/>
            <a:ext cx="9799200" cy="1018800"/>
          </a:xfrm>
        </p:spPr>
        <p:txBody>
          <a:bodyPr lIns="90000" tIns="46800" rIns="90000" bIns="46800" rtlCol="0" anchor="t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2FDC3D-8015-4BB5-94D5-16824BFDD37E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FC0C9-4E0F-41BE-B40F-A113061D9E8D}" type="datetimeFigureOut">
              <a:rPr lang="zh-CN" altLang="en-US"/>
              <a:pPr>
                <a:defRPr/>
              </a:pPr>
              <a:t>2022/7/1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338AF-A5F9-42A6-9791-D6FF78DFE091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2EC8B-EAB1-4280-AB16-8289548BAE33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D8190-CCAE-484E-9129-ACC1EA664C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4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AD66C-F5EF-4709-8AD5-D942E1BC247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B5A-0B1E-4B54-BBDB-54572563D602}" type="datetimeFigureOut">
              <a:rPr lang="zh-CN" altLang="en-US"/>
              <a:pPr>
                <a:defRPr/>
              </a:pPr>
              <a:t>2022/7/1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62D75-1218-4D46-AEF8-9CC9398884E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C48F8B-F87E-4D90-BF19-CFF6AFD4CCD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3F145-7F99-45F3-A00D-44B16BDD6C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84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>
            <a:normAutofit/>
          </a:bodyPr>
          <a:lstStyle>
            <a:lvl1pPr>
              <a:defRPr sz="4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90800" y="4615200"/>
            <a:ext cx="7768800" cy="867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4BAA5-AFE0-4B4D-AF1B-5B824192684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1B175-982A-4AB5-9FEE-57AEA54243E5}" type="datetimeFigureOut">
              <a:rPr lang="zh-CN" altLang="en-US"/>
              <a:pPr>
                <a:defRPr/>
              </a:pPr>
              <a:t>2022/7/1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58E2F1-5686-4488-97C3-7812A59B932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96C28-DAEC-4B91-93C6-5A10A44B436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72B8-3DF3-4F19-84D5-53B7A8B5E9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45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140C814-21FF-4D52-9DAB-F109011B18F2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A25FD-BE17-4FD9-A038-7F99E6E105BE}" type="datetimeFigureOut">
              <a:rPr lang="zh-CN" altLang="en-US"/>
              <a:pPr>
                <a:defRPr/>
              </a:pPr>
              <a:t>2022/7/1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01D1A3E-EDD4-4AFC-8C35-72F72639794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9EA709A-9BC6-449D-A9FD-21CF9CBFD71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100C4-5621-4685-8821-A078D87588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4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lIns="101600" tIns="0" rIns="82550" bIns="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35750" y="1421729"/>
            <a:ext cx="5342400" cy="381600"/>
          </a:xfrm>
        </p:spPr>
        <p:txBody>
          <a:bodyPr lIns="101600" tIns="38100" rIns="76200" bIns="38100"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854000"/>
            <a:ext cx="5342400" cy="4395600"/>
          </a:xfrm>
        </p:spPr>
        <p:txBody>
          <a:bodyPr lIns="101600" tIns="0" rIns="82550" bIns="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7E6AD5B-257A-4223-A1E6-2C20AC90192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EF073-AE72-4174-9C46-84CE3F248EE0}" type="datetimeFigureOut">
              <a:rPr lang="zh-CN" altLang="en-US"/>
              <a:pPr>
                <a:defRPr/>
              </a:pPr>
              <a:t>2022/7/1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5090013-07DC-4AD8-8C51-63E8AE849D2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250A97-9665-4556-AC0F-026836B8622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3E927-D7F0-4453-B37A-15E94F6D69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74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B62C9A8-AC19-4CEA-808E-BC7E33FD31B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ED3D7-48AE-4A07-8E16-7E667B0FA874}" type="datetimeFigureOut">
              <a:rPr lang="zh-CN" altLang="en-US"/>
              <a:pPr>
                <a:defRPr/>
              </a:pPr>
              <a:t>2022/7/1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CCCBB42-C82D-4C40-A8BB-C1593807918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EAE842C-DF06-4433-9D4A-6F27ABB1202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11949-05F1-4A15-AA30-5C279DDDA1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1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165F324-E8D1-488E-835B-0ACEC5F6F37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70718-A447-4125-83F8-385CBB50C563}" type="datetimeFigureOut">
              <a:rPr lang="zh-CN" altLang="en-US"/>
              <a:pPr>
                <a:defRPr/>
              </a:pPr>
              <a:t>2022/7/1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2B8ABD8-01B2-49C1-ABC5-1F54155AF71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725482F-98F5-40F4-88CA-F42A9A7E9BE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88D3C-9387-402E-8C03-625E4899C7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35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400" y="1555200"/>
            <a:ext cx="5233077" cy="4608000"/>
          </a:xfrm>
        </p:spPr>
        <p:txBody>
          <a:bodyPr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400" y="1555200"/>
            <a:ext cx="5227200" cy="4608000"/>
          </a:xfrm>
        </p:spPr>
        <p:txBody>
          <a:bodyPr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519473A-F919-4CD3-B705-CD5F6C4806E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CFDE4-9E5E-4DB4-98FC-30749D3E3F85}" type="datetimeFigureOut">
              <a:rPr lang="zh-CN" altLang="en-US"/>
              <a:pPr>
                <a:defRPr/>
              </a:pPr>
              <a:t>2022/7/1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811EA8C-33C7-407F-A5F8-5E660D610D9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1D3E92A-4B22-43CF-BEB4-2F064EDF536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82E5C-BE2F-4951-AB20-47F5463186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9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9169200" cy="5029200"/>
          </a:xfrm>
        </p:spPr>
        <p:txBody>
          <a:bodyPr vert="eaVert" lIns="46800" r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25D17-72FB-4ECE-A59C-AEA20D3B176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71F0D-90D7-4AE7-B4CB-915C04CDCA0B}" type="datetimeFigureOut">
              <a:rPr lang="zh-CN" altLang="en-US"/>
              <a:pPr>
                <a:defRPr/>
              </a:pPr>
              <a:t>2022/7/1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6BA098-400C-48C4-AAF5-71B68F99286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782A8-0F4D-4809-878F-C91FEA7A2C7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29E08-FE7F-4156-9230-BB3B93CBD9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74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5BCFEAB5-30F1-4727-B8E4-1F13B0E03DE4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608013" y="608013"/>
            <a:ext cx="10969625" cy="706437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6990" rIns="90170" bIns="469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E1006B06-0519-45A9-B768-EA0FD12E1199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15"/>
            </p:custDataLst>
          </p:nvPr>
        </p:nvSpPr>
        <p:spPr bwMode="auto">
          <a:xfrm>
            <a:off x="608013" y="1490663"/>
            <a:ext cx="10969625" cy="47593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7B03E-89DB-425E-B6D9-1101EBA1DE01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defRPr sz="100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C9DD444-AB2F-4A55-9A75-25C15F1DA018}" type="datetimeFigureOut">
              <a:rPr lang="zh-CN" altLang="en-US"/>
              <a:pPr>
                <a:defRPr/>
              </a:pPr>
              <a:t>2022/7/1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4FC9C-80EB-4D53-8807-D05A7C1C15CE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defRPr sz="1000" baseline="0" noProof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29480-1BA0-419B-8D46-1B696D432ABC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eaLnBrk="1" hangingPunct="1">
              <a:defRPr sz="10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2A7EDCB-175D-42EF-B7AA-361ACD965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 spc="300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</a:tabLst>
        <a:defRPr sz="16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pitchFamily="2" charset="2"/>
        <a:buChar char=""/>
        <a:defRPr sz="14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3.xml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10" Type="http://schemas.openxmlformats.org/officeDocument/2006/relationships/image" Target="../media/image10.jpg"/><Relationship Id="rId4" Type="http://schemas.openxmlformats.org/officeDocument/2006/relationships/notesSlide" Target="../notesSlides/notesSlide1.xml"/><Relationship Id="rId9" Type="http://schemas.openxmlformats.org/officeDocument/2006/relationships/hyperlink" Target="https://www.luogu.com.cn/user/4672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3.xml"/><Relationship Id="rId6" Type="http://schemas.openxmlformats.org/officeDocument/2006/relationships/image" Target="../media/image7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 descr="资源 7">
            <a:extLst>
              <a:ext uri="{FF2B5EF4-FFF2-40B4-BE49-F238E27FC236}">
                <a16:creationId xmlns:a16="http://schemas.microsoft.com/office/drawing/2014/main" id="{544FADF3-2DBF-4627-8CAE-EED6B575E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2900"/>
            <a:ext cx="121920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8" descr="资源 20">
            <a:extLst>
              <a:ext uri="{FF2B5EF4-FFF2-40B4-BE49-F238E27FC236}">
                <a16:creationId xmlns:a16="http://schemas.microsoft.com/office/drawing/2014/main" id="{1AECF9F8-993E-4661-8148-90E0AAD49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9725"/>
            <a:ext cx="121920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5" descr="资源 6">
            <a:extLst>
              <a:ext uri="{FF2B5EF4-FFF2-40B4-BE49-F238E27FC236}">
                <a16:creationId xmlns:a16="http://schemas.microsoft.com/office/drawing/2014/main" id="{14FFF84B-437E-4445-BDA1-E1D7AEDCD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图片 8" descr="资源 9">
            <a:extLst>
              <a:ext uri="{FF2B5EF4-FFF2-40B4-BE49-F238E27FC236}">
                <a16:creationId xmlns:a16="http://schemas.microsoft.com/office/drawing/2014/main" id="{87873C5D-920B-4978-8904-4B072C3BA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3910013"/>
            <a:ext cx="237172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9">
            <a:extLst>
              <a:ext uri="{FF2B5EF4-FFF2-40B4-BE49-F238E27FC236}">
                <a16:creationId xmlns:a16="http://schemas.microsoft.com/office/drawing/2014/main" id="{1C0C89A5-92AF-492B-A0E9-0238402F1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392" y="1806575"/>
            <a:ext cx="5830657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4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博弈（找规律）入门</a:t>
            </a:r>
            <a:endParaRPr lang="zh-CN" altLang="en-US" sz="66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sp>
        <p:nvSpPr>
          <p:cNvPr id="2056" name="文本框 11">
            <a:extLst>
              <a:ext uri="{FF2B5EF4-FFF2-40B4-BE49-F238E27FC236}">
                <a16:creationId xmlns:a16="http://schemas.microsoft.com/office/drawing/2014/main" id="{09A602D3-489B-4C27-B480-D36A63813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217" y="3935561"/>
            <a:ext cx="22732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DeaphetS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pic>
        <p:nvPicPr>
          <p:cNvPr id="2057" name="图片 14" descr="资源 18">
            <a:extLst>
              <a:ext uri="{FF2B5EF4-FFF2-40B4-BE49-F238E27FC236}">
                <a16:creationId xmlns:a16="http://schemas.microsoft.com/office/drawing/2014/main" id="{092DC1FD-52DF-4F3A-9172-B699CD433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952500"/>
            <a:ext cx="1414462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图片 15" descr="资源 19">
            <a:extLst>
              <a:ext uri="{FF2B5EF4-FFF2-40B4-BE49-F238E27FC236}">
                <a16:creationId xmlns:a16="http://schemas.microsoft.com/office/drawing/2014/main" id="{C616993F-37A0-429A-A960-12BC0C7E2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417888"/>
            <a:ext cx="25908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图片 16" descr="资源 1">
            <a:extLst>
              <a:ext uri="{FF2B5EF4-FFF2-40B4-BE49-F238E27FC236}">
                <a16:creationId xmlns:a16="http://schemas.microsoft.com/office/drawing/2014/main" id="{AC025E34-1E3A-4DD7-9976-16E05A585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53" y="6206412"/>
            <a:ext cx="1490501" cy="42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组 16"/>
          <p:cNvGrpSpPr/>
          <p:nvPr/>
        </p:nvGrpSpPr>
        <p:grpSpPr>
          <a:xfrm>
            <a:off x="106358" y="124288"/>
            <a:ext cx="2560642" cy="561512"/>
            <a:chOff x="7902173" y="2781300"/>
            <a:chExt cx="2560642" cy="561512"/>
          </a:xfrm>
        </p:grpSpPr>
        <p:pic>
          <p:nvPicPr>
            <p:cNvPr id="18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本框 18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IV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不妨设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当我们手推几组数据后就会发现，当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时，由于只能进行第一种操作，所以答案只和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000" dirty="0"/>
                  <a:t>的值有关</a:t>
                </a:r>
                <a:endParaRPr lang="en-US" altLang="zh-CN" sz="2000" dirty="0"/>
              </a:p>
              <a:p>
                <a:r>
                  <a:rPr lang="zh-CN" altLang="en-US" sz="2000" dirty="0"/>
                  <a:t>而当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时，我们发现直接进行第二种操作即可取胜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论证答案和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模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000" dirty="0"/>
                  <a:t>相关的方式也较为简单，采用数学归纳法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模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1800" dirty="0"/>
                  <a:t>的值处于必败态时，显然无论如何操作，对方都能用另一种操作拉回来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模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1800" dirty="0"/>
                  <a:t>的值处于必胜态时，直接参照对应情况时的操作即可</a:t>
                </a:r>
                <a:endParaRPr lang="en-US" altLang="zh-CN" sz="1800" dirty="0"/>
              </a:p>
              <a:p>
                <a:r>
                  <a:rPr lang="zh-CN" altLang="en-US" sz="2000" dirty="0"/>
                  <a:t>于是这道题就搞定了</a:t>
                </a: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474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490158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来道有仨数的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78334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有三个数字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000" dirty="0"/>
                  <a:t>，先后手轮流操作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选取其中两个数字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800" dirty="0"/>
                  <a:t>，并修改两个数字的值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设修改后的值为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800" dirty="0"/>
                  <a:t>，则要求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800" dirty="0"/>
                  <a:t>，且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sz="1800" dirty="0"/>
              </a:p>
              <a:p>
                <a:r>
                  <a:rPr lang="zh-CN" altLang="en-US" sz="2000" dirty="0"/>
                  <a:t>无法操作者输，问胜负情况</a:t>
                </a:r>
                <a:endParaRPr lang="en-US" altLang="zh-CN" sz="2000" dirty="0"/>
              </a:p>
              <a:p>
                <a:r>
                  <a:rPr lang="zh-CN" altLang="en-US" sz="2000" dirty="0"/>
                  <a:t>遇事不决先打表！要注意打表原则：减少未知量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不妨设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sz="1800" dirty="0"/>
              </a:p>
              <a:p>
                <a:pPr lvl="1"/>
                <a:r>
                  <a:rPr lang="zh-CN" altLang="en-US" sz="1800" dirty="0"/>
                  <a:t>可以发现，胜负情况只和相对大小有关，所以可以直接差分考虑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800" dirty="0"/>
                  <a:t>的值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设差分后的值为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/>
                  <a:t>，同样能设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一番操作下来，打表需要耗费的工作量就减少了不少。当然不要忘了转换后的状态转移形式也发生了改变</a:t>
                </a: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783342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2656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490158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来道有仨数的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4"/>
                <a:ext cx="10972801" cy="554354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转化后，我们只需要对一个二元组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2000" dirty="0"/>
                  <a:t>的胜负情况进行讨论，但是别忘了要把之前的操作对应到转化后的情况上</a:t>
                </a:r>
                <a:endParaRPr lang="en-US" altLang="zh-CN" sz="2000" dirty="0"/>
              </a:p>
              <a:p>
                <a:r>
                  <a:rPr lang="zh-CN" altLang="en-US" sz="2000" dirty="0"/>
                  <a:t>对于之前的题干，我们可以理解为选取两个数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，让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所以对于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000" dirty="0"/>
                  <a:t>三个数选两个的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2000" dirty="0"/>
                  <a:t>种选择方案，可以分别对应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选择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8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−=2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1800" b="0" dirty="0"/>
              </a:p>
              <a:p>
                <a:pPr lvl="1"/>
                <a:r>
                  <a:rPr lang="zh-CN" altLang="en-US" sz="1800" dirty="0"/>
                  <a:t>选择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18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−=2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1800" b="0" dirty="0"/>
              </a:p>
              <a:p>
                <a:pPr lvl="1"/>
                <a:r>
                  <a:rPr lang="zh-CN" altLang="en-US" sz="1800" dirty="0"/>
                  <a:t>选择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1800" dirty="0"/>
                  <a:t>：前半段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−=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−=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/>
                  <a:t>，后半段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−=2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800" dirty="0"/>
                  <a:t> </a:t>
                </a:r>
                <a:endParaRPr lang="en-US" altLang="zh-CN" sz="2000" dirty="0"/>
              </a:p>
              <a:p>
                <a:r>
                  <a:rPr lang="zh-CN" altLang="en-US" sz="2000" dirty="0"/>
                  <a:t>确定好转移方式后，就可以打表了</a:t>
                </a:r>
                <a:endParaRPr lang="en-US" altLang="zh-CN" sz="2000" dirty="0"/>
              </a:p>
              <a:p>
                <a:r>
                  <a:rPr lang="zh-CN" altLang="en-US" sz="2000" dirty="0"/>
                  <a:t>打表时，人工打表是必不可缺少的步骤，不仅是为了验证代码打表的正确性，也是为了在过程中感受博弈者的思路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4"/>
                <a:ext cx="10972801" cy="5543545"/>
              </a:xfrm>
              <a:blipFill>
                <a:blip r:embed="rId8"/>
                <a:stretch>
                  <a:fillRect l="-500" r="-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6696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4796288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留个空白页用来打表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&amp;</a:t>
            </a: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口胡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8A315DEE-6B37-D299-E5C1-D6BD42585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5"/>
            <a:ext cx="10972801" cy="4783342"/>
          </a:xfrm>
        </p:spPr>
        <p:txBody>
          <a:bodyPr>
            <a:normAutofit/>
          </a:bodyPr>
          <a:lstStyle/>
          <a:p>
            <a:endParaRPr lang="en-US" altLang="zh-CN" sz="1800" dirty="0"/>
          </a:p>
          <a:p>
            <a:endParaRPr lang="en-US" altLang="zh-CN" dirty="0"/>
          </a:p>
          <a:p>
            <a:endParaRPr lang="en-US" altLang="zh-CN" sz="1800" dirty="0"/>
          </a:p>
          <a:p>
            <a:endParaRPr lang="en-US" altLang="zh-CN" dirty="0"/>
          </a:p>
          <a:p>
            <a:endParaRPr lang="en-US" altLang="zh-CN" sz="1800" dirty="0"/>
          </a:p>
          <a:p>
            <a:endParaRPr lang="en-US" altLang="zh-CN" dirty="0"/>
          </a:p>
          <a:p>
            <a:endParaRPr lang="en-US" altLang="zh-CN" sz="1800" dirty="0"/>
          </a:p>
          <a:p>
            <a:endParaRPr lang="en-US" altLang="zh-CN" dirty="0"/>
          </a:p>
          <a:p>
            <a:endParaRPr lang="en-US" altLang="zh-CN" sz="1800" dirty="0"/>
          </a:p>
          <a:p>
            <a:endParaRPr lang="en-US" altLang="zh-CN" sz="1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F711A1-471F-76CE-EAF4-CC118754F5EF}"/>
              </a:ext>
            </a:extLst>
          </p:cNvPr>
          <p:cNvSpPr txBox="1"/>
          <p:nvPr/>
        </p:nvSpPr>
        <p:spPr>
          <a:xfrm>
            <a:off x="1506747" y="4997570"/>
            <a:ext cx="358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不要忘了代码验证！！！！！！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640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3">
                <a:extLst>
                  <a:ext uri="{FF2B5EF4-FFF2-40B4-BE49-F238E27FC236}">
                    <a16:creationId xmlns:a16="http://schemas.microsoft.com/office/drawing/2014/main" id="{B553B3CD-B6C5-4751-91B7-FEE63414A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" y="304901"/>
                <a:ext cx="2651185" cy="52322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lvl1pPr>
                  <a:lnSpc>
                    <a:spcPct val="130000"/>
                  </a:lnSpc>
                  <a:spcAft>
                    <a:spcPts val="1000"/>
                  </a:spcAft>
                  <a:buFont typeface="Arial" panose="020B0604020202020204" pitchFamily="34" charset="0"/>
                  <a:buChar char="●"/>
                  <a:defRPr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●"/>
                  <a:tabLst>
                    <a:tab pos="1609725" algn="l"/>
                  </a:tabLst>
                  <a:defRPr sz="16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●"/>
                  <a:tabLst>
                    <a:tab pos="1609725" algn="l"/>
                  </a:tabLst>
                  <a:defRPr sz="16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ts val="300"/>
                  </a:spcAft>
                  <a:buFont typeface="Wingdings" panose="05000000000000000000" pitchFamily="2" charset="2"/>
                  <a:buChar char=""/>
                  <a:tabLst>
                    <a:tab pos="1609725" algn="l"/>
                  </a:tabLst>
                  <a:defRPr sz="14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ts val="3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4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4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4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4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4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Aft>
                    <a:spcPct val="0"/>
                  </a:spcAft>
                  <a:buFontTx/>
                  <a:buNone/>
                </a:pPr>
                <a:r>
                  <a:rPr lang="zh-CN" altLang="en-US" sz="2800" b="1" dirty="0">
                    <a:solidFill>
                      <a:schemeClr val="bg1"/>
                    </a:solidFill>
                    <a:latin typeface="方正字迹-快意体 简" panose="02000500000000000000" pitchFamily="2" charset="-122"/>
                    <a:ea typeface="方正字迹-快意体 简" panose="02000500000000000000" pitchFamily="2" charset="-122"/>
                  </a:rPr>
                  <a:t>来道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方正字迹-快意体 简" panose="02000500000000000000" pitchFamily="2" charset="-122"/>
                      </a:rPr>
                      <m:t>𝒏</m:t>
                    </m:r>
                  </m:oMath>
                </a14:m>
                <a:r>
                  <a:rPr lang="zh-CN" altLang="en-US" sz="2800" b="1" dirty="0">
                    <a:solidFill>
                      <a:schemeClr val="bg1"/>
                    </a:solidFill>
                    <a:latin typeface="方正字迹-快意体 简" panose="02000500000000000000" pitchFamily="2" charset="-122"/>
                    <a:ea typeface="方正字迹-快意体 简" panose="02000500000000000000" pitchFamily="2" charset="-122"/>
                  </a:rPr>
                  <a:t>个数的</a:t>
                </a:r>
                <a:endParaRPr lang="en-US" altLang="zh-CN" sz="2800" b="1" dirty="0">
                  <a:solidFill>
                    <a:schemeClr val="bg1"/>
                  </a:solidFill>
                  <a:latin typeface="方正字迹-快意体 简" panose="02000500000000000000" pitchFamily="2" charset="-122"/>
                  <a:ea typeface="方正字迹-快意体 简" panose="02000500000000000000" pitchFamily="2" charset="-122"/>
                </a:endParaRPr>
              </a:p>
            </p:txBody>
          </p:sp>
        </mc:Choice>
        <mc:Fallback xmlns="">
          <p:sp>
            <p:nvSpPr>
              <p:cNvPr id="7" name="Text Box 3">
                <a:extLst>
                  <a:ext uri="{FF2B5EF4-FFF2-40B4-BE49-F238E27FC236}">
                    <a16:creationId xmlns:a16="http://schemas.microsoft.com/office/drawing/2014/main" id="{B553B3CD-B6C5-4751-91B7-FEE63414A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" y="304901"/>
                <a:ext cx="2651185" cy="523220"/>
              </a:xfrm>
              <a:prstGeom prst="rect">
                <a:avLst/>
              </a:prstGeom>
              <a:blipFill>
                <a:blip r:embed="rId8"/>
                <a:stretch>
                  <a:fillRect t="-11628" b="-3139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个互不相同的数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，先后手轮流操作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选择最大的数字，将其变小，并要求其变小后与数组中其他数字互不相同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sz="1800" dirty="0"/>
              </a:p>
              <a:p>
                <a:r>
                  <a:rPr lang="zh-CN" altLang="en-US" sz="2000" dirty="0"/>
                  <a:t>不能操作者输，问胜负情况</a:t>
                </a:r>
                <a:endParaRPr lang="en-US" altLang="zh-CN" sz="2000" dirty="0"/>
              </a:p>
              <a:p>
                <a:r>
                  <a:rPr lang="zh-CN" altLang="en-US" sz="2000" dirty="0"/>
                  <a:t>遇事不决先打表！打表又一原则：以小见大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比如，先从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800" dirty="0"/>
                  <a:t>开始</a:t>
                </a:r>
                <a:endParaRPr lang="en-US" altLang="zh-CN" sz="18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  <a:blipFill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804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3180273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打表专用页及结论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结论：当且仅当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为奇数时后手必胜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证明：当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sz="2000" dirty="0"/>
                  <a:t>时，考虑当把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变为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000" dirty="0"/>
                  <a:t>时是必败还是必胜。若是必败态则直接转移即可，若是必胜态则说明其可以到达必败态，同样也可以进行转移</a:t>
                </a:r>
                <a:endParaRPr lang="en-US" altLang="zh-CN" sz="2000" dirty="0"/>
              </a:p>
              <a:p>
                <a:r>
                  <a:rPr lang="zh-CN" altLang="en-US" sz="2000" dirty="0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/>
                  <a:t>时，由于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sz="2000" dirty="0"/>
                  <a:t>是必胜态，因此双方一定会一直保持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/>
                  <a:t>的状态。那么可以发现，每次操作时当前最大值都会变成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000" dirty="0"/>
                  <a:t>，因此只需要判断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的奇偶性即可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可以发现，当结论摆在眼前时似乎非常简单，但是在考场上往往是很难直接想到这些结论的。因此就需要我们掌握好打表的技巧，让自己更有机会发现这些结论。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5755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2731699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V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堆石子，每堆石子数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，先后手轮流操作，其中一个人操作时必须连续操作两次。每次操作是选择其中一堆石子并拿走至少一个石头，无法操作者败。给定初始局面以及先后手情况问胜负结果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遇到这种不确定先后手的时候，我们不妨固定视角来看问题，比如暂时先只考虑开挂者的先手及胜负情况</a:t>
                </a:r>
                <a:endParaRPr lang="en-US" altLang="zh-CN" sz="2000" dirty="0"/>
              </a:p>
              <a:p>
                <a:r>
                  <a:rPr lang="zh-CN" altLang="en-US" sz="2000" dirty="0"/>
                  <a:t>可以发现在这个问题下，因为普通的操作几乎都能被分解成两次操作，开挂者的优势巨大，所以我们需要考虑什么情况下才能利用开挂者的特性让其必败</a:t>
                </a:r>
                <a:endParaRPr lang="en-US" altLang="zh-CN" sz="2000" dirty="0"/>
              </a:p>
              <a:p>
                <a:r>
                  <a:rPr lang="zh-CN" altLang="en-US" sz="2000" dirty="0"/>
                  <a:t>或者也可以换种方向：来考虑开挂者是怎么通过开挂来取得胜利的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  <a:blipFill>
                <a:blip r:embed="rId8"/>
                <a:stretch>
                  <a:fillRect l="-500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6264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2731699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V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通过分析我们可以得到一种开挂者的必败情形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当所有的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/>
                  <a:t>都为一，且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1800" dirty="0"/>
                  <a:t>的倍数时，开挂者必败</a:t>
                </a:r>
                <a:endParaRPr lang="en-US" altLang="zh-CN" sz="1800" dirty="0"/>
              </a:p>
              <a:p>
                <a:r>
                  <a:rPr lang="zh-CN" altLang="en-US" sz="2000" dirty="0"/>
                  <a:t>还有没有其他的必败情况，如何说明？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可以采用倒推的思想，当恰好有一个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sz="1800" dirty="0"/>
                  <a:t>时，可以选择只把它取掉或者取掉两堆石子，这时可以做到在保证所有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1800" dirty="0"/>
                  <a:t>的同时操控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模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1800" dirty="0"/>
                  <a:t>的余数，因此恰好有一个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sz="1800" dirty="0"/>
                  <a:t>是一个必胜状态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当有两个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sz="1800" dirty="0"/>
                  <a:t>时，可以选择把两堆都变成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800" dirty="0"/>
                  <a:t>，或者把一堆变成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800" dirty="0"/>
                  <a:t>，另一堆取掉。这样同样能保证必胜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这时就可以通过归纳法证明，其余情况下都是必胜状态</a:t>
                </a:r>
                <a:endParaRPr lang="en-US" altLang="zh-CN" sz="1800" dirty="0"/>
              </a:p>
              <a:p>
                <a:r>
                  <a:rPr lang="zh-CN" altLang="en-US" sz="2000" dirty="0"/>
                  <a:t>当开挂者的唯一必败情形得到确定后，开挂者后手的胜负情况也就能直接讨论得出了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8978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2731699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结论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当开挂者先手时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若所有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1800" dirty="0"/>
                  <a:t>且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1800" dirty="0"/>
                  <a:t>的倍数，则开挂者负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其余情况开挂者胜</a:t>
                </a:r>
                <a:endParaRPr lang="en-US" altLang="zh-CN" sz="1800" dirty="0"/>
              </a:p>
              <a:p>
                <a:r>
                  <a:rPr lang="zh-CN" altLang="en-US" sz="2000" dirty="0"/>
                  <a:t>当开挂者后手时</a:t>
                </a:r>
                <a:endParaRPr lang="en-US" altLang="zh-CN" dirty="0"/>
              </a:p>
              <a:p>
                <a:pPr lvl="1"/>
                <a:r>
                  <a:rPr lang="zh-CN" altLang="en-US" sz="1800" dirty="0"/>
                  <a:t>若所有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1800" dirty="0"/>
                  <a:t>且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模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1800" dirty="0"/>
                  <a:t>余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800" dirty="0"/>
                  <a:t>，则开挂者负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若恰好有一个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sz="1800" dirty="0"/>
                  <a:t>且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模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1800" dirty="0"/>
                  <a:t>余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0,1</m:t>
                    </m:r>
                  </m:oMath>
                </a14:m>
                <a:r>
                  <a:rPr lang="zh-CN" altLang="en-US" sz="1800" dirty="0"/>
                  <a:t>，则开挂者负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其余情况开挂者胜</a:t>
                </a:r>
                <a:endParaRPr lang="en-US" altLang="zh-CN" sz="18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这种从初始必败局面倒推出所有局面的思考方式也很常用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6145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3148383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欧几里得的游戏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1800" dirty="0"/>
                  <a:t>给定两个正整数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800" dirty="0"/>
                  <a:t>，甲乙两人轮流进行操作。假设当前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800" dirty="0"/>
                  <a:t>，那么选取一个正整数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/>
                  <a:t>，将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/>
                  <a:t>减去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800" dirty="0"/>
                  <a:t>，要求减去这个数字后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/>
                  <a:t>仍然为非负整数。若操作后出现了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1800" dirty="0"/>
                  <a:t>则获胜，问胜负情况</a:t>
                </a:r>
                <a:endParaRPr lang="en-US" altLang="zh-CN" sz="1800" dirty="0"/>
              </a:p>
              <a:p>
                <a:endParaRPr lang="en-US" altLang="zh-CN" dirty="0"/>
              </a:p>
              <a:p>
                <a:r>
                  <a:rPr lang="zh-CN" altLang="en-US" dirty="0"/>
                  <a:t>能不能依照之前的一些技巧先排除出某些必胜状态？</a:t>
                </a:r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800" dirty="0"/>
                  <a:t>，若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sz="1800" dirty="0"/>
                  <a:t>，考虑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800" dirty="0"/>
                  <a:t>必胜状态</a:t>
                </a:r>
                <a:endParaRPr lang="en-US" altLang="zh-CN" sz="1800" dirty="0"/>
              </a:p>
              <a:p>
                <a:pPr lvl="1"/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为必败态，则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必胜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为必胜态，则说明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能到达某个必败态，且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也能到达，故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必胜</a:t>
                </a:r>
                <a:endParaRPr lang="en-US" altLang="zh-CN" dirty="0"/>
              </a:p>
              <a:p>
                <a:r>
                  <a:rPr lang="zh-CN" altLang="en-US" sz="1800" dirty="0"/>
                  <a:t>于是我们只需要考虑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800" dirty="0"/>
                  <a:t>的情况</a:t>
                </a:r>
                <a:endParaRPr lang="en-US" altLang="zh-CN" sz="1800" dirty="0"/>
              </a:p>
              <a:p>
                <a:r>
                  <a:rPr lang="zh-CN" altLang="en-US" dirty="0"/>
                  <a:t>这种情况可以直接递归求解，考虑欧几里得算法的过程，可以保证在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/>
                  <a:t>的时间复杂度内计算出胜负情况</a:t>
                </a:r>
                <a:endParaRPr lang="en-US" altLang="zh-CN" sz="18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1754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自我介绍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8A315DEE-6B37-D299-E5C1-D6BD42585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5"/>
            <a:ext cx="10972801" cy="45259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在下陈惇显，常用</a:t>
            </a:r>
            <a:r>
              <a:rPr lang="en-US" altLang="zh-CN" sz="2000" dirty="0"/>
              <a:t>ID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DeaphetS</a:t>
            </a:r>
            <a:r>
              <a:rPr lang="zh-CN" altLang="en-US" sz="2000" dirty="0"/>
              <a:t>，为海亮信息学</a:t>
            </a:r>
            <a:r>
              <a:rPr lang="zh-CN" altLang="en-US" sz="2000" b="1" dirty="0"/>
              <a:t>储备</a:t>
            </a:r>
            <a:r>
              <a:rPr lang="zh-CN" altLang="en-US" sz="2000" dirty="0"/>
              <a:t>金牌教练</a:t>
            </a:r>
            <a:endParaRPr lang="en-US" altLang="zh-CN" sz="2000" dirty="0"/>
          </a:p>
          <a:p>
            <a:r>
              <a:rPr lang="zh-CN" altLang="en-US" sz="2000" dirty="0"/>
              <a:t>不要</a:t>
            </a:r>
            <a:r>
              <a:rPr lang="en-US" altLang="zh-CN" sz="2000" dirty="0" err="1"/>
              <a:t>OIerDb</a:t>
            </a:r>
            <a:r>
              <a:rPr lang="zh-CN" altLang="en-US" sz="2000" dirty="0"/>
              <a:t>上查我了，我</a:t>
            </a:r>
            <a:r>
              <a:rPr lang="en-US" altLang="zh-CN" sz="2000" dirty="0"/>
              <a:t>OI</a:t>
            </a:r>
            <a:r>
              <a:rPr lang="zh-CN" altLang="en-US" sz="2000" dirty="0"/>
              <a:t>打的很烂，高三了才省一</a:t>
            </a:r>
            <a:endParaRPr lang="en-US" altLang="zh-CN" sz="2000" dirty="0"/>
          </a:p>
          <a:p>
            <a:r>
              <a:rPr lang="zh-CN" altLang="en-US" sz="2000" dirty="0"/>
              <a:t>高中时打过</a:t>
            </a:r>
            <a:r>
              <a:rPr lang="en-US" altLang="zh-CN" sz="2000" dirty="0"/>
              <a:t>MO</a:t>
            </a:r>
            <a:r>
              <a:rPr lang="zh-CN" altLang="en-US" sz="2000" dirty="0"/>
              <a:t>，爆炸了混了个省二</a:t>
            </a:r>
            <a:endParaRPr lang="en-US" altLang="zh-CN" sz="2000" dirty="0"/>
          </a:p>
          <a:p>
            <a:r>
              <a:rPr lang="zh-CN" altLang="en-US" sz="2000" dirty="0"/>
              <a:t>大学进了</a:t>
            </a:r>
            <a:r>
              <a:rPr lang="en-US" altLang="zh-CN" sz="2000" dirty="0"/>
              <a:t>HDU</a:t>
            </a:r>
            <a:r>
              <a:rPr lang="zh-CN" altLang="en-US" sz="2000" dirty="0"/>
              <a:t>，打了</a:t>
            </a:r>
            <a:r>
              <a:rPr lang="en-US" altLang="zh-CN" sz="2000" dirty="0"/>
              <a:t>4</a:t>
            </a:r>
            <a:r>
              <a:rPr lang="zh-CN" altLang="en-US" sz="2000" dirty="0"/>
              <a:t>年</a:t>
            </a:r>
            <a:r>
              <a:rPr lang="en-US" altLang="zh-CN" sz="2000" dirty="0"/>
              <a:t>ACM</a:t>
            </a:r>
            <a:r>
              <a:rPr lang="zh-CN" altLang="en-US" sz="2000" dirty="0"/>
              <a:t>，学的是数学专业</a:t>
            </a:r>
            <a:endParaRPr lang="en-US" altLang="zh-CN" sz="2000" dirty="0"/>
          </a:p>
          <a:p>
            <a:r>
              <a:rPr lang="zh-CN" altLang="en-US" sz="2000" dirty="0"/>
              <a:t>大学期间混到了浙江省和江西省</a:t>
            </a:r>
            <a:r>
              <a:rPr lang="en-US" altLang="zh-CN" sz="2000" dirty="0"/>
              <a:t>(*)</a:t>
            </a:r>
            <a:r>
              <a:rPr lang="zh-CN" altLang="en-US" sz="2000" dirty="0"/>
              <a:t>的冠军</a:t>
            </a:r>
            <a:endParaRPr lang="en-US" altLang="zh-CN" sz="2000" dirty="0"/>
          </a:p>
          <a:p>
            <a:r>
              <a:rPr lang="zh-CN" altLang="en-US" sz="2000" dirty="0"/>
              <a:t>拿过两次全国亚军，并进了</a:t>
            </a:r>
            <a:r>
              <a:rPr lang="en-US" altLang="zh-CN" sz="2000" dirty="0" err="1"/>
              <a:t>WorldFinal</a:t>
            </a:r>
            <a:r>
              <a:rPr lang="en-US" altLang="zh-CN" sz="2000" dirty="0"/>
              <a:t>(</a:t>
            </a:r>
            <a:r>
              <a:rPr lang="zh-CN" altLang="en-US" sz="2000" dirty="0"/>
              <a:t>虽然没去成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 err="1"/>
              <a:t>CodeForces</a:t>
            </a:r>
            <a:r>
              <a:rPr lang="zh-CN" altLang="en-US" sz="2000" dirty="0"/>
              <a:t>至今尚未红名，非常的菜</a:t>
            </a:r>
            <a:endParaRPr lang="en-US" altLang="zh-CN" sz="2000" dirty="0"/>
          </a:p>
          <a:p>
            <a:r>
              <a:rPr lang="zh-CN" altLang="en-US" sz="2000" dirty="0"/>
              <a:t>但是</a:t>
            </a:r>
            <a:r>
              <a:rPr lang="en-US" altLang="zh-CN" sz="2000" dirty="0"/>
              <a:t>Rating</a:t>
            </a:r>
            <a:r>
              <a:rPr lang="zh-CN" altLang="en-US" sz="2000" dirty="0"/>
              <a:t>比</a:t>
            </a:r>
            <a:r>
              <a:rPr lang="en-US" altLang="zh-CN" sz="2000" dirty="0"/>
              <a:t>300iq</a:t>
            </a:r>
            <a:r>
              <a:rPr lang="zh-CN" altLang="en-US" sz="2000" dirty="0"/>
              <a:t>高（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4FD7D3-3297-D7C5-305B-E806DBAE83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9800" y="302608"/>
            <a:ext cx="1924319" cy="52394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77115A0-4FFC-5A5D-53B4-C30074A0349A}"/>
              </a:ext>
            </a:extLst>
          </p:cNvPr>
          <p:cNvSpPr txBox="1"/>
          <p:nvPr/>
        </p:nvSpPr>
        <p:spPr>
          <a:xfrm>
            <a:off x="4251686" y="253688"/>
            <a:ext cx="6127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9"/>
              </a:rPr>
              <a:t>https://www.luogu.com.cn/user/4672</a:t>
            </a:r>
            <a:r>
              <a:rPr lang="zh-CN" altLang="en-US" dirty="0"/>
              <a:t>   </a:t>
            </a:r>
            <a:endParaRPr lang="en-US" altLang="zh-CN" dirty="0"/>
          </a:p>
          <a:p>
            <a:r>
              <a:rPr lang="zh-CN" altLang="en-US" dirty="0"/>
              <a:t>放个链接证明不是</a:t>
            </a:r>
            <a:r>
              <a:rPr lang="en-US" altLang="zh-CN" dirty="0"/>
              <a:t>PS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C55731-382B-FFC0-E80A-BCB1FAF972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214" y="2149475"/>
            <a:ext cx="4314926" cy="32496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6501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2283263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轻松一刻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给定一个长度为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b="0" dirty="0"/>
                  <a:t>的数组，先后手轮流从数组的左右两端取一个数并加入自己的得分，双方都想要分数最大化，问胜负情况（平分先手胜）</a:t>
                </a:r>
                <a:endParaRPr lang="en-US" altLang="zh-CN" sz="2000" b="0" dirty="0"/>
              </a:p>
              <a:p>
                <a:endParaRPr lang="en-US" altLang="zh-CN" sz="2000" dirty="0"/>
              </a:p>
              <a:p>
                <a:r>
                  <a:rPr lang="zh-CN" altLang="en-US" sz="2000" b="0" dirty="0"/>
                  <a:t>可以发现，由于长度为偶数，先手能做到只取奇数位上的数或偶数位上的数。因此无论如何都是先手获胜</a:t>
                </a:r>
                <a:endParaRPr lang="en-US" altLang="zh-CN" sz="2000" b="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6255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猫和老鼠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给定一个无向图，老鼠初始在结点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，猫初始在结点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000" dirty="0"/>
                  <a:t>，老鼠洞的位置是结点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老鼠和猫轮流沿着图上的边移动，每次移动一步，老鼠先行。若某一时刻老鼠移动至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号结点则老鼠获胜，若某一时刻猫移动至老鼠所在结点则猫获胜，可能存在平局的情况，问游戏的最终结果。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≤50</m:t>
                    </m:r>
                  </m:oMath>
                </a14:m>
                <a:endParaRPr lang="en-US" altLang="zh-CN" sz="2000" b="0" dirty="0"/>
              </a:p>
              <a:p>
                <a:r>
                  <a:rPr lang="zh-CN" altLang="en-US" sz="2000" b="0" dirty="0"/>
                  <a:t>在此类游戏中，会出现一个必和态局面，于是我们需要重温一下博弈论基础</a:t>
                </a:r>
                <a:endParaRPr lang="en-US" altLang="zh-CN" sz="2000" b="0" dirty="0"/>
              </a:p>
              <a:p>
                <a:pPr lvl="1"/>
                <a:r>
                  <a:rPr lang="zh-CN" altLang="en-US" sz="1800" b="0" dirty="0"/>
                  <a:t>如果一个局面能够到达必败态，则当前局面是必胜态</a:t>
                </a:r>
                <a:endParaRPr lang="en-US" altLang="zh-CN" sz="1800" b="0" dirty="0"/>
              </a:p>
              <a:p>
                <a:pPr lvl="1"/>
                <a:r>
                  <a:rPr lang="zh-CN" altLang="en-US" sz="1800" dirty="0"/>
                  <a:t>如果一个局面</a:t>
                </a:r>
                <a:r>
                  <a:rPr lang="zh-CN" altLang="en-US" sz="1800" b="1" dirty="0"/>
                  <a:t>只能</a:t>
                </a:r>
                <a:r>
                  <a:rPr lang="zh-CN" altLang="en-US" sz="1800" dirty="0"/>
                  <a:t>到达必胜态，则当前局面是必败态</a:t>
                </a:r>
                <a:endParaRPr lang="en-US" altLang="zh-CN" sz="1800" dirty="0"/>
              </a:p>
              <a:p>
                <a:pPr lvl="1"/>
                <a:r>
                  <a:rPr lang="zh-CN" altLang="en-US" sz="1800" b="0" dirty="0"/>
                  <a:t>其余情况：如果一个局面不能到达必败态，但可以到达必和态，则当前局面是必和态</a:t>
                </a:r>
                <a:endParaRPr lang="en-US" altLang="zh-CN" sz="1800" b="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 r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4178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猫和老鼠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12806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给定一个无向图，老鼠初始在结点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，猫初始在结点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000" dirty="0"/>
                  <a:t>，老鼠洞的位置是结点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老鼠和猫轮流沿着图上的边移动，每次移动一步，老鼠先行。若某一时刻老鼠移动至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号结点则老鼠获胜，若某一时刻猫移动至老鼠所在结点则猫获胜，可能存在平局的情况，问游戏的最终结果。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≤50</m:t>
                    </m:r>
                  </m:oMath>
                </a14:m>
                <a:endParaRPr lang="en-US" altLang="zh-CN" sz="2000" b="0" dirty="0"/>
              </a:p>
              <a:p>
                <a:r>
                  <a:rPr lang="zh-CN" altLang="en-US" sz="2000" b="0" dirty="0"/>
                  <a:t>把各类必胜必败必和的情况理出来后可以发现，如果确定了所有的必胜态以及必败态，那么其余未确定的就都是必和态</a:t>
                </a:r>
                <a:endParaRPr lang="en-US" altLang="zh-CN" sz="2000" b="0" dirty="0"/>
              </a:p>
              <a:p>
                <a:r>
                  <a:rPr lang="zh-CN" altLang="en-US" sz="2000" dirty="0"/>
                  <a:t>于是此题的关键就变成了</a:t>
                </a:r>
                <a:endParaRPr lang="en-US" altLang="zh-CN" sz="2000" dirty="0"/>
              </a:p>
              <a:p>
                <a:pPr lvl="1"/>
                <a:r>
                  <a:rPr lang="zh-CN" altLang="en-US" sz="1800" b="0" dirty="0"/>
                  <a:t>如何描述每个状态</a:t>
                </a:r>
                <a:endParaRPr lang="en-US" altLang="zh-CN" sz="1800" b="0" dirty="0"/>
              </a:p>
              <a:p>
                <a:pPr lvl="1"/>
                <a:r>
                  <a:rPr lang="zh-CN" altLang="en-US" sz="1800" b="0" dirty="0"/>
                  <a:t>如何逐个确定每个状态的胜负性</a:t>
                </a:r>
                <a:endParaRPr lang="en-US" altLang="zh-CN" sz="1800" b="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128062"/>
              </a:xfrm>
              <a:blipFill>
                <a:blip r:embed="rId8"/>
                <a:stretch>
                  <a:fillRect l="-500" r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5461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猫和老鼠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给定一个无向图，老鼠初始在结点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，猫初始在结点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000" dirty="0"/>
                  <a:t>，老鼠洞的位置是结点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老鼠和猫轮流沿着图上的边移动，每次移动一步，老鼠先行。若某一时刻老鼠移动至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号结点则老鼠获胜，若某一时刻猫移动至老鼠所在结点则猫获胜，可能存在平局的情况，问游戏的最终结果。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≤50</m:t>
                    </m:r>
                  </m:oMath>
                </a14:m>
                <a:endParaRPr lang="en-US" altLang="zh-CN" sz="2000" b="0" dirty="0"/>
              </a:p>
              <a:p>
                <a:r>
                  <a:rPr lang="zh-CN" altLang="en-US" sz="2000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zh-CN" altLang="en-US" sz="2000" b="0" dirty="0"/>
                  <a:t>表示老鼠在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b="0" dirty="0"/>
                  <a:t>，猫在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b="0" dirty="0"/>
                  <a:t>，当前行动方是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𝑜𝑝</m:t>
                    </m:r>
                  </m:oMath>
                </a14:m>
                <a:r>
                  <a:rPr lang="zh-CN" altLang="en-US" sz="2000" b="0" dirty="0"/>
                  <a:t>的胜负情况，那么状态相互之间可以到达的情况就可以表达成一个有向图</a:t>
                </a:r>
                <a:endParaRPr lang="en-US" altLang="zh-CN" sz="2000" b="0" dirty="0"/>
              </a:p>
              <a:p>
                <a:r>
                  <a:rPr lang="zh-CN" altLang="en-US" sz="2000" dirty="0"/>
                  <a:t>拓扑排序即可</a:t>
                </a:r>
                <a:endParaRPr lang="en-US" altLang="zh-CN" sz="2000" b="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 r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2202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走迷宫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一个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的网格图，初始坐标位于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2000" dirty="0"/>
                  <a:t>。现在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B</a:t>
                </a:r>
                <a:r>
                  <a:rPr lang="zh-CN" altLang="en-US" sz="2000" dirty="0"/>
                  <a:t>各有一个长度为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/>
                  <a:t>的操作序列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000" dirty="0"/>
                  <a:t>，每一时刻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，</a:t>
                </a:r>
                <a:r>
                  <a:rPr lang="en-US" altLang="zh-CN" sz="2000" dirty="0"/>
                  <a:t>AB</a:t>
                </a:r>
                <a:r>
                  <a:rPr lang="zh-CN" altLang="en-US" sz="2000" dirty="0"/>
                  <a:t>可以先后决定是否朝着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或者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方向走一格。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希望走出地图，</a:t>
                </a:r>
                <a:r>
                  <a:rPr lang="en-US" altLang="zh-CN" sz="2000" dirty="0"/>
                  <a:t>B</a:t>
                </a:r>
                <a:r>
                  <a:rPr lang="zh-CN" altLang="en-US" sz="2000" dirty="0"/>
                  <a:t>希望留在地图内，问最终结果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首先，要注意到横纵两个方向的问题可以分开独立讨论</a:t>
                </a:r>
                <a:endParaRPr lang="en-US" altLang="zh-CN" sz="2000" dirty="0"/>
              </a:p>
              <a:p>
                <a:r>
                  <a:rPr lang="zh-CN" altLang="en-US" sz="2000" dirty="0"/>
                  <a:t>现在问题就变成，在一个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的图上，</a:t>
                </a:r>
                <a:r>
                  <a:rPr lang="en-US" altLang="zh-CN" sz="2000" dirty="0"/>
                  <a:t>AB</a:t>
                </a:r>
                <a:r>
                  <a:rPr lang="zh-CN" altLang="en-US" sz="2000" dirty="0"/>
                  <a:t>可以轮流选择是否执行某操作，问最终结果</a:t>
                </a:r>
                <a:endParaRPr lang="en-US" altLang="zh-CN" sz="2000" dirty="0"/>
              </a:p>
              <a:p>
                <a:r>
                  <a:rPr lang="zh-CN" altLang="en-US" sz="2000" dirty="0"/>
                  <a:t>同样也是利用倒推的思想，从最后一个指令开始倒推，可以得出在某一时刻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处于停留结果的区间</a:t>
                </a:r>
                <a:endParaRPr lang="en-US" altLang="zh-CN" sz="2000" dirty="0"/>
              </a:p>
              <a:p>
                <a:r>
                  <a:rPr lang="zh-CN" altLang="en-US" sz="2000" dirty="0"/>
                  <a:t>一路倒推回初始位置就能得出答案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  <a:blipFill>
                <a:blip r:embed="rId8"/>
                <a:stretch>
                  <a:fillRect l="-500" r="-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2955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决斗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给定一个长度为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b="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zh-CN" altLang="en-US" sz="2000" b="0" dirty="0"/>
                  <a:t>串，先后手轮流操作，每次操作可以选取一个长度为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b="0" dirty="0"/>
                  <a:t>的区间进行区间赋值。如果赋值后所有位置的值相等则获胜，问胜负情况（可能平局）</a:t>
                </a:r>
                <a:endParaRPr lang="en-US" altLang="zh-CN" sz="2000" b="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2000" b="0" dirty="0"/>
              </a:p>
              <a:p>
                <a:r>
                  <a:rPr lang="zh-CN" altLang="en-US" sz="2000" b="0" dirty="0"/>
                  <a:t>几个样例以供参考</a:t>
                </a:r>
                <a:endParaRPr lang="en-US" altLang="zh-CN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=4,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=2   0101</m:t>
                    </m:r>
                  </m:oMath>
                </a14:m>
                <a:r>
                  <a:rPr lang="en-US" altLang="zh-CN" sz="1800" dirty="0"/>
                  <a:t> 	</a:t>
                </a:r>
                <a:r>
                  <a:rPr lang="zh-CN" altLang="en-US" sz="1800" dirty="0"/>
                  <a:t>后手胜</a:t>
                </a:r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=6,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   010101</m:t>
                    </m:r>
                  </m:oMath>
                </a14:m>
                <a:r>
                  <a:rPr lang="en-US" altLang="zh-CN" sz="1800" dirty="0"/>
                  <a:t> 	</a:t>
                </a:r>
                <a:r>
                  <a:rPr lang="zh-CN" altLang="en-US" sz="1800" dirty="0"/>
                  <a:t>平局</a:t>
                </a:r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=6,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=5   010101</m:t>
                    </m:r>
                  </m:oMath>
                </a14:m>
                <a:r>
                  <a:rPr lang="en-US" altLang="zh-CN" sz="1800" dirty="0"/>
                  <a:t> 	</a:t>
                </a:r>
                <a:r>
                  <a:rPr lang="zh-CN" altLang="en-US" sz="1800" dirty="0"/>
                  <a:t>先手胜</a:t>
                </a:r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=4,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   0011</m:t>
                    </m:r>
                  </m:oMath>
                </a14:m>
                <a:r>
                  <a:rPr lang="en-US" altLang="zh-CN" sz="1800" dirty="0"/>
                  <a:t> 	</a:t>
                </a:r>
                <a:r>
                  <a:rPr lang="zh-CN" altLang="en-US" sz="1800" dirty="0"/>
                  <a:t>平局</a:t>
                </a:r>
                <a:endParaRPr lang="en-US" altLang="zh-CN" sz="18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 r="-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8049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决斗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给定一个长度为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b="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zh-CN" altLang="en-US" sz="2000" b="0" dirty="0"/>
                  <a:t>串，先后手轮流操作，每次操作可以选取一个长度为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b="0" dirty="0"/>
                  <a:t>的区间进行区间赋值。如果赋值后所有位置的值相等则获胜，问胜负情况（可能平局）</a:t>
                </a:r>
                <a:endParaRPr lang="en-US" altLang="zh-CN" sz="2000" b="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2000" b="0" dirty="0"/>
              </a:p>
              <a:p>
                <a:endParaRPr lang="en-US" altLang="zh-CN" dirty="0"/>
              </a:p>
              <a:p>
                <a:r>
                  <a:rPr lang="zh-CN" altLang="en-US" sz="2000" dirty="0"/>
                  <a:t>本题的关键在于，每个人可以重复上一个人的操作</a:t>
                </a:r>
                <a:endParaRPr lang="en-US" altLang="zh-CN" sz="2000" dirty="0"/>
              </a:p>
              <a:p>
                <a:r>
                  <a:rPr lang="zh-CN" altLang="en-US" sz="2000" dirty="0"/>
                  <a:t>因此如果不能一步致胜，一定是重复上一个人的操作以保证自己不败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如果从状态之间转移的无向图上考虑，就相当于有一个自环</a:t>
                </a:r>
                <a:endParaRPr lang="en-US" altLang="zh-CN" sz="1800" dirty="0"/>
              </a:p>
              <a:p>
                <a:r>
                  <a:rPr lang="zh-CN" altLang="en-US" sz="2000" dirty="0"/>
                  <a:t>所以只需要考虑第一轮的胜负情况即可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 r="-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3120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VI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三堆石子，石子数分别为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000" dirty="0"/>
                  <a:t>。两人轮流操作，每次操作是选取若干堆，并在这些堆中取出相同数量的石子，不能操作者输，问胜负情况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≤300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似乎这个数据范围就是在提醒我们直接</a:t>
                </a:r>
                <a:r>
                  <a:rPr lang="en-US" altLang="zh-CN" sz="2000" dirty="0"/>
                  <a:t>DP</a:t>
                </a:r>
              </a:p>
              <a:p>
                <a:r>
                  <a:rPr lang="zh-CN" altLang="en-US" sz="2000" b="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2000" b="0" dirty="0"/>
                  <a:t>表示对应状态，那么每次会有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b="0" dirty="0"/>
                  <a:t>种转移，时间复杂度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b="0" dirty="0"/>
              </a:p>
              <a:p>
                <a:r>
                  <a:rPr lang="zh-CN" altLang="en-US" sz="2000" b="0" dirty="0"/>
                  <a:t>貌似没什么思路，不妨假设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b="0" dirty="0"/>
                  <a:t>时怎么做</a:t>
                </a:r>
                <a:endParaRPr lang="en-US" altLang="zh-CN" sz="2000" b="0" dirty="0"/>
              </a:p>
              <a:p>
                <a:r>
                  <a:rPr lang="zh-CN" altLang="en-US" sz="2000" dirty="0"/>
                  <a:t>回归老本行，打表！（当然也可能会有小天才能直接看出结论）</a:t>
                </a:r>
                <a:endParaRPr lang="en-US" altLang="zh-CN" sz="2000" dirty="0"/>
              </a:p>
              <a:p>
                <a:r>
                  <a:rPr lang="zh-CN" altLang="en-US" sz="2000" b="0" dirty="0"/>
                  <a:t>得出一些必败态是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5,3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7,4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10,6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13,8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 r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2115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VI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三堆石子，石子数分别为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000" dirty="0"/>
                  <a:t>。两人轮流操作，每次操作是选取若干堆，并在这些堆中取出相同数量的石子，不能操作者输，问胜负情况</a:t>
                </a:r>
                <a:endParaRPr lang="en-US" altLang="zh-CN" sz="2000" dirty="0"/>
              </a:p>
              <a:p>
                <a:endParaRPr lang="en-US" altLang="zh-CN" sz="2000" b="0" dirty="0"/>
              </a:p>
              <a:p>
                <a:r>
                  <a:rPr lang="zh-CN" altLang="en-US" sz="2000" dirty="0"/>
                  <a:t>现在我们知道了当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时的一些规律，但是这个规律无法直接用数学方式表达</a:t>
                </a:r>
                <a:endParaRPr lang="en-US" altLang="zh-CN" sz="2000" dirty="0"/>
              </a:p>
              <a:p>
                <a:r>
                  <a:rPr lang="zh-CN" altLang="en-US" sz="2000" dirty="0"/>
                  <a:t>但是我们好像发现了，必败的局面非常少，于是不妨大胆猜想：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000" dirty="0"/>
                  <a:t>固定时，只存在一个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使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2000" dirty="0"/>
                  <a:t>为必败局面</a:t>
                </a:r>
                <a:endParaRPr lang="en-US" altLang="zh-CN" sz="2000" dirty="0"/>
              </a:p>
              <a:p>
                <a:r>
                  <a:rPr lang="zh-CN" altLang="en-US" sz="2000" dirty="0"/>
                  <a:t>打表验证！或想想有没有数学证明？</a:t>
                </a:r>
                <a:endParaRPr lang="en-US" altLang="zh-CN" sz="2000" dirty="0"/>
              </a:p>
              <a:p>
                <a:r>
                  <a:rPr lang="zh-CN" altLang="en-US" sz="2000" dirty="0"/>
                  <a:t>其实很简单：如果存在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使得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2000" dirty="0"/>
                  <a:t>必败，那么之后所有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的情况，全部单独取第一个数到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即可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 r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3719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VI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三堆石子，石子数分别为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000" dirty="0"/>
                  <a:t>。两人轮流操作，每次操作是选取若干堆，并在这些堆中取出相同数量的石子，不能操作者输，问胜负情况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≤300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现在我们知道了对于任意一对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2000" dirty="0"/>
                  <a:t>，都最多只会有一个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000" dirty="0"/>
                  <a:t>使得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2000" dirty="0"/>
                  <a:t>必败</a:t>
                </a:r>
                <a:endParaRPr lang="en-US" altLang="zh-CN" sz="2000" dirty="0"/>
              </a:p>
              <a:p>
                <a:r>
                  <a:rPr lang="zh-CN" altLang="en-US" sz="2000" dirty="0"/>
                  <a:t>基于这一结论进行</a:t>
                </a:r>
                <a:r>
                  <a:rPr lang="en-US" altLang="zh-CN" sz="2000" dirty="0"/>
                  <a:t>DP</a:t>
                </a:r>
                <a:r>
                  <a:rPr lang="zh-CN" altLang="en-US" sz="2000" dirty="0"/>
                  <a:t>，求出每对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2000" dirty="0"/>
                  <a:t>对应的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000" dirty="0"/>
                  <a:t>，即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注意此时不能用常规的方式进行</a:t>
                </a:r>
                <a:r>
                  <a:rPr lang="en-US" altLang="zh-CN" sz="2000" dirty="0"/>
                  <a:t>DP</a:t>
                </a:r>
                <a:r>
                  <a:rPr lang="zh-CN" altLang="en-US" sz="2000" dirty="0"/>
                  <a:t>，因为要保证求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000" dirty="0"/>
                  <a:t>时，所有之前的局面都已经确定</a:t>
                </a:r>
                <a:endParaRPr lang="en-US" altLang="zh-CN" sz="2000" dirty="0"/>
              </a:p>
              <a:p>
                <a:r>
                  <a:rPr lang="zh-CN" altLang="en-US" sz="2000" dirty="0"/>
                  <a:t>因此，需要先从小到大枚举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000" dirty="0"/>
                  <a:t>，然后再枚举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2000" dirty="0"/>
                  <a:t>来判断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2000" dirty="0"/>
                  <a:t>的状态，不然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zh-CN" altLang="en-US" sz="2000" dirty="0"/>
                  <a:t>对应的必败局面就找不到了（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1,1,4</m:t>
                        </m:r>
                      </m:e>
                    </m:d>
                  </m:oMath>
                </a14:m>
                <a:r>
                  <a:rPr lang="zh-CN" altLang="en-US" sz="2000" dirty="0"/>
                  <a:t>是一个必败态）</a:t>
                </a:r>
                <a:endParaRPr lang="en-US" altLang="zh-CN" sz="2000" dirty="0"/>
              </a:p>
              <a:p>
                <a:r>
                  <a:rPr lang="zh-CN" altLang="en-US" sz="2000" dirty="0"/>
                  <a:t>现在问题就变成，在已知条件下，如何快速判断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2000" dirty="0"/>
                  <a:t>是否为必败态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 r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170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前言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8A315DEE-6B37-D299-E5C1-D6BD42585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5"/>
            <a:ext cx="10972801" cy="45259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提起博弈论，应该有不少同学会听说过</a:t>
            </a:r>
            <a:r>
              <a:rPr lang="en-US" altLang="zh-CN" sz="2000" dirty="0" err="1"/>
              <a:t>Nim</a:t>
            </a:r>
            <a:r>
              <a:rPr lang="zh-CN" altLang="en-US" sz="2000" dirty="0"/>
              <a:t>游戏、</a:t>
            </a:r>
            <a:r>
              <a:rPr lang="en-US" altLang="zh-CN" sz="2000" dirty="0"/>
              <a:t>SG</a:t>
            </a:r>
            <a:r>
              <a:rPr lang="zh-CN" altLang="en-US" sz="2000" dirty="0"/>
              <a:t>函数、各类博弈模型、甚至超越数这些神仙知识点</a:t>
            </a:r>
            <a:endParaRPr lang="en-US" altLang="zh-CN" sz="2000" dirty="0"/>
          </a:p>
          <a:p>
            <a:r>
              <a:rPr lang="zh-CN" altLang="en-US" sz="2000" dirty="0"/>
              <a:t>但是应该也有不少同学会发现，在遇到的博弈题中，很多都没有用到上述知识</a:t>
            </a:r>
            <a:endParaRPr lang="en-US" altLang="zh-CN" sz="2000" dirty="0"/>
          </a:p>
          <a:p>
            <a:r>
              <a:rPr lang="zh-CN" altLang="en-US" sz="2000" dirty="0"/>
              <a:t>今天，让我们回到最初的起点，用最原始的技巧（</a:t>
            </a:r>
            <a:r>
              <a:rPr lang="zh-CN" altLang="en-US" sz="2000" strike="sngStrike" dirty="0"/>
              <a:t>指打表找规律</a:t>
            </a:r>
            <a:r>
              <a:rPr lang="zh-CN" altLang="en-US" sz="2000" dirty="0"/>
              <a:t>）来解决一道又一道有趣的博弈问题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2641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转移方式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已知有七种不同的取法，我们来看看每种取法对应的结果：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只取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/>
                  <a:t>：那么只需要判断是否有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1800" dirty="0"/>
                  <a:t>，在循环过程中记录即可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只取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800" dirty="0"/>
                  <a:t>：同样的，判断是否有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800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CN" sz="1800" dirty="0"/>
              </a:p>
              <a:p>
                <a:pPr lvl="1"/>
                <a:r>
                  <a:rPr lang="zh-CN" altLang="en-US" sz="1800" dirty="0"/>
                  <a:t>只取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1800" dirty="0"/>
                  <a:t>：一开始直接判断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1800" dirty="0"/>
                  <a:t>是否有值即可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取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800" dirty="0"/>
                  <a:t>：需要判断是否存在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800" dirty="0"/>
                  <a:t>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1800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1800" dirty="0"/>
                  <a:t>，记录绝对值即可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取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1800" dirty="0"/>
                  <a:t>：需要判断是否存在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/>
                  <a:t>，看上去很难判断，但是我们只要对之前的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1800" dirty="0"/>
                  <a:t>中，计算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1800" dirty="0"/>
                  <a:t>并对应到相关状态就好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取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1800" dirty="0"/>
                  <a:t>：需要判断是否存在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/>
                  <a:t>，和上一条一样处理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取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1800" dirty="0"/>
                  <a:t>：需要判断是否存在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/>
                  <a:t>，和前两条的处理方式一致</a:t>
                </a:r>
                <a:endParaRPr lang="en-US" altLang="zh-CN" sz="1800" dirty="0"/>
              </a:p>
              <a:p>
                <a:r>
                  <a:rPr lang="zh-CN" altLang="en-US" sz="2000" dirty="0"/>
                  <a:t>知晓了所有处理方式之后，这道题就被完美地解决了</a:t>
                </a:r>
                <a:endParaRPr lang="en-US" altLang="zh-CN" sz="2000" dirty="0"/>
              </a:p>
              <a:p>
                <a:pPr lvl="1"/>
                <a:endParaRPr lang="en-US" altLang="zh-CN" sz="18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2508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VII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堆石子，每堆石子的个数是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，两人轮流操作，可以选择从其中一端的石子堆中取走若干颗，无法操作者败，问胜负情况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altLang="zh-CN" sz="2000" b="0" dirty="0"/>
                  <a:t>		</a:t>
                </a:r>
                <a:r>
                  <a:rPr lang="zh-CN" altLang="en-US" sz="2000" b="0" dirty="0"/>
                  <a:t>样例</a:t>
                </a:r>
                <a:r>
                  <a:rPr lang="zh-CN" altLang="en-US" sz="20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=4,  3 1 9 4 </m:t>
                    </m:r>
                  </m:oMath>
                </a14:m>
                <a:r>
                  <a:rPr lang="zh-CN" altLang="en-US" sz="2000" b="0" dirty="0"/>
                  <a:t>先手负</a:t>
                </a:r>
                <a:endParaRPr lang="en-US" altLang="zh-CN" sz="2000" b="0" dirty="0"/>
              </a:p>
              <a:p>
                <a:r>
                  <a:rPr lang="zh-CN" altLang="en-US" sz="2000" dirty="0"/>
                  <a:t>其实这题和上题有一条类似的结论，但是一般情况下我们可能发现不了</a:t>
                </a:r>
                <a:endParaRPr lang="en-US" altLang="zh-CN" sz="2000" dirty="0"/>
              </a:p>
              <a:p>
                <a:r>
                  <a:rPr lang="zh-CN" altLang="en-US" sz="2000" dirty="0"/>
                  <a:t>同样的，还是先打表找找规律（不要忘了以小见大）</a:t>
                </a:r>
                <a:endParaRPr lang="en-US" altLang="zh-CN" sz="2000" dirty="0"/>
              </a:p>
              <a:p>
                <a:r>
                  <a:rPr lang="zh-CN" altLang="en-US" sz="20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2000" dirty="0"/>
                  <a:t>时，很明显只有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/>
                  <a:t>时才是必败态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 sz="2000" dirty="0"/>
                  <a:t>时，手工打表比较麻烦，于是借助计算机的力量</a:t>
                </a:r>
                <a:endParaRPr lang="en-US" altLang="zh-CN" sz="2000" dirty="0"/>
              </a:p>
              <a:p>
                <a:r>
                  <a:rPr lang="zh-CN" altLang="en-US" sz="2000" dirty="0"/>
                  <a:t>可能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 sz="2000" dirty="0"/>
                  <a:t>还发现不了啥，再看看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=4,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zh-CN" altLang="en-US" sz="2000" dirty="0"/>
                  <a:t>的情况？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2083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结论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42479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对于已有的几堆石子，如果要在左侧再加一堆石子使其变为必败态，那么这堆石子的数量（可以为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表示不加）是唯一的，右侧同理</a:t>
                </a:r>
                <a:endParaRPr lang="en-US" altLang="zh-CN" sz="2000" dirty="0"/>
              </a:p>
              <a:p>
                <a:r>
                  <a:rPr lang="zh-CN" altLang="en-US" sz="2000" dirty="0"/>
                  <a:t>而且可以证明，这个值一定存在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采用反证法，如果这个值不存在，则说明无论在左边添加多少石子或不添加，都是必胜态。既然是必胜态，那么其一定能到达一个必败态。而如果这时从左边取石子一定是走到必胜态的，所以此时一定是从原石子堆中的右侧取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那么这时候，一定存在某个值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800" dirty="0"/>
                  <a:t>，使得石子组成为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800" dirty="0"/>
                  <a:t>时为必败态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同样，也一定存在某个值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800" dirty="0"/>
                  <a:t>，使得石子组成为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800" dirty="0"/>
                  <a:t>时为必败态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而且我们发现，这个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/>
                  <a:t>一定是互不相同的，不然就出现了矛盾（唯一性）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但是为了保证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/>
                  <a:t>互不相同，我们又发现基于题设，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/>
                  <a:t>有无穷多个，也推出了矛盾</a:t>
                </a:r>
                <a:endParaRPr lang="en-US" altLang="zh-CN" sz="1800" dirty="0"/>
              </a:p>
              <a:p>
                <a:r>
                  <a:rPr lang="zh-CN" altLang="en-US" sz="2000" dirty="0"/>
                  <a:t>于是对任意一个区间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000" dirty="0"/>
                  <a:t>，都会有唯一对应的值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0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000" dirty="0"/>
                  <a:t>满足条件</a:t>
                </a:r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424796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3693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动态规划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42479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基于上述结论，如果我们能求出对应值，就只需要判断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/>
                  <a:t>或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sz="2000" dirty="0"/>
                  <a:t>来得到结果</a:t>
                </a:r>
                <a:endParaRPr lang="en-US" altLang="zh-CN" sz="2000" dirty="0"/>
              </a:p>
              <a:p>
                <a:r>
                  <a:rPr lang="zh-CN" altLang="en-US" sz="2000" dirty="0"/>
                  <a:t>为了确定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0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000" dirty="0"/>
                  <a:t>的值，必然需要动态规划，于是就变成了一道区间</a:t>
                </a:r>
                <a:r>
                  <a:rPr lang="en-US" altLang="zh-CN" sz="2000" dirty="0"/>
                  <a:t>DP</a:t>
                </a:r>
                <a:r>
                  <a:rPr lang="zh-CN" altLang="en-US" sz="2000" dirty="0"/>
                  <a:t>题</a:t>
                </a:r>
                <a:endParaRPr lang="en-US" altLang="zh-CN" sz="2000" dirty="0"/>
              </a:p>
              <a:p>
                <a:r>
                  <a:rPr lang="zh-CN" altLang="en-US" sz="2000" dirty="0"/>
                  <a:t>确定初始状态：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思考转移方式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首先，能用到的信息有区间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sz="1800" dirty="0"/>
                  <a:t>以及区间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sz="1800" dirty="0"/>
                  <a:t>的信息，另外以及两端点的现有值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假设目前我们要求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1800" dirty="0"/>
                  <a:t>的值，显然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sz="1800" dirty="0"/>
                  <a:t>的信息更为有用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现在情况就是，我们知道对于一个区间（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sz="1800" dirty="0"/>
                  <a:t>），其左边加进来一个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1800" dirty="0"/>
                  <a:t>，或右边加进来一个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1800" dirty="0"/>
                  <a:t>时，会使局面必败。而现在这个区间的右边被加进来了一个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1800" dirty="0"/>
                  <a:t>，需要求在左边加进来多少石子才能使局面必败</a:t>
                </a:r>
                <a:endParaRPr lang="en-US" altLang="zh-CN" sz="1800" dirty="0"/>
              </a:p>
              <a:p>
                <a:r>
                  <a:rPr lang="zh-CN" altLang="en-US" sz="2000" dirty="0"/>
                  <a:t>为了确定如何转移，不如利用样例来思考一下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424796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4745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分析样例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42479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=4       3 1 9 4</m:t>
                    </m:r>
                  </m:oMath>
                </a14:m>
                <a:r>
                  <a:rPr lang="zh-CN" altLang="en-US" sz="2000" dirty="0"/>
                  <a:t>，先手负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zh-CN" altLang="en-US" sz="2000" dirty="0"/>
                  <a:t>：已知区间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endParaRPr lang="en-US" altLang="zh-CN" sz="2000" dirty="0"/>
              </a:p>
              <a:p>
                <a:pPr lvl="1"/>
                <a:r>
                  <a:rPr lang="zh-CN" altLang="en-US" sz="1800" dirty="0"/>
                  <a:t>可以通过各种方式推出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zh-CN" altLang="en-US" sz="2000" dirty="0"/>
                  <a:t>：可以对称成求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000" dirty="0"/>
                  <a:t>，变成已知区间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=9,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=9,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/>
              </a:p>
              <a:p>
                <a:pPr lvl="1"/>
                <a:r>
                  <a:rPr lang="zh-CN" altLang="en-US" sz="1800" dirty="0"/>
                  <a:t>同样可以推出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zh-CN" altLang="en-US" sz="2000" dirty="0"/>
                  <a:t>：已知区间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1 9</m:t>
                        </m:r>
                      </m:e>
                    </m:d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=9,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zh-CN" sz="2000" dirty="0"/>
              </a:p>
              <a:p>
                <a:pPr lvl="1"/>
                <a:r>
                  <a:rPr lang="zh-CN" altLang="en-US" sz="1800" dirty="0"/>
                  <a:t>推出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sz="1800" dirty="0"/>
              </a:p>
              <a:p>
                <a:r>
                  <a:rPr lang="zh-CN" altLang="en-US" sz="2000" dirty="0"/>
                  <a:t>在固定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000" dirty="0"/>
                  <a:t>的情况下，看一下不同的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对应的结果，其实就不难找出答案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424796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2773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转移方式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根据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000" dirty="0"/>
                  <a:t>之间不同的大小关系，就会有如下几种转移方式</a:t>
                </a:r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1800" dirty="0"/>
                  <a:t>：这是最简单的一种，此时区间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1800" dirty="0"/>
                  <a:t>本身就是必败态，因此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1800" dirty="0"/>
                  <a:t>：这时就要看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1800" dirty="0"/>
                  <a:t>之间的大小关系了</a:t>
                </a:r>
                <a:endParaRPr lang="en-US" altLang="zh-CN" sz="18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18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/>
                  <a:t>，这时两端相同，后手只需镜像操作即可胜利</a:t>
                </a:r>
                <a:endParaRPr lang="en-US" altLang="zh-CN" sz="18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18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1800" dirty="0"/>
                  <a:t>，具体操作方式可以打表得出（举例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zh-CN" altLang="en-US" sz="1800" dirty="0"/>
                  <a:t>）</a:t>
                </a:r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1800" dirty="0"/>
                  <a:t>：同样对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1800" dirty="0"/>
                  <a:t>之间的大小关系进行分类讨论</a:t>
                </a:r>
                <a:endParaRPr lang="en-US" altLang="zh-CN" sz="18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18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18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18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1800" dirty="0"/>
              </a:p>
              <a:p>
                <a:r>
                  <a:rPr lang="zh-CN" altLang="en-US" sz="2000" dirty="0"/>
                  <a:t>由此我们得出了全部的转移方式，问题就得到了解决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8389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2053293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SOS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的格子，两人轮流在格子中填字母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或</a:t>
                </a:r>
                <a:r>
                  <a:rPr lang="en-US" altLang="zh-CN" sz="2000" dirty="0"/>
                  <a:t>O</a:t>
                </a:r>
                <a:r>
                  <a:rPr lang="zh-CN" altLang="en-US" sz="2000" dirty="0"/>
                  <a:t>，如果一次操作后出现连续三个格子是</a:t>
                </a:r>
                <a:r>
                  <a:rPr lang="en-US" altLang="zh-CN" sz="2000" dirty="0"/>
                  <a:t>”SOS”</a:t>
                </a:r>
                <a:r>
                  <a:rPr lang="zh-CN" altLang="en-US" sz="2000" dirty="0"/>
                  <a:t>则获胜，问胜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负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平情况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本题留作思考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8975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2053293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作业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8A315DEE-6B37-D299-E5C1-D6BD42585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5"/>
            <a:ext cx="10972801" cy="512806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几道结论题就没必要交了，自己能做到独立推出结果即可，单纯只是过几道输入输出题没什么意义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dirty="0"/>
              <a:t>取石子</a:t>
            </a:r>
            <a:r>
              <a:rPr lang="en-US" altLang="zh-CN" dirty="0"/>
              <a:t>V		HDU6266</a:t>
            </a:r>
          </a:p>
          <a:p>
            <a:r>
              <a:rPr lang="zh-CN" altLang="en-US"/>
              <a:t>欧几里德的</a:t>
            </a:r>
            <a:r>
              <a:rPr lang="zh-CN" altLang="en-US" dirty="0"/>
              <a:t>游戏</a:t>
            </a:r>
            <a:r>
              <a:rPr lang="en-US" altLang="zh-CN" dirty="0"/>
              <a:t>	</a:t>
            </a:r>
            <a:r>
              <a:rPr lang="zh-CN" altLang="en-US" dirty="0"/>
              <a:t>洛谷</a:t>
            </a:r>
            <a:r>
              <a:rPr lang="en-US" altLang="zh-CN" dirty="0"/>
              <a:t>1290</a:t>
            </a:r>
          </a:p>
          <a:p>
            <a:r>
              <a:rPr lang="zh-CN" altLang="en-US" dirty="0"/>
              <a:t>猫和老鼠</a:t>
            </a:r>
            <a:r>
              <a:rPr lang="en-US" altLang="zh-CN" dirty="0"/>
              <a:t>		</a:t>
            </a:r>
            <a:r>
              <a:rPr lang="en-US" altLang="zh-CN" dirty="0" err="1"/>
              <a:t>LeetCode</a:t>
            </a:r>
            <a:r>
              <a:rPr lang="en-US" altLang="zh-CN" dirty="0"/>
              <a:t> </a:t>
            </a:r>
            <a:r>
              <a:rPr lang="zh-CN" altLang="en-US" dirty="0"/>
              <a:t>同名题目</a:t>
            </a:r>
            <a:endParaRPr lang="en-US" altLang="zh-CN" dirty="0"/>
          </a:p>
          <a:p>
            <a:r>
              <a:rPr lang="zh-CN" altLang="en-US" dirty="0"/>
              <a:t>走迷宫</a:t>
            </a:r>
            <a:r>
              <a:rPr lang="en-US" altLang="zh-CN" dirty="0"/>
              <a:t>		AGC 003B</a:t>
            </a:r>
          </a:p>
          <a:p>
            <a:r>
              <a:rPr lang="zh-CN" altLang="en-US" dirty="0"/>
              <a:t>决斗</a:t>
            </a:r>
            <a:r>
              <a:rPr lang="en-US" altLang="zh-CN" dirty="0"/>
              <a:t>			CF 1190C</a:t>
            </a:r>
          </a:p>
          <a:p>
            <a:r>
              <a:rPr lang="zh-CN" altLang="en-US" dirty="0"/>
              <a:t>取石子</a:t>
            </a:r>
            <a:r>
              <a:rPr lang="en-US" altLang="zh-CN" dirty="0"/>
              <a:t>VI		HLOJ</a:t>
            </a:r>
          </a:p>
          <a:p>
            <a:r>
              <a:rPr lang="zh-CN" altLang="en-US" dirty="0"/>
              <a:t>取石子</a:t>
            </a:r>
            <a:r>
              <a:rPr lang="en-US" altLang="zh-CN" dirty="0"/>
              <a:t>VII		</a:t>
            </a:r>
            <a:r>
              <a:rPr lang="zh-CN" altLang="en-US" dirty="0"/>
              <a:t>洛谷</a:t>
            </a:r>
            <a:r>
              <a:rPr lang="en-US" altLang="zh-CN" dirty="0"/>
              <a:t>2599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52855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" descr="资源 12">
            <a:extLst>
              <a:ext uri="{FF2B5EF4-FFF2-40B4-BE49-F238E27FC236}">
                <a16:creationId xmlns:a16="http://schemas.microsoft.com/office/drawing/2014/main" id="{8A6339E7-E2BE-4B89-8699-AB89A170E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3225"/>
            <a:ext cx="121920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9" descr="资源 15">
            <a:extLst>
              <a:ext uri="{FF2B5EF4-FFF2-40B4-BE49-F238E27FC236}">
                <a16:creationId xmlns:a16="http://schemas.microsoft.com/office/drawing/2014/main" id="{33CD47F5-0A2A-4144-902E-929C69669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2014538"/>
            <a:ext cx="25400" cy="314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11" descr="资源 16">
            <a:extLst>
              <a:ext uri="{FF2B5EF4-FFF2-40B4-BE49-F238E27FC236}">
                <a16:creationId xmlns:a16="http://schemas.microsoft.com/office/drawing/2014/main" id="{79DB5BDD-409F-4BF9-A177-9C9B02989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84175"/>
            <a:ext cx="8359775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16" descr="资源 1">
            <a:extLst>
              <a:ext uri="{FF2B5EF4-FFF2-40B4-BE49-F238E27FC236}">
                <a16:creationId xmlns:a16="http://schemas.microsoft.com/office/drawing/2014/main" id="{21CD6EF4-9F3C-41FB-91E5-068A45276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323012"/>
            <a:ext cx="1562100" cy="44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 1"/>
          <p:cNvGrpSpPr/>
          <p:nvPr/>
        </p:nvGrpSpPr>
        <p:grpSpPr>
          <a:xfrm>
            <a:off x="9527773" y="6245688"/>
            <a:ext cx="2560642" cy="561512"/>
            <a:chOff x="7902173" y="2781300"/>
            <a:chExt cx="2560642" cy="561512"/>
          </a:xfrm>
        </p:grpSpPr>
        <p:pic>
          <p:nvPicPr>
            <p:cNvPr id="12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一堆石头有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个石子，先后手可以轮流取走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个或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000" dirty="0"/>
                  <a:t>个石头，无法操作则输，问先后手必胜情况</a:t>
                </a:r>
                <a:endParaRPr lang="en-US" altLang="zh-CN" sz="2000" dirty="0"/>
              </a:p>
              <a:p>
                <a:r>
                  <a:rPr lang="zh-CN" altLang="en-US" sz="2000" dirty="0"/>
                  <a:t>学过（或者没学过）小学奥数的应该都知道，当石头个数是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2000" dirty="0"/>
                  <a:t>的倍数时后手必胜，否则先手必胜</a:t>
                </a:r>
                <a:endParaRPr lang="en-US" altLang="zh-CN" sz="2000" dirty="0"/>
              </a:p>
              <a:p>
                <a:r>
                  <a:rPr lang="zh-CN" altLang="en-US" sz="2000" dirty="0"/>
                  <a:t>一般而言，答案都会这么描述：当石头个数为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2000" dirty="0"/>
                  <a:t>的倍数时，无论先手怎么取，后手都能让石头个数重新变为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2000" dirty="0"/>
                  <a:t>的倍数，直至石头个数为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；当石头个数不为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2000" dirty="0"/>
                  <a:t>的倍数时，先手可以做到让石头个数为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2000" dirty="0"/>
                  <a:t>的倍数</a:t>
                </a:r>
                <a:endParaRPr lang="en-US" altLang="zh-CN" sz="2000" dirty="0"/>
              </a:p>
              <a:p>
                <a:r>
                  <a:rPr lang="zh-CN" altLang="en-US" sz="2000" dirty="0"/>
                  <a:t>这实际上就是对必胜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败态的一种描述，于是我们可以知道博弈游戏的两条基本规则</a:t>
                </a:r>
                <a:endParaRPr lang="en-US" altLang="zh-CN" sz="2000" dirty="0"/>
              </a:p>
              <a:p>
                <a:r>
                  <a:rPr lang="zh-CN" altLang="en-US" sz="2000" dirty="0"/>
                  <a:t>必胜态可以到达必败态；必败态无论如何都只能到达必胜态</a:t>
                </a:r>
                <a:endParaRPr lang="en-US" altLang="zh-CN" sz="2000" dirty="0"/>
              </a:p>
              <a:p>
                <a:r>
                  <a:rPr lang="zh-CN" altLang="en-US" sz="2000" dirty="0"/>
                  <a:t>若能到达必败态，则当前为必胜态；若只能到达必胜态，则当前为必败态</a:t>
                </a: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 r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8358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一堆石头有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个石子，先后手可以轮流取走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个石头，无法操作则输，问先后手必胜情况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和上一题几乎没有区别，或者说上一题就是这一题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2000" dirty="0"/>
                  <a:t>的特殊情况</a:t>
                </a:r>
                <a:endParaRPr lang="en-US" altLang="zh-CN" sz="2000" dirty="0"/>
              </a:p>
              <a:p>
                <a:r>
                  <a:rPr lang="zh-CN" altLang="en-US" sz="20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000" dirty="0"/>
                  <a:t>的倍数时后手必胜，否则先手必胜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是不是太简单了？我们来加大力度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 r="-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061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42169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一堆石头有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个石子，先后手可以轮流取走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个或质数个石头，无法操作则输，问先后手必胜情况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遇事不决先打表！</a:t>
                </a:r>
                <a:endParaRPr lang="en-US" altLang="zh-CN" sz="2000" dirty="0"/>
              </a:p>
              <a:p>
                <a:r>
                  <a:rPr lang="zh-CN" altLang="en-US" sz="2000" dirty="0"/>
                  <a:t>打表要牢记：先是手工硬推，然后代码搞定</a:t>
                </a:r>
                <a:endParaRPr lang="en-US" altLang="zh-CN" sz="2000" dirty="0"/>
              </a:p>
              <a:p>
                <a:r>
                  <a:rPr lang="zh-CN" altLang="en-US" sz="2000" dirty="0"/>
                  <a:t>经过打表可以得出猜想：必胜情况取决于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是否是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2000" dirty="0"/>
                  <a:t>的倍数</a:t>
                </a:r>
                <a:endParaRPr lang="en-US" altLang="zh-CN" sz="2000" dirty="0"/>
              </a:p>
              <a:p>
                <a:r>
                  <a:rPr lang="zh-CN" altLang="en-US" sz="2000" dirty="0"/>
                  <a:t>如果是平时做题一般就可以直接冲了，但是我们需要证明</a:t>
                </a:r>
                <a:endParaRPr lang="en-US" altLang="zh-CN" sz="2000" dirty="0"/>
              </a:p>
              <a:p>
                <a:r>
                  <a:rPr lang="zh-CN" altLang="en-US" sz="2000" dirty="0"/>
                  <a:t>证明也相对简单，可采用归纳法，由于</a:t>
                </a:r>
                <a:r>
                  <a:rPr lang="en-US" altLang="zh-CN" sz="2000" dirty="0"/>
                  <a:t>ppt</a:t>
                </a:r>
                <a:r>
                  <a:rPr lang="zh-CN" altLang="en-US" sz="2000" dirty="0"/>
                  <a:t>剩余的空白太少就不写了</a:t>
                </a:r>
                <a:endParaRPr lang="en-US" altLang="zh-CN" sz="2000" dirty="0"/>
              </a:p>
              <a:p>
                <a:r>
                  <a:rPr lang="zh-CN" altLang="en-US" sz="2000" dirty="0"/>
                  <a:t>在证明的时候我们会发现实际上有用的操作只有取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1~3</m:t>
                    </m:r>
                  </m:oMath>
                </a14:m>
                <a:r>
                  <a:rPr lang="zh-CN" altLang="en-US" sz="2000" dirty="0"/>
                  <a:t>个石头，以后我们会知道其中奥妙（今天不讲）</a:t>
                </a: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421697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8561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IV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一堆石头有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个石子，先后手可以轮流取走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个或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个石头（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000" dirty="0"/>
                  <a:t>），无法操作则输，问先后手必胜情况</a:t>
                </a:r>
                <a:endParaRPr lang="en-US" altLang="zh-CN" sz="2000" dirty="0"/>
              </a:p>
              <a:p>
                <a:r>
                  <a:rPr lang="zh-CN" altLang="en-US" sz="2000" dirty="0"/>
                  <a:t>原题中的样例提示：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2000" dirty="0"/>
                  <a:t>时，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2000" dirty="0"/>
                  <a:t>先手必胜，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5,11</m:t>
                    </m:r>
                  </m:oMath>
                </a14:m>
                <a:r>
                  <a:rPr lang="zh-CN" altLang="en-US" sz="2000" dirty="0"/>
                  <a:t>先手必败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我们遵循样例的提示，来探讨一下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2000" dirty="0"/>
                  <a:t>时的胜负规律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=!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&amp;&amp;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通过打表我们可以明显地看出，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≡0,1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5</m:t>
                        </m:r>
                      </m:e>
                    </m:d>
                  </m:oMath>
                </a14:m>
                <a:r>
                  <a:rPr lang="zh-CN" altLang="en-US" sz="2000" dirty="0"/>
                  <a:t>时必败，其余时刻必胜</a:t>
                </a:r>
                <a:endParaRPr lang="en-US" altLang="zh-CN" sz="2000" dirty="0"/>
              </a:p>
              <a:p>
                <a:r>
                  <a:rPr lang="zh-CN" altLang="en-US" sz="2000" dirty="0"/>
                  <a:t>这时可能有同学应该会大胆猜想，当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000" dirty="0"/>
                  <a:t>的值小于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的时候是必败态，其余时刻就是必胜态！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9843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IV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5680"/>
                <a:ext cx="10972801" cy="468461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一堆石头有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个石子，先后手可以轮流取走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个或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个石头（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000" dirty="0"/>
                  <a:t>），无法操作则输，问先后手必胜情况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猜想：当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000" dirty="0"/>
                  <a:t>的值小于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的时候是必败态，其余时刻就是必胜态</a:t>
                </a:r>
                <a:endParaRPr lang="en-US" altLang="zh-CN" sz="2000" dirty="0"/>
              </a:p>
              <a:p>
                <a:r>
                  <a:rPr lang="zh-CN" altLang="en-US" sz="2000" dirty="0"/>
                  <a:t>反例：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=2,6,10,…</m:t>
                    </m:r>
                  </m:oMath>
                </a14:m>
                <a:r>
                  <a:rPr lang="zh-CN" altLang="en-US" sz="2000" dirty="0"/>
                  <a:t>时必败</a:t>
                </a:r>
                <a:endParaRPr lang="en-US" altLang="zh-CN" sz="2000" dirty="0"/>
              </a:p>
              <a:p>
                <a:r>
                  <a:rPr lang="zh-CN" altLang="en-US" sz="2000" dirty="0"/>
                  <a:t>想想问题出在哪里？</a:t>
                </a:r>
                <a:endParaRPr lang="en-US" altLang="zh-CN" sz="2000" dirty="0"/>
              </a:p>
              <a:p>
                <a:r>
                  <a:rPr lang="zh-CN" altLang="en-US" sz="2000" dirty="0"/>
                  <a:t>我们可能会想当然地以为：答案一定和模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000" dirty="0"/>
                  <a:t>的值有关，而一开始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是必败，从而得出一个假结论。于是我们需要温习一下最初的博弈概念</a:t>
                </a:r>
                <a:endParaRPr lang="en-US" altLang="zh-CN" sz="2000" dirty="0"/>
              </a:p>
              <a:p>
                <a:r>
                  <a:rPr lang="zh-CN" altLang="en-US" sz="2000" dirty="0"/>
                  <a:t>若能到达必败态，则当前为必胜态；若只能到达必胜态，则当前为必败态</a:t>
                </a: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5680"/>
                <a:ext cx="10972801" cy="4684615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339672E-6EB3-E2CD-42D1-46658A0FB018}"/>
              </a:ext>
            </a:extLst>
          </p:cNvPr>
          <p:cNvSpPr txBox="1"/>
          <p:nvPr/>
        </p:nvSpPr>
        <p:spPr>
          <a:xfrm>
            <a:off x="9941944" y="3059668"/>
            <a:ext cx="1174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WA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775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IV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我们需要搞清楚以下几点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为什么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 sz="2000" dirty="0"/>
                  <a:t>时会出现和之前不一样的结论</a:t>
                </a:r>
                <a:endParaRPr lang="en-US" altLang="zh-CN" sz="2000" dirty="0"/>
              </a:p>
              <a:p>
                <a:r>
                  <a:rPr lang="zh-CN" altLang="en-US" sz="2000" dirty="0"/>
                  <a:t>答案是否真的跟模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000" dirty="0"/>
                  <a:t>的值有关</a:t>
                </a:r>
                <a:endParaRPr lang="en-US" altLang="zh-CN" sz="2000" dirty="0"/>
              </a:p>
              <a:p>
                <a:r>
                  <a:rPr lang="zh-CN" altLang="en-US" sz="2000" dirty="0"/>
                  <a:t>对于每个必胜态，其是以什么操作形式走到必败态的</a:t>
                </a:r>
                <a:endParaRPr lang="en-US" altLang="zh-CN" sz="18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167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3793</TotalTime>
  <Words>5346</Words>
  <Application>Microsoft Office PowerPoint</Application>
  <PresentationFormat>宽屏</PresentationFormat>
  <Paragraphs>437</Paragraphs>
  <Slides>38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等线</vt:lpstr>
      <vt:lpstr>方正字迹-快意体 简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admin</dc:creator>
  <cp:lastModifiedBy>C DX</cp:lastModifiedBy>
  <cp:revision>469</cp:revision>
  <dcterms:created xsi:type="dcterms:W3CDTF">2019-06-19T02:08:00Z</dcterms:created>
  <dcterms:modified xsi:type="dcterms:W3CDTF">2022-07-01T10:38:54Z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ED8C5EF50E24400D88C05EF9938B66B5</vt:lpwstr>
  </property>
</Properties>
</file>