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1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1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2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2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2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2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2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29.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30.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31.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32.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3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34.xml" ContentType="application/vnd.openxmlformats-officedocument.presentationml.notesSlide+xml"/>
  <Override PartName="/ppt/tags/tag1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10" r:id="rId2"/>
    <p:sldId id="552" r:id="rId3"/>
    <p:sldId id="557" r:id="rId4"/>
    <p:sldId id="579" r:id="rId5"/>
    <p:sldId id="580" r:id="rId6"/>
    <p:sldId id="581" r:id="rId7"/>
    <p:sldId id="582" r:id="rId8"/>
    <p:sldId id="583" r:id="rId9"/>
    <p:sldId id="584" r:id="rId10"/>
    <p:sldId id="585" r:id="rId11"/>
    <p:sldId id="586" r:id="rId12"/>
    <p:sldId id="587" r:id="rId13"/>
    <p:sldId id="588" r:id="rId14"/>
    <p:sldId id="589" r:id="rId15"/>
    <p:sldId id="590" r:id="rId16"/>
    <p:sldId id="591" r:id="rId17"/>
    <p:sldId id="592" r:id="rId18"/>
    <p:sldId id="594" r:id="rId19"/>
    <p:sldId id="614" r:id="rId20"/>
    <p:sldId id="615" r:id="rId21"/>
    <p:sldId id="602" r:id="rId22"/>
    <p:sldId id="601" r:id="rId23"/>
    <p:sldId id="604" r:id="rId24"/>
    <p:sldId id="596" r:id="rId25"/>
    <p:sldId id="598" r:id="rId26"/>
    <p:sldId id="599" r:id="rId27"/>
    <p:sldId id="606" r:id="rId28"/>
    <p:sldId id="607" r:id="rId29"/>
    <p:sldId id="608" r:id="rId30"/>
    <p:sldId id="609" r:id="rId31"/>
    <p:sldId id="613" r:id="rId32"/>
    <p:sldId id="616" r:id="rId33"/>
    <p:sldId id="617" r:id="rId34"/>
    <p:sldId id="618" r:id="rId35"/>
    <p:sldId id="578" r:id="rId36"/>
    <p:sldId id="415" r:id="rId3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72" autoAdjust="0"/>
    <p:restoredTop sz="94660" autoAdjust="0"/>
  </p:normalViewPr>
  <p:slideViewPr>
    <p:cSldViewPr snapToGrid="0">
      <p:cViewPr varScale="1">
        <p:scale>
          <a:sx n="113" d="100"/>
          <a:sy n="113" d="100"/>
        </p:scale>
        <p:origin x="196" y="76"/>
      </p:cViewPr>
      <p:guideLst>
        <p:guide orient="horz" pos="2159"/>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E56-8A42-4441-9C20-BC02A688CA5B}" type="datetimeFigureOut">
              <a:rPr lang="zh-CN" altLang="en-US" smtClean="0"/>
              <a:t>2022/7/16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B1716-5B16-4C7D-9350-B57AAB25344A}" type="slidenum">
              <a:rPr lang="zh-CN" altLang="en-US" smtClean="0"/>
              <a:t>‹#›</a:t>
            </a:fld>
            <a:endParaRPr lang="zh-CN" altLang="en-US"/>
          </a:p>
        </p:txBody>
      </p:sp>
    </p:spTree>
    <p:extLst>
      <p:ext uri="{BB962C8B-B14F-4D97-AF65-F5344CB8AC3E}">
        <p14:creationId xmlns:p14="http://schemas.microsoft.com/office/powerpoint/2010/main" val="205054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a:t>
            </a:fld>
            <a:endParaRPr lang="zh-CN" altLang="en-US"/>
          </a:p>
        </p:txBody>
      </p:sp>
    </p:spTree>
    <p:extLst>
      <p:ext uri="{BB962C8B-B14F-4D97-AF65-F5344CB8AC3E}">
        <p14:creationId xmlns:p14="http://schemas.microsoft.com/office/powerpoint/2010/main" val="3596275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11</a:t>
            </a:fld>
            <a:endParaRPr lang="zh-CN" altLang="en-US"/>
          </a:p>
        </p:txBody>
      </p:sp>
    </p:spTree>
    <p:extLst>
      <p:ext uri="{BB962C8B-B14F-4D97-AF65-F5344CB8AC3E}">
        <p14:creationId xmlns:p14="http://schemas.microsoft.com/office/powerpoint/2010/main" val="230952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12</a:t>
            </a:fld>
            <a:endParaRPr lang="zh-CN" altLang="en-US"/>
          </a:p>
        </p:txBody>
      </p:sp>
    </p:spTree>
    <p:extLst>
      <p:ext uri="{BB962C8B-B14F-4D97-AF65-F5344CB8AC3E}">
        <p14:creationId xmlns:p14="http://schemas.microsoft.com/office/powerpoint/2010/main" val="4094778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13</a:t>
            </a:fld>
            <a:endParaRPr lang="zh-CN" altLang="en-US"/>
          </a:p>
        </p:txBody>
      </p:sp>
    </p:spTree>
    <p:extLst>
      <p:ext uri="{BB962C8B-B14F-4D97-AF65-F5344CB8AC3E}">
        <p14:creationId xmlns:p14="http://schemas.microsoft.com/office/powerpoint/2010/main" val="318329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14</a:t>
            </a:fld>
            <a:endParaRPr lang="zh-CN" altLang="en-US"/>
          </a:p>
        </p:txBody>
      </p:sp>
    </p:spTree>
    <p:extLst>
      <p:ext uri="{BB962C8B-B14F-4D97-AF65-F5344CB8AC3E}">
        <p14:creationId xmlns:p14="http://schemas.microsoft.com/office/powerpoint/2010/main" val="4221708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15</a:t>
            </a:fld>
            <a:endParaRPr lang="zh-CN" altLang="en-US"/>
          </a:p>
        </p:txBody>
      </p:sp>
    </p:spTree>
    <p:extLst>
      <p:ext uri="{BB962C8B-B14F-4D97-AF65-F5344CB8AC3E}">
        <p14:creationId xmlns:p14="http://schemas.microsoft.com/office/powerpoint/2010/main" val="418897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阶梯性矩阵定义：每个阶梯只有一行；元素不全为零的行（非零行）的第一个非零元素所在列的下标随着行标的增大而严格增大（列标一定不小于行标）；元素全为零的行（如果有的话）必在矩阵的最下面几行。</a:t>
            </a:r>
          </a:p>
        </p:txBody>
      </p:sp>
      <p:sp>
        <p:nvSpPr>
          <p:cNvPr id="4" name="灯片编号占位符 3"/>
          <p:cNvSpPr>
            <a:spLocks noGrp="1"/>
          </p:cNvSpPr>
          <p:nvPr>
            <p:ph type="sldNum" sz="quarter" idx="5"/>
          </p:nvPr>
        </p:nvSpPr>
        <p:spPr/>
        <p:txBody>
          <a:bodyPr/>
          <a:lstStyle/>
          <a:p>
            <a:fld id="{A1AB1716-5B16-4C7D-9350-B57AAB25344A}" type="slidenum">
              <a:rPr lang="zh-CN" altLang="en-US" smtClean="0"/>
              <a:t>16</a:t>
            </a:fld>
            <a:endParaRPr lang="zh-CN" altLang="en-US"/>
          </a:p>
        </p:txBody>
      </p:sp>
    </p:spTree>
    <p:extLst>
      <p:ext uri="{BB962C8B-B14F-4D97-AF65-F5344CB8AC3E}">
        <p14:creationId xmlns:p14="http://schemas.microsoft.com/office/powerpoint/2010/main" val="383685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17</a:t>
            </a:fld>
            <a:endParaRPr lang="zh-CN" altLang="en-US"/>
          </a:p>
        </p:txBody>
      </p:sp>
    </p:spTree>
    <p:extLst>
      <p:ext uri="{BB962C8B-B14F-4D97-AF65-F5344CB8AC3E}">
        <p14:creationId xmlns:p14="http://schemas.microsoft.com/office/powerpoint/2010/main" val="210271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18</a:t>
            </a:fld>
            <a:endParaRPr lang="zh-CN" altLang="en-US"/>
          </a:p>
        </p:txBody>
      </p:sp>
    </p:spTree>
    <p:extLst>
      <p:ext uri="{BB962C8B-B14F-4D97-AF65-F5344CB8AC3E}">
        <p14:creationId xmlns:p14="http://schemas.microsoft.com/office/powerpoint/2010/main" val="2398623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19</a:t>
            </a:fld>
            <a:endParaRPr lang="zh-CN" altLang="en-US"/>
          </a:p>
        </p:txBody>
      </p:sp>
    </p:spTree>
    <p:extLst>
      <p:ext uri="{BB962C8B-B14F-4D97-AF65-F5344CB8AC3E}">
        <p14:creationId xmlns:p14="http://schemas.microsoft.com/office/powerpoint/2010/main" val="70985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20</a:t>
            </a:fld>
            <a:endParaRPr lang="zh-CN" altLang="en-US"/>
          </a:p>
        </p:txBody>
      </p:sp>
    </p:spTree>
    <p:extLst>
      <p:ext uri="{BB962C8B-B14F-4D97-AF65-F5344CB8AC3E}">
        <p14:creationId xmlns:p14="http://schemas.microsoft.com/office/powerpoint/2010/main" val="10955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a:t>
            </a:fld>
            <a:endParaRPr lang="zh-CN" altLang="en-US"/>
          </a:p>
        </p:txBody>
      </p:sp>
    </p:spTree>
    <p:extLst>
      <p:ext uri="{BB962C8B-B14F-4D97-AF65-F5344CB8AC3E}">
        <p14:creationId xmlns:p14="http://schemas.microsoft.com/office/powerpoint/2010/main" val="2409246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21</a:t>
            </a:fld>
            <a:endParaRPr lang="zh-CN" altLang="en-US"/>
          </a:p>
        </p:txBody>
      </p:sp>
    </p:spTree>
    <p:extLst>
      <p:ext uri="{BB962C8B-B14F-4D97-AF65-F5344CB8AC3E}">
        <p14:creationId xmlns:p14="http://schemas.microsoft.com/office/powerpoint/2010/main" val="1658016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22</a:t>
            </a:fld>
            <a:endParaRPr lang="zh-CN" altLang="en-US"/>
          </a:p>
        </p:txBody>
      </p:sp>
    </p:spTree>
    <p:extLst>
      <p:ext uri="{BB962C8B-B14F-4D97-AF65-F5344CB8AC3E}">
        <p14:creationId xmlns:p14="http://schemas.microsoft.com/office/powerpoint/2010/main" val="39278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23</a:t>
            </a:fld>
            <a:endParaRPr lang="zh-CN" altLang="en-US"/>
          </a:p>
        </p:txBody>
      </p:sp>
    </p:spTree>
    <p:extLst>
      <p:ext uri="{BB962C8B-B14F-4D97-AF65-F5344CB8AC3E}">
        <p14:creationId xmlns:p14="http://schemas.microsoft.com/office/powerpoint/2010/main" val="3005732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24</a:t>
            </a:fld>
            <a:endParaRPr lang="zh-CN" altLang="en-US"/>
          </a:p>
        </p:txBody>
      </p:sp>
    </p:spTree>
    <p:extLst>
      <p:ext uri="{BB962C8B-B14F-4D97-AF65-F5344CB8AC3E}">
        <p14:creationId xmlns:p14="http://schemas.microsoft.com/office/powerpoint/2010/main" val="1689085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25</a:t>
            </a:fld>
            <a:endParaRPr lang="zh-CN" altLang="en-US"/>
          </a:p>
        </p:txBody>
      </p:sp>
    </p:spTree>
    <p:extLst>
      <p:ext uri="{BB962C8B-B14F-4D97-AF65-F5344CB8AC3E}">
        <p14:creationId xmlns:p14="http://schemas.microsoft.com/office/powerpoint/2010/main" val="3152546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26</a:t>
            </a:fld>
            <a:endParaRPr lang="zh-CN" altLang="en-US"/>
          </a:p>
        </p:txBody>
      </p:sp>
    </p:spTree>
    <p:extLst>
      <p:ext uri="{BB962C8B-B14F-4D97-AF65-F5344CB8AC3E}">
        <p14:creationId xmlns:p14="http://schemas.microsoft.com/office/powerpoint/2010/main" val="3119951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27</a:t>
            </a:fld>
            <a:endParaRPr lang="zh-CN" altLang="en-US"/>
          </a:p>
        </p:txBody>
      </p:sp>
    </p:spTree>
    <p:extLst>
      <p:ext uri="{BB962C8B-B14F-4D97-AF65-F5344CB8AC3E}">
        <p14:creationId xmlns:p14="http://schemas.microsoft.com/office/powerpoint/2010/main" val="1250518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28</a:t>
            </a:fld>
            <a:endParaRPr lang="zh-CN" altLang="en-US"/>
          </a:p>
        </p:txBody>
      </p:sp>
    </p:spTree>
    <p:extLst>
      <p:ext uri="{BB962C8B-B14F-4D97-AF65-F5344CB8AC3E}">
        <p14:creationId xmlns:p14="http://schemas.microsoft.com/office/powerpoint/2010/main" val="2418838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29</a:t>
            </a:fld>
            <a:endParaRPr lang="zh-CN" altLang="en-US"/>
          </a:p>
        </p:txBody>
      </p:sp>
    </p:spTree>
    <p:extLst>
      <p:ext uri="{BB962C8B-B14F-4D97-AF65-F5344CB8AC3E}">
        <p14:creationId xmlns:p14="http://schemas.microsoft.com/office/powerpoint/2010/main" val="2433603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30</a:t>
            </a:fld>
            <a:endParaRPr lang="zh-CN" altLang="en-US"/>
          </a:p>
        </p:txBody>
      </p:sp>
    </p:spTree>
    <p:extLst>
      <p:ext uri="{BB962C8B-B14F-4D97-AF65-F5344CB8AC3E}">
        <p14:creationId xmlns:p14="http://schemas.microsoft.com/office/powerpoint/2010/main" val="3317828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4</a:t>
            </a:fld>
            <a:endParaRPr lang="zh-CN" altLang="en-US"/>
          </a:p>
        </p:txBody>
      </p:sp>
    </p:spTree>
    <p:extLst>
      <p:ext uri="{BB962C8B-B14F-4D97-AF65-F5344CB8AC3E}">
        <p14:creationId xmlns:p14="http://schemas.microsoft.com/office/powerpoint/2010/main" val="566686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31</a:t>
            </a:fld>
            <a:endParaRPr lang="zh-CN" altLang="en-US"/>
          </a:p>
        </p:txBody>
      </p:sp>
    </p:spTree>
    <p:extLst>
      <p:ext uri="{BB962C8B-B14F-4D97-AF65-F5344CB8AC3E}">
        <p14:creationId xmlns:p14="http://schemas.microsoft.com/office/powerpoint/2010/main" val="3563703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32</a:t>
            </a:fld>
            <a:endParaRPr lang="zh-CN" altLang="en-US"/>
          </a:p>
        </p:txBody>
      </p:sp>
    </p:spTree>
    <p:extLst>
      <p:ext uri="{BB962C8B-B14F-4D97-AF65-F5344CB8AC3E}">
        <p14:creationId xmlns:p14="http://schemas.microsoft.com/office/powerpoint/2010/main" val="20901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33</a:t>
            </a:fld>
            <a:endParaRPr lang="zh-CN" altLang="en-US"/>
          </a:p>
        </p:txBody>
      </p:sp>
    </p:spTree>
    <p:extLst>
      <p:ext uri="{BB962C8B-B14F-4D97-AF65-F5344CB8AC3E}">
        <p14:creationId xmlns:p14="http://schemas.microsoft.com/office/powerpoint/2010/main" val="4074818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34</a:t>
            </a:fld>
            <a:endParaRPr lang="zh-CN" altLang="en-US"/>
          </a:p>
        </p:txBody>
      </p:sp>
    </p:spTree>
    <p:extLst>
      <p:ext uri="{BB962C8B-B14F-4D97-AF65-F5344CB8AC3E}">
        <p14:creationId xmlns:p14="http://schemas.microsoft.com/office/powerpoint/2010/main" val="4050597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35</a:t>
            </a:fld>
            <a:endParaRPr lang="zh-CN" altLang="en-US"/>
          </a:p>
        </p:txBody>
      </p:sp>
    </p:spTree>
    <p:extLst>
      <p:ext uri="{BB962C8B-B14F-4D97-AF65-F5344CB8AC3E}">
        <p14:creationId xmlns:p14="http://schemas.microsoft.com/office/powerpoint/2010/main" val="170220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5</a:t>
            </a:fld>
            <a:endParaRPr lang="zh-CN" altLang="en-US"/>
          </a:p>
        </p:txBody>
      </p:sp>
    </p:spTree>
    <p:extLst>
      <p:ext uri="{BB962C8B-B14F-4D97-AF65-F5344CB8AC3E}">
        <p14:creationId xmlns:p14="http://schemas.microsoft.com/office/powerpoint/2010/main" val="1414199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6</a:t>
            </a:fld>
            <a:endParaRPr lang="zh-CN" altLang="en-US"/>
          </a:p>
        </p:txBody>
      </p:sp>
    </p:spTree>
    <p:extLst>
      <p:ext uri="{BB962C8B-B14F-4D97-AF65-F5344CB8AC3E}">
        <p14:creationId xmlns:p14="http://schemas.microsoft.com/office/powerpoint/2010/main" val="252233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7</a:t>
            </a:fld>
            <a:endParaRPr lang="zh-CN" altLang="en-US"/>
          </a:p>
        </p:txBody>
      </p:sp>
    </p:spTree>
    <p:extLst>
      <p:ext uri="{BB962C8B-B14F-4D97-AF65-F5344CB8AC3E}">
        <p14:creationId xmlns:p14="http://schemas.microsoft.com/office/powerpoint/2010/main" val="114457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8</a:t>
            </a:fld>
            <a:endParaRPr lang="zh-CN" altLang="en-US"/>
          </a:p>
        </p:txBody>
      </p:sp>
    </p:spTree>
    <p:extLst>
      <p:ext uri="{BB962C8B-B14F-4D97-AF65-F5344CB8AC3E}">
        <p14:creationId xmlns:p14="http://schemas.microsoft.com/office/powerpoint/2010/main" val="340275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9</a:t>
            </a:fld>
            <a:endParaRPr lang="zh-CN" altLang="en-US"/>
          </a:p>
        </p:txBody>
      </p:sp>
    </p:spTree>
    <p:extLst>
      <p:ext uri="{BB962C8B-B14F-4D97-AF65-F5344CB8AC3E}">
        <p14:creationId xmlns:p14="http://schemas.microsoft.com/office/powerpoint/2010/main" val="287152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10</a:t>
            </a:fld>
            <a:endParaRPr lang="zh-CN" altLang="en-US"/>
          </a:p>
        </p:txBody>
      </p:sp>
    </p:spTree>
    <p:extLst>
      <p:ext uri="{BB962C8B-B14F-4D97-AF65-F5344CB8AC3E}">
        <p14:creationId xmlns:p14="http://schemas.microsoft.com/office/powerpoint/2010/main" val="3326253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98800" y="914400"/>
            <a:ext cx="9799200" cy="2570400"/>
          </a:xfrm>
        </p:spPr>
        <p:txBody>
          <a:bodyPr lIns="90000" tIns="46800" rIns="90000" bIns="46800" anchor="b">
            <a:normAutofit/>
          </a:bodyPr>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98800" y="3560400"/>
            <a:ext cx="9799200" cy="1472400"/>
          </a:xfrm>
        </p:spPr>
        <p:txBody>
          <a:bodyPr>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90B538BE-CAED-4F18-B3D9-D58007CE30F3}"/>
              </a:ext>
            </a:extLst>
          </p:cNvPr>
          <p:cNvSpPr>
            <a:spLocks noGrp="1"/>
          </p:cNvSpPr>
          <p:nvPr>
            <p:ph type="dt" sz="half" idx="10"/>
            <p:custDataLst>
              <p:tags r:id="rId1"/>
            </p:custDataLst>
          </p:nvPr>
        </p:nvSpPr>
        <p:spPr/>
        <p:txBody>
          <a:bodyPr/>
          <a:lstStyle>
            <a:lvl1pPr>
              <a:defRPr/>
            </a:lvl1pPr>
          </a:lstStyle>
          <a:p>
            <a:pPr>
              <a:defRPr/>
            </a:pPr>
            <a:fld id="{CCF1E1D5-52FC-44AC-81BA-9CE9B2CA8870}"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B42A0348-B3C4-4BF3-A9B3-6B02488F4E16}"/>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AF251E0-0338-4ACC-9380-58410172F95D}"/>
              </a:ext>
            </a:extLst>
          </p:cNvPr>
          <p:cNvSpPr>
            <a:spLocks noGrp="1"/>
          </p:cNvSpPr>
          <p:nvPr>
            <p:ph type="sldNum" sz="quarter" idx="12"/>
            <p:custDataLst>
              <p:tags r:id="rId3"/>
            </p:custDataLst>
          </p:nvPr>
        </p:nvSpPr>
        <p:spPr/>
        <p:txBody>
          <a:bodyPr/>
          <a:lstStyle>
            <a:lvl1pPr>
              <a:defRPr/>
            </a:lvl1pPr>
          </a:lstStyle>
          <a:p>
            <a:pPr>
              <a:defRPr/>
            </a:pPr>
            <a:fld id="{44C603FD-ABAB-408D-A084-B74E4A7B02DC}" type="slidenum">
              <a:rPr lang="zh-CN" altLang="en-US"/>
              <a:pPr>
                <a:defRPr/>
              </a:pPr>
              <a:t>‹#›</a:t>
            </a:fld>
            <a:endParaRPr lang="zh-CN" altLang="en-US"/>
          </a:p>
        </p:txBody>
      </p:sp>
    </p:spTree>
    <p:extLst>
      <p:ext uri="{BB962C8B-B14F-4D97-AF65-F5344CB8AC3E}">
        <p14:creationId xmlns:p14="http://schemas.microsoft.com/office/powerpoint/2010/main" val="114749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5D3B9A1-FC78-43BA-B360-ABB038873518}"/>
              </a:ext>
            </a:extLst>
          </p:cNvPr>
          <p:cNvSpPr>
            <a:spLocks noGrp="1"/>
          </p:cNvSpPr>
          <p:nvPr>
            <p:ph type="dt" sz="half" idx="14"/>
            <p:custDataLst>
              <p:tags r:id="rId1"/>
            </p:custDataLst>
          </p:nvPr>
        </p:nvSpPr>
        <p:spPr/>
        <p:txBody>
          <a:bodyPr/>
          <a:lstStyle>
            <a:lvl1pPr>
              <a:defRPr/>
            </a:lvl1pPr>
          </a:lstStyle>
          <a:p>
            <a:pPr>
              <a:defRPr/>
            </a:pPr>
            <a:fld id="{7BE22A76-0A01-4364-924C-D946AACD1C81}" type="datetimeFigureOut">
              <a:rPr lang="zh-CN" altLang="en-US"/>
              <a:pPr>
                <a:defRPr/>
              </a:pPr>
              <a:t>2022/7/16</a:t>
            </a:fld>
            <a:endParaRPr lang="zh-CN" altLang="en-US"/>
          </a:p>
        </p:txBody>
      </p:sp>
      <p:sp>
        <p:nvSpPr>
          <p:cNvPr id="4" name="页脚占位符 4">
            <a:extLst>
              <a:ext uri="{FF2B5EF4-FFF2-40B4-BE49-F238E27FC236}">
                <a16:creationId xmlns:a16="http://schemas.microsoft.com/office/drawing/2014/main" id="{8F0999C9-8600-4D9D-A750-7EFE032F8373}"/>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BAC7786-1CD1-4DDF-9307-A53B89B4AFE6}"/>
              </a:ext>
            </a:extLst>
          </p:cNvPr>
          <p:cNvSpPr>
            <a:spLocks noGrp="1"/>
          </p:cNvSpPr>
          <p:nvPr>
            <p:ph type="sldNum" sz="quarter" idx="16"/>
            <p:custDataLst>
              <p:tags r:id="rId3"/>
            </p:custDataLst>
          </p:nvPr>
        </p:nvSpPr>
        <p:spPr/>
        <p:txBody>
          <a:bodyPr/>
          <a:lstStyle>
            <a:lvl1pPr>
              <a:defRPr/>
            </a:lvl1pPr>
          </a:lstStyle>
          <a:p>
            <a:pPr>
              <a:defRPr/>
            </a:pPr>
            <a:fld id="{34A62C89-9121-4102-A0E4-88B495A14863}" type="slidenum">
              <a:rPr lang="zh-CN" altLang="en-US"/>
              <a:pPr>
                <a:defRPr/>
              </a:pPr>
              <a:t>‹#›</a:t>
            </a:fld>
            <a:endParaRPr lang="zh-CN" altLang="en-US"/>
          </a:p>
        </p:txBody>
      </p:sp>
    </p:spTree>
    <p:extLst>
      <p:ext uri="{BB962C8B-B14F-4D97-AF65-F5344CB8AC3E}">
        <p14:creationId xmlns:p14="http://schemas.microsoft.com/office/powerpoint/2010/main" val="213477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1198800" y="2484000"/>
            <a:ext cx="9799200" cy="1018800"/>
          </a:xfrm>
        </p:spPr>
        <p:txBody>
          <a:bodyPr lIns="90000" tIns="46800" rIns="90000" bIns="46800" rtlCol="0" anchor="t">
            <a:normAutofit/>
          </a:bodyPr>
          <a:lstStyle>
            <a:lvl1pPr algn="ctr">
              <a:defRPr sz="6000"/>
            </a:lvl1pPr>
          </a:lstStyle>
          <a:p>
            <a:pPr lvl="0"/>
            <a:r>
              <a:rPr lang="zh-CN" altLang="en-US" noProof="1">
                <a:sym typeface="+mn-ea"/>
              </a:rPr>
              <a:t>单击此处编辑母版标题样式</a:t>
            </a:r>
            <a:endParaRPr noProof="1">
              <a:sym typeface="+mn-ea"/>
            </a:endParaRPr>
          </a:p>
        </p:txBody>
      </p:sp>
      <p:sp>
        <p:nvSpPr>
          <p:cNvPr id="7" name="文本占位符 6"/>
          <p:cNvSpPr>
            <a:spLocks noGrp="1"/>
          </p:cNvSpPr>
          <p:nvPr>
            <p:ph type="body" sz="quarter" idx="13"/>
          </p:nvPr>
        </p:nvSpPr>
        <p:spPr>
          <a:xfrm>
            <a:off x="1198800" y="3560400"/>
            <a:ext cx="9799200" cy="471600"/>
          </a:xfrm>
        </p:spPr>
        <p:txBody>
          <a:bodyPr>
            <a:normAutofit/>
          </a:bodyPr>
          <a:lstStyle>
            <a:lvl1pPr algn="ctr">
              <a:lnSpc>
                <a:spcPct val="110000"/>
              </a:lnSpc>
              <a:buNone/>
              <a:defRPr sz="2400" spc="200"/>
            </a:lvl1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D2FDC3D-8015-4BB5-94D5-16824BFDD37E}"/>
              </a:ext>
            </a:extLst>
          </p:cNvPr>
          <p:cNvSpPr>
            <a:spLocks noGrp="1"/>
          </p:cNvSpPr>
          <p:nvPr>
            <p:ph type="dt" sz="half" idx="14"/>
            <p:custDataLst>
              <p:tags r:id="rId1"/>
            </p:custDataLst>
          </p:nvPr>
        </p:nvSpPr>
        <p:spPr/>
        <p:txBody>
          <a:bodyPr/>
          <a:lstStyle>
            <a:lvl1pPr>
              <a:defRPr/>
            </a:lvl1pPr>
          </a:lstStyle>
          <a:p>
            <a:pPr>
              <a:defRPr/>
            </a:pPr>
            <a:fld id="{5CDFC0C9-4E0F-41BE-B40F-A113061D9E8D}"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4D7338AF-A5F9-42A6-9791-D6FF78DFE091}"/>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A2EC8B-EAB1-4280-AB16-8289548BAE33}"/>
              </a:ext>
            </a:extLst>
          </p:cNvPr>
          <p:cNvSpPr>
            <a:spLocks noGrp="1"/>
          </p:cNvSpPr>
          <p:nvPr>
            <p:ph type="sldNum" sz="quarter" idx="16"/>
            <p:custDataLst>
              <p:tags r:id="rId3"/>
            </p:custDataLst>
          </p:nvPr>
        </p:nvSpPr>
        <p:spPr/>
        <p:txBody>
          <a:bodyPr/>
          <a:lstStyle>
            <a:lvl1pPr>
              <a:defRPr/>
            </a:lvl1pPr>
          </a:lstStyle>
          <a:p>
            <a:pPr>
              <a:defRPr/>
            </a:pPr>
            <a:fld id="{406D8190-CCAE-484E-9129-ACC1EA664C6B}" type="slidenum">
              <a:rPr lang="zh-CN" altLang="en-US"/>
              <a:pPr>
                <a:defRPr/>
              </a:pPr>
              <a:t>‹#›</a:t>
            </a:fld>
            <a:endParaRPr lang="zh-CN" altLang="en-US"/>
          </a:p>
        </p:txBody>
      </p:sp>
    </p:spTree>
    <p:extLst>
      <p:ext uri="{BB962C8B-B14F-4D97-AF65-F5344CB8AC3E}">
        <p14:creationId xmlns:p14="http://schemas.microsoft.com/office/powerpoint/2010/main" val="413174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日期占位符 3">
            <a:extLst>
              <a:ext uri="{FF2B5EF4-FFF2-40B4-BE49-F238E27FC236}">
                <a16:creationId xmlns:a16="http://schemas.microsoft.com/office/drawing/2014/main" id="{846AD66C-F5EF-4709-8AD5-D942E1BC2475}"/>
              </a:ext>
            </a:extLst>
          </p:cNvPr>
          <p:cNvSpPr>
            <a:spLocks noGrp="1"/>
          </p:cNvSpPr>
          <p:nvPr>
            <p:ph type="dt" sz="half" idx="10"/>
            <p:custDataLst>
              <p:tags r:id="rId1"/>
            </p:custDataLst>
          </p:nvPr>
        </p:nvSpPr>
        <p:spPr/>
        <p:txBody>
          <a:bodyPr/>
          <a:lstStyle>
            <a:lvl1pPr>
              <a:defRPr/>
            </a:lvl1pPr>
          </a:lstStyle>
          <a:p>
            <a:pPr>
              <a:defRPr/>
            </a:pPr>
            <a:fld id="{0F35DB5A-0B1E-4B54-BBDB-54572563D602}"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F1862D75-1218-4D46-AEF8-9CC9398884E1}"/>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4C48F8B-F87E-4D90-BF19-CFF6AFD4CCDD}"/>
              </a:ext>
            </a:extLst>
          </p:cNvPr>
          <p:cNvSpPr>
            <a:spLocks noGrp="1"/>
          </p:cNvSpPr>
          <p:nvPr>
            <p:ph type="sldNum" sz="quarter" idx="12"/>
            <p:custDataLst>
              <p:tags r:id="rId3"/>
            </p:custDataLst>
          </p:nvPr>
        </p:nvSpPr>
        <p:spPr/>
        <p:txBody>
          <a:bodyPr/>
          <a:lstStyle>
            <a:lvl1pPr>
              <a:defRPr/>
            </a:lvl1pPr>
          </a:lstStyle>
          <a:p>
            <a:pPr>
              <a:defRPr/>
            </a:pPr>
            <a:fld id="{DAD3F145-7F99-45F3-A00D-44B16BDD6C50}" type="slidenum">
              <a:rPr lang="zh-CN" altLang="en-US"/>
              <a:pPr>
                <a:defRPr/>
              </a:pPr>
              <a:t>‹#›</a:t>
            </a:fld>
            <a:endParaRPr lang="zh-CN" altLang="en-US"/>
          </a:p>
        </p:txBody>
      </p:sp>
    </p:spTree>
    <p:extLst>
      <p:ext uri="{BB962C8B-B14F-4D97-AF65-F5344CB8AC3E}">
        <p14:creationId xmlns:p14="http://schemas.microsoft.com/office/powerpoint/2010/main" val="320584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90800" y="3848400"/>
            <a:ext cx="7768800" cy="766800"/>
          </a:xfrm>
        </p:spPr>
        <p:txBody>
          <a:bodyPr lIns="90000" tIns="46800" rIns="90000" bIns="46800" anchor="b">
            <a:normAutofit/>
          </a:bodyPr>
          <a:lstStyle>
            <a:lvl1pPr>
              <a:defRPr sz="4400"/>
            </a:lvl1pPr>
          </a:lstStyle>
          <a:p>
            <a:r>
              <a:rPr lang="zh-CN" altLang="en-US" noProof="1"/>
              <a:t>单击此处编辑母版标题样式</a:t>
            </a:r>
          </a:p>
        </p:txBody>
      </p:sp>
      <p:sp>
        <p:nvSpPr>
          <p:cNvPr id="3" name="文本占位符 2"/>
          <p:cNvSpPr>
            <a:spLocks noGrp="1"/>
          </p:cNvSpPr>
          <p:nvPr>
            <p:ph type="body" idx="1"/>
          </p:nvPr>
        </p:nvSpPr>
        <p:spPr>
          <a:xfrm>
            <a:off x="1990800" y="4615200"/>
            <a:ext cx="7768800" cy="867600"/>
          </a:xfrm>
        </p:spPr>
        <p:txBody>
          <a:bodyPr>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E7C4BAA5-AFE0-4B4D-AF1B-5B824192684D}"/>
              </a:ext>
            </a:extLst>
          </p:cNvPr>
          <p:cNvSpPr>
            <a:spLocks noGrp="1"/>
          </p:cNvSpPr>
          <p:nvPr>
            <p:ph type="dt" sz="half" idx="10"/>
            <p:custDataLst>
              <p:tags r:id="rId1"/>
            </p:custDataLst>
          </p:nvPr>
        </p:nvSpPr>
        <p:spPr/>
        <p:txBody>
          <a:bodyPr/>
          <a:lstStyle>
            <a:lvl1pPr>
              <a:defRPr/>
            </a:lvl1pPr>
          </a:lstStyle>
          <a:p>
            <a:pPr>
              <a:defRPr/>
            </a:pPr>
            <a:fld id="{F7C1B175-982A-4AB5-9FEE-57AEA54243E5}"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2758E2F1-5686-4488-97C3-7812A59B932B}"/>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1B96C28-DAEC-4B91-93C6-5A10A44B436C}"/>
              </a:ext>
            </a:extLst>
          </p:cNvPr>
          <p:cNvSpPr>
            <a:spLocks noGrp="1"/>
          </p:cNvSpPr>
          <p:nvPr>
            <p:ph type="sldNum" sz="quarter" idx="12"/>
            <p:custDataLst>
              <p:tags r:id="rId3"/>
            </p:custDataLst>
          </p:nvPr>
        </p:nvSpPr>
        <p:spPr/>
        <p:txBody>
          <a:bodyPr/>
          <a:lstStyle>
            <a:lvl1pPr>
              <a:defRPr/>
            </a:lvl1pPr>
          </a:lstStyle>
          <a:p>
            <a:pPr>
              <a:defRPr/>
            </a:pPr>
            <a:fld id="{C74772B8-3DF3-4F19-84D5-53B7A8B5E9A6}" type="slidenum">
              <a:rPr lang="zh-CN" altLang="en-US"/>
              <a:pPr>
                <a:defRPr/>
              </a:pPr>
              <a:t>‹#›</a:t>
            </a:fld>
            <a:endParaRPr lang="zh-CN" altLang="en-US"/>
          </a:p>
        </p:txBody>
      </p:sp>
    </p:spTree>
    <p:extLst>
      <p:ext uri="{BB962C8B-B14F-4D97-AF65-F5344CB8AC3E}">
        <p14:creationId xmlns:p14="http://schemas.microsoft.com/office/powerpoint/2010/main" val="18014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6411600" y="1501200"/>
            <a:ext cx="5176800" cy="47484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3140C814-21FF-4D52-9DAB-F109011B18F2}"/>
              </a:ext>
            </a:extLst>
          </p:cNvPr>
          <p:cNvSpPr>
            <a:spLocks noGrp="1"/>
          </p:cNvSpPr>
          <p:nvPr>
            <p:ph type="dt" sz="half" idx="10"/>
            <p:custDataLst>
              <p:tags r:id="rId1"/>
            </p:custDataLst>
          </p:nvPr>
        </p:nvSpPr>
        <p:spPr/>
        <p:txBody>
          <a:bodyPr/>
          <a:lstStyle>
            <a:lvl1pPr>
              <a:defRPr/>
            </a:lvl1pPr>
          </a:lstStyle>
          <a:p>
            <a:pPr>
              <a:defRPr/>
            </a:pPr>
            <a:fld id="{090A25FD-BE17-4FD9-A038-7F99E6E105BE}" type="datetimeFigureOut">
              <a:rPr lang="zh-CN" altLang="en-US"/>
              <a:pPr>
                <a:defRPr/>
              </a:pPr>
              <a:t>2022/7/16</a:t>
            </a:fld>
            <a:endParaRPr lang="zh-CN" altLang="en-US"/>
          </a:p>
        </p:txBody>
      </p:sp>
      <p:sp>
        <p:nvSpPr>
          <p:cNvPr id="6" name="页脚占位符 4">
            <a:extLst>
              <a:ext uri="{FF2B5EF4-FFF2-40B4-BE49-F238E27FC236}">
                <a16:creationId xmlns:a16="http://schemas.microsoft.com/office/drawing/2014/main" id="{001D1A3E-EDD4-4AFC-8C35-72F726397943}"/>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9EA709A-9BC6-449D-A9FD-21CF9CBFD71F}"/>
              </a:ext>
            </a:extLst>
          </p:cNvPr>
          <p:cNvSpPr>
            <a:spLocks noGrp="1"/>
          </p:cNvSpPr>
          <p:nvPr>
            <p:ph type="sldNum" sz="quarter" idx="12"/>
            <p:custDataLst>
              <p:tags r:id="rId3"/>
            </p:custDataLst>
          </p:nvPr>
        </p:nvSpPr>
        <p:spPr/>
        <p:txBody>
          <a:bodyPr/>
          <a:lstStyle>
            <a:lvl1pPr>
              <a:defRPr/>
            </a:lvl1pPr>
          </a:lstStyle>
          <a:p>
            <a:pPr>
              <a:defRPr/>
            </a:pPr>
            <a:fld id="{192100C4-5621-4685-8821-A078D875880C}" type="slidenum">
              <a:rPr lang="zh-CN" altLang="en-US"/>
              <a:pPr>
                <a:defRPr/>
              </a:pPr>
              <a:t>‹#›</a:t>
            </a:fld>
            <a:endParaRPr lang="zh-CN" altLang="en-US"/>
          </a:p>
        </p:txBody>
      </p:sp>
    </p:spTree>
    <p:extLst>
      <p:ext uri="{BB962C8B-B14F-4D97-AF65-F5344CB8AC3E}">
        <p14:creationId xmlns:p14="http://schemas.microsoft.com/office/powerpoint/2010/main" val="407834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文本占位符 2"/>
          <p:cNvSpPr>
            <a:spLocks noGrp="1"/>
          </p:cNvSpPr>
          <p:nvPr>
            <p:ph type="body" idx="1"/>
          </p:nvPr>
        </p:nvSpPr>
        <p:spPr>
          <a:xfrm>
            <a:off x="608400" y="1429200"/>
            <a:ext cx="5342400" cy="381600"/>
          </a:xfrm>
        </p:spPr>
        <p:txBody>
          <a:bodyPr lIns="101600" tIns="38100" rIns="76200" bIns="3810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840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p:nvPr>
        </p:nvSpPr>
        <p:spPr>
          <a:xfrm>
            <a:off x="6235750" y="1421729"/>
            <a:ext cx="5342400" cy="381600"/>
          </a:xfrm>
        </p:spPr>
        <p:txBody>
          <a:bodyPr lIns="101600" tIns="38100" rIns="76200" bIns="38100" rtlCol="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nvPr>
        </p:nvSpPr>
        <p:spPr>
          <a:xfrm>
            <a:off x="623575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7" name="日期占位符 3">
            <a:extLst>
              <a:ext uri="{FF2B5EF4-FFF2-40B4-BE49-F238E27FC236}">
                <a16:creationId xmlns:a16="http://schemas.microsoft.com/office/drawing/2014/main" id="{A7E6AD5B-257A-4223-A1E6-2C20AC901925}"/>
              </a:ext>
            </a:extLst>
          </p:cNvPr>
          <p:cNvSpPr>
            <a:spLocks noGrp="1"/>
          </p:cNvSpPr>
          <p:nvPr>
            <p:ph type="dt" sz="half" idx="10"/>
            <p:custDataLst>
              <p:tags r:id="rId1"/>
            </p:custDataLst>
          </p:nvPr>
        </p:nvSpPr>
        <p:spPr/>
        <p:txBody>
          <a:bodyPr/>
          <a:lstStyle>
            <a:lvl1pPr>
              <a:defRPr/>
            </a:lvl1pPr>
          </a:lstStyle>
          <a:p>
            <a:pPr>
              <a:defRPr/>
            </a:pPr>
            <a:fld id="{44FEF073-AE72-4174-9C46-84CE3F248EE0}" type="datetimeFigureOut">
              <a:rPr lang="zh-CN" altLang="en-US"/>
              <a:pPr>
                <a:defRPr/>
              </a:pPr>
              <a:t>2022/7/16</a:t>
            </a:fld>
            <a:endParaRPr lang="zh-CN" altLang="en-US"/>
          </a:p>
        </p:txBody>
      </p:sp>
      <p:sp>
        <p:nvSpPr>
          <p:cNvPr id="8" name="页脚占位符 4">
            <a:extLst>
              <a:ext uri="{FF2B5EF4-FFF2-40B4-BE49-F238E27FC236}">
                <a16:creationId xmlns:a16="http://schemas.microsoft.com/office/drawing/2014/main" id="{05090013-07DC-4AD8-8C51-63E8AE849D27}"/>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4250A97-9665-4556-AC0F-026836B86220}"/>
              </a:ext>
            </a:extLst>
          </p:cNvPr>
          <p:cNvSpPr>
            <a:spLocks noGrp="1"/>
          </p:cNvSpPr>
          <p:nvPr>
            <p:ph type="sldNum" sz="quarter" idx="12"/>
            <p:custDataLst>
              <p:tags r:id="rId3"/>
            </p:custDataLst>
          </p:nvPr>
        </p:nvSpPr>
        <p:spPr/>
        <p:txBody>
          <a:bodyPr/>
          <a:lstStyle>
            <a:lvl1pPr>
              <a:defRPr/>
            </a:lvl1pPr>
          </a:lstStyle>
          <a:p>
            <a:pPr>
              <a:defRPr/>
            </a:pPr>
            <a:fld id="{0CD3E927-D7F0-4453-B37A-15E94F6D692B}" type="slidenum">
              <a:rPr lang="zh-CN" altLang="en-US"/>
              <a:pPr>
                <a:defRPr/>
              </a:pPr>
              <a:t>‹#›</a:t>
            </a:fld>
            <a:endParaRPr lang="zh-CN" altLang="en-US"/>
          </a:p>
        </p:txBody>
      </p:sp>
    </p:spTree>
    <p:extLst>
      <p:ext uri="{BB962C8B-B14F-4D97-AF65-F5344CB8AC3E}">
        <p14:creationId xmlns:p14="http://schemas.microsoft.com/office/powerpoint/2010/main" val="8327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日期占位符 3">
            <a:extLst>
              <a:ext uri="{FF2B5EF4-FFF2-40B4-BE49-F238E27FC236}">
                <a16:creationId xmlns:a16="http://schemas.microsoft.com/office/drawing/2014/main" id="{7B62C9A8-AC19-4CEA-808E-BC7E33FD31BF}"/>
              </a:ext>
            </a:extLst>
          </p:cNvPr>
          <p:cNvSpPr>
            <a:spLocks noGrp="1"/>
          </p:cNvSpPr>
          <p:nvPr>
            <p:ph type="dt" sz="half" idx="10"/>
            <p:custDataLst>
              <p:tags r:id="rId1"/>
            </p:custDataLst>
          </p:nvPr>
        </p:nvSpPr>
        <p:spPr/>
        <p:txBody>
          <a:bodyPr/>
          <a:lstStyle>
            <a:lvl1pPr>
              <a:defRPr/>
            </a:lvl1pPr>
          </a:lstStyle>
          <a:p>
            <a:pPr>
              <a:defRPr/>
            </a:pPr>
            <a:fld id="{F4DED3D7-48AE-4A07-8E16-7E667B0FA874}" type="datetimeFigureOut">
              <a:rPr lang="zh-CN" altLang="en-US"/>
              <a:pPr>
                <a:defRPr/>
              </a:pPr>
              <a:t>2022/7/16</a:t>
            </a:fld>
            <a:endParaRPr lang="zh-CN" altLang="en-US"/>
          </a:p>
        </p:txBody>
      </p:sp>
      <p:sp>
        <p:nvSpPr>
          <p:cNvPr id="4" name="页脚占位符 4">
            <a:extLst>
              <a:ext uri="{FF2B5EF4-FFF2-40B4-BE49-F238E27FC236}">
                <a16:creationId xmlns:a16="http://schemas.microsoft.com/office/drawing/2014/main" id="{ECCCBB42-C82D-4C40-A8BB-C1593807918E}"/>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4EAE842C-DF06-4433-9D4A-6F27ABB1202A}"/>
              </a:ext>
            </a:extLst>
          </p:cNvPr>
          <p:cNvSpPr>
            <a:spLocks noGrp="1"/>
          </p:cNvSpPr>
          <p:nvPr>
            <p:ph type="sldNum" sz="quarter" idx="12"/>
            <p:custDataLst>
              <p:tags r:id="rId3"/>
            </p:custDataLst>
          </p:nvPr>
        </p:nvSpPr>
        <p:spPr/>
        <p:txBody>
          <a:bodyPr/>
          <a:lstStyle>
            <a:lvl1pPr>
              <a:defRPr/>
            </a:lvl1pPr>
          </a:lstStyle>
          <a:p>
            <a:pPr>
              <a:defRPr/>
            </a:pPr>
            <a:fld id="{22811949-05F1-4A15-AA30-5C279DDDA1ED}" type="slidenum">
              <a:rPr lang="zh-CN" altLang="en-US"/>
              <a:pPr>
                <a:defRPr/>
              </a:pPr>
              <a:t>‹#›</a:t>
            </a:fld>
            <a:endParaRPr lang="zh-CN" altLang="en-US"/>
          </a:p>
        </p:txBody>
      </p:sp>
    </p:spTree>
    <p:extLst>
      <p:ext uri="{BB962C8B-B14F-4D97-AF65-F5344CB8AC3E}">
        <p14:creationId xmlns:p14="http://schemas.microsoft.com/office/powerpoint/2010/main" val="41381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165F324-E8D1-488E-835B-0ACEC5F6F371}"/>
              </a:ext>
            </a:extLst>
          </p:cNvPr>
          <p:cNvSpPr>
            <a:spLocks noGrp="1"/>
          </p:cNvSpPr>
          <p:nvPr>
            <p:ph type="dt" sz="half" idx="10"/>
            <p:custDataLst>
              <p:tags r:id="rId1"/>
            </p:custDataLst>
          </p:nvPr>
        </p:nvSpPr>
        <p:spPr/>
        <p:txBody>
          <a:bodyPr/>
          <a:lstStyle>
            <a:lvl1pPr>
              <a:defRPr/>
            </a:lvl1pPr>
          </a:lstStyle>
          <a:p>
            <a:pPr>
              <a:defRPr/>
            </a:pPr>
            <a:fld id="{AF070718-A447-4125-83F8-385CBB50C563}" type="datetimeFigureOut">
              <a:rPr lang="zh-CN" altLang="en-US"/>
              <a:pPr>
                <a:defRPr/>
              </a:pPr>
              <a:t>2022/7/16</a:t>
            </a:fld>
            <a:endParaRPr lang="zh-CN" altLang="en-US"/>
          </a:p>
        </p:txBody>
      </p:sp>
      <p:sp>
        <p:nvSpPr>
          <p:cNvPr id="3" name="页脚占位符 4">
            <a:extLst>
              <a:ext uri="{FF2B5EF4-FFF2-40B4-BE49-F238E27FC236}">
                <a16:creationId xmlns:a16="http://schemas.microsoft.com/office/drawing/2014/main" id="{62B8ABD8-01B2-49C1-ABC5-1F54155AF718}"/>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A725482F-98F5-40F4-88CA-F42A9A7E9BE2}"/>
              </a:ext>
            </a:extLst>
          </p:cNvPr>
          <p:cNvSpPr>
            <a:spLocks noGrp="1"/>
          </p:cNvSpPr>
          <p:nvPr>
            <p:ph type="sldNum" sz="quarter" idx="12"/>
            <p:custDataLst>
              <p:tags r:id="rId3"/>
            </p:custDataLst>
          </p:nvPr>
        </p:nvSpPr>
        <p:spPr/>
        <p:txBody>
          <a:bodyPr/>
          <a:lstStyle>
            <a:lvl1pPr>
              <a:defRPr/>
            </a:lvl1pPr>
          </a:lstStyle>
          <a:p>
            <a:pPr>
              <a:defRPr/>
            </a:pPr>
            <a:fld id="{53288D3C-9387-402E-8C03-625E4899C7D5}" type="slidenum">
              <a:rPr lang="zh-CN" altLang="en-US"/>
              <a:pPr>
                <a:defRPr/>
              </a:pPr>
              <a:t>‹#›</a:t>
            </a:fld>
            <a:endParaRPr lang="zh-CN" altLang="en-US"/>
          </a:p>
        </p:txBody>
      </p:sp>
    </p:spTree>
    <p:extLst>
      <p:ext uri="{BB962C8B-B14F-4D97-AF65-F5344CB8AC3E}">
        <p14:creationId xmlns:p14="http://schemas.microsoft.com/office/powerpoint/2010/main" val="376835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rtlCol="0">
            <a:normAutofit/>
          </a:bodyPr>
          <a:lstStyle>
            <a:lvl1pPr>
              <a:buNone/>
              <a:defRPr sz="1600"/>
            </a:lvl1pPr>
          </a:lstStyle>
          <a:p>
            <a:pPr lvl="0"/>
            <a:endParaRPr noProof="1">
              <a:sym typeface="+mn-ea"/>
            </a:endParaRPr>
          </a:p>
        </p:txBody>
      </p:sp>
      <p:sp>
        <p:nvSpPr>
          <p:cNvPr id="4" name="文本占位符 3"/>
          <p:cNvSpPr>
            <a:spLocks noGrp="1"/>
          </p:cNvSpPr>
          <p:nvPr>
            <p:ph type="body" sz="half" idx="2"/>
          </p:nvPr>
        </p:nvSpPr>
        <p:spPr>
          <a:xfrm>
            <a:off x="6350400" y="1555200"/>
            <a:ext cx="5227200" cy="4608000"/>
          </a:xfrm>
        </p:spPr>
        <p:txBody>
          <a:bodyPr rtlCol="0">
            <a:normAutofit/>
          </a:bodyPr>
          <a:lstStyle>
            <a:lvl1pPr>
              <a:buNone/>
              <a:defRPr sz="1600"/>
            </a:lvl1pPr>
          </a:lstStyle>
          <a:p>
            <a:pPr lvl="0"/>
            <a:r>
              <a:rPr noProof="1">
                <a:sym typeface="+mn-ea"/>
              </a:rPr>
              <a:t>单击此处编辑母版文本样式</a:t>
            </a:r>
          </a:p>
        </p:txBody>
      </p:sp>
      <p:sp>
        <p:nvSpPr>
          <p:cNvPr id="9" name="标题 8"/>
          <p:cNvSpPr>
            <a:spLocks noGrp="1"/>
          </p:cNvSpPr>
          <p:nvPr>
            <p:ph type="title"/>
          </p:nvPr>
        </p:nvSpPr>
        <p:spPr/>
        <p:txBody>
          <a:bodyPr/>
          <a:lstStyle/>
          <a:p>
            <a:r>
              <a:rPr lang="zh-CN" altLang="en-US" noProof="1"/>
              <a:t>单击此处编辑母版标题样式</a:t>
            </a:r>
          </a:p>
        </p:txBody>
      </p:sp>
      <p:sp>
        <p:nvSpPr>
          <p:cNvPr id="5" name="日期占位符 3">
            <a:extLst>
              <a:ext uri="{FF2B5EF4-FFF2-40B4-BE49-F238E27FC236}">
                <a16:creationId xmlns:a16="http://schemas.microsoft.com/office/drawing/2014/main" id="{8519473A-F919-4CD3-B705-CD5F6C4806ED}"/>
              </a:ext>
            </a:extLst>
          </p:cNvPr>
          <p:cNvSpPr>
            <a:spLocks noGrp="1"/>
          </p:cNvSpPr>
          <p:nvPr>
            <p:ph type="dt" sz="half" idx="10"/>
            <p:custDataLst>
              <p:tags r:id="rId1"/>
            </p:custDataLst>
          </p:nvPr>
        </p:nvSpPr>
        <p:spPr/>
        <p:txBody>
          <a:bodyPr/>
          <a:lstStyle>
            <a:lvl1pPr>
              <a:defRPr/>
            </a:lvl1pPr>
          </a:lstStyle>
          <a:p>
            <a:pPr>
              <a:defRPr/>
            </a:pPr>
            <a:fld id="{6A0CFDE4-9E5E-4DB4-98FC-30749D3E3F85}" type="datetimeFigureOut">
              <a:rPr lang="zh-CN" altLang="en-US"/>
              <a:pPr>
                <a:defRPr/>
              </a:pPr>
              <a:t>2022/7/16</a:t>
            </a:fld>
            <a:endParaRPr lang="zh-CN" altLang="en-US"/>
          </a:p>
        </p:txBody>
      </p:sp>
      <p:sp>
        <p:nvSpPr>
          <p:cNvPr id="6" name="页脚占位符 4">
            <a:extLst>
              <a:ext uri="{FF2B5EF4-FFF2-40B4-BE49-F238E27FC236}">
                <a16:creationId xmlns:a16="http://schemas.microsoft.com/office/drawing/2014/main" id="{9811EA8C-33C7-407F-A5F8-5E660D610D9C}"/>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1D3E92A-4B22-43CF-BEB4-2F064EDF5366}"/>
              </a:ext>
            </a:extLst>
          </p:cNvPr>
          <p:cNvSpPr>
            <a:spLocks noGrp="1"/>
          </p:cNvSpPr>
          <p:nvPr>
            <p:ph type="sldNum" sz="quarter" idx="12"/>
            <p:custDataLst>
              <p:tags r:id="rId3"/>
            </p:custDataLst>
          </p:nvPr>
        </p:nvSpPr>
        <p:spPr/>
        <p:txBody>
          <a:bodyPr/>
          <a:lstStyle>
            <a:lvl1pPr>
              <a:defRPr/>
            </a:lvl1pPr>
          </a:lstStyle>
          <a:p>
            <a:pPr>
              <a:defRPr/>
            </a:pPr>
            <a:fld id="{B5382E5C-BE2F-4951-AB20-47F54631860D}" type="slidenum">
              <a:rPr lang="zh-CN" altLang="en-US"/>
              <a:pPr>
                <a:defRPr/>
              </a:pPr>
              <a:t>‹#›</a:t>
            </a:fld>
            <a:endParaRPr lang="zh-CN" altLang="en-US"/>
          </a:p>
        </p:txBody>
      </p:sp>
    </p:spTree>
    <p:extLst>
      <p:ext uri="{BB962C8B-B14F-4D97-AF65-F5344CB8AC3E}">
        <p14:creationId xmlns:p14="http://schemas.microsoft.com/office/powerpoint/2010/main" val="423959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34800" y="914400"/>
            <a:ext cx="1044000" cy="5029200"/>
          </a:xfrm>
        </p:spPr>
        <p:txBody>
          <a:bodyPr vert="eaVert" lIns="90000" tIns="46800" rIns="90000" bIns="46800" rtlCol="0">
            <a:normAutofit/>
          </a:bodyPr>
          <a:lstStyle>
            <a:lvl1pPr>
              <a:buNone/>
              <a:defRPr sz="2800"/>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nvPr>
        </p:nvSpPr>
        <p:spPr>
          <a:xfrm>
            <a:off x="914400" y="914400"/>
            <a:ext cx="9169200" cy="5029200"/>
          </a:xfrm>
        </p:spPr>
        <p:txBody>
          <a:bodyPr vert="eaVert" lIns="46800" r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0125D17-72FB-4ECE-A59C-AEA20D3B176F}"/>
              </a:ext>
            </a:extLst>
          </p:cNvPr>
          <p:cNvSpPr>
            <a:spLocks noGrp="1"/>
          </p:cNvSpPr>
          <p:nvPr>
            <p:ph type="dt" sz="half" idx="10"/>
            <p:custDataLst>
              <p:tags r:id="rId1"/>
            </p:custDataLst>
          </p:nvPr>
        </p:nvSpPr>
        <p:spPr/>
        <p:txBody>
          <a:bodyPr/>
          <a:lstStyle>
            <a:lvl1pPr>
              <a:defRPr/>
            </a:lvl1pPr>
          </a:lstStyle>
          <a:p>
            <a:pPr>
              <a:defRPr/>
            </a:pPr>
            <a:fld id="{31571F0D-90D7-4AE7-B4CB-915C04CDCA0B}"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566BA098-400C-48C4-AAF5-71B68F992865}"/>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89782A8-0F4D-4809-878F-C91FEA7A2C72}"/>
              </a:ext>
            </a:extLst>
          </p:cNvPr>
          <p:cNvSpPr>
            <a:spLocks noGrp="1"/>
          </p:cNvSpPr>
          <p:nvPr>
            <p:ph type="sldNum" sz="quarter" idx="12"/>
            <p:custDataLst>
              <p:tags r:id="rId3"/>
            </p:custDataLst>
          </p:nvPr>
        </p:nvSpPr>
        <p:spPr/>
        <p:txBody>
          <a:bodyPr/>
          <a:lstStyle>
            <a:lvl1pPr>
              <a:defRPr/>
            </a:lvl1pPr>
          </a:lstStyle>
          <a:p>
            <a:pPr>
              <a:defRPr/>
            </a:pPr>
            <a:fld id="{94829E08-FE7F-4156-9230-BB3B93CBD94D}" type="slidenum">
              <a:rPr lang="zh-CN" altLang="en-US"/>
              <a:pPr>
                <a:defRPr/>
              </a:pPr>
              <a:t>‹#›</a:t>
            </a:fld>
            <a:endParaRPr lang="zh-CN" altLang="en-US"/>
          </a:p>
        </p:txBody>
      </p:sp>
    </p:spTree>
    <p:extLst>
      <p:ext uri="{BB962C8B-B14F-4D97-AF65-F5344CB8AC3E}">
        <p14:creationId xmlns:p14="http://schemas.microsoft.com/office/powerpoint/2010/main" val="280774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BCFEAB5-30F1-4727-B8E4-1F13B0E03DE4}"/>
              </a:ext>
            </a:extLst>
          </p:cNvPr>
          <p:cNvSpPr>
            <a:spLocks noGrp="1" noChangeArrowheads="1"/>
          </p:cNvSpPr>
          <p:nvPr>
            <p:ph type="title" idx="4294967295"/>
            <p:custDataLst>
              <p:tags r:id="rId14"/>
            </p:custDataLst>
          </p:nvPr>
        </p:nvSpPr>
        <p:spPr bwMode="auto">
          <a:xfrm>
            <a:off x="608013" y="608013"/>
            <a:ext cx="10969625" cy="706437"/>
          </a:xfrm>
          <a:prstGeom prst="rect">
            <a:avLst/>
          </a:prstGeom>
          <a:noFill/>
          <a:ln>
            <a:noFill/>
          </a:ln>
        </p:spPr>
        <p:txBody>
          <a:bodyPr vert="horz" wrap="square" lIns="90170" tIns="46990" rIns="90170" bIns="4699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1006B06-0519-45A9-B768-EA0FD12E1199}"/>
              </a:ext>
            </a:extLst>
          </p:cNvPr>
          <p:cNvSpPr>
            <a:spLocks noGrp="1" noChangeArrowheads="1"/>
          </p:cNvSpPr>
          <p:nvPr>
            <p:ph type="body" idx="4294967295"/>
            <p:custDataLst>
              <p:tags r:id="rId15"/>
            </p:custDataLst>
          </p:nvPr>
        </p:nvSpPr>
        <p:spPr bwMode="auto">
          <a:xfrm>
            <a:off x="608013" y="1490663"/>
            <a:ext cx="10969625" cy="4759325"/>
          </a:xfrm>
          <a:prstGeom prst="rect">
            <a:avLst/>
          </a:prstGeom>
          <a:noFill/>
          <a:ln>
            <a:noFill/>
          </a:ln>
        </p:spPr>
        <p:txBody>
          <a:bodyPr vert="horz" wrap="square" lIns="90000" tIns="46800" rIns="90000" bIns="4680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7B03E-89DB-425E-B6D9-1101EBA1DE01}"/>
              </a:ext>
            </a:extLst>
          </p:cNvPr>
          <p:cNvSpPr>
            <a:spLocks noGrp="1"/>
          </p:cNvSpPr>
          <p:nvPr>
            <p:ph type="dt" sz="half" idx="2"/>
            <p:custDataLst>
              <p:tags r:id="rId16"/>
            </p:custDataLst>
          </p:nvPr>
        </p:nvSpPr>
        <p:spPr>
          <a:xfrm>
            <a:off x="612775" y="6315075"/>
            <a:ext cx="2698750" cy="315913"/>
          </a:xfrm>
          <a:prstGeom prst="rect">
            <a:avLst/>
          </a:prstGeom>
        </p:spPr>
        <p:txBody>
          <a:bodyPr vert="horz" lIns="91440" tIns="45720" rIns="91440" bIns="45720" rtlCol="0" anchor="ctr">
            <a:normAutofit/>
          </a:bodyPr>
          <a:lstStyle>
            <a:lvl1pPr algn="l" eaLnBrk="1" fontAlgn="auto" hangingPunct="1">
              <a:defRPr sz="1000" baseline="0" noProof="1" smtClean="0">
                <a:solidFill>
                  <a:schemeClr val="tx1">
                    <a:tint val="75000"/>
                  </a:schemeClr>
                </a:solidFill>
                <a:latin typeface="Arial" panose="020B0604020202020204" pitchFamily="34" charset="0"/>
                <a:ea typeface="微软雅黑" panose="020B0503020204020204" pitchFamily="34" charset="-122"/>
              </a:defRPr>
            </a:lvl1pPr>
          </a:lstStyle>
          <a:p>
            <a:pPr>
              <a:defRPr/>
            </a:pPr>
            <a:fld id="{9C9DD444-AB2F-4A55-9A75-25C15F1DA018}"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3024FC9C-80EB-4D53-8807-D05A7C1C15CE}"/>
              </a:ext>
            </a:extLst>
          </p:cNvPr>
          <p:cNvSpPr>
            <a:spLocks noGrp="1"/>
          </p:cNvSpPr>
          <p:nvPr>
            <p:ph type="ftr" sz="quarter" idx="3"/>
            <p:custDataLst>
              <p:tags r:id="rId17"/>
            </p:custDataLst>
          </p:nvPr>
        </p:nvSpPr>
        <p:spPr>
          <a:xfrm>
            <a:off x="4116388" y="6315075"/>
            <a:ext cx="3959225" cy="315913"/>
          </a:xfrm>
          <a:prstGeom prst="rect">
            <a:avLst/>
          </a:prstGeom>
        </p:spPr>
        <p:txBody>
          <a:bodyPr vert="horz" lIns="91440" tIns="45720" rIns="91440" bIns="45720" rtlCol="0" anchor="ctr">
            <a:normAutofit/>
          </a:bodyPr>
          <a:lstStyle>
            <a:lvl1pPr algn="ctr" eaLnBrk="1" fontAlgn="auto" hangingPunct="1">
              <a:defRPr sz="1000" baseline="0" noProof="1">
                <a:solidFill>
                  <a:schemeClr val="tx1">
                    <a:tint val="75000"/>
                  </a:schemeClr>
                </a:solidFill>
                <a:latin typeface="Arial" panose="020B0604020202020204" pitchFamily="34" charset="0"/>
                <a:ea typeface="微软雅黑" panose="020B0503020204020204" pitchFamily="34" charset="-122"/>
              </a:defRPr>
            </a:lvl1pPr>
          </a:lstStyle>
          <a:p>
            <a:pPr>
              <a:defRPr/>
            </a:pPr>
            <a:endParaRPr lang="zh-CN" altLang="en-US"/>
          </a:p>
        </p:txBody>
      </p:sp>
      <p:sp>
        <p:nvSpPr>
          <p:cNvPr id="6" name="灯片编号占位符 5">
            <a:extLst>
              <a:ext uri="{FF2B5EF4-FFF2-40B4-BE49-F238E27FC236}">
                <a16:creationId xmlns:a16="http://schemas.microsoft.com/office/drawing/2014/main" id="{53829480-1BA0-419B-8D46-1B696D432ABC}"/>
              </a:ext>
            </a:extLst>
          </p:cNvPr>
          <p:cNvSpPr>
            <a:spLocks noGrp="1"/>
          </p:cNvSpPr>
          <p:nvPr>
            <p:ph type="sldNum" sz="quarter" idx="4"/>
            <p:custDataLst>
              <p:tags r:id="rId18"/>
            </p:custDataLst>
          </p:nvPr>
        </p:nvSpPr>
        <p:spPr>
          <a:xfrm>
            <a:off x="8877300" y="6315075"/>
            <a:ext cx="2700338" cy="315913"/>
          </a:xfrm>
          <a:prstGeom prst="rect">
            <a:avLst/>
          </a:prstGeom>
        </p:spPr>
        <p:txBody>
          <a:bodyPr vert="horz" wrap="square" lIns="91440" tIns="45720" rIns="91440" bIns="45720" numCol="1" anchor="ctr" anchorCtr="0" compatLnSpc="1">
            <a:prstTxWarp prst="textNoShape">
              <a:avLst/>
            </a:prstTxWarp>
            <a:normAutofit/>
          </a:bodyPr>
          <a:lstStyle>
            <a:lvl1pPr algn="r" eaLnBrk="1" hangingPunct="1">
              <a:defRPr sz="1000" smtClean="0">
                <a:solidFill>
                  <a:srgbClr val="898989"/>
                </a:solidFill>
              </a:defRPr>
            </a:lvl1pPr>
          </a:lstStyle>
          <a:p>
            <a:pPr>
              <a:defRPr/>
            </a:pPr>
            <a:fld id="{B2A7EDCB-175D-42EF-B7AA-361ACD9652EC}" type="slidenum">
              <a:rPr lang="zh-CN" altLang="en-US"/>
              <a:pPr>
                <a:defRPr/>
              </a:pPr>
              <a:t>‹#›</a:t>
            </a:fld>
            <a:endParaRPr lang="zh-CN" altLang="en-US"/>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kern="1200" spc="300">
          <a:solidFill>
            <a:srgbClr val="262626"/>
          </a:solidFill>
          <a:latin typeface="Arial" panose="020B0604020202020204" pitchFamily="34" charset="0"/>
          <a:ea typeface="微软雅黑" panose="020B0503020204020204" pitchFamily="34" charset="-122"/>
          <a:cs typeface="+mj-cs"/>
        </a:defRPr>
      </a:lvl1pPr>
      <a:lvl2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130000"/>
        </a:lnSpc>
        <a:spcBef>
          <a:spcPct val="0"/>
        </a:spcBef>
        <a:spcAft>
          <a:spcPts val="1000"/>
        </a:spcAft>
        <a:buFont typeface="Arial" panose="020B0604020202020204" pitchFamily="34" charset="0"/>
        <a:buChar char="●"/>
        <a:defRPr kern="1200" spc="150">
          <a:solidFill>
            <a:srgbClr val="595959"/>
          </a:solidFill>
          <a:latin typeface="Arial" panose="020B0604020202020204" pitchFamily="34" charset="0"/>
          <a:ea typeface="微软雅黑" panose="020B0503020204020204" pitchFamily="34" charset="-122"/>
          <a:cs typeface="+mn-cs"/>
        </a:defRPr>
      </a:lvl1pPr>
      <a:lvl2pPr marL="685800" indent="-228600" algn="l" rtl="0" eaLnBrk="0" fontAlgn="base" hangingPunct="0">
        <a:lnSpc>
          <a:spcPct val="120000"/>
        </a:lnSpc>
        <a:spcBef>
          <a:spcPct val="0"/>
        </a:spcBef>
        <a:spcAft>
          <a:spcPts val="600"/>
        </a:spcAft>
        <a:buFont typeface="Arial" panose="020B0604020202020204" pitchFamily="34" charset="0"/>
        <a:buChar char="●"/>
        <a:tabLst>
          <a:tab pos="1609725" algn="l"/>
        </a:tabLst>
        <a:defRPr sz="1600" kern="1200" spc="150">
          <a:solidFill>
            <a:srgbClr val="595959"/>
          </a:solidFill>
          <a:latin typeface="Arial" panose="020B0604020202020204" pitchFamily="34" charset="0"/>
          <a:ea typeface="微软雅黑" panose="020B0503020204020204" pitchFamily="34" charset="-122"/>
          <a:cs typeface="+mn-cs"/>
        </a:defRPr>
      </a:lvl2pPr>
      <a:lvl3pPr marL="1143000" indent="-228600" algn="l" rtl="0" eaLnBrk="0" fontAlgn="base" hangingPunct="0">
        <a:lnSpc>
          <a:spcPct val="120000"/>
        </a:lnSpc>
        <a:spcBef>
          <a:spcPct val="0"/>
        </a:spcBef>
        <a:spcAft>
          <a:spcPts val="600"/>
        </a:spcAft>
        <a:buFont typeface="Arial" panose="020B0604020202020204" pitchFamily="34" charset="0"/>
        <a:buChar char="●"/>
        <a:defRPr sz="1600" kern="1200" spc="150">
          <a:solidFill>
            <a:srgbClr val="595959"/>
          </a:solidFill>
          <a:latin typeface="Arial" panose="020B0604020202020204" pitchFamily="34" charset="0"/>
          <a:ea typeface="微软雅黑" panose="020B0503020204020204" pitchFamily="34" charset="-122"/>
          <a:cs typeface="+mn-cs"/>
        </a:defRPr>
      </a:lvl3pPr>
      <a:lvl4pPr marL="1600200" indent="-228600" algn="l" rtl="0" eaLnBrk="0" fontAlgn="base" hangingPunct="0">
        <a:lnSpc>
          <a:spcPct val="120000"/>
        </a:lnSpc>
        <a:spcBef>
          <a:spcPct val="0"/>
        </a:spcBef>
        <a:spcAft>
          <a:spcPts val="300"/>
        </a:spcAft>
        <a:buFont typeface="Wingdings" panose="05000000000000000000" pitchFamily="2" charset="2"/>
        <a:buChar char=""/>
        <a:defRPr sz="1400" kern="1200" spc="150">
          <a:solidFill>
            <a:srgbClr val="595959"/>
          </a:solidFill>
          <a:latin typeface="Arial" panose="020B0604020202020204" pitchFamily="34" charset="0"/>
          <a:ea typeface="微软雅黑" panose="020B0503020204020204" pitchFamily="34" charset="-122"/>
          <a:cs typeface="+mn-cs"/>
        </a:defRPr>
      </a:lvl4pPr>
      <a:lvl5pPr marL="2057400" indent="-228600" algn="l" rtl="0" eaLnBrk="0" fontAlgn="base" hangingPunct="0">
        <a:lnSpc>
          <a:spcPct val="120000"/>
        </a:lnSpc>
        <a:spcBef>
          <a:spcPct val="0"/>
        </a:spcBef>
        <a:spcAft>
          <a:spcPts val="300"/>
        </a:spcAft>
        <a:buFont typeface="Arial" panose="020B0604020202020204" pitchFamily="34" charset="0"/>
        <a:buChar char="•"/>
        <a:defRPr sz="1400" kern="1200" spc="150">
          <a:solidFill>
            <a:srgbClr val="595959"/>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image" Target="../media/image7.png"/><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6" descr="资源 7">
            <a:extLst>
              <a:ext uri="{FF2B5EF4-FFF2-40B4-BE49-F238E27FC236}">
                <a16:creationId xmlns:a16="http://schemas.microsoft.com/office/drawing/2014/main" id="{544FADF3-2DBF-4627-8CAE-EED6B575E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22900"/>
            <a:ext cx="12192000" cy="143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图片 18" descr="资源 20">
            <a:extLst>
              <a:ext uri="{FF2B5EF4-FFF2-40B4-BE49-F238E27FC236}">
                <a16:creationId xmlns:a16="http://schemas.microsoft.com/office/drawing/2014/main" id="{1AECF9F8-993E-4661-8148-90E0AAD49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19725"/>
            <a:ext cx="12192000" cy="143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 name="图片 5" descr="资源 6">
            <a:extLst>
              <a:ext uri="{FF2B5EF4-FFF2-40B4-BE49-F238E27FC236}">
                <a16:creationId xmlns:a16="http://schemas.microsoft.com/office/drawing/2014/main" id="{14FFF84B-437E-4445-BDA1-E1D7AEDCDC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0"/>
            <a:ext cx="3581400" cy="301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图片 8" descr="资源 9">
            <a:extLst>
              <a:ext uri="{FF2B5EF4-FFF2-40B4-BE49-F238E27FC236}">
                <a16:creationId xmlns:a16="http://schemas.microsoft.com/office/drawing/2014/main" id="{87873C5D-920B-4978-8904-4B072C3BA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050" y="3910013"/>
            <a:ext cx="237172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文本框 9">
            <a:extLst>
              <a:ext uri="{FF2B5EF4-FFF2-40B4-BE49-F238E27FC236}">
                <a16:creationId xmlns:a16="http://schemas.microsoft.com/office/drawing/2014/main" id="{1C0C89A5-92AF-492B-A0E9-0238402F1690}"/>
              </a:ext>
            </a:extLst>
          </p:cNvPr>
          <p:cNvSpPr txBox="1">
            <a:spLocks noChangeArrowheads="1"/>
          </p:cNvSpPr>
          <p:nvPr/>
        </p:nvSpPr>
        <p:spPr bwMode="auto">
          <a:xfrm>
            <a:off x="2316393" y="1806575"/>
            <a:ext cx="5155850" cy="1107996"/>
          </a:xfrm>
          <a:prstGeom prst="rect">
            <a:avLst/>
          </a:prstGeom>
          <a:noFill/>
          <a:ln>
            <a:noFill/>
          </a:ln>
        </p:spPr>
        <p:txBody>
          <a:bodyPr wrap="square">
            <a:spAutoFit/>
          </a:bodyPr>
          <a:lstStyle/>
          <a:p>
            <a:pPr eaLnBrk="1" hangingPunct="1">
              <a:defRPr/>
            </a:pPr>
            <a:r>
              <a:rPr lang="zh-CN" altLang="en-US" sz="6600" b="1" dirty="0">
                <a:solidFill>
                  <a:schemeClr val="accent4"/>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rPr>
              <a:t>线性代数</a:t>
            </a:r>
          </a:p>
        </p:txBody>
      </p:sp>
      <p:sp>
        <p:nvSpPr>
          <p:cNvPr id="2056" name="文本框 11">
            <a:extLst>
              <a:ext uri="{FF2B5EF4-FFF2-40B4-BE49-F238E27FC236}">
                <a16:creationId xmlns:a16="http://schemas.microsoft.com/office/drawing/2014/main" id="{09A602D3-489B-4C27-B480-D36A63813DC9}"/>
              </a:ext>
            </a:extLst>
          </p:cNvPr>
          <p:cNvSpPr txBox="1">
            <a:spLocks noChangeArrowheads="1"/>
          </p:cNvSpPr>
          <p:nvPr/>
        </p:nvSpPr>
        <p:spPr bwMode="auto">
          <a:xfrm>
            <a:off x="2933700" y="3935413"/>
            <a:ext cx="22732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2400" dirty="0" err="1">
                <a:solidFill>
                  <a:schemeClr val="bg1"/>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rPr>
              <a:t>DeaphetS</a:t>
            </a:r>
            <a:endParaRPr lang="en-US" altLang="zh-CN" sz="2400" dirty="0">
              <a:solidFill>
                <a:schemeClr val="bg1"/>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endParaRPr>
          </a:p>
        </p:txBody>
      </p:sp>
      <p:pic>
        <p:nvPicPr>
          <p:cNvPr id="2057" name="图片 14" descr="资源 18">
            <a:extLst>
              <a:ext uri="{FF2B5EF4-FFF2-40B4-BE49-F238E27FC236}">
                <a16:creationId xmlns:a16="http://schemas.microsoft.com/office/drawing/2014/main" id="{092DC1FD-52DF-4F3A-9172-B699CD4332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313" y="952500"/>
            <a:ext cx="1414462"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 name="图片 15" descr="资源 19">
            <a:extLst>
              <a:ext uri="{FF2B5EF4-FFF2-40B4-BE49-F238E27FC236}">
                <a16:creationId xmlns:a16="http://schemas.microsoft.com/office/drawing/2014/main" id="{C616993F-37A0-429A-A960-12BC0C7E26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7050" y="3417888"/>
            <a:ext cx="2590800" cy="146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0953" y="6206412"/>
            <a:ext cx="1490501" cy="424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7" name="组 16"/>
          <p:cNvGrpSpPr/>
          <p:nvPr/>
        </p:nvGrpSpPr>
        <p:grpSpPr>
          <a:xfrm>
            <a:off x="106358" y="124288"/>
            <a:ext cx="2560642" cy="561512"/>
            <a:chOff x="7902173" y="2781300"/>
            <a:chExt cx="2560642" cy="561512"/>
          </a:xfrm>
        </p:grpSpPr>
        <p:pic>
          <p:nvPicPr>
            <p:cNvPr id="18"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文本框 18"/>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0" name="矩形 19"/>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高斯消元</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=4  </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r>
                  <a:rPr lang="zh-CN" altLang="en-US" sz="2000" dirty="0"/>
                  <a:t>，增广矩阵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3</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−3</m:t>
                            </m:r>
                          </m:e>
                          <m:e>
                            <m:r>
                              <a:rPr lang="en-US" altLang="zh-CN" sz="2000" i="1">
                                <a:latin typeface="Cambria Math" panose="02040503050406030204" pitchFamily="18" charset="0"/>
                              </a:rPr>
                              <m:t>2</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4</m:t>
                            </m:r>
                          </m:e>
                          <m:e>
                            <m:r>
                              <a:rPr lang="en-US" altLang="zh-CN" sz="2000" i="1">
                                <a:latin typeface="Cambria Math" panose="02040503050406030204" pitchFamily="18" charset="0"/>
                              </a:rPr>
                              <m:t>2</m:t>
                            </m:r>
                          </m:e>
                          <m:e>
                            <m:r>
                              <a:rPr lang="en-US" altLang="zh-CN" sz="2000" i="1">
                                <a:latin typeface="Cambria Math" panose="02040503050406030204" pitchFamily="18" charset="0"/>
                              </a:rPr>
                              <m:t>3</m:t>
                            </m:r>
                          </m:e>
                        </m:eqArr>
                      </m:e>
                    </m:d>
                  </m:oMath>
                </a14:m>
                <a:endParaRPr lang="en-US" altLang="zh-CN" sz="2000" dirty="0"/>
              </a:p>
              <a:p>
                <a:r>
                  <a:rPr lang="zh-CN" altLang="en-US" sz="2000" dirty="0"/>
                  <a:t>根据当前的代码，我们就会得到新的增广矩阵</a:t>
                </a:r>
                <a14:m>
                  <m:oMath xmlns:m="http://schemas.openxmlformats.org/officeDocument/2006/math">
                    <m:d>
                      <m:dPr>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i="1">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3</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r>
                              <a:rPr lang="en-US" altLang="zh-CN" sz="2000" i="1">
                                <a:latin typeface="Cambria Math" panose="02040503050406030204" pitchFamily="18" charset="0"/>
                              </a:rPr>
                              <m:t>2</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4</m:t>
                            </m:r>
                          </m:e>
                          <m:e>
                            <m:r>
                              <a:rPr lang="en-US" altLang="zh-CN" sz="2000" i="1">
                                <a:latin typeface="Cambria Math" panose="02040503050406030204" pitchFamily="18" charset="0"/>
                              </a:rPr>
                              <m:t>3</m:t>
                            </m:r>
                          </m:e>
                        </m:eqArr>
                      </m:e>
                    </m:d>
                  </m:oMath>
                </a14:m>
                <a:r>
                  <a:rPr lang="en-US" altLang="zh-CN" sz="2000" dirty="0"/>
                  <a:t> </a:t>
                </a:r>
                <a:r>
                  <a:rPr lang="zh-CN" altLang="en-US" sz="2000" dirty="0"/>
                  <a:t>：</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  </m:t>
                            </m:r>
                          </m:e>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=4</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endParaRPr lang="en-US" altLang="zh-CN" sz="2000" dirty="0"/>
              </a:p>
              <a:p>
                <a:r>
                  <a:rPr lang="zh-CN" altLang="en-US" sz="2000" dirty="0"/>
                  <a:t>接下去要做的就是把</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消掉，对应代码</a:t>
                </a:r>
                <a:endParaRPr lang="en-US" altLang="zh-CN" sz="2000" dirty="0"/>
              </a:p>
              <a:p>
                <a:pPr lvl="1"/>
                <a:r>
                  <a:rPr lang="en-US" altLang="zh-CN" sz="1800" dirty="0"/>
                  <a:t>for(int j=1;j&lt;=</a:t>
                </a:r>
                <a:r>
                  <a:rPr lang="en-US" altLang="zh-CN" sz="1800" dirty="0" err="1"/>
                  <a:t>n;j</a:t>
                </a:r>
                <a:r>
                  <a:rPr lang="en-US" altLang="zh-CN" sz="1800" dirty="0"/>
                  <a:t>++)if(</a:t>
                </a:r>
                <a:r>
                  <a:rPr lang="en-US" altLang="zh-CN" sz="1800" dirty="0" err="1"/>
                  <a:t>i</a:t>
                </a:r>
                <a:r>
                  <a:rPr lang="en-US" altLang="zh-CN" sz="1800" dirty="0"/>
                  <a:t>!=j){</a:t>
                </a:r>
              </a:p>
              <a:p>
                <a:pPr marL="457200" lvl="1" indent="0">
                  <a:buNone/>
                </a:pPr>
                <a:r>
                  <a:rPr lang="en-US" altLang="zh-CN" sz="1800" dirty="0"/>
                  <a:t>	K=a[j][</a:t>
                </a:r>
                <a:r>
                  <a:rPr lang="en-US" altLang="zh-CN" sz="1800" dirty="0" err="1"/>
                  <a:t>i</a:t>
                </a:r>
                <a:r>
                  <a:rPr lang="en-US" altLang="zh-CN" sz="1800" dirty="0"/>
                  <a:t>]/a[</a:t>
                </a:r>
                <a:r>
                  <a:rPr lang="en-US" altLang="zh-CN" sz="1800" dirty="0" err="1"/>
                  <a:t>i</a:t>
                </a:r>
                <a:r>
                  <a:rPr lang="en-US" altLang="zh-CN" sz="1800" dirty="0"/>
                  <a:t>][</a:t>
                </a:r>
                <a:r>
                  <a:rPr lang="en-US" altLang="zh-CN" sz="1800" dirty="0" err="1"/>
                  <a:t>i</a:t>
                </a:r>
                <a:r>
                  <a:rPr lang="en-US" altLang="zh-CN" sz="1800" dirty="0"/>
                  <a:t>];for(int k=</a:t>
                </a:r>
                <a:r>
                  <a:rPr lang="en-US" altLang="zh-CN" sz="1800" dirty="0" err="1"/>
                  <a:t>i</a:t>
                </a:r>
                <a:r>
                  <a:rPr lang="en-US" altLang="zh-CN" sz="1800" dirty="0"/>
                  <a:t>/*1*/;k&lt;=</a:t>
                </a:r>
                <a:r>
                  <a:rPr lang="en-US" altLang="zh-CN" sz="1800" b="1" dirty="0"/>
                  <a:t>n+1</a:t>
                </a:r>
                <a:r>
                  <a:rPr lang="en-US" altLang="zh-CN" sz="1800" dirty="0"/>
                  <a:t>;k++)a[j][k]-=K*a[</a:t>
                </a:r>
                <a:r>
                  <a:rPr lang="en-US" altLang="zh-CN" sz="1800" dirty="0" err="1"/>
                  <a:t>i</a:t>
                </a:r>
                <a:r>
                  <a:rPr lang="en-US" altLang="zh-CN" sz="1800" dirty="0"/>
                  <a:t>][k];}</a:t>
                </a:r>
              </a:p>
              <a:p>
                <a:r>
                  <a:rPr lang="zh-CN" altLang="en-US" sz="2000" dirty="0"/>
                  <a:t>一直照此操作，便能实现消元</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17433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高斯消元</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新的增广矩阵</a:t>
                </a:r>
                <a14:m>
                  <m:oMath xmlns:m="http://schemas.openxmlformats.org/officeDocument/2006/math">
                    <m:d>
                      <m:dPr>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i="1">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3</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r>
                              <a:rPr lang="en-US" altLang="zh-CN" sz="2000" i="1">
                                <a:latin typeface="Cambria Math" panose="02040503050406030204" pitchFamily="18" charset="0"/>
                              </a:rPr>
                              <m:t>2</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4</m:t>
                            </m:r>
                          </m:e>
                          <m:e>
                            <m:r>
                              <a:rPr lang="en-US" altLang="zh-CN" sz="2000" i="1">
                                <a:latin typeface="Cambria Math" panose="02040503050406030204" pitchFamily="18" charset="0"/>
                              </a:rPr>
                              <m:t>3</m:t>
                            </m:r>
                          </m:e>
                        </m:eqArr>
                      </m:e>
                    </m:d>
                  </m:oMath>
                </a14:m>
                <a:r>
                  <a:rPr lang="en-US" altLang="zh-CN" sz="2000" dirty="0"/>
                  <a:t> </a:t>
                </a:r>
                <a:r>
                  <a:rPr lang="zh-CN" altLang="en-US" sz="2000" dirty="0"/>
                  <a:t>：</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  </m:t>
                            </m:r>
                          </m:e>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=4</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endParaRPr lang="en-US" altLang="zh-CN" sz="2000" dirty="0"/>
              </a:p>
              <a:p>
                <a:r>
                  <a:rPr lang="zh-CN" altLang="en-US" sz="2000" dirty="0"/>
                  <a:t>接着根据消元的代码，就可以得出每轮消元的结果：</a:t>
                </a:r>
                <a:endParaRPr lang="en-US" altLang="zh-CN" sz="2000" dirty="0"/>
              </a:p>
              <a:p>
                <a:pPr marL="0" indent="0">
                  <a:buNone/>
                </a:pPr>
                <a14:m>
                  <m:oMath xmlns:m="http://schemas.openxmlformats.org/officeDocument/2006/math">
                    <m:d>
                      <m:dPr>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5</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3</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−4</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4</m:t>
                            </m:r>
                          </m:e>
                          <m:e>
                            <m:r>
                              <a:rPr lang="en-US" altLang="zh-CN" sz="2000" b="0" i="1" smtClean="0">
                                <a:latin typeface="Cambria Math" panose="02040503050406030204" pitchFamily="18" charset="0"/>
                              </a:rPr>
                              <m:t>7</m:t>
                            </m:r>
                          </m:e>
                        </m:eqArr>
                      </m:e>
                    </m:d>
                    <m:r>
                      <a:rPr lang="zh-CN" altLang="en-US" sz="2000" i="1">
                        <a:latin typeface="Cambria Math" panose="02040503050406030204" pitchFamily="18" charset="0"/>
                      </a:rPr>
                      <m:t>、</m:t>
                    </m:r>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i="1">
                                <a:latin typeface="Cambria Math" panose="02040503050406030204" pitchFamily="18" charset="0"/>
                              </a:rPr>
                              <m:t>2</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1.5</m:t>
                            </m:r>
                          </m:e>
                          <m:e>
                            <m:r>
                              <a:rPr lang="en-US" altLang="zh-CN" sz="2000" i="1">
                                <a:latin typeface="Cambria Math" panose="02040503050406030204" pitchFamily="18" charset="0"/>
                              </a:rPr>
                              <m:t>−1</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1.5</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−4</m:t>
                            </m:r>
                          </m:e>
                          <m:e>
                            <m:r>
                              <a:rPr lang="en-US" altLang="zh-CN" sz="2000" i="1">
                                <a:latin typeface="Cambria Math" panose="02040503050406030204" pitchFamily="18" charset="0"/>
                              </a:rPr>
                              <m:t>4</m:t>
                            </m:r>
                          </m:e>
                          <m:e>
                            <m:r>
                              <a:rPr lang="en-US" altLang="zh-CN" sz="2000" b="0" i="1" smtClean="0">
                                <a:latin typeface="Cambria Math" panose="02040503050406030204" pitchFamily="18" charset="0"/>
                              </a:rPr>
                              <m:t>−3</m:t>
                            </m:r>
                          </m:e>
                        </m:eqArr>
                      </m:e>
                    </m:d>
                    <m:r>
                      <a:rPr lang="zh-CN" altLang="en-US" sz="2000" i="1" smtClean="0">
                        <a:latin typeface="Cambria Math" panose="02040503050406030204" pitchFamily="18" charset="0"/>
                      </a:rPr>
                      <m:t>、</m:t>
                    </m:r>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2</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i="1">
                                <a:latin typeface="Cambria Math" panose="02040503050406030204" pitchFamily="18" charset="0"/>
                              </a:rPr>
                              <m:t>−1.5</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6</m:t>
                            </m:r>
                          </m:e>
                          <m:e>
                            <m:r>
                              <a:rPr lang="en-US" altLang="zh-CN" sz="2000" i="1">
                                <a:latin typeface="Cambria Math" panose="02040503050406030204" pitchFamily="18" charset="0"/>
                              </a:rPr>
                              <m:t>−3</m:t>
                            </m:r>
                          </m:e>
                        </m:eqArr>
                      </m:e>
                    </m:d>
                  </m:oMath>
                </a14:m>
                <a:endParaRPr lang="en-US" altLang="zh-CN" sz="2000" dirty="0"/>
              </a:p>
              <a:p>
                <a:r>
                  <a:rPr lang="zh-CN" altLang="en-US" sz="2000" dirty="0"/>
                  <a:t>这样我们就能够直接求出每个</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的解</a:t>
                </a:r>
                <a:endParaRPr lang="en-US" altLang="zh-CN" sz="2000" dirty="0"/>
              </a:p>
              <a:p>
                <a:r>
                  <a:rPr lang="zh-CN" altLang="en-US" sz="2000" dirty="0"/>
                  <a:t>除此之外，我们也可以在找到</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的代表行后，直接将代表行变成</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=1</m:t>
                    </m:r>
                  </m:oMath>
                </a14:m>
                <a:r>
                  <a:rPr lang="zh-CN" altLang="en-US" sz="2000" dirty="0"/>
                  <a:t>的形式，这样最后只需要输出矩阵第</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oMath>
                </a14:m>
                <a:r>
                  <a:rPr lang="zh-CN" altLang="en-US" sz="2000" dirty="0"/>
                  <a:t>列的值即可</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17932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无解判断</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当然，并不是所有方程都是有解或者有唯一解的</a:t>
                </a:r>
                <a:endParaRPr lang="en-US" altLang="zh-CN" sz="2000" dirty="0"/>
              </a:p>
              <a:p>
                <a:r>
                  <a:rPr lang="zh-CN" altLang="en-US" sz="2000" dirty="0"/>
                  <a:t>有些时候就需要我们能做出无解判断</a:t>
                </a:r>
                <a:endParaRPr lang="en-US" altLang="zh-CN" sz="2000" dirty="0"/>
              </a:p>
              <a:p>
                <a:r>
                  <a:rPr lang="zh-CN" altLang="en-US" sz="2000" dirty="0"/>
                  <a:t>其实判断的方式很简单，看下我们的代码什么时候有机会挂掉就好了</a:t>
                </a:r>
                <a:endParaRPr lang="en-US" altLang="zh-CN" sz="2000" dirty="0"/>
              </a:p>
              <a:p>
                <a:r>
                  <a:rPr lang="zh-CN" altLang="en-US" sz="2000" dirty="0"/>
                  <a:t>在找不到某个</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的代表元素时即可判断无唯一解，这样我们就能够通过</a:t>
                </a:r>
                <a:r>
                  <a:rPr lang="en-US" altLang="zh-CN" sz="2000" dirty="0" err="1"/>
                  <a:t>luogu</a:t>
                </a:r>
                <a:r>
                  <a:rPr lang="en-US" altLang="zh-CN" sz="2000" dirty="0"/>
                  <a:t> P3389</a:t>
                </a:r>
              </a:p>
              <a:p>
                <a:r>
                  <a:rPr lang="zh-CN" altLang="en-US" sz="2000" dirty="0"/>
                  <a:t>而有些时候我们需要判断是无解还是多解，如</a:t>
                </a:r>
                <a:r>
                  <a:rPr lang="en-US" altLang="zh-CN" sz="2000" dirty="0" err="1"/>
                  <a:t>luogu</a:t>
                </a:r>
                <a:r>
                  <a:rPr lang="en-US" altLang="zh-CN" sz="2000" dirty="0"/>
                  <a:t> P2455</a:t>
                </a:r>
              </a:p>
              <a:p>
                <a:r>
                  <a:rPr lang="zh-CN" altLang="en-US" sz="2000" dirty="0"/>
                  <a:t>我们来分析一下一开始给出的两个方程</a:t>
                </a:r>
                <a:endParaRPr lang="en-US" altLang="zh-CN" sz="2000" dirty="0"/>
              </a:p>
              <a:p>
                <a:pPr marL="0" indent="0">
                  <a:buNone/>
                </a:pP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 ，</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1397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无解判断</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，之前我们已经把他改写成了标准形式</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，并得出了对应的增广矩阵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−1</m:t>
                            </m:r>
                          </m:e>
                          <m:e>
                            <m:r>
                              <a:rPr lang="en-US" altLang="zh-CN" sz="2000" b="0" i="1" smtClean="0">
                                <a:latin typeface="Cambria Math" panose="02040503050406030204" pitchFamily="18" charset="0"/>
                              </a:rPr>
                              <m:t>9</m:t>
                            </m:r>
                          </m:e>
                        </m:eqArr>
                      </m:e>
                    </m:d>
                  </m:oMath>
                </a14:m>
                <a:r>
                  <a:rPr lang="zh-CN" altLang="en-US" sz="2000" dirty="0"/>
                  <a:t>，我们根据消元法则可以得出一个新的矩阵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b="0" i="1" smtClean="0">
                                <a:latin typeface="Cambria Math" panose="02040503050406030204" pitchFamily="18" charset="0"/>
                              </a:rPr>
                              <m:t>5</m:t>
                            </m:r>
                          </m:e>
                          <m:e>
                            <m:r>
                              <a:rPr lang="en-US" altLang="zh-CN" sz="2000" b="0" i="1" smtClean="0">
                                <a:latin typeface="Cambria Math" panose="02040503050406030204" pitchFamily="18" charset="0"/>
                              </a:rPr>
                              <m:t>5</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15</m:t>
                            </m:r>
                          </m:e>
                          <m:e>
                            <m:r>
                              <a:rPr lang="en-US" altLang="zh-CN" sz="2000" b="0" i="1" smtClean="0">
                                <a:latin typeface="Cambria Math" panose="02040503050406030204" pitchFamily="18" charset="0"/>
                              </a:rPr>
                              <m:t>16</m:t>
                            </m:r>
                          </m:e>
                        </m:eqArr>
                      </m:e>
                    </m:d>
                  </m:oMath>
                </a14:m>
                <a:endParaRPr lang="en-US" altLang="zh-CN" sz="2000" dirty="0"/>
              </a:p>
              <a:p>
                <a:r>
                  <a:rPr lang="zh-CN" altLang="en-US" sz="2000" dirty="0"/>
                  <a:t>继续消</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zh-CN" altLang="en-US" sz="2000" dirty="0"/>
                  <a:t>可以得到</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3</m:t>
                            </m:r>
                          </m:e>
                          <m:e>
                            <m:r>
                              <a:rPr lang="en-US" altLang="zh-CN" sz="2000" i="1">
                                <a:latin typeface="Cambria Math" panose="02040503050406030204" pitchFamily="18" charset="0"/>
                              </a:rPr>
                              <m:t>1</m:t>
                            </m:r>
                          </m:e>
                        </m:eqArr>
                      </m:e>
                    </m:d>
                  </m:oMath>
                </a14:m>
                <a:r>
                  <a:rPr lang="zh-CN" altLang="en-US" sz="2000" dirty="0"/>
                  <a:t>，发现最后一行就是</a:t>
                </a:r>
                <a14:m>
                  <m:oMath xmlns:m="http://schemas.openxmlformats.org/officeDocument/2006/math">
                    <m:r>
                      <a:rPr lang="en-US" altLang="zh-CN" sz="2000" b="0" i="1" smtClean="0">
                        <a:latin typeface="Cambria Math" panose="02040503050406030204" pitchFamily="18" charset="0"/>
                      </a:rPr>
                      <m:t>0=1</m:t>
                    </m:r>
                  </m:oMath>
                </a14:m>
                <a:r>
                  <a:rPr lang="zh-CN" altLang="en-US" sz="2000" dirty="0"/>
                  <a:t>的形式，得出方程无解</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70577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多解判断</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zh-CN" altLang="en-US" sz="2000" dirty="0"/>
                  <a:t>，同样改写成标准形式</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4</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zh-CN" altLang="en-US" sz="2000" dirty="0"/>
                  <a:t>，并得出对应的增广矩阵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i="1">
                                <a:latin typeface="Cambria Math" panose="02040503050406030204" pitchFamily="18" charset="0"/>
                              </a:rPr>
                              <m:t>−1</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b="0" i="1" smtClean="0">
                                <a:latin typeface="Cambria Math" panose="02040503050406030204" pitchFamily="18" charset="0"/>
                              </a:rPr>
                              <m:t>0</m:t>
                            </m:r>
                          </m:e>
                          <m:e>
                            <m:r>
                              <a:rPr lang="en-US" altLang="zh-CN" sz="2000" i="1">
                                <a:latin typeface="Cambria Math" panose="02040503050406030204" pitchFamily="18" charset="0"/>
                              </a:rPr>
                              <m:t>3</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−1</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1</m:t>
                            </m:r>
                            <m:r>
                              <a:rPr lang="en-US" altLang="zh-CN" sz="2000" i="1">
                                <a:latin typeface="Cambria Math" panose="02040503050406030204" pitchFamily="18" charset="0"/>
                              </a:rPr>
                              <m:t>1</m:t>
                            </m:r>
                          </m:e>
                          <m:e>
                            <m:r>
                              <a:rPr lang="en-US" altLang="zh-CN" sz="2000" b="0" i="1" smtClean="0">
                                <a:latin typeface="Cambria Math" panose="02040503050406030204" pitchFamily="18" charset="0"/>
                              </a:rPr>
                              <m:t>−1</m:t>
                            </m:r>
                          </m:e>
                        </m:eqArr>
                      </m:e>
                    </m:d>
                  </m:oMath>
                </a14:m>
                <a:r>
                  <a:rPr lang="zh-CN" altLang="en-US" sz="2000" dirty="0"/>
                  <a:t>，我们消元完会发现最后一行仍然还有两个变量，得出多解</a:t>
                </a:r>
                <a:endParaRPr lang="en-US" altLang="zh-CN" sz="2000" dirty="0"/>
              </a:p>
              <a:p>
                <a:r>
                  <a:rPr lang="zh-CN" altLang="en-US" sz="2000" dirty="0"/>
                  <a:t>综合上述过程可以得出，当增广矩阵存在一行使得系数均为零而结果不为零，则无解</a:t>
                </a:r>
                <a:endParaRPr lang="en-US" altLang="zh-CN" sz="2000" dirty="0"/>
              </a:p>
              <a:p>
                <a:r>
                  <a:rPr lang="zh-CN" altLang="en-US" sz="2000" dirty="0"/>
                  <a:t>若最后剩余一行仍有多个系数不为零的变量，则多解</a:t>
                </a:r>
                <a:endParaRPr lang="en-US" altLang="zh-CN" sz="2000" dirty="0"/>
              </a:p>
              <a:p>
                <a:r>
                  <a:rPr lang="zh-CN" altLang="en-US" sz="2000" dirty="0"/>
                  <a:t>实际上，如果我们假装依次寻找这些变量的代表行的话，可以得出另一个更为普遍的判断多解的方法：存在一个</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找不到代表行</a:t>
                </a:r>
                <a:endParaRPr lang="en-US" altLang="zh-CN" sz="2000" dirty="0"/>
              </a:p>
              <a:p>
                <a:r>
                  <a:rPr lang="zh-CN" altLang="en-US" sz="2000" dirty="0"/>
                  <a:t>于是我们需要改写之前的高斯消元代码，其实只要额外记录当前消到哪一行即可</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17348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特殊情况</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当然更多时候题目给出的方程组并不是严格按照</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个未知数</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个方程来的，比如</a:t>
                </a:r>
                <a:r>
                  <a:rPr lang="en-US" altLang="zh-CN" sz="2000" dirty="0"/>
                  <a:t>ppt</a:t>
                </a:r>
                <a:r>
                  <a:rPr lang="zh-CN" altLang="en-US" sz="2000" dirty="0"/>
                  <a:t>里给出的头两个例子</a:t>
                </a:r>
                <a:endParaRPr lang="en-US" altLang="zh-CN" sz="2000" dirty="0"/>
              </a:p>
              <a:p>
                <a:r>
                  <a:rPr lang="zh-CN" altLang="en-US" sz="2000" dirty="0"/>
                  <a:t>一般这种时候，我们可以选择加空行或者加空列来解决问题，后面照常消元就好</a:t>
                </a:r>
                <a:endParaRPr lang="en-US" altLang="zh-CN" sz="2000" dirty="0"/>
              </a:p>
              <a:p>
                <a:r>
                  <a:rPr lang="zh-CN" altLang="en-US" sz="2000" dirty="0"/>
                  <a:t>另外，在出现类似特殊情况时，我们来观察一下这些方程的系数矩阵</a:t>
                </a:r>
                <a:endParaRPr lang="en-US" altLang="zh-CN" sz="2000" dirty="0"/>
              </a:p>
              <a:p>
                <a:r>
                  <a:rPr lang="zh-CN" altLang="en-US" sz="2000" dirty="0"/>
                  <a:t>方程</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，消元后得到增广矩阵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3</m:t>
                            </m:r>
                          </m:e>
                          <m:e>
                            <m:r>
                              <a:rPr lang="en-US" altLang="zh-CN" sz="2000" i="1">
                                <a:latin typeface="Cambria Math" panose="02040503050406030204" pitchFamily="18" charset="0"/>
                              </a:rPr>
                              <m:t>1</m:t>
                            </m:r>
                          </m:e>
                        </m:eqArr>
                      </m:e>
                    </m:d>
                  </m:oMath>
                </a14:m>
                <a:r>
                  <a:rPr lang="zh-CN" altLang="en-US" sz="2000" dirty="0"/>
                  <a:t>，系数矩阵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
                    </m:d>
                  </m:oMath>
                </a14:m>
                <a:endParaRPr lang="en-US" altLang="zh-CN" sz="2000" dirty="0"/>
              </a:p>
              <a:p>
                <a:r>
                  <a:rPr lang="zh-CN" altLang="en-US" sz="2000" dirty="0"/>
                  <a:t>消元后能够得到非零行的个数为</a:t>
                </a:r>
                <a14:m>
                  <m:oMath xmlns:m="http://schemas.openxmlformats.org/officeDocument/2006/math">
                    <m:r>
                      <a:rPr lang="en-US" altLang="zh-CN" sz="2000" b="0" i="1" smtClean="0">
                        <a:latin typeface="Cambria Math" panose="02040503050406030204" pitchFamily="18" charset="0"/>
                      </a:rPr>
                      <m:t>2</m:t>
                    </m:r>
                  </m:oMath>
                </a14:m>
                <a:r>
                  <a:rPr lang="zh-CN" altLang="en-US" sz="2000" dirty="0"/>
                  <a:t>，于是我们可以说这个矩阵的</a:t>
                </a:r>
                <a:r>
                  <a:rPr lang="zh-CN" altLang="en-US" sz="2000" b="1" dirty="0"/>
                  <a:t>秩</a:t>
                </a:r>
                <a:r>
                  <a:rPr lang="zh-CN" altLang="en-US" sz="2000" dirty="0"/>
                  <a:t>为</a:t>
                </a:r>
                <a14:m>
                  <m:oMath xmlns:m="http://schemas.openxmlformats.org/officeDocument/2006/math">
                    <m:r>
                      <a:rPr lang="en-US" altLang="zh-CN" sz="2000" b="0" i="1" smtClean="0">
                        <a:latin typeface="Cambria Math" panose="02040503050406030204" pitchFamily="18" charset="0"/>
                      </a:rPr>
                      <m:t>2</m:t>
                    </m:r>
                  </m:oMath>
                </a14:m>
                <a:r>
                  <a:rPr lang="zh-CN" altLang="en-US" sz="2000" dirty="0"/>
                  <a:t>，同时也可以说明初始的系数矩阵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e>
                    </m:d>
                  </m:oMath>
                </a14:m>
                <a:r>
                  <a:rPr lang="zh-CN" altLang="en-US" sz="2000" dirty="0"/>
                  <a:t>的秩为</a:t>
                </a:r>
                <a14:m>
                  <m:oMath xmlns:m="http://schemas.openxmlformats.org/officeDocument/2006/math">
                    <m:r>
                      <a:rPr lang="en-US" altLang="zh-CN" sz="2000" b="0" i="1" smtClean="0">
                        <a:latin typeface="Cambria Math" panose="02040503050406030204" pitchFamily="18" charset="0"/>
                      </a:rPr>
                      <m:t>2</m:t>
                    </m:r>
                  </m:oMath>
                </a14:m>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3861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秩</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而在解方程时</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zh-CN" altLang="en-US" sz="2000" dirty="0"/>
                  <a:t>，我们也得到了一个系数矩阵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0</m:t>
                            </m:r>
                          </m:e>
                          <m:e>
                            <m:r>
                              <a:rPr lang="en-US" altLang="zh-CN" sz="2000" i="1">
                                <a:latin typeface="Cambria Math" panose="02040503050406030204" pitchFamily="18" charset="0"/>
                              </a:rPr>
                              <m:t>3</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
                    </m:d>
                  </m:oMath>
                </a14:m>
                <a:endParaRPr lang="en-US" altLang="zh-CN" sz="2000" dirty="0"/>
              </a:p>
              <a:p>
                <a:r>
                  <a:rPr lang="zh-CN" altLang="en-US" sz="2000" dirty="0"/>
                  <a:t>那么如果我们采用初等列变换，可以得到最右边一列为零向量，于是得出矩阵的</a:t>
                </a:r>
                <a:r>
                  <a:rPr lang="zh-CN" altLang="en-US" sz="2000" b="1" dirty="0"/>
                  <a:t>列秩</a:t>
                </a:r>
                <a:r>
                  <a:rPr lang="zh-CN" altLang="en-US" sz="2000" dirty="0"/>
                  <a:t>为</a:t>
                </a:r>
                <a14:m>
                  <m:oMath xmlns:m="http://schemas.openxmlformats.org/officeDocument/2006/math">
                    <m:r>
                      <a:rPr lang="en-US" altLang="zh-CN" sz="2000" b="0" i="1" smtClean="0">
                        <a:latin typeface="Cambria Math" panose="02040503050406030204" pitchFamily="18" charset="0"/>
                      </a:rPr>
                      <m:t>3</m:t>
                    </m:r>
                  </m:oMath>
                </a14:m>
                <a:endParaRPr lang="en-US" altLang="zh-CN" sz="2000" dirty="0"/>
              </a:p>
              <a:p>
                <a:r>
                  <a:rPr lang="zh-CN" altLang="en-US" sz="2000" dirty="0"/>
                  <a:t>我们知道，高斯消元实际上就是对矩阵进行一系列的初等行变换，于是可以得出：对矩阵进行初等行变换得到一个</a:t>
                </a:r>
                <a:r>
                  <a:rPr lang="zh-CN" altLang="en-US" sz="2000" i="1" dirty="0"/>
                  <a:t>行阶梯形矩阵</a:t>
                </a:r>
                <a:r>
                  <a:rPr lang="zh-CN" altLang="en-US" sz="2000" dirty="0"/>
                  <a:t>后，非零行的个数为矩阵的</a:t>
                </a:r>
                <a:r>
                  <a:rPr lang="zh-CN" altLang="en-US" sz="2000" b="1" dirty="0"/>
                  <a:t>行秩</a:t>
                </a:r>
                <a:endParaRPr lang="en-US" altLang="zh-CN" sz="2000" b="1" dirty="0"/>
              </a:p>
              <a:p>
                <a:r>
                  <a:rPr lang="zh-CN" altLang="en-US" sz="2000" dirty="0"/>
                  <a:t>经过证明可以得出，矩阵的秩</a:t>
                </a:r>
                <a:r>
                  <a:rPr lang="en-US" altLang="zh-CN" sz="2000" dirty="0"/>
                  <a:t>=</a:t>
                </a:r>
                <a:r>
                  <a:rPr lang="zh-CN" altLang="en-US" sz="2000" dirty="0"/>
                  <a:t>行秩</a:t>
                </a:r>
                <a:r>
                  <a:rPr lang="en-US" altLang="zh-CN" sz="2000" dirty="0"/>
                  <a:t>=</a:t>
                </a:r>
                <a:r>
                  <a:rPr lang="zh-CN" altLang="en-US" sz="2000" dirty="0"/>
                  <a:t>列秩，如果我们用解方程的思想来看，秩就相当于一个最大的数字</a:t>
                </a:r>
                <a14:m>
                  <m:oMath xmlns:m="http://schemas.openxmlformats.org/officeDocument/2006/math">
                    <m:r>
                      <a:rPr lang="en-US" altLang="zh-CN" sz="2000" b="0" i="1" smtClean="0">
                        <a:latin typeface="Cambria Math" panose="02040503050406030204" pitchFamily="18" charset="0"/>
                      </a:rPr>
                      <m:t>𝑟</m:t>
                    </m:r>
                  </m:oMath>
                </a14:m>
                <a:r>
                  <a:rPr lang="zh-CN" altLang="en-US" sz="2000" dirty="0"/>
                  <a:t>，满足有</a:t>
                </a:r>
                <a14:m>
                  <m:oMath xmlns:m="http://schemas.openxmlformats.org/officeDocument/2006/math">
                    <m:r>
                      <a:rPr lang="en-US" altLang="zh-CN" sz="2000" b="0" i="1" smtClean="0">
                        <a:latin typeface="Cambria Math" panose="02040503050406030204" pitchFamily="18" charset="0"/>
                      </a:rPr>
                      <m:t>𝑟</m:t>
                    </m:r>
                  </m:oMath>
                </a14:m>
                <a:r>
                  <a:rPr lang="zh-CN" altLang="en-US" sz="2000" dirty="0"/>
                  <a:t>个变量能被其它所有的变量表达出来。</a:t>
                </a:r>
                <a:endParaRPr lang="en-US" altLang="zh-CN" sz="2000" dirty="0"/>
              </a:p>
              <a:p>
                <a:endParaRPr lang="en-US" altLang="zh-CN" sz="2000" b="1"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99813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3454401"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线性无关与线性相关</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4"/>
                <a:ext cx="10972801" cy="5737573"/>
              </a:xfrm>
            </p:spPr>
            <p:txBody>
              <a:bodyPr>
                <a:normAutofit/>
              </a:bodyPr>
              <a:lstStyle/>
              <a:p>
                <a:r>
                  <a:rPr lang="zh-CN" altLang="en-US" sz="2000" dirty="0"/>
                  <a:t>之前我们介绍了向量的概念，其实矩阵也是可以看成一个向量组的</a:t>
                </a:r>
                <a:endParaRPr lang="en-US" altLang="zh-CN" sz="2000" dirty="0"/>
              </a:p>
              <a:p>
                <a:r>
                  <a:rPr lang="zh-CN" altLang="en-US" sz="2000" dirty="0"/>
                  <a:t>设向量组</a:t>
                </a:r>
                <a14:m>
                  <m:oMath xmlns:m="http://schemas.openxmlformats.org/officeDocument/2006/math">
                    <m:r>
                      <a:rPr lang="en-US" altLang="zh-CN" sz="2000">
                        <a:latin typeface="Cambria Math" panose="02040503050406030204" pitchFamily="18" charset="0"/>
                      </a:rPr>
                      <m:t>𝐴</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oMath>
                </a14:m>
                <a:r>
                  <a:rPr lang="zh-CN" altLang="en-US" sz="2000" dirty="0"/>
                  <a:t>为一组</a:t>
                </a:r>
                <a14:m>
                  <m:oMath xmlns:m="http://schemas.openxmlformats.org/officeDocument/2006/math">
                    <m:r>
                      <a:rPr lang="en-US" altLang="zh-CN" sz="2000">
                        <a:latin typeface="Cambria Math" panose="02040503050406030204" pitchFamily="18" charset="0"/>
                      </a:rPr>
                      <m:t>𝑛</m:t>
                    </m:r>
                  </m:oMath>
                </a14:m>
                <a:r>
                  <a:rPr lang="zh-CN" altLang="en-US" sz="2000" dirty="0"/>
                  <a:t>维向量，对任意一组实数</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𝑚</m:t>
                        </m:r>
                      </m:sub>
                    </m:sSub>
                  </m:oMath>
                </a14:m>
                <a:r>
                  <a:rPr lang="zh-CN" altLang="en-US" sz="2000" dirty="0"/>
                  <a:t>，称线性表达式</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𝑚</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oMath>
                </a14:m>
                <a:r>
                  <a:rPr lang="zh-CN" altLang="en-US" sz="2000" dirty="0"/>
                  <a:t>为向量组</a:t>
                </a:r>
                <a14:m>
                  <m:oMath xmlns:m="http://schemas.openxmlformats.org/officeDocument/2006/math">
                    <m:r>
                      <a:rPr lang="en-US" altLang="zh-CN" sz="2000">
                        <a:latin typeface="Cambria Math" panose="02040503050406030204" pitchFamily="18" charset="0"/>
                      </a:rPr>
                      <m:t>𝐴</m:t>
                    </m:r>
                  </m:oMath>
                </a14:m>
                <a:r>
                  <a:rPr lang="zh-CN" altLang="en-US" sz="2000" dirty="0"/>
                  <a:t>的一个线性组合。若存在一组实数</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𝑚</m:t>
                        </m:r>
                      </m:sub>
                    </m:sSub>
                  </m:oMath>
                </a14:m>
                <a:r>
                  <a:rPr lang="zh-CN" altLang="en-US" sz="2000" dirty="0"/>
                  <a:t>，使向量</a:t>
                </a:r>
                <a14:m>
                  <m:oMath xmlns:m="http://schemas.openxmlformats.org/officeDocument/2006/math">
                    <m:r>
                      <a:rPr lang="en-US" altLang="zh-CN" sz="2000">
                        <a:latin typeface="Cambria Math" panose="02040503050406030204" pitchFamily="18" charset="0"/>
                      </a:rPr>
                      <m:t>𝛽</m:t>
                    </m:r>
                  </m:oMath>
                </a14:m>
                <a:r>
                  <a:rPr lang="zh-CN" altLang="en-US" sz="2000" dirty="0"/>
                  <a:t>满足</a:t>
                </a:r>
                <a14:m>
                  <m:oMath xmlns:m="http://schemas.openxmlformats.org/officeDocument/2006/math">
                    <m:r>
                      <a:rPr lang="en-US" altLang="zh-CN" sz="2000">
                        <a:latin typeface="Cambria Math" panose="02040503050406030204" pitchFamily="18" charset="0"/>
                      </a:rPr>
                      <m:t>𝛽</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𝑚</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oMath>
                </a14:m>
                <a:r>
                  <a:rPr lang="zh-CN" altLang="en-US" sz="2000" dirty="0"/>
                  <a:t>，则称</a:t>
                </a:r>
                <a14:m>
                  <m:oMath xmlns:m="http://schemas.openxmlformats.org/officeDocument/2006/math">
                    <m:r>
                      <a:rPr lang="en-US" altLang="zh-CN" sz="2000">
                        <a:latin typeface="Cambria Math" panose="02040503050406030204" pitchFamily="18" charset="0"/>
                      </a:rPr>
                      <m:t>𝛽</m:t>
                    </m:r>
                  </m:oMath>
                </a14:m>
                <a:r>
                  <a:rPr lang="zh-CN" altLang="en-US" sz="2000" dirty="0"/>
                  <a:t>为向量组</a:t>
                </a:r>
                <a14:m>
                  <m:oMath xmlns:m="http://schemas.openxmlformats.org/officeDocument/2006/math">
                    <m:r>
                      <a:rPr lang="en-US" altLang="zh-CN" sz="2000">
                        <a:latin typeface="Cambria Math" panose="02040503050406030204" pitchFamily="18" charset="0"/>
                      </a:rPr>
                      <m:t>𝐴</m:t>
                    </m:r>
                  </m:oMath>
                </a14:m>
                <a:r>
                  <a:rPr lang="zh-CN" altLang="en-US" sz="2000" dirty="0"/>
                  <a:t>的线性组合，</a:t>
                </a:r>
                <a14:m>
                  <m:oMath xmlns:m="http://schemas.openxmlformats.org/officeDocument/2006/math">
                    <m:r>
                      <a:rPr lang="en-US" altLang="zh-CN" sz="2000">
                        <a:latin typeface="Cambria Math" panose="02040503050406030204" pitchFamily="18" charset="0"/>
                      </a:rPr>
                      <m:t>𝛽</m:t>
                    </m:r>
                    <m:r>
                      <a:rPr lang="zh-CN" altLang="en-US" sz="2000">
                        <a:latin typeface="Cambria Math" panose="02040503050406030204" pitchFamily="18" charset="0"/>
                      </a:rPr>
                      <m:t>可</m:t>
                    </m:r>
                  </m:oMath>
                </a14:m>
                <a:r>
                  <a:rPr lang="zh-CN" altLang="en-US" sz="2000" dirty="0"/>
                  <a:t>被其线性表出</a:t>
                </a:r>
              </a:p>
              <a:p>
                <a:r>
                  <a:rPr lang="zh-CN" altLang="en-US" sz="2000" dirty="0"/>
                  <a:t>对一个向量组</a:t>
                </a:r>
                <a14:m>
                  <m:oMath xmlns:m="http://schemas.openxmlformats.org/officeDocument/2006/math">
                    <m:r>
                      <a:rPr lang="en-US" altLang="zh-CN" sz="2000">
                        <a:latin typeface="Cambria Math" panose="02040503050406030204" pitchFamily="18" charset="0"/>
                      </a:rPr>
                      <m:t>𝐴</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r>
                      <a:rPr lang="zh-CN" altLang="en-US" sz="2000">
                        <a:latin typeface="Cambria Math" panose="02040503050406030204" pitchFamily="18" charset="0"/>
                      </a:rPr>
                      <m:t>，</m:t>
                    </m:r>
                  </m:oMath>
                </a14:m>
                <a:r>
                  <a:rPr lang="zh-CN" altLang="en-US" sz="2000" dirty="0"/>
                  <a:t>若存在一组不全为零的数</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𝑚</m:t>
                        </m:r>
                      </m:sub>
                    </m:sSub>
                  </m:oMath>
                </a14:m>
                <a:r>
                  <a:rPr lang="zh-CN" altLang="en-US" sz="2000" dirty="0"/>
                  <a:t>，满足</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m:rPr>
                            <m:sty m:val="p"/>
                          </m:rPr>
                          <a:rPr lang="en-US" altLang="zh-CN" sz="2000">
                            <a:latin typeface="Cambria Math" panose="02040503050406030204" pitchFamily="18" charset="0"/>
                          </a:rPr>
                          <m:t>m</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r>
                      <a:rPr lang="en-US" altLang="zh-CN" sz="2000">
                        <a:latin typeface="Cambria Math" panose="02040503050406030204" pitchFamily="18" charset="0"/>
                      </a:rPr>
                      <m:t>=0</m:t>
                    </m:r>
                  </m:oMath>
                </a14:m>
                <a:r>
                  <a:rPr lang="zh-CN" altLang="en-US" sz="2000" dirty="0"/>
                  <a:t>，则称向量组</a:t>
                </a:r>
                <a14:m>
                  <m:oMath xmlns:m="http://schemas.openxmlformats.org/officeDocument/2006/math">
                    <m:r>
                      <a:rPr lang="en-US" altLang="zh-CN" sz="2000">
                        <a:latin typeface="Cambria Math" panose="02040503050406030204" pitchFamily="18" charset="0"/>
                      </a:rPr>
                      <m:t>𝐴</m:t>
                    </m:r>
                  </m:oMath>
                </a14:m>
                <a:r>
                  <a:rPr lang="zh-CN" altLang="en-US" sz="2000" dirty="0"/>
                  <a:t>线性相关</a:t>
                </a:r>
                <a:endParaRPr lang="en-US" altLang="zh-CN" sz="2000" dirty="0"/>
              </a:p>
              <a:p>
                <a:r>
                  <a:rPr lang="zh-CN" altLang="en-US" sz="2000" dirty="0"/>
                  <a:t>若上式成立当且仅当</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𝑚</m:t>
                        </m:r>
                      </m:sub>
                    </m:sSub>
                    <m:r>
                      <a:rPr lang="en-US" altLang="zh-CN" sz="2000">
                        <a:latin typeface="Cambria Math" panose="02040503050406030204" pitchFamily="18" charset="0"/>
                      </a:rPr>
                      <m:t>=0</m:t>
                    </m:r>
                  </m:oMath>
                </a14:m>
                <a:r>
                  <a:rPr lang="zh-CN" altLang="en-US" sz="2000" dirty="0"/>
                  <a:t>成立，则称其线性无关</a:t>
                </a:r>
                <a:endParaRPr lang="en-US" altLang="zh-CN" sz="2000" dirty="0"/>
              </a:p>
              <a:p>
                <a:r>
                  <a:rPr lang="zh-CN" altLang="en-US" sz="2000" dirty="0"/>
                  <a:t>由上述定义可以得出，矩阵的秩就等同于极大线性无关向量组的大小</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4"/>
                <a:ext cx="10972801" cy="5737573"/>
              </a:xfrm>
              <a:blipFill>
                <a:blip r:embed="rId8"/>
                <a:stretch>
                  <a:fillRect l="-500" r="-22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93431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线性空间</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设</a:t>
                </a:r>
                <a14:m>
                  <m:oMath xmlns:m="http://schemas.openxmlformats.org/officeDocument/2006/math">
                    <m:r>
                      <a:rPr lang="en-US" altLang="zh-CN" sz="2000" i="1">
                        <a:latin typeface="Cambria Math" panose="02040503050406030204" pitchFamily="18" charset="0"/>
                      </a:rPr>
                      <m:t>𝑉</m:t>
                    </m:r>
                  </m:oMath>
                </a14:m>
                <a:r>
                  <a:rPr lang="zh-CN" altLang="en-US" sz="2000" dirty="0"/>
                  <a:t>是由</a:t>
                </a:r>
                <a14:m>
                  <m:oMath xmlns:m="http://schemas.openxmlformats.org/officeDocument/2006/math">
                    <m:r>
                      <a:rPr lang="en-US" altLang="zh-CN" sz="2000" i="1">
                        <a:latin typeface="Cambria Math" panose="02040503050406030204" pitchFamily="18" charset="0"/>
                      </a:rPr>
                      <m:t>𝑛</m:t>
                    </m:r>
                  </m:oMath>
                </a14:m>
                <a:r>
                  <a:rPr lang="zh-CN" altLang="en-US" sz="2000" dirty="0"/>
                  <a:t>维向量组成的集合，若其集合内的元素对加法与数乘封闭，则称其为一个向量空间</a:t>
                </a:r>
                <a:endParaRPr lang="en-US" altLang="zh-CN" sz="2000" dirty="0"/>
              </a:p>
              <a:p>
                <a:r>
                  <a:rPr lang="zh-CN" altLang="en-US" sz="2000" dirty="0"/>
                  <a:t>若</a:t>
                </a:r>
                <a14:m>
                  <m:oMath xmlns:m="http://schemas.openxmlformats.org/officeDocument/2006/math">
                    <m:r>
                      <a:rPr lang="en-US" altLang="zh-CN" sz="2000">
                        <a:latin typeface="Cambria Math" panose="02040503050406030204" pitchFamily="18" charset="0"/>
                      </a:rPr>
                      <m:t>𝑉</m:t>
                    </m:r>
                  </m:oMath>
                </a14:m>
                <a:r>
                  <a:rPr lang="zh-CN" altLang="en-US" sz="2000" dirty="0"/>
                  <a:t>中的一组向量</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𝑟</m:t>
                        </m:r>
                      </m:sub>
                    </m:sSub>
                  </m:oMath>
                </a14:m>
                <a:r>
                  <a:rPr lang="zh-CN" altLang="en-US" sz="2000" dirty="0"/>
                  <a:t>满足</a:t>
                </a:r>
                <a:endParaRPr lang="en-US" altLang="zh-CN" sz="2000" dirty="0"/>
              </a:p>
              <a:p>
                <a:pPr lvl="1"/>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𝛼</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𝛼</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𝛼</m:t>
                        </m:r>
                      </m:e>
                      <m:sub>
                        <m:r>
                          <a:rPr lang="en-US" altLang="zh-CN" sz="1800">
                            <a:latin typeface="Cambria Math" panose="02040503050406030204" pitchFamily="18" charset="0"/>
                          </a:rPr>
                          <m:t>𝑟</m:t>
                        </m:r>
                      </m:sub>
                    </m:sSub>
                  </m:oMath>
                </a14:m>
                <a:r>
                  <a:rPr lang="zh-CN" altLang="en-US" sz="1800" dirty="0"/>
                  <a:t>线性无关</a:t>
                </a:r>
                <a:endParaRPr lang="en-US" altLang="zh-CN" sz="1800" dirty="0"/>
              </a:p>
              <a:p>
                <a:pPr lvl="1"/>
                <a14:m>
                  <m:oMath xmlns:m="http://schemas.openxmlformats.org/officeDocument/2006/math">
                    <m:r>
                      <a:rPr lang="en-US" altLang="zh-CN" sz="2000">
                        <a:latin typeface="Cambria Math" panose="02040503050406030204" pitchFamily="18" charset="0"/>
                      </a:rPr>
                      <m:t>𝑉</m:t>
                    </m:r>
                  </m:oMath>
                </a14:m>
                <a:r>
                  <a:rPr lang="zh-CN" altLang="en-US" sz="2000" dirty="0"/>
                  <a:t>中的任意一个向量均可由</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𝑟</m:t>
                        </m:r>
                      </m:sub>
                    </m:sSub>
                  </m:oMath>
                </a14:m>
                <a:r>
                  <a:rPr lang="zh-CN" altLang="en-US" sz="2000" dirty="0"/>
                  <a:t>线性表出</a:t>
                </a:r>
                <a:endParaRPr lang="en-US" altLang="zh-CN" sz="2000" dirty="0"/>
              </a:p>
              <a:p>
                <a:r>
                  <a:rPr lang="zh-CN" altLang="en-US" sz="2000" dirty="0"/>
                  <a:t>则称</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𝑟</m:t>
                        </m:r>
                      </m:sub>
                    </m:sSub>
                  </m:oMath>
                </a14:m>
                <a:r>
                  <a:rPr lang="zh-CN" altLang="en-US" sz="2000" dirty="0"/>
                  <a:t>为该线性空间的一组</a:t>
                </a:r>
                <a:r>
                  <a:rPr lang="zh-CN" altLang="en-US" sz="2000" b="1" dirty="0"/>
                  <a:t>基</a:t>
                </a:r>
                <a:r>
                  <a:rPr lang="zh-CN" altLang="en-US" sz="2000" dirty="0"/>
                  <a:t>，基所含的向量数也被称作该线性空间的</a:t>
                </a:r>
                <a:r>
                  <a:rPr lang="zh-CN" altLang="en-US" sz="2000" b="1" dirty="0"/>
                  <a:t>维数</a:t>
                </a:r>
                <a:endParaRPr lang="en-US" altLang="zh-CN" sz="2000" b="1" dirty="0"/>
              </a:p>
              <a:p>
                <a:r>
                  <a:rPr lang="zh-CN" altLang="en-US" sz="2000" dirty="0"/>
                  <a:t>例如，两个三维向量</a:t>
                </a:r>
                <a14:m>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1,0,0</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0,1,1</m:t>
                        </m:r>
                      </m:e>
                    </m:d>
                  </m:oMath>
                </a14:m>
                <a:r>
                  <a:rPr lang="zh-CN" altLang="en-US" sz="2000" dirty="0"/>
                  <a:t>，就能构成一个二维的线性空间，从几何意义上来看就是两个向量组成了一个平面。不过在线性代数中，这些向量以及线性空间的维数往往是</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维的</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38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34185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回顾解方程</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回顾之前解方程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zh-CN" altLang="en-US" sz="2000" dirty="0"/>
                  <a:t>的时候，我们得出对应的增广矩阵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0</m:t>
                            </m:r>
                          </m:e>
                          <m:e>
                            <m:r>
                              <a:rPr lang="en-US" altLang="zh-CN" sz="2000" i="1">
                                <a:latin typeface="Cambria Math" panose="02040503050406030204" pitchFamily="18" charset="0"/>
                              </a:rPr>
                              <m:t>3</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3</m:t>
                            </m:r>
                          </m:e>
                          <m:e>
                            <m:r>
                              <a:rPr lang="en-US" altLang="zh-CN" sz="2000" i="1">
                                <a:latin typeface="Cambria Math" panose="02040503050406030204" pitchFamily="18" charset="0"/>
                              </a:rPr>
                              <m:t>11</m:t>
                            </m:r>
                          </m:e>
                          <m:e>
                            <m:r>
                              <a:rPr lang="en-US" altLang="zh-CN" sz="2000" i="1">
                                <a:latin typeface="Cambria Math" panose="02040503050406030204" pitchFamily="18" charset="0"/>
                              </a:rPr>
                              <m:t>−1</m:t>
                            </m:r>
                          </m:e>
                        </m:eqArr>
                      </m:e>
                    </m:d>
                  </m:oMath>
                </a14:m>
                <a:r>
                  <a:rPr lang="zh-CN" altLang="en-US" sz="2000" dirty="0"/>
                  <a:t>，经过一系列初等行变换可以得到</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i="1">
                                <a:latin typeface="Cambria Math" panose="02040503050406030204" pitchFamily="18" charset="0"/>
                              </a:rPr>
                              <m:t>0</m:t>
                            </m:r>
                          </m:e>
                          <m:e>
                            <m:r>
                              <a:rPr lang="en-US" altLang="zh-CN" sz="2000" b="0" i="1" smtClean="0">
                                <a:latin typeface="Cambria Math" panose="02040503050406030204" pitchFamily="18" charset="0"/>
                              </a:rPr>
                              <m:t>1</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m:t>
                            </m:r>
                            <m:r>
                              <a:rPr lang="en-US" altLang="zh-CN" sz="2000" i="1">
                                <a:latin typeface="Cambria Math" panose="02040503050406030204" pitchFamily="18" charset="0"/>
                              </a:rPr>
                              <m:t>2</m:t>
                            </m:r>
                          </m:e>
                          <m:e>
                            <m:r>
                              <a:rPr lang="en-US" altLang="zh-CN" sz="2000" i="1">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3</m:t>
                                </m:r>
                              </m:den>
                            </m:f>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m:t>
                            </m:r>
                            <m:r>
                              <a:rPr lang="en-US" altLang="zh-CN" sz="2000" i="1">
                                <a:latin typeface="Cambria Math" panose="02040503050406030204" pitchFamily="18" charset="0"/>
                              </a:rPr>
                              <m:t>11</m:t>
                            </m:r>
                          </m:e>
                          <m:e>
                            <m:r>
                              <a:rPr lang="en-US" altLang="zh-CN" sz="2000" i="1">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3</m:t>
                                </m:r>
                              </m:den>
                            </m:f>
                          </m:e>
                        </m:eqArr>
                      </m:e>
                    </m:d>
                  </m:oMath>
                </a14:m>
                <a:r>
                  <a:rPr lang="zh-CN" altLang="en-US" sz="2000" dirty="0"/>
                  <a:t>，由此得出</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11</m:t>
                                </m:r>
                              </m:num>
                              <m:den>
                                <m:r>
                                  <a:rPr lang="en-US" altLang="zh-CN" sz="2000" b="0" i="1" smtClean="0">
                                    <a:latin typeface="Cambria Math" panose="02040503050406030204" pitchFamily="18" charset="0"/>
                                  </a:rPr>
                                  <m:t>3</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m:t>
                            </m:r>
                            <m:r>
                              <a:rPr lang="en-US" altLang="zh-CN" sz="2000" i="1">
                                <a:latin typeface="Cambria Math" panose="02040503050406030204" pitchFamily="18" charset="0"/>
                              </a:rPr>
                              <m:t>11</m:t>
                            </m:r>
                            <m:r>
                              <a:rPr lang="en-US" altLang="zh-CN" sz="2000" b="0" i="1" smtClean="0">
                                <a:latin typeface="Cambria Math" panose="02040503050406030204" pitchFamily="18" charset="0"/>
                              </a:rPr>
                              <m:t>+2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3</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e>
                        </m:eqArr>
                      </m:e>
                    </m:d>
                  </m:oMath>
                </a14:m>
                <a:r>
                  <a:rPr lang="zh-CN" altLang="en-US" sz="2000" dirty="0"/>
                  <a:t>，可以将其写成矩阵形式</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−11</m:t>
                            </m:r>
                          </m:e>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2</m:t>
                            </m:r>
                          </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eqArr>
                      </m:e>
                    </m:d>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9001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前言</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r>
              <a:rPr lang="zh-CN" altLang="en-US" sz="2000" dirty="0"/>
              <a:t>线性代数是每一名大学生都要学习的课程，和高等数学一样，令无数大一新生竞折腰</a:t>
            </a:r>
            <a:endParaRPr lang="en-US" altLang="zh-CN" sz="2000" dirty="0"/>
          </a:p>
          <a:p>
            <a:r>
              <a:rPr lang="zh-CN" altLang="en-US" sz="2000" dirty="0"/>
              <a:t>今天的课程我们会学习线性代数中较为基础的部分：矩阵</a:t>
            </a:r>
            <a:endParaRPr lang="en-US" altLang="zh-CN" sz="2000" dirty="0"/>
          </a:p>
          <a:p>
            <a:r>
              <a:rPr lang="zh-CN" altLang="en-US" sz="2000" dirty="0"/>
              <a:t>矩阵在</a:t>
            </a:r>
            <a:r>
              <a:rPr lang="en-US" altLang="zh-CN" sz="2000" dirty="0"/>
              <a:t>OI</a:t>
            </a:r>
            <a:r>
              <a:rPr lang="zh-CN" altLang="en-US" sz="2000" dirty="0"/>
              <a:t>中被应用通常都是和快速幂结合在一起，用来加速递推转移</a:t>
            </a:r>
            <a:endParaRPr lang="en-US" altLang="zh-CN" sz="2000" dirty="0"/>
          </a:p>
          <a:p>
            <a:r>
              <a:rPr lang="zh-CN" altLang="en-US" sz="2000" dirty="0"/>
              <a:t>今天主要讲的是</a:t>
            </a:r>
            <a:r>
              <a:rPr lang="zh-CN" altLang="en-US" sz="2000"/>
              <a:t>矩阵在求解线性方程组方面</a:t>
            </a:r>
            <a:r>
              <a:rPr lang="zh-CN" altLang="en-US" sz="2000" dirty="0"/>
              <a:t>上的运用</a:t>
            </a:r>
            <a:endParaRPr lang="en-US" altLang="zh-CN" sz="2000" dirty="0"/>
          </a:p>
          <a:p>
            <a:r>
              <a:rPr lang="zh-CN" altLang="en-US" sz="2000" dirty="0"/>
              <a:t>行列式本来想讲的，可惜课件不小心做太多塞不下了</a:t>
            </a:r>
            <a:r>
              <a:rPr lang="en-US" altLang="zh-CN" sz="2000" dirty="0"/>
              <a:t>_(:з</a:t>
            </a:r>
            <a:r>
              <a:rPr lang="zh-CN" altLang="en-US" sz="2000" dirty="0"/>
              <a:t>」∠</a:t>
            </a:r>
            <a:r>
              <a:rPr lang="en-US" altLang="zh-CN" sz="2000" dirty="0"/>
              <a:t>)_</a:t>
            </a:r>
          </a:p>
          <a:p>
            <a:r>
              <a:rPr lang="en-US" altLang="zh-CN" sz="2000" dirty="0"/>
              <a:t>Let’s go!</a:t>
            </a:r>
          </a:p>
          <a:p>
            <a:endParaRPr lang="en-US" altLang="zh-CN" sz="2000" dirty="0"/>
          </a:p>
        </p:txBody>
      </p:sp>
    </p:spTree>
    <p:custDataLst>
      <p:tags r:id="rId1"/>
    </p:custDataLst>
    <p:extLst>
      <p:ext uri="{BB962C8B-B14F-4D97-AF65-F5344CB8AC3E}">
        <p14:creationId xmlns:p14="http://schemas.microsoft.com/office/powerpoint/2010/main" val="108811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2901245"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基础解系与特解</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4"/>
                <a:ext cx="10972801" cy="5043307"/>
              </a:xfrm>
            </p:spPr>
            <p:txBody>
              <a:bodyPr>
                <a:normAutofit lnSpcReduction="10000"/>
              </a:bodyPr>
              <a:lstStyle/>
              <a:p>
                <a:r>
                  <a:rPr lang="zh-CN" altLang="en-US" sz="2000" dirty="0"/>
                  <a:t>上一个方程的解为</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−11</m:t>
                            </m:r>
                          </m:e>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0</m:t>
                            </m:r>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2</m:t>
                            </m:r>
                          </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1</m:t>
                            </m:r>
                          </m:e>
                        </m:eqAr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a14:m>
                <a:r>
                  <a:rPr lang="zh-CN" altLang="en-US" sz="2000" dirty="0"/>
                  <a:t>，</a:t>
                </a:r>
                <a:r>
                  <a:rPr lang="en-US" altLang="zh-CN" sz="2000" dirty="0"/>
                  <a:t> </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11</m:t>
                                </m:r>
                              </m:num>
                              <m:den>
                                <m:r>
                                  <a:rPr lang="en-US" altLang="zh-CN" sz="2000" i="1">
                                    <a:latin typeface="Cambria Math" panose="02040503050406030204" pitchFamily="18" charset="0"/>
                                  </a:rPr>
                                  <m:t>3</m:t>
                                </m:r>
                              </m:den>
                            </m:f>
                          </m:e>
                          <m:e>
                            <m:r>
                              <a:rPr lang="en-US" altLang="zh-CN" sz="2000" i="1">
                                <a:latin typeface="Cambria Math" panose="02040503050406030204" pitchFamily="18" charset="0"/>
                              </a:rPr>
                              <m:t>−11</m:t>
                            </m:r>
                          </m:e>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3</m:t>
                                </m:r>
                              </m:den>
                            </m:f>
                          </m:e>
                          <m:e>
                            <m:r>
                              <a:rPr lang="en-US" altLang="zh-CN" sz="2000" b="0" i="1" smtClean="0">
                                <a:latin typeface="Cambria Math" panose="02040503050406030204" pitchFamily="18" charset="0"/>
                              </a:rPr>
                              <m:t>0</m:t>
                            </m:r>
                          </m:e>
                        </m:eqArr>
                      </m:e>
                    </m:d>
                  </m:oMath>
                </a14:m>
                <a:r>
                  <a:rPr lang="zh-CN" altLang="en-US" sz="2000" dirty="0"/>
                  <a:t>就称为特解</a:t>
                </a:r>
                <a:endParaRPr lang="en-US" altLang="zh-CN" sz="2000" dirty="0"/>
              </a:p>
              <a:p>
                <a:r>
                  <a:rPr lang="zh-CN" altLang="en-US" sz="2000" dirty="0"/>
                  <a:t>有多解的方程都能够用类似的方法表示，形式为</a:t>
                </a:r>
                <a14:m>
                  <m:oMath xmlns:m="http://schemas.openxmlformats.org/officeDocument/2006/math">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𝜂</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𝜀</m:t>
                        </m:r>
                      </m:e>
                      <m:sub>
                        <m:r>
                          <a:rPr lang="en-US" altLang="zh-CN" sz="2000" b="0" i="1" smtClean="0">
                            <a:latin typeface="Cambria Math" panose="02040503050406030204" pitchFamily="18" charset="0"/>
                          </a:rPr>
                          <m:t>𝑖</m:t>
                        </m:r>
                      </m:sub>
                    </m:sSub>
                  </m:oMath>
                </a14:m>
                <a:r>
                  <a:rPr lang="zh-CN" altLang="en-US" sz="2000" dirty="0"/>
                  <a:t>，这里</a:t>
                </a:r>
                <a14:m>
                  <m:oMath xmlns:m="http://schemas.openxmlformats.org/officeDocument/2006/math">
                    <m:r>
                      <a:rPr lang="en-US" altLang="zh-CN" sz="2000" b="0" i="1" smtClean="0">
                        <a:latin typeface="Cambria Math" panose="02040503050406030204" pitchFamily="18" charset="0"/>
                      </a:rPr>
                      <m:t>𝑋</m:t>
                    </m:r>
                  </m:oMath>
                </a14:m>
                <a:r>
                  <a:rPr lang="zh-CN" altLang="en-US" sz="2000" dirty="0"/>
                  <a:t>、</a:t>
                </a:r>
                <a14:m>
                  <m:oMath xmlns:m="http://schemas.openxmlformats.org/officeDocument/2006/math">
                    <m:r>
                      <a:rPr lang="zh-CN" altLang="en-US" sz="2000" i="1">
                        <a:latin typeface="Cambria Math" panose="02040503050406030204" pitchFamily="18" charset="0"/>
                      </a:rPr>
                      <m:t>𝜂</m:t>
                    </m:r>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𝜀</m:t>
                        </m:r>
                      </m:e>
                      <m:sub>
                        <m:r>
                          <a:rPr lang="en-US" altLang="zh-CN" sz="2000" i="1">
                            <a:latin typeface="Cambria Math" panose="02040503050406030204" pitchFamily="18" charset="0"/>
                          </a:rPr>
                          <m:t>𝑖</m:t>
                        </m:r>
                      </m:sub>
                    </m:sSub>
                  </m:oMath>
                </a14:m>
                <a:r>
                  <a:rPr lang="zh-CN" altLang="en-US" sz="2000" dirty="0"/>
                  <a:t>都是向量，</a:t>
                </a:r>
                <a14:m>
                  <m:oMath xmlns:m="http://schemas.openxmlformats.org/officeDocument/2006/math">
                    <m:r>
                      <a:rPr lang="zh-CN" altLang="en-US" sz="2000" i="1">
                        <a:latin typeface="Cambria Math" panose="02040503050406030204" pitchFamily="18" charset="0"/>
                      </a:rPr>
                      <m:t>𝜂</m:t>
                    </m:r>
                  </m:oMath>
                </a14:m>
                <a:r>
                  <a:rPr lang="zh-CN" altLang="en-US" sz="2000" dirty="0"/>
                  <a:t>就是特解。若方程组是齐次的，那么</a:t>
                </a:r>
                <a14:m>
                  <m:oMath xmlns:m="http://schemas.openxmlformats.org/officeDocument/2006/math">
                    <m:r>
                      <a:rPr lang="zh-CN" altLang="en-US" sz="2000" i="1">
                        <a:latin typeface="Cambria Math" panose="02040503050406030204" pitchFamily="18" charset="0"/>
                      </a:rPr>
                      <m:t>𝜂</m:t>
                    </m:r>
                  </m:oMath>
                </a14:m>
                <a:r>
                  <a:rPr lang="zh-CN" altLang="en-US" sz="2000" dirty="0"/>
                  <a:t>将是零向量、我们会说</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𝜀</m:t>
                        </m:r>
                      </m:e>
                      <m:sub>
                        <m:r>
                          <a:rPr lang="en-US" altLang="zh-CN" sz="2000" i="1">
                            <a:latin typeface="Cambria Math" panose="02040503050406030204" pitchFamily="18" charset="0"/>
                          </a:rPr>
                          <m:t>𝑖</m:t>
                        </m:r>
                      </m:sub>
                    </m:sSub>
                  </m:oMath>
                </a14:m>
                <a:r>
                  <a:rPr lang="zh-CN" altLang="en-US" sz="2000" dirty="0"/>
                  <a:t>构成一个基础解系</a:t>
                </a:r>
                <a:endParaRPr lang="en-US" altLang="zh-CN" sz="2000" dirty="0"/>
              </a:p>
              <a:p>
                <a:r>
                  <a:rPr lang="zh-CN" altLang="en-US" sz="2000" dirty="0"/>
                  <a:t>特别地，我们可以注意到，基础解系的大小是取决于矩阵的秩的，为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oMath>
                </a14:m>
                <a:endParaRPr lang="en-US" altLang="zh-CN" sz="2000" dirty="0"/>
              </a:p>
              <a:p>
                <a:r>
                  <a:rPr lang="zh-CN" altLang="en-US" sz="2000" dirty="0"/>
                  <a:t>同时我们也可以说，基础解系中的向量构成了一个</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oMath>
                </a14:m>
                <a:r>
                  <a:rPr lang="zh-CN" altLang="en-US" sz="2000" dirty="0"/>
                  <a:t>维的线性空间，而每个</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𝜀</m:t>
                        </m:r>
                      </m:e>
                      <m:sub>
                        <m:r>
                          <a:rPr lang="en-US" altLang="zh-CN" sz="2000" i="1">
                            <a:latin typeface="Cambria Math" panose="02040503050406030204" pitchFamily="18" charset="0"/>
                          </a:rPr>
                          <m:t>𝑖</m:t>
                        </m:r>
                      </m:sub>
                    </m:sSub>
                  </m:oMath>
                </a14:m>
                <a:r>
                  <a:rPr lang="zh-CN" altLang="en-US" sz="2000" dirty="0"/>
                  <a:t>就是这个线性空间的基底</a:t>
                </a:r>
                <a:endParaRPr lang="en-US" altLang="zh-CN" sz="2000" dirty="0"/>
              </a:p>
              <a:p>
                <a:r>
                  <a:rPr lang="zh-CN" altLang="en-US" sz="2000" dirty="0"/>
                  <a:t>其实套用刚刚讲的这些概念，也可以总结归纳出异或方程组的求法以及线性基的概念，这里就不过多展开了</a:t>
                </a:r>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4"/>
                <a:ext cx="10972801" cy="5043307"/>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08035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760134"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球形空间产生器</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典中典中典题</a:t>
                </a:r>
                <a:endParaRPr lang="en-US" altLang="zh-CN" sz="2000" dirty="0"/>
              </a:p>
              <a:p>
                <a:r>
                  <a:rPr lang="zh-CN" altLang="en-US" sz="2000" dirty="0"/>
                  <a:t>给定一个</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维球体的球面上</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oMath>
                </a14:m>
                <a:r>
                  <a:rPr lang="zh-CN" altLang="en-US" sz="2000" dirty="0"/>
                  <a:t>个点的坐标，求球心坐标</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≤10</m:t>
                    </m:r>
                  </m:oMath>
                </a14:m>
                <a:endParaRPr lang="en-US" altLang="zh-CN" sz="2000" dirty="0"/>
              </a:p>
              <a:p>
                <a:r>
                  <a:rPr lang="zh-CN" altLang="en-US" sz="2000" dirty="0"/>
                  <a:t>列出方程：</a:t>
                </a:r>
                <a14:m>
                  <m:oMath xmlns:m="http://schemas.openxmlformats.org/officeDocument/2006/math">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e>
                          <m:sup>
                            <m:r>
                              <a:rPr lang="en-US" altLang="zh-CN" sz="2000" b="0" i="1" smtClean="0">
                                <a:latin typeface="Cambria Math" panose="02040503050406030204" pitchFamily="18" charset="0"/>
                              </a:rPr>
                              <m:t>2</m:t>
                            </m:r>
                          </m:sup>
                        </m:sSup>
                      </m:e>
                    </m:nary>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2</m:t>
                        </m:r>
                      </m:sup>
                    </m:sSubSup>
                  </m:oMath>
                </a14:m>
                <a:endParaRPr lang="en-US" altLang="zh-CN" sz="2000" dirty="0"/>
              </a:p>
              <a:p>
                <a:r>
                  <a:rPr lang="zh-CN" altLang="en-US" sz="2000" dirty="0"/>
                  <a:t>把所有方程减去第一个方程，即可得出一个大小为</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的线性方程组</a:t>
                </a:r>
                <a:endParaRPr lang="en-US" altLang="zh-CN" sz="2000" dirty="0"/>
              </a:p>
              <a:p>
                <a:r>
                  <a:rPr lang="zh-CN" altLang="en-US" sz="2000" dirty="0"/>
                  <a:t>高斯消元即可</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0557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Museum</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有</a:t>
                </a:r>
                <a14:m>
                  <m:oMath xmlns:m="http://schemas.openxmlformats.org/officeDocument/2006/math">
                    <m:r>
                      <a:rPr lang="en-US" altLang="zh-CN" sz="2000" i="1" dirty="0" smtClean="0">
                        <a:latin typeface="Cambria Math" panose="02040503050406030204" pitchFamily="18" charset="0"/>
                      </a:rPr>
                      <m:t>𝑛</m:t>
                    </m:r>
                  </m:oMath>
                </a14:m>
                <a:r>
                  <a:rPr lang="zh-CN" altLang="en-US" sz="2000" dirty="0"/>
                  <a:t>个点</a:t>
                </a:r>
                <a14:m>
                  <m:oMath xmlns:m="http://schemas.openxmlformats.org/officeDocument/2006/math">
                    <m:r>
                      <a:rPr lang="en-US" altLang="zh-CN" sz="2000" i="1" dirty="0" smtClean="0">
                        <a:latin typeface="Cambria Math" panose="02040503050406030204" pitchFamily="18" charset="0"/>
                      </a:rPr>
                      <m:t>𝑚</m:t>
                    </m:r>
                  </m:oMath>
                </a14:m>
                <a:r>
                  <a:rPr lang="zh-CN" altLang="en-US" sz="2000" dirty="0"/>
                  <a:t>条边的无重边连通图，初始两个人在点</a:t>
                </a:r>
                <a14:m>
                  <m:oMath xmlns:m="http://schemas.openxmlformats.org/officeDocument/2006/math">
                    <m:r>
                      <a:rPr lang="en-US" altLang="zh-CN" sz="2000" i="1" dirty="0" smtClean="0">
                        <a:latin typeface="Cambria Math" panose="02040503050406030204" pitchFamily="18" charset="0"/>
                      </a:rPr>
                      <m:t>𝑎</m:t>
                    </m:r>
                  </m:oMath>
                </a14:m>
                <a:r>
                  <a:rPr lang="zh-CN" altLang="en-US" sz="2000" dirty="0"/>
                  <a:t>和</a:t>
                </a:r>
                <a14:m>
                  <m:oMath xmlns:m="http://schemas.openxmlformats.org/officeDocument/2006/math">
                    <m:r>
                      <a:rPr lang="en-US" altLang="zh-CN" sz="2000" i="1" dirty="0" smtClean="0">
                        <a:latin typeface="Cambria Math" panose="02040503050406030204" pitchFamily="18" charset="0"/>
                      </a:rPr>
                      <m:t>𝑏</m:t>
                    </m:r>
                  </m:oMath>
                </a14:m>
                <a:r>
                  <a:rPr lang="zh-CN" altLang="en-US" sz="2000" dirty="0"/>
                  <a:t>。每一单位时间，假设两个人在点</a:t>
                </a:r>
                <a14:m>
                  <m:oMath xmlns:m="http://schemas.openxmlformats.org/officeDocument/2006/math">
                    <m:r>
                      <a:rPr lang="en-US" altLang="zh-CN" sz="2000" b="0" i="1" smtClean="0">
                        <a:latin typeface="Cambria Math" panose="02040503050406030204" pitchFamily="18" charset="0"/>
                      </a:rPr>
                      <m:t>𝑖</m:t>
                    </m:r>
                  </m:oMath>
                </a14:m>
                <a:r>
                  <a:rPr lang="zh-CN" altLang="en-US" sz="2000" dirty="0"/>
                  <a:t>和</a:t>
                </a:r>
                <a14:m>
                  <m:oMath xmlns:m="http://schemas.openxmlformats.org/officeDocument/2006/math">
                    <m:r>
                      <a:rPr lang="en-US" altLang="zh-CN" sz="2000" b="0" i="1" dirty="0" smtClean="0">
                        <a:latin typeface="Cambria Math" panose="02040503050406030204" pitchFamily="18" charset="0"/>
                      </a:rPr>
                      <m:t>𝑗</m:t>
                    </m:r>
                  </m:oMath>
                </a14:m>
                <a:r>
                  <a:rPr lang="zh-CN" altLang="en-US" sz="2000" dirty="0"/>
                  <a:t>，那么有</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𝑝</m:t>
                        </m:r>
                      </m:e>
                      <m:sub>
                        <m:r>
                          <a:rPr lang="en-US" altLang="zh-CN" sz="2000" i="1" dirty="0" smtClean="0">
                            <a:latin typeface="Cambria Math" panose="02040503050406030204" pitchFamily="18" charset="0"/>
                          </a:rPr>
                          <m:t>𝑖</m:t>
                        </m:r>
                      </m:sub>
                    </m:sSub>
                  </m:oMath>
                </a14:m>
                <a:r>
                  <a:rPr lang="zh-CN" altLang="en-US" sz="2000" dirty="0"/>
                  <a:t>和</a:t>
                </a:r>
                <a14:m>
                  <m:oMath xmlns:m="http://schemas.openxmlformats.org/officeDocument/2006/math">
                    <m:sSub>
                      <m:sSubPr>
                        <m:ctrlPr>
                          <a:rPr lang="en-US" altLang="zh-CN" sz="2000" i="1" dirty="0" err="1" smtClean="0">
                            <a:latin typeface="Cambria Math" panose="02040503050406030204" pitchFamily="18" charset="0"/>
                          </a:rPr>
                        </m:ctrlPr>
                      </m:sSubPr>
                      <m:e>
                        <m:r>
                          <a:rPr lang="en-US" altLang="zh-CN" sz="2000" i="1" dirty="0" smtClean="0">
                            <a:latin typeface="Cambria Math" panose="02040503050406030204" pitchFamily="18" charset="0"/>
                          </a:rPr>
                          <m:t>𝑝</m:t>
                        </m:r>
                      </m:e>
                      <m:sub>
                        <m:r>
                          <a:rPr lang="en-US" altLang="zh-CN" sz="2000" i="1" dirty="0" err="1" smtClean="0">
                            <a:latin typeface="Cambria Math" panose="02040503050406030204" pitchFamily="18" charset="0"/>
                          </a:rPr>
                          <m:t>𝑗</m:t>
                        </m:r>
                      </m:sub>
                    </m:sSub>
                  </m:oMath>
                </a14:m>
                <a:r>
                  <a:rPr lang="zh-CN" altLang="en-US" sz="2000" dirty="0"/>
                  <a:t>的概率原地不动，有</a:t>
                </a:r>
                <a14:m>
                  <m:oMath xmlns:m="http://schemas.openxmlformats.org/officeDocument/2006/math">
                    <m:r>
                      <a:rPr lang="en-US" altLang="zh-CN" sz="2000" i="1" dirty="0" smtClean="0">
                        <a:latin typeface="Cambria Math" panose="02040503050406030204" pitchFamily="18" charset="0"/>
                      </a:rPr>
                      <m:t>1−</m:t>
                    </m:r>
                    <m:sSub>
                      <m:sSubPr>
                        <m:ctrlPr>
                          <a:rPr lang="en-US" altLang="zh-CN" sz="2000" i="1" dirty="0" err="1" smtClean="0">
                            <a:latin typeface="Cambria Math" panose="02040503050406030204" pitchFamily="18" charset="0"/>
                          </a:rPr>
                        </m:ctrlPr>
                      </m:sSubPr>
                      <m:e>
                        <m:r>
                          <a:rPr lang="en-US" altLang="zh-CN" sz="2000" i="1" dirty="0" err="1" smtClean="0">
                            <a:latin typeface="Cambria Math" panose="02040503050406030204" pitchFamily="18" charset="0"/>
                          </a:rPr>
                          <m:t>𝑝</m:t>
                        </m:r>
                      </m:e>
                      <m:sub>
                        <m:r>
                          <a:rPr lang="en-US" altLang="zh-CN" sz="2000" i="1" dirty="0" err="1" smtClean="0">
                            <a:latin typeface="Cambria Math" panose="02040503050406030204" pitchFamily="18" charset="0"/>
                          </a:rPr>
                          <m:t>𝑖</m:t>
                        </m:r>
                      </m:sub>
                    </m:sSub>
                  </m:oMath>
                </a14:m>
                <a:r>
                  <a:rPr lang="zh-CN" altLang="en-US" sz="2000" dirty="0"/>
                  <a:t>和</a:t>
                </a:r>
                <a14:m>
                  <m:oMath xmlns:m="http://schemas.openxmlformats.org/officeDocument/2006/math">
                    <m:r>
                      <a:rPr lang="en-US" altLang="zh-CN" sz="2000" i="1" dirty="0">
                        <a:latin typeface="Cambria Math" panose="02040503050406030204" pitchFamily="18" charset="0"/>
                      </a:rPr>
                      <m:t>1−</m:t>
                    </m:r>
                    <m:sSub>
                      <m:sSubPr>
                        <m:ctrlPr>
                          <a:rPr lang="en-US" altLang="zh-CN" sz="2000" i="1" dirty="0" err="1">
                            <a:latin typeface="Cambria Math" panose="02040503050406030204" pitchFamily="18" charset="0"/>
                          </a:rPr>
                        </m:ctrlPr>
                      </m:sSubPr>
                      <m:e>
                        <m:r>
                          <a:rPr lang="en-US" altLang="zh-CN" sz="2000" i="1" dirty="0" err="1">
                            <a:latin typeface="Cambria Math" panose="02040503050406030204" pitchFamily="18" charset="0"/>
                          </a:rPr>
                          <m:t>𝑝</m:t>
                        </m:r>
                      </m:e>
                      <m:sub>
                        <m:r>
                          <a:rPr lang="en-US" altLang="zh-CN" sz="2000" b="0" i="1" dirty="0" smtClean="0">
                            <a:latin typeface="Cambria Math" panose="02040503050406030204" pitchFamily="18" charset="0"/>
                          </a:rPr>
                          <m:t>𝑗</m:t>
                        </m:r>
                      </m:sub>
                    </m:sSub>
                  </m:oMath>
                </a14:m>
                <a:r>
                  <a:rPr lang="zh-CN" altLang="en-US" sz="2000" dirty="0"/>
                  <a:t>的概率等概率移动到相邻的点。求两个人在每个点相遇的概率，一旦相遇两人立刻停止移动。</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≤22</m:t>
                    </m:r>
                  </m:oMath>
                </a14:m>
                <a:endParaRPr lang="en-US" altLang="zh-CN" sz="2000" dirty="0"/>
              </a:p>
              <a:p>
                <a:r>
                  <a:rPr lang="zh-CN" altLang="en-US" sz="2000" dirty="0"/>
                  <a:t>设</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zh-CN" altLang="en-US" sz="2000" dirty="0"/>
                  <a:t>表示两人分别在</a:t>
                </a:r>
                <a14:m>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e>
                    </m:d>
                  </m:oMath>
                </a14:m>
                <a:r>
                  <a:rPr lang="zh-CN" altLang="en-US" sz="2000" dirty="0"/>
                  <a:t>这个局面出现的概率，那么就不难得出转移式</a:t>
                </a:r>
                <a:endParaRPr lang="en-US" altLang="zh-CN" sz="2000" dirty="0"/>
              </a:p>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e>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Sub>
                              </m:e>
                            </m:d>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𝑘</m:t>
                                </m:r>
                              </m:sub>
                            </m:sSub>
                          </m:den>
                        </m:f>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e>
                    </m:nary>
                    <m:r>
                      <a:rPr lang="en-US" altLang="zh-CN" sz="2000" b="0" i="1" smtClean="0">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b="0" i="1" smtClean="0">
                            <a:latin typeface="Cambria Math" panose="02040503050406030204" pitchFamily="18" charset="0"/>
                          </a:rPr>
                          <m:t>𝑖</m:t>
                        </m:r>
                      </m:sub>
                      <m:sup/>
                      <m:e>
                        <m:f>
                          <m:fPr>
                            <m:ctrlPr>
                              <a:rPr lang="en-US" altLang="zh-CN" sz="2000" i="1">
                                <a:latin typeface="Cambria Math" panose="02040503050406030204" pitchFamily="18" charset="0"/>
                              </a:rPr>
                            </m:ctrlPr>
                          </m:fPr>
                          <m:num>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e>
                            </m:d>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Sub>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𝑘</m:t>
                                </m:r>
                              </m:sub>
                            </m:sSub>
                          </m:den>
                        </m:f>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e>
                    </m:nary>
                    <m:r>
                      <a:rPr lang="en-US" altLang="zh-CN" sz="2000" b="0" i="1" smtClean="0">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m:rPr>
                                <m:brk m:alnAt="7"/>
                              </m:rPr>
                              <a:rPr lang="en-US" altLang="zh-CN" sz="2000" i="1">
                                <a:latin typeface="Cambria Math" panose="02040503050406030204" pitchFamily="18" charset="0"/>
                              </a:rPr>
                              <m:t>𝑘</m:t>
                            </m:r>
                          </m:e>
                          <m:sub>
                            <m:r>
                              <m:rPr>
                                <m:brk m:alnAt="7"/>
                              </m:rP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e>
                        <m:f>
                          <m:fPr>
                            <m:ctrlPr>
                              <a:rPr lang="en-US" altLang="zh-CN" sz="2000" i="1">
                                <a:latin typeface="Cambria Math" panose="02040503050406030204" pitchFamily="18" charset="0"/>
                              </a:rPr>
                            </m:ctrlPr>
                          </m:fPr>
                          <m:num>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e>
                            </m:d>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𝑗</m:t>
                                    </m:r>
                                  </m:sub>
                                </m:sSub>
                              </m:e>
                            </m:d>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1</m:t>
                                    </m:r>
                                  </m:sub>
                                </m:sSub>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2</m:t>
                                    </m:r>
                                  </m:sub>
                                </m:sSub>
                              </m:sub>
                            </m:sSub>
                          </m:den>
                        </m:f>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2</m:t>
                                </m:r>
                              </m:sub>
                            </m:sSub>
                          </m:sub>
                        </m:sSub>
                      </m:e>
                    </m:nary>
                  </m:oMath>
                </a14:m>
                <a:endParaRPr lang="en-US" altLang="zh-CN" sz="2000" dirty="0"/>
              </a:p>
              <a:p>
                <a:r>
                  <a:rPr lang="zh-CN" altLang="en-US" sz="2000" dirty="0"/>
                  <a:t>直接高斯消元即可，时间复杂度</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6</m:t>
                            </m:r>
                          </m:sup>
                        </m:sSup>
                      </m:e>
                    </m:d>
                  </m:oMath>
                </a14:m>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7830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装备购买</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14:m>
                  <m:oMath xmlns:m="http://schemas.openxmlformats.org/officeDocument/2006/math">
                    <m:r>
                      <a:rPr lang="en-US" altLang="zh-CN" sz="2000" i="1" dirty="0" smtClean="0">
                        <a:latin typeface="Cambria Math" panose="02040503050406030204" pitchFamily="18" charset="0"/>
                      </a:rPr>
                      <m:t>𝑛</m:t>
                    </m:r>
                  </m:oMath>
                </a14:m>
                <a:r>
                  <a:rPr lang="zh-CN" altLang="en-US" sz="2000" dirty="0"/>
                  <a:t>个装备，每个装备价格为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oMath>
                </a14:m>
                <a:r>
                  <a:rPr lang="zh-CN" altLang="en-US" sz="2000" dirty="0"/>
                  <a:t>，并有</a:t>
                </a:r>
                <a14:m>
                  <m:oMath xmlns:m="http://schemas.openxmlformats.org/officeDocument/2006/math">
                    <m:r>
                      <a:rPr lang="en-US" altLang="zh-CN" sz="2000" i="1" dirty="0" smtClean="0">
                        <a:latin typeface="Cambria Math" panose="02040503050406030204" pitchFamily="18" charset="0"/>
                      </a:rPr>
                      <m:t>𝑚</m:t>
                    </m:r>
                  </m:oMath>
                </a14:m>
                <a:r>
                  <a:rPr lang="zh-CN" altLang="en-US" sz="2000" dirty="0"/>
                  <a:t>个维度上的属性。如果一件装备的属性能用购买的其他装备组合出（线性组合），则不必要买这件装备。求买下最多装备情况下的最小花费。</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≤500</m:t>
                    </m:r>
                  </m:oMath>
                </a14:m>
                <a:endParaRPr lang="en-US" altLang="zh-CN" sz="2000" dirty="0"/>
              </a:p>
              <a:p>
                <a:r>
                  <a:rPr lang="zh-CN" altLang="en-US" sz="2000" dirty="0"/>
                  <a:t>如果不要求最小花费，实际上就是在求这</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a:t>
                </a:r>
                <a14:m>
                  <m:oMath xmlns:m="http://schemas.openxmlformats.org/officeDocument/2006/math">
                    <m:r>
                      <a:rPr lang="en-US" altLang="zh-CN" sz="2000" b="0" i="1" dirty="0" smtClean="0">
                        <a:latin typeface="Cambria Math" panose="02040503050406030204" pitchFamily="18" charset="0"/>
                      </a:rPr>
                      <m:t>𝑚</m:t>
                    </m:r>
                  </m:oMath>
                </a14:m>
                <a:r>
                  <a:rPr lang="zh-CN" altLang="en-US" sz="2000" dirty="0"/>
                  <a:t>维向量组成的线性空间的维数</a:t>
                </a:r>
                <a:endParaRPr lang="en-US" altLang="zh-CN" sz="2000" dirty="0"/>
              </a:p>
              <a:p>
                <a:r>
                  <a:rPr lang="zh-CN" altLang="en-US" sz="2000" dirty="0"/>
                  <a:t>换句话说，就是求极大线性无关向量组的大小</a:t>
                </a:r>
                <a:endParaRPr lang="en-US" altLang="zh-CN" sz="2000" dirty="0"/>
              </a:p>
              <a:p>
                <a:r>
                  <a:rPr lang="zh-CN" altLang="en-US" sz="2000" dirty="0"/>
                  <a:t>那么直接高斯消元，最后非零行的个数就是答案</a:t>
                </a:r>
                <a:endParaRPr lang="en-US" altLang="zh-CN" sz="2000" dirty="0"/>
              </a:p>
              <a:p>
                <a:r>
                  <a:rPr lang="zh-CN" altLang="en-US" sz="2000" dirty="0"/>
                  <a:t>关于求最小花费，实际上我们一开始的时候按照价格排序把这些向量依次排列，就能做到让便宜的装备保留下来了</a:t>
                </a:r>
                <a:endParaRPr lang="en-US" altLang="zh-CN" sz="2000" dirty="0"/>
              </a:p>
              <a:p>
                <a:r>
                  <a:rPr lang="zh-CN" altLang="en-US" sz="2000" dirty="0"/>
                  <a:t>不过这样在实现上需要做一些改动，即要固定第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次消元的代表行就是第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行，每次循环变成枚举哪一列还可以进行消元（类似于解方程时枚举消掉哪个</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oMath>
                </a14:m>
                <a:r>
                  <a:rPr lang="zh-CN" altLang="en-US" sz="2000" dirty="0"/>
                  <a:t>）。</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4623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3341512"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err="1">
                <a:solidFill>
                  <a:schemeClr val="bg1"/>
                </a:solidFill>
                <a:latin typeface="方正字迹-快意体 简" panose="02000500000000000000" pitchFamily="2" charset="-122"/>
                <a:ea typeface="方正字迹-快意体 简" panose="02000500000000000000" pitchFamily="2" charset="-122"/>
              </a:rPr>
              <a:t>Vasya</a:t>
            </a:r>
            <a:r>
              <a:rPr lang="en-US" altLang="zh-CN" sz="2800" b="1" dirty="0">
                <a:solidFill>
                  <a:schemeClr val="bg1"/>
                </a:solidFill>
                <a:latin typeface="方正字迹-快意体 简" panose="02000500000000000000" pitchFamily="2" charset="-122"/>
                <a:ea typeface="方正字迹-快意体 简" panose="02000500000000000000" pitchFamily="2" charset="-122"/>
              </a:rPr>
              <a:t> and Shifts</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给定</a:t>
                </a:r>
                <a14:m>
                  <m:oMath xmlns:m="http://schemas.openxmlformats.org/officeDocument/2006/math">
                    <m:r>
                      <a:rPr lang="en-US" altLang="zh-CN" sz="2000" i="1">
                        <a:latin typeface="Cambria Math" panose="02040503050406030204" pitchFamily="18" charset="0"/>
                      </a:rPr>
                      <m:t>𝑛</m:t>
                    </m:r>
                  </m:oMath>
                </a14:m>
                <a:r>
                  <a:rPr lang="zh-CN" altLang="en-US" sz="2000" dirty="0"/>
                  <a:t>个</a:t>
                </a:r>
                <a14:m>
                  <m:oMath xmlns:m="http://schemas.openxmlformats.org/officeDocument/2006/math">
                    <m:r>
                      <a:rPr lang="en-US" altLang="zh-CN" sz="2000" i="1" dirty="0">
                        <a:latin typeface="Cambria Math" panose="02040503050406030204" pitchFamily="18" charset="0"/>
                      </a:rPr>
                      <m:t>𝑚</m:t>
                    </m:r>
                  </m:oMath>
                </a14:m>
                <a:r>
                  <a:rPr lang="zh-CN" altLang="en-US" sz="2000" dirty="0"/>
                  <a:t>位五进制数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m:t>
                        </m:r>
                      </m:sub>
                    </m:sSub>
                  </m:oMath>
                </a14:m>
                <a:r>
                  <a:rPr lang="zh-CN" altLang="en-US" sz="2000" dirty="0"/>
                  <a:t>，</a:t>
                </a:r>
                <a14:m>
                  <m:oMath xmlns:m="http://schemas.openxmlformats.org/officeDocument/2006/math">
                    <m:r>
                      <a:rPr lang="en-US" altLang="zh-CN" sz="2000" i="1">
                        <a:latin typeface="Cambria Math" panose="02040503050406030204" pitchFamily="18" charset="0"/>
                      </a:rPr>
                      <m:t>𝑞</m:t>
                    </m:r>
                  </m:oMath>
                </a14:m>
                <a:r>
                  <a:rPr lang="zh-CN" altLang="en-US" sz="2000" dirty="0"/>
                  <a:t>次询问一个数字</a:t>
                </a:r>
                <a14:m>
                  <m:oMath xmlns:m="http://schemas.openxmlformats.org/officeDocument/2006/math">
                    <m:r>
                      <a:rPr lang="en-US" altLang="zh-CN" sz="2000" i="1">
                        <a:latin typeface="Cambria Math" panose="02040503050406030204" pitchFamily="18" charset="0"/>
                      </a:rPr>
                      <m:t>𝑏</m:t>
                    </m:r>
                  </m:oMath>
                </a14:m>
                <a:r>
                  <a:rPr lang="zh-CN" altLang="en-US" sz="2000" dirty="0"/>
                  <a:t>，问这</a:t>
                </a:r>
                <a14:m>
                  <m:oMath xmlns:m="http://schemas.openxmlformats.org/officeDocument/2006/math">
                    <m:r>
                      <a:rPr lang="en-US" altLang="zh-CN" sz="2000" i="1">
                        <a:latin typeface="Cambria Math" panose="02040503050406030204" pitchFamily="18" charset="0"/>
                      </a:rPr>
                      <m:t>𝑛</m:t>
                    </m:r>
                  </m:oMath>
                </a14:m>
                <a:r>
                  <a:rPr lang="zh-CN" altLang="en-US" sz="2000" dirty="0"/>
                  <a:t>个数字有多少种方式可以线性表出</a:t>
                </a:r>
                <a14:m>
                  <m:oMath xmlns:m="http://schemas.openxmlformats.org/officeDocument/2006/math">
                    <m:r>
                      <a:rPr lang="en-US" altLang="zh-CN" sz="2000" i="1">
                        <a:latin typeface="Cambria Math" panose="02040503050406030204" pitchFamily="18" charset="0"/>
                      </a:rPr>
                      <m:t>𝑏</m:t>
                    </m:r>
                  </m:oMath>
                </a14:m>
                <a:r>
                  <a:rPr lang="zh-CN" altLang="en-US" sz="2000" dirty="0"/>
                  <a:t>，这里定义加法为不进位加法。</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≤500,</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≤300</m:t>
                    </m:r>
                  </m:oMath>
                </a14:m>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graphicFrame>
        <p:nvGraphicFramePr>
          <p:cNvPr id="11" name="表格 3">
            <a:extLst>
              <a:ext uri="{FF2B5EF4-FFF2-40B4-BE49-F238E27FC236}">
                <a16:creationId xmlns:a16="http://schemas.microsoft.com/office/drawing/2014/main" id="{A8BCF42F-96DA-1189-FFCC-A5DCA03E99BC}"/>
              </a:ext>
            </a:extLst>
          </p:cNvPr>
          <p:cNvGraphicFramePr>
            <a:graphicFrameLocks noGrp="1"/>
          </p:cNvGraphicFramePr>
          <p:nvPr>
            <p:extLst>
              <p:ext uri="{D42A27DB-BD31-4B8C-83A1-F6EECF244321}">
                <p14:modId xmlns:p14="http://schemas.microsoft.com/office/powerpoint/2010/main" val="2364198244"/>
              </p:ext>
            </p:extLst>
          </p:nvPr>
        </p:nvGraphicFramePr>
        <p:xfrm>
          <a:off x="1187321" y="3198723"/>
          <a:ext cx="3987347" cy="1833880"/>
        </p:xfrm>
        <a:graphic>
          <a:graphicData uri="http://schemas.openxmlformats.org/drawingml/2006/table">
            <a:tbl>
              <a:tblPr firstRow="1" bandRow="1">
                <a:tableStyleId>{073A0DAA-6AF3-43AB-8588-CEC1D06C72B9}</a:tableStyleId>
              </a:tblPr>
              <a:tblGrid>
                <a:gridCol w="1899064">
                  <a:extLst>
                    <a:ext uri="{9D8B030D-6E8A-4147-A177-3AD203B41FA5}">
                      <a16:colId xmlns:a16="http://schemas.microsoft.com/office/drawing/2014/main" val="791235409"/>
                    </a:ext>
                  </a:extLst>
                </a:gridCol>
                <a:gridCol w="2088283">
                  <a:extLst>
                    <a:ext uri="{9D8B030D-6E8A-4147-A177-3AD203B41FA5}">
                      <a16:colId xmlns:a16="http://schemas.microsoft.com/office/drawing/2014/main" val="2815752207"/>
                    </a:ext>
                  </a:extLst>
                </a:gridCol>
              </a:tblGrid>
              <a:tr h="370840">
                <a:tc>
                  <a:txBody>
                    <a:bodyPr/>
                    <a:lstStyle/>
                    <a:p>
                      <a:r>
                        <a:rPr lang="en-US" altLang="zh-CN" dirty="0"/>
                        <a:t>Sample Input1</a:t>
                      </a:r>
                      <a:endParaRPr lang="zh-CN" altLang="en-US" dirty="0"/>
                    </a:p>
                  </a:txBody>
                  <a:tcPr/>
                </a:tc>
                <a:tc>
                  <a:txBody>
                    <a:bodyPr/>
                    <a:lstStyle/>
                    <a:p>
                      <a:r>
                        <a:rPr lang="en-US" altLang="zh-CN" dirty="0"/>
                        <a:t>Sample Output1</a:t>
                      </a:r>
                      <a:endParaRPr lang="zh-CN" altLang="en-US" dirty="0"/>
                    </a:p>
                  </a:txBody>
                  <a:tcPr/>
                </a:tc>
                <a:extLst>
                  <a:ext uri="{0D108BD9-81ED-4DB2-BD59-A6C34878D82A}">
                    <a16:rowId xmlns:a16="http://schemas.microsoft.com/office/drawing/2014/main" val="2244794037"/>
                  </a:ext>
                </a:extLst>
              </a:tr>
              <a:tr h="370840">
                <a:tc>
                  <a:txBody>
                    <a:bodyPr/>
                    <a:lstStyle/>
                    <a:p>
                      <a:r>
                        <a:rPr lang="pt-BR" altLang="zh-CN" dirty="0"/>
                        <a:t>1 1</a:t>
                      </a:r>
                    </a:p>
                    <a:p>
                      <a:r>
                        <a:rPr lang="pt-BR" altLang="zh-CN" dirty="0"/>
                        <a:t>b</a:t>
                      </a:r>
                    </a:p>
                    <a:p>
                      <a:r>
                        <a:rPr lang="pt-BR" altLang="zh-CN" dirty="0"/>
                        <a:t>2</a:t>
                      </a:r>
                    </a:p>
                    <a:p>
                      <a:r>
                        <a:rPr lang="pt-BR" altLang="zh-CN" dirty="0"/>
                        <a:t>a</a:t>
                      </a:r>
                    </a:p>
                    <a:p>
                      <a:r>
                        <a:rPr lang="pt-BR" altLang="zh-CN" dirty="0"/>
                        <a:t>e </a:t>
                      </a:r>
                      <a:endParaRPr lang="zh-CN" altLang="en-US" dirty="0"/>
                    </a:p>
                  </a:txBody>
                  <a:tcPr/>
                </a:tc>
                <a:tc>
                  <a:txBody>
                    <a:bodyPr/>
                    <a:lstStyle/>
                    <a:p>
                      <a:r>
                        <a:rPr lang="en-US" altLang="zh-CN" dirty="0"/>
                        <a:t>1</a:t>
                      </a:r>
                    </a:p>
                    <a:p>
                      <a:r>
                        <a:rPr lang="en-US" altLang="zh-CN" dirty="0"/>
                        <a:t>1</a:t>
                      </a:r>
                      <a:endParaRPr lang="zh-CN" altLang="en-US" dirty="0"/>
                    </a:p>
                  </a:txBody>
                  <a:tcPr/>
                </a:tc>
                <a:extLst>
                  <a:ext uri="{0D108BD9-81ED-4DB2-BD59-A6C34878D82A}">
                    <a16:rowId xmlns:a16="http://schemas.microsoft.com/office/drawing/2014/main" val="3636483884"/>
                  </a:ext>
                </a:extLst>
              </a:tr>
            </a:tbl>
          </a:graphicData>
        </a:graphic>
      </p:graphicFrame>
      <p:graphicFrame>
        <p:nvGraphicFramePr>
          <p:cNvPr id="13" name="表格 3">
            <a:extLst>
              <a:ext uri="{FF2B5EF4-FFF2-40B4-BE49-F238E27FC236}">
                <a16:creationId xmlns:a16="http://schemas.microsoft.com/office/drawing/2014/main" id="{D86B53E7-020F-714D-0C53-26C0E512EF39}"/>
              </a:ext>
            </a:extLst>
          </p:cNvPr>
          <p:cNvGraphicFramePr>
            <a:graphicFrameLocks noGrp="1"/>
          </p:cNvGraphicFramePr>
          <p:nvPr>
            <p:extLst>
              <p:ext uri="{D42A27DB-BD31-4B8C-83A1-F6EECF244321}">
                <p14:modId xmlns:p14="http://schemas.microsoft.com/office/powerpoint/2010/main" val="2724027824"/>
              </p:ext>
            </p:extLst>
          </p:nvPr>
        </p:nvGraphicFramePr>
        <p:xfrm>
          <a:off x="6780666" y="3198723"/>
          <a:ext cx="3987347" cy="1833880"/>
        </p:xfrm>
        <a:graphic>
          <a:graphicData uri="http://schemas.openxmlformats.org/drawingml/2006/table">
            <a:tbl>
              <a:tblPr firstRow="1" bandRow="1">
                <a:tableStyleId>{073A0DAA-6AF3-43AB-8588-CEC1D06C72B9}</a:tableStyleId>
              </a:tblPr>
              <a:tblGrid>
                <a:gridCol w="1899064">
                  <a:extLst>
                    <a:ext uri="{9D8B030D-6E8A-4147-A177-3AD203B41FA5}">
                      <a16:colId xmlns:a16="http://schemas.microsoft.com/office/drawing/2014/main" val="791235409"/>
                    </a:ext>
                  </a:extLst>
                </a:gridCol>
                <a:gridCol w="2088283">
                  <a:extLst>
                    <a:ext uri="{9D8B030D-6E8A-4147-A177-3AD203B41FA5}">
                      <a16:colId xmlns:a16="http://schemas.microsoft.com/office/drawing/2014/main" val="2815752207"/>
                    </a:ext>
                  </a:extLst>
                </a:gridCol>
              </a:tblGrid>
              <a:tr h="370840">
                <a:tc>
                  <a:txBody>
                    <a:bodyPr/>
                    <a:lstStyle/>
                    <a:p>
                      <a:r>
                        <a:rPr lang="en-US" altLang="zh-CN" dirty="0"/>
                        <a:t>Sample Input2</a:t>
                      </a:r>
                      <a:endParaRPr lang="zh-CN" altLang="en-US" dirty="0"/>
                    </a:p>
                  </a:txBody>
                  <a:tcPr/>
                </a:tc>
                <a:tc>
                  <a:txBody>
                    <a:bodyPr/>
                    <a:lstStyle/>
                    <a:p>
                      <a:r>
                        <a:rPr lang="en-US" altLang="zh-CN" dirty="0"/>
                        <a:t>Sample Output2</a:t>
                      </a:r>
                      <a:endParaRPr lang="zh-CN" altLang="en-US" dirty="0"/>
                    </a:p>
                  </a:txBody>
                  <a:tcPr/>
                </a:tc>
                <a:extLst>
                  <a:ext uri="{0D108BD9-81ED-4DB2-BD59-A6C34878D82A}">
                    <a16:rowId xmlns:a16="http://schemas.microsoft.com/office/drawing/2014/main" val="2244794037"/>
                  </a:ext>
                </a:extLst>
              </a:tr>
              <a:tr h="370840">
                <a:tc>
                  <a:txBody>
                    <a:bodyPr/>
                    <a:lstStyle/>
                    <a:p>
                      <a:r>
                        <a:rPr lang="en-US" altLang="zh-CN" dirty="0"/>
                        <a:t>2 4</a:t>
                      </a:r>
                    </a:p>
                    <a:p>
                      <a:r>
                        <a:rPr lang="en-US" altLang="zh-CN" dirty="0" err="1"/>
                        <a:t>aaaa</a:t>
                      </a:r>
                      <a:endParaRPr lang="en-US" altLang="zh-CN" dirty="0"/>
                    </a:p>
                    <a:p>
                      <a:r>
                        <a:rPr lang="en-US" altLang="zh-CN" dirty="0" err="1"/>
                        <a:t>bbbb</a:t>
                      </a:r>
                      <a:endParaRPr lang="en-US" altLang="zh-CN" dirty="0"/>
                    </a:p>
                    <a:p>
                      <a:r>
                        <a:rPr lang="en-US" altLang="zh-CN" dirty="0"/>
                        <a:t>1</a:t>
                      </a:r>
                    </a:p>
                    <a:p>
                      <a:r>
                        <a:rPr lang="en-US" altLang="zh-CN" dirty="0" err="1"/>
                        <a:t>cccc</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3636483884"/>
                  </a:ext>
                </a:extLst>
              </a:tr>
            </a:tbl>
          </a:graphicData>
        </a:graphic>
      </p:graphicFrame>
    </p:spTree>
    <p:custDataLst>
      <p:tags r:id="rId1"/>
    </p:custDataLst>
    <p:extLst>
      <p:ext uri="{BB962C8B-B14F-4D97-AF65-F5344CB8AC3E}">
        <p14:creationId xmlns:p14="http://schemas.microsoft.com/office/powerpoint/2010/main" val="2093451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3341512"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err="1">
                <a:solidFill>
                  <a:schemeClr val="bg1"/>
                </a:solidFill>
                <a:latin typeface="方正字迹-快意体 简" panose="02000500000000000000" pitchFamily="2" charset="-122"/>
                <a:ea typeface="方正字迹-快意体 简" panose="02000500000000000000" pitchFamily="2" charset="-122"/>
              </a:rPr>
              <a:t>Vasya</a:t>
            </a:r>
            <a:r>
              <a:rPr lang="en-US" altLang="zh-CN" sz="2800" b="1" dirty="0">
                <a:solidFill>
                  <a:schemeClr val="bg1"/>
                </a:solidFill>
                <a:latin typeface="方正字迹-快意体 简" panose="02000500000000000000" pitchFamily="2" charset="-122"/>
                <a:ea typeface="方正字迹-快意体 简" panose="02000500000000000000" pitchFamily="2" charset="-122"/>
              </a:rPr>
              <a:t> and Shifts</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给定</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a:t>
                </a:r>
                <a14:m>
                  <m:oMath xmlns:m="http://schemas.openxmlformats.org/officeDocument/2006/math">
                    <m:r>
                      <a:rPr lang="en-US" altLang="zh-CN" sz="2000" b="0" i="1" dirty="0" smtClean="0">
                        <a:latin typeface="Cambria Math" panose="02040503050406030204" pitchFamily="18" charset="0"/>
                      </a:rPr>
                      <m:t>𝑚</m:t>
                    </m:r>
                  </m:oMath>
                </a14:m>
                <a:r>
                  <a:rPr lang="zh-CN" altLang="en-US" sz="2000" dirty="0"/>
                  <a:t>位五进制数</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oMath>
                </a14:m>
                <a:r>
                  <a:rPr lang="zh-CN" altLang="en-US" sz="2000" dirty="0"/>
                  <a:t>，</a:t>
                </a:r>
                <a14:m>
                  <m:oMath xmlns:m="http://schemas.openxmlformats.org/officeDocument/2006/math">
                    <m:r>
                      <a:rPr lang="en-US" altLang="zh-CN" sz="2000" b="0" i="1" smtClean="0">
                        <a:latin typeface="Cambria Math" panose="02040503050406030204" pitchFamily="18" charset="0"/>
                      </a:rPr>
                      <m:t>𝑞</m:t>
                    </m:r>
                  </m:oMath>
                </a14:m>
                <a:r>
                  <a:rPr lang="zh-CN" altLang="en-US" sz="2000" dirty="0"/>
                  <a:t>次询问一个数字</a:t>
                </a:r>
                <a14:m>
                  <m:oMath xmlns:m="http://schemas.openxmlformats.org/officeDocument/2006/math">
                    <m:r>
                      <a:rPr lang="en-US" altLang="zh-CN" sz="2000" b="0" i="1" smtClean="0">
                        <a:latin typeface="Cambria Math" panose="02040503050406030204" pitchFamily="18" charset="0"/>
                      </a:rPr>
                      <m:t>𝑏</m:t>
                    </m:r>
                  </m:oMath>
                </a14:m>
                <a:r>
                  <a:rPr lang="zh-CN" altLang="en-US" sz="2000" dirty="0"/>
                  <a:t>，问这</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个数字有多少种方式可以线性表出</a:t>
                </a:r>
                <a14:m>
                  <m:oMath xmlns:m="http://schemas.openxmlformats.org/officeDocument/2006/math">
                    <m:r>
                      <a:rPr lang="en-US" altLang="zh-CN" sz="2000" b="0" i="1" smtClean="0">
                        <a:latin typeface="Cambria Math" panose="02040503050406030204" pitchFamily="18" charset="0"/>
                      </a:rPr>
                      <m:t>𝑏</m:t>
                    </m:r>
                  </m:oMath>
                </a14:m>
                <a:r>
                  <a:rPr lang="zh-CN" altLang="en-US" sz="2000" dirty="0"/>
                  <a:t>，这里定义加法为不进位加法。</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≤500,</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≤300</m:t>
                    </m:r>
                  </m:oMath>
                </a14:m>
                <a:endParaRPr lang="en-US" altLang="zh-CN" sz="2000" dirty="0"/>
              </a:p>
              <a:p>
                <a:r>
                  <a:rPr lang="zh-CN" altLang="en-US" sz="2000" dirty="0"/>
                  <a:t>设</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表示</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𝑖</m:t>
                        </m:r>
                      </m:sub>
                    </m:sSub>
                  </m:oMath>
                </a14:m>
                <a:r>
                  <a:rPr lang="zh-CN" altLang="en-US" sz="2000" dirty="0"/>
                  <a:t>的系数，那么根据题意不难根据每一位列出方程</a:t>
                </a:r>
                <a:endParaRPr lang="en-US" altLang="zh-CN" sz="20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b="0" i="1">
                                  <a:latin typeface="Cambria Math" panose="02040503050406030204" pitchFamily="18" charset="0"/>
                                </a:rPr>
                              </m:ctrlPr>
                            </m:eqArr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𝑛</m:t>
                                  </m:r>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m:t>
                              </m:r>
                            </m:e>
                            <m:e>
                              <m:r>
                                <a:rPr lang="en-US" altLang="zh-CN" sz="2000" i="1" smtClean="0">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𝑚</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r>
                                    <a:rPr lang="en-US" altLang="zh-CN" sz="2000" b="0" i="1" smtClean="0">
                                      <a:latin typeface="Cambria Math" panose="02040503050406030204" pitchFamily="18" charset="0"/>
                                    </a:rPr>
                                    <m:t>𝑚</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b="0" i="1" smtClean="0">
                                      <a:latin typeface="Cambria Math" panose="02040503050406030204" pitchFamily="18" charset="0"/>
                                    </a:rPr>
                                    <m:t>𝑚</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b="0" i="1" smtClean="0">
                                      <a:latin typeface="Cambria Math" panose="02040503050406030204" pitchFamily="18" charset="0"/>
                                    </a:rPr>
                                    <m:t>𝑚</m:t>
                                  </m:r>
                                </m:sub>
                              </m:sSub>
                            </m:e>
                          </m:eqArr>
                        </m:e>
                      </m:d>
                    </m:oMath>
                  </m:oMathPara>
                </a14:m>
                <a:endParaRPr lang="en-US" altLang="zh-CN" sz="2000" dirty="0"/>
              </a:p>
              <a:p>
                <a:r>
                  <a:rPr lang="zh-CN" altLang="en-US" sz="2000" dirty="0"/>
                  <a:t>写成矩阵形式就是</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𝐴</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𝐵</m:t>
                        </m:r>
                      </m:e>
                      <m:sup>
                        <m:r>
                          <a:rPr lang="en-US" altLang="zh-CN" sz="2000" b="0" i="1" smtClean="0">
                            <a:latin typeface="Cambria Math" panose="02040503050406030204" pitchFamily="18" charset="0"/>
                          </a:rPr>
                          <m:t>𝑇</m:t>
                        </m:r>
                      </m:sup>
                    </m:sSup>
                  </m:oMath>
                </a14:m>
                <a:r>
                  <a:rPr lang="zh-CN" altLang="en-US" sz="2000" dirty="0"/>
                  <a:t>，其中</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𝐴</m:t>
                        </m:r>
                      </m:e>
                      <m:sup>
                        <m:r>
                          <a:rPr lang="en-US" altLang="zh-CN" sz="2000" b="0" i="1" smtClean="0">
                            <a:latin typeface="Cambria Math" panose="02040503050406030204" pitchFamily="18" charset="0"/>
                          </a:rPr>
                          <m:t>𝑇</m:t>
                        </m:r>
                      </m:sup>
                    </m:sSup>
                  </m:oMath>
                </a14:m>
                <a:r>
                  <a:rPr lang="zh-CN" altLang="en-US" sz="2000" dirty="0"/>
                  <a:t>表示矩阵</a:t>
                </a:r>
                <a14:m>
                  <m:oMath xmlns:m="http://schemas.openxmlformats.org/officeDocument/2006/math">
                    <m:r>
                      <a:rPr lang="en-US" altLang="zh-CN" sz="2000" b="0" i="1" smtClean="0">
                        <a:latin typeface="Cambria Math" panose="02040503050406030204" pitchFamily="18" charset="0"/>
                      </a:rPr>
                      <m:t>𝐴</m:t>
                    </m:r>
                  </m:oMath>
                </a14:m>
                <a:r>
                  <a:rPr lang="zh-CN" altLang="en-US" sz="2000" dirty="0"/>
                  <a:t>的转置</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4481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3341512"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err="1">
                <a:solidFill>
                  <a:schemeClr val="bg1"/>
                </a:solidFill>
                <a:latin typeface="方正字迹-快意体 简" panose="02000500000000000000" pitchFamily="2" charset="-122"/>
                <a:ea typeface="方正字迹-快意体 简" panose="02000500000000000000" pitchFamily="2" charset="-122"/>
              </a:rPr>
              <a:t>Vasya</a:t>
            </a:r>
            <a:r>
              <a:rPr lang="en-US" altLang="zh-CN" sz="2800" b="1" dirty="0">
                <a:solidFill>
                  <a:schemeClr val="bg1"/>
                </a:solidFill>
                <a:latin typeface="方正字迹-快意体 简" panose="02000500000000000000" pitchFamily="2" charset="-122"/>
                <a:ea typeface="方正字迹-快意体 简" panose="02000500000000000000" pitchFamily="2" charset="-122"/>
              </a:rPr>
              <a:t> and Shifts</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给定</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a:t>
                </a:r>
                <a14:m>
                  <m:oMath xmlns:m="http://schemas.openxmlformats.org/officeDocument/2006/math">
                    <m:r>
                      <a:rPr lang="en-US" altLang="zh-CN" sz="2000" b="0" i="1" dirty="0" smtClean="0">
                        <a:latin typeface="Cambria Math" panose="02040503050406030204" pitchFamily="18" charset="0"/>
                      </a:rPr>
                      <m:t>𝑚</m:t>
                    </m:r>
                  </m:oMath>
                </a14:m>
                <a:r>
                  <a:rPr lang="zh-CN" altLang="en-US" sz="2000" dirty="0"/>
                  <a:t>位五进制数</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oMath>
                </a14:m>
                <a:r>
                  <a:rPr lang="zh-CN" altLang="en-US" sz="2000" dirty="0"/>
                  <a:t>，</a:t>
                </a:r>
                <a14:m>
                  <m:oMath xmlns:m="http://schemas.openxmlformats.org/officeDocument/2006/math">
                    <m:r>
                      <a:rPr lang="en-US" altLang="zh-CN" sz="2000" b="0" i="1" smtClean="0">
                        <a:latin typeface="Cambria Math" panose="02040503050406030204" pitchFamily="18" charset="0"/>
                      </a:rPr>
                      <m:t>𝑞</m:t>
                    </m:r>
                  </m:oMath>
                </a14:m>
                <a:r>
                  <a:rPr lang="zh-CN" altLang="en-US" sz="2000" dirty="0"/>
                  <a:t>次询问一个数字</a:t>
                </a:r>
                <a14:m>
                  <m:oMath xmlns:m="http://schemas.openxmlformats.org/officeDocument/2006/math">
                    <m:r>
                      <a:rPr lang="en-US" altLang="zh-CN" sz="2000" b="0" i="1" smtClean="0">
                        <a:latin typeface="Cambria Math" panose="02040503050406030204" pitchFamily="18" charset="0"/>
                      </a:rPr>
                      <m:t>𝑏</m:t>
                    </m:r>
                  </m:oMath>
                </a14:m>
                <a:r>
                  <a:rPr lang="zh-CN" altLang="en-US" sz="2000" dirty="0"/>
                  <a:t>，问这</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个数字有多少种方式可以线性表出</a:t>
                </a:r>
                <a14:m>
                  <m:oMath xmlns:m="http://schemas.openxmlformats.org/officeDocument/2006/math">
                    <m:r>
                      <a:rPr lang="en-US" altLang="zh-CN" sz="2000" b="0" i="1" smtClean="0">
                        <a:latin typeface="Cambria Math" panose="02040503050406030204" pitchFamily="18" charset="0"/>
                      </a:rPr>
                      <m:t>𝑏</m:t>
                    </m:r>
                  </m:oMath>
                </a14:m>
                <a:r>
                  <a:rPr lang="zh-CN" altLang="en-US" sz="2000" dirty="0"/>
                  <a:t>，这里定义加法为不进位加法。</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≤500,</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≤300</m:t>
                    </m:r>
                  </m:oMath>
                </a14:m>
                <a:endParaRPr lang="en-US" altLang="zh-CN" sz="2000" dirty="0"/>
              </a:p>
              <a:p>
                <a:r>
                  <a:rPr lang="zh-CN" altLang="en-US" sz="2000" dirty="0"/>
                  <a:t>接下去就是高斯消元解方程了，不过这里所有的加减乘除运算需要在模</a:t>
                </a:r>
                <a14:m>
                  <m:oMath xmlns:m="http://schemas.openxmlformats.org/officeDocument/2006/math">
                    <m:r>
                      <a:rPr lang="en-US" altLang="zh-CN" sz="2000" b="0" i="1" smtClean="0">
                        <a:latin typeface="Cambria Math" panose="02040503050406030204" pitchFamily="18" charset="0"/>
                      </a:rPr>
                      <m:t>5</m:t>
                    </m:r>
                  </m:oMath>
                </a14:m>
                <a:r>
                  <a:rPr lang="zh-CN" altLang="en-US" sz="2000" dirty="0"/>
                  <a:t>的意义下进行</a:t>
                </a:r>
                <a:endParaRPr lang="en-US" altLang="zh-CN" sz="2000" dirty="0"/>
              </a:p>
              <a:p>
                <a:r>
                  <a:rPr lang="zh-CN" altLang="en-US" sz="2000" dirty="0"/>
                  <a:t>与一般的高斯消元不同，我们在有多解时还需要求方案数</a:t>
                </a:r>
                <a:endParaRPr lang="en-US" altLang="zh-CN" sz="2000" dirty="0"/>
              </a:p>
              <a:p>
                <a:r>
                  <a:rPr lang="zh-CN" altLang="en-US" sz="2000" dirty="0"/>
                  <a:t>可以得出，消元完后的非零行个数就是矩阵的秩，而</a:t>
                </a:r>
                <a14:m>
                  <m:oMath xmlns:m="http://schemas.openxmlformats.org/officeDocument/2006/math">
                    <m:r>
                      <a:rPr lang="en-US" altLang="zh-CN" sz="2000" b="0" i="1" smtClean="0">
                        <a:latin typeface="Cambria Math" panose="02040503050406030204" pitchFamily="18" charset="0"/>
                      </a:rPr>
                      <m:t>𝑛</m:t>
                    </m:r>
                  </m:oMath>
                </a14:m>
                <a:r>
                  <a:rPr lang="zh-CN" altLang="en-US" sz="2000" dirty="0"/>
                  <a:t>减去非零行个数，就是</a:t>
                </a:r>
                <a:r>
                  <a:rPr lang="zh-CN" altLang="en-US" sz="2000" b="1" dirty="0"/>
                  <a:t>自由元</a:t>
                </a:r>
                <a:r>
                  <a:rPr lang="zh-CN" altLang="en-US" sz="2000" dirty="0"/>
                  <a:t>的个数，这些变量都可以任意取值，所以答案就为</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5</m:t>
                        </m:r>
                      </m:e>
                      <m:sup>
                        <m:r>
                          <a:rPr lang="zh-CN" altLang="en-US" sz="2000" i="1">
                            <a:latin typeface="Cambria Math" panose="02040503050406030204" pitchFamily="18" charset="0"/>
                          </a:rPr>
                          <m:t>自由元</m:t>
                        </m:r>
                        <m:r>
                          <a:rPr lang="zh-CN" altLang="en-US" sz="2000" i="1" smtClean="0">
                            <a:latin typeface="Cambria Math" panose="02040503050406030204" pitchFamily="18" charset="0"/>
                          </a:rPr>
                          <m:t>个数</m:t>
                        </m:r>
                      </m:sup>
                    </m:sSup>
                  </m:oMath>
                </a14:m>
                <a:endParaRPr lang="en-US" altLang="zh-CN" sz="2000" dirty="0"/>
              </a:p>
              <a:p>
                <a:r>
                  <a:rPr lang="zh-CN" altLang="en-US" sz="2000" dirty="0"/>
                  <a:t>这还不够，因为有</a:t>
                </a:r>
                <a14:m>
                  <m:oMath xmlns:m="http://schemas.openxmlformats.org/officeDocument/2006/math">
                    <m:r>
                      <a:rPr lang="en-US" altLang="zh-CN" sz="2000" b="0" i="1" smtClean="0">
                        <a:latin typeface="Cambria Math" panose="02040503050406030204" pitchFamily="18" charset="0"/>
                      </a:rPr>
                      <m:t>𝑞</m:t>
                    </m:r>
                  </m:oMath>
                </a14:m>
                <a:r>
                  <a:rPr lang="zh-CN" altLang="en-US" sz="2000" dirty="0"/>
                  <a:t>次询问，于是我们就需要用到一个经典技巧，即把所有的询问都放到矩阵中，一次性消元求解</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76061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50743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What’s Our Vector, Victor?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给出</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a:t>
                </a:r>
                <a14:m>
                  <m:oMath xmlns:m="http://schemas.openxmlformats.org/officeDocument/2006/math">
                    <m:r>
                      <a:rPr lang="en-US" altLang="zh-CN" sz="2000" b="0" i="1" dirty="0" smtClean="0">
                        <a:latin typeface="Cambria Math" panose="02040503050406030204" pitchFamily="18" charset="0"/>
                      </a:rPr>
                      <m:t>𝑑</m:t>
                    </m:r>
                  </m:oMath>
                </a14:m>
                <a:r>
                  <a:rPr lang="zh-CN" altLang="en-US" sz="2000" dirty="0"/>
                  <a:t>维空间中的点的坐标，以及这</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个点与你的距离</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oMath>
                </a14:m>
                <a:r>
                  <a:rPr lang="zh-CN" altLang="en-US" sz="2000" dirty="0"/>
                  <a:t>，求出你所在的点的坐标，保证有解。若有多解输出任意一个即可。</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≤500,</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e>
                    </m:d>
                    <m:r>
                      <a:rPr lang="en-US" altLang="zh-CN" sz="2000" b="0" i="1" smtClean="0">
                        <a:latin typeface="Cambria Math" panose="02040503050406030204" pitchFamily="18" charset="0"/>
                      </a:rPr>
                      <m:t>≤100,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≤5000</m:t>
                    </m:r>
                  </m:oMath>
                </a14:m>
                <a:endParaRPr lang="en-US" altLang="zh-CN" sz="2000" dirty="0"/>
              </a:p>
              <a:p>
                <a:r>
                  <a:rPr lang="zh-CN" altLang="en-US" sz="2000" dirty="0"/>
                  <a:t>首先也是可以得到</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个方程：</a:t>
                </a:r>
                <a14:m>
                  <m:oMath xmlns:m="http://schemas.openxmlformats.org/officeDocument/2006/math">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𝑑</m:t>
                        </m:r>
                      </m:sup>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d>
                          </m:e>
                          <m:sup>
                            <m:r>
                              <a:rPr lang="en-US" altLang="zh-CN" sz="2000" b="0" i="1" smtClean="0">
                                <a:latin typeface="Cambria Math" panose="02040503050406030204" pitchFamily="18" charset="0"/>
                              </a:rPr>
                              <m:t>2</m:t>
                            </m:r>
                          </m:sup>
                        </m:sSup>
                      </m:e>
                    </m:nary>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2</m:t>
                        </m:r>
                      </m:sup>
                    </m:sSubSup>
                  </m:oMath>
                </a14:m>
                <a:r>
                  <a:rPr lang="zh-CN" altLang="en-US" sz="2000" dirty="0"/>
                  <a:t>，目标是求出每个</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的值</a:t>
                </a:r>
                <a:endParaRPr lang="en-US" altLang="zh-CN" sz="2000" dirty="0"/>
              </a:p>
              <a:p>
                <a:pPr>
                  <a:lnSpc>
                    <a:spcPct val="100000"/>
                  </a:lnSpc>
                </a:pPr>
                <a:r>
                  <a:rPr lang="zh-CN" altLang="en-US" sz="2000" dirty="0"/>
                  <a:t>与</a:t>
                </a:r>
                <a:r>
                  <a:rPr lang="en-US" altLang="zh-CN" sz="2000" dirty="0"/>
                  <a:t>【</a:t>
                </a:r>
                <a:r>
                  <a:rPr lang="zh-CN" altLang="en-US" sz="2000" dirty="0"/>
                  <a:t>球形空间产生器</a:t>
                </a:r>
                <a:r>
                  <a:rPr lang="en-US" altLang="zh-CN" sz="2000" dirty="0"/>
                  <a:t>】</a:t>
                </a:r>
                <a:r>
                  <a:rPr lang="zh-CN" altLang="en-US" sz="2000" dirty="0"/>
                  <a:t>类似，我们同样也可以把所有的式子减去第一个式子，得到</a:t>
                </a:r>
                <a:endParaRPr lang="en-US" altLang="zh-CN" sz="2000" dirty="0"/>
              </a:p>
              <a:p>
                <a:pPr marL="0" indent="0">
                  <a:lnSpc>
                    <a:spcPct val="100000"/>
                  </a:lnSpc>
                  <a:buNone/>
                </a:pP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nary>
                              <m:naryPr>
                                <m:chr m:val="∑"/>
                                <m:limLoc m:val="subSup"/>
                                <m:ctrlPr>
                                  <a:rPr lang="en-US" altLang="zh-CN"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𝑑</m:t>
                                </m:r>
                              </m:sup>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sub>
                                        </m:sSub>
                                      </m:e>
                                    </m:d>
                                  </m:e>
                                  <m:sup>
                                    <m:r>
                                      <a:rPr lang="en-US" altLang="zh-CN" sz="2000" b="0" i="1" smtClean="0">
                                        <a:latin typeface="Cambria Math" panose="02040503050406030204" pitchFamily="18" charset="0"/>
                                      </a:rPr>
                                      <m:t>2</m:t>
                                    </m:r>
                                  </m:sup>
                                </m:sSup>
                              </m:e>
                            </m:nary>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2</m:t>
                                </m:r>
                              </m:sup>
                            </m:sSubSup>
                          </m:e>
                          <m:e>
                            <m:nary>
                              <m:naryPr>
                                <m:chr m:val="∑"/>
                                <m:limLoc m:val="subSup"/>
                                <m:ctrlPr>
                                  <a:rPr lang="en-US" altLang="zh-CN" sz="2000" i="1">
                                    <a:latin typeface="Cambria Math" panose="02040503050406030204" pitchFamily="18" charset="0"/>
                                  </a:rPr>
                                </m:ctrlPr>
                              </m:naryPr>
                              <m:sub>
                                <m:r>
                                  <m:rPr>
                                    <m:brk m:alnAt="25"/>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d>
                                  <m:dPr>
                                    <m:begChr m:val="["/>
                                    <m:endChr m:val="]"/>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𝑖</m:t>
                                                </m:r>
                                              </m:sub>
                                            </m:sSub>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sub>
                                            </m:sSub>
                                          </m:e>
                                        </m:d>
                                      </m:e>
                                      <m:sup>
                                        <m:r>
                                          <a:rPr lang="en-US" altLang="zh-CN" sz="2000" b="0" i="1" smtClean="0">
                                            <a:latin typeface="Cambria Math" panose="02040503050406030204" pitchFamily="18" charset="0"/>
                                          </a:rPr>
                                          <m:t>2</m:t>
                                        </m:r>
                                      </m:sup>
                                    </m:sSup>
                                  </m:e>
                                </m:d>
                              </m:e>
                            </m:nary>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𝑟</m:t>
                                </m:r>
                              </m:e>
                              <m:sub>
                                <m:r>
                                  <a:rPr lang="en-US" altLang="zh-CN" sz="2000" b="0" i="1" smtClean="0">
                                    <a:latin typeface="Cambria Math" panose="02040503050406030204" pitchFamily="18" charset="0"/>
                                  </a:rPr>
                                  <m:t>2</m:t>
                                </m:r>
                              </m:sub>
                              <m:sup>
                                <m:r>
                                  <a:rPr lang="en-US" altLang="zh-CN" sz="2000" i="1">
                                    <a:latin typeface="Cambria Math" panose="02040503050406030204" pitchFamily="18" charset="0"/>
                                  </a:rPr>
                                  <m:t>2</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2</m:t>
                                </m:r>
                              </m:sup>
                            </m:sSubSup>
                          </m:e>
                          <m:e>
                            <m:r>
                              <a:rPr lang="en-US" altLang="zh-CN" sz="2000" i="1">
                                <a:latin typeface="Cambria Math" panose="02040503050406030204" pitchFamily="18" charset="0"/>
                              </a:rPr>
                              <m:t>⋯</m:t>
                            </m:r>
                          </m:e>
                          <m:e>
                            <m:nary>
                              <m:naryPr>
                                <m:chr m:val="∑"/>
                                <m:limLoc m:val="subSup"/>
                                <m:ctrlPr>
                                  <a:rPr lang="en-US" altLang="zh-CN" sz="2000" i="1">
                                    <a:latin typeface="Cambria Math" panose="02040503050406030204" pitchFamily="18" charset="0"/>
                                  </a:rPr>
                                </m:ctrlPr>
                              </m:naryPr>
                              <m:sub>
                                <m:r>
                                  <m:rPr>
                                    <m:brk m:alnAt="25"/>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r>
                                                  <a:rPr lang="en-US" altLang="zh-CN" sz="2000" i="1">
                                                    <a:latin typeface="Cambria Math" panose="02040503050406030204" pitchFamily="18" charset="0"/>
                                                  </a:rPr>
                                                  <m:t>𝑖</m:t>
                                                </m:r>
                                              </m:sub>
                                            </m:sSub>
                                          </m:e>
                                        </m:d>
                                      </m:e>
                                      <m:sup>
                                        <m:r>
                                          <a:rPr lang="en-US" altLang="zh-CN" sz="2000" i="1">
                                            <a:latin typeface="Cambria Math" panose="02040503050406030204" pitchFamily="18" charset="0"/>
                                          </a:rPr>
                                          <m:t>2</m:t>
                                        </m:r>
                                      </m:sup>
                                    </m:sSup>
                                  </m:e>
                                </m:d>
                              </m:e>
                            </m:nary>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𝑟</m:t>
                                </m:r>
                              </m:e>
                              <m:sub>
                                <m:r>
                                  <a:rPr lang="en-US" altLang="zh-CN" sz="2000" b="0" i="1" smtClean="0">
                                    <a:latin typeface="Cambria Math" panose="02040503050406030204" pitchFamily="18" charset="0"/>
                                  </a:rPr>
                                  <m:t>𝑛</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𝑟</m:t>
                                </m:r>
                              </m:e>
                              <m:sub>
                                <m:r>
                                  <a:rPr lang="en-US" altLang="zh-CN" sz="2000" i="1">
                                    <a:latin typeface="Cambria Math" panose="02040503050406030204" pitchFamily="18" charset="0"/>
                                  </a:rPr>
                                  <m:t>1</m:t>
                                </m:r>
                              </m:sub>
                              <m:sup>
                                <m:r>
                                  <a:rPr lang="en-US" altLang="zh-CN" sz="2000" i="1">
                                    <a:latin typeface="Cambria Math" panose="02040503050406030204" pitchFamily="18" charset="0"/>
                                  </a:rPr>
                                  <m:t>2</m:t>
                                </m:r>
                              </m:sup>
                            </m:sSubSup>
                          </m:e>
                        </m:eqArr>
                      </m:e>
                    </m:d>
                  </m:oMath>
                </a14:m>
                <a:r>
                  <a:rPr lang="en-US" altLang="zh-CN" sz="2000" dirty="0"/>
                  <a:t> </a:t>
                </a:r>
                <a:r>
                  <a:rPr lang="zh-CN" altLang="en-US" sz="2000" dirty="0"/>
                  <a:t>，剩下的式子能够化成</a:t>
                </a:r>
                <a14:m>
                  <m:oMath xmlns:m="http://schemas.openxmlformats.org/officeDocument/2006/math">
                    <m:r>
                      <a:rPr lang="en-US" altLang="zh-CN" sz="2000" b="0" i="1" smtClean="0">
                        <a:latin typeface="Cambria Math" panose="02040503050406030204" pitchFamily="18" charset="0"/>
                      </a:rPr>
                      <m:t>𝐴</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smtClean="0">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𝑏</m:t>
                        </m:r>
                      </m:e>
                    </m:acc>
                  </m:oMath>
                </a14:m>
                <a:r>
                  <a:rPr lang="zh-CN" altLang="en-US" sz="2000" dirty="0"/>
                  <a:t>的形式</a:t>
                </a:r>
                <a:endParaRPr lang="en-US" altLang="zh-CN" sz="2000" dirty="0"/>
              </a:p>
              <a:p>
                <a:r>
                  <a:rPr lang="zh-CN" altLang="en-US" sz="2000" dirty="0"/>
                  <a:t>看上去比较复杂，我们用几个例子来说明</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99899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50743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What’s Our Vector, Victor?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样例一：给出二维空间的三个点</a:t>
                </a:r>
                <a:endParaRPr lang="en-US" altLang="zh-CN" sz="2000" dirty="0"/>
              </a:p>
              <a:p>
                <a:pPr lvl="1"/>
                <a14:m>
                  <m:oMath xmlns:m="http://schemas.openxmlformats.org/officeDocument/2006/math">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0,0</m:t>
                        </m:r>
                      </m:e>
                    </m:d>
                  </m:oMath>
                </a14:m>
                <a:r>
                  <a:rPr lang="zh-CN" altLang="en-US" sz="1800" dirty="0"/>
                  <a:t>距离</a:t>
                </a:r>
                <a14:m>
                  <m:oMath xmlns:m="http://schemas.openxmlformats.org/officeDocument/2006/math">
                    <m:r>
                      <a:rPr lang="en-US" altLang="zh-CN" sz="1800" b="0" i="1" dirty="0" smtClean="0">
                        <a:latin typeface="Cambria Math" panose="02040503050406030204" pitchFamily="18" charset="0"/>
                      </a:rPr>
                      <m:t>2.5</m:t>
                    </m:r>
                  </m:oMath>
                </a14:m>
                <a:r>
                  <a:rPr lang="en-US" altLang="zh-CN" sz="1800" dirty="0"/>
                  <a:t>   </a:t>
                </a:r>
                <a14:m>
                  <m:oMath xmlns:m="http://schemas.openxmlformats.org/officeDocument/2006/math">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3,0</m:t>
                        </m:r>
                      </m:e>
                    </m:d>
                  </m:oMath>
                </a14:m>
                <a:r>
                  <a:rPr lang="zh-CN" altLang="en-US" sz="1800" dirty="0"/>
                  <a:t>距离</a:t>
                </a:r>
                <a14:m>
                  <m:oMath xmlns:m="http://schemas.openxmlformats.org/officeDocument/2006/math">
                    <m:r>
                      <a:rPr lang="en-US" altLang="zh-CN" sz="1800" b="0" i="1" dirty="0" smtClean="0">
                        <a:latin typeface="Cambria Math" panose="02040503050406030204" pitchFamily="18" charset="0"/>
                      </a:rPr>
                      <m:t>2.5</m:t>
                    </m:r>
                  </m:oMath>
                </a14:m>
                <a:r>
                  <a:rPr lang="en-US" altLang="zh-CN" sz="1800" dirty="0"/>
                  <a:t>   </a:t>
                </a:r>
                <a14:m>
                  <m:oMath xmlns:m="http://schemas.openxmlformats.org/officeDocument/2006/math">
                    <m:d>
                      <m:dPr>
                        <m:begChr m:val="（"/>
                        <m:endChr m:val="）"/>
                        <m:ctrlPr>
                          <a:rPr lang="zh-CN" altLang="en-US" sz="1800" i="1" dirty="0">
                            <a:latin typeface="Cambria Math" panose="02040503050406030204" pitchFamily="18" charset="0"/>
                          </a:rPr>
                        </m:ctrlPr>
                      </m:dPr>
                      <m:e>
                        <m:r>
                          <a:rPr lang="en-US" altLang="zh-CN" sz="1800" b="0" i="1" dirty="0" smtClean="0">
                            <a:latin typeface="Cambria Math" panose="02040503050406030204" pitchFamily="18" charset="0"/>
                          </a:rPr>
                          <m:t>1.5,0.5</m:t>
                        </m:r>
                      </m:e>
                    </m:d>
                  </m:oMath>
                </a14:m>
                <a:r>
                  <a:rPr lang="zh-CN" altLang="en-US" sz="1800" dirty="0"/>
                  <a:t>距离</a:t>
                </a:r>
                <a14:m>
                  <m:oMath xmlns:m="http://schemas.openxmlformats.org/officeDocument/2006/math">
                    <m:r>
                      <a:rPr lang="en-US" altLang="zh-CN" sz="1800" b="0" i="1" dirty="0" smtClean="0">
                        <a:latin typeface="Cambria Math" panose="02040503050406030204" pitchFamily="18" charset="0"/>
                      </a:rPr>
                      <m:t>2.5</m:t>
                    </m:r>
                  </m:oMath>
                </a14:m>
                <a:endParaRPr lang="en-US" altLang="zh-CN" sz="1800" dirty="0"/>
              </a:p>
              <a:p>
                <a:r>
                  <a:rPr lang="zh-CN" altLang="en-US" sz="2000" dirty="0"/>
                  <a:t>完全就是球形空间产生器，应该不用过多说明</a:t>
                </a:r>
                <a:endParaRPr lang="en-US" altLang="zh-CN" sz="2000" dirty="0"/>
              </a:p>
              <a:p>
                <a:r>
                  <a:rPr lang="zh-CN" altLang="en-US" sz="2000" dirty="0"/>
                  <a:t>样例二：给出二维空间的两个点</a:t>
                </a:r>
                <a:endParaRPr lang="en-US" altLang="zh-CN" sz="2000" dirty="0"/>
              </a:p>
              <a:p>
                <a:pPr lvl="1"/>
                <a14:m>
                  <m:oMath xmlns:m="http://schemas.openxmlformats.org/officeDocument/2006/math">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0,0</m:t>
                        </m:r>
                      </m:e>
                    </m:d>
                  </m:oMath>
                </a14:m>
                <a:r>
                  <a:rPr lang="zh-CN" altLang="en-US" sz="1800" dirty="0"/>
                  <a:t>距离</a:t>
                </a:r>
                <a14:m>
                  <m:oMath xmlns:m="http://schemas.openxmlformats.org/officeDocument/2006/math">
                    <m:r>
                      <a:rPr lang="en-US" altLang="zh-CN" sz="1800" b="0" i="1" dirty="0" smtClean="0">
                        <a:latin typeface="Cambria Math" panose="02040503050406030204" pitchFamily="18" charset="0"/>
                      </a:rPr>
                      <m:t>2</m:t>
                    </m:r>
                  </m:oMath>
                </a14:m>
                <a:r>
                  <a:rPr lang="en-US" altLang="zh-CN" sz="1800" dirty="0"/>
                  <a:t>   </a:t>
                </a:r>
                <a14:m>
                  <m:oMath xmlns:m="http://schemas.openxmlformats.org/officeDocument/2006/math">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4,−4</m:t>
                        </m:r>
                      </m:e>
                    </m:d>
                  </m:oMath>
                </a14:m>
                <a:r>
                  <a:rPr lang="zh-CN" altLang="en-US" sz="1800" dirty="0"/>
                  <a:t>距离</a:t>
                </a:r>
                <a14:m>
                  <m:oMath xmlns:m="http://schemas.openxmlformats.org/officeDocument/2006/math">
                    <m:r>
                      <a:rPr lang="en-US" altLang="zh-CN" sz="1800" b="0" i="1" dirty="0" smtClean="0">
                        <a:latin typeface="Cambria Math" panose="02040503050406030204" pitchFamily="18" charset="0"/>
                      </a:rPr>
                      <m:t>6</m:t>
                    </m:r>
                  </m:oMath>
                </a14:m>
                <a:r>
                  <a:rPr lang="en-US" altLang="zh-CN" sz="1800" dirty="0"/>
                  <a:t> </a:t>
                </a:r>
              </a:p>
              <a:p>
                <a:r>
                  <a:rPr lang="zh-CN" altLang="en-US" sz="2000" dirty="0"/>
                  <a:t>列出方程</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2</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2</m:t>
                                </m:r>
                              </m:sup>
                            </m:sSubSup>
                            <m:r>
                              <a:rPr lang="en-US" altLang="zh-CN" sz="2000" b="0" i="1" smtClean="0">
                                <a:latin typeface="Cambria Math" panose="02040503050406030204" pitchFamily="18" charset="0"/>
                              </a:rPr>
                              <m:t>=4</m:t>
                            </m:r>
                          </m:e>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−4</m:t>
                                    </m:r>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+4</m:t>
                                    </m:r>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=36</m:t>
                            </m:r>
                          </m:e>
                        </m:eqArr>
                      </m:e>
                    </m:d>
                  </m:oMath>
                </a14:m>
                <a:r>
                  <a:rPr lang="zh-CN" altLang="en-US" sz="2000" dirty="0"/>
                  <a:t>，相减得到</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=4</m:t>
                            </m:r>
                          </m:e>
                          <m:e>
                            <m:r>
                              <a:rPr lang="en-US" altLang="zh-CN" sz="2000" b="0" i="1" smtClean="0">
                                <a:latin typeface="Cambria Math" panose="02040503050406030204" pitchFamily="18" charset="0"/>
                              </a:rPr>
                              <m:t>−8</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+16</m:t>
                            </m:r>
                            <m:r>
                              <a:rPr lang="en-US" altLang="zh-CN" sz="2000" i="1">
                                <a:latin typeface="Cambria Math" panose="02040503050406030204" pitchFamily="18" charset="0"/>
                              </a:rPr>
                              <m:t>+</m:t>
                            </m:r>
                            <m:r>
                              <a:rPr lang="en-US" altLang="zh-CN" sz="2000" b="0" i="1" smtClean="0">
                                <a:latin typeface="Cambria Math" panose="02040503050406030204" pitchFamily="18" charset="0"/>
                              </a:rPr>
                              <m:t>8</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+16</m:t>
                            </m:r>
                            <m:r>
                              <a:rPr lang="en-US" altLang="zh-CN" sz="2000" i="1">
                                <a:latin typeface="Cambria Math" panose="02040503050406030204" pitchFamily="18" charset="0"/>
                              </a:rPr>
                              <m:t>=36</m:t>
                            </m:r>
                          </m:e>
                        </m:eqArr>
                      </m:e>
                    </m:d>
                  </m:oMath>
                </a14:m>
                <a:endParaRPr lang="en-US" altLang="zh-CN" sz="2000" dirty="0"/>
              </a:p>
              <a:p>
                <a:r>
                  <a:rPr lang="zh-CN" altLang="en-US" sz="2000" dirty="0"/>
                  <a:t>得出只含一个方程的线性方程</a:t>
                </a:r>
                <a:r>
                  <a:rPr lang="en-US" altLang="zh-CN" sz="2000" dirty="0"/>
                  <a:t>”</a:t>
                </a:r>
                <a:r>
                  <a:rPr lang="zh-CN" altLang="en-US" sz="2000" dirty="0"/>
                  <a:t>组</a:t>
                </a:r>
                <a:r>
                  <a:rPr lang="en-US" altLang="zh-CN" sz="2000" dirty="0"/>
                  <a:t>”</a:t>
                </a:r>
                <a14:m>
                  <m:oMath xmlns:m="http://schemas.openxmlformats.org/officeDocument/2006/math">
                    <m:r>
                      <a:rPr lang="en-US" altLang="zh-CN" sz="2000" b="0" i="1" smtClean="0">
                        <a:latin typeface="Cambria Math" panose="02040503050406030204" pitchFamily="18" charset="0"/>
                      </a:rPr>
                      <m:t>−8</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+8</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=4</m:t>
                    </m:r>
                  </m:oMath>
                </a14:m>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5236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50743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What’s Our Vector, Victor?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样例三：给出四维空间的三个点</a:t>
                </a:r>
                <a:endParaRPr lang="en-US" altLang="zh-CN" sz="2000" dirty="0"/>
              </a:p>
              <a:p>
                <a:pPr lvl="1"/>
                <a14:m>
                  <m:oMath xmlns:m="http://schemas.openxmlformats.org/officeDocument/2006/math">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0,1,2,3</m:t>
                        </m:r>
                      </m:e>
                    </m:d>
                  </m:oMath>
                </a14:m>
                <a:r>
                  <a:rPr lang="zh-CN" altLang="en-US" sz="1800" dirty="0"/>
                  <a:t>距离</a:t>
                </a:r>
                <a14:m>
                  <m:oMath xmlns:m="http://schemas.openxmlformats.org/officeDocument/2006/math">
                    <m:r>
                      <a:rPr lang="en-US" altLang="zh-CN" sz="1800" b="0" i="1" dirty="0" smtClean="0">
                        <a:latin typeface="Cambria Math" panose="02040503050406030204" pitchFamily="18" charset="0"/>
                      </a:rPr>
                      <m:t>2</m:t>
                    </m:r>
                  </m:oMath>
                </a14:m>
                <a:r>
                  <a:rPr lang="en-US" altLang="zh-CN" sz="1800" dirty="0"/>
                  <a:t>   </a:t>
                </a:r>
                <a14:m>
                  <m:oMath xmlns:m="http://schemas.openxmlformats.org/officeDocument/2006/math">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1,2,−1,7</m:t>
                        </m:r>
                      </m:e>
                    </m:d>
                  </m:oMath>
                </a14:m>
                <a:r>
                  <a:rPr lang="zh-CN" altLang="en-US" sz="1800" dirty="0"/>
                  <a:t>距离</a:t>
                </a:r>
                <a14:m>
                  <m:oMath xmlns:m="http://schemas.openxmlformats.org/officeDocument/2006/math">
                    <m:r>
                      <a:rPr lang="en-US" altLang="zh-CN" sz="1800" b="0" i="1" dirty="0" smtClean="0">
                        <a:latin typeface="Cambria Math" panose="02040503050406030204" pitchFamily="18" charset="0"/>
                      </a:rPr>
                      <m:t>5</m:t>
                    </m:r>
                  </m:oMath>
                </a14:m>
                <a:r>
                  <a:rPr lang="en-US" altLang="zh-CN" sz="1800" dirty="0"/>
                  <a:t>   </a:t>
                </a:r>
                <a14:m>
                  <m:oMath xmlns:m="http://schemas.openxmlformats.org/officeDocument/2006/math">
                    <m:d>
                      <m:dPr>
                        <m:begChr m:val="（"/>
                        <m:endChr m:val="）"/>
                        <m:ctrlPr>
                          <a:rPr lang="zh-CN" altLang="en-US" sz="1800" i="1" dirty="0">
                            <a:latin typeface="Cambria Math" panose="02040503050406030204" pitchFamily="18" charset="0"/>
                          </a:rPr>
                        </m:ctrlPr>
                      </m:dPr>
                      <m:e>
                        <m:r>
                          <a:rPr lang="en-US" altLang="zh-CN" sz="1800" b="0" i="1" dirty="0" smtClean="0">
                            <a:latin typeface="Cambria Math" panose="02040503050406030204" pitchFamily="18" charset="0"/>
                          </a:rPr>
                          <m:t>1,0.3,3.4,1.2</m:t>
                        </m:r>
                      </m:e>
                    </m:d>
                  </m:oMath>
                </a14:m>
                <a:r>
                  <a:rPr lang="zh-CN" altLang="en-US" sz="1800" dirty="0"/>
                  <a:t>距离</a:t>
                </a:r>
                <a14:m>
                  <m:oMath xmlns:m="http://schemas.openxmlformats.org/officeDocument/2006/math">
                    <m:r>
                      <a:rPr lang="en-US" altLang="zh-CN" sz="1800" i="1" dirty="0">
                        <a:latin typeface="Cambria Math" panose="02040503050406030204" pitchFamily="18" charset="0"/>
                      </a:rPr>
                      <m:t>3</m:t>
                    </m:r>
                    <m:r>
                      <a:rPr lang="en-US" altLang="zh-CN" sz="1800" b="0" i="1" dirty="0" smtClean="0">
                        <a:latin typeface="Cambria Math" panose="02040503050406030204" pitchFamily="18" charset="0"/>
                      </a:rPr>
                      <m:t>.3</m:t>
                    </m:r>
                  </m:oMath>
                </a14:m>
                <a:endParaRPr lang="en-US" altLang="zh-CN" sz="1800" dirty="0"/>
              </a:p>
              <a:p>
                <a:r>
                  <a:rPr lang="zh-CN" altLang="en-US" sz="2000" dirty="0"/>
                  <a:t>列出方程</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2</m:t>
                                </m:r>
                              </m:sup>
                            </m:sSub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m:t>
                                    </m:r>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−2</m:t>
                                    </m:r>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−3</m:t>
                                    </m:r>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2</m:t>
                                </m:r>
                              </m:sup>
                            </m:sSup>
                          </m:e>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m:t>
                                    </m:r>
                                  </m:e>
                                </m:d>
                              </m:e>
                              <m:sup>
                                <m:r>
                                  <a:rPr lang="en-US" altLang="zh-CN" sz="2000" b="0" i="1" smtClean="0">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2</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b="0" i="1" smtClean="0">
                                        <a:latin typeface="Cambria Math" panose="02040503050406030204" pitchFamily="18" charset="0"/>
                                      </a:rPr>
                                      <m:t>+1</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5</m:t>
                                </m:r>
                              </m:e>
                              <m:sup>
                                <m:r>
                                  <a:rPr lang="en-US" altLang="zh-CN" sz="2000" b="0" i="1" smtClean="0">
                                    <a:latin typeface="Cambria Math" panose="02040503050406030204" pitchFamily="18" charset="0"/>
                                  </a:rPr>
                                  <m:t>2</m:t>
                                </m:r>
                              </m:sup>
                            </m:sSup>
                          </m:e>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−1</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0.3</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b="0" i="1" smtClean="0">
                                        <a:latin typeface="Cambria Math" panose="02040503050406030204" pitchFamily="18" charset="0"/>
                                      </a:rPr>
                                      <m:t>−3.4</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1.2</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3.3</m:t>
                                </m:r>
                              </m:e>
                              <m:sup>
                                <m:r>
                                  <a:rPr lang="en-US" altLang="zh-CN" sz="2000" b="0" i="1" smtClean="0">
                                    <a:latin typeface="Cambria Math" panose="02040503050406030204" pitchFamily="18" charset="0"/>
                                  </a:rPr>
                                  <m:t>2</m:t>
                                </m:r>
                              </m:sup>
                            </m:sSup>
                          </m:e>
                        </m:eqArr>
                      </m:e>
                    </m:d>
                  </m:oMath>
                </a14:m>
                <a:r>
                  <a:rPr lang="zh-CN" altLang="en-US" sz="2000" dirty="0"/>
                  <a:t>，相减得到</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−3</m:t>
                                    </m:r>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2</m:t>
                                </m:r>
                              </m:sup>
                            </m:sSup>
                          </m:e>
                          <m:e>
                            <m:r>
                              <a:rPr lang="en-US" altLang="zh-CN" sz="2000" b="0" i="1" smtClean="0">
                                <a:latin typeface="Cambria Math" panose="02040503050406030204" pitchFamily="18" charset="0"/>
                              </a:rPr>
                              <m:t>−2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+6</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−8</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5</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7</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3</m:t>
                                </m:r>
                              </m:e>
                              <m:sup>
                                <m:r>
                                  <a:rPr lang="en-US" altLang="zh-CN" sz="2000" b="0" i="1" smtClean="0">
                                    <a:latin typeface="Cambria Math" panose="02040503050406030204" pitchFamily="18" charset="0"/>
                                  </a:rPr>
                                  <m:t>2</m:t>
                                </m:r>
                              </m:sup>
                            </m:sSup>
                          </m:e>
                          <m:e>
                            <m:r>
                              <a:rPr lang="en-US" altLang="zh-CN" sz="2000" b="0" i="1" smtClean="0">
                                <a:latin typeface="Cambria Math" panose="02040503050406030204" pitchFamily="18" charset="0"/>
                              </a:rPr>
                              <m:t>−2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+1.4</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−2.8</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+3.6</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3.3</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0.3</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3.4</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1.2</m:t>
                                </m:r>
                              </m:e>
                              <m:sup>
                                <m:r>
                                  <a:rPr lang="en-US" altLang="zh-CN" sz="2000" b="0" i="1" smtClean="0">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3</m:t>
                                </m:r>
                              </m:e>
                              <m:sup>
                                <m:r>
                                  <a:rPr lang="en-US" altLang="zh-CN" sz="2000" i="1">
                                    <a:latin typeface="Cambria Math" panose="02040503050406030204" pitchFamily="18" charset="0"/>
                                  </a:rPr>
                                  <m:t>2</m:t>
                                </m:r>
                              </m:sup>
                            </m:sSup>
                          </m:e>
                        </m:eqArr>
                      </m:e>
                    </m:d>
                  </m:oMath>
                </a14:m>
                <a:endParaRPr lang="en-US" altLang="zh-CN" sz="2000" dirty="0"/>
              </a:p>
              <a:p>
                <a:r>
                  <a:rPr lang="zh-CN" altLang="en-US" sz="2000" dirty="0"/>
                  <a:t>同样得到了一个线性方程组</a:t>
                </a:r>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305371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矩阵的定义</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r>
                  <a:rPr lang="zh-CN" altLang="en-US" sz="2000" dirty="0">
                    <a:latin typeface="Cambria Math" panose="02040503050406030204" pitchFamily="18" charset="0"/>
                  </a:rPr>
                  <a:t>由</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oMath>
                </a14:m>
                <a:r>
                  <a:rPr lang="zh-CN" altLang="en-US" sz="2000" dirty="0">
                    <a:latin typeface="Cambria Math" panose="02040503050406030204" pitchFamily="18" charset="0"/>
                  </a:rPr>
                  <a:t>个数</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𝑖𝑗</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 2, …, </m:t>
                    </m:r>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=1, 2, …, </m:t>
                    </m:r>
                    <m:r>
                      <a:rPr lang="en-US" altLang="zh-CN" sz="2000" b="0" i="1" dirty="0" smtClean="0">
                        <a:latin typeface="Cambria Math" panose="02040503050406030204" pitchFamily="18" charset="0"/>
                      </a:rPr>
                      <m:t>𝑚</m:t>
                    </m:r>
                    <m:r>
                      <a:rPr lang="en-US" altLang="zh-CN" sz="2000" b="0" i="1" dirty="0" smtClean="0">
                        <a:latin typeface="Cambria Math" panose="02040503050406030204" pitchFamily="18" charset="0"/>
                      </a:rPr>
                      <m:t>)</m:t>
                    </m:r>
                  </m:oMath>
                </a14:m>
                <a:r>
                  <a:rPr lang="zh-CN" altLang="en-US" sz="2000" dirty="0">
                    <a:latin typeface="Cambria Math" panose="02040503050406030204" pitchFamily="18" charset="0"/>
                  </a:rPr>
                  <a:t>排成的</a:t>
                </a:r>
                <a14:m>
                  <m:oMath xmlns:m="http://schemas.openxmlformats.org/officeDocument/2006/math">
                    <m:r>
                      <a:rPr lang="en-US" altLang="zh-CN" sz="2000" b="0" i="1" smtClean="0">
                        <a:latin typeface="Cambria Math" panose="02040503050406030204" pitchFamily="18" charset="0"/>
                      </a:rPr>
                      <m:t>𝑛</m:t>
                    </m:r>
                    <m:r>
                      <a:rPr lang="zh-CN" altLang="en-US" sz="2000" i="1">
                        <a:latin typeface="Cambria Math" panose="02040503050406030204" pitchFamily="18" charset="0"/>
                      </a:rPr>
                      <m:t>行</m:t>
                    </m:r>
                    <m:r>
                      <a:rPr lang="en-US" altLang="zh-CN" sz="2000" b="0" i="1" smtClean="0">
                        <a:latin typeface="Cambria Math" panose="02040503050406030204" pitchFamily="18" charset="0"/>
                      </a:rPr>
                      <m:t>𝑚</m:t>
                    </m:r>
                    <m:r>
                      <a:rPr lang="zh-CN" altLang="en-US" sz="2000" i="1">
                        <a:latin typeface="Cambria Math" panose="02040503050406030204" pitchFamily="18" charset="0"/>
                      </a:rPr>
                      <m:t>列</m:t>
                    </m:r>
                    <m:r>
                      <a:rPr lang="zh-CN" altLang="en-US" sz="2000" i="1" smtClean="0">
                        <a:latin typeface="Cambria Math" panose="02040503050406030204" pitchFamily="18" charset="0"/>
                      </a:rPr>
                      <m:t>的</m:t>
                    </m:r>
                  </m:oMath>
                </a14:m>
                <a:r>
                  <a:rPr lang="zh-CN" altLang="en-US" sz="2000" dirty="0">
                    <a:latin typeface="Cambria Math" panose="02040503050406030204" pitchFamily="18" charset="0"/>
                  </a:rPr>
                  <a:t>数表</a:t>
                </a:r>
                <a:endParaRPr lang="en-US" altLang="zh-CN" sz="2000" dirty="0">
                  <a:latin typeface="Cambria Math" panose="02040503050406030204" pitchFamily="18" charset="0"/>
                </a:endParaRPr>
              </a:p>
              <a:p>
                <a:endParaRPr lang="en-US" altLang="zh-CN" sz="20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m>
                            <m:mPr>
                              <m:mcs>
                                <m:mc>
                                  <m:mcPr>
                                    <m:count m:val="4"/>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1,2</m:t>
                                    </m:r>
                                  </m:sub>
                                </m:sSub>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𝑚</m:t>
                                    </m:r>
                                  </m:sub>
                                </m:sSub>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2,2</m:t>
                                    </m:r>
                                  </m:sub>
                                </m:sSub>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𝑚</m:t>
                                    </m:r>
                                  </m:sub>
                                </m:sSub>
                              </m:e>
                            </m:mr>
                            <m:mr>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e>
                                <m:r>
                                  <a:rPr lang="en-US" altLang="zh-CN" sz="2000" b="0" i="1" smtClean="0">
                                    <a:latin typeface="Cambria Math" panose="02040503050406030204" pitchFamily="18" charset="0"/>
                                  </a:rPr>
                                  <m:t>…</m:t>
                                </m:r>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sub>
                                </m:sSub>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sub>
                                </m:sSub>
                              </m:e>
                            </m:mr>
                          </m:m>
                        </m:e>
                      </m:d>
                    </m:oMath>
                  </m:oMathPara>
                </a14:m>
                <a:endParaRPr lang="en-US" altLang="zh-CN" sz="2000" dirty="0">
                  <a:latin typeface="Cambria Math" panose="02040503050406030204" pitchFamily="18" charset="0"/>
                </a:endParaRPr>
              </a:p>
              <a:p>
                <a:pPr marL="0" indent="0">
                  <a:buNone/>
                </a:pPr>
                <a:endParaRPr lang="en-US" altLang="zh-CN" sz="2000" dirty="0">
                  <a:latin typeface="Cambria Math" panose="02040503050406030204" pitchFamily="18" charset="0"/>
                </a:endParaRPr>
              </a:p>
              <a:p>
                <a:pPr marL="0" indent="0">
                  <a:buNone/>
                </a:pPr>
                <a:r>
                  <a:rPr lang="en-US" altLang="zh-CN" sz="2000" dirty="0">
                    <a:latin typeface="Cambria Math" panose="02040503050406030204" pitchFamily="18" charset="0"/>
                  </a:rPr>
                  <a:t>	</a:t>
                </a:r>
                <a:r>
                  <a:rPr lang="zh-CN" altLang="en-US" sz="2000" dirty="0">
                    <a:latin typeface="Cambria Math" panose="02040503050406030204" pitchFamily="18" charset="0"/>
                  </a:rPr>
                  <a:t>称为</a:t>
                </a:r>
                <a14:m>
                  <m:oMath xmlns:m="http://schemas.openxmlformats.org/officeDocument/2006/math">
                    <m:r>
                      <a:rPr lang="en-US" altLang="zh-CN" sz="2000" b="0" i="1" smtClean="0">
                        <a:latin typeface="Cambria Math" panose="02040503050406030204" pitchFamily="18" charset="0"/>
                      </a:rPr>
                      <m:t>𝑛</m:t>
                    </m:r>
                    <m:r>
                      <a:rPr lang="zh-CN" altLang="en-US" sz="2000" i="1">
                        <a:latin typeface="Cambria Math" panose="02040503050406030204" pitchFamily="18" charset="0"/>
                      </a:rPr>
                      <m:t>行</m:t>
                    </m:r>
                    <m:r>
                      <a:rPr lang="en-US" altLang="zh-CN" sz="2000" i="1">
                        <a:latin typeface="Cambria Math" panose="02040503050406030204" pitchFamily="18" charset="0"/>
                      </a:rPr>
                      <m:t>𝑚</m:t>
                    </m:r>
                    <m:r>
                      <a:rPr lang="zh-CN" altLang="en-US" sz="2000" i="1">
                        <a:latin typeface="Cambria Math" panose="02040503050406030204" pitchFamily="18" charset="0"/>
                      </a:rPr>
                      <m:t>列</m:t>
                    </m:r>
                  </m:oMath>
                </a14:m>
                <a:r>
                  <a:rPr lang="zh-CN" altLang="en-US" sz="2000" dirty="0">
                    <a:latin typeface="Cambria Math" panose="02040503050406030204" pitchFamily="18" charset="0"/>
                  </a:rPr>
                  <a:t>矩阵，简称</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oMath>
                </a14:m>
                <a:r>
                  <a:rPr lang="zh-CN" altLang="en-US" sz="2000" dirty="0">
                    <a:latin typeface="Cambria Math" panose="02040503050406030204" pitchFamily="18" charset="0"/>
                  </a:rPr>
                  <a:t>矩阵，其中</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zh-CN" altLang="en-US" sz="2000" dirty="0">
                    <a:latin typeface="Cambria Math" panose="02040503050406030204" pitchFamily="18" charset="0"/>
                  </a:rPr>
                  <a:t>即为矩阵第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latin typeface="Cambria Math" panose="02040503050406030204" pitchFamily="18" charset="0"/>
                  </a:rPr>
                  <a:t>行第</a:t>
                </a:r>
                <a14:m>
                  <m:oMath xmlns:m="http://schemas.openxmlformats.org/officeDocument/2006/math">
                    <m:r>
                      <a:rPr lang="en-US" altLang="zh-CN" sz="2000" b="0" i="1" smtClean="0">
                        <a:latin typeface="Cambria Math" panose="02040503050406030204" pitchFamily="18" charset="0"/>
                      </a:rPr>
                      <m:t>𝑗</m:t>
                    </m:r>
                  </m:oMath>
                </a14:m>
                <a:r>
                  <a:rPr lang="zh-CN" altLang="en-US" sz="2000" dirty="0">
                    <a:latin typeface="Cambria Math" panose="02040503050406030204" pitchFamily="18" charset="0"/>
                  </a:rPr>
                  <a:t>列的元素</a:t>
                </a:r>
                <a:endParaRPr lang="en-US" altLang="zh-CN" sz="2000" dirty="0">
                  <a:latin typeface="Cambria Math" panose="02040503050406030204" pitchFamily="18" charset="0"/>
                </a:endParaRPr>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87188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50743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What’s Our Vector, Victor?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通过分析样例可以得出，我们在相减之后会得到一个由两部分组成的方程组</a:t>
                </a:r>
                <a:endParaRPr lang="en-US" altLang="zh-CN" sz="2000" dirty="0"/>
              </a:p>
              <a:p>
                <a:pPr lvl="1"/>
                <a:r>
                  <a:rPr lang="zh-CN" altLang="en-US" sz="1800" dirty="0"/>
                  <a:t>描述</a:t>
                </a:r>
                <a14:m>
                  <m:oMath xmlns:m="http://schemas.openxmlformats.org/officeDocument/2006/math">
                    <m:r>
                      <a:rPr lang="en-US" altLang="zh-CN" sz="1800" b="0" i="1" smtClean="0">
                        <a:latin typeface="Cambria Math" panose="02040503050406030204" pitchFamily="18" charset="0"/>
                      </a:rPr>
                      <m:t>𝑋</m:t>
                    </m:r>
                  </m:oMath>
                </a14:m>
                <a:r>
                  <a:rPr lang="zh-CN" altLang="en-US" sz="1800" dirty="0"/>
                  <a:t>与点</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oMath>
                </a14:m>
                <a:r>
                  <a:rPr lang="zh-CN" altLang="en-US" sz="1800" dirty="0"/>
                  <a:t>距离的方程</a:t>
                </a:r>
                <a:endParaRPr lang="en-US" altLang="zh-CN" sz="1800" dirty="0"/>
              </a:p>
              <a:p>
                <a:pPr lvl="1"/>
                <a:r>
                  <a:rPr lang="zh-CN" altLang="en-US" sz="1800" dirty="0"/>
                  <a:t>由</a:t>
                </a:r>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m:t>
                    </m:r>
                  </m:oMath>
                </a14:m>
                <a:r>
                  <a:rPr lang="zh-CN" altLang="en-US" sz="1800" dirty="0"/>
                  <a:t>个方程，</a:t>
                </a:r>
                <a14:m>
                  <m:oMath xmlns:m="http://schemas.openxmlformats.org/officeDocument/2006/math">
                    <m:r>
                      <a:rPr lang="en-US" altLang="zh-CN" sz="1800" b="0" i="1" smtClean="0">
                        <a:latin typeface="Cambria Math" panose="02040503050406030204" pitchFamily="18" charset="0"/>
                      </a:rPr>
                      <m:t>𝑑</m:t>
                    </m:r>
                  </m:oMath>
                </a14:m>
                <a:r>
                  <a:rPr lang="zh-CN" altLang="en-US" sz="1800" dirty="0"/>
                  <a:t>个未知数组成的线性方程组，可能含有多解</a:t>
                </a:r>
                <a:endParaRPr lang="en-US" altLang="zh-CN" sz="1800" dirty="0"/>
              </a:p>
              <a:p>
                <a:r>
                  <a:rPr lang="zh-CN" altLang="en-US" sz="2000" dirty="0"/>
                  <a:t>我们先来看一下这个线性方程组的意义是什么</a:t>
                </a:r>
                <a:endParaRPr lang="en-US" altLang="zh-CN" sz="2000" dirty="0"/>
              </a:p>
              <a:p>
                <a:r>
                  <a:rPr lang="zh-CN" altLang="en-US" sz="2000" dirty="0"/>
                  <a:t>以样例二为例，我们得到的方程组是</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=4</m:t>
                            </m:r>
                          </m:e>
                          <m:e>
                            <m:r>
                              <a:rPr lang="en-US" altLang="zh-CN" sz="2000" b="0" i="1" smtClean="0">
                                <a:latin typeface="Cambria Math" panose="02040503050406030204" pitchFamily="18" charset="0"/>
                              </a:rPr>
                              <m:t>−8</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+16</m:t>
                            </m:r>
                            <m:r>
                              <a:rPr lang="en-US" altLang="zh-CN" sz="2000" i="1">
                                <a:latin typeface="Cambria Math" panose="02040503050406030204" pitchFamily="18" charset="0"/>
                              </a:rPr>
                              <m:t>+</m:t>
                            </m:r>
                            <m:r>
                              <a:rPr lang="en-US" altLang="zh-CN" sz="2000" b="0" i="1" smtClean="0">
                                <a:latin typeface="Cambria Math" panose="02040503050406030204" pitchFamily="18" charset="0"/>
                              </a:rPr>
                              <m:t>8</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+16</m:t>
                            </m:r>
                            <m:r>
                              <a:rPr lang="en-US" altLang="zh-CN" sz="2000" i="1">
                                <a:latin typeface="Cambria Math" panose="02040503050406030204" pitchFamily="18" charset="0"/>
                              </a:rPr>
                              <m:t>=36</m:t>
                            </m:r>
                          </m:e>
                        </m:eqArr>
                      </m:e>
                    </m:d>
                  </m:oMath>
                </a14:m>
                <a:r>
                  <a:rPr lang="zh-CN" altLang="en-US" sz="2000" dirty="0"/>
                  <a:t>，不难看出线性方程组的部分描述的是一条直线，最后要求的就是直线与圆的一个交点</a:t>
                </a:r>
                <a:endParaRPr lang="en-US" altLang="zh-CN" sz="2000" dirty="0"/>
              </a:p>
              <a:p>
                <a:r>
                  <a:rPr lang="zh-CN" altLang="en-US" sz="2000" dirty="0"/>
                  <a:t>以此为基础，其实可以想象出我们最后要求的实际上是一个类似于</a:t>
                </a:r>
                <a:r>
                  <a:rPr lang="en-US" altLang="zh-CN" sz="2000" dirty="0"/>
                  <a:t>【</a:t>
                </a:r>
                <a:r>
                  <a:rPr lang="zh-CN" altLang="en-US" sz="2000" dirty="0"/>
                  <a:t>直线</a:t>
                </a:r>
                <a:r>
                  <a:rPr lang="en-US" altLang="zh-CN" sz="2000" dirty="0"/>
                  <a:t>/</a:t>
                </a:r>
                <a:r>
                  <a:rPr lang="zh-CN" altLang="en-US" sz="2000" dirty="0"/>
                  <a:t>平面</a:t>
                </a:r>
                <a:r>
                  <a:rPr lang="en-US" altLang="zh-CN" sz="2000" dirty="0"/>
                  <a:t>/</a:t>
                </a:r>
                <a:r>
                  <a:rPr lang="zh-CN" altLang="en-US" sz="2000" dirty="0"/>
                  <a:t>超平面</a:t>
                </a:r>
                <a:r>
                  <a:rPr lang="en-US" altLang="zh-CN" sz="2000" dirty="0"/>
                  <a:t>】</a:t>
                </a:r>
                <a:r>
                  <a:rPr lang="zh-CN" altLang="en-US" sz="2000" dirty="0"/>
                  <a:t>与</a:t>
                </a:r>
                <a:r>
                  <a:rPr lang="en-US" altLang="zh-CN" sz="2000" dirty="0"/>
                  <a:t>【</a:t>
                </a:r>
                <a:r>
                  <a:rPr lang="zh-CN" altLang="en-US" sz="2000" dirty="0"/>
                  <a:t>圆</a:t>
                </a:r>
                <a:r>
                  <a:rPr lang="en-US" altLang="zh-CN" sz="2000" dirty="0"/>
                  <a:t>/</a:t>
                </a:r>
                <a:r>
                  <a:rPr lang="zh-CN" altLang="en-US" sz="2000" dirty="0"/>
                  <a:t>球</a:t>
                </a:r>
                <a:r>
                  <a:rPr lang="en-US" altLang="zh-CN" sz="2000" dirty="0"/>
                  <a:t>/</a:t>
                </a:r>
                <a:r>
                  <a:rPr lang="zh-CN" altLang="en-US" sz="2000" dirty="0"/>
                  <a:t>高维球</a:t>
                </a:r>
                <a:r>
                  <a:rPr lang="en-US" altLang="zh-CN" sz="2000" dirty="0"/>
                  <a:t>】</a:t>
                </a:r>
                <a:r>
                  <a:rPr lang="zh-CN" altLang="en-US" sz="2000" dirty="0"/>
                  <a:t>的交点。为了方便起见，我们可以把第一个描述</a:t>
                </a:r>
                <a14:m>
                  <m:oMath xmlns:m="http://schemas.openxmlformats.org/officeDocument/2006/math">
                    <m:r>
                      <a:rPr lang="en-US" altLang="zh-CN" sz="2000" b="0" i="1" smtClean="0">
                        <a:latin typeface="Cambria Math" panose="02040503050406030204" pitchFamily="18" charset="0"/>
                      </a:rPr>
                      <m:t>𝑋</m:t>
                    </m:r>
                  </m:oMath>
                </a14:m>
                <a:r>
                  <a:rPr lang="zh-CN" altLang="en-US" sz="2000" dirty="0"/>
                  <a:t>与点</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sub>
                    </m:sSub>
                  </m:oMath>
                </a14:m>
                <a:r>
                  <a:rPr lang="zh-CN" altLang="en-US" sz="2000" dirty="0"/>
                  <a:t>距离的方程通过平移的方式改写成描述</a:t>
                </a:r>
                <a14:m>
                  <m:oMath xmlns:m="http://schemas.openxmlformats.org/officeDocument/2006/math">
                    <m:r>
                      <a:rPr lang="en-US" altLang="zh-CN" sz="2000" b="0" i="1" smtClean="0">
                        <a:latin typeface="Cambria Math" panose="02040503050406030204" pitchFamily="18" charset="0"/>
                      </a:rPr>
                      <m:t>𝑋</m:t>
                    </m:r>
                  </m:oMath>
                </a14:m>
                <a:r>
                  <a:rPr lang="zh-CN" altLang="en-US" sz="2000" dirty="0"/>
                  <a:t>与原点距离的方程</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0133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50743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What’s Our Vector, Victor?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现在问题就转换成了，求</a:t>
                </a:r>
                <a14:m>
                  <m:oMath xmlns:m="http://schemas.openxmlformats.org/officeDocument/2006/math">
                    <m:r>
                      <a:rPr lang="en-US" altLang="zh-CN" sz="2000" b="0" i="1" smtClean="0">
                        <a:latin typeface="Cambria Math" panose="02040503050406030204" pitchFamily="18" charset="0"/>
                      </a:rPr>
                      <m:t>𝑘</m:t>
                    </m:r>
                  </m:oMath>
                </a14:m>
                <a:r>
                  <a:rPr lang="zh-CN" altLang="en-US" sz="2000" dirty="0"/>
                  <a:t>维超平面与</a:t>
                </a:r>
                <a14:m>
                  <m:oMath xmlns:m="http://schemas.openxmlformats.org/officeDocument/2006/math">
                    <m:r>
                      <a:rPr lang="en-US" altLang="zh-CN" sz="2000" b="0" i="1" smtClean="0">
                        <a:latin typeface="Cambria Math" panose="02040503050406030204" pitchFamily="18" charset="0"/>
                      </a:rPr>
                      <m:t>𝑑</m:t>
                    </m:r>
                  </m:oMath>
                </a14:m>
                <a:r>
                  <a:rPr lang="zh-CN" altLang="en-US" sz="2000" dirty="0"/>
                  <a:t>维球体的交点</a:t>
                </a:r>
                <a:endParaRPr lang="en-US" altLang="zh-CN" sz="2000" dirty="0"/>
              </a:p>
              <a:p>
                <a:r>
                  <a:rPr lang="zh-CN" altLang="en-US" sz="2000" dirty="0"/>
                  <a:t>我们先考虑一个最简单的</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=2</m:t>
                    </m:r>
                  </m:oMath>
                </a14:m>
                <a:r>
                  <a:rPr lang="zh-CN" altLang="en-US" sz="2000" dirty="0"/>
                  <a:t>的情形，就是直线与圆求交</a:t>
                </a:r>
                <a:endParaRPr lang="en-US" altLang="zh-CN" sz="2000" dirty="0"/>
              </a:p>
              <a:p>
                <a:pPr lvl="1"/>
                <a:r>
                  <a:rPr lang="zh-CN" altLang="en-US" sz="1800" dirty="0"/>
                  <a:t>这里采用一种方法，我们过原点作到直线的垂线</a:t>
                </a:r>
                <a:endParaRPr lang="en-US" altLang="zh-CN" sz="1800" dirty="0"/>
              </a:p>
              <a:p>
                <a:pPr lvl="1"/>
                <a:r>
                  <a:rPr lang="zh-CN" altLang="en-US" sz="1800" dirty="0"/>
                  <a:t>如果我们知道垂线的表达式，那么和直线联立就能得到垂足，从而算出垂足到原点的距离</a:t>
                </a:r>
                <a:endParaRPr lang="en-US" altLang="zh-CN" sz="1800" dirty="0"/>
              </a:p>
              <a:p>
                <a:pPr lvl="1"/>
                <a:r>
                  <a:rPr lang="zh-CN" altLang="en-US" sz="1800" dirty="0"/>
                  <a:t>根据圆的半径可以勾股定理算出垂足到交点的距离</a:t>
                </a:r>
                <a:endParaRPr lang="en-US" altLang="zh-CN" sz="1800" dirty="0"/>
              </a:p>
              <a:p>
                <a:pPr lvl="1"/>
                <a:r>
                  <a:rPr lang="zh-CN" altLang="en-US" sz="1800" dirty="0"/>
                  <a:t>那么把垂足坐标往直线方向移动对应长度，就能找到一个交点</a:t>
                </a:r>
                <a:endParaRPr lang="en-US" altLang="zh-CN" sz="1800" dirty="0"/>
              </a:p>
              <a:p>
                <a:r>
                  <a:rPr lang="zh-CN" altLang="en-US" sz="2000" dirty="0"/>
                  <a:t>可以发现最难的部分就是求垂线的表达式</a:t>
                </a:r>
                <a:endParaRPr lang="en-US" altLang="zh-CN" sz="2000" dirty="0"/>
              </a:p>
              <a:p>
                <a:r>
                  <a:rPr lang="zh-CN" altLang="en-US" sz="2000" dirty="0"/>
                  <a:t>需要注意到，</a:t>
                </a:r>
                <a:r>
                  <a:rPr lang="en-US" altLang="zh-CN" sz="2000" b="0" dirty="0"/>
                  <a:t> </a:t>
                </a:r>
                <a14:m>
                  <m:oMath xmlns:m="http://schemas.openxmlformats.org/officeDocument/2006/math">
                    <m:r>
                      <a:rPr lang="en-US" altLang="zh-CN" sz="2000" b="0" i="1" smtClean="0">
                        <a:latin typeface="Cambria Math" panose="02040503050406030204" pitchFamily="18" charset="0"/>
                      </a:rPr>
                      <m:t>𝑘</m:t>
                    </m:r>
                  </m:oMath>
                </a14:m>
                <a:r>
                  <a:rPr lang="zh-CN" altLang="en-US" sz="2000" dirty="0"/>
                  <a:t>维超平面的表达形式是一个线性方程组，我们完全可以通过高斯消元求出特解以及对应的基础解系，从而得到</a:t>
                </a:r>
                <a14:m>
                  <m:oMath xmlns:m="http://schemas.openxmlformats.org/officeDocument/2006/math">
                    <m:r>
                      <a:rPr lang="en-US" altLang="zh-CN" sz="2000" i="1">
                        <a:latin typeface="Cambria Math" panose="02040503050406030204" pitchFamily="18" charset="0"/>
                      </a:rPr>
                      <m:t>𝑘</m:t>
                    </m:r>
                  </m:oMath>
                </a14:m>
                <a:r>
                  <a:rPr lang="zh-CN" altLang="en-US" sz="2000" dirty="0"/>
                  <a:t>维超平面的一组基</a:t>
                </a:r>
                <a:endParaRPr lang="en-US" altLang="zh-CN" sz="2000" dirty="0"/>
              </a:p>
              <a:p>
                <a:r>
                  <a:rPr lang="zh-CN" altLang="en-US" sz="2000" dirty="0"/>
                  <a:t>得到基后，我们便可以利用点乘的知识，得出关于垂线向量（法向量）的方程组</a:t>
                </a:r>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66403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50743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What’s Our Vector, Victor?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pPr>
                  <a:lnSpc>
                    <a:spcPct val="110000"/>
                  </a:lnSpc>
                </a:pPr>
                <a:r>
                  <a:rPr lang="zh-CN" altLang="en-US" dirty="0"/>
                  <a:t>以样例三为例，在样例三中，我们列出了这么一个方程</a:t>
                </a:r>
                <a:endParaRPr lang="en-US" altLang="zh-CN" dirty="0"/>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−1</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−2</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−3</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e>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−1</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−2</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+1</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−7</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5</m:t>
                                  </m:r>
                                </m:e>
                                <m:sup>
                                  <m:r>
                                    <a:rPr lang="en-US" altLang="zh-CN" i="1">
                                      <a:latin typeface="Cambria Math" panose="02040503050406030204" pitchFamily="18" charset="0"/>
                                    </a:rPr>
                                    <m:t>2</m:t>
                                  </m:r>
                                </m:sup>
                              </m:sSup>
                            </m:e>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−1</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−0.3</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−3.4</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−1.2</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3.3</m:t>
                                  </m:r>
                                </m:e>
                                <m:sup>
                                  <m:r>
                                    <a:rPr lang="en-US" altLang="zh-CN" i="1">
                                      <a:latin typeface="Cambria Math" panose="02040503050406030204" pitchFamily="18" charset="0"/>
                                    </a:rPr>
                                    <m:t>2</m:t>
                                  </m:r>
                                </m:sup>
                              </m:sSup>
                            </m:e>
                          </m:eqArr>
                        </m:e>
                      </m:d>
                    </m:oMath>
                  </m:oMathPara>
                </a14:m>
                <a:endParaRPr lang="en-US" altLang="zh-CN" dirty="0"/>
              </a:p>
              <a:p>
                <a:pPr>
                  <a:lnSpc>
                    <a:spcPct val="110000"/>
                  </a:lnSpc>
                </a:pPr>
                <a:r>
                  <a:rPr lang="zh-CN" altLang="en-US" dirty="0"/>
                  <a:t>首先进行平移，得到下述方程，最后求出解后再将答案加上</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0,1,2,3</m:t>
                        </m:r>
                      </m:e>
                    </m:d>
                  </m:oMath>
                </a14:m>
                <a:r>
                  <a:rPr lang="zh-CN" altLang="en-US" dirty="0"/>
                  <a:t>即可</a:t>
                </a:r>
                <a:endParaRPr lang="en-US" altLang="zh-CN" dirty="0"/>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e>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−1</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1</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b="0" i="1" smtClean="0">
                                          <a:latin typeface="Cambria Math" panose="02040503050406030204" pitchFamily="18" charset="0"/>
                                        </a:rPr>
                                        <m:t>3</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m:t>
                                      </m:r>
                                      <m:r>
                                        <a:rPr lang="en-US" altLang="zh-CN" b="0" i="1" smtClean="0">
                                          <a:latin typeface="Cambria Math" panose="02040503050406030204" pitchFamily="18" charset="0"/>
                                        </a:rPr>
                                        <m:t>4</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5</m:t>
                                  </m:r>
                                </m:e>
                                <m:sup>
                                  <m:r>
                                    <a:rPr lang="en-US" altLang="zh-CN" i="1">
                                      <a:latin typeface="Cambria Math" panose="02040503050406030204" pitchFamily="18" charset="0"/>
                                    </a:rPr>
                                    <m:t>2</m:t>
                                  </m:r>
                                </m:sup>
                              </m:sSup>
                            </m:e>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−1</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b="0" i="1" smtClean="0">
                                          <a:latin typeface="Cambria Math" panose="02040503050406030204" pitchFamily="18" charset="0"/>
                                        </a:rPr>
                                        <m:t>+0.7</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b="0" i="1" smtClean="0">
                                          <a:latin typeface="Cambria Math" panose="02040503050406030204" pitchFamily="18" charset="0"/>
                                        </a:rPr>
                                        <m:t>−1.4</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b="0" i="1" smtClean="0">
                                          <a:latin typeface="Cambria Math" panose="02040503050406030204" pitchFamily="18" charset="0"/>
                                        </a:rPr>
                                        <m:t>+1.8</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3.3</m:t>
                                  </m:r>
                                </m:e>
                                <m:sup>
                                  <m:r>
                                    <a:rPr lang="en-US" altLang="zh-CN" i="1">
                                      <a:latin typeface="Cambria Math" panose="02040503050406030204" pitchFamily="18" charset="0"/>
                                    </a:rPr>
                                    <m:t>2</m:t>
                                  </m:r>
                                </m:sup>
                              </m:sSup>
                            </m:e>
                          </m:eqArr>
                        </m:e>
                      </m:d>
                    </m:oMath>
                  </m:oMathPara>
                </a14:m>
                <a:endParaRPr lang="en-US" altLang="zh-CN" dirty="0"/>
              </a:p>
              <a:p>
                <a:pPr>
                  <a:lnSpc>
                    <a:spcPct val="110000"/>
                  </a:lnSpc>
                </a:pPr>
                <a:r>
                  <a:rPr lang="zh-CN" altLang="en-US" dirty="0"/>
                  <a:t>把所有方程减去第一个方程得到</a:t>
                </a:r>
                <a:endParaRPr lang="en-US" altLang="zh-CN" dirty="0"/>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e>
                            <m:e>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5</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4</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m:t>
                                  </m:r>
                                </m:sup>
                              </m:sSup>
                            </m:e>
                            <m:e>
                              <m:r>
                                <a:rPr lang="en-US" altLang="zh-CN" i="1" smtClean="0">
                                  <a:latin typeface="Cambria Math" panose="02040503050406030204" pitchFamily="18" charset="0"/>
                                </a:rPr>
                                <m:t>−</m:t>
                              </m:r>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−2.8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+3.6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3.3</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0.7</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1.4</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1.8</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m:t>
                                  </m:r>
                                </m:sup>
                              </m:sSup>
                            </m:e>
                          </m:eqArr>
                        </m:e>
                      </m:d>
                    </m:oMath>
                  </m:oMathPara>
                </a14:m>
                <a:endParaRPr lang="en-US" altLang="zh-CN"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389" t="-59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7814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50743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What’s Our Vector, Victor?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e>
                            <m:e>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5</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4</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m:t>
                                  </m:r>
                                </m:sup>
                              </m:sSup>
                            </m:e>
                            <m:e>
                              <m:r>
                                <a:rPr lang="en-US" altLang="zh-CN" i="1" smtClean="0">
                                  <a:latin typeface="Cambria Math" panose="02040503050406030204" pitchFamily="18" charset="0"/>
                                </a:rPr>
                                <m:t>−</m:t>
                              </m:r>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−2.8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+3.6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3.3</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0.7</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1.4</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1.8</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m:t>
                                  </m:r>
                                </m:sup>
                              </m:sSup>
                            </m:e>
                          </m:eqArr>
                        </m:e>
                      </m:d>
                    </m:oMath>
                  </m:oMathPara>
                </a14:m>
                <a:endParaRPr lang="en-US" altLang="zh-CN" dirty="0"/>
              </a:p>
              <a:p>
                <a:pPr>
                  <a:lnSpc>
                    <a:spcPct val="110000"/>
                  </a:lnSpc>
                </a:pPr>
                <a:r>
                  <a:rPr lang="zh-CN" altLang="en-US" dirty="0"/>
                  <a:t>对于线性方程组部分，可以通过消元得出</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17</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m:t>
                                </m:r>
                              </m:num>
                              <m:den>
                                <m:r>
                                  <a:rPr lang="en-US" altLang="zh-CN" b="0" i="1" smtClean="0">
                                    <a:latin typeface="Cambria Math" panose="02040503050406030204" pitchFamily="18" charset="0"/>
                                  </a:rPr>
                                  <m:t>17</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20</m:t>
                                </m:r>
                              </m:num>
                              <m:den>
                                <m:r>
                                  <a:rPr lang="en-US" altLang="zh-CN" b="0" i="1" smtClean="0">
                                    <a:latin typeface="Cambria Math" panose="02040503050406030204" pitchFamily="18" charset="0"/>
                                  </a:rPr>
                                  <m:t>17</m:t>
                                </m:r>
                              </m:den>
                            </m:f>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44</m:t>
                                </m:r>
                              </m:num>
                              <m:den>
                                <m:r>
                                  <a:rPr lang="en-US" altLang="zh-CN" b="0" i="1" smtClean="0">
                                    <a:latin typeface="Cambria Math" panose="02040503050406030204" pitchFamily="18" charset="0"/>
                                  </a:rPr>
                                  <m:t>17</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58</m:t>
                                </m:r>
                              </m:num>
                              <m:den>
                                <m:r>
                                  <a:rPr lang="en-US" altLang="zh-CN" b="0" i="1" smtClean="0">
                                    <a:latin typeface="Cambria Math" panose="02040503050406030204" pitchFamily="18" charset="0"/>
                                  </a:rPr>
                                  <m:t>17</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31</m:t>
                                </m:r>
                              </m:num>
                              <m:den>
                                <m:r>
                                  <a:rPr lang="en-US" altLang="zh-CN" b="0" i="1" smtClean="0">
                                    <a:latin typeface="Cambria Math" panose="02040503050406030204" pitchFamily="18" charset="0"/>
                                  </a:rPr>
                                  <m:t>17</m:t>
                                </m:r>
                              </m:den>
                            </m:f>
                          </m:e>
                        </m:eqArr>
                      </m:e>
                    </m:d>
                  </m:oMath>
                </a14:m>
                <a:endParaRPr lang="en-US" altLang="zh-CN" b="0" dirty="0"/>
              </a:p>
              <a:p>
                <a:pPr>
                  <a:lnSpc>
                    <a:spcPct val="110000"/>
                  </a:lnSpc>
                </a:pPr>
                <a:r>
                  <a:rPr lang="zh-CN" altLang="en-US" dirty="0"/>
                  <a:t>即</a:t>
                </a:r>
                <a14:m>
                  <m:oMath xmlns:m="http://schemas.openxmlformats.org/officeDocument/2006/math">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eqAr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20</m:t>
                                </m:r>
                              </m:num>
                              <m:den>
                                <m:r>
                                  <a:rPr lang="en-US" altLang="zh-CN" b="0" i="1" smtClean="0">
                                    <a:latin typeface="Cambria Math" panose="02040503050406030204" pitchFamily="18" charset="0"/>
                                  </a:rPr>
                                  <m:t>17</m:t>
                                </m:r>
                              </m:den>
                            </m:f>
                          </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31</m:t>
                                </m:r>
                              </m:num>
                              <m:den>
                                <m:r>
                                  <a:rPr lang="en-US" altLang="zh-CN" b="0" i="1" smtClean="0">
                                    <a:latin typeface="Cambria Math" panose="02040503050406030204" pitchFamily="18" charset="0"/>
                                  </a:rPr>
                                  <m:t>17</m:t>
                                </m:r>
                              </m:den>
                            </m:f>
                          </m:e>
                        </m:eqAr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17</m:t>
                                </m:r>
                              </m:den>
                            </m:f>
                          </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44</m:t>
                                </m:r>
                              </m:num>
                              <m:den>
                                <m:r>
                                  <a:rPr lang="en-US" altLang="zh-CN" b="0" i="1" smtClean="0">
                                    <a:latin typeface="Cambria Math" panose="02040503050406030204" pitchFamily="18" charset="0"/>
                                  </a:rPr>
                                  <m:t>17</m:t>
                                </m:r>
                              </m:den>
                            </m:f>
                          </m:e>
                        </m:eqAr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m:t>
                                </m:r>
                              </m:num>
                              <m:den>
                                <m:r>
                                  <a:rPr lang="en-US" altLang="zh-CN" b="0" i="1" smtClean="0">
                                    <a:latin typeface="Cambria Math" panose="02040503050406030204" pitchFamily="18" charset="0"/>
                                  </a:rPr>
                                  <m:t>17</m:t>
                                </m:r>
                              </m:den>
                            </m:f>
                          </m:e>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58</m:t>
                                </m:r>
                              </m:num>
                              <m:den>
                                <m:r>
                                  <a:rPr lang="en-US" altLang="zh-CN" b="0" i="1" smtClean="0">
                                    <a:latin typeface="Cambria Math" panose="02040503050406030204" pitchFamily="18" charset="0"/>
                                  </a:rPr>
                                  <m:t>17</m:t>
                                </m:r>
                              </m:den>
                            </m:f>
                          </m:e>
                        </m:eqAr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a14:m>
                <a:r>
                  <a:rPr lang="en-US" altLang="zh-CN" dirty="0"/>
                  <a:t> </a:t>
                </a:r>
              </a:p>
              <a:p>
                <a:pPr>
                  <a:lnSpc>
                    <a:spcPct val="110000"/>
                  </a:lnSpc>
                </a:pPr>
                <a:r>
                  <a:rPr lang="zh-CN" altLang="en-US" dirty="0"/>
                  <a:t>那么对应解就为</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20</m:t>
                                </m:r>
                              </m:num>
                              <m:den>
                                <m:r>
                                  <a:rPr lang="en-US" altLang="zh-CN" i="1">
                                    <a:latin typeface="Cambria Math" panose="02040503050406030204" pitchFamily="18" charset="0"/>
                                  </a:rPr>
                                  <m:t>17</m:t>
                                </m:r>
                              </m:den>
                            </m:f>
                          </m:e>
                          <m:e>
                            <m:f>
                              <m:fPr>
                                <m:ctrlPr>
                                  <a:rPr lang="en-US" altLang="zh-CN" i="1">
                                    <a:latin typeface="Cambria Math" panose="02040503050406030204" pitchFamily="18" charset="0"/>
                                  </a:rPr>
                                </m:ctrlPr>
                              </m:fPr>
                              <m:num>
                                <m:r>
                                  <a:rPr lang="en-US" altLang="zh-CN" i="1">
                                    <a:latin typeface="Cambria Math" panose="02040503050406030204" pitchFamily="18" charset="0"/>
                                  </a:rPr>
                                  <m:t>31</m:t>
                                </m:r>
                              </m:num>
                              <m:den>
                                <m:r>
                                  <a:rPr lang="en-US" altLang="zh-CN" i="1">
                                    <a:latin typeface="Cambria Math" panose="02040503050406030204" pitchFamily="18" charset="0"/>
                                  </a:rPr>
                                  <m:t>17</m:t>
                                </m:r>
                              </m:den>
                            </m:f>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7</m:t>
                                </m:r>
                              </m:num>
                              <m:den>
                                <m:r>
                                  <a:rPr lang="en-US" altLang="zh-CN" i="1">
                                    <a:latin typeface="Cambria Math" panose="02040503050406030204" pitchFamily="18" charset="0"/>
                                  </a:rPr>
                                  <m:t>17</m:t>
                                </m:r>
                              </m:den>
                            </m:f>
                          </m:e>
                          <m:e>
                            <m:f>
                              <m:fPr>
                                <m:ctrlPr>
                                  <a:rPr lang="en-US" altLang="zh-CN" i="1">
                                    <a:latin typeface="Cambria Math" panose="02040503050406030204" pitchFamily="18" charset="0"/>
                                  </a:rPr>
                                </m:ctrlPr>
                              </m:fPr>
                              <m:num>
                                <m:r>
                                  <a:rPr lang="en-US" altLang="zh-CN" i="1">
                                    <a:latin typeface="Cambria Math" panose="02040503050406030204" pitchFamily="18" charset="0"/>
                                  </a:rPr>
                                  <m:t>44</m:t>
                                </m:r>
                              </m:num>
                              <m:den>
                                <m:r>
                                  <a:rPr lang="en-US" altLang="zh-CN" i="1">
                                    <a:latin typeface="Cambria Math" panose="02040503050406030204" pitchFamily="18" charset="0"/>
                                  </a:rPr>
                                  <m:t>17</m:t>
                                </m:r>
                              </m:den>
                            </m:f>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qAr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10</m:t>
                                </m:r>
                              </m:num>
                              <m:den>
                                <m:r>
                                  <a:rPr lang="en-US" altLang="zh-CN" i="1">
                                    <a:latin typeface="Cambria Math" panose="02040503050406030204" pitchFamily="18" charset="0"/>
                                  </a:rPr>
                                  <m:t>17</m:t>
                                </m:r>
                              </m:den>
                            </m:f>
                          </m:e>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58</m:t>
                                </m:r>
                              </m:num>
                              <m:den>
                                <m:r>
                                  <a:rPr lang="en-US" altLang="zh-CN" i="1">
                                    <a:latin typeface="Cambria Math" panose="02040503050406030204" pitchFamily="18" charset="0"/>
                                  </a:rPr>
                                  <m:t>17</m:t>
                                </m:r>
                              </m:den>
                            </m:f>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qAr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oMath>
                </a14:m>
                <a:endParaRPr lang="en-US" altLang="zh-CN"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38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71745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50743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What’s Our Vector, Victor?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pPr>
                  <a:lnSpc>
                    <a:spcPct val="110000"/>
                  </a:lnSpc>
                </a:pPr>
                <a:r>
                  <a:rPr lang="zh-CN" altLang="en-US" dirty="0"/>
                  <a:t>对应解为</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20</m:t>
                                </m:r>
                              </m:num>
                              <m:den>
                                <m:r>
                                  <a:rPr lang="en-US" altLang="zh-CN" i="1">
                                    <a:latin typeface="Cambria Math" panose="02040503050406030204" pitchFamily="18" charset="0"/>
                                  </a:rPr>
                                  <m:t>17</m:t>
                                </m:r>
                              </m:den>
                            </m:f>
                          </m:e>
                          <m:e>
                            <m:f>
                              <m:fPr>
                                <m:ctrlPr>
                                  <a:rPr lang="en-US" altLang="zh-CN" i="1">
                                    <a:latin typeface="Cambria Math" panose="02040503050406030204" pitchFamily="18" charset="0"/>
                                  </a:rPr>
                                </m:ctrlPr>
                              </m:fPr>
                              <m:num>
                                <m:r>
                                  <a:rPr lang="en-US" altLang="zh-CN" i="1">
                                    <a:latin typeface="Cambria Math" panose="02040503050406030204" pitchFamily="18" charset="0"/>
                                  </a:rPr>
                                  <m:t>31</m:t>
                                </m:r>
                              </m:num>
                              <m:den>
                                <m:r>
                                  <a:rPr lang="en-US" altLang="zh-CN" i="1">
                                    <a:latin typeface="Cambria Math" panose="02040503050406030204" pitchFamily="18" charset="0"/>
                                  </a:rPr>
                                  <m:t>17</m:t>
                                </m:r>
                              </m:den>
                            </m:f>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7</m:t>
                                </m:r>
                              </m:num>
                              <m:den>
                                <m:r>
                                  <a:rPr lang="en-US" altLang="zh-CN" i="1">
                                    <a:latin typeface="Cambria Math" panose="02040503050406030204" pitchFamily="18" charset="0"/>
                                  </a:rPr>
                                  <m:t>17</m:t>
                                </m:r>
                              </m:den>
                            </m:f>
                          </m:e>
                          <m:e>
                            <m:f>
                              <m:fPr>
                                <m:ctrlPr>
                                  <a:rPr lang="en-US" altLang="zh-CN" i="1">
                                    <a:latin typeface="Cambria Math" panose="02040503050406030204" pitchFamily="18" charset="0"/>
                                  </a:rPr>
                                </m:ctrlPr>
                              </m:fPr>
                              <m:num>
                                <m:r>
                                  <a:rPr lang="en-US" altLang="zh-CN" i="1">
                                    <a:latin typeface="Cambria Math" panose="02040503050406030204" pitchFamily="18" charset="0"/>
                                  </a:rPr>
                                  <m:t>44</m:t>
                                </m:r>
                              </m:num>
                              <m:den>
                                <m:r>
                                  <a:rPr lang="en-US" altLang="zh-CN" i="1">
                                    <a:latin typeface="Cambria Math" panose="02040503050406030204" pitchFamily="18" charset="0"/>
                                  </a:rPr>
                                  <m:t>17</m:t>
                                </m:r>
                              </m:den>
                            </m:f>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qAr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10</m:t>
                                </m:r>
                              </m:num>
                              <m:den>
                                <m:r>
                                  <a:rPr lang="en-US" altLang="zh-CN" i="1">
                                    <a:latin typeface="Cambria Math" panose="02040503050406030204" pitchFamily="18" charset="0"/>
                                  </a:rPr>
                                  <m:t>17</m:t>
                                </m:r>
                              </m:den>
                            </m:f>
                          </m:e>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58</m:t>
                                </m:r>
                              </m:num>
                              <m:den>
                                <m:r>
                                  <a:rPr lang="en-US" altLang="zh-CN" i="1">
                                    <a:latin typeface="Cambria Math" panose="02040503050406030204" pitchFamily="18" charset="0"/>
                                  </a:rPr>
                                  <m:t>17</m:t>
                                </m:r>
                              </m:den>
                            </m:f>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qAr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oMath>
                </a14:m>
                <a:endParaRPr lang="en-US" altLang="zh-CN" dirty="0"/>
              </a:p>
              <a:p>
                <a:pPr>
                  <a:lnSpc>
                    <a:spcPct val="110000"/>
                  </a:lnSpc>
                </a:pPr>
                <a:r>
                  <a:rPr lang="zh-CN" altLang="en-US" dirty="0"/>
                  <a:t>于是我们得到了二维平面的一组基，设垂足为</a:t>
                </a:r>
                <a14:m>
                  <m:oMath xmlns:m="http://schemas.openxmlformats.org/officeDocument/2006/math">
                    <m:r>
                      <a:rPr lang="en-US" altLang="zh-CN" b="0" i="1" smtClean="0">
                        <a:latin typeface="Cambria Math" panose="02040503050406030204" pitchFamily="18" charset="0"/>
                      </a:rPr>
                      <m:t>𝑌</m:t>
                    </m:r>
                  </m:oMath>
                </a14:m>
                <a:r>
                  <a:rPr lang="zh-CN" altLang="en-US" dirty="0"/>
                  <a:t>，那么</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𝑂𝑌</m:t>
                        </m:r>
                      </m:e>
                    </m:acc>
                  </m:oMath>
                </a14:m>
                <a:r>
                  <a:rPr lang="zh-CN" altLang="en-US" dirty="0"/>
                  <a:t>就垂直于每一个基，且</a:t>
                </a:r>
                <a14:m>
                  <m:oMath xmlns:m="http://schemas.openxmlformats.org/officeDocument/2006/math">
                    <m:r>
                      <a:rPr lang="en-US" altLang="zh-CN" b="0" i="1" smtClean="0">
                        <a:latin typeface="Cambria Math" panose="02040503050406030204" pitchFamily="18" charset="0"/>
                      </a:rPr>
                      <m:t>𝑌</m:t>
                    </m:r>
                  </m:oMath>
                </a14:m>
                <a:r>
                  <a:rPr lang="zh-CN" altLang="en-US" dirty="0"/>
                  <a:t>满足方程限制</a:t>
                </a:r>
                <a:endParaRPr lang="en-US" altLang="zh-CN" dirty="0"/>
              </a:p>
              <a:p>
                <a:pPr>
                  <a:lnSpc>
                    <a:spcPct val="110000"/>
                  </a:lnSpc>
                </a:pPr>
                <a:r>
                  <a:rPr lang="zh-CN" altLang="en-US" dirty="0"/>
                  <a:t>由此可以联立出方程组</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17</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44</m:t>
                                </m:r>
                              </m:num>
                              <m:den>
                                <m:r>
                                  <a:rPr lang="en-US" altLang="zh-CN" b="0" i="1" smtClean="0">
                                    <a:latin typeface="Cambria Math" panose="02040503050406030204" pitchFamily="18" charset="0"/>
                                  </a:rPr>
                                  <m:t>17</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m:t>
                                </m:r>
                              </m:num>
                              <m:den>
                                <m:r>
                                  <a:rPr lang="en-US" altLang="zh-CN" b="0" i="1" smtClean="0">
                                    <a:latin typeface="Cambria Math" panose="02040503050406030204" pitchFamily="18" charset="0"/>
                                  </a:rPr>
                                  <m:t>17</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58</m:t>
                                </m:r>
                              </m:num>
                              <m:den>
                                <m:r>
                                  <a:rPr lang="en-US" altLang="zh-CN" b="0" i="1" smtClean="0">
                                    <a:latin typeface="Cambria Math" panose="02040503050406030204" pitchFamily="18" charset="0"/>
                                  </a:rPr>
                                  <m:t>17</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=0</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7</m:t>
                                </m:r>
                              </m:num>
                              <m:den>
                                <m:r>
                                  <a:rPr lang="en-US" altLang="zh-CN" i="1">
                                    <a:latin typeface="Cambria Math" panose="02040503050406030204" pitchFamily="18" charset="0"/>
                                  </a:rPr>
                                  <m:t>17</m:t>
                                </m:r>
                              </m:den>
                            </m:f>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3</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10</m:t>
                                </m:r>
                              </m:num>
                              <m:den>
                                <m:r>
                                  <a:rPr lang="en-US" altLang="zh-CN" i="1">
                                    <a:latin typeface="Cambria Math" panose="02040503050406030204" pitchFamily="18" charset="0"/>
                                  </a:rPr>
                                  <m:t>17</m:t>
                                </m:r>
                              </m:den>
                            </m:f>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4</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20</m:t>
                                </m:r>
                              </m:num>
                              <m:den>
                                <m:r>
                                  <a:rPr lang="en-US" altLang="zh-CN" i="1">
                                    <a:latin typeface="Cambria Math" panose="02040503050406030204" pitchFamily="18" charset="0"/>
                                  </a:rPr>
                                  <m:t>17</m:t>
                                </m:r>
                              </m:den>
                            </m:f>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44</m:t>
                                </m:r>
                              </m:num>
                              <m:den>
                                <m:r>
                                  <a:rPr lang="en-US" altLang="zh-CN" i="1">
                                    <a:latin typeface="Cambria Math" panose="02040503050406030204" pitchFamily="18" charset="0"/>
                                  </a:rPr>
                                  <m:t>17</m:t>
                                </m:r>
                              </m:den>
                            </m:f>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3</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58</m:t>
                                </m:r>
                              </m:num>
                              <m:den>
                                <m:r>
                                  <a:rPr lang="en-US" altLang="zh-CN" i="1">
                                    <a:latin typeface="Cambria Math" panose="02040503050406030204" pitchFamily="18" charset="0"/>
                                  </a:rPr>
                                  <m:t>17</m:t>
                                </m:r>
                              </m:den>
                            </m:f>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4</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31</m:t>
                                </m:r>
                              </m:num>
                              <m:den>
                                <m:r>
                                  <a:rPr lang="en-US" altLang="zh-CN" i="1">
                                    <a:latin typeface="Cambria Math" panose="02040503050406030204" pitchFamily="18" charset="0"/>
                                  </a:rPr>
                                  <m:t>17</m:t>
                                </m:r>
                              </m:den>
                            </m:f>
                          </m:e>
                        </m:eqArr>
                      </m:e>
                    </m:d>
                  </m:oMath>
                </a14:m>
                <a:r>
                  <a:rPr lang="zh-CN" altLang="en-US" dirty="0"/>
                  <a:t>，从而解得</a:t>
                </a:r>
                <a14:m>
                  <m:oMath xmlns:m="http://schemas.openxmlformats.org/officeDocument/2006/math">
                    <m:r>
                      <a:rPr lang="en-US" altLang="zh-CN" b="0" i="1" smtClean="0">
                        <a:latin typeface="Cambria Math" panose="02040503050406030204" pitchFamily="18" charset="0"/>
                      </a:rPr>
                      <m:t>𝑌</m:t>
                    </m:r>
                  </m:oMath>
                </a14:m>
                <a:r>
                  <a:rPr lang="zh-CN" altLang="en-US" dirty="0"/>
                  <a:t>，或者也可以通过列关于</a:t>
                </a:r>
                <a14:m>
                  <m:oMath xmlns:m="http://schemas.openxmlformats.org/officeDocument/2006/math">
                    <m:r>
                      <a:rPr lang="en-US" altLang="zh-CN" b="0" i="1" smtClean="0">
                        <a:latin typeface="Cambria Math" panose="02040503050406030204" pitchFamily="18" charset="0"/>
                      </a:rPr>
                      <m:t>𝐶</m:t>
                    </m:r>
                  </m:oMath>
                </a14:m>
                <a:r>
                  <a:rPr lang="zh-CN" altLang="en-US" dirty="0"/>
                  <a:t>的方程来求得</a:t>
                </a:r>
                <a14:m>
                  <m:oMath xmlns:m="http://schemas.openxmlformats.org/officeDocument/2006/math">
                    <m:r>
                      <a:rPr lang="en-US" altLang="zh-CN" b="0" i="1" smtClean="0">
                        <a:latin typeface="Cambria Math" panose="02040503050406030204" pitchFamily="18" charset="0"/>
                      </a:rPr>
                      <m:t>𝑌</m:t>
                    </m:r>
                  </m:oMath>
                </a14:m>
                <a:r>
                  <a:rPr lang="zh-CN" altLang="en-US" dirty="0"/>
                  <a:t>的坐标</a:t>
                </a:r>
                <a:endParaRPr lang="en-US" altLang="zh-CN" dirty="0"/>
              </a:p>
              <a:p>
                <a:pPr>
                  <a:lnSpc>
                    <a:spcPct val="110000"/>
                  </a:lnSpc>
                </a:pPr>
                <a:r>
                  <a:rPr lang="zh-CN" altLang="en-US" dirty="0"/>
                  <a:t>这里最后就可以求出来</a:t>
                </a:r>
                <a14:m>
                  <m:oMath xmlns:m="http://schemas.openxmlformats.org/officeDocument/2006/math">
                    <m:r>
                      <a:rPr lang="en-US" altLang="zh-CN" b="0" i="1" smtClean="0">
                        <a:latin typeface="Cambria Math" panose="02040503050406030204" pitchFamily="18" charset="0"/>
                      </a:rPr>
                      <m:t>𝑌</m:t>
                    </m:r>
                  </m:oMath>
                </a14:m>
                <a:r>
                  <a:rPr lang="zh-CN" altLang="en-US" dirty="0"/>
                  <a:t>的坐标，求出</a:t>
                </a:r>
                <a14:m>
                  <m:oMath xmlns:m="http://schemas.openxmlformats.org/officeDocument/2006/math">
                    <m:r>
                      <a:rPr lang="en-US" altLang="zh-CN" b="0" i="1" smtClean="0">
                        <a:latin typeface="Cambria Math" panose="02040503050406030204" pitchFamily="18" charset="0"/>
                      </a:rPr>
                      <m:t>𝑌</m:t>
                    </m:r>
                  </m:oMath>
                </a14:m>
                <a:r>
                  <a:rPr lang="zh-CN" altLang="en-US" dirty="0"/>
                  <a:t>的坐标后，一切就都好办了，运用类似思路即可解决此题</a:t>
                </a:r>
                <a:endParaRPr lang="en-US" altLang="zh-CN"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38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1127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作业</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dirty="0"/>
              <a:t>课上讲的题虽然不多，但都是经典题</a:t>
            </a:r>
            <a:endParaRPr lang="en-US" altLang="zh-CN" dirty="0"/>
          </a:p>
          <a:p>
            <a:pPr lvl="1"/>
            <a:r>
              <a:rPr lang="zh-CN" altLang="en-US" dirty="0"/>
              <a:t>高斯消元模板</a:t>
            </a:r>
            <a:r>
              <a:rPr lang="en-US" altLang="zh-CN" dirty="0"/>
              <a:t>			</a:t>
            </a:r>
            <a:r>
              <a:rPr lang="en-US" altLang="zh-CN" dirty="0" err="1"/>
              <a:t>luogu</a:t>
            </a:r>
            <a:r>
              <a:rPr lang="en-US" altLang="zh-CN" dirty="0"/>
              <a:t> P3389</a:t>
            </a:r>
          </a:p>
          <a:p>
            <a:pPr lvl="1"/>
            <a:r>
              <a:rPr lang="zh-CN" altLang="en-US" dirty="0"/>
              <a:t>线性方程组</a:t>
            </a:r>
            <a:r>
              <a:rPr lang="en-US" altLang="zh-CN" dirty="0"/>
              <a:t>				</a:t>
            </a:r>
            <a:r>
              <a:rPr lang="en-US" altLang="zh-CN" dirty="0" err="1"/>
              <a:t>luogu</a:t>
            </a:r>
            <a:r>
              <a:rPr lang="en-US" altLang="zh-CN" dirty="0"/>
              <a:t> P2455</a:t>
            </a:r>
          </a:p>
          <a:p>
            <a:pPr lvl="1"/>
            <a:r>
              <a:rPr lang="zh-CN" altLang="en-US" dirty="0"/>
              <a:t>球形空间产生器</a:t>
            </a:r>
            <a:r>
              <a:rPr lang="en-US" altLang="zh-CN" dirty="0"/>
              <a:t>			</a:t>
            </a:r>
            <a:r>
              <a:rPr lang="en-US" altLang="zh-CN" dirty="0" err="1"/>
              <a:t>luogu</a:t>
            </a:r>
            <a:r>
              <a:rPr lang="en-US" altLang="zh-CN" dirty="0"/>
              <a:t> P4035</a:t>
            </a:r>
          </a:p>
          <a:p>
            <a:pPr lvl="1"/>
            <a:r>
              <a:rPr lang="en-US" altLang="zh-CN" dirty="0"/>
              <a:t>Museum					CF 113D</a:t>
            </a:r>
          </a:p>
          <a:p>
            <a:pPr lvl="1"/>
            <a:r>
              <a:rPr lang="zh-CN" altLang="en-US" dirty="0"/>
              <a:t>装备购买</a:t>
            </a:r>
            <a:r>
              <a:rPr lang="en-US" altLang="zh-CN" dirty="0"/>
              <a:t>					</a:t>
            </a:r>
            <a:r>
              <a:rPr lang="en-US" altLang="zh-CN" dirty="0" err="1"/>
              <a:t>luogu</a:t>
            </a:r>
            <a:r>
              <a:rPr lang="en-US" altLang="zh-CN" dirty="0"/>
              <a:t> P3265</a:t>
            </a:r>
          </a:p>
          <a:p>
            <a:pPr lvl="1"/>
            <a:r>
              <a:rPr lang="en-US" altLang="zh-CN" dirty="0" err="1"/>
              <a:t>Vasya</a:t>
            </a:r>
            <a:r>
              <a:rPr lang="en-US" altLang="zh-CN" dirty="0"/>
              <a:t> and Shifts			CF 832E</a:t>
            </a:r>
          </a:p>
          <a:p>
            <a:pPr lvl="1"/>
            <a:r>
              <a:rPr lang="en-US" altLang="zh-CN" dirty="0"/>
              <a:t>What’s Our Vector, Victor?		</a:t>
            </a:r>
            <a:r>
              <a:rPr lang="en-US" altLang="zh-CN" dirty="0" err="1"/>
              <a:t>luogu</a:t>
            </a:r>
            <a:r>
              <a:rPr lang="en-US" altLang="zh-CN" dirty="0"/>
              <a:t> P8141</a:t>
            </a:r>
          </a:p>
          <a:p>
            <a:r>
              <a:rPr lang="zh-CN" altLang="en-US" dirty="0"/>
              <a:t>如果上面的题做到后面有些吃力，可以选择做下列矩乘练习题</a:t>
            </a:r>
            <a:endParaRPr lang="en-US" altLang="zh-CN" dirty="0"/>
          </a:p>
          <a:p>
            <a:pPr lvl="1"/>
            <a:r>
              <a:rPr lang="zh-CN" altLang="en-US" dirty="0"/>
              <a:t>矩乘快速幂模板</a:t>
            </a:r>
            <a:r>
              <a:rPr lang="en-US" altLang="zh-CN" dirty="0"/>
              <a:t>			</a:t>
            </a:r>
            <a:r>
              <a:rPr lang="en-US" altLang="zh-CN" dirty="0" err="1"/>
              <a:t>luogu</a:t>
            </a:r>
            <a:r>
              <a:rPr lang="en-US" altLang="zh-CN" dirty="0"/>
              <a:t> P3390</a:t>
            </a:r>
          </a:p>
          <a:p>
            <a:pPr lvl="1"/>
            <a:r>
              <a:rPr lang="zh-CN" altLang="en-US" dirty="0"/>
              <a:t>练习题若干：</a:t>
            </a:r>
            <a:r>
              <a:rPr lang="en-US" altLang="zh-CN" dirty="0"/>
              <a:t> </a:t>
            </a:r>
            <a:r>
              <a:rPr lang="en-US" altLang="zh-CN" dirty="0" err="1"/>
              <a:t>luogu</a:t>
            </a:r>
            <a:r>
              <a:rPr lang="en-US" altLang="zh-CN" dirty="0"/>
              <a:t> P1962</a:t>
            </a:r>
            <a:r>
              <a:rPr lang="zh-CN" altLang="en-US" dirty="0"/>
              <a:t> 、</a:t>
            </a:r>
            <a:r>
              <a:rPr lang="en-US" altLang="zh-CN" dirty="0" err="1"/>
              <a:t>luogu</a:t>
            </a:r>
            <a:r>
              <a:rPr lang="en-US" altLang="zh-CN" dirty="0"/>
              <a:t> P2044 </a:t>
            </a:r>
            <a:r>
              <a:rPr lang="zh-CN" altLang="en-US" dirty="0"/>
              <a:t>、</a:t>
            </a:r>
            <a:r>
              <a:rPr lang="en-US" altLang="zh-CN" dirty="0" err="1"/>
              <a:t>luogu</a:t>
            </a:r>
            <a:r>
              <a:rPr lang="en-US" altLang="zh-CN" dirty="0"/>
              <a:t> P1397</a:t>
            </a:r>
            <a:r>
              <a:rPr lang="zh-CN" altLang="en-US" dirty="0"/>
              <a:t>、</a:t>
            </a:r>
            <a:r>
              <a:rPr lang="en-US" altLang="zh-CN" dirty="0"/>
              <a:t>CF 691E</a:t>
            </a:r>
            <a:r>
              <a:rPr lang="zh-CN" altLang="en-US" dirty="0"/>
              <a:t>、</a:t>
            </a:r>
            <a:r>
              <a:rPr lang="en-US" altLang="zh-CN" dirty="0"/>
              <a:t>CF 1182E</a:t>
            </a:r>
            <a:r>
              <a:rPr lang="zh-CN" altLang="en-US" dirty="0"/>
              <a:t>、</a:t>
            </a:r>
            <a:r>
              <a:rPr lang="en-US" altLang="zh-CN" dirty="0"/>
              <a:t>CF 718C</a:t>
            </a:r>
            <a:r>
              <a:rPr lang="zh-CN" altLang="en-US" dirty="0"/>
              <a:t>、</a:t>
            </a:r>
            <a:r>
              <a:rPr lang="en-US" altLang="zh-CN" dirty="0"/>
              <a:t>CF 1609E</a:t>
            </a:r>
          </a:p>
          <a:p>
            <a:r>
              <a:rPr lang="zh-CN" altLang="en-US" dirty="0"/>
              <a:t>下午</a:t>
            </a:r>
            <a:r>
              <a:rPr lang="en-US" altLang="zh-CN" dirty="0"/>
              <a:t>/</a:t>
            </a:r>
            <a:r>
              <a:rPr lang="zh-CN" altLang="en-US" dirty="0"/>
              <a:t>晚上根据练习情况将会有矩乘练习题交流环节</a:t>
            </a:r>
          </a:p>
        </p:txBody>
      </p:sp>
    </p:spTree>
    <p:custDataLst>
      <p:tags r:id="rId1"/>
    </p:custDataLst>
    <p:extLst>
      <p:ext uri="{BB962C8B-B14F-4D97-AF65-F5344CB8AC3E}">
        <p14:creationId xmlns:p14="http://schemas.microsoft.com/office/powerpoint/2010/main" val="3785285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资源 12">
            <a:extLst>
              <a:ext uri="{FF2B5EF4-FFF2-40B4-BE49-F238E27FC236}">
                <a16:creationId xmlns:a16="http://schemas.microsoft.com/office/drawing/2014/main" id="{8A6339E7-E2BE-4B89-8699-AB89A170E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83225"/>
            <a:ext cx="12192000" cy="137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0" name="图片 9" descr="资源 15">
            <a:extLst>
              <a:ext uri="{FF2B5EF4-FFF2-40B4-BE49-F238E27FC236}">
                <a16:creationId xmlns:a16="http://schemas.microsoft.com/office/drawing/2014/main" id="{33CD47F5-0A2A-4144-902E-929C69669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300" y="2014538"/>
            <a:ext cx="25400" cy="3148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1" name="图片 11" descr="资源 16">
            <a:extLst>
              <a:ext uri="{FF2B5EF4-FFF2-40B4-BE49-F238E27FC236}">
                <a16:creationId xmlns:a16="http://schemas.microsoft.com/office/drawing/2014/main" id="{79DB5BDD-409F-4BF9-A177-9C9B02989A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384175"/>
            <a:ext cx="8359775" cy="1211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16" descr="资源 1">
            <a:extLst>
              <a:ext uri="{FF2B5EF4-FFF2-40B4-BE49-F238E27FC236}">
                <a16:creationId xmlns:a16="http://schemas.microsoft.com/office/drawing/2014/main" id="{21CD6EF4-9F3C-41FB-91E5-068A452769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 y="6323012"/>
            <a:ext cx="1562100" cy="444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 1"/>
          <p:cNvGrpSpPr/>
          <p:nvPr/>
        </p:nvGrpSpPr>
        <p:grpSpPr>
          <a:xfrm>
            <a:off x="9527773" y="6245688"/>
            <a:ext cx="2560642" cy="561512"/>
            <a:chOff x="7902173" y="2781300"/>
            <a:chExt cx="2560642" cy="561512"/>
          </a:xfrm>
        </p:grpSpPr>
        <p:pic>
          <p:nvPicPr>
            <p:cNvPr id="12"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文本框 12"/>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14" name="矩形 13"/>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矩阵乘法</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endParaRPr lang="zh-CN" altLang="en-US" sz="2000" dirty="0">
                  <a:latin typeface="Cambria Math" panose="02040503050406030204" pitchFamily="18" charset="0"/>
                </a:endParaRPr>
              </a:p>
              <a:p>
                <a:r>
                  <a:rPr lang="zh-CN" altLang="en-US" sz="2000" dirty="0">
                    <a:latin typeface="Cambria Math" panose="02040503050406030204" pitchFamily="18" charset="0"/>
                  </a:rPr>
                  <a:t>设𝐴是一个𝑛</a:t>
                </a:r>
                <a:r>
                  <a:rPr lang="en-US" altLang="zh-CN" sz="2000" dirty="0">
                    <a:latin typeface="Cambria Math" panose="02040503050406030204" pitchFamily="18" charset="0"/>
                  </a:rPr>
                  <a:t>×</a:t>
                </a:r>
                <a:r>
                  <a:rPr lang="zh-CN" altLang="en-US" sz="2000" dirty="0">
                    <a:latin typeface="Cambria Math" panose="02040503050406030204" pitchFamily="18" charset="0"/>
                  </a:rPr>
                  <a:t>𝑟矩阵，𝐵是一个𝑟</a:t>
                </a:r>
                <a:r>
                  <a:rPr lang="en-US" altLang="zh-CN" sz="2000" dirty="0">
                    <a:latin typeface="Cambria Math" panose="02040503050406030204" pitchFamily="18" charset="0"/>
                  </a:rPr>
                  <a:t>×</a:t>
                </a:r>
                <a:r>
                  <a:rPr lang="zh-CN" altLang="en-US" sz="2000" dirty="0">
                    <a:latin typeface="Cambria Math" panose="02040503050406030204" pitchFamily="18" charset="0"/>
                  </a:rPr>
                  <a:t>𝑚矩阵，则定义𝐴与𝐵的乘积𝐴𝐵</a:t>
                </a:r>
                <a:r>
                  <a:rPr lang="en-US" altLang="zh-CN" sz="2000" dirty="0">
                    <a:latin typeface="Cambria Math" panose="02040503050406030204" pitchFamily="18" charset="0"/>
                  </a:rPr>
                  <a:t>=</a:t>
                </a:r>
                <a:r>
                  <a:rPr lang="zh-CN" altLang="en-US" sz="2000" dirty="0">
                    <a:latin typeface="Cambria Math" panose="02040503050406030204" pitchFamily="18" charset="0"/>
                  </a:rPr>
                  <a:t>𝐶是一个𝑛</a:t>
                </a:r>
                <a:r>
                  <a:rPr lang="en-US" altLang="zh-CN" sz="2000" dirty="0">
                    <a:latin typeface="Cambria Math" panose="02040503050406030204" pitchFamily="18" charset="0"/>
                  </a:rPr>
                  <a:t>×</a:t>
                </a:r>
                <a:r>
                  <a:rPr lang="zh-CN" altLang="en-US" sz="2000" dirty="0">
                    <a:latin typeface="Cambria Math" panose="02040503050406030204" pitchFamily="18" charset="0"/>
                  </a:rPr>
                  <a:t>𝑚矩阵，其中</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𝑟</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e>
                      </m:nary>
                    </m:oMath>
                  </m:oMathPara>
                </a14:m>
                <a:endParaRPr lang="en-US" altLang="zh-CN" sz="2000" dirty="0">
                  <a:latin typeface="Cambria Math" panose="02040503050406030204" pitchFamily="18" charset="0"/>
                </a:endParaRPr>
              </a:p>
              <a:p>
                <a:r>
                  <a:rPr lang="zh-CN" altLang="en-US" sz="2000" dirty="0">
                    <a:latin typeface="Cambria Math" panose="02040503050406030204" pitchFamily="18" charset="0"/>
                  </a:rPr>
                  <a:t>矩阵的乘法满足结合律和分配律，</a:t>
                </a:r>
                <a:r>
                  <a:rPr lang="zh-CN" altLang="en-US" sz="2000" b="1" dirty="0">
                    <a:latin typeface="Cambria Math" panose="02040503050406030204" pitchFamily="18" charset="0"/>
                  </a:rPr>
                  <a:t>不一定</a:t>
                </a:r>
                <a:r>
                  <a:rPr lang="zh-CN" altLang="en-US" sz="2000" dirty="0">
                    <a:latin typeface="Cambria Math" panose="02040503050406030204" pitchFamily="18" charset="0"/>
                  </a:rPr>
                  <a:t>满足交换律</a:t>
                </a:r>
                <a:endParaRPr lang="en-US" altLang="zh-CN" sz="2000" dirty="0">
                  <a:latin typeface="Cambria Math" panose="02040503050406030204" pitchFamily="18" charset="0"/>
                </a:endParaRPr>
              </a:p>
              <a:p>
                <a:r>
                  <a:rPr lang="zh-CN" altLang="en-US" sz="2000" dirty="0">
                    <a:latin typeface="Cambria Math" panose="02040503050406030204" pitchFamily="18" charset="0"/>
                  </a:rPr>
                  <a:t>即 </a:t>
                </a:r>
                <a14:m>
                  <m:oMath xmlns:m="http://schemas.openxmlformats.org/officeDocument/2006/math">
                    <m:r>
                      <a:rPr lang="en-US" altLang="zh-CN" sz="2000" b="0" i="1" smtClean="0">
                        <a:latin typeface="Cambria Math" panose="02040503050406030204" pitchFamily="18" charset="0"/>
                      </a:rPr>
                      <m:t>𝐴𝐵𝐶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𝐵𝐶</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𝐵𝐴</m:t>
                    </m:r>
                  </m:oMath>
                </a14:m>
                <a:endParaRPr lang="zh-CN" altLang="en-US" sz="2000" dirty="0">
                  <a:latin typeface="Cambria Math" panose="02040503050406030204" pitchFamily="18" charset="0"/>
                </a:endParaRPr>
              </a:p>
              <a:p>
                <a:endParaRPr lang="en-US" altLang="zh-CN" sz="2000" dirty="0">
                  <a:latin typeface="Cambria Math" panose="02040503050406030204" pitchFamily="18" charset="0"/>
                </a:endParaRPr>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1878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矩阵的用途</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虽然平时见到的矩阵题大部分是矩乘相关，但是实际上矩阵一开始是被用来解方程的，接下来我们用几个解方程的例子来说明线性代数相关的一些基本概念</a:t>
                </a:r>
                <a:endParaRPr lang="en-US" altLang="zh-CN" sz="2000" dirty="0"/>
              </a:p>
              <a:p>
                <a:endParaRPr lang="en-US" altLang="zh-CN" sz="2000" dirty="0"/>
              </a:p>
              <a:p>
                <a:endParaRPr lang="en-US" altLang="zh-CN" sz="2000" dirty="0"/>
              </a:p>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 ，</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en-US" altLang="zh-CN" sz="2000" dirty="0"/>
                  <a:t> </a:t>
                </a:r>
                <a:r>
                  <a:rPr lang="zh-CN" altLang="en-US" sz="2000" dirty="0"/>
                  <a:t>，</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=4  </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8747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向量</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我们先来解第一个方程</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，首先要改写成</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endParaRPr lang="en-US" altLang="zh-CN" sz="2000" dirty="0"/>
              </a:p>
              <a:p>
                <a:r>
                  <a:rPr lang="zh-CN" altLang="en-US" sz="2000" dirty="0"/>
                  <a:t>这个方程的增广矩阵为</a:t>
                </a:r>
                <a14:m>
                  <m:oMath xmlns:m="http://schemas.openxmlformats.org/officeDocument/2006/math">
                    <m:d>
                      <m:dPr>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3</m:t>
                            </m:r>
                          </m:e>
                        </m:eqArr>
                        <m:r>
                          <a:rPr lang="en-US" altLang="zh-CN" sz="2000" b="0" i="1" smtClean="0">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7</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9</m:t>
                            </m:r>
                          </m:e>
                        </m:eqArr>
                      </m:e>
                    </m:d>
                  </m:oMath>
                </a14:m>
                <a:r>
                  <a:rPr lang="zh-CN" altLang="en-US" sz="2000" dirty="0"/>
                  <a:t>，矩乘形式为</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eqArr>
                      </m:e>
                    </m:d>
                    <m:r>
                      <a:rPr lang="en-US" altLang="zh-CN" sz="2000" b="0" i="1" smtClean="0">
                        <a:latin typeface="Cambria Math" panose="02040503050406030204" pitchFamily="18" charset="0"/>
                      </a:rPr>
                      <m:t>=</m:t>
                    </m:r>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7</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9</m:t>
                            </m:r>
                          </m:e>
                        </m:eqArr>
                      </m:e>
                    </m:d>
                  </m:oMath>
                </a14:m>
                <a:endParaRPr lang="en-US" altLang="zh-CN" sz="2000" dirty="0"/>
              </a:p>
              <a:p>
                <a:r>
                  <a:rPr lang="zh-CN" altLang="en-US" sz="2000" dirty="0"/>
                  <a:t>其中，</a:t>
                </a:r>
                <a:r>
                  <a:rPr lang="en-US" altLang="zh-CN" sz="2000" b="0" dirty="0"/>
                  <a:t> </a:t>
                </a:r>
                <a14:m>
                  <m:oMath xmlns:m="http://schemas.openxmlformats.org/officeDocument/2006/math">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e>
                        </m:eqArr>
                      </m:e>
                    </m:d>
                  </m:oMath>
                </a14:m>
                <a:r>
                  <a:rPr lang="zh-CN" altLang="en-US" sz="2000" dirty="0"/>
                  <a:t>就可以被称为是一个</a:t>
                </a:r>
                <a14:m>
                  <m:oMath xmlns:m="http://schemas.openxmlformats.org/officeDocument/2006/math">
                    <m:r>
                      <a:rPr lang="en-US" altLang="zh-CN" sz="2000" b="0" i="1" smtClean="0">
                        <a:latin typeface="Cambria Math" panose="02040503050406030204" pitchFamily="18" charset="0"/>
                      </a:rPr>
                      <m:t>1×2</m:t>
                    </m:r>
                  </m:oMath>
                </a14:m>
                <a:r>
                  <a:rPr lang="zh-CN" altLang="en-US" sz="2000" dirty="0"/>
                  <a:t>的列向量（也有一种叫法叫做二维列向量），与之对应也会有行向量的概念</a:t>
                </a:r>
                <a:endParaRPr lang="en-US" altLang="zh-CN" sz="2000" dirty="0"/>
              </a:p>
              <a:p>
                <a:r>
                  <a:rPr lang="zh-CN" altLang="en-US" sz="2000" dirty="0"/>
                  <a:t>之所以叫做向量是为了给后续的线性空间等知识做铺垫，这里暂不做表述</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00838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初等行变换</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r>
                              <a:rPr lang="en-US" altLang="zh-CN" sz="2000" b="0" i="1" smtClean="0">
                                <a:latin typeface="Cambria Math" panose="02040503050406030204" pitchFamily="18" charset="0"/>
                              </a:rPr>
                              <m:t>   </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−1</m:t>
                            </m:r>
                          </m:e>
                          <m:e>
                            <m:r>
                              <a:rPr lang="en-US" altLang="zh-CN" sz="2000" b="0" i="1" smtClean="0">
                                <a:latin typeface="Cambria Math" panose="02040503050406030204" pitchFamily="18" charset="0"/>
                              </a:rPr>
                              <m:t>9</m:t>
                            </m:r>
                          </m:e>
                        </m:eqArr>
                      </m:e>
                    </m:d>
                  </m:oMath>
                </a14:m>
                <a:endParaRPr lang="en-US" altLang="zh-CN" sz="2000" dirty="0"/>
              </a:p>
              <a:p>
                <a:r>
                  <a:rPr lang="zh-CN" altLang="en-US" sz="2000" dirty="0"/>
                  <a:t>回忆我们以前使用加减消元法来解方程的过程，是选择将两个方程进行线性组合并消掉一个未知数，以该方程为例，我们可以选择</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oMath>
                </a14:m>
                <a:r>
                  <a:rPr lang="zh-CN" altLang="en-US" sz="2000" dirty="0"/>
                  <a:t>与</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8</m:t>
                    </m:r>
                  </m:oMath>
                </a14:m>
                <a:r>
                  <a:rPr lang="zh-CN" altLang="en-US" sz="2000" dirty="0"/>
                  <a:t>这两个方程相加，得到一个新的结果</a:t>
                </a:r>
                <a14:m>
                  <m:oMath xmlns:m="http://schemas.openxmlformats.org/officeDocument/2006/math">
                    <m:r>
                      <a:rPr lang="en-US" altLang="zh-CN" sz="2000" b="0" i="1" smtClean="0">
                        <a:latin typeface="Cambria Math" panose="02040503050406030204" pitchFamily="18" charset="0"/>
                      </a:rPr>
                      <m:t>5</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=15</m:t>
                    </m:r>
                  </m:oMath>
                </a14:m>
                <a:r>
                  <a:rPr lang="zh-CN" altLang="en-US" sz="2000" dirty="0"/>
                  <a:t>，在矩阵中就可以表述为：将第三行</a:t>
                </a:r>
                <a14:m>
                  <m:oMath xmlns:m="http://schemas.openxmlformats.org/officeDocument/2006/math">
                    <m:r>
                      <a:rPr lang="en-US" altLang="zh-CN" sz="2000" b="0" i="1" smtClean="0">
                        <a:latin typeface="Cambria Math" panose="02040503050406030204" pitchFamily="18" charset="0"/>
                      </a:rPr>
                      <m:t>×1</m:t>
                    </m:r>
                  </m:oMath>
                </a14:m>
                <a:r>
                  <a:rPr lang="zh-CN" altLang="en-US" sz="2000" dirty="0"/>
                  <a:t>，并加到第一行中，就能得到一个新的矩阵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5</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16</m:t>
                            </m:r>
                          </m:e>
                          <m:e>
                            <m:r>
                              <a:rPr lang="en-US" altLang="zh-CN" sz="2000" i="1">
                                <a:latin typeface="Cambria Math" panose="02040503050406030204" pitchFamily="18" charset="0"/>
                              </a:rPr>
                              <m:t>−1</m:t>
                            </m:r>
                          </m:e>
                          <m:e>
                            <m:r>
                              <a:rPr lang="en-US" altLang="zh-CN" sz="2000" b="0" i="1" smtClean="0">
                                <a:latin typeface="Cambria Math" panose="02040503050406030204" pitchFamily="18" charset="0"/>
                              </a:rPr>
                              <m:t>9</m:t>
                            </m:r>
                          </m:e>
                        </m:eqArr>
                      </m:e>
                    </m:d>
                  </m:oMath>
                </a14:m>
                <a:r>
                  <a:rPr lang="zh-CN" altLang="en-US" sz="2000" dirty="0"/>
                  <a:t>，这便是初等行变换</a:t>
                </a:r>
                <a:endParaRPr lang="en-US" altLang="zh-CN" sz="2000" dirty="0"/>
              </a:p>
              <a:p>
                <a:r>
                  <a:rPr lang="zh-CN" altLang="en-US" sz="2000" dirty="0"/>
                  <a:t>此外，初等行变换还有：交换两行；将一行乘上一个非零的数字。</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37965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初等行变换</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r>
                              <a:rPr lang="en-US" altLang="zh-CN" sz="2000" b="0" i="1" smtClean="0">
                                <a:latin typeface="Cambria Math" panose="02040503050406030204" pitchFamily="18" charset="0"/>
                              </a:rPr>
                              <m:t>   </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=8</m:t>
                            </m:r>
                          </m:e>
                        </m:eqArr>
                      </m:e>
                    </m:d>
                  </m:oMath>
                </a14:m>
                <a:r>
                  <a:rPr lang="zh-CN" altLang="en-US" sz="2000" dirty="0"/>
                  <a:t>，增广矩阵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−1</m:t>
                            </m:r>
                          </m:e>
                          <m:e>
                            <m:r>
                              <a:rPr lang="en-US" altLang="zh-CN" sz="2000" i="1">
                                <a:latin typeface="Cambria Math" panose="02040503050406030204" pitchFamily="18" charset="0"/>
                              </a:rPr>
                              <m:t>8</m:t>
                            </m:r>
                          </m:e>
                        </m:eqArr>
                      </m:e>
                    </m:d>
                  </m:oMath>
                </a14:m>
                <a:endParaRPr lang="en-US" altLang="zh-CN" sz="2000" dirty="0"/>
              </a:p>
              <a:p>
                <a:r>
                  <a:rPr lang="zh-CN" altLang="en-US" sz="2000" dirty="0"/>
                  <a:t>交换两行（如后两行）：</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r>
                              <a:rPr lang="en-US" altLang="zh-CN" sz="2000" b="0" i="1" smtClean="0">
                                <a:latin typeface="Cambria Math" panose="02040503050406030204" pitchFamily="18" charset="0"/>
                              </a:rPr>
                              <m:t>   </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=8</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qArr>
                      </m:e>
                    </m:d>
                  </m:oMath>
                </a14:m>
                <a:r>
                  <a:rPr lang="zh-CN" altLang="en-US" sz="2000" dirty="0"/>
                  <a:t>，对应矩阵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−1</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b="0" i="1" smtClean="0">
                                <a:latin typeface="Cambria Math" panose="02040503050406030204" pitchFamily="18" charset="0"/>
                              </a:rPr>
                              <m:t>8</m:t>
                            </m:r>
                          </m:e>
                          <m:e>
                            <m:r>
                              <a:rPr lang="en-US" altLang="zh-CN" sz="2000" b="0" i="1" smtClean="0">
                                <a:latin typeface="Cambria Math" panose="02040503050406030204" pitchFamily="18" charset="0"/>
                              </a:rPr>
                              <m:t>−1</m:t>
                            </m:r>
                          </m:e>
                        </m:eqArr>
                      </m:e>
                    </m:d>
                  </m:oMath>
                </a14:m>
                <a:endParaRPr lang="en-US" altLang="zh-CN" sz="2000" dirty="0"/>
              </a:p>
              <a:p>
                <a:r>
                  <a:rPr lang="zh-CN" altLang="en-US" sz="2000" dirty="0"/>
                  <a:t>将某一行乘上一个非零数字：</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r>
                              <a:rPr lang="en-US" altLang="zh-CN" sz="2000" b="0" i="1" smtClean="0">
                                <a:latin typeface="Cambria Math" panose="02040503050406030204" pitchFamily="18" charset="0"/>
                              </a:rPr>
                              <m:t>   </m:t>
                            </m:r>
                          </m:e>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4</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2</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=8</m:t>
                            </m:r>
                          </m:e>
                        </m:eqArr>
                      </m:e>
                    </m:d>
                  </m:oMath>
                </a14:m>
                <a:r>
                  <a:rPr lang="zh-CN" altLang="en-US" sz="2000" dirty="0"/>
                  <a:t> ，对应矩阵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b="0" i="1" smtClean="0">
                                <a:latin typeface="Cambria Math" panose="02040503050406030204" pitchFamily="18" charset="0"/>
                              </a:rPr>
                              <m:t>4</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m:t>
                            </m:r>
                            <m:r>
                              <a:rPr lang="en-US" altLang="zh-CN" sz="2000" b="0" i="1" smtClean="0">
                                <a:latin typeface="Cambria Math" panose="02040503050406030204" pitchFamily="18" charset="0"/>
                              </a:rPr>
                              <m:t>2</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m:t>
                            </m:r>
                            <m:r>
                              <a:rPr lang="en-US" altLang="zh-CN" sz="2000" b="0" i="1" smtClean="0">
                                <a:latin typeface="Cambria Math" panose="02040503050406030204" pitchFamily="18" charset="0"/>
                              </a:rPr>
                              <m:t>2</m:t>
                            </m:r>
                          </m:e>
                          <m:e>
                            <m:r>
                              <a:rPr lang="en-US" altLang="zh-CN" sz="2000" i="1">
                                <a:latin typeface="Cambria Math" panose="02040503050406030204" pitchFamily="18" charset="0"/>
                              </a:rPr>
                              <m:t>8</m:t>
                            </m:r>
                          </m:e>
                        </m:eqArr>
                      </m:e>
                    </m:d>
                  </m:oMath>
                </a14:m>
                <a:endParaRPr lang="en-US" altLang="zh-CN" sz="2000" dirty="0"/>
              </a:p>
              <a:p>
                <a:r>
                  <a:rPr lang="zh-CN" altLang="en-US" sz="2000" dirty="0"/>
                  <a:t>显然初等行变换是可逆的，且变换后不改变方程的解，由此就会有高斯消元法</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20481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高斯消元</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4"/>
                <a:ext cx="10972801" cy="5668987"/>
              </a:xfrm>
            </p:spPr>
            <p:txBody>
              <a:bodyPr>
                <a:normAutofit/>
              </a:bodyPr>
              <a:lstStyle/>
              <a:p>
                <a:r>
                  <a:rPr lang="zh-CN" altLang="en-US" sz="2000" dirty="0"/>
                  <a:t>一般情况下正常的方程组都是</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个未知数对应</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个方程，那么我们就以解方程组</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  </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r>
                  <a:rPr lang="zh-CN" altLang="en-US" sz="2000" dirty="0"/>
                  <a:t>为例，介绍如何高斯消元。首先写出增广矩阵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2</m:t>
                            </m:r>
                          </m:e>
                        </m:eqArr>
                        <m:r>
                          <a:rPr lang="en-US" altLang="zh-CN" sz="2000" i="1">
                            <a:latin typeface="Cambria Math" panose="02040503050406030204" pitchFamily="18" charset="0"/>
                          </a:rPr>
                          <m:t>|</m:t>
                        </m:r>
                        <m:eqArr>
                          <m:eqArrPr>
                            <m:ctrlPr>
                              <a:rPr lang="en-US" altLang="zh-CN" sz="2000" i="1" smtClean="0">
                                <a:latin typeface="Cambria Math" panose="02040503050406030204" pitchFamily="18" charset="0"/>
                              </a:rPr>
                            </m:ctrlPr>
                          </m:eqArrPr>
                          <m:e>
                            <m:r>
                              <a:rPr lang="en-US" altLang="zh-CN" sz="2000" b="0" i="1" smtClean="0">
                                <a:latin typeface="Cambria Math" panose="02040503050406030204" pitchFamily="18" charset="0"/>
                              </a:rPr>
                              <m:t>4</m:t>
                            </m:r>
                          </m:e>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3</m:t>
                            </m:r>
                          </m:e>
                        </m:eqArr>
                      </m:e>
                    </m:d>
                  </m:oMath>
                </a14:m>
                <a:endParaRPr lang="en-US" altLang="zh-CN" sz="2000" dirty="0"/>
              </a:p>
              <a:p>
                <a:r>
                  <a:rPr lang="zh-CN" altLang="en-US" sz="2000" dirty="0"/>
                  <a:t>一般来讲，我们都是要先消掉一个未知数（一开始</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zh-CN" altLang="en-US" sz="2000" dirty="0"/>
                  <a:t>），然后算出其它两个未知数的解后，再代回到原来的方程进行求解，算剩下的未知数时也是类似的步骤。</a:t>
                </a:r>
                <a:endParaRPr lang="en-US" altLang="zh-CN" sz="2000" dirty="0"/>
              </a:p>
              <a:p>
                <a:r>
                  <a:rPr lang="zh-CN" altLang="en-US" sz="2000" dirty="0"/>
                  <a:t>如果这是一道普通的初中数学题，相信大家都能秒掉，那么代码应该怎么写呢？</a:t>
                </a:r>
                <a:endParaRPr lang="en-US" altLang="zh-CN" sz="2000" dirty="0"/>
              </a:p>
              <a:p>
                <a:r>
                  <a:rPr lang="zh-CN" altLang="en-US" sz="2000" dirty="0"/>
                  <a:t>我们需要确定一个最后被用来求出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的方程，然后用这个方程把其它方程里的</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消掉</a:t>
                </a:r>
                <a:endParaRPr lang="en-US" altLang="zh-CN" sz="2000" dirty="0"/>
              </a:p>
              <a:p>
                <a:r>
                  <a:rPr lang="en-US" altLang="zh-CN" sz="2000" dirty="0"/>
                  <a:t>for(int </a:t>
                </a:r>
                <a:r>
                  <a:rPr lang="en-US" altLang="zh-CN" sz="2000" dirty="0" err="1"/>
                  <a:t>i</a:t>
                </a:r>
                <a:r>
                  <a:rPr lang="en-US" altLang="zh-CN" sz="2000" dirty="0"/>
                  <a:t>=1;i&lt;=</a:t>
                </a:r>
                <a:r>
                  <a:rPr lang="en-US" altLang="zh-CN" sz="2000" dirty="0" err="1"/>
                  <a:t>n;i</a:t>
                </a:r>
                <a:r>
                  <a:rPr lang="en-US" altLang="zh-CN" sz="2000" dirty="0"/>
                  <a:t>++){for(int j=</a:t>
                </a:r>
                <a:r>
                  <a:rPr lang="en-US" altLang="zh-CN" sz="2000" dirty="0" err="1"/>
                  <a:t>i;j</a:t>
                </a:r>
                <a:r>
                  <a:rPr lang="en-US" altLang="zh-CN" sz="2000" dirty="0"/>
                  <a:t>&lt;=</a:t>
                </a:r>
                <a:r>
                  <a:rPr lang="en-US" altLang="zh-CN" sz="2000" dirty="0" err="1"/>
                  <a:t>n;j</a:t>
                </a:r>
                <a:r>
                  <a:rPr lang="en-US" altLang="zh-CN" sz="2000" dirty="0"/>
                  <a:t>++)if(a[j][i]){t=</a:t>
                </a:r>
                <a:r>
                  <a:rPr lang="en-US" altLang="zh-CN" sz="2000" dirty="0" err="1"/>
                  <a:t>j;break</a:t>
                </a:r>
                <a:r>
                  <a:rPr lang="en-US" altLang="zh-CN" sz="2000" dirty="0"/>
                  <a:t>;}SWAP(a[</a:t>
                </a:r>
                <a:r>
                  <a:rPr lang="en-US" altLang="zh-CN" sz="2000" dirty="0" err="1"/>
                  <a:t>i</a:t>
                </a:r>
                <a:r>
                  <a:rPr lang="en-US" altLang="zh-CN" sz="2000" dirty="0"/>
                  <a:t>][],a[t][]);…}</a:t>
                </a:r>
              </a:p>
              <a:p>
                <a:r>
                  <a:rPr lang="zh-CN" altLang="en-US" sz="2000" dirty="0"/>
                  <a:t>这个操作就是选出一个代表</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的方程并放到当前的第一行（即第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行）</a:t>
                </a:r>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4"/>
                <a:ext cx="10972801" cy="5668987"/>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17359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10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10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10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10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9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9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9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6842</TotalTime>
  <Words>4175</Words>
  <Application>Microsoft Office PowerPoint</Application>
  <PresentationFormat>宽屏</PresentationFormat>
  <Paragraphs>336</Paragraphs>
  <Slides>36</Slides>
  <Notes>34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等线</vt:lpstr>
      <vt:lpstr>方正字迹-快意体 简</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C DX</cp:lastModifiedBy>
  <cp:revision>810</cp:revision>
  <dcterms:created xsi:type="dcterms:W3CDTF">2019-06-19T02:08:00Z</dcterms:created>
  <dcterms:modified xsi:type="dcterms:W3CDTF">2022-07-16T13:57:44Z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ED8C5EF50E24400D88C05EF9938B66B5</vt:lpwstr>
  </property>
</Properties>
</file>