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25.xml" ContentType="application/vnd.openxmlformats-officedocument.presentationml.notesSlide+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10" r:id="rId2"/>
    <p:sldId id="552" r:id="rId3"/>
    <p:sldId id="557" r:id="rId4"/>
    <p:sldId id="579" r:id="rId5"/>
    <p:sldId id="580" r:id="rId6"/>
    <p:sldId id="581" r:id="rId7"/>
    <p:sldId id="582" r:id="rId8"/>
    <p:sldId id="583" r:id="rId9"/>
    <p:sldId id="584" r:id="rId10"/>
    <p:sldId id="585" r:id="rId11"/>
    <p:sldId id="586" r:id="rId12"/>
    <p:sldId id="587" r:id="rId13"/>
    <p:sldId id="588" r:id="rId14"/>
    <p:sldId id="589" r:id="rId15"/>
    <p:sldId id="590" r:id="rId16"/>
    <p:sldId id="591" r:id="rId17"/>
    <p:sldId id="592" r:id="rId18"/>
    <p:sldId id="594" r:id="rId19"/>
    <p:sldId id="614" r:id="rId20"/>
    <p:sldId id="615" r:id="rId21"/>
    <p:sldId id="602" r:id="rId22"/>
    <p:sldId id="601" r:id="rId23"/>
    <p:sldId id="604" r:id="rId24"/>
    <p:sldId id="596" r:id="rId25"/>
    <p:sldId id="606" r:id="rId26"/>
    <p:sldId id="578" r:id="rId27"/>
    <p:sldId id="415"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2" autoAdjust="0"/>
    <p:restoredTop sz="94660" autoAdjust="0"/>
  </p:normalViewPr>
  <p:slideViewPr>
    <p:cSldViewPr snapToGrid="0">
      <p:cViewPr varScale="1">
        <p:scale>
          <a:sx n="113" d="100"/>
          <a:sy n="113" d="100"/>
        </p:scale>
        <p:origin x="196" y="76"/>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E56-8A42-4441-9C20-BC02A688CA5B}" type="datetimeFigureOut">
              <a:rPr lang="zh-CN" altLang="en-US" smtClean="0"/>
              <a:t>2022/7/16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B1716-5B16-4C7D-9350-B57AAB25344A}" type="slidenum">
              <a:rPr lang="zh-CN" altLang="en-US" smtClean="0"/>
              <a:t>‹#›</a:t>
            </a:fld>
            <a:endParaRPr lang="zh-CN" altLang="en-US"/>
          </a:p>
        </p:txBody>
      </p:sp>
    </p:spTree>
    <p:extLst>
      <p:ext uri="{BB962C8B-B14F-4D97-AF65-F5344CB8AC3E}">
        <p14:creationId xmlns:p14="http://schemas.microsoft.com/office/powerpoint/2010/main" val="205054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a:t>
            </a:fld>
            <a:endParaRPr lang="zh-CN" altLang="en-US"/>
          </a:p>
        </p:txBody>
      </p:sp>
    </p:spTree>
    <p:extLst>
      <p:ext uri="{BB962C8B-B14F-4D97-AF65-F5344CB8AC3E}">
        <p14:creationId xmlns:p14="http://schemas.microsoft.com/office/powerpoint/2010/main" val="359627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11</a:t>
            </a:fld>
            <a:endParaRPr lang="zh-CN" altLang="en-US"/>
          </a:p>
        </p:txBody>
      </p:sp>
    </p:spTree>
    <p:extLst>
      <p:ext uri="{BB962C8B-B14F-4D97-AF65-F5344CB8AC3E}">
        <p14:creationId xmlns:p14="http://schemas.microsoft.com/office/powerpoint/2010/main" val="230952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12</a:t>
            </a:fld>
            <a:endParaRPr lang="zh-CN" altLang="en-US"/>
          </a:p>
        </p:txBody>
      </p:sp>
    </p:spTree>
    <p:extLst>
      <p:ext uri="{BB962C8B-B14F-4D97-AF65-F5344CB8AC3E}">
        <p14:creationId xmlns:p14="http://schemas.microsoft.com/office/powerpoint/2010/main" val="4094778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13</a:t>
            </a:fld>
            <a:endParaRPr lang="zh-CN" altLang="en-US"/>
          </a:p>
        </p:txBody>
      </p:sp>
    </p:spTree>
    <p:extLst>
      <p:ext uri="{BB962C8B-B14F-4D97-AF65-F5344CB8AC3E}">
        <p14:creationId xmlns:p14="http://schemas.microsoft.com/office/powerpoint/2010/main" val="318329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14</a:t>
            </a:fld>
            <a:endParaRPr lang="zh-CN" altLang="en-US"/>
          </a:p>
        </p:txBody>
      </p:sp>
    </p:spTree>
    <p:extLst>
      <p:ext uri="{BB962C8B-B14F-4D97-AF65-F5344CB8AC3E}">
        <p14:creationId xmlns:p14="http://schemas.microsoft.com/office/powerpoint/2010/main" val="422170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15</a:t>
            </a:fld>
            <a:endParaRPr lang="zh-CN" altLang="en-US"/>
          </a:p>
        </p:txBody>
      </p:sp>
    </p:spTree>
    <p:extLst>
      <p:ext uri="{BB962C8B-B14F-4D97-AF65-F5344CB8AC3E}">
        <p14:creationId xmlns:p14="http://schemas.microsoft.com/office/powerpoint/2010/main" val="41889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行阶梯性矩阵定义：每个阶梯只有一行；元素不全为零的行（非零行）的第一个非零元素所在列的下标随着行标的增大而严格增大（列标一定不小于行标）；元素全为零的行（如果有的话）必在矩阵的最下面几行。</a:t>
            </a:r>
          </a:p>
        </p:txBody>
      </p:sp>
      <p:sp>
        <p:nvSpPr>
          <p:cNvPr id="4" name="灯片编号占位符 3"/>
          <p:cNvSpPr>
            <a:spLocks noGrp="1"/>
          </p:cNvSpPr>
          <p:nvPr>
            <p:ph type="sldNum" sz="quarter" idx="5"/>
          </p:nvPr>
        </p:nvSpPr>
        <p:spPr/>
        <p:txBody>
          <a:bodyPr/>
          <a:lstStyle/>
          <a:p>
            <a:fld id="{A1AB1716-5B16-4C7D-9350-B57AAB25344A}" type="slidenum">
              <a:rPr lang="zh-CN" altLang="en-US" smtClean="0"/>
              <a:t>16</a:t>
            </a:fld>
            <a:endParaRPr lang="zh-CN" altLang="en-US"/>
          </a:p>
        </p:txBody>
      </p:sp>
    </p:spTree>
    <p:extLst>
      <p:ext uri="{BB962C8B-B14F-4D97-AF65-F5344CB8AC3E}">
        <p14:creationId xmlns:p14="http://schemas.microsoft.com/office/powerpoint/2010/main" val="38368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17</a:t>
            </a:fld>
            <a:endParaRPr lang="zh-CN" altLang="en-US"/>
          </a:p>
        </p:txBody>
      </p:sp>
    </p:spTree>
    <p:extLst>
      <p:ext uri="{BB962C8B-B14F-4D97-AF65-F5344CB8AC3E}">
        <p14:creationId xmlns:p14="http://schemas.microsoft.com/office/powerpoint/2010/main" val="2102711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18</a:t>
            </a:fld>
            <a:endParaRPr lang="zh-CN" altLang="en-US"/>
          </a:p>
        </p:txBody>
      </p:sp>
    </p:spTree>
    <p:extLst>
      <p:ext uri="{BB962C8B-B14F-4D97-AF65-F5344CB8AC3E}">
        <p14:creationId xmlns:p14="http://schemas.microsoft.com/office/powerpoint/2010/main" val="239862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19</a:t>
            </a:fld>
            <a:endParaRPr lang="zh-CN" altLang="en-US"/>
          </a:p>
        </p:txBody>
      </p:sp>
    </p:spTree>
    <p:extLst>
      <p:ext uri="{BB962C8B-B14F-4D97-AF65-F5344CB8AC3E}">
        <p14:creationId xmlns:p14="http://schemas.microsoft.com/office/powerpoint/2010/main" val="70985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20</a:t>
            </a:fld>
            <a:endParaRPr lang="zh-CN" altLang="en-US"/>
          </a:p>
        </p:txBody>
      </p:sp>
    </p:spTree>
    <p:extLst>
      <p:ext uri="{BB962C8B-B14F-4D97-AF65-F5344CB8AC3E}">
        <p14:creationId xmlns:p14="http://schemas.microsoft.com/office/powerpoint/2010/main" val="10955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3</a:t>
            </a:fld>
            <a:endParaRPr lang="zh-CN" altLang="en-US"/>
          </a:p>
        </p:txBody>
      </p:sp>
    </p:spTree>
    <p:extLst>
      <p:ext uri="{BB962C8B-B14F-4D97-AF65-F5344CB8AC3E}">
        <p14:creationId xmlns:p14="http://schemas.microsoft.com/office/powerpoint/2010/main" val="2409246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21</a:t>
            </a:fld>
            <a:endParaRPr lang="zh-CN" altLang="en-US"/>
          </a:p>
        </p:txBody>
      </p:sp>
    </p:spTree>
    <p:extLst>
      <p:ext uri="{BB962C8B-B14F-4D97-AF65-F5344CB8AC3E}">
        <p14:creationId xmlns:p14="http://schemas.microsoft.com/office/powerpoint/2010/main" val="1658016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22</a:t>
            </a:fld>
            <a:endParaRPr lang="zh-CN" altLang="en-US"/>
          </a:p>
        </p:txBody>
      </p:sp>
    </p:spTree>
    <p:extLst>
      <p:ext uri="{BB962C8B-B14F-4D97-AF65-F5344CB8AC3E}">
        <p14:creationId xmlns:p14="http://schemas.microsoft.com/office/powerpoint/2010/main" val="39278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23</a:t>
            </a:fld>
            <a:endParaRPr lang="zh-CN" altLang="en-US"/>
          </a:p>
        </p:txBody>
      </p:sp>
    </p:spTree>
    <p:extLst>
      <p:ext uri="{BB962C8B-B14F-4D97-AF65-F5344CB8AC3E}">
        <p14:creationId xmlns:p14="http://schemas.microsoft.com/office/powerpoint/2010/main" val="3005732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24</a:t>
            </a:fld>
            <a:endParaRPr lang="zh-CN" altLang="en-US"/>
          </a:p>
        </p:txBody>
      </p:sp>
    </p:spTree>
    <p:extLst>
      <p:ext uri="{BB962C8B-B14F-4D97-AF65-F5344CB8AC3E}">
        <p14:creationId xmlns:p14="http://schemas.microsoft.com/office/powerpoint/2010/main" val="1689085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25</a:t>
            </a:fld>
            <a:endParaRPr lang="zh-CN" altLang="en-US"/>
          </a:p>
        </p:txBody>
      </p:sp>
    </p:spTree>
    <p:extLst>
      <p:ext uri="{BB962C8B-B14F-4D97-AF65-F5344CB8AC3E}">
        <p14:creationId xmlns:p14="http://schemas.microsoft.com/office/powerpoint/2010/main" val="1250518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26</a:t>
            </a:fld>
            <a:endParaRPr lang="zh-CN" altLang="en-US"/>
          </a:p>
        </p:txBody>
      </p:sp>
    </p:spTree>
    <p:extLst>
      <p:ext uri="{BB962C8B-B14F-4D97-AF65-F5344CB8AC3E}">
        <p14:creationId xmlns:p14="http://schemas.microsoft.com/office/powerpoint/2010/main" val="170220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4</a:t>
            </a:fld>
            <a:endParaRPr lang="zh-CN" altLang="en-US"/>
          </a:p>
        </p:txBody>
      </p:sp>
    </p:spTree>
    <p:extLst>
      <p:ext uri="{BB962C8B-B14F-4D97-AF65-F5344CB8AC3E}">
        <p14:creationId xmlns:p14="http://schemas.microsoft.com/office/powerpoint/2010/main" val="56668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5</a:t>
            </a:fld>
            <a:endParaRPr lang="zh-CN" altLang="en-US"/>
          </a:p>
        </p:txBody>
      </p:sp>
    </p:spTree>
    <p:extLst>
      <p:ext uri="{BB962C8B-B14F-4D97-AF65-F5344CB8AC3E}">
        <p14:creationId xmlns:p14="http://schemas.microsoft.com/office/powerpoint/2010/main" val="141419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6</a:t>
            </a:fld>
            <a:endParaRPr lang="zh-CN" altLang="en-US"/>
          </a:p>
        </p:txBody>
      </p:sp>
    </p:spTree>
    <p:extLst>
      <p:ext uri="{BB962C8B-B14F-4D97-AF65-F5344CB8AC3E}">
        <p14:creationId xmlns:p14="http://schemas.microsoft.com/office/powerpoint/2010/main" val="252233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7</a:t>
            </a:fld>
            <a:endParaRPr lang="zh-CN" altLang="en-US"/>
          </a:p>
        </p:txBody>
      </p:sp>
    </p:spTree>
    <p:extLst>
      <p:ext uri="{BB962C8B-B14F-4D97-AF65-F5344CB8AC3E}">
        <p14:creationId xmlns:p14="http://schemas.microsoft.com/office/powerpoint/2010/main" val="114457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8</a:t>
            </a:fld>
            <a:endParaRPr lang="zh-CN" altLang="en-US"/>
          </a:p>
        </p:txBody>
      </p:sp>
    </p:spTree>
    <p:extLst>
      <p:ext uri="{BB962C8B-B14F-4D97-AF65-F5344CB8AC3E}">
        <p14:creationId xmlns:p14="http://schemas.microsoft.com/office/powerpoint/2010/main" val="340275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9</a:t>
            </a:fld>
            <a:endParaRPr lang="zh-CN" altLang="en-US"/>
          </a:p>
        </p:txBody>
      </p:sp>
    </p:spTree>
    <p:extLst>
      <p:ext uri="{BB962C8B-B14F-4D97-AF65-F5344CB8AC3E}">
        <p14:creationId xmlns:p14="http://schemas.microsoft.com/office/powerpoint/2010/main" val="28715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B1716-5B16-4C7D-9350-B57AAB25344A}" type="slidenum">
              <a:rPr lang="zh-CN" altLang="en-US" smtClean="0"/>
              <a:t>10</a:t>
            </a:fld>
            <a:endParaRPr lang="zh-CN" altLang="en-US"/>
          </a:p>
        </p:txBody>
      </p:sp>
    </p:spTree>
    <p:extLst>
      <p:ext uri="{BB962C8B-B14F-4D97-AF65-F5344CB8AC3E}">
        <p14:creationId xmlns:p14="http://schemas.microsoft.com/office/powerpoint/2010/main" val="3326253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2022/7/16</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2022/7/16</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2022/7/16</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2022/7/16</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2022/7/16</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2022/7/16</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2022/7/16</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image" Target="../media/image7.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descr="资源 7">
            <a:extLst>
              <a:ext uri="{FF2B5EF4-FFF2-40B4-BE49-F238E27FC236}">
                <a16:creationId xmlns:a16="http://schemas.microsoft.com/office/drawing/2014/main" id="{544FADF3-2DBF-4627-8CAE-EED6B575E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22900"/>
            <a:ext cx="12192000"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图片 18" descr="资源 20">
            <a:extLst>
              <a:ext uri="{FF2B5EF4-FFF2-40B4-BE49-F238E27FC236}">
                <a16:creationId xmlns:a16="http://schemas.microsoft.com/office/drawing/2014/main" id="{1AECF9F8-993E-4661-8148-90E0AAD498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19725"/>
            <a:ext cx="12192000" cy="143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图片 5" descr="资源 6">
            <a:extLst>
              <a:ext uri="{FF2B5EF4-FFF2-40B4-BE49-F238E27FC236}">
                <a16:creationId xmlns:a16="http://schemas.microsoft.com/office/drawing/2014/main" id="{14FFF84B-437E-4445-BDA1-E1D7AEDCD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0"/>
            <a:ext cx="3581400" cy="301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图片 8" descr="资源 9">
            <a:extLst>
              <a:ext uri="{FF2B5EF4-FFF2-40B4-BE49-F238E27FC236}">
                <a16:creationId xmlns:a16="http://schemas.microsoft.com/office/drawing/2014/main" id="{87873C5D-920B-4978-8904-4B072C3BA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3910013"/>
            <a:ext cx="2371725" cy="512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9">
            <a:extLst>
              <a:ext uri="{FF2B5EF4-FFF2-40B4-BE49-F238E27FC236}">
                <a16:creationId xmlns:a16="http://schemas.microsoft.com/office/drawing/2014/main" id="{1C0C89A5-92AF-492B-A0E9-0238402F1690}"/>
              </a:ext>
            </a:extLst>
          </p:cNvPr>
          <p:cNvSpPr txBox="1">
            <a:spLocks noChangeArrowheads="1"/>
          </p:cNvSpPr>
          <p:nvPr/>
        </p:nvSpPr>
        <p:spPr bwMode="auto">
          <a:xfrm>
            <a:off x="2316393" y="1806575"/>
            <a:ext cx="5155850" cy="1107996"/>
          </a:xfrm>
          <a:prstGeom prst="rect">
            <a:avLst/>
          </a:prstGeom>
          <a:noFill/>
          <a:ln>
            <a:noFill/>
          </a:ln>
        </p:spPr>
        <p:txBody>
          <a:bodyPr wrap="square">
            <a:spAutoFit/>
          </a:bodyPr>
          <a:lstStyle/>
          <a:p>
            <a:pPr eaLnBrk="1" hangingPunct="1">
              <a:defRPr/>
            </a:pPr>
            <a:r>
              <a:rPr lang="zh-CN" altLang="en-US" sz="6600" b="1" dirty="0">
                <a:solidFill>
                  <a:schemeClr val="accent4"/>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线性代数</a:t>
            </a:r>
          </a:p>
        </p:txBody>
      </p:sp>
      <p:sp>
        <p:nvSpPr>
          <p:cNvPr id="2056" name="文本框 11">
            <a:extLst>
              <a:ext uri="{FF2B5EF4-FFF2-40B4-BE49-F238E27FC236}">
                <a16:creationId xmlns:a16="http://schemas.microsoft.com/office/drawing/2014/main" id="{09A602D3-489B-4C27-B480-D36A63813DC9}"/>
              </a:ext>
            </a:extLst>
          </p:cNvPr>
          <p:cNvSpPr txBox="1">
            <a:spLocks noChangeArrowheads="1"/>
          </p:cNvSpPr>
          <p:nvPr/>
        </p:nvSpPr>
        <p:spPr bwMode="auto">
          <a:xfrm>
            <a:off x="2933700" y="3935413"/>
            <a:ext cx="22732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2400" dirty="0" err="1">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rPr>
              <a:t>DeaphetS</a:t>
            </a:r>
            <a:endParaRPr lang="en-US" altLang="zh-CN" sz="2400" dirty="0">
              <a:solidFill>
                <a:schemeClr val="bg1"/>
              </a:solidFill>
              <a:effectLst>
                <a:outerShdw blurRad="38100" dist="38100" dir="2700000" algn="tl">
                  <a:srgbClr val="000000">
                    <a:alpha val="43137"/>
                  </a:srgbClr>
                </a:outerShdw>
              </a:effectLst>
              <a:latin typeface="方正字迹-快意体 简" panose="02000500000000000000" pitchFamily="2" charset="-122"/>
              <a:ea typeface="方正字迹-快意体 简" panose="02000500000000000000" pitchFamily="2" charset="-122"/>
            </a:endParaRPr>
          </a:p>
        </p:txBody>
      </p:sp>
      <p:pic>
        <p:nvPicPr>
          <p:cNvPr id="2057" name="图片 14" descr="资源 18">
            <a:extLst>
              <a:ext uri="{FF2B5EF4-FFF2-40B4-BE49-F238E27FC236}">
                <a16:creationId xmlns:a16="http://schemas.microsoft.com/office/drawing/2014/main" id="{092DC1FD-52DF-4F3A-9172-B699CD4332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313" y="952500"/>
            <a:ext cx="1414462"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 name="图片 15" descr="资源 19">
            <a:extLst>
              <a:ext uri="{FF2B5EF4-FFF2-40B4-BE49-F238E27FC236}">
                <a16:creationId xmlns:a16="http://schemas.microsoft.com/office/drawing/2014/main" id="{C616993F-37A0-429A-A960-12BC0C7E26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7050" y="3417888"/>
            <a:ext cx="25908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40953" y="6206412"/>
            <a:ext cx="1490501" cy="4240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组 16"/>
          <p:cNvGrpSpPr/>
          <p:nvPr/>
        </p:nvGrpSpPr>
        <p:grpSpPr>
          <a:xfrm>
            <a:off x="106358" y="124288"/>
            <a:ext cx="2560642" cy="561512"/>
            <a:chOff x="7902173" y="2781300"/>
            <a:chExt cx="2560642" cy="561512"/>
          </a:xfrm>
        </p:grpSpPr>
        <p:pic>
          <p:nvPicPr>
            <p:cNvPr id="18"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文本框 18"/>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0" name="矩形 19"/>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−3</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4</m:t>
                            </m:r>
                          </m:e>
                          <m:e>
                            <m:r>
                              <a:rPr lang="en-US" altLang="zh-CN" sz="2000" i="1">
                                <a:latin typeface="Cambria Math" panose="02040503050406030204" pitchFamily="18" charset="0"/>
                              </a:rPr>
                              <m:t>2</m:t>
                            </m:r>
                          </m:e>
                          <m:e>
                            <m:r>
                              <a:rPr lang="en-US" altLang="zh-CN" sz="2000" i="1">
                                <a:latin typeface="Cambria Math" panose="02040503050406030204" pitchFamily="18" charset="0"/>
                              </a:rPr>
                              <m:t>3</m:t>
                            </m:r>
                          </m:e>
                        </m:eqArr>
                      </m:e>
                    </m:d>
                  </m:oMath>
                </a14:m>
                <a:endParaRPr lang="en-US" altLang="zh-CN" sz="2000" dirty="0"/>
              </a:p>
              <a:p>
                <a:r>
                  <a:rPr lang="zh-CN" altLang="en-US" sz="2000" dirty="0"/>
                  <a:t>根据当前的代码，我们就会得到新的增广矩阵</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3</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  </m:t>
                            </m:r>
                          </m:e>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a:p>
                <a:r>
                  <a:rPr lang="zh-CN" altLang="en-US" sz="2000" dirty="0"/>
                  <a:t>接下去要做的就是把</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消掉，对应代码</a:t>
                </a:r>
                <a:endParaRPr lang="en-US" altLang="zh-CN" sz="2000" dirty="0"/>
              </a:p>
              <a:p>
                <a:pPr lvl="1"/>
                <a:r>
                  <a:rPr lang="en-US" altLang="zh-CN" sz="1800" dirty="0"/>
                  <a:t>for(int j=1;j&lt;=</a:t>
                </a:r>
                <a:r>
                  <a:rPr lang="en-US" altLang="zh-CN" sz="1800" dirty="0" err="1"/>
                  <a:t>n;j</a:t>
                </a:r>
                <a:r>
                  <a:rPr lang="en-US" altLang="zh-CN" sz="1800" dirty="0"/>
                  <a:t>++)if(</a:t>
                </a:r>
                <a:r>
                  <a:rPr lang="en-US" altLang="zh-CN" sz="1800" dirty="0" err="1"/>
                  <a:t>i</a:t>
                </a:r>
                <a:r>
                  <a:rPr lang="en-US" altLang="zh-CN" sz="1800" dirty="0"/>
                  <a:t>!=j){</a:t>
                </a:r>
              </a:p>
              <a:p>
                <a:pPr marL="457200" lvl="1" indent="0">
                  <a:buNone/>
                </a:pPr>
                <a:r>
                  <a:rPr lang="en-US" altLang="zh-CN" sz="1800" dirty="0"/>
                  <a:t>	K=a[j][</a:t>
                </a:r>
                <a:r>
                  <a:rPr lang="en-US" altLang="zh-CN" sz="1800" dirty="0" err="1"/>
                  <a:t>i</a:t>
                </a:r>
                <a:r>
                  <a:rPr lang="en-US" altLang="zh-CN" sz="1800" dirty="0"/>
                  <a:t>]/a[</a:t>
                </a:r>
                <a:r>
                  <a:rPr lang="en-US" altLang="zh-CN" sz="1800" dirty="0" err="1"/>
                  <a:t>i</a:t>
                </a:r>
                <a:r>
                  <a:rPr lang="en-US" altLang="zh-CN" sz="1800" dirty="0"/>
                  <a:t>][</a:t>
                </a:r>
                <a:r>
                  <a:rPr lang="en-US" altLang="zh-CN" sz="1800" dirty="0" err="1"/>
                  <a:t>i</a:t>
                </a:r>
                <a:r>
                  <a:rPr lang="en-US" altLang="zh-CN" sz="1800" dirty="0"/>
                  <a:t>];for(int k=</a:t>
                </a:r>
                <a:r>
                  <a:rPr lang="en-US" altLang="zh-CN" sz="1800" dirty="0" err="1"/>
                  <a:t>i</a:t>
                </a:r>
                <a:r>
                  <a:rPr lang="en-US" altLang="zh-CN" sz="1800" dirty="0"/>
                  <a:t>/*1*/;k&lt;=</a:t>
                </a:r>
                <a:r>
                  <a:rPr lang="en-US" altLang="zh-CN" sz="1800" b="1" dirty="0"/>
                  <a:t>n+1</a:t>
                </a:r>
                <a:r>
                  <a:rPr lang="en-US" altLang="zh-CN" sz="1800" dirty="0"/>
                  <a:t>;k++)a[j][k]-=K*a[</a:t>
                </a:r>
                <a:r>
                  <a:rPr lang="en-US" altLang="zh-CN" sz="1800" dirty="0" err="1"/>
                  <a:t>i</a:t>
                </a:r>
                <a:r>
                  <a:rPr lang="en-US" altLang="zh-CN" sz="1800" dirty="0"/>
                  <a:t>][k];}</a:t>
                </a:r>
              </a:p>
              <a:p>
                <a:r>
                  <a:rPr lang="zh-CN" altLang="en-US" sz="2000" dirty="0"/>
                  <a:t>一直照此操作，便能实现消元</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7433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新的增广矩阵</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i="1">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3</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  </m:t>
                            </m:r>
                          </m:e>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a:p>
                <a:r>
                  <a:rPr lang="zh-CN" altLang="en-US" sz="2000" dirty="0"/>
                  <a:t>接着根据消元的代码，就可以得出每轮消元的结果：</a:t>
                </a:r>
                <a:endParaRPr lang="en-US" altLang="zh-CN" sz="2000" dirty="0"/>
              </a:p>
              <a:p>
                <a:pPr marL="0" indent="0">
                  <a:buNone/>
                </a:pP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5</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3</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−4</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4</m:t>
                            </m:r>
                          </m:e>
                          <m:e>
                            <m:r>
                              <a:rPr lang="en-US" altLang="zh-CN" sz="2000" b="0" i="1" smtClean="0">
                                <a:latin typeface="Cambria Math" panose="02040503050406030204" pitchFamily="18" charset="0"/>
                              </a:rPr>
                              <m:t>7</m:t>
                            </m:r>
                          </m:e>
                        </m:eqArr>
                      </m:e>
                    </m:d>
                    <m:r>
                      <a:rPr lang="zh-CN" altLang="en-US" sz="2000" i="1">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
                            <m:r>
                              <a:rPr lang="en-US" altLang="zh-CN" sz="2000" i="1">
                                <a:latin typeface="Cambria Math" panose="02040503050406030204" pitchFamily="18" charset="0"/>
                              </a:rPr>
                              <m:t>−1</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−4</m:t>
                            </m:r>
                          </m:e>
                          <m:e>
                            <m:r>
                              <a:rPr lang="en-US" altLang="zh-CN" sz="2000" i="1">
                                <a:latin typeface="Cambria Math" panose="02040503050406030204" pitchFamily="18" charset="0"/>
                              </a:rPr>
                              <m:t>4</m:t>
                            </m:r>
                          </m:e>
                          <m:e>
                            <m:r>
                              <a:rPr lang="en-US" altLang="zh-CN" sz="2000" b="0" i="1" smtClean="0">
                                <a:latin typeface="Cambria Math" panose="02040503050406030204" pitchFamily="18" charset="0"/>
                              </a:rPr>
                              <m:t>−3</m:t>
                            </m:r>
                          </m:e>
                        </m:eqArr>
                      </m:e>
                    </m:d>
                    <m:r>
                      <a:rPr lang="zh-CN" altLang="en-US" sz="2000" i="1" smtClean="0">
                        <a:latin typeface="Cambria Math" panose="02040503050406030204" pitchFamily="18" charset="0"/>
                      </a:rPr>
                      <m:t>、</m:t>
                    </m:r>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−1.5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6</m:t>
                            </m:r>
                          </m:e>
                          <m:e>
                            <m:r>
                              <a:rPr lang="en-US" altLang="zh-CN" sz="2000" i="1">
                                <a:latin typeface="Cambria Math" panose="02040503050406030204" pitchFamily="18" charset="0"/>
                              </a:rPr>
                              <m:t>−3</m:t>
                            </m:r>
                          </m:e>
                        </m:eqArr>
                      </m:e>
                    </m:d>
                  </m:oMath>
                </a14:m>
                <a:endParaRPr lang="en-US" altLang="zh-CN" sz="2000" dirty="0"/>
              </a:p>
              <a:p>
                <a:r>
                  <a:rPr lang="zh-CN" altLang="en-US" sz="2000" dirty="0"/>
                  <a:t>这样我们就能够直接求出每个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的解</a:t>
                </a:r>
                <a:endParaRPr lang="en-US" altLang="zh-CN" sz="2000" dirty="0"/>
              </a:p>
              <a:p>
                <a:r>
                  <a:rPr lang="zh-CN" altLang="en-US" sz="2000" dirty="0"/>
                  <a:t>除此之外，我们也可以在找到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的代表行后，直接将代表行变成</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oMath>
                </a14:m>
                <a:r>
                  <a:rPr lang="zh-CN" altLang="en-US" sz="2000" dirty="0"/>
                  <a:t>的形式，这样最后只需要输出矩阵第</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zh-CN" altLang="en-US" sz="2000" dirty="0"/>
                  <a:t>列的值即可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932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无解判断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当然，并不是所有方程都是有解或者有唯一解的</a:t>
                </a:r>
                <a:endParaRPr lang="en-US" altLang="zh-CN" sz="2000" dirty="0"/>
              </a:p>
              <a:p>
                <a:r>
                  <a:rPr lang="zh-CN" altLang="en-US" sz="2000" dirty="0"/>
                  <a:t>有些时候就需要我们能做出无解判断</a:t>
                </a:r>
                <a:endParaRPr lang="en-US" altLang="zh-CN" sz="2000" dirty="0"/>
              </a:p>
              <a:p>
                <a:r>
                  <a:rPr lang="zh-CN" altLang="en-US" sz="2000" dirty="0"/>
                  <a:t>其实判断的方式很简单，看下我们的代码什么时候有机会挂掉就好了</a:t>
                </a:r>
                <a:endParaRPr lang="en-US" altLang="zh-CN" sz="2000" dirty="0"/>
              </a:p>
              <a:p>
                <a:r>
                  <a:rPr lang="zh-CN" altLang="en-US" sz="2000" dirty="0"/>
                  <a:t>在找不到某个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的代表元素时即可判断无唯一解，这样我们就能够通过</a:t>
                </a:r>
                <a:r>
                  <a:rPr lang="en-US" altLang="zh-CN" sz="2000" dirty="0" err="1"/>
                  <a:t>luogu</a:t>
                </a:r>
                <a:r>
                  <a:rPr lang="en-US" altLang="zh-CN" sz="2000" dirty="0"/>
                  <a:t> P3389</a:t>
                </a:r>
              </a:p>
              <a:p>
                <a:r>
                  <a:rPr lang="zh-CN" altLang="en-US" sz="2000" dirty="0"/>
                  <a:t>而有些时候我们需要判断是无解还是多解，如</a:t>
                </a:r>
                <a:r>
                  <a:rPr lang="en-US" altLang="zh-CN" sz="2000" dirty="0" err="1"/>
                  <a:t>luogu</a:t>
                </a:r>
                <a:r>
                  <a:rPr lang="en-US" altLang="zh-CN" sz="2000" dirty="0"/>
                  <a:t> P2455</a:t>
                </a:r>
              </a:p>
              <a:p>
                <a:r>
                  <a:rPr lang="zh-CN" altLang="en-US" sz="2000" dirty="0"/>
                  <a:t>我们来分析一下一开始给出的两个方程</a:t>
                </a:r>
                <a:endParaRPr lang="en-US" altLang="zh-CN" sz="2000" dirty="0"/>
              </a:p>
              <a:p>
                <a:pPr marL="0" indent="0">
                  <a:buNone/>
                </a:pP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 ，</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139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无解判断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，之前我们已经把他改写成了标准形式</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，并得出了对应的增广矩阵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，我们根据消元法则可以得出一个新的矩阵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b="0" i="1" smtClean="0">
                                <a:latin typeface="Cambria Math" panose="02040503050406030204" pitchFamily="18" charset="0"/>
                              </a:rPr>
                              <m:t>5</m:t>
                            </m:r>
                          </m:e>
                          <m:e>
                            <m:r>
                              <a:rPr lang="en-US" altLang="zh-CN" sz="2000" b="0" i="1" smtClean="0">
                                <a:latin typeface="Cambria Math" panose="02040503050406030204" pitchFamily="18" charset="0"/>
                              </a:rPr>
                              <m:t>5</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m:t>
                            </m:r>
                            <m:r>
                              <a:rPr lang="en-US" altLang="zh-CN" sz="2000" b="0" i="1" smtClean="0">
                                <a:latin typeface="Cambria Math" panose="02040503050406030204" pitchFamily="18" charset="0"/>
                              </a:rPr>
                              <m:t>15</m:t>
                            </m:r>
                          </m:e>
                          <m:e>
                            <m:r>
                              <a:rPr lang="en-US" altLang="zh-CN" sz="2000" b="0" i="1" smtClean="0">
                                <a:latin typeface="Cambria Math" panose="02040503050406030204" pitchFamily="18" charset="0"/>
                              </a:rPr>
                              <m:t>16</m:t>
                            </m:r>
                          </m:e>
                        </m:eqArr>
                      </m:e>
                    </m:d>
                  </m:oMath>
                </a14:m>
                <a:endParaRPr lang="en-US" altLang="zh-CN" sz="2000" dirty="0"/>
              </a:p>
              <a:p>
                <a:r>
                  <a:rPr lang="zh-CN" altLang="en-US" sz="2000" dirty="0"/>
                  <a:t>继续消</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zh-CN" altLang="en-US" sz="2000" dirty="0"/>
                  <a:t>可以得到</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r>
                          <a:rPr lang="en-US" altLang="zh-CN" sz="2000" i="1">
                            <a:latin typeface="Cambria Math" panose="02040503050406030204" pitchFamily="18" charset="0"/>
                          </a:rPr>
                          <m:t>|</m:t>
                        </m: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
                            <m:r>
                              <a:rPr lang="en-US" altLang="zh-CN" sz="2000" i="1">
                                <a:latin typeface="Cambria Math" panose="02040503050406030204" pitchFamily="18" charset="0"/>
                              </a:rPr>
                              <m:t>1</m:t>
                            </m:r>
                          </m:e>
                        </m:eqArr>
                      </m:e>
                    </m:d>
                  </m:oMath>
                </a14:m>
                <a:r>
                  <a:rPr lang="zh-CN" altLang="en-US" sz="2000" dirty="0"/>
                  <a:t>，发现最后一行就是</a:t>
                </a:r>
                <a14:m>
                  <m:oMath xmlns:m="http://schemas.openxmlformats.org/officeDocument/2006/math">
                    <m:r>
                      <a:rPr lang="en-US" altLang="zh-CN" sz="2000" b="0" i="1" smtClean="0">
                        <a:latin typeface="Cambria Math" panose="02040503050406030204" pitchFamily="18" charset="0"/>
                      </a:rPr>
                      <m:t>0=1</m:t>
                    </m:r>
                  </m:oMath>
                </a14:m>
                <a:r>
                  <a:rPr lang="zh-CN" altLang="en-US" sz="2000" dirty="0"/>
                  <a:t>的形式，得出方程无解</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70577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多解判断</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，同样改写成标准形式</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，并得出对应的增广矩阵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0</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0</m:t>
                            </m:r>
                          </m:e>
                          <m:e>
                            <m:r>
                              <a:rPr lang="en-US" altLang="zh-CN" sz="2000" i="1">
                                <a:latin typeface="Cambria Math" panose="02040503050406030204" pitchFamily="18" charset="0"/>
                              </a:rPr>
                              <m:t>3</m:t>
                            </m:r>
                          </m:e>
                        </m:eqArr>
                        <m:r>
                          <a:rPr lang="en-US" altLang="zh-CN" sz="2000" b="0" i="1" smtClean="0">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r>
                              <a:rPr lang="en-US" altLang="zh-CN" sz="2000" i="1">
                                <a:latin typeface="Cambria Math" panose="02040503050406030204" pitchFamily="18" charset="0"/>
                              </a:rPr>
                              <m:t>1</m:t>
                            </m:r>
                          </m:e>
                          <m:e>
                            <m:r>
                              <a:rPr lang="en-US" altLang="zh-CN" sz="2000" b="0" i="1" smtClean="0">
                                <a:latin typeface="Cambria Math" panose="02040503050406030204" pitchFamily="18" charset="0"/>
                              </a:rPr>
                              <m:t>−1</m:t>
                            </m:r>
                          </m:e>
                        </m:eqArr>
                      </m:e>
                    </m:d>
                  </m:oMath>
                </a14:m>
                <a:r>
                  <a:rPr lang="zh-CN" altLang="en-US" sz="2000" dirty="0"/>
                  <a:t>，我们消元完会发现最后一行仍然还有两个变量，得出多解</a:t>
                </a:r>
                <a:endParaRPr lang="en-US" altLang="zh-CN" sz="2000" dirty="0"/>
              </a:p>
              <a:p>
                <a:r>
                  <a:rPr lang="zh-CN" altLang="en-US" sz="2000" dirty="0"/>
                  <a:t>综合上述过程可以得出，当增广矩阵存在一行使得系数均为零而结果不为零，则无解</a:t>
                </a:r>
                <a:endParaRPr lang="en-US" altLang="zh-CN" sz="2000" dirty="0"/>
              </a:p>
              <a:p>
                <a:r>
                  <a:rPr lang="zh-CN" altLang="en-US" sz="2000" dirty="0"/>
                  <a:t>若最后剩余一行仍有多个系数不为零的变量，则多解</a:t>
                </a:r>
                <a:endParaRPr lang="en-US" altLang="zh-CN" sz="2000" dirty="0"/>
              </a:p>
              <a:p>
                <a:r>
                  <a:rPr lang="zh-CN" altLang="en-US" sz="2000" dirty="0"/>
                  <a:t>实际上，如果我们假装依次寻找这些变量的代表行的话，可以得出另一个更为普遍的判断多解的方法：存在一个</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找不到代表行</a:t>
                </a:r>
                <a:endParaRPr lang="en-US" altLang="zh-CN" sz="2000" dirty="0"/>
              </a:p>
              <a:p>
                <a:r>
                  <a:rPr lang="zh-CN" altLang="en-US" sz="2000" dirty="0"/>
                  <a:t>于是我们需要改写之前的高斯消元代码，其实只要额外记录当前消到哪一行即可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34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特殊情况</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当然更多时候题目给出的方程组并不是严格按照</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个未知数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个方程来的，比如</a:t>
                </a:r>
                <a:r>
                  <a:rPr lang="en-US" altLang="zh-CN" sz="2000" dirty="0"/>
                  <a:t>ppt</a:t>
                </a:r>
                <a:r>
                  <a:rPr lang="zh-CN" altLang="en-US" sz="2000" dirty="0"/>
                  <a:t>里给出的头两个例子</a:t>
                </a:r>
                <a:endParaRPr lang="en-US" altLang="zh-CN" sz="2000" dirty="0"/>
              </a:p>
              <a:p>
                <a:r>
                  <a:rPr lang="zh-CN" altLang="en-US" sz="2000" dirty="0"/>
                  <a:t>一般这种时候，我们可以选择加空行或者加空列来解决问题，后面照常消元就好</a:t>
                </a:r>
                <a:endParaRPr lang="en-US" altLang="zh-CN" sz="2000" dirty="0"/>
              </a:p>
              <a:p>
                <a:r>
                  <a:rPr lang="zh-CN" altLang="en-US" sz="2000" dirty="0"/>
                  <a:t>另外，在出现类似特殊情况时，我们来观察一下这些方程的系数矩阵</a:t>
                </a:r>
                <a:endParaRPr lang="en-US" altLang="zh-CN" sz="2000" dirty="0"/>
              </a:p>
              <a:p>
                <a:r>
                  <a:rPr lang="zh-CN" altLang="en-US" sz="2000" dirty="0"/>
                  <a:t>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，消元后得到增广矩阵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qArr>
                      </m:e>
                    </m:d>
                  </m:oMath>
                </a14:m>
                <a:r>
                  <a:rPr lang="zh-CN" altLang="en-US" sz="2000" dirty="0"/>
                  <a:t>，系数矩阵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
                    </m:d>
                  </m:oMath>
                </a14:m>
                <a:endParaRPr lang="en-US" altLang="zh-CN" sz="2000" dirty="0"/>
              </a:p>
              <a:p>
                <a:r>
                  <a:rPr lang="zh-CN" altLang="en-US" sz="2000" dirty="0"/>
                  <a:t>消元后能够得到非零行的个数为</a:t>
                </a:r>
                <a14:m>
                  <m:oMath xmlns:m="http://schemas.openxmlformats.org/officeDocument/2006/math">
                    <m:r>
                      <a:rPr lang="en-US" altLang="zh-CN" sz="2000" b="0" i="1" smtClean="0">
                        <a:latin typeface="Cambria Math" panose="02040503050406030204" pitchFamily="18" charset="0"/>
                      </a:rPr>
                      <m:t>2</m:t>
                    </m:r>
                  </m:oMath>
                </a14:m>
                <a:r>
                  <a:rPr lang="zh-CN" altLang="en-US" sz="2000" dirty="0"/>
                  <a:t>，于是我们可以说这个矩阵的</a:t>
                </a:r>
                <a:r>
                  <a:rPr lang="zh-CN" altLang="en-US" sz="2000" b="1" dirty="0"/>
                  <a:t>秩</a:t>
                </a:r>
                <a:r>
                  <a:rPr lang="zh-CN" altLang="en-US" sz="2000" dirty="0"/>
                  <a:t>为</a:t>
                </a:r>
                <a14:m>
                  <m:oMath xmlns:m="http://schemas.openxmlformats.org/officeDocument/2006/math">
                    <m:r>
                      <a:rPr lang="en-US" altLang="zh-CN" sz="2000" b="0" i="1" smtClean="0">
                        <a:latin typeface="Cambria Math" panose="02040503050406030204" pitchFamily="18" charset="0"/>
                      </a:rPr>
                      <m:t>2</m:t>
                    </m:r>
                  </m:oMath>
                </a14:m>
                <a:r>
                  <a:rPr lang="zh-CN" altLang="en-US" sz="2000" dirty="0"/>
                  <a:t>，同时也可以说明初始的系数矩阵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e>
                    </m:d>
                  </m:oMath>
                </a14:m>
                <a:r>
                  <a:rPr lang="zh-CN" altLang="en-US" sz="2000" dirty="0"/>
                  <a:t>的秩为</a:t>
                </a:r>
                <a14:m>
                  <m:oMath xmlns:m="http://schemas.openxmlformats.org/officeDocument/2006/math">
                    <m:r>
                      <a:rPr lang="en-US" altLang="zh-CN" sz="2000" b="0" i="1" smtClean="0">
                        <a:latin typeface="Cambria Math" panose="02040503050406030204" pitchFamily="18" charset="0"/>
                      </a:rPr>
                      <m:t>2</m:t>
                    </m:r>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3861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秩</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而在解方程时</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，我们也得到了一个系数矩阵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0</m:t>
                            </m:r>
                          </m:e>
                          <m:e>
                            <m:r>
                              <a:rPr lang="en-US" altLang="zh-CN" sz="2000" i="1">
                                <a:latin typeface="Cambria Math" panose="02040503050406030204" pitchFamily="18" charset="0"/>
                              </a:rPr>
                              <m:t>3</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
                    </m:d>
                  </m:oMath>
                </a14:m>
                <a:endParaRPr lang="en-US" altLang="zh-CN" sz="2000" dirty="0"/>
              </a:p>
              <a:p>
                <a:r>
                  <a:rPr lang="zh-CN" altLang="en-US" sz="2000" dirty="0"/>
                  <a:t>那么如果我们采用初等列变换，可以得到最右边一列为零向量，于是得出矩阵的</a:t>
                </a:r>
                <a:r>
                  <a:rPr lang="zh-CN" altLang="en-US" sz="2000" b="1" dirty="0"/>
                  <a:t>列秩</a:t>
                </a:r>
                <a:r>
                  <a:rPr lang="zh-CN" altLang="en-US" sz="2000" dirty="0"/>
                  <a:t>为</a:t>
                </a:r>
                <a14:m>
                  <m:oMath xmlns:m="http://schemas.openxmlformats.org/officeDocument/2006/math">
                    <m:r>
                      <a:rPr lang="en-US" altLang="zh-CN" sz="2000" b="0" i="1" smtClean="0">
                        <a:latin typeface="Cambria Math" panose="02040503050406030204" pitchFamily="18" charset="0"/>
                      </a:rPr>
                      <m:t>3</m:t>
                    </m:r>
                  </m:oMath>
                </a14:m>
                <a:endParaRPr lang="en-US" altLang="zh-CN" sz="2000" dirty="0"/>
              </a:p>
              <a:p>
                <a:r>
                  <a:rPr lang="zh-CN" altLang="en-US" sz="2000" dirty="0"/>
                  <a:t>我们知道，高斯消元实际上就是对矩阵进行一系列的初等行变换，于是可以得出：对矩阵进行初等行变换得到一个</a:t>
                </a:r>
                <a:r>
                  <a:rPr lang="zh-CN" altLang="en-US" sz="2000" i="1" dirty="0"/>
                  <a:t>行阶梯形矩阵</a:t>
                </a:r>
                <a:r>
                  <a:rPr lang="zh-CN" altLang="en-US" sz="2000" dirty="0"/>
                  <a:t>后，非零行的个数为矩阵的</a:t>
                </a:r>
                <a:r>
                  <a:rPr lang="zh-CN" altLang="en-US" sz="2000" b="1" dirty="0"/>
                  <a:t>行秩</a:t>
                </a:r>
                <a:endParaRPr lang="en-US" altLang="zh-CN" sz="2000" b="1" dirty="0"/>
              </a:p>
              <a:p>
                <a:r>
                  <a:rPr lang="zh-CN" altLang="en-US" sz="2000" dirty="0"/>
                  <a:t>经过证明可以得出，矩阵的秩</a:t>
                </a:r>
                <a:r>
                  <a:rPr lang="en-US" altLang="zh-CN" sz="2000" dirty="0"/>
                  <a:t>=</a:t>
                </a:r>
                <a:r>
                  <a:rPr lang="zh-CN" altLang="en-US" sz="2000" dirty="0"/>
                  <a:t>行秩</a:t>
                </a:r>
                <a:r>
                  <a:rPr lang="en-US" altLang="zh-CN" sz="2000" dirty="0"/>
                  <a:t>=</a:t>
                </a:r>
                <a:r>
                  <a:rPr lang="zh-CN" altLang="en-US" sz="2000" dirty="0"/>
                  <a:t>列秩，如果我们用解方程的思想来看，秩就相当于一个最大的数字</a:t>
                </a:r>
                <a14:m>
                  <m:oMath xmlns:m="http://schemas.openxmlformats.org/officeDocument/2006/math">
                    <m:r>
                      <a:rPr lang="en-US" altLang="zh-CN" sz="2000" b="0" i="1" smtClean="0">
                        <a:latin typeface="Cambria Math" panose="02040503050406030204" pitchFamily="18" charset="0"/>
                      </a:rPr>
                      <m:t>𝑟</m:t>
                    </m:r>
                  </m:oMath>
                </a14:m>
                <a:r>
                  <a:rPr lang="zh-CN" altLang="en-US" sz="2000" dirty="0"/>
                  <a:t>，满足有</a:t>
                </a:r>
                <a14:m>
                  <m:oMath xmlns:m="http://schemas.openxmlformats.org/officeDocument/2006/math">
                    <m:r>
                      <a:rPr lang="en-US" altLang="zh-CN" sz="2000" b="0" i="1" smtClean="0">
                        <a:latin typeface="Cambria Math" panose="02040503050406030204" pitchFamily="18" charset="0"/>
                      </a:rPr>
                      <m:t>𝑟</m:t>
                    </m:r>
                  </m:oMath>
                </a14:m>
                <a:r>
                  <a:rPr lang="zh-CN" altLang="en-US" sz="2000" dirty="0"/>
                  <a:t>个变量能被其它所有的变量表达出来。</a:t>
                </a:r>
                <a:endParaRPr lang="en-US" altLang="zh-CN" sz="2000" dirty="0"/>
              </a:p>
              <a:p>
                <a:endParaRPr lang="en-US" altLang="zh-CN" sz="2000" b="1"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99813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454401"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线性无关与线性相关</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737573"/>
              </a:xfrm>
            </p:spPr>
            <p:txBody>
              <a:bodyPr>
                <a:normAutofit/>
              </a:bodyPr>
              <a:lstStyle/>
              <a:p>
                <a:r>
                  <a:rPr lang="zh-CN" altLang="en-US" sz="2000" dirty="0"/>
                  <a:t>之前我们介绍了向量的概念，其实矩阵也是可以看成一个向量组的</a:t>
                </a:r>
                <a:endParaRPr lang="en-US" altLang="zh-CN" sz="2000" dirty="0"/>
              </a:p>
              <a:p>
                <a:r>
                  <a:rPr lang="zh-CN" altLang="en-US" sz="2000" dirty="0"/>
                  <a:t>设向量组</a:t>
                </a:r>
                <a14:m>
                  <m:oMath xmlns:m="http://schemas.openxmlformats.org/officeDocument/2006/math">
                    <m:r>
                      <a:rPr lang="en-US" altLang="zh-CN" sz="2000">
                        <a:latin typeface="Cambria Math" panose="02040503050406030204" pitchFamily="18" charset="0"/>
                      </a:rPr>
                      <m:t>𝐴</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为一组</a:t>
                </a:r>
                <a14:m>
                  <m:oMath xmlns:m="http://schemas.openxmlformats.org/officeDocument/2006/math">
                    <m:r>
                      <a:rPr lang="en-US" altLang="zh-CN" sz="2000">
                        <a:latin typeface="Cambria Math" panose="02040503050406030204" pitchFamily="18" charset="0"/>
                      </a:rPr>
                      <m:t>𝑛</m:t>
                    </m:r>
                  </m:oMath>
                </a14:m>
                <a:r>
                  <a:rPr lang="zh-CN" altLang="en-US" sz="2000" dirty="0"/>
                  <a:t>维向量，对任意一组实数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oMath>
                </a14:m>
                <a:r>
                  <a:rPr lang="zh-CN" altLang="en-US" sz="2000" dirty="0"/>
                  <a:t>，称线性表达式</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为向量组</a:t>
                </a:r>
                <a14:m>
                  <m:oMath xmlns:m="http://schemas.openxmlformats.org/officeDocument/2006/math">
                    <m:r>
                      <a:rPr lang="en-US" altLang="zh-CN" sz="2000">
                        <a:latin typeface="Cambria Math" panose="02040503050406030204" pitchFamily="18" charset="0"/>
                      </a:rPr>
                      <m:t>𝐴</m:t>
                    </m:r>
                  </m:oMath>
                </a14:m>
                <a:r>
                  <a:rPr lang="zh-CN" altLang="en-US" sz="2000" dirty="0"/>
                  <a:t>的一个线性组合。若存在一组实数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oMath>
                </a14:m>
                <a:r>
                  <a:rPr lang="zh-CN" altLang="en-US" sz="2000" dirty="0"/>
                  <a:t>，使向量</a:t>
                </a:r>
                <a14:m>
                  <m:oMath xmlns:m="http://schemas.openxmlformats.org/officeDocument/2006/math">
                    <m:r>
                      <a:rPr lang="en-US" altLang="zh-CN" sz="2000">
                        <a:latin typeface="Cambria Math" panose="02040503050406030204" pitchFamily="18" charset="0"/>
                      </a:rPr>
                      <m:t>𝛽</m:t>
                    </m:r>
                  </m:oMath>
                </a14:m>
                <a:r>
                  <a:rPr lang="zh-CN" altLang="en-US" sz="2000" dirty="0"/>
                  <a:t>满足</a:t>
                </a:r>
                <a14:m>
                  <m:oMath xmlns:m="http://schemas.openxmlformats.org/officeDocument/2006/math">
                    <m:r>
                      <a:rPr lang="en-US" altLang="zh-CN" sz="2000">
                        <a:latin typeface="Cambria Math" panose="02040503050406030204" pitchFamily="18" charset="0"/>
                      </a:rPr>
                      <m:t>𝛽</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𝑐</m:t>
                        </m:r>
                      </m:e>
                      <m:sub>
                        <m:r>
                          <a:rPr lang="en-US" altLang="zh-CN" sz="2000">
                            <a:latin typeface="Cambria Math" panose="02040503050406030204" pitchFamily="18" charset="0"/>
                          </a:rPr>
                          <m:t>𝑚</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oMath>
                </a14:m>
                <a:r>
                  <a:rPr lang="zh-CN" altLang="en-US" sz="2000" dirty="0"/>
                  <a:t>，则称</a:t>
                </a:r>
                <a14:m>
                  <m:oMath xmlns:m="http://schemas.openxmlformats.org/officeDocument/2006/math">
                    <m:r>
                      <a:rPr lang="en-US" altLang="zh-CN" sz="2000">
                        <a:latin typeface="Cambria Math" panose="02040503050406030204" pitchFamily="18" charset="0"/>
                      </a:rPr>
                      <m:t>𝛽</m:t>
                    </m:r>
                  </m:oMath>
                </a14:m>
                <a:r>
                  <a:rPr lang="zh-CN" altLang="en-US" sz="2000" dirty="0"/>
                  <a:t>为向量组</a:t>
                </a:r>
                <a14:m>
                  <m:oMath xmlns:m="http://schemas.openxmlformats.org/officeDocument/2006/math">
                    <m:r>
                      <a:rPr lang="en-US" altLang="zh-CN" sz="2000">
                        <a:latin typeface="Cambria Math" panose="02040503050406030204" pitchFamily="18" charset="0"/>
                      </a:rPr>
                      <m:t>𝐴</m:t>
                    </m:r>
                  </m:oMath>
                </a14:m>
                <a:r>
                  <a:rPr lang="zh-CN" altLang="en-US" sz="2000" dirty="0"/>
                  <a:t>的线性组合，</a:t>
                </a:r>
                <a14:m>
                  <m:oMath xmlns:m="http://schemas.openxmlformats.org/officeDocument/2006/math">
                    <m:r>
                      <a:rPr lang="en-US" altLang="zh-CN" sz="2000">
                        <a:latin typeface="Cambria Math" panose="02040503050406030204" pitchFamily="18" charset="0"/>
                      </a:rPr>
                      <m:t>𝛽</m:t>
                    </m:r>
                    <m:r>
                      <a:rPr lang="zh-CN" altLang="en-US" sz="2000">
                        <a:latin typeface="Cambria Math" panose="02040503050406030204" pitchFamily="18" charset="0"/>
                      </a:rPr>
                      <m:t>可</m:t>
                    </m:r>
                  </m:oMath>
                </a14:m>
                <a:r>
                  <a:rPr lang="zh-CN" altLang="en-US" sz="2000" dirty="0"/>
                  <a:t>被其线性表出</a:t>
                </a:r>
              </a:p>
              <a:p>
                <a:r>
                  <a:rPr lang="zh-CN" altLang="en-US" sz="2000" dirty="0"/>
                  <a:t>对一个向量组</a:t>
                </a:r>
                <a14:m>
                  <m:oMath xmlns:m="http://schemas.openxmlformats.org/officeDocument/2006/math">
                    <m:r>
                      <a:rPr lang="en-US" altLang="zh-CN" sz="2000">
                        <a:latin typeface="Cambria Math" panose="02040503050406030204" pitchFamily="18" charset="0"/>
                      </a:rPr>
                      <m:t>𝐴</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r>
                      <a:rPr lang="zh-CN" altLang="en-US" sz="2000">
                        <a:latin typeface="Cambria Math" panose="02040503050406030204" pitchFamily="18" charset="0"/>
                      </a:rPr>
                      <m:t>，</m:t>
                    </m:r>
                  </m:oMath>
                </a14:m>
                <a:r>
                  <a:rPr lang="zh-CN" altLang="en-US" sz="2000" dirty="0"/>
                  <a:t>若存在一组不全为零的数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𝑚</m:t>
                        </m:r>
                      </m:sub>
                    </m:sSub>
                  </m:oMath>
                </a14:m>
                <a:r>
                  <a:rPr lang="zh-CN" altLang="en-US" sz="2000" dirty="0"/>
                  <a:t>，满足</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m:rPr>
                            <m:sty m:val="p"/>
                          </m:rPr>
                          <a:rPr lang="en-US" altLang="zh-CN" sz="2000">
                            <a:latin typeface="Cambria Math" panose="02040503050406030204" pitchFamily="18" charset="0"/>
                          </a:rPr>
                          <m:t>m</m:t>
                        </m:r>
                      </m:sub>
                    </m:sSub>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𝑚</m:t>
                        </m:r>
                      </m:sub>
                    </m:sSub>
                    <m:r>
                      <a:rPr lang="en-US" altLang="zh-CN" sz="2000">
                        <a:latin typeface="Cambria Math" panose="02040503050406030204" pitchFamily="18" charset="0"/>
                      </a:rPr>
                      <m:t>=0</m:t>
                    </m:r>
                  </m:oMath>
                </a14:m>
                <a:r>
                  <a:rPr lang="zh-CN" altLang="en-US" sz="2000" dirty="0"/>
                  <a:t>，则称向量组</a:t>
                </a:r>
                <a14:m>
                  <m:oMath xmlns:m="http://schemas.openxmlformats.org/officeDocument/2006/math">
                    <m:r>
                      <a:rPr lang="en-US" altLang="zh-CN" sz="2000">
                        <a:latin typeface="Cambria Math" panose="02040503050406030204" pitchFamily="18" charset="0"/>
                      </a:rPr>
                      <m:t>𝐴</m:t>
                    </m:r>
                  </m:oMath>
                </a14:m>
                <a:r>
                  <a:rPr lang="zh-CN" altLang="en-US" sz="2000" dirty="0"/>
                  <a:t>线性相关</a:t>
                </a:r>
                <a:endParaRPr lang="en-US" altLang="zh-CN" sz="2000" dirty="0"/>
              </a:p>
              <a:p>
                <a:r>
                  <a:rPr lang="zh-CN" altLang="en-US" sz="2000" dirty="0"/>
                  <a:t>若上式成立当且仅当</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𝑘</m:t>
                        </m:r>
                      </m:e>
                      <m:sub>
                        <m:r>
                          <a:rPr lang="en-US" altLang="zh-CN" sz="2000">
                            <a:latin typeface="Cambria Math" panose="02040503050406030204" pitchFamily="18" charset="0"/>
                          </a:rPr>
                          <m:t>𝑚</m:t>
                        </m:r>
                      </m:sub>
                    </m:sSub>
                    <m:r>
                      <a:rPr lang="en-US" altLang="zh-CN" sz="2000">
                        <a:latin typeface="Cambria Math" panose="02040503050406030204" pitchFamily="18" charset="0"/>
                      </a:rPr>
                      <m:t>=0</m:t>
                    </m:r>
                  </m:oMath>
                </a14:m>
                <a:r>
                  <a:rPr lang="zh-CN" altLang="en-US" sz="2000" dirty="0"/>
                  <a:t>成立，则称其线性无关</a:t>
                </a:r>
                <a:endParaRPr lang="en-US" altLang="zh-CN" sz="2000" dirty="0"/>
              </a:p>
              <a:p>
                <a:r>
                  <a:rPr lang="zh-CN" altLang="en-US" sz="2000" dirty="0"/>
                  <a:t>由上述定义可以得出，矩阵的秩就等同于极大线性无关向量组的大小</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737573"/>
              </a:xfrm>
              <a:blipFill>
                <a:blip r:embed="rId8"/>
                <a:stretch>
                  <a:fillRect l="-500" r="-22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343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线性空间</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设</a:t>
                </a:r>
                <a14:m>
                  <m:oMath xmlns:m="http://schemas.openxmlformats.org/officeDocument/2006/math">
                    <m:r>
                      <a:rPr lang="en-US" altLang="zh-CN" sz="2000" i="1">
                        <a:latin typeface="Cambria Math" panose="02040503050406030204" pitchFamily="18" charset="0"/>
                      </a:rPr>
                      <m:t>𝑉</m:t>
                    </m:r>
                  </m:oMath>
                </a14:m>
                <a:r>
                  <a:rPr lang="zh-CN" altLang="en-US" sz="2000" dirty="0"/>
                  <a:t>是由</a:t>
                </a:r>
                <a14:m>
                  <m:oMath xmlns:m="http://schemas.openxmlformats.org/officeDocument/2006/math">
                    <m:r>
                      <a:rPr lang="en-US" altLang="zh-CN" sz="2000" i="1">
                        <a:latin typeface="Cambria Math" panose="02040503050406030204" pitchFamily="18" charset="0"/>
                      </a:rPr>
                      <m:t>𝑛</m:t>
                    </m:r>
                  </m:oMath>
                </a14:m>
                <a:r>
                  <a:rPr lang="zh-CN" altLang="en-US" sz="2000" dirty="0"/>
                  <a:t>维向量组成的集合，若其集合内的元素对加法与数乘封闭，则称其为一个向量空间</a:t>
                </a:r>
                <a:endParaRPr lang="en-US" altLang="zh-CN" sz="2000" dirty="0"/>
              </a:p>
              <a:p>
                <a:r>
                  <a:rPr lang="zh-CN" altLang="en-US" sz="2000" dirty="0"/>
                  <a:t>若</a:t>
                </a:r>
                <a14:m>
                  <m:oMath xmlns:m="http://schemas.openxmlformats.org/officeDocument/2006/math">
                    <m:r>
                      <a:rPr lang="en-US" altLang="zh-CN" sz="2000">
                        <a:latin typeface="Cambria Math" panose="02040503050406030204" pitchFamily="18" charset="0"/>
                      </a:rPr>
                      <m:t>𝑉</m:t>
                    </m:r>
                  </m:oMath>
                </a14:m>
                <a:r>
                  <a:rPr lang="zh-CN" altLang="en-US" sz="2000" dirty="0"/>
                  <a:t>中的一组向量</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满足</a:t>
                </a:r>
                <a:endParaRPr lang="en-US" altLang="zh-CN" sz="2000" dirty="0"/>
              </a:p>
              <a:p>
                <a:pPr lvl="1"/>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𝛼</m:t>
                        </m:r>
                      </m:e>
                      <m:sub>
                        <m:r>
                          <a:rPr lang="en-US" altLang="zh-CN" sz="1800">
                            <a:latin typeface="Cambria Math" panose="02040503050406030204" pitchFamily="18" charset="0"/>
                          </a:rPr>
                          <m:t>𝑟</m:t>
                        </m:r>
                      </m:sub>
                    </m:sSub>
                  </m:oMath>
                </a14:m>
                <a:r>
                  <a:rPr lang="zh-CN" altLang="en-US" sz="1800" dirty="0"/>
                  <a:t>线性无关</a:t>
                </a:r>
                <a:endParaRPr lang="en-US" altLang="zh-CN" sz="1800" dirty="0"/>
              </a:p>
              <a:p>
                <a:pPr lvl="1"/>
                <a14:m>
                  <m:oMath xmlns:m="http://schemas.openxmlformats.org/officeDocument/2006/math">
                    <m:r>
                      <a:rPr lang="en-US" altLang="zh-CN" sz="2000">
                        <a:latin typeface="Cambria Math" panose="02040503050406030204" pitchFamily="18" charset="0"/>
                      </a:rPr>
                      <m:t>𝑉</m:t>
                    </m:r>
                  </m:oMath>
                </a14:m>
                <a:r>
                  <a:rPr lang="zh-CN" altLang="en-US" sz="2000" dirty="0"/>
                  <a:t>中的任意一个向量均可由</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线性表出</a:t>
                </a:r>
                <a:endParaRPr lang="en-US" altLang="zh-CN" sz="2000" dirty="0"/>
              </a:p>
              <a:p>
                <a:r>
                  <a:rPr lang="zh-CN" altLang="en-US" sz="2000" dirty="0"/>
                  <a:t>则称</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2</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𝛼</m:t>
                        </m:r>
                      </m:e>
                      <m:sub>
                        <m:r>
                          <a:rPr lang="en-US" altLang="zh-CN" sz="2000">
                            <a:latin typeface="Cambria Math" panose="02040503050406030204" pitchFamily="18" charset="0"/>
                          </a:rPr>
                          <m:t>𝑟</m:t>
                        </m:r>
                      </m:sub>
                    </m:sSub>
                  </m:oMath>
                </a14:m>
                <a:r>
                  <a:rPr lang="zh-CN" altLang="en-US" sz="2000" dirty="0"/>
                  <a:t>为该线性空间的一组</a:t>
                </a:r>
                <a:r>
                  <a:rPr lang="zh-CN" altLang="en-US" sz="2000" b="1" dirty="0"/>
                  <a:t>基</a:t>
                </a:r>
                <a:r>
                  <a:rPr lang="zh-CN" altLang="en-US" sz="2000" dirty="0"/>
                  <a:t>，基所含的向量数也被称作该线性空间的</a:t>
                </a:r>
                <a:r>
                  <a:rPr lang="zh-CN" altLang="en-US" sz="2000" b="1" dirty="0"/>
                  <a:t>维数</a:t>
                </a:r>
                <a:endParaRPr lang="en-US" altLang="zh-CN" sz="2000" b="1" dirty="0"/>
              </a:p>
              <a:p>
                <a:r>
                  <a:rPr lang="zh-CN" altLang="en-US" sz="2000" dirty="0"/>
                  <a:t>例如，两个三维向量</a:t>
                </a:r>
                <a14:m>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1,0,0</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0,1,1</m:t>
                        </m:r>
                      </m:e>
                    </m:d>
                  </m:oMath>
                </a14:m>
                <a:r>
                  <a:rPr lang="zh-CN" altLang="en-US" sz="2000" dirty="0"/>
                  <a:t>，就能构成一个二维的线性空间，从几何意义上来看就是两个向量组成了一个平面。不过在线性代数中，这些向量以及线性空间的维数往往是</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维的</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38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34185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回顾解方程</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回顾之前解方程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zh-CN" altLang="en-US" sz="2000" dirty="0"/>
                  <a:t>的时候，我们得出对应的增广矩阵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0</m:t>
                            </m:r>
                          </m:e>
                          <m:e>
                            <m:r>
                              <a:rPr lang="en-US" altLang="zh-CN" sz="2000" i="1">
                                <a:latin typeface="Cambria Math" panose="02040503050406030204" pitchFamily="18" charset="0"/>
                              </a:rPr>
                              <m:t>3</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3</m:t>
                            </m:r>
                          </m:e>
                          <m:e>
                            <m:r>
                              <a:rPr lang="en-US" altLang="zh-CN" sz="2000" i="1">
                                <a:latin typeface="Cambria Math" panose="02040503050406030204" pitchFamily="18" charset="0"/>
                              </a:rPr>
                              <m:t>11</m:t>
                            </m:r>
                          </m:e>
                          <m:e>
                            <m:r>
                              <a:rPr lang="en-US" altLang="zh-CN" sz="2000" i="1">
                                <a:latin typeface="Cambria Math" panose="02040503050406030204" pitchFamily="18" charset="0"/>
                              </a:rPr>
                              <m:t>−1</m:t>
                            </m:r>
                          </m:e>
                        </m:eqArr>
                      </m:e>
                    </m:d>
                  </m:oMath>
                </a14:m>
                <a:r>
                  <a:rPr lang="zh-CN" altLang="en-US" sz="2000" dirty="0"/>
                  <a:t>，经过一系列初等行变换可以得到</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0</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 </m:t>
                        </m:r>
                        <m:eqArr>
                          <m:eqArrPr>
                            <m:ctrlPr>
                              <a:rPr lang="en-US" altLang="zh-CN" sz="2000" i="1">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m:t>
                            </m:r>
                            <m:r>
                              <a:rPr lang="en-US" altLang="zh-CN" sz="2000" i="1">
                                <a:latin typeface="Cambria Math" panose="02040503050406030204" pitchFamily="18" charset="0"/>
                              </a:rPr>
                              <m:t>2</m:t>
                            </m:r>
                          </m:e>
                          <m:e>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m:t>
                            </m:r>
                            <m:r>
                              <a:rPr lang="en-US" altLang="zh-CN" sz="2000" i="1">
                                <a:latin typeface="Cambria Math" panose="02040503050406030204" pitchFamily="18" charset="0"/>
                              </a:rPr>
                              <m:t>11</m:t>
                            </m:r>
                          </m:e>
                          <m:e>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eqArr>
                      </m:e>
                    </m:d>
                  </m:oMath>
                </a14:m>
                <a:r>
                  <a:rPr lang="zh-CN" altLang="en-US" sz="2000" dirty="0"/>
                  <a:t>，由此得出</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11</m:t>
                            </m:r>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qArr>
                      </m:e>
                    </m:d>
                  </m:oMath>
                </a14:m>
                <a:r>
                  <a:rPr lang="zh-CN" altLang="en-US" sz="2000" dirty="0"/>
                  <a:t>，可以将其写成矩阵形式</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−11</m:t>
                            </m:r>
                          </m:e>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2</m:t>
                            </m:r>
                          </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qArr>
                      </m:e>
                    </m: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9001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前言</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r>
              <a:rPr lang="zh-CN" altLang="en-US" sz="2000" dirty="0"/>
              <a:t>线性代数是每一名大学生都要学习的课程，和高等数学一样，令无数大一新生竞折腰</a:t>
            </a:r>
            <a:endParaRPr lang="en-US" altLang="zh-CN" sz="2000" dirty="0"/>
          </a:p>
          <a:p>
            <a:r>
              <a:rPr lang="zh-CN" altLang="en-US" sz="2000" dirty="0"/>
              <a:t>今天的课程我们会学习线性代数中较为基础的部分：矩阵</a:t>
            </a:r>
            <a:endParaRPr lang="en-US" altLang="zh-CN" sz="2000" dirty="0"/>
          </a:p>
          <a:p>
            <a:r>
              <a:rPr lang="zh-CN" altLang="en-US" sz="2000" dirty="0"/>
              <a:t>矩阵在</a:t>
            </a:r>
            <a:r>
              <a:rPr lang="en-US" altLang="zh-CN" sz="2000" dirty="0"/>
              <a:t>OI</a:t>
            </a:r>
            <a:r>
              <a:rPr lang="zh-CN" altLang="en-US" sz="2000" dirty="0"/>
              <a:t>中被应用通常都是和快速幂结合在一起，用来加速递推转移</a:t>
            </a:r>
            <a:endParaRPr lang="en-US" altLang="zh-CN" sz="2000" dirty="0"/>
          </a:p>
          <a:p>
            <a:r>
              <a:rPr lang="zh-CN" altLang="en-US" sz="2000" dirty="0"/>
              <a:t>行列式本来想讲的，可惜课件不小心做太多塞不下了</a:t>
            </a:r>
            <a:r>
              <a:rPr lang="en-US" altLang="zh-CN" sz="2000" dirty="0"/>
              <a:t>_(:з</a:t>
            </a:r>
            <a:r>
              <a:rPr lang="zh-CN" altLang="en-US" sz="2000" dirty="0"/>
              <a:t>」∠</a:t>
            </a:r>
            <a:r>
              <a:rPr lang="en-US" altLang="zh-CN" sz="2000" dirty="0"/>
              <a:t>)_</a:t>
            </a:r>
          </a:p>
          <a:p>
            <a:r>
              <a:rPr lang="en-US" altLang="zh-CN" sz="2000" dirty="0"/>
              <a:t>Let’s go!</a:t>
            </a:r>
          </a:p>
          <a:p>
            <a:endParaRPr lang="en-US" altLang="zh-CN" sz="2000" dirty="0"/>
          </a:p>
        </p:txBody>
      </p:sp>
    </p:spTree>
    <p:custDataLst>
      <p:tags r:id="rId1"/>
    </p:custDataLst>
    <p:extLst>
      <p:ext uri="{BB962C8B-B14F-4D97-AF65-F5344CB8AC3E}">
        <p14:creationId xmlns:p14="http://schemas.microsoft.com/office/powerpoint/2010/main" val="108811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2901245"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基础解系与特解</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043307"/>
              </a:xfrm>
            </p:spPr>
            <p:txBody>
              <a:bodyPr>
                <a:normAutofit lnSpcReduction="10000"/>
              </a:bodyPr>
              <a:lstStyle/>
              <a:p>
                <a:r>
                  <a:rPr lang="zh-CN" altLang="en-US" sz="2000" dirty="0"/>
                  <a:t>上一个方程的解为</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−11</m:t>
                            </m:r>
                          </m:e>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0</m:t>
                            </m:r>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2</m:t>
                            </m:r>
                          </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e>
                            <m:r>
                              <a:rPr lang="en-US" altLang="zh-CN" sz="2000" b="0" i="1" smtClean="0">
                                <a:latin typeface="Cambria Math" panose="02040503050406030204" pitchFamily="18" charset="0"/>
                              </a:rPr>
                              <m:t>1</m:t>
                            </m:r>
                          </m:e>
                        </m:eqAr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oMath>
                </a14:m>
                <a:r>
                  <a:rPr lang="zh-CN" altLang="en-US" sz="2000" dirty="0"/>
                  <a:t>，</a:t>
                </a:r>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11</m:t>
                                </m:r>
                              </m:num>
                              <m:den>
                                <m:r>
                                  <a:rPr lang="en-US" altLang="zh-CN" sz="2000" i="1">
                                    <a:latin typeface="Cambria Math" panose="02040503050406030204" pitchFamily="18" charset="0"/>
                                  </a:rPr>
                                  <m:t>3</m:t>
                                </m:r>
                              </m:den>
                            </m:f>
                          </m:e>
                          <m:e>
                            <m:r>
                              <a:rPr lang="en-US" altLang="zh-CN" sz="2000" i="1">
                                <a:latin typeface="Cambria Math" panose="02040503050406030204" pitchFamily="18" charset="0"/>
                              </a:rPr>
                              <m:t>−11</m:t>
                            </m:r>
                          </m:e>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e>
                            <m:r>
                              <a:rPr lang="en-US" altLang="zh-CN" sz="2000" b="0" i="1" smtClean="0">
                                <a:latin typeface="Cambria Math" panose="02040503050406030204" pitchFamily="18" charset="0"/>
                              </a:rPr>
                              <m:t>0</m:t>
                            </m:r>
                          </m:e>
                        </m:eqArr>
                      </m:e>
                    </m:d>
                  </m:oMath>
                </a14:m>
                <a:r>
                  <a:rPr lang="zh-CN" altLang="en-US" sz="2000" dirty="0"/>
                  <a:t>就称为特解</a:t>
                </a:r>
                <a:endParaRPr lang="en-US" altLang="zh-CN" sz="2000" dirty="0"/>
              </a:p>
              <a:p>
                <a:r>
                  <a:rPr lang="zh-CN" altLang="en-US" sz="2000" dirty="0"/>
                  <a:t>有多解的方程都能够用类似的方法表示，形式为</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𝜂</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𝜀</m:t>
                        </m:r>
                      </m:e>
                      <m:sub>
                        <m:r>
                          <a:rPr lang="en-US" altLang="zh-CN" sz="2000" b="0" i="1" smtClean="0">
                            <a:latin typeface="Cambria Math" panose="02040503050406030204" pitchFamily="18" charset="0"/>
                          </a:rPr>
                          <m:t>𝑖</m:t>
                        </m:r>
                      </m:sub>
                    </m:sSub>
                  </m:oMath>
                </a14:m>
                <a:r>
                  <a:rPr lang="zh-CN" altLang="en-US" sz="2000" dirty="0"/>
                  <a:t>，这里</a:t>
                </a:r>
                <a14:m>
                  <m:oMath xmlns:m="http://schemas.openxmlformats.org/officeDocument/2006/math">
                    <m:r>
                      <a:rPr lang="en-US" altLang="zh-CN" sz="2000" b="0" i="1" smtClean="0">
                        <a:latin typeface="Cambria Math" panose="02040503050406030204" pitchFamily="18" charset="0"/>
                      </a:rPr>
                      <m:t>𝑋</m:t>
                    </m:r>
                  </m:oMath>
                </a14:m>
                <a:r>
                  <a:rPr lang="zh-CN" altLang="en-US" sz="2000" dirty="0"/>
                  <a:t>、</a:t>
                </a:r>
                <a14:m>
                  <m:oMath xmlns:m="http://schemas.openxmlformats.org/officeDocument/2006/math">
                    <m:r>
                      <a:rPr lang="zh-CN" altLang="en-US" sz="2000" i="1">
                        <a:latin typeface="Cambria Math" panose="02040503050406030204" pitchFamily="18" charset="0"/>
                      </a:rPr>
                      <m:t>𝜂</m:t>
                    </m:r>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都是向量，</a:t>
                </a:r>
                <a14:m>
                  <m:oMath xmlns:m="http://schemas.openxmlformats.org/officeDocument/2006/math">
                    <m:r>
                      <a:rPr lang="zh-CN" altLang="en-US" sz="2000" i="1">
                        <a:latin typeface="Cambria Math" panose="02040503050406030204" pitchFamily="18" charset="0"/>
                      </a:rPr>
                      <m:t>𝜂</m:t>
                    </m:r>
                  </m:oMath>
                </a14:m>
                <a:r>
                  <a:rPr lang="zh-CN" altLang="en-US" sz="2000" dirty="0"/>
                  <a:t>就是特解。若方程组是齐次的，那么</a:t>
                </a:r>
                <a14:m>
                  <m:oMath xmlns:m="http://schemas.openxmlformats.org/officeDocument/2006/math">
                    <m:r>
                      <a:rPr lang="zh-CN" altLang="en-US" sz="2000" i="1">
                        <a:latin typeface="Cambria Math" panose="02040503050406030204" pitchFamily="18" charset="0"/>
                      </a:rPr>
                      <m:t>𝜂</m:t>
                    </m:r>
                  </m:oMath>
                </a14:m>
                <a:r>
                  <a:rPr lang="zh-CN" altLang="en-US" sz="2000" dirty="0"/>
                  <a:t>将是零向量、我们会说</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构成一个基础解系</a:t>
                </a:r>
                <a:endParaRPr lang="en-US" altLang="zh-CN" sz="2000" dirty="0"/>
              </a:p>
              <a:p>
                <a:r>
                  <a:rPr lang="zh-CN" altLang="en-US" sz="2000" dirty="0"/>
                  <a:t>特别地，我们可以注意到，基础解系的大小是取决于矩阵的秩的，为</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oMath>
                </a14:m>
                <a:endParaRPr lang="en-US" altLang="zh-CN" sz="2000" dirty="0"/>
              </a:p>
              <a:p>
                <a:r>
                  <a:rPr lang="zh-CN" altLang="en-US" sz="2000" dirty="0"/>
                  <a:t>同时我们也可以说，基础解系中的向量构成了一个</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oMath>
                </a14:m>
                <a:r>
                  <a:rPr lang="zh-CN" altLang="en-US" sz="2000" dirty="0"/>
                  <a:t>维的线性空间，而每个</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𝜀</m:t>
                        </m:r>
                      </m:e>
                      <m:sub>
                        <m:r>
                          <a:rPr lang="en-US" altLang="zh-CN" sz="2000" i="1">
                            <a:latin typeface="Cambria Math" panose="02040503050406030204" pitchFamily="18" charset="0"/>
                          </a:rPr>
                          <m:t>𝑖</m:t>
                        </m:r>
                      </m:sub>
                    </m:sSub>
                  </m:oMath>
                </a14:m>
                <a:r>
                  <a:rPr lang="zh-CN" altLang="en-US" sz="2000" dirty="0"/>
                  <a:t>就是这个线性空间的基底</a:t>
                </a:r>
                <a:endParaRPr lang="en-US" altLang="zh-CN" sz="2000" dirty="0"/>
              </a:p>
              <a:p>
                <a:r>
                  <a:rPr lang="zh-CN" altLang="en-US" sz="2000" dirty="0"/>
                  <a:t>其实套用刚刚讲的这些概念，也可以总结归纳出异或方程组的求法以及线性基的概念，这里就不过多展开了</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043307"/>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8035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760134"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球形空间产生器</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典中典中典题</a:t>
                </a:r>
                <a:endParaRPr lang="en-US" altLang="zh-CN" sz="2000" dirty="0"/>
              </a:p>
              <a:p>
                <a:r>
                  <a:rPr lang="zh-CN" altLang="en-US" sz="2000" dirty="0"/>
                  <a:t>给定一个</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维球体的球面上</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zh-CN" altLang="en-US" sz="2000" dirty="0"/>
                  <a:t>个点的坐标，求球心坐标</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≤10</m:t>
                    </m:r>
                  </m:oMath>
                </a14:m>
                <a:endParaRPr lang="en-US" altLang="zh-CN" sz="2000" dirty="0"/>
              </a:p>
              <a:p>
                <a:r>
                  <a:rPr lang="zh-CN" altLang="en-US" sz="2000" dirty="0"/>
                  <a:t>列出方程：</a:t>
                </a:r>
                <a14:m>
                  <m:oMath xmlns:m="http://schemas.openxmlformats.org/officeDocument/2006/math">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2</m:t>
                        </m:r>
                      </m:sup>
                    </m:sSubSup>
                  </m:oMath>
                </a14:m>
                <a:endParaRPr lang="en-US" altLang="zh-CN" sz="2000" dirty="0"/>
              </a:p>
              <a:p>
                <a:r>
                  <a:rPr lang="zh-CN" altLang="en-US" sz="2000" dirty="0"/>
                  <a:t>把所有方程减去第一个方程，即可得出一个大小为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的线性方程组</a:t>
                </a:r>
                <a:endParaRPr lang="en-US" altLang="zh-CN" sz="2000" dirty="0"/>
              </a:p>
              <a:p>
                <a:r>
                  <a:rPr lang="zh-CN" altLang="en-US" sz="2000" dirty="0"/>
                  <a:t>高斯消元即可</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0557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Museum</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有</a:t>
                </a:r>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个点</a:t>
                </a:r>
                <a14:m>
                  <m:oMath xmlns:m="http://schemas.openxmlformats.org/officeDocument/2006/math">
                    <m:r>
                      <a:rPr lang="en-US" altLang="zh-CN" sz="2000" i="1" dirty="0" smtClean="0">
                        <a:latin typeface="Cambria Math" panose="02040503050406030204" pitchFamily="18" charset="0"/>
                      </a:rPr>
                      <m:t>𝑚</m:t>
                    </m:r>
                  </m:oMath>
                </a14:m>
                <a:r>
                  <a:rPr lang="zh-CN" altLang="en-US" sz="2000" dirty="0"/>
                  <a:t>条边的无重边连通图，初始两个人在点</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和</a:t>
                </a:r>
                <a14:m>
                  <m:oMath xmlns:m="http://schemas.openxmlformats.org/officeDocument/2006/math">
                    <m:r>
                      <a:rPr lang="en-US" altLang="zh-CN" sz="2000" i="1" dirty="0" smtClean="0">
                        <a:latin typeface="Cambria Math" panose="02040503050406030204" pitchFamily="18" charset="0"/>
                      </a:rPr>
                      <m:t>𝑏</m:t>
                    </m:r>
                  </m:oMath>
                </a14:m>
                <a:r>
                  <a:rPr lang="zh-CN" altLang="en-US" sz="2000" dirty="0"/>
                  <a:t>。每一单位时间，假设两个人在点</a:t>
                </a:r>
                <a14:m>
                  <m:oMath xmlns:m="http://schemas.openxmlformats.org/officeDocument/2006/math">
                    <m:r>
                      <a:rPr lang="en-US" altLang="zh-CN" sz="2000" b="0" i="1" smtClean="0">
                        <a:latin typeface="Cambria Math" panose="02040503050406030204" pitchFamily="18" charset="0"/>
                      </a:rPr>
                      <m:t>𝑖</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𝑗</m:t>
                    </m:r>
                  </m:oMath>
                </a14:m>
                <a:r>
                  <a:rPr lang="zh-CN" altLang="en-US" sz="2000" dirty="0"/>
                  <a:t>，那么有</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𝑝</m:t>
                        </m:r>
                      </m:e>
                      <m:sub>
                        <m:r>
                          <a:rPr lang="en-US" altLang="zh-CN" sz="2000" i="1" dirty="0" smtClean="0">
                            <a:latin typeface="Cambria Math" panose="02040503050406030204" pitchFamily="18" charset="0"/>
                          </a:rPr>
                          <m:t>𝑖</m:t>
                        </m:r>
                      </m:sub>
                    </m:sSub>
                  </m:oMath>
                </a14:m>
                <a:r>
                  <a:rPr lang="zh-CN" altLang="en-US" sz="2000" dirty="0"/>
                  <a:t>和</a:t>
                </a:r>
                <a14:m>
                  <m:oMath xmlns:m="http://schemas.openxmlformats.org/officeDocument/2006/math">
                    <m:sSub>
                      <m:sSubPr>
                        <m:ctrlPr>
                          <a:rPr lang="en-US" altLang="zh-CN" sz="2000" i="1" dirty="0" err="1" smtClean="0">
                            <a:latin typeface="Cambria Math" panose="02040503050406030204" pitchFamily="18" charset="0"/>
                          </a:rPr>
                        </m:ctrlPr>
                      </m:sSubPr>
                      <m:e>
                        <m:r>
                          <a:rPr lang="en-US" altLang="zh-CN" sz="2000" i="1" dirty="0" smtClean="0">
                            <a:latin typeface="Cambria Math" panose="02040503050406030204" pitchFamily="18" charset="0"/>
                          </a:rPr>
                          <m:t>𝑝</m:t>
                        </m:r>
                      </m:e>
                      <m:sub>
                        <m:r>
                          <a:rPr lang="en-US" altLang="zh-CN" sz="2000" i="1" dirty="0" err="1" smtClean="0">
                            <a:latin typeface="Cambria Math" panose="02040503050406030204" pitchFamily="18" charset="0"/>
                          </a:rPr>
                          <m:t>𝑗</m:t>
                        </m:r>
                      </m:sub>
                    </m:sSub>
                  </m:oMath>
                </a14:m>
                <a:r>
                  <a:rPr lang="zh-CN" altLang="en-US" sz="2000" dirty="0"/>
                  <a:t>的概率原地不动，有</a:t>
                </a:r>
                <a14:m>
                  <m:oMath xmlns:m="http://schemas.openxmlformats.org/officeDocument/2006/math">
                    <m:r>
                      <a:rPr lang="en-US" altLang="zh-CN" sz="2000" i="1" dirty="0" smtClean="0">
                        <a:latin typeface="Cambria Math" panose="02040503050406030204" pitchFamily="18" charset="0"/>
                      </a:rPr>
                      <m:t>1−</m:t>
                    </m:r>
                    <m:sSub>
                      <m:sSubPr>
                        <m:ctrlPr>
                          <a:rPr lang="en-US" altLang="zh-CN" sz="2000" i="1" dirty="0" err="1" smtClean="0">
                            <a:latin typeface="Cambria Math" panose="02040503050406030204" pitchFamily="18" charset="0"/>
                          </a:rPr>
                        </m:ctrlPr>
                      </m:sSubPr>
                      <m:e>
                        <m:r>
                          <a:rPr lang="en-US" altLang="zh-CN" sz="2000" i="1" dirty="0" err="1" smtClean="0">
                            <a:latin typeface="Cambria Math" panose="02040503050406030204" pitchFamily="18" charset="0"/>
                          </a:rPr>
                          <m:t>𝑝</m:t>
                        </m:r>
                      </m:e>
                      <m:sub>
                        <m:r>
                          <a:rPr lang="en-US" altLang="zh-CN" sz="2000" i="1" dirty="0" err="1" smtClean="0">
                            <a:latin typeface="Cambria Math" panose="02040503050406030204" pitchFamily="18" charset="0"/>
                          </a:rPr>
                          <m:t>𝑖</m:t>
                        </m:r>
                      </m:sub>
                    </m:sSub>
                  </m:oMath>
                </a14:m>
                <a:r>
                  <a:rPr lang="zh-CN" altLang="en-US" sz="2000" dirty="0"/>
                  <a:t>和</a:t>
                </a:r>
                <a14:m>
                  <m:oMath xmlns:m="http://schemas.openxmlformats.org/officeDocument/2006/math">
                    <m:r>
                      <a:rPr lang="en-US" altLang="zh-CN" sz="2000" i="1" dirty="0">
                        <a:latin typeface="Cambria Math" panose="02040503050406030204" pitchFamily="18" charset="0"/>
                      </a:rPr>
                      <m:t>1−</m:t>
                    </m:r>
                    <m:sSub>
                      <m:sSubPr>
                        <m:ctrlPr>
                          <a:rPr lang="en-US" altLang="zh-CN" sz="2000" i="1" dirty="0" err="1">
                            <a:latin typeface="Cambria Math" panose="02040503050406030204" pitchFamily="18" charset="0"/>
                          </a:rPr>
                        </m:ctrlPr>
                      </m:sSubPr>
                      <m:e>
                        <m:r>
                          <a:rPr lang="en-US" altLang="zh-CN" sz="2000" i="1" dirty="0" err="1">
                            <a:latin typeface="Cambria Math" panose="02040503050406030204" pitchFamily="18" charset="0"/>
                          </a:rPr>
                          <m:t>𝑝</m:t>
                        </m:r>
                      </m:e>
                      <m:sub>
                        <m:r>
                          <a:rPr lang="en-US" altLang="zh-CN" sz="2000" b="0" i="1" dirty="0" smtClean="0">
                            <a:latin typeface="Cambria Math" panose="02040503050406030204" pitchFamily="18" charset="0"/>
                          </a:rPr>
                          <m:t>𝑗</m:t>
                        </m:r>
                      </m:sub>
                    </m:sSub>
                  </m:oMath>
                </a14:m>
                <a:r>
                  <a:rPr lang="zh-CN" altLang="en-US" sz="2000" dirty="0"/>
                  <a:t>的概率等概率移动到相邻的点。求两个人在每个点相遇的概率，一旦相遇两人立刻停止移动。</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≤22</m:t>
                    </m:r>
                  </m:oMath>
                </a14:m>
                <a:endParaRPr lang="en-US" altLang="zh-CN" sz="2000" dirty="0"/>
              </a:p>
              <a:p>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7830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装备购买</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14:m>
                  <m:oMath xmlns:m="http://schemas.openxmlformats.org/officeDocument/2006/math">
                    <m:r>
                      <a:rPr lang="en-US" altLang="zh-CN" sz="2000" i="1" dirty="0" smtClean="0">
                        <a:latin typeface="Cambria Math" panose="02040503050406030204" pitchFamily="18" charset="0"/>
                      </a:rPr>
                      <m:t>𝑛</m:t>
                    </m:r>
                  </m:oMath>
                </a14:m>
                <a:r>
                  <a:rPr lang="zh-CN" altLang="en-US" sz="2000" dirty="0"/>
                  <a:t>个装备，每个装备价格为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r>
                  <a:rPr lang="zh-CN" altLang="en-US" sz="2000" dirty="0"/>
                  <a:t>，并有</a:t>
                </a:r>
                <a14:m>
                  <m:oMath xmlns:m="http://schemas.openxmlformats.org/officeDocument/2006/math">
                    <m:r>
                      <a:rPr lang="en-US" altLang="zh-CN" sz="2000" i="1" dirty="0" smtClean="0">
                        <a:latin typeface="Cambria Math" panose="02040503050406030204" pitchFamily="18" charset="0"/>
                      </a:rPr>
                      <m:t>𝑚</m:t>
                    </m:r>
                  </m:oMath>
                </a14:m>
                <a:r>
                  <a:rPr lang="zh-CN" altLang="en-US" sz="2000" dirty="0"/>
                  <a:t>个维度上的属性。如果一件装备的属性能用购买的其他装备组合出（线性组合），则不必要买这件装备。求买下最多装备情况下的最小花费。</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oMath>
                </a14:m>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4623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3341512"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err="1">
                <a:solidFill>
                  <a:schemeClr val="bg1"/>
                </a:solidFill>
                <a:latin typeface="方正字迹-快意体 简" panose="02000500000000000000" pitchFamily="2" charset="-122"/>
                <a:ea typeface="方正字迹-快意体 简" panose="02000500000000000000" pitchFamily="2" charset="-122"/>
              </a:rPr>
              <a:t>Vasya</a:t>
            </a:r>
            <a:r>
              <a:rPr lang="en-US" altLang="zh-CN" sz="2800" b="1" dirty="0">
                <a:solidFill>
                  <a:schemeClr val="bg1"/>
                </a:solidFill>
                <a:latin typeface="方正字迹-快意体 简" panose="02000500000000000000" pitchFamily="2" charset="-122"/>
                <a:ea typeface="方正字迹-快意体 简" panose="02000500000000000000" pitchFamily="2" charset="-122"/>
              </a:rPr>
              <a:t> and Shifts</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给定</a:t>
                </a:r>
                <a14:m>
                  <m:oMath xmlns:m="http://schemas.openxmlformats.org/officeDocument/2006/math">
                    <m:r>
                      <a:rPr lang="en-US" altLang="zh-CN" sz="2000" i="1">
                        <a:latin typeface="Cambria Math" panose="02040503050406030204" pitchFamily="18" charset="0"/>
                      </a:rPr>
                      <m:t>𝑛</m:t>
                    </m:r>
                  </m:oMath>
                </a14:m>
                <a:r>
                  <a:rPr lang="zh-CN" altLang="en-US" sz="2000" dirty="0"/>
                  <a:t>个</a:t>
                </a:r>
                <a14:m>
                  <m:oMath xmlns:m="http://schemas.openxmlformats.org/officeDocument/2006/math">
                    <m:r>
                      <a:rPr lang="en-US" altLang="zh-CN" sz="2000" i="1" dirty="0">
                        <a:latin typeface="Cambria Math" panose="02040503050406030204" pitchFamily="18" charset="0"/>
                      </a:rPr>
                      <m:t>𝑚</m:t>
                    </m:r>
                  </m:oMath>
                </a14:m>
                <a:r>
                  <a:rPr lang="zh-CN" altLang="en-US" sz="2000" dirty="0"/>
                  <a:t>位五进制数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oMath>
                </a14:m>
                <a:r>
                  <a:rPr lang="zh-CN" altLang="en-US" sz="2000" dirty="0"/>
                  <a:t>，</a:t>
                </a:r>
                <a14:m>
                  <m:oMath xmlns:m="http://schemas.openxmlformats.org/officeDocument/2006/math">
                    <m:r>
                      <a:rPr lang="en-US" altLang="zh-CN" sz="2000" i="1">
                        <a:latin typeface="Cambria Math" panose="02040503050406030204" pitchFamily="18" charset="0"/>
                      </a:rPr>
                      <m:t>𝑞</m:t>
                    </m:r>
                  </m:oMath>
                </a14:m>
                <a:r>
                  <a:rPr lang="zh-CN" altLang="en-US" sz="2000" dirty="0"/>
                  <a:t>次询问一个数字</a:t>
                </a:r>
                <a14:m>
                  <m:oMath xmlns:m="http://schemas.openxmlformats.org/officeDocument/2006/math">
                    <m:r>
                      <a:rPr lang="en-US" altLang="zh-CN" sz="2000" i="1">
                        <a:latin typeface="Cambria Math" panose="02040503050406030204" pitchFamily="18" charset="0"/>
                      </a:rPr>
                      <m:t>𝑏</m:t>
                    </m:r>
                  </m:oMath>
                </a14:m>
                <a:r>
                  <a:rPr lang="zh-CN" altLang="en-US" sz="2000" dirty="0"/>
                  <a:t>，问这</a:t>
                </a:r>
                <a14:m>
                  <m:oMath xmlns:m="http://schemas.openxmlformats.org/officeDocument/2006/math">
                    <m:r>
                      <a:rPr lang="en-US" altLang="zh-CN" sz="2000" i="1">
                        <a:latin typeface="Cambria Math" panose="02040503050406030204" pitchFamily="18" charset="0"/>
                      </a:rPr>
                      <m:t>𝑛</m:t>
                    </m:r>
                  </m:oMath>
                </a14:m>
                <a:r>
                  <a:rPr lang="zh-CN" altLang="en-US" sz="2000" dirty="0"/>
                  <a:t>个数字有多少种方式可以线性表出</a:t>
                </a:r>
                <a14:m>
                  <m:oMath xmlns:m="http://schemas.openxmlformats.org/officeDocument/2006/math">
                    <m:r>
                      <a:rPr lang="en-US" altLang="zh-CN" sz="2000" i="1">
                        <a:latin typeface="Cambria Math" panose="02040503050406030204" pitchFamily="18" charset="0"/>
                      </a:rPr>
                      <m:t>𝑏</m:t>
                    </m:r>
                  </m:oMath>
                </a14:m>
                <a:r>
                  <a:rPr lang="zh-CN" altLang="en-US" sz="2000" dirty="0"/>
                  <a:t>，这里定义加法为不进位加法。</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≤500,</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≤300</m:t>
                    </m:r>
                  </m:oMath>
                </a14:m>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graphicFrame>
        <p:nvGraphicFramePr>
          <p:cNvPr id="11" name="表格 3">
            <a:extLst>
              <a:ext uri="{FF2B5EF4-FFF2-40B4-BE49-F238E27FC236}">
                <a16:creationId xmlns:a16="http://schemas.microsoft.com/office/drawing/2014/main" id="{A8BCF42F-96DA-1189-FFCC-A5DCA03E99BC}"/>
              </a:ext>
            </a:extLst>
          </p:cNvPr>
          <p:cNvGraphicFramePr>
            <a:graphicFrameLocks noGrp="1"/>
          </p:cNvGraphicFramePr>
          <p:nvPr>
            <p:extLst>
              <p:ext uri="{D42A27DB-BD31-4B8C-83A1-F6EECF244321}">
                <p14:modId xmlns:p14="http://schemas.microsoft.com/office/powerpoint/2010/main" val="2364198244"/>
              </p:ext>
            </p:extLst>
          </p:nvPr>
        </p:nvGraphicFramePr>
        <p:xfrm>
          <a:off x="1187321" y="3198723"/>
          <a:ext cx="3987347" cy="1833880"/>
        </p:xfrm>
        <a:graphic>
          <a:graphicData uri="http://schemas.openxmlformats.org/drawingml/2006/table">
            <a:tbl>
              <a:tblPr firstRow="1" bandRow="1">
                <a:tableStyleId>{073A0DAA-6AF3-43AB-8588-CEC1D06C72B9}</a:tableStyleId>
              </a:tblPr>
              <a:tblGrid>
                <a:gridCol w="1899064">
                  <a:extLst>
                    <a:ext uri="{9D8B030D-6E8A-4147-A177-3AD203B41FA5}">
                      <a16:colId xmlns:a16="http://schemas.microsoft.com/office/drawing/2014/main" val="791235409"/>
                    </a:ext>
                  </a:extLst>
                </a:gridCol>
                <a:gridCol w="2088283">
                  <a:extLst>
                    <a:ext uri="{9D8B030D-6E8A-4147-A177-3AD203B41FA5}">
                      <a16:colId xmlns:a16="http://schemas.microsoft.com/office/drawing/2014/main" val="2815752207"/>
                    </a:ext>
                  </a:extLst>
                </a:gridCol>
              </a:tblGrid>
              <a:tr h="370840">
                <a:tc>
                  <a:txBody>
                    <a:bodyPr/>
                    <a:lstStyle/>
                    <a:p>
                      <a:r>
                        <a:rPr lang="en-US" altLang="zh-CN" dirty="0"/>
                        <a:t>Sample Input1</a:t>
                      </a:r>
                      <a:endParaRPr lang="zh-CN" altLang="en-US" dirty="0"/>
                    </a:p>
                  </a:txBody>
                  <a:tcPr/>
                </a:tc>
                <a:tc>
                  <a:txBody>
                    <a:bodyPr/>
                    <a:lstStyle/>
                    <a:p>
                      <a:r>
                        <a:rPr lang="en-US" altLang="zh-CN" dirty="0"/>
                        <a:t>Sample Output1</a:t>
                      </a:r>
                      <a:endParaRPr lang="zh-CN" altLang="en-US" dirty="0"/>
                    </a:p>
                  </a:txBody>
                  <a:tcPr/>
                </a:tc>
                <a:extLst>
                  <a:ext uri="{0D108BD9-81ED-4DB2-BD59-A6C34878D82A}">
                    <a16:rowId xmlns:a16="http://schemas.microsoft.com/office/drawing/2014/main" val="2244794037"/>
                  </a:ext>
                </a:extLst>
              </a:tr>
              <a:tr h="370840">
                <a:tc>
                  <a:txBody>
                    <a:bodyPr/>
                    <a:lstStyle/>
                    <a:p>
                      <a:r>
                        <a:rPr lang="pt-BR" altLang="zh-CN" dirty="0"/>
                        <a:t>1 1</a:t>
                      </a:r>
                    </a:p>
                    <a:p>
                      <a:r>
                        <a:rPr lang="pt-BR" altLang="zh-CN" dirty="0"/>
                        <a:t>b</a:t>
                      </a:r>
                    </a:p>
                    <a:p>
                      <a:r>
                        <a:rPr lang="pt-BR" altLang="zh-CN" dirty="0"/>
                        <a:t>2</a:t>
                      </a:r>
                    </a:p>
                    <a:p>
                      <a:r>
                        <a:rPr lang="pt-BR" altLang="zh-CN" dirty="0"/>
                        <a:t>a</a:t>
                      </a:r>
                    </a:p>
                    <a:p>
                      <a:r>
                        <a:rPr lang="pt-BR" altLang="zh-CN" dirty="0"/>
                        <a:t>e </a:t>
                      </a:r>
                      <a:endParaRPr lang="zh-CN" altLang="en-US" dirty="0"/>
                    </a:p>
                  </a:txBody>
                  <a:tcPr/>
                </a:tc>
                <a:tc>
                  <a:txBody>
                    <a:bodyPr/>
                    <a:lstStyle/>
                    <a:p>
                      <a:r>
                        <a:rPr lang="en-US" altLang="zh-CN" dirty="0"/>
                        <a:t>1</a:t>
                      </a:r>
                    </a:p>
                    <a:p>
                      <a:r>
                        <a:rPr lang="en-US" altLang="zh-CN" dirty="0"/>
                        <a:t>1</a:t>
                      </a:r>
                      <a:endParaRPr lang="zh-CN" altLang="en-US" dirty="0"/>
                    </a:p>
                  </a:txBody>
                  <a:tcPr/>
                </a:tc>
                <a:extLst>
                  <a:ext uri="{0D108BD9-81ED-4DB2-BD59-A6C34878D82A}">
                    <a16:rowId xmlns:a16="http://schemas.microsoft.com/office/drawing/2014/main" val="3636483884"/>
                  </a:ext>
                </a:extLst>
              </a:tr>
            </a:tbl>
          </a:graphicData>
        </a:graphic>
      </p:graphicFrame>
      <p:graphicFrame>
        <p:nvGraphicFramePr>
          <p:cNvPr id="13" name="表格 3">
            <a:extLst>
              <a:ext uri="{FF2B5EF4-FFF2-40B4-BE49-F238E27FC236}">
                <a16:creationId xmlns:a16="http://schemas.microsoft.com/office/drawing/2014/main" id="{D86B53E7-020F-714D-0C53-26C0E512EF39}"/>
              </a:ext>
            </a:extLst>
          </p:cNvPr>
          <p:cNvGraphicFramePr>
            <a:graphicFrameLocks noGrp="1"/>
          </p:cNvGraphicFramePr>
          <p:nvPr>
            <p:extLst>
              <p:ext uri="{D42A27DB-BD31-4B8C-83A1-F6EECF244321}">
                <p14:modId xmlns:p14="http://schemas.microsoft.com/office/powerpoint/2010/main" val="2724027824"/>
              </p:ext>
            </p:extLst>
          </p:nvPr>
        </p:nvGraphicFramePr>
        <p:xfrm>
          <a:off x="6780666" y="3198723"/>
          <a:ext cx="3987347" cy="1833880"/>
        </p:xfrm>
        <a:graphic>
          <a:graphicData uri="http://schemas.openxmlformats.org/drawingml/2006/table">
            <a:tbl>
              <a:tblPr firstRow="1" bandRow="1">
                <a:tableStyleId>{073A0DAA-6AF3-43AB-8588-CEC1D06C72B9}</a:tableStyleId>
              </a:tblPr>
              <a:tblGrid>
                <a:gridCol w="1899064">
                  <a:extLst>
                    <a:ext uri="{9D8B030D-6E8A-4147-A177-3AD203B41FA5}">
                      <a16:colId xmlns:a16="http://schemas.microsoft.com/office/drawing/2014/main" val="791235409"/>
                    </a:ext>
                  </a:extLst>
                </a:gridCol>
                <a:gridCol w="2088283">
                  <a:extLst>
                    <a:ext uri="{9D8B030D-6E8A-4147-A177-3AD203B41FA5}">
                      <a16:colId xmlns:a16="http://schemas.microsoft.com/office/drawing/2014/main" val="2815752207"/>
                    </a:ext>
                  </a:extLst>
                </a:gridCol>
              </a:tblGrid>
              <a:tr h="370840">
                <a:tc>
                  <a:txBody>
                    <a:bodyPr/>
                    <a:lstStyle/>
                    <a:p>
                      <a:r>
                        <a:rPr lang="en-US" altLang="zh-CN" dirty="0"/>
                        <a:t>Sample Input2</a:t>
                      </a:r>
                      <a:endParaRPr lang="zh-CN" altLang="en-US" dirty="0"/>
                    </a:p>
                  </a:txBody>
                  <a:tcPr/>
                </a:tc>
                <a:tc>
                  <a:txBody>
                    <a:bodyPr/>
                    <a:lstStyle/>
                    <a:p>
                      <a:r>
                        <a:rPr lang="en-US" altLang="zh-CN" dirty="0"/>
                        <a:t>Sample Output2</a:t>
                      </a:r>
                      <a:endParaRPr lang="zh-CN" altLang="en-US" dirty="0"/>
                    </a:p>
                  </a:txBody>
                  <a:tcPr/>
                </a:tc>
                <a:extLst>
                  <a:ext uri="{0D108BD9-81ED-4DB2-BD59-A6C34878D82A}">
                    <a16:rowId xmlns:a16="http://schemas.microsoft.com/office/drawing/2014/main" val="2244794037"/>
                  </a:ext>
                </a:extLst>
              </a:tr>
              <a:tr h="370840">
                <a:tc>
                  <a:txBody>
                    <a:bodyPr/>
                    <a:lstStyle/>
                    <a:p>
                      <a:r>
                        <a:rPr lang="en-US" altLang="zh-CN" dirty="0"/>
                        <a:t>2 4</a:t>
                      </a:r>
                    </a:p>
                    <a:p>
                      <a:r>
                        <a:rPr lang="en-US" altLang="zh-CN" dirty="0" err="1"/>
                        <a:t>aaaa</a:t>
                      </a:r>
                      <a:endParaRPr lang="en-US" altLang="zh-CN" dirty="0"/>
                    </a:p>
                    <a:p>
                      <a:r>
                        <a:rPr lang="en-US" altLang="zh-CN" dirty="0" err="1"/>
                        <a:t>bbbb</a:t>
                      </a:r>
                      <a:endParaRPr lang="en-US" altLang="zh-CN" dirty="0"/>
                    </a:p>
                    <a:p>
                      <a:r>
                        <a:rPr lang="en-US" altLang="zh-CN" dirty="0"/>
                        <a:t>1</a:t>
                      </a:r>
                    </a:p>
                    <a:p>
                      <a:r>
                        <a:rPr lang="en-US" altLang="zh-CN" dirty="0" err="1"/>
                        <a:t>cccc</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636483884"/>
                  </a:ext>
                </a:extLst>
              </a:tr>
            </a:tbl>
          </a:graphicData>
        </a:graphic>
      </p:graphicFrame>
    </p:spTree>
    <p:custDataLst>
      <p:tags r:id="rId1"/>
    </p:custDataLst>
    <p:extLst>
      <p:ext uri="{BB962C8B-B14F-4D97-AF65-F5344CB8AC3E}">
        <p14:creationId xmlns:p14="http://schemas.microsoft.com/office/powerpoint/2010/main" val="2093451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2" y="304901"/>
            <a:ext cx="5074357"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en-US" altLang="zh-CN" sz="2800" b="1" dirty="0">
                <a:solidFill>
                  <a:schemeClr val="bg1"/>
                </a:solidFill>
                <a:latin typeface="方正字迹-快意体 简" panose="02000500000000000000" pitchFamily="2" charset="-122"/>
                <a:ea typeface="方正字迹-快意体 简" panose="02000500000000000000" pitchFamily="2" charset="-122"/>
              </a:rPr>
              <a:t>What’s Our Vector, Victor?</a:t>
            </a: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mc:Choice xmlns:a14="http://schemas.microsoft.com/office/drawing/2010/main"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给出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a:t>
                </a:r>
                <a14:m>
                  <m:oMath xmlns:m="http://schemas.openxmlformats.org/officeDocument/2006/math">
                    <m:r>
                      <a:rPr lang="en-US" altLang="zh-CN" sz="2000" b="0" i="1" dirty="0" smtClean="0">
                        <a:latin typeface="Cambria Math" panose="02040503050406030204" pitchFamily="18" charset="0"/>
                      </a:rPr>
                      <m:t>𝑑</m:t>
                    </m:r>
                  </m:oMath>
                </a14:m>
                <a:r>
                  <a:rPr lang="zh-CN" altLang="en-US" sz="2000" dirty="0"/>
                  <a:t>维空间中的点的坐标，以及这</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个点与你的距离</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oMath>
                </a14:m>
                <a:r>
                  <a:rPr lang="zh-CN" altLang="en-US" sz="2000" dirty="0"/>
                  <a:t>，求出你所在的点的坐标，保证有解。若有多解输出任意一个即可。</a:t>
                </a:r>
                <a:endParaRPr lang="en-US" altLang="zh-CN" sz="2000" dirty="0"/>
              </a:p>
              <a:p>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≤500,</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≤100,</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≤5000</m:t>
                    </m:r>
                  </m:oMath>
                </a14:m>
                <a:endParaRPr lang="en-US" altLang="zh-CN" sz="2000" dirty="0"/>
              </a:p>
            </p:txBody>
          </p:sp>
        </mc:Choice>
        <mc:Fallback>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99899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作业</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dirty="0"/>
              <a:t>课上讲的题虽然不多，但都是经典题</a:t>
            </a:r>
            <a:endParaRPr lang="en-US" altLang="zh-CN" dirty="0"/>
          </a:p>
          <a:p>
            <a:pPr lvl="1"/>
            <a:r>
              <a:rPr lang="zh-CN" altLang="en-US" dirty="0"/>
              <a:t>高斯消元模板</a:t>
            </a:r>
            <a:r>
              <a:rPr lang="en-US" altLang="zh-CN" dirty="0"/>
              <a:t>			</a:t>
            </a:r>
            <a:r>
              <a:rPr lang="en-US" altLang="zh-CN" dirty="0" err="1"/>
              <a:t>luogu</a:t>
            </a:r>
            <a:r>
              <a:rPr lang="en-US" altLang="zh-CN" dirty="0"/>
              <a:t> P3389</a:t>
            </a:r>
          </a:p>
          <a:p>
            <a:pPr lvl="1"/>
            <a:r>
              <a:rPr lang="zh-CN" altLang="en-US" dirty="0"/>
              <a:t>线性方程组</a:t>
            </a:r>
            <a:r>
              <a:rPr lang="en-US" altLang="zh-CN" dirty="0"/>
              <a:t>				</a:t>
            </a:r>
            <a:r>
              <a:rPr lang="en-US" altLang="zh-CN" dirty="0" err="1"/>
              <a:t>luogu</a:t>
            </a:r>
            <a:r>
              <a:rPr lang="en-US" altLang="zh-CN" dirty="0"/>
              <a:t> P2455</a:t>
            </a:r>
          </a:p>
          <a:p>
            <a:pPr lvl="1"/>
            <a:r>
              <a:rPr lang="zh-CN" altLang="en-US" dirty="0"/>
              <a:t>球形空间产生器</a:t>
            </a:r>
            <a:r>
              <a:rPr lang="en-US" altLang="zh-CN" dirty="0"/>
              <a:t>			</a:t>
            </a:r>
            <a:r>
              <a:rPr lang="en-US" altLang="zh-CN" dirty="0" err="1"/>
              <a:t>luogu</a:t>
            </a:r>
            <a:r>
              <a:rPr lang="en-US" altLang="zh-CN" dirty="0"/>
              <a:t> P4035</a:t>
            </a:r>
          </a:p>
          <a:p>
            <a:pPr lvl="1"/>
            <a:r>
              <a:rPr lang="en-US" altLang="zh-CN" dirty="0"/>
              <a:t>Museum					CF 113D</a:t>
            </a:r>
          </a:p>
          <a:p>
            <a:pPr lvl="1"/>
            <a:r>
              <a:rPr lang="zh-CN" altLang="en-US" dirty="0"/>
              <a:t>装备购买</a:t>
            </a:r>
            <a:r>
              <a:rPr lang="en-US" altLang="zh-CN" dirty="0"/>
              <a:t>					</a:t>
            </a:r>
            <a:r>
              <a:rPr lang="en-US" altLang="zh-CN" dirty="0" err="1"/>
              <a:t>luogu</a:t>
            </a:r>
            <a:r>
              <a:rPr lang="en-US" altLang="zh-CN" dirty="0"/>
              <a:t> P3265</a:t>
            </a:r>
          </a:p>
          <a:p>
            <a:pPr lvl="1"/>
            <a:r>
              <a:rPr lang="en-US" altLang="zh-CN" dirty="0" err="1"/>
              <a:t>Vasya</a:t>
            </a:r>
            <a:r>
              <a:rPr lang="en-US" altLang="zh-CN" dirty="0"/>
              <a:t> and Shifts			CF 832E</a:t>
            </a:r>
          </a:p>
          <a:p>
            <a:pPr lvl="1"/>
            <a:r>
              <a:rPr lang="en-US" altLang="zh-CN" dirty="0"/>
              <a:t>What’s Our Vector, Victor?		</a:t>
            </a:r>
            <a:r>
              <a:rPr lang="en-US" altLang="zh-CN" dirty="0" err="1"/>
              <a:t>luogu</a:t>
            </a:r>
            <a:r>
              <a:rPr lang="en-US" altLang="zh-CN" dirty="0"/>
              <a:t> P8141</a:t>
            </a:r>
          </a:p>
          <a:p>
            <a:r>
              <a:rPr lang="zh-CN" altLang="en-US" dirty="0"/>
              <a:t>如果上面的题做到后面有些吃力，可以选择做下列矩乘练习题</a:t>
            </a:r>
            <a:endParaRPr lang="en-US" altLang="zh-CN" dirty="0"/>
          </a:p>
          <a:p>
            <a:pPr lvl="1"/>
            <a:r>
              <a:rPr lang="zh-CN" altLang="en-US" dirty="0"/>
              <a:t>矩乘快速幂模板</a:t>
            </a:r>
            <a:r>
              <a:rPr lang="en-US" altLang="zh-CN" dirty="0"/>
              <a:t>			</a:t>
            </a:r>
            <a:r>
              <a:rPr lang="en-US" altLang="zh-CN" dirty="0" err="1"/>
              <a:t>luogu</a:t>
            </a:r>
            <a:r>
              <a:rPr lang="en-US" altLang="zh-CN" dirty="0"/>
              <a:t> P3390</a:t>
            </a:r>
          </a:p>
          <a:p>
            <a:pPr lvl="1"/>
            <a:r>
              <a:rPr lang="zh-CN" altLang="en-US" dirty="0"/>
              <a:t>练习题若干：</a:t>
            </a:r>
            <a:r>
              <a:rPr lang="en-US" altLang="zh-CN" dirty="0"/>
              <a:t> </a:t>
            </a:r>
            <a:r>
              <a:rPr lang="en-US" altLang="zh-CN" dirty="0" err="1"/>
              <a:t>luogu</a:t>
            </a:r>
            <a:r>
              <a:rPr lang="en-US" altLang="zh-CN" dirty="0"/>
              <a:t> P1962</a:t>
            </a:r>
            <a:r>
              <a:rPr lang="zh-CN" altLang="en-US" dirty="0"/>
              <a:t> 、</a:t>
            </a:r>
            <a:r>
              <a:rPr lang="en-US" altLang="zh-CN" dirty="0" err="1"/>
              <a:t>luogu</a:t>
            </a:r>
            <a:r>
              <a:rPr lang="en-US" altLang="zh-CN" dirty="0"/>
              <a:t> P2044 </a:t>
            </a:r>
            <a:r>
              <a:rPr lang="zh-CN" altLang="en-US" dirty="0"/>
              <a:t>、</a:t>
            </a:r>
            <a:r>
              <a:rPr lang="en-US" altLang="zh-CN" dirty="0" err="1"/>
              <a:t>luogu</a:t>
            </a:r>
            <a:r>
              <a:rPr lang="en-US" altLang="zh-CN" dirty="0"/>
              <a:t> P1397</a:t>
            </a:r>
            <a:r>
              <a:rPr lang="zh-CN" altLang="en-US" dirty="0"/>
              <a:t>、</a:t>
            </a:r>
            <a:r>
              <a:rPr lang="en-US" altLang="zh-CN" dirty="0"/>
              <a:t>CF 691E</a:t>
            </a:r>
            <a:r>
              <a:rPr lang="zh-CN" altLang="en-US" dirty="0"/>
              <a:t>、</a:t>
            </a:r>
            <a:r>
              <a:rPr lang="en-US" altLang="zh-CN" dirty="0"/>
              <a:t>CF 1182E</a:t>
            </a:r>
            <a:r>
              <a:rPr lang="zh-CN" altLang="en-US" dirty="0"/>
              <a:t>、</a:t>
            </a:r>
            <a:r>
              <a:rPr lang="en-US" altLang="zh-CN" dirty="0"/>
              <a:t>CF 718C</a:t>
            </a:r>
            <a:r>
              <a:rPr lang="zh-CN" altLang="en-US" dirty="0"/>
              <a:t>、</a:t>
            </a:r>
            <a:r>
              <a:rPr lang="en-US" altLang="zh-CN" dirty="0"/>
              <a:t>CF 1609E</a:t>
            </a:r>
          </a:p>
          <a:p>
            <a:r>
              <a:rPr lang="zh-CN" altLang="en-US" dirty="0"/>
              <a:t>下午</a:t>
            </a:r>
            <a:r>
              <a:rPr lang="en-US" altLang="zh-CN" dirty="0"/>
              <a:t>/</a:t>
            </a:r>
            <a:r>
              <a:rPr lang="zh-CN" altLang="en-US" dirty="0"/>
              <a:t>晚上根据练习情况将会有矩乘练习题交流环节</a:t>
            </a:r>
          </a:p>
        </p:txBody>
      </p:sp>
    </p:spTree>
    <p:custDataLst>
      <p:tags r:id="rId1"/>
    </p:custDataLst>
    <p:extLst>
      <p:ext uri="{BB962C8B-B14F-4D97-AF65-F5344CB8AC3E}">
        <p14:creationId xmlns:p14="http://schemas.microsoft.com/office/powerpoint/2010/main" val="3785285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资源 12">
            <a:extLst>
              <a:ext uri="{FF2B5EF4-FFF2-40B4-BE49-F238E27FC236}">
                <a16:creationId xmlns:a16="http://schemas.microsoft.com/office/drawing/2014/main" id="{8A6339E7-E2BE-4B89-8699-AB89A170E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3225"/>
            <a:ext cx="12192000" cy="137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0" name="图片 9" descr="资源 15">
            <a:extLst>
              <a:ext uri="{FF2B5EF4-FFF2-40B4-BE49-F238E27FC236}">
                <a16:creationId xmlns:a16="http://schemas.microsoft.com/office/drawing/2014/main" id="{33CD47F5-0A2A-4144-902E-929C69669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300" y="2014538"/>
            <a:ext cx="25400" cy="3148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1" name="图片 11" descr="资源 16">
            <a:extLst>
              <a:ext uri="{FF2B5EF4-FFF2-40B4-BE49-F238E27FC236}">
                <a16:creationId xmlns:a16="http://schemas.microsoft.com/office/drawing/2014/main" id="{79DB5BDD-409F-4BF9-A177-9C9B02989A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813" y="384175"/>
            <a:ext cx="8359775" cy="1211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16" descr="资源 1">
            <a:extLst>
              <a:ext uri="{FF2B5EF4-FFF2-40B4-BE49-F238E27FC236}">
                <a16:creationId xmlns:a16="http://schemas.microsoft.com/office/drawing/2014/main" id="{21CD6EF4-9F3C-41FB-91E5-068A45276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 y="6323012"/>
            <a:ext cx="1562100" cy="444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 1"/>
          <p:cNvGrpSpPr/>
          <p:nvPr/>
        </p:nvGrpSpPr>
        <p:grpSpPr>
          <a:xfrm>
            <a:off x="9527773" y="6245688"/>
            <a:ext cx="2560642" cy="561512"/>
            <a:chOff x="7902173" y="2781300"/>
            <a:chExt cx="2560642" cy="561512"/>
          </a:xfrm>
        </p:grpSpPr>
        <p:pic>
          <p:nvPicPr>
            <p:cNvPr id="12"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文本框 12"/>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14" name="矩形 13"/>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矩阵的定义</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r>
                  <a:rPr lang="zh-CN" altLang="en-US" sz="2000" dirty="0">
                    <a:latin typeface="Cambria Math" panose="02040503050406030204" pitchFamily="18" charset="0"/>
                  </a:rPr>
                  <a:t>由</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latin typeface="Cambria Math" panose="02040503050406030204" pitchFamily="18" charset="0"/>
                  </a:rPr>
                  <a:t>个数</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𝑎</m:t>
                        </m:r>
                      </m:e>
                      <m:sub>
                        <m:r>
                          <a:rPr lang="en-US" altLang="zh-CN" sz="2000" b="0" i="1" dirty="0" smtClean="0">
                            <a:latin typeface="Cambria Math" panose="02040503050406030204" pitchFamily="18" charset="0"/>
                          </a:rPr>
                          <m:t>𝑖𝑗</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 2, …, </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=1, 2, …, </m:t>
                    </m:r>
                    <m:r>
                      <a:rPr lang="en-US" altLang="zh-CN" sz="2000" b="0" i="1" dirty="0" smtClean="0">
                        <a:latin typeface="Cambria Math" panose="02040503050406030204" pitchFamily="18" charset="0"/>
                      </a:rPr>
                      <m:t>𝑚</m:t>
                    </m:r>
                    <m:r>
                      <a:rPr lang="en-US" altLang="zh-CN" sz="2000" b="0" i="1" dirty="0" smtClean="0">
                        <a:latin typeface="Cambria Math" panose="02040503050406030204" pitchFamily="18" charset="0"/>
                      </a:rPr>
                      <m:t>)</m:t>
                    </m:r>
                  </m:oMath>
                </a14:m>
                <a:r>
                  <a:rPr lang="zh-CN" altLang="en-US" sz="2000" dirty="0">
                    <a:latin typeface="Cambria Math" panose="02040503050406030204" pitchFamily="18" charset="0"/>
                  </a:rPr>
                  <a:t>排成的</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行</m:t>
                    </m:r>
                    <m:r>
                      <a:rPr lang="en-US" altLang="zh-CN" sz="2000" b="0" i="1" smtClean="0">
                        <a:latin typeface="Cambria Math" panose="02040503050406030204" pitchFamily="18" charset="0"/>
                      </a:rPr>
                      <m:t>𝑚</m:t>
                    </m:r>
                    <m:r>
                      <a:rPr lang="zh-CN" altLang="en-US" sz="2000" i="1">
                        <a:latin typeface="Cambria Math" panose="02040503050406030204" pitchFamily="18" charset="0"/>
                      </a:rPr>
                      <m:t>列</m:t>
                    </m:r>
                    <m:r>
                      <a:rPr lang="zh-CN" altLang="en-US" sz="2000" i="1" smtClean="0">
                        <a:latin typeface="Cambria Math" panose="02040503050406030204" pitchFamily="18" charset="0"/>
                      </a:rPr>
                      <m:t>的</m:t>
                    </m:r>
                  </m:oMath>
                </a14:m>
                <a:r>
                  <a:rPr lang="zh-CN" altLang="en-US" sz="2000" dirty="0">
                    <a:latin typeface="Cambria Math" panose="02040503050406030204" pitchFamily="18" charset="0"/>
                  </a:rPr>
                  <a:t>数表</a:t>
                </a:r>
                <a:endParaRPr lang="en-US" altLang="zh-CN" sz="2000" dirty="0">
                  <a:latin typeface="Cambria Math" panose="02040503050406030204" pitchFamily="18" charset="0"/>
                </a:endParaRPr>
              </a:p>
              <a:p>
                <a:endParaRPr lang="en-US" altLang="zh-CN" sz="20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4"/>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sub>
                                </m:sSub>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𝑚</m:t>
                                    </m:r>
                                  </m:sub>
                                </m:sSub>
                              </m:e>
                            </m:mr>
                            <m:mr>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e>
                                <m:r>
                                  <a:rPr lang="en-US" altLang="zh-CN" sz="2000" b="0" i="1" smtClean="0">
                                    <a:latin typeface="Cambria Math" panose="02040503050406030204" pitchFamily="18" charset="0"/>
                                  </a:rPr>
                                  <m:t>…</m:t>
                                </m:r>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sub>
                                </m:sSub>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sub>
                                </m:sSub>
                              </m:e>
                            </m:mr>
                          </m:m>
                        </m:e>
                      </m:d>
                    </m:oMath>
                  </m:oMathPara>
                </a14:m>
                <a:endParaRPr lang="en-US" altLang="zh-CN" sz="2000" dirty="0">
                  <a:latin typeface="Cambria Math" panose="02040503050406030204" pitchFamily="18" charset="0"/>
                </a:endParaRPr>
              </a:p>
              <a:p>
                <a:pPr marL="0" indent="0">
                  <a:buNone/>
                </a:pPr>
                <a:endParaRPr lang="en-US" altLang="zh-CN" sz="2000" dirty="0">
                  <a:latin typeface="Cambria Math" panose="02040503050406030204" pitchFamily="18" charset="0"/>
                </a:endParaRPr>
              </a:p>
              <a:p>
                <a:pPr marL="0" indent="0">
                  <a:buNone/>
                </a:pPr>
                <a:r>
                  <a:rPr lang="en-US" altLang="zh-CN" sz="2000" dirty="0">
                    <a:latin typeface="Cambria Math" panose="02040503050406030204" pitchFamily="18" charset="0"/>
                  </a:rPr>
                  <a:t>	</a:t>
                </a:r>
                <a:r>
                  <a:rPr lang="zh-CN" altLang="en-US" sz="2000" dirty="0">
                    <a:latin typeface="Cambria Math" panose="02040503050406030204" pitchFamily="18" charset="0"/>
                  </a:rPr>
                  <a:t>称为</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行</m:t>
                    </m:r>
                    <m:r>
                      <a:rPr lang="en-US" altLang="zh-CN" sz="2000" i="1">
                        <a:latin typeface="Cambria Math" panose="02040503050406030204" pitchFamily="18" charset="0"/>
                      </a:rPr>
                      <m:t>𝑚</m:t>
                    </m:r>
                    <m:r>
                      <a:rPr lang="zh-CN" altLang="en-US" sz="2000" i="1">
                        <a:latin typeface="Cambria Math" panose="02040503050406030204" pitchFamily="18" charset="0"/>
                      </a:rPr>
                      <m:t>列</m:t>
                    </m:r>
                  </m:oMath>
                </a14:m>
                <a:r>
                  <a:rPr lang="zh-CN" altLang="en-US" sz="2000" dirty="0">
                    <a:latin typeface="Cambria Math" panose="02040503050406030204" pitchFamily="18" charset="0"/>
                  </a:rPr>
                  <a:t>矩阵，简称</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zh-CN" altLang="en-US" sz="2000" dirty="0">
                    <a:latin typeface="Cambria Math" panose="02040503050406030204" pitchFamily="18" charset="0"/>
                  </a:rPr>
                  <a:t>矩阵，其中</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zh-CN" altLang="en-US" sz="2000" dirty="0">
                    <a:latin typeface="Cambria Math" panose="02040503050406030204" pitchFamily="18" charset="0"/>
                  </a:rPr>
                  <a:t>即为矩阵第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latin typeface="Cambria Math" panose="02040503050406030204" pitchFamily="18" charset="0"/>
                  </a:rPr>
                  <a:t>行第</a:t>
                </a:r>
                <a14:m>
                  <m:oMath xmlns:m="http://schemas.openxmlformats.org/officeDocument/2006/math">
                    <m:r>
                      <a:rPr lang="en-US" altLang="zh-CN" sz="2000" b="0" i="1" smtClean="0">
                        <a:latin typeface="Cambria Math" panose="02040503050406030204" pitchFamily="18" charset="0"/>
                      </a:rPr>
                      <m:t>𝑗</m:t>
                    </m:r>
                  </m:oMath>
                </a14:m>
                <a:r>
                  <a:rPr lang="zh-CN" altLang="en-US" sz="2000" dirty="0">
                    <a:latin typeface="Cambria Math" panose="02040503050406030204" pitchFamily="18" charset="0"/>
                  </a:rPr>
                  <a:t>列的元素</a:t>
                </a:r>
                <a:endParaRPr lang="en-US" altLang="zh-CN" sz="2000" dirty="0">
                  <a:latin typeface="Cambria Math" panose="02040503050406030204" pitchFamily="18" charset="0"/>
                </a:endParaRPr>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718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0" y="304901"/>
            <a:ext cx="2209800"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矩阵乘法</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4525963"/>
              </a:xfrm>
            </p:spPr>
            <p:txBody>
              <a:bodyPr>
                <a:normAutofit/>
              </a:bodyPr>
              <a:lstStyle/>
              <a:p>
                <a:endParaRPr lang="zh-CN" altLang="en-US" sz="2000" dirty="0">
                  <a:latin typeface="Cambria Math" panose="02040503050406030204" pitchFamily="18" charset="0"/>
                </a:endParaRPr>
              </a:p>
              <a:p>
                <a:r>
                  <a:rPr lang="zh-CN" altLang="en-US" sz="2000" dirty="0">
                    <a:latin typeface="Cambria Math" panose="02040503050406030204" pitchFamily="18" charset="0"/>
                  </a:rPr>
                  <a:t>设𝐴是一个𝑛</a:t>
                </a:r>
                <a:r>
                  <a:rPr lang="en-US" altLang="zh-CN" sz="2000" dirty="0">
                    <a:latin typeface="Cambria Math" panose="02040503050406030204" pitchFamily="18" charset="0"/>
                  </a:rPr>
                  <a:t>×</a:t>
                </a:r>
                <a:r>
                  <a:rPr lang="zh-CN" altLang="en-US" sz="2000" dirty="0">
                    <a:latin typeface="Cambria Math" panose="02040503050406030204" pitchFamily="18" charset="0"/>
                  </a:rPr>
                  <a:t>𝑟矩阵，𝐵是一个𝑟</a:t>
                </a:r>
                <a:r>
                  <a:rPr lang="en-US" altLang="zh-CN" sz="2000" dirty="0">
                    <a:latin typeface="Cambria Math" panose="02040503050406030204" pitchFamily="18" charset="0"/>
                  </a:rPr>
                  <a:t>×</a:t>
                </a:r>
                <a:r>
                  <a:rPr lang="zh-CN" altLang="en-US" sz="2000" dirty="0">
                    <a:latin typeface="Cambria Math" panose="02040503050406030204" pitchFamily="18" charset="0"/>
                  </a:rPr>
                  <a:t>𝑚矩阵，则定义𝐴与𝐵的乘积𝐴𝐵</a:t>
                </a:r>
                <a:r>
                  <a:rPr lang="en-US" altLang="zh-CN" sz="2000" dirty="0">
                    <a:latin typeface="Cambria Math" panose="02040503050406030204" pitchFamily="18" charset="0"/>
                  </a:rPr>
                  <a:t>=</a:t>
                </a:r>
                <a:r>
                  <a:rPr lang="zh-CN" altLang="en-US" sz="2000" dirty="0">
                    <a:latin typeface="Cambria Math" panose="02040503050406030204" pitchFamily="18" charset="0"/>
                  </a:rPr>
                  <a:t>𝐶是一个𝑛</a:t>
                </a:r>
                <a:r>
                  <a:rPr lang="en-US" altLang="zh-CN" sz="2000" dirty="0">
                    <a:latin typeface="Cambria Math" panose="02040503050406030204" pitchFamily="18" charset="0"/>
                  </a:rPr>
                  <a:t>×</a:t>
                </a:r>
                <a:r>
                  <a:rPr lang="zh-CN" altLang="en-US" sz="2000" dirty="0">
                    <a:latin typeface="Cambria Math" panose="02040503050406030204" pitchFamily="18" charset="0"/>
                  </a:rPr>
                  <a:t>𝑚矩阵，其中</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𝑟</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nary>
                    </m:oMath>
                  </m:oMathPara>
                </a14:m>
                <a:endParaRPr lang="en-US" altLang="zh-CN" sz="2000" dirty="0">
                  <a:latin typeface="Cambria Math" panose="02040503050406030204" pitchFamily="18" charset="0"/>
                </a:endParaRPr>
              </a:p>
              <a:p>
                <a:r>
                  <a:rPr lang="zh-CN" altLang="en-US" sz="2000" dirty="0">
                    <a:latin typeface="Cambria Math" panose="02040503050406030204" pitchFamily="18" charset="0"/>
                  </a:rPr>
                  <a:t>矩阵的乘法满足结合律和分配律，</a:t>
                </a:r>
                <a:r>
                  <a:rPr lang="zh-CN" altLang="en-US" sz="2000" b="1" dirty="0">
                    <a:latin typeface="Cambria Math" panose="02040503050406030204" pitchFamily="18" charset="0"/>
                  </a:rPr>
                  <a:t>不一定</a:t>
                </a:r>
                <a:r>
                  <a:rPr lang="zh-CN" altLang="en-US" sz="2000" dirty="0">
                    <a:latin typeface="Cambria Math" panose="02040503050406030204" pitchFamily="18" charset="0"/>
                  </a:rPr>
                  <a:t>满足交换律</a:t>
                </a:r>
                <a:endParaRPr lang="en-US" altLang="zh-CN" sz="2000" dirty="0">
                  <a:latin typeface="Cambria Math" panose="02040503050406030204" pitchFamily="18" charset="0"/>
                </a:endParaRPr>
              </a:p>
              <a:p>
                <a:r>
                  <a:rPr lang="zh-CN" altLang="en-US" sz="2000" dirty="0">
                    <a:latin typeface="Cambria Math" panose="02040503050406030204" pitchFamily="18" charset="0"/>
                  </a:rPr>
                  <a:t>即 </a:t>
                </a:r>
                <a14:m>
                  <m:oMath xmlns:m="http://schemas.openxmlformats.org/officeDocument/2006/math">
                    <m:r>
                      <a:rPr lang="en-US" altLang="zh-CN" sz="2000" b="0" i="1" smtClean="0">
                        <a:latin typeface="Cambria Math" panose="02040503050406030204" pitchFamily="18" charset="0"/>
                      </a:rPr>
                      <m:t>𝐴𝐵𝐶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𝐵𝐶</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𝐵𝐴</m:t>
                    </m:r>
                  </m:oMath>
                </a14:m>
                <a:endParaRPr lang="zh-CN" altLang="en-US" sz="2000" dirty="0">
                  <a:latin typeface="Cambria Math" panose="02040503050406030204" pitchFamily="18" charset="0"/>
                </a:endParaRPr>
              </a:p>
              <a:p>
                <a:endParaRPr lang="en-US" altLang="zh-CN" sz="2000" dirty="0">
                  <a:latin typeface="Cambria Math" panose="02040503050406030204" pitchFamily="18" charset="0"/>
                </a:endParaRPr>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4525963"/>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1878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矩阵的用途</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虽然平时见到的矩阵题大部分是矩乘相关，但是实际上矩阵一开始是被用来解方程的，接下来我们用几个解方程的例子来说明线性代数相关的一些基本概念</a:t>
                </a:r>
                <a:endParaRPr lang="en-US" altLang="zh-CN" sz="2000" dirty="0"/>
              </a:p>
              <a:p>
                <a:endParaRPr lang="en-US" altLang="zh-CN" sz="2000" dirty="0"/>
              </a:p>
              <a:p>
                <a:endParaRPr lang="en-US" altLang="zh-CN" sz="2000" dirty="0"/>
              </a:p>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 ，</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=−1</m:t>
                            </m:r>
                          </m:e>
                        </m:eqArr>
                      </m:e>
                    </m:d>
                  </m:oMath>
                </a14:m>
                <a:r>
                  <a:rPr lang="en-US" altLang="zh-CN" sz="2000" dirty="0"/>
                  <a:t> </a:t>
                </a:r>
                <a:r>
                  <a:rPr lang="zh-CN" altLang="en-US" sz="2000" dirty="0"/>
                  <a:t>，</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=4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8747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向量</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我们先来解第一个方程</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，首先要改写成</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endParaRPr lang="en-US" altLang="zh-CN" sz="2000" dirty="0"/>
              </a:p>
              <a:p>
                <a:r>
                  <a:rPr lang="zh-CN" altLang="en-US" sz="2000" dirty="0"/>
                  <a:t>这个方程的增广矩阵为</a:t>
                </a:r>
                <a14:m>
                  <m:oMath xmlns:m="http://schemas.openxmlformats.org/officeDocument/2006/math">
                    <m:d>
                      <m:dPr>
                        <m:ctrlPr>
                          <a:rPr lang="en-US" altLang="zh-CN" sz="2000" i="1" smtClean="0">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qArr>
                        <m:r>
                          <a:rPr lang="en-US" altLang="zh-CN" sz="2000" b="0" i="1" smtClean="0">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7</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，矩乘形式为</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eqArr>
                      </m:e>
                    </m:d>
                    <m:r>
                      <a:rPr lang="en-US" altLang="zh-CN" sz="2000" b="0" i="1" smtClean="0">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7</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9</m:t>
                            </m:r>
                          </m:e>
                        </m:eqArr>
                      </m:e>
                    </m:d>
                  </m:oMath>
                </a14:m>
                <a:endParaRPr lang="en-US" altLang="zh-CN" sz="2000" dirty="0"/>
              </a:p>
              <a:p>
                <a:r>
                  <a:rPr lang="zh-CN" altLang="en-US" sz="2000" dirty="0"/>
                  <a:t>其中，</a:t>
                </a:r>
                <a:r>
                  <a:rPr lang="en-US" altLang="zh-CN" sz="2000" b="0" dirty="0"/>
                  <a:t> </a:t>
                </a:r>
                <a14:m>
                  <m:oMath xmlns:m="http://schemas.openxmlformats.org/officeDocument/2006/math">
                    <m:d>
                      <m:dPr>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eqArr>
                      </m:e>
                    </m:d>
                  </m:oMath>
                </a14:m>
                <a:r>
                  <a:rPr lang="zh-CN" altLang="en-US" sz="2000" dirty="0"/>
                  <a:t>就可以被称为是一个</a:t>
                </a:r>
                <a14:m>
                  <m:oMath xmlns:m="http://schemas.openxmlformats.org/officeDocument/2006/math">
                    <m:r>
                      <a:rPr lang="en-US" altLang="zh-CN" sz="2000" b="0" i="1" smtClean="0">
                        <a:latin typeface="Cambria Math" panose="02040503050406030204" pitchFamily="18" charset="0"/>
                      </a:rPr>
                      <m:t>1×2</m:t>
                    </m:r>
                  </m:oMath>
                </a14:m>
                <a:r>
                  <a:rPr lang="zh-CN" altLang="en-US" sz="2000" dirty="0"/>
                  <a:t>的列向量（也有一种叫法叫做二维列向量），与之对应也会有行向量的概念</a:t>
                </a:r>
                <a:endParaRPr lang="en-US" altLang="zh-CN" sz="2000" dirty="0"/>
              </a:p>
              <a:p>
                <a:r>
                  <a:rPr lang="zh-CN" altLang="en-US" sz="2000" dirty="0"/>
                  <a:t>之所以叫做向量是为了给后续的线性空间等知识做铺垫，这里暂不做表述</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0838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初等行变换</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9</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endParaRPr lang="en-US" altLang="zh-CN" sz="2000" dirty="0"/>
              </a:p>
              <a:p>
                <a:r>
                  <a:rPr lang="zh-CN" altLang="en-US" sz="2000" dirty="0"/>
                  <a:t>回忆我们以前使用加减消元法来解方程的过程，是选择将两个方程进行线性组合并消掉一个未知数，以该方程为例，我们可以选择</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oMath>
                </a14:m>
                <a:r>
                  <a:rPr lang="zh-CN" altLang="en-US" sz="2000" dirty="0"/>
                  <a:t>与</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8</m:t>
                    </m:r>
                  </m:oMath>
                </a14:m>
                <a:r>
                  <a:rPr lang="zh-CN" altLang="en-US" sz="2000" dirty="0"/>
                  <a:t>这两个方程相加，得到一个新的结果</a:t>
                </a:r>
                <a14:m>
                  <m:oMath xmlns:m="http://schemas.openxmlformats.org/officeDocument/2006/math">
                    <m:r>
                      <a:rPr lang="en-US" altLang="zh-CN" sz="2000" b="0" i="1" smtClean="0">
                        <a:latin typeface="Cambria Math" panose="02040503050406030204" pitchFamily="18" charset="0"/>
                      </a:rPr>
                      <m:t>5</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=15</m:t>
                    </m:r>
                  </m:oMath>
                </a14:m>
                <a:r>
                  <a:rPr lang="zh-CN" altLang="en-US" sz="2000" dirty="0"/>
                  <a:t>，在矩阵中就可以表述为：将第三行</a:t>
                </a:r>
                <a14:m>
                  <m:oMath xmlns:m="http://schemas.openxmlformats.org/officeDocument/2006/math">
                    <m:r>
                      <a:rPr lang="en-US" altLang="zh-CN" sz="2000" b="0" i="1" smtClean="0">
                        <a:latin typeface="Cambria Math" panose="02040503050406030204" pitchFamily="18" charset="0"/>
                      </a:rPr>
                      <m:t>×1</m:t>
                    </m:r>
                  </m:oMath>
                </a14:m>
                <a:r>
                  <a:rPr lang="zh-CN" altLang="en-US" sz="2000" dirty="0"/>
                  <a:t>，并加到第一行中，就能得到一个新的矩阵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5</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16</m:t>
                            </m:r>
                          </m:e>
                          <m:e>
                            <m:r>
                              <a:rPr lang="en-US" altLang="zh-CN" sz="2000" i="1">
                                <a:latin typeface="Cambria Math" panose="02040503050406030204" pitchFamily="18" charset="0"/>
                              </a:rPr>
                              <m:t>−1</m:t>
                            </m:r>
                          </m:e>
                          <m:e>
                            <m:r>
                              <a:rPr lang="en-US" altLang="zh-CN" sz="2000" b="0" i="1" smtClean="0">
                                <a:latin typeface="Cambria Math" panose="02040503050406030204" pitchFamily="18" charset="0"/>
                              </a:rPr>
                              <m:t>9</m:t>
                            </m:r>
                          </m:e>
                        </m:eqArr>
                      </m:e>
                    </m:d>
                  </m:oMath>
                </a14:m>
                <a:r>
                  <a:rPr lang="zh-CN" altLang="en-US" sz="2000" dirty="0"/>
                  <a:t>，这便是初等行变换</a:t>
                </a:r>
                <a:endParaRPr lang="en-US" altLang="zh-CN" sz="2000" dirty="0"/>
              </a:p>
              <a:p>
                <a:r>
                  <a:rPr lang="zh-CN" altLang="en-US" sz="2000" dirty="0"/>
                  <a:t>此外，初等行变换还有：交换两行；将一行乘上一个非零的数字。</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r="-556"/>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7965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初等行变换</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5"/>
                <a:ext cx="10972801" cy="5128062"/>
              </a:xfrm>
            </p:spPr>
            <p:txBody>
              <a:bodyPr>
                <a:normAutofit/>
              </a:bodyPr>
              <a:lstStyle/>
              <a:p>
                <a:r>
                  <a:rPr lang="zh-CN" altLang="en-US" sz="2000" dirty="0"/>
                  <a:t>解方程</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qArr>
                      </m:e>
                    </m:d>
                  </m:oMath>
                </a14:m>
                <a:r>
                  <a:rPr lang="zh-CN" altLang="en-US" sz="2000" dirty="0"/>
                  <a:t>，增广矩阵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−1</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−1</m:t>
                            </m:r>
                          </m:e>
                          <m:e>
                            <m:r>
                              <a:rPr lang="en-US" altLang="zh-CN" sz="2000" i="1">
                                <a:latin typeface="Cambria Math" panose="02040503050406030204" pitchFamily="18" charset="0"/>
                              </a:rPr>
                              <m:t>8</m:t>
                            </m:r>
                          </m:e>
                        </m:eqArr>
                      </m:e>
                    </m:d>
                  </m:oMath>
                </a14:m>
                <a:endParaRPr lang="en-US" altLang="zh-CN" sz="2000" dirty="0"/>
              </a:p>
              <a:p>
                <a:r>
                  <a:rPr lang="zh-CN" altLang="en-US" sz="2000" dirty="0"/>
                  <a:t>交换两行（如后两行）：</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=−1</m:t>
                            </m:r>
                          </m:e>
                        </m:eqArr>
                      </m:e>
                    </m:d>
                  </m:oMath>
                </a14:m>
                <a:r>
                  <a:rPr lang="zh-CN" altLang="en-US" sz="2000" dirty="0"/>
                  <a:t>，对应矩阵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b="0" i="1" smtClean="0">
                                <a:latin typeface="Cambria Math" panose="02040503050406030204" pitchFamily="18" charset="0"/>
                              </a:rPr>
                              <m:t>8</m:t>
                            </m:r>
                          </m:e>
                          <m:e>
                            <m:r>
                              <a:rPr lang="en-US" altLang="zh-CN" sz="2000" b="0" i="1" smtClean="0">
                                <a:latin typeface="Cambria Math" panose="02040503050406030204" pitchFamily="18" charset="0"/>
                              </a:rPr>
                              <m:t>−1</m:t>
                            </m:r>
                          </m:e>
                        </m:eqArr>
                      </m:e>
                    </m:d>
                  </m:oMath>
                </a14:m>
                <a:endParaRPr lang="en-US" altLang="zh-CN" sz="2000" dirty="0"/>
              </a:p>
              <a:p>
                <a:r>
                  <a:rPr lang="zh-CN" altLang="en-US" sz="2000" dirty="0"/>
                  <a:t>将某一行乘上一个非零数字：</a:t>
                </a:r>
                <a:r>
                  <a:rPr lang="en-US" altLang="zh-CN" sz="2000" dirty="0"/>
                  <a:t> </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=7</m:t>
                            </m:r>
                            <m:r>
                              <a:rPr lang="en-US" altLang="zh-CN" sz="2000" b="0" i="1" smtClean="0">
                                <a:latin typeface="Cambria Math" panose="02040503050406030204" pitchFamily="18" charset="0"/>
                              </a:rPr>
                              <m:t>   </m:t>
                            </m:r>
                          </m:e>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4</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=8</m:t>
                            </m:r>
                          </m:e>
                        </m:eqArr>
                      </m:e>
                    </m:d>
                  </m:oMath>
                </a14:m>
                <a:r>
                  <a:rPr lang="zh-CN" altLang="en-US" sz="2000" dirty="0"/>
                  <a:t> ，对应矩阵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1</m:t>
                            </m:r>
                          </m:e>
                          <m:e>
                            <m:r>
                              <a:rPr lang="en-US" altLang="zh-CN" sz="2000" b="0" i="1" smtClean="0">
                                <a:latin typeface="Cambria Math" panose="02040503050406030204" pitchFamily="18" charset="0"/>
                              </a:rPr>
                              <m:t>4</m:t>
                            </m:r>
                          </m:e>
                          <m:e>
                            <m:r>
                              <a:rPr lang="en-US" altLang="zh-CN" sz="2000" i="1">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3</m:t>
                            </m:r>
                          </m:e>
                        </m:eqArr>
                        <m:r>
                          <a:rPr lang="en-US" altLang="zh-CN" sz="2000" i="1">
                            <a:latin typeface="Cambria Math" panose="02040503050406030204" pitchFamily="18" charset="0"/>
                          </a:rPr>
                          <m:t>|</m:t>
                        </m: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7</m:t>
                            </m:r>
                          </m:e>
                          <m:e>
                            <m:r>
                              <a:rPr lang="en-US" altLang="zh-CN" sz="2000" i="1">
                                <a:latin typeface="Cambria Math" panose="02040503050406030204" pitchFamily="18" charset="0"/>
                              </a:rPr>
                              <m:t>−</m:t>
                            </m:r>
                            <m:r>
                              <a:rPr lang="en-US" altLang="zh-CN" sz="2000" b="0" i="1" smtClean="0">
                                <a:latin typeface="Cambria Math" panose="02040503050406030204" pitchFamily="18" charset="0"/>
                              </a:rPr>
                              <m:t>2</m:t>
                            </m:r>
                          </m:e>
                          <m:e>
                            <m:r>
                              <a:rPr lang="en-US" altLang="zh-CN" sz="2000" i="1">
                                <a:latin typeface="Cambria Math" panose="02040503050406030204" pitchFamily="18" charset="0"/>
                              </a:rPr>
                              <m:t>8</m:t>
                            </m:r>
                          </m:e>
                        </m:eqArr>
                      </m:e>
                    </m:d>
                  </m:oMath>
                </a14:m>
                <a:endParaRPr lang="en-US" altLang="zh-CN" sz="2000" dirty="0"/>
              </a:p>
              <a:p>
                <a:r>
                  <a:rPr lang="zh-CN" altLang="en-US" sz="2000" dirty="0"/>
                  <a:t>显然初等行变换是可逆的，且变换后不改变方程的解，由此就会有高斯消元法</a:t>
                </a:r>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5"/>
                <a:ext cx="10972801" cy="5128062"/>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0481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B553B3CD-B6C5-4751-91B7-FEE63414A8D0}"/>
              </a:ext>
            </a:extLst>
          </p:cNvPr>
          <p:cNvSpPr txBox="1">
            <a:spLocks noChangeArrowheads="1"/>
          </p:cNvSpPr>
          <p:nvPr/>
        </p:nvSpPr>
        <p:spPr bwMode="auto">
          <a:xfrm>
            <a:off x="-1" y="304901"/>
            <a:ext cx="2053293" cy="523220"/>
          </a:xfrm>
          <a:prstGeom prst="rect">
            <a:avLst/>
          </a:prstGeom>
          <a:solidFill>
            <a:schemeClr val="accent4">
              <a:lumMod val="75000"/>
            </a:schemeClr>
          </a:solidFill>
          <a:ln w="9525">
            <a:noFill/>
            <a:miter lim="800000"/>
            <a:headEnd/>
            <a:tailEnd/>
          </a:ln>
          <a:effectLst/>
        </p:spPr>
        <p:txBody>
          <a:bodyPr wrap="square">
            <a:spAutoFit/>
          </a:bodyPr>
          <a:lstStyle>
            <a:lvl1pPr>
              <a:lnSpc>
                <a:spcPct val="130000"/>
              </a:lnSpc>
              <a:spcAft>
                <a:spcPts val="1000"/>
              </a:spcAft>
              <a:buFont typeface="Arial" panose="020B0604020202020204" pitchFamily="34" charset="0"/>
              <a:buChar char="●"/>
              <a:defRPr>
                <a:solidFill>
                  <a:srgbClr val="595959"/>
                </a:solidFill>
                <a:latin typeface="Arial" panose="020B0604020202020204" pitchFamily="34" charset="0"/>
                <a:ea typeface="微软雅黑" panose="020B0503020204020204" pitchFamily="34" charset="-122"/>
              </a:defRPr>
            </a:lvl1pPr>
            <a:lvl2pPr marL="742950" indent="-28575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2pPr>
            <a:lvl3pPr marL="1143000" indent="-228600">
              <a:lnSpc>
                <a:spcPct val="120000"/>
              </a:lnSpc>
              <a:spcAft>
                <a:spcPts val="600"/>
              </a:spcAft>
              <a:buFont typeface="Arial" panose="020B0604020202020204" pitchFamily="34" charset="0"/>
              <a:buChar char="●"/>
              <a:tabLst>
                <a:tab pos="1609725" algn="l"/>
              </a:tabLst>
              <a:defRPr sz="1600">
                <a:solidFill>
                  <a:srgbClr val="595959"/>
                </a:solidFill>
                <a:latin typeface="Arial" panose="020B0604020202020204" pitchFamily="34" charset="0"/>
                <a:ea typeface="微软雅黑" panose="020B0503020204020204" pitchFamily="34" charset="-122"/>
              </a:defRPr>
            </a:lvl3pPr>
            <a:lvl4pPr marL="1600200" indent="-228600">
              <a:lnSpc>
                <a:spcPct val="120000"/>
              </a:lnSpc>
              <a:spcAft>
                <a:spcPts val="300"/>
              </a:spcAft>
              <a:buFont typeface="Wingdings" panose="05000000000000000000" pitchFamily="2" charset="2"/>
              <a:buChar char=""/>
              <a:tabLst>
                <a:tab pos="1609725" algn="l"/>
              </a:tabLst>
              <a:defRPr sz="1400">
                <a:solidFill>
                  <a:srgbClr val="595959"/>
                </a:solidFill>
                <a:latin typeface="Arial" panose="020B0604020202020204" pitchFamily="34" charset="0"/>
                <a:ea typeface="微软雅黑" panose="020B0503020204020204" pitchFamily="34" charset="-122"/>
              </a:defRPr>
            </a:lvl4pPr>
            <a:lvl5pPr marL="2057400" indent="-228600">
              <a:lnSpc>
                <a:spcPct val="120000"/>
              </a:lnSpc>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ct val="0"/>
              </a:spcBef>
              <a:spcAft>
                <a:spcPts val="300"/>
              </a:spcAft>
              <a:buFont typeface="Arial" panose="020B0604020202020204" pitchFamily="34" charset="0"/>
              <a:buChar char="•"/>
              <a:tabLst>
                <a:tab pos="1609725" algn="l"/>
              </a:tabLst>
              <a:defRPr sz="1400">
                <a:solidFill>
                  <a:srgbClr val="595959"/>
                </a:solidFill>
                <a:latin typeface="Arial" panose="020B0604020202020204" pitchFamily="34" charset="0"/>
                <a:ea typeface="微软雅黑" panose="020B0503020204020204" pitchFamily="34" charset="-122"/>
              </a:defRPr>
            </a:lvl9pPr>
          </a:lstStyle>
          <a:p>
            <a:pPr algn="ctr" eaLnBrk="1" hangingPunct="1">
              <a:lnSpc>
                <a:spcPct val="100000"/>
              </a:lnSpc>
              <a:spcAft>
                <a:spcPct val="0"/>
              </a:spcAft>
              <a:buFontTx/>
              <a:buNone/>
            </a:pPr>
            <a:r>
              <a:rPr lang="zh-CN" altLang="en-US" sz="2800" b="1" dirty="0">
                <a:solidFill>
                  <a:schemeClr val="bg1"/>
                </a:solidFill>
                <a:latin typeface="方正字迹-快意体 简" panose="02000500000000000000" pitchFamily="2" charset="-122"/>
                <a:ea typeface="方正字迹-快意体 简" panose="02000500000000000000" pitchFamily="2" charset="-122"/>
              </a:rPr>
              <a:t>高斯消元</a:t>
            </a:r>
            <a:endParaRPr lang="en-US" altLang="zh-CN" sz="2800" b="1" dirty="0">
              <a:solidFill>
                <a:schemeClr val="bg1"/>
              </a:solidFill>
              <a:latin typeface="方正字迹-快意体 简" panose="02000500000000000000" pitchFamily="2" charset="-122"/>
              <a:ea typeface="方正字迹-快意体 简" panose="02000500000000000000" pitchFamily="2" charset="-122"/>
            </a:endParaRPr>
          </a:p>
        </p:txBody>
      </p:sp>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8A315DEE-6B37-D299-E5C1-D6BD425850B5}"/>
                  </a:ext>
                </a:extLst>
              </p:cNvPr>
              <p:cNvSpPr>
                <a:spLocks noGrp="1"/>
              </p:cNvSpPr>
              <p:nvPr>
                <p:ph idx="1"/>
              </p:nvPr>
            </p:nvSpPr>
            <p:spPr>
              <a:xfrm>
                <a:off x="609601" y="1600204"/>
                <a:ext cx="10972801" cy="5668987"/>
              </a:xfrm>
            </p:spPr>
            <p:txBody>
              <a:bodyPr>
                <a:normAutofit/>
              </a:bodyPr>
              <a:lstStyle/>
              <a:p>
                <a:r>
                  <a:rPr lang="zh-CN" altLang="en-US" sz="2000" dirty="0"/>
                  <a:t>一般情况下正常的方程组都是</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个未知数对应</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个方程，那么我们就以解方程组</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  </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3</m:t>
                                </m:r>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−3</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=2</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2</m:t>
                                </m:r>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=3</m:t>
                            </m:r>
                          </m:e>
                        </m:eqArr>
                      </m:e>
                    </m:d>
                  </m:oMath>
                </a14:m>
                <a:r>
                  <a:rPr lang="zh-CN" altLang="en-US" sz="2000" dirty="0"/>
                  <a:t>为例，介绍如何高斯消元。首先写出增广矩阵</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2</m:t>
                            </m:r>
                          </m:e>
                        </m:eqArr>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2</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−1</m:t>
                            </m:r>
                          </m:e>
                        </m:eqArr>
                        <m:eqArr>
                          <m:eqArrPr>
                            <m:ctrlPr>
                              <a:rPr lang="en-US" altLang="zh-CN" sz="2000" i="1">
                                <a:latin typeface="Cambria Math" panose="02040503050406030204" pitchFamily="18" charset="0"/>
                              </a:rPr>
                            </m:ctrlPr>
                          </m:eqArr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−3</m:t>
                            </m:r>
                          </m:e>
                          <m:e>
                            <m:r>
                              <a:rPr lang="en-US" altLang="zh-CN" sz="2000" b="0" i="1" smtClean="0">
                                <a:latin typeface="Cambria Math" panose="02040503050406030204" pitchFamily="18" charset="0"/>
                              </a:rPr>
                              <m:t>2</m:t>
                            </m:r>
                          </m:e>
                        </m:eqArr>
                        <m:r>
                          <a:rPr lang="en-US" altLang="zh-CN" sz="2000" i="1">
                            <a:latin typeface="Cambria Math" panose="02040503050406030204" pitchFamily="18" charset="0"/>
                          </a:rPr>
                          <m:t>|</m:t>
                        </m:r>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4</m:t>
                            </m:r>
                          </m:e>
                          <m:e>
                            <m:r>
                              <a:rPr lang="en-US" altLang="zh-CN" sz="2000" b="0" i="1" smtClean="0">
                                <a:latin typeface="Cambria Math" panose="02040503050406030204" pitchFamily="18" charset="0"/>
                              </a:rPr>
                              <m:t>2</m:t>
                            </m:r>
                          </m:e>
                          <m:e>
                            <m:r>
                              <a:rPr lang="en-US" altLang="zh-CN" sz="2000" b="0" i="1" smtClean="0">
                                <a:latin typeface="Cambria Math" panose="02040503050406030204" pitchFamily="18" charset="0"/>
                              </a:rPr>
                              <m:t>3</m:t>
                            </m:r>
                          </m:e>
                        </m:eqArr>
                      </m:e>
                    </m:d>
                  </m:oMath>
                </a14:m>
                <a:endParaRPr lang="en-US" altLang="zh-CN" sz="2000" dirty="0"/>
              </a:p>
              <a:p>
                <a:r>
                  <a:rPr lang="zh-CN" altLang="en-US" sz="2000" dirty="0"/>
                  <a:t>一般来讲，我们都是要先消掉一个未知数（一开始</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zh-CN" altLang="en-US" sz="2000" dirty="0"/>
                  <a:t>），然后算出其它两个未知数的解后，再代回到原来的方程进行求解，算剩下的未知数时也是类似的步骤。</a:t>
                </a:r>
                <a:endParaRPr lang="en-US" altLang="zh-CN" sz="2000" dirty="0"/>
              </a:p>
              <a:p>
                <a:r>
                  <a:rPr lang="zh-CN" altLang="en-US" sz="2000" dirty="0"/>
                  <a:t>如果这是一道普通的初中数学题，相信大家都能秒掉，那么代码应该怎么写呢？</a:t>
                </a:r>
                <a:endParaRPr lang="en-US" altLang="zh-CN" sz="2000" dirty="0"/>
              </a:p>
              <a:p>
                <a:r>
                  <a:rPr lang="zh-CN" altLang="en-US" sz="2000" dirty="0"/>
                  <a:t>我们需要确定一个最后被用来求出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的方程，然后用这个方程把其它方程里的</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消掉</a:t>
                </a:r>
                <a:endParaRPr lang="en-US" altLang="zh-CN" sz="2000" dirty="0"/>
              </a:p>
              <a:p>
                <a:r>
                  <a:rPr lang="en-US" altLang="zh-CN" sz="2000" dirty="0"/>
                  <a:t>for(int </a:t>
                </a:r>
                <a:r>
                  <a:rPr lang="en-US" altLang="zh-CN" sz="2000" dirty="0" err="1"/>
                  <a:t>i</a:t>
                </a:r>
                <a:r>
                  <a:rPr lang="en-US" altLang="zh-CN" sz="2000" dirty="0"/>
                  <a:t>=1;i&lt;=</a:t>
                </a:r>
                <a:r>
                  <a:rPr lang="en-US" altLang="zh-CN" sz="2000" dirty="0" err="1"/>
                  <a:t>n;i</a:t>
                </a:r>
                <a:r>
                  <a:rPr lang="en-US" altLang="zh-CN" sz="2000" dirty="0"/>
                  <a:t>++){for(int j=</a:t>
                </a:r>
                <a:r>
                  <a:rPr lang="en-US" altLang="zh-CN" sz="2000" dirty="0" err="1"/>
                  <a:t>i;j</a:t>
                </a:r>
                <a:r>
                  <a:rPr lang="en-US" altLang="zh-CN" sz="2000" dirty="0"/>
                  <a:t>&lt;=</a:t>
                </a:r>
                <a:r>
                  <a:rPr lang="en-US" altLang="zh-CN" sz="2000" dirty="0" err="1"/>
                  <a:t>n;j</a:t>
                </a:r>
                <a:r>
                  <a:rPr lang="en-US" altLang="zh-CN" sz="2000" dirty="0"/>
                  <a:t>++)if(a[j][i]){t=</a:t>
                </a:r>
                <a:r>
                  <a:rPr lang="en-US" altLang="zh-CN" sz="2000" dirty="0" err="1"/>
                  <a:t>j;break</a:t>
                </a:r>
                <a:r>
                  <a:rPr lang="en-US" altLang="zh-CN" sz="2000" dirty="0"/>
                  <a:t>;}SWAP(a[</a:t>
                </a:r>
                <a:r>
                  <a:rPr lang="en-US" altLang="zh-CN" sz="2000" dirty="0" err="1"/>
                  <a:t>i</a:t>
                </a:r>
                <a:r>
                  <a:rPr lang="en-US" altLang="zh-CN" sz="2000" dirty="0"/>
                  <a:t>][],a[t][]);…}</a:t>
                </a:r>
              </a:p>
              <a:p>
                <a:r>
                  <a:rPr lang="zh-CN" altLang="en-US" sz="2000" dirty="0"/>
                  <a:t>这个操作就是选出一个代表</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oMath>
                </a14:m>
                <a:r>
                  <a:rPr lang="zh-CN" altLang="en-US" sz="2000" dirty="0"/>
                  <a:t>的方程并放到当前的第一行（即第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行）</a:t>
                </a:r>
                <a:endParaRPr lang="en-US" altLang="zh-CN" sz="2000" dirty="0"/>
              </a:p>
              <a:p>
                <a:endParaRPr lang="en-US" altLang="zh-CN" sz="2000" dirty="0"/>
              </a:p>
            </p:txBody>
          </p:sp>
        </mc:Choice>
        <mc:Fallback xmlns="">
          <p:sp>
            <p:nvSpPr>
              <p:cNvPr id="12" name="内容占位符 2">
                <a:extLst>
                  <a:ext uri="{FF2B5EF4-FFF2-40B4-BE49-F238E27FC236}">
                    <a16:creationId xmlns:a16="http://schemas.microsoft.com/office/drawing/2014/main" id="{8A315DEE-6B37-D299-E5C1-D6BD425850B5}"/>
                  </a:ext>
                </a:extLst>
              </p:cNvPr>
              <p:cNvSpPr>
                <a:spLocks noGrp="1" noRot="1" noChangeAspect="1" noMove="1" noResize="1" noEditPoints="1" noAdjustHandles="1" noChangeArrowheads="1" noChangeShapeType="1" noTextEdit="1"/>
              </p:cNvSpPr>
              <p:nvPr>
                <p:ph idx="1"/>
              </p:nvPr>
            </p:nvSpPr>
            <p:spPr>
              <a:xfrm>
                <a:off x="609601" y="1600204"/>
                <a:ext cx="10972801" cy="5668987"/>
              </a:xfrm>
              <a:blipFill>
                <a:blip r:embed="rId8"/>
                <a:stretch>
                  <a:fillRect l="-5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735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6843</TotalTime>
  <Words>2881</Words>
  <Application>Microsoft Office PowerPoint</Application>
  <PresentationFormat>宽屏</PresentationFormat>
  <Paragraphs>236</Paragraphs>
  <Slides>27</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方正字迹-快意体 简</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C DX</cp:lastModifiedBy>
  <cp:revision>810</cp:revision>
  <dcterms:created xsi:type="dcterms:W3CDTF">2019-06-19T02:08:00Z</dcterms:created>
  <dcterms:modified xsi:type="dcterms:W3CDTF">2022-07-16T13:37:21Z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