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8" r:id="rId4"/>
    <p:sldId id="259" r:id="rId5"/>
    <p:sldId id="263" r:id="rId6"/>
    <p:sldId id="266" r:id="rId7"/>
    <p:sldId id="296" r:id="rId8"/>
    <p:sldId id="268" r:id="rId9"/>
    <p:sldId id="278" r:id="rId10"/>
    <p:sldId id="270" r:id="rId11"/>
    <p:sldId id="294" r:id="rId12"/>
    <p:sldId id="280" r:id="rId13"/>
    <p:sldId id="283" r:id="rId14"/>
    <p:sldId id="284" r:id="rId15"/>
    <p:sldId id="291" r:id="rId16"/>
    <p:sldId id="288" r:id="rId17"/>
    <p:sldId id="28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4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734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0965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9769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1052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516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416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682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12699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81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3776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9919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82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086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218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157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7086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2475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0820CF-B880-4189-942D-D702A7CBA730}" type="datetimeFigureOut">
              <a:rPr lang="zh-CN" altLang="en-US" smtClean="0"/>
              <a:t>2022/9/15</a:t>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50884586"/>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浅谈高维前缀和</a:t>
            </a:r>
          </a:p>
        </p:txBody>
      </p:sp>
      <p:sp>
        <p:nvSpPr>
          <p:cNvPr id="3" name="副标题 2"/>
          <p:cNvSpPr>
            <a:spLocks noGrp="1"/>
          </p:cNvSpPr>
          <p:nvPr>
            <p:ph type="subTitle" idx="1"/>
          </p:nvPr>
        </p:nvSpPr>
        <p:spPr/>
        <p:txBody>
          <a:bodyPr/>
          <a:lstStyle/>
          <a:p>
            <a:r>
              <a:rPr lang="en-US" altLang="zh-CN" dirty="0"/>
              <a:t>-</a:t>
            </a:r>
            <a:r>
              <a:rPr lang="en-US" altLang="zh-CN" dirty="0" err="1"/>
              <a:t>wz</a:t>
            </a:r>
            <a:endParaRPr lang="zh-CN" altLang="en-US" dirty="0"/>
          </a:p>
        </p:txBody>
      </p:sp>
    </p:spTree>
    <p:extLst>
      <p:ext uri="{BB962C8B-B14F-4D97-AF65-F5344CB8AC3E}">
        <p14:creationId xmlns:p14="http://schemas.microsoft.com/office/powerpoint/2010/main" val="230485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692696"/>
                <a:ext cx="8229600" cy="5433467"/>
              </a:xfrm>
            </p:spPr>
            <p:txBody>
              <a:bodyPr>
                <a:normAutofit/>
              </a:bodyPr>
              <a:lstStyle/>
              <a:p>
                <a:r>
                  <a:rPr lang="zh-CN" altLang="en-US" b="1" dirty="0"/>
                  <a:t>例题：</a:t>
                </a:r>
                <a:endParaRPr lang="en-US" altLang="zh-CN" b="1" dirty="0"/>
              </a:p>
              <a:p>
                <a:r>
                  <a:rPr lang="zh-CN" altLang="en-US" dirty="0"/>
                  <a:t>求无向图中每条边被最小割的覆盖次数。</a:t>
                </a:r>
                <a:endParaRPr lang="en-US" altLang="zh-CN" dirty="0"/>
              </a:p>
              <a:p>
                <a:r>
                  <a:rPr lang="zh-CN" altLang="en-US" dirty="0"/>
                  <a:t>注：本题中最小割定义为没有一个子集使得删除其对应边所得的两个连通块与原本的相同。</a:t>
                </a:r>
                <a:endParaRPr lang="en-US" altLang="zh-CN" dirty="0"/>
              </a:p>
              <a:p>
                <a:r>
                  <a:rPr lang="zh-CN" altLang="en-US" dirty="0"/>
                  <a:t>多组询问</a:t>
                </a:r>
                <a:endParaRPr lang="en-US" altLang="zh-CN" dirty="0"/>
              </a:p>
              <a:p>
                <a:endParaRPr lang="en-US" altLang="zh-CN" dirty="0"/>
              </a:p>
              <a:p>
                <a14:m>
                  <m:oMath xmlns:m="http://schemas.openxmlformats.org/officeDocument/2006/math">
                    <m:r>
                      <m:rPr>
                        <m:sty m:val="p"/>
                      </m:rPr>
                      <a:rPr lang="en-US" altLang="zh-CN" b="0" dirty="0">
                        <a:latin typeface="Cambria Math"/>
                      </a:rPr>
                      <m:t>T</m:t>
                    </m:r>
                    <m:r>
                      <a:rPr lang="en-US" altLang="zh-CN" b="0" i="0" dirty="0" smtClean="0">
                        <a:latin typeface="Cambria Math"/>
                      </a:rPr>
                      <m:t>≤20</m:t>
                    </m:r>
                  </m:oMath>
                </a14:m>
                <a:endParaRPr lang="en-US" altLang="zh-CN" b="0" i="0" dirty="0">
                  <a:latin typeface="Cambria Math"/>
                </a:endParaRPr>
              </a:p>
              <a:p>
                <a14:m>
                  <m:oMath xmlns:m="http://schemas.openxmlformats.org/officeDocument/2006/math">
                    <m:r>
                      <a:rPr lang="en-US" altLang="zh-CN" b="0" i="1" smtClean="0">
                        <a:latin typeface="Cambria Math"/>
                      </a:rPr>
                      <m:t>2≤</m:t>
                    </m:r>
                    <m:r>
                      <a:rPr lang="en-US" altLang="zh-CN" b="0" i="1" smtClean="0">
                        <a:latin typeface="Cambria Math"/>
                      </a:rPr>
                      <m:t>𝑛</m:t>
                    </m:r>
                    <m:r>
                      <a:rPr lang="en-US" altLang="zh-CN" b="0" i="1" smtClean="0">
                        <a:latin typeface="Cambria Math"/>
                      </a:rPr>
                      <m:t>≤20</m:t>
                    </m:r>
                  </m:oMath>
                </a14:m>
                <a:endParaRPr lang="en-US" altLang="zh-CN" b="0" i="1" dirty="0">
                  <a:latin typeface="Cambria Math"/>
                </a:endParaRPr>
              </a:p>
              <a:p>
                <a14:m>
                  <m:oMath xmlns:m="http://schemas.openxmlformats.org/officeDocument/2006/math">
                    <m:r>
                      <a:rPr lang="en-US" altLang="zh-CN" b="0" i="1" smtClean="0">
                        <a:latin typeface="Cambria Math"/>
                      </a:rPr>
                      <m:t>𝑛</m:t>
                    </m:r>
                    <m:r>
                      <a:rPr lang="en-US" altLang="zh-CN" b="0" i="1" smtClean="0">
                        <a:latin typeface="Cambria Math"/>
                      </a:rPr>
                      <m:t>−1≤</m:t>
                    </m:r>
                    <m:r>
                      <a:rPr lang="en-US" altLang="zh-CN" b="0" i="1" smtClean="0">
                        <a:latin typeface="Cambria Math"/>
                      </a:rPr>
                      <m:t>𝑚</m:t>
                    </m:r>
                    <m:r>
                      <a:rPr lang="en-US" altLang="zh-CN" b="0" i="1" smtClean="0">
                        <a:latin typeface="Cambria Math"/>
                      </a:rPr>
                      <m:t>≤</m:t>
                    </m:r>
                    <m:f>
                      <m:fPr>
                        <m:ctrlPr>
                          <a:rPr lang="en-US" altLang="zh-CN" i="1" smtClean="0">
                            <a:latin typeface="Cambria Math" panose="02040503050406030204" pitchFamily="18" charset="0"/>
                          </a:rPr>
                        </m:ctrlPr>
                      </m:fPr>
                      <m:num>
                        <m:r>
                          <a:rPr lang="en-US" altLang="zh-CN" b="0" i="1" smtClean="0">
                            <a:latin typeface="Cambria Math"/>
                          </a:rPr>
                          <m:t>𝑛</m:t>
                        </m:r>
                        <m:r>
                          <a:rPr lang="en-US" altLang="zh-CN" b="0" i="1" smtClean="0">
                            <a:latin typeface="Cambria Math"/>
                          </a:rPr>
                          <m:t>(</m:t>
                        </m:r>
                        <m:r>
                          <a:rPr lang="en-US" altLang="zh-CN" b="0" i="1" smtClean="0">
                            <a:latin typeface="Cambria Math"/>
                          </a:rPr>
                          <m:t>𝑛</m:t>
                        </m:r>
                        <m:r>
                          <a:rPr lang="en-US" altLang="zh-CN" b="0" i="1" smtClean="0">
                            <a:latin typeface="Cambria Math"/>
                          </a:rPr>
                          <m:t>−1)</m:t>
                        </m:r>
                      </m:num>
                      <m:den>
                        <m:r>
                          <a:rPr lang="en-US" altLang="zh-CN" b="0" i="1" smtClean="0">
                            <a:latin typeface="Cambria Math"/>
                          </a:rPr>
                          <m:t>2</m:t>
                        </m:r>
                      </m:den>
                    </m:f>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692696"/>
                <a:ext cx="8229600" cy="5433467"/>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213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688672"/>
          </a:xfrm>
        </p:spPr>
        <p:txBody>
          <a:bodyPr/>
          <a:lstStyle/>
          <a:p>
            <a:r>
              <a:rPr lang="zh-CN" altLang="en-US" dirty="0"/>
              <a:t>例题：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67587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38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476672"/>
                <a:ext cx="8229600" cy="5832688"/>
              </a:xfrm>
            </p:spPr>
            <p:txBody>
              <a:bodyPr>
                <a:normAutofit/>
              </a:bodyPr>
              <a:lstStyle/>
              <a:p>
                <a:r>
                  <a:rPr lang="zh-CN" altLang="en-US" dirty="0"/>
                  <a:t>例题：</a:t>
                </a:r>
                <a:endParaRPr lang="en-US" altLang="zh-CN" dirty="0"/>
              </a:p>
              <a:p>
                <a:r>
                  <a:rPr lang="zh-CN" altLang="en-US" dirty="0"/>
                  <a:t>给出一个由前</a:t>
                </a:r>
                <a:r>
                  <a:rPr lang="en-US" altLang="zh-CN" i="1" dirty="0"/>
                  <a:t>k</a:t>
                </a:r>
                <a:r>
                  <a:rPr lang="zh-CN" altLang="en-US" dirty="0"/>
                  <a:t>个大写字母组成的字符串，每次可以花费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𝑖</m:t>
                        </m:r>
                      </m:sub>
                    </m:sSub>
                  </m:oMath>
                </a14:m>
                <a:r>
                  <a:rPr lang="zh-CN" altLang="en-US" dirty="0"/>
                  <a:t>代价删去该字符串中所有的第</a:t>
                </a:r>
                <a:r>
                  <a:rPr lang="en-US" altLang="zh-CN" i="1" dirty="0"/>
                  <a:t>i</a:t>
                </a:r>
                <a:r>
                  <a:rPr lang="zh-CN" altLang="en-US" dirty="0"/>
                  <a:t>个大写字母，一个字符串的代价为该字符串每对相邻字符的代价，给出一</a:t>
                </a:r>
                <a14:m>
                  <m:oMath xmlns:m="http://schemas.openxmlformats.org/officeDocument/2006/math">
                    <m:r>
                      <a:rPr lang="en-US" altLang="zh-CN" i="1" dirty="0" smtClean="0">
                        <a:latin typeface="Cambria Math"/>
                      </a:rPr>
                      <m:t>𝑘</m:t>
                    </m:r>
                    <m:r>
                      <a:rPr lang="en-US" altLang="zh-CN" i="1" dirty="0" smtClean="0">
                        <a:latin typeface="Cambria Math"/>
                      </a:rPr>
                      <m:t>×</m:t>
                    </m:r>
                    <m:r>
                      <a:rPr lang="en-US" altLang="zh-CN" i="1" dirty="0" smtClean="0">
                        <a:latin typeface="Cambria Math"/>
                      </a:rPr>
                      <m:t>𝑘</m:t>
                    </m:r>
                  </m:oMath>
                </a14:m>
                <a:r>
                  <a:rPr lang="zh-CN" altLang="en-US" dirty="0"/>
                  <a:t>的矩阵表示两个相邻的大写字母的代价矩阵，问有多少种删除方案使得删除的代价以及剩余字符串的代价之和不超过</a:t>
                </a:r>
                <a14:m>
                  <m:oMath xmlns:m="http://schemas.openxmlformats.org/officeDocument/2006/math">
                    <m:r>
                      <a:rPr lang="en-US" altLang="zh-CN" i="1" dirty="0" smtClean="0">
                        <a:latin typeface="Cambria Math"/>
                      </a:rPr>
                      <m:t>𝑇</m:t>
                    </m:r>
                  </m:oMath>
                </a14:m>
                <a:r>
                  <a:rPr lang="zh-CN" altLang="en-US" dirty="0"/>
                  <a:t>，注意剩余字符串需非空。</a:t>
                </a:r>
                <a:endParaRPr lang="en-US" altLang="zh-CN" dirty="0"/>
              </a:p>
              <a:p>
                <a:endParaRPr lang="en-US" altLang="zh-CN" dirty="0"/>
              </a:p>
              <a:p>
                <a14:m>
                  <m:oMath xmlns:m="http://schemas.openxmlformats.org/officeDocument/2006/math">
                    <m:r>
                      <a:rPr lang="en-US" altLang="zh-CN" i="1" dirty="0" smtClean="0">
                        <a:latin typeface="Cambria Math"/>
                      </a:rPr>
                      <m:t>1≤</m:t>
                    </m:r>
                    <m:r>
                      <a:rPr lang="en-US" altLang="zh-CN" i="1" dirty="0" smtClean="0">
                        <a:latin typeface="Cambria Math"/>
                      </a:rPr>
                      <m:t>𝑛</m:t>
                    </m:r>
                    <m:r>
                      <a:rPr lang="en-US" altLang="zh-CN" i="1" dirty="0" smtClean="0">
                        <a:latin typeface="Cambria Math"/>
                      </a:rPr>
                      <m:t>≤2∗</m:t>
                    </m:r>
                    <m:sSup>
                      <m:sSupPr>
                        <m:ctrlPr>
                          <a:rPr lang="en-US" altLang="zh-CN" b="0"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5</m:t>
                        </m:r>
                      </m:sup>
                    </m:sSup>
                  </m:oMath>
                </a14:m>
                <a:endParaRPr lang="en-US" altLang="zh-CN" b="0" i="1" dirty="0">
                  <a:latin typeface="Cambria Math"/>
                </a:endParaRPr>
              </a:p>
              <a:p>
                <a14:m>
                  <m:oMath xmlns:m="http://schemas.openxmlformats.org/officeDocument/2006/math">
                    <m:r>
                      <a:rPr lang="en-US" altLang="zh-CN" i="1" dirty="0" smtClean="0">
                        <a:latin typeface="Cambria Math"/>
                      </a:rPr>
                      <m:t>1</m:t>
                    </m:r>
                    <m:r>
                      <a:rPr lang="en-US" altLang="zh-CN" i="1" dirty="0">
                        <a:latin typeface="Cambria Math"/>
                      </a:rPr>
                      <m:t>≤</m:t>
                    </m:r>
                    <m:r>
                      <a:rPr lang="en-US" altLang="zh-CN" i="1" dirty="0">
                        <a:latin typeface="Cambria Math"/>
                      </a:rPr>
                      <m:t>𝑘</m:t>
                    </m:r>
                    <m:r>
                      <a:rPr lang="en-US" altLang="zh-CN" i="1" dirty="0">
                        <a:latin typeface="Cambria Math"/>
                      </a:rPr>
                      <m:t>≤22</m:t>
                    </m:r>
                  </m:oMath>
                </a14:m>
                <a:endParaRPr lang="en-US" altLang="zh-CN" i="1" dirty="0">
                  <a:latin typeface="Cambria Math"/>
                </a:endParaRPr>
              </a:p>
              <a:p>
                <a14:m>
                  <m:oMath xmlns:m="http://schemas.openxmlformats.org/officeDocument/2006/math">
                    <m:r>
                      <a:rPr lang="en-US" altLang="zh-CN" i="1" dirty="0">
                        <a:latin typeface="Cambria Math"/>
                      </a:rPr>
                      <m:t>1≤</m:t>
                    </m:r>
                    <m:r>
                      <a:rPr lang="en-US" altLang="zh-CN" i="1" dirty="0">
                        <a:latin typeface="Cambria Math"/>
                      </a:rPr>
                      <m:t>𝑇</m:t>
                    </m:r>
                    <m:r>
                      <a:rPr lang="en-US" altLang="zh-CN" i="1" dirty="0">
                        <a:latin typeface="Cambria Math"/>
                      </a:rPr>
                      <m:t>≤2⋅</m:t>
                    </m:r>
                    <m:sSup>
                      <m:sSupPr>
                        <m:ctrlPr>
                          <a:rPr lang="en-US" altLang="zh-CN"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9</m:t>
                        </m:r>
                      </m:sup>
                    </m:sSup>
                  </m:oMath>
                </a14:m>
                <a:endParaRPr lang="en-US" altLang="zh-CN" i="1" dirty="0">
                  <a:latin typeface="Cambria Math"/>
                </a:endParaRPr>
              </a:p>
              <a:p>
                <a14:m>
                  <m:oMath xmlns:m="http://schemas.openxmlformats.org/officeDocument/2006/math">
                    <m:r>
                      <a:rPr lang="en-US" altLang="zh-CN" i="1" dirty="0">
                        <a:latin typeface="Cambria Math"/>
                      </a:rPr>
                      <m:t>1≤</m:t>
                    </m:r>
                    <m:sSub>
                      <m:sSubPr>
                        <m:ctrlPr>
                          <a:rPr lang="en-US" altLang="zh-CN" i="1" dirty="0" smtClean="0">
                            <a:latin typeface="Cambria Math" panose="02040503050406030204" pitchFamily="18" charset="0"/>
                          </a:rPr>
                        </m:ctrlPr>
                      </m:sSubPr>
                      <m:e>
                        <m:r>
                          <a:rPr lang="en-US" altLang="zh-CN" b="0" i="1" dirty="0" smtClean="0">
                            <a:latin typeface="Cambria Math"/>
                          </a:rPr>
                          <m:t>𝑡</m:t>
                        </m:r>
                      </m:e>
                      <m:sub>
                        <m:r>
                          <a:rPr lang="en-US" altLang="zh-CN" b="0" i="1" dirty="0" smtClean="0">
                            <a:latin typeface="Cambria Math"/>
                          </a:rPr>
                          <m:t>𝑖</m:t>
                        </m:r>
                      </m:sub>
                    </m:sSub>
                    <m:r>
                      <a:rPr lang="en-US" altLang="zh-CN" i="1" dirty="0">
                        <a:latin typeface="Cambria Math"/>
                      </a:rPr>
                      <m:t>​,</m:t>
                    </m:r>
                    <m:sSub>
                      <m:sSubPr>
                        <m:ctrlPr>
                          <a:rPr lang="en-US" altLang="zh-CN" i="1" dirty="0" smtClean="0">
                            <a:latin typeface="Cambria Math" panose="02040503050406030204" pitchFamily="18" charset="0"/>
                          </a:rPr>
                        </m:ctrlPr>
                      </m:sSubPr>
                      <m:e>
                        <m:r>
                          <a:rPr lang="en-US" altLang="zh-CN" b="0" i="1" dirty="0" smtClean="0">
                            <a:latin typeface="Cambria Math"/>
                          </a:rPr>
                          <m:t>𝑎</m:t>
                        </m:r>
                      </m:e>
                      <m:sub>
                        <m:r>
                          <a:rPr lang="en-US" altLang="zh-CN" b="0" i="1" dirty="0" smtClean="0">
                            <a:latin typeface="Cambria Math"/>
                          </a:rPr>
                          <m:t>𝑥</m:t>
                        </m:r>
                        <m:r>
                          <a:rPr lang="en-US" altLang="zh-CN" b="0" i="1" dirty="0" smtClean="0">
                            <a:latin typeface="Cambria Math"/>
                          </a:rPr>
                          <m:t>,</m:t>
                        </m:r>
                        <m:r>
                          <a:rPr lang="en-US" altLang="zh-CN" b="0" i="1" dirty="0" smtClean="0">
                            <a:latin typeface="Cambria Math"/>
                          </a:rPr>
                          <m:t>𝑦</m:t>
                        </m:r>
                      </m:sub>
                    </m:sSub>
                    <m:r>
                      <a:rPr lang="en-US" altLang="zh-CN" i="1" dirty="0">
                        <a:latin typeface="Cambria Math"/>
                      </a:rPr>
                      <m:t>≤</m:t>
                    </m:r>
                    <m:sSup>
                      <m:sSupPr>
                        <m:ctrlPr>
                          <a:rPr lang="en-US" altLang="zh-CN"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9</m:t>
                        </m:r>
                      </m:sup>
                    </m:sSup>
                  </m:oMath>
                </a14:m>
                <a:endParaRPr lang="en-US" altLang="zh-CN" dirty="0"/>
              </a:p>
              <a:p>
                <a:endParaRPr lang="en-US" altLang="zh-CN" b="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476672"/>
                <a:ext cx="8229600" cy="5832688"/>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354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76672"/>
                <a:ext cx="8229600" cy="5832688"/>
              </a:xfrm>
            </p:spPr>
            <p:txBody>
              <a:bodyPr/>
              <a:lstStyle/>
              <a:p>
                <a:r>
                  <a:rPr lang="zh-CN" altLang="en-US" dirty="0"/>
                  <a:t>经典问题：求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𝑖</m:t>
                        </m:r>
                      </m:sub>
                    </m:sSub>
                    <m:r>
                      <a:rPr lang="en-US" altLang="zh-CN" b="0" i="1" smtClean="0">
                        <a:latin typeface="Cambria Math"/>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a:rPr>
                          <m:t>𝑗</m:t>
                        </m:r>
                        <m:r>
                          <m:rPr>
                            <m:nor/>
                          </m:rPr>
                          <a:rPr lang="en-US" altLang="zh-CN" b="0" i="0" smtClean="0">
                            <a:latin typeface="Cambria Math"/>
                          </a:rPr>
                          <m:t>|</m:t>
                        </m:r>
                        <m:r>
                          <a:rPr lang="en-US" altLang="zh-CN" b="0" i="1" smtClean="0">
                            <a:latin typeface="Cambria Math"/>
                          </a:rPr>
                          <m:t>𝑖</m:t>
                        </m:r>
                      </m:sub>
                      <m:sup/>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𝑗</m:t>
                            </m:r>
                          </m:sub>
                        </m:sSub>
                      </m:e>
                    </m:nary>
                  </m:oMath>
                </a14:m>
                <a:endParaRPr lang="en-US" altLang="zh-CN" dirty="0"/>
              </a:p>
              <a:p>
                <a14:m>
                  <m:oMath xmlns:m="http://schemas.openxmlformats.org/officeDocument/2006/math">
                    <m:r>
                      <m:rPr>
                        <m:sty m:val="p"/>
                      </m:rPr>
                      <a:rPr lang="en-US" altLang="zh-CN" dirty="0">
                        <a:latin typeface="Cambria Math"/>
                      </a:rPr>
                      <m:t>n</m:t>
                    </m:r>
                    <m:r>
                      <a:rPr lang="en-US" altLang="zh-CN" b="0" i="0" dirty="0" smtClean="0">
                        <a:latin typeface="Cambria Math"/>
                      </a:rPr>
                      <m:t>≤2∗</m:t>
                    </m:r>
                    <m:sSup>
                      <m:sSupPr>
                        <m:ctrlPr>
                          <a:rPr lang="en-US" altLang="zh-CN" b="0"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7</m:t>
                        </m:r>
                      </m:sup>
                    </m:sSup>
                  </m:oMath>
                </a14:m>
                <a:endParaRPr lang="en-US" altLang="zh-CN" dirty="0"/>
              </a:p>
              <a:p>
                <a:endParaRPr lang="en-US" altLang="zh-CN" dirty="0"/>
              </a:p>
              <a:p>
                <a:r>
                  <a:rPr lang="zh-CN" altLang="en-US" sz="2400" dirty="0"/>
                  <a:t>容易想到暴力枚举倍数，时间复杂度</a:t>
                </a:r>
                <a14:m>
                  <m:oMath xmlns:m="http://schemas.openxmlformats.org/officeDocument/2006/math">
                    <m:r>
                      <a:rPr lang="en-US" altLang="zh-CN" sz="2400" b="0" i="1" smtClean="0">
                        <a:latin typeface="Cambria Math"/>
                      </a:rPr>
                      <m:t>𝑂</m:t>
                    </m:r>
                    <m:d>
                      <m:dPr>
                        <m:ctrlPr>
                          <a:rPr lang="en-US" altLang="zh-CN" sz="2400" b="0" i="1" smtClean="0">
                            <a:latin typeface="Cambria Math" panose="02040503050406030204" pitchFamily="18" charset="0"/>
                          </a:rPr>
                        </m:ctrlPr>
                      </m:dPr>
                      <m:e>
                        <m:r>
                          <a:rPr lang="en-US" altLang="zh-CN" sz="2400" b="0" i="1" smtClean="0">
                            <a:latin typeface="Cambria Math"/>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a:rPr>
                              <m:t>l</m:t>
                            </m:r>
                            <m:r>
                              <a:rPr lang="en-US" altLang="zh-CN" sz="2400" b="0" i="1" smtClean="0">
                                <a:latin typeface="Cambria Math"/>
                              </a:rPr>
                              <m:t>𝑜𝑔</m:t>
                            </m:r>
                          </m:fName>
                          <m:e>
                            <m:r>
                              <a:rPr lang="en-US" altLang="zh-CN" sz="2400" b="0" i="1" smtClean="0">
                                <a:latin typeface="Cambria Math"/>
                              </a:rPr>
                              <m:t>𝑛</m:t>
                            </m:r>
                          </m:e>
                        </m:func>
                      </m:e>
                    </m:d>
                    <m:r>
                      <a:rPr lang="en-US" altLang="zh-CN" sz="2400" b="0" i="1" smtClean="0">
                        <a:latin typeface="Cambria Math"/>
                      </a:rPr>
                      <m:t>,</m:t>
                    </m:r>
                    <m:r>
                      <a:rPr lang="zh-CN" altLang="en-US" sz="2400" i="1">
                        <a:latin typeface="Cambria Math"/>
                      </a:rPr>
                      <m:t>会挂</m:t>
                    </m:r>
                    <m:r>
                      <a:rPr lang="zh-CN" altLang="en-US" sz="2400" b="0" i="1" smtClean="0">
                        <a:latin typeface="Cambria Math"/>
                      </a:rPr>
                      <m:t>。</m:t>
                    </m:r>
                  </m:oMath>
                </a14:m>
                <a:endParaRPr lang="en-US" altLang="zh-CN" sz="2400" dirty="0"/>
              </a:p>
              <a:p>
                <a:r>
                  <a:rPr lang="zh-CN" altLang="en-US" dirty="0"/>
                  <a:t>考虑如何优化时间复杂度</a:t>
                </a:r>
                <a:endParaRPr lang="en-US" altLang="zh-CN" dirty="0"/>
              </a:p>
              <a:p>
                <a:r>
                  <a:rPr lang="zh-CN" altLang="en-US" dirty="0"/>
                  <a:t>首先筛出范围内质数</a:t>
                </a:r>
                <a:endParaRPr lang="en-US" altLang="zh-CN" dirty="0"/>
              </a:p>
              <a:p>
                <a:r>
                  <a:rPr lang="zh-CN" altLang="en-US" dirty="0"/>
                  <a:t>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𝑖</m:t>
                        </m:r>
                        <m:r>
                          <a:rPr lang="en-US" altLang="zh-CN" b="0" i="1" smtClean="0">
                            <a:latin typeface="Cambria Math"/>
                          </a:rPr>
                          <m:t>,</m:t>
                        </m:r>
                        <m:r>
                          <a:rPr lang="en-US" altLang="zh-CN" b="0" i="1" smtClean="0">
                            <a:latin typeface="Cambria Math"/>
                          </a:rPr>
                          <m:t>𝑗</m:t>
                        </m:r>
                      </m:sub>
                    </m:sSub>
                    <m:r>
                      <a:rPr lang="en-US" altLang="zh-CN" b="0" i="1" smtClean="0">
                        <a:latin typeface="Cambria Math"/>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a:rPr>
                          <m:t>𝑘</m:t>
                        </m:r>
                        <m:r>
                          <a:rPr lang="en-US" altLang="zh-CN" b="0" i="1" smtClean="0">
                            <a:latin typeface="Cambria Math"/>
                          </a:rPr>
                          <m:t>|</m:t>
                        </m:r>
                        <m:r>
                          <a:rPr lang="en-US" altLang="zh-CN" b="0" i="1" smtClean="0">
                            <a:latin typeface="Cambria Math"/>
                          </a:rPr>
                          <m:t>𝑗</m:t>
                        </m:r>
                        <m:r>
                          <m:rPr>
                            <m:brk m:alnAt="7"/>
                          </m:rPr>
                          <a:rPr lang="zh-CN" altLang="en-US" b="0" i="1" smtClean="0">
                            <a:latin typeface="Cambria Math"/>
                          </a:rPr>
                          <m:t>且</m:t>
                        </m:r>
                        <m:r>
                          <m:rPr>
                            <m:brk m:alnAt="7"/>
                          </m:rPr>
                          <a:rPr lang="en-US" altLang="zh-CN" b="0" i="1" smtClean="0">
                            <a:latin typeface="Cambria Math"/>
                          </a:rPr>
                          <m:t>𝑘</m:t>
                        </m:r>
                        <m:r>
                          <m:rPr>
                            <m:brk m:alnAt="7"/>
                          </m:rPr>
                          <a:rPr lang="zh-CN" altLang="en-US" i="1">
                            <a:latin typeface="Cambria Math"/>
                          </a:rPr>
                          <m:t>只</m:t>
                        </m:r>
                        <m:r>
                          <a:rPr lang="zh-CN" altLang="en-US" i="1">
                            <a:latin typeface="Cambria Math"/>
                          </a:rPr>
                          <m:t>含</m:t>
                        </m:r>
                        <m:r>
                          <a:rPr lang="zh-CN" altLang="en-US" b="0" i="1" smtClean="0">
                            <a:latin typeface="Cambria Math"/>
                          </a:rPr>
                          <m:t>前</m:t>
                        </m:r>
                        <m:r>
                          <m:rPr>
                            <m:brk m:alnAt="7"/>
                          </m:rPr>
                          <a:rPr lang="en-US" altLang="zh-CN" b="0" i="1" smtClean="0">
                            <a:latin typeface="Cambria Math"/>
                          </a:rPr>
                          <m:t>𝑖</m:t>
                        </m:r>
                        <m:r>
                          <m:rPr>
                            <m:brk m:alnAt="7"/>
                          </m:rPr>
                          <a:rPr lang="zh-CN" altLang="en-US" b="0" i="1" smtClean="0">
                            <a:latin typeface="Cambria Math"/>
                          </a:rPr>
                          <m:t>个</m:t>
                        </m:r>
                        <m:r>
                          <a:rPr lang="zh-CN" altLang="en-US" i="1">
                            <a:latin typeface="Cambria Math"/>
                          </a:rPr>
                          <m:t>质因子</m:t>
                        </m:r>
                      </m:sub>
                      <m:sup/>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𝑘</m:t>
                            </m:r>
                          </m:sub>
                        </m:sSub>
                      </m:e>
                    </m:nary>
                  </m:oMath>
                </a14:m>
                <a:endParaRPr lang="en-US" altLang="zh-CN" dirty="0"/>
              </a:p>
              <a:p>
                <a:r>
                  <a:rPr lang="zh-CN" altLang="en-US" dirty="0"/>
                  <a:t>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𝑖</m:t>
                        </m:r>
                        <m:r>
                          <a:rPr lang="en-US" altLang="zh-CN" b="0" i="1" smtClean="0">
                            <a:latin typeface="Cambria Math"/>
                          </a:rPr>
                          <m:t>,</m:t>
                        </m:r>
                        <m:r>
                          <a:rPr lang="en-US" altLang="zh-CN" b="0" i="1" smtClean="0">
                            <a:latin typeface="Cambria Math"/>
                          </a:rPr>
                          <m:t>𝑗</m:t>
                        </m:r>
                      </m:sub>
                    </m:sSub>
                    <m:r>
                      <a:rPr lang="en-US" altLang="zh-CN" b="0" i="1" smtClean="0">
                        <a:latin typeface="Cambria Math"/>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𝑖</m:t>
                                </m:r>
                                <m:r>
                                  <a:rPr lang="en-US" altLang="zh-CN" b="0" i="1" smtClean="0">
                                    <a:latin typeface="Cambria Math"/>
                                  </a:rPr>
                                  <m:t>−1,</m:t>
                                </m:r>
                                <m:r>
                                  <a:rPr lang="en-US" altLang="zh-CN" b="0" i="1" smtClean="0">
                                    <a:latin typeface="Cambria Math"/>
                                  </a:rPr>
                                  <m:t>𝑗</m:t>
                                </m:r>
                              </m:sub>
                            </m:sSub>
                            <m:sSub>
                              <m:sSubPr>
                                <m:ctrlPr>
                                  <a:rPr lang="en-US" altLang="zh-CN" b="0" i="1" smtClean="0">
                                    <a:latin typeface="Cambria Math" panose="02040503050406030204" pitchFamily="18" charset="0"/>
                                  </a:rPr>
                                </m:ctrlPr>
                              </m:sSubPr>
                              <m:e>
                                <m:r>
                                  <a:rPr lang="en-US" altLang="zh-CN" b="0" i="1" smtClean="0">
                                    <a:latin typeface="Cambria Math"/>
                                  </a:rPr>
                                  <m:t>,</m:t>
                                </m:r>
                                <m:r>
                                  <a:rPr lang="en-US" altLang="zh-CN" b="0" i="1" smtClean="0">
                                    <a:latin typeface="Cambria Math"/>
                                  </a:rPr>
                                  <m:t>𝑝</m:t>
                                </m:r>
                              </m:e>
                              <m:sub>
                                <m:r>
                                  <a:rPr lang="en-US" altLang="zh-CN" b="0" i="1" smtClean="0">
                                    <a:latin typeface="Cambria Math"/>
                                  </a:rPr>
                                  <m:t>𝑖</m:t>
                                </m:r>
                              </m:sub>
                            </m:sSub>
                            <m:r>
                              <a:rPr lang="en-US" altLang="zh-CN" b="0" i="1" smtClean="0">
                                <a:latin typeface="Cambria Math"/>
                                <a:ea typeface="Cambria Math"/>
                              </a:rPr>
                              <m:t>∤</m:t>
                            </m:r>
                            <m:r>
                              <a:rPr lang="en-US" altLang="zh-CN" b="0" i="1" smtClean="0">
                                <a:latin typeface="Cambria Math"/>
                                <a:ea typeface="Cambria Math"/>
                              </a:rPr>
                              <m:t>𝑗</m:t>
                            </m:r>
                          </m:e>
                          <m:e>
                            <m:sSub>
                              <m:sSubPr>
                                <m:ctrlPr>
                                  <a:rPr lang="en-US" altLang="zh-CN" b="0"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𝑖</m:t>
                                </m:r>
                                <m:r>
                                  <a:rPr lang="en-US" altLang="zh-CN" b="0" i="1" smtClean="0">
                                    <a:latin typeface="Cambria Math"/>
                                  </a:rPr>
                                  <m:t>−1,</m:t>
                                </m:r>
                                <m:r>
                                  <a:rPr lang="en-US" altLang="zh-CN" b="0" i="1" smtClean="0">
                                    <a:latin typeface="Cambria Math"/>
                                  </a:rPr>
                                  <m:t>𝑗</m:t>
                                </m:r>
                                <m:r>
                                  <a:rPr lang="en-US" altLang="zh-CN" b="0" i="1" smtClean="0">
                                    <a:latin typeface="Cambria Math"/>
                                  </a:rPr>
                                  <m:t> </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𝑖</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𝑗</m:t>
                                    </m:r>
                                  </m:num>
                                  <m:den>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m:t>
                                        </m:r>
                                      </m:sub>
                                    </m:sSub>
                                  </m:den>
                                </m:f>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𝑗</m:t>
                            </m:r>
                          </m:e>
                        </m:eqArr>
                      </m:e>
                    </m:d>
                  </m:oMath>
                </a14:m>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76672"/>
                <a:ext cx="8229600" cy="5832688"/>
              </a:xfrm>
              <a:blipFill rotWithShape="1">
                <a:blip r:embed="rId2"/>
                <a:stretch>
                  <a:fillRect t="-1358"/>
                </a:stretch>
              </a:blipFill>
            </p:spPr>
            <p:txBody>
              <a:bodyPr/>
              <a:lstStyle/>
              <a:p>
                <a:r>
                  <a:rPr lang="zh-CN" altLang="en-US">
                    <a:noFill/>
                  </a:rPr>
                  <a:t> </a:t>
                </a:r>
              </a:p>
            </p:txBody>
          </p:sp>
        </mc:Fallback>
      </mc:AlternateContent>
      <p:sp>
        <p:nvSpPr>
          <p:cNvPr id="4" name="TextBox 3"/>
          <p:cNvSpPr txBox="1"/>
          <p:nvPr/>
        </p:nvSpPr>
        <p:spPr>
          <a:xfrm>
            <a:off x="4114800" y="2974622"/>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15802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620688"/>
                <a:ext cx="8229600" cy="5472608"/>
              </a:xfrm>
            </p:spPr>
            <p:txBody>
              <a:bodyPr>
                <a:normAutofit/>
              </a:bodyPr>
              <a:lstStyle/>
              <a:p>
                <a:r>
                  <a:rPr lang="zh-CN" altLang="en-US" dirty="0"/>
                  <a:t>使用滚动数组将第一维消掉</a:t>
                </a:r>
                <a:endParaRPr lang="en-US" altLang="zh-CN" dirty="0"/>
              </a:p>
              <a:p>
                <a:endParaRPr lang="en-US" altLang="zh-CN" dirty="0"/>
              </a:p>
              <a:p>
                <a:r>
                  <a:rPr lang="zh-CN" altLang="en-US" dirty="0"/>
                  <a:t>代码：</a:t>
                </a:r>
                <a:endParaRPr lang="en-US" altLang="zh-CN" dirty="0"/>
              </a:p>
              <a:p>
                <a:pPr marL="137160" indent="0">
                  <a:buNone/>
                </a:pPr>
                <a:endParaRPr lang="en-US" altLang="zh-CN" dirty="0"/>
              </a:p>
              <a:p>
                <a:r>
                  <a:rPr lang="zh-CN" altLang="en-US" dirty="0"/>
                  <a:t>类似埃氏筛时间复杂度</a:t>
                </a:r>
                <a14:m>
                  <m:oMath xmlns:m="http://schemas.openxmlformats.org/officeDocument/2006/math">
                    <m:r>
                      <a:rPr lang="en-US" altLang="zh-CN" b="0" i="1" smtClean="0">
                        <a:latin typeface="Cambria Math"/>
                      </a:rPr>
                      <m:t>𝑂</m:t>
                    </m:r>
                    <m:r>
                      <a:rPr lang="en-US" altLang="zh-CN" b="0" i="1" smtClean="0">
                        <a:latin typeface="Cambria Math"/>
                      </a:rPr>
                      <m:t>(</m:t>
                    </m:r>
                    <m:r>
                      <a:rPr lang="en-US" altLang="zh-CN" b="0" i="1" smtClean="0">
                        <a:latin typeface="Cambria Math"/>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func>
                          <m:funcPr>
                            <m:ctrlPr>
                              <a:rPr lang="en-US" altLang="zh-CN" i="1">
                                <a:latin typeface="Cambria Math" panose="02040503050406030204" pitchFamily="18" charset="0"/>
                              </a:rPr>
                            </m:ctrlPr>
                          </m:funcPr>
                          <m:fName>
                            <m:r>
                              <m:rPr>
                                <m:sty m:val="p"/>
                              </m:rPr>
                              <a:rPr lang="en-US" altLang="zh-CN">
                                <a:latin typeface="Cambria Math"/>
                              </a:rPr>
                              <m:t>log</m:t>
                            </m:r>
                          </m:fName>
                          <m:e>
                            <m:r>
                              <a:rPr lang="en-US" altLang="zh-CN" b="0" i="1" smtClean="0">
                                <a:latin typeface="Cambria Math"/>
                              </a:rPr>
                              <m:t>𝑛</m:t>
                            </m:r>
                          </m:e>
                        </m:func>
                      </m:e>
                    </m:func>
                    <m:r>
                      <a:rPr lang="en-US" altLang="zh-CN" b="0" i="1" smtClean="0">
                        <a:latin typeface="Cambria Math"/>
                      </a:rPr>
                      <m:t>)</m:t>
                    </m:r>
                  </m:oMath>
                </a14:m>
                <a:endParaRPr lang="en-US" altLang="zh-CN" dirty="0"/>
              </a:p>
              <a:p>
                <a:r>
                  <a:rPr lang="zh-CN" altLang="en-US" dirty="0"/>
                  <a:t>空间复杂度</a:t>
                </a:r>
                <a14:m>
                  <m:oMath xmlns:m="http://schemas.openxmlformats.org/officeDocument/2006/math">
                    <m:r>
                      <a:rPr lang="en-US" altLang="zh-CN" b="0" i="1" smtClean="0">
                        <a:latin typeface="Cambria Math"/>
                      </a:rPr>
                      <m:t>𝑂</m:t>
                    </m:r>
                    <m:d>
                      <m:dPr>
                        <m:ctrlPr>
                          <a:rPr lang="en-US" altLang="zh-CN" b="0" i="1" smtClean="0">
                            <a:latin typeface="Cambria Math" panose="02040503050406030204" pitchFamily="18" charset="0"/>
                          </a:rPr>
                        </m:ctrlPr>
                      </m:dPr>
                      <m:e>
                        <m:r>
                          <a:rPr lang="en-US" altLang="zh-CN" b="0" i="1" smtClean="0">
                            <a:latin typeface="Cambria Math"/>
                          </a:rPr>
                          <m:t>𝑛</m:t>
                        </m:r>
                      </m:e>
                    </m:d>
                  </m:oMath>
                </a14:m>
                <a:endParaRPr lang="en-US" altLang="zh-CN" b="0" dirty="0"/>
              </a:p>
              <a:p>
                <a:endParaRPr lang="en-US" altLang="zh-CN" dirty="0"/>
              </a:p>
              <a:p>
                <a:r>
                  <a:rPr lang="zh-CN" altLang="en-US" dirty="0"/>
                  <a:t>于是你就通过了 </a:t>
                </a:r>
                <a:r>
                  <a:rPr lang="en-US" altLang="zh-CN" dirty="0" err="1"/>
                  <a:t>Dirichlet</a:t>
                </a:r>
                <a:r>
                  <a:rPr lang="en-US" altLang="zh-CN" dirty="0"/>
                  <a:t> </a:t>
                </a:r>
                <a:r>
                  <a:rPr lang="zh-CN" altLang="en-US" dirty="0"/>
                  <a:t>前缀和的模板题</a:t>
                </a:r>
                <a:r>
                  <a:rPr lang="en-US" altLang="zh-CN" dirty="0"/>
                  <a:t>(LuoguP5495)</a:t>
                </a:r>
                <a:r>
                  <a:rPr lang="zh-CN" altLang="en-US" dirty="0"/>
                  <a:t>。</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620688"/>
                <a:ext cx="8229600" cy="5472608"/>
              </a:xfrm>
              <a:blipFill rotWithShape="1">
                <a:blip r:embed="rId2"/>
                <a:stretch>
                  <a:fillRect t="-1670"/>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043" y="1556792"/>
            <a:ext cx="6303651"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4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332656"/>
                <a:ext cx="8229600" cy="5976704"/>
              </a:xfrm>
            </p:spPr>
            <p:txBody>
              <a:bodyPr/>
              <a:lstStyle/>
              <a:p>
                <a:r>
                  <a:rPr lang="zh-CN" altLang="en-US" dirty="0"/>
                  <a:t>例题：</a:t>
                </a:r>
                <a:r>
                  <a:rPr lang="en-US" altLang="zh-CN" b="1" dirty="0"/>
                  <a:t> </a:t>
                </a:r>
                <a:r>
                  <a:rPr lang="zh-CN" altLang="en-US" dirty="0"/>
                  <a:t>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𝑗</m:t>
                            </m:r>
                            <m:r>
                              <a:rPr lang="en-US" altLang="zh-CN" b="0" i="1" smtClean="0">
                                <a:latin typeface="Cambria Math"/>
                              </a:rPr>
                              <m:t>=</m:t>
                            </m:r>
                            <m: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r>
                              <a:rPr lang="en-US" altLang="zh-CN" b="0" i="1" smtClean="0">
                                <a:latin typeface="Cambria Math"/>
                              </a:rPr>
                              <m:t>𝑙𝑐𝑚</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𝑗</m:t>
                                </m:r>
                              </m:sub>
                            </m:sSub>
                            <m:r>
                              <a:rPr lang="en-US" altLang="zh-CN" b="0" i="1" smtClean="0">
                                <a:latin typeface="Cambria Math"/>
                              </a:rPr>
                              <m:t>)</m:t>
                            </m:r>
                          </m:e>
                        </m:nary>
                      </m:e>
                    </m:nary>
                  </m:oMath>
                </a14:m>
                <a:endParaRPr lang="en-US" altLang="zh-CN" b="1" dirty="0"/>
              </a:p>
              <a:p>
                <a:endParaRPr lang="en-US" altLang="zh-CN" b="1" i="1" dirty="0">
                  <a:latin typeface="Cambria Math"/>
                </a:endParaRPr>
              </a:p>
              <a:p>
                <a14:m>
                  <m:oMath xmlns:m="http://schemas.openxmlformats.org/officeDocument/2006/math">
                    <m:r>
                      <a:rPr lang="en-US" altLang="zh-CN" sz="2400" b="1" i="0" smtClean="0">
                        <a:latin typeface="Cambria Math"/>
                      </a:rPr>
                      <m:t>𝐧</m:t>
                    </m:r>
                    <m:r>
                      <a:rPr lang="en-US" altLang="zh-CN" sz="2400" b="1" i="0" smtClean="0">
                        <a:latin typeface="Cambria Math"/>
                      </a:rPr>
                      <m:t>≤</m:t>
                    </m:r>
                    <m:r>
                      <a:rPr lang="en-US" altLang="zh-CN" sz="2400" b="1" i="1" smtClean="0">
                        <a:latin typeface="Cambria Math"/>
                      </a:rPr>
                      <m:t>𝟐</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𝟏𝟎</m:t>
                        </m:r>
                      </m:e>
                      <m:sup>
                        <m:r>
                          <a:rPr lang="en-US" altLang="zh-CN" sz="2400" b="1" i="1" smtClean="0">
                            <a:latin typeface="Cambria Math"/>
                          </a:rPr>
                          <m:t>𝟓</m:t>
                        </m:r>
                      </m:sup>
                    </m:sSup>
                  </m:oMath>
                </a14:m>
                <a:endParaRPr lang="en-US" altLang="zh-CN" sz="2400" b="1" dirty="0"/>
              </a:p>
              <a:p>
                <a14:m>
                  <m:oMath xmlns:m="http://schemas.openxmlformats.org/officeDocument/2006/math">
                    <m:r>
                      <a:rPr lang="zh-CN" altLang="en-US" sz="2400" b="1" i="1" dirty="0">
                        <a:latin typeface="Cambria Math"/>
                      </a:rPr>
                      <m:t>原题</m:t>
                    </m:r>
                    <m:sSub>
                      <m:sSubPr>
                        <m:ctrlPr>
                          <a:rPr lang="en-US" altLang="zh-CN"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10</m:t>
                        </m:r>
                      </m:e>
                      <m:sup>
                        <m:r>
                          <a:rPr lang="en-US" altLang="zh-CN" b="0" i="1" smtClean="0">
                            <a:latin typeface="Cambria Math"/>
                          </a:rPr>
                          <m:t>6</m:t>
                        </m:r>
                      </m:sup>
                    </m:sSup>
                    <m:r>
                      <a:rPr lang="zh-CN" altLang="en-US" b="0" i="1" smtClean="0">
                        <a:latin typeface="Cambria Math"/>
                      </a:rPr>
                      <m:t>，</m:t>
                    </m:r>
                    <m:r>
                      <a:rPr lang="zh-CN" altLang="en-US" i="1">
                        <a:latin typeface="Cambria Math"/>
                      </a:rPr>
                      <m:t>不过</m:t>
                    </m:r>
                    <m:r>
                      <a:rPr lang="zh-CN" altLang="en-US" b="0" i="1" smtClean="0">
                        <a:latin typeface="Cambria Math"/>
                      </a:rPr>
                      <m:t>用</m:t>
                    </m:r>
                    <m:r>
                      <a:rPr lang="zh-CN" altLang="en-US" i="1">
                        <a:latin typeface="Cambria Math"/>
                      </a:rPr>
                      <m:t>高维前缀和</m:t>
                    </m:r>
                    <m:r>
                      <a:rPr lang="zh-CN" altLang="en-US" i="1" smtClean="0">
                        <a:latin typeface="Cambria Math"/>
                      </a:rPr>
                      <m:t>可以跑</m:t>
                    </m:r>
                    <m:sSup>
                      <m:sSupPr>
                        <m:ctrlPr>
                          <a:rPr lang="en-US" altLang="zh-CN" i="1" smtClean="0">
                            <a:latin typeface="Cambria Math" panose="02040503050406030204" pitchFamily="18" charset="0"/>
                          </a:rPr>
                        </m:ctrlPr>
                      </m:sSupPr>
                      <m:e>
                        <m:r>
                          <a:rPr lang="en-US" altLang="zh-CN" b="0" i="1" smtClean="0">
                            <a:latin typeface="Cambria Math"/>
                          </a:rPr>
                          <m:t>10</m:t>
                        </m:r>
                      </m:e>
                      <m:sup>
                        <m:r>
                          <a:rPr lang="en-US" altLang="zh-CN" b="0" i="1" smtClean="0">
                            <a:latin typeface="Cambria Math"/>
                          </a:rPr>
                          <m:t>7</m:t>
                        </m:r>
                      </m:sup>
                    </m:sSup>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976704"/>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764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00640"/>
          </a:xfrm>
        </p:spPr>
        <p:txBody>
          <a:bodyPr/>
          <a:lstStyle/>
          <a:p>
            <a:r>
              <a:rPr lang="zh-CN" altLang="en-US" dirty="0"/>
              <a:t>例题：</a:t>
            </a:r>
            <a:r>
              <a:rPr lang="en-US" altLang="zh-CN" b="1" dirty="0" err="1"/>
              <a:t>CommonAnts</a:t>
            </a:r>
            <a:r>
              <a:rPr lang="en-US" altLang="zh-CN" b="1" dirty="0"/>
              <a:t> </a:t>
            </a:r>
            <a:r>
              <a:rPr lang="zh-CN" altLang="en-US" b="1" dirty="0"/>
              <a:t>的调和数</a:t>
            </a:r>
            <a:r>
              <a:rPr lang="en-US" altLang="zh-CN" b="1" dirty="0"/>
              <a:t>(Loj561)</a:t>
            </a:r>
          </a:p>
          <a:p>
            <a:endParaRPr lang="en-US" altLang="zh-CN" b="1" dirty="0"/>
          </a:p>
          <a:p>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38748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73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764704"/>
                <a:ext cx="8229600" cy="5544656"/>
              </a:xfrm>
            </p:spPr>
            <p:txBody>
              <a:bodyPr>
                <a:normAutofit/>
              </a:bodyPr>
              <a:lstStyle/>
              <a:p>
                <a:r>
                  <a:rPr lang="zh-CN" altLang="en-US" dirty="0"/>
                  <a:t>例题：</a:t>
                </a:r>
                <a:endParaRPr lang="en-US" altLang="zh-CN" b="1" dirty="0"/>
              </a:p>
              <a:p>
                <a:endParaRPr lang="en-US" altLang="zh-CN" b="1" dirty="0"/>
              </a:p>
              <a:p>
                <a:r>
                  <a:rPr lang="zh-CN" altLang="en-US" dirty="0"/>
                  <a:t>计</a:t>
                </a:r>
                <a14:m>
                  <m:oMath xmlns:m="http://schemas.openxmlformats.org/officeDocument/2006/math">
                    <m:r>
                      <a:rPr lang="en-US" altLang="zh-CN" b="0" i="1" dirty="0" smtClean="0">
                        <a:latin typeface="Cambria Math"/>
                      </a:rPr>
                      <m:t>𝑓</m:t>
                    </m:r>
                    <m:r>
                      <a:rPr lang="en-US" altLang="zh-CN" b="0" i="1" dirty="0" smtClean="0">
                        <a:latin typeface="Cambria Math"/>
                      </a:rPr>
                      <m:t>(</m:t>
                    </m:r>
                    <m:r>
                      <a:rPr lang="en-US" altLang="zh-CN" b="0" i="1" dirty="0" smtClean="0">
                        <a:latin typeface="Cambria Math"/>
                      </a:rPr>
                      <m:t>𝑖</m:t>
                    </m:r>
                    <m:r>
                      <a:rPr lang="en-US" altLang="zh-CN" b="0" i="1" dirty="0" smtClean="0">
                        <a:latin typeface="Cambria Math"/>
                      </a:rPr>
                      <m:t>)</m:t>
                    </m:r>
                  </m:oMath>
                </a14:m>
                <a:r>
                  <a:rPr lang="zh-CN" altLang="en-US" dirty="0"/>
                  <a:t>为斐波那契数列第</a:t>
                </a:r>
                <a:r>
                  <a:rPr lang="en-US" altLang="zh-CN" dirty="0"/>
                  <a:t>i</a:t>
                </a:r>
                <a:r>
                  <a:rPr lang="zh-CN" altLang="en-US" dirty="0"/>
                  <a:t>项</a:t>
                </a:r>
              </a:p>
              <a:p>
                <a:r>
                  <a:rPr lang="zh-CN" altLang="en-US" dirty="0"/>
                  <a:t>有一个 </a:t>
                </a:r>
                <a:r>
                  <a:rPr lang="en-US" altLang="zh-CN" i="1" dirty="0"/>
                  <a:t>n </a:t>
                </a:r>
                <a:r>
                  <a:rPr lang="en-US" altLang="zh-CN" dirty="0"/>
                  <a:t>× </a:t>
                </a:r>
                <a:r>
                  <a:rPr lang="en-US" altLang="zh-CN" i="1" dirty="0"/>
                  <a:t>m</a:t>
                </a:r>
                <a:r>
                  <a:rPr lang="en-US" altLang="zh-CN" dirty="0"/>
                  <a:t> </a:t>
                </a:r>
                <a:r>
                  <a:rPr lang="zh-CN" altLang="en-US" dirty="0"/>
                  <a:t>的表格，第 </a:t>
                </a:r>
                <a:r>
                  <a:rPr lang="en-US" altLang="zh-CN" i="1" dirty="0"/>
                  <a:t>i</a:t>
                </a:r>
                <a:r>
                  <a:rPr lang="en-US" altLang="zh-CN" dirty="0"/>
                  <a:t> </a:t>
                </a:r>
                <a:r>
                  <a:rPr lang="zh-CN" altLang="en-US" dirty="0"/>
                  <a:t>行第 </a:t>
                </a:r>
                <a:r>
                  <a:rPr lang="en-US" altLang="zh-CN" i="1" dirty="0"/>
                  <a:t>j</a:t>
                </a:r>
                <a:r>
                  <a:rPr lang="en-US" altLang="zh-CN" dirty="0"/>
                  <a:t> </a:t>
                </a:r>
                <a:r>
                  <a:rPr lang="zh-CN" altLang="en-US" dirty="0"/>
                  <a:t>列的格子中的数是斐波那契数列第</a:t>
                </a:r>
                <a:r>
                  <a:rPr lang="en-US" altLang="zh-CN" dirty="0"/>
                  <a:t>​</a:t>
                </a:r>
                <a14:m>
                  <m:oMath xmlns:m="http://schemas.openxmlformats.org/officeDocument/2006/math">
                    <m:r>
                      <m:rPr>
                        <m:sty m:val="p"/>
                      </m:rPr>
                      <a:rPr lang="en-US" altLang="zh-CN" b="0" i="0" smtClean="0">
                        <a:latin typeface="Cambria Math"/>
                      </a:rPr>
                      <m:t>gcd</m:t>
                    </m:r>
                    <m:r>
                      <a:rPr lang="en-US" altLang="zh-CN" b="0" i="1" smtClean="0">
                        <a:latin typeface="Cambria Math"/>
                      </a:rPr>
                      <m:t>⁡(</m:t>
                    </m:r>
                    <m:r>
                      <a:rPr lang="en-US" altLang="zh-CN" b="0" i="1" smtClean="0">
                        <a:latin typeface="Cambria Math"/>
                      </a:rPr>
                      <m:t>𝑖</m:t>
                    </m:r>
                    <m:r>
                      <a:rPr lang="en-US" altLang="zh-CN" b="0" i="1" smtClean="0">
                        <a:latin typeface="Cambria Math"/>
                      </a:rPr>
                      <m:t>,</m:t>
                    </m:r>
                    <m:r>
                      <a:rPr lang="en-US" altLang="zh-CN" b="0" i="1" smtClean="0">
                        <a:latin typeface="Cambria Math"/>
                      </a:rPr>
                      <m:t>𝑗</m:t>
                    </m:r>
                    <m:r>
                      <a:rPr lang="en-US" altLang="zh-CN" b="0" i="1" smtClean="0">
                        <a:latin typeface="Cambria Math"/>
                      </a:rPr>
                      <m:t>)</m:t>
                    </m:r>
                  </m:oMath>
                </a14:m>
                <a:r>
                  <a:rPr lang="zh-CN" altLang="en-US" dirty="0"/>
                  <a:t>项。求这些数的乘机。</a:t>
                </a:r>
                <a:endParaRPr lang="en-US" altLang="zh-CN" dirty="0"/>
              </a:p>
              <a:p>
                <a:r>
                  <a:rPr lang="zh-CN" altLang="en-US" dirty="0"/>
                  <a:t>多组数据</a:t>
                </a:r>
                <a:endParaRPr lang="en-US" altLang="zh-CN" dirty="0"/>
              </a:p>
              <a:p>
                <a:endParaRPr lang="en-US" altLang="zh-CN" dirty="0"/>
              </a:p>
              <a:p>
                <a14:m>
                  <m:oMath xmlns:m="http://schemas.openxmlformats.org/officeDocument/2006/math">
                    <m:r>
                      <a:rPr lang="en-US" altLang="zh-CN" i="1" dirty="0" smtClean="0">
                        <a:latin typeface="Cambria Math"/>
                      </a:rPr>
                      <m:t>1</m:t>
                    </m:r>
                    <m:r>
                      <a:rPr lang="en-US" altLang="zh-CN" b="0" i="1" dirty="0" smtClean="0">
                        <a:latin typeface="Cambria Math"/>
                      </a:rPr>
                      <m:t>≤</m:t>
                    </m:r>
                    <m:r>
                      <a:rPr lang="en-US" altLang="zh-CN" i="1" dirty="0">
                        <a:latin typeface="Cambria Math"/>
                      </a:rPr>
                      <m:t>𝑇</m:t>
                    </m:r>
                    <m:r>
                      <a:rPr lang="en-US" altLang="zh-CN" b="0" i="1" dirty="0" smtClean="0">
                        <a:latin typeface="Cambria Math"/>
                      </a:rPr>
                      <m:t>≤</m:t>
                    </m:r>
                    <m:r>
                      <a:rPr lang="en-US" altLang="zh-CN" i="1" dirty="0">
                        <a:latin typeface="Cambria Math"/>
                      </a:rPr>
                      <m:t> </m:t>
                    </m:r>
                    <m:sSup>
                      <m:sSupPr>
                        <m:ctrlPr>
                          <a:rPr lang="en-US" altLang="zh-CN"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3</m:t>
                        </m:r>
                      </m:sup>
                    </m:sSup>
                  </m:oMath>
                </a14:m>
                <a:endParaRPr lang="en-US" altLang="zh-CN" i="1" dirty="0">
                  <a:latin typeface="Cambria Math"/>
                </a:endParaRPr>
              </a:p>
              <a:p>
                <a14:m>
                  <m:oMath xmlns:m="http://schemas.openxmlformats.org/officeDocument/2006/math">
                    <m:r>
                      <a:rPr lang="en-US" altLang="zh-CN" i="1" dirty="0">
                        <a:latin typeface="Cambria Math"/>
                      </a:rPr>
                      <m:t>1</m:t>
                    </m:r>
                    <m:r>
                      <a:rPr lang="en-US" altLang="zh-CN" b="0" i="1" dirty="0" smtClean="0">
                        <a:latin typeface="Cambria Math"/>
                      </a:rPr>
                      <m:t>≤</m:t>
                    </m:r>
                    <m:r>
                      <a:rPr lang="en-US" altLang="zh-CN" b="0" i="1" dirty="0" smtClean="0">
                        <a:latin typeface="Cambria Math"/>
                      </a:rPr>
                      <m:t>𝑛</m:t>
                    </m:r>
                    <m:r>
                      <a:rPr lang="en-US" altLang="zh-CN" b="0" i="1" dirty="0" smtClean="0">
                        <a:latin typeface="Cambria Math"/>
                      </a:rPr>
                      <m:t>,</m:t>
                    </m:r>
                    <m:r>
                      <a:rPr lang="en-US" altLang="zh-CN" b="0" i="1" dirty="0" smtClean="0">
                        <a:latin typeface="Cambria Math"/>
                      </a:rPr>
                      <m:t>𝑚</m:t>
                    </m:r>
                    <m:r>
                      <a:rPr lang="en-US" altLang="zh-CN" b="0" i="1" dirty="0" smtClean="0">
                        <a:latin typeface="Cambria Math"/>
                      </a:rPr>
                      <m:t>≤ </m:t>
                    </m:r>
                    <m:sSup>
                      <m:sSupPr>
                        <m:ctrlPr>
                          <a:rPr lang="en-US" altLang="zh-CN" i="1" dirty="0" smtClean="0">
                            <a:latin typeface="Cambria Math" panose="02040503050406030204" pitchFamily="18" charset="0"/>
                          </a:rPr>
                        </m:ctrlPr>
                      </m:sSupPr>
                      <m:e>
                        <m:r>
                          <a:rPr lang="en-US" altLang="zh-CN" b="0" i="1" dirty="0" smtClean="0">
                            <a:latin typeface="Cambria Math"/>
                          </a:rPr>
                          <m:t>10</m:t>
                        </m:r>
                      </m:e>
                      <m:sup>
                        <m:r>
                          <a:rPr lang="en-US" altLang="zh-CN" b="0" i="1" dirty="0" smtClean="0">
                            <a:latin typeface="Cambria Math"/>
                          </a:rPr>
                          <m:t>6</m:t>
                        </m:r>
                      </m:sup>
                    </m:sSup>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764704"/>
                <a:ext cx="8229600" cy="5544656"/>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252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404664"/>
                <a:ext cx="8640960" cy="5721499"/>
              </a:xfrm>
            </p:spPr>
            <p:txBody>
              <a:bodyPr>
                <a:normAutofit/>
              </a:bodyPr>
              <a:lstStyle/>
              <a:p>
                <a:r>
                  <a:rPr lang="zh-CN" altLang="en-US" dirty="0"/>
                  <a:t>在说高维前缀和前，先回顾一下我们是如何处理</a:t>
                </a:r>
                <a:r>
                  <a:rPr lang="en-US" altLang="zh-CN" dirty="0"/>
                  <a:t>2</a:t>
                </a:r>
                <a:r>
                  <a:rPr lang="zh-CN" altLang="en-US" dirty="0"/>
                  <a:t>维前缀和的。</a:t>
                </a:r>
                <a:endParaRPr lang="en-US" altLang="zh-CN" dirty="0"/>
              </a:p>
              <a:p>
                <a:endParaRPr lang="en-US" altLang="zh-CN" dirty="0"/>
              </a:p>
              <a:p>
                <a:r>
                  <a:rPr lang="zh-CN" altLang="en-US" dirty="0"/>
                  <a:t>比较普遍的方法是使用容斥</a:t>
                </a:r>
                <a:endParaRPr lang="en-US" altLang="zh-CN" b="0" i="1" dirty="0">
                  <a:latin typeface="Cambria Math"/>
                </a:endParaRPr>
              </a:p>
              <a:p>
                <a:r>
                  <a:rPr lang="zh-CN" altLang="en-US" b="0" dirty="0"/>
                  <a:t>即</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a:rPr>
                          <m:t>𝑠𝑢𝑚</m:t>
                        </m:r>
                      </m:e>
                      <m:sub>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sub>
                    </m:sSub>
                    <m:r>
                      <a:rPr lang="en-US" altLang="zh-CN" sz="2800" b="0" i="1" smtClean="0">
                        <a:latin typeface="Cambria Math"/>
                      </a:rPr>
                      <m:t>=</m:t>
                    </m:r>
                    <m:sSub>
                      <m:sSubPr>
                        <m:ctrlPr>
                          <a:rPr lang="en-US" altLang="zh-CN" sz="2800" b="0" i="1" smtClean="0">
                            <a:latin typeface="Cambria Math" panose="02040503050406030204" pitchFamily="18" charset="0"/>
                          </a:rPr>
                        </m:ctrlPr>
                      </m:sSubPr>
                      <m:e>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sub>
                        </m:sSub>
                        <m:r>
                          <a:rPr lang="en-US" altLang="zh-CN" sz="2800" b="0" i="1" smtClean="0">
                            <a:latin typeface="Cambria Math"/>
                          </a:rPr>
                          <m:t>+</m:t>
                        </m:r>
                        <m:r>
                          <a:rPr lang="en-US" altLang="zh-CN" sz="2800" b="0" i="1" smtClean="0">
                            <a:latin typeface="Cambria Math"/>
                          </a:rPr>
                          <m:t>𝑠𝑢𝑚</m:t>
                        </m:r>
                      </m:e>
                      <m:sub>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−1</m:t>
                        </m:r>
                      </m:sub>
                    </m:sSub>
                    <m:r>
                      <a:rPr lang="en-US" altLang="zh-CN" sz="2800" b="0" i="0"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𝑠𝑢𝑚</m:t>
                        </m:r>
                      </m:e>
                      <m:sub>
                        <m:r>
                          <a:rPr lang="en-US" altLang="zh-CN" sz="2800" b="0" i="1" smtClean="0">
                            <a:latin typeface="Cambria Math"/>
                          </a:rPr>
                          <m:t>𝑖</m:t>
                        </m:r>
                        <m:r>
                          <a:rPr lang="en-US" altLang="zh-CN" sz="2800" b="0" i="1" smtClean="0">
                            <a:latin typeface="Cambria Math"/>
                          </a:rPr>
                          <m:t>−1,</m:t>
                        </m:r>
                        <m:r>
                          <a:rPr lang="en-US" altLang="zh-CN" sz="2800" b="0" i="1" smtClean="0">
                            <a:latin typeface="Cambria Math"/>
                          </a:rPr>
                          <m:t>𝑗</m:t>
                        </m:r>
                      </m:sub>
                    </m:sSub>
                    <m:r>
                      <a:rPr lang="en-US" altLang="zh-CN" sz="2800" b="0" i="1"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𝑠𝑢𝑚</m:t>
                        </m:r>
                      </m:e>
                      <m:sub>
                        <m:r>
                          <a:rPr lang="en-US" altLang="zh-CN" sz="2800" b="0" i="1" smtClean="0">
                            <a:latin typeface="Cambria Math"/>
                          </a:rPr>
                          <m:t>𝑖</m:t>
                        </m:r>
                        <m:r>
                          <a:rPr lang="en-US" altLang="zh-CN" sz="2800" b="0" i="1" smtClean="0">
                            <a:latin typeface="Cambria Math"/>
                          </a:rPr>
                          <m:t>−1,</m:t>
                        </m:r>
                        <m:r>
                          <a:rPr lang="en-US" altLang="zh-CN" sz="2800" b="0" i="1" smtClean="0">
                            <a:latin typeface="Cambria Math"/>
                          </a:rPr>
                          <m:t>𝑗</m:t>
                        </m:r>
                        <m:r>
                          <a:rPr lang="en-US" altLang="zh-CN" sz="2800" b="0" i="1" smtClean="0">
                            <a:latin typeface="Cambria Math"/>
                          </a:rPr>
                          <m:t>−1</m:t>
                        </m:r>
                      </m:sub>
                    </m:sSub>
                  </m:oMath>
                </a14:m>
                <a:endParaRPr lang="en-US" altLang="zh-CN" sz="2800" b="0" dirty="0"/>
              </a:p>
              <a:p>
                <a:endParaRPr lang="en-US" altLang="zh-CN" b="0" dirty="0"/>
              </a:p>
              <a:p>
                <a:r>
                  <a:rPr lang="zh-CN" altLang="en-US" dirty="0"/>
                  <a:t>还有一种是分维度做前缀和</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404664"/>
                <a:ext cx="8640960" cy="5721499"/>
              </a:xfrm>
              <a:blipFill rotWithShape="1">
                <a:blip r:embed="rId2"/>
                <a:stretch>
                  <a:fillRect l="-1551" t="-1384"/>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437112"/>
            <a:ext cx="5616624" cy="186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6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6048672"/>
          </a:xfrm>
        </p:spPr>
        <p:txBody>
          <a:bodyPr>
            <a:normAutofit/>
          </a:bodyPr>
          <a:lstStyle/>
          <a:p>
            <a:r>
              <a:rPr lang="zh-CN" altLang="en-US" dirty="0"/>
              <a:t>我们主要讨论第二种方式</a:t>
            </a:r>
            <a:endParaRPr lang="en-US" altLang="zh-CN" dirty="0"/>
          </a:p>
          <a:p>
            <a:r>
              <a:rPr lang="zh-CN" altLang="en-US" dirty="0"/>
              <a:t>发现它可以拓展到更高维的情况</a:t>
            </a:r>
            <a:endParaRPr lang="en-US" altLang="zh-CN" dirty="0"/>
          </a:p>
          <a:p>
            <a:r>
              <a:rPr lang="zh-CN" altLang="en-US" dirty="0"/>
              <a:t>对于</a:t>
            </a:r>
            <a:r>
              <a:rPr lang="en-US" altLang="zh-CN" dirty="0"/>
              <a:t>3</a:t>
            </a:r>
            <a:r>
              <a:rPr lang="zh-CN" altLang="en-US" dirty="0"/>
              <a:t>维</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a:p>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78" y="1916832"/>
            <a:ext cx="6336704" cy="347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6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760680"/>
          </a:xfrm>
        </p:spPr>
        <p:txBody>
          <a:bodyPr/>
          <a:lstStyle/>
          <a:p>
            <a:r>
              <a:rPr lang="zh-CN" altLang="en-US" dirty="0"/>
              <a:t>类似的，我们便可以得到</a:t>
            </a:r>
            <a:r>
              <a:rPr lang="en-US" altLang="zh-CN" dirty="0"/>
              <a:t>4</a:t>
            </a:r>
            <a:r>
              <a:rPr lang="zh-CN" altLang="en-US" dirty="0"/>
              <a:t>、</a:t>
            </a:r>
            <a:r>
              <a:rPr lang="en-US" altLang="zh-CN" dirty="0"/>
              <a:t>5</a:t>
            </a:r>
            <a:r>
              <a:rPr lang="zh-CN" altLang="en-US" dirty="0"/>
              <a:t>、以及</a:t>
            </a:r>
            <a:r>
              <a:rPr lang="en-US" altLang="zh-CN" dirty="0"/>
              <a:t>n</a:t>
            </a:r>
            <a:r>
              <a:rPr lang="zh-CN" altLang="en-US" dirty="0"/>
              <a:t>维的求前缀和的方法，这里就不赘述了。</a:t>
            </a:r>
          </a:p>
        </p:txBody>
      </p:sp>
    </p:spTree>
    <p:extLst>
      <p:ext uri="{BB962C8B-B14F-4D97-AF65-F5344CB8AC3E}">
        <p14:creationId xmlns:p14="http://schemas.microsoft.com/office/powerpoint/2010/main" val="50077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548680"/>
                <a:ext cx="8229600" cy="5760680"/>
              </a:xfrm>
            </p:spPr>
            <p:txBody>
              <a:bodyPr>
                <a:normAutofit fontScale="77500" lnSpcReduction="20000"/>
              </a:bodyPr>
              <a:lstStyle/>
              <a:p>
                <a:r>
                  <a:rPr lang="zh-CN" altLang="en-US" dirty="0"/>
                  <a:t>经典问题：求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𝑖</m:t>
                        </m:r>
                      </m:sub>
                    </m:sSub>
                    <m:r>
                      <a:rPr lang="en-US" altLang="zh-CN" b="0" i="1" smtClean="0">
                        <a:latin typeface="Cambria Math"/>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a:rPr>
                          <m:t>𝑖</m:t>
                        </m:r>
                        <m:r>
                          <a:rPr lang="en-US" altLang="zh-CN" b="0" i="1" smtClean="0">
                            <a:latin typeface="Cambria Math"/>
                          </a:rPr>
                          <m:t>&amp;</m:t>
                        </m:r>
                        <m:r>
                          <a:rPr lang="en-US" altLang="zh-CN" b="0" i="1" smtClean="0">
                            <a:latin typeface="Cambria Math"/>
                          </a:rPr>
                          <m:t>𝑗</m:t>
                        </m:r>
                        <m:r>
                          <a:rPr lang="en-US" altLang="zh-CN" b="0" i="1" smtClean="0">
                            <a:latin typeface="Cambria Math"/>
                          </a:rPr>
                          <m:t>=</m:t>
                        </m:r>
                        <m:r>
                          <a:rPr lang="en-US" altLang="zh-CN" b="0" i="1" smtClean="0">
                            <a:latin typeface="Cambria Math"/>
                          </a:rPr>
                          <m:t>𝑖</m:t>
                        </m:r>
                      </m:sub>
                      <m:sup/>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𝑗</m:t>
                            </m:r>
                          </m:sub>
                        </m:sSub>
                      </m:e>
                    </m:nary>
                  </m:oMath>
                </a14:m>
                <a:endParaRPr lang="en-US" altLang="zh-CN" b="0" dirty="0"/>
              </a:p>
              <a:p>
                <a:endParaRPr lang="en-US" altLang="zh-CN" sz="2800" dirty="0"/>
              </a:p>
              <a:p>
                <a:r>
                  <a:rPr lang="zh-CN" altLang="en-US" sz="2800" dirty="0"/>
                  <a:t>将一个长度为</a:t>
                </a:r>
                <a:r>
                  <a:rPr lang="en-US" altLang="zh-CN" sz="2800" dirty="0"/>
                  <a:t>n</a:t>
                </a:r>
                <a:r>
                  <a:rPr lang="zh-CN" altLang="en-US" sz="2800" dirty="0"/>
                  <a:t>的二进制数看做一个</a:t>
                </a:r>
                <a:r>
                  <a:rPr lang="en-US" altLang="zh-CN" sz="2800" dirty="0"/>
                  <a:t>n</a:t>
                </a:r>
                <a:r>
                  <a:rPr lang="zh-CN" altLang="en-US" sz="2800" dirty="0"/>
                  <a:t>维，每维都只有</a:t>
                </a:r>
                <a:r>
                  <a:rPr lang="en-US" altLang="zh-CN" sz="2800" dirty="0"/>
                  <a:t>0</a:t>
                </a:r>
                <a:r>
                  <a:rPr lang="zh-CN" altLang="en-US" sz="2800" dirty="0"/>
                  <a:t>、</a:t>
                </a:r>
                <a:r>
                  <a:rPr lang="en-US" altLang="zh-CN" sz="2800" dirty="0"/>
                  <a:t>1</a:t>
                </a:r>
                <a:r>
                  <a:rPr lang="zh-CN" altLang="en-US" sz="2800" dirty="0"/>
                  <a:t>两种状态的空间中的一个点。</a:t>
                </a:r>
                <a:endParaRPr lang="en-US" altLang="zh-CN" sz="2800" dirty="0"/>
              </a:p>
              <a:p>
                <a:r>
                  <a:rPr lang="zh-CN" altLang="en-US" sz="2800" dirty="0"/>
                  <a:t>那么二进制子集就等同于高维前缀和了</a:t>
                </a:r>
                <a:endParaRPr lang="en-US" altLang="zh-CN" sz="2800" dirty="0"/>
              </a:p>
              <a:p>
                <a:endParaRPr lang="en-US" altLang="zh-CN" sz="2800" dirty="0"/>
              </a:p>
              <a:p>
                <a:r>
                  <a:rPr lang="zh-CN" altLang="en-US" dirty="0"/>
                  <a:t>时间复杂度</a:t>
                </a:r>
                <a14:m>
                  <m:oMath xmlns:m="http://schemas.openxmlformats.org/officeDocument/2006/math">
                    <m:r>
                      <a:rPr lang="en-US" altLang="zh-CN" b="0" i="1" smtClean="0">
                        <a:latin typeface="Cambria Math"/>
                      </a:rPr>
                      <m:t>𝑂</m:t>
                    </m:r>
                    <m:r>
                      <a:rPr lang="en-US" altLang="zh-CN" b="0" i="1" smtClean="0">
                        <a:latin typeface="Cambria Math"/>
                      </a:rPr>
                      <m:t>(</m:t>
                    </m:r>
                    <m:r>
                      <a:rPr lang="en-US" altLang="zh-CN" b="0" i="1" smtClean="0">
                        <a:latin typeface="Cambria Math"/>
                      </a:rPr>
                      <m:t>𝑛</m:t>
                    </m:r>
                    <m:sSup>
                      <m:sSupPr>
                        <m:ctrlPr>
                          <a:rPr lang="en-US" altLang="zh-CN" b="0"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𝑛</m:t>
                        </m:r>
                      </m:sup>
                    </m:sSup>
                    <m:r>
                      <a:rPr lang="en-US" altLang="zh-CN" b="0" i="1" smtClean="0">
                        <a:latin typeface="Cambria Math"/>
                      </a:rPr>
                      <m:t>)</m:t>
                    </m:r>
                  </m:oMath>
                </a14:m>
                <a:endParaRPr lang="en-US" altLang="zh-CN" sz="2800" dirty="0"/>
              </a:p>
              <a:p>
                <a:r>
                  <a:rPr lang="zh-CN" altLang="en-US" dirty="0"/>
                  <a:t>代码</a:t>
                </a:r>
                <a:endParaRPr lang="en-US" altLang="zh-CN" dirty="0"/>
              </a:p>
              <a:p>
                <a:pPr lvl="1"/>
                <a:endParaRPr lang="en-US" altLang="zh-CN" dirty="0"/>
              </a:p>
              <a:p>
                <a:pPr lvl="1"/>
                <a:r>
                  <a:rPr lang="zh-CN" altLang="en-US" dirty="0"/>
                  <a:t>子集</a:t>
                </a:r>
                <a:r>
                  <a:rPr lang="en-US" altLang="zh-CN" dirty="0"/>
                  <a:t>	</a:t>
                </a:r>
              </a:p>
              <a:p>
                <a:pPr lvl="1"/>
                <a:endParaRPr lang="en-US" altLang="zh-CN" dirty="0"/>
              </a:p>
              <a:p>
                <a:pPr lvl="1"/>
                <a:endParaRPr lang="en-US" altLang="zh-CN" dirty="0"/>
              </a:p>
              <a:p>
                <a:pPr lvl="1"/>
                <a:r>
                  <a:rPr lang="zh-CN" altLang="en-US" dirty="0"/>
                  <a:t>超集</a:t>
                </a:r>
                <a:endParaRPr lang="en-US" altLang="zh-CN" dirty="0"/>
              </a:p>
              <a:p>
                <a:endParaRPr lang="en-US" altLang="zh-CN" sz="2800" dirty="0"/>
              </a:p>
              <a:p>
                <a:pPr marL="137160" indent="0">
                  <a:buNone/>
                </a:pPr>
                <a:endParaRPr lang="en-US" altLang="zh-CN" sz="2800" dirty="0"/>
              </a:p>
              <a:p>
                <a:r>
                  <a:rPr lang="zh-CN" altLang="en-US" sz="2800" dirty="0"/>
                  <a:t>其实就是</a:t>
                </a:r>
                <a:r>
                  <a:rPr lang="en-US" altLang="zh-CN" sz="2800" dirty="0" err="1"/>
                  <a:t>sos</a:t>
                </a:r>
                <a:r>
                  <a:rPr lang="en-US" altLang="zh-CN" sz="2800" dirty="0"/>
                  <a:t> </a:t>
                </a:r>
                <a:r>
                  <a:rPr lang="en-US" altLang="zh-CN" sz="2800" dirty="0" err="1"/>
                  <a:t>dp</a:t>
                </a:r>
                <a:r>
                  <a:rPr lang="zh-CN" altLang="en-US" sz="2800" dirty="0"/>
                  <a:t>，可能更好理解？</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548680"/>
                <a:ext cx="8229600" cy="5760680"/>
              </a:xfrm>
              <a:blipFill>
                <a:blip r:embed="rId2"/>
                <a:stretch>
                  <a:fillRect/>
                </a:stretch>
              </a:blipFill>
            </p:spPr>
            <p:txBody>
              <a:bodyPr/>
              <a:lstStyle/>
              <a:p>
                <a:r>
                  <a:rPr lang="zh-CN" altLang="en-US">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981" y="3501008"/>
            <a:ext cx="642613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981" y="4437112"/>
            <a:ext cx="610906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5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620688"/>
                <a:ext cx="8229600" cy="5505475"/>
              </a:xfrm>
            </p:spPr>
            <p:txBody>
              <a:bodyPr>
                <a:normAutofit/>
              </a:bodyPr>
              <a:lstStyle/>
              <a:p>
                <a:r>
                  <a:rPr lang="zh-CN" altLang="en-US" b="1" dirty="0"/>
                  <a:t>例题：</a:t>
                </a:r>
                <a:endParaRPr lang="en-US" altLang="zh-CN" dirty="0"/>
              </a:p>
              <a:p>
                <a:endParaRPr lang="en-US" altLang="zh-CN" dirty="0"/>
              </a:p>
              <a:p>
                <a:r>
                  <a:rPr lang="zh-CN" altLang="en-US" dirty="0"/>
                  <a:t>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2</m:t>
                        </m:r>
                      </m:e>
                      <m:sup>
                        <m:r>
                          <a:rPr lang="en-US" altLang="zh-CN" i="1">
                            <a:latin typeface="Cambria Math"/>
                          </a:rPr>
                          <m:t>𝑛</m:t>
                        </m:r>
                      </m:sup>
                    </m:sSup>
                    <m:r>
                      <a:rPr lang="zh-CN" altLang="en-US" i="1">
                        <a:latin typeface="Cambria Math"/>
                      </a:rPr>
                      <m:t>个数</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0</m:t>
                        </m:r>
                      </m:sub>
                    </m:sSub>
                    <m:r>
                      <a:rPr lang="en-US" altLang="zh-CN">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sSup>
                          <m:sSupPr>
                            <m:ctrlPr>
                              <a:rPr lang="en-US" altLang="zh-CN" i="1">
                                <a:latin typeface="Cambria Math" panose="02040503050406030204" pitchFamily="18" charset="0"/>
                              </a:rPr>
                            </m:ctrlPr>
                          </m:sSupPr>
                          <m:e>
                            <m:r>
                              <a:rPr lang="en-US" altLang="zh-CN" i="1">
                                <a:latin typeface="Cambria Math"/>
                              </a:rPr>
                              <m:t>2</m:t>
                            </m:r>
                          </m:e>
                          <m:sup>
                            <m:r>
                              <a:rPr lang="en-US" altLang="zh-CN" i="1">
                                <a:latin typeface="Cambria Math"/>
                              </a:rPr>
                              <m:t>𝑛</m:t>
                            </m:r>
                          </m:sup>
                        </m:sSup>
                        <m:r>
                          <a:rPr lang="en-US" altLang="zh-CN" i="1">
                            <a:latin typeface="Cambria Math"/>
                          </a:rPr>
                          <m:t>−1</m:t>
                        </m:r>
                      </m:sub>
                    </m:sSub>
                  </m:oMath>
                </a14:m>
                <a:endParaRPr lang="en-US" altLang="zh-CN" dirty="0"/>
              </a:p>
              <a:p>
                <a:r>
                  <a:rPr lang="zh-CN" altLang="en-US" dirty="0"/>
                  <a:t>对每一个</a:t>
                </a:r>
                <a14:m>
                  <m:oMath xmlns:m="http://schemas.openxmlformats.org/officeDocument/2006/math">
                    <m:r>
                      <m:rPr>
                        <m:sty m:val="p"/>
                      </m:rPr>
                      <a:rPr lang="en-US" altLang="zh-CN">
                        <a:latin typeface="Cambria Math"/>
                        <a:ea typeface="Cambria Math"/>
                      </a:rPr>
                      <m:t>k</m:t>
                    </m:r>
                    <m:r>
                      <a:rPr lang="en-US" altLang="zh-CN" i="1">
                        <a:latin typeface="Cambria Math"/>
                        <a:ea typeface="Cambria Math"/>
                      </a:rPr>
                      <m:t>∈[</m:t>
                    </m:r>
                    <m:r>
                      <a:rPr lang="en-US" altLang="zh-CN" b="0" i="1" smtClean="0">
                        <a:latin typeface="Cambria Math"/>
                        <a:ea typeface="Cambria Math"/>
                      </a:rPr>
                      <m:t>0</m:t>
                    </m:r>
                    <m:r>
                      <a:rPr lang="en-US" altLang="zh-CN" i="1">
                        <a:latin typeface="Cambria Math"/>
                        <a:ea typeface="Cambria Math"/>
                      </a:rPr>
                      <m:t>,</m:t>
                    </m:r>
                    <m:sSup>
                      <m:sSupPr>
                        <m:ctrlPr>
                          <a:rPr lang="en-US" altLang="zh-CN" i="1">
                            <a:latin typeface="Cambria Math" panose="02040503050406030204" pitchFamily="18" charset="0"/>
                          </a:rPr>
                        </m:ctrlPr>
                      </m:sSupPr>
                      <m:e>
                        <m:r>
                          <a:rPr lang="en-US" altLang="zh-CN" i="1">
                            <a:latin typeface="Cambria Math"/>
                          </a:rPr>
                          <m:t>2</m:t>
                        </m:r>
                      </m:e>
                      <m:sup>
                        <m:r>
                          <a:rPr lang="en-US" altLang="zh-CN" i="1">
                            <a:latin typeface="Cambria Math"/>
                          </a:rPr>
                          <m:t>𝑛</m:t>
                        </m:r>
                      </m:sup>
                    </m:sSup>
                    <m:r>
                      <a:rPr lang="en-US" altLang="zh-CN" i="1">
                        <a:latin typeface="Cambria Math"/>
                      </a:rPr>
                      <m:t>−1</m:t>
                    </m:r>
                    <m:r>
                      <a:rPr lang="en-US" altLang="zh-CN" i="1">
                        <a:latin typeface="Cambria Math"/>
                        <a:ea typeface="Cambria Math"/>
                      </a:rPr>
                      <m:t>]</m:t>
                    </m:r>
                  </m:oMath>
                </a14:m>
                <a:r>
                  <a:rPr lang="en-US" altLang="zh-CN" dirty="0"/>
                  <a:t>,</a:t>
                </a:r>
                <a:r>
                  <a:rPr lang="zh-CN" altLang="en-US" dirty="0"/>
                  <a:t>求出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𝑗</m:t>
                        </m:r>
                      </m:sub>
                    </m:sSub>
                  </m:oMath>
                </a14:m>
                <a:r>
                  <a:rPr lang="zh-CN" altLang="en-US" dirty="0"/>
                  <a:t>的最大值，满足</a:t>
                </a:r>
                <a14:m>
                  <m:oMath xmlns:m="http://schemas.openxmlformats.org/officeDocument/2006/math">
                    <m:r>
                      <a:rPr lang="en-US" altLang="zh-CN" i="1" smtClean="0">
                        <a:latin typeface="Cambria Math"/>
                      </a:rPr>
                      <m:t>0≤</m:t>
                    </m:r>
                    <m:r>
                      <a:rPr lang="en-US" altLang="zh-CN" i="1" smtClean="0">
                        <a:latin typeface="Cambria Math"/>
                      </a:rPr>
                      <m:t>𝑖</m:t>
                    </m:r>
                    <m:r>
                      <a:rPr lang="en-US" altLang="zh-CN" i="1" smtClean="0">
                        <a:latin typeface="Cambria Math"/>
                      </a:rPr>
                      <m:t>&lt;</m:t>
                    </m:r>
                    <m:r>
                      <a:rPr lang="en-US" altLang="zh-CN" i="1" smtClean="0">
                        <a:latin typeface="Cambria Math"/>
                      </a:rPr>
                      <m:t>𝑗</m:t>
                    </m:r>
                    <m:r>
                      <a:rPr lang="en-US" altLang="zh-CN" i="1" smtClean="0">
                        <a:latin typeface="Cambria Math"/>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2</m:t>
                        </m:r>
                      </m:e>
                      <m:sup>
                        <m:r>
                          <a:rPr lang="en-US" altLang="zh-CN" i="1">
                            <a:latin typeface="Cambria Math"/>
                          </a:rPr>
                          <m:t>𝑛</m:t>
                        </m:r>
                      </m:sup>
                    </m:sSup>
                  </m:oMath>
                </a14:m>
                <a:r>
                  <a:rPr lang="en-US" altLang="zh-CN" dirty="0"/>
                  <a:t>-1</a:t>
                </a:r>
                <a:r>
                  <a:rPr lang="zh-CN" altLang="en-US" dirty="0"/>
                  <a:t>且</a:t>
                </a:r>
                <a14:m>
                  <m:oMath xmlns:m="http://schemas.openxmlformats.org/officeDocument/2006/math">
                    <m:r>
                      <a:rPr lang="en-US" altLang="zh-CN" i="1">
                        <a:latin typeface="Cambria Math"/>
                      </a:rPr>
                      <m:t>𝑖</m:t>
                    </m:r>
                    <m:r>
                      <a:rPr lang="en-US" altLang="zh-CN" i="1">
                        <a:latin typeface="Cambria Math"/>
                      </a:rPr>
                      <m:t> </m:t>
                    </m:r>
                    <m:r>
                      <a:rPr lang="en-US" altLang="zh-CN" i="1">
                        <a:latin typeface="Cambria Math"/>
                      </a:rPr>
                      <m:t>𝑜𝑟</m:t>
                    </m:r>
                    <m:r>
                      <a:rPr lang="en-US" altLang="zh-CN" i="1">
                        <a:latin typeface="Cambria Math"/>
                      </a:rPr>
                      <m:t> </m:t>
                    </m:r>
                    <m:r>
                      <a:rPr lang="en-US" altLang="zh-CN" i="1">
                        <a:latin typeface="Cambria Math"/>
                      </a:rPr>
                      <m:t>𝑗</m:t>
                    </m:r>
                    <m:r>
                      <a:rPr lang="en-US" altLang="zh-CN" i="1">
                        <a:latin typeface="Cambria Math"/>
                      </a:rPr>
                      <m:t>≤</m:t>
                    </m:r>
                    <m:r>
                      <a:rPr lang="en-US" altLang="zh-CN" i="1">
                        <a:latin typeface="Cambria Math"/>
                      </a:rPr>
                      <m:t>𝑘</m:t>
                    </m:r>
                  </m:oMath>
                </a14:m>
                <a:endParaRPr lang="en-US" altLang="zh-CN" dirty="0"/>
              </a:p>
              <a:p>
                <a:endParaRPr lang="en-US" altLang="zh-CN" dirty="0"/>
              </a:p>
              <a:p>
                <a14:m>
                  <m:oMath xmlns:m="http://schemas.openxmlformats.org/officeDocument/2006/math">
                    <m:r>
                      <a:rPr lang="en-US" altLang="zh-CN" i="1">
                        <a:latin typeface="Cambria Math"/>
                      </a:rPr>
                      <m:t>1≤</m:t>
                    </m:r>
                    <m:r>
                      <a:rPr lang="en-US" altLang="zh-CN" i="1">
                        <a:latin typeface="Cambria Math"/>
                      </a:rPr>
                      <m:t>𝑛</m:t>
                    </m:r>
                    <m:r>
                      <a:rPr lang="en-US" altLang="zh-CN" i="1">
                        <a:latin typeface="Cambria Math"/>
                      </a:rPr>
                      <m:t>≤18</m:t>
                    </m:r>
                  </m:oMath>
                </a14:m>
                <a:endParaRPr lang="en-US" altLang="zh-CN" i="1" dirty="0">
                  <a:latin typeface="Cambria Math"/>
                </a:endParaRPr>
              </a:p>
              <a:p>
                <a14:m>
                  <m:oMath xmlns:m="http://schemas.openxmlformats.org/officeDocument/2006/math">
                    <m:r>
                      <a:rPr lang="en-US" altLang="zh-CN" b="0" i="1" smtClean="0">
                        <a:latin typeface="Cambria Math"/>
                      </a:rPr>
                      <m:t>1≤</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rPr>
                      <m:t>≤1</m:t>
                    </m:r>
                    <m:r>
                      <a:rPr lang="en-US" altLang="zh-CN" b="0" i="1" smtClean="0">
                        <a:latin typeface="Cambria Math"/>
                      </a:rPr>
                      <m:t>𝑒</m:t>
                    </m:r>
                    <m:r>
                      <a:rPr lang="en-US" altLang="zh-CN" b="0" i="1" smtClean="0">
                        <a:latin typeface="Cambria Math"/>
                      </a:rPr>
                      <m:t>9</m:t>
                    </m:r>
                  </m:oMath>
                </a14:m>
                <a:endParaRPr lang="en-US" altLang="zh-CN" b="0"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620688"/>
                <a:ext cx="8229600" cy="5505475"/>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247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404664"/>
                <a:ext cx="8229600" cy="5904696"/>
              </a:xfrm>
            </p:spPr>
            <p:txBody>
              <a:bodyPr/>
              <a:lstStyle/>
              <a:p>
                <a:r>
                  <a:rPr lang="zh-CN" altLang="en-US" dirty="0"/>
                  <a:t>例题：</a:t>
                </a:r>
                <a:endParaRPr lang="en-US" altLang="zh-CN" dirty="0"/>
              </a:p>
              <a:p>
                <a:r>
                  <a:rPr lang="zh-CN" altLang="en-US" dirty="0"/>
                  <a:t>给定一个长度为</a:t>
                </a:r>
                <a:r>
                  <a:rPr lang="en-US" altLang="zh-CN" dirty="0"/>
                  <a:t>n</a:t>
                </a:r>
                <a:r>
                  <a:rPr lang="zh-CN" altLang="en-US" dirty="0"/>
                  <a:t>的数列</a:t>
                </a:r>
                <a:endParaRPr lang="en-US" altLang="zh-CN" dirty="0"/>
              </a:p>
              <a:p>
                <a:r>
                  <a:rPr lang="zh-CN" altLang="en-US" dirty="0"/>
                  <a:t>求</a:t>
                </a:r>
                <a14:m>
                  <m:oMath xmlns:m="http://schemas.openxmlformats.org/officeDocument/2006/math">
                    <m:sSub>
                      <m:sSubPr>
                        <m:ctrlPr>
                          <a:rPr lang="en-US" altLang="zh-CN" i="1" dirty="0" smtClean="0">
                            <a:latin typeface="Cambria Math" panose="02040503050406030204" pitchFamily="18" charset="0"/>
                          </a:rPr>
                        </m:ctrlPr>
                      </m:sSubPr>
                      <m:e>
                        <m:sSub>
                          <m:sSubPr>
                            <m:ctrlPr>
                              <a:rPr lang="en-US" altLang="zh-CN" i="1" dirty="0">
                                <a:latin typeface="Cambria Math" panose="02040503050406030204" pitchFamily="18" charset="0"/>
                              </a:rPr>
                            </m:ctrlPr>
                          </m:sSubPr>
                          <m:e>
                            <m:r>
                              <a:rPr lang="en-US" altLang="zh-CN" i="1" dirty="0">
                                <a:latin typeface="Cambria Math"/>
                              </a:rPr>
                              <m:t>𝑎</m:t>
                            </m:r>
                          </m:e>
                          <m:sub>
                            <m:r>
                              <a:rPr lang="en-US" altLang="zh-CN" i="1" dirty="0">
                                <a:latin typeface="Cambria Math"/>
                              </a:rPr>
                              <m:t>𝑖</m:t>
                            </m:r>
                          </m:sub>
                        </m:sSub>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𝑎</m:t>
                            </m:r>
                          </m:e>
                          <m:sub>
                            <m:r>
                              <a:rPr lang="en-US" altLang="zh-CN" i="1" dirty="0">
                                <a:latin typeface="Cambria Math"/>
                              </a:rPr>
                              <m:t>𝑗</m:t>
                            </m:r>
                          </m:sub>
                        </m:sSub>
                        <m:r>
                          <a:rPr lang="en-US" altLang="zh-CN" i="1" dirty="0">
                            <a:latin typeface="Cambria Math"/>
                          </a:rPr>
                          <m:t>&amp;</m:t>
                        </m:r>
                        <m:sSub>
                          <m:sSubPr>
                            <m:ctrlPr>
                              <a:rPr lang="en-US" altLang="zh-CN" i="1" dirty="0">
                                <a:latin typeface="Cambria Math" panose="02040503050406030204" pitchFamily="18" charset="0"/>
                              </a:rPr>
                            </m:ctrlPr>
                          </m:sSubPr>
                          <m:e>
                            <m:r>
                              <a:rPr lang="en-US" altLang="zh-CN" i="1" dirty="0">
                                <a:latin typeface="Cambria Math"/>
                              </a:rPr>
                              <m:t>𝑎</m:t>
                            </m:r>
                          </m:e>
                          <m:sub>
                            <m:r>
                              <a:rPr lang="en-US" altLang="zh-CN" i="1" dirty="0">
                                <a:latin typeface="Cambria Math"/>
                              </a:rPr>
                              <m:t>𝑘</m:t>
                            </m:r>
                          </m:sub>
                        </m:sSub>
                        <m:r>
                          <a:rPr lang="en-US" altLang="zh-CN" i="1" dirty="0">
                            <a:latin typeface="Cambria Math"/>
                          </a:rPr>
                          <m:t>)</m:t>
                        </m:r>
                      </m:e>
                      <m:sub>
                        <m:r>
                          <a:rPr lang="en-US" altLang="zh-CN" b="0" i="1" dirty="0" smtClean="0">
                            <a:latin typeface="Cambria Math"/>
                          </a:rPr>
                          <m:t>𝑚𝑎𝑥</m:t>
                        </m:r>
                      </m:sub>
                    </m:sSub>
                    <m:r>
                      <a:rPr lang="en-US" altLang="zh-CN" b="0" i="1" dirty="0" smtClean="0">
                        <a:latin typeface="Cambria Math"/>
                      </a:rPr>
                      <m:t>,1≤</m:t>
                    </m:r>
                    <m:r>
                      <a:rPr lang="en-US" altLang="zh-CN" b="0" i="1" dirty="0" smtClean="0">
                        <a:latin typeface="Cambria Math"/>
                      </a:rPr>
                      <m:t>𝑖</m:t>
                    </m:r>
                    <m:r>
                      <a:rPr lang="en-US" altLang="zh-CN" b="0" i="1" dirty="0" smtClean="0">
                        <a:latin typeface="Cambria Math"/>
                      </a:rPr>
                      <m:t>&lt;</m:t>
                    </m:r>
                    <m:r>
                      <a:rPr lang="en-US" altLang="zh-CN" b="0" i="1" dirty="0" smtClean="0">
                        <a:latin typeface="Cambria Math"/>
                      </a:rPr>
                      <m:t>𝑗</m:t>
                    </m:r>
                    <m:r>
                      <a:rPr lang="en-US" altLang="zh-CN" b="0" i="1" dirty="0" smtClean="0">
                        <a:latin typeface="Cambria Math"/>
                      </a:rPr>
                      <m:t>&lt;</m:t>
                    </m:r>
                    <m:r>
                      <a:rPr lang="en-US" altLang="zh-CN" b="0" i="1" dirty="0" smtClean="0">
                        <a:latin typeface="Cambria Math"/>
                      </a:rPr>
                      <m:t>𝑘</m:t>
                    </m:r>
                    <m:r>
                      <a:rPr lang="en-US" altLang="zh-CN" b="0" i="1" dirty="0" smtClean="0">
                        <a:latin typeface="Cambria Math"/>
                      </a:rPr>
                      <m:t>≤</m:t>
                    </m:r>
                    <m:r>
                      <a:rPr lang="en-US" altLang="zh-CN" b="0" i="1" dirty="0" smtClean="0">
                        <a:latin typeface="Cambria Math"/>
                      </a:rPr>
                      <m:t>𝑛</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404664"/>
                <a:ext cx="8229600" cy="5904696"/>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737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260648"/>
                <a:ext cx="8229600" cy="5865515"/>
              </a:xfrm>
            </p:spPr>
            <p:txBody>
              <a:bodyPr/>
              <a:lstStyle/>
              <a:p>
                <a:r>
                  <a:rPr lang="zh-CN" altLang="en-US" b="1" dirty="0"/>
                  <a:t>例题：</a:t>
                </a:r>
                <a:endParaRPr lang="en-US" altLang="zh-CN" b="1" dirty="0"/>
              </a:p>
              <a:p>
                <a:r>
                  <a:rPr lang="zh-CN" altLang="en-US" dirty="0"/>
                  <a:t>有</a:t>
                </a:r>
                <a:r>
                  <a:rPr lang="en-US" altLang="zh-CN" dirty="0"/>
                  <a:t>n</a:t>
                </a:r>
                <a:r>
                  <a:rPr lang="zh-CN" altLang="en-US" dirty="0"/>
                  <a:t>个人交了题，这个题有</a:t>
                </a:r>
                <a:r>
                  <a:rPr lang="en-US" altLang="zh-CN" dirty="0"/>
                  <a:t>t</a:t>
                </a:r>
                <a:r>
                  <a:rPr lang="zh-CN" altLang="en-US" dirty="0"/>
                  <a:t>个样例，现在给你每个人样例的通过情况，如果一个人没有通过这个样例，那么后面的样例也不会进行评测，现在问你如何设置这</a:t>
                </a:r>
                <a:r>
                  <a:rPr lang="en-US" altLang="zh-CN" dirty="0"/>
                  <a:t>t</a:t>
                </a:r>
                <a:r>
                  <a:rPr lang="zh-CN" altLang="en-US" dirty="0"/>
                  <a:t>个样例，可以使得这</a:t>
                </a:r>
                <a:r>
                  <a:rPr lang="en-US" altLang="zh-CN" dirty="0"/>
                  <a:t>n</a:t>
                </a:r>
                <a:r>
                  <a:rPr lang="zh-CN" altLang="en-US" dirty="0"/>
                  <a:t>个人的总评测次数最少。</a:t>
                </a:r>
                <a:endParaRPr lang="en-US" altLang="zh-CN" dirty="0"/>
              </a:p>
              <a:p>
                <a:r>
                  <a:rPr lang="zh-CN" altLang="en-US" dirty="0"/>
                  <a:t>输出方案。</a:t>
                </a:r>
                <a:endParaRPr lang="en-US" altLang="zh-CN" dirty="0"/>
              </a:p>
              <a:p>
                <a:endParaRPr lang="en-US" altLang="zh-CN" dirty="0"/>
              </a:p>
              <a:p>
                <a14:m>
                  <m:oMath xmlns:m="http://schemas.openxmlformats.org/officeDocument/2006/math">
                    <m:r>
                      <a:rPr lang="en-US" altLang="zh-CN" b="0" i="1" smtClean="0">
                        <a:latin typeface="Cambria Math"/>
                      </a:rPr>
                      <m:t>𝑡</m:t>
                    </m:r>
                    <m:r>
                      <a:rPr lang="en-US" altLang="zh-CN" b="0" i="1" smtClean="0">
                        <a:latin typeface="Cambria Math"/>
                      </a:rPr>
                      <m:t>≤20</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260648"/>
                <a:ext cx="8229600" cy="5865515"/>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104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620688"/>
                <a:ext cx="8229600" cy="5688672"/>
              </a:xfrm>
            </p:spPr>
            <p:txBody>
              <a:bodyPr/>
              <a:lstStyle/>
              <a:p>
                <a:r>
                  <a:rPr lang="zh-CN" altLang="en-US" b="1" dirty="0"/>
                  <a:t>例题</a:t>
                </a:r>
                <a:r>
                  <a:rPr lang="en-US" altLang="zh-CN" b="1" dirty="0"/>
                  <a:t>:</a:t>
                </a:r>
              </a:p>
              <a:p>
                <a:r>
                  <a:rPr lang="zh-CN" altLang="en-US" dirty="0"/>
                  <a:t>给出一个长度为</a:t>
                </a:r>
                <a:r>
                  <a:rPr lang="en-US" altLang="zh-CN" dirty="0"/>
                  <a:t>n</a:t>
                </a:r>
                <a:r>
                  <a:rPr lang="zh-CN" altLang="en-US" dirty="0"/>
                  <a:t>的序列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1</m:t>
                        </m:r>
                      </m:sub>
                    </m:sSub>
                    <m:r>
                      <a:rPr lang="en-US" altLang="zh-CN" b="0"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𝑛</m:t>
                        </m:r>
                      </m:sub>
                    </m:sSub>
                  </m:oMath>
                </a14:m>
                <a:r>
                  <a:rPr lang="en-US" altLang="zh-CN" dirty="0"/>
                  <a:t>​</a:t>
                </a:r>
                <a:r>
                  <a:rPr lang="zh-CN" altLang="en-US" dirty="0"/>
                  <a:t>。求构造出一个序列</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𝑖</m:t>
                        </m:r>
                      </m:e>
                      <m:sub>
                        <m:r>
                          <a:rPr lang="en-US" altLang="zh-CN" b="0" i="1" dirty="0" smtClean="0">
                            <a:latin typeface="Cambria Math"/>
                          </a:rPr>
                          <m:t>1</m:t>
                        </m:r>
                      </m:sub>
                    </m:sSub>
                    <m:r>
                      <a:rPr lang="en-US" altLang="zh-CN" i="1" dirty="0">
                        <a:latin typeface="Cambria Math"/>
                      </a:rPr>
                      <m:t>​&lt;</m:t>
                    </m:r>
                    <m:sSub>
                      <m:sSubPr>
                        <m:ctrlPr>
                          <a:rPr lang="en-US" altLang="zh-CN" i="1" dirty="0">
                            <a:latin typeface="Cambria Math" panose="02040503050406030204" pitchFamily="18" charset="0"/>
                          </a:rPr>
                        </m:ctrlPr>
                      </m:sSubPr>
                      <m:e>
                        <m:r>
                          <a:rPr lang="en-US" altLang="zh-CN" i="1" dirty="0">
                            <a:latin typeface="Cambria Math"/>
                          </a:rPr>
                          <m:t>𝑖</m:t>
                        </m:r>
                      </m:e>
                      <m:sub>
                        <m:r>
                          <a:rPr lang="en-US" altLang="zh-CN" b="0" i="1" dirty="0" smtClean="0">
                            <a:latin typeface="Cambria Math"/>
                          </a:rPr>
                          <m:t>2</m:t>
                        </m:r>
                      </m:sub>
                    </m:sSub>
                    <m:r>
                      <a:rPr lang="en-US" altLang="zh-CN" i="1" dirty="0">
                        <a:latin typeface="Cambria Math"/>
                      </a:rPr>
                      <m:t>​​&lt;…&lt;</m:t>
                    </m:r>
                    <m:sSub>
                      <m:sSubPr>
                        <m:ctrlPr>
                          <a:rPr lang="en-US" altLang="zh-CN" i="1" dirty="0">
                            <a:latin typeface="Cambria Math" panose="02040503050406030204" pitchFamily="18" charset="0"/>
                          </a:rPr>
                        </m:ctrlPr>
                      </m:sSubPr>
                      <m:e>
                        <m:r>
                          <a:rPr lang="en-US" altLang="zh-CN" i="1" dirty="0">
                            <a:latin typeface="Cambria Math"/>
                          </a:rPr>
                          <m:t>𝑖</m:t>
                        </m:r>
                      </m:e>
                      <m:sub>
                        <m:r>
                          <a:rPr lang="en-US" altLang="zh-CN" b="0" i="1" dirty="0" smtClean="0">
                            <a:latin typeface="Cambria Math"/>
                          </a:rPr>
                          <m:t>𝑘</m:t>
                        </m:r>
                      </m:sub>
                    </m:sSub>
                    <m:r>
                      <a:rPr lang="en-US" altLang="zh-CN" i="1" dirty="0">
                        <a:latin typeface="Cambria Math"/>
                      </a:rPr>
                      <m:t>​​(1≤</m:t>
                    </m:r>
                    <m:r>
                      <a:rPr lang="en-US" altLang="zh-CN" i="1" dirty="0">
                        <a:latin typeface="Cambria Math"/>
                      </a:rPr>
                      <m:t>𝑘</m:t>
                    </m:r>
                    <m:r>
                      <a:rPr lang="en-US" altLang="zh-CN" i="1" dirty="0">
                        <a:latin typeface="Cambria Math"/>
                      </a:rPr>
                      <m:t>≤</m:t>
                    </m:r>
                    <m:r>
                      <a:rPr lang="en-US" altLang="zh-CN" i="1" dirty="0">
                        <a:latin typeface="Cambria Math"/>
                      </a:rPr>
                      <m:t>𝑛</m:t>
                    </m:r>
                    <m:r>
                      <a:rPr lang="en-US" altLang="zh-CN" i="1" dirty="0">
                        <a:latin typeface="Cambria Math"/>
                      </a:rPr>
                      <m:t>)</m:t>
                    </m:r>
                  </m:oMath>
                </a14:m>
                <a:r>
                  <a:rPr lang="zh-CN" altLang="en-US" dirty="0"/>
                  <a:t>使得</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𝑎</m:t>
                        </m:r>
                      </m:e>
                      <m:sub>
                        <m:sSub>
                          <m:sSubPr>
                            <m:ctrlPr>
                              <a:rPr lang="en-US" altLang="zh-CN" i="1" dirty="0" smtClean="0">
                                <a:latin typeface="Cambria Math" panose="02040503050406030204" pitchFamily="18" charset="0"/>
                              </a:rPr>
                            </m:ctrlPr>
                          </m:sSubPr>
                          <m:e>
                            <m:r>
                              <a:rPr lang="en-US" altLang="zh-CN" b="0" i="1" dirty="0" smtClean="0">
                                <a:latin typeface="Cambria Math"/>
                              </a:rPr>
                              <m:t>𝑖</m:t>
                            </m:r>
                          </m:e>
                          <m:sub>
                            <m:r>
                              <a:rPr lang="en-US" altLang="zh-CN" b="0" i="1" dirty="0" smtClean="0">
                                <a:latin typeface="Cambria Math"/>
                              </a:rPr>
                              <m:t>1</m:t>
                            </m:r>
                          </m:sub>
                        </m:sSub>
                      </m:sub>
                    </m:sSub>
                    <m:r>
                      <a:rPr lang="en-US" altLang="zh-CN" b="0" i="1" dirty="0" smtClean="0">
                        <a:latin typeface="Cambria Math"/>
                      </a:rPr>
                      <m:t>&amp;</m:t>
                    </m:r>
                    <m:sSub>
                      <m:sSubPr>
                        <m:ctrlPr>
                          <a:rPr lang="en-US" altLang="zh-CN" i="1" dirty="0">
                            <a:latin typeface="Cambria Math" panose="02040503050406030204" pitchFamily="18" charset="0"/>
                          </a:rPr>
                        </m:ctrlPr>
                      </m:sSubPr>
                      <m:e>
                        <m:r>
                          <a:rPr lang="en-US" altLang="zh-CN" i="1" dirty="0">
                            <a:latin typeface="Cambria Math"/>
                          </a:rPr>
                          <m:t>𝑎</m:t>
                        </m:r>
                      </m:e>
                      <m:sub>
                        <m:sSub>
                          <m:sSubPr>
                            <m:ctrlPr>
                              <a:rPr lang="en-US" altLang="zh-CN" i="1" dirty="0">
                                <a:latin typeface="Cambria Math" panose="02040503050406030204" pitchFamily="18" charset="0"/>
                              </a:rPr>
                            </m:ctrlPr>
                          </m:sSubPr>
                          <m:e>
                            <m:r>
                              <a:rPr lang="en-US" altLang="zh-CN" i="1" dirty="0">
                                <a:latin typeface="Cambria Math"/>
                              </a:rPr>
                              <m:t>𝑖</m:t>
                            </m:r>
                          </m:e>
                          <m:sub>
                            <m:r>
                              <a:rPr lang="en-US" altLang="zh-CN" b="0" i="1" dirty="0" smtClean="0">
                                <a:latin typeface="Cambria Math"/>
                              </a:rPr>
                              <m:t>2</m:t>
                            </m:r>
                          </m:sub>
                        </m:sSub>
                      </m:sub>
                    </m:sSub>
                    <m:r>
                      <a:rPr lang="en-US" altLang="zh-CN" b="0" i="1" dirty="0" smtClean="0">
                        <a:latin typeface="Cambria Math"/>
                      </a:rPr>
                      <m:t>&amp;…&amp;</m:t>
                    </m:r>
                    <m:sSub>
                      <m:sSubPr>
                        <m:ctrlPr>
                          <a:rPr lang="en-US" altLang="zh-CN" i="1" dirty="0">
                            <a:latin typeface="Cambria Math" panose="02040503050406030204" pitchFamily="18" charset="0"/>
                          </a:rPr>
                        </m:ctrlPr>
                      </m:sSubPr>
                      <m:e>
                        <m:r>
                          <a:rPr lang="en-US" altLang="zh-CN" i="1" dirty="0">
                            <a:latin typeface="Cambria Math"/>
                          </a:rPr>
                          <m:t>𝑎</m:t>
                        </m:r>
                      </m:e>
                      <m:sub>
                        <m:sSub>
                          <m:sSubPr>
                            <m:ctrlPr>
                              <a:rPr lang="en-US" altLang="zh-CN" i="1" dirty="0">
                                <a:latin typeface="Cambria Math" panose="02040503050406030204" pitchFamily="18" charset="0"/>
                              </a:rPr>
                            </m:ctrlPr>
                          </m:sSubPr>
                          <m:e>
                            <m:r>
                              <a:rPr lang="en-US" altLang="zh-CN" i="1" dirty="0">
                                <a:latin typeface="Cambria Math"/>
                              </a:rPr>
                              <m:t>𝑖</m:t>
                            </m:r>
                          </m:e>
                          <m:sub>
                            <m:r>
                              <a:rPr lang="en-US" altLang="zh-CN" b="0" i="1" dirty="0" smtClean="0">
                                <a:latin typeface="Cambria Math"/>
                              </a:rPr>
                              <m:t>𝑘</m:t>
                            </m:r>
                          </m:sub>
                        </m:sSub>
                      </m:sub>
                    </m:sSub>
                    <m:r>
                      <a:rPr lang="en-US" altLang="zh-CN" b="0" i="1" dirty="0" smtClean="0">
                        <a:latin typeface="Cambria Math"/>
                      </a:rPr>
                      <m:t>=0</m:t>
                    </m:r>
                  </m:oMath>
                </a14:m>
                <a:r>
                  <a:rPr lang="zh-CN" altLang="en-US" dirty="0"/>
                  <a:t>。求方案数模</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a:rPr>
                          <m:t>10</m:t>
                        </m:r>
                      </m:e>
                      <m:sup>
                        <m:r>
                          <a:rPr lang="en-US" altLang="zh-CN" b="0" i="1" smtClean="0">
                            <a:latin typeface="Cambria Math"/>
                          </a:rPr>
                          <m:t>9</m:t>
                        </m:r>
                      </m:sup>
                    </m:sSup>
                    <m:r>
                      <a:rPr lang="en-US" altLang="zh-CN" b="0" i="1" smtClean="0">
                        <a:latin typeface="Cambria Math"/>
                      </a:rPr>
                      <m:t>+7</m:t>
                    </m:r>
                  </m:oMath>
                </a14:m>
                <a:r>
                  <a:rPr lang="zh-CN" altLang="en-US" dirty="0"/>
                  <a:t> 。</a:t>
                </a:r>
                <a:endParaRPr lang="en-US" altLang="zh-CN" dirty="0"/>
              </a:p>
              <a:p>
                <a:endParaRPr lang="en-US" altLang="zh-CN" dirty="0"/>
              </a:p>
              <a:p>
                <a14:m>
                  <m:oMath xmlns:m="http://schemas.openxmlformats.org/officeDocument/2006/math">
                    <m:r>
                      <a:rPr lang="en-US" altLang="zh-CN" b="0" i="1" smtClean="0">
                        <a:latin typeface="Cambria Math"/>
                      </a:rPr>
                      <m:t>1≤</m:t>
                    </m:r>
                    <m:r>
                      <a:rPr lang="en-US" altLang="zh-CN" b="0" i="1" smtClean="0">
                        <a:latin typeface="Cambria Math"/>
                      </a:rPr>
                      <m:t>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10</m:t>
                        </m:r>
                      </m:e>
                      <m:sup>
                        <m:r>
                          <a:rPr lang="en-US" altLang="zh-CN" b="0" i="1" smtClean="0">
                            <a:latin typeface="Cambria Math"/>
                          </a:rPr>
                          <m:t>6</m:t>
                        </m:r>
                      </m:sup>
                    </m:sSup>
                  </m:oMath>
                </a14:m>
                <a:endParaRPr lang="en-US" altLang="zh-CN" dirty="0"/>
              </a:p>
              <a:p>
                <a14:m>
                  <m:oMath xmlns:m="http://schemas.openxmlformats.org/officeDocument/2006/math">
                    <m:r>
                      <a:rPr lang="en-US" altLang="zh-CN" b="0" i="1" smtClean="0">
                        <a:latin typeface="Cambria Math"/>
                      </a:rPr>
                      <m:t>1≤</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10</m:t>
                        </m:r>
                      </m:e>
                      <m:sup>
                        <m:r>
                          <a:rPr lang="en-US" altLang="zh-CN" b="0" i="1" smtClean="0">
                            <a:latin typeface="Cambria Math"/>
                          </a:rPr>
                          <m:t>6</m:t>
                        </m:r>
                      </m:sup>
                    </m:sSup>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620688"/>
                <a:ext cx="8229600" cy="5688672"/>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400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1796</TotalTime>
  <Words>763</Words>
  <Application>Microsoft Office PowerPoint</Application>
  <PresentationFormat>全屏显示(4:3)</PresentationFormat>
  <Paragraphs>98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Calibri</vt:lpstr>
      <vt:lpstr>Cambria Math</vt:lpstr>
      <vt:lpstr>Wingdings 2</vt:lpstr>
      <vt:lpstr>石板</vt:lpstr>
      <vt:lpstr>浅谈高维前缀和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浅谈高维前缀和</dc:title>
  <dc:creator>Student</dc:creator>
  <cp:lastModifiedBy>Wana Hunster</cp:lastModifiedBy>
  <cp:revision>85</cp:revision>
  <dcterms:created xsi:type="dcterms:W3CDTF">2022-08-31T07:14:53Z</dcterms:created>
  <dcterms:modified xsi:type="dcterms:W3CDTF">2022-09-15T03:05:50Z</dcterms:modified>
</cp:coreProperties>
</file>