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3.xml" ContentType="application/vnd.openxmlformats-officedocument.drawingml.chartshapes+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30"/>
  </p:notesMasterIdLst>
  <p:handoutMasterIdLst>
    <p:handoutMasterId r:id="rId31"/>
  </p:handoutMasterIdLst>
  <p:sldIdLst>
    <p:sldId id="279" r:id="rId2"/>
    <p:sldId id="265" r:id="rId3"/>
    <p:sldId id="312" r:id="rId4"/>
    <p:sldId id="284" r:id="rId5"/>
    <p:sldId id="283" r:id="rId6"/>
    <p:sldId id="285" r:id="rId7"/>
    <p:sldId id="286" r:id="rId8"/>
    <p:sldId id="287" r:id="rId9"/>
    <p:sldId id="288" r:id="rId10"/>
    <p:sldId id="289" r:id="rId11"/>
    <p:sldId id="290" r:id="rId12"/>
    <p:sldId id="291" r:id="rId13"/>
    <p:sldId id="293" r:id="rId14"/>
    <p:sldId id="301" r:id="rId15"/>
    <p:sldId id="314" r:id="rId16"/>
    <p:sldId id="316" r:id="rId17"/>
    <p:sldId id="304" r:id="rId18"/>
    <p:sldId id="317" r:id="rId19"/>
    <p:sldId id="305" r:id="rId20"/>
    <p:sldId id="307" r:id="rId21"/>
    <p:sldId id="315" r:id="rId22"/>
    <p:sldId id="313" r:id="rId23"/>
    <p:sldId id="297" r:id="rId24"/>
    <p:sldId id="294" r:id="rId25"/>
    <p:sldId id="295" r:id="rId26"/>
    <p:sldId id="299" r:id="rId27"/>
    <p:sldId id="300" r:id="rId28"/>
    <p:sldId id="282" r:id="rId29"/>
  </p:sldIdLst>
  <p:sldSz cx="12192000" cy="6858000"/>
  <p:notesSz cx="6858000" cy="92964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 id="3" name="Zangrilli, James G" initials="ZJG" lastIdx="3" clrIdx="2">
    <p:extLst>
      <p:ext uri="{19B8F6BF-5375-455C-9EA6-DF929625EA0E}">
        <p15:presenceInfo xmlns:p15="http://schemas.microsoft.com/office/powerpoint/2012/main" userId="S-1-5-21-1715567821-1645522239-725345543-499758" providerId="AD"/>
      </p:ext>
    </p:extLst>
  </p:cmAuthor>
  <p:cmAuthor id="4" name="Sheelan, Ranjini (Indegene)" initials="SR(" lastIdx="41" clrIdx="3">
    <p:extLst>
      <p:ext uri="{19B8F6BF-5375-455C-9EA6-DF929625EA0E}">
        <p15:presenceInfo xmlns:p15="http://schemas.microsoft.com/office/powerpoint/2012/main" userId="S-1-5-21-1715567821-1645522239-725345543-527073" providerId="AD"/>
      </p:ext>
    </p:extLst>
  </p:cmAuthor>
  <p:cmAuthor id="5" name="Stapleton, Sarah (Medical Affairs)" initials="SS(A" lastIdx="1" clrIdx="4">
    <p:extLst>
      <p:ext uri="{19B8F6BF-5375-455C-9EA6-DF929625EA0E}">
        <p15:presenceInfo xmlns:p15="http://schemas.microsoft.com/office/powerpoint/2012/main" userId="S-1-5-21-1715567821-1645522239-725345543-351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75502" autoAdjust="0"/>
  </p:normalViewPr>
  <p:slideViewPr>
    <p:cSldViewPr snapToGrid="0">
      <p:cViewPr varScale="1">
        <p:scale>
          <a:sx n="86" d="100"/>
          <a:sy n="86" d="100"/>
        </p:scale>
        <p:origin x="1278" y="96"/>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40" d="100"/>
          <a:sy n="40" d="100"/>
        </p:scale>
        <p:origin x="2628" y="12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0"/>
              <c:tx>
                <c:rich>
                  <a:bodyPr/>
                  <a:lstStyle/>
                  <a:p>
                    <a:r>
                      <a:rPr lang="en-US"/>
                      <a:t>36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D1-43FB-AB23-DE81C212F2A7}"/>
                </c:ext>
              </c:extLst>
            </c:dLbl>
            <c:dLbl>
              <c:idx val="1"/>
              <c:tx>
                <c:rich>
                  <a:bodyPr/>
                  <a:lstStyle/>
                  <a:p>
                    <a:r>
                      <a:rPr lang="en-US"/>
                      <a:t>37</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D1-43FB-AB23-DE81C212F2A7}"/>
                </c:ext>
              </c:extLst>
            </c:dLbl>
            <c:dLbl>
              <c:idx val="2"/>
              <c:tx>
                <c:rich>
                  <a:bodyPr/>
                  <a:lstStyle/>
                  <a:p>
                    <a:r>
                      <a:rPr lang="en-US"/>
                      <a:t>43</a:t>
                    </a:r>
                    <a:r>
                      <a:rPr lang="en-US" baseline="30000"/>
                      <a:t>a</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D1-43FB-AB23-DE81C212F2A7}"/>
                </c:ext>
              </c:extLst>
            </c:dLbl>
            <c:dLbl>
              <c:idx val="3"/>
              <c:tx>
                <c:rich>
                  <a:bodyPr/>
                  <a:lstStyle/>
                  <a:p>
                    <a:r>
                      <a:rPr lang="en-US"/>
                      <a:t>50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3D1-43FB-AB23-DE81C212F2A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EOS ≥0</c:v>
                </c:pt>
                <c:pt idx="1">
                  <c:v>EOS ≥150</c:v>
                </c:pt>
                <c:pt idx="2">
                  <c:v>EOS ≥300</c:v>
                </c:pt>
                <c:pt idx="3">
                  <c:v>EOS ≥450</c:v>
                </c:pt>
              </c:strCache>
            </c:strRef>
          </c:cat>
          <c:val>
            <c:numRef>
              <c:f>Sheet1!$B$2:$B$5</c:f>
              <c:numCache>
                <c:formatCode>General</c:formatCode>
                <c:ptCount val="4"/>
                <c:pt idx="0">
                  <c:v>36</c:v>
                </c:pt>
                <c:pt idx="1">
                  <c:v>37</c:v>
                </c:pt>
                <c:pt idx="2">
                  <c:v>43</c:v>
                </c:pt>
                <c:pt idx="3">
                  <c:v>50</c:v>
                </c:pt>
              </c:numCache>
            </c:numRef>
          </c:val>
          <c:extLst>
            <c:ext xmlns:c16="http://schemas.microsoft.com/office/drawing/2014/chart" uri="{C3380CC4-5D6E-409C-BE32-E72D297353CC}">
              <c16:uniqueId val="{00000000-FFD3-475B-8545-E1FB53D41E58}"/>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3A7-41F8-BE9F-D5196EE6206C}"/>
              </c:ext>
            </c:extLst>
          </c:dPt>
          <c:dLbls>
            <c:dLbl>
              <c:idx val="0"/>
              <c:tx>
                <c:rich>
                  <a:bodyPr/>
                  <a:lstStyle/>
                  <a:p>
                    <a:r>
                      <a:rPr lang="en-US"/>
                      <a:t>0.28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3A7-41F8-BE9F-D5196EE6206C}"/>
                </c:ext>
              </c:extLst>
            </c:dLbl>
            <c:dLbl>
              <c:idx val="1"/>
              <c:tx>
                <c:rich>
                  <a:bodyPr/>
                  <a:lstStyle/>
                  <a:p>
                    <a:r>
                      <a:rPr lang="en-US"/>
                      <a:t>0.26</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61A-4351-9D78-6383C467F886}"/>
                </c:ext>
              </c:extLst>
            </c:dLbl>
            <c:dLbl>
              <c:idx val="2"/>
              <c:tx>
                <c:rich>
                  <a:bodyPr/>
                  <a:lstStyle/>
                  <a:p>
                    <a:r>
                      <a:rPr lang="en-US"/>
                      <a:t>0.27</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1A-4351-9D78-6383C467F886}"/>
                </c:ext>
              </c:extLst>
            </c:dLbl>
            <c:dLbl>
              <c:idx val="3"/>
              <c:tx>
                <c:rich>
                  <a:bodyPr/>
                  <a:lstStyle/>
                  <a:p>
                    <a:r>
                      <a:rPr lang="en-US"/>
                      <a:t>0.25</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1A-4351-9D78-6383C467F886}"/>
                </c:ext>
              </c:extLst>
            </c:dLbl>
            <c:dLbl>
              <c:idx val="4"/>
              <c:tx>
                <c:rich>
                  <a:bodyPr/>
                  <a:lstStyle/>
                  <a:p>
                    <a:r>
                      <a:rPr lang="en-US"/>
                      <a:t>0.2</a:t>
                    </a:r>
                    <a:r>
                      <a:rPr lang="en-US" baseline="30000"/>
                      <a:t>b</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1A-4351-9D78-6383C467F8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0.28000000000000003</c:v>
                </c:pt>
                <c:pt idx="1">
                  <c:v>0.26</c:v>
                </c:pt>
                <c:pt idx="2">
                  <c:v>0.27</c:v>
                </c:pt>
                <c:pt idx="3">
                  <c:v>0.25</c:v>
                </c:pt>
                <c:pt idx="4">
                  <c:v>0.2</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0"/>
              <c:tx>
                <c:rich>
                  <a:bodyPr/>
                  <a:lstStyle/>
                  <a:p>
                    <a:r>
                      <a:rPr lang="en-US"/>
                      <a:t>0.12</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61A-4351-9D78-6383C467F886}"/>
                </c:ext>
              </c:extLst>
            </c:dLbl>
            <c:dLbl>
              <c:idx val="1"/>
              <c:tx>
                <c:rich>
                  <a:bodyPr/>
                  <a:lstStyle/>
                  <a:p>
                    <a:r>
                      <a:rPr lang="en-US"/>
                      <a:t>0.1</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61A-4351-9D78-6383C467F886}"/>
                </c:ext>
              </c:extLst>
            </c:dLbl>
            <c:dLbl>
              <c:idx val="2"/>
              <c:tx>
                <c:rich>
                  <a:bodyPr/>
                  <a:lstStyle/>
                  <a:p>
                    <a:r>
                      <a:rPr lang="en-US"/>
                      <a:t>0.1</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61A-4351-9D78-6383C467F886}"/>
                </c:ext>
              </c:extLst>
            </c:dLbl>
            <c:dLbl>
              <c:idx val="4"/>
              <c:delete val="1"/>
              <c:extLst>
                <c:ext xmlns:c15="http://schemas.microsoft.com/office/drawing/2012/chart" uri="{CE6537A1-D6FC-4f65-9D91-7224C49458BB}"/>
                <c:ext xmlns:c16="http://schemas.microsoft.com/office/drawing/2014/chart" uri="{C3380CC4-5D6E-409C-BE32-E72D297353CC}">
                  <c16:uniqueId val="{00000000-53A7-41F8-BE9F-D5196EE6206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0.12</c:v>
                </c:pt>
                <c:pt idx="1">
                  <c:v>0.1</c:v>
                </c:pt>
                <c:pt idx="2">
                  <c:v>0.1</c:v>
                </c:pt>
                <c:pt idx="3">
                  <c:v>7.0000000000000007E-2</c:v>
                </c:pt>
                <c:pt idx="4">
                  <c:v>0</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0.35000000000000003"/>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1"/>
              <c:tx>
                <c:rich>
                  <a:bodyPr/>
                  <a:lstStyle/>
                  <a:p>
                    <a:r>
                      <a:rPr lang="en-US"/>
                      <a:t>0.24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DE-4A5F-9FB0-A9746C2661D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7.0000000000000007E-2</c:v>
                </c:pt>
                <c:pt idx="1">
                  <c:v>0.24</c:v>
                </c:pt>
                <c:pt idx="2">
                  <c:v>0.11</c:v>
                </c:pt>
                <c:pt idx="3">
                  <c:v>0.08</c:v>
                </c:pt>
                <c:pt idx="4">
                  <c:v>0.08</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3"/>
              <c:layout>
                <c:manualLayout>
                  <c:x val="-1.0173736671837473E-16"/>
                  <c:y val="-2.93481136904328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94-4F5E-B3D8-558BC48D4CD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numCache>
            </c:numRef>
          </c:cat>
          <c:val>
            <c:numRef>
              <c:f>Sheet1!$C$2:$C$6</c:f>
              <c:numCache>
                <c:formatCode>General</c:formatCode>
                <c:ptCount val="5"/>
                <c:pt idx="0">
                  <c:v>0.05</c:v>
                </c:pt>
                <c:pt idx="1">
                  <c:v>0.02</c:v>
                </c:pt>
                <c:pt idx="2">
                  <c:v>0.04</c:v>
                </c:pt>
                <c:pt idx="3">
                  <c:v>0.03</c:v>
                </c:pt>
                <c:pt idx="4">
                  <c:v>-0.03</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0.35000000000000003"/>
          <c:min val="-5.000000000000001E-2"/>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663680555843886E-2"/>
          <c:y val="9.787512351363821E-2"/>
          <c:w val="0.90255873383462126"/>
          <c:h val="0.84050999863891951"/>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2"/>
              </a:solidFill>
              <a:ln w="9525">
                <a:noFill/>
              </a:ln>
              <a:effectLst/>
            </c:spPr>
          </c:marker>
          <c:dPt>
            <c:idx val="3"/>
            <c:marker>
              <c:symbol val="square"/>
              <c:size val="13"/>
              <c:spPr>
                <a:solidFill>
                  <a:schemeClr val="accent2"/>
                </a:solidFill>
                <a:ln w="9525">
                  <a:noFill/>
                </a:ln>
                <a:effectLst/>
              </c:spPr>
            </c:marker>
            <c:bubble3D val="0"/>
            <c:extLst>
              <c:ext xmlns:c16="http://schemas.microsoft.com/office/drawing/2014/chart" uri="{C3380CC4-5D6E-409C-BE32-E72D297353CC}">
                <c16:uniqueId val="{00000000-EC16-4C08-8534-6A3F9026B661}"/>
              </c:ext>
            </c:extLst>
          </c:dPt>
          <c:dPt>
            <c:idx val="4"/>
            <c:marker>
              <c:symbol val="square"/>
              <c:size val="13"/>
              <c:spPr>
                <a:solidFill>
                  <a:schemeClr val="accent2"/>
                </a:solidFill>
                <a:ln w="9525">
                  <a:noFill/>
                </a:ln>
                <a:effectLst/>
              </c:spPr>
            </c:marker>
            <c:bubble3D val="0"/>
            <c:extLst>
              <c:ext xmlns:c16="http://schemas.microsoft.com/office/drawing/2014/chart" uri="{C3380CC4-5D6E-409C-BE32-E72D297353CC}">
                <c16:uniqueId val="{00000001-EC16-4C08-8534-6A3F9026B661}"/>
              </c:ext>
            </c:extLst>
          </c:dPt>
          <c:dPt>
            <c:idx val="5"/>
            <c:marker>
              <c:symbol val="square"/>
              <c:size val="13"/>
              <c:spPr>
                <a:solidFill>
                  <a:schemeClr val="accent2"/>
                </a:solidFill>
                <a:ln w="9525">
                  <a:noFill/>
                </a:ln>
                <a:effectLst/>
              </c:spPr>
            </c:marker>
            <c:bubble3D val="0"/>
            <c:extLst>
              <c:ext xmlns:c16="http://schemas.microsoft.com/office/drawing/2014/chart" uri="{C3380CC4-5D6E-409C-BE32-E72D297353CC}">
                <c16:uniqueId val="{00000002-EC16-4C08-8534-6A3F9026B661}"/>
              </c:ext>
            </c:extLst>
          </c:dPt>
          <c:dLbls>
            <c:dLbl>
              <c:idx val="0"/>
              <c:layout>
                <c:manualLayout>
                  <c:x val="-5.5473796292486874E-2"/>
                  <c:y val="-0.2463504456039366"/>
                </c:manualLayout>
              </c:layout>
              <c:tx>
                <c:rich>
                  <a:bodyPr/>
                  <a:lstStyle/>
                  <a:p>
                    <a:r>
                      <a:rPr lang="en-US" dirty="0"/>
                      <a:t>35%</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8E-414D-BAAD-EAFC2A713895}"/>
                </c:ext>
              </c:extLst>
            </c:dLbl>
            <c:dLbl>
              <c:idx val="1"/>
              <c:layout>
                <c:manualLayout>
                  <c:x val="-6.2664071591170295E-2"/>
                  <c:y val="-0.2886077560378062"/>
                </c:manualLayout>
              </c:layout>
              <c:tx>
                <c:rich>
                  <a:bodyPr/>
                  <a:lstStyle/>
                  <a:p>
                    <a:r>
                      <a:rPr lang="en-US" dirty="0"/>
                      <a:t>43%</a:t>
                    </a:r>
                  </a:p>
                </c:rich>
              </c:tx>
              <c:dLblPos val="r"/>
              <c:showLegendKey val="0"/>
              <c:showVal val="1"/>
              <c:showCatName val="0"/>
              <c:showSerName val="0"/>
              <c:showPercent val="0"/>
              <c:showBubbleSize val="0"/>
              <c:extLst>
                <c:ext xmlns:c15="http://schemas.microsoft.com/office/drawing/2012/chart" uri="{CE6537A1-D6FC-4f65-9D91-7224C49458BB}">
                  <c15:layout>
                    <c:manualLayout>
                      <c:w val="8.1382890886632808E-2"/>
                      <c:h val="7.5234626619199357E-2"/>
                    </c:manualLayout>
                  </c15:layout>
                </c:ext>
                <c:ext xmlns:c16="http://schemas.microsoft.com/office/drawing/2014/chart" uri="{C3380CC4-5D6E-409C-BE32-E72D297353CC}">
                  <c16:uniqueId val="{00000004-FF8E-414D-BAAD-EAFC2A713895}"/>
                </c:ext>
              </c:extLst>
            </c:dLbl>
            <c:dLbl>
              <c:idx val="2"/>
              <c:layout>
                <c:manualLayout>
                  <c:x val="-5.5473796292486874E-2"/>
                  <c:y val="-0.32714954538110819"/>
                </c:manualLayout>
              </c:layout>
              <c:tx>
                <c:rich>
                  <a:bodyPr/>
                  <a:lstStyle/>
                  <a:p>
                    <a:r>
                      <a:rPr lang="en-US" dirty="0"/>
                      <a:t>27%</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8E-414D-BAAD-EAFC2A713895}"/>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35</c:v>
                </c:pt>
                <c:pt idx="1">
                  <c:v>43</c:v>
                </c:pt>
                <c:pt idx="2">
                  <c:v>27</c:v>
                </c:pt>
              </c:numCache>
            </c:numRef>
          </c:val>
          <c:smooth val="0"/>
          <c:extLst>
            <c:ext xmlns:c16="http://schemas.microsoft.com/office/drawing/2014/chart" uri="{C3380CC4-5D6E-409C-BE32-E72D297353CC}">
              <c16:uniqueId val="{00000003-EC16-4C08-8534-6A3F9026B661}"/>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60"/>
          <c:min val="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044428461618161E-2"/>
          <c:y val="4.869883240805175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Pt>
            <c:idx val="3"/>
            <c:marker>
              <c:symbol val="square"/>
              <c:size val="13"/>
              <c:spPr>
                <a:solidFill>
                  <a:schemeClr val="accent2"/>
                </a:solidFill>
                <a:ln w="9525">
                  <a:noFill/>
                </a:ln>
                <a:effectLst/>
              </c:spPr>
            </c:marker>
            <c:bubble3D val="0"/>
            <c:extLst>
              <c:ext xmlns:c16="http://schemas.microsoft.com/office/drawing/2014/chart" uri="{C3380CC4-5D6E-409C-BE32-E72D297353CC}">
                <c16:uniqueId val="{00000003-EB3A-4322-A778-B7604C9BD3C3}"/>
              </c:ext>
            </c:extLst>
          </c:dPt>
          <c:dPt>
            <c:idx val="4"/>
            <c:marker>
              <c:symbol val="square"/>
              <c:size val="13"/>
              <c:spPr>
                <a:solidFill>
                  <a:schemeClr val="accent2"/>
                </a:solidFill>
                <a:ln w="9525">
                  <a:noFill/>
                </a:ln>
                <a:effectLst/>
              </c:spPr>
            </c:marker>
            <c:bubble3D val="0"/>
            <c:extLst>
              <c:ext xmlns:c16="http://schemas.microsoft.com/office/drawing/2014/chart" uri="{C3380CC4-5D6E-409C-BE32-E72D297353CC}">
                <c16:uniqueId val="{00000004-EB3A-4322-A778-B7604C9BD3C3}"/>
              </c:ext>
            </c:extLst>
          </c:dPt>
          <c:dPt>
            <c:idx val="5"/>
            <c:marker>
              <c:symbol val="square"/>
              <c:size val="13"/>
              <c:spPr>
                <a:solidFill>
                  <a:schemeClr val="accent2"/>
                </a:solidFill>
                <a:ln w="9525">
                  <a:noFill/>
                </a:ln>
                <a:effectLst/>
              </c:spPr>
            </c:marker>
            <c:bubble3D val="0"/>
            <c:extLst>
              <c:ext xmlns:c16="http://schemas.microsoft.com/office/drawing/2014/chart" uri="{C3380CC4-5D6E-409C-BE32-E72D297353CC}">
                <c16:uniqueId val="{00000005-EB3A-4322-A778-B7604C9BD3C3}"/>
              </c:ext>
            </c:extLst>
          </c:dPt>
          <c:dLbls>
            <c:dLbl>
              <c:idx val="0"/>
              <c:layout>
                <c:manualLayout>
                  <c:x val="-5.6270704202864716E-2"/>
                  <c:y val="-0.19529283337633382"/>
                </c:manualLayout>
              </c:layout>
              <c:tx>
                <c:rich>
                  <a:bodyPr/>
                  <a:lstStyle/>
                  <a:p>
                    <a:r>
                      <a:rPr lang="en-US"/>
                      <a:t>38%</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56-41CF-8D31-70D210FE74CD}"/>
                </c:ext>
              </c:extLst>
            </c:dLbl>
            <c:dLbl>
              <c:idx val="1"/>
              <c:layout>
                <c:manualLayout>
                  <c:x val="-5.8667499065344367E-2"/>
                  <c:y val="-0.20834716715817433"/>
                </c:manualLayout>
              </c:layout>
              <c:tx>
                <c:rich>
                  <a:bodyPr/>
                  <a:lstStyle/>
                  <a:p>
                    <a:r>
                      <a:rPr lang="en-US"/>
                      <a:t>42%</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56-41CF-8D31-70D210FE74CD}"/>
                </c:ext>
              </c:extLst>
            </c:dLbl>
            <c:dLbl>
              <c:idx val="2"/>
              <c:layout>
                <c:manualLayout>
                  <c:x val="-5.8667499065344367E-2"/>
                  <c:y val="-0.35194483875841981"/>
                </c:manualLayout>
              </c:layout>
              <c:tx>
                <c:rich>
                  <a:bodyPr/>
                  <a:lstStyle/>
                  <a:p>
                    <a:r>
                      <a:rPr lang="en-US"/>
                      <a:t>27%</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56-41CF-8D31-70D210FE74C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38</c:v>
                </c:pt>
                <c:pt idx="1">
                  <c:v>42</c:v>
                </c:pt>
                <c:pt idx="2">
                  <c:v>27</c:v>
                </c:pt>
              </c:numCache>
            </c:numRef>
          </c:val>
          <c:smooth val="0"/>
          <c:extLst>
            <c:ext xmlns:c16="http://schemas.microsoft.com/office/drawing/2014/chart" uri="{C3380CC4-5D6E-409C-BE32-E72D297353CC}">
              <c16:uniqueId val="{00000000-EB3A-4322-A778-B7604C9BD3C3}"/>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60"/>
          <c:min val="-2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441204934603384E-2"/>
          <c:y val="4.8698815722209354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Lbls>
            <c:dLbl>
              <c:idx val="0"/>
              <c:layout>
                <c:manualLayout>
                  <c:x val="-5.3101074518791667E-2"/>
                  <c:y val="-0.19964420956549983"/>
                </c:manualLayout>
              </c:layout>
              <c:tx>
                <c:rich>
                  <a:bodyPr/>
                  <a:lstStyle/>
                  <a:p>
                    <a:r>
                      <a:rPr lang="en-US" dirty="0"/>
                      <a:t>+78</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F8-4AF4-8ABA-8251184BBA7B}"/>
                </c:ext>
              </c:extLst>
            </c:dLbl>
            <c:dLbl>
              <c:idx val="1"/>
              <c:layout>
                <c:manualLayout>
                  <c:x val="-6.8266743968004487E-2"/>
                  <c:y val="-0.24751008369846625"/>
                </c:manualLayout>
              </c:layout>
              <c:tx>
                <c:rich>
                  <a:bodyPr/>
                  <a:lstStyle/>
                  <a:p>
                    <a:r>
                      <a:rPr lang="en-US" dirty="0"/>
                      <a:t>+123</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8F8-4AF4-8ABA-8251184BBA7B}"/>
                </c:ext>
              </c:extLst>
            </c:dLbl>
            <c:dLbl>
              <c:idx val="2"/>
              <c:layout>
                <c:manualLayout>
                  <c:x val="-5.0686162607591533E-2"/>
                  <c:y val="-0.3127817302434204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8F8-4AF4-8ABA-8251184BBA7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78</c:v>
                </c:pt>
                <c:pt idx="1">
                  <c:v>123</c:v>
                </c:pt>
                <c:pt idx="2">
                  <c:v>-18</c:v>
                </c:pt>
              </c:numCache>
            </c:numRef>
          </c:val>
          <c:smooth val="0"/>
          <c:extLst>
            <c:ext xmlns:c16="http://schemas.microsoft.com/office/drawing/2014/chart" uri="{C3380CC4-5D6E-409C-BE32-E72D297353CC}">
              <c16:uniqueId val="{00000000-EB3A-4322-A778-B7604C9BD3C3}"/>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none"/>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250"/>
          <c:min val="-16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647633599138524E-2"/>
          <c:y val="5.3050277001998582E-2"/>
          <c:w val="0.90255873383462126"/>
          <c:h val="0.91683639830994079"/>
        </c:manualLayout>
      </c:layout>
      <c:lineChart>
        <c:grouping val="standard"/>
        <c:varyColors val="0"/>
        <c:ser>
          <c:idx val="0"/>
          <c:order val="0"/>
          <c:tx>
            <c:strRef>
              <c:f>Sheet1!$B$1</c:f>
              <c:strCache>
                <c:ptCount val="1"/>
                <c:pt idx="0">
                  <c:v>Series 1</c:v>
                </c:pt>
              </c:strCache>
            </c:strRef>
          </c:tx>
          <c:spPr>
            <a:ln w="28575" cap="rnd">
              <a:noFill/>
              <a:round/>
            </a:ln>
            <a:effectLst/>
          </c:spPr>
          <c:marker>
            <c:symbol val="square"/>
            <c:size val="13"/>
            <c:spPr>
              <a:solidFill>
                <a:schemeClr val="accent1"/>
              </a:solidFill>
              <a:ln w="9525">
                <a:noFill/>
              </a:ln>
              <a:effectLst/>
            </c:spPr>
          </c:marker>
          <c:dPt>
            <c:idx val="0"/>
            <c:marker>
              <c:symbol val="square"/>
              <c:size val="13"/>
              <c:spPr>
                <a:solidFill>
                  <a:schemeClr val="accent2"/>
                </a:solidFill>
                <a:ln w="9525">
                  <a:noFill/>
                </a:ln>
                <a:effectLst/>
              </c:spPr>
            </c:marker>
            <c:bubble3D val="0"/>
            <c:extLst>
              <c:ext xmlns:c16="http://schemas.microsoft.com/office/drawing/2014/chart" uri="{C3380CC4-5D6E-409C-BE32-E72D297353CC}">
                <c16:uniqueId val="{00000003-5191-4B96-9DE2-C9E280C66314}"/>
              </c:ext>
            </c:extLst>
          </c:dPt>
          <c:dPt>
            <c:idx val="1"/>
            <c:marker>
              <c:symbol val="square"/>
              <c:size val="13"/>
              <c:spPr>
                <a:solidFill>
                  <a:schemeClr val="accent2"/>
                </a:solidFill>
                <a:ln w="9525">
                  <a:noFill/>
                </a:ln>
                <a:effectLst/>
              </c:spPr>
            </c:marker>
            <c:bubble3D val="0"/>
            <c:extLst>
              <c:ext xmlns:c16="http://schemas.microsoft.com/office/drawing/2014/chart" uri="{C3380CC4-5D6E-409C-BE32-E72D297353CC}">
                <c16:uniqueId val="{00000004-5191-4B96-9DE2-C9E280C66314}"/>
              </c:ext>
            </c:extLst>
          </c:dPt>
          <c:dPt>
            <c:idx val="2"/>
            <c:marker>
              <c:symbol val="square"/>
              <c:size val="13"/>
              <c:spPr>
                <a:solidFill>
                  <a:schemeClr val="accent2"/>
                </a:solidFill>
                <a:ln w="9525">
                  <a:noFill/>
                </a:ln>
                <a:effectLst/>
              </c:spPr>
            </c:marker>
            <c:bubble3D val="0"/>
            <c:extLst>
              <c:ext xmlns:c16="http://schemas.microsoft.com/office/drawing/2014/chart" uri="{C3380CC4-5D6E-409C-BE32-E72D297353CC}">
                <c16:uniqueId val="{00000005-5191-4B96-9DE2-C9E280C66314}"/>
              </c:ext>
            </c:extLst>
          </c:dPt>
          <c:dLbls>
            <c:dLbl>
              <c:idx val="0"/>
              <c:layout>
                <c:manualLayout>
                  <c:x val="-6.1076233945521162E-2"/>
                  <c:y val="-0.21269824736446816"/>
                </c:manualLayout>
              </c:layout>
              <c:tx>
                <c:rich>
                  <a:bodyPr/>
                  <a:lstStyle/>
                  <a:p>
                    <a:r>
                      <a:rPr lang="en-US" dirty="0"/>
                      <a:t>+105</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91-4B96-9DE2-C9E280C66314}"/>
                </c:ext>
              </c:extLst>
            </c:dLbl>
            <c:dLbl>
              <c:idx val="1"/>
              <c:layout>
                <c:manualLayout>
                  <c:x val="-6.3473023380020407E-2"/>
                  <c:y val="-0.25037860929439565"/>
                </c:manualLayout>
              </c:layout>
              <c:tx>
                <c:rich>
                  <a:bodyPr/>
                  <a:lstStyle/>
                  <a:p>
                    <a:r>
                      <a:rPr lang="en-US" dirty="0"/>
                      <a:t>+138</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91-4B96-9DE2-C9E280C66314}"/>
                </c:ext>
              </c:extLst>
            </c:dLbl>
            <c:dLbl>
              <c:idx val="2"/>
              <c:layout>
                <c:manualLayout>
                  <c:x val="-5.5497753717618573E-2"/>
                  <c:y val="-0.27796980445258235"/>
                </c:manualLayout>
              </c:layout>
              <c:tx>
                <c:rich>
                  <a:bodyPr/>
                  <a:lstStyle/>
                  <a:p>
                    <a:r>
                      <a:rPr lang="en-US" dirty="0"/>
                      <a:t>+82</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191-4B96-9DE2-C9E280C6631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numCache>
            </c:numRef>
          </c:cat>
          <c:val>
            <c:numRef>
              <c:f>Sheet1!$B$2:$B$4</c:f>
              <c:numCache>
                <c:formatCode>General</c:formatCode>
                <c:ptCount val="3"/>
                <c:pt idx="0">
                  <c:v>105</c:v>
                </c:pt>
                <c:pt idx="1">
                  <c:v>138</c:v>
                </c:pt>
                <c:pt idx="2">
                  <c:v>82</c:v>
                </c:pt>
              </c:numCache>
            </c:numRef>
          </c:val>
          <c:smooth val="0"/>
          <c:extLst>
            <c:ext xmlns:c16="http://schemas.microsoft.com/office/drawing/2014/chart" uri="{C3380CC4-5D6E-409C-BE32-E72D297353CC}">
              <c16:uniqueId val="{00000003-EC16-4C08-8534-6A3F9026B661}"/>
            </c:ext>
          </c:extLst>
        </c:ser>
        <c:dLbls>
          <c:showLegendKey val="0"/>
          <c:showVal val="0"/>
          <c:showCatName val="0"/>
          <c:showSerName val="0"/>
          <c:showPercent val="0"/>
          <c:showBubbleSize val="0"/>
        </c:dLbls>
        <c:marker val="1"/>
        <c:smooth val="0"/>
        <c:axId val="818386960"/>
        <c:axId val="818387616"/>
      </c:lineChart>
      <c:catAx>
        <c:axId val="818386960"/>
        <c:scaling>
          <c:orientation val="minMax"/>
        </c:scaling>
        <c:delete val="0"/>
        <c:axPos val="b"/>
        <c:numFmt formatCode="General" sourceLinked="1"/>
        <c:majorTickMark val="out"/>
        <c:minorTickMark val="none"/>
        <c:tickLblPos val="nextTo"/>
        <c:spPr>
          <a:noFill/>
          <a:ln w="28575" cap="flat" cmpd="sng" algn="ctr">
            <a:no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7616"/>
        <c:crosses val="autoZero"/>
        <c:auto val="1"/>
        <c:lblAlgn val="ctr"/>
        <c:lblOffset val="100"/>
        <c:noMultiLvlLbl val="0"/>
      </c:catAx>
      <c:valAx>
        <c:axId val="818387616"/>
        <c:scaling>
          <c:orientation val="minMax"/>
          <c:max val="240"/>
          <c:min val="-160"/>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1838696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0"/>
              <c:tx>
                <c:rich>
                  <a:bodyPr/>
                  <a:lstStyle/>
                  <a:p>
                    <a:r>
                      <a:rPr lang="en-US"/>
                      <a:t>99</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3D-4588-87B3-A44F4C5FF697}"/>
                </c:ext>
              </c:extLst>
            </c:dLbl>
            <c:dLbl>
              <c:idx val="1"/>
              <c:tx>
                <c:rich>
                  <a:bodyPr/>
                  <a:lstStyle/>
                  <a:p>
                    <a:r>
                      <a:rPr lang="en-US"/>
                      <a:t>120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3D-4588-87B3-A44F4C5FF697}"/>
                </c:ext>
              </c:extLst>
            </c:dLbl>
            <c:dLbl>
              <c:idx val="2"/>
              <c:tx>
                <c:rich>
                  <a:bodyPr/>
                  <a:lstStyle/>
                  <a:p>
                    <a:r>
                      <a:rPr lang="en-US"/>
                      <a:t>146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3D-4588-87B3-A44F4C5FF697}"/>
                </c:ext>
              </c:extLst>
            </c:dLbl>
            <c:dLbl>
              <c:idx val="3"/>
              <c:tx>
                <c:rich>
                  <a:bodyPr/>
                  <a:lstStyle/>
                  <a:p>
                    <a:r>
                      <a:rPr lang="en-US"/>
                      <a:t>239</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3D-4588-87B3-A44F4C5FF69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EOS ≥0</c:v>
                </c:pt>
                <c:pt idx="1">
                  <c:v>EOS ≥150</c:v>
                </c:pt>
                <c:pt idx="2">
                  <c:v>EOS ≥300</c:v>
                </c:pt>
                <c:pt idx="3">
                  <c:v>EOS ≥450</c:v>
                </c:pt>
              </c:strCache>
            </c:strRef>
          </c:cat>
          <c:val>
            <c:numRef>
              <c:f>Sheet1!$B$2:$B$5</c:f>
              <c:numCache>
                <c:formatCode>General</c:formatCode>
                <c:ptCount val="4"/>
                <c:pt idx="0">
                  <c:v>99</c:v>
                </c:pt>
                <c:pt idx="1">
                  <c:v>120</c:v>
                </c:pt>
                <c:pt idx="2">
                  <c:v>146</c:v>
                </c:pt>
                <c:pt idx="3">
                  <c:v>239</c:v>
                </c:pt>
              </c:numCache>
            </c:numRef>
          </c:val>
          <c:extLst>
            <c:ext xmlns:c16="http://schemas.microsoft.com/office/drawing/2014/chart" uri="{C3380CC4-5D6E-409C-BE32-E72D297353CC}">
              <c16:uniqueId val="{00000000-1F31-4E6A-A4B0-3C3D6D27485D}"/>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163029994385"/>
          <c:y val="8.4267875606458278E-2"/>
          <c:w val="0.89348369700056152"/>
          <c:h val="0.80218006840054079"/>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1"/>
              <c:tx>
                <c:rich>
                  <a:bodyPr/>
                  <a:lstStyle/>
                  <a:p>
                    <a:r>
                      <a:rPr lang="en-US"/>
                      <a:t>43</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66-40D9-8871-CF7D931C4C38}"/>
                </c:ext>
              </c:extLst>
            </c:dLbl>
            <c:dLbl>
              <c:idx val="2"/>
              <c:tx>
                <c:rich>
                  <a:bodyPr/>
                  <a:lstStyle/>
                  <a:p>
                    <a:r>
                      <a:rPr lang="en-US"/>
                      <a:t>55</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266-40D9-8871-CF7D931C4C3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 ≥2</c:v>
                </c:pt>
                <c:pt idx="2">
                  <c:v>≥3</c:v>
                </c:pt>
              </c:strCache>
            </c:strRef>
          </c:cat>
          <c:val>
            <c:numRef>
              <c:f>Sheet1!$B$2:$B$4</c:f>
              <c:numCache>
                <c:formatCode>General</c:formatCode>
                <c:ptCount val="3"/>
                <c:pt idx="0">
                  <c:v>27</c:v>
                </c:pt>
                <c:pt idx="1">
                  <c:v>43</c:v>
                </c:pt>
                <c:pt idx="2">
                  <c:v>55</c:v>
                </c:pt>
              </c:numCache>
            </c:numRef>
          </c:val>
          <c:extLst>
            <c:ext xmlns:c16="http://schemas.microsoft.com/office/drawing/2014/chart" uri="{C3380CC4-5D6E-409C-BE32-E72D297353CC}">
              <c16:uniqueId val="{00000000-9983-4DD1-BB2D-05F0A4B57541}"/>
            </c:ext>
          </c:extLst>
        </c:ser>
        <c:dLbls>
          <c:showLegendKey val="0"/>
          <c:showVal val="0"/>
          <c:showCatName val="0"/>
          <c:showSerName val="0"/>
          <c:showPercent val="0"/>
          <c:showBubbleSize val="0"/>
        </c:dLbls>
        <c:gapWidth val="107"/>
        <c:overlap val="68"/>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dLbl>
              <c:idx val="1"/>
              <c:tx>
                <c:rich>
                  <a:bodyPr/>
                  <a:lstStyle/>
                  <a:p>
                    <a:r>
                      <a:rPr lang="en-US"/>
                      <a:t>146</a:t>
                    </a:r>
                    <a:r>
                      <a:rPr lang="en-US" baseline="30000"/>
                      <a:t>a</a:t>
                    </a:r>
                    <a:endParaRPr lang="en-US" baseline="300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B2-46A3-B778-17FEAF70E2B2}"/>
                </c:ext>
              </c:extLst>
            </c:dLbl>
            <c:dLbl>
              <c:idx val="2"/>
              <c:tx>
                <c:rich>
                  <a:bodyPr/>
                  <a:lstStyle/>
                  <a:p>
                    <a:r>
                      <a:rPr lang="en-US"/>
                      <a:t>252</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FB2-46A3-B778-17FEAF70E2B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≥2</c:v>
                </c:pt>
                <c:pt idx="2">
                  <c:v>≥3</c:v>
                </c:pt>
              </c:strCache>
            </c:strRef>
          </c:cat>
          <c:val>
            <c:numRef>
              <c:f>Sheet1!$B$2:$B$4</c:f>
              <c:numCache>
                <c:formatCode>General</c:formatCode>
                <c:ptCount val="3"/>
                <c:pt idx="0">
                  <c:v>70</c:v>
                </c:pt>
                <c:pt idx="1">
                  <c:v>146</c:v>
                </c:pt>
                <c:pt idx="2">
                  <c:v>252</c:v>
                </c:pt>
              </c:numCache>
            </c:numRef>
          </c:val>
          <c:extLst>
            <c:ext xmlns:c16="http://schemas.microsoft.com/office/drawing/2014/chart" uri="{C3380CC4-5D6E-409C-BE32-E72D297353CC}">
              <c16:uniqueId val="{00000000-B373-4A49-BC6C-4EC8A1CDAB7F}"/>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out"/>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163029994385"/>
          <c:y val="8.4267875606458278E-2"/>
          <c:w val="0.89348369700056152"/>
          <c:h val="0.80218006840054079"/>
        </c:manualLayout>
      </c:layout>
      <c:barChart>
        <c:barDir val="col"/>
        <c:grouping val="clustered"/>
        <c:varyColors val="0"/>
        <c:ser>
          <c:idx val="0"/>
          <c:order val="0"/>
          <c:tx>
            <c:strRef>
              <c:f>Sheet1!$B$1</c:f>
              <c:strCache>
                <c:ptCount val="1"/>
                <c:pt idx="0">
                  <c:v>TAS</c:v>
                </c:pt>
              </c:strCache>
            </c:strRef>
          </c:tx>
          <c:spPr>
            <a:solidFill>
              <a:schemeClr val="accent2"/>
            </a:solidFill>
            <a:ln>
              <a:noFill/>
            </a:ln>
            <a:effectLst/>
          </c:spPr>
          <c:invertIfNegative val="0"/>
          <c:dLbls>
            <c:dLbl>
              <c:idx val="1"/>
              <c:tx>
                <c:rich>
                  <a:bodyPr/>
                  <a:lstStyle/>
                  <a:p>
                    <a:r>
                      <a:rPr lang="en-US"/>
                      <a:t>-0.26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7D-4CD9-872B-CB444050011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c:v>
                </c:pt>
                <c:pt idx="1">
                  <c:v> ≥2</c:v>
                </c:pt>
                <c:pt idx="2">
                  <c:v>≥3</c:v>
                </c:pt>
              </c:strCache>
            </c:strRef>
          </c:cat>
          <c:val>
            <c:numRef>
              <c:f>Sheet1!$B$2:$B$4</c:f>
              <c:numCache>
                <c:formatCode>General</c:formatCode>
                <c:ptCount val="3"/>
                <c:pt idx="0">
                  <c:v>-0.18</c:v>
                </c:pt>
                <c:pt idx="1">
                  <c:v>-0.26</c:v>
                </c:pt>
                <c:pt idx="2">
                  <c:v>-0.36</c:v>
                </c:pt>
              </c:numCache>
            </c:numRef>
          </c:val>
          <c:extLst>
            <c:ext xmlns:c16="http://schemas.microsoft.com/office/drawing/2014/chart" uri="{C3380CC4-5D6E-409C-BE32-E72D297353CC}">
              <c16:uniqueId val="{00000000-2443-409A-9FE8-B80D1F1336FB}"/>
            </c:ext>
          </c:extLst>
        </c:ser>
        <c:dLbls>
          <c:showLegendKey val="0"/>
          <c:showVal val="0"/>
          <c:showCatName val="0"/>
          <c:showSerName val="0"/>
          <c:showPercent val="0"/>
          <c:showBubbleSize val="0"/>
        </c:dLbls>
        <c:gapWidth val="107"/>
        <c:overlap val="100"/>
        <c:axId val="1005227232"/>
        <c:axId val="1005226248"/>
      </c:barChart>
      <c:catAx>
        <c:axId val="1005227232"/>
        <c:scaling>
          <c:orientation val="minMax"/>
        </c:scaling>
        <c:delete val="0"/>
        <c:axPos val="b"/>
        <c:numFmt formatCode="General" sourceLinked="1"/>
        <c:majorTickMark val="in"/>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6248"/>
        <c:crosses val="autoZero"/>
        <c:auto val="1"/>
        <c:lblAlgn val="ctr"/>
        <c:lblOffset val="100"/>
        <c:noMultiLvlLbl val="0"/>
      </c:catAx>
      <c:valAx>
        <c:axId val="1005226248"/>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0522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874001042499076"/>
          <c:y val="4.0193551857075002E-2"/>
          <c:w val="0.34002244183717906"/>
          <c:h val="0.82660690795621028"/>
        </c:manualLayout>
      </c:layout>
      <c:barChart>
        <c:barDir val="bar"/>
        <c:grouping val="clustered"/>
        <c:varyColors val="0"/>
        <c:ser>
          <c:idx val="0"/>
          <c:order val="0"/>
          <c:tx>
            <c:strRef>
              <c:f>Sheet1!$B$1</c:f>
              <c:strCache>
                <c:ptCount val="1"/>
                <c:pt idx="0">
                  <c:v>Relative Influence</c:v>
                </c:pt>
              </c:strCache>
            </c:strRef>
          </c:tx>
          <c:spPr>
            <a:solidFill>
              <a:schemeClr val="accent1"/>
            </a:solidFill>
            <a:ln>
              <a:noFill/>
            </a:ln>
            <a:effectLst/>
          </c:spPr>
          <c:invertIfNegative val="0"/>
          <c:cat>
            <c:strRef>
              <c:f>Sheet1!$A$2:$A$21</c:f>
              <c:strCache>
                <c:ptCount val="20"/>
                <c:pt idx="0">
                  <c:v>Prior exacerbations</c:v>
                </c:pt>
                <c:pt idx="1">
                  <c:v> FVC (PP)</c:v>
                </c:pt>
                <c:pt idx="2">
                  <c:v>FEV</c:v>
                </c:pt>
                <c:pt idx="3">
                  <c:v>ACQ-6</c:v>
                </c:pt>
                <c:pt idx="4">
                  <c:v>FEV  reversibility</c:v>
                </c:pt>
                <c:pt idx="5">
                  <c:v>FEV /FVC</c:v>
                </c:pt>
                <c:pt idx="6">
                  <c:v>Local eosinophils</c:v>
                </c:pt>
                <c:pt idx="7">
                  <c:v>Additional medications</c:v>
                </c:pt>
                <c:pt idx="8">
                  <c:v>Time since 1st asthma symptom observed</c:v>
                </c:pt>
                <c:pt idx="9">
                  <c:v>Race</c:v>
                </c:pt>
                <c:pt idx="10">
                  <c:v>GERD</c:v>
                </c:pt>
                <c:pt idx="11">
                  <c:v>Asthma diagnosis age</c:v>
                </c:pt>
                <c:pt idx="12">
                  <c:v>OCS</c:v>
                </c:pt>
                <c:pt idx="13">
                  <c:v>Phadiatop</c:v>
                </c:pt>
                <c:pt idx="14">
                  <c:v>Body mass index</c:v>
                </c:pt>
                <c:pt idx="15">
                  <c:v>Age </c:v>
                </c:pt>
                <c:pt idx="16">
                  <c:v>Nasal polyps</c:v>
                </c:pt>
                <c:pt idx="17">
                  <c:v>ICS</c:v>
                </c:pt>
                <c:pt idx="18">
                  <c:v>Sex </c:v>
                </c:pt>
                <c:pt idx="19">
                  <c:v>Nicotine use at study entry</c:v>
                </c:pt>
              </c:strCache>
            </c:strRef>
          </c:cat>
          <c:val>
            <c:numRef>
              <c:f>Sheet1!$B$2:$B$21</c:f>
              <c:numCache>
                <c:formatCode>General</c:formatCode>
                <c:ptCount val="20"/>
                <c:pt idx="0">
                  <c:v>22</c:v>
                </c:pt>
                <c:pt idx="1">
                  <c:v>13</c:v>
                </c:pt>
                <c:pt idx="2">
                  <c:v>13</c:v>
                </c:pt>
                <c:pt idx="3">
                  <c:v>10</c:v>
                </c:pt>
                <c:pt idx="4">
                  <c:v>9</c:v>
                </c:pt>
                <c:pt idx="5">
                  <c:v>8</c:v>
                </c:pt>
                <c:pt idx="6">
                  <c:v>8</c:v>
                </c:pt>
                <c:pt idx="7">
                  <c:v>7</c:v>
                </c:pt>
                <c:pt idx="8">
                  <c:v>6</c:v>
                </c:pt>
                <c:pt idx="9">
                  <c:v>4</c:v>
                </c:pt>
                <c:pt idx="10">
                  <c:v>3</c:v>
                </c:pt>
                <c:pt idx="11">
                  <c:v>2.5</c:v>
                </c:pt>
                <c:pt idx="12">
                  <c:v>1.8</c:v>
                </c:pt>
                <c:pt idx="13">
                  <c:v>1.8</c:v>
                </c:pt>
                <c:pt idx="14">
                  <c:v>1.8</c:v>
                </c:pt>
                <c:pt idx="15">
                  <c:v>1</c:v>
                </c:pt>
                <c:pt idx="16">
                  <c:v>0.8</c:v>
                </c:pt>
                <c:pt idx="17">
                  <c:v>0.5</c:v>
                </c:pt>
                <c:pt idx="18">
                  <c:v>0.5</c:v>
                </c:pt>
                <c:pt idx="19">
                  <c:v>0.5</c:v>
                </c:pt>
              </c:numCache>
            </c:numRef>
          </c:val>
          <c:extLst>
            <c:ext xmlns:c16="http://schemas.microsoft.com/office/drawing/2014/chart" uri="{C3380CC4-5D6E-409C-BE32-E72D297353CC}">
              <c16:uniqueId val="{00000000-B78E-40D5-B011-C88414FBBD30}"/>
            </c:ext>
          </c:extLst>
        </c:ser>
        <c:dLbls>
          <c:showLegendKey val="0"/>
          <c:showVal val="0"/>
          <c:showCatName val="0"/>
          <c:showSerName val="0"/>
          <c:showPercent val="0"/>
          <c:showBubbleSize val="0"/>
        </c:dLbls>
        <c:gapWidth val="5"/>
        <c:overlap val="100"/>
        <c:axId val="40522087"/>
        <c:axId val="40522415"/>
      </c:barChart>
      <c:catAx>
        <c:axId val="40522087"/>
        <c:scaling>
          <c:orientation val="maxMin"/>
        </c:scaling>
        <c:delete val="0"/>
        <c:axPos val="l"/>
        <c:numFmt formatCode="General" sourceLinked="1"/>
        <c:majorTickMark val="none"/>
        <c:minorTickMark val="none"/>
        <c:tickLblPos val="nextTo"/>
        <c:spPr>
          <a:noFill/>
          <a:ln w="12700" cap="flat" cmpd="sng" algn="ctr">
            <a:solidFill>
              <a:schemeClr val="tx1"/>
            </a:solidFill>
            <a:round/>
          </a:ln>
          <a:effectLst/>
        </c:spPr>
        <c:txPr>
          <a:bodyPr rot="0" spcFirstLastPara="1" vertOverflow="ellipsis" wrap="square" anchor="ctr" anchorCtr="1"/>
          <a:lstStyle/>
          <a:p>
            <a:pPr>
              <a:defRPr sz="1200" b="1" i="0" u="none" strike="noStrike" kern="1200" baseline="0">
                <a:solidFill>
                  <a:schemeClr val="tx1"/>
                </a:solidFill>
                <a:latin typeface="+mn-lt"/>
                <a:ea typeface="+mn-ea"/>
                <a:cs typeface="+mn-cs"/>
              </a:defRPr>
            </a:pPr>
            <a:endParaRPr lang="en-US"/>
          </a:p>
        </c:txPr>
        <c:crossAx val="40522415"/>
        <c:crosses val="autoZero"/>
        <c:auto val="1"/>
        <c:lblAlgn val="ctr"/>
        <c:lblOffset val="100"/>
        <c:noMultiLvlLbl val="0"/>
      </c:catAx>
      <c:valAx>
        <c:axId val="40522415"/>
        <c:scaling>
          <c:orientation val="minMax"/>
        </c:scaling>
        <c:delete val="1"/>
        <c:axPos val="t"/>
        <c:numFmt formatCode="General" sourceLinked="1"/>
        <c:majorTickMark val="none"/>
        <c:minorTickMark val="none"/>
        <c:tickLblPos val="nextTo"/>
        <c:crossAx val="40522087"/>
        <c:crosses val="autoZero"/>
        <c:crossBetween val="between"/>
      </c:valAx>
      <c:spPr>
        <a:noFill/>
        <a:ln w="127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1856064384712175"/>
          <c:y val="9.4710931673786178E-2"/>
          <c:w val="0.35198083464953317"/>
          <c:h val="0.78029744215689945"/>
        </c:manualLayout>
      </c:layout>
      <c:barChart>
        <c:barDir val="bar"/>
        <c:grouping val="clustered"/>
        <c:varyColors val="0"/>
        <c:ser>
          <c:idx val="0"/>
          <c:order val="0"/>
          <c:tx>
            <c:strRef>
              <c:f>Sheet1!$B$1</c:f>
              <c:strCache>
                <c:ptCount val="1"/>
                <c:pt idx="0">
                  <c:v>Relative Influence</c:v>
                </c:pt>
              </c:strCache>
            </c:strRef>
          </c:tx>
          <c:spPr>
            <a:solidFill>
              <a:schemeClr val="accent1"/>
            </a:solidFill>
            <a:ln>
              <a:noFill/>
            </a:ln>
            <a:effectLst/>
          </c:spPr>
          <c:invertIfNegative val="0"/>
          <c:cat>
            <c:strRef>
              <c:f>Sheet1!$A$2:$A$21</c:f>
              <c:strCache>
                <c:ptCount val="20"/>
                <c:pt idx="0">
                  <c:v>FEV  reversibility</c:v>
                </c:pt>
                <c:pt idx="1">
                  <c:v>Local eosinophils</c:v>
                </c:pt>
                <c:pt idx="2">
                  <c:v>FVC (PP)</c:v>
                </c:pt>
                <c:pt idx="3">
                  <c:v>FEV /FVC</c:v>
                </c:pt>
                <c:pt idx="4">
                  <c:v>Time since 1st asthma symptom observed</c:v>
                </c:pt>
                <c:pt idx="5">
                  <c:v>FEV</c:v>
                </c:pt>
                <c:pt idx="6">
                  <c:v>ACQ-6</c:v>
                </c:pt>
                <c:pt idx="7">
                  <c:v>Sex </c:v>
                </c:pt>
                <c:pt idx="8">
                  <c:v>Prior exacerbations</c:v>
                </c:pt>
                <c:pt idx="9">
                  <c:v>Additional medications</c:v>
                </c:pt>
                <c:pt idx="10">
                  <c:v>Asthma diagnosis age</c:v>
                </c:pt>
                <c:pt idx="11">
                  <c:v>Body mass index</c:v>
                </c:pt>
                <c:pt idx="12">
                  <c:v>Age </c:v>
                </c:pt>
                <c:pt idx="13">
                  <c:v>Nasal polyps </c:v>
                </c:pt>
                <c:pt idx="14">
                  <c:v>ICS</c:v>
                </c:pt>
                <c:pt idx="15">
                  <c:v>Phadiatop</c:v>
                </c:pt>
                <c:pt idx="16">
                  <c:v>Nicotine use at study entry</c:v>
                </c:pt>
                <c:pt idx="17">
                  <c:v>Race</c:v>
                </c:pt>
                <c:pt idx="18">
                  <c:v>OCS</c:v>
                </c:pt>
                <c:pt idx="19">
                  <c:v>GERD</c:v>
                </c:pt>
              </c:strCache>
            </c:strRef>
          </c:cat>
          <c:val>
            <c:numRef>
              <c:f>Sheet1!$B$2:$B$21</c:f>
              <c:numCache>
                <c:formatCode>General</c:formatCode>
                <c:ptCount val="20"/>
                <c:pt idx="0">
                  <c:v>35</c:v>
                </c:pt>
                <c:pt idx="1">
                  <c:v>17</c:v>
                </c:pt>
                <c:pt idx="2">
                  <c:v>14</c:v>
                </c:pt>
                <c:pt idx="3">
                  <c:v>9</c:v>
                </c:pt>
                <c:pt idx="4">
                  <c:v>7</c:v>
                </c:pt>
                <c:pt idx="5">
                  <c:v>5</c:v>
                </c:pt>
                <c:pt idx="6">
                  <c:v>4</c:v>
                </c:pt>
                <c:pt idx="7">
                  <c:v>3.5</c:v>
                </c:pt>
                <c:pt idx="8">
                  <c:v>3</c:v>
                </c:pt>
                <c:pt idx="9">
                  <c:v>2.8</c:v>
                </c:pt>
                <c:pt idx="10">
                  <c:v>1.2</c:v>
                </c:pt>
                <c:pt idx="11">
                  <c:v>1</c:v>
                </c:pt>
                <c:pt idx="12">
                  <c:v>1</c:v>
                </c:pt>
                <c:pt idx="13">
                  <c:v>0.8</c:v>
                </c:pt>
                <c:pt idx="14">
                  <c:v>0.7</c:v>
                </c:pt>
                <c:pt idx="15">
                  <c:v>0.5</c:v>
                </c:pt>
                <c:pt idx="16">
                  <c:v>0.5</c:v>
                </c:pt>
                <c:pt idx="17">
                  <c:v>0.5</c:v>
                </c:pt>
                <c:pt idx="18">
                  <c:v>0.5</c:v>
                </c:pt>
                <c:pt idx="19">
                  <c:v>0.3</c:v>
                </c:pt>
              </c:numCache>
            </c:numRef>
          </c:val>
          <c:extLst>
            <c:ext xmlns:c16="http://schemas.microsoft.com/office/drawing/2014/chart" uri="{C3380CC4-5D6E-409C-BE32-E72D297353CC}">
              <c16:uniqueId val="{00000000-9C22-4939-9358-388B20C7E440}"/>
            </c:ext>
          </c:extLst>
        </c:ser>
        <c:dLbls>
          <c:showLegendKey val="0"/>
          <c:showVal val="0"/>
          <c:showCatName val="0"/>
          <c:showSerName val="0"/>
          <c:showPercent val="0"/>
          <c:showBubbleSize val="0"/>
        </c:dLbls>
        <c:gapWidth val="3"/>
        <c:overlap val="100"/>
        <c:axId val="40522087"/>
        <c:axId val="40522415"/>
      </c:barChart>
      <c:catAx>
        <c:axId val="40522087"/>
        <c:scaling>
          <c:orientation val="maxMin"/>
        </c:scaling>
        <c:delete val="0"/>
        <c:axPos val="l"/>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40522415"/>
        <c:crosses val="autoZero"/>
        <c:auto val="1"/>
        <c:lblAlgn val="ctr"/>
        <c:lblOffset val="100"/>
        <c:noMultiLvlLbl val="0"/>
      </c:catAx>
      <c:valAx>
        <c:axId val="40522415"/>
        <c:scaling>
          <c:orientation val="minMax"/>
        </c:scaling>
        <c:delete val="1"/>
        <c:axPos val="t"/>
        <c:numFmt formatCode="General" sourceLinked="1"/>
        <c:majorTickMark val="none"/>
        <c:minorTickMark val="none"/>
        <c:tickLblPos val="nextTo"/>
        <c:crossAx val="40522087"/>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a:t>62</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6DB-4293-85BB-CE10883E7718}"/>
                </c:ext>
              </c:extLst>
            </c:dLbl>
            <c:dLbl>
              <c:idx val="1"/>
              <c:tx>
                <c:rich>
                  <a:bodyPr/>
                  <a:lstStyle/>
                  <a:p>
                    <a:r>
                      <a:rPr lang="en-US"/>
                      <a:t>54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6DB-4293-85BB-CE10883E7718}"/>
                </c:ext>
              </c:extLst>
            </c:dLbl>
            <c:dLbl>
              <c:idx val="2"/>
              <c:tx>
                <c:rich>
                  <a:bodyPr/>
                  <a:lstStyle/>
                  <a:p>
                    <a:r>
                      <a:rPr lang="en-US"/>
                      <a:t>54</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6DB-4293-85BB-CE10883E7718}"/>
                </c:ext>
              </c:extLst>
            </c:dLbl>
            <c:dLbl>
              <c:idx val="3"/>
              <c:tx>
                <c:rich>
                  <a:bodyPr/>
                  <a:lstStyle/>
                  <a:p>
                    <a:r>
                      <a:rPr lang="en-US"/>
                      <a:t>55</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DB-4293-85BB-CE10883E7718}"/>
                </c:ext>
              </c:extLst>
            </c:dLbl>
            <c:dLbl>
              <c:idx val="4"/>
              <c:tx>
                <c:rich>
                  <a:bodyPr/>
                  <a:lstStyle/>
                  <a:p>
                    <a:r>
                      <a:rPr lang="en-US"/>
                      <a:t>50</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DB-4293-85BB-CE10883E771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62</c:v>
                </c:pt>
                <c:pt idx="1">
                  <c:v>54</c:v>
                </c:pt>
                <c:pt idx="2">
                  <c:v>54</c:v>
                </c:pt>
                <c:pt idx="3">
                  <c:v>55</c:v>
                </c:pt>
                <c:pt idx="4">
                  <c:v>50</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0"/>
              <c:tx>
                <c:rich>
                  <a:bodyPr/>
                  <a:lstStyle/>
                  <a:p>
                    <a:r>
                      <a:rPr lang="en-US"/>
                      <a:t>38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6DB-4293-85BB-CE10883E7718}"/>
                </c:ext>
              </c:extLst>
            </c:dLbl>
            <c:dLbl>
              <c:idx val="1"/>
              <c:tx>
                <c:rich>
                  <a:bodyPr/>
                  <a:lstStyle/>
                  <a:p>
                    <a:r>
                      <a:rPr lang="en-US"/>
                      <a:t>38</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6DB-4293-85BB-CE10883E7718}"/>
                </c:ext>
              </c:extLst>
            </c:dLbl>
            <c:dLbl>
              <c:idx val="2"/>
              <c:layout>
                <c:manualLayout>
                  <c:x val="-1.0427210526418377E-16"/>
                  <c:y val="-8.6043224412246863E-3"/>
                </c:manualLayout>
              </c:layout>
              <c:tx>
                <c:rich>
                  <a:bodyPr/>
                  <a:lstStyle/>
                  <a:p>
                    <a:r>
                      <a:rPr lang="en-US"/>
                      <a:t>37</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6DB-4293-85BB-CE10883E7718}"/>
                </c:ext>
              </c:extLst>
            </c:dLbl>
            <c:dLbl>
              <c:idx val="3"/>
              <c:tx>
                <c:rich>
                  <a:bodyPr/>
                  <a:lstStyle/>
                  <a:p>
                    <a:r>
                      <a:rPr lang="en-US"/>
                      <a:t>27</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6DB-4293-85BB-CE10883E771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38</c:v>
                </c:pt>
                <c:pt idx="1">
                  <c:v>38</c:v>
                </c:pt>
                <c:pt idx="2">
                  <c:v>37</c:v>
                </c:pt>
                <c:pt idx="3">
                  <c:v>27</c:v>
                </c:pt>
                <c:pt idx="4">
                  <c:v>21</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7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304749015748033E-2"/>
          <c:y val="3.6769137898833494E-2"/>
          <c:w val="0.92950775098425198"/>
          <c:h val="0.7009997951674421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a:t>56</a:t>
                    </a:r>
                    <a:r>
                      <a:rPr lang="en-US" baseline="30000"/>
                      <a:t>a</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A09-41F4-A7EF-3A5FD23D6B35}"/>
                </c:ext>
              </c:extLst>
            </c:dLbl>
            <c:dLbl>
              <c:idx val="2"/>
              <c:tx>
                <c:rich>
                  <a:bodyPr/>
                  <a:lstStyle/>
                  <a:p>
                    <a:r>
                      <a:rPr lang="en-US"/>
                      <a:t>43</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A09-41F4-A7EF-3A5FD23D6B35}"/>
                </c:ext>
              </c:extLst>
            </c:dLbl>
            <c:dLbl>
              <c:idx val="4"/>
              <c:tx>
                <c:rich>
                  <a:bodyPr/>
                  <a:lstStyle/>
                  <a:p>
                    <a:r>
                      <a:rPr lang="en-US"/>
                      <a:t>31</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A09-41F4-A7EF-3A5FD23D6B3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Sheet1!$B$2:$B$6</c:f>
              <c:numCache>
                <c:formatCode>General</c:formatCode>
                <c:ptCount val="5"/>
                <c:pt idx="0">
                  <c:v>56</c:v>
                </c:pt>
                <c:pt idx="1">
                  <c:v>51</c:v>
                </c:pt>
                <c:pt idx="2">
                  <c:v>43</c:v>
                </c:pt>
                <c:pt idx="3">
                  <c:v>31</c:v>
                </c:pt>
                <c:pt idx="4">
                  <c:v>31</c:v>
                </c:pt>
              </c:numCache>
            </c:numRef>
          </c:val>
          <c:extLst>
            <c:ext xmlns:c16="http://schemas.microsoft.com/office/drawing/2014/chart" uri="{C3380CC4-5D6E-409C-BE32-E72D297353CC}">
              <c16:uniqueId val="{00000000-0D29-4BCA-864E-F3C2352D81DC}"/>
            </c:ext>
          </c:extLst>
        </c:ser>
        <c:ser>
          <c:idx val="1"/>
          <c:order val="1"/>
          <c:tx>
            <c:strRef>
              <c:f>Sheet1!$C$1</c:f>
              <c:strCache>
                <c:ptCount val="1"/>
                <c:pt idx="0">
                  <c:v>Series 2</c:v>
                </c:pt>
              </c:strCache>
            </c:strRef>
          </c:tx>
          <c:spPr>
            <a:solidFill>
              <a:schemeClr val="accent2"/>
            </a:solidFill>
            <a:ln>
              <a:noFill/>
            </a:ln>
            <a:effectLst/>
          </c:spPr>
          <c:invertIfNegative val="0"/>
          <c:dLbls>
            <c:dLbl>
              <c:idx val="1"/>
              <c:tx>
                <c:rich>
                  <a:bodyPr/>
                  <a:lstStyle/>
                  <a:p>
                    <a:r>
                      <a:rPr lang="en-US"/>
                      <a:t>29</a:t>
                    </a:r>
                    <a:r>
                      <a:rPr lang="en-US" baseline="30000"/>
                      <a:t>b</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09-41F4-A7EF-3A5FD23D6B3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numCache>
            </c:numRef>
          </c:cat>
          <c:val>
            <c:numRef>
              <c:f>Sheet1!$C$2:$C$6</c:f>
              <c:numCache>
                <c:formatCode>General</c:formatCode>
                <c:ptCount val="5"/>
                <c:pt idx="0">
                  <c:v>23</c:v>
                </c:pt>
                <c:pt idx="1">
                  <c:v>29</c:v>
                </c:pt>
                <c:pt idx="2">
                  <c:v>23</c:v>
                </c:pt>
                <c:pt idx="3">
                  <c:v>25</c:v>
                </c:pt>
                <c:pt idx="4">
                  <c:v>31</c:v>
                </c:pt>
              </c:numCache>
            </c:numRef>
          </c:val>
          <c:extLst>
            <c:ext xmlns:c16="http://schemas.microsoft.com/office/drawing/2014/chart" uri="{C3380CC4-5D6E-409C-BE32-E72D297353CC}">
              <c16:uniqueId val="{00000001-0D29-4BCA-864E-F3C2352D81DC}"/>
            </c:ext>
          </c:extLst>
        </c:ser>
        <c:dLbls>
          <c:showLegendKey val="0"/>
          <c:showVal val="0"/>
          <c:showCatName val="0"/>
          <c:showSerName val="0"/>
          <c:showPercent val="0"/>
          <c:showBubbleSize val="0"/>
        </c:dLbls>
        <c:gapWidth val="78"/>
        <c:overlap val="-4"/>
        <c:axId val="119601087"/>
        <c:axId val="119599119"/>
      </c:barChart>
      <c:catAx>
        <c:axId val="1196010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0" spcFirstLastPara="1" vertOverflow="ellipsis" wrap="square" anchor="b" anchorCtr="0"/>
          <a:lstStyle/>
          <a:p>
            <a:pPr>
              <a:defRPr sz="1400" b="1" i="0" u="none" strike="noStrike" kern="1200" baseline="0">
                <a:solidFill>
                  <a:schemeClr val="tx1"/>
                </a:solidFill>
                <a:latin typeface="+mn-lt"/>
                <a:ea typeface="+mn-ea"/>
                <a:cs typeface="+mn-cs"/>
              </a:defRPr>
            </a:pPr>
            <a:endParaRPr lang="en-US"/>
          </a:p>
        </c:txPr>
        <c:crossAx val="119599119"/>
        <c:crosses val="autoZero"/>
        <c:auto val="1"/>
        <c:lblAlgn val="ctr"/>
        <c:lblOffset val="100"/>
        <c:noMultiLvlLbl val="0"/>
      </c:catAx>
      <c:valAx>
        <c:axId val="119599119"/>
        <c:scaling>
          <c:orientation val="minMax"/>
          <c:max val="7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960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0.0815</cdr:x>
      <cdr:y>0.75589</cdr:y>
    </cdr:from>
    <cdr:to>
      <cdr:x>0.95586</cdr:x>
      <cdr:y>0.81427</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727930" y="3347086"/>
          <a:ext cx="7809483" cy="258507"/>
          <a:chOff x="656336" y="3393980"/>
          <a:chExt cx="7809506" cy="25853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656336" y="3393980"/>
            <a:ext cx="466344" cy="258532"/>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362014"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316701"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3041462"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965148" y="3393980"/>
            <a:ext cx="63906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4600316" y="3393980"/>
            <a:ext cx="661416"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737559"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333714"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2</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7359462"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7999498" y="339398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0.45015</cdr:x>
      <cdr:y>0.80689</cdr:y>
    </cdr:from>
    <cdr:to>
      <cdr:x>0.59348</cdr:x>
      <cdr:y>0.87153</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020563" y="3572914"/>
          <a:ext cx="1280160" cy="2862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solidFill>
                <a:schemeClr val="tx1"/>
              </a:solidFill>
            </a:rPr>
            <a:t>Pre-BD FVC</a:t>
          </a:r>
        </a:p>
      </cdr:txBody>
    </cdr:sp>
  </cdr:relSizeAnchor>
  <cdr:relSizeAnchor xmlns:cdr="http://schemas.openxmlformats.org/drawingml/2006/chartDrawing">
    <cdr:from>
      <cdr:x>0.62533</cdr:x>
      <cdr:y>0.80847</cdr:y>
    </cdr:from>
    <cdr:to>
      <cdr:x>0.78196</cdr:x>
      <cdr:y>0.87311</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5585201" y="3579925"/>
          <a:ext cx="1399032" cy="2862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solidFill>
                <a:schemeClr val="tx1"/>
              </a:solidFill>
            </a:rPr>
            <a:t>Exacerbations </a:t>
          </a:r>
        </a:p>
      </cdr:txBody>
    </cdr:sp>
  </cdr:relSizeAnchor>
</c:userShapes>
</file>

<file path=ppt/drawings/drawing2.xml><?xml version="1.0" encoding="utf-8"?>
<c:userShapes xmlns:c="http://schemas.openxmlformats.org/drawingml/2006/chart">
  <cdr:relSizeAnchor xmlns:cdr="http://schemas.openxmlformats.org/drawingml/2006/chartDrawing">
    <cdr:from>
      <cdr:x>0.06205</cdr:x>
      <cdr:y>0.11346</cdr:y>
    </cdr:from>
    <cdr:to>
      <cdr:x>0.6054</cdr:x>
      <cdr:y>0.89941</cdr:y>
    </cdr:to>
    <cdr:sp macro="" textlink="">
      <cdr:nvSpPr>
        <cdr:cNvPr id="12" name="Rectangle: Rounded Corners 11">
          <a:extLst xmlns:a="http://schemas.openxmlformats.org/drawingml/2006/main">
            <a:ext uri="{FF2B5EF4-FFF2-40B4-BE49-F238E27FC236}">
              <a16:creationId xmlns:a16="http://schemas.microsoft.com/office/drawing/2014/main" id="{BF142D8B-E95D-4452-9179-0CD3CC5C6524}"/>
            </a:ext>
          </a:extLst>
        </cdr:cNvPr>
        <cdr:cNvSpPr/>
      </cdr:nvSpPr>
      <cdr:spPr>
        <a:xfrm xmlns:a="http://schemas.openxmlformats.org/drawingml/2006/main">
          <a:off x="554209" y="502402"/>
          <a:ext cx="4853016" cy="3480192"/>
        </a:xfrm>
        <a:prstGeom xmlns:a="http://schemas.openxmlformats.org/drawingml/2006/main" prst="roundRect">
          <a:avLst/>
        </a:prstGeom>
        <a:solidFill xmlns:a="http://schemas.openxmlformats.org/drawingml/2006/main">
          <a:schemeClr val="bg1">
            <a:lumMod val="65000"/>
            <a:alpha val="14902"/>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0.43431</cdr:x>
      <cdr:y>0.82727</cdr:y>
    </cdr:from>
    <cdr:to>
      <cdr:x>0.79801</cdr:x>
      <cdr:y>0.89191</cdr:y>
    </cdr:to>
    <cdr:grpSp>
      <cdr:nvGrpSpPr>
        <cdr:cNvPr id="18" name="Group 17">
          <a:extLst xmlns:a="http://schemas.openxmlformats.org/drawingml/2006/main">
            <a:ext uri="{FF2B5EF4-FFF2-40B4-BE49-F238E27FC236}">
              <a16:creationId xmlns:a16="http://schemas.microsoft.com/office/drawing/2014/main" id="{07DBE115-8242-41F3-8291-C09B3050C18A}"/>
            </a:ext>
          </a:extLst>
        </cdr:cNvPr>
        <cdr:cNvGrpSpPr/>
      </cdr:nvGrpSpPr>
      <cdr:grpSpPr>
        <a:xfrm xmlns:a="http://schemas.openxmlformats.org/drawingml/2006/main">
          <a:off x="3879071" y="3663171"/>
          <a:ext cx="3248460" cy="286227"/>
          <a:chOff x="4707224" y="3710517"/>
          <a:chExt cx="2868340" cy="286232"/>
        </a:xfrm>
      </cdr:grpSpPr>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707224" y="3710517"/>
            <a:ext cx="1280160" cy="2862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6128780" y="3710517"/>
            <a:ext cx="1446784" cy="2862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grpSp>
  </cdr:relSizeAnchor>
  <cdr:relSizeAnchor xmlns:cdr="http://schemas.openxmlformats.org/drawingml/2006/chartDrawing">
    <cdr:from>
      <cdr:x>0.0815</cdr:x>
      <cdr:y>0.75521</cdr:y>
    </cdr:from>
    <cdr:to>
      <cdr:x>0.95586</cdr:x>
      <cdr:y>0.81442</cdr:y>
    </cdr:to>
    <cdr:grpSp>
      <cdr:nvGrpSpPr>
        <cdr:cNvPr id="13" name="Group 12">
          <a:extLst xmlns:a="http://schemas.openxmlformats.org/drawingml/2006/main">
            <a:ext uri="{FF2B5EF4-FFF2-40B4-BE49-F238E27FC236}">
              <a16:creationId xmlns:a16="http://schemas.microsoft.com/office/drawing/2014/main" id="{16E3FB12-8A06-4DEA-AB04-BB93F745780B}"/>
            </a:ext>
          </a:extLst>
        </cdr:cNvPr>
        <cdr:cNvGrpSpPr/>
      </cdr:nvGrpSpPr>
      <cdr:grpSpPr>
        <a:xfrm xmlns:a="http://schemas.openxmlformats.org/drawingml/2006/main">
          <a:off x="727930" y="3344075"/>
          <a:ext cx="7809483" cy="262182"/>
          <a:chOff x="727930" y="3344078"/>
          <a:chExt cx="7809483" cy="26218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727930" y="3347086"/>
            <a:ext cx="466343" cy="258507"/>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433606"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388290"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3113049"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036732" y="3347086"/>
            <a:ext cx="639062"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4671898" y="3347086"/>
            <a:ext cx="661414"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745281" y="3347753"/>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≥3</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7431036"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8071070" y="3347086"/>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sp macro="" textlink="">
        <cdr:nvSpPr>
          <cdr:cNvPr id="17" name="TextBox 1">
            <a:extLst xmlns:a="http://schemas.openxmlformats.org/drawingml/2006/main">
              <a:ext uri="{FF2B5EF4-FFF2-40B4-BE49-F238E27FC236}">
                <a16:creationId xmlns:a16="http://schemas.microsoft.com/office/drawing/2014/main" id="{43E0CCF0-4E38-4D91-84A7-6D03B37C6B89}"/>
              </a:ext>
            </a:extLst>
          </cdr:cNvPr>
          <cdr:cNvSpPr txBox="1"/>
        </cdr:nvSpPr>
        <cdr:spPr>
          <a:xfrm xmlns:a="http://schemas.openxmlformats.org/drawingml/2006/main">
            <a:off x="6407283" y="3344078"/>
            <a:ext cx="466343" cy="2585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2</a:t>
            </a:r>
          </a:p>
        </cdr:txBody>
      </cdr:sp>
    </cdr:grpSp>
  </cdr:relSizeAnchor>
</c:userShapes>
</file>

<file path=ppt/drawings/drawing3.xml><?xml version="1.0" encoding="utf-8"?>
<c:userShapes xmlns:c="http://schemas.openxmlformats.org/drawingml/2006/chart">
  <cdr:relSizeAnchor xmlns:cdr="http://schemas.openxmlformats.org/drawingml/2006/chartDrawing">
    <cdr:from>
      <cdr:x>0.07562</cdr:x>
      <cdr:y>0.74781</cdr:y>
    </cdr:from>
    <cdr:to>
      <cdr:x>0.98976</cdr:x>
      <cdr:y>0.83128</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692239" y="3236047"/>
          <a:ext cx="8368206" cy="361205"/>
          <a:chOff x="623847" y="3347672"/>
          <a:chExt cx="6500787" cy="258532"/>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623847" y="3347672"/>
            <a:ext cx="466344" cy="185053"/>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186072" y="3347672"/>
            <a:ext cx="466344" cy="18505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053698"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2548732"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324294" y="3347672"/>
            <a:ext cx="52363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3804069" y="3347672"/>
            <a:ext cx="52363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755995" y="3347672"/>
            <a:ext cx="466344"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5263400" y="3347672"/>
            <a:ext cx="466344"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2</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5984343" y="3347672"/>
            <a:ext cx="440412" cy="18326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658290" y="3347672"/>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0.26634</cdr:x>
      <cdr:y>0.79908</cdr:y>
    </cdr:from>
    <cdr:to>
      <cdr:x>0.40619</cdr:x>
      <cdr:y>0.86372</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2438134" y="3457916"/>
          <a:ext cx="1280160" cy="2797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relSizeAnchor>
  <cdr:relSizeAnchor xmlns:cdr="http://schemas.openxmlformats.org/drawingml/2006/chartDrawing">
    <cdr:from>
      <cdr:x>0.6331</cdr:x>
      <cdr:y>0.79605</cdr:y>
    </cdr:from>
    <cdr:to>
      <cdr:x>0.78793</cdr:x>
      <cdr:y>0.86069</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5795524" y="3444799"/>
          <a:ext cx="1417320" cy="2797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relSizeAnchor>
</c:userShapes>
</file>

<file path=ppt/drawings/drawing4.xml><?xml version="1.0" encoding="utf-8"?>
<c:userShapes xmlns:c="http://schemas.openxmlformats.org/drawingml/2006/chart">
  <cdr:relSizeAnchor xmlns:cdr="http://schemas.openxmlformats.org/drawingml/2006/chartDrawing">
    <cdr:from>
      <cdr:x>0.12532</cdr:x>
      <cdr:y>0.75685</cdr:y>
    </cdr:from>
    <cdr:to>
      <cdr:x>0.99265</cdr:x>
      <cdr:y>0.84032</cdr:y>
    </cdr:to>
    <cdr:grpSp>
      <cdr:nvGrpSpPr>
        <cdr:cNvPr id="16" name="Group 15">
          <a:extLst xmlns:a="http://schemas.openxmlformats.org/drawingml/2006/main">
            <a:ext uri="{FF2B5EF4-FFF2-40B4-BE49-F238E27FC236}">
              <a16:creationId xmlns:a16="http://schemas.microsoft.com/office/drawing/2014/main" id="{F86FA028-4750-4BF6-991A-41BA65627942}"/>
            </a:ext>
          </a:extLst>
        </cdr:cNvPr>
        <cdr:cNvGrpSpPr/>
      </cdr:nvGrpSpPr>
      <cdr:grpSpPr>
        <a:xfrm xmlns:a="http://schemas.openxmlformats.org/drawingml/2006/main">
          <a:off x="1147202" y="3275166"/>
          <a:ext cx="7939698" cy="361205"/>
          <a:chOff x="889652" y="3342369"/>
          <a:chExt cx="6319884" cy="258533"/>
        </a:xfrm>
      </cdr:grpSpPr>
      <cdr:sp macro="" textlink="">
        <cdr:nvSpPr>
          <cdr:cNvPr id="2" name="TextBox 1">
            <a:extLst xmlns:a="http://schemas.openxmlformats.org/drawingml/2006/main">
              <a:ext uri="{FF2B5EF4-FFF2-40B4-BE49-F238E27FC236}">
                <a16:creationId xmlns:a16="http://schemas.microsoft.com/office/drawing/2014/main" id="{31483953-BAD0-49FA-92AA-28F3268FE6BC}"/>
              </a:ext>
            </a:extLst>
          </cdr:cNvPr>
          <cdr:cNvSpPr txBox="1"/>
        </cdr:nvSpPr>
        <cdr:spPr>
          <a:xfrm xmlns:a="http://schemas.openxmlformats.org/drawingml/2006/main">
            <a:off x="889652" y="3342370"/>
            <a:ext cx="466344" cy="185053"/>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lnSpc>
                <a:spcPct val="90000"/>
              </a:lnSpc>
              <a:spcBef>
                <a:spcPts val="1200"/>
              </a:spcBef>
              <a:buClr>
                <a:schemeClr val="accent1"/>
              </a:buClr>
            </a:pPr>
            <a:r>
              <a:rPr lang="en-US" sz="1200" b="1" dirty="0">
                <a:solidFill>
                  <a:schemeClr val="tx1"/>
                </a:solidFill>
              </a:rPr>
              <a:t>Yes</a:t>
            </a:r>
          </a:p>
        </cdr:txBody>
      </cdr:sp>
      <cdr:sp macro="" textlink="">
        <cdr:nvSpPr>
          <cdr:cNvPr id="3" name="TextBox 1">
            <a:extLst xmlns:a="http://schemas.openxmlformats.org/drawingml/2006/main">
              <a:ext uri="{FF2B5EF4-FFF2-40B4-BE49-F238E27FC236}">
                <a16:creationId xmlns:a16="http://schemas.microsoft.com/office/drawing/2014/main" id="{20B90823-1D26-4F66-A841-1AAC39BB6939}"/>
              </a:ext>
            </a:extLst>
          </cdr:cNvPr>
          <cdr:cNvSpPr txBox="1"/>
        </cdr:nvSpPr>
        <cdr:spPr>
          <a:xfrm xmlns:a="http://schemas.openxmlformats.org/drawingml/2006/main">
            <a:off x="1417530" y="3342370"/>
            <a:ext cx="466344" cy="18505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No</a:t>
            </a:r>
          </a:p>
        </cdr:txBody>
      </cdr:sp>
      <cdr:sp macro="" textlink="">
        <cdr:nvSpPr>
          <cdr:cNvPr id="4" name="TextBox 1">
            <a:extLst xmlns:a="http://schemas.openxmlformats.org/drawingml/2006/main">
              <a:ext uri="{FF2B5EF4-FFF2-40B4-BE49-F238E27FC236}">
                <a16:creationId xmlns:a16="http://schemas.microsoft.com/office/drawing/2014/main" id="{8A5835F5-F51B-4264-B15A-D5DC5C8CA38B}"/>
              </a:ext>
            </a:extLst>
          </cdr:cNvPr>
          <cdr:cNvSpPr txBox="1"/>
        </cdr:nvSpPr>
        <cdr:spPr>
          <a:xfrm xmlns:a="http://schemas.openxmlformats.org/drawingml/2006/main">
            <a:off x="2264104" y="3342370"/>
            <a:ext cx="460911" cy="1850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Yes</a:t>
            </a:r>
          </a:p>
        </cdr:txBody>
      </cdr:sp>
      <cdr:sp macro="" textlink="">
        <cdr:nvSpPr>
          <cdr:cNvPr id="5" name="TextBox 1">
            <a:extLst xmlns:a="http://schemas.openxmlformats.org/drawingml/2006/main">
              <a:ext uri="{FF2B5EF4-FFF2-40B4-BE49-F238E27FC236}">
                <a16:creationId xmlns:a16="http://schemas.microsoft.com/office/drawing/2014/main" id="{190E3197-7C59-4E97-B54A-7E70308B591A}"/>
              </a:ext>
            </a:extLst>
          </cdr:cNvPr>
          <cdr:cNvSpPr txBox="1"/>
        </cdr:nvSpPr>
        <cdr:spPr>
          <a:xfrm xmlns:a="http://schemas.openxmlformats.org/drawingml/2006/main">
            <a:off x="2799876"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No</a:t>
            </a:r>
          </a:p>
        </cdr:txBody>
      </cdr:sp>
      <cdr:sp macro="" textlink="">
        <cdr:nvSpPr>
          <cdr:cNvPr id="6"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3427748" y="3342370"/>
            <a:ext cx="63906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&lt;65%</a:t>
            </a:r>
          </a:p>
        </cdr:txBody>
      </cdr:sp>
      <cdr:sp macro="" textlink="">
        <cdr:nvSpPr>
          <cdr:cNvPr id="7"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3962501" y="3342370"/>
            <a:ext cx="661416"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90000"/>
              </a:lnSpc>
              <a:spcBef>
                <a:spcPts val="1200"/>
              </a:spcBef>
              <a:buClr>
                <a:schemeClr val="accent1"/>
              </a:buClr>
            </a:pPr>
            <a:r>
              <a:rPr lang="en-US" sz="1200" b="1" dirty="0">
                <a:solidFill>
                  <a:schemeClr val="tx1"/>
                </a:solidFill>
              </a:rPr>
              <a:t>≥65%</a:t>
            </a:r>
          </a:p>
        </cdr:txBody>
      </cdr:sp>
      <cdr:sp macro="" textlink="">
        <cdr:nvSpPr>
          <cdr:cNvPr id="8"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4921769"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≥3</a:t>
            </a:r>
          </a:p>
        </cdr:txBody>
      </cdr:sp>
      <cdr:sp macro="" textlink="">
        <cdr:nvSpPr>
          <cdr:cNvPr id="9"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5491604"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&lt;3</a:t>
            </a:r>
          </a:p>
        </cdr:txBody>
      </cdr:sp>
      <cdr:sp macro="" textlink="">
        <cdr:nvSpPr>
          <cdr:cNvPr id="10" name="TextBox 1">
            <a:extLst xmlns:a="http://schemas.openxmlformats.org/drawingml/2006/main">
              <a:ext uri="{FF2B5EF4-FFF2-40B4-BE49-F238E27FC236}">
                <a16:creationId xmlns:a16="http://schemas.microsoft.com/office/drawing/2014/main" id="{6EC672B7-7577-47EF-8D28-9F7DEC31453F}"/>
              </a:ext>
            </a:extLst>
          </cdr:cNvPr>
          <cdr:cNvSpPr txBox="1"/>
        </cdr:nvSpPr>
        <cdr:spPr>
          <a:xfrm xmlns:a="http://schemas.openxmlformats.org/drawingml/2006/main">
            <a:off x="6215346" y="3342370"/>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≥18</a:t>
            </a:r>
          </a:p>
        </cdr:txBody>
      </cdr:sp>
      <cdr:sp macro="" textlink="">
        <cdr:nvSpPr>
          <cdr:cNvPr id="11" name="TextBox 1">
            <a:extLst xmlns:a="http://schemas.openxmlformats.org/drawingml/2006/main">
              <a:ext uri="{FF2B5EF4-FFF2-40B4-BE49-F238E27FC236}">
                <a16:creationId xmlns:a16="http://schemas.microsoft.com/office/drawing/2014/main" id="{88E7872A-1F56-4D97-BB51-0455CA8AFA1F}"/>
              </a:ext>
            </a:extLst>
          </cdr:cNvPr>
          <cdr:cNvSpPr txBox="1"/>
        </cdr:nvSpPr>
        <cdr:spPr>
          <a:xfrm xmlns:a="http://schemas.openxmlformats.org/drawingml/2006/main">
            <a:off x="6743192" y="3342369"/>
            <a:ext cx="466344" cy="2585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spcBef>
                <a:spcPts val="1200"/>
              </a:spcBef>
              <a:buClr>
                <a:schemeClr val="accent1"/>
              </a:buClr>
            </a:pPr>
            <a:r>
              <a:rPr lang="en-US" sz="1200" b="1" dirty="0">
                <a:solidFill>
                  <a:schemeClr val="tx1"/>
                </a:solidFill>
              </a:rPr>
              <a:t>&lt;18</a:t>
            </a:r>
          </a:p>
        </cdr:txBody>
      </cdr:sp>
    </cdr:grpSp>
  </cdr:relSizeAnchor>
  <cdr:relSizeAnchor xmlns:cdr="http://schemas.openxmlformats.org/drawingml/2006/chartDrawing">
    <cdr:from>
      <cdr:x>0.4841</cdr:x>
      <cdr:y>0.81847</cdr:y>
    </cdr:from>
    <cdr:to>
      <cdr:x>0.62743</cdr:x>
      <cdr:y>0.88311</cdr:y>
    </cdr:to>
    <cdr:sp macro="" textlink="">
      <cdr:nvSpPr>
        <cdr:cNvPr id="14"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4431550" y="3541834"/>
          <a:ext cx="1312054" cy="2797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Pre-BD FVC</a:t>
          </a:r>
        </a:p>
      </cdr:txBody>
    </cdr:sp>
  </cdr:relSizeAnchor>
  <cdr:relSizeAnchor xmlns:cdr="http://schemas.openxmlformats.org/drawingml/2006/chartDrawing">
    <cdr:from>
      <cdr:x>0.65904</cdr:x>
      <cdr:y>0.81614</cdr:y>
    </cdr:from>
    <cdr:to>
      <cdr:x>0.82102</cdr:x>
      <cdr:y>0.88078</cdr:y>
    </cdr:to>
    <cdr:sp macro="" textlink="">
      <cdr:nvSpPr>
        <cdr:cNvPr id="15" name="TextBox 8">
          <a:extLst xmlns:a="http://schemas.openxmlformats.org/drawingml/2006/main">
            <a:ext uri="{FF2B5EF4-FFF2-40B4-BE49-F238E27FC236}">
              <a16:creationId xmlns:a16="http://schemas.microsoft.com/office/drawing/2014/main" id="{A8D9015B-CBC2-4A4A-868D-469BF21709F2}"/>
            </a:ext>
          </a:extLst>
        </cdr:cNvPr>
        <cdr:cNvSpPr txBox="1"/>
      </cdr:nvSpPr>
      <cdr:spPr>
        <a:xfrm xmlns:a="http://schemas.openxmlformats.org/drawingml/2006/main">
          <a:off x="6032974" y="3531723"/>
          <a:ext cx="1482830" cy="2797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ct val="90000"/>
            </a:lnSpc>
            <a:spcBef>
              <a:spcPts val="1200"/>
            </a:spcBef>
            <a:buClr>
              <a:schemeClr val="accent1"/>
            </a:buClr>
          </a:pPr>
          <a:r>
            <a:rPr lang="en-US" sz="1400" b="1" dirty="0"/>
            <a:t>Exacerbations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6/25/2019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6/25/2019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tatisticshowto.com/lowess-smooth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641350" y="3607541"/>
            <a:ext cx="5575300" cy="5455642"/>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i="0"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Notes:</a:t>
            </a:r>
          </a:p>
          <a:p>
            <a:pPr marL="0" indent="0">
              <a:spcBef>
                <a:spcPts val="0"/>
              </a:spcBef>
              <a:spcAft>
                <a:spcPts val="0"/>
              </a:spcAft>
              <a:buNone/>
            </a:pPr>
            <a:r>
              <a:rPr lang="en-US" dirty="0">
                <a:solidFill>
                  <a:schemeClr val="tx1"/>
                </a:solidFill>
              </a:rPr>
              <a:t>All 3 analyses demonstrate that the magnitude of the FEV</a:t>
            </a:r>
            <a:r>
              <a:rPr lang="en-US" baseline="-25000" dirty="0">
                <a:solidFill>
                  <a:schemeClr val="tx1"/>
                </a:solidFill>
              </a:rPr>
              <a:t>1 </a:t>
            </a:r>
            <a:r>
              <a:rPr lang="en-US" dirty="0">
                <a:solidFill>
                  <a:schemeClr val="tx1"/>
                </a:solidFill>
              </a:rPr>
              <a:t>treatment effect by benralizumab increases with increasing baseline eosinophil count.  </a:t>
            </a:r>
          </a:p>
          <a:p>
            <a:pPr marL="0" indent="0">
              <a:buNone/>
            </a:pPr>
            <a:endParaRPr lang="en-US" dirty="0">
              <a:solidFill>
                <a:schemeClr val="tx1"/>
              </a:solidFill>
            </a:endParaRPr>
          </a:p>
          <a:p>
            <a:pPr marL="0" indent="0">
              <a:buNone/>
            </a:pPr>
            <a:r>
              <a:rPr lang="en-US" b="1" dirty="0">
                <a:solidFill>
                  <a:schemeClr val="tx1"/>
                </a:solidFill>
              </a:rPr>
              <a:t>Additional Notes:</a:t>
            </a:r>
          </a:p>
          <a:p>
            <a:r>
              <a:rPr lang="en-US" dirty="0">
                <a:solidFill>
                  <a:schemeClr val="tx1"/>
                </a:solidFill>
              </a:rPr>
              <a:t>The graphic on the left shows LOESS plots for change in FEV</a:t>
            </a:r>
            <a:r>
              <a:rPr lang="en-US" baseline="-25000" dirty="0">
                <a:solidFill>
                  <a:schemeClr val="tx1"/>
                </a:solidFill>
              </a:rPr>
              <a:t>1</a:t>
            </a:r>
            <a:r>
              <a:rPr lang="en-US" dirty="0">
                <a:solidFill>
                  <a:schemeClr val="tx1"/>
                </a:solidFill>
              </a:rPr>
              <a:t> from baseline by baseline EOS counts.</a:t>
            </a:r>
          </a:p>
          <a:p>
            <a:r>
              <a:rPr lang="en-US" dirty="0">
                <a:solidFill>
                  <a:schemeClr val="tx1"/>
                </a:solidFill>
              </a:rPr>
              <a:t>The bar chart and table on the right give the change in FEV</a:t>
            </a:r>
            <a:r>
              <a:rPr lang="en-US" baseline="-25000" dirty="0">
                <a:solidFill>
                  <a:schemeClr val="tx1"/>
                </a:solidFill>
              </a:rPr>
              <a:t>1</a:t>
            </a:r>
            <a:r>
              <a:rPr lang="en-US" baseline="0" dirty="0">
                <a:solidFill>
                  <a:schemeClr val="tx1"/>
                </a:solidFill>
              </a:rPr>
              <a:t> </a:t>
            </a:r>
            <a:r>
              <a:rPr lang="en-US" dirty="0">
                <a:solidFill>
                  <a:schemeClr val="tx1"/>
                </a:solidFill>
              </a:rPr>
              <a:t>relative to placebo by cumulative and categorical eosinophil cut-offs</a:t>
            </a: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9</a:t>
            </a:fld>
            <a:endParaRPr lang="en-US"/>
          </a:p>
        </p:txBody>
      </p:sp>
    </p:spTree>
    <p:extLst>
      <p:ext uri="{BB962C8B-B14F-4D97-AF65-F5344CB8AC3E}">
        <p14:creationId xmlns:p14="http://schemas.microsoft.com/office/powerpoint/2010/main" val="230907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fontAlgn="base">
              <a:spcBef>
                <a:spcPct val="0"/>
              </a:spcBef>
              <a:spcAft>
                <a:spcPct val="0"/>
              </a:spcAft>
              <a:defRPr>
                <a:solidFill>
                  <a:schemeClr val="tx1"/>
                </a:solidFill>
                <a:latin typeface="Arial" panose="020B0604020202020204" pitchFamily="34" charset="0"/>
              </a:defRPr>
            </a:lvl6pPr>
            <a:lvl7pPr marL="2971800" indent="-228600" defTabSz="909638" fontAlgn="base">
              <a:spcBef>
                <a:spcPct val="0"/>
              </a:spcBef>
              <a:spcAft>
                <a:spcPct val="0"/>
              </a:spcAft>
              <a:defRPr>
                <a:solidFill>
                  <a:schemeClr val="tx1"/>
                </a:solidFill>
                <a:latin typeface="Arial" panose="020B0604020202020204" pitchFamily="34" charset="0"/>
              </a:defRPr>
            </a:lvl7pPr>
            <a:lvl8pPr marL="3429000" indent="-228600" defTabSz="909638" fontAlgn="base">
              <a:spcBef>
                <a:spcPct val="0"/>
              </a:spcBef>
              <a:spcAft>
                <a:spcPct val="0"/>
              </a:spcAft>
              <a:defRPr>
                <a:solidFill>
                  <a:schemeClr val="tx1"/>
                </a:solidFill>
                <a:latin typeface="Arial" panose="020B0604020202020204" pitchFamily="34" charset="0"/>
              </a:defRPr>
            </a:lvl8pPr>
            <a:lvl9pPr marL="3886200" indent="-228600" defTabSz="909638" fontAlgn="base">
              <a:spcBef>
                <a:spcPct val="0"/>
              </a:spcBef>
              <a:spcAft>
                <a:spcPct val="0"/>
              </a:spcAft>
              <a:defRPr>
                <a:solidFill>
                  <a:schemeClr val="tx1"/>
                </a:solidFill>
                <a:latin typeface="Arial" panose="020B0604020202020204" pitchFamily="34" charset="0"/>
              </a:defRPr>
            </a:lvl9pPr>
          </a:lstStyle>
          <a:p>
            <a:fld id="{B7DEE6B5-3DA6-49F7-BCA5-2CC16C77D1DB}" type="slidenum">
              <a:rPr lang="en-US" altLang="en-US"/>
              <a:pPr/>
              <a:t>10</a:t>
            </a:fld>
            <a:endParaRPr lang="en-US" altLang="en-US"/>
          </a:p>
        </p:txBody>
      </p:sp>
      <p:sp>
        <p:nvSpPr>
          <p:cNvPr id="126979" name="MedicalAffairsDeckApprove"/>
          <p:cNvSpPr txBox="1">
            <a:spLocks noChangeArrowheads="1"/>
          </p:cNvSpPr>
          <p:nvPr/>
        </p:nvSpPr>
        <p:spPr bwMode="auto">
          <a:xfrm>
            <a:off x="1422400" y="3243263"/>
            <a:ext cx="1600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2009 06 24 - 03:12:54 PM</a:t>
            </a:r>
          </a:p>
        </p:txBody>
      </p:sp>
      <p:sp>
        <p:nvSpPr>
          <p:cNvPr id="126980" name="MedicalAffairsDeckCount"/>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47</a:t>
            </a:r>
          </a:p>
        </p:txBody>
      </p:sp>
      <p:sp>
        <p:nvSpPr>
          <p:cNvPr id="126981" name="MedicalAffairsSlideLoc"/>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23</a:t>
            </a:r>
          </a:p>
        </p:txBody>
      </p:sp>
      <p:sp>
        <p:nvSpPr>
          <p:cNvPr id="126982" name="MedicalAffairsDeckID"/>
          <p:cNvSpPr txBox="1">
            <a:spLocks noChangeArrowheads="1"/>
          </p:cNvSpPr>
          <p:nvPr/>
        </p:nvSpPr>
        <p:spPr bwMode="auto">
          <a:xfrm>
            <a:off x="1422400" y="3243263"/>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100">
                <a:solidFill>
                  <a:schemeClr val="bg1"/>
                </a:solidFill>
                <a:latin typeface="Calibri" panose="020F0502020204030204" pitchFamily="34" charset="0"/>
              </a:rPr>
              <a:t>MA 283512</a:t>
            </a:r>
          </a:p>
        </p:txBody>
      </p:sp>
      <p:sp>
        <p:nvSpPr>
          <p:cNvPr id="126983" name="MedicalAffairsOrgDeckApprove"/>
          <p:cNvSpPr txBox="1">
            <a:spLocks noChangeArrowheads="1"/>
          </p:cNvSpPr>
          <p:nvPr/>
        </p:nvSpPr>
        <p:spPr bwMode="auto">
          <a:xfrm>
            <a:off x="1422400" y="3243263"/>
            <a:ext cx="1600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2009 03 25 - 01:48:15 PM</a:t>
            </a:r>
          </a:p>
        </p:txBody>
      </p:sp>
      <p:sp>
        <p:nvSpPr>
          <p:cNvPr id="126984" name="MedicalAffairsOrgDeckCount"/>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47</a:t>
            </a:r>
          </a:p>
        </p:txBody>
      </p:sp>
      <p:sp>
        <p:nvSpPr>
          <p:cNvPr id="126985" name="MedicalAffairsOrgSlideLoc"/>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23</a:t>
            </a:r>
          </a:p>
        </p:txBody>
      </p:sp>
      <p:sp>
        <p:nvSpPr>
          <p:cNvPr id="126986" name="MedicalAffairsOrgDeckID"/>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MA 278303</a:t>
            </a:r>
          </a:p>
        </p:txBody>
      </p:sp>
      <p:sp>
        <p:nvSpPr>
          <p:cNvPr id="126987" name="MedicalAffairsSlideID"/>
          <p:cNvSpPr txBox="1">
            <a:spLocks noChangeArrowheads="1"/>
          </p:cNvSpPr>
          <p:nvPr/>
        </p:nvSpPr>
        <p:spPr bwMode="auto">
          <a:xfrm>
            <a:off x="1422400" y="3243263"/>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r>
              <a:rPr lang="en-US" altLang="en-US" sz="1200">
                <a:solidFill>
                  <a:schemeClr val="bg1"/>
                </a:solidFill>
                <a:latin typeface="Calibri" panose="020F0502020204030204" pitchFamily="34" charset="0"/>
              </a:rPr>
              <a:t>00007128</a:t>
            </a:r>
          </a:p>
        </p:txBody>
      </p:sp>
      <p:sp>
        <p:nvSpPr>
          <p:cNvPr id="126988" name="Rectangle 11"/>
          <p:cNvSpPr>
            <a:spLocks noGrp="1" noRot="1" noChangeAspect="1" noChangeArrowheads="1" noTextEdit="1"/>
          </p:cNvSpPr>
          <p:nvPr>
            <p:ph type="sldImg"/>
          </p:nvPr>
        </p:nvSpPr>
        <p:spPr bwMode="auto">
          <a:xfrm>
            <a:off x="625475" y="661988"/>
            <a:ext cx="5689600" cy="3200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97" name="Rectangle 12"/>
          <p:cNvSpPr>
            <a:spLocks noGrp="1" noChangeArrowheads="1"/>
          </p:cNvSpPr>
          <p:nvPr>
            <p:ph type="body" idx="1"/>
          </p:nvPr>
        </p:nvSpPr>
        <p:spPr>
          <a:xfrm>
            <a:off x="597694" y="4046538"/>
            <a:ext cx="5738812" cy="3990975"/>
          </a:xfrm>
          <a:ln/>
        </p:spPr>
        <p:txBody>
          <a:bodyPr/>
          <a:lstStyle/>
          <a:p>
            <a:pPr marL="0" indent="0">
              <a:spcBef>
                <a:spcPts val="1800"/>
              </a:spcBef>
              <a:spcAft>
                <a:spcPts val="0"/>
              </a:spcAft>
              <a:buNone/>
            </a:pPr>
            <a:r>
              <a:rPr lang="en-US" b="1" dirty="0"/>
              <a:t>Note:</a:t>
            </a:r>
          </a:p>
          <a:p>
            <a:pPr marL="0" indent="0">
              <a:buClr>
                <a:schemeClr val="accent1"/>
              </a:buClr>
              <a:buNone/>
            </a:pPr>
            <a:r>
              <a:rPr lang="en-GB" dirty="0">
                <a:latin typeface="+mn-lt"/>
              </a:rPr>
              <a:t>The difference in asthma control, asthma-related quality of life, and total asthma symptom scores increased with greater baseline blood eosinophil counts in the benralizumab Q8W group compared to placebo.</a:t>
            </a:r>
            <a:endParaRPr lang="en-US" altLang="en-US" dirty="0">
              <a:latin typeface="+mn-lt"/>
            </a:endParaRPr>
          </a:p>
          <a:p>
            <a:pPr marL="0" indent="0">
              <a:buNone/>
            </a:pPr>
            <a:endParaRPr lang="en-US" b="0" i="0" u="none" strike="noStrike" kern="1200" baseline="0" dirty="0">
              <a:solidFill>
                <a:schemeClr val="tx1"/>
              </a:solidFill>
              <a:latin typeface="+mn-lt"/>
              <a:ea typeface="+mn-ea"/>
              <a:cs typeface="+mn-cs"/>
            </a:endParaRPr>
          </a:p>
          <a:p>
            <a:pPr marL="0" indent="0">
              <a:buNone/>
            </a:pPr>
            <a:endParaRPr lang="en-US" dirty="0"/>
          </a:p>
          <a:p>
            <a:pPr marL="0" indent="0">
              <a:buNone/>
            </a:pPr>
            <a:r>
              <a:rPr lang="en-US" b="1" dirty="0"/>
              <a:t>Reference:</a:t>
            </a:r>
          </a:p>
          <a:p>
            <a:pPr marL="0" marR="0" lvl="0" indent="0" algn="l" defTabSz="105904"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tabLst/>
              <a:defRPr/>
            </a:pPr>
            <a:r>
              <a:rPr lang="en-GB" dirty="0"/>
              <a:t>FitzGerald JM, Bleecker ER, Menzies-</a:t>
            </a:r>
            <a:r>
              <a:rPr lang="en-GB" dirty="0" err="1"/>
              <a:t>Gow</a:t>
            </a:r>
            <a:r>
              <a:rPr lang="en-GB" dirty="0"/>
              <a:t> A, et al. Predictors of enhanced response with benralizumab for patients with severe asthma: pooled analysis of the SIROCCO and CALIMA studies</a:t>
            </a:r>
            <a:r>
              <a:rPr lang="en-US" dirty="0"/>
              <a:t>. </a:t>
            </a:r>
            <a:r>
              <a:rPr lang="en-GB" i="1" dirty="0"/>
              <a:t>Lancet </a:t>
            </a:r>
            <a:r>
              <a:rPr lang="en-GB" i="1" dirty="0" err="1"/>
              <a:t>Respir</a:t>
            </a:r>
            <a:r>
              <a:rPr lang="en-GB" i="1" dirty="0"/>
              <a:t> Med</a:t>
            </a:r>
            <a:r>
              <a:rPr lang="en-GB" dirty="0"/>
              <a:t>. 2018;6:51-64.</a:t>
            </a:r>
            <a:endParaRPr lang="en-US" b="0" kern="1200" dirty="0">
              <a:solidFill>
                <a:schemeClr val="tx1"/>
              </a:solidFill>
              <a:effectLst/>
              <a:latin typeface="+mn-lt"/>
              <a:ea typeface="+mn-ea"/>
              <a:cs typeface="+mn-cs"/>
            </a:endParaRPr>
          </a:p>
          <a:p>
            <a:pPr marL="0" indent="0" defTabSz="105904" fontAlgn="auto">
              <a:spcBef>
                <a:spcPts val="0"/>
              </a:spcBef>
              <a:spcAft>
                <a:spcPts val="0"/>
              </a:spcAft>
              <a:buNone/>
              <a:defRPr/>
            </a:pPr>
            <a:endParaRPr lang="en-US" sz="800" dirty="0"/>
          </a:p>
        </p:txBody>
      </p:sp>
      <p:sp>
        <p:nvSpPr>
          <p:cNvPr id="126990" name="MedicalAffairsApprovalBox"/>
          <p:cNvSpPr txBox="1">
            <a:spLocks noChangeArrowheads="1"/>
          </p:cNvSpPr>
          <p:nvPr/>
        </p:nvSpPr>
        <p:spPr bwMode="auto">
          <a:xfrm>
            <a:off x="1066800" y="8380413"/>
            <a:ext cx="4800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6" tIns="45218" rIns="90436" bIns="45218">
            <a:spAutoFit/>
          </a:bodyPr>
          <a:lstStyle>
            <a:lvl1pPr defTabSz="900113">
              <a:defRPr>
                <a:solidFill>
                  <a:schemeClr val="tx1"/>
                </a:solidFill>
                <a:latin typeface="Arial" panose="020B0604020202020204" pitchFamily="34" charset="0"/>
              </a:defRPr>
            </a:lvl1pPr>
            <a:lvl2pPr marL="742950" indent="-285750" defTabSz="900113">
              <a:defRPr>
                <a:solidFill>
                  <a:schemeClr val="tx1"/>
                </a:solidFill>
                <a:latin typeface="Arial" panose="020B0604020202020204" pitchFamily="34" charset="0"/>
              </a:defRPr>
            </a:lvl2pPr>
            <a:lvl3pPr marL="1143000" indent="-228600" defTabSz="900113">
              <a:defRPr>
                <a:solidFill>
                  <a:schemeClr val="tx1"/>
                </a:solidFill>
                <a:latin typeface="Arial" panose="020B0604020202020204" pitchFamily="34" charset="0"/>
              </a:defRPr>
            </a:lvl3pPr>
            <a:lvl4pPr marL="1600200" indent="-228600" defTabSz="900113">
              <a:defRPr>
                <a:solidFill>
                  <a:schemeClr val="tx1"/>
                </a:solidFill>
                <a:latin typeface="Arial" panose="020B0604020202020204" pitchFamily="34" charset="0"/>
              </a:defRPr>
            </a:lvl4pPr>
            <a:lvl5pPr marL="2057400" indent="-228600" defTabSz="900113">
              <a:defRPr>
                <a:solidFill>
                  <a:schemeClr val="tx1"/>
                </a:solidFill>
                <a:latin typeface="Arial" panose="020B0604020202020204" pitchFamily="34" charset="0"/>
              </a:defRPr>
            </a:lvl5pPr>
            <a:lvl6pPr marL="2514600" indent="-228600" defTabSz="900113" fontAlgn="base">
              <a:spcBef>
                <a:spcPct val="0"/>
              </a:spcBef>
              <a:spcAft>
                <a:spcPct val="0"/>
              </a:spcAft>
              <a:defRPr>
                <a:solidFill>
                  <a:schemeClr val="tx1"/>
                </a:solidFill>
                <a:latin typeface="Arial" panose="020B0604020202020204" pitchFamily="34" charset="0"/>
              </a:defRPr>
            </a:lvl6pPr>
            <a:lvl7pPr marL="2971800" indent="-228600" defTabSz="900113" fontAlgn="base">
              <a:spcBef>
                <a:spcPct val="0"/>
              </a:spcBef>
              <a:spcAft>
                <a:spcPct val="0"/>
              </a:spcAft>
              <a:defRPr>
                <a:solidFill>
                  <a:schemeClr val="tx1"/>
                </a:solidFill>
                <a:latin typeface="Arial" panose="020B0604020202020204" pitchFamily="34" charset="0"/>
              </a:defRPr>
            </a:lvl7pPr>
            <a:lvl8pPr marL="3429000" indent="-228600" defTabSz="900113" fontAlgn="base">
              <a:spcBef>
                <a:spcPct val="0"/>
              </a:spcBef>
              <a:spcAft>
                <a:spcPct val="0"/>
              </a:spcAft>
              <a:defRPr>
                <a:solidFill>
                  <a:schemeClr val="tx1"/>
                </a:solidFill>
                <a:latin typeface="Arial" panose="020B0604020202020204" pitchFamily="34" charset="0"/>
              </a:defRPr>
            </a:lvl8pPr>
            <a:lvl9pPr marL="3886200" indent="-228600" defTabSz="900113" fontAlgn="base">
              <a:spcBef>
                <a:spcPct val="0"/>
              </a:spcBef>
              <a:spcAft>
                <a:spcPct val="0"/>
              </a:spcAft>
              <a:defRPr>
                <a:solidFill>
                  <a:schemeClr val="tx1"/>
                </a:solidFill>
                <a:latin typeface="Arial" panose="020B0604020202020204" pitchFamily="34" charset="0"/>
              </a:defRPr>
            </a:lvl9pPr>
          </a:lstStyle>
          <a:p>
            <a:endParaRPr lang="en-US" altLang="en-US" sz="800">
              <a:latin typeface="Calibri" panose="020F0502020204030204" pitchFamily="34" charset="0"/>
            </a:endParaRPr>
          </a:p>
        </p:txBody>
      </p:sp>
    </p:spTree>
    <p:extLst>
      <p:ext uri="{BB962C8B-B14F-4D97-AF65-F5344CB8AC3E}">
        <p14:creationId xmlns:p14="http://schemas.microsoft.com/office/powerpoint/2010/main" val="355639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Clr>
                <a:schemeClr val="accent1"/>
              </a:buClr>
              <a:buNone/>
            </a:pPr>
            <a:r>
              <a:rPr lang="en-GB" b="0" dirty="0"/>
              <a:t>The size of the benralizumab treatment effect on AAER, FEV</a:t>
            </a:r>
            <a:r>
              <a:rPr lang="en-GB" b="0" baseline="-25000" dirty="0"/>
              <a:t>1</a:t>
            </a:r>
            <a:r>
              <a:rPr lang="en-GB" b="0" dirty="0"/>
              <a:t>, and TAS scores increased with the increasing number of historical asthma exacerbations.</a:t>
            </a:r>
            <a:endParaRPr lang="en-US" sz="1000" b="0" i="0" u="none" strike="noStrike" kern="1200" baseline="0"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11</a:t>
            </a:fld>
            <a:endParaRPr lang="en-US"/>
          </a:p>
        </p:txBody>
      </p:sp>
    </p:spTree>
    <p:extLst>
      <p:ext uri="{BB962C8B-B14F-4D97-AF65-F5344CB8AC3E}">
        <p14:creationId xmlns:p14="http://schemas.microsoft.com/office/powerpoint/2010/main" val="268961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56371"/>
          </a:xfrm>
        </p:spPr>
        <p:txBody>
          <a:bodyPr/>
          <a:lstStyle/>
          <a:p>
            <a:pPr marL="0" indent="0">
              <a:spcBef>
                <a:spcPts val="1800"/>
              </a:spcBef>
              <a:spcAft>
                <a:spcPts val="0"/>
              </a:spcAft>
              <a:buNone/>
            </a:pPr>
            <a:r>
              <a:rPr lang="en-US" sz="1000" b="1" dirty="0"/>
              <a:t>Note:</a:t>
            </a:r>
          </a:p>
          <a:p>
            <a:pPr marL="0" indent="0">
              <a:buNone/>
            </a:pPr>
            <a:r>
              <a:rPr lang="en-US" sz="1000" b="0" i="0" u="none" strike="noStrike" kern="1200" baseline="0" dirty="0">
                <a:solidFill>
                  <a:schemeClr val="tx1"/>
                </a:solidFill>
                <a:latin typeface="+mn-lt"/>
                <a:ea typeface="+mn-ea"/>
                <a:cs typeface="+mn-cs"/>
              </a:rPr>
              <a:t>Present slide. </a:t>
            </a:r>
          </a:p>
          <a:p>
            <a:pPr marL="0" indent="0">
              <a:buNone/>
            </a:pPr>
            <a:endParaRPr lang="en-US" b="1" dirty="0">
              <a:solidFill>
                <a:srgbClr val="FF0000"/>
              </a:solidFill>
            </a:endParaRPr>
          </a:p>
          <a:p>
            <a:pPr marL="0" indent="0">
              <a:buNone/>
            </a:pPr>
            <a:r>
              <a:rPr lang="en-US" b="1" dirty="0">
                <a:solidFill>
                  <a:schemeClr val="tx1"/>
                </a:solidFill>
              </a:rPr>
              <a:t>Additional Notes:</a:t>
            </a:r>
          </a:p>
          <a:p>
            <a:r>
              <a:rPr lang="en-US" dirty="0">
                <a:solidFill>
                  <a:schemeClr val="tx1"/>
                </a:solidFill>
              </a:rPr>
              <a:t>These plots depict the results of an unbiased structured analysis for exacerbation rate reduction and FEV1 improvement by benralizumab Q8W, irrespective of baseline EOS count</a:t>
            </a:r>
          </a:p>
          <a:p>
            <a:r>
              <a:rPr lang="en-US" dirty="0">
                <a:solidFill>
                  <a:schemeClr val="tx1"/>
                </a:solidFill>
              </a:rPr>
              <a:t>Consistent with the previous subgroup analyses, known features of the eosinophilic asthma phenotype, including number of prior exacerbations (especially for exacerbation reduction) and baseline blood eosinophil count (especially for FEV</a:t>
            </a:r>
            <a:r>
              <a:rPr lang="en-US" baseline="-25000" dirty="0">
                <a:solidFill>
                  <a:schemeClr val="tx1"/>
                </a:solidFill>
              </a:rPr>
              <a:t>1 </a:t>
            </a:r>
            <a:r>
              <a:rPr lang="en-US" dirty="0">
                <a:solidFill>
                  <a:schemeClr val="tx1"/>
                </a:solidFill>
              </a:rPr>
              <a:t>improvement; given here as ‘local’ laboratory EOS), ranked high in relative importance</a:t>
            </a:r>
          </a:p>
          <a:p>
            <a:pPr lvl="2">
              <a:buFont typeface="Arial" panose="020B0604020202020204" pitchFamily="34" charset="0"/>
              <a:buChar char="̶"/>
            </a:pPr>
            <a:r>
              <a:rPr lang="en-US" dirty="0">
                <a:solidFill>
                  <a:schemeClr val="tx1"/>
                </a:solidFill>
              </a:rPr>
              <a:t>Low baseline lung function was an important predictor for both efficacy variables. Low lung function is commonly associated with the eosinophilic phenotype and with risk of future asthma exacerbation</a:t>
            </a:r>
          </a:p>
          <a:p>
            <a:pPr lvl="2">
              <a:buFont typeface="Arial" panose="020B0604020202020204" pitchFamily="34" charset="0"/>
              <a:buChar char="̶"/>
            </a:pPr>
            <a:r>
              <a:rPr lang="en-US" dirty="0">
                <a:solidFill>
                  <a:schemeClr val="tx1"/>
                </a:solidFill>
              </a:rPr>
              <a:t>Time since first asthma diagnosis (shorter) and age of asthma diagnosis (later) both appeared to influence benralizumab treatment effect and are consistent with adult onset asthma, a characteristic known to be associated with eosinophilic asthma</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12</a:t>
            </a:fld>
            <a:endParaRPr lang="en-US"/>
          </a:p>
        </p:txBody>
      </p:sp>
    </p:spTree>
    <p:extLst>
      <p:ext uri="{BB962C8B-B14F-4D97-AF65-F5344CB8AC3E}">
        <p14:creationId xmlns:p14="http://schemas.microsoft.com/office/powerpoint/2010/main" val="163470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13</a:t>
            </a:fld>
            <a:endParaRPr lang="en-US" dirty="0"/>
          </a:p>
        </p:txBody>
      </p:sp>
    </p:spTree>
    <p:extLst>
      <p:ext uri="{BB962C8B-B14F-4D97-AF65-F5344CB8AC3E}">
        <p14:creationId xmlns:p14="http://schemas.microsoft.com/office/powerpoint/2010/main" val="368512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indent="0">
              <a:buNone/>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14</a:t>
            </a:fld>
            <a:endParaRPr lang="en-US" dirty="0"/>
          </a:p>
        </p:txBody>
      </p:sp>
    </p:spTree>
    <p:extLst>
      <p:ext uri="{BB962C8B-B14F-4D97-AF65-F5344CB8AC3E}">
        <p14:creationId xmlns:p14="http://schemas.microsoft.com/office/powerpoint/2010/main" val="355709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 </a:t>
            </a:r>
            <a:r>
              <a:rPr lang="de-DE" dirty="0"/>
              <a:t>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15</a:t>
            </a:fld>
            <a:endParaRPr lang="en-US" dirty="0"/>
          </a:p>
        </p:txBody>
      </p:sp>
    </p:spTree>
    <p:extLst>
      <p:ext uri="{BB962C8B-B14F-4D97-AF65-F5344CB8AC3E}">
        <p14:creationId xmlns:p14="http://schemas.microsoft.com/office/powerpoint/2010/main" val="294825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16</a:t>
            </a:fld>
            <a:endParaRPr lang="en-US"/>
          </a:p>
        </p:txBody>
      </p:sp>
    </p:spTree>
    <p:extLst>
      <p:ext uri="{BB962C8B-B14F-4D97-AF65-F5344CB8AC3E}">
        <p14:creationId xmlns:p14="http://schemas.microsoft.com/office/powerpoint/2010/main" val="416197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0" i="0" u="none" strike="noStrike" kern="1200" baseline="0" dirty="0">
                <a:solidFill>
                  <a:schemeClr val="tx1"/>
                </a:solidFill>
                <a:latin typeface="+mn-lt"/>
                <a:ea typeface="+mn-ea"/>
                <a:cs typeface="+mn-cs"/>
              </a:rPr>
              <a:t>.</a:t>
            </a:r>
            <a:endParaRPr lang="en-US" sz="9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17</a:t>
            </a:fld>
            <a:endParaRPr lang="en-US" dirty="0"/>
          </a:p>
        </p:txBody>
      </p:sp>
    </p:spTree>
    <p:extLst>
      <p:ext uri="{BB962C8B-B14F-4D97-AF65-F5344CB8AC3E}">
        <p14:creationId xmlns:p14="http://schemas.microsoft.com/office/powerpoint/2010/main" val="328518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18</a:t>
            </a:fld>
            <a:endParaRPr lang="en-US"/>
          </a:p>
        </p:txBody>
      </p:sp>
    </p:spTree>
    <p:extLst>
      <p:ext uri="{BB962C8B-B14F-4D97-AF65-F5344CB8AC3E}">
        <p14:creationId xmlns:p14="http://schemas.microsoft.com/office/powerpoint/2010/main" val="32017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19</a:t>
            </a:fld>
            <a:endParaRPr lang="en-US" dirty="0"/>
          </a:p>
        </p:txBody>
      </p:sp>
    </p:spTree>
    <p:extLst>
      <p:ext uri="{BB962C8B-B14F-4D97-AF65-F5344CB8AC3E}">
        <p14:creationId xmlns:p14="http://schemas.microsoft.com/office/powerpoint/2010/main" val="24305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endParaRPr lang="en-US" b="0" dirty="0"/>
          </a:p>
          <a:p>
            <a:pPr marL="0" indent="0">
              <a:buNone/>
            </a:pPr>
            <a:r>
              <a:rPr lang="en-US" b="0"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20</a:t>
            </a:fld>
            <a:endParaRPr lang="en-US" dirty="0"/>
          </a:p>
        </p:txBody>
      </p:sp>
    </p:spTree>
    <p:extLst>
      <p:ext uri="{BB962C8B-B14F-4D97-AF65-F5344CB8AC3E}">
        <p14:creationId xmlns:p14="http://schemas.microsoft.com/office/powerpoint/2010/main" val="359388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i="0" u="none" strike="noStrike" kern="1200" baseline="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dirty="0"/>
              <a:t>n press]. </a:t>
            </a:r>
            <a:r>
              <a:rPr lang="de-DE" i="1" dirty="0"/>
              <a:t>Eur Respir J</a:t>
            </a:r>
            <a:r>
              <a:rPr lang="de-DE" dirty="0"/>
              <a:t>. 2018. http://dx.doi.org/</a:t>
            </a:r>
            <a:r>
              <a:rPr lang="en-US" sz="1000" b="0" i="0" u="none" strike="noStrike" kern="1200" dirty="0">
                <a:solidFill>
                  <a:schemeClr val="tx1"/>
                </a:solidFill>
                <a:effectLst/>
                <a:latin typeface="+mn-lt"/>
                <a:ea typeface="+mn-ea"/>
                <a:cs typeface="+mn-cs"/>
              </a:rPr>
              <a:t>10.1183/13993003.00936-2018. Accessed September 9,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21</a:t>
            </a:fld>
            <a:endParaRPr lang="en-US"/>
          </a:p>
        </p:txBody>
      </p:sp>
    </p:spTree>
    <p:extLst>
      <p:ext uri="{BB962C8B-B14F-4D97-AF65-F5344CB8AC3E}">
        <p14:creationId xmlns:p14="http://schemas.microsoft.com/office/powerpoint/2010/main" val="3988598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22</a:t>
            </a:fld>
            <a:endParaRPr lang="en-US"/>
          </a:p>
        </p:txBody>
      </p:sp>
    </p:spTree>
    <p:extLst>
      <p:ext uri="{BB962C8B-B14F-4D97-AF65-F5344CB8AC3E}">
        <p14:creationId xmlns:p14="http://schemas.microsoft.com/office/powerpoint/2010/main" val="272731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172907" marR="0" lvl="0" indent="-172907"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t>Baseline blood eosinophil counts of </a:t>
            </a:r>
            <a:r>
              <a:rPr lang="en-US" sz="1000" dirty="0">
                <a:cs typeface="Arial" panose="020B0604020202020204" pitchFamily="34" charset="0"/>
              </a:rPr>
              <a:t>≥300 </a:t>
            </a:r>
            <a:r>
              <a:rPr lang="en-US" dirty="0"/>
              <a:t>cells/</a:t>
            </a:r>
            <a:r>
              <a:rPr lang="el-GR" dirty="0">
                <a:cs typeface="Times New Roman" panose="02020603050405020304" pitchFamily="18" charset="0"/>
              </a:rPr>
              <a:t>μ</a:t>
            </a:r>
            <a:r>
              <a:rPr lang="en-US" dirty="0">
                <a:cs typeface="Times New Roman" panose="02020603050405020304" pitchFamily="18" charset="0"/>
              </a:rPr>
              <a:t>L</a:t>
            </a:r>
            <a:r>
              <a:rPr lang="en-US" sz="1000" dirty="0">
                <a:cs typeface="Arial" panose="020B0604020202020204" pitchFamily="34" charset="0"/>
              </a:rPr>
              <a:t> may even slightly favors the atopic patient (</a:t>
            </a:r>
            <a:r>
              <a:rPr lang="en-US" sz="1000" b="1" dirty="0"/>
              <a:t>The point in the blue box is very important)</a:t>
            </a:r>
          </a:p>
          <a:p>
            <a:r>
              <a:rPr lang="en-US" dirty="0"/>
              <a:t>Benralizumab, when combined with high-dosage ICS/LABA, reduced exacerbation frequency in patients with severe, uncontrolled asthma who met the criteria of atopy and serum </a:t>
            </a:r>
            <a:r>
              <a:rPr lang="en-US" dirty="0" err="1"/>
              <a:t>IgE</a:t>
            </a:r>
            <a:r>
              <a:rPr lang="en-US" dirty="0"/>
              <a:t> 30-700 </a:t>
            </a:r>
            <a:r>
              <a:rPr lang="en-US" dirty="0" err="1"/>
              <a:t>kU</a:t>
            </a:r>
            <a:r>
              <a:rPr lang="en-US" dirty="0"/>
              <a:t>/L. These criteria are similar to those that may qualify a patient for treatment with omalizumab</a:t>
            </a:r>
          </a:p>
          <a:p>
            <a:r>
              <a:rPr lang="en-US" dirty="0"/>
              <a:t>The rate reduction was greater for patients with baseline blood eosinophil counts that were ≥300 cells/</a:t>
            </a:r>
            <a:r>
              <a:rPr lang="el-GR" dirty="0">
                <a:cs typeface="Times New Roman" panose="02020603050405020304" pitchFamily="18" charset="0"/>
              </a:rPr>
              <a:t>μ</a:t>
            </a:r>
            <a:r>
              <a:rPr lang="en-US" dirty="0">
                <a:cs typeface="Times New Roman" panose="02020603050405020304" pitchFamily="18" charset="0"/>
              </a:rPr>
              <a:t>L</a:t>
            </a:r>
            <a:r>
              <a:rPr lang="en-US" dirty="0"/>
              <a:t> versus those that were &lt;300 cells/</a:t>
            </a:r>
            <a:r>
              <a:rPr lang="el-GR" dirty="0">
                <a:cs typeface="Times New Roman" panose="02020603050405020304" pitchFamily="18" charset="0"/>
              </a:rPr>
              <a:t>μ</a:t>
            </a:r>
            <a:r>
              <a:rPr lang="en-US" dirty="0">
                <a:cs typeface="Times New Roman" panose="02020603050405020304" pitchFamily="18" charset="0"/>
              </a:rPr>
              <a:t>L</a:t>
            </a:r>
          </a:p>
          <a:p>
            <a:endParaRPr lang="en-US" dirty="0">
              <a:cs typeface="Times New Roman" panose="02020603050405020304" pitchFamily="18" charset="0"/>
            </a:endParaRPr>
          </a:p>
          <a:p>
            <a:pPr marL="0" indent="0">
              <a:buNone/>
            </a:pPr>
            <a:r>
              <a:rPr lang="en-US" b="1" dirty="0"/>
              <a:t>References:</a:t>
            </a:r>
            <a:endParaRPr lang="en-US" sz="1000" b="0" kern="1200" dirty="0">
              <a:solidFill>
                <a:schemeClr val="tx1"/>
              </a:solidFill>
              <a:effectLs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a:t>
            </a:r>
            <a:r>
              <a:rPr lang="en-US" sz="1000" b="0" i="0" u="none" strike="noStrike" kern="1200" baseline="0" dirty="0">
                <a:solidFill>
                  <a:schemeClr val="tx1"/>
                </a:solidFill>
                <a:latin typeface="+mn-lt"/>
                <a:ea typeface="+mn-ea"/>
                <a:cs typeface="+mn-cs"/>
              </a:rPr>
              <a:t>Efficacy of benralizumab for patients with severe, uncontrolled atopic asthma by serum immunoglobulin E concentrations [poster]. Poster p</a:t>
            </a:r>
            <a:r>
              <a:rPr lang="en-US" dirty="0"/>
              <a:t>resented at: American College of Allergy, Asthma, and Immunology (ACAAI), the Annual Scientific Meeting; October 26-30, 2017; Boston, MA, US.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87F27-F4AC-478C-A07B-A71CA0B86259}"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53834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cs typeface="Arial" panose="020B0604020202020204" pitchFamily="34" charset="0"/>
              </a:rPr>
              <a:t>Baseline blood eosinophil counts of ≥300 </a:t>
            </a:r>
            <a:r>
              <a:rPr lang="en-US" dirty="0"/>
              <a:t>cells/</a:t>
            </a:r>
            <a:r>
              <a:rPr lang="el-GR" dirty="0">
                <a:cs typeface="Times New Roman" panose="02020603050405020304" pitchFamily="18" charset="0"/>
              </a:rPr>
              <a:t>μ</a:t>
            </a:r>
            <a:r>
              <a:rPr lang="en-US" dirty="0">
                <a:cs typeface="Times New Roman" panose="02020603050405020304" pitchFamily="18" charset="0"/>
              </a:rPr>
              <a:t>L</a:t>
            </a:r>
            <a:r>
              <a:rPr lang="en-US" sz="1000" dirty="0">
                <a:cs typeface="Arial" panose="020B0604020202020204" pitchFamily="34" charset="0"/>
              </a:rPr>
              <a:t>, almost identical efficacy in the atopic patient </a:t>
            </a:r>
            <a:r>
              <a:rPr lang="en-US" sz="1000" b="1" dirty="0">
                <a:cs typeface="Arial" panose="020B0604020202020204" pitchFamily="34" charset="0"/>
              </a:rPr>
              <a:t>(</a:t>
            </a:r>
            <a:r>
              <a:rPr lang="en-US" sz="1000" b="1" dirty="0"/>
              <a:t>The point in the blue box is very important)</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Benralizumab, when combined with ICS/LABA, increased prebronchodilator FEV</a:t>
            </a:r>
            <a:r>
              <a:rPr lang="en-US" baseline="-25000" dirty="0"/>
              <a:t>1</a:t>
            </a:r>
            <a:r>
              <a:rPr lang="en-US" dirty="0"/>
              <a:t> in patients with severe, uncontrolled asthma who met the criteria of atopy and </a:t>
            </a:r>
            <a:r>
              <a:rPr lang="en-US" dirty="0" err="1"/>
              <a:t>IgE</a:t>
            </a:r>
            <a:r>
              <a:rPr lang="en-US" dirty="0"/>
              <a:t> 30-700 </a:t>
            </a:r>
            <a:r>
              <a:rPr lang="en-US" dirty="0" err="1"/>
              <a:t>kU</a:t>
            </a:r>
            <a:r>
              <a:rPr lang="en-US" dirty="0"/>
              <a:t>/L. These criteria are similar to those that may qualify a patient for omalizumab treatment</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The increase in prebronchodilator FEV</a:t>
            </a:r>
            <a:r>
              <a:rPr lang="en-US" baseline="-25000" dirty="0"/>
              <a:t>1</a:t>
            </a:r>
            <a:r>
              <a:rPr lang="en-US" dirty="0"/>
              <a:t> was greatest for patients with blood eosinophil counts that were ≥300 cells/</a:t>
            </a:r>
            <a:r>
              <a:rPr lang="el-GR" dirty="0">
                <a:cs typeface="Times New Roman" panose="02020603050405020304" pitchFamily="18" charset="0"/>
              </a:rPr>
              <a:t>μ</a:t>
            </a:r>
            <a:r>
              <a:rPr lang="en-US" dirty="0">
                <a:cs typeface="Times New Roman" panose="02020603050405020304" pitchFamily="18" charset="0"/>
              </a:rPr>
              <a:t>L </a:t>
            </a:r>
            <a:r>
              <a:rPr lang="en-US" dirty="0"/>
              <a:t>versus those that were &lt;300 cells/</a:t>
            </a:r>
            <a:r>
              <a:rPr lang="el-GR" dirty="0">
                <a:cs typeface="Times New Roman" panose="02020603050405020304" pitchFamily="18" charset="0"/>
              </a:rPr>
              <a:t>μ</a:t>
            </a:r>
            <a:r>
              <a:rPr lang="en-US" dirty="0">
                <a:cs typeface="Times New Roman" panose="02020603050405020304" pitchFamily="18" charset="0"/>
              </a:rPr>
              <a:t>L</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dirty="0"/>
          </a:p>
          <a:p>
            <a:pPr marL="0" indent="0">
              <a:buNone/>
            </a:pPr>
            <a:r>
              <a:rPr lang="en-US" b="1" dirty="0"/>
              <a:t>Reference:</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Chipps BE, Newbold P, Hirsch I, et al.  </a:t>
            </a:r>
            <a:r>
              <a:rPr lang="en-US" sz="1000" b="0" i="0" u="none" strike="noStrike" kern="1200" baseline="0" dirty="0">
                <a:solidFill>
                  <a:schemeClr val="tx1"/>
                </a:solidFill>
                <a:latin typeface="+mn-lt"/>
                <a:ea typeface="+mn-ea"/>
                <a:cs typeface="+mn-cs"/>
              </a:rPr>
              <a:t>Efficacy of benralizumab for patients with severe, uncontrolled atopic asthma by serum immunoglobulin E concentrations [poster]. Poster p</a:t>
            </a:r>
            <a:r>
              <a:rPr lang="en-US" dirty="0"/>
              <a:t>resented at: American College of Allergy, Asthma, and Immunology (ACAAI), the Annual Scientific Meeting; October 26-30, 2017; Boston, MA, US.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87F27-F4AC-478C-A07B-A71CA0B86259}"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6530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Data are from the pooled adult intention-to-treat population from the high-dosage ICS/LABA treatment cohorts of the SIROCCO and CALIMA studies. For annual exacerbation rate change, estimates were calculated by using a negative binomial model, with adjustment for study code, treatment, region, oral corticosteroid use at time of randomization, and prior exacerbations. The log of each patient’s corresponding follow-up time was used as an offset variable in the model to adjust for patients having different exposure times during which the events occurred.</a:t>
            </a:r>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25</a:t>
            </a:fld>
            <a:endParaRPr lang="en-US"/>
          </a:p>
        </p:txBody>
      </p:sp>
    </p:spTree>
    <p:extLst>
      <p:ext uri="{BB962C8B-B14F-4D97-AF65-F5344CB8AC3E}">
        <p14:creationId xmlns:p14="http://schemas.microsoft.com/office/powerpoint/2010/main" val="2842478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Data are from the pooled adult Intention-to-treat population from the high-dosage ICS/LABA treatment cohorts of the SIROCCO and CALIMA studies. FEV</a:t>
            </a:r>
            <a:r>
              <a:rPr lang="en-US" baseline="-25000" dirty="0"/>
              <a:t>1</a:t>
            </a:r>
            <a:r>
              <a:rPr lang="en-US" dirty="0"/>
              <a:t> change is from baseline to end of treatment (SIROCCO: Week 48; CALIMA: Week 56). For FEV</a:t>
            </a:r>
            <a:r>
              <a:rPr lang="en-US" baseline="-25000" dirty="0"/>
              <a:t>1</a:t>
            </a:r>
            <a:r>
              <a:rPr lang="en-US" dirty="0"/>
              <a:t>, estimates were calculated by using a mixed-effects model for repeated measures analysis with adjustment for study code, treatment, baseline value, region, oral corticosteroid use at time of randomization, visit, and visit x treatment.</a:t>
            </a:r>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Chipps BE, Newbold P, Hirsch I, et al. Benralizumab efficacy by atopy status and serum immunoglobulin E for patients with severe, uncontrolled asthma [article and supplementary data]. </a:t>
            </a:r>
            <a:r>
              <a:rPr lang="en-US" i="1" dirty="0"/>
              <a:t>Ann Allergy Asthma Immunol. </a:t>
            </a:r>
            <a:r>
              <a:rPr lang="en-US" dirty="0"/>
              <a:t>2018;120:504-511.e1.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a:p>
        </p:txBody>
      </p:sp>
    </p:spTree>
    <p:extLst>
      <p:ext uri="{BB962C8B-B14F-4D97-AF65-F5344CB8AC3E}">
        <p14:creationId xmlns:p14="http://schemas.microsoft.com/office/powerpoint/2010/main" val="3221595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16129"/>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dirty="0">
                <a:solidFill>
                  <a:srgbClr val="000000"/>
                </a:solidFill>
              </a:rPr>
              <a:t>Present slide.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Additional Information:</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0" dirty="0">
                <a:solidFill>
                  <a:srgbClr val="000000"/>
                </a:solidFill>
              </a:rPr>
              <a:t>The patient characteristics highlighted in the turquoise box in are features that are consistently associated with an eosinophilic asthma phenotype and that are examined for treatment benefit in SIROCCO</a:t>
            </a:r>
            <a:r>
              <a:rPr lang="en-US" altLang="en-US" b="0" baseline="0" dirty="0">
                <a:solidFill>
                  <a:srgbClr val="000000"/>
                </a:solidFill>
              </a:rPr>
              <a:t> and CALIMA </a:t>
            </a:r>
            <a:r>
              <a:rPr lang="en-US" altLang="en-US" b="0" dirty="0">
                <a:solidFill>
                  <a:srgbClr val="000000"/>
                </a:solidFill>
              </a:rPr>
              <a:t>in the subsequent slides.</a:t>
            </a: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References:</a:t>
            </a:r>
          </a:p>
          <a:p>
            <a:pPr marL="228600" indent="-228600">
              <a:buFont typeface="+mj-lt"/>
              <a:buAutoNum type="arabicPeriod"/>
            </a:pPr>
            <a:r>
              <a:rPr lang="en-US" sz="1000" b="0" i="0" u="none" strike="noStrike" kern="1200" baseline="0" dirty="0" err="1">
                <a:solidFill>
                  <a:schemeClr val="tx1"/>
                </a:solidFill>
                <a:latin typeface="+mn-lt"/>
                <a:ea typeface="+mn-ea"/>
                <a:cs typeface="+mn-cs"/>
              </a:rPr>
              <a:t>Coumou</a:t>
            </a:r>
            <a:r>
              <a:rPr lang="en-US" sz="1000" b="0" i="0" u="none" strike="noStrike" kern="1200" baseline="0" dirty="0">
                <a:solidFill>
                  <a:schemeClr val="tx1"/>
                </a:solidFill>
                <a:latin typeface="+mn-lt"/>
                <a:ea typeface="+mn-ea"/>
                <a:cs typeface="+mn-cs"/>
              </a:rPr>
              <a:t> H, Bel EH. Improving the diagnosis of eosinophilic asthma. </a:t>
            </a:r>
            <a:r>
              <a:rPr lang="en-US" sz="1000" b="0" i="1" u="none" strike="noStrike" kern="1200" baseline="0" dirty="0">
                <a:solidFill>
                  <a:schemeClr val="tx1"/>
                </a:solidFill>
                <a:latin typeface="+mn-lt"/>
                <a:ea typeface="+mn-ea"/>
                <a:cs typeface="+mn-cs"/>
              </a:rPr>
              <a:t>Expert Rev </a:t>
            </a:r>
            <a:r>
              <a:rPr lang="en-US" sz="1000" b="0" i="1" u="none" strike="noStrike" kern="1200" baseline="0" dirty="0" err="1">
                <a:solidFill>
                  <a:schemeClr val="tx1"/>
                </a:solidFill>
                <a:latin typeface="+mn-lt"/>
                <a:ea typeface="+mn-ea"/>
                <a:cs typeface="+mn-cs"/>
              </a:rPr>
              <a:t>Respir</a:t>
            </a:r>
            <a:r>
              <a:rPr lang="en-US" sz="1000" b="0" i="1" u="none" strike="noStrike" kern="1200" baseline="0" dirty="0">
                <a:solidFill>
                  <a:schemeClr val="tx1"/>
                </a:solidFill>
                <a:latin typeface="+mn-lt"/>
                <a:ea typeface="+mn-ea"/>
                <a:cs typeface="+mn-cs"/>
              </a:rPr>
              <a:t> Med. </a:t>
            </a:r>
            <a:r>
              <a:rPr lang="en-US" sz="1000" b="0" i="0" u="none" strike="noStrike" kern="1200" baseline="0" dirty="0">
                <a:solidFill>
                  <a:schemeClr val="tx1"/>
                </a:solidFill>
                <a:latin typeface="+mn-lt"/>
                <a:ea typeface="+mn-ea"/>
                <a:cs typeface="+mn-cs"/>
              </a:rPr>
              <a:t>2016;10:1093-1103</a:t>
            </a:r>
            <a:r>
              <a:rPr lang="en-US" altLang="en-US" i="0" dirty="0">
                <a:solidFill>
                  <a:srgbClr val="000000"/>
                </a:solidFill>
              </a:rPr>
              <a:t>. </a:t>
            </a:r>
          </a:p>
          <a:p>
            <a:pPr marL="228600" indent="-228600">
              <a:buFont typeface="+mj-lt"/>
              <a:buAutoNum type="arabicPeriod"/>
            </a:pPr>
            <a:r>
              <a:rPr lang="en-GB" altLang="en-US" kern="0" dirty="0">
                <a:solidFill>
                  <a:srgbClr val="000000"/>
                </a:solidFill>
              </a:rPr>
              <a:t>Wagener AH,</a:t>
            </a:r>
            <a:r>
              <a:rPr lang="en-GB" altLang="en-US" kern="0" baseline="0" dirty="0">
                <a:solidFill>
                  <a:srgbClr val="000000"/>
                </a:solidFill>
              </a:rPr>
              <a:t> de </a:t>
            </a:r>
            <a:r>
              <a:rPr lang="en-GB" altLang="en-US" kern="0" baseline="0" dirty="0" err="1">
                <a:solidFill>
                  <a:srgbClr val="000000"/>
                </a:solidFill>
              </a:rPr>
              <a:t>Nijs</a:t>
            </a:r>
            <a:r>
              <a:rPr lang="en-GB" altLang="en-US" kern="0" baseline="0" dirty="0">
                <a:solidFill>
                  <a:srgbClr val="000000"/>
                </a:solidFill>
              </a:rPr>
              <a:t> SB, </a:t>
            </a:r>
            <a:r>
              <a:rPr lang="en-GB" altLang="en-US" kern="0" baseline="0" dirty="0" err="1">
                <a:solidFill>
                  <a:srgbClr val="000000"/>
                </a:solidFill>
              </a:rPr>
              <a:t>Luter</a:t>
            </a:r>
            <a:r>
              <a:rPr lang="en-GB" altLang="en-US" kern="0" baseline="0" dirty="0">
                <a:solidFill>
                  <a:srgbClr val="000000"/>
                </a:solidFill>
              </a:rPr>
              <a:t> R, et al. </a:t>
            </a:r>
            <a:r>
              <a:rPr lang="en-US" b="0" dirty="0"/>
              <a:t>External validation of blood eosinophils, FE(</a:t>
            </a:r>
            <a:r>
              <a:rPr lang="en-US" b="0" baseline="-25000" dirty="0"/>
              <a:t>NO</a:t>
            </a:r>
            <a:r>
              <a:rPr lang="en-US" b="0" dirty="0"/>
              <a:t>) and serum </a:t>
            </a:r>
            <a:r>
              <a:rPr lang="en-US" b="0" dirty="0" err="1"/>
              <a:t>periostin</a:t>
            </a:r>
            <a:r>
              <a:rPr lang="en-US" b="0" dirty="0"/>
              <a:t> as surrogates for sputum eosinophils in asthma</a:t>
            </a:r>
            <a:r>
              <a:rPr lang="en-US" b="1" dirty="0"/>
              <a:t>.</a:t>
            </a:r>
            <a:r>
              <a:rPr lang="en-GB" altLang="en-US" i="1" kern="0" dirty="0">
                <a:solidFill>
                  <a:srgbClr val="000000"/>
                </a:solidFill>
              </a:rPr>
              <a:t>Thorax.</a:t>
            </a:r>
            <a:r>
              <a:rPr lang="en-GB" altLang="en-US" i="1" kern="0" baseline="0" dirty="0">
                <a:solidFill>
                  <a:srgbClr val="000000"/>
                </a:solidFill>
              </a:rPr>
              <a:t> </a:t>
            </a:r>
            <a:r>
              <a:rPr lang="en-GB" altLang="en-US" i="0" kern="0" dirty="0">
                <a:solidFill>
                  <a:srgbClr val="000000"/>
                </a:solidFill>
              </a:rPr>
              <a:t>2015;70:115-120.  </a:t>
            </a:r>
          </a:p>
          <a:p>
            <a:pPr marL="228600" indent="-228600">
              <a:buFont typeface="+mj-lt"/>
              <a:buAutoNum type="arabicPeriod"/>
            </a:pPr>
            <a:r>
              <a:rPr lang="en-GB" altLang="en-US" kern="0" dirty="0">
                <a:solidFill>
                  <a:srgbClr val="000000"/>
                </a:solidFill>
              </a:rPr>
              <a:t>Fowler SJ, Tavernier G, Niven R. </a:t>
            </a:r>
            <a:r>
              <a:rPr lang="en-US" b="0" dirty="0"/>
              <a:t>High blood eosinophil counts predict sputum eosinophilia in patients with severe asthma</a:t>
            </a:r>
            <a:r>
              <a:rPr lang="en-US" b="1" dirty="0"/>
              <a:t>. </a:t>
            </a:r>
            <a:r>
              <a:rPr lang="en-GB" altLang="en-US" i="1" kern="0" dirty="0">
                <a:solidFill>
                  <a:srgbClr val="000000"/>
                </a:solidFill>
              </a:rPr>
              <a:t>J</a:t>
            </a:r>
            <a:r>
              <a:rPr lang="en-GB" altLang="en-US" kern="0" dirty="0">
                <a:solidFill>
                  <a:srgbClr val="000000"/>
                </a:solidFill>
              </a:rPr>
              <a:t> </a:t>
            </a:r>
            <a:r>
              <a:rPr lang="en-GB" altLang="en-US" i="1" kern="0" dirty="0">
                <a:solidFill>
                  <a:srgbClr val="000000"/>
                </a:solidFill>
              </a:rPr>
              <a:t>Allergy </a:t>
            </a:r>
            <a:r>
              <a:rPr lang="en-GB" altLang="en-US" i="1" kern="0" dirty="0" err="1">
                <a:solidFill>
                  <a:srgbClr val="000000"/>
                </a:solidFill>
              </a:rPr>
              <a:t>Clin</a:t>
            </a:r>
            <a:r>
              <a:rPr lang="en-GB" altLang="en-US" i="1" kern="0" baseline="0" dirty="0">
                <a:solidFill>
                  <a:srgbClr val="000000"/>
                </a:solidFill>
              </a:rPr>
              <a:t> </a:t>
            </a:r>
            <a:r>
              <a:rPr lang="en-GB" altLang="en-US" i="1" kern="0" dirty="0" err="1">
                <a:solidFill>
                  <a:srgbClr val="000000"/>
                </a:solidFill>
              </a:rPr>
              <a:t>Immunol</a:t>
            </a:r>
            <a:r>
              <a:rPr lang="en-GB" altLang="en-US" i="1" kern="0" dirty="0">
                <a:solidFill>
                  <a:srgbClr val="000000"/>
                </a:solidFill>
              </a:rPr>
              <a:t>.</a:t>
            </a:r>
            <a:r>
              <a:rPr lang="en-GB" altLang="en-US" i="1" kern="0" baseline="0" dirty="0">
                <a:solidFill>
                  <a:srgbClr val="000000"/>
                </a:solidFill>
              </a:rPr>
              <a:t> </a:t>
            </a:r>
            <a:r>
              <a:rPr lang="en-GB" altLang="en-US" kern="0" dirty="0">
                <a:solidFill>
                  <a:srgbClr val="000000"/>
                </a:solidFill>
              </a:rPr>
              <a:t>2015;135:822-824.  </a:t>
            </a:r>
          </a:p>
          <a:p>
            <a:pPr marL="228600" indent="-228600">
              <a:buFont typeface="+mj-lt"/>
              <a:buAutoNum type="arabicPeriod"/>
            </a:pPr>
            <a:r>
              <a:rPr lang="en-GB" altLang="en-US" kern="0" dirty="0">
                <a:solidFill>
                  <a:srgbClr val="000000"/>
                </a:solidFill>
              </a:rPr>
              <a:t>Mukherjee M</a:t>
            </a:r>
            <a:r>
              <a:rPr lang="en-GB" altLang="en-US" kern="0" baseline="0" dirty="0">
                <a:solidFill>
                  <a:srgbClr val="000000"/>
                </a:solidFill>
              </a:rPr>
              <a:t>, Nair P. </a:t>
            </a:r>
            <a:r>
              <a:rPr lang="en-US" b="0" dirty="0"/>
              <a:t>Blood or sputum eosinophils to guide asthma therapy? </a:t>
            </a:r>
            <a:r>
              <a:rPr lang="en-GB" altLang="en-US" i="1" kern="0" dirty="0">
                <a:solidFill>
                  <a:srgbClr val="000000"/>
                </a:solidFill>
              </a:rPr>
              <a:t>Lancet </a:t>
            </a:r>
            <a:r>
              <a:rPr lang="en-GB" altLang="en-US" i="1" kern="0" dirty="0" err="1">
                <a:solidFill>
                  <a:srgbClr val="000000"/>
                </a:solidFill>
              </a:rPr>
              <a:t>Respir</a:t>
            </a:r>
            <a:r>
              <a:rPr lang="en-GB" altLang="en-US" i="1" kern="0" dirty="0">
                <a:solidFill>
                  <a:srgbClr val="000000"/>
                </a:solidFill>
              </a:rPr>
              <a:t> Med</a:t>
            </a:r>
            <a:r>
              <a:rPr lang="en-GB" altLang="en-US" kern="0" dirty="0">
                <a:solidFill>
                  <a:srgbClr val="000000"/>
                </a:solidFill>
              </a:rPr>
              <a:t>. 2015;3:824-825</a:t>
            </a:r>
            <a:r>
              <a:rPr lang="en-GB" altLang="en-US" b="0" kern="0" dirty="0">
                <a:solidFill>
                  <a:srgbClr val="000000"/>
                </a:solidFill>
              </a:rPr>
              <a:t>. </a:t>
            </a:r>
          </a:p>
          <a:p>
            <a:pPr marL="228600" indent="-228600">
              <a:buFont typeface="+mj-lt"/>
              <a:buAutoNum type="arabicPeriod"/>
            </a:pPr>
            <a:r>
              <a:rPr lang="nb-NO" altLang="en-US" dirty="0">
                <a:solidFill>
                  <a:srgbClr val="000000"/>
                </a:solidFill>
              </a:rPr>
              <a:t>de Groot JC,</a:t>
            </a:r>
            <a:r>
              <a:rPr lang="nb-NO" altLang="en-US" baseline="0" dirty="0">
                <a:solidFill>
                  <a:srgbClr val="000000"/>
                </a:solidFill>
              </a:rPr>
              <a:t> </a:t>
            </a:r>
            <a:r>
              <a:rPr lang="nb-NO" altLang="en-US" baseline="0" dirty="0" err="1">
                <a:solidFill>
                  <a:srgbClr val="000000"/>
                </a:solidFill>
              </a:rPr>
              <a:t>ten</a:t>
            </a:r>
            <a:r>
              <a:rPr lang="nb-NO" altLang="en-US" baseline="0" dirty="0">
                <a:solidFill>
                  <a:srgbClr val="000000"/>
                </a:solidFill>
              </a:rPr>
              <a:t> </a:t>
            </a:r>
            <a:r>
              <a:rPr lang="de-DE" sz="1000" b="0" i="0" u="none" strike="noStrike" kern="1200" baseline="0" dirty="0" err="1">
                <a:solidFill>
                  <a:schemeClr val="tx1"/>
                </a:solidFill>
                <a:latin typeface="+mn-lt"/>
                <a:ea typeface="+mn-ea"/>
                <a:cs typeface="+mn-cs"/>
              </a:rPr>
              <a:t>Brinke</a:t>
            </a:r>
            <a:r>
              <a:rPr lang="de-DE" sz="1000" b="0" i="0" u="none" strike="noStrike" kern="1200" baseline="0" dirty="0">
                <a:solidFill>
                  <a:schemeClr val="tx1"/>
                </a:solidFill>
                <a:latin typeface="+mn-lt"/>
                <a:ea typeface="+mn-ea"/>
                <a:cs typeface="+mn-cs"/>
              </a:rPr>
              <a:t> A, Bel EHD. </a:t>
            </a:r>
            <a:r>
              <a:rPr lang="en-US" sz="1000" b="0" i="0" u="none" strike="noStrike" kern="1200" baseline="0" dirty="0">
                <a:solidFill>
                  <a:schemeClr val="tx1"/>
                </a:solidFill>
                <a:latin typeface="+mn-lt"/>
                <a:ea typeface="+mn-ea"/>
                <a:cs typeface="+mn-cs"/>
              </a:rPr>
              <a:t>Management of the patient with eosinophilic asthma: a new era </a:t>
            </a:r>
            <a:r>
              <a:rPr lang="en-US" sz="1000" b="0" i="0" u="none" strike="noStrike" kern="1200" baseline="0" dirty="0">
                <a:latin typeface="+mn-lt"/>
                <a:ea typeface="+mn-ea"/>
                <a:cs typeface="+mn-cs"/>
              </a:rPr>
              <a:t>begins [published correction in </a:t>
            </a:r>
            <a:r>
              <a:rPr lang="en-US" sz="1000" b="0" i="1" u="none" strike="noStrike" kern="1200" baseline="0" dirty="0">
                <a:latin typeface="+mn-lt"/>
                <a:ea typeface="+mn-ea"/>
                <a:cs typeface="+mn-cs"/>
              </a:rPr>
              <a:t>ERJ Open Res</a:t>
            </a:r>
            <a:r>
              <a:rPr lang="en-US" sz="1000" b="0" i="0" u="none" strike="noStrike" kern="1200" baseline="0" dirty="0">
                <a:latin typeface="+mn-lt"/>
                <a:ea typeface="+mn-ea"/>
                <a:cs typeface="+mn-cs"/>
              </a:rPr>
              <a:t>. 2015;1:00024-2016].</a:t>
            </a:r>
            <a:r>
              <a:rPr lang="nb-NO" altLang="en-US" i="1" dirty="0"/>
              <a:t> </a:t>
            </a:r>
            <a:r>
              <a:rPr lang="de-DE" altLang="en-US" i="1" dirty="0"/>
              <a:t>ERJ Open Res. </a:t>
            </a:r>
            <a:r>
              <a:rPr lang="de-DE" altLang="en-US" dirty="0"/>
              <a:t>2015;1:00024-2015</a:t>
            </a:r>
            <a:r>
              <a:rPr lang="de-DE" altLang="en-US" dirty="0">
                <a:solidFill>
                  <a:srgbClr val="000000"/>
                </a:solidFill>
              </a:rPr>
              <a:t>.</a:t>
            </a:r>
            <a:r>
              <a:rPr lang="de-DE" altLang="en-US" baseline="0" dirty="0">
                <a:solidFill>
                  <a:srgbClr val="000000"/>
                </a:solidFill>
              </a:rPr>
              <a:t> http://dx.doi.org/</a:t>
            </a:r>
            <a:r>
              <a:rPr lang="en-US" sz="1000" b="0" i="0" u="none" strike="noStrike" kern="1200" baseline="0" dirty="0">
                <a:solidFill>
                  <a:schemeClr val="tx1"/>
                </a:solidFill>
                <a:latin typeface="+mn-lt"/>
                <a:ea typeface="+mn-ea"/>
                <a:cs typeface="+mn-cs"/>
              </a:rPr>
              <a:t>10.1183/23120541. Accessed </a:t>
            </a:r>
            <a:r>
              <a:rPr lang="en-US" dirty="0"/>
              <a:t>September</a:t>
            </a:r>
            <a:r>
              <a:rPr lang="en-US" sz="1000" b="0" i="0" u="none" strike="noStrike" kern="1200" baseline="0" dirty="0">
                <a:solidFill>
                  <a:schemeClr val="tx1"/>
                </a:solidFill>
                <a:latin typeface="+mn-lt"/>
                <a:ea typeface="+mn-ea"/>
                <a:cs typeface="+mn-cs"/>
              </a:rPr>
              <a:t> </a:t>
            </a:r>
            <a:r>
              <a:rPr lang="en-US" dirty="0"/>
              <a:t>9</a:t>
            </a:r>
            <a:r>
              <a:rPr lang="en-US" sz="1000" b="0" i="0" u="none" strike="noStrike" kern="1200" baseline="0" dirty="0">
                <a:solidFill>
                  <a:schemeClr val="tx1"/>
                </a:solidFill>
                <a:latin typeface="+mn-lt"/>
                <a:ea typeface="+mn-ea"/>
                <a:cs typeface="+mn-cs"/>
              </a:rPr>
              <a:t>, 2018. </a:t>
            </a:r>
            <a:endParaRPr lang="en-US" dirty="0"/>
          </a:p>
        </p:txBody>
      </p:sp>
      <p:sp>
        <p:nvSpPr>
          <p:cNvPr id="4" name="Slide Number Placeholder 3"/>
          <p:cNvSpPr>
            <a:spLocks noGrp="1"/>
          </p:cNvSpPr>
          <p:nvPr>
            <p:ph type="sldNum" sz="quarter" idx="10"/>
          </p:nvPr>
        </p:nvSpPr>
        <p:spPr>
          <a:xfrm>
            <a:off x="6376737" y="8829967"/>
            <a:ext cx="479676" cy="466433"/>
          </a:xfrm>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329007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1350" y="4483099"/>
            <a:ext cx="5645150" cy="4616451"/>
          </a:xfrm>
        </p:spPr>
        <p:txBody>
          <a:bodyPr/>
          <a:lstStyle/>
          <a:p>
            <a:pPr marL="0" indent="0">
              <a:buNone/>
            </a:pPr>
            <a:r>
              <a:rPr lang="en-US" b="1" dirty="0"/>
              <a:t>Note:</a:t>
            </a:r>
          </a:p>
          <a:p>
            <a:r>
              <a:rPr lang="en-US" dirty="0"/>
              <a:t>Present</a:t>
            </a:r>
            <a:r>
              <a:rPr lang="en-US" baseline="0" dirty="0"/>
              <a:t> slide</a:t>
            </a:r>
            <a:endParaRPr lang="en-US" dirty="0"/>
          </a:p>
          <a:p>
            <a:pPr marL="0" indent="0">
              <a:buNone/>
            </a:pPr>
            <a:endParaRPr lang="en-US" b="1" dirty="0"/>
          </a:p>
          <a:p>
            <a:pPr marL="0" indent="0">
              <a:buNone/>
            </a:pPr>
            <a:r>
              <a:rPr lang="en-US" b="1" dirty="0"/>
              <a:t>Background</a:t>
            </a:r>
            <a:r>
              <a:rPr lang="en-US" b="1" baseline="0" dirty="0"/>
              <a:t> Information</a:t>
            </a:r>
            <a:r>
              <a:rPr lang="en-US" baseline="0" dirty="0"/>
              <a:t>:</a:t>
            </a:r>
            <a:r>
              <a:rPr lang="en-US" baseline="30000" dirty="0"/>
              <a:t>,5,6</a:t>
            </a:r>
          </a:p>
          <a:p>
            <a:pPr marL="0" indent="0">
              <a:buNone/>
            </a:pPr>
            <a:r>
              <a:rPr lang="en-US" dirty="0"/>
              <a:t>In SIROCCO and CALIMA, Patients were recruited with blood eosinophils 300 cells/</a:t>
            </a:r>
            <a:r>
              <a:rPr lang="en-US" dirty="0" err="1"/>
              <a:t>μL</a:t>
            </a:r>
            <a:r>
              <a:rPr lang="en-US" dirty="0"/>
              <a:t> or greater and less than</a:t>
            </a:r>
            <a:r>
              <a:rPr lang="en-US" baseline="0" dirty="0"/>
              <a:t> </a:t>
            </a:r>
            <a:r>
              <a:rPr lang="en-US" dirty="0"/>
              <a:t>300 cells/</a:t>
            </a:r>
            <a:r>
              <a:rPr lang="en-US" dirty="0" err="1"/>
              <a:t>μL</a:t>
            </a:r>
            <a:r>
              <a:rPr lang="en-US" dirty="0"/>
              <a:t> at screening in a ratio of approximately 2:1, respectively, to enrich the primary analysis study population with patients most likely to have an eosinophilic phenotype but also to gain an insight into how patients with lower blood eosinophil counts respond to therapy.</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This pooled</a:t>
            </a:r>
            <a:r>
              <a:rPr lang="en-US" baseline="0" dirty="0"/>
              <a:t> analysis is considered post hoc and not prespecified</a:t>
            </a:r>
            <a:r>
              <a:rPr lang="en-US" baseline="30000" dirty="0"/>
              <a:t>3</a:t>
            </a:r>
            <a:endParaRPr lang="en-US" dirty="0"/>
          </a:p>
          <a:p>
            <a:pPr marL="0" indent="0">
              <a:buNone/>
            </a:pPr>
            <a:endParaRPr lang="en-US" sz="900" b="1" dirty="0"/>
          </a:p>
          <a:p>
            <a:pPr marL="0" indent="0">
              <a:buNone/>
            </a:pPr>
            <a:r>
              <a:rPr lang="en-US" sz="900"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900" dirty="0"/>
              <a:t>Buhl R, Humbert M, </a:t>
            </a:r>
            <a:r>
              <a:rPr lang="en-US" sz="900" dirty="0" err="1"/>
              <a:t>Bjermer</a:t>
            </a:r>
            <a:r>
              <a:rPr lang="en-US" sz="900" dirty="0"/>
              <a:t> L, et al. </a:t>
            </a:r>
            <a:r>
              <a:rPr lang="en-US" sz="900" b="0" i="0" u="none" strike="noStrike" kern="1200" baseline="0" dirty="0">
                <a:solidFill>
                  <a:schemeClr val="tx1"/>
                </a:solidFill>
                <a:latin typeface="+mn-lt"/>
                <a:ea typeface="+mn-ea"/>
                <a:cs typeface="+mn-cs"/>
              </a:rPr>
              <a:t>Severe eosinophilic asthma: a roadmap to consensus. </a:t>
            </a:r>
            <a:r>
              <a:rPr lang="en-US" sz="900" i="1" dirty="0"/>
              <a:t>Eur </a:t>
            </a:r>
            <a:r>
              <a:rPr lang="en-US" sz="900" i="1" dirty="0" err="1"/>
              <a:t>Respir</a:t>
            </a:r>
            <a:r>
              <a:rPr lang="en-US" sz="900" i="1" dirty="0"/>
              <a:t> J</a:t>
            </a:r>
            <a:r>
              <a:rPr lang="en-US" sz="900" dirty="0"/>
              <a:t>. 2017.https://doi.org/10.1183/13993003.00634-2017. Accessed September 9, 2018.</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900" dirty="0"/>
              <a:t>De Groot JC, ten </a:t>
            </a:r>
            <a:r>
              <a:rPr lang="en-US" sz="900" dirty="0" err="1"/>
              <a:t>Brinke</a:t>
            </a:r>
            <a:r>
              <a:rPr lang="en-US" sz="900" dirty="0"/>
              <a:t> A, Bel E. </a:t>
            </a:r>
            <a:r>
              <a:rPr lang="en-US" sz="900" b="0" i="0" u="none" strike="noStrike" kern="1200" baseline="0" dirty="0">
                <a:solidFill>
                  <a:schemeClr val="tx1"/>
                </a:solidFill>
                <a:latin typeface="+mn-lt"/>
                <a:ea typeface="+mn-ea"/>
                <a:cs typeface="+mn-cs"/>
              </a:rPr>
              <a:t>Management of the patient with eosinophilic asthma: a new era begins. </a:t>
            </a:r>
            <a:r>
              <a:rPr lang="en-US" sz="900" b="0" i="1" u="none" strike="noStrike" kern="1200" baseline="0" dirty="0">
                <a:solidFill>
                  <a:schemeClr val="tx1"/>
                </a:solidFill>
                <a:latin typeface="+mn-lt"/>
                <a:ea typeface="+mn-ea"/>
                <a:cs typeface="+mn-cs"/>
              </a:rPr>
              <a:t>ERJ Open Res</a:t>
            </a:r>
            <a:r>
              <a:rPr lang="en-US" sz="900" b="0" i="0" u="none" strike="noStrike" kern="1200" baseline="0" dirty="0">
                <a:solidFill>
                  <a:schemeClr val="tx1"/>
                </a:solidFill>
                <a:latin typeface="+mn-lt"/>
                <a:ea typeface="+mn-ea"/>
                <a:cs typeface="+mn-cs"/>
              </a:rPr>
              <a:t>. 2015. https://doi.org/10.1183/23120541.00024-2015. </a:t>
            </a:r>
            <a:r>
              <a:rPr lang="en-US" sz="900" dirty="0"/>
              <a:t>Accessed September 9, 2018.</a:t>
            </a:r>
          </a:p>
          <a:p>
            <a:pPr marL="228600" indent="-228600">
              <a:buFont typeface="+mj-lt"/>
              <a:buAutoNum type="arabicPeriod"/>
            </a:pPr>
            <a:r>
              <a:rPr lang="en-GB" sz="900" dirty="0"/>
              <a:t>FitzGerald JM, Bleecker ER, Menzies-</a:t>
            </a:r>
            <a:r>
              <a:rPr lang="en-GB" sz="900" dirty="0" err="1"/>
              <a:t>Gow</a:t>
            </a:r>
            <a:r>
              <a:rPr lang="en-GB" sz="900" dirty="0"/>
              <a:t> A, et al. Predictors of enhanced response with benralizumab for patients with severe asthma: pooled analysis of the SIROCCO and CALIMA studies</a:t>
            </a:r>
            <a:r>
              <a:rPr lang="en-US" sz="900" dirty="0"/>
              <a:t>. </a:t>
            </a:r>
            <a:r>
              <a:rPr lang="en-GB" sz="900" i="1" dirty="0"/>
              <a:t>Lancet </a:t>
            </a:r>
            <a:r>
              <a:rPr lang="en-GB" sz="900" i="1" dirty="0" err="1"/>
              <a:t>Respir</a:t>
            </a:r>
            <a:r>
              <a:rPr lang="en-GB" sz="900" i="1" dirty="0"/>
              <a:t> Med</a:t>
            </a:r>
            <a:r>
              <a:rPr lang="en-GB" sz="900" dirty="0"/>
              <a:t>. 2018;6:51-64.</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sz="900" dirty="0"/>
              <a:t>Bleecker ER, Wechsler ME, FitzGerald JM et al. </a:t>
            </a:r>
            <a:r>
              <a:rPr lang="en-US" sz="900" b="0" i="0" u="none" strike="noStrike" kern="1200" baseline="0" dirty="0">
                <a:solidFill>
                  <a:schemeClr val="tx1"/>
                </a:solidFill>
                <a:latin typeface="+mn-lt"/>
                <a:ea typeface="+mn-ea"/>
                <a:cs typeface="+mn-cs"/>
              </a:rPr>
              <a:t>Baseline patient factor impact on the clinical efficacy of benralizumab for severe asthma [</a:t>
            </a:r>
            <a:r>
              <a:rPr lang="de-DE" sz="900" b="0" i="0" u="none" strike="noStrike" kern="1200" baseline="0" dirty="0">
                <a:solidFill>
                  <a:schemeClr val="tx1"/>
                </a:solidFill>
                <a:latin typeface="+mn-lt"/>
                <a:ea typeface="+mn-ea"/>
                <a:cs typeface="+mn-cs"/>
              </a:rPr>
              <a:t>i</a:t>
            </a:r>
            <a:r>
              <a:rPr lang="de-DE" sz="900" dirty="0"/>
              <a:t>n press]. </a:t>
            </a:r>
            <a:r>
              <a:rPr lang="de-DE" sz="900" i="1" dirty="0"/>
              <a:t>Eur Respir J</a:t>
            </a:r>
            <a:r>
              <a:rPr lang="de-DE" sz="900" dirty="0"/>
              <a:t>. 2018. http://dx.doi.org/</a:t>
            </a:r>
            <a:r>
              <a:rPr lang="en-US" sz="900" b="0" i="0" u="none" strike="noStrike" kern="1200" dirty="0">
                <a:solidFill>
                  <a:schemeClr val="tx1"/>
                </a:solidFill>
                <a:effectLst/>
                <a:latin typeface="+mn-lt"/>
                <a:ea typeface="+mn-ea"/>
                <a:cs typeface="+mn-cs"/>
              </a:rPr>
              <a:t>10.1183/13993003.00936-2018. Accessed September 9, 2018.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a:t>
            </a:r>
            <a:r>
              <a:rPr lang="en-US" sz="900" dirty="0" err="1"/>
              <a:t>multicentre</a:t>
            </a:r>
            <a:r>
              <a:rPr lang="en-US" sz="900" dirty="0"/>
              <a:t>, placebo‑controlled phase 3 trial. </a:t>
            </a:r>
            <a:r>
              <a:rPr lang="en-US" sz="900" i="1" dirty="0"/>
              <a:t>Lancet</a:t>
            </a:r>
            <a:r>
              <a:rPr lang="en-US" sz="900" dirty="0"/>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a:t>
            </a:r>
            <a:r>
              <a:rPr lang="en-US" sz="900" b="0" kern="1200" dirty="0" err="1">
                <a:solidFill>
                  <a:schemeClr val="tx1"/>
                </a:solidFill>
                <a:effectLst/>
                <a:latin typeface="+mn-lt"/>
                <a:ea typeface="+mn-ea"/>
                <a:cs typeface="+mn-cs"/>
              </a:rPr>
              <a:t>randomised</a:t>
            </a:r>
            <a:r>
              <a:rPr lang="en-US" sz="900" b="0" kern="1200" dirty="0">
                <a:solidFill>
                  <a:schemeClr val="tx1"/>
                </a:solidFill>
                <a:effectLst/>
                <a:latin typeface="+mn-lt"/>
                <a:ea typeface="+mn-ea"/>
                <a:cs typeface="+mn-cs"/>
              </a:rPr>
              <a:t>,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900" dirty="0">
              <a:cs typeface="Arial" panose="020B0604020202020204" pitchFamily="34" charset="0"/>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900"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sz="900" b="1" dirty="0"/>
          </a:p>
        </p:txBody>
      </p:sp>
      <p:sp>
        <p:nvSpPr>
          <p:cNvPr id="4" name="Slide Number Placeholder 3"/>
          <p:cNvSpPr>
            <a:spLocks noGrp="1"/>
          </p:cNvSpPr>
          <p:nvPr>
            <p:ph type="sldNum" sz="quarter" idx="10"/>
          </p:nvPr>
        </p:nvSpPr>
        <p:spPr>
          <a:xfrm>
            <a:off x="6376737" y="8836317"/>
            <a:ext cx="479676" cy="466433"/>
          </a:xfrm>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272834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60679"/>
          </a:xfrm>
        </p:spPr>
        <p:txBody>
          <a:bodyPr/>
          <a:lstStyle/>
          <a:p>
            <a:pPr marL="0" lvl="1" indent="0">
              <a:lnSpc>
                <a:spcPct val="100000"/>
              </a:lnSpc>
              <a:buSzPct val="100000"/>
              <a:buNone/>
            </a:pPr>
            <a:r>
              <a:rPr lang="en-US" b="1" dirty="0"/>
              <a:t>Notes:</a:t>
            </a:r>
          </a:p>
          <a:p>
            <a:pPr marL="171450" lvl="1" indent="-171450">
              <a:lnSpc>
                <a:spcPct val="100000"/>
              </a:lnSpc>
              <a:buSzPct val="100000"/>
            </a:pPr>
            <a:r>
              <a:rPr lang="en-US" dirty="0"/>
              <a:t>Present slide.</a:t>
            </a:r>
          </a:p>
          <a:p>
            <a:pPr marL="171450" marR="0" lvl="1" indent="-171450" algn="l" defTabSz="914400" rtl="0" eaLnBrk="1" fontAlgn="auto" latinLnBrk="0" hangingPunct="1">
              <a:lnSpc>
                <a:spcPct val="100000"/>
              </a:lnSpc>
              <a:spcBef>
                <a:spcPts val="300"/>
              </a:spcBef>
              <a:spcAft>
                <a:spcPts val="0"/>
              </a:spcAft>
              <a:buClr>
                <a:schemeClr val="accent1"/>
              </a:buClr>
              <a:buSzPct val="100000"/>
              <a:tabLst/>
              <a:defRPr/>
            </a:pPr>
            <a:r>
              <a:rPr lang="en-US" dirty="0"/>
              <a:t>Analyses were based on results from pooled SIROCCO and CALIMA studies. All randomized patients who received treatment were included</a:t>
            </a:r>
            <a:endParaRPr lang="en-US" sz="2000" baseline="-25000" dirty="0">
              <a:solidFill>
                <a:srgbClr val="FF0000"/>
              </a:solidFill>
            </a:endParaRPr>
          </a:p>
          <a:p>
            <a:pPr marL="0" lvl="1" indent="0">
              <a:lnSpc>
                <a:spcPct val="100000"/>
              </a:lnSpc>
              <a:buSzPct val="100000"/>
              <a:buNone/>
            </a:pPr>
            <a:endParaRPr lang="en-US" dirty="0"/>
          </a:p>
          <a:p>
            <a:pPr marL="0" lvl="1" indent="0">
              <a:lnSpc>
                <a:spcPct val="100000"/>
              </a:lnSpc>
              <a:buSzPct val="100000"/>
              <a:buNone/>
            </a:pPr>
            <a:r>
              <a:rPr lang="en-US" b="1" dirty="0"/>
              <a:t>Additional Information:</a:t>
            </a:r>
          </a:p>
          <a:p>
            <a:pPr marL="0" lvl="1" indent="0">
              <a:lnSpc>
                <a:spcPct val="100000"/>
              </a:lnSpc>
              <a:buSzPct val="100000"/>
              <a:buNone/>
            </a:pPr>
            <a:r>
              <a:rPr lang="en-US" b="1" dirty="0"/>
              <a:t> </a:t>
            </a:r>
            <a:r>
              <a:rPr lang="en-US" dirty="0">
                <a:solidFill>
                  <a:schemeClr val="tx1"/>
                </a:solidFill>
              </a:rPr>
              <a:t>LOWESS (Locally Weighted Scatterplot Smoothing), sometimes called LOESS (locally weighted smoothing), is a popular tool used in regression</a:t>
            </a:r>
            <a:r>
              <a:rPr lang="en-US" baseline="0" dirty="0">
                <a:solidFill>
                  <a:schemeClr val="tx1"/>
                </a:solidFill>
              </a:rPr>
              <a:t> analysis</a:t>
            </a:r>
            <a:r>
              <a:rPr lang="en-US" dirty="0">
                <a:solidFill>
                  <a:schemeClr val="tx1"/>
                </a:solidFill>
              </a:rPr>
              <a:t> that creates a smooth line through a time plot</a:t>
            </a:r>
            <a:r>
              <a:rPr lang="en-US" baseline="0" dirty="0">
                <a:solidFill>
                  <a:schemeClr val="tx1"/>
                </a:solidFill>
              </a:rPr>
              <a:t> </a:t>
            </a:r>
            <a:r>
              <a:rPr lang="en-US" dirty="0">
                <a:solidFill>
                  <a:schemeClr val="tx1"/>
                </a:solidFill>
              </a:rPr>
              <a:t>or scatter plot to help you see the relationship between variables and foresee trends. </a:t>
            </a:r>
            <a:r>
              <a:rPr lang="en-US" dirty="0">
                <a:solidFill>
                  <a:schemeClr val="tx1"/>
                </a:solidFill>
                <a:hlinkClick r:id="rId3"/>
              </a:rPr>
              <a:t>http://www.statisticshowto.com/lowess-smoothing/</a:t>
            </a:r>
            <a:endParaRPr lang="en-US" dirty="0">
              <a:solidFill>
                <a:schemeClr val="tx1"/>
              </a:solidFill>
            </a:endParaRPr>
          </a:p>
          <a:p>
            <a:pPr marL="0" lvl="1" indent="0">
              <a:lnSpc>
                <a:spcPct val="100000"/>
              </a:lnSpc>
              <a:buSzPct val="100000"/>
              <a:buNone/>
            </a:pPr>
            <a:endParaRPr lang="en-US" b="1" dirty="0"/>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de-DE" sz="1000" dirty="0"/>
              <a:t>Bleecker ER, Wechsler ME, FitzGerald JM et al. </a:t>
            </a:r>
            <a:r>
              <a:rPr lang="en-US" sz="1000" b="0" i="0" u="none" strike="noStrike" kern="1200" baseline="0" dirty="0">
                <a:solidFill>
                  <a:schemeClr val="tx1"/>
                </a:solidFill>
                <a:latin typeface="+mn-lt"/>
                <a:ea typeface="+mn-ea"/>
                <a:cs typeface="+mn-cs"/>
              </a:rPr>
              <a:t>Baseline patient factor impact on the clinical efficacy of benralizumab for severe asthma [</a:t>
            </a:r>
            <a:r>
              <a:rPr lang="de-DE" sz="1000" b="0" i="0" u="none" strike="noStrike" kern="1200" baseline="0" dirty="0">
                <a:solidFill>
                  <a:schemeClr val="tx1"/>
                </a:solidFill>
                <a:latin typeface="+mn-lt"/>
                <a:ea typeface="+mn-ea"/>
                <a:cs typeface="+mn-cs"/>
              </a:rPr>
              <a:t>i</a:t>
            </a:r>
            <a:r>
              <a:rPr lang="de-DE" sz="1000" dirty="0"/>
              <a:t>n press]. </a:t>
            </a:r>
            <a:r>
              <a:rPr lang="de-DE" sz="1000" i="1" dirty="0"/>
              <a:t>Eur Respir J</a:t>
            </a:r>
            <a:r>
              <a:rPr lang="de-DE" sz="1000" dirty="0"/>
              <a:t>. 2018. http://dx.doi.org/</a:t>
            </a:r>
            <a:r>
              <a:rPr lang="en-US" sz="1000" b="0" i="0" u="none" strike="noStrike" kern="1200" dirty="0">
                <a:solidFill>
                  <a:schemeClr val="tx1"/>
                </a:solidFill>
                <a:effectLst/>
                <a:latin typeface="+mn-lt"/>
                <a:ea typeface="+mn-ea"/>
                <a:cs typeface="+mn-cs"/>
              </a:rPr>
              <a:t>10.1183/13993003.00936-2018. Accessed September 9, 2018.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kern="1200" dirty="0">
              <a:solidFill>
                <a:schemeClr val="tx1"/>
              </a:solidFill>
              <a:effectLst/>
              <a:latin typeface="+mn-lt"/>
              <a:ea typeface="+mn-ea"/>
              <a:cs typeface="+mn-cs"/>
            </a:endParaRPr>
          </a:p>
          <a:p>
            <a:pPr marL="0" indent="0">
              <a:buNone/>
            </a:pPr>
            <a:endParaRPr lang="en-US" sz="1000" dirty="0"/>
          </a:p>
        </p:txBody>
      </p:sp>
      <p:sp>
        <p:nvSpPr>
          <p:cNvPr id="4" name="Slide Number Placeholder 3"/>
          <p:cNvSpPr>
            <a:spLocks noGrp="1"/>
          </p:cNvSpPr>
          <p:nvPr>
            <p:ph type="sldNum" sz="quarter" idx="10"/>
          </p:nvPr>
        </p:nvSpPr>
        <p:spPr>
          <a:xfrm>
            <a:off x="6376737" y="8664867"/>
            <a:ext cx="479676" cy="466433"/>
          </a:xfrm>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85396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Notes:</a:t>
            </a:r>
          </a:p>
          <a:p>
            <a:pPr marL="0" indent="0">
              <a:buNone/>
            </a:pPr>
            <a:r>
              <a:rPr lang="en-US" dirty="0"/>
              <a:t>Patients were randomized</a:t>
            </a:r>
            <a:r>
              <a:rPr lang="en-US" baseline="0" dirty="0"/>
              <a:t> 1:1:1 to either:</a:t>
            </a:r>
            <a:r>
              <a:rPr lang="en-US" baseline="30000" dirty="0"/>
              <a:t>1,2</a:t>
            </a:r>
            <a:endParaRPr lang="en-US" baseline="0" dirty="0"/>
          </a:p>
          <a:p>
            <a:pPr>
              <a:buClrTx/>
            </a:pPr>
            <a:r>
              <a:rPr lang="en-US" baseline="0" dirty="0"/>
              <a:t>Benralizumab 30 mg every 4 weeks </a:t>
            </a:r>
          </a:p>
          <a:p>
            <a:pPr>
              <a:buClrTx/>
            </a:pPr>
            <a:r>
              <a:rPr lang="en-US" baseline="0" dirty="0"/>
              <a:t>Benralizumab 30 mg every 4 weeks for 3 doses, followed by </a:t>
            </a:r>
            <a:r>
              <a:rPr lang="en-US" dirty="0"/>
              <a:t>benralizumab 30 mg every </a:t>
            </a:r>
            <a:r>
              <a:rPr lang="en-US" baseline="0" dirty="0"/>
              <a:t>8 weeks with an interim 4-week placebo dose </a:t>
            </a:r>
          </a:p>
          <a:p>
            <a:pPr>
              <a:buClrTx/>
            </a:pPr>
            <a:r>
              <a:rPr lang="en-US" baseline="0" dirty="0"/>
              <a:t>Placebo every 4 weeks </a:t>
            </a:r>
            <a:endParaRPr lang="en-US" dirty="0"/>
          </a:p>
          <a:p>
            <a:pPr marL="0" indent="0">
              <a:buNone/>
            </a:pPr>
            <a:endParaRPr lang="en-US" dirty="0"/>
          </a:p>
          <a:p>
            <a:pPr marL="0" indent="0">
              <a:buNone/>
            </a:pPr>
            <a:r>
              <a:rPr lang="en-US" b="1" dirty="0"/>
              <a:t>References:</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[article and supplementary material].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a:xfrm>
            <a:off x="6376737" y="8664867"/>
            <a:ext cx="479676" cy="466433"/>
          </a:xfrm>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35135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6337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None/>
            </a:pPr>
            <a:r>
              <a:rPr lang="en-US" sz="1000" b="0" i="0" u="none" strike="noStrike" kern="1200" baseline="0" dirty="0">
                <a:solidFill>
                  <a:schemeClr val="tx1"/>
                </a:solidFill>
                <a:latin typeface="+mn-lt"/>
                <a:ea typeface="+mn-ea"/>
                <a:cs typeface="+mn-cs"/>
              </a:rPr>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In House Data, AstraZeneca Pharmaceuticals LP. Benralizumab publication 006-2017-06-19.</a:t>
            </a:r>
            <a:endParaRPr lang="en-US" sz="1000" b="0" kern="1200" dirty="0">
              <a:solidFill>
                <a:schemeClr val="tx1"/>
              </a:solidFill>
              <a:effectLst/>
              <a:latin typeface="+mn-lt"/>
              <a:ea typeface="+mn-ea"/>
              <a:cs typeface="+mn-cs"/>
            </a:endParaRPr>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836317"/>
            <a:ext cx="479676" cy="466433"/>
          </a:xfrm>
        </p:spPr>
        <p:txBody>
          <a:bodyPr/>
          <a:lstStyle/>
          <a:p>
            <a:fld id="{9DC6D1C1-EE92-49F0-9360-996A2F54562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0759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In House Data, AstraZeneca Pharmaceuticals LP. Benralizumab publication 006-2017-06-19.</a:t>
            </a:r>
            <a:endParaRPr lang="en-US" sz="1000" b="0" kern="1200" dirty="0">
              <a:solidFill>
                <a:schemeClr val="tx1"/>
              </a:solidFill>
              <a:effectLst/>
              <a:latin typeface="+mn-lt"/>
              <a:ea typeface="+mn-ea"/>
              <a:cs typeface="+mn-cs"/>
            </a:endParaRPr>
          </a:p>
          <a:p>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10"/>
          </p:nvPr>
        </p:nvSpPr>
        <p:spPr>
          <a:xfrm>
            <a:off x="6376737" y="8836317"/>
            <a:ext cx="479676" cy="466433"/>
          </a:xfrm>
        </p:spPr>
        <p:txBody>
          <a:bodyPr/>
          <a:lstStyle/>
          <a:p>
            <a:fld id="{9DC6D1C1-EE92-49F0-9360-996A2F54562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23055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a:t>
            </a:r>
          </a:p>
          <a:p>
            <a:pPr marL="0" indent="0">
              <a:buNone/>
            </a:pPr>
            <a:r>
              <a:rPr lang="en-US" dirty="0">
                <a:solidFill>
                  <a:schemeClr val="tx1"/>
                </a:solidFill>
              </a:rPr>
              <a:t>All 3 analyses demonstrate that the magnitude of exacerbation rate reduction by benralizumab increases with increasing baseline eosinophil count.</a:t>
            </a:r>
            <a:endParaRPr lang="en-US" sz="1000" b="0" i="0" u="none" strike="noStrike" kern="1200" baseline="0" dirty="0">
              <a:solidFill>
                <a:schemeClr val="tx1"/>
              </a:solidFill>
              <a:latin typeface="+mn-lt"/>
              <a:ea typeface="+mn-ea"/>
              <a:cs typeface="+mn-cs"/>
            </a:endParaRPr>
          </a:p>
          <a:p>
            <a:pPr marL="0" indent="0">
              <a:buNone/>
            </a:pPr>
            <a:endParaRPr lang="en-US" b="1" dirty="0">
              <a:solidFill>
                <a:schemeClr val="tx1"/>
              </a:solidFill>
            </a:endParaRPr>
          </a:p>
          <a:p>
            <a:pPr marL="0" indent="0">
              <a:buNone/>
            </a:pPr>
            <a:r>
              <a:rPr lang="en-US" b="1" dirty="0">
                <a:solidFill>
                  <a:schemeClr val="tx1"/>
                </a:solidFill>
              </a:rPr>
              <a:t>Additional Information:</a:t>
            </a:r>
          </a:p>
          <a:p>
            <a:r>
              <a:rPr lang="en-US" dirty="0">
                <a:solidFill>
                  <a:schemeClr val="tx1"/>
                </a:solidFill>
              </a:rPr>
              <a:t>The graphic on the left shows LOESS plots for asthma exacerbation rate by baseline EOS counts.</a:t>
            </a:r>
          </a:p>
          <a:p>
            <a:r>
              <a:rPr lang="en-US" dirty="0">
                <a:solidFill>
                  <a:schemeClr val="tx1"/>
                </a:solidFill>
              </a:rPr>
              <a:t>The bar chart and table on the right give exacerbation rate reduction relative to placebo by cumulative and categorical eosinophil cut-offs</a:t>
            </a: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dirty="0"/>
              <a:t>FitzGerald JM, Bleecker ER, Menzies-</a:t>
            </a:r>
            <a:r>
              <a:rPr lang="en-GB" sz="1000" dirty="0" err="1"/>
              <a:t>Gow</a:t>
            </a:r>
            <a:r>
              <a:rPr lang="en-GB" sz="1000" dirty="0"/>
              <a:t> A, et al. Predictors of enhanced response with benralizumab for patients with severe asthma: pooled analysis of the SIROCCO and CALIMA studies</a:t>
            </a:r>
            <a:r>
              <a:rPr lang="en-US" sz="1000" dirty="0"/>
              <a:t>. </a:t>
            </a:r>
            <a:r>
              <a:rPr lang="en-GB" sz="1000" i="1" dirty="0"/>
              <a:t>Lancet </a:t>
            </a:r>
            <a:r>
              <a:rPr lang="en-GB" sz="1000" i="1" dirty="0" err="1"/>
              <a:t>Respir</a:t>
            </a:r>
            <a:r>
              <a:rPr lang="en-GB" sz="1000" i="1" dirty="0"/>
              <a:t> Med</a:t>
            </a:r>
            <a:r>
              <a:rPr lang="en-GB" sz="1000" dirty="0"/>
              <a:t>. 2018;6:51-64.</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a:xfrm>
            <a:off x="6376737" y="8829967"/>
            <a:ext cx="479676" cy="466433"/>
          </a:xfrm>
        </p:spPr>
        <p:txBody>
          <a:bodyPr/>
          <a:lstStyle/>
          <a:p>
            <a:fld id="{50487F27-F4AC-478C-A07B-A71CA0B86259}" type="slidenum">
              <a:rPr lang="en-US" smtClean="0"/>
              <a:pPr/>
              <a:t>8</a:t>
            </a:fld>
            <a:endParaRPr lang="en-US" dirty="0"/>
          </a:p>
        </p:txBody>
      </p:sp>
    </p:spTree>
    <p:extLst>
      <p:ext uri="{BB962C8B-B14F-4D97-AF65-F5344CB8AC3E}">
        <p14:creationId xmlns:p14="http://schemas.microsoft.com/office/powerpoint/2010/main" val="1177298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Navy">
    <p:spTree>
      <p:nvGrpSpPr>
        <p:cNvPr id="1" name=""/>
        <p:cNvGrpSpPr/>
        <p:nvPr/>
      </p:nvGrpSpPr>
      <p:grpSpPr>
        <a:xfrm>
          <a:off x="0" y="0"/>
          <a:ext cx="0" cy="0"/>
          <a:chOff x="0" y="0"/>
          <a:chExt cx="0" cy="0"/>
        </a:xfrm>
      </p:grpSpPr>
      <p:sp>
        <p:nvSpPr>
          <p:cNvPr id="5" name="Rectangle 4"/>
          <p:cNvSpPr/>
          <p:nvPr userDrawn="1"/>
        </p:nvSpPr>
        <p:spPr>
          <a:xfrm>
            <a:off x="192000" y="192000"/>
            <a:ext cx="11808000" cy="648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
        <p:nvSpPr>
          <p:cNvPr id="13" name="Title 8"/>
          <p:cNvSpPr>
            <a:spLocks noGrp="1"/>
          </p:cNvSpPr>
          <p:nvPr>
            <p:ph type="title" hasCustomPrompt="1"/>
          </p:nvPr>
        </p:nvSpPr>
        <p:spPr>
          <a:xfrm>
            <a:off x="316800" y="192000"/>
            <a:ext cx="11040000" cy="672000"/>
          </a:xfrm>
          <a:prstGeom prst="rect">
            <a:avLst/>
          </a:prstGeom>
        </p:spPr>
        <p:txBody>
          <a:bodyPr vert="horz"/>
          <a:lstStyle>
            <a:lvl1pPr algn="l">
              <a:defRPr sz="32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8070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6/25/2019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 id="2147483767" r:id="rId13"/>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34422538"/>
              </p:ext>
            </p:extLst>
          </p:nvPr>
        </p:nvGraphicFramePr>
        <p:xfrm>
          <a:off x="398961" y="571246"/>
          <a:ext cx="11394078" cy="426032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Benralizumab: Predictors of</a:t>
                      </a:r>
                      <a:r>
                        <a:rPr lang="en-US" sz="1400" dirty="0">
                          <a:solidFill>
                            <a:schemeClr val="tx1"/>
                          </a:solidFill>
                        </a:rPr>
                        <a:t> Enhanced Response With Benralizumab for Patients With Severe Asthma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a:t>
                      </a:r>
                      <a:endParaRPr lang="en-US"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Updated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ML-3034-ALL-0034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10/18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algn="ctr">
                        <a:lnSpc>
                          <a:spcPct val="100000"/>
                        </a:lnSpc>
                        <a:spcBef>
                          <a:spcPts val="300"/>
                        </a:spcBef>
                        <a:spcAft>
                          <a:spcPts val="300"/>
                        </a:spcAft>
                      </a:pPr>
                      <a:endParaRPr lang="en-US" sz="1000"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Influence of Baseline Blood EOS on Change in FEV</a:t>
            </a:r>
            <a:r>
              <a:rPr lang="en-US" baseline="-25000" dirty="0"/>
              <a:t>1 </a:t>
            </a:r>
            <a:r>
              <a:rPr lang="en-US" dirty="0"/>
              <a:t>(Full Analysis Set; Pooled Studies, Q8W) </a:t>
            </a:r>
          </a:p>
        </p:txBody>
      </p:sp>
      <p:sp>
        <p:nvSpPr>
          <p:cNvPr id="21" name="Slide Number Placeholder 20"/>
          <p:cNvSpPr>
            <a:spLocks noGrp="1"/>
          </p:cNvSpPr>
          <p:nvPr>
            <p:ph type="sldNum" sz="quarter" idx="12"/>
          </p:nvPr>
        </p:nvSpPr>
        <p:spPr/>
        <p:txBody>
          <a:bodyPr/>
          <a:lstStyle/>
          <a:p>
            <a:fld id="{3C4F54F3-C349-4609-AFEE-01462D5C7942}" type="slidenum">
              <a:rPr lang="en-GB" smtClean="0"/>
              <a:pPr/>
              <a:t>9</a:t>
            </a:fld>
            <a:endParaRPr lang="en-GB" dirty="0"/>
          </a:p>
        </p:txBody>
      </p:sp>
      <p:sp>
        <p:nvSpPr>
          <p:cNvPr id="3" name="Text Placeholder 2"/>
          <p:cNvSpPr>
            <a:spLocks noGrp="1"/>
          </p:cNvSpPr>
          <p:nvPr>
            <p:ph type="body" sz="quarter" idx="13"/>
          </p:nvPr>
        </p:nvSpPr>
        <p:spPr>
          <a:xfrm>
            <a:off x="457200" y="5851602"/>
            <a:ext cx="10248900" cy="1005840"/>
          </a:xfrm>
        </p:spPr>
        <p:txBody>
          <a:bodyPr>
            <a:normAutofit/>
          </a:bodyPr>
          <a:lstStyle/>
          <a:p>
            <a:r>
              <a:rPr lang="en-US" baseline="30000" dirty="0" err="1"/>
              <a:t>a</a:t>
            </a:r>
            <a:r>
              <a:rPr lang="en-US" dirty="0" err="1"/>
              <a:t>p</a:t>
            </a:r>
            <a:r>
              <a:rPr lang="en-US" dirty="0"/>
              <a:t> &lt; 0.001 relative to placebo (nominal).</a:t>
            </a:r>
          </a:p>
          <a:p>
            <a:pPr>
              <a:spcBef>
                <a:spcPts val="0"/>
              </a:spcBef>
            </a:pPr>
            <a:r>
              <a:rPr lang="en-GB" dirty="0"/>
              <a:t>Benra = benralizumab; BD = </a:t>
            </a:r>
            <a:r>
              <a:rPr lang="en-US" dirty="0"/>
              <a:t>bronchodilator; </a:t>
            </a:r>
            <a:r>
              <a:rPr lang="en-GB" dirty="0"/>
              <a:t>EOS = eosinophil;</a:t>
            </a:r>
            <a:r>
              <a:rPr lang="en-US" dirty="0"/>
              <a:t> FEV</a:t>
            </a:r>
            <a:r>
              <a:rPr lang="en-US" baseline="-25000" dirty="0"/>
              <a:t>1</a:t>
            </a:r>
            <a:r>
              <a:rPr lang="en-US" dirty="0"/>
              <a:t> = forced expiratory volume in 1 second;</a:t>
            </a:r>
            <a:r>
              <a:rPr lang="en-GB" dirty="0"/>
              <a:t> LSM = least squares mean, PBO = placebo; Q8W = every 8 weeks.</a:t>
            </a:r>
          </a:p>
          <a:p>
            <a:r>
              <a:rPr lang="en-US" dirty="0"/>
              <a:t>FitzGerald JM et al. </a:t>
            </a:r>
            <a:r>
              <a:rPr lang="en-US" i="1" dirty="0"/>
              <a:t>Lancet </a:t>
            </a:r>
            <a:r>
              <a:rPr lang="en-US" i="1" dirty="0" err="1"/>
              <a:t>Respir</a:t>
            </a:r>
            <a:r>
              <a:rPr lang="en-US" i="1" dirty="0"/>
              <a:t> Med.</a:t>
            </a:r>
            <a:r>
              <a:rPr lang="en-US" dirty="0"/>
              <a:t> 2018;6:51-64.</a:t>
            </a:r>
            <a:endParaRPr lang="en-GB" dirty="0"/>
          </a:p>
        </p:txBody>
      </p:sp>
      <p:sp>
        <p:nvSpPr>
          <p:cNvPr id="100" name="TextBox 99"/>
          <p:cNvSpPr txBox="1"/>
          <p:nvPr/>
        </p:nvSpPr>
        <p:spPr>
          <a:xfrm>
            <a:off x="6809979" y="1219397"/>
            <a:ext cx="4256333" cy="584775"/>
          </a:xfrm>
          <a:prstGeom prst="rect">
            <a:avLst/>
          </a:prstGeom>
          <a:noFill/>
        </p:spPr>
        <p:txBody>
          <a:bodyPr wrap="square" rtlCol="0">
            <a:spAutoFit/>
          </a:bodyPr>
          <a:lstStyle/>
          <a:p>
            <a:pPr algn="ctr"/>
            <a:r>
              <a:rPr lang="en-US" sz="1600" b="1" dirty="0"/>
              <a:t>Change in FEV</a:t>
            </a:r>
            <a:r>
              <a:rPr lang="en-US" sz="1600" b="1" baseline="-25000" dirty="0"/>
              <a:t>1</a:t>
            </a:r>
            <a:r>
              <a:rPr lang="en-US" sz="1600" b="1" dirty="0"/>
              <a:t> From Baseline by Cumulative Blood EOS Count</a:t>
            </a:r>
          </a:p>
        </p:txBody>
      </p:sp>
      <p:grpSp>
        <p:nvGrpSpPr>
          <p:cNvPr id="94" name="Group 93"/>
          <p:cNvGrpSpPr/>
          <p:nvPr/>
        </p:nvGrpSpPr>
        <p:grpSpPr>
          <a:xfrm>
            <a:off x="6183677" y="1274894"/>
            <a:ext cx="5382680" cy="3026657"/>
            <a:chOff x="507524" y="1914716"/>
            <a:chExt cx="4805827" cy="3026657"/>
          </a:xfrm>
        </p:grpSpPr>
        <p:grpSp>
          <p:nvGrpSpPr>
            <p:cNvPr id="61" name="Group 60"/>
            <p:cNvGrpSpPr/>
            <p:nvPr/>
          </p:nvGrpSpPr>
          <p:grpSpPr>
            <a:xfrm>
              <a:off x="507524" y="1914716"/>
              <a:ext cx="4805827" cy="3026657"/>
              <a:chOff x="115473" y="1823894"/>
              <a:chExt cx="4805827" cy="3036988"/>
            </a:xfrm>
          </p:grpSpPr>
          <p:graphicFrame>
            <p:nvGraphicFramePr>
              <p:cNvPr id="62" name="Chart 61"/>
              <p:cNvGraphicFramePr/>
              <p:nvPr>
                <p:extLst>
                  <p:ext uri="{D42A27DB-BD31-4B8C-83A1-F6EECF244321}">
                    <p14:modId xmlns:p14="http://schemas.microsoft.com/office/powerpoint/2010/main" val="3527825520"/>
                  </p:ext>
                </p:extLst>
              </p:nvPr>
            </p:nvGraphicFramePr>
            <p:xfrm>
              <a:off x="454584" y="1823894"/>
              <a:ext cx="4466716" cy="2810214"/>
            </p:xfrm>
            <a:graphic>
              <a:graphicData uri="http://schemas.openxmlformats.org/drawingml/2006/chart">
                <c:chart xmlns:c="http://schemas.openxmlformats.org/drawingml/2006/chart" xmlns:r="http://schemas.openxmlformats.org/officeDocument/2006/relationships" r:id="rId3"/>
              </a:graphicData>
            </a:graphic>
          </p:graphicFrame>
          <p:sp>
            <p:nvSpPr>
              <p:cNvPr id="63" name="TextBox 62"/>
              <p:cNvSpPr txBox="1"/>
              <p:nvPr/>
            </p:nvSpPr>
            <p:spPr>
              <a:xfrm>
                <a:off x="115473" y="1955562"/>
                <a:ext cx="357231" cy="2421089"/>
              </a:xfrm>
              <a:prstGeom prst="rect">
                <a:avLst/>
              </a:prstGeom>
              <a:noFill/>
            </p:spPr>
            <p:txBody>
              <a:bodyPr vert="vert270" wrap="square" rtlCol="0">
                <a:spAutoFit/>
              </a:bodyPr>
              <a:lstStyle/>
              <a:p>
                <a:pPr algn="ctr"/>
                <a:r>
                  <a:rPr lang="en-US" sz="1400" b="1" dirty="0"/>
                  <a:t>Change in FEV</a:t>
                </a:r>
                <a:r>
                  <a:rPr lang="en-US" sz="1400" b="1" baseline="-25000" dirty="0"/>
                  <a:t>1</a:t>
                </a:r>
                <a:r>
                  <a:rPr lang="en-US" sz="1400" b="1" dirty="0"/>
                  <a:t> (mL)</a:t>
                </a:r>
              </a:p>
            </p:txBody>
          </p:sp>
          <p:sp>
            <p:nvSpPr>
              <p:cNvPr id="64" name="TextBox 63"/>
              <p:cNvSpPr txBox="1"/>
              <p:nvPr/>
            </p:nvSpPr>
            <p:spPr>
              <a:xfrm>
                <a:off x="1108905" y="4552055"/>
                <a:ext cx="3560650" cy="308827"/>
              </a:xfrm>
              <a:prstGeom prst="rect">
                <a:avLst/>
              </a:prstGeom>
              <a:noFill/>
            </p:spPr>
            <p:txBody>
              <a:bodyPr wrap="square" rtlCol="0">
                <a:spAutoFit/>
              </a:bodyPr>
              <a:lstStyle/>
              <a:p>
                <a:pPr algn="ctr"/>
                <a:r>
                  <a:rPr lang="en-US" sz="1400" b="1" dirty="0"/>
                  <a:t>cells/µL</a:t>
                </a:r>
              </a:p>
            </p:txBody>
          </p:sp>
        </p:grpSp>
        <p:sp>
          <p:nvSpPr>
            <p:cNvPr id="90" name="TextBox 89"/>
            <p:cNvSpPr txBox="1"/>
            <p:nvPr/>
          </p:nvSpPr>
          <p:spPr>
            <a:xfrm>
              <a:off x="1500956" y="3298189"/>
              <a:ext cx="164934" cy="307777"/>
            </a:xfrm>
            <a:prstGeom prst="rect">
              <a:avLst/>
            </a:prstGeom>
            <a:noFill/>
          </p:spPr>
          <p:txBody>
            <a:bodyPr wrap="none" rtlCol="0">
              <a:spAutoFit/>
            </a:bodyPr>
            <a:lstStyle/>
            <a:p>
              <a:endParaRPr lang="en-US" sz="1400" b="1" dirty="0"/>
            </a:p>
          </p:txBody>
        </p:sp>
        <p:sp>
          <p:nvSpPr>
            <p:cNvPr id="91" name="TextBox 90"/>
            <p:cNvSpPr txBox="1"/>
            <p:nvPr/>
          </p:nvSpPr>
          <p:spPr>
            <a:xfrm>
              <a:off x="2433194" y="3131983"/>
              <a:ext cx="164934" cy="307777"/>
            </a:xfrm>
            <a:prstGeom prst="rect">
              <a:avLst/>
            </a:prstGeom>
            <a:noFill/>
          </p:spPr>
          <p:txBody>
            <a:bodyPr wrap="none" rtlCol="0">
              <a:spAutoFit/>
            </a:bodyPr>
            <a:lstStyle/>
            <a:p>
              <a:endParaRPr lang="en-US" sz="1400" b="1" dirty="0"/>
            </a:p>
          </p:txBody>
        </p:sp>
        <p:sp>
          <p:nvSpPr>
            <p:cNvPr id="92" name="TextBox 91"/>
            <p:cNvSpPr txBox="1"/>
            <p:nvPr/>
          </p:nvSpPr>
          <p:spPr>
            <a:xfrm>
              <a:off x="3397516" y="2928544"/>
              <a:ext cx="164934" cy="307777"/>
            </a:xfrm>
            <a:prstGeom prst="rect">
              <a:avLst/>
            </a:prstGeom>
            <a:noFill/>
          </p:spPr>
          <p:txBody>
            <a:bodyPr wrap="none" rtlCol="0">
              <a:spAutoFit/>
            </a:bodyPr>
            <a:lstStyle/>
            <a:p>
              <a:endParaRPr lang="en-US" sz="1400" b="1" dirty="0"/>
            </a:p>
          </p:txBody>
        </p:sp>
      </p:grpSp>
      <p:grpSp>
        <p:nvGrpSpPr>
          <p:cNvPr id="2" name="Group 1"/>
          <p:cNvGrpSpPr/>
          <p:nvPr/>
        </p:nvGrpSpPr>
        <p:grpSpPr>
          <a:xfrm>
            <a:off x="391539" y="1449156"/>
            <a:ext cx="5246942" cy="4680702"/>
            <a:chOff x="6105590" y="1392116"/>
            <a:chExt cx="5246942" cy="3517021"/>
          </a:xfrm>
        </p:grpSpPr>
        <p:sp>
          <p:nvSpPr>
            <p:cNvPr id="189" name="Freeform: Shape 188"/>
            <p:cNvSpPr/>
            <p:nvPr/>
          </p:nvSpPr>
          <p:spPr>
            <a:xfrm>
              <a:off x="7003223" y="3699251"/>
              <a:ext cx="3783721" cy="373788"/>
            </a:xfrm>
            <a:custGeom>
              <a:avLst/>
              <a:gdLst>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12112 w 3902149"/>
                <a:gd name="connsiteY0" fmla="*/ 85060 h 414669"/>
                <a:gd name="connsiteX1" fmla="*/ 1212112 w 3902149"/>
                <a:gd name="connsiteY1" fmla="*/ 85060 h 414669"/>
                <a:gd name="connsiteX2" fmla="*/ 2296633 w 3902149"/>
                <a:gd name="connsiteY2" fmla="*/ 0 h 414669"/>
                <a:gd name="connsiteX3" fmla="*/ 3902149 w 3902149"/>
                <a:gd name="connsiteY3" fmla="*/ 53162 h 414669"/>
                <a:gd name="connsiteX4" fmla="*/ 3880884 w 3902149"/>
                <a:gd name="connsiteY4" fmla="*/ 414669 h 414669"/>
                <a:gd name="connsiteX5" fmla="*/ 3891517 w 3902149"/>
                <a:gd name="connsiteY5" fmla="*/ 372139 h 414669"/>
                <a:gd name="connsiteX6" fmla="*/ 2902689 w 3902149"/>
                <a:gd name="connsiteY6" fmla="*/ 223283 h 414669"/>
                <a:gd name="connsiteX7" fmla="*/ 2232838 w 3902149"/>
                <a:gd name="connsiteY7" fmla="*/ 127590 h 414669"/>
                <a:gd name="connsiteX8" fmla="*/ 967563 w 3902149"/>
                <a:gd name="connsiteY8" fmla="*/ 191386 h 414669"/>
                <a:gd name="connsiteX9" fmla="*/ 0 w 3902149"/>
                <a:gd name="connsiteY9" fmla="*/ 244549 h 414669"/>
                <a:gd name="connsiteX10" fmla="*/ 21265 w 3902149"/>
                <a:gd name="connsiteY10" fmla="*/ 138223 h 414669"/>
                <a:gd name="connsiteX11" fmla="*/ 1339703 w 3902149"/>
                <a:gd name="connsiteY11" fmla="*/ 95693 h 414669"/>
                <a:gd name="connsiteX12" fmla="*/ 1339703 w 3902149"/>
                <a:gd name="connsiteY12" fmla="*/ 95693 h 414669"/>
                <a:gd name="connsiteX0" fmla="*/ 1201479 w 3891516"/>
                <a:gd name="connsiteY0" fmla="*/ 85060 h 414669"/>
                <a:gd name="connsiteX1" fmla="*/ 1201479 w 3891516"/>
                <a:gd name="connsiteY1" fmla="*/ 85060 h 414669"/>
                <a:gd name="connsiteX2" fmla="*/ 2286000 w 3891516"/>
                <a:gd name="connsiteY2" fmla="*/ 0 h 414669"/>
                <a:gd name="connsiteX3" fmla="*/ 3891516 w 3891516"/>
                <a:gd name="connsiteY3" fmla="*/ 53162 h 414669"/>
                <a:gd name="connsiteX4" fmla="*/ 3870251 w 3891516"/>
                <a:gd name="connsiteY4" fmla="*/ 414669 h 414669"/>
                <a:gd name="connsiteX5" fmla="*/ 3880884 w 3891516"/>
                <a:gd name="connsiteY5" fmla="*/ 372139 h 414669"/>
                <a:gd name="connsiteX6" fmla="*/ 2892056 w 3891516"/>
                <a:gd name="connsiteY6" fmla="*/ 223283 h 414669"/>
                <a:gd name="connsiteX7" fmla="*/ 2222205 w 3891516"/>
                <a:gd name="connsiteY7" fmla="*/ 127590 h 414669"/>
                <a:gd name="connsiteX8" fmla="*/ 956930 w 3891516"/>
                <a:gd name="connsiteY8" fmla="*/ 191386 h 414669"/>
                <a:gd name="connsiteX9" fmla="*/ 0 w 3891516"/>
                <a:gd name="connsiteY9" fmla="*/ 265814 h 414669"/>
                <a:gd name="connsiteX10" fmla="*/ 10632 w 3891516"/>
                <a:gd name="connsiteY10" fmla="*/ 138223 h 414669"/>
                <a:gd name="connsiteX11" fmla="*/ 1329070 w 3891516"/>
                <a:gd name="connsiteY11" fmla="*/ 95693 h 414669"/>
                <a:gd name="connsiteX12" fmla="*/ 1329070 w 3891516"/>
                <a:gd name="connsiteY12" fmla="*/ 95693 h 414669"/>
                <a:gd name="connsiteX0" fmla="*/ 1201479 w 3891516"/>
                <a:gd name="connsiteY0" fmla="*/ 85060 h 414669"/>
                <a:gd name="connsiteX1" fmla="*/ 1201479 w 3891516"/>
                <a:gd name="connsiteY1" fmla="*/ 85060 h 414669"/>
                <a:gd name="connsiteX2" fmla="*/ 2286000 w 3891516"/>
                <a:gd name="connsiteY2" fmla="*/ 0 h 414669"/>
                <a:gd name="connsiteX3" fmla="*/ 3891516 w 3891516"/>
                <a:gd name="connsiteY3" fmla="*/ 53162 h 414669"/>
                <a:gd name="connsiteX4" fmla="*/ 3870251 w 3891516"/>
                <a:gd name="connsiteY4" fmla="*/ 414669 h 414669"/>
                <a:gd name="connsiteX5" fmla="*/ 3880884 w 3891516"/>
                <a:gd name="connsiteY5" fmla="*/ 372139 h 414669"/>
                <a:gd name="connsiteX6" fmla="*/ 2892056 w 3891516"/>
                <a:gd name="connsiteY6" fmla="*/ 223283 h 414669"/>
                <a:gd name="connsiteX7" fmla="*/ 2222205 w 3891516"/>
                <a:gd name="connsiteY7" fmla="*/ 127590 h 414669"/>
                <a:gd name="connsiteX8" fmla="*/ 956930 w 3891516"/>
                <a:gd name="connsiteY8" fmla="*/ 191386 h 414669"/>
                <a:gd name="connsiteX9" fmla="*/ 0 w 3891516"/>
                <a:gd name="connsiteY9" fmla="*/ 265814 h 414669"/>
                <a:gd name="connsiteX10" fmla="*/ 10632 w 3891516"/>
                <a:gd name="connsiteY10" fmla="*/ 138223 h 414669"/>
                <a:gd name="connsiteX11" fmla="*/ 1329070 w 3891516"/>
                <a:gd name="connsiteY11" fmla="*/ 95693 h 414669"/>
                <a:gd name="connsiteX12" fmla="*/ 1329070 w 3891516"/>
                <a:gd name="connsiteY12" fmla="*/ 74428 h 41466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329070 w 3891516"/>
                <a:gd name="connsiteY12" fmla="*/ 74428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329070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95693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95693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33377 w 3891516"/>
                <a:gd name="connsiteY12" fmla="*/ 63795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86540 w 3891516"/>
                <a:gd name="connsiteY12" fmla="*/ 85060 h 372139"/>
                <a:gd name="connsiteX0" fmla="*/ 1201479 w 3891516"/>
                <a:gd name="connsiteY0" fmla="*/ 85060 h 372139"/>
                <a:gd name="connsiteX1" fmla="*/ 1201479 w 3891516"/>
                <a:gd name="connsiteY1" fmla="*/ 85060 h 372139"/>
                <a:gd name="connsiteX2" fmla="*/ 2286000 w 3891516"/>
                <a:gd name="connsiteY2" fmla="*/ 0 h 372139"/>
                <a:gd name="connsiteX3" fmla="*/ 3891516 w 3891516"/>
                <a:gd name="connsiteY3" fmla="*/ 53162 h 372139"/>
                <a:gd name="connsiteX4" fmla="*/ 3880883 w 3891516"/>
                <a:gd name="connsiteY4" fmla="*/ 329609 h 372139"/>
                <a:gd name="connsiteX5" fmla="*/ 3880884 w 3891516"/>
                <a:gd name="connsiteY5" fmla="*/ 372139 h 372139"/>
                <a:gd name="connsiteX6" fmla="*/ 2892056 w 3891516"/>
                <a:gd name="connsiteY6" fmla="*/ 223283 h 372139"/>
                <a:gd name="connsiteX7" fmla="*/ 2222205 w 3891516"/>
                <a:gd name="connsiteY7" fmla="*/ 127590 h 372139"/>
                <a:gd name="connsiteX8" fmla="*/ 956930 w 3891516"/>
                <a:gd name="connsiteY8" fmla="*/ 191386 h 372139"/>
                <a:gd name="connsiteX9" fmla="*/ 0 w 3891516"/>
                <a:gd name="connsiteY9" fmla="*/ 265814 h 372139"/>
                <a:gd name="connsiteX10" fmla="*/ 10632 w 3891516"/>
                <a:gd name="connsiteY10" fmla="*/ 138223 h 372139"/>
                <a:gd name="connsiteX11" fmla="*/ 1329070 w 3891516"/>
                <a:gd name="connsiteY11" fmla="*/ 74428 h 372139"/>
                <a:gd name="connsiteX12" fmla="*/ 1286540 w 3891516"/>
                <a:gd name="connsiteY12" fmla="*/ 74428 h 372139"/>
                <a:gd name="connsiteX0" fmla="*/ 1201479 w 3891516"/>
                <a:gd name="connsiteY0" fmla="*/ 64989 h 352068"/>
                <a:gd name="connsiteX1" fmla="*/ 1201479 w 3891516"/>
                <a:gd name="connsiteY1" fmla="*/ 64989 h 352068"/>
                <a:gd name="connsiteX2" fmla="*/ 2277110 w 3891516"/>
                <a:gd name="connsiteY2" fmla="*/ 0 h 352068"/>
                <a:gd name="connsiteX3" fmla="*/ 3891516 w 3891516"/>
                <a:gd name="connsiteY3" fmla="*/ 33091 h 352068"/>
                <a:gd name="connsiteX4" fmla="*/ 3880883 w 3891516"/>
                <a:gd name="connsiteY4" fmla="*/ 309538 h 352068"/>
                <a:gd name="connsiteX5" fmla="*/ 3880884 w 3891516"/>
                <a:gd name="connsiteY5" fmla="*/ 352068 h 352068"/>
                <a:gd name="connsiteX6" fmla="*/ 2892056 w 3891516"/>
                <a:gd name="connsiteY6" fmla="*/ 203212 h 352068"/>
                <a:gd name="connsiteX7" fmla="*/ 2222205 w 3891516"/>
                <a:gd name="connsiteY7" fmla="*/ 107519 h 352068"/>
                <a:gd name="connsiteX8" fmla="*/ 956930 w 3891516"/>
                <a:gd name="connsiteY8" fmla="*/ 171315 h 352068"/>
                <a:gd name="connsiteX9" fmla="*/ 0 w 3891516"/>
                <a:gd name="connsiteY9" fmla="*/ 245743 h 352068"/>
                <a:gd name="connsiteX10" fmla="*/ 10632 w 3891516"/>
                <a:gd name="connsiteY10" fmla="*/ 118152 h 352068"/>
                <a:gd name="connsiteX11" fmla="*/ 1329070 w 3891516"/>
                <a:gd name="connsiteY11" fmla="*/ 54357 h 352068"/>
                <a:gd name="connsiteX12" fmla="*/ 1286540 w 3891516"/>
                <a:gd name="connsiteY12" fmla="*/ 54357 h 352068"/>
                <a:gd name="connsiteX0" fmla="*/ 1201479 w 3880884"/>
                <a:gd name="connsiteY0" fmla="*/ 64989 h 352068"/>
                <a:gd name="connsiteX1" fmla="*/ 1201479 w 3880884"/>
                <a:gd name="connsiteY1" fmla="*/ 64989 h 352068"/>
                <a:gd name="connsiteX2" fmla="*/ 2277110 w 3880884"/>
                <a:gd name="connsiteY2" fmla="*/ 0 h 352068"/>
                <a:gd name="connsiteX3" fmla="*/ 3878181 w 3880884"/>
                <a:gd name="connsiteY3" fmla="*/ 44560 h 352068"/>
                <a:gd name="connsiteX4" fmla="*/ 3880883 w 3880884"/>
                <a:gd name="connsiteY4" fmla="*/ 309538 h 352068"/>
                <a:gd name="connsiteX5" fmla="*/ 3880884 w 3880884"/>
                <a:gd name="connsiteY5" fmla="*/ 352068 h 352068"/>
                <a:gd name="connsiteX6" fmla="*/ 2892056 w 3880884"/>
                <a:gd name="connsiteY6" fmla="*/ 203212 h 352068"/>
                <a:gd name="connsiteX7" fmla="*/ 2222205 w 3880884"/>
                <a:gd name="connsiteY7" fmla="*/ 107519 h 352068"/>
                <a:gd name="connsiteX8" fmla="*/ 956930 w 3880884"/>
                <a:gd name="connsiteY8" fmla="*/ 171315 h 352068"/>
                <a:gd name="connsiteX9" fmla="*/ 0 w 3880884"/>
                <a:gd name="connsiteY9" fmla="*/ 245743 h 352068"/>
                <a:gd name="connsiteX10" fmla="*/ 10632 w 3880884"/>
                <a:gd name="connsiteY10" fmla="*/ 118152 h 352068"/>
                <a:gd name="connsiteX11" fmla="*/ 1329070 w 3880884"/>
                <a:gd name="connsiteY11" fmla="*/ 54357 h 352068"/>
                <a:gd name="connsiteX12" fmla="*/ 1286540 w 3880884"/>
                <a:gd name="connsiteY12" fmla="*/ 54357 h 352068"/>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92056 w 3880883"/>
                <a:gd name="connsiteY6" fmla="*/ 203212 h 329130"/>
                <a:gd name="connsiteX7" fmla="*/ 2222205 w 3880883"/>
                <a:gd name="connsiteY7" fmla="*/ 10751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83166 w 3880883"/>
                <a:gd name="connsiteY6" fmla="*/ 188876 h 329130"/>
                <a:gd name="connsiteX7" fmla="*/ 2222205 w 3880883"/>
                <a:gd name="connsiteY7" fmla="*/ 10751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 name="connsiteX0" fmla="*/ 1201479 w 3880883"/>
                <a:gd name="connsiteY0" fmla="*/ 64989 h 329130"/>
                <a:gd name="connsiteX1" fmla="*/ 1201479 w 3880883"/>
                <a:gd name="connsiteY1" fmla="*/ 64989 h 329130"/>
                <a:gd name="connsiteX2" fmla="*/ 2277110 w 3880883"/>
                <a:gd name="connsiteY2" fmla="*/ 0 h 329130"/>
                <a:gd name="connsiteX3" fmla="*/ 3878181 w 3880883"/>
                <a:gd name="connsiteY3" fmla="*/ 44560 h 329130"/>
                <a:gd name="connsiteX4" fmla="*/ 3880883 w 3880883"/>
                <a:gd name="connsiteY4" fmla="*/ 309538 h 329130"/>
                <a:gd name="connsiteX5" fmla="*/ 3871994 w 3880883"/>
                <a:gd name="connsiteY5" fmla="*/ 329130 h 329130"/>
                <a:gd name="connsiteX6" fmla="*/ 2883166 w 3880883"/>
                <a:gd name="connsiteY6" fmla="*/ 188876 h 329130"/>
                <a:gd name="connsiteX7" fmla="*/ 2217761 w 3880883"/>
                <a:gd name="connsiteY7" fmla="*/ 127589 h 329130"/>
                <a:gd name="connsiteX8" fmla="*/ 956930 w 3880883"/>
                <a:gd name="connsiteY8" fmla="*/ 171315 h 329130"/>
                <a:gd name="connsiteX9" fmla="*/ 0 w 3880883"/>
                <a:gd name="connsiteY9" fmla="*/ 245743 h 329130"/>
                <a:gd name="connsiteX10" fmla="*/ 10632 w 3880883"/>
                <a:gd name="connsiteY10" fmla="*/ 118152 h 329130"/>
                <a:gd name="connsiteX11" fmla="*/ 1329070 w 3880883"/>
                <a:gd name="connsiteY11" fmla="*/ 54357 h 329130"/>
                <a:gd name="connsiteX12" fmla="*/ 1286540 w 3880883"/>
                <a:gd name="connsiteY12" fmla="*/ 54357 h 32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0883" h="329130">
                  <a:moveTo>
                    <a:pt x="1201479" y="64989"/>
                  </a:moveTo>
                  <a:lnTo>
                    <a:pt x="1201479" y="64989"/>
                  </a:lnTo>
                  <a:lnTo>
                    <a:pt x="2277110" y="0"/>
                  </a:lnTo>
                  <a:lnTo>
                    <a:pt x="3878181" y="44560"/>
                  </a:lnTo>
                  <a:cubicBezTo>
                    <a:pt x="3879082" y="132886"/>
                    <a:pt x="3879982" y="221212"/>
                    <a:pt x="3880883" y="309538"/>
                  </a:cubicBezTo>
                  <a:cubicBezTo>
                    <a:pt x="3880883" y="323715"/>
                    <a:pt x="3871994" y="314953"/>
                    <a:pt x="3871994" y="329130"/>
                  </a:cubicBezTo>
                  <a:lnTo>
                    <a:pt x="2883166" y="188876"/>
                  </a:lnTo>
                  <a:lnTo>
                    <a:pt x="2217761" y="127589"/>
                  </a:lnTo>
                  <a:lnTo>
                    <a:pt x="956930" y="171315"/>
                  </a:lnTo>
                  <a:cubicBezTo>
                    <a:pt x="586563" y="194352"/>
                    <a:pt x="318977" y="220934"/>
                    <a:pt x="0" y="245743"/>
                  </a:cubicBezTo>
                  <a:lnTo>
                    <a:pt x="10632" y="118152"/>
                  </a:lnTo>
                  <a:cubicBezTo>
                    <a:pt x="450111" y="103975"/>
                    <a:pt x="1116419" y="64990"/>
                    <a:pt x="1329070" y="54357"/>
                  </a:cubicBezTo>
                  <a:cubicBezTo>
                    <a:pt x="1541721" y="43725"/>
                    <a:pt x="1286540" y="61445"/>
                    <a:pt x="1286540" y="54357"/>
                  </a:cubicBezTo>
                </a:path>
              </a:pathLst>
            </a:custGeom>
            <a:solidFill>
              <a:srgbClr val="7F134C">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6105590" y="1392116"/>
              <a:ext cx="5246942" cy="3517021"/>
              <a:chOff x="6482298" y="1517340"/>
              <a:chExt cx="5246942" cy="3517021"/>
            </a:xfrm>
          </p:grpSpPr>
          <p:sp>
            <p:nvSpPr>
              <p:cNvPr id="97" name="Rectangle 96"/>
              <p:cNvSpPr/>
              <p:nvPr/>
            </p:nvSpPr>
            <p:spPr>
              <a:xfrm>
                <a:off x="6855776" y="1517340"/>
                <a:ext cx="4810239" cy="439393"/>
              </a:xfrm>
              <a:prstGeom prst="rect">
                <a:avLst/>
              </a:prstGeom>
            </p:spPr>
            <p:txBody>
              <a:bodyPr wrap="square">
                <a:spAutoFit/>
              </a:bodyPr>
              <a:lstStyle/>
              <a:p>
                <a:pPr algn="ctr"/>
                <a:r>
                  <a:rPr lang="en-US" sz="1600" b="1" dirty="0">
                    <a:ea typeface="Segoe UI" panose="020B0502040204020203" pitchFamily="34" charset="0"/>
                    <a:cs typeface="Segoe UI" panose="020B0502040204020203" pitchFamily="34" charset="0"/>
                  </a:rPr>
                  <a:t>Change From Baseline in Pre-BD FEV</a:t>
                </a:r>
                <a:r>
                  <a:rPr lang="en-US" sz="1600" b="1" baseline="-25000" dirty="0">
                    <a:ea typeface="Segoe UI" panose="020B0502040204020203" pitchFamily="34" charset="0"/>
                    <a:cs typeface="Segoe UI" panose="020B0502040204020203" pitchFamily="34" charset="0"/>
                  </a:rPr>
                  <a:t>1</a:t>
                </a:r>
                <a:r>
                  <a:rPr lang="en-US" sz="1600" b="1" dirty="0">
                    <a:ea typeface="Segoe UI" panose="020B0502040204020203" pitchFamily="34" charset="0"/>
                    <a:cs typeface="Segoe UI" panose="020B0502040204020203" pitchFamily="34" charset="0"/>
                  </a:rPr>
                  <a:t> by Baseline Blood EOS Counts </a:t>
                </a:r>
              </a:p>
            </p:txBody>
          </p:sp>
          <p:sp>
            <p:nvSpPr>
              <p:cNvPr id="99" name="TextBox 98"/>
              <p:cNvSpPr txBox="1"/>
              <p:nvPr/>
            </p:nvSpPr>
            <p:spPr>
              <a:xfrm>
                <a:off x="7366768" y="4803082"/>
                <a:ext cx="3838312" cy="231279"/>
              </a:xfrm>
              <a:prstGeom prst="rect">
                <a:avLst/>
              </a:prstGeom>
              <a:noFill/>
            </p:spPr>
            <p:txBody>
              <a:bodyPr wrap="square" rtlCol="0">
                <a:spAutoFit/>
              </a:bodyPr>
              <a:lstStyle/>
              <a:p>
                <a:pPr algn="ctr"/>
                <a:r>
                  <a:rPr lang="en-US" sz="1400" b="1" dirty="0"/>
                  <a:t>Baseline blood EOS counts (cells/µL)</a:t>
                </a:r>
              </a:p>
            </p:txBody>
          </p:sp>
          <p:sp>
            <p:nvSpPr>
              <p:cNvPr id="101" name="TextBox 100"/>
              <p:cNvSpPr txBox="1"/>
              <p:nvPr/>
            </p:nvSpPr>
            <p:spPr>
              <a:xfrm>
                <a:off x="6482298" y="2072262"/>
                <a:ext cx="400110" cy="2395580"/>
              </a:xfrm>
              <a:prstGeom prst="rect">
                <a:avLst/>
              </a:prstGeom>
              <a:noFill/>
            </p:spPr>
            <p:txBody>
              <a:bodyPr vert="vert270" wrap="square" rtlCol="0">
                <a:spAutoFit/>
              </a:bodyPr>
              <a:lstStyle/>
              <a:p>
                <a:pPr algn="ctr"/>
                <a:r>
                  <a:rPr lang="en-US" sz="1400" b="1" dirty="0"/>
                  <a:t>Change in FEV</a:t>
                </a:r>
                <a:r>
                  <a:rPr lang="en-US" sz="1400" b="1" baseline="-25000" dirty="0"/>
                  <a:t>1</a:t>
                </a:r>
                <a:r>
                  <a:rPr lang="en-US" sz="1400" b="1" dirty="0"/>
                  <a:t> (L)</a:t>
                </a:r>
              </a:p>
            </p:txBody>
          </p:sp>
          <p:grpSp>
            <p:nvGrpSpPr>
              <p:cNvPr id="197" name="Group 196"/>
              <p:cNvGrpSpPr/>
              <p:nvPr/>
            </p:nvGrpSpPr>
            <p:grpSpPr>
              <a:xfrm>
                <a:off x="6742865" y="2017034"/>
                <a:ext cx="4986375" cy="2755907"/>
                <a:chOff x="6742865" y="2017034"/>
                <a:chExt cx="4986375" cy="2755907"/>
              </a:xfrm>
            </p:grpSpPr>
            <p:grpSp>
              <p:nvGrpSpPr>
                <p:cNvPr id="95" name="Group 94"/>
                <p:cNvGrpSpPr/>
                <p:nvPr/>
              </p:nvGrpSpPr>
              <p:grpSpPr>
                <a:xfrm>
                  <a:off x="6742865" y="2017034"/>
                  <a:ext cx="4986375" cy="2755907"/>
                  <a:chOff x="7306315" y="1770067"/>
                  <a:chExt cx="4986375" cy="2755907"/>
                </a:xfrm>
              </p:grpSpPr>
              <p:grpSp>
                <p:nvGrpSpPr>
                  <p:cNvPr id="12" name="Group 11"/>
                  <p:cNvGrpSpPr/>
                  <p:nvPr/>
                </p:nvGrpSpPr>
                <p:grpSpPr>
                  <a:xfrm>
                    <a:off x="10115749" y="1838059"/>
                    <a:ext cx="2176941" cy="600164"/>
                    <a:chOff x="9367856" y="1895764"/>
                    <a:chExt cx="2176941" cy="600164"/>
                  </a:xfrm>
                </p:grpSpPr>
                <p:grpSp>
                  <p:nvGrpSpPr>
                    <p:cNvPr id="11" name="Group 10"/>
                    <p:cNvGrpSpPr/>
                    <p:nvPr/>
                  </p:nvGrpSpPr>
                  <p:grpSpPr>
                    <a:xfrm>
                      <a:off x="9367856" y="1895764"/>
                      <a:ext cx="2176941" cy="600164"/>
                      <a:chOff x="9367856" y="1895764"/>
                      <a:chExt cx="2176941" cy="600164"/>
                    </a:xfrm>
                  </p:grpSpPr>
                  <p:sp>
                    <p:nvSpPr>
                      <p:cNvPr id="4" name="TextBox 3"/>
                      <p:cNvSpPr txBox="1"/>
                      <p:nvPr/>
                    </p:nvSpPr>
                    <p:spPr>
                      <a:xfrm>
                        <a:off x="9367856" y="1895764"/>
                        <a:ext cx="2176941" cy="600164"/>
                      </a:xfrm>
                      <a:prstGeom prst="rect">
                        <a:avLst/>
                      </a:prstGeom>
                      <a:noFill/>
                    </p:spPr>
                    <p:txBody>
                      <a:bodyPr wrap="square" rtlCol="0">
                        <a:spAutoFit/>
                      </a:bodyPr>
                      <a:lstStyle/>
                      <a:p>
                        <a:endParaRPr lang="en-US" sz="1100" dirty="0"/>
                      </a:p>
                      <a:p>
                        <a:r>
                          <a:rPr lang="en-US" sz="1100" dirty="0"/>
                          <a:t>        </a:t>
                        </a:r>
                      </a:p>
                      <a:p>
                        <a:r>
                          <a:rPr lang="en-US" sz="1100" dirty="0"/>
                          <a:t>         Benralizumab 30 mg Q8W</a:t>
                        </a:r>
                      </a:p>
                      <a:p>
                        <a:r>
                          <a:rPr lang="en-US" sz="1100" dirty="0"/>
                          <a:t>         Placebo</a:t>
                        </a:r>
                      </a:p>
                    </p:txBody>
                  </p:sp>
                  <p:cxnSp>
                    <p:nvCxnSpPr>
                      <p:cNvPr id="59" name="Straight Connector 58"/>
                      <p:cNvCxnSpPr/>
                      <p:nvPr/>
                    </p:nvCxnSpPr>
                    <p:spPr>
                      <a:xfrm>
                        <a:off x="9444316" y="2257741"/>
                        <a:ext cx="274320" cy="220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9444316" y="2381000"/>
                      <a:ext cx="274320" cy="2208"/>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7306315" y="1770067"/>
                    <a:ext cx="4698213" cy="2755907"/>
                    <a:chOff x="7109789" y="1897302"/>
                    <a:chExt cx="4698213" cy="2755907"/>
                  </a:xfrm>
                </p:grpSpPr>
                <p:grpSp>
                  <p:nvGrpSpPr>
                    <p:cNvPr id="15" name="Group 14"/>
                    <p:cNvGrpSpPr/>
                    <p:nvPr/>
                  </p:nvGrpSpPr>
                  <p:grpSpPr>
                    <a:xfrm>
                      <a:off x="7109789" y="1897302"/>
                      <a:ext cx="4698213" cy="2755907"/>
                      <a:chOff x="7109789" y="1897302"/>
                      <a:chExt cx="4698213" cy="2755907"/>
                    </a:xfrm>
                  </p:grpSpPr>
                  <p:grpSp>
                    <p:nvGrpSpPr>
                      <p:cNvPr id="13" name="Group 12"/>
                      <p:cNvGrpSpPr/>
                      <p:nvPr/>
                    </p:nvGrpSpPr>
                    <p:grpSpPr>
                      <a:xfrm>
                        <a:off x="7109789" y="1897302"/>
                        <a:ext cx="4698213" cy="2755907"/>
                        <a:chOff x="5649505" y="4710576"/>
                        <a:chExt cx="4698213" cy="3182453"/>
                      </a:xfrm>
                    </p:grpSpPr>
                    <p:grpSp>
                      <p:nvGrpSpPr>
                        <p:cNvPr id="16" name="Group 15"/>
                        <p:cNvGrpSpPr/>
                        <p:nvPr/>
                      </p:nvGrpSpPr>
                      <p:grpSpPr>
                        <a:xfrm>
                          <a:off x="5649505" y="4710576"/>
                          <a:ext cx="4698213" cy="3182453"/>
                          <a:chOff x="7261277" y="2038363"/>
                          <a:chExt cx="4698213" cy="3182453"/>
                        </a:xfrm>
                      </p:grpSpPr>
                      <p:grpSp>
                        <p:nvGrpSpPr>
                          <p:cNvPr id="17" name="Group 16"/>
                          <p:cNvGrpSpPr/>
                          <p:nvPr/>
                        </p:nvGrpSpPr>
                        <p:grpSpPr>
                          <a:xfrm>
                            <a:off x="7261277" y="2069558"/>
                            <a:ext cx="4698213" cy="3151258"/>
                            <a:chOff x="-110984" y="1511262"/>
                            <a:chExt cx="6007223" cy="4421155"/>
                          </a:xfrm>
                        </p:grpSpPr>
                        <p:grpSp>
                          <p:nvGrpSpPr>
                            <p:cNvPr id="19" name="Group 18"/>
                            <p:cNvGrpSpPr/>
                            <p:nvPr/>
                          </p:nvGrpSpPr>
                          <p:grpSpPr>
                            <a:xfrm>
                              <a:off x="-110984" y="1511262"/>
                              <a:ext cx="6007223" cy="4421155"/>
                              <a:chOff x="-345867" y="1263371"/>
                              <a:chExt cx="5954509" cy="5250457"/>
                            </a:xfrm>
                          </p:grpSpPr>
                          <p:grpSp>
                            <p:nvGrpSpPr>
                              <p:cNvPr id="36" name="Group 35"/>
                              <p:cNvGrpSpPr/>
                              <p:nvPr/>
                            </p:nvGrpSpPr>
                            <p:grpSpPr>
                              <a:xfrm>
                                <a:off x="-289251" y="1263371"/>
                                <a:ext cx="5651001" cy="4663443"/>
                                <a:chOff x="-289251" y="1251339"/>
                                <a:chExt cx="5651001" cy="4663443"/>
                              </a:xfrm>
                            </p:grpSpPr>
                            <p:grpSp>
                              <p:nvGrpSpPr>
                                <p:cNvPr id="54" name="Group 53"/>
                                <p:cNvGrpSpPr/>
                                <p:nvPr/>
                              </p:nvGrpSpPr>
                              <p:grpSpPr>
                                <a:xfrm>
                                  <a:off x="320495" y="1251339"/>
                                  <a:ext cx="5041255" cy="4663443"/>
                                  <a:chOff x="320495" y="1251339"/>
                                  <a:chExt cx="5041255" cy="4663443"/>
                                </a:xfrm>
                              </p:grpSpPr>
                              <p:cxnSp>
                                <p:nvCxnSpPr>
                                  <p:cNvPr id="56" name="Straight Connector 55"/>
                                  <p:cNvCxnSpPr/>
                                  <p:nvPr/>
                                </p:nvCxnSpPr>
                                <p:spPr>
                                  <a:xfrm>
                                    <a:off x="322158" y="1251339"/>
                                    <a:ext cx="0" cy="466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2841123" y="3394154"/>
                                    <a:ext cx="0" cy="5041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289251" y="4557951"/>
                                  <a:ext cx="647631" cy="435880"/>
                                </a:xfrm>
                                <a:prstGeom prst="rect">
                                  <a:avLst/>
                                </a:prstGeom>
                                <a:noFill/>
                              </p:spPr>
                              <p:txBody>
                                <a:bodyPr wrap="square" rtlCol="0">
                                  <a:spAutoFit/>
                                </a:bodyPr>
                                <a:lstStyle/>
                                <a:p>
                                  <a:r>
                                    <a:rPr lang="en-US" sz="1100" b="1" dirty="0"/>
                                    <a:t>0.25</a:t>
                                  </a:r>
                                </a:p>
                              </p:txBody>
                            </p:sp>
                          </p:grpSp>
                          <p:grpSp>
                            <p:nvGrpSpPr>
                              <p:cNvPr id="37" name="Group 36"/>
                              <p:cNvGrpSpPr/>
                              <p:nvPr/>
                            </p:nvGrpSpPr>
                            <p:grpSpPr>
                              <a:xfrm>
                                <a:off x="-345867" y="1857277"/>
                                <a:ext cx="5954509" cy="4656551"/>
                                <a:chOff x="3377779" y="1933268"/>
                                <a:chExt cx="5954509" cy="4656551"/>
                              </a:xfrm>
                            </p:grpSpPr>
                            <p:sp>
                              <p:nvSpPr>
                                <p:cNvPr id="38" name="TextBox 37"/>
                                <p:cNvSpPr txBox="1"/>
                                <p:nvPr/>
                              </p:nvSpPr>
                              <p:spPr>
                                <a:xfrm>
                                  <a:off x="3377779" y="1933268"/>
                                  <a:ext cx="647631" cy="435880"/>
                                </a:xfrm>
                                <a:prstGeom prst="rect">
                                  <a:avLst/>
                                </a:prstGeom>
                                <a:noFill/>
                              </p:spPr>
                              <p:txBody>
                                <a:bodyPr wrap="square" rtlCol="0">
                                  <a:spAutoFit/>
                                </a:bodyPr>
                                <a:lstStyle/>
                                <a:p>
                                  <a:r>
                                    <a:rPr lang="en-US" sz="1100" b="1" dirty="0"/>
                                    <a:t>1.25</a:t>
                                  </a:r>
                                </a:p>
                              </p:txBody>
                            </p:sp>
                            <p:sp>
                              <p:nvSpPr>
                                <p:cNvPr id="39" name="TextBox 38"/>
                                <p:cNvSpPr txBox="1"/>
                                <p:nvPr/>
                              </p:nvSpPr>
                              <p:spPr>
                                <a:xfrm>
                                  <a:off x="3632136" y="2578857"/>
                                  <a:ext cx="445167" cy="435880"/>
                                </a:xfrm>
                                <a:prstGeom prst="rect">
                                  <a:avLst/>
                                </a:prstGeom>
                                <a:noFill/>
                              </p:spPr>
                              <p:txBody>
                                <a:bodyPr wrap="square" rtlCol="0">
                                  <a:spAutoFit/>
                                </a:bodyPr>
                                <a:lstStyle/>
                                <a:p>
                                  <a:r>
                                    <a:rPr lang="en-US" sz="1100" b="1" dirty="0"/>
                                    <a:t>1</a:t>
                                  </a:r>
                                </a:p>
                              </p:txBody>
                            </p:sp>
                            <p:sp>
                              <p:nvSpPr>
                                <p:cNvPr id="40" name="TextBox 39"/>
                                <p:cNvSpPr txBox="1"/>
                                <p:nvPr/>
                              </p:nvSpPr>
                              <p:spPr>
                                <a:xfrm>
                                  <a:off x="3411281" y="3278961"/>
                                  <a:ext cx="625111" cy="435880"/>
                                </a:xfrm>
                                <a:prstGeom prst="rect">
                                  <a:avLst/>
                                </a:prstGeom>
                                <a:noFill/>
                              </p:spPr>
                              <p:txBody>
                                <a:bodyPr wrap="square" rtlCol="0">
                                  <a:spAutoFit/>
                                </a:bodyPr>
                                <a:lstStyle/>
                                <a:p>
                                  <a:r>
                                    <a:rPr lang="en-US" sz="1100" b="1" dirty="0"/>
                                    <a:t>0.75</a:t>
                                  </a:r>
                                </a:p>
                              </p:txBody>
                            </p:sp>
                            <p:sp>
                              <p:nvSpPr>
                                <p:cNvPr id="41" name="TextBox 40"/>
                                <p:cNvSpPr txBox="1"/>
                                <p:nvPr/>
                              </p:nvSpPr>
                              <p:spPr>
                                <a:xfrm>
                                  <a:off x="3520882" y="3943266"/>
                                  <a:ext cx="647631" cy="435880"/>
                                </a:xfrm>
                                <a:prstGeom prst="rect">
                                  <a:avLst/>
                                </a:prstGeom>
                                <a:noFill/>
                              </p:spPr>
                              <p:txBody>
                                <a:bodyPr wrap="square" rtlCol="0">
                                  <a:spAutoFit/>
                                </a:bodyPr>
                                <a:lstStyle/>
                                <a:p>
                                  <a:r>
                                    <a:rPr lang="en-US" sz="1100" b="1" dirty="0"/>
                                    <a:t>0.5</a:t>
                                  </a:r>
                                </a:p>
                              </p:txBody>
                            </p:sp>
                            <p:sp>
                              <p:nvSpPr>
                                <p:cNvPr id="42" name="TextBox 41"/>
                                <p:cNvSpPr txBox="1"/>
                                <p:nvPr/>
                              </p:nvSpPr>
                              <p:spPr>
                                <a:xfrm>
                                  <a:off x="3693529" y="5306244"/>
                                  <a:ext cx="445167" cy="435880"/>
                                </a:xfrm>
                                <a:prstGeom prst="rect">
                                  <a:avLst/>
                                </a:prstGeom>
                                <a:noFill/>
                              </p:spPr>
                              <p:txBody>
                                <a:bodyPr wrap="square" rtlCol="0">
                                  <a:spAutoFit/>
                                </a:bodyPr>
                                <a:lstStyle/>
                                <a:p>
                                  <a:r>
                                    <a:rPr lang="en-US" sz="1100" b="1" dirty="0"/>
                                    <a:t>0</a:t>
                                  </a:r>
                                </a:p>
                              </p:txBody>
                            </p:sp>
                            <p:sp>
                              <p:nvSpPr>
                                <p:cNvPr id="43" name="TextBox 42"/>
                                <p:cNvSpPr txBox="1"/>
                                <p:nvPr/>
                              </p:nvSpPr>
                              <p:spPr>
                                <a:xfrm>
                                  <a:off x="4047834" y="6153938"/>
                                  <a:ext cx="445167" cy="435881"/>
                                </a:xfrm>
                                <a:prstGeom prst="rect">
                                  <a:avLst/>
                                </a:prstGeom>
                                <a:noFill/>
                              </p:spPr>
                              <p:txBody>
                                <a:bodyPr wrap="square" rtlCol="0">
                                  <a:spAutoFit/>
                                </a:bodyPr>
                                <a:lstStyle/>
                                <a:p>
                                  <a:r>
                                    <a:rPr lang="en-US" sz="1100" b="1" dirty="0"/>
                                    <a:t>0</a:t>
                                  </a:r>
                                </a:p>
                              </p:txBody>
                            </p:sp>
                            <p:sp>
                              <p:nvSpPr>
                                <p:cNvPr id="44" name="TextBox 43"/>
                                <p:cNvSpPr txBox="1"/>
                                <p:nvPr/>
                              </p:nvSpPr>
                              <p:spPr>
                                <a:xfrm>
                                  <a:off x="4374321" y="6153932"/>
                                  <a:ext cx="576635" cy="435881"/>
                                </a:xfrm>
                                <a:prstGeom prst="rect">
                                  <a:avLst/>
                                </a:prstGeom>
                                <a:noFill/>
                              </p:spPr>
                              <p:txBody>
                                <a:bodyPr wrap="square" rtlCol="0">
                                  <a:spAutoFit/>
                                </a:bodyPr>
                                <a:lstStyle/>
                                <a:p>
                                  <a:r>
                                    <a:rPr lang="en-US" sz="1100" b="1" dirty="0"/>
                                    <a:t>150</a:t>
                                  </a:r>
                                </a:p>
                              </p:txBody>
                            </p:sp>
                            <p:sp>
                              <p:nvSpPr>
                                <p:cNvPr id="45" name="TextBox 44"/>
                                <p:cNvSpPr txBox="1"/>
                                <p:nvPr/>
                              </p:nvSpPr>
                              <p:spPr>
                                <a:xfrm>
                                  <a:off x="4893641" y="6153932"/>
                                  <a:ext cx="607696" cy="435881"/>
                                </a:xfrm>
                                <a:prstGeom prst="rect">
                                  <a:avLst/>
                                </a:prstGeom>
                                <a:noFill/>
                              </p:spPr>
                              <p:txBody>
                                <a:bodyPr wrap="square" rtlCol="0">
                                  <a:spAutoFit/>
                                </a:bodyPr>
                                <a:lstStyle/>
                                <a:p>
                                  <a:r>
                                    <a:rPr lang="en-US" sz="1100" b="1" dirty="0"/>
                                    <a:t>300</a:t>
                                  </a:r>
                                </a:p>
                              </p:txBody>
                            </p:sp>
                            <p:sp>
                              <p:nvSpPr>
                                <p:cNvPr id="46" name="TextBox 45"/>
                                <p:cNvSpPr txBox="1"/>
                                <p:nvPr/>
                              </p:nvSpPr>
                              <p:spPr>
                                <a:xfrm>
                                  <a:off x="5353674" y="6153932"/>
                                  <a:ext cx="674055" cy="435881"/>
                                </a:xfrm>
                                <a:prstGeom prst="rect">
                                  <a:avLst/>
                                </a:prstGeom>
                                <a:noFill/>
                              </p:spPr>
                              <p:txBody>
                                <a:bodyPr wrap="square" rtlCol="0">
                                  <a:spAutoFit/>
                                </a:bodyPr>
                                <a:lstStyle/>
                                <a:p>
                                  <a:r>
                                    <a:rPr lang="en-US" sz="1100" b="1" dirty="0"/>
                                    <a:t>450</a:t>
                                  </a:r>
                                </a:p>
                              </p:txBody>
                            </p:sp>
                            <p:sp>
                              <p:nvSpPr>
                                <p:cNvPr id="47" name="TextBox 46"/>
                                <p:cNvSpPr txBox="1"/>
                                <p:nvPr/>
                              </p:nvSpPr>
                              <p:spPr>
                                <a:xfrm>
                                  <a:off x="5810874" y="6153932"/>
                                  <a:ext cx="529223" cy="435881"/>
                                </a:xfrm>
                                <a:prstGeom prst="rect">
                                  <a:avLst/>
                                </a:prstGeom>
                                <a:noFill/>
                              </p:spPr>
                              <p:txBody>
                                <a:bodyPr wrap="square" rtlCol="0">
                                  <a:spAutoFit/>
                                </a:bodyPr>
                                <a:lstStyle/>
                                <a:p>
                                  <a:r>
                                    <a:rPr lang="en-US" sz="1100" b="1" dirty="0"/>
                                    <a:t>600</a:t>
                                  </a:r>
                                </a:p>
                              </p:txBody>
                            </p:sp>
                            <p:sp>
                              <p:nvSpPr>
                                <p:cNvPr id="48" name="TextBox 47"/>
                                <p:cNvSpPr txBox="1"/>
                                <p:nvPr/>
                              </p:nvSpPr>
                              <p:spPr>
                                <a:xfrm>
                                  <a:off x="6285372" y="6153932"/>
                                  <a:ext cx="529223" cy="435881"/>
                                </a:xfrm>
                                <a:prstGeom prst="rect">
                                  <a:avLst/>
                                </a:prstGeom>
                                <a:noFill/>
                              </p:spPr>
                              <p:txBody>
                                <a:bodyPr wrap="square" rtlCol="0">
                                  <a:spAutoFit/>
                                </a:bodyPr>
                                <a:lstStyle/>
                                <a:p>
                                  <a:r>
                                    <a:rPr lang="en-US" sz="1100" b="1" dirty="0"/>
                                    <a:t>750</a:t>
                                  </a:r>
                                </a:p>
                              </p:txBody>
                            </p:sp>
                            <p:sp>
                              <p:nvSpPr>
                                <p:cNvPr id="49" name="TextBox 48"/>
                                <p:cNvSpPr txBox="1"/>
                                <p:nvPr/>
                              </p:nvSpPr>
                              <p:spPr>
                                <a:xfrm>
                                  <a:off x="6765927" y="6153932"/>
                                  <a:ext cx="529223" cy="435881"/>
                                </a:xfrm>
                                <a:prstGeom prst="rect">
                                  <a:avLst/>
                                </a:prstGeom>
                                <a:noFill/>
                              </p:spPr>
                              <p:txBody>
                                <a:bodyPr wrap="square" rtlCol="0">
                                  <a:spAutoFit/>
                                </a:bodyPr>
                                <a:lstStyle/>
                                <a:p>
                                  <a:r>
                                    <a:rPr lang="en-US" sz="1100" b="1" dirty="0"/>
                                    <a:t>900</a:t>
                                  </a:r>
                                </a:p>
                              </p:txBody>
                            </p:sp>
                            <p:sp>
                              <p:nvSpPr>
                                <p:cNvPr id="50" name="TextBox 49"/>
                                <p:cNvSpPr txBox="1"/>
                                <p:nvPr/>
                              </p:nvSpPr>
                              <p:spPr>
                                <a:xfrm>
                                  <a:off x="7182719" y="6153932"/>
                                  <a:ext cx="670162" cy="435881"/>
                                </a:xfrm>
                                <a:prstGeom prst="rect">
                                  <a:avLst/>
                                </a:prstGeom>
                                <a:noFill/>
                              </p:spPr>
                              <p:txBody>
                                <a:bodyPr wrap="square" rtlCol="0">
                                  <a:spAutoFit/>
                                </a:bodyPr>
                                <a:lstStyle/>
                                <a:p>
                                  <a:r>
                                    <a:rPr lang="en-US" sz="1100" b="1" dirty="0"/>
                                    <a:t>1050</a:t>
                                  </a:r>
                                </a:p>
                              </p:txBody>
                            </p:sp>
                            <p:sp>
                              <p:nvSpPr>
                                <p:cNvPr id="51" name="TextBox 50"/>
                                <p:cNvSpPr txBox="1"/>
                                <p:nvPr/>
                              </p:nvSpPr>
                              <p:spPr>
                                <a:xfrm>
                                  <a:off x="7675686" y="6153932"/>
                                  <a:ext cx="657412" cy="435881"/>
                                </a:xfrm>
                                <a:prstGeom prst="rect">
                                  <a:avLst/>
                                </a:prstGeom>
                                <a:noFill/>
                              </p:spPr>
                              <p:txBody>
                                <a:bodyPr wrap="square" rtlCol="0">
                                  <a:spAutoFit/>
                                </a:bodyPr>
                                <a:lstStyle/>
                                <a:p>
                                  <a:r>
                                    <a:rPr lang="en-US" sz="1100" b="1" dirty="0"/>
                                    <a:t>1200</a:t>
                                  </a:r>
                                </a:p>
                              </p:txBody>
                            </p:sp>
                            <p:sp>
                              <p:nvSpPr>
                                <p:cNvPr id="52" name="TextBox 51"/>
                                <p:cNvSpPr txBox="1"/>
                                <p:nvPr/>
                              </p:nvSpPr>
                              <p:spPr>
                                <a:xfrm>
                                  <a:off x="8149763" y="6153932"/>
                                  <a:ext cx="651094" cy="435881"/>
                                </a:xfrm>
                                <a:prstGeom prst="rect">
                                  <a:avLst/>
                                </a:prstGeom>
                                <a:noFill/>
                              </p:spPr>
                              <p:txBody>
                                <a:bodyPr wrap="square" rtlCol="0">
                                  <a:spAutoFit/>
                                </a:bodyPr>
                                <a:lstStyle/>
                                <a:p>
                                  <a:r>
                                    <a:rPr lang="en-US" sz="1100" b="1" dirty="0"/>
                                    <a:t>1350</a:t>
                                  </a:r>
                                </a:p>
                              </p:txBody>
                            </p:sp>
                            <p:sp>
                              <p:nvSpPr>
                                <p:cNvPr id="53" name="TextBox 52"/>
                                <p:cNvSpPr txBox="1"/>
                                <p:nvPr/>
                              </p:nvSpPr>
                              <p:spPr>
                                <a:xfrm>
                                  <a:off x="8647278" y="6153932"/>
                                  <a:ext cx="685010" cy="435881"/>
                                </a:xfrm>
                                <a:prstGeom prst="rect">
                                  <a:avLst/>
                                </a:prstGeom>
                                <a:noFill/>
                              </p:spPr>
                              <p:txBody>
                                <a:bodyPr wrap="square" rtlCol="0">
                                  <a:spAutoFit/>
                                </a:bodyPr>
                                <a:lstStyle/>
                                <a:p>
                                  <a:r>
                                    <a:rPr lang="en-US" sz="1100" b="1" dirty="0"/>
                                    <a:t>1500</a:t>
                                  </a:r>
                                </a:p>
                              </p:txBody>
                            </p:sp>
                          </p:grpSp>
                        </p:grpSp>
                        <p:grpSp>
                          <p:nvGrpSpPr>
                            <p:cNvPr id="20" name="Group 19"/>
                            <p:cNvGrpSpPr/>
                            <p:nvPr/>
                          </p:nvGrpSpPr>
                          <p:grpSpPr>
                            <a:xfrm>
                              <a:off x="720705" y="4510483"/>
                              <a:ext cx="4820813" cy="223204"/>
                              <a:chOff x="717775" y="4061197"/>
                              <a:chExt cx="4820813" cy="223204"/>
                            </a:xfrm>
                          </p:grpSpPr>
                          <p:cxnSp>
                            <p:nvCxnSpPr>
                              <p:cNvPr id="34" name="Straight Connector 33"/>
                              <p:cNvCxnSpPr/>
                              <p:nvPr/>
                            </p:nvCxnSpPr>
                            <p:spPr>
                              <a:xfrm flipV="1">
                                <a:off x="717775" y="4061675"/>
                                <a:ext cx="2793294" cy="22272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44175" y="4061197"/>
                                <a:ext cx="1994413" cy="19697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sp>
                        <p:nvSpPr>
                          <p:cNvPr id="18" name="TextBox 17"/>
                          <p:cNvSpPr txBox="1"/>
                          <p:nvPr/>
                        </p:nvSpPr>
                        <p:spPr>
                          <a:xfrm>
                            <a:off x="7330797" y="2038363"/>
                            <a:ext cx="510992" cy="261610"/>
                          </a:xfrm>
                          <a:prstGeom prst="rect">
                            <a:avLst/>
                          </a:prstGeom>
                          <a:noFill/>
                        </p:spPr>
                        <p:txBody>
                          <a:bodyPr wrap="square" rtlCol="0">
                            <a:spAutoFit/>
                          </a:bodyPr>
                          <a:lstStyle/>
                          <a:p>
                            <a:r>
                              <a:rPr lang="en-US" sz="1100" b="1" dirty="0"/>
                              <a:t>1.5</a:t>
                            </a:r>
                          </a:p>
                        </p:txBody>
                      </p:sp>
                    </p:grpSp>
                    <p:sp>
                      <p:nvSpPr>
                        <p:cNvPr id="66" name="Line 1059"/>
                        <p:cNvSpPr>
                          <a:spLocks noChangeShapeType="1"/>
                        </p:cNvSpPr>
                        <p:nvPr/>
                      </p:nvSpPr>
                      <p:spPr bwMode="auto">
                        <a:xfrm flipH="1">
                          <a:off x="6081633" y="4839549"/>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67" name="Line 1059"/>
                        <p:cNvSpPr>
                          <a:spLocks noChangeShapeType="1"/>
                        </p:cNvSpPr>
                        <p:nvPr/>
                      </p:nvSpPr>
                      <p:spPr bwMode="auto">
                        <a:xfrm flipH="1">
                          <a:off x="6073740" y="5249124"/>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68" name="Line 1059"/>
                        <p:cNvSpPr>
                          <a:spLocks noChangeShapeType="1"/>
                        </p:cNvSpPr>
                        <p:nvPr/>
                      </p:nvSpPr>
                      <p:spPr bwMode="auto">
                        <a:xfrm flipH="1">
                          <a:off x="6082449" y="5649174"/>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nvGrpSpPr>
                      <p:cNvPr id="14" name="Group 13"/>
                      <p:cNvGrpSpPr/>
                      <p:nvPr/>
                    </p:nvGrpSpPr>
                    <p:grpSpPr>
                      <a:xfrm>
                        <a:off x="7538377" y="3071508"/>
                        <a:ext cx="108852" cy="1036330"/>
                        <a:chOff x="7538377" y="3071508"/>
                        <a:chExt cx="108852" cy="1036330"/>
                      </a:xfrm>
                    </p:grpSpPr>
                    <p:sp>
                      <p:nvSpPr>
                        <p:cNvPr id="73" name="Line 1059"/>
                        <p:cNvSpPr>
                          <a:spLocks noChangeShapeType="1"/>
                        </p:cNvSpPr>
                        <p:nvPr/>
                      </p:nvSpPr>
                      <p:spPr bwMode="auto">
                        <a:xfrm flipH="1">
                          <a:off x="7547082" y="3071508"/>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4" name="Line 1059"/>
                        <p:cNvSpPr>
                          <a:spLocks noChangeShapeType="1"/>
                        </p:cNvSpPr>
                        <p:nvPr/>
                      </p:nvSpPr>
                      <p:spPr bwMode="auto">
                        <a:xfrm flipH="1">
                          <a:off x="7555789" y="3428569"/>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5" name="Line 1059"/>
                        <p:cNvSpPr>
                          <a:spLocks noChangeShapeType="1"/>
                        </p:cNvSpPr>
                        <p:nvPr/>
                      </p:nvSpPr>
                      <p:spPr bwMode="auto">
                        <a:xfrm flipH="1">
                          <a:off x="7547082" y="377690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6" name="Line 1059"/>
                        <p:cNvSpPr>
                          <a:spLocks noChangeShapeType="1"/>
                        </p:cNvSpPr>
                        <p:nvPr/>
                      </p:nvSpPr>
                      <p:spPr bwMode="auto">
                        <a:xfrm flipH="1">
                          <a:off x="7538377" y="4107838"/>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grpSp>
                  <p:nvGrpSpPr>
                    <p:cNvPr id="88" name="Group 87"/>
                    <p:cNvGrpSpPr/>
                    <p:nvPr/>
                  </p:nvGrpSpPr>
                  <p:grpSpPr>
                    <a:xfrm>
                      <a:off x="7762620" y="4353850"/>
                      <a:ext cx="3796968" cy="91440"/>
                      <a:chOff x="7762620" y="4353850"/>
                      <a:chExt cx="3796968" cy="91440"/>
                    </a:xfrm>
                  </p:grpSpPr>
                  <p:sp>
                    <p:nvSpPr>
                      <p:cNvPr id="77" name="Line 1059"/>
                      <p:cNvSpPr>
                        <a:spLocks noChangeShapeType="1"/>
                      </p:cNvSpPr>
                      <p:nvPr/>
                    </p:nvSpPr>
                    <p:spPr bwMode="auto">
                      <a:xfrm rot="5400000" flipH="1">
                        <a:off x="7716900"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8" name="Line 1059"/>
                      <p:cNvSpPr>
                        <a:spLocks noChangeShapeType="1"/>
                      </p:cNvSpPr>
                      <p:nvPr/>
                    </p:nvSpPr>
                    <p:spPr bwMode="auto">
                      <a:xfrm rot="5400000" flipH="1">
                        <a:off x="8052186"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79" name="Line 1059"/>
                      <p:cNvSpPr>
                        <a:spLocks noChangeShapeType="1"/>
                      </p:cNvSpPr>
                      <p:nvPr/>
                    </p:nvSpPr>
                    <p:spPr bwMode="auto">
                      <a:xfrm rot="5400000" flipH="1">
                        <a:off x="8827251"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0" name="Line 1059"/>
                      <p:cNvSpPr>
                        <a:spLocks noChangeShapeType="1"/>
                      </p:cNvSpPr>
                      <p:nvPr/>
                    </p:nvSpPr>
                    <p:spPr bwMode="auto">
                      <a:xfrm rot="5400000" flipH="1">
                        <a:off x="8448430"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1" name="Line 1059"/>
                      <p:cNvSpPr>
                        <a:spLocks noChangeShapeType="1"/>
                      </p:cNvSpPr>
                      <p:nvPr/>
                    </p:nvSpPr>
                    <p:spPr bwMode="auto">
                      <a:xfrm rot="5400000" flipH="1">
                        <a:off x="9184307"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2" name="Line 1059"/>
                      <p:cNvSpPr>
                        <a:spLocks noChangeShapeType="1"/>
                      </p:cNvSpPr>
                      <p:nvPr/>
                    </p:nvSpPr>
                    <p:spPr bwMode="auto">
                      <a:xfrm rot="5400000" flipH="1">
                        <a:off x="9571848"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3" name="Line 1059"/>
                      <p:cNvSpPr>
                        <a:spLocks noChangeShapeType="1"/>
                      </p:cNvSpPr>
                      <p:nvPr/>
                    </p:nvSpPr>
                    <p:spPr bwMode="auto">
                      <a:xfrm rot="5400000" flipH="1">
                        <a:off x="9941965"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4" name="Line 1059"/>
                      <p:cNvSpPr>
                        <a:spLocks noChangeShapeType="1"/>
                      </p:cNvSpPr>
                      <p:nvPr/>
                    </p:nvSpPr>
                    <p:spPr bwMode="auto">
                      <a:xfrm rot="5400000" flipH="1">
                        <a:off x="10346916"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5" name="Line 1059"/>
                      <p:cNvSpPr>
                        <a:spLocks noChangeShapeType="1"/>
                      </p:cNvSpPr>
                      <p:nvPr/>
                    </p:nvSpPr>
                    <p:spPr bwMode="auto">
                      <a:xfrm rot="5400000" flipH="1">
                        <a:off x="10725744"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6" name="Line 1059"/>
                      <p:cNvSpPr>
                        <a:spLocks noChangeShapeType="1"/>
                      </p:cNvSpPr>
                      <p:nvPr/>
                    </p:nvSpPr>
                    <p:spPr bwMode="auto">
                      <a:xfrm rot="5400000" flipH="1">
                        <a:off x="11113275"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sp>
                    <p:nvSpPr>
                      <p:cNvPr id="87" name="Line 1059"/>
                      <p:cNvSpPr>
                        <a:spLocks noChangeShapeType="1"/>
                      </p:cNvSpPr>
                      <p:nvPr/>
                    </p:nvSpPr>
                    <p:spPr bwMode="auto">
                      <a:xfrm rot="5400000" flipH="1">
                        <a:off x="11513868" y="4399570"/>
                        <a:ext cx="91440" cy="0"/>
                      </a:xfrm>
                      <a:prstGeom prst="line">
                        <a:avLst/>
                      </a:prstGeom>
                      <a:noFill/>
                      <a:ln w="28575">
                        <a:solidFill>
                          <a:schemeClr val="tx1"/>
                        </a:solidFill>
                        <a:round/>
                        <a:headEnd/>
                        <a:tailEnd/>
                      </a:ln>
                    </p:spPr>
                    <p:txBody>
                      <a:bodyPr wrap="none" anchor="ctr"/>
                      <a:lstStyle/>
                      <a:p>
                        <a:endParaRPr lang="en-US" dirty="0">
                          <a:solidFill>
                            <a:srgbClr val="000000"/>
                          </a:solidFill>
                          <a:latin typeface="Arial"/>
                        </a:endParaRPr>
                      </a:p>
                    </p:txBody>
                  </p:sp>
                </p:grpSp>
              </p:grpSp>
            </p:grpSp>
            <p:sp>
              <p:nvSpPr>
                <p:cNvPr id="185" name="Freeform: Shape 184"/>
                <p:cNvSpPr/>
                <p:nvPr/>
              </p:nvSpPr>
              <p:spPr>
                <a:xfrm rot="681094">
                  <a:off x="7535001" y="2655925"/>
                  <a:ext cx="3506208" cy="1790989"/>
                </a:xfrm>
                <a:custGeom>
                  <a:avLst/>
                  <a:gdLst>
                    <a:gd name="connsiteX0" fmla="*/ 42531 w 5273749"/>
                    <a:gd name="connsiteY0" fmla="*/ 1892595 h 2179674"/>
                    <a:gd name="connsiteX1" fmla="*/ 42531 w 5273749"/>
                    <a:gd name="connsiteY1" fmla="*/ 1892595 h 2179674"/>
                    <a:gd name="connsiteX2" fmla="*/ 138224 w 5273749"/>
                    <a:gd name="connsiteY2" fmla="*/ 1871330 h 2179674"/>
                    <a:gd name="connsiteX3" fmla="*/ 170121 w 5273749"/>
                    <a:gd name="connsiteY3" fmla="*/ 1860697 h 2179674"/>
                    <a:gd name="connsiteX4" fmla="*/ 1467293 w 5273749"/>
                    <a:gd name="connsiteY4" fmla="*/ 1499190 h 2179674"/>
                    <a:gd name="connsiteX5" fmla="*/ 3327991 w 5273749"/>
                    <a:gd name="connsiteY5" fmla="*/ 850604 h 2179674"/>
                    <a:gd name="connsiteX6" fmla="*/ 5273749 w 5273749"/>
                    <a:gd name="connsiteY6" fmla="*/ 0 h 2179674"/>
                    <a:gd name="connsiteX7" fmla="*/ 5273749 w 5273749"/>
                    <a:gd name="connsiteY7" fmla="*/ 648586 h 2179674"/>
                    <a:gd name="connsiteX8" fmla="*/ 3189768 w 5273749"/>
                    <a:gd name="connsiteY8" fmla="*/ 1169581 h 2179674"/>
                    <a:gd name="connsiteX9" fmla="*/ 2743200 w 5273749"/>
                    <a:gd name="connsiteY9" fmla="*/ 1307804 h 2179674"/>
                    <a:gd name="connsiteX10" fmla="*/ 1541721 w 5273749"/>
                    <a:gd name="connsiteY10" fmla="*/ 1648046 h 2179674"/>
                    <a:gd name="connsiteX11" fmla="*/ 0 w 5273749"/>
                    <a:gd name="connsiteY11" fmla="*/ 2179674 h 2179674"/>
                    <a:gd name="connsiteX12" fmla="*/ 42531 w 5273749"/>
                    <a:gd name="connsiteY12" fmla="*/ 1892595 h 2179674"/>
                    <a:gd name="connsiteX0" fmla="*/ 42531 w 5273749"/>
                    <a:gd name="connsiteY0" fmla="*/ 1892595 h 2179674"/>
                    <a:gd name="connsiteX1" fmla="*/ 42531 w 5273749"/>
                    <a:gd name="connsiteY1" fmla="*/ 1892595 h 2179674"/>
                    <a:gd name="connsiteX2" fmla="*/ 138224 w 5273749"/>
                    <a:gd name="connsiteY2" fmla="*/ 1871330 h 2179674"/>
                    <a:gd name="connsiteX3" fmla="*/ 170121 w 5273749"/>
                    <a:gd name="connsiteY3" fmla="*/ 1860697 h 2179674"/>
                    <a:gd name="connsiteX4" fmla="*/ 1467293 w 5273749"/>
                    <a:gd name="connsiteY4" fmla="*/ 1499190 h 2179674"/>
                    <a:gd name="connsiteX5" fmla="*/ 3327991 w 5273749"/>
                    <a:gd name="connsiteY5" fmla="*/ 850604 h 2179674"/>
                    <a:gd name="connsiteX6" fmla="*/ 5273749 w 5273749"/>
                    <a:gd name="connsiteY6" fmla="*/ 0 h 2179674"/>
                    <a:gd name="connsiteX7" fmla="*/ 5273749 w 5273749"/>
                    <a:gd name="connsiteY7" fmla="*/ 627321 h 2179674"/>
                    <a:gd name="connsiteX8" fmla="*/ 3189768 w 5273749"/>
                    <a:gd name="connsiteY8" fmla="*/ 1169581 h 2179674"/>
                    <a:gd name="connsiteX9" fmla="*/ 2743200 w 5273749"/>
                    <a:gd name="connsiteY9" fmla="*/ 1307804 h 2179674"/>
                    <a:gd name="connsiteX10" fmla="*/ 1541721 w 5273749"/>
                    <a:gd name="connsiteY10" fmla="*/ 1648046 h 2179674"/>
                    <a:gd name="connsiteX11" fmla="*/ 0 w 5273749"/>
                    <a:gd name="connsiteY11" fmla="*/ 2179674 h 2179674"/>
                    <a:gd name="connsiteX12" fmla="*/ 42531 w 5273749"/>
                    <a:gd name="connsiteY12" fmla="*/ 1892595 h 2179674"/>
                    <a:gd name="connsiteX0" fmla="*/ 0 w 5231218"/>
                    <a:gd name="connsiteY0" fmla="*/ 1892595 h 2190307"/>
                    <a:gd name="connsiteX1" fmla="*/ 0 w 5231218"/>
                    <a:gd name="connsiteY1" fmla="*/ 1892595 h 2190307"/>
                    <a:gd name="connsiteX2" fmla="*/ 95693 w 5231218"/>
                    <a:gd name="connsiteY2" fmla="*/ 1871330 h 2190307"/>
                    <a:gd name="connsiteX3" fmla="*/ 127590 w 5231218"/>
                    <a:gd name="connsiteY3" fmla="*/ 1860697 h 2190307"/>
                    <a:gd name="connsiteX4" fmla="*/ 1424762 w 5231218"/>
                    <a:gd name="connsiteY4" fmla="*/ 1499190 h 2190307"/>
                    <a:gd name="connsiteX5" fmla="*/ 3285460 w 5231218"/>
                    <a:gd name="connsiteY5" fmla="*/ 850604 h 2190307"/>
                    <a:gd name="connsiteX6" fmla="*/ 5231218 w 5231218"/>
                    <a:gd name="connsiteY6" fmla="*/ 0 h 2190307"/>
                    <a:gd name="connsiteX7" fmla="*/ 5231218 w 5231218"/>
                    <a:gd name="connsiteY7" fmla="*/ 627321 h 2190307"/>
                    <a:gd name="connsiteX8" fmla="*/ 3147237 w 5231218"/>
                    <a:gd name="connsiteY8" fmla="*/ 1169581 h 2190307"/>
                    <a:gd name="connsiteX9" fmla="*/ 2700669 w 5231218"/>
                    <a:gd name="connsiteY9" fmla="*/ 1307804 h 2190307"/>
                    <a:gd name="connsiteX10" fmla="*/ 1499190 w 5231218"/>
                    <a:gd name="connsiteY10" fmla="*/ 1648046 h 2190307"/>
                    <a:gd name="connsiteX11" fmla="*/ 10631 w 5231218"/>
                    <a:gd name="connsiteY11" fmla="*/ 2190307 h 2190307"/>
                    <a:gd name="connsiteX12" fmla="*/ 0 w 5231218"/>
                    <a:gd name="connsiteY12" fmla="*/ 1892595 h 2190307"/>
                    <a:gd name="connsiteX0" fmla="*/ 0 w 5231218"/>
                    <a:gd name="connsiteY0" fmla="*/ 1892595 h 2190307"/>
                    <a:gd name="connsiteX1" fmla="*/ 0 w 5231218"/>
                    <a:gd name="connsiteY1" fmla="*/ 1892595 h 2190307"/>
                    <a:gd name="connsiteX2" fmla="*/ 95693 w 5231218"/>
                    <a:gd name="connsiteY2" fmla="*/ 1871330 h 2190307"/>
                    <a:gd name="connsiteX3" fmla="*/ 127590 w 5231218"/>
                    <a:gd name="connsiteY3" fmla="*/ 1860697 h 2190307"/>
                    <a:gd name="connsiteX4" fmla="*/ 1424762 w 5231218"/>
                    <a:gd name="connsiteY4" fmla="*/ 1499190 h 2190307"/>
                    <a:gd name="connsiteX5" fmla="*/ 3285460 w 5231218"/>
                    <a:gd name="connsiteY5" fmla="*/ 850604 h 2190307"/>
                    <a:gd name="connsiteX6" fmla="*/ 5231218 w 5231218"/>
                    <a:gd name="connsiteY6" fmla="*/ 0 h 2190307"/>
                    <a:gd name="connsiteX7" fmla="*/ 5224121 w 5231218"/>
                    <a:gd name="connsiteY7" fmla="*/ 507881 h 2190307"/>
                    <a:gd name="connsiteX8" fmla="*/ 3147237 w 5231218"/>
                    <a:gd name="connsiteY8" fmla="*/ 1169581 h 2190307"/>
                    <a:gd name="connsiteX9" fmla="*/ 2700669 w 5231218"/>
                    <a:gd name="connsiteY9" fmla="*/ 1307804 h 2190307"/>
                    <a:gd name="connsiteX10" fmla="*/ 1499190 w 5231218"/>
                    <a:gd name="connsiteY10" fmla="*/ 1648046 h 2190307"/>
                    <a:gd name="connsiteX11" fmla="*/ 10631 w 5231218"/>
                    <a:gd name="connsiteY11" fmla="*/ 2190307 h 2190307"/>
                    <a:gd name="connsiteX12" fmla="*/ 0 w 5231218"/>
                    <a:gd name="connsiteY12" fmla="*/ 1892595 h 2190307"/>
                    <a:gd name="connsiteX0" fmla="*/ 0 w 5224121"/>
                    <a:gd name="connsiteY0" fmla="*/ 1784434 h 2082146"/>
                    <a:gd name="connsiteX1" fmla="*/ 0 w 5224121"/>
                    <a:gd name="connsiteY1" fmla="*/ 1784434 h 2082146"/>
                    <a:gd name="connsiteX2" fmla="*/ 95693 w 5224121"/>
                    <a:gd name="connsiteY2" fmla="*/ 1763169 h 2082146"/>
                    <a:gd name="connsiteX3" fmla="*/ 127590 w 5224121"/>
                    <a:gd name="connsiteY3" fmla="*/ 1752536 h 2082146"/>
                    <a:gd name="connsiteX4" fmla="*/ 1424762 w 5224121"/>
                    <a:gd name="connsiteY4" fmla="*/ 1391029 h 2082146"/>
                    <a:gd name="connsiteX5" fmla="*/ 3285460 w 5224121"/>
                    <a:gd name="connsiteY5" fmla="*/ 742443 h 2082146"/>
                    <a:gd name="connsiteX6" fmla="*/ 5132196 w 5224121"/>
                    <a:gd name="connsiteY6" fmla="*/ -1 h 2082146"/>
                    <a:gd name="connsiteX7" fmla="*/ 5224121 w 5224121"/>
                    <a:gd name="connsiteY7" fmla="*/ 399720 h 2082146"/>
                    <a:gd name="connsiteX8" fmla="*/ 3147237 w 5224121"/>
                    <a:gd name="connsiteY8" fmla="*/ 1061420 h 2082146"/>
                    <a:gd name="connsiteX9" fmla="*/ 2700669 w 5224121"/>
                    <a:gd name="connsiteY9" fmla="*/ 1199643 h 2082146"/>
                    <a:gd name="connsiteX10" fmla="*/ 1499190 w 5224121"/>
                    <a:gd name="connsiteY10" fmla="*/ 1539885 h 2082146"/>
                    <a:gd name="connsiteX11" fmla="*/ 10631 w 5224121"/>
                    <a:gd name="connsiteY11" fmla="*/ 2082146 h 2082146"/>
                    <a:gd name="connsiteX12" fmla="*/ 0 w 5224121"/>
                    <a:gd name="connsiteY12" fmla="*/ 1784434 h 2082146"/>
                    <a:gd name="connsiteX0" fmla="*/ 0 w 5224121"/>
                    <a:gd name="connsiteY0" fmla="*/ 1784435 h 2082147"/>
                    <a:gd name="connsiteX1" fmla="*/ 0 w 5224121"/>
                    <a:gd name="connsiteY1" fmla="*/ 1784435 h 2082147"/>
                    <a:gd name="connsiteX2" fmla="*/ 95693 w 5224121"/>
                    <a:gd name="connsiteY2" fmla="*/ 1763170 h 2082147"/>
                    <a:gd name="connsiteX3" fmla="*/ 127590 w 5224121"/>
                    <a:gd name="connsiteY3" fmla="*/ 1752537 h 2082147"/>
                    <a:gd name="connsiteX4" fmla="*/ 1424762 w 5224121"/>
                    <a:gd name="connsiteY4" fmla="*/ 1391030 h 2082147"/>
                    <a:gd name="connsiteX5" fmla="*/ 3285460 w 5224121"/>
                    <a:gd name="connsiteY5" fmla="*/ 742444 h 2082147"/>
                    <a:gd name="connsiteX6" fmla="*/ 5132196 w 5224121"/>
                    <a:gd name="connsiteY6" fmla="*/ 0 h 2082147"/>
                    <a:gd name="connsiteX7" fmla="*/ 5224121 w 5224121"/>
                    <a:gd name="connsiteY7" fmla="*/ 399721 h 2082147"/>
                    <a:gd name="connsiteX8" fmla="*/ 3147237 w 5224121"/>
                    <a:gd name="connsiteY8" fmla="*/ 1061421 h 2082147"/>
                    <a:gd name="connsiteX9" fmla="*/ 2700669 w 5224121"/>
                    <a:gd name="connsiteY9" fmla="*/ 1199644 h 2082147"/>
                    <a:gd name="connsiteX10" fmla="*/ 1518059 w 5224121"/>
                    <a:gd name="connsiteY10" fmla="*/ 1561673 h 2082147"/>
                    <a:gd name="connsiteX11" fmla="*/ 10631 w 5224121"/>
                    <a:gd name="connsiteY11" fmla="*/ 2082147 h 2082147"/>
                    <a:gd name="connsiteX12" fmla="*/ 0 w 5224121"/>
                    <a:gd name="connsiteY12" fmla="*/ 1784435 h 2082147"/>
                    <a:gd name="connsiteX0" fmla="*/ 0 w 5224121"/>
                    <a:gd name="connsiteY0" fmla="*/ 1784435 h 2073391"/>
                    <a:gd name="connsiteX1" fmla="*/ 0 w 5224121"/>
                    <a:gd name="connsiteY1" fmla="*/ 1784435 h 2073391"/>
                    <a:gd name="connsiteX2" fmla="*/ 95693 w 5224121"/>
                    <a:gd name="connsiteY2" fmla="*/ 1763170 h 2073391"/>
                    <a:gd name="connsiteX3" fmla="*/ 127590 w 5224121"/>
                    <a:gd name="connsiteY3" fmla="*/ 1752537 h 2073391"/>
                    <a:gd name="connsiteX4" fmla="*/ 1424762 w 5224121"/>
                    <a:gd name="connsiteY4" fmla="*/ 1391030 h 2073391"/>
                    <a:gd name="connsiteX5" fmla="*/ 3285460 w 5224121"/>
                    <a:gd name="connsiteY5" fmla="*/ 742444 h 2073391"/>
                    <a:gd name="connsiteX6" fmla="*/ 5132196 w 5224121"/>
                    <a:gd name="connsiteY6" fmla="*/ 0 h 2073391"/>
                    <a:gd name="connsiteX7" fmla="*/ 5224121 w 5224121"/>
                    <a:gd name="connsiteY7" fmla="*/ 399721 h 2073391"/>
                    <a:gd name="connsiteX8" fmla="*/ 3147237 w 5224121"/>
                    <a:gd name="connsiteY8" fmla="*/ 1061421 h 2073391"/>
                    <a:gd name="connsiteX9" fmla="*/ 2700669 w 5224121"/>
                    <a:gd name="connsiteY9" fmla="*/ 1199644 h 2073391"/>
                    <a:gd name="connsiteX10" fmla="*/ 1518059 w 5224121"/>
                    <a:gd name="connsiteY10" fmla="*/ 1561673 h 2073391"/>
                    <a:gd name="connsiteX11" fmla="*/ 83337 w 5224121"/>
                    <a:gd name="connsiteY11" fmla="*/ 2073391 h 2073391"/>
                    <a:gd name="connsiteX12" fmla="*/ 0 w 5224121"/>
                    <a:gd name="connsiteY12" fmla="*/ 1784435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31362 w 5227893"/>
                    <a:gd name="connsiteY3" fmla="*/ 1752537 h 2073391"/>
                    <a:gd name="connsiteX4" fmla="*/ 1428534 w 5227893"/>
                    <a:gd name="connsiteY4" fmla="*/ 139103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28534 w 5227893"/>
                    <a:gd name="connsiteY4" fmla="*/ 139103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70598 w 5227893"/>
                    <a:gd name="connsiteY4" fmla="*/ 145814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68434 w 5227893"/>
                    <a:gd name="connsiteY4" fmla="*/ 1446370 h 2073391"/>
                    <a:gd name="connsiteX5" fmla="*/ 3289232 w 5227893"/>
                    <a:gd name="connsiteY5" fmla="*/ 742444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1083 w 5227893"/>
                    <a:gd name="connsiteY0" fmla="*/ 1878588 h 2073391"/>
                    <a:gd name="connsiteX1" fmla="*/ 3772 w 5227893"/>
                    <a:gd name="connsiteY1" fmla="*/ 1784435 h 2073391"/>
                    <a:gd name="connsiteX2" fmla="*/ 99465 w 5227893"/>
                    <a:gd name="connsiteY2" fmla="*/ 1763170 h 2073391"/>
                    <a:gd name="connsiteX3" fmla="*/ 167542 w 5227893"/>
                    <a:gd name="connsiteY3" fmla="*/ 1868476 h 2073391"/>
                    <a:gd name="connsiteX4" fmla="*/ 1468434 w 5227893"/>
                    <a:gd name="connsiteY4" fmla="*/ 1446370 h 2073391"/>
                    <a:gd name="connsiteX5" fmla="*/ 3308099 w 5227893"/>
                    <a:gd name="connsiteY5" fmla="*/ 764231 h 2073391"/>
                    <a:gd name="connsiteX6" fmla="*/ 5135968 w 5227893"/>
                    <a:gd name="connsiteY6" fmla="*/ 0 h 2073391"/>
                    <a:gd name="connsiteX7" fmla="*/ 5227893 w 5227893"/>
                    <a:gd name="connsiteY7" fmla="*/ 399721 h 2073391"/>
                    <a:gd name="connsiteX8" fmla="*/ 3151009 w 5227893"/>
                    <a:gd name="connsiteY8" fmla="*/ 1061421 h 2073391"/>
                    <a:gd name="connsiteX9" fmla="*/ 2704441 w 5227893"/>
                    <a:gd name="connsiteY9" fmla="*/ 1199644 h 2073391"/>
                    <a:gd name="connsiteX10" fmla="*/ 1521831 w 5227893"/>
                    <a:gd name="connsiteY10" fmla="*/ 1561673 h 2073391"/>
                    <a:gd name="connsiteX11" fmla="*/ 87109 w 5227893"/>
                    <a:gd name="connsiteY11" fmla="*/ 2073391 h 2073391"/>
                    <a:gd name="connsiteX12" fmla="*/ 21083 w 5227893"/>
                    <a:gd name="connsiteY12" fmla="*/ 1878588 h 2073391"/>
                    <a:gd name="connsiteX0" fmla="*/ 22224 w 5229034"/>
                    <a:gd name="connsiteY0" fmla="*/ 1878588 h 2073391"/>
                    <a:gd name="connsiteX1" fmla="*/ 4913 w 5229034"/>
                    <a:gd name="connsiteY1" fmla="*/ 1784435 h 2073391"/>
                    <a:gd name="connsiteX2" fmla="*/ 117916 w 5229034"/>
                    <a:gd name="connsiteY2" fmla="*/ 1857322 h 2073391"/>
                    <a:gd name="connsiteX3" fmla="*/ 168683 w 5229034"/>
                    <a:gd name="connsiteY3" fmla="*/ 1868476 h 2073391"/>
                    <a:gd name="connsiteX4" fmla="*/ 1469575 w 5229034"/>
                    <a:gd name="connsiteY4" fmla="*/ 1446370 h 2073391"/>
                    <a:gd name="connsiteX5" fmla="*/ 3309240 w 5229034"/>
                    <a:gd name="connsiteY5" fmla="*/ 764231 h 2073391"/>
                    <a:gd name="connsiteX6" fmla="*/ 5137109 w 5229034"/>
                    <a:gd name="connsiteY6" fmla="*/ 0 h 2073391"/>
                    <a:gd name="connsiteX7" fmla="*/ 5229034 w 5229034"/>
                    <a:gd name="connsiteY7" fmla="*/ 399721 h 2073391"/>
                    <a:gd name="connsiteX8" fmla="*/ 3152150 w 5229034"/>
                    <a:gd name="connsiteY8" fmla="*/ 1061421 h 2073391"/>
                    <a:gd name="connsiteX9" fmla="*/ 2705582 w 5229034"/>
                    <a:gd name="connsiteY9" fmla="*/ 1199644 h 2073391"/>
                    <a:gd name="connsiteX10" fmla="*/ 1522972 w 5229034"/>
                    <a:gd name="connsiteY10" fmla="*/ 1561673 h 2073391"/>
                    <a:gd name="connsiteX11" fmla="*/ 88250 w 5229034"/>
                    <a:gd name="connsiteY11" fmla="*/ 2073391 h 2073391"/>
                    <a:gd name="connsiteX12" fmla="*/ 22224 w 5229034"/>
                    <a:gd name="connsiteY12" fmla="*/ 1878588 h 2073391"/>
                    <a:gd name="connsiteX0" fmla="*/ 24204 w 5231014"/>
                    <a:gd name="connsiteY0" fmla="*/ 1878588 h 2073391"/>
                    <a:gd name="connsiteX1" fmla="*/ 6893 w 5231014"/>
                    <a:gd name="connsiteY1" fmla="*/ 1784435 h 2073391"/>
                    <a:gd name="connsiteX2" fmla="*/ 148980 w 5231014"/>
                    <a:gd name="connsiteY2" fmla="*/ 1853819 h 2073391"/>
                    <a:gd name="connsiteX3" fmla="*/ 170663 w 5231014"/>
                    <a:gd name="connsiteY3" fmla="*/ 1868476 h 2073391"/>
                    <a:gd name="connsiteX4" fmla="*/ 1471555 w 5231014"/>
                    <a:gd name="connsiteY4" fmla="*/ 1446370 h 2073391"/>
                    <a:gd name="connsiteX5" fmla="*/ 3311220 w 5231014"/>
                    <a:gd name="connsiteY5" fmla="*/ 764231 h 2073391"/>
                    <a:gd name="connsiteX6" fmla="*/ 5139089 w 5231014"/>
                    <a:gd name="connsiteY6" fmla="*/ 0 h 2073391"/>
                    <a:gd name="connsiteX7" fmla="*/ 5231014 w 5231014"/>
                    <a:gd name="connsiteY7" fmla="*/ 399721 h 2073391"/>
                    <a:gd name="connsiteX8" fmla="*/ 3154130 w 5231014"/>
                    <a:gd name="connsiteY8" fmla="*/ 1061421 h 2073391"/>
                    <a:gd name="connsiteX9" fmla="*/ 2707562 w 5231014"/>
                    <a:gd name="connsiteY9" fmla="*/ 1199644 h 2073391"/>
                    <a:gd name="connsiteX10" fmla="*/ 1524952 w 5231014"/>
                    <a:gd name="connsiteY10" fmla="*/ 1561673 h 2073391"/>
                    <a:gd name="connsiteX11" fmla="*/ 90230 w 5231014"/>
                    <a:gd name="connsiteY11" fmla="*/ 2073391 h 2073391"/>
                    <a:gd name="connsiteX12" fmla="*/ 24204 w 5231014"/>
                    <a:gd name="connsiteY12" fmla="*/ 1878588 h 2073391"/>
                    <a:gd name="connsiteX0" fmla="*/ 483 w 5207293"/>
                    <a:gd name="connsiteY0" fmla="*/ 1878588 h 2073391"/>
                    <a:gd name="connsiteX1" fmla="*/ 62974 w 5207293"/>
                    <a:gd name="connsiteY1" fmla="*/ 1895119 h 2073391"/>
                    <a:gd name="connsiteX2" fmla="*/ 125259 w 5207293"/>
                    <a:gd name="connsiteY2" fmla="*/ 1853819 h 2073391"/>
                    <a:gd name="connsiteX3" fmla="*/ 146942 w 5207293"/>
                    <a:gd name="connsiteY3" fmla="*/ 1868476 h 2073391"/>
                    <a:gd name="connsiteX4" fmla="*/ 1447834 w 5207293"/>
                    <a:gd name="connsiteY4" fmla="*/ 1446370 h 2073391"/>
                    <a:gd name="connsiteX5" fmla="*/ 3287499 w 5207293"/>
                    <a:gd name="connsiteY5" fmla="*/ 764231 h 2073391"/>
                    <a:gd name="connsiteX6" fmla="*/ 5115368 w 5207293"/>
                    <a:gd name="connsiteY6" fmla="*/ 0 h 2073391"/>
                    <a:gd name="connsiteX7" fmla="*/ 5207293 w 5207293"/>
                    <a:gd name="connsiteY7" fmla="*/ 399721 h 2073391"/>
                    <a:gd name="connsiteX8" fmla="*/ 3130409 w 5207293"/>
                    <a:gd name="connsiteY8" fmla="*/ 1061421 h 2073391"/>
                    <a:gd name="connsiteX9" fmla="*/ 2683841 w 5207293"/>
                    <a:gd name="connsiteY9" fmla="*/ 1199644 h 2073391"/>
                    <a:gd name="connsiteX10" fmla="*/ 1501231 w 5207293"/>
                    <a:gd name="connsiteY10" fmla="*/ 1561673 h 2073391"/>
                    <a:gd name="connsiteX11" fmla="*/ 66509 w 5207293"/>
                    <a:gd name="connsiteY11" fmla="*/ 2073391 h 2073391"/>
                    <a:gd name="connsiteX12" fmla="*/ 483 w 5207293"/>
                    <a:gd name="connsiteY12" fmla="*/ 1878588 h 2073391"/>
                    <a:gd name="connsiteX0" fmla="*/ 483 w 5207293"/>
                    <a:gd name="connsiteY0" fmla="*/ 1878589 h 2073391"/>
                    <a:gd name="connsiteX1" fmla="*/ 62974 w 5207293"/>
                    <a:gd name="connsiteY1" fmla="*/ 1895119 h 2073391"/>
                    <a:gd name="connsiteX2" fmla="*/ 125259 w 5207293"/>
                    <a:gd name="connsiteY2" fmla="*/ 1853819 h 2073391"/>
                    <a:gd name="connsiteX3" fmla="*/ 146942 w 5207293"/>
                    <a:gd name="connsiteY3" fmla="*/ 1868476 h 2073391"/>
                    <a:gd name="connsiteX4" fmla="*/ 1447834 w 5207293"/>
                    <a:gd name="connsiteY4" fmla="*/ 1446370 h 2073391"/>
                    <a:gd name="connsiteX5" fmla="*/ 3287499 w 5207293"/>
                    <a:gd name="connsiteY5" fmla="*/ 764231 h 2073391"/>
                    <a:gd name="connsiteX6" fmla="*/ 5115368 w 5207293"/>
                    <a:gd name="connsiteY6" fmla="*/ 0 h 2073391"/>
                    <a:gd name="connsiteX7" fmla="*/ 5207293 w 5207293"/>
                    <a:gd name="connsiteY7" fmla="*/ 399721 h 2073391"/>
                    <a:gd name="connsiteX8" fmla="*/ 3130409 w 5207293"/>
                    <a:gd name="connsiteY8" fmla="*/ 1061421 h 2073391"/>
                    <a:gd name="connsiteX9" fmla="*/ 2683841 w 5207293"/>
                    <a:gd name="connsiteY9" fmla="*/ 1199644 h 2073391"/>
                    <a:gd name="connsiteX10" fmla="*/ 1501231 w 5207293"/>
                    <a:gd name="connsiteY10" fmla="*/ 1561673 h 2073391"/>
                    <a:gd name="connsiteX11" fmla="*/ 66509 w 5207293"/>
                    <a:gd name="connsiteY11" fmla="*/ 2073391 h 2073391"/>
                    <a:gd name="connsiteX12" fmla="*/ 483 w 5207293"/>
                    <a:gd name="connsiteY12" fmla="*/ 1878589 h 2073391"/>
                    <a:gd name="connsiteX0" fmla="*/ 520 w 5203003"/>
                    <a:gd name="connsiteY0" fmla="*/ 1901687 h 2073391"/>
                    <a:gd name="connsiteX1" fmla="*/ 58684 w 5203003"/>
                    <a:gd name="connsiteY1" fmla="*/ 1895119 h 2073391"/>
                    <a:gd name="connsiteX2" fmla="*/ 120969 w 5203003"/>
                    <a:gd name="connsiteY2" fmla="*/ 1853819 h 2073391"/>
                    <a:gd name="connsiteX3" fmla="*/ 142652 w 5203003"/>
                    <a:gd name="connsiteY3" fmla="*/ 1868476 h 2073391"/>
                    <a:gd name="connsiteX4" fmla="*/ 1443544 w 5203003"/>
                    <a:gd name="connsiteY4" fmla="*/ 1446370 h 2073391"/>
                    <a:gd name="connsiteX5" fmla="*/ 3283209 w 5203003"/>
                    <a:gd name="connsiteY5" fmla="*/ 764231 h 2073391"/>
                    <a:gd name="connsiteX6" fmla="*/ 5111078 w 5203003"/>
                    <a:gd name="connsiteY6" fmla="*/ 0 h 2073391"/>
                    <a:gd name="connsiteX7" fmla="*/ 5203003 w 5203003"/>
                    <a:gd name="connsiteY7" fmla="*/ 399721 h 2073391"/>
                    <a:gd name="connsiteX8" fmla="*/ 3126119 w 5203003"/>
                    <a:gd name="connsiteY8" fmla="*/ 1061421 h 2073391"/>
                    <a:gd name="connsiteX9" fmla="*/ 2679551 w 5203003"/>
                    <a:gd name="connsiteY9" fmla="*/ 1199644 h 2073391"/>
                    <a:gd name="connsiteX10" fmla="*/ 1496941 w 5203003"/>
                    <a:gd name="connsiteY10" fmla="*/ 1561673 h 2073391"/>
                    <a:gd name="connsiteX11" fmla="*/ 62219 w 5203003"/>
                    <a:gd name="connsiteY11" fmla="*/ 2073391 h 2073391"/>
                    <a:gd name="connsiteX12" fmla="*/ 520 w 5203003"/>
                    <a:gd name="connsiteY12" fmla="*/ 1901687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36225 w 5196576"/>
                    <a:gd name="connsiteY3" fmla="*/ 1868476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36225 w 5196576"/>
                    <a:gd name="connsiteY3" fmla="*/ 1868475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84 w 5196576"/>
                    <a:gd name="connsiteY0" fmla="*/ 1936332 h 2073391"/>
                    <a:gd name="connsiteX1" fmla="*/ 52257 w 5196576"/>
                    <a:gd name="connsiteY1" fmla="*/ 1895119 h 2073391"/>
                    <a:gd name="connsiteX2" fmla="*/ 114542 w 5196576"/>
                    <a:gd name="connsiteY2" fmla="*/ 1853819 h 2073391"/>
                    <a:gd name="connsiteX3" fmla="*/ 192225 w 5196576"/>
                    <a:gd name="connsiteY3" fmla="*/ 1850051 h 2073391"/>
                    <a:gd name="connsiteX4" fmla="*/ 1437117 w 5196576"/>
                    <a:gd name="connsiteY4" fmla="*/ 1446370 h 2073391"/>
                    <a:gd name="connsiteX5" fmla="*/ 3276782 w 5196576"/>
                    <a:gd name="connsiteY5" fmla="*/ 764231 h 2073391"/>
                    <a:gd name="connsiteX6" fmla="*/ 5104651 w 5196576"/>
                    <a:gd name="connsiteY6" fmla="*/ 0 h 2073391"/>
                    <a:gd name="connsiteX7" fmla="*/ 5196576 w 5196576"/>
                    <a:gd name="connsiteY7" fmla="*/ 399721 h 2073391"/>
                    <a:gd name="connsiteX8" fmla="*/ 3119692 w 5196576"/>
                    <a:gd name="connsiteY8" fmla="*/ 1061421 h 2073391"/>
                    <a:gd name="connsiteX9" fmla="*/ 2673124 w 5196576"/>
                    <a:gd name="connsiteY9" fmla="*/ 1199644 h 2073391"/>
                    <a:gd name="connsiteX10" fmla="*/ 1490514 w 5196576"/>
                    <a:gd name="connsiteY10" fmla="*/ 1561673 h 2073391"/>
                    <a:gd name="connsiteX11" fmla="*/ 55792 w 5196576"/>
                    <a:gd name="connsiteY11" fmla="*/ 2073391 h 2073391"/>
                    <a:gd name="connsiteX12" fmla="*/ 584 w 5196576"/>
                    <a:gd name="connsiteY12" fmla="*/ 1936332 h 2073391"/>
                    <a:gd name="connsiteX0" fmla="*/ 598 w 5196590"/>
                    <a:gd name="connsiteY0" fmla="*/ 1936332 h 2073391"/>
                    <a:gd name="connsiteX1" fmla="*/ 52271 w 5196590"/>
                    <a:gd name="connsiteY1" fmla="*/ 1895119 h 2073391"/>
                    <a:gd name="connsiteX2" fmla="*/ 121047 w 5196590"/>
                    <a:gd name="connsiteY2" fmla="*/ 1888465 h 2073391"/>
                    <a:gd name="connsiteX3" fmla="*/ 192239 w 5196590"/>
                    <a:gd name="connsiteY3" fmla="*/ 1850051 h 2073391"/>
                    <a:gd name="connsiteX4" fmla="*/ 1437131 w 5196590"/>
                    <a:gd name="connsiteY4" fmla="*/ 1446370 h 2073391"/>
                    <a:gd name="connsiteX5" fmla="*/ 3276796 w 5196590"/>
                    <a:gd name="connsiteY5" fmla="*/ 764231 h 2073391"/>
                    <a:gd name="connsiteX6" fmla="*/ 5104665 w 5196590"/>
                    <a:gd name="connsiteY6" fmla="*/ 0 h 2073391"/>
                    <a:gd name="connsiteX7" fmla="*/ 5196590 w 5196590"/>
                    <a:gd name="connsiteY7" fmla="*/ 399721 h 2073391"/>
                    <a:gd name="connsiteX8" fmla="*/ 3119706 w 5196590"/>
                    <a:gd name="connsiteY8" fmla="*/ 1061421 h 2073391"/>
                    <a:gd name="connsiteX9" fmla="*/ 2673138 w 5196590"/>
                    <a:gd name="connsiteY9" fmla="*/ 1199644 h 2073391"/>
                    <a:gd name="connsiteX10" fmla="*/ 1490528 w 5196590"/>
                    <a:gd name="connsiteY10" fmla="*/ 1561673 h 2073391"/>
                    <a:gd name="connsiteX11" fmla="*/ 55806 w 5196590"/>
                    <a:gd name="connsiteY11" fmla="*/ 2073391 h 2073391"/>
                    <a:gd name="connsiteX12" fmla="*/ 598 w 5196590"/>
                    <a:gd name="connsiteY12" fmla="*/ 1936332 h 2073391"/>
                    <a:gd name="connsiteX0" fmla="*/ 598 w 5196590"/>
                    <a:gd name="connsiteY0" fmla="*/ 1909770 h 2046829"/>
                    <a:gd name="connsiteX1" fmla="*/ 52271 w 5196590"/>
                    <a:gd name="connsiteY1" fmla="*/ 1868557 h 2046829"/>
                    <a:gd name="connsiteX2" fmla="*/ 121047 w 5196590"/>
                    <a:gd name="connsiteY2" fmla="*/ 1861903 h 2046829"/>
                    <a:gd name="connsiteX3" fmla="*/ 192239 w 5196590"/>
                    <a:gd name="connsiteY3" fmla="*/ 1823489 h 2046829"/>
                    <a:gd name="connsiteX4" fmla="*/ 1437131 w 5196590"/>
                    <a:gd name="connsiteY4" fmla="*/ 1419808 h 2046829"/>
                    <a:gd name="connsiteX5" fmla="*/ 3276796 w 5196590"/>
                    <a:gd name="connsiteY5" fmla="*/ 737669 h 2046829"/>
                    <a:gd name="connsiteX6" fmla="*/ 5056249 w 5196590"/>
                    <a:gd name="connsiteY6" fmla="*/ 0 h 2046829"/>
                    <a:gd name="connsiteX7" fmla="*/ 5196590 w 5196590"/>
                    <a:gd name="connsiteY7" fmla="*/ 373159 h 2046829"/>
                    <a:gd name="connsiteX8" fmla="*/ 3119706 w 5196590"/>
                    <a:gd name="connsiteY8" fmla="*/ 1034859 h 2046829"/>
                    <a:gd name="connsiteX9" fmla="*/ 2673138 w 5196590"/>
                    <a:gd name="connsiteY9" fmla="*/ 1173082 h 2046829"/>
                    <a:gd name="connsiteX10" fmla="*/ 1490528 w 5196590"/>
                    <a:gd name="connsiteY10" fmla="*/ 1535111 h 2046829"/>
                    <a:gd name="connsiteX11" fmla="*/ 55806 w 5196590"/>
                    <a:gd name="connsiteY11" fmla="*/ 2046829 h 2046829"/>
                    <a:gd name="connsiteX12" fmla="*/ 598 w 5196590"/>
                    <a:gd name="connsiteY12" fmla="*/ 1909770 h 2046829"/>
                    <a:gd name="connsiteX0" fmla="*/ 598 w 5196590"/>
                    <a:gd name="connsiteY0" fmla="*/ 1915405 h 2052464"/>
                    <a:gd name="connsiteX1" fmla="*/ 52271 w 5196590"/>
                    <a:gd name="connsiteY1" fmla="*/ 1874192 h 2052464"/>
                    <a:gd name="connsiteX2" fmla="*/ 121047 w 5196590"/>
                    <a:gd name="connsiteY2" fmla="*/ 1867538 h 2052464"/>
                    <a:gd name="connsiteX3" fmla="*/ 192239 w 5196590"/>
                    <a:gd name="connsiteY3" fmla="*/ 1829124 h 2052464"/>
                    <a:gd name="connsiteX4" fmla="*/ 1437131 w 5196590"/>
                    <a:gd name="connsiteY4" fmla="*/ 1425443 h 2052464"/>
                    <a:gd name="connsiteX5" fmla="*/ 3276796 w 5196590"/>
                    <a:gd name="connsiteY5" fmla="*/ 743304 h 2052464"/>
                    <a:gd name="connsiteX6" fmla="*/ 5068702 w 5196590"/>
                    <a:gd name="connsiteY6" fmla="*/ 0 h 2052464"/>
                    <a:gd name="connsiteX7" fmla="*/ 5196590 w 5196590"/>
                    <a:gd name="connsiteY7" fmla="*/ 378794 h 2052464"/>
                    <a:gd name="connsiteX8" fmla="*/ 3119706 w 5196590"/>
                    <a:gd name="connsiteY8" fmla="*/ 1040494 h 2052464"/>
                    <a:gd name="connsiteX9" fmla="*/ 2673138 w 5196590"/>
                    <a:gd name="connsiteY9" fmla="*/ 1178717 h 2052464"/>
                    <a:gd name="connsiteX10" fmla="*/ 1490528 w 5196590"/>
                    <a:gd name="connsiteY10" fmla="*/ 1540746 h 2052464"/>
                    <a:gd name="connsiteX11" fmla="*/ 55806 w 5196590"/>
                    <a:gd name="connsiteY11" fmla="*/ 2052464 h 2052464"/>
                    <a:gd name="connsiteX12" fmla="*/ 598 w 5196590"/>
                    <a:gd name="connsiteY12" fmla="*/ 1915405 h 205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96590" h="2052464">
                      <a:moveTo>
                        <a:pt x="598" y="1915405"/>
                      </a:moveTo>
                      <a:cubicBezTo>
                        <a:pt x="-5172" y="1884021"/>
                        <a:pt x="32196" y="1882170"/>
                        <a:pt x="52271" y="1874192"/>
                      </a:cubicBezTo>
                      <a:cubicBezTo>
                        <a:pt x="72346" y="1866214"/>
                        <a:pt x="97719" y="1875049"/>
                        <a:pt x="121047" y="1867538"/>
                      </a:cubicBezTo>
                      <a:cubicBezTo>
                        <a:pt x="144375" y="1860027"/>
                        <a:pt x="-27108" y="1902806"/>
                        <a:pt x="192239" y="1829124"/>
                      </a:cubicBezTo>
                      <a:cubicBezTo>
                        <a:pt x="411586" y="1755442"/>
                        <a:pt x="1002779" y="1562222"/>
                        <a:pt x="1437131" y="1425443"/>
                      </a:cubicBezTo>
                      <a:lnTo>
                        <a:pt x="3276796" y="743304"/>
                      </a:lnTo>
                      <a:lnTo>
                        <a:pt x="5068702" y="0"/>
                      </a:lnTo>
                      <a:lnTo>
                        <a:pt x="5196590" y="378794"/>
                      </a:lnTo>
                      <a:lnTo>
                        <a:pt x="3119706" y="1040494"/>
                      </a:lnTo>
                      <a:lnTo>
                        <a:pt x="2673138" y="1178717"/>
                      </a:lnTo>
                      <a:lnTo>
                        <a:pt x="1490528" y="1540746"/>
                      </a:lnTo>
                      <a:lnTo>
                        <a:pt x="55806" y="2052464"/>
                      </a:lnTo>
                      <a:lnTo>
                        <a:pt x="598" y="1915405"/>
                      </a:lnTo>
                      <a:close/>
                    </a:path>
                  </a:pathLst>
                </a:custGeom>
                <a:solidFill>
                  <a:srgbClr val="0D3759">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p:cNvSpPr/>
                <p:nvPr/>
              </p:nvSpPr>
              <p:spPr>
                <a:xfrm>
                  <a:off x="7378176" y="3108440"/>
                  <a:ext cx="3769952" cy="972106"/>
                </a:xfrm>
                <a:custGeom>
                  <a:avLst/>
                  <a:gdLst>
                    <a:gd name="connsiteX0" fmla="*/ 0 w 3870251"/>
                    <a:gd name="connsiteY0" fmla="*/ 1010093 h 1010093"/>
                    <a:gd name="connsiteX1" fmla="*/ 1775637 w 3870251"/>
                    <a:gd name="connsiteY1" fmla="*/ 574158 h 1010093"/>
                    <a:gd name="connsiteX2" fmla="*/ 3870251 w 3870251"/>
                    <a:gd name="connsiteY2" fmla="*/ 0 h 1010093"/>
                    <a:gd name="connsiteX3" fmla="*/ 3870251 w 3870251"/>
                    <a:gd name="connsiteY3" fmla="*/ 0 h 1010093"/>
                    <a:gd name="connsiteX0" fmla="*/ 0 w 3870251"/>
                    <a:gd name="connsiteY0" fmla="*/ 1010093 h 1010093"/>
                    <a:gd name="connsiteX1" fmla="*/ 1762290 w 3870251"/>
                    <a:gd name="connsiteY1" fmla="*/ 564008 h 1010093"/>
                    <a:gd name="connsiteX2" fmla="*/ 3870251 w 3870251"/>
                    <a:gd name="connsiteY2" fmla="*/ 0 h 1010093"/>
                    <a:gd name="connsiteX3" fmla="*/ 3870251 w 3870251"/>
                    <a:gd name="connsiteY3" fmla="*/ 0 h 1010093"/>
                  </a:gdLst>
                  <a:ahLst/>
                  <a:cxnLst>
                    <a:cxn ang="0">
                      <a:pos x="connsiteX0" y="connsiteY0"/>
                    </a:cxn>
                    <a:cxn ang="0">
                      <a:pos x="connsiteX1" y="connsiteY1"/>
                    </a:cxn>
                    <a:cxn ang="0">
                      <a:pos x="connsiteX2" y="connsiteY2"/>
                    </a:cxn>
                    <a:cxn ang="0">
                      <a:pos x="connsiteX3" y="connsiteY3"/>
                    </a:cxn>
                  </a:cxnLst>
                  <a:rect l="l" t="t" r="r" b="b"/>
                  <a:pathLst>
                    <a:path w="3870251" h="1010093">
                      <a:moveTo>
                        <a:pt x="0" y="1010093"/>
                      </a:moveTo>
                      <a:lnTo>
                        <a:pt x="1762290" y="564008"/>
                      </a:lnTo>
                      <a:lnTo>
                        <a:pt x="3870251" y="0"/>
                      </a:lnTo>
                      <a:lnTo>
                        <a:pt x="3870251"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201" name="Table 200"/>
          <p:cNvGraphicFramePr>
            <a:graphicFrameLocks noGrp="1"/>
          </p:cNvGraphicFramePr>
          <p:nvPr>
            <p:extLst>
              <p:ext uri="{D42A27DB-BD31-4B8C-83A1-F6EECF244321}">
                <p14:modId xmlns:p14="http://schemas.microsoft.com/office/powerpoint/2010/main" val="2494421585"/>
              </p:ext>
            </p:extLst>
          </p:nvPr>
        </p:nvGraphicFramePr>
        <p:xfrm>
          <a:off x="6315030" y="4449839"/>
          <a:ext cx="5399652" cy="1707249"/>
        </p:xfrm>
        <a:graphic>
          <a:graphicData uri="http://schemas.openxmlformats.org/drawingml/2006/table">
            <a:tbl>
              <a:tblPr/>
              <a:tblGrid>
                <a:gridCol w="1933212">
                  <a:extLst>
                    <a:ext uri="{9D8B030D-6E8A-4147-A177-3AD203B41FA5}">
                      <a16:colId xmlns:a16="http://schemas.microsoft.com/office/drawing/2014/main" val="20000"/>
                    </a:ext>
                  </a:extLst>
                </a:gridCol>
                <a:gridCol w="877187">
                  <a:extLst>
                    <a:ext uri="{9D8B030D-6E8A-4147-A177-3AD203B41FA5}">
                      <a16:colId xmlns:a16="http://schemas.microsoft.com/office/drawing/2014/main" val="2713655404"/>
                    </a:ext>
                  </a:extLst>
                </a:gridCol>
                <a:gridCol w="855920">
                  <a:extLst>
                    <a:ext uri="{9D8B030D-6E8A-4147-A177-3AD203B41FA5}">
                      <a16:colId xmlns:a16="http://schemas.microsoft.com/office/drawing/2014/main" val="1711131915"/>
                    </a:ext>
                  </a:extLst>
                </a:gridCol>
                <a:gridCol w="839973">
                  <a:extLst>
                    <a:ext uri="{9D8B030D-6E8A-4147-A177-3AD203B41FA5}">
                      <a16:colId xmlns:a16="http://schemas.microsoft.com/office/drawing/2014/main" val="1482183807"/>
                    </a:ext>
                  </a:extLst>
                </a:gridCol>
                <a:gridCol w="893360">
                  <a:extLst>
                    <a:ext uri="{9D8B030D-6E8A-4147-A177-3AD203B41FA5}">
                      <a16:colId xmlns:a16="http://schemas.microsoft.com/office/drawing/2014/main" val="1532189516"/>
                    </a:ext>
                  </a:extLst>
                </a:gridCol>
              </a:tblGrid>
              <a:tr h="409074">
                <a:tc gridSpan="5">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mn-lt"/>
                        </a:rPr>
                        <a:t>FEV</a:t>
                      </a:r>
                      <a:r>
                        <a:rPr lang="en-US" sz="1400" b="1" baseline="-25000" dirty="0">
                          <a:solidFill>
                            <a:schemeClr val="bg1"/>
                          </a:solidFill>
                          <a:latin typeface="+mn-lt"/>
                        </a:rPr>
                        <a:t>1</a:t>
                      </a:r>
                      <a:r>
                        <a:rPr lang="en-US" sz="1400" b="1" dirty="0">
                          <a:solidFill>
                            <a:schemeClr val="bg1"/>
                          </a:solidFill>
                          <a:latin typeface="+mn-lt"/>
                        </a:rPr>
                        <a:t> Change from Baseline </a:t>
                      </a:r>
                      <a:r>
                        <a:rPr lang="en-US" sz="1400" b="1" baseline="0" dirty="0">
                          <a:solidFill>
                            <a:schemeClr val="bg1"/>
                          </a:solidFill>
                          <a:latin typeface="+mn-lt"/>
                        </a:rPr>
                        <a:t>b</a:t>
                      </a:r>
                      <a:r>
                        <a:rPr lang="en-US" sz="1400" b="1" dirty="0">
                          <a:solidFill>
                            <a:schemeClr val="bg1"/>
                          </a:solidFill>
                          <a:latin typeface="+mn-lt"/>
                        </a:rPr>
                        <a:t>y Blood EOS Category (cells/µL</a:t>
                      </a:r>
                      <a:r>
                        <a:rPr kumimoji="0" lang="en-US" altLang="en-US" sz="14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9873">
                <a:tc gridSpan="2">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&lt;150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a:txBody>
                    <a:bodyPr/>
                    <a:lstStyle/>
                    <a:p>
                      <a:pPr algn="ctr"/>
                      <a:r>
                        <a:rPr lang="en-US" sz="1400" b="1" dirty="0">
                          <a:latin typeface="+mn-lt"/>
                          <a:cs typeface="Arial" panose="020B0604020202020204" pitchFamily="34" charset="0"/>
                        </a:rPr>
                        <a:t>150-299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300-449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203977">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PBO/Benra Q8W, n/n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117/101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134/145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201/200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300/295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302309">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normalizeH="0" baseline="0" dirty="0">
                          <a:ln>
                            <a:noFill/>
                          </a:ln>
                          <a:solidFill>
                            <a:srgbClr val="000000"/>
                          </a:solidFill>
                          <a:effectLst/>
                          <a:latin typeface="+mn-lt"/>
                          <a:ea typeface="+mn-ea"/>
                          <a:cs typeface="+mn-cs"/>
                        </a:rPr>
                        <a:t>LSM difference, mL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b="1" dirty="0">
                          <a:solidFill>
                            <a:schemeClr val="tx1"/>
                          </a:solidFill>
                        </a:rPr>
                        <a:t>44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60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34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224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02">
                <a:tc>
                  <a:txBody>
                    <a:bodyPr/>
                    <a:lstStyle/>
                    <a:p>
                      <a:r>
                        <a:rPr kumimoji="0" lang="en-US" altLang="en-US" sz="1400" b="0" i="0" u="none" strike="noStrike" cap="none" normalizeH="0" baseline="0" dirty="0">
                          <a:ln>
                            <a:noFill/>
                          </a:ln>
                          <a:solidFill>
                            <a:srgbClr val="000000"/>
                          </a:solidFill>
                          <a:effectLst/>
                          <a:latin typeface="+mn-lt"/>
                        </a:rPr>
                        <a:t>p-value vs. PBO</a:t>
                      </a:r>
                      <a:endParaRPr lang="en-US" sz="1400" dirty="0"/>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dirty="0">
                          <a:solidFill>
                            <a:schemeClr val="tx1"/>
                          </a:solidFill>
                        </a:rPr>
                        <a:t>0.43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0.42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Tree>
    <p:extLst>
      <p:ext uri="{BB962C8B-B14F-4D97-AF65-F5344CB8AC3E}">
        <p14:creationId xmlns:p14="http://schemas.microsoft.com/office/powerpoint/2010/main" val="26862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
                                        </p:tgtEl>
                                        <p:attrNameLst>
                                          <p:attrName>style.visibility</p:attrName>
                                        </p:attrNameLst>
                                      </p:cBhvr>
                                      <p:to>
                                        <p:strVal val="visible"/>
                                      </p:to>
                                    </p:set>
                                    <p:anim calcmode="lin" valueType="num">
                                      <p:cBhvr additive="base">
                                        <p:cTn id="15" dur="500" fill="hold"/>
                                        <p:tgtEl>
                                          <p:spTgt spid="201"/>
                                        </p:tgtEl>
                                        <p:attrNameLst>
                                          <p:attrName>ppt_x</p:attrName>
                                        </p:attrNameLst>
                                      </p:cBhvr>
                                      <p:tavLst>
                                        <p:tav tm="0">
                                          <p:val>
                                            <p:strVal val="#ppt_x"/>
                                          </p:val>
                                        </p:tav>
                                        <p:tav tm="100000">
                                          <p:val>
                                            <p:strVal val="#ppt_x"/>
                                          </p:val>
                                        </p:tav>
                                      </p:tavLst>
                                    </p:anim>
                                    <p:anim calcmode="lin" valueType="num">
                                      <p:cBhvr additive="base">
                                        <p:cTn id="16"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9"/>
          <p:cNvSpPr txBox="1">
            <a:spLocks noChangeArrowheads="1"/>
          </p:cNvSpPr>
          <p:nvPr/>
        </p:nvSpPr>
        <p:spPr bwMode="auto">
          <a:xfrm>
            <a:off x="457200" y="5529781"/>
            <a:ext cx="11148682" cy="5847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Clr>
                <a:schemeClr val="accent1"/>
              </a:buClr>
            </a:pPr>
            <a:r>
              <a:rPr lang="en-GB" sz="1600" dirty="0">
                <a:solidFill>
                  <a:schemeClr val="accent1"/>
                </a:solidFill>
                <a:latin typeface="+mn-lt"/>
              </a:rPr>
              <a:t>The difference in asthma control, asthma-related quality of life, and total asthma symptom scores increased with greater baseline blood eosinophil counts in the benralizumab Q8W group compared to placebo</a:t>
            </a:r>
            <a:endParaRPr lang="en-US" altLang="en-US" sz="1600" dirty="0">
              <a:solidFill>
                <a:schemeClr val="accent1"/>
              </a:solidFill>
              <a:latin typeface="+mn-lt"/>
            </a:endParaRPr>
          </a:p>
        </p:txBody>
      </p:sp>
      <p:sp>
        <p:nvSpPr>
          <p:cNvPr id="72707" name="Title 12"/>
          <p:cNvSpPr>
            <a:spLocks noGrp="1"/>
          </p:cNvSpPr>
          <p:nvPr>
            <p:ph type="title"/>
          </p:nvPr>
        </p:nvSpPr>
        <p:spPr/>
        <p:txBody>
          <a:bodyPr/>
          <a:lstStyle/>
          <a:p>
            <a:r>
              <a:rPr lang="en-US" dirty="0"/>
              <a:t>Influence of Baseline Blood EOS on Change in TAS, ACQ-6, and              AQLQ(S)+12 Scores (Full Analysis Set; Pooled Studies, Q8W) </a:t>
            </a:r>
            <a:endParaRPr lang="en-US" altLang="en-US" dirty="0"/>
          </a:p>
        </p:txBody>
      </p:sp>
      <p:sp>
        <p:nvSpPr>
          <p:cNvPr id="10" name="Slide Number Placeholder 9"/>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0208C95-703F-4160-ABF3-6CFA4A9A21D2}" type="slidenum">
              <a:rPr lang="en-US" altLang="en-US" smtClean="0"/>
              <a:pPr/>
              <a:t>10</a:t>
            </a:fld>
            <a:r>
              <a:rPr lang="en-US" altLang="en-US"/>
              <a:t> </a:t>
            </a:r>
          </a:p>
        </p:txBody>
      </p:sp>
      <p:graphicFrame>
        <p:nvGraphicFramePr>
          <p:cNvPr id="9" name="Table 8"/>
          <p:cNvGraphicFramePr>
            <a:graphicFrameLocks noGrp="1"/>
          </p:cNvGraphicFramePr>
          <p:nvPr>
            <p:extLst/>
          </p:nvPr>
        </p:nvGraphicFramePr>
        <p:xfrm>
          <a:off x="487680" y="1507954"/>
          <a:ext cx="11118202" cy="18614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 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350/296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bl>
          </a:graphicData>
        </a:graphic>
      </p:graphicFrame>
      <p:sp>
        <p:nvSpPr>
          <p:cNvPr id="2" name="Text Placeholder 1"/>
          <p:cNvSpPr>
            <a:spLocks noGrp="1"/>
          </p:cNvSpPr>
          <p:nvPr>
            <p:ph type="body" sz="quarter" idx="13"/>
          </p:nvPr>
        </p:nvSpPr>
        <p:spPr/>
        <p:txBody>
          <a:bodyPr/>
          <a:lstStyle/>
          <a:p>
            <a:r>
              <a:rPr lang="en-GB" dirty="0"/>
              <a:t>ACQ-6 = Asthma Control Questionnaire-6; AQLQ(S)+12 = Standardised Asthma Quality of Life Questionnaire for 12 years and older; EOS = eosinophil; LSM = least squares mean; Q8W = every 8 weeks; TAS = total asthma symptoms score.</a:t>
            </a:r>
            <a:r>
              <a:rPr lang="en-US" dirty="0"/>
              <a:t> </a:t>
            </a:r>
          </a:p>
          <a:p>
            <a:r>
              <a:rPr lang="en-US" dirty="0"/>
              <a:t>FitzGerald JM et al. </a:t>
            </a:r>
            <a:r>
              <a:rPr lang="en-US" i="1" dirty="0"/>
              <a:t>Lancet </a:t>
            </a:r>
            <a:r>
              <a:rPr lang="en-US" i="1" dirty="0" err="1"/>
              <a:t>Respir</a:t>
            </a:r>
            <a:r>
              <a:rPr lang="en-US" i="1" dirty="0"/>
              <a:t> Med.</a:t>
            </a:r>
            <a:r>
              <a:rPr lang="en-US" dirty="0"/>
              <a:t> 2018;6:51-64.</a:t>
            </a:r>
          </a:p>
        </p:txBody>
      </p:sp>
      <p:graphicFrame>
        <p:nvGraphicFramePr>
          <p:cNvPr id="7" name="Table 6"/>
          <p:cNvGraphicFramePr>
            <a:graphicFrameLocks noGrp="1"/>
          </p:cNvGraphicFramePr>
          <p:nvPr>
            <p:extLst/>
          </p:nvPr>
        </p:nvGraphicFramePr>
        <p:xfrm>
          <a:off x="487680" y="1507954"/>
          <a:ext cx="11118202" cy="27758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 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350/296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r h="295085">
                <a:tc gridSpan="2">
                  <a:txBody>
                    <a:bodyPr/>
                    <a:lstStyle>
                      <a:lvl1pPr>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Arial" panose="020B0604020202020204" pitchFamily="34" charset="0"/>
                          <a:ea typeface="+mn-ea"/>
                          <a:cs typeface="+mn-cs"/>
                        </a:rPr>
                        <a:t>Placebo/Benra Q8W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a:txBody>
                    <a:bodyPr/>
                    <a:lstStyle/>
                    <a:p>
                      <a:pPr algn="ctr"/>
                      <a:r>
                        <a:rPr lang="en-US" sz="1400" dirty="0"/>
                        <a:t>741/720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624/619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490/475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293/283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cap="none" normalizeH="0" baseline="0" dirty="0">
                          <a:ln>
                            <a:noFill/>
                          </a:ln>
                          <a:solidFill>
                            <a:schemeClr val="tx1"/>
                          </a:solidFill>
                          <a:effectLst/>
                          <a:latin typeface="+mn-lt"/>
                        </a:rPr>
                        <a:t>AQLQ(s) + 12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0973183"/>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     p-value vs. placebo</a:t>
                      </a:r>
                      <a:endParaRPr kumimoji="0" lang="en-US" altLang="en-US" sz="1400" b="1" i="0" u="none" strike="noStrike" cap="none" normalizeH="0" baseline="0" dirty="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403973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65690940"/>
              </p:ext>
            </p:extLst>
          </p:nvPr>
        </p:nvGraphicFramePr>
        <p:xfrm>
          <a:off x="487680" y="1507954"/>
          <a:ext cx="11118202" cy="3690213"/>
        </p:xfrm>
        <a:graphic>
          <a:graphicData uri="http://schemas.openxmlformats.org/drawingml/2006/table">
            <a:tbl>
              <a:tblPr/>
              <a:tblGrid>
                <a:gridCol w="2025315">
                  <a:extLst>
                    <a:ext uri="{9D8B030D-6E8A-4147-A177-3AD203B41FA5}">
                      <a16:colId xmlns:a16="http://schemas.microsoft.com/office/drawing/2014/main" val="20000"/>
                    </a:ext>
                  </a:extLst>
                </a:gridCol>
                <a:gridCol w="142294">
                  <a:extLst>
                    <a:ext uri="{9D8B030D-6E8A-4147-A177-3AD203B41FA5}">
                      <a16:colId xmlns:a16="http://schemas.microsoft.com/office/drawing/2014/main" val="530734996"/>
                    </a:ext>
                  </a:extLst>
                </a:gridCol>
                <a:gridCol w="2211666">
                  <a:extLst>
                    <a:ext uri="{9D8B030D-6E8A-4147-A177-3AD203B41FA5}">
                      <a16:colId xmlns:a16="http://schemas.microsoft.com/office/drawing/2014/main" val="2713655404"/>
                    </a:ext>
                  </a:extLst>
                </a:gridCol>
                <a:gridCol w="1973911">
                  <a:extLst>
                    <a:ext uri="{9D8B030D-6E8A-4147-A177-3AD203B41FA5}">
                      <a16:colId xmlns:a16="http://schemas.microsoft.com/office/drawing/2014/main" val="1711131915"/>
                    </a:ext>
                  </a:extLst>
                </a:gridCol>
                <a:gridCol w="2448603">
                  <a:extLst>
                    <a:ext uri="{9D8B030D-6E8A-4147-A177-3AD203B41FA5}">
                      <a16:colId xmlns:a16="http://schemas.microsoft.com/office/drawing/2014/main" val="1482183807"/>
                    </a:ext>
                  </a:extLst>
                </a:gridCol>
                <a:gridCol w="2316413">
                  <a:extLst>
                    <a:ext uri="{9D8B030D-6E8A-4147-A177-3AD203B41FA5}">
                      <a16:colId xmlns:a16="http://schemas.microsoft.com/office/drawing/2014/main" val="1532189516"/>
                    </a:ext>
                  </a:extLst>
                </a:gridCol>
              </a:tblGrid>
              <a:tr h="596071">
                <a:tc gridSpan="6">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Patient-reported asthma symptoms, asthma control, and asthma quality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n-lt"/>
                        </a:rPr>
                        <a:t>of life scores by cumulative  EOS counts, LSM treatment difference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871">
                <a:tc gridSpan="3">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≥0 cells/µL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hMerge="1">
                  <a:txBody>
                    <a:bodyPr/>
                    <a:lstStyle/>
                    <a:p>
                      <a:endParaRPr lang="en-US"/>
                    </a:p>
                  </a:txBody>
                  <a:tcPr/>
                </a:tc>
                <a:tc>
                  <a:txBody>
                    <a:bodyPr/>
                    <a:lstStyle/>
                    <a:p>
                      <a:pPr algn="ctr"/>
                      <a:r>
                        <a:rPr lang="en-US" sz="1400" b="1" dirty="0">
                          <a:latin typeface="+mn-lt"/>
                          <a:cs typeface="Arial" panose="020B0604020202020204" pitchFamily="34" charset="0"/>
                        </a:rPr>
                        <a:t>≥150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 </a:t>
                      </a:r>
                      <a:r>
                        <a:rPr kumimoji="0" lang="en-US" altLang="en-US" sz="1400" b="1" i="0" u="none" strike="noStrike" cap="none" normalizeH="0" baseline="0" dirty="0">
                          <a:ln>
                            <a:noFill/>
                          </a:ln>
                          <a:solidFill>
                            <a:srgbClr val="000000"/>
                          </a:solidFill>
                          <a:effectLst/>
                          <a:latin typeface="+mn-lt"/>
                          <a:cs typeface="Arial" panose="020B0604020202020204" pitchFamily="34" charset="0"/>
                        </a:rPr>
                        <a:t>cells/µL</a:t>
                      </a:r>
                      <a:endParaRPr lang="en-US" sz="1400" b="1" dirty="0">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27871">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Placebo/Benra Q8W, n/n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767/746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646/642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510/495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305/296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29508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kern="1200" cap="none" normalizeH="0" baseline="0" dirty="0">
                          <a:ln>
                            <a:noFill/>
                          </a:ln>
                          <a:solidFill>
                            <a:srgbClr val="000000"/>
                          </a:solidFill>
                          <a:effectLst/>
                          <a:latin typeface="+mn-lt"/>
                          <a:ea typeface="+mn-ea"/>
                          <a:cs typeface="+mn-cs"/>
                        </a:rPr>
                        <a:t>ACQ-6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b="1" dirty="0">
                          <a:solidFill>
                            <a:schemeClr val="tx1"/>
                          </a:solidFill>
                        </a:rPr>
                        <a:t>-0.23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b="1" dirty="0">
                          <a:solidFill>
                            <a:schemeClr val="tx1"/>
                          </a:solidFill>
                        </a:rPr>
                        <a:t>-0.18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0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     p-value vs. placebo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r>
                        <a:rPr lang="en-US" sz="1400" dirty="0">
                          <a:solidFill>
                            <a:schemeClr val="tx1"/>
                          </a:solidFill>
                        </a:rPr>
                        <a:t>0.0022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517491"/>
                  </a:ext>
                </a:extLst>
              </a:tr>
              <a:tr h="295085">
                <a:tc gridSpan="2">
                  <a:txBody>
                    <a:bodyPr/>
                    <a:lstStyle>
                      <a:lvl1pPr>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Arial" panose="020B0604020202020204" pitchFamily="34" charset="0"/>
                          <a:ea typeface="+mn-ea"/>
                          <a:cs typeface="+mn-cs"/>
                        </a:rPr>
                        <a:t>Placebo/Benra Q8W, n/n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a:txBody>
                    <a:bodyPr/>
                    <a:lstStyle/>
                    <a:p>
                      <a:pPr algn="ctr"/>
                      <a:r>
                        <a:rPr lang="en-US" sz="1400" dirty="0"/>
                        <a:t>741/720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624/619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490/475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t>293/283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     </a:t>
                      </a:r>
                      <a:r>
                        <a:rPr kumimoji="0" lang="en-US" altLang="en-US" sz="1400" b="1" i="0" u="none" strike="noStrike" cap="none" normalizeH="0" baseline="0" dirty="0">
                          <a:ln>
                            <a:noFill/>
                          </a:ln>
                          <a:solidFill>
                            <a:schemeClr val="tx1"/>
                          </a:solidFill>
                          <a:effectLst/>
                          <a:latin typeface="+mn-lt"/>
                        </a:rPr>
                        <a:t>AQLQ(s)+12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0973183"/>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rPr>
                        <a:t>     p-value vs. placebo</a:t>
                      </a:r>
                      <a:endParaRPr kumimoji="0" lang="en-US" altLang="en-US" sz="1400" b="1" i="0" u="none" strike="noStrike" cap="none" normalizeH="0" baseline="0" dirty="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4039733"/>
                  </a:ext>
                </a:extLst>
              </a:tr>
              <a:tr h="295085">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normalizeH="0" baseline="0" dirty="0">
                          <a:ln>
                            <a:noFill/>
                          </a:ln>
                          <a:solidFill>
                            <a:srgbClr val="000000"/>
                          </a:solidFill>
                          <a:effectLst/>
                          <a:latin typeface="+mn-lt"/>
                          <a:ea typeface="+mn-ea"/>
                          <a:cs typeface="+mn-cs"/>
                        </a:rPr>
                        <a:t>Placebo/Benra Q8W, n/n</a:t>
                      </a:r>
                      <a:endParaRPr kumimoji="0" lang="en-US" altLang="en-US" sz="1400" b="1" i="0" u="none" strike="noStrike" cap="none" normalizeH="0" baseline="0" dirty="0">
                        <a:ln>
                          <a:noFill/>
                        </a:ln>
                        <a:solidFill>
                          <a:srgbClr val="000000"/>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768/740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647/637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510/493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sz="1400" dirty="0">
                          <a:solidFill>
                            <a:schemeClr val="tx1"/>
                          </a:solidFill>
                        </a:rPr>
                        <a:t>306/294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49273266"/>
                  </a:ext>
                </a:extLst>
              </a:tr>
              <a:tr h="295085">
                <a:tc gridSpan="2">
                  <a:txBody>
                    <a:bodyPr/>
                    <a:lstStyle/>
                    <a:p>
                      <a:r>
                        <a:rPr lang="en-US" sz="1400" b="1" dirty="0"/>
                        <a:t>     TAS</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b="1"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-0.26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-0.35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5085">
                <a:tc gridSpan="2">
                  <a:txBody>
                    <a:bodyPr/>
                    <a:lstStyle/>
                    <a:p>
                      <a:r>
                        <a:rPr kumimoji="0" lang="en-US" altLang="en-US" sz="1400" b="0" i="0" u="none" strike="noStrike" cap="none" normalizeH="0" baseline="0" dirty="0">
                          <a:ln>
                            <a:noFill/>
                          </a:ln>
                          <a:solidFill>
                            <a:srgbClr val="000000"/>
                          </a:solidFill>
                          <a:effectLst/>
                          <a:latin typeface="+mn-lt"/>
                        </a:rPr>
                        <a:t>     p-value vs. placebo</a:t>
                      </a:r>
                      <a:endParaRPr lang="en-US" sz="1400" dirty="0"/>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algn="ctr"/>
                      <a:endParaRPr lang="en-US" sz="1400" dirty="0">
                        <a:solidFill>
                          <a:schemeClr val="tx1"/>
                        </a:solidFil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Tree>
    <p:extLst>
      <p:ext uri="{BB962C8B-B14F-4D97-AF65-F5344CB8AC3E}">
        <p14:creationId xmlns:p14="http://schemas.microsoft.com/office/powerpoint/2010/main" val="2918299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2706"/>
                                        </p:tgtEl>
                                        <p:attrNameLst>
                                          <p:attrName>style.visibility</p:attrName>
                                        </p:attrNameLst>
                                      </p:cBhvr>
                                      <p:to>
                                        <p:strVal val="visible"/>
                                      </p:to>
                                    </p:set>
                                    <p:animEffect transition="in" filter="fade">
                                      <p:cBhvr>
                                        <p:cTn id="15"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29" y="289562"/>
            <a:ext cx="11694054" cy="800099"/>
          </a:xfrm>
        </p:spPr>
        <p:txBody>
          <a:bodyPr/>
          <a:lstStyle/>
          <a:p>
            <a:r>
              <a:rPr lang="en-US" dirty="0"/>
              <a:t>Influence of Asthma Exacerbation History on Efficacy in Patients With Baseline Blood EOS Counts of </a:t>
            </a:r>
            <a:r>
              <a:rPr lang="en-US" dirty="0">
                <a:latin typeface="Arial" panose="020B0604020202020204" pitchFamily="34" charset="0"/>
                <a:cs typeface="Arial" panose="020B0604020202020204" pitchFamily="34" charset="0"/>
              </a:rPr>
              <a:t>≥300 </a:t>
            </a:r>
            <a:r>
              <a:rPr lang="en-US" dirty="0"/>
              <a:t>cells/µL (Full Analysis Set; Pooled Studies, Q8W)</a:t>
            </a:r>
          </a:p>
        </p:txBody>
      </p:sp>
      <p:sp>
        <p:nvSpPr>
          <p:cNvPr id="3" name="Slide Number Placeholder 2"/>
          <p:cNvSpPr>
            <a:spLocks noGrp="1"/>
          </p:cNvSpPr>
          <p:nvPr>
            <p:ph type="sldNum" sz="quarter" idx="12"/>
          </p:nvPr>
        </p:nvSpPr>
        <p:spPr/>
        <p:txBody>
          <a:bodyPr/>
          <a:lstStyle/>
          <a:p>
            <a:fld id="{CC7432E5-F8E0-41AE-9A6B-AD730338B005}" type="slidenum">
              <a:rPr lang="en-US" smtClean="0"/>
              <a:t>11</a:t>
            </a:fld>
            <a:endParaRPr lang="en-US"/>
          </a:p>
        </p:txBody>
      </p:sp>
      <p:sp>
        <p:nvSpPr>
          <p:cNvPr id="4" name="Text Placeholder 3"/>
          <p:cNvSpPr>
            <a:spLocks noGrp="1"/>
          </p:cNvSpPr>
          <p:nvPr>
            <p:ph type="body" sz="quarter" idx="13"/>
          </p:nvPr>
        </p:nvSpPr>
        <p:spPr/>
        <p:txBody>
          <a:bodyPr/>
          <a:lstStyle/>
          <a:p>
            <a:r>
              <a:rPr lang="en-US" baseline="30000" dirty="0" err="1"/>
              <a:t>a</a:t>
            </a:r>
            <a:r>
              <a:rPr lang="en-US" dirty="0" err="1"/>
              <a:t>p</a:t>
            </a:r>
            <a:r>
              <a:rPr lang="en-US" dirty="0"/>
              <a:t>&lt;0.001 relative to placebo (nominal). </a:t>
            </a:r>
          </a:p>
          <a:p>
            <a:r>
              <a:rPr lang="en-GB" dirty="0"/>
              <a:t>AAER = annual asthma exacerbation rate; BD = bronchodilator; EOS = eosinophil; </a:t>
            </a:r>
            <a:r>
              <a:rPr lang="en-US" dirty="0"/>
              <a:t>FEV</a:t>
            </a:r>
            <a:r>
              <a:rPr lang="en-US" baseline="-25000" dirty="0"/>
              <a:t>1</a:t>
            </a:r>
            <a:r>
              <a:rPr lang="en-US" dirty="0"/>
              <a:t> = forced expiratory volume in 1 second</a:t>
            </a:r>
            <a:r>
              <a:rPr lang="en-GB" dirty="0"/>
              <a:t>; LS = least squares; Q8W = every 8 weeks; TAS = total asthma symptom.</a:t>
            </a:r>
          </a:p>
          <a:p>
            <a:r>
              <a:rPr lang="en-US" dirty="0"/>
              <a:t>FitzGerald JM et al. </a:t>
            </a:r>
            <a:r>
              <a:rPr lang="en-US" i="1" dirty="0"/>
              <a:t>Lancet </a:t>
            </a:r>
            <a:r>
              <a:rPr lang="en-US" i="1" dirty="0" err="1"/>
              <a:t>Respir</a:t>
            </a:r>
            <a:r>
              <a:rPr lang="en-US" i="1" dirty="0"/>
              <a:t> Med.</a:t>
            </a:r>
            <a:r>
              <a:rPr lang="en-US" dirty="0"/>
              <a:t> 2018;6:51-64.</a:t>
            </a:r>
            <a:endParaRPr lang="en-GB" dirty="0"/>
          </a:p>
        </p:txBody>
      </p:sp>
      <p:sp>
        <p:nvSpPr>
          <p:cNvPr id="42" name="Rectangle 41"/>
          <p:cNvSpPr/>
          <p:nvPr/>
        </p:nvSpPr>
        <p:spPr>
          <a:xfrm>
            <a:off x="248124" y="1377334"/>
            <a:ext cx="9913499" cy="369332"/>
          </a:xfrm>
          <a:prstGeom prst="rect">
            <a:avLst/>
          </a:prstGeom>
        </p:spPr>
        <p:txBody>
          <a:bodyPr wrap="square">
            <a:spAutoFit/>
          </a:bodyPr>
          <a:lstStyle/>
          <a:p>
            <a:pPr marL="342900" indent="-342900" algn="ctr">
              <a:buClr>
                <a:schemeClr val="accent1"/>
              </a:buClr>
              <a:buFont typeface="Arial" panose="020B0604020202020204" pitchFamily="34" charset="0"/>
              <a:buChar char="•"/>
            </a:pPr>
            <a:r>
              <a:rPr lang="en-US" dirty="0"/>
              <a:t>Selected efficacy results based on 2, ≥2, or ≥3 exacerbations over the previous 12 months</a:t>
            </a:r>
          </a:p>
        </p:txBody>
      </p:sp>
      <p:grpSp>
        <p:nvGrpSpPr>
          <p:cNvPr id="46" name="Group 45"/>
          <p:cNvGrpSpPr/>
          <p:nvPr/>
        </p:nvGrpSpPr>
        <p:grpSpPr>
          <a:xfrm>
            <a:off x="184413" y="1974139"/>
            <a:ext cx="3889895" cy="3221331"/>
            <a:chOff x="357844" y="1370819"/>
            <a:chExt cx="5301294" cy="3221331"/>
          </a:xfrm>
        </p:grpSpPr>
        <p:sp>
          <p:nvSpPr>
            <p:cNvPr id="6" name="TextBox 5"/>
            <p:cNvSpPr txBox="1"/>
            <p:nvPr/>
          </p:nvSpPr>
          <p:spPr>
            <a:xfrm>
              <a:off x="357844" y="1883044"/>
              <a:ext cx="400110" cy="2161345"/>
            </a:xfrm>
            <a:prstGeom prst="rect">
              <a:avLst/>
            </a:prstGeom>
            <a:noFill/>
          </p:spPr>
          <p:txBody>
            <a:bodyPr vert="vert270" wrap="square" rtlCol="0">
              <a:spAutoFit/>
            </a:bodyPr>
            <a:lstStyle/>
            <a:p>
              <a:pPr algn="ctr"/>
              <a:r>
                <a:rPr lang="en-US" sz="1400" b="1" dirty="0"/>
                <a:t>% </a:t>
              </a:r>
              <a:r>
                <a:rPr lang="en-US" sz="1200" b="1" dirty="0"/>
                <a:t>Reduction</a:t>
              </a:r>
              <a:r>
                <a:rPr lang="en-US" sz="1400" b="1" dirty="0"/>
                <a:t> </a:t>
              </a:r>
            </a:p>
          </p:txBody>
        </p:sp>
        <p:sp>
          <p:nvSpPr>
            <p:cNvPr id="7" name="TextBox 6"/>
            <p:cNvSpPr txBox="1"/>
            <p:nvPr/>
          </p:nvSpPr>
          <p:spPr>
            <a:xfrm>
              <a:off x="1287110" y="4315151"/>
              <a:ext cx="4042106" cy="276999"/>
            </a:xfrm>
            <a:prstGeom prst="rect">
              <a:avLst/>
            </a:prstGeom>
            <a:noFill/>
          </p:spPr>
          <p:txBody>
            <a:bodyPr wrap="square" rtlCol="0">
              <a:spAutoFit/>
            </a:bodyPr>
            <a:lstStyle/>
            <a:p>
              <a:pPr algn="ctr"/>
              <a:r>
                <a:rPr lang="en-US" sz="1200" b="1" dirty="0"/>
                <a:t>Number of prior exacerbations</a:t>
              </a:r>
            </a:p>
          </p:txBody>
        </p:sp>
        <p:graphicFrame>
          <p:nvGraphicFramePr>
            <p:cNvPr id="34" name="Chart 33"/>
            <p:cNvGraphicFramePr/>
            <p:nvPr>
              <p:extLst>
                <p:ext uri="{D42A27DB-BD31-4B8C-83A1-F6EECF244321}">
                  <p14:modId xmlns:p14="http://schemas.microsoft.com/office/powerpoint/2010/main" val="3201895402"/>
                </p:ext>
              </p:extLst>
            </p:nvPr>
          </p:nvGraphicFramePr>
          <p:xfrm>
            <a:off x="757954" y="1767818"/>
            <a:ext cx="4901184"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1058602" y="1370819"/>
              <a:ext cx="4270614" cy="292388"/>
            </a:xfrm>
            <a:prstGeom prst="rect">
              <a:avLst/>
            </a:prstGeom>
            <a:noFill/>
          </p:spPr>
          <p:txBody>
            <a:bodyPr wrap="square" rtlCol="0">
              <a:spAutoFit/>
            </a:bodyPr>
            <a:lstStyle/>
            <a:p>
              <a:pPr algn="ctr"/>
              <a:r>
                <a:rPr lang="en-US" sz="1300" b="1" dirty="0"/>
                <a:t>AAER, Change From Baseline </a:t>
              </a:r>
            </a:p>
          </p:txBody>
        </p:sp>
      </p:grpSp>
      <p:grpSp>
        <p:nvGrpSpPr>
          <p:cNvPr id="47" name="Group 46"/>
          <p:cNvGrpSpPr/>
          <p:nvPr/>
        </p:nvGrpSpPr>
        <p:grpSpPr>
          <a:xfrm>
            <a:off x="4212530" y="1974139"/>
            <a:ext cx="3652348" cy="3221330"/>
            <a:chOff x="7157707" y="1381072"/>
            <a:chExt cx="4737294" cy="3207425"/>
          </a:xfrm>
        </p:grpSpPr>
        <p:grpSp>
          <p:nvGrpSpPr>
            <p:cNvPr id="9" name="Group 8"/>
            <p:cNvGrpSpPr/>
            <p:nvPr/>
          </p:nvGrpSpPr>
          <p:grpSpPr>
            <a:xfrm>
              <a:off x="7157707" y="1801681"/>
              <a:ext cx="4737294" cy="2560321"/>
              <a:chOff x="286458" y="1806983"/>
              <a:chExt cx="4844400" cy="2810214"/>
            </a:xfrm>
          </p:grpSpPr>
          <p:graphicFrame>
            <p:nvGraphicFramePr>
              <p:cNvPr id="18" name="Chart 17"/>
              <p:cNvGraphicFramePr/>
              <p:nvPr>
                <p:extLst>
                  <p:ext uri="{D42A27DB-BD31-4B8C-83A1-F6EECF244321}">
                    <p14:modId xmlns:p14="http://schemas.microsoft.com/office/powerpoint/2010/main" val="3571677029"/>
                  </p:ext>
                </p:extLst>
              </p:nvPr>
            </p:nvGraphicFramePr>
            <p:xfrm>
              <a:off x="664142" y="1806983"/>
              <a:ext cx="4466716" cy="2810214"/>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286458" y="1962422"/>
                <a:ext cx="489874" cy="2304750"/>
              </a:xfrm>
              <a:prstGeom prst="rect">
                <a:avLst/>
              </a:prstGeom>
              <a:noFill/>
            </p:spPr>
            <p:txBody>
              <a:bodyPr vert="vert270" wrap="square" rtlCol="0">
                <a:spAutoFit/>
              </a:bodyPr>
              <a:lstStyle/>
              <a:p>
                <a:pPr algn="ctr"/>
                <a:r>
                  <a:rPr lang="en-US" sz="1200" b="1" dirty="0"/>
                  <a:t>FEV</a:t>
                </a:r>
                <a:r>
                  <a:rPr lang="en-US" sz="1200" b="1" baseline="-25000" dirty="0"/>
                  <a:t>1</a:t>
                </a:r>
                <a:r>
                  <a:rPr lang="en-US" sz="1200" b="1" dirty="0"/>
                  <a:t> (mL)</a:t>
                </a:r>
              </a:p>
            </p:txBody>
          </p:sp>
        </p:grpSp>
        <p:sp>
          <p:nvSpPr>
            <p:cNvPr id="21" name="TextBox 20"/>
            <p:cNvSpPr txBox="1"/>
            <p:nvPr/>
          </p:nvSpPr>
          <p:spPr>
            <a:xfrm>
              <a:off x="8083857" y="4312694"/>
              <a:ext cx="3458880" cy="275803"/>
            </a:xfrm>
            <a:prstGeom prst="rect">
              <a:avLst/>
            </a:prstGeom>
            <a:noFill/>
          </p:spPr>
          <p:txBody>
            <a:bodyPr wrap="square" rtlCol="0">
              <a:spAutoFit/>
            </a:bodyPr>
            <a:lstStyle/>
            <a:p>
              <a:pPr algn="ctr"/>
              <a:r>
                <a:rPr lang="en-US" sz="1200" b="1" dirty="0"/>
                <a:t>Number of prior exacerbations</a:t>
              </a:r>
            </a:p>
          </p:txBody>
        </p:sp>
        <p:sp>
          <p:nvSpPr>
            <p:cNvPr id="36" name="TextBox 35"/>
            <p:cNvSpPr txBox="1"/>
            <p:nvPr/>
          </p:nvSpPr>
          <p:spPr>
            <a:xfrm>
              <a:off x="7940340" y="1381072"/>
              <a:ext cx="3745915" cy="492443"/>
            </a:xfrm>
            <a:prstGeom prst="rect">
              <a:avLst/>
            </a:prstGeom>
            <a:noFill/>
          </p:spPr>
          <p:txBody>
            <a:bodyPr wrap="square" rtlCol="0">
              <a:spAutoFit/>
            </a:bodyPr>
            <a:lstStyle/>
            <a:p>
              <a:pPr algn="ctr"/>
              <a:r>
                <a:rPr lang="en-US" sz="1300" b="1" dirty="0"/>
                <a:t>Pre-BD FEV</a:t>
              </a:r>
              <a:r>
                <a:rPr lang="en-US" sz="1300" b="1" baseline="-25000" dirty="0"/>
                <a:t>1</a:t>
              </a:r>
              <a:r>
                <a:rPr lang="en-US" sz="1300" b="1" dirty="0"/>
                <a:t>, </a:t>
              </a:r>
            </a:p>
            <a:p>
              <a:pPr algn="ctr"/>
              <a:r>
                <a:rPr lang="en-US" sz="1300" b="1" dirty="0"/>
                <a:t>LS Mean Change From Baseline</a:t>
              </a:r>
            </a:p>
          </p:txBody>
        </p:sp>
      </p:grpSp>
      <p:sp>
        <p:nvSpPr>
          <p:cNvPr id="11" name="TextBox 10"/>
          <p:cNvSpPr txBox="1"/>
          <p:nvPr/>
        </p:nvSpPr>
        <p:spPr>
          <a:xfrm>
            <a:off x="690333" y="5358174"/>
            <a:ext cx="10811335" cy="646331"/>
          </a:xfrm>
          <a:prstGeom prst="rect">
            <a:avLst/>
          </a:prstGeom>
          <a:noFill/>
          <a:ln>
            <a:solidFill>
              <a:schemeClr val="accent1"/>
            </a:solidFill>
          </a:ln>
        </p:spPr>
        <p:txBody>
          <a:bodyPr wrap="square" rtlCol="0">
            <a:spAutoFit/>
          </a:bodyPr>
          <a:lstStyle/>
          <a:p>
            <a:pPr>
              <a:buClr>
                <a:schemeClr val="accent1"/>
              </a:buClr>
            </a:pPr>
            <a:r>
              <a:rPr lang="en-GB" dirty="0">
                <a:solidFill>
                  <a:schemeClr val="accent1"/>
                </a:solidFill>
              </a:rPr>
              <a:t>The size of the benralizumab treatment effect on AAER, FEV</a:t>
            </a:r>
            <a:r>
              <a:rPr lang="en-GB" baseline="-25000" dirty="0">
                <a:solidFill>
                  <a:schemeClr val="accent1"/>
                </a:solidFill>
              </a:rPr>
              <a:t>1</a:t>
            </a:r>
            <a:r>
              <a:rPr lang="en-GB" dirty="0">
                <a:solidFill>
                  <a:schemeClr val="accent1"/>
                </a:solidFill>
              </a:rPr>
              <a:t>, and TAS scores in patients increased with increasing number of historical asthma exacerbations (previous 12 months)</a:t>
            </a:r>
          </a:p>
        </p:txBody>
      </p:sp>
      <p:grpSp>
        <p:nvGrpSpPr>
          <p:cNvPr id="12" name="Group 11"/>
          <p:cNvGrpSpPr/>
          <p:nvPr/>
        </p:nvGrpSpPr>
        <p:grpSpPr>
          <a:xfrm>
            <a:off x="8067963" y="1974139"/>
            <a:ext cx="3859918" cy="3209544"/>
            <a:chOff x="8067963" y="1974139"/>
            <a:chExt cx="3859918" cy="3209544"/>
          </a:xfrm>
        </p:grpSpPr>
        <p:graphicFrame>
          <p:nvGraphicFramePr>
            <p:cNvPr id="5" name="Chart 4"/>
            <p:cNvGraphicFramePr/>
            <p:nvPr>
              <p:extLst>
                <p:ext uri="{D42A27DB-BD31-4B8C-83A1-F6EECF244321}">
                  <p14:modId xmlns:p14="http://schemas.microsoft.com/office/powerpoint/2010/main" val="4040728256"/>
                </p:ext>
              </p:extLst>
            </p:nvPr>
          </p:nvGraphicFramePr>
          <p:xfrm>
            <a:off x="8425299" y="2577912"/>
            <a:ext cx="3495412" cy="2605771"/>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8606492" y="1974139"/>
              <a:ext cx="3321389" cy="492443"/>
            </a:xfrm>
            <a:prstGeom prst="rect">
              <a:avLst/>
            </a:prstGeom>
            <a:noFill/>
          </p:spPr>
          <p:txBody>
            <a:bodyPr wrap="square" rtlCol="0">
              <a:spAutoFit/>
            </a:bodyPr>
            <a:lstStyle/>
            <a:p>
              <a:pPr algn="ctr"/>
              <a:r>
                <a:rPr lang="en-US" sz="1300" b="1" dirty="0"/>
                <a:t>Total Asthma Symptom Score,     Change From Baseline</a:t>
              </a:r>
            </a:p>
          </p:txBody>
        </p:sp>
        <p:sp>
          <p:nvSpPr>
            <p:cNvPr id="10" name="Rectangle 9"/>
            <p:cNvSpPr/>
            <p:nvPr/>
          </p:nvSpPr>
          <p:spPr>
            <a:xfrm>
              <a:off x="8067963" y="2771725"/>
              <a:ext cx="369332" cy="2212524"/>
            </a:xfrm>
            <a:prstGeom prst="rect">
              <a:avLst/>
            </a:prstGeom>
          </p:spPr>
          <p:txBody>
            <a:bodyPr vert="vert270" wrap="square">
              <a:spAutoFit/>
            </a:bodyPr>
            <a:lstStyle/>
            <a:p>
              <a:pPr algn="ctr"/>
              <a:r>
                <a:rPr lang="en-US" sz="1200" b="1" dirty="0"/>
                <a:t>LS Mean Difference</a:t>
              </a:r>
              <a:endParaRPr lang="en-US" sz="1200" dirty="0"/>
            </a:p>
          </p:txBody>
        </p:sp>
      </p:grpSp>
    </p:spTree>
    <p:extLst>
      <p:ext uri="{BB962C8B-B14F-4D97-AF65-F5344CB8AC3E}">
        <p14:creationId xmlns:p14="http://schemas.microsoft.com/office/powerpoint/2010/main" val="7150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animEffect transition="in" filter="fade">
                                      <p:cBhvr>
                                        <p:cTn id="11" dur="500"/>
                                        <p:tgtEl>
                                          <p:spTgt spid="12"/>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sz="2000" dirty="0"/>
              <a:t>Structured (Unbiased) Exploration Yielded a Number of Potentially Important Clinical Predictors of Benralizumab Response (All EOS; Full Analysis Set, Q8W)</a:t>
            </a:r>
          </a:p>
        </p:txBody>
      </p:sp>
      <p:sp>
        <p:nvSpPr>
          <p:cNvPr id="3" name="Slide Number Placeholder 2"/>
          <p:cNvSpPr>
            <a:spLocks noGrp="1"/>
          </p:cNvSpPr>
          <p:nvPr>
            <p:ph type="sldNum" sz="quarter" idx="12"/>
          </p:nvPr>
        </p:nvSpPr>
        <p:spPr/>
        <p:txBody>
          <a:bodyPr/>
          <a:lstStyle/>
          <a:p>
            <a:fld id="{CC7432E5-F8E0-41AE-9A6B-AD730338B005}" type="slidenum">
              <a:rPr lang="en-US" smtClean="0"/>
              <a:t>12</a:t>
            </a:fld>
            <a:endParaRPr lang="en-US"/>
          </a:p>
        </p:txBody>
      </p:sp>
      <p:sp>
        <p:nvSpPr>
          <p:cNvPr id="4" name="Text Placeholder 3"/>
          <p:cNvSpPr>
            <a:spLocks noGrp="1"/>
          </p:cNvSpPr>
          <p:nvPr>
            <p:ph type="body" sz="quarter" idx="13"/>
          </p:nvPr>
        </p:nvSpPr>
        <p:spPr/>
        <p:txBody>
          <a:bodyPr>
            <a:normAutofit/>
          </a:bodyPr>
          <a:lstStyle/>
          <a:p>
            <a:r>
              <a:rPr lang="en-GB" dirty="0"/>
              <a:t>AAER = annual asthma exacerbation rate</a:t>
            </a:r>
            <a:r>
              <a:rPr lang="en-US" dirty="0"/>
              <a:t>; ACQ = Asthma Control Questionnaire; </a:t>
            </a:r>
            <a:r>
              <a:rPr lang="en-GB" dirty="0"/>
              <a:t>BD = bronchodilator; </a:t>
            </a:r>
            <a:r>
              <a:rPr lang="en-US" dirty="0"/>
              <a:t>FEV</a:t>
            </a:r>
            <a:r>
              <a:rPr lang="en-US" baseline="-25000" dirty="0"/>
              <a:t>1</a:t>
            </a:r>
            <a:r>
              <a:rPr lang="en-US" dirty="0"/>
              <a:t> = forced expiratory volume in 1 second; FVC = forced vital capacity; GERD = gastroesophageal reflux disease; ICS = inhaled corticosteroids; OCS = oral corticosteroids; PP = percent predicted; Q8W = every 8 weeks.</a:t>
            </a:r>
          </a:p>
          <a:p>
            <a:r>
              <a:rPr lang="en-US" dirty="0"/>
              <a:t> FitzGerald JM et al. </a:t>
            </a:r>
            <a:r>
              <a:rPr lang="en-US" i="1" dirty="0"/>
              <a:t>Lancet </a:t>
            </a:r>
            <a:r>
              <a:rPr lang="en-US" i="1" dirty="0" err="1"/>
              <a:t>Respir</a:t>
            </a:r>
            <a:r>
              <a:rPr lang="en-US" i="1" dirty="0"/>
              <a:t> Med.</a:t>
            </a:r>
            <a:r>
              <a:rPr lang="en-US" dirty="0"/>
              <a:t> 2018;6:51-64.</a:t>
            </a:r>
          </a:p>
        </p:txBody>
      </p:sp>
      <p:sp>
        <p:nvSpPr>
          <p:cNvPr id="7" name="TextBox 6"/>
          <p:cNvSpPr txBox="1"/>
          <p:nvPr/>
        </p:nvSpPr>
        <p:spPr>
          <a:xfrm>
            <a:off x="3778824" y="5631921"/>
            <a:ext cx="1737360" cy="307777"/>
          </a:xfrm>
          <a:prstGeom prst="rect">
            <a:avLst/>
          </a:prstGeom>
          <a:noFill/>
        </p:spPr>
        <p:txBody>
          <a:bodyPr wrap="square" rtlCol="0">
            <a:spAutoFit/>
          </a:bodyPr>
          <a:lstStyle/>
          <a:p>
            <a:pPr algn="ctr"/>
            <a:r>
              <a:rPr lang="en-US" sz="1400" b="1" dirty="0"/>
              <a:t>Relative Influence</a:t>
            </a:r>
          </a:p>
        </p:txBody>
      </p:sp>
      <p:sp>
        <p:nvSpPr>
          <p:cNvPr id="56" name="TextBox 55"/>
          <p:cNvSpPr txBox="1"/>
          <p:nvPr/>
        </p:nvSpPr>
        <p:spPr>
          <a:xfrm>
            <a:off x="9058905" y="5631921"/>
            <a:ext cx="2377440" cy="307777"/>
          </a:xfrm>
          <a:prstGeom prst="rect">
            <a:avLst/>
          </a:prstGeom>
          <a:noFill/>
        </p:spPr>
        <p:txBody>
          <a:bodyPr wrap="square" rtlCol="0">
            <a:spAutoFit/>
          </a:bodyPr>
          <a:lstStyle/>
          <a:p>
            <a:pPr algn="ctr"/>
            <a:r>
              <a:rPr lang="en-US" sz="1400" b="1" dirty="0"/>
              <a:t>Relative Influence</a:t>
            </a:r>
          </a:p>
        </p:txBody>
      </p:sp>
      <p:sp>
        <p:nvSpPr>
          <p:cNvPr id="57" name="Rectangle 56"/>
          <p:cNvSpPr/>
          <p:nvPr/>
        </p:nvSpPr>
        <p:spPr>
          <a:xfrm>
            <a:off x="415786" y="6011715"/>
            <a:ext cx="11404216" cy="338554"/>
          </a:xfrm>
          <a:prstGeom prst="rect">
            <a:avLst/>
          </a:prstGeom>
          <a:noFill/>
          <a:ln>
            <a:noFill/>
          </a:ln>
        </p:spPr>
        <p:txBody>
          <a:bodyPr wrap="square">
            <a:spAutoFit/>
          </a:bodyPr>
          <a:lstStyle/>
          <a:p>
            <a:pPr marL="228600" indent="-228600">
              <a:buClr>
                <a:schemeClr val="accent1"/>
              </a:buClr>
              <a:buFont typeface="Arial" panose="020B0604020202020204" pitchFamily="34" charset="0"/>
              <a:buChar char="•"/>
            </a:pPr>
            <a:r>
              <a:rPr lang="en-GB" sz="1600" dirty="0">
                <a:solidFill>
                  <a:schemeClr val="accent1"/>
                </a:solidFill>
                <a:ea typeface="Calibri" panose="020F0502020204030204" pitchFamily="34" charset="0"/>
                <a:cs typeface="Times New Roman" panose="02020603050405020304" pitchFamily="18" charset="0"/>
              </a:rPr>
              <a:t>A number of baseline clinical features were statistically influential in predicting a clinical benralizumab response</a:t>
            </a:r>
            <a:endParaRPr lang="en-US" sz="1600" dirty="0">
              <a:solidFill>
                <a:schemeClr val="accent1"/>
              </a:solidFill>
              <a:effectLst/>
              <a:ea typeface="Calibri" panose="020F0502020204030204" pitchFamily="34" charset="0"/>
              <a:cs typeface="Times New Roman" panose="02020603050405020304" pitchFamily="18" charset="0"/>
            </a:endParaRPr>
          </a:p>
        </p:txBody>
      </p:sp>
      <p:sp>
        <p:nvSpPr>
          <p:cNvPr id="58" name="TextBox 57"/>
          <p:cNvSpPr txBox="1"/>
          <p:nvPr/>
        </p:nvSpPr>
        <p:spPr>
          <a:xfrm>
            <a:off x="1671507" y="1111813"/>
            <a:ext cx="5181600" cy="584775"/>
          </a:xfrm>
          <a:prstGeom prst="rect">
            <a:avLst/>
          </a:prstGeom>
          <a:noFill/>
        </p:spPr>
        <p:txBody>
          <a:bodyPr wrap="square" rtlCol="0">
            <a:spAutoFit/>
          </a:bodyPr>
          <a:lstStyle/>
          <a:p>
            <a:pPr algn="ctr"/>
            <a:r>
              <a:rPr lang="en-US" sz="1600" b="1" dirty="0"/>
              <a:t>AAER Change From Baseline, </a:t>
            </a:r>
          </a:p>
          <a:p>
            <a:pPr algn="ctr"/>
            <a:r>
              <a:rPr lang="en-US" sz="1600" b="1" dirty="0" err="1"/>
              <a:t>Benra</a:t>
            </a:r>
            <a:r>
              <a:rPr lang="en-US" sz="1600" b="1" dirty="0"/>
              <a:t> Q8W </a:t>
            </a:r>
          </a:p>
        </p:txBody>
      </p:sp>
      <p:grpSp>
        <p:nvGrpSpPr>
          <p:cNvPr id="60" name="Group 59"/>
          <p:cNvGrpSpPr/>
          <p:nvPr/>
        </p:nvGrpSpPr>
        <p:grpSpPr>
          <a:xfrm>
            <a:off x="8872071" y="5370444"/>
            <a:ext cx="2683297" cy="337832"/>
            <a:chOff x="8864120" y="5375666"/>
            <a:chExt cx="2683297" cy="337832"/>
          </a:xfrm>
        </p:grpSpPr>
        <p:grpSp>
          <p:nvGrpSpPr>
            <p:cNvPr id="61" name="Group 60"/>
            <p:cNvGrpSpPr/>
            <p:nvPr/>
          </p:nvGrpSpPr>
          <p:grpSpPr>
            <a:xfrm>
              <a:off x="8864120" y="5381077"/>
              <a:ext cx="2683297" cy="332421"/>
              <a:chOff x="8862985" y="1409953"/>
              <a:chExt cx="2683297" cy="332421"/>
            </a:xfrm>
          </p:grpSpPr>
          <p:cxnSp>
            <p:nvCxnSpPr>
              <p:cNvPr id="69" name="Straight Connector 68"/>
              <p:cNvCxnSpPr/>
              <p:nvPr/>
            </p:nvCxnSpPr>
            <p:spPr>
              <a:xfrm rot="5400000">
                <a:off x="10156978" y="234949"/>
                <a:ext cx="0" cy="23500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862985" y="1465375"/>
                <a:ext cx="269097" cy="276999"/>
              </a:xfrm>
              <a:prstGeom prst="rect">
                <a:avLst/>
              </a:prstGeom>
              <a:noFill/>
            </p:spPr>
            <p:txBody>
              <a:bodyPr wrap="square" rtlCol="0">
                <a:spAutoFit/>
              </a:bodyPr>
              <a:lstStyle/>
              <a:p>
                <a:r>
                  <a:rPr lang="en-US" sz="1200" b="1" dirty="0"/>
                  <a:t>0</a:t>
                </a:r>
              </a:p>
            </p:txBody>
          </p:sp>
          <p:sp>
            <p:nvSpPr>
              <p:cNvPr id="71" name="TextBox 70"/>
              <p:cNvSpPr txBox="1"/>
              <p:nvPr/>
            </p:nvSpPr>
            <p:spPr>
              <a:xfrm>
                <a:off x="9254854" y="1465375"/>
                <a:ext cx="269097" cy="276999"/>
              </a:xfrm>
              <a:prstGeom prst="rect">
                <a:avLst/>
              </a:prstGeom>
              <a:noFill/>
            </p:spPr>
            <p:txBody>
              <a:bodyPr wrap="square" rtlCol="0">
                <a:spAutoFit/>
              </a:bodyPr>
              <a:lstStyle/>
              <a:p>
                <a:r>
                  <a:rPr lang="en-US" sz="1200" b="1" dirty="0"/>
                  <a:t>5</a:t>
                </a:r>
              </a:p>
            </p:txBody>
          </p:sp>
          <p:sp>
            <p:nvSpPr>
              <p:cNvPr id="72" name="TextBox 71"/>
              <p:cNvSpPr txBox="1"/>
              <p:nvPr/>
            </p:nvSpPr>
            <p:spPr>
              <a:xfrm>
                <a:off x="9618693" y="1465375"/>
                <a:ext cx="381800" cy="276999"/>
              </a:xfrm>
              <a:prstGeom prst="rect">
                <a:avLst/>
              </a:prstGeom>
              <a:noFill/>
            </p:spPr>
            <p:txBody>
              <a:bodyPr wrap="square" rtlCol="0">
                <a:spAutoFit/>
              </a:bodyPr>
              <a:lstStyle/>
              <a:p>
                <a:r>
                  <a:rPr lang="en-US" sz="1200" b="1" dirty="0"/>
                  <a:t>10</a:t>
                </a:r>
              </a:p>
            </p:txBody>
          </p:sp>
          <p:sp>
            <p:nvSpPr>
              <p:cNvPr id="73" name="TextBox 72"/>
              <p:cNvSpPr txBox="1"/>
              <p:nvPr/>
            </p:nvSpPr>
            <p:spPr>
              <a:xfrm>
                <a:off x="10000493" y="1465375"/>
                <a:ext cx="381800" cy="276999"/>
              </a:xfrm>
              <a:prstGeom prst="rect">
                <a:avLst/>
              </a:prstGeom>
              <a:noFill/>
            </p:spPr>
            <p:txBody>
              <a:bodyPr wrap="square" rtlCol="0">
                <a:spAutoFit/>
              </a:bodyPr>
              <a:lstStyle/>
              <a:p>
                <a:r>
                  <a:rPr lang="en-US" sz="1200" b="1" dirty="0"/>
                  <a:t>15</a:t>
                </a:r>
              </a:p>
            </p:txBody>
          </p:sp>
          <p:sp>
            <p:nvSpPr>
              <p:cNvPr id="74" name="TextBox 73"/>
              <p:cNvSpPr txBox="1"/>
              <p:nvPr/>
            </p:nvSpPr>
            <p:spPr>
              <a:xfrm>
                <a:off x="10402377" y="1465375"/>
                <a:ext cx="381800" cy="276999"/>
              </a:xfrm>
              <a:prstGeom prst="rect">
                <a:avLst/>
              </a:prstGeom>
              <a:noFill/>
            </p:spPr>
            <p:txBody>
              <a:bodyPr wrap="square" rtlCol="0">
                <a:spAutoFit/>
              </a:bodyPr>
              <a:lstStyle/>
              <a:p>
                <a:r>
                  <a:rPr lang="en-US" sz="1200" b="1" dirty="0"/>
                  <a:t>20</a:t>
                </a:r>
              </a:p>
            </p:txBody>
          </p:sp>
          <p:sp>
            <p:nvSpPr>
              <p:cNvPr id="75" name="TextBox 74"/>
              <p:cNvSpPr txBox="1"/>
              <p:nvPr/>
            </p:nvSpPr>
            <p:spPr>
              <a:xfrm>
                <a:off x="10788855" y="1465375"/>
                <a:ext cx="381800" cy="276999"/>
              </a:xfrm>
              <a:prstGeom prst="rect">
                <a:avLst/>
              </a:prstGeom>
              <a:noFill/>
            </p:spPr>
            <p:txBody>
              <a:bodyPr wrap="square" rtlCol="0">
                <a:spAutoFit/>
              </a:bodyPr>
              <a:lstStyle/>
              <a:p>
                <a:r>
                  <a:rPr lang="en-US" sz="1200" b="1" dirty="0"/>
                  <a:t>25</a:t>
                </a:r>
              </a:p>
            </p:txBody>
          </p:sp>
          <p:sp>
            <p:nvSpPr>
              <p:cNvPr id="76" name="TextBox 75"/>
              <p:cNvSpPr txBox="1"/>
              <p:nvPr/>
            </p:nvSpPr>
            <p:spPr>
              <a:xfrm>
                <a:off x="11164482" y="1465375"/>
                <a:ext cx="381800" cy="276999"/>
              </a:xfrm>
              <a:prstGeom prst="rect">
                <a:avLst/>
              </a:prstGeom>
              <a:noFill/>
            </p:spPr>
            <p:txBody>
              <a:bodyPr wrap="square" rtlCol="0">
                <a:spAutoFit/>
              </a:bodyPr>
              <a:lstStyle/>
              <a:p>
                <a:r>
                  <a:rPr lang="en-US" sz="1200" b="1" dirty="0"/>
                  <a:t>30</a:t>
                </a:r>
              </a:p>
            </p:txBody>
          </p:sp>
        </p:grpSp>
        <p:cxnSp>
          <p:nvCxnSpPr>
            <p:cNvPr id="62" name="Straight Connector 61"/>
            <p:cNvCxnSpPr/>
            <p:nvPr/>
          </p:nvCxnSpPr>
          <p:spPr>
            <a:xfrm>
              <a:off x="8978287" y="5375666"/>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375797"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785183"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176641"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547171"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965530"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336456" y="538629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413137" y="1111813"/>
            <a:ext cx="5685703" cy="584775"/>
          </a:xfrm>
          <a:prstGeom prst="rect">
            <a:avLst/>
          </a:prstGeom>
          <a:noFill/>
        </p:spPr>
        <p:txBody>
          <a:bodyPr wrap="square" rtlCol="0">
            <a:spAutoFit/>
          </a:bodyPr>
          <a:lstStyle/>
          <a:p>
            <a:pPr algn="ctr"/>
            <a:r>
              <a:rPr lang="en-US" sz="1600" b="1" dirty="0"/>
              <a:t>Pre-BD FEV</a:t>
            </a:r>
            <a:r>
              <a:rPr lang="en-US" sz="1600" b="1" baseline="-25000" dirty="0"/>
              <a:t>1</a:t>
            </a:r>
            <a:r>
              <a:rPr lang="en-US" sz="1600" b="1" dirty="0"/>
              <a:t> Change From Baseline, </a:t>
            </a:r>
          </a:p>
          <a:p>
            <a:pPr algn="ctr"/>
            <a:r>
              <a:rPr lang="en-US" sz="1600" b="1" dirty="0"/>
              <a:t>Benra Q8W </a:t>
            </a:r>
          </a:p>
        </p:txBody>
      </p:sp>
      <p:grpSp>
        <p:nvGrpSpPr>
          <p:cNvPr id="11" name="Group 10">
            <a:extLst>
              <a:ext uri="{FF2B5EF4-FFF2-40B4-BE49-F238E27FC236}">
                <a16:creationId xmlns:a16="http://schemas.microsoft.com/office/drawing/2014/main" id="{66043B93-D104-49CA-9F84-048924F99DF2}"/>
              </a:ext>
            </a:extLst>
          </p:cNvPr>
          <p:cNvGrpSpPr/>
          <p:nvPr/>
        </p:nvGrpSpPr>
        <p:grpSpPr>
          <a:xfrm>
            <a:off x="43062" y="1597725"/>
            <a:ext cx="6921002" cy="4387868"/>
            <a:chOff x="43062" y="1597725"/>
            <a:chExt cx="6921002" cy="4387868"/>
          </a:xfrm>
        </p:grpSpPr>
        <p:grpSp>
          <p:nvGrpSpPr>
            <p:cNvPr id="8" name="Group 7">
              <a:extLst>
                <a:ext uri="{FF2B5EF4-FFF2-40B4-BE49-F238E27FC236}">
                  <a16:creationId xmlns:a16="http://schemas.microsoft.com/office/drawing/2014/main" id="{247BF35B-C27F-414A-A86D-6917A240A686}"/>
                </a:ext>
              </a:extLst>
            </p:cNvPr>
            <p:cNvGrpSpPr/>
            <p:nvPr/>
          </p:nvGrpSpPr>
          <p:grpSpPr>
            <a:xfrm>
              <a:off x="43062" y="1597725"/>
              <a:ext cx="6921002" cy="4387868"/>
              <a:chOff x="43062" y="1597725"/>
              <a:chExt cx="6921002" cy="4387868"/>
            </a:xfrm>
          </p:grpSpPr>
          <p:grpSp>
            <p:nvGrpSpPr>
              <p:cNvPr id="9" name="Group 8"/>
              <p:cNvGrpSpPr/>
              <p:nvPr/>
            </p:nvGrpSpPr>
            <p:grpSpPr>
              <a:xfrm>
                <a:off x="43062" y="1597725"/>
                <a:ext cx="6921002" cy="4387868"/>
                <a:chOff x="43062" y="1597725"/>
                <a:chExt cx="6921002" cy="4387868"/>
              </a:xfrm>
            </p:grpSpPr>
            <p:grpSp>
              <p:nvGrpSpPr>
                <p:cNvPr id="21" name="Group 20"/>
                <p:cNvGrpSpPr/>
                <p:nvPr/>
              </p:nvGrpSpPr>
              <p:grpSpPr>
                <a:xfrm>
                  <a:off x="43062" y="1597725"/>
                  <a:ext cx="6921002" cy="4387868"/>
                  <a:chOff x="1248257" y="1871744"/>
                  <a:chExt cx="7771170" cy="4387868"/>
                </a:xfrm>
              </p:grpSpPr>
              <p:graphicFrame>
                <p:nvGraphicFramePr>
                  <p:cNvPr id="5" name="Chart 4"/>
                  <p:cNvGraphicFramePr/>
                  <p:nvPr>
                    <p:extLst>
                      <p:ext uri="{D42A27DB-BD31-4B8C-83A1-F6EECF244321}">
                        <p14:modId xmlns:p14="http://schemas.microsoft.com/office/powerpoint/2010/main" val="1638152469"/>
                      </p:ext>
                    </p:extLst>
                  </p:nvPr>
                </p:nvGraphicFramePr>
                <p:xfrm>
                  <a:off x="1248257" y="1871744"/>
                  <a:ext cx="7771170" cy="4387868"/>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Straight Connector 11"/>
                  <p:cNvCxnSpPr/>
                  <p:nvPr/>
                </p:nvCxnSpPr>
                <p:spPr>
                  <a:xfrm rot="5400000">
                    <a:off x="6401427" y="4693219"/>
                    <a:ext cx="0" cy="19507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640660" y="5394259"/>
                  <a:ext cx="1971246" cy="337677"/>
                  <a:chOff x="3510571" y="5370444"/>
                  <a:chExt cx="1971246" cy="337677"/>
                </a:xfrm>
              </p:grpSpPr>
              <p:sp>
                <p:nvSpPr>
                  <p:cNvPr id="13" name="TextBox 12"/>
                  <p:cNvSpPr txBox="1"/>
                  <p:nvPr/>
                </p:nvSpPr>
                <p:spPr>
                  <a:xfrm>
                    <a:off x="3510571" y="5431122"/>
                    <a:ext cx="269097" cy="276999"/>
                  </a:xfrm>
                  <a:prstGeom prst="rect">
                    <a:avLst/>
                  </a:prstGeom>
                  <a:noFill/>
                </p:spPr>
                <p:txBody>
                  <a:bodyPr wrap="square" rtlCol="0">
                    <a:spAutoFit/>
                  </a:bodyPr>
                  <a:lstStyle/>
                  <a:p>
                    <a:r>
                      <a:rPr lang="en-US" sz="1200" b="1" dirty="0"/>
                      <a:t>0</a:t>
                    </a:r>
                  </a:p>
                </p:txBody>
              </p:sp>
              <p:sp>
                <p:nvSpPr>
                  <p:cNvPr id="14" name="TextBox 13"/>
                  <p:cNvSpPr txBox="1"/>
                  <p:nvPr/>
                </p:nvSpPr>
                <p:spPr>
                  <a:xfrm>
                    <a:off x="4076201" y="5431122"/>
                    <a:ext cx="269097" cy="276999"/>
                  </a:xfrm>
                  <a:prstGeom prst="rect">
                    <a:avLst/>
                  </a:prstGeom>
                  <a:noFill/>
                </p:spPr>
                <p:txBody>
                  <a:bodyPr wrap="square" rtlCol="0">
                    <a:spAutoFit/>
                  </a:bodyPr>
                  <a:lstStyle/>
                  <a:p>
                    <a:r>
                      <a:rPr lang="en-US" sz="1200" b="1" dirty="0"/>
                      <a:t>5</a:t>
                    </a:r>
                  </a:p>
                </p:txBody>
              </p:sp>
              <p:sp>
                <p:nvSpPr>
                  <p:cNvPr id="15" name="TextBox 14"/>
                  <p:cNvSpPr txBox="1"/>
                  <p:nvPr/>
                </p:nvSpPr>
                <p:spPr>
                  <a:xfrm>
                    <a:off x="4602718" y="5431122"/>
                    <a:ext cx="353711" cy="276999"/>
                  </a:xfrm>
                  <a:prstGeom prst="rect">
                    <a:avLst/>
                  </a:prstGeom>
                  <a:noFill/>
                </p:spPr>
                <p:txBody>
                  <a:bodyPr wrap="square" rtlCol="0">
                    <a:spAutoFit/>
                  </a:bodyPr>
                  <a:lstStyle/>
                  <a:p>
                    <a:r>
                      <a:rPr lang="en-US" sz="1200" b="1" dirty="0"/>
                      <a:t>10</a:t>
                    </a:r>
                  </a:p>
                </p:txBody>
              </p:sp>
              <p:sp>
                <p:nvSpPr>
                  <p:cNvPr id="16" name="TextBox 15"/>
                  <p:cNvSpPr txBox="1"/>
                  <p:nvPr/>
                </p:nvSpPr>
                <p:spPr>
                  <a:xfrm>
                    <a:off x="5128410" y="5431122"/>
                    <a:ext cx="353407" cy="276999"/>
                  </a:xfrm>
                  <a:prstGeom prst="rect">
                    <a:avLst/>
                  </a:prstGeom>
                  <a:noFill/>
                </p:spPr>
                <p:txBody>
                  <a:bodyPr wrap="square" rtlCol="0">
                    <a:spAutoFit/>
                  </a:bodyPr>
                  <a:lstStyle/>
                  <a:p>
                    <a:r>
                      <a:rPr lang="en-US" sz="1200" b="1" dirty="0"/>
                      <a:t>15</a:t>
                    </a:r>
                  </a:p>
                </p:txBody>
              </p:sp>
              <p:cxnSp>
                <p:nvCxnSpPr>
                  <p:cNvPr id="17" name="Straight Connector 16"/>
                  <p:cNvCxnSpPr/>
                  <p:nvPr/>
                </p:nvCxnSpPr>
                <p:spPr>
                  <a:xfrm>
                    <a:off x="3639530" y="5370444"/>
                    <a:ext cx="0" cy="9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02017"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54908"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1937" y="537044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89E7ED0A-6B76-4DA1-820D-CF28593FB895}"/>
                  </a:ext>
                </a:extLst>
              </p:cNvPr>
              <p:cNvSpPr txBox="1"/>
              <p:nvPr/>
            </p:nvSpPr>
            <p:spPr>
              <a:xfrm>
                <a:off x="3537070" y="2122629"/>
                <a:ext cx="326004" cy="215444"/>
              </a:xfrm>
              <a:prstGeom prst="rect">
                <a:avLst/>
              </a:prstGeom>
              <a:noFill/>
            </p:spPr>
            <p:txBody>
              <a:bodyPr wrap="square" rtlCol="0">
                <a:spAutoFit/>
              </a:bodyPr>
              <a:lstStyle/>
              <a:p>
                <a:r>
                  <a:rPr lang="en-US" sz="1200" baseline="-25000" dirty="0"/>
                  <a:t>1</a:t>
                </a:r>
              </a:p>
            </p:txBody>
          </p:sp>
        </p:grpSp>
        <p:sp>
          <p:nvSpPr>
            <p:cNvPr id="43" name="TextBox 42">
              <a:extLst>
                <a:ext uri="{FF2B5EF4-FFF2-40B4-BE49-F238E27FC236}">
                  <a16:creationId xmlns:a16="http://schemas.microsoft.com/office/drawing/2014/main" id="{252C87F1-C1F6-4617-A5DB-7F9FEAF0EA4C}"/>
                </a:ext>
              </a:extLst>
            </p:cNvPr>
            <p:cNvSpPr txBox="1"/>
            <p:nvPr/>
          </p:nvSpPr>
          <p:spPr>
            <a:xfrm>
              <a:off x="3145950" y="2662092"/>
              <a:ext cx="326004" cy="215444"/>
            </a:xfrm>
            <a:prstGeom prst="rect">
              <a:avLst/>
            </a:prstGeom>
            <a:noFill/>
          </p:spPr>
          <p:txBody>
            <a:bodyPr wrap="square" rtlCol="0">
              <a:spAutoFit/>
            </a:bodyPr>
            <a:lstStyle/>
            <a:p>
              <a:r>
                <a:rPr lang="en-US" sz="1200" baseline="-25000" dirty="0"/>
                <a:t>1</a:t>
              </a:r>
            </a:p>
          </p:txBody>
        </p:sp>
        <p:sp>
          <p:nvSpPr>
            <p:cNvPr id="44" name="TextBox 43">
              <a:extLst>
                <a:ext uri="{FF2B5EF4-FFF2-40B4-BE49-F238E27FC236}">
                  <a16:creationId xmlns:a16="http://schemas.microsoft.com/office/drawing/2014/main" id="{0C32AF4C-BB54-4D7A-8B6C-D1ADD209FE18}"/>
                </a:ext>
              </a:extLst>
            </p:cNvPr>
            <p:cNvSpPr txBox="1"/>
            <p:nvPr/>
          </p:nvSpPr>
          <p:spPr>
            <a:xfrm>
              <a:off x="2591673" y="2479297"/>
              <a:ext cx="326004" cy="215444"/>
            </a:xfrm>
            <a:prstGeom prst="rect">
              <a:avLst/>
            </a:prstGeom>
            <a:noFill/>
          </p:spPr>
          <p:txBody>
            <a:bodyPr wrap="square" rtlCol="0">
              <a:spAutoFit/>
            </a:bodyPr>
            <a:lstStyle/>
            <a:p>
              <a:r>
                <a:rPr lang="en-US" sz="1200" baseline="-25000" dirty="0"/>
                <a:t>1</a:t>
              </a:r>
            </a:p>
          </p:txBody>
        </p:sp>
      </p:grpSp>
      <p:grpSp>
        <p:nvGrpSpPr>
          <p:cNvPr id="10" name="Group 9">
            <a:extLst>
              <a:ext uri="{FF2B5EF4-FFF2-40B4-BE49-F238E27FC236}">
                <a16:creationId xmlns:a16="http://schemas.microsoft.com/office/drawing/2014/main" id="{693A0052-AF6D-4D49-8A85-B20C60B15AC0}"/>
              </a:ext>
            </a:extLst>
          </p:cNvPr>
          <p:cNvGrpSpPr/>
          <p:nvPr/>
        </p:nvGrpSpPr>
        <p:grpSpPr>
          <a:xfrm>
            <a:off x="5633224" y="1325551"/>
            <a:ext cx="6488376" cy="4641877"/>
            <a:chOff x="5633224" y="1325551"/>
            <a:chExt cx="6488376" cy="4641877"/>
          </a:xfrm>
        </p:grpSpPr>
        <p:graphicFrame>
          <p:nvGraphicFramePr>
            <p:cNvPr id="59" name="Chart 58"/>
            <p:cNvGraphicFramePr/>
            <p:nvPr>
              <p:extLst>
                <p:ext uri="{D42A27DB-BD31-4B8C-83A1-F6EECF244321}">
                  <p14:modId xmlns:p14="http://schemas.microsoft.com/office/powerpoint/2010/main" val="121680157"/>
                </p:ext>
              </p:extLst>
            </p:nvPr>
          </p:nvGraphicFramePr>
          <p:xfrm>
            <a:off x="5633224" y="1325551"/>
            <a:ext cx="6488376" cy="4641877"/>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a:extLst>
                <a:ext uri="{FF2B5EF4-FFF2-40B4-BE49-F238E27FC236}">
                  <a16:creationId xmlns:a16="http://schemas.microsoft.com/office/drawing/2014/main" id="{CCE4AA2B-3873-4AA4-BAB6-F89B35ECEDE6}"/>
                </a:ext>
              </a:extLst>
            </p:cNvPr>
            <p:cNvSpPr txBox="1"/>
            <p:nvPr/>
          </p:nvSpPr>
          <p:spPr>
            <a:xfrm>
              <a:off x="7820100" y="1748826"/>
              <a:ext cx="326004" cy="215444"/>
            </a:xfrm>
            <a:prstGeom prst="rect">
              <a:avLst/>
            </a:prstGeom>
            <a:noFill/>
          </p:spPr>
          <p:txBody>
            <a:bodyPr wrap="square" rtlCol="0">
              <a:spAutoFit/>
            </a:bodyPr>
            <a:lstStyle/>
            <a:p>
              <a:r>
                <a:rPr lang="en-US" sz="1200" baseline="-25000" dirty="0"/>
                <a:t>1</a:t>
              </a:r>
            </a:p>
          </p:txBody>
        </p:sp>
        <p:sp>
          <p:nvSpPr>
            <p:cNvPr id="46" name="TextBox 45">
              <a:extLst>
                <a:ext uri="{FF2B5EF4-FFF2-40B4-BE49-F238E27FC236}">
                  <a16:creationId xmlns:a16="http://schemas.microsoft.com/office/drawing/2014/main" id="{A8A0EE98-BE26-4700-8C3A-00AEAB4D1707}"/>
                </a:ext>
              </a:extLst>
            </p:cNvPr>
            <p:cNvSpPr txBox="1"/>
            <p:nvPr/>
          </p:nvSpPr>
          <p:spPr>
            <a:xfrm>
              <a:off x="8368690" y="2282416"/>
              <a:ext cx="326004" cy="215444"/>
            </a:xfrm>
            <a:prstGeom prst="rect">
              <a:avLst/>
            </a:prstGeom>
            <a:noFill/>
          </p:spPr>
          <p:txBody>
            <a:bodyPr wrap="square" rtlCol="0">
              <a:spAutoFit/>
            </a:bodyPr>
            <a:lstStyle/>
            <a:p>
              <a:r>
                <a:rPr lang="en-US" sz="1200" baseline="-25000" dirty="0"/>
                <a:t>1</a:t>
              </a:r>
            </a:p>
          </p:txBody>
        </p:sp>
        <p:sp>
          <p:nvSpPr>
            <p:cNvPr id="47" name="TextBox 46">
              <a:extLst>
                <a:ext uri="{FF2B5EF4-FFF2-40B4-BE49-F238E27FC236}">
                  <a16:creationId xmlns:a16="http://schemas.microsoft.com/office/drawing/2014/main" id="{86AE4F92-6049-45B7-B82F-EBF9F21096E2}"/>
                </a:ext>
              </a:extLst>
            </p:cNvPr>
            <p:cNvSpPr txBox="1"/>
            <p:nvPr/>
          </p:nvSpPr>
          <p:spPr>
            <a:xfrm>
              <a:off x="8756775" y="2654986"/>
              <a:ext cx="326004" cy="215444"/>
            </a:xfrm>
            <a:prstGeom prst="rect">
              <a:avLst/>
            </a:prstGeom>
            <a:noFill/>
          </p:spPr>
          <p:txBody>
            <a:bodyPr wrap="square" rtlCol="0">
              <a:spAutoFit/>
            </a:bodyPr>
            <a:lstStyle/>
            <a:p>
              <a:r>
                <a:rPr lang="en-US" sz="1200" baseline="-25000" dirty="0"/>
                <a:t>1</a:t>
              </a:r>
            </a:p>
          </p:txBody>
        </p:sp>
      </p:grpSp>
    </p:spTree>
    <p:extLst>
      <p:ext uri="{BB962C8B-B14F-4D97-AF65-F5344CB8AC3E}">
        <p14:creationId xmlns:p14="http://schemas.microsoft.com/office/powerpoint/2010/main" val="275837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F5F03E-F11C-4785-8B80-2E054C10DE1D}"/>
              </a:ext>
            </a:extLst>
          </p:cNvPr>
          <p:cNvSpPr>
            <a:spLocks noGrp="1"/>
          </p:cNvSpPr>
          <p:nvPr>
            <p:ph type="body" sz="quarter" idx="13"/>
          </p:nvPr>
        </p:nvSpPr>
        <p:spPr/>
        <p:txBody>
          <a:bodyPr/>
          <a:lstStyle/>
          <a:p>
            <a:r>
              <a:rPr lang="de-DE" dirty="0"/>
              <a:t>Bleecker ER et al. In press. </a:t>
            </a:r>
            <a:r>
              <a:rPr lang="de-DE" i="1" dirty="0"/>
              <a:t>Eur Respir J</a:t>
            </a:r>
            <a:r>
              <a:rPr lang="de-DE" dirty="0"/>
              <a:t>. 2018. </a:t>
            </a:r>
            <a:endParaRPr lang="en-US" dirty="0"/>
          </a:p>
        </p:txBody>
      </p:sp>
      <p:sp>
        <p:nvSpPr>
          <p:cNvPr id="3" name="Slide Number Placeholder 2">
            <a:extLst>
              <a:ext uri="{FF2B5EF4-FFF2-40B4-BE49-F238E27FC236}">
                <a16:creationId xmlns:a16="http://schemas.microsoft.com/office/drawing/2014/main" id="{14F6B8BA-354E-4B3C-BF36-F18714ACFF30}"/>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13</a:t>
            </a:fld>
            <a:endParaRPr lang="en-US" dirty="0"/>
          </a:p>
        </p:txBody>
      </p:sp>
      <p:sp>
        <p:nvSpPr>
          <p:cNvPr id="8" name="TextBox 7">
            <a:extLst>
              <a:ext uri="{FF2B5EF4-FFF2-40B4-BE49-F238E27FC236}">
                <a16:creationId xmlns:a16="http://schemas.microsoft.com/office/drawing/2014/main" id="{957D6063-55CF-4E84-904C-285FC10B05A3}"/>
              </a:ext>
            </a:extLst>
          </p:cNvPr>
          <p:cNvSpPr txBox="1"/>
          <p:nvPr/>
        </p:nvSpPr>
        <p:spPr>
          <a:xfrm>
            <a:off x="457200" y="3354537"/>
            <a:ext cx="11274552" cy="67710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a:solidFill>
                  <a:schemeClr val="bg1"/>
                </a:solidFill>
              </a:rPr>
              <a:t>Only Q8W results are presented here unless otherwise stated </a:t>
            </a:r>
          </a:p>
          <a:p>
            <a:endParaRPr lang="en-US" dirty="0"/>
          </a:p>
        </p:txBody>
      </p:sp>
      <p:sp>
        <p:nvSpPr>
          <p:cNvPr id="9" name="Title 1">
            <a:extLst>
              <a:ext uri="{FF2B5EF4-FFF2-40B4-BE49-F238E27FC236}">
                <a16:creationId xmlns:a16="http://schemas.microsoft.com/office/drawing/2014/main" id="{A05A0598-1231-4D65-91A1-7C7F99EA4C0D}"/>
              </a:ext>
            </a:extLst>
          </p:cNvPr>
          <p:cNvSpPr>
            <a:spLocks noGrp="1"/>
          </p:cNvSpPr>
          <p:nvPr>
            <p:ph type="title"/>
          </p:nvPr>
        </p:nvSpPr>
        <p:spPr>
          <a:xfrm>
            <a:off x="457200" y="1270365"/>
            <a:ext cx="11277600" cy="978729"/>
          </a:xfrm>
        </p:spPr>
        <p:txBody>
          <a:bodyPr/>
          <a:lstStyle/>
          <a:p>
            <a:r>
              <a:rPr lang="en-US" dirty="0"/>
              <a:t>Results 2: Baseline Patient Factor Impact on the Clinical Efficacy of Benralizumab for Severe Asthma</a:t>
            </a:r>
          </a:p>
        </p:txBody>
      </p:sp>
    </p:spTree>
    <p:extLst>
      <p:ext uri="{BB962C8B-B14F-4D97-AF65-F5344CB8AC3E}">
        <p14:creationId xmlns:p14="http://schemas.microsoft.com/office/powerpoint/2010/main" val="34315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240D2-7E43-452D-8F9E-AE9BD8E7C1BC}"/>
              </a:ext>
            </a:extLst>
          </p:cNvPr>
          <p:cNvSpPr>
            <a:spLocks noGrp="1"/>
          </p:cNvSpPr>
          <p:nvPr>
            <p:ph type="title"/>
          </p:nvPr>
        </p:nvSpPr>
        <p:spPr/>
        <p:txBody>
          <a:bodyPr/>
          <a:lstStyle/>
          <a:p>
            <a:r>
              <a:rPr lang="en-US" dirty="0"/>
              <a:t>Selection of Baseline Factors for Further Testing Based on Responder 1 Analyses and Described Features of the Eosinophilic Phenotype</a:t>
            </a:r>
          </a:p>
        </p:txBody>
      </p:sp>
      <p:sp>
        <p:nvSpPr>
          <p:cNvPr id="6" name="Text Placeholder 5">
            <a:extLst>
              <a:ext uri="{FF2B5EF4-FFF2-40B4-BE49-F238E27FC236}">
                <a16:creationId xmlns:a16="http://schemas.microsoft.com/office/drawing/2014/main" id="{92E1A08F-4EAA-483E-A95D-082C50A9A7CB}"/>
              </a:ext>
            </a:extLst>
          </p:cNvPr>
          <p:cNvSpPr>
            <a:spLocks noGrp="1"/>
          </p:cNvSpPr>
          <p:nvPr>
            <p:ph type="body" sz="quarter" idx="13"/>
          </p:nvPr>
        </p:nvSpPr>
        <p:spPr/>
        <p:txBody>
          <a:bodyPr/>
          <a:lstStyle/>
          <a:p>
            <a:r>
              <a:rPr lang="en-US" baseline="30000" dirty="0"/>
              <a:t>a</a:t>
            </a:r>
            <a:r>
              <a:rPr lang="en-US" dirty="0"/>
              <a:t>Threshold based on </a:t>
            </a:r>
            <a:r>
              <a:rPr lang="en-GB" dirty="0"/>
              <a:t>quartile analysis of prebronchodilator FVC percent of predicted on exacerbation rate ratio and change from baseline in prebronchodilator FEV</a:t>
            </a:r>
            <a:r>
              <a:rPr lang="en-GB" baseline="-25000" dirty="0"/>
              <a:t>1.           </a:t>
            </a:r>
            <a:r>
              <a:rPr lang="en-US" dirty="0"/>
              <a:t>FEV</a:t>
            </a:r>
            <a:r>
              <a:rPr lang="en-US" baseline="-25000" dirty="0"/>
              <a:t>1</a:t>
            </a:r>
            <a:r>
              <a:rPr lang="en-US" dirty="0"/>
              <a:t> = forced expiratory volume in 1 second; FVC = forced vital capacity; OCS = oral corticosteroid. </a:t>
            </a:r>
            <a:endParaRPr lang="en-GB" baseline="-25000" dirty="0"/>
          </a:p>
          <a:p>
            <a:r>
              <a:rPr lang="de-DE" dirty="0"/>
              <a:t>Bleecker ER et al. In press. </a:t>
            </a:r>
            <a:r>
              <a:rPr lang="de-DE" i="1" dirty="0"/>
              <a:t>Eur Respir J</a:t>
            </a:r>
            <a:r>
              <a:rPr lang="de-DE" dirty="0"/>
              <a:t>. 2018. </a:t>
            </a:r>
            <a:endParaRPr lang="en-US" dirty="0"/>
          </a:p>
        </p:txBody>
      </p:sp>
      <p:sp>
        <p:nvSpPr>
          <p:cNvPr id="5" name="Content Placeholder 4">
            <a:extLst>
              <a:ext uri="{FF2B5EF4-FFF2-40B4-BE49-F238E27FC236}">
                <a16:creationId xmlns:a16="http://schemas.microsoft.com/office/drawing/2014/main" id="{6B35028E-D448-46A8-8CAB-AE4E5B2DFAD0}"/>
              </a:ext>
            </a:extLst>
          </p:cNvPr>
          <p:cNvSpPr>
            <a:spLocks noGrp="1"/>
          </p:cNvSpPr>
          <p:nvPr>
            <p:ph idx="1"/>
          </p:nvPr>
        </p:nvSpPr>
        <p:spPr/>
        <p:txBody>
          <a:bodyPr/>
          <a:lstStyle/>
          <a:p>
            <a:r>
              <a:rPr lang="en-US" dirty="0"/>
              <a:t>Oral corticosteroid (OCS) use (YES/NO)</a:t>
            </a:r>
          </a:p>
          <a:p>
            <a:r>
              <a:rPr lang="en-US" dirty="0"/>
              <a:t>History of nasal polyposis (YES/NO)</a:t>
            </a:r>
          </a:p>
          <a:p>
            <a:r>
              <a:rPr lang="en-US" dirty="0"/>
              <a:t>Lung function based on % predicted prebronchodilator FVC (&lt;65% and ≥65%)</a:t>
            </a:r>
            <a:r>
              <a:rPr lang="en-US" baseline="30000" dirty="0"/>
              <a:t>a</a:t>
            </a:r>
            <a:r>
              <a:rPr lang="en-US" dirty="0"/>
              <a:t> </a:t>
            </a:r>
          </a:p>
          <a:p>
            <a:r>
              <a:rPr lang="en-US" dirty="0"/>
              <a:t>Exacerbation frequency (2 or ≥3 during previous 12 months)</a:t>
            </a:r>
          </a:p>
          <a:p>
            <a:r>
              <a:rPr lang="en-US" dirty="0"/>
              <a:t>Age at asthma diagnosis (age &lt;18, ≥18 years)</a:t>
            </a:r>
          </a:p>
        </p:txBody>
      </p:sp>
      <p:sp>
        <p:nvSpPr>
          <p:cNvPr id="8" name="Slide Number Placeholder 7">
            <a:extLst>
              <a:ext uri="{FF2B5EF4-FFF2-40B4-BE49-F238E27FC236}">
                <a16:creationId xmlns:a16="http://schemas.microsoft.com/office/drawing/2014/main" id="{687C2A16-2044-4874-BA92-72488A36F5D0}"/>
              </a:ext>
            </a:extLst>
          </p:cNvPr>
          <p:cNvSpPr>
            <a:spLocks noGrp="1"/>
          </p:cNvSpPr>
          <p:nvPr>
            <p:ph type="sldNum" sz="quarter" idx="12"/>
          </p:nvPr>
        </p:nvSpPr>
        <p:spPr/>
        <p:txBody>
          <a:bodyPr/>
          <a:lstStyle/>
          <a:p>
            <a:pPr algn="ctr"/>
            <a:fld id="{CC7432E5-F8E0-41AE-9A6B-AD730338B005}" type="slidenum">
              <a:rPr lang="en-US" smtClean="0"/>
              <a:pPr algn="ctr"/>
              <a:t>14</a:t>
            </a:fld>
            <a:endParaRPr lang="en-US" dirty="0"/>
          </a:p>
        </p:txBody>
      </p:sp>
    </p:spTree>
    <p:extLst>
      <p:ext uri="{BB962C8B-B14F-4D97-AF65-F5344CB8AC3E}">
        <p14:creationId xmlns:p14="http://schemas.microsoft.com/office/powerpoint/2010/main" val="73675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7707-9F5E-4CED-80CE-88F7AD0AC53A}"/>
              </a:ext>
            </a:extLst>
          </p:cNvPr>
          <p:cNvSpPr>
            <a:spLocks noGrp="1"/>
          </p:cNvSpPr>
          <p:nvPr>
            <p:ph type="title"/>
          </p:nvPr>
        </p:nvSpPr>
        <p:spPr/>
        <p:txBody>
          <a:bodyPr/>
          <a:lstStyle/>
          <a:p>
            <a:r>
              <a:rPr lang="en-US" dirty="0"/>
              <a:t>Influence of Baseline Factors on AER Reductions (Pooled SIROCCO and CALIMA; High-Dosage ICS/LABA, ANY EOS)</a:t>
            </a:r>
          </a:p>
        </p:txBody>
      </p:sp>
      <p:sp>
        <p:nvSpPr>
          <p:cNvPr id="3" name="Slide Number Placeholder 2">
            <a:extLst>
              <a:ext uri="{FF2B5EF4-FFF2-40B4-BE49-F238E27FC236}">
                <a16:creationId xmlns:a16="http://schemas.microsoft.com/office/drawing/2014/main" id="{830CCF1E-0879-4F66-97AD-82A3A26FED5C}"/>
              </a:ext>
            </a:extLst>
          </p:cNvPr>
          <p:cNvSpPr>
            <a:spLocks noGrp="1"/>
          </p:cNvSpPr>
          <p:nvPr>
            <p:ph type="sldNum" sz="quarter" idx="12"/>
          </p:nvPr>
        </p:nvSpPr>
        <p:spPr/>
        <p:txBody>
          <a:bodyPr/>
          <a:lstStyle/>
          <a:p>
            <a:fld id="{CC7432E5-F8E0-41AE-9A6B-AD730338B005}" type="slidenum">
              <a:rPr lang="en-US" smtClean="0"/>
              <a:t>15</a:t>
            </a:fld>
            <a:endParaRPr lang="en-US"/>
          </a:p>
        </p:txBody>
      </p:sp>
      <p:sp>
        <p:nvSpPr>
          <p:cNvPr id="4" name="Text Placeholder 3">
            <a:extLst>
              <a:ext uri="{FF2B5EF4-FFF2-40B4-BE49-F238E27FC236}">
                <a16:creationId xmlns:a16="http://schemas.microsoft.com/office/drawing/2014/main" id="{6AACB11C-9047-4630-BDB7-3F465138A03A}"/>
              </a:ext>
            </a:extLst>
          </p:cNvPr>
          <p:cNvSpPr>
            <a:spLocks noGrp="1"/>
          </p:cNvSpPr>
          <p:nvPr>
            <p:ph type="body" sz="quarter" idx="13"/>
          </p:nvPr>
        </p:nvSpPr>
        <p:spPr/>
        <p:txBody>
          <a:bodyPr/>
          <a:lstStyle/>
          <a:p>
            <a:r>
              <a:rPr lang="en-GB" dirty="0"/>
              <a:t>All p-values were nominal. </a:t>
            </a:r>
            <a:r>
              <a:rPr lang="en-GB" baseline="30000" dirty="0"/>
              <a:t>a</a:t>
            </a:r>
            <a:r>
              <a:rPr lang="en-GB" dirty="0"/>
              <a:t>p&lt;0.001. </a:t>
            </a:r>
          </a:p>
          <a:p>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9" name="TextBox 8">
            <a:extLst>
              <a:ext uri="{FF2B5EF4-FFF2-40B4-BE49-F238E27FC236}">
                <a16:creationId xmlns:a16="http://schemas.microsoft.com/office/drawing/2014/main" id="{ED340A28-6B25-4E94-9235-4D9D2AC0B1C6}"/>
              </a:ext>
            </a:extLst>
          </p:cNvPr>
          <p:cNvSpPr txBox="1"/>
          <p:nvPr/>
        </p:nvSpPr>
        <p:spPr>
          <a:xfrm>
            <a:off x="1998523" y="1188574"/>
            <a:ext cx="8194954"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by Baseline Factors (Overall Population, Q8W)</a:t>
            </a:r>
          </a:p>
        </p:txBody>
      </p:sp>
      <p:grpSp>
        <p:nvGrpSpPr>
          <p:cNvPr id="95" name="Group 94">
            <a:extLst>
              <a:ext uri="{FF2B5EF4-FFF2-40B4-BE49-F238E27FC236}">
                <a16:creationId xmlns:a16="http://schemas.microsoft.com/office/drawing/2014/main" id="{CD557C2E-4126-47FD-8370-DD70CDB5B81B}"/>
              </a:ext>
            </a:extLst>
          </p:cNvPr>
          <p:cNvGrpSpPr/>
          <p:nvPr/>
        </p:nvGrpSpPr>
        <p:grpSpPr>
          <a:xfrm>
            <a:off x="936725" y="1505624"/>
            <a:ext cx="9326880" cy="3882409"/>
            <a:chOff x="936725" y="1495078"/>
            <a:chExt cx="9326880" cy="4849968"/>
          </a:xfrm>
        </p:grpSpPr>
        <p:sp>
          <p:nvSpPr>
            <p:cNvPr id="91" name="TextBox 90">
              <a:extLst>
                <a:ext uri="{FF2B5EF4-FFF2-40B4-BE49-F238E27FC236}">
                  <a16:creationId xmlns:a16="http://schemas.microsoft.com/office/drawing/2014/main" id="{2661C051-A7D5-4CD7-83F4-182C954654C9}"/>
                </a:ext>
              </a:extLst>
            </p:cNvPr>
            <p:cNvSpPr txBox="1"/>
            <p:nvPr/>
          </p:nvSpPr>
          <p:spPr>
            <a:xfrm>
              <a:off x="8225628" y="1495078"/>
              <a:ext cx="1885508" cy="307777"/>
            </a:xfrm>
            <a:prstGeom prst="rect">
              <a:avLst/>
            </a:prstGeom>
            <a:noFill/>
          </p:spPr>
          <p:txBody>
            <a:bodyPr wrap="square" rtlCol="0">
              <a:spAutoFit/>
            </a:bodyPr>
            <a:lstStyle/>
            <a:p>
              <a:pPr algn="ctr"/>
              <a:r>
                <a:rPr lang="en-US" sz="1400" b="1" dirty="0"/>
                <a:t>Estimate (95% CI)</a:t>
              </a:r>
            </a:p>
          </p:txBody>
        </p:sp>
        <p:grpSp>
          <p:nvGrpSpPr>
            <p:cNvPr id="94" name="Group 93">
              <a:extLst>
                <a:ext uri="{FF2B5EF4-FFF2-40B4-BE49-F238E27FC236}">
                  <a16:creationId xmlns:a16="http://schemas.microsoft.com/office/drawing/2014/main" id="{C117579E-A36D-4DFE-AADC-767DD04E38B9}"/>
                </a:ext>
              </a:extLst>
            </p:cNvPr>
            <p:cNvGrpSpPr/>
            <p:nvPr/>
          </p:nvGrpSpPr>
          <p:grpSpPr>
            <a:xfrm>
              <a:off x="936725" y="1771500"/>
              <a:ext cx="9326880" cy="4573546"/>
              <a:chOff x="936725" y="1771500"/>
              <a:chExt cx="9326880" cy="4573546"/>
            </a:xfrm>
          </p:grpSpPr>
          <p:sp>
            <p:nvSpPr>
              <p:cNvPr id="93" name="TextBox 92">
                <a:extLst>
                  <a:ext uri="{FF2B5EF4-FFF2-40B4-BE49-F238E27FC236}">
                    <a16:creationId xmlns:a16="http://schemas.microsoft.com/office/drawing/2014/main" id="{812D6FAB-243B-489F-A204-A1282CA12102}"/>
                  </a:ext>
                </a:extLst>
              </p:cNvPr>
              <p:cNvSpPr txBox="1"/>
              <p:nvPr/>
            </p:nvSpPr>
            <p:spPr>
              <a:xfrm>
                <a:off x="940249" y="1771500"/>
                <a:ext cx="9323356" cy="338554"/>
              </a:xfrm>
              <a:prstGeom prst="rect">
                <a:avLst/>
              </a:prstGeom>
              <a:noFill/>
            </p:spPr>
            <p:txBody>
              <a:bodyPr wrap="square" rtlCol="0">
                <a:spAutoFit/>
              </a:bodyPr>
              <a:lstStyle/>
              <a:p>
                <a:r>
                  <a:rPr lang="en-US" sz="1600" dirty="0"/>
                  <a:t>Overall FAS                                                                                                               0.64 (0.55-0.75)</a:t>
                </a:r>
                <a:r>
                  <a:rPr lang="en-US" sz="1600" baseline="30000" dirty="0"/>
                  <a:t>a</a:t>
                </a:r>
                <a:endParaRPr lang="en-US" sz="1600" dirty="0"/>
              </a:p>
            </p:txBody>
          </p:sp>
          <p:grpSp>
            <p:nvGrpSpPr>
              <p:cNvPr id="92" name="Group 91">
                <a:extLst>
                  <a:ext uri="{FF2B5EF4-FFF2-40B4-BE49-F238E27FC236}">
                    <a16:creationId xmlns:a16="http://schemas.microsoft.com/office/drawing/2014/main" id="{E5D12C87-15F5-43F0-8A5D-66726E49106B}"/>
                  </a:ext>
                </a:extLst>
              </p:cNvPr>
              <p:cNvGrpSpPr/>
              <p:nvPr/>
            </p:nvGrpSpPr>
            <p:grpSpPr>
              <a:xfrm>
                <a:off x="936725" y="1910445"/>
                <a:ext cx="9326880" cy="4434601"/>
                <a:chOff x="1184818" y="1264911"/>
                <a:chExt cx="9326880" cy="4434601"/>
              </a:xfrm>
            </p:grpSpPr>
            <p:grpSp>
              <p:nvGrpSpPr>
                <p:cNvPr id="88" name="Group 87">
                  <a:extLst>
                    <a:ext uri="{FF2B5EF4-FFF2-40B4-BE49-F238E27FC236}">
                      <a16:creationId xmlns:a16="http://schemas.microsoft.com/office/drawing/2014/main" id="{8A131DFC-607D-4AF1-970E-3893B9874F16}"/>
                    </a:ext>
                  </a:extLst>
                </p:cNvPr>
                <p:cNvGrpSpPr/>
                <p:nvPr/>
              </p:nvGrpSpPr>
              <p:grpSpPr>
                <a:xfrm>
                  <a:off x="1184818" y="1264911"/>
                  <a:ext cx="9326880" cy="4434601"/>
                  <a:chOff x="1184818" y="1264911"/>
                  <a:chExt cx="9326880" cy="4434601"/>
                </a:xfrm>
              </p:grpSpPr>
              <p:grpSp>
                <p:nvGrpSpPr>
                  <p:cNvPr id="33" name="Group 32">
                    <a:extLst>
                      <a:ext uri="{FF2B5EF4-FFF2-40B4-BE49-F238E27FC236}">
                        <a16:creationId xmlns:a16="http://schemas.microsoft.com/office/drawing/2014/main" id="{186D26AA-C48B-49FD-9B02-729E6D31E15B}"/>
                      </a:ext>
                    </a:extLst>
                  </p:cNvPr>
                  <p:cNvGrpSpPr/>
                  <p:nvPr/>
                </p:nvGrpSpPr>
                <p:grpSpPr>
                  <a:xfrm>
                    <a:off x="1184818" y="1264911"/>
                    <a:ext cx="9326880" cy="4434601"/>
                    <a:chOff x="1178119" y="1264911"/>
                    <a:chExt cx="9326880" cy="4434601"/>
                  </a:xfrm>
                </p:grpSpPr>
                <p:grpSp>
                  <p:nvGrpSpPr>
                    <p:cNvPr id="24" name="Group 23">
                      <a:extLst>
                        <a:ext uri="{FF2B5EF4-FFF2-40B4-BE49-F238E27FC236}">
                          <a16:creationId xmlns:a16="http://schemas.microsoft.com/office/drawing/2014/main" id="{122CF167-8AED-4208-8A2E-07FA1773D5E2}"/>
                        </a:ext>
                      </a:extLst>
                    </p:cNvPr>
                    <p:cNvGrpSpPr/>
                    <p:nvPr/>
                  </p:nvGrpSpPr>
                  <p:grpSpPr>
                    <a:xfrm>
                      <a:off x="1178119" y="1264911"/>
                      <a:ext cx="9326880" cy="4024569"/>
                      <a:chOff x="1178119" y="1264911"/>
                      <a:chExt cx="9326880" cy="4024569"/>
                    </a:xfrm>
                  </p:grpSpPr>
                  <p:grpSp>
                    <p:nvGrpSpPr>
                      <p:cNvPr id="18" name="Group 17">
                        <a:extLst>
                          <a:ext uri="{FF2B5EF4-FFF2-40B4-BE49-F238E27FC236}">
                            <a16:creationId xmlns:a16="http://schemas.microsoft.com/office/drawing/2014/main" id="{7030C008-FE91-4942-9DD1-B9403B990C70}"/>
                          </a:ext>
                        </a:extLst>
                      </p:cNvPr>
                      <p:cNvGrpSpPr/>
                      <p:nvPr/>
                    </p:nvGrpSpPr>
                    <p:grpSpPr>
                      <a:xfrm>
                        <a:off x="1178119" y="1264911"/>
                        <a:ext cx="9326880" cy="3997991"/>
                        <a:chOff x="2195886" y="1517889"/>
                        <a:chExt cx="9326880" cy="3997991"/>
                      </a:xfrm>
                    </p:grpSpPr>
                    <p:sp>
                      <p:nvSpPr>
                        <p:cNvPr id="10" name="TextBox 9">
                          <a:extLst>
                            <a:ext uri="{FF2B5EF4-FFF2-40B4-BE49-F238E27FC236}">
                              <a16:creationId xmlns:a16="http://schemas.microsoft.com/office/drawing/2014/main" id="{5251C020-62CC-42ED-981C-91FD3615301B}"/>
                            </a:ext>
                          </a:extLst>
                        </p:cNvPr>
                        <p:cNvSpPr txBox="1"/>
                        <p:nvPr/>
                      </p:nvSpPr>
                      <p:spPr>
                        <a:xfrm>
                          <a:off x="2199410" y="1815643"/>
                          <a:ext cx="9323356" cy="338554"/>
                        </a:xfrm>
                        <a:prstGeom prst="rect">
                          <a:avLst/>
                        </a:prstGeom>
                        <a:noFill/>
                      </p:spPr>
                      <p:txBody>
                        <a:bodyPr wrap="square" rtlCol="0">
                          <a:spAutoFit/>
                        </a:bodyPr>
                        <a:lstStyle/>
                        <a:p>
                          <a:r>
                            <a:rPr lang="en-US" sz="1600" dirty="0"/>
                            <a:t>OCS use                                                                                                                    0.42 (0.29-0.60)</a:t>
                          </a:r>
                          <a:r>
                            <a:rPr lang="en-US" sz="1600" baseline="30000" dirty="0"/>
                            <a:t>a</a:t>
                          </a:r>
                          <a:endParaRPr lang="en-US" sz="1600" dirty="0"/>
                        </a:p>
                      </p:txBody>
                    </p:sp>
                    <p:sp>
                      <p:nvSpPr>
                        <p:cNvPr id="11" name="TextBox 10">
                          <a:extLst>
                            <a:ext uri="{FF2B5EF4-FFF2-40B4-BE49-F238E27FC236}">
                              <a16:creationId xmlns:a16="http://schemas.microsoft.com/office/drawing/2014/main" id="{257D1D97-835D-411A-A8C0-5A850935AB4B}"/>
                            </a:ext>
                          </a:extLst>
                        </p:cNvPr>
                        <p:cNvSpPr txBox="1"/>
                        <p:nvPr/>
                      </p:nvSpPr>
                      <p:spPr>
                        <a:xfrm>
                          <a:off x="2199410" y="2252343"/>
                          <a:ext cx="9323356" cy="338554"/>
                        </a:xfrm>
                        <a:prstGeom prst="rect">
                          <a:avLst/>
                        </a:prstGeom>
                        <a:noFill/>
                      </p:spPr>
                      <p:txBody>
                        <a:bodyPr wrap="square" rtlCol="0">
                          <a:spAutoFit/>
                        </a:bodyPr>
                        <a:lstStyle/>
                        <a:p>
                          <a:r>
                            <a:rPr lang="en-US" sz="1600" dirty="0"/>
                            <a:t>Nasal polyps                                                                                                              0.50 (0.35-0.72)</a:t>
                          </a:r>
                          <a:r>
                            <a:rPr lang="en-US" sz="1600" baseline="30000" dirty="0"/>
                            <a:t>a</a:t>
                          </a:r>
                          <a:endParaRPr lang="en-US" sz="1600" dirty="0"/>
                        </a:p>
                      </p:txBody>
                    </p:sp>
                    <p:sp>
                      <p:nvSpPr>
                        <p:cNvPr id="12" name="TextBox 11">
                          <a:extLst>
                            <a:ext uri="{FF2B5EF4-FFF2-40B4-BE49-F238E27FC236}">
                              <a16:creationId xmlns:a16="http://schemas.microsoft.com/office/drawing/2014/main" id="{0BFA291D-F45C-49C8-8D6F-8AA90B7F716C}"/>
                            </a:ext>
                          </a:extLst>
                        </p:cNvPr>
                        <p:cNvSpPr txBox="1"/>
                        <p:nvPr/>
                      </p:nvSpPr>
                      <p:spPr>
                        <a:xfrm>
                          <a:off x="2195886" y="2689230"/>
                          <a:ext cx="9326880" cy="422927"/>
                        </a:xfrm>
                        <a:prstGeom prst="rect">
                          <a:avLst/>
                        </a:prstGeom>
                        <a:noFill/>
                      </p:spPr>
                      <p:txBody>
                        <a:bodyPr wrap="square" rtlCol="0">
                          <a:spAutoFit/>
                        </a:bodyPr>
                        <a:lstStyle/>
                        <a:p>
                          <a:r>
                            <a:rPr lang="en-US" sz="1600" dirty="0"/>
                            <a:t>Pre-BD FVC &lt;65%                                                                                                     0.53 (0.39-0.71)</a:t>
                          </a:r>
                          <a:r>
                            <a:rPr lang="en-US" sz="1600" baseline="30000" dirty="0"/>
                            <a:t>a</a:t>
                          </a:r>
                          <a:endParaRPr lang="en-US" sz="1600" dirty="0"/>
                        </a:p>
                      </p:txBody>
                    </p:sp>
                    <p:sp>
                      <p:nvSpPr>
                        <p:cNvPr id="13" name="TextBox 12">
                          <a:extLst>
                            <a:ext uri="{FF2B5EF4-FFF2-40B4-BE49-F238E27FC236}">
                              <a16:creationId xmlns:a16="http://schemas.microsoft.com/office/drawing/2014/main" id="{2FE8E75D-BCBD-4F76-927A-FDE66C05FC6A}"/>
                            </a:ext>
                          </a:extLst>
                        </p:cNvPr>
                        <p:cNvSpPr txBox="1"/>
                        <p:nvPr/>
                      </p:nvSpPr>
                      <p:spPr>
                        <a:xfrm>
                          <a:off x="2195886" y="3562442"/>
                          <a:ext cx="9326880" cy="422927"/>
                        </a:xfrm>
                        <a:prstGeom prst="rect">
                          <a:avLst/>
                        </a:prstGeom>
                        <a:noFill/>
                      </p:spPr>
                      <p:txBody>
                        <a:bodyPr wrap="square" rtlCol="0">
                          <a:spAutoFit/>
                        </a:bodyPr>
                        <a:lstStyle/>
                        <a:p>
                          <a:r>
                            <a:rPr lang="en-US" sz="1600" dirty="0"/>
                            <a:t>≥3 exacerbations                                                                                                        0.54 (0.43-0.67)</a:t>
                          </a:r>
                          <a:r>
                            <a:rPr lang="en-US" sz="1600" baseline="30000" dirty="0"/>
                            <a:t>a</a:t>
                          </a:r>
                          <a:endParaRPr lang="en-US" sz="1600" dirty="0"/>
                        </a:p>
                      </p:txBody>
                    </p:sp>
                    <p:sp>
                      <p:nvSpPr>
                        <p:cNvPr id="14" name="TextBox 13">
                          <a:extLst>
                            <a:ext uri="{FF2B5EF4-FFF2-40B4-BE49-F238E27FC236}">
                              <a16:creationId xmlns:a16="http://schemas.microsoft.com/office/drawing/2014/main" id="{204A41E4-94C3-4F72-A145-E234184DD43C}"/>
                            </a:ext>
                          </a:extLst>
                        </p:cNvPr>
                        <p:cNvSpPr txBox="1"/>
                        <p:nvPr/>
                      </p:nvSpPr>
                      <p:spPr>
                        <a:xfrm>
                          <a:off x="2195886" y="4435842"/>
                          <a:ext cx="9326880" cy="422927"/>
                        </a:xfrm>
                        <a:prstGeom prst="rect">
                          <a:avLst/>
                        </a:prstGeom>
                        <a:noFill/>
                      </p:spPr>
                      <p:txBody>
                        <a:bodyPr wrap="square" rtlCol="0">
                          <a:spAutoFit/>
                        </a:bodyPr>
                        <a:lstStyle/>
                        <a:p>
                          <a:r>
                            <a:rPr lang="en-US" sz="1600" dirty="0"/>
                            <a:t>Age at diagnosis  ≥18 years                                                                                       0.59 (0.49-0.71)</a:t>
                          </a:r>
                          <a:r>
                            <a:rPr lang="en-US" sz="1600" baseline="30000" dirty="0"/>
                            <a:t>a</a:t>
                          </a:r>
                          <a:r>
                            <a:rPr lang="en-US" sz="1600" dirty="0"/>
                            <a:t> </a:t>
                          </a:r>
                        </a:p>
                      </p:txBody>
                    </p:sp>
                    <p:sp>
                      <p:nvSpPr>
                        <p:cNvPr id="15" name="TextBox 14">
                          <a:extLst>
                            <a:ext uri="{FF2B5EF4-FFF2-40B4-BE49-F238E27FC236}">
                              <a16:creationId xmlns:a16="http://schemas.microsoft.com/office/drawing/2014/main" id="{C8254128-12D7-4049-8299-48B8E115C2D3}"/>
                            </a:ext>
                          </a:extLst>
                        </p:cNvPr>
                        <p:cNvSpPr txBox="1"/>
                        <p:nvPr/>
                      </p:nvSpPr>
                      <p:spPr>
                        <a:xfrm>
                          <a:off x="2195886" y="4872537"/>
                          <a:ext cx="9326880" cy="422927"/>
                        </a:xfrm>
                        <a:prstGeom prst="rect">
                          <a:avLst/>
                        </a:prstGeom>
                        <a:noFill/>
                      </p:spPr>
                      <p:txBody>
                        <a:bodyPr wrap="square" rtlCol="0">
                          <a:spAutoFit/>
                        </a:bodyPr>
                        <a:lstStyle/>
                        <a:p>
                          <a:r>
                            <a:rPr lang="en-US" sz="1600" dirty="0"/>
                            <a:t>Age at diagnosis  &lt;18 years                                                                                       0.79 (0.61-1.02)</a:t>
                          </a:r>
                        </a:p>
                      </p:txBody>
                    </p:sp>
                    <p:sp>
                      <p:nvSpPr>
                        <p:cNvPr id="16" name="TextBox 15">
                          <a:extLst>
                            <a:ext uri="{FF2B5EF4-FFF2-40B4-BE49-F238E27FC236}">
                              <a16:creationId xmlns:a16="http://schemas.microsoft.com/office/drawing/2014/main" id="{5978E091-59D7-4FAB-B7D1-1DDD19C53968}"/>
                            </a:ext>
                          </a:extLst>
                        </p:cNvPr>
                        <p:cNvSpPr txBox="1"/>
                        <p:nvPr/>
                      </p:nvSpPr>
                      <p:spPr>
                        <a:xfrm>
                          <a:off x="2195886" y="3999142"/>
                          <a:ext cx="9326880" cy="338554"/>
                        </a:xfrm>
                        <a:prstGeom prst="rect">
                          <a:avLst/>
                        </a:prstGeom>
                        <a:noFill/>
                      </p:spPr>
                      <p:txBody>
                        <a:bodyPr wrap="square" rtlCol="0">
                          <a:spAutoFit/>
                        </a:bodyPr>
                        <a:lstStyle/>
                        <a:p>
                          <a:r>
                            <a:rPr lang="en-US" sz="1600" dirty="0"/>
                            <a:t>&lt;3 exacerbations                                                                                                        0.74 (0.60-0.90)</a:t>
                          </a:r>
                        </a:p>
                      </p:txBody>
                    </p:sp>
                    <p:sp>
                      <p:nvSpPr>
                        <p:cNvPr id="17" name="TextBox 16">
                          <a:extLst>
                            <a:ext uri="{FF2B5EF4-FFF2-40B4-BE49-F238E27FC236}">
                              <a16:creationId xmlns:a16="http://schemas.microsoft.com/office/drawing/2014/main" id="{A3092C82-19EB-4CFD-B814-7C169F36D2CB}"/>
                            </a:ext>
                          </a:extLst>
                        </p:cNvPr>
                        <p:cNvSpPr txBox="1"/>
                        <p:nvPr/>
                      </p:nvSpPr>
                      <p:spPr>
                        <a:xfrm>
                          <a:off x="2195886" y="3125742"/>
                          <a:ext cx="9326880" cy="422927"/>
                        </a:xfrm>
                        <a:prstGeom prst="rect">
                          <a:avLst/>
                        </a:prstGeom>
                        <a:noFill/>
                      </p:spPr>
                      <p:txBody>
                        <a:bodyPr wrap="square" rtlCol="0">
                          <a:spAutoFit/>
                        </a:bodyPr>
                        <a:lstStyle/>
                        <a:p>
                          <a:r>
                            <a:rPr lang="en-US" sz="1600" dirty="0"/>
                            <a:t>Pre-BD FVC ≥65%                                                                                                     0.69 (0.58-0.83)</a:t>
                          </a:r>
                          <a:r>
                            <a:rPr lang="en-US" sz="1600" baseline="30000" dirty="0"/>
                            <a:t>a</a:t>
                          </a:r>
                          <a:endParaRPr lang="en-US" sz="1600" dirty="0"/>
                        </a:p>
                      </p:txBody>
                    </p:sp>
                    <p:cxnSp>
                      <p:nvCxnSpPr>
                        <p:cNvPr id="8" name="Straight Connector 7">
                          <a:extLst>
                            <a:ext uri="{FF2B5EF4-FFF2-40B4-BE49-F238E27FC236}">
                              <a16:creationId xmlns:a16="http://schemas.microsoft.com/office/drawing/2014/main" id="{A748BCDF-982F-4A90-8AC6-A344FC50C5C6}"/>
                            </a:ext>
                          </a:extLst>
                        </p:cNvPr>
                        <p:cNvCxnSpPr>
                          <a:cxnSpLocks/>
                        </p:cNvCxnSpPr>
                        <p:nvPr/>
                      </p:nvCxnSpPr>
                      <p:spPr>
                        <a:xfrm>
                          <a:off x="6927879" y="1517889"/>
                          <a:ext cx="0" cy="399799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72C996F5-01F8-4F67-8206-A265A6884F1A}"/>
                          </a:ext>
                        </a:extLst>
                      </p:cNvPr>
                      <p:cNvCxnSpPr>
                        <a:cxnSpLocks/>
                      </p:cNvCxnSpPr>
                      <p:nvPr/>
                    </p:nvCxnSpPr>
                    <p:spPr>
                      <a:xfrm rot="5400000">
                        <a:off x="6914986" y="3003480"/>
                        <a:ext cx="0" cy="457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444EC13E-2BE9-4401-AD6E-EEB4C52E35EA}"/>
                        </a:ext>
                      </a:extLst>
                    </p:cNvPr>
                    <p:cNvSpPr txBox="1"/>
                    <p:nvPr/>
                  </p:nvSpPr>
                  <p:spPr>
                    <a:xfrm>
                      <a:off x="4475657" y="5315032"/>
                      <a:ext cx="523459" cy="384480"/>
                    </a:xfrm>
                    <a:prstGeom prst="rect">
                      <a:avLst/>
                    </a:prstGeom>
                    <a:noFill/>
                  </p:spPr>
                  <p:txBody>
                    <a:bodyPr wrap="square" rtlCol="0">
                      <a:spAutoFit/>
                    </a:bodyPr>
                    <a:lstStyle/>
                    <a:p>
                      <a:r>
                        <a:rPr lang="en-US" sz="1400" dirty="0"/>
                        <a:t>0.1</a:t>
                      </a:r>
                    </a:p>
                  </p:txBody>
                </p:sp>
                <p:sp>
                  <p:nvSpPr>
                    <p:cNvPr id="28" name="TextBox 27">
                      <a:extLst>
                        <a:ext uri="{FF2B5EF4-FFF2-40B4-BE49-F238E27FC236}">
                          <a16:creationId xmlns:a16="http://schemas.microsoft.com/office/drawing/2014/main" id="{60DBB63C-57B1-4DDF-9151-8D9D0F41C8F3}"/>
                        </a:ext>
                      </a:extLst>
                    </p:cNvPr>
                    <p:cNvSpPr txBox="1"/>
                    <p:nvPr/>
                  </p:nvSpPr>
                  <p:spPr>
                    <a:xfrm>
                      <a:off x="5677040" y="5315032"/>
                      <a:ext cx="523459" cy="384480"/>
                    </a:xfrm>
                    <a:prstGeom prst="rect">
                      <a:avLst/>
                    </a:prstGeom>
                    <a:noFill/>
                  </p:spPr>
                  <p:txBody>
                    <a:bodyPr wrap="square" rtlCol="0">
                      <a:spAutoFit/>
                    </a:bodyPr>
                    <a:lstStyle/>
                    <a:p>
                      <a:r>
                        <a:rPr lang="en-US" sz="1400" dirty="0"/>
                        <a:t>  1</a:t>
                      </a:r>
                    </a:p>
                  </p:txBody>
                </p:sp>
                <p:sp>
                  <p:nvSpPr>
                    <p:cNvPr id="31" name="TextBox 30">
                      <a:extLst>
                        <a:ext uri="{FF2B5EF4-FFF2-40B4-BE49-F238E27FC236}">
                          <a16:creationId xmlns:a16="http://schemas.microsoft.com/office/drawing/2014/main" id="{457E02F4-3C99-49C5-9161-4DD688215AF4}"/>
                        </a:ext>
                      </a:extLst>
                    </p:cNvPr>
                    <p:cNvSpPr txBox="1"/>
                    <p:nvPr/>
                  </p:nvSpPr>
                  <p:spPr>
                    <a:xfrm>
                      <a:off x="8862464" y="5315032"/>
                      <a:ext cx="523459" cy="384480"/>
                    </a:xfrm>
                    <a:prstGeom prst="rect">
                      <a:avLst/>
                    </a:prstGeom>
                    <a:noFill/>
                  </p:spPr>
                  <p:txBody>
                    <a:bodyPr wrap="square" rtlCol="0">
                      <a:spAutoFit/>
                    </a:bodyPr>
                    <a:lstStyle/>
                    <a:p>
                      <a:r>
                        <a:rPr lang="en-US" sz="1400" dirty="0"/>
                        <a:t> 10</a:t>
                      </a:r>
                    </a:p>
                  </p:txBody>
                </p:sp>
              </p:grpSp>
              <p:cxnSp>
                <p:nvCxnSpPr>
                  <p:cNvPr id="35" name="Straight Connector 34">
                    <a:extLst>
                      <a:ext uri="{FF2B5EF4-FFF2-40B4-BE49-F238E27FC236}">
                        <a16:creationId xmlns:a16="http://schemas.microsoft.com/office/drawing/2014/main" id="{5DC6618D-051C-45F1-86DC-7CC05CFF3BE6}"/>
                      </a:ext>
                    </a:extLst>
                  </p:cNvPr>
                  <p:cNvCxnSpPr/>
                  <p:nvPr/>
                </p:nvCxnSpPr>
                <p:spPr>
                  <a:xfrm>
                    <a:off x="8465233"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2D60A1-81E4-4CAB-8EAC-3BE7F3DCDEBC}"/>
                      </a:ext>
                    </a:extLst>
                  </p:cNvPr>
                  <p:cNvCxnSpPr/>
                  <p:nvPr/>
                </p:nvCxnSpPr>
                <p:spPr>
                  <a:xfrm>
                    <a:off x="654620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5A4A44-9E3D-4E55-9B97-C54D21B4641D}"/>
                      </a:ext>
                    </a:extLst>
                  </p:cNvPr>
                  <p:cNvCxnSpPr>
                    <a:cxnSpLocks/>
                  </p:cNvCxnSpPr>
                  <p:nvPr/>
                </p:nvCxnSpPr>
                <p:spPr>
                  <a:xfrm>
                    <a:off x="5916811"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DAA495-BF1A-45E4-BD37-52732B40B61A}"/>
                      </a:ext>
                    </a:extLst>
                  </p:cNvPr>
                  <p:cNvCxnSpPr>
                    <a:cxnSpLocks/>
                  </p:cNvCxnSpPr>
                  <p:nvPr/>
                </p:nvCxnSpPr>
                <p:spPr>
                  <a:xfrm>
                    <a:off x="532943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711ADC-4755-421A-B6D3-14B0603E81E2}"/>
                      </a:ext>
                    </a:extLst>
                  </p:cNvPr>
                  <p:cNvCxnSpPr>
                    <a:cxnSpLocks/>
                  </p:cNvCxnSpPr>
                  <p:nvPr/>
                </p:nvCxnSpPr>
                <p:spPr>
                  <a:xfrm>
                    <a:off x="4694436"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C16A3F-96B7-4C8F-8ED9-372A675BD518}"/>
                      </a:ext>
                    </a:extLst>
                  </p:cNvPr>
                  <p:cNvCxnSpPr/>
                  <p:nvPr/>
                </p:nvCxnSpPr>
                <p:spPr>
                  <a:xfrm>
                    <a:off x="9097058" y="5305457"/>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285B5BD4-A7E1-459A-877A-D5C9E98DB602}"/>
                    </a:ext>
                  </a:extLst>
                </p:cNvPr>
                <p:cNvSpPr txBox="1"/>
                <p:nvPr/>
              </p:nvSpPr>
              <p:spPr>
                <a:xfrm>
                  <a:off x="4338691" y="4937260"/>
                  <a:ext cx="1575692" cy="359442"/>
                </a:xfrm>
                <a:prstGeom prst="rect">
                  <a:avLst/>
                </a:prstGeom>
                <a:noFill/>
              </p:spPr>
              <p:txBody>
                <a:bodyPr wrap="square" rtlCol="0">
                  <a:spAutoFit/>
                </a:bodyPr>
                <a:lstStyle/>
                <a:p>
                  <a:r>
                    <a:rPr lang="en-US" sz="1200" dirty="0"/>
                    <a:t>    Favors Treatment</a:t>
                  </a:r>
                </a:p>
              </p:txBody>
            </p:sp>
            <p:sp>
              <p:nvSpPr>
                <p:cNvPr id="90" name="TextBox 89">
                  <a:extLst>
                    <a:ext uri="{FF2B5EF4-FFF2-40B4-BE49-F238E27FC236}">
                      <a16:creationId xmlns:a16="http://schemas.microsoft.com/office/drawing/2014/main" id="{E566DDE5-4638-4F64-B11C-D916BD1283C1}"/>
                    </a:ext>
                  </a:extLst>
                </p:cNvPr>
                <p:cNvSpPr txBox="1"/>
                <p:nvPr/>
              </p:nvSpPr>
              <p:spPr>
                <a:xfrm>
                  <a:off x="5917529" y="4937260"/>
                  <a:ext cx="1644088" cy="346032"/>
                </a:xfrm>
                <a:prstGeom prst="rect">
                  <a:avLst/>
                </a:prstGeom>
                <a:noFill/>
              </p:spPr>
              <p:txBody>
                <a:bodyPr wrap="square" rtlCol="0">
                  <a:spAutoFit/>
                </a:bodyPr>
                <a:lstStyle/>
                <a:p>
                  <a:r>
                    <a:rPr lang="en-US" sz="1200" dirty="0"/>
                    <a:t>Favors Placebo</a:t>
                  </a:r>
                </a:p>
              </p:txBody>
            </p:sp>
          </p:grpSp>
        </p:grpSp>
      </p:grpSp>
      <p:sp>
        <p:nvSpPr>
          <p:cNvPr id="96" name="TextBox 95">
            <a:extLst>
              <a:ext uri="{FF2B5EF4-FFF2-40B4-BE49-F238E27FC236}">
                <a16:creationId xmlns:a16="http://schemas.microsoft.com/office/drawing/2014/main" id="{4F3929CE-4CDD-4865-AAEE-6B47B4A5D7F0}"/>
              </a:ext>
            </a:extLst>
          </p:cNvPr>
          <p:cNvSpPr txBox="1"/>
          <p:nvPr/>
        </p:nvSpPr>
        <p:spPr>
          <a:xfrm>
            <a:off x="487680" y="5477303"/>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an enhanced reduction in AER in the overall patient population with any key baseline factors relative to the overall FAS </a:t>
            </a:r>
          </a:p>
        </p:txBody>
      </p:sp>
      <p:grpSp>
        <p:nvGrpSpPr>
          <p:cNvPr id="148" name="Group 147">
            <a:extLst>
              <a:ext uri="{FF2B5EF4-FFF2-40B4-BE49-F238E27FC236}">
                <a16:creationId xmlns:a16="http://schemas.microsoft.com/office/drawing/2014/main" id="{CF1B073F-BACA-4C82-BAFE-37F3056C79C2}"/>
              </a:ext>
            </a:extLst>
          </p:cNvPr>
          <p:cNvGrpSpPr/>
          <p:nvPr/>
        </p:nvGrpSpPr>
        <p:grpSpPr>
          <a:xfrm>
            <a:off x="4834866" y="2911326"/>
            <a:ext cx="612648" cy="137160"/>
            <a:chOff x="3500441" y="2211015"/>
            <a:chExt cx="1277103" cy="160420"/>
          </a:xfrm>
        </p:grpSpPr>
        <p:cxnSp>
          <p:nvCxnSpPr>
            <p:cNvPr id="149" name="Straight Connector 148">
              <a:extLst>
                <a:ext uri="{FF2B5EF4-FFF2-40B4-BE49-F238E27FC236}">
                  <a16:creationId xmlns:a16="http://schemas.microsoft.com/office/drawing/2014/main" id="{08BB53D4-9C8E-411A-AEDA-7051A44C857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09E1DEC-B7A9-422D-AC88-5CB302ABDE80}"/>
                </a:ext>
              </a:extLst>
            </p:cNvPr>
            <p:cNvCxnSpPr/>
            <p:nvPr/>
          </p:nvCxnSpPr>
          <p:spPr>
            <a:xfrm>
              <a:off x="4777544" y="2211015"/>
              <a:ext cx="0" cy="16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38748F7-C886-41F4-9AAE-A2990185F3DF}"/>
                </a:ext>
              </a:extLst>
            </p:cNvPr>
            <p:cNvCxnSpPr/>
            <p:nvPr/>
          </p:nvCxnSpPr>
          <p:spPr>
            <a:xfrm>
              <a:off x="3505184" y="2211015"/>
              <a:ext cx="0" cy="16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BEBB8A2D-A5C0-4038-9B33-000C9EFB3B3F}"/>
              </a:ext>
            </a:extLst>
          </p:cNvPr>
          <p:cNvGrpSpPr/>
          <p:nvPr/>
        </p:nvGrpSpPr>
        <p:grpSpPr>
          <a:xfrm>
            <a:off x="5128992" y="3312178"/>
            <a:ext cx="384048" cy="137161"/>
            <a:chOff x="3500441" y="2225718"/>
            <a:chExt cx="1277103" cy="94840"/>
          </a:xfrm>
        </p:grpSpPr>
        <p:cxnSp>
          <p:nvCxnSpPr>
            <p:cNvPr id="153" name="Straight Connector 152">
              <a:extLst>
                <a:ext uri="{FF2B5EF4-FFF2-40B4-BE49-F238E27FC236}">
                  <a16:creationId xmlns:a16="http://schemas.microsoft.com/office/drawing/2014/main" id="{15946BBA-D0B5-4CDF-9F18-891F24C7EF7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B4D10BF-3CFF-4A8D-B781-6BCA3E1AE709}"/>
                </a:ext>
              </a:extLst>
            </p:cNvPr>
            <p:cNvCxnSpPr/>
            <p:nvPr/>
          </p:nvCxnSpPr>
          <p:spPr>
            <a:xfrm>
              <a:off x="4777544" y="2225719"/>
              <a:ext cx="0" cy="94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D54A66-2CEC-4702-8915-CE6077DD1BFD}"/>
                </a:ext>
              </a:extLst>
            </p:cNvPr>
            <p:cNvCxnSpPr/>
            <p:nvPr/>
          </p:nvCxnSpPr>
          <p:spPr>
            <a:xfrm>
              <a:off x="3505185" y="2225718"/>
              <a:ext cx="0" cy="94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DDF88A46-8168-4F16-B69A-8CC86ED0CD51}"/>
              </a:ext>
            </a:extLst>
          </p:cNvPr>
          <p:cNvGrpSpPr/>
          <p:nvPr/>
        </p:nvGrpSpPr>
        <p:grpSpPr>
          <a:xfrm>
            <a:off x="4994800" y="3625959"/>
            <a:ext cx="457200" cy="140134"/>
            <a:chOff x="3500441" y="2211016"/>
            <a:chExt cx="1277103" cy="140134"/>
          </a:xfrm>
        </p:grpSpPr>
        <p:cxnSp>
          <p:nvCxnSpPr>
            <p:cNvPr id="157" name="Straight Connector 156">
              <a:extLst>
                <a:ext uri="{FF2B5EF4-FFF2-40B4-BE49-F238E27FC236}">
                  <a16:creationId xmlns:a16="http://schemas.microsoft.com/office/drawing/2014/main" id="{D3857884-4D32-446D-BBDD-9558E466B23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5F677DE-03F6-4BF1-ACA3-8658EA232EE7}"/>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4A3A23D-7ED4-48C9-84D5-E50AB687D36E}"/>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25F900EE-9C3D-4693-8CA7-780B377886B3}"/>
              </a:ext>
            </a:extLst>
          </p:cNvPr>
          <p:cNvGrpSpPr/>
          <p:nvPr/>
        </p:nvGrpSpPr>
        <p:grpSpPr>
          <a:xfrm>
            <a:off x="5146928" y="4018384"/>
            <a:ext cx="411480" cy="140134"/>
            <a:chOff x="3500441" y="2211016"/>
            <a:chExt cx="1277103" cy="140134"/>
          </a:xfrm>
        </p:grpSpPr>
        <p:cxnSp>
          <p:nvCxnSpPr>
            <p:cNvPr id="161" name="Straight Connector 160">
              <a:extLst>
                <a:ext uri="{FF2B5EF4-FFF2-40B4-BE49-F238E27FC236}">
                  <a16:creationId xmlns:a16="http://schemas.microsoft.com/office/drawing/2014/main" id="{DCA3161E-4D48-43F6-805F-33446B7F8CCF}"/>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130859C-25F7-4864-B82B-30AA098B0330}"/>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461DBC-B1B6-42C6-BC6C-979BEDCEA029}"/>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86AAE666-B0BE-4656-B688-6843F9F49464}"/>
              </a:ext>
            </a:extLst>
          </p:cNvPr>
          <p:cNvGrpSpPr/>
          <p:nvPr/>
        </p:nvGrpSpPr>
        <p:grpSpPr>
          <a:xfrm>
            <a:off x="5021607" y="4293386"/>
            <a:ext cx="365760" cy="140134"/>
            <a:chOff x="3500441" y="2211016"/>
            <a:chExt cx="1277103" cy="140134"/>
          </a:xfrm>
        </p:grpSpPr>
        <p:cxnSp>
          <p:nvCxnSpPr>
            <p:cNvPr id="165" name="Straight Connector 164">
              <a:extLst>
                <a:ext uri="{FF2B5EF4-FFF2-40B4-BE49-F238E27FC236}">
                  <a16:creationId xmlns:a16="http://schemas.microsoft.com/office/drawing/2014/main" id="{EEB2E749-66BF-4B4D-8215-E2FD54D71122}"/>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2FD5333-C1A6-4FCE-A142-0B5E38DBBD9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D10EC5-7049-40ED-BDBD-747BF12C06D2}"/>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8D6082D0-4C63-4E38-8C96-A0B3942FC377}"/>
              </a:ext>
            </a:extLst>
          </p:cNvPr>
          <p:cNvGrpSpPr/>
          <p:nvPr/>
        </p:nvGrpSpPr>
        <p:grpSpPr>
          <a:xfrm>
            <a:off x="5170252" y="4596773"/>
            <a:ext cx="548640" cy="140134"/>
            <a:chOff x="3500441" y="2211016"/>
            <a:chExt cx="1277103" cy="140134"/>
          </a:xfrm>
        </p:grpSpPr>
        <p:cxnSp>
          <p:nvCxnSpPr>
            <p:cNvPr id="169" name="Straight Connector 168">
              <a:extLst>
                <a:ext uri="{FF2B5EF4-FFF2-40B4-BE49-F238E27FC236}">
                  <a16:creationId xmlns:a16="http://schemas.microsoft.com/office/drawing/2014/main" id="{D55CA17B-7502-4D10-9D91-54CB28D35327}"/>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93B3FE4-8718-4355-BCFE-CEF357DB01CC}"/>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E55573A-8786-4FB3-B98D-04DF6B7F987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3696D90C-61F6-47FE-AC80-8728412D1376}"/>
              </a:ext>
            </a:extLst>
          </p:cNvPr>
          <p:cNvGrpSpPr/>
          <p:nvPr/>
        </p:nvGrpSpPr>
        <p:grpSpPr>
          <a:xfrm>
            <a:off x="5114370" y="1853257"/>
            <a:ext cx="374904" cy="140134"/>
            <a:chOff x="3500441" y="2211016"/>
            <a:chExt cx="1277103" cy="140134"/>
          </a:xfrm>
        </p:grpSpPr>
        <p:cxnSp>
          <p:nvCxnSpPr>
            <p:cNvPr id="173" name="Straight Connector 172">
              <a:extLst>
                <a:ext uri="{FF2B5EF4-FFF2-40B4-BE49-F238E27FC236}">
                  <a16:creationId xmlns:a16="http://schemas.microsoft.com/office/drawing/2014/main" id="{C06CDADA-9D89-4036-AB2B-84F344357D3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2252B3B-FC54-4396-984F-77D3F6786A5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05CC6E3-3727-4104-9B96-4AD410A126CB}"/>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6" name="Oval 175">
            <a:extLst>
              <a:ext uri="{FF2B5EF4-FFF2-40B4-BE49-F238E27FC236}">
                <a16:creationId xmlns:a16="http://schemas.microsoft.com/office/drawing/2014/main" id="{6C1CD5AF-790E-4C38-9918-8C46E645EF3F}"/>
              </a:ext>
            </a:extLst>
          </p:cNvPr>
          <p:cNvSpPr/>
          <p:nvPr/>
        </p:nvSpPr>
        <p:spPr>
          <a:xfrm>
            <a:off x="4937827" y="223654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00AA0F30-9F3B-43E2-A4BA-5EC3DBE4802C}"/>
              </a:ext>
            </a:extLst>
          </p:cNvPr>
          <p:cNvSpPr/>
          <p:nvPr/>
        </p:nvSpPr>
        <p:spPr>
          <a:xfrm>
            <a:off x="5028057" y="259629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24A5EEC-06A8-40D2-87DC-C6B241C1DF9D}"/>
              </a:ext>
            </a:extLst>
          </p:cNvPr>
          <p:cNvSpPr/>
          <p:nvPr/>
        </p:nvSpPr>
        <p:spPr>
          <a:xfrm>
            <a:off x="5059370" y="292427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B9F6D5D9-B54A-46AE-8F44-63A519E560D9}"/>
              </a:ext>
            </a:extLst>
          </p:cNvPr>
          <p:cNvSpPr/>
          <p:nvPr/>
        </p:nvSpPr>
        <p:spPr>
          <a:xfrm>
            <a:off x="5183726" y="332449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D3BA685-00A1-4897-A8F5-BB5876A78F1F}"/>
              </a:ext>
            </a:extLst>
          </p:cNvPr>
          <p:cNvSpPr/>
          <p:nvPr/>
        </p:nvSpPr>
        <p:spPr>
          <a:xfrm>
            <a:off x="5064172" y="364708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132364C9-CA5C-474F-A067-8FFF5A79A6C4}"/>
              </a:ext>
            </a:extLst>
          </p:cNvPr>
          <p:cNvSpPr/>
          <p:nvPr/>
        </p:nvSpPr>
        <p:spPr>
          <a:xfrm>
            <a:off x="5211985" y="404131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BE1A5BA3-6F54-4AD6-89DE-007ADF5381FF}"/>
              </a:ext>
            </a:extLst>
          </p:cNvPr>
          <p:cNvSpPr/>
          <p:nvPr/>
        </p:nvSpPr>
        <p:spPr>
          <a:xfrm>
            <a:off x="5081379" y="430579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7F54C67A-DE50-44E1-9D3F-B8ED4404034B}"/>
              </a:ext>
            </a:extLst>
          </p:cNvPr>
          <p:cNvSpPr/>
          <p:nvPr/>
        </p:nvSpPr>
        <p:spPr>
          <a:xfrm>
            <a:off x="5199944" y="461592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2A72FE6-F570-413F-91A0-DDB539C4429C}"/>
              </a:ext>
            </a:extLst>
          </p:cNvPr>
          <p:cNvSpPr/>
          <p:nvPr/>
        </p:nvSpPr>
        <p:spPr>
          <a:xfrm>
            <a:off x="5177552" y="187007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F98ED426-7022-42DD-BE54-953EF31E510E}"/>
              </a:ext>
            </a:extLst>
          </p:cNvPr>
          <p:cNvGrpSpPr/>
          <p:nvPr/>
        </p:nvGrpSpPr>
        <p:grpSpPr>
          <a:xfrm>
            <a:off x="4666030" y="2211016"/>
            <a:ext cx="640080" cy="140134"/>
            <a:chOff x="3500441" y="2211016"/>
            <a:chExt cx="1277103" cy="140134"/>
          </a:xfrm>
        </p:grpSpPr>
        <p:cxnSp>
          <p:nvCxnSpPr>
            <p:cNvPr id="21" name="Straight Connector 20">
              <a:extLst>
                <a:ext uri="{FF2B5EF4-FFF2-40B4-BE49-F238E27FC236}">
                  <a16:creationId xmlns:a16="http://schemas.microsoft.com/office/drawing/2014/main" id="{CAA654F7-B82E-4442-8513-733D799FD7DD}"/>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54FB8F-3EBB-459F-ABA3-73B7EB24F4E3}"/>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C2C2193-A6EF-4156-8429-9BFBB8B197E5}"/>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905EBCC7-3842-4E9B-9E3F-5BFB36650091}"/>
              </a:ext>
            </a:extLst>
          </p:cNvPr>
          <p:cNvGrpSpPr/>
          <p:nvPr/>
        </p:nvGrpSpPr>
        <p:grpSpPr>
          <a:xfrm>
            <a:off x="4787908" y="2577947"/>
            <a:ext cx="667512" cy="140134"/>
            <a:chOff x="3500441" y="2211016"/>
            <a:chExt cx="1277103" cy="140134"/>
          </a:xfrm>
        </p:grpSpPr>
        <p:cxnSp>
          <p:nvCxnSpPr>
            <p:cNvPr id="145" name="Straight Connector 144">
              <a:extLst>
                <a:ext uri="{FF2B5EF4-FFF2-40B4-BE49-F238E27FC236}">
                  <a16:creationId xmlns:a16="http://schemas.microsoft.com/office/drawing/2014/main" id="{ECF7AC8C-7FA7-43B5-8A15-5DA1A20A5129}"/>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FF82863-7A5A-479A-9745-E47DBBF5B8EB}"/>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E742BE-7658-43FB-BA49-71495D03ECF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970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200" y="228602"/>
            <a:ext cx="11398102" cy="800099"/>
          </a:xfrm>
        </p:spPr>
        <p:txBody>
          <a:bodyPr/>
          <a:lstStyle/>
          <a:p>
            <a:r>
              <a:rPr lang="en-US" dirty="0"/>
              <a:t>Exacerbation Rate Reduction by Baseline Factors and Blood EOS Counts (Pooled SIROCCO and CALIMA; High-Dosage ICS/LABA, ≥300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16</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p&lt;0.001;  </a:t>
            </a:r>
            <a:r>
              <a:rPr lang="en-GB" baseline="30000" dirty="0"/>
              <a:t>b</a:t>
            </a:r>
            <a:r>
              <a:rPr lang="en-GB" dirty="0"/>
              <a:t>p≥0.01 to ≤0.05. </a:t>
            </a:r>
          </a:p>
          <a:p>
            <a:pPr>
              <a:spcBef>
                <a:spcPts val="0"/>
              </a:spcBef>
            </a:pPr>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795717" y="1193835"/>
            <a:ext cx="8600566"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by Baseline Factors and</a:t>
            </a:r>
            <a:r>
              <a:rPr lang="en-US" sz="1600" b="1" baseline="30000" dirty="0">
                <a:solidFill>
                  <a:srgbClr val="000000"/>
                </a:solidFill>
              </a:rPr>
              <a:t> </a:t>
            </a:r>
            <a:r>
              <a:rPr lang="en-US" sz="1600" b="1" dirty="0">
                <a:solidFill>
                  <a:srgbClr val="000000"/>
                </a:solidFill>
              </a:rPr>
              <a:t>Blood EOS Counts ≥300 </a:t>
            </a:r>
            <a:r>
              <a:rPr lang="en-US" sz="1600" b="1" dirty="0"/>
              <a:t>cells/µL </a:t>
            </a:r>
            <a:r>
              <a:rPr lang="en-US" sz="1600" b="1" dirty="0">
                <a:solidFill>
                  <a:srgbClr val="000000"/>
                </a:solidFill>
              </a:rPr>
              <a:t>versus Placebo</a:t>
            </a:r>
            <a:r>
              <a:rPr lang="en-US" sz="1600" b="1" dirty="0"/>
              <a:t>, Q8W</a:t>
            </a:r>
            <a:endParaRPr lang="en-US" sz="1600" b="1" dirty="0">
              <a:solidFill>
                <a:srgbClr val="000000"/>
              </a:solidFill>
            </a:endParaRPr>
          </a:p>
        </p:txBody>
      </p:sp>
      <p:sp>
        <p:nvSpPr>
          <p:cNvPr id="20" name="TextBox 19">
            <a:extLst>
              <a:ext uri="{FF2B5EF4-FFF2-40B4-BE49-F238E27FC236}">
                <a16:creationId xmlns:a16="http://schemas.microsoft.com/office/drawing/2014/main" id="{A669894C-B1DB-443C-9915-55F5B9F61ECD}"/>
              </a:ext>
            </a:extLst>
          </p:cNvPr>
          <p:cNvSpPr txBox="1"/>
          <p:nvPr/>
        </p:nvSpPr>
        <p:spPr>
          <a:xfrm>
            <a:off x="487680" y="5588469"/>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an enhanced reduction in AER in patients with any key baseline characteristic and a high blood EOS count (≥300 cells/µL) relative to the FAS</a:t>
            </a:r>
          </a:p>
        </p:txBody>
      </p:sp>
      <p:grpSp>
        <p:nvGrpSpPr>
          <p:cNvPr id="4" name="Group 3">
            <a:extLst>
              <a:ext uri="{FF2B5EF4-FFF2-40B4-BE49-F238E27FC236}">
                <a16:creationId xmlns:a16="http://schemas.microsoft.com/office/drawing/2014/main" id="{2AD1006D-EFE1-4680-9A70-6AAA626D707D}"/>
              </a:ext>
            </a:extLst>
          </p:cNvPr>
          <p:cNvGrpSpPr/>
          <p:nvPr/>
        </p:nvGrpSpPr>
        <p:grpSpPr>
          <a:xfrm>
            <a:off x="1398481" y="1441390"/>
            <a:ext cx="10336319" cy="4428007"/>
            <a:chOff x="1398481" y="1441390"/>
            <a:chExt cx="10336319" cy="4428007"/>
          </a:xfrm>
        </p:grpSpPr>
        <p:grpSp>
          <p:nvGrpSpPr>
            <p:cNvPr id="21" name="Group 20">
              <a:extLst>
                <a:ext uri="{FF2B5EF4-FFF2-40B4-BE49-F238E27FC236}">
                  <a16:creationId xmlns:a16="http://schemas.microsoft.com/office/drawing/2014/main" id="{5CA405C4-9ACA-42C8-9941-B4845112914B}"/>
                </a:ext>
              </a:extLst>
            </p:cNvPr>
            <p:cNvGrpSpPr/>
            <p:nvPr/>
          </p:nvGrpSpPr>
          <p:grpSpPr>
            <a:xfrm>
              <a:off x="1398481" y="1441390"/>
              <a:ext cx="9773105" cy="4428007"/>
              <a:chOff x="514194" y="1423037"/>
              <a:chExt cx="9773105" cy="4428007"/>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965751" y="3096293"/>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AER Reduction  (%)</a:t>
                </a: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889000" y="1423037"/>
                <a:ext cx="9398299" cy="4428007"/>
                <a:chOff x="889000" y="1423037"/>
                <a:chExt cx="9398299"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889000" y="1423037"/>
                  <a:ext cx="8931656" cy="4428007"/>
                  <a:chOff x="889000" y="1423037"/>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1778674844"/>
                      </p:ext>
                    </p:extLst>
                  </p:nvPr>
                </p:nvGraphicFramePr>
                <p:xfrm>
                  <a:off x="889000" y="1423037"/>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606561" y="4998668"/>
                    <a:ext cx="118872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246618" y="4998668"/>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048854" y="4995951"/>
                  <a:ext cx="2238445"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cxnSp>
          <p:nvCxnSpPr>
            <p:cNvPr id="5" name="Straight Connector 4">
              <a:extLst>
                <a:ext uri="{FF2B5EF4-FFF2-40B4-BE49-F238E27FC236}">
                  <a16:creationId xmlns:a16="http://schemas.microsoft.com/office/drawing/2014/main" id="{74915626-1852-408F-BB53-6C05AFFAC932}"/>
                </a:ext>
              </a:extLst>
            </p:cNvPr>
            <p:cNvCxnSpPr/>
            <p:nvPr/>
          </p:nvCxnSpPr>
          <p:spPr>
            <a:xfrm>
              <a:off x="2186609" y="281761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C7932FF-8A16-4002-8824-16EACC271B43}"/>
                </a:ext>
              </a:extLst>
            </p:cNvPr>
            <p:cNvSpPr txBox="1"/>
            <p:nvPr/>
          </p:nvSpPr>
          <p:spPr>
            <a:xfrm>
              <a:off x="10414884" y="2671646"/>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42</a:t>
              </a:r>
              <a:r>
                <a:rPr lang="en-US" sz="1400" b="1" baseline="30000" dirty="0"/>
                <a:t>a</a:t>
              </a:r>
            </a:p>
          </p:txBody>
        </p:sp>
      </p:grpSp>
      <p:sp>
        <p:nvSpPr>
          <p:cNvPr id="25" name="TextBox 24">
            <a:extLst>
              <a:ext uri="{FF2B5EF4-FFF2-40B4-BE49-F238E27FC236}">
                <a16:creationId xmlns:a16="http://schemas.microsoft.com/office/drawing/2014/main" id="{B83279CD-07D2-40B7-8A97-833451D93203}"/>
              </a:ext>
            </a:extLst>
          </p:cNvPr>
          <p:cNvSpPr txBox="1"/>
          <p:nvPr/>
        </p:nvSpPr>
        <p:spPr>
          <a:xfrm>
            <a:off x="5819616" y="4428147"/>
            <a:ext cx="652745"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n=124</a:t>
            </a:r>
          </a:p>
        </p:txBody>
      </p:sp>
      <p:sp>
        <p:nvSpPr>
          <p:cNvPr id="29" name="TextBox 28">
            <a:extLst>
              <a:ext uri="{FF2B5EF4-FFF2-40B4-BE49-F238E27FC236}">
                <a16:creationId xmlns:a16="http://schemas.microsoft.com/office/drawing/2014/main" id="{2B89CE50-33CB-449C-9EE6-B87AC4C19B80}"/>
              </a:ext>
            </a:extLst>
          </p:cNvPr>
          <p:cNvSpPr txBox="1"/>
          <p:nvPr/>
        </p:nvSpPr>
        <p:spPr>
          <a:xfrm>
            <a:off x="9124301" y="4428147"/>
            <a:ext cx="66054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n=356</a:t>
            </a:r>
          </a:p>
        </p:txBody>
      </p:sp>
      <p:sp>
        <p:nvSpPr>
          <p:cNvPr id="23" name="TextBox 22">
            <a:extLst>
              <a:ext uri="{FF2B5EF4-FFF2-40B4-BE49-F238E27FC236}">
                <a16:creationId xmlns:a16="http://schemas.microsoft.com/office/drawing/2014/main" id="{EC822A55-73D7-41BC-85DF-6A0FC8AC16C6}"/>
              </a:ext>
            </a:extLst>
          </p:cNvPr>
          <p:cNvSpPr txBox="1"/>
          <p:nvPr/>
        </p:nvSpPr>
        <p:spPr>
          <a:xfrm>
            <a:off x="4154350" y="4428147"/>
            <a:ext cx="635410"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n=115</a:t>
            </a:r>
          </a:p>
        </p:txBody>
      </p:sp>
      <p:sp>
        <p:nvSpPr>
          <p:cNvPr id="24" name="TextBox 23">
            <a:extLst>
              <a:ext uri="{FF2B5EF4-FFF2-40B4-BE49-F238E27FC236}">
                <a16:creationId xmlns:a16="http://schemas.microsoft.com/office/drawing/2014/main" id="{EFD6E165-8CE0-49DA-B9EA-E6B2221C4E40}"/>
              </a:ext>
            </a:extLst>
          </p:cNvPr>
          <p:cNvSpPr txBox="1"/>
          <p:nvPr/>
        </p:nvSpPr>
        <p:spPr>
          <a:xfrm>
            <a:off x="4748907" y="4428147"/>
            <a:ext cx="64207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n=391</a:t>
            </a:r>
          </a:p>
        </p:txBody>
      </p:sp>
      <p:sp>
        <p:nvSpPr>
          <p:cNvPr id="11" name="TextBox 10">
            <a:extLst>
              <a:ext uri="{FF2B5EF4-FFF2-40B4-BE49-F238E27FC236}">
                <a16:creationId xmlns:a16="http://schemas.microsoft.com/office/drawing/2014/main" id="{CB0EB676-9415-4DA2-AB5E-6F02AA8E347C}"/>
              </a:ext>
            </a:extLst>
          </p:cNvPr>
          <p:cNvSpPr txBox="1"/>
          <p:nvPr/>
        </p:nvSpPr>
        <p:spPr>
          <a:xfrm>
            <a:off x="2490848" y="4428147"/>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n=77</a:t>
            </a:r>
          </a:p>
        </p:txBody>
      </p:sp>
      <p:sp>
        <p:nvSpPr>
          <p:cNvPr id="22" name="TextBox 21">
            <a:extLst>
              <a:ext uri="{FF2B5EF4-FFF2-40B4-BE49-F238E27FC236}">
                <a16:creationId xmlns:a16="http://schemas.microsoft.com/office/drawing/2014/main" id="{EF3ADEB0-6FDF-405E-9AE4-9DF08642D5E8}"/>
              </a:ext>
            </a:extLst>
          </p:cNvPr>
          <p:cNvSpPr txBox="1"/>
          <p:nvPr/>
        </p:nvSpPr>
        <p:spPr>
          <a:xfrm>
            <a:off x="3080581" y="4428147"/>
            <a:ext cx="66657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n=429</a:t>
            </a:r>
          </a:p>
        </p:txBody>
      </p:sp>
      <p:sp>
        <p:nvSpPr>
          <p:cNvPr id="30" name="TextBox 29">
            <a:extLst>
              <a:ext uri="{FF2B5EF4-FFF2-40B4-BE49-F238E27FC236}">
                <a16:creationId xmlns:a16="http://schemas.microsoft.com/office/drawing/2014/main" id="{682C2EBD-C688-404A-8FDE-C0F65B1F33E9}"/>
              </a:ext>
            </a:extLst>
          </p:cNvPr>
          <p:cNvSpPr txBox="1"/>
          <p:nvPr/>
        </p:nvSpPr>
        <p:spPr>
          <a:xfrm>
            <a:off x="9744125" y="4428147"/>
            <a:ext cx="65215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n=150</a:t>
            </a:r>
          </a:p>
        </p:txBody>
      </p:sp>
      <p:sp>
        <p:nvSpPr>
          <p:cNvPr id="27" name="TextBox 26">
            <a:extLst>
              <a:ext uri="{FF2B5EF4-FFF2-40B4-BE49-F238E27FC236}">
                <a16:creationId xmlns:a16="http://schemas.microsoft.com/office/drawing/2014/main" id="{4A222725-7FDC-4328-A5E9-1AE27E2C73DE}"/>
              </a:ext>
            </a:extLst>
          </p:cNvPr>
          <p:cNvSpPr txBox="1"/>
          <p:nvPr/>
        </p:nvSpPr>
        <p:spPr>
          <a:xfrm>
            <a:off x="7481750" y="4428147"/>
            <a:ext cx="700141"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n=198</a:t>
            </a:r>
          </a:p>
        </p:txBody>
      </p:sp>
      <p:sp>
        <p:nvSpPr>
          <p:cNvPr id="26" name="TextBox 25">
            <a:extLst>
              <a:ext uri="{FF2B5EF4-FFF2-40B4-BE49-F238E27FC236}">
                <a16:creationId xmlns:a16="http://schemas.microsoft.com/office/drawing/2014/main" id="{348D2673-E321-4C77-97A3-A19E1FB0DBCF}"/>
              </a:ext>
            </a:extLst>
          </p:cNvPr>
          <p:cNvSpPr txBox="1"/>
          <p:nvPr/>
        </p:nvSpPr>
        <p:spPr>
          <a:xfrm>
            <a:off x="6391735" y="4428147"/>
            <a:ext cx="756487"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n=381</a:t>
            </a:r>
          </a:p>
        </p:txBody>
      </p:sp>
      <p:sp>
        <p:nvSpPr>
          <p:cNvPr id="28" name="TextBox 27">
            <a:extLst>
              <a:ext uri="{FF2B5EF4-FFF2-40B4-BE49-F238E27FC236}">
                <a16:creationId xmlns:a16="http://schemas.microsoft.com/office/drawing/2014/main" id="{791DDF2E-38B6-4470-873C-9201DEC78978}"/>
              </a:ext>
            </a:extLst>
          </p:cNvPr>
          <p:cNvSpPr txBox="1"/>
          <p:nvPr/>
        </p:nvSpPr>
        <p:spPr>
          <a:xfrm>
            <a:off x="8055237" y="4428147"/>
            <a:ext cx="64019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n=308</a:t>
            </a:r>
          </a:p>
        </p:txBody>
      </p:sp>
    </p:spTree>
    <p:extLst>
      <p:ext uri="{BB962C8B-B14F-4D97-AF65-F5344CB8AC3E}">
        <p14:creationId xmlns:p14="http://schemas.microsoft.com/office/powerpoint/2010/main" val="113140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7707-9F5E-4CED-80CE-88F7AD0AC53A}"/>
              </a:ext>
            </a:extLst>
          </p:cNvPr>
          <p:cNvSpPr>
            <a:spLocks noGrp="1"/>
          </p:cNvSpPr>
          <p:nvPr>
            <p:ph type="title"/>
          </p:nvPr>
        </p:nvSpPr>
        <p:spPr/>
        <p:txBody>
          <a:bodyPr/>
          <a:lstStyle/>
          <a:p>
            <a:r>
              <a:rPr lang="en-US" dirty="0"/>
              <a:t>Influence of Baseline Factors on FEV</a:t>
            </a:r>
            <a:r>
              <a:rPr lang="en-US" baseline="-25000" dirty="0"/>
              <a:t>1</a:t>
            </a:r>
            <a:r>
              <a:rPr lang="en-US" dirty="0"/>
              <a:t> Improvements (Pooled SIROCCO and CALIMA; High-Dosage ICS/LABA, ANY EOS)</a:t>
            </a:r>
          </a:p>
        </p:txBody>
      </p:sp>
      <p:sp>
        <p:nvSpPr>
          <p:cNvPr id="3" name="Slide Number Placeholder 2">
            <a:extLst>
              <a:ext uri="{FF2B5EF4-FFF2-40B4-BE49-F238E27FC236}">
                <a16:creationId xmlns:a16="http://schemas.microsoft.com/office/drawing/2014/main" id="{830CCF1E-0879-4F66-97AD-82A3A26FED5C}"/>
              </a:ext>
            </a:extLst>
          </p:cNvPr>
          <p:cNvSpPr>
            <a:spLocks noGrp="1"/>
          </p:cNvSpPr>
          <p:nvPr>
            <p:ph type="sldNum" sz="quarter" idx="12"/>
          </p:nvPr>
        </p:nvSpPr>
        <p:spPr/>
        <p:txBody>
          <a:bodyPr/>
          <a:lstStyle/>
          <a:p>
            <a:fld id="{CC7432E5-F8E0-41AE-9A6B-AD730338B005}" type="slidenum">
              <a:rPr lang="en-US" smtClean="0"/>
              <a:t>17</a:t>
            </a:fld>
            <a:endParaRPr lang="en-US"/>
          </a:p>
        </p:txBody>
      </p:sp>
      <p:sp>
        <p:nvSpPr>
          <p:cNvPr id="4" name="Text Placeholder 3">
            <a:extLst>
              <a:ext uri="{FF2B5EF4-FFF2-40B4-BE49-F238E27FC236}">
                <a16:creationId xmlns:a16="http://schemas.microsoft.com/office/drawing/2014/main" id="{6AACB11C-9047-4630-BDB7-3F465138A03A}"/>
              </a:ext>
            </a:extLst>
          </p:cNvPr>
          <p:cNvSpPr>
            <a:spLocks noGrp="1"/>
          </p:cNvSpPr>
          <p:nvPr>
            <p:ph type="body" sz="quarter" idx="13"/>
          </p:nvPr>
        </p:nvSpPr>
        <p:spPr/>
        <p:txBody>
          <a:bodyPr/>
          <a:lstStyle/>
          <a:p>
            <a:r>
              <a:rPr lang="en-GB" dirty="0"/>
              <a:t>All p-values were nominal. </a:t>
            </a:r>
            <a:r>
              <a:rPr lang="en-GB" baseline="30000" dirty="0"/>
              <a:t>a</a:t>
            </a:r>
            <a:r>
              <a:rPr lang="en-GB" dirty="0"/>
              <a:t>p&lt;0.001. </a:t>
            </a:r>
          </a:p>
          <a:p>
            <a:r>
              <a:rPr lang="en-GB" dirty="0"/>
              <a:t>AER = asthma </a:t>
            </a:r>
            <a:r>
              <a:rPr lang="en-US" dirty="0">
                <a:solidFill>
                  <a:srgbClr val="000000"/>
                </a:solidFill>
              </a:rPr>
              <a:t>exacerbation rates</a:t>
            </a:r>
            <a:r>
              <a:rPr lang="en-US" b="1" dirty="0">
                <a:solidFill>
                  <a:srgbClr val="000000"/>
                </a:solidFill>
              </a:rPr>
              <a:t>;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9" name="TextBox 8">
            <a:extLst>
              <a:ext uri="{FF2B5EF4-FFF2-40B4-BE49-F238E27FC236}">
                <a16:creationId xmlns:a16="http://schemas.microsoft.com/office/drawing/2014/main" id="{ED340A28-6B25-4E94-9235-4D9D2AC0B1C6}"/>
              </a:ext>
            </a:extLst>
          </p:cNvPr>
          <p:cNvSpPr txBox="1"/>
          <p:nvPr/>
        </p:nvSpPr>
        <p:spPr>
          <a:xfrm>
            <a:off x="1998523" y="1188574"/>
            <a:ext cx="8194954"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 Pre-BD FEV</a:t>
            </a:r>
            <a:r>
              <a:rPr lang="en-US" sz="1600" b="1" baseline="-25000" dirty="0">
                <a:solidFill>
                  <a:srgbClr val="000000"/>
                </a:solidFill>
              </a:rPr>
              <a:t>1</a:t>
            </a:r>
            <a:r>
              <a:rPr lang="en-US" sz="1600" b="1" dirty="0">
                <a:solidFill>
                  <a:srgbClr val="000000"/>
                </a:solidFill>
              </a:rPr>
              <a:t> (L) by Baseline Factors (Overall Population, Q8W)</a:t>
            </a:r>
          </a:p>
        </p:txBody>
      </p:sp>
      <p:sp>
        <p:nvSpPr>
          <p:cNvPr id="96" name="TextBox 95">
            <a:extLst>
              <a:ext uri="{FF2B5EF4-FFF2-40B4-BE49-F238E27FC236}">
                <a16:creationId xmlns:a16="http://schemas.microsoft.com/office/drawing/2014/main" id="{4F3929CE-4CDD-4865-AAEE-6B47B4A5D7F0}"/>
              </a:ext>
            </a:extLst>
          </p:cNvPr>
          <p:cNvSpPr txBox="1"/>
          <p:nvPr/>
        </p:nvSpPr>
        <p:spPr>
          <a:xfrm>
            <a:off x="487680" y="5609614"/>
            <a:ext cx="10612341" cy="33200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There was a greater increase in FEV</a:t>
            </a:r>
            <a:r>
              <a:rPr lang="en-US" sz="1500" baseline="-25000" dirty="0"/>
              <a:t>1 </a:t>
            </a:r>
            <a:r>
              <a:rPr lang="en-US" sz="1500" dirty="0"/>
              <a:t>in patients with any baseline factor relative to the overall FAS </a:t>
            </a:r>
          </a:p>
        </p:txBody>
      </p:sp>
      <p:grpSp>
        <p:nvGrpSpPr>
          <p:cNvPr id="6" name="Group 5">
            <a:extLst>
              <a:ext uri="{FF2B5EF4-FFF2-40B4-BE49-F238E27FC236}">
                <a16:creationId xmlns:a16="http://schemas.microsoft.com/office/drawing/2014/main" id="{488D30E5-5DAF-417F-B52B-3D93B5D0018A}"/>
              </a:ext>
            </a:extLst>
          </p:cNvPr>
          <p:cNvGrpSpPr/>
          <p:nvPr/>
        </p:nvGrpSpPr>
        <p:grpSpPr>
          <a:xfrm>
            <a:off x="936722" y="1468627"/>
            <a:ext cx="10081797" cy="3942866"/>
            <a:chOff x="936722" y="1468627"/>
            <a:chExt cx="10081797" cy="3942866"/>
          </a:xfrm>
        </p:grpSpPr>
        <p:grpSp>
          <p:nvGrpSpPr>
            <p:cNvPr id="5" name="Group 4">
              <a:extLst>
                <a:ext uri="{FF2B5EF4-FFF2-40B4-BE49-F238E27FC236}">
                  <a16:creationId xmlns:a16="http://schemas.microsoft.com/office/drawing/2014/main" id="{2278C183-D069-43CB-B8D4-68564699F296}"/>
                </a:ext>
              </a:extLst>
            </p:cNvPr>
            <p:cNvGrpSpPr/>
            <p:nvPr/>
          </p:nvGrpSpPr>
          <p:grpSpPr>
            <a:xfrm>
              <a:off x="936722" y="1468627"/>
              <a:ext cx="10081797" cy="3942866"/>
              <a:chOff x="936722" y="1468627"/>
              <a:chExt cx="10081797" cy="3942866"/>
            </a:xfrm>
          </p:grpSpPr>
          <p:grpSp>
            <p:nvGrpSpPr>
              <p:cNvPr id="95" name="Group 94">
                <a:extLst>
                  <a:ext uri="{FF2B5EF4-FFF2-40B4-BE49-F238E27FC236}">
                    <a16:creationId xmlns:a16="http://schemas.microsoft.com/office/drawing/2014/main" id="{CD557C2E-4126-47FD-8370-DD70CDB5B81B}"/>
                  </a:ext>
                </a:extLst>
              </p:cNvPr>
              <p:cNvGrpSpPr/>
              <p:nvPr/>
            </p:nvGrpSpPr>
            <p:grpSpPr>
              <a:xfrm>
                <a:off x="936722" y="1468627"/>
                <a:ext cx="10081797" cy="3942866"/>
                <a:chOff x="936722" y="1448861"/>
                <a:chExt cx="10081797" cy="4925493"/>
              </a:xfrm>
            </p:grpSpPr>
            <p:sp>
              <p:nvSpPr>
                <p:cNvPr id="91" name="TextBox 90">
                  <a:extLst>
                    <a:ext uri="{FF2B5EF4-FFF2-40B4-BE49-F238E27FC236}">
                      <a16:creationId xmlns:a16="http://schemas.microsoft.com/office/drawing/2014/main" id="{2661C051-A7D5-4CD7-83F4-182C954654C9}"/>
                    </a:ext>
                  </a:extLst>
                </p:cNvPr>
                <p:cNvSpPr txBox="1"/>
                <p:nvPr/>
              </p:nvSpPr>
              <p:spPr>
                <a:xfrm>
                  <a:off x="8959592" y="1448861"/>
                  <a:ext cx="1885508" cy="307777"/>
                </a:xfrm>
                <a:prstGeom prst="rect">
                  <a:avLst/>
                </a:prstGeom>
                <a:noFill/>
              </p:spPr>
              <p:txBody>
                <a:bodyPr wrap="square" rtlCol="0">
                  <a:spAutoFit/>
                </a:bodyPr>
                <a:lstStyle/>
                <a:p>
                  <a:pPr algn="ctr"/>
                  <a:r>
                    <a:rPr lang="en-US" sz="1400" b="1" dirty="0"/>
                    <a:t>Estimate (95% CI)</a:t>
                  </a:r>
                </a:p>
              </p:txBody>
            </p:sp>
            <p:grpSp>
              <p:nvGrpSpPr>
                <p:cNvPr id="94" name="Group 93">
                  <a:extLst>
                    <a:ext uri="{FF2B5EF4-FFF2-40B4-BE49-F238E27FC236}">
                      <a16:creationId xmlns:a16="http://schemas.microsoft.com/office/drawing/2014/main" id="{C117579E-A36D-4DFE-AADC-767DD04E38B9}"/>
                    </a:ext>
                  </a:extLst>
                </p:cNvPr>
                <p:cNvGrpSpPr/>
                <p:nvPr/>
              </p:nvGrpSpPr>
              <p:grpSpPr>
                <a:xfrm>
                  <a:off x="936722" y="1771499"/>
                  <a:ext cx="10081797" cy="4602855"/>
                  <a:chOff x="936722" y="1771499"/>
                  <a:chExt cx="10081797" cy="4602855"/>
                </a:xfrm>
              </p:grpSpPr>
              <p:sp>
                <p:nvSpPr>
                  <p:cNvPr id="93" name="TextBox 92">
                    <a:extLst>
                      <a:ext uri="{FF2B5EF4-FFF2-40B4-BE49-F238E27FC236}">
                        <a16:creationId xmlns:a16="http://schemas.microsoft.com/office/drawing/2014/main" id="{812D6FAB-243B-489F-A204-A1282CA12102}"/>
                      </a:ext>
                    </a:extLst>
                  </p:cNvPr>
                  <p:cNvSpPr txBox="1"/>
                  <p:nvPr/>
                </p:nvSpPr>
                <p:spPr>
                  <a:xfrm>
                    <a:off x="942115" y="1771499"/>
                    <a:ext cx="9966960" cy="422927"/>
                  </a:xfrm>
                  <a:prstGeom prst="rect">
                    <a:avLst/>
                  </a:prstGeom>
                  <a:noFill/>
                </p:spPr>
                <p:txBody>
                  <a:bodyPr wrap="square" rtlCol="0">
                    <a:spAutoFit/>
                  </a:bodyPr>
                  <a:lstStyle/>
                  <a:p>
                    <a:r>
                      <a:rPr lang="en-US" sz="1600" dirty="0"/>
                      <a:t>Overall FAS                                                                                                                            0.10 (0.05-0.14)</a:t>
                    </a:r>
                    <a:r>
                      <a:rPr lang="en-US" sz="1600" baseline="30000" dirty="0"/>
                      <a:t>a</a:t>
                    </a:r>
                    <a:endParaRPr lang="en-US" sz="1600" dirty="0"/>
                  </a:p>
                </p:txBody>
              </p:sp>
              <p:grpSp>
                <p:nvGrpSpPr>
                  <p:cNvPr id="92" name="Group 91">
                    <a:extLst>
                      <a:ext uri="{FF2B5EF4-FFF2-40B4-BE49-F238E27FC236}">
                        <a16:creationId xmlns:a16="http://schemas.microsoft.com/office/drawing/2014/main" id="{E5D12C87-15F5-43F0-8A5D-66726E49106B}"/>
                      </a:ext>
                    </a:extLst>
                  </p:cNvPr>
                  <p:cNvGrpSpPr/>
                  <p:nvPr/>
                </p:nvGrpSpPr>
                <p:grpSpPr>
                  <a:xfrm>
                    <a:off x="936722" y="1910446"/>
                    <a:ext cx="10081797" cy="4463908"/>
                    <a:chOff x="1184815" y="1264912"/>
                    <a:chExt cx="10081797" cy="4463908"/>
                  </a:xfrm>
                </p:grpSpPr>
                <p:grpSp>
                  <p:nvGrpSpPr>
                    <p:cNvPr id="88" name="Group 87">
                      <a:extLst>
                        <a:ext uri="{FF2B5EF4-FFF2-40B4-BE49-F238E27FC236}">
                          <a16:creationId xmlns:a16="http://schemas.microsoft.com/office/drawing/2014/main" id="{8A131DFC-607D-4AF1-970E-3893B9874F16}"/>
                        </a:ext>
                      </a:extLst>
                    </p:cNvPr>
                    <p:cNvGrpSpPr/>
                    <p:nvPr/>
                  </p:nvGrpSpPr>
                  <p:grpSpPr>
                    <a:xfrm>
                      <a:off x="1184815" y="1264912"/>
                      <a:ext cx="10081797" cy="4463908"/>
                      <a:chOff x="1184815" y="1264912"/>
                      <a:chExt cx="10081797" cy="4463908"/>
                    </a:xfrm>
                  </p:grpSpPr>
                  <p:grpSp>
                    <p:nvGrpSpPr>
                      <p:cNvPr id="33" name="Group 32">
                        <a:extLst>
                          <a:ext uri="{FF2B5EF4-FFF2-40B4-BE49-F238E27FC236}">
                            <a16:creationId xmlns:a16="http://schemas.microsoft.com/office/drawing/2014/main" id="{186D26AA-C48B-49FD-9B02-729E6D31E15B}"/>
                          </a:ext>
                        </a:extLst>
                      </p:cNvPr>
                      <p:cNvGrpSpPr/>
                      <p:nvPr/>
                    </p:nvGrpSpPr>
                    <p:grpSpPr>
                      <a:xfrm>
                        <a:off x="1184815" y="1264912"/>
                        <a:ext cx="10081797" cy="4463908"/>
                        <a:chOff x="1178116" y="1264912"/>
                        <a:chExt cx="10081797" cy="4463908"/>
                      </a:xfrm>
                    </p:grpSpPr>
                    <p:grpSp>
                      <p:nvGrpSpPr>
                        <p:cNvPr id="24" name="Group 23">
                          <a:extLst>
                            <a:ext uri="{FF2B5EF4-FFF2-40B4-BE49-F238E27FC236}">
                              <a16:creationId xmlns:a16="http://schemas.microsoft.com/office/drawing/2014/main" id="{122CF167-8AED-4208-8A2E-07FA1773D5E2}"/>
                            </a:ext>
                          </a:extLst>
                        </p:cNvPr>
                        <p:cNvGrpSpPr/>
                        <p:nvPr/>
                      </p:nvGrpSpPr>
                      <p:grpSpPr>
                        <a:xfrm>
                          <a:off x="1178116" y="1264912"/>
                          <a:ext cx="10081797" cy="4053878"/>
                          <a:chOff x="1178116" y="1264912"/>
                          <a:chExt cx="10081797" cy="4053878"/>
                        </a:xfrm>
                      </p:grpSpPr>
                      <p:grpSp>
                        <p:nvGrpSpPr>
                          <p:cNvPr id="18" name="Group 17">
                            <a:extLst>
                              <a:ext uri="{FF2B5EF4-FFF2-40B4-BE49-F238E27FC236}">
                                <a16:creationId xmlns:a16="http://schemas.microsoft.com/office/drawing/2014/main" id="{7030C008-FE91-4942-9DD1-B9403B990C70}"/>
                              </a:ext>
                            </a:extLst>
                          </p:cNvPr>
                          <p:cNvGrpSpPr/>
                          <p:nvPr/>
                        </p:nvGrpSpPr>
                        <p:grpSpPr>
                          <a:xfrm>
                            <a:off x="1178116" y="1264912"/>
                            <a:ext cx="10081797" cy="3997992"/>
                            <a:chOff x="2195883" y="1517890"/>
                            <a:chExt cx="10081797" cy="3997992"/>
                          </a:xfrm>
                        </p:grpSpPr>
                        <p:sp>
                          <p:nvSpPr>
                            <p:cNvPr id="10" name="TextBox 9">
                              <a:extLst>
                                <a:ext uri="{FF2B5EF4-FFF2-40B4-BE49-F238E27FC236}">
                                  <a16:creationId xmlns:a16="http://schemas.microsoft.com/office/drawing/2014/main" id="{5251C020-62CC-42ED-981C-91FD3615301B}"/>
                                </a:ext>
                              </a:extLst>
                            </p:cNvPr>
                            <p:cNvSpPr txBox="1"/>
                            <p:nvPr/>
                          </p:nvSpPr>
                          <p:spPr>
                            <a:xfrm>
                              <a:off x="2195885" y="1815641"/>
                              <a:ext cx="9966960" cy="422929"/>
                            </a:xfrm>
                            <a:prstGeom prst="rect">
                              <a:avLst/>
                            </a:prstGeom>
                            <a:noFill/>
                          </p:spPr>
                          <p:txBody>
                            <a:bodyPr wrap="square" rtlCol="0">
                              <a:spAutoFit/>
                            </a:bodyPr>
                            <a:lstStyle/>
                            <a:p>
                              <a:r>
                                <a:rPr lang="en-US" sz="1600" dirty="0"/>
                                <a:t>OCS use                                                                                                                                 0.19 (0.06-0.31)</a:t>
                              </a:r>
                            </a:p>
                          </p:txBody>
                        </p:sp>
                        <p:sp>
                          <p:nvSpPr>
                            <p:cNvPr id="11" name="TextBox 10">
                              <a:extLst>
                                <a:ext uri="{FF2B5EF4-FFF2-40B4-BE49-F238E27FC236}">
                                  <a16:creationId xmlns:a16="http://schemas.microsoft.com/office/drawing/2014/main" id="{257D1D97-835D-411A-A8C0-5A850935AB4B}"/>
                                </a:ext>
                              </a:extLst>
                            </p:cNvPr>
                            <p:cNvSpPr txBox="1"/>
                            <p:nvPr/>
                          </p:nvSpPr>
                          <p:spPr>
                            <a:xfrm>
                              <a:off x="2195886" y="2252340"/>
                              <a:ext cx="9966960" cy="422927"/>
                            </a:xfrm>
                            <a:prstGeom prst="rect">
                              <a:avLst/>
                            </a:prstGeom>
                            <a:noFill/>
                          </p:spPr>
                          <p:txBody>
                            <a:bodyPr wrap="square" rtlCol="0">
                              <a:spAutoFit/>
                            </a:bodyPr>
                            <a:lstStyle/>
                            <a:p>
                              <a:r>
                                <a:rPr lang="en-US" sz="1600" dirty="0"/>
                                <a:t>Nasal polyps                                                                                                                           0.29 (0.17-0.41)</a:t>
                              </a:r>
                              <a:r>
                                <a:rPr lang="en-US" sz="1600" baseline="30000" dirty="0"/>
                                <a:t>a</a:t>
                              </a:r>
                              <a:endParaRPr lang="en-US" sz="1600" dirty="0"/>
                            </a:p>
                          </p:txBody>
                        </p:sp>
                        <p:sp>
                          <p:nvSpPr>
                            <p:cNvPr id="12" name="TextBox 11">
                              <a:extLst>
                                <a:ext uri="{FF2B5EF4-FFF2-40B4-BE49-F238E27FC236}">
                                  <a16:creationId xmlns:a16="http://schemas.microsoft.com/office/drawing/2014/main" id="{0BFA291D-F45C-49C8-8D6F-8AA90B7F716C}"/>
                                </a:ext>
                              </a:extLst>
                            </p:cNvPr>
                            <p:cNvSpPr txBox="1"/>
                            <p:nvPr/>
                          </p:nvSpPr>
                          <p:spPr>
                            <a:xfrm>
                              <a:off x="2195886" y="2689038"/>
                              <a:ext cx="9966960" cy="422929"/>
                            </a:xfrm>
                            <a:prstGeom prst="rect">
                              <a:avLst/>
                            </a:prstGeom>
                            <a:noFill/>
                          </p:spPr>
                          <p:txBody>
                            <a:bodyPr wrap="square" rtlCol="0">
                              <a:spAutoFit/>
                            </a:bodyPr>
                            <a:lstStyle/>
                            <a:p>
                              <a:r>
                                <a:rPr lang="en-US" sz="1600" dirty="0"/>
                                <a:t>Pre-BD FVC &lt;65%                                                                                                                 0.21 (0.10-0.31)</a:t>
                              </a:r>
                              <a:r>
                                <a:rPr lang="en-US" sz="1600" baseline="30000" dirty="0"/>
                                <a:t>a</a:t>
                              </a:r>
                              <a:endParaRPr lang="en-US" sz="1600" dirty="0"/>
                            </a:p>
                          </p:txBody>
                        </p:sp>
                        <p:sp>
                          <p:nvSpPr>
                            <p:cNvPr id="13" name="TextBox 12">
                              <a:extLst>
                                <a:ext uri="{FF2B5EF4-FFF2-40B4-BE49-F238E27FC236}">
                                  <a16:creationId xmlns:a16="http://schemas.microsoft.com/office/drawing/2014/main" id="{2FE8E75D-BCBD-4F76-927A-FDE66C05FC6A}"/>
                                </a:ext>
                              </a:extLst>
                            </p:cNvPr>
                            <p:cNvSpPr txBox="1"/>
                            <p:nvPr/>
                          </p:nvSpPr>
                          <p:spPr>
                            <a:xfrm>
                              <a:off x="2195886" y="3562436"/>
                              <a:ext cx="9966960" cy="422927"/>
                            </a:xfrm>
                            <a:prstGeom prst="rect">
                              <a:avLst/>
                            </a:prstGeom>
                            <a:noFill/>
                          </p:spPr>
                          <p:txBody>
                            <a:bodyPr wrap="square" rtlCol="0">
                              <a:spAutoFit/>
                            </a:bodyPr>
                            <a:lstStyle/>
                            <a:p>
                              <a:r>
                                <a:rPr lang="en-US" sz="1600" dirty="0"/>
                                <a:t>≥3 exacerbations                                                                                                                    0.17 (0.09-0.26)</a:t>
                              </a:r>
                              <a:r>
                                <a:rPr lang="en-US" sz="1600" baseline="30000" dirty="0"/>
                                <a:t>a</a:t>
                              </a:r>
                              <a:endParaRPr lang="en-US" sz="1600" dirty="0"/>
                            </a:p>
                          </p:txBody>
                        </p:sp>
                        <p:sp>
                          <p:nvSpPr>
                            <p:cNvPr id="14" name="TextBox 13">
                              <a:extLst>
                                <a:ext uri="{FF2B5EF4-FFF2-40B4-BE49-F238E27FC236}">
                                  <a16:creationId xmlns:a16="http://schemas.microsoft.com/office/drawing/2014/main" id="{204A41E4-94C3-4F72-A145-E234184DD43C}"/>
                                </a:ext>
                              </a:extLst>
                            </p:cNvPr>
                            <p:cNvSpPr txBox="1"/>
                            <p:nvPr/>
                          </p:nvSpPr>
                          <p:spPr>
                            <a:xfrm>
                              <a:off x="2195886" y="4435833"/>
                              <a:ext cx="9875520" cy="422929"/>
                            </a:xfrm>
                            <a:prstGeom prst="rect">
                              <a:avLst/>
                            </a:prstGeom>
                            <a:noFill/>
                          </p:spPr>
                          <p:txBody>
                            <a:bodyPr wrap="square" rtlCol="0">
                              <a:spAutoFit/>
                            </a:bodyPr>
                            <a:lstStyle/>
                            <a:p>
                              <a:r>
                                <a:rPr lang="en-US" sz="1600" dirty="0"/>
                                <a:t>Age at diagnosis  ≥18 years                                                                                                   0.14 (0.09-0.20)</a:t>
                              </a:r>
                              <a:r>
                                <a:rPr lang="en-US" sz="1600" baseline="30000" dirty="0"/>
                                <a:t>a</a:t>
                              </a:r>
                              <a:r>
                                <a:rPr lang="en-US" sz="1600" dirty="0"/>
                                <a:t> </a:t>
                              </a:r>
                            </a:p>
                          </p:txBody>
                        </p:sp>
                        <p:sp>
                          <p:nvSpPr>
                            <p:cNvPr id="15" name="TextBox 14">
                              <a:extLst>
                                <a:ext uri="{FF2B5EF4-FFF2-40B4-BE49-F238E27FC236}">
                                  <a16:creationId xmlns:a16="http://schemas.microsoft.com/office/drawing/2014/main" id="{C8254128-12D7-4049-8299-48B8E115C2D3}"/>
                                </a:ext>
                              </a:extLst>
                            </p:cNvPr>
                            <p:cNvSpPr txBox="1"/>
                            <p:nvPr/>
                          </p:nvSpPr>
                          <p:spPr>
                            <a:xfrm>
                              <a:off x="2195884" y="4872537"/>
                              <a:ext cx="9966960" cy="422927"/>
                            </a:xfrm>
                            <a:prstGeom prst="rect">
                              <a:avLst/>
                            </a:prstGeom>
                            <a:noFill/>
                          </p:spPr>
                          <p:txBody>
                            <a:bodyPr wrap="square" rtlCol="0">
                              <a:spAutoFit/>
                            </a:bodyPr>
                            <a:lstStyle/>
                            <a:p>
                              <a:r>
                                <a:rPr lang="en-US" sz="1600" dirty="0"/>
                                <a:t>Age at diagnosis  &lt;18 years                                                                                                  -0.01 (-0.11-0.08)</a:t>
                              </a:r>
                            </a:p>
                          </p:txBody>
                        </p:sp>
                        <p:sp>
                          <p:nvSpPr>
                            <p:cNvPr id="16" name="TextBox 15">
                              <a:extLst>
                                <a:ext uri="{FF2B5EF4-FFF2-40B4-BE49-F238E27FC236}">
                                  <a16:creationId xmlns:a16="http://schemas.microsoft.com/office/drawing/2014/main" id="{5978E091-59D7-4FAB-B7D1-1DDD19C53968}"/>
                                </a:ext>
                              </a:extLst>
                            </p:cNvPr>
                            <p:cNvSpPr txBox="1"/>
                            <p:nvPr/>
                          </p:nvSpPr>
                          <p:spPr>
                            <a:xfrm>
                              <a:off x="2195883" y="3999135"/>
                              <a:ext cx="10081797" cy="422927"/>
                            </a:xfrm>
                            <a:prstGeom prst="rect">
                              <a:avLst/>
                            </a:prstGeom>
                            <a:noFill/>
                          </p:spPr>
                          <p:txBody>
                            <a:bodyPr wrap="square" rtlCol="0">
                              <a:spAutoFit/>
                            </a:bodyPr>
                            <a:lstStyle/>
                            <a:p>
                              <a:r>
                                <a:rPr lang="en-US" sz="1600" dirty="0"/>
                                <a:t>&lt;3 exacerbations                                                                                                                    0.05 (&lt;-0.01-0.11)</a:t>
                              </a:r>
                            </a:p>
                          </p:txBody>
                        </p:sp>
                        <p:sp>
                          <p:nvSpPr>
                            <p:cNvPr id="17" name="TextBox 16">
                              <a:extLst>
                                <a:ext uri="{FF2B5EF4-FFF2-40B4-BE49-F238E27FC236}">
                                  <a16:creationId xmlns:a16="http://schemas.microsoft.com/office/drawing/2014/main" id="{A3092C82-19EB-4CFD-B814-7C169F36D2CB}"/>
                                </a:ext>
                              </a:extLst>
                            </p:cNvPr>
                            <p:cNvSpPr txBox="1"/>
                            <p:nvPr/>
                          </p:nvSpPr>
                          <p:spPr>
                            <a:xfrm>
                              <a:off x="2195885" y="3125737"/>
                              <a:ext cx="9966960" cy="422929"/>
                            </a:xfrm>
                            <a:prstGeom prst="rect">
                              <a:avLst/>
                            </a:prstGeom>
                            <a:noFill/>
                          </p:spPr>
                          <p:txBody>
                            <a:bodyPr wrap="square" rtlCol="0">
                              <a:spAutoFit/>
                            </a:bodyPr>
                            <a:lstStyle/>
                            <a:p>
                              <a:r>
                                <a:rPr lang="en-US" sz="1600" dirty="0"/>
                                <a:t>Pre-BD FVC ≥65%                                                                                                                 0.06 (0.01-0.12)</a:t>
                              </a:r>
                            </a:p>
                          </p:txBody>
                        </p:sp>
                        <p:cxnSp>
                          <p:nvCxnSpPr>
                            <p:cNvPr id="8" name="Straight Connector 7">
                              <a:extLst>
                                <a:ext uri="{FF2B5EF4-FFF2-40B4-BE49-F238E27FC236}">
                                  <a16:creationId xmlns:a16="http://schemas.microsoft.com/office/drawing/2014/main" id="{A748BCDF-982F-4A90-8AC6-A344FC50C5C6}"/>
                                </a:ext>
                              </a:extLst>
                            </p:cNvPr>
                            <p:cNvCxnSpPr>
                              <a:cxnSpLocks/>
                            </p:cNvCxnSpPr>
                            <p:nvPr/>
                          </p:nvCxnSpPr>
                          <p:spPr>
                            <a:xfrm>
                              <a:off x="6927879" y="1517890"/>
                              <a:ext cx="0" cy="399799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72C996F5-01F8-4F67-8206-A265A6884F1A}"/>
                              </a:ext>
                            </a:extLst>
                          </p:cNvPr>
                          <p:cNvCxnSpPr>
                            <a:cxnSpLocks/>
                          </p:cNvCxnSpPr>
                          <p:nvPr/>
                        </p:nvCxnSpPr>
                        <p:spPr>
                          <a:xfrm rot="5400000">
                            <a:off x="6914986" y="3032790"/>
                            <a:ext cx="0" cy="457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444EC13E-2BE9-4401-AD6E-EEB4C52E35EA}"/>
                            </a:ext>
                          </a:extLst>
                        </p:cNvPr>
                        <p:cNvSpPr txBox="1"/>
                        <p:nvPr/>
                      </p:nvSpPr>
                      <p:spPr>
                        <a:xfrm>
                          <a:off x="4420000" y="5344340"/>
                          <a:ext cx="523459" cy="384480"/>
                        </a:xfrm>
                        <a:prstGeom prst="rect">
                          <a:avLst/>
                        </a:prstGeom>
                        <a:noFill/>
                      </p:spPr>
                      <p:txBody>
                        <a:bodyPr wrap="square" rtlCol="0">
                          <a:spAutoFit/>
                        </a:bodyPr>
                        <a:lstStyle/>
                        <a:p>
                          <a:r>
                            <a:rPr lang="en-US" sz="1400" dirty="0"/>
                            <a:t>-0.2</a:t>
                          </a:r>
                        </a:p>
                      </p:txBody>
                    </p:sp>
                    <p:sp>
                      <p:nvSpPr>
                        <p:cNvPr id="28" name="TextBox 27">
                          <a:extLst>
                            <a:ext uri="{FF2B5EF4-FFF2-40B4-BE49-F238E27FC236}">
                              <a16:creationId xmlns:a16="http://schemas.microsoft.com/office/drawing/2014/main" id="{60DBB63C-57B1-4DDF-9151-8D9D0F41C8F3}"/>
                            </a:ext>
                          </a:extLst>
                        </p:cNvPr>
                        <p:cNvSpPr txBox="1"/>
                        <p:nvPr/>
                      </p:nvSpPr>
                      <p:spPr>
                        <a:xfrm>
                          <a:off x="5661368" y="5344340"/>
                          <a:ext cx="523459" cy="384480"/>
                        </a:xfrm>
                        <a:prstGeom prst="rect">
                          <a:avLst/>
                        </a:prstGeom>
                        <a:noFill/>
                      </p:spPr>
                      <p:txBody>
                        <a:bodyPr wrap="square" rtlCol="0">
                          <a:spAutoFit/>
                        </a:bodyPr>
                        <a:lstStyle/>
                        <a:p>
                          <a:r>
                            <a:rPr lang="en-US" sz="1400" dirty="0"/>
                            <a:t> 0.0</a:t>
                          </a:r>
                        </a:p>
                      </p:txBody>
                    </p:sp>
                    <p:sp>
                      <p:nvSpPr>
                        <p:cNvPr id="31" name="TextBox 30">
                          <a:extLst>
                            <a:ext uri="{FF2B5EF4-FFF2-40B4-BE49-F238E27FC236}">
                              <a16:creationId xmlns:a16="http://schemas.microsoft.com/office/drawing/2014/main" id="{457E02F4-3C99-49C5-9161-4DD688215AF4}"/>
                            </a:ext>
                          </a:extLst>
                        </p:cNvPr>
                        <p:cNvSpPr txBox="1"/>
                        <p:nvPr/>
                      </p:nvSpPr>
                      <p:spPr>
                        <a:xfrm>
                          <a:off x="8840021" y="5344339"/>
                          <a:ext cx="523459" cy="384480"/>
                        </a:xfrm>
                        <a:prstGeom prst="rect">
                          <a:avLst/>
                        </a:prstGeom>
                        <a:noFill/>
                      </p:spPr>
                      <p:txBody>
                        <a:bodyPr wrap="square" rtlCol="0">
                          <a:spAutoFit/>
                        </a:bodyPr>
                        <a:lstStyle/>
                        <a:p>
                          <a:r>
                            <a:rPr lang="en-US" sz="1400" dirty="0"/>
                            <a:t> 0.5</a:t>
                          </a:r>
                        </a:p>
                      </p:txBody>
                    </p:sp>
                  </p:grpSp>
                  <p:cxnSp>
                    <p:nvCxnSpPr>
                      <p:cNvPr id="35" name="Straight Connector 34">
                        <a:extLst>
                          <a:ext uri="{FF2B5EF4-FFF2-40B4-BE49-F238E27FC236}">
                            <a16:creationId xmlns:a16="http://schemas.microsoft.com/office/drawing/2014/main" id="{5DC6618D-051C-45F1-86DC-7CC05CFF3BE6}"/>
                          </a:ext>
                        </a:extLst>
                      </p:cNvPr>
                      <p:cNvCxnSpPr>
                        <a:cxnSpLocks/>
                      </p:cNvCxnSpPr>
                      <p:nvPr/>
                    </p:nvCxnSpPr>
                    <p:spPr>
                      <a:xfrm>
                        <a:off x="8465233" y="5294004"/>
                        <a:ext cx="0" cy="1351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2D60A1-81E4-4CAB-8EAC-3BE7F3DCDEBC}"/>
                          </a:ext>
                        </a:extLst>
                      </p:cNvPr>
                      <p:cNvCxnSpPr/>
                      <p:nvPr/>
                    </p:nvCxnSpPr>
                    <p:spPr>
                      <a:xfrm>
                        <a:off x="654620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5A4A44-9E3D-4E55-9B97-C54D21B4641D}"/>
                          </a:ext>
                        </a:extLst>
                      </p:cNvPr>
                      <p:cNvCxnSpPr>
                        <a:cxnSpLocks/>
                      </p:cNvCxnSpPr>
                      <p:nvPr/>
                    </p:nvCxnSpPr>
                    <p:spPr>
                      <a:xfrm>
                        <a:off x="5916811"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DAA495-BF1A-45E4-BD37-52732B40B61A}"/>
                          </a:ext>
                        </a:extLst>
                      </p:cNvPr>
                      <p:cNvCxnSpPr>
                        <a:cxnSpLocks/>
                      </p:cNvCxnSpPr>
                      <p:nvPr/>
                    </p:nvCxnSpPr>
                    <p:spPr>
                      <a:xfrm>
                        <a:off x="532943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711ADC-4755-421A-B6D3-14B0603E81E2}"/>
                          </a:ext>
                        </a:extLst>
                      </p:cNvPr>
                      <p:cNvCxnSpPr>
                        <a:cxnSpLocks/>
                      </p:cNvCxnSpPr>
                      <p:nvPr/>
                    </p:nvCxnSpPr>
                    <p:spPr>
                      <a:xfrm>
                        <a:off x="4694436" y="5337744"/>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C16A3F-96B7-4C8F-8ED9-372A675BD518}"/>
                          </a:ext>
                        </a:extLst>
                      </p:cNvPr>
                      <p:cNvCxnSpPr>
                        <a:cxnSpLocks/>
                      </p:cNvCxnSpPr>
                      <p:nvPr/>
                    </p:nvCxnSpPr>
                    <p:spPr>
                      <a:xfrm>
                        <a:off x="9097058" y="5337802"/>
                        <a:ext cx="0" cy="913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285B5BD4-A7E1-459A-877A-D5C9E98DB602}"/>
                        </a:ext>
                      </a:extLst>
                    </p:cNvPr>
                    <p:cNvSpPr txBox="1"/>
                    <p:nvPr/>
                  </p:nvSpPr>
                  <p:spPr>
                    <a:xfrm>
                      <a:off x="4482531" y="5021681"/>
                      <a:ext cx="1431851" cy="276999"/>
                    </a:xfrm>
                    <a:prstGeom prst="rect">
                      <a:avLst/>
                    </a:prstGeom>
                    <a:noFill/>
                  </p:spPr>
                  <p:txBody>
                    <a:bodyPr wrap="square" rtlCol="0">
                      <a:spAutoFit/>
                    </a:bodyPr>
                    <a:lstStyle/>
                    <a:p>
                      <a:r>
                        <a:rPr lang="en-US" sz="1200" dirty="0"/>
                        <a:t>    Favors Placebo</a:t>
                      </a:r>
                    </a:p>
                  </p:txBody>
                </p:sp>
                <p:sp>
                  <p:nvSpPr>
                    <p:cNvPr id="90" name="TextBox 89">
                      <a:extLst>
                        <a:ext uri="{FF2B5EF4-FFF2-40B4-BE49-F238E27FC236}">
                          <a16:creationId xmlns:a16="http://schemas.microsoft.com/office/drawing/2014/main" id="{E566DDE5-4638-4F64-B11C-D916BD1283C1}"/>
                        </a:ext>
                      </a:extLst>
                    </p:cNvPr>
                    <p:cNvSpPr txBox="1"/>
                    <p:nvPr/>
                  </p:nvSpPr>
                  <p:spPr>
                    <a:xfrm>
                      <a:off x="5917529" y="5021681"/>
                      <a:ext cx="1644088" cy="276999"/>
                    </a:xfrm>
                    <a:prstGeom prst="rect">
                      <a:avLst/>
                    </a:prstGeom>
                    <a:noFill/>
                  </p:spPr>
                  <p:txBody>
                    <a:bodyPr wrap="square" rtlCol="0">
                      <a:spAutoFit/>
                    </a:bodyPr>
                    <a:lstStyle/>
                    <a:p>
                      <a:r>
                        <a:rPr lang="en-US" sz="1200" dirty="0"/>
                        <a:t>Favors Treatment</a:t>
                      </a:r>
                    </a:p>
                  </p:txBody>
                </p:sp>
              </p:grpSp>
            </p:grpSp>
          </p:grpSp>
          <p:sp>
            <p:nvSpPr>
              <p:cNvPr id="84" name="TextBox 83">
                <a:extLst>
                  <a:ext uri="{FF2B5EF4-FFF2-40B4-BE49-F238E27FC236}">
                    <a16:creationId xmlns:a16="http://schemas.microsoft.com/office/drawing/2014/main" id="{FE830849-2C8A-4018-BC87-CACB71D37A9D}"/>
                  </a:ext>
                </a:extLst>
              </p:cNvPr>
              <p:cNvSpPr txBox="1"/>
              <p:nvPr/>
            </p:nvSpPr>
            <p:spPr>
              <a:xfrm>
                <a:off x="4803609" y="5095160"/>
                <a:ext cx="523459" cy="279887"/>
              </a:xfrm>
              <a:prstGeom prst="rect">
                <a:avLst/>
              </a:prstGeom>
              <a:noFill/>
            </p:spPr>
            <p:txBody>
              <a:bodyPr wrap="square" rtlCol="0">
                <a:spAutoFit/>
              </a:bodyPr>
              <a:lstStyle/>
              <a:p>
                <a:r>
                  <a:rPr lang="en-US" sz="1400" dirty="0"/>
                  <a:t>-0.1</a:t>
                </a:r>
              </a:p>
            </p:txBody>
          </p:sp>
          <p:sp>
            <p:nvSpPr>
              <p:cNvPr id="97" name="TextBox 96">
                <a:extLst>
                  <a:ext uri="{FF2B5EF4-FFF2-40B4-BE49-F238E27FC236}">
                    <a16:creationId xmlns:a16="http://schemas.microsoft.com/office/drawing/2014/main" id="{42F852EA-4BB7-493B-A75D-7AE20C1021DF}"/>
                  </a:ext>
                </a:extLst>
              </p:cNvPr>
              <p:cNvSpPr txBox="1"/>
              <p:nvPr/>
            </p:nvSpPr>
            <p:spPr>
              <a:xfrm>
                <a:off x="7390511" y="5095160"/>
                <a:ext cx="523459" cy="307777"/>
              </a:xfrm>
              <a:prstGeom prst="rect">
                <a:avLst/>
              </a:prstGeom>
              <a:noFill/>
            </p:spPr>
            <p:txBody>
              <a:bodyPr wrap="square" rtlCol="0">
                <a:spAutoFit/>
              </a:bodyPr>
              <a:lstStyle/>
              <a:p>
                <a:r>
                  <a:rPr lang="en-US" sz="1400" dirty="0"/>
                  <a:t>0.3</a:t>
                </a:r>
              </a:p>
            </p:txBody>
          </p:sp>
          <p:sp>
            <p:nvSpPr>
              <p:cNvPr id="98" name="TextBox 97">
                <a:extLst>
                  <a:ext uri="{FF2B5EF4-FFF2-40B4-BE49-F238E27FC236}">
                    <a16:creationId xmlns:a16="http://schemas.microsoft.com/office/drawing/2014/main" id="{7754C672-70F3-44F7-A94D-850AA699A2BD}"/>
                  </a:ext>
                </a:extLst>
              </p:cNvPr>
              <p:cNvSpPr txBox="1"/>
              <p:nvPr/>
            </p:nvSpPr>
            <p:spPr>
              <a:xfrm>
                <a:off x="6085486" y="5095160"/>
                <a:ext cx="523459" cy="279887"/>
              </a:xfrm>
              <a:prstGeom prst="rect">
                <a:avLst/>
              </a:prstGeom>
              <a:noFill/>
            </p:spPr>
            <p:txBody>
              <a:bodyPr wrap="square" rtlCol="0">
                <a:spAutoFit/>
              </a:bodyPr>
              <a:lstStyle/>
              <a:p>
                <a:r>
                  <a:rPr lang="en-US" sz="1400" dirty="0"/>
                  <a:t>0.1</a:t>
                </a:r>
              </a:p>
            </p:txBody>
          </p:sp>
          <p:sp>
            <p:nvSpPr>
              <p:cNvPr id="99" name="TextBox 98">
                <a:extLst>
                  <a:ext uri="{FF2B5EF4-FFF2-40B4-BE49-F238E27FC236}">
                    <a16:creationId xmlns:a16="http://schemas.microsoft.com/office/drawing/2014/main" id="{E9792DE9-7E04-441B-AF3E-65A95E11DCC9}"/>
                  </a:ext>
                </a:extLst>
              </p:cNvPr>
              <p:cNvSpPr txBox="1"/>
              <p:nvPr/>
            </p:nvSpPr>
            <p:spPr>
              <a:xfrm>
                <a:off x="6694596" y="5095160"/>
                <a:ext cx="523459" cy="279887"/>
              </a:xfrm>
              <a:prstGeom prst="rect">
                <a:avLst/>
              </a:prstGeom>
              <a:noFill/>
            </p:spPr>
            <p:txBody>
              <a:bodyPr wrap="square" rtlCol="0">
                <a:spAutoFit/>
              </a:bodyPr>
              <a:lstStyle/>
              <a:p>
                <a:r>
                  <a:rPr lang="en-US" sz="1400" dirty="0"/>
                  <a:t>0.2</a:t>
                </a:r>
              </a:p>
            </p:txBody>
          </p:sp>
          <p:sp>
            <p:nvSpPr>
              <p:cNvPr id="103" name="TextBox 102">
                <a:extLst>
                  <a:ext uri="{FF2B5EF4-FFF2-40B4-BE49-F238E27FC236}">
                    <a16:creationId xmlns:a16="http://schemas.microsoft.com/office/drawing/2014/main" id="{564553E0-78F6-4538-A2E5-E4EDF42F723D}"/>
                  </a:ext>
                </a:extLst>
              </p:cNvPr>
              <p:cNvSpPr txBox="1"/>
              <p:nvPr/>
            </p:nvSpPr>
            <p:spPr>
              <a:xfrm>
                <a:off x="8011195" y="5095160"/>
                <a:ext cx="523459" cy="279887"/>
              </a:xfrm>
              <a:prstGeom prst="rect">
                <a:avLst/>
              </a:prstGeom>
              <a:noFill/>
            </p:spPr>
            <p:txBody>
              <a:bodyPr wrap="square" rtlCol="0">
                <a:spAutoFit/>
              </a:bodyPr>
              <a:lstStyle/>
              <a:p>
                <a:r>
                  <a:rPr lang="en-US" sz="1400" dirty="0"/>
                  <a:t>0.4</a:t>
                </a:r>
              </a:p>
            </p:txBody>
          </p:sp>
        </p:grpSp>
        <p:cxnSp>
          <p:nvCxnSpPr>
            <p:cNvPr id="105" name="Straight Connector 104">
              <a:extLst>
                <a:ext uri="{FF2B5EF4-FFF2-40B4-BE49-F238E27FC236}">
                  <a16:creationId xmlns:a16="http://schemas.microsoft.com/office/drawing/2014/main" id="{97DBCC54-7FFC-4C5F-A0EC-CA938646F7A9}"/>
                </a:ext>
              </a:extLst>
            </p:cNvPr>
            <p:cNvCxnSpPr>
              <a:cxnSpLocks/>
            </p:cNvCxnSpPr>
            <p:nvPr/>
          </p:nvCxnSpPr>
          <p:spPr>
            <a:xfrm>
              <a:off x="7596750" y="5098482"/>
              <a:ext cx="0" cy="731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4E7B96C-04D4-4976-A77A-9EBA1AD60987}"/>
                </a:ext>
              </a:extLst>
            </p:cNvPr>
            <p:cNvCxnSpPr>
              <a:cxnSpLocks/>
            </p:cNvCxnSpPr>
            <p:nvPr/>
          </p:nvCxnSpPr>
          <p:spPr>
            <a:xfrm>
              <a:off x="6901425" y="5098482"/>
              <a:ext cx="0" cy="731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C31A6695-6EC0-461A-B13B-B40AF9F45A4A}"/>
              </a:ext>
            </a:extLst>
          </p:cNvPr>
          <p:cNvGrpSpPr/>
          <p:nvPr/>
        </p:nvGrpSpPr>
        <p:grpSpPr>
          <a:xfrm>
            <a:off x="5979908" y="2117603"/>
            <a:ext cx="1645920" cy="140134"/>
            <a:chOff x="3505184" y="2211016"/>
            <a:chExt cx="1272360" cy="140134"/>
          </a:xfrm>
        </p:grpSpPr>
        <p:cxnSp>
          <p:nvCxnSpPr>
            <p:cNvPr id="111" name="Straight Connector 110">
              <a:extLst>
                <a:ext uri="{FF2B5EF4-FFF2-40B4-BE49-F238E27FC236}">
                  <a16:creationId xmlns:a16="http://schemas.microsoft.com/office/drawing/2014/main" id="{6BE5BB02-9871-4BE2-A1DE-AE275D0F904E}"/>
                </a:ext>
              </a:extLst>
            </p:cNvPr>
            <p:cNvCxnSpPr/>
            <p:nvPr/>
          </p:nvCxnSpPr>
          <p:spPr>
            <a:xfrm>
              <a:off x="3505269"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D4D681C-16CF-4549-9F6F-6236000D36B0}"/>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65A64DF-DC29-4837-81BA-5C37F8B4383E}"/>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Oval 113">
            <a:extLst>
              <a:ext uri="{FF2B5EF4-FFF2-40B4-BE49-F238E27FC236}">
                <a16:creationId xmlns:a16="http://schemas.microsoft.com/office/drawing/2014/main" id="{95E82FF9-7B98-42EA-8DED-013D40AB0415}"/>
              </a:ext>
            </a:extLst>
          </p:cNvPr>
          <p:cNvSpPr/>
          <p:nvPr/>
        </p:nvSpPr>
        <p:spPr>
          <a:xfrm>
            <a:off x="7485415" y="249541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40E20A9-AD00-4A55-AD4C-2902AE37BEBE}"/>
              </a:ext>
            </a:extLst>
          </p:cNvPr>
          <p:cNvSpPr/>
          <p:nvPr/>
        </p:nvSpPr>
        <p:spPr>
          <a:xfrm>
            <a:off x="6737995" y="213956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00F4843C-0AAF-4BAE-A25E-F4F20B99173D}"/>
              </a:ext>
            </a:extLst>
          </p:cNvPr>
          <p:cNvGrpSpPr/>
          <p:nvPr/>
        </p:nvGrpSpPr>
        <p:grpSpPr>
          <a:xfrm>
            <a:off x="6792799" y="2482201"/>
            <a:ext cx="1463040" cy="140134"/>
            <a:chOff x="3500441" y="2211016"/>
            <a:chExt cx="1277103" cy="140134"/>
          </a:xfrm>
        </p:grpSpPr>
        <p:cxnSp>
          <p:nvCxnSpPr>
            <p:cNvPr id="117" name="Straight Connector 116">
              <a:extLst>
                <a:ext uri="{FF2B5EF4-FFF2-40B4-BE49-F238E27FC236}">
                  <a16:creationId xmlns:a16="http://schemas.microsoft.com/office/drawing/2014/main" id="{7314FE44-B92F-43C0-88F3-335885B5627E}"/>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A04A85-805A-4214-9E06-29324A636626}"/>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DD24C3-9247-474D-905E-CFECB224824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DD07F984-87C5-4452-A44B-34522EC5F1EF}"/>
              </a:ext>
            </a:extLst>
          </p:cNvPr>
          <p:cNvGrpSpPr/>
          <p:nvPr/>
        </p:nvGrpSpPr>
        <p:grpSpPr>
          <a:xfrm>
            <a:off x="6315715" y="2859240"/>
            <a:ext cx="1289304" cy="140134"/>
            <a:chOff x="3505184" y="2211016"/>
            <a:chExt cx="1272360" cy="140134"/>
          </a:xfrm>
        </p:grpSpPr>
        <p:cxnSp>
          <p:nvCxnSpPr>
            <p:cNvPr id="121" name="Straight Connector 120">
              <a:extLst>
                <a:ext uri="{FF2B5EF4-FFF2-40B4-BE49-F238E27FC236}">
                  <a16:creationId xmlns:a16="http://schemas.microsoft.com/office/drawing/2014/main" id="{1A1AAF02-4E4A-435E-A694-41E5567D9BC3}"/>
                </a:ext>
              </a:extLst>
            </p:cNvPr>
            <p:cNvCxnSpPr/>
            <p:nvPr/>
          </p:nvCxnSpPr>
          <p:spPr>
            <a:xfrm>
              <a:off x="3506286"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A49B66A-B36F-45B9-BED7-D13BFFD7FB2D}"/>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C8F79D7-F09F-4188-8046-1B3CEA732F88}"/>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0C9973EA-591C-4AD2-8B69-CCCF622EAAA9}"/>
              </a:ext>
            </a:extLst>
          </p:cNvPr>
          <p:cNvGrpSpPr/>
          <p:nvPr/>
        </p:nvGrpSpPr>
        <p:grpSpPr>
          <a:xfrm>
            <a:off x="5731589" y="3178998"/>
            <a:ext cx="731520" cy="140134"/>
            <a:chOff x="3500441" y="2211016"/>
            <a:chExt cx="1277103" cy="140134"/>
          </a:xfrm>
        </p:grpSpPr>
        <p:cxnSp>
          <p:nvCxnSpPr>
            <p:cNvPr id="125" name="Straight Connector 124">
              <a:extLst>
                <a:ext uri="{FF2B5EF4-FFF2-40B4-BE49-F238E27FC236}">
                  <a16:creationId xmlns:a16="http://schemas.microsoft.com/office/drawing/2014/main" id="{CE5F1137-3DA7-4E4C-9CA2-37B3EF2D8ABB}"/>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4A6C3D0-063B-4E76-8E23-D2AC2D8C5DB8}"/>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E4036D5-9503-4815-A1C6-2D0FB98A5411}"/>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8" name="Oval 127">
            <a:extLst>
              <a:ext uri="{FF2B5EF4-FFF2-40B4-BE49-F238E27FC236}">
                <a16:creationId xmlns:a16="http://schemas.microsoft.com/office/drawing/2014/main" id="{7ED47324-EAA4-4043-9B5E-1448E8D85276}"/>
              </a:ext>
            </a:extLst>
          </p:cNvPr>
          <p:cNvSpPr/>
          <p:nvPr/>
        </p:nvSpPr>
        <p:spPr>
          <a:xfrm>
            <a:off x="6884169" y="286941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990C9B7C-5372-4488-BA28-70AFC3B39EA6}"/>
              </a:ext>
            </a:extLst>
          </p:cNvPr>
          <p:cNvSpPr/>
          <p:nvPr/>
        </p:nvSpPr>
        <p:spPr>
          <a:xfrm>
            <a:off x="5973378" y="319771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DD60960-5DC4-46F0-9C7E-D0BAB3EE0B6F}"/>
              </a:ext>
            </a:extLst>
          </p:cNvPr>
          <p:cNvGrpSpPr/>
          <p:nvPr/>
        </p:nvGrpSpPr>
        <p:grpSpPr>
          <a:xfrm>
            <a:off x="6277958" y="3617548"/>
            <a:ext cx="1005840" cy="140134"/>
            <a:chOff x="3500441" y="2211016"/>
            <a:chExt cx="1277103" cy="140134"/>
          </a:xfrm>
        </p:grpSpPr>
        <p:cxnSp>
          <p:nvCxnSpPr>
            <p:cNvPr id="131" name="Straight Connector 130">
              <a:extLst>
                <a:ext uri="{FF2B5EF4-FFF2-40B4-BE49-F238E27FC236}">
                  <a16:creationId xmlns:a16="http://schemas.microsoft.com/office/drawing/2014/main" id="{12EBE92D-54A6-402A-9E90-C2F6170913B6}"/>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4FB9FC-7C7A-4062-A323-3A479CB68EAE}"/>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DC72EE5-4437-4BE5-AD2D-5BD6DB2A7DE6}"/>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4" name="Oval 133">
            <a:extLst>
              <a:ext uri="{FF2B5EF4-FFF2-40B4-BE49-F238E27FC236}">
                <a16:creationId xmlns:a16="http://schemas.microsoft.com/office/drawing/2014/main" id="{6C380FEE-9D34-4828-804A-0854DBCE1000}"/>
              </a:ext>
            </a:extLst>
          </p:cNvPr>
          <p:cNvSpPr/>
          <p:nvPr/>
        </p:nvSpPr>
        <p:spPr>
          <a:xfrm>
            <a:off x="6690655" y="3641591"/>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29155E1-5104-4EB9-8D5E-EAB8E2A751EC}"/>
              </a:ext>
            </a:extLst>
          </p:cNvPr>
          <p:cNvSpPr/>
          <p:nvPr/>
        </p:nvSpPr>
        <p:spPr>
          <a:xfrm>
            <a:off x="5924427" y="402369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D3D3641A-C84E-456C-B1F6-2C5142A0343B}"/>
              </a:ext>
            </a:extLst>
          </p:cNvPr>
          <p:cNvGrpSpPr/>
          <p:nvPr/>
        </p:nvGrpSpPr>
        <p:grpSpPr>
          <a:xfrm>
            <a:off x="5603410" y="4010602"/>
            <a:ext cx="822960" cy="140134"/>
            <a:chOff x="3500441" y="2211016"/>
            <a:chExt cx="1277103" cy="140134"/>
          </a:xfrm>
        </p:grpSpPr>
        <p:cxnSp>
          <p:nvCxnSpPr>
            <p:cNvPr id="137" name="Straight Connector 136">
              <a:extLst>
                <a:ext uri="{FF2B5EF4-FFF2-40B4-BE49-F238E27FC236}">
                  <a16:creationId xmlns:a16="http://schemas.microsoft.com/office/drawing/2014/main" id="{68B09C26-95DF-41A7-9761-E29800447576}"/>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7E45CDA-98F2-4323-B154-B934201981B5}"/>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C8E3D57-5EC6-442A-B2F2-5A4E674D520A}"/>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2DABADA8-9B23-4CEC-BAEA-53F73C43D25C}"/>
              </a:ext>
            </a:extLst>
          </p:cNvPr>
          <p:cNvGrpSpPr/>
          <p:nvPr/>
        </p:nvGrpSpPr>
        <p:grpSpPr>
          <a:xfrm>
            <a:off x="6280752" y="4286220"/>
            <a:ext cx="640080" cy="140134"/>
            <a:chOff x="3500441" y="2211016"/>
            <a:chExt cx="1277103" cy="140134"/>
          </a:xfrm>
        </p:grpSpPr>
        <p:cxnSp>
          <p:nvCxnSpPr>
            <p:cNvPr id="141" name="Straight Connector 140">
              <a:extLst>
                <a:ext uri="{FF2B5EF4-FFF2-40B4-BE49-F238E27FC236}">
                  <a16:creationId xmlns:a16="http://schemas.microsoft.com/office/drawing/2014/main" id="{A117C44F-B433-4205-A16A-B42888ABAF2A}"/>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2F5B155-53F7-4A28-ADA6-CA3992F2B7B5}"/>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6C52CCE-3CCD-4C17-8057-754294B1AB05}"/>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25409DC6-9152-4642-A3F9-BC6813BCE7E5}"/>
              </a:ext>
            </a:extLst>
          </p:cNvPr>
          <p:cNvSpPr/>
          <p:nvPr/>
        </p:nvSpPr>
        <p:spPr>
          <a:xfrm>
            <a:off x="6500471" y="430251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E554D513-CCA5-4CDC-BF1F-FADEB384A487}"/>
              </a:ext>
            </a:extLst>
          </p:cNvPr>
          <p:cNvGrpSpPr/>
          <p:nvPr/>
        </p:nvGrpSpPr>
        <p:grpSpPr>
          <a:xfrm>
            <a:off x="5030542" y="4583679"/>
            <a:ext cx="1097280" cy="137160"/>
            <a:chOff x="3500441" y="2211016"/>
            <a:chExt cx="1277103" cy="140134"/>
          </a:xfrm>
        </p:grpSpPr>
        <p:cxnSp>
          <p:nvCxnSpPr>
            <p:cNvPr id="187" name="Straight Connector 186">
              <a:extLst>
                <a:ext uri="{FF2B5EF4-FFF2-40B4-BE49-F238E27FC236}">
                  <a16:creationId xmlns:a16="http://schemas.microsoft.com/office/drawing/2014/main" id="{262D2D18-1F25-4387-8E9F-589557428EA4}"/>
                </a:ext>
              </a:extLst>
            </p:cNvPr>
            <p:cNvCxnSpPr/>
            <p:nvPr/>
          </p:nvCxnSpPr>
          <p:spPr>
            <a:xfrm>
              <a:off x="3500441"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8F27BDE-1D84-4CCA-A7B6-D1CBA7796E13}"/>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5840053-DB55-4FCC-810C-F679D2247A9B}"/>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0" name="Oval 189">
            <a:extLst>
              <a:ext uri="{FF2B5EF4-FFF2-40B4-BE49-F238E27FC236}">
                <a16:creationId xmlns:a16="http://schemas.microsoft.com/office/drawing/2014/main" id="{C29C102B-EA22-40FD-8DD5-160A739E996C}"/>
              </a:ext>
            </a:extLst>
          </p:cNvPr>
          <p:cNvSpPr/>
          <p:nvPr/>
        </p:nvSpPr>
        <p:spPr>
          <a:xfrm>
            <a:off x="5512570" y="459852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5BCD6412-641E-424C-9FF5-EB92D1245930}"/>
              </a:ext>
            </a:extLst>
          </p:cNvPr>
          <p:cNvGrpSpPr/>
          <p:nvPr/>
        </p:nvGrpSpPr>
        <p:grpSpPr>
          <a:xfrm>
            <a:off x="5969996" y="1848813"/>
            <a:ext cx="640080" cy="140134"/>
            <a:chOff x="3505184" y="2211016"/>
            <a:chExt cx="1272360" cy="140134"/>
          </a:xfrm>
        </p:grpSpPr>
        <p:cxnSp>
          <p:nvCxnSpPr>
            <p:cNvPr id="192" name="Straight Connector 191">
              <a:extLst>
                <a:ext uri="{FF2B5EF4-FFF2-40B4-BE49-F238E27FC236}">
                  <a16:creationId xmlns:a16="http://schemas.microsoft.com/office/drawing/2014/main" id="{E7FAB506-9901-43BD-BCB9-C7F8B8F96182}"/>
                </a:ext>
              </a:extLst>
            </p:cNvPr>
            <p:cNvCxnSpPr/>
            <p:nvPr/>
          </p:nvCxnSpPr>
          <p:spPr>
            <a:xfrm>
              <a:off x="3505269" y="2284487"/>
              <a:ext cx="1261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AC0ECF9-89C0-49C5-AB32-5BB8E9C0C6B1}"/>
                </a:ext>
              </a:extLst>
            </p:cNvPr>
            <p:cNvCxnSpPr/>
            <p:nvPr/>
          </p:nvCxnSpPr>
          <p:spPr>
            <a:xfrm>
              <a:off x="477754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AF60CF-3376-4BFA-AB2B-DC0961FDF88F}"/>
                </a:ext>
              </a:extLst>
            </p:cNvPr>
            <p:cNvCxnSpPr/>
            <p:nvPr/>
          </p:nvCxnSpPr>
          <p:spPr>
            <a:xfrm>
              <a:off x="3505184" y="2211016"/>
              <a:ext cx="0" cy="1401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6D43DB95-BAB7-40BB-8B00-F5224D0B5FF4}"/>
              </a:ext>
            </a:extLst>
          </p:cNvPr>
          <p:cNvSpPr/>
          <p:nvPr/>
        </p:nvSpPr>
        <p:spPr>
          <a:xfrm>
            <a:off x="6254219" y="187046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9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200" y="228602"/>
            <a:ext cx="11494008" cy="800099"/>
          </a:xfrm>
        </p:spPr>
        <p:txBody>
          <a:bodyPr/>
          <a:lstStyle/>
          <a:p>
            <a:r>
              <a:rPr lang="en-US" dirty="0"/>
              <a:t>Exacerbation Rate Reduction by Baseline Factors and Blood EOS Counts (Pooled SIROCCO and CALIMA; High-Dosage ICS/LABA, &lt;300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18</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p≥0.001 to ≤0.01; </a:t>
            </a:r>
            <a:r>
              <a:rPr lang="en-GB" baseline="30000" dirty="0" err="1"/>
              <a:t>b</a:t>
            </a:r>
            <a:r>
              <a:rPr lang="en-GB" dirty="0" err="1"/>
              <a:t>p</a:t>
            </a:r>
            <a:r>
              <a:rPr lang="en-GB" dirty="0"/>
              <a:t>&gt;0.01 to ≤0.05. </a:t>
            </a:r>
          </a:p>
          <a:p>
            <a:r>
              <a:rPr lang="en-GB" dirty="0"/>
              <a:t>AER = asthma </a:t>
            </a:r>
            <a:r>
              <a:rPr lang="en-US" dirty="0">
                <a:solidFill>
                  <a:srgbClr val="000000"/>
                </a:solidFill>
              </a:rPr>
              <a:t>exacerbation rates; </a:t>
            </a:r>
            <a:r>
              <a:rPr lang="en-GB" dirty="0"/>
              <a:t>BD = bronchodilator; EOS = eosinophil; FAS = full analysis set; FVC = forced vital capacity; ICS = inhaled corticosteroid; LABA = long-acting β</a:t>
            </a:r>
            <a:r>
              <a:rPr lang="en-GB" baseline="-25000" dirty="0"/>
              <a:t>2</a:t>
            </a:r>
            <a:r>
              <a:rPr lang="en-GB" dirty="0"/>
              <a:t>-agonist; OCS = oral corticosteroids; Q8W = every 8 weeks (first three doses every 4 weeks).</a:t>
            </a:r>
            <a:endParaRPr lang="en-US" dirty="0"/>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295201" y="1191551"/>
            <a:ext cx="9601598" cy="313932"/>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AER Reduction by Baseline Factors and</a:t>
            </a:r>
            <a:r>
              <a:rPr lang="en-US" sz="1600" b="1" baseline="30000" dirty="0">
                <a:solidFill>
                  <a:srgbClr val="000000"/>
                </a:solidFill>
              </a:rPr>
              <a:t> </a:t>
            </a:r>
            <a:r>
              <a:rPr lang="en-US" sz="1600" b="1" dirty="0">
                <a:solidFill>
                  <a:srgbClr val="000000"/>
                </a:solidFill>
              </a:rPr>
              <a:t>Blood EOS Counts &lt;300 </a:t>
            </a:r>
            <a:r>
              <a:rPr lang="en-US" sz="1600" b="1" dirty="0"/>
              <a:t>cells/µL </a:t>
            </a:r>
            <a:r>
              <a:rPr lang="en-US" sz="1600" b="1" dirty="0">
                <a:solidFill>
                  <a:srgbClr val="000000"/>
                </a:solidFill>
              </a:rPr>
              <a:t>versus Placebo</a:t>
            </a:r>
            <a:r>
              <a:rPr lang="en-US" sz="1600" b="1" dirty="0"/>
              <a:t>, Q8W</a:t>
            </a:r>
            <a:endParaRPr lang="en-US" sz="1600" b="1" dirty="0">
              <a:solidFill>
                <a:srgbClr val="000000"/>
              </a:solidFill>
            </a:endParaRPr>
          </a:p>
        </p:txBody>
      </p:sp>
      <p:sp>
        <p:nvSpPr>
          <p:cNvPr id="11" name="TextBox 10">
            <a:extLst>
              <a:ext uri="{FF2B5EF4-FFF2-40B4-BE49-F238E27FC236}">
                <a16:creationId xmlns:a16="http://schemas.microsoft.com/office/drawing/2014/main" id="{CB0EB676-9415-4DA2-AB5E-6F02AA8E347C}"/>
              </a:ext>
            </a:extLst>
          </p:cNvPr>
          <p:cNvSpPr txBox="1"/>
          <p:nvPr/>
        </p:nvSpPr>
        <p:spPr>
          <a:xfrm>
            <a:off x="2490848"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n=33</a:t>
            </a:r>
          </a:p>
        </p:txBody>
      </p:sp>
      <p:sp>
        <p:nvSpPr>
          <p:cNvPr id="22" name="TextBox 21">
            <a:extLst>
              <a:ext uri="{FF2B5EF4-FFF2-40B4-BE49-F238E27FC236}">
                <a16:creationId xmlns:a16="http://schemas.microsoft.com/office/drawing/2014/main" id="{EF3ADEB0-6FDF-405E-9AE4-9DF08642D5E8}"/>
              </a:ext>
            </a:extLst>
          </p:cNvPr>
          <p:cNvSpPr txBox="1"/>
          <p:nvPr/>
        </p:nvSpPr>
        <p:spPr>
          <a:xfrm>
            <a:off x="3104434" y="4425601"/>
            <a:ext cx="66657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n=223</a:t>
            </a:r>
          </a:p>
        </p:txBody>
      </p:sp>
      <p:sp>
        <p:nvSpPr>
          <p:cNvPr id="23" name="TextBox 22">
            <a:extLst>
              <a:ext uri="{FF2B5EF4-FFF2-40B4-BE49-F238E27FC236}">
                <a16:creationId xmlns:a16="http://schemas.microsoft.com/office/drawing/2014/main" id="{EC822A55-73D7-41BC-85DF-6A0FC8AC16C6}"/>
              </a:ext>
            </a:extLst>
          </p:cNvPr>
          <p:cNvSpPr txBox="1"/>
          <p:nvPr/>
        </p:nvSpPr>
        <p:spPr>
          <a:xfrm>
            <a:off x="4154350"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n=20</a:t>
            </a:r>
          </a:p>
        </p:txBody>
      </p:sp>
      <p:sp>
        <p:nvSpPr>
          <p:cNvPr id="24" name="TextBox 23">
            <a:extLst>
              <a:ext uri="{FF2B5EF4-FFF2-40B4-BE49-F238E27FC236}">
                <a16:creationId xmlns:a16="http://schemas.microsoft.com/office/drawing/2014/main" id="{EFD6E165-8CE0-49DA-B9EA-E6B2221C4E40}"/>
              </a:ext>
            </a:extLst>
          </p:cNvPr>
          <p:cNvSpPr txBox="1"/>
          <p:nvPr/>
        </p:nvSpPr>
        <p:spPr>
          <a:xfrm>
            <a:off x="4756858" y="4425601"/>
            <a:ext cx="642078"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n=236</a:t>
            </a:r>
          </a:p>
        </p:txBody>
      </p:sp>
      <p:sp>
        <p:nvSpPr>
          <p:cNvPr id="25" name="TextBox 24">
            <a:extLst>
              <a:ext uri="{FF2B5EF4-FFF2-40B4-BE49-F238E27FC236}">
                <a16:creationId xmlns:a16="http://schemas.microsoft.com/office/drawing/2014/main" id="{B83279CD-07D2-40B7-8A97-833451D93203}"/>
              </a:ext>
            </a:extLst>
          </p:cNvPr>
          <p:cNvSpPr txBox="1"/>
          <p:nvPr/>
        </p:nvSpPr>
        <p:spPr>
          <a:xfrm>
            <a:off x="5819617"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n=60</a:t>
            </a:r>
          </a:p>
        </p:txBody>
      </p:sp>
      <p:sp>
        <p:nvSpPr>
          <p:cNvPr id="26" name="TextBox 25">
            <a:extLst>
              <a:ext uri="{FF2B5EF4-FFF2-40B4-BE49-F238E27FC236}">
                <a16:creationId xmlns:a16="http://schemas.microsoft.com/office/drawing/2014/main" id="{348D2673-E321-4C77-97A3-A19E1FB0DBCF}"/>
              </a:ext>
            </a:extLst>
          </p:cNvPr>
          <p:cNvSpPr txBox="1"/>
          <p:nvPr/>
        </p:nvSpPr>
        <p:spPr>
          <a:xfrm>
            <a:off x="6424011" y="4425601"/>
            <a:ext cx="756487"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n=195</a:t>
            </a:r>
          </a:p>
        </p:txBody>
      </p:sp>
      <p:sp>
        <p:nvSpPr>
          <p:cNvPr id="27" name="TextBox 26">
            <a:extLst>
              <a:ext uri="{FF2B5EF4-FFF2-40B4-BE49-F238E27FC236}">
                <a16:creationId xmlns:a16="http://schemas.microsoft.com/office/drawing/2014/main" id="{4A222725-7FDC-4328-A5E9-1AE27E2C73DE}"/>
              </a:ext>
            </a:extLst>
          </p:cNvPr>
          <p:cNvSpPr txBox="1"/>
          <p:nvPr/>
        </p:nvSpPr>
        <p:spPr>
          <a:xfrm>
            <a:off x="7506076"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n=82</a:t>
            </a:r>
          </a:p>
        </p:txBody>
      </p:sp>
      <p:sp>
        <p:nvSpPr>
          <p:cNvPr id="28" name="TextBox 27">
            <a:extLst>
              <a:ext uri="{FF2B5EF4-FFF2-40B4-BE49-F238E27FC236}">
                <a16:creationId xmlns:a16="http://schemas.microsoft.com/office/drawing/2014/main" id="{791DDF2E-38B6-4470-873C-9201DEC78978}"/>
              </a:ext>
            </a:extLst>
          </p:cNvPr>
          <p:cNvSpPr txBox="1"/>
          <p:nvPr/>
        </p:nvSpPr>
        <p:spPr>
          <a:xfrm>
            <a:off x="8071611" y="4425601"/>
            <a:ext cx="64019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n=174</a:t>
            </a:r>
          </a:p>
        </p:txBody>
      </p:sp>
      <p:sp>
        <p:nvSpPr>
          <p:cNvPr id="29" name="TextBox 28">
            <a:extLst>
              <a:ext uri="{FF2B5EF4-FFF2-40B4-BE49-F238E27FC236}">
                <a16:creationId xmlns:a16="http://schemas.microsoft.com/office/drawing/2014/main" id="{2B89CE50-33CB-449C-9EE6-B87AC4C19B80}"/>
              </a:ext>
            </a:extLst>
          </p:cNvPr>
          <p:cNvSpPr txBox="1"/>
          <p:nvPr/>
        </p:nvSpPr>
        <p:spPr>
          <a:xfrm>
            <a:off x="9140675" y="4425601"/>
            <a:ext cx="66054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n=172</a:t>
            </a:r>
          </a:p>
        </p:txBody>
      </p:sp>
      <p:sp>
        <p:nvSpPr>
          <p:cNvPr id="30" name="TextBox 29">
            <a:extLst>
              <a:ext uri="{FF2B5EF4-FFF2-40B4-BE49-F238E27FC236}">
                <a16:creationId xmlns:a16="http://schemas.microsoft.com/office/drawing/2014/main" id="{682C2EBD-C688-404A-8FDE-C0F65B1F33E9}"/>
              </a:ext>
            </a:extLst>
          </p:cNvPr>
          <p:cNvSpPr txBox="1"/>
          <p:nvPr/>
        </p:nvSpPr>
        <p:spPr>
          <a:xfrm>
            <a:off x="9792303" y="4425601"/>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n=84</a:t>
            </a:r>
          </a:p>
        </p:txBody>
      </p:sp>
      <p:sp>
        <p:nvSpPr>
          <p:cNvPr id="35" name="TextBox 34">
            <a:extLst>
              <a:ext uri="{FF2B5EF4-FFF2-40B4-BE49-F238E27FC236}">
                <a16:creationId xmlns:a16="http://schemas.microsoft.com/office/drawing/2014/main" id="{40C814F2-0D94-46D4-9B94-D467335E468B}"/>
              </a:ext>
            </a:extLst>
          </p:cNvPr>
          <p:cNvSpPr txBox="1"/>
          <p:nvPr/>
        </p:nvSpPr>
        <p:spPr>
          <a:xfrm>
            <a:off x="457200" y="5548611"/>
            <a:ext cx="10612341" cy="577179"/>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800"/>
              </a:spcBef>
              <a:buClr>
                <a:schemeClr val="accent1"/>
              </a:buClr>
              <a:buFont typeface="Arial" panose="020B0604020202020204" pitchFamily="34" charset="0"/>
              <a:buChar char="•"/>
            </a:pPr>
            <a:r>
              <a:rPr lang="en-US" sz="1500" dirty="0"/>
              <a:t>In patients with &lt;300 cells/</a:t>
            </a:r>
            <a:r>
              <a:rPr lang="en-US" sz="1400" dirty="0"/>
              <a:t> µL</a:t>
            </a:r>
            <a:r>
              <a:rPr lang="en-US" sz="1500" dirty="0"/>
              <a:t>, </a:t>
            </a:r>
            <a:r>
              <a:rPr lang="en-US" sz="1500" b="1" dirty="0"/>
              <a:t>current OCS use, nasal polyps, and pre-BD FVC &lt;65% had the greatest impact </a:t>
            </a:r>
            <a:r>
              <a:rPr lang="en-US" sz="1500" dirty="0"/>
              <a:t>on AER reductions</a:t>
            </a:r>
          </a:p>
        </p:txBody>
      </p:sp>
      <p:grpSp>
        <p:nvGrpSpPr>
          <p:cNvPr id="20" name="Group 19">
            <a:extLst>
              <a:ext uri="{FF2B5EF4-FFF2-40B4-BE49-F238E27FC236}">
                <a16:creationId xmlns:a16="http://schemas.microsoft.com/office/drawing/2014/main" id="{5C6EF311-0E9D-410A-967D-5320ACF4E5E2}"/>
              </a:ext>
            </a:extLst>
          </p:cNvPr>
          <p:cNvGrpSpPr/>
          <p:nvPr/>
        </p:nvGrpSpPr>
        <p:grpSpPr>
          <a:xfrm>
            <a:off x="1354739" y="1465569"/>
            <a:ext cx="10427767" cy="4428007"/>
            <a:chOff x="1354739" y="1465569"/>
            <a:chExt cx="10427767" cy="4428007"/>
          </a:xfrm>
        </p:grpSpPr>
        <p:grpSp>
          <p:nvGrpSpPr>
            <p:cNvPr id="17" name="Group 16">
              <a:extLst>
                <a:ext uri="{FF2B5EF4-FFF2-40B4-BE49-F238E27FC236}">
                  <a16:creationId xmlns:a16="http://schemas.microsoft.com/office/drawing/2014/main" id="{7DFFBF45-4F68-45DC-978A-44CD2D9AB673}"/>
                </a:ext>
              </a:extLst>
            </p:cNvPr>
            <p:cNvGrpSpPr/>
            <p:nvPr/>
          </p:nvGrpSpPr>
          <p:grpSpPr>
            <a:xfrm>
              <a:off x="1354739" y="1465569"/>
              <a:ext cx="10427767" cy="4428007"/>
              <a:chOff x="1354739" y="1465569"/>
              <a:chExt cx="10427767" cy="4428007"/>
            </a:xfrm>
          </p:grpSpPr>
          <p:grpSp>
            <p:nvGrpSpPr>
              <p:cNvPr id="16" name="Group 15">
                <a:extLst>
                  <a:ext uri="{FF2B5EF4-FFF2-40B4-BE49-F238E27FC236}">
                    <a16:creationId xmlns:a16="http://schemas.microsoft.com/office/drawing/2014/main" id="{C96FB1E8-6340-4DD0-9F2F-5CCD5841BC9A}"/>
                  </a:ext>
                </a:extLst>
              </p:cNvPr>
              <p:cNvGrpSpPr/>
              <p:nvPr/>
            </p:nvGrpSpPr>
            <p:grpSpPr>
              <a:xfrm>
                <a:off x="1354739" y="1465569"/>
                <a:ext cx="10427767" cy="4428007"/>
                <a:chOff x="1354739" y="1465569"/>
                <a:chExt cx="10427767" cy="4428007"/>
              </a:xfrm>
            </p:grpSpPr>
            <p:grpSp>
              <p:nvGrpSpPr>
                <p:cNvPr id="13" name="Group 12">
                  <a:extLst>
                    <a:ext uri="{FF2B5EF4-FFF2-40B4-BE49-F238E27FC236}">
                      <a16:creationId xmlns:a16="http://schemas.microsoft.com/office/drawing/2014/main" id="{40F03DC8-9CFC-4879-89F5-31C0CD7E3ADF}"/>
                    </a:ext>
                  </a:extLst>
                </p:cNvPr>
                <p:cNvGrpSpPr/>
                <p:nvPr/>
              </p:nvGrpSpPr>
              <p:grpSpPr>
                <a:xfrm>
                  <a:off x="1354739" y="1465569"/>
                  <a:ext cx="10427767" cy="4428007"/>
                  <a:chOff x="1354739" y="1465569"/>
                  <a:chExt cx="10427767" cy="4428007"/>
                </a:xfrm>
              </p:grpSpPr>
              <p:grpSp>
                <p:nvGrpSpPr>
                  <p:cNvPr id="4" name="Group 3">
                    <a:extLst>
                      <a:ext uri="{FF2B5EF4-FFF2-40B4-BE49-F238E27FC236}">
                        <a16:creationId xmlns:a16="http://schemas.microsoft.com/office/drawing/2014/main" id="{B7EA1B88-0084-4EB0-B327-07DE7EC0A067}"/>
                      </a:ext>
                    </a:extLst>
                  </p:cNvPr>
                  <p:cNvGrpSpPr/>
                  <p:nvPr/>
                </p:nvGrpSpPr>
                <p:grpSpPr>
                  <a:xfrm>
                    <a:off x="1354739" y="1465569"/>
                    <a:ext cx="10427767" cy="4428007"/>
                    <a:chOff x="1354739" y="1423037"/>
                    <a:chExt cx="10427767" cy="4428007"/>
                  </a:xfrm>
                </p:grpSpPr>
                <p:grpSp>
                  <p:nvGrpSpPr>
                    <p:cNvPr id="21" name="Group 20">
                      <a:extLst>
                        <a:ext uri="{FF2B5EF4-FFF2-40B4-BE49-F238E27FC236}">
                          <a16:creationId xmlns:a16="http://schemas.microsoft.com/office/drawing/2014/main" id="{5CA405C4-9ACA-42C8-9941-B4845112914B}"/>
                        </a:ext>
                      </a:extLst>
                    </p:cNvPr>
                    <p:cNvGrpSpPr/>
                    <p:nvPr/>
                  </p:nvGrpSpPr>
                  <p:grpSpPr>
                    <a:xfrm>
                      <a:off x="1354739" y="1423037"/>
                      <a:ext cx="9817397" cy="4428007"/>
                      <a:chOff x="470452" y="1423037"/>
                      <a:chExt cx="9817397" cy="4428007"/>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1009493" y="3028992"/>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AER Reduction  (%)</a:t>
                        </a: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889000" y="1423037"/>
                        <a:ext cx="9398849" cy="4428007"/>
                        <a:chOff x="889000" y="1423037"/>
                        <a:chExt cx="9398849"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889000" y="1423037"/>
                          <a:ext cx="8931656" cy="4428007"/>
                          <a:chOff x="889000" y="1423037"/>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2320098458"/>
                              </p:ext>
                            </p:extLst>
                          </p:nvPr>
                        </p:nvGraphicFramePr>
                        <p:xfrm>
                          <a:off x="889000" y="1423037"/>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570875" y="5087761"/>
                            <a:ext cx="118872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238735" y="5083732"/>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7916867" y="5083732"/>
                          <a:ext cx="2370982"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cxnSp>
                  <p:nvCxnSpPr>
                    <p:cNvPr id="5" name="Straight Connector 4">
                      <a:extLst>
                        <a:ext uri="{FF2B5EF4-FFF2-40B4-BE49-F238E27FC236}">
                          <a16:creationId xmlns:a16="http://schemas.microsoft.com/office/drawing/2014/main" id="{74915626-1852-408F-BB53-6C05AFFAC932}"/>
                        </a:ext>
                      </a:extLst>
                    </p:cNvPr>
                    <p:cNvCxnSpPr/>
                    <p:nvPr/>
                  </p:nvCxnSpPr>
                  <p:spPr>
                    <a:xfrm>
                      <a:off x="2234315" y="352242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C7932FF-8A16-4002-8824-16EACC271B43}"/>
                        </a:ext>
                      </a:extLst>
                    </p:cNvPr>
                    <p:cNvSpPr txBox="1"/>
                    <p:nvPr/>
                  </p:nvSpPr>
                  <p:spPr>
                    <a:xfrm>
                      <a:off x="10462590" y="3379311"/>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27</a:t>
                      </a:r>
                      <a:r>
                        <a:rPr lang="en-US" sz="1400" b="1" baseline="30000" dirty="0"/>
                        <a:t>b</a:t>
                      </a:r>
                    </a:p>
                  </p:txBody>
                </p:sp>
              </p:grpSp>
              <p:sp>
                <p:nvSpPr>
                  <p:cNvPr id="36" name="TextBox 35">
                    <a:extLst>
                      <a:ext uri="{FF2B5EF4-FFF2-40B4-BE49-F238E27FC236}">
                        <a16:creationId xmlns:a16="http://schemas.microsoft.com/office/drawing/2014/main" id="{68C05C89-970D-4387-83D2-D27221415A56}"/>
                      </a:ext>
                    </a:extLst>
                  </p:cNvPr>
                  <p:cNvSpPr txBox="1"/>
                  <p:nvPr/>
                </p:nvSpPr>
                <p:spPr>
                  <a:xfrm>
                    <a:off x="2490848"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n=33</a:t>
                    </a:r>
                  </a:p>
                </p:txBody>
              </p:sp>
              <p:sp>
                <p:nvSpPr>
                  <p:cNvPr id="37" name="TextBox 36">
                    <a:extLst>
                      <a:ext uri="{FF2B5EF4-FFF2-40B4-BE49-F238E27FC236}">
                        <a16:creationId xmlns:a16="http://schemas.microsoft.com/office/drawing/2014/main" id="{4E46C6E9-A574-4B62-A0B1-DB4B475CA291}"/>
                      </a:ext>
                    </a:extLst>
                  </p:cNvPr>
                  <p:cNvSpPr txBox="1"/>
                  <p:nvPr/>
                </p:nvSpPr>
                <p:spPr>
                  <a:xfrm>
                    <a:off x="3057185" y="4452000"/>
                    <a:ext cx="632219"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n=223</a:t>
                    </a:r>
                  </a:p>
                </p:txBody>
              </p:sp>
              <p:sp>
                <p:nvSpPr>
                  <p:cNvPr id="38" name="TextBox 37">
                    <a:extLst>
                      <a:ext uri="{FF2B5EF4-FFF2-40B4-BE49-F238E27FC236}">
                        <a16:creationId xmlns:a16="http://schemas.microsoft.com/office/drawing/2014/main" id="{6459E533-66BA-454A-9604-33C58FB609DD}"/>
                      </a:ext>
                    </a:extLst>
                  </p:cNvPr>
                  <p:cNvSpPr txBox="1"/>
                  <p:nvPr/>
                </p:nvSpPr>
                <p:spPr>
                  <a:xfrm>
                    <a:off x="4178203"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n=20</a:t>
                    </a:r>
                  </a:p>
                </p:txBody>
              </p:sp>
              <p:sp>
                <p:nvSpPr>
                  <p:cNvPr id="39" name="TextBox 38">
                    <a:extLst>
                      <a:ext uri="{FF2B5EF4-FFF2-40B4-BE49-F238E27FC236}">
                        <a16:creationId xmlns:a16="http://schemas.microsoft.com/office/drawing/2014/main" id="{598854DF-79E5-4959-BC70-B94054DF2302}"/>
                      </a:ext>
                    </a:extLst>
                  </p:cNvPr>
                  <p:cNvSpPr txBox="1"/>
                  <p:nvPr/>
                </p:nvSpPr>
                <p:spPr>
                  <a:xfrm>
                    <a:off x="4757884" y="4452000"/>
                    <a:ext cx="649006"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n=236</a:t>
                    </a:r>
                  </a:p>
                </p:txBody>
              </p:sp>
            </p:grpSp>
            <p:sp>
              <p:nvSpPr>
                <p:cNvPr id="40" name="TextBox 39">
                  <a:extLst>
                    <a:ext uri="{FF2B5EF4-FFF2-40B4-BE49-F238E27FC236}">
                      <a16:creationId xmlns:a16="http://schemas.microsoft.com/office/drawing/2014/main" id="{CEE28969-93CF-4FD5-84D2-0BE19B38F800}"/>
                    </a:ext>
                  </a:extLst>
                </p:cNvPr>
                <p:cNvSpPr txBox="1"/>
                <p:nvPr/>
              </p:nvSpPr>
              <p:spPr>
                <a:xfrm>
                  <a:off x="5836161"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n=60</a:t>
                  </a:r>
                </a:p>
              </p:txBody>
            </p:sp>
            <p:sp>
              <p:nvSpPr>
                <p:cNvPr id="41" name="TextBox 40">
                  <a:extLst>
                    <a:ext uri="{FF2B5EF4-FFF2-40B4-BE49-F238E27FC236}">
                      <a16:creationId xmlns:a16="http://schemas.microsoft.com/office/drawing/2014/main" id="{91A14A28-6369-4551-85EF-FC293F5CE92F}"/>
                    </a:ext>
                  </a:extLst>
                </p:cNvPr>
                <p:cNvSpPr txBox="1"/>
                <p:nvPr/>
              </p:nvSpPr>
              <p:spPr>
                <a:xfrm>
                  <a:off x="6420241" y="4452000"/>
                  <a:ext cx="67194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n=195</a:t>
                  </a:r>
                </a:p>
              </p:txBody>
            </p:sp>
          </p:grpSp>
          <p:sp>
            <p:nvSpPr>
              <p:cNvPr id="42" name="TextBox 41">
                <a:extLst>
                  <a:ext uri="{FF2B5EF4-FFF2-40B4-BE49-F238E27FC236}">
                    <a16:creationId xmlns:a16="http://schemas.microsoft.com/office/drawing/2014/main" id="{3E92A310-6D22-464D-9ED3-63D8D5B8FF27}"/>
                  </a:ext>
                </a:extLst>
              </p:cNvPr>
              <p:cNvSpPr txBox="1"/>
              <p:nvPr/>
            </p:nvSpPr>
            <p:spPr>
              <a:xfrm>
                <a:off x="7468369"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n=82</a:t>
                </a:r>
              </a:p>
            </p:txBody>
          </p:sp>
          <p:sp>
            <p:nvSpPr>
              <p:cNvPr id="43" name="TextBox 42">
                <a:extLst>
                  <a:ext uri="{FF2B5EF4-FFF2-40B4-BE49-F238E27FC236}">
                    <a16:creationId xmlns:a16="http://schemas.microsoft.com/office/drawing/2014/main" id="{3545FFDD-6ACC-49D2-8869-E5F0FA944A83}"/>
                  </a:ext>
                </a:extLst>
              </p:cNvPr>
              <p:cNvSpPr txBox="1"/>
              <p:nvPr/>
            </p:nvSpPr>
            <p:spPr>
              <a:xfrm>
                <a:off x="8081559" y="4452000"/>
                <a:ext cx="660102"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n=174</a:t>
                </a:r>
              </a:p>
            </p:txBody>
          </p:sp>
        </p:grpSp>
        <p:sp>
          <p:nvSpPr>
            <p:cNvPr id="44" name="TextBox 43">
              <a:extLst>
                <a:ext uri="{FF2B5EF4-FFF2-40B4-BE49-F238E27FC236}">
                  <a16:creationId xmlns:a16="http://schemas.microsoft.com/office/drawing/2014/main" id="{47215A7B-1C71-4A5A-847D-85162C3E9409}"/>
                </a:ext>
              </a:extLst>
            </p:cNvPr>
            <p:cNvSpPr txBox="1"/>
            <p:nvPr/>
          </p:nvSpPr>
          <p:spPr>
            <a:xfrm>
              <a:off x="9127806" y="4452000"/>
              <a:ext cx="656546"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n=172</a:t>
              </a:r>
            </a:p>
          </p:txBody>
        </p:sp>
        <p:sp>
          <p:nvSpPr>
            <p:cNvPr id="45" name="TextBox 44">
              <a:extLst>
                <a:ext uri="{FF2B5EF4-FFF2-40B4-BE49-F238E27FC236}">
                  <a16:creationId xmlns:a16="http://schemas.microsoft.com/office/drawing/2014/main" id="{1ECD12EA-3474-4722-A900-7DC97D9D49C5}"/>
                </a:ext>
              </a:extLst>
            </p:cNvPr>
            <p:cNvSpPr txBox="1"/>
            <p:nvPr/>
          </p:nvSpPr>
          <p:spPr>
            <a:xfrm>
              <a:off x="9751046" y="4452000"/>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n=84</a:t>
              </a:r>
            </a:p>
          </p:txBody>
        </p:sp>
      </p:grpSp>
    </p:spTree>
    <p:extLst>
      <p:ext uri="{BB962C8B-B14F-4D97-AF65-F5344CB8AC3E}">
        <p14:creationId xmlns:p14="http://schemas.microsoft.com/office/powerpoint/2010/main" val="263227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2218237"/>
          </a:xfrm>
        </p:spPr>
        <p:txBody>
          <a:bodyPr bIns="0" anchor="t">
            <a:noAutofit/>
          </a:bodyPr>
          <a:lstStyle/>
          <a:p>
            <a:r>
              <a:rPr lang="en-US" sz="3600" dirty="0">
                <a:solidFill>
                  <a:schemeClr val="bg1"/>
                </a:solidFill>
              </a:rPr>
              <a:t>Identification of Clinical Characteristics Associated With an Enhanced Response to Benralizumab in Patients With Severe, Uncontrolled Asthma</a:t>
            </a:r>
            <a:endParaRPr lang="en-US" sz="3600" dirty="0"/>
          </a:p>
        </p:txBody>
      </p:sp>
      <p:sp>
        <p:nvSpPr>
          <p:cNvPr id="65" name="Text Placeholder 64">
            <a:extLst>
              <a:ext uri="{FF2B5EF4-FFF2-40B4-BE49-F238E27FC236}">
                <a16:creationId xmlns:a16="http://schemas.microsoft.com/office/drawing/2014/main" id="{BE60564A-491C-4ED1-9287-2C833D2F4C65}"/>
              </a:ext>
            </a:extLst>
          </p:cNvPr>
          <p:cNvSpPr>
            <a:spLocks noGrp="1"/>
          </p:cNvSpPr>
          <p:nvPr>
            <p:ph type="body" sz="quarter" idx="11"/>
          </p:nvPr>
        </p:nvSpPr>
        <p:spPr>
          <a:xfrm>
            <a:off x="288003" y="4095513"/>
            <a:ext cx="9097011" cy="1594294"/>
          </a:xfrm>
        </p:spPr>
        <p:txBody>
          <a:bodyPr/>
          <a:lstStyle/>
          <a:p>
            <a:pPr>
              <a:lnSpc>
                <a:spcPct val="100000"/>
              </a:lnSpc>
            </a:pPr>
            <a:r>
              <a:rPr lang="en-US" sz="2800" dirty="0">
                <a:solidFill>
                  <a:schemeClr val="accent6"/>
                </a:solidFill>
              </a:rPr>
              <a:t>Pooled analyses of the SIROCCO and CALIMA studies</a:t>
            </a:r>
            <a:endParaRPr lang="en-US" dirty="0"/>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ML-3034-ALL-0034</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10/19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10/18</a:t>
            </a:r>
          </a:p>
        </p:txBody>
      </p:sp>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p:txBody>
          <a:bodyPr/>
          <a:lstStyle/>
          <a:p>
            <a:r>
              <a:rPr lang="en-US" dirty="0"/>
              <a:t>FEV</a:t>
            </a:r>
            <a:r>
              <a:rPr lang="en-US" baseline="-25000" dirty="0"/>
              <a:t>1 </a:t>
            </a:r>
            <a:r>
              <a:rPr lang="en-US" dirty="0"/>
              <a:t> Improvement by Baseline Factors and Blood EOS Counts (Pooled SIROCCO and CALIMA; High-Dosage ICS/LABA, ≥300 EOS )</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19</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p:txBody>
          <a:bodyPr/>
          <a:lstStyle/>
          <a:p>
            <a:r>
              <a:rPr lang="en-GB" dirty="0"/>
              <a:t>Note: All p-values were nominal. </a:t>
            </a:r>
            <a:r>
              <a:rPr lang="en-GB" baseline="30000" dirty="0"/>
              <a:t>a</a:t>
            </a:r>
            <a:r>
              <a:rPr lang="en-GB" dirty="0"/>
              <a:t>p≥0.001 to ≤0.01; </a:t>
            </a:r>
            <a:r>
              <a:rPr lang="en-GB" baseline="30000" dirty="0" err="1"/>
              <a:t>b</a:t>
            </a:r>
            <a:r>
              <a:rPr lang="en-GB" dirty="0" err="1"/>
              <a:t>p</a:t>
            </a:r>
            <a:r>
              <a:rPr lang="en-GB" dirty="0"/>
              <a:t>&lt;0.001. </a:t>
            </a:r>
          </a:p>
          <a:p>
            <a:r>
              <a:rPr lang="en-GB" dirty="0"/>
              <a:t>BD = bronchodilator; EOS = eosinophils; EOT = end of treatment; FAS = full analysis set; </a:t>
            </a:r>
            <a:r>
              <a:rPr lang="en-US" dirty="0"/>
              <a:t>FEV</a:t>
            </a:r>
            <a:r>
              <a:rPr lang="en-US" baseline="-25000" dirty="0"/>
              <a:t>1</a:t>
            </a:r>
            <a:r>
              <a:rPr lang="en-US" dirty="0"/>
              <a:t> = forced expiratory volume in 1 second; FVC = forced vital capacity;            </a:t>
            </a:r>
            <a:r>
              <a:rPr lang="en-GB" dirty="0"/>
              <a:t>ICS = inhaled corticosteroid; LABA = long-acting β</a:t>
            </a:r>
            <a:r>
              <a:rPr lang="en-GB" baseline="-25000" dirty="0"/>
              <a:t>2</a:t>
            </a:r>
            <a:r>
              <a:rPr lang="en-GB" dirty="0"/>
              <a:t>-agonist; </a:t>
            </a:r>
            <a:r>
              <a:rPr lang="en-US" dirty="0"/>
              <a:t>LS = least squares; OCS = oral corticosteroid; </a:t>
            </a:r>
            <a:r>
              <a:rPr lang="en-GB" dirty="0"/>
              <a:t>Q8W = every 8 weeks (first three doses every 4 weeks)</a:t>
            </a:r>
            <a:r>
              <a:rPr lang="en-US" dirty="0"/>
              <a:t>.</a:t>
            </a:r>
          </a:p>
          <a:p>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998523" y="1177798"/>
            <a:ext cx="8194954" cy="535531"/>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LS Mean Change From Baseline at EOT Pre-BD FEV</a:t>
            </a:r>
            <a:r>
              <a:rPr lang="en-US" sz="1600" b="1" baseline="-25000" dirty="0">
                <a:solidFill>
                  <a:srgbClr val="000000"/>
                </a:solidFill>
              </a:rPr>
              <a:t>1 </a:t>
            </a:r>
            <a:r>
              <a:rPr lang="en-US" sz="1600" b="1" dirty="0">
                <a:solidFill>
                  <a:srgbClr val="000000"/>
                </a:solidFill>
              </a:rPr>
              <a:t>by Baseline Factors and</a:t>
            </a:r>
            <a:r>
              <a:rPr lang="en-US" sz="1600" b="1" baseline="30000" dirty="0">
                <a:solidFill>
                  <a:srgbClr val="000000"/>
                </a:solidFill>
              </a:rPr>
              <a:t>                         </a:t>
            </a:r>
            <a:r>
              <a:rPr lang="en-US" sz="1600" b="1" dirty="0">
                <a:solidFill>
                  <a:srgbClr val="000000"/>
                </a:solidFill>
              </a:rPr>
              <a:t>Blood EOS Counts ≥300</a:t>
            </a:r>
            <a:r>
              <a:rPr lang="en-US" sz="1600" b="1" dirty="0"/>
              <a:t> cells/µL</a:t>
            </a:r>
            <a:r>
              <a:rPr lang="en-US" sz="1600" b="1" dirty="0">
                <a:solidFill>
                  <a:srgbClr val="000000"/>
                </a:solidFill>
              </a:rPr>
              <a:t> versus Placebo, Q8W</a:t>
            </a:r>
          </a:p>
        </p:txBody>
      </p:sp>
      <p:grpSp>
        <p:nvGrpSpPr>
          <p:cNvPr id="16" name="Group 15">
            <a:extLst>
              <a:ext uri="{FF2B5EF4-FFF2-40B4-BE49-F238E27FC236}">
                <a16:creationId xmlns:a16="http://schemas.microsoft.com/office/drawing/2014/main" id="{83B60A6F-E6D7-41BC-BB1F-50E099E376C2}"/>
              </a:ext>
            </a:extLst>
          </p:cNvPr>
          <p:cNvGrpSpPr/>
          <p:nvPr/>
        </p:nvGrpSpPr>
        <p:grpSpPr>
          <a:xfrm>
            <a:off x="1000245" y="1681637"/>
            <a:ext cx="10021710" cy="4327365"/>
            <a:chOff x="1040002" y="1838324"/>
            <a:chExt cx="10021710" cy="4327365"/>
          </a:xfrm>
        </p:grpSpPr>
        <p:grpSp>
          <p:nvGrpSpPr>
            <p:cNvPr id="4" name="Group 3">
              <a:extLst>
                <a:ext uri="{FF2B5EF4-FFF2-40B4-BE49-F238E27FC236}">
                  <a16:creationId xmlns:a16="http://schemas.microsoft.com/office/drawing/2014/main" id="{B0B2BBFF-04A9-4501-9C8F-0C5F459DE5E6}"/>
                </a:ext>
              </a:extLst>
            </p:cNvPr>
            <p:cNvGrpSpPr/>
            <p:nvPr/>
          </p:nvGrpSpPr>
          <p:grpSpPr>
            <a:xfrm>
              <a:off x="1040002" y="1838324"/>
              <a:ext cx="10021710" cy="4327365"/>
              <a:chOff x="1047685" y="1983333"/>
              <a:chExt cx="10021710" cy="4327365"/>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432260" y="3511564"/>
                <a:ext cx="3246122"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Pre-BD FEV</a:t>
                </a:r>
                <a:r>
                  <a:rPr lang="en-US" sz="1400" b="1" baseline="-25000" dirty="0">
                    <a:solidFill>
                      <a:srgbClr val="000000"/>
                    </a:solidFill>
                  </a:rPr>
                  <a:t>1</a:t>
                </a:r>
                <a:r>
                  <a:rPr lang="en-US" sz="1400" b="1" dirty="0">
                    <a:solidFill>
                      <a:srgbClr val="000000"/>
                    </a:solidFill>
                  </a:rPr>
                  <a:t> (L)</a:t>
                </a:r>
                <a:r>
                  <a:rPr lang="en-US" sz="1400" b="1" baseline="-25000" dirty="0">
                    <a:solidFill>
                      <a:srgbClr val="000000"/>
                    </a:solidFill>
                  </a:rPr>
                  <a:t> </a:t>
                </a:r>
                <a:endParaRPr lang="en-US" sz="1400" b="1" dirty="0">
                  <a:solidFill>
                    <a:srgbClr val="000000"/>
                  </a:solidFill>
                </a:endParaRP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1478007" y="1983333"/>
                <a:ext cx="9591388" cy="4327365"/>
                <a:chOff x="935286" y="1627855"/>
                <a:chExt cx="9358232" cy="4428008"/>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935286" y="1627855"/>
                  <a:ext cx="8931656" cy="4428008"/>
                  <a:chOff x="935286" y="1627853"/>
                  <a:chExt cx="8931656"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429336000"/>
                      </p:ext>
                    </p:extLst>
                  </p:nvPr>
                </p:nvGraphicFramePr>
                <p:xfrm>
                  <a:off x="935286" y="1627853"/>
                  <a:ext cx="8931656"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676941" y="5166188"/>
                    <a:ext cx="1159824"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5006500" y="5166188"/>
                    <a:ext cx="1249041"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058144" y="5154664"/>
                  <a:ext cx="2235374"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sp>
          <p:nvSpPr>
            <p:cNvPr id="28" name="TextBox 27">
              <a:extLst>
                <a:ext uri="{FF2B5EF4-FFF2-40B4-BE49-F238E27FC236}">
                  <a16:creationId xmlns:a16="http://schemas.microsoft.com/office/drawing/2014/main" id="{8618E46E-1467-44E2-9D67-78244E0E31F1}"/>
                </a:ext>
              </a:extLst>
            </p:cNvPr>
            <p:cNvSpPr txBox="1"/>
            <p:nvPr/>
          </p:nvSpPr>
          <p:spPr>
            <a:xfrm>
              <a:off x="2219027" y="4781197"/>
              <a:ext cx="604394" cy="258532"/>
            </a:xfrm>
            <a:prstGeom prst="rect">
              <a:avLst/>
            </a:prstGeom>
            <a:noFill/>
          </p:spPr>
          <p:txBody>
            <a:bodyPr wrap="square" rtlCol="0">
              <a:spAutoFit/>
            </a:bodyPr>
            <a:lstStyle/>
            <a:p>
              <a:pPr>
                <a:lnSpc>
                  <a:spcPct val="90000"/>
                </a:lnSpc>
                <a:spcBef>
                  <a:spcPts val="1200"/>
                </a:spcBef>
                <a:buClr>
                  <a:schemeClr val="accent1"/>
                </a:buClr>
              </a:pPr>
              <a:r>
                <a:rPr lang="en-US" sz="1200" b="1" dirty="0">
                  <a:solidFill>
                    <a:schemeClr val="bg1"/>
                  </a:solidFill>
                </a:rPr>
                <a:t>n=76</a:t>
              </a:r>
            </a:p>
          </p:txBody>
        </p:sp>
        <p:sp>
          <p:nvSpPr>
            <p:cNvPr id="29" name="TextBox 28">
              <a:extLst>
                <a:ext uri="{FF2B5EF4-FFF2-40B4-BE49-F238E27FC236}">
                  <a16:creationId xmlns:a16="http://schemas.microsoft.com/office/drawing/2014/main" id="{2968B0BC-E2AC-4F06-9F7B-6D3F7A671EFA}"/>
                </a:ext>
              </a:extLst>
            </p:cNvPr>
            <p:cNvSpPr txBox="1"/>
            <p:nvPr/>
          </p:nvSpPr>
          <p:spPr>
            <a:xfrm>
              <a:off x="2852155"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n=426</a:t>
              </a:r>
            </a:p>
          </p:txBody>
        </p:sp>
        <p:sp>
          <p:nvSpPr>
            <p:cNvPr id="30" name="TextBox 29">
              <a:extLst>
                <a:ext uri="{FF2B5EF4-FFF2-40B4-BE49-F238E27FC236}">
                  <a16:creationId xmlns:a16="http://schemas.microsoft.com/office/drawing/2014/main" id="{80A2DFBF-34F4-490F-9E93-9E863A071676}"/>
                </a:ext>
              </a:extLst>
            </p:cNvPr>
            <p:cNvSpPr txBox="1"/>
            <p:nvPr/>
          </p:nvSpPr>
          <p:spPr>
            <a:xfrm>
              <a:off x="3906757" y="4781197"/>
              <a:ext cx="663177" cy="258532"/>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n=123 </a:t>
              </a:r>
            </a:p>
          </p:txBody>
        </p:sp>
        <p:sp>
          <p:nvSpPr>
            <p:cNvPr id="31" name="TextBox 30">
              <a:extLst>
                <a:ext uri="{FF2B5EF4-FFF2-40B4-BE49-F238E27FC236}">
                  <a16:creationId xmlns:a16="http://schemas.microsoft.com/office/drawing/2014/main" id="{E8D5A855-20E5-4C53-87F3-049BE7408DF0}"/>
                </a:ext>
              </a:extLst>
            </p:cNvPr>
            <p:cNvSpPr txBox="1"/>
            <p:nvPr/>
          </p:nvSpPr>
          <p:spPr>
            <a:xfrm>
              <a:off x="454853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n=397</a:t>
              </a:r>
            </a:p>
          </p:txBody>
        </p:sp>
        <p:sp>
          <p:nvSpPr>
            <p:cNvPr id="32" name="TextBox 31">
              <a:extLst>
                <a:ext uri="{FF2B5EF4-FFF2-40B4-BE49-F238E27FC236}">
                  <a16:creationId xmlns:a16="http://schemas.microsoft.com/office/drawing/2014/main" id="{A068C22C-AE72-4D13-9694-EE89B0B65977}"/>
                </a:ext>
              </a:extLst>
            </p:cNvPr>
            <p:cNvSpPr txBox="1"/>
            <p:nvPr/>
          </p:nvSpPr>
          <p:spPr>
            <a:xfrm>
              <a:off x="5601589"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n=115</a:t>
              </a:r>
            </a:p>
          </p:txBody>
        </p:sp>
        <p:sp>
          <p:nvSpPr>
            <p:cNvPr id="33" name="TextBox 32">
              <a:extLst>
                <a:ext uri="{FF2B5EF4-FFF2-40B4-BE49-F238E27FC236}">
                  <a16:creationId xmlns:a16="http://schemas.microsoft.com/office/drawing/2014/main" id="{32CCC933-097D-41E1-B751-3325FE6ACDB0}"/>
                </a:ext>
              </a:extLst>
            </p:cNvPr>
            <p:cNvSpPr txBox="1"/>
            <p:nvPr/>
          </p:nvSpPr>
          <p:spPr>
            <a:xfrm>
              <a:off x="623703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n=387</a:t>
              </a:r>
            </a:p>
          </p:txBody>
        </p:sp>
        <p:sp>
          <p:nvSpPr>
            <p:cNvPr id="34" name="TextBox 33">
              <a:extLst>
                <a:ext uri="{FF2B5EF4-FFF2-40B4-BE49-F238E27FC236}">
                  <a16:creationId xmlns:a16="http://schemas.microsoft.com/office/drawing/2014/main" id="{FEC92AAF-6F1C-4F74-A3FC-3B6ECBDCAEF9}"/>
                </a:ext>
              </a:extLst>
            </p:cNvPr>
            <p:cNvSpPr txBox="1"/>
            <p:nvPr/>
          </p:nvSpPr>
          <p:spPr>
            <a:xfrm>
              <a:off x="7329878"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n=197</a:t>
              </a:r>
            </a:p>
          </p:txBody>
        </p:sp>
        <p:sp>
          <p:nvSpPr>
            <p:cNvPr id="35" name="TextBox 34">
              <a:extLst>
                <a:ext uri="{FF2B5EF4-FFF2-40B4-BE49-F238E27FC236}">
                  <a16:creationId xmlns:a16="http://schemas.microsoft.com/office/drawing/2014/main" id="{80708F40-28AF-4ED4-9E50-54EF1031297E}"/>
                </a:ext>
              </a:extLst>
            </p:cNvPr>
            <p:cNvSpPr txBox="1"/>
            <p:nvPr/>
          </p:nvSpPr>
          <p:spPr>
            <a:xfrm>
              <a:off x="7940201"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n=305</a:t>
              </a:r>
            </a:p>
          </p:txBody>
        </p:sp>
        <p:sp>
          <p:nvSpPr>
            <p:cNvPr id="36" name="TextBox 35">
              <a:extLst>
                <a:ext uri="{FF2B5EF4-FFF2-40B4-BE49-F238E27FC236}">
                  <a16:creationId xmlns:a16="http://schemas.microsoft.com/office/drawing/2014/main" id="{BB20ED0B-19C2-4192-90E9-0EB8932F826F}"/>
                </a:ext>
              </a:extLst>
            </p:cNvPr>
            <p:cNvSpPr txBox="1"/>
            <p:nvPr/>
          </p:nvSpPr>
          <p:spPr>
            <a:xfrm>
              <a:off x="9033700"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n=356</a:t>
              </a:r>
            </a:p>
          </p:txBody>
        </p:sp>
        <p:sp>
          <p:nvSpPr>
            <p:cNvPr id="37" name="TextBox 36">
              <a:extLst>
                <a:ext uri="{FF2B5EF4-FFF2-40B4-BE49-F238E27FC236}">
                  <a16:creationId xmlns:a16="http://schemas.microsoft.com/office/drawing/2014/main" id="{45181594-CECF-4616-B4F7-1BD101C7E717}"/>
                </a:ext>
              </a:extLst>
            </p:cNvPr>
            <p:cNvSpPr txBox="1"/>
            <p:nvPr/>
          </p:nvSpPr>
          <p:spPr>
            <a:xfrm>
              <a:off x="9761459" y="4777744"/>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t>n=146</a:t>
              </a:r>
            </a:p>
          </p:txBody>
        </p:sp>
        <p:sp>
          <p:nvSpPr>
            <p:cNvPr id="38" name="TextBox 37">
              <a:extLst>
                <a:ext uri="{FF2B5EF4-FFF2-40B4-BE49-F238E27FC236}">
                  <a16:creationId xmlns:a16="http://schemas.microsoft.com/office/drawing/2014/main" id="{A7F9E2C8-C0D2-4FA6-83B6-6E2B30BE0D8A}"/>
                </a:ext>
              </a:extLst>
            </p:cNvPr>
            <p:cNvSpPr txBox="1"/>
            <p:nvPr/>
          </p:nvSpPr>
          <p:spPr>
            <a:xfrm>
              <a:off x="9792780" y="4620795"/>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t>0</a:t>
              </a:r>
            </a:p>
          </p:txBody>
        </p:sp>
      </p:grpSp>
      <p:cxnSp>
        <p:nvCxnSpPr>
          <p:cNvPr id="39" name="Straight Connector 38">
            <a:extLst>
              <a:ext uri="{FF2B5EF4-FFF2-40B4-BE49-F238E27FC236}">
                <a16:creationId xmlns:a16="http://schemas.microsoft.com/office/drawing/2014/main" id="{A7EC365A-8E6B-4CB4-88DF-ACD9137861FA}"/>
              </a:ext>
            </a:extLst>
          </p:cNvPr>
          <p:cNvCxnSpPr/>
          <p:nvPr/>
        </p:nvCxnSpPr>
        <p:spPr>
          <a:xfrm>
            <a:off x="1939388" y="3654547"/>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1358C0-5470-41FE-B9B5-72B81E50AD09}"/>
              </a:ext>
            </a:extLst>
          </p:cNvPr>
          <p:cNvSpPr txBox="1"/>
          <p:nvPr/>
        </p:nvSpPr>
        <p:spPr>
          <a:xfrm>
            <a:off x="10139241" y="3511399"/>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0.14</a:t>
            </a:r>
            <a:r>
              <a:rPr lang="en-US" sz="1400" b="1" baseline="30000" dirty="0"/>
              <a:t>b</a:t>
            </a:r>
            <a:endParaRPr lang="en-US" sz="1400" b="1" dirty="0"/>
          </a:p>
        </p:txBody>
      </p:sp>
      <p:sp>
        <p:nvSpPr>
          <p:cNvPr id="45" name="TextBox 44">
            <a:extLst>
              <a:ext uri="{FF2B5EF4-FFF2-40B4-BE49-F238E27FC236}">
                <a16:creationId xmlns:a16="http://schemas.microsoft.com/office/drawing/2014/main" id="{BBF8675A-F54F-4DCF-8379-157F0025F823}"/>
              </a:ext>
            </a:extLst>
          </p:cNvPr>
          <p:cNvSpPr txBox="1"/>
          <p:nvPr/>
        </p:nvSpPr>
        <p:spPr>
          <a:xfrm>
            <a:off x="606739" y="5536558"/>
            <a:ext cx="10612341" cy="56185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FEV</a:t>
            </a:r>
            <a:r>
              <a:rPr lang="en-US" sz="1500" baseline="-25000" dirty="0"/>
              <a:t>1</a:t>
            </a:r>
            <a:r>
              <a:rPr lang="en-US" sz="1500" dirty="0"/>
              <a:t> was improved in patients with any key baseline characteristic and a high blood EOS count (≥300 cells/µL) relative to the FAS</a:t>
            </a:r>
          </a:p>
        </p:txBody>
      </p:sp>
    </p:spTree>
    <p:extLst>
      <p:ext uri="{BB962C8B-B14F-4D97-AF65-F5344CB8AC3E}">
        <p14:creationId xmlns:p14="http://schemas.microsoft.com/office/powerpoint/2010/main" val="46460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0E8-CCB9-4E45-915D-21F221841210}"/>
              </a:ext>
            </a:extLst>
          </p:cNvPr>
          <p:cNvSpPr>
            <a:spLocks noGrp="1"/>
          </p:cNvSpPr>
          <p:nvPr>
            <p:ph type="title"/>
          </p:nvPr>
        </p:nvSpPr>
        <p:spPr>
          <a:xfrm>
            <a:off x="457199" y="317502"/>
            <a:ext cx="11407653" cy="800099"/>
          </a:xfrm>
        </p:spPr>
        <p:txBody>
          <a:bodyPr/>
          <a:lstStyle/>
          <a:p>
            <a:r>
              <a:rPr lang="en-US" dirty="0"/>
              <a:t>FEV</a:t>
            </a:r>
            <a:r>
              <a:rPr lang="en-US" baseline="-25000" dirty="0"/>
              <a:t>1</a:t>
            </a:r>
            <a:r>
              <a:rPr lang="en-US" dirty="0"/>
              <a:t> Improvement by Baseline Factors and Blood EOS Counts (Pooled SIROCCO and CALIMA; High-Dosage ICS/LABA, &lt;300 EOS)</a:t>
            </a:r>
          </a:p>
        </p:txBody>
      </p:sp>
      <p:sp>
        <p:nvSpPr>
          <p:cNvPr id="3" name="Slide Number Placeholder 2">
            <a:extLst>
              <a:ext uri="{FF2B5EF4-FFF2-40B4-BE49-F238E27FC236}">
                <a16:creationId xmlns:a16="http://schemas.microsoft.com/office/drawing/2014/main" id="{91A1AF5D-25EA-4E1B-B7D9-EBEB1F3A6D1D}"/>
              </a:ext>
            </a:extLst>
          </p:cNvPr>
          <p:cNvSpPr>
            <a:spLocks noGrp="1"/>
          </p:cNvSpPr>
          <p:nvPr>
            <p:ph type="sldNum" sz="quarter" idx="12"/>
          </p:nvPr>
        </p:nvSpPr>
        <p:spPr/>
        <p:txBody>
          <a:bodyPr/>
          <a:lstStyle/>
          <a:p>
            <a:fld id="{CC7432E5-F8E0-41AE-9A6B-AD730338B005}" type="slidenum">
              <a:rPr lang="en-US" smtClean="0"/>
              <a:pPr/>
              <a:t>20</a:t>
            </a:fld>
            <a:endParaRPr lang="en-US"/>
          </a:p>
        </p:txBody>
      </p:sp>
      <p:sp>
        <p:nvSpPr>
          <p:cNvPr id="18" name="Text Placeholder 17">
            <a:extLst>
              <a:ext uri="{FF2B5EF4-FFF2-40B4-BE49-F238E27FC236}">
                <a16:creationId xmlns:a16="http://schemas.microsoft.com/office/drawing/2014/main" id="{7162D355-34BD-47B8-B302-301E01EB504F}"/>
              </a:ext>
            </a:extLst>
          </p:cNvPr>
          <p:cNvSpPr>
            <a:spLocks noGrp="1"/>
          </p:cNvSpPr>
          <p:nvPr>
            <p:ph type="body" sz="quarter" idx="13"/>
          </p:nvPr>
        </p:nvSpPr>
        <p:spPr>
          <a:xfrm>
            <a:off x="457199" y="5851602"/>
            <a:ext cx="10526233" cy="1005840"/>
          </a:xfrm>
        </p:spPr>
        <p:txBody>
          <a:bodyPr/>
          <a:lstStyle/>
          <a:p>
            <a:r>
              <a:rPr lang="en-GB" dirty="0"/>
              <a:t>Note: All nominal p-values. </a:t>
            </a:r>
            <a:r>
              <a:rPr lang="en-GB" baseline="30000" dirty="0"/>
              <a:t>a</a:t>
            </a:r>
            <a:r>
              <a:rPr lang="en-GB" dirty="0"/>
              <a:t>p&gt;0.01 to ≤0.05. BD = bronchodilator; EOS = eosinophils; EOT = end of treatment; FAS = full analysis set; </a:t>
            </a:r>
            <a:r>
              <a:rPr lang="en-US" dirty="0"/>
              <a:t>FEV</a:t>
            </a:r>
            <a:r>
              <a:rPr lang="en-US" baseline="-25000" dirty="0"/>
              <a:t>1</a:t>
            </a:r>
            <a:r>
              <a:rPr lang="en-US" dirty="0"/>
              <a:t> = forced expiratory volume in 1 second; FVC = forced vital capacity; </a:t>
            </a:r>
            <a:r>
              <a:rPr lang="en-GB" dirty="0"/>
              <a:t>ICS = inhaled corticosteroid; LABA = long-acting β</a:t>
            </a:r>
            <a:r>
              <a:rPr lang="en-GB" baseline="-25000" dirty="0"/>
              <a:t>2</a:t>
            </a:r>
            <a:r>
              <a:rPr lang="en-GB" dirty="0"/>
              <a:t>-agonist; </a:t>
            </a:r>
            <a:r>
              <a:rPr lang="en-US" dirty="0"/>
              <a:t>LS = least squares; OCS = oral corticosteroid; </a:t>
            </a:r>
            <a:r>
              <a:rPr lang="en-GB" dirty="0"/>
              <a:t>Q8W = every 8 weeks (first three doses every 4 weeks)</a:t>
            </a:r>
            <a:r>
              <a:rPr lang="en-US" dirty="0"/>
              <a:t>.</a:t>
            </a:r>
          </a:p>
          <a:p>
            <a:pPr>
              <a:spcBef>
                <a:spcPts val="0"/>
              </a:spcBef>
            </a:pPr>
            <a:r>
              <a:rPr lang="de-DE" dirty="0"/>
              <a:t>Bleecker ER et al. In press. </a:t>
            </a:r>
            <a:r>
              <a:rPr lang="de-DE" i="1" dirty="0"/>
              <a:t>Eur Respir J</a:t>
            </a:r>
            <a:r>
              <a:rPr lang="de-DE" dirty="0"/>
              <a:t>. 2018. </a:t>
            </a:r>
            <a:endParaRPr lang="en-US" dirty="0"/>
          </a:p>
        </p:txBody>
      </p:sp>
      <p:sp>
        <p:nvSpPr>
          <p:cNvPr id="19" name="TextBox 18">
            <a:extLst>
              <a:ext uri="{FF2B5EF4-FFF2-40B4-BE49-F238E27FC236}">
                <a16:creationId xmlns:a16="http://schemas.microsoft.com/office/drawing/2014/main" id="{B5513D60-9275-40B0-BFD4-C8027DC3B64F}"/>
              </a:ext>
            </a:extLst>
          </p:cNvPr>
          <p:cNvSpPr txBox="1"/>
          <p:nvPr/>
        </p:nvSpPr>
        <p:spPr>
          <a:xfrm>
            <a:off x="1910182" y="1223260"/>
            <a:ext cx="8194954" cy="535531"/>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LS Mean Change From Baseline at EOT in Pre-BD FEV</a:t>
            </a:r>
            <a:r>
              <a:rPr lang="en-US" sz="1600" b="1" baseline="-25000" dirty="0">
                <a:solidFill>
                  <a:srgbClr val="000000"/>
                </a:solidFill>
              </a:rPr>
              <a:t>1</a:t>
            </a:r>
            <a:r>
              <a:rPr lang="en-US" sz="1600" b="1" dirty="0">
                <a:solidFill>
                  <a:srgbClr val="000000"/>
                </a:solidFill>
              </a:rPr>
              <a:t> by Baseline Factors and</a:t>
            </a:r>
            <a:r>
              <a:rPr lang="en-US" sz="1600" b="1" baseline="30000" dirty="0">
                <a:solidFill>
                  <a:srgbClr val="000000"/>
                </a:solidFill>
              </a:rPr>
              <a:t>                         </a:t>
            </a:r>
            <a:r>
              <a:rPr lang="en-US" sz="1600" b="1" dirty="0">
                <a:solidFill>
                  <a:srgbClr val="000000"/>
                </a:solidFill>
              </a:rPr>
              <a:t>Blood EOS Counts &lt;300 </a:t>
            </a:r>
            <a:r>
              <a:rPr lang="en-US" sz="1600" b="1" dirty="0"/>
              <a:t>cells/µL </a:t>
            </a:r>
            <a:r>
              <a:rPr lang="en-US" sz="1600" b="1" dirty="0">
                <a:solidFill>
                  <a:srgbClr val="000000"/>
                </a:solidFill>
              </a:rPr>
              <a:t>versus Placebo, Q8W</a:t>
            </a:r>
          </a:p>
        </p:txBody>
      </p:sp>
      <p:grpSp>
        <p:nvGrpSpPr>
          <p:cNvPr id="11" name="Group 10">
            <a:extLst>
              <a:ext uri="{FF2B5EF4-FFF2-40B4-BE49-F238E27FC236}">
                <a16:creationId xmlns:a16="http://schemas.microsoft.com/office/drawing/2014/main" id="{0DE08B34-EE94-4C66-B4EF-FE62C8B2F5AC}"/>
              </a:ext>
            </a:extLst>
          </p:cNvPr>
          <p:cNvGrpSpPr/>
          <p:nvPr/>
        </p:nvGrpSpPr>
        <p:grpSpPr>
          <a:xfrm>
            <a:off x="1455386" y="1597520"/>
            <a:ext cx="9859320" cy="4327365"/>
            <a:chOff x="1455386" y="1597520"/>
            <a:chExt cx="9859320" cy="4327365"/>
          </a:xfrm>
        </p:grpSpPr>
        <p:grpSp>
          <p:nvGrpSpPr>
            <p:cNvPr id="4" name="Group 3">
              <a:extLst>
                <a:ext uri="{FF2B5EF4-FFF2-40B4-BE49-F238E27FC236}">
                  <a16:creationId xmlns:a16="http://schemas.microsoft.com/office/drawing/2014/main" id="{DA9BE999-3AA4-4974-AD26-2A09CFD6C8C3}"/>
                </a:ext>
              </a:extLst>
            </p:cNvPr>
            <p:cNvGrpSpPr/>
            <p:nvPr/>
          </p:nvGrpSpPr>
          <p:grpSpPr>
            <a:xfrm>
              <a:off x="1455386" y="1597520"/>
              <a:ext cx="9859320" cy="4327365"/>
              <a:chOff x="1446242" y="1783171"/>
              <a:chExt cx="9859320" cy="4327365"/>
            </a:xfrm>
          </p:grpSpPr>
          <p:sp>
            <p:nvSpPr>
              <p:cNvPr id="8" name="TextBox 7">
                <a:extLst>
                  <a:ext uri="{FF2B5EF4-FFF2-40B4-BE49-F238E27FC236}">
                    <a16:creationId xmlns:a16="http://schemas.microsoft.com/office/drawing/2014/main" id="{C7A355D2-E96F-4B94-B13C-7A996169555F}"/>
                  </a:ext>
                </a:extLst>
              </p:cNvPr>
              <p:cNvSpPr txBox="1"/>
              <p:nvPr/>
            </p:nvSpPr>
            <p:spPr>
              <a:xfrm rot="16200000">
                <a:off x="80598" y="3338049"/>
                <a:ext cx="3017519" cy="286232"/>
              </a:xfrm>
              <a:prstGeom prst="rect">
                <a:avLst/>
              </a:prstGeom>
              <a:noFill/>
            </p:spPr>
            <p:txBody>
              <a:bodyPr wrap="square" rtlCol="0">
                <a:spAutoFit/>
              </a:bodyPr>
              <a:lstStyle/>
              <a:p>
                <a:pPr algn="ctr">
                  <a:lnSpc>
                    <a:spcPct val="90000"/>
                  </a:lnSpc>
                  <a:spcBef>
                    <a:spcPts val="1200"/>
                  </a:spcBef>
                  <a:buClr>
                    <a:srgbClr val="7F134C"/>
                  </a:buClr>
                </a:pPr>
                <a:r>
                  <a:rPr lang="en-US" sz="1400" b="1" dirty="0">
                    <a:solidFill>
                      <a:srgbClr val="000000"/>
                    </a:solidFill>
                  </a:rPr>
                  <a:t>Pre-BD FEV</a:t>
                </a:r>
                <a:r>
                  <a:rPr lang="en-US" sz="1400" b="1" baseline="-25000" dirty="0">
                    <a:solidFill>
                      <a:srgbClr val="000000"/>
                    </a:solidFill>
                  </a:rPr>
                  <a:t>1 </a:t>
                </a:r>
                <a:r>
                  <a:rPr lang="en-US" sz="1400" b="1" dirty="0">
                    <a:solidFill>
                      <a:srgbClr val="000000"/>
                    </a:solidFill>
                  </a:rPr>
                  <a:t>(L)</a:t>
                </a:r>
                <a:r>
                  <a:rPr lang="en-US" sz="1400" b="1" baseline="-25000" dirty="0">
                    <a:solidFill>
                      <a:srgbClr val="000000"/>
                    </a:solidFill>
                  </a:rPr>
                  <a:t> </a:t>
                </a:r>
                <a:endParaRPr lang="en-US" sz="1400" b="1" dirty="0">
                  <a:solidFill>
                    <a:srgbClr val="000000"/>
                  </a:solidFill>
                </a:endParaRPr>
              </a:p>
            </p:txBody>
          </p:sp>
          <p:grpSp>
            <p:nvGrpSpPr>
              <p:cNvPr id="15" name="Group 14">
                <a:extLst>
                  <a:ext uri="{FF2B5EF4-FFF2-40B4-BE49-F238E27FC236}">
                    <a16:creationId xmlns:a16="http://schemas.microsoft.com/office/drawing/2014/main" id="{B3070EBC-520F-4B79-A205-27D55C9C7866}"/>
                  </a:ext>
                </a:extLst>
              </p:cNvPr>
              <p:cNvGrpSpPr/>
              <p:nvPr/>
            </p:nvGrpSpPr>
            <p:grpSpPr>
              <a:xfrm>
                <a:off x="1448854" y="1783171"/>
                <a:ext cx="9856708" cy="4327365"/>
                <a:chOff x="906842" y="1423037"/>
                <a:chExt cx="9617102" cy="4428007"/>
              </a:xfrm>
            </p:grpSpPr>
            <p:grpSp>
              <p:nvGrpSpPr>
                <p:cNvPr id="14" name="Group 13">
                  <a:extLst>
                    <a:ext uri="{FF2B5EF4-FFF2-40B4-BE49-F238E27FC236}">
                      <a16:creationId xmlns:a16="http://schemas.microsoft.com/office/drawing/2014/main" id="{11CBA5C4-3C52-4C03-A6D6-7C5F26C578B7}"/>
                    </a:ext>
                  </a:extLst>
                </p:cNvPr>
                <p:cNvGrpSpPr/>
                <p:nvPr/>
              </p:nvGrpSpPr>
              <p:grpSpPr>
                <a:xfrm>
                  <a:off x="906842" y="1423037"/>
                  <a:ext cx="8931655" cy="4428007"/>
                  <a:chOff x="906842" y="1423037"/>
                  <a:chExt cx="8931655" cy="4428007"/>
                </a:xfrm>
              </p:grpSpPr>
              <p:graphicFrame>
                <p:nvGraphicFramePr>
                  <p:cNvPr id="7" name="Chart 6">
                    <a:extLst>
                      <a:ext uri="{FF2B5EF4-FFF2-40B4-BE49-F238E27FC236}">
                        <a16:creationId xmlns:a16="http://schemas.microsoft.com/office/drawing/2014/main" id="{DE51210D-FA29-40A3-B1B9-14DD26A69D15}"/>
                      </a:ext>
                    </a:extLst>
                  </p:cNvPr>
                  <p:cNvGraphicFramePr/>
                  <p:nvPr>
                    <p:extLst>
                      <p:ext uri="{D42A27DB-BD31-4B8C-83A1-F6EECF244321}">
                        <p14:modId xmlns:p14="http://schemas.microsoft.com/office/powerpoint/2010/main" val="1431852303"/>
                      </p:ext>
                    </p:extLst>
                  </p:nvPr>
                </p:nvGraphicFramePr>
                <p:xfrm>
                  <a:off x="906842" y="1423037"/>
                  <a:ext cx="8931655" cy="4428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D9015B-CBC2-4A4A-868D-469BF21709F2}"/>
                      </a:ext>
                    </a:extLst>
                  </p:cNvPr>
                  <p:cNvSpPr txBox="1"/>
                  <p:nvPr/>
                </p:nvSpPr>
                <p:spPr>
                  <a:xfrm>
                    <a:off x="1932547" y="5036898"/>
                    <a:ext cx="1280160"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OCS use</a:t>
                    </a:r>
                  </a:p>
                </p:txBody>
              </p:sp>
              <p:sp>
                <p:nvSpPr>
                  <p:cNvPr id="10" name="TextBox 9">
                    <a:extLst>
                      <a:ext uri="{FF2B5EF4-FFF2-40B4-BE49-F238E27FC236}">
                        <a16:creationId xmlns:a16="http://schemas.microsoft.com/office/drawing/2014/main" id="{7A5EFC3D-978E-47C9-A98A-D2AE544E8776}"/>
                      </a:ext>
                    </a:extLst>
                  </p:cNvPr>
                  <p:cNvSpPr txBox="1"/>
                  <p:nvPr/>
                </p:nvSpPr>
                <p:spPr>
                  <a:xfrm>
                    <a:off x="3598331" y="5036898"/>
                    <a:ext cx="1280160"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Nasal polyps</a:t>
                    </a:r>
                  </a:p>
                </p:txBody>
              </p:sp>
            </p:grpSp>
            <p:sp>
              <p:nvSpPr>
                <p:cNvPr id="12" name="TextBox 11">
                  <a:extLst>
                    <a:ext uri="{FF2B5EF4-FFF2-40B4-BE49-F238E27FC236}">
                      <a16:creationId xmlns:a16="http://schemas.microsoft.com/office/drawing/2014/main" id="{D7A6C64C-1061-4371-8DDD-28F0EE77AFA4}"/>
                    </a:ext>
                  </a:extLst>
                </p:cNvPr>
                <p:cNvSpPr txBox="1"/>
                <p:nvPr/>
              </p:nvSpPr>
              <p:spPr>
                <a:xfrm>
                  <a:off x="8259563" y="5033569"/>
                  <a:ext cx="2264381" cy="292889"/>
                </a:xfrm>
                <a:prstGeom prst="rect">
                  <a:avLst/>
                </a:prstGeom>
                <a:noFill/>
              </p:spPr>
              <p:txBody>
                <a:bodyPr wrap="square" rtlCol="0">
                  <a:spAutoFit/>
                </a:bodyPr>
                <a:lstStyle/>
                <a:p>
                  <a:pPr algn="ctr">
                    <a:lnSpc>
                      <a:spcPct val="90000"/>
                    </a:lnSpc>
                    <a:spcBef>
                      <a:spcPts val="1200"/>
                    </a:spcBef>
                    <a:buClr>
                      <a:schemeClr val="accent1"/>
                    </a:buClr>
                  </a:pPr>
                  <a:r>
                    <a:rPr lang="en-US" sz="1400" b="1" dirty="0"/>
                    <a:t>Age at diagnosis (years)</a:t>
                  </a:r>
                </a:p>
              </p:txBody>
            </p:sp>
          </p:grpSp>
        </p:grpSp>
        <p:sp>
          <p:nvSpPr>
            <p:cNvPr id="17" name="TextBox 16">
              <a:extLst>
                <a:ext uri="{FF2B5EF4-FFF2-40B4-BE49-F238E27FC236}">
                  <a16:creationId xmlns:a16="http://schemas.microsoft.com/office/drawing/2014/main" id="{07AADBEA-0C26-49B3-8BFF-D4ED45C69C44}"/>
                </a:ext>
              </a:extLst>
            </p:cNvPr>
            <p:cNvSpPr txBox="1"/>
            <p:nvPr/>
          </p:nvSpPr>
          <p:spPr>
            <a:xfrm>
              <a:off x="2605222"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n=33</a:t>
              </a:r>
            </a:p>
          </p:txBody>
        </p:sp>
        <p:sp>
          <p:nvSpPr>
            <p:cNvPr id="21" name="TextBox 20">
              <a:extLst>
                <a:ext uri="{FF2B5EF4-FFF2-40B4-BE49-F238E27FC236}">
                  <a16:creationId xmlns:a16="http://schemas.microsoft.com/office/drawing/2014/main" id="{D3194049-512D-4842-B815-BDF710FF8C64}"/>
                </a:ext>
              </a:extLst>
            </p:cNvPr>
            <p:cNvSpPr txBox="1"/>
            <p:nvPr/>
          </p:nvSpPr>
          <p:spPr>
            <a:xfrm>
              <a:off x="3222587"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n=217</a:t>
              </a:r>
            </a:p>
          </p:txBody>
        </p:sp>
        <p:sp>
          <p:nvSpPr>
            <p:cNvPr id="22" name="TextBox 21">
              <a:extLst>
                <a:ext uri="{FF2B5EF4-FFF2-40B4-BE49-F238E27FC236}">
                  <a16:creationId xmlns:a16="http://schemas.microsoft.com/office/drawing/2014/main" id="{E9A66B7C-65D2-41E7-9405-E3EBB4DEC348}"/>
                </a:ext>
              </a:extLst>
            </p:cNvPr>
            <p:cNvSpPr txBox="1"/>
            <p:nvPr/>
          </p:nvSpPr>
          <p:spPr>
            <a:xfrm>
              <a:off x="4229055"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a:t>
              </a:r>
            </a:p>
          </p:txBody>
        </p:sp>
        <p:sp>
          <p:nvSpPr>
            <p:cNvPr id="23" name="TextBox 22">
              <a:extLst>
                <a:ext uri="{FF2B5EF4-FFF2-40B4-BE49-F238E27FC236}">
                  <a16:creationId xmlns:a16="http://schemas.microsoft.com/office/drawing/2014/main" id="{BABF3ED1-864D-4DB7-B339-C2B1AA882B30}"/>
                </a:ext>
              </a:extLst>
            </p:cNvPr>
            <p:cNvSpPr txBox="1"/>
            <p:nvPr/>
          </p:nvSpPr>
          <p:spPr>
            <a:xfrm>
              <a:off x="5882662"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n=57</a:t>
              </a:r>
            </a:p>
          </p:txBody>
        </p:sp>
        <p:sp>
          <p:nvSpPr>
            <p:cNvPr id="44" name="TextBox 43">
              <a:extLst>
                <a:ext uri="{FF2B5EF4-FFF2-40B4-BE49-F238E27FC236}">
                  <a16:creationId xmlns:a16="http://schemas.microsoft.com/office/drawing/2014/main" id="{AD9CB125-00F1-42D9-B391-14CE3795E4BB}"/>
                </a:ext>
              </a:extLst>
            </p:cNvPr>
            <p:cNvSpPr txBox="1"/>
            <p:nvPr/>
          </p:nvSpPr>
          <p:spPr>
            <a:xfrm>
              <a:off x="4873108" y="4205487"/>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n=231</a:t>
              </a:r>
            </a:p>
          </p:txBody>
        </p:sp>
        <p:sp>
          <p:nvSpPr>
            <p:cNvPr id="45" name="TextBox 44">
              <a:extLst>
                <a:ext uri="{FF2B5EF4-FFF2-40B4-BE49-F238E27FC236}">
                  <a16:creationId xmlns:a16="http://schemas.microsoft.com/office/drawing/2014/main" id="{4FFC8E59-7532-46AC-B248-BB20D5600DF3}"/>
                </a:ext>
              </a:extLst>
            </p:cNvPr>
            <p:cNvSpPr txBox="1"/>
            <p:nvPr/>
          </p:nvSpPr>
          <p:spPr>
            <a:xfrm>
              <a:off x="6465663"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n=193</a:t>
              </a:r>
            </a:p>
          </p:txBody>
        </p:sp>
        <p:sp>
          <p:nvSpPr>
            <p:cNvPr id="46" name="TextBox 45">
              <a:extLst>
                <a:ext uri="{FF2B5EF4-FFF2-40B4-BE49-F238E27FC236}">
                  <a16:creationId xmlns:a16="http://schemas.microsoft.com/office/drawing/2014/main" id="{7B07C2EF-2CFC-44C1-A6B5-39D59F806D04}"/>
                </a:ext>
              </a:extLst>
            </p:cNvPr>
            <p:cNvSpPr txBox="1"/>
            <p:nvPr/>
          </p:nvSpPr>
          <p:spPr>
            <a:xfrm>
              <a:off x="7505127"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n=78</a:t>
              </a:r>
            </a:p>
          </p:txBody>
        </p:sp>
        <p:sp>
          <p:nvSpPr>
            <p:cNvPr id="47" name="TextBox 46">
              <a:extLst>
                <a:ext uri="{FF2B5EF4-FFF2-40B4-BE49-F238E27FC236}">
                  <a16:creationId xmlns:a16="http://schemas.microsoft.com/office/drawing/2014/main" id="{4882B3DB-F96F-4EDD-9C52-AC9CDFD3FB50}"/>
                </a:ext>
              </a:extLst>
            </p:cNvPr>
            <p:cNvSpPr txBox="1"/>
            <p:nvPr/>
          </p:nvSpPr>
          <p:spPr>
            <a:xfrm>
              <a:off x="8127256" y="415618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n=172</a:t>
              </a:r>
            </a:p>
          </p:txBody>
        </p:sp>
        <p:sp>
          <p:nvSpPr>
            <p:cNvPr id="48" name="TextBox 47">
              <a:extLst>
                <a:ext uri="{FF2B5EF4-FFF2-40B4-BE49-F238E27FC236}">
                  <a16:creationId xmlns:a16="http://schemas.microsoft.com/office/drawing/2014/main" id="{837D1409-A4A6-40FB-BEA7-97E5A227EADF}"/>
                </a:ext>
              </a:extLst>
            </p:cNvPr>
            <p:cNvSpPr txBox="1"/>
            <p:nvPr/>
          </p:nvSpPr>
          <p:spPr>
            <a:xfrm>
              <a:off x="9161724" y="4149830"/>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n=167</a:t>
              </a:r>
            </a:p>
          </p:txBody>
        </p:sp>
        <p:sp>
          <p:nvSpPr>
            <p:cNvPr id="49" name="TextBox 48">
              <a:extLst>
                <a:ext uri="{FF2B5EF4-FFF2-40B4-BE49-F238E27FC236}">
                  <a16:creationId xmlns:a16="http://schemas.microsoft.com/office/drawing/2014/main" id="{CB316595-5924-43B8-AE17-29ACCBFF70DC}"/>
                </a:ext>
              </a:extLst>
            </p:cNvPr>
            <p:cNvSpPr txBox="1"/>
            <p:nvPr/>
          </p:nvSpPr>
          <p:spPr>
            <a:xfrm>
              <a:off x="9740089" y="4397073"/>
              <a:ext cx="663177" cy="261985"/>
            </a:xfrm>
            <a:prstGeom prst="rect">
              <a:avLst/>
            </a:prstGeom>
            <a:noFill/>
          </p:spPr>
          <p:txBody>
            <a:bodyPr wrap="square" rtlCol="0">
              <a:spAutoFit/>
            </a:bodyPr>
            <a:lstStyle/>
            <a:p>
              <a:pPr algn="ctr">
                <a:lnSpc>
                  <a:spcPct val="90000"/>
                </a:lnSpc>
                <a:spcBef>
                  <a:spcPts val="1200"/>
                </a:spcBef>
                <a:buClr>
                  <a:schemeClr val="accent1"/>
                </a:buClr>
              </a:pPr>
              <a:r>
                <a:rPr lang="en-US" sz="1200" b="1" dirty="0">
                  <a:solidFill>
                    <a:schemeClr val="bg1"/>
                  </a:solidFill>
                </a:rPr>
                <a:t>n=83</a:t>
              </a:r>
            </a:p>
          </p:txBody>
        </p:sp>
      </p:grpSp>
      <p:cxnSp>
        <p:nvCxnSpPr>
          <p:cNvPr id="50" name="Straight Connector 49">
            <a:extLst>
              <a:ext uri="{FF2B5EF4-FFF2-40B4-BE49-F238E27FC236}">
                <a16:creationId xmlns:a16="http://schemas.microsoft.com/office/drawing/2014/main" id="{B3288ECB-3022-47FB-942D-2AC097811C25}"/>
              </a:ext>
            </a:extLst>
          </p:cNvPr>
          <p:cNvCxnSpPr/>
          <p:nvPr/>
        </p:nvCxnSpPr>
        <p:spPr>
          <a:xfrm>
            <a:off x="2348818" y="4031308"/>
            <a:ext cx="841248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45DF696-9FB4-4349-87A6-4B5D1589DF43}"/>
              </a:ext>
            </a:extLst>
          </p:cNvPr>
          <p:cNvSpPr txBox="1"/>
          <p:nvPr/>
        </p:nvSpPr>
        <p:spPr>
          <a:xfrm>
            <a:off x="10576687" y="3888192"/>
            <a:ext cx="1319916" cy="286232"/>
          </a:xfrm>
          <a:prstGeom prst="rect">
            <a:avLst/>
          </a:prstGeom>
          <a:noFill/>
        </p:spPr>
        <p:txBody>
          <a:bodyPr wrap="square" rtlCol="0">
            <a:spAutoFit/>
          </a:bodyPr>
          <a:lstStyle/>
          <a:p>
            <a:pPr algn="ctr">
              <a:lnSpc>
                <a:spcPct val="90000"/>
              </a:lnSpc>
              <a:spcBef>
                <a:spcPts val="1200"/>
              </a:spcBef>
              <a:buClr>
                <a:schemeClr val="accent1"/>
              </a:buClr>
            </a:pPr>
            <a:r>
              <a:rPr lang="en-US" sz="1400" b="1" dirty="0"/>
              <a:t>FAS: 0.05</a:t>
            </a:r>
          </a:p>
        </p:txBody>
      </p:sp>
      <p:sp>
        <p:nvSpPr>
          <p:cNvPr id="52" name="TextBox 51">
            <a:extLst>
              <a:ext uri="{FF2B5EF4-FFF2-40B4-BE49-F238E27FC236}">
                <a16:creationId xmlns:a16="http://schemas.microsoft.com/office/drawing/2014/main" id="{9729C16A-B76E-49F4-98F5-21E8B7F278EB}"/>
              </a:ext>
            </a:extLst>
          </p:cNvPr>
          <p:cNvSpPr txBox="1"/>
          <p:nvPr/>
        </p:nvSpPr>
        <p:spPr>
          <a:xfrm>
            <a:off x="487680" y="5449328"/>
            <a:ext cx="11208134" cy="768096"/>
          </a:xfrm>
          <a:prstGeom prst="roundRect">
            <a:avLst/>
          </a:prstGeom>
          <a:solidFill>
            <a:schemeClr val="accent5">
              <a:lumMod val="20000"/>
              <a:lumOff val="80000"/>
            </a:schemeClr>
          </a:solidFill>
        </p:spPr>
        <p:txBody>
          <a:bodyPr wrap="square" rtlCol="0" anchor="ctr">
            <a:spAutoFit/>
          </a:bodyPr>
          <a:lstStyle/>
          <a:p>
            <a:pPr marL="228600" indent="-228600">
              <a:lnSpc>
                <a:spcPct val="90000"/>
              </a:lnSpc>
              <a:spcBef>
                <a:spcPts val="1200"/>
              </a:spcBef>
              <a:buClr>
                <a:schemeClr val="accent1"/>
              </a:buClr>
              <a:buFont typeface="Arial" panose="020B0604020202020204" pitchFamily="34" charset="0"/>
              <a:buChar char="•"/>
            </a:pPr>
            <a:r>
              <a:rPr lang="en-US" sz="1500" dirty="0"/>
              <a:t>In patients with blood eosinophil counts &lt;300 cells/µL, </a:t>
            </a:r>
            <a:r>
              <a:rPr lang="en-US" sz="1500" b="1" dirty="0"/>
              <a:t>nasal polyposis </a:t>
            </a:r>
            <a:r>
              <a:rPr lang="en-US" sz="1500" dirty="0"/>
              <a:t>had the </a:t>
            </a:r>
            <a:r>
              <a:rPr lang="en-US" sz="1500" b="1" dirty="0"/>
              <a:t>greatest impact </a:t>
            </a:r>
            <a:r>
              <a:rPr lang="en-US" sz="1500" dirty="0"/>
              <a:t>on improvements in lung function versus the FAS</a:t>
            </a:r>
          </a:p>
          <a:p>
            <a:pPr marL="228600" indent="-228600">
              <a:lnSpc>
                <a:spcPct val="90000"/>
              </a:lnSpc>
              <a:spcBef>
                <a:spcPts val="600"/>
              </a:spcBef>
              <a:buClr>
                <a:schemeClr val="accent1"/>
              </a:buClr>
              <a:buFont typeface="Arial" panose="020B0604020202020204" pitchFamily="34" charset="0"/>
              <a:buChar char="•"/>
            </a:pPr>
            <a:r>
              <a:rPr lang="en-US" sz="1500" b="1" dirty="0"/>
              <a:t>Low FVC </a:t>
            </a:r>
            <a:r>
              <a:rPr lang="en-US" sz="1500" dirty="0"/>
              <a:t>also appeared to be impactful in improving FEV</a:t>
            </a:r>
            <a:r>
              <a:rPr lang="en-US" sz="1500" baseline="-25000" dirty="0"/>
              <a:t>1</a:t>
            </a:r>
            <a:r>
              <a:rPr lang="en-US" sz="1500" dirty="0"/>
              <a:t> relative to the FAS</a:t>
            </a:r>
          </a:p>
        </p:txBody>
      </p:sp>
      <p:sp>
        <p:nvSpPr>
          <p:cNvPr id="53" name="Rectangle: Rounded Corners 52">
            <a:extLst>
              <a:ext uri="{FF2B5EF4-FFF2-40B4-BE49-F238E27FC236}">
                <a16:creationId xmlns:a16="http://schemas.microsoft.com/office/drawing/2014/main" id="{C49C7838-3601-4E42-B0E0-87C368E4AB03}"/>
              </a:ext>
            </a:extLst>
          </p:cNvPr>
          <p:cNvSpPr/>
          <p:nvPr/>
        </p:nvSpPr>
        <p:spPr>
          <a:xfrm>
            <a:off x="4037159" y="1894991"/>
            <a:ext cx="1523744" cy="3513978"/>
          </a:xfrm>
          <a:prstGeom prst="roundRect">
            <a:avLst/>
          </a:prstGeom>
          <a:solidFill>
            <a:schemeClr val="bg1">
              <a:lumMod val="65000"/>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398440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Conclusions: Predictors of Enhanced Benralizumab Treatment Effect in Patients With Severe, Uncontrolled Asthma</a:t>
            </a:r>
          </a:p>
        </p:txBody>
      </p:sp>
      <p:sp>
        <p:nvSpPr>
          <p:cNvPr id="3" name="Slide Number Placeholder 2"/>
          <p:cNvSpPr>
            <a:spLocks noGrp="1"/>
          </p:cNvSpPr>
          <p:nvPr>
            <p:ph type="sldNum" sz="quarter" idx="12"/>
          </p:nvPr>
        </p:nvSpPr>
        <p:spPr/>
        <p:txBody>
          <a:bodyPr/>
          <a:lstStyle/>
          <a:p>
            <a:fld id="{CC7432E5-F8E0-41AE-9A6B-AD730338B005}" type="slidenum">
              <a:rPr lang="en-US" smtClean="0"/>
              <a:t>21</a:t>
            </a:fld>
            <a:endParaRPr lang="en-US"/>
          </a:p>
        </p:txBody>
      </p:sp>
      <p:sp>
        <p:nvSpPr>
          <p:cNvPr id="4" name="Text Placeholder 3"/>
          <p:cNvSpPr>
            <a:spLocks noGrp="1"/>
          </p:cNvSpPr>
          <p:nvPr>
            <p:ph type="body" sz="quarter" idx="13"/>
          </p:nvPr>
        </p:nvSpPr>
        <p:spPr/>
        <p:txBody>
          <a:bodyPr/>
          <a:lstStyle/>
          <a:p>
            <a:r>
              <a:rPr lang="en-GB" dirty="0"/>
              <a:t>EOS = </a:t>
            </a:r>
            <a:r>
              <a:rPr lang="en-GB" dirty="0" err="1"/>
              <a:t>esoinophil</a:t>
            </a:r>
            <a:r>
              <a:rPr lang="en-GB" dirty="0"/>
              <a:t>; </a:t>
            </a:r>
            <a:r>
              <a:rPr lang="en-US" dirty="0"/>
              <a:t>FEV</a:t>
            </a:r>
            <a:r>
              <a:rPr lang="en-US" baseline="-25000" dirty="0"/>
              <a:t>1</a:t>
            </a:r>
            <a:r>
              <a:rPr lang="en-US" dirty="0"/>
              <a:t> = forced expiratory volume in 1 second; OCS = oral corticosteroid.</a:t>
            </a:r>
            <a:endParaRPr lang="en-GB" dirty="0"/>
          </a:p>
          <a:p>
            <a:r>
              <a:rPr lang="en-US" dirty="0"/>
              <a:t>1. FitzGerald JM et al. </a:t>
            </a:r>
            <a:r>
              <a:rPr lang="en-US" i="1" dirty="0"/>
              <a:t>Lancet </a:t>
            </a:r>
            <a:r>
              <a:rPr lang="en-US" i="1" dirty="0" err="1"/>
              <a:t>Respir</a:t>
            </a:r>
            <a:r>
              <a:rPr lang="en-US" i="1" dirty="0"/>
              <a:t> Med.</a:t>
            </a:r>
            <a:r>
              <a:rPr lang="en-US" dirty="0"/>
              <a:t> 2018;6:51-64; 2.</a:t>
            </a:r>
            <a:r>
              <a:rPr lang="de-DE" dirty="0"/>
              <a:t> Bleecker ER et al. In press. </a:t>
            </a:r>
            <a:r>
              <a:rPr lang="de-DE" i="1" dirty="0"/>
              <a:t>Eur Respir J</a:t>
            </a:r>
            <a:r>
              <a:rPr lang="de-DE" dirty="0"/>
              <a:t>. 2018. </a:t>
            </a:r>
            <a:endParaRPr lang="en-US" dirty="0"/>
          </a:p>
        </p:txBody>
      </p:sp>
      <p:sp>
        <p:nvSpPr>
          <p:cNvPr id="11" name="Content Placeholder 10"/>
          <p:cNvSpPr>
            <a:spLocks noGrp="1"/>
          </p:cNvSpPr>
          <p:nvPr>
            <p:ph idx="1"/>
          </p:nvPr>
        </p:nvSpPr>
        <p:spPr>
          <a:xfrm>
            <a:off x="396240" y="1366375"/>
            <a:ext cx="11277600" cy="4032939"/>
          </a:xfrm>
          <a:prstGeom prst="roundRect">
            <a:avLst/>
          </a:prstGeom>
          <a:solidFill>
            <a:schemeClr val="accent5">
              <a:lumMod val="20000"/>
              <a:lumOff val="80000"/>
            </a:schemeClr>
          </a:solidFill>
        </p:spPr>
        <p:txBody>
          <a:bodyPr>
            <a:normAutofit/>
          </a:bodyPr>
          <a:lstStyle/>
          <a:p>
            <a:pPr marL="228600" lvl="1">
              <a:lnSpc>
                <a:spcPct val="110000"/>
              </a:lnSpc>
              <a:buClr>
                <a:schemeClr val="accent1"/>
              </a:buClr>
              <a:buFont typeface="Arial" panose="020B0604020202020204" pitchFamily="34" charset="0"/>
              <a:buChar char="•"/>
            </a:pPr>
            <a:r>
              <a:rPr lang="en-US" b="1" dirty="0"/>
              <a:t>Enhanced benralizumab treatment responses observed with OCS dependence, frequent exacerbations, history of nasal polyps, decreased lung function, and late onset of disease</a:t>
            </a:r>
            <a:r>
              <a:rPr lang="en-US" b="1" baseline="30000" dirty="0"/>
              <a:t>1</a:t>
            </a:r>
            <a:endParaRPr lang="en-US" b="1" dirty="0"/>
          </a:p>
          <a:p>
            <a:pPr marL="740664" lvl="2" indent="-285750">
              <a:lnSpc>
                <a:spcPct val="110000"/>
              </a:lnSpc>
              <a:buClr>
                <a:schemeClr val="tx1"/>
              </a:buClr>
              <a:buFont typeface="Arial" panose="020B0604020202020204" pitchFamily="34" charset="0"/>
              <a:buChar char="̶"/>
            </a:pPr>
            <a:r>
              <a:rPr lang="en-US" dirty="0"/>
              <a:t>ANY EOS count</a:t>
            </a:r>
          </a:p>
          <a:p>
            <a:pPr marL="740664" lvl="2" indent="-285750">
              <a:lnSpc>
                <a:spcPct val="110000"/>
              </a:lnSpc>
              <a:buClr>
                <a:schemeClr val="tx1"/>
              </a:buClr>
              <a:buFont typeface="Arial" panose="020B0604020202020204" pitchFamily="34" charset="0"/>
              <a:buChar char="̶"/>
            </a:pPr>
            <a:r>
              <a:rPr lang="en-US" dirty="0"/>
              <a:t>EOS ≥300 cells/</a:t>
            </a:r>
            <a:r>
              <a:rPr lang="en-US" dirty="0" err="1">
                <a:cs typeface="Arial" panose="020B0604020202020204" pitchFamily="34" charset="0"/>
              </a:rPr>
              <a:t>μL</a:t>
            </a:r>
            <a:endParaRPr lang="en-US" i="1" dirty="0">
              <a:cs typeface="Arial" panose="020B0604020202020204" pitchFamily="34" charset="0"/>
            </a:endParaRPr>
          </a:p>
          <a:p>
            <a:pPr marL="285750" lvl="1" indent="-285750">
              <a:lnSpc>
                <a:spcPct val="110000"/>
              </a:lnSpc>
              <a:buClr>
                <a:schemeClr val="accent1"/>
              </a:buClr>
              <a:buFont typeface="Arial" panose="020B0604020202020204" pitchFamily="34" charset="0"/>
              <a:buChar char="•"/>
            </a:pPr>
            <a:r>
              <a:rPr lang="en-US" b="1" dirty="0">
                <a:cs typeface="Arial" panose="020B0604020202020204" pitchFamily="34" charset="0"/>
              </a:rPr>
              <a:t>With EOS &lt;300 cells/</a:t>
            </a:r>
            <a:r>
              <a:rPr lang="en-US" b="1" dirty="0" err="1">
                <a:cs typeface="Arial" panose="020B0604020202020204" pitchFamily="34" charset="0"/>
              </a:rPr>
              <a:t>μL</a:t>
            </a:r>
            <a:r>
              <a:rPr lang="en-US" b="1" dirty="0">
                <a:cs typeface="Arial" panose="020B0604020202020204" pitchFamily="34" charset="0"/>
              </a:rPr>
              <a:t>, OCS dependence, nasal polyps, and decreased lung function continued to predict an enhanced exacerbation reduction response</a:t>
            </a:r>
            <a:r>
              <a:rPr lang="en-US" b="1" baseline="30000" dirty="0">
                <a:cs typeface="Arial" panose="020B0604020202020204" pitchFamily="34" charset="0"/>
              </a:rPr>
              <a:t>2</a:t>
            </a:r>
            <a:endParaRPr lang="en-US" b="1" dirty="0">
              <a:cs typeface="Arial" panose="020B0604020202020204" pitchFamily="34" charset="0"/>
            </a:endParaRPr>
          </a:p>
          <a:p>
            <a:pPr marL="742950" lvl="3" indent="-285750">
              <a:lnSpc>
                <a:spcPct val="110000"/>
              </a:lnSpc>
              <a:buFont typeface="Calibri" panose="020F0502020204030204" pitchFamily="34" charset="0"/>
              <a:buChar char="‒"/>
            </a:pPr>
            <a:r>
              <a:rPr lang="en-US" dirty="0">
                <a:cs typeface="Arial" panose="020B0604020202020204" pitchFamily="34" charset="0"/>
              </a:rPr>
              <a:t>Nasal polyp history continued to predict an enhanced FEV</a:t>
            </a:r>
            <a:r>
              <a:rPr lang="en-US" baseline="-25000" dirty="0">
                <a:cs typeface="Arial" panose="020B0604020202020204" pitchFamily="34" charset="0"/>
              </a:rPr>
              <a:t>1</a:t>
            </a:r>
            <a:r>
              <a:rPr lang="en-US" dirty="0">
                <a:cs typeface="Arial" panose="020B0604020202020204" pitchFamily="34" charset="0"/>
              </a:rPr>
              <a:t> response</a:t>
            </a:r>
          </a:p>
          <a:p>
            <a:pPr marL="285750" lvl="1" indent="-285750">
              <a:lnSpc>
                <a:spcPct val="110000"/>
              </a:lnSpc>
              <a:buClr>
                <a:schemeClr val="accent1"/>
              </a:buClr>
              <a:buFont typeface="Arial" panose="020B0604020202020204" pitchFamily="34" charset="0"/>
              <a:buChar char="•"/>
            </a:pPr>
            <a:r>
              <a:rPr lang="en-US" b="1" dirty="0"/>
              <a:t>Importance to prescriber</a:t>
            </a:r>
          </a:p>
          <a:p>
            <a:pPr marL="740664" lvl="2" indent="-285750">
              <a:lnSpc>
                <a:spcPct val="110000"/>
              </a:lnSpc>
              <a:buClrTx/>
              <a:buFont typeface="Arial" panose="020B0604020202020204" pitchFamily="34" charset="0"/>
              <a:buChar char="̶"/>
            </a:pPr>
            <a:r>
              <a:rPr lang="en-US" dirty="0"/>
              <a:t>Easily assessed in an office setting</a:t>
            </a:r>
          </a:p>
          <a:p>
            <a:pPr marL="740664" lvl="2" indent="-285750">
              <a:lnSpc>
                <a:spcPct val="110000"/>
              </a:lnSpc>
              <a:buClrTx/>
              <a:buFont typeface="Arial" panose="020B0604020202020204" pitchFamily="34" charset="0"/>
              <a:buChar char="̶"/>
            </a:pPr>
            <a:r>
              <a:rPr lang="en-US" dirty="0"/>
              <a:t>Increased confidence when considering initiating benralizumab in individual patients</a:t>
            </a:r>
            <a:endParaRPr lang="en-US" baseline="30000" dirty="0"/>
          </a:p>
          <a:p>
            <a:pPr marL="285750" lvl="1" indent="-285750">
              <a:lnSpc>
                <a:spcPct val="110000"/>
              </a:lnSpc>
              <a:buFont typeface="Arial" panose="020B0604020202020204" pitchFamily="34" charset="0"/>
              <a:buChar char="•"/>
            </a:pPr>
            <a:endParaRPr lang="en-US" baseline="30000" dirty="0"/>
          </a:p>
          <a:p>
            <a:pPr marL="228600" lvl="1">
              <a:lnSpc>
                <a:spcPct val="110000"/>
              </a:lnSpc>
              <a:buClr>
                <a:schemeClr val="accent1"/>
              </a:buClr>
              <a:buFont typeface="Arial" panose="020B0604020202020204" pitchFamily="34" charset="0"/>
              <a:buChar char="•"/>
            </a:pPr>
            <a:endParaRPr lang="en-US" sz="1600" dirty="0"/>
          </a:p>
        </p:txBody>
      </p:sp>
      <p:sp>
        <p:nvSpPr>
          <p:cNvPr id="7" name="Text Placeholder 6"/>
          <p:cNvSpPr txBox="1">
            <a:spLocks/>
          </p:cNvSpPr>
          <p:nvPr/>
        </p:nvSpPr>
        <p:spPr>
          <a:xfrm>
            <a:off x="457200" y="5851602"/>
            <a:ext cx="9855200" cy="1005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3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462185"/>
            <a:ext cx="527051" cy="215900"/>
          </a:xfrm>
        </p:spPr>
        <p:txBody>
          <a:bodyPr/>
          <a:lstStyle/>
          <a:p>
            <a:fld id="{3C4F54F3-C349-4609-AFEE-01462D5C7942}" type="slidenum">
              <a:rPr lang="en-GB" smtClean="0">
                <a:solidFill>
                  <a:srgbClr val="000000"/>
                </a:solidFill>
              </a:rPr>
              <a:pPr/>
              <a:t>22</a:t>
            </a:fld>
            <a:endParaRPr lang="en-GB">
              <a:solidFill>
                <a:srgbClr val="000000"/>
              </a:solidFill>
            </a:endParaRPr>
          </a:p>
        </p:txBody>
      </p:sp>
      <p:sp>
        <p:nvSpPr>
          <p:cNvPr id="4" name="TextBox 3"/>
          <p:cNvSpPr txBox="1"/>
          <p:nvPr/>
        </p:nvSpPr>
        <p:spPr>
          <a:xfrm>
            <a:off x="3986213" y="2476500"/>
            <a:ext cx="4219575" cy="769441"/>
          </a:xfrm>
          <a:prstGeom prst="rect">
            <a:avLst/>
          </a:prstGeom>
          <a:noFill/>
        </p:spPr>
        <p:txBody>
          <a:bodyPr wrap="square" rtlCol="0">
            <a:spAutoFit/>
          </a:bodyPr>
          <a:lstStyle/>
          <a:p>
            <a:r>
              <a:rPr lang="en-US" sz="4400" dirty="0">
                <a:solidFill>
                  <a:schemeClr val="bg1"/>
                </a:solidFill>
              </a:rPr>
              <a:t>Back Up Slides</a:t>
            </a:r>
          </a:p>
        </p:txBody>
      </p:sp>
    </p:spTree>
    <p:extLst>
      <p:ext uri="{BB962C8B-B14F-4D97-AF65-F5344CB8AC3E}">
        <p14:creationId xmlns:p14="http://schemas.microsoft.com/office/powerpoint/2010/main" val="354522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B13B6-EEEF-4A4F-8242-2CC64C4EED9C}"/>
              </a:ext>
            </a:extLst>
          </p:cNvPr>
          <p:cNvSpPr>
            <a:spLocks noGrp="1"/>
          </p:cNvSpPr>
          <p:nvPr>
            <p:ph type="title"/>
          </p:nvPr>
        </p:nvSpPr>
        <p:spPr>
          <a:xfrm>
            <a:off x="457200" y="329186"/>
            <a:ext cx="11277600" cy="800099"/>
          </a:xfrm>
        </p:spPr>
        <p:txBody>
          <a:bodyPr/>
          <a:lstStyle/>
          <a:p>
            <a:r>
              <a:rPr lang="en-US" dirty="0"/>
              <a:t>Exacerbation Rate Reduction Based on Allergic Status (Atopy and </a:t>
            </a:r>
            <a:r>
              <a:rPr lang="en-US" dirty="0" err="1"/>
              <a:t>IgE</a:t>
            </a:r>
            <a:r>
              <a:rPr lang="en-US" dirty="0"/>
              <a:t> Concentration) and Baseline Blood EOS Counts (Pooled Analysis; High-Dosage ICS/LABA, Q8W)</a:t>
            </a:r>
          </a:p>
        </p:txBody>
      </p:sp>
      <p:sp>
        <p:nvSpPr>
          <p:cNvPr id="2" name="Slide Number Placeholder 1"/>
          <p:cNvSpPr>
            <a:spLocks noGrp="1"/>
          </p:cNvSpPr>
          <p:nvPr>
            <p:ph type="sldNum" sz="quarter" idx="12"/>
          </p:nvPr>
        </p:nvSpPr>
        <p:spPr/>
        <p:txBody>
          <a:bodyPr/>
          <a:lstStyle/>
          <a:p>
            <a:fld id="{CC7432E5-F8E0-41AE-9A6B-AD730338B005}" type="slidenum">
              <a:rPr lang="en-US" smtClean="0"/>
              <a:pPr/>
              <a:t>23</a:t>
            </a:fld>
            <a:endParaRPr lang="en-US"/>
          </a:p>
        </p:txBody>
      </p:sp>
      <p:sp>
        <p:nvSpPr>
          <p:cNvPr id="6" name="Text Placeholder 5">
            <a:extLst>
              <a:ext uri="{FF2B5EF4-FFF2-40B4-BE49-F238E27FC236}">
                <a16:creationId xmlns:a16="http://schemas.microsoft.com/office/drawing/2014/main" id="{92E6E9EF-BC21-4675-9E2F-98D7BF6C38C8}"/>
              </a:ext>
            </a:extLst>
          </p:cNvPr>
          <p:cNvSpPr>
            <a:spLocks noGrp="1"/>
          </p:cNvSpPr>
          <p:nvPr>
            <p:ph type="body" sz="quarter" idx="13"/>
          </p:nvPr>
        </p:nvSpPr>
        <p:spPr/>
        <p:txBody>
          <a:bodyPr/>
          <a:lstStyle/>
          <a:p>
            <a:r>
              <a:rPr lang="en-US" baseline="30000" dirty="0"/>
              <a:t>a</a:t>
            </a:r>
            <a:r>
              <a:rPr lang="en-US" dirty="0"/>
              <a:t>Adapted from criteria for </a:t>
            </a:r>
            <a:r>
              <a:rPr lang="en-US" dirty="0" err="1"/>
              <a:t>omalizumab</a:t>
            </a:r>
            <a:r>
              <a:rPr lang="en-US" dirty="0"/>
              <a:t> treatment; </a:t>
            </a:r>
            <a:r>
              <a:rPr lang="en-US" baseline="30000" dirty="0" err="1"/>
              <a:t>b</a:t>
            </a:r>
            <a:r>
              <a:rPr lang="en-US" dirty="0" err="1"/>
              <a:t>By</a:t>
            </a:r>
            <a:r>
              <a:rPr lang="en-US" dirty="0"/>
              <a:t> </a:t>
            </a:r>
            <a:r>
              <a:rPr lang="en-US" dirty="0" err="1"/>
              <a:t>Phadiatop</a:t>
            </a:r>
            <a:r>
              <a:rPr lang="en-US" dirty="0"/>
              <a:t> test; Nominal </a:t>
            </a:r>
            <a:r>
              <a:rPr lang="en-US" baseline="30000" dirty="0" err="1"/>
              <a:t>c</a:t>
            </a:r>
            <a:r>
              <a:rPr lang="en-US" dirty="0" err="1"/>
              <a:t>p</a:t>
            </a:r>
            <a:r>
              <a:rPr lang="en-US" dirty="0"/>
              <a:t>=0.0002. </a:t>
            </a:r>
            <a:r>
              <a:rPr lang="en-US" baseline="30000" dirty="0" err="1"/>
              <a:t>d</a:t>
            </a:r>
            <a:r>
              <a:rPr lang="en-US" dirty="0" err="1"/>
              <a:t>p</a:t>
            </a:r>
            <a:r>
              <a:rPr lang="en-US" dirty="0"/>
              <a:t>&lt;0.0001. </a:t>
            </a:r>
            <a:r>
              <a:rPr lang="en-US" baseline="30000" dirty="0"/>
              <a:t>e</a:t>
            </a:r>
            <a:r>
              <a:rPr lang="en-US" dirty="0"/>
              <a:t>p=0.0257.</a:t>
            </a:r>
          </a:p>
          <a:p>
            <a:r>
              <a:rPr lang="en-US" dirty="0"/>
              <a:t>Data are from the pooled adult intention-to-treat population from the high-dosage ICS/LABA treatment cohorts of the SIROCCO and CALIMA studies. Estimates were calculated by using a negative binomial model, with adjustment for study code, treatment, region, oral corticosteroid use at time of randomization, and prior exacerbations. The log of each patient’s corresponding follow-up time was used as an offset variable in the model to adjust for patients having different exposure times during which the events occurred. Error bars are 95% Cl. </a:t>
            </a:r>
          </a:p>
          <a:p>
            <a:r>
              <a:rPr lang="en-US" dirty="0"/>
              <a:t>EOS = eosinophil; ICS = inhaled corticosteroids; </a:t>
            </a:r>
            <a:r>
              <a:rPr lang="en-US" dirty="0" err="1"/>
              <a:t>IgE</a:t>
            </a:r>
            <a:r>
              <a:rPr lang="en-US" dirty="0"/>
              <a:t> = immunoglobulin E; LABA = long-acting β2-agonists; Q8W = first 3 doses every 4 weeks, then every 8 weeks. </a:t>
            </a:r>
          </a:p>
          <a:p>
            <a:r>
              <a:rPr lang="en-US" dirty="0"/>
              <a:t>Chipps BE et al. Article and supplementary data. </a:t>
            </a:r>
            <a:r>
              <a:rPr lang="en-US" i="1" dirty="0"/>
              <a:t>Ann Allergy Asthma Immunol</a:t>
            </a:r>
            <a:r>
              <a:rPr lang="en-US" dirty="0"/>
              <a:t>. 2018;120:504-511.e1; 2. Chipps BE et al. Poster presented at American College of Allergy, Asthma, and Immunology Annual Scientific Meeting; October 26-30, 2017; Boston, MA, US.</a:t>
            </a:r>
          </a:p>
        </p:txBody>
      </p:sp>
      <p:sp>
        <p:nvSpPr>
          <p:cNvPr id="76" name="Content Placeholder 2">
            <a:extLst>
              <a:ext uri="{FF2B5EF4-FFF2-40B4-BE49-F238E27FC236}">
                <a16:creationId xmlns:a16="http://schemas.microsoft.com/office/drawing/2014/main" id="{E952B76E-E491-4E09-ACA7-BE422882E252}"/>
              </a:ext>
            </a:extLst>
          </p:cNvPr>
          <p:cNvSpPr txBox="1">
            <a:spLocks/>
          </p:cNvSpPr>
          <p:nvPr/>
        </p:nvSpPr>
        <p:spPr>
          <a:xfrm>
            <a:off x="9122734" y="2581067"/>
            <a:ext cx="2626251" cy="816696"/>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184441" tIns="92221" rIns="184441" bIns="92221"/>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defTabSz="442586">
              <a:spcBef>
                <a:spcPts val="871"/>
              </a:spcBef>
              <a:spcAft>
                <a:spcPts val="0"/>
              </a:spcAft>
              <a:buClr>
                <a:srgbClr val="7F134C"/>
              </a:buClr>
              <a:buNone/>
              <a:defRPr/>
            </a:pPr>
            <a:r>
              <a:rPr lang="en-US" sz="1412" b="1" dirty="0">
                <a:solidFill>
                  <a:schemeClr val="bg1"/>
                </a:solidFill>
              </a:rPr>
              <a:t>Similar exacerbation reductions irrespective   of allergic status</a:t>
            </a:r>
          </a:p>
        </p:txBody>
      </p:sp>
      <p:grpSp>
        <p:nvGrpSpPr>
          <p:cNvPr id="159" name="Group 158">
            <a:extLst>
              <a:ext uri="{FF2B5EF4-FFF2-40B4-BE49-F238E27FC236}">
                <a16:creationId xmlns:a16="http://schemas.microsoft.com/office/drawing/2014/main" id="{3291B7B5-31B8-40B7-9CAF-1E0904F715E1}"/>
              </a:ext>
            </a:extLst>
          </p:cNvPr>
          <p:cNvGrpSpPr/>
          <p:nvPr/>
        </p:nvGrpSpPr>
        <p:grpSpPr>
          <a:xfrm>
            <a:off x="1246757" y="1227731"/>
            <a:ext cx="8194954" cy="4234993"/>
            <a:chOff x="1246757" y="746288"/>
            <a:chExt cx="8194954" cy="4234993"/>
          </a:xfrm>
        </p:grpSpPr>
        <p:cxnSp>
          <p:nvCxnSpPr>
            <p:cNvPr id="160" name="Straight Connector 159">
              <a:extLst>
                <a:ext uri="{FF2B5EF4-FFF2-40B4-BE49-F238E27FC236}">
                  <a16:creationId xmlns:a16="http://schemas.microsoft.com/office/drawing/2014/main" id="{1E3A7B35-8EC6-445F-8E8D-CFDD36190FA0}"/>
                </a:ext>
              </a:extLst>
            </p:cNvPr>
            <p:cNvCxnSpPr/>
            <p:nvPr/>
          </p:nvCxnSpPr>
          <p:spPr>
            <a:xfrm>
              <a:off x="8130977" y="3960472"/>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CA7C1290-719B-434C-8043-9612B6AB002B}"/>
                </a:ext>
              </a:extLst>
            </p:cNvPr>
            <p:cNvGrpSpPr/>
            <p:nvPr/>
          </p:nvGrpSpPr>
          <p:grpSpPr>
            <a:xfrm>
              <a:off x="1246757" y="746288"/>
              <a:ext cx="8194954" cy="4234993"/>
              <a:chOff x="1246757" y="746288"/>
              <a:chExt cx="8194954" cy="4234993"/>
            </a:xfrm>
          </p:grpSpPr>
          <p:cxnSp>
            <p:nvCxnSpPr>
              <p:cNvPr id="162" name="Straight Connector 161">
                <a:extLst>
                  <a:ext uri="{FF2B5EF4-FFF2-40B4-BE49-F238E27FC236}">
                    <a16:creationId xmlns:a16="http://schemas.microsoft.com/office/drawing/2014/main" id="{3EC064B4-FA49-4290-9CF4-4D303C282BA4}"/>
                  </a:ext>
                </a:extLst>
              </p:cNvPr>
              <p:cNvCxnSpPr>
                <a:cxnSpLocks/>
              </p:cNvCxnSpPr>
              <p:nvPr/>
            </p:nvCxnSpPr>
            <p:spPr>
              <a:xfrm>
                <a:off x="8214061" y="2863304"/>
                <a:ext cx="0" cy="109728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5BD4C02-AB64-42CE-8804-7B238710A6B1}"/>
                  </a:ext>
                </a:extLst>
              </p:cNvPr>
              <p:cNvGrpSpPr/>
              <p:nvPr/>
            </p:nvGrpSpPr>
            <p:grpSpPr>
              <a:xfrm>
                <a:off x="1246757" y="746288"/>
                <a:ext cx="8194954" cy="4234993"/>
                <a:chOff x="1246757" y="746288"/>
                <a:chExt cx="8194954" cy="4234993"/>
              </a:xfrm>
            </p:grpSpPr>
            <p:sp>
              <p:nvSpPr>
                <p:cNvPr id="164" name="TextBox 163">
                  <a:extLst>
                    <a:ext uri="{FF2B5EF4-FFF2-40B4-BE49-F238E27FC236}">
                      <a16:creationId xmlns:a16="http://schemas.microsoft.com/office/drawing/2014/main" id="{D8FF629B-1597-4B5A-94DD-E7917911DA05}"/>
                    </a:ext>
                  </a:extLst>
                </p:cNvPr>
                <p:cNvSpPr txBox="1"/>
                <p:nvPr/>
              </p:nvSpPr>
              <p:spPr>
                <a:xfrm>
                  <a:off x="1534140" y="4231568"/>
                  <a:ext cx="405881" cy="258532"/>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a:t>
                  </a:r>
                </a:p>
              </p:txBody>
            </p:sp>
            <p:grpSp>
              <p:nvGrpSpPr>
                <p:cNvPr id="165" name="Group 164">
                  <a:extLst>
                    <a:ext uri="{FF2B5EF4-FFF2-40B4-BE49-F238E27FC236}">
                      <a16:creationId xmlns:a16="http://schemas.microsoft.com/office/drawing/2014/main" id="{4A0251DC-D9A9-413A-8217-CF8858A6275E}"/>
                    </a:ext>
                  </a:extLst>
                </p:cNvPr>
                <p:cNvGrpSpPr/>
                <p:nvPr/>
              </p:nvGrpSpPr>
              <p:grpSpPr>
                <a:xfrm>
                  <a:off x="1246757" y="746288"/>
                  <a:ext cx="8194954" cy="4234993"/>
                  <a:chOff x="1246757" y="746288"/>
                  <a:chExt cx="8194954" cy="4234993"/>
                </a:xfrm>
              </p:grpSpPr>
              <p:grpSp>
                <p:nvGrpSpPr>
                  <p:cNvPr id="166" name="Group 165">
                    <a:extLst>
                      <a:ext uri="{FF2B5EF4-FFF2-40B4-BE49-F238E27FC236}">
                        <a16:creationId xmlns:a16="http://schemas.microsoft.com/office/drawing/2014/main" id="{86AC5132-DD7D-42DA-A28F-CDB1D52EE1C5}"/>
                      </a:ext>
                    </a:extLst>
                  </p:cNvPr>
                  <p:cNvGrpSpPr/>
                  <p:nvPr/>
                </p:nvGrpSpPr>
                <p:grpSpPr>
                  <a:xfrm>
                    <a:off x="1246757" y="746288"/>
                    <a:ext cx="8194954" cy="4234993"/>
                    <a:chOff x="1246757" y="746288"/>
                    <a:chExt cx="8194954" cy="4234993"/>
                  </a:xfrm>
                </p:grpSpPr>
                <p:grpSp>
                  <p:nvGrpSpPr>
                    <p:cNvPr id="168" name="Group 167">
                      <a:extLst>
                        <a:ext uri="{FF2B5EF4-FFF2-40B4-BE49-F238E27FC236}">
                          <a16:creationId xmlns:a16="http://schemas.microsoft.com/office/drawing/2014/main" id="{F77676D9-3165-445C-99CF-2751E4B0D176}"/>
                        </a:ext>
                      </a:extLst>
                    </p:cNvPr>
                    <p:cNvGrpSpPr/>
                    <p:nvPr/>
                  </p:nvGrpSpPr>
                  <p:grpSpPr>
                    <a:xfrm>
                      <a:off x="1246757" y="746288"/>
                      <a:ext cx="8194954" cy="4234993"/>
                      <a:chOff x="1246757" y="746288"/>
                      <a:chExt cx="8194954" cy="4234993"/>
                    </a:xfrm>
                  </p:grpSpPr>
                  <p:grpSp>
                    <p:nvGrpSpPr>
                      <p:cNvPr id="170" name="Group 169">
                        <a:extLst>
                          <a:ext uri="{FF2B5EF4-FFF2-40B4-BE49-F238E27FC236}">
                            <a16:creationId xmlns:a16="http://schemas.microsoft.com/office/drawing/2014/main" id="{E2ABF59D-3F03-4229-9F4A-CAC06D675295}"/>
                          </a:ext>
                        </a:extLst>
                      </p:cNvPr>
                      <p:cNvGrpSpPr/>
                      <p:nvPr/>
                    </p:nvGrpSpPr>
                    <p:grpSpPr>
                      <a:xfrm>
                        <a:off x="1246757" y="746288"/>
                        <a:ext cx="8194954" cy="4234993"/>
                        <a:chOff x="1246757" y="746288"/>
                        <a:chExt cx="8194954" cy="4234993"/>
                      </a:xfrm>
                    </p:grpSpPr>
                    <p:grpSp>
                      <p:nvGrpSpPr>
                        <p:cNvPr id="187" name="Group 186">
                          <a:extLst>
                            <a:ext uri="{FF2B5EF4-FFF2-40B4-BE49-F238E27FC236}">
                              <a16:creationId xmlns:a16="http://schemas.microsoft.com/office/drawing/2014/main" id="{C1332D92-7C94-4D36-A705-F3E624428D8A}"/>
                            </a:ext>
                          </a:extLst>
                        </p:cNvPr>
                        <p:cNvGrpSpPr/>
                        <p:nvPr/>
                      </p:nvGrpSpPr>
                      <p:grpSpPr>
                        <a:xfrm>
                          <a:off x="1246757" y="746288"/>
                          <a:ext cx="8194954" cy="4234993"/>
                          <a:chOff x="1246757" y="746288"/>
                          <a:chExt cx="8194954" cy="4234993"/>
                        </a:xfrm>
                      </p:grpSpPr>
                      <p:grpSp>
                        <p:nvGrpSpPr>
                          <p:cNvPr id="198" name="Group 197">
                            <a:extLst>
                              <a:ext uri="{FF2B5EF4-FFF2-40B4-BE49-F238E27FC236}">
                                <a16:creationId xmlns:a16="http://schemas.microsoft.com/office/drawing/2014/main" id="{C56241E1-90BF-41FC-81BB-CF1FED04B692}"/>
                              </a:ext>
                            </a:extLst>
                          </p:cNvPr>
                          <p:cNvGrpSpPr/>
                          <p:nvPr/>
                        </p:nvGrpSpPr>
                        <p:grpSpPr>
                          <a:xfrm>
                            <a:off x="1246757" y="746288"/>
                            <a:ext cx="8194954" cy="4234993"/>
                            <a:chOff x="1142876" y="1173289"/>
                            <a:chExt cx="8194954" cy="4234993"/>
                          </a:xfrm>
                        </p:grpSpPr>
                        <p:sp>
                          <p:nvSpPr>
                            <p:cNvPr id="200" name="TextBox 199">
                              <a:extLst>
                                <a:ext uri="{FF2B5EF4-FFF2-40B4-BE49-F238E27FC236}">
                                  <a16:creationId xmlns:a16="http://schemas.microsoft.com/office/drawing/2014/main" id="{A9D4D5D0-46B9-40B7-A974-2381DAB5587B}"/>
                                </a:ext>
                              </a:extLst>
                            </p:cNvPr>
                            <p:cNvSpPr txBox="1"/>
                            <p:nvPr/>
                          </p:nvSpPr>
                          <p:spPr>
                            <a:xfrm>
                              <a:off x="1429990" y="2042385"/>
                              <a:ext cx="439544" cy="258532"/>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grpSp>
                          <p:nvGrpSpPr>
                            <p:cNvPr id="243" name="Group 242">
                              <a:extLst>
                                <a:ext uri="{FF2B5EF4-FFF2-40B4-BE49-F238E27FC236}">
                                  <a16:creationId xmlns:a16="http://schemas.microsoft.com/office/drawing/2014/main" id="{673D3309-66F8-4154-BD12-574E4BEA168B}"/>
                                </a:ext>
                              </a:extLst>
                            </p:cNvPr>
                            <p:cNvGrpSpPr/>
                            <p:nvPr/>
                          </p:nvGrpSpPr>
                          <p:grpSpPr>
                            <a:xfrm>
                              <a:off x="1142876" y="1173289"/>
                              <a:ext cx="8194954" cy="4234993"/>
                              <a:chOff x="1142876" y="1173289"/>
                              <a:chExt cx="8194954" cy="4234993"/>
                            </a:xfrm>
                          </p:grpSpPr>
                          <p:grpSp>
                            <p:nvGrpSpPr>
                              <p:cNvPr id="245" name="Group 244">
                                <a:extLst>
                                  <a:ext uri="{FF2B5EF4-FFF2-40B4-BE49-F238E27FC236}">
                                    <a16:creationId xmlns:a16="http://schemas.microsoft.com/office/drawing/2014/main" id="{2517D786-BD0E-493F-A352-43965A026918}"/>
                                  </a:ext>
                                </a:extLst>
                              </p:cNvPr>
                              <p:cNvGrpSpPr/>
                              <p:nvPr/>
                            </p:nvGrpSpPr>
                            <p:grpSpPr>
                              <a:xfrm>
                                <a:off x="1142876" y="1173289"/>
                                <a:ext cx="8194954" cy="4234993"/>
                                <a:chOff x="1142876" y="1173289"/>
                                <a:chExt cx="8194954" cy="4234993"/>
                              </a:xfrm>
                            </p:grpSpPr>
                            <p:grpSp>
                              <p:nvGrpSpPr>
                                <p:cNvPr id="247" name="Group 246">
                                  <a:extLst>
                                    <a:ext uri="{FF2B5EF4-FFF2-40B4-BE49-F238E27FC236}">
                                      <a16:creationId xmlns:a16="http://schemas.microsoft.com/office/drawing/2014/main" id="{87EDBA7E-17D2-4AB3-95DB-9094F855850B}"/>
                                    </a:ext>
                                  </a:extLst>
                                </p:cNvPr>
                                <p:cNvGrpSpPr/>
                                <p:nvPr/>
                              </p:nvGrpSpPr>
                              <p:grpSpPr>
                                <a:xfrm>
                                  <a:off x="1142876" y="1173289"/>
                                  <a:ext cx="8194954" cy="4234993"/>
                                  <a:chOff x="1142876" y="1173289"/>
                                  <a:chExt cx="8194954" cy="4234993"/>
                                </a:xfrm>
                              </p:grpSpPr>
                              <p:grpSp>
                                <p:nvGrpSpPr>
                                  <p:cNvPr id="249" name="Group 248">
                                    <a:extLst>
                                      <a:ext uri="{FF2B5EF4-FFF2-40B4-BE49-F238E27FC236}">
                                        <a16:creationId xmlns:a16="http://schemas.microsoft.com/office/drawing/2014/main" id="{21148AAD-0114-4AA0-AAD2-38FF0A4626E1}"/>
                                      </a:ext>
                                    </a:extLst>
                                  </p:cNvPr>
                                  <p:cNvGrpSpPr/>
                                  <p:nvPr/>
                                </p:nvGrpSpPr>
                                <p:grpSpPr>
                                  <a:xfrm>
                                    <a:off x="1142876" y="1173289"/>
                                    <a:ext cx="8194954" cy="4234993"/>
                                    <a:chOff x="1123826" y="789353"/>
                                    <a:chExt cx="8194954" cy="4234993"/>
                                  </a:xfrm>
                                </p:grpSpPr>
                                <p:grpSp>
                                  <p:nvGrpSpPr>
                                    <p:cNvPr id="251" name="Group 250">
                                      <a:extLst>
                                        <a:ext uri="{FF2B5EF4-FFF2-40B4-BE49-F238E27FC236}">
                                          <a16:creationId xmlns:a16="http://schemas.microsoft.com/office/drawing/2014/main" id="{BA9CD51E-D8D6-4AE0-A49E-D3C81503B622}"/>
                                        </a:ext>
                                      </a:extLst>
                                    </p:cNvPr>
                                    <p:cNvGrpSpPr/>
                                    <p:nvPr/>
                                  </p:nvGrpSpPr>
                                  <p:grpSpPr>
                                    <a:xfrm>
                                      <a:off x="1123826" y="789353"/>
                                      <a:ext cx="8194954" cy="4234993"/>
                                      <a:chOff x="1123826" y="781161"/>
                                      <a:chExt cx="8194954" cy="4234993"/>
                                    </a:xfrm>
                                  </p:grpSpPr>
                                  <p:sp>
                                    <p:nvSpPr>
                                      <p:cNvPr id="257" name="Rectangle 256">
                                        <a:extLst>
                                          <a:ext uri="{FF2B5EF4-FFF2-40B4-BE49-F238E27FC236}">
                                            <a16:creationId xmlns:a16="http://schemas.microsoft.com/office/drawing/2014/main" id="{C5C78A8C-7012-4E9F-B796-20E883F574ED}"/>
                                          </a:ext>
                                        </a:extLst>
                                      </p:cNvPr>
                                      <p:cNvSpPr/>
                                      <p:nvPr/>
                                    </p:nvSpPr>
                                    <p:spPr>
                                      <a:xfrm>
                                        <a:off x="3135580" y="1720510"/>
                                        <a:ext cx="1289304" cy="32956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258" name="Rectangle 257">
                                        <a:extLst>
                                          <a:ext uri="{FF2B5EF4-FFF2-40B4-BE49-F238E27FC236}">
                                            <a16:creationId xmlns:a16="http://schemas.microsoft.com/office/drawing/2014/main" id="{375E3A8B-1F6A-4614-AF17-1854C6233C4A}"/>
                                          </a:ext>
                                        </a:extLst>
                                      </p:cNvPr>
                                      <p:cNvSpPr/>
                                      <p:nvPr/>
                                    </p:nvSpPr>
                                    <p:spPr>
                                      <a:xfrm>
                                        <a:off x="6333575" y="1720511"/>
                                        <a:ext cx="1288269" cy="3295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grpSp>
                                    <p:nvGrpSpPr>
                                      <p:cNvPr id="259" name="Group 258">
                                        <a:extLst>
                                          <a:ext uri="{FF2B5EF4-FFF2-40B4-BE49-F238E27FC236}">
                                            <a16:creationId xmlns:a16="http://schemas.microsoft.com/office/drawing/2014/main" id="{F563BC8A-9371-4E1B-A926-88308C99D75B}"/>
                                          </a:ext>
                                        </a:extLst>
                                      </p:cNvPr>
                                      <p:cNvGrpSpPr/>
                                      <p:nvPr/>
                                    </p:nvGrpSpPr>
                                    <p:grpSpPr>
                                      <a:xfrm>
                                        <a:off x="1123826" y="781161"/>
                                        <a:ext cx="8194954" cy="4234993"/>
                                        <a:chOff x="1123826" y="781161"/>
                                        <a:chExt cx="8194954" cy="4234993"/>
                                      </a:xfrm>
                                    </p:grpSpPr>
                                    <p:grpSp>
                                      <p:nvGrpSpPr>
                                        <p:cNvPr id="262" name="Group 261">
                                          <a:extLst>
                                            <a:ext uri="{FF2B5EF4-FFF2-40B4-BE49-F238E27FC236}">
                                              <a16:creationId xmlns:a16="http://schemas.microsoft.com/office/drawing/2014/main" id="{52F4DE9A-8770-4F1A-A2C2-98423EB03229}"/>
                                            </a:ext>
                                          </a:extLst>
                                        </p:cNvPr>
                                        <p:cNvGrpSpPr/>
                                        <p:nvPr/>
                                      </p:nvGrpSpPr>
                                      <p:grpSpPr>
                                        <a:xfrm>
                                          <a:off x="1123826" y="781161"/>
                                          <a:ext cx="8194954" cy="4234980"/>
                                          <a:chOff x="4545848" y="1388415"/>
                                          <a:chExt cx="4475679" cy="3025801"/>
                                        </a:xfrm>
                                      </p:grpSpPr>
                                      <p:cxnSp>
                                        <p:nvCxnSpPr>
                                          <p:cNvPr id="264" name="Straight Connector 263">
                                            <a:extLst>
                                              <a:ext uri="{FF2B5EF4-FFF2-40B4-BE49-F238E27FC236}">
                                                <a16:creationId xmlns:a16="http://schemas.microsoft.com/office/drawing/2014/main" id="{DD44FEEF-509D-4F5D-9C69-33E4CD693C17}"/>
                                              </a:ext>
                                            </a:extLst>
                                          </p:cNvPr>
                                          <p:cNvCxnSpPr>
                                            <a:cxnSpLocks/>
                                          </p:cNvCxnSpPr>
                                          <p:nvPr/>
                                        </p:nvCxnSpPr>
                                        <p:spPr>
                                          <a:xfrm>
                                            <a:off x="4958428" y="2019185"/>
                                            <a:ext cx="0" cy="1959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F5F725B-6706-4430-B3B3-E7F570CD6CAA}"/>
                                              </a:ext>
                                            </a:extLst>
                                          </p:cNvPr>
                                          <p:cNvCxnSpPr>
                                            <a:cxnSpLocks/>
                                          </p:cNvCxnSpPr>
                                          <p:nvPr/>
                                        </p:nvCxnSpPr>
                                        <p:spPr>
                                          <a:xfrm flipH="1">
                                            <a:off x="4926419" y="3777420"/>
                                            <a:ext cx="37086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FB8898D-5AEA-439B-B206-4A9B09EE2623}"/>
                                              </a:ext>
                                            </a:extLst>
                                          </p:cNvPr>
                                          <p:cNvCxnSpPr/>
                                          <p:nvPr/>
                                        </p:nvCxnSpPr>
                                        <p:spPr>
                                          <a:xfrm>
                                            <a:off x="4899261" y="224362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881E954-9DF7-440A-9FF9-472F10B9DD81}"/>
                                              </a:ext>
                                            </a:extLst>
                                          </p:cNvPr>
                                          <p:cNvCxnSpPr/>
                                          <p:nvPr/>
                                        </p:nvCxnSpPr>
                                        <p:spPr>
                                          <a:xfrm>
                                            <a:off x="4899261" y="2414050"/>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1E65B28-E2A3-4D8E-9C91-643EDCFBEC56}"/>
                                              </a:ext>
                                            </a:extLst>
                                          </p:cNvPr>
                                          <p:cNvCxnSpPr/>
                                          <p:nvPr/>
                                        </p:nvCxnSpPr>
                                        <p:spPr>
                                          <a:xfrm>
                                            <a:off x="4899261" y="258447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B78ABA8-2271-46AF-9E6A-FCA75D9357AF}"/>
                                              </a:ext>
                                            </a:extLst>
                                          </p:cNvPr>
                                          <p:cNvCxnSpPr/>
                                          <p:nvPr/>
                                        </p:nvCxnSpPr>
                                        <p:spPr>
                                          <a:xfrm>
                                            <a:off x="4899261" y="2754896"/>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39D82A9-11C1-4FCE-8164-DC3F6A22A48E}"/>
                                              </a:ext>
                                            </a:extLst>
                                          </p:cNvPr>
                                          <p:cNvCxnSpPr/>
                                          <p:nvPr/>
                                        </p:nvCxnSpPr>
                                        <p:spPr>
                                          <a:xfrm>
                                            <a:off x="4899261" y="292531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74D79BF-71A1-4CA7-94B1-EFD9695139FC}"/>
                                              </a:ext>
                                            </a:extLst>
                                          </p:cNvPr>
                                          <p:cNvCxnSpPr/>
                                          <p:nvPr/>
                                        </p:nvCxnSpPr>
                                        <p:spPr>
                                          <a:xfrm>
                                            <a:off x="4899261" y="3095742"/>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77B67A0-3F4F-43B4-967E-8000B654C0F4}"/>
                                              </a:ext>
                                            </a:extLst>
                                          </p:cNvPr>
                                          <p:cNvCxnSpPr/>
                                          <p:nvPr/>
                                        </p:nvCxnSpPr>
                                        <p:spPr>
                                          <a:xfrm>
                                            <a:off x="4899261" y="326616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BCC7743-A219-4F9A-87E8-9745F4A1A24A}"/>
                                              </a:ext>
                                            </a:extLst>
                                          </p:cNvPr>
                                          <p:cNvCxnSpPr/>
                                          <p:nvPr/>
                                        </p:nvCxnSpPr>
                                        <p:spPr>
                                          <a:xfrm>
                                            <a:off x="4899261" y="3436588"/>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EF5A725-70AA-480F-8D65-32DE2A018D59}"/>
                                              </a:ext>
                                            </a:extLst>
                                          </p:cNvPr>
                                          <p:cNvCxnSpPr/>
                                          <p:nvPr/>
                                        </p:nvCxnSpPr>
                                        <p:spPr>
                                          <a:xfrm>
                                            <a:off x="4899261" y="360701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4677-2339-4CB4-9DBD-DD790B5D3FD8}"/>
                                              </a:ext>
                                            </a:extLst>
                                          </p:cNvPr>
                                          <p:cNvCxnSpPr/>
                                          <p:nvPr/>
                                        </p:nvCxnSpPr>
                                        <p:spPr>
                                          <a:xfrm>
                                            <a:off x="4899261" y="3777434"/>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523002FE-52AF-4640-AF1E-5E0A5ABEC632}"/>
                                              </a:ext>
                                            </a:extLst>
                                          </p:cNvPr>
                                          <p:cNvSpPr txBox="1"/>
                                          <p:nvPr/>
                                        </p:nvSpPr>
                                        <p:spPr>
                                          <a:xfrm rot="16200000">
                                            <a:off x="3693903" y="2928618"/>
                                            <a:ext cx="1860214" cy="141197"/>
                                          </a:xfrm>
                                          <a:prstGeom prst="rect">
                                            <a:avLst/>
                                          </a:prstGeom>
                                          <a:noFill/>
                                        </p:spPr>
                                        <p:txBody>
                                          <a:bodyPr wrap="none" rtlCol="0">
                                            <a:spAutoFit/>
                                          </a:bodyPr>
                                          <a:lstStyle/>
                                          <a:p>
                                            <a:pPr algn="ctr">
                                              <a:lnSpc>
                                                <a:spcPct val="90000"/>
                                              </a:lnSpc>
                                              <a:spcBef>
                                                <a:spcPts val="1200"/>
                                              </a:spcBef>
                                              <a:buClr>
                                                <a:srgbClr val="7F134C"/>
                                              </a:buClr>
                                            </a:pPr>
                                            <a:r>
                                              <a:rPr lang="en-US" sz="1200" b="1" dirty="0">
                                                <a:solidFill>
                                                  <a:srgbClr val="000000"/>
                                                </a:solidFill>
                                              </a:rPr>
                                              <a:t>Exacerbation Rate Reduction (%)</a:t>
                                            </a:r>
                                          </a:p>
                                        </p:txBody>
                                      </p:sp>
                                      <p:sp>
                                        <p:nvSpPr>
                                          <p:cNvPr id="277" name="TextBox 276">
                                            <a:extLst>
                                              <a:ext uri="{FF2B5EF4-FFF2-40B4-BE49-F238E27FC236}">
                                                <a16:creationId xmlns:a16="http://schemas.microsoft.com/office/drawing/2014/main" id="{B132D0CD-1B22-4852-9313-A56BA0B3010F}"/>
                                              </a:ext>
                                            </a:extLst>
                                          </p:cNvPr>
                                          <p:cNvSpPr txBox="1"/>
                                          <p:nvPr/>
                                        </p:nvSpPr>
                                        <p:spPr>
                                          <a:xfrm>
                                            <a:off x="4750078" y="2166901"/>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90</a:t>
                                            </a:r>
                                          </a:p>
                                        </p:txBody>
                                      </p:sp>
                                      <p:sp>
                                        <p:nvSpPr>
                                          <p:cNvPr id="278" name="TextBox 277">
                                            <a:extLst>
                                              <a:ext uri="{FF2B5EF4-FFF2-40B4-BE49-F238E27FC236}">
                                                <a16:creationId xmlns:a16="http://schemas.microsoft.com/office/drawing/2014/main" id="{963AA784-EC7A-4227-826B-DEB260A3DF25}"/>
                                              </a:ext>
                                            </a:extLst>
                                          </p:cNvPr>
                                          <p:cNvSpPr txBox="1"/>
                                          <p:nvPr/>
                                        </p:nvSpPr>
                                        <p:spPr>
                                          <a:xfrm>
                                            <a:off x="4545848" y="1388415"/>
                                            <a:ext cx="4475679" cy="410113"/>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Exacerbation Rate Reduction by Allergic Status</a:t>
                                            </a:r>
                                            <a:r>
                                              <a:rPr lang="en-US" sz="1600" b="1" baseline="30000" dirty="0">
                                                <a:solidFill>
                                                  <a:srgbClr val="000000"/>
                                                </a:solidFill>
                                              </a:rPr>
                                              <a:t> </a:t>
                                            </a:r>
                                            <a:r>
                                              <a:rPr lang="en-US" sz="1600" b="1" dirty="0">
                                                <a:solidFill>
                                                  <a:srgbClr val="000000"/>
                                                </a:solidFill>
                                              </a:rPr>
                                              <a:t>and</a:t>
                                            </a:r>
                                            <a:r>
                                              <a:rPr lang="en-US" sz="1600" b="1" baseline="30000" dirty="0">
                                                <a:solidFill>
                                                  <a:srgbClr val="000000"/>
                                                </a:solidFill>
                                              </a:rPr>
                                              <a:t> </a:t>
                                            </a:r>
                                            <a:r>
                                              <a:rPr lang="en-US" sz="1600" b="1" dirty="0">
                                                <a:solidFill>
                                                  <a:srgbClr val="000000"/>
                                                </a:solidFill>
                                              </a:rPr>
                                              <a:t>Baseline Blood EOS Counts</a:t>
                                            </a:r>
                                            <a:r>
                                              <a:rPr lang="en-US" sz="1600" b="1" baseline="30000" dirty="0">
                                                <a:solidFill>
                                                  <a:srgbClr val="000000"/>
                                                </a:solidFill>
                                              </a:rPr>
                                              <a:t>1,2</a:t>
                                            </a:r>
                                            <a:endParaRPr lang="en-US" sz="1600" b="1" dirty="0">
                                              <a:solidFill>
                                                <a:srgbClr val="000000"/>
                                              </a:solidFill>
                                            </a:endParaRPr>
                                          </a:p>
                                          <a:p>
                                            <a:pPr algn="ctr">
                                              <a:lnSpc>
                                                <a:spcPct val="90000"/>
                                              </a:lnSpc>
                                              <a:spcBef>
                                                <a:spcPts val="300"/>
                                              </a:spcBef>
                                              <a:buClr>
                                                <a:srgbClr val="7F134C"/>
                                              </a:buClr>
                                            </a:pPr>
                                            <a:r>
                                              <a:rPr lang="en-US" sz="1400" b="1" dirty="0">
                                                <a:solidFill>
                                                  <a:srgbClr val="000000"/>
                                                </a:solidFill>
                                              </a:rPr>
                                              <a:t>Criteria for Allergic Status</a:t>
                                            </a:r>
                                            <a:r>
                                              <a:rPr lang="en-US" sz="1400" b="1" baseline="30000" dirty="0">
                                                <a:solidFill>
                                                  <a:srgbClr val="000000"/>
                                                </a:solidFill>
                                              </a:rPr>
                                              <a:t>a</a:t>
                                            </a:r>
                                            <a:r>
                                              <a:rPr lang="en-US" sz="1400" b="1" dirty="0">
                                                <a:solidFill>
                                                  <a:srgbClr val="000000"/>
                                                </a:solidFill>
                                              </a:rPr>
                                              <a:t>: </a:t>
                                            </a:r>
                                            <a:r>
                                              <a:rPr lang="en-US" sz="1400" b="1" dirty="0" err="1">
                                                <a:solidFill>
                                                  <a:srgbClr val="000000"/>
                                                </a:solidFill>
                                              </a:rPr>
                                              <a:t>Atopy</a:t>
                                            </a:r>
                                            <a:r>
                                              <a:rPr lang="en-US" sz="1400" b="1" baseline="30000" dirty="0" err="1">
                                                <a:solidFill>
                                                  <a:srgbClr val="000000"/>
                                                </a:solidFill>
                                              </a:rPr>
                                              <a:t>b</a:t>
                                            </a:r>
                                            <a:r>
                                              <a:rPr lang="en-US" sz="1400" b="1" dirty="0">
                                                <a:solidFill>
                                                  <a:srgbClr val="000000"/>
                                                </a:solidFill>
                                              </a:rPr>
                                              <a:t> and serum </a:t>
                                            </a:r>
                                            <a:r>
                                              <a:rPr lang="en-US" sz="1400" b="1" dirty="0" err="1">
                                                <a:solidFill>
                                                  <a:srgbClr val="000000"/>
                                                </a:solidFill>
                                              </a:rPr>
                                              <a:t>IgE</a:t>
                                            </a:r>
                                            <a:r>
                                              <a:rPr lang="en-US" sz="1400" b="1" dirty="0">
                                                <a:solidFill>
                                                  <a:srgbClr val="000000"/>
                                                </a:solidFill>
                                              </a:rPr>
                                              <a:t> concentration of 30-700 </a:t>
                                            </a:r>
                                            <a:r>
                                              <a:rPr lang="en-US" sz="1400" b="1" dirty="0" err="1">
                                                <a:solidFill>
                                                  <a:srgbClr val="000000"/>
                                                </a:solidFill>
                                              </a:rPr>
                                              <a:t>kU</a:t>
                                            </a:r>
                                            <a:r>
                                              <a:rPr lang="en-US" sz="1400" b="1" dirty="0">
                                                <a:solidFill>
                                                  <a:srgbClr val="000000"/>
                                                </a:solidFill>
                                              </a:rPr>
                                              <a:t>/L</a:t>
                                            </a:r>
                                            <a:r>
                                              <a:rPr lang="en-US" sz="1600" b="1" dirty="0">
                                                <a:solidFill>
                                                  <a:srgbClr val="000000"/>
                                                </a:solidFill>
                                              </a:rPr>
                                              <a:t> </a:t>
                                            </a:r>
                                            <a:endParaRPr lang="en-US" sz="1600" b="1" baseline="30000" dirty="0">
                                              <a:solidFill>
                                                <a:srgbClr val="000000"/>
                                              </a:solidFill>
                                            </a:endParaRPr>
                                          </a:p>
                                        </p:txBody>
                                      </p:sp>
                                      <p:sp>
                                        <p:nvSpPr>
                                          <p:cNvPr id="279" name="TextBox 278">
                                            <a:extLst>
                                              <a:ext uri="{FF2B5EF4-FFF2-40B4-BE49-F238E27FC236}">
                                                <a16:creationId xmlns:a16="http://schemas.microsoft.com/office/drawing/2014/main" id="{321EA176-41CA-4EB1-84BB-518E98C9C445}"/>
                                              </a:ext>
                                            </a:extLst>
                                          </p:cNvPr>
                                          <p:cNvSpPr txBox="1"/>
                                          <p:nvPr/>
                                        </p:nvSpPr>
                                        <p:spPr>
                                          <a:xfrm>
                                            <a:off x="4750078" y="2330972"/>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80</a:t>
                                            </a:r>
                                          </a:p>
                                        </p:txBody>
                                      </p:sp>
                                      <p:sp>
                                        <p:nvSpPr>
                                          <p:cNvPr id="280" name="TextBox 279">
                                            <a:extLst>
                                              <a:ext uri="{FF2B5EF4-FFF2-40B4-BE49-F238E27FC236}">
                                                <a16:creationId xmlns:a16="http://schemas.microsoft.com/office/drawing/2014/main" id="{A7E92A94-136F-4D83-992C-11FEA0C6D20A}"/>
                                              </a:ext>
                                            </a:extLst>
                                          </p:cNvPr>
                                          <p:cNvSpPr txBox="1"/>
                                          <p:nvPr/>
                                        </p:nvSpPr>
                                        <p:spPr>
                                          <a:xfrm>
                                            <a:off x="4745059" y="2502592"/>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70</a:t>
                                            </a:r>
                                          </a:p>
                                        </p:txBody>
                                      </p:sp>
                                      <p:sp>
                                        <p:nvSpPr>
                                          <p:cNvPr id="281" name="TextBox 280">
                                            <a:extLst>
                                              <a:ext uri="{FF2B5EF4-FFF2-40B4-BE49-F238E27FC236}">
                                                <a16:creationId xmlns:a16="http://schemas.microsoft.com/office/drawing/2014/main" id="{2FA3F642-AC85-4F6C-83BA-E0700DB6B4F0}"/>
                                              </a:ext>
                                            </a:extLst>
                                          </p:cNvPr>
                                          <p:cNvSpPr txBox="1"/>
                                          <p:nvPr/>
                                        </p:nvSpPr>
                                        <p:spPr>
                                          <a:xfrm>
                                            <a:off x="4750078" y="2675730"/>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60</a:t>
                                            </a:r>
                                          </a:p>
                                        </p:txBody>
                                      </p:sp>
                                      <p:sp>
                                        <p:nvSpPr>
                                          <p:cNvPr id="282" name="TextBox 281">
                                            <a:extLst>
                                              <a:ext uri="{FF2B5EF4-FFF2-40B4-BE49-F238E27FC236}">
                                                <a16:creationId xmlns:a16="http://schemas.microsoft.com/office/drawing/2014/main" id="{79377FFC-E528-4F45-BDE6-9C3A931B833E}"/>
                                              </a:ext>
                                            </a:extLst>
                                          </p:cNvPr>
                                          <p:cNvSpPr txBox="1"/>
                                          <p:nvPr/>
                                        </p:nvSpPr>
                                        <p:spPr>
                                          <a:xfrm>
                                            <a:off x="4741948" y="2844253"/>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83" name="TextBox 282">
                                            <a:extLst>
                                              <a:ext uri="{FF2B5EF4-FFF2-40B4-BE49-F238E27FC236}">
                                                <a16:creationId xmlns:a16="http://schemas.microsoft.com/office/drawing/2014/main" id="{F8D62B26-CBB7-4298-9368-98CFB5AD4D59}"/>
                                              </a:ext>
                                            </a:extLst>
                                          </p:cNvPr>
                                          <p:cNvSpPr txBox="1"/>
                                          <p:nvPr/>
                                        </p:nvSpPr>
                                        <p:spPr>
                                          <a:xfrm>
                                            <a:off x="4735188" y="3009966"/>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40</a:t>
                                            </a:r>
                                          </a:p>
                                        </p:txBody>
                                      </p:sp>
                                      <p:sp>
                                        <p:nvSpPr>
                                          <p:cNvPr id="284" name="TextBox 283">
                                            <a:extLst>
                                              <a:ext uri="{FF2B5EF4-FFF2-40B4-BE49-F238E27FC236}">
                                                <a16:creationId xmlns:a16="http://schemas.microsoft.com/office/drawing/2014/main" id="{BCB4794C-2A1F-4DE6-97FC-B8E6B27017DE}"/>
                                              </a:ext>
                                            </a:extLst>
                                          </p:cNvPr>
                                          <p:cNvSpPr txBox="1"/>
                                          <p:nvPr/>
                                        </p:nvSpPr>
                                        <p:spPr>
                                          <a:xfrm>
                                            <a:off x="4741948" y="3179227"/>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30</a:t>
                                            </a:r>
                                          </a:p>
                                        </p:txBody>
                                      </p:sp>
                                      <p:sp>
                                        <p:nvSpPr>
                                          <p:cNvPr id="285" name="TextBox 284">
                                            <a:extLst>
                                              <a:ext uri="{FF2B5EF4-FFF2-40B4-BE49-F238E27FC236}">
                                                <a16:creationId xmlns:a16="http://schemas.microsoft.com/office/drawing/2014/main" id="{74EBB5F5-7086-4522-BCF0-C20D9FFB6A9A}"/>
                                              </a:ext>
                                            </a:extLst>
                                          </p:cNvPr>
                                          <p:cNvSpPr txBox="1"/>
                                          <p:nvPr/>
                                        </p:nvSpPr>
                                        <p:spPr>
                                          <a:xfrm>
                                            <a:off x="4741948" y="3353487"/>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a:t>
                                            </a:r>
                                          </a:p>
                                        </p:txBody>
                                      </p:sp>
                                      <p:sp>
                                        <p:nvSpPr>
                                          <p:cNvPr id="286" name="TextBox 285">
                                            <a:extLst>
                                              <a:ext uri="{FF2B5EF4-FFF2-40B4-BE49-F238E27FC236}">
                                                <a16:creationId xmlns:a16="http://schemas.microsoft.com/office/drawing/2014/main" id="{1498BB1D-0A8F-45FF-AB5B-758A7412AAEA}"/>
                                              </a:ext>
                                            </a:extLst>
                                          </p:cNvPr>
                                          <p:cNvSpPr txBox="1"/>
                                          <p:nvPr/>
                                        </p:nvSpPr>
                                        <p:spPr>
                                          <a:xfrm>
                                            <a:off x="4741948" y="3529280"/>
                                            <a:ext cx="193657"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a:t>
                                            </a:r>
                                          </a:p>
                                        </p:txBody>
                                      </p:sp>
                                      <p:sp>
                                        <p:nvSpPr>
                                          <p:cNvPr id="287" name="TextBox 286">
                                            <a:extLst>
                                              <a:ext uri="{FF2B5EF4-FFF2-40B4-BE49-F238E27FC236}">
                                                <a16:creationId xmlns:a16="http://schemas.microsoft.com/office/drawing/2014/main" id="{2A66BBD6-5AB8-413F-91D6-2F52D9629511}"/>
                                              </a:ext>
                                            </a:extLst>
                                          </p:cNvPr>
                                          <p:cNvSpPr txBox="1"/>
                                          <p:nvPr/>
                                        </p:nvSpPr>
                                        <p:spPr>
                                          <a:xfrm>
                                            <a:off x="4779162" y="3688057"/>
                                            <a:ext cx="147256" cy="18471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0</a:t>
                                            </a:r>
                                          </a:p>
                                        </p:txBody>
                                      </p:sp>
                                      <p:grpSp>
                                        <p:nvGrpSpPr>
                                          <p:cNvPr id="288" name="Group 287">
                                            <a:extLst>
                                              <a:ext uri="{FF2B5EF4-FFF2-40B4-BE49-F238E27FC236}">
                                                <a16:creationId xmlns:a16="http://schemas.microsoft.com/office/drawing/2014/main" id="{53F7B8CD-EE67-4332-8704-A40262716238}"/>
                                              </a:ext>
                                            </a:extLst>
                                          </p:cNvPr>
                                          <p:cNvGrpSpPr/>
                                          <p:nvPr/>
                                        </p:nvGrpSpPr>
                                        <p:grpSpPr>
                                          <a:xfrm>
                                            <a:off x="5138969" y="3992007"/>
                                            <a:ext cx="1032622" cy="422209"/>
                                            <a:chOff x="964534" y="3992007"/>
                                            <a:chExt cx="1032622" cy="422209"/>
                                          </a:xfrm>
                                        </p:grpSpPr>
                                        <p:sp>
                                          <p:nvSpPr>
                                            <p:cNvPr id="311" name="TextBox 310">
                                              <a:extLst>
                                                <a:ext uri="{FF2B5EF4-FFF2-40B4-BE49-F238E27FC236}">
                                                  <a16:creationId xmlns:a16="http://schemas.microsoft.com/office/drawing/2014/main" id="{22F8CB41-895F-40E8-AA9D-EA27FD9139C9}"/>
                                                </a:ext>
                                              </a:extLst>
                                            </p:cNvPr>
                                            <p:cNvSpPr txBox="1"/>
                                            <p:nvPr/>
                                          </p:nvSpPr>
                                          <p:spPr>
                                            <a:xfrm>
                                              <a:off x="964534" y="3992008"/>
                                              <a:ext cx="510581" cy="303462"/>
                                            </a:xfrm>
                                            <a:prstGeom prst="rect">
                                              <a:avLst/>
                                            </a:prstGeom>
                                            <a:noFill/>
                                          </p:spPr>
                                          <p:txBody>
                                            <a:bodyPr wrap="none" rtlCol="0">
                                              <a:spAutoFit/>
                                            </a:bodyPr>
                                            <a:lstStyle/>
                                            <a:p>
                                              <a:pPr algn="ctr">
                                                <a:lnSpc>
                                                  <a:spcPct val="90000"/>
                                                </a:lnSpc>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n=297</a:t>
                                              </a:r>
                                              <a:r>
                                                <a:rPr lang="en-US" sz="1200" baseline="30000" dirty="0">
                                                  <a:solidFill>
                                                    <a:srgbClr val="000000"/>
                                                  </a:solidFill>
                                                </a:rPr>
                                                <a:t>c</a:t>
                                              </a:r>
                                            </a:p>
                                          </p:txBody>
                                        </p:sp>
                                        <p:sp>
                                          <p:nvSpPr>
                                            <p:cNvPr id="312" name="TextBox 311">
                                              <a:extLst>
                                                <a:ext uri="{FF2B5EF4-FFF2-40B4-BE49-F238E27FC236}">
                                                  <a16:creationId xmlns:a16="http://schemas.microsoft.com/office/drawing/2014/main" id="{244DF4FF-0FAF-4402-B817-C93FDBA3058F}"/>
                                                </a:ext>
                                              </a:extLst>
                                            </p:cNvPr>
                                            <p:cNvSpPr txBox="1"/>
                                            <p:nvPr/>
                                          </p:nvSpPr>
                                          <p:spPr>
                                            <a:xfrm>
                                              <a:off x="1610894" y="3992007"/>
                                              <a:ext cx="386262" cy="422209"/>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n=185</a:t>
                                              </a:r>
                                              <a:r>
                                                <a:rPr lang="en-US" sz="1200" baseline="30000" dirty="0">
                                                  <a:solidFill>
                                                    <a:srgbClr val="000000"/>
                                                  </a:solidFill>
                                                </a:rPr>
                                                <a:t>c</a:t>
                                              </a:r>
                                            </a:p>
                                          </p:txBody>
                                        </p:sp>
                                      </p:grpSp>
                                      <p:grpSp>
                                        <p:nvGrpSpPr>
                                          <p:cNvPr id="291" name="Group 290">
                                            <a:extLst>
                                              <a:ext uri="{FF2B5EF4-FFF2-40B4-BE49-F238E27FC236}">
                                                <a16:creationId xmlns:a16="http://schemas.microsoft.com/office/drawing/2014/main" id="{CCEBE982-1C65-40DA-B842-DD1BD0C6410D}"/>
                                              </a:ext>
                                            </a:extLst>
                                          </p:cNvPr>
                                          <p:cNvGrpSpPr/>
                                          <p:nvPr/>
                                        </p:nvGrpSpPr>
                                        <p:grpSpPr>
                                          <a:xfrm>
                                            <a:off x="6907214" y="3992007"/>
                                            <a:ext cx="1625293" cy="422209"/>
                                            <a:chOff x="964531" y="3992007"/>
                                            <a:chExt cx="1625293" cy="422209"/>
                                          </a:xfrm>
                                        </p:grpSpPr>
                                        <p:sp>
                                          <p:nvSpPr>
                                            <p:cNvPr id="307" name="TextBox 306">
                                              <a:extLst>
                                                <a:ext uri="{FF2B5EF4-FFF2-40B4-BE49-F238E27FC236}">
                                                  <a16:creationId xmlns:a16="http://schemas.microsoft.com/office/drawing/2014/main" id="{DD26EA81-EE58-47F7-A23B-FA0A8212466A}"/>
                                                </a:ext>
                                              </a:extLst>
                                            </p:cNvPr>
                                            <p:cNvSpPr txBox="1"/>
                                            <p:nvPr/>
                                          </p:nvSpPr>
                                          <p:spPr>
                                            <a:xfrm>
                                              <a:off x="964531" y="3992008"/>
                                              <a:ext cx="510581" cy="303463"/>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n=465</a:t>
                                              </a:r>
                                              <a:r>
                                                <a:rPr lang="en-US" sz="1200" baseline="30000" dirty="0">
                                                  <a:solidFill>
                                                    <a:srgbClr val="000000"/>
                                                  </a:solidFill>
                                                </a:rPr>
                                                <a:t>d</a:t>
                                              </a:r>
                                            </a:p>
                                          </p:txBody>
                                        </p:sp>
                                        <p:sp>
                                          <p:nvSpPr>
                                            <p:cNvPr id="308" name="TextBox 307">
                                              <a:extLst>
                                                <a:ext uri="{FF2B5EF4-FFF2-40B4-BE49-F238E27FC236}">
                                                  <a16:creationId xmlns:a16="http://schemas.microsoft.com/office/drawing/2014/main" id="{9B78CF77-8795-4DD0-9751-33F7AD240420}"/>
                                                </a:ext>
                                              </a:extLst>
                                            </p:cNvPr>
                                            <p:cNvSpPr txBox="1"/>
                                            <p:nvPr/>
                                          </p:nvSpPr>
                                          <p:spPr>
                                            <a:xfrm>
                                              <a:off x="1610894" y="3992007"/>
                                              <a:ext cx="386262" cy="422209"/>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n=321</a:t>
                                              </a:r>
                                              <a:r>
                                                <a:rPr lang="en-US" sz="1200" baseline="30000" dirty="0">
                                                  <a:solidFill>
                                                    <a:srgbClr val="000000"/>
                                                  </a:solidFill>
                                                </a:rPr>
                                                <a:t>d</a:t>
                                              </a:r>
                                            </a:p>
                                          </p:txBody>
                                        </p:sp>
                                        <p:sp>
                                          <p:nvSpPr>
                                            <p:cNvPr id="309" name="TextBox 308">
                                              <a:extLst>
                                                <a:ext uri="{FF2B5EF4-FFF2-40B4-BE49-F238E27FC236}">
                                                  <a16:creationId xmlns:a16="http://schemas.microsoft.com/office/drawing/2014/main" id="{7B9DB378-5476-4682-AC21-6E9324A7D440}"/>
                                                </a:ext>
                                              </a:extLst>
                                            </p:cNvPr>
                                            <p:cNvSpPr txBox="1"/>
                                            <p:nvPr/>
                                          </p:nvSpPr>
                                          <p:spPr>
                                            <a:xfrm>
                                              <a:off x="2203561" y="3992008"/>
                                              <a:ext cx="386263" cy="422208"/>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n=144</a:t>
                                              </a:r>
                                              <a:r>
                                                <a:rPr lang="en-US" sz="1200" baseline="30000" dirty="0">
                                                  <a:solidFill>
                                                    <a:srgbClr val="000000"/>
                                                  </a:solidFill>
                                                </a:rPr>
                                                <a:t>e</a:t>
                                              </a:r>
                                            </a:p>
                                          </p:txBody>
                                        </p:sp>
                                      </p:grpSp>
                                      <p:cxnSp>
                                        <p:nvCxnSpPr>
                                          <p:cNvPr id="293" name="Straight Connector 292">
                                            <a:extLst>
                                              <a:ext uri="{FF2B5EF4-FFF2-40B4-BE49-F238E27FC236}">
                                                <a16:creationId xmlns:a16="http://schemas.microsoft.com/office/drawing/2014/main" id="{C4DB6BD8-72E2-48D2-9000-BA157A0C2F5C}"/>
                                              </a:ext>
                                            </a:extLst>
                                          </p:cNvPr>
                                          <p:cNvCxnSpPr/>
                                          <p:nvPr/>
                                        </p:nvCxnSpPr>
                                        <p:spPr>
                                          <a:xfrm>
                                            <a:off x="6476940" y="2959342"/>
                                            <a:ext cx="9144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94" name="Group 293">
                                            <a:extLst>
                                              <a:ext uri="{FF2B5EF4-FFF2-40B4-BE49-F238E27FC236}">
                                                <a16:creationId xmlns:a16="http://schemas.microsoft.com/office/drawing/2014/main" id="{82E835AF-99C4-4317-BBF1-329A6401ADCF}"/>
                                              </a:ext>
                                            </a:extLst>
                                          </p:cNvPr>
                                          <p:cNvGrpSpPr/>
                                          <p:nvPr/>
                                        </p:nvGrpSpPr>
                                        <p:grpSpPr>
                                          <a:xfrm>
                                            <a:off x="5342321" y="2736763"/>
                                            <a:ext cx="686996" cy="718009"/>
                                            <a:chOff x="573916" y="2825284"/>
                                            <a:chExt cx="686996" cy="642001"/>
                                          </a:xfrm>
                                        </p:grpSpPr>
                                        <p:cxnSp>
                                          <p:nvCxnSpPr>
                                            <p:cNvPr id="302" name="Straight Connector 301">
                                              <a:extLst>
                                                <a:ext uri="{FF2B5EF4-FFF2-40B4-BE49-F238E27FC236}">
                                                  <a16:creationId xmlns:a16="http://schemas.microsoft.com/office/drawing/2014/main" id="{768E18D4-24A1-4B12-AFED-AC5B233F5EDE}"/>
                                                </a:ext>
                                              </a:extLst>
                                            </p:cNvPr>
                                            <p:cNvCxnSpPr>
                                              <a:cxnSpLocks/>
                                            </p:cNvCxnSpPr>
                                            <p:nvPr/>
                                          </p:nvCxnSpPr>
                                          <p:spPr>
                                            <a:xfrm>
                                              <a:off x="619519" y="2999956"/>
                                              <a:ext cx="0" cy="46732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40641D9-7832-417F-8612-1EA4EB418773}"/>
                                                </a:ext>
                                              </a:extLst>
                                            </p:cNvPr>
                                            <p:cNvCxnSpPr/>
                                            <p:nvPr/>
                                          </p:nvCxnSpPr>
                                          <p:spPr>
                                            <a:xfrm>
                                              <a:off x="573916" y="2995352"/>
                                              <a:ext cx="914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DE8166C-AC8C-4279-A620-5CF82811084D}"/>
                                                </a:ext>
                                              </a:extLst>
                                            </p:cNvPr>
                                            <p:cNvCxnSpPr>
                                              <a:cxnSpLocks/>
                                            </p:cNvCxnSpPr>
                                            <p:nvPr/>
                                          </p:nvCxnSpPr>
                                          <p:spPr>
                                            <a:xfrm>
                                              <a:off x="1214930" y="2829646"/>
                                              <a:ext cx="0" cy="5491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B527EE-111F-4D08-98BA-57DA8B0FEDE8}"/>
                                                </a:ext>
                                              </a:extLst>
                                            </p:cNvPr>
                                            <p:cNvCxnSpPr/>
                                            <p:nvPr/>
                                          </p:nvCxnSpPr>
                                          <p:spPr>
                                            <a:xfrm>
                                              <a:off x="1169472" y="2825284"/>
                                              <a:ext cx="914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ADBC7F2-504A-4030-BC1F-32C8A20CFD47}"/>
                                                </a:ext>
                                              </a:extLst>
                                            </p:cNvPr>
                                            <p:cNvCxnSpPr/>
                                            <p:nvPr/>
                                          </p:nvCxnSpPr>
                                          <p:spPr>
                                            <a:xfrm>
                                              <a:off x="1168597" y="3375561"/>
                                              <a:ext cx="91440"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2A832FF8-3340-4407-B7DC-8EA41405EF81}"/>
                                              </a:ext>
                                            </a:extLst>
                                          </p:cNvPr>
                                          <p:cNvGrpSpPr/>
                                          <p:nvPr/>
                                        </p:nvGrpSpPr>
                                        <p:grpSpPr>
                                          <a:xfrm>
                                            <a:off x="7120722" y="2953625"/>
                                            <a:ext cx="91440" cy="424658"/>
                                            <a:chOff x="1169898" y="2942795"/>
                                            <a:chExt cx="91440" cy="514188"/>
                                          </a:xfrm>
                                        </p:grpSpPr>
                                        <p:cxnSp>
                                          <p:nvCxnSpPr>
                                            <p:cNvPr id="300" name="Straight Connector 299">
                                              <a:extLst>
                                                <a:ext uri="{FF2B5EF4-FFF2-40B4-BE49-F238E27FC236}">
                                                  <a16:creationId xmlns:a16="http://schemas.microsoft.com/office/drawing/2014/main" id="{74416DB0-DA1D-40E7-A221-35CB0ED7BCA1}"/>
                                                </a:ext>
                                              </a:extLst>
                                            </p:cNvPr>
                                            <p:cNvCxnSpPr/>
                                            <p:nvPr/>
                                          </p:nvCxnSpPr>
                                          <p:spPr>
                                            <a:xfrm>
                                              <a:off x="1169898" y="3456966"/>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AE382654-A9D9-4776-8CF1-8BD75BDE4A0F}"/>
                                                </a:ext>
                                              </a:extLst>
                                            </p:cNvPr>
                                            <p:cNvCxnSpPr>
                                              <a:cxnSpLocks/>
                                            </p:cNvCxnSpPr>
                                            <p:nvPr/>
                                          </p:nvCxnSpPr>
                                          <p:spPr>
                                            <a:xfrm>
                                              <a:off x="1214898" y="2942795"/>
                                              <a:ext cx="0" cy="5141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33D5AF38-826D-49A3-B97A-2965BEC23858}"/>
                                              </a:ext>
                                            </a:extLst>
                                          </p:cNvPr>
                                          <p:cNvGrpSpPr/>
                                          <p:nvPr/>
                                        </p:nvGrpSpPr>
                                        <p:grpSpPr>
                                          <a:xfrm>
                                            <a:off x="7711187" y="2884367"/>
                                            <a:ext cx="91440" cy="522657"/>
                                            <a:chOff x="1170301" y="2900310"/>
                                            <a:chExt cx="91440" cy="552304"/>
                                          </a:xfrm>
                                        </p:grpSpPr>
                                        <p:cxnSp>
                                          <p:nvCxnSpPr>
                                            <p:cNvPr id="298" name="Straight Connector 297">
                                              <a:extLst>
                                                <a:ext uri="{FF2B5EF4-FFF2-40B4-BE49-F238E27FC236}">
                                                  <a16:creationId xmlns:a16="http://schemas.microsoft.com/office/drawing/2014/main" id="{54A8C559-21B3-42F3-AED7-1A83C051F0B1}"/>
                                                </a:ext>
                                              </a:extLst>
                                            </p:cNvPr>
                                            <p:cNvCxnSpPr/>
                                            <p:nvPr/>
                                          </p:nvCxnSpPr>
                                          <p:spPr>
                                            <a:xfrm>
                                              <a:off x="1170301" y="2904058"/>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FE5FFE4-38AF-4A45-8B1D-4681916EA25C}"/>
                                                </a:ext>
                                              </a:extLst>
                                            </p:cNvPr>
                                            <p:cNvCxnSpPr>
                                              <a:cxnSpLocks/>
                                            </p:cNvCxnSpPr>
                                            <p:nvPr/>
                                          </p:nvCxnSpPr>
                                          <p:spPr>
                                            <a:xfrm>
                                              <a:off x="1216021" y="2900310"/>
                                              <a:ext cx="0" cy="55230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297" name="Straight Connector 296">
                                            <a:extLst>
                                              <a:ext uri="{FF2B5EF4-FFF2-40B4-BE49-F238E27FC236}">
                                                <a16:creationId xmlns:a16="http://schemas.microsoft.com/office/drawing/2014/main" id="{2DEFAF78-CF8E-4843-9C1B-64E6C4C8EBC4}"/>
                                              </a:ext>
                                            </a:extLst>
                                          </p:cNvPr>
                                          <p:cNvCxnSpPr/>
                                          <p:nvPr/>
                                        </p:nvCxnSpPr>
                                        <p:spPr>
                                          <a:xfrm>
                                            <a:off x="8303732" y="2897351"/>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61" name="TextBox 260">
                                          <a:extLst>
                                            <a:ext uri="{FF2B5EF4-FFF2-40B4-BE49-F238E27FC236}">
                                              <a16:creationId xmlns:a16="http://schemas.microsoft.com/office/drawing/2014/main" id="{79BA95C9-5A2C-4B21-9B51-2330B9CEA1E1}"/>
                                            </a:ext>
                                          </a:extLst>
                                        </p:cNvPr>
                                        <p:cNvSpPr txBox="1"/>
                                        <p:nvPr/>
                                      </p:nvSpPr>
                                      <p:spPr>
                                        <a:xfrm>
                                          <a:off x="4421013" y="4425223"/>
                                          <a:ext cx="707245" cy="590931"/>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n=112</a:t>
                                          </a:r>
                                          <a:endParaRPr lang="en-US" sz="1200" baseline="30000" dirty="0">
                                            <a:solidFill>
                                              <a:srgbClr val="000000"/>
                                            </a:solidFill>
                                          </a:endParaRPr>
                                        </a:p>
                                      </p:txBody>
                                    </p:sp>
                                  </p:grpSp>
                                </p:grpSp>
                                <p:sp>
                                  <p:nvSpPr>
                                    <p:cNvPr id="252" name="Rectangle 251">
                                      <a:extLst>
                                        <a:ext uri="{FF2B5EF4-FFF2-40B4-BE49-F238E27FC236}">
                                          <a16:creationId xmlns:a16="http://schemas.microsoft.com/office/drawing/2014/main" id="{D0A6A334-7374-4244-B566-6FEE217F2228}"/>
                                        </a:ext>
                                      </a:extLst>
                                    </p:cNvPr>
                                    <p:cNvSpPr/>
                                    <p:nvPr/>
                                  </p:nvSpPr>
                                  <p:spPr>
                                    <a:xfrm>
                                      <a:off x="2563686" y="318899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sp>
                                  <p:nvSpPr>
                                    <p:cNvPr id="253" name="Rectangle 252">
                                      <a:extLst>
                                        <a:ext uri="{FF2B5EF4-FFF2-40B4-BE49-F238E27FC236}">
                                          <a16:creationId xmlns:a16="http://schemas.microsoft.com/office/drawing/2014/main" id="{B44CB304-8EAB-487E-92AB-4814BFA6544A}"/>
                                        </a:ext>
                                      </a:extLst>
                                    </p:cNvPr>
                                    <p:cNvSpPr/>
                                    <p:nvPr/>
                                  </p:nvSpPr>
                                  <p:spPr>
                                    <a:xfrm>
                                      <a:off x="3654438" y="298461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cxnSp>
                                  <p:nvCxnSpPr>
                                    <p:cNvPr id="254" name="Straight Connector 253">
                                      <a:extLst>
                                        <a:ext uri="{FF2B5EF4-FFF2-40B4-BE49-F238E27FC236}">
                                          <a16:creationId xmlns:a16="http://schemas.microsoft.com/office/drawing/2014/main" id="{4D9B63DE-97F8-4E89-84AD-21D1EFE7D0A8}"/>
                                        </a:ext>
                                      </a:extLst>
                                    </p:cNvPr>
                                    <p:cNvCxnSpPr>
                                      <a:cxnSpLocks/>
                                    </p:cNvCxnSpPr>
                                    <p:nvPr/>
                                  </p:nvCxnSpPr>
                                  <p:spPr>
                                    <a:xfrm>
                                      <a:off x="4739991" y="2998206"/>
                                      <a:ext cx="0" cy="12618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5" name="Rectangle 254">
                                      <a:extLst>
                                        <a:ext uri="{FF2B5EF4-FFF2-40B4-BE49-F238E27FC236}">
                                          <a16:creationId xmlns:a16="http://schemas.microsoft.com/office/drawing/2014/main" id="{5682C704-7E8E-41C9-B1C1-07F51DAB6022}"/>
                                        </a:ext>
                                      </a:extLst>
                                    </p:cNvPr>
                                    <p:cNvSpPr/>
                                    <p:nvPr/>
                                  </p:nvSpPr>
                                  <p:spPr>
                                    <a:xfrm>
                                      <a:off x="4639492" y="3427208"/>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sp>
                                  <p:nvSpPr>
                                    <p:cNvPr id="256" name="Rectangle 255">
                                      <a:extLst>
                                        <a:ext uri="{FF2B5EF4-FFF2-40B4-BE49-F238E27FC236}">
                                          <a16:creationId xmlns:a16="http://schemas.microsoft.com/office/drawing/2014/main" id="{57C14C0C-9AFF-4358-A941-0A257530CF71}"/>
                                        </a:ext>
                                      </a:extLst>
                                    </p:cNvPr>
                                    <p:cNvSpPr/>
                                    <p:nvPr/>
                                  </p:nvSpPr>
                                  <p:spPr>
                                    <a:xfrm>
                                      <a:off x="6897673" y="3144756"/>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cxnSp>
                                <p:nvCxnSpPr>
                                  <p:cNvPr id="250" name="Straight Connector 249">
                                    <a:extLst>
                                      <a:ext uri="{FF2B5EF4-FFF2-40B4-BE49-F238E27FC236}">
                                        <a16:creationId xmlns:a16="http://schemas.microsoft.com/office/drawing/2014/main" id="{F2FB02D6-6123-43FB-9014-F67ECD2FD908}"/>
                                      </a:ext>
                                    </a:extLst>
                                  </p:cNvPr>
                                  <p:cNvCxnSpPr/>
                                  <p:nvPr/>
                                </p:nvCxnSpPr>
                                <p:spPr>
                                  <a:xfrm>
                                    <a:off x="1789975" y="2147106"/>
                                    <a:ext cx="1083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8" name="Rectangle 247">
                                  <a:extLst>
                                    <a:ext uri="{FF2B5EF4-FFF2-40B4-BE49-F238E27FC236}">
                                      <a16:creationId xmlns:a16="http://schemas.microsoft.com/office/drawing/2014/main" id="{15E1AFCC-4AB8-427F-B81E-DFF481B37D64}"/>
                                    </a:ext>
                                  </a:extLst>
                                </p:cNvPr>
                                <p:cNvSpPr/>
                                <p:nvPr/>
                              </p:nvSpPr>
                              <p:spPr>
                                <a:xfrm>
                                  <a:off x="5832728" y="3566873"/>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sp>
                            <p:nvSpPr>
                              <p:cNvPr id="246" name="Rectangle 245">
                                <a:extLst>
                                  <a:ext uri="{FF2B5EF4-FFF2-40B4-BE49-F238E27FC236}">
                                    <a16:creationId xmlns:a16="http://schemas.microsoft.com/office/drawing/2014/main" id="{CB8A9858-3EED-4FBA-B5B2-0747F7AFF96A}"/>
                                  </a:ext>
                                </a:extLst>
                              </p:cNvPr>
                              <p:cNvSpPr/>
                              <p:nvPr/>
                            </p:nvSpPr>
                            <p:spPr>
                              <a:xfrm>
                                <a:off x="8005397" y="3681692"/>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panose="020B0604020202020204"/>
                                </a:endParaRPr>
                              </a:p>
                            </p:txBody>
                          </p:sp>
                        </p:grpSp>
                      </p:grpSp>
                      <p:cxnSp>
                        <p:nvCxnSpPr>
                          <p:cNvPr id="199" name="Straight Connector 198">
                            <a:extLst>
                              <a:ext uri="{FF2B5EF4-FFF2-40B4-BE49-F238E27FC236}">
                                <a16:creationId xmlns:a16="http://schemas.microsoft.com/office/drawing/2014/main" id="{E093EC0D-E27E-4907-8423-2CA84DBC9135}"/>
                              </a:ext>
                            </a:extLst>
                          </p:cNvPr>
                          <p:cNvCxnSpPr/>
                          <p:nvPr/>
                        </p:nvCxnSpPr>
                        <p:spPr>
                          <a:xfrm>
                            <a:off x="7042483" y="3564486"/>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a:extLst>
                            <a:ext uri="{FF2B5EF4-FFF2-40B4-BE49-F238E27FC236}">
                              <a16:creationId xmlns:a16="http://schemas.microsoft.com/office/drawing/2014/main" id="{01F2F9C4-8A2C-402C-B0F7-B70EB1BD3B5E}"/>
                            </a:ext>
                          </a:extLst>
                        </p:cNvPr>
                        <p:cNvCxnSpPr/>
                        <p:nvPr/>
                      </p:nvCxnSpPr>
                      <p:spPr>
                        <a:xfrm>
                          <a:off x="1893856" y="4328129"/>
                          <a:ext cx="1083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a:extLst>
                          <a:ext uri="{FF2B5EF4-FFF2-40B4-BE49-F238E27FC236}">
                            <a16:creationId xmlns:a16="http://schemas.microsoft.com/office/drawing/2014/main" id="{691197B8-3449-41D8-B768-51CBD2724DA6}"/>
                          </a:ext>
                        </a:extLst>
                      </p:cNvPr>
                      <p:cNvCxnSpPr/>
                      <p:nvPr/>
                    </p:nvCxnSpPr>
                    <p:spPr>
                      <a:xfrm>
                        <a:off x="4782581" y="4213960"/>
                        <a:ext cx="167426"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9" name="Straight Connector 168">
                      <a:extLst>
                        <a:ext uri="{FF2B5EF4-FFF2-40B4-BE49-F238E27FC236}">
                          <a16:creationId xmlns:a16="http://schemas.microsoft.com/office/drawing/2014/main" id="{CA1F6180-CB54-4E34-A7F9-712558B4F13A}"/>
                        </a:ext>
                      </a:extLst>
                    </p:cNvPr>
                    <p:cNvCxnSpPr/>
                    <p:nvPr/>
                  </p:nvCxnSpPr>
                  <p:spPr>
                    <a:xfrm>
                      <a:off x="2698009" y="3642624"/>
                      <a:ext cx="167426"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7" name="Straight Connector 166">
                    <a:extLst>
                      <a:ext uri="{FF2B5EF4-FFF2-40B4-BE49-F238E27FC236}">
                        <a16:creationId xmlns:a16="http://schemas.microsoft.com/office/drawing/2014/main" id="{BEE74D77-97DD-487E-9302-042E0CAEACA2}"/>
                      </a:ext>
                    </a:extLst>
                  </p:cNvPr>
                  <p:cNvCxnSpPr/>
                  <p:nvPr/>
                </p:nvCxnSpPr>
                <p:spPr>
                  <a:xfrm>
                    <a:off x="5961344" y="2947117"/>
                    <a:ext cx="16742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grpSp>
      <p:sp>
        <p:nvSpPr>
          <p:cNvPr id="3" name="TextBox 2">
            <a:extLst>
              <a:ext uri="{FF2B5EF4-FFF2-40B4-BE49-F238E27FC236}">
                <a16:creationId xmlns:a16="http://schemas.microsoft.com/office/drawing/2014/main" id="{6F4464B7-F754-42C2-846B-2CB928800148}"/>
              </a:ext>
            </a:extLst>
          </p:cNvPr>
          <p:cNvSpPr txBox="1"/>
          <p:nvPr/>
        </p:nvSpPr>
        <p:spPr>
          <a:xfrm>
            <a:off x="3291905"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Atopic</a:t>
            </a:r>
          </a:p>
        </p:txBody>
      </p:sp>
      <p:sp>
        <p:nvSpPr>
          <p:cNvPr id="99" name="TextBox 98">
            <a:extLst>
              <a:ext uri="{FF2B5EF4-FFF2-40B4-BE49-F238E27FC236}">
                <a16:creationId xmlns:a16="http://schemas.microsoft.com/office/drawing/2014/main" id="{901DC53B-6A14-4395-B061-60BF3A33AE48}"/>
              </a:ext>
            </a:extLst>
          </p:cNvPr>
          <p:cNvSpPr txBox="1"/>
          <p:nvPr/>
        </p:nvSpPr>
        <p:spPr>
          <a:xfrm>
            <a:off x="6456506"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Nonatopic</a:t>
            </a:r>
          </a:p>
        </p:txBody>
      </p:sp>
      <p:sp>
        <p:nvSpPr>
          <p:cNvPr id="100" name="TextBox 99">
            <a:extLst>
              <a:ext uri="{FF2B5EF4-FFF2-40B4-BE49-F238E27FC236}">
                <a16:creationId xmlns:a16="http://schemas.microsoft.com/office/drawing/2014/main" id="{9AD3D026-BC19-4705-8465-9EDE8E20E404}"/>
              </a:ext>
            </a:extLst>
          </p:cNvPr>
          <p:cNvSpPr txBox="1"/>
          <p:nvPr/>
        </p:nvSpPr>
        <p:spPr>
          <a:xfrm>
            <a:off x="3320680" y="2221599"/>
            <a:ext cx="1120820" cy="221599"/>
          </a:xfrm>
          <a:prstGeom prst="rect">
            <a:avLst/>
          </a:prstGeom>
          <a:noFill/>
        </p:spPr>
        <p:txBody>
          <a:bodyPr wrap="none" rtlCol="0" anchor="ctr">
            <a:spAutoFit/>
          </a:bodyPr>
          <a:lstStyle/>
          <a:p>
            <a:pPr algn="ctr">
              <a:lnSpc>
                <a:spcPct val="90000"/>
              </a:lnSpc>
              <a:spcBef>
                <a:spcPts val="1200"/>
              </a:spcBef>
              <a:buClr>
                <a:srgbClr val="7F134C"/>
              </a:buClr>
            </a:pPr>
            <a:r>
              <a:rPr lang="en-US" sz="1400" b="1" baseline="30000" dirty="0">
                <a:solidFill>
                  <a:schemeClr val="accent1"/>
                </a:solidFill>
              </a:rPr>
              <a:t>Allergic status +</a:t>
            </a:r>
          </a:p>
        </p:txBody>
      </p:sp>
      <p:sp>
        <p:nvSpPr>
          <p:cNvPr id="101" name="TextBox 100">
            <a:extLst>
              <a:ext uri="{FF2B5EF4-FFF2-40B4-BE49-F238E27FC236}">
                <a16:creationId xmlns:a16="http://schemas.microsoft.com/office/drawing/2014/main" id="{2FA0BA86-3522-44EF-B802-D306C81DE44D}"/>
              </a:ext>
            </a:extLst>
          </p:cNvPr>
          <p:cNvSpPr txBox="1"/>
          <p:nvPr/>
        </p:nvSpPr>
        <p:spPr>
          <a:xfrm>
            <a:off x="6555458" y="2221599"/>
            <a:ext cx="1090363" cy="221599"/>
          </a:xfrm>
          <a:prstGeom prst="rect">
            <a:avLst/>
          </a:prstGeom>
          <a:noFill/>
        </p:spPr>
        <p:txBody>
          <a:bodyPr wrap="none" rtlCol="0" anchor="ctr">
            <a:spAutoFit/>
          </a:bodyPr>
          <a:lstStyle/>
          <a:p>
            <a:pPr algn="ctr">
              <a:lnSpc>
                <a:spcPct val="90000"/>
              </a:lnSpc>
              <a:spcBef>
                <a:spcPts val="1200"/>
              </a:spcBef>
              <a:buClr>
                <a:srgbClr val="7F134C"/>
              </a:buClr>
            </a:pPr>
            <a:r>
              <a:rPr lang="en-US" sz="1400" b="1" baseline="30000" dirty="0">
                <a:solidFill>
                  <a:schemeClr val="accent2"/>
                </a:solidFill>
              </a:rPr>
              <a:t>Allergic status -</a:t>
            </a:r>
          </a:p>
        </p:txBody>
      </p:sp>
      <p:sp>
        <p:nvSpPr>
          <p:cNvPr id="91" name="TextBox 90">
            <a:extLst>
              <a:ext uri="{FF2B5EF4-FFF2-40B4-BE49-F238E27FC236}">
                <a16:creationId xmlns:a16="http://schemas.microsoft.com/office/drawing/2014/main" id="{5EAD553A-E8AF-479F-AD07-CD064AF35201}"/>
              </a:ext>
            </a:extLst>
          </p:cNvPr>
          <p:cNvSpPr txBox="1"/>
          <p:nvPr/>
        </p:nvSpPr>
        <p:spPr>
          <a:xfrm>
            <a:off x="2536302" y="3046378"/>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37%</a:t>
            </a:r>
            <a:endParaRPr lang="en-US" sz="1200" baseline="30000" dirty="0">
              <a:solidFill>
                <a:srgbClr val="7F134C"/>
              </a:solidFill>
            </a:endParaRPr>
          </a:p>
        </p:txBody>
      </p:sp>
      <p:sp>
        <p:nvSpPr>
          <p:cNvPr id="92" name="TextBox 91">
            <a:extLst>
              <a:ext uri="{FF2B5EF4-FFF2-40B4-BE49-F238E27FC236}">
                <a16:creationId xmlns:a16="http://schemas.microsoft.com/office/drawing/2014/main" id="{6B2F59AF-5EB4-44F8-927F-246AD74A6E49}"/>
              </a:ext>
            </a:extLst>
          </p:cNvPr>
          <p:cNvSpPr txBox="1"/>
          <p:nvPr/>
        </p:nvSpPr>
        <p:spPr>
          <a:xfrm>
            <a:off x="3657743" y="2782291"/>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46%</a:t>
            </a:r>
            <a:endParaRPr lang="en-US" sz="1200" baseline="30000" dirty="0">
              <a:solidFill>
                <a:srgbClr val="7F134C"/>
              </a:solidFill>
            </a:endParaRPr>
          </a:p>
        </p:txBody>
      </p:sp>
      <p:sp>
        <p:nvSpPr>
          <p:cNvPr id="93" name="TextBox 92">
            <a:extLst>
              <a:ext uri="{FF2B5EF4-FFF2-40B4-BE49-F238E27FC236}">
                <a16:creationId xmlns:a16="http://schemas.microsoft.com/office/drawing/2014/main" id="{2EDC5908-11E8-40E1-AD01-BFD4D40765F8}"/>
              </a:ext>
            </a:extLst>
          </p:cNvPr>
          <p:cNvSpPr txBox="1"/>
          <p:nvPr/>
        </p:nvSpPr>
        <p:spPr>
          <a:xfrm>
            <a:off x="4662959" y="3088326"/>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7F134C"/>
                </a:solidFill>
              </a:rPr>
              <a:t>26%</a:t>
            </a:r>
            <a:endParaRPr lang="en-US" sz="1200" baseline="30000" dirty="0">
              <a:solidFill>
                <a:srgbClr val="7F134C"/>
              </a:solidFill>
            </a:endParaRPr>
          </a:p>
        </p:txBody>
      </p:sp>
      <p:sp>
        <p:nvSpPr>
          <p:cNvPr id="94" name="TextBox 93">
            <a:extLst>
              <a:ext uri="{FF2B5EF4-FFF2-40B4-BE49-F238E27FC236}">
                <a16:creationId xmlns:a16="http://schemas.microsoft.com/office/drawing/2014/main" id="{90472C8C-448E-42E2-9D6F-1F05A7A46E62}"/>
              </a:ext>
            </a:extLst>
          </p:cNvPr>
          <p:cNvSpPr txBox="1"/>
          <p:nvPr/>
        </p:nvSpPr>
        <p:spPr>
          <a:xfrm>
            <a:off x="5801797" y="3096418"/>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37%</a:t>
            </a:r>
            <a:endParaRPr lang="en-US" sz="1200" baseline="30000" dirty="0">
              <a:solidFill>
                <a:srgbClr val="0D3759"/>
              </a:solidFill>
            </a:endParaRPr>
          </a:p>
        </p:txBody>
      </p:sp>
      <p:sp>
        <p:nvSpPr>
          <p:cNvPr id="95" name="TextBox 94">
            <a:extLst>
              <a:ext uri="{FF2B5EF4-FFF2-40B4-BE49-F238E27FC236}">
                <a16:creationId xmlns:a16="http://schemas.microsoft.com/office/drawing/2014/main" id="{37243E53-25B9-4768-835D-063F0A202009}"/>
              </a:ext>
            </a:extLst>
          </p:cNvPr>
          <p:cNvSpPr txBox="1"/>
          <p:nvPr/>
        </p:nvSpPr>
        <p:spPr>
          <a:xfrm>
            <a:off x="6875094" y="2989415"/>
            <a:ext cx="490840" cy="258532"/>
          </a:xfrm>
          <a:prstGeom prst="rect">
            <a:avLst/>
          </a:prstGeom>
          <a:noFill/>
        </p:spPr>
        <p:txBody>
          <a:bodyPr wrap="square" rtlCol="0">
            <a:spAutoFit/>
          </a:bodyPr>
          <a:lstStyle/>
          <a:p>
            <a:pPr algn="ctr">
              <a:lnSpc>
                <a:spcPct val="90000"/>
              </a:lnSpc>
              <a:buClr>
                <a:srgbClr val="7F134C"/>
              </a:buClr>
            </a:pPr>
            <a:r>
              <a:rPr lang="en-US" sz="1200" dirty="0">
                <a:solidFill>
                  <a:srgbClr val="0D3759"/>
                </a:solidFill>
              </a:rPr>
              <a:t>39%</a:t>
            </a:r>
            <a:endParaRPr lang="en-US" sz="1200" baseline="30000" dirty="0">
              <a:solidFill>
                <a:srgbClr val="0D3759"/>
              </a:solidFill>
            </a:endParaRPr>
          </a:p>
        </p:txBody>
      </p:sp>
      <p:sp>
        <p:nvSpPr>
          <p:cNvPr id="96" name="TextBox 95">
            <a:extLst>
              <a:ext uri="{FF2B5EF4-FFF2-40B4-BE49-F238E27FC236}">
                <a16:creationId xmlns:a16="http://schemas.microsoft.com/office/drawing/2014/main" id="{6E327F97-1D79-4AC9-870C-7567C0D63C43}"/>
              </a:ext>
            </a:extLst>
          </p:cNvPr>
          <p:cNvSpPr txBox="1"/>
          <p:nvPr/>
        </p:nvSpPr>
        <p:spPr>
          <a:xfrm>
            <a:off x="7994065" y="3007041"/>
            <a:ext cx="490840"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31%</a:t>
            </a:r>
            <a:endParaRPr lang="en-US" sz="1200" baseline="30000" dirty="0">
              <a:solidFill>
                <a:srgbClr val="0D3759"/>
              </a:solidFill>
            </a:endParaRPr>
          </a:p>
        </p:txBody>
      </p:sp>
    </p:spTree>
    <p:extLst>
      <p:ext uri="{BB962C8B-B14F-4D97-AF65-F5344CB8AC3E}">
        <p14:creationId xmlns:p14="http://schemas.microsoft.com/office/powerpoint/2010/main" val="42642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BBB-5A6B-42D9-A661-255E7A22C4EA}"/>
              </a:ext>
            </a:extLst>
          </p:cNvPr>
          <p:cNvSpPr>
            <a:spLocks noGrp="1"/>
          </p:cNvSpPr>
          <p:nvPr>
            <p:ph type="title"/>
          </p:nvPr>
        </p:nvSpPr>
        <p:spPr>
          <a:xfrm>
            <a:off x="457200" y="327834"/>
            <a:ext cx="11277600" cy="800099"/>
          </a:xfrm>
        </p:spPr>
        <p:txBody>
          <a:bodyPr/>
          <a:lstStyle/>
          <a:p>
            <a:r>
              <a:rPr lang="en-US" dirty="0"/>
              <a:t>Prebronchodilator FEV</a:t>
            </a:r>
            <a:r>
              <a:rPr lang="en-US" baseline="-25000" dirty="0"/>
              <a:t>1</a:t>
            </a:r>
            <a:r>
              <a:rPr lang="en-US" dirty="0"/>
              <a:t> Change From Baseline Based on Allergic Status (Atopy and </a:t>
            </a:r>
            <a:r>
              <a:rPr lang="en-US" dirty="0" err="1"/>
              <a:t>IgE</a:t>
            </a:r>
            <a:r>
              <a:rPr lang="en-US" dirty="0"/>
              <a:t> Concentration) and Baseline Blood EOS Counts (Pooled Analysis; High-Dosage ICS/LABA, Q8W)</a:t>
            </a:r>
          </a:p>
        </p:txBody>
      </p:sp>
      <p:sp>
        <p:nvSpPr>
          <p:cNvPr id="3" name="Slide Number Placeholder 2">
            <a:extLst>
              <a:ext uri="{FF2B5EF4-FFF2-40B4-BE49-F238E27FC236}">
                <a16:creationId xmlns:a16="http://schemas.microsoft.com/office/drawing/2014/main" id="{FD4F5139-867A-4912-B21D-6C1B5846BA85}"/>
              </a:ext>
            </a:extLst>
          </p:cNvPr>
          <p:cNvSpPr>
            <a:spLocks noGrp="1"/>
          </p:cNvSpPr>
          <p:nvPr>
            <p:ph type="sldNum" sz="quarter" idx="12"/>
          </p:nvPr>
        </p:nvSpPr>
        <p:spPr/>
        <p:txBody>
          <a:bodyPr/>
          <a:lstStyle/>
          <a:p>
            <a:fld id="{CC7432E5-F8E0-41AE-9A6B-AD730338B005}" type="slidenum">
              <a:rPr lang="en-US" smtClean="0"/>
              <a:pPr/>
              <a:t>24</a:t>
            </a:fld>
            <a:endParaRPr lang="en-US"/>
          </a:p>
        </p:txBody>
      </p:sp>
      <p:sp>
        <p:nvSpPr>
          <p:cNvPr id="4" name="Text Placeholder 3">
            <a:extLst>
              <a:ext uri="{FF2B5EF4-FFF2-40B4-BE49-F238E27FC236}">
                <a16:creationId xmlns:a16="http://schemas.microsoft.com/office/drawing/2014/main" id="{1B54CE46-9F7A-4D15-8BB3-5318959EA039}"/>
              </a:ext>
            </a:extLst>
          </p:cNvPr>
          <p:cNvSpPr>
            <a:spLocks noGrp="1"/>
          </p:cNvSpPr>
          <p:nvPr>
            <p:ph type="body" sz="quarter" idx="13"/>
          </p:nvPr>
        </p:nvSpPr>
        <p:spPr/>
        <p:txBody>
          <a:bodyPr>
            <a:noAutofit/>
          </a:bodyPr>
          <a:lstStyle/>
          <a:p>
            <a:r>
              <a:rPr lang="en-US" baseline="30000" dirty="0"/>
              <a:t>a</a:t>
            </a:r>
            <a:r>
              <a:rPr lang="en-US" dirty="0"/>
              <a:t>Adapted from criteria for </a:t>
            </a:r>
            <a:r>
              <a:rPr lang="en-US" dirty="0" err="1"/>
              <a:t>omalizumab</a:t>
            </a:r>
            <a:r>
              <a:rPr lang="en-US" dirty="0"/>
              <a:t> treatment; </a:t>
            </a:r>
            <a:r>
              <a:rPr lang="en-US" baseline="30000" dirty="0" err="1"/>
              <a:t>b</a:t>
            </a:r>
            <a:r>
              <a:rPr lang="en-US" dirty="0" err="1"/>
              <a:t>by</a:t>
            </a:r>
            <a:r>
              <a:rPr lang="en-US" dirty="0"/>
              <a:t> </a:t>
            </a:r>
            <a:r>
              <a:rPr lang="en-US" dirty="0" err="1"/>
              <a:t>Phadiatop</a:t>
            </a:r>
            <a:r>
              <a:rPr lang="en-US" dirty="0"/>
              <a:t> test; </a:t>
            </a:r>
            <a:r>
              <a:rPr lang="en-US" baseline="30000" dirty="0" err="1"/>
              <a:t>c</a:t>
            </a:r>
            <a:r>
              <a:rPr lang="en-US" dirty="0" err="1"/>
              <a:t>Nominal</a:t>
            </a:r>
            <a:r>
              <a:rPr lang="en-US" dirty="0"/>
              <a:t> p≤0.05. </a:t>
            </a:r>
          </a:p>
          <a:p>
            <a:r>
              <a:rPr lang="en-US" dirty="0"/>
              <a:t>Data are from the pooled adult intention-to-treat population from the high-dosage ICS/LABA treatment cohorts of the SIROCCO and CALIMA studies. Prebronchodilator FEV</a:t>
            </a:r>
            <a:r>
              <a:rPr lang="en-US" baseline="-25000" dirty="0"/>
              <a:t>1 </a:t>
            </a:r>
            <a:r>
              <a:rPr lang="en-US" dirty="0"/>
              <a:t>change is from baseline to EOT (SIROCCO: Week 48; CALIMA: Week 56). Estimates were calculated by using a mixed-effects model for repeated measures analysis with adjustment for study code, treatment, baseline value, region, oral corticosteroid use at time of randomization, visit, and visit × treatment. Error bars are 95% CI. </a:t>
            </a:r>
          </a:p>
          <a:p>
            <a:r>
              <a:rPr lang="en-US" dirty="0"/>
              <a:t>EOS = eosinophils; EOT = end of treatment; FEV</a:t>
            </a:r>
            <a:r>
              <a:rPr lang="en-US" baseline="-25000" dirty="0"/>
              <a:t>1</a:t>
            </a:r>
            <a:r>
              <a:rPr lang="en-US" dirty="0"/>
              <a:t> = forced expiratory volume in 1 second; ICS = inhaled corticosteroids; </a:t>
            </a:r>
            <a:r>
              <a:rPr lang="en-US" dirty="0" err="1"/>
              <a:t>IgE</a:t>
            </a:r>
            <a:r>
              <a:rPr lang="en-US" dirty="0"/>
              <a:t> = immunoglobulin E; LABA = long-acting </a:t>
            </a:r>
            <a:r>
              <a:rPr lang="el-GR" dirty="0"/>
              <a:t>β</a:t>
            </a:r>
            <a:r>
              <a:rPr lang="el-GR" baseline="-25000" dirty="0"/>
              <a:t>2</a:t>
            </a:r>
            <a:r>
              <a:rPr lang="el-GR" dirty="0"/>
              <a:t>-</a:t>
            </a:r>
            <a:r>
              <a:rPr lang="en-US" dirty="0"/>
              <a:t>agonists; LS = least squares; Q8W = first 3 doses every 4 weeks, then every 8 weeks. </a:t>
            </a:r>
          </a:p>
          <a:p>
            <a:r>
              <a:rPr lang="en-US" dirty="0"/>
              <a:t>1. Chipps BE et al. Article and supplementary data. </a:t>
            </a:r>
            <a:r>
              <a:rPr lang="en-US" i="1" dirty="0"/>
              <a:t>Ann Allergy Asthma Immunol</a:t>
            </a:r>
            <a:r>
              <a:rPr lang="en-US" dirty="0"/>
              <a:t>. 2018;120:504-511.e1; 2. Chipps BE et al. Poster presented at American College of Allergy, Asthma, and Immunology Annual Scientific Meeting; October 26-30, 2017; Boston, MA, US.</a:t>
            </a:r>
          </a:p>
        </p:txBody>
      </p:sp>
      <p:sp>
        <p:nvSpPr>
          <p:cNvPr id="76" name="Content Placeholder 2">
            <a:extLst>
              <a:ext uri="{FF2B5EF4-FFF2-40B4-BE49-F238E27FC236}">
                <a16:creationId xmlns:a16="http://schemas.microsoft.com/office/drawing/2014/main" id="{9C52511B-764E-4B51-9BC7-601E2D9D6488}"/>
              </a:ext>
            </a:extLst>
          </p:cNvPr>
          <p:cNvSpPr txBox="1">
            <a:spLocks/>
          </p:cNvSpPr>
          <p:nvPr/>
        </p:nvSpPr>
        <p:spPr>
          <a:xfrm>
            <a:off x="9069795" y="2572666"/>
            <a:ext cx="2665006" cy="813816"/>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182880" tIns="91440" rIns="182880" bIns="91440"/>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defTabSz="438856">
              <a:spcBef>
                <a:spcPts val="864"/>
              </a:spcBef>
              <a:spcAft>
                <a:spcPts val="0"/>
              </a:spcAft>
              <a:buClr>
                <a:srgbClr val="7F134C"/>
              </a:buClr>
              <a:buNone/>
              <a:defRPr/>
            </a:pPr>
            <a:r>
              <a:rPr lang="en-US" sz="1400" b="1" dirty="0">
                <a:solidFill>
                  <a:schemeClr val="bg1"/>
                </a:solidFill>
              </a:rPr>
              <a:t>Similar improvements in FEV</a:t>
            </a:r>
            <a:r>
              <a:rPr lang="en-US" sz="1400" b="1" baseline="-25000" dirty="0">
                <a:solidFill>
                  <a:schemeClr val="bg1"/>
                </a:solidFill>
              </a:rPr>
              <a:t>1</a:t>
            </a:r>
            <a:r>
              <a:rPr lang="en-US" sz="1400" b="1" dirty="0">
                <a:solidFill>
                  <a:schemeClr val="bg1"/>
                </a:solidFill>
              </a:rPr>
              <a:t> irrespective of allergic status</a:t>
            </a:r>
          </a:p>
        </p:txBody>
      </p:sp>
      <p:cxnSp>
        <p:nvCxnSpPr>
          <p:cNvPr id="295" name="Straight Connector 294">
            <a:extLst>
              <a:ext uri="{FF2B5EF4-FFF2-40B4-BE49-F238E27FC236}">
                <a16:creationId xmlns:a16="http://schemas.microsoft.com/office/drawing/2014/main" id="{45E5818F-D6CC-4C74-8FB2-68FDF3A16EAF}"/>
              </a:ext>
            </a:extLst>
          </p:cNvPr>
          <p:cNvCxnSpPr>
            <a:cxnSpLocks/>
          </p:cNvCxnSpPr>
          <p:nvPr/>
        </p:nvCxnSpPr>
        <p:spPr>
          <a:xfrm flipH="1">
            <a:off x="2060457" y="3755661"/>
            <a:ext cx="65092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9405A51-5099-4B50-8F9F-4F3C3C3AD03E}"/>
              </a:ext>
            </a:extLst>
          </p:cNvPr>
          <p:cNvGrpSpPr/>
          <p:nvPr/>
        </p:nvGrpSpPr>
        <p:grpSpPr>
          <a:xfrm>
            <a:off x="1048367" y="1229487"/>
            <a:ext cx="7603634" cy="4856391"/>
            <a:chOff x="883563" y="1128477"/>
            <a:chExt cx="7603634" cy="4856391"/>
          </a:xfrm>
        </p:grpSpPr>
        <p:grpSp>
          <p:nvGrpSpPr>
            <p:cNvPr id="150" name="Group 149">
              <a:extLst>
                <a:ext uri="{FF2B5EF4-FFF2-40B4-BE49-F238E27FC236}">
                  <a16:creationId xmlns:a16="http://schemas.microsoft.com/office/drawing/2014/main" id="{459B9354-37D5-44F9-ABE6-E46C21D3700A}"/>
                </a:ext>
              </a:extLst>
            </p:cNvPr>
            <p:cNvGrpSpPr/>
            <p:nvPr/>
          </p:nvGrpSpPr>
          <p:grpSpPr>
            <a:xfrm>
              <a:off x="883563" y="1128477"/>
              <a:ext cx="7603634" cy="4856391"/>
              <a:chOff x="896299" y="800878"/>
              <a:chExt cx="7603634" cy="4856391"/>
            </a:xfrm>
          </p:grpSpPr>
          <p:grpSp>
            <p:nvGrpSpPr>
              <p:cNvPr id="151" name="Group 150">
                <a:extLst>
                  <a:ext uri="{FF2B5EF4-FFF2-40B4-BE49-F238E27FC236}">
                    <a16:creationId xmlns:a16="http://schemas.microsoft.com/office/drawing/2014/main" id="{5239396D-9AEB-4CD5-8379-31D7481CDA8C}"/>
                  </a:ext>
                </a:extLst>
              </p:cNvPr>
              <p:cNvGrpSpPr/>
              <p:nvPr/>
            </p:nvGrpSpPr>
            <p:grpSpPr>
              <a:xfrm>
                <a:off x="896299" y="800878"/>
                <a:ext cx="7603634" cy="4856391"/>
                <a:chOff x="896299" y="800878"/>
                <a:chExt cx="7603634" cy="4856391"/>
              </a:xfrm>
            </p:grpSpPr>
            <p:sp>
              <p:nvSpPr>
                <p:cNvPr id="158" name="TextBox 157">
                  <a:extLst>
                    <a:ext uri="{FF2B5EF4-FFF2-40B4-BE49-F238E27FC236}">
                      <a16:creationId xmlns:a16="http://schemas.microsoft.com/office/drawing/2014/main" id="{C3336054-97DB-479A-AF67-78BC111715B3}"/>
                    </a:ext>
                  </a:extLst>
                </p:cNvPr>
                <p:cNvSpPr txBox="1"/>
                <p:nvPr/>
              </p:nvSpPr>
              <p:spPr>
                <a:xfrm>
                  <a:off x="1309909" y="800878"/>
                  <a:ext cx="7190024" cy="767903"/>
                </a:xfrm>
                <a:prstGeom prst="rect">
                  <a:avLst/>
                </a:prstGeom>
                <a:noFill/>
              </p:spPr>
              <p:txBody>
                <a:bodyPr wrap="square" rtlCol="0">
                  <a:spAutoFit/>
                </a:bodyPr>
                <a:lstStyle/>
                <a:p>
                  <a:pPr algn="ctr">
                    <a:lnSpc>
                      <a:spcPct val="90000"/>
                    </a:lnSpc>
                    <a:buClr>
                      <a:srgbClr val="7F134C"/>
                    </a:buClr>
                  </a:pPr>
                  <a:r>
                    <a:rPr lang="en-US" sz="1600" b="1" dirty="0">
                      <a:solidFill>
                        <a:srgbClr val="000000"/>
                      </a:solidFill>
                    </a:rPr>
                    <a:t>FEV</a:t>
                  </a:r>
                  <a:r>
                    <a:rPr lang="en-US" sz="1600" b="1" baseline="-25000" dirty="0">
                      <a:solidFill>
                        <a:srgbClr val="000000"/>
                      </a:solidFill>
                    </a:rPr>
                    <a:t>1</a:t>
                  </a:r>
                  <a:r>
                    <a:rPr lang="en-US" sz="1600" b="1" dirty="0">
                      <a:solidFill>
                        <a:srgbClr val="000000"/>
                      </a:solidFill>
                    </a:rPr>
                    <a:t> Treatment Effect</a:t>
                  </a:r>
                  <a:r>
                    <a:rPr lang="en-US" sz="1600" b="1" baseline="30000" dirty="0">
                      <a:solidFill>
                        <a:srgbClr val="000000"/>
                      </a:solidFill>
                    </a:rPr>
                    <a:t>1,2</a:t>
                  </a:r>
                  <a:endParaRPr lang="en-US" sz="1600" b="1" dirty="0">
                    <a:solidFill>
                      <a:srgbClr val="000000"/>
                    </a:solidFill>
                  </a:endParaRPr>
                </a:p>
                <a:p>
                  <a:pPr algn="ctr">
                    <a:lnSpc>
                      <a:spcPct val="90000"/>
                    </a:lnSpc>
                    <a:spcBef>
                      <a:spcPts val="300"/>
                    </a:spcBef>
                    <a:buClr>
                      <a:srgbClr val="7F134C"/>
                    </a:buClr>
                  </a:pPr>
                  <a:r>
                    <a:rPr lang="en-US" sz="1400" b="1" dirty="0">
                      <a:solidFill>
                        <a:srgbClr val="000000"/>
                      </a:solidFill>
                    </a:rPr>
                    <a:t>Criteria for Allergic Status</a:t>
                  </a:r>
                  <a:r>
                    <a:rPr lang="en-US" sz="1400" b="1" baseline="30000" dirty="0">
                      <a:solidFill>
                        <a:srgbClr val="000000"/>
                      </a:solidFill>
                    </a:rPr>
                    <a:t>a</a:t>
                  </a:r>
                  <a:r>
                    <a:rPr lang="en-US" sz="1400" b="1" dirty="0">
                      <a:solidFill>
                        <a:srgbClr val="000000"/>
                      </a:solidFill>
                    </a:rPr>
                    <a:t>: </a:t>
                  </a:r>
                  <a:r>
                    <a:rPr lang="en-US" sz="1400" b="1" dirty="0" err="1">
                      <a:solidFill>
                        <a:srgbClr val="000000"/>
                      </a:solidFill>
                    </a:rPr>
                    <a:t>Atopy</a:t>
                  </a:r>
                  <a:r>
                    <a:rPr lang="en-US" sz="1400" b="1" baseline="30000" dirty="0" err="1">
                      <a:solidFill>
                        <a:srgbClr val="000000"/>
                      </a:solidFill>
                    </a:rPr>
                    <a:t>b</a:t>
                  </a:r>
                  <a:r>
                    <a:rPr lang="en-US" sz="1400" b="1" dirty="0">
                      <a:solidFill>
                        <a:srgbClr val="000000"/>
                      </a:solidFill>
                    </a:rPr>
                    <a:t> and serum </a:t>
                  </a:r>
                  <a:r>
                    <a:rPr lang="en-US" sz="1400" b="1" dirty="0" err="1">
                      <a:solidFill>
                        <a:srgbClr val="000000"/>
                      </a:solidFill>
                    </a:rPr>
                    <a:t>IgE</a:t>
                  </a:r>
                  <a:r>
                    <a:rPr lang="en-US" sz="1400" b="1" dirty="0">
                      <a:solidFill>
                        <a:srgbClr val="000000"/>
                      </a:solidFill>
                    </a:rPr>
                    <a:t> concentration of 30-700 </a:t>
                  </a:r>
                  <a:r>
                    <a:rPr lang="en-US" sz="1400" b="1" dirty="0" err="1">
                      <a:solidFill>
                        <a:srgbClr val="000000"/>
                      </a:solidFill>
                    </a:rPr>
                    <a:t>kU</a:t>
                  </a:r>
                  <a:r>
                    <a:rPr lang="en-US" sz="1400" b="1" dirty="0">
                      <a:solidFill>
                        <a:srgbClr val="000000"/>
                      </a:solidFill>
                    </a:rPr>
                    <a:t>/L </a:t>
                  </a:r>
                  <a:endParaRPr lang="en-US" sz="1400" b="1" baseline="30000" dirty="0">
                    <a:solidFill>
                      <a:srgbClr val="000000"/>
                    </a:solidFill>
                  </a:endParaRPr>
                </a:p>
                <a:p>
                  <a:pPr algn="ctr">
                    <a:lnSpc>
                      <a:spcPct val="90000"/>
                    </a:lnSpc>
                    <a:buClr>
                      <a:srgbClr val="7F134C"/>
                    </a:buClr>
                  </a:pPr>
                  <a:endParaRPr lang="en-US" sz="1600" b="1" dirty="0">
                    <a:solidFill>
                      <a:srgbClr val="000000"/>
                    </a:solidFill>
                  </a:endParaRPr>
                </a:p>
              </p:txBody>
            </p:sp>
            <p:grpSp>
              <p:nvGrpSpPr>
                <p:cNvPr id="159" name="Group 158">
                  <a:extLst>
                    <a:ext uri="{FF2B5EF4-FFF2-40B4-BE49-F238E27FC236}">
                      <a16:creationId xmlns:a16="http://schemas.microsoft.com/office/drawing/2014/main" id="{88AF32F3-F359-44F4-80D9-8B51FC19CFFB}"/>
                    </a:ext>
                  </a:extLst>
                </p:cNvPr>
                <p:cNvGrpSpPr/>
                <p:nvPr/>
              </p:nvGrpSpPr>
              <p:grpSpPr>
                <a:xfrm>
                  <a:off x="896299" y="1661539"/>
                  <a:ext cx="7399968" cy="3995730"/>
                  <a:chOff x="896299" y="1661539"/>
                  <a:chExt cx="7399968" cy="3995730"/>
                </a:xfrm>
              </p:grpSpPr>
              <p:grpSp>
                <p:nvGrpSpPr>
                  <p:cNvPr id="161" name="Group 160">
                    <a:extLst>
                      <a:ext uri="{FF2B5EF4-FFF2-40B4-BE49-F238E27FC236}">
                        <a16:creationId xmlns:a16="http://schemas.microsoft.com/office/drawing/2014/main" id="{AD673964-021B-4127-9A43-90B885C96BA9}"/>
                      </a:ext>
                    </a:extLst>
                  </p:cNvPr>
                  <p:cNvGrpSpPr/>
                  <p:nvPr/>
                </p:nvGrpSpPr>
                <p:grpSpPr>
                  <a:xfrm>
                    <a:off x="896299" y="1663913"/>
                    <a:ext cx="7399968" cy="3993356"/>
                    <a:chOff x="896299" y="1663913"/>
                    <a:chExt cx="7399968" cy="3993356"/>
                  </a:xfrm>
                </p:grpSpPr>
                <p:grpSp>
                  <p:nvGrpSpPr>
                    <p:cNvPr id="186" name="Group 185">
                      <a:extLst>
                        <a:ext uri="{FF2B5EF4-FFF2-40B4-BE49-F238E27FC236}">
                          <a16:creationId xmlns:a16="http://schemas.microsoft.com/office/drawing/2014/main" id="{E763977C-F12B-4EC0-9E72-7CC6402C8DB1}"/>
                        </a:ext>
                      </a:extLst>
                    </p:cNvPr>
                    <p:cNvGrpSpPr/>
                    <p:nvPr/>
                  </p:nvGrpSpPr>
                  <p:grpSpPr>
                    <a:xfrm>
                      <a:off x="896299" y="1737434"/>
                      <a:ext cx="7399968" cy="3919835"/>
                      <a:chOff x="4319876" y="2217095"/>
                      <a:chExt cx="4216165" cy="2588679"/>
                    </a:xfrm>
                  </p:grpSpPr>
                  <p:sp>
                    <p:nvSpPr>
                      <p:cNvPr id="188" name="TextBox 187">
                        <a:extLst>
                          <a:ext uri="{FF2B5EF4-FFF2-40B4-BE49-F238E27FC236}">
                            <a16:creationId xmlns:a16="http://schemas.microsoft.com/office/drawing/2014/main" id="{CA28B5DE-A0FE-4DDF-A381-F854870EC729}"/>
                          </a:ext>
                        </a:extLst>
                      </p:cNvPr>
                      <p:cNvSpPr txBox="1"/>
                      <p:nvPr/>
                    </p:nvSpPr>
                    <p:spPr>
                      <a:xfrm rot="16200000">
                        <a:off x="3670319" y="2954081"/>
                        <a:ext cx="1635799" cy="336686"/>
                      </a:xfrm>
                      <a:prstGeom prst="rect">
                        <a:avLst/>
                      </a:prstGeom>
                      <a:noFill/>
                    </p:spPr>
                    <p:txBody>
                      <a:bodyPr wrap="square" rtlCol="0" anchor="b">
                        <a:spAutoFit/>
                      </a:bodyPr>
                      <a:lstStyle/>
                      <a:p>
                        <a:pPr algn="ctr">
                          <a:lnSpc>
                            <a:spcPct val="90000"/>
                          </a:lnSpc>
                          <a:spcBef>
                            <a:spcPts val="1200"/>
                          </a:spcBef>
                          <a:buClr>
                            <a:srgbClr val="7F134C"/>
                          </a:buClr>
                        </a:pPr>
                        <a:r>
                          <a:rPr lang="en-US" sz="1200" b="1" dirty="0">
                            <a:solidFill>
                              <a:srgbClr val="000000"/>
                            </a:solidFill>
                            <a:latin typeface="Arial" panose="020B0604020202020204"/>
                          </a:rPr>
                          <a:t>Prebronchodilator FEV</a:t>
                        </a:r>
                        <a:r>
                          <a:rPr lang="en-US" sz="1200" b="1" baseline="-25000" dirty="0">
                            <a:solidFill>
                              <a:srgbClr val="000000"/>
                            </a:solidFill>
                            <a:latin typeface="Arial" panose="020B0604020202020204"/>
                          </a:rPr>
                          <a:t>1</a:t>
                        </a:r>
                        <a:r>
                          <a:rPr lang="en-US" sz="1200" b="1" dirty="0">
                            <a:solidFill>
                              <a:srgbClr val="000000"/>
                            </a:solidFill>
                            <a:latin typeface="Arial" panose="020B0604020202020204"/>
                          </a:rPr>
                          <a:t> (mL)</a:t>
                        </a:r>
                        <a:br>
                          <a:rPr lang="en-US" sz="1200" b="1" dirty="0">
                            <a:solidFill>
                              <a:srgbClr val="000000"/>
                            </a:solidFill>
                            <a:latin typeface="Arial" panose="020B0604020202020204"/>
                          </a:rPr>
                        </a:br>
                        <a:r>
                          <a:rPr lang="en-US" sz="1200" b="1" dirty="0">
                            <a:solidFill>
                              <a:srgbClr val="000000"/>
                            </a:solidFill>
                            <a:latin typeface="Arial" panose="020B0604020202020204"/>
                          </a:rPr>
                          <a:t>LS M</a:t>
                        </a:r>
                        <a:r>
                          <a:rPr lang="en-US" sz="1200" b="1" dirty="0">
                            <a:solidFill>
                              <a:srgbClr val="000000"/>
                            </a:solidFill>
                          </a:rPr>
                          <a:t>ean</a:t>
                        </a:r>
                        <a:r>
                          <a:rPr lang="en-US" sz="1200" b="1" dirty="0">
                            <a:solidFill>
                              <a:srgbClr val="000000"/>
                            </a:solidFill>
                            <a:latin typeface="Arial" panose="020B0604020202020204"/>
                          </a:rPr>
                          <a:t> Difference vs. Placebo</a:t>
                        </a:r>
                      </a:p>
                    </p:txBody>
                  </p:sp>
                  <p:sp>
                    <p:nvSpPr>
                      <p:cNvPr id="189" name="TextBox 188">
                        <a:extLst>
                          <a:ext uri="{FF2B5EF4-FFF2-40B4-BE49-F238E27FC236}">
                            <a16:creationId xmlns:a16="http://schemas.microsoft.com/office/drawing/2014/main" id="{67406E72-4A30-4EE1-BDF4-B05D377DE30C}"/>
                          </a:ext>
                        </a:extLst>
                      </p:cNvPr>
                      <p:cNvSpPr txBox="1"/>
                      <p:nvPr/>
                    </p:nvSpPr>
                    <p:spPr>
                      <a:xfrm>
                        <a:off x="4685696" y="2254503"/>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300</a:t>
                        </a:r>
                      </a:p>
                    </p:txBody>
                  </p:sp>
                  <p:sp>
                    <p:nvSpPr>
                      <p:cNvPr id="190" name="TextBox 189">
                        <a:extLst>
                          <a:ext uri="{FF2B5EF4-FFF2-40B4-BE49-F238E27FC236}">
                            <a16:creationId xmlns:a16="http://schemas.microsoft.com/office/drawing/2014/main" id="{13927E58-2987-471A-89D5-56A114FAAC03}"/>
                          </a:ext>
                        </a:extLst>
                      </p:cNvPr>
                      <p:cNvSpPr txBox="1"/>
                      <p:nvPr/>
                    </p:nvSpPr>
                    <p:spPr>
                      <a:xfrm>
                        <a:off x="4686141" y="2413258"/>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250</a:t>
                        </a:r>
                      </a:p>
                    </p:txBody>
                  </p:sp>
                  <p:sp>
                    <p:nvSpPr>
                      <p:cNvPr id="191" name="TextBox 190">
                        <a:extLst>
                          <a:ext uri="{FF2B5EF4-FFF2-40B4-BE49-F238E27FC236}">
                            <a16:creationId xmlns:a16="http://schemas.microsoft.com/office/drawing/2014/main" id="{FF4BBC4E-7974-4E4A-9D80-5ED141974FF3}"/>
                          </a:ext>
                        </a:extLst>
                      </p:cNvPr>
                      <p:cNvSpPr txBox="1"/>
                      <p:nvPr/>
                    </p:nvSpPr>
                    <p:spPr>
                      <a:xfrm>
                        <a:off x="4685696" y="2567332"/>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200</a:t>
                        </a:r>
                      </a:p>
                    </p:txBody>
                  </p:sp>
                  <p:sp>
                    <p:nvSpPr>
                      <p:cNvPr id="192" name="TextBox 191">
                        <a:extLst>
                          <a:ext uri="{FF2B5EF4-FFF2-40B4-BE49-F238E27FC236}">
                            <a16:creationId xmlns:a16="http://schemas.microsoft.com/office/drawing/2014/main" id="{6FAD8BDF-EE58-48C2-97C6-496ECE75A84C}"/>
                          </a:ext>
                        </a:extLst>
                      </p:cNvPr>
                      <p:cNvSpPr txBox="1"/>
                      <p:nvPr/>
                    </p:nvSpPr>
                    <p:spPr>
                      <a:xfrm>
                        <a:off x="4685696" y="2726087"/>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150</a:t>
                        </a:r>
                      </a:p>
                    </p:txBody>
                  </p:sp>
                  <p:sp>
                    <p:nvSpPr>
                      <p:cNvPr id="239" name="TextBox 238">
                        <a:extLst>
                          <a:ext uri="{FF2B5EF4-FFF2-40B4-BE49-F238E27FC236}">
                            <a16:creationId xmlns:a16="http://schemas.microsoft.com/office/drawing/2014/main" id="{2356E0FB-3807-44A3-95BA-042D7F3C8A8F}"/>
                          </a:ext>
                        </a:extLst>
                      </p:cNvPr>
                      <p:cNvSpPr txBox="1"/>
                      <p:nvPr/>
                    </p:nvSpPr>
                    <p:spPr>
                      <a:xfrm>
                        <a:off x="4685696" y="2875480"/>
                        <a:ext cx="250432"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sp>
                    <p:nvSpPr>
                      <p:cNvPr id="240" name="TextBox 239">
                        <a:extLst>
                          <a:ext uri="{FF2B5EF4-FFF2-40B4-BE49-F238E27FC236}">
                            <a16:creationId xmlns:a16="http://schemas.microsoft.com/office/drawing/2014/main" id="{FCF07199-110F-4C17-BC2C-7EF837FE5268}"/>
                          </a:ext>
                        </a:extLst>
                      </p:cNvPr>
                      <p:cNvSpPr txBox="1"/>
                      <p:nvPr/>
                    </p:nvSpPr>
                    <p:spPr>
                      <a:xfrm>
                        <a:off x="4734256" y="3038319"/>
                        <a:ext cx="202026"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41" name="TextBox 240">
                        <a:extLst>
                          <a:ext uri="{FF2B5EF4-FFF2-40B4-BE49-F238E27FC236}">
                            <a16:creationId xmlns:a16="http://schemas.microsoft.com/office/drawing/2014/main" id="{8FD82A2E-F9D5-4663-87F3-484414CB62D2}"/>
                          </a:ext>
                        </a:extLst>
                      </p:cNvPr>
                      <p:cNvSpPr txBox="1"/>
                      <p:nvPr/>
                    </p:nvSpPr>
                    <p:spPr>
                      <a:xfrm>
                        <a:off x="4778217" y="3188917"/>
                        <a:ext cx="153621"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0</a:t>
                        </a:r>
                      </a:p>
                    </p:txBody>
                  </p:sp>
                  <p:sp>
                    <p:nvSpPr>
                      <p:cNvPr id="242" name="TextBox 241">
                        <a:extLst>
                          <a:ext uri="{FF2B5EF4-FFF2-40B4-BE49-F238E27FC236}">
                            <a16:creationId xmlns:a16="http://schemas.microsoft.com/office/drawing/2014/main" id="{F32CDF21-4C3C-4848-8E56-086064954903}"/>
                          </a:ext>
                        </a:extLst>
                      </p:cNvPr>
                      <p:cNvSpPr txBox="1"/>
                      <p:nvPr/>
                    </p:nvSpPr>
                    <p:spPr>
                      <a:xfrm>
                        <a:off x="4701658" y="3351681"/>
                        <a:ext cx="231253"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-50</a:t>
                        </a:r>
                      </a:p>
                    </p:txBody>
                  </p:sp>
                  <p:sp>
                    <p:nvSpPr>
                      <p:cNvPr id="243" name="TextBox 242">
                        <a:extLst>
                          <a:ext uri="{FF2B5EF4-FFF2-40B4-BE49-F238E27FC236}">
                            <a16:creationId xmlns:a16="http://schemas.microsoft.com/office/drawing/2014/main" id="{68FBA442-1696-4A8C-B53E-2709282487AB}"/>
                          </a:ext>
                        </a:extLst>
                      </p:cNvPr>
                      <p:cNvSpPr txBox="1"/>
                      <p:nvPr/>
                    </p:nvSpPr>
                    <p:spPr>
                      <a:xfrm>
                        <a:off x="4653253" y="3500421"/>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-100</a:t>
                        </a:r>
                      </a:p>
                    </p:txBody>
                  </p:sp>
                  <p:sp>
                    <p:nvSpPr>
                      <p:cNvPr id="244" name="TextBox 243">
                        <a:extLst>
                          <a:ext uri="{FF2B5EF4-FFF2-40B4-BE49-F238E27FC236}">
                            <a16:creationId xmlns:a16="http://schemas.microsoft.com/office/drawing/2014/main" id="{20269F2E-F866-4623-A28C-C78DCAF1981C}"/>
                          </a:ext>
                        </a:extLst>
                      </p:cNvPr>
                      <p:cNvSpPr txBox="1"/>
                      <p:nvPr/>
                    </p:nvSpPr>
                    <p:spPr>
                      <a:xfrm>
                        <a:off x="4652498" y="3659416"/>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-150</a:t>
                        </a:r>
                      </a:p>
                    </p:txBody>
                  </p:sp>
                  <p:cxnSp>
                    <p:nvCxnSpPr>
                      <p:cNvPr id="245" name="Straight Connector 244">
                        <a:extLst>
                          <a:ext uri="{FF2B5EF4-FFF2-40B4-BE49-F238E27FC236}">
                            <a16:creationId xmlns:a16="http://schemas.microsoft.com/office/drawing/2014/main" id="{A724DA9D-7EE3-450C-8D40-5D4C970DCC18}"/>
                          </a:ext>
                        </a:extLst>
                      </p:cNvPr>
                      <p:cNvCxnSpPr>
                        <a:cxnSpLocks/>
                      </p:cNvCxnSpPr>
                      <p:nvPr/>
                    </p:nvCxnSpPr>
                    <p:spPr>
                      <a:xfrm>
                        <a:off x="4953621" y="2337402"/>
                        <a:ext cx="0" cy="1551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1E07197-6146-42CC-B1C1-634B8E681E77}"/>
                          </a:ext>
                        </a:extLst>
                      </p:cNvPr>
                      <p:cNvCxnSpPr/>
                      <p:nvPr/>
                    </p:nvCxnSpPr>
                    <p:spPr>
                      <a:xfrm>
                        <a:off x="4894454" y="233706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86ED138-ECC5-450B-B115-9E801E1CC0BE}"/>
                          </a:ext>
                        </a:extLst>
                      </p:cNvPr>
                      <p:cNvCxnSpPr/>
                      <p:nvPr/>
                    </p:nvCxnSpPr>
                    <p:spPr>
                      <a:xfrm>
                        <a:off x="4894454" y="249144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AEDEDD5-07AB-4BD3-9BA8-53005C07C34F}"/>
                          </a:ext>
                        </a:extLst>
                      </p:cNvPr>
                      <p:cNvCxnSpPr/>
                      <p:nvPr/>
                    </p:nvCxnSpPr>
                    <p:spPr>
                      <a:xfrm>
                        <a:off x="4894454" y="264582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EA028DF-2286-4889-AC3E-703C577A59FA}"/>
                          </a:ext>
                        </a:extLst>
                      </p:cNvPr>
                      <p:cNvCxnSpPr/>
                      <p:nvPr/>
                    </p:nvCxnSpPr>
                    <p:spPr>
                      <a:xfrm>
                        <a:off x="4894454" y="280020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B9B6DE7-1AB1-4261-92F5-21D2FBC0D4D1}"/>
                          </a:ext>
                        </a:extLst>
                      </p:cNvPr>
                      <p:cNvCxnSpPr/>
                      <p:nvPr/>
                    </p:nvCxnSpPr>
                    <p:spPr>
                      <a:xfrm>
                        <a:off x="4894454" y="295458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E6504C7-B457-4C7B-8523-7A6473284DA6}"/>
                          </a:ext>
                        </a:extLst>
                      </p:cNvPr>
                      <p:cNvCxnSpPr/>
                      <p:nvPr/>
                    </p:nvCxnSpPr>
                    <p:spPr>
                      <a:xfrm>
                        <a:off x="4894454" y="3108971"/>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A70B35D-2BFA-4A57-9D8B-194C163B863F}"/>
                          </a:ext>
                        </a:extLst>
                      </p:cNvPr>
                      <p:cNvCxnSpPr/>
                      <p:nvPr/>
                    </p:nvCxnSpPr>
                    <p:spPr>
                      <a:xfrm>
                        <a:off x="4894454" y="3263353"/>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E27504E-3C45-4888-A9A5-D457B1A05084}"/>
                          </a:ext>
                        </a:extLst>
                      </p:cNvPr>
                      <p:cNvCxnSpPr/>
                      <p:nvPr/>
                    </p:nvCxnSpPr>
                    <p:spPr>
                      <a:xfrm>
                        <a:off x="4894454" y="3417735"/>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0A11C0F-07A5-40B9-9E74-2DF79BCD075A}"/>
                          </a:ext>
                        </a:extLst>
                      </p:cNvPr>
                      <p:cNvCxnSpPr/>
                      <p:nvPr/>
                    </p:nvCxnSpPr>
                    <p:spPr>
                      <a:xfrm>
                        <a:off x="4894454" y="3572117"/>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9893685-95FC-442A-ACBC-868476E19410}"/>
                          </a:ext>
                        </a:extLst>
                      </p:cNvPr>
                      <p:cNvCxnSpPr/>
                      <p:nvPr/>
                    </p:nvCxnSpPr>
                    <p:spPr>
                      <a:xfrm>
                        <a:off x="4894454" y="3726499"/>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6" name="Group 255">
                        <a:extLst>
                          <a:ext uri="{FF2B5EF4-FFF2-40B4-BE49-F238E27FC236}">
                            <a16:creationId xmlns:a16="http://schemas.microsoft.com/office/drawing/2014/main" id="{070B717C-9C31-4500-838C-781727C4AF30}"/>
                          </a:ext>
                        </a:extLst>
                      </p:cNvPr>
                      <p:cNvGrpSpPr/>
                      <p:nvPr/>
                    </p:nvGrpSpPr>
                    <p:grpSpPr>
                      <a:xfrm>
                        <a:off x="5025700" y="3881656"/>
                        <a:ext cx="1742093" cy="390262"/>
                        <a:chOff x="856072" y="3881656"/>
                        <a:chExt cx="1742093" cy="390262"/>
                      </a:xfrm>
                    </p:grpSpPr>
                    <p:sp>
                      <p:nvSpPr>
                        <p:cNvPr id="291" name="TextBox 290">
                          <a:extLst>
                            <a:ext uri="{FF2B5EF4-FFF2-40B4-BE49-F238E27FC236}">
                              <a16:creationId xmlns:a16="http://schemas.microsoft.com/office/drawing/2014/main" id="{F8239059-34B8-47A5-B5C3-6EF13F0819AB}"/>
                            </a:ext>
                          </a:extLst>
                        </p:cNvPr>
                        <p:cNvSpPr txBox="1"/>
                        <p:nvPr/>
                      </p:nvSpPr>
                      <p:spPr>
                        <a:xfrm>
                          <a:off x="856072" y="3881656"/>
                          <a:ext cx="532995" cy="280495"/>
                        </a:xfrm>
                        <a:prstGeom prst="rect">
                          <a:avLst/>
                        </a:prstGeom>
                        <a:noFill/>
                      </p:spPr>
                      <p:txBody>
                        <a:bodyPr wrap="squar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n=294</a:t>
                          </a:r>
                          <a:endParaRPr lang="en-US" sz="1200" baseline="30000" dirty="0">
                            <a:solidFill>
                              <a:srgbClr val="000000"/>
                            </a:solidFill>
                          </a:endParaRPr>
                        </a:p>
                      </p:txBody>
                    </p:sp>
                    <p:sp>
                      <p:nvSpPr>
                        <p:cNvPr id="292" name="TextBox 291">
                          <a:extLst>
                            <a:ext uri="{FF2B5EF4-FFF2-40B4-BE49-F238E27FC236}">
                              <a16:creationId xmlns:a16="http://schemas.microsoft.com/office/drawing/2014/main" id="{D865C8F9-10E6-4959-94F2-3990EEA5B8CF}"/>
                            </a:ext>
                          </a:extLst>
                        </p:cNvPr>
                        <p:cNvSpPr txBox="1"/>
                        <p:nvPr/>
                      </p:nvSpPr>
                      <p:spPr>
                        <a:xfrm>
                          <a:off x="1602548" y="3881656"/>
                          <a:ext cx="402956"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n=184</a:t>
                          </a:r>
                          <a:r>
                            <a:rPr lang="en-US" sz="1200" baseline="30000" dirty="0">
                              <a:solidFill>
                                <a:srgbClr val="000000"/>
                              </a:solidFill>
                            </a:rPr>
                            <a:t>c</a:t>
                          </a:r>
                        </a:p>
                      </p:txBody>
                    </p:sp>
                    <p:sp>
                      <p:nvSpPr>
                        <p:cNvPr id="293" name="TextBox 292">
                          <a:extLst>
                            <a:ext uri="{FF2B5EF4-FFF2-40B4-BE49-F238E27FC236}">
                              <a16:creationId xmlns:a16="http://schemas.microsoft.com/office/drawing/2014/main" id="{D08A5FD4-06C9-4AB1-90F4-420BE90AE2F9}"/>
                            </a:ext>
                          </a:extLst>
                        </p:cNvPr>
                        <p:cNvSpPr txBox="1"/>
                        <p:nvPr/>
                      </p:nvSpPr>
                      <p:spPr>
                        <a:xfrm>
                          <a:off x="2195208"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n=110</a:t>
                          </a:r>
                          <a:endParaRPr lang="en-US" sz="1200" baseline="30000" dirty="0">
                            <a:solidFill>
                              <a:srgbClr val="000000"/>
                            </a:solidFill>
                          </a:endParaRPr>
                        </a:p>
                      </p:txBody>
                    </p:sp>
                  </p:grpSp>
                  <p:sp>
                    <p:nvSpPr>
                      <p:cNvPr id="258" name="TextBox 257">
                        <a:extLst>
                          <a:ext uri="{FF2B5EF4-FFF2-40B4-BE49-F238E27FC236}">
                            <a16:creationId xmlns:a16="http://schemas.microsoft.com/office/drawing/2014/main" id="{1C6D52CC-F7E2-47DB-A14C-88BC792711F6}"/>
                          </a:ext>
                        </a:extLst>
                      </p:cNvPr>
                      <p:cNvSpPr txBox="1"/>
                      <p:nvPr/>
                    </p:nvSpPr>
                    <p:spPr>
                      <a:xfrm>
                        <a:off x="7431281" y="2217095"/>
                        <a:ext cx="621239" cy="146345"/>
                      </a:xfrm>
                      <a:prstGeom prst="rect">
                        <a:avLst/>
                      </a:prstGeom>
                      <a:noFill/>
                    </p:spPr>
                    <p:txBody>
                      <a:bodyPr wrap="none" rtlCol="0">
                        <a:spAutoFit/>
                      </a:bodyPr>
                      <a:lstStyle/>
                      <a:p>
                        <a:pPr algn="ctr">
                          <a:lnSpc>
                            <a:spcPct val="90000"/>
                          </a:lnSpc>
                          <a:spcBef>
                            <a:spcPts val="1200"/>
                          </a:spcBef>
                          <a:buClr>
                            <a:srgbClr val="7F134C"/>
                          </a:buClr>
                        </a:pPr>
                        <a:r>
                          <a:rPr lang="en-US" sz="1400" b="1" baseline="30000" dirty="0">
                            <a:solidFill>
                              <a:schemeClr val="accent2"/>
                            </a:solidFill>
                          </a:rPr>
                          <a:t>Allergic status -</a:t>
                        </a:r>
                      </a:p>
                    </p:txBody>
                  </p:sp>
                  <p:grpSp>
                    <p:nvGrpSpPr>
                      <p:cNvPr id="259" name="Group 258">
                        <a:extLst>
                          <a:ext uri="{FF2B5EF4-FFF2-40B4-BE49-F238E27FC236}">
                            <a16:creationId xmlns:a16="http://schemas.microsoft.com/office/drawing/2014/main" id="{0B0262A8-86B2-4727-B430-740457903475}"/>
                          </a:ext>
                        </a:extLst>
                      </p:cNvPr>
                      <p:cNvGrpSpPr/>
                      <p:nvPr/>
                    </p:nvGrpSpPr>
                    <p:grpSpPr>
                      <a:xfrm>
                        <a:off x="6839034" y="3881656"/>
                        <a:ext cx="1697007" cy="390262"/>
                        <a:chOff x="901158" y="3881656"/>
                        <a:chExt cx="1697007" cy="390262"/>
                      </a:xfrm>
                    </p:grpSpPr>
                    <p:sp>
                      <p:nvSpPr>
                        <p:cNvPr id="287" name="TextBox 286">
                          <a:extLst>
                            <a:ext uri="{FF2B5EF4-FFF2-40B4-BE49-F238E27FC236}">
                              <a16:creationId xmlns:a16="http://schemas.microsoft.com/office/drawing/2014/main" id="{A50E1991-03AE-460F-8911-4CD0FB68FFFA}"/>
                            </a:ext>
                          </a:extLst>
                        </p:cNvPr>
                        <p:cNvSpPr txBox="1"/>
                        <p:nvPr/>
                      </p:nvSpPr>
                      <p:spPr>
                        <a:xfrm>
                          <a:off x="901158" y="3881656"/>
                          <a:ext cx="567865" cy="280495"/>
                        </a:xfrm>
                        <a:prstGeom prst="rect">
                          <a:avLst/>
                        </a:prstGeom>
                        <a:noFill/>
                      </p:spPr>
                      <p:txBody>
                        <a:bodyPr wrap="square" rtlCol="0">
                          <a:spAutoFit/>
                        </a:bodyPr>
                        <a:lstStyle/>
                        <a:p>
                          <a:pPr algn="ctr">
                            <a:lnSpc>
                              <a:spcPct val="90000"/>
                            </a:lnSpc>
                            <a:spcBef>
                              <a:spcPts val="1200"/>
                            </a:spcBef>
                            <a:buClr>
                              <a:srgbClr val="7F134C"/>
                            </a:buClr>
                          </a:pPr>
                          <a:r>
                            <a:rPr lang="en-US" sz="1200" dirty="0">
                              <a:solidFill>
                                <a:srgbClr val="000000"/>
                              </a:solidFill>
                            </a:rPr>
                            <a:t>All patients</a:t>
                          </a:r>
                        </a:p>
                        <a:p>
                          <a:pPr algn="ctr">
                            <a:lnSpc>
                              <a:spcPct val="90000"/>
                            </a:lnSpc>
                            <a:buClr>
                              <a:srgbClr val="7F134C"/>
                            </a:buClr>
                          </a:pPr>
                          <a:r>
                            <a:rPr lang="en-US" sz="1200" dirty="0">
                              <a:solidFill>
                                <a:srgbClr val="000000"/>
                              </a:solidFill>
                            </a:rPr>
                            <a:t>n=458</a:t>
                          </a:r>
                          <a:r>
                            <a:rPr lang="en-US" sz="1200" baseline="30000" dirty="0">
                              <a:solidFill>
                                <a:srgbClr val="000000"/>
                              </a:solidFill>
                            </a:rPr>
                            <a:t>c</a:t>
                          </a:r>
                        </a:p>
                      </p:txBody>
                    </p:sp>
                    <p:sp>
                      <p:nvSpPr>
                        <p:cNvPr id="288" name="TextBox 287">
                          <a:extLst>
                            <a:ext uri="{FF2B5EF4-FFF2-40B4-BE49-F238E27FC236}">
                              <a16:creationId xmlns:a16="http://schemas.microsoft.com/office/drawing/2014/main" id="{1F99F4DC-9D00-47A9-94C1-FF11B80E8102}"/>
                            </a:ext>
                          </a:extLst>
                        </p:cNvPr>
                        <p:cNvSpPr txBox="1"/>
                        <p:nvPr/>
                      </p:nvSpPr>
                      <p:spPr>
                        <a:xfrm>
                          <a:off x="1602547"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n=318</a:t>
                          </a:r>
                          <a:r>
                            <a:rPr lang="en-US" sz="1200" baseline="30000" dirty="0">
                              <a:solidFill>
                                <a:srgbClr val="000000"/>
                              </a:solidFill>
                            </a:rPr>
                            <a:t>c</a:t>
                          </a:r>
                        </a:p>
                      </p:txBody>
                    </p:sp>
                    <p:sp>
                      <p:nvSpPr>
                        <p:cNvPr id="289" name="TextBox 288">
                          <a:extLst>
                            <a:ext uri="{FF2B5EF4-FFF2-40B4-BE49-F238E27FC236}">
                              <a16:creationId xmlns:a16="http://schemas.microsoft.com/office/drawing/2014/main" id="{28D76B8D-1ABD-403D-94F6-ED4F1E7F0730}"/>
                            </a:ext>
                          </a:extLst>
                        </p:cNvPr>
                        <p:cNvSpPr txBox="1"/>
                        <p:nvPr/>
                      </p:nvSpPr>
                      <p:spPr>
                        <a:xfrm>
                          <a:off x="2195208" y="3881664"/>
                          <a:ext cx="402957" cy="390254"/>
                        </a:xfrm>
                        <a:prstGeom prst="rect">
                          <a:avLst/>
                        </a:prstGeom>
                        <a:noFill/>
                      </p:spPr>
                      <p:txBody>
                        <a:bodyPr wrap="none" rtlCol="0">
                          <a:spAutoFit/>
                        </a:bodyPr>
                        <a:lstStyle/>
                        <a:p>
                          <a:pPr algn="ctr">
                            <a:lnSpc>
                              <a:spcPct val="90000"/>
                            </a:lnSpc>
                            <a:spcBef>
                              <a:spcPts val="1200"/>
                            </a:spcBef>
                            <a:buClr>
                              <a:srgbClr val="7F134C"/>
                            </a:buClr>
                          </a:pPr>
                          <a:r>
                            <a:rPr lang="en-US" sz="1200" dirty="0">
                              <a:solidFill>
                                <a:srgbClr val="000000"/>
                              </a:solidFill>
                            </a:rPr>
                            <a:t>&lt;300</a:t>
                          </a:r>
                          <a:br>
                            <a:rPr lang="en-US" sz="1200" dirty="0">
                              <a:solidFill>
                                <a:srgbClr val="000000"/>
                              </a:solidFill>
                            </a:rPr>
                          </a:br>
                          <a:r>
                            <a:rPr lang="en-US" sz="1200" dirty="0">
                              <a:solidFill>
                                <a:srgbClr val="000000"/>
                              </a:solidFill>
                            </a:rPr>
                            <a:t>cells/</a:t>
                          </a:r>
                          <a:r>
                            <a:rPr lang="el-GR" sz="1200" dirty="0">
                              <a:solidFill>
                                <a:srgbClr val="000000"/>
                              </a:solidFill>
                            </a:rPr>
                            <a:t>μ</a:t>
                          </a:r>
                          <a:r>
                            <a:rPr lang="en-US" sz="1200" dirty="0">
                              <a:solidFill>
                                <a:srgbClr val="000000"/>
                              </a:solidFill>
                            </a:rPr>
                            <a:t>L</a:t>
                          </a:r>
                        </a:p>
                        <a:p>
                          <a:pPr algn="ctr">
                            <a:lnSpc>
                              <a:spcPct val="90000"/>
                            </a:lnSpc>
                            <a:buClr>
                              <a:srgbClr val="7F134C"/>
                            </a:buClr>
                          </a:pPr>
                          <a:r>
                            <a:rPr lang="en-US" sz="1200" dirty="0">
                              <a:solidFill>
                                <a:srgbClr val="000000"/>
                              </a:solidFill>
                            </a:rPr>
                            <a:t>n=140</a:t>
                          </a:r>
                          <a:endParaRPr lang="en-US" sz="1200" baseline="30000" dirty="0">
                            <a:solidFill>
                              <a:srgbClr val="000000"/>
                            </a:solidFill>
                          </a:endParaRPr>
                        </a:p>
                      </p:txBody>
                    </p:sp>
                  </p:grpSp>
                  <p:sp>
                    <p:nvSpPr>
                      <p:cNvPr id="260" name="TextBox 259">
                        <a:extLst>
                          <a:ext uri="{FF2B5EF4-FFF2-40B4-BE49-F238E27FC236}">
                            <a16:creationId xmlns:a16="http://schemas.microsoft.com/office/drawing/2014/main" id="{98607253-36BC-4AAE-A9E6-27AA380AF5C7}"/>
                          </a:ext>
                        </a:extLst>
                      </p:cNvPr>
                      <p:cNvSpPr txBox="1"/>
                      <p:nvPr/>
                    </p:nvSpPr>
                    <p:spPr>
                      <a:xfrm>
                        <a:off x="6512599" y="4671624"/>
                        <a:ext cx="105251" cy="134150"/>
                      </a:xfrm>
                      <a:prstGeom prst="rect">
                        <a:avLst/>
                      </a:prstGeom>
                      <a:noFill/>
                    </p:spPr>
                    <p:txBody>
                      <a:bodyPr wrap="none" rtlCol="0">
                        <a:spAutoFit/>
                      </a:bodyPr>
                      <a:lstStyle/>
                      <a:p>
                        <a:pPr algn="ctr">
                          <a:lnSpc>
                            <a:spcPct val="90000"/>
                          </a:lnSpc>
                          <a:spcBef>
                            <a:spcPts val="1200"/>
                          </a:spcBef>
                          <a:buClr>
                            <a:srgbClr val="7F134C"/>
                          </a:buClr>
                        </a:pPr>
                        <a:endParaRPr lang="en-US" sz="1200" b="1" baseline="30000" dirty="0">
                          <a:solidFill>
                            <a:srgbClr val="000000"/>
                          </a:solidFill>
                        </a:endParaRPr>
                      </a:p>
                    </p:txBody>
                  </p:sp>
                  <p:grpSp>
                    <p:nvGrpSpPr>
                      <p:cNvPr id="261" name="Group 260">
                        <a:extLst>
                          <a:ext uri="{FF2B5EF4-FFF2-40B4-BE49-F238E27FC236}">
                            <a16:creationId xmlns:a16="http://schemas.microsoft.com/office/drawing/2014/main" id="{6837F62C-506B-4E71-BB78-3FC4399309AD}"/>
                          </a:ext>
                        </a:extLst>
                      </p:cNvPr>
                      <p:cNvGrpSpPr/>
                      <p:nvPr/>
                    </p:nvGrpSpPr>
                    <p:grpSpPr>
                      <a:xfrm>
                        <a:off x="5339929" y="2889932"/>
                        <a:ext cx="91440" cy="466233"/>
                        <a:chOff x="1170301" y="2634913"/>
                        <a:chExt cx="91440" cy="466233"/>
                      </a:xfrm>
                    </p:grpSpPr>
                    <p:cxnSp>
                      <p:nvCxnSpPr>
                        <p:cNvPr id="284" name="Straight Connector 283">
                          <a:extLst>
                            <a:ext uri="{FF2B5EF4-FFF2-40B4-BE49-F238E27FC236}">
                              <a16:creationId xmlns:a16="http://schemas.microsoft.com/office/drawing/2014/main" id="{FAC948C6-25C3-4EB8-AD11-E958ED045C25}"/>
                            </a:ext>
                          </a:extLst>
                        </p:cNvPr>
                        <p:cNvCxnSpPr/>
                        <p:nvPr/>
                      </p:nvCxnSpPr>
                      <p:spPr>
                        <a:xfrm>
                          <a:off x="1170301" y="2635235"/>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C23C315-19E7-4C60-89FA-352733FF89A4}"/>
                            </a:ext>
                          </a:extLst>
                        </p:cNvPr>
                        <p:cNvCxnSpPr/>
                        <p:nvPr/>
                      </p:nvCxnSpPr>
                      <p:spPr>
                        <a:xfrm>
                          <a:off x="1170301" y="3101146"/>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B56BCF7-8026-45BC-BC99-DAB966A13902}"/>
                            </a:ext>
                          </a:extLst>
                        </p:cNvPr>
                        <p:cNvCxnSpPr>
                          <a:cxnSpLocks/>
                        </p:cNvCxnSpPr>
                        <p:nvPr/>
                      </p:nvCxnSpPr>
                      <p:spPr>
                        <a:xfrm>
                          <a:off x="1215782" y="2634913"/>
                          <a:ext cx="0" cy="4649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B8FE353D-9D16-4700-A374-F9A9B6860D1C}"/>
                          </a:ext>
                        </a:extLst>
                      </p:cNvPr>
                      <p:cNvGrpSpPr/>
                      <p:nvPr/>
                    </p:nvGrpSpPr>
                    <p:grpSpPr>
                      <a:xfrm>
                        <a:off x="5928472" y="2591224"/>
                        <a:ext cx="91440" cy="633506"/>
                        <a:chOff x="1164874" y="2582728"/>
                        <a:chExt cx="91440" cy="484463"/>
                      </a:xfrm>
                    </p:grpSpPr>
                    <p:cxnSp>
                      <p:nvCxnSpPr>
                        <p:cNvPr id="281" name="Straight Connector 280">
                          <a:extLst>
                            <a:ext uri="{FF2B5EF4-FFF2-40B4-BE49-F238E27FC236}">
                              <a16:creationId xmlns:a16="http://schemas.microsoft.com/office/drawing/2014/main" id="{4F0F8055-761F-44AF-A300-F8390D1D7DDC}"/>
                            </a:ext>
                          </a:extLst>
                        </p:cNvPr>
                        <p:cNvCxnSpPr/>
                        <p:nvPr/>
                      </p:nvCxnSpPr>
                      <p:spPr>
                        <a:xfrm>
                          <a:off x="1164874" y="2582728"/>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5C00C13-FE7C-4BCB-BFCC-2879222B1638}"/>
                            </a:ext>
                          </a:extLst>
                        </p:cNvPr>
                        <p:cNvCxnSpPr/>
                        <p:nvPr/>
                      </p:nvCxnSpPr>
                      <p:spPr>
                        <a:xfrm>
                          <a:off x="1164874" y="3064054"/>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FF4C107-3856-4C87-A9C7-9A2AB82EF025}"/>
                            </a:ext>
                          </a:extLst>
                        </p:cNvPr>
                        <p:cNvCxnSpPr>
                          <a:cxnSpLocks/>
                        </p:cNvCxnSpPr>
                        <p:nvPr/>
                      </p:nvCxnSpPr>
                      <p:spPr>
                        <a:xfrm>
                          <a:off x="1211983" y="2586915"/>
                          <a:ext cx="0" cy="4802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3" name="Group 262">
                        <a:extLst>
                          <a:ext uri="{FF2B5EF4-FFF2-40B4-BE49-F238E27FC236}">
                            <a16:creationId xmlns:a16="http://schemas.microsoft.com/office/drawing/2014/main" id="{7C1BBCBD-CFCF-42D0-95EC-27ED9DD6ED67}"/>
                          </a:ext>
                        </a:extLst>
                      </p:cNvPr>
                      <p:cNvGrpSpPr/>
                      <p:nvPr/>
                    </p:nvGrpSpPr>
                    <p:grpSpPr>
                      <a:xfrm>
                        <a:off x="6526726" y="2909338"/>
                        <a:ext cx="91440" cy="722859"/>
                        <a:chOff x="1170301" y="2590737"/>
                        <a:chExt cx="91440" cy="477413"/>
                      </a:xfrm>
                    </p:grpSpPr>
                    <p:cxnSp>
                      <p:nvCxnSpPr>
                        <p:cNvPr id="278" name="Straight Connector 277">
                          <a:extLst>
                            <a:ext uri="{FF2B5EF4-FFF2-40B4-BE49-F238E27FC236}">
                              <a16:creationId xmlns:a16="http://schemas.microsoft.com/office/drawing/2014/main" id="{8D274E43-00FA-43DB-BCDB-8A7CC913B5FF}"/>
                            </a:ext>
                          </a:extLst>
                        </p:cNvPr>
                        <p:cNvCxnSpPr/>
                        <p:nvPr/>
                      </p:nvCxnSpPr>
                      <p:spPr>
                        <a:xfrm>
                          <a:off x="1170301" y="2590737"/>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5BF8465-35D4-4EA7-8139-87194385A26B}"/>
                            </a:ext>
                          </a:extLst>
                        </p:cNvPr>
                        <p:cNvCxnSpPr/>
                        <p:nvPr/>
                      </p:nvCxnSpPr>
                      <p:spPr>
                        <a:xfrm>
                          <a:off x="1170301" y="3068143"/>
                          <a:ext cx="914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7BF936B-433B-4F6A-84BD-CE000C748827}"/>
                            </a:ext>
                          </a:extLst>
                        </p:cNvPr>
                        <p:cNvCxnSpPr>
                          <a:cxnSpLocks/>
                        </p:cNvCxnSpPr>
                        <p:nvPr/>
                      </p:nvCxnSpPr>
                      <p:spPr>
                        <a:xfrm>
                          <a:off x="1216021" y="2593542"/>
                          <a:ext cx="0" cy="47460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2C694103-75ED-4CBB-A692-E6058775F287}"/>
                          </a:ext>
                        </a:extLst>
                      </p:cNvPr>
                      <p:cNvGrpSpPr/>
                      <p:nvPr/>
                    </p:nvGrpSpPr>
                    <p:grpSpPr>
                      <a:xfrm>
                        <a:off x="7116318" y="2683933"/>
                        <a:ext cx="91440" cy="368563"/>
                        <a:chOff x="1170301" y="2513154"/>
                        <a:chExt cx="91440" cy="522458"/>
                      </a:xfrm>
                    </p:grpSpPr>
                    <p:cxnSp>
                      <p:nvCxnSpPr>
                        <p:cNvPr id="275" name="Straight Connector 274">
                          <a:extLst>
                            <a:ext uri="{FF2B5EF4-FFF2-40B4-BE49-F238E27FC236}">
                              <a16:creationId xmlns:a16="http://schemas.microsoft.com/office/drawing/2014/main" id="{DFA2C19D-10C6-40D5-AB8C-6A4987820290}"/>
                            </a:ext>
                          </a:extLst>
                        </p:cNvPr>
                        <p:cNvCxnSpPr/>
                        <p:nvPr/>
                      </p:nvCxnSpPr>
                      <p:spPr>
                        <a:xfrm>
                          <a:off x="1170301" y="2519097"/>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97A5713-2AB1-4204-AC27-5F3DD6C967E6}"/>
                            </a:ext>
                          </a:extLst>
                        </p:cNvPr>
                        <p:cNvCxnSpPr/>
                        <p:nvPr/>
                      </p:nvCxnSpPr>
                      <p:spPr>
                        <a:xfrm>
                          <a:off x="1170301" y="3035612"/>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3397B3-E113-4A7C-BE11-D36C2D040489}"/>
                            </a:ext>
                          </a:extLst>
                        </p:cNvPr>
                        <p:cNvCxnSpPr>
                          <a:cxnSpLocks/>
                        </p:cNvCxnSpPr>
                        <p:nvPr/>
                      </p:nvCxnSpPr>
                      <p:spPr>
                        <a:xfrm>
                          <a:off x="1216021" y="2513154"/>
                          <a:ext cx="0" cy="51921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E0023756-F24D-47A1-AEEC-6723156F753C}"/>
                          </a:ext>
                        </a:extLst>
                      </p:cNvPr>
                      <p:cNvGrpSpPr/>
                      <p:nvPr/>
                    </p:nvGrpSpPr>
                    <p:grpSpPr>
                      <a:xfrm>
                        <a:off x="7713616" y="2565048"/>
                        <a:ext cx="91440" cy="466477"/>
                        <a:chOff x="1177537" y="2524314"/>
                        <a:chExt cx="91440" cy="521372"/>
                      </a:xfrm>
                    </p:grpSpPr>
                    <p:cxnSp>
                      <p:nvCxnSpPr>
                        <p:cNvPr id="272" name="Straight Connector 271">
                          <a:extLst>
                            <a:ext uri="{FF2B5EF4-FFF2-40B4-BE49-F238E27FC236}">
                              <a16:creationId xmlns:a16="http://schemas.microsoft.com/office/drawing/2014/main" id="{D7DC7626-8EF6-403D-8FE5-05DE0DB2E671}"/>
                            </a:ext>
                          </a:extLst>
                        </p:cNvPr>
                        <p:cNvCxnSpPr/>
                        <p:nvPr/>
                      </p:nvCxnSpPr>
                      <p:spPr>
                        <a:xfrm>
                          <a:off x="1177537" y="2524314"/>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6002A61-E5BF-485F-BF3B-48B8944023BB}"/>
                            </a:ext>
                          </a:extLst>
                        </p:cNvPr>
                        <p:cNvCxnSpPr/>
                        <p:nvPr/>
                      </p:nvCxnSpPr>
                      <p:spPr>
                        <a:xfrm>
                          <a:off x="1177537" y="3045686"/>
                          <a:ext cx="914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32E6DFA-525E-458C-BD26-C69F0B7A6104}"/>
                            </a:ext>
                          </a:extLst>
                        </p:cNvPr>
                        <p:cNvCxnSpPr>
                          <a:cxnSpLocks/>
                        </p:cNvCxnSpPr>
                        <p:nvPr/>
                      </p:nvCxnSpPr>
                      <p:spPr>
                        <a:xfrm>
                          <a:off x="1223677" y="2524711"/>
                          <a:ext cx="0" cy="51970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6965ED4F-711C-4C1A-B04D-A2BC3EC1AEC2}"/>
                          </a:ext>
                        </a:extLst>
                      </p:cNvPr>
                      <p:cNvGrpSpPr/>
                      <p:nvPr/>
                    </p:nvGrpSpPr>
                    <p:grpSpPr>
                      <a:xfrm>
                        <a:off x="8300059" y="2707085"/>
                        <a:ext cx="91440" cy="594360"/>
                        <a:chOff x="1173919" y="2504166"/>
                        <a:chExt cx="91440" cy="531446"/>
                      </a:xfrm>
                    </p:grpSpPr>
                    <p:cxnSp>
                      <p:nvCxnSpPr>
                        <p:cNvPr id="269" name="Straight Connector 268">
                          <a:extLst>
                            <a:ext uri="{FF2B5EF4-FFF2-40B4-BE49-F238E27FC236}">
                              <a16:creationId xmlns:a16="http://schemas.microsoft.com/office/drawing/2014/main" id="{89945228-4708-46C5-AD89-AA2EFBAEE6EB}"/>
                            </a:ext>
                          </a:extLst>
                        </p:cNvPr>
                        <p:cNvCxnSpPr/>
                        <p:nvPr/>
                      </p:nvCxnSpPr>
                      <p:spPr>
                        <a:xfrm>
                          <a:off x="1173919" y="2504166"/>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03C57F4-C5C2-4B42-B35B-895ACAB131A2}"/>
                            </a:ext>
                          </a:extLst>
                        </p:cNvPr>
                        <p:cNvCxnSpPr/>
                        <p:nvPr/>
                      </p:nvCxnSpPr>
                      <p:spPr>
                        <a:xfrm>
                          <a:off x="1173919" y="3035612"/>
                          <a:ext cx="914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1D25326-9A09-46AC-BBBD-DD1C293BFFF2}"/>
                            </a:ext>
                          </a:extLst>
                        </p:cNvPr>
                        <p:cNvCxnSpPr>
                          <a:cxnSpLocks/>
                        </p:cNvCxnSpPr>
                        <p:nvPr/>
                      </p:nvCxnSpPr>
                      <p:spPr>
                        <a:xfrm>
                          <a:off x="1220059" y="2505829"/>
                          <a:ext cx="0" cy="5291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67" name="Straight Connector 266">
                        <a:extLst>
                          <a:ext uri="{FF2B5EF4-FFF2-40B4-BE49-F238E27FC236}">
                            <a16:creationId xmlns:a16="http://schemas.microsoft.com/office/drawing/2014/main" id="{7A7D4B30-37B2-462A-A87B-0A3E1302BAFE}"/>
                          </a:ext>
                        </a:extLst>
                      </p:cNvPr>
                      <p:cNvCxnSpPr/>
                      <p:nvPr/>
                    </p:nvCxnSpPr>
                    <p:spPr>
                      <a:xfrm>
                        <a:off x="4897791" y="3880884"/>
                        <a:ext cx="5916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706A9344-9B3E-4CFA-AC8B-0C1F27AF6A5F}"/>
                          </a:ext>
                        </a:extLst>
                      </p:cNvPr>
                      <p:cNvSpPr txBox="1"/>
                      <p:nvPr/>
                    </p:nvSpPr>
                    <p:spPr>
                      <a:xfrm>
                        <a:off x="4657015" y="3809121"/>
                        <a:ext cx="279658" cy="170736"/>
                      </a:xfrm>
                      <a:prstGeom prst="rect">
                        <a:avLst/>
                      </a:prstGeom>
                      <a:noFill/>
                    </p:spPr>
                    <p:txBody>
                      <a:bodyPr wrap="none" rtlCol="0">
                        <a:spAutoFit/>
                      </a:bodyPr>
                      <a:lstStyle/>
                      <a:p>
                        <a:pPr algn="r">
                          <a:lnSpc>
                            <a:spcPct val="90000"/>
                          </a:lnSpc>
                          <a:spcBef>
                            <a:spcPts val="1200"/>
                          </a:spcBef>
                          <a:buClr>
                            <a:srgbClr val="7F134C"/>
                          </a:buClr>
                        </a:pPr>
                        <a:r>
                          <a:rPr lang="en-US" sz="1200" dirty="0">
                            <a:solidFill>
                              <a:srgbClr val="000000"/>
                            </a:solidFill>
                          </a:rPr>
                          <a:t>-200</a:t>
                        </a:r>
                      </a:p>
                    </p:txBody>
                  </p:sp>
                </p:grpSp>
                <p:sp>
                  <p:nvSpPr>
                    <p:cNvPr id="187" name="Rectangle 186">
                      <a:extLst>
                        <a:ext uri="{FF2B5EF4-FFF2-40B4-BE49-F238E27FC236}">
                          <a16:creationId xmlns:a16="http://schemas.microsoft.com/office/drawing/2014/main" id="{8530971C-5C1E-4420-9F36-17EB3249515B}"/>
                        </a:ext>
                      </a:extLst>
                    </p:cNvPr>
                    <p:cNvSpPr/>
                    <p:nvPr/>
                  </p:nvSpPr>
                  <p:spPr>
                    <a:xfrm>
                      <a:off x="3154961" y="1663913"/>
                      <a:ext cx="1289304" cy="34564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DBFFB22C-350E-45C0-A00D-A4ABE4223325}"/>
                      </a:ext>
                    </a:extLst>
                  </p:cNvPr>
                  <p:cNvSpPr/>
                  <p:nvPr/>
                </p:nvSpPr>
                <p:spPr>
                  <a:xfrm>
                    <a:off x="6265345" y="1661539"/>
                    <a:ext cx="1289304" cy="3458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2" name="Rectangle 151">
                <a:extLst>
                  <a:ext uri="{FF2B5EF4-FFF2-40B4-BE49-F238E27FC236}">
                    <a16:creationId xmlns:a16="http://schemas.microsoft.com/office/drawing/2014/main" id="{6574FAF6-8B38-4034-823B-3E428B1F55FB}"/>
                  </a:ext>
                </a:extLst>
              </p:cNvPr>
              <p:cNvSpPr/>
              <p:nvPr/>
            </p:nvSpPr>
            <p:spPr>
              <a:xfrm>
                <a:off x="3693755" y="2639496"/>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3" name="Rectangle 152">
                <a:extLst>
                  <a:ext uri="{FF2B5EF4-FFF2-40B4-BE49-F238E27FC236}">
                    <a16:creationId xmlns:a16="http://schemas.microsoft.com/office/drawing/2014/main" id="{D6B821E3-3CFB-4FB0-8C41-F96E6699ACE8}"/>
                  </a:ext>
                </a:extLst>
              </p:cNvPr>
              <p:cNvSpPr/>
              <p:nvPr/>
            </p:nvSpPr>
            <p:spPr>
              <a:xfrm>
                <a:off x="6823904" y="2516597"/>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4" name="Rectangle 153">
                <a:extLst>
                  <a:ext uri="{FF2B5EF4-FFF2-40B4-BE49-F238E27FC236}">
                    <a16:creationId xmlns:a16="http://schemas.microsoft.com/office/drawing/2014/main" id="{E2FC0CDE-9395-4F82-B484-46ED8F5D7A85}"/>
                  </a:ext>
                </a:extLst>
              </p:cNvPr>
              <p:cNvSpPr/>
              <p:nvPr/>
            </p:nvSpPr>
            <p:spPr>
              <a:xfrm>
                <a:off x="7856306" y="2869985"/>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5" name="Rectangle 154">
                <a:extLst>
                  <a:ext uri="{FF2B5EF4-FFF2-40B4-BE49-F238E27FC236}">
                    <a16:creationId xmlns:a16="http://schemas.microsoft.com/office/drawing/2014/main" id="{8499FDCD-7558-4D93-A099-859E7648A2D9}"/>
                  </a:ext>
                </a:extLst>
              </p:cNvPr>
              <p:cNvSpPr/>
              <p:nvPr/>
            </p:nvSpPr>
            <p:spPr>
              <a:xfrm>
                <a:off x="2657388" y="2887109"/>
                <a:ext cx="210312" cy="182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6" name="Rectangle 155">
                <a:extLst>
                  <a:ext uri="{FF2B5EF4-FFF2-40B4-BE49-F238E27FC236}">
                    <a16:creationId xmlns:a16="http://schemas.microsoft.com/office/drawing/2014/main" id="{7D125D9B-9E1F-4142-A9A1-9BF786333C98}"/>
                  </a:ext>
                </a:extLst>
              </p:cNvPr>
              <p:cNvSpPr/>
              <p:nvPr/>
            </p:nvSpPr>
            <p:spPr>
              <a:xfrm>
                <a:off x="4747672" y="3329656"/>
                <a:ext cx="21031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157" name="Rectangle 156">
                <a:extLst>
                  <a:ext uri="{FF2B5EF4-FFF2-40B4-BE49-F238E27FC236}">
                    <a16:creationId xmlns:a16="http://schemas.microsoft.com/office/drawing/2014/main" id="{E7373F83-4A71-4899-8AE6-4ECB23811A7B}"/>
                  </a:ext>
                </a:extLst>
              </p:cNvPr>
              <p:cNvSpPr/>
              <p:nvPr/>
            </p:nvSpPr>
            <p:spPr>
              <a:xfrm>
                <a:off x="5786573" y="2658287"/>
                <a:ext cx="210312" cy="182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grpSp>
        <p:sp>
          <p:nvSpPr>
            <p:cNvPr id="83" name="TextBox 82">
              <a:extLst>
                <a:ext uri="{FF2B5EF4-FFF2-40B4-BE49-F238E27FC236}">
                  <a16:creationId xmlns:a16="http://schemas.microsoft.com/office/drawing/2014/main" id="{FCF0188B-D6A2-42E8-9EEE-8F137C75D216}"/>
                </a:ext>
              </a:extLst>
            </p:cNvPr>
            <p:cNvSpPr txBox="1"/>
            <p:nvPr/>
          </p:nvSpPr>
          <p:spPr>
            <a:xfrm>
              <a:off x="3249815" y="2061825"/>
              <a:ext cx="1120820" cy="221599"/>
            </a:xfrm>
            <a:prstGeom prst="rect">
              <a:avLst/>
            </a:prstGeom>
            <a:noFill/>
          </p:spPr>
          <p:txBody>
            <a:bodyPr wrap="none" rtlCol="0">
              <a:spAutoFit/>
            </a:bodyPr>
            <a:lstStyle/>
            <a:p>
              <a:pPr algn="ctr">
                <a:lnSpc>
                  <a:spcPct val="90000"/>
                </a:lnSpc>
                <a:spcBef>
                  <a:spcPts val="1200"/>
                </a:spcBef>
                <a:buClr>
                  <a:srgbClr val="7F134C"/>
                </a:buClr>
              </a:pPr>
              <a:r>
                <a:rPr lang="en-US" sz="1400" b="1" baseline="30000" dirty="0">
                  <a:solidFill>
                    <a:schemeClr val="accent1"/>
                  </a:solidFill>
                </a:rPr>
                <a:t>Allergic status +</a:t>
              </a:r>
            </a:p>
          </p:txBody>
        </p:sp>
      </p:grpSp>
      <p:sp>
        <p:nvSpPr>
          <p:cNvPr id="80" name="TextBox 79">
            <a:extLst>
              <a:ext uri="{FF2B5EF4-FFF2-40B4-BE49-F238E27FC236}">
                <a16:creationId xmlns:a16="http://schemas.microsoft.com/office/drawing/2014/main" id="{86B59CBC-CB4F-4C16-90AE-A4BC9BE16A6F}"/>
              </a:ext>
            </a:extLst>
          </p:cNvPr>
          <p:cNvSpPr txBox="1"/>
          <p:nvPr/>
        </p:nvSpPr>
        <p:spPr>
          <a:xfrm>
            <a:off x="3291905"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Atopic</a:t>
            </a:r>
          </a:p>
        </p:txBody>
      </p:sp>
      <p:sp>
        <p:nvSpPr>
          <p:cNvPr id="81" name="TextBox 80">
            <a:extLst>
              <a:ext uri="{FF2B5EF4-FFF2-40B4-BE49-F238E27FC236}">
                <a16:creationId xmlns:a16="http://schemas.microsoft.com/office/drawing/2014/main" id="{24B883D3-1893-432C-8AB9-82CF6C9B3511}"/>
              </a:ext>
            </a:extLst>
          </p:cNvPr>
          <p:cNvSpPr txBox="1"/>
          <p:nvPr/>
        </p:nvSpPr>
        <p:spPr>
          <a:xfrm>
            <a:off x="6456506" y="1837454"/>
            <a:ext cx="1252039" cy="313932"/>
          </a:xfrm>
          <a:prstGeom prst="rect">
            <a:avLst/>
          </a:prstGeom>
          <a:noFill/>
        </p:spPr>
        <p:txBody>
          <a:bodyPr wrap="square" rtlCol="0">
            <a:spAutoFit/>
          </a:bodyPr>
          <a:lstStyle/>
          <a:p>
            <a:pPr algn="ctr">
              <a:lnSpc>
                <a:spcPct val="90000"/>
              </a:lnSpc>
              <a:spcBef>
                <a:spcPts val="1200"/>
              </a:spcBef>
              <a:buClr>
                <a:schemeClr val="accent1"/>
              </a:buClr>
            </a:pPr>
            <a:r>
              <a:rPr lang="en-US" sz="1600" dirty="0"/>
              <a:t>Nonatopic</a:t>
            </a:r>
          </a:p>
        </p:txBody>
      </p:sp>
      <p:sp>
        <p:nvSpPr>
          <p:cNvPr id="84" name="TextBox 83">
            <a:extLst>
              <a:ext uri="{FF2B5EF4-FFF2-40B4-BE49-F238E27FC236}">
                <a16:creationId xmlns:a16="http://schemas.microsoft.com/office/drawing/2014/main" id="{A7F7AD79-52B6-4465-B2FA-06055101837F}"/>
              </a:ext>
            </a:extLst>
          </p:cNvPr>
          <p:cNvSpPr txBox="1"/>
          <p:nvPr/>
        </p:nvSpPr>
        <p:spPr>
          <a:xfrm>
            <a:off x="7885135" y="2571466"/>
            <a:ext cx="444353"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+74</a:t>
            </a:r>
            <a:endParaRPr lang="en-US" sz="1200" baseline="30000" dirty="0">
              <a:solidFill>
                <a:srgbClr val="0D3759"/>
              </a:solidFill>
            </a:endParaRPr>
          </a:p>
        </p:txBody>
      </p:sp>
      <p:sp>
        <p:nvSpPr>
          <p:cNvPr id="85" name="TextBox 84">
            <a:extLst>
              <a:ext uri="{FF2B5EF4-FFF2-40B4-BE49-F238E27FC236}">
                <a16:creationId xmlns:a16="http://schemas.microsoft.com/office/drawing/2014/main" id="{5511BFF7-4B9D-49A2-8CEE-729039A8312C}"/>
              </a:ext>
            </a:extLst>
          </p:cNvPr>
          <p:cNvSpPr txBox="1"/>
          <p:nvPr/>
        </p:nvSpPr>
        <p:spPr>
          <a:xfrm>
            <a:off x="6808426" y="2359952"/>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+152</a:t>
            </a:r>
          </a:p>
        </p:txBody>
      </p:sp>
      <p:sp>
        <p:nvSpPr>
          <p:cNvPr id="86" name="TextBox 85">
            <a:extLst>
              <a:ext uri="{FF2B5EF4-FFF2-40B4-BE49-F238E27FC236}">
                <a16:creationId xmlns:a16="http://schemas.microsoft.com/office/drawing/2014/main" id="{1BC736C3-BBF2-49F0-9ABA-0FC1582474FF}"/>
              </a:ext>
            </a:extLst>
          </p:cNvPr>
          <p:cNvSpPr txBox="1"/>
          <p:nvPr/>
        </p:nvSpPr>
        <p:spPr>
          <a:xfrm>
            <a:off x="5768608" y="2537448"/>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+121</a:t>
            </a:r>
            <a:endParaRPr lang="en-US" sz="1200" baseline="30000" dirty="0">
              <a:solidFill>
                <a:srgbClr val="0D3759"/>
              </a:solidFill>
            </a:endParaRPr>
          </a:p>
        </p:txBody>
      </p:sp>
      <p:sp>
        <p:nvSpPr>
          <p:cNvPr id="87" name="TextBox 86">
            <a:extLst>
              <a:ext uri="{FF2B5EF4-FFF2-40B4-BE49-F238E27FC236}">
                <a16:creationId xmlns:a16="http://schemas.microsoft.com/office/drawing/2014/main" id="{92B3363F-A96D-4FB6-A156-B510ED076C36}"/>
              </a:ext>
            </a:extLst>
          </p:cNvPr>
          <p:cNvSpPr txBox="1"/>
          <p:nvPr/>
        </p:nvSpPr>
        <p:spPr>
          <a:xfrm>
            <a:off x="4836986" y="2884484"/>
            <a:ext cx="32092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-7</a:t>
            </a:r>
          </a:p>
        </p:txBody>
      </p:sp>
      <p:sp>
        <p:nvSpPr>
          <p:cNvPr id="88" name="TextBox 87">
            <a:extLst>
              <a:ext uri="{FF2B5EF4-FFF2-40B4-BE49-F238E27FC236}">
                <a16:creationId xmlns:a16="http://schemas.microsoft.com/office/drawing/2014/main" id="{CCE17A6E-471F-4344-810F-787980EBC5A7}"/>
              </a:ext>
            </a:extLst>
          </p:cNvPr>
          <p:cNvSpPr txBox="1"/>
          <p:nvPr/>
        </p:nvSpPr>
        <p:spPr>
          <a:xfrm>
            <a:off x="2696164" y="2852791"/>
            <a:ext cx="444353"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+55</a:t>
            </a:r>
          </a:p>
        </p:txBody>
      </p:sp>
      <p:sp>
        <p:nvSpPr>
          <p:cNvPr id="89" name="TextBox 88">
            <a:extLst>
              <a:ext uri="{FF2B5EF4-FFF2-40B4-BE49-F238E27FC236}">
                <a16:creationId xmlns:a16="http://schemas.microsoft.com/office/drawing/2014/main" id="{163A719C-CA2A-4BC6-83D6-35889968178D}"/>
              </a:ext>
            </a:extLst>
          </p:cNvPr>
          <p:cNvSpPr txBox="1"/>
          <p:nvPr/>
        </p:nvSpPr>
        <p:spPr>
          <a:xfrm>
            <a:off x="3678005" y="2401794"/>
            <a:ext cx="529312" cy="258532"/>
          </a:xfrm>
          <a:prstGeom prst="rect">
            <a:avLst/>
          </a:prstGeom>
          <a:noFill/>
        </p:spPr>
        <p:txBody>
          <a:bodyPr wrap="none" rtlCol="0">
            <a:spAutoFit/>
          </a:bodyPr>
          <a:lstStyle/>
          <a:p>
            <a:pPr algn="ctr">
              <a:lnSpc>
                <a:spcPct val="90000"/>
              </a:lnSpc>
              <a:buClr>
                <a:srgbClr val="7F134C"/>
              </a:buClr>
            </a:pPr>
            <a:r>
              <a:rPr lang="en-US" sz="1200" dirty="0">
                <a:solidFill>
                  <a:srgbClr val="0D3759"/>
                </a:solidFill>
              </a:rPr>
              <a:t>+125</a:t>
            </a:r>
          </a:p>
        </p:txBody>
      </p:sp>
    </p:spTree>
    <p:extLst>
      <p:ext uri="{BB962C8B-B14F-4D97-AF65-F5344CB8AC3E}">
        <p14:creationId xmlns:p14="http://schemas.microsoft.com/office/powerpoint/2010/main" val="36802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5083-8853-40F0-824B-A8F1500F9A0A}"/>
              </a:ext>
            </a:extLst>
          </p:cNvPr>
          <p:cNvSpPr>
            <a:spLocks noGrp="1"/>
          </p:cNvSpPr>
          <p:nvPr>
            <p:ph type="title"/>
          </p:nvPr>
        </p:nvSpPr>
        <p:spPr/>
        <p:txBody>
          <a:bodyPr/>
          <a:lstStyle/>
          <a:p>
            <a:r>
              <a:rPr lang="en-US" dirty="0"/>
              <a:t>Influence of </a:t>
            </a:r>
            <a:r>
              <a:rPr lang="en-US" dirty="0" err="1"/>
              <a:t>IgE</a:t>
            </a:r>
            <a:r>
              <a:rPr lang="en-US" dirty="0"/>
              <a:t> Concentration on AAER by Baseline Blood EOS Count (Pooled Analysis; High-Dosage ICS/LABA, Q8W)</a:t>
            </a:r>
          </a:p>
        </p:txBody>
      </p:sp>
      <p:sp>
        <p:nvSpPr>
          <p:cNvPr id="3" name="Slide Number Placeholder 2">
            <a:extLst>
              <a:ext uri="{FF2B5EF4-FFF2-40B4-BE49-F238E27FC236}">
                <a16:creationId xmlns:a16="http://schemas.microsoft.com/office/drawing/2014/main" id="{4332539E-623A-408C-9AEE-BE1FB71D7E64}"/>
              </a:ext>
            </a:extLst>
          </p:cNvPr>
          <p:cNvSpPr>
            <a:spLocks noGrp="1"/>
          </p:cNvSpPr>
          <p:nvPr>
            <p:ph type="sldNum" sz="quarter" idx="12"/>
          </p:nvPr>
        </p:nvSpPr>
        <p:spPr/>
        <p:txBody>
          <a:bodyPr/>
          <a:lstStyle/>
          <a:p>
            <a:fld id="{CC7432E5-F8E0-41AE-9A6B-AD730338B005}" type="slidenum">
              <a:rPr lang="en-US" smtClean="0"/>
              <a:pPr/>
              <a:t>25</a:t>
            </a:fld>
            <a:endParaRPr lang="en-US"/>
          </a:p>
        </p:txBody>
      </p:sp>
      <p:sp>
        <p:nvSpPr>
          <p:cNvPr id="4" name="Text Placeholder 3">
            <a:extLst>
              <a:ext uri="{FF2B5EF4-FFF2-40B4-BE49-F238E27FC236}">
                <a16:creationId xmlns:a16="http://schemas.microsoft.com/office/drawing/2014/main" id="{5F75B5EB-7C6B-4280-9D2B-163027C712D5}"/>
              </a:ext>
            </a:extLst>
          </p:cNvPr>
          <p:cNvSpPr>
            <a:spLocks noGrp="1"/>
          </p:cNvSpPr>
          <p:nvPr>
            <p:ph type="body" sz="quarter" idx="13"/>
          </p:nvPr>
        </p:nvSpPr>
        <p:spPr/>
        <p:txBody>
          <a:bodyPr/>
          <a:lstStyle/>
          <a:p>
            <a:r>
              <a:rPr lang="en-US" dirty="0"/>
              <a:t>Note: Error bars are 95% CIs. High </a:t>
            </a:r>
            <a:r>
              <a:rPr lang="en-US" dirty="0" err="1"/>
              <a:t>IgE</a:t>
            </a:r>
            <a:r>
              <a:rPr lang="en-US" dirty="0"/>
              <a:t> concentrations were ≥150 </a:t>
            </a:r>
            <a:r>
              <a:rPr lang="en-US" dirty="0" err="1"/>
              <a:t>kU</a:t>
            </a:r>
            <a:r>
              <a:rPr lang="en-US" dirty="0"/>
              <a:t>/L and low </a:t>
            </a:r>
            <a:r>
              <a:rPr lang="en-US" dirty="0" err="1"/>
              <a:t>IgE</a:t>
            </a:r>
            <a:r>
              <a:rPr lang="en-US" dirty="0"/>
              <a:t> concentrations were &lt;150 </a:t>
            </a:r>
            <a:r>
              <a:rPr lang="en-US" dirty="0" err="1"/>
              <a:t>kU</a:t>
            </a:r>
            <a:r>
              <a:rPr lang="en-US" dirty="0"/>
              <a:t>/L. </a:t>
            </a:r>
            <a:r>
              <a:rPr lang="en-US" baseline="30000" dirty="0"/>
              <a:t>a</a:t>
            </a:r>
            <a:r>
              <a:rPr lang="en-US" dirty="0"/>
              <a:t>Nominal p≤0.05. </a:t>
            </a:r>
          </a:p>
          <a:p>
            <a:r>
              <a:rPr lang="en-GB" dirty="0"/>
              <a:t>AAER = annual asthma exacerbation rate</a:t>
            </a:r>
            <a:r>
              <a:rPr lang="en-US" dirty="0"/>
              <a:t>; EOS = eosinophil; ICS = inhaled corticosteroids; </a:t>
            </a:r>
            <a:r>
              <a:rPr lang="en-US" dirty="0" err="1"/>
              <a:t>IgE</a:t>
            </a:r>
            <a:r>
              <a:rPr lang="en-US" dirty="0"/>
              <a:t> = immunoglobulin E; LABA =  long-acting β2-agonists; Q8W = first 3 doses every 4 weeks, then every 8 weeks. </a:t>
            </a:r>
          </a:p>
          <a:p>
            <a:r>
              <a:rPr lang="en-US" dirty="0"/>
              <a:t>Chipps BE et al. Article and supplementary data. </a:t>
            </a:r>
            <a:r>
              <a:rPr lang="en-US" i="1" dirty="0"/>
              <a:t>Ann Allergy Asthma Immunol</a:t>
            </a:r>
            <a:r>
              <a:rPr lang="en-US" dirty="0"/>
              <a:t>. 2018;120:504-511.e1. </a:t>
            </a:r>
          </a:p>
        </p:txBody>
      </p:sp>
      <p:sp>
        <p:nvSpPr>
          <p:cNvPr id="163" name="TextBox 162">
            <a:extLst>
              <a:ext uri="{FF2B5EF4-FFF2-40B4-BE49-F238E27FC236}">
                <a16:creationId xmlns:a16="http://schemas.microsoft.com/office/drawing/2014/main" id="{C6355B5E-C452-4566-A882-5E6AA6C187F8}"/>
              </a:ext>
            </a:extLst>
          </p:cNvPr>
          <p:cNvSpPr txBox="1"/>
          <p:nvPr/>
        </p:nvSpPr>
        <p:spPr>
          <a:xfrm>
            <a:off x="457199" y="5039606"/>
            <a:ext cx="11011907" cy="1205458"/>
          </a:xfrm>
          <a:prstGeom prst="rect">
            <a:avLst/>
          </a:prstGeom>
          <a:noFill/>
        </p:spPr>
        <p:txBody>
          <a:bodyPr wrap="square" rtlCol="0">
            <a:spAutoFit/>
          </a:bodyPr>
          <a:lstStyle/>
          <a:p>
            <a:endParaRPr lang="en-US" sz="1500" dirty="0"/>
          </a:p>
          <a:p>
            <a:pPr marL="285750" indent="-285750">
              <a:lnSpc>
                <a:spcPct val="90000"/>
              </a:lnSpc>
              <a:buClr>
                <a:schemeClr val="accent1"/>
              </a:buClr>
              <a:buFont typeface="Arial" panose="020B0604020202020204" pitchFamily="34" charset="0"/>
              <a:buChar char="•"/>
            </a:pPr>
            <a:r>
              <a:rPr lang="en-US" sz="1500" dirty="0"/>
              <a:t>The AAER ratio with benralizumab was 0.58 (95% CI, 0.45 to 0.75; p&lt;0.0001) relative to placebo in patients who had high IgE concentrations and blood EOS counts ≥300 cells/μL</a:t>
            </a:r>
          </a:p>
          <a:p>
            <a:pPr marL="285750" indent="-285750">
              <a:lnSpc>
                <a:spcPct val="90000"/>
              </a:lnSpc>
              <a:spcBef>
                <a:spcPts val="400"/>
              </a:spcBef>
              <a:buClr>
                <a:schemeClr val="accent1"/>
              </a:buClr>
              <a:buFont typeface="Arial" panose="020B0604020202020204" pitchFamily="34" charset="0"/>
              <a:buChar char="•"/>
            </a:pPr>
            <a:r>
              <a:rPr lang="en-US" sz="1500" dirty="0"/>
              <a:t>There were greater reductions in AAER with benralizumab in patients with baseline blood EOS counts ≥300 cells/µL vs.  &lt;300 cells/µL</a:t>
            </a:r>
          </a:p>
        </p:txBody>
      </p:sp>
      <p:sp>
        <p:nvSpPr>
          <p:cNvPr id="164" name="TextBox 163">
            <a:extLst>
              <a:ext uri="{FF2B5EF4-FFF2-40B4-BE49-F238E27FC236}">
                <a16:creationId xmlns:a16="http://schemas.microsoft.com/office/drawing/2014/main" id="{57F887BB-E674-4692-8441-6BE3BFF1D1D4}"/>
              </a:ext>
            </a:extLst>
          </p:cNvPr>
          <p:cNvSpPr txBox="1"/>
          <p:nvPr/>
        </p:nvSpPr>
        <p:spPr>
          <a:xfrm>
            <a:off x="6751815" y="1248392"/>
            <a:ext cx="5071737" cy="338554"/>
          </a:xfrm>
          <a:prstGeom prst="rect">
            <a:avLst/>
          </a:prstGeom>
          <a:noFill/>
        </p:spPr>
        <p:txBody>
          <a:bodyPr wrap="square" rtlCol="0">
            <a:spAutoFit/>
          </a:bodyPr>
          <a:lstStyle/>
          <a:p>
            <a:pPr algn="ctr"/>
            <a:r>
              <a:rPr lang="en-US" sz="1600" b="1" dirty="0"/>
              <a:t>     </a:t>
            </a:r>
            <a:r>
              <a:rPr lang="en-US" sz="1600" b="1" dirty="0" err="1"/>
              <a:t>IgE</a:t>
            </a:r>
            <a:r>
              <a:rPr lang="en-US" sz="1600" b="1" dirty="0"/>
              <a:t> Low </a:t>
            </a:r>
          </a:p>
        </p:txBody>
      </p:sp>
      <p:sp>
        <p:nvSpPr>
          <p:cNvPr id="165" name="TextBox 164">
            <a:extLst>
              <a:ext uri="{FF2B5EF4-FFF2-40B4-BE49-F238E27FC236}">
                <a16:creationId xmlns:a16="http://schemas.microsoft.com/office/drawing/2014/main" id="{540F7132-BCF3-46F6-8481-C8186A6CFE25}"/>
              </a:ext>
            </a:extLst>
          </p:cNvPr>
          <p:cNvSpPr txBox="1"/>
          <p:nvPr/>
        </p:nvSpPr>
        <p:spPr>
          <a:xfrm>
            <a:off x="894848" y="1216793"/>
            <a:ext cx="4930906" cy="338554"/>
          </a:xfrm>
          <a:prstGeom prst="rect">
            <a:avLst/>
          </a:prstGeom>
          <a:noFill/>
        </p:spPr>
        <p:txBody>
          <a:bodyPr wrap="square" rtlCol="0">
            <a:spAutoFit/>
          </a:bodyPr>
          <a:lstStyle/>
          <a:p>
            <a:pPr algn="ctr"/>
            <a:r>
              <a:rPr lang="en-US" sz="1600" b="1" dirty="0"/>
              <a:t>           </a:t>
            </a:r>
            <a:r>
              <a:rPr lang="en-US" sz="1600" b="1" dirty="0" err="1"/>
              <a:t>IgE</a:t>
            </a:r>
            <a:r>
              <a:rPr lang="en-US" sz="1600" b="1" dirty="0"/>
              <a:t> High </a:t>
            </a:r>
          </a:p>
        </p:txBody>
      </p:sp>
      <p:grpSp>
        <p:nvGrpSpPr>
          <p:cNvPr id="13" name="Group 12">
            <a:extLst>
              <a:ext uri="{FF2B5EF4-FFF2-40B4-BE49-F238E27FC236}">
                <a16:creationId xmlns:a16="http://schemas.microsoft.com/office/drawing/2014/main" id="{C8514800-97E5-4660-872E-E413CBA9A19A}"/>
              </a:ext>
            </a:extLst>
          </p:cNvPr>
          <p:cNvGrpSpPr/>
          <p:nvPr/>
        </p:nvGrpSpPr>
        <p:grpSpPr>
          <a:xfrm>
            <a:off x="6208784" y="1847461"/>
            <a:ext cx="5560118" cy="3369486"/>
            <a:chOff x="6278691" y="2019098"/>
            <a:chExt cx="5560118" cy="3475961"/>
          </a:xfrm>
        </p:grpSpPr>
        <p:grpSp>
          <p:nvGrpSpPr>
            <p:cNvPr id="178" name="Group 177">
              <a:extLst>
                <a:ext uri="{FF2B5EF4-FFF2-40B4-BE49-F238E27FC236}">
                  <a16:creationId xmlns:a16="http://schemas.microsoft.com/office/drawing/2014/main" id="{8F951D9F-B736-4956-BFCC-A2E98F720305}"/>
                </a:ext>
              </a:extLst>
            </p:cNvPr>
            <p:cNvGrpSpPr/>
            <p:nvPr/>
          </p:nvGrpSpPr>
          <p:grpSpPr>
            <a:xfrm>
              <a:off x="6278691" y="2019098"/>
              <a:ext cx="5560118" cy="3475961"/>
              <a:chOff x="6278691" y="2019098"/>
              <a:chExt cx="5560118" cy="3475961"/>
            </a:xfrm>
          </p:grpSpPr>
          <p:grpSp>
            <p:nvGrpSpPr>
              <p:cNvPr id="128" name="Group 127">
                <a:extLst>
                  <a:ext uri="{FF2B5EF4-FFF2-40B4-BE49-F238E27FC236}">
                    <a16:creationId xmlns:a16="http://schemas.microsoft.com/office/drawing/2014/main" id="{F03553BA-1229-4E23-9092-971F3C4D5819}"/>
                  </a:ext>
                </a:extLst>
              </p:cNvPr>
              <p:cNvGrpSpPr/>
              <p:nvPr/>
            </p:nvGrpSpPr>
            <p:grpSpPr>
              <a:xfrm>
                <a:off x="6278691" y="2019098"/>
                <a:ext cx="5560118" cy="2918017"/>
                <a:chOff x="188910" y="2019098"/>
                <a:chExt cx="6532084" cy="2918017"/>
              </a:xfrm>
            </p:grpSpPr>
            <p:grpSp>
              <p:nvGrpSpPr>
                <p:cNvPr id="129" name="Group 128">
                  <a:extLst>
                    <a:ext uri="{FF2B5EF4-FFF2-40B4-BE49-F238E27FC236}">
                      <a16:creationId xmlns:a16="http://schemas.microsoft.com/office/drawing/2014/main" id="{F2F47463-D74D-4F04-B446-9A5F0484D4C7}"/>
                    </a:ext>
                  </a:extLst>
                </p:cNvPr>
                <p:cNvGrpSpPr/>
                <p:nvPr/>
              </p:nvGrpSpPr>
              <p:grpSpPr>
                <a:xfrm>
                  <a:off x="3725364" y="2333928"/>
                  <a:ext cx="150395" cy="1561273"/>
                  <a:chOff x="3725364" y="2333928"/>
                  <a:chExt cx="150395" cy="1561273"/>
                </a:xfrm>
              </p:grpSpPr>
              <p:cxnSp>
                <p:nvCxnSpPr>
                  <p:cNvPr id="160" name="Straight Connector 159">
                    <a:extLst>
                      <a:ext uri="{FF2B5EF4-FFF2-40B4-BE49-F238E27FC236}">
                        <a16:creationId xmlns:a16="http://schemas.microsoft.com/office/drawing/2014/main" id="{2CC9B9F8-56A2-4AA1-AE8A-C072ED99676A}"/>
                      </a:ext>
                    </a:extLst>
                  </p:cNvPr>
                  <p:cNvCxnSpPr/>
                  <p:nvPr/>
                </p:nvCxnSpPr>
                <p:spPr>
                  <a:xfrm>
                    <a:off x="3725364" y="2333928"/>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23118A2-5606-403E-95E5-0C5B131A5CB4}"/>
                      </a:ext>
                    </a:extLst>
                  </p:cNvPr>
                  <p:cNvCxnSpPr/>
                  <p:nvPr/>
                </p:nvCxnSpPr>
                <p:spPr>
                  <a:xfrm>
                    <a:off x="3725364" y="3895201"/>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8709A3F-BC63-4A1A-AC24-057E6CFB3579}"/>
                      </a:ext>
                    </a:extLst>
                  </p:cNvPr>
                  <p:cNvCxnSpPr/>
                  <p:nvPr/>
                </p:nvCxnSpPr>
                <p:spPr>
                  <a:xfrm>
                    <a:off x="3800000" y="2344141"/>
                    <a:ext cx="0" cy="154700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9F13DF9D-F13F-48B4-BC34-F7C42CA9F7EE}"/>
                    </a:ext>
                  </a:extLst>
                </p:cNvPr>
                <p:cNvGrpSpPr/>
                <p:nvPr/>
              </p:nvGrpSpPr>
              <p:grpSpPr>
                <a:xfrm>
                  <a:off x="188910" y="2019098"/>
                  <a:ext cx="6532084" cy="2918017"/>
                  <a:chOff x="188910" y="2075762"/>
                  <a:chExt cx="6532084" cy="3568185"/>
                </a:xfrm>
              </p:grpSpPr>
              <p:grpSp>
                <p:nvGrpSpPr>
                  <p:cNvPr id="133" name="Group 132">
                    <a:extLst>
                      <a:ext uri="{FF2B5EF4-FFF2-40B4-BE49-F238E27FC236}">
                        <a16:creationId xmlns:a16="http://schemas.microsoft.com/office/drawing/2014/main" id="{C82FFDA9-D78E-42EF-836B-79D44B8722AE}"/>
                      </a:ext>
                    </a:extLst>
                  </p:cNvPr>
                  <p:cNvGrpSpPr/>
                  <p:nvPr/>
                </p:nvGrpSpPr>
                <p:grpSpPr>
                  <a:xfrm>
                    <a:off x="188910" y="2075762"/>
                    <a:ext cx="6532084" cy="3568185"/>
                    <a:chOff x="188910" y="2075762"/>
                    <a:chExt cx="6532084" cy="3568185"/>
                  </a:xfrm>
                </p:grpSpPr>
                <p:grpSp>
                  <p:nvGrpSpPr>
                    <p:cNvPr id="140" name="Group 139">
                      <a:extLst>
                        <a:ext uri="{FF2B5EF4-FFF2-40B4-BE49-F238E27FC236}">
                          <a16:creationId xmlns:a16="http://schemas.microsoft.com/office/drawing/2014/main" id="{F64F6482-0867-4344-9FEA-AF6B5561A336}"/>
                        </a:ext>
                      </a:extLst>
                    </p:cNvPr>
                    <p:cNvGrpSpPr/>
                    <p:nvPr/>
                  </p:nvGrpSpPr>
                  <p:grpSpPr>
                    <a:xfrm>
                      <a:off x="1858570" y="3016761"/>
                      <a:ext cx="150395" cy="1454308"/>
                      <a:chOff x="1938080" y="3016761"/>
                      <a:chExt cx="150395" cy="1454308"/>
                    </a:xfrm>
                  </p:grpSpPr>
                  <p:cxnSp>
                    <p:nvCxnSpPr>
                      <p:cNvPr id="147" name="Straight Connector 146">
                        <a:extLst>
                          <a:ext uri="{FF2B5EF4-FFF2-40B4-BE49-F238E27FC236}">
                            <a16:creationId xmlns:a16="http://schemas.microsoft.com/office/drawing/2014/main" id="{4F2264A3-28AF-4C59-AA81-4C47A42CC82C}"/>
                          </a:ext>
                        </a:extLst>
                      </p:cNvPr>
                      <p:cNvCxnSpPr/>
                      <p:nvPr/>
                    </p:nvCxnSpPr>
                    <p:spPr>
                      <a:xfrm>
                        <a:off x="2013961" y="3028841"/>
                        <a:ext cx="0" cy="14303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3670FC10-9263-4F04-9A0C-8EE5671065E1}"/>
                          </a:ext>
                        </a:extLst>
                      </p:cNvPr>
                      <p:cNvGrpSpPr/>
                      <p:nvPr/>
                    </p:nvGrpSpPr>
                    <p:grpSpPr>
                      <a:xfrm>
                        <a:off x="1938080" y="3016761"/>
                        <a:ext cx="150395" cy="1454308"/>
                        <a:chOff x="1699542" y="3016761"/>
                        <a:chExt cx="150395" cy="1454308"/>
                      </a:xfrm>
                    </p:grpSpPr>
                    <p:cxnSp>
                      <p:nvCxnSpPr>
                        <p:cNvPr id="149" name="Straight Connector 148">
                          <a:extLst>
                            <a:ext uri="{FF2B5EF4-FFF2-40B4-BE49-F238E27FC236}">
                              <a16:creationId xmlns:a16="http://schemas.microsoft.com/office/drawing/2014/main" id="{E54BB920-3039-4616-A6A8-DC6586A71268}"/>
                            </a:ext>
                          </a:extLst>
                        </p:cNvPr>
                        <p:cNvCxnSpPr/>
                        <p:nvPr/>
                      </p:nvCxnSpPr>
                      <p:spPr>
                        <a:xfrm>
                          <a:off x="1699542" y="3016761"/>
                          <a:ext cx="1503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B522225-0021-4968-A41D-1C018B85217D}"/>
                            </a:ext>
                          </a:extLst>
                        </p:cNvPr>
                        <p:cNvCxnSpPr/>
                        <p:nvPr/>
                      </p:nvCxnSpPr>
                      <p:spPr>
                        <a:xfrm>
                          <a:off x="1699543" y="4471069"/>
                          <a:ext cx="15039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924AF8E3-5AB1-4843-BC42-314B58BBA192}"/>
                        </a:ext>
                      </a:extLst>
                    </p:cNvPr>
                    <p:cNvSpPr txBox="1"/>
                    <p:nvPr/>
                  </p:nvSpPr>
                  <p:spPr>
                    <a:xfrm>
                      <a:off x="188910" y="2352203"/>
                      <a:ext cx="369332" cy="3136390"/>
                    </a:xfrm>
                    <a:prstGeom prst="rect">
                      <a:avLst/>
                    </a:prstGeom>
                    <a:noFill/>
                  </p:spPr>
                  <p:txBody>
                    <a:bodyPr vert="vert270" wrap="square" rtlCol="0">
                      <a:spAutoFit/>
                    </a:bodyPr>
                    <a:lstStyle/>
                    <a:p>
                      <a:pPr algn="ctr"/>
                      <a:r>
                        <a:rPr lang="en-US" sz="1200" b="1" dirty="0"/>
                        <a:t>Exacerbation Rate Reduction, %</a:t>
                      </a:r>
                    </a:p>
                  </p:txBody>
                </p:sp>
                <p:graphicFrame>
                  <p:nvGraphicFramePr>
                    <p:cNvPr id="143" name="Chart 142">
                      <a:extLst>
                        <a:ext uri="{FF2B5EF4-FFF2-40B4-BE49-F238E27FC236}">
                          <a16:creationId xmlns:a16="http://schemas.microsoft.com/office/drawing/2014/main" id="{D5CA3336-6D5F-4AF9-995F-5922573B5126}"/>
                        </a:ext>
                      </a:extLst>
                    </p:cNvPr>
                    <p:cNvGraphicFramePr/>
                    <p:nvPr>
                      <p:extLst/>
                    </p:nvPr>
                  </p:nvGraphicFramePr>
                  <p:xfrm>
                    <a:off x="495963" y="2075762"/>
                    <a:ext cx="6225031" cy="356818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34" name="Group 133">
                    <a:extLst>
                      <a:ext uri="{FF2B5EF4-FFF2-40B4-BE49-F238E27FC236}">
                        <a16:creationId xmlns:a16="http://schemas.microsoft.com/office/drawing/2014/main" id="{AD144873-D4A4-49EE-B47F-0EE932721271}"/>
                      </a:ext>
                    </a:extLst>
                  </p:cNvPr>
                  <p:cNvGrpSpPr/>
                  <p:nvPr/>
                </p:nvGrpSpPr>
                <p:grpSpPr>
                  <a:xfrm>
                    <a:off x="5604988" y="3122411"/>
                    <a:ext cx="150394" cy="2271179"/>
                    <a:chOff x="5604988" y="3122411"/>
                    <a:chExt cx="150394" cy="2271179"/>
                  </a:xfrm>
                </p:grpSpPr>
                <p:cxnSp>
                  <p:nvCxnSpPr>
                    <p:cNvPr id="135" name="Straight Connector 134">
                      <a:extLst>
                        <a:ext uri="{FF2B5EF4-FFF2-40B4-BE49-F238E27FC236}">
                          <a16:creationId xmlns:a16="http://schemas.microsoft.com/office/drawing/2014/main" id="{E68C3508-597A-4E50-83E3-04050CC2F438}"/>
                        </a:ext>
                      </a:extLst>
                    </p:cNvPr>
                    <p:cNvCxnSpPr/>
                    <p:nvPr/>
                  </p:nvCxnSpPr>
                  <p:spPr>
                    <a:xfrm>
                      <a:off x="5604988" y="5393590"/>
                      <a:ext cx="15039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6D1A3BC-DE0A-4575-8FE4-63461D037EAF}"/>
                        </a:ext>
                      </a:extLst>
                    </p:cNvPr>
                    <p:cNvCxnSpPr/>
                    <p:nvPr/>
                  </p:nvCxnSpPr>
                  <p:spPr>
                    <a:xfrm>
                      <a:off x="5604988" y="3122411"/>
                      <a:ext cx="15039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5AED8C2-E5E4-4BC5-86A7-A2363CE2D6DD}"/>
                        </a:ext>
                      </a:extLst>
                    </p:cNvPr>
                    <p:cNvCxnSpPr/>
                    <p:nvPr/>
                  </p:nvCxnSpPr>
                  <p:spPr>
                    <a:xfrm>
                      <a:off x="5679964" y="3130878"/>
                      <a:ext cx="0" cy="224927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172" name="TextBox 171">
                <a:extLst>
                  <a:ext uri="{FF2B5EF4-FFF2-40B4-BE49-F238E27FC236}">
                    <a16:creationId xmlns:a16="http://schemas.microsoft.com/office/drawing/2014/main" id="{98B8BA32-0DBE-4FE1-946C-8AC0057FBF43}"/>
                  </a:ext>
                </a:extLst>
              </p:cNvPr>
              <p:cNvSpPr txBox="1"/>
              <p:nvPr/>
            </p:nvSpPr>
            <p:spPr>
              <a:xfrm>
                <a:off x="7370093" y="4812675"/>
                <a:ext cx="999062" cy="666755"/>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n=352</a:t>
                </a:r>
                <a:r>
                  <a:rPr lang="en-US" sz="1200" b="1" baseline="30000" dirty="0"/>
                  <a:t>a</a:t>
                </a:r>
                <a:endParaRPr lang="en-US" sz="1200" b="1" dirty="0"/>
              </a:p>
            </p:txBody>
          </p:sp>
          <p:sp>
            <p:nvSpPr>
              <p:cNvPr id="173" name="TextBox 172">
                <a:extLst>
                  <a:ext uri="{FF2B5EF4-FFF2-40B4-BE49-F238E27FC236}">
                    <a16:creationId xmlns:a16="http://schemas.microsoft.com/office/drawing/2014/main" id="{C9F9B6AF-CF0D-4556-A5F2-189C5519AE22}"/>
                  </a:ext>
                </a:extLst>
              </p:cNvPr>
              <p:cNvSpPr txBox="1"/>
              <p:nvPr/>
            </p:nvSpPr>
            <p:spPr>
              <a:xfrm>
                <a:off x="9056826" y="4828304"/>
                <a:ext cx="797161" cy="666755"/>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n=199</a:t>
                </a:r>
                <a:r>
                  <a:rPr lang="en-US" sz="1200" b="1" baseline="30000" dirty="0"/>
                  <a:t>a</a:t>
                </a:r>
                <a:endParaRPr lang="en-US" sz="1200" b="1" dirty="0"/>
              </a:p>
            </p:txBody>
          </p:sp>
          <p:sp>
            <p:nvSpPr>
              <p:cNvPr id="174" name="Rectangle 173">
                <a:extLst>
                  <a:ext uri="{FF2B5EF4-FFF2-40B4-BE49-F238E27FC236}">
                    <a16:creationId xmlns:a16="http://schemas.microsoft.com/office/drawing/2014/main" id="{C4944CC5-9E62-4542-B327-BA2559CC42D8}"/>
                  </a:ext>
                </a:extLst>
              </p:cNvPr>
              <p:cNvSpPr/>
              <p:nvPr/>
            </p:nvSpPr>
            <p:spPr>
              <a:xfrm>
                <a:off x="10608645" y="4828304"/>
                <a:ext cx="844689" cy="666755"/>
              </a:xfrm>
              <a:prstGeom prst="rect">
                <a:avLst/>
              </a:prstGeom>
            </p:spPr>
            <p:txBody>
              <a:bodyPr wrap="square">
                <a:spAutoFit/>
              </a:bodyPr>
              <a:lstStyle/>
              <a:p>
                <a:pPr algn="ctr"/>
                <a:r>
                  <a:rPr lang="en-US" sz="1200" b="1" dirty="0"/>
                  <a:t>&lt;300</a:t>
                </a:r>
              </a:p>
              <a:p>
                <a:pPr algn="ctr"/>
                <a:r>
                  <a:rPr lang="en-US" sz="1200" b="1" dirty="0"/>
                  <a:t>cells/µL</a:t>
                </a:r>
              </a:p>
              <a:p>
                <a:pPr algn="ctr"/>
                <a:r>
                  <a:rPr lang="en-US" sz="1200" b="1" dirty="0"/>
                  <a:t>n=153</a:t>
                </a:r>
                <a:r>
                  <a:rPr lang="en-US" sz="1200" b="1" baseline="30000" dirty="0"/>
                  <a:t>a</a:t>
                </a:r>
                <a:endParaRPr lang="en-US" sz="1200" b="1" dirty="0"/>
              </a:p>
            </p:txBody>
          </p:sp>
        </p:grpSp>
        <p:cxnSp>
          <p:nvCxnSpPr>
            <p:cNvPr id="92" name="Straight Connector 91">
              <a:extLst>
                <a:ext uri="{FF2B5EF4-FFF2-40B4-BE49-F238E27FC236}">
                  <a16:creationId xmlns:a16="http://schemas.microsoft.com/office/drawing/2014/main" id="{3CDEBB3C-AF44-4134-B20B-B673C90C929E}"/>
                </a:ext>
              </a:extLst>
            </p:cNvPr>
            <p:cNvCxnSpPr>
              <a:cxnSpLocks/>
            </p:cNvCxnSpPr>
            <p:nvPr/>
          </p:nvCxnSpPr>
          <p:spPr>
            <a:xfrm rot="5400000">
              <a:off x="9150110" y="2562058"/>
              <a:ext cx="0" cy="4389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9CAB18-F483-44F4-9B9C-D30915A02C3E}"/>
                </a:ext>
              </a:extLst>
            </p:cNvPr>
            <p:cNvCxnSpPr>
              <a:cxnSpLocks/>
            </p:cNvCxnSpPr>
            <p:nvPr/>
          </p:nvCxnSpPr>
          <p:spPr>
            <a:xfrm rot="5400000">
              <a:off x="7747332"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9676DAB-F737-43BD-BF76-2C3607866677}"/>
                </a:ext>
              </a:extLst>
            </p:cNvPr>
            <p:cNvCxnSpPr>
              <a:cxnSpLocks/>
            </p:cNvCxnSpPr>
            <p:nvPr/>
          </p:nvCxnSpPr>
          <p:spPr>
            <a:xfrm rot="5400000">
              <a:off x="9339344"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1893580-5A4A-4EF7-A6D1-131E57B5E3F3}"/>
                </a:ext>
              </a:extLst>
            </p:cNvPr>
            <p:cNvCxnSpPr>
              <a:cxnSpLocks/>
            </p:cNvCxnSpPr>
            <p:nvPr/>
          </p:nvCxnSpPr>
          <p:spPr>
            <a:xfrm rot="5400000">
              <a:off x="10903353" y="481152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B75B143-A989-49EA-BCD3-94BD1C2307A0}"/>
              </a:ext>
            </a:extLst>
          </p:cNvPr>
          <p:cNvGrpSpPr/>
          <p:nvPr/>
        </p:nvGrpSpPr>
        <p:grpSpPr>
          <a:xfrm>
            <a:off x="478597" y="1867631"/>
            <a:ext cx="5514969" cy="3331639"/>
            <a:chOff x="301104" y="2049721"/>
            <a:chExt cx="5514969" cy="3331639"/>
          </a:xfrm>
        </p:grpSpPr>
        <p:grpSp>
          <p:nvGrpSpPr>
            <p:cNvPr id="179" name="Group 178">
              <a:extLst>
                <a:ext uri="{FF2B5EF4-FFF2-40B4-BE49-F238E27FC236}">
                  <a16:creationId xmlns:a16="http://schemas.microsoft.com/office/drawing/2014/main" id="{9A1BAF7D-73E1-406F-B520-C5D6288E76FB}"/>
                </a:ext>
              </a:extLst>
            </p:cNvPr>
            <p:cNvGrpSpPr/>
            <p:nvPr/>
          </p:nvGrpSpPr>
          <p:grpSpPr>
            <a:xfrm>
              <a:off x="301104" y="2049721"/>
              <a:ext cx="5514969" cy="3331639"/>
              <a:chOff x="237478" y="2030831"/>
              <a:chExt cx="5514969" cy="3331639"/>
            </a:xfrm>
          </p:grpSpPr>
          <p:grpSp>
            <p:nvGrpSpPr>
              <p:cNvPr id="10" name="Group 9">
                <a:extLst>
                  <a:ext uri="{FF2B5EF4-FFF2-40B4-BE49-F238E27FC236}">
                    <a16:creationId xmlns:a16="http://schemas.microsoft.com/office/drawing/2014/main" id="{2A0AB269-5E4F-402D-8246-474C3D8E0382}"/>
                  </a:ext>
                </a:extLst>
              </p:cNvPr>
              <p:cNvGrpSpPr/>
              <p:nvPr/>
            </p:nvGrpSpPr>
            <p:grpSpPr>
              <a:xfrm>
                <a:off x="237478" y="2030831"/>
                <a:ext cx="5514969" cy="2918571"/>
                <a:chOff x="219669" y="2090108"/>
                <a:chExt cx="6479058" cy="3568869"/>
              </a:xfrm>
            </p:grpSpPr>
            <p:grpSp>
              <p:nvGrpSpPr>
                <p:cNvPr id="43" name="Group 42">
                  <a:extLst>
                    <a:ext uri="{FF2B5EF4-FFF2-40B4-BE49-F238E27FC236}">
                      <a16:creationId xmlns:a16="http://schemas.microsoft.com/office/drawing/2014/main" id="{4CEC9889-D3DD-456C-9422-66F055C47087}"/>
                    </a:ext>
                  </a:extLst>
                </p:cNvPr>
                <p:cNvGrpSpPr/>
                <p:nvPr/>
              </p:nvGrpSpPr>
              <p:grpSpPr>
                <a:xfrm>
                  <a:off x="219669" y="2090108"/>
                  <a:ext cx="6479058" cy="3568869"/>
                  <a:chOff x="219669" y="2090108"/>
                  <a:chExt cx="6479058" cy="3568869"/>
                </a:xfrm>
              </p:grpSpPr>
              <p:grpSp>
                <p:nvGrpSpPr>
                  <p:cNvPr id="41" name="Group 40">
                    <a:extLst>
                      <a:ext uri="{FF2B5EF4-FFF2-40B4-BE49-F238E27FC236}">
                        <a16:creationId xmlns:a16="http://schemas.microsoft.com/office/drawing/2014/main" id="{5DD2D8FF-45B8-4E55-B25A-918D8D7BF04C}"/>
                      </a:ext>
                    </a:extLst>
                  </p:cNvPr>
                  <p:cNvGrpSpPr/>
                  <p:nvPr/>
                </p:nvGrpSpPr>
                <p:grpSpPr>
                  <a:xfrm>
                    <a:off x="3797149" y="2460249"/>
                    <a:ext cx="144690" cy="1245476"/>
                    <a:chOff x="3439340" y="2460249"/>
                    <a:chExt cx="144690" cy="1245476"/>
                  </a:xfrm>
                </p:grpSpPr>
                <p:cxnSp>
                  <p:nvCxnSpPr>
                    <p:cNvPr id="19" name="Straight Connector 18">
                      <a:extLst>
                        <a:ext uri="{FF2B5EF4-FFF2-40B4-BE49-F238E27FC236}">
                          <a16:creationId xmlns:a16="http://schemas.microsoft.com/office/drawing/2014/main" id="{D73F24FA-6CA7-4A5B-8E46-5DE3385E1727}"/>
                        </a:ext>
                      </a:extLst>
                    </p:cNvPr>
                    <p:cNvCxnSpPr/>
                    <p:nvPr/>
                  </p:nvCxnSpPr>
                  <p:spPr>
                    <a:xfrm>
                      <a:off x="3439340" y="2460249"/>
                      <a:ext cx="14469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A15E88-1B42-4D7E-8450-51F26F5E21E1}"/>
                        </a:ext>
                      </a:extLst>
                    </p:cNvPr>
                    <p:cNvCxnSpPr/>
                    <p:nvPr/>
                  </p:nvCxnSpPr>
                  <p:spPr>
                    <a:xfrm>
                      <a:off x="3439340" y="3696005"/>
                      <a:ext cx="14468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FAAFAA-BDAF-4608-8F6E-F9D8F19A56C1}"/>
                        </a:ext>
                      </a:extLst>
                    </p:cNvPr>
                    <p:cNvCxnSpPr/>
                    <p:nvPr/>
                  </p:nvCxnSpPr>
                  <p:spPr>
                    <a:xfrm>
                      <a:off x="3509329" y="2464588"/>
                      <a:ext cx="0" cy="12411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C94B6A6-525E-48C0-BA23-754CE6764FE3}"/>
                      </a:ext>
                    </a:extLst>
                  </p:cNvPr>
                  <p:cNvGrpSpPr/>
                  <p:nvPr/>
                </p:nvGrpSpPr>
                <p:grpSpPr>
                  <a:xfrm>
                    <a:off x="1932843" y="2671961"/>
                    <a:ext cx="144686" cy="1157450"/>
                    <a:chOff x="2012353" y="2671961"/>
                    <a:chExt cx="144686" cy="1157450"/>
                  </a:xfrm>
                </p:grpSpPr>
                <p:cxnSp>
                  <p:nvCxnSpPr>
                    <p:cNvPr id="9" name="Straight Connector 8">
                      <a:extLst>
                        <a:ext uri="{FF2B5EF4-FFF2-40B4-BE49-F238E27FC236}">
                          <a16:creationId xmlns:a16="http://schemas.microsoft.com/office/drawing/2014/main" id="{A71D6CD7-7337-43FF-9230-D1371717098B}"/>
                        </a:ext>
                      </a:extLst>
                    </p:cNvPr>
                    <p:cNvCxnSpPr/>
                    <p:nvPr/>
                  </p:nvCxnSpPr>
                  <p:spPr>
                    <a:xfrm>
                      <a:off x="2085501" y="2679494"/>
                      <a:ext cx="0" cy="11405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B378034-871B-4553-81F2-E1DCFA832F89}"/>
                        </a:ext>
                      </a:extLst>
                    </p:cNvPr>
                    <p:cNvGrpSpPr/>
                    <p:nvPr/>
                  </p:nvGrpSpPr>
                  <p:grpSpPr>
                    <a:xfrm>
                      <a:off x="2012353" y="2671961"/>
                      <a:ext cx="144686" cy="1157450"/>
                      <a:chOff x="1773815" y="2671961"/>
                      <a:chExt cx="144686" cy="1157450"/>
                    </a:xfrm>
                  </p:grpSpPr>
                  <p:cxnSp>
                    <p:nvCxnSpPr>
                      <p:cNvPr id="11" name="Straight Connector 10">
                        <a:extLst>
                          <a:ext uri="{FF2B5EF4-FFF2-40B4-BE49-F238E27FC236}">
                            <a16:creationId xmlns:a16="http://schemas.microsoft.com/office/drawing/2014/main" id="{BA0FA995-0990-4F85-BDC0-B196D480102F}"/>
                          </a:ext>
                        </a:extLst>
                      </p:cNvPr>
                      <p:cNvCxnSpPr/>
                      <p:nvPr/>
                    </p:nvCxnSpPr>
                    <p:spPr>
                      <a:xfrm>
                        <a:off x="1773817" y="2671961"/>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DE89CA-D755-4CCA-AF80-0BA70E0D2706}"/>
                          </a:ext>
                        </a:extLst>
                      </p:cNvPr>
                      <p:cNvCxnSpPr/>
                      <p:nvPr/>
                    </p:nvCxnSpPr>
                    <p:spPr>
                      <a:xfrm>
                        <a:off x="1773815" y="3829411"/>
                        <a:ext cx="14468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BDB25F4A-2A1A-449E-A475-BA48C7A39749}"/>
                      </a:ext>
                    </a:extLst>
                  </p:cNvPr>
                  <p:cNvSpPr txBox="1"/>
                  <p:nvPr/>
                </p:nvSpPr>
                <p:spPr>
                  <a:xfrm>
                    <a:off x="219669" y="2146862"/>
                    <a:ext cx="433896" cy="3398598"/>
                  </a:xfrm>
                  <a:prstGeom prst="rect">
                    <a:avLst/>
                  </a:prstGeom>
                  <a:noFill/>
                </p:spPr>
                <p:txBody>
                  <a:bodyPr vert="vert270" wrap="square" rtlCol="0">
                    <a:spAutoFit/>
                  </a:bodyPr>
                  <a:lstStyle/>
                  <a:p>
                    <a:pPr algn="ctr"/>
                    <a:r>
                      <a:rPr lang="en-US" sz="1200" b="1" dirty="0"/>
                      <a:t>Exacerbation Rate Reduction, %</a:t>
                    </a:r>
                  </a:p>
                </p:txBody>
              </p:sp>
              <p:graphicFrame>
                <p:nvGraphicFramePr>
                  <p:cNvPr id="7" name="Chart 6">
                    <a:extLst>
                      <a:ext uri="{FF2B5EF4-FFF2-40B4-BE49-F238E27FC236}">
                        <a16:creationId xmlns:a16="http://schemas.microsoft.com/office/drawing/2014/main" id="{BF47A823-5142-4AC5-9799-290CA9492792}"/>
                      </a:ext>
                    </a:extLst>
                  </p:cNvPr>
                  <p:cNvGraphicFramePr/>
                  <p:nvPr>
                    <p:extLst/>
                  </p:nvPr>
                </p:nvGraphicFramePr>
                <p:xfrm>
                  <a:off x="473694" y="2090108"/>
                  <a:ext cx="6225033" cy="3568869"/>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8" name="Group 7">
                  <a:extLst>
                    <a:ext uri="{FF2B5EF4-FFF2-40B4-BE49-F238E27FC236}">
                      <a16:creationId xmlns:a16="http://schemas.microsoft.com/office/drawing/2014/main" id="{8180E7D9-E4A7-4BCF-B836-7A2141461CF6}"/>
                    </a:ext>
                  </a:extLst>
                </p:cNvPr>
                <p:cNvGrpSpPr/>
                <p:nvPr/>
              </p:nvGrpSpPr>
              <p:grpSpPr>
                <a:xfrm>
                  <a:off x="5673754" y="2567297"/>
                  <a:ext cx="149958" cy="2606493"/>
                  <a:chOff x="5673754" y="2567297"/>
                  <a:chExt cx="149958" cy="2606493"/>
                </a:xfrm>
              </p:grpSpPr>
              <p:cxnSp>
                <p:nvCxnSpPr>
                  <p:cNvPr id="25" name="Straight Connector 24">
                    <a:extLst>
                      <a:ext uri="{FF2B5EF4-FFF2-40B4-BE49-F238E27FC236}">
                        <a16:creationId xmlns:a16="http://schemas.microsoft.com/office/drawing/2014/main" id="{15F5B2E9-7588-4A91-A6CD-B0C2A69FA856}"/>
                      </a:ext>
                    </a:extLst>
                  </p:cNvPr>
                  <p:cNvCxnSpPr/>
                  <p:nvPr/>
                </p:nvCxnSpPr>
                <p:spPr>
                  <a:xfrm>
                    <a:off x="5679028" y="5173790"/>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D5989A-F414-4D06-A379-78DE401E9C61}"/>
                      </a:ext>
                    </a:extLst>
                  </p:cNvPr>
                  <p:cNvCxnSpPr/>
                  <p:nvPr/>
                </p:nvCxnSpPr>
                <p:spPr>
                  <a:xfrm>
                    <a:off x="5673754" y="2567297"/>
                    <a:ext cx="1446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D8F43A-A8B6-4208-922B-78C63A7E2DF0}"/>
                      </a:ext>
                    </a:extLst>
                  </p:cNvPr>
                  <p:cNvCxnSpPr/>
                  <p:nvPr/>
                </p:nvCxnSpPr>
                <p:spPr>
                  <a:xfrm>
                    <a:off x="5749336" y="2569404"/>
                    <a:ext cx="0" cy="25940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6" name="TextBox 165">
                <a:extLst>
                  <a:ext uri="{FF2B5EF4-FFF2-40B4-BE49-F238E27FC236}">
                    <a16:creationId xmlns:a16="http://schemas.microsoft.com/office/drawing/2014/main" id="{6700951B-C598-490E-A04E-FDA1E355E4FC}"/>
                  </a:ext>
                </a:extLst>
              </p:cNvPr>
              <p:cNvSpPr txBox="1"/>
              <p:nvPr/>
            </p:nvSpPr>
            <p:spPr>
              <a:xfrm>
                <a:off x="1328464" y="4716139"/>
                <a:ext cx="897992"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n=393</a:t>
                </a:r>
                <a:r>
                  <a:rPr lang="en-US" sz="1200" b="1" baseline="30000" dirty="0"/>
                  <a:t>a</a:t>
                </a:r>
                <a:endParaRPr lang="en-US" sz="1200" b="1" dirty="0"/>
              </a:p>
            </p:txBody>
          </p:sp>
          <p:sp>
            <p:nvSpPr>
              <p:cNvPr id="167" name="TextBox 166">
                <a:extLst>
                  <a:ext uri="{FF2B5EF4-FFF2-40B4-BE49-F238E27FC236}">
                    <a16:creationId xmlns:a16="http://schemas.microsoft.com/office/drawing/2014/main" id="{31208A52-B646-463E-9D5B-06DFB8B3CF06}"/>
                  </a:ext>
                </a:extLst>
              </p:cNvPr>
              <p:cNvSpPr txBox="1"/>
              <p:nvPr/>
            </p:nvSpPr>
            <p:spPr>
              <a:xfrm>
                <a:off x="2925694" y="4716139"/>
                <a:ext cx="967807" cy="646331"/>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n=297</a:t>
                </a:r>
                <a:r>
                  <a:rPr lang="en-US" sz="1200" b="1" baseline="30000" dirty="0"/>
                  <a:t>a</a:t>
                </a:r>
                <a:endParaRPr lang="en-US" sz="1200" b="1" dirty="0"/>
              </a:p>
            </p:txBody>
          </p:sp>
          <p:sp>
            <p:nvSpPr>
              <p:cNvPr id="168" name="Rectangle 167">
                <a:extLst>
                  <a:ext uri="{FF2B5EF4-FFF2-40B4-BE49-F238E27FC236}">
                    <a16:creationId xmlns:a16="http://schemas.microsoft.com/office/drawing/2014/main" id="{843ECF64-0631-46C7-B67B-D2AE0319D5E0}"/>
                  </a:ext>
                </a:extLst>
              </p:cNvPr>
              <p:cNvSpPr/>
              <p:nvPr/>
            </p:nvSpPr>
            <p:spPr>
              <a:xfrm>
                <a:off x="4624276" y="4716139"/>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n=96</a:t>
                </a:r>
              </a:p>
            </p:txBody>
          </p:sp>
        </p:grpSp>
        <p:cxnSp>
          <p:nvCxnSpPr>
            <p:cNvPr id="97" name="Straight Connector 96">
              <a:extLst>
                <a:ext uri="{FF2B5EF4-FFF2-40B4-BE49-F238E27FC236}">
                  <a16:creationId xmlns:a16="http://schemas.microsoft.com/office/drawing/2014/main" id="{8DD6E77A-1E1F-4211-B60C-2FEBAC8744B1}"/>
                </a:ext>
              </a:extLst>
            </p:cNvPr>
            <p:cNvCxnSpPr>
              <a:cxnSpLocks/>
            </p:cNvCxnSpPr>
            <p:nvPr/>
          </p:nvCxnSpPr>
          <p:spPr>
            <a:xfrm rot="5400000">
              <a:off x="3223371" y="1987653"/>
              <a:ext cx="0" cy="4416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03F5DB0-C70F-43A0-8B4D-12BA347DDF5E}"/>
                </a:ext>
              </a:extLst>
            </p:cNvPr>
            <p:cNvCxnSpPr>
              <a:cxnSpLocks/>
            </p:cNvCxnSpPr>
            <p:nvPr/>
          </p:nvCxnSpPr>
          <p:spPr>
            <a:xfrm rot="5400000">
              <a:off x="1788825"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51E10FC-77CE-4545-A9EA-4C671FAD4D0D}"/>
                </a:ext>
              </a:extLst>
            </p:cNvPr>
            <p:cNvCxnSpPr>
              <a:cxnSpLocks/>
            </p:cNvCxnSpPr>
            <p:nvPr/>
          </p:nvCxnSpPr>
          <p:spPr>
            <a:xfrm rot="5400000">
              <a:off x="3406883"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F54B7D2-2F15-453A-96C0-972DF2FB4C13}"/>
                </a:ext>
              </a:extLst>
            </p:cNvPr>
            <p:cNvCxnSpPr>
              <a:cxnSpLocks/>
            </p:cNvCxnSpPr>
            <p:nvPr/>
          </p:nvCxnSpPr>
          <p:spPr>
            <a:xfrm rot="5400000">
              <a:off x="4960428" y="425280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2D737714-3A56-413E-B660-B03D71E68F49}"/>
              </a:ext>
            </a:extLst>
          </p:cNvPr>
          <p:cNvSpPr/>
          <p:nvPr/>
        </p:nvSpPr>
        <p:spPr>
          <a:xfrm>
            <a:off x="2994890" y="1639435"/>
            <a:ext cx="1289304" cy="35353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108" name="Rectangle 107">
            <a:extLst>
              <a:ext uri="{FF2B5EF4-FFF2-40B4-BE49-F238E27FC236}">
                <a16:creationId xmlns:a16="http://schemas.microsoft.com/office/drawing/2014/main" id="{0DA226D5-D247-4C32-958E-28358483C065}"/>
              </a:ext>
            </a:extLst>
          </p:cNvPr>
          <p:cNvSpPr/>
          <p:nvPr/>
        </p:nvSpPr>
        <p:spPr>
          <a:xfrm>
            <a:off x="8697938" y="1639434"/>
            <a:ext cx="1289304" cy="35353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Tree>
    <p:extLst>
      <p:ext uri="{BB962C8B-B14F-4D97-AF65-F5344CB8AC3E}">
        <p14:creationId xmlns:p14="http://schemas.microsoft.com/office/powerpoint/2010/main" val="4076012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5083-8853-40F0-824B-A8F1500F9A0A}"/>
              </a:ext>
            </a:extLst>
          </p:cNvPr>
          <p:cNvSpPr>
            <a:spLocks noGrp="1"/>
          </p:cNvSpPr>
          <p:nvPr>
            <p:ph type="title"/>
          </p:nvPr>
        </p:nvSpPr>
        <p:spPr/>
        <p:txBody>
          <a:bodyPr/>
          <a:lstStyle/>
          <a:p>
            <a:r>
              <a:rPr lang="en-US" dirty="0"/>
              <a:t>Influence of </a:t>
            </a:r>
            <a:r>
              <a:rPr lang="en-US" dirty="0" err="1"/>
              <a:t>IgE</a:t>
            </a:r>
            <a:r>
              <a:rPr lang="en-US" dirty="0"/>
              <a:t> Concentration on Pre-BD FEV</a:t>
            </a:r>
            <a:r>
              <a:rPr lang="en-US" baseline="-25000" dirty="0"/>
              <a:t>1</a:t>
            </a:r>
            <a:r>
              <a:rPr lang="en-US" dirty="0"/>
              <a:t> by Baseline Blood EOS Count (Pooled Analysis; High-Dosage ICS/LABA, Q8W)</a:t>
            </a:r>
          </a:p>
        </p:txBody>
      </p:sp>
      <p:sp>
        <p:nvSpPr>
          <p:cNvPr id="3" name="Slide Number Placeholder 2">
            <a:extLst>
              <a:ext uri="{FF2B5EF4-FFF2-40B4-BE49-F238E27FC236}">
                <a16:creationId xmlns:a16="http://schemas.microsoft.com/office/drawing/2014/main" id="{4332539E-623A-408C-9AEE-BE1FB71D7E64}"/>
              </a:ext>
            </a:extLst>
          </p:cNvPr>
          <p:cNvSpPr>
            <a:spLocks noGrp="1"/>
          </p:cNvSpPr>
          <p:nvPr>
            <p:ph type="sldNum" sz="quarter" idx="12"/>
          </p:nvPr>
        </p:nvSpPr>
        <p:spPr/>
        <p:txBody>
          <a:bodyPr/>
          <a:lstStyle/>
          <a:p>
            <a:fld id="{CC7432E5-F8E0-41AE-9A6B-AD730338B005}" type="slidenum">
              <a:rPr lang="en-US" smtClean="0"/>
              <a:t>26</a:t>
            </a:fld>
            <a:endParaRPr lang="en-US"/>
          </a:p>
        </p:txBody>
      </p:sp>
      <p:sp>
        <p:nvSpPr>
          <p:cNvPr id="4" name="Text Placeholder 3">
            <a:extLst>
              <a:ext uri="{FF2B5EF4-FFF2-40B4-BE49-F238E27FC236}">
                <a16:creationId xmlns:a16="http://schemas.microsoft.com/office/drawing/2014/main" id="{5F75B5EB-7C6B-4280-9D2B-163027C712D5}"/>
              </a:ext>
            </a:extLst>
          </p:cNvPr>
          <p:cNvSpPr>
            <a:spLocks noGrp="1"/>
          </p:cNvSpPr>
          <p:nvPr>
            <p:ph type="body" sz="quarter" idx="13"/>
          </p:nvPr>
        </p:nvSpPr>
        <p:spPr>
          <a:xfrm>
            <a:off x="457199" y="5851602"/>
            <a:ext cx="11433435" cy="1005840"/>
          </a:xfrm>
        </p:spPr>
        <p:txBody>
          <a:bodyPr/>
          <a:lstStyle/>
          <a:p>
            <a:pPr>
              <a:spcBef>
                <a:spcPts val="0"/>
              </a:spcBef>
            </a:pPr>
            <a:r>
              <a:rPr lang="en-US" sz="900" dirty="0"/>
              <a:t>Note: Error bars are 95% </a:t>
            </a:r>
            <a:r>
              <a:rPr lang="en-US" sz="900" dirty="0" err="1"/>
              <a:t>Cls</a:t>
            </a:r>
            <a:r>
              <a:rPr lang="en-US" sz="900" dirty="0"/>
              <a:t>. High </a:t>
            </a:r>
            <a:r>
              <a:rPr lang="en-US" sz="900" dirty="0" err="1"/>
              <a:t>IgE</a:t>
            </a:r>
            <a:r>
              <a:rPr lang="en-US" sz="900" dirty="0"/>
              <a:t> concentrations were ≥150 </a:t>
            </a:r>
            <a:r>
              <a:rPr lang="en-US" sz="900" dirty="0" err="1"/>
              <a:t>kU</a:t>
            </a:r>
            <a:r>
              <a:rPr lang="en-US" sz="900" dirty="0"/>
              <a:t>/L and low </a:t>
            </a:r>
            <a:r>
              <a:rPr lang="en-US" sz="900" dirty="0" err="1"/>
              <a:t>IgE</a:t>
            </a:r>
            <a:r>
              <a:rPr lang="en-US" sz="900" dirty="0"/>
              <a:t> concentrations were (&lt;150 </a:t>
            </a:r>
            <a:r>
              <a:rPr lang="en-US" sz="900" dirty="0" err="1"/>
              <a:t>kU</a:t>
            </a:r>
            <a:r>
              <a:rPr lang="en-US" sz="900" dirty="0"/>
              <a:t>/L). </a:t>
            </a:r>
            <a:r>
              <a:rPr lang="en-US" sz="900" baseline="30000" dirty="0"/>
              <a:t>a</a:t>
            </a:r>
            <a:r>
              <a:rPr lang="en-US" sz="900" dirty="0"/>
              <a:t>Nominal p≤0.05. </a:t>
            </a:r>
          </a:p>
          <a:p>
            <a:r>
              <a:rPr lang="en-US" sz="900" dirty="0"/>
              <a:t>BD = bronchodilator; EOS = eosinophil; FEV</a:t>
            </a:r>
            <a:r>
              <a:rPr lang="en-US" sz="900" baseline="-25000" dirty="0"/>
              <a:t>1</a:t>
            </a:r>
            <a:r>
              <a:rPr lang="en-US" sz="900" dirty="0"/>
              <a:t> = forced expiratory volume in 1 second; ICS = inhaled corticosteroids; IgE = immunoglobulin E; LABA =  long-acting β2-agonists; LS = least squares; Q8W = first 3 doses every 4 weeks, then every 8 weeks.</a:t>
            </a:r>
          </a:p>
          <a:p>
            <a:r>
              <a:rPr lang="en-US" sz="900" dirty="0"/>
              <a:t>Chipps BE et al. Article and supplementary data. </a:t>
            </a:r>
            <a:r>
              <a:rPr lang="en-US" sz="900" i="1" dirty="0"/>
              <a:t>Ann Allergy Asthma Immunol</a:t>
            </a:r>
            <a:r>
              <a:rPr lang="en-US" sz="900" dirty="0"/>
              <a:t>. 2018;120:504-511.e1. </a:t>
            </a:r>
          </a:p>
        </p:txBody>
      </p:sp>
      <p:sp>
        <p:nvSpPr>
          <p:cNvPr id="163" name="TextBox 162">
            <a:extLst>
              <a:ext uri="{FF2B5EF4-FFF2-40B4-BE49-F238E27FC236}">
                <a16:creationId xmlns:a16="http://schemas.microsoft.com/office/drawing/2014/main" id="{C6355B5E-C452-4566-A882-5E6AA6C187F8}"/>
              </a:ext>
            </a:extLst>
          </p:cNvPr>
          <p:cNvSpPr txBox="1"/>
          <p:nvPr/>
        </p:nvSpPr>
        <p:spPr>
          <a:xfrm>
            <a:off x="437144" y="5253283"/>
            <a:ext cx="11011907" cy="948978"/>
          </a:xfrm>
          <a:prstGeom prst="rect">
            <a:avLst/>
          </a:prstGeom>
          <a:noFill/>
        </p:spPr>
        <p:txBody>
          <a:bodyPr wrap="square" rtlCol="0">
            <a:spAutoFit/>
          </a:bodyPr>
          <a:lstStyle/>
          <a:p>
            <a:pPr marL="285750" indent="-285750">
              <a:lnSpc>
                <a:spcPct val="90000"/>
              </a:lnSpc>
              <a:buClr>
                <a:schemeClr val="accent1"/>
              </a:buClr>
              <a:buFont typeface="Arial" panose="020B0604020202020204" pitchFamily="34" charset="0"/>
              <a:buChar char="•"/>
            </a:pPr>
            <a:r>
              <a:rPr lang="en-US" sz="1500" dirty="0"/>
              <a:t>FEV</a:t>
            </a:r>
            <a:r>
              <a:rPr lang="en-US" sz="1500" baseline="-25000" dirty="0"/>
              <a:t>1 </a:t>
            </a:r>
            <a:r>
              <a:rPr lang="en-US" sz="1500" dirty="0"/>
              <a:t>increased</a:t>
            </a:r>
            <a:r>
              <a:rPr lang="en-US" sz="1500" baseline="-25000" dirty="0"/>
              <a:t> </a:t>
            </a:r>
            <a:r>
              <a:rPr lang="en-US" sz="1500" dirty="0"/>
              <a:t>by 123 mL with benralizumab in patients who had high </a:t>
            </a:r>
            <a:r>
              <a:rPr lang="en-US" sz="1500" dirty="0" err="1"/>
              <a:t>IgE</a:t>
            </a:r>
            <a:r>
              <a:rPr lang="en-US" sz="1500" dirty="0"/>
              <a:t> concentrations and blood EOS counts           ≥300 cells/μL relative to placebo (95% CI, 41 to 205 mL; p=0.003) </a:t>
            </a:r>
          </a:p>
          <a:p>
            <a:pPr marL="285750" indent="-285750">
              <a:lnSpc>
                <a:spcPct val="90000"/>
              </a:lnSpc>
              <a:spcBef>
                <a:spcPts val="200"/>
              </a:spcBef>
              <a:buClr>
                <a:schemeClr val="accent1"/>
              </a:buClr>
              <a:buFont typeface="Arial" panose="020B0604020202020204" pitchFamily="34" charset="0"/>
              <a:buChar char="•"/>
            </a:pPr>
            <a:r>
              <a:rPr lang="en-US" sz="1500" dirty="0"/>
              <a:t>There were greater improvements in lung function with benralizumab in patients with baseline blood EOS counts              ≥300 cells/µL vs. &lt;300 cells/µL</a:t>
            </a:r>
          </a:p>
        </p:txBody>
      </p:sp>
      <p:sp>
        <p:nvSpPr>
          <p:cNvPr id="164" name="TextBox 163">
            <a:extLst>
              <a:ext uri="{FF2B5EF4-FFF2-40B4-BE49-F238E27FC236}">
                <a16:creationId xmlns:a16="http://schemas.microsoft.com/office/drawing/2014/main" id="{57F887BB-E674-4692-8441-6BE3BFF1D1D4}"/>
              </a:ext>
            </a:extLst>
          </p:cNvPr>
          <p:cNvSpPr txBox="1"/>
          <p:nvPr/>
        </p:nvSpPr>
        <p:spPr>
          <a:xfrm>
            <a:off x="6721124" y="1199135"/>
            <a:ext cx="5172037" cy="338554"/>
          </a:xfrm>
          <a:prstGeom prst="rect">
            <a:avLst/>
          </a:prstGeom>
          <a:noFill/>
        </p:spPr>
        <p:txBody>
          <a:bodyPr wrap="square" rtlCol="0">
            <a:spAutoFit/>
          </a:bodyPr>
          <a:lstStyle/>
          <a:p>
            <a:pPr algn="ctr"/>
            <a:r>
              <a:rPr lang="en-US" sz="1600" b="1" dirty="0"/>
              <a:t>IgE Low </a:t>
            </a:r>
          </a:p>
        </p:txBody>
      </p:sp>
      <p:sp>
        <p:nvSpPr>
          <p:cNvPr id="165" name="TextBox 164">
            <a:extLst>
              <a:ext uri="{FF2B5EF4-FFF2-40B4-BE49-F238E27FC236}">
                <a16:creationId xmlns:a16="http://schemas.microsoft.com/office/drawing/2014/main" id="{540F7132-BCF3-46F6-8481-C8186A6CFE25}"/>
              </a:ext>
            </a:extLst>
          </p:cNvPr>
          <p:cNvSpPr txBox="1"/>
          <p:nvPr/>
        </p:nvSpPr>
        <p:spPr>
          <a:xfrm>
            <a:off x="832105" y="1199135"/>
            <a:ext cx="5070268" cy="338554"/>
          </a:xfrm>
          <a:prstGeom prst="rect">
            <a:avLst/>
          </a:prstGeom>
          <a:noFill/>
        </p:spPr>
        <p:txBody>
          <a:bodyPr wrap="square" rtlCol="0">
            <a:spAutoFit/>
          </a:bodyPr>
          <a:lstStyle/>
          <a:p>
            <a:pPr algn="ctr"/>
            <a:r>
              <a:rPr lang="en-US" sz="1600" b="1" dirty="0"/>
              <a:t>IgE High </a:t>
            </a:r>
          </a:p>
        </p:txBody>
      </p:sp>
      <p:grpSp>
        <p:nvGrpSpPr>
          <p:cNvPr id="14" name="Group 13">
            <a:extLst>
              <a:ext uri="{FF2B5EF4-FFF2-40B4-BE49-F238E27FC236}">
                <a16:creationId xmlns:a16="http://schemas.microsoft.com/office/drawing/2014/main" id="{21A3AF59-02B0-48A8-AB2D-87A80FFF6D89}"/>
              </a:ext>
            </a:extLst>
          </p:cNvPr>
          <p:cNvGrpSpPr/>
          <p:nvPr/>
        </p:nvGrpSpPr>
        <p:grpSpPr>
          <a:xfrm>
            <a:off x="361070" y="1755247"/>
            <a:ext cx="5700228" cy="3414906"/>
            <a:chOff x="256140" y="1759861"/>
            <a:chExt cx="5700228" cy="3414906"/>
          </a:xfrm>
        </p:grpSpPr>
        <p:cxnSp>
          <p:nvCxnSpPr>
            <p:cNvPr id="98" name="Straight Connector 97">
              <a:extLst>
                <a:ext uri="{FF2B5EF4-FFF2-40B4-BE49-F238E27FC236}">
                  <a16:creationId xmlns:a16="http://schemas.microsoft.com/office/drawing/2014/main" id="{5718A9E0-6232-4023-8089-AA3B7DE01E0D}"/>
                </a:ext>
              </a:extLst>
            </p:cNvPr>
            <p:cNvCxnSpPr>
              <a:cxnSpLocks/>
            </p:cNvCxnSpPr>
            <p:nvPr/>
          </p:nvCxnSpPr>
          <p:spPr>
            <a:xfrm rot="5400000">
              <a:off x="5125216"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9A1BAF7D-73E1-406F-B520-C5D6288E76FB}"/>
                </a:ext>
              </a:extLst>
            </p:cNvPr>
            <p:cNvGrpSpPr/>
            <p:nvPr/>
          </p:nvGrpSpPr>
          <p:grpSpPr>
            <a:xfrm>
              <a:off x="256140" y="1759861"/>
              <a:ext cx="5700228" cy="3414906"/>
              <a:chOff x="125526" y="1764792"/>
              <a:chExt cx="5700228" cy="3414906"/>
            </a:xfrm>
          </p:grpSpPr>
          <p:grpSp>
            <p:nvGrpSpPr>
              <p:cNvPr id="37" name="Group 36">
                <a:extLst>
                  <a:ext uri="{FF2B5EF4-FFF2-40B4-BE49-F238E27FC236}">
                    <a16:creationId xmlns:a16="http://schemas.microsoft.com/office/drawing/2014/main" id="{FFB3A9DF-64DA-4FDA-BBC5-4D0D98C31BDA}"/>
                  </a:ext>
                </a:extLst>
              </p:cNvPr>
              <p:cNvGrpSpPr/>
              <p:nvPr/>
            </p:nvGrpSpPr>
            <p:grpSpPr>
              <a:xfrm>
                <a:off x="125526" y="1764792"/>
                <a:ext cx="5700228" cy="2918572"/>
                <a:chOff x="88147" y="1764792"/>
                <a:chExt cx="6696701" cy="2918572"/>
              </a:xfrm>
            </p:grpSpPr>
            <p:grpSp>
              <p:nvGrpSpPr>
                <p:cNvPr id="6" name="Group 5">
                  <a:extLst>
                    <a:ext uri="{FF2B5EF4-FFF2-40B4-BE49-F238E27FC236}">
                      <a16:creationId xmlns:a16="http://schemas.microsoft.com/office/drawing/2014/main" id="{30403345-8B68-4892-A512-CA2112C346FC}"/>
                    </a:ext>
                  </a:extLst>
                </p:cNvPr>
                <p:cNvGrpSpPr/>
                <p:nvPr/>
              </p:nvGrpSpPr>
              <p:grpSpPr>
                <a:xfrm>
                  <a:off x="3908279" y="2178726"/>
                  <a:ext cx="144684" cy="1085423"/>
                  <a:chOff x="3908279" y="2178726"/>
                  <a:chExt cx="144684" cy="1085423"/>
                </a:xfrm>
              </p:grpSpPr>
              <p:cxnSp>
                <p:nvCxnSpPr>
                  <p:cNvPr id="18" name="Straight Connector 17">
                    <a:extLst>
                      <a:ext uri="{FF2B5EF4-FFF2-40B4-BE49-F238E27FC236}">
                        <a16:creationId xmlns:a16="http://schemas.microsoft.com/office/drawing/2014/main" id="{66D3F244-DC6D-4C2C-95F6-D23E7380AB73}"/>
                      </a:ext>
                    </a:extLst>
                  </p:cNvPr>
                  <p:cNvCxnSpPr/>
                  <p:nvPr/>
                </p:nvCxnSpPr>
                <p:spPr>
                  <a:xfrm>
                    <a:off x="3908279" y="2178726"/>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AD88A2-0F7F-4502-8A8D-3C237C671063}"/>
                      </a:ext>
                    </a:extLst>
                  </p:cNvPr>
                  <p:cNvCxnSpPr/>
                  <p:nvPr/>
                </p:nvCxnSpPr>
                <p:spPr>
                  <a:xfrm>
                    <a:off x="3908279" y="3258703"/>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7016E5-08D1-459B-8A49-3E36410F68A5}"/>
                      </a:ext>
                    </a:extLst>
                  </p:cNvPr>
                  <p:cNvCxnSpPr/>
                  <p:nvPr/>
                </p:nvCxnSpPr>
                <p:spPr>
                  <a:xfrm>
                    <a:off x="3975211" y="2194301"/>
                    <a:ext cx="0" cy="10698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A0AB269-5E4F-402D-8246-474C3D8E0382}"/>
                    </a:ext>
                  </a:extLst>
                </p:cNvPr>
                <p:cNvGrpSpPr/>
                <p:nvPr/>
              </p:nvGrpSpPr>
              <p:grpSpPr>
                <a:xfrm>
                  <a:off x="88147" y="1764792"/>
                  <a:ext cx="6696701" cy="2918572"/>
                  <a:chOff x="88147" y="1764792"/>
                  <a:chExt cx="6696701" cy="3568871"/>
                </a:xfrm>
              </p:grpSpPr>
              <p:grpSp>
                <p:nvGrpSpPr>
                  <p:cNvPr id="43" name="Group 42">
                    <a:extLst>
                      <a:ext uri="{FF2B5EF4-FFF2-40B4-BE49-F238E27FC236}">
                        <a16:creationId xmlns:a16="http://schemas.microsoft.com/office/drawing/2014/main" id="{4CEC9889-D3DD-456C-9422-66F055C47087}"/>
                      </a:ext>
                    </a:extLst>
                  </p:cNvPr>
                  <p:cNvGrpSpPr/>
                  <p:nvPr/>
                </p:nvGrpSpPr>
                <p:grpSpPr>
                  <a:xfrm>
                    <a:off x="88147" y="1764792"/>
                    <a:ext cx="6696701" cy="3568871"/>
                    <a:chOff x="88147" y="1764792"/>
                    <a:chExt cx="6696701" cy="3568871"/>
                  </a:xfrm>
                </p:grpSpPr>
                <p:grpSp>
                  <p:nvGrpSpPr>
                    <p:cNvPr id="40" name="Group 39">
                      <a:extLst>
                        <a:ext uri="{FF2B5EF4-FFF2-40B4-BE49-F238E27FC236}">
                          <a16:creationId xmlns:a16="http://schemas.microsoft.com/office/drawing/2014/main" id="{2C94B6A6-525E-48C0-BA23-754CE6764FE3}"/>
                        </a:ext>
                      </a:extLst>
                    </p:cNvPr>
                    <p:cNvGrpSpPr/>
                    <p:nvPr/>
                  </p:nvGrpSpPr>
                  <p:grpSpPr>
                    <a:xfrm>
                      <a:off x="2025057" y="2805517"/>
                      <a:ext cx="154025" cy="1042649"/>
                      <a:chOff x="2104567" y="2805517"/>
                      <a:chExt cx="154025" cy="1042649"/>
                    </a:xfrm>
                  </p:grpSpPr>
                  <p:cxnSp>
                    <p:nvCxnSpPr>
                      <p:cNvPr id="9" name="Straight Connector 8">
                        <a:extLst>
                          <a:ext uri="{FF2B5EF4-FFF2-40B4-BE49-F238E27FC236}">
                            <a16:creationId xmlns:a16="http://schemas.microsoft.com/office/drawing/2014/main" id="{A71D6CD7-7337-43FF-9230-D1371717098B}"/>
                          </a:ext>
                        </a:extLst>
                      </p:cNvPr>
                      <p:cNvCxnSpPr/>
                      <p:nvPr/>
                    </p:nvCxnSpPr>
                    <p:spPr>
                      <a:xfrm>
                        <a:off x="2182489" y="2810441"/>
                        <a:ext cx="0" cy="10286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B378034-871B-4553-81F2-E1DCFA832F89}"/>
                          </a:ext>
                        </a:extLst>
                      </p:cNvPr>
                      <p:cNvGrpSpPr/>
                      <p:nvPr/>
                    </p:nvGrpSpPr>
                    <p:grpSpPr>
                      <a:xfrm>
                        <a:off x="2104567" y="2805517"/>
                        <a:ext cx="154025" cy="1042649"/>
                        <a:chOff x="1866029" y="2805517"/>
                        <a:chExt cx="154025" cy="1042649"/>
                      </a:xfrm>
                    </p:grpSpPr>
                    <p:cxnSp>
                      <p:nvCxnSpPr>
                        <p:cNvPr id="11" name="Straight Connector 10">
                          <a:extLst>
                            <a:ext uri="{FF2B5EF4-FFF2-40B4-BE49-F238E27FC236}">
                              <a16:creationId xmlns:a16="http://schemas.microsoft.com/office/drawing/2014/main" id="{BA0FA995-0990-4F85-BDC0-B196D480102F}"/>
                            </a:ext>
                          </a:extLst>
                        </p:cNvPr>
                        <p:cNvCxnSpPr/>
                        <p:nvPr/>
                      </p:nvCxnSpPr>
                      <p:spPr>
                        <a:xfrm>
                          <a:off x="1866029" y="2805517"/>
                          <a:ext cx="1446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DE89CA-D755-4CCA-AF80-0BA70E0D2706}"/>
                            </a:ext>
                          </a:extLst>
                        </p:cNvPr>
                        <p:cNvCxnSpPr/>
                        <p:nvPr/>
                      </p:nvCxnSpPr>
                      <p:spPr>
                        <a:xfrm>
                          <a:off x="1875370" y="3848166"/>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BDB25F4A-2A1A-449E-A475-BA48C7A39749}"/>
                        </a:ext>
                      </a:extLst>
                    </p:cNvPr>
                    <p:cNvSpPr txBox="1"/>
                    <p:nvPr/>
                  </p:nvSpPr>
                  <p:spPr>
                    <a:xfrm>
                      <a:off x="88147" y="1966990"/>
                      <a:ext cx="650844" cy="3274085"/>
                    </a:xfrm>
                    <a:prstGeom prst="rect">
                      <a:avLst/>
                    </a:prstGeom>
                    <a:noFill/>
                  </p:spPr>
                  <p:txBody>
                    <a:bodyPr vert="vert270" wrap="square" rtlCol="0">
                      <a:spAutoFit/>
                    </a:bodyPr>
                    <a:lstStyle/>
                    <a:p>
                      <a:pPr algn="ctr"/>
                      <a:r>
                        <a:rPr lang="en-US" sz="1200" b="1" dirty="0"/>
                        <a:t>Pre-BD FEV</a:t>
                      </a:r>
                      <a:r>
                        <a:rPr lang="en-US" sz="1200" b="1" baseline="-25000" dirty="0"/>
                        <a:t>1</a:t>
                      </a:r>
                      <a:r>
                        <a:rPr lang="en-US" sz="1200" b="1" dirty="0"/>
                        <a:t> (mL), </a:t>
                      </a:r>
                    </a:p>
                    <a:p>
                      <a:pPr algn="ctr"/>
                      <a:r>
                        <a:rPr lang="en-US" sz="1200" b="1" dirty="0"/>
                        <a:t>LS Mean Difference vs. Placebo</a:t>
                      </a:r>
                    </a:p>
                  </p:txBody>
                </p:sp>
                <p:graphicFrame>
                  <p:nvGraphicFramePr>
                    <p:cNvPr id="7" name="Chart 6">
                      <a:extLst>
                        <a:ext uri="{FF2B5EF4-FFF2-40B4-BE49-F238E27FC236}">
                          <a16:creationId xmlns:a16="http://schemas.microsoft.com/office/drawing/2014/main" id="{BF47A823-5142-4AC5-9799-290CA9492792}"/>
                        </a:ext>
                      </a:extLst>
                    </p:cNvPr>
                    <p:cNvGraphicFramePr/>
                    <p:nvPr>
                      <p:extLst>
                        <p:ext uri="{D42A27DB-BD31-4B8C-83A1-F6EECF244321}">
                          <p14:modId xmlns:p14="http://schemas.microsoft.com/office/powerpoint/2010/main" val="980672018"/>
                        </p:ext>
                      </p:extLst>
                    </p:nvPr>
                  </p:nvGraphicFramePr>
                  <p:xfrm>
                    <a:off x="559816" y="1764792"/>
                    <a:ext cx="6225032" cy="3568871"/>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8" name="Group 7">
                    <a:extLst>
                      <a:ext uri="{FF2B5EF4-FFF2-40B4-BE49-F238E27FC236}">
                        <a16:creationId xmlns:a16="http://schemas.microsoft.com/office/drawing/2014/main" id="{8180E7D9-E4A7-4BCF-B836-7A2141461CF6}"/>
                      </a:ext>
                    </a:extLst>
                  </p:cNvPr>
                  <p:cNvGrpSpPr/>
                  <p:nvPr/>
                </p:nvGrpSpPr>
                <p:grpSpPr>
                  <a:xfrm>
                    <a:off x="5784084" y="3148330"/>
                    <a:ext cx="144684" cy="1861623"/>
                    <a:chOff x="5784084" y="3148330"/>
                    <a:chExt cx="144684" cy="1861623"/>
                  </a:xfrm>
                </p:grpSpPr>
                <p:cxnSp>
                  <p:nvCxnSpPr>
                    <p:cNvPr id="25" name="Straight Connector 24">
                      <a:extLst>
                        <a:ext uri="{FF2B5EF4-FFF2-40B4-BE49-F238E27FC236}">
                          <a16:creationId xmlns:a16="http://schemas.microsoft.com/office/drawing/2014/main" id="{15F5B2E9-7588-4A91-A6CD-B0C2A69FA856}"/>
                        </a:ext>
                      </a:extLst>
                    </p:cNvPr>
                    <p:cNvCxnSpPr/>
                    <p:nvPr/>
                  </p:nvCxnSpPr>
                  <p:spPr>
                    <a:xfrm>
                      <a:off x="5784084" y="5009953"/>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D5989A-F414-4D06-A379-78DE401E9C61}"/>
                        </a:ext>
                      </a:extLst>
                    </p:cNvPr>
                    <p:cNvCxnSpPr/>
                    <p:nvPr/>
                  </p:nvCxnSpPr>
                  <p:spPr>
                    <a:xfrm>
                      <a:off x="5784084" y="3148330"/>
                      <a:ext cx="144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D8F43A-A8B6-4208-922B-78C63A7E2DF0}"/>
                        </a:ext>
                      </a:extLst>
                    </p:cNvPr>
                    <p:cNvCxnSpPr/>
                    <p:nvPr/>
                  </p:nvCxnSpPr>
                  <p:spPr>
                    <a:xfrm>
                      <a:off x="5855748" y="3151243"/>
                      <a:ext cx="0" cy="184493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166" name="TextBox 165">
                <a:extLst>
                  <a:ext uri="{FF2B5EF4-FFF2-40B4-BE49-F238E27FC236}">
                    <a16:creationId xmlns:a16="http://schemas.microsoft.com/office/drawing/2014/main" id="{6700951B-C598-490E-A04E-FDA1E355E4FC}"/>
                  </a:ext>
                </a:extLst>
              </p:cNvPr>
              <p:cNvSpPr txBox="1"/>
              <p:nvPr/>
            </p:nvSpPr>
            <p:spPr>
              <a:xfrm>
                <a:off x="1383899" y="4533367"/>
                <a:ext cx="956842"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n=391</a:t>
                </a:r>
                <a:r>
                  <a:rPr lang="en-US" sz="1200" b="1" baseline="30000" dirty="0"/>
                  <a:t>a</a:t>
                </a:r>
                <a:endParaRPr lang="en-US" sz="1200" b="1" dirty="0"/>
              </a:p>
            </p:txBody>
          </p:sp>
          <p:sp>
            <p:nvSpPr>
              <p:cNvPr id="167" name="TextBox 166">
                <a:extLst>
                  <a:ext uri="{FF2B5EF4-FFF2-40B4-BE49-F238E27FC236}">
                    <a16:creationId xmlns:a16="http://schemas.microsoft.com/office/drawing/2014/main" id="{31208A52-B646-463E-9D5B-06DFB8B3CF06}"/>
                  </a:ext>
                </a:extLst>
              </p:cNvPr>
              <p:cNvSpPr txBox="1"/>
              <p:nvPr/>
            </p:nvSpPr>
            <p:spPr>
              <a:xfrm>
                <a:off x="2942747" y="4533367"/>
                <a:ext cx="994546" cy="646331"/>
              </a:xfrm>
              <a:prstGeom prst="rect">
                <a:avLst/>
              </a:prstGeom>
              <a:noFill/>
            </p:spPr>
            <p:txBody>
              <a:bodyPr wrap="square" rtlCol="0">
                <a:spAutoFit/>
              </a:bodyPr>
              <a:lstStyle/>
              <a:p>
                <a:pPr algn="ctr"/>
                <a:r>
                  <a:rPr lang="en-US" sz="1200" b="1" dirty="0"/>
                  <a:t>≥300</a:t>
                </a:r>
              </a:p>
              <a:p>
                <a:pPr algn="ctr"/>
                <a:r>
                  <a:rPr lang="en-US" sz="1200" b="1" dirty="0"/>
                  <a:t>cells/µL n=296</a:t>
                </a:r>
                <a:r>
                  <a:rPr lang="en-US" sz="1200" b="1" baseline="30000" dirty="0"/>
                  <a:t>a</a:t>
                </a:r>
                <a:endParaRPr lang="en-US" sz="1200" b="1" dirty="0"/>
              </a:p>
            </p:txBody>
          </p:sp>
          <p:sp>
            <p:nvSpPr>
              <p:cNvPr id="168" name="Rectangle 167">
                <a:extLst>
                  <a:ext uri="{FF2B5EF4-FFF2-40B4-BE49-F238E27FC236}">
                    <a16:creationId xmlns:a16="http://schemas.microsoft.com/office/drawing/2014/main" id="{843ECF64-0631-46C7-B67B-D2AE0319D5E0}"/>
                  </a:ext>
                </a:extLst>
              </p:cNvPr>
              <p:cNvSpPr/>
              <p:nvPr/>
            </p:nvSpPr>
            <p:spPr>
              <a:xfrm>
                <a:off x="4709345" y="4533367"/>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 n=95</a:t>
                </a:r>
              </a:p>
            </p:txBody>
          </p:sp>
        </p:grpSp>
        <p:cxnSp>
          <p:nvCxnSpPr>
            <p:cNvPr id="96" name="Straight Connector 95">
              <a:extLst>
                <a:ext uri="{FF2B5EF4-FFF2-40B4-BE49-F238E27FC236}">
                  <a16:creationId xmlns:a16="http://schemas.microsoft.com/office/drawing/2014/main" id="{6BAED84E-74F0-413E-85C4-845D89527B72}"/>
                </a:ext>
              </a:extLst>
            </p:cNvPr>
            <p:cNvCxnSpPr>
              <a:cxnSpLocks/>
            </p:cNvCxnSpPr>
            <p:nvPr/>
          </p:nvCxnSpPr>
          <p:spPr>
            <a:xfrm rot="5400000">
              <a:off x="3365288" y="1351667"/>
              <a:ext cx="0" cy="4370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CF20D8C-2756-4700-8E96-890E7AC54939}"/>
                </a:ext>
              </a:extLst>
            </p:cNvPr>
            <p:cNvCxnSpPr>
              <a:cxnSpLocks/>
            </p:cNvCxnSpPr>
            <p:nvPr/>
          </p:nvCxnSpPr>
          <p:spPr>
            <a:xfrm rot="5400000">
              <a:off x="1924805"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FE758BE-8DB3-41D3-AB7D-2E996F48DF1A}"/>
                </a:ext>
              </a:extLst>
            </p:cNvPr>
            <p:cNvCxnSpPr>
              <a:cxnSpLocks/>
            </p:cNvCxnSpPr>
            <p:nvPr/>
          </p:nvCxnSpPr>
          <p:spPr>
            <a:xfrm rot="5400000">
              <a:off x="3531255" y="35722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C24B2B5-C3CB-4B85-8ABC-DBE84E128C7E}"/>
              </a:ext>
            </a:extLst>
          </p:cNvPr>
          <p:cNvGrpSpPr/>
          <p:nvPr/>
        </p:nvGrpSpPr>
        <p:grpSpPr>
          <a:xfrm>
            <a:off x="6100223" y="1738911"/>
            <a:ext cx="5716655" cy="3432455"/>
            <a:chOff x="6173980" y="1767225"/>
            <a:chExt cx="5716655" cy="3432455"/>
          </a:xfrm>
        </p:grpSpPr>
        <p:grpSp>
          <p:nvGrpSpPr>
            <p:cNvPr id="13" name="Group 12">
              <a:extLst>
                <a:ext uri="{FF2B5EF4-FFF2-40B4-BE49-F238E27FC236}">
                  <a16:creationId xmlns:a16="http://schemas.microsoft.com/office/drawing/2014/main" id="{776E1246-61C6-4A2C-B443-AA359B0859D5}"/>
                </a:ext>
              </a:extLst>
            </p:cNvPr>
            <p:cNvGrpSpPr/>
            <p:nvPr/>
          </p:nvGrpSpPr>
          <p:grpSpPr>
            <a:xfrm>
              <a:off x="6173980" y="1767225"/>
              <a:ext cx="5716655" cy="3432455"/>
              <a:chOff x="6173980" y="1767225"/>
              <a:chExt cx="5716655" cy="3432455"/>
            </a:xfrm>
          </p:grpSpPr>
          <p:grpSp>
            <p:nvGrpSpPr>
              <p:cNvPr id="12" name="Group 11">
                <a:extLst>
                  <a:ext uri="{FF2B5EF4-FFF2-40B4-BE49-F238E27FC236}">
                    <a16:creationId xmlns:a16="http://schemas.microsoft.com/office/drawing/2014/main" id="{FF3A5821-3F81-4F5B-B744-698459EF42E8}"/>
                  </a:ext>
                </a:extLst>
              </p:cNvPr>
              <p:cNvGrpSpPr/>
              <p:nvPr/>
            </p:nvGrpSpPr>
            <p:grpSpPr>
              <a:xfrm>
                <a:off x="6173980" y="1767225"/>
                <a:ext cx="5716655" cy="3432455"/>
                <a:chOff x="6176506" y="1764792"/>
                <a:chExt cx="5716655" cy="3432455"/>
              </a:xfrm>
            </p:grpSpPr>
            <p:grpSp>
              <p:nvGrpSpPr>
                <p:cNvPr id="178" name="Group 177">
                  <a:extLst>
                    <a:ext uri="{FF2B5EF4-FFF2-40B4-BE49-F238E27FC236}">
                      <a16:creationId xmlns:a16="http://schemas.microsoft.com/office/drawing/2014/main" id="{8F951D9F-B736-4956-BFCC-A2E98F720305}"/>
                    </a:ext>
                  </a:extLst>
                </p:cNvPr>
                <p:cNvGrpSpPr/>
                <p:nvPr/>
              </p:nvGrpSpPr>
              <p:grpSpPr>
                <a:xfrm>
                  <a:off x="6594406" y="1764792"/>
                  <a:ext cx="5298755" cy="3432455"/>
                  <a:chOff x="6594406" y="1764792"/>
                  <a:chExt cx="5298755" cy="3432455"/>
                </a:xfrm>
              </p:grpSpPr>
              <p:grpSp>
                <p:nvGrpSpPr>
                  <p:cNvPr id="130" name="Group 129">
                    <a:extLst>
                      <a:ext uri="{FF2B5EF4-FFF2-40B4-BE49-F238E27FC236}">
                        <a16:creationId xmlns:a16="http://schemas.microsoft.com/office/drawing/2014/main" id="{C62FC679-D14F-4511-90CE-B92F86F71077}"/>
                      </a:ext>
                    </a:extLst>
                  </p:cNvPr>
                  <p:cNvGrpSpPr/>
                  <p:nvPr/>
                </p:nvGrpSpPr>
                <p:grpSpPr>
                  <a:xfrm>
                    <a:off x="6594406" y="1764792"/>
                    <a:ext cx="5298755" cy="2918576"/>
                    <a:chOff x="559816" y="1764792"/>
                    <a:chExt cx="6225032" cy="2918576"/>
                  </a:xfrm>
                </p:grpSpPr>
                <p:grpSp>
                  <p:nvGrpSpPr>
                    <p:cNvPr id="131" name="Group 130">
                      <a:extLst>
                        <a:ext uri="{FF2B5EF4-FFF2-40B4-BE49-F238E27FC236}">
                          <a16:creationId xmlns:a16="http://schemas.microsoft.com/office/drawing/2014/main" id="{D47D9B6B-227D-4C77-B9BE-1C936B0F6E51}"/>
                        </a:ext>
                      </a:extLst>
                    </p:cNvPr>
                    <p:cNvGrpSpPr/>
                    <p:nvPr/>
                  </p:nvGrpSpPr>
                  <p:grpSpPr>
                    <a:xfrm>
                      <a:off x="5741129" y="2346956"/>
                      <a:ext cx="144685" cy="1226712"/>
                      <a:chOff x="5746916" y="2346956"/>
                      <a:chExt cx="144685" cy="1226712"/>
                    </a:xfrm>
                  </p:grpSpPr>
                  <p:cxnSp>
                    <p:nvCxnSpPr>
                      <p:cNvPr id="157" name="Straight Connector 156">
                        <a:extLst>
                          <a:ext uri="{FF2B5EF4-FFF2-40B4-BE49-F238E27FC236}">
                            <a16:creationId xmlns:a16="http://schemas.microsoft.com/office/drawing/2014/main" id="{C4239201-B9B1-4EA8-A890-59A16D265A67}"/>
                          </a:ext>
                        </a:extLst>
                      </p:cNvPr>
                      <p:cNvCxnSpPr/>
                      <p:nvPr/>
                    </p:nvCxnSpPr>
                    <p:spPr>
                      <a:xfrm>
                        <a:off x="5746916" y="2346956"/>
                        <a:ext cx="14468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9DCAA7B-7316-46ED-B7C0-A14CEF719170}"/>
                          </a:ext>
                        </a:extLst>
                      </p:cNvPr>
                      <p:cNvCxnSpPr/>
                      <p:nvPr/>
                    </p:nvCxnSpPr>
                    <p:spPr>
                      <a:xfrm>
                        <a:off x="5746916" y="3573668"/>
                        <a:ext cx="14468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6FAD052-A4D8-4C1C-8300-1B5D707BF603}"/>
                          </a:ext>
                        </a:extLst>
                      </p:cNvPr>
                      <p:cNvCxnSpPr/>
                      <p:nvPr/>
                    </p:nvCxnSpPr>
                    <p:spPr>
                      <a:xfrm>
                        <a:off x="5821427" y="2357071"/>
                        <a:ext cx="0" cy="121615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C82FFDA9-D78E-42EF-836B-79D44B8722AE}"/>
                        </a:ext>
                      </a:extLst>
                    </p:cNvPr>
                    <p:cNvGrpSpPr/>
                    <p:nvPr/>
                  </p:nvGrpSpPr>
                  <p:grpSpPr>
                    <a:xfrm>
                      <a:off x="559816" y="1764792"/>
                      <a:ext cx="6225032" cy="2918576"/>
                      <a:chOff x="559816" y="1764792"/>
                      <a:chExt cx="6225032" cy="3568869"/>
                    </a:xfrm>
                  </p:grpSpPr>
                  <p:grpSp>
                    <p:nvGrpSpPr>
                      <p:cNvPr id="138" name="Group 137">
                        <a:extLst>
                          <a:ext uri="{FF2B5EF4-FFF2-40B4-BE49-F238E27FC236}">
                            <a16:creationId xmlns:a16="http://schemas.microsoft.com/office/drawing/2014/main" id="{BC17214F-0F05-417E-A4FB-33A90D0A97EC}"/>
                          </a:ext>
                        </a:extLst>
                      </p:cNvPr>
                      <p:cNvGrpSpPr/>
                      <p:nvPr/>
                    </p:nvGrpSpPr>
                    <p:grpSpPr>
                      <a:xfrm>
                        <a:off x="3869360" y="2068134"/>
                        <a:ext cx="144684" cy="1498305"/>
                        <a:chOff x="3511551" y="2068134"/>
                        <a:chExt cx="144684" cy="1498305"/>
                      </a:xfrm>
                    </p:grpSpPr>
                    <p:cxnSp>
                      <p:nvCxnSpPr>
                        <p:cNvPr id="154" name="Straight Connector 153">
                          <a:extLst>
                            <a:ext uri="{FF2B5EF4-FFF2-40B4-BE49-F238E27FC236}">
                              <a16:creationId xmlns:a16="http://schemas.microsoft.com/office/drawing/2014/main" id="{6097711D-1956-4AC7-985C-CBB59DD05A5D}"/>
                            </a:ext>
                          </a:extLst>
                        </p:cNvPr>
                        <p:cNvCxnSpPr/>
                        <p:nvPr/>
                      </p:nvCxnSpPr>
                      <p:spPr>
                        <a:xfrm>
                          <a:off x="3511551" y="2078276"/>
                          <a:ext cx="1446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07F2CBB-1EDD-4901-90E7-9FDEC8032DD3}"/>
                            </a:ext>
                          </a:extLst>
                        </p:cNvPr>
                        <p:cNvCxnSpPr/>
                        <p:nvPr/>
                      </p:nvCxnSpPr>
                      <p:spPr>
                        <a:xfrm>
                          <a:off x="3511551" y="3559343"/>
                          <a:ext cx="1446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AB1E510-200A-433D-9D8C-F99B9BE4561A}"/>
                            </a:ext>
                          </a:extLst>
                        </p:cNvPr>
                        <p:cNvCxnSpPr/>
                        <p:nvPr/>
                      </p:nvCxnSpPr>
                      <p:spPr>
                        <a:xfrm>
                          <a:off x="3586902" y="2068134"/>
                          <a:ext cx="0" cy="14983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F64F6482-0867-4344-9FEA-AF6B5561A336}"/>
                          </a:ext>
                        </a:extLst>
                      </p:cNvPr>
                      <p:cNvGrpSpPr/>
                      <p:nvPr/>
                    </p:nvGrpSpPr>
                    <p:grpSpPr>
                      <a:xfrm>
                        <a:off x="1992487" y="2496801"/>
                        <a:ext cx="144685" cy="1129720"/>
                        <a:chOff x="2071997" y="2496801"/>
                        <a:chExt cx="144685" cy="1129720"/>
                      </a:xfrm>
                    </p:grpSpPr>
                    <p:cxnSp>
                      <p:nvCxnSpPr>
                        <p:cNvPr id="147" name="Straight Connector 146">
                          <a:extLst>
                            <a:ext uri="{FF2B5EF4-FFF2-40B4-BE49-F238E27FC236}">
                              <a16:creationId xmlns:a16="http://schemas.microsoft.com/office/drawing/2014/main" id="{4F2264A3-28AF-4C59-AA81-4C47A42CC82C}"/>
                            </a:ext>
                          </a:extLst>
                        </p:cNvPr>
                        <p:cNvCxnSpPr/>
                        <p:nvPr/>
                      </p:nvCxnSpPr>
                      <p:spPr>
                        <a:xfrm>
                          <a:off x="2149445" y="2504484"/>
                          <a:ext cx="0" cy="1118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3670FC10-9263-4F04-9A0C-8EE5671065E1}"/>
                            </a:ext>
                          </a:extLst>
                        </p:cNvPr>
                        <p:cNvGrpSpPr/>
                        <p:nvPr/>
                      </p:nvGrpSpPr>
                      <p:grpSpPr>
                        <a:xfrm>
                          <a:off x="2071997" y="2496801"/>
                          <a:ext cx="144685" cy="1129720"/>
                          <a:chOff x="1833459" y="2496801"/>
                          <a:chExt cx="144685" cy="1129720"/>
                        </a:xfrm>
                      </p:grpSpPr>
                      <p:cxnSp>
                        <p:nvCxnSpPr>
                          <p:cNvPr id="149" name="Straight Connector 148">
                            <a:extLst>
                              <a:ext uri="{FF2B5EF4-FFF2-40B4-BE49-F238E27FC236}">
                                <a16:creationId xmlns:a16="http://schemas.microsoft.com/office/drawing/2014/main" id="{E54BB920-3039-4616-A6A8-DC6586A71268}"/>
                              </a:ext>
                            </a:extLst>
                          </p:cNvPr>
                          <p:cNvCxnSpPr/>
                          <p:nvPr/>
                        </p:nvCxnSpPr>
                        <p:spPr>
                          <a:xfrm>
                            <a:off x="1833459" y="2496801"/>
                            <a:ext cx="14468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B522225-0021-4968-A41D-1C018B85217D}"/>
                              </a:ext>
                            </a:extLst>
                          </p:cNvPr>
                          <p:cNvCxnSpPr/>
                          <p:nvPr/>
                        </p:nvCxnSpPr>
                        <p:spPr>
                          <a:xfrm>
                            <a:off x="1833459" y="3626521"/>
                            <a:ext cx="1446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aphicFrame>
                    <p:nvGraphicFramePr>
                      <p:cNvPr id="143" name="Chart 142">
                        <a:extLst>
                          <a:ext uri="{FF2B5EF4-FFF2-40B4-BE49-F238E27FC236}">
                            <a16:creationId xmlns:a16="http://schemas.microsoft.com/office/drawing/2014/main" id="{D5CA3336-6D5F-4AF9-995F-5922573B5126}"/>
                          </a:ext>
                        </a:extLst>
                      </p:cNvPr>
                      <p:cNvGraphicFramePr/>
                      <p:nvPr>
                        <p:extLst/>
                      </p:nvPr>
                    </p:nvGraphicFramePr>
                    <p:xfrm>
                      <a:off x="559816" y="1764792"/>
                      <a:ext cx="6225032" cy="3568869"/>
                    </p:xfrm>
                    <a:graphic>
                      <a:graphicData uri="http://schemas.openxmlformats.org/drawingml/2006/chart">
                        <c:chart xmlns:c="http://schemas.openxmlformats.org/drawingml/2006/chart" xmlns:r="http://schemas.openxmlformats.org/officeDocument/2006/relationships" r:id="rId4"/>
                      </a:graphicData>
                    </a:graphic>
                  </p:graphicFrame>
                </p:grpSp>
              </p:grpSp>
              <p:sp>
                <p:nvSpPr>
                  <p:cNvPr id="172" name="TextBox 171">
                    <a:extLst>
                      <a:ext uri="{FF2B5EF4-FFF2-40B4-BE49-F238E27FC236}">
                        <a16:creationId xmlns:a16="http://schemas.microsoft.com/office/drawing/2014/main" id="{98B8BA32-0DBE-4FE1-946C-8AC0057FBF43}"/>
                      </a:ext>
                    </a:extLst>
                  </p:cNvPr>
                  <p:cNvSpPr txBox="1"/>
                  <p:nvPr/>
                </p:nvSpPr>
                <p:spPr>
                  <a:xfrm>
                    <a:off x="7510191" y="4550916"/>
                    <a:ext cx="925819" cy="646331"/>
                  </a:xfrm>
                  <a:prstGeom prst="rect">
                    <a:avLst/>
                  </a:prstGeom>
                  <a:noFill/>
                </p:spPr>
                <p:txBody>
                  <a:bodyPr wrap="square" rtlCol="0">
                    <a:spAutoFit/>
                  </a:bodyPr>
                  <a:lstStyle/>
                  <a:p>
                    <a:pPr algn="ctr"/>
                    <a:r>
                      <a:rPr lang="en-US" sz="1200" b="1" dirty="0"/>
                      <a:t>All </a:t>
                    </a:r>
                  </a:p>
                  <a:p>
                    <a:pPr algn="ctr"/>
                    <a:r>
                      <a:rPr lang="en-US" sz="1200" b="1" dirty="0"/>
                      <a:t>Patients</a:t>
                    </a:r>
                  </a:p>
                  <a:p>
                    <a:pPr algn="ctr"/>
                    <a:r>
                      <a:rPr lang="en-US" sz="1200" b="1" dirty="0"/>
                      <a:t>n=345</a:t>
                    </a:r>
                    <a:r>
                      <a:rPr lang="en-US" sz="1200" b="1" baseline="30000" dirty="0"/>
                      <a:t>a</a:t>
                    </a:r>
                    <a:endParaRPr lang="en-US" sz="1200" b="1" dirty="0"/>
                  </a:p>
                </p:txBody>
              </p:sp>
              <p:sp>
                <p:nvSpPr>
                  <p:cNvPr id="173" name="TextBox 172">
                    <a:extLst>
                      <a:ext uri="{FF2B5EF4-FFF2-40B4-BE49-F238E27FC236}">
                        <a16:creationId xmlns:a16="http://schemas.microsoft.com/office/drawing/2014/main" id="{C9F9B6AF-CF0D-4556-A5F2-189C5519AE22}"/>
                      </a:ext>
                    </a:extLst>
                  </p:cNvPr>
                  <p:cNvSpPr txBox="1"/>
                  <p:nvPr/>
                </p:nvSpPr>
                <p:spPr>
                  <a:xfrm>
                    <a:off x="9107082" y="4550916"/>
                    <a:ext cx="844721" cy="646331"/>
                  </a:xfrm>
                  <a:prstGeom prst="rect">
                    <a:avLst/>
                  </a:prstGeom>
                  <a:noFill/>
                </p:spPr>
                <p:txBody>
                  <a:bodyPr wrap="square" rtlCol="0">
                    <a:spAutoFit/>
                  </a:bodyPr>
                  <a:lstStyle/>
                  <a:p>
                    <a:pPr algn="ctr"/>
                    <a:r>
                      <a:rPr lang="en-US" sz="1200" b="1" dirty="0"/>
                      <a:t>≥300</a:t>
                    </a:r>
                  </a:p>
                  <a:p>
                    <a:pPr algn="ctr"/>
                    <a:r>
                      <a:rPr lang="en-US" sz="1200" b="1" dirty="0"/>
                      <a:t>cells/µL</a:t>
                    </a:r>
                  </a:p>
                  <a:p>
                    <a:pPr algn="ctr"/>
                    <a:r>
                      <a:rPr lang="en-US" sz="1200" b="1" dirty="0"/>
                      <a:t>n=197</a:t>
                    </a:r>
                    <a:r>
                      <a:rPr lang="en-US" sz="1200" b="1" baseline="30000" dirty="0"/>
                      <a:t>a</a:t>
                    </a:r>
                    <a:endParaRPr lang="en-US" sz="1200" b="1" dirty="0"/>
                  </a:p>
                </p:txBody>
              </p:sp>
              <p:sp>
                <p:nvSpPr>
                  <p:cNvPr id="174" name="Rectangle 173">
                    <a:extLst>
                      <a:ext uri="{FF2B5EF4-FFF2-40B4-BE49-F238E27FC236}">
                        <a16:creationId xmlns:a16="http://schemas.microsoft.com/office/drawing/2014/main" id="{C4944CC5-9E62-4542-B327-BA2559CC42D8}"/>
                      </a:ext>
                    </a:extLst>
                  </p:cNvPr>
                  <p:cNvSpPr/>
                  <p:nvPr/>
                </p:nvSpPr>
                <p:spPr>
                  <a:xfrm>
                    <a:off x="10766002" y="4550916"/>
                    <a:ext cx="752129" cy="646331"/>
                  </a:xfrm>
                  <a:prstGeom prst="rect">
                    <a:avLst/>
                  </a:prstGeom>
                </p:spPr>
                <p:txBody>
                  <a:bodyPr wrap="none">
                    <a:spAutoFit/>
                  </a:bodyPr>
                  <a:lstStyle/>
                  <a:p>
                    <a:pPr algn="ctr"/>
                    <a:r>
                      <a:rPr lang="en-US" sz="1200" b="1" dirty="0"/>
                      <a:t>&lt;300</a:t>
                    </a:r>
                  </a:p>
                  <a:p>
                    <a:pPr algn="ctr"/>
                    <a:r>
                      <a:rPr lang="en-US" sz="1200" b="1" dirty="0"/>
                      <a:t>cells/µL</a:t>
                    </a:r>
                  </a:p>
                  <a:p>
                    <a:pPr algn="ctr"/>
                    <a:r>
                      <a:rPr lang="en-US" sz="1200" b="1" dirty="0"/>
                      <a:t>n=148</a:t>
                    </a:r>
                  </a:p>
                </p:txBody>
              </p:sp>
            </p:grpSp>
            <p:sp>
              <p:nvSpPr>
                <p:cNvPr id="92" name="TextBox 91">
                  <a:extLst>
                    <a:ext uri="{FF2B5EF4-FFF2-40B4-BE49-F238E27FC236}">
                      <a16:creationId xmlns:a16="http://schemas.microsoft.com/office/drawing/2014/main" id="{F028BAE6-9443-4280-B65E-2A326098D0BE}"/>
                    </a:ext>
                  </a:extLst>
                </p:cNvPr>
                <p:cNvSpPr txBox="1"/>
                <p:nvPr/>
              </p:nvSpPr>
              <p:spPr>
                <a:xfrm>
                  <a:off x="6176506" y="1865377"/>
                  <a:ext cx="553998" cy="2817988"/>
                </a:xfrm>
                <a:prstGeom prst="rect">
                  <a:avLst/>
                </a:prstGeom>
                <a:noFill/>
              </p:spPr>
              <p:txBody>
                <a:bodyPr vert="vert270" wrap="square" rtlCol="0">
                  <a:spAutoFit/>
                </a:bodyPr>
                <a:lstStyle/>
                <a:p>
                  <a:pPr algn="ctr"/>
                  <a:r>
                    <a:rPr lang="en-US" sz="1200" b="1" dirty="0"/>
                    <a:t>Pre-BD FEV</a:t>
                  </a:r>
                  <a:r>
                    <a:rPr lang="en-US" sz="1200" b="1" baseline="-25000" dirty="0"/>
                    <a:t>1</a:t>
                  </a:r>
                  <a:r>
                    <a:rPr lang="en-US" sz="1200" b="1" dirty="0"/>
                    <a:t> (mL), </a:t>
                  </a:r>
                </a:p>
                <a:p>
                  <a:pPr algn="ctr"/>
                  <a:r>
                    <a:rPr lang="en-US" sz="1200" b="1" dirty="0"/>
                    <a:t>LS Mean Difference vs. Placebo</a:t>
                  </a:r>
                </a:p>
              </p:txBody>
            </p:sp>
          </p:grpSp>
          <p:cxnSp>
            <p:nvCxnSpPr>
              <p:cNvPr id="103" name="Straight Connector 102">
                <a:extLst>
                  <a:ext uri="{FF2B5EF4-FFF2-40B4-BE49-F238E27FC236}">
                    <a16:creationId xmlns:a16="http://schemas.microsoft.com/office/drawing/2014/main" id="{E0AEA3F6-F2B4-4B84-9FFE-ACB88A0ECA3B}"/>
                  </a:ext>
                </a:extLst>
              </p:cNvPr>
              <p:cNvCxnSpPr>
                <a:cxnSpLocks/>
              </p:cNvCxnSpPr>
              <p:nvPr/>
            </p:nvCxnSpPr>
            <p:spPr>
              <a:xfrm rot="5400000">
                <a:off x="9273422" y="1342301"/>
                <a:ext cx="0" cy="4370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E6CC3794-8907-4089-AF37-9A56191ECFD8}"/>
                </a:ext>
              </a:extLst>
            </p:cNvPr>
            <p:cNvCxnSpPr>
              <a:cxnSpLocks/>
            </p:cNvCxnSpPr>
            <p:nvPr/>
          </p:nvCxnSpPr>
          <p:spPr>
            <a:xfrm rot="5400000">
              <a:off x="7836224" y="35662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9D4D7E5-A5E0-4884-A60E-7951623A0824}"/>
                </a:ext>
              </a:extLst>
            </p:cNvPr>
            <p:cNvCxnSpPr>
              <a:cxnSpLocks/>
            </p:cNvCxnSpPr>
            <p:nvPr/>
          </p:nvCxnSpPr>
          <p:spPr>
            <a:xfrm rot="5400000">
              <a:off x="9422823" y="35662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A04567EB-3CB2-4BF8-B826-E6E96C49A17C}"/>
              </a:ext>
            </a:extLst>
          </p:cNvPr>
          <p:cNvSpPr/>
          <p:nvPr/>
        </p:nvSpPr>
        <p:spPr>
          <a:xfrm>
            <a:off x="2994890" y="1639435"/>
            <a:ext cx="1289304" cy="35353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
        <p:nvSpPr>
          <p:cNvPr id="63" name="Rectangle 62">
            <a:extLst>
              <a:ext uri="{FF2B5EF4-FFF2-40B4-BE49-F238E27FC236}">
                <a16:creationId xmlns:a16="http://schemas.microsoft.com/office/drawing/2014/main" id="{1C9C4293-ED95-4AA7-9C2E-BE9669EA6475}"/>
              </a:ext>
            </a:extLst>
          </p:cNvPr>
          <p:cNvSpPr/>
          <p:nvPr/>
        </p:nvSpPr>
        <p:spPr>
          <a:xfrm>
            <a:off x="8697938" y="1639434"/>
            <a:ext cx="1289304" cy="35353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spTree>
    <p:extLst>
      <p:ext uri="{BB962C8B-B14F-4D97-AF65-F5344CB8AC3E}">
        <p14:creationId xmlns:p14="http://schemas.microsoft.com/office/powerpoint/2010/main" val="230955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Gold Standard Diagnosis of Eosinophilic Asthma Is Currently Based on Demonstrable Airway Eosinophilia (Sputum)</a:t>
            </a:r>
            <a:r>
              <a:rPr lang="en-US" baseline="30000" dirty="0"/>
              <a:t>1</a:t>
            </a:r>
            <a:r>
              <a:rPr lang="en-US" dirty="0"/>
              <a:t> </a:t>
            </a:r>
          </a:p>
        </p:txBody>
      </p:sp>
      <p:sp>
        <p:nvSpPr>
          <p:cNvPr id="2" name="Slide Number Placeholder 1"/>
          <p:cNvSpPr>
            <a:spLocks noGrp="1"/>
          </p:cNvSpPr>
          <p:nvPr>
            <p:ph type="sldNum" sz="quarter" idx="12"/>
          </p:nvPr>
        </p:nvSpPr>
        <p:spPr/>
        <p:txBody>
          <a:bodyPr/>
          <a:lstStyle/>
          <a:p>
            <a:fld id="{3C4F54F3-C349-4609-AFEE-01462D5C7942}" type="slidenum">
              <a:rPr lang="en-GB" smtClean="0"/>
              <a:pPr/>
              <a:t>27</a:t>
            </a:fld>
            <a:endParaRPr lang="en-GB" dirty="0"/>
          </a:p>
        </p:txBody>
      </p:sp>
      <p:sp>
        <p:nvSpPr>
          <p:cNvPr id="12" name="Text Placeholder 11"/>
          <p:cNvSpPr>
            <a:spLocks noGrp="1"/>
          </p:cNvSpPr>
          <p:nvPr>
            <p:ph type="body" sz="quarter" idx="13"/>
          </p:nvPr>
        </p:nvSpPr>
        <p:spPr/>
        <p:txBody>
          <a:bodyPr/>
          <a:lstStyle/>
          <a:p>
            <a:pPr defTabSz="914377">
              <a:defRPr/>
            </a:pPr>
            <a:endParaRPr lang="en-US" altLang="en-US" b="1" dirty="0">
              <a:solidFill>
                <a:srgbClr val="000000"/>
              </a:solidFill>
            </a:endParaRPr>
          </a:p>
          <a:p>
            <a:pPr defTabSz="914377">
              <a:defRPr/>
            </a:pPr>
            <a:r>
              <a:rPr lang="en-US" altLang="en-US" dirty="0">
                <a:solidFill>
                  <a:srgbClr val="000000"/>
                </a:solidFill>
              </a:rPr>
              <a:t>FE</a:t>
            </a:r>
            <a:r>
              <a:rPr lang="en-US" altLang="en-US" baseline="-25000" dirty="0">
                <a:solidFill>
                  <a:srgbClr val="000000"/>
                </a:solidFill>
              </a:rPr>
              <a:t>NO</a:t>
            </a:r>
            <a:r>
              <a:rPr lang="en-US" altLang="en-US" dirty="0">
                <a:solidFill>
                  <a:srgbClr val="000000"/>
                </a:solidFill>
              </a:rPr>
              <a:t> = fractional exhaled nitric oxide; FEV</a:t>
            </a:r>
            <a:r>
              <a:rPr lang="en-US" altLang="en-US" baseline="-25000" dirty="0">
                <a:solidFill>
                  <a:srgbClr val="000000"/>
                </a:solidFill>
              </a:rPr>
              <a:t>1</a:t>
            </a:r>
            <a:r>
              <a:rPr lang="en-US" altLang="en-US" dirty="0">
                <a:solidFill>
                  <a:srgbClr val="000000"/>
                </a:solidFill>
              </a:rPr>
              <a:t> = forced expiratory volume </a:t>
            </a:r>
            <a:r>
              <a:rPr lang="en-US" dirty="0"/>
              <a:t>in 1 second</a:t>
            </a:r>
            <a:r>
              <a:rPr lang="en-US" altLang="en-US" dirty="0">
                <a:solidFill>
                  <a:srgbClr val="000000"/>
                </a:solidFill>
              </a:rPr>
              <a:t>; IgE =  immunoglobulin E; IL</a:t>
            </a:r>
            <a:r>
              <a:rPr lang="en-US" altLang="en-US" b="1" dirty="0">
                <a:solidFill>
                  <a:srgbClr val="000000"/>
                </a:solidFill>
              </a:rPr>
              <a:t> </a:t>
            </a:r>
            <a:r>
              <a:rPr lang="en-US" altLang="en-US" dirty="0">
                <a:solidFill>
                  <a:srgbClr val="000000"/>
                </a:solidFill>
              </a:rPr>
              <a:t>=</a:t>
            </a:r>
            <a:r>
              <a:rPr lang="en-US" altLang="en-US" b="1" dirty="0">
                <a:solidFill>
                  <a:srgbClr val="000000"/>
                </a:solidFill>
              </a:rPr>
              <a:t> </a:t>
            </a:r>
            <a:r>
              <a:rPr lang="en-US" altLang="en-US" dirty="0">
                <a:solidFill>
                  <a:srgbClr val="000000"/>
                </a:solidFill>
              </a:rPr>
              <a:t>interleukin.</a:t>
            </a:r>
            <a:r>
              <a:rPr lang="en-GB" altLang="en-US" kern="0" dirty="0">
                <a:solidFill>
                  <a:srgbClr val="000000"/>
                </a:solidFill>
              </a:rPr>
              <a:t> </a:t>
            </a:r>
          </a:p>
          <a:p>
            <a:pPr defTabSz="914377">
              <a:defRPr/>
            </a:pPr>
            <a:r>
              <a:rPr lang="en-US" altLang="en-US" dirty="0">
                <a:solidFill>
                  <a:srgbClr val="000000"/>
                </a:solidFill>
              </a:rPr>
              <a:t>1. </a:t>
            </a:r>
            <a:r>
              <a:rPr lang="en-GB" altLang="en-US" kern="0" dirty="0">
                <a:solidFill>
                  <a:srgbClr val="000000"/>
                </a:solidFill>
              </a:rPr>
              <a:t>Coumou H et al. </a:t>
            </a:r>
            <a:r>
              <a:rPr lang="en-GB" altLang="en-US" i="1" kern="0" dirty="0">
                <a:solidFill>
                  <a:srgbClr val="000000"/>
                </a:solidFill>
              </a:rPr>
              <a:t>Expert Rev of </a:t>
            </a:r>
            <a:r>
              <a:rPr lang="en-GB" altLang="en-US" i="1" kern="0" dirty="0" err="1">
                <a:solidFill>
                  <a:srgbClr val="000000"/>
                </a:solidFill>
              </a:rPr>
              <a:t>Respir</a:t>
            </a:r>
            <a:r>
              <a:rPr lang="en-GB" altLang="en-US" i="1" kern="0" dirty="0">
                <a:solidFill>
                  <a:srgbClr val="000000"/>
                </a:solidFill>
              </a:rPr>
              <a:t> Med. </a:t>
            </a:r>
            <a:r>
              <a:rPr lang="en-GB" altLang="en-US" kern="0" dirty="0">
                <a:solidFill>
                  <a:srgbClr val="000000"/>
                </a:solidFill>
              </a:rPr>
              <a:t>2016;10:1093-1103; 2. Wagener AH et al. </a:t>
            </a:r>
            <a:r>
              <a:rPr lang="en-GB" altLang="en-US" i="1" kern="0" dirty="0">
                <a:solidFill>
                  <a:srgbClr val="000000"/>
                </a:solidFill>
              </a:rPr>
              <a:t>Thorax. </a:t>
            </a:r>
            <a:r>
              <a:rPr lang="en-GB" altLang="en-US" kern="0" dirty="0">
                <a:solidFill>
                  <a:srgbClr val="000000"/>
                </a:solidFill>
              </a:rPr>
              <a:t>2015;70:115-120</a:t>
            </a:r>
            <a:r>
              <a:rPr lang="en-GB" altLang="en-US" i="1" kern="0" dirty="0">
                <a:solidFill>
                  <a:srgbClr val="000000"/>
                </a:solidFill>
              </a:rPr>
              <a:t>; </a:t>
            </a:r>
            <a:r>
              <a:rPr lang="en-GB" altLang="en-US" kern="0" dirty="0">
                <a:solidFill>
                  <a:srgbClr val="000000"/>
                </a:solidFill>
              </a:rPr>
              <a:t>3. Fowler SJ et al. </a:t>
            </a:r>
            <a:r>
              <a:rPr lang="en-GB" altLang="en-US" i="1" kern="0" dirty="0">
                <a:solidFill>
                  <a:srgbClr val="000000"/>
                </a:solidFill>
              </a:rPr>
              <a:t>J Allergy </a:t>
            </a:r>
            <a:r>
              <a:rPr lang="en-GB" altLang="en-US" i="1" kern="0" dirty="0" err="1">
                <a:solidFill>
                  <a:srgbClr val="000000"/>
                </a:solidFill>
              </a:rPr>
              <a:t>Clin</a:t>
            </a:r>
            <a:r>
              <a:rPr lang="en-GB" altLang="en-US" i="1" kern="0" dirty="0">
                <a:solidFill>
                  <a:srgbClr val="000000"/>
                </a:solidFill>
              </a:rPr>
              <a:t> </a:t>
            </a:r>
            <a:r>
              <a:rPr lang="en-GB" altLang="en-US" i="1" kern="0" dirty="0" err="1">
                <a:solidFill>
                  <a:srgbClr val="000000"/>
                </a:solidFill>
              </a:rPr>
              <a:t>Immunol</a:t>
            </a:r>
            <a:r>
              <a:rPr lang="en-GB" altLang="en-US" i="1" kern="0" dirty="0">
                <a:solidFill>
                  <a:srgbClr val="000000"/>
                </a:solidFill>
              </a:rPr>
              <a:t>. </a:t>
            </a:r>
            <a:r>
              <a:rPr lang="en-GB" altLang="en-US" kern="0" dirty="0">
                <a:solidFill>
                  <a:srgbClr val="000000"/>
                </a:solidFill>
              </a:rPr>
              <a:t> 2015;135:822-824; 4. Mukherjee M et al. </a:t>
            </a:r>
            <a:r>
              <a:rPr lang="en-GB" altLang="en-US" i="1" kern="0" dirty="0">
                <a:solidFill>
                  <a:srgbClr val="000000"/>
                </a:solidFill>
              </a:rPr>
              <a:t>Lancet </a:t>
            </a:r>
            <a:r>
              <a:rPr lang="en-GB" altLang="en-US" i="1" kern="0" dirty="0" err="1">
                <a:solidFill>
                  <a:srgbClr val="000000"/>
                </a:solidFill>
              </a:rPr>
              <a:t>Respir</a:t>
            </a:r>
            <a:r>
              <a:rPr lang="en-GB" altLang="en-US" i="1" kern="0" dirty="0">
                <a:solidFill>
                  <a:srgbClr val="000000"/>
                </a:solidFill>
              </a:rPr>
              <a:t> Med</a:t>
            </a:r>
            <a:r>
              <a:rPr lang="en-GB" altLang="en-US" kern="0" dirty="0">
                <a:solidFill>
                  <a:srgbClr val="000000"/>
                </a:solidFill>
              </a:rPr>
              <a:t>. 2015;3:824-825; 5. </a:t>
            </a:r>
            <a:r>
              <a:rPr lang="nb-NO" altLang="en-US" dirty="0">
                <a:solidFill>
                  <a:srgbClr val="000000"/>
                </a:solidFill>
              </a:rPr>
              <a:t>de Groot JC et al. </a:t>
            </a:r>
            <a:r>
              <a:rPr lang="de-DE" altLang="en-US" i="1" dirty="0">
                <a:solidFill>
                  <a:srgbClr val="000000"/>
                </a:solidFill>
              </a:rPr>
              <a:t>ERJ Open Res. </a:t>
            </a:r>
            <a:r>
              <a:rPr lang="de-DE" altLang="en-US" dirty="0">
                <a:solidFill>
                  <a:srgbClr val="000000"/>
                </a:solidFill>
              </a:rPr>
              <a:t>2015. </a:t>
            </a:r>
            <a:endParaRPr lang="en-US" altLang="en-US" dirty="0">
              <a:solidFill>
                <a:srgbClr val="000000"/>
              </a:solidFill>
            </a:endParaRPr>
          </a:p>
        </p:txBody>
      </p:sp>
      <p:sp>
        <p:nvSpPr>
          <p:cNvPr id="6" name="Rectangle 5"/>
          <p:cNvSpPr/>
          <p:nvPr/>
        </p:nvSpPr>
        <p:spPr>
          <a:xfrm>
            <a:off x="344427" y="1438213"/>
            <a:ext cx="5714628" cy="3188117"/>
          </a:xfrm>
          <a:prstGeom prst="rect">
            <a:avLst/>
          </a:prstGeom>
        </p:spPr>
        <p:txBody>
          <a:bodyPr wrap="square">
            <a:spAutoFit/>
          </a:bodyPr>
          <a:lstStyle/>
          <a:p>
            <a:pPr defTabSz="914377">
              <a:defRPr/>
            </a:pPr>
            <a:r>
              <a:rPr lang="en-US" b="1" dirty="0">
                <a:solidFill>
                  <a:srgbClr val="830051"/>
                </a:solidFill>
              </a:rPr>
              <a:t>Pragmatic biomarkers of currently active airway eosinophilia vary in diagnostic accuracy</a:t>
            </a:r>
            <a:r>
              <a:rPr lang="en-US" b="1" baseline="30000" dirty="0">
                <a:solidFill>
                  <a:srgbClr val="830051"/>
                </a:solidFill>
              </a:rPr>
              <a:t>1,2</a:t>
            </a:r>
          </a:p>
          <a:p>
            <a:pPr defTabSz="914377">
              <a:defRPr/>
            </a:pPr>
            <a:endParaRPr lang="en-US" dirty="0">
              <a:solidFill>
                <a:srgbClr val="000000"/>
              </a:solidFill>
            </a:endParaRPr>
          </a:p>
          <a:p>
            <a:pPr marL="228600" indent="-228600" defTabSz="914377">
              <a:spcBef>
                <a:spcPts val="600"/>
              </a:spcBef>
              <a:buClr>
                <a:schemeClr val="accent1"/>
              </a:buClr>
              <a:buFont typeface="Arial" charset="0"/>
              <a:buChar char="•"/>
              <a:defRPr/>
            </a:pPr>
            <a:r>
              <a:rPr lang="en-US" dirty="0"/>
              <a:t>Blood eosinophils have the highest accuracy in the identification of eosinophilic airway inflammation</a:t>
            </a:r>
            <a:r>
              <a:rPr lang="en-US" baseline="30000" dirty="0"/>
              <a:t>2</a:t>
            </a:r>
            <a:endParaRPr lang="en-US" dirty="0"/>
          </a:p>
          <a:p>
            <a:pPr marL="952485" lvl="1" indent="-342900" defTabSz="914377">
              <a:spcBef>
                <a:spcPts val="300"/>
              </a:spcBef>
              <a:buFont typeface="Arial" panose="020B0604020202020204" pitchFamily="34" charset="0"/>
              <a:buChar char="─"/>
              <a:defRPr/>
            </a:pPr>
            <a:r>
              <a:rPr lang="en-US" sz="1700" dirty="0" err="1"/>
              <a:t>Fe</a:t>
            </a:r>
            <a:r>
              <a:rPr lang="en-US" sz="1700" baseline="-25000" dirty="0" err="1"/>
              <a:t>NO</a:t>
            </a:r>
            <a:r>
              <a:rPr lang="en-US" sz="1700" dirty="0"/>
              <a:t> (and other markers) may be helpful</a:t>
            </a:r>
            <a:r>
              <a:rPr lang="en-US" sz="1700" baseline="30000" dirty="0"/>
              <a:t>1,2</a:t>
            </a:r>
            <a:endParaRPr lang="en-US" sz="1700" b="1" dirty="0"/>
          </a:p>
          <a:p>
            <a:pPr marL="228600" indent="-228600" defTabSz="914377">
              <a:spcBef>
                <a:spcPts val="1200"/>
              </a:spcBef>
              <a:buClr>
                <a:schemeClr val="accent1"/>
              </a:buClr>
              <a:buFont typeface="Arial" charset="0"/>
              <a:buChar char="•"/>
              <a:defRPr/>
            </a:pPr>
            <a:r>
              <a:rPr lang="en-US" dirty="0"/>
              <a:t>Biomarker diagnosis typically based on on high and low cutoff values</a:t>
            </a:r>
            <a:r>
              <a:rPr lang="en-US" baseline="30000" dirty="0"/>
              <a:t>1 </a:t>
            </a:r>
            <a:endParaRPr lang="en-US" sz="1700" dirty="0"/>
          </a:p>
          <a:p>
            <a:pPr marL="952485" lvl="1" indent="-342900" defTabSz="914377">
              <a:spcBef>
                <a:spcPts val="300"/>
              </a:spcBef>
              <a:buFont typeface="Arial" panose="020B0604020202020204" pitchFamily="34" charset="0"/>
              <a:buChar char="─"/>
              <a:defRPr/>
            </a:pPr>
            <a:r>
              <a:rPr lang="en-US" sz="1700" dirty="0"/>
              <a:t>High cut-off: ↑specificity /↓sensitivity</a:t>
            </a:r>
            <a:r>
              <a:rPr lang="en-US" sz="1700" baseline="30000" dirty="0"/>
              <a:t>2-4</a:t>
            </a:r>
          </a:p>
          <a:p>
            <a:pPr marL="609585" lvl="1" defTabSz="914377">
              <a:spcBef>
                <a:spcPts val="300"/>
              </a:spcBef>
              <a:defRPr/>
            </a:pPr>
            <a:endParaRPr lang="en-US" sz="1867" dirty="0">
              <a:solidFill>
                <a:srgbClr val="000000"/>
              </a:solidFill>
              <a:latin typeface="Arial"/>
            </a:endParaRPr>
          </a:p>
        </p:txBody>
      </p:sp>
      <p:sp>
        <p:nvSpPr>
          <p:cNvPr id="7" name="Content Placeholder 8"/>
          <p:cNvSpPr txBox="1">
            <a:spLocks/>
          </p:cNvSpPr>
          <p:nvPr/>
        </p:nvSpPr>
        <p:spPr>
          <a:xfrm>
            <a:off x="6486212" y="1686825"/>
            <a:ext cx="5463147" cy="3970320"/>
          </a:xfrm>
          <a:prstGeom prst="rect">
            <a:avLst/>
          </a:prstGeom>
          <a:solidFill>
            <a:schemeClr val="accent3">
              <a:lumMod val="20000"/>
              <a:lumOff val="80000"/>
            </a:schemeClr>
          </a:solidFill>
          <a:ln>
            <a:noFill/>
          </a:ln>
          <a:effectLst/>
        </p:spPr>
        <p:txBody>
          <a:bodyPr lIns="72000" tIns="72000" rIns="72000" bIns="72000">
            <a:noAutofit/>
          </a:bodyPr>
          <a:lstStyle>
            <a:lvl1pPr marL="239994" indent="-239994" algn="l" defTabSz="457189" rtl="0" eaLnBrk="1" latinLnBrk="0" hangingPunct="1">
              <a:lnSpc>
                <a:spcPct val="100000"/>
              </a:lnSpc>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1pPr>
            <a:lvl2pPr marL="719982" indent="-239994" algn="l" defTabSz="457189" rtl="0" eaLnBrk="1" latinLnBrk="0" hangingPunct="1">
              <a:lnSpc>
                <a:spcPct val="100000"/>
              </a:lnSpc>
              <a:spcBef>
                <a:spcPts val="0"/>
              </a:spcBef>
              <a:spcAft>
                <a:spcPts val="600"/>
              </a:spcAft>
              <a:buFont typeface="Arial"/>
              <a:buChar char="–"/>
              <a:defRPr sz="2000" kern="1200" baseline="0">
                <a:solidFill>
                  <a:schemeClr val="tx1"/>
                </a:solidFill>
                <a:latin typeface="Arial" pitchFamily="34" charset="0"/>
                <a:ea typeface="+mn-ea"/>
                <a:cs typeface="Arial" pitchFamily="34" charset="0"/>
              </a:defRPr>
            </a:lvl2pPr>
            <a:lvl3pPr marL="1142971" indent="-228594" algn="l" defTabSz="457189" rtl="0" eaLnBrk="1" latinLnBrk="0" hangingPunct="1">
              <a:spcBef>
                <a:spcPct val="20000"/>
              </a:spcBef>
              <a:buFont typeface="Arial"/>
              <a:buChar char="•"/>
              <a:defRPr sz="1867" kern="1200" baseline="0">
                <a:solidFill>
                  <a:schemeClr val="tx1"/>
                </a:solidFill>
                <a:latin typeface="Arial" pitchFamily="34" charset="0"/>
                <a:ea typeface="+mn-ea"/>
                <a:cs typeface="Arial" pitchFamily="34" charset="0"/>
              </a:defRPr>
            </a:lvl3pPr>
            <a:lvl4pPr marL="830379" indent="-239994" algn="l" defTabSz="457189" rtl="0" eaLnBrk="1" latinLnBrk="0" hangingPunct="1">
              <a:spcBef>
                <a:spcPct val="20000"/>
              </a:spcBef>
              <a:buFont typeface="Arial"/>
              <a:buChar char="–"/>
              <a:defRPr sz="1867" kern="1200">
                <a:solidFill>
                  <a:schemeClr val="tx1"/>
                </a:solidFill>
                <a:latin typeface="Arial" pitchFamily="34" charset="0"/>
                <a:ea typeface="+mn-ea"/>
                <a:cs typeface="Arial" pitchFamily="34" charset="0"/>
              </a:defRPr>
            </a:lvl4pPr>
            <a:lvl5pPr marL="830379" indent="-228594" algn="l" defTabSz="457189" rtl="0" eaLnBrk="1" latinLnBrk="0" hangingPunct="1">
              <a:spcBef>
                <a:spcPct val="20000"/>
              </a:spcBef>
              <a:buFont typeface="Arial"/>
              <a:buChar char="»"/>
              <a:defRPr sz="1867" kern="1200">
                <a:solidFill>
                  <a:schemeClr val="tx1"/>
                </a:solidFill>
                <a:latin typeface="Arial" pitchFamily="34" charset="0"/>
                <a:ea typeface="+mn-ea"/>
                <a:cs typeface="Arial"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Arial" pitchFamily="34" charset="0"/>
                <a:ea typeface="+mn-ea"/>
                <a:cs typeface="Arial" pitchFamily="34" charset="0"/>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57178">
              <a:buClr>
                <a:srgbClr val="3F4444"/>
              </a:buClr>
              <a:buNone/>
              <a:defRPr/>
            </a:pPr>
            <a:r>
              <a:rPr lang="en-US" dirty="0">
                <a:solidFill>
                  <a:srgbClr val="000000"/>
                </a:solidFill>
              </a:rPr>
              <a:t> </a:t>
            </a:r>
          </a:p>
        </p:txBody>
      </p:sp>
      <p:sp>
        <p:nvSpPr>
          <p:cNvPr id="8" name="Rectangle 7"/>
          <p:cNvSpPr/>
          <p:nvPr/>
        </p:nvSpPr>
        <p:spPr>
          <a:xfrm>
            <a:off x="6486212" y="1351715"/>
            <a:ext cx="5463147" cy="531605"/>
          </a:xfrm>
          <a:prstGeom prst="rect">
            <a:avLst/>
          </a:prstGeom>
          <a:solidFill>
            <a:srgbClr val="37BF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77">
              <a:defRPr/>
            </a:pPr>
            <a:r>
              <a:rPr lang="en-US" b="1" dirty="0">
                <a:solidFill>
                  <a:srgbClr val="FFFFFF"/>
                </a:solidFill>
              </a:rPr>
              <a:t>Clinical profile of patients with          eosinophilic asthma</a:t>
            </a:r>
            <a:r>
              <a:rPr lang="en-US" b="1" baseline="30000" dirty="0">
                <a:solidFill>
                  <a:srgbClr val="FFFFFF"/>
                </a:solidFill>
              </a:rPr>
              <a:t>5</a:t>
            </a:r>
          </a:p>
        </p:txBody>
      </p:sp>
      <p:sp>
        <p:nvSpPr>
          <p:cNvPr id="10" name="TextBox 9"/>
          <p:cNvSpPr txBox="1"/>
          <p:nvPr/>
        </p:nvSpPr>
        <p:spPr>
          <a:xfrm>
            <a:off x="6675449" y="1987425"/>
            <a:ext cx="4693193" cy="3293209"/>
          </a:xfrm>
          <a:prstGeom prst="rect">
            <a:avLst/>
          </a:prstGeom>
          <a:noFill/>
        </p:spPr>
        <p:txBody>
          <a:bodyPr wrap="square" rtlCol="0">
            <a:spAutoFit/>
          </a:bodyPr>
          <a:lstStyle/>
          <a:p>
            <a:pPr marL="285744" indent="-285744" defTabSz="914377">
              <a:buFont typeface="Arial" charset="0"/>
              <a:buChar char="•"/>
              <a:defRPr/>
            </a:pPr>
            <a:r>
              <a:rPr lang="en-GB" sz="1600" b="1" dirty="0">
                <a:solidFill>
                  <a:srgbClr val="0070C0"/>
                </a:solidFill>
                <a:latin typeface="Arial"/>
              </a:rPr>
              <a:t>Adult onset </a:t>
            </a:r>
          </a:p>
          <a:p>
            <a:pPr marL="285744" indent="-285744" defTabSz="914377">
              <a:buFont typeface="Arial" charset="0"/>
              <a:buChar char="•"/>
              <a:defRPr/>
            </a:pPr>
            <a:r>
              <a:rPr lang="en-GB" sz="1600" dirty="0">
                <a:latin typeface="Arial"/>
              </a:rPr>
              <a:t>Equal distribution between sexes</a:t>
            </a:r>
          </a:p>
          <a:p>
            <a:pPr marL="285744" indent="-285744" defTabSz="914377">
              <a:buFont typeface="Arial" charset="0"/>
              <a:buChar char="•"/>
              <a:defRPr/>
            </a:pPr>
            <a:r>
              <a:rPr lang="en-GB" sz="1600" dirty="0">
                <a:latin typeface="Arial"/>
              </a:rPr>
              <a:t>Few or no allergies to common allergens</a:t>
            </a:r>
          </a:p>
          <a:p>
            <a:pPr marL="285744" indent="-285744" defTabSz="914377">
              <a:buFont typeface="Arial" charset="0"/>
              <a:buChar char="•"/>
              <a:defRPr/>
            </a:pPr>
            <a:r>
              <a:rPr lang="en-GB" sz="1600" b="1" dirty="0">
                <a:solidFill>
                  <a:srgbClr val="0070C0"/>
                </a:solidFill>
                <a:latin typeface="Arial"/>
              </a:rPr>
              <a:t>Elevated eosinophils in peripheral blood</a:t>
            </a:r>
          </a:p>
          <a:p>
            <a:pPr marL="285744" indent="-285744" defTabSz="914377">
              <a:buFont typeface="Arial" charset="0"/>
              <a:buChar char="•"/>
              <a:defRPr/>
            </a:pPr>
            <a:r>
              <a:rPr lang="en-GB" sz="1600" b="1" dirty="0">
                <a:solidFill>
                  <a:srgbClr val="0070C0"/>
                </a:solidFill>
                <a:latin typeface="Arial"/>
              </a:rPr>
              <a:t>At risk of severe exacerbations</a:t>
            </a:r>
          </a:p>
          <a:p>
            <a:pPr marL="285744" indent="-285744" defTabSz="914377">
              <a:buFont typeface="Arial" charset="0"/>
              <a:buChar char="•"/>
              <a:defRPr/>
            </a:pPr>
            <a:r>
              <a:rPr lang="en-GB" sz="1600" dirty="0">
                <a:latin typeface="Arial"/>
              </a:rPr>
              <a:t>Normal or moderately elevated IgE level</a:t>
            </a:r>
          </a:p>
          <a:p>
            <a:pPr marL="285744" indent="-285744" defTabSz="914377">
              <a:buFont typeface="Arial" charset="0"/>
              <a:buChar char="•"/>
              <a:defRPr/>
            </a:pPr>
            <a:r>
              <a:rPr lang="en-GB" sz="1600" dirty="0">
                <a:latin typeface="Arial"/>
              </a:rPr>
              <a:t>Low FEV</a:t>
            </a:r>
            <a:r>
              <a:rPr lang="en-GB" sz="1600" baseline="-25000" dirty="0">
                <a:latin typeface="Arial"/>
              </a:rPr>
              <a:t>1</a:t>
            </a:r>
            <a:r>
              <a:rPr lang="en-GB" sz="1600" dirty="0">
                <a:latin typeface="Arial"/>
              </a:rPr>
              <a:t> and often persistent airflow limitation</a:t>
            </a:r>
          </a:p>
          <a:p>
            <a:pPr marL="285744" indent="-285744" defTabSz="914377">
              <a:buFont typeface="Arial" charset="0"/>
              <a:buChar char="•"/>
              <a:defRPr/>
            </a:pPr>
            <a:r>
              <a:rPr lang="en-GB" sz="1600" dirty="0">
                <a:latin typeface="Arial"/>
              </a:rPr>
              <a:t>Air trapping and dynamic hyperinflation</a:t>
            </a:r>
          </a:p>
          <a:p>
            <a:pPr marL="285744" indent="-285744" defTabSz="914377">
              <a:buFont typeface="Arial" charset="0"/>
              <a:buChar char="•"/>
              <a:defRPr/>
            </a:pPr>
            <a:r>
              <a:rPr lang="en-GB" sz="1600" b="1" dirty="0">
                <a:solidFill>
                  <a:srgbClr val="0070C0"/>
                </a:solidFill>
                <a:latin typeface="Arial"/>
              </a:rPr>
              <a:t>Chronic rhinosinusitis with nasal polyposis</a:t>
            </a:r>
          </a:p>
          <a:p>
            <a:pPr marL="285744" indent="-285744" defTabSz="914377">
              <a:buFont typeface="Arial" charset="0"/>
              <a:buChar char="•"/>
              <a:defRPr/>
            </a:pPr>
            <a:r>
              <a:rPr lang="en-GB" sz="1600" dirty="0">
                <a:latin typeface="Arial"/>
              </a:rPr>
              <a:t>Aspirin sensitivity</a:t>
            </a:r>
          </a:p>
          <a:p>
            <a:pPr marL="285744" indent="-285744" defTabSz="914377">
              <a:buFont typeface="Arial" charset="0"/>
              <a:buChar char="•"/>
              <a:defRPr/>
            </a:pPr>
            <a:r>
              <a:rPr lang="en-GB" sz="1600" dirty="0">
                <a:latin typeface="Arial"/>
              </a:rPr>
              <a:t>Good response to systemic corticosteroids</a:t>
            </a:r>
          </a:p>
          <a:p>
            <a:pPr marL="285744" indent="-285744" defTabSz="914377">
              <a:buFont typeface="Arial" charset="0"/>
              <a:buChar char="•"/>
              <a:defRPr/>
            </a:pPr>
            <a:r>
              <a:rPr lang="en-GB" sz="1600" dirty="0">
                <a:latin typeface="Arial"/>
              </a:rPr>
              <a:t>Good response to anti IL-5 treatment</a:t>
            </a:r>
            <a:endParaRPr lang="en-US" sz="1600" dirty="0">
              <a:latin typeface="Arial"/>
            </a:endParaRPr>
          </a:p>
        </p:txBody>
      </p:sp>
      <p:sp>
        <p:nvSpPr>
          <p:cNvPr id="4" name="TextBox 3"/>
          <p:cNvSpPr txBox="1"/>
          <p:nvPr/>
        </p:nvSpPr>
        <p:spPr>
          <a:xfrm>
            <a:off x="6651924" y="5666378"/>
            <a:ext cx="5009705" cy="338554"/>
          </a:xfrm>
          <a:prstGeom prst="rect">
            <a:avLst/>
          </a:prstGeom>
          <a:noFill/>
        </p:spPr>
        <p:txBody>
          <a:bodyPr wrap="none" rtlCol="0">
            <a:spAutoFit/>
          </a:bodyPr>
          <a:lstStyle/>
          <a:p>
            <a:r>
              <a:rPr lang="en-US" sz="1600" dirty="0">
                <a:solidFill>
                  <a:srgbClr val="0070C0"/>
                </a:solidFill>
              </a:rPr>
              <a:t>Most consistently identifiable features in the literature</a:t>
            </a:r>
          </a:p>
        </p:txBody>
      </p:sp>
    </p:spTree>
    <p:extLst>
      <p:ext uri="{BB962C8B-B14F-4D97-AF65-F5344CB8AC3E}">
        <p14:creationId xmlns:p14="http://schemas.microsoft.com/office/powerpoint/2010/main" val="5745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 and Objectives: Predictors of Enhanced Response From the Pooled SIROCCO and CALIMA Data</a:t>
            </a:r>
          </a:p>
        </p:txBody>
      </p:sp>
      <p:sp>
        <p:nvSpPr>
          <p:cNvPr id="4" name="Slide Number Placeholder 3"/>
          <p:cNvSpPr>
            <a:spLocks noGrp="1"/>
          </p:cNvSpPr>
          <p:nvPr>
            <p:ph type="sldNum" sz="quarter" idx="12"/>
          </p:nvPr>
        </p:nvSpPr>
        <p:spPr/>
        <p:txBody>
          <a:bodyPr/>
          <a:lstStyle/>
          <a:p>
            <a:fld id="{3C4F54F3-C349-4609-AFEE-01462D5C7942}" type="slidenum">
              <a:rPr lang="en-GB" smtClean="0">
                <a:solidFill>
                  <a:srgbClr val="000000"/>
                </a:solidFill>
              </a:rPr>
              <a:pPr/>
              <a:t>2</a:t>
            </a:fld>
            <a:endParaRPr lang="en-GB">
              <a:solidFill>
                <a:srgbClr val="000000"/>
              </a:solidFill>
            </a:endParaRPr>
          </a:p>
        </p:txBody>
      </p:sp>
      <p:sp>
        <p:nvSpPr>
          <p:cNvPr id="10" name="Text Placeholder 9"/>
          <p:cNvSpPr>
            <a:spLocks noGrp="1"/>
          </p:cNvSpPr>
          <p:nvPr>
            <p:ph type="body" sz="quarter" idx="13"/>
          </p:nvPr>
        </p:nvSpPr>
        <p:spPr/>
        <p:txBody>
          <a:bodyPr/>
          <a:lstStyle/>
          <a:p>
            <a:r>
              <a:rPr lang="en-US" dirty="0"/>
              <a:t>FEV</a:t>
            </a:r>
            <a:r>
              <a:rPr lang="en-US" baseline="-25000" dirty="0"/>
              <a:t>1</a:t>
            </a:r>
            <a:r>
              <a:rPr lang="en-US" dirty="0"/>
              <a:t> = forced expiratory volume in 1 second.</a:t>
            </a:r>
          </a:p>
          <a:p>
            <a:r>
              <a:rPr lang="en-US" dirty="0"/>
              <a:t>1. Buhl R et al. </a:t>
            </a:r>
            <a:r>
              <a:rPr lang="en-US" i="1" dirty="0"/>
              <a:t>Eur </a:t>
            </a:r>
            <a:r>
              <a:rPr lang="en-US" i="1" dirty="0" err="1"/>
              <a:t>Respir</a:t>
            </a:r>
            <a:r>
              <a:rPr lang="en-US" i="1" dirty="0"/>
              <a:t> J</a:t>
            </a:r>
            <a:r>
              <a:rPr lang="en-US" dirty="0"/>
              <a:t>. 2017; 2. de Groot JC et al. </a:t>
            </a:r>
            <a:r>
              <a:rPr lang="en-US" i="1" dirty="0"/>
              <a:t>ERJ Open Res</a:t>
            </a:r>
            <a:r>
              <a:rPr lang="en-US" dirty="0"/>
              <a:t>. 2015; 3. FitzGerald JM et al. </a:t>
            </a:r>
            <a:r>
              <a:rPr lang="en-US" i="1" dirty="0"/>
              <a:t>Lancet </a:t>
            </a:r>
            <a:r>
              <a:rPr lang="en-US" i="1" dirty="0" err="1"/>
              <a:t>Respir</a:t>
            </a:r>
            <a:r>
              <a:rPr lang="en-US" i="1" dirty="0"/>
              <a:t> Med.</a:t>
            </a:r>
            <a:r>
              <a:rPr lang="en-US" dirty="0"/>
              <a:t> 2018;6:51-64; 4. </a:t>
            </a:r>
            <a:r>
              <a:rPr lang="de-DE" dirty="0"/>
              <a:t>Bleecker ER et al. In press. </a:t>
            </a:r>
            <a:r>
              <a:rPr lang="de-DE" i="1" dirty="0"/>
              <a:t>Eur Respir J</a:t>
            </a:r>
            <a:r>
              <a:rPr lang="de-DE" dirty="0"/>
              <a:t>. 2018. </a:t>
            </a:r>
            <a:endParaRPr lang="en-US" dirty="0"/>
          </a:p>
        </p:txBody>
      </p:sp>
      <p:sp>
        <p:nvSpPr>
          <p:cNvPr id="9" name="Content Placeholder 8"/>
          <p:cNvSpPr>
            <a:spLocks noGrp="1"/>
          </p:cNvSpPr>
          <p:nvPr>
            <p:ph idx="1"/>
          </p:nvPr>
        </p:nvSpPr>
        <p:spPr>
          <a:xfrm>
            <a:off x="595744" y="1428678"/>
            <a:ext cx="11277600" cy="4546333"/>
          </a:xfrm>
        </p:spPr>
        <p:txBody>
          <a:bodyPr>
            <a:normAutofit/>
          </a:bodyPr>
          <a:lstStyle/>
          <a:p>
            <a:pPr marL="0" indent="0">
              <a:lnSpc>
                <a:spcPct val="120000"/>
              </a:lnSpc>
              <a:buNone/>
            </a:pPr>
            <a:r>
              <a:rPr lang="en-US" sz="1800" b="1" dirty="0"/>
              <a:t>Background </a:t>
            </a:r>
          </a:p>
          <a:p>
            <a:pPr>
              <a:lnSpc>
                <a:spcPct val="120000"/>
              </a:lnSpc>
            </a:pPr>
            <a:r>
              <a:rPr lang="en-US" sz="1800" dirty="0"/>
              <a:t>Elevated blood eosinophils in patients with severe, uncontrolled asthma support a diagnosis of eosinophilic asthma; however, eosinophils vary over time and low counts are non-specific</a:t>
            </a:r>
            <a:r>
              <a:rPr lang="en-US" sz="1800" baseline="30000" dirty="0"/>
              <a:t>1</a:t>
            </a:r>
            <a:r>
              <a:rPr lang="en-US" sz="1800" dirty="0"/>
              <a:t> </a:t>
            </a:r>
          </a:p>
          <a:p>
            <a:pPr>
              <a:lnSpc>
                <a:spcPct val="120000"/>
              </a:lnSpc>
            </a:pPr>
            <a:r>
              <a:rPr lang="en-US" sz="1800" dirty="0"/>
              <a:t>Certain clinical features are frequently associated with an eosinophilic asthma</a:t>
            </a:r>
            <a:r>
              <a:rPr lang="en-US" sz="1800" baseline="30000" dirty="0"/>
              <a:t>2</a:t>
            </a:r>
            <a:endParaRPr lang="en-US" sz="1800" dirty="0"/>
          </a:p>
          <a:p>
            <a:pPr marL="0" indent="0">
              <a:lnSpc>
                <a:spcPct val="120000"/>
              </a:lnSpc>
              <a:buNone/>
            </a:pPr>
            <a:endParaRPr lang="en-US" sz="1800" b="1" dirty="0"/>
          </a:p>
          <a:p>
            <a:pPr marL="0" indent="0">
              <a:lnSpc>
                <a:spcPct val="120000"/>
              </a:lnSpc>
              <a:buNone/>
            </a:pPr>
            <a:r>
              <a:rPr lang="en-US" sz="1800" b="1" dirty="0"/>
              <a:t>Objective</a:t>
            </a:r>
          </a:p>
          <a:p>
            <a:pPr>
              <a:lnSpc>
                <a:spcPct val="120000"/>
              </a:lnSpc>
            </a:pPr>
            <a:r>
              <a:rPr lang="en-US" sz="1800" dirty="0"/>
              <a:t>To evaluate the relationship between the full range of baseline blood eosinophil counts and asthma exacerbation reduction, FEV</a:t>
            </a:r>
            <a:r>
              <a:rPr lang="en-US" sz="1800" baseline="-25000" dirty="0"/>
              <a:t>1</a:t>
            </a:r>
            <a:r>
              <a:rPr lang="en-US" sz="1800" dirty="0"/>
              <a:t>, and other efficacy outcomes</a:t>
            </a:r>
            <a:r>
              <a:rPr lang="en-US" sz="1800" baseline="30000" dirty="0"/>
              <a:t>3</a:t>
            </a:r>
          </a:p>
          <a:p>
            <a:pPr>
              <a:lnSpc>
                <a:spcPct val="120000"/>
              </a:lnSpc>
            </a:pPr>
            <a:r>
              <a:rPr lang="en-US" sz="1800" dirty="0"/>
              <a:t>To evaluate the influence of baseline factors, identified as a result of structured analyses and known features of the eosinophilic asthma phenotype, on the efficacy of benralizumab</a:t>
            </a:r>
            <a:r>
              <a:rPr lang="en-US" sz="1800" baseline="30000" dirty="0"/>
              <a:t>4</a:t>
            </a:r>
          </a:p>
          <a:p>
            <a:pPr marL="228600" lvl="1" indent="0">
              <a:lnSpc>
                <a:spcPct val="120000"/>
              </a:lnSpc>
              <a:buNone/>
            </a:pPr>
            <a:endParaRPr lang="en-US" sz="1600" dirty="0"/>
          </a:p>
          <a:p>
            <a:pPr marL="0" indent="0">
              <a:lnSpc>
                <a:spcPct val="120000"/>
              </a:lnSpc>
              <a:buNone/>
            </a:pPr>
            <a:endParaRPr lang="en-US" b="1" dirty="0"/>
          </a:p>
        </p:txBody>
      </p:sp>
    </p:spTree>
    <p:extLst>
      <p:ext uri="{BB962C8B-B14F-4D97-AF65-F5344CB8AC3E}">
        <p14:creationId xmlns:p14="http://schemas.microsoft.com/office/powerpoint/2010/main" val="158580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Analyses</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a:t>
            </a:fld>
            <a:endParaRPr lang="en-US" dirty="0"/>
          </a:p>
        </p:txBody>
      </p:sp>
      <p:sp>
        <p:nvSpPr>
          <p:cNvPr id="10" name="Text Placeholder 9"/>
          <p:cNvSpPr>
            <a:spLocks noGrp="1"/>
          </p:cNvSpPr>
          <p:nvPr>
            <p:ph type="body" sz="quarter" idx="13"/>
          </p:nvPr>
        </p:nvSpPr>
        <p:spPr>
          <a:xfrm>
            <a:off x="457200" y="6162260"/>
            <a:ext cx="9855200" cy="695739"/>
          </a:xfrm>
        </p:spPr>
        <p:txBody>
          <a:bodyPr>
            <a:noAutofit/>
          </a:bodyPr>
          <a:lstStyle/>
          <a:p>
            <a:r>
              <a:rPr lang="en-GB" dirty="0"/>
              <a:t>ACQ-6 = Asthma Control Questionnaire-6; AQLQ(S)+12 = Standardized Asthma Quality of Life Questionnaire for 12 years and older; EOS = eosinophils; </a:t>
            </a:r>
            <a:r>
              <a:rPr lang="en-US" dirty="0"/>
              <a:t>FEV</a:t>
            </a:r>
            <a:r>
              <a:rPr lang="en-US" baseline="-25000" dirty="0"/>
              <a:t>1</a:t>
            </a:r>
            <a:r>
              <a:rPr lang="en-US" dirty="0"/>
              <a:t> = forced expiratory volume in 1 second; HD = high-dose; ICS = inhaled corticosteroid; LOESS = locally weighted scatterplot smoothing.</a:t>
            </a:r>
          </a:p>
          <a:p>
            <a:r>
              <a:rPr lang="en-US" dirty="0"/>
              <a:t>1. FitzGerald JM et al. </a:t>
            </a:r>
            <a:r>
              <a:rPr lang="en-US" i="1" dirty="0"/>
              <a:t>Lancet </a:t>
            </a:r>
            <a:r>
              <a:rPr lang="en-US" i="1" dirty="0" err="1"/>
              <a:t>Respir</a:t>
            </a:r>
            <a:r>
              <a:rPr lang="en-US" i="1" dirty="0"/>
              <a:t> Med.</a:t>
            </a:r>
            <a:r>
              <a:rPr lang="en-US" dirty="0"/>
              <a:t> 2018;6:51-64; 2. </a:t>
            </a:r>
            <a:r>
              <a:rPr lang="de-DE" dirty="0"/>
              <a:t>Bleecker ER et al. In press. </a:t>
            </a:r>
            <a:r>
              <a:rPr lang="de-DE" i="1" dirty="0"/>
              <a:t>Eur Respir J</a:t>
            </a:r>
            <a:r>
              <a:rPr lang="de-DE" dirty="0"/>
              <a:t>. 2018. </a:t>
            </a:r>
            <a:endParaRPr lang="en-US" dirty="0"/>
          </a:p>
        </p:txBody>
      </p:sp>
      <p:sp>
        <p:nvSpPr>
          <p:cNvPr id="9" name="Content Placeholder 3"/>
          <p:cNvSpPr>
            <a:spLocks noGrp="1"/>
          </p:cNvSpPr>
          <p:nvPr>
            <p:ph idx="1"/>
          </p:nvPr>
        </p:nvSpPr>
        <p:spPr>
          <a:xfrm>
            <a:off x="457200" y="1239802"/>
            <a:ext cx="10793896" cy="4858449"/>
          </a:xfrm>
        </p:spPr>
        <p:txBody>
          <a:bodyPr>
            <a:noAutofit/>
          </a:bodyPr>
          <a:lstStyle/>
          <a:p>
            <a:r>
              <a:rPr lang="en-US" sz="1600" b="1" dirty="0"/>
              <a:t>Full Analysis Set: </a:t>
            </a:r>
            <a:r>
              <a:rPr lang="en-US" sz="1600" dirty="0"/>
              <a:t>Pooled results from SIROCCO/CALIMA for patients aged ≥12 years on HD-ICS; analyses were re-weighted to account for the original 2:1 EOS stratification</a:t>
            </a:r>
            <a:r>
              <a:rPr lang="en-US" sz="1600" baseline="30000" dirty="0"/>
              <a:t>1</a:t>
            </a:r>
            <a:endParaRPr lang="en-US" sz="1600" b="1" dirty="0"/>
          </a:p>
          <a:p>
            <a:pPr>
              <a:spcBef>
                <a:spcPts val="1800"/>
              </a:spcBef>
            </a:pPr>
            <a:r>
              <a:rPr lang="en-US" sz="1600" b="1" dirty="0"/>
              <a:t>Efficacy Measures</a:t>
            </a:r>
            <a:r>
              <a:rPr lang="en-US" sz="1600" b="1" baseline="30000" dirty="0"/>
              <a:t>1</a:t>
            </a:r>
            <a:r>
              <a:rPr lang="en-US" sz="1600" b="1" dirty="0"/>
              <a:t> </a:t>
            </a:r>
          </a:p>
          <a:p>
            <a:pPr lvl="1">
              <a:spcBef>
                <a:spcPts val="1200"/>
              </a:spcBef>
            </a:pPr>
            <a:r>
              <a:rPr lang="en-US" sz="1500" dirty="0"/>
              <a:t>Principle: Exacerbation rate and FEV</a:t>
            </a:r>
            <a:r>
              <a:rPr lang="en-US" sz="1500" baseline="-25000" dirty="0"/>
              <a:t>1 </a:t>
            </a:r>
          </a:p>
          <a:p>
            <a:pPr lvl="1">
              <a:spcBef>
                <a:spcPts val="1200"/>
              </a:spcBef>
            </a:pPr>
            <a:r>
              <a:rPr lang="en-US" sz="1500" dirty="0"/>
              <a:t>Other: Patient-centric measures: Total asthma symptoms, ACQ-6, and AQLQ(S)+12 </a:t>
            </a:r>
          </a:p>
          <a:p>
            <a:pPr>
              <a:spcBef>
                <a:spcPts val="1800"/>
              </a:spcBef>
            </a:pPr>
            <a:r>
              <a:rPr lang="en-US" sz="1600" b="1" dirty="0"/>
              <a:t>Evaluations</a:t>
            </a:r>
            <a:r>
              <a:rPr lang="en-US" sz="1600" b="1" baseline="30000" dirty="0"/>
              <a:t>1</a:t>
            </a:r>
            <a:endParaRPr lang="en-US" sz="1600" b="1" dirty="0"/>
          </a:p>
          <a:p>
            <a:pPr lvl="1">
              <a:spcBef>
                <a:spcPts val="1200"/>
              </a:spcBef>
            </a:pPr>
            <a:r>
              <a:rPr lang="en-US" sz="1500" dirty="0"/>
              <a:t>Efficacy by baseline blood EOS counts (cumulative, categorical, and LOESS regression plots) and historical exacerbation rates</a:t>
            </a:r>
            <a:endParaRPr lang="en-GB" sz="1400" baseline="30000" dirty="0"/>
          </a:p>
          <a:p>
            <a:pPr marL="457200" lvl="3">
              <a:spcBef>
                <a:spcPts val="1200"/>
              </a:spcBef>
            </a:pPr>
            <a:r>
              <a:rPr lang="en-GB" sz="1500" dirty="0"/>
              <a:t>Influence of </a:t>
            </a:r>
            <a:r>
              <a:rPr lang="en-GB" sz="1500" i="1" dirty="0"/>
              <a:t>other</a:t>
            </a:r>
            <a:r>
              <a:rPr lang="en-GB" sz="1500" dirty="0"/>
              <a:t> baseline factors on exacerbation rate and change in FEV</a:t>
            </a:r>
            <a:r>
              <a:rPr lang="en-GB" sz="1500" baseline="-25000" dirty="0"/>
              <a:t>1</a:t>
            </a:r>
          </a:p>
          <a:p>
            <a:pPr marL="742950" lvl="4" indent="-285750">
              <a:spcBef>
                <a:spcPts val="1200"/>
              </a:spcBef>
              <a:buFont typeface="Wingdings" panose="05000000000000000000" pitchFamily="2" charset="2"/>
              <a:buChar char="§"/>
            </a:pPr>
            <a:r>
              <a:rPr lang="en-GB" sz="1400" dirty="0"/>
              <a:t>Unbiased structured analysis in the overall population (EOS &lt;300 cells/</a:t>
            </a:r>
            <a:r>
              <a:rPr lang="el-GR" sz="1400" dirty="0"/>
              <a:t>μ</a:t>
            </a:r>
            <a:r>
              <a:rPr lang="en-US" sz="1400" dirty="0"/>
              <a:t>L and ≥300 </a:t>
            </a:r>
            <a:r>
              <a:rPr lang="en-GB" sz="1400" dirty="0"/>
              <a:t>cells/</a:t>
            </a:r>
            <a:r>
              <a:rPr lang="el-GR" sz="1400" dirty="0"/>
              <a:t>μ</a:t>
            </a:r>
            <a:r>
              <a:rPr lang="en-US" sz="1400" dirty="0"/>
              <a:t>L)</a:t>
            </a:r>
          </a:p>
          <a:p>
            <a:pPr marL="1280160" lvl="5" indent="-285750">
              <a:spcBef>
                <a:spcPts val="800"/>
              </a:spcBef>
              <a:buFont typeface="Courier New" panose="02070309020205020404" pitchFamily="49" charset="0"/>
              <a:buChar char="o"/>
            </a:pPr>
            <a:r>
              <a:rPr lang="en-GB" sz="1400" dirty="0"/>
              <a:t>Ranking of intrinsic and extrinsic factors </a:t>
            </a:r>
            <a:r>
              <a:rPr lang="en-US" sz="1400" dirty="0"/>
              <a:t>by </a:t>
            </a:r>
            <a:r>
              <a:rPr lang="en-GB" sz="1400" dirty="0"/>
              <a:t>gradient-boosted regression modelling</a:t>
            </a:r>
          </a:p>
          <a:p>
            <a:pPr marL="739775" lvl="4" indent="-277813">
              <a:spcBef>
                <a:spcPts val="800"/>
              </a:spcBef>
              <a:buFont typeface="Wingdings" panose="05000000000000000000" pitchFamily="2" charset="2"/>
              <a:buChar char="§"/>
            </a:pPr>
            <a:r>
              <a:rPr lang="en-GB" sz="1400" dirty="0"/>
              <a:t>Biased analyses based on the resultant identified factors and consideration of known features of the eosinophilic asthma phenotype</a:t>
            </a:r>
            <a:r>
              <a:rPr lang="en-GB" sz="1400" baseline="30000" dirty="0"/>
              <a:t>1,2</a:t>
            </a:r>
            <a:endParaRPr lang="en-GB" sz="1200" dirty="0"/>
          </a:p>
          <a:p>
            <a:pPr>
              <a:spcBef>
                <a:spcPts val="1800"/>
              </a:spcBef>
            </a:pPr>
            <a:r>
              <a:rPr lang="en-GB" sz="1600" b="1" dirty="0"/>
              <a:t>Analyses of pooled data were post hoc; therefore, all p-values are nominal</a:t>
            </a:r>
            <a:r>
              <a:rPr lang="en-GB" sz="1600" b="1" baseline="30000" dirty="0"/>
              <a:t>1,2</a:t>
            </a:r>
            <a:r>
              <a:rPr lang="en-GB" sz="1600" b="1" dirty="0"/>
              <a:t> </a:t>
            </a:r>
            <a:endParaRPr lang="en-US" sz="1400" dirty="0"/>
          </a:p>
          <a:p>
            <a:pPr marL="320040" lvl="1" indent="0">
              <a:spcBef>
                <a:spcPts val="200"/>
              </a:spcBef>
              <a:buNone/>
            </a:pPr>
            <a:endParaRPr lang="en-US" sz="1400" dirty="0"/>
          </a:p>
        </p:txBody>
      </p:sp>
    </p:spTree>
    <p:extLst>
      <p:ext uri="{BB962C8B-B14F-4D97-AF65-F5344CB8AC3E}">
        <p14:creationId xmlns:p14="http://schemas.microsoft.com/office/powerpoint/2010/main" val="387887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SIROCCO and CALIMA: Severe Asthma in Patients ≥12 Years of Age Uncontrolled on ICS/LABA</a:t>
            </a:r>
          </a:p>
        </p:txBody>
      </p:sp>
      <p:sp>
        <p:nvSpPr>
          <p:cNvPr id="2" name="Slide Number Placeholder 1"/>
          <p:cNvSpPr>
            <a:spLocks noGrp="1"/>
          </p:cNvSpPr>
          <p:nvPr>
            <p:ph type="sldNum" sz="quarter" idx="12"/>
          </p:nvPr>
        </p:nvSpPr>
        <p:spPr/>
        <p:txBody>
          <a:bodyPr/>
          <a:lstStyle/>
          <a:p>
            <a:fld id="{CC7432E5-F8E0-41AE-9A6B-AD730338B005}" type="slidenum">
              <a:rPr lang="en-US" smtClean="0"/>
              <a:pPr/>
              <a:t>4</a:t>
            </a:fld>
            <a:endParaRPr lang="en-US" dirty="0"/>
          </a:p>
        </p:txBody>
      </p:sp>
      <p:sp>
        <p:nvSpPr>
          <p:cNvPr id="8" name="Text Placeholder 7"/>
          <p:cNvSpPr>
            <a:spLocks noGrp="1"/>
          </p:cNvSpPr>
          <p:nvPr>
            <p:ph type="body" sz="quarter" idx="13"/>
          </p:nvPr>
        </p:nvSpPr>
        <p:spPr/>
        <p:txBody>
          <a:bodyPr>
            <a:normAutofit/>
          </a:bodyPr>
          <a:lstStyle/>
          <a:p>
            <a:pPr marL="0" lvl="1"/>
            <a:r>
              <a:rPr lang="en-GB" sz="1000" dirty="0"/>
              <a:t>ACQ-6 = Asthma Control Questionnaire-6; BD = bronchodilator; EOS = eosinophils; EXAC = exacerbation; FEV</a:t>
            </a:r>
            <a:r>
              <a:rPr lang="en-GB" sz="1000" baseline="-25000" dirty="0"/>
              <a:t>1 </a:t>
            </a:r>
            <a:r>
              <a:rPr lang="en-GB" sz="1000" dirty="0"/>
              <a:t>= forced expiratory volume in 1 second; FU = follow-up;    HD = high dose; ICS = inhaled corticosteroid; </a:t>
            </a:r>
            <a:r>
              <a:rPr lang="en-US" sz="1000" dirty="0"/>
              <a:t>LABA = </a:t>
            </a:r>
            <a:r>
              <a:rPr lang="en-GB" sz="1000" dirty="0"/>
              <a:t>long-acting β</a:t>
            </a:r>
            <a:r>
              <a:rPr lang="en-GB" sz="1000" baseline="-25000" dirty="0"/>
              <a:t>2</a:t>
            </a:r>
            <a:r>
              <a:rPr lang="en-GB" sz="1000" dirty="0"/>
              <a:t>-agonist</a:t>
            </a:r>
            <a:r>
              <a:rPr lang="en-US" sz="1000" dirty="0"/>
              <a:t>; </a:t>
            </a:r>
            <a:r>
              <a:rPr lang="en-US" sz="1000" dirty="0" err="1"/>
              <a:t>pred</a:t>
            </a:r>
            <a:r>
              <a:rPr lang="en-US" sz="1000" dirty="0"/>
              <a:t> = predicted; </a:t>
            </a:r>
            <a:r>
              <a:rPr lang="en-GB" sz="1000" dirty="0"/>
              <a:t>SC = subcutaneous; V = visit. </a:t>
            </a:r>
          </a:p>
          <a:p>
            <a:r>
              <a:rPr lang="en-US" dirty="0"/>
              <a:t>1. Bleecker ER et al. </a:t>
            </a:r>
            <a:r>
              <a:rPr lang="en-US" i="1" dirty="0"/>
              <a:t>Lancet</a:t>
            </a:r>
            <a:r>
              <a:rPr lang="en-US" dirty="0"/>
              <a:t>. 2016;388:2115-2127; 2. FitzGerald JM et al. </a:t>
            </a:r>
            <a:r>
              <a:rPr lang="en-US" i="1" dirty="0"/>
              <a:t>Lancet</a:t>
            </a:r>
            <a:r>
              <a:rPr lang="en-US" dirty="0"/>
              <a:t>. 2016;388:2128-2141.</a:t>
            </a:r>
          </a:p>
        </p:txBody>
      </p:sp>
      <p:grpSp>
        <p:nvGrpSpPr>
          <p:cNvPr id="7" name="Group 6"/>
          <p:cNvGrpSpPr/>
          <p:nvPr/>
        </p:nvGrpSpPr>
        <p:grpSpPr>
          <a:xfrm>
            <a:off x="532749" y="1826612"/>
            <a:ext cx="8802956" cy="1998397"/>
            <a:chOff x="659749" y="2496071"/>
            <a:chExt cx="8802956" cy="1998397"/>
          </a:xfrm>
        </p:grpSpPr>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8 weeks with placebo SC at 4-week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461129" y="4040146"/>
            <a:ext cx="11396744" cy="851028"/>
            <a:chOff x="499441" y="1387508"/>
            <a:chExt cx="11396744" cy="851028"/>
          </a:xfrm>
        </p:grpSpPr>
        <p:grpSp>
          <p:nvGrpSpPr>
            <p:cNvPr id="32" name="Group 31"/>
            <p:cNvGrpSpPr/>
            <p:nvPr/>
          </p:nvGrpSpPr>
          <p:grpSpPr>
            <a:xfrm>
              <a:off x="499441" y="1387508"/>
              <a:ext cx="10037792" cy="851028"/>
              <a:chOff x="341725" y="779894"/>
              <a:chExt cx="7666886" cy="650021"/>
            </a:xfrm>
          </p:grpSpPr>
          <p:sp>
            <p:nvSpPr>
              <p:cNvPr id="35" name="Rectangle 34"/>
              <p:cNvSpPr/>
              <p:nvPr/>
            </p:nvSpPr>
            <p:spPr>
              <a:xfrm>
                <a:off x="341725"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US" sz="1375" dirty="0">
                    <a:solidFill>
                      <a:schemeClr val="tx1"/>
                    </a:solidFill>
                  </a:rPr>
                  <a:t>Week -4</a:t>
                </a:r>
              </a:p>
            </p:txBody>
          </p:sp>
          <p:sp>
            <p:nvSpPr>
              <p:cNvPr id="36" name="Rectangle 35"/>
              <p:cNvSpPr/>
              <p:nvPr/>
            </p:nvSpPr>
            <p:spPr>
              <a:xfrm>
                <a:off x="1152427"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Run-in from </a:t>
                </a:r>
                <a:br>
                  <a:rPr lang="en-GB" sz="1375" dirty="0">
                    <a:solidFill>
                      <a:srgbClr val="000000"/>
                    </a:solidFill>
                  </a:rPr>
                </a:br>
                <a:r>
                  <a:rPr lang="en-GB" sz="1375" dirty="0">
                    <a:solidFill>
                      <a:srgbClr val="000000"/>
                    </a:solidFill>
                  </a:rPr>
                  <a:t>Week -4 to Week 0</a:t>
                </a:r>
                <a:endParaRPr lang="en-US" sz="1375" dirty="0">
                  <a:solidFill>
                    <a:srgbClr val="000000"/>
                  </a:solidFill>
                </a:endParaRPr>
              </a:p>
            </p:txBody>
          </p:sp>
          <p:sp>
            <p:nvSpPr>
              <p:cNvPr id="37" name="Rectangle 36"/>
              <p:cNvSpPr/>
              <p:nvPr/>
            </p:nvSpPr>
            <p:spPr>
              <a:xfrm>
                <a:off x="1963129" y="779894"/>
                <a:ext cx="756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 </a:t>
                </a:r>
                <a:br>
                  <a:rPr lang="en-GB" sz="1375" dirty="0">
                    <a:solidFill>
                      <a:srgbClr val="000000"/>
                    </a:solidFill>
                  </a:rPr>
                </a:br>
                <a:r>
                  <a:rPr lang="en-GB" sz="1375" dirty="0">
                    <a:solidFill>
                      <a:srgbClr val="000000"/>
                    </a:solidFill>
                  </a:rPr>
                  <a:t>Week 0</a:t>
                </a:r>
                <a:endParaRPr lang="en-US" sz="1375" dirty="0">
                  <a:solidFill>
                    <a:srgbClr val="000000"/>
                  </a:solidFill>
                </a:endParaRPr>
              </a:p>
            </p:txBody>
          </p:sp>
          <p:sp>
            <p:nvSpPr>
              <p:cNvPr id="38" name="Rectangle 37"/>
              <p:cNvSpPr/>
              <p:nvPr/>
            </p:nvSpPr>
            <p:spPr>
              <a:xfrm>
                <a:off x="2747886" y="1127478"/>
                <a:ext cx="4439998"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598537"/>
                <a:r>
                  <a:rPr lang="en-GB" sz="1375" dirty="0">
                    <a:solidFill>
                      <a:srgbClr val="000000"/>
                    </a:solidFill>
                  </a:rPr>
                  <a:t>                (Weeks 0-8)           (Weeks 12-52)                 (Week 56) </a:t>
                </a:r>
                <a:endParaRPr lang="en-US" sz="1375" dirty="0">
                  <a:solidFill>
                    <a:srgbClr val="000000"/>
                  </a:solidFill>
                </a:endParaRPr>
              </a:p>
            </p:txBody>
          </p:sp>
          <p:sp>
            <p:nvSpPr>
              <p:cNvPr id="39" name="Rectangle 38"/>
              <p:cNvSpPr/>
              <p:nvPr/>
            </p:nvSpPr>
            <p:spPr>
              <a:xfrm>
                <a:off x="2746681" y="779894"/>
                <a:ext cx="4439998" cy="297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     (Weeks 0-8)           (Weeks 12-44)                 (Week 48) </a:t>
                </a:r>
                <a:endParaRPr lang="en-US" sz="1375" dirty="0">
                  <a:solidFill>
                    <a:srgbClr val="000000"/>
                  </a:solidFill>
                </a:endParaRPr>
              </a:p>
            </p:txBody>
          </p:sp>
          <p:sp>
            <p:nvSpPr>
              <p:cNvPr id="40" name="Rectangle 39"/>
              <p:cNvSpPr/>
              <p:nvPr/>
            </p:nvSpPr>
            <p:spPr>
              <a:xfrm>
                <a:off x="7208862" y="1127478"/>
                <a:ext cx="792000"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a:t>
                </a:r>
              </a:p>
              <a:p>
                <a:pPr algn="ctr" defTabSz="598537">
                  <a:lnSpc>
                    <a:spcPts val="1375"/>
                  </a:lnSpc>
                </a:pPr>
                <a:r>
                  <a:rPr lang="en-GB" sz="1375" dirty="0">
                    <a:solidFill>
                      <a:srgbClr val="000000"/>
                    </a:solidFill>
                  </a:rPr>
                  <a:t>(Week 60)</a:t>
                </a:r>
                <a:endParaRPr lang="en-US" sz="1375" dirty="0">
                  <a:solidFill>
                    <a:srgbClr val="000000"/>
                  </a:solidFill>
                </a:endParaRPr>
              </a:p>
            </p:txBody>
          </p:sp>
          <p:sp>
            <p:nvSpPr>
              <p:cNvPr id="41" name="Rectangle 40"/>
              <p:cNvSpPr/>
              <p:nvPr/>
            </p:nvSpPr>
            <p:spPr>
              <a:xfrm>
                <a:off x="7216611" y="779894"/>
                <a:ext cx="792000" cy="297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a:t>
                </a:r>
              </a:p>
              <a:p>
                <a:pPr algn="ctr" defTabSz="598537">
                  <a:lnSpc>
                    <a:spcPts val="1375"/>
                  </a:lnSpc>
                </a:pPr>
                <a:r>
                  <a:rPr lang="en-GB" sz="1375" dirty="0">
                    <a:solidFill>
                      <a:srgbClr val="000000"/>
                    </a:solidFill>
                  </a:rPr>
                  <a:t>(Week 56)</a:t>
                </a:r>
                <a:endParaRPr lang="en-US" sz="1375" dirty="0">
                  <a:solidFill>
                    <a:srgbClr val="000000"/>
                  </a:solidFill>
                </a:endParaRPr>
              </a:p>
            </p:txBody>
          </p:sp>
        </p:grpSp>
        <p:sp>
          <p:nvSpPr>
            <p:cNvPr id="33" name="TextBox 32"/>
            <p:cNvSpPr txBox="1"/>
            <p:nvPr/>
          </p:nvSpPr>
          <p:spPr>
            <a:xfrm>
              <a:off x="10527089" y="1847088"/>
              <a:ext cx="1369096" cy="374398"/>
            </a:xfrm>
            <a:prstGeom prst="rect">
              <a:avLst/>
            </a:prstGeom>
            <a:noFill/>
          </p:spPr>
          <p:txBody>
            <a:bodyPr wrap="square" rtlCol="0">
              <a:spAutoFit/>
            </a:bodyPr>
            <a:lstStyle/>
            <a:p>
              <a:pPr defTabSz="598537"/>
              <a:r>
                <a:rPr lang="en-GB" sz="1833" b="1" dirty="0">
                  <a:solidFill>
                    <a:srgbClr val="000000"/>
                  </a:solidFill>
                </a:rPr>
                <a:t>CALIMA</a:t>
              </a:r>
              <a:endParaRPr lang="en-US" sz="1833" b="1" dirty="0">
                <a:solidFill>
                  <a:srgbClr val="000000"/>
                </a:solidFill>
              </a:endParaRPr>
            </a:p>
          </p:txBody>
        </p:sp>
        <p:sp>
          <p:nvSpPr>
            <p:cNvPr id="34" name="TextBox 33"/>
            <p:cNvSpPr txBox="1"/>
            <p:nvPr/>
          </p:nvSpPr>
          <p:spPr>
            <a:xfrm>
              <a:off x="10524744" y="1408176"/>
              <a:ext cx="1369096" cy="374398"/>
            </a:xfrm>
            <a:prstGeom prst="rect">
              <a:avLst/>
            </a:prstGeom>
            <a:noFill/>
          </p:spPr>
          <p:txBody>
            <a:bodyPr wrap="square" rtlCol="0">
              <a:spAutoFit/>
            </a:bodyPr>
            <a:lstStyle/>
            <a:p>
              <a:pPr defTabSz="598537"/>
              <a:r>
                <a:rPr lang="en-GB" sz="1833" b="1" dirty="0">
                  <a:solidFill>
                    <a:srgbClr val="000000"/>
                  </a:solidFill>
                </a:rPr>
                <a:t>SIROCCO</a:t>
              </a:r>
              <a:endParaRPr lang="en-US" sz="1833" b="1" dirty="0">
                <a:solidFill>
                  <a:srgbClr val="000000"/>
                </a:solidFill>
              </a:endParaRPr>
            </a:p>
          </p:txBody>
        </p:sp>
      </p:grpSp>
      <p:sp>
        <p:nvSpPr>
          <p:cNvPr id="5" name="Rectangle 4"/>
          <p:cNvSpPr/>
          <p:nvPr/>
        </p:nvSpPr>
        <p:spPr>
          <a:xfrm>
            <a:off x="2483377" y="1268913"/>
            <a:ext cx="7225248" cy="400110"/>
          </a:xfrm>
          <a:prstGeom prst="rect">
            <a:avLst/>
          </a:prstGeom>
        </p:spPr>
        <p:txBody>
          <a:bodyPr wrap="none">
            <a:spAutoFit/>
          </a:bodyPr>
          <a:lstStyle/>
          <a:p>
            <a:pPr algn="ctr"/>
            <a:r>
              <a:rPr lang="en-US" sz="2000" b="1" dirty="0"/>
              <a:t>Benralizumab 30 mg SC Every 4 or 8 Weeks vs. Placebo</a:t>
            </a:r>
            <a:r>
              <a:rPr lang="en-US" sz="2000" b="1" baseline="30000" dirty="0"/>
              <a:t>1,2</a:t>
            </a:r>
            <a:endParaRPr lang="en-US" sz="2000" b="1" dirty="0"/>
          </a:p>
        </p:txBody>
      </p:sp>
      <p:sp>
        <p:nvSpPr>
          <p:cNvPr id="43" name="Rectangle 42"/>
          <p:cNvSpPr/>
          <p:nvPr/>
        </p:nvSpPr>
        <p:spPr>
          <a:xfrm>
            <a:off x="2020795" y="2662075"/>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
        <p:nvSpPr>
          <p:cNvPr id="3" name="Rectangle 2"/>
          <p:cNvSpPr/>
          <p:nvPr/>
        </p:nvSpPr>
        <p:spPr>
          <a:xfrm>
            <a:off x="1326740" y="5052288"/>
            <a:ext cx="9626852" cy="1200329"/>
          </a:xfrm>
          <a:prstGeom prst="rect">
            <a:avLst/>
          </a:prstGeom>
          <a:solidFill>
            <a:schemeClr val="accent3">
              <a:lumMod val="20000"/>
              <a:lumOff val="80000"/>
            </a:schemeClr>
          </a:solidFill>
        </p:spPr>
        <p:txBody>
          <a:bodyPr wrap="square">
            <a:spAutoFit/>
          </a:bodyPr>
          <a:lstStyle/>
          <a:p>
            <a:r>
              <a:rPr lang="en-US" b="1" dirty="0"/>
              <a:t>Key inclusion </a:t>
            </a:r>
          </a:p>
          <a:p>
            <a:pPr marL="342900" indent="-342900">
              <a:buFont typeface="Arial" panose="020B0604020202020204" pitchFamily="34" charset="0"/>
              <a:buChar char="•"/>
            </a:pPr>
            <a:r>
              <a:rPr lang="en-US" dirty="0"/>
              <a:t>≥2 historical EXAC, ACQ-6 </a:t>
            </a:r>
            <a:r>
              <a:rPr lang="en-US" dirty="0">
                <a:latin typeface="Arial" panose="020B0604020202020204" pitchFamily="34" charset="0"/>
                <a:cs typeface="Arial" panose="020B0604020202020204" pitchFamily="34" charset="0"/>
              </a:rPr>
              <a:t>≥</a:t>
            </a:r>
            <a:r>
              <a:rPr lang="en-US" dirty="0"/>
              <a:t>1.5, FEV</a:t>
            </a:r>
            <a:r>
              <a:rPr lang="en-US" baseline="-25000" dirty="0"/>
              <a:t>1</a:t>
            </a:r>
            <a:r>
              <a:rPr lang="en-US" dirty="0"/>
              <a:t> &lt;80% </a:t>
            </a:r>
            <a:r>
              <a:rPr lang="en-US" dirty="0" err="1"/>
              <a:t>pred</a:t>
            </a:r>
            <a:endParaRPr lang="en-US" dirty="0"/>
          </a:p>
          <a:p>
            <a:pPr marL="342900" indent="-342900">
              <a:buFont typeface="Arial" panose="020B0604020202020204" pitchFamily="34" charset="0"/>
              <a:buChar char="•"/>
            </a:pPr>
            <a:r>
              <a:rPr lang="en-US" dirty="0"/>
              <a:t>Reversible to BD</a:t>
            </a:r>
          </a:p>
          <a:p>
            <a:r>
              <a:rPr lang="en-US" dirty="0"/>
              <a:t>Stratified 2:1 EOS ≥300 cells/</a:t>
            </a:r>
            <a:r>
              <a:rPr lang="en-US" dirty="0" err="1"/>
              <a:t>μL</a:t>
            </a:r>
            <a:r>
              <a:rPr lang="en-US" dirty="0"/>
              <a:t> and &lt;300cells/</a:t>
            </a:r>
            <a:r>
              <a:rPr lang="en-US" dirty="0" err="1"/>
              <a:t>μL</a:t>
            </a:r>
            <a:endParaRPr lang="en-US" dirty="0"/>
          </a:p>
        </p:txBody>
      </p:sp>
      <p:sp>
        <p:nvSpPr>
          <p:cNvPr id="44" name="TextBox 43"/>
          <p:cNvSpPr txBox="1"/>
          <p:nvPr/>
        </p:nvSpPr>
        <p:spPr>
          <a:xfrm>
            <a:off x="7601392" y="5212275"/>
            <a:ext cx="3339376" cy="923330"/>
          </a:xfrm>
          <a:prstGeom prst="rect">
            <a:avLst/>
          </a:prstGeom>
          <a:noFill/>
        </p:spPr>
        <p:txBody>
          <a:bodyPr wrap="none" rtlCol="0">
            <a:spAutoFit/>
          </a:bodyPr>
          <a:lstStyle/>
          <a:p>
            <a:r>
              <a:rPr lang="en-US" b="1" dirty="0"/>
              <a:t>Original primary analysis set</a:t>
            </a:r>
          </a:p>
          <a:p>
            <a:pPr marL="285750" indent="-285750">
              <a:buFont typeface="Arial" panose="020B0604020202020204" pitchFamily="34" charset="0"/>
              <a:buChar char="•"/>
            </a:pPr>
            <a:r>
              <a:rPr lang="en-US" dirty="0"/>
              <a:t>EOS ≥300 cells/</a:t>
            </a:r>
            <a:r>
              <a:rPr lang="el-GR" dirty="0"/>
              <a:t>μ</a:t>
            </a:r>
            <a:r>
              <a:rPr lang="en-US" dirty="0"/>
              <a:t>L</a:t>
            </a:r>
          </a:p>
          <a:p>
            <a:pPr marL="285750" indent="-285750">
              <a:buFont typeface="Arial" panose="020B0604020202020204" pitchFamily="34" charset="0"/>
              <a:buChar char="•"/>
            </a:pPr>
            <a:r>
              <a:rPr lang="en-US" dirty="0"/>
              <a:t>HD ICS/LABA </a:t>
            </a:r>
          </a:p>
        </p:txBody>
      </p:sp>
      <p:sp>
        <p:nvSpPr>
          <p:cNvPr id="20" name="Right Brace 19"/>
          <p:cNvSpPr/>
          <p:nvPr/>
        </p:nvSpPr>
        <p:spPr>
          <a:xfrm>
            <a:off x="7071603" y="5182115"/>
            <a:ext cx="316992" cy="978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3138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046D-8B57-4340-ACEA-14FCEB80F3C8}"/>
              </a:ext>
            </a:extLst>
          </p:cNvPr>
          <p:cNvSpPr>
            <a:spLocks noGrp="1"/>
          </p:cNvSpPr>
          <p:nvPr>
            <p:ph type="title"/>
          </p:nvPr>
        </p:nvSpPr>
        <p:spPr>
          <a:xfrm>
            <a:off x="457200" y="1270365"/>
            <a:ext cx="11277600" cy="978729"/>
          </a:xfrm>
        </p:spPr>
        <p:txBody>
          <a:bodyPr/>
          <a:lstStyle/>
          <a:p>
            <a:r>
              <a:rPr lang="en-US" dirty="0"/>
              <a:t>Results 1: Influence of EOS and Historical Exacerbations Plus Other Potentially Important Predictors</a:t>
            </a:r>
          </a:p>
        </p:txBody>
      </p:sp>
      <p:sp>
        <p:nvSpPr>
          <p:cNvPr id="3" name="Text Placeholder 2">
            <a:extLst>
              <a:ext uri="{FF2B5EF4-FFF2-40B4-BE49-F238E27FC236}">
                <a16:creationId xmlns:a16="http://schemas.microsoft.com/office/drawing/2014/main" id="{13D626FC-DCFB-4A90-B65E-C3B84DFCC492}"/>
              </a:ext>
            </a:extLst>
          </p:cNvPr>
          <p:cNvSpPr>
            <a:spLocks noGrp="1"/>
          </p:cNvSpPr>
          <p:nvPr>
            <p:ph type="body" sz="quarter" idx="13"/>
          </p:nvPr>
        </p:nvSpPr>
        <p:spPr/>
        <p:txBody>
          <a:bodyPr/>
          <a:lstStyle/>
          <a:p>
            <a:r>
              <a:rPr lang="en-US" dirty="0"/>
              <a:t>EOS = eosinophil; Q8W = every 8 weeks.</a:t>
            </a:r>
          </a:p>
          <a:p>
            <a:r>
              <a:rPr lang="en-US" dirty="0"/>
              <a:t>FitzGerald JM et al. </a:t>
            </a:r>
            <a:r>
              <a:rPr lang="en-US" i="1" dirty="0"/>
              <a:t>Lancet Respir Med.</a:t>
            </a:r>
            <a:r>
              <a:rPr lang="en-US" dirty="0"/>
              <a:t> 2018;6:51-64. </a:t>
            </a:r>
          </a:p>
        </p:txBody>
      </p:sp>
      <p:sp>
        <p:nvSpPr>
          <p:cNvPr id="4" name="Rectangle 3">
            <a:extLst>
              <a:ext uri="{FF2B5EF4-FFF2-40B4-BE49-F238E27FC236}">
                <a16:creationId xmlns:a16="http://schemas.microsoft.com/office/drawing/2014/main" id="{EDA93576-5D6B-4305-B9D5-E311FF97598E}"/>
              </a:ext>
            </a:extLst>
          </p:cNvPr>
          <p:cNvSpPr/>
          <p:nvPr/>
        </p:nvSpPr>
        <p:spPr>
          <a:xfrm>
            <a:off x="457199" y="3105835"/>
            <a:ext cx="11277601"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dirty="0">
                <a:solidFill>
                  <a:schemeClr val="bg1"/>
                </a:solidFill>
              </a:rPr>
              <a:t>Only Q8W results are presented here unless otherwise stated</a:t>
            </a:r>
          </a:p>
        </p:txBody>
      </p:sp>
    </p:spTree>
    <p:extLst>
      <p:ext uri="{BB962C8B-B14F-4D97-AF65-F5344CB8AC3E}">
        <p14:creationId xmlns:p14="http://schemas.microsoft.com/office/powerpoint/2010/main" val="334079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Demographic and Clinical Characteristics (Full Analysis Set;        All Patients: Treated + Placebo)</a:t>
            </a:r>
            <a:r>
              <a:rPr lang="en-US" baseline="30000" dirty="0"/>
              <a:t>1,2</a:t>
            </a:r>
            <a:r>
              <a:rPr lang="en-US" dirty="0"/>
              <a:t>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6</a:t>
            </a:fld>
            <a:endParaRPr lang="en-US" dirty="0">
              <a:solidFill>
                <a:srgbClr val="000000"/>
              </a:solidFill>
            </a:endParaRPr>
          </a:p>
        </p:txBody>
      </p:sp>
      <p:sp>
        <p:nvSpPr>
          <p:cNvPr id="3" name="Text Placeholder 2"/>
          <p:cNvSpPr>
            <a:spLocks noGrp="1"/>
          </p:cNvSpPr>
          <p:nvPr>
            <p:ph type="body" sz="quarter" idx="13"/>
          </p:nvPr>
        </p:nvSpPr>
        <p:spPr>
          <a:xfrm>
            <a:off x="457200" y="6030376"/>
            <a:ext cx="9776564" cy="827065"/>
          </a:xfrm>
        </p:spPr>
        <p:txBody>
          <a:bodyPr/>
          <a:lstStyle/>
          <a:p>
            <a:r>
              <a:rPr lang="en-GB" baseline="30000" dirty="0" err="1"/>
              <a:t>a</a:t>
            </a:r>
            <a:r>
              <a:rPr lang="en-GB" dirty="0" err="1"/>
              <a:t>Native</a:t>
            </a:r>
            <a:r>
              <a:rPr lang="en-GB" dirty="0"/>
              <a:t> Hawaiian or other Pacific Islander, American Indian or Alaska Native, and Other.</a:t>
            </a:r>
          </a:p>
          <a:p>
            <a:r>
              <a:rPr lang="en-GB" dirty="0"/>
              <a:t>EOS = baseline blood eosinophil count; SD = standard deviation.</a:t>
            </a:r>
            <a:endParaRPr lang="en-US" dirty="0"/>
          </a:p>
          <a:p>
            <a:r>
              <a:rPr lang="en-US" dirty="0"/>
              <a:t>1. FitzGerald JM et al. </a:t>
            </a:r>
            <a:r>
              <a:rPr lang="en-US" i="1" dirty="0"/>
              <a:t>Lancet </a:t>
            </a:r>
            <a:r>
              <a:rPr lang="en-US" i="1" dirty="0" err="1"/>
              <a:t>Respir</a:t>
            </a:r>
            <a:r>
              <a:rPr lang="en-US" i="1" dirty="0"/>
              <a:t> Med.</a:t>
            </a:r>
            <a:r>
              <a:rPr lang="en-US" dirty="0"/>
              <a:t> 2018;6:51-64; 2. In House Data, AstraZeneca Pharmaceuticals LP.  Benralizumab publication 006-2017-06-19.</a:t>
            </a:r>
          </a:p>
        </p:txBody>
      </p:sp>
      <p:graphicFrame>
        <p:nvGraphicFramePr>
          <p:cNvPr id="8" name="Table 7"/>
          <p:cNvGraphicFramePr>
            <a:graphicFrameLocks noGrp="1"/>
          </p:cNvGraphicFramePr>
          <p:nvPr>
            <p:extLst>
              <p:ext uri="{D42A27DB-BD31-4B8C-83A1-F6EECF244321}">
                <p14:modId xmlns:p14="http://schemas.microsoft.com/office/powerpoint/2010/main" val="1885060320"/>
              </p:ext>
            </p:extLst>
          </p:nvPr>
        </p:nvGraphicFramePr>
        <p:xfrm>
          <a:off x="457200" y="1589625"/>
          <a:ext cx="10950342" cy="3550377"/>
        </p:xfrm>
        <a:graphic>
          <a:graphicData uri="http://schemas.openxmlformats.org/drawingml/2006/table">
            <a:tbl>
              <a:tblPr firstRow="1" bandRow="1">
                <a:tableStyleId>{5940675A-B579-460E-94D1-54222C63F5DA}</a:tableStyleId>
              </a:tblPr>
              <a:tblGrid>
                <a:gridCol w="3751590">
                  <a:extLst>
                    <a:ext uri="{9D8B030D-6E8A-4147-A177-3AD203B41FA5}">
                      <a16:colId xmlns:a16="http://schemas.microsoft.com/office/drawing/2014/main" val="20000"/>
                    </a:ext>
                  </a:extLst>
                </a:gridCol>
                <a:gridCol w="2606092">
                  <a:extLst>
                    <a:ext uri="{9D8B030D-6E8A-4147-A177-3AD203B41FA5}">
                      <a16:colId xmlns:a16="http://schemas.microsoft.com/office/drawing/2014/main" val="20002"/>
                    </a:ext>
                  </a:extLst>
                </a:gridCol>
                <a:gridCol w="2296330">
                  <a:extLst>
                    <a:ext uri="{9D8B030D-6E8A-4147-A177-3AD203B41FA5}">
                      <a16:colId xmlns:a16="http://schemas.microsoft.com/office/drawing/2014/main" val="20005"/>
                    </a:ext>
                  </a:extLst>
                </a:gridCol>
                <a:gridCol w="2296330">
                  <a:extLst>
                    <a:ext uri="{9D8B030D-6E8A-4147-A177-3AD203B41FA5}">
                      <a16:colId xmlns:a16="http://schemas.microsoft.com/office/drawing/2014/main" val="489985982"/>
                    </a:ext>
                  </a:extLst>
                </a:gridCol>
              </a:tblGrid>
              <a:tr h="707247">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SIROCCO</a:t>
                      </a:r>
                      <a:endParaRPr lang="en-GB" sz="1600" b="1" baseline="30000" dirty="0">
                        <a:solidFill>
                          <a:schemeClr val="bg1"/>
                        </a:solidFill>
                        <a:latin typeface="+mn-lt"/>
                      </a:endParaRPr>
                    </a:p>
                    <a:p>
                      <a:pPr algn="ctr"/>
                      <a:r>
                        <a:rPr lang="en-GB" sz="1600" b="1" baseline="0" dirty="0">
                          <a:solidFill>
                            <a:schemeClr val="bg1"/>
                          </a:solidFill>
                          <a:latin typeface="+mn-lt"/>
                        </a:rPr>
                        <a:t>(N=1204)</a:t>
                      </a:r>
                      <a:endParaRPr lang="en-US" sz="1600" b="1" baseline="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baseline="0" dirty="0">
                          <a:solidFill>
                            <a:schemeClr val="bg1"/>
                          </a:solidFill>
                          <a:latin typeface="+mn-lt"/>
                        </a:rPr>
                        <a:t>CALIMA</a:t>
                      </a:r>
                      <a:r>
                        <a:rPr lang="en-GB" sz="1600" b="1" baseline="30000" dirty="0">
                          <a:solidFill>
                            <a:schemeClr val="bg1"/>
                          </a:solidFill>
                          <a:latin typeface="+mn-lt"/>
                        </a:rPr>
                        <a:t> </a:t>
                      </a:r>
                    </a:p>
                    <a:p>
                      <a:pPr algn="ctr"/>
                      <a:r>
                        <a:rPr lang="en-GB" sz="1600" b="1" baseline="0" dirty="0">
                          <a:solidFill>
                            <a:schemeClr val="bg1"/>
                          </a:solidFill>
                          <a:latin typeface="+mn-lt"/>
                        </a:rPr>
                        <a:t>(N=1091)</a:t>
                      </a:r>
                      <a:endParaRPr lang="en-US" sz="1600" b="1" baseline="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baseline="0" dirty="0">
                          <a:solidFill>
                            <a:schemeClr val="bg1"/>
                          </a:solidFill>
                          <a:latin typeface="+mn-lt"/>
                        </a:rPr>
                        <a:t>Total </a:t>
                      </a:r>
                    </a:p>
                    <a:p>
                      <a:pPr algn="ctr"/>
                      <a:r>
                        <a:rPr lang="en-US" sz="1600" b="1" baseline="0" dirty="0">
                          <a:solidFill>
                            <a:schemeClr val="bg1"/>
                          </a:solidFill>
                          <a:latin typeface="+mn-lt"/>
                        </a:rPr>
                        <a:t>(N=2295)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Gender: female, n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769 (66.1)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676 (62)</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1472 (64.1)</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134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Age </a:t>
                      </a:r>
                      <a:r>
                        <a:rPr kumimoji="0" lang="en-GB" altLang="en-US" sz="1400" b="1" u="none" strike="noStrike" kern="1200" cap="none" normalizeH="0" baseline="0" dirty="0">
                          <a:ln>
                            <a:noFill/>
                          </a:ln>
                          <a:solidFill>
                            <a:schemeClr val="tx1"/>
                          </a:solidFill>
                          <a:effectLst/>
                          <a:latin typeface="Arial" pitchFamily="34" charset="0"/>
                          <a:ea typeface="+mn-ea"/>
                          <a:cs typeface="Arial" pitchFamily="34" charset="0"/>
                        </a:rPr>
                        <a:t>mean (SD), </a:t>
                      </a:r>
                      <a:r>
                        <a:rPr kumimoji="0" lang="en-US" altLang="en-US" sz="1400" b="1" u="none" strike="noStrike" cap="none" normalizeH="0" baseline="0" dirty="0">
                          <a:ln>
                            <a:noFill/>
                          </a:ln>
                          <a:solidFill>
                            <a:schemeClr val="tx1"/>
                          </a:solidFill>
                          <a:effectLst/>
                          <a:latin typeface="+mn-lt"/>
                        </a:rPr>
                        <a:t>years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48.8 (14.3)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50.2 (13.5)</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latin typeface="+mn-lt"/>
                        </a:rPr>
                        <a:t>49.5 (13.9)</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     ≥12 – &lt;18,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53 (4.4)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26 (2.4)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79 (3.4)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411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Race, n (%)</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225425" rtl="0" eaLnBrk="1" fontAlgn="auto" latinLnBrk="0" hangingPunct="1">
                        <a:lnSpc>
                          <a:spcPct val="100000"/>
                        </a:lnSpc>
                        <a:spcBef>
                          <a:spcPts val="0"/>
                        </a:spcBef>
                        <a:spcAft>
                          <a:spcPts val="0"/>
                        </a:spcAft>
                        <a:buClrTx/>
                        <a:buSzTx/>
                        <a:buFontTx/>
                        <a:buNone/>
                        <a:tabLst/>
                        <a:defRPr/>
                      </a:pPr>
                      <a:r>
                        <a:rPr kumimoji="0" lang="en-US" altLang="en-US" sz="1400" b="1" u="none" strike="noStrike" cap="none" normalizeH="0" baseline="0" dirty="0">
                          <a:ln>
                            <a:noFill/>
                          </a:ln>
                          <a:solidFill>
                            <a:schemeClr val="tx1"/>
                          </a:solidFill>
                          <a:effectLst/>
                          <a:latin typeface="+mn-lt"/>
                        </a:rPr>
                        <a:t>      White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874 (72.6)</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939 (86.1)</a:t>
                      </a:r>
                    </a:p>
                  </a:txBody>
                  <a:tcPr marL="89788" marR="89788" marT="44893" marB="44893"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1813 (79)</a:t>
                      </a:r>
                    </a:p>
                  </a:txBody>
                  <a:tcPr marL="89788" marR="89788" marT="44893" marB="44893" anchor="b">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653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Black</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46 (3.8)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33 (3)</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79 (3.4)</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08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Asian</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154 (12.8)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118 (10.8)</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272 (11.9)</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716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cap="none" normalizeH="0" baseline="0" dirty="0">
                          <a:ln>
                            <a:noFill/>
                          </a:ln>
                          <a:solidFill>
                            <a:schemeClr val="tx1"/>
                          </a:solidFill>
                          <a:effectLst/>
                          <a:latin typeface="+mn-lt"/>
                          <a:cs typeface="Arial" pitchFamily="34" charset="0"/>
                        </a:rPr>
                        <a:t>      </a:t>
                      </a:r>
                      <a:r>
                        <a:rPr kumimoji="0" lang="en-GB" altLang="en-US" sz="1400" b="1" i="0" u="none" strike="noStrike" cap="none" normalizeH="0" baseline="0" dirty="0" err="1">
                          <a:ln>
                            <a:noFill/>
                          </a:ln>
                          <a:solidFill>
                            <a:schemeClr val="tx1"/>
                          </a:solidFill>
                          <a:effectLst/>
                          <a:latin typeface="+mn-lt"/>
                          <a:cs typeface="Arial" pitchFamily="34" charset="0"/>
                        </a:rPr>
                        <a:t>Other</a:t>
                      </a:r>
                      <a:r>
                        <a:rPr kumimoji="0" lang="en-GB" altLang="en-US" sz="1400" b="1" i="0" u="none" strike="noStrike" cap="none" normalizeH="0" baseline="30000" dirty="0" err="1">
                          <a:ln>
                            <a:noFill/>
                          </a:ln>
                          <a:solidFill>
                            <a:schemeClr val="tx1"/>
                          </a:solidFill>
                          <a:effectLst/>
                          <a:latin typeface="+mn-lt"/>
                          <a:cs typeface="Arial" pitchFamily="34" charset="0"/>
                        </a:rPr>
                        <a:t>a</a:t>
                      </a:r>
                      <a:r>
                        <a:rPr kumimoji="0" lang="en-GB" altLang="en-US" sz="1400" b="1" i="0" u="none" strike="noStrike" cap="none" normalizeH="0" baseline="0" dirty="0">
                          <a:ln>
                            <a:noFill/>
                          </a:ln>
                          <a:solidFill>
                            <a:schemeClr val="tx1"/>
                          </a:solidFill>
                          <a:effectLst/>
                          <a:latin typeface="+mn-lt"/>
                          <a:cs typeface="Arial" pitchFamily="34" charset="0"/>
                        </a:rPr>
                        <a:t>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130 (10.8)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(0.1)</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131 (5.7)</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47972">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400" b="1" dirty="0">
                          <a:solidFill>
                            <a:schemeClr val="tx1"/>
                          </a:solidFill>
                          <a:effectLst/>
                          <a:latin typeface="+mn-lt"/>
                        </a:rPr>
                        <a:t>B</a:t>
                      </a:r>
                      <a:r>
                        <a:rPr lang="en-GB" sz="1400" b="1" dirty="0">
                          <a:latin typeface="+mn-lt"/>
                        </a:rPr>
                        <a:t>ody mass index, </a:t>
                      </a:r>
                      <a:r>
                        <a:rPr kumimoji="0" lang="en-GB" altLang="en-US" sz="1400" b="1" u="none" strike="noStrike" cap="none" normalizeH="0" baseline="0" dirty="0">
                          <a:ln>
                            <a:noFill/>
                          </a:ln>
                          <a:solidFill>
                            <a:schemeClr val="tx1"/>
                          </a:solidFill>
                          <a:effectLst/>
                          <a:latin typeface="+mn-lt"/>
                        </a:rPr>
                        <a:t>mean (SD)</a:t>
                      </a:r>
                      <a:r>
                        <a:rPr lang="en-GB" sz="1400" b="1" dirty="0">
                          <a:latin typeface="+mn-lt"/>
                        </a:rPr>
                        <a:t>, kg/m</a:t>
                      </a:r>
                      <a:r>
                        <a:rPr lang="en-GB" sz="1400" b="1" baseline="30000" dirty="0">
                          <a:latin typeface="+mn-lt"/>
                        </a:rPr>
                        <a:t>2</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28.8 (6.8)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29.1</a:t>
                      </a:r>
                      <a:r>
                        <a:rPr lang="en-US" sz="1400" baseline="0" dirty="0">
                          <a:solidFill>
                            <a:schemeClr val="tx1"/>
                          </a:solidFill>
                          <a:effectLst/>
                          <a:latin typeface="+mn-lt"/>
                          <a:ea typeface="Times New Roman" panose="02020603050405020304" pitchFamily="18" charset="0"/>
                        </a:rPr>
                        <a:t> (6.7)</a:t>
                      </a:r>
                      <a:endParaRPr lang="en-US" sz="1400" dirty="0">
                        <a:solidFill>
                          <a:schemeClr val="tx1"/>
                        </a:solidFill>
                        <a:effectLst/>
                        <a:latin typeface="+mn-lt"/>
                        <a:ea typeface="Times New Roman" panose="02020603050405020304" pitchFamily="18" charset="0"/>
                      </a:endParaRP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28.9 (6.7)</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4468">
                <a:tc>
                  <a:txBody>
                    <a:bodyPr/>
                    <a:lstStyle/>
                    <a:p>
                      <a:r>
                        <a:rPr lang="en-GB" sz="1400" b="1" kern="1200" dirty="0">
                          <a:solidFill>
                            <a:schemeClr val="tx1"/>
                          </a:solidFill>
                          <a:effectLst/>
                          <a:latin typeface="+mn-lt"/>
                          <a:ea typeface="+mn-ea"/>
                          <a:cs typeface="+mn-cs"/>
                        </a:rPr>
                        <a:t>EOS count, median</a:t>
                      </a:r>
                      <a:r>
                        <a:rPr lang="en-GB" altLang="en-US" sz="1400" b="1" kern="1200" dirty="0">
                          <a:solidFill>
                            <a:schemeClr val="tx1"/>
                          </a:solidFill>
                          <a:effectLst/>
                          <a:latin typeface="+mn-lt"/>
                          <a:ea typeface="+mn-ea"/>
                          <a:cs typeface="+mn-cs"/>
                        </a:rPr>
                        <a:t> (range),</a:t>
                      </a:r>
                      <a:r>
                        <a:rPr lang="en-GB" sz="1400" b="1" kern="1200" dirty="0">
                          <a:solidFill>
                            <a:schemeClr val="tx1"/>
                          </a:solidFill>
                          <a:effectLst/>
                          <a:latin typeface="+mn-lt"/>
                          <a:ea typeface="+mn-ea"/>
                          <a:cs typeface="+mn-cs"/>
                        </a:rPr>
                        <a:t> cells/µL </a:t>
                      </a:r>
                      <a:endParaRPr lang="en-GB" altLang="en-US" sz="1400" b="1" kern="1200" baseline="300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379 (0-3440)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380 (0-4494)</a:t>
                      </a:r>
                    </a:p>
                  </a:txBody>
                  <a:tcPr marL="89788" marR="89788" marT="44893" marB="44893"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380 (0-4494)</a:t>
                      </a:r>
                    </a:p>
                  </a:txBody>
                  <a:tcPr marL="89788" marR="89788" marT="44893" marB="44893"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7" name="Rectangle 6"/>
          <p:cNvSpPr/>
          <p:nvPr/>
        </p:nvSpPr>
        <p:spPr>
          <a:xfrm>
            <a:off x="1375273" y="5414737"/>
            <a:ext cx="8969507" cy="338554"/>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sz="1600" b="1" dirty="0"/>
              <a:t>Baseline characteristics were similar for patients in the SIROCCO and CALIMA studies </a:t>
            </a:r>
          </a:p>
        </p:txBody>
      </p:sp>
    </p:spTree>
    <p:extLst>
      <p:ext uri="{BB962C8B-B14F-4D97-AF65-F5344CB8AC3E}">
        <p14:creationId xmlns:p14="http://schemas.microsoft.com/office/powerpoint/2010/main" val="169469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Baseline </a:t>
            </a:r>
            <a:r>
              <a:rPr lang="en-US" dirty="0"/>
              <a:t>Disease State Characteristics (Full Analysis Set; All Patients: Treated + Placebo)</a:t>
            </a:r>
            <a:r>
              <a:rPr lang="en-US" baseline="30000" dirty="0"/>
              <a:t>1,2</a:t>
            </a:r>
            <a:r>
              <a:rPr lang="en-US" dirty="0"/>
              <a:t>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7</a:t>
            </a:fld>
            <a:endParaRPr lang="en-US" dirty="0">
              <a:solidFill>
                <a:srgbClr val="000000"/>
              </a:solidFill>
            </a:endParaRPr>
          </a:p>
        </p:txBody>
      </p:sp>
      <p:sp>
        <p:nvSpPr>
          <p:cNvPr id="3" name="Text Placeholder 2"/>
          <p:cNvSpPr>
            <a:spLocks noGrp="1"/>
          </p:cNvSpPr>
          <p:nvPr>
            <p:ph type="body" sz="quarter" idx="13"/>
          </p:nvPr>
        </p:nvSpPr>
        <p:spPr>
          <a:xfrm>
            <a:off x="457199" y="5851602"/>
            <a:ext cx="9713743" cy="1005840"/>
          </a:xfrm>
        </p:spPr>
        <p:txBody>
          <a:bodyPr/>
          <a:lstStyle/>
          <a:p>
            <a:pPr marL="0" lvl="1">
              <a:spcBef>
                <a:spcPts val="0"/>
              </a:spcBef>
            </a:pPr>
            <a:endParaRPr lang="en-GB" sz="1000" dirty="0"/>
          </a:p>
          <a:p>
            <a:r>
              <a:rPr lang="en-GB" dirty="0"/>
              <a:t>ACQ-6 = Asthma Control Questionnaire-6; AQLQ(S)+12 = Standardised Asthma Quality of Life Questionnaire for 12 years and older; BD = bronchodilator; FEV</a:t>
            </a:r>
            <a:r>
              <a:rPr lang="en-GB" baseline="-25000" dirty="0"/>
              <a:t>1 </a:t>
            </a:r>
            <a:r>
              <a:rPr lang="en-GB" dirty="0"/>
              <a:t>= forced expiratory volume in 1 second;</a:t>
            </a:r>
            <a:r>
              <a:rPr lang="en-US" dirty="0"/>
              <a:t> OCS = oral corticosteroid; PN = predicted normal value; </a:t>
            </a:r>
            <a:r>
              <a:rPr lang="en-GB" dirty="0"/>
              <a:t>SD = standard deviation. </a:t>
            </a:r>
          </a:p>
          <a:p>
            <a:r>
              <a:rPr lang="en-US" dirty="0"/>
              <a:t>1. FitzGerald JM et al. </a:t>
            </a:r>
            <a:r>
              <a:rPr lang="en-US" i="1" dirty="0"/>
              <a:t>Lancet </a:t>
            </a:r>
            <a:r>
              <a:rPr lang="en-US" i="1" dirty="0" err="1"/>
              <a:t>Respir</a:t>
            </a:r>
            <a:r>
              <a:rPr lang="en-US" i="1" dirty="0"/>
              <a:t> Med.</a:t>
            </a:r>
            <a:r>
              <a:rPr lang="en-US" dirty="0"/>
              <a:t> 2018;6:51-64; 2. In House Data, AstraZeneca Pharmaceuticals LP. Benralizumab publication 006-2017-06-19.</a:t>
            </a:r>
          </a:p>
        </p:txBody>
      </p:sp>
      <p:graphicFrame>
        <p:nvGraphicFramePr>
          <p:cNvPr id="7" name="Table 6"/>
          <p:cNvGraphicFramePr>
            <a:graphicFrameLocks noGrp="1"/>
          </p:cNvGraphicFramePr>
          <p:nvPr>
            <p:extLst>
              <p:ext uri="{D42A27DB-BD31-4B8C-83A1-F6EECF244321}">
                <p14:modId xmlns:p14="http://schemas.microsoft.com/office/powerpoint/2010/main" val="3678782130"/>
              </p:ext>
            </p:extLst>
          </p:nvPr>
        </p:nvGraphicFramePr>
        <p:xfrm>
          <a:off x="487680" y="1359329"/>
          <a:ext cx="11110762" cy="4732905"/>
        </p:xfrm>
        <a:graphic>
          <a:graphicData uri="http://schemas.openxmlformats.org/drawingml/2006/table">
            <a:tbl>
              <a:tblPr firstRow="1" bandRow="1">
                <a:tableStyleId>{5940675A-B579-460E-94D1-54222C63F5DA}</a:tableStyleId>
              </a:tblPr>
              <a:tblGrid>
                <a:gridCol w="5375834">
                  <a:extLst>
                    <a:ext uri="{9D8B030D-6E8A-4147-A177-3AD203B41FA5}">
                      <a16:colId xmlns:a16="http://schemas.microsoft.com/office/drawing/2014/main" val="20000"/>
                    </a:ext>
                  </a:extLst>
                </a:gridCol>
                <a:gridCol w="1890262">
                  <a:extLst>
                    <a:ext uri="{9D8B030D-6E8A-4147-A177-3AD203B41FA5}">
                      <a16:colId xmlns:a16="http://schemas.microsoft.com/office/drawing/2014/main" val="20002"/>
                    </a:ext>
                  </a:extLst>
                </a:gridCol>
                <a:gridCol w="2015866">
                  <a:extLst>
                    <a:ext uri="{9D8B030D-6E8A-4147-A177-3AD203B41FA5}">
                      <a16:colId xmlns:a16="http://schemas.microsoft.com/office/drawing/2014/main" val="20005"/>
                    </a:ext>
                  </a:extLst>
                </a:gridCol>
                <a:gridCol w="1828800">
                  <a:extLst>
                    <a:ext uri="{9D8B030D-6E8A-4147-A177-3AD203B41FA5}">
                      <a16:colId xmlns:a16="http://schemas.microsoft.com/office/drawing/2014/main" val="987325527"/>
                    </a:ext>
                  </a:extLst>
                </a:gridCol>
              </a:tblGrid>
              <a:tr h="776434">
                <a:tc>
                  <a:txBody>
                    <a:bodyPr/>
                    <a:lstStyle/>
                    <a:p>
                      <a:endParaRPr lang="en-US" sz="1400" dirty="0">
                        <a:solidFill>
                          <a:schemeClr val="tx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SIROCCO</a:t>
                      </a:r>
                      <a:endParaRPr lang="en-US" sz="1600" b="1" dirty="0">
                        <a:solidFill>
                          <a:schemeClr val="bg1"/>
                        </a:solidFill>
                        <a:latin typeface="+mn-lt"/>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(N=1204)</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1600" b="1" dirty="0">
                          <a:solidFill>
                            <a:schemeClr val="bg1"/>
                          </a:solidFill>
                          <a:latin typeface="+mn-lt"/>
                        </a:rPr>
                        <a:t>CALIMA</a:t>
                      </a:r>
                      <a:endParaRPr lang="en-US" sz="1600" b="1" baseline="30000" dirty="0">
                        <a:solidFill>
                          <a:schemeClr val="bg1"/>
                        </a:solidFill>
                        <a:latin typeface="+mn-lt"/>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(N=1091)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(N=2295)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5355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Pre-BD 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(L),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1.67 (0.57)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1.74(0.62)</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1.70 (0.60)</a:t>
                      </a:r>
                    </a:p>
                  </a:txBody>
                  <a:tcPr marL="89788" marR="89788" marT="44893" marB="44893"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93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Pre-BD </a:t>
                      </a:r>
                      <a:r>
                        <a:rPr kumimoji="0" lang="en-US" altLang="en-US" sz="1400" b="1" u="none" strike="noStrike" kern="1200" cap="none" normalizeH="0" baseline="0" dirty="0">
                          <a:ln>
                            <a:noFill/>
                          </a:ln>
                          <a:solidFill>
                            <a:schemeClr val="tx1"/>
                          </a:solidFill>
                          <a:effectLst/>
                          <a:latin typeface="+mn-lt"/>
                        </a:rPr>
                        <a:t>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 PN),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56.7 (14.6)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57.6 (14.6)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57.1 (14.6)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Reversibility (%), </a:t>
                      </a:r>
                      <a:r>
                        <a:rPr kumimoji="0" lang="en-GB" altLang="en-US" sz="1400" b="1" u="none" strike="noStrike" kern="1200" cap="none" normalizeH="0" baseline="0" dirty="0">
                          <a:ln>
                            <a:noFill/>
                          </a:ln>
                          <a:solidFill>
                            <a:schemeClr val="tx1"/>
                          </a:solidFill>
                          <a:effectLst/>
                          <a:latin typeface="+mn-lt"/>
                        </a:rPr>
                        <a:t>median (range)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19.3 (-26.4</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baseline="0" dirty="0">
                          <a:solidFill>
                            <a:schemeClr val="tx1"/>
                          </a:solidFill>
                          <a:effectLst/>
                          <a:latin typeface="+mn-lt"/>
                          <a:ea typeface="+mn-ea"/>
                          <a:cs typeface="+mn-cs"/>
                        </a:rPr>
                        <a:t>19.8 (-24.3 to 813.8)</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19.7 (-26.4 to 813.8)</a:t>
                      </a:r>
                    </a:p>
                  </a:txBody>
                  <a:tcPr marL="89788" marR="89788" marT="44893" marB="44893"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ACQ-6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2.81 (0.93)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2.76 (0.93)</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2.79 (0.93)</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AQLQ(S)+12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3.9 (1)</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3642921"/>
                  </a:ext>
                </a:extLst>
              </a:tr>
              <a:tr h="4892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since diagnosis, median </a:t>
                      </a:r>
                      <a:r>
                        <a:rPr kumimoji="0" lang="en-GB" altLang="en-US" sz="1400" b="1" u="none" strike="noStrike" kern="1200" cap="none" normalizeH="0" baseline="0" dirty="0">
                          <a:ln>
                            <a:noFill/>
                          </a:ln>
                          <a:solidFill>
                            <a:schemeClr val="tx1"/>
                          </a:solidFill>
                          <a:effectLst/>
                          <a:latin typeface="Arial" pitchFamily="34" charset="0"/>
                          <a:ea typeface="+mn-ea"/>
                          <a:cs typeface="Arial" pitchFamily="34" charset="0"/>
                        </a:rPr>
                        <a:t>(range), </a:t>
                      </a: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years </a:t>
                      </a:r>
                      <a:endParaRPr kumimoji="0" lang="en-US" altLang="en-US" sz="1400" b="1" u="none" strike="noStrike" kern="1200" cap="none" normalizeH="0" baseline="0" dirty="0">
                        <a:ln>
                          <a:noFill/>
                        </a:ln>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14.76 (1.1</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72.4)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16.13 (1.1 to</a:t>
                      </a:r>
                      <a:r>
                        <a:rPr lang="en-US" sz="1400" kern="1200" baseline="0" dirty="0">
                          <a:solidFill>
                            <a:schemeClr val="tx1"/>
                          </a:solidFill>
                          <a:effectLst/>
                          <a:latin typeface="+mn-lt"/>
                          <a:ea typeface="+mn-ea"/>
                          <a:cs typeface="+mn-cs"/>
                        </a:rPr>
                        <a:t> 69.9)</a:t>
                      </a:r>
                      <a:endParaRPr lang="en-US" sz="14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15.25 (1.1 to 72.4)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2.9 (1.69)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2.7 (1.62)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2.8 (1.66)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769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237 (19.7)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180 (16.5)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417 (18.2)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Atopic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705 (58.6)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670 (61.4)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1375 (59.9)</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effectLst/>
                          <a:latin typeface="+mn-lt"/>
                          <a:ea typeface="+mn-ea"/>
                          <a:cs typeface="+mn-cs"/>
                        </a:rPr>
                        <a:t>Maintenance OCS use, </a:t>
                      </a:r>
                      <a:r>
                        <a:rPr kumimoji="0" lang="en-US" altLang="en-US" sz="1400" b="1" u="none" strike="noStrike" kern="1200" cap="none" normalizeH="0" baseline="0" dirty="0">
                          <a:ln>
                            <a:noFill/>
                          </a:ln>
                          <a:solidFill>
                            <a:schemeClr val="tx1"/>
                          </a:solidFill>
                          <a:effectLst/>
                          <a:latin typeface="+mn-lt"/>
                          <a:ea typeface="+mn-ea"/>
                          <a:cs typeface="+mn-cs"/>
                        </a:rPr>
                        <a:t>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196 (16.3)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113 (10.4)</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309 (13.5)</a:t>
                      </a:r>
                    </a:p>
                  </a:txBody>
                  <a:tcPr marL="89788" marR="89788" marT="44893" marB="4489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25658753"/>
                  </a:ext>
                </a:extLst>
              </a:tr>
            </a:tbl>
          </a:graphicData>
        </a:graphic>
      </p:graphicFrame>
    </p:spTree>
    <p:extLst>
      <p:ext uri="{BB962C8B-B14F-4D97-AF65-F5344CB8AC3E}">
        <p14:creationId xmlns:p14="http://schemas.microsoft.com/office/powerpoint/2010/main" val="380074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Influence of Baseline Blood EOS Counts on AAER (Full Analysis Set;              Pooled Studies, Q8W)</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3C4F54F3-C349-4609-AFEE-01462D5C7942}" type="slidenum">
              <a:rPr lang="en-GB" smtClean="0">
                <a:solidFill>
                  <a:srgbClr val="000000"/>
                </a:solidFill>
              </a:rPr>
              <a:pPr/>
              <a:t>8</a:t>
            </a:fld>
            <a:endParaRPr lang="en-GB">
              <a:solidFill>
                <a:srgbClr val="000000"/>
              </a:solidFill>
            </a:endParaRPr>
          </a:p>
        </p:txBody>
      </p:sp>
      <p:sp>
        <p:nvSpPr>
          <p:cNvPr id="17" name="Text Placeholder 16"/>
          <p:cNvSpPr>
            <a:spLocks noGrp="1"/>
          </p:cNvSpPr>
          <p:nvPr>
            <p:ph type="body" sz="quarter" idx="13"/>
          </p:nvPr>
        </p:nvSpPr>
        <p:spPr/>
        <p:txBody>
          <a:bodyPr>
            <a:normAutofit/>
          </a:bodyPr>
          <a:lstStyle/>
          <a:p>
            <a:r>
              <a:rPr lang="en-US" baseline="30000" dirty="0" err="1"/>
              <a:t>a</a:t>
            </a:r>
            <a:r>
              <a:rPr lang="en-US" dirty="0" err="1"/>
              <a:t>p</a:t>
            </a:r>
            <a:r>
              <a:rPr lang="en-US" dirty="0"/>
              <a:t> &lt; 0.001 relative to placebo (nominal).</a:t>
            </a:r>
          </a:p>
          <a:p>
            <a:pPr>
              <a:spcBef>
                <a:spcPts val="0"/>
              </a:spcBef>
            </a:pPr>
            <a:r>
              <a:rPr lang="en-GB" dirty="0"/>
              <a:t>AAER = annual asthma exacerbation rate; Benra = benralizumab; </a:t>
            </a:r>
            <a:r>
              <a:rPr lang="en-US" dirty="0"/>
              <a:t>EOS = eosinophil; PBO = placebo; </a:t>
            </a:r>
          </a:p>
          <a:p>
            <a:pPr>
              <a:spcBef>
                <a:spcPts val="0"/>
              </a:spcBef>
            </a:pPr>
            <a:r>
              <a:rPr lang="en-US" dirty="0"/>
              <a:t>Q8W = every 8 weeks.</a:t>
            </a:r>
          </a:p>
          <a:p>
            <a:r>
              <a:rPr lang="en-US" dirty="0"/>
              <a:t>FitzGerald JM et al. </a:t>
            </a:r>
            <a:r>
              <a:rPr lang="en-US" i="1" dirty="0"/>
              <a:t>Lancet </a:t>
            </a:r>
            <a:r>
              <a:rPr lang="en-US" i="1" dirty="0" err="1"/>
              <a:t>Respir</a:t>
            </a:r>
            <a:r>
              <a:rPr lang="en-US" i="1" dirty="0"/>
              <a:t> Med.</a:t>
            </a:r>
            <a:r>
              <a:rPr lang="en-US" dirty="0"/>
              <a:t> 2018;6:51-64.</a:t>
            </a:r>
          </a:p>
        </p:txBody>
      </p:sp>
      <p:grpSp>
        <p:nvGrpSpPr>
          <p:cNvPr id="11" name="Group 10"/>
          <p:cNvGrpSpPr/>
          <p:nvPr/>
        </p:nvGrpSpPr>
        <p:grpSpPr>
          <a:xfrm>
            <a:off x="6261306" y="1274422"/>
            <a:ext cx="5358762" cy="3124518"/>
            <a:chOff x="6261306" y="1274422"/>
            <a:chExt cx="5358762" cy="3124518"/>
          </a:xfrm>
        </p:grpSpPr>
        <p:sp>
          <p:nvSpPr>
            <p:cNvPr id="57" name="TextBox 56"/>
            <p:cNvSpPr txBox="1"/>
            <p:nvPr/>
          </p:nvSpPr>
          <p:spPr>
            <a:xfrm>
              <a:off x="7219950" y="4091163"/>
              <a:ext cx="4183511" cy="307777"/>
            </a:xfrm>
            <a:prstGeom prst="rect">
              <a:avLst/>
            </a:prstGeom>
            <a:noFill/>
          </p:spPr>
          <p:txBody>
            <a:bodyPr wrap="square" rtlCol="0">
              <a:spAutoFit/>
            </a:bodyPr>
            <a:lstStyle/>
            <a:p>
              <a:pPr algn="ctr"/>
              <a:r>
                <a:rPr lang="en-US" sz="1400" b="1" dirty="0"/>
                <a:t>cells/µL</a:t>
              </a:r>
            </a:p>
          </p:txBody>
        </p:sp>
        <p:grpSp>
          <p:nvGrpSpPr>
            <p:cNvPr id="10" name="Group 9"/>
            <p:cNvGrpSpPr/>
            <p:nvPr/>
          </p:nvGrpSpPr>
          <p:grpSpPr>
            <a:xfrm>
              <a:off x="6261306" y="1563400"/>
              <a:ext cx="5358762" cy="2619424"/>
              <a:chOff x="6261306" y="1563400"/>
              <a:chExt cx="5358762" cy="2619424"/>
            </a:xfrm>
          </p:grpSpPr>
          <p:graphicFrame>
            <p:nvGraphicFramePr>
              <p:cNvPr id="53" name="Chart 52"/>
              <p:cNvGraphicFramePr/>
              <p:nvPr>
                <p:extLst>
                  <p:ext uri="{D42A27DB-BD31-4B8C-83A1-F6EECF244321}">
                    <p14:modId xmlns:p14="http://schemas.microsoft.com/office/powerpoint/2010/main" val="4071656926"/>
                  </p:ext>
                </p:extLst>
              </p:nvPr>
            </p:nvGraphicFramePr>
            <p:xfrm>
              <a:off x="6571774" y="1563400"/>
              <a:ext cx="5048294" cy="2619424"/>
            </p:xfrm>
            <a:graphic>
              <a:graphicData uri="http://schemas.openxmlformats.org/drawingml/2006/chart">
                <c:chart xmlns:c="http://schemas.openxmlformats.org/drawingml/2006/chart" xmlns:r="http://schemas.openxmlformats.org/officeDocument/2006/relationships" r:id="rId3"/>
              </a:graphicData>
            </a:graphic>
          </p:graphicFrame>
          <p:sp>
            <p:nvSpPr>
              <p:cNvPr id="54" name="TextBox 53"/>
              <p:cNvSpPr txBox="1"/>
              <p:nvPr/>
            </p:nvSpPr>
            <p:spPr>
              <a:xfrm>
                <a:off x="6261306" y="1656226"/>
                <a:ext cx="400110" cy="2350441"/>
              </a:xfrm>
              <a:prstGeom prst="rect">
                <a:avLst/>
              </a:prstGeom>
              <a:noFill/>
            </p:spPr>
            <p:txBody>
              <a:bodyPr vert="vert270" wrap="square" rtlCol="0">
                <a:spAutoFit/>
              </a:bodyPr>
              <a:lstStyle/>
              <a:p>
                <a:pPr algn="ctr"/>
                <a:r>
                  <a:rPr lang="en-US" sz="1400" b="1" dirty="0"/>
                  <a:t>% Reduction </a:t>
                </a:r>
              </a:p>
            </p:txBody>
          </p:sp>
        </p:grpSp>
        <p:sp>
          <p:nvSpPr>
            <p:cNvPr id="62" name="TextBox 61"/>
            <p:cNvSpPr txBox="1"/>
            <p:nvPr/>
          </p:nvSpPr>
          <p:spPr>
            <a:xfrm>
              <a:off x="6661416" y="1274422"/>
              <a:ext cx="4742046" cy="338554"/>
            </a:xfrm>
            <a:prstGeom prst="rect">
              <a:avLst/>
            </a:prstGeom>
            <a:noFill/>
          </p:spPr>
          <p:txBody>
            <a:bodyPr wrap="square" rtlCol="0">
              <a:spAutoFit/>
            </a:bodyPr>
            <a:lstStyle/>
            <a:p>
              <a:pPr algn="ctr"/>
              <a:r>
                <a:rPr lang="en-US" sz="1600" b="1" dirty="0"/>
                <a:t>AAER Reduction by Cumulative Blood EOS </a:t>
              </a:r>
            </a:p>
          </p:txBody>
        </p:sp>
      </p:grpSp>
      <p:graphicFrame>
        <p:nvGraphicFramePr>
          <p:cNvPr id="212" name="Table 211"/>
          <p:cNvGraphicFramePr>
            <a:graphicFrameLocks noGrp="1"/>
          </p:cNvGraphicFramePr>
          <p:nvPr>
            <p:extLst>
              <p:ext uri="{D42A27DB-BD31-4B8C-83A1-F6EECF244321}">
                <p14:modId xmlns:p14="http://schemas.microsoft.com/office/powerpoint/2010/main" val="218493567"/>
              </p:ext>
            </p:extLst>
          </p:nvPr>
        </p:nvGraphicFramePr>
        <p:xfrm>
          <a:off x="6444560" y="4515028"/>
          <a:ext cx="5482458" cy="1998855"/>
        </p:xfrm>
        <a:graphic>
          <a:graphicData uri="http://schemas.openxmlformats.org/drawingml/2006/table">
            <a:tbl>
              <a:tblPr/>
              <a:tblGrid>
                <a:gridCol w="1808816">
                  <a:extLst>
                    <a:ext uri="{9D8B030D-6E8A-4147-A177-3AD203B41FA5}">
                      <a16:colId xmlns:a16="http://schemas.microsoft.com/office/drawing/2014/main" val="20000"/>
                    </a:ext>
                  </a:extLst>
                </a:gridCol>
                <a:gridCol w="962526">
                  <a:extLst>
                    <a:ext uri="{9D8B030D-6E8A-4147-A177-3AD203B41FA5}">
                      <a16:colId xmlns:a16="http://schemas.microsoft.com/office/drawing/2014/main" val="2713655404"/>
                    </a:ext>
                  </a:extLst>
                </a:gridCol>
                <a:gridCol w="930442">
                  <a:extLst>
                    <a:ext uri="{9D8B030D-6E8A-4147-A177-3AD203B41FA5}">
                      <a16:colId xmlns:a16="http://schemas.microsoft.com/office/drawing/2014/main" val="1711131915"/>
                    </a:ext>
                  </a:extLst>
                </a:gridCol>
                <a:gridCol w="882316">
                  <a:extLst>
                    <a:ext uri="{9D8B030D-6E8A-4147-A177-3AD203B41FA5}">
                      <a16:colId xmlns:a16="http://schemas.microsoft.com/office/drawing/2014/main" val="1482183807"/>
                    </a:ext>
                  </a:extLst>
                </a:gridCol>
                <a:gridCol w="898358">
                  <a:extLst>
                    <a:ext uri="{9D8B030D-6E8A-4147-A177-3AD203B41FA5}">
                      <a16:colId xmlns:a16="http://schemas.microsoft.com/office/drawing/2014/main" val="1532189516"/>
                    </a:ext>
                  </a:extLst>
                </a:gridCol>
              </a:tblGrid>
              <a:tr h="391965">
                <a:tc gridSpan="5">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mn-lt"/>
                        </a:rPr>
                        <a:t>AAER</a:t>
                      </a:r>
                      <a:r>
                        <a:rPr lang="en-US" sz="1400" b="1" baseline="0" dirty="0">
                          <a:solidFill>
                            <a:schemeClr val="bg1"/>
                          </a:solidFill>
                          <a:latin typeface="+mn-lt"/>
                        </a:rPr>
                        <a:t> Reduction b</a:t>
                      </a:r>
                      <a:r>
                        <a:rPr lang="en-US" sz="1400" b="1" dirty="0">
                          <a:solidFill>
                            <a:schemeClr val="bg1"/>
                          </a:solidFill>
                          <a:latin typeface="+mn-lt"/>
                        </a:rPr>
                        <a:t>y Baseline EOS Category (cells/µL</a:t>
                      </a:r>
                      <a:r>
                        <a:rPr kumimoji="0" lang="en-US" altLang="en-US" sz="14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111">
                <a:tc gridSpan="2">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n-lt"/>
                          <a:cs typeface="Arial" panose="020B0604020202020204" pitchFamily="34" charset="0"/>
                        </a:rPr>
                        <a:t>                                     &lt;150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hMerge="1">
                  <a:txBody>
                    <a:bodyPr/>
                    <a:lstStyle/>
                    <a:p>
                      <a:endParaRPr lang="en-US"/>
                    </a:p>
                  </a:txBody>
                  <a:tcPr/>
                </a:tc>
                <a:tc>
                  <a:txBody>
                    <a:bodyPr/>
                    <a:lstStyle/>
                    <a:p>
                      <a:pPr algn="ctr"/>
                      <a:r>
                        <a:rPr lang="en-US" sz="1400" b="1" dirty="0">
                          <a:latin typeface="+mn-lt"/>
                          <a:cs typeface="Arial" panose="020B0604020202020204" pitchFamily="34" charset="0"/>
                        </a:rPr>
                        <a:t>150-299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300-449</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400" b="1" dirty="0">
                          <a:latin typeface="+mn-lt"/>
                          <a:cs typeface="Arial" panose="020B0604020202020204" pitchFamily="34" charset="0"/>
                        </a:rPr>
                        <a:t>≥450</a:t>
                      </a:r>
                      <a:endParaRPr lang="en-US" sz="1400" b="1" dirty="0">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8E9"/>
                    </a:solidFill>
                  </a:tcPr>
                </a:tc>
                <a:extLst>
                  <a:ext uri="{0D108BD9-81ED-4DB2-BD59-A6C34878D82A}">
                    <a16:rowId xmlns:a16="http://schemas.microsoft.com/office/drawing/2014/main" val="10002"/>
                  </a:ext>
                </a:extLst>
              </a:tr>
              <a:tr h="39196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PBO/Benra Q8W, n/n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122/105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137/147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205/201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00000"/>
                          </a:solidFill>
                          <a:effectLst/>
                          <a:latin typeface="+mn-lt"/>
                        </a:rPr>
                        <a:t>306/298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12204635"/>
                  </a:ext>
                </a:extLst>
              </a:tr>
              <a:tr h="391965">
                <a:tc>
                  <a:txBody>
                    <a:bodyPr/>
                    <a:lstStyle>
                      <a:lvl1pPr defTabSz="457200">
                        <a:spcBef>
                          <a:spcPct val="20000"/>
                        </a:spcBef>
                        <a:buClr>
                          <a:schemeClr val="accent1"/>
                        </a:buClr>
                        <a:buFont typeface="Arial" panose="020B0604020202020204" pitchFamily="34" charset="0"/>
                        <a:defRPr sz="2400">
                          <a:solidFill>
                            <a:schemeClr val="tx1"/>
                          </a:solidFill>
                          <a:latin typeface="Arial" panose="020B0604020202020204" pitchFamily="34" charset="0"/>
                        </a:defRPr>
                      </a:lvl1pPr>
                      <a:lvl2pPr marL="742950" indent="-285750" defTabSz="457200">
                        <a:spcBef>
                          <a:spcPct val="20000"/>
                        </a:spcBef>
                        <a:buClr>
                          <a:schemeClr val="accent2"/>
                        </a:buClr>
                        <a:buFont typeface="Arial" panose="020B0604020202020204" pitchFamily="34" charset="0"/>
                        <a:defRPr sz="2000">
                          <a:solidFill>
                            <a:schemeClr val="tx1"/>
                          </a:solidFill>
                          <a:latin typeface="Arial" panose="020B0604020202020204" pitchFamily="34" charset="0"/>
                        </a:defRPr>
                      </a:lvl2pPr>
                      <a:lvl3pPr marL="1143000" indent="-228600" defTabSz="457200">
                        <a:spcBef>
                          <a:spcPct val="20000"/>
                        </a:spcBef>
                        <a:buClr>
                          <a:srgbClr val="B8D467"/>
                        </a:buClr>
                        <a:buSzPct val="100000"/>
                        <a:buFont typeface="Wingdings" panose="05000000000000000000" pitchFamily="2" charset="2"/>
                        <a:defRPr>
                          <a:solidFill>
                            <a:schemeClr val="tx1"/>
                          </a:solidFill>
                          <a:latin typeface="Arial" panose="020B0604020202020204" pitchFamily="34" charset="0"/>
                        </a:defRPr>
                      </a:lvl3pPr>
                      <a:lvl4pPr marL="1600200" indent="-228600" defTabSz="457200">
                        <a:spcBef>
                          <a:spcPct val="20000"/>
                        </a:spcBef>
                        <a:buClr>
                          <a:srgbClr val="ED4A4F"/>
                        </a:buClr>
                        <a:buFont typeface="Arial" panose="020B0604020202020204" pitchFamily="34" charset="0"/>
                        <a:defRPr sz="1400">
                          <a:solidFill>
                            <a:schemeClr val="tx1"/>
                          </a:solidFill>
                          <a:latin typeface="Arial" panose="020B0604020202020204" pitchFamily="34" charset="0"/>
                        </a:defRPr>
                      </a:lvl4pPr>
                      <a:lvl5pPr marL="2057400" indent="-228600" defTabSz="457200">
                        <a:spcBef>
                          <a:spcPct val="20000"/>
                        </a:spcBef>
                        <a:buFont typeface="Arial" panose="020B0604020202020204" pitchFamily="34" charset="0"/>
                        <a:defRPr sz="1200">
                          <a:solidFill>
                            <a:schemeClr val="tx1"/>
                          </a:solidFill>
                          <a:latin typeface="Arial" panose="020B0604020202020204" pitchFamily="34" charset="0"/>
                        </a:defRPr>
                      </a:lvl5pPr>
                      <a:lvl6pPr marL="25146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6pPr>
                      <a:lvl7pPr marL="29718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7pPr>
                      <a:lvl8pPr marL="34290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8pPr>
                      <a:lvl9pPr marL="3886200" indent="-228600" defTabSz="457200" fontAlgn="base">
                        <a:spcBef>
                          <a:spcPct val="20000"/>
                        </a:spcBef>
                        <a:spcAft>
                          <a:spcPct val="0"/>
                        </a:spcAft>
                        <a:buFont typeface="Arial" panose="020B0604020202020204" pitchFamily="34" charset="0"/>
                        <a:defRPr sz="1200">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normalizeH="0" baseline="0" dirty="0">
                          <a:ln>
                            <a:noFill/>
                          </a:ln>
                          <a:solidFill>
                            <a:srgbClr val="000000"/>
                          </a:solidFill>
                          <a:effectLst/>
                          <a:latin typeface="+mn-lt"/>
                          <a:ea typeface="+mn-ea"/>
                          <a:cs typeface="+mn-cs"/>
                        </a:rPr>
                        <a:t>AAER reduction, %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b="1" dirty="0">
                          <a:solidFill>
                            <a:schemeClr val="tx1"/>
                          </a:solidFill>
                        </a:rPr>
                        <a:t>28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31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algn="ctr"/>
                      <a:r>
                        <a:rPr lang="en-US" sz="1400" b="1" dirty="0">
                          <a:solidFill>
                            <a:schemeClr val="tx1"/>
                          </a:solidFill>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1965">
                <a:tc>
                  <a:txBody>
                    <a:bodyPr/>
                    <a:lstStyle/>
                    <a:p>
                      <a:r>
                        <a:rPr kumimoji="0" lang="en-US" altLang="en-US" sz="1400" b="0" i="0" u="none" strike="noStrike" cap="none" normalizeH="0" baseline="0" dirty="0">
                          <a:ln>
                            <a:noFill/>
                          </a:ln>
                          <a:solidFill>
                            <a:srgbClr val="000000"/>
                          </a:solidFill>
                          <a:effectLst/>
                          <a:latin typeface="+mn-lt"/>
                        </a:rPr>
                        <a:t>p-value vs. PBO</a:t>
                      </a:r>
                      <a:endParaRPr lang="en-US" sz="1400" dirty="0"/>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a:r>
                        <a:rPr lang="en-US" sz="1400" dirty="0">
                          <a:solidFill>
                            <a:schemeClr val="tx1"/>
                          </a:solidFill>
                        </a:rPr>
                        <a:t>0.10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0.15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0.018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a:r>
                        <a:rPr lang="en-US" sz="1400" dirty="0">
                          <a:solidFill>
                            <a:schemeClr val="tx1"/>
                          </a:solidFill>
                        </a:rPr>
                        <a:t>&lt;0.0001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731469"/>
                  </a:ext>
                </a:extLst>
              </a:tr>
            </a:tbl>
          </a:graphicData>
        </a:graphic>
      </p:graphicFrame>
      <p:sp>
        <p:nvSpPr>
          <p:cNvPr id="220" name="Freeform: Shape 219"/>
          <p:cNvSpPr/>
          <p:nvPr/>
        </p:nvSpPr>
        <p:spPr>
          <a:xfrm>
            <a:off x="910012" y="4551966"/>
            <a:ext cx="4241063" cy="238468"/>
          </a:xfrm>
          <a:custGeom>
            <a:avLst/>
            <a:gdLst>
              <a:gd name="connsiteX0" fmla="*/ 0 w 4603898"/>
              <a:gd name="connsiteY0" fmla="*/ 0 h 287079"/>
              <a:gd name="connsiteX1" fmla="*/ 2488019 w 4603898"/>
              <a:gd name="connsiteY1" fmla="*/ 287079 h 287079"/>
              <a:gd name="connsiteX2" fmla="*/ 4603898 w 4603898"/>
              <a:gd name="connsiteY2" fmla="*/ 276446 h 287079"/>
              <a:gd name="connsiteX3" fmla="*/ 4603898 w 4603898"/>
              <a:gd name="connsiteY3" fmla="*/ 276446 h 287079"/>
            </a:gdLst>
            <a:ahLst/>
            <a:cxnLst>
              <a:cxn ang="0">
                <a:pos x="connsiteX0" y="connsiteY0"/>
              </a:cxn>
              <a:cxn ang="0">
                <a:pos x="connsiteX1" y="connsiteY1"/>
              </a:cxn>
              <a:cxn ang="0">
                <a:pos x="connsiteX2" y="connsiteY2"/>
              </a:cxn>
              <a:cxn ang="0">
                <a:pos x="connsiteX3" y="connsiteY3"/>
              </a:cxn>
            </a:cxnLst>
            <a:rect l="l" t="t" r="r" b="b"/>
            <a:pathLst>
              <a:path w="4603898" h="287079">
                <a:moveTo>
                  <a:pt x="0" y="0"/>
                </a:moveTo>
                <a:lnTo>
                  <a:pt x="2488019" y="287079"/>
                </a:lnTo>
                <a:lnTo>
                  <a:pt x="4603898" y="276446"/>
                </a:lnTo>
                <a:lnTo>
                  <a:pt x="4603898" y="276446"/>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49003" y="1443699"/>
            <a:ext cx="5363080" cy="4491645"/>
            <a:chOff x="275401" y="1724321"/>
            <a:chExt cx="5363080" cy="4491645"/>
          </a:xfrm>
        </p:grpSpPr>
        <p:grpSp>
          <p:nvGrpSpPr>
            <p:cNvPr id="4" name="Group 3"/>
            <p:cNvGrpSpPr/>
            <p:nvPr/>
          </p:nvGrpSpPr>
          <p:grpSpPr>
            <a:xfrm>
              <a:off x="275401" y="1724321"/>
              <a:ext cx="5156522" cy="4491645"/>
              <a:chOff x="7035479" y="1596232"/>
              <a:chExt cx="5156522" cy="3745427"/>
            </a:xfrm>
          </p:grpSpPr>
          <p:grpSp>
            <p:nvGrpSpPr>
              <p:cNvPr id="150" name="Group 149"/>
              <p:cNvGrpSpPr/>
              <p:nvPr/>
            </p:nvGrpSpPr>
            <p:grpSpPr>
              <a:xfrm>
                <a:off x="7556018" y="2352992"/>
                <a:ext cx="4372853" cy="2423794"/>
                <a:chOff x="6740840" y="1918824"/>
                <a:chExt cx="4760563" cy="2423794"/>
              </a:xfrm>
            </p:grpSpPr>
            <p:cxnSp>
              <p:nvCxnSpPr>
                <p:cNvPr id="151" name="Straight Connector 150"/>
                <p:cNvCxnSpPr/>
                <p:nvPr/>
              </p:nvCxnSpPr>
              <p:spPr>
                <a:xfrm rot="5400000">
                  <a:off x="9123963" y="1950802"/>
                  <a:ext cx="0" cy="4754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740840" y="1918824"/>
                  <a:ext cx="0" cy="242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7035479" y="1596232"/>
                <a:ext cx="5156522" cy="3745427"/>
                <a:chOff x="7035479" y="1596232"/>
                <a:chExt cx="5156522" cy="3745427"/>
              </a:xfrm>
            </p:grpSpPr>
            <p:grpSp>
              <p:nvGrpSpPr>
                <p:cNvPr id="153" name="Group 152"/>
                <p:cNvGrpSpPr/>
                <p:nvPr/>
              </p:nvGrpSpPr>
              <p:grpSpPr>
                <a:xfrm>
                  <a:off x="7035479" y="2387111"/>
                  <a:ext cx="5156522" cy="2954548"/>
                  <a:chOff x="6020706" y="2106500"/>
                  <a:chExt cx="5608680" cy="2954548"/>
                </a:xfrm>
              </p:grpSpPr>
              <p:grpSp>
                <p:nvGrpSpPr>
                  <p:cNvPr id="182" name="Group 181"/>
                  <p:cNvGrpSpPr/>
                  <p:nvPr/>
                </p:nvGrpSpPr>
                <p:grpSpPr>
                  <a:xfrm>
                    <a:off x="6020706" y="2106500"/>
                    <a:ext cx="5608680" cy="2954548"/>
                    <a:chOff x="3078623" y="1531395"/>
                    <a:chExt cx="5608680" cy="4851945"/>
                  </a:xfrm>
                </p:grpSpPr>
                <p:sp>
                  <p:nvSpPr>
                    <p:cNvPr id="184" name="Freeform: Shape 183"/>
                    <p:cNvSpPr/>
                    <p:nvPr/>
                  </p:nvSpPr>
                  <p:spPr>
                    <a:xfrm>
                      <a:off x="3773347" y="4125428"/>
                      <a:ext cx="4628147" cy="795945"/>
                    </a:xfrm>
                    <a:custGeom>
                      <a:avLst/>
                      <a:gdLst>
                        <a:gd name="connsiteX0" fmla="*/ 0 w 4739087"/>
                        <a:gd name="connsiteY0" fmla="*/ 226568 h 627369"/>
                        <a:gd name="connsiteX1" fmla="*/ 986742 w 4739087"/>
                        <a:gd name="connsiteY1" fmla="*/ 287335 h 627369"/>
                        <a:gd name="connsiteX2" fmla="*/ 2092124 w 4739087"/>
                        <a:gd name="connsiteY2" fmla="*/ 408869 h 627369"/>
                        <a:gd name="connsiteX3" fmla="*/ 2476982 w 4739087"/>
                        <a:gd name="connsiteY3" fmla="*/ 466742 h 627369"/>
                        <a:gd name="connsiteX4" fmla="*/ 3151207 w 4739087"/>
                        <a:gd name="connsiteY4" fmla="*/ 495679 h 627369"/>
                        <a:gd name="connsiteX5" fmla="*/ 4626980 w 4739087"/>
                        <a:gd name="connsiteY5" fmla="*/ 614320 h 627369"/>
                        <a:gd name="connsiteX6" fmla="*/ 4624086 w 4739087"/>
                        <a:gd name="connsiteY6" fmla="*/ 148439 h 627369"/>
                        <a:gd name="connsiteX7" fmla="*/ 3087547 w 4739087"/>
                        <a:gd name="connsiteY7" fmla="*/ 255504 h 627369"/>
                        <a:gd name="connsiteX8" fmla="*/ 2378597 w 4739087"/>
                        <a:gd name="connsiteY8" fmla="*/ 269973 h 627369"/>
                        <a:gd name="connsiteX9" fmla="*/ 1001210 w 4739087"/>
                        <a:gd name="connsiteY9" fmla="*/ 151332 h 627369"/>
                        <a:gd name="connsiteX10" fmla="*/ 2894 w 4739087"/>
                        <a:gd name="connsiteY10" fmla="*/ 861 h 627369"/>
                        <a:gd name="connsiteX11" fmla="*/ 0 w 4739087"/>
                        <a:gd name="connsiteY11" fmla="*/ 226568 h 627369"/>
                        <a:gd name="connsiteX0" fmla="*/ 0 w 4626980"/>
                        <a:gd name="connsiteY0" fmla="*/ 226568 h 627369"/>
                        <a:gd name="connsiteX1" fmla="*/ 986742 w 4626980"/>
                        <a:gd name="connsiteY1" fmla="*/ 287335 h 627369"/>
                        <a:gd name="connsiteX2" fmla="*/ 2092124 w 4626980"/>
                        <a:gd name="connsiteY2" fmla="*/ 408869 h 627369"/>
                        <a:gd name="connsiteX3" fmla="*/ 2476982 w 4626980"/>
                        <a:gd name="connsiteY3" fmla="*/ 466742 h 627369"/>
                        <a:gd name="connsiteX4" fmla="*/ 3151207 w 4626980"/>
                        <a:gd name="connsiteY4" fmla="*/ 495679 h 627369"/>
                        <a:gd name="connsiteX5" fmla="*/ 4626980 w 4626980"/>
                        <a:gd name="connsiteY5" fmla="*/ 614320 h 627369"/>
                        <a:gd name="connsiteX6" fmla="*/ 4624086 w 4626980"/>
                        <a:gd name="connsiteY6" fmla="*/ 148439 h 627369"/>
                        <a:gd name="connsiteX7" fmla="*/ 3087547 w 4626980"/>
                        <a:gd name="connsiteY7" fmla="*/ 255504 h 627369"/>
                        <a:gd name="connsiteX8" fmla="*/ 2378597 w 4626980"/>
                        <a:gd name="connsiteY8" fmla="*/ 269973 h 627369"/>
                        <a:gd name="connsiteX9" fmla="*/ 1001210 w 4626980"/>
                        <a:gd name="connsiteY9" fmla="*/ 151332 h 627369"/>
                        <a:gd name="connsiteX10" fmla="*/ 2894 w 4626980"/>
                        <a:gd name="connsiteY10" fmla="*/ 861 h 627369"/>
                        <a:gd name="connsiteX11" fmla="*/ 0 w 4626980"/>
                        <a:gd name="connsiteY11" fmla="*/ 226568 h 627369"/>
                        <a:gd name="connsiteX0" fmla="*/ 0 w 4626980"/>
                        <a:gd name="connsiteY0" fmla="*/ 226568 h 614320"/>
                        <a:gd name="connsiteX1" fmla="*/ 986742 w 4626980"/>
                        <a:gd name="connsiteY1" fmla="*/ 287335 h 614320"/>
                        <a:gd name="connsiteX2" fmla="*/ 2092124 w 4626980"/>
                        <a:gd name="connsiteY2" fmla="*/ 408869 h 614320"/>
                        <a:gd name="connsiteX3" fmla="*/ 2476982 w 4626980"/>
                        <a:gd name="connsiteY3" fmla="*/ 466742 h 614320"/>
                        <a:gd name="connsiteX4" fmla="*/ 3151207 w 4626980"/>
                        <a:gd name="connsiteY4" fmla="*/ 495679 h 614320"/>
                        <a:gd name="connsiteX5" fmla="*/ 4626980 w 4626980"/>
                        <a:gd name="connsiteY5" fmla="*/ 614320 h 614320"/>
                        <a:gd name="connsiteX6" fmla="*/ 4624086 w 4626980"/>
                        <a:gd name="connsiteY6" fmla="*/ 148439 h 614320"/>
                        <a:gd name="connsiteX7" fmla="*/ 3087547 w 4626980"/>
                        <a:gd name="connsiteY7" fmla="*/ 255504 h 614320"/>
                        <a:gd name="connsiteX8" fmla="*/ 2378597 w 4626980"/>
                        <a:gd name="connsiteY8" fmla="*/ 269973 h 614320"/>
                        <a:gd name="connsiteX9" fmla="*/ 1001210 w 4626980"/>
                        <a:gd name="connsiteY9" fmla="*/ 151332 h 614320"/>
                        <a:gd name="connsiteX10" fmla="*/ 2894 w 4626980"/>
                        <a:gd name="connsiteY10" fmla="*/ 861 h 614320"/>
                        <a:gd name="connsiteX11" fmla="*/ 0 w 4626980"/>
                        <a:gd name="connsiteY11" fmla="*/ 226568 h 614320"/>
                        <a:gd name="connsiteX0" fmla="*/ 0 w 4628147"/>
                        <a:gd name="connsiteY0" fmla="*/ 226568 h 614320"/>
                        <a:gd name="connsiteX1" fmla="*/ 986742 w 4628147"/>
                        <a:gd name="connsiteY1" fmla="*/ 287335 h 614320"/>
                        <a:gd name="connsiteX2" fmla="*/ 2092124 w 4628147"/>
                        <a:gd name="connsiteY2" fmla="*/ 408869 h 614320"/>
                        <a:gd name="connsiteX3" fmla="*/ 2476982 w 4628147"/>
                        <a:gd name="connsiteY3" fmla="*/ 466742 h 614320"/>
                        <a:gd name="connsiteX4" fmla="*/ 3151207 w 4628147"/>
                        <a:gd name="connsiteY4" fmla="*/ 495679 h 614320"/>
                        <a:gd name="connsiteX5" fmla="*/ 4626980 w 4628147"/>
                        <a:gd name="connsiteY5" fmla="*/ 614320 h 614320"/>
                        <a:gd name="connsiteX6" fmla="*/ 4624086 w 4628147"/>
                        <a:gd name="connsiteY6" fmla="*/ 148439 h 614320"/>
                        <a:gd name="connsiteX7" fmla="*/ 3087547 w 4628147"/>
                        <a:gd name="connsiteY7" fmla="*/ 255504 h 614320"/>
                        <a:gd name="connsiteX8" fmla="*/ 2378597 w 4628147"/>
                        <a:gd name="connsiteY8" fmla="*/ 269973 h 614320"/>
                        <a:gd name="connsiteX9" fmla="*/ 1001210 w 4628147"/>
                        <a:gd name="connsiteY9" fmla="*/ 151332 h 614320"/>
                        <a:gd name="connsiteX10" fmla="*/ 2894 w 4628147"/>
                        <a:gd name="connsiteY10" fmla="*/ 861 h 614320"/>
                        <a:gd name="connsiteX11" fmla="*/ 0 w 4628147"/>
                        <a:gd name="connsiteY11" fmla="*/ 226568 h 614320"/>
                        <a:gd name="connsiteX0" fmla="*/ 0 w 4628147"/>
                        <a:gd name="connsiteY0" fmla="*/ 226568 h 614320"/>
                        <a:gd name="connsiteX1" fmla="*/ 986742 w 4628147"/>
                        <a:gd name="connsiteY1" fmla="*/ 287335 h 614320"/>
                        <a:gd name="connsiteX2" fmla="*/ 2092124 w 4628147"/>
                        <a:gd name="connsiteY2" fmla="*/ 408869 h 614320"/>
                        <a:gd name="connsiteX3" fmla="*/ 2476982 w 4628147"/>
                        <a:gd name="connsiteY3" fmla="*/ 466742 h 614320"/>
                        <a:gd name="connsiteX4" fmla="*/ 3151207 w 4628147"/>
                        <a:gd name="connsiteY4" fmla="*/ 495679 h 614320"/>
                        <a:gd name="connsiteX5" fmla="*/ 4626980 w 4628147"/>
                        <a:gd name="connsiteY5" fmla="*/ 614320 h 614320"/>
                        <a:gd name="connsiteX6" fmla="*/ 4624086 w 4628147"/>
                        <a:gd name="connsiteY6" fmla="*/ 148439 h 614320"/>
                        <a:gd name="connsiteX7" fmla="*/ 3087547 w 4628147"/>
                        <a:gd name="connsiteY7" fmla="*/ 255504 h 614320"/>
                        <a:gd name="connsiteX8" fmla="*/ 2378597 w 4628147"/>
                        <a:gd name="connsiteY8" fmla="*/ 269973 h 614320"/>
                        <a:gd name="connsiteX9" fmla="*/ 1001210 w 4628147"/>
                        <a:gd name="connsiteY9" fmla="*/ 151332 h 614320"/>
                        <a:gd name="connsiteX10" fmla="*/ 2894 w 4628147"/>
                        <a:gd name="connsiteY10" fmla="*/ 861 h 614320"/>
                        <a:gd name="connsiteX11" fmla="*/ 0 w 4628147"/>
                        <a:gd name="connsiteY11" fmla="*/ 226568 h 614320"/>
                        <a:gd name="connsiteX0" fmla="*/ 0 w 4628147"/>
                        <a:gd name="connsiteY0" fmla="*/ 225707 h 613459"/>
                        <a:gd name="connsiteX1" fmla="*/ 986742 w 4628147"/>
                        <a:gd name="connsiteY1" fmla="*/ 286474 h 613459"/>
                        <a:gd name="connsiteX2" fmla="*/ 2092124 w 4628147"/>
                        <a:gd name="connsiteY2" fmla="*/ 408008 h 613459"/>
                        <a:gd name="connsiteX3" fmla="*/ 2476982 w 4628147"/>
                        <a:gd name="connsiteY3" fmla="*/ 465881 h 613459"/>
                        <a:gd name="connsiteX4" fmla="*/ 3151207 w 4628147"/>
                        <a:gd name="connsiteY4" fmla="*/ 494818 h 613459"/>
                        <a:gd name="connsiteX5" fmla="*/ 4626980 w 4628147"/>
                        <a:gd name="connsiteY5" fmla="*/ 613459 h 613459"/>
                        <a:gd name="connsiteX6" fmla="*/ 4624086 w 4628147"/>
                        <a:gd name="connsiteY6" fmla="*/ 147578 h 613459"/>
                        <a:gd name="connsiteX7" fmla="*/ 3087547 w 4628147"/>
                        <a:gd name="connsiteY7" fmla="*/ 254643 h 613459"/>
                        <a:gd name="connsiteX8" fmla="*/ 2378597 w 4628147"/>
                        <a:gd name="connsiteY8" fmla="*/ 269112 h 613459"/>
                        <a:gd name="connsiteX9" fmla="*/ 1001210 w 4628147"/>
                        <a:gd name="connsiteY9" fmla="*/ 150471 h 613459"/>
                        <a:gd name="connsiteX10" fmla="*/ 2894 w 4628147"/>
                        <a:gd name="connsiteY10" fmla="*/ 0 h 613459"/>
                        <a:gd name="connsiteX11" fmla="*/ 0 w 4628147"/>
                        <a:gd name="connsiteY11" fmla="*/ 225707 h 613459"/>
                        <a:gd name="connsiteX0" fmla="*/ 0 w 4628147"/>
                        <a:gd name="connsiteY0" fmla="*/ 225707 h 613459"/>
                        <a:gd name="connsiteX1" fmla="*/ 986742 w 4628147"/>
                        <a:gd name="connsiteY1" fmla="*/ 286474 h 613459"/>
                        <a:gd name="connsiteX2" fmla="*/ 2092124 w 4628147"/>
                        <a:gd name="connsiteY2" fmla="*/ 408008 h 613459"/>
                        <a:gd name="connsiteX3" fmla="*/ 2476982 w 4628147"/>
                        <a:gd name="connsiteY3" fmla="*/ 465881 h 613459"/>
                        <a:gd name="connsiteX4" fmla="*/ 3151207 w 4628147"/>
                        <a:gd name="connsiteY4" fmla="*/ 494818 h 613459"/>
                        <a:gd name="connsiteX5" fmla="*/ 4626980 w 4628147"/>
                        <a:gd name="connsiteY5" fmla="*/ 613459 h 613459"/>
                        <a:gd name="connsiteX6" fmla="*/ 4624086 w 4628147"/>
                        <a:gd name="connsiteY6" fmla="*/ 147578 h 613459"/>
                        <a:gd name="connsiteX7" fmla="*/ 3087547 w 4628147"/>
                        <a:gd name="connsiteY7" fmla="*/ 254643 h 613459"/>
                        <a:gd name="connsiteX8" fmla="*/ 2378597 w 4628147"/>
                        <a:gd name="connsiteY8" fmla="*/ 269112 h 613459"/>
                        <a:gd name="connsiteX9" fmla="*/ 1001210 w 4628147"/>
                        <a:gd name="connsiteY9" fmla="*/ 150471 h 613459"/>
                        <a:gd name="connsiteX10" fmla="*/ 2894 w 4628147"/>
                        <a:gd name="connsiteY10" fmla="*/ 0 h 613459"/>
                        <a:gd name="connsiteX11" fmla="*/ 0 w 4628147"/>
                        <a:gd name="connsiteY11" fmla="*/ 225707 h 61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8147" h="613459">
                          <a:moveTo>
                            <a:pt x="0" y="225707"/>
                          </a:moveTo>
                          <a:cubicBezTo>
                            <a:pt x="319027" y="240899"/>
                            <a:pt x="638055" y="256091"/>
                            <a:pt x="986742" y="286474"/>
                          </a:cubicBezTo>
                          <a:cubicBezTo>
                            <a:pt x="1335429" y="316858"/>
                            <a:pt x="1843751" y="378107"/>
                            <a:pt x="2092124" y="408008"/>
                          </a:cubicBezTo>
                          <a:cubicBezTo>
                            <a:pt x="2340497" y="437909"/>
                            <a:pt x="2300468" y="451413"/>
                            <a:pt x="2476982" y="465881"/>
                          </a:cubicBezTo>
                          <a:cubicBezTo>
                            <a:pt x="2653496" y="480349"/>
                            <a:pt x="2728479" y="475374"/>
                            <a:pt x="3151207" y="494818"/>
                          </a:cubicBezTo>
                          <a:cubicBezTo>
                            <a:pt x="3573935" y="514262"/>
                            <a:pt x="4216561" y="596097"/>
                            <a:pt x="4626980" y="613459"/>
                          </a:cubicBezTo>
                          <a:cubicBezTo>
                            <a:pt x="4626980" y="613459"/>
                            <a:pt x="4631013" y="330654"/>
                            <a:pt x="4624086" y="147578"/>
                          </a:cubicBezTo>
                          <a:lnTo>
                            <a:pt x="3087547" y="254643"/>
                          </a:lnTo>
                          <a:cubicBezTo>
                            <a:pt x="2713299" y="274899"/>
                            <a:pt x="2744350" y="276171"/>
                            <a:pt x="2378597" y="269112"/>
                          </a:cubicBezTo>
                          <a:cubicBezTo>
                            <a:pt x="2012844" y="262053"/>
                            <a:pt x="1397160" y="195323"/>
                            <a:pt x="1001210" y="150471"/>
                          </a:cubicBezTo>
                          <a:cubicBezTo>
                            <a:pt x="605260" y="105619"/>
                            <a:pt x="200189" y="29156"/>
                            <a:pt x="2894" y="0"/>
                          </a:cubicBezTo>
                          <a:cubicBezTo>
                            <a:pt x="1929" y="75236"/>
                            <a:pt x="965" y="150471"/>
                            <a:pt x="0" y="225707"/>
                          </a:cubicBezTo>
                          <a:close/>
                        </a:path>
                      </a:pathLst>
                    </a:custGeom>
                    <a:solidFill>
                      <a:srgbClr val="0D3759">
                        <a:alpha val="5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3078623" y="1531395"/>
                      <a:ext cx="5608680" cy="4851945"/>
                      <a:chOff x="3078623" y="1531395"/>
                      <a:chExt cx="5608680" cy="4851945"/>
                    </a:xfrm>
                  </p:grpSpPr>
                  <p:sp>
                    <p:nvSpPr>
                      <p:cNvPr id="186" name="Freeform: Shape 185"/>
                      <p:cNvSpPr/>
                      <p:nvPr/>
                    </p:nvSpPr>
                    <p:spPr>
                      <a:xfrm>
                        <a:off x="3773510" y="3636994"/>
                        <a:ext cx="4627593" cy="710914"/>
                      </a:xfrm>
                      <a:custGeom>
                        <a:avLst/>
                        <a:gdLst>
                          <a:gd name="connsiteX0" fmla="*/ 0 w 4627593"/>
                          <a:gd name="connsiteY0" fmla="*/ 442282 h 726678"/>
                          <a:gd name="connsiteX1" fmla="*/ 1403797 w 4627593"/>
                          <a:gd name="connsiteY1" fmla="*/ 372736 h 726678"/>
                          <a:gd name="connsiteX2" fmla="*/ 2542289 w 4627593"/>
                          <a:gd name="connsiteY2" fmla="*/ 236220 h 726678"/>
                          <a:gd name="connsiteX3" fmla="*/ 3266082 w 4627593"/>
                          <a:gd name="connsiteY3" fmla="*/ 182129 h 726678"/>
                          <a:gd name="connsiteX4" fmla="*/ 4626091 w 4627593"/>
                          <a:gd name="connsiteY4" fmla="*/ 14704 h 726678"/>
                          <a:gd name="connsiteX5" fmla="*/ 4623515 w 4627593"/>
                          <a:gd name="connsiteY5" fmla="*/ 601980 h 726678"/>
                          <a:gd name="connsiteX6" fmla="*/ 3649873 w 4627593"/>
                          <a:gd name="connsiteY6" fmla="*/ 522131 h 726678"/>
                          <a:gd name="connsiteX7" fmla="*/ 2645320 w 4627593"/>
                          <a:gd name="connsiteY7" fmla="*/ 483495 h 726678"/>
                          <a:gd name="connsiteX8" fmla="*/ 1509404 w 4627593"/>
                          <a:gd name="connsiteY8" fmla="*/ 542738 h 726678"/>
                          <a:gd name="connsiteX9" fmla="*/ 2576 w 4627593"/>
                          <a:gd name="connsiteY9" fmla="*/ 725618 h 726678"/>
                          <a:gd name="connsiteX10" fmla="*/ 0 w 4627593"/>
                          <a:gd name="connsiteY10" fmla="*/ 442282 h 726678"/>
                          <a:gd name="connsiteX0" fmla="*/ 0 w 4627593"/>
                          <a:gd name="connsiteY0" fmla="*/ 427578 h 711974"/>
                          <a:gd name="connsiteX1" fmla="*/ 1403797 w 4627593"/>
                          <a:gd name="connsiteY1" fmla="*/ 358032 h 711974"/>
                          <a:gd name="connsiteX2" fmla="*/ 2542289 w 4627593"/>
                          <a:gd name="connsiteY2" fmla="*/ 221516 h 711974"/>
                          <a:gd name="connsiteX3" fmla="*/ 3266082 w 4627593"/>
                          <a:gd name="connsiteY3" fmla="*/ 167425 h 711974"/>
                          <a:gd name="connsiteX4" fmla="*/ 4626091 w 4627593"/>
                          <a:gd name="connsiteY4" fmla="*/ 0 h 711974"/>
                          <a:gd name="connsiteX5" fmla="*/ 4623515 w 4627593"/>
                          <a:gd name="connsiteY5" fmla="*/ 587276 h 711974"/>
                          <a:gd name="connsiteX6" fmla="*/ 3649873 w 4627593"/>
                          <a:gd name="connsiteY6" fmla="*/ 507427 h 711974"/>
                          <a:gd name="connsiteX7" fmla="*/ 2645320 w 4627593"/>
                          <a:gd name="connsiteY7" fmla="*/ 468791 h 711974"/>
                          <a:gd name="connsiteX8" fmla="*/ 1509404 w 4627593"/>
                          <a:gd name="connsiteY8" fmla="*/ 528034 h 711974"/>
                          <a:gd name="connsiteX9" fmla="*/ 2576 w 4627593"/>
                          <a:gd name="connsiteY9" fmla="*/ 710914 h 711974"/>
                          <a:gd name="connsiteX10" fmla="*/ 0 w 4627593"/>
                          <a:gd name="connsiteY10" fmla="*/ 427578 h 711974"/>
                          <a:gd name="connsiteX0" fmla="*/ 0 w 4627593"/>
                          <a:gd name="connsiteY0" fmla="*/ 427578 h 710914"/>
                          <a:gd name="connsiteX1" fmla="*/ 1403797 w 4627593"/>
                          <a:gd name="connsiteY1" fmla="*/ 358032 h 710914"/>
                          <a:gd name="connsiteX2" fmla="*/ 2542289 w 4627593"/>
                          <a:gd name="connsiteY2" fmla="*/ 221516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 name="connsiteX0" fmla="*/ 0 w 4627593"/>
                          <a:gd name="connsiteY0" fmla="*/ 427578 h 710914"/>
                          <a:gd name="connsiteX1" fmla="*/ 1403797 w 4627593"/>
                          <a:gd name="connsiteY1" fmla="*/ 358032 h 710914"/>
                          <a:gd name="connsiteX2" fmla="*/ 2552592 w 4627593"/>
                          <a:gd name="connsiteY2" fmla="*/ 213788 h 710914"/>
                          <a:gd name="connsiteX3" fmla="*/ 3266082 w 4627593"/>
                          <a:gd name="connsiteY3" fmla="*/ 167425 h 710914"/>
                          <a:gd name="connsiteX4" fmla="*/ 4626091 w 4627593"/>
                          <a:gd name="connsiteY4" fmla="*/ 0 h 710914"/>
                          <a:gd name="connsiteX5" fmla="*/ 4623515 w 4627593"/>
                          <a:gd name="connsiteY5" fmla="*/ 587276 h 710914"/>
                          <a:gd name="connsiteX6" fmla="*/ 3649873 w 4627593"/>
                          <a:gd name="connsiteY6" fmla="*/ 507427 h 710914"/>
                          <a:gd name="connsiteX7" fmla="*/ 2645320 w 4627593"/>
                          <a:gd name="connsiteY7" fmla="*/ 468791 h 710914"/>
                          <a:gd name="connsiteX8" fmla="*/ 1509404 w 4627593"/>
                          <a:gd name="connsiteY8" fmla="*/ 528034 h 710914"/>
                          <a:gd name="connsiteX9" fmla="*/ 2576 w 4627593"/>
                          <a:gd name="connsiteY9" fmla="*/ 710914 h 710914"/>
                          <a:gd name="connsiteX10" fmla="*/ 0 w 4627593"/>
                          <a:gd name="connsiteY10" fmla="*/ 427578 h 71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27593" h="710914">
                            <a:moveTo>
                              <a:pt x="0" y="427578"/>
                            </a:moveTo>
                            <a:cubicBezTo>
                              <a:pt x="490041" y="409977"/>
                              <a:pt x="978365" y="393664"/>
                              <a:pt x="1403797" y="358032"/>
                            </a:cubicBezTo>
                            <a:cubicBezTo>
                              <a:pt x="1829229" y="322400"/>
                              <a:pt x="2244787" y="258434"/>
                              <a:pt x="2552592" y="213788"/>
                            </a:cubicBezTo>
                            <a:cubicBezTo>
                              <a:pt x="2860397" y="169142"/>
                              <a:pt x="2920499" y="203056"/>
                              <a:pt x="3266082" y="167425"/>
                            </a:cubicBezTo>
                            <a:cubicBezTo>
                              <a:pt x="3611665" y="131794"/>
                              <a:pt x="4126820" y="63965"/>
                              <a:pt x="4626091" y="0"/>
                            </a:cubicBezTo>
                            <a:cubicBezTo>
                              <a:pt x="4626091" y="0"/>
                              <a:pt x="4630813" y="494119"/>
                              <a:pt x="4623515" y="587276"/>
                            </a:cubicBezTo>
                            <a:cubicBezTo>
                              <a:pt x="4298968" y="560660"/>
                              <a:pt x="3979572" y="527175"/>
                              <a:pt x="3649873" y="507427"/>
                            </a:cubicBezTo>
                            <a:cubicBezTo>
                              <a:pt x="3320174" y="487680"/>
                              <a:pt x="3004641" y="462781"/>
                              <a:pt x="2645320" y="468791"/>
                            </a:cubicBezTo>
                            <a:cubicBezTo>
                              <a:pt x="2285999" y="474801"/>
                              <a:pt x="1949861" y="487680"/>
                              <a:pt x="1509404" y="528034"/>
                            </a:cubicBezTo>
                            <a:cubicBezTo>
                              <a:pt x="1068947" y="568388"/>
                              <a:pt x="310381" y="669702"/>
                              <a:pt x="2576" y="710914"/>
                            </a:cubicBezTo>
                            <a:cubicBezTo>
                              <a:pt x="1717" y="616469"/>
                              <a:pt x="859" y="522023"/>
                              <a:pt x="0" y="427578"/>
                            </a:cubicBezTo>
                            <a:close/>
                          </a:path>
                        </a:pathLst>
                      </a:custGeom>
                      <a:solidFill>
                        <a:srgbClr val="7F134C">
                          <a:alpha val="5294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187" name="Group 186"/>
                      <p:cNvGrpSpPr/>
                      <p:nvPr/>
                    </p:nvGrpSpPr>
                    <p:grpSpPr>
                      <a:xfrm>
                        <a:off x="3078623" y="1531395"/>
                        <a:ext cx="5608680" cy="4851945"/>
                        <a:chOff x="3078623" y="1531395"/>
                        <a:chExt cx="5608680" cy="4851945"/>
                      </a:xfrm>
                    </p:grpSpPr>
                    <p:grpSp>
                      <p:nvGrpSpPr>
                        <p:cNvPr id="188" name="Group 187"/>
                        <p:cNvGrpSpPr/>
                        <p:nvPr/>
                      </p:nvGrpSpPr>
                      <p:grpSpPr>
                        <a:xfrm>
                          <a:off x="3309072" y="1581614"/>
                          <a:ext cx="5378231" cy="4183181"/>
                          <a:chOff x="848" y="1229838"/>
                          <a:chExt cx="5331032" cy="4967840"/>
                        </a:xfrm>
                      </p:grpSpPr>
                      <p:sp>
                        <p:nvSpPr>
                          <p:cNvPr id="191" name="TextBox 190"/>
                          <p:cNvSpPr txBox="1"/>
                          <p:nvPr/>
                        </p:nvSpPr>
                        <p:spPr>
                          <a:xfrm>
                            <a:off x="848" y="4179934"/>
                            <a:ext cx="445168" cy="307779"/>
                          </a:xfrm>
                          <a:prstGeom prst="rect">
                            <a:avLst/>
                          </a:prstGeom>
                          <a:noFill/>
                        </p:spPr>
                        <p:txBody>
                          <a:bodyPr wrap="square" rtlCol="0">
                            <a:spAutoFit/>
                          </a:bodyPr>
                          <a:lstStyle/>
                          <a:p>
                            <a:r>
                              <a:rPr lang="en-US" sz="1400" b="1" dirty="0"/>
                              <a:t>1</a:t>
                            </a:r>
                          </a:p>
                        </p:txBody>
                      </p:sp>
                      <p:grpSp>
                        <p:nvGrpSpPr>
                          <p:cNvPr id="192" name="Group 191"/>
                          <p:cNvGrpSpPr/>
                          <p:nvPr/>
                        </p:nvGrpSpPr>
                        <p:grpSpPr>
                          <a:xfrm>
                            <a:off x="848" y="1229838"/>
                            <a:ext cx="5331032" cy="4967840"/>
                            <a:chOff x="3724494" y="1305829"/>
                            <a:chExt cx="5331032" cy="4967840"/>
                          </a:xfrm>
                        </p:grpSpPr>
                        <p:sp>
                          <p:nvSpPr>
                            <p:cNvPr id="193" name="TextBox 192"/>
                            <p:cNvSpPr txBox="1"/>
                            <p:nvPr/>
                          </p:nvSpPr>
                          <p:spPr>
                            <a:xfrm>
                              <a:off x="3724494" y="1305829"/>
                              <a:ext cx="445168" cy="307779"/>
                            </a:xfrm>
                            <a:prstGeom prst="rect">
                              <a:avLst/>
                            </a:prstGeom>
                            <a:noFill/>
                          </p:spPr>
                          <p:txBody>
                            <a:bodyPr wrap="square" rtlCol="0">
                              <a:spAutoFit/>
                            </a:bodyPr>
                            <a:lstStyle/>
                            <a:p>
                              <a:r>
                                <a:rPr lang="en-US" sz="1400" b="1" dirty="0"/>
                                <a:t>5</a:t>
                              </a:r>
                            </a:p>
                          </p:txBody>
                        </p:sp>
                        <p:sp>
                          <p:nvSpPr>
                            <p:cNvPr id="194" name="TextBox 193"/>
                            <p:cNvSpPr txBox="1"/>
                            <p:nvPr/>
                          </p:nvSpPr>
                          <p:spPr>
                            <a:xfrm>
                              <a:off x="3724494" y="1984452"/>
                              <a:ext cx="445168" cy="292388"/>
                            </a:xfrm>
                            <a:prstGeom prst="rect">
                              <a:avLst/>
                            </a:prstGeom>
                            <a:noFill/>
                          </p:spPr>
                          <p:txBody>
                            <a:bodyPr wrap="square" rtlCol="0">
                              <a:spAutoFit/>
                            </a:bodyPr>
                            <a:lstStyle/>
                            <a:p>
                              <a:r>
                                <a:rPr lang="en-US" sz="1300" b="1" dirty="0"/>
                                <a:t>4</a:t>
                              </a:r>
                            </a:p>
                          </p:txBody>
                        </p:sp>
                        <p:sp>
                          <p:nvSpPr>
                            <p:cNvPr id="195" name="TextBox 194"/>
                            <p:cNvSpPr txBox="1"/>
                            <p:nvPr/>
                          </p:nvSpPr>
                          <p:spPr>
                            <a:xfrm>
                              <a:off x="3724494" y="2737046"/>
                              <a:ext cx="445168" cy="292388"/>
                            </a:xfrm>
                            <a:prstGeom prst="rect">
                              <a:avLst/>
                            </a:prstGeom>
                            <a:noFill/>
                          </p:spPr>
                          <p:txBody>
                            <a:bodyPr wrap="square" rtlCol="0">
                              <a:spAutoFit/>
                            </a:bodyPr>
                            <a:lstStyle/>
                            <a:p>
                              <a:r>
                                <a:rPr lang="en-US" sz="1300" b="1" dirty="0"/>
                                <a:t>3</a:t>
                              </a:r>
                            </a:p>
                          </p:txBody>
                        </p:sp>
                        <p:sp>
                          <p:nvSpPr>
                            <p:cNvPr id="196" name="TextBox 195"/>
                            <p:cNvSpPr txBox="1"/>
                            <p:nvPr/>
                          </p:nvSpPr>
                          <p:spPr>
                            <a:xfrm>
                              <a:off x="3724494" y="3493177"/>
                              <a:ext cx="445168" cy="292388"/>
                            </a:xfrm>
                            <a:prstGeom prst="rect">
                              <a:avLst/>
                            </a:prstGeom>
                            <a:noFill/>
                          </p:spPr>
                          <p:txBody>
                            <a:bodyPr wrap="square" rtlCol="0">
                              <a:spAutoFit/>
                            </a:bodyPr>
                            <a:lstStyle/>
                            <a:p>
                              <a:r>
                                <a:rPr lang="en-US" sz="1300" b="1" dirty="0"/>
                                <a:t>2</a:t>
                              </a:r>
                            </a:p>
                          </p:txBody>
                        </p:sp>
                        <p:sp>
                          <p:nvSpPr>
                            <p:cNvPr id="197" name="TextBox 196"/>
                            <p:cNvSpPr txBox="1"/>
                            <p:nvPr/>
                          </p:nvSpPr>
                          <p:spPr>
                            <a:xfrm>
                              <a:off x="3742077" y="5052753"/>
                              <a:ext cx="445168" cy="292388"/>
                            </a:xfrm>
                            <a:prstGeom prst="rect">
                              <a:avLst/>
                            </a:prstGeom>
                            <a:noFill/>
                          </p:spPr>
                          <p:txBody>
                            <a:bodyPr wrap="square" rtlCol="0">
                              <a:spAutoFit/>
                            </a:bodyPr>
                            <a:lstStyle/>
                            <a:p>
                              <a:r>
                                <a:rPr lang="en-US" sz="1300" b="1" dirty="0"/>
                                <a:t>0</a:t>
                              </a:r>
                            </a:p>
                          </p:txBody>
                        </p:sp>
                        <p:sp>
                          <p:nvSpPr>
                            <p:cNvPr id="198" name="TextBox 197"/>
                            <p:cNvSpPr txBox="1"/>
                            <p:nvPr/>
                          </p:nvSpPr>
                          <p:spPr>
                            <a:xfrm>
                              <a:off x="4067519" y="5981281"/>
                              <a:ext cx="445168" cy="292388"/>
                            </a:xfrm>
                            <a:prstGeom prst="rect">
                              <a:avLst/>
                            </a:prstGeom>
                            <a:noFill/>
                          </p:spPr>
                          <p:txBody>
                            <a:bodyPr wrap="square" rtlCol="0">
                              <a:spAutoFit/>
                            </a:bodyPr>
                            <a:lstStyle/>
                            <a:p>
                              <a:r>
                                <a:rPr lang="en-US" sz="1300" b="1" dirty="0"/>
                                <a:t>0</a:t>
                              </a:r>
                            </a:p>
                          </p:txBody>
                        </p:sp>
                        <p:sp>
                          <p:nvSpPr>
                            <p:cNvPr id="199" name="TextBox 198"/>
                            <p:cNvSpPr txBox="1"/>
                            <p:nvPr/>
                          </p:nvSpPr>
                          <p:spPr>
                            <a:xfrm>
                              <a:off x="4421528" y="5981279"/>
                              <a:ext cx="576635" cy="292388"/>
                            </a:xfrm>
                            <a:prstGeom prst="rect">
                              <a:avLst/>
                            </a:prstGeom>
                            <a:noFill/>
                          </p:spPr>
                          <p:txBody>
                            <a:bodyPr wrap="square" rtlCol="0">
                              <a:spAutoFit/>
                            </a:bodyPr>
                            <a:lstStyle/>
                            <a:p>
                              <a:r>
                                <a:rPr lang="en-US" sz="1300" b="1" dirty="0"/>
                                <a:t>150</a:t>
                              </a:r>
                            </a:p>
                          </p:txBody>
                        </p:sp>
                        <p:sp>
                          <p:nvSpPr>
                            <p:cNvPr id="200" name="TextBox 199"/>
                            <p:cNvSpPr txBox="1"/>
                            <p:nvPr/>
                          </p:nvSpPr>
                          <p:spPr>
                            <a:xfrm>
                              <a:off x="4893642" y="5981279"/>
                              <a:ext cx="514513" cy="292388"/>
                            </a:xfrm>
                            <a:prstGeom prst="rect">
                              <a:avLst/>
                            </a:prstGeom>
                            <a:noFill/>
                          </p:spPr>
                          <p:txBody>
                            <a:bodyPr wrap="square" rtlCol="0">
                              <a:spAutoFit/>
                            </a:bodyPr>
                            <a:lstStyle/>
                            <a:p>
                              <a:r>
                                <a:rPr lang="en-US" sz="1300" b="1" dirty="0"/>
                                <a:t>300</a:t>
                              </a:r>
                            </a:p>
                          </p:txBody>
                        </p:sp>
                        <p:sp>
                          <p:nvSpPr>
                            <p:cNvPr id="201" name="TextBox 200"/>
                            <p:cNvSpPr txBox="1"/>
                            <p:nvPr/>
                          </p:nvSpPr>
                          <p:spPr>
                            <a:xfrm>
                              <a:off x="5284484" y="5981279"/>
                              <a:ext cx="674055" cy="292388"/>
                            </a:xfrm>
                            <a:prstGeom prst="rect">
                              <a:avLst/>
                            </a:prstGeom>
                            <a:noFill/>
                          </p:spPr>
                          <p:txBody>
                            <a:bodyPr wrap="square" rtlCol="0">
                              <a:spAutoFit/>
                            </a:bodyPr>
                            <a:lstStyle/>
                            <a:p>
                              <a:r>
                                <a:rPr lang="en-US" sz="1300" b="1" dirty="0"/>
                                <a:t>450</a:t>
                              </a:r>
                            </a:p>
                          </p:txBody>
                        </p:sp>
                        <p:sp>
                          <p:nvSpPr>
                            <p:cNvPr id="202" name="TextBox 201"/>
                            <p:cNvSpPr txBox="1"/>
                            <p:nvPr/>
                          </p:nvSpPr>
                          <p:spPr>
                            <a:xfrm>
                              <a:off x="5741684" y="5981279"/>
                              <a:ext cx="529223" cy="292388"/>
                            </a:xfrm>
                            <a:prstGeom prst="rect">
                              <a:avLst/>
                            </a:prstGeom>
                            <a:noFill/>
                          </p:spPr>
                          <p:txBody>
                            <a:bodyPr wrap="square" rtlCol="0">
                              <a:spAutoFit/>
                            </a:bodyPr>
                            <a:lstStyle/>
                            <a:p>
                              <a:r>
                                <a:rPr lang="en-US" sz="1300" b="1" dirty="0"/>
                                <a:t>600</a:t>
                              </a:r>
                            </a:p>
                          </p:txBody>
                        </p:sp>
                        <p:sp>
                          <p:nvSpPr>
                            <p:cNvPr id="203" name="TextBox 202"/>
                            <p:cNvSpPr txBox="1"/>
                            <p:nvPr/>
                          </p:nvSpPr>
                          <p:spPr>
                            <a:xfrm>
                              <a:off x="6198884" y="5981279"/>
                              <a:ext cx="529223" cy="292388"/>
                            </a:xfrm>
                            <a:prstGeom prst="rect">
                              <a:avLst/>
                            </a:prstGeom>
                            <a:noFill/>
                          </p:spPr>
                          <p:txBody>
                            <a:bodyPr wrap="square" rtlCol="0">
                              <a:spAutoFit/>
                            </a:bodyPr>
                            <a:lstStyle/>
                            <a:p>
                              <a:r>
                                <a:rPr lang="en-US" sz="1300" b="1" dirty="0"/>
                                <a:t>750</a:t>
                              </a:r>
                            </a:p>
                          </p:txBody>
                        </p:sp>
                        <p:sp>
                          <p:nvSpPr>
                            <p:cNvPr id="204" name="TextBox 203"/>
                            <p:cNvSpPr txBox="1"/>
                            <p:nvPr/>
                          </p:nvSpPr>
                          <p:spPr>
                            <a:xfrm>
                              <a:off x="6662142" y="5981279"/>
                              <a:ext cx="529223" cy="292388"/>
                            </a:xfrm>
                            <a:prstGeom prst="rect">
                              <a:avLst/>
                            </a:prstGeom>
                            <a:noFill/>
                          </p:spPr>
                          <p:txBody>
                            <a:bodyPr wrap="square" rtlCol="0">
                              <a:spAutoFit/>
                            </a:bodyPr>
                            <a:lstStyle/>
                            <a:p>
                              <a:r>
                                <a:rPr lang="en-US" sz="1300" b="1" dirty="0"/>
                                <a:t>900</a:t>
                              </a:r>
                            </a:p>
                          </p:txBody>
                        </p:sp>
                        <p:sp>
                          <p:nvSpPr>
                            <p:cNvPr id="205" name="TextBox 204"/>
                            <p:cNvSpPr txBox="1"/>
                            <p:nvPr/>
                          </p:nvSpPr>
                          <p:spPr>
                            <a:xfrm>
                              <a:off x="7061636" y="5981279"/>
                              <a:ext cx="670164" cy="292388"/>
                            </a:xfrm>
                            <a:prstGeom prst="rect">
                              <a:avLst/>
                            </a:prstGeom>
                            <a:noFill/>
                          </p:spPr>
                          <p:txBody>
                            <a:bodyPr wrap="square" rtlCol="0">
                              <a:spAutoFit/>
                            </a:bodyPr>
                            <a:lstStyle/>
                            <a:p>
                              <a:r>
                                <a:rPr lang="en-US" sz="1300" b="1" dirty="0"/>
                                <a:t>1050</a:t>
                              </a:r>
                            </a:p>
                          </p:txBody>
                        </p:sp>
                        <p:sp>
                          <p:nvSpPr>
                            <p:cNvPr id="206" name="TextBox 205"/>
                            <p:cNvSpPr txBox="1"/>
                            <p:nvPr/>
                          </p:nvSpPr>
                          <p:spPr>
                            <a:xfrm>
                              <a:off x="7502711" y="5981279"/>
                              <a:ext cx="595188" cy="292388"/>
                            </a:xfrm>
                            <a:prstGeom prst="rect">
                              <a:avLst/>
                            </a:prstGeom>
                            <a:noFill/>
                          </p:spPr>
                          <p:txBody>
                            <a:bodyPr wrap="square" rtlCol="0">
                              <a:spAutoFit/>
                            </a:bodyPr>
                            <a:lstStyle/>
                            <a:p>
                              <a:r>
                                <a:rPr lang="en-US" sz="1300" b="1" dirty="0"/>
                                <a:t>1200</a:t>
                              </a:r>
                            </a:p>
                          </p:txBody>
                        </p:sp>
                        <p:sp>
                          <p:nvSpPr>
                            <p:cNvPr id="207" name="TextBox 206"/>
                            <p:cNvSpPr txBox="1"/>
                            <p:nvPr/>
                          </p:nvSpPr>
                          <p:spPr>
                            <a:xfrm>
                              <a:off x="7942194" y="5981279"/>
                              <a:ext cx="651096" cy="292388"/>
                            </a:xfrm>
                            <a:prstGeom prst="rect">
                              <a:avLst/>
                            </a:prstGeom>
                            <a:noFill/>
                          </p:spPr>
                          <p:txBody>
                            <a:bodyPr wrap="square" rtlCol="0">
                              <a:spAutoFit/>
                            </a:bodyPr>
                            <a:lstStyle/>
                            <a:p>
                              <a:r>
                                <a:rPr lang="en-US" sz="1300" b="1" dirty="0"/>
                                <a:t>1350</a:t>
                              </a:r>
                            </a:p>
                          </p:txBody>
                        </p:sp>
                        <p:sp>
                          <p:nvSpPr>
                            <p:cNvPr id="208" name="TextBox 207"/>
                            <p:cNvSpPr txBox="1"/>
                            <p:nvPr/>
                          </p:nvSpPr>
                          <p:spPr>
                            <a:xfrm>
                              <a:off x="8370518" y="5981279"/>
                              <a:ext cx="685008" cy="292388"/>
                            </a:xfrm>
                            <a:prstGeom prst="rect">
                              <a:avLst/>
                            </a:prstGeom>
                            <a:noFill/>
                          </p:spPr>
                          <p:txBody>
                            <a:bodyPr wrap="square" rtlCol="0">
                              <a:spAutoFit/>
                            </a:bodyPr>
                            <a:lstStyle/>
                            <a:p>
                              <a:r>
                                <a:rPr lang="en-US" sz="1300" b="1" dirty="0"/>
                                <a:t>1500</a:t>
                              </a:r>
                            </a:p>
                          </p:txBody>
                        </p:sp>
                      </p:grpSp>
                    </p:grpSp>
                    <p:sp>
                      <p:nvSpPr>
                        <p:cNvPr id="189" name="TextBox 188"/>
                        <p:cNvSpPr txBox="1"/>
                        <p:nvPr/>
                      </p:nvSpPr>
                      <p:spPr>
                        <a:xfrm rot="16200000">
                          <a:off x="1360242" y="3249776"/>
                          <a:ext cx="3771527" cy="334765"/>
                        </a:xfrm>
                        <a:prstGeom prst="rect">
                          <a:avLst/>
                        </a:prstGeom>
                        <a:noFill/>
                      </p:spPr>
                      <p:txBody>
                        <a:bodyPr wrap="square" rtlCol="0">
                          <a:spAutoFit/>
                        </a:bodyPr>
                        <a:lstStyle/>
                        <a:p>
                          <a:pPr algn="ctr"/>
                          <a:r>
                            <a:rPr lang="en-US" sz="1400" b="1" dirty="0"/>
                            <a:t>AAER</a:t>
                          </a:r>
                        </a:p>
                      </p:txBody>
                    </p:sp>
                    <p:sp>
                      <p:nvSpPr>
                        <p:cNvPr id="190" name="TextBox 189"/>
                        <p:cNvSpPr txBox="1"/>
                        <p:nvPr/>
                      </p:nvSpPr>
                      <p:spPr>
                        <a:xfrm>
                          <a:off x="3758181" y="5961880"/>
                          <a:ext cx="4674363" cy="421460"/>
                        </a:xfrm>
                        <a:prstGeom prst="rect">
                          <a:avLst/>
                        </a:prstGeom>
                        <a:noFill/>
                      </p:spPr>
                      <p:txBody>
                        <a:bodyPr wrap="square" rtlCol="0">
                          <a:spAutoFit/>
                        </a:bodyPr>
                        <a:lstStyle/>
                        <a:p>
                          <a:pPr algn="ctr"/>
                          <a:r>
                            <a:rPr lang="en-US" sz="1400" b="1" dirty="0"/>
                            <a:t>Baseline blood eosinophil count (cells/µL)</a:t>
                          </a:r>
                        </a:p>
                      </p:txBody>
                    </p:sp>
                  </p:grpSp>
                </p:grpSp>
              </p:grpSp>
              <p:grpSp>
                <p:nvGrpSpPr>
                  <p:cNvPr id="155" name="Group 154"/>
                  <p:cNvGrpSpPr/>
                  <p:nvPr/>
                </p:nvGrpSpPr>
                <p:grpSpPr>
                  <a:xfrm>
                    <a:off x="6490985" y="2273056"/>
                    <a:ext cx="4841042" cy="2296121"/>
                    <a:chOff x="3567547" y="1925915"/>
                    <a:chExt cx="4841042" cy="3584997"/>
                  </a:xfrm>
                </p:grpSpPr>
                <p:grpSp>
                  <p:nvGrpSpPr>
                    <p:cNvPr id="156" name="Group 155"/>
                    <p:cNvGrpSpPr/>
                    <p:nvPr/>
                  </p:nvGrpSpPr>
                  <p:grpSpPr>
                    <a:xfrm>
                      <a:off x="3567547" y="1925915"/>
                      <a:ext cx="91440" cy="2991707"/>
                      <a:chOff x="3567547" y="1925915"/>
                      <a:chExt cx="91440" cy="2991707"/>
                    </a:xfrm>
                  </p:grpSpPr>
                  <p:cxnSp>
                    <p:nvCxnSpPr>
                      <p:cNvPr id="173" name="Straight Connector 172"/>
                      <p:cNvCxnSpPr/>
                      <p:nvPr/>
                    </p:nvCxnSpPr>
                    <p:spPr>
                      <a:xfrm rot="5400000">
                        <a:off x="3613267" y="4871902"/>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3613267" y="4241229"/>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3613267" y="3643396"/>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613267" y="3029294"/>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3613267" y="2415257"/>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3613267" y="1880195"/>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3777955" y="3949347"/>
                      <a:ext cx="4630634" cy="1561565"/>
                      <a:chOff x="3777955" y="3949347"/>
                      <a:chExt cx="4630634" cy="1561565"/>
                    </a:xfrm>
                  </p:grpSpPr>
                  <p:grpSp>
                    <p:nvGrpSpPr>
                      <p:cNvPr id="158" name="Group 157"/>
                      <p:cNvGrpSpPr/>
                      <p:nvPr/>
                    </p:nvGrpSpPr>
                    <p:grpSpPr>
                      <a:xfrm>
                        <a:off x="3810671" y="5355878"/>
                        <a:ext cx="4493750" cy="155034"/>
                        <a:chOff x="3810671" y="5355878"/>
                        <a:chExt cx="4493750" cy="155034"/>
                      </a:xfrm>
                    </p:grpSpPr>
                    <p:cxnSp>
                      <p:nvCxnSpPr>
                        <p:cNvPr id="162" name="Straight Connector 161"/>
                        <p:cNvCxnSpPr/>
                        <p:nvPr/>
                      </p:nvCxnSpPr>
                      <p:spPr>
                        <a:xfrm>
                          <a:off x="381067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26369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716711" y="5370749"/>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304421" y="5370750"/>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7851400" y="5370750"/>
                          <a:ext cx="0" cy="1401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43483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698181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28791" y="5355878"/>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14115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9417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47196" y="5370750"/>
                          <a:ext cx="0" cy="1401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3777955" y="3949347"/>
                        <a:ext cx="4630634" cy="277302"/>
                        <a:chOff x="3777955" y="3949347"/>
                        <a:chExt cx="4630634" cy="277302"/>
                      </a:xfrm>
                    </p:grpSpPr>
                    <p:cxnSp>
                      <p:nvCxnSpPr>
                        <p:cNvPr id="160" name="Straight Connector 159"/>
                        <p:cNvCxnSpPr/>
                        <p:nvPr/>
                      </p:nvCxnSpPr>
                      <p:spPr>
                        <a:xfrm flipH="1">
                          <a:off x="6348804" y="3949347"/>
                          <a:ext cx="2059785" cy="50008"/>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3777955" y="3988905"/>
                          <a:ext cx="2570849" cy="237744"/>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grpSp>
                </p:grpSp>
              </p:grpSp>
            </p:grpSp>
            <p:sp>
              <p:nvSpPr>
                <p:cNvPr id="210" name="Rectangle 209"/>
                <p:cNvSpPr/>
                <p:nvPr/>
              </p:nvSpPr>
              <p:spPr>
                <a:xfrm>
                  <a:off x="7461969" y="1596232"/>
                  <a:ext cx="4545761" cy="487624"/>
                </a:xfrm>
                <a:prstGeom prst="rect">
                  <a:avLst/>
                </a:prstGeom>
              </p:spPr>
              <p:txBody>
                <a:bodyPr wrap="square">
                  <a:spAutoFit/>
                </a:bodyPr>
                <a:lstStyle/>
                <a:p>
                  <a:pPr algn="ctr"/>
                  <a:r>
                    <a:rPr lang="en-US" sz="1600" b="1" dirty="0">
                      <a:ea typeface="Segoe UI" panose="020B0502040204020203" pitchFamily="34" charset="0"/>
                      <a:cs typeface="Segoe UI" panose="020B0502040204020203" pitchFamily="34" charset="0"/>
                    </a:rPr>
                    <a:t>Change in AAER by Baseline Blood </a:t>
                  </a:r>
                </a:p>
                <a:p>
                  <a:pPr algn="ctr"/>
                  <a:r>
                    <a:rPr lang="en-US" sz="1600" b="1" dirty="0">
                      <a:ea typeface="Segoe UI" panose="020B0502040204020203" pitchFamily="34" charset="0"/>
                      <a:cs typeface="Segoe UI" panose="020B0502040204020203" pitchFamily="34" charset="0"/>
                    </a:rPr>
                    <a:t>EOS Counts</a:t>
                  </a:r>
                </a:p>
              </p:txBody>
            </p:sp>
          </p:grpSp>
        </p:grpSp>
        <p:sp>
          <p:nvSpPr>
            <p:cNvPr id="81" name="TextBox 80"/>
            <p:cNvSpPr txBox="1"/>
            <p:nvPr/>
          </p:nvSpPr>
          <p:spPr>
            <a:xfrm>
              <a:off x="3461540" y="2204674"/>
              <a:ext cx="2176941" cy="798740"/>
            </a:xfrm>
            <a:prstGeom prst="rect">
              <a:avLst/>
            </a:prstGeom>
            <a:noFill/>
          </p:spPr>
          <p:txBody>
            <a:bodyPr wrap="square" rtlCol="0">
              <a:spAutoFit/>
            </a:bodyPr>
            <a:lstStyle/>
            <a:p>
              <a:endParaRPr lang="en-US" sz="1100" dirty="0"/>
            </a:p>
            <a:p>
              <a:r>
                <a:rPr lang="en-US" sz="1100" dirty="0"/>
                <a:t>        </a:t>
              </a:r>
            </a:p>
            <a:p>
              <a:r>
                <a:rPr lang="en-US" sz="1100" dirty="0"/>
                <a:t>         Benralizumab 30 mg Q8W</a:t>
              </a:r>
            </a:p>
            <a:p>
              <a:r>
                <a:rPr lang="en-US" sz="1100" dirty="0"/>
                <a:t>         Placebo</a:t>
              </a:r>
            </a:p>
          </p:txBody>
        </p:sp>
        <p:cxnSp>
          <p:nvCxnSpPr>
            <p:cNvPr id="82" name="Straight Connector 81"/>
            <p:cNvCxnSpPr/>
            <p:nvPr/>
          </p:nvCxnSpPr>
          <p:spPr>
            <a:xfrm>
              <a:off x="3538000" y="2672770"/>
              <a:ext cx="274320" cy="293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538000" y="2850460"/>
              <a:ext cx="274320" cy="2939"/>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98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22389</TotalTime>
  <Words>8564</Words>
  <Application>Microsoft Office PowerPoint</Application>
  <PresentationFormat>Widescreen</PresentationFormat>
  <Paragraphs>1124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Segoe UI</vt:lpstr>
      <vt:lpstr>Times New Roman</vt:lpstr>
      <vt:lpstr>Wingdings</vt:lpstr>
      <vt:lpstr>Slide Template</vt:lpstr>
      <vt:lpstr>PowerPoint Presentation</vt:lpstr>
      <vt:lpstr>Identification of Clinical Characteristics Associated With an Enhanced Response to Benralizumab in Patients With Severe, Uncontrolled Asthma</vt:lpstr>
      <vt:lpstr>Background and Objectives: Predictors of Enhanced Response From the Pooled SIROCCO and CALIMA Data</vt:lpstr>
      <vt:lpstr>Methods and Analyses</vt:lpstr>
      <vt:lpstr>SIROCCO and CALIMA: Severe Asthma in Patients ≥12 Years of Age Uncontrolled on ICS/LABA</vt:lpstr>
      <vt:lpstr>Results 1: Influence of EOS and Historical Exacerbations Plus Other Potentially Important Predictors</vt:lpstr>
      <vt:lpstr>Baseline Demographic and Clinical Characteristics (Full Analysis Set;        All Patients: Treated + Placebo)1,2 </vt:lpstr>
      <vt:lpstr>Baseline Disease State Characteristics (Full Analysis Set; All Patients: Treated + Placebo)1,2 </vt:lpstr>
      <vt:lpstr>Influence of Baseline Blood EOS Counts on AAER (Full Analysis Set;              Pooled Studies, Q8W)</vt:lpstr>
      <vt:lpstr>Influence of Baseline Blood EOS on Change in FEV1 (Full Analysis Set; Pooled Studies, Q8W) </vt:lpstr>
      <vt:lpstr>Influence of Baseline Blood EOS on Change in TAS, ACQ-6, and              AQLQ(S)+12 Scores (Full Analysis Set; Pooled Studies, Q8W) </vt:lpstr>
      <vt:lpstr>Influence of Asthma Exacerbation History on Efficacy in Patients With Baseline Blood EOS Counts of ≥300 cells/µL (Full Analysis Set; Pooled Studies, Q8W)</vt:lpstr>
      <vt:lpstr>Structured (Unbiased) Exploration Yielded a Number of Potentially Important Clinical Predictors of Benralizumab Response (All EOS; Full Analysis Set, Q8W)</vt:lpstr>
      <vt:lpstr>Results 2: Baseline Patient Factor Impact on the Clinical Efficacy of Benralizumab for Severe Asthma</vt:lpstr>
      <vt:lpstr>Selection of Baseline Factors for Further Testing Based on Responder 1 Analyses and Described Features of the Eosinophilic Phenotype</vt:lpstr>
      <vt:lpstr>Influence of Baseline Factors on AER Reductions (Pooled SIROCCO and CALIMA; High-Dosage ICS/LABA, ANY EOS)</vt:lpstr>
      <vt:lpstr>Exacerbation Rate Reduction by Baseline Factors and Blood EOS Counts (Pooled SIROCCO and CALIMA; High-Dosage ICS/LABA, ≥300 EOS)</vt:lpstr>
      <vt:lpstr>Influence of Baseline Factors on FEV1 Improvements (Pooled SIROCCO and CALIMA; High-Dosage ICS/LABA, ANY EOS)</vt:lpstr>
      <vt:lpstr>Exacerbation Rate Reduction by Baseline Factors and Blood EOS Counts (Pooled SIROCCO and CALIMA; High-Dosage ICS/LABA, &lt;300 EOS)</vt:lpstr>
      <vt:lpstr>FEV1  Improvement by Baseline Factors and Blood EOS Counts (Pooled SIROCCO and CALIMA; High-Dosage ICS/LABA, ≥300 EOS )</vt:lpstr>
      <vt:lpstr>FEV1 Improvement by Baseline Factors and Blood EOS Counts (Pooled SIROCCO and CALIMA; High-Dosage ICS/LABA, &lt;300 EOS)</vt:lpstr>
      <vt:lpstr>Conclusions: Predictors of Enhanced Benralizumab Treatment Effect in Patients With Severe, Uncontrolled Asthma</vt:lpstr>
      <vt:lpstr>PowerPoint Presentation</vt:lpstr>
      <vt:lpstr>Exacerbation Rate Reduction Based on Allergic Status (Atopy and IgE Concentration) and Baseline Blood EOS Counts (Pooled Analysis; High-Dosage ICS/LABA, Q8W)</vt:lpstr>
      <vt:lpstr>Prebronchodilator FEV1 Change From Baseline Based on Allergic Status (Atopy and IgE Concentration) and Baseline Blood EOS Counts (Pooled Analysis; High-Dosage ICS/LABA, Q8W)</vt:lpstr>
      <vt:lpstr>Influence of IgE Concentration on AAER by Baseline Blood EOS Count (Pooled Analysis; High-Dosage ICS/LABA, Q8W)</vt:lpstr>
      <vt:lpstr>Influence of IgE Concentration on Pre-BD FEV1 by Baseline Blood EOS Count (Pooled Analysis; High-Dosage ICS/LABA, Q8W)</vt:lpstr>
      <vt:lpstr>The Gold Standard Diagnosis of Eosinophilic Asthma Is Currently Based on Demonstrable Airway Eosinophilia (Sputum)1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471</cp:revision>
  <cp:lastPrinted>2017-11-14T16:14:39Z</cp:lastPrinted>
  <dcterms:created xsi:type="dcterms:W3CDTF">2015-10-23T18:57:23Z</dcterms:created>
  <dcterms:modified xsi:type="dcterms:W3CDTF">2019-06-25T08:30:43Z</dcterms:modified>
</cp:coreProperties>
</file>