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0.xml" ContentType="application/vnd.openxmlformats-officedocument.presentationml.notesSlide+xml"/>
  <Override PartName="/ppt/charts/chart5.xml" ContentType="application/vnd.openxmlformats-officedocument.drawingml.chart+xml"/>
  <Override PartName="/ppt/drawings/drawing2.xml" ContentType="application/vnd.openxmlformats-officedocument.drawingml.chartshape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6.xml" ContentType="application/vnd.openxmlformats-officedocument.drawingml.chart+xml"/>
  <Override PartName="/ppt/notesSlides/notesSlide23.xml" ContentType="application/vnd.openxmlformats-officedocument.presentationml.notesSlide+xml"/>
  <Override PartName="/ppt/charts/chart7.xml" ContentType="application/vnd.openxmlformats-officedocument.drawingml.chart+xml"/>
  <Override PartName="/ppt/notesSlides/notesSlide24.xml" ContentType="application/vnd.openxmlformats-officedocument.presentationml.notesSlide+xml"/>
  <Override PartName="/ppt/charts/chart8.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3.xml" ContentType="application/vnd.openxmlformats-officedocument.drawingml.chartshapes+xml"/>
  <Override PartName="/ppt/notesSlides/notesSlide25.xml" ContentType="application/vnd.openxmlformats-officedocument.presentationml.notesSlide+xml"/>
  <Override PartName="/ppt/charts/chart9.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6.xml" ContentType="application/vnd.openxmlformats-officedocument.presentationml.notesSlide+xml"/>
  <Override PartName="/ppt/charts/chart10.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7.xml" ContentType="application/vnd.openxmlformats-officedocument.presentationml.notesSlide+xml"/>
  <Override PartName="/ppt/charts/chart11.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4.xml" ContentType="application/vnd.openxmlformats-officedocument.drawingml.chartshapes+xml"/>
  <Override PartName="/ppt/notesSlides/notesSlide28.xml" ContentType="application/vnd.openxmlformats-officedocument.presentationml.notesSlide+xml"/>
  <Override PartName="/ppt/charts/chart12.xml" ContentType="application/vnd.openxmlformats-officedocument.drawingml.chart+xml"/>
  <Override PartName="/ppt/charts/style9.xml" ContentType="application/vnd.ms-office.chartstyle+xml"/>
  <Override PartName="/ppt/charts/colors9.xml" ContentType="application/vnd.ms-office.chartcolorstyle+xml"/>
  <Override PartName="/ppt/charts/chart13.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9.xml" ContentType="application/vnd.openxmlformats-officedocument.presentationml.notesSlide+xml"/>
  <Override PartName="/ppt/charts/chart14.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15.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5.xml" ContentType="application/vnd.openxmlformats-officedocument.drawingml.chartshapes+xml"/>
  <Override PartName="/ppt/notesSlides/notesSlide41.xml" ContentType="application/vnd.openxmlformats-officedocument.presentationml.notesSlide+xml"/>
  <Override PartName="/ppt/charts/chart16.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7.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6.xml" ContentType="application/vnd.openxmlformats-officedocument.drawingml.chartshapes+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5" r:id="rId1"/>
  </p:sldMasterIdLst>
  <p:notesMasterIdLst>
    <p:notesMasterId r:id="rId45"/>
  </p:notesMasterIdLst>
  <p:handoutMasterIdLst>
    <p:handoutMasterId r:id="rId46"/>
  </p:handoutMasterIdLst>
  <p:sldIdLst>
    <p:sldId id="279" r:id="rId2"/>
    <p:sldId id="265" r:id="rId3"/>
    <p:sldId id="319" r:id="rId4"/>
    <p:sldId id="281" r:id="rId5"/>
    <p:sldId id="282" r:id="rId6"/>
    <p:sldId id="283" r:id="rId7"/>
    <p:sldId id="284" r:id="rId8"/>
    <p:sldId id="285" r:id="rId9"/>
    <p:sldId id="286" r:id="rId10"/>
    <p:sldId id="287" r:id="rId11"/>
    <p:sldId id="288" r:id="rId12"/>
    <p:sldId id="289" r:id="rId13"/>
    <p:sldId id="290" r:id="rId14"/>
    <p:sldId id="291" r:id="rId15"/>
    <p:sldId id="256"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18" r:id="rId30"/>
    <p:sldId id="317" r:id="rId31"/>
    <p:sldId id="320" r:id="rId32"/>
    <p:sldId id="316" r:id="rId33"/>
    <p:sldId id="315" r:id="rId34"/>
    <p:sldId id="314" r:id="rId35"/>
    <p:sldId id="313" r:id="rId36"/>
    <p:sldId id="312" r:id="rId37"/>
    <p:sldId id="311" r:id="rId38"/>
    <p:sldId id="310" r:id="rId39"/>
    <p:sldId id="309" r:id="rId40"/>
    <p:sldId id="308" r:id="rId41"/>
    <p:sldId id="307" r:id="rId42"/>
    <p:sldId id="306" r:id="rId43"/>
    <p:sldId id="305" r:id="rId44"/>
  </p:sldIdLst>
  <p:sldSz cx="12192000" cy="6858000"/>
  <p:notesSz cx="6858000" cy="92964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pra, Sonia" initials="CS" lastIdx="50" clrIdx="0">
    <p:extLst>
      <p:ext uri="{19B8F6BF-5375-455C-9EA6-DF929625EA0E}">
        <p15:presenceInfo xmlns:p15="http://schemas.microsoft.com/office/powerpoint/2012/main" userId="S-1-5-21-1715567821-1645522239-725345543-228257" providerId="AD"/>
      </p:ext>
    </p:extLst>
  </p:cmAuthor>
  <p:cmAuthor id="2" name="Schrank, Kelly S (Med Communications)" initials="SKS(C" lastIdx="12" clrIdx="1">
    <p:extLst>
      <p:ext uri="{19B8F6BF-5375-455C-9EA6-DF929625EA0E}">
        <p15:presenceInfo xmlns:p15="http://schemas.microsoft.com/office/powerpoint/2012/main" userId="S-1-5-21-1715567821-1645522239-725345543-3032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375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9881" autoAdjust="0"/>
    <p:restoredTop sz="94002" autoAdjust="0"/>
  </p:normalViewPr>
  <p:slideViewPr>
    <p:cSldViewPr snapToGrid="0">
      <p:cViewPr>
        <p:scale>
          <a:sx n="90" d="100"/>
          <a:sy n="90" d="100"/>
        </p:scale>
        <p:origin x="-1300" y="44"/>
      </p:cViewPr>
      <p:guideLst/>
    </p:cSldViewPr>
  </p:slideViewPr>
  <p:outlineViewPr>
    <p:cViewPr>
      <p:scale>
        <a:sx n="33" d="100"/>
        <a:sy n="33" d="100"/>
      </p:scale>
      <p:origin x="0" y="-216"/>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p:scale>
          <a:sx n="80" d="100"/>
          <a:sy n="80" d="100"/>
        </p:scale>
        <p:origin x="1252" y="4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7.xml"/><Relationship Id="rId1" Type="http://schemas.microsoft.com/office/2011/relationships/chartStyle" Target="style7.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9.xml"/><Relationship Id="rId1" Type="http://schemas.microsoft.com/office/2011/relationships/chartStyle" Target="style9.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0.xml"/><Relationship Id="rId1" Type="http://schemas.microsoft.com/office/2011/relationships/chartStyle" Target="style10.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1.xml"/><Relationship Id="rId1" Type="http://schemas.microsoft.com/office/2011/relationships/chartStyle" Target="style11.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3.xml"/><Relationship Id="rId1" Type="http://schemas.microsoft.com/office/2011/relationships/chartStyle" Target="style13.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3.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565325617847994E-2"/>
          <c:y val="0.16384981052038297"/>
          <c:w val="0.89888908636618403"/>
          <c:h val="0.75537913154775627"/>
        </c:manualLayout>
      </c:layout>
      <c:barChart>
        <c:barDir val="col"/>
        <c:grouping val="clustered"/>
        <c:varyColors val="0"/>
        <c:ser>
          <c:idx val="0"/>
          <c:order val="0"/>
          <c:tx>
            <c:strRef>
              <c:f>Sheet1!$B$1</c:f>
              <c:strCache>
                <c:ptCount val="1"/>
                <c:pt idx="0">
                  <c:v>Placebo</c:v>
                </c:pt>
              </c:strCache>
            </c:strRef>
          </c:tx>
          <c:spPr>
            <a:solidFill>
              <a:srgbClr val="B0B6B6"/>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General</c:formatCode>
                <c:ptCount val="1"/>
                <c:pt idx="0">
                  <c:v>-25</c:v>
                </c:pt>
              </c:numCache>
            </c:numRef>
          </c:val>
          <c:extLst>
            <c:ext xmlns:c16="http://schemas.microsoft.com/office/drawing/2014/chart" uri="{C3380CC4-5D6E-409C-BE32-E72D297353CC}">
              <c16:uniqueId val="{00000000-610E-47D3-B456-A4BAB551BE75}"/>
            </c:ext>
          </c:extLst>
        </c:ser>
        <c:ser>
          <c:idx val="1"/>
          <c:order val="1"/>
          <c:tx>
            <c:strRef>
              <c:f>Sheet1!$C$1</c:f>
              <c:strCache>
                <c:ptCount val="1"/>
                <c:pt idx="0">
                  <c:v>Benralizumab Q4W</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General</c:formatCode>
                <c:ptCount val="1"/>
                <c:pt idx="0">
                  <c:v>-75</c:v>
                </c:pt>
              </c:numCache>
            </c:numRef>
          </c:val>
          <c:extLst>
            <c:ext xmlns:c16="http://schemas.microsoft.com/office/drawing/2014/chart" uri="{C3380CC4-5D6E-409C-BE32-E72D297353CC}">
              <c16:uniqueId val="{00000001-610E-47D3-B456-A4BAB551BE75}"/>
            </c:ext>
          </c:extLst>
        </c:ser>
        <c:ser>
          <c:idx val="2"/>
          <c:order val="2"/>
          <c:tx>
            <c:strRef>
              <c:f>Sheet1!$D$1</c:f>
              <c:strCache>
                <c:ptCount val="1"/>
                <c:pt idx="0">
                  <c:v>Benralizumab Q8W</c:v>
                </c:pt>
              </c:strCache>
            </c:strRef>
          </c:tx>
          <c:spPr>
            <a:solidFill>
              <a:srgbClr val="F0AB00"/>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General</c:formatCode>
                <c:ptCount val="1"/>
                <c:pt idx="0">
                  <c:v>-75</c:v>
                </c:pt>
              </c:numCache>
            </c:numRef>
          </c:val>
          <c:extLst>
            <c:ext xmlns:c16="http://schemas.microsoft.com/office/drawing/2014/chart" uri="{C3380CC4-5D6E-409C-BE32-E72D297353CC}">
              <c16:uniqueId val="{00000002-610E-47D3-B456-A4BAB551BE75}"/>
            </c:ext>
          </c:extLst>
        </c:ser>
        <c:dLbls>
          <c:showLegendKey val="0"/>
          <c:showVal val="0"/>
          <c:showCatName val="0"/>
          <c:showSerName val="0"/>
          <c:showPercent val="0"/>
          <c:showBubbleSize val="0"/>
        </c:dLbls>
        <c:gapWidth val="219"/>
        <c:overlap val="-27"/>
        <c:axId val="554338152"/>
        <c:axId val="554337760"/>
      </c:barChart>
      <c:catAx>
        <c:axId val="554338152"/>
        <c:scaling>
          <c:orientation val="minMax"/>
        </c:scaling>
        <c:delete val="0"/>
        <c:axPos val="b"/>
        <c:numFmt formatCode="General" sourceLinked="1"/>
        <c:majorTickMark val="none"/>
        <c:minorTickMark val="none"/>
        <c:tickLblPos val="high"/>
        <c:spPr>
          <a:noFill/>
          <a:ln w="2857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54337760"/>
        <c:crosses val="autoZero"/>
        <c:auto val="1"/>
        <c:lblAlgn val="ctr"/>
        <c:lblOffset val="100"/>
        <c:noMultiLvlLbl val="0"/>
      </c:catAx>
      <c:valAx>
        <c:axId val="554337760"/>
        <c:scaling>
          <c:orientation val="minMax"/>
          <c:min val="-100"/>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lgn="l">
              <a:defRPr sz="1200" b="1" i="0" u="none" strike="noStrike" kern="1200" baseline="0">
                <a:solidFill>
                  <a:schemeClr val="tx1"/>
                </a:solidFill>
                <a:latin typeface="+mn-lt"/>
                <a:ea typeface="+mn-ea"/>
                <a:cs typeface="+mn-cs"/>
              </a:defRPr>
            </a:pPr>
            <a:endParaRPr lang="en-US"/>
          </a:p>
        </c:txPr>
        <c:crossAx val="554338152"/>
        <c:crosses val="autoZero"/>
        <c:crossBetween val="between"/>
      </c:valAx>
      <c:spPr>
        <a:noFill/>
        <a:ln>
          <a:noFill/>
        </a:ln>
        <a:effectLst/>
      </c:spPr>
    </c:plotArea>
    <c:legend>
      <c:legendPos val="b"/>
      <c:layout>
        <c:manualLayout>
          <c:xMode val="edge"/>
          <c:yMode val="edge"/>
          <c:x val="0.12256180259922513"/>
          <c:y val="0.91001692164002479"/>
          <c:w val="0.76509306412716727"/>
          <c:h val="5.9511911674186665E-2"/>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260703740157478E-2"/>
          <c:y val="2.8871374771447272E-2"/>
          <c:w val="0.9201767962598425"/>
          <c:h val="0.81585979161138655"/>
        </c:manualLayout>
      </c:layout>
      <c:lineChart>
        <c:grouping val="standard"/>
        <c:varyColors val="0"/>
        <c:ser>
          <c:idx val="1"/>
          <c:order val="0"/>
          <c:tx>
            <c:strRef>
              <c:f>Sheet1!$C$1</c:f>
              <c:strCache>
                <c:ptCount val="1"/>
                <c:pt idx="0">
                  <c:v>Benra Q8W</c:v>
                </c:pt>
              </c:strCache>
            </c:strRef>
          </c:tx>
          <c:spPr>
            <a:ln w="28575" cap="rnd">
              <a:solidFill>
                <a:srgbClr val="F0AB00"/>
              </a:solidFill>
              <a:round/>
            </a:ln>
            <a:effectLst/>
          </c:spPr>
          <c:marker>
            <c:symbol val="circle"/>
            <c:size val="5"/>
            <c:spPr>
              <a:solidFill>
                <a:srgbClr val="F0AB00"/>
              </a:solidFill>
              <a:ln w="9525">
                <a:solidFill>
                  <a:srgbClr val="F0AB00"/>
                </a:solidFill>
              </a:ln>
              <a:effectLst/>
            </c:spPr>
          </c:marker>
          <c:cat>
            <c:numRef>
              <c:f>Sheet1!$A$2:$A$8</c:f>
              <c:numCache>
                <c:formatCode>General</c:formatCode>
                <c:ptCount val="7"/>
                <c:pt idx="0">
                  <c:v>4</c:v>
                </c:pt>
                <c:pt idx="1">
                  <c:v>8</c:v>
                </c:pt>
                <c:pt idx="2">
                  <c:v>12</c:v>
                </c:pt>
                <c:pt idx="3">
                  <c:v>16</c:v>
                </c:pt>
                <c:pt idx="4">
                  <c:v>20</c:v>
                </c:pt>
                <c:pt idx="5">
                  <c:v>24</c:v>
                </c:pt>
                <c:pt idx="6">
                  <c:v>28</c:v>
                </c:pt>
              </c:numCache>
            </c:numRef>
          </c:cat>
          <c:val>
            <c:numRef>
              <c:f>Sheet1!$C$2:$C$8</c:f>
              <c:numCache>
                <c:formatCode>General</c:formatCode>
                <c:ptCount val="7"/>
                <c:pt idx="0">
                  <c:v>0.56000000000000005</c:v>
                </c:pt>
                <c:pt idx="1">
                  <c:v>0.69</c:v>
                </c:pt>
                <c:pt idx="2">
                  <c:v>0.82</c:v>
                </c:pt>
                <c:pt idx="3">
                  <c:v>0.82</c:v>
                </c:pt>
                <c:pt idx="4">
                  <c:v>0.92</c:v>
                </c:pt>
                <c:pt idx="5">
                  <c:v>0.94</c:v>
                </c:pt>
                <c:pt idx="6">
                  <c:v>1.05</c:v>
                </c:pt>
              </c:numCache>
            </c:numRef>
          </c:val>
          <c:smooth val="0"/>
          <c:extLst>
            <c:ext xmlns:c16="http://schemas.microsoft.com/office/drawing/2014/chart" uri="{C3380CC4-5D6E-409C-BE32-E72D297353CC}">
              <c16:uniqueId val="{00000001-67CD-401C-99C3-54DF44E3F4BB}"/>
            </c:ext>
          </c:extLst>
        </c:ser>
        <c:dLbls>
          <c:showLegendKey val="0"/>
          <c:showVal val="0"/>
          <c:showCatName val="0"/>
          <c:showSerName val="0"/>
          <c:showPercent val="0"/>
          <c:showBubbleSize val="0"/>
        </c:dLbls>
        <c:marker val="1"/>
        <c:smooth val="0"/>
        <c:axId val="2088124344"/>
        <c:axId val="2088133528"/>
      </c:lineChart>
      <c:catAx>
        <c:axId val="2088124344"/>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2088133528"/>
        <c:crosses val="autoZero"/>
        <c:auto val="1"/>
        <c:lblAlgn val="ctr"/>
        <c:lblOffset val="100"/>
        <c:noMultiLvlLbl val="0"/>
      </c:catAx>
      <c:valAx>
        <c:axId val="2088133528"/>
        <c:scaling>
          <c:orientation val="minMax"/>
          <c:max val="1.5"/>
          <c:min val="0"/>
        </c:scaling>
        <c:delete val="0"/>
        <c:axPos val="l"/>
        <c:numFmt formatCode="#,##0.00" sourceLinked="0"/>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2088124344"/>
        <c:crosses val="autoZero"/>
        <c:crossBetween val="between"/>
        <c:majorUnit val="0.2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solidFill>
                <a:latin typeface="+mn-lt"/>
                <a:ea typeface="+mn-ea"/>
                <a:cs typeface="+mn-cs"/>
              </a:defRPr>
            </a:pPr>
            <a:r>
              <a:rPr lang="en-US" sz="1600" b="1" dirty="0">
                <a:solidFill>
                  <a:schemeClr val="tx1"/>
                </a:solidFill>
              </a:rPr>
              <a:t>Total Asthma Symptom Score Change</a:t>
            </a:r>
            <a:r>
              <a:rPr lang="en-US" sz="1600" b="1" baseline="0" dirty="0">
                <a:solidFill>
                  <a:schemeClr val="tx1"/>
                </a:solidFill>
              </a:rPr>
              <a:t> From Baseline </a:t>
            </a:r>
            <a:r>
              <a:rPr lang="en-US" sz="1600" b="1" dirty="0">
                <a:solidFill>
                  <a:schemeClr val="tx1"/>
                </a:solidFill>
              </a:rPr>
              <a:t>at Week 28</a:t>
            </a:r>
          </a:p>
        </c:rich>
      </c:tx>
      <c:layout>
        <c:manualLayout>
          <c:xMode val="edge"/>
          <c:yMode val="edge"/>
          <c:x val="0.11270881249039691"/>
          <c:y val="0"/>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7.1565325617847994E-2"/>
          <c:y val="0.16384981052038297"/>
          <c:w val="0.89888908636618403"/>
          <c:h val="0.71659773729753828"/>
        </c:manualLayout>
      </c:layout>
      <c:barChart>
        <c:barDir val="col"/>
        <c:grouping val="clustered"/>
        <c:varyColors val="0"/>
        <c:ser>
          <c:idx val="0"/>
          <c:order val="0"/>
          <c:tx>
            <c:strRef>
              <c:f>Sheet1!$B$1</c:f>
              <c:strCache>
                <c:ptCount val="1"/>
                <c:pt idx="0">
                  <c:v>Placebo</c:v>
                </c:pt>
              </c:strCache>
            </c:strRef>
          </c:tx>
          <c:spPr>
            <a:solidFill>
              <a:srgbClr val="B0B6B6"/>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General</c:formatCode>
                <c:ptCount val="1"/>
                <c:pt idx="0">
                  <c:v>-0.53</c:v>
                </c:pt>
              </c:numCache>
            </c:numRef>
          </c:val>
          <c:extLst>
            <c:ext xmlns:c16="http://schemas.microsoft.com/office/drawing/2014/chart" uri="{C3380CC4-5D6E-409C-BE32-E72D297353CC}">
              <c16:uniqueId val="{00000000-2A9E-4629-B310-2F34DFA240F7}"/>
            </c:ext>
          </c:extLst>
        </c:ser>
        <c:ser>
          <c:idx val="1"/>
          <c:order val="1"/>
          <c:tx>
            <c:strRef>
              <c:f>Sheet1!$C$1</c:f>
              <c:strCache>
                <c:ptCount val="1"/>
                <c:pt idx="0">
                  <c:v>Benralizumab Q4W</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General</c:formatCode>
                <c:ptCount val="1"/>
                <c:pt idx="0">
                  <c:v>-0.54</c:v>
                </c:pt>
              </c:numCache>
            </c:numRef>
          </c:val>
          <c:extLst>
            <c:ext xmlns:c16="http://schemas.microsoft.com/office/drawing/2014/chart" uri="{C3380CC4-5D6E-409C-BE32-E72D297353CC}">
              <c16:uniqueId val="{00000001-2A9E-4629-B310-2F34DFA240F7}"/>
            </c:ext>
          </c:extLst>
        </c:ser>
        <c:ser>
          <c:idx val="2"/>
          <c:order val="2"/>
          <c:tx>
            <c:strRef>
              <c:f>Sheet1!$D$1</c:f>
              <c:strCache>
                <c:ptCount val="1"/>
                <c:pt idx="0">
                  <c:v>Benralizumab Q8W</c:v>
                </c:pt>
              </c:strCache>
            </c:strRef>
          </c:tx>
          <c:spPr>
            <a:solidFill>
              <a:srgbClr val="F0AB00"/>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General</c:formatCode>
                <c:ptCount val="1"/>
                <c:pt idx="0">
                  <c:v>-0.71</c:v>
                </c:pt>
              </c:numCache>
            </c:numRef>
          </c:val>
          <c:extLst>
            <c:ext xmlns:c16="http://schemas.microsoft.com/office/drawing/2014/chart" uri="{C3380CC4-5D6E-409C-BE32-E72D297353CC}">
              <c16:uniqueId val="{00000002-2A9E-4629-B310-2F34DFA240F7}"/>
            </c:ext>
          </c:extLst>
        </c:ser>
        <c:dLbls>
          <c:showLegendKey val="0"/>
          <c:showVal val="0"/>
          <c:showCatName val="0"/>
          <c:showSerName val="0"/>
          <c:showPercent val="0"/>
          <c:showBubbleSize val="0"/>
        </c:dLbls>
        <c:gapWidth val="219"/>
        <c:overlap val="-27"/>
        <c:axId val="554338152"/>
        <c:axId val="554337760"/>
      </c:barChart>
      <c:catAx>
        <c:axId val="554338152"/>
        <c:scaling>
          <c:orientation val="minMax"/>
        </c:scaling>
        <c:delete val="0"/>
        <c:axPos val="b"/>
        <c:numFmt formatCode="General" sourceLinked="1"/>
        <c:majorTickMark val="none"/>
        <c:minorTickMark val="none"/>
        <c:tickLblPos val="high"/>
        <c:spPr>
          <a:noFill/>
          <a:ln w="2857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54337760"/>
        <c:crosses val="autoZero"/>
        <c:auto val="1"/>
        <c:lblAlgn val="ctr"/>
        <c:lblOffset val="100"/>
        <c:noMultiLvlLbl val="0"/>
      </c:catAx>
      <c:valAx>
        <c:axId val="554337760"/>
        <c:scaling>
          <c:orientation val="minMax"/>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lgn="l">
              <a:defRPr sz="1400" b="0" i="0" u="none" strike="noStrike" kern="1200" baseline="0">
                <a:solidFill>
                  <a:schemeClr val="tx1"/>
                </a:solidFill>
                <a:latin typeface="+mn-lt"/>
                <a:ea typeface="+mn-ea"/>
                <a:cs typeface="+mn-cs"/>
              </a:defRPr>
            </a:pPr>
            <a:endParaRPr lang="en-US"/>
          </a:p>
        </c:txPr>
        <c:crossAx val="554338152"/>
        <c:crosses val="autoZero"/>
        <c:crossBetween val="between"/>
      </c:valAx>
      <c:spPr>
        <a:noFill/>
        <a:ln>
          <a:noFill/>
        </a:ln>
        <a:effectLst/>
      </c:spPr>
    </c:plotArea>
    <c:legend>
      <c:legendPos val="b"/>
      <c:layout>
        <c:manualLayout>
          <c:xMode val="edge"/>
          <c:yMode val="edge"/>
          <c:x val="0.12256182519362893"/>
          <c:y val="0.94048808832581332"/>
          <c:w val="0.76509306412716727"/>
          <c:h val="5.9511911674186665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Benralizumab Q4W</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Sheet1!$A$2:$A$15</c:f>
              <c:numCache>
                <c:formatCode>General</c:formatCode>
                <c:ptCount val="14"/>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numCache>
            </c:numRef>
          </c:cat>
          <c:val>
            <c:numRef>
              <c:f>Sheet1!$B$2:$B$15</c:f>
              <c:numCache>
                <c:formatCode>General</c:formatCode>
                <c:ptCount val="14"/>
                <c:pt idx="0">
                  <c:v>-0.22</c:v>
                </c:pt>
                <c:pt idx="1">
                  <c:v>-0.33</c:v>
                </c:pt>
                <c:pt idx="2">
                  <c:v>-0.46</c:v>
                </c:pt>
                <c:pt idx="3">
                  <c:v>-0.47</c:v>
                </c:pt>
                <c:pt idx="4">
                  <c:v>-0.52</c:v>
                </c:pt>
                <c:pt idx="5">
                  <c:v>-0.51</c:v>
                </c:pt>
                <c:pt idx="6">
                  <c:v>-0.49</c:v>
                </c:pt>
                <c:pt idx="7">
                  <c:v>-0.45</c:v>
                </c:pt>
                <c:pt idx="8">
                  <c:v>-0.49</c:v>
                </c:pt>
                <c:pt idx="9">
                  <c:v>-0.56999999999999995</c:v>
                </c:pt>
                <c:pt idx="10">
                  <c:v>-0.56000000000000005</c:v>
                </c:pt>
                <c:pt idx="11">
                  <c:v>-0.6</c:v>
                </c:pt>
                <c:pt idx="12">
                  <c:v>-0.55000000000000004</c:v>
                </c:pt>
                <c:pt idx="13">
                  <c:v>-0.57999999999999996</c:v>
                </c:pt>
              </c:numCache>
            </c:numRef>
          </c:val>
          <c:smooth val="0"/>
          <c:extLst>
            <c:ext xmlns:c16="http://schemas.microsoft.com/office/drawing/2014/chart" uri="{C3380CC4-5D6E-409C-BE32-E72D297353CC}">
              <c16:uniqueId val="{00000000-8520-41C9-8AAA-7E65710331F8}"/>
            </c:ext>
          </c:extLst>
        </c:ser>
        <c:ser>
          <c:idx val="1"/>
          <c:order val="1"/>
          <c:tx>
            <c:strRef>
              <c:f>Sheet1!$C$1</c:f>
              <c:strCache>
                <c:ptCount val="1"/>
                <c:pt idx="0">
                  <c:v>Benralizumab Q8W</c:v>
                </c:pt>
              </c:strCache>
            </c:strRef>
          </c:tx>
          <c:spPr>
            <a:ln w="28575" cap="rnd">
              <a:solidFill>
                <a:srgbClr val="F0AB00"/>
              </a:solidFill>
              <a:round/>
            </a:ln>
            <a:effectLst/>
          </c:spPr>
          <c:marker>
            <c:symbol val="circle"/>
            <c:size val="5"/>
            <c:spPr>
              <a:solidFill>
                <a:srgbClr val="F0AB00"/>
              </a:solidFill>
              <a:ln w="9525">
                <a:solidFill>
                  <a:srgbClr val="F0AB00"/>
                </a:solidFill>
              </a:ln>
              <a:effectLst/>
            </c:spPr>
          </c:marker>
          <c:cat>
            <c:numRef>
              <c:f>Sheet1!$A$2:$A$15</c:f>
              <c:numCache>
                <c:formatCode>General</c:formatCode>
                <c:ptCount val="14"/>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numCache>
            </c:numRef>
          </c:cat>
          <c:val>
            <c:numRef>
              <c:f>Sheet1!$C$2:$C$15</c:f>
              <c:numCache>
                <c:formatCode>General</c:formatCode>
                <c:ptCount val="14"/>
                <c:pt idx="0">
                  <c:v>-0.27</c:v>
                </c:pt>
                <c:pt idx="1">
                  <c:v>-0.45</c:v>
                </c:pt>
                <c:pt idx="2">
                  <c:v>-0.56999999999999995</c:v>
                </c:pt>
                <c:pt idx="3">
                  <c:v>-0.61</c:v>
                </c:pt>
                <c:pt idx="4">
                  <c:v>-0.59</c:v>
                </c:pt>
                <c:pt idx="5">
                  <c:v>-0.65</c:v>
                </c:pt>
                <c:pt idx="6">
                  <c:v>-0.64</c:v>
                </c:pt>
                <c:pt idx="7">
                  <c:v>-0.67</c:v>
                </c:pt>
                <c:pt idx="8">
                  <c:v>-0.63</c:v>
                </c:pt>
                <c:pt idx="9">
                  <c:v>-0.7</c:v>
                </c:pt>
                <c:pt idx="10">
                  <c:v>-0.7</c:v>
                </c:pt>
                <c:pt idx="11">
                  <c:v>-0.7</c:v>
                </c:pt>
                <c:pt idx="12">
                  <c:v>-0.69</c:v>
                </c:pt>
                <c:pt idx="13">
                  <c:v>-0.77</c:v>
                </c:pt>
              </c:numCache>
            </c:numRef>
          </c:val>
          <c:smooth val="0"/>
          <c:extLst>
            <c:ext xmlns:c16="http://schemas.microsoft.com/office/drawing/2014/chart" uri="{C3380CC4-5D6E-409C-BE32-E72D297353CC}">
              <c16:uniqueId val="{00000001-8520-41C9-8AAA-7E65710331F8}"/>
            </c:ext>
          </c:extLst>
        </c:ser>
        <c:dLbls>
          <c:showLegendKey val="0"/>
          <c:showVal val="0"/>
          <c:showCatName val="0"/>
          <c:showSerName val="0"/>
          <c:showPercent val="0"/>
          <c:showBubbleSize val="0"/>
        </c:dLbls>
        <c:marker val="1"/>
        <c:smooth val="0"/>
        <c:axId val="1068886272"/>
        <c:axId val="1029105552"/>
      </c:lineChart>
      <c:catAx>
        <c:axId val="1068886272"/>
        <c:scaling>
          <c:orientation val="minMax"/>
        </c:scaling>
        <c:delete val="1"/>
        <c:axPos val="b"/>
        <c:numFmt formatCode="General" sourceLinked="1"/>
        <c:majorTickMark val="out"/>
        <c:minorTickMark val="none"/>
        <c:tickLblPos val="nextTo"/>
        <c:crossAx val="1029105552"/>
        <c:crosses val="autoZero"/>
        <c:auto val="1"/>
        <c:lblAlgn val="ctr"/>
        <c:lblOffset val="100"/>
        <c:noMultiLvlLbl val="0"/>
      </c:catAx>
      <c:valAx>
        <c:axId val="1029105552"/>
        <c:scaling>
          <c:orientation val="minMax"/>
          <c:max val="0.25"/>
          <c:min val="-1"/>
        </c:scaling>
        <c:delete val="0"/>
        <c:axPos val="l"/>
        <c:numFmt formatCode="#,##0.00" sourceLinked="0"/>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68886272"/>
        <c:crossesAt val="1"/>
        <c:crossBetween val="between"/>
        <c:majorUnit val="0.25"/>
      </c:valAx>
      <c:spPr>
        <a:noFill/>
        <a:ln>
          <a:noFill/>
        </a:ln>
        <a:effectLst/>
      </c:spPr>
    </c:plotArea>
    <c:legend>
      <c:legendPos val="b"/>
      <c:layout>
        <c:manualLayout>
          <c:xMode val="edge"/>
          <c:yMode val="edge"/>
          <c:x val="0.38695164862204723"/>
          <c:y val="3.5271420535261562E-2"/>
          <c:w val="0.42290723425196852"/>
          <c:h val="0.1563552610786374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348535402800648E-2"/>
          <c:y val="2.179736486487701E-2"/>
          <c:w val="0.96365144047103779"/>
          <c:h val="0.88559706348340617"/>
        </c:manualLayout>
      </c:layout>
      <c:lineChart>
        <c:grouping val="standard"/>
        <c:varyColors val="0"/>
        <c:ser>
          <c:idx val="2"/>
          <c:order val="0"/>
          <c:tx>
            <c:strRef>
              <c:f>Sheet1!$D$1</c:f>
              <c:strCache>
                <c:ptCount val="1"/>
                <c:pt idx="0">
                  <c:v>Placebo </c:v>
                </c:pt>
              </c:strCache>
            </c:strRef>
          </c:tx>
          <c:spPr>
            <a:ln w="28575" cap="rnd">
              <a:solidFill>
                <a:srgbClr val="B0B6B6"/>
              </a:solidFill>
              <a:round/>
            </a:ln>
            <a:effectLst/>
          </c:spPr>
          <c:marker>
            <c:symbol val="circle"/>
            <c:size val="5"/>
            <c:spPr>
              <a:solidFill>
                <a:srgbClr val="B0B6B6"/>
              </a:solidFill>
              <a:ln w="9525">
                <a:solidFill>
                  <a:srgbClr val="B0B6B6"/>
                </a:solidFill>
              </a:ln>
              <a:effectLst/>
            </c:spPr>
          </c:marker>
          <c:cat>
            <c:numRef>
              <c:f>Sheet1!$A$2:$A$15</c:f>
              <c:numCache>
                <c:formatCode>General</c:formatCode>
                <c:ptCount val="14"/>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numCache>
            </c:numRef>
          </c:cat>
          <c:val>
            <c:numRef>
              <c:f>Sheet1!$D$2:$D$15</c:f>
              <c:numCache>
                <c:formatCode>General</c:formatCode>
                <c:ptCount val="14"/>
                <c:pt idx="0">
                  <c:v>-0.24</c:v>
                </c:pt>
                <c:pt idx="1">
                  <c:v>-0.31</c:v>
                </c:pt>
                <c:pt idx="2">
                  <c:v>-0.39</c:v>
                </c:pt>
                <c:pt idx="3">
                  <c:v>-0.22</c:v>
                </c:pt>
                <c:pt idx="4">
                  <c:v>-0.31</c:v>
                </c:pt>
                <c:pt idx="5">
                  <c:v>-0.4</c:v>
                </c:pt>
                <c:pt idx="6">
                  <c:v>-0.41</c:v>
                </c:pt>
                <c:pt idx="7">
                  <c:v>-0.41</c:v>
                </c:pt>
                <c:pt idx="8">
                  <c:v>-0.37</c:v>
                </c:pt>
                <c:pt idx="9">
                  <c:v>-0.42</c:v>
                </c:pt>
                <c:pt idx="10">
                  <c:v>-0.46</c:v>
                </c:pt>
                <c:pt idx="11">
                  <c:v>-0.5</c:v>
                </c:pt>
                <c:pt idx="12">
                  <c:v>-0.68</c:v>
                </c:pt>
                <c:pt idx="13">
                  <c:v>-0.57999999999999996</c:v>
                </c:pt>
              </c:numCache>
            </c:numRef>
          </c:val>
          <c:smooth val="0"/>
          <c:extLst>
            <c:ext xmlns:c16="http://schemas.microsoft.com/office/drawing/2014/chart" uri="{C3380CC4-5D6E-409C-BE32-E72D297353CC}">
              <c16:uniqueId val="{00000000-94FA-43B2-90FF-BF2D5C64CC40}"/>
            </c:ext>
          </c:extLst>
        </c:ser>
        <c:dLbls>
          <c:showLegendKey val="0"/>
          <c:showVal val="0"/>
          <c:showCatName val="0"/>
          <c:showSerName val="0"/>
          <c:showPercent val="0"/>
          <c:showBubbleSize val="0"/>
        </c:dLbls>
        <c:marker val="1"/>
        <c:smooth val="0"/>
        <c:axId val="1068886272"/>
        <c:axId val="1029105552"/>
      </c:lineChart>
      <c:catAx>
        <c:axId val="1068886272"/>
        <c:scaling>
          <c:orientation val="minMax"/>
        </c:scaling>
        <c:delete val="1"/>
        <c:axPos val="b"/>
        <c:numFmt formatCode="General" sourceLinked="1"/>
        <c:majorTickMark val="out"/>
        <c:minorTickMark val="none"/>
        <c:tickLblPos val="nextTo"/>
        <c:crossAx val="1029105552"/>
        <c:crosses val="autoZero"/>
        <c:auto val="1"/>
        <c:lblAlgn val="ctr"/>
        <c:lblOffset val="100"/>
        <c:noMultiLvlLbl val="0"/>
      </c:catAx>
      <c:valAx>
        <c:axId val="1029105552"/>
        <c:scaling>
          <c:orientation val="minMax"/>
          <c:max val="0.25"/>
          <c:min val="-1"/>
        </c:scaling>
        <c:delete val="1"/>
        <c:axPos val="l"/>
        <c:numFmt formatCode="#,##0.00" sourceLinked="0"/>
        <c:majorTickMark val="out"/>
        <c:minorTickMark val="none"/>
        <c:tickLblPos val="nextTo"/>
        <c:crossAx val="1068886272"/>
        <c:crossesAt val="1"/>
        <c:crossBetween val="between"/>
        <c:majorUnit val="0.25"/>
      </c:valAx>
      <c:spPr>
        <a:noFill/>
        <a:ln>
          <a:noFill/>
        </a:ln>
        <a:effectLst/>
      </c:spPr>
    </c:plotArea>
    <c:legend>
      <c:legendPos val="b"/>
      <c:layout>
        <c:manualLayout>
          <c:xMode val="edge"/>
          <c:yMode val="edge"/>
          <c:x val="0.78400549972567424"/>
          <c:y val="0.12143512006787807"/>
          <c:w val="0.13232861712598426"/>
          <c:h val="4.911637489942584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104453740157481E-2"/>
          <c:y val="4.3439443834613976E-2"/>
          <c:w val="0.91914554625984257"/>
          <c:h val="0.91312111233077209"/>
        </c:manualLayout>
      </c:layout>
      <c:lineChart>
        <c:grouping val="standard"/>
        <c:varyColors val="0"/>
        <c:ser>
          <c:idx val="0"/>
          <c:order val="0"/>
          <c:tx>
            <c:strRef>
              <c:f>Sheet1!$B$1</c:f>
              <c:strCache>
                <c:ptCount val="1"/>
                <c:pt idx="0">
                  <c:v>Benra Q4W</c:v>
                </c:pt>
              </c:strCache>
            </c:strRef>
          </c:tx>
          <c:spPr>
            <a:ln w="28575" cap="rnd">
              <a:solidFill>
                <a:schemeClr val="bg1"/>
              </a:solidFill>
              <a:round/>
            </a:ln>
            <a:effectLst/>
          </c:spPr>
          <c:marker>
            <c:symbol val="circle"/>
            <c:size val="5"/>
            <c:spPr>
              <a:solidFill>
                <a:schemeClr val="bg1"/>
              </a:solidFill>
              <a:ln w="9525">
                <a:solidFill>
                  <a:schemeClr val="bg1"/>
                </a:solidFill>
              </a:ln>
              <a:effectLst/>
            </c:spPr>
          </c:marker>
          <c:cat>
            <c:numRef>
              <c:f>Sheet1!$A$2:$A$5</c:f>
              <c:numCache>
                <c:formatCode>General</c:formatCode>
                <c:ptCount val="4"/>
              </c:numCache>
            </c:numRef>
          </c:cat>
          <c:val>
            <c:numRef>
              <c:f>Sheet1!$B$2:$B$5</c:f>
              <c:numCache>
                <c:formatCode>General</c:formatCode>
                <c:ptCount val="4"/>
                <c:pt idx="0">
                  <c:v>330</c:v>
                </c:pt>
                <c:pt idx="1">
                  <c:v>1</c:v>
                </c:pt>
                <c:pt idx="2">
                  <c:v>1</c:v>
                </c:pt>
                <c:pt idx="3">
                  <c:v>1</c:v>
                </c:pt>
              </c:numCache>
            </c:numRef>
          </c:val>
          <c:smooth val="0"/>
          <c:extLst>
            <c:ext xmlns:c16="http://schemas.microsoft.com/office/drawing/2014/chart" uri="{C3380CC4-5D6E-409C-BE32-E72D297353CC}">
              <c16:uniqueId val="{00000000-CAC5-403F-8AD5-86DAB4498461}"/>
            </c:ext>
          </c:extLst>
        </c:ser>
        <c:ser>
          <c:idx val="2"/>
          <c:order val="1"/>
          <c:tx>
            <c:strRef>
              <c:f>Sheet1!$D$1</c:f>
              <c:strCache>
                <c:ptCount val="1"/>
                <c:pt idx="0">
                  <c:v>Placebo</c:v>
                </c:pt>
              </c:strCache>
            </c:strRef>
          </c:tx>
          <c:spPr>
            <a:ln w="28575" cap="rnd">
              <a:solidFill>
                <a:schemeClr val="bg1"/>
              </a:solidFill>
              <a:round/>
            </a:ln>
            <a:effectLst/>
          </c:spPr>
          <c:marker>
            <c:symbol val="circle"/>
            <c:size val="5"/>
            <c:spPr>
              <a:noFill/>
              <a:ln w="9525">
                <a:solidFill>
                  <a:schemeClr val="bg1"/>
                </a:solidFill>
              </a:ln>
              <a:effectLst/>
            </c:spPr>
          </c:marker>
          <c:cat>
            <c:numRef>
              <c:f>Sheet1!$A$2:$A$5</c:f>
              <c:numCache>
                <c:formatCode>General</c:formatCode>
                <c:ptCount val="4"/>
              </c:numCache>
            </c:numRef>
          </c:cat>
          <c:val>
            <c:numRef>
              <c:f>Sheet1!$D$2:$D$5</c:f>
              <c:numCache>
                <c:formatCode>General</c:formatCode>
                <c:ptCount val="4"/>
                <c:pt idx="0">
                  <c:v>420</c:v>
                </c:pt>
                <c:pt idx="1">
                  <c:v>390</c:v>
                </c:pt>
                <c:pt idx="2">
                  <c:v>320</c:v>
                </c:pt>
                <c:pt idx="3">
                  <c:v>340</c:v>
                </c:pt>
              </c:numCache>
            </c:numRef>
          </c:val>
          <c:smooth val="0"/>
          <c:extLst>
            <c:ext xmlns:c16="http://schemas.microsoft.com/office/drawing/2014/chart" uri="{C3380CC4-5D6E-409C-BE32-E72D297353CC}">
              <c16:uniqueId val="{00000001-CAC5-403F-8AD5-86DAB4498461}"/>
            </c:ext>
          </c:extLst>
        </c:ser>
        <c:dLbls>
          <c:showLegendKey val="0"/>
          <c:showVal val="0"/>
          <c:showCatName val="0"/>
          <c:showSerName val="0"/>
          <c:showPercent val="0"/>
          <c:showBubbleSize val="0"/>
        </c:dLbls>
        <c:marker val="1"/>
        <c:smooth val="0"/>
        <c:axId val="1232544392"/>
        <c:axId val="1232537336"/>
      </c:lineChart>
      <c:catAx>
        <c:axId val="1232544392"/>
        <c:scaling>
          <c:orientation val="minMax"/>
        </c:scaling>
        <c:delete val="1"/>
        <c:axPos val="b"/>
        <c:numFmt formatCode="General" sourceLinked="1"/>
        <c:majorTickMark val="none"/>
        <c:minorTickMark val="none"/>
        <c:tickLblPos val="nextTo"/>
        <c:crossAx val="1232537336"/>
        <c:crosses val="autoZero"/>
        <c:auto val="1"/>
        <c:lblAlgn val="ctr"/>
        <c:lblOffset val="100"/>
        <c:noMultiLvlLbl val="0"/>
      </c:catAx>
      <c:valAx>
        <c:axId val="1232537336"/>
        <c:scaling>
          <c:orientation val="minMax"/>
          <c:max val="700"/>
          <c:min val="-100"/>
        </c:scaling>
        <c:delete val="0"/>
        <c:axPos val="l"/>
        <c:numFmt formatCode="General" sourceLinked="0"/>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232544392"/>
        <c:crosses val="autoZero"/>
        <c:crossBetween val="between"/>
      </c:valAx>
      <c:spPr>
        <a:noFill/>
        <a:ln w="25400">
          <a:noFill/>
        </a:ln>
        <a:effectLst/>
      </c:spPr>
    </c:plotArea>
    <c:plotVisOnly val="1"/>
    <c:dispBlanksAs val="gap"/>
    <c:showDLblsOverMax val="0"/>
  </c:chart>
  <c:spPr>
    <a:noFill/>
    <a:ln>
      <a:noFill/>
    </a:ln>
    <a:effectLst/>
  </c:spPr>
  <c:txPr>
    <a:bodyPr/>
    <a:lstStyle/>
    <a:p>
      <a:pPr>
        <a:defRPr b="1"/>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r>
              <a:rPr lang="en-US" sz="1800" b="1" dirty="0">
                <a:solidFill>
                  <a:schemeClr val="tx1"/>
                </a:solidFill>
              </a:rPr>
              <a:t>Reduction</a:t>
            </a:r>
            <a:r>
              <a:rPr lang="en-US" sz="1800" b="1" baseline="0" dirty="0">
                <a:solidFill>
                  <a:schemeClr val="tx1"/>
                </a:solidFill>
              </a:rPr>
              <a:t> Phase</a:t>
            </a:r>
            <a:endParaRPr lang="en-US" sz="1800" b="1" dirty="0">
              <a:solidFill>
                <a:schemeClr val="tx1"/>
              </a:solidFill>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4.9549360306176196E-2"/>
          <c:y val="0.11811111111111111"/>
          <c:w val="0.93266554746621722"/>
          <c:h val="0.8462777777777778"/>
        </c:manualLayout>
      </c:layout>
      <c:lineChart>
        <c:grouping val="standard"/>
        <c:varyColors val="0"/>
        <c:ser>
          <c:idx val="13"/>
          <c:order val="0"/>
          <c:tx>
            <c:strRef>
              <c:f>Sheet1!$O$1</c:f>
              <c:strCache>
                <c:ptCount val="1"/>
                <c:pt idx="0">
                  <c:v>7.5</c:v>
                </c:pt>
              </c:strCache>
            </c:strRef>
          </c:tx>
          <c:spPr>
            <a:ln w="28575" cap="rnd">
              <a:noFill/>
              <a:round/>
            </a:ln>
            <a:effectLst/>
          </c:spPr>
          <c:marker>
            <c:symbol val="circle"/>
            <c:size val="5"/>
            <c:spPr>
              <a:noFill/>
              <a:ln w="9525">
                <a:noFill/>
              </a:ln>
              <a:effectLst/>
            </c:spPr>
          </c:marker>
          <c:cat>
            <c:strRef>
              <c:f>Sheet1!$A$2:$A$8</c:f>
              <c:strCache>
                <c:ptCount val="7"/>
                <c:pt idx="0">
                  <c:v>Week 0/V 6</c:v>
                </c:pt>
                <c:pt idx="1">
                  <c:v>Week 4/V 8</c:v>
                </c:pt>
                <c:pt idx="2">
                  <c:v>Week 8/V9</c:v>
                </c:pt>
                <c:pt idx="3">
                  <c:v>Week 12/V10</c:v>
                </c:pt>
                <c:pt idx="4">
                  <c:v>Week 16/V11</c:v>
                </c:pt>
                <c:pt idx="5">
                  <c:v>Week 20/V12</c:v>
                </c:pt>
                <c:pt idx="6">
                  <c:v>Week 24/V13</c:v>
                </c:pt>
              </c:strCache>
            </c:strRef>
          </c:cat>
          <c:val>
            <c:numRef>
              <c:f>Sheet1!$O$2:$O$8</c:f>
              <c:numCache>
                <c:formatCode>General</c:formatCode>
                <c:ptCount val="7"/>
                <c:pt idx="0">
                  <c:v>7.5</c:v>
                </c:pt>
                <c:pt idx="1">
                  <c:v>5</c:v>
                </c:pt>
                <c:pt idx="2">
                  <c:v>2.5</c:v>
                </c:pt>
                <c:pt idx="3">
                  <c:v>1.25</c:v>
                </c:pt>
                <c:pt idx="4">
                  <c:v>0</c:v>
                </c:pt>
                <c:pt idx="5">
                  <c:v>0</c:v>
                </c:pt>
                <c:pt idx="6">
                  <c:v>0</c:v>
                </c:pt>
              </c:numCache>
            </c:numRef>
          </c:val>
          <c:smooth val="0"/>
          <c:extLst>
            <c:ext xmlns:c16="http://schemas.microsoft.com/office/drawing/2014/chart" uri="{C3380CC4-5D6E-409C-BE32-E72D297353CC}">
              <c16:uniqueId val="{00000007-2FAC-4C4C-8EF8-AB41311A0F20}"/>
            </c:ext>
          </c:extLst>
        </c:ser>
        <c:dLbls>
          <c:showLegendKey val="0"/>
          <c:showVal val="0"/>
          <c:showCatName val="0"/>
          <c:showSerName val="0"/>
          <c:showPercent val="0"/>
          <c:showBubbleSize val="0"/>
        </c:dLbls>
        <c:marker val="1"/>
        <c:smooth val="0"/>
        <c:axId val="2071247144"/>
        <c:axId val="2071232056"/>
      </c:lineChart>
      <c:catAx>
        <c:axId val="2071247144"/>
        <c:scaling>
          <c:orientation val="minMax"/>
        </c:scaling>
        <c:delete val="1"/>
        <c:axPos val="b"/>
        <c:numFmt formatCode="General" sourceLinked="1"/>
        <c:majorTickMark val="out"/>
        <c:minorTickMark val="none"/>
        <c:tickLblPos val="nextTo"/>
        <c:crossAx val="2071232056"/>
        <c:crosses val="autoZero"/>
        <c:auto val="1"/>
        <c:lblAlgn val="ctr"/>
        <c:lblOffset val="100"/>
        <c:noMultiLvlLbl val="0"/>
      </c:catAx>
      <c:valAx>
        <c:axId val="2071232056"/>
        <c:scaling>
          <c:orientation val="minMax"/>
          <c:max val="40"/>
        </c:scaling>
        <c:delete val="0"/>
        <c:axPos val="l"/>
        <c:numFmt formatCode="#,##0.0" sourceLinked="0"/>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071247144"/>
        <c:crosses val="autoZero"/>
        <c:crossBetween val="between"/>
        <c:majorUnit val="2.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dirty="0">
                <a:solidFill>
                  <a:schemeClr val="tx1"/>
                </a:solidFill>
              </a:rPr>
              <a:t>Morning PEF</a:t>
            </a:r>
          </a:p>
        </c:rich>
      </c:tx>
      <c:layout>
        <c:manualLayout>
          <c:xMode val="edge"/>
          <c:yMode val="edge"/>
          <c:x val="0.41861335327150945"/>
          <c:y val="7.859071591003259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Benra Q4W</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Sheet1!$A$2:$A$15</c:f>
              <c:numCache>
                <c:formatCode>General</c:formatCode>
                <c:ptCount val="14"/>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numCache>
            </c:numRef>
          </c:cat>
          <c:val>
            <c:numRef>
              <c:f>Sheet1!$B$2:$B$15</c:f>
              <c:numCache>
                <c:formatCode>General</c:formatCode>
                <c:ptCount val="14"/>
                <c:pt idx="0">
                  <c:v>23.71</c:v>
                </c:pt>
                <c:pt idx="1">
                  <c:v>36.049999999999997</c:v>
                </c:pt>
                <c:pt idx="2">
                  <c:v>43.58</c:v>
                </c:pt>
                <c:pt idx="3">
                  <c:v>42.96</c:v>
                </c:pt>
                <c:pt idx="4">
                  <c:v>42.52</c:v>
                </c:pt>
                <c:pt idx="5">
                  <c:v>40.43</c:v>
                </c:pt>
                <c:pt idx="6">
                  <c:v>36.86</c:v>
                </c:pt>
                <c:pt idx="7">
                  <c:v>30.6</c:v>
                </c:pt>
                <c:pt idx="8">
                  <c:v>35.51</c:v>
                </c:pt>
                <c:pt idx="9">
                  <c:v>38.08</c:v>
                </c:pt>
                <c:pt idx="10">
                  <c:v>37.61</c:v>
                </c:pt>
                <c:pt idx="11">
                  <c:v>27.25</c:v>
                </c:pt>
                <c:pt idx="12">
                  <c:v>28.77</c:v>
                </c:pt>
                <c:pt idx="13">
                  <c:v>32.700000000000003</c:v>
                </c:pt>
              </c:numCache>
            </c:numRef>
          </c:val>
          <c:smooth val="0"/>
          <c:extLst>
            <c:ext xmlns:c16="http://schemas.microsoft.com/office/drawing/2014/chart" uri="{C3380CC4-5D6E-409C-BE32-E72D297353CC}">
              <c16:uniqueId val="{00000000-DEBD-4F80-8FBA-1027D8C624B9}"/>
            </c:ext>
          </c:extLst>
        </c:ser>
        <c:ser>
          <c:idx val="1"/>
          <c:order val="1"/>
          <c:tx>
            <c:strRef>
              <c:f>Sheet1!$C$1</c:f>
              <c:strCache>
                <c:ptCount val="1"/>
                <c:pt idx="0">
                  <c:v>Benra Q8W</c:v>
                </c:pt>
              </c:strCache>
            </c:strRef>
          </c:tx>
          <c:spPr>
            <a:ln w="28575" cap="rnd">
              <a:solidFill>
                <a:srgbClr val="F0AB00"/>
              </a:solidFill>
              <a:round/>
            </a:ln>
            <a:effectLst/>
          </c:spPr>
          <c:marker>
            <c:symbol val="circle"/>
            <c:size val="5"/>
            <c:spPr>
              <a:solidFill>
                <a:srgbClr val="F0AB00"/>
              </a:solidFill>
              <a:ln w="9525">
                <a:solidFill>
                  <a:srgbClr val="F0AB00"/>
                </a:solidFill>
              </a:ln>
              <a:effectLst/>
            </c:spPr>
          </c:marker>
          <c:cat>
            <c:numRef>
              <c:f>Sheet1!$A$2:$A$15</c:f>
              <c:numCache>
                <c:formatCode>General</c:formatCode>
                <c:ptCount val="14"/>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numCache>
            </c:numRef>
          </c:cat>
          <c:val>
            <c:numRef>
              <c:f>Sheet1!$C$2:$C$15</c:f>
              <c:numCache>
                <c:formatCode>General</c:formatCode>
                <c:ptCount val="14"/>
                <c:pt idx="0">
                  <c:v>20.23</c:v>
                </c:pt>
                <c:pt idx="1">
                  <c:v>27.54</c:v>
                </c:pt>
                <c:pt idx="2">
                  <c:v>30.17</c:v>
                </c:pt>
                <c:pt idx="3">
                  <c:v>35.65</c:v>
                </c:pt>
                <c:pt idx="4">
                  <c:v>35.28</c:v>
                </c:pt>
                <c:pt idx="5">
                  <c:v>38.18</c:v>
                </c:pt>
                <c:pt idx="6">
                  <c:v>38.82</c:v>
                </c:pt>
                <c:pt idx="7">
                  <c:v>42.01</c:v>
                </c:pt>
                <c:pt idx="8">
                  <c:v>37.729999999999997</c:v>
                </c:pt>
                <c:pt idx="9">
                  <c:v>40.43</c:v>
                </c:pt>
                <c:pt idx="10">
                  <c:v>37.450000000000003</c:v>
                </c:pt>
                <c:pt idx="11">
                  <c:v>37.9</c:v>
                </c:pt>
                <c:pt idx="12">
                  <c:v>36.68</c:v>
                </c:pt>
                <c:pt idx="13">
                  <c:v>43.02</c:v>
                </c:pt>
              </c:numCache>
            </c:numRef>
          </c:val>
          <c:smooth val="0"/>
          <c:extLst>
            <c:ext xmlns:c16="http://schemas.microsoft.com/office/drawing/2014/chart" uri="{C3380CC4-5D6E-409C-BE32-E72D297353CC}">
              <c16:uniqueId val="{00000001-DEBD-4F80-8FBA-1027D8C624B9}"/>
            </c:ext>
          </c:extLst>
        </c:ser>
        <c:ser>
          <c:idx val="2"/>
          <c:order val="2"/>
          <c:tx>
            <c:strRef>
              <c:f>Sheet1!$D$1</c:f>
              <c:strCache>
                <c:ptCount val="1"/>
                <c:pt idx="0">
                  <c:v>Placebo</c:v>
                </c:pt>
              </c:strCache>
            </c:strRef>
          </c:tx>
          <c:spPr>
            <a:ln w="28575" cap="rnd">
              <a:solidFill>
                <a:srgbClr val="B0B6B6"/>
              </a:solidFill>
              <a:round/>
            </a:ln>
            <a:effectLst/>
          </c:spPr>
          <c:marker>
            <c:symbol val="circle"/>
            <c:size val="5"/>
            <c:spPr>
              <a:solidFill>
                <a:srgbClr val="B0B6B6"/>
              </a:solidFill>
              <a:ln w="9525">
                <a:solidFill>
                  <a:srgbClr val="B0B6B6"/>
                </a:solidFill>
              </a:ln>
              <a:effectLst/>
            </c:spPr>
          </c:marker>
          <c:cat>
            <c:numRef>
              <c:f>Sheet1!$A$2:$A$15</c:f>
              <c:numCache>
                <c:formatCode>General</c:formatCode>
                <c:ptCount val="14"/>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numCache>
            </c:numRef>
          </c:cat>
          <c:val>
            <c:numRef>
              <c:f>Sheet1!$D$2:$D$15</c:f>
              <c:numCache>
                <c:formatCode>General</c:formatCode>
                <c:ptCount val="14"/>
                <c:pt idx="0">
                  <c:v>1.46</c:v>
                </c:pt>
                <c:pt idx="1">
                  <c:v>10.71</c:v>
                </c:pt>
                <c:pt idx="2">
                  <c:v>17.149999999999999</c:v>
                </c:pt>
                <c:pt idx="3">
                  <c:v>8.3699999999999992</c:v>
                </c:pt>
                <c:pt idx="4">
                  <c:v>7.12</c:v>
                </c:pt>
                <c:pt idx="5">
                  <c:v>9.41</c:v>
                </c:pt>
                <c:pt idx="6">
                  <c:v>10.75</c:v>
                </c:pt>
                <c:pt idx="7">
                  <c:v>10.130000000000001</c:v>
                </c:pt>
                <c:pt idx="8">
                  <c:v>17.79</c:v>
                </c:pt>
                <c:pt idx="9">
                  <c:v>8.2200000000000006</c:v>
                </c:pt>
                <c:pt idx="10">
                  <c:v>12.39</c:v>
                </c:pt>
                <c:pt idx="11">
                  <c:v>15.92</c:v>
                </c:pt>
                <c:pt idx="12">
                  <c:v>19.16</c:v>
                </c:pt>
                <c:pt idx="13">
                  <c:v>10.88</c:v>
                </c:pt>
              </c:numCache>
            </c:numRef>
          </c:val>
          <c:smooth val="0"/>
          <c:extLst>
            <c:ext xmlns:c16="http://schemas.microsoft.com/office/drawing/2014/chart" uri="{C3380CC4-5D6E-409C-BE32-E72D297353CC}">
              <c16:uniqueId val="{00000002-DEBD-4F80-8FBA-1027D8C624B9}"/>
            </c:ext>
          </c:extLst>
        </c:ser>
        <c:dLbls>
          <c:showLegendKey val="0"/>
          <c:showVal val="0"/>
          <c:showCatName val="0"/>
          <c:showSerName val="0"/>
          <c:showPercent val="0"/>
          <c:showBubbleSize val="0"/>
        </c:dLbls>
        <c:marker val="1"/>
        <c:smooth val="0"/>
        <c:axId val="554342072"/>
        <c:axId val="554342464"/>
      </c:lineChart>
      <c:catAx>
        <c:axId val="554342072"/>
        <c:scaling>
          <c:orientation val="minMax"/>
        </c:scaling>
        <c:delete val="1"/>
        <c:axPos val="b"/>
        <c:numFmt formatCode="General" sourceLinked="1"/>
        <c:majorTickMark val="none"/>
        <c:minorTickMark val="none"/>
        <c:tickLblPos val="nextTo"/>
        <c:crossAx val="554342464"/>
        <c:crosses val="autoZero"/>
        <c:auto val="1"/>
        <c:lblAlgn val="ctr"/>
        <c:lblOffset val="100"/>
        <c:noMultiLvlLbl val="0"/>
      </c:catAx>
      <c:valAx>
        <c:axId val="554342464"/>
        <c:scaling>
          <c:orientation val="minMax"/>
          <c:max val="70"/>
          <c:min val="-20"/>
        </c:scaling>
        <c:delete val="0"/>
        <c:axPos val="l"/>
        <c:numFmt formatCode="General" sourceLinked="1"/>
        <c:majorTickMark val="out"/>
        <c:minorTickMark val="none"/>
        <c:tickLblPos val="nextTo"/>
        <c:spPr>
          <a:noFill/>
          <a:ln w="19050">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5543420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dirty="0">
                <a:solidFill>
                  <a:schemeClr val="tx1"/>
                </a:solidFill>
              </a:rPr>
              <a:t>Evening PEF</a:t>
            </a:r>
          </a:p>
        </c:rich>
      </c:tx>
      <c:layout>
        <c:manualLayout>
          <c:xMode val="edge"/>
          <c:yMode val="edge"/>
          <c:x val="0.41859113624686578"/>
          <c:y val="5.157299376195794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8.0185265494319174E-2"/>
          <c:y val="0.11967686230507957"/>
          <c:w val="0.89981941232646012"/>
          <c:h val="0.83104805285494943"/>
        </c:manualLayout>
      </c:layout>
      <c:lineChart>
        <c:grouping val="standard"/>
        <c:varyColors val="0"/>
        <c:ser>
          <c:idx val="1"/>
          <c:order val="0"/>
          <c:tx>
            <c:strRef>
              <c:f>Sheet1!$C$1</c:f>
              <c:strCache>
                <c:ptCount val="1"/>
                <c:pt idx="0">
                  <c:v>Benra Q8W</c:v>
                </c:pt>
              </c:strCache>
            </c:strRef>
          </c:tx>
          <c:spPr>
            <a:ln w="28575" cap="rnd">
              <a:solidFill>
                <a:srgbClr val="F0AB00"/>
              </a:solidFill>
              <a:round/>
            </a:ln>
            <a:effectLst/>
          </c:spPr>
          <c:marker>
            <c:symbol val="circle"/>
            <c:size val="5"/>
            <c:spPr>
              <a:solidFill>
                <a:srgbClr val="F0AB00"/>
              </a:solidFill>
              <a:ln w="9525">
                <a:solidFill>
                  <a:srgbClr val="F0AB00"/>
                </a:solidFill>
              </a:ln>
              <a:effectLst/>
            </c:spPr>
          </c:marker>
          <c:cat>
            <c:numRef>
              <c:f>Sheet1!$A$2:$A$15</c:f>
              <c:numCache>
                <c:formatCode>General</c:formatCode>
                <c:ptCount val="14"/>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numCache>
            </c:numRef>
          </c:cat>
          <c:val>
            <c:numRef>
              <c:f>Sheet1!$C$2:$C$15</c:f>
              <c:numCache>
                <c:formatCode>General</c:formatCode>
                <c:ptCount val="14"/>
                <c:pt idx="0">
                  <c:v>19.43</c:v>
                </c:pt>
                <c:pt idx="1">
                  <c:v>26.82</c:v>
                </c:pt>
                <c:pt idx="2">
                  <c:v>29.58</c:v>
                </c:pt>
                <c:pt idx="3">
                  <c:v>28.49</c:v>
                </c:pt>
                <c:pt idx="4">
                  <c:v>32.409999999999997</c:v>
                </c:pt>
                <c:pt idx="5">
                  <c:v>35.99</c:v>
                </c:pt>
                <c:pt idx="6">
                  <c:v>36.22</c:v>
                </c:pt>
                <c:pt idx="7">
                  <c:v>34.880000000000003</c:v>
                </c:pt>
                <c:pt idx="8">
                  <c:v>33.43</c:v>
                </c:pt>
                <c:pt idx="9">
                  <c:v>31.87</c:v>
                </c:pt>
                <c:pt idx="10">
                  <c:v>30.26</c:v>
                </c:pt>
                <c:pt idx="11">
                  <c:v>33.229999999999997</c:v>
                </c:pt>
                <c:pt idx="12">
                  <c:v>30.2</c:v>
                </c:pt>
                <c:pt idx="13">
                  <c:v>34.159999999999997</c:v>
                </c:pt>
              </c:numCache>
            </c:numRef>
          </c:val>
          <c:smooth val="0"/>
          <c:extLst>
            <c:ext xmlns:c16="http://schemas.microsoft.com/office/drawing/2014/chart" uri="{C3380CC4-5D6E-409C-BE32-E72D297353CC}">
              <c16:uniqueId val="{00000001-FDCE-46E1-B369-FCC8D6AD2C04}"/>
            </c:ext>
          </c:extLst>
        </c:ser>
        <c:ser>
          <c:idx val="2"/>
          <c:order val="1"/>
          <c:tx>
            <c:strRef>
              <c:f>Sheet1!$D$1</c:f>
              <c:strCache>
                <c:ptCount val="1"/>
                <c:pt idx="0">
                  <c:v>Placebo</c:v>
                </c:pt>
              </c:strCache>
            </c:strRef>
          </c:tx>
          <c:spPr>
            <a:ln w="28575" cap="rnd">
              <a:solidFill>
                <a:srgbClr val="B0B6B6"/>
              </a:solidFill>
              <a:round/>
            </a:ln>
            <a:effectLst/>
          </c:spPr>
          <c:marker>
            <c:symbol val="circle"/>
            <c:size val="5"/>
            <c:spPr>
              <a:solidFill>
                <a:srgbClr val="B0B6B6"/>
              </a:solidFill>
              <a:ln w="9525">
                <a:solidFill>
                  <a:srgbClr val="B0B6B6"/>
                </a:solidFill>
              </a:ln>
              <a:effectLst/>
            </c:spPr>
          </c:marker>
          <c:cat>
            <c:numRef>
              <c:f>Sheet1!$A$2:$A$15</c:f>
              <c:numCache>
                <c:formatCode>General</c:formatCode>
                <c:ptCount val="14"/>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numCache>
            </c:numRef>
          </c:cat>
          <c:val>
            <c:numRef>
              <c:f>Sheet1!$D$2:$D$15</c:f>
              <c:numCache>
                <c:formatCode>General</c:formatCode>
                <c:ptCount val="14"/>
                <c:pt idx="0">
                  <c:v>7.1</c:v>
                </c:pt>
                <c:pt idx="1">
                  <c:v>9.74</c:v>
                </c:pt>
                <c:pt idx="2">
                  <c:v>16.079999999999998</c:v>
                </c:pt>
                <c:pt idx="3">
                  <c:v>6.65</c:v>
                </c:pt>
                <c:pt idx="4">
                  <c:v>5.98</c:v>
                </c:pt>
                <c:pt idx="5">
                  <c:v>5.82</c:v>
                </c:pt>
                <c:pt idx="6">
                  <c:v>6.91</c:v>
                </c:pt>
                <c:pt idx="7">
                  <c:v>5.14</c:v>
                </c:pt>
                <c:pt idx="8">
                  <c:v>6.26</c:v>
                </c:pt>
                <c:pt idx="9">
                  <c:v>1.85</c:v>
                </c:pt>
                <c:pt idx="10">
                  <c:v>4.47</c:v>
                </c:pt>
                <c:pt idx="11">
                  <c:v>9.27</c:v>
                </c:pt>
                <c:pt idx="12">
                  <c:v>9.9700000000000006</c:v>
                </c:pt>
                <c:pt idx="13">
                  <c:v>2.93</c:v>
                </c:pt>
              </c:numCache>
            </c:numRef>
          </c:val>
          <c:smooth val="0"/>
          <c:extLst>
            <c:ext xmlns:c16="http://schemas.microsoft.com/office/drawing/2014/chart" uri="{C3380CC4-5D6E-409C-BE32-E72D297353CC}">
              <c16:uniqueId val="{00000002-FDCE-46E1-B369-FCC8D6AD2C04}"/>
            </c:ext>
          </c:extLst>
        </c:ser>
        <c:dLbls>
          <c:showLegendKey val="0"/>
          <c:showVal val="0"/>
          <c:showCatName val="0"/>
          <c:showSerName val="0"/>
          <c:showPercent val="0"/>
          <c:showBubbleSize val="0"/>
        </c:dLbls>
        <c:marker val="1"/>
        <c:smooth val="0"/>
        <c:axId val="554343248"/>
        <c:axId val="554355400"/>
      </c:lineChart>
      <c:catAx>
        <c:axId val="554343248"/>
        <c:scaling>
          <c:orientation val="minMax"/>
        </c:scaling>
        <c:delete val="1"/>
        <c:axPos val="b"/>
        <c:numFmt formatCode="General" sourceLinked="1"/>
        <c:majorTickMark val="none"/>
        <c:minorTickMark val="none"/>
        <c:tickLblPos val="nextTo"/>
        <c:crossAx val="554355400"/>
        <c:crosses val="autoZero"/>
        <c:auto val="1"/>
        <c:lblAlgn val="ctr"/>
        <c:lblOffset val="100"/>
        <c:noMultiLvlLbl val="0"/>
      </c:catAx>
      <c:valAx>
        <c:axId val="554355400"/>
        <c:scaling>
          <c:orientation val="minMax"/>
          <c:max val="70"/>
          <c:min val="-20"/>
        </c:scaling>
        <c:delete val="0"/>
        <c:axPos val="l"/>
        <c:numFmt formatCode="General" sourceLinked="1"/>
        <c:majorTickMark val="out"/>
        <c:minorTickMark val="none"/>
        <c:tickLblPos val="nextTo"/>
        <c:spPr>
          <a:noFill/>
          <a:ln w="19050">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5543432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Sheet1!$C$1</c:f>
              <c:strCache>
                <c:ptCount val="1"/>
                <c:pt idx="0">
                  <c:v>Benra Q8W</c:v>
                </c:pt>
              </c:strCache>
            </c:strRef>
          </c:tx>
          <c:spPr>
            <a:ln w="28575" cap="rnd">
              <a:solidFill>
                <a:srgbClr val="F0AB00"/>
              </a:solidFill>
              <a:round/>
            </a:ln>
            <a:effectLst/>
          </c:spPr>
          <c:marker>
            <c:symbol val="triangle"/>
            <c:size val="7"/>
            <c:spPr>
              <a:solidFill>
                <a:srgbClr val="F0AB00"/>
              </a:solidFill>
              <a:ln w="9525">
                <a:solidFill>
                  <a:srgbClr val="F0AB00"/>
                </a:solidFill>
              </a:ln>
              <a:effectLst/>
            </c:spPr>
          </c:marker>
          <c:dPt>
            <c:idx val="2"/>
            <c:marker>
              <c:symbol val="none"/>
            </c:marker>
            <c:bubble3D val="0"/>
            <c:extLst>
              <c:ext xmlns:c16="http://schemas.microsoft.com/office/drawing/2014/chart" uri="{C3380CC4-5D6E-409C-BE32-E72D297353CC}">
                <c16:uniqueId val="{00000001-DD06-45A0-9E86-B11F43729055}"/>
              </c:ext>
            </c:extLst>
          </c:dPt>
          <c:dPt>
            <c:idx val="4"/>
            <c:marker>
              <c:symbol val="none"/>
            </c:marker>
            <c:bubble3D val="0"/>
            <c:extLst>
              <c:ext xmlns:c16="http://schemas.microsoft.com/office/drawing/2014/chart" uri="{C3380CC4-5D6E-409C-BE32-E72D297353CC}">
                <c16:uniqueId val="{00000006-DD06-45A0-9E86-B11F43729055}"/>
              </c:ext>
            </c:extLst>
          </c:dPt>
          <c:dPt>
            <c:idx val="6"/>
            <c:marker>
              <c:symbol val="none"/>
            </c:marker>
            <c:bubble3D val="0"/>
            <c:extLst>
              <c:ext xmlns:c16="http://schemas.microsoft.com/office/drawing/2014/chart" uri="{C3380CC4-5D6E-409C-BE32-E72D297353CC}">
                <c16:uniqueId val="{00000005-DD06-45A0-9E86-B11F43729055}"/>
              </c:ext>
            </c:extLst>
          </c:dPt>
          <c:dPt>
            <c:idx val="8"/>
            <c:marker>
              <c:symbol val="none"/>
            </c:marker>
            <c:bubble3D val="0"/>
            <c:extLst>
              <c:ext xmlns:c16="http://schemas.microsoft.com/office/drawing/2014/chart" uri="{C3380CC4-5D6E-409C-BE32-E72D297353CC}">
                <c16:uniqueId val="{00000004-DD06-45A0-9E86-B11F43729055}"/>
              </c:ext>
            </c:extLst>
          </c:dPt>
          <c:dPt>
            <c:idx val="10"/>
            <c:marker>
              <c:symbol val="none"/>
            </c:marker>
            <c:bubble3D val="0"/>
            <c:extLst>
              <c:ext xmlns:c16="http://schemas.microsoft.com/office/drawing/2014/chart" uri="{C3380CC4-5D6E-409C-BE32-E72D297353CC}">
                <c16:uniqueId val="{00000003-DD06-45A0-9E86-B11F43729055}"/>
              </c:ext>
            </c:extLst>
          </c:dPt>
          <c:dPt>
            <c:idx val="12"/>
            <c:marker>
              <c:symbol val="none"/>
            </c:marker>
            <c:bubble3D val="0"/>
            <c:extLst>
              <c:ext xmlns:c16="http://schemas.microsoft.com/office/drawing/2014/chart" uri="{C3380CC4-5D6E-409C-BE32-E72D297353CC}">
                <c16:uniqueId val="{00000002-DD06-45A0-9E86-B11F43729055}"/>
              </c:ext>
            </c:extLst>
          </c:dPt>
          <c:cat>
            <c:numRef>
              <c:f>Sheet1!$A$2:$A$15</c:f>
              <c:numCache>
                <c:formatCode>General</c:formatCode>
                <c:ptCount val="14"/>
                <c:pt idx="0">
                  <c:v>2</c:v>
                </c:pt>
                <c:pt idx="1">
                  <c:v>4</c:v>
                </c:pt>
                <c:pt idx="2">
                  <c:v>6</c:v>
                </c:pt>
                <c:pt idx="3">
                  <c:v>8</c:v>
                </c:pt>
                <c:pt idx="4">
                  <c:v>10</c:v>
                </c:pt>
                <c:pt idx="5">
                  <c:v>12</c:v>
                </c:pt>
                <c:pt idx="6">
                  <c:v>14</c:v>
                </c:pt>
                <c:pt idx="7">
                  <c:v>16</c:v>
                </c:pt>
                <c:pt idx="9">
                  <c:v>20</c:v>
                </c:pt>
                <c:pt idx="11">
                  <c:v>24</c:v>
                </c:pt>
                <c:pt idx="13">
                  <c:v>28</c:v>
                </c:pt>
              </c:numCache>
            </c:numRef>
          </c:cat>
          <c:val>
            <c:numRef>
              <c:f>Sheet1!$C$2:$C$15</c:f>
              <c:numCache>
                <c:formatCode>General</c:formatCode>
                <c:ptCount val="14"/>
                <c:pt idx="0">
                  <c:v>0</c:v>
                </c:pt>
                <c:pt idx="1">
                  <c:v>-25</c:v>
                </c:pt>
                <c:pt idx="2">
                  <c:v>-38</c:v>
                </c:pt>
                <c:pt idx="3">
                  <c:v>-50</c:v>
                </c:pt>
                <c:pt idx="4">
                  <c:v>-57</c:v>
                </c:pt>
                <c:pt idx="5">
                  <c:v>-62.5</c:v>
                </c:pt>
                <c:pt idx="6">
                  <c:v>-69</c:v>
                </c:pt>
                <c:pt idx="7">
                  <c:v>-75</c:v>
                </c:pt>
                <c:pt idx="8">
                  <c:v>-75</c:v>
                </c:pt>
                <c:pt idx="9">
                  <c:v>-75</c:v>
                </c:pt>
                <c:pt idx="10">
                  <c:v>-75</c:v>
                </c:pt>
                <c:pt idx="11">
                  <c:v>-75</c:v>
                </c:pt>
                <c:pt idx="12">
                  <c:v>-75</c:v>
                </c:pt>
                <c:pt idx="13">
                  <c:v>-75</c:v>
                </c:pt>
              </c:numCache>
            </c:numRef>
          </c:val>
          <c:smooth val="0"/>
          <c:extLst>
            <c:ext xmlns:c16="http://schemas.microsoft.com/office/drawing/2014/chart" uri="{C3380CC4-5D6E-409C-BE32-E72D297353CC}">
              <c16:uniqueId val="{00000000-DD06-45A0-9E86-B11F43729055}"/>
            </c:ext>
          </c:extLst>
        </c:ser>
        <c:dLbls>
          <c:showLegendKey val="0"/>
          <c:showVal val="0"/>
          <c:showCatName val="0"/>
          <c:showSerName val="0"/>
          <c:showPercent val="0"/>
          <c:showBubbleSize val="0"/>
        </c:dLbls>
        <c:marker val="1"/>
        <c:smooth val="0"/>
        <c:axId val="1073297488"/>
        <c:axId val="1165851160"/>
      </c:lineChart>
      <c:catAx>
        <c:axId val="1073297488"/>
        <c:scaling>
          <c:orientation val="minMax"/>
        </c:scaling>
        <c:delete val="1"/>
        <c:axPos val="b"/>
        <c:numFmt formatCode="General" sourceLinked="1"/>
        <c:majorTickMark val="none"/>
        <c:minorTickMark val="none"/>
        <c:tickLblPos val="nextTo"/>
        <c:crossAx val="1165851160"/>
        <c:crosses val="autoZero"/>
        <c:auto val="1"/>
        <c:lblAlgn val="ctr"/>
        <c:lblOffset val="100"/>
        <c:noMultiLvlLbl val="0"/>
      </c:catAx>
      <c:valAx>
        <c:axId val="1165851160"/>
        <c:scaling>
          <c:orientation val="minMax"/>
          <c:max val="50"/>
          <c:min val="-100"/>
        </c:scaling>
        <c:delete val="1"/>
        <c:axPos val="l"/>
        <c:numFmt formatCode="General" sourceLinked="1"/>
        <c:majorTickMark val="out"/>
        <c:minorTickMark val="none"/>
        <c:tickLblPos val="nextTo"/>
        <c:crossAx val="1073297488"/>
        <c:crosses val="autoZero"/>
        <c:crossBetween val="between"/>
        <c:majorUnit val="25"/>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Benra Q4W</c:v>
                </c:pt>
              </c:strCache>
            </c:strRef>
          </c:tx>
          <c:spPr>
            <a:ln w="28575" cap="rnd">
              <a:solidFill>
                <a:schemeClr val="accent1"/>
              </a:solidFill>
              <a:round/>
            </a:ln>
            <a:effectLst/>
          </c:spPr>
          <c:marker>
            <c:symbol val="square"/>
            <c:size val="7"/>
            <c:spPr>
              <a:solidFill>
                <a:schemeClr val="accent1"/>
              </a:solidFill>
              <a:ln w="9525">
                <a:solidFill>
                  <a:schemeClr val="accent1"/>
                </a:solidFill>
              </a:ln>
              <a:effectLst/>
            </c:spPr>
          </c:marker>
          <c:dPt>
            <c:idx val="2"/>
            <c:marker>
              <c:symbol val="none"/>
            </c:marker>
            <c:bubble3D val="0"/>
            <c:extLst>
              <c:ext xmlns:c16="http://schemas.microsoft.com/office/drawing/2014/chart" uri="{C3380CC4-5D6E-409C-BE32-E72D297353CC}">
                <c16:uniqueId val="{00000001-615A-48F9-9B56-D29463A37E6C}"/>
              </c:ext>
            </c:extLst>
          </c:dPt>
          <c:dPt>
            <c:idx val="4"/>
            <c:marker>
              <c:symbol val="none"/>
            </c:marker>
            <c:bubble3D val="0"/>
            <c:extLst>
              <c:ext xmlns:c16="http://schemas.microsoft.com/office/drawing/2014/chart" uri="{C3380CC4-5D6E-409C-BE32-E72D297353CC}">
                <c16:uniqueId val="{00000002-615A-48F9-9B56-D29463A37E6C}"/>
              </c:ext>
            </c:extLst>
          </c:dPt>
          <c:dPt>
            <c:idx val="6"/>
            <c:marker>
              <c:symbol val="none"/>
            </c:marker>
            <c:bubble3D val="0"/>
            <c:extLst>
              <c:ext xmlns:c16="http://schemas.microsoft.com/office/drawing/2014/chart" uri="{C3380CC4-5D6E-409C-BE32-E72D297353CC}">
                <c16:uniqueId val="{00000004-615A-48F9-9B56-D29463A37E6C}"/>
              </c:ext>
            </c:extLst>
          </c:dPt>
          <c:dPt>
            <c:idx val="8"/>
            <c:marker>
              <c:symbol val="none"/>
            </c:marker>
            <c:bubble3D val="0"/>
            <c:extLst>
              <c:ext xmlns:c16="http://schemas.microsoft.com/office/drawing/2014/chart" uri="{C3380CC4-5D6E-409C-BE32-E72D297353CC}">
                <c16:uniqueId val="{00000005-615A-48F9-9B56-D29463A37E6C}"/>
              </c:ext>
            </c:extLst>
          </c:dPt>
          <c:dPt>
            <c:idx val="10"/>
            <c:marker>
              <c:symbol val="none"/>
            </c:marker>
            <c:bubble3D val="0"/>
            <c:extLst>
              <c:ext xmlns:c16="http://schemas.microsoft.com/office/drawing/2014/chart" uri="{C3380CC4-5D6E-409C-BE32-E72D297353CC}">
                <c16:uniqueId val="{00000006-615A-48F9-9B56-D29463A37E6C}"/>
              </c:ext>
            </c:extLst>
          </c:dPt>
          <c:dPt>
            <c:idx val="12"/>
            <c:marker>
              <c:symbol val="none"/>
            </c:marker>
            <c:bubble3D val="0"/>
            <c:extLst>
              <c:ext xmlns:c16="http://schemas.microsoft.com/office/drawing/2014/chart" uri="{C3380CC4-5D6E-409C-BE32-E72D297353CC}">
                <c16:uniqueId val="{00000007-615A-48F9-9B56-D29463A37E6C}"/>
              </c:ext>
            </c:extLst>
          </c:dPt>
          <c:cat>
            <c:numRef>
              <c:f>Sheet1!$A$2:$A$15</c:f>
              <c:numCache>
                <c:formatCode>General</c:formatCode>
                <c:ptCount val="14"/>
                <c:pt idx="0">
                  <c:v>2</c:v>
                </c:pt>
                <c:pt idx="1">
                  <c:v>4</c:v>
                </c:pt>
                <c:pt idx="2">
                  <c:v>6</c:v>
                </c:pt>
                <c:pt idx="3">
                  <c:v>8</c:v>
                </c:pt>
                <c:pt idx="4">
                  <c:v>10</c:v>
                </c:pt>
                <c:pt idx="5">
                  <c:v>12</c:v>
                </c:pt>
                <c:pt idx="6">
                  <c:v>14</c:v>
                </c:pt>
                <c:pt idx="7">
                  <c:v>16</c:v>
                </c:pt>
                <c:pt idx="9">
                  <c:v>20</c:v>
                </c:pt>
                <c:pt idx="11">
                  <c:v>24</c:v>
                </c:pt>
                <c:pt idx="13">
                  <c:v>28</c:v>
                </c:pt>
              </c:numCache>
            </c:numRef>
          </c:cat>
          <c:val>
            <c:numRef>
              <c:f>Sheet1!$B$2:$B$15</c:f>
              <c:numCache>
                <c:formatCode>General</c:formatCode>
                <c:ptCount val="14"/>
                <c:pt idx="0">
                  <c:v>0</c:v>
                </c:pt>
                <c:pt idx="1">
                  <c:v>-25</c:v>
                </c:pt>
                <c:pt idx="2">
                  <c:v>-38</c:v>
                </c:pt>
                <c:pt idx="3">
                  <c:v>-50</c:v>
                </c:pt>
                <c:pt idx="4">
                  <c:v>-57</c:v>
                </c:pt>
                <c:pt idx="5">
                  <c:v>-62.5</c:v>
                </c:pt>
                <c:pt idx="6">
                  <c:v>-69</c:v>
                </c:pt>
                <c:pt idx="7">
                  <c:v>-75</c:v>
                </c:pt>
                <c:pt idx="8">
                  <c:v>-75</c:v>
                </c:pt>
                <c:pt idx="9">
                  <c:v>-75</c:v>
                </c:pt>
                <c:pt idx="10">
                  <c:v>-75</c:v>
                </c:pt>
                <c:pt idx="11">
                  <c:v>-75</c:v>
                </c:pt>
                <c:pt idx="12">
                  <c:v>-75</c:v>
                </c:pt>
                <c:pt idx="13">
                  <c:v>-75</c:v>
                </c:pt>
              </c:numCache>
            </c:numRef>
          </c:val>
          <c:smooth val="0"/>
          <c:extLst>
            <c:ext xmlns:c16="http://schemas.microsoft.com/office/drawing/2014/chart" uri="{C3380CC4-5D6E-409C-BE32-E72D297353CC}">
              <c16:uniqueId val="{00000000-615A-48F9-9B56-D29463A37E6C}"/>
            </c:ext>
          </c:extLst>
        </c:ser>
        <c:dLbls>
          <c:showLegendKey val="0"/>
          <c:showVal val="0"/>
          <c:showCatName val="0"/>
          <c:showSerName val="0"/>
          <c:showPercent val="0"/>
          <c:showBubbleSize val="0"/>
        </c:dLbls>
        <c:marker val="1"/>
        <c:smooth val="0"/>
        <c:axId val="1073297488"/>
        <c:axId val="1165851160"/>
      </c:lineChart>
      <c:catAx>
        <c:axId val="1073297488"/>
        <c:scaling>
          <c:orientation val="minMax"/>
        </c:scaling>
        <c:delete val="1"/>
        <c:axPos val="b"/>
        <c:numFmt formatCode="General" sourceLinked="1"/>
        <c:majorTickMark val="none"/>
        <c:minorTickMark val="none"/>
        <c:tickLblPos val="nextTo"/>
        <c:crossAx val="1165851160"/>
        <c:crosses val="autoZero"/>
        <c:auto val="1"/>
        <c:lblAlgn val="ctr"/>
        <c:lblOffset val="100"/>
        <c:noMultiLvlLbl val="0"/>
      </c:catAx>
      <c:valAx>
        <c:axId val="1165851160"/>
        <c:scaling>
          <c:orientation val="minMax"/>
          <c:max val="50"/>
          <c:min val="-100"/>
        </c:scaling>
        <c:delete val="1"/>
        <c:axPos val="l"/>
        <c:numFmt formatCode="General" sourceLinked="1"/>
        <c:majorTickMark val="out"/>
        <c:minorTickMark val="none"/>
        <c:tickLblPos val="nextTo"/>
        <c:crossAx val="1073297488"/>
        <c:crosses val="autoZero"/>
        <c:crossBetween val="between"/>
        <c:majorUnit val="2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Placebo </c:v>
                </c:pt>
              </c:strCache>
            </c:strRef>
          </c:tx>
          <c:spPr>
            <a:ln w="28575" cap="rnd">
              <a:noFill/>
              <a:round/>
            </a:ln>
            <a:effectLst/>
          </c:spPr>
          <c:marker>
            <c:symbol val="none"/>
          </c:marker>
          <c:dPt>
            <c:idx val="2"/>
            <c:marker>
              <c:symbol val="none"/>
            </c:marker>
            <c:bubble3D val="0"/>
            <c:extLst>
              <c:ext xmlns:c16="http://schemas.microsoft.com/office/drawing/2014/chart" uri="{C3380CC4-5D6E-409C-BE32-E72D297353CC}">
                <c16:uniqueId val="{00000003-38C1-4406-B114-E05B92E52AD7}"/>
              </c:ext>
            </c:extLst>
          </c:dPt>
          <c:dPt>
            <c:idx val="4"/>
            <c:marker>
              <c:symbol val="none"/>
            </c:marker>
            <c:bubble3D val="0"/>
            <c:extLst>
              <c:ext xmlns:c16="http://schemas.microsoft.com/office/drawing/2014/chart" uri="{C3380CC4-5D6E-409C-BE32-E72D297353CC}">
                <c16:uniqueId val="{00000004-38C1-4406-B114-E05B92E52AD7}"/>
              </c:ext>
            </c:extLst>
          </c:dPt>
          <c:dPt>
            <c:idx val="6"/>
            <c:marker>
              <c:symbol val="none"/>
            </c:marker>
            <c:bubble3D val="0"/>
            <c:extLst>
              <c:ext xmlns:c16="http://schemas.microsoft.com/office/drawing/2014/chart" uri="{C3380CC4-5D6E-409C-BE32-E72D297353CC}">
                <c16:uniqueId val="{00000005-38C1-4406-B114-E05B92E52AD7}"/>
              </c:ext>
            </c:extLst>
          </c:dPt>
          <c:dPt>
            <c:idx val="8"/>
            <c:marker>
              <c:symbol val="none"/>
            </c:marker>
            <c:bubble3D val="0"/>
            <c:extLst>
              <c:ext xmlns:c16="http://schemas.microsoft.com/office/drawing/2014/chart" uri="{C3380CC4-5D6E-409C-BE32-E72D297353CC}">
                <c16:uniqueId val="{00000006-38C1-4406-B114-E05B92E52AD7}"/>
              </c:ext>
            </c:extLst>
          </c:dPt>
          <c:dPt>
            <c:idx val="10"/>
            <c:marker>
              <c:symbol val="none"/>
            </c:marker>
            <c:bubble3D val="0"/>
            <c:extLst>
              <c:ext xmlns:c16="http://schemas.microsoft.com/office/drawing/2014/chart" uri="{C3380CC4-5D6E-409C-BE32-E72D297353CC}">
                <c16:uniqueId val="{00000008-38C1-4406-B114-E05B92E52AD7}"/>
              </c:ext>
            </c:extLst>
          </c:dPt>
          <c:dPt>
            <c:idx val="12"/>
            <c:marker>
              <c:symbol val="none"/>
            </c:marker>
            <c:bubble3D val="0"/>
            <c:extLst>
              <c:ext xmlns:c16="http://schemas.microsoft.com/office/drawing/2014/chart" uri="{C3380CC4-5D6E-409C-BE32-E72D297353CC}">
                <c16:uniqueId val="{00000007-38C1-4406-B114-E05B92E52AD7}"/>
              </c:ext>
            </c:extLst>
          </c:dPt>
          <c:cat>
            <c:numRef>
              <c:f>Sheet1!$A$2:$A$15</c:f>
              <c:numCache>
                <c:formatCode>General</c:formatCode>
                <c:ptCount val="14"/>
                <c:pt idx="0">
                  <c:v>2</c:v>
                </c:pt>
                <c:pt idx="1">
                  <c:v>4</c:v>
                </c:pt>
                <c:pt idx="2">
                  <c:v>6</c:v>
                </c:pt>
                <c:pt idx="3">
                  <c:v>8</c:v>
                </c:pt>
                <c:pt idx="4">
                  <c:v>10</c:v>
                </c:pt>
                <c:pt idx="5">
                  <c:v>12</c:v>
                </c:pt>
                <c:pt idx="6">
                  <c:v>14</c:v>
                </c:pt>
                <c:pt idx="7">
                  <c:v>16</c:v>
                </c:pt>
                <c:pt idx="9">
                  <c:v>20</c:v>
                </c:pt>
                <c:pt idx="11">
                  <c:v>24</c:v>
                </c:pt>
                <c:pt idx="13">
                  <c:v>28</c:v>
                </c:pt>
              </c:numCache>
            </c:numRef>
          </c:cat>
          <c:val>
            <c:numRef>
              <c:f>Sheet1!$D$2:$D$15</c:f>
              <c:numCache>
                <c:formatCode>General</c:formatCode>
                <c:ptCount val="14"/>
                <c:pt idx="0">
                  <c:v>0</c:v>
                </c:pt>
                <c:pt idx="1">
                  <c:v>-25</c:v>
                </c:pt>
                <c:pt idx="2">
                  <c:v>-38</c:v>
                </c:pt>
                <c:pt idx="3">
                  <c:v>-50</c:v>
                </c:pt>
                <c:pt idx="4">
                  <c:v>-38</c:v>
                </c:pt>
                <c:pt idx="5">
                  <c:v>-25</c:v>
                </c:pt>
                <c:pt idx="6">
                  <c:v>-25</c:v>
                </c:pt>
                <c:pt idx="7">
                  <c:v>-25</c:v>
                </c:pt>
                <c:pt idx="8">
                  <c:v>-25</c:v>
                </c:pt>
                <c:pt idx="9">
                  <c:v>-25</c:v>
                </c:pt>
                <c:pt idx="10">
                  <c:v>-25</c:v>
                </c:pt>
                <c:pt idx="11">
                  <c:v>-25</c:v>
                </c:pt>
                <c:pt idx="12">
                  <c:v>-24</c:v>
                </c:pt>
                <c:pt idx="13">
                  <c:v>-20</c:v>
                </c:pt>
              </c:numCache>
            </c:numRef>
          </c:val>
          <c:smooth val="0"/>
          <c:extLst>
            <c:ext xmlns:c16="http://schemas.microsoft.com/office/drawing/2014/chart" uri="{C3380CC4-5D6E-409C-BE32-E72D297353CC}">
              <c16:uniqueId val="{00000002-38C1-4406-B114-E05B92E52AD7}"/>
            </c:ext>
          </c:extLst>
        </c:ser>
        <c:dLbls>
          <c:showLegendKey val="0"/>
          <c:showVal val="0"/>
          <c:showCatName val="0"/>
          <c:showSerName val="0"/>
          <c:showPercent val="0"/>
          <c:showBubbleSize val="0"/>
        </c:dLbls>
        <c:smooth val="0"/>
        <c:axId val="1073297488"/>
        <c:axId val="1165851160"/>
      </c:lineChart>
      <c:catAx>
        <c:axId val="1073297488"/>
        <c:scaling>
          <c:orientation val="minMax"/>
        </c:scaling>
        <c:delete val="1"/>
        <c:axPos val="b"/>
        <c:numFmt formatCode="General" sourceLinked="1"/>
        <c:majorTickMark val="none"/>
        <c:minorTickMark val="none"/>
        <c:tickLblPos val="nextTo"/>
        <c:crossAx val="1165851160"/>
        <c:crosses val="autoZero"/>
        <c:auto val="1"/>
        <c:lblAlgn val="ctr"/>
        <c:lblOffset val="100"/>
        <c:noMultiLvlLbl val="0"/>
      </c:catAx>
      <c:valAx>
        <c:axId val="1165851160"/>
        <c:scaling>
          <c:orientation val="minMax"/>
          <c:max val="50"/>
          <c:min val="-100"/>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73297488"/>
        <c:crosses val="autoZero"/>
        <c:crossBetween val="between"/>
        <c:majorUnit val="2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3478008006161602"/>
          <c:y val="5.0430534476783105E-2"/>
          <c:w val="0.66989479474743041"/>
          <c:h val="0.89913893104643383"/>
        </c:manualLayout>
      </c:layout>
      <c:barChart>
        <c:barDir val="col"/>
        <c:grouping val="clustered"/>
        <c:varyColors val="0"/>
        <c:ser>
          <c:idx val="0"/>
          <c:order val="0"/>
          <c:tx>
            <c:strRef>
              <c:f>Sheet1!$B$1</c:f>
              <c:strCache>
                <c:ptCount val="1"/>
                <c:pt idx="0">
                  <c:v>Placebo</c:v>
                </c:pt>
              </c:strCache>
            </c:strRef>
          </c:tx>
          <c:spPr>
            <a:solidFill>
              <a:srgbClr val="B0B6B6"/>
            </a:solidFill>
          </c:spPr>
          <c:invertIfNegative val="0"/>
          <c:dLbls>
            <c:dLbl>
              <c:idx val="0"/>
              <c:tx>
                <c:rich>
                  <a:bodyPr/>
                  <a:lstStyle/>
                  <a:p>
                    <a:r>
                      <a:rPr lang="en-US" dirty="0"/>
                      <a:t>1.83</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933-4E03-A421-06E78348D0E6}"/>
                </c:ext>
              </c:extLst>
            </c:dLbl>
            <c:spPr>
              <a:noFill/>
              <a:ln>
                <a:noFill/>
              </a:ln>
              <a:effectLst/>
            </c:spPr>
            <c:txPr>
              <a:bodyPr wrap="square" lIns="38100" tIns="19050" rIns="38100" bIns="19050" anchor="ctr">
                <a:spAutoFit/>
              </a:bodyPr>
              <a:lstStyle/>
              <a:p>
                <a:pPr>
                  <a:defRPr sz="1400"/>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AERR</c:v>
                </c:pt>
              </c:strCache>
            </c:strRef>
          </c:cat>
          <c:val>
            <c:numRef>
              <c:f>Sheet1!$B$2</c:f>
              <c:numCache>
                <c:formatCode>0.00</c:formatCode>
                <c:ptCount val="1"/>
                <c:pt idx="0">
                  <c:v>1.8</c:v>
                </c:pt>
              </c:numCache>
            </c:numRef>
          </c:val>
          <c:extLst>
            <c:ext xmlns:c16="http://schemas.microsoft.com/office/drawing/2014/chart" uri="{C3380CC4-5D6E-409C-BE32-E72D297353CC}">
              <c16:uniqueId val="{00000001-C933-4E03-A421-06E78348D0E6}"/>
            </c:ext>
          </c:extLst>
        </c:ser>
        <c:ser>
          <c:idx val="1"/>
          <c:order val="1"/>
          <c:tx>
            <c:strRef>
              <c:f>Sheet1!$C$1</c:f>
              <c:strCache>
                <c:ptCount val="1"/>
                <c:pt idx="0">
                  <c:v>Benra Q4</c:v>
                </c:pt>
              </c:strCache>
            </c:strRef>
          </c:tx>
          <c:spPr>
            <a:solidFill>
              <a:srgbClr val="830051"/>
            </a:solidFill>
          </c:spPr>
          <c:invertIfNegative val="0"/>
          <c:dLbls>
            <c:dLbl>
              <c:idx val="0"/>
              <c:tx>
                <c:rich>
                  <a:bodyPr/>
                  <a:lstStyle/>
                  <a:p>
                    <a:pPr>
                      <a:defRPr sz="1400">
                        <a:solidFill>
                          <a:schemeClr val="bg1"/>
                        </a:solidFill>
                      </a:defRPr>
                    </a:pPr>
                    <a:r>
                      <a:rPr lang="en-US" dirty="0"/>
                      <a:t>0.83</a:t>
                    </a:r>
                  </a:p>
                </c:rich>
              </c:tx>
              <c:numFmt formatCode="#,##0.00" sourceLinked="0"/>
              <c:sp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933-4E03-A421-06E78348D0E6}"/>
                </c:ext>
              </c:extLst>
            </c:dLbl>
            <c:numFmt formatCode="#,##0.00" sourceLinked="0"/>
            <c:spPr>
              <a:noFill/>
              <a:ln>
                <a:noFill/>
              </a:ln>
              <a:effectLst/>
            </c:spPr>
            <c:txPr>
              <a:bodyPr/>
              <a:lstStyle/>
              <a:p>
                <a:pPr>
                  <a:defRPr sz="1400">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AERR</c:v>
                </c:pt>
              </c:strCache>
            </c:strRef>
          </c:cat>
          <c:val>
            <c:numRef>
              <c:f>Sheet1!$C$2</c:f>
              <c:numCache>
                <c:formatCode>0.00</c:formatCode>
                <c:ptCount val="1"/>
                <c:pt idx="0">
                  <c:v>0.82</c:v>
                </c:pt>
              </c:numCache>
            </c:numRef>
          </c:val>
          <c:extLst>
            <c:ext xmlns:c16="http://schemas.microsoft.com/office/drawing/2014/chart" uri="{C3380CC4-5D6E-409C-BE32-E72D297353CC}">
              <c16:uniqueId val="{00000003-C933-4E03-A421-06E78348D0E6}"/>
            </c:ext>
          </c:extLst>
        </c:ser>
        <c:ser>
          <c:idx val="2"/>
          <c:order val="2"/>
          <c:tx>
            <c:strRef>
              <c:f>Sheet1!$D$1</c:f>
              <c:strCache>
                <c:ptCount val="1"/>
                <c:pt idx="0">
                  <c:v>Benra Q8</c:v>
                </c:pt>
              </c:strCache>
            </c:strRef>
          </c:tx>
          <c:spPr>
            <a:solidFill>
              <a:srgbClr val="F0AB00"/>
            </a:solidFill>
          </c:spPr>
          <c:invertIfNegative val="0"/>
          <c:dLbls>
            <c:dLbl>
              <c:idx val="0"/>
              <c:tx>
                <c:rich>
                  <a:bodyPr/>
                  <a:lstStyle/>
                  <a:p>
                    <a:r>
                      <a:rPr lang="en-US" dirty="0"/>
                      <a:t>0.54</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A23-4A5E-AD84-CC8FEE557E39}"/>
                </c:ext>
              </c:extLst>
            </c:dLbl>
            <c:spPr>
              <a:noFill/>
              <a:ln>
                <a:noFill/>
              </a:ln>
              <a:effectLst/>
            </c:spPr>
            <c:txPr>
              <a:bodyPr wrap="square" lIns="38100" tIns="19050" rIns="38100" bIns="19050" anchor="ctr">
                <a:spAutoFit/>
              </a:bodyPr>
              <a:lstStyle/>
              <a:p>
                <a:pPr>
                  <a:defRPr sz="1400">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AERR</c:v>
                </c:pt>
              </c:strCache>
            </c:strRef>
          </c:cat>
          <c:val>
            <c:numRef>
              <c:f>Sheet1!$D$2</c:f>
              <c:numCache>
                <c:formatCode>0.00</c:formatCode>
                <c:ptCount val="1"/>
                <c:pt idx="0">
                  <c:v>0.54</c:v>
                </c:pt>
              </c:numCache>
            </c:numRef>
          </c:val>
          <c:extLst>
            <c:ext xmlns:c16="http://schemas.microsoft.com/office/drawing/2014/chart" uri="{C3380CC4-5D6E-409C-BE32-E72D297353CC}">
              <c16:uniqueId val="{00000004-C933-4E03-A421-06E78348D0E6}"/>
            </c:ext>
          </c:extLst>
        </c:ser>
        <c:dLbls>
          <c:dLblPos val="inEnd"/>
          <c:showLegendKey val="0"/>
          <c:showVal val="1"/>
          <c:showCatName val="0"/>
          <c:showSerName val="0"/>
          <c:showPercent val="0"/>
          <c:showBubbleSize val="0"/>
        </c:dLbls>
        <c:gapWidth val="84"/>
        <c:overlap val="-10"/>
        <c:axId val="554347168"/>
        <c:axId val="554344816"/>
      </c:barChart>
      <c:catAx>
        <c:axId val="554347168"/>
        <c:scaling>
          <c:orientation val="minMax"/>
        </c:scaling>
        <c:delete val="0"/>
        <c:axPos val="b"/>
        <c:numFmt formatCode="General" sourceLinked="0"/>
        <c:majorTickMark val="none"/>
        <c:minorTickMark val="none"/>
        <c:tickLblPos val="none"/>
        <c:spPr>
          <a:ln w="28575">
            <a:solidFill>
              <a:schemeClr val="tx1"/>
            </a:solidFill>
          </a:ln>
        </c:spPr>
        <c:crossAx val="554344816"/>
        <c:crosses val="autoZero"/>
        <c:auto val="1"/>
        <c:lblAlgn val="ctr"/>
        <c:lblOffset val="100"/>
        <c:noMultiLvlLbl val="0"/>
      </c:catAx>
      <c:valAx>
        <c:axId val="554344816"/>
        <c:scaling>
          <c:orientation val="minMax"/>
          <c:max val="2.5"/>
          <c:min val="0"/>
        </c:scaling>
        <c:delete val="0"/>
        <c:axPos val="l"/>
        <c:title>
          <c:tx>
            <c:rich>
              <a:bodyPr rot="-5400000" vert="horz"/>
              <a:lstStyle/>
              <a:p>
                <a:pPr>
                  <a:defRPr sz="1600" b="0"/>
                </a:pPr>
                <a:r>
                  <a:rPr lang="en-GB" sz="1600" b="1" dirty="0">
                    <a:effectLst/>
                  </a:rPr>
                  <a:t>Annual</a:t>
                </a:r>
                <a:r>
                  <a:rPr lang="en-GB" sz="1600" b="1" baseline="0" dirty="0">
                    <a:effectLst/>
                  </a:rPr>
                  <a:t> AER (rate ratio) </a:t>
                </a:r>
                <a:endParaRPr lang="en-US" sz="1600" dirty="0">
                  <a:effectLst/>
                </a:endParaRPr>
              </a:p>
            </c:rich>
          </c:tx>
          <c:layout>
            <c:manualLayout>
              <c:xMode val="edge"/>
              <c:yMode val="edge"/>
              <c:x val="0.10492662603699252"/>
              <c:y val="0.21245846448769748"/>
            </c:manualLayout>
          </c:layout>
          <c:overlay val="0"/>
        </c:title>
        <c:numFmt formatCode="#,##0.0" sourceLinked="0"/>
        <c:majorTickMark val="out"/>
        <c:minorTickMark val="none"/>
        <c:tickLblPos val="nextTo"/>
        <c:spPr>
          <a:ln w="28575">
            <a:solidFill>
              <a:schemeClr val="tx1"/>
            </a:solidFill>
          </a:ln>
        </c:spPr>
        <c:txPr>
          <a:bodyPr/>
          <a:lstStyle/>
          <a:p>
            <a:pPr>
              <a:defRPr sz="1400"/>
            </a:pPr>
            <a:endParaRPr lang="en-US"/>
          </a:p>
        </c:txPr>
        <c:crossAx val="554347168"/>
        <c:crosses val="autoZero"/>
        <c:crossBetween val="between"/>
      </c:valAx>
    </c:plotArea>
    <c:plotVisOnly val="1"/>
    <c:dispBlanksAs val="gap"/>
    <c:showDLblsOverMax val="0"/>
  </c:chart>
  <c:txPr>
    <a:bodyPr/>
    <a:lstStyle/>
    <a:p>
      <a:pPr>
        <a:defRPr sz="1800" b="1"/>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790499967655066E-2"/>
          <c:y val="3.9538086447201866E-2"/>
          <c:w val="0.9331438132400095"/>
          <c:h val="0.82222807774296136"/>
        </c:manualLayout>
      </c:layout>
      <c:barChart>
        <c:barDir val="col"/>
        <c:grouping val="clustered"/>
        <c:varyColors val="0"/>
        <c:ser>
          <c:idx val="0"/>
          <c:order val="0"/>
          <c:tx>
            <c:strRef>
              <c:f>Sheet1!$B$1</c:f>
              <c:strCache>
                <c:ptCount val="1"/>
                <c:pt idx="0">
                  <c:v>Placebo</c:v>
                </c:pt>
              </c:strCache>
            </c:strRef>
          </c:tx>
          <c:spPr>
            <a:solidFill>
              <a:srgbClr val="B0B6B6"/>
            </a:solidFill>
            <a:ln>
              <a:solidFill>
                <a:srgbClr val="B0B6B6"/>
              </a:solidFill>
            </a:ln>
            <a:effectLst/>
          </c:spPr>
          <c:invertIfNegative val="0"/>
          <c:dLbls>
            <c:dLbl>
              <c:idx val="0"/>
              <c:spPr>
                <a:noFill/>
                <a:ln>
                  <a:noFill/>
                </a:ln>
                <a:effectLst/>
              </c:spPr>
              <c:txPr>
                <a:bodyPr wrap="square" lIns="38100" tIns="19050" rIns="38100" bIns="19050" anchor="ctr">
                  <a:spAutoFit/>
                </a:bodyPr>
                <a:lstStyle/>
                <a:p>
                  <a:pPr>
                    <a:defRPr sz="1400"/>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60C-4DAC-99A2-CC6C1E869B08}"/>
                </c:ext>
              </c:extLst>
            </c:dLbl>
            <c:spPr>
              <a:noFill/>
              <a:ln>
                <a:noFill/>
              </a:ln>
              <a:effectLst/>
            </c:spPr>
            <c:txPr>
              <a:bodyPr wrap="square" lIns="38100" tIns="19050" rIns="38100" bIns="19050" anchor="ctr">
                <a:spAutoFit/>
              </a:bodyPr>
              <a:lstStyle/>
              <a:p>
                <a:pPr>
                  <a:defRPr sz="1100"/>
                </a:pPr>
                <a:endParaRPr lang="en-US"/>
              </a:p>
            </c:txPr>
            <c:dLblPos val="ctr"/>
            <c:showLegendKey val="0"/>
            <c:showVal val="0"/>
            <c:showCatName val="0"/>
            <c:showSerName val="0"/>
            <c:showPercent val="0"/>
            <c:showBubbleSize val="0"/>
            <c:extLst>
              <c:ext xmlns:c15="http://schemas.microsoft.com/office/drawing/2012/chart" uri="{CE6537A1-D6FC-4f65-9D91-7224C49458BB}">
                <c15:showLeaderLines val="1"/>
              </c:ext>
            </c:extLst>
          </c:dLbls>
          <c:cat>
            <c:numRef>
              <c:f>Sheet1!$A$2</c:f>
              <c:numCache>
                <c:formatCode>General</c:formatCode>
                <c:ptCount val="1"/>
              </c:numCache>
            </c:numRef>
          </c:cat>
          <c:val>
            <c:numRef>
              <c:f>Sheet1!$B$2</c:f>
              <c:numCache>
                <c:formatCode>General</c:formatCode>
                <c:ptCount val="1"/>
                <c:pt idx="0">
                  <c:v>0.32</c:v>
                </c:pt>
              </c:numCache>
            </c:numRef>
          </c:val>
          <c:extLst>
            <c:ext xmlns:c16="http://schemas.microsoft.com/office/drawing/2014/chart" uri="{C3380CC4-5D6E-409C-BE32-E72D297353CC}">
              <c16:uniqueId val="{00000001-D60C-4DAC-99A2-CC6C1E869B08}"/>
            </c:ext>
          </c:extLst>
        </c:ser>
        <c:ser>
          <c:idx val="1"/>
          <c:order val="1"/>
          <c:tx>
            <c:strRef>
              <c:f>Sheet1!$C$1</c:f>
              <c:strCache>
                <c:ptCount val="1"/>
                <c:pt idx="0">
                  <c:v>Benra 30 mg Q4</c:v>
                </c:pt>
              </c:strCache>
            </c:strRef>
          </c:tx>
          <c:spPr>
            <a:solidFill>
              <a:schemeClr val="accent1"/>
            </a:solidFill>
            <a:ln>
              <a:solidFill>
                <a:schemeClr val="accent1"/>
              </a:solidFill>
            </a:ln>
            <a:effectLst/>
          </c:spPr>
          <c:invertIfNegative val="0"/>
          <c:dLbls>
            <c:dLbl>
              <c:idx val="0"/>
              <c:spPr>
                <a:noFill/>
                <a:ln>
                  <a:noFill/>
                </a:ln>
                <a:effectLst/>
              </c:spPr>
              <c:txPr>
                <a:bodyPr wrap="square" lIns="38100" tIns="19050" rIns="38100" bIns="19050" anchor="ctr">
                  <a:spAutoFit/>
                </a:bodyPr>
                <a:lstStyle/>
                <a:p>
                  <a:pPr>
                    <a:defRPr sz="1400">
                      <a:solidFill>
                        <a:schemeClr val="bg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2-D60C-4DAC-99A2-CC6C1E869B08}"/>
                </c:ext>
              </c:extLst>
            </c:dLbl>
            <c:spPr>
              <a:noFill/>
              <a:ln>
                <a:noFill/>
              </a:ln>
              <a:effectLst/>
            </c:spPr>
            <c:txPr>
              <a:bodyPr wrap="square" lIns="38100" tIns="19050" rIns="38100" bIns="19050" anchor="ctr">
                <a:spAutoFit/>
              </a:bodyPr>
              <a:lstStyle/>
              <a:p>
                <a:pPr>
                  <a:defRPr sz="1400"/>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c:f>
              <c:numCache>
                <c:formatCode>General</c:formatCode>
                <c:ptCount val="1"/>
              </c:numCache>
            </c:numRef>
          </c:cat>
          <c:val>
            <c:numRef>
              <c:f>Sheet1!$C$2</c:f>
              <c:numCache>
                <c:formatCode>General</c:formatCode>
                <c:ptCount val="1"/>
                <c:pt idx="0">
                  <c:v>0.14000000000000001</c:v>
                </c:pt>
              </c:numCache>
            </c:numRef>
          </c:val>
          <c:extLst>
            <c:ext xmlns:c16="http://schemas.microsoft.com/office/drawing/2014/chart" uri="{C3380CC4-5D6E-409C-BE32-E72D297353CC}">
              <c16:uniqueId val="{00000003-D60C-4DAC-99A2-CC6C1E869B08}"/>
            </c:ext>
          </c:extLst>
        </c:ser>
        <c:ser>
          <c:idx val="2"/>
          <c:order val="2"/>
          <c:tx>
            <c:strRef>
              <c:f>Sheet1!$D$1</c:f>
              <c:strCache>
                <c:ptCount val="1"/>
                <c:pt idx="0">
                  <c:v>Benra 30 mg Q8</c:v>
                </c:pt>
              </c:strCache>
            </c:strRef>
          </c:tx>
          <c:spPr>
            <a:solidFill>
              <a:srgbClr val="F0AB00"/>
            </a:solidFill>
            <a:ln>
              <a:noFill/>
            </a:ln>
            <a:effectLst/>
          </c:spPr>
          <c:invertIfNegative val="0"/>
          <c:dLbls>
            <c:spPr>
              <a:noFill/>
              <a:ln>
                <a:noFill/>
              </a:ln>
              <a:effectLst/>
            </c:spPr>
            <c:txPr>
              <a:bodyPr wrap="square" lIns="38100" tIns="19050" rIns="38100" bIns="19050" anchor="ctr">
                <a:spAutoFit/>
              </a:bodyPr>
              <a:lstStyle/>
              <a:p>
                <a:pPr>
                  <a:defRPr sz="14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c:f>
              <c:numCache>
                <c:formatCode>General</c:formatCode>
                <c:ptCount val="1"/>
              </c:numCache>
            </c:numRef>
          </c:cat>
          <c:val>
            <c:numRef>
              <c:f>Sheet1!$D$2</c:f>
              <c:numCache>
                <c:formatCode>General</c:formatCode>
                <c:ptCount val="1"/>
                <c:pt idx="0">
                  <c:v>0.02</c:v>
                </c:pt>
              </c:numCache>
            </c:numRef>
          </c:val>
          <c:extLst>
            <c:ext xmlns:c16="http://schemas.microsoft.com/office/drawing/2014/chart" uri="{C3380CC4-5D6E-409C-BE32-E72D297353CC}">
              <c16:uniqueId val="{00000004-D60C-4DAC-99A2-CC6C1E869B08}"/>
            </c:ext>
          </c:extLst>
        </c:ser>
        <c:dLbls>
          <c:showLegendKey val="0"/>
          <c:showVal val="0"/>
          <c:showCatName val="0"/>
          <c:showSerName val="0"/>
          <c:showPercent val="0"/>
          <c:showBubbleSize val="0"/>
        </c:dLbls>
        <c:gapWidth val="219"/>
        <c:overlap val="-27"/>
        <c:axId val="554345600"/>
        <c:axId val="554360104"/>
      </c:barChart>
      <c:catAx>
        <c:axId val="55434560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554360104"/>
        <c:crosses val="autoZero"/>
        <c:auto val="1"/>
        <c:lblAlgn val="ctr"/>
        <c:lblOffset val="100"/>
        <c:noMultiLvlLbl val="0"/>
      </c:catAx>
      <c:valAx>
        <c:axId val="554360104"/>
        <c:scaling>
          <c:orientation val="minMax"/>
          <c:max val="0.4"/>
        </c:scaling>
        <c:delete val="0"/>
        <c:axPos val="l"/>
        <c:numFmt formatCode="General" sourceLinked="1"/>
        <c:majorTickMark val="out"/>
        <c:minorTickMark val="none"/>
        <c:tickLblPos val="nextTo"/>
        <c:spPr>
          <a:noFill/>
          <a:ln w="12700">
            <a:solidFill>
              <a:schemeClr val="tx1"/>
            </a:solidFill>
          </a:ln>
          <a:effectLst/>
        </c:spPr>
        <c:txPr>
          <a:bodyPr rot="-60000000" spcFirstLastPara="1" vertOverflow="ellipsis" vert="horz" wrap="square" anchor="ctr" anchorCtr="1"/>
          <a:lstStyle/>
          <a:p>
            <a:pPr>
              <a:defRPr sz="1400" b="1" i="0" u="none" strike="noStrike" kern="1200" baseline="0">
                <a:ln>
                  <a:noFill/>
                </a:ln>
                <a:solidFill>
                  <a:schemeClr val="tx1"/>
                </a:solidFill>
                <a:latin typeface="+mn-lt"/>
                <a:ea typeface="+mn-ea"/>
                <a:cs typeface="+mn-cs"/>
              </a:defRPr>
            </a:pPr>
            <a:endParaRPr lang="en-US"/>
          </a:p>
        </c:txPr>
        <c:crossAx val="554345600"/>
        <c:crosses val="autoZero"/>
        <c:crossBetween val="between"/>
      </c:valAx>
      <c:spPr>
        <a:noFill/>
        <a:ln>
          <a:noFill/>
        </a:ln>
        <a:effectLst/>
      </c:spPr>
    </c:plotArea>
    <c:plotVisOnly val="1"/>
    <c:dispBlanksAs val="gap"/>
    <c:showDLblsOverMax val="0"/>
  </c:chart>
  <c:spPr>
    <a:noFill/>
    <a:ln>
      <a:noFill/>
    </a:ln>
    <a:effectLst/>
  </c:spPr>
  <c:txPr>
    <a:bodyPr/>
    <a:lstStyle/>
    <a:p>
      <a:pPr>
        <a:defRPr b="1"/>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790499967655066E-2"/>
          <c:y val="3.9538086447201866E-2"/>
          <c:w val="0.9331438132400095"/>
          <c:h val="0.82222807774296136"/>
        </c:manualLayout>
      </c:layout>
      <c:barChart>
        <c:barDir val="col"/>
        <c:grouping val="clustered"/>
        <c:varyColors val="0"/>
        <c:ser>
          <c:idx val="0"/>
          <c:order val="0"/>
          <c:tx>
            <c:strRef>
              <c:f>Sheet1!$B$1</c:f>
              <c:strCache>
                <c:ptCount val="1"/>
                <c:pt idx="0">
                  <c:v>Placebo</c:v>
                </c:pt>
              </c:strCache>
            </c:strRef>
          </c:tx>
          <c:spPr>
            <a:solidFill>
              <a:srgbClr val="B0B6B6"/>
            </a:solidFill>
            <a:ln>
              <a:solidFill>
                <a:srgbClr val="B0B6B6"/>
              </a:solidFill>
            </a:ln>
            <a:effectLst/>
          </c:spPr>
          <c:invertIfNegative val="0"/>
          <c:dLbls>
            <c:dLbl>
              <c:idx val="0"/>
              <c:spPr>
                <a:noFill/>
                <a:ln>
                  <a:noFill/>
                </a:ln>
                <a:effectLst/>
              </c:spPr>
              <c:txPr>
                <a:bodyPr wrap="square" lIns="38100" tIns="19050" rIns="38100" bIns="19050" anchor="ctr">
                  <a:spAutoFit/>
                </a:bodyPr>
                <a:lstStyle/>
                <a:p>
                  <a:pPr>
                    <a:defRPr sz="1400"/>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97F-4D04-AA8E-1474A5C9215D}"/>
                </c:ext>
              </c:extLst>
            </c:dLbl>
            <c:spPr>
              <a:noFill/>
              <a:ln>
                <a:noFill/>
              </a:ln>
              <a:effectLst/>
            </c:spPr>
            <c:txPr>
              <a:bodyPr wrap="square" lIns="38100" tIns="19050" rIns="38100" bIns="19050" anchor="ctr">
                <a:spAutoFit/>
              </a:bodyPr>
              <a:lstStyle/>
              <a:p>
                <a:pPr>
                  <a:defRPr sz="1100"/>
                </a:pPr>
                <a:endParaRPr lang="en-US"/>
              </a:p>
            </c:txPr>
            <c:dLblPos val="ctr"/>
            <c:showLegendKey val="0"/>
            <c:showVal val="0"/>
            <c:showCatName val="0"/>
            <c:showSerName val="0"/>
            <c:showPercent val="0"/>
            <c:showBubbleSize val="0"/>
            <c:extLst>
              <c:ext xmlns:c15="http://schemas.microsoft.com/office/drawing/2012/chart" uri="{CE6537A1-D6FC-4f65-9D91-7224C49458BB}">
                <c15:showLeaderLines val="1"/>
              </c:ext>
            </c:extLst>
          </c:dLbls>
          <c:cat>
            <c:numRef>
              <c:f>Sheet1!$A$2</c:f>
              <c:numCache>
                <c:formatCode>General</c:formatCode>
                <c:ptCount val="1"/>
              </c:numCache>
            </c:numRef>
          </c:cat>
          <c:val>
            <c:numRef>
              <c:f>Sheet1!$B$2</c:f>
              <c:numCache>
                <c:formatCode>General</c:formatCode>
                <c:ptCount val="1"/>
                <c:pt idx="0">
                  <c:v>126</c:v>
                </c:pt>
              </c:numCache>
            </c:numRef>
          </c:val>
          <c:extLst>
            <c:ext xmlns:c16="http://schemas.microsoft.com/office/drawing/2014/chart" uri="{C3380CC4-5D6E-409C-BE32-E72D297353CC}">
              <c16:uniqueId val="{00000001-E97F-4D04-AA8E-1474A5C9215D}"/>
            </c:ext>
          </c:extLst>
        </c:ser>
        <c:ser>
          <c:idx val="1"/>
          <c:order val="1"/>
          <c:tx>
            <c:strRef>
              <c:f>Sheet1!$C$1</c:f>
              <c:strCache>
                <c:ptCount val="1"/>
                <c:pt idx="0">
                  <c:v>Benra 30 mg Q4</c:v>
                </c:pt>
              </c:strCache>
            </c:strRef>
          </c:tx>
          <c:spPr>
            <a:solidFill>
              <a:schemeClr val="accent1"/>
            </a:solidFill>
            <a:ln>
              <a:solidFill>
                <a:schemeClr val="accent1"/>
              </a:solidFill>
            </a:ln>
            <a:effectLst/>
          </c:spPr>
          <c:invertIfNegative val="0"/>
          <c:dLbls>
            <c:dLbl>
              <c:idx val="0"/>
              <c:spPr>
                <a:noFill/>
                <a:ln>
                  <a:noFill/>
                </a:ln>
                <a:effectLst/>
              </c:spPr>
              <c:txPr>
                <a:bodyPr wrap="square" lIns="38100" tIns="19050" rIns="38100" bIns="19050" anchor="ctr">
                  <a:spAutoFit/>
                </a:bodyPr>
                <a:lstStyle/>
                <a:p>
                  <a:pPr>
                    <a:defRPr sz="1400">
                      <a:solidFill>
                        <a:schemeClr val="bg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2-E97F-4D04-AA8E-1474A5C9215D}"/>
                </c:ext>
              </c:extLst>
            </c:dLbl>
            <c:spPr>
              <a:noFill/>
              <a:ln>
                <a:noFill/>
              </a:ln>
              <a:effectLst/>
            </c:spPr>
            <c:txPr>
              <a:bodyPr wrap="square" lIns="38100" tIns="19050" rIns="38100" bIns="19050" anchor="ctr">
                <a:spAutoFit/>
              </a:bodyPr>
              <a:lstStyle/>
              <a:p>
                <a:pPr>
                  <a:defRPr sz="1400"/>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c:f>
              <c:numCache>
                <c:formatCode>General</c:formatCode>
                <c:ptCount val="1"/>
              </c:numCache>
            </c:numRef>
          </c:cat>
          <c:val>
            <c:numRef>
              <c:f>Sheet1!$C$2</c:f>
              <c:numCache>
                <c:formatCode>General</c:formatCode>
                <c:ptCount val="1"/>
                <c:pt idx="0">
                  <c:v>232</c:v>
                </c:pt>
              </c:numCache>
            </c:numRef>
          </c:val>
          <c:extLst>
            <c:ext xmlns:c16="http://schemas.microsoft.com/office/drawing/2014/chart" uri="{C3380CC4-5D6E-409C-BE32-E72D297353CC}">
              <c16:uniqueId val="{00000003-E97F-4D04-AA8E-1474A5C9215D}"/>
            </c:ext>
          </c:extLst>
        </c:ser>
        <c:ser>
          <c:idx val="2"/>
          <c:order val="2"/>
          <c:tx>
            <c:strRef>
              <c:f>Sheet1!$D$1</c:f>
              <c:strCache>
                <c:ptCount val="1"/>
                <c:pt idx="0">
                  <c:v>Benra 30 mg Q8</c:v>
                </c:pt>
              </c:strCache>
            </c:strRef>
          </c:tx>
          <c:spPr>
            <a:solidFill>
              <a:srgbClr val="F0AB00"/>
            </a:solidFill>
            <a:ln>
              <a:solidFill>
                <a:schemeClr val="accent6"/>
              </a:solidFill>
            </a:ln>
            <a:effectLst/>
          </c:spPr>
          <c:invertIfNegative val="0"/>
          <c:dLbls>
            <c:spPr>
              <a:noFill/>
              <a:ln>
                <a:noFill/>
              </a:ln>
              <a:effectLst/>
            </c:spPr>
            <c:txPr>
              <a:bodyPr wrap="square" lIns="38100" tIns="19050" rIns="38100" bIns="19050" anchor="ctr">
                <a:spAutoFit/>
              </a:bodyPr>
              <a:lstStyle/>
              <a:p>
                <a:pPr>
                  <a:defRPr sz="1400">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c:f>
              <c:numCache>
                <c:formatCode>General</c:formatCode>
                <c:ptCount val="1"/>
              </c:numCache>
            </c:numRef>
          </c:cat>
          <c:val>
            <c:numRef>
              <c:f>Sheet1!$D$2</c:f>
              <c:numCache>
                <c:formatCode>General</c:formatCode>
                <c:ptCount val="1"/>
                <c:pt idx="0">
                  <c:v>239</c:v>
                </c:pt>
              </c:numCache>
            </c:numRef>
          </c:val>
          <c:extLst>
            <c:ext xmlns:c16="http://schemas.microsoft.com/office/drawing/2014/chart" uri="{C3380CC4-5D6E-409C-BE32-E72D297353CC}">
              <c16:uniqueId val="{00000004-E97F-4D04-AA8E-1474A5C9215D}"/>
            </c:ext>
          </c:extLst>
        </c:ser>
        <c:dLbls>
          <c:showLegendKey val="0"/>
          <c:showVal val="0"/>
          <c:showCatName val="0"/>
          <c:showSerName val="0"/>
          <c:showPercent val="0"/>
          <c:showBubbleSize val="0"/>
        </c:dLbls>
        <c:gapWidth val="219"/>
        <c:overlap val="-27"/>
        <c:axId val="554333056"/>
        <c:axId val="554338544"/>
      </c:barChart>
      <c:catAx>
        <c:axId val="554333056"/>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554338544"/>
        <c:crosses val="autoZero"/>
        <c:auto val="1"/>
        <c:lblAlgn val="ctr"/>
        <c:lblOffset val="100"/>
        <c:noMultiLvlLbl val="0"/>
      </c:catAx>
      <c:valAx>
        <c:axId val="554338544"/>
        <c:scaling>
          <c:orientation val="minMax"/>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400" b="1" i="0" u="none" strike="noStrike" kern="1200" baseline="0">
                <a:ln>
                  <a:noFill/>
                </a:ln>
                <a:solidFill>
                  <a:schemeClr val="tx1"/>
                </a:solidFill>
                <a:latin typeface="+mn-lt"/>
                <a:ea typeface="+mn-ea"/>
                <a:cs typeface="+mn-cs"/>
              </a:defRPr>
            </a:pPr>
            <a:endParaRPr lang="en-US"/>
          </a:p>
        </c:txPr>
        <c:crossAx val="554333056"/>
        <c:crosses val="autoZero"/>
        <c:crossBetween val="between"/>
      </c:valAx>
      <c:spPr>
        <a:noFill/>
        <a:ln>
          <a:noFill/>
        </a:ln>
        <a:effectLst/>
      </c:spPr>
    </c:plotArea>
    <c:plotVisOnly val="1"/>
    <c:dispBlanksAs val="gap"/>
    <c:showDLblsOverMax val="0"/>
  </c:chart>
  <c:spPr>
    <a:noFill/>
    <a:ln>
      <a:noFill/>
    </a:ln>
    <a:effectLst/>
  </c:spPr>
  <c:txPr>
    <a:bodyPr/>
    <a:lstStyle/>
    <a:p>
      <a:pPr>
        <a:defRPr b="1"/>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b="1" dirty="0">
                <a:solidFill>
                  <a:schemeClr val="tx1"/>
                </a:solidFill>
              </a:rPr>
              <a:t>Change From Baseline in Pre-bronchodilator FEV</a:t>
            </a:r>
            <a:r>
              <a:rPr lang="en-US" b="1" baseline="-25000" dirty="0">
                <a:solidFill>
                  <a:schemeClr val="tx1"/>
                </a:solidFill>
              </a:rPr>
              <a:t>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7.0424827755905514E-2"/>
          <c:y val="0.1251968616419496"/>
          <c:w val="0.91395017224409447"/>
          <c:h val="0.76499339247437603"/>
        </c:manualLayout>
      </c:layout>
      <c:lineChart>
        <c:grouping val="standard"/>
        <c:varyColors val="0"/>
        <c:ser>
          <c:idx val="0"/>
          <c:order val="0"/>
          <c:tx>
            <c:strRef>
              <c:f>Sheet1!$B$1</c:f>
              <c:strCache>
                <c:ptCount val="1"/>
                <c:pt idx="0">
                  <c:v>Benralizumab Q4W</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Sheet1!$A$2:$A$8</c:f>
              <c:numCache>
                <c:formatCode>General</c:formatCode>
                <c:ptCount val="7"/>
                <c:pt idx="0">
                  <c:v>4</c:v>
                </c:pt>
                <c:pt idx="1">
                  <c:v>8</c:v>
                </c:pt>
                <c:pt idx="2">
                  <c:v>12</c:v>
                </c:pt>
                <c:pt idx="3">
                  <c:v>16</c:v>
                </c:pt>
                <c:pt idx="4">
                  <c:v>20</c:v>
                </c:pt>
                <c:pt idx="5">
                  <c:v>24</c:v>
                </c:pt>
                <c:pt idx="6">
                  <c:v>28</c:v>
                </c:pt>
              </c:numCache>
            </c:numRef>
          </c:cat>
          <c:val>
            <c:numRef>
              <c:f>Sheet1!$B$2:$B$8</c:f>
              <c:numCache>
                <c:formatCode>General</c:formatCode>
                <c:ptCount val="7"/>
                <c:pt idx="0">
                  <c:v>0.24099999999999999</c:v>
                </c:pt>
                <c:pt idx="1">
                  <c:v>0.25800000000000001</c:v>
                </c:pt>
                <c:pt idx="2">
                  <c:v>0.252</c:v>
                </c:pt>
                <c:pt idx="3">
                  <c:v>0.28699999999999998</c:v>
                </c:pt>
                <c:pt idx="4">
                  <c:v>0.27600000000000002</c:v>
                </c:pt>
                <c:pt idx="5">
                  <c:v>0.27600000000000002</c:v>
                </c:pt>
                <c:pt idx="6">
                  <c:v>0.23200000000000001</c:v>
                </c:pt>
              </c:numCache>
            </c:numRef>
          </c:val>
          <c:smooth val="0"/>
          <c:extLst>
            <c:ext xmlns:c16="http://schemas.microsoft.com/office/drawing/2014/chart" uri="{C3380CC4-5D6E-409C-BE32-E72D297353CC}">
              <c16:uniqueId val="{00000000-9F69-492B-88D2-464ED5B0E506}"/>
            </c:ext>
          </c:extLst>
        </c:ser>
        <c:ser>
          <c:idx val="1"/>
          <c:order val="1"/>
          <c:tx>
            <c:strRef>
              <c:f>Sheet1!$C$1</c:f>
              <c:strCache>
                <c:ptCount val="1"/>
                <c:pt idx="0">
                  <c:v>Benralizumab Q8W</c:v>
                </c:pt>
              </c:strCache>
            </c:strRef>
          </c:tx>
          <c:spPr>
            <a:ln w="28575" cap="rnd">
              <a:solidFill>
                <a:srgbClr val="FFC000"/>
              </a:solidFill>
              <a:round/>
            </a:ln>
            <a:effectLst/>
          </c:spPr>
          <c:marker>
            <c:symbol val="circle"/>
            <c:size val="5"/>
            <c:spPr>
              <a:solidFill>
                <a:srgbClr val="F0AB00"/>
              </a:solidFill>
              <a:ln w="9525">
                <a:solidFill>
                  <a:srgbClr val="FFC000"/>
                </a:solidFill>
              </a:ln>
              <a:effectLst/>
            </c:spPr>
          </c:marker>
          <c:cat>
            <c:numRef>
              <c:f>Sheet1!$A$2:$A$8</c:f>
              <c:numCache>
                <c:formatCode>General</c:formatCode>
                <c:ptCount val="7"/>
                <c:pt idx="0">
                  <c:v>4</c:v>
                </c:pt>
                <c:pt idx="1">
                  <c:v>8</c:v>
                </c:pt>
                <c:pt idx="2">
                  <c:v>12</c:v>
                </c:pt>
                <c:pt idx="3">
                  <c:v>16</c:v>
                </c:pt>
                <c:pt idx="4">
                  <c:v>20</c:v>
                </c:pt>
                <c:pt idx="5">
                  <c:v>24</c:v>
                </c:pt>
                <c:pt idx="6">
                  <c:v>28</c:v>
                </c:pt>
              </c:numCache>
            </c:numRef>
          </c:cat>
          <c:val>
            <c:numRef>
              <c:f>Sheet1!$C$2:$C$8</c:f>
              <c:numCache>
                <c:formatCode>General</c:formatCode>
                <c:ptCount val="7"/>
                <c:pt idx="0">
                  <c:v>0.22500000000000001</c:v>
                </c:pt>
                <c:pt idx="1">
                  <c:v>0.217</c:v>
                </c:pt>
                <c:pt idx="2">
                  <c:v>0.26200000000000001</c:v>
                </c:pt>
                <c:pt idx="3">
                  <c:v>0.218</c:v>
                </c:pt>
                <c:pt idx="4">
                  <c:v>0.24199999999999999</c:v>
                </c:pt>
                <c:pt idx="5">
                  <c:v>0.219</c:v>
                </c:pt>
                <c:pt idx="6">
                  <c:v>0.23899999999999999</c:v>
                </c:pt>
              </c:numCache>
            </c:numRef>
          </c:val>
          <c:smooth val="0"/>
          <c:extLst>
            <c:ext xmlns:c16="http://schemas.microsoft.com/office/drawing/2014/chart" uri="{C3380CC4-5D6E-409C-BE32-E72D297353CC}">
              <c16:uniqueId val="{00000001-9F69-492B-88D2-464ED5B0E506}"/>
            </c:ext>
          </c:extLst>
        </c:ser>
        <c:ser>
          <c:idx val="2"/>
          <c:order val="2"/>
          <c:tx>
            <c:strRef>
              <c:f>Sheet1!$D$1</c:f>
              <c:strCache>
                <c:ptCount val="1"/>
                <c:pt idx="0">
                  <c:v>Placebo</c:v>
                </c:pt>
              </c:strCache>
            </c:strRef>
          </c:tx>
          <c:spPr>
            <a:ln w="28575" cap="rnd">
              <a:solidFill>
                <a:srgbClr val="B0B6B6"/>
              </a:solidFill>
              <a:round/>
            </a:ln>
            <a:effectLst/>
          </c:spPr>
          <c:marker>
            <c:symbol val="circle"/>
            <c:size val="5"/>
            <c:spPr>
              <a:solidFill>
                <a:srgbClr val="B0B6B6"/>
              </a:solidFill>
              <a:ln w="9525">
                <a:solidFill>
                  <a:srgbClr val="B0B6B6"/>
                </a:solidFill>
              </a:ln>
              <a:effectLst/>
            </c:spPr>
          </c:marker>
          <c:errBars>
            <c:errDir val="y"/>
            <c:errBarType val="both"/>
            <c:errValType val="percentage"/>
            <c:noEndCap val="0"/>
            <c:val val="5"/>
            <c:spPr>
              <a:noFill/>
              <a:ln w="9525" cap="flat" cmpd="sng" algn="ctr">
                <a:solidFill>
                  <a:schemeClr val="tx1">
                    <a:lumMod val="65000"/>
                    <a:lumOff val="35000"/>
                  </a:schemeClr>
                </a:solidFill>
                <a:round/>
              </a:ln>
              <a:effectLst/>
            </c:spPr>
          </c:errBars>
          <c:cat>
            <c:numRef>
              <c:f>Sheet1!$A$2:$A$8</c:f>
              <c:numCache>
                <c:formatCode>General</c:formatCode>
                <c:ptCount val="7"/>
                <c:pt idx="0">
                  <c:v>4</c:v>
                </c:pt>
                <c:pt idx="1">
                  <c:v>8</c:v>
                </c:pt>
                <c:pt idx="2">
                  <c:v>12</c:v>
                </c:pt>
                <c:pt idx="3">
                  <c:v>16</c:v>
                </c:pt>
                <c:pt idx="4">
                  <c:v>20</c:v>
                </c:pt>
                <c:pt idx="5">
                  <c:v>24</c:v>
                </c:pt>
                <c:pt idx="6">
                  <c:v>28</c:v>
                </c:pt>
              </c:numCache>
            </c:numRef>
          </c:cat>
          <c:val>
            <c:numRef>
              <c:f>Sheet1!$D$2:$D$8</c:f>
              <c:numCache>
                <c:formatCode>General</c:formatCode>
                <c:ptCount val="7"/>
                <c:pt idx="0">
                  <c:v>4.7E-2</c:v>
                </c:pt>
                <c:pt idx="1">
                  <c:v>-3.0000000000000001E-3</c:v>
                </c:pt>
                <c:pt idx="2">
                  <c:v>5.5E-2</c:v>
                </c:pt>
                <c:pt idx="3">
                  <c:v>5.1999999999999998E-2</c:v>
                </c:pt>
                <c:pt idx="4">
                  <c:v>0.02</c:v>
                </c:pt>
                <c:pt idx="5">
                  <c:v>6.6000000000000003E-2</c:v>
                </c:pt>
                <c:pt idx="6">
                  <c:v>0.126</c:v>
                </c:pt>
              </c:numCache>
            </c:numRef>
          </c:val>
          <c:smooth val="0"/>
          <c:extLst>
            <c:ext xmlns:c16="http://schemas.microsoft.com/office/drawing/2014/chart" uri="{C3380CC4-5D6E-409C-BE32-E72D297353CC}">
              <c16:uniqueId val="{00000002-9F69-492B-88D2-464ED5B0E506}"/>
            </c:ext>
          </c:extLst>
        </c:ser>
        <c:dLbls>
          <c:showLegendKey val="0"/>
          <c:showVal val="0"/>
          <c:showCatName val="0"/>
          <c:showSerName val="0"/>
          <c:showPercent val="0"/>
          <c:showBubbleSize val="0"/>
        </c:dLbls>
        <c:marker val="1"/>
        <c:smooth val="0"/>
        <c:axId val="554345992"/>
        <c:axId val="554356184"/>
      </c:lineChart>
      <c:catAx>
        <c:axId val="554345992"/>
        <c:scaling>
          <c:orientation val="minMax"/>
        </c:scaling>
        <c:delete val="1"/>
        <c:axPos val="b"/>
        <c:numFmt formatCode="General" sourceLinked="1"/>
        <c:majorTickMark val="out"/>
        <c:minorTickMark val="none"/>
        <c:tickLblPos val="low"/>
        <c:crossAx val="554356184"/>
        <c:crosses val="autoZero"/>
        <c:auto val="1"/>
        <c:lblAlgn val="ctr"/>
        <c:lblOffset val="100"/>
        <c:noMultiLvlLbl val="0"/>
      </c:catAx>
      <c:valAx>
        <c:axId val="554356184"/>
        <c:scaling>
          <c:orientation val="minMax"/>
          <c:max val="0.5"/>
          <c:min val="-0.2"/>
        </c:scaling>
        <c:delete val="0"/>
        <c:axPos val="l"/>
        <c:numFmt formatCode="#,##0.00" sourceLinked="0"/>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554345992"/>
        <c:crosses val="autoZero"/>
        <c:crossBetween val="between"/>
        <c:majorUnit val="0.1"/>
      </c:valAx>
      <c:spPr>
        <a:noFill/>
        <a:ln>
          <a:noFill/>
        </a:ln>
        <a:effectLst/>
      </c:spPr>
    </c:plotArea>
    <c:legend>
      <c:legendPos val="b"/>
      <c:layout>
        <c:manualLayout>
          <c:xMode val="edge"/>
          <c:yMode val="edge"/>
          <c:x val="0.40412352362204729"/>
          <c:y val="5.8675014888302027E-2"/>
          <c:w val="0.59587647637795271"/>
          <c:h val="0.1836593631587397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104574114549896E-2"/>
          <c:y val="5.5126913667710907E-2"/>
          <c:w val="0.92193479682789892"/>
          <c:h val="0.91786311256738662"/>
        </c:manualLayout>
      </c:layout>
      <c:lineChart>
        <c:grouping val="standard"/>
        <c:varyColors val="0"/>
        <c:ser>
          <c:idx val="0"/>
          <c:order val="0"/>
          <c:tx>
            <c:strRef>
              <c:f>Sheet1!$B$1</c:f>
              <c:strCache>
                <c:ptCount val="1"/>
                <c:pt idx="0">
                  <c:v>Benra Q4W</c:v>
                </c:pt>
              </c:strCache>
            </c:strRef>
          </c:tx>
          <c:spPr>
            <a:ln w="28575" cap="rnd">
              <a:noFill/>
              <a:round/>
            </a:ln>
            <a:effectLst/>
          </c:spPr>
          <c:marker>
            <c:symbol val="circle"/>
            <c:size val="5"/>
            <c:spPr>
              <a:solidFill>
                <a:schemeClr val="bg1"/>
              </a:solidFill>
              <a:ln w="9525">
                <a:noFill/>
              </a:ln>
              <a:effectLst/>
            </c:spPr>
          </c:marker>
          <c:cat>
            <c:numRef>
              <c:f>Sheet1!$A$2:$A$15</c:f>
              <c:numCache>
                <c:formatCode>General</c:formatCode>
                <c:ptCount val="14"/>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numCache>
            </c:numRef>
          </c:cat>
          <c:val>
            <c:numRef>
              <c:f>Sheet1!$B$2:$B$15</c:f>
              <c:numCache>
                <c:formatCode>General</c:formatCode>
                <c:ptCount val="14"/>
                <c:pt idx="0">
                  <c:v>-0.47</c:v>
                </c:pt>
                <c:pt idx="1">
                  <c:v>-0.39</c:v>
                </c:pt>
                <c:pt idx="2">
                  <c:v>-0.62</c:v>
                </c:pt>
                <c:pt idx="3">
                  <c:v>-0.62</c:v>
                </c:pt>
                <c:pt idx="4">
                  <c:v>-0.76</c:v>
                </c:pt>
                <c:pt idx="5">
                  <c:v>-0.69</c:v>
                </c:pt>
                <c:pt idx="6">
                  <c:v>-0.75</c:v>
                </c:pt>
                <c:pt idx="7">
                  <c:v>-0.67</c:v>
                </c:pt>
                <c:pt idx="8">
                  <c:v>-0.77</c:v>
                </c:pt>
                <c:pt idx="9">
                  <c:v>-0.8</c:v>
                </c:pt>
                <c:pt idx="10">
                  <c:v>-0.86</c:v>
                </c:pt>
                <c:pt idx="11">
                  <c:v>-0.9</c:v>
                </c:pt>
                <c:pt idx="12">
                  <c:v>-0.83</c:v>
                </c:pt>
                <c:pt idx="13">
                  <c:v>-0.86</c:v>
                </c:pt>
              </c:numCache>
            </c:numRef>
          </c:val>
          <c:smooth val="0"/>
          <c:extLst>
            <c:ext xmlns:c16="http://schemas.microsoft.com/office/drawing/2014/chart" uri="{C3380CC4-5D6E-409C-BE32-E72D297353CC}">
              <c16:uniqueId val="{00000000-8767-411A-B0ED-450D710560EF}"/>
            </c:ext>
          </c:extLst>
        </c:ser>
        <c:dLbls>
          <c:showLegendKey val="0"/>
          <c:showVal val="0"/>
          <c:showCatName val="0"/>
          <c:showSerName val="0"/>
          <c:showPercent val="0"/>
          <c:showBubbleSize val="0"/>
        </c:dLbls>
        <c:marker val="1"/>
        <c:smooth val="0"/>
        <c:axId val="554342072"/>
        <c:axId val="554342464"/>
      </c:lineChart>
      <c:catAx>
        <c:axId val="554342072"/>
        <c:scaling>
          <c:orientation val="minMax"/>
        </c:scaling>
        <c:delete val="1"/>
        <c:axPos val="b"/>
        <c:numFmt formatCode="General" sourceLinked="1"/>
        <c:majorTickMark val="none"/>
        <c:minorTickMark val="none"/>
        <c:tickLblPos val="nextTo"/>
        <c:crossAx val="554342464"/>
        <c:crosses val="autoZero"/>
        <c:auto val="1"/>
        <c:lblAlgn val="ctr"/>
        <c:lblOffset val="100"/>
        <c:noMultiLvlLbl val="0"/>
      </c:catAx>
      <c:valAx>
        <c:axId val="554342464"/>
        <c:scaling>
          <c:orientation val="minMax"/>
          <c:max val="0.2"/>
          <c:min val="-1.4"/>
        </c:scaling>
        <c:delete val="0"/>
        <c:axPos val="l"/>
        <c:numFmt formatCode="#,##0.0" sourceLinked="0"/>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554342072"/>
        <c:crosses val="autoZero"/>
        <c:crossBetween val="between"/>
      </c:valAx>
      <c:spPr>
        <a:noFill/>
        <a:ln>
          <a:noFill/>
        </a:ln>
        <a:effectLst/>
      </c:spPr>
    </c:plotArea>
    <c:plotVisOnly val="1"/>
    <c:dispBlanksAs val="gap"/>
    <c:showDLblsOverMax val="0"/>
  </c:chart>
  <c:spPr>
    <a:noFill/>
    <a:ln w="28575">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4.png"/></Relationships>
</file>

<file path=ppt/drawings/drawing1.xml><?xml version="1.0" encoding="utf-8"?>
<c:userShapes xmlns:c="http://schemas.openxmlformats.org/drawingml/2006/chart">
  <cdr:relSizeAnchor xmlns:cdr="http://schemas.openxmlformats.org/drawingml/2006/chartDrawing">
    <cdr:from>
      <cdr:x>0.07508</cdr:x>
      <cdr:y>0.09447</cdr:y>
    </cdr:from>
    <cdr:to>
      <cdr:x>0.7989</cdr:x>
      <cdr:y>0.17825</cdr:y>
    </cdr:to>
    <cdr:pic>
      <cdr:nvPicPr>
        <cdr:cNvPr id="2" name="chart">
          <a:extLst xmlns:a="http://schemas.openxmlformats.org/drawingml/2006/main">
            <a:ext uri="{FF2B5EF4-FFF2-40B4-BE49-F238E27FC236}">
              <a16:creationId xmlns:a16="http://schemas.microsoft.com/office/drawing/2014/main" id="{7C8CBF8E-4960-4A7D-878C-038018464FA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395455" y="433106"/>
          <a:ext cx="3812661" cy="384103"/>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0.38568</cdr:x>
      <cdr:y>0.13958</cdr:y>
    </cdr:from>
    <cdr:to>
      <cdr:x>0.64161</cdr:x>
      <cdr:y>0.19641</cdr:y>
    </cdr:to>
    <cdr:sp macro="" textlink="">
      <cdr:nvSpPr>
        <cdr:cNvPr id="13" name="TextBox 197"/>
        <cdr:cNvSpPr txBox="1"/>
      </cdr:nvSpPr>
      <cdr:spPr>
        <a:xfrm xmlns:a="http://schemas.openxmlformats.org/drawingml/2006/main">
          <a:off x="2427427" y="529210"/>
          <a:ext cx="1610811" cy="215444"/>
        </a:xfrm>
        <a:prstGeom xmlns:a="http://schemas.openxmlformats.org/drawingml/2006/main" prst="rect">
          <a:avLst/>
        </a:prstGeom>
        <a:solidFill xmlns:a="http://schemas.openxmlformats.org/drawingml/2006/main">
          <a:schemeClr val="bg1"/>
        </a:solidFill>
      </cdr:spPr>
      <cdr:txBody>
        <a:bodyPr xmlns:a="http://schemas.openxmlformats.org/drawingml/2006/main" wrap="square" lIns="0" tIns="0" rIns="0" bIns="0"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defTabSz="445451"/>
          <a:r>
            <a:rPr lang="en-GB" sz="1400" b="1" dirty="0">
              <a:solidFill>
                <a:srgbClr val="000000"/>
              </a:solidFill>
            </a:rPr>
            <a:t>-55%</a:t>
          </a:r>
          <a:r>
            <a:rPr lang="en-GB" sz="1400" b="1" baseline="30000" dirty="0">
              <a:solidFill>
                <a:srgbClr val="000000"/>
              </a:solidFill>
            </a:rPr>
            <a:t> </a:t>
          </a:r>
          <a:r>
            <a:rPr lang="en-GB" sz="1400" b="1" baseline="30000" dirty="0"/>
            <a:t> </a:t>
          </a:r>
          <a:r>
            <a:rPr lang="en-GB" sz="1400" b="1" dirty="0"/>
            <a:t>(p=0.003)</a:t>
          </a:r>
          <a:endParaRPr lang="en-US" sz="1400" dirty="0"/>
        </a:p>
      </cdr:txBody>
    </cdr:sp>
  </cdr:relSizeAnchor>
  <cdr:relSizeAnchor xmlns:cdr="http://schemas.openxmlformats.org/drawingml/2006/chartDrawing">
    <cdr:from>
      <cdr:x>0.38567</cdr:x>
      <cdr:y>0.04652</cdr:y>
    </cdr:from>
    <cdr:to>
      <cdr:x>0.64733</cdr:x>
      <cdr:y>0.10335</cdr:y>
    </cdr:to>
    <cdr:sp macro="" textlink="">
      <cdr:nvSpPr>
        <cdr:cNvPr id="29" name="TextBox 197"/>
        <cdr:cNvSpPr txBox="1"/>
      </cdr:nvSpPr>
      <cdr:spPr>
        <a:xfrm xmlns:a="http://schemas.openxmlformats.org/drawingml/2006/main">
          <a:off x="2427379" y="176366"/>
          <a:ext cx="1646867" cy="215462"/>
        </a:xfrm>
        <a:prstGeom xmlns:a="http://schemas.openxmlformats.org/drawingml/2006/main" prst="rect">
          <a:avLst/>
        </a:prstGeom>
        <a:solidFill xmlns:a="http://schemas.openxmlformats.org/drawingml/2006/main">
          <a:schemeClr val="bg1"/>
        </a:solidFill>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defTabSz="445451"/>
          <a:r>
            <a:rPr lang="en-GB" sz="1400" b="1" dirty="0">
              <a:solidFill>
                <a:srgbClr val="000000"/>
              </a:solidFill>
            </a:rPr>
            <a:t>-</a:t>
          </a:r>
          <a:r>
            <a:rPr lang="en-GB" sz="1400" b="1" dirty="0">
              <a:solidFill>
                <a:schemeClr val="tx1"/>
              </a:solidFill>
            </a:rPr>
            <a:t>70%</a:t>
          </a:r>
          <a:r>
            <a:rPr lang="en-GB" sz="1400" b="1" baseline="30000" dirty="0">
              <a:solidFill>
                <a:schemeClr val="tx1"/>
              </a:solidFill>
            </a:rPr>
            <a:t>  </a:t>
          </a:r>
          <a:r>
            <a:rPr lang="en-GB" sz="1400" b="1" dirty="0">
              <a:solidFill>
                <a:schemeClr val="tx1"/>
              </a:solidFill>
            </a:rPr>
            <a:t>(p&lt; 0.001) </a:t>
          </a:r>
          <a:r>
            <a:rPr lang="en-GB" sz="1400" dirty="0">
              <a:solidFill>
                <a:schemeClr val="tx1"/>
              </a:solidFill>
            </a:rPr>
            <a:t>  </a:t>
          </a:r>
          <a:endParaRPr lang="en-US" sz="1400" dirty="0">
            <a:solidFill>
              <a:schemeClr val="tx1"/>
            </a:solidFill>
          </a:endParaRPr>
        </a:p>
      </cdr:txBody>
    </cdr:sp>
  </cdr:relSizeAnchor>
  <cdr:relSizeAnchor xmlns:cdr="http://schemas.openxmlformats.org/drawingml/2006/chartDrawing">
    <cdr:from>
      <cdr:x>0.33898</cdr:x>
      <cdr:y>0.11671</cdr:y>
    </cdr:from>
    <cdr:to>
      <cdr:x>0.74643</cdr:x>
      <cdr:y>0.69449</cdr:y>
    </cdr:to>
    <cdr:grpSp>
      <cdr:nvGrpSpPr>
        <cdr:cNvPr id="23" name="Group 22">
          <a:extLst xmlns:a="http://schemas.openxmlformats.org/drawingml/2006/main">
            <a:ext uri="{FF2B5EF4-FFF2-40B4-BE49-F238E27FC236}">
              <a16:creationId xmlns:a16="http://schemas.microsoft.com/office/drawing/2014/main" id="{38693509-A44D-4F4A-8D5A-326961434CEB}"/>
            </a:ext>
          </a:extLst>
        </cdr:cNvPr>
        <cdr:cNvGrpSpPr/>
      </cdr:nvGrpSpPr>
      <cdr:grpSpPr>
        <a:xfrm xmlns:a="http://schemas.openxmlformats.org/drawingml/2006/main">
          <a:off x="2133514" y="442487"/>
          <a:ext cx="2564458" cy="2190557"/>
          <a:chOff x="2163650" y="227619"/>
          <a:chExt cx="2564455" cy="2292298"/>
        </a:xfrm>
      </cdr:grpSpPr>
      <cdr:cxnSp macro="">
        <cdr:nvCxnSpPr>
          <cdr:cNvPr id="14" name="Straight Connector 13">
            <a:extLst xmlns:a="http://schemas.openxmlformats.org/drawingml/2006/main">
              <a:ext uri="{FF2B5EF4-FFF2-40B4-BE49-F238E27FC236}">
                <a16:creationId xmlns:a16="http://schemas.microsoft.com/office/drawing/2014/main" id="{56360C69-F462-4FB4-86B9-2E3159C40A4D}"/>
              </a:ext>
            </a:extLst>
          </cdr:cNvPr>
          <cdr:cNvCxnSpPr/>
        </cdr:nvCxnSpPr>
        <cdr:spPr>
          <a:xfrm xmlns:a="http://schemas.openxmlformats.org/drawingml/2006/main">
            <a:off x="2163650" y="227619"/>
            <a:ext cx="2564455" cy="0"/>
          </a:xfrm>
          <a:prstGeom xmlns:a="http://schemas.openxmlformats.org/drawingml/2006/main" prst="line">
            <a:avLst/>
          </a:prstGeom>
          <a:ln xmlns:a="http://schemas.openxmlformats.org/drawingml/2006/main" w="285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cxnSp macro="">
        <cdr:nvCxnSpPr>
          <cdr:cNvPr id="4" name="Straight Connector 3">
            <a:extLst xmlns:a="http://schemas.openxmlformats.org/drawingml/2006/main">
              <a:ext uri="{FF2B5EF4-FFF2-40B4-BE49-F238E27FC236}">
                <a16:creationId xmlns:a16="http://schemas.microsoft.com/office/drawing/2014/main" id="{419FF0EF-C400-4A7A-894A-3833996F4CB5}"/>
              </a:ext>
            </a:extLst>
          </cdr:cNvPr>
          <cdr:cNvCxnSpPr/>
        </cdr:nvCxnSpPr>
        <cdr:spPr>
          <a:xfrm xmlns:a="http://schemas.openxmlformats.org/drawingml/2006/main">
            <a:off x="4728104" y="227619"/>
            <a:ext cx="0" cy="2292298"/>
          </a:xfrm>
          <a:prstGeom xmlns:a="http://schemas.openxmlformats.org/drawingml/2006/main" prst="line">
            <a:avLst/>
          </a:prstGeom>
          <a:ln xmlns:a="http://schemas.openxmlformats.org/drawingml/2006/main" w="28575">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6" name="Straight Connector 5">
            <a:extLst xmlns:a="http://schemas.openxmlformats.org/drawingml/2006/main">
              <a:ext uri="{FF2B5EF4-FFF2-40B4-BE49-F238E27FC236}">
                <a16:creationId xmlns:a16="http://schemas.microsoft.com/office/drawing/2014/main" id="{CC2371FD-D8FC-4200-899D-93F4AE46D988}"/>
              </a:ext>
            </a:extLst>
          </cdr:cNvPr>
          <cdr:cNvCxnSpPr/>
        </cdr:nvCxnSpPr>
        <cdr:spPr>
          <a:xfrm xmlns:a="http://schemas.openxmlformats.org/drawingml/2006/main">
            <a:off x="2165886" y="227619"/>
            <a:ext cx="0" cy="355833"/>
          </a:xfrm>
          <a:prstGeom xmlns:a="http://schemas.openxmlformats.org/drawingml/2006/main" prst="line">
            <a:avLst/>
          </a:prstGeom>
          <a:ln xmlns:a="http://schemas.openxmlformats.org/drawingml/2006/main" w="28575">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grpSp>
  </cdr:relSizeAnchor>
  <cdr:relSizeAnchor xmlns:cdr="http://schemas.openxmlformats.org/drawingml/2006/chartDrawing">
    <cdr:from>
      <cdr:x>0.39323</cdr:x>
      <cdr:y>0.2073</cdr:y>
    </cdr:from>
    <cdr:to>
      <cdr:x>0.57034</cdr:x>
      <cdr:y>0.5963</cdr:y>
    </cdr:to>
    <cdr:grpSp>
      <cdr:nvGrpSpPr>
        <cdr:cNvPr id="19" name="Group 18">
          <a:extLst xmlns:a="http://schemas.openxmlformats.org/drawingml/2006/main">
            <a:ext uri="{FF2B5EF4-FFF2-40B4-BE49-F238E27FC236}">
              <a16:creationId xmlns:a16="http://schemas.microsoft.com/office/drawing/2014/main" id="{9F63E1FC-34C5-478C-A440-DA75629DD68F}"/>
            </a:ext>
          </a:extLst>
        </cdr:cNvPr>
        <cdr:cNvGrpSpPr/>
      </cdr:nvGrpSpPr>
      <cdr:grpSpPr>
        <a:xfrm xmlns:a="http://schemas.openxmlformats.org/drawingml/2006/main">
          <a:off x="2474959" y="785944"/>
          <a:ext cx="1114716" cy="1474828"/>
          <a:chOff x="2476848" y="513461"/>
          <a:chExt cx="1114707" cy="1583913"/>
        </a:xfrm>
      </cdr:grpSpPr>
      <cdr:cxnSp macro="">
        <cdr:nvCxnSpPr>
          <cdr:cNvPr id="16" name="Straight Connector 15">
            <a:extLst xmlns:a="http://schemas.openxmlformats.org/drawingml/2006/main">
              <a:ext uri="{FF2B5EF4-FFF2-40B4-BE49-F238E27FC236}">
                <a16:creationId xmlns:a16="http://schemas.microsoft.com/office/drawing/2014/main" id="{55FD8C67-DAAC-42EF-B7A0-32A569C2D8AA}"/>
              </a:ext>
            </a:extLst>
          </cdr:cNvPr>
          <cdr:cNvCxnSpPr/>
        </cdr:nvCxnSpPr>
        <cdr:spPr>
          <a:xfrm xmlns:a="http://schemas.openxmlformats.org/drawingml/2006/main">
            <a:off x="2476851" y="513461"/>
            <a:ext cx="1114704" cy="961"/>
          </a:xfrm>
          <a:prstGeom xmlns:a="http://schemas.openxmlformats.org/drawingml/2006/main" prst="line">
            <a:avLst/>
          </a:prstGeom>
          <a:ln xmlns:a="http://schemas.openxmlformats.org/drawingml/2006/main" w="285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cxnSp macro="">
        <cdr:nvCxnSpPr>
          <cdr:cNvPr id="8" name="Straight Connector 7">
            <a:extLst xmlns:a="http://schemas.openxmlformats.org/drawingml/2006/main">
              <a:ext uri="{FF2B5EF4-FFF2-40B4-BE49-F238E27FC236}">
                <a16:creationId xmlns:a16="http://schemas.microsoft.com/office/drawing/2014/main" id="{025929BF-192F-4709-95C7-BFC3C5CE24B0}"/>
              </a:ext>
            </a:extLst>
          </cdr:cNvPr>
          <cdr:cNvCxnSpPr/>
        </cdr:nvCxnSpPr>
        <cdr:spPr>
          <a:xfrm xmlns:a="http://schemas.openxmlformats.org/drawingml/2006/main">
            <a:off x="2476848" y="514422"/>
            <a:ext cx="0" cy="101723"/>
          </a:xfrm>
          <a:prstGeom xmlns:a="http://schemas.openxmlformats.org/drawingml/2006/main" prst="line">
            <a:avLst/>
          </a:prstGeom>
          <a:ln xmlns:a="http://schemas.openxmlformats.org/drawingml/2006/main" w="28575">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15" name="Straight Connector 14">
            <a:extLst xmlns:a="http://schemas.openxmlformats.org/drawingml/2006/main">
              <a:ext uri="{FF2B5EF4-FFF2-40B4-BE49-F238E27FC236}">
                <a16:creationId xmlns:a16="http://schemas.microsoft.com/office/drawing/2014/main" id="{F19FF729-5DF9-455B-B450-F95C783A27E2}"/>
              </a:ext>
            </a:extLst>
          </cdr:cNvPr>
          <cdr:cNvCxnSpPr/>
        </cdr:nvCxnSpPr>
        <cdr:spPr>
          <a:xfrm xmlns:a="http://schemas.openxmlformats.org/drawingml/2006/main">
            <a:off x="3591553" y="514422"/>
            <a:ext cx="0" cy="1582952"/>
          </a:xfrm>
          <a:prstGeom xmlns:a="http://schemas.openxmlformats.org/drawingml/2006/main" prst="line">
            <a:avLst/>
          </a:prstGeom>
          <a:ln xmlns:a="http://schemas.openxmlformats.org/drawingml/2006/main" w="28575">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grpSp>
  </cdr:relSizeAnchor>
</c:userShapes>
</file>

<file path=ppt/drawings/drawing3.xml><?xml version="1.0" encoding="utf-8"?>
<c:userShapes xmlns:c="http://schemas.openxmlformats.org/drawingml/2006/chart">
  <cdr:relSizeAnchor xmlns:cdr="http://schemas.openxmlformats.org/drawingml/2006/chartDrawing">
    <cdr:from>
      <cdr:x>0.06281</cdr:x>
      <cdr:y>0.8905</cdr:y>
    </cdr:from>
    <cdr:to>
      <cdr:x>0.95156</cdr:x>
      <cdr:y>0.8905</cdr:y>
    </cdr:to>
    <cdr:cxnSp macro="">
      <cdr:nvCxnSpPr>
        <cdr:cNvPr id="2" name="Straight Connector 1">
          <a:extLst xmlns:a="http://schemas.openxmlformats.org/drawingml/2006/main">
            <a:ext uri="{FF2B5EF4-FFF2-40B4-BE49-F238E27FC236}">
              <a16:creationId xmlns:a16="http://schemas.microsoft.com/office/drawing/2014/main" id="{0FE81602-D8ED-47C0-AE17-EE2AE4E1728E}"/>
            </a:ext>
          </a:extLst>
        </cdr:cNvPr>
        <cdr:cNvCxnSpPr/>
      </cdr:nvCxnSpPr>
      <cdr:spPr>
        <a:xfrm xmlns:a="http://schemas.openxmlformats.org/drawingml/2006/main">
          <a:off x="510520" y="3802564"/>
          <a:ext cx="7223760" cy="0"/>
        </a:xfrm>
        <a:prstGeom xmlns:a="http://schemas.openxmlformats.org/drawingml/2006/main" prst="line">
          <a:avLst/>
        </a:prstGeom>
        <a:ln xmlns:a="http://schemas.openxmlformats.org/drawingml/2006/main" w="28575">
          <a:solidFill>
            <a:schemeClr val="tx1"/>
          </a:solidFill>
          <a:prstDash val="solid"/>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0.1311</cdr:x>
      <cdr:y>0.49127</cdr:y>
    </cdr:from>
    <cdr:to>
      <cdr:x>0.14235</cdr:x>
      <cdr:y>0.70541</cdr:y>
    </cdr:to>
    <cdr:grpSp>
      <cdr:nvGrpSpPr>
        <cdr:cNvPr id="5" name="Group 4">
          <a:extLst xmlns:a="http://schemas.openxmlformats.org/drawingml/2006/main">
            <a:ext uri="{FF2B5EF4-FFF2-40B4-BE49-F238E27FC236}">
              <a16:creationId xmlns:a16="http://schemas.microsoft.com/office/drawing/2014/main" id="{F0AA0530-4B10-48BF-9647-83259AD5E618}"/>
            </a:ext>
          </a:extLst>
        </cdr:cNvPr>
        <cdr:cNvGrpSpPr/>
      </cdr:nvGrpSpPr>
      <cdr:grpSpPr>
        <a:xfrm xmlns:a="http://schemas.openxmlformats.org/drawingml/2006/main">
          <a:off x="1065581" y="2097787"/>
          <a:ext cx="91440" cy="914406"/>
          <a:chOff x="2377422" y="1370070"/>
          <a:chExt cx="103271" cy="590568"/>
        </a:xfrm>
      </cdr:grpSpPr>
      <cdr:cxnSp macro="">
        <cdr:nvCxnSpPr>
          <cdr:cNvPr id="6" name="Straight Connector 5">
            <a:extLst xmlns:a="http://schemas.openxmlformats.org/drawingml/2006/main">
              <a:ext uri="{FF2B5EF4-FFF2-40B4-BE49-F238E27FC236}">
                <a16:creationId xmlns:a16="http://schemas.microsoft.com/office/drawing/2014/main" id="{397B6E35-05CA-4B73-9EC9-0128A66C2DF0}"/>
              </a:ext>
            </a:extLst>
          </cdr:cNvPr>
          <cdr:cNvCxnSpPr/>
        </cdr:nvCxnSpPr>
        <cdr:spPr>
          <a:xfrm xmlns:a="http://schemas.openxmlformats.org/drawingml/2006/main" rot="5400000">
            <a:off x="2130265" y="1665354"/>
            <a:ext cx="590568" cy="0"/>
          </a:xfrm>
          <a:prstGeom xmlns:a="http://schemas.openxmlformats.org/drawingml/2006/main" prst="line">
            <a:avLst/>
          </a:prstGeom>
          <a:ln xmlns:a="http://schemas.openxmlformats.org/drawingml/2006/main" w="28575">
            <a:solidFill>
              <a:srgbClr val="B0B6B6"/>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7" name="Straight Connector 6">
            <a:extLst xmlns:a="http://schemas.openxmlformats.org/drawingml/2006/main">
              <a:ext uri="{FF2B5EF4-FFF2-40B4-BE49-F238E27FC236}">
                <a16:creationId xmlns:a16="http://schemas.microsoft.com/office/drawing/2014/main" id="{AAC2BBC8-0C87-476D-968A-F5F7B5A8CC73}"/>
              </a:ext>
            </a:extLst>
          </cdr:cNvPr>
          <cdr:cNvCxnSpPr/>
        </cdr:nvCxnSpPr>
        <cdr:spPr>
          <a:xfrm xmlns:a="http://schemas.openxmlformats.org/drawingml/2006/main">
            <a:off x="2377422" y="1380117"/>
            <a:ext cx="96253" cy="0"/>
          </a:xfrm>
          <a:prstGeom xmlns:a="http://schemas.openxmlformats.org/drawingml/2006/main" prst="line">
            <a:avLst/>
          </a:prstGeom>
          <a:ln xmlns:a="http://schemas.openxmlformats.org/drawingml/2006/main" w="28575">
            <a:solidFill>
              <a:srgbClr val="B0B6B6"/>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8" name="Straight Connector 7">
            <a:extLst xmlns:a="http://schemas.openxmlformats.org/drawingml/2006/main">
              <a:ext uri="{FF2B5EF4-FFF2-40B4-BE49-F238E27FC236}">
                <a16:creationId xmlns:a16="http://schemas.microsoft.com/office/drawing/2014/main" id="{A8F1C320-C3C5-4E51-9612-E0C4705D25D3}"/>
              </a:ext>
            </a:extLst>
          </cdr:cNvPr>
          <cdr:cNvCxnSpPr/>
        </cdr:nvCxnSpPr>
        <cdr:spPr>
          <a:xfrm xmlns:a="http://schemas.openxmlformats.org/drawingml/2006/main">
            <a:off x="2384440" y="1960638"/>
            <a:ext cx="96253" cy="0"/>
          </a:xfrm>
          <a:prstGeom xmlns:a="http://schemas.openxmlformats.org/drawingml/2006/main" prst="line">
            <a:avLst/>
          </a:prstGeom>
          <a:ln xmlns:a="http://schemas.openxmlformats.org/drawingml/2006/main" w="28575">
            <a:solidFill>
              <a:srgbClr val="B0B6B6"/>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grpSp>
  </cdr:relSizeAnchor>
  <cdr:relSizeAnchor xmlns:cdr="http://schemas.openxmlformats.org/drawingml/2006/chartDrawing">
    <cdr:from>
      <cdr:x>0.13432</cdr:x>
      <cdr:y>0.31591</cdr:y>
    </cdr:from>
    <cdr:to>
      <cdr:x>0.14617</cdr:x>
      <cdr:y>0.50864</cdr:y>
    </cdr:to>
    <cdr:grpSp>
      <cdr:nvGrpSpPr>
        <cdr:cNvPr id="9" name="Group 8">
          <a:extLst xmlns:a="http://schemas.openxmlformats.org/drawingml/2006/main">
            <a:ext uri="{FF2B5EF4-FFF2-40B4-BE49-F238E27FC236}">
              <a16:creationId xmlns:a16="http://schemas.microsoft.com/office/drawing/2014/main" id="{7F7915C6-F814-4D3F-8B21-51C4332EA5EB}"/>
            </a:ext>
          </a:extLst>
        </cdr:cNvPr>
        <cdr:cNvGrpSpPr/>
      </cdr:nvGrpSpPr>
      <cdr:grpSpPr>
        <a:xfrm xmlns:a="http://schemas.openxmlformats.org/drawingml/2006/main">
          <a:off x="1091753" y="1348977"/>
          <a:ext cx="96317" cy="822982"/>
          <a:chOff x="2402221" y="265062"/>
          <a:chExt cx="96253" cy="590568"/>
        </a:xfrm>
      </cdr:grpSpPr>
      <cdr:cxnSp macro="">
        <cdr:nvCxnSpPr>
          <cdr:cNvPr id="10" name="Straight Connector 9">
            <a:extLst xmlns:a="http://schemas.openxmlformats.org/drawingml/2006/main">
              <a:ext uri="{FF2B5EF4-FFF2-40B4-BE49-F238E27FC236}">
                <a16:creationId xmlns:a16="http://schemas.microsoft.com/office/drawing/2014/main" id="{6C2BC73B-4424-43E0-B345-C00685CDFAF5}"/>
              </a:ext>
            </a:extLst>
          </cdr:cNvPr>
          <cdr:cNvCxnSpPr/>
        </cdr:nvCxnSpPr>
        <cdr:spPr>
          <a:xfrm xmlns:a="http://schemas.openxmlformats.org/drawingml/2006/main" rot="5400000">
            <a:off x="2176029" y="539382"/>
            <a:ext cx="548640" cy="0"/>
          </a:xfrm>
          <a:prstGeom xmlns:a="http://schemas.openxmlformats.org/drawingml/2006/main" prst="line">
            <a:avLst/>
          </a:prstGeom>
          <a:ln xmlns:a="http://schemas.openxmlformats.org/drawingml/2006/main" w="28575">
            <a:solidFill>
              <a:srgbClr val="F0AB00"/>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11" name="Straight Connector 10">
            <a:extLst xmlns:a="http://schemas.openxmlformats.org/drawingml/2006/main">
              <a:ext uri="{FF2B5EF4-FFF2-40B4-BE49-F238E27FC236}">
                <a16:creationId xmlns:a16="http://schemas.microsoft.com/office/drawing/2014/main" id="{8BA84740-2038-45B5-8C9D-2706B2F65C1F}"/>
              </a:ext>
            </a:extLst>
          </cdr:cNvPr>
          <cdr:cNvCxnSpPr/>
        </cdr:nvCxnSpPr>
        <cdr:spPr>
          <a:xfrm xmlns:a="http://schemas.openxmlformats.org/drawingml/2006/main">
            <a:off x="2402221" y="275109"/>
            <a:ext cx="96253" cy="0"/>
          </a:xfrm>
          <a:prstGeom xmlns:a="http://schemas.openxmlformats.org/drawingml/2006/main" prst="line">
            <a:avLst/>
          </a:prstGeom>
          <a:ln xmlns:a="http://schemas.openxmlformats.org/drawingml/2006/main" w="28575">
            <a:solidFill>
              <a:srgbClr val="F0AB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12" name="Straight Connector 11">
            <a:extLst xmlns:a="http://schemas.openxmlformats.org/drawingml/2006/main">
              <a:ext uri="{FF2B5EF4-FFF2-40B4-BE49-F238E27FC236}">
                <a16:creationId xmlns:a16="http://schemas.microsoft.com/office/drawing/2014/main" id="{C7824E87-C836-4B3E-8CEC-1DE69285A20A}"/>
              </a:ext>
            </a:extLst>
          </cdr:cNvPr>
          <cdr:cNvCxnSpPr/>
        </cdr:nvCxnSpPr>
        <cdr:spPr>
          <a:xfrm xmlns:a="http://schemas.openxmlformats.org/drawingml/2006/main">
            <a:off x="2402221" y="855630"/>
            <a:ext cx="96253" cy="0"/>
          </a:xfrm>
          <a:prstGeom xmlns:a="http://schemas.openxmlformats.org/drawingml/2006/main" prst="line">
            <a:avLst/>
          </a:prstGeom>
          <a:ln xmlns:a="http://schemas.openxmlformats.org/drawingml/2006/main" w="28575">
            <a:solidFill>
              <a:srgbClr val="F0AB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grpSp>
  </cdr:relSizeAnchor>
  <cdr:relSizeAnchor xmlns:cdr="http://schemas.openxmlformats.org/drawingml/2006/chartDrawing">
    <cdr:from>
      <cdr:x>0.25859</cdr:x>
      <cdr:y>0.26182</cdr:y>
    </cdr:from>
    <cdr:to>
      <cdr:x>0.27043</cdr:x>
      <cdr:y>0.49737</cdr:y>
    </cdr:to>
    <cdr:grpSp>
      <cdr:nvGrpSpPr>
        <cdr:cNvPr id="13" name="Group 12">
          <a:extLst xmlns:a="http://schemas.openxmlformats.org/drawingml/2006/main">
            <a:ext uri="{FF2B5EF4-FFF2-40B4-BE49-F238E27FC236}">
              <a16:creationId xmlns:a16="http://schemas.microsoft.com/office/drawing/2014/main" id="{3FEFF164-F6A8-4399-82A7-873C1E60B9F3}"/>
            </a:ext>
          </a:extLst>
        </cdr:cNvPr>
        <cdr:cNvGrpSpPr/>
      </cdr:nvGrpSpPr>
      <cdr:grpSpPr>
        <a:xfrm xmlns:a="http://schemas.openxmlformats.org/drawingml/2006/main">
          <a:off x="2101820" y="1118006"/>
          <a:ext cx="96235" cy="1005829"/>
          <a:chOff x="2402053" y="403678"/>
          <a:chExt cx="96253" cy="650240"/>
        </a:xfrm>
      </cdr:grpSpPr>
      <cdr:cxnSp macro="">
        <cdr:nvCxnSpPr>
          <cdr:cNvPr id="14" name="Straight Connector 13">
            <a:extLst xmlns:a="http://schemas.openxmlformats.org/drawingml/2006/main">
              <a:ext uri="{FF2B5EF4-FFF2-40B4-BE49-F238E27FC236}">
                <a16:creationId xmlns:a16="http://schemas.microsoft.com/office/drawing/2014/main" id="{70E0B8B9-16D6-462D-9F80-8EF4CBF5B078}"/>
              </a:ext>
            </a:extLst>
          </cdr:cNvPr>
          <cdr:cNvCxnSpPr/>
        </cdr:nvCxnSpPr>
        <cdr:spPr>
          <a:xfrm xmlns:a="http://schemas.openxmlformats.org/drawingml/2006/main" rot="5400000">
            <a:off x="2125061" y="728798"/>
            <a:ext cx="650240" cy="0"/>
          </a:xfrm>
          <a:prstGeom xmlns:a="http://schemas.openxmlformats.org/drawingml/2006/main" prst="line">
            <a:avLst/>
          </a:prstGeom>
          <a:ln xmlns:a="http://schemas.openxmlformats.org/drawingml/2006/main" w="28575">
            <a:solidFill>
              <a:schemeClr val="accent1"/>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15" name="Straight Connector 14">
            <a:extLst xmlns:a="http://schemas.openxmlformats.org/drawingml/2006/main">
              <a:ext uri="{FF2B5EF4-FFF2-40B4-BE49-F238E27FC236}">
                <a16:creationId xmlns:a16="http://schemas.microsoft.com/office/drawing/2014/main" id="{22B79EF3-C139-413B-876F-05610D009795}"/>
              </a:ext>
            </a:extLst>
          </cdr:cNvPr>
          <cdr:cNvCxnSpPr/>
        </cdr:nvCxnSpPr>
        <cdr:spPr>
          <a:xfrm xmlns:a="http://schemas.openxmlformats.org/drawingml/2006/main">
            <a:off x="2402053" y="412609"/>
            <a:ext cx="96253" cy="0"/>
          </a:xfrm>
          <a:prstGeom xmlns:a="http://schemas.openxmlformats.org/drawingml/2006/main" prst="line">
            <a:avLst/>
          </a:prstGeom>
          <a:ln xmlns:a="http://schemas.openxmlformats.org/drawingml/2006/main" w="28575">
            <a:solidFill>
              <a:schemeClr val="accent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16" name="Straight Connector 15">
            <a:extLst xmlns:a="http://schemas.openxmlformats.org/drawingml/2006/main">
              <a:ext uri="{FF2B5EF4-FFF2-40B4-BE49-F238E27FC236}">
                <a16:creationId xmlns:a16="http://schemas.microsoft.com/office/drawing/2014/main" id="{B1A6F5CA-3E67-48B6-AA30-155182F687F9}"/>
              </a:ext>
            </a:extLst>
          </cdr:cNvPr>
          <cdr:cNvCxnSpPr/>
        </cdr:nvCxnSpPr>
        <cdr:spPr>
          <a:xfrm xmlns:a="http://schemas.openxmlformats.org/drawingml/2006/main">
            <a:off x="2402053" y="1046274"/>
            <a:ext cx="96253" cy="0"/>
          </a:xfrm>
          <a:prstGeom xmlns:a="http://schemas.openxmlformats.org/drawingml/2006/main" prst="line">
            <a:avLst/>
          </a:prstGeom>
          <a:ln xmlns:a="http://schemas.openxmlformats.org/drawingml/2006/main" w="28575">
            <a:solidFill>
              <a:schemeClr val="accent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grpSp>
  </cdr:relSizeAnchor>
</c:userShapes>
</file>

<file path=ppt/drawings/drawing4.xml><?xml version="1.0" encoding="utf-8"?>
<c:userShapes xmlns:c="http://schemas.openxmlformats.org/drawingml/2006/chart">
  <cdr:relSizeAnchor xmlns:cdr="http://schemas.openxmlformats.org/drawingml/2006/chartDrawing">
    <cdr:from>
      <cdr:x>0.24349</cdr:x>
      <cdr:y>0.10343</cdr:y>
    </cdr:from>
    <cdr:to>
      <cdr:x>0.39835</cdr:x>
      <cdr:y>0.16932</cdr:y>
    </cdr:to>
    <cdr:sp macro="" textlink="">
      <cdr:nvSpPr>
        <cdr:cNvPr id="3" name="TextBox 2"/>
        <cdr:cNvSpPr txBox="1"/>
      </cdr:nvSpPr>
      <cdr:spPr>
        <a:xfrm xmlns:a="http://schemas.openxmlformats.org/drawingml/2006/main">
          <a:off x="1627524" y="474192"/>
          <a:ext cx="1035050" cy="30208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400" dirty="0">
              <a:solidFill>
                <a:schemeClr val="tx1"/>
              </a:solidFill>
            </a:rPr>
            <a:t>75</a:t>
          </a:r>
        </a:p>
      </cdr:txBody>
    </cdr:sp>
  </cdr:relSizeAnchor>
  <cdr:relSizeAnchor xmlns:cdr="http://schemas.openxmlformats.org/drawingml/2006/chartDrawing">
    <cdr:from>
      <cdr:x>0.44585</cdr:x>
      <cdr:y>0.10343</cdr:y>
    </cdr:from>
    <cdr:to>
      <cdr:x>0.5969</cdr:x>
      <cdr:y>0.16932</cdr:y>
    </cdr:to>
    <cdr:sp macro="" textlink="">
      <cdr:nvSpPr>
        <cdr:cNvPr id="4" name="TextBox 1"/>
        <cdr:cNvSpPr txBox="1"/>
      </cdr:nvSpPr>
      <cdr:spPr>
        <a:xfrm xmlns:a="http://schemas.openxmlformats.org/drawingml/2006/main">
          <a:off x="2980074" y="474192"/>
          <a:ext cx="1009650" cy="30208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400" dirty="0">
              <a:solidFill>
                <a:schemeClr val="tx1"/>
              </a:solidFill>
            </a:rPr>
            <a:t>72</a:t>
          </a:r>
        </a:p>
      </cdr:txBody>
    </cdr:sp>
  </cdr:relSizeAnchor>
  <cdr:relSizeAnchor xmlns:cdr="http://schemas.openxmlformats.org/drawingml/2006/chartDrawing">
    <cdr:from>
      <cdr:x>0.64345</cdr:x>
      <cdr:y>0.10343</cdr:y>
    </cdr:from>
    <cdr:to>
      <cdr:x>0.79213</cdr:x>
      <cdr:y>0.16932</cdr:y>
    </cdr:to>
    <cdr:sp macro="" textlink="">
      <cdr:nvSpPr>
        <cdr:cNvPr id="5" name="TextBox 1"/>
        <cdr:cNvSpPr txBox="1"/>
      </cdr:nvSpPr>
      <cdr:spPr>
        <a:xfrm xmlns:a="http://schemas.openxmlformats.org/drawingml/2006/main">
          <a:off x="4300875" y="474192"/>
          <a:ext cx="993760" cy="30208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400" dirty="0">
              <a:solidFill>
                <a:schemeClr val="tx1"/>
              </a:solidFill>
            </a:rPr>
            <a:t>73</a:t>
          </a:r>
        </a:p>
      </cdr:txBody>
    </cdr:sp>
  </cdr:relSizeAnchor>
  <cdr:relSizeAnchor xmlns:cdr="http://schemas.openxmlformats.org/drawingml/2006/chartDrawing">
    <cdr:from>
      <cdr:x>0.09746</cdr:x>
      <cdr:y>0.10343</cdr:y>
    </cdr:from>
    <cdr:to>
      <cdr:x>0.21518</cdr:x>
      <cdr:y>0.16932</cdr:y>
    </cdr:to>
    <cdr:sp macro="" textlink="">
      <cdr:nvSpPr>
        <cdr:cNvPr id="6" name="TextBox 1"/>
        <cdr:cNvSpPr txBox="1"/>
      </cdr:nvSpPr>
      <cdr:spPr>
        <a:xfrm xmlns:a="http://schemas.openxmlformats.org/drawingml/2006/main">
          <a:off x="651423" y="474209"/>
          <a:ext cx="786877" cy="30204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400" dirty="0">
              <a:solidFill>
                <a:schemeClr val="tx1"/>
              </a:solidFill>
            </a:rPr>
            <a:t>N=</a:t>
          </a:r>
        </a:p>
      </cdr:txBody>
    </cdr:sp>
  </cdr:relSizeAnchor>
</c:userShapes>
</file>

<file path=ppt/drawings/drawing5.xml><?xml version="1.0" encoding="utf-8"?>
<c:userShapes xmlns:c="http://schemas.openxmlformats.org/drawingml/2006/chart">
  <cdr:relSizeAnchor xmlns:cdr="http://schemas.openxmlformats.org/drawingml/2006/chartDrawing">
    <cdr:from>
      <cdr:x>0.44978</cdr:x>
      <cdr:y>0.14187</cdr:y>
    </cdr:from>
    <cdr:to>
      <cdr:x>0.8672</cdr:x>
      <cdr:y>0.29112</cdr:y>
    </cdr:to>
    <cdr:sp macro="" textlink="">
      <cdr:nvSpPr>
        <cdr:cNvPr id="5" name="TextBox 4"/>
        <cdr:cNvSpPr txBox="1"/>
      </cdr:nvSpPr>
      <cdr:spPr>
        <a:xfrm xmlns:a="http://schemas.openxmlformats.org/drawingml/2006/main">
          <a:off x="4817660" y="648624"/>
          <a:ext cx="4471158" cy="68238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drawings/drawing6.xml><?xml version="1.0" encoding="utf-8"?>
<c:userShapes xmlns:c="http://schemas.openxmlformats.org/drawingml/2006/chart">
  <cdr:relSizeAnchor xmlns:cdr="http://schemas.openxmlformats.org/drawingml/2006/chartDrawing">
    <cdr:from>
      <cdr:x>1</cdr:x>
      <cdr:y>0.97738</cdr:y>
    </cdr:from>
    <cdr:to>
      <cdr:x>1</cdr:x>
      <cdr:y>1</cdr:y>
    </cdr:to>
    <cdr:cxnSp macro="">
      <cdr:nvCxnSpPr>
        <cdr:cNvPr id="3" name="Straight Connector 2">
          <a:extLst xmlns:a="http://schemas.openxmlformats.org/drawingml/2006/main">
            <a:ext uri="{FF2B5EF4-FFF2-40B4-BE49-F238E27FC236}">
              <a16:creationId xmlns:a16="http://schemas.microsoft.com/office/drawing/2014/main" id="{68C93F35-CF33-40DD-A4D7-8EE4F24605B8}"/>
            </a:ext>
          </a:extLst>
        </cdr:cNvPr>
        <cdr:cNvCxnSpPr/>
      </cdr:nvCxnSpPr>
      <cdr:spPr>
        <a:xfrm xmlns:a="http://schemas.openxmlformats.org/drawingml/2006/main" rot="5400000">
          <a:off x="12627382" y="5212374"/>
          <a:ext cx="91440" cy="0"/>
        </a:xfrm>
        <a:prstGeom xmlns:a="http://schemas.openxmlformats.org/drawingml/2006/main" prst="line">
          <a:avLst/>
        </a:prstGeom>
        <a:ln xmlns:a="http://schemas.openxmlformats.org/drawingml/2006/main" w="1270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7820F313-442B-4592-8D61-1BBD85CB607E}" type="datetimeFigureOut">
              <a:rPr lang="en-US" smtClean="0"/>
              <a:t>4/3/2018</a:t>
            </a:fld>
            <a:endParaRPr lang="en-US" dirty="0"/>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4E24877B-247C-4CDB-B827-9729DC6464F3}" type="slidenum">
              <a:rPr lang="en-US" smtClean="0"/>
              <a:t>‹#›</a:t>
            </a:fld>
            <a:endParaRPr lang="en-US" dirty="0"/>
          </a:p>
        </p:txBody>
      </p:sp>
    </p:spTree>
    <p:extLst>
      <p:ext uri="{BB962C8B-B14F-4D97-AF65-F5344CB8AC3E}">
        <p14:creationId xmlns:p14="http://schemas.microsoft.com/office/powerpoint/2010/main" val="3381658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74168" y="813435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74168" y="7438735"/>
            <a:ext cx="2971800" cy="466434"/>
          </a:xfrm>
          <a:prstGeom prst="rect">
            <a:avLst/>
          </a:prstGeom>
        </p:spPr>
        <p:txBody>
          <a:bodyPr vert="horz" lIns="91440" tIns="45720" rIns="91440" bIns="45720" rtlCol="0"/>
          <a:lstStyle>
            <a:lvl1pPr algn="r">
              <a:defRPr sz="1200"/>
            </a:lvl1pPr>
          </a:lstStyle>
          <a:p>
            <a:fld id="{58087141-04D6-47C7-9B30-CFBA82E50253}" type="datetimeFigureOut">
              <a:rPr lang="en-US" smtClean="0"/>
              <a:t>4/3/2018</a:t>
            </a:fld>
            <a:endParaRPr lang="en-US" dirty="0"/>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3874168" y="8829966"/>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376737" y="8829967"/>
            <a:ext cx="479676" cy="466433"/>
          </a:xfrm>
          <a:prstGeom prst="rect">
            <a:avLst/>
          </a:prstGeom>
        </p:spPr>
        <p:txBody>
          <a:bodyPr vert="horz" lIns="91440" tIns="45720" rIns="91440" bIns="45720" rtlCol="0" anchor="b"/>
          <a:lstStyle>
            <a:lvl1pPr algn="r">
              <a:defRPr sz="1000"/>
            </a:lvl1pPr>
          </a:lstStyle>
          <a:p>
            <a:fld id="{50487F27-F4AC-478C-A07B-A71CA0B86259}" type="slidenum">
              <a:rPr lang="en-US" smtClean="0"/>
              <a:pPr/>
              <a:t>‹#›</a:t>
            </a:fld>
            <a:endParaRPr lang="en-US" dirty="0"/>
          </a:p>
        </p:txBody>
      </p:sp>
    </p:spTree>
    <p:extLst>
      <p:ext uri="{BB962C8B-B14F-4D97-AF65-F5344CB8AC3E}">
        <p14:creationId xmlns:p14="http://schemas.microsoft.com/office/powerpoint/2010/main" val="485681250"/>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Bef>
        <a:spcPts val="300"/>
      </a:spcBef>
      <a:buClr>
        <a:schemeClr val="accent1"/>
      </a:buClr>
      <a:buSzPct val="100000"/>
      <a:buFont typeface="Arial" panose="020B0604020202020204" pitchFamily="34" charset="0"/>
      <a:buChar char="•"/>
      <a:defRPr sz="1000" b="0" kern="1200">
        <a:solidFill>
          <a:schemeClr val="tx1"/>
        </a:solidFill>
        <a:latin typeface="+mn-lt"/>
        <a:ea typeface="+mn-ea"/>
        <a:cs typeface="+mn-cs"/>
      </a:defRPr>
    </a:lvl1pPr>
    <a:lvl2pPr marL="1714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2pPr>
    <a:lvl3pPr marL="4000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3pPr>
    <a:lvl4pPr marL="6286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4pPr>
    <a:lvl5pPr marL="857250" indent="-171450" algn="l" defTabSz="914400" rtl="0" eaLnBrk="1" latinLnBrk="0" hangingPunct="1">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dx.doi.org/10.1056/NEJMoa170350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dx.doi.org/10.1056/NEJMoa1703501"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www.clinicaltrials.gov/show/NCT01928771"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clinicaltrials.gov/show/NCT0192877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280988"/>
            <a:ext cx="5575300" cy="3136900"/>
          </a:xfrm>
        </p:spPr>
      </p:sp>
      <p:sp>
        <p:nvSpPr>
          <p:cNvPr id="3" name="Notes Placeholder 2"/>
          <p:cNvSpPr>
            <a:spLocks noGrp="1"/>
          </p:cNvSpPr>
          <p:nvPr>
            <p:ph type="body" idx="1"/>
          </p:nvPr>
        </p:nvSpPr>
        <p:spPr>
          <a:xfrm>
            <a:off x="127660" y="3504208"/>
            <a:ext cx="6602680" cy="5792193"/>
          </a:xfrm>
        </p:spPr>
        <p:txBody>
          <a:bodyPr/>
          <a:lstStyle/>
          <a:p>
            <a:pPr marL="0" marR="0" lvl="0" indent="0" algn="l" defTabSz="914400" rtl="0" eaLnBrk="1" fontAlgn="auto" latinLnBrk="0" hangingPunct="1">
              <a:lnSpc>
                <a:spcPct val="100000"/>
              </a:lnSpc>
              <a:spcBef>
                <a:spcPts val="300"/>
              </a:spcBef>
              <a:spcAft>
                <a:spcPts val="0"/>
              </a:spcAft>
              <a:buClr>
                <a:schemeClr val="accent1"/>
              </a:buClr>
              <a:buSzPct val="100000"/>
              <a:buNone/>
              <a:tabLst/>
              <a:defRPr/>
            </a:pPr>
            <a:endParaRPr lang="en-US" sz="1000" b="0" i="0" dirty="0">
              <a:solidFill>
                <a:srgbClr val="FF0000"/>
              </a:solidFill>
            </a:endParaRPr>
          </a:p>
        </p:txBody>
      </p:sp>
      <p:sp>
        <p:nvSpPr>
          <p:cNvPr id="4" name="Slide Number Placeholder 3"/>
          <p:cNvSpPr>
            <a:spLocks noGrp="1"/>
          </p:cNvSpPr>
          <p:nvPr>
            <p:ph type="sldNum" sz="quarter" idx="10"/>
          </p:nvPr>
        </p:nvSpPr>
        <p:spPr/>
        <p:txBody>
          <a:bodyPr/>
          <a:lstStyle/>
          <a:p>
            <a:fld id="{50487F27-F4AC-478C-A07B-A71CA0B86259}" type="slidenum">
              <a:rPr lang="en-US" smtClean="0"/>
              <a:pPr/>
              <a:t>0</a:t>
            </a:fld>
            <a:endParaRPr lang="en-US" dirty="0"/>
          </a:p>
        </p:txBody>
      </p:sp>
    </p:spTree>
    <p:extLst>
      <p:ext uri="{BB962C8B-B14F-4D97-AF65-F5344CB8AC3E}">
        <p14:creationId xmlns:p14="http://schemas.microsoft.com/office/powerpoint/2010/main" val="1605496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3250" y="1062038"/>
            <a:ext cx="5651500" cy="3179762"/>
          </a:xfrm>
        </p:spPr>
      </p:sp>
      <p:sp>
        <p:nvSpPr>
          <p:cNvPr id="3" name="Notes Placeholder 2"/>
          <p:cNvSpPr>
            <a:spLocks noGrp="1"/>
          </p:cNvSpPr>
          <p:nvPr>
            <p:ph type="body" idx="1"/>
          </p:nvPr>
        </p:nvSpPr>
        <p:spPr>
          <a:xfrm>
            <a:off x="517358" y="4332310"/>
            <a:ext cx="5823284" cy="4811690"/>
          </a:xfrm>
        </p:spPr>
        <p:txBody>
          <a:bodyPr/>
          <a:lstStyle/>
          <a:p>
            <a:pPr marL="0" indent="0">
              <a:buNone/>
            </a:pPr>
            <a:r>
              <a:rPr lang="en-GB" b="1" dirty="0"/>
              <a:t>Note</a:t>
            </a:r>
          </a:p>
          <a:p>
            <a:pPr marL="0" indent="0">
              <a:spcBef>
                <a:spcPts val="0"/>
              </a:spcBef>
              <a:buNone/>
            </a:pPr>
            <a:r>
              <a:rPr lang="en-GB" dirty="0"/>
              <a:t>Present slide.</a:t>
            </a:r>
          </a:p>
          <a:p>
            <a:pPr marL="0" indent="0">
              <a:buNone/>
            </a:pPr>
            <a:r>
              <a:rPr lang="en-GB" b="1" dirty="0"/>
              <a:t>Please note that these</a:t>
            </a:r>
            <a:r>
              <a:rPr lang="en-GB" b="1" baseline="0" dirty="0"/>
              <a:t> are the secondary endpoints listed in the</a:t>
            </a:r>
            <a:r>
              <a:rPr lang="en-GB" b="1" dirty="0"/>
              <a:t> publication.</a:t>
            </a:r>
            <a:endParaRPr lang="en-US" b="1" dirty="0"/>
          </a:p>
          <a:p>
            <a:pPr marL="0" indent="0">
              <a:spcBef>
                <a:spcPts val="600"/>
              </a:spcBef>
              <a:buNone/>
            </a:pPr>
            <a:r>
              <a:rPr lang="en-US" b="1" dirty="0"/>
              <a:t>Additional</a:t>
            </a:r>
            <a:r>
              <a:rPr lang="en-US" b="1" baseline="0" dirty="0"/>
              <a:t> Information</a:t>
            </a:r>
            <a:r>
              <a:rPr lang="en-US" b="1" baseline="30000" dirty="0"/>
              <a:t>1</a:t>
            </a:r>
            <a:endParaRPr lang="en-US" b="1" baseline="0" dirty="0"/>
          </a:p>
          <a:p>
            <a:pPr marL="171450" marR="0" lvl="0"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sz="1000" dirty="0">
                <a:effectLst/>
              </a:rPr>
              <a:t>Secondary</a:t>
            </a:r>
            <a:r>
              <a:rPr lang="en-US" sz="1000" baseline="0" dirty="0">
                <a:effectLst/>
              </a:rPr>
              <a:t> </a:t>
            </a:r>
            <a:r>
              <a:rPr lang="en-US" sz="1000" dirty="0">
                <a:effectLst/>
              </a:rPr>
              <a:t>endpoints also included the proportion of patients with ≥25% reduction in average</a:t>
            </a:r>
            <a:r>
              <a:rPr lang="en-US" sz="1000" baseline="0" dirty="0">
                <a:effectLst/>
              </a:rPr>
              <a:t> daily OCS dose </a:t>
            </a:r>
          </a:p>
          <a:p>
            <a:pPr marL="171450" marR="0" lvl="0"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b="0" i="0" u="none" strike="noStrike" kern="1200" baseline="0" dirty="0">
                <a:solidFill>
                  <a:schemeClr val="tx1"/>
                </a:solidFill>
              </a:rPr>
              <a:t>Exploratory efficacy endpoints included blood and sputum eosinophil counts</a:t>
            </a:r>
            <a:endParaRPr lang="en-US" b="0" i="1" baseline="0" dirty="0"/>
          </a:p>
          <a:p>
            <a:pPr marL="0" indent="0">
              <a:spcBef>
                <a:spcPts val="600"/>
              </a:spcBef>
              <a:buNone/>
            </a:pPr>
            <a:r>
              <a:rPr lang="en-US" b="0" i="1" baseline="0" dirty="0"/>
              <a:t>Definitions</a:t>
            </a:r>
            <a:r>
              <a:rPr lang="en-US" b="0" i="1" baseline="30000" dirty="0"/>
              <a:t>2</a:t>
            </a:r>
            <a:endParaRPr lang="en-US" b="0" i="1" baseline="0" dirty="0"/>
          </a:p>
          <a:p>
            <a:r>
              <a:rPr lang="en-US" dirty="0"/>
              <a:t>An asthma exacerbation was defined as worsening of asthma that led to any of the following:</a:t>
            </a:r>
          </a:p>
          <a:p>
            <a:pPr marL="400050" lvl="2" indent="-171450">
              <a:spcBef>
                <a:spcPts val="0"/>
              </a:spcBef>
              <a:buFont typeface="Courier New" panose="02070309020205020404" pitchFamily="49" charset="0"/>
              <a:buChar char="-"/>
            </a:pPr>
            <a:r>
              <a:rPr lang="en-US" dirty="0"/>
              <a:t>a temporary bolus/burst of systemic corticosteroids (</a:t>
            </a:r>
            <a:r>
              <a:rPr lang="en-US" dirty="0">
                <a:cs typeface="Arial" panose="020B0604020202020204" pitchFamily="34" charset="0"/>
              </a:rPr>
              <a:t>≥3 days) </a:t>
            </a:r>
            <a:r>
              <a:rPr lang="en-US" dirty="0"/>
              <a:t>to treat symptoms of asthma worsening</a:t>
            </a:r>
            <a:r>
              <a:rPr lang="en-US" baseline="0" dirty="0"/>
              <a:t>,</a:t>
            </a:r>
            <a:r>
              <a:rPr lang="en-US" baseline="30000" dirty="0"/>
              <a:t> </a:t>
            </a:r>
            <a:r>
              <a:rPr lang="en-US" baseline="0" dirty="0"/>
              <a:t>or</a:t>
            </a:r>
          </a:p>
          <a:p>
            <a:pPr marL="400050" lvl="2" indent="-171450">
              <a:spcBef>
                <a:spcPts val="0"/>
              </a:spcBef>
              <a:buFont typeface="Courier New" panose="02070309020205020404" pitchFamily="49" charset="0"/>
              <a:buChar char="-"/>
            </a:pPr>
            <a:r>
              <a:rPr lang="en-US" dirty="0"/>
              <a:t>an emergency room visit due to asthma that required systemic corticosteroids, or</a:t>
            </a:r>
          </a:p>
          <a:p>
            <a:pPr marL="400050" lvl="2" indent="-171450">
              <a:spcBef>
                <a:spcPts val="0"/>
              </a:spcBef>
              <a:buFont typeface="Courier New" panose="02070309020205020404" pitchFamily="49" charset="0"/>
              <a:buChar char="-"/>
            </a:pPr>
            <a:r>
              <a:rPr lang="en-US" dirty="0"/>
              <a:t>an inpatient hospitalization due to asthma</a:t>
            </a:r>
          </a:p>
          <a:p>
            <a:pPr marL="173736" lvl="2"/>
            <a:r>
              <a:rPr lang="en-US" b="0" i="0" u="none" strike="noStrike" kern="1200" baseline="0" dirty="0">
                <a:solidFill>
                  <a:schemeClr val="tx1"/>
                </a:solidFill>
              </a:rPr>
              <a:t>The total asthma symptom score is a composite of the following: a morning assessment of asthma symptoms, night-time awakenings, and rescue medication use, and an evening assessment of activity impairment, scored on a 0-6 scale. A higher score indicates a more severe symptom</a:t>
            </a:r>
            <a:r>
              <a:rPr lang="en-US" b="0" i="0" u="none" strike="noStrike" kern="1200" baseline="30000" dirty="0">
                <a:solidFill>
                  <a:schemeClr val="tx1"/>
                </a:solidFill>
              </a:rPr>
              <a:t>3</a:t>
            </a:r>
            <a:endParaRPr lang="en-US" b="0" i="0" u="none" strike="noStrike" kern="1200" baseline="0" dirty="0">
              <a:solidFill>
                <a:schemeClr val="tx1"/>
              </a:solidFill>
            </a:endParaRPr>
          </a:p>
          <a:p>
            <a:r>
              <a:rPr lang="en-US" b="0" i="0" u="none" strike="noStrike" kern="1200" baseline="0" dirty="0">
                <a:solidFill>
                  <a:schemeClr val="tx1"/>
                </a:solidFill>
              </a:rPr>
              <a:t>The ACQ-6 is a 6-item questionnaire to assess daytime and night-time symptoms and rescue beta</a:t>
            </a:r>
            <a:r>
              <a:rPr lang="en-US" b="0" i="0" u="none" strike="noStrike" kern="1200" baseline="-25000" dirty="0">
                <a:solidFill>
                  <a:schemeClr val="tx1"/>
                </a:solidFill>
              </a:rPr>
              <a:t>2</a:t>
            </a:r>
            <a:r>
              <a:rPr lang="en-US" b="0" i="0" u="none" strike="noStrike" kern="1200" baseline="0" dirty="0">
                <a:solidFill>
                  <a:schemeClr val="tx1"/>
                </a:solidFill>
              </a:rPr>
              <a:t>-agonist use on a 0-6 scale. Low numbers represent better control</a:t>
            </a:r>
            <a:r>
              <a:rPr lang="en-US" b="0" i="0" u="none" strike="noStrike" kern="1200" baseline="30000" dirty="0">
                <a:solidFill>
                  <a:schemeClr val="tx1"/>
                </a:solidFill>
              </a:rPr>
              <a:t>3</a:t>
            </a:r>
            <a:endParaRPr lang="en-US" b="0" i="0" u="none" strike="noStrike" kern="1200" baseline="0" dirty="0">
              <a:solidFill>
                <a:schemeClr val="tx1"/>
              </a:solidFill>
            </a:endParaRPr>
          </a:p>
          <a:p>
            <a:r>
              <a:rPr lang="en-US" b="0" i="0" u="none" strike="noStrike" kern="1200" baseline="0" dirty="0">
                <a:solidFill>
                  <a:schemeClr val="tx1"/>
                </a:solidFill>
              </a:rPr>
              <a:t>The AQLQ(S)+12 is a 32-item questionnaire to assess asthma-related quality of life scored on a 1-7 scale. Higher scores indicate better asthma-related quality of life</a:t>
            </a:r>
            <a:r>
              <a:rPr lang="en-US" b="0" i="0" u="none" strike="noStrike" kern="1200" baseline="30000" dirty="0">
                <a:solidFill>
                  <a:schemeClr val="tx1"/>
                </a:solidFill>
              </a:rPr>
              <a:t>3</a:t>
            </a:r>
            <a:endParaRPr lang="en-GB" sz="800" b="1" dirty="0"/>
          </a:p>
          <a:p>
            <a:pPr marL="0" indent="0">
              <a:spcBef>
                <a:spcPts val="600"/>
              </a:spcBef>
              <a:buNone/>
            </a:pPr>
            <a:r>
              <a:rPr lang="en-GB" sz="800" b="1" dirty="0"/>
              <a:t>References</a:t>
            </a:r>
          </a:p>
          <a:p>
            <a:pPr marL="228600" lvl="0" indent="-228600">
              <a:spcBef>
                <a:spcPts val="0"/>
              </a:spcBef>
              <a:buFont typeface="+mj-lt"/>
              <a:buAutoNum type="arabicPeriod"/>
              <a:defRPr/>
            </a:pPr>
            <a:r>
              <a:rPr lang="en-US" sz="800" b="0" kern="1200" dirty="0">
                <a:solidFill>
                  <a:schemeClr val="tx1"/>
                </a:solidFill>
                <a:effectLst/>
              </a:rPr>
              <a:t>Nair P, Wenzel S, Rabe KF, et al.  Oral </a:t>
            </a:r>
            <a:r>
              <a:rPr lang="en-US" sz="800" dirty="0"/>
              <a:t>glucocorticoid</a:t>
            </a:r>
            <a:r>
              <a:rPr lang="en-US" sz="800" b="0" kern="1200" dirty="0">
                <a:solidFill>
                  <a:schemeClr val="tx1"/>
                </a:solidFill>
                <a:effectLst/>
              </a:rPr>
              <a:t>-sparing effect of benralizumab in severe asthma. </a:t>
            </a:r>
            <a:r>
              <a:rPr lang="en-US" sz="800" b="0" i="1" kern="1200" dirty="0">
                <a:solidFill>
                  <a:schemeClr val="tx1"/>
                </a:solidFill>
                <a:effectLst/>
              </a:rPr>
              <a:t>N Engl J Med</a:t>
            </a:r>
            <a:r>
              <a:rPr lang="en-US" sz="800" b="0" kern="1200" dirty="0">
                <a:solidFill>
                  <a:schemeClr val="tx1"/>
                </a:solidFill>
                <a:effectLst/>
              </a:rPr>
              <a:t>. 2017;</a:t>
            </a:r>
            <a:r>
              <a:rPr lang="en-US" sz="1000" b="0" kern="1200" dirty="0">
                <a:solidFill>
                  <a:schemeClr val="tx1"/>
                </a:solidFill>
                <a:effectLst/>
                <a:latin typeface="+mn-lt"/>
                <a:ea typeface="+mn-ea"/>
                <a:cs typeface="+mn-cs"/>
              </a:rPr>
              <a:t>376:2448-2458</a:t>
            </a:r>
            <a:r>
              <a:rPr lang="en-US" sz="800" b="0" kern="1200" dirty="0">
                <a:solidFill>
                  <a:schemeClr val="tx1"/>
                </a:solidFill>
                <a:effectLst/>
              </a:rPr>
              <a:t>. </a:t>
            </a:r>
          </a:p>
          <a:p>
            <a:pPr marL="228600" lvl="0" indent="-228600">
              <a:spcBef>
                <a:spcPts val="0"/>
              </a:spcBef>
              <a:buFont typeface="+mj-lt"/>
              <a:buAutoNum type="arabicPeriod"/>
              <a:defRPr/>
            </a:pPr>
            <a:r>
              <a:rPr lang="en-US" sz="800" dirty="0"/>
              <a:t>Nair P, Wenzel S, Rabe KF, et al.  Oral glucocorticoid-sparing effect of benralizumab in severe asthma [protocol]. </a:t>
            </a:r>
            <a:r>
              <a:rPr lang="en-US" sz="800" i="1" dirty="0"/>
              <a:t>N </a:t>
            </a:r>
            <a:r>
              <a:rPr lang="en-US" sz="800" i="1" dirty="0" err="1"/>
              <a:t>Engl</a:t>
            </a:r>
            <a:r>
              <a:rPr lang="en-US" sz="800" i="1" dirty="0"/>
              <a:t> J Med</a:t>
            </a:r>
            <a:r>
              <a:rPr lang="en-US" sz="800" dirty="0"/>
              <a:t>. 2017;</a:t>
            </a:r>
            <a:r>
              <a:rPr lang="en-US" sz="1000" b="0" kern="1200" dirty="0">
                <a:solidFill>
                  <a:schemeClr val="tx1"/>
                </a:solidFill>
                <a:effectLst/>
                <a:latin typeface="+mn-lt"/>
                <a:ea typeface="+mn-ea"/>
                <a:cs typeface="+mn-cs"/>
              </a:rPr>
              <a:t>376:2448-2458.</a:t>
            </a:r>
            <a:r>
              <a:rPr lang="en-US" sz="800" dirty="0"/>
              <a:t> </a:t>
            </a:r>
            <a:r>
              <a:rPr lang="en-US" sz="800" u="sng" dirty="0">
                <a:hlinkClick r:id="rId3"/>
              </a:rPr>
              <a:t>http://dx.doi.org/10.1056/NEJMoa1703501</a:t>
            </a:r>
            <a:r>
              <a:rPr lang="en-US" sz="800" dirty="0"/>
              <a:t>. Accessed May 22, 2017.</a:t>
            </a:r>
          </a:p>
          <a:p>
            <a:pPr marL="228600" lvl="0" indent="-228600">
              <a:spcBef>
                <a:spcPts val="0"/>
              </a:spcBef>
              <a:buFont typeface="+mj-lt"/>
              <a:buAutoNum type="arabicPeriod"/>
              <a:defRPr/>
            </a:pPr>
            <a:r>
              <a:rPr lang="en-US" sz="800" b="0" kern="1200" dirty="0">
                <a:solidFill>
                  <a:schemeClr val="tx1"/>
                </a:solidFill>
                <a:effectLst/>
              </a:rPr>
              <a:t>Nair P, Wenzel S, Rabe KF, et al.  Oral </a:t>
            </a:r>
            <a:r>
              <a:rPr lang="en-US" sz="800" dirty="0"/>
              <a:t>glucocorticoid</a:t>
            </a:r>
            <a:r>
              <a:rPr lang="en-US" sz="800" b="0" kern="1200" dirty="0">
                <a:solidFill>
                  <a:schemeClr val="tx1"/>
                </a:solidFill>
                <a:effectLst/>
              </a:rPr>
              <a:t>-sparing effect of benralizumab in severe asthma [supplementary appendix]. </a:t>
            </a:r>
            <a:r>
              <a:rPr lang="en-US" sz="800" b="0" i="1" kern="1200" dirty="0">
                <a:solidFill>
                  <a:schemeClr val="tx1"/>
                </a:solidFill>
                <a:effectLst/>
              </a:rPr>
              <a:t>N Engl J Med</a:t>
            </a:r>
            <a:r>
              <a:rPr lang="en-US" sz="800" b="0" kern="1200" dirty="0">
                <a:solidFill>
                  <a:schemeClr val="tx1"/>
                </a:solidFill>
                <a:effectLst/>
              </a:rPr>
              <a:t>. 2017;</a:t>
            </a:r>
            <a:r>
              <a:rPr lang="en-US" sz="1000" b="0" kern="1200" dirty="0">
                <a:solidFill>
                  <a:schemeClr val="tx1"/>
                </a:solidFill>
                <a:effectLst/>
                <a:latin typeface="+mn-lt"/>
                <a:ea typeface="+mn-ea"/>
                <a:cs typeface="+mn-cs"/>
              </a:rPr>
              <a:t>376:2448-2458.</a:t>
            </a:r>
            <a:r>
              <a:rPr lang="en-US" sz="800" b="0" kern="1200" dirty="0">
                <a:solidFill>
                  <a:schemeClr val="tx1"/>
                </a:solidFill>
                <a:effectLst/>
              </a:rPr>
              <a:t> </a:t>
            </a:r>
            <a:r>
              <a:rPr lang="en-US" sz="800" b="0" u="sng" kern="1200" dirty="0">
                <a:solidFill>
                  <a:schemeClr val="tx1"/>
                </a:solidFill>
                <a:effectLst/>
                <a:hlinkClick r:id="rId3"/>
              </a:rPr>
              <a:t>http://dx.doi.org/10.1056/NEJMoa1703501</a:t>
            </a:r>
            <a:r>
              <a:rPr lang="en-US" sz="800" b="0" kern="1200" dirty="0">
                <a:solidFill>
                  <a:schemeClr val="tx1"/>
                </a:solidFill>
                <a:effectLst/>
              </a:rPr>
              <a:t>. Accessed May 22, 2017.</a:t>
            </a:r>
          </a:p>
          <a:p>
            <a:pPr marL="228600" marR="0" lvl="0" indent="-228600" algn="l" defTabSz="914400" rtl="0" eaLnBrk="1" fontAlgn="auto" latinLnBrk="0" hangingPunct="1">
              <a:lnSpc>
                <a:spcPct val="100000"/>
              </a:lnSpc>
              <a:spcAft>
                <a:spcPts val="0"/>
              </a:spcAft>
              <a:buClr>
                <a:schemeClr val="accent1"/>
              </a:buClr>
              <a:buSzPct val="100000"/>
              <a:buFont typeface="+mj-lt"/>
              <a:buAutoNum type="arabicPeriod"/>
              <a:tabLst/>
              <a:defRPr/>
            </a:pPr>
            <a:endParaRPr lang="en-US" b="0" dirty="0"/>
          </a:p>
          <a:p>
            <a:pPr marL="0" indent="0">
              <a:buNone/>
            </a:pPr>
            <a:endParaRPr lang="en-GB" b="1" dirty="0"/>
          </a:p>
        </p:txBody>
      </p:sp>
      <p:sp>
        <p:nvSpPr>
          <p:cNvPr id="4" name="Slide Number Placeholder 3"/>
          <p:cNvSpPr>
            <a:spLocks noGrp="1"/>
          </p:cNvSpPr>
          <p:nvPr>
            <p:ph type="sldNum" sz="quarter" idx="10"/>
          </p:nvPr>
        </p:nvSpPr>
        <p:spPr>
          <a:xfrm>
            <a:off x="6376737" y="8665171"/>
            <a:ext cx="479676" cy="466433"/>
          </a:xfrm>
        </p:spPr>
        <p:txBody>
          <a:bodyPr/>
          <a:lstStyle/>
          <a:p>
            <a:fld id="{0F61579E-034E-4A7D-B104-DDB3DCA37C58}"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071338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60679"/>
          </a:xfrm>
        </p:spPr>
        <p:txBody>
          <a:bodyPr/>
          <a:lstStyle/>
          <a:p>
            <a:pPr marL="0" lvl="1" indent="0">
              <a:lnSpc>
                <a:spcPct val="100000"/>
              </a:lnSpc>
              <a:buSzPct val="100000"/>
              <a:buNone/>
            </a:pPr>
            <a:r>
              <a:rPr lang="en-US" b="1" dirty="0"/>
              <a:t>Notes</a:t>
            </a:r>
          </a:p>
          <a:p>
            <a:pPr marL="171450" lvl="1" indent="-171450">
              <a:lnSpc>
                <a:spcPct val="100000"/>
              </a:lnSpc>
              <a:buSzPct val="100000"/>
            </a:pPr>
            <a:r>
              <a:rPr lang="en-US" dirty="0"/>
              <a:t>Present slide.</a:t>
            </a:r>
          </a:p>
          <a:p>
            <a:pPr marL="0" lvl="1" indent="0">
              <a:lnSpc>
                <a:spcPct val="100000"/>
              </a:lnSpc>
              <a:buSzPct val="100000"/>
              <a:buNone/>
            </a:pPr>
            <a:endParaRPr lang="en-US" b="1" dirty="0"/>
          </a:p>
          <a:p>
            <a:pPr marL="0" lvl="1" indent="0">
              <a:lnSpc>
                <a:spcPct val="100000"/>
              </a:lnSpc>
              <a:buSzPct val="100000"/>
              <a:buNone/>
            </a:pPr>
            <a:r>
              <a:rPr lang="en-US" b="1" dirty="0"/>
              <a:t>Additional Information</a:t>
            </a:r>
          </a:p>
          <a:p>
            <a:pPr marL="171450" lvl="1" indent="-171450">
              <a:lnSpc>
                <a:spcPct val="100000"/>
              </a:lnSpc>
              <a:buSzPct val="100000"/>
            </a:pPr>
            <a:r>
              <a:rPr lang="en-US" dirty="0"/>
              <a:t>The ZONDA study aimed to randomize approximately 60 patients with blood eosinophil</a:t>
            </a:r>
            <a:r>
              <a:rPr lang="en-US" baseline="0" dirty="0"/>
              <a:t> counts of</a:t>
            </a:r>
            <a:r>
              <a:rPr lang="en-US" dirty="0"/>
              <a:t> ≥150 to &lt;300 cells/</a:t>
            </a:r>
            <a:r>
              <a:rPr lang="en-US" dirty="0" err="1"/>
              <a:t>μL</a:t>
            </a:r>
            <a:r>
              <a:rPr lang="en-US" dirty="0"/>
              <a:t> and 150 patients with blood eosinophil</a:t>
            </a:r>
            <a:r>
              <a:rPr lang="en-US" baseline="0" dirty="0"/>
              <a:t> counts of</a:t>
            </a:r>
            <a:r>
              <a:rPr lang="en-US" dirty="0"/>
              <a:t> ≥300 cells/</a:t>
            </a:r>
            <a:r>
              <a:rPr lang="en-US" dirty="0" err="1"/>
              <a:t>μL</a:t>
            </a:r>
            <a:r>
              <a:rPr lang="en-US" dirty="0"/>
              <a:t> at baseline</a:t>
            </a:r>
            <a:r>
              <a:rPr lang="en-US" baseline="30000" dirty="0"/>
              <a:t>1</a:t>
            </a:r>
            <a:endParaRPr lang="en-US" dirty="0"/>
          </a:p>
          <a:p>
            <a:pPr marL="400050" lvl="2" indent="-171450">
              <a:lnSpc>
                <a:spcPct val="100000"/>
              </a:lnSpc>
              <a:buSzPct val="100000"/>
              <a:buFont typeface="Arial" panose="020B0604020202020204" pitchFamily="34" charset="0"/>
              <a:buChar char="─"/>
            </a:pPr>
            <a:r>
              <a:rPr lang="en-US" dirty="0"/>
              <a:t>Ultimately a relatively small subset of patients with eosinophils</a:t>
            </a:r>
            <a:r>
              <a:rPr lang="en-US" strike="noStrike" baseline="0" dirty="0"/>
              <a:t> </a:t>
            </a:r>
            <a:r>
              <a:rPr lang="el-GR" dirty="0">
                <a:latin typeface="Arial" panose="020B0604020202020204" pitchFamily="34" charset="0"/>
                <a:cs typeface="Arial" panose="020B0604020202020204" pitchFamily="34" charset="0"/>
              </a:rPr>
              <a:t>≥</a:t>
            </a:r>
            <a:r>
              <a:rPr lang="el-GR" dirty="0"/>
              <a:t>150</a:t>
            </a:r>
            <a:r>
              <a:rPr lang="en-US" baseline="0" dirty="0"/>
              <a:t> to </a:t>
            </a:r>
            <a:r>
              <a:rPr lang="el-GR" dirty="0"/>
              <a:t>299</a:t>
            </a:r>
            <a:r>
              <a:rPr lang="en-US" dirty="0"/>
              <a:t> cells</a:t>
            </a:r>
            <a:r>
              <a:rPr lang="el-GR" dirty="0"/>
              <a:t>/μ</a:t>
            </a:r>
            <a:r>
              <a:rPr lang="en-US" dirty="0"/>
              <a:t>L was recruited</a:t>
            </a:r>
            <a:r>
              <a:rPr lang="en-US" baseline="30000" dirty="0"/>
              <a:t>2</a:t>
            </a:r>
            <a:r>
              <a:rPr lang="en-US" dirty="0"/>
              <a:t> </a:t>
            </a:r>
          </a:p>
          <a:p>
            <a:pPr marL="628650" lvl="3" indent="-171450">
              <a:lnSpc>
                <a:spcPct val="100000"/>
              </a:lnSpc>
              <a:buSzPct val="100000"/>
              <a:buFont typeface="Wingdings" panose="05000000000000000000" pitchFamily="2" charset="2"/>
              <a:buChar char="§"/>
            </a:pPr>
            <a:r>
              <a:rPr lang="en-US" dirty="0"/>
              <a:t>PBO, n= 11; Q4W n= 10; Q8W, n=12</a:t>
            </a:r>
          </a:p>
          <a:p>
            <a:pPr lvl="2">
              <a:lnSpc>
                <a:spcPct val="100000"/>
              </a:lnSpc>
              <a:buSzPct val="100000"/>
            </a:pPr>
            <a:endParaRPr lang="en-US" sz="1200" dirty="0"/>
          </a:p>
          <a:p>
            <a:pPr marL="0" indent="0">
              <a:buNone/>
            </a:pPr>
            <a:r>
              <a:rPr lang="en-US" sz="1000" b="1" i="0" u="none" strike="noStrike" kern="1200" baseline="0" dirty="0">
                <a:solidFill>
                  <a:schemeClr val="tx1"/>
                </a:solidFill>
                <a:latin typeface="+mn-lt"/>
                <a:ea typeface="+mn-ea"/>
                <a:cs typeface="+mn-cs"/>
              </a:rPr>
              <a:t>Notes References</a:t>
            </a:r>
          </a:p>
          <a:p>
            <a:pPr marL="228600" lvl="0" indent="-228600">
              <a:buFont typeface="+mj-lt"/>
              <a:buAutoNum type="arabicPeriod"/>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p>
          <a:p>
            <a:pPr marL="228600" lvl="0" indent="-228600">
              <a:buFont typeface="+mj-lt"/>
              <a:buAutoNum type="arabicPeriod"/>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u="sng" kern="1200" dirty="0">
                <a:solidFill>
                  <a:schemeClr val="tx1"/>
                </a:solidFill>
                <a:effectLst/>
                <a:latin typeface="+mn-lt"/>
                <a:ea typeface="+mn-ea"/>
                <a:cs typeface="+mn-cs"/>
                <a:hlinkClick r:id="rId3"/>
              </a:rPr>
              <a:t>http://dx.doi.org/10.1056/NEJMoa1703501</a:t>
            </a:r>
            <a:r>
              <a:rPr lang="en-US" sz="1000" b="0" kern="1200" dirty="0">
                <a:solidFill>
                  <a:schemeClr val="tx1"/>
                </a:solidFill>
                <a:effectLst/>
                <a:latin typeface="+mn-lt"/>
                <a:ea typeface="+mn-ea"/>
                <a:cs typeface="+mn-cs"/>
              </a:rPr>
              <a:t>. Accessed May 22, 2017.</a:t>
            </a:r>
          </a:p>
          <a:p>
            <a:pPr marL="0" indent="0">
              <a:buNone/>
            </a:pPr>
            <a:endParaRPr lang="en-US" sz="1000" b="1" i="0" u="none" strike="noStrike" kern="1200" baseline="0" dirty="0">
              <a:solidFill>
                <a:schemeClr val="tx1"/>
              </a:solidFill>
              <a:latin typeface="+mn-lt"/>
              <a:ea typeface="+mn-ea"/>
              <a:cs typeface="+mn-cs"/>
            </a:endParaRPr>
          </a:p>
          <a:p>
            <a:pPr marL="0" indent="0">
              <a:buNone/>
            </a:pPr>
            <a:r>
              <a:rPr lang="en-US" sz="1000" b="1" i="0" u="none" strike="noStrike" kern="1200" baseline="0" dirty="0">
                <a:solidFill>
                  <a:schemeClr val="tx1"/>
                </a:solidFill>
                <a:latin typeface="+mn-lt"/>
                <a:ea typeface="+mn-ea"/>
                <a:cs typeface="+mn-cs"/>
              </a:rPr>
              <a:t>Slide References</a:t>
            </a:r>
          </a:p>
          <a:p>
            <a:pPr marL="228600" lvl="0" indent="-228600">
              <a:buFont typeface="+mj-lt"/>
              <a:buAutoNum type="arabicPeriod"/>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p>
          <a:p>
            <a:pPr marL="228600" lvl="0" indent="-228600">
              <a:buFont typeface="+mj-lt"/>
              <a:buAutoNum type="arabicPeriod"/>
              <a:defRPr/>
            </a:pPr>
            <a:r>
              <a:rPr lang="en-US" sz="1000" b="0" i="0" u="none" strike="noStrike" kern="1200" baseline="0" dirty="0">
                <a:solidFill>
                  <a:schemeClr val="tx1"/>
                </a:solidFill>
                <a:latin typeface="+mn-lt"/>
                <a:ea typeface="+mn-ea"/>
                <a:cs typeface="+mn-cs"/>
              </a:rPr>
              <a:t>Bel EH, Wenzel SE, Thompson PJ, et al. Oral glucocorticoid-sparing effect of mepolizumab in eosinophilic asthma. </a:t>
            </a:r>
            <a:r>
              <a:rPr lang="en-US" sz="1000" b="0" i="1" u="none" strike="noStrike" kern="1200" baseline="0" dirty="0">
                <a:solidFill>
                  <a:schemeClr val="tx1"/>
                </a:solidFill>
                <a:latin typeface="+mn-lt"/>
                <a:ea typeface="+mn-ea"/>
                <a:cs typeface="+mn-cs"/>
              </a:rPr>
              <a:t>N Engl J Med. </a:t>
            </a:r>
            <a:r>
              <a:rPr lang="en-US" sz="1000" b="0" i="0" u="none" strike="noStrike" kern="1200" baseline="0" dirty="0">
                <a:solidFill>
                  <a:schemeClr val="tx1"/>
                </a:solidFill>
                <a:latin typeface="+mn-lt"/>
                <a:ea typeface="+mn-ea"/>
                <a:cs typeface="+mn-cs"/>
              </a:rPr>
              <a:t>2014;371:1189-1197.</a:t>
            </a:r>
            <a:endParaRPr lang="en-US" sz="1000" dirty="0"/>
          </a:p>
        </p:txBody>
      </p:sp>
      <p:sp>
        <p:nvSpPr>
          <p:cNvPr id="4" name="Slide Number Placeholder 3"/>
          <p:cNvSpPr>
            <a:spLocks noGrp="1"/>
          </p:cNvSpPr>
          <p:nvPr>
            <p:ph type="sldNum" sz="quarter" idx="10"/>
          </p:nvPr>
        </p:nvSpPr>
        <p:spPr>
          <a:xfrm>
            <a:off x="6376737" y="8665171"/>
            <a:ext cx="479676" cy="466433"/>
          </a:xfrm>
        </p:spPr>
        <p:txBody>
          <a:bodyPr/>
          <a:lstStyle/>
          <a:p>
            <a:fld id="{50487F27-F4AC-478C-A07B-A71CA0B86259}" type="slidenum">
              <a:rPr lang="en-US" smtClean="0"/>
              <a:pPr/>
              <a:t>10</a:t>
            </a:fld>
            <a:endParaRPr lang="en-US" dirty="0"/>
          </a:p>
        </p:txBody>
      </p:sp>
    </p:spTree>
    <p:extLst>
      <p:ext uri="{BB962C8B-B14F-4D97-AF65-F5344CB8AC3E}">
        <p14:creationId xmlns:p14="http://schemas.microsoft.com/office/powerpoint/2010/main" val="4214933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052513"/>
            <a:ext cx="5689600" cy="3200400"/>
          </a:xfrm>
        </p:spPr>
      </p:sp>
      <p:sp>
        <p:nvSpPr>
          <p:cNvPr id="3" name="Notes Placeholder 2"/>
          <p:cNvSpPr>
            <a:spLocks noGrp="1"/>
          </p:cNvSpPr>
          <p:nvPr>
            <p:ph type="body" idx="1"/>
          </p:nvPr>
        </p:nvSpPr>
        <p:spPr>
          <a:xfrm>
            <a:off x="685800" y="4400549"/>
            <a:ext cx="5486400" cy="4743451"/>
          </a:xfrm>
        </p:spPr>
        <p:txBody>
          <a:bodyPr/>
          <a:lstStyle/>
          <a:p>
            <a:pPr marL="0" indent="0">
              <a:spcBef>
                <a:spcPts val="1800"/>
              </a:spcBef>
              <a:spcAft>
                <a:spcPts val="0"/>
              </a:spcAft>
              <a:buNone/>
            </a:pPr>
            <a:r>
              <a:rPr lang="en-US" sz="1000" b="1" dirty="0"/>
              <a:t>Notes</a:t>
            </a:r>
          </a:p>
          <a:p>
            <a:pPr>
              <a:spcBef>
                <a:spcPts val="600"/>
              </a:spcBef>
            </a:pPr>
            <a:r>
              <a:rPr lang="en-US" sz="1000" dirty="0"/>
              <a:t>Baseline demographics and patient</a:t>
            </a:r>
            <a:r>
              <a:rPr lang="en-US" sz="1000" baseline="0" dirty="0"/>
              <a:t> </a:t>
            </a:r>
            <a:r>
              <a:rPr lang="en-US" sz="1000" dirty="0"/>
              <a:t>characteristics were generally</a:t>
            </a:r>
            <a:r>
              <a:rPr lang="en-US" sz="1000" baseline="0" dirty="0"/>
              <a:t> balanced across groups, with the exception of the median blood eosinophil count, which was lower in the benralizumab treatment groups than in the placebo group</a:t>
            </a:r>
            <a:endParaRPr lang="en-US" sz="1000" baseline="30000" dirty="0"/>
          </a:p>
          <a:p>
            <a:pPr>
              <a:spcBef>
                <a:spcPts val="600"/>
              </a:spcBef>
            </a:pPr>
            <a:r>
              <a:rPr lang="en-US" sz="1000" baseline="0" dirty="0"/>
              <a:t>Median sputum eosinophil counts were more than 3 times greater in the benralizumab Q8W group than in benralizumab Q4W and placebo groups</a:t>
            </a:r>
            <a:endParaRPr lang="en-US" sz="1000" dirty="0"/>
          </a:p>
          <a:p>
            <a:pPr marL="0" indent="0">
              <a:spcBef>
                <a:spcPts val="600"/>
              </a:spcBef>
              <a:buNone/>
            </a:pPr>
            <a:endParaRPr lang="en-US" sz="1000" b="1" baseline="0" dirty="0">
              <a:solidFill>
                <a:schemeClr val="tx1"/>
              </a:solidFill>
            </a:endParaRPr>
          </a:p>
          <a:p>
            <a:pPr marL="0" indent="0">
              <a:spcBef>
                <a:spcPts val="600"/>
              </a:spcBef>
              <a:buNone/>
            </a:pPr>
            <a:endParaRPr lang="en-US" sz="1000" b="0" baseline="0" dirty="0">
              <a:solidFill>
                <a:schemeClr val="tx1"/>
              </a:solidFill>
            </a:endParaRPr>
          </a:p>
          <a:p>
            <a:pPr marL="0" indent="0">
              <a:spcBef>
                <a:spcPts val="600"/>
              </a:spcBef>
              <a:buNone/>
            </a:pPr>
            <a:endParaRPr lang="en-US" sz="1000" b="0" baseline="0" dirty="0">
              <a:solidFill>
                <a:schemeClr val="tx1"/>
              </a:solidFill>
            </a:endParaRPr>
          </a:p>
          <a:p>
            <a:pPr marL="0" indent="0">
              <a:spcBef>
                <a:spcPts val="600"/>
              </a:spcBef>
              <a:buNone/>
            </a:pPr>
            <a:endParaRPr lang="en-US" sz="1000" b="0" baseline="0" dirty="0">
              <a:solidFill>
                <a:schemeClr val="tx1"/>
              </a:solidFill>
            </a:endParaRPr>
          </a:p>
          <a:p>
            <a:pPr marL="0" indent="0">
              <a:spcBef>
                <a:spcPts val="600"/>
              </a:spcBef>
              <a:buNone/>
            </a:pPr>
            <a:endParaRPr lang="en-US" sz="1000" b="0" baseline="0" dirty="0">
              <a:solidFill>
                <a:schemeClr val="tx1"/>
              </a:solidFill>
            </a:endParaRPr>
          </a:p>
          <a:p>
            <a:pPr marL="0" indent="0">
              <a:buNone/>
            </a:pPr>
            <a:endParaRPr lang="en-US" sz="1000" b="1" i="0" u="none" strike="noStrike" kern="1200" baseline="0" dirty="0">
              <a:solidFill>
                <a:schemeClr val="tx1"/>
              </a:solidFill>
              <a:latin typeface="+mn-lt"/>
              <a:ea typeface="+mn-ea"/>
              <a:cs typeface="+mn-cs"/>
            </a:endParaRPr>
          </a:p>
          <a:p>
            <a:pPr marL="0" indent="0">
              <a:buNone/>
            </a:pPr>
            <a:endParaRPr lang="en-US" sz="1000" b="1" i="0" u="none" strike="noStrike" kern="1200" baseline="0" dirty="0">
              <a:solidFill>
                <a:schemeClr val="tx1"/>
              </a:solidFill>
              <a:latin typeface="+mn-lt"/>
              <a:ea typeface="+mn-ea"/>
              <a:cs typeface="+mn-cs"/>
            </a:endParaRPr>
          </a:p>
          <a:p>
            <a:pPr marL="0" indent="0">
              <a:buNone/>
            </a:pPr>
            <a:endParaRPr lang="en-US" b="1" dirty="0"/>
          </a:p>
          <a:p>
            <a:pPr marL="0" indent="0">
              <a:buNone/>
            </a:pPr>
            <a:endParaRPr lang="en-US" sz="1000" b="1" i="0" u="none" strike="noStrike" kern="1200" baseline="0" dirty="0">
              <a:solidFill>
                <a:schemeClr val="tx1"/>
              </a:solidFill>
              <a:latin typeface="+mn-lt"/>
              <a:ea typeface="+mn-ea"/>
              <a:cs typeface="+mn-cs"/>
            </a:endParaRPr>
          </a:p>
          <a:p>
            <a:pPr marL="0" indent="0">
              <a:spcBef>
                <a:spcPts val="1800"/>
              </a:spcBef>
              <a:buNone/>
            </a:pPr>
            <a:r>
              <a:rPr lang="en-US" sz="800" b="1" i="0" u="none" strike="noStrike" kern="1200" baseline="0" dirty="0">
                <a:solidFill>
                  <a:schemeClr val="tx1"/>
                </a:solidFill>
              </a:rPr>
              <a:t>Notes Reference</a:t>
            </a:r>
          </a:p>
          <a:p>
            <a:pPr marL="0" lvl="0" indent="0">
              <a:spcBef>
                <a:spcPts val="0"/>
              </a:spcBef>
              <a:buNone/>
              <a:defRPr/>
            </a:pPr>
            <a:r>
              <a:rPr lang="en-US" sz="800" b="0" kern="1200" dirty="0">
                <a:solidFill>
                  <a:schemeClr val="tx1"/>
                </a:solidFill>
                <a:effectLst/>
              </a:rPr>
              <a:t>Nair P, Wenzel S, Rabe KF, et al.  Oral </a:t>
            </a:r>
            <a:r>
              <a:rPr lang="en-US" sz="800" dirty="0"/>
              <a:t>glucocorticoid</a:t>
            </a:r>
            <a:r>
              <a:rPr lang="en-US" sz="800" b="0" kern="1200" dirty="0">
                <a:solidFill>
                  <a:schemeClr val="tx1"/>
                </a:solidFill>
                <a:effectLst/>
              </a:rPr>
              <a:t>-sparing effect of benralizumab in severe asthma [supplementary appendix]. </a:t>
            </a:r>
            <a:r>
              <a:rPr lang="en-US" sz="800" b="0" i="1" kern="1200" dirty="0">
                <a:solidFill>
                  <a:schemeClr val="tx1"/>
                </a:solidFill>
                <a:effectLst/>
              </a:rPr>
              <a:t>N Engl J Med</a:t>
            </a:r>
            <a:r>
              <a:rPr lang="en-US" sz="800" b="0" kern="1200" dirty="0">
                <a:solidFill>
                  <a:schemeClr val="tx1"/>
                </a:solidFill>
                <a:effectLst/>
              </a:rPr>
              <a:t>. 2017. http://www.nejm.org/doi/suppl/10.1056/NEJMoa1703501/suppl_file/nejmoa1703501_appendix.pdf. Accessed April 3, 2018. </a:t>
            </a:r>
          </a:p>
          <a:p>
            <a:pPr marL="0" lvl="0" indent="0">
              <a:spcBef>
                <a:spcPts val="0"/>
              </a:spcBef>
              <a:buNone/>
              <a:defRPr/>
            </a:pPr>
            <a:endParaRPr lang="en-US" sz="800" b="1" dirty="0"/>
          </a:p>
          <a:p>
            <a:pPr marL="0" lvl="0" indent="0">
              <a:spcBef>
                <a:spcPts val="0"/>
              </a:spcBef>
              <a:buNone/>
              <a:defRPr/>
            </a:pPr>
            <a:r>
              <a:rPr lang="en-US" sz="800" b="1" dirty="0"/>
              <a:t>Slide Reference</a:t>
            </a:r>
          </a:p>
          <a:p>
            <a:pPr marL="0" marR="0" lvl="0" indent="0" algn="l" defTabSz="914400" rtl="0" eaLnBrk="1" fontAlgn="auto" latinLnBrk="0" hangingPunct="1">
              <a:lnSpc>
                <a:spcPct val="100000"/>
              </a:lnSpc>
              <a:spcBef>
                <a:spcPts val="0"/>
              </a:spcBef>
              <a:spcAft>
                <a:spcPts val="0"/>
              </a:spcAft>
              <a:buClr>
                <a:schemeClr val="accent1"/>
              </a:buClr>
              <a:buSzPct val="100000"/>
              <a:buNone/>
              <a:tabLst/>
              <a:defRPr/>
            </a:pPr>
            <a:r>
              <a:rPr lang="en-US" sz="800" b="0" kern="1200" dirty="0">
                <a:solidFill>
                  <a:schemeClr val="tx1"/>
                </a:solidFill>
                <a:effectLst/>
              </a:rPr>
              <a:t>Nair P, Wenzel S, Rabe KF, et al.  Oral </a:t>
            </a:r>
            <a:r>
              <a:rPr lang="en-US" sz="800" dirty="0"/>
              <a:t>glucocorticoid</a:t>
            </a:r>
            <a:r>
              <a:rPr lang="en-US" sz="800" b="0" kern="1200" dirty="0">
                <a:solidFill>
                  <a:schemeClr val="tx1"/>
                </a:solidFill>
                <a:effectLst/>
              </a:rPr>
              <a:t>-sparing effect of benralizumab in severe asthma [article and supplementary appendix]. </a:t>
            </a:r>
            <a:r>
              <a:rPr lang="en-US" sz="800" b="0" i="1" kern="1200" dirty="0">
                <a:solidFill>
                  <a:schemeClr val="tx1"/>
                </a:solidFill>
                <a:effectLst/>
              </a:rPr>
              <a:t>N Engl J Med</a:t>
            </a:r>
            <a:r>
              <a:rPr lang="en-US" sz="800" b="0" kern="1200" dirty="0">
                <a:solidFill>
                  <a:schemeClr val="tx1"/>
                </a:solidFill>
                <a:effectLst/>
              </a:rPr>
              <a:t>. </a:t>
            </a:r>
            <a:r>
              <a:rPr lang="en-US" sz="900" dirty="0"/>
              <a:t>2017;376:2448-2458.</a:t>
            </a:r>
            <a:endParaRPr lang="en-US" sz="900" b="0" i="0" u="none" strike="noStrike" kern="1200" baseline="0" dirty="0">
              <a:solidFill>
                <a:schemeClr val="tx1"/>
              </a:solidFill>
            </a:endParaRPr>
          </a:p>
          <a:p>
            <a:pPr marL="0" lvl="0" indent="0">
              <a:spcBef>
                <a:spcPts val="0"/>
              </a:spcBef>
              <a:buFont typeface="+mj-lt"/>
              <a:buNone/>
              <a:defRPr/>
            </a:pPr>
            <a:r>
              <a:rPr lang="en-US" sz="800" b="0" kern="1200" dirty="0">
                <a:solidFill>
                  <a:schemeClr val="tx1"/>
                </a:solidFill>
                <a:effectLst/>
              </a:rPr>
              <a:t>http://www.nejm.org/doi/suppl/10.1056/NEJMoa1703501/suppl_file/nejmoa1703501_appendix.pdf</a:t>
            </a:r>
            <a:r>
              <a:rPr lang="en-US" sz="800" b="0" u="none" kern="1200" dirty="0">
                <a:solidFill>
                  <a:schemeClr val="tx1"/>
                </a:solidFill>
                <a:effectLst/>
              </a:rPr>
              <a:t>.</a:t>
            </a:r>
            <a:r>
              <a:rPr lang="en-US" sz="800" b="0" kern="1200" dirty="0">
                <a:solidFill>
                  <a:schemeClr val="tx1"/>
                </a:solidFill>
                <a:effectLst/>
              </a:rPr>
              <a:t> Accessed April 3, 2018. </a:t>
            </a:r>
          </a:p>
          <a:p>
            <a:pPr marL="0" indent="0">
              <a:buNone/>
            </a:pPr>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a:xfrm>
            <a:off x="6376737" y="8665171"/>
            <a:ext cx="479676" cy="466433"/>
          </a:xfrm>
        </p:spPr>
        <p:txBody>
          <a:bodyPr/>
          <a:lstStyle/>
          <a:p>
            <a:fld id="{9DC6D1C1-EE92-49F0-9360-996A2F545626}" type="slidenum">
              <a:rPr lang="en-US" smtClean="0">
                <a:solidFill>
                  <a:prstClr val="black"/>
                </a:solidFill>
              </a:rPr>
              <a:pPr/>
              <a:t>11</a:t>
            </a:fld>
            <a:endParaRPr lang="en-US" dirty="0">
              <a:solidFill>
                <a:prstClr val="black"/>
              </a:solidFill>
            </a:endParaRPr>
          </a:p>
        </p:txBody>
      </p:sp>
      <p:graphicFrame>
        <p:nvGraphicFramePr>
          <p:cNvPr id="6" name="Table 5"/>
          <p:cNvGraphicFramePr>
            <a:graphicFrameLocks noGrp="1"/>
          </p:cNvGraphicFramePr>
          <p:nvPr>
            <p:extLst/>
          </p:nvPr>
        </p:nvGraphicFramePr>
        <p:xfrm>
          <a:off x="736980" y="5762919"/>
          <a:ext cx="5308980" cy="1798320"/>
        </p:xfrm>
        <a:graphic>
          <a:graphicData uri="http://schemas.openxmlformats.org/drawingml/2006/table">
            <a:tbl>
              <a:tblPr firstRow="1" bandRow="1">
                <a:tableStyleId>{5C22544A-7EE6-4342-B048-85BDC9FD1C3A}</a:tableStyleId>
              </a:tblPr>
              <a:tblGrid>
                <a:gridCol w="2197289">
                  <a:extLst>
                    <a:ext uri="{9D8B030D-6E8A-4147-A177-3AD203B41FA5}">
                      <a16:colId xmlns:a16="http://schemas.microsoft.com/office/drawing/2014/main" val="2816916075"/>
                    </a:ext>
                  </a:extLst>
                </a:gridCol>
                <a:gridCol w="968991">
                  <a:extLst>
                    <a:ext uri="{9D8B030D-6E8A-4147-A177-3AD203B41FA5}">
                      <a16:colId xmlns:a16="http://schemas.microsoft.com/office/drawing/2014/main" val="2813637334"/>
                    </a:ext>
                  </a:extLst>
                </a:gridCol>
                <a:gridCol w="1173707">
                  <a:extLst>
                    <a:ext uri="{9D8B030D-6E8A-4147-A177-3AD203B41FA5}">
                      <a16:colId xmlns:a16="http://schemas.microsoft.com/office/drawing/2014/main" val="1482763963"/>
                    </a:ext>
                  </a:extLst>
                </a:gridCol>
                <a:gridCol w="968993">
                  <a:extLst>
                    <a:ext uri="{9D8B030D-6E8A-4147-A177-3AD203B41FA5}">
                      <a16:colId xmlns:a16="http://schemas.microsoft.com/office/drawing/2014/main" val="1898906624"/>
                    </a:ext>
                  </a:extLst>
                </a:gridCol>
              </a:tblGrid>
              <a:tr h="346724">
                <a:tc>
                  <a:txBody>
                    <a:bodyPr/>
                    <a:lstStyle/>
                    <a:p>
                      <a:endParaRPr lang="en-US" sz="1000" dirty="0"/>
                    </a:p>
                  </a:txBody>
                  <a:tcPr/>
                </a:tc>
                <a:tc>
                  <a:txBody>
                    <a:bodyPr/>
                    <a:lstStyle/>
                    <a:p>
                      <a:pPr algn="ctr"/>
                      <a:r>
                        <a:rPr lang="en-US" sz="1000" dirty="0"/>
                        <a:t>Placebo </a:t>
                      </a:r>
                    </a:p>
                    <a:p>
                      <a:pPr algn="ctr"/>
                      <a:r>
                        <a:rPr lang="en-US" sz="1000" dirty="0"/>
                        <a:t>(N=75)</a:t>
                      </a:r>
                    </a:p>
                  </a:txBody>
                  <a:tcPr/>
                </a:tc>
                <a:tc>
                  <a:txBody>
                    <a:bodyPr/>
                    <a:lstStyle/>
                    <a:p>
                      <a:pPr algn="ctr"/>
                      <a:r>
                        <a:rPr lang="en-US" sz="1000" dirty="0"/>
                        <a:t>Benra Q4W</a:t>
                      </a:r>
                    </a:p>
                    <a:p>
                      <a:pPr algn="ctr"/>
                      <a:r>
                        <a:rPr lang="en-US" sz="1000" dirty="0"/>
                        <a:t>(N=72)</a:t>
                      </a:r>
                    </a:p>
                  </a:txBody>
                  <a:tcPr/>
                </a:tc>
                <a:tc>
                  <a:txBody>
                    <a:bodyPr/>
                    <a:lstStyle/>
                    <a:p>
                      <a:pPr algn="ctr"/>
                      <a:r>
                        <a:rPr lang="en-US" sz="1000" dirty="0"/>
                        <a:t>Benra Q8W</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(N=73)</a:t>
                      </a:r>
                    </a:p>
                  </a:txBody>
                  <a:tcPr/>
                </a:tc>
                <a:extLst>
                  <a:ext uri="{0D108BD9-81ED-4DB2-BD59-A6C34878D82A}">
                    <a16:rowId xmlns:a16="http://schemas.microsoft.com/office/drawing/2014/main" val="2234097597"/>
                  </a:ext>
                </a:extLst>
              </a:tr>
              <a:tr h="613435">
                <a:tc>
                  <a:txBody>
                    <a:bodyPr/>
                    <a:lstStyle/>
                    <a:p>
                      <a:r>
                        <a:rPr lang="en-US" sz="1000" dirty="0"/>
                        <a:t>Race,</a:t>
                      </a:r>
                      <a:r>
                        <a:rPr lang="en-US" sz="1000" baseline="0" dirty="0"/>
                        <a:t> n (%)</a:t>
                      </a:r>
                    </a:p>
                    <a:p>
                      <a:r>
                        <a:rPr lang="en-US" sz="1000" baseline="0" dirty="0"/>
                        <a:t>      Black</a:t>
                      </a:r>
                    </a:p>
                    <a:p>
                      <a:r>
                        <a:rPr lang="en-US" sz="1000" baseline="0" dirty="0"/>
                        <a:t>      Asian</a:t>
                      </a:r>
                    </a:p>
                    <a:p>
                      <a:r>
                        <a:rPr lang="en-US" sz="1000" baseline="0" dirty="0"/>
                        <a:t>      Native American/Pacific  </a:t>
                      </a:r>
                    </a:p>
                    <a:p>
                      <a:r>
                        <a:rPr lang="en-US" sz="1000" baseline="0" dirty="0"/>
                        <a:t>      Islander, American Indian/  </a:t>
                      </a:r>
                    </a:p>
                    <a:p>
                      <a:r>
                        <a:rPr lang="en-US" sz="1000" baseline="0" dirty="0"/>
                        <a:t>      Alaska Native, or other</a:t>
                      </a:r>
                      <a:endParaRPr lang="en-US" sz="1000" dirty="0"/>
                    </a:p>
                  </a:txBody>
                  <a:tcPr>
                    <a:noFill/>
                  </a:tcPr>
                </a:tc>
                <a:tc>
                  <a:txBody>
                    <a:bodyPr/>
                    <a:lstStyle/>
                    <a:p>
                      <a:endParaRPr lang="en-US" sz="1000" dirty="0"/>
                    </a:p>
                    <a:p>
                      <a:pPr algn="ctr"/>
                      <a:r>
                        <a:rPr lang="en-US" sz="1000" dirty="0"/>
                        <a:t>1 (1)</a:t>
                      </a:r>
                    </a:p>
                    <a:p>
                      <a:pPr algn="ctr"/>
                      <a:r>
                        <a:rPr lang="en-US" sz="1000" dirty="0"/>
                        <a:t>4 (5)</a:t>
                      </a:r>
                    </a:p>
                    <a:p>
                      <a:pPr algn="ctr"/>
                      <a:endParaRPr lang="en-US" sz="1000" dirty="0"/>
                    </a:p>
                    <a:p>
                      <a:pPr algn="ctr"/>
                      <a:r>
                        <a:rPr lang="en-US" sz="1000" dirty="0"/>
                        <a:t>0</a:t>
                      </a:r>
                    </a:p>
                  </a:txBody>
                  <a:tcPr>
                    <a:noFill/>
                  </a:tcPr>
                </a:tc>
                <a:tc>
                  <a:txBody>
                    <a:bodyPr/>
                    <a:lstStyle/>
                    <a:p>
                      <a:endParaRPr lang="en-US" sz="1000" dirty="0"/>
                    </a:p>
                    <a:p>
                      <a:pPr algn="ctr"/>
                      <a:r>
                        <a:rPr lang="en-US" sz="1000" dirty="0"/>
                        <a:t>0</a:t>
                      </a:r>
                    </a:p>
                    <a:p>
                      <a:pPr algn="ctr"/>
                      <a:r>
                        <a:rPr lang="en-US" sz="1000" dirty="0"/>
                        <a:t>3 (4)</a:t>
                      </a:r>
                    </a:p>
                    <a:p>
                      <a:pPr algn="ctr"/>
                      <a:endParaRPr lang="en-US" sz="1000" dirty="0"/>
                    </a:p>
                    <a:p>
                      <a:pPr algn="ctr"/>
                      <a:r>
                        <a:rPr lang="en-US" sz="1000" dirty="0"/>
                        <a:t>0</a:t>
                      </a:r>
                    </a:p>
                  </a:txBody>
                  <a:tcPr>
                    <a:noFill/>
                  </a:tcPr>
                </a:tc>
                <a:tc>
                  <a:txBody>
                    <a:bodyPr/>
                    <a:lstStyle/>
                    <a:p>
                      <a:endParaRPr lang="en-US" sz="1000" dirty="0"/>
                    </a:p>
                    <a:p>
                      <a:pPr algn="ctr"/>
                      <a:r>
                        <a:rPr lang="en-US" sz="1000" dirty="0"/>
                        <a:t>1 (1)</a:t>
                      </a:r>
                    </a:p>
                    <a:p>
                      <a:pPr algn="ctr"/>
                      <a:r>
                        <a:rPr lang="en-US" sz="1000" dirty="0"/>
                        <a:t>5 (7)</a:t>
                      </a:r>
                    </a:p>
                    <a:p>
                      <a:pPr algn="ctr"/>
                      <a:endParaRPr lang="en-US" sz="1000" dirty="0"/>
                    </a:p>
                    <a:p>
                      <a:pPr algn="ctr"/>
                      <a:r>
                        <a:rPr lang="en-US" sz="1000" dirty="0"/>
                        <a:t>1 (1)</a:t>
                      </a:r>
                    </a:p>
                  </a:txBody>
                  <a:tcPr>
                    <a:noFill/>
                  </a:tcPr>
                </a:tc>
                <a:extLst>
                  <a:ext uri="{0D108BD9-81ED-4DB2-BD59-A6C34878D82A}">
                    <a16:rowId xmlns:a16="http://schemas.microsoft.com/office/drawing/2014/main" val="4280741405"/>
                  </a:ext>
                </a:extLst>
              </a:tr>
              <a:tr h="298156">
                <a:tc>
                  <a:txBody>
                    <a:bodyPr/>
                    <a:lstStyle/>
                    <a:p>
                      <a:r>
                        <a:rPr lang="en-US" sz="1000" b="0" i="0" u="none" strike="noStrike" kern="1200" baseline="0" dirty="0">
                          <a:solidFill>
                            <a:schemeClr val="dk1"/>
                          </a:solidFill>
                          <a:latin typeface="+mn-lt"/>
                          <a:ea typeface="+mn-ea"/>
                          <a:cs typeface="+mn-cs"/>
                        </a:rPr>
                        <a:t>Median smoking history, pack-years, (n)</a:t>
                      </a:r>
                      <a:endParaRPr lang="en-US" sz="1000" dirty="0"/>
                    </a:p>
                  </a:txBody>
                  <a:tcP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000" dirty="0"/>
                        <a:t>6</a:t>
                      </a:r>
                    </a:p>
                  </a:txBody>
                  <a:tcP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000" dirty="0"/>
                        <a:t>5.5</a:t>
                      </a:r>
                    </a:p>
                  </a:txBody>
                  <a:tcP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000" dirty="0"/>
                        <a:t>5</a:t>
                      </a:r>
                    </a:p>
                  </a:txBody>
                  <a:tcPr>
                    <a:lnB w="381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91819636"/>
                  </a:ext>
                </a:extLst>
              </a:tr>
            </a:tbl>
          </a:graphicData>
        </a:graphic>
      </p:graphicFrame>
    </p:spTree>
    <p:extLst>
      <p:ext uri="{BB962C8B-B14F-4D97-AF65-F5344CB8AC3E}">
        <p14:creationId xmlns:p14="http://schemas.microsoft.com/office/powerpoint/2010/main" val="220801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3250" y="1052513"/>
            <a:ext cx="5646738" cy="3176587"/>
          </a:xfrm>
        </p:spPr>
      </p:sp>
      <p:sp>
        <p:nvSpPr>
          <p:cNvPr id="3" name="Notes Placeholder 2"/>
          <p:cNvSpPr>
            <a:spLocks noGrp="1"/>
          </p:cNvSpPr>
          <p:nvPr>
            <p:ph type="body" idx="1"/>
          </p:nvPr>
        </p:nvSpPr>
        <p:spPr>
          <a:xfrm>
            <a:off x="603250" y="4314824"/>
            <a:ext cx="5773487" cy="4829175"/>
          </a:xfrm>
        </p:spPr>
        <p:txBody>
          <a:bodyPr/>
          <a:lstStyle/>
          <a:p>
            <a:pPr marL="0" indent="0">
              <a:spcBef>
                <a:spcPts val="1800"/>
              </a:spcBef>
              <a:spcAft>
                <a:spcPts val="0"/>
              </a:spcAft>
              <a:buNone/>
            </a:pPr>
            <a:r>
              <a:rPr lang="en-US" sz="1000" b="1" dirty="0"/>
              <a:t>Notes</a:t>
            </a:r>
          </a:p>
          <a:p>
            <a:r>
              <a:rPr lang="en-US" dirty="0"/>
              <a:t>Patient baseline disease characteristics were generally balanced across groups, with no </a:t>
            </a:r>
            <a:r>
              <a:rPr lang="en-US" sz="1000" b="0" i="0" u="none" strike="noStrike" kern="1200" baseline="0" dirty="0">
                <a:solidFill>
                  <a:schemeClr val="tx1"/>
                </a:solidFill>
                <a:latin typeface="+mn-lt"/>
                <a:ea typeface="+mn-ea"/>
                <a:cs typeface="+mn-cs"/>
              </a:rPr>
              <a:t>meaningful pattern of differences in the proportion of patients with relevant medical conditions observed across groups</a:t>
            </a:r>
            <a:r>
              <a:rPr lang="en-US" baseline="30000" dirty="0"/>
              <a:t>1</a:t>
            </a:r>
          </a:p>
          <a:p>
            <a:r>
              <a:rPr lang="en-US" sz="1000" b="0" i="0" u="none" strike="noStrike" kern="1200" baseline="0" dirty="0">
                <a:solidFill>
                  <a:schemeClr val="tx1"/>
                </a:solidFill>
                <a:latin typeface="+mn-lt"/>
                <a:ea typeface="+mn-ea"/>
                <a:cs typeface="+mn-cs"/>
              </a:rPr>
              <a:t>Most patients’ asthma symptoms were considered not well controlled at baseline</a:t>
            </a:r>
          </a:p>
          <a:p>
            <a:pPr marL="400050" lvl="2" indent="-171450">
              <a:buFont typeface="Arial" panose="020B0604020202020204" pitchFamily="34" charset="0"/>
              <a:buChar char="─"/>
            </a:pPr>
            <a:r>
              <a:rPr lang="en-US" sz="1000" b="0" i="0" u="none" strike="noStrike" kern="1200" baseline="0" dirty="0">
                <a:solidFill>
                  <a:schemeClr val="tx1"/>
                </a:solidFill>
                <a:latin typeface="+mn-lt"/>
                <a:ea typeface="+mn-ea"/>
                <a:cs typeface="+mn-cs"/>
              </a:rPr>
              <a:t>ACQ-6 scores range from 0-6, with a score of 0 (totally controlled) to 6 (severely uncontrolled) and a score ≥1.5 being considered not well controlled</a:t>
            </a:r>
            <a:r>
              <a:rPr lang="en-US" sz="1000" b="0" i="0" u="none" strike="noStrike" kern="1200" baseline="30000" dirty="0">
                <a:solidFill>
                  <a:schemeClr val="tx1"/>
                </a:solidFill>
                <a:latin typeface="+mn-lt"/>
                <a:ea typeface="+mn-ea"/>
                <a:cs typeface="+mn-cs"/>
              </a:rPr>
              <a:t>2</a:t>
            </a:r>
            <a:endParaRPr lang="en-US" sz="1000" b="0" i="0" u="none" strike="noStrike" kern="1200" baseline="0" dirty="0">
              <a:solidFill>
                <a:schemeClr val="tx1"/>
              </a:solidFill>
              <a:latin typeface="+mn-lt"/>
              <a:ea typeface="+mn-ea"/>
              <a:cs typeface="+mn-cs"/>
            </a:endParaRPr>
          </a:p>
          <a:p>
            <a:pPr marL="0" lvl="2" indent="-171450">
              <a:buFont typeface="Arial" panose="020B0604020202020204" pitchFamily="34" charset="0"/>
              <a:buChar char="•"/>
            </a:pPr>
            <a:r>
              <a:rPr lang="en-US" sz="1000" b="0" i="0" u="none" strike="noStrike" kern="1200" baseline="0" dirty="0">
                <a:solidFill>
                  <a:schemeClr val="tx1"/>
                </a:solidFill>
                <a:latin typeface="+mn-lt"/>
                <a:ea typeface="+mn-ea"/>
                <a:cs typeface="+mn-cs"/>
              </a:rPr>
              <a:t>The most common medical conditions at baseline were allergic rhinitis and atopy based on</a:t>
            </a:r>
            <a:r>
              <a:rPr lang="en-US" sz="1000" b="0" i="0" u="none" strike="noStrike" kern="1200" dirty="0">
                <a:solidFill>
                  <a:schemeClr val="tx1"/>
                </a:solidFill>
                <a:latin typeface="+mn-lt"/>
                <a:ea typeface="+mn-ea"/>
                <a:cs typeface="+mn-cs"/>
              </a:rPr>
              <a:t>  </a:t>
            </a:r>
          </a:p>
          <a:p>
            <a:pPr marL="0" lvl="2" indent="0">
              <a:spcBef>
                <a:spcPts val="0"/>
              </a:spcBef>
              <a:buNone/>
            </a:pPr>
            <a:r>
              <a:rPr lang="en-US" baseline="0" dirty="0"/>
              <a:t>     </a:t>
            </a:r>
            <a:r>
              <a:rPr lang="en-US" sz="1000" b="0" i="0" u="none" strike="noStrike" kern="1200" baseline="0" dirty="0" err="1">
                <a:solidFill>
                  <a:schemeClr val="tx1"/>
                </a:solidFill>
                <a:latin typeface="+mn-lt"/>
                <a:ea typeface="+mn-ea"/>
                <a:cs typeface="+mn-cs"/>
              </a:rPr>
              <a:t>Phadiatop</a:t>
            </a:r>
            <a:r>
              <a:rPr lang="en-US" sz="1000" b="0" i="0" u="none" strike="noStrike" kern="1200" baseline="0" dirty="0">
                <a:solidFill>
                  <a:schemeClr val="tx1"/>
                </a:solidFill>
                <a:latin typeface="+mn-lt"/>
                <a:ea typeface="+mn-ea"/>
                <a:cs typeface="+mn-cs"/>
              </a:rPr>
              <a:t> test</a:t>
            </a:r>
            <a:r>
              <a:rPr lang="en-US" sz="1000" b="0" i="0" u="none" strike="noStrike" kern="1200" baseline="30000" dirty="0">
                <a:solidFill>
                  <a:schemeClr val="tx1"/>
                </a:solidFill>
                <a:latin typeface="+mn-lt"/>
                <a:ea typeface="+mn-ea"/>
                <a:cs typeface="+mn-cs"/>
              </a:rPr>
              <a:t>2</a:t>
            </a:r>
            <a:endParaRPr lang="en-US" sz="1000" b="1" i="0" u="none" strike="noStrike" kern="1200" baseline="0" dirty="0">
              <a:solidFill>
                <a:schemeClr val="tx1"/>
              </a:solidFill>
              <a:latin typeface="+mn-lt"/>
              <a:ea typeface="+mn-ea"/>
              <a:cs typeface="+mn-cs"/>
            </a:endParaRPr>
          </a:p>
          <a:p>
            <a:pPr marL="0" indent="0">
              <a:spcBef>
                <a:spcPts val="1200"/>
              </a:spcBef>
              <a:buNone/>
            </a:pPr>
            <a:r>
              <a:rPr lang="en-US" sz="1000" b="1" i="0" u="none" strike="noStrike" kern="1200" baseline="0" dirty="0">
                <a:solidFill>
                  <a:schemeClr val="tx1"/>
                </a:solidFill>
                <a:latin typeface="+mn-lt"/>
                <a:ea typeface="+mn-ea"/>
                <a:cs typeface="+mn-cs"/>
              </a:rPr>
              <a:t>Additional Information</a:t>
            </a:r>
            <a:r>
              <a:rPr lang="en-US" sz="1000" b="1" i="0" u="none" strike="noStrike" kern="1200" baseline="30000" dirty="0">
                <a:solidFill>
                  <a:schemeClr val="tx1"/>
                </a:solidFill>
                <a:latin typeface="+mn-lt"/>
                <a:ea typeface="+mn-ea"/>
                <a:cs typeface="+mn-cs"/>
              </a:rPr>
              <a:t>1,2</a:t>
            </a:r>
            <a:endParaRPr lang="en-US" sz="1000" b="1" i="0" u="none" strike="noStrike" kern="1200" baseline="0" dirty="0">
              <a:solidFill>
                <a:schemeClr val="tx1"/>
              </a:solidFill>
              <a:latin typeface="+mn-lt"/>
              <a:ea typeface="+mn-ea"/>
              <a:cs typeface="+mn-cs"/>
            </a:endParaRPr>
          </a:p>
          <a:p>
            <a:pPr marL="0" indent="0">
              <a:buNone/>
            </a:pPr>
            <a:endParaRPr lang="en-US" b="1" dirty="0"/>
          </a:p>
          <a:p>
            <a:pPr marL="0" indent="0">
              <a:buNone/>
            </a:pPr>
            <a:endParaRPr lang="en-US" sz="1000" b="1" i="0" u="none" strike="noStrike" kern="1200" baseline="0" dirty="0">
              <a:solidFill>
                <a:schemeClr val="tx1"/>
              </a:solidFill>
              <a:latin typeface="+mn-lt"/>
              <a:ea typeface="+mn-ea"/>
              <a:cs typeface="+mn-cs"/>
            </a:endParaRPr>
          </a:p>
          <a:p>
            <a:pPr marL="0" indent="0">
              <a:buNone/>
            </a:pPr>
            <a:endParaRPr lang="en-US" b="1" dirty="0"/>
          </a:p>
          <a:p>
            <a:pPr marL="0" indent="0">
              <a:buNone/>
            </a:pPr>
            <a:endParaRPr lang="en-US" sz="1000" b="1" i="0" u="none" strike="noStrike" kern="1200" baseline="0" dirty="0">
              <a:solidFill>
                <a:schemeClr val="tx1"/>
              </a:solidFill>
              <a:latin typeface="+mn-lt"/>
              <a:ea typeface="+mn-ea"/>
              <a:cs typeface="+mn-cs"/>
            </a:endParaRPr>
          </a:p>
          <a:p>
            <a:pPr marL="0" indent="0">
              <a:buNone/>
            </a:pPr>
            <a:endParaRPr lang="en-US" b="1" dirty="0"/>
          </a:p>
          <a:p>
            <a:pPr marL="0" indent="0">
              <a:buNone/>
            </a:pPr>
            <a:endParaRPr lang="en-US" sz="1000" b="1" i="0" u="none" strike="noStrike" kern="1200" baseline="0" dirty="0">
              <a:solidFill>
                <a:schemeClr val="tx1"/>
              </a:solidFill>
              <a:latin typeface="+mn-lt"/>
              <a:ea typeface="+mn-ea"/>
              <a:cs typeface="+mn-cs"/>
            </a:endParaRPr>
          </a:p>
          <a:p>
            <a:pPr marL="0" indent="0">
              <a:buNone/>
            </a:pPr>
            <a:endParaRPr lang="en-US" b="1" dirty="0"/>
          </a:p>
          <a:p>
            <a:pPr marL="0" indent="0">
              <a:buNone/>
            </a:pPr>
            <a:endParaRPr lang="en-US" sz="1000" b="1" i="0" u="none" strike="noStrike" kern="1200" baseline="0" dirty="0">
              <a:solidFill>
                <a:schemeClr val="tx1"/>
              </a:solidFill>
              <a:latin typeface="+mn-lt"/>
              <a:ea typeface="+mn-ea"/>
              <a:cs typeface="+mn-cs"/>
            </a:endParaRPr>
          </a:p>
          <a:p>
            <a:pPr marL="0" indent="0">
              <a:spcBef>
                <a:spcPts val="3600"/>
              </a:spcBef>
              <a:buNone/>
            </a:pPr>
            <a:r>
              <a:rPr lang="en-US" b="1" i="0" u="none" strike="noStrike" kern="1200" baseline="0" dirty="0">
                <a:solidFill>
                  <a:schemeClr val="tx1"/>
                </a:solidFill>
              </a:rPr>
              <a:t>References</a:t>
            </a:r>
            <a:endParaRPr lang="en-US" b="0" baseline="0" dirty="0"/>
          </a:p>
          <a:p>
            <a:pPr marL="228600" lvl="0" indent="-228600">
              <a:buFont typeface="+mj-lt"/>
              <a:buAutoNum type="arabicPeriod"/>
              <a:defRPr/>
            </a:pPr>
            <a:r>
              <a:rPr lang="en-US" sz="900" b="0" kern="1200" dirty="0">
                <a:solidFill>
                  <a:schemeClr val="tx1"/>
                </a:solidFill>
                <a:effectLst/>
              </a:rPr>
              <a:t>Nair P, Wenzel S, Rabe KF, et al.  Oral </a:t>
            </a:r>
            <a:r>
              <a:rPr lang="en-US" sz="900" dirty="0"/>
              <a:t>glucocorticoid</a:t>
            </a:r>
            <a:r>
              <a:rPr lang="en-US" sz="900" b="0" kern="1200" dirty="0">
                <a:solidFill>
                  <a:schemeClr val="tx1"/>
                </a:solidFill>
                <a:effectLst/>
              </a:rPr>
              <a:t>-sparing effect of benralizumab in severe asthma [supplementary appendix]. </a:t>
            </a:r>
            <a:r>
              <a:rPr lang="en-US" sz="900" b="0" i="1" kern="1200" dirty="0">
                <a:solidFill>
                  <a:schemeClr val="tx1"/>
                </a:solidFill>
                <a:effectLst/>
              </a:rPr>
              <a:t>N Engl J Med</a:t>
            </a:r>
            <a:r>
              <a:rPr lang="en-US" sz="900" b="0" kern="1200" dirty="0">
                <a:solidFill>
                  <a:schemeClr val="tx1"/>
                </a:solidFill>
                <a:effectLst/>
              </a:rPr>
              <a:t>. 2017. http://www.nejm.org/doi/suppl/10.1056/NEJMoa1703501/suppl_file/nejmoa1703501_appendix.pdf. Accessed April 3, 2018.  </a:t>
            </a:r>
          </a:p>
          <a:p>
            <a:pPr marL="228600" lvl="0" indent="-228600">
              <a:buFont typeface="+mj-lt"/>
              <a:buAutoNum type="arabicPeriod"/>
              <a:defRPr/>
            </a:pPr>
            <a:r>
              <a:rPr lang="en-US" sz="900" dirty="0"/>
              <a:t>In House Data, AstraZeneca Pharmaceuticals LP. Clinical study report D3250C00020.</a:t>
            </a:r>
            <a:endParaRPr lang="en-US" sz="900" b="0" dirty="0"/>
          </a:p>
        </p:txBody>
      </p:sp>
      <p:sp>
        <p:nvSpPr>
          <p:cNvPr id="4" name="Slide Number Placeholder 3"/>
          <p:cNvSpPr>
            <a:spLocks noGrp="1"/>
          </p:cNvSpPr>
          <p:nvPr>
            <p:ph type="sldNum" sz="quarter" idx="10"/>
          </p:nvPr>
        </p:nvSpPr>
        <p:spPr>
          <a:xfrm>
            <a:off x="6376737" y="8670487"/>
            <a:ext cx="479676" cy="466433"/>
          </a:xfrm>
        </p:spPr>
        <p:txBody>
          <a:bodyPr/>
          <a:lstStyle/>
          <a:p>
            <a:fld id="{9DC6D1C1-EE92-49F0-9360-996A2F545626}" type="slidenum">
              <a:rPr lang="en-US" smtClean="0">
                <a:solidFill>
                  <a:prstClr val="black"/>
                </a:solidFill>
              </a:rPr>
              <a:pPr/>
              <a:t>12</a:t>
            </a:fld>
            <a:endParaRPr lang="en-US" dirty="0">
              <a:solidFill>
                <a:prstClr val="black"/>
              </a:solidFill>
            </a:endParaRPr>
          </a:p>
        </p:txBody>
      </p:sp>
      <p:graphicFrame>
        <p:nvGraphicFramePr>
          <p:cNvPr id="7" name="Table 6"/>
          <p:cNvGraphicFramePr>
            <a:graphicFrameLocks noGrp="1"/>
          </p:cNvGraphicFramePr>
          <p:nvPr>
            <p:extLst/>
          </p:nvPr>
        </p:nvGraphicFramePr>
        <p:xfrm>
          <a:off x="769302" y="6156883"/>
          <a:ext cx="5523931" cy="1828800"/>
        </p:xfrm>
        <a:graphic>
          <a:graphicData uri="http://schemas.openxmlformats.org/drawingml/2006/table">
            <a:tbl>
              <a:tblPr firstRow="1" bandRow="1">
                <a:tableStyleId>{21E4AEA4-8DFA-4A89-87EB-49C32662AFE0}</a:tableStyleId>
              </a:tblPr>
              <a:tblGrid>
                <a:gridCol w="2425889">
                  <a:extLst>
                    <a:ext uri="{9D8B030D-6E8A-4147-A177-3AD203B41FA5}">
                      <a16:colId xmlns:a16="http://schemas.microsoft.com/office/drawing/2014/main" val="1058352149"/>
                    </a:ext>
                  </a:extLst>
                </a:gridCol>
                <a:gridCol w="996287">
                  <a:extLst>
                    <a:ext uri="{9D8B030D-6E8A-4147-A177-3AD203B41FA5}">
                      <a16:colId xmlns:a16="http://schemas.microsoft.com/office/drawing/2014/main" val="1532656683"/>
                    </a:ext>
                  </a:extLst>
                </a:gridCol>
                <a:gridCol w="1091821">
                  <a:extLst>
                    <a:ext uri="{9D8B030D-6E8A-4147-A177-3AD203B41FA5}">
                      <a16:colId xmlns:a16="http://schemas.microsoft.com/office/drawing/2014/main" val="1293680217"/>
                    </a:ext>
                  </a:extLst>
                </a:gridCol>
                <a:gridCol w="1009934">
                  <a:extLst>
                    <a:ext uri="{9D8B030D-6E8A-4147-A177-3AD203B41FA5}">
                      <a16:colId xmlns:a16="http://schemas.microsoft.com/office/drawing/2014/main" val="1712335587"/>
                    </a:ext>
                  </a:extLst>
                </a:gridCol>
              </a:tblGrid>
              <a:tr h="197495">
                <a:tc>
                  <a:txBody>
                    <a:bodyPr/>
                    <a:lstStyle/>
                    <a:p>
                      <a:endParaRPr lang="en-US" dirty="0">
                        <a:solidFill>
                          <a:schemeClr val="accent1"/>
                        </a:solidFill>
                      </a:endParaRPr>
                    </a:p>
                  </a:txBody>
                  <a:tcPr>
                    <a:solidFill>
                      <a:schemeClr val="accent1"/>
                    </a:solidFill>
                  </a:tcPr>
                </a:tc>
                <a:tc>
                  <a:txBody>
                    <a:bodyPr/>
                    <a:lstStyle/>
                    <a:p>
                      <a:pPr algn="ctr"/>
                      <a:r>
                        <a:rPr lang="en-US" sz="1000" dirty="0">
                          <a:solidFill>
                            <a:schemeClr val="bg1"/>
                          </a:solidFill>
                        </a:rPr>
                        <a:t>Placebo</a:t>
                      </a:r>
                    </a:p>
                    <a:p>
                      <a:pPr algn="ctr"/>
                      <a:r>
                        <a:rPr lang="en-US" sz="1000" dirty="0">
                          <a:solidFill>
                            <a:schemeClr val="bg1"/>
                          </a:solidFill>
                        </a:rPr>
                        <a:t>(N=75)</a:t>
                      </a:r>
                    </a:p>
                  </a:txBody>
                  <a:tcPr>
                    <a:solidFill>
                      <a:schemeClr val="accent1"/>
                    </a:solidFill>
                  </a:tcPr>
                </a:tc>
                <a:tc>
                  <a:txBody>
                    <a:bodyPr/>
                    <a:lstStyle/>
                    <a:p>
                      <a:pPr algn="ctr"/>
                      <a:r>
                        <a:rPr lang="en-US" sz="1000" dirty="0">
                          <a:solidFill>
                            <a:schemeClr val="bg1"/>
                          </a:solidFill>
                        </a:rPr>
                        <a:t>Benra</a:t>
                      </a:r>
                      <a:r>
                        <a:rPr lang="en-US" sz="1000" baseline="0" dirty="0">
                          <a:solidFill>
                            <a:schemeClr val="bg1"/>
                          </a:solidFill>
                        </a:rPr>
                        <a:t> Q4W</a:t>
                      </a:r>
                      <a:endParaRPr lang="en-US" sz="1000" dirty="0">
                        <a:solidFill>
                          <a:schemeClr val="bg1"/>
                        </a:solidFill>
                      </a:endParaRPr>
                    </a:p>
                    <a:p>
                      <a:pPr algn="ctr"/>
                      <a:r>
                        <a:rPr lang="en-US" sz="1000" dirty="0">
                          <a:solidFill>
                            <a:schemeClr val="bg1"/>
                          </a:solidFill>
                        </a:rPr>
                        <a:t>(N=72)</a:t>
                      </a:r>
                    </a:p>
                  </a:txBody>
                  <a:tcPr>
                    <a:solidFill>
                      <a:schemeClr val="accent1"/>
                    </a:solidFill>
                  </a:tcPr>
                </a:tc>
                <a:tc>
                  <a:txBody>
                    <a:bodyPr/>
                    <a:lstStyle/>
                    <a:p>
                      <a:pPr algn="ctr"/>
                      <a:r>
                        <a:rPr lang="en-US" sz="1000" dirty="0">
                          <a:solidFill>
                            <a:schemeClr val="bg1"/>
                          </a:solidFill>
                        </a:rPr>
                        <a:t>Benra</a:t>
                      </a:r>
                      <a:r>
                        <a:rPr lang="en-US" sz="1000" baseline="0" dirty="0">
                          <a:solidFill>
                            <a:schemeClr val="bg1"/>
                          </a:solidFill>
                        </a:rPr>
                        <a:t> Q8W</a:t>
                      </a:r>
                      <a:endParaRPr lang="en-US" sz="1000" dirty="0">
                        <a:solidFill>
                          <a:schemeClr val="bg1"/>
                        </a:solidFill>
                      </a:endParaRPr>
                    </a:p>
                    <a:p>
                      <a:pPr algn="ctr"/>
                      <a:r>
                        <a:rPr lang="en-US" sz="1000" dirty="0">
                          <a:solidFill>
                            <a:schemeClr val="bg1"/>
                          </a:solidFill>
                        </a:rPr>
                        <a:t>(N=73)</a:t>
                      </a:r>
                    </a:p>
                  </a:txBody>
                  <a:tcPr>
                    <a:solidFill>
                      <a:schemeClr val="accent1"/>
                    </a:solidFill>
                  </a:tcPr>
                </a:tc>
                <a:extLst>
                  <a:ext uri="{0D108BD9-81ED-4DB2-BD59-A6C34878D82A}">
                    <a16:rowId xmlns:a16="http://schemas.microsoft.com/office/drawing/2014/main" val="965974867"/>
                  </a:ext>
                </a:extLst>
              </a:tr>
              <a:tr h="214838">
                <a:tc>
                  <a:txBody>
                    <a:bodyPr/>
                    <a:lstStyle/>
                    <a:p>
                      <a:r>
                        <a:rPr lang="en-US" sz="1000" dirty="0">
                          <a:latin typeface="+mn-lt"/>
                        </a:rPr>
                        <a:t>Age</a:t>
                      </a:r>
                      <a:r>
                        <a:rPr lang="en-US" sz="1000" baseline="0" dirty="0">
                          <a:latin typeface="+mn-lt"/>
                        </a:rPr>
                        <a:t> at diagnosis (years), median</a:t>
                      </a:r>
                      <a:endParaRPr lang="en-US" sz="1000" dirty="0">
                        <a:latin typeface="+mn-lt"/>
                      </a:endParaRPr>
                    </a:p>
                  </a:txBody>
                  <a:tcPr anchor="ctr">
                    <a:noFill/>
                  </a:tcPr>
                </a:tc>
                <a:tc>
                  <a:txBody>
                    <a:bodyPr/>
                    <a:lstStyle/>
                    <a:p>
                      <a:pPr algn="ctr"/>
                      <a:r>
                        <a:rPr lang="en-US" sz="1000" dirty="0"/>
                        <a:t>38.2</a:t>
                      </a:r>
                    </a:p>
                  </a:txBody>
                  <a:tcPr anchor="ctr">
                    <a:noFill/>
                  </a:tcPr>
                </a:tc>
                <a:tc>
                  <a:txBody>
                    <a:bodyPr/>
                    <a:lstStyle/>
                    <a:p>
                      <a:pPr algn="ctr"/>
                      <a:r>
                        <a:rPr lang="en-US" sz="1000" dirty="0"/>
                        <a:t>37.3</a:t>
                      </a:r>
                    </a:p>
                  </a:txBody>
                  <a:tcPr anchor="ctr">
                    <a:noFill/>
                  </a:tcPr>
                </a:tc>
                <a:tc>
                  <a:txBody>
                    <a:bodyPr/>
                    <a:lstStyle/>
                    <a:p>
                      <a:pPr algn="ctr"/>
                      <a:r>
                        <a:rPr lang="en-US" sz="1000" dirty="0"/>
                        <a:t>36.7</a:t>
                      </a:r>
                    </a:p>
                  </a:txBody>
                  <a:tcPr anchor="ctr">
                    <a:noFill/>
                  </a:tcPr>
                </a:tc>
                <a:extLst>
                  <a:ext uri="{0D108BD9-81ED-4DB2-BD59-A6C34878D82A}">
                    <a16:rowId xmlns:a16="http://schemas.microsoft.com/office/drawing/2014/main" val="260974911"/>
                  </a:ext>
                </a:extLst>
              </a:tr>
              <a:tr h="3491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b="0" u="none" strike="noStrike" kern="1200" cap="none" normalizeH="0" baseline="0" dirty="0">
                          <a:ln>
                            <a:noFill/>
                          </a:ln>
                          <a:solidFill>
                            <a:schemeClr val="tx1"/>
                          </a:solidFill>
                          <a:effectLst/>
                          <a:latin typeface="+mn-lt"/>
                          <a:ea typeface="+mn-ea"/>
                          <a:cs typeface="Arial" pitchFamily="34" charset="0"/>
                        </a:rPr>
                        <a:t>Prior year exacerbations resulting in hospitalization (n), mean (SD)</a:t>
                      </a:r>
                    </a:p>
                  </a:txBody>
                  <a:tcPr>
                    <a:solidFill>
                      <a:schemeClr val="bg1">
                        <a:lumMod val="95000"/>
                      </a:schemeClr>
                    </a:solidFill>
                  </a:tcPr>
                </a:tc>
                <a:tc>
                  <a:txBody>
                    <a:bodyPr/>
                    <a:lstStyle/>
                    <a:p>
                      <a:pPr algn="ctr"/>
                      <a:r>
                        <a:rPr lang="en-US" sz="1000" dirty="0"/>
                        <a:t>0.5 (0.7)</a:t>
                      </a:r>
                    </a:p>
                  </a:txBody>
                  <a:tcPr anchor="ctr">
                    <a:solidFill>
                      <a:schemeClr val="bg1">
                        <a:lumMod val="95000"/>
                      </a:schemeClr>
                    </a:solidFill>
                  </a:tcPr>
                </a:tc>
                <a:tc>
                  <a:txBody>
                    <a:bodyPr/>
                    <a:lstStyle/>
                    <a:p>
                      <a:pPr algn="ctr"/>
                      <a:r>
                        <a:rPr lang="en-US" sz="1000" dirty="0"/>
                        <a:t>0.4 (1.0)</a:t>
                      </a:r>
                    </a:p>
                  </a:txBody>
                  <a:tcPr anchor="ctr">
                    <a:solidFill>
                      <a:schemeClr val="bg1">
                        <a:lumMod val="95000"/>
                      </a:schemeClr>
                    </a:solidFill>
                  </a:tcPr>
                </a:tc>
                <a:tc>
                  <a:txBody>
                    <a:bodyPr/>
                    <a:lstStyle/>
                    <a:p>
                      <a:pPr algn="ctr"/>
                      <a:r>
                        <a:rPr lang="en-US" sz="1000" dirty="0"/>
                        <a:t>0.5 (1.1)</a:t>
                      </a:r>
                    </a:p>
                  </a:txBody>
                  <a:tcPr anchor="ctr">
                    <a:solidFill>
                      <a:schemeClr val="bg1">
                        <a:lumMod val="95000"/>
                      </a:schemeClr>
                    </a:solidFill>
                  </a:tcPr>
                </a:tc>
                <a:extLst>
                  <a:ext uri="{0D108BD9-81ED-4DB2-BD59-A6C34878D82A}">
                    <a16:rowId xmlns:a16="http://schemas.microsoft.com/office/drawing/2014/main" val="57281240"/>
                  </a:ext>
                </a:extLst>
              </a:tr>
              <a:tr h="483386">
                <a:tc>
                  <a:txBody>
                    <a:bodyPr/>
                    <a:lstStyle/>
                    <a:p>
                      <a:r>
                        <a:rPr lang="en-US" sz="1000" b="0" i="0" u="none" strike="noStrike" kern="1200" baseline="0" dirty="0">
                          <a:solidFill>
                            <a:schemeClr val="dk1"/>
                          </a:solidFill>
                          <a:latin typeface="+mn-lt"/>
                          <a:ea typeface="+mn-ea"/>
                          <a:cs typeface="+mn-cs"/>
                        </a:rPr>
                        <a:t>Patients with ≥1 exacerbations in the previous 12 months </a:t>
                      </a:r>
                      <a:r>
                        <a:rPr kumimoji="0" lang="en-US" altLang="en-US" sz="1000" b="0" u="none" strike="noStrike" kern="1200" cap="none" normalizeH="0" baseline="0" dirty="0">
                          <a:ln>
                            <a:noFill/>
                          </a:ln>
                          <a:solidFill>
                            <a:schemeClr val="tx1"/>
                          </a:solidFill>
                          <a:effectLst/>
                          <a:latin typeface="+mn-lt"/>
                          <a:ea typeface="+mn-ea"/>
                          <a:cs typeface="Arial" pitchFamily="34" charset="0"/>
                        </a:rPr>
                        <a:t>resulting in hospitalization, mean (SD)</a:t>
                      </a:r>
                    </a:p>
                  </a:txBody>
                  <a:tcPr>
                    <a:noFill/>
                  </a:tcPr>
                </a:tc>
                <a:tc>
                  <a:txBody>
                    <a:bodyPr/>
                    <a:lstStyle/>
                    <a:p>
                      <a:pPr algn="ctr"/>
                      <a:r>
                        <a:rPr lang="en-US" sz="1000" b="0" i="0" u="none" strike="noStrike" kern="1200" baseline="0" dirty="0">
                          <a:solidFill>
                            <a:schemeClr val="dk1"/>
                          </a:solidFill>
                          <a:latin typeface="+mn-lt"/>
                          <a:ea typeface="+mn-ea"/>
                          <a:cs typeface="+mn-cs"/>
                        </a:rPr>
                        <a:t>26 (35)</a:t>
                      </a:r>
                      <a:endParaRPr lang="en-US" sz="1000" dirty="0"/>
                    </a:p>
                  </a:txBody>
                  <a:tcPr anchor="ctr">
                    <a:noFill/>
                  </a:tcPr>
                </a:tc>
                <a:tc>
                  <a:txBody>
                    <a:bodyPr/>
                    <a:lstStyle/>
                    <a:p>
                      <a:pPr algn="ctr"/>
                      <a:r>
                        <a:rPr lang="en-US" sz="1000" b="0" i="0" u="none" strike="noStrike" kern="1200" baseline="0" dirty="0">
                          <a:solidFill>
                            <a:schemeClr val="dk1"/>
                          </a:solidFill>
                          <a:latin typeface="+mn-lt"/>
                          <a:ea typeface="+mn-ea"/>
                          <a:cs typeface="+mn-cs"/>
                        </a:rPr>
                        <a:t>16 (22)</a:t>
                      </a:r>
                      <a:endParaRPr lang="en-US" sz="1000" dirty="0"/>
                    </a:p>
                  </a:txBody>
                  <a:tcPr anchor="ctr">
                    <a:noFill/>
                  </a:tcPr>
                </a:tc>
                <a:tc>
                  <a:txBody>
                    <a:bodyPr/>
                    <a:lstStyle/>
                    <a:p>
                      <a:pPr algn="ctr"/>
                      <a:r>
                        <a:rPr lang="en-US" sz="1000" b="0" i="0" u="none" strike="noStrike" kern="1200" baseline="0" dirty="0">
                          <a:solidFill>
                            <a:schemeClr val="dk1"/>
                          </a:solidFill>
                          <a:latin typeface="+mn-lt"/>
                          <a:ea typeface="+mn-ea"/>
                          <a:cs typeface="+mn-cs"/>
                        </a:rPr>
                        <a:t>20 (27)</a:t>
                      </a:r>
                      <a:endParaRPr lang="en-US" sz="1000" dirty="0"/>
                    </a:p>
                  </a:txBody>
                  <a:tcPr anchor="ctr">
                    <a:noFill/>
                  </a:tcPr>
                </a:tc>
                <a:extLst>
                  <a:ext uri="{0D108BD9-81ED-4DB2-BD59-A6C34878D82A}">
                    <a16:rowId xmlns:a16="http://schemas.microsoft.com/office/drawing/2014/main" val="3464030088"/>
                  </a:ext>
                </a:extLst>
              </a:tr>
              <a:tr h="2148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kern="1200" baseline="0" dirty="0">
                          <a:solidFill>
                            <a:schemeClr val="dk1"/>
                          </a:solidFill>
                          <a:latin typeface="+mn-lt"/>
                          <a:ea typeface="+mn-ea"/>
                          <a:cs typeface="+mn-cs"/>
                        </a:rPr>
                        <a:t>Allergic rhinitis, n (%)</a:t>
                      </a:r>
                      <a:endParaRPr lang="en-US" sz="1000" dirty="0">
                        <a:latin typeface="+mn-lt"/>
                      </a:endParaRPr>
                    </a:p>
                  </a:txBody>
                  <a:tcP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i="0" u="none" strike="noStrike" kern="1200" baseline="0" dirty="0">
                          <a:solidFill>
                            <a:schemeClr val="dk1"/>
                          </a:solidFill>
                          <a:latin typeface="+mn-lt"/>
                          <a:ea typeface="+mn-ea"/>
                          <a:cs typeface="+mn-cs"/>
                        </a:rPr>
                        <a:t>30 (40)</a:t>
                      </a:r>
                      <a:endParaRPr lang="en-US" sz="1000" dirty="0"/>
                    </a:p>
                  </a:txBody>
                  <a:tcP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000" b="0" i="0" u="none" strike="noStrike" kern="1200" baseline="0" dirty="0">
                          <a:solidFill>
                            <a:schemeClr val="dk1"/>
                          </a:solidFill>
                          <a:latin typeface="+mn-lt"/>
                          <a:ea typeface="+mn-ea"/>
                          <a:cs typeface="+mn-cs"/>
                        </a:rPr>
                        <a:t>42 (58)</a:t>
                      </a:r>
                      <a:endParaRPr lang="en-US" sz="1000" dirty="0"/>
                    </a:p>
                  </a:txBody>
                  <a:tcPr anchor="ct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000" b="0" i="0" u="none" strike="noStrike" kern="1200" baseline="0" dirty="0">
                          <a:solidFill>
                            <a:schemeClr val="dk1"/>
                          </a:solidFill>
                          <a:latin typeface="+mn-lt"/>
                          <a:ea typeface="+mn-ea"/>
                          <a:cs typeface="+mn-cs"/>
                        </a:rPr>
                        <a:t>40 (55)</a:t>
                      </a:r>
                      <a:endParaRPr lang="en-US" sz="1000" dirty="0"/>
                    </a:p>
                  </a:txBody>
                  <a:tcPr anchor="ctr">
                    <a:lnB w="381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9705974"/>
                  </a:ext>
                </a:extLst>
              </a:tr>
            </a:tbl>
          </a:graphicData>
        </a:graphic>
      </p:graphicFrame>
    </p:spTree>
    <p:extLst>
      <p:ext uri="{BB962C8B-B14F-4D97-AF65-F5344CB8AC3E}">
        <p14:creationId xmlns:p14="http://schemas.microsoft.com/office/powerpoint/2010/main" val="2306587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1031875"/>
            <a:ext cx="5648325" cy="3178175"/>
          </a:xfrm>
        </p:spPr>
      </p:sp>
      <p:sp>
        <p:nvSpPr>
          <p:cNvPr id="3" name="Notes Placeholder 2"/>
          <p:cNvSpPr>
            <a:spLocks noGrp="1"/>
          </p:cNvSpPr>
          <p:nvPr>
            <p:ph type="body" idx="1"/>
          </p:nvPr>
        </p:nvSpPr>
        <p:spPr>
          <a:xfrm>
            <a:off x="685800" y="4400549"/>
            <a:ext cx="5486400" cy="4743451"/>
          </a:xfrm>
        </p:spPr>
        <p:txBody>
          <a:bodyPr/>
          <a:lstStyle/>
          <a:p>
            <a:pPr marL="0" indent="0">
              <a:buNone/>
            </a:pPr>
            <a:r>
              <a:rPr lang="en-US" b="1" dirty="0"/>
              <a:t>Notes</a:t>
            </a:r>
          </a:p>
          <a:p>
            <a:pPr marL="171450" indent="-171450"/>
            <a:r>
              <a:rPr lang="en-US" dirty="0"/>
              <a:t>No clinically meaningful differences in medication use were observed across treatment arms in both trials.</a:t>
            </a:r>
            <a:r>
              <a:rPr lang="en-US" baseline="30000" dirty="0"/>
              <a:t>1,2</a:t>
            </a:r>
          </a:p>
          <a:p>
            <a:pPr marL="171450" indent="-171450"/>
            <a:r>
              <a:rPr lang="en-US" sz="1000" dirty="0"/>
              <a:t>All patients were taking ICS and LABA, whether separately or in combination, per inclusion criterion. The majority of patients (89.5%) were taking their ICS/LABA </a:t>
            </a:r>
            <a:r>
              <a:rPr lang="en-US" dirty="0"/>
              <a:t>in a</a:t>
            </a:r>
            <a:r>
              <a:rPr lang="en-US" sz="1000" dirty="0"/>
              <a:t> fixed-dose combination device, with the remainder of patients taking them in separate inhalers</a:t>
            </a:r>
            <a:r>
              <a:rPr lang="en-US" sz="1000" baseline="30000" dirty="0"/>
              <a:t>2</a:t>
            </a:r>
            <a:endParaRPr lang="en-US" sz="1000" dirty="0"/>
          </a:p>
          <a:p>
            <a:pPr marL="171450" indent="-171450"/>
            <a:r>
              <a:rPr lang="en-US" sz="1000" dirty="0"/>
              <a:t>All 220 patients were taking OCS at study entry per inclusion criterion</a:t>
            </a:r>
            <a:r>
              <a:rPr lang="en-US" sz="1000" baseline="30000" dirty="0"/>
              <a:t>2</a:t>
            </a:r>
            <a:endParaRPr lang="en-US" sz="1000" b="1" i="0" u="none" strike="noStrike" kern="1200" baseline="0" dirty="0">
              <a:solidFill>
                <a:schemeClr val="tx1"/>
              </a:solidFill>
              <a:latin typeface="+mn-lt"/>
              <a:ea typeface="+mn-ea"/>
              <a:cs typeface="+mn-cs"/>
            </a:endParaRPr>
          </a:p>
          <a:p>
            <a:pPr marL="0" indent="0">
              <a:buNone/>
            </a:pPr>
            <a:endParaRPr lang="en-US" sz="1000" b="1" i="0" u="none" strike="noStrike" kern="1200" baseline="0" dirty="0">
              <a:solidFill>
                <a:schemeClr val="tx1"/>
              </a:solidFill>
              <a:latin typeface="+mn-lt"/>
              <a:ea typeface="+mn-ea"/>
              <a:cs typeface="+mn-cs"/>
            </a:endParaRPr>
          </a:p>
          <a:p>
            <a:pPr marL="0" indent="0">
              <a:buNone/>
            </a:pPr>
            <a:r>
              <a:rPr lang="en-US" sz="1000" b="1" i="0" u="none" strike="noStrike" kern="1200" baseline="0" dirty="0">
                <a:solidFill>
                  <a:schemeClr val="tx1"/>
                </a:solidFill>
                <a:latin typeface="+mn-lt"/>
                <a:ea typeface="+mn-ea"/>
                <a:cs typeface="+mn-cs"/>
              </a:rPr>
              <a:t>Additional Information</a:t>
            </a:r>
            <a:r>
              <a:rPr lang="en-US" sz="1000" b="1" i="0" u="none" strike="noStrike" kern="1200" baseline="30000" dirty="0">
                <a:solidFill>
                  <a:schemeClr val="tx1"/>
                </a:solidFill>
                <a:latin typeface="+mn-lt"/>
                <a:ea typeface="+mn-ea"/>
                <a:cs typeface="+mn-cs"/>
              </a:rPr>
              <a:t>1,2</a:t>
            </a:r>
            <a:endParaRPr lang="en-US" sz="1000" b="1" i="0" u="none" strike="noStrike" kern="1200" baseline="0" dirty="0">
              <a:solidFill>
                <a:schemeClr val="tx1"/>
              </a:solidFill>
              <a:latin typeface="+mn-lt"/>
              <a:ea typeface="+mn-ea"/>
              <a:cs typeface="+mn-cs"/>
            </a:endParaRPr>
          </a:p>
          <a:p>
            <a:pPr marL="0" indent="0">
              <a:buNone/>
            </a:pPr>
            <a:endParaRPr lang="en-US" sz="1000" b="1" i="0" u="none" strike="noStrike" kern="1200" baseline="0" dirty="0">
              <a:solidFill>
                <a:schemeClr val="tx1"/>
              </a:solidFill>
              <a:latin typeface="+mn-lt"/>
              <a:ea typeface="+mn-ea"/>
              <a:cs typeface="+mn-cs"/>
            </a:endParaRPr>
          </a:p>
          <a:p>
            <a:pPr marL="0" indent="0">
              <a:buNone/>
            </a:pPr>
            <a:endParaRPr lang="en-US" b="1" dirty="0"/>
          </a:p>
          <a:p>
            <a:pPr marL="0" indent="0">
              <a:buNone/>
            </a:pPr>
            <a:endParaRPr lang="en-US" sz="1000" b="1" i="0" u="none" strike="noStrike" kern="1200" baseline="0" dirty="0">
              <a:solidFill>
                <a:schemeClr val="tx1"/>
              </a:solidFill>
              <a:latin typeface="+mn-lt"/>
              <a:ea typeface="+mn-ea"/>
              <a:cs typeface="+mn-cs"/>
            </a:endParaRPr>
          </a:p>
          <a:p>
            <a:pPr marL="0" indent="0">
              <a:buNone/>
            </a:pPr>
            <a:endParaRPr lang="en-US" b="1" dirty="0"/>
          </a:p>
          <a:p>
            <a:pPr marL="0" indent="0">
              <a:buNone/>
            </a:pPr>
            <a:endParaRPr lang="en-US" sz="1000" b="1" i="0" u="none" strike="noStrike" kern="1200" baseline="0" dirty="0">
              <a:solidFill>
                <a:schemeClr val="tx1"/>
              </a:solidFill>
              <a:latin typeface="+mn-lt"/>
              <a:ea typeface="+mn-ea"/>
              <a:cs typeface="+mn-cs"/>
            </a:endParaRPr>
          </a:p>
          <a:p>
            <a:pPr marL="0" indent="0">
              <a:buNone/>
            </a:pPr>
            <a:endParaRPr lang="en-US" b="1" dirty="0"/>
          </a:p>
          <a:p>
            <a:pPr marL="0" indent="0">
              <a:buNone/>
            </a:pPr>
            <a:endParaRPr lang="en-US" b="1" dirty="0"/>
          </a:p>
          <a:p>
            <a:pPr marL="0" indent="0">
              <a:buNone/>
            </a:pPr>
            <a:r>
              <a:rPr lang="en-US" sz="900" b="1" i="0" u="none" strike="noStrike" kern="1200" baseline="0" dirty="0">
                <a:solidFill>
                  <a:schemeClr val="tx1"/>
                </a:solidFill>
              </a:rPr>
              <a:t>Notes References</a:t>
            </a:r>
          </a:p>
          <a:p>
            <a:pPr marL="228600" lvl="0" indent="-228600">
              <a:spcBef>
                <a:spcPts val="0"/>
              </a:spcBef>
              <a:buFont typeface="+mj-lt"/>
              <a:buAutoNum type="arabicPeriod"/>
              <a:defRPr/>
            </a:pPr>
            <a:r>
              <a:rPr lang="en-US" sz="900" b="0" kern="1200" dirty="0">
                <a:solidFill>
                  <a:schemeClr val="tx1"/>
                </a:solidFill>
                <a:effectLst/>
              </a:rPr>
              <a:t>Nair P, Wenzel S, Rabe KF, et al.  Oral </a:t>
            </a:r>
            <a:r>
              <a:rPr lang="en-US" sz="900" dirty="0"/>
              <a:t>glucocorticoid</a:t>
            </a:r>
            <a:r>
              <a:rPr lang="en-US" sz="900" b="0" kern="1200" dirty="0">
                <a:solidFill>
                  <a:schemeClr val="tx1"/>
                </a:solidFill>
                <a:effectLst/>
              </a:rPr>
              <a:t>-sparing effect of benralizumab in severe asthma [</a:t>
            </a:r>
            <a:r>
              <a:rPr lang="en-US" sz="900" dirty="0"/>
              <a:t>supplementary appendix</a:t>
            </a:r>
            <a:r>
              <a:rPr lang="en-US" sz="900" b="0" kern="1200" dirty="0">
                <a:solidFill>
                  <a:schemeClr val="tx1"/>
                </a:solidFill>
                <a:effectLst/>
              </a:rPr>
              <a:t>]. </a:t>
            </a:r>
            <a:r>
              <a:rPr lang="en-US" sz="900" b="0" i="1" kern="1200" dirty="0">
                <a:solidFill>
                  <a:schemeClr val="tx1"/>
                </a:solidFill>
                <a:effectLst/>
              </a:rPr>
              <a:t>N Engl J Med</a:t>
            </a:r>
            <a:r>
              <a:rPr lang="en-US" sz="900" b="0" kern="1200" dirty="0">
                <a:solidFill>
                  <a:schemeClr val="tx1"/>
                </a:solidFill>
                <a:effectLst/>
              </a:rPr>
              <a:t>. 2017;</a:t>
            </a:r>
            <a:r>
              <a:rPr lang="en-US" sz="900" b="0" kern="1200" dirty="0">
                <a:solidFill>
                  <a:schemeClr val="tx1"/>
                </a:solidFill>
                <a:effectLst/>
                <a:latin typeface="+mn-lt"/>
                <a:ea typeface="+mn-ea"/>
                <a:cs typeface="+mn-cs"/>
              </a:rPr>
              <a:t>376:2448-2458.</a:t>
            </a:r>
            <a:r>
              <a:rPr lang="en-US" sz="900" b="0" kern="1200" dirty="0">
                <a:solidFill>
                  <a:schemeClr val="tx1"/>
                </a:solidFill>
                <a:effectLst/>
              </a:rPr>
              <a:t> http://www.nejm.org/doi/suppl/10.1056/NEJMoa1703501/suppl_file/nejmoa1703501_appendix.pdf</a:t>
            </a:r>
            <a:r>
              <a:rPr lang="en-US" sz="900" b="0" u="none" kern="1200" dirty="0">
                <a:solidFill>
                  <a:schemeClr val="tx1"/>
                </a:solidFill>
                <a:effectLst/>
              </a:rPr>
              <a:t>.</a:t>
            </a:r>
            <a:r>
              <a:rPr lang="en-US" sz="900" b="0" u="sng" kern="1200" dirty="0">
                <a:solidFill>
                  <a:schemeClr val="tx1"/>
                </a:solidFill>
                <a:effectLst/>
              </a:rPr>
              <a:t> </a:t>
            </a:r>
            <a:r>
              <a:rPr lang="en-US" sz="900" b="0" kern="1200" dirty="0">
                <a:solidFill>
                  <a:schemeClr val="tx1"/>
                </a:solidFill>
                <a:effectLst/>
              </a:rPr>
              <a:t>Accessed April 3, 2018. </a:t>
            </a:r>
          </a:p>
          <a:p>
            <a:pPr marL="228600" lvl="0" indent="-228600">
              <a:spcBef>
                <a:spcPts val="0"/>
              </a:spcBef>
              <a:buFont typeface="+mj-lt"/>
              <a:buAutoNum type="arabicPeriod"/>
              <a:defRPr/>
            </a:pPr>
            <a:r>
              <a:rPr lang="en-US" sz="900" dirty="0"/>
              <a:t>In House Data, AstraZeneca Pharmaceuticals LP. Clinical study report D3250C00020.</a:t>
            </a:r>
          </a:p>
          <a:p>
            <a:pPr marL="0" indent="0">
              <a:spcBef>
                <a:spcPts val="1200"/>
              </a:spcBef>
              <a:buNone/>
            </a:pPr>
            <a:r>
              <a:rPr lang="en-US" sz="900" b="1" dirty="0"/>
              <a:t>Slide References</a:t>
            </a:r>
          </a:p>
          <a:p>
            <a:pPr marL="228600" lvl="0" indent="-228600">
              <a:spcBef>
                <a:spcPts val="0"/>
              </a:spcBef>
              <a:buFont typeface="+mj-lt"/>
              <a:buAutoNum type="arabicPeriod"/>
              <a:defRPr/>
            </a:pPr>
            <a:r>
              <a:rPr lang="en-US" sz="900" dirty="0"/>
              <a:t>Nair P, Wenzel S, Rabe KF, et al.  Oral glucocorticoid-sparing effect of benralizumab in severe asthma. </a:t>
            </a:r>
            <a:r>
              <a:rPr lang="en-US" sz="900" i="1" dirty="0"/>
              <a:t>N </a:t>
            </a:r>
            <a:r>
              <a:rPr lang="en-US" sz="900" i="1" dirty="0" err="1"/>
              <a:t>Engl</a:t>
            </a:r>
            <a:r>
              <a:rPr lang="en-US" sz="900" i="1" dirty="0"/>
              <a:t> J Med</a:t>
            </a:r>
            <a:r>
              <a:rPr lang="en-US" sz="900" dirty="0"/>
              <a:t>. 2017;</a:t>
            </a:r>
            <a:r>
              <a:rPr lang="en-US" sz="900" b="0" kern="1200" dirty="0">
                <a:solidFill>
                  <a:schemeClr val="tx1"/>
                </a:solidFill>
                <a:effectLst/>
                <a:latin typeface="+mn-lt"/>
                <a:ea typeface="+mn-ea"/>
                <a:cs typeface="+mn-cs"/>
              </a:rPr>
              <a:t> 376:2448-2458</a:t>
            </a:r>
            <a:r>
              <a:rPr lang="en-US" sz="900" dirty="0"/>
              <a:t>. </a:t>
            </a:r>
            <a:endParaRPr lang="en-US" sz="900" u="sng" dirty="0"/>
          </a:p>
          <a:p>
            <a:pPr marL="228600" lvl="0" indent="-228600">
              <a:spcBef>
                <a:spcPts val="0"/>
              </a:spcBef>
              <a:buFont typeface="+mj-lt"/>
              <a:buAutoNum type="arabicPeriod"/>
              <a:defRPr/>
            </a:pPr>
            <a:r>
              <a:rPr lang="en-US" sz="900" dirty="0"/>
              <a:t>In House Data, AstraZeneca Pharmaceuticals LP. Clinical study report D3250C00020.</a:t>
            </a:r>
          </a:p>
          <a:p>
            <a:pPr marL="0" marR="0" lvl="0" indent="0" algn="l" defTabSz="914400" rtl="0" eaLnBrk="1" fontAlgn="auto" latinLnBrk="0" hangingPunct="1">
              <a:lnSpc>
                <a:spcPct val="100000"/>
              </a:lnSpc>
              <a:spcBef>
                <a:spcPts val="300"/>
              </a:spcBef>
              <a:spcAft>
                <a:spcPts val="0"/>
              </a:spcAft>
              <a:buClr>
                <a:schemeClr val="accent1"/>
              </a:buClr>
              <a:buSzPct val="100000"/>
              <a:buNone/>
              <a:tabLst/>
              <a:defRPr/>
            </a:pPr>
            <a:endParaRPr lang="en-US" sz="1000" b="0"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sz="1000" b="0" i="0" dirty="0"/>
          </a:p>
          <a:p>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a:xfrm>
            <a:off x="6376737" y="8675803"/>
            <a:ext cx="479676" cy="466433"/>
          </a:xfrm>
        </p:spPr>
        <p:txBody>
          <a:bodyPr/>
          <a:lstStyle/>
          <a:p>
            <a:fld id="{9DC6D1C1-EE92-49F0-9360-996A2F545626}" type="slidenum">
              <a:rPr lang="en-US" smtClean="0">
                <a:solidFill>
                  <a:prstClr val="black"/>
                </a:solidFill>
              </a:rPr>
              <a:pPr/>
              <a:t>13</a:t>
            </a:fld>
            <a:endParaRPr lang="en-US" dirty="0">
              <a:solidFill>
                <a:prstClr val="black"/>
              </a:solidFill>
            </a:endParaRPr>
          </a:p>
        </p:txBody>
      </p:sp>
      <p:graphicFrame>
        <p:nvGraphicFramePr>
          <p:cNvPr id="6" name="Table 5"/>
          <p:cNvGraphicFramePr>
            <a:graphicFrameLocks noGrp="1"/>
          </p:cNvGraphicFramePr>
          <p:nvPr>
            <p:extLst/>
          </p:nvPr>
        </p:nvGraphicFramePr>
        <p:xfrm>
          <a:off x="728412" y="6030358"/>
          <a:ext cx="5648325" cy="1163320"/>
        </p:xfrm>
        <a:graphic>
          <a:graphicData uri="http://schemas.openxmlformats.org/drawingml/2006/table">
            <a:tbl>
              <a:tblPr firstRow="1" bandRow="1">
                <a:tableStyleId>{21E4AEA4-8DFA-4A89-87EB-49C32662AFE0}</a:tableStyleId>
              </a:tblPr>
              <a:tblGrid>
                <a:gridCol w="2799534">
                  <a:extLst>
                    <a:ext uri="{9D8B030D-6E8A-4147-A177-3AD203B41FA5}">
                      <a16:colId xmlns:a16="http://schemas.microsoft.com/office/drawing/2014/main" val="1935135420"/>
                    </a:ext>
                  </a:extLst>
                </a:gridCol>
                <a:gridCol w="968991">
                  <a:extLst>
                    <a:ext uri="{9D8B030D-6E8A-4147-A177-3AD203B41FA5}">
                      <a16:colId xmlns:a16="http://schemas.microsoft.com/office/drawing/2014/main" val="3769370806"/>
                    </a:ext>
                  </a:extLst>
                </a:gridCol>
                <a:gridCol w="934872">
                  <a:extLst>
                    <a:ext uri="{9D8B030D-6E8A-4147-A177-3AD203B41FA5}">
                      <a16:colId xmlns:a16="http://schemas.microsoft.com/office/drawing/2014/main" val="161656157"/>
                    </a:ext>
                  </a:extLst>
                </a:gridCol>
                <a:gridCol w="944928">
                  <a:extLst>
                    <a:ext uri="{9D8B030D-6E8A-4147-A177-3AD203B41FA5}">
                      <a16:colId xmlns:a16="http://schemas.microsoft.com/office/drawing/2014/main" val="3728500537"/>
                    </a:ext>
                  </a:extLst>
                </a:gridCol>
              </a:tblGrid>
              <a:tr h="370840">
                <a:tc>
                  <a:txBody>
                    <a:bodyPr/>
                    <a:lstStyle/>
                    <a:p>
                      <a:pPr algn="ctr"/>
                      <a:r>
                        <a:rPr lang="en-US" sz="1000" dirty="0"/>
                        <a:t>Maintenance Medication at</a:t>
                      </a:r>
                      <a:r>
                        <a:rPr lang="en-US" sz="1000" baseline="0" dirty="0"/>
                        <a:t> Baseline</a:t>
                      </a:r>
                      <a:endParaRPr lang="en-US" sz="1000" dirty="0"/>
                    </a:p>
                  </a:txBody>
                  <a:tcPr anchor="c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00" b="1" u="none" strike="noStrike" cap="none" normalizeH="0" baseline="0" dirty="0">
                          <a:ln>
                            <a:noFill/>
                          </a:ln>
                          <a:solidFill>
                            <a:schemeClr val="bg1"/>
                          </a:solidFill>
                          <a:effectLst/>
                          <a:latin typeface="+mn-lt"/>
                        </a:rPr>
                        <a:t>N=75</a:t>
                      </a:r>
                      <a:endParaRPr kumimoji="0" lang="en-US" altLang="en-US" sz="1000" b="1" i="0" u="none" strike="noStrike" cap="none" normalizeH="0" baseline="0" dirty="0">
                        <a:ln>
                          <a:noFill/>
                        </a:ln>
                        <a:solidFill>
                          <a:schemeClr val="bg1"/>
                        </a:solidFill>
                        <a:effectLst/>
                        <a:latin typeface="+mn-lt"/>
                        <a:cs typeface="Arial" pitchFamily="34" charset="0"/>
                      </a:endParaRPr>
                    </a:p>
                  </a:txBody>
                  <a:tcP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00" b="1" u="none" strike="noStrike" cap="none" normalizeH="0" baseline="0" dirty="0">
                          <a:ln>
                            <a:noFill/>
                          </a:ln>
                          <a:solidFill>
                            <a:schemeClr val="bg1"/>
                          </a:solidFill>
                          <a:effectLst/>
                          <a:latin typeface="+mn-lt"/>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00" b="1" i="0" u="none" strike="noStrike" cap="none" normalizeH="0" baseline="0" dirty="0">
                          <a:ln>
                            <a:noFill/>
                          </a:ln>
                          <a:solidFill>
                            <a:schemeClr val="bg1"/>
                          </a:solidFill>
                          <a:effectLst/>
                          <a:latin typeface="+mn-lt"/>
                          <a:cs typeface="Arial" pitchFamily="34" charset="0"/>
                        </a:rPr>
                        <a:t>N=72</a:t>
                      </a:r>
                    </a:p>
                  </a:txBody>
                  <a:tcP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00" b="1" u="none" strike="noStrike" cap="none" normalizeH="0" baseline="0" dirty="0">
                          <a:ln>
                            <a:noFill/>
                          </a:ln>
                          <a:solidFill>
                            <a:schemeClr val="bg1"/>
                          </a:solidFill>
                          <a:effectLst/>
                          <a:latin typeface="+mn-lt"/>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00" b="1" u="none" strike="noStrike" cap="none" normalizeH="0" baseline="0" dirty="0">
                          <a:ln>
                            <a:noFill/>
                          </a:ln>
                          <a:solidFill>
                            <a:schemeClr val="bg1"/>
                          </a:solidFill>
                          <a:effectLst/>
                          <a:latin typeface="+mn-lt"/>
                        </a:rPr>
                        <a:t>N=73</a:t>
                      </a:r>
                      <a:endParaRPr lang="en-US" sz="1000" dirty="0"/>
                    </a:p>
                  </a:txBody>
                  <a:tcPr>
                    <a:solidFill>
                      <a:schemeClr val="accent1"/>
                    </a:solidFill>
                  </a:tcPr>
                </a:tc>
                <a:extLst>
                  <a:ext uri="{0D108BD9-81ED-4DB2-BD59-A6C34878D82A}">
                    <a16:rowId xmlns:a16="http://schemas.microsoft.com/office/drawing/2014/main" val="5605088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b="0" u="none" strike="noStrike" kern="1200" cap="none" normalizeH="0" baseline="0" dirty="0">
                          <a:ln>
                            <a:noFill/>
                          </a:ln>
                          <a:solidFill>
                            <a:schemeClr val="tx1"/>
                          </a:solidFill>
                          <a:effectLst/>
                          <a:latin typeface="+mn-lt"/>
                          <a:ea typeface="+mn-ea"/>
                          <a:cs typeface="+mn-cs"/>
                        </a:rPr>
                        <a:t>Inhaled corticosteroid + long-acting           beta-agonist, n (%)</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mn-lt"/>
                          <a:ea typeface="+mn-ea"/>
                          <a:cs typeface="+mn-cs"/>
                        </a:rPr>
                        <a:t>68 (90.7)</a:t>
                      </a:r>
                    </a:p>
                  </a:txBody>
                  <a:tcPr anchor="ctr">
                    <a:noFill/>
                  </a:tcPr>
                </a:tc>
                <a:tc>
                  <a:txBody>
                    <a:bodyPr/>
                    <a:lstStyle/>
                    <a:p>
                      <a:pPr algn="ctr"/>
                      <a:r>
                        <a:rPr lang="en-US" sz="1000" dirty="0"/>
                        <a:t>66 (91.7)</a:t>
                      </a:r>
                    </a:p>
                  </a:txBody>
                  <a:tcPr anchor="ctr">
                    <a:noFill/>
                  </a:tcPr>
                </a:tc>
                <a:tc>
                  <a:txBody>
                    <a:bodyPr/>
                    <a:lstStyle/>
                    <a:p>
                      <a:pPr algn="ctr"/>
                      <a:r>
                        <a:rPr lang="en-US" sz="1000" dirty="0"/>
                        <a:t>63 (86.3)</a:t>
                      </a:r>
                    </a:p>
                  </a:txBody>
                  <a:tcPr anchor="ctr">
                    <a:noFill/>
                  </a:tcPr>
                </a:tc>
                <a:extLst>
                  <a:ext uri="{0D108BD9-81ED-4DB2-BD59-A6C34878D82A}">
                    <a16:rowId xmlns:a16="http://schemas.microsoft.com/office/drawing/2014/main" val="1350788676"/>
                  </a:ext>
                </a:extLst>
              </a:tr>
              <a:tr h="370840">
                <a:tc>
                  <a:txBody>
                    <a:bodyPr/>
                    <a:lstStyle/>
                    <a:p>
                      <a:r>
                        <a:rPr lang="en-US" sz="1000" b="0" i="0" u="none" strike="noStrike" kern="1200" baseline="0" dirty="0">
                          <a:solidFill>
                            <a:schemeClr val="dk1"/>
                          </a:solidFill>
                          <a:latin typeface="+mn-lt"/>
                          <a:ea typeface="+mn-ea"/>
                          <a:cs typeface="+mn-cs"/>
                        </a:rPr>
                        <a:t>History of </a:t>
                      </a:r>
                      <a:r>
                        <a:rPr lang="en-US" sz="1000" b="0" i="0" u="none" strike="noStrike" kern="1200" baseline="0" dirty="0" err="1">
                          <a:solidFill>
                            <a:schemeClr val="dk1"/>
                          </a:solidFill>
                          <a:latin typeface="+mn-lt"/>
                          <a:ea typeface="+mn-ea"/>
                          <a:cs typeface="+mn-cs"/>
                        </a:rPr>
                        <a:t>omalizumab</a:t>
                      </a:r>
                      <a:r>
                        <a:rPr lang="en-US" sz="1000" b="0" i="0" u="none" strike="noStrike" kern="1200" baseline="0" dirty="0">
                          <a:solidFill>
                            <a:schemeClr val="dk1"/>
                          </a:solidFill>
                          <a:latin typeface="+mn-lt"/>
                          <a:ea typeface="+mn-ea"/>
                          <a:cs typeface="+mn-cs"/>
                        </a:rPr>
                        <a:t> treatment, n (%)</a:t>
                      </a:r>
                      <a:endParaRPr lang="en-US" sz="1000" b="0" dirty="0"/>
                    </a:p>
                  </a:txBody>
                  <a:tcPr anchor="ct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000" b="0" i="0" u="none" strike="noStrike" kern="1200" baseline="0" dirty="0">
                          <a:solidFill>
                            <a:schemeClr val="dk1"/>
                          </a:solidFill>
                          <a:latin typeface="+mn-lt"/>
                          <a:ea typeface="+mn-ea"/>
                          <a:cs typeface="+mn-cs"/>
                        </a:rPr>
                        <a:t>8 (11)</a:t>
                      </a:r>
                      <a:endParaRPr lang="en-US" sz="1000" dirty="0"/>
                    </a:p>
                  </a:txBody>
                  <a:tcPr anchor="ct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000" b="0" i="0" u="none" strike="noStrike" kern="1200" baseline="0" dirty="0">
                          <a:solidFill>
                            <a:schemeClr val="dk1"/>
                          </a:solidFill>
                          <a:latin typeface="+mn-lt"/>
                          <a:ea typeface="+mn-ea"/>
                          <a:cs typeface="+mn-cs"/>
                        </a:rPr>
                        <a:t>14 (19)</a:t>
                      </a:r>
                      <a:endParaRPr lang="en-US" sz="1000" dirty="0"/>
                    </a:p>
                  </a:txBody>
                  <a:tcPr anchor="ct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000" b="0" i="0" u="none" strike="noStrike" kern="1200" baseline="0" dirty="0">
                          <a:solidFill>
                            <a:schemeClr val="dk1"/>
                          </a:solidFill>
                          <a:latin typeface="+mn-lt"/>
                          <a:ea typeface="+mn-ea"/>
                          <a:cs typeface="+mn-cs"/>
                        </a:rPr>
                        <a:t>9 (12)</a:t>
                      </a:r>
                      <a:endParaRPr lang="en-US" sz="1000" dirty="0"/>
                    </a:p>
                  </a:txBody>
                  <a:tcPr anchor="ctr">
                    <a:lnB w="381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99715222"/>
                  </a:ext>
                </a:extLst>
              </a:tr>
            </a:tbl>
          </a:graphicData>
        </a:graphic>
      </p:graphicFrame>
    </p:spTree>
    <p:extLst>
      <p:ext uri="{BB962C8B-B14F-4D97-AF65-F5344CB8AC3E}">
        <p14:creationId xmlns:p14="http://schemas.microsoft.com/office/powerpoint/2010/main" val="83321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14</a:t>
            </a:fld>
            <a:endParaRPr lang="en-US" dirty="0"/>
          </a:p>
        </p:txBody>
      </p:sp>
    </p:spTree>
    <p:extLst>
      <p:ext uri="{BB962C8B-B14F-4D97-AF65-F5344CB8AC3E}">
        <p14:creationId xmlns:p14="http://schemas.microsoft.com/office/powerpoint/2010/main" val="3444223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1020763"/>
            <a:ext cx="5689600" cy="3200400"/>
          </a:xfrm>
        </p:spPr>
      </p:sp>
      <p:sp>
        <p:nvSpPr>
          <p:cNvPr id="3" name="Notes Placeholder 2"/>
          <p:cNvSpPr>
            <a:spLocks noGrp="1"/>
          </p:cNvSpPr>
          <p:nvPr>
            <p:ph type="body" idx="1"/>
          </p:nvPr>
        </p:nvSpPr>
        <p:spPr>
          <a:xfrm>
            <a:off x="550863" y="4522946"/>
            <a:ext cx="5689600" cy="4162267"/>
          </a:xfrm>
        </p:spPr>
        <p:txBody>
          <a:bodyPr>
            <a:normAutofit/>
          </a:bodyPr>
          <a:lstStyle/>
          <a:p>
            <a:pPr marL="0" indent="0">
              <a:buNone/>
            </a:pPr>
            <a:r>
              <a:rPr lang="en-US" b="1" dirty="0"/>
              <a:t>Notes</a:t>
            </a:r>
            <a:r>
              <a:rPr lang="en-US" b="1" baseline="30000" dirty="0"/>
              <a:t>1</a:t>
            </a:r>
            <a:endParaRPr lang="en-US" b="1" dirty="0"/>
          </a:p>
          <a:p>
            <a:pPr marL="171450" indent="-171450">
              <a:buFont typeface="Arial" panose="020B0604020202020204" pitchFamily="34" charset="0"/>
              <a:buChar char="•"/>
            </a:pPr>
            <a:r>
              <a:rPr lang="en-US" sz="1000" dirty="0"/>
              <a:t>Both the benralizumab Q4W and Q8W groups demonstrated a statistically significant and clinically relevant median percent reduction rate from baseline in the final OCS dose at Week 28 compared with placebo (p&lt;0.001 for both groups)</a:t>
            </a:r>
          </a:p>
          <a:p>
            <a:pPr marL="171450" indent="-171450">
              <a:buFont typeface="Arial" panose="020B0604020202020204" pitchFamily="34" charset="0"/>
              <a:buChar char="•"/>
            </a:pPr>
            <a:r>
              <a:rPr lang="en-US" sz="1000" dirty="0"/>
              <a:t>Select secondary endpoints were also met</a:t>
            </a:r>
          </a:p>
          <a:p>
            <a:pPr marL="0" indent="0">
              <a:buNone/>
            </a:pPr>
            <a:endParaRPr lang="en-US" sz="1000" b="0" i="0" u="none" strike="noStrike" kern="1200" baseline="30000" dirty="0">
              <a:solidFill>
                <a:schemeClr val="tx1"/>
              </a:solidFill>
              <a:latin typeface="+mn-lt"/>
              <a:ea typeface="+mn-ea"/>
              <a:cs typeface="+mn-cs"/>
            </a:endParaRPr>
          </a:p>
          <a:p>
            <a:pPr marL="0" indent="0">
              <a:buNone/>
            </a:pPr>
            <a:r>
              <a:rPr lang="en-US" sz="1000" b="1" i="0" u="none" strike="noStrike" kern="1200" dirty="0">
                <a:solidFill>
                  <a:schemeClr val="tx1"/>
                </a:solidFill>
                <a:latin typeface="+mn-lt"/>
                <a:ea typeface="+mn-ea"/>
                <a:cs typeface="+mn-cs"/>
              </a:rPr>
              <a:t>Additional Information</a:t>
            </a:r>
            <a:r>
              <a:rPr lang="en-US" sz="1000" b="1" i="0" u="none" strike="noStrike" kern="1200" baseline="30000" dirty="0">
                <a:solidFill>
                  <a:schemeClr val="tx1"/>
                </a:solidFill>
                <a:latin typeface="+mn-lt"/>
                <a:ea typeface="+mn-ea"/>
                <a:cs typeface="+mn-cs"/>
              </a:rPr>
              <a:t>2</a:t>
            </a:r>
            <a:endParaRPr lang="en-US" sz="1000" b="1" i="0" u="none" strike="noStrike" kern="1200" dirty="0">
              <a:solidFill>
                <a:schemeClr val="tx1"/>
              </a:solidFill>
              <a:latin typeface="+mn-lt"/>
              <a:ea typeface="+mn-ea"/>
              <a:cs typeface="+mn-cs"/>
            </a:endParaRPr>
          </a:p>
          <a:p>
            <a:pPr marL="0" indent="0">
              <a:buNone/>
            </a:pPr>
            <a:r>
              <a:rPr lang="en-US" sz="1000" b="0" i="1" u="none" strike="noStrike" kern="1200" dirty="0">
                <a:latin typeface="+mn-lt"/>
                <a:ea typeface="+mn-ea"/>
                <a:cs typeface="+mn-cs"/>
              </a:rPr>
              <a:t>Slide Footnote</a:t>
            </a:r>
            <a:r>
              <a:rPr lang="en-US" sz="1000" b="0" i="0" u="none" strike="noStrike" kern="1200" dirty="0">
                <a:latin typeface="+mn-lt"/>
                <a:ea typeface="+mn-ea"/>
                <a:cs typeface="+mn-cs"/>
              </a:rPr>
              <a:t>: </a:t>
            </a:r>
            <a:r>
              <a:rPr lang="en-US" sz="1000" b="0" i="0" u="none" strike="noStrike" kern="1200" baseline="30000" dirty="0">
                <a:solidFill>
                  <a:schemeClr val="tx1"/>
                </a:solidFill>
                <a:latin typeface="+mn-lt"/>
                <a:ea typeface="+mn-ea"/>
                <a:cs typeface="+mn-cs"/>
              </a:rPr>
              <a:t>a</a:t>
            </a:r>
            <a:r>
              <a:rPr lang="en-US" sz="1000" b="0" i="0" u="none" strike="noStrike" kern="1200" baseline="0" dirty="0">
                <a:solidFill>
                  <a:schemeClr val="tx1"/>
                </a:solidFill>
                <a:latin typeface="+mn-lt"/>
                <a:ea typeface="+mn-ea"/>
                <a:cs typeface="+mn-cs"/>
              </a:rPr>
              <a:t>Patients eligible for 100% dose reduction were those with an optimized baseline OCS dose ≤12.5 mg</a:t>
            </a:r>
            <a:r>
              <a:rPr lang="en-US" sz="1000" b="0" i="0" u="none" strike="noStrike" kern="1200" dirty="0">
                <a:solidFill>
                  <a:schemeClr val="tx1"/>
                </a:solidFill>
                <a:latin typeface="+mn-lt"/>
                <a:ea typeface="+mn-ea"/>
                <a:cs typeface="+mn-cs"/>
              </a:rPr>
              <a:t> </a:t>
            </a:r>
            <a:r>
              <a:rPr lang="en-US" sz="1000" b="0" i="0" u="none" strike="noStrike" kern="1200" baseline="0" dirty="0">
                <a:solidFill>
                  <a:schemeClr val="tx1"/>
                </a:solidFill>
                <a:latin typeface="+mn-lt"/>
                <a:ea typeface="+mn-ea"/>
                <a:cs typeface="+mn-cs"/>
              </a:rPr>
              <a:t>for the benralizumab Q4W (n=39),</a:t>
            </a:r>
            <a:r>
              <a:rPr lang="en-US" sz="1000" b="0" i="0" u="none" strike="noStrike" kern="1200" dirty="0">
                <a:solidFill>
                  <a:schemeClr val="tx1"/>
                </a:solidFill>
                <a:latin typeface="+mn-lt"/>
                <a:ea typeface="+mn-ea"/>
                <a:cs typeface="+mn-cs"/>
              </a:rPr>
              <a:t> </a:t>
            </a:r>
            <a:r>
              <a:rPr lang="en-US" dirty="0"/>
              <a:t>benralizumab</a:t>
            </a:r>
            <a:r>
              <a:rPr lang="en-US" sz="1000" b="0" i="0" u="none" strike="noStrike" kern="1200" baseline="0" dirty="0">
                <a:solidFill>
                  <a:schemeClr val="tx1"/>
                </a:solidFill>
                <a:latin typeface="+mn-lt"/>
                <a:ea typeface="+mn-ea"/>
                <a:cs typeface="+mn-cs"/>
              </a:rPr>
              <a:t> Q8W (n=42), and placebo (n=42) groups</a:t>
            </a:r>
            <a:endParaRPr lang="en-US" b="1" dirty="0"/>
          </a:p>
          <a:p>
            <a:pPr marL="0" indent="0">
              <a:buNone/>
            </a:pPr>
            <a:endParaRPr lang="en-US" b="1" dirty="0"/>
          </a:p>
          <a:p>
            <a:pPr marL="0" indent="0">
              <a:buNone/>
            </a:pPr>
            <a:r>
              <a:rPr lang="en-US" b="1" dirty="0"/>
              <a:t>References</a:t>
            </a:r>
          </a:p>
          <a:p>
            <a:pPr marL="228600" lvl="0" indent="-228600">
              <a:buFont typeface="+mj-lt"/>
              <a:buAutoNum type="arabicPeriod"/>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p>
          <a:p>
            <a:pPr marL="228600" lvl="0" indent="-228600">
              <a:buFont typeface="+mj-lt"/>
              <a:buAutoNum type="arabicPeriod"/>
              <a:defRPr/>
            </a:pPr>
            <a:r>
              <a:rPr lang="en-US" dirty="0"/>
              <a:t>In House Data, AstraZeneca Pharmaceuticals LP. Clinical study report D3250C00020.</a:t>
            </a:r>
            <a:endParaRPr lang="en-US" i="1" dirty="0"/>
          </a:p>
          <a:p>
            <a:endParaRPr lang="en-US" dirty="0"/>
          </a:p>
        </p:txBody>
      </p:sp>
      <p:sp>
        <p:nvSpPr>
          <p:cNvPr id="5" name="Slide Number Placeholder 4"/>
          <p:cNvSpPr>
            <a:spLocks noGrp="1"/>
          </p:cNvSpPr>
          <p:nvPr>
            <p:ph type="sldNum" sz="quarter" idx="11"/>
          </p:nvPr>
        </p:nvSpPr>
        <p:spPr>
          <a:xfrm>
            <a:off x="6376737" y="8670487"/>
            <a:ext cx="479676" cy="466433"/>
          </a:xfrm>
        </p:spPr>
        <p:txBody>
          <a:bodyPr/>
          <a:lstStyle/>
          <a:p>
            <a:fld id="{FAD751AE-7ABC-314D-AFAD-47B860ED6F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177509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95313" y="1020763"/>
            <a:ext cx="5667375" cy="3189287"/>
          </a:xfrm>
        </p:spPr>
      </p:sp>
      <p:sp>
        <p:nvSpPr>
          <p:cNvPr id="3" name="Notes Placeholder 2"/>
          <p:cNvSpPr>
            <a:spLocks noGrp="1"/>
          </p:cNvSpPr>
          <p:nvPr>
            <p:ph type="body" idx="1"/>
          </p:nvPr>
        </p:nvSpPr>
        <p:spPr>
          <a:xfrm>
            <a:off x="685800" y="4400549"/>
            <a:ext cx="5486400" cy="4443199"/>
          </a:xfrm>
        </p:spPr>
        <p:txBody>
          <a:bodyPr>
            <a:normAutofit/>
          </a:bodyPr>
          <a:lstStyle/>
          <a:p>
            <a:pPr marL="0" indent="0">
              <a:buNone/>
            </a:pPr>
            <a:r>
              <a:rPr lang="en-US" b="1" dirty="0"/>
              <a:t>Notes</a:t>
            </a:r>
            <a:r>
              <a:rPr lang="en-US" b="1" baseline="30000" dirty="0"/>
              <a:t>1</a:t>
            </a:r>
            <a:endParaRPr lang="en-US" b="1" dirty="0"/>
          </a:p>
          <a:p>
            <a:r>
              <a:rPr lang="en-US" sz="1000" b="0" i="0" u="none" strike="noStrike" kern="1200" baseline="0" dirty="0">
                <a:solidFill>
                  <a:schemeClr val="tx1"/>
                </a:solidFill>
                <a:latin typeface="+mn-lt"/>
                <a:ea typeface="+mn-ea"/>
                <a:cs typeface="+mn-cs"/>
              </a:rPr>
              <a:t>The primary endpoint of percentage reduction in OCS dosage from baseline to final dosage at end of therapy (week 28), while maintaining asthma control, was</a:t>
            </a:r>
            <a:r>
              <a:rPr lang="en-US" dirty="0"/>
              <a:t> 75% (median percent reduction) in</a:t>
            </a:r>
            <a:r>
              <a:rPr lang="en-US" baseline="0" dirty="0"/>
              <a:t> each of the </a:t>
            </a:r>
            <a:r>
              <a:rPr lang="en-US" dirty="0"/>
              <a:t>benralizumab groups, compared to 25% </a:t>
            </a:r>
            <a:r>
              <a:rPr lang="en-US" baseline="0" dirty="0"/>
              <a:t>in</a:t>
            </a:r>
            <a:r>
              <a:rPr lang="en-US" dirty="0"/>
              <a:t> the placebo group</a:t>
            </a:r>
          </a:p>
          <a:p>
            <a:pPr marL="400050" lvl="2" indent="-171450">
              <a:buFont typeface="Arial" panose="020B0604020202020204" pitchFamily="34" charset="0"/>
              <a:buChar char="─"/>
            </a:pPr>
            <a:r>
              <a:rPr lang="en-US" sz="1000" b="0" i="0" u="none" strike="noStrike" kern="1200" baseline="0" dirty="0">
                <a:solidFill>
                  <a:schemeClr val="tx1"/>
                </a:solidFill>
                <a:latin typeface="+mn-lt"/>
                <a:ea typeface="+mn-ea"/>
                <a:cs typeface="+mn-cs"/>
              </a:rPr>
              <a:t>Odds ratios: 4.09 (95% CI, 2.22-7.57) for the Q4W group and 4.12 (95% CI, 2.22- 7.63) for the Q8W group</a:t>
            </a:r>
          </a:p>
          <a:p>
            <a:r>
              <a:rPr lang="en-US" sz="1000" b="0" i="0" u="none" strike="noStrike" kern="1200" baseline="0" dirty="0">
                <a:solidFill>
                  <a:schemeClr val="tx1"/>
                </a:solidFill>
                <a:latin typeface="+mn-lt"/>
                <a:ea typeface="+mn-ea"/>
                <a:cs typeface="+mn-cs"/>
              </a:rPr>
              <a:t>Both the benralizumab Q4W and Q8W groups met all secondary endpoints related to reductions in OCS dosage</a:t>
            </a:r>
          </a:p>
          <a:p>
            <a:pPr marL="0" lvl="0" indent="0">
              <a:buNone/>
            </a:pPr>
            <a:endParaRPr lang="en-US" dirty="0"/>
          </a:p>
          <a:p>
            <a:pPr marL="0" lvl="0" indent="0">
              <a:buNone/>
            </a:pPr>
            <a:r>
              <a:rPr lang="en-US" b="1" dirty="0"/>
              <a:t>Additional Information</a:t>
            </a:r>
            <a:r>
              <a:rPr lang="en-US" b="1" baseline="30000" dirty="0"/>
              <a:t>2</a:t>
            </a:r>
            <a:endParaRPr lang="en-US" b="1" dirty="0"/>
          </a:p>
          <a:p>
            <a:pPr marL="0" lvl="0" indent="0">
              <a:buNone/>
            </a:pPr>
            <a:r>
              <a:rPr lang="en-US" dirty="0"/>
              <a:t>The primary endpoint results translated to a Hodges-Lehman median treatment difference of 33.3% (95% CI, 16.70-50.00) for Q4W and 37.5% (95% CI, 20.80-50.00) for Q8W</a:t>
            </a:r>
            <a:endParaRPr lang="en-US" sz="1000" b="0" kern="1200" dirty="0">
              <a:solidFill>
                <a:schemeClr val="tx1"/>
              </a:solidFill>
              <a:effectLst/>
              <a:latin typeface="+mn-lt"/>
              <a:ea typeface="+mn-ea"/>
              <a:cs typeface="+mn-cs"/>
            </a:endParaRPr>
          </a:p>
          <a:p>
            <a:pPr marL="0" lvl="0" indent="0">
              <a:spcBef>
                <a:spcPts val="1200"/>
              </a:spcBef>
              <a:buNone/>
            </a:pPr>
            <a:endParaRPr lang="en-US" baseline="30000" dirty="0"/>
          </a:p>
          <a:p>
            <a:pPr marL="0" indent="0">
              <a:spcBef>
                <a:spcPts val="1200"/>
              </a:spcBef>
              <a:buNone/>
            </a:pPr>
            <a:r>
              <a:rPr lang="en-US" b="1" dirty="0"/>
              <a:t>References</a:t>
            </a:r>
          </a:p>
          <a:p>
            <a:pPr marL="228600" lvl="0" indent="-228600">
              <a:buFont typeface="+mj-lt"/>
              <a:buAutoNum type="arabicPeriod"/>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p>
          <a:p>
            <a:pPr marL="228600" lvl="0" indent="-228600">
              <a:buFont typeface="+mj-lt"/>
              <a:buAutoNum type="arabicPeriod"/>
              <a:defRPr/>
            </a:pPr>
            <a:r>
              <a:rPr lang="en-US" dirty="0"/>
              <a:t>In House Data, AstraZeneca Pharmaceuticals LP. Clinical study report D3250C00020.</a:t>
            </a:r>
            <a:endParaRPr lang="en-US" i="1" dirty="0"/>
          </a:p>
          <a:p>
            <a:pPr marL="0" indent="0">
              <a:buNone/>
            </a:pPr>
            <a:endParaRPr lang="en-US" b="1" dirty="0"/>
          </a:p>
        </p:txBody>
      </p:sp>
      <p:sp>
        <p:nvSpPr>
          <p:cNvPr id="5" name="Slide Number Placeholder 4"/>
          <p:cNvSpPr>
            <a:spLocks noGrp="1"/>
          </p:cNvSpPr>
          <p:nvPr>
            <p:ph type="sldNum" sz="quarter" idx="11"/>
          </p:nvPr>
        </p:nvSpPr>
        <p:spPr>
          <a:xfrm>
            <a:off x="6376737" y="8670487"/>
            <a:ext cx="479676" cy="466433"/>
          </a:xfrm>
        </p:spPr>
        <p:txBody>
          <a:bodyPr/>
          <a:lstStyle/>
          <a:p>
            <a:fld id="{FAD751AE-7ABC-314D-AFAD-47B860ED6F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000944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Notes</a:t>
            </a:r>
          </a:p>
          <a:p>
            <a:r>
              <a:rPr lang="en-US" dirty="0"/>
              <a:t>Secondary endpoints included the percentages of patients with a ≥50% reduction or a 100% reduction in their average daily OCS dosages from baseline to end of therapy, and the percentage of patients with an average final OCS dosage ≤5.0 mg/d, while maintaining asthma control</a:t>
            </a:r>
          </a:p>
          <a:p>
            <a:pPr lvl="2">
              <a:buFont typeface="Arial" panose="020B0604020202020204" pitchFamily="34" charset="0"/>
              <a:buChar char="─"/>
            </a:pPr>
            <a:r>
              <a:rPr lang="en-US" dirty="0"/>
              <a:t>100% cessation of OCS was achieved by 56% of eligible patients treated with benralizumab Q4W and 52% of eligible patients treated with benralizumab Q8W compared with 19% of eligible patients who received placebo</a:t>
            </a:r>
          </a:p>
          <a:p>
            <a:pPr lvl="2">
              <a:buFont typeface="Arial" panose="020B0604020202020204" pitchFamily="34" charset="0"/>
              <a:buChar char="─"/>
            </a:pPr>
            <a:endParaRPr lang="en-US" dirty="0"/>
          </a:p>
          <a:p>
            <a:pPr marL="0" indent="0">
              <a:spcBef>
                <a:spcPts val="1200"/>
              </a:spcBef>
              <a:buNone/>
            </a:pPr>
            <a:r>
              <a:rPr lang="en-US" b="1" dirty="0"/>
              <a:t>Reference</a:t>
            </a:r>
          </a:p>
          <a:p>
            <a:pPr marL="0" indent="0">
              <a:buNone/>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a:t>
            </a:r>
            <a:r>
              <a:rPr lang="en-US" sz="1000" b="0" i="1" kern="1200" dirty="0">
                <a:solidFill>
                  <a:schemeClr val="tx1"/>
                </a:solidFill>
                <a:effectLst/>
                <a:latin typeface="+mn-lt"/>
                <a:ea typeface="+mn-ea"/>
                <a:cs typeface="+mn-cs"/>
              </a:rPr>
              <a:t>N </a:t>
            </a:r>
            <a:r>
              <a:rPr lang="en-US" sz="1000" b="0" i="1" kern="1200" dirty="0" err="1">
                <a:solidFill>
                  <a:schemeClr val="tx1"/>
                </a:solidFill>
                <a:effectLst/>
                <a:latin typeface="+mn-lt"/>
                <a:ea typeface="+mn-ea"/>
                <a:cs typeface="+mn-cs"/>
              </a:rPr>
              <a:t>Engl</a:t>
            </a:r>
            <a:r>
              <a:rPr lang="en-US" sz="1000" b="0" i="1" kern="1200" dirty="0">
                <a:solidFill>
                  <a:schemeClr val="tx1"/>
                </a:solidFill>
                <a:effectLst/>
                <a:latin typeface="+mn-lt"/>
                <a:ea typeface="+mn-ea"/>
                <a:cs typeface="+mn-cs"/>
              </a:rPr>
              <a:t> J Med</a:t>
            </a:r>
            <a:r>
              <a:rPr lang="en-US" sz="1000" b="0" kern="1200" dirty="0">
                <a:solidFill>
                  <a:schemeClr val="tx1"/>
                </a:solidFill>
                <a:effectLst/>
                <a:latin typeface="+mn-lt"/>
                <a:ea typeface="+mn-ea"/>
                <a:cs typeface="+mn-cs"/>
              </a:rPr>
              <a:t>. 2017;376:2448-2458.</a:t>
            </a:r>
          </a:p>
          <a:p>
            <a:pPr lvl="2">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a:xfrm>
            <a:off x="6376737" y="8665171"/>
            <a:ext cx="479676" cy="466433"/>
          </a:xfrm>
        </p:spPr>
        <p:txBody>
          <a:bodyPr/>
          <a:lstStyle/>
          <a:p>
            <a:fld id="{50487F27-F4AC-478C-A07B-A71CA0B86259}" type="slidenum">
              <a:rPr lang="en-US" smtClean="0"/>
              <a:pPr/>
              <a:t>17</a:t>
            </a:fld>
            <a:endParaRPr lang="en-US" dirty="0"/>
          </a:p>
        </p:txBody>
      </p:sp>
    </p:spTree>
    <p:extLst>
      <p:ext uri="{BB962C8B-B14F-4D97-AF65-F5344CB8AC3E}">
        <p14:creationId xmlns:p14="http://schemas.microsoft.com/office/powerpoint/2010/main" val="2984291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sz="1000" b="0" i="0" u="none" strike="noStrike" kern="1200" baseline="0" dirty="0">
                <a:solidFill>
                  <a:schemeClr val="tx1"/>
                </a:solidFill>
                <a:latin typeface="+mn-lt"/>
                <a:ea typeface="+mn-ea"/>
                <a:cs typeface="+mn-cs"/>
              </a:rPr>
              <a:t>Median final OCS dosages were significantly reduced by 75% in the benralizumab Q4W and Q8W groups versus 25% in the placebo group (p&lt;0.001)</a:t>
            </a:r>
          </a:p>
          <a:p>
            <a:endParaRPr lang="en-US" sz="1000" b="0" i="0" u="none" strike="noStrike" kern="1200" baseline="0" dirty="0">
              <a:solidFill>
                <a:schemeClr val="tx1"/>
              </a:solidFill>
              <a:latin typeface="+mn-lt"/>
              <a:ea typeface="+mn-ea"/>
              <a:cs typeface="+mn-cs"/>
            </a:endParaRPr>
          </a:p>
          <a:p>
            <a:pPr marL="0" indent="0">
              <a:buNone/>
            </a:pPr>
            <a:r>
              <a:rPr lang="en-US" sz="1000" b="1" i="0" u="none" strike="noStrike" kern="1200" baseline="0" dirty="0">
                <a:solidFill>
                  <a:schemeClr val="tx1"/>
                </a:solidFill>
                <a:latin typeface="+mn-lt"/>
                <a:ea typeface="+mn-ea"/>
                <a:cs typeface="+mn-cs"/>
              </a:rPr>
              <a:t>Additional Information</a:t>
            </a:r>
          </a:p>
          <a:p>
            <a:pPr marL="0" indent="0">
              <a:buNone/>
            </a:pPr>
            <a:r>
              <a:rPr lang="en-US" sz="1000" b="0" i="0" u="none" strike="noStrike" kern="1200" baseline="0" dirty="0">
                <a:solidFill>
                  <a:schemeClr val="tx1"/>
                </a:solidFill>
                <a:latin typeface="+mn-lt"/>
                <a:ea typeface="+mn-ea"/>
                <a:cs typeface="+mn-cs"/>
              </a:rPr>
              <a:t>The</a:t>
            </a:r>
            <a:r>
              <a:rPr lang="en-US" sz="1000" b="1" i="0" u="none" strike="noStrike" kern="1200" baseline="0" dirty="0">
                <a:solidFill>
                  <a:schemeClr val="tx1"/>
                </a:solidFill>
                <a:latin typeface="+mn-lt"/>
                <a:ea typeface="+mn-ea"/>
                <a:cs typeface="+mn-cs"/>
              </a:rPr>
              <a:t> </a:t>
            </a:r>
            <a:r>
              <a:rPr lang="en-US" sz="1000" b="0" i="0" u="none" strike="noStrike" kern="1200" baseline="0" dirty="0">
                <a:solidFill>
                  <a:schemeClr val="tx1"/>
                </a:solidFill>
                <a:latin typeface="+mn-lt"/>
                <a:ea typeface="+mn-ea"/>
                <a:cs typeface="+mn-cs"/>
              </a:rPr>
              <a:t>odds of a reduction in OCS dosage were 4.09 times greater (95% CI, 2.22-7.57; p&lt;0.001) with benralizumab Q4W and 4.12 times greater (95% CI, 2.22-7.63; p&lt;0.001) with benralizumab Q8W than with placebo</a:t>
            </a:r>
            <a:endParaRPr lang="en-US" sz="1000" b="0" kern="1200" dirty="0">
              <a:solidFill>
                <a:schemeClr val="tx1"/>
              </a:solidFill>
              <a:effectLst/>
              <a:latin typeface="+mn-lt"/>
              <a:ea typeface="+mn-ea"/>
              <a:cs typeface="+mn-cs"/>
            </a:endParaRPr>
          </a:p>
          <a:p>
            <a:pPr marL="0" lvl="0" indent="0">
              <a:buNone/>
            </a:pPr>
            <a:endParaRPr lang="en-US" sz="1000" b="0" kern="1200" dirty="0">
              <a:solidFill>
                <a:schemeClr val="tx1"/>
              </a:solidFill>
              <a:effectLst/>
              <a:latin typeface="+mn-lt"/>
              <a:ea typeface="+mn-ea"/>
              <a:cs typeface="+mn-cs"/>
            </a:endParaRPr>
          </a:p>
          <a:p>
            <a:pPr marL="0" lvl="0" indent="0">
              <a:buNone/>
            </a:pPr>
            <a:endParaRPr lang="en-US" baseline="30000" dirty="0"/>
          </a:p>
          <a:p>
            <a:pPr marL="0" indent="0">
              <a:buNone/>
            </a:pPr>
            <a:r>
              <a:rPr lang="en-US" b="1" dirty="0"/>
              <a:t>Reference</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a:t>
            </a:r>
          </a:p>
          <a:p>
            <a:endParaRPr lang="en-US" dirty="0"/>
          </a:p>
        </p:txBody>
      </p:sp>
      <p:sp>
        <p:nvSpPr>
          <p:cNvPr id="4" name="Slide Number Placeholder 3"/>
          <p:cNvSpPr>
            <a:spLocks noGrp="1"/>
          </p:cNvSpPr>
          <p:nvPr>
            <p:ph type="sldNum" sz="quarter" idx="10"/>
          </p:nvPr>
        </p:nvSpPr>
        <p:spPr>
          <a:xfrm>
            <a:off x="6376737" y="8681119"/>
            <a:ext cx="479676" cy="466433"/>
          </a:xfrm>
        </p:spPr>
        <p:txBody>
          <a:bodyPr/>
          <a:lstStyle/>
          <a:p>
            <a:fld id="{50487F27-F4AC-478C-A07B-A71CA0B86259}" type="slidenum">
              <a:rPr lang="en-US" smtClean="0"/>
              <a:pPr/>
              <a:t>18</a:t>
            </a:fld>
            <a:endParaRPr lang="en-US" dirty="0"/>
          </a:p>
        </p:txBody>
      </p:sp>
    </p:spTree>
    <p:extLst>
      <p:ext uri="{BB962C8B-B14F-4D97-AF65-F5344CB8AC3E}">
        <p14:creationId xmlns:p14="http://schemas.microsoft.com/office/powerpoint/2010/main" val="2044313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a:t>
            </a:fld>
            <a:endParaRPr lang="en-US" dirty="0"/>
          </a:p>
        </p:txBody>
      </p:sp>
    </p:spTree>
    <p:extLst>
      <p:ext uri="{BB962C8B-B14F-4D97-AF65-F5344CB8AC3E}">
        <p14:creationId xmlns:p14="http://schemas.microsoft.com/office/powerpoint/2010/main" val="475973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1031875"/>
            <a:ext cx="5648325" cy="3178175"/>
          </a:xfrm>
        </p:spPr>
      </p:sp>
      <p:sp>
        <p:nvSpPr>
          <p:cNvPr id="3" name="Notes Placeholder 2"/>
          <p:cNvSpPr>
            <a:spLocks noGrp="1"/>
          </p:cNvSpPr>
          <p:nvPr>
            <p:ph type="body" idx="1"/>
          </p:nvPr>
        </p:nvSpPr>
        <p:spPr>
          <a:xfrm>
            <a:off x="685800" y="4400550"/>
            <a:ext cx="5486400" cy="4497790"/>
          </a:xfrm>
        </p:spPr>
        <p:txBody>
          <a:bodyPr>
            <a:normAutofit lnSpcReduction="10000"/>
          </a:bodyPr>
          <a:lstStyle/>
          <a:p>
            <a:pPr marL="0" indent="0">
              <a:buNone/>
            </a:pPr>
            <a:r>
              <a:rPr lang="en-US" b="1" dirty="0"/>
              <a:t>Note</a:t>
            </a:r>
            <a:r>
              <a:rPr lang="en-US" b="1" baseline="30000" dirty="0"/>
              <a:t>1,2</a:t>
            </a:r>
            <a:endParaRPr lang="en-US" b="1" dirty="0"/>
          </a:p>
          <a:p>
            <a:r>
              <a:rPr lang="en-US" sz="1000" b="0" i="0" u="none" strike="noStrike" kern="1200" baseline="0" dirty="0">
                <a:solidFill>
                  <a:schemeClr val="tx1"/>
                </a:solidFill>
                <a:latin typeface="+mn-lt"/>
                <a:ea typeface="+mn-ea"/>
                <a:cs typeface="+mn-cs"/>
              </a:rPr>
              <a:t>Annual asthma exacerbation rates were reduced in both benralizumab groups, by 55% in the Q4W group (95% CI, 0.27-0.76; p=0.003) and by 70% in the Q8W group (95% CI, 0.17-0.53; p&lt;0.001) versus placebo</a:t>
            </a:r>
            <a:endParaRPr lang="en-US" sz="1000" kern="1200" dirty="0">
              <a:solidFill>
                <a:schemeClr val="tx1"/>
              </a:solidFill>
              <a:effectLst/>
              <a:latin typeface="+mn-lt"/>
              <a:ea typeface="+mn-ea"/>
              <a:cs typeface="+mn-cs"/>
            </a:endParaRPr>
          </a:p>
          <a:p>
            <a:pPr marL="0" lvl="0" indent="0">
              <a:buNone/>
            </a:pPr>
            <a:endParaRPr lang="en-US" sz="1000" b="0" kern="1200" dirty="0">
              <a:solidFill>
                <a:schemeClr val="tx1"/>
              </a:solidFill>
              <a:effectLst/>
              <a:latin typeface="+mn-lt"/>
              <a:ea typeface="+mn-ea"/>
              <a:cs typeface="+mn-cs"/>
            </a:endParaRPr>
          </a:p>
          <a:p>
            <a:pPr marL="0" lvl="0" indent="0">
              <a:buNone/>
            </a:pPr>
            <a:r>
              <a:rPr lang="en-US" sz="1000" b="1" kern="1200" dirty="0">
                <a:solidFill>
                  <a:schemeClr val="tx1"/>
                </a:solidFill>
                <a:effectLst/>
                <a:latin typeface="+mn-lt"/>
                <a:ea typeface="+mn-ea"/>
                <a:cs typeface="+mn-cs"/>
              </a:rPr>
              <a:t>Additional Information</a:t>
            </a:r>
            <a:r>
              <a:rPr lang="en-US" sz="1000" b="1" kern="1200" baseline="30000" dirty="0">
                <a:solidFill>
                  <a:schemeClr val="tx1"/>
                </a:solidFill>
                <a:effectLst/>
                <a:latin typeface="+mn-lt"/>
                <a:ea typeface="+mn-ea"/>
                <a:cs typeface="+mn-cs"/>
              </a:rPr>
              <a:t>2</a:t>
            </a:r>
            <a:endParaRPr lang="en-US" sz="10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Mean baseline prior year exacerbations: Q4W,</a:t>
            </a:r>
            <a:r>
              <a:rPr lang="en-US" baseline="0" dirty="0"/>
              <a:t> n</a:t>
            </a:r>
            <a:r>
              <a:rPr lang="en-US" dirty="0"/>
              <a:t>=2.8; Q8W, n=3.1;</a:t>
            </a:r>
            <a:r>
              <a:rPr lang="en-US" baseline="0" dirty="0"/>
              <a:t> </a:t>
            </a:r>
            <a:r>
              <a:rPr lang="en-US" dirty="0"/>
              <a:t>Placebo, n=2.5</a:t>
            </a:r>
          </a:p>
          <a:p>
            <a:pPr marL="0" lvl="0" indent="0">
              <a:buNone/>
            </a:pPr>
            <a:endParaRPr lang="en-US" sz="1000" b="0" kern="1200" dirty="0">
              <a:solidFill>
                <a:schemeClr val="tx1"/>
              </a:solidFill>
              <a:effectLst/>
              <a:latin typeface="+mn-lt"/>
              <a:ea typeface="+mn-ea"/>
              <a:cs typeface="+mn-cs"/>
            </a:endParaRPr>
          </a:p>
          <a:p>
            <a:pPr marL="0" lvl="0" indent="0">
              <a:buNone/>
            </a:pPr>
            <a:endParaRPr lang="en-US" baseline="30000" dirty="0"/>
          </a:p>
          <a:p>
            <a:pPr marL="0" indent="0">
              <a:buNone/>
            </a:pPr>
            <a:r>
              <a:rPr lang="en-US" b="1" dirty="0"/>
              <a:t>Notes References</a:t>
            </a:r>
          </a:p>
          <a:p>
            <a:pPr marL="228600" lvl="0" indent="-228600">
              <a:buFont typeface="+mj-lt"/>
              <a:buAutoNum type="arabicPeriod"/>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a:t>
            </a:r>
          </a:p>
          <a:p>
            <a:pPr marL="228600" lvl="0" indent="-228600">
              <a:buFont typeface="+mj-lt"/>
              <a:buAutoNum type="arabicPeriod"/>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a:t>
            </a:r>
            <a:r>
              <a:rPr lang="en-US" sz="1000" b="0" i="1" kern="1200" dirty="0" err="1">
                <a:solidFill>
                  <a:schemeClr val="tx1"/>
                </a:solidFill>
                <a:effectLst/>
                <a:latin typeface="+mn-lt"/>
                <a:ea typeface="+mn-ea"/>
                <a:cs typeface="+mn-cs"/>
              </a:rPr>
              <a:t>Engl</a:t>
            </a:r>
            <a:r>
              <a:rPr lang="en-US" sz="1000" b="0" i="1" kern="1200" dirty="0">
                <a:solidFill>
                  <a:schemeClr val="tx1"/>
                </a:solidFill>
                <a:effectLst/>
                <a:latin typeface="+mn-lt"/>
                <a:ea typeface="+mn-ea"/>
                <a:cs typeface="+mn-cs"/>
              </a:rPr>
              <a:t>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endParaRPr lang="en-US" b="1" dirty="0"/>
          </a:p>
          <a:p>
            <a:pPr marL="0" indent="0">
              <a:buNone/>
            </a:pPr>
            <a:endParaRPr lang="en-US" b="1" dirty="0"/>
          </a:p>
          <a:p>
            <a:pPr marL="0" indent="0">
              <a:buNone/>
            </a:pPr>
            <a:r>
              <a:rPr lang="en-US" b="1" dirty="0"/>
              <a:t>Slide References</a:t>
            </a:r>
          </a:p>
          <a:p>
            <a:pPr marL="228600" lvl="0" indent="-228600">
              <a:buFont typeface="+mj-lt"/>
              <a:buAutoNum type="arabicPeriod"/>
              <a:defRPr/>
            </a:pPr>
            <a:r>
              <a:rPr lang="en-US" dirty="0"/>
              <a:t>Nair P, Wenzel S, Rabe KF, et al.  Oral glucocorticoid-sparing effect of benralizumab in severe asthma [supplementary appendix]. </a:t>
            </a:r>
            <a:r>
              <a:rPr lang="en-US" i="1" dirty="0"/>
              <a:t>N </a:t>
            </a:r>
            <a:r>
              <a:rPr lang="en-US" i="1" dirty="0" err="1"/>
              <a:t>Engl</a:t>
            </a:r>
            <a:r>
              <a:rPr lang="en-US" i="1" dirty="0"/>
              <a:t> J Med</a:t>
            </a:r>
            <a:r>
              <a:rPr lang="en-US" dirty="0"/>
              <a:t>. 2017;</a:t>
            </a:r>
            <a:r>
              <a:rPr lang="en-US" sz="1000" b="0" kern="1200" dirty="0">
                <a:solidFill>
                  <a:schemeClr val="tx1"/>
                </a:solidFill>
                <a:effectLst/>
                <a:latin typeface="+mn-lt"/>
                <a:ea typeface="+mn-ea"/>
                <a:cs typeface="+mn-cs"/>
              </a:rPr>
              <a:t>376:2448-2458.</a:t>
            </a:r>
            <a:r>
              <a:rPr lang="en-US" dirty="0"/>
              <a:t> </a:t>
            </a:r>
            <a:r>
              <a:rPr lang="en-US" sz="1000" b="0" kern="1200" dirty="0">
                <a:solidFill>
                  <a:schemeClr val="tx1"/>
                </a:solidFill>
                <a:effectLst/>
              </a:rPr>
              <a:t>http://www.nejm.org/doi/suppl/10.1056/NEJMoa1703501/suppl_file/nejmoa1703501_appendix.pdf. </a:t>
            </a:r>
            <a:r>
              <a:rPr lang="en-US" dirty="0"/>
              <a:t>Accessed April 3, 2018. </a:t>
            </a:r>
          </a:p>
          <a:p>
            <a:pPr marL="228600" lvl="0" indent="-228600">
              <a:buFont typeface="+mj-lt"/>
              <a:buAutoNum type="arabicPeriod"/>
              <a:defRPr/>
            </a:pPr>
            <a:r>
              <a:rPr lang="en-US" dirty="0"/>
              <a:t>Nair P, Wenzel S, Rabe KF, et al.  Oral glucocorticoid-sparing effect of benralizumab in severe asthma [protocol]. </a:t>
            </a:r>
            <a:r>
              <a:rPr lang="en-US" i="1" dirty="0"/>
              <a:t>N </a:t>
            </a:r>
            <a:r>
              <a:rPr lang="en-US" i="1" dirty="0" err="1"/>
              <a:t>Engl</a:t>
            </a:r>
            <a:r>
              <a:rPr lang="en-US" i="1" dirty="0"/>
              <a:t> J Med</a:t>
            </a:r>
            <a:r>
              <a:rPr lang="en-US" dirty="0"/>
              <a:t>. 2017;</a:t>
            </a:r>
            <a:r>
              <a:rPr lang="en-US" sz="1000" b="0" kern="1200" dirty="0">
                <a:solidFill>
                  <a:schemeClr val="tx1"/>
                </a:solidFill>
                <a:effectLst/>
                <a:latin typeface="+mn-lt"/>
                <a:ea typeface="+mn-ea"/>
                <a:cs typeface="+mn-cs"/>
              </a:rPr>
              <a:t>376:2448-2458.</a:t>
            </a:r>
            <a:r>
              <a:rPr lang="en-US" dirty="0"/>
              <a:t> </a:t>
            </a:r>
            <a:r>
              <a:rPr lang="en-US" sz="1000" b="0" kern="1200" dirty="0">
                <a:solidFill>
                  <a:schemeClr val="tx1"/>
                </a:solidFill>
                <a:effectLst/>
              </a:rPr>
              <a:t>http://www.nejm.org/doi/suppl/10.1056/NEJMoa1703501/suppl_file/nejmoa1703501_protocol.pdf</a:t>
            </a:r>
            <a:r>
              <a:rPr lang="en-US" dirty="0"/>
              <a:t>. Accessed April 3, 2018.  </a:t>
            </a:r>
            <a:endParaRPr lang="en-US" b="1" dirty="0"/>
          </a:p>
        </p:txBody>
      </p:sp>
      <p:sp>
        <p:nvSpPr>
          <p:cNvPr id="5" name="Slide Number Placeholder 4"/>
          <p:cNvSpPr>
            <a:spLocks noGrp="1"/>
          </p:cNvSpPr>
          <p:nvPr>
            <p:ph type="sldNum" sz="quarter" idx="11"/>
          </p:nvPr>
        </p:nvSpPr>
        <p:spPr>
          <a:xfrm>
            <a:off x="6376737" y="8675803"/>
            <a:ext cx="479676" cy="466433"/>
          </a:xfrm>
        </p:spPr>
        <p:txBody>
          <a:bodyPr/>
          <a:lstStyle/>
          <a:p>
            <a:fld id="{FAD751AE-7ABC-314D-AFAD-47B860ED6F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766311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020763"/>
            <a:ext cx="5689600" cy="3200400"/>
          </a:xfrm>
        </p:spPr>
      </p:sp>
      <p:sp>
        <p:nvSpPr>
          <p:cNvPr id="3" name="Notes Placeholder 2"/>
          <p:cNvSpPr>
            <a:spLocks noGrp="1"/>
          </p:cNvSpPr>
          <p:nvPr>
            <p:ph type="body" idx="1"/>
          </p:nvPr>
        </p:nvSpPr>
        <p:spPr>
          <a:xfrm>
            <a:off x="584200" y="4400550"/>
            <a:ext cx="5689600" cy="3600450"/>
          </a:xfrm>
        </p:spPr>
        <p:txBody>
          <a:bodyPr/>
          <a:lstStyle/>
          <a:p>
            <a:pPr marL="0" indent="0">
              <a:buNone/>
            </a:pPr>
            <a:r>
              <a:rPr lang="en-US" b="1" dirty="0"/>
              <a:t>Note</a:t>
            </a:r>
          </a:p>
          <a:p>
            <a:pPr marL="0" indent="0">
              <a:buNone/>
            </a:pPr>
            <a:r>
              <a:rPr lang="en-US" dirty="0"/>
              <a:t>Present slide.</a:t>
            </a:r>
          </a:p>
          <a:p>
            <a:pPr marL="0" indent="0">
              <a:buNone/>
            </a:pPr>
            <a:endParaRPr lang="en-US" b="1" dirty="0"/>
          </a:p>
          <a:p>
            <a:pPr marL="0" indent="0">
              <a:buNone/>
            </a:pPr>
            <a:r>
              <a:rPr lang="en-US" b="1" dirty="0"/>
              <a:t>Additional information</a:t>
            </a:r>
          </a:p>
          <a:p>
            <a:pPr marL="0" indent="0">
              <a:buNone/>
            </a:pPr>
            <a:r>
              <a:rPr lang="en-US" dirty="0"/>
              <a:t>Hazard ratio (95% CI) relative to placebo (Cox proportional hazard model): Q4W, 0.39 (0.22–0.66) and Q8W, 0.32 (0.17–0.57); p value for both &lt;0.001</a:t>
            </a:r>
          </a:p>
          <a:p>
            <a:pPr marL="0" indent="0">
              <a:buNone/>
            </a:pPr>
            <a:endParaRPr lang="en-US" b="1" dirty="0"/>
          </a:p>
          <a:p>
            <a:pPr marL="0" indent="0">
              <a:buNone/>
            </a:pPr>
            <a:r>
              <a:rPr lang="en-US" b="1" dirty="0"/>
              <a:t>Reference</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a:t>
            </a:r>
            <a:r>
              <a:rPr lang="en-US" dirty="0"/>
              <a:t>[supplementary appendix]</a:t>
            </a:r>
            <a:r>
              <a:rPr lang="en-US" sz="1000" b="0" kern="1200" dirty="0">
                <a:solidFill>
                  <a:schemeClr val="tx1"/>
                </a:solidFill>
                <a:effectLst/>
                <a:latin typeface="+mn-lt"/>
                <a:ea typeface="+mn-ea"/>
                <a:cs typeface="+mn-cs"/>
              </a:rPr>
              <a:t>.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a:t>
            </a:r>
            <a:endParaRPr lang="en-US" dirty="0"/>
          </a:p>
        </p:txBody>
      </p:sp>
      <p:sp>
        <p:nvSpPr>
          <p:cNvPr id="4" name="Slide Number Placeholder 3"/>
          <p:cNvSpPr>
            <a:spLocks noGrp="1"/>
          </p:cNvSpPr>
          <p:nvPr>
            <p:ph type="sldNum" sz="quarter" idx="10"/>
          </p:nvPr>
        </p:nvSpPr>
        <p:spPr>
          <a:xfrm>
            <a:off x="6376737" y="8675803"/>
            <a:ext cx="479676" cy="466433"/>
          </a:xfrm>
        </p:spPr>
        <p:txBody>
          <a:bodyPr/>
          <a:lstStyle/>
          <a:p>
            <a:fld id="{50487F27-F4AC-478C-A07B-A71CA0B86259}" type="slidenum">
              <a:rPr lang="en-US" smtClean="0"/>
              <a:pPr/>
              <a:t>20</a:t>
            </a:fld>
            <a:endParaRPr lang="en-US" dirty="0"/>
          </a:p>
        </p:txBody>
      </p:sp>
    </p:spTree>
    <p:extLst>
      <p:ext uri="{BB962C8B-B14F-4D97-AF65-F5344CB8AC3E}">
        <p14:creationId xmlns:p14="http://schemas.microsoft.com/office/powerpoint/2010/main" val="1946365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8325" y="1031875"/>
            <a:ext cx="5726113" cy="3221038"/>
          </a:xfrm>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Reference</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endParaRPr lang="en-US" dirty="0"/>
          </a:p>
          <a:p>
            <a:pPr marL="0" indent="0">
              <a:buNone/>
            </a:pPr>
            <a:endParaRPr lang="en-US" dirty="0"/>
          </a:p>
        </p:txBody>
      </p:sp>
      <p:sp>
        <p:nvSpPr>
          <p:cNvPr id="4" name="Slide Number Placeholder 3"/>
          <p:cNvSpPr>
            <a:spLocks noGrp="1"/>
          </p:cNvSpPr>
          <p:nvPr>
            <p:ph type="sldNum" sz="quarter" idx="10"/>
          </p:nvPr>
        </p:nvSpPr>
        <p:spPr>
          <a:xfrm>
            <a:off x="6376737" y="8670487"/>
            <a:ext cx="479676" cy="466433"/>
          </a:xfrm>
        </p:spPr>
        <p:txBody>
          <a:bodyPr/>
          <a:lstStyle/>
          <a:p>
            <a:fld id="{9DC6D1C1-EE92-49F0-9360-996A2F545626}"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414624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3250" y="1052513"/>
            <a:ext cx="5651500" cy="3179762"/>
          </a:xfrm>
        </p:spPr>
      </p:sp>
      <p:sp>
        <p:nvSpPr>
          <p:cNvPr id="3" name="Notes Placeholder 2"/>
          <p:cNvSpPr>
            <a:spLocks noGrp="1"/>
          </p:cNvSpPr>
          <p:nvPr>
            <p:ph type="body" idx="1"/>
          </p:nvPr>
        </p:nvSpPr>
        <p:spPr>
          <a:xfrm>
            <a:off x="685800" y="4645109"/>
            <a:ext cx="5486400" cy="3600450"/>
          </a:xfrm>
        </p:spPr>
        <p:txBody>
          <a:bodyPr>
            <a:normAutofit/>
          </a:bodyPr>
          <a:lstStyle/>
          <a:p>
            <a:pPr marL="0" indent="0">
              <a:buNone/>
            </a:pPr>
            <a:r>
              <a:rPr lang="en-US" b="1" dirty="0"/>
              <a:t>Notes</a:t>
            </a:r>
          </a:p>
          <a:p>
            <a:r>
              <a:rPr lang="en-US" sz="1000" b="0" i="0" u="none" strike="noStrike" kern="1200" baseline="0" dirty="0">
                <a:solidFill>
                  <a:schemeClr val="tx1"/>
                </a:solidFill>
                <a:latin typeface="+mn-lt"/>
                <a:ea typeface="+mn-ea"/>
                <a:cs typeface="+mn-cs"/>
              </a:rPr>
              <a:t>The least squares mean changes from baseline to Week 28 in prebronchodilator FEV</a:t>
            </a:r>
            <a:r>
              <a:rPr lang="en-US" sz="1000" b="0" i="0" u="none" strike="noStrike" kern="1200" baseline="-25000" dirty="0">
                <a:solidFill>
                  <a:schemeClr val="tx1"/>
                </a:solidFill>
                <a:latin typeface="+mn-lt"/>
                <a:ea typeface="+mn-ea"/>
                <a:cs typeface="+mn-cs"/>
              </a:rPr>
              <a:t>1</a:t>
            </a:r>
            <a:r>
              <a:rPr lang="en-US" sz="1000" b="0" i="0" u="none" strike="noStrike" kern="1200" baseline="0" dirty="0">
                <a:solidFill>
                  <a:schemeClr val="tx1"/>
                </a:solidFill>
                <a:latin typeface="+mn-lt"/>
                <a:ea typeface="+mn-ea"/>
                <a:cs typeface="+mn-cs"/>
              </a:rPr>
              <a:t> were as follows: placebo, 126 mL; benralizumab Q4W, 232 mL; and benralizumab Q8W, 239 mL </a:t>
            </a:r>
          </a:p>
          <a:p>
            <a:r>
              <a:rPr lang="en-US" sz="1000" b="0" i="0" u="none" strike="noStrike" kern="1200" baseline="0" dirty="0">
                <a:solidFill>
                  <a:schemeClr val="tx1"/>
                </a:solidFill>
                <a:latin typeface="+mn-lt"/>
                <a:ea typeface="+mn-ea"/>
                <a:cs typeface="+mn-cs"/>
              </a:rPr>
              <a:t>The least squares mean differences at Week 28 versus placebo were as follows:+105 mL (95% CI, -40 to 251; p=0.153) for benralizumab Q4W and +112 mL (95% CI, -33 to 258; p=0.129) for benralizumab Q8W</a:t>
            </a:r>
          </a:p>
          <a:p>
            <a:pPr marL="0" indent="0">
              <a:buNone/>
            </a:pPr>
            <a:endParaRPr lang="en-US" dirty="0"/>
          </a:p>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dirty="0"/>
              <a:t>Notes Reference</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p>
          <a:p>
            <a:pPr marL="0" lvl="0" indent="0">
              <a:buNone/>
              <a:defRPr/>
            </a:pPr>
            <a:endParaRPr lang="en-US" sz="1000" b="0" kern="1200" dirty="0">
              <a:solidFill>
                <a:schemeClr val="tx1"/>
              </a:solidFill>
              <a:effectLst/>
              <a:latin typeface="+mn-lt"/>
              <a:ea typeface="+mn-ea"/>
              <a:cs typeface="+mn-cs"/>
            </a:endParaRPr>
          </a:p>
          <a:p>
            <a:pPr marL="0" lvl="0" indent="0">
              <a:buNone/>
              <a:defRPr/>
            </a:pPr>
            <a:r>
              <a:rPr lang="en-US" b="1" dirty="0"/>
              <a:t>Slide References</a:t>
            </a:r>
          </a:p>
          <a:p>
            <a:pPr marL="228600" lvl="0" indent="-228600">
              <a:buFont typeface="+mj-lt"/>
              <a:buAutoNum type="arabicPeriod"/>
              <a:defRPr/>
            </a:pPr>
            <a:r>
              <a:rPr lang="en-US" dirty="0"/>
              <a:t>Nair P, Wenzel S, Rabe KF, et al. Oral glucocorticoid-sparing effect of benralizumab in severe asthma [supplementary appendix]. </a:t>
            </a:r>
            <a:r>
              <a:rPr lang="en-US" i="1" dirty="0"/>
              <a:t>N </a:t>
            </a:r>
            <a:r>
              <a:rPr lang="en-US" i="1" dirty="0" err="1"/>
              <a:t>Engl</a:t>
            </a:r>
            <a:r>
              <a:rPr lang="en-US" i="1" dirty="0"/>
              <a:t> J Med</a:t>
            </a:r>
            <a:r>
              <a:rPr lang="en-US" dirty="0"/>
              <a:t>. 2017;376:2448-2458. http://www.nejm.org/doi/suppl/10.1056/NEJMoa1703501/suppl_file/nejmoa1703501_appendix.pdf. Accessed April 3, 2018.</a:t>
            </a:r>
          </a:p>
          <a:p>
            <a:pPr marL="228600" lvl="0" indent="-228600">
              <a:buFont typeface="+mj-lt"/>
              <a:buAutoNum type="arabicPeriod"/>
              <a:defRPr/>
            </a:pPr>
            <a:r>
              <a:rPr lang="en-US" dirty="0"/>
              <a:t>Nair P, Wenzel S, Rabe KF, et al. Oral glucocorticoid-sparing effect of benralizumab in severe asthma. </a:t>
            </a:r>
            <a:r>
              <a:rPr lang="en-US" i="1" dirty="0"/>
              <a:t>N </a:t>
            </a:r>
            <a:r>
              <a:rPr lang="en-US" i="1" dirty="0" err="1"/>
              <a:t>Engl</a:t>
            </a:r>
            <a:r>
              <a:rPr lang="en-US" i="1" dirty="0"/>
              <a:t> J Med</a:t>
            </a:r>
            <a:r>
              <a:rPr lang="en-US" dirty="0"/>
              <a:t>. 2017;376:2448-2458.</a:t>
            </a:r>
            <a:endParaRPr lang="en-US" b="1" dirty="0"/>
          </a:p>
          <a:p>
            <a:pPr marL="0" lvl="0" indent="0">
              <a:buNone/>
              <a:defRPr/>
            </a:pPr>
            <a:endParaRPr lang="en-US" b="1" dirty="0"/>
          </a:p>
        </p:txBody>
      </p:sp>
      <p:sp>
        <p:nvSpPr>
          <p:cNvPr id="5" name="Slide Number Placeholder 4"/>
          <p:cNvSpPr>
            <a:spLocks noGrp="1"/>
          </p:cNvSpPr>
          <p:nvPr>
            <p:ph type="sldNum" sz="quarter" idx="11"/>
          </p:nvPr>
        </p:nvSpPr>
        <p:spPr>
          <a:xfrm>
            <a:off x="6376737" y="8670486"/>
            <a:ext cx="479676" cy="466433"/>
          </a:xfrm>
        </p:spPr>
        <p:txBody>
          <a:bodyPr/>
          <a:lstStyle/>
          <a:p>
            <a:fld id="{FAD751AE-7ABC-314D-AFAD-47B860ED6FFE}"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505641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031875"/>
            <a:ext cx="5689600" cy="3200400"/>
          </a:xfrm>
        </p:spPr>
      </p:sp>
      <p:sp>
        <p:nvSpPr>
          <p:cNvPr id="3" name="Notes Placeholder 2"/>
          <p:cNvSpPr>
            <a:spLocks noGrp="1"/>
          </p:cNvSpPr>
          <p:nvPr>
            <p:ph type="body" idx="1"/>
          </p:nvPr>
        </p:nvSpPr>
        <p:spPr/>
        <p:txBody>
          <a:bodyPr/>
          <a:lstStyle/>
          <a:p>
            <a:pPr marL="0" indent="0">
              <a:buNone/>
            </a:pPr>
            <a:r>
              <a:rPr lang="en-US" b="1" dirty="0"/>
              <a:t>Note</a:t>
            </a:r>
            <a:endParaRPr lang="en-US" dirty="0"/>
          </a:p>
          <a:p>
            <a:pPr marL="171450" indent="-171450"/>
            <a:r>
              <a:rPr lang="en-US" dirty="0"/>
              <a:t>Improvement in lung function as</a:t>
            </a:r>
            <a:r>
              <a:rPr lang="en-US" baseline="0" dirty="0"/>
              <a:t> measured by prebronchodilator FEV</a:t>
            </a:r>
            <a:r>
              <a:rPr lang="en-US" baseline="-25000" dirty="0"/>
              <a:t>1</a:t>
            </a:r>
            <a:r>
              <a:rPr lang="en-US" baseline="0" dirty="0"/>
              <a:t> </a:t>
            </a:r>
            <a:r>
              <a:rPr lang="en-US" dirty="0"/>
              <a:t>versus placebo was observed by Week 4, the first time</a:t>
            </a:r>
            <a:r>
              <a:rPr lang="en-US" baseline="0" dirty="0"/>
              <a:t> </a:t>
            </a:r>
            <a:r>
              <a:rPr lang="en-US" dirty="0"/>
              <a:t>point at which FEV</a:t>
            </a:r>
            <a:r>
              <a:rPr lang="en-US" baseline="-25000" dirty="0"/>
              <a:t>1</a:t>
            </a:r>
            <a:r>
              <a:rPr lang="en-US" dirty="0"/>
              <a:t> was assessed, and</a:t>
            </a:r>
            <a:r>
              <a:rPr lang="en-US" baseline="0" dirty="0"/>
              <a:t> </a:t>
            </a:r>
            <a:r>
              <a:rPr lang="en-US" dirty="0"/>
              <a:t>was maintained</a:t>
            </a:r>
            <a:r>
              <a:rPr lang="en-US" baseline="0" dirty="0"/>
              <a:t> </a:t>
            </a:r>
            <a:r>
              <a:rPr lang="en-US" dirty="0"/>
              <a:t>throughout the treatment period </a:t>
            </a:r>
            <a:r>
              <a:rPr lang="en-US" sz="1000" b="0" i="0" u="none" strike="noStrike" kern="1200" baseline="0" dirty="0">
                <a:solidFill>
                  <a:schemeClr val="tx1"/>
                </a:solidFill>
                <a:latin typeface="+mn-lt"/>
                <a:ea typeface="+mn-ea"/>
                <a:cs typeface="+mn-cs"/>
              </a:rPr>
              <a:t>despite OCS dose reduction</a:t>
            </a:r>
            <a:endParaRPr lang="en-US" dirty="0"/>
          </a:p>
          <a:p>
            <a:pPr marL="0" indent="0">
              <a:buNone/>
            </a:pPr>
            <a:endParaRPr lang="en-US" dirty="0"/>
          </a:p>
          <a:p>
            <a:pPr marL="0" indent="0">
              <a:buNone/>
            </a:pPr>
            <a:r>
              <a:rPr lang="en-US" b="1" dirty="0"/>
              <a:t>Reference</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p>
          <a:p>
            <a:pPr marL="0" lvl="0" indent="0">
              <a:buNone/>
              <a:defRPr/>
            </a:pPr>
            <a:endParaRPr lang="en-US" sz="1000" b="0" kern="1200" dirty="0">
              <a:solidFill>
                <a:schemeClr val="tx1"/>
              </a:solidFill>
              <a:effectLst/>
              <a:latin typeface="+mn-lt"/>
              <a:ea typeface="+mn-ea"/>
              <a:cs typeface="+mn-cs"/>
            </a:endParaRPr>
          </a:p>
          <a:p>
            <a:pPr marL="0" lvl="0" indent="0">
              <a:buNone/>
              <a:defRPr/>
            </a:pPr>
            <a:r>
              <a:rPr lang="en-US" sz="1000" b="1" kern="1200" dirty="0">
                <a:solidFill>
                  <a:schemeClr val="tx1"/>
                </a:solidFill>
                <a:effectLst/>
                <a:latin typeface="+mn-lt"/>
                <a:ea typeface="+mn-ea"/>
                <a:cs typeface="+mn-cs"/>
              </a:rPr>
              <a:t>Slide Reference</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a:t>
            </a:r>
            <a:r>
              <a:rPr lang="en-US" sz="1000" b="0" i="1" kern="1200" dirty="0" err="1">
                <a:solidFill>
                  <a:schemeClr val="tx1"/>
                </a:solidFill>
                <a:effectLst/>
                <a:latin typeface="+mn-lt"/>
                <a:ea typeface="+mn-ea"/>
                <a:cs typeface="+mn-cs"/>
              </a:rPr>
              <a:t>Engl</a:t>
            </a:r>
            <a:r>
              <a:rPr lang="en-US" sz="1000" b="0" i="1" kern="1200" dirty="0">
                <a:solidFill>
                  <a:schemeClr val="tx1"/>
                </a:solidFill>
                <a:effectLst/>
                <a:latin typeface="+mn-lt"/>
                <a:ea typeface="+mn-ea"/>
                <a:cs typeface="+mn-cs"/>
              </a:rPr>
              <a:t>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 Accessed April 3, 2018. </a:t>
            </a:r>
            <a:endParaRPr lang="en-US" b="1" dirty="0"/>
          </a:p>
        </p:txBody>
      </p:sp>
      <p:sp>
        <p:nvSpPr>
          <p:cNvPr id="4" name="Slide Number Placeholder 3"/>
          <p:cNvSpPr>
            <a:spLocks noGrp="1"/>
          </p:cNvSpPr>
          <p:nvPr>
            <p:ph type="sldNum" sz="quarter" idx="10"/>
          </p:nvPr>
        </p:nvSpPr>
        <p:spPr>
          <a:xfrm>
            <a:off x="6376737" y="8675803"/>
            <a:ext cx="479676" cy="466433"/>
          </a:xfrm>
        </p:spPr>
        <p:txBody>
          <a:bodyPr/>
          <a:lstStyle/>
          <a:p>
            <a:fld id="{50487F27-F4AC-478C-A07B-A71CA0B86259}" type="slidenum">
              <a:rPr lang="en-US" smtClean="0"/>
              <a:pPr/>
              <a:t>23</a:t>
            </a:fld>
            <a:endParaRPr lang="en-US" dirty="0"/>
          </a:p>
        </p:txBody>
      </p:sp>
    </p:spTree>
    <p:extLst>
      <p:ext uri="{BB962C8B-B14F-4D97-AF65-F5344CB8AC3E}">
        <p14:creationId xmlns:p14="http://schemas.microsoft.com/office/powerpoint/2010/main" val="3933299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 </a:t>
            </a:r>
          </a:p>
          <a:p>
            <a:pPr marL="0" indent="0">
              <a:buNone/>
            </a:pPr>
            <a:r>
              <a:rPr lang="en-US" sz="1000" b="0" i="0" u="none" strike="noStrike" kern="1200" baseline="0" dirty="0">
                <a:solidFill>
                  <a:schemeClr val="tx1"/>
                </a:solidFill>
                <a:latin typeface="+mn-lt"/>
                <a:ea typeface="+mn-ea"/>
                <a:cs typeface="+mn-cs"/>
              </a:rPr>
              <a:t>The least squares mean differences at Week 28 versus placebo were as follows:  benralizumab Q4W, -0.24 (95% CI, -0.55 to 0.08; p=0.139) and benralizumab Q8W, -0.55 (95% CI, -0.86 to -0.23; p=0.001)</a:t>
            </a:r>
            <a:r>
              <a:rPr lang="en-US" sz="1000" b="0" i="0" u="none" strike="noStrike" kern="1200" baseline="30000" dirty="0">
                <a:solidFill>
                  <a:schemeClr val="tx1"/>
                </a:solidFill>
                <a:latin typeface="+mn-lt"/>
                <a:ea typeface="+mn-ea"/>
                <a:cs typeface="+mn-cs"/>
              </a:rPr>
              <a:t>1</a:t>
            </a:r>
            <a:endParaRPr lang="en-US" sz="1000" b="0" i="0" u="none" strike="noStrike" kern="1200" baseline="0" dirty="0">
              <a:solidFill>
                <a:schemeClr val="tx1"/>
              </a:solidFill>
              <a:latin typeface="+mn-lt"/>
              <a:ea typeface="+mn-ea"/>
              <a:cs typeface="+mn-cs"/>
            </a:endParaRPr>
          </a:p>
          <a:p>
            <a:pPr marL="0" indent="0">
              <a:buNone/>
            </a:pPr>
            <a:endParaRPr lang="en-US" sz="1000" b="1" i="0" u="none" strike="noStrike" kern="1200" baseline="0" dirty="0">
              <a:solidFill>
                <a:schemeClr val="tx1"/>
              </a:solidFill>
              <a:latin typeface="+mn-lt"/>
              <a:ea typeface="+mn-ea"/>
              <a:cs typeface="+mn-cs"/>
            </a:endParaRPr>
          </a:p>
          <a:p>
            <a:pPr marL="0" indent="0">
              <a:buNone/>
            </a:pPr>
            <a:r>
              <a:rPr lang="en-US" sz="1000" b="1" i="0" u="none" strike="noStrike" kern="1200" baseline="0" dirty="0">
                <a:solidFill>
                  <a:schemeClr val="tx1"/>
                </a:solidFill>
                <a:latin typeface="+mn-lt"/>
                <a:ea typeface="+mn-ea"/>
                <a:cs typeface="+mn-cs"/>
              </a:rPr>
              <a:t>Additional Information</a:t>
            </a:r>
          </a:p>
          <a:p>
            <a:pPr marL="0" indent="0">
              <a:buNone/>
            </a:pPr>
            <a:r>
              <a:rPr lang="en-US" sz="1000" b="0" i="0" u="none" strike="noStrike" kern="1200" baseline="0" dirty="0">
                <a:solidFill>
                  <a:schemeClr val="tx1"/>
                </a:solidFill>
                <a:latin typeface="+mn-lt"/>
                <a:ea typeface="+mn-ea"/>
                <a:cs typeface="+mn-cs"/>
              </a:rPr>
              <a:t>An ACQ-6 responder was defined as a patient achieving a minimally important clinical difference of ≥0.5 in ACQ-6 score at Week 28</a:t>
            </a:r>
            <a:r>
              <a:rPr lang="en-US" sz="1000" b="0" i="0" u="none" strike="noStrike" kern="1200" baseline="30000" dirty="0">
                <a:solidFill>
                  <a:schemeClr val="tx1"/>
                </a:solidFill>
                <a:latin typeface="+mn-lt"/>
                <a:ea typeface="+mn-ea"/>
                <a:cs typeface="+mn-cs"/>
              </a:rPr>
              <a:t>2</a:t>
            </a:r>
            <a:endParaRPr lang="en-US" sz="1000" b="0" i="0" u="none" strike="noStrike" kern="1200" baseline="0" dirty="0">
              <a:solidFill>
                <a:schemeClr val="tx1"/>
              </a:solidFill>
              <a:latin typeface="+mn-lt"/>
              <a:ea typeface="+mn-ea"/>
              <a:cs typeface="+mn-cs"/>
            </a:endParaRPr>
          </a:p>
          <a:p>
            <a:endParaRPr lang="en-US" sz="1000" b="0" i="0" u="none" strike="noStrike" kern="1200" baseline="0" dirty="0">
              <a:solidFill>
                <a:schemeClr val="tx1"/>
              </a:solidFill>
              <a:latin typeface="+mn-lt"/>
              <a:ea typeface="+mn-ea"/>
              <a:cs typeface="+mn-cs"/>
            </a:endParaRPr>
          </a:p>
          <a:p>
            <a:pPr marL="0" indent="0">
              <a:buNone/>
            </a:pPr>
            <a:r>
              <a:rPr lang="en-US" b="1" dirty="0"/>
              <a:t>References</a:t>
            </a:r>
          </a:p>
          <a:p>
            <a:pPr marL="228600" lvl="0" indent="-228600">
              <a:buFont typeface="+mj-lt"/>
              <a:buAutoNum type="arabicPeriod"/>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 Accessed April 3, 2018.</a:t>
            </a:r>
          </a:p>
          <a:p>
            <a:pPr marL="228600" lvl="0" indent="-228600">
              <a:buFont typeface="+mj-lt"/>
              <a:buAutoNum type="arabicPeriod"/>
              <a:defRPr/>
            </a:pPr>
            <a:r>
              <a:rPr lang="en-US" dirty="0"/>
              <a:t>In House Data, AstraZeneca Pharmaceuticals LP. Clinical study report D3250C00020.</a:t>
            </a:r>
            <a:endParaRPr lang="en-US" i="1"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i="0"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i="0" dirty="0"/>
          </a:p>
          <a:p>
            <a:pPr marL="0" indent="0">
              <a:buNone/>
            </a:pPr>
            <a:endParaRPr lang="en-US" b="1" dirty="0"/>
          </a:p>
        </p:txBody>
      </p:sp>
      <p:sp>
        <p:nvSpPr>
          <p:cNvPr id="4" name="Slide Number Placeholder 3"/>
          <p:cNvSpPr>
            <a:spLocks noGrp="1"/>
          </p:cNvSpPr>
          <p:nvPr>
            <p:ph type="sldNum" sz="quarter" idx="10"/>
          </p:nvPr>
        </p:nvSpPr>
        <p:spPr>
          <a:xfrm>
            <a:off x="6376737" y="8665168"/>
            <a:ext cx="479676" cy="466433"/>
          </a:xfrm>
        </p:spPr>
        <p:txBody>
          <a:bodyPr/>
          <a:lstStyle/>
          <a:p>
            <a:fld id="{50487F27-F4AC-478C-A07B-A71CA0B86259}" type="slidenum">
              <a:rPr lang="en-US" smtClean="0"/>
              <a:pPr/>
              <a:t>24</a:t>
            </a:fld>
            <a:endParaRPr lang="en-US" dirty="0"/>
          </a:p>
        </p:txBody>
      </p:sp>
    </p:spTree>
    <p:extLst>
      <p:ext uri="{BB962C8B-B14F-4D97-AF65-F5344CB8AC3E}">
        <p14:creationId xmlns:p14="http://schemas.microsoft.com/office/powerpoint/2010/main" val="2552464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 </a:t>
            </a:r>
          </a:p>
          <a:p>
            <a:r>
              <a:rPr lang="en-US" sz="1000" b="0" i="0" u="none" strike="noStrike" kern="1200" baseline="0" dirty="0">
                <a:solidFill>
                  <a:schemeClr val="tx1"/>
                </a:solidFill>
                <a:latin typeface="+mn-lt"/>
                <a:ea typeface="+mn-ea"/>
                <a:cs typeface="+mn-cs"/>
              </a:rPr>
              <a:t>The least squares mean differences at Week 28 for benralizumab</a:t>
            </a:r>
            <a:r>
              <a:rPr lang="en-US" sz="1000" b="0" i="0" u="none" strike="noStrike" kern="1200" dirty="0">
                <a:solidFill>
                  <a:schemeClr val="tx1"/>
                </a:solidFill>
                <a:latin typeface="+mn-lt"/>
                <a:ea typeface="+mn-ea"/>
                <a:cs typeface="+mn-cs"/>
              </a:rPr>
              <a:t> versus placebo </a:t>
            </a:r>
            <a:r>
              <a:rPr lang="en-US" dirty="0"/>
              <a:t>Q4W, 0.23 (95% CI, -0.08 to 0.53; p=0.151) </a:t>
            </a:r>
            <a:r>
              <a:rPr lang="en-US" sz="1000" b="0" i="0" u="none" strike="noStrike" kern="1200" baseline="0" dirty="0">
                <a:solidFill>
                  <a:schemeClr val="tx1"/>
                </a:solidFill>
                <a:latin typeface="+mn-lt"/>
                <a:ea typeface="+mn-ea"/>
                <a:cs typeface="+mn-cs"/>
              </a:rPr>
              <a:t>and benralizumab Q8W,</a:t>
            </a:r>
            <a:r>
              <a:rPr lang="en-US" sz="1000" b="0" i="0" u="none" strike="noStrike" kern="1200" dirty="0">
                <a:solidFill>
                  <a:schemeClr val="tx1"/>
                </a:solidFill>
                <a:latin typeface="+mn-lt"/>
                <a:ea typeface="+mn-ea"/>
                <a:cs typeface="+mn-cs"/>
              </a:rPr>
              <a:t> </a:t>
            </a:r>
            <a:r>
              <a:rPr lang="en-US" sz="1000" b="0" i="0" u="none" strike="noStrike" kern="1200" baseline="0" dirty="0">
                <a:solidFill>
                  <a:schemeClr val="tx1"/>
                </a:solidFill>
                <a:latin typeface="+mn-lt"/>
                <a:ea typeface="+mn-ea"/>
                <a:cs typeface="+mn-cs"/>
              </a:rPr>
              <a:t>0.45 (95% CI, 0.14 to 0.76; p=0.004)</a:t>
            </a:r>
            <a:r>
              <a:rPr lang="en-US" sz="1000" b="0" i="0" u="none" strike="noStrike" kern="1200" baseline="30000" dirty="0">
                <a:solidFill>
                  <a:schemeClr val="tx1"/>
                </a:solidFill>
                <a:latin typeface="+mn-lt"/>
                <a:ea typeface="+mn-ea"/>
                <a:cs typeface="+mn-cs"/>
              </a:rPr>
              <a:t>1</a:t>
            </a:r>
            <a:endParaRPr lang="en-US" sz="1000" b="0" i="0" u="none" strike="noStrike" kern="1200" baseline="0" dirty="0">
              <a:solidFill>
                <a:schemeClr val="tx1"/>
              </a:solidFill>
              <a:latin typeface="+mn-lt"/>
              <a:ea typeface="+mn-ea"/>
              <a:cs typeface="+mn-cs"/>
            </a:endParaRPr>
          </a:p>
          <a:p>
            <a:endParaRPr lang="en-US" sz="1000" b="0" i="0" u="none" strike="noStrike" kern="1200" baseline="0" dirty="0">
              <a:solidFill>
                <a:schemeClr val="tx1"/>
              </a:solidFill>
              <a:latin typeface="+mn-lt"/>
              <a:ea typeface="+mn-ea"/>
              <a:cs typeface="+mn-cs"/>
            </a:endParaRPr>
          </a:p>
          <a:p>
            <a:pPr marL="0" indent="0">
              <a:buNone/>
            </a:pPr>
            <a:r>
              <a:rPr lang="en-US" sz="1000" b="1" i="0" u="none" strike="noStrike" kern="1200" baseline="0" dirty="0">
                <a:solidFill>
                  <a:schemeClr val="tx1"/>
                </a:solidFill>
                <a:latin typeface="+mn-lt"/>
                <a:ea typeface="+mn-ea"/>
                <a:cs typeface="+mn-cs"/>
              </a:rPr>
              <a:t>Additional Information</a:t>
            </a:r>
          </a:p>
          <a:p>
            <a:r>
              <a:rPr lang="en-US" sz="1000" b="0" i="0" u="none" strike="noStrike" kern="1200" baseline="0" dirty="0">
                <a:solidFill>
                  <a:schemeClr val="tx1"/>
                </a:solidFill>
                <a:latin typeface="+mn-lt"/>
                <a:ea typeface="+mn-ea"/>
                <a:cs typeface="+mn-cs"/>
              </a:rPr>
              <a:t>An AQLQ(S)+12 responder was defined as a patient who had an improvement in AQLQ(S)+12 score of ≥0.5</a:t>
            </a:r>
            <a:r>
              <a:rPr lang="en-US" dirty="0"/>
              <a:t>from baseline to Week 28</a:t>
            </a:r>
            <a:r>
              <a:rPr lang="en-US" baseline="30000" dirty="0"/>
              <a:t>2</a:t>
            </a:r>
            <a:r>
              <a:rPr lang="en-US" dirty="0"/>
              <a:t>  </a:t>
            </a:r>
            <a:endParaRPr lang="en-US" sz="1000" b="0" i="0" u="none" strike="noStrike" kern="1200" baseline="0" dirty="0">
              <a:solidFill>
                <a:schemeClr val="tx1"/>
              </a:solidFill>
              <a:latin typeface="+mn-lt"/>
              <a:ea typeface="+mn-ea"/>
              <a:cs typeface="+mn-cs"/>
            </a:endParaRPr>
          </a:p>
          <a:p>
            <a:endParaRPr lang="en-US" sz="1000" b="0" i="0" u="none" strike="noStrike" kern="1200" baseline="0" dirty="0">
              <a:solidFill>
                <a:schemeClr val="tx1"/>
              </a:solidFill>
              <a:latin typeface="+mn-lt"/>
              <a:ea typeface="+mn-ea"/>
              <a:cs typeface="+mn-cs"/>
            </a:endParaRPr>
          </a:p>
          <a:p>
            <a:pPr marL="0" indent="0">
              <a:buNone/>
            </a:pPr>
            <a:r>
              <a:rPr lang="en-US" b="1" dirty="0"/>
              <a:t>References</a:t>
            </a:r>
          </a:p>
          <a:p>
            <a:pPr marL="228600" lvl="0" indent="-228600">
              <a:buFont typeface="+mj-lt"/>
              <a:buAutoNum type="arabicPeriod"/>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a:t>
            </a:r>
            <a:r>
              <a:rPr lang="en-US" sz="1000" b="0" i="1" kern="1200" dirty="0" err="1">
                <a:solidFill>
                  <a:schemeClr val="tx1"/>
                </a:solidFill>
                <a:effectLst/>
                <a:latin typeface="+mn-lt"/>
                <a:ea typeface="+mn-ea"/>
                <a:cs typeface="+mn-cs"/>
              </a:rPr>
              <a:t>Engl</a:t>
            </a:r>
            <a:r>
              <a:rPr lang="en-US" sz="1000" b="0" i="1" kern="1200" dirty="0">
                <a:solidFill>
                  <a:schemeClr val="tx1"/>
                </a:solidFill>
                <a:effectLst/>
                <a:latin typeface="+mn-lt"/>
                <a:ea typeface="+mn-ea"/>
                <a:cs typeface="+mn-cs"/>
              </a:rPr>
              <a:t>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 </a:t>
            </a:r>
            <a:r>
              <a:rPr lang="en-US" sz="1000" b="0" kern="1200" dirty="0">
                <a:solidFill>
                  <a:schemeClr val="tx1"/>
                </a:solidFill>
                <a:effectLst/>
                <a:latin typeface="+mn-lt"/>
                <a:ea typeface="+mn-ea"/>
                <a:cs typeface="+mn-cs"/>
              </a:rPr>
              <a:t>Accessed April 3, 2018. </a:t>
            </a:r>
          </a:p>
          <a:p>
            <a:pPr marL="228600" lvl="0" indent="-228600">
              <a:buFont typeface="+mj-lt"/>
              <a:buAutoNum type="arabicPeriod"/>
              <a:defRPr/>
            </a:pPr>
            <a:r>
              <a:rPr lang="en-US" dirty="0"/>
              <a:t>In House Data, AstraZeneca Pharmaceuticals LP. Clinical study report D3250C00020.</a:t>
            </a:r>
            <a:endParaRPr lang="en-US" i="1"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dirty="0"/>
          </a:p>
          <a:p>
            <a:pPr marL="0" indent="0">
              <a:buNone/>
            </a:pPr>
            <a:endParaRPr lang="en-US" b="1" dirty="0"/>
          </a:p>
        </p:txBody>
      </p:sp>
      <p:sp>
        <p:nvSpPr>
          <p:cNvPr id="4" name="Slide Number Placeholder 3"/>
          <p:cNvSpPr>
            <a:spLocks noGrp="1"/>
          </p:cNvSpPr>
          <p:nvPr>
            <p:ph type="sldNum" sz="quarter" idx="10"/>
          </p:nvPr>
        </p:nvSpPr>
        <p:spPr>
          <a:xfrm>
            <a:off x="6376737" y="8675802"/>
            <a:ext cx="479676" cy="466433"/>
          </a:xfrm>
        </p:spPr>
        <p:txBody>
          <a:bodyPr/>
          <a:lstStyle/>
          <a:p>
            <a:fld id="{50487F27-F4AC-478C-A07B-A71CA0B86259}" type="slidenum">
              <a:rPr lang="en-US" smtClean="0"/>
              <a:pPr/>
              <a:t>25</a:t>
            </a:fld>
            <a:endParaRPr lang="en-US" dirty="0"/>
          </a:p>
        </p:txBody>
      </p:sp>
    </p:spTree>
    <p:extLst>
      <p:ext uri="{BB962C8B-B14F-4D97-AF65-F5344CB8AC3E}">
        <p14:creationId xmlns:p14="http://schemas.microsoft.com/office/powerpoint/2010/main" val="1739649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4675" y="1020763"/>
            <a:ext cx="5708650" cy="3211512"/>
          </a:xfrm>
        </p:spPr>
      </p:sp>
      <p:sp>
        <p:nvSpPr>
          <p:cNvPr id="3" name="Notes Placeholder 2"/>
          <p:cNvSpPr>
            <a:spLocks noGrp="1"/>
          </p:cNvSpPr>
          <p:nvPr>
            <p:ph type="body" idx="1"/>
          </p:nvPr>
        </p:nvSpPr>
        <p:spPr>
          <a:xfrm>
            <a:off x="574675" y="4375739"/>
            <a:ext cx="5486400" cy="3600450"/>
          </a:xfrm>
        </p:spPr>
        <p:txBody>
          <a:bodyPr>
            <a:normAutofit/>
          </a:bodyPr>
          <a:lstStyle/>
          <a:p>
            <a:pPr marL="0" indent="0">
              <a:buNone/>
            </a:pPr>
            <a:r>
              <a:rPr lang="en-US" b="1" dirty="0"/>
              <a:t>Note</a:t>
            </a:r>
          </a:p>
          <a:p>
            <a:pPr marL="0" indent="0">
              <a:buNone/>
            </a:pPr>
            <a:r>
              <a:rPr lang="en-US" dirty="0"/>
              <a:t>The least squares mean differences from baseline to Week 28 in total asthma symptom scores were</a:t>
            </a:r>
            <a:r>
              <a:rPr lang="en-US" baseline="0" dirty="0"/>
              <a:t> as follows: placebo,</a:t>
            </a:r>
            <a:r>
              <a:rPr lang="en-US" dirty="0"/>
              <a:t> -0.53;</a:t>
            </a:r>
            <a:r>
              <a:rPr lang="en-US" baseline="0" dirty="0"/>
              <a:t> </a:t>
            </a:r>
            <a:r>
              <a:rPr lang="en-US" dirty="0"/>
              <a:t>benralizumab Q4W, -0.54; and benralizumab Q8W, -0.71</a:t>
            </a:r>
            <a:endParaRPr lang="en-US" b="1" dirty="0"/>
          </a:p>
          <a:p>
            <a:pPr marL="0" indent="0">
              <a:buNone/>
            </a:pPr>
            <a:endParaRPr lang="en-US" b="1" dirty="0"/>
          </a:p>
          <a:p>
            <a:pPr marL="0" indent="0">
              <a:buNone/>
            </a:pPr>
            <a:r>
              <a:rPr lang="en-US" b="1" dirty="0"/>
              <a:t>Reference</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endParaRPr lang="en-US" dirty="0"/>
          </a:p>
        </p:txBody>
      </p:sp>
      <p:sp>
        <p:nvSpPr>
          <p:cNvPr id="5" name="Slide Number Placeholder 4"/>
          <p:cNvSpPr>
            <a:spLocks noGrp="1"/>
          </p:cNvSpPr>
          <p:nvPr>
            <p:ph type="sldNum" sz="quarter" idx="11"/>
          </p:nvPr>
        </p:nvSpPr>
        <p:spPr>
          <a:xfrm>
            <a:off x="6376737" y="8675803"/>
            <a:ext cx="479676" cy="466433"/>
          </a:xfrm>
        </p:spPr>
        <p:txBody>
          <a:bodyPr/>
          <a:lstStyle/>
          <a:p>
            <a:fld id="{FAD751AE-7ABC-314D-AFAD-47B860ED6FFE}"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621675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 </a:t>
            </a:r>
          </a:p>
          <a:p>
            <a:pPr marL="0" indent="0">
              <a:buNone/>
            </a:pPr>
            <a:r>
              <a:rPr lang="en-US" sz="1000" b="0" i="0" u="none" strike="noStrike" kern="1200" baseline="0" dirty="0">
                <a:solidFill>
                  <a:schemeClr val="tx1"/>
                </a:solidFill>
                <a:latin typeface="+mn-lt"/>
                <a:ea typeface="+mn-ea"/>
                <a:cs typeface="+mn-cs"/>
              </a:rPr>
              <a:t>The least squares mean differences from baseline at Week 28 in total asthma symptom scores for the benralizumab groups versus placebo were as follows: Q4W, -0.01 (95% CI,</a:t>
            </a:r>
            <a:r>
              <a:rPr lang="en-US" sz="1000" b="0" i="0" u="none" strike="noStrike" kern="1200" dirty="0">
                <a:solidFill>
                  <a:schemeClr val="tx1"/>
                </a:solidFill>
                <a:latin typeface="+mn-lt"/>
                <a:ea typeface="+mn-ea"/>
                <a:cs typeface="+mn-cs"/>
              </a:rPr>
              <a:t> </a:t>
            </a:r>
            <a:r>
              <a:rPr lang="en-US" sz="1000" b="0" i="0" u="none" strike="noStrike" kern="1200" baseline="0" dirty="0">
                <a:solidFill>
                  <a:schemeClr val="tx1"/>
                </a:solidFill>
                <a:latin typeface="+mn-lt"/>
                <a:ea typeface="+mn-ea"/>
                <a:cs typeface="+mn-cs"/>
              </a:rPr>
              <a:t>-0.35 to 0.32; p=0.947) and Q8W,-0.18 (95% CI, -0.51 to 0.16; p=0.291)</a:t>
            </a:r>
          </a:p>
          <a:p>
            <a:pPr marL="0" indent="0">
              <a:buNone/>
            </a:pPr>
            <a:endParaRPr lang="en-US" sz="1000" b="0" i="0" u="none" strike="noStrike" kern="1200" baseline="0" dirty="0">
              <a:solidFill>
                <a:schemeClr val="tx1"/>
              </a:solidFill>
              <a:latin typeface="+mn-lt"/>
              <a:ea typeface="+mn-ea"/>
              <a:cs typeface="+mn-cs"/>
            </a:endParaRPr>
          </a:p>
          <a:p>
            <a:pPr marL="0" indent="0">
              <a:buNone/>
            </a:pPr>
            <a:r>
              <a:rPr lang="en-US" b="1" dirty="0"/>
              <a:t>Reference</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 </a:t>
            </a:r>
            <a:r>
              <a:rPr lang="en-US" sz="1000" b="0" kern="1200" dirty="0">
                <a:solidFill>
                  <a:schemeClr val="tx1"/>
                </a:solidFill>
                <a:effectLst/>
                <a:latin typeface="+mn-lt"/>
                <a:ea typeface="+mn-ea"/>
                <a:cs typeface="+mn-cs"/>
              </a:rPr>
              <a:t>Accessed April 3, 2018.  </a:t>
            </a:r>
            <a:endParaRPr lang="en-US" dirty="0"/>
          </a:p>
        </p:txBody>
      </p:sp>
      <p:sp>
        <p:nvSpPr>
          <p:cNvPr id="4" name="Slide Number Placeholder 3"/>
          <p:cNvSpPr>
            <a:spLocks noGrp="1"/>
          </p:cNvSpPr>
          <p:nvPr>
            <p:ph type="sldNum" sz="quarter" idx="10"/>
          </p:nvPr>
        </p:nvSpPr>
        <p:spPr>
          <a:xfrm>
            <a:off x="6376737" y="8670487"/>
            <a:ext cx="479676" cy="466433"/>
          </a:xfrm>
        </p:spPr>
        <p:txBody>
          <a:bodyPr/>
          <a:lstStyle/>
          <a:p>
            <a:fld id="{50487F27-F4AC-478C-A07B-A71CA0B86259}" type="slidenum">
              <a:rPr lang="en-US" smtClean="0"/>
              <a:pPr/>
              <a:t>27</a:t>
            </a:fld>
            <a:endParaRPr lang="en-US" dirty="0"/>
          </a:p>
        </p:txBody>
      </p:sp>
    </p:spTree>
    <p:extLst>
      <p:ext uri="{BB962C8B-B14F-4D97-AF65-F5344CB8AC3E}">
        <p14:creationId xmlns:p14="http://schemas.microsoft.com/office/powerpoint/2010/main" val="30559438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2763" y="966788"/>
            <a:ext cx="5859462" cy="3297237"/>
          </a:xfrm>
        </p:spPr>
      </p:sp>
      <p:sp>
        <p:nvSpPr>
          <p:cNvPr id="3" name="Notes Placeholder 2"/>
          <p:cNvSpPr>
            <a:spLocks noGrp="1"/>
          </p:cNvSpPr>
          <p:nvPr>
            <p:ph type="body" idx="1"/>
          </p:nvPr>
        </p:nvSpPr>
        <p:spPr>
          <a:xfrm>
            <a:off x="573207" y="4400550"/>
            <a:ext cx="5799018" cy="3600450"/>
          </a:xfrm>
        </p:spPr>
        <p:txBody>
          <a:bodyPr/>
          <a:lstStyle/>
          <a:p>
            <a:pPr marL="0" indent="0">
              <a:buNone/>
            </a:pPr>
            <a:r>
              <a:rPr lang="en-US" b="1" dirty="0"/>
              <a:t>Note</a:t>
            </a:r>
          </a:p>
          <a:p>
            <a:pPr marL="0" indent="0">
              <a:buNone/>
            </a:pPr>
            <a:r>
              <a:rPr lang="en-US" dirty="0"/>
              <a:t>Present slide.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sz="1000" b="0" dirty="0"/>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sz="1000" b="1" dirty="0"/>
              <a:t>Additional Information</a:t>
            </a:r>
          </a:p>
          <a:p>
            <a:pPr marL="171450" lvl="0" indent="-171450">
              <a:defRPr/>
            </a:pPr>
            <a:r>
              <a:rPr lang="en-US" dirty="0"/>
              <a:t>The blood EOS count from the local laboratory that</a:t>
            </a:r>
            <a:r>
              <a:rPr lang="en-US" baseline="0" dirty="0"/>
              <a:t> was </a:t>
            </a:r>
            <a:r>
              <a:rPr lang="en-US" dirty="0"/>
              <a:t>used to</a:t>
            </a:r>
            <a:r>
              <a:rPr lang="en-US" baseline="0" dirty="0"/>
              <a:t> </a:t>
            </a:r>
            <a:r>
              <a:rPr lang="en-US" dirty="0"/>
              <a:t>randomize patients in the study (ie, at Visit 1) was used as the</a:t>
            </a:r>
            <a:r>
              <a:rPr lang="en-US" baseline="0" dirty="0"/>
              <a:t> </a:t>
            </a:r>
            <a:r>
              <a:rPr lang="en-US" dirty="0"/>
              <a:t>baseline value</a:t>
            </a:r>
          </a:p>
          <a:p>
            <a:pPr marL="171450" lvl="0" indent="-171450">
              <a:defRPr/>
            </a:pPr>
            <a:r>
              <a:rPr lang="en-US" dirty="0"/>
              <a:t>EOS counts were not obtained again until Week 12 after randomization (</a:t>
            </a:r>
            <a:r>
              <a:rPr lang="en-US" dirty="0" err="1"/>
              <a:t>ie</a:t>
            </a:r>
            <a:r>
              <a:rPr lang="en-US" dirty="0"/>
              <a:t>,</a:t>
            </a:r>
            <a:r>
              <a:rPr lang="en-US" baseline="0" dirty="0"/>
              <a:t> the </a:t>
            </a:r>
            <a:r>
              <a:rPr lang="en-US" dirty="0"/>
              <a:t>treatment period) </a:t>
            </a:r>
          </a:p>
          <a:p>
            <a:pPr marL="171450" marR="0" lvl="0" indent="-171450" algn="l" defTabSz="914400" rtl="0" eaLnBrk="1" fontAlgn="auto" latinLnBrk="0" hangingPunct="1">
              <a:lnSpc>
                <a:spcPct val="100000"/>
              </a:lnSpc>
              <a:spcBef>
                <a:spcPts val="300"/>
              </a:spcBef>
              <a:spcAft>
                <a:spcPts val="0"/>
              </a:spcAft>
              <a:buClr>
                <a:schemeClr val="accent1"/>
              </a:buClr>
              <a:buSzPct val="100000"/>
              <a:tabLst/>
              <a:defRPr/>
            </a:pPr>
            <a:r>
              <a:rPr lang="en-US" sz="1000" b="0" dirty="0"/>
              <a:t>Mean percent reductions for benralizumab Q4W and Q8W at Week 12 were -90.6% and -96.5%; these reductions were maintained through Week 28 (-97.4% and -94.9%)</a:t>
            </a:r>
          </a:p>
          <a:p>
            <a:pPr marL="0" indent="0">
              <a:buNone/>
            </a:pPr>
            <a:endParaRPr lang="en-US" b="1" dirty="0"/>
          </a:p>
          <a:p>
            <a:pPr marL="0" indent="0">
              <a:buNone/>
            </a:pPr>
            <a:r>
              <a:rPr lang="en-US" b="1" dirty="0"/>
              <a:t>Note 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In House Data, AstraZeneca Pharmaceuticals LP. Clinical study report D3250C00020.</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i="1" dirty="0"/>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i="0" dirty="0"/>
              <a:t>Slide Reference</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endParaRPr lang="en-US" i="1" dirty="0"/>
          </a:p>
          <a:p>
            <a:pPr marL="0" indent="0">
              <a:buNone/>
            </a:pPr>
            <a:endParaRPr lang="en-US" i="1" dirty="0"/>
          </a:p>
          <a:p>
            <a:pPr marL="0" indent="0">
              <a:buNone/>
            </a:pPr>
            <a:endParaRPr lang="en-US" dirty="0"/>
          </a:p>
        </p:txBody>
      </p:sp>
      <p:sp>
        <p:nvSpPr>
          <p:cNvPr id="4" name="Slide Number Placeholder 3"/>
          <p:cNvSpPr>
            <a:spLocks noGrp="1"/>
          </p:cNvSpPr>
          <p:nvPr>
            <p:ph type="sldNum" sz="quarter" idx="10"/>
          </p:nvPr>
        </p:nvSpPr>
        <p:spPr>
          <a:xfrm>
            <a:off x="6376737" y="8665171"/>
            <a:ext cx="479676" cy="466433"/>
          </a:xfrm>
        </p:spPr>
        <p:txBody>
          <a:bodyPr/>
          <a:lstStyle/>
          <a:p>
            <a:fld id="{50487F27-F4AC-478C-A07B-A71CA0B86259}" type="slidenum">
              <a:rPr lang="en-US" smtClean="0"/>
              <a:pPr/>
              <a:t>28</a:t>
            </a:fld>
            <a:endParaRPr lang="en-US" dirty="0"/>
          </a:p>
        </p:txBody>
      </p:sp>
    </p:spTree>
    <p:extLst>
      <p:ext uri="{BB962C8B-B14F-4D97-AF65-F5344CB8AC3E}">
        <p14:creationId xmlns:p14="http://schemas.microsoft.com/office/powerpoint/2010/main" val="3927058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GB" dirty="0"/>
              <a:t>Benralizumab has been added to GINA 2018 Step 5 treatment. </a:t>
            </a:r>
            <a:endParaRPr lang="en-US" dirty="0"/>
          </a:p>
          <a:p>
            <a:pPr marL="0" indent="0">
              <a:buNone/>
            </a:pPr>
            <a:endParaRPr lang="en-US" dirty="0"/>
          </a:p>
          <a:p>
            <a:pPr marL="0" indent="0">
              <a:buNone/>
            </a:pPr>
            <a:r>
              <a:rPr lang="en-US" dirty="0"/>
              <a:t>Background: The GINA report groups together the IL-5 and IL-5R agents in the diagram but calls them out as different modalities in the full text. It is important to emphasize benralizumab’s mechanism of action of enhanced antibody-dependent cell-mediated cytotoxicity discussed in the next slides</a:t>
            </a:r>
          </a:p>
          <a:p>
            <a:pPr marL="0" indent="0">
              <a:buNone/>
            </a:pPr>
            <a:endParaRPr lang="en-US" dirty="0"/>
          </a:p>
          <a:p>
            <a:pPr marL="0" indent="0">
              <a:buNone/>
            </a:pPr>
            <a:r>
              <a:rPr lang="en-US" b="1" dirty="0"/>
              <a:t>Note 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altLang="en-US" dirty="0">
                <a:solidFill>
                  <a:srgbClr val="000000"/>
                </a:solidFill>
              </a:rPr>
              <a:t>Global Initiative For Asthma (GINA). Global strategy for asthma management and prevention. Updated 2018. http://ginasthma.org/2018-gina-report-global-strategy-for-asthma-management-and-prevention//. Accessed April 3, 2018.</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altLang="en-US" dirty="0">
              <a:solidFill>
                <a:srgbClr val="000000"/>
              </a:solidFill>
            </a:endParaRP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altLang="en-US" b="1" dirty="0">
                <a:solidFill>
                  <a:srgbClr val="000000"/>
                </a:solidFill>
              </a:rPr>
              <a:t>Slide 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altLang="en-US" dirty="0">
                <a:solidFill>
                  <a:srgbClr val="000000"/>
                </a:solidFill>
              </a:rPr>
              <a:t>Chanez </a:t>
            </a:r>
            <a:r>
              <a:rPr lang="en-US" altLang="en-US" dirty="0"/>
              <a:t>P, Wenzel SE, Anderson GP, et al. </a:t>
            </a:r>
            <a:r>
              <a:rPr lang="en-US" sz="1000" b="0" i="0" u="none" strike="noStrike" kern="1200" baseline="0" dirty="0">
                <a:solidFill>
                  <a:schemeClr val="tx1"/>
                </a:solidFill>
                <a:latin typeface="+mn-lt"/>
                <a:ea typeface="+mn-ea"/>
                <a:cs typeface="+mn-cs"/>
              </a:rPr>
              <a:t>Severe asthma in adults: what are the important questions? </a:t>
            </a:r>
            <a:r>
              <a:rPr lang="en-US" i="1" dirty="0"/>
              <a:t>J Allergy Clin Immunol. </a:t>
            </a:r>
            <a:r>
              <a:rPr lang="en-US" dirty="0"/>
              <a:t>2007;119:1337-1348.</a:t>
            </a:r>
            <a:endParaRPr lang="en-US" altLang="en-US" dirty="0">
              <a:solidFill>
                <a:srgbClr val="000000"/>
              </a:solidFill>
            </a:endParaRPr>
          </a:p>
          <a:p>
            <a:pPr marL="228600" indent="-228600">
              <a:buFont typeface="+mj-lt"/>
              <a:buAutoNum type="arabicPeriod"/>
            </a:pPr>
            <a:r>
              <a:rPr lang="en-US" altLang="en-US" dirty="0">
                <a:solidFill>
                  <a:srgbClr val="000000"/>
                </a:solidFill>
              </a:rPr>
              <a:t>Global Initiative For Asthma (GINA). Global strategy for asthma management and prevention. Updated 2018. http://ginasthma.org/2018-gina-report-global-strategy-for-asthma-management-and-prevention//. Accessed April 3, 2018.       </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altLang="en-US" b="1" dirty="0">
              <a:solidFill>
                <a:srgbClr val="000000"/>
              </a:solidFill>
            </a:endParaRPr>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a:t>
            </a:fld>
            <a:endParaRPr lang="en-US" dirty="0"/>
          </a:p>
        </p:txBody>
      </p:sp>
    </p:spTree>
    <p:extLst>
      <p:ext uri="{BB962C8B-B14F-4D97-AF65-F5344CB8AC3E}">
        <p14:creationId xmlns:p14="http://schemas.microsoft.com/office/powerpoint/2010/main" val="4240100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Notes</a:t>
            </a:r>
          </a:p>
          <a:p>
            <a:r>
              <a:rPr lang="en-US" sz="1000" b="0" i="0" u="none" strike="noStrike" kern="1200" baseline="0" dirty="0">
                <a:solidFill>
                  <a:schemeClr val="tx1"/>
                </a:solidFill>
                <a:latin typeface="+mn-lt"/>
                <a:ea typeface="+mn-ea"/>
                <a:cs typeface="+mn-cs"/>
              </a:rPr>
              <a:t>Median sputum eosinophils were depleted for patients in the combined benralizumab groups, with values ranging from 4.9% (range, 0-59; n=18) at baseline to 0% (range, 0.0-3.3; n=16) at Week 12 and 0.15% (range, 0-0.8; n=8) at Week 28</a:t>
            </a:r>
          </a:p>
          <a:p>
            <a:r>
              <a:rPr lang="en-US" sz="1000" b="0" i="0" u="none" strike="noStrike" kern="1200" baseline="0" dirty="0">
                <a:solidFill>
                  <a:schemeClr val="tx1"/>
                </a:solidFill>
                <a:latin typeface="+mn-lt"/>
                <a:ea typeface="+mn-ea"/>
                <a:cs typeface="+mn-cs"/>
              </a:rPr>
              <a:t>Median sputum eosinophil counts increased in the placebo group from 4.9% (range, 0.5-63; n=8) at baseline to 17.55% (range, 0.5-35.0; n=4) at Week 12 and 12.15% (range, 1.3-58.3; n=4) at Week 28</a:t>
            </a:r>
            <a:endParaRPr lang="en-US" dirty="0"/>
          </a:p>
          <a:p>
            <a:endParaRPr lang="en-US" dirty="0"/>
          </a:p>
          <a:p>
            <a:pPr marL="0" indent="0">
              <a:buNone/>
            </a:pPr>
            <a:r>
              <a:rPr lang="en-US" b="1" dirty="0"/>
              <a:t>Additional Information</a:t>
            </a:r>
          </a:p>
          <a:p>
            <a:pPr marL="0" indent="0">
              <a:buNone/>
            </a:pPr>
            <a:r>
              <a:rPr lang="en-US" b="0" dirty="0"/>
              <a:t>Sputum</a:t>
            </a:r>
            <a:r>
              <a:rPr lang="en-US" b="0" baseline="0" dirty="0"/>
              <a:t> EOS counts were obtained at Week 12 and Week 28 after randomization</a:t>
            </a:r>
          </a:p>
          <a:p>
            <a:pPr marL="0" indent="0">
              <a:buNone/>
            </a:pPr>
            <a:endParaRPr lang="en-US" b="1" dirty="0"/>
          </a:p>
          <a:p>
            <a:pPr marL="0" indent="0">
              <a:buNone/>
            </a:pPr>
            <a:r>
              <a:rPr lang="en-US" b="1" dirty="0"/>
              <a:t>Reference</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a:t>
            </a:r>
            <a:r>
              <a:rPr lang="en-US" sz="1000" b="0" i="1" kern="1200" dirty="0" err="1">
                <a:solidFill>
                  <a:schemeClr val="tx1"/>
                </a:solidFill>
                <a:effectLst/>
                <a:latin typeface="+mn-lt"/>
                <a:ea typeface="+mn-ea"/>
                <a:cs typeface="+mn-cs"/>
              </a:rPr>
              <a:t>Engl</a:t>
            </a:r>
            <a:r>
              <a:rPr lang="en-US" sz="1000" b="0" i="1" kern="1200" dirty="0">
                <a:solidFill>
                  <a:schemeClr val="tx1"/>
                </a:solidFill>
                <a:effectLst/>
                <a:latin typeface="+mn-lt"/>
                <a:ea typeface="+mn-ea"/>
                <a:cs typeface="+mn-cs"/>
              </a:rPr>
              <a:t>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p>
          <a:p>
            <a:pPr marL="0" indent="0">
              <a:buNone/>
            </a:pPr>
            <a:endParaRPr lang="en-US" b="1" dirty="0"/>
          </a:p>
        </p:txBody>
      </p:sp>
      <p:sp>
        <p:nvSpPr>
          <p:cNvPr id="4" name="Slide Number Placeholder 3"/>
          <p:cNvSpPr>
            <a:spLocks noGrp="1"/>
          </p:cNvSpPr>
          <p:nvPr>
            <p:ph type="sldNum" sz="quarter" idx="10"/>
          </p:nvPr>
        </p:nvSpPr>
        <p:spPr>
          <a:xfrm>
            <a:off x="6376737" y="8675803"/>
            <a:ext cx="479676" cy="466433"/>
          </a:xfrm>
        </p:spPr>
        <p:txBody>
          <a:bodyPr/>
          <a:lstStyle/>
          <a:p>
            <a:fld id="{50487F27-F4AC-478C-A07B-A71CA0B86259}" type="slidenum">
              <a:rPr lang="en-US" smtClean="0"/>
              <a:pPr/>
              <a:t>29</a:t>
            </a:fld>
            <a:endParaRPr lang="en-US" dirty="0"/>
          </a:p>
        </p:txBody>
      </p:sp>
    </p:spTree>
    <p:extLst>
      <p:ext uri="{BB962C8B-B14F-4D97-AF65-F5344CB8AC3E}">
        <p14:creationId xmlns:p14="http://schemas.microsoft.com/office/powerpoint/2010/main" val="2010879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In a small substudy of ZONDA, benralizumab 30 mg depleted mature sputum eosinophils and reduced sputum eosinophil progenitors and ILC2 cells compared to placebo. </a:t>
            </a:r>
          </a:p>
          <a:p>
            <a:pPr marL="0" indent="0">
              <a:buNone/>
            </a:pPr>
            <a:endParaRPr lang="en-US" dirty="0"/>
          </a:p>
          <a:p>
            <a:pPr marL="0" indent="0">
              <a:buNone/>
            </a:pPr>
            <a:r>
              <a:rPr lang="en-US" b="1" dirty="0"/>
              <a:t>Reference</a:t>
            </a:r>
          </a:p>
          <a:p>
            <a:pPr marL="0" indent="0">
              <a:buNone/>
            </a:pPr>
            <a:r>
              <a:rPr lang="en-US" dirty="0"/>
              <a:t>Sehmi R, Lim HF, Mukherjee M, et al. Benralizumab attenuates airway eosinophilia in prednisone-dependent asthma [published online ahead of print]. </a:t>
            </a:r>
            <a:r>
              <a:rPr lang="en-US" i="1" dirty="0"/>
              <a:t>J Allergy Clin Immunol</a:t>
            </a:r>
            <a:r>
              <a:rPr lang="en-US" dirty="0"/>
              <a:t>. 2018. http://dx.</a:t>
            </a:r>
            <a:r>
              <a:rPr lang="pl-PL" sz="1000" b="0" i="0" kern="1200" dirty="0">
                <a:solidFill>
                  <a:schemeClr val="tx1"/>
                </a:solidFill>
                <a:effectLst/>
                <a:latin typeface="+mn-lt"/>
                <a:ea typeface="+mn-ea"/>
                <a:cs typeface="+mn-cs"/>
              </a:rPr>
              <a:t>doi</a:t>
            </a:r>
            <a:r>
              <a:rPr lang="en-US" sz="1000" b="0" i="0" kern="1200" dirty="0">
                <a:solidFill>
                  <a:schemeClr val="tx1"/>
                </a:solidFill>
                <a:effectLst/>
                <a:latin typeface="+mn-lt"/>
                <a:ea typeface="+mn-ea"/>
                <a:cs typeface="+mn-cs"/>
              </a:rPr>
              <a:t>.org/</a:t>
            </a:r>
            <a:r>
              <a:rPr lang="pl-PL" sz="1000" b="0" i="0" kern="1200" dirty="0">
                <a:solidFill>
                  <a:schemeClr val="tx1"/>
                </a:solidFill>
                <a:effectLst/>
                <a:latin typeface="+mn-lt"/>
                <a:ea typeface="+mn-ea"/>
                <a:cs typeface="+mn-cs"/>
              </a:rPr>
              <a:t>10.1016/j.jaci.2018.01.008</a:t>
            </a:r>
            <a:r>
              <a:rPr lang="en-US" sz="1000" b="0" i="0" kern="1200" dirty="0">
                <a:solidFill>
                  <a:schemeClr val="tx1"/>
                </a:solidFill>
                <a:effectLst/>
                <a:latin typeface="+mn-lt"/>
                <a:ea typeface="+mn-ea"/>
                <a:cs typeface="+mn-cs"/>
              </a:rPr>
              <a:t>. Accessed February 28, 2018.</a:t>
            </a: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30</a:t>
            </a:fld>
            <a:endParaRPr lang="en-US" dirty="0"/>
          </a:p>
        </p:txBody>
      </p:sp>
    </p:spTree>
    <p:extLst>
      <p:ext uri="{BB962C8B-B14F-4D97-AF65-F5344CB8AC3E}">
        <p14:creationId xmlns:p14="http://schemas.microsoft.com/office/powerpoint/2010/main" val="15589147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1175" y="1020763"/>
            <a:ext cx="5815013" cy="3271837"/>
          </a:xfrm>
        </p:spPr>
      </p:sp>
      <p:sp>
        <p:nvSpPr>
          <p:cNvPr id="3" name="Notes Placeholder 2"/>
          <p:cNvSpPr>
            <a:spLocks noGrp="1"/>
          </p:cNvSpPr>
          <p:nvPr>
            <p:ph type="body" idx="1"/>
          </p:nvPr>
        </p:nvSpPr>
        <p:spPr>
          <a:xfrm>
            <a:off x="511174" y="4360190"/>
            <a:ext cx="5815013" cy="4783810"/>
          </a:xfrm>
        </p:spPr>
        <p:txBody>
          <a:bodyPr/>
          <a:lstStyle/>
          <a:p>
            <a:pPr marL="0" indent="0">
              <a:buNone/>
            </a:pPr>
            <a:r>
              <a:rPr lang="en-US" b="1" dirty="0"/>
              <a:t>Notes</a:t>
            </a:r>
          </a:p>
          <a:p>
            <a:pPr marL="171450" marR="0" lvl="0" indent="-171450" algn="l" defTabSz="914400" rtl="0" eaLnBrk="1" fontAlgn="auto" latinLnBrk="0" hangingPunct="1">
              <a:lnSpc>
                <a:spcPct val="100000"/>
              </a:lnSpc>
              <a:spcBef>
                <a:spcPts val="0"/>
              </a:spcBef>
              <a:spcAft>
                <a:spcPts val="0"/>
              </a:spcAft>
              <a:buClr>
                <a:schemeClr val="accent1"/>
              </a:buClr>
              <a:buSzPct val="100000"/>
              <a:tabLst/>
              <a:defRPr/>
            </a:pPr>
            <a:r>
              <a:rPr lang="en-US" b="0" kern="1200" dirty="0">
                <a:solidFill>
                  <a:schemeClr val="tx1"/>
                </a:solidFill>
                <a:effectLst/>
              </a:rPr>
              <a:t>The number of patients who experienced an AE was similar in the benralizumab groups</a:t>
            </a:r>
            <a:r>
              <a:rPr lang="en-US" b="0" kern="1200" baseline="0" dirty="0">
                <a:solidFill>
                  <a:schemeClr val="tx1"/>
                </a:solidFill>
                <a:effectLst/>
              </a:rPr>
              <a:t> and lower compared to the placebo group</a:t>
            </a:r>
            <a:r>
              <a:rPr lang="en-US" b="0" kern="1200" baseline="30000" dirty="0">
                <a:solidFill>
                  <a:schemeClr val="tx1"/>
                </a:solidFill>
                <a:effectLst/>
              </a:rPr>
              <a:t>1</a:t>
            </a:r>
            <a:endParaRPr lang="en-US" b="0" kern="1200" baseline="0" dirty="0">
              <a:solidFill>
                <a:schemeClr val="tx1"/>
              </a:solidFill>
              <a:effectLst/>
            </a:endParaRPr>
          </a:p>
          <a:p>
            <a:r>
              <a:rPr lang="en-US" b="0" i="0" u="none" strike="noStrike" kern="1200" baseline="0" dirty="0">
                <a:solidFill>
                  <a:schemeClr val="tx1"/>
                </a:solidFill>
              </a:rPr>
              <a:t>Twenty-eight (13%) patients experienced at least one serious AE (SAE)</a:t>
            </a:r>
            <a:r>
              <a:rPr lang="en-US" b="0" i="0" u="none" strike="noStrike" kern="1200" baseline="30000" dirty="0">
                <a:solidFill>
                  <a:schemeClr val="tx1"/>
                </a:solidFill>
              </a:rPr>
              <a:t>1</a:t>
            </a:r>
            <a:endParaRPr lang="en-US" sz="900" i="0" u="none" strike="noStrike" baseline="30000" dirty="0"/>
          </a:p>
          <a:p>
            <a:pPr marL="0" indent="0">
              <a:spcBef>
                <a:spcPts val="200"/>
              </a:spcBef>
              <a:buNone/>
            </a:pPr>
            <a:r>
              <a:rPr lang="en-US" b="1" dirty="0"/>
              <a:t>Additional Information</a:t>
            </a:r>
          </a:p>
          <a:p>
            <a:pPr>
              <a:spcBef>
                <a:spcPts val="0"/>
              </a:spcBef>
            </a:pPr>
            <a:r>
              <a:rPr lang="en-US" sz="1000" b="0" i="0" u="none" strike="noStrike" kern="1200" baseline="0" dirty="0">
                <a:solidFill>
                  <a:schemeClr val="tx1"/>
                </a:solidFill>
                <a:latin typeface="+mn-lt"/>
                <a:ea typeface="+mn-ea"/>
                <a:cs typeface="+mn-cs"/>
              </a:rPr>
              <a:t>SAEs considered to be related to benralizumab were as follows:</a:t>
            </a:r>
          </a:p>
          <a:p>
            <a:pPr marL="400050" lvl="2" indent="-171450">
              <a:buFont typeface="Arial" panose="020B0604020202020204" pitchFamily="34" charset="0"/>
              <a:buChar char="─"/>
            </a:pPr>
            <a:r>
              <a:rPr lang="en-US" sz="1000" b="0" i="0" u="none" strike="noStrike" kern="1200" baseline="0" dirty="0">
                <a:solidFill>
                  <a:schemeClr val="tx1"/>
                </a:solidFill>
                <a:latin typeface="+mn-lt"/>
                <a:ea typeface="+mn-ea"/>
                <a:cs typeface="+mn-cs"/>
              </a:rPr>
              <a:t>One patient in the benralizumab Q4W group had a SAE of hypersensitivity (this event was an allergic reaction that was severe in intensity and resolved after 1 day)</a:t>
            </a:r>
            <a:r>
              <a:rPr lang="en-US" sz="1000" b="0" i="0" u="none" strike="noStrike" kern="1200" baseline="30000" dirty="0">
                <a:solidFill>
                  <a:schemeClr val="tx1"/>
                </a:solidFill>
                <a:latin typeface="+mn-lt"/>
                <a:ea typeface="+mn-ea"/>
                <a:cs typeface="+mn-cs"/>
              </a:rPr>
              <a:t>2,3</a:t>
            </a:r>
            <a:r>
              <a:rPr lang="en-US" sz="1000" b="0" i="0" u="none" strike="noStrike" kern="1200" baseline="0" dirty="0">
                <a:solidFill>
                  <a:schemeClr val="tx1"/>
                </a:solidFill>
                <a:latin typeface="+mn-lt"/>
                <a:ea typeface="+mn-ea"/>
                <a:cs typeface="+mn-cs"/>
              </a:rPr>
              <a:t> </a:t>
            </a:r>
          </a:p>
          <a:p>
            <a:pPr marL="400050" lvl="2" indent="-171450">
              <a:buFont typeface="Arial" panose="020B0604020202020204" pitchFamily="34" charset="0"/>
              <a:buChar char="─"/>
            </a:pPr>
            <a:r>
              <a:rPr lang="en-US" sz="1000" b="0" i="0" u="none" strike="noStrike" kern="1200" baseline="0" dirty="0">
                <a:solidFill>
                  <a:schemeClr val="tx1"/>
                </a:solidFill>
                <a:latin typeface="+mn-lt"/>
                <a:ea typeface="+mn-ea"/>
                <a:cs typeface="+mn-cs"/>
              </a:rPr>
              <a:t>Two patients in the benralizumab Q8W had a SAE of pneumonia and presyncope</a:t>
            </a:r>
            <a:r>
              <a:rPr lang="en-US" baseline="30000" dirty="0"/>
              <a:t>3</a:t>
            </a:r>
            <a:endParaRPr lang="en-US" sz="1000" b="0" i="0" u="none" strike="noStrike" kern="1200" baseline="0" dirty="0">
              <a:solidFill>
                <a:schemeClr val="tx1"/>
              </a:solidFill>
              <a:latin typeface="+mn-lt"/>
              <a:ea typeface="+mn-ea"/>
              <a:cs typeface="+mn-cs"/>
            </a:endParaRPr>
          </a:p>
          <a:p>
            <a:r>
              <a:rPr lang="en-US" b="0" dirty="0">
                <a:solidFill>
                  <a:schemeClr val="tx1"/>
                </a:solidFill>
              </a:rPr>
              <a:t>The frequency of drug-related</a:t>
            </a:r>
            <a:r>
              <a:rPr lang="en-US" b="0" baseline="0" dirty="0">
                <a:solidFill>
                  <a:schemeClr val="tx1"/>
                </a:solidFill>
              </a:rPr>
              <a:t> </a:t>
            </a:r>
            <a:r>
              <a:rPr lang="en-US" b="0" dirty="0">
                <a:solidFill>
                  <a:schemeClr val="tx1"/>
                </a:solidFill>
              </a:rPr>
              <a:t>AEs was</a:t>
            </a:r>
            <a:r>
              <a:rPr lang="en-US" b="0" baseline="0" dirty="0">
                <a:solidFill>
                  <a:schemeClr val="tx1"/>
                </a:solidFill>
              </a:rPr>
              <a:t> higher in</a:t>
            </a:r>
            <a:r>
              <a:rPr lang="en-US" b="0" dirty="0">
                <a:solidFill>
                  <a:schemeClr val="tx1"/>
                </a:solidFill>
              </a:rPr>
              <a:t> the benralizumab Q8W</a:t>
            </a:r>
            <a:r>
              <a:rPr lang="en-US" b="0" baseline="0" dirty="0">
                <a:solidFill>
                  <a:schemeClr val="tx1"/>
                </a:solidFill>
              </a:rPr>
              <a:t> group (</a:t>
            </a:r>
            <a:r>
              <a:rPr lang="en-US" b="0" dirty="0">
                <a:solidFill>
                  <a:schemeClr val="tx1"/>
                </a:solidFill>
              </a:rPr>
              <a:t>n=12 [16%])</a:t>
            </a:r>
            <a:r>
              <a:rPr lang="en-US" baseline="30000" dirty="0"/>
              <a:t> </a:t>
            </a:r>
            <a:r>
              <a:rPr lang="en-US" dirty="0"/>
              <a:t>than in the placebo group (</a:t>
            </a:r>
            <a:r>
              <a:rPr lang="en-US" b="0" dirty="0">
                <a:solidFill>
                  <a:schemeClr val="tx1"/>
                </a:solidFill>
              </a:rPr>
              <a:t>n=10</a:t>
            </a:r>
            <a:r>
              <a:rPr lang="en-US" b="0" baseline="0" dirty="0">
                <a:solidFill>
                  <a:schemeClr val="tx1"/>
                </a:solidFill>
              </a:rPr>
              <a:t> </a:t>
            </a:r>
            <a:r>
              <a:rPr lang="en-US" dirty="0"/>
              <a:t>[</a:t>
            </a:r>
            <a:r>
              <a:rPr lang="en-US" b="0" dirty="0">
                <a:solidFill>
                  <a:schemeClr val="tx1"/>
                </a:solidFill>
              </a:rPr>
              <a:t>13%]) and</a:t>
            </a:r>
            <a:r>
              <a:rPr lang="en-US" b="0" baseline="0" dirty="0">
                <a:solidFill>
                  <a:schemeClr val="tx1"/>
                </a:solidFill>
              </a:rPr>
              <a:t> the benralizumab</a:t>
            </a:r>
            <a:r>
              <a:rPr lang="en-US" b="0" dirty="0">
                <a:solidFill>
                  <a:schemeClr val="tx1"/>
                </a:solidFill>
              </a:rPr>
              <a:t> Q4W group (n=5 </a:t>
            </a:r>
            <a:r>
              <a:rPr lang="en-US" dirty="0"/>
              <a:t>[</a:t>
            </a:r>
            <a:r>
              <a:rPr lang="en-US" b="0" dirty="0">
                <a:solidFill>
                  <a:schemeClr val="tx1"/>
                </a:solidFill>
              </a:rPr>
              <a:t>7%])</a:t>
            </a:r>
            <a:r>
              <a:rPr lang="en-US" b="0" baseline="30000" dirty="0">
                <a:solidFill>
                  <a:schemeClr val="tx1"/>
                </a:solidFill>
              </a:rPr>
              <a:t>3</a:t>
            </a:r>
            <a:endParaRPr lang="en-US" b="0" dirty="0">
              <a:solidFill>
                <a:schemeClr val="tx1"/>
              </a:solidFill>
            </a:endParaRPr>
          </a:p>
          <a:p>
            <a:pPr marL="171450" marR="0" lvl="0" indent="-171450" algn="l" defTabSz="914400" rtl="0" eaLnBrk="1" fontAlgn="auto" latinLnBrk="0" hangingPunct="1">
              <a:lnSpc>
                <a:spcPct val="100000"/>
              </a:lnSpc>
              <a:spcBef>
                <a:spcPts val="300"/>
              </a:spcBef>
              <a:spcAft>
                <a:spcPts val="0"/>
              </a:spcAft>
              <a:buClr>
                <a:schemeClr val="accent1"/>
              </a:buClr>
              <a:buSzPct val="100000"/>
              <a:tabLst/>
              <a:defRPr/>
            </a:pPr>
            <a:r>
              <a:rPr lang="en-US" b="0" dirty="0">
                <a:solidFill>
                  <a:schemeClr val="tx1"/>
                </a:solidFill>
              </a:rPr>
              <a:t>The most</a:t>
            </a:r>
            <a:r>
              <a:rPr lang="en-US" b="0" baseline="0" dirty="0">
                <a:solidFill>
                  <a:schemeClr val="tx1"/>
                </a:solidFill>
              </a:rPr>
              <a:t> common </a:t>
            </a:r>
            <a:r>
              <a:rPr lang="en-US" dirty="0"/>
              <a:t>treatment-emergent </a:t>
            </a:r>
            <a:r>
              <a:rPr lang="en-US" b="0" baseline="0" dirty="0">
                <a:solidFill>
                  <a:schemeClr val="tx1"/>
                </a:solidFill>
              </a:rPr>
              <a:t>AE of hypersensitivity was</a:t>
            </a:r>
            <a:r>
              <a:rPr lang="en-US" b="0" dirty="0">
                <a:solidFill>
                  <a:schemeClr val="tx1"/>
                </a:solidFill>
              </a:rPr>
              <a:t> urticaria,</a:t>
            </a:r>
            <a:r>
              <a:rPr lang="en-US" b="0" baseline="0" dirty="0">
                <a:solidFill>
                  <a:schemeClr val="tx1"/>
                </a:solidFill>
              </a:rPr>
              <a:t> with a similar frequency across treatment groups:</a:t>
            </a:r>
            <a:r>
              <a:rPr lang="en-US" b="0" baseline="30000" dirty="0">
                <a:solidFill>
                  <a:schemeClr val="tx1"/>
                </a:solidFill>
              </a:rPr>
              <a:t>1</a:t>
            </a:r>
            <a:r>
              <a:rPr lang="en-US" b="0" baseline="0" dirty="0">
                <a:solidFill>
                  <a:schemeClr val="tx1"/>
                </a:solidFill>
              </a:rPr>
              <a:t> </a:t>
            </a:r>
          </a:p>
          <a:p>
            <a:pPr marL="400050" marR="0" lvl="2"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b="0" dirty="0">
                <a:solidFill>
                  <a:schemeClr val="tx1"/>
                </a:solidFill>
              </a:rPr>
              <a:t>Placebo, n=1</a:t>
            </a:r>
            <a:r>
              <a:rPr lang="en-US" b="0" baseline="0" dirty="0">
                <a:solidFill>
                  <a:schemeClr val="tx1"/>
                </a:solidFill>
              </a:rPr>
              <a:t> </a:t>
            </a:r>
            <a:r>
              <a:rPr lang="en-US" b="0" dirty="0">
                <a:solidFill>
                  <a:schemeClr val="tx1"/>
                </a:solidFill>
              </a:rPr>
              <a:t>(1%);</a:t>
            </a:r>
            <a:r>
              <a:rPr lang="en-US" b="0" baseline="0" dirty="0">
                <a:solidFill>
                  <a:schemeClr val="tx1"/>
                </a:solidFill>
              </a:rPr>
              <a:t> benralizumab</a:t>
            </a:r>
            <a:r>
              <a:rPr lang="en-US" b="0" dirty="0">
                <a:solidFill>
                  <a:schemeClr val="tx1"/>
                </a:solidFill>
              </a:rPr>
              <a:t> Q4W, n=0;</a:t>
            </a:r>
            <a:r>
              <a:rPr lang="en-US" b="0" baseline="0" dirty="0">
                <a:solidFill>
                  <a:schemeClr val="tx1"/>
                </a:solidFill>
              </a:rPr>
              <a:t> and benralizumab Q8W, n=1</a:t>
            </a:r>
            <a:r>
              <a:rPr lang="en-US" b="0" dirty="0">
                <a:solidFill>
                  <a:schemeClr val="tx1"/>
                </a:solidFill>
              </a:rPr>
              <a:t> (1%)</a:t>
            </a:r>
          </a:p>
          <a:p>
            <a:pPr marL="171450" lvl="2">
              <a:lnSpc>
                <a:spcPct val="100000"/>
              </a:lnSpc>
              <a:buSzPct val="100000"/>
              <a:defRPr/>
            </a:pPr>
            <a:r>
              <a:rPr lang="en-US" b="0" dirty="0">
                <a:solidFill>
                  <a:schemeClr val="tx1"/>
                </a:solidFill>
              </a:rPr>
              <a:t>No malignancies, </a:t>
            </a:r>
            <a:r>
              <a:rPr lang="en-US" sz="1000" b="0" i="0" u="none" strike="noStrike" kern="1200" baseline="0" dirty="0">
                <a:solidFill>
                  <a:schemeClr val="tx1"/>
                </a:solidFill>
                <a:latin typeface="+mn-lt"/>
                <a:ea typeface="+mn-ea"/>
                <a:cs typeface="+mn-cs"/>
              </a:rPr>
              <a:t>helminth infections, or hypersensitivity type III reactions</a:t>
            </a:r>
            <a:r>
              <a:rPr lang="en-US" b="0" dirty="0">
                <a:solidFill>
                  <a:schemeClr val="tx1"/>
                </a:solidFill>
              </a:rPr>
              <a:t> were</a:t>
            </a:r>
            <a:r>
              <a:rPr lang="en-US" b="0" baseline="0" dirty="0">
                <a:solidFill>
                  <a:schemeClr val="tx1"/>
                </a:solidFill>
              </a:rPr>
              <a:t>  </a:t>
            </a:r>
          </a:p>
          <a:p>
            <a:pPr marL="0" marR="0" lvl="2" indent="0" algn="l" defTabSz="914400" rtl="0" eaLnBrk="1" fontAlgn="auto" latinLnBrk="0" hangingPunct="1">
              <a:lnSpc>
                <a:spcPct val="100000"/>
              </a:lnSpc>
              <a:spcBef>
                <a:spcPts val="0"/>
              </a:spcBef>
              <a:spcAft>
                <a:spcPts val="0"/>
              </a:spcAft>
              <a:buClr>
                <a:schemeClr val="accent1"/>
              </a:buClr>
              <a:buSzPct val="100000"/>
              <a:buNone/>
              <a:tabLst/>
              <a:defRPr/>
            </a:pPr>
            <a:r>
              <a:rPr lang="en-US" b="0" baseline="0" dirty="0">
                <a:solidFill>
                  <a:schemeClr val="tx1"/>
                </a:solidFill>
              </a:rPr>
              <a:t>     </a:t>
            </a:r>
            <a:r>
              <a:rPr lang="en-US" b="0" dirty="0">
                <a:solidFill>
                  <a:schemeClr val="tx1"/>
                </a:solidFill>
              </a:rPr>
              <a:t>reported in any of the treatment groups</a:t>
            </a:r>
            <a:r>
              <a:rPr lang="en-US" b="0" baseline="30000" dirty="0">
                <a:solidFill>
                  <a:schemeClr val="tx1"/>
                </a:solidFill>
              </a:rPr>
              <a:t>3</a:t>
            </a:r>
            <a:r>
              <a:rPr lang="en-US" b="0" dirty="0">
                <a:solidFill>
                  <a:schemeClr val="tx1"/>
                </a:solidFill>
              </a:rPr>
              <a:t> </a:t>
            </a:r>
          </a:p>
          <a:p>
            <a:pPr marL="0" marR="0" lvl="2" indent="0" algn="l" defTabSz="914400" rtl="0" eaLnBrk="1" fontAlgn="auto" latinLnBrk="0" hangingPunct="1">
              <a:lnSpc>
                <a:spcPct val="100000"/>
              </a:lnSpc>
              <a:spcAft>
                <a:spcPts val="0"/>
              </a:spcAft>
              <a:buClr>
                <a:schemeClr val="accent1"/>
              </a:buClr>
              <a:buSzPct val="100000"/>
              <a:buNone/>
              <a:tabLst/>
              <a:defRPr/>
            </a:pPr>
            <a:r>
              <a:rPr lang="en-US" sz="850" b="1" dirty="0"/>
              <a:t>Notes References</a:t>
            </a:r>
          </a:p>
          <a:p>
            <a:pPr marL="228600" lvl="0" indent="-228600">
              <a:spcBef>
                <a:spcPts val="0"/>
              </a:spcBef>
              <a:buFont typeface="+mj-lt"/>
              <a:buAutoNum type="arabicPeriod"/>
              <a:defRPr/>
            </a:pPr>
            <a:r>
              <a:rPr lang="en-US" sz="850" b="0" kern="1200" dirty="0">
                <a:solidFill>
                  <a:schemeClr val="tx1"/>
                </a:solidFill>
                <a:effectLst/>
              </a:rPr>
              <a:t>Nair P, Wenzel S, Rabe KF, et al.  Oral </a:t>
            </a:r>
            <a:r>
              <a:rPr lang="en-US" sz="850" dirty="0"/>
              <a:t>glucocorticoid</a:t>
            </a:r>
            <a:r>
              <a:rPr lang="en-US" sz="850" b="0" kern="1200" dirty="0">
                <a:solidFill>
                  <a:schemeClr val="tx1"/>
                </a:solidFill>
                <a:effectLst/>
              </a:rPr>
              <a:t>-sparing effect of benralizumab in severe asthma. </a:t>
            </a:r>
            <a:r>
              <a:rPr lang="en-US" sz="850" b="0" i="1" kern="1200" dirty="0">
                <a:solidFill>
                  <a:schemeClr val="tx1"/>
                </a:solidFill>
                <a:effectLst/>
              </a:rPr>
              <a:t>N Engl J Med</a:t>
            </a:r>
            <a:r>
              <a:rPr lang="en-US" sz="850" b="0" kern="1200" dirty="0">
                <a:solidFill>
                  <a:schemeClr val="tx1"/>
                </a:solidFill>
                <a:effectLst/>
              </a:rPr>
              <a:t>. 2017;376:2448-2458. </a:t>
            </a:r>
          </a:p>
          <a:p>
            <a:pPr marL="228600" lvl="0" indent="-228600">
              <a:spcBef>
                <a:spcPts val="0"/>
              </a:spcBef>
              <a:buFont typeface="+mj-lt"/>
              <a:buAutoNum type="arabicPeriod"/>
              <a:defRPr/>
            </a:pPr>
            <a:r>
              <a:rPr lang="en-US" sz="850" b="0" kern="1200" dirty="0">
                <a:solidFill>
                  <a:schemeClr val="tx1"/>
                </a:solidFill>
                <a:effectLst/>
              </a:rPr>
              <a:t>Nair P, Wenzel S, Rabe KF, et al.  Oral </a:t>
            </a:r>
            <a:r>
              <a:rPr lang="en-US" sz="850" dirty="0"/>
              <a:t>glucocorticoid</a:t>
            </a:r>
            <a:r>
              <a:rPr lang="en-US" sz="850" b="0" kern="1200" dirty="0">
                <a:solidFill>
                  <a:schemeClr val="tx1"/>
                </a:solidFill>
                <a:effectLst/>
              </a:rPr>
              <a:t>-sparing effect of benralizumab in severe asthma [supplementary appendix]. </a:t>
            </a:r>
            <a:r>
              <a:rPr lang="en-US" sz="850" b="0" i="1" kern="1200" dirty="0">
                <a:solidFill>
                  <a:schemeClr val="tx1"/>
                </a:solidFill>
                <a:effectLst/>
              </a:rPr>
              <a:t>N Engl J Med</a:t>
            </a:r>
            <a:r>
              <a:rPr lang="en-US" sz="850" b="0" kern="1200" dirty="0">
                <a:solidFill>
                  <a:schemeClr val="tx1"/>
                </a:solidFill>
                <a:effectLst/>
              </a:rPr>
              <a:t>. 2017;376:2448-2458. http://www.nejm.org/doi/suppl/10.1056/NEJMoa1703501/suppl_file/nejmoa1703501_appendix.pdf. Accessed April 3, 2018. </a:t>
            </a:r>
          </a:p>
          <a:p>
            <a:pPr marL="228600" lvl="0" indent="-228600">
              <a:spcBef>
                <a:spcPts val="0"/>
              </a:spcBef>
              <a:buFont typeface="+mj-lt"/>
              <a:buAutoNum type="arabicPeriod"/>
              <a:defRPr/>
            </a:pPr>
            <a:r>
              <a:rPr lang="en-US" sz="850" dirty="0"/>
              <a:t>In</a:t>
            </a:r>
            <a:r>
              <a:rPr lang="en-US" sz="850" baseline="0" dirty="0"/>
              <a:t> </a:t>
            </a:r>
            <a:r>
              <a:rPr lang="en-US" sz="850" dirty="0"/>
              <a:t>House Data, AstraZeneca Pharmaceuticals LP. Clinical study report D3250C00020. </a:t>
            </a:r>
          </a:p>
          <a:p>
            <a:pPr marL="0" lvl="0" indent="0">
              <a:buNone/>
              <a:defRPr/>
            </a:pPr>
            <a:r>
              <a:rPr lang="en-US" sz="850" b="1" kern="1200" dirty="0">
                <a:solidFill>
                  <a:schemeClr val="tx1"/>
                </a:solidFill>
                <a:effectLst/>
              </a:rPr>
              <a:t>Slide References</a:t>
            </a:r>
          </a:p>
          <a:p>
            <a:pPr marL="228600" indent="-228600">
              <a:spcBef>
                <a:spcPts val="0"/>
              </a:spcBef>
              <a:buFont typeface="+mj-lt"/>
              <a:buAutoNum type="arabicPeriod"/>
              <a:defRPr/>
            </a:pPr>
            <a:r>
              <a:rPr lang="en-US" sz="850" dirty="0"/>
              <a:t>Nair P, Wenzel S, Rabe KF, et al.  Oral glucocorticoid-sparing effect of benralizumab in severe asthma. </a:t>
            </a:r>
            <a:r>
              <a:rPr lang="en-US" sz="850" i="1" dirty="0"/>
              <a:t>N </a:t>
            </a:r>
            <a:r>
              <a:rPr lang="en-US" sz="850" i="1" dirty="0" err="1"/>
              <a:t>Engl</a:t>
            </a:r>
            <a:r>
              <a:rPr lang="en-US" sz="850" i="1" dirty="0"/>
              <a:t> J Med</a:t>
            </a:r>
            <a:r>
              <a:rPr lang="en-US" sz="850" dirty="0"/>
              <a:t>. 2017;376:2448-2458. </a:t>
            </a:r>
          </a:p>
          <a:p>
            <a:pPr marL="228600" indent="-228600">
              <a:spcBef>
                <a:spcPts val="0"/>
              </a:spcBef>
              <a:buFont typeface="+mj-lt"/>
              <a:buAutoNum type="arabicPeriod"/>
              <a:defRPr/>
            </a:pPr>
            <a:r>
              <a:rPr lang="en-US" sz="850" dirty="0"/>
              <a:t>Nair P, Wenzel S, Rabe KF, et al. </a:t>
            </a:r>
            <a:r>
              <a:rPr lang="en-US" sz="850" b="0" i="0" u="none" strike="noStrike" kern="1200" baseline="0" dirty="0">
                <a:solidFill>
                  <a:schemeClr val="tx1"/>
                </a:solidFill>
                <a:latin typeface="+mn-lt"/>
                <a:ea typeface="+mn-ea"/>
                <a:cs typeface="+mn-cs"/>
              </a:rPr>
              <a:t>Benralizumab significantly reduced oral corticosteroid dosages and asthma exacerbation rates for patients with severe, uncontrolled asthma: results of the ZONDA phase III trial [poster].  </a:t>
            </a:r>
            <a:r>
              <a:rPr lang="en-US" sz="850" dirty="0"/>
              <a:t>Presented at: American Thoracic Society Meeting; May 19-24, 2017; Washington, DC. Poster 603.</a:t>
            </a:r>
          </a:p>
          <a:p>
            <a:pPr marL="228600" indent="-228600">
              <a:buFont typeface="+mj-lt"/>
              <a:buAutoNum type="arabicPeriod"/>
              <a:defRPr/>
            </a:pPr>
            <a:endParaRPr lang="en-US" b="0" i="1" u="none" strike="noStrike" kern="1200" baseline="0" dirty="0">
              <a:solidFill>
                <a:schemeClr val="tx1"/>
              </a:solidFill>
            </a:endParaRPr>
          </a:p>
          <a:p>
            <a:pPr marL="0" marR="0" lvl="0" indent="0" algn="l" defTabSz="914400" rtl="0" eaLnBrk="1" fontAlgn="auto" latinLnBrk="0" hangingPunct="1">
              <a:lnSpc>
                <a:spcPct val="100000"/>
              </a:lnSpc>
              <a:spcBef>
                <a:spcPts val="300"/>
              </a:spcBef>
              <a:spcAft>
                <a:spcPts val="0"/>
              </a:spcAft>
              <a:buClr>
                <a:schemeClr val="accent1"/>
              </a:buClr>
              <a:buSzPct val="100000"/>
              <a:buNone/>
              <a:tabLst/>
              <a:defRPr/>
            </a:pPr>
            <a:endParaRPr lang="en-US" sz="900" b="1" dirty="0"/>
          </a:p>
        </p:txBody>
      </p:sp>
      <p:sp>
        <p:nvSpPr>
          <p:cNvPr id="4" name="Slide Number Placeholder 3"/>
          <p:cNvSpPr>
            <a:spLocks noGrp="1"/>
          </p:cNvSpPr>
          <p:nvPr>
            <p:ph type="sldNum" sz="quarter" idx="10"/>
          </p:nvPr>
        </p:nvSpPr>
        <p:spPr>
          <a:xfrm>
            <a:off x="6376737" y="8675803"/>
            <a:ext cx="479676" cy="466433"/>
          </a:xfrm>
        </p:spPr>
        <p:txBody>
          <a:bodyPr/>
          <a:lstStyle/>
          <a:p>
            <a:fld id="{9DC6D1C1-EE92-49F0-9360-996A2F545626}"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2330144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1175" y="966788"/>
            <a:ext cx="5803900" cy="3265487"/>
          </a:xfrm>
        </p:spPr>
      </p:sp>
      <p:sp>
        <p:nvSpPr>
          <p:cNvPr id="3" name="Notes Placeholder 2"/>
          <p:cNvSpPr>
            <a:spLocks noGrp="1"/>
          </p:cNvSpPr>
          <p:nvPr>
            <p:ph type="body" idx="1"/>
          </p:nvPr>
        </p:nvSpPr>
        <p:spPr>
          <a:xfrm>
            <a:off x="511175" y="4400549"/>
            <a:ext cx="5803900" cy="4695604"/>
          </a:xfrm>
        </p:spPr>
        <p:txBody>
          <a:bodyPr/>
          <a:lstStyle/>
          <a:p>
            <a:pPr marL="0" indent="0" defTabSz="934073">
              <a:buNone/>
              <a:defRPr/>
            </a:pPr>
            <a:r>
              <a:rPr lang="en-US" b="1" dirty="0"/>
              <a:t>Note</a:t>
            </a:r>
          </a:p>
          <a:p>
            <a:pPr marL="0" marR="0" lvl="0" indent="0" algn="l" defTabSz="934073" rtl="0" eaLnBrk="1" fontAlgn="auto" latinLnBrk="0" hangingPunct="1">
              <a:lnSpc>
                <a:spcPct val="100000"/>
              </a:lnSpc>
              <a:spcBef>
                <a:spcPts val="0"/>
              </a:spcBef>
              <a:spcAft>
                <a:spcPts val="0"/>
              </a:spcAft>
              <a:buClrTx/>
              <a:buSzTx/>
              <a:buFontTx/>
              <a:buNone/>
              <a:tabLst/>
              <a:defRPr/>
            </a:pPr>
            <a:r>
              <a:rPr lang="en-US" dirty="0"/>
              <a:t>There was a higher incidence of nasopharyngitis (17%), worsening asthma (13%), and bronchitis (10%) than any other AE across all</a:t>
            </a:r>
            <a:r>
              <a:rPr lang="en-US" baseline="0" dirty="0"/>
              <a:t> groups</a:t>
            </a:r>
            <a:r>
              <a:rPr lang="en-US" baseline="30000" dirty="0"/>
              <a:t>1</a:t>
            </a:r>
            <a:endParaRPr lang="en-GB" baseline="30000" dirty="0"/>
          </a:p>
          <a:p>
            <a:pPr marL="0" marR="0" indent="0" algn="l" defTabSz="934073" rtl="0" eaLnBrk="1" fontAlgn="auto" latinLnBrk="0" hangingPunct="1">
              <a:lnSpc>
                <a:spcPct val="100000"/>
              </a:lnSpc>
              <a:spcBef>
                <a:spcPts val="0"/>
              </a:spcBef>
              <a:spcAft>
                <a:spcPts val="0"/>
              </a:spcAft>
              <a:buClrTx/>
              <a:buSzTx/>
              <a:buFontTx/>
              <a:buNone/>
              <a:tabLst/>
              <a:defRPr/>
            </a:pPr>
            <a:endParaRPr lang="en-US" b="0" dirty="0"/>
          </a:p>
          <a:p>
            <a:pPr marL="0" indent="0">
              <a:spcBef>
                <a:spcPts val="600"/>
              </a:spcBef>
              <a:buNone/>
            </a:pPr>
            <a:r>
              <a:rPr lang="en-US" b="1" dirty="0"/>
              <a:t>Additional Information</a:t>
            </a:r>
          </a:p>
          <a:p>
            <a:pPr marL="171450" marR="0" lvl="0" indent="-171450" algn="l" defTabSz="914400" rtl="0" eaLnBrk="1" fontAlgn="auto" latinLnBrk="0" hangingPunct="1">
              <a:lnSpc>
                <a:spcPct val="100000"/>
              </a:lnSpc>
              <a:spcBef>
                <a:spcPts val="300"/>
              </a:spcBef>
              <a:spcAft>
                <a:spcPts val="0"/>
              </a:spcAft>
              <a:buClr>
                <a:schemeClr val="accent1"/>
              </a:buClr>
              <a:buSzPct val="100000"/>
              <a:tabLst/>
              <a:defRPr/>
            </a:pPr>
            <a:r>
              <a:rPr lang="en-US" sz="1000" b="0" kern="1200" dirty="0">
                <a:solidFill>
                  <a:schemeClr val="tx1"/>
                </a:solidFill>
                <a:effectLst/>
                <a:latin typeface="+mn-lt"/>
                <a:ea typeface="+mn-ea"/>
                <a:cs typeface="+mn-cs"/>
              </a:rPr>
              <a:t>Worsening of asthma was defined as new or increased asthma symptoms or clinical signs that were concerning to the patient or were related to an electronic Asthma Daily Diary alert</a:t>
            </a:r>
            <a:r>
              <a:rPr lang="en-US" sz="1000" b="0" kern="1200" baseline="30000" dirty="0">
                <a:solidFill>
                  <a:schemeClr val="tx1"/>
                </a:solidFill>
                <a:effectLst/>
                <a:latin typeface="+mn-lt"/>
                <a:ea typeface="+mn-ea"/>
                <a:cs typeface="+mn-cs"/>
              </a:rPr>
              <a:t>1</a:t>
            </a:r>
            <a:endParaRPr lang="en-US" sz="10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300"/>
              </a:spcBef>
              <a:spcAft>
                <a:spcPts val="0"/>
              </a:spcAft>
              <a:buClr>
                <a:schemeClr val="accent1"/>
              </a:buClr>
              <a:buSzPct val="100000"/>
              <a:tabLst/>
              <a:defRPr/>
            </a:pPr>
            <a:r>
              <a:rPr lang="en-US" b="0" dirty="0">
                <a:solidFill>
                  <a:schemeClr val="tx1"/>
                </a:solidFill>
              </a:rPr>
              <a:t>The following AEs</a:t>
            </a:r>
            <a:r>
              <a:rPr lang="en-US" b="0" baseline="0" dirty="0">
                <a:solidFill>
                  <a:schemeClr val="tx1"/>
                </a:solidFill>
              </a:rPr>
              <a:t> occurred at a frequency of </a:t>
            </a:r>
            <a:r>
              <a:rPr lang="en-US" b="0" baseline="0" dirty="0">
                <a:solidFill>
                  <a:schemeClr val="tx1"/>
                </a:solidFill>
                <a:latin typeface="Arial" panose="020B0604020202020204" pitchFamily="34" charset="0"/>
                <a:cs typeface="Arial" panose="020B0604020202020204" pitchFamily="34" charset="0"/>
              </a:rPr>
              <a:t>≥3% in at least 1 treatment group</a:t>
            </a:r>
            <a:r>
              <a:rPr lang="en-US" b="0" baseline="0" dirty="0">
                <a:solidFill>
                  <a:schemeClr val="tx1"/>
                </a:solidFill>
                <a:latin typeface="+mn-lt"/>
                <a:cs typeface="+mn-cs"/>
              </a:rPr>
              <a:t>:</a:t>
            </a:r>
            <a:r>
              <a:rPr lang="en-US" b="0" baseline="30000" dirty="0">
                <a:solidFill>
                  <a:schemeClr val="tx1"/>
                </a:solidFill>
                <a:latin typeface="+mn-lt"/>
                <a:cs typeface="+mn-cs"/>
              </a:rPr>
              <a:t>2</a:t>
            </a:r>
            <a:endParaRPr lang="en-US" b="0" dirty="0">
              <a:solidFill>
                <a:schemeClr val="tx1"/>
              </a:solidFill>
            </a:endParaRPr>
          </a:p>
          <a:p>
            <a:pPr marL="400050" marR="0" lvl="2"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b="0" dirty="0">
                <a:solidFill>
                  <a:schemeClr val="tx1"/>
                </a:solidFill>
              </a:rPr>
              <a:t>Vertigo: </a:t>
            </a:r>
            <a:r>
              <a:rPr lang="en-US" dirty="0"/>
              <a:t>p</a:t>
            </a:r>
            <a:r>
              <a:rPr lang="en-US" b="0" dirty="0">
                <a:solidFill>
                  <a:schemeClr val="tx1"/>
                </a:solidFill>
              </a:rPr>
              <a:t>lacebo, n=2</a:t>
            </a:r>
            <a:r>
              <a:rPr lang="en-US" b="0" baseline="0" dirty="0">
                <a:solidFill>
                  <a:schemeClr val="tx1"/>
                </a:solidFill>
              </a:rPr>
              <a:t> </a:t>
            </a:r>
            <a:r>
              <a:rPr lang="en-US" b="0" dirty="0">
                <a:solidFill>
                  <a:schemeClr val="tx1"/>
                </a:solidFill>
              </a:rPr>
              <a:t>(3%);</a:t>
            </a:r>
            <a:r>
              <a:rPr lang="en-US" b="0" baseline="0" dirty="0">
                <a:solidFill>
                  <a:schemeClr val="tx1"/>
                </a:solidFill>
              </a:rPr>
              <a:t> benra</a:t>
            </a:r>
            <a:r>
              <a:rPr lang="en-US" b="0" dirty="0">
                <a:solidFill>
                  <a:schemeClr val="tx1"/>
                </a:solidFill>
              </a:rPr>
              <a:t> Q4W, n=1 (1%); benra</a:t>
            </a:r>
            <a:r>
              <a:rPr lang="en-US" b="0" baseline="0" dirty="0">
                <a:solidFill>
                  <a:schemeClr val="tx1"/>
                </a:solidFill>
              </a:rPr>
              <a:t> Q8W, n=3 (4%)</a:t>
            </a:r>
            <a:endParaRPr lang="en-US" b="0" dirty="0">
              <a:solidFill>
                <a:schemeClr val="tx1"/>
              </a:solidFill>
            </a:endParaRPr>
          </a:p>
          <a:p>
            <a:pPr marL="400050" marR="0" lvl="2"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b="0" dirty="0">
                <a:solidFill>
                  <a:schemeClr val="tx1"/>
                </a:solidFill>
              </a:rPr>
              <a:t>Nausea: placebo, n=3</a:t>
            </a:r>
            <a:r>
              <a:rPr lang="en-US" b="0" baseline="0" dirty="0">
                <a:solidFill>
                  <a:schemeClr val="tx1"/>
                </a:solidFill>
              </a:rPr>
              <a:t> </a:t>
            </a:r>
            <a:r>
              <a:rPr lang="en-US" b="0" dirty="0">
                <a:solidFill>
                  <a:schemeClr val="tx1"/>
                </a:solidFill>
              </a:rPr>
              <a:t>(4%);</a:t>
            </a:r>
            <a:r>
              <a:rPr lang="en-US" b="0" baseline="0" dirty="0">
                <a:solidFill>
                  <a:schemeClr val="tx1"/>
                </a:solidFill>
              </a:rPr>
              <a:t> benra</a:t>
            </a:r>
            <a:r>
              <a:rPr lang="en-US" b="0" dirty="0">
                <a:solidFill>
                  <a:schemeClr val="tx1"/>
                </a:solidFill>
              </a:rPr>
              <a:t> Q4W, n=1 (1%); benra</a:t>
            </a:r>
            <a:r>
              <a:rPr lang="en-US" b="0" baseline="0" dirty="0">
                <a:solidFill>
                  <a:schemeClr val="tx1"/>
                </a:solidFill>
              </a:rPr>
              <a:t> Q8W, n=0</a:t>
            </a:r>
            <a:endParaRPr lang="en-US" b="0" dirty="0">
              <a:solidFill>
                <a:schemeClr val="tx1"/>
              </a:solidFill>
            </a:endParaRPr>
          </a:p>
          <a:p>
            <a:pPr marL="400050" marR="0" lvl="2"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b="0" dirty="0" err="1">
                <a:solidFill>
                  <a:schemeClr val="tx1"/>
                </a:solidFill>
              </a:rPr>
              <a:t>Presyncope</a:t>
            </a:r>
            <a:r>
              <a:rPr lang="en-US" b="0" dirty="0">
                <a:solidFill>
                  <a:schemeClr val="tx1"/>
                </a:solidFill>
              </a:rPr>
              <a:t>: placebo, n=0</a:t>
            </a:r>
            <a:r>
              <a:rPr lang="en-US" b="0" baseline="0" dirty="0">
                <a:solidFill>
                  <a:schemeClr val="tx1"/>
                </a:solidFill>
              </a:rPr>
              <a:t>; benra</a:t>
            </a:r>
            <a:r>
              <a:rPr lang="en-US" b="0" dirty="0">
                <a:solidFill>
                  <a:schemeClr val="tx1"/>
                </a:solidFill>
              </a:rPr>
              <a:t> Q4W, n=0; benra</a:t>
            </a:r>
            <a:r>
              <a:rPr lang="en-US" b="0" baseline="0" dirty="0">
                <a:solidFill>
                  <a:schemeClr val="tx1"/>
                </a:solidFill>
              </a:rPr>
              <a:t> Q8W, n=3 (4%)</a:t>
            </a:r>
            <a:endParaRPr lang="en-US" b="0" dirty="0">
              <a:solidFill>
                <a:schemeClr val="tx1"/>
              </a:solidFill>
            </a:endParaRPr>
          </a:p>
          <a:p>
            <a:pPr marL="400050" marR="0" lvl="2"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b="0" dirty="0">
                <a:solidFill>
                  <a:schemeClr val="tx1"/>
                </a:solidFill>
              </a:rPr>
              <a:t>Status</a:t>
            </a:r>
            <a:r>
              <a:rPr lang="en-US" b="0" baseline="0" dirty="0">
                <a:solidFill>
                  <a:schemeClr val="tx1"/>
                </a:solidFill>
              </a:rPr>
              <a:t> asthmaticus: </a:t>
            </a:r>
            <a:r>
              <a:rPr lang="en-US" dirty="0"/>
              <a:t>p</a:t>
            </a:r>
            <a:r>
              <a:rPr lang="en-US" b="0" dirty="0">
                <a:solidFill>
                  <a:schemeClr val="tx1"/>
                </a:solidFill>
              </a:rPr>
              <a:t>lacebo, n=3</a:t>
            </a:r>
            <a:r>
              <a:rPr lang="en-US" b="0" baseline="0" dirty="0">
                <a:solidFill>
                  <a:schemeClr val="tx1"/>
                </a:solidFill>
              </a:rPr>
              <a:t> </a:t>
            </a:r>
            <a:r>
              <a:rPr lang="en-US" b="0" dirty="0">
                <a:solidFill>
                  <a:schemeClr val="tx1"/>
                </a:solidFill>
              </a:rPr>
              <a:t>(4%);</a:t>
            </a:r>
            <a:r>
              <a:rPr lang="en-US" b="0" baseline="0" dirty="0">
                <a:solidFill>
                  <a:schemeClr val="tx1"/>
                </a:solidFill>
              </a:rPr>
              <a:t> benra</a:t>
            </a:r>
            <a:r>
              <a:rPr lang="en-US" b="0" dirty="0">
                <a:solidFill>
                  <a:schemeClr val="tx1"/>
                </a:solidFill>
              </a:rPr>
              <a:t> Q4W, n=0; benra</a:t>
            </a:r>
            <a:r>
              <a:rPr lang="en-US" b="0" baseline="0" dirty="0">
                <a:solidFill>
                  <a:schemeClr val="tx1"/>
                </a:solidFill>
              </a:rPr>
              <a:t> Q8W, n=0 </a:t>
            </a:r>
            <a:endParaRPr lang="en-US" b="0" dirty="0">
              <a:solidFill>
                <a:schemeClr val="tx1"/>
              </a:solidFill>
            </a:endParaRPr>
          </a:p>
          <a:p>
            <a:pPr marL="0" indent="0">
              <a:buNone/>
            </a:pPr>
            <a:endParaRPr lang="en-US" b="1" dirty="0"/>
          </a:p>
          <a:p>
            <a:pPr marL="0" indent="0">
              <a:buNone/>
            </a:pPr>
            <a:r>
              <a:rPr lang="en-US" b="1" dirty="0"/>
              <a:t>Notes References</a:t>
            </a:r>
          </a:p>
          <a:p>
            <a:pPr marL="228600" indent="-228600">
              <a:buFont typeface="+mj-lt"/>
              <a:buAutoNum type="arabicPeriod"/>
              <a:defRPr/>
            </a:pPr>
            <a:r>
              <a:rPr lang="en-US" dirty="0"/>
              <a:t>Nair P, Wenzel S, Rabe KF, et al.  Oral glucocorticoid-sparing effect of benralizumab in severe asthma. </a:t>
            </a:r>
            <a:r>
              <a:rPr lang="en-US" i="1" dirty="0"/>
              <a:t>N Engl J Med</a:t>
            </a:r>
            <a:r>
              <a:rPr lang="en-US" dirty="0"/>
              <a:t>. 2017;</a:t>
            </a:r>
            <a:r>
              <a:rPr lang="en-US" sz="1000" b="0" kern="1200" dirty="0">
                <a:solidFill>
                  <a:schemeClr val="tx1"/>
                </a:solidFill>
                <a:effectLst/>
                <a:latin typeface="+mn-lt"/>
                <a:ea typeface="+mn-ea"/>
                <a:cs typeface="+mn-cs"/>
              </a:rPr>
              <a:t>376:2448-2458</a:t>
            </a:r>
            <a:r>
              <a:rPr lang="en-US" dirty="0"/>
              <a:t>.</a:t>
            </a:r>
          </a:p>
          <a:p>
            <a:pPr marL="228600" indent="-228600">
              <a:buFont typeface="+mj-lt"/>
              <a:buAutoNum type="arabicPeriod"/>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p>
          <a:p>
            <a:pPr marL="0" indent="0">
              <a:buNone/>
              <a:defRPr/>
            </a:pPr>
            <a:endParaRPr lang="en-US" b="1" u="none" strike="noStrike" baseline="0" dirty="0"/>
          </a:p>
          <a:p>
            <a:pPr marL="0" indent="0">
              <a:buNone/>
              <a:defRPr/>
            </a:pPr>
            <a:r>
              <a:rPr lang="en-US" b="1" u="none" strike="noStrike" baseline="0" dirty="0"/>
              <a:t>Slide Re</a:t>
            </a:r>
            <a:r>
              <a:rPr lang="en-US" b="1" dirty="0"/>
              <a:t>ference</a:t>
            </a:r>
          </a:p>
          <a:p>
            <a:pPr marL="0" indent="0">
              <a:buNone/>
              <a:defRPr/>
            </a:pPr>
            <a:r>
              <a:rPr lang="en-US" dirty="0"/>
              <a:t>Nair P, Wenzel S, Rabe KF, et al. Oral glucocorticoid-sparing effect of benralizumab in severe asthma [supplementary appendix]. </a:t>
            </a:r>
            <a:r>
              <a:rPr lang="en-US" i="1" dirty="0"/>
              <a:t>N </a:t>
            </a:r>
            <a:r>
              <a:rPr lang="en-US" i="1" dirty="0" err="1"/>
              <a:t>Engl</a:t>
            </a:r>
            <a:r>
              <a:rPr lang="en-US" i="1" dirty="0"/>
              <a:t> J Med</a:t>
            </a:r>
            <a:r>
              <a:rPr lang="en-US" dirty="0"/>
              <a:t>. 2017;376:2448-2458. http://www.nejm.org/doi/suppl/10.1056/NEJMoa1703501/suppl_file/nejmoa1703501_appendix.pdf. Accessed April 3, 2018.  </a:t>
            </a:r>
            <a:endParaRPr lang="en-US" i="1" dirty="0"/>
          </a:p>
          <a:p>
            <a:pPr marL="0" indent="0">
              <a:buNone/>
              <a:defRPr/>
            </a:pPr>
            <a:endParaRPr lang="en-US" b="0" i="1" u="none" strike="noStrike" kern="1200" baseline="0" dirty="0">
              <a:solidFill>
                <a:schemeClr val="tx1"/>
              </a:solidFill>
            </a:endParaRP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b="0" i="1" u="none" strike="noStrike" kern="1200" baseline="0" dirty="0">
              <a:solidFill>
                <a:schemeClr val="tx1"/>
              </a:solidFill>
            </a:endParaRPr>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a:xfrm>
            <a:off x="6376737" y="8659855"/>
            <a:ext cx="479676" cy="466433"/>
          </a:xfrm>
        </p:spPr>
        <p:txBody>
          <a:bodyPr/>
          <a:lstStyle/>
          <a:p>
            <a:fld id="{9DC6D1C1-EE92-49F0-9360-996A2F545626}"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0105904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7375" y="1023938"/>
            <a:ext cx="5683250" cy="319722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dirty="0"/>
              <a:t>Note</a:t>
            </a:r>
          </a:p>
          <a:p>
            <a:pPr marL="0" indent="0">
              <a:buNone/>
            </a:pPr>
            <a:r>
              <a:rPr lang="en-US" dirty="0"/>
              <a:t>Present</a:t>
            </a:r>
            <a:r>
              <a:rPr lang="en-US" baseline="0" dirty="0"/>
              <a:t> slide.</a:t>
            </a:r>
          </a:p>
          <a:p>
            <a:pPr marL="0" indent="0">
              <a:buNone/>
            </a:pPr>
            <a:endParaRPr lang="en-US" b="1" dirty="0"/>
          </a:p>
          <a:p>
            <a:pPr marL="0" indent="0">
              <a:buNone/>
            </a:pPr>
            <a:r>
              <a:rPr lang="en-US" b="1" dirty="0"/>
              <a:t>Additional Information</a:t>
            </a:r>
          </a:p>
          <a:p>
            <a:r>
              <a:rPr lang="en-US" dirty="0"/>
              <a:t>In the benralizumab groups:</a:t>
            </a:r>
          </a:p>
          <a:p>
            <a:pPr lvl="2">
              <a:buFont typeface="Arial" panose="020B0604020202020204" pitchFamily="34" charset="0"/>
              <a:buChar char="─"/>
            </a:pPr>
            <a:r>
              <a:rPr lang="en-US" dirty="0"/>
              <a:t>1 patient was anti-drug antibody (ADA)-positive at baseline only (benralizumab Q8W group)</a:t>
            </a:r>
          </a:p>
          <a:p>
            <a:pPr lvl="2">
              <a:buFont typeface="Arial" panose="020B0604020202020204" pitchFamily="34" charset="0"/>
              <a:buChar char="─"/>
            </a:pPr>
            <a:r>
              <a:rPr lang="en-US" dirty="0"/>
              <a:t>15 patients were persistently ADA-positive (4 patients in the benralizumab Q4W group and 6 patients in the Q8W group)</a:t>
            </a:r>
          </a:p>
          <a:p>
            <a:pPr marL="0" indent="0">
              <a:buNone/>
            </a:pPr>
            <a:r>
              <a:rPr lang="en-US" b="1" dirty="0"/>
              <a:t>Note: </a:t>
            </a:r>
            <a:r>
              <a:rPr lang="en-US" dirty="0"/>
              <a:t>Persistent was defined as positive at 2 or more post-baseline assessments (with ≥16 weeks between the first and last positive result) or positive at the last post-baseline assessment.</a:t>
            </a:r>
          </a:p>
          <a:p>
            <a:pPr lvl="2"/>
            <a:endParaRPr lang="en-US" b="0" i="0" u="none" strike="noStrike" kern="1200" baseline="0" dirty="0">
              <a:solidFill>
                <a:schemeClr val="tx1"/>
              </a:solidFill>
            </a:endParaRP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dirty="0"/>
              <a:t>Reference</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a:t>
            </a:r>
            <a:r>
              <a:rPr lang="en-US" sz="1000" b="0" i="1" kern="1200" dirty="0" err="1">
                <a:solidFill>
                  <a:schemeClr val="tx1"/>
                </a:solidFill>
                <a:effectLst/>
                <a:latin typeface="+mn-lt"/>
                <a:ea typeface="+mn-ea"/>
                <a:cs typeface="+mn-cs"/>
              </a:rPr>
              <a:t>Engl</a:t>
            </a:r>
            <a:r>
              <a:rPr lang="en-US" sz="1000" b="0" i="1" kern="1200" dirty="0">
                <a:solidFill>
                  <a:schemeClr val="tx1"/>
                </a:solidFill>
                <a:effectLst/>
                <a:latin typeface="+mn-lt"/>
                <a:ea typeface="+mn-ea"/>
                <a:cs typeface="+mn-cs"/>
              </a:rPr>
              <a:t>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endParaRPr lang="en-US" b="1" dirty="0"/>
          </a:p>
        </p:txBody>
      </p:sp>
      <p:sp>
        <p:nvSpPr>
          <p:cNvPr id="4" name="Slide Number Placeholder 3"/>
          <p:cNvSpPr>
            <a:spLocks noGrp="1"/>
          </p:cNvSpPr>
          <p:nvPr>
            <p:ph type="sldNum" sz="quarter" idx="10"/>
          </p:nvPr>
        </p:nvSpPr>
        <p:spPr>
          <a:xfrm>
            <a:off x="6376737" y="8670487"/>
            <a:ext cx="479676" cy="466433"/>
          </a:xfrm>
        </p:spPr>
        <p:txBody>
          <a:bodyPr/>
          <a:lstStyle/>
          <a:p>
            <a:fld id="{50487F27-F4AC-478C-A07B-A71CA0B86259}" type="slidenum">
              <a:rPr lang="en-US" smtClean="0"/>
              <a:pPr/>
              <a:t>33</a:t>
            </a:fld>
            <a:endParaRPr lang="en-US" dirty="0"/>
          </a:p>
        </p:txBody>
      </p:sp>
    </p:spTree>
    <p:extLst>
      <p:ext uri="{BB962C8B-B14F-4D97-AF65-F5344CB8AC3E}">
        <p14:creationId xmlns:p14="http://schemas.microsoft.com/office/powerpoint/2010/main" val="25286634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a:t>
            </a:r>
            <a:r>
              <a:rPr lang="en-US" baseline="0" dirty="0"/>
              <a:t> slide.</a:t>
            </a:r>
          </a:p>
          <a:p>
            <a:pPr marL="0" indent="0">
              <a:buNone/>
            </a:pPr>
            <a:endParaRPr lang="en-US" baseline="0" dirty="0"/>
          </a:p>
          <a:p>
            <a:pPr marL="0" indent="0">
              <a:buNone/>
            </a:pPr>
            <a:r>
              <a:rPr lang="en-US" b="1" baseline="0" dirty="0"/>
              <a:t>Additional Information</a:t>
            </a:r>
          </a:p>
          <a:p>
            <a:pPr marL="0" marR="0" lvl="0" indent="0" algn="l" defTabSz="914400" rtl="0" eaLnBrk="1" fontAlgn="auto" latinLnBrk="0" hangingPunct="1">
              <a:lnSpc>
                <a:spcPct val="100000"/>
              </a:lnSpc>
              <a:spcBef>
                <a:spcPts val="300"/>
              </a:spcBef>
              <a:spcAft>
                <a:spcPts val="0"/>
              </a:spcAft>
              <a:buClr>
                <a:schemeClr val="accent1"/>
              </a:buClr>
              <a:buSzPct val="100000"/>
              <a:buNone/>
              <a:tabLst/>
              <a:defRPr/>
            </a:pPr>
            <a:r>
              <a:rPr lang="en-GB" sz="1000" b="0" kern="1200" dirty="0">
                <a:solidFill>
                  <a:schemeClr val="tx1"/>
                </a:solidFill>
                <a:effectLst/>
                <a:latin typeface="+mn-lt"/>
                <a:ea typeface="+mn-ea"/>
                <a:cs typeface="+mn-cs"/>
              </a:rPr>
              <a:t>Benralizumab was associated with early increases in FEV</a:t>
            </a:r>
            <a:r>
              <a:rPr lang="en-GB" sz="1000" b="0" kern="1200" baseline="-25000" dirty="0">
                <a:solidFill>
                  <a:schemeClr val="tx1"/>
                </a:solidFill>
                <a:effectLst/>
                <a:latin typeface="+mn-lt"/>
                <a:ea typeface="+mn-ea"/>
                <a:cs typeface="+mn-cs"/>
              </a:rPr>
              <a:t>1</a:t>
            </a:r>
            <a:r>
              <a:rPr lang="en-GB" sz="1000" b="0" kern="1200" dirty="0">
                <a:solidFill>
                  <a:schemeClr val="tx1"/>
                </a:solidFill>
                <a:effectLst/>
                <a:latin typeface="+mn-lt"/>
                <a:ea typeface="+mn-ea"/>
                <a:cs typeface="+mn-cs"/>
              </a:rPr>
              <a:t>,</a:t>
            </a:r>
            <a:r>
              <a:rPr lang="en-GB" sz="1000" b="0" kern="1200" baseline="-25000" dirty="0">
                <a:solidFill>
                  <a:schemeClr val="tx1"/>
                </a:solidFill>
                <a:effectLst/>
                <a:latin typeface="+mn-lt"/>
                <a:ea typeface="+mn-ea"/>
                <a:cs typeface="+mn-cs"/>
              </a:rPr>
              <a:t> </a:t>
            </a:r>
            <a:r>
              <a:rPr lang="en-GB" sz="1000" b="0" kern="1200" dirty="0">
                <a:solidFill>
                  <a:schemeClr val="tx1"/>
                </a:solidFill>
                <a:effectLst/>
                <a:latin typeface="+mn-lt"/>
                <a:ea typeface="+mn-ea"/>
                <a:cs typeface="+mn-cs"/>
              </a:rPr>
              <a:t>and exacerbation reductions were greater than those observed in any previous steroid-sparing trial</a:t>
            </a:r>
            <a:endParaRPr lang="en-US" sz="1000" b="0" i="0" u="none" strike="noStrike" kern="1200" baseline="0" dirty="0">
              <a:solidFill>
                <a:schemeClr val="tx1"/>
              </a:solidFill>
              <a:latin typeface="+mn-lt"/>
              <a:ea typeface="+mn-ea"/>
              <a:cs typeface="+mn-cs"/>
            </a:endParaRPr>
          </a:p>
          <a:p>
            <a:pPr marL="0" indent="0">
              <a:buNone/>
            </a:pPr>
            <a:endParaRPr lang="en-US" sz="1000" b="1" i="0" u="none" strike="noStrike" kern="1200" baseline="0" dirty="0">
              <a:solidFill>
                <a:schemeClr val="tx1"/>
              </a:solidFill>
              <a:latin typeface="+mn-lt"/>
              <a:ea typeface="+mn-ea"/>
              <a:cs typeface="+mn-cs"/>
            </a:endParaRPr>
          </a:p>
          <a:p>
            <a:pPr marL="0" indent="0">
              <a:buNone/>
            </a:pPr>
            <a:r>
              <a:rPr lang="en-US" sz="1000" b="1" i="0" u="none" strike="noStrike" kern="1200" baseline="0" dirty="0">
                <a:solidFill>
                  <a:schemeClr val="tx1"/>
                </a:solidFill>
                <a:latin typeface="+mn-lt"/>
                <a:ea typeface="+mn-ea"/>
                <a:cs typeface="+mn-cs"/>
              </a:rPr>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sz="1000" b="0" kern="1200" dirty="0">
                <a:solidFill>
                  <a:schemeClr val="tx1"/>
                </a:solidFill>
                <a:effectLst/>
                <a:latin typeface="+mn-lt"/>
                <a:ea typeface="+mn-ea"/>
                <a:cs typeface="+mn-cs"/>
              </a:rPr>
              <a:t>Nair P, Wenzel S, Rabe KF, et al.  Oral glucocorticoid-sparing effect of benralizumab in severe asthma.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a:t>
            </a:r>
            <a:endParaRPr lang="en-US" b="1" dirty="0"/>
          </a:p>
        </p:txBody>
      </p:sp>
      <p:sp>
        <p:nvSpPr>
          <p:cNvPr id="4" name="Slide Number Placeholder 3"/>
          <p:cNvSpPr>
            <a:spLocks noGrp="1"/>
          </p:cNvSpPr>
          <p:nvPr>
            <p:ph type="sldNum" sz="quarter" idx="10"/>
          </p:nvPr>
        </p:nvSpPr>
        <p:spPr>
          <a:xfrm>
            <a:off x="6376737" y="8670486"/>
            <a:ext cx="479676" cy="466433"/>
          </a:xfrm>
        </p:spPr>
        <p:txBody>
          <a:bodyPr/>
          <a:lstStyle/>
          <a:p>
            <a:fld id="{50487F27-F4AC-478C-A07B-A71CA0B86259}" type="slidenum">
              <a:rPr lang="en-US" smtClean="0"/>
              <a:pPr/>
              <a:t>34</a:t>
            </a:fld>
            <a:endParaRPr lang="en-US" dirty="0"/>
          </a:p>
        </p:txBody>
      </p:sp>
    </p:spTree>
    <p:extLst>
      <p:ext uri="{BB962C8B-B14F-4D97-AF65-F5344CB8AC3E}">
        <p14:creationId xmlns:p14="http://schemas.microsoft.com/office/powerpoint/2010/main" val="373506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35</a:t>
            </a:fld>
            <a:endParaRPr lang="en-US" dirty="0"/>
          </a:p>
        </p:txBody>
      </p:sp>
    </p:spTree>
    <p:extLst>
      <p:ext uri="{BB962C8B-B14F-4D97-AF65-F5344CB8AC3E}">
        <p14:creationId xmlns:p14="http://schemas.microsoft.com/office/powerpoint/2010/main" val="21855386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1031875"/>
            <a:ext cx="5703888" cy="3209925"/>
          </a:xfrm>
        </p:spPr>
      </p:sp>
      <p:sp>
        <p:nvSpPr>
          <p:cNvPr id="3" name="Notes Placeholder 2"/>
          <p:cNvSpPr>
            <a:spLocks noGrp="1"/>
          </p:cNvSpPr>
          <p:nvPr>
            <p:ph type="body" idx="1"/>
          </p:nvPr>
        </p:nvSpPr>
        <p:spPr>
          <a:xfrm>
            <a:off x="685800" y="4381499"/>
            <a:ext cx="5905500" cy="4507477"/>
          </a:xfrm>
        </p:spPr>
        <p:txBody>
          <a:bodyPr/>
          <a:lstStyle/>
          <a:p>
            <a:pPr marL="0" indent="0">
              <a:buNone/>
            </a:pPr>
            <a:r>
              <a:rPr lang="en-US" b="1" dirty="0"/>
              <a:t>Note</a:t>
            </a:r>
          </a:p>
          <a:p>
            <a:pPr marL="0" indent="0">
              <a:buNone/>
            </a:pPr>
            <a:r>
              <a:rPr lang="en-US" b="0" dirty="0"/>
              <a:t>Present</a:t>
            </a:r>
            <a:r>
              <a:rPr lang="en-US" b="0" baseline="0" dirty="0"/>
              <a:t> slide.</a:t>
            </a:r>
            <a:endParaRPr lang="en-US" b="1" baseline="0" dirty="0"/>
          </a:p>
          <a:p>
            <a:pPr marL="0" indent="0">
              <a:buNone/>
            </a:pPr>
            <a:endParaRPr lang="en-US" b="1" baseline="0" dirty="0"/>
          </a:p>
          <a:p>
            <a:pPr marL="0" indent="0">
              <a:buNone/>
            </a:pPr>
            <a:r>
              <a:rPr lang="en-US" b="1" dirty="0"/>
              <a:t>References</a:t>
            </a:r>
          </a:p>
          <a:p>
            <a:pPr marL="228600" indent="-228600">
              <a:buFont typeface="+mj-lt"/>
              <a:buAutoNum type="arabicPeriod"/>
            </a:pPr>
            <a:r>
              <a:rPr lang="en-US" dirty="0"/>
              <a:t>Bel EH, Wenzel SE, Thompson PJ, et al. Oral glucocorticoid-sparing effect of mepolizumab in eosinophilic asthma. </a:t>
            </a:r>
            <a:r>
              <a:rPr lang="en-US" i="1" dirty="0"/>
              <a:t>N Engl J Med</a:t>
            </a:r>
            <a:r>
              <a:rPr lang="en-US" dirty="0"/>
              <a:t>. 2014; 371:1189-1197.</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dirty="0"/>
              <a:t>Bel EH, Wenzel SE, Thompson PJ, et al. Oral glucocorticoid-sparing effect of mepolizumab in eosinophilic asthma [protocol]. </a:t>
            </a:r>
            <a:r>
              <a:rPr lang="en-US" i="1" dirty="0"/>
              <a:t>N </a:t>
            </a:r>
            <a:r>
              <a:rPr lang="en-US" i="1" dirty="0" err="1"/>
              <a:t>Engl</a:t>
            </a:r>
            <a:r>
              <a:rPr lang="en-US" i="1" dirty="0"/>
              <a:t> J Med</a:t>
            </a:r>
            <a:r>
              <a:rPr lang="en-US" dirty="0"/>
              <a:t>. 2014; 371:1189-1197. http://www.nejm.org/doi/suppl/10.1056/NEJMoa1403291/suppl_file/nejmoa1403291_protocol.pdf. </a:t>
            </a:r>
            <a:r>
              <a:rPr lang="en-US" sz="1000" dirty="0">
                <a:cs typeface="Arial" panose="020B0604020202020204" pitchFamily="34" charset="0"/>
              </a:rPr>
              <a:t>Accessed April 3, 2018.</a:t>
            </a:r>
          </a:p>
          <a:p>
            <a:pPr marL="228600" indent="-228600">
              <a:buFont typeface="+mj-lt"/>
              <a:buAutoNum type="arabicPeriod"/>
            </a:pPr>
            <a:r>
              <a:rPr lang="en-US" b="0" kern="1200" dirty="0">
                <a:solidFill>
                  <a:schemeClr val="tx1"/>
                </a:solidFill>
                <a:effectLst/>
              </a:rPr>
              <a:t>Nair P, Wenzel S, Rabe KF, et al.  Oral </a:t>
            </a:r>
            <a:r>
              <a:rPr lang="en-US" dirty="0"/>
              <a:t>glucocorticoid</a:t>
            </a:r>
            <a:r>
              <a:rPr lang="en-US" b="0" kern="1200" dirty="0">
                <a:solidFill>
                  <a:schemeClr val="tx1"/>
                </a:solidFill>
                <a:effectLst/>
              </a:rPr>
              <a:t>-sparing effect of benralizumab in severe asthma. </a:t>
            </a:r>
            <a:r>
              <a:rPr lang="en-US" b="0" i="1" kern="1200" dirty="0">
                <a:solidFill>
                  <a:schemeClr val="tx1"/>
                </a:solidFill>
                <a:effectLst/>
              </a:rPr>
              <a:t>N Engl J Med</a:t>
            </a:r>
            <a:r>
              <a:rPr lang="en-US" b="0" kern="1200" dirty="0">
                <a:solidFill>
                  <a:schemeClr val="tx1"/>
                </a:solidFill>
                <a:effectLst/>
              </a:rPr>
              <a:t>. 2017;</a:t>
            </a:r>
            <a:r>
              <a:rPr lang="en-US" sz="1000" b="0" kern="1200" dirty="0">
                <a:solidFill>
                  <a:schemeClr val="tx1"/>
                </a:solidFill>
                <a:effectLst/>
                <a:latin typeface="+mn-lt"/>
                <a:ea typeface="+mn-ea"/>
                <a:cs typeface="+mn-cs"/>
              </a:rPr>
              <a:t>376:2448-2458. </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sz="1000" dirty="0">
                <a:cs typeface="Arial" panose="020B0604020202020204" pitchFamily="34" charset="0"/>
              </a:rPr>
              <a:t>National Institutes of Health. </a:t>
            </a:r>
            <a:r>
              <a:rPr lang="en-US" sz="1000" b="0" i="0" kern="1200" dirty="0">
                <a:solidFill>
                  <a:schemeClr val="tx1"/>
                </a:solidFill>
                <a:effectLst/>
                <a:latin typeface="+mn-lt"/>
                <a:ea typeface="+mn-ea"/>
                <a:cs typeface="+mn-cs"/>
              </a:rPr>
              <a:t>An efficacy and safety study of reslizumab subcutaneous in patients with oral corticosteroid dependent asthma and elevated blood eosinophils</a:t>
            </a:r>
            <a:r>
              <a:rPr lang="en-US" sz="1000" dirty="0">
                <a:cs typeface="Arial" panose="020B0604020202020204" pitchFamily="34" charset="0"/>
              </a:rPr>
              <a:t>. ClinicalTrials.gov website. </a:t>
            </a:r>
            <a:r>
              <a:rPr lang="en-US" sz="1000" u="sng" dirty="0">
                <a:hlinkClick r:id="rId3"/>
              </a:rPr>
              <a:t>http://www.ClinicalTrials.gov/show/NCT02501629.</a:t>
            </a:r>
            <a:r>
              <a:rPr lang="en-US" sz="1000" dirty="0">
                <a:cs typeface="Arial" panose="020B0604020202020204" pitchFamily="34" charset="0"/>
              </a:rPr>
              <a:t> Accessed April 3, 2018.</a:t>
            </a:r>
          </a:p>
          <a:p>
            <a:pPr marL="228600" indent="-228600">
              <a:buFont typeface="+mj-lt"/>
              <a:buAutoNum type="arabicPeriod"/>
            </a:pPr>
            <a:endParaRPr lang="en-US" b="1" dirty="0"/>
          </a:p>
        </p:txBody>
      </p:sp>
      <p:sp>
        <p:nvSpPr>
          <p:cNvPr id="4" name="Slide Number Placeholder 3"/>
          <p:cNvSpPr>
            <a:spLocks noGrp="1"/>
          </p:cNvSpPr>
          <p:nvPr>
            <p:ph type="sldNum" sz="quarter" idx="10"/>
          </p:nvPr>
        </p:nvSpPr>
        <p:spPr>
          <a:xfrm>
            <a:off x="6376737" y="8675803"/>
            <a:ext cx="479676" cy="466433"/>
          </a:xfrm>
        </p:spPr>
        <p:txBody>
          <a:bodyPr/>
          <a:lstStyle/>
          <a:p>
            <a:fld id="{9DC6D1C1-EE92-49F0-9360-996A2F545626}"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6174793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Present slide.</a:t>
            </a:r>
          </a:p>
          <a:p>
            <a:pPr marL="0" indent="0">
              <a:buNone/>
            </a:pPr>
            <a:endParaRPr lang="en-US" dirty="0"/>
          </a:p>
          <a:p>
            <a:pPr marL="0" indent="0">
              <a:buNone/>
            </a:pPr>
            <a:r>
              <a:rPr lang="en-US" b="1" dirty="0"/>
              <a:t>Reference</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endParaRPr lang="en-US" dirty="0"/>
          </a:p>
        </p:txBody>
      </p:sp>
      <p:sp>
        <p:nvSpPr>
          <p:cNvPr id="4" name="Slide Number Placeholder 3"/>
          <p:cNvSpPr>
            <a:spLocks noGrp="1"/>
          </p:cNvSpPr>
          <p:nvPr>
            <p:ph type="sldNum" sz="quarter" idx="10"/>
          </p:nvPr>
        </p:nvSpPr>
        <p:spPr>
          <a:xfrm>
            <a:off x="6376737" y="8670487"/>
            <a:ext cx="479676" cy="466433"/>
          </a:xfrm>
        </p:spPr>
        <p:txBody>
          <a:bodyPr/>
          <a:lstStyle/>
          <a:p>
            <a:fld id="{50487F27-F4AC-478C-A07B-A71CA0B86259}" type="slidenum">
              <a:rPr lang="en-US" smtClean="0"/>
              <a:pPr/>
              <a:t>37</a:t>
            </a:fld>
            <a:endParaRPr lang="en-US" dirty="0"/>
          </a:p>
        </p:txBody>
      </p:sp>
    </p:spTree>
    <p:extLst>
      <p:ext uri="{BB962C8B-B14F-4D97-AF65-F5344CB8AC3E}">
        <p14:creationId xmlns:p14="http://schemas.microsoft.com/office/powerpoint/2010/main" val="19911251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Present slide.</a:t>
            </a:r>
          </a:p>
          <a:p>
            <a:pPr marL="0" indent="0">
              <a:buNone/>
            </a:pPr>
            <a:endParaRPr lang="en-US" dirty="0"/>
          </a:p>
          <a:p>
            <a:pPr marL="0" indent="0">
              <a:buNone/>
            </a:pPr>
            <a:r>
              <a:rPr lang="en-US" b="1" dirty="0"/>
              <a:t>Reference</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endParaRPr lang="en-US" dirty="0"/>
          </a:p>
        </p:txBody>
      </p:sp>
      <p:sp>
        <p:nvSpPr>
          <p:cNvPr id="4" name="Slide Number Placeholder 3"/>
          <p:cNvSpPr>
            <a:spLocks noGrp="1"/>
          </p:cNvSpPr>
          <p:nvPr>
            <p:ph type="sldNum" sz="quarter" idx="10"/>
          </p:nvPr>
        </p:nvSpPr>
        <p:spPr>
          <a:xfrm>
            <a:off x="6376737" y="8670487"/>
            <a:ext cx="479676" cy="466433"/>
          </a:xfrm>
        </p:spPr>
        <p:txBody>
          <a:bodyPr/>
          <a:lstStyle/>
          <a:p>
            <a:fld id="{50487F27-F4AC-478C-A07B-A71CA0B86259}" type="slidenum">
              <a:rPr lang="en-US" smtClean="0"/>
              <a:pPr/>
              <a:t>38</a:t>
            </a:fld>
            <a:endParaRPr lang="en-US" dirty="0"/>
          </a:p>
        </p:txBody>
      </p:sp>
    </p:spTree>
    <p:extLst>
      <p:ext uri="{BB962C8B-B14F-4D97-AF65-F5344CB8AC3E}">
        <p14:creationId xmlns:p14="http://schemas.microsoft.com/office/powerpoint/2010/main" val="3263808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49"/>
            <a:ext cx="5486400" cy="4284663"/>
          </a:xfrm>
        </p:spPr>
        <p:txBody>
          <a:bodyPr/>
          <a:lstStyle/>
          <a:p>
            <a:pPr marL="0" indent="0">
              <a:buNone/>
            </a:pPr>
            <a:r>
              <a:rPr lang="en-US" b="1" dirty="0"/>
              <a:t>Notes</a:t>
            </a:r>
          </a:p>
          <a:p>
            <a:pPr marL="0" indent="0">
              <a:buNone/>
            </a:pPr>
            <a:r>
              <a:rPr lang="en-US" dirty="0"/>
              <a:t>Present</a:t>
            </a:r>
            <a:r>
              <a:rPr lang="en-US" baseline="0" dirty="0"/>
              <a:t> slide.</a:t>
            </a:r>
          </a:p>
          <a:p>
            <a:pPr marL="0" indent="0">
              <a:buNone/>
            </a:pPr>
            <a:endParaRPr lang="en-US" dirty="0"/>
          </a:p>
          <a:p>
            <a:r>
              <a:rPr lang="en-US" dirty="0"/>
              <a:t>This was a cross-sectional observational study based on data from the primary care Optimum Patient Care Research Database (OPCRD) and the British Thoracic  Society (BTS) Difficult Asthma Registry</a:t>
            </a:r>
          </a:p>
          <a:p>
            <a:pPr marL="171450" indent="-171450">
              <a:buFont typeface="Arial" panose="020B0604020202020204" pitchFamily="34" charset="0"/>
              <a:buChar char="•"/>
            </a:pPr>
            <a:r>
              <a:rPr lang="en-US" dirty="0"/>
              <a:t>Participants in the OPCRD included 7195 patients in three age- and gender-matched groups </a:t>
            </a:r>
          </a:p>
          <a:p>
            <a:pPr marL="171450" indent="-171450">
              <a:buFont typeface="Arial" panose="020B0604020202020204" pitchFamily="34" charset="0"/>
              <a:buChar char="•"/>
            </a:pPr>
            <a:r>
              <a:rPr lang="en-US" dirty="0"/>
              <a:t>The BTS Registry collects data from the UK dedicated Specialist Difficult Asthma Services</a:t>
            </a:r>
          </a:p>
          <a:p>
            <a:pPr marL="171450" indent="-171450">
              <a:buFont typeface="Arial" panose="020B0604020202020204" pitchFamily="34" charset="0"/>
              <a:buChar char="•"/>
            </a:pPr>
            <a:r>
              <a:rPr lang="en-US" dirty="0"/>
              <a:t>A formal statistical comparison of prevalence rates between the OPCRD and the BTS Registry was not thought to be appropriate because of the differing ascertainment methods used in the two sources </a:t>
            </a:r>
          </a:p>
          <a:p>
            <a:pPr marL="171450" indent="-171450">
              <a:buFont typeface="Arial" panose="020B0604020202020204" pitchFamily="34" charset="0"/>
              <a:buChar char="•"/>
            </a:pPr>
            <a:r>
              <a:rPr lang="en-US" dirty="0"/>
              <a:t>In the BTS Difficult Asthma Registry, similar prevalence rates were found, although, additionally, high rates of osteopenia (35%) and obstructive sleep apnea (11%) were identified</a:t>
            </a:r>
            <a:endParaRPr lang="en-US" baseline="0" dirty="0"/>
          </a:p>
          <a:p>
            <a:pPr marL="0" indent="0">
              <a:buNone/>
            </a:pPr>
            <a:endParaRPr lang="en-US" dirty="0"/>
          </a:p>
          <a:p>
            <a:pPr marL="0" indent="0">
              <a:buNone/>
            </a:pPr>
            <a:r>
              <a:rPr lang="en-US" b="1" dirty="0"/>
              <a:t>Additional Information</a:t>
            </a:r>
          </a:p>
          <a:p>
            <a:r>
              <a:rPr lang="en-US" sz="1000" b="0" i="0" u="none" strike="noStrike" kern="1200" baseline="0" dirty="0">
                <a:solidFill>
                  <a:schemeClr val="tx1"/>
                </a:solidFill>
                <a:latin typeface="+mn-lt"/>
                <a:ea typeface="+mn-ea"/>
                <a:cs typeface="+mn-cs"/>
              </a:rPr>
              <a:t>The OPCRD is a UK respiratory database containing anonymized primary care data supplemented with information from patient-reported questionnaires</a:t>
            </a:r>
          </a:p>
          <a:p>
            <a:endParaRPr lang="en-US" sz="1000" b="0" i="0" u="none" strike="noStrike" kern="1200" baseline="0" dirty="0">
              <a:solidFill>
                <a:schemeClr val="tx1"/>
              </a:solidFill>
              <a:latin typeface="+mn-lt"/>
              <a:ea typeface="+mn-ea"/>
              <a:cs typeface="+mn-cs"/>
            </a:endParaRPr>
          </a:p>
          <a:p>
            <a:pPr marL="0" indent="0">
              <a:buNone/>
            </a:pPr>
            <a:r>
              <a:rPr lang="en-US" b="1" dirty="0"/>
              <a:t>Reference</a:t>
            </a:r>
          </a:p>
          <a:p>
            <a:pPr marL="0" indent="0">
              <a:buNone/>
            </a:pPr>
            <a:r>
              <a:rPr lang="en-US" dirty="0"/>
              <a:t>Sweeney J, Patterson CC,</a:t>
            </a:r>
            <a:r>
              <a:rPr lang="en-US" baseline="0" dirty="0"/>
              <a:t> Menzies-</a:t>
            </a:r>
            <a:r>
              <a:rPr lang="en-US" baseline="0" dirty="0" err="1"/>
              <a:t>Gow</a:t>
            </a:r>
            <a:r>
              <a:rPr lang="en-US" baseline="0" dirty="0"/>
              <a:t> A, </a:t>
            </a:r>
            <a:r>
              <a:rPr lang="en-US" dirty="0"/>
              <a:t>et al. </a:t>
            </a:r>
            <a:r>
              <a:rPr lang="en-US" sz="1000" b="0" i="0" u="none" strike="noStrike" kern="1200" baseline="0" dirty="0">
                <a:solidFill>
                  <a:schemeClr val="tx1"/>
                </a:solidFill>
                <a:latin typeface="+mn-lt"/>
                <a:ea typeface="+mn-ea"/>
                <a:cs typeface="+mn-cs"/>
              </a:rPr>
              <a:t>Comorbidity in severe asthma requiring systemic corticosteroid therapy: cross-sectional data from the Optimum Patient Care Research Database and the British Thoracic Difficult Asthma Registry. </a:t>
            </a:r>
            <a:r>
              <a:rPr lang="en-US" i="1" dirty="0"/>
              <a:t>Thorax.</a:t>
            </a:r>
            <a:r>
              <a:rPr lang="en-US" dirty="0"/>
              <a:t> 2016;71:339-346. </a:t>
            </a:r>
          </a:p>
        </p:txBody>
      </p:sp>
      <p:sp>
        <p:nvSpPr>
          <p:cNvPr id="4" name="Slide Number Placeholder 3"/>
          <p:cNvSpPr>
            <a:spLocks noGrp="1"/>
          </p:cNvSpPr>
          <p:nvPr>
            <p:ph type="sldNum" sz="quarter" idx="10"/>
          </p:nvPr>
        </p:nvSpPr>
        <p:spPr>
          <a:xfrm>
            <a:off x="6376737" y="8675803"/>
            <a:ext cx="479676" cy="466433"/>
          </a:xfrm>
        </p:spPr>
        <p:txBody>
          <a:bodyPr/>
          <a:lstStyle/>
          <a:p>
            <a:fld id="{50487F27-F4AC-478C-A07B-A71CA0B86259}" type="slidenum">
              <a:rPr lang="en-US" smtClean="0"/>
              <a:pPr/>
              <a:t>3</a:t>
            </a:fld>
            <a:endParaRPr lang="en-US" dirty="0"/>
          </a:p>
        </p:txBody>
      </p:sp>
    </p:spTree>
    <p:extLst>
      <p:ext uri="{BB962C8B-B14F-4D97-AF65-F5344CB8AC3E}">
        <p14:creationId xmlns:p14="http://schemas.microsoft.com/office/powerpoint/2010/main" val="40406966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Present slide.</a:t>
            </a:r>
          </a:p>
          <a:p>
            <a:pPr marL="0" indent="0">
              <a:buNone/>
            </a:pPr>
            <a:endParaRPr lang="en-US" dirty="0"/>
          </a:p>
          <a:p>
            <a:pPr marL="0" indent="0">
              <a:buNone/>
            </a:pPr>
            <a:r>
              <a:rPr lang="en-US" b="1" dirty="0"/>
              <a:t>Reference</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glucocorticoid-sparing </a:t>
            </a:r>
            <a:r>
              <a:rPr lang="en-US" sz="1000" b="0" kern="1200" dirty="0">
                <a:solidFill>
                  <a:schemeClr val="tx1"/>
                </a:solidFill>
                <a:effectLst/>
                <a:latin typeface="+mn-lt"/>
                <a:ea typeface="+mn-ea"/>
                <a:cs typeface="+mn-cs"/>
              </a:rPr>
              <a:t>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endParaRPr lang="en-US" dirty="0"/>
          </a:p>
        </p:txBody>
      </p:sp>
      <p:sp>
        <p:nvSpPr>
          <p:cNvPr id="4" name="Slide Number Placeholder 3"/>
          <p:cNvSpPr>
            <a:spLocks noGrp="1"/>
          </p:cNvSpPr>
          <p:nvPr>
            <p:ph type="sldNum" sz="quarter" idx="10"/>
          </p:nvPr>
        </p:nvSpPr>
        <p:spPr>
          <a:xfrm>
            <a:off x="6376737" y="8665171"/>
            <a:ext cx="479676" cy="466433"/>
          </a:xfrm>
        </p:spPr>
        <p:txBody>
          <a:bodyPr/>
          <a:lstStyle/>
          <a:p>
            <a:fld id="{50487F27-F4AC-478C-A07B-A71CA0B86259}" type="slidenum">
              <a:rPr lang="en-US" smtClean="0"/>
              <a:pPr/>
              <a:t>39</a:t>
            </a:fld>
            <a:endParaRPr lang="en-US" dirty="0"/>
          </a:p>
        </p:txBody>
      </p:sp>
    </p:spTree>
    <p:extLst>
      <p:ext uri="{BB962C8B-B14F-4D97-AF65-F5344CB8AC3E}">
        <p14:creationId xmlns:p14="http://schemas.microsoft.com/office/powerpoint/2010/main" val="2529916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031875"/>
            <a:ext cx="5689600" cy="3200400"/>
          </a:xfrm>
        </p:spPr>
      </p:sp>
      <p:sp>
        <p:nvSpPr>
          <p:cNvPr id="3" name="Notes Placeholder 2"/>
          <p:cNvSpPr>
            <a:spLocks noGrp="1"/>
          </p:cNvSpPr>
          <p:nvPr>
            <p:ph type="body" idx="1"/>
          </p:nvPr>
        </p:nvSpPr>
        <p:spPr/>
        <p:txBody>
          <a:bodyPr/>
          <a:lstStyle/>
          <a:p>
            <a:pPr marL="0" indent="0">
              <a:buNone/>
            </a:pPr>
            <a:r>
              <a:rPr lang="en-US" b="1" dirty="0"/>
              <a:t>Note</a:t>
            </a:r>
          </a:p>
          <a:p>
            <a:pPr marL="0" indent="0">
              <a:buClr>
                <a:schemeClr val="accent1"/>
              </a:buClr>
              <a:buFont typeface="Arial" panose="020B0604020202020204" pitchFamily="34" charset="0"/>
              <a:buNone/>
            </a:pPr>
            <a:r>
              <a:rPr lang="en-US" sz="1000" b="0" dirty="0"/>
              <a:t>Improvements were observed in morning and evening PEF by Week 2 for both the benralizumab Q4W and</a:t>
            </a:r>
            <a:r>
              <a:rPr lang="en-US" sz="1000" b="0" baseline="0" dirty="0"/>
              <a:t> </a:t>
            </a:r>
            <a:r>
              <a:rPr lang="en-US" sz="1000" b="0" dirty="0"/>
              <a:t>Q8W</a:t>
            </a:r>
            <a:r>
              <a:rPr lang="en-US" sz="1000" b="0" baseline="0" dirty="0"/>
              <a:t> groups compared to placebo</a:t>
            </a:r>
          </a:p>
          <a:p>
            <a:pPr marL="0" indent="0">
              <a:buClr>
                <a:schemeClr val="accent1"/>
              </a:buClr>
              <a:buFont typeface="Arial" panose="020B0604020202020204" pitchFamily="34" charset="0"/>
              <a:buNone/>
            </a:pPr>
            <a:endParaRPr lang="en-US" sz="1000" b="0" baseline="0" dirty="0"/>
          </a:p>
          <a:p>
            <a:pPr marL="0" indent="0">
              <a:buClr>
                <a:schemeClr val="accent1"/>
              </a:buClr>
              <a:buFont typeface="Arial" panose="020B0604020202020204" pitchFamily="34" charset="0"/>
              <a:buNone/>
            </a:pPr>
            <a:r>
              <a:rPr lang="en-US" b="1" dirty="0"/>
              <a:t>Reference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sz="1000" dirty="0"/>
              <a:t>In</a:t>
            </a:r>
            <a:r>
              <a:rPr lang="en-US" sz="1000" baseline="0" dirty="0"/>
              <a:t> </a:t>
            </a:r>
            <a:r>
              <a:rPr lang="en-US" sz="1000" dirty="0"/>
              <a:t>House Data, AstraZeneca Pharmaceuticals LP. Clinical study report D3250C00020. </a:t>
            </a:r>
            <a:endParaRPr lang="en-US" sz="1000" b="0" kern="1200" dirty="0">
              <a:solidFill>
                <a:schemeClr val="tx1"/>
              </a:solidFill>
              <a:effectLst/>
            </a:endParaRPr>
          </a:p>
          <a:p>
            <a:pPr marL="0" indent="0">
              <a:buClr>
                <a:schemeClr val="accent1"/>
              </a:buClr>
              <a:buFont typeface="Arial" panose="020B0604020202020204" pitchFamily="34" charset="0"/>
              <a:buNone/>
            </a:pPr>
            <a:endParaRPr lang="en-US" b="1" dirty="0"/>
          </a:p>
        </p:txBody>
      </p:sp>
      <p:sp>
        <p:nvSpPr>
          <p:cNvPr id="4" name="Slide Number Placeholder 3"/>
          <p:cNvSpPr>
            <a:spLocks noGrp="1"/>
          </p:cNvSpPr>
          <p:nvPr>
            <p:ph type="sldNum" sz="quarter" idx="10"/>
          </p:nvPr>
        </p:nvSpPr>
        <p:spPr>
          <a:xfrm>
            <a:off x="6376737" y="8675801"/>
            <a:ext cx="479676" cy="466433"/>
          </a:xfrm>
        </p:spPr>
        <p:txBody>
          <a:bodyPr/>
          <a:lstStyle/>
          <a:p>
            <a:fld id="{9DC6D1C1-EE92-49F0-9360-996A2F545626}" type="slidenum">
              <a:rPr lang="en-US" smtClean="0"/>
              <a:pPr/>
              <a:t>40</a:t>
            </a:fld>
            <a:endParaRPr lang="en-US" dirty="0"/>
          </a:p>
        </p:txBody>
      </p:sp>
    </p:spTree>
    <p:extLst>
      <p:ext uri="{BB962C8B-B14F-4D97-AF65-F5344CB8AC3E}">
        <p14:creationId xmlns:p14="http://schemas.microsoft.com/office/powerpoint/2010/main" val="15068843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r>
              <a:rPr lang="en-US" sz="1000" b="0" i="0" u="none" strike="noStrike" kern="1200" baseline="0" dirty="0">
                <a:solidFill>
                  <a:schemeClr val="tx1"/>
                </a:solidFill>
                <a:latin typeface="+mn-lt"/>
                <a:ea typeface="+mn-ea"/>
                <a:cs typeface="+mn-cs"/>
              </a:rPr>
              <a:t>Limited data from 26 patients </a:t>
            </a:r>
            <a:r>
              <a:rPr lang="en-US" sz="1000" b="0" i="0" u="none" strike="noStrike" kern="1200" baseline="0" dirty="0">
                <a:latin typeface="+mn-lt"/>
                <a:ea typeface="+mn-ea"/>
                <a:cs typeface="+mn-cs"/>
              </a:rPr>
              <a:t>(benralizumab, n=18; placebo, n=8) </a:t>
            </a:r>
            <a:r>
              <a:rPr lang="en-US" sz="1000" b="0" i="0" u="none" strike="noStrike" kern="1200" baseline="0" dirty="0">
                <a:solidFill>
                  <a:schemeClr val="tx1"/>
                </a:solidFill>
                <a:latin typeface="+mn-lt"/>
                <a:ea typeface="+mn-ea"/>
                <a:cs typeface="+mn-cs"/>
              </a:rPr>
              <a:t>suggested that compared with placebo benralizumab increased</a:t>
            </a:r>
            <a:r>
              <a:rPr lang="en-US" sz="1000" b="0" i="0" u="none" strike="noStrike" kern="1200" dirty="0">
                <a:solidFill>
                  <a:schemeClr val="tx1"/>
                </a:solidFill>
                <a:latin typeface="+mn-lt"/>
                <a:ea typeface="+mn-ea"/>
                <a:cs typeface="+mn-cs"/>
              </a:rPr>
              <a:t> FEV</a:t>
            </a:r>
            <a:r>
              <a:rPr lang="en-US" sz="1000" b="0" i="0" u="none" strike="noStrike" kern="1200" baseline="-25000" dirty="0">
                <a:solidFill>
                  <a:schemeClr val="tx1"/>
                </a:solidFill>
                <a:latin typeface="+mn-lt"/>
                <a:ea typeface="+mn-ea"/>
                <a:cs typeface="+mn-cs"/>
              </a:rPr>
              <a:t>1</a:t>
            </a:r>
            <a:r>
              <a:rPr lang="en-US" sz="1000" b="0" i="0" u="none" strike="noStrike" kern="1200" baseline="0" dirty="0">
                <a:solidFill>
                  <a:schemeClr val="tx1"/>
                </a:solidFill>
                <a:latin typeface="+mn-lt"/>
                <a:ea typeface="+mn-ea"/>
                <a:cs typeface="+mn-cs"/>
              </a:rPr>
              <a:t> from baseline to Week 28 to a greater extent for patients with baseline sputum eosinophils ≥2.5% (n=13) than for those with counts &lt;2.5% (n=5)</a:t>
            </a:r>
            <a:endParaRPr lang="en-US" dirty="0"/>
          </a:p>
          <a:p>
            <a:pPr marL="0" indent="0">
              <a:buNone/>
            </a:pPr>
            <a:endParaRPr lang="en-US" b="1" dirty="0"/>
          </a:p>
          <a:p>
            <a:pPr marL="0" indent="0">
              <a:buNone/>
            </a:pPr>
            <a:r>
              <a:rPr lang="en-US" b="1" dirty="0"/>
              <a:t>Reference</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glucocorticoid-sparing </a:t>
            </a:r>
            <a:r>
              <a:rPr lang="en-US" sz="1000" b="0" kern="1200" dirty="0">
                <a:solidFill>
                  <a:schemeClr val="tx1"/>
                </a:solidFill>
                <a:effectLst/>
                <a:latin typeface="+mn-lt"/>
                <a:ea typeface="+mn-ea"/>
                <a:cs typeface="+mn-cs"/>
              </a:rPr>
              <a:t>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endParaRPr lang="en-US" dirty="0"/>
          </a:p>
        </p:txBody>
      </p:sp>
      <p:sp>
        <p:nvSpPr>
          <p:cNvPr id="4" name="Slide Number Placeholder 3"/>
          <p:cNvSpPr>
            <a:spLocks noGrp="1"/>
          </p:cNvSpPr>
          <p:nvPr>
            <p:ph type="sldNum" sz="quarter" idx="10"/>
          </p:nvPr>
        </p:nvSpPr>
        <p:spPr>
          <a:xfrm>
            <a:off x="6376737" y="8665171"/>
            <a:ext cx="479676" cy="466433"/>
          </a:xfrm>
        </p:spPr>
        <p:txBody>
          <a:bodyPr/>
          <a:lstStyle/>
          <a:p>
            <a:fld id="{50487F27-F4AC-478C-A07B-A71CA0B86259}" type="slidenum">
              <a:rPr lang="en-US" smtClean="0"/>
              <a:pPr/>
              <a:t>41</a:t>
            </a:fld>
            <a:endParaRPr lang="en-US" dirty="0"/>
          </a:p>
        </p:txBody>
      </p:sp>
    </p:spTree>
    <p:extLst>
      <p:ext uri="{BB962C8B-B14F-4D97-AF65-F5344CB8AC3E}">
        <p14:creationId xmlns:p14="http://schemas.microsoft.com/office/powerpoint/2010/main" val="33669883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r>
              <a:rPr lang="en-US" sz="1000" b="0" i="0" u="none" strike="noStrike" kern="1200" baseline="0" dirty="0">
                <a:solidFill>
                  <a:schemeClr val="tx1"/>
                </a:solidFill>
                <a:latin typeface="+mn-lt"/>
                <a:ea typeface="+mn-ea"/>
                <a:cs typeface="+mn-cs"/>
              </a:rPr>
              <a:t>Limited data from 26 patients </a:t>
            </a:r>
            <a:r>
              <a:rPr lang="en-US" sz="1000" b="0" i="0" u="none" strike="noStrike" kern="1200" baseline="0" dirty="0">
                <a:latin typeface="+mn-lt"/>
                <a:ea typeface="+mn-ea"/>
                <a:cs typeface="+mn-cs"/>
              </a:rPr>
              <a:t>(</a:t>
            </a:r>
            <a:r>
              <a:rPr lang="en-US" dirty="0"/>
              <a:t>benralizumab, n=18; placebo, n=8) </a:t>
            </a:r>
            <a:r>
              <a:rPr lang="en-US" sz="1000" b="0" i="0" u="none" strike="noStrike" kern="1200" baseline="0" dirty="0">
                <a:solidFill>
                  <a:schemeClr val="tx1"/>
                </a:solidFill>
                <a:latin typeface="+mn-lt"/>
                <a:ea typeface="+mn-ea"/>
                <a:cs typeface="+mn-cs"/>
              </a:rPr>
              <a:t>suggested that compared with placebo benralizumab decreased OCS dosages from baseline to Week 28 to a greater extent for patients with baseline sputum eosinophils ≥2.5% (n=13) than for those with counts &lt;2.5% (n=5)</a:t>
            </a:r>
            <a:endParaRPr lang="en-US" dirty="0"/>
          </a:p>
          <a:p>
            <a:pPr marL="0" indent="0">
              <a:buNone/>
            </a:pPr>
            <a:endParaRPr lang="en-US" b="1" dirty="0"/>
          </a:p>
          <a:p>
            <a:pPr marL="0" indent="0">
              <a:buNone/>
            </a:pPr>
            <a:r>
              <a:rPr lang="en-US" b="1" dirty="0"/>
              <a:t>Reference</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glucocorticoid-sparing </a:t>
            </a:r>
            <a:r>
              <a:rPr lang="en-US" sz="1000" b="0" kern="1200" dirty="0">
                <a:solidFill>
                  <a:schemeClr val="tx1"/>
                </a:solidFill>
                <a:effectLst/>
                <a:latin typeface="+mn-lt"/>
                <a:ea typeface="+mn-ea"/>
                <a:cs typeface="+mn-cs"/>
              </a:rPr>
              <a:t>effect of benralizumab in severe asthma [</a:t>
            </a:r>
            <a:r>
              <a:rPr lang="en-US" dirty="0"/>
              <a:t>supplementary appendix]</a:t>
            </a:r>
            <a:r>
              <a:rPr lang="en-US" sz="1000" b="0" kern="1200" dirty="0">
                <a:solidFill>
                  <a:schemeClr val="tx1"/>
                </a:solidFill>
                <a:effectLst/>
                <a:latin typeface="+mn-lt"/>
                <a:ea typeface="+mn-ea"/>
                <a:cs typeface="+mn-cs"/>
              </a:rPr>
              <a:t>. </a:t>
            </a:r>
            <a:r>
              <a:rPr lang="en-US" sz="1000" b="0" i="1" kern="1200" dirty="0">
                <a:solidFill>
                  <a:schemeClr val="tx1"/>
                </a:solidFill>
                <a:effectLst/>
                <a:latin typeface="+mn-lt"/>
                <a:ea typeface="+mn-ea"/>
                <a:cs typeface="+mn-cs"/>
              </a:rPr>
              <a:t>N </a:t>
            </a:r>
            <a:r>
              <a:rPr lang="en-US" sz="1000" b="0" i="1" kern="1200" dirty="0" err="1">
                <a:solidFill>
                  <a:schemeClr val="tx1"/>
                </a:solidFill>
                <a:effectLst/>
                <a:latin typeface="+mn-lt"/>
                <a:ea typeface="+mn-ea"/>
                <a:cs typeface="+mn-cs"/>
              </a:rPr>
              <a:t>Engl</a:t>
            </a:r>
            <a:r>
              <a:rPr lang="en-US" sz="1000" b="0" i="1" kern="1200" dirty="0">
                <a:solidFill>
                  <a:schemeClr val="tx1"/>
                </a:solidFill>
                <a:effectLst/>
                <a:latin typeface="+mn-lt"/>
                <a:ea typeface="+mn-ea"/>
                <a:cs typeface="+mn-cs"/>
              </a:rPr>
              <a:t>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endParaRPr lang="en-US" b="1" dirty="0"/>
          </a:p>
        </p:txBody>
      </p:sp>
      <p:sp>
        <p:nvSpPr>
          <p:cNvPr id="4" name="Slide Number Placeholder 3"/>
          <p:cNvSpPr>
            <a:spLocks noGrp="1"/>
          </p:cNvSpPr>
          <p:nvPr>
            <p:ph type="sldNum" sz="quarter" idx="10"/>
          </p:nvPr>
        </p:nvSpPr>
        <p:spPr>
          <a:xfrm>
            <a:off x="6376737" y="8675803"/>
            <a:ext cx="479676" cy="466433"/>
          </a:xfrm>
        </p:spPr>
        <p:txBody>
          <a:bodyPr/>
          <a:lstStyle/>
          <a:p>
            <a:fld id="{50487F27-F4AC-478C-A07B-A71CA0B86259}" type="slidenum">
              <a:rPr lang="en-US" smtClean="0"/>
              <a:pPr/>
              <a:t>42</a:t>
            </a:fld>
            <a:endParaRPr lang="en-US" dirty="0"/>
          </a:p>
        </p:txBody>
      </p:sp>
    </p:spTree>
    <p:extLst>
      <p:ext uri="{BB962C8B-B14F-4D97-AF65-F5344CB8AC3E}">
        <p14:creationId xmlns:p14="http://schemas.microsoft.com/office/powerpoint/2010/main" val="71089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6376737" y="8670487"/>
            <a:ext cx="479676" cy="466433"/>
          </a:xfrm>
        </p:spPr>
        <p:txBody>
          <a:bodyPr/>
          <a:lstStyle/>
          <a:p>
            <a:fld id="{25652168-59A5-F94C-A4E0-4765B69AFF96}" type="slidenum">
              <a:rPr lang="it-IT" smtClean="0">
                <a:solidFill>
                  <a:prstClr val="black"/>
                </a:solidFill>
              </a:rPr>
              <a:pPr/>
              <a:t>4</a:t>
            </a:fld>
            <a:endParaRPr lang="it-IT" dirty="0">
              <a:solidFill>
                <a:prstClr val="black"/>
              </a:solidFill>
            </a:endParaRPr>
          </a:p>
        </p:txBody>
      </p:sp>
      <p:sp>
        <p:nvSpPr>
          <p:cNvPr id="7" name="Slide Image Placeholder 6"/>
          <p:cNvSpPr>
            <a:spLocks noGrp="1" noRot="1" noChangeAspect="1"/>
          </p:cNvSpPr>
          <p:nvPr>
            <p:ph type="sldImg"/>
          </p:nvPr>
        </p:nvSpPr>
        <p:spPr>
          <a:xfrm>
            <a:off x="1087438" y="1044575"/>
            <a:ext cx="4668837" cy="2625725"/>
          </a:xfrm>
        </p:spPr>
      </p:sp>
      <p:sp>
        <p:nvSpPr>
          <p:cNvPr id="8" name="Notes Placeholder 7"/>
          <p:cNvSpPr>
            <a:spLocks noGrp="1"/>
          </p:cNvSpPr>
          <p:nvPr>
            <p:ph type="body" idx="1"/>
          </p:nvPr>
        </p:nvSpPr>
        <p:spPr>
          <a:xfrm>
            <a:off x="685799" y="3767490"/>
            <a:ext cx="5690937" cy="5112738"/>
          </a:xfrm>
        </p:spPr>
        <p:txBody>
          <a:bodyPr/>
          <a:lstStyle/>
          <a:p>
            <a:pPr marL="0" lvl="0" indent="0">
              <a:buNone/>
            </a:pPr>
            <a:r>
              <a:rPr lang="en-GB" b="1" dirty="0"/>
              <a:t>  Notes</a:t>
            </a:r>
          </a:p>
          <a:p>
            <a:pPr lvl="0"/>
            <a:r>
              <a:rPr lang="en-GB" dirty="0"/>
              <a:t>The WINDWARD clinical development program consists of 6 Phase III clinical trials evaluating the efficacy and safety of benralizumab in asthma.</a:t>
            </a:r>
            <a:r>
              <a:rPr lang="en-GB" baseline="30000" dirty="0"/>
              <a:t>1</a:t>
            </a:r>
            <a:r>
              <a:rPr lang="en-GB" dirty="0"/>
              <a:t> The program includes the following studies:</a:t>
            </a:r>
            <a:endParaRPr lang="en-US" dirty="0"/>
          </a:p>
          <a:p>
            <a:pPr lvl="2">
              <a:buClrTx/>
              <a:buFont typeface="Arial" panose="020B0604020202020204" pitchFamily="34" charset="0"/>
              <a:buChar char="─"/>
            </a:pPr>
            <a:r>
              <a:rPr lang="en-US" dirty="0"/>
              <a:t>Two pivotal studies (CALIMA and SIROCCO) in severe asthma inadequately controlled with an ICS plus a LABA with or without oral corticosteroid (OCS) therapy</a:t>
            </a:r>
            <a:r>
              <a:rPr lang="en-US" baseline="30000" dirty="0"/>
              <a:t>2, 4</a:t>
            </a:r>
            <a:endParaRPr lang="en-US" dirty="0"/>
          </a:p>
          <a:p>
            <a:pPr lvl="2">
              <a:buClrTx/>
              <a:buFont typeface="Arial" panose="020B0604020202020204" pitchFamily="34" charset="0"/>
              <a:buChar char="─"/>
            </a:pPr>
            <a:r>
              <a:rPr lang="en-GB" dirty="0"/>
              <a:t>A steroid-sparing study (ZONDA) in patients inadequately controlled with a high-dose ICS plus a LABA and chronic OCS therapy</a:t>
            </a:r>
            <a:r>
              <a:rPr lang="en-GB" baseline="30000" dirty="0"/>
              <a:t>3</a:t>
            </a:r>
            <a:endParaRPr lang="en-US" dirty="0"/>
          </a:p>
          <a:p>
            <a:pPr lvl="2">
              <a:buClrTx/>
              <a:buFont typeface="Arial" panose="020B0604020202020204" pitchFamily="34" charset="0"/>
              <a:buChar char="─"/>
            </a:pPr>
            <a:r>
              <a:rPr lang="en-GB" dirty="0"/>
              <a:t>A safety extension study (BORA) of CALIMA, SIROCCO, and ZONDA in severe asthma</a:t>
            </a:r>
            <a:r>
              <a:rPr lang="en-GB" baseline="30000" dirty="0"/>
              <a:t>7</a:t>
            </a:r>
            <a:endParaRPr lang="en-US" dirty="0"/>
          </a:p>
          <a:p>
            <a:pPr lvl="2">
              <a:buClrTx/>
              <a:buFont typeface="Arial" panose="020B0604020202020204" pitchFamily="34" charset="0"/>
              <a:buChar char="─"/>
            </a:pPr>
            <a:r>
              <a:rPr lang="en-GB" dirty="0"/>
              <a:t>A study in mild to moderate persistent asthma (BISE)</a:t>
            </a:r>
            <a:r>
              <a:rPr lang="en-GB" baseline="30000" dirty="0"/>
              <a:t>5</a:t>
            </a:r>
            <a:r>
              <a:rPr lang="en-GB" dirty="0"/>
              <a:t> </a:t>
            </a:r>
            <a:endParaRPr lang="en-US" dirty="0"/>
          </a:p>
          <a:p>
            <a:pPr lvl="2">
              <a:buClrTx/>
              <a:buFont typeface="Arial" panose="020B0604020202020204" pitchFamily="34" charset="0"/>
              <a:buChar char="─"/>
            </a:pPr>
            <a:r>
              <a:rPr lang="en-GB" dirty="0"/>
              <a:t>An accessorized prefilled syringe administration study (GREGALE) in severe asthma</a:t>
            </a:r>
            <a:r>
              <a:rPr lang="en-GB" baseline="30000" dirty="0"/>
              <a:t>6</a:t>
            </a:r>
            <a:endParaRPr lang="en-US" dirty="0"/>
          </a:p>
          <a:p>
            <a:endParaRPr lang="en-US" sz="900" dirty="0"/>
          </a:p>
          <a:p>
            <a:pPr marL="0" indent="0">
              <a:buNone/>
            </a:pPr>
            <a:r>
              <a:rPr lang="en-US" sz="900" b="1" dirty="0"/>
              <a:t>References</a:t>
            </a:r>
          </a:p>
          <a:p>
            <a:pPr marL="228600" indent="-173736">
              <a:spcBef>
                <a:spcPts val="0"/>
              </a:spcBef>
              <a:buFont typeface="+mj-lt"/>
              <a:buAutoNum type="arabicPeriod"/>
            </a:pPr>
            <a:r>
              <a:rPr lang="en-US" sz="800" dirty="0">
                <a:cs typeface="Arial" panose="020B0604020202020204" pitchFamily="34" charset="0"/>
              </a:rPr>
              <a:t>AstraZeneca. </a:t>
            </a:r>
            <a:r>
              <a:rPr lang="en-US" sz="800" dirty="0"/>
              <a:t>AstraZeneca announces positive results from benralizumab phase III programme in severe asthma [press release]. </a:t>
            </a:r>
            <a:r>
              <a:rPr lang="en-US" sz="800" dirty="0">
                <a:cs typeface="Arial" panose="020B0604020202020204" pitchFamily="34" charset="0"/>
              </a:rPr>
              <a:t>https://www.astrazeneca.com/media-centre/press-releases/2016/astrazeneca-announces-positive-results-from-benralizumab-phase-iii-programme-in-severe-asthma-17052016.html. Published May 17, 2016. Accessed April 3, 2018. </a:t>
            </a:r>
          </a:p>
          <a:p>
            <a:pPr marL="228600" indent="-173736">
              <a:spcBef>
                <a:spcPts val="0"/>
              </a:spcBef>
              <a:buFont typeface="+mj-lt"/>
              <a:buAutoNum type="arabicPeriod"/>
            </a:pPr>
            <a:r>
              <a:rPr lang="en-US" sz="800" b="0" kern="1200" dirty="0">
                <a:solidFill>
                  <a:schemeClr val="tx1"/>
                </a:solidFill>
                <a:effectLst/>
              </a:rPr>
              <a:t>FitzGerald JM, Bleecker ER, Nair P, et al. Benralizumab, an anti–interleukin-5 receptor α monoclonal antibody, as add-on treatment for patients with severe, uncontrolled, eosinophilic asthma (CALIMA): a randomised, double-blind, placebo-controlled phase 3 trial. </a:t>
            </a:r>
            <a:r>
              <a:rPr lang="en-US" sz="800" b="0" i="1" kern="1200" dirty="0">
                <a:solidFill>
                  <a:schemeClr val="tx1"/>
                </a:solidFill>
                <a:effectLst/>
              </a:rPr>
              <a:t>Lancet</a:t>
            </a:r>
            <a:r>
              <a:rPr lang="en-US" sz="800" b="0" kern="1200" dirty="0">
                <a:solidFill>
                  <a:schemeClr val="tx1"/>
                </a:solidFill>
                <a:effectLst/>
              </a:rPr>
              <a:t>. 2016;388:2128-2141.</a:t>
            </a:r>
          </a:p>
          <a:p>
            <a:pPr marL="228600" lvl="0" indent="-173736" defTabSz="731520">
              <a:spcBef>
                <a:spcPts val="0"/>
              </a:spcBef>
              <a:buSzTx/>
              <a:buFont typeface="Arial" panose="020B0604020202020204" pitchFamily="34" charset="0"/>
              <a:buAutoNum type="arabicPeriod"/>
              <a:defRPr/>
            </a:pPr>
            <a:r>
              <a:rPr lang="en-US" sz="800" b="0" kern="1200" dirty="0">
                <a:solidFill>
                  <a:schemeClr val="tx1"/>
                </a:solidFill>
                <a:effectLst/>
              </a:rPr>
              <a:t>Nair P, Wenzel S, Rabe KF, et al.  Oral </a:t>
            </a:r>
            <a:r>
              <a:rPr lang="en-US" sz="800" dirty="0"/>
              <a:t>glucocorticoid</a:t>
            </a:r>
            <a:r>
              <a:rPr lang="en-US" sz="800" b="0" kern="1200" dirty="0">
                <a:solidFill>
                  <a:schemeClr val="tx1"/>
                </a:solidFill>
                <a:effectLst/>
              </a:rPr>
              <a:t>-sparing effect of benralizumab in severe asthma. </a:t>
            </a:r>
            <a:r>
              <a:rPr lang="en-US" sz="800" b="0" i="1" kern="1200" dirty="0">
                <a:solidFill>
                  <a:schemeClr val="tx1"/>
                </a:solidFill>
                <a:effectLst/>
              </a:rPr>
              <a:t>N Engl J Med</a:t>
            </a:r>
            <a:r>
              <a:rPr lang="en-US" sz="800" b="0" kern="1200" dirty="0">
                <a:solidFill>
                  <a:schemeClr val="tx1"/>
                </a:solidFill>
                <a:effectLst/>
              </a:rPr>
              <a:t>. 2017;376:2448-2458. </a:t>
            </a:r>
            <a:endParaRPr lang="en-US" sz="800" b="0" u="sng" kern="1200" dirty="0">
              <a:solidFill>
                <a:schemeClr val="tx1"/>
              </a:solidFill>
              <a:effectLst/>
            </a:endParaRPr>
          </a:p>
          <a:p>
            <a:pPr marL="228600" marR="0" lvl="0" indent="-173736" algn="l" defTabSz="731520" rtl="0" eaLnBrk="1" fontAlgn="auto" latinLnBrk="0" hangingPunct="1">
              <a:lnSpc>
                <a:spcPct val="100000"/>
              </a:lnSpc>
              <a:spcBef>
                <a:spcPts val="0"/>
              </a:spcBef>
              <a:spcAft>
                <a:spcPts val="0"/>
              </a:spcAft>
              <a:buClr>
                <a:schemeClr val="accent1"/>
              </a:buClr>
              <a:buSzTx/>
              <a:buFont typeface="Arial" panose="020B0604020202020204" pitchFamily="34" charset="0"/>
              <a:buAutoNum type="arabicPeriod"/>
              <a:tabLst/>
              <a:defRPr/>
            </a:pPr>
            <a:r>
              <a:rPr lang="en-US" sz="800" b="0" kern="1200" dirty="0">
                <a:solidFill>
                  <a:schemeClr val="tx1"/>
                </a:solidFill>
                <a:effectLst/>
              </a:rPr>
              <a:t>Bleecker ER, FitzGerald JM, Chanez P, et al. Efficacy and safety of benralizumab for patients with severe asthma uncontrolled with high-dosage inhaled corticosteroids and long-acting </a:t>
            </a:r>
            <a:r>
              <a:rPr lang="el-GR" sz="800" b="0" kern="1200" dirty="0">
                <a:solidFill>
                  <a:schemeClr val="tx1"/>
                </a:solidFill>
                <a:effectLst/>
              </a:rPr>
              <a:t>β</a:t>
            </a:r>
            <a:r>
              <a:rPr lang="en-US" sz="800" b="0" kern="1200" baseline="-25000" dirty="0">
                <a:solidFill>
                  <a:schemeClr val="tx1"/>
                </a:solidFill>
                <a:effectLst/>
              </a:rPr>
              <a:t>2</a:t>
            </a:r>
            <a:r>
              <a:rPr lang="en-US" sz="800" b="0" kern="1200" dirty="0">
                <a:solidFill>
                  <a:schemeClr val="tx1"/>
                </a:solidFill>
                <a:effectLst/>
              </a:rPr>
              <a:t>-agonists (SIROCCO): a randomised, </a:t>
            </a:r>
            <a:r>
              <a:rPr lang="en-US" sz="800" b="0" kern="1200" dirty="0" err="1">
                <a:solidFill>
                  <a:schemeClr val="tx1"/>
                </a:solidFill>
                <a:effectLst/>
              </a:rPr>
              <a:t>multicentre</a:t>
            </a:r>
            <a:r>
              <a:rPr lang="en-US" sz="800" b="0" kern="1200" dirty="0">
                <a:solidFill>
                  <a:schemeClr val="tx1"/>
                </a:solidFill>
                <a:effectLst/>
              </a:rPr>
              <a:t>, placebo‑controlled phase 3 trial. </a:t>
            </a:r>
            <a:r>
              <a:rPr lang="en-US" sz="800" b="0" i="1" kern="1200" dirty="0">
                <a:solidFill>
                  <a:schemeClr val="tx1"/>
                </a:solidFill>
                <a:effectLst/>
              </a:rPr>
              <a:t>Lancet</a:t>
            </a:r>
            <a:r>
              <a:rPr lang="en-US" sz="800" b="0" kern="1200" dirty="0">
                <a:solidFill>
                  <a:schemeClr val="tx1"/>
                </a:solidFill>
                <a:effectLst/>
              </a:rPr>
              <a:t>. 2016;388:2115-2127.</a:t>
            </a:r>
            <a:endParaRPr lang="en-US" sz="800" dirty="0">
              <a:cs typeface="Arial" panose="020B0604020202020204" pitchFamily="34" charset="0"/>
            </a:endParaRPr>
          </a:p>
          <a:p>
            <a:pPr marL="228600" lvl="0" indent="-173736" defTabSz="731520">
              <a:spcBef>
                <a:spcPts val="0"/>
              </a:spcBef>
              <a:buSzTx/>
              <a:buFont typeface="Arial" panose="020B0604020202020204" pitchFamily="34" charset="0"/>
              <a:buAutoNum type="arabicPeriod"/>
              <a:defRPr/>
            </a:pPr>
            <a:r>
              <a:rPr lang="en-US" sz="800" dirty="0">
                <a:solidFill>
                  <a:prstClr val="black"/>
                </a:solidFill>
                <a:latin typeface="Arial" panose="020B0604020202020204" pitchFamily="34" charset="0"/>
                <a:cs typeface="Arial" panose="020B0604020202020204" pitchFamily="34" charset="0"/>
              </a:rPr>
              <a:t>Ferguson GT, FitzGerald JM, Bleecker ER, et al. </a:t>
            </a:r>
            <a:r>
              <a:rPr lang="en-US" sz="800" dirty="0"/>
              <a:t>Benralizumab for patients with mild to moderate, persistent asthma (BISE): a randomised, double-blind, placebo-controlled, phase 3 trial. </a:t>
            </a:r>
            <a:r>
              <a:rPr lang="en-US" sz="800" i="1" dirty="0"/>
              <a:t>Lancet Respir Med</a:t>
            </a:r>
            <a:r>
              <a:rPr lang="en-US" sz="800" dirty="0"/>
              <a:t>. 2017;5:568-576.</a:t>
            </a:r>
          </a:p>
          <a:p>
            <a:pPr marL="228600" lvl="0" indent="-173736" defTabSz="731520">
              <a:spcBef>
                <a:spcPts val="0"/>
              </a:spcBef>
              <a:buSzTx/>
              <a:buFont typeface="Arial" panose="020B0604020202020204" pitchFamily="34" charset="0"/>
              <a:buAutoNum type="arabicPeriod"/>
              <a:defRPr/>
            </a:pPr>
            <a:r>
              <a:rPr lang="en-US" sz="800" dirty="0">
                <a:latin typeface="Arial" panose="020B0604020202020204" pitchFamily="34" charset="0"/>
                <a:cs typeface="Arial" panose="020B0604020202020204" pitchFamily="34" charset="0"/>
              </a:rPr>
              <a:t>Ferguson GT, Mansur AH, Jacobs JS, et al</a:t>
            </a:r>
            <a:r>
              <a:rPr lang="en-US" sz="800" dirty="0"/>
              <a:t>. Assessment of an accessorized pre-filled syringe for home-administered benralizumab in severe asthma. </a:t>
            </a:r>
            <a:r>
              <a:rPr lang="en-US" sz="800" i="1" dirty="0"/>
              <a:t>J Asthma Allergy</a:t>
            </a:r>
            <a:r>
              <a:rPr lang="en-US" sz="800" dirty="0"/>
              <a:t>. 2018;11:63-72.</a:t>
            </a:r>
          </a:p>
          <a:p>
            <a:pPr marL="228600" lvl="0" indent="-173736" defTabSz="731520">
              <a:spcBef>
                <a:spcPts val="0"/>
              </a:spcBef>
              <a:buSzTx/>
              <a:buFont typeface="Arial" panose="020B0604020202020204" pitchFamily="34" charset="0"/>
              <a:buAutoNum type="arabicPeriod"/>
              <a:defRPr/>
            </a:pPr>
            <a:r>
              <a:rPr lang="en-US" sz="800" dirty="0">
                <a:cs typeface="Arial" panose="020B0604020202020204" pitchFamily="34" charset="0"/>
              </a:rPr>
              <a:t>National Institutes of Health.  A safety extension study to evaluate the safety and tolerability of benralizumab (MEDI-563) in asthmatic adults and adolescents on inhaled corticosteroids plus LABA. ClinicalTrials.gov website. </a:t>
            </a:r>
            <a:r>
              <a:rPr lang="en-US" sz="800" u="sng" dirty="0">
                <a:hlinkClick r:id="rId3"/>
              </a:rPr>
              <a:t>http://www.ClinicalTrials.gov/show/NCT02258542.</a:t>
            </a:r>
            <a:r>
              <a:rPr lang="en-US" sz="800" dirty="0">
                <a:cs typeface="Arial" panose="020B0604020202020204" pitchFamily="34" charset="0"/>
              </a:rPr>
              <a:t> Accessed April 3, 2018</a:t>
            </a:r>
          </a:p>
        </p:txBody>
      </p:sp>
    </p:spTree>
    <p:extLst>
      <p:ext uri="{BB962C8B-B14F-4D97-AF65-F5344CB8AC3E}">
        <p14:creationId xmlns:p14="http://schemas.microsoft.com/office/powerpoint/2010/main" val="1667701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a:t>
            </a:r>
            <a:r>
              <a:rPr lang="en-US" baseline="0" dirty="0"/>
              <a:t> slide.</a:t>
            </a:r>
          </a:p>
          <a:p>
            <a:pPr marL="0" indent="0">
              <a:buNone/>
            </a:pPr>
            <a:endParaRPr lang="en-US" baseline="0" dirty="0"/>
          </a:p>
          <a:p>
            <a:pPr marL="0" indent="0">
              <a:buNone/>
            </a:pPr>
            <a:r>
              <a:rPr lang="en-US" b="1" baseline="0" dirty="0"/>
              <a:t>Reference</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endParaRPr lang="en-US" b="1" baseline="0" dirty="0"/>
          </a:p>
        </p:txBody>
      </p:sp>
      <p:sp>
        <p:nvSpPr>
          <p:cNvPr id="4" name="Slide Number Placeholder 3"/>
          <p:cNvSpPr>
            <a:spLocks noGrp="1"/>
          </p:cNvSpPr>
          <p:nvPr>
            <p:ph type="sldNum" sz="quarter" idx="10"/>
          </p:nvPr>
        </p:nvSpPr>
        <p:spPr>
          <a:xfrm>
            <a:off x="6376737" y="8670487"/>
            <a:ext cx="479676" cy="466433"/>
          </a:xfrm>
        </p:spPr>
        <p:txBody>
          <a:bodyPr/>
          <a:lstStyle/>
          <a:p>
            <a:fld id="{50487F27-F4AC-478C-A07B-A71CA0B86259}" type="slidenum">
              <a:rPr lang="en-US" smtClean="0"/>
              <a:pPr/>
              <a:t>5</a:t>
            </a:fld>
            <a:endParaRPr lang="en-US" dirty="0"/>
          </a:p>
        </p:txBody>
      </p:sp>
    </p:spTree>
    <p:extLst>
      <p:ext uri="{BB962C8B-B14F-4D97-AF65-F5344CB8AC3E}">
        <p14:creationId xmlns:p14="http://schemas.microsoft.com/office/powerpoint/2010/main" val="208524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063625"/>
            <a:ext cx="5711825" cy="3213100"/>
          </a:xfrm>
        </p:spPr>
      </p:sp>
      <p:sp>
        <p:nvSpPr>
          <p:cNvPr id="3" name="Notes Placeholder 2"/>
          <p:cNvSpPr>
            <a:spLocks noGrp="1"/>
          </p:cNvSpPr>
          <p:nvPr>
            <p:ph type="body" idx="1"/>
          </p:nvPr>
        </p:nvSpPr>
        <p:spPr>
          <a:xfrm>
            <a:off x="685800" y="4400550"/>
            <a:ext cx="5486400" cy="4743450"/>
          </a:xfrm>
        </p:spPr>
        <p:txBody>
          <a:bodyPr/>
          <a:lstStyle/>
          <a:p>
            <a:pPr marL="0" indent="0">
              <a:buNone/>
            </a:pPr>
            <a:r>
              <a:rPr lang="en-US" b="1" dirty="0"/>
              <a:t>Notes</a:t>
            </a:r>
          </a:p>
          <a:p>
            <a:r>
              <a:rPr lang="en-US" dirty="0"/>
              <a:t>This was a global,</a:t>
            </a:r>
            <a:r>
              <a:rPr lang="en-US" baseline="0" dirty="0"/>
              <a:t> r</a:t>
            </a:r>
            <a:r>
              <a:rPr lang="en-US" dirty="0"/>
              <a:t>andomized, double-blind, placebo-controlled study that evaluated the efficacy and safety of a fixed 30 mg dose of benralizumab administered SC in 2 dosing regimens (Q4W throughout the treatment period vs. Q4W for the first 3 doses and then Q8W thereafter) in patients with severe asthma (ie, uncontrolled asthma while receiving high-dose ICS/LABA and chronic OCS with or without additional asthma controllers)</a:t>
            </a:r>
          </a:p>
          <a:p>
            <a:pPr marL="742950" lvl="1" indent="-285750">
              <a:spcBef>
                <a:spcPts val="600"/>
              </a:spcBef>
              <a:buFont typeface="Arial" panose="020B0604020202020204" pitchFamily="34" charset="0"/>
              <a:buChar char="─"/>
            </a:pPr>
            <a:r>
              <a:rPr lang="en-US" dirty="0"/>
              <a:t>From Visit 1 to Visit 2, the baseline for the electronic patient-reported outcome (</a:t>
            </a:r>
            <a:r>
              <a:rPr lang="en-US" dirty="0" err="1"/>
              <a:t>ePRO</a:t>
            </a:r>
            <a:r>
              <a:rPr lang="en-US" dirty="0"/>
              <a:t>) parameters was established</a:t>
            </a:r>
          </a:p>
          <a:p>
            <a:pPr marL="742950" lvl="1" indent="-285750">
              <a:spcBef>
                <a:spcPts val="600"/>
              </a:spcBef>
              <a:buFont typeface="Arial" panose="020B0604020202020204" pitchFamily="34" charset="0"/>
              <a:buChar char="─"/>
            </a:pPr>
            <a:r>
              <a:rPr lang="en-US" dirty="0"/>
              <a:t>Dose optimization could be omitted if the patient had already failed OCS reduction within the 6 months prior to Visit 1</a:t>
            </a:r>
            <a:endParaRPr lang="en-US" strike="sngStrike" dirty="0"/>
          </a:p>
          <a:p>
            <a:pPr marL="742950" lvl="1" indent="-285750">
              <a:spcBef>
                <a:spcPts val="600"/>
              </a:spcBef>
              <a:buFont typeface="Arial" panose="020B0604020202020204" pitchFamily="34" charset="0"/>
              <a:buChar char="─"/>
            </a:pPr>
            <a:r>
              <a:rPr lang="en-US" dirty="0"/>
              <a:t>The OCS dose titration must have been initiated at Visit 2; the Investigator was to follow the titration schedule </a:t>
            </a:r>
            <a:r>
              <a:rPr lang="en-US" dirty="0">
                <a:solidFill>
                  <a:srgbClr val="FF0000"/>
                </a:solidFill>
              </a:rPr>
              <a:t> </a:t>
            </a:r>
          </a:p>
          <a:p>
            <a:pPr marL="742950" lvl="1" indent="-285750">
              <a:spcBef>
                <a:spcPts val="600"/>
              </a:spcBef>
              <a:buFont typeface="Arial" panose="020B0604020202020204" pitchFamily="34" charset="0"/>
              <a:buChar char="─"/>
            </a:pPr>
            <a:r>
              <a:rPr lang="en-US" dirty="0"/>
              <a:t>The reductions could occur at 2-week intervals according to the titration schedule </a:t>
            </a:r>
            <a:endParaRPr lang="en-US" dirty="0">
              <a:solidFill>
                <a:srgbClr val="FF0000"/>
              </a:solidFill>
            </a:endParaRPr>
          </a:p>
          <a:p>
            <a:pPr marL="742950" lvl="1" indent="-285750">
              <a:spcBef>
                <a:spcPts val="600"/>
              </a:spcBef>
              <a:buFont typeface="Arial" panose="020B0604020202020204" pitchFamily="34" charset="0"/>
              <a:buChar char="─"/>
            </a:pPr>
            <a:r>
              <a:rPr lang="en-US" dirty="0"/>
              <a:t>The optimized dose of OCS was defined as the lowest dose of OCS at which the patient met all 5 control criteria. </a:t>
            </a:r>
          </a:p>
          <a:p>
            <a:pPr marL="971550" lvl="2" indent="-285750">
              <a:spcBef>
                <a:spcPts val="600"/>
              </a:spcBef>
              <a:buFont typeface="Arial" panose="020B0604020202020204" pitchFamily="34" charset="0"/>
              <a:buChar char="─"/>
            </a:pPr>
            <a:r>
              <a:rPr lang="en-US" dirty="0"/>
              <a:t>In cases where</a:t>
            </a:r>
            <a:r>
              <a:rPr lang="en-US" baseline="0" dirty="0"/>
              <a:t> a</a:t>
            </a:r>
            <a:r>
              <a:rPr lang="en-US" dirty="0"/>
              <a:t> patient was optimized on the OCS dose prior to Visit 5 (Week -2), that visit was</a:t>
            </a:r>
            <a:r>
              <a:rPr lang="en-US" baseline="0" dirty="0"/>
              <a:t> to</a:t>
            </a:r>
            <a:r>
              <a:rPr lang="en-US" dirty="0"/>
              <a:t> be combined with Visit 5 (</a:t>
            </a:r>
            <a:r>
              <a:rPr lang="en-US" dirty="0" err="1"/>
              <a:t>eg</a:t>
            </a:r>
            <a:r>
              <a:rPr lang="en-US" dirty="0"/>
              <a:t>, Visit 3 would be combined with Visit 5).</a:t>
            </a:r>
          </a:p>
          <a:p>
            <a:pPr marL="971550" lvl="2" indent="-285750">
              <a:spcBef>
                <a:spcPts val="600"/>
              </a:spcBef>
              <a:buFont typeface="Arial" panose="020B0604020202020204" pitchFamily="34" charset="0"/>
              <a:buChar char="─"/>
            </a:pPr>
            <a:r>
              <a:rPr lang="en-US" dirty="0"/>
              <a:t>The patient would then be maintained at the optimized dose of OCS for at least 2 weeks and then randomized at Visit 6.</a:t>
            </a:r>
          </a:p>
          <a:p>
            <a:pPr marL="0" indent="0">
              <a:buNone/>
            </a:pPr>
            <a:r>
              <a:rPr lang="en-US" sz="900" b="1" dirty="0"/>
              <a:t>Reference</a:t>
            </a:r>
          </a:p>
          <a:p>
            <a:pPr marL="0" lvl="0" indent="0">
              <a:spcBef>
                <a:spcPts val="0"/>
              </a:spcBef>
              <a:buNone/>
              <a:defRPr/>
            </a:pPr>
            <a:r>
              <a:rPr lang="en-US" sz="900" b="0" kern="1200" dirty="0">
                <a:solidFill>
                  <a:schemeClr val="tx1"/>
                </a:solidFill>
                <a:effectLst/>
              </a:rPr>
              <a:t>Nair P, Wenzel S, Rabe KF, et al.  Oral </a:t>
            </a:r>
            <a:r>
              <a:rPr lang="en-US" sz="900" dirty="0"/>
              <a:t>glucocorticoid</a:t>
            </a:r>
            <a:r>
              <a:rPr lang="en-US" sz="900" b="0" kern="1200" dirty="0">
                <a:solidFill>
                  <a:schemeClr val="tx1"/>
                </a:solidFill>
                <a:effectLst/>
              </a:rPr>
              <a:t>-sparing effect of benralizumab in severe asthma [protocol]. </a:t>
            </a:r>
            <a:r>
              <a:rPr lang="en-US" sz="900" b="0" i="1" kern="1200" dirty="0">
                <a:solidFill>
                  <a:schemeClr val="tx1"/>
                </a:solidFill>
                <a:effectLst/>
              </a:rPr>
              <a:t>N Engl J Med</a:t>
            </a:r>
            <a:r>
              <a:rPr lang="en-US" sz="900" b="0" kern="1200" dirty="0">
                <a:solidFill>
                  <a:schemeClr val="tx1"/>
                </a:solidFill>
                <a:effectLst/>
              </a:rPr>
              <a:t>. 2017;376:2448-2458. http://www.nejm.org/doi/suppl/10.1056/NEJMoa1703501/suppl_file/nejmoa1703501_protocol.pdf. Accessed April 3, 2018.</a:t>
            </a:r>
          </a:p>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sz="1000" b="1" dirty="0"/>
          </a:p>
          <a:p>
            <a:pPr marL="0" indent="0">
              <a:buNone/>
            </a:pPr>
            <a:endParaRPr lang="en-US" b="1" dirty="0"/>
          </a:p>
        </p:txBody>
      </p:sp>
      <p:sp>
        <p:nvSpPr>
          <p:cNvPr id="4" name="Slide Number Placeholder 3"/>
          <p:cNvSpPr>
            <a:spLocks noGrp="1"/>
          </p:cNvSpPr>
          <p:nvPr>
            <p:ph type="sldNum" sz="quarter" idx="10"/>
          </p:nvPr>
        </p:nvSpPr>
        <p:spPr>
          <a:xfrm>
            <a:off x="6376737" y="8675802"/>
            <a:ext cx="479676" cy="466433"/>
          </a:xfrm>
        </p:spPr>
        <p:txBody>
          <a:bodyPr/>
          <a:lstStyle/>
          <a:p>
            <a:fld id="{50487F27-F4AC-478C-A07B-A71CA0B86259}" type="slidenum">
              <a:rPr lang="en-US" smtClean="0"/>
              <a:pPr/>
              <a:t>6</a:t>
            </a:fld>
            <a:endParaRPr lang="en-US" dirty="0"/>
          </a:p>
        </p:txBody>
      </p:sp>
    </p:spTree>
    <p:extLst>
      <p:ext uri="{BB962C8B-B14F-4D97-AF65-F5344CB8AC3E}">
        <p14:creationId xmlns:p14="http://schemas.microsoft.com/office/powerpoint/2010/main" val="2997134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799" y="4304750"/>
            <a:ext cx="5690937" cy="4839250"/>
          </a:xfrm>
        </p:spPr>
        <p:txBody>
          <a:bodyPr/>
          <a:lstStyle/>
          <a:p>
            <a:pPr marL="0" lvl="1" indent="0">
              <a:lnSpc>
                <a:spcPct val="100000"/>
              </a:lnSpc>
              <a:buSzPct val="100000"/>
              <a:buNone/>
            </a:pPr>
            <a:r>
              <a:rPr lang="en-US" sz="800" b="1" dirty="0"/>
              <a:t>Notes</a:t>
            </a:r>
            <a:r>
              <a:rPr lang="en-US" sz="800" b="1" baseline="30000" dirty="0"/>
              <a:t>2,3</a:t>
            </a:r>
            <a:endParaRPr lang="en-US" sz="800" b="1" dirty="0"/>
          </a:p>
          <a:p>
            <a:r>
              <a:rPr lang="en-US" sz="800" dirty="0"/>
              <a:t>Optimization Phase:</a:t>
            </a:r>
          </a:p>
          <a:p>
            <a:pPr lvl="2">
              <a:spcBef>
                <a:spcPts val="0"/>
              </a:spcBef>
              <a:buFont typeface="Arial" panose="020B0604020202020204" pitchFamily="34" charset="0"/>
              <a:buChar char="─"/>
            </a:pPr>
            <a:r>
              <a:rPr lang="en-US" sz="800" dirty="0"/>
              <a:t>Dose optimization could be omitted if the patient had already failed OCS reduction within the</a:t>
            </a:r>
            <a:r>
              <a:rPr lang="en-US" sz="800" baseline="0" dirty="0"/>
              <a:t> </a:t>
            </a:r>
            <a:r>
              <a:rPr lang="en-US" sz="800" dirty="0"/>
              <a:t>6 months prior to Visit 1</a:t>
            </a:r>
          </a:p>
          <a:p>
            <a:pPr lvl="2">
              <a:buFont typeface="Arial" panose="020B0604020202020204" pitchFamily="34" charset="0"/>
              <a:buChar char="─"/>
            </a:pPr>
            <a:r>
              <a:rPr lang="en-US" sz="800" dirty="0"/>
              <a:t>OCS dose titration must have been initiated at Visit 2; the Investigator was to follow the titration schedule  </a:t>
            </a:r>
          </a:p>
          <a:p>
            <a:pPr lvl="2">
              <a:buFont typeface="Arial" panose="020B0604020202020204" pitchFamily="34" charset="0"/>
              <a:buChar char="─"/>
            </a:pPr>
            <a:r>
              <a:rPr lang="en-US" sz="800" dirty="0"/>
              <a:t>The reductions could occur at 2-week intervals according to the titration schedule </a:t>
            </a:r>
          </a:p>
          <a:p>
            <a:pPr lvl="2">
              <a:buFont typeface="Arial" panose="020B0604020202020204" pitchFamily="34" charset="0"/>
              <a:buChar char="─"/>
            </a:pPr>
            <a:r>
              <a:rPr lang="en-US" sz="800" dirty="0"/>
              <a:t>The optimized dose of OCS was defined as the</a:t>
            </a:r>
            <a:r>
              <a:rPr lang="en-US" sz="800" baseline="0" dirty="0"/>
              <a:t> </a:t>
            </a:r>
            <a:r>
              <a:rPr lang="en-US" sz="800" dirty="0"/>
              <a:t>lowest dose of OCS at which the patient met all 5 control criteria. In cases where</a:t>
            </a:r>
            <a:r>
              <a:rPr lang="en-US" sz="800" baseline="0" dirty="0"/>
              <a:t> a</a:t>
            </a:r>
            <a:r>
              <a:rPr lang="en-US" sz="800" dirty="0"/>
              <a:t> patient was optimized on the OCS dose prior to Visit 5 (Week -2), that visit was</a:t>
            </a:r>
            <a:r>
              <a:rPr lang="en-US" sz="800" baseline="0" dirty="0"/>
              <a:t> to be </a:t>
            </a:r>
            <a:r>
              <a:rPr lang="en-US" sz="800" dirty="0"/>
              <a:t>combined with Visit 5 (</a:t>
            </a:r>
            <a:r>
              <a:rPr lang="en-US" sz="800" dirty="0" err="1"/>
              <a:t>eg</a:t>
            </a:r>
            <a:r>
              <a:rPr lang="en-US" sz="800" dirty="0"/>
              <a:t>, Visit 3 would be combined with Visit 5). The patient would</a:t>
            </a:r>
            <a:r>
              <a:rPr lang="en-US" sz="800" baseline="0" dirty="0"/>
              <a:t> then be </a:t>
            </a:r>
            <a:r>
              <a:rPr lang="en-US" sz="800" dirty="0"/>
              <a:t>maintained at the optimized dose of OCS for at least 2 weeks and then randomized at Visit 6</a:t>
            </a:r>
          </a:p>
          <a:p>
            <a:r>
              <a:rPr lang="en-US" sz="800" dirty="0"/>
              <a:t>Reduction Phase </a:t>
            </a:r>
          </a:p>
          <a:p>
            <a:pPr lvl="2">
              <a:spcBef>
                <a:spcPts val="0"/>
              </a:spcBef>
              <a:buFont typeface="Arial" panose="020B0604020202020204" pitchFamily="34" charset="0"/>
              <a:buChar char="─"/>
            </a:pPr>
            <a:r>
              <a:rPr lang="en-US" sz="800" dirty="0"/>
              <a:t>The first reduction of OCS dose was to</a:t>
            </a:r>
            <a:r>
              <a:rPr lang="en-US" sz="800" baseline="0" dirty="0"/>
              <a:t> </a:t>
            </a:r>
            <a:r>
              <a:rPr lang="en-US" sz="800" dirty="0"/>
              <a:t>occur at  Week 4 (Visit 8). Visit 8 was the only titration visit in the reduction phase that was not based upon a protocol-captured set of baseline data as the patient was already on an optimized OCS dose. At all other visits in the reduction phase, the OCS dose reduction was to take place only when all the titration criteria were met</a:t>
            </a:r>
          </a:p>
          <a:p>
            <a:pPr lvl="2">
              <a:buFont typeface="Arial" panose="020B0604020202020204" pitchFamily="34" charset="0"/>
              <a:buChar char="─"/>
            </a:pPr>
            <a:r>
              <a:rPr lang="en-US" sz="800" dirty="0"/>
              <a:t>Only patients with optimized baseline OCS dosages ≤12.5 mg/d were eligible for 100% dosage reduction (placebo, n = 42; benralizumab Q4W, n = 39; benralizumab Q8W, n = 42)</a:t>
            </a:r>
          </a:p>
          <a:p>
            <a:pPr lvl="2">
              <a:buFont typeface="Arial" panose="020B0604020202020204" pitchFamily="34" charset="0"/>
              <a:buChar char="─"/>
            </a:pPr>
            <a:r>
              <a:rPr lang="en-US" sz="800" dirty="0"/>
              <a:t>If a patient discontinued from the study during a given dose reduction period prior to Visit 14, then the patient’s final OCS dose was</a:t>
            </a:r>
            <a:r>
              <a:rPr lang="en-US" sz="800" baseline="0" dirty="0"/>
              <a:t> to be</a:t>
            </a:r>
            <a:r>
              <a:rPr lang="en-US" sz="800" dirty="0"/>
              <a:t> defined as 1 dose level higher than the dose at which the discontinuation occurred</a:t>
            </a:r>
          </a:p>
          <a:p>
            <a:pPr lvl="2">
              <a:buFont typeface="Arial" panose="020B0604020202020204" pitchFamily="34" charset="0"/>
              <a:buChar char="─"/>
            </a:pPr>
            <a:r>
              <a:rPr lang="en-US" sz="800" dirty="0"/>
              <a:t>If a patient’s asthma deteriorated during the stable maintenance period (Weeks 24-28) and the patient required an increase in the daily dose of OCS, or if the patient experienced an asthma exacerbation, the final dose was deemed to be 1 dose level higher than the dose at which the asthma exacerbation or deterioration started</a:t>
            </a:r>
          </a:p>
          <a:p>
            <a:pPr marL="0" indent="0">
              <a:spcBef>
                <a:spcPts val="600"/>
              </a:spcBef>
              <a:buNone/>
            </a:pPr>
            <a:r>
              <a:rPr lang="en-GB" sz="800" b="1" dirty="0"/>
              <a:t>Additional Information</a:t>
            </a:r>
            <a:r>
              <a:rPr lang="en-GB" sz="800" b="1" baseline="30000" dirty="0"/>
              <a:t>2,3</a:t>
            </a:r>
            <a:endParaRPr lang="en-GB" sz="800" b="1" dirty="0"/>
          </a:p>
          <a:p>
            <a:pPr marL="0" indent="0">
              <a:spcBef>
                <a:spcPts val="0"/>
              </a:spcBef>
              <a:buNone/>
            </a:pPr>
            <a:r>
              <a:rPr lang="en-US" sz="800" dirty="0"/>
              <a:t>Patients who experienced an asthma exacerbation requiring evaluation in an urgent care center or</a:t>
            </a:r>
            <a:r>
              <a:rPr lang="en-US" sz="800" baseline="0" dirty="0"/>
              <a:t> emergency department</a:t>
            </a:r>
            <a:r>
              <a:rPr lang="en-US" sz="800" dirty="0"/>
              <a:t>, hospitalization, or a temporary increase in systemic steroids (bolus/burst dosing) were</a:t>
            </a:r>
            <a:r>
              <a:rPr lang="en-US" sz="800" baseline="0" dirty="0"/>
              <a:t> to</a:t>
            </a:r>
            <a:r>
              <a:rPr lang="en-US" sz="800" dirty="0"/>
              <a:t> be returned to the previous effective OCS dose (ie, the higher dose level prior to the titration criterion not being met) after returning to their baseline level of asthma control. This dose was to be maintained until the EOT (Visit 14).</a:t>
            </a:r>
            <a:endParaRPr lang="en-GB" sz="800" b="1" dirty="0"/>
          </a:p>
          <a:p>
            <a:pPr marL="0" indent="0">
              <a:spcBef>
                <a:spcPts val="600"/>
              </a:spcBef>
              <a:buNone/>
            </a:pPr>
            <a:r>
              <a:rPr lang="en-GB" sz="700" b="1" dirty="0"/>
              <a:t>References</a:t>
            </a:r>
          </a:p>
          <a:p>
            <a:pPr marL="228600" marR="0" lvl="0" indent="-228600"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700" b="0" kern="1200" dirty="0">
                <a:solidFill>
                  <a:schemeClr val="tx1"/>
                </a:solidFill>
                <a:effectLst/>
              </a:rPr>
              <a:t>Nair P, Wenzel S, Rabe KF, et al.  Oral </a:t>
            </a:r>
            <a:r>
              <a:rPr lang="en-US" sz="700" dirty="0"/>
              <a:t>glucocorticoid</a:t>
            </a:r>
            <a:r>
              <a:rPr lang="en-US" sz="700" b="0" kern="1200" dirty="0">
                <a:solidFill>
                  <a:schemeClr val="tx1"/>
                </a:solidFill>
                <a:effectLst/>
              </a:rPr>
              <a:t>-sparing effect of benralizumab in severe asthma [supplementary appendix]. </a:t>
            </a:r>
            <a:r>
              <a:rPr lang="en-US" sz="700" b="0" i="1" kern="1200" dirty="0">
                <a:solidFill>
                  <a:schemeClr val="tx1"/>
                </a:solidFill>
                <a:effectLst/>
              </a:rPr>
              <a:t>N </a:t>
            </a:r>
            <a:r>
              <a:rPr lang="en-US" sz="700" b="0" i="1" kern="1200" dirty="0" err="1">
                <a:solidFill>
                  <a:schemeClr val="tx1"/>
                </a:solidFill>
                <a:effectLst/>
              </a:rPr>
              <a:t>Engl</a:t>
            </a:r>
            <a:r>
              <a:rPr lang="en-US" sz="700" b="0" i="1" kern="1200" dirty="0">
                <a:solidFill>
                  <a:schemeClr val="tx1"/>
                </a:solidFill>
                <a:effectLst/>
              </a:rPr>
              <a:t> J Med</a:t>
            </a:r>
            <a:r>
              <a:rPr lang="en-US" sz="700" b="0" kern="1200" dirty="0">
                <a:solidFill>
                  <a:schemeClr val="tx1"/>
                </a:solidFill>
                <a:effectLst/>
              </a:rPr>
              <a:t>. 2017;376:2448-2458. http://www.nejm.org/doi/suppl/10.1056/NEJMoa1703501/suppl_file/nejmoa1703501_appendix.pdf. Accessed April 3, 2018.</a:t>
            </a:r>
          </a:p>
          <a:p>
            <a:pPr marL="228600" marR="0" lvl="0" indent="-228600"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700" b="0" kern="1200" dirty="0">
                <a:solidFill>
                  <a:schemeClr val="tx1"/>
                </a:solidFill>
                <a:effectLst/>
              </a:rPr>
              <a:t>Nair P, Wenzel S, Rabe KF, et al.  Oral </a:t>
            </a:r>
            <a:r>
              <a:rPr lang="en-US" sz="700" dirty="0"/>
              <a:t>glucocorticoid</a:t>
            </a:r>
            <a:r>
              <a:rPr lang="en-US" sz="700" b="0" kern="1200" dirty="0">
                <a:solidFill>
                  <a:schemeClr val="tx1"/>
                </a:solidFill>
                <a:effectLst/>
              </a:rPr>
              <a:t>-sparing effect of benralizumab in severe asthma. </a:t>
            </a:r>
            <a:r>
              <a:rPr lang="en-US" sz="700" b="0" i="1" kern="1200" dirty="0">
                <a:solidFill>
                  <a:schemeClr val="tx1"/>
                </a:solidFill>
                <a:effectLst/>
              </a:rPr>
              <a:t>N </a:t>
            </a:r>
            <a:r>
              <a:rPr lang="en-US" sz="700" b="0" i="1" kern="1200" dirty="0" err="1">
                <a:solidFill>
                  <a:schemeClr val="tx1"/>
                </a:solidFill>
                <a:effectLst/>
              </a:rPr>
              <a:t>Engl</a:t>
            </a:r>
            <a:r>
              <a:rPr lang="en-US" sz="700" b="0" i="1" kern="1200" dirty="0">
                <a:solidFill>
                  <a:schemeClr val="tx1"/>
                </a:solidFill>
                <a:effectLst/>
              </a:rPr>
              <a:t> J Med</a:t>
            </a:r>
            <a:r>
              <a:rPr lang="en-US" sz="700" b="0" kern="1200" dirty="0">
                <a:solidFill>
                  <a:schemeClr val="tx1"/>
                </a:solidFill>
                <a:effectLst/>
              </a:rPr>
              <a:t>. 2017;376:2448-2458.</a:t>
            </a:r>
            <a:endParaRPr lang="en-US" sz="700" b="0" dirty="0"/>
          </a:p>
          <a:p>
            <a:pPr marL="228600" lvl="0" indent="-228600">
              <a:spcBef>
                <a:spcPts val="0"/>
              </a:spcBef>
              <a:buFont typeface="+mj-lt"/>
              <a:buAutoNum type="arabicPeriod"/>
              <a:defRPr/>
            </a:pPr>
            <a:r>
              <a:rPr lang="en-US" sz="700" b="0" kern="1200" dirty="0">
                <a:solidFill>
                  <a:schemeClr val="tx1"/>
                </a:solidFill>
                <a:effectLst/>
              </a:rPr>
              <a:t>Nair P, Wenzel S, Rabe KF, et al.  Oral </a:t>
            </a:r>
            <a:r>
              <a:rPr lang="en-US" sz="700" dirty="0"/>
              <a:t>glucocorticoid</a:t>
            </a:r>
            <a:r>
              <a:rPr lang="en-US" sz="700" b="0" kern="1200" dirty="0">
                <a:solidFill>
                  <a:schemeClr val="tx1"/>
                </a:solidFill>
                <a:effectLst/>
              </a:rPr>
              <a:t>-sparing effect of benralizumab in severe asthma [protocol]. </a:t>
            </a:r>
            <a:r>
              <a:rPr lang="en-US" sz="700" b="0" i="1" kern="1200" dirty="0">
                <a:solidFill>
                  <a:schemeClr val="tx1"/>
                </a:solidFill>
                <a:effectLst/>
              </a:rPr>
              <a:t>N Engl J Med</a:t>
            </a:r>
            <a:r>
              <a:rPr lang="en-US" sz="700" b="0" kern="1200" dirty="0">
                <a:solidFill>
                  <a:schemeClr val="tx1"/>
                </a:solidFill>
                <a:effectLst/>
              </a:rPr>
              <a:t>. 2017;376:2448-2458. </a:t>
            </a:r>
            <a:r>
              <a:rPr lang="en-US" sz="800" b="0" kern="1200" dirty="0">
                <a:solidFill>
                  <a:schemeClr val="tx1"/>
                </a:solidFill>
                <a:effectLst/>
              </a:rPr>
              <a:t>http://www.nejm.org/doi/suppl/10.1056/NEJMoa1703501/suppl_file/nejmoa1703501_protocol.pdf. </a:t>
            </a:r>
            <a:r>
              <a:rPr lang="en-US" sz="700" b="0" kern="1200" dirty="0">
                <a:solidFill>
                  <a:schemeClr val="tx1"/>
                </a:solidFill>
                <a:effectLst/>
              </a:rPr>
              <a:t>Accessed April 3, 2018. </a:t>
            </a:r>
          </a:p>
          <a:p>
            <a:pPr marL="0" lvl="1" indent="0">
              <a:lnSpc>
                <a:spcPct val="100000"/>
              </a:lnSpc>
              <a:buSzPct val="100000"/>
              <a:buNone/>
            </a:pPr>
            <a:endParaRPr lang="en-US" sz="750" dirty="0"/>
          </a:p>
          <a:p>
            <a:endParaRPr lang="en-US" dirty="0"/>
          </a:p>
        </p:txBody>
      </p:sp>
      <p:sp>
        <p:nvSpPr>
          <p:cNvPr id="4" name="Slide Number Placeholder 3"/>
          <p:cNvSpPr>
            <a:spLocks noGrp="1"/>
          </p:cNvSpPr>
          <p:nvPr>
            <p:ph type="sldNum" sz="quarter" idx="10"/>
          </p:nvPr>
        </p:nvSpPr>
        <p:spPr>
          <a:xfrm>
            <a:off x="6376737" y="8670487"/>
            <a:ext cx="479676" cy="466433"/>
          </a:xfrm>
        </p:spPr>
        <p:txBody>
          <a:bodyPr/>
          <a:lstStyle/>
          <a:p>
            <a:fld id="{50487F27-F4AC-478C-A07B-A71CA0B86259}" type="slidenum">
              <a:rPr lang="en-US" smtClean="0"/>
              <a:pPr/>
              <a:t>7</a:t>
            </a:fld>
            <a:endParaRPr lang="en-US" dirty="0"/>
          </a:p>
        </p:txBody>
      </p:sp>
    </p:spTree>
    <p:extLst>
      <p:ext uri="{BB962C8B-B14F-4D97-AF65-F5344CB8AC3E}">
        <p14:creationId xmlns:p14="http://schemas.microsoft.com/office/powerpoint/2010/main" val="2282186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8800" y="1001713"/>
            <a:ext cx="5740400" cy="3230562"/>
          </a:xfrm>
        </p:spPr>
      </p:sp>
      <p:sp>
        <p:nvSpPr>
          <p:cNvPr id="3" name="Notes Placeholder 2"/>
          <p:cNvSpPr>
            <a:spLocks noGrp="1"/>
          </p:cNvSpPr>
          <p:nvPr>
            <p:ph type="body" idx="1"/>
          </p:nvPr>
        </p:nvSpPr>
        <p:spPr>
          <a:xfrm>
            <a:off x="685799" y="4336751"/>
            <a:ext cx="5690937" cy="4807249"/>
          </a:xfrm>
        </p:spPr>
        <p:txBody>
          <a:bodyPr/>
          <a:lstStyle/>
          <a:p>
            <a:pPr marL="0" indent="0">
              <a:buNone/>
            </a:pPr>
            <a:r>
              <a:rPr lang="en-GB" sz="900" b="1" dirty="0"/>
              <a:t>Notes</a:t>
            </a:r>
          </a:p>
          <a:p>
            <a:r>
              <a:rPr lang="en-US" sz="900" dirty="0"/>
              <a:t>The ZONDA</a:t>
            </a:r>
            <a:r>
              <a:rPr lang="en-US" sz="900" baseline="0" dirty="0"/>
              <a:t> study </a:t>
            </a:r>
            <a:r>
              <a:rPr lang="en-US" sz="900" dirty="0"/>
              <a:t>population included patients aged 18 to 75 years with baseline blood eosinophil</a:t>
            </a:r>
            <a:r>
              <a:rPr lang="en-US" sz="900" baseline="0" dirty="0"/>
              <a:t> counts</a:t>
            </a:r>
            <a:r>
              <a:rPr lang="en-US" sz="900" dirty="0"/>
              <a:t> ≥150 cells/µL and</a:t>
            </a:r>
            <a:r>
              <a:rPr lang="en-US" sz="900" baseline="0" dirty="0"/>
              <a:t> a</a:t>
            </a:r>
            <a:r>
              <a:rPr lang="en-US" sz="900" dirty="0"/>
              <a:t> history of physician-diagnosed asthma requiring the following:</a:t>
            </a:r>
          </a:p>
          <a:p>
            <a:pPr marL="400050" lvl="2" indent="-171450">
              <a:buFont typeface="Arial" panose="020B0604020202020204" pitchFamily="34" charset="0"/>
              <a:buChar char="─"/>
            </a:pPr>
            <a:r>
              <a:rPr lang="en-US" sz="900" dirty="0"/>
              <a:t>Medium- to high-dosage inhaled corticosteroids (ICS; equivalent to &gt;250 </a:t>
            </a:r>
            <a:r>
              <a:rPr lang="en-US" sz="900" dirty="0" err="1"/>
              <a:t>μg</a:t>
            </a:r>
            <a:r>
              <a:rPr lang="en-US" sz="900" dirty="0"/>
              <a:t> fluticasone propionate dry powder inhaler [DPI]) plus long-acting beta</a:t>
            </a:r>
            <a:r>
              <a:rPr lang="en-US" sz="900" baseline="-25000" dirty="0"/>
              <a:t>2</a:t>
            </a:r>
            <a:r>
              <a:rPr lang="en-US" sz="900" dirty="0"/>
              <a:t>-agonists (LABA) </a:t>
            </a:r>
            <a:r>
              <a:rPr lang="en-GB" sz="900" dirty="0"/>
              <a:t>at least 12 months prior to Visit 1</a:t>
            </a:r>
            <a:endParaRPr lang="en-US" sz="900" dirty="0"/>
          </a:p>
          <a:p>
            <a:pPr lvl="2">
              <a:buFont typeface="Arial" panose="020B0604020202020204" pitchFamily="34" charset="0"/>
              <a:buChar char="─"/>
              <a:defRPr/>
            </a:pPr>
            <a:r>
              <a:rPr lang="en-US" sz="900" baseline="0" dirty="0"/>
              <a:t>Treatment with high-dosage ICS </a:t>
            </a:r>
            <a:r>
              <a:rPr lang="en-GB" sz="900" kern="1200" dirty="0">
                <a:solidFill>
                  <a:schemeClr val="tx1"/>
                </a:solidFill>
                <a:effectLst/>
              </a:rPr>
              <a:t>(</a:t>
            </a:r>
            <a:r>
              <a:rPr lang="en-US" sz="900" dirty="0"/>
              <a:t>equivalent to </a:t>
            </a:r>
            <a:r>
              <a:rPr lang="en-GB" sz="900" kern="1200" dirty="0">
                <a:solidFill>
                  <a:schemeClr val="tx1"/>
                </a:solidFill>
                <a:effectLst/>
              </a:rPr>
              <a:t>&gt;500μg fluticasone propionate DPI) and LABA for at least 6 months prior to Visit 1</a:t>
            </a:r>
            <a:endParaRPr lang="en-US" sz="900" dirty="0"/>
          </a:p>
          <a:p>
            <a:pPr lvl="2">
              <a:buFont typeface="Arial" panose="020B0604020202020204" pitchFamily="34" charset="0"/>
              <a:buChar char="─"/>
            </a:pPr>
            <a:r>
              <a:rPr lang="en-US" sz="900" dirty="0"/>
              <a:t>With or without an additional asthma controller</a:t>
            </a:r>
            <a:r>
              <a:rPr lang="en-US" sz="900" baseline="0" dirty="0"/>
              <a:t> medication</a:t>
            </a:r>
          </a:p>
          <a:p>
            <a:pPr marL="182880" lvl="2" indent="-171450"/>
            <a:r>
              <a:rPr lang="en-US" sz="900" b="0" i="0" u="none" strike="noStrike" kern="1200" baseline="0" dirty="0">
                <a:solidFill>
                  <a:schemeClr val="tx1"/>
                </a:solidFill>
              </a:rPr>
              <a:t>Patients had to be receiving chronic oral corticosteroid (OCS) therapy for ≥6 continuous</a:t>
            </a:r>
            <a:r>
              <a:rPr lang="en-US" sz="900" b="0" i="0" u="none" strike="noStrike" kern="1200" dirty="0">
                <a:solidFill>
                  <a:schemeClr val="tx1"/>
                </a:solidFill>
              </a:rPr>
              <a:t> </a:t>
            </a:r>
            <a:r>
              <a:rPr lang="en-US" sz="900" b="0" i="0" u="none" strike="noStrike" kern="1200" baseline="0" dirty="0">
                <a:solidFill>
                  <a:schemeClr val="tx1"/>
                </a:solidFill>
              </a:rPr>
              <a:t>months directly</a:t>
            </a:r>
            <a:r>
              <a:rPr lang="en-US" sz="900" b="0" i="0" u="none" strike="noStrike" kern="1200" dirty="0">
                <a:solidFill>
                  <a:schemeClr val="tx1"/>
                </a:solidFill>
              </a:rPr>
              <a:t> </a:t>
            </a:r>
            <a:r>
              <a:rPr lang="en-US" sz="900" b="0" i="0" u="none" strike="noStrike" kern="1200" baseline="0" dirty="0">
                <a:solidFill>
                  <a:schemeClr val="tx1"/>
                </a:solidFill>
              </a:rPr>
              <a:t>preceding</a:t>
            </a:r>
            <a:r>
              <a:rPr lang="en-US" sz="900" dirty="0"/>
              <a:t> </a:t>
            </a:r>
            <a:r>
              <a:rPr lang="en-US" sz="900" b="0" i="0" u="none" strike="noStrike" kern="1200" baseline="0" dirty="0">
                <a:solidFill>
                  <a:schemeClr val="tx1"/>
                </a:solidFill>
              </a:rPr>
              <a:t>enrollment (equivalent to 7.5-40 mg/d of prednisolone or prednisone) and a </a:t>
            </a:r>
            <a:r>
              <a:rPr lang="en-GB" sz="900" kern="1200" dirty="0">
                <a:solidFill>
                  <a:schemeClr val="tx1"/>
                </a:solidFill>
                <a:effectLst/>
              </a:rPr>
              <a:t>stable </a:t>
            </a:r>
            <a:r>
              <a:rPr lang="en-GB" sz="900" dirty="0"/>
              <a:t>OCS </a:t>
            </a:r>
            <a:r>
              <a:rPr lang="en-GB" sz="900" kern="1200" dirty="0">
                <a:solidFill>
                  <a:schemeClr val="tx1"/>
                </a:solidFill>
                <a:effectLst/>
              </a:rPr>
              <a:t>dosage for at least 2 weeks prior to randomization</a:t>
            </a:r>
          </a:p>
          <a:p>
            <a:pPr marL="0" lvl="2" indent="-171450"/>
            <a:r>
              <a:rPr lang="en-GB" sz="900" dirty="0"/>
              <a:t>Patients had to have a morning p</a:t>
            </a:r>
            <a:r>
              <a:rPr lang="en-GB" sz="900" kern="1200" dirty="0">
                <a:solidFill>
                  <a:schemeClr val="tx1"/>
                </a:solidFill>
                <a:effectLst/>
              </a:rPr>
              <a:t>rebronchodilator FEV</a:t>
            </a:r>
            <a:r>
              <a:rPr lang="en-GB" sz="900" kern="1200" baseline="-25000" dirty="0">
                <a:solidFill>
                  <a:schemeClr val="tx1"/>
                </a:solidFill>
                <a:effectLst/>
              </a:rPr>
              <a:t>1</a:t>
            </a:r>
            <a:r>
              <a:rPr lang="en-GB" sz="900" kern="1200" dirty="0">
                <a:solidFill>
                  <a:schemeClr val="tx1"/>
                </a:solidFill>
                <a:effectLst/>
              </a:rPr>
              <a:t> of &lt;80% predicted at Visit 2 (Week -8)</a:t>
            </a:r>
            <a:endParaRPr lang="en-US" sz="900" kern="1200" dirty="0">
              <a:solidFill>
                <a:schemeClr val="tx1"/>
              </a:solidFill>
              <a:effectLst/>
            </a:endParaRPr>
          </a:p>
          <a:p>
            <a:pPr marL="173736" marR="0" lvl="2" indent="-171450" algn="l" defTabSz="914400" rtl="0" eaLnBrk="1" fontAlgn="auto" latinLnBrk="0" hangingPunct="1">
              <a:lnSpc>
                <a:spcPct val="90000"/>
              </a:lnSpc>
              <a:spcBef>
                <a:spcPts val="300"/>
              </a:spcBef>
              <a:spcAft>
                <a:spcPts val="0"/>
              </a:spcAft>
              <a:buClr>
                <a:schemeClr val="accent1"/>
              </a:buClr>
              <a:buSzTx/>
              <a:tabLst/>
              <a:defRPr/>
            </a:pPr>
            <a:r>
              <a:rPr lang="en-US" sz="900" dirty="0"/>
              <a:t>Patients also had to have a history of one or more exacerbations in the previous year</a:t>
            </a:r>
            <a:endParaRPr lang="en-GB" sz="900" dirty="0"/>
          </a:p>
          <a:p>
            <a:pPr marL="0" lvl="2" indent="0">
              <a:buClrTx/>
              <a:buFont typeface="Courier New" panose="02070309020205020404" pitchFamily="49" charset="0"/>
              <a:buNone/>
            </a:pPr>
            <a:endParaRPr lang="en-GB" sz="900" b="1" dirty="0"/>
          </a:p>
          <a:p>
            <a:pPr marL="0" lvl="2" indent="0">
              <a:spcBef>
                <a:spcPts val="0"/>
              </a:spcBef>
              <a:buClrTx/>
              <a:buFont typeface="Courier New" panose="02070309020205020404" pitchFamily="49" charset="0"/>
              <a:buNone/>
            </a:pPr>
            <a:r>
              <a:rPr lang="en-GB" sz="900" b="1" dirty="0"/>
              <a:t>Additional Information</a:t>
            </a:r>
          </a:p>
          <a:p>
            <a:r>
              <a:rPr lang="en-GB" sz="900" b="0" kern="1200" dirty="0">
                <a:solidFill>
                  <a:schemeClr val="tx1"/>
                </a:solidFill>
                <a:effectLst/>
              </a:rPr>
              <a:t>Additional asthma controller medications that were allowed included: </a:t>
            </a:r>
            <a:r>
              <a:rPr lang="en-GB" sz="900" dirty="0"/>
              <a:t>leukotriene receptor antagonists</a:t>
            </a:r>
            <a:r>
              <a:rPr lang="en-GB" sz="900" b="0" kern="1200" dirty="0">
                <a:effectLst/>
              </a:rPr>
              <a:t>, </a:t>
            </a:r>
            <a:r>
              <a:rPr lang="en-GB" sz="900" b="0" kern="1200" dirty="0">
                <a:solidFill>
                  <a:schemeClr val="tx1"/>
                </a:solidFill>
                <a:effectLst/>
              </a:rPr>
              <a:t>tiotropium, </a:t>
            </a:r>
            <a:r>
              <a:rPr lang="en-GB" sz="900" b="0" kern="1200" dirty="0" err="1">
                <a:solidFill>
                  <a:schemeClr val="tx1"/>
                </a:solidFill>
                <a:effectLst/>
              </a:rPr>
              <a:t>cromone</a:t>
            </a:r>
            <a:r>
              <a:rPr lang="en-GB" sz="900" b="0" kern="1200" dirty="0">
                <a:solidFill>
                  <a:schemeClr val="tx1"/>
                </a:solidFill>
                <a:effectLst/>
              </a:rPr>
              <a:t>, and theophylline</a:t>
            </a:r>
          </a:p>
          <a:p>
            <a:pPr marL="171450" indent="-171450"/>
            <a:r>
              <a:rPr lang="en-GB" sz="900" b="0" kern="1200" baseline="0" dirty="0">
                <a:solidFill>
                  <a:schemeClr val="tx1"/>
                </a:solidFill>
                <a:effectLst/>
              </a:rPr>
              <a:t>Asthma was</a:t>
            </a:r>
            <a:r>
              <a:rPr lang="en-GB" sz="900" baseline="0" dirty="0"/>
              <a:t> defined by either:</a:t>
            </a:r>
          </a:p>
          <a:p>
            <a:pPr marL="400050" lvl="2" indent="-171450">
              <a:buFont typeface="Arial" panose="020B0604020202020204" pitchFamily="34" charset="0"/>
              <a:buChar char="─"/>
            </a:pPr>
            <a:r>
              <a:rPr lang="en-GB" sz="900" b="0" kern="1200" dirty="0">
                <a:solidFill>
                  <a:schemeClr val="tx1"/>
                </a:solidFill>
                <a:effectLst/>
              </a:rPr>
              <a:t>Airway reversibility (FEV</a:t>
            </a:r>
            <a:r>
              <a:rPr lang="en-GB" sz="900" b="0" kern="1200" baseline="-25000" dirty="0">
                <a:solidFill>
                  <a:schemeClr val="tx1"/>
                </a:solidFill>
                <a:effectLst/>
              </a:rPr>
              <a:t>1</a:t>
            </a:r>
            <a:r>
              <a:rPr lang="en-GB" sz="900" b="0" kern="1200" dirty="0">
                <a:solidFill>
                  <a:schemeClr val="tx1"/>
                </a:solidFill>
                <a:effectLst/>
              </a:rPr>
              <a:t> ≥12% and ≥200 mL) demonstrated at Visit 1, Visit 2, or Visit 3 using the Maximum Post-bronchodilator Procedure OR</a:t>
            </a:r>
            <a:endParaRPr lang="en-US" sz="900" b="0" kern="1200" dirty="0">
              <a:solidFill>
                <a:schemeClr val="tx1"/>
              </a:solidFill>
              <a:effectLst/>
            </a:endParaRPr>
          </a:p>
          <a:p>
            <a:pPr marL="400050" lvl="2" indent="-171450">
              <a:buFont typeface="Arial" panose="020B0604020202020204" pitchFamily="34" charset="0"/>
              <a:buChar char="─"/>
            </a:pPr>
            <a:r>
              <a:rPr lang="en-GB" sz="900" b="0" kern="1200" dirty="0">
                <a:solidFill>
                  <a:schemeClr val="tx1"/>
                </a:solidFill>
                <a:effectLst/>
              </a:rPr>
              <a:t>Documented reversibility in the previous 24 months prior to informed consent OR</a:t>
            </a:r>
            <a:endParaRPr lang="en-US" sz="900" b="0" kern="1200" dirty="0">
              <a:solidFill>
                <a:schemeClr val="tx1"/>
              </a:solidFill>
              <a:effectLst/>
            </a:endParaRPr>
          </a:p>
          <a:p>
            <a:pPr lvl="2">
              <a:buFont typeface="Arial" panose="020B0604020202020204" pitchFamily="34" charset="0"/>
              <a:buChar char="─"/>
            </a:pPr>
            <a:r>
              <a:rPr lang="en-GB" sz="900" b="0" kern="1200" dirty="0">
                <a:solidFill>
                  <a:schemeClr val="tx1"/>
                </a:solidFill>
                <a:effectLst/>
              </a:rPr>
              <a:t>Airway hyperresponsiveness (</a:t>
            </a:r>
            <a:r>
              <a:rPr lang="en-US" sz="900" dirty="0"/>
              <a:t>provocative concentration of methacholine causing a 20% drop in FEV</a:t>
            </a:r>
            <a:r>
              <a:rPr lang="en-US" sz="900" baseline="-25000" dirty="0"/>
              <a:t>1</a:t>
            </a:r>
            <a:r>
              <a:rPr lang="en-US" sz="900" dirty="0"/>
              <a:t> methacholine concentration ≤8 mg/mL</a:t>
            </a:r>
            <a:r>
              <a:rPr lang="en-GB" sz="900" b="0" kern="1200" dirty="0">
                <a:solidFill>
                  <a:schemeClr val="tx1"/>
                </a:solidFill>
                <a:effectLst/>
              </a:rPr>
              <a:t>) documented in the previous 12 months prior to the planned date of randomization OR</a:t>
            </a:r>
            <a:endParaRPr lang="en-US" sz="900" b="0" kern="1200" dirty="0">
              <a:solidFill>
                <a:schemeClr val="tx1"/>
              </a:solidFill>
              <a:effectLst/>
            </a:endParaRPr>
          </a:p>
          <a:p>
            <a:pPr marL="400050" lvl="2" indent="-171450">
              <a:buFont typeface="Arial" panose="020B0604020202020204" pitchFamily="34" charset="0"/>
              <a:buChar char="─"/>
            </a:pPr>
            <a:r>
              <a:rPr lang="en-GB" sz="900" b="0" kern="1200" dirty="0">
                <a:solidFill>
                  <a:schemeClr val="tx1"/>
                </a:solidFill>
                <a:effectLst/>
              </a:rPr>
              <a:t>Airflow variability in clinic FEV</a:t>
            </a:r>
            <a:r>
              <a:rPr lang="en-GB" sz="900" b="0" kern="1200" baseline="-25000" dirty="0">
                <a:solidFill>
                  <a:schemeClr val="tx1"/>
                </a:solidFill>
                <a:effectLst/>
              </a:rPr>
              <a:t>1</a:t>
            </a:r>
            <a:r>
              <a:rPr lang="en-GB" sz="900" b="0" kern="1200" dirty="0">
                <a:solidFill>
                  <a:schemeClr val="tx1"/>
                </a:solidFill>
                <a:effectLst/>
              </a:rPr>
              <a:t> ≥20% between 2 consecutive clinic visits documented in the 12 months prior to the planned date of randomization (FEV</a:t>
            </a:r>
            <a:r>
              <a:rPr lang="en-GB" sz="900" b="0" kern="1200" baseline="-25000" dirty="0">
                <a:solidFill>
                  <a:schemeClr val="tx1"/>
                </a:solidFill>
                <a:effectLst/>
              </a:rPr>
              <a:t>1</a:t>
            </a:r>
            <a:r>
              <a:rPr lang="en-GB" sz="900" b="0" kern="1200" dirty="0">
                <a:solidFill>
                  <a:schemeClr val="tx1"/>
                </a:solidFill>
                <a:effectLst/>
              </a:rPr>
              <a:t> recorded during an exacerbation was considered for this criterion)</a:t>
            </a:r>
            <a:endParaRPr lang="en-US" sz="900" b="0" kern="1200" dirty="0">
              <a:solidFill>
                <a:schemeClr val="tx1"/>
              </a:solidFill>
              <a:effectLst/>
            </a:endParaRPr>
          </a:p>
          <a:p>
            <a:pPr marL="0" indent="0">
              <a:spcBef>
                <a:spcPts val="0"/>
              </a:spcBef>
              <a:buNone/>
            </a:pPr>
            <a:r>
              <a:rPr lang="en-GB" sz="900" b="1" dirty="0"/>
              <a:t>Reference</a:t>
            </a:r>
          </a:p>
          <a:p>
            <a:pPr marL="0" lvl="0" indent="0" fontAlgn="base">
              <a:spcBef>
                <a:spcPts val="0"/>
              </a:spcBef>
              <a:buNone/>
              <a:defRPr/>
            </a:pPr>
            <a:r>
              <a:rPr lang="en-US" sz="900" b="0" kern="1200" dirty="0">
                <a:solidFill>
                  <a:schemeClr val="tx1"/>
                </a:solidFill>
                <a:effectLst/>
              </a:rPr>
              <a:t>Nair P, Wenzel S, Rabe KF, et al.  Oral </a:t>
            </a:r>
            <a:r>
              <a:rPr lang="en-US" sz="900" dirty="0"/>
              <a:t>glucocorticoid</a:t>
            </a:r>
            <a:r>
              <a:rPr lang="en-US" sz="900" b="0" kern="1200" dirty="0">
                <a:solidFill>
                  <a:schemeClr val="tx1"/>
                </a:solidFill>
                <a:effectLst/>
              </a:rPr>
              <a:t>-sparing effect of benralizumab in severe asthma [supplementary appendix]. </a:t>
            </a:r>
            <a:r>
              <a:rPr lang="en-US" sz="900" b="0" i="1" kern="1200" dirty="0">
                <a:solidFill>
                  <a:schemeClr val="tx1"/>
                </a:solidFill>
                <a:effectLst/>
              </a:rPr>
              <a:t>N Engl J Med</a:t>
            </a:r>
            <a:r>
              <a:rPr lang="en-US" sz="900" b="0" kern="1200" dirty="0">
                <a:solidFill>
                  <a:schemeClr val="tx1"/>
                </a:solidFill>
                <a:effectLst/>
              </a:rPr>
              <a:t>. 2017;</a:t>
            </a:r>
            <a:r>
              <a:rPr lang="en-US" sz="900" b="0" kern="1200" dirty="0">
                <a:solidFill>
                  <a:schemeClr val="tx1"/>
                </a:solidFill>
                <a:effectLst/>
                <a:latin typeface="+mn-lt"/>
                <a:ea typeface="+mn-ea"/>
                <a:cs typeface="+mn-cs"/>
              </a:rPr>
              <a:t>376:2448-2458</a:t>
            </a:r>
            <a:r>
              <a:rPr lang="en-US" sz="900" b="0" kern="1200" dirty="0">
                <a:solidFill>
                  <a:schemeClr val="tx1"/>
                </a:solidFill>
                <a:effectLst/>
              </a:rPr>
              <a:t>. http://www.nejm.org/doi/suppl/10.1056/NEJMoa1703501/suppl_file/nejmoa1703501_appendix.pdf. Accessed April 3, 2018.  </a:t>
            </a:r>
            <a:endParaRPr lang="en-GB" sz="900" dirty="0"/>
          </a:p>
          <a:p>
            <a:pPr marL="0" indent="0">
              <a:spcBef>
                <a:spcPts val="1200"/>
              </a:spcBef>
              <a:buNone/>
            </a:pPr>
            <a:endParaRPr lang="en-GB" sz="900" b="1" dirty="0"/>
          </a:p>
        </p:txBody>
      </p:sp>
      <p:sp>
        <p:nvSpPr>
          <p:cNvPr id="4" name="Slide Number Placeholder 3"/>
          <p:cNvSpPr>
            <a:spLocks noGrp="1"/>
          </p:cNvSpPr>
          <p:nvPr>
            <p:ph type="sldNum" sz="quarter" idx="10"/>
          </p:nvPr>
        </p:nvSpPr>
        <p:spPr>
          <a:xfrm>
            <a:off x="6376737" y="8670487"/>
            <a:ext cx="479676" cy="466433"/>
          </a:xfrm>
        </p:spPr>
        <p:txBody>
          <a:bodyPr/>
          <a:lstStyle/>
          <a:p>
            <a:fld id="{0F61579E-034E-4A7D-B104-DDB3DCA37C58}"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6647685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Picture 1" descr="AZ_RGB_H_COL.jpg"/>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9385013" y="142425"/>
            <a:ext cx="2664000" cy="879972"/>
          </a:xfrm>
          <a:prstGeom prst="rect">
            <a:avLst/>
          </a:prstGeom>
        </p:spPr>
      </p:pic>
      <p:sp>
        <p:nvSpPr>
          <p:cNvPr id="8" name="Rectangle 7"/>
          <p:cNvSpPr/>
          <p:nvPr userDrawn="1"/>
        </p:nvSpPr>
        <p:spPr>
          <a:xfrm>
            <a:off x="241013" y="1692146"/>
            <a:ext cx="11808000" cy="49710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solidFill>
              <a:effectLst/>
            </a:endParaRPr>
          </a:p>
        </p:txBody>
      </p:sp>
      <p:sp>
        <p:nvSpPr>
          <p:cNvPr id="13" name="Title 8"/>
          <p:cNvSpPr>
            <a:spLocks noGrp="1"/>
          </p:cNvSpPr>
          <p:nvPr>
            <p:ph type="title" hasCustomPrompt="1"/>
          </p:nvPr>
        </p:nvSpPr>
        <p:spPr>
          <a:xfrm>
            <a:off x="288002" y="1848643"/>
            <a:ext cx="9097012" cy="672000"/>
          </a:xfrm>
          <a:prstGeom prst="rect">
            <a:avLst/>
          </a:prstGeom>
        </p:spPr>
        <p:txBody>
          <a:bodyPr vert="horz"/>
          <a:lstStyle>
            <a:lvl1pPr algn="l">
              <a:lnSpc>
                <a:spcPct val="90000"/>
              </a:lnSpc>
              <a:defRPr sz="3733" b="1" baseline="0">
                <a:solidFill>
                  <a:srgbClr val="FFFFFF"/>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88002" y="3190257"/>
            <a:ext cx="9097011" cy="1594294"/>
          </a:xfrm>
          <a:prstGeom prst="rect">
            <a:avLst/>
          </a:prstGeom>
        </p:spPr>
        <p:txBody>
          <a:bodyPr vert="horz" anchor="ctr">
            <a:normAutofit/>
          </a:bodyPr>
          <a:lstStyle>
            <a:lvl1pPr marL="0" indent="0">
              <a:lnSpc>
                <a:spcPts val="1467"/>
              </a:lnSpc>
              <a:spcBef>
                <a:spcPts val="0"/>
              </a:spcBef>
              <a:buNone/>
              <a:defRPr sz="3000" b="0">
                <a:solidFill>
                  <a:schemeClr val="bg1"/>
                </a:solidFill>
                <a:latin typeface="Arial" pitchFamily="34" charset="0"/>
                <a:cs typeface="Arial" pitchFamily="34" charset="0"/>
              </a:defRPr>
            </a:lvl1pPr>
          </a:lstStyle>
          <a:p>
            <a:pPr lvl="0"/>
            <a:r>
              <a:rPr lang="en-GB" noProof="0" dirty="0"/>
              <a:t>Click to add subtitle if necessary</a:t>
            </a:r>
          </a:p>
        </p:txBody>
      </p:sp>
      <p:sp>
        <p:nvSpPr>
          <p:cNvPr id="14" name="TextBox 13">
            <a:extLst>
              <a:ext uri="{FF2B5EF4-FFF2-40B4-BE49-F238E27FC236}">
                <a16:creationId xmlns:a16="http://schemas.microsoft.com/office/drawing/2014/main" id="{73483441-21AE-4117-994A-6649DC930E5E}"/>
              </a:ext>
            </a:extLst>
          </p:cNvPr>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2018</a:t>
            </a:r>
          </a:p>
        </p:txBody>
      </p:sp>
      <p:sp>
        <p:nvSpPr>
          <p:cNvPr id="10" name="Text Placeholder 7">
            <a:extLst>
              <a:ext uri="{FF2B5EF4-FFF2-40B4-BE49-F238E27FC236}">
                <a16:creationId xmlns:a16="http://schemas.microsoft.com/office/drawing/2014/main" id="{1FCA5801-9220-4E7B-9EDF-28B499B9CC48}"/>
              </a:ext>
            </a:extLst>
          </p:cNvPr>
          <p:cNvSpPr>
            <a:spLocks noGrp="1"/>
          </p:cNvSpPr>
          <p:nvPr>
            <p:ph type="body" sz="quarter" idx="14" hasCustomPrompt="1"/>
          </p:nvPr>
        </p:nvSpPr>
        <p:spPr>
          <a:xfrm>
            <a:off x="2883729" y="5865464"/>
            <a:ext cx="1451151" cy="18288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XX-XXX-XXX-XXXX</a:t>
            </a:r>
          </a:p>
        </p:txBody>
      </p:sp>
      <p:sp>
        <p:nvSpPr>
          <p:cNvPr id="5" name="TextBox 4">
            <a:extLst>
              <a:ext uri="{FF2B5EF4-FFF2-40B4-BE49-F238E27FC236}">
                <a16:creationId xmlns:a16="http://schemas.microsoft.com/office/drawing/2014/main" id="{E8AE57FD-B4CA-4FEC-8695-AC40C5080EF3}"/>
              </a:ext>
            </a:extLst>
          </p:cNvPr>
          <p:cNvSpPr txBox="1"/>
          <p:nvPr userDrawn="1"/>
        </p:nvSpPr>
        <p:spPr>
          <a:xfrm>
            <a:off x="288002" y="5803221"/>
            <a:ext cx="2855248" cy="784830"/>
          </a:xfrm>
          <a:prstGeom prst="rect">
            <a:avLst/>
          </a:prstGeom>
          <a:noFill/>
        </p:spPr>
        <p:txBody>
          <a:bodyPr wrap="square" rtlCol="0">
            <a:spAutoFit/>
          </a:bodyPr>
          <a:lstStyle/>
          <a:p>
            <a:pPr>
              <a:lnSpc>
                <a:spcPct val="150000"/>
              </a:lnSpc>
              <a:spcBef>
                <a:spcPts val="600"/>
              </a:spcBef>
              <a:spcAft>
                <a:spcPts val="600"/>
              </a:spcAft>
            </a:pPr>
            <a:r>
              <a:rPr lang="en-US" sz="1000" dirty="0">
                <a:solidFill>
                  <a:schemeClr val="bg1"/>
                </a:solidFill>
              </a:rPr>
              <a:t>Veeva Vault MedComms Document Number: </a:t>
            </a:r>
            <a:br>
              <a:rPr lang="en-US" sz="1000" dirty="0">
                <a:solidFill>
                  <a:schemeClr val="bg1"/>
                </a:solidFill>
              </a:rPr>
            </a:br>
            <a:r>
              <a:rPr lang="en-US" sz="1000" dirty="0">
                <a:solidFill>
                  <a:schemeClr val="bg1"/>
                </a:solidFill>
              </a:rPr>
              <a:t>Approval Date:</a:t>
            </a:r>
            <a:br>
              <a:rPr lang="en-US" sz="1000" dirty="0">
                <a:solidFill>
                  <a:schemeClr val="bg1"/>
                </a:solidFill>
              </a:rPr>
            </a:br>
            <a:r>
              <a:rPr lang="en-US" sz="1000" dirty="0">
                <a:solidFill>
                  <a:schemeClr val="bg1"/>
                </a:solidFill>
              </a:rPr>
              <a:t>Expiration Date:</a:t>
            </a:r>
          </a:p>
        </p:txBody>
      </p:sp>
      <p:sp>
        <p:nvSpPr>
          <p:cNvPr id="16" name="Text Placeholder 7">
            <a:extLst>
              <a:ext uri="{FF2B5EF4-FFF2-40B4-BE49-F238E27FC236}">
                <a16:creationId xmlns:a16="http://schemas.microsoft.com/office/drawing/2014/main" id="{15AE65CC-53A8-4B6D-A45D-F840C8C137F5}"/>
              </a:ext>
            </a:extLst>
          </p:cNvPr>
          <p:cNvSpPr>
            <a:spLocks noGrp="1"/>
          </p:cNvSpPr>
          <p:nvPr>
            <p:ph type="body" sz="quarter" idx="16" hasCustomPrompt="1"/>
          </p:nvPr>
        </p:nvSpPr>
        <p:spPr>
          <a:xfrm>
            <a:off x="1309189" y="6321258"/>
            <a:ext cx="1451151" cy="18288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MM/YY</a:t>
            </a:r>
          </a:p>
        </p:txBody>
      </p:sp>
      <p:sp>
        <p:nvSpPr>
          <p:cNvPr id="17" name="Text Placeholder 7">
            <a:extLst>
              <a:ext uri="{FF2B5EF4-FFF2-40B4-BE49-F238E27FC236}">
                <a16:creationId xmlns:a16="http://schemas.microsoft.com/office/drawing/2014/main" id="{C46DDC66-D58B-400F-82BF-795384A740E7}"/>
              </a:ext>
            </a:extLst>
          </p:cNvPr>
          <p:cNvSpPr>
            <a:spLocks noGrp="1"/>
          </p:cNvSpPr>
          <p:nvPr>
            <p:ph type="body" sz="quarter" idx="17" hasCustomPrompt="1"/>
          </p:nvPr>
        </p:nvSpPr>
        <p:spPr>
          <a:xfrm>
            <a:off x="1304732" y="6097532"/>
            <a:ext cx="1451151" cy="18397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MM/YY</a:t>
            </a:r>
          </a:p>
        </p:txBody>
      </p:sp>
    </p:spTree>
    <p:extLst>
      <p:ext uri="{BB962C8B-B14F-4D97-AF65-F5344CB8AC3E}">
        <p14:creationId xmlns:p14="http://schemas.microsoft.com/office/powerpoint/2010/main" val="6003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9" name="Rectangle 8"/>
          <p:cNvSpPr/>
          <p:nvPr userDrawn="1"/>
        </p:nvSpPr>
        <p:spPr>
          <a:xfrm>
            <a:off x="9952511" y="6521477"/>
            <a:ext cx="2143300" cy="332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10"/>
          </p:nvPr>
        </p:nvSpPr>
        <p:spPr/>
        <p:txBody>
          <a:bodyPr/>
          <a:lstStyle/>
          <a:p>
            <a:fld id="{35E73F56-65B8-4151-BA27-BE9D4E5BCDD1}" type="datetime1">
              <a:rPr lang="en-US" smtClean="0"/>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028700"/>
            <a:ext cx="11277600" cy="48051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679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No Line">
    <p:spTree>
      <p:nvGrpSpPr>
        <p:cNvPr id="1" name=""/>
        <p:cNvGrpSpPr/>
        <p:nvPr/>
      </p:nvGrpSpPr>
      <p:grpSpPr>
        <a:xfrm>
          <a:off x="0" y="0"/>
          <a:ext cx="0" cy="0"/>
          <a:chOff x="0" y="0"/>
          <a:chExt cx="0" cy="0"/>
        </a:xfrm>
      </p:grpSpPr>
      <p:sp>
        <p:nvSpPr>
          <p:cNvPr id="9" name="Rectangle 8"/>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D4E03B-2F5F-4EFA-96F3-56ED873E00CA}" type="datetime1">
              <a:rPr lang="en-US" smtClean="0"/>
              <a:t>4/3/2018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735283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8" name="Rectangle 7"/>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Date Placeholder 1" hidden="1"/>
          <p:cNvSpPr>
            <a:spLocks noGrp="1"/>
          </p:cNvSpPr>
          <p:nvPr>
            <p:ph type="dt" sz="half" idx="10"/>
          </p:nvPr>
        </p:nvSpPr>
        <p:spPr/>
        <p:txBody>
          <a:bodyPr/>
          <a:lstStyle/>
          <a:p>
            <a:fld id="{FC32A033-CC68-428C-95B8-45010B457D08}" type="datetime1">
              <a:rPr lang="en-US" smtClean="0"/>
              <a:t>4/3/2018</a:t>
            </a:fld>
            <a:endParaRPr lang="en-US" dirty="0"/>
          </a:p>
        </p:txBody>
      </p:sp>
      <p:sp>
        <p:nvSpPr>
          <p:cNvPr id="3" name="Footer Placeholder 2" hidden="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07958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AD0DCC6-BB0D-497D-A84C-3CC73A806EE9}" type="datetime1">
              <a:rPr lang="en-US" smtClean="0"/>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CC7432E5-F8E0-41AE-9A6B-AD730338B005}" type="slidenum">
              <a:rPr lang="en-US" smtClean="0"/>
              <a:pPr algn="ct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261872"/>
            <a:ext cx="1127760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050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193500" y="156117"/>
            <a:ext cx="11808000" cy="6455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 name="Title 1"/>
          <p:cNvSpPr>
            <a:spLocks noGrp="1"/>
          </p:cNvSpPr>
          <p:nvPr>
            <p:ph type="title" hasCustomPrompt="1"/>
          </p:nvPr>
        </p:nvSpPr>
        <p:spPr>
          <a:xfrm>
            <a:off x="457200" y="1270365"/>
            <a:ext cx="11277600" cy="535531"/>
          </a:xfrm>
        </p:spPr>
        <p:txBody>
          <a:bodyPr anchor="t">
            <a:spAutoFit/>
          </a:bodyPr>
          <a:lstStyle>
            <a:lvl1pPr>
              <a:defRPr sz="3200">
                <a:solidFill>
                  <a:schemeClr val="bg1"/>
                </a:solidFill>
              </a:defRPr>
            </a:lvl1pPr>
          </a:lstStyle>
          <a:p>
            <a:r>
              <a:rPr lang="en-US" dirty="0"/>
              <a:t>Click to add divider title</a:t>
            </a:r>
          </a:p>
        </p:txBody>
      </p:sp>
      <p:sp>
        <p:nvSpPr>
          <p:cNvPr id="4" name="Date Placeholder 3"/>
          <p:cNvSpPr>
            <a:spLocks noGrp="1"/>
          </p:cNvSpPr>
          <p:nvPr>
            <p:ph type="dt" sz="half" idx="10"/>
          </p:nvPr>
        </p:nvSpPr>
        <p:spPr/>
        <p:txBody>
          <a:bodyPr/>
          <a:lstStyle/>
          <a:p>
            <a:fld id="{227F2010-3F1E-41A1-9F5A-D83A821E3688}" type="datetime1">
              <a:rPr lang="en-US" smtClean="0"/>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Text Placeholder 6">
            <a:extLst>
              <a:ext uri="{FF2B5EF4-FFF2-40B4-BE49-F238E27FC236}">
                <a16:creationId xmlns:a16="http://schemas.microsoft.com/office/drawing/2014/main" id="{C290D6F0-A744-4762-BA4F-BBADC0F28504}"/>
              </a:ext>
            </a:extLst>
          </p:cNvPr>
          <p:cNvSpPr>
            <a:spLocks noGrp="1"/>
          </p:cNvSpPr>
          <p:nvPr>
            <p:ph type="body" sz="quarter" idx="13" hasCustomPrompt="1"/>
          </p:nvPr>
        </p:nvSpPr>
        <p:spPr>
          <a:xfrm>
            <a:off x="457200" y="5590502"/>
            <a:ext cx="9855200" cy="1005840"/>
          </a:xfrm>
        </p:spPr>
        <p:txBody>
          <a:bodyPr anchor="b">
            <a:noAutofit/>
          </a:bodyPr>
          <a:lstStyle>
            <a:lvl1pPr marL="0" indent="0">
              <a:spcBef>
                <a:spcPts val="300"/>
              </a:spcBef>
              <a:buNone/>
              <a:defRPr sz="1000">
                <a:solidFill>
                  <a:schemeClr val="bg1"/>
                </a:solidFill>
              </a:defRPr>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8" name="TextBox 7">
            <a:extLst>
              <a:ext uri="{FF2B5EF4-FFF2-40B4-BE49-F238E27FC236}">
                <a16:creationId xmlns:a16="http://schemas.microsoft.com/office/drawing/2014/main" id="{F59F0994-F17C-46C2-935A-B93E8CA3C61A}"/>
              </a:ext>
            </a:extLst>
          </p:cNvPr>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2018</a:t>
            </a:r>
          </a:p>
        </p:txBody>
      </p:sp>
    </p:spTree>
    <p:extLst>
      <p:ext uri="{BB962C8B-B14F-4D97-AF65-F5344CB8AC3E}">
        <p14:creationId xmlns:p14="http://schemas.microsoft.com/office/powerpoint/2010/main" val="289121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C2D22D-1D1F-492A-844C-BBB9500B51B8}" type="datetime1">
              <a:rPr lang="en-US" smtClean="0"/>
              <a:t>4/3/2018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53634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7A8DF02C-0810-4DB0-9172-DDC0EF3F9EEA}" type="datetime1">
              <a:rPr lang="en-US" smtClean="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9" name="Text Placeholder 8"/>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3" name="Content Placeholder 2"/>
          <p:cNvSpPr>
            <a:spLocks noGrp="1"/>
          </p:cNvSpPr>
          <p:nvPr>
            <p:ph sz="half" idx="1"/>
          </p:nvPr>
        </p:nvSpPr>
        <p:spPr>
          <a:xfrm>
            <a:off x="457200" y="1261872"/>
            <a:ext cx="5638800" cy="45570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96000" y="1261872"/>
            <a:ext cx="5638800" cy="45570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4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11277600" cy="8001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7200" y="1264716"/>
            <a:ext cx="5638800" cy="42828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096000" y="1264716"/>
            <a:ext cx="5638800" cy="42828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CDDA357-2E48-4B63-8D6A-4C29762C337E}" type="datetime1">
              <a:rPr lang="en-US" smtClean="0"/>
              <a:t>4/3/2018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11" name="Text Placeholder 10"/>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4" name="Content Placeholder 3"/>
          <p:cNvSpPr>
            <a:spLocks noGrp="1"/>
          </p:cNvSpPr>
          <p:nvPr>
            <p:ph sz="half" idx="2"/>
          </p:nvPr>
        </p:nvSpPr>
        <p:spPr>
          <a:xfrm>
            <a:off x="457200" y="1692998"/>
            <a:ext cx="5638800" cy="413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096000" y="1692998"/>
            <a:ext cx="5638800" cy="4136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681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11277600" cy="800100"/>
          </a:xfrm>
        </p:spPr>
        <p:txBody>
          <a:bodyPr anchor="b">
            <a:normAutofit/>
          </a:bodyPr>
          <a:lstStyle>
            <a:lvl1pPr>
              <a:defRPr sz="2400"/>
            </a:lvl1pPr>
          </a:lstStyle>
          <a:p>
            <a:r>
              <a:rPr lang="en-US"/>
              <a:t>Click to edit Master title style</a:t>
            </a:r>
            <a:endParaRPr lang="en-US" dirty="0"/>
          </a:p>
        </p:txBody>
      </p:sp>
      <p:sp>
        <p:nvSpPr>
          <p:cNvPr id="4" name="Text Placeholder 3"/>
          <p:cNvSpPr>
            <a:spLocks noGrp="1"/>
          </p:cNvSpPr>
          <p:nvPr>
            <p:ph type="body" sz="half" idx="2" hasCustomPrompt="1"/>
          </p:nvPr>
        </p:nvSpPr>
        <p:spPr>
          <a:xfrm>
            <a:off x="1170432" y="5440680"/>
            <a:ext cx="9875520" cy="365760"/>
          </a:xfrm>
          <a:prstGeom prst="roundRect">
            <a:avLst/>
          </a:prstGeom>
          <a:solidFill>
            <a:schemeClr val="accent2"/>
          </a:solidFill>
        </p:spPr>
        <p:txBody>
          <a:bodyPr anchor="ctr"/>
          <a:lstStyle>
            <a:lvl1pPr marL="0" indent="0" algn="ctr">
              <a:buNone/>
              <a:defRPr sz="1600" b="1"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enter caption</a:t>
            </a:r>
          </a:p>
        </p:txBody>
      </p:sp>
      <p:sp>
        <p:nvSpPr>
          <p:cNvPr id="5" name="Date Placeholder 4"/>
          <p:cNvSpPr>
            <a:spLocks noGrp="1"/>
          </p:cNvSpPr>
          <p:nvPr>
            <p:ph type="dt" sz="half" idx="10"/>
          </p:nvPr>
        </p:nvSpPr>
        <p:spPr/>
        <p:txBody>
          <a:bodyPr/>
          <a:lstStyle/>
          <a:p>
            <a:fld id="{A89353DF-33D1-42B1-903A-655278851E7F}" type="datetime1">
              <a:rPr lang="en-US" smtClean="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9" name="Text Placeholder 8"/>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3" name="Content Placeholder 2"/>
          <p:cNvSpPr>
            <a:spLocks noGrp="1"/>
          </p:cNvSpPr>
          <p:nvPr>
            <p:ph idx="1"/>
          </p:nvPr>
        </p:nvSpPr>
        <p:spPr>
          <a:xfrm>
            <a:off x="457200" y="1260476"/>
            <a:ext cx="11277600" cy="4185227"/>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95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AFDB0E-0B54-43A7-8EE7-43855D723E5F}" type="datetime1">
              <a:rPr lang="en-US" smtClean="0"/>
              <a:t>4/3/2018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ctr"/>
            <a:fld id="{CC7432E5-F8E0-41AE-9A6B-AD730338B005}" type="slidenum">
              <a:rPr lang="en-US" smtClean="0"/>
              <a:pPr algn="ctr"/>
              <a:t>‹#›</a:t>
            </a:fld>
            <a:endParaRPr lang="en-US" dirty="0"/>
          </a:p>
        </p:txBody>
      </p:sp>
      <p:sp>
        <p:nvSpPr>
          <p:cNvPr id="8" name="Text Placeholder 7"/>
          <p:cNvSpPr>
            <a:spLocks noGrp="1"/>
          </p:cNvSpPr>
          <p:nvPr>
            <p:ph type="body" sz="quarter" idx="14" hasCustomPrompt="1"/>
          </p:nvPr>
        </p:nvSpPr>
        <p:spPr>
          <a:xfrm>
            <a:off x="1170432" y="5440680"/>
            <a:ext cx="9875520" cy="361950"/>
          </a:xfrm>
          <a:prstGeom prst="roundRect">
            <a:avLst/>
          </a:prstGeom>
          <a:solidFill>
            <a:schemeClr val="accent2"/>
          </a:solidFill>
        </p:spPr>
        <p:txBody>
          <a:bodyPr>
            <a:normAutofit/>
          </a:bodyPr>
          <a:lstStyle>
            <a:lvl1pPr marL="0" indent="0" algn="ctr">
              <a:buNone/>
              <a:defRPr sz="1600" b="1">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enter caption</a:t>
            </a:r>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94917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No Line">
    <p:spTree>
      <p:nvGrpSpPr>
        <p:cNvPr id="1" name=""/>
        <p:cNvGrpSpPr/>
        <p:nvPr/>
      </p:nvGrpSpPr>
      <p:grpSpPr>
        <a:xfrm>
          <a:off x="0" y="0"/>
          <a:ext cx="0" cy="0"/>
          <a:chOff x="0" y="0"/>
          <a:chExt cx="0" cy="0"/>
        </a:xfrm>
      </p:grpSpPr>
      <p:sp>
        <p:nvSpPr>
          <p:cNvPr id="10" name="Rectangle 9"/>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10"/>
          </p:nvPr>
        </p:nvSpPr>
        <p:spPr/>
        <p:txBody>
          <a:bodyPr/>
          <a:lstStyle/>
          <a:p>
            <a:fld id="{5ACE9D1F-92E0-4949-B33A-A0E9CE273A79}" type="datetime1">
              <a:rPr lang="en-US" smtClean="0"/>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028700"/>
            <a:ext cx="11277600" cy="48051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98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0" y="6591300"/>
            <a:ext cx="487680" cy="266700"/>
          </a:xfrm>
          <a:prstGeom prst="rect">
            <a:avLst/>
          </a:prstGeom>
        </p:spPr>
        <p:txBody>
          <a:bodyPr vert="horz" lIns="91440" tIns="45720" rIns="45720" bIns="45720" rtlCol="0" anchor="b" anchorCtr="0"/>
          <a:lstStyle>
            <a:lvl1pPr algn="ctr">
              <a:defRPr sz="1000">
                <a:solidFill>
                  <a:schemeClr val="tx1"/>
                </a:solidFill>
              </a:defRPr>
            </a:lvl1pPr>
          </a:lstStyle>
          <a:p>
            <a:fld id="{CC7432E5-F8E0-41AE-9A6B-AD730338B005}" type="slidenum">
              <a:rPr lang="en-US" smtClean="0"/>
              <a:pPr/>
              <a:t>‹#›</a:t>
            </a:fld>
            <a:endParaRPr lang="en-US" dirty="0"/>
          </a:p>
        </p:txBody>
      </p:sp>
      <p:sp>
        <p:nvSpPr>
          <p:cNvPr id="2" name="Title Placeholder 1"/>
          <p:cNvSpPr>
            <a:spLocks noGrp="1"/>
          </p:cNvSpPr>
          <p:nvPr>
            <p:ph type="title"/>
          </p:nvPr>
        </p:nvSpPr>
        <p:spPr>
          <a:xfrm>
            <a:off x="457200" y="228602"/>
            <a:ext cx="11277600" cy="800099"/>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457200" y="1257300"/>
            <a:ext cx="11277600"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71133" y="6534150"/>
            <a:ext cx="1295400" cy="323851"/>
          </a:xfrm>
          <a:prstGeom prst="rect">
            <a:avLst/>
          </a:prstGeom>
        </p:spPr>
        <p:txBody>
          <a:bodyPr vert="horz" lIns="91440" tIns="45720" rIns="91440" bIns="45720" rtlCol="0" anchor="ctr"/>
          <a:lstStyle>
            <a:lvl1pPr algn="l">
              <a:defRPr sz="1200">
                <a:solidFill>
                  <a:schemeClr val="tx1">
                    <a:tint val="75000"/>
                  </a:schemeClr>
                </a:solidFill>
              </a:defRPr>
            </a:lvl1pPr>
          </a:lstStyle>
          <a:p>
            <a:fld id="{7A349FB1-9DE7-40F8-9796-C46E3A627FAA}" type="datetime1">
              <a:rPr lang="en-US" smtClean="0"/>
              <a:t>4/3/2018</a:t>
            </a:fld>
            <a:endParaRPr lang="en-US" dirty="0"/>
          </a:p>
        </p:txBody>
      </p:sp>
      <p:sp>
        <p:nvSpPr>
          <p:cNvPr id="5" name="Footer Placeholder 4"/>
          <p:cNvSpPr>
            <a:spLocks noGrp="1"/>
          </p:cNvSpPr>
          <p:nvPr>
            <p:ph type="ftr" sz="quarter" idx="3"/>
          </p:nvPr>
        </p:nvSpPr>
        <p:spPr>
          <a:xfrm>
            <a:off x="-1871133" y="6004515"/>
            <a:ext cx="1295400" cy="42767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TextBox 7"/>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2018</a:t>
            </a:r>
          </a:p>
        </p:txBody>
      </p:sp>
      <p:sp>
        <p:nvSpPr>
          <p:cNvPr id="9" name="Rectangle 8"/>
          <p:cNvSpPr/>
          <p:nvPr userDrawn="1"/>
        </p:nvSpPr>
        <p:spPr>
          <a:xfrm>
            <a:off x="457200" y="1129284"/>
            <a:ext cx="11734800" cy="18288"/>
          </a:xfrm>
          <a:prstGeom prst="rect">
            <a:avLst/>
          </a:prstGeom>
          <a:gradFill flip="none" rotWithShape="1">
            <a:gsLst>
              <a:gs pos="26000">
                <a:schemeClr val="accent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161966446"/>
      </p:ext>
    </p:extLst>
  </p:cSld>
  <p:clrMap bg1="lt1" tx1="dk1" bg2="lt2" tx2="dk2" accent1="accent1" accent2="accent2" accent3="accent3" accent4="accent4" accent5="accent5" accent6="accent6" hlink="hlink" folHlink="folHlink"/>
  <p:sldLayoutIdLst>
    <p:sldLayoutId id="2147483766" r:id="rId1"/>
    <p:sldLayoutId id="2147483676" r:id="rId2"/>
    <p:sldLayoutId id="2147483764" r:id="rId3"/>
    <p:sldLayoutId id="2147483677" r:id="rId4"/>
    <p:sldLayoutId id="2147483680" r:id="rId5"/>
    <p:sldLayoutId id="2147483681" r:id="rId6"/>
    <p:sldLayoutId id="2147483682" r:id="rId7"/>
    <p:sldLayoutId id="2147483683" r:id="rId8"/>
    <p:sldLayoutId id="2147483684" r:id="rId9"/>
    <p:sldLayoutId id="2147483687" r:id="rId10"/>
    <p:sldLayoutId id="2147483685" r:id="rId11"/>
    <p:sldLayoutId id="2147483747" r:id="rId12"/>
  </p:sldLayoutIdLst>
  <p:hf hdr="0" ftr="0" dt="0"/>
  <p:txStyles>
    <p:titleStyle>
      <a:lvl1pPr algn="l" defTabSz="914400" rtl="0" eaLnBrk="1" latinLnBrk="0" hangingPunct="1">
        <a:lnSpc>
          <a:spcPct val="90000"/>
        </a:lnSpc>
        <a:spcBef>
          <a:spcPct val="0"/>
        </a:spcBef>
        <a:buNone/>
        <a:defRPr sz="2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90000"/>
        </a:lnSpc>
        <a:spcBef>
          <a:spcPts val="6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288" userDrawn="1">
          <p15:clr>
            <a:srgbClr val="F26B43"/>
          </p15:clr>
        </p15:guide>
        <p15:guide id="4" pos="7392" userDrawn="1">
          <p15:clr>
            <a:srgbClr val="F26B43"/>
          </p15:clr>
        </p15:guide>
        <p15:guide id="5" orient="horz" pos="144" userDrawn="1">
          <p15:clr>
            <a:srgbClr val="F26B43"/>
          </p15:clr>
        </p15:guide>
        <p15:guide id="6" orient="horz" pos="648" userDrawn="1">
          <p15:clr>
            <a:srgbClr val="F26B43"/>
          </p15:clr>
        </p15:guide>
        <p15:guide id="7" orient="horz" pos="792" userDrawn="1">
          <p15:clr>
            <a:srgbClr val="F26B43"/>
          </p15:clr>
        </p15:guide>
        <p15:guide id="8" orient="horz" pos="367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chart" Target="../charts/chart9.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chart" Target="../charts/char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hart" Target="../charts/chart1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chart" Target="../charts/chart15.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chart" Target="../charts/chart17.xml"/><Relationship Id="rId4" Type="http://schemas.openxmlformats.org/officeDocument/2006/relationships/chart" Target="../charts/chart16.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61556294"/>
              </p:ext>
            </p:extLst>
          </p:nvPr>
        </p:nvGraphicFramePr>
        <p:xfrm>
          <a:off x="398961" y="634306"/>
          <a:ext cx="11394079" cy="3619500"/>
        </p:xfrm>
        <a:graphic>
          <a:graphicData uri="http://schemas.openxmlformats.org/drawingml/2006/table">
            <a:tbl>
              <a:tblPr firstRow="1" bandRow="1">
                <a:tableStyleId>{10A1B5D5-9B99-4C35-A422-299274C87663}</a:tableStyleId>
              </a:tblPr>
              <a:tblGrid>
                <a:gridCol w="2115820">
                  <a:extLst>
                    <a:ext uri="{9D8B030D-6E8A-4147-A177-3AD203B41FA5}">
                      <a16:colId xmlns:a16="http://schemas.microsoft.com/office/drawing/2014/main" val="20000"/>
                    </a:ext>
                  </a:extLst>
                </a:gridCol>
                <a:gridCol w="1509057">
                  <a:extLst>
                    <a:ext uri="{9D8B030D-6E8A-4147-A177-3AD203B41FA5}">
                      <a16:colId xmlns:a16="http://schemas.microsoft.com/office/drawing/2014/main" val="20002"/>
                    </a:ext>
                  </a:extLst>
                </a:gridCol>
                <a:gridCol w="569182">
                  <a:extLst>
                    <a:ext uri="{9D8B030D-6E8A-4147-A177-3AD203B41FA5}">
                      <a16:colId xmlns:a16="http://schemas.microsoft.com/office/drawing/2014/main" val="602447025"/>
                    </a:ext>
                  </a:extLst>
                </a:gridCol>
                <a:gridCol w="1051034">
                  <a:extLst>
                    <a:ext uri="{9D8B030D-6E8A-4147-A177-3AD203B41FA5}">
                      <a16:colId xmlns:a16="http://schemas.microsoft.com/office/drawing/2014/main" val="377280639"/>
                    </a:ext>
                  </a:extLst>
                </a:gridCol>
                <a:gridCol w="1555531">
                  <a:extLst>
                    <a:ext uri="{9D8B030D-6E8A-4147-A177-3AD203B41FA5}">
                      <a16:colId xmlns:a16="http://schemas.microsoft.com/office/drawing/2014/main" val="3862680058"/>
                    </a:ext>
                  </a:extLst>
                </a:gridCol>
                <a:gridCol w="2764221">
                  <a:extLst>
                    <a:ext uri="{9D8B030D-6E8A-4147-A177-3AD203B41FA5}">
                      <a16:colId xmlns:a16="http://schemas.microsoft.com/office/drawing/2014/main" val="3469142956"/>
                    </a:ext>
                  </a:extLst>
                </a:gridCol>
                <a:gridCol w="1829234">
                  <a:extLst>
                    <a:ext uri="{9D8B030D-6E8A-4147-A177-3AD203B41FA5}">
                      <a16:colId xmlns:a16="http://schemas.microsoft.com/office/drawing/2014/main" val="3435347785"/>
                    </a:ext>
                  </a:extLst>
                </a:gridCol>
              </a:tblGrid>
              <a:tr h="365760">
                <a:tc>
                  <a:txBody>
                    <a:bodyPr/>
                    <a:lstStyle/>
                    <a:p>
                      <a:pPr algn="r"/>
                      <a:r>
                        <a:rPr lang="en-US" sz="1400" b="1" dirty="0">
                          <a:solidFill>
                            <a:schemeClr val="bg1"/>
                          </a:solidFill>
                        </a:rPr>
                        <a:t>Asset Name</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solidFill>
                  </a:tcPr>
                </a:tc>
                <a:tc gridSpan="6">
                  <a:txBody>
                    <a:bodyPr/>
                    <a:lstStyle/>
                    <a:p>
                      <a:r>
                        <a:rPr lang="en-US" sz="1400" b="1" dirty="0">
                          <a:solidFill>
                            <a:schemeClr val="tx1"/>
                          </a:solidFill>
                        </a:rPr>
                        <a:t>Benralizumab: ZONDA Medical Reactive Deck</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5760">
                <a:tc>
                  <a:txBody>
                    <a:bodyPr/>
                    <a:lstStyle/>
                    <a:p>
                      <a:pPr algn="r"/>
                      <a:r>
                        <a:rPr lang="en-US" sz="1400" b="1" dirty="0">
                          <a:solidFill>
                            <a:schemeClr val="bg1"/>
                          </a:solidFill>
                        </a:rPr>
                        <a:t>Intended Use</a:t>
                      </a:r>
                      <a:endParaRPr lang="en-US" sz="1200" b="0" i="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gridSpan="4">
                  <a:txBody>
                    <a:bodyPr/>
                    <a:lstStyle/>
                    <a:p>
                      <a:r>
                        <a:rPr lang="en-US" sz="1400" b="1" dirty="0"/>
                        <a:t>Reactive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bg1"/>
                          </a:solidFill>
                          <a:latin typeface="+mn-lt"/>
                          <a:ea typeface="+mn-ea"/>
                          <a:cs typeface="+mn-cs"/>
                        </a:rPr>
                        <a:t>Therapy Area</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Respiratory</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gridSpan="7">
                  <a:txBody>
                    <a:bodyPr/>
                    <a:lstStyle/>
                    <a:p>
                      <a:pPr marL="0" algn="l" defTabSz="914400" rtl="0" eaLnBrk="1" latinLnBrk="0" hangingPunct="1"/>
                      <a:endParaRPr lang="en-US" sz="500" b="1" kern="1200" dirty="0">
                        <a:solidFill>
                          <a:schemeClr val="accent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657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Asset Owner </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4">
                  <a:txBody>
                    <a:bodyPr/>
                    <a:lstStyle/>
                    <a:p>
                      <a:pPr algn="l"/>
                      <a:r>
                        <a:rPr lang="en-US" sz="1400" dirty="0"/>
                        <a:t>Bhavini Parikh</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t>New or Updated</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r>
                        <a:rPr lang="en-US" sz="1400" dirty="0"/>
                        <a:t>Updated</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6576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dirty="0"/>
                        <a:t>Document Number</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4">
                  <a:txBody>
                    <a:bodyPr/>
                    <a:lstStyle/>
                    <a:p>
                      <a:r>
                        <a:rPr lang="en-US" sz="1400" dirty="0"/>
                        <a:t>ML-3034-ALL-0012 </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dirty="0"/>
                        <a:t>Based on Asset </a:t>
                      </a:r>
                    </a:p>
                    <a:p>
                      <a:pPr marL="0" marR="0" indent="0" algn="r"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dk1"/>
                          </a:solidFill>
                          <a:latin typeface="+mn-lt"/>
                          <a:ea typeface="+mn-ea"/>
                          <a:cs typeface="+mn-cs"/>
                        </a:rPr>
                        <a:t>(include Vault</a:t>
                      </a:r>
                      <a:r>
                        <a:rPr lang="en-US" sz="1200" b="0" i="1" kern="1200" baseline="0" dirty="0">
                          <a:solidFill>
                            <a:schemeClr val="dk1"/>
                          </a:solidFill>
                          <a:latin typeface="+mn-lt"/>
                          <a:ea typeface="+mn-ea"/>
                          <a:cs typeface="+mn-cs"/>
                        </a:rPr>
                        <a:t> MedComms or PromoMats </a:t>
                      </a:r>
                      <a:r>
                        <a:rPr lang="en-US" sz="1200" b="0" i="1" kern="1200" dirty="0">
                          <a:solidFill>
                            <a:schemeClr val="dk1"/>
                          </a:solidFill>
                          <a:latin typeface="+mn-lt"/>
                          <a:ea typeface="+mn-ea"/>
                          <a:cs typeface="+mn-cs"/>
                        </a:rPr>
                        <a:t>document number or N/A for not applicable)</a:t>
                      </a:r>
                      <a:endParaRPr lang="en-US" sz="12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rowSpan="2">
                  <a:txBody>
                    <a:bodyPr/>
                    <a:lstStyle/>
                    <a:p>
                      <a:pPr algn="l"/>
                      <a:endParaRPr lang="en-US" sz="14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31922">
                <a:tc>
                  <a:txBody>
                    <a:bodyPr/>
                    <a:lstStyle/>
                    <a:p>
                      <a:pPr algn="r"/>
                      <a:r>
                        <a:rPr lang="en-US" sz="1400" b="1" dirty="0"/>
                        <a:t>Approved Date</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04/18</a:t>
                      </a: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Expiration</a:t>
                      </a:r>
                      <a:r>
                        <a:rPr lang="en-US" sz="1400" b="1" baseline="0" dirty="0"/>
                        <a:t> Date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04/19</a:t>
                      </a: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365760">
                <a:tc gridSpan="3">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i="0" dirty="0"/>
                        <a:t>Technical Review/Fact Check Completed by Global Medical Information </a:t>
                      </a:r>
                      <a:r>
                        <a:rPr lang="en-US" sz="1200" b="0" i="1" dirty="0"/>
                        <a:t>(Yes/No)</a:t>
                      </a:r>
                      <a:endParaRPr lang="en-US" sz="1400" b="0" i="1" dirty="0"/>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Yes </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t>Applicable Copyright</a:t>
                      </a:r>
                      <a:br>
                        <a:rPr lang="en-US" sz="1400" b="1" dirty="0"/>
                      </a:br>
                      <a:r>
                        <a:rPr lang="en-US" sz="1400" b="1" dirty="0"/>
                        <a:t> Permissions Obtained for Graphics </a:t>
                      </a:r>
                      <a:r>
                        <a:rPr lang="en-US" sz="1200" b="0" i="1" dirty="0"/>
                        <a:t>(Yes/No</a:t>
                      </a:r>
                      <a:r>
                        <a:rPr lang="en-US" sz="1100" b="0" i="1" dirty="0"/>
                        <a:t>)</a:t>
                      </a:r>
                      <a:endParaRPr lang="en-US" sz="1200" b="0" i="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pPr algn="l"/>
                      <a:r>
                        <a:rPr lang="en-US" sz="1400" dirty="0"/>
                        <a:t>Yes</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740597037"/>
                  </a:ext>
                </a:extLst>
              </a:tr>
              <a:tr h="0">
                <a:tc gridSpan="7">
                  <a:txBody>
                    <a:bodyPr/>
                    <a:lstStyle/>
                    <a:p>
                      <a:pPr algn="r"/>
                      <a:endParaRPr lang="en-US" sz="5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370840">
                <a:tc grid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This material is globally</a:t>
                      </a:r>
                      <a:r>
                        <a:rPr lang="en-US" sz="1400" b="1" baseline="0" dirty="0">
                          <a:solidFill>
                            <a:schemeClr val="bg1"/>
                          </a:solidFill>
                        </a:rPr>
                        <a:t> </a:t>
                      </a:r>
                      <a:r>
                        <a:rPr lang="en-US" sz="1400" b="1" dirty="0">
                          <a:solidFill>
                            <a:schemeClr val="bg1"/>
                          </a:solidFill>
                        </a:rPr>
                        <a:t>approved for use by AstraZeneca Medical</a:t>
                      </a:r>
                      <a:r>
                        <a:rPr lang="en-US" sz="1400" b="1" baseline="0" dirty="0">
                          <a:solidFill>
                            <a:schemeClr val="bg1"/>
                          </a:solidFill>
                        </a:rPr>
                        <a:t> Affairs</a:t>
                      </a:r>
                      <a:r>
                        <a:rPr lang="en-US" sz="1400" b="1" dirty="0">
                          <a:solidFill>
                            <a:schemeClr val="bg1"/>
                          </a:solidFill>
                        </a:rPr>
                        <a:t> Scientific Personnel only. </a:t>
                      </a:r>
                      <a:r>
                        <a:rPr lang="en-US" sz="1400" b="1" baseline="0" dirty="0">
                          <a:solidFill>
                            <a:schemeClr val="bg1"/>
                          </a:solidFill>
                        </a:rPr>
                        <a:t>The local market is responsible for interpreting, reviewing, and approving the content according to their local label, rules, and regulations.</a:t>
                      </a:r>
                    </a:p>
                    <a:p>
                      <a:pPr algn="ctr">
                        <a:lnSpc>
                          <a:spcPct val="100000"/>
                        </a:lnSpc>
                        <a:spcBef>
                          <a:spcPts val="300"/>
                        </a:spcBef>
                        <a:spcAft>
                          <a:spcPts val="300"/>
                        </a:spcAft>
                      </a:pPr>
                      <a:endParaRPr lang="en-US" sz="300" kern="1200" dirty="0">
                        <a:solidFill>
                          <a:schemeClr val="bg1"/>
                        </a:solidFill>
                        <a:effectLst/>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bl>
          </a:graphicData>
        </a:graphic>
      </p:graphicFrame>
      <p:sp>
        <p:nvSpPr>
          <p:cNvPr id="4" name="TextBox 3"/>
          <p:cNvSpPr txBox="1"/>
          <p:nvPr/>
        </p:nvSpPr>
        <p:spPr>
          <a:xfrm>
            <a:off x="4209143" y="6427425"/>
            <a:ext cx="7982857" cy="430887"/>
          </a:xfrm>
          <a:prstGeom prst="rect">
            <a:avLst/>
          </a:prstGeom>
          <a:solidFill>
            <a:schemeClr val="bg1"/>
          </a:solidFill>
        </p:spPr>
        <p:txBody>
          <a:bodyPr wrap="square" rtlCol="0">
            <a:spAutoFit/>
          </a:bodyPr>
          <a:lstStyle/>
          <a:p>
            <a:pPr algn="r"/>
            <a:r>
              <a:rPr lang="en-US" sz="1100" dirty="0"/>
              <a:t>Refer to the General Properties for this asset in GMIP Content (Veeva Vault MedComms) for additional details. </a:t>
            </a:r>
          </a:p>
          <a:p>
            <a:pPr algn="r"/>
            <a:r>
              <a:rPr lang="en-US" sz="1100" dirty="0"/>
              <a:t>Questions on this asset should be directed to asset owner.</a:t>
            </a:r>
          </a:p>
        </p:txBody>
      </p:sp>
      <p:sp>
        <p:nvSpPr>
          <p:cNvPr id="5" name="Rectangle 4"/>
          <p:cNvSpPr/>
          <p:nvPr/>
        </p:nvSpPr>
        <p:spPr>
          <a:xfrm>
            <a:off x="3880426" y="87055"/>
            <a:ext cx="4431149" cy="400110"/>
          </a:xfrm>
          <a:prstGeom prst="rect">
            <a:avLst/>
          </a:prstGeom>
        </p:spPr>
        <p:txBody>
          <a:bodyPr wrap="none">
            <a:spAutoFit/>
          </a:bodyPr>
          <a:lstStyle/>
          <a:p>
            <a:pPr algn="ctr"/>
            <a:r>
              <a:rPr lang="en-US" sz="2000" b="1" dirty="0"/>
              <a:t>Global Medical Affairs Cover Sheet</a:t>
            </a:r>
          </a:p>
        </p:txBody>
      </p:sp>
      <p:sp>
        <p:nvSpPr>
          <p:cNvPr id="7" name="Rectangle 6"/>
          <p:cNvSpPr/>
          <p:nvPr/>
        </p:nvSpPr>
        <p:spPr>
          <a:xfrm>
            <a:off x="398962" y="5548211"/>
            <a:ext cx="11394076" cy="830997"/>
          </a:xfrm>
          <a:prstGeom prst="rect">
            <a:avLst/>
          </a:prstGeom>
          <a:noFill/>
          <a:ln w="38100">
            <a:solidFill>
              <a:schemeClr val="accent6"/>
            </a:solidFill>
          </a:ln>
        </p:spPr>
        <p:txBody>
          <a:bodyPr wrap="square">
            <a:spAutoFit/>
          </a:bodyPr>
          <a:lstStyle/>
          <a:p>
            <a:pPr algn="ctr">
              <a:defRPr/>
            </a:pPr>
            <a:r>
              <a:rPr lang="en-US" sz="1600" b="1" dirty="0">
                <a:solidFill>
                  <a:schemeClr val="accent2">
                    <a:lumMod val="50000"/>
                  </a:schemeClr>
                </a:solidFill>
              </a:rPr>
              <a:t>Do not </a:t>
            </a:r>
            <a:r>
              <a:rPr lang="en-US" sz="1600" b="1" dirty="0"/>
              <a:t>distribute or share without </a:t>
            </a:r>
            <a:r>
              <a:rPr lang="en-US" sz="1600" b="1" dirty="0">
                <a:solidFill>
                  <a:schemeClr val="accent2">
                    <a:lumMod val="50000"/>
                  </a:schemeClr>
                </a:solidFill>
              </a:rPr>
              <a:t>prior local approval. </a:t>
            </a:r>
          </a:p>
          <a:p>
            <a:pPr algn="ctr">
              <a:defRPr/>
            </a:pPr>
            <a:r>
              <a:rPr lang="en-US" sz="1600" b="1" dirty="0">
                <a:solidFill>
                  <a:schemeClr val="accent2">
                    <a:lumMod val="50000"/>
                  </a:schemeClr>
                </a:solidFill>
              </a:rPr>
              <a:t>External use or distribution of any of the content must be approved for release by your local nominated signatory/local medical process to ensure compliance with local regulations. </a:t>
            </a:r>
          </a:p>
        </p:txBody>
      </p:sp>
    </p:spTree>
    <p:extLst>
      <p:ext uri="{BB962C8B-B14F-4D97-AF65-F5344CB8AC3E}">
        <p14:creationId xmlns:p14="http://schemas.microsoft.com/office/powerpoint/2010/main" val="2739224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Efficacy and Safety Endpoints</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481F2B7F-198A-42B2-B878-1A7737CDC9EB}" type="slidenum">
              <a:rPr>
                <a:solidFill>
                  <a:srgbClr val="000000"/>
                </a:solidFill>
              </a:rPr>
              <a:pPr/>
              <a:t>9</a:t>
            </a:fld>
            <a:endParaRPr dirty="0">
              <a:solidFill>
                <a:srgbClr val="000000"/>
              </a:solidFill>
            </a:endParaRPr>
          </a:p>
        </p:txBody>
      </p:sp>
      <p:sp>
        <p:nvSpPr>
          <p:cNvPr id="41" name="Content Placeholder 40"/>
          <p:cNvSpPr>
            <a:spLocks noGrp="1"/>
          </p:cNvSpPr>
          <p:nvPr>
            <p:ph type="body" sz="quarter" idx="13"/>
          </p:nvPr>
        </p:nvSpPr>
        <p:spPr/>
        <p:txBody>
          <a:bodyPr>
            <a:normAutofit/>
          </a:bodyPr>
          <a:lstStyle/>
          <a:p>
            <a:pPr marL="0" lvl="1"/>
            <a:endParaRPr lang="en-GB" sz="1000" dirty="0"/>
          </a:p>
          <a:p>
            <a:pPr marL="0" lvl="1">
              <a:spcBef>
                <a:spcPts val="200"/>
              </a:spcBef>
            </a:pPr>
            <a:r>
              <a:rPr lang="en-GB" sz="1000" dirty="0"/>
              <a:t>AAER = annual asthma exacerbation rate; ACQ-6 = Asthma Control Questionnaire 6; AE = adverse events;</a:t>
            </a:r>
            <a:r>
              <a:rPr lang="en-US" sz="1000" dirty="0"/>
              <a:t> AQLQ(S) + 12 = Asthma Quality of Life Questionnaire for patients 12 years and older; BD = bronchodilator; FEV</a:t>
            </a:r>
            <a:r>
              <a:rPr lang="en-US" sz="1000" baseline="-25000" dirty="0"/>
              <a:t>1</a:t>
            </a:r>
            <a:r>
              <a:rPr lang="en-US" sz="1000" dirty="0"/>
              <a:t> = forced expiratory volume in 1 second; OCS = oral corticosteroid.</a:t>
            </a:r>
            <a:r>
              <a:rPr lang="en-US" sz="1000" dirty="0">
                <a:solidFill>
                  <a:prstClr val="black"/>
                </a:solidFill>
                <a:latin typeface="Arial" panose="020B0604020202020204" pitchFamily="34" charset="0"/>
                <a:cs typeface="Arial" panose="020B0604020202020204" pitchFamily="34" charset="0"/>
              </a:rPr>
              <a:t> </a:t>
            </a:r>
          </a:p>
          <a:p>
            <a:pPr marL="0" lvl="1">
              <a:spcBef>
                <a:spcPts val="0"/>
              </a:spcBef>
            </a:pPr>
            <a:r>
              <a:rPr lang="en-US" sz="1000" dirty="0"/>
              <a:t>Nair P et al. </a:t>
            </a:r>
            <a:r>
              <a:rPr lang="en-US" sz="1000" i="1" dirty="0"/>
              <a:t>N Engl J Med</a:t>
            </a:r>
            <a:r>
              <a:rPr lang="en-US" sz="1000" dirty="0"/>
              <a:t>. 2017;376:2448-2458.</a:t>
            </a:r>
          </a:p>
        </p:txBody>
      </p:sp>
      <p:graphicFrame>
        <p:nvGraphicFramePr>
          <p:cNvPr id="3" name="Table 2"/>
          <p:cNvGraphicFramePr>
            <a:graphicFrameLocks noGrp="1"/>
          </p:cNvGraphicFramePr>
          <p:nvPr>
            <p:extLst/>
          </p:nvPr>
        </p:nvGraphicFramePr>
        <p:xfrm>
          <a:off x="487680" y="1331086"/>
          <a:ext cx="11267268" cy="5029200"/>
        </p:xfrm>
        <a:graphic>
          <a:graphicData uri="http://schemas.openxmlformats.org/drawingml/2006/table">
            <a:tbl>
              <a:tblPr firstRow="1" bandRow="1">
                <a:tableStyleId>{5C22544A-7EE6-4342-B048-85BDC9FD1C3A}</a:tableStyleId>
              </a:tblPr>
              <a:tblGrid>
                <a:gridCol w="3896965">
                  <a:extLst>
                    <a:ext uri="{9D8B030D-6E8A-4147-A177-3AD203B41FA5}">
                      <a16:colId xmlns:a16="http://schemas.microsoft.com/office/drawing/2014/main" val="20000"/>
                    </a:ext>
                  </a:extLst>
                </a:gridCol>
                <a:gridCol w="7370303">
                  <a:extLst>
                    <a:ext uri="{9D8B030D-6E8A-4147-A177-3AD203B41FA5}">
                      <a16:colId xmlns:a16="http://schemas.microsoft.com/office/drawing/2014/main" val="20001"/>
                    </a:ext>
                  </a:extLst>
                </a:gridCol>
              </a:tblGrid>
              <a:tr h="316739">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800" b="1" kern="1200" baseline="0" dirty="0">
                          <a:solidFill>
                            <a:schemeClr val="bg1"/>
                          </a:solidFill>
                          <a:latin typeface="+mn-lt"/>
                          <a:ea typeface="+mn-ea"/>
                          <a:cs typeface="+mn-cs"/>
                        </a:rPr>
                        <a:t>Endpoint</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285750" lvl="0" indent="-285750" algn="l">
                        <a:buClr>
                          <a:schemeClr val="accent1"/>
                        </a:buClr>
                        <a:buFont typeface="Arial" panose="020B0604020202020204" pitchFamily="34" charset="0"/>
                        <a:buChar char="•"/>
                      </a:pPr>
                      <a:r>
                        <a:rPr lang="en-US" sz="1600" b="1" dirty="0">
                          <a:solidFill>
                            <a:schemeClr val="bg1"/>
                          </a:solidFill>
                        </a:rPr>
                        <a:t>Description</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747317574"/>
                  </a:ext>
                </a:extLst>
              </a:tr>
              <a:tr h="508739">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Primary</a:t>
                      </a:r>
                      <a:r>
                        <a:rPr lang="en-US" sz="1600" b="1" baseline="0" dirty="0">
                          <a:solidFill>
                            <a:schemeClr val="tx1"/>
                          </a:solidFill>
                        </a:rPr>
                        <a:t> endpoint</a:t>
                      </a:r>
                      <a:endParaRPr lang="en-US" sz="1600" b="1" baseline="3000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285750" lvl="0" indent="-285750" algn="l">
                        <a:buClr>
                          <a:schemeClr val="accent1"/>
                        </a:buClr>
                        <a:buFont typeface="Arial" panose="020B0604020202020204" pitchFamily="34" charset="0"/>
                        <a:buChar char="•"/>
                      </a:pPr>
                      <a:r>
                        <a:rPr lang="en-US" sz="1400" b="1" dirty="0">
                          <a:solidFill>
                            <a:schemeClr val="tx1"/>
                          </a:solidFill>
                        </a:rPr>
                        <a:t>Median percentage change</a:t>
                      </a:r>
                      <a:r>
                        <a:rPr lang="en-US" sz="1400" b="1" baseline="0" dirty="0">
                          <a:solidFill>
                            <a:schemeClr val="tx1"/>
                          </a:solidFill>
                        </a:rPr>
                        <a:t> </a:t>
                      </a:r>
                      <a:r>
                        <a:rPr lang="en-US" sz="1400" b="1" dirty="0">
                          <a:solidFill>
                            <a:schemeClr val="tx1"/>
                          </a:solidFill>
                        </a:rPr>
                        <a:t>in final OCS</a:t>
                      </a:r>
                      <a:r>
                        <a:rPr lang="en-US" sz="1400" b="1" baseline="0" dirty="0">
                          <a:solidFill>
                            <a:schemeClr val="tx1"/>
                          </a:solidFill>
                        </a:rPr>
                        <a:t> </a:t>
                      </a:r>
                      <a:r>
                        <a:rPr lang="en-US" sz="1400" b="1" dirty="0">
                          <a:solidFill>
                            <a:schemeClr val="tx1"/>
                          </a:solidFill>
                        </a:rPr>
                        <a:t>dose compared with baseline, while maintaining asthma control</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r h="329184">
                <a:tc rowSpan="2">
                  <a:txBody>
                    <a:body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a:solidFill>
                            <a:schemeClr val="tx1"/>
                          </a:solidFill>
                        </a:rPr>
                        <a:t>Secondary OCS</a:t>
                      </a:r>
                      <a:r>
                        <a:rPr lang="en-US" sz="1600" b="1" baseline="0" dirty="0">
                          <a:solidFill>
                            <a:schemeClr val="tx1"/>
                          </a:solidFill>
                        </a:rPr>
                        <a:t> endpoints</a:t>
                      </a:r>
                      <a:endParaRPr lang="en-US" sz="1600" b="1" baseline="3000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400" dirty="0">
                          <a:effectLst/>
                        </a:rPr>
                        <a:t>Proportion of patients with ≥50% reduction in average</a:t>
                      </a:r>
                      <a:r>
                        <a:rPr lang="en-US" sz="1400" baseline="0" dirty="0">
                          <a:effectLst/>
                        </a:rPr>
                        <a:t> daily </a:t>
                      </a:r>
                      <a:r>
                        <a:rPr lang="en-US" sz="1400" kern="1200" baseline="0" dirty="0">
                          <a:solidFill>
                            <a:schemeClr val="dk1"/>
                          </a:solidFill>
                          <a:effectLst/>
                          <a:latin typeface="+mn-lt"/>
                          <a:ea typeface="+mn-ea"/>
                          <a:cs typeface="+mn-cs"/>
                        </a:rPr>
                        <a:t>OCS</a:t>
                      </a:r>
                      <a:r>
                        <a:rPr lang="en-US" sz="1600" kern="1200" dirty="0">
                          <a:solidFill>
                            <a:schemeClr val="dk1"/>
                          </a:solidFill>
                          <a:effectLst/>
                          <a:latin typeface="+mn-lt"/>
                          <a:ea typeface="+mn-ea"/>
                          <a:cs typeface="+mn-cs"/>
                        </a:rPr>
                        <a:t> </a:t>
                      </a:r>
                      <a:r>
                        <a:rPr lang="en-US" sz="1400" baseline="0" dirty="0">
                          <a:effectLst/>
                        </a:rPr>
                        <a:t>dose</a:t>
                      </a:r>
                      <a:endParaRPr lang="en-US" sz="14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99258">
                <a:tc vMerge="1">
                  <a:txBody>
                    <a:bodyPr/>
                    <a:lstStyle/>
                    <a:p>
                      <a:pPr marL="285750" marR="0" lvl="0" indent="-285750"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p>
                  </a:txBody>
                  <a:tcPr/>
                </a:tc>
                <a:tc>
                  <a:txBody>
                    <a:bodyPr/>
                    <a:lstStyle/>
                    <a:p>
                      <a:pPr marL="285750" marR="0" lvl="0" indent="-285750" algn="l" defTabSz="609585"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400" dirty="0">
                          <a:effectLst/>
                        </a:rPr>
                        <a:t>Proportion of patients with 100% reduction in average</a:t>
                      </a:r>
                      <a:r>
                        <a:rPr lang="en-US" sz="1400" baseline="0" dirty="0">
                          <a:effectLst/>
                        </a:rPr>
                        <a:t> daily OCS dose</a:t>
                      </a:r>
                      <a:endParaRPr lang="en-US" sz="14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99258">
                <a:tc>
                  <a:txBody>
                    <a:body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1" baseline="3000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609585"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400" dirty="0"/>
                        <a:t>Proportion of patients with average final OCS</a:t>
                      </a:r>
                      <a:r>
                        <a:rPr lang="en-US" sz="1400" baseline="0" dirty="0"/>
                        <a:t> </a:t>
                      </a:r>
                      <a:r>
                        <a:rPr lang="en-US" sz="1400" dirty="0"/>
                        <a:t>dose ≤5.0 mg/d</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99258">
                <a:tc rowSpan="6">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Secondary clinical endpoints</a:t>
                      </a:r>
                      <a:endParaRPr lang="en-US" sz="1600" b="1" baseline="3000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marR="0" indent="-285750" algn="l" defTabSz="609585"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400" dirty="0"/>
                        <a:t>AAER</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299258">
                <a:tc vMerge="1">
                  <a:txBody>
                    <a:bodyPr/>
                    <a:lstStyle/>
                    <a:p>
                      <a:pPr marL="285750" marR="0" indent="-285750"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p>
                  </a:txBody>
                  <a:tcPr/>
                </a:tc>
                <a:tc>
                  <a:txBody>
                    <a:bodyPr/>
                    <a:lstStyle/>
                    <a:p>
                      <a:pPr marL="285750" marR="0" lvl="0" indent="-285750" algn="l" defTabSz="609585"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400" dirty="0"/>
                        <a:t>Time to first asthma exacerbation</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508739">
                <a:tc vMerge="1">
                  <a:txBody>
                    <a:bodyPr/>
                    <a:lstStyle/>
                    <a:p>
                      <a:endParaRPr lang="en-US"/>
                    </a:p>
                  </a:txBody>
                  <a:tcPr/>
                </a:tc>
                <a:tc>
                  <a:txBody>
                    <a:bodyPr/>
                    <a:lstStyle/>
                    <a:p>
                      <a:pPr marL="285750" marR="0" lvl="0" indent="-285750" algn="l" defTabSz="609585"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400" dirty="0"/>
                        <a:t>Proportion of patients with ≥1 asthma exacerbation associated with an emergency department visit or a hospitalization </a:t>
                      </a:r>
                      <a:endParaRPr lang="en-GB" sz="14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10118437"/>
                  </a:ext>
                </a:extLst>
              </a:tr>
              <a:tr h="299258">
                <a:tc vMerge="1">
                  <a:txBody>
                    <a:bodyPr/>
                    <a:lstStyle/>
                    <a:p>
                      <a:endParaRPr lang="en-US"/>
                    </a:p>
                  </a:txBody>
                  <a:tcPr/>
                </a:tc>
                <a:tc>
                  <a:txBody>
                    <a:bodyPr/>
                    <a:lstStyle/>
                    <a:p>
                      <a:pPr marL="285750" marR="0" lvl="0" indent="-285750" algn="l" defTabSz="609585"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400" dirty="0"/>
                        <a:t>Change from baseline in pre-BD FEV</a:t>
                      </a:r>
                      <a:r>
                        <a:rPr lang="en-US" sz="1400" baseline="-25000" dirty="0"/>
                        <a:t>1</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299258">
                <a:tc vMerge="1">
                  <a:txBody>
                    <a:bodyPr/>
                    <a:lstStyle/>
                    <a:p>
                      <a:endParaRPr lang="en-US"/>
                    </a:p>
                  </a:txBody>
                  <a:tcPr/>
                </a:tc>
                <a:tc>
                  <a:txBody>
                    <a:bodyPr/>
                    <a:lstStyle/>
                    <a:p>
                      <a:pPr marL="285750" marR="0" lvl="1" indent="-285750" algn="l" defTabSz="609585"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400" b="0" i="0" u="none" strike="noStrike" kern="1200" baseline="0" dirty="0">
                          <a:solidFill>
                            <a:schemeClr val="dk1"/>
                          </a:solidFill>
                          <a:latin typeface="+mn-lt"/>
                          <a:ea typeface="+mn-ea"/>
                          <a:cs typeface="+mn-cs"/>
                        </a:rPr>
                        <a:t>Total asthma symptom score</a:t>
                      </a:r>
                      <a:endParaRPr lang="en-US" sz="14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8"/>
                  </a:ext>
                </a:extLst>
              </a:tr>
              <a:tr h="299258">
                <a:tc vMerge="1">
                  <a:txBody>
                    <a:bodyPr/>
                    <a:lstStyle/>
                    <a:p>
                      <a:pPr marL="285750" indent="-285750" algn="l">
                        <a:buFont typeface="Arial" panose="020B0604020202020204" pitchFamily="34" charset="0"/>
                        <a:buChar char="•"/>
                      </a:pPr>
                      <a:endParaRPr lang="en-US" sz="1600" dirty="0"/>
                    </a:p>
                  </a:txBody>
                  <a:tcPr/>
                </a:tc>
                <a:tc>
                  <a:txBody>
                    <a:bodyPr/>
                    <a:lstStyle/>
                    <a:p>
                      <a:pPr marL="285750" indent="-285750" algn="l">
                        <a:buClr>
                          <a:schemeClr val="accent1"/>
                        </a:buClr>
                        <a:buFont typeface="Arial" panose="020B0604020202020204" pitchFamily="34" charset="0"/>
                        <a:buChar char="•"/>
                      </a:pPr>
                      <a:r>
                        <a:rPr lang="en-US" sz="1400" dirty="0"/>
                        <a:t>ACQ-6 score</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9"/>
                  </a:ext>
                </a:extLst>
              </a:tr>
              <a:tr h="299258">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sz="1600" b="1" baseline="3000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400" dirty="0"/>
                        <a:t>AQLQ(S) + 12 score</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15012480"/>
                  </a:ext>
                </a:extLst>
              </a:tr>
              <a:tr h="508739">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mn-lt"/>
                          <a:ea typeface="+mn-ea"/>
                          <a:cs typeface="+mn-cs"/>
                        </a:rPr>
                        <a:t>Exploratory efficacy endpoints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400" dirty="0"/>
                        <a:t>Blood eosinophil counts</a:t>
                      </a:r>
                    </a:p>
                    <a:p>
                      <a:pPr marL="285750" marR="0" lvl="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400" dirty="0"/>
                        <a:t>Sputum eosinophil counts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0002481"/>
                  </a:ext>
                </a:extLst>
              </a:tr>
              <a:tr h="329184">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600" b="1" baseline="0" dirty="0">
                          <a:solidFill>
                            <a:schemeClr val="tx1"/>
                          </a:solidFill>
                        </a:rPr>
                        <a:t>Safety assessments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a:buClr>
                          <a:schemeClr val="accent1"/>
                        </a:buClr>
                        <a:buFont typeface="Arial" panose="020B0604020202020204" pitchFamily="34" charset="0"/>
                        <a:buChar char="•"/>
                      </a:pPr>
                      <a:r>
                        <a:rPr lang="en-US" sz="1400" dirty="0"/>
                        <a:t>AEs</a:t>
                      </a:r>
                      <a:r>
                        <a:rPr lang="en-US" sz="1400" baseline="0" dirty="0"/>
                        <a:t> and </a:t>
                      </a:r>
                      <a:r>
                        <a:rPr lang="en-US" sz="1400" dirty="0"/>
                        <a:t>serious AEs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948320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Statistical Methodology</a:t>
            </a:r>
          </a:p>
        </p:txBody>
      </p:sp>
      <p:sp>
        <p:nvSpPr>
          <p:cNvPr id="3" name="Slide Number Placeholder 2"/>
          <p:cNvSpPr>
            <a:spLocks noGrp="1"/>
          </p:cNvSpPr>
          <p:nvPr>
            <p:ph type="sldNum" sz="quarter" idx="12"/>
          </p:nvPr>
        </p:nvSpPr>
        <p:spPr/>
        <p:txBody>
          <a:bodyPr/>
          <a:lstStyle/>
          <a:p>
            <a:fld id="{CC7432E5-F8E0-41AE-9A6B-AD730338B005}" type="slidenum">
              <a:rPr lang="en-US" smtClean="0"/>
              <a:pPr/>
              <a:t>10</a:t>
            </a:fld>
            <a:endParaRPr lang="en-US" dirty="0"/>
          </a:p>
        </p:txBody>
      </p:sp>
      <p:sp>
        <p:nvSpPr>
          <p:cNvPr id="10" name="Text Placeholder 9"/>
          <p:cNvSpPr>
            <a:spLocks noGrp="1"/>
          </p:cNvSpPr>
          <p:nvPr>
            <p:ph type="body" sz="quarter" idx="13"/>
          </p:nvPr>
        </p:nvSpPr>
        <p:spPr/>
        <p:txBody>
          <a:bodyPr/>
          <a:lstStyle/>
          <a:p>
            <a:r>
              <a:rPr lang="en-US" baseline="30000" dirty="0"/>
              <a:t>a</a:t>
            </a:r>
            <a:r>
              <a:rPr lang="en-US" dirty="0"/>
              <a:t>Based on modeling of the SIRIUS data.</a:t>
            </a:r>
            <a:r>
              <a:rPr lang="en-US" baseline="30000" dirty="0"/>
              <a:t>2</a:t>
            </a:r>
            <a:r>
              <a:rPr lang="en-US" dirty="0"/>
              <a:t> </a:t>
            </a:r>
          </a:p>
          <a:p>
            <a:r>
              <a:rPr lang="en-US" dirty="0"/>
              <a:t>OCS = oral corticosteroid</a:t>
            </a:r>
            <a:r>
              <a:rPr lang="en-GB" dirty="0"/>
              <a:t>.</a:t>
            </a:r>
            <a:endParaRPr lang="en-US" dirty="0"/>
          </a:p>
          <a:p>
            <a:r>
              <a:rPr lang="en-US" dirty="0"/>
              <a:t>1. Nair P et al. </a:t>
            </a:r>
            <a:r>
              <a:rPr lang="en-US" i="1" dirty="0"/>
              <a:t>N Engl J Med</a:t>
            </a:r>
            <a:r>
              <a:rPr lang="en-US" dirty="0"/>
              <a:t>. 2017;376:2448-24582; 2. Bel EH et al. </a:t>
            </a:r>
            <a:r>
              <a:rPr lang="en-US" i="1" dirty="0"/>
              <a:t>N Engl J Med</a:t>
            </a:r>
            <a:r>
              <a:rPr lang="en-US" dirty="0"/>
              <a:t>. 2014;371:1198-1197.</a:t>
            </a:r>
          </a:p>
        </p:txBody>
      </p:sp>
      <p:sp>
        <p:nvSpPr>
          <p:cNvPr id="4" name="Content Placeholder 3"/>
          <p:cNvSpPr>
            <a:spLocks noGrp="1"/>
          </p:cNvSpPr>
          <p:nvPr>
            <p:ph idx="1"/>
          </p:nvPr>
        </p:nvSpPr>
        <p:spPr/>
        <p:txBody>
          <a:bodyPr/>
          <a:lstStyle/>
          <a:p>
            <a:r>
              <a:rPr lang="en-US" dirty="0"/>
              <a:t>It was estimated that 70 patients per treatment arm were required for the primary endpoint of percentage reduction from baseline in OCS dose</a:t>
            </a:r>
            <a:r>
              <a:rPr lang="en-US" baseline="30000" dirty="0"/>
              <a:t>1,a</a:t>
            </a:r>
          </a:p>
          <a:p>
            <a:pPr marL="605790" lvl="1" indent="-285750">
              <a:spcBef>
                <a:spcPts val="300"/>
              </a:spcBef>
              <a:buFont typeface="Courier New" panose="02070309020205020404" pitchFamily="49" charset="0"/>
              <a:buChar char="-"/>
            </a:pPr>
            <a:r>
              <a:rPr lang="en-US" dirty="0"/>
              <a:t>Patients were randomized 1:1:1 and stratified by eosinophil count (≥150 to &lt;300 cells/</a:t>
            </a:r>
            <a:r>
              <a:rPr lang="en-US" dirty="0" err="1"/>
              <a:t>μL</a:t>
            </a:r>
            <a:r>
              <a:rPr lang="en-US" dirty="0"/>
              <a:t> vs.            ≥300 cells/</a:t>
            </a:r>
            <a:r>
              <a:rPr lang="en-US" dirty="0" err="1"/>
              <a:t>μL</a:t>
            </a:r>
            <a:r>
              <a:rPr lang="en-US" dirty="0"/>
              <a:t>) and country</a:t>
            </a:r>
          </a:p>
          <a:p>
            <a:pPr>
              <a:spcBef>
                <a:spcPts val="1800"/>
              </a:spcBef>
            </a:pPr>
            <a:r>
              <a:rPr lang="en-US" dirty="0"/>
              <a:t>Primary analysis: Wilcoxon rank sum (type I error controlled using Hochberg procedure)</a:t>
            </a:r>
            <a:r>
              <a:rPr lang="en-US" baseline="30000" dirty="0"/>
              <a:t>1</a:t>
            </a:r>
            <a:r>
              <a:rPr lang="en-US" dirty="0"/>
              <a:t> </a:t>
            </a:r>
          </a:p>
          <a:p>
            <a:pPr marL="605790" lvl="1" indent="-285750">
              <a:spcBef>
                <a:spcPts val="300"/>
              </a:spcBef>
              <a:buFont typeface="Courier New" panose="02070309020205020404" pitchFamily="49" charset="0"/>
              <a:buChar char="-"/>
            </a:pPr>
            <a:r>
              <a:rPr lang="en-US" dirty="0"/>
              <a:t>A sensitivity analysis for the primary endpoint assessment was conducted with a proportional odds model</a:t>
            </a:r>
          </a:p>
          <a:p>
            <a:pPr>
              <a:spcBef>
                <a:spcPts val="1800"/>
              </a:spcBef>
            </a:pPr>
            <a:r>
              <a:rPr lang="en-US" dirty="0"/>
              <a:t>The study was not powered to assess secondary endpoints</a:t>
            </a:r>
            <a:r>
              <a:rPr lang="en-US" baseline="30000" dirty="0"/>
              <a:t>1</a:t>
            </a:r>
            <a:endParaRPr lang="en-US" dirty="0"/>
          </a:p>
          <a:p>
            <a:pPr marL="605790" lvl="1" indent="-285750">
              <a:spcBef>
                <a:spcPts val="300"/>
              </a:spcBef>
              <a:buFont typeface="Courier New" panose="02070309020205020404" pitchFamily="49" charset="0"/>
              <a:buChar char="-"/>
            </a:pPr>
            <a:r>
              <a:rPr lang="en-US" dirty="0"/>
              <a:t>All secondary endpoint analyses were not controlled for multiplicity and are presented with nominal p- values</a:t>
            </a:r>
          </a:p>
          <a:p>
            <a:pPr marL="605790" lvl="1" indent="-285750">
              <a:spcBef>
                <a:spcPts val="200"/>
              </a:spcBef>
              <a:buFont typeface="Courier New" panose="02070309020205020404" pitchFamily="49" charset="0"/>
              <a:buChar char="-"/>
            </a:pPr>
            <a:endParaRPr lang="en-US" dirty="0"/>
          </a:p>
          <a:p>
            <a:pPr marL="605790" lvl="1" indent="-285750">
              <a:spcBef>
                <a:spcPts val="200"/>
              </a:spcBef>
              <a:buFont typeface="Courier New" panose="02070309020205020404" pitchFamily="49" charset="0"/>
              <a:buChar char="-"/>
            </a:pPr>
            <a:endParaRPr lang="en-US" dirty="0"/>
          </a:p>
          <a:p>
            <a:pPr marL="0" indent="0">
              <a:buNone/>
            </a:pPr>
            <a:endParaRPr lang="en-US" dirty="0"/>
          </a:p>
        </p:txBody>
      </p:sp>
    </p:spTree>
    <p:extLst>
      <p:ext uri="{BB962C8B-B14F-4D97-AF65-F5344CB8AC3E}">
        <p14:creationId xmlns:p14="http://schemas.microsoft.com/office/powerpoint/2010/main" val="307778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Demographics and Patient Characteristics (Full Analysis Set)</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11</a:t>
            </a:fld>
            <a:endParaRPr lang="en-US" dirty="0">
              <a:solidFill>
                <a:srgbClr val="000000"/>
              </a:solidFill>
            </a:endParaRPr>
          </a:p>
        </p:txBody>
      </p:sp>
      <p:sp>
        <p:nvSpPr>
          <p:cNvPr id="3" name="Text Placeholder 2"/>
          <p:cNvSpPr>
            <a:spLocks noGrp="1"/>
          </p:cNvSpPr>
          <p:nvPr>
            <p:ph type="body" sz="quarter" idx="13"/>
          </p:nvPr>
        </p:nvSpPr>
        <p:spPr/>
        <p:txBody>
          <a:bodyPr/>
          <a:lstStyle/>
          <a:p>
            <a:r>
              <a:rPr lang="en-US" baseline="30000" dirty="0" err="1"/>
              <a:t>a</a:t>
            </a:r>
            <a:r>
              <a:rPr lang="en-US" dirty="0" err="1"/>
              <a:t>Local</a:t>
            </a:r>
            <a:r>
              <a:rPr lang="en-US" dirty="0"/>
              <a:t> laboratory baseline blood eosinophil count was defined based on results obtained at Week –10 (</a:t>
            </a:r>
            <a:r>
              <a:rPr lang="en-US" dirty="0" err="1"/>
              <a:t>Vsit</a:t>
            </a:r>
            <a:r>
              <a:rPr lang="en-US" dirty="0"/>
              <a:t> 1) and was used to stratify patients at randomization. </a:t>
            </a:r>
            <a:r>
              <a:rPr lang="en-US" baseline="30000" dirty="0" err="1"/>
              <a:t>b</a:t>
            </a:r>
            <a:r>
              <a:rPr lang="en-US" dirty="0" err="1"/>
              <a:t>Sputum</a:t>
            </a:r>
            <a:r>
              <a:rPr lang="en-US" dirty="0"/>
              <a:t> eosinophil counts at baseline were available for a subset of patients who received placebo (n = 8), benralizumab Q4W (n = 9), or benralizumab Q8W (n = 9).</a:t>
            </a:r>
          </a:p>
          <a:p>
            <a:r>
              <a:rPr lang="en-GB" dirty="0"/>
              <a:t>Benra = benralizumab; Q4W = every 4 weeks; Q8W = every 8 weeks; SD = standard deviation.</a:t>
            </a:r>
          </a:p>
          <a:p>
            <a:r>
              <a:rPr lang="en-US" dirty="0"/>
              <a:t>Nair P et al. Article and supplementary appendix. </a:t>
            </a:r>
            <a:r>
              <a:rPr lang="en-US" i="1" dirty="0"/>
              <a:t>N Engl J Med</a:t>
            </a:r>
            <a:r>
              <a:rPr lang="en-US" dirty="0"/>
              <a:t>. 2017;376:2448-2458.</a:t>
            </a:r>
          </a:p>
        </p:txBody>
      </p:sp>
      <p:graphicFrame>
        <p:nvGraphicFramePr>
          <p:cNvPr id="8" name="Table 7"/>
          <p:cNvGraphicFramePr>
            <a:graphicFrameLocks noGrp="1"/>
          </p:cNvGraphicFramePr>
          <p:nvPr>
            <p:extLst>
              <p:ext uri="{D42A27DB-BD31-4B8C-83A1-F6EECF244321}">
                <p14:modId xmlns:p14="http://schemas.microsoft.com/office/powerpoint/2010/main" val="2303287550"/>
              </p:ext>
            </p:extLst>
          </p:nvPr>
        </p:nvGraphicFramePr>
        <p:xfrm>
          <a:off x="457200" y="1397196"/>
          <a:ext cx="10692062" cy="3485622"/>
        </p:xfrm>
        <a:graphic>
          <a:graphicData uri="http://schemas.openxmlformats.org/drawingml/2006/table">
            <a:tbl>
              <a:tblPr firstRow="1" bandRow="1">
                <a:tableStyleId>{5940675A-B579-460E-94D1-54222C63F5DA}</a:tableStyleId>
              </a:tblPr>
              <a:tblGrid>
                <a:gridCol w="4818518">
                  <a:extLst>
                    <a:ext uri="{9D8B030D-6E8A-4147-A177-3AD203B41FA5}">
                      <a16:colId xmlns:a16="http://schemas.microsoft.com/office/drawing/2014/main" val="20000"/>
                    </a:ext>
                  </a:extLst>
                </a:gridCol>
                <a:gridCol w="1957848">
                  <a:extLst>
                    <a:ext uri="{9D8B030D-6E8A-4147-A177-3AD203B41FA5}">
                      <a16:colId xmlns:a16="http://schemas.microsoft.com/office/drawing/2014/main" val="3740846060"/>
                    </a:ext>
                  </a:extLst>
                </a:gridCol>
                <a:gridCol w="1957848">
                  <a:extLst>
                    <a:ext uri="{9D8B030D-6E8A-4147-A177-3AD203B41FA5}">
                      <a16:colId xmlns:a16="http://schemas.microsoft.com/office/drawing/2014/main" val="20001"/>
                    </a:ext>
                  </a:extLst>
                </a:gridCol>
                <a:gridCol w="1957848">
                  <a:extLst>
                    <a:ext uri="{9D8B030D-6E8A-4147-A177-3AD203B41FA5}">
                      <a16:colId xmlns:a16="http://schemas.microsoft.com/office/drawing/2014/main" val="20002"/>
                    </a:ext>
                  </a:extLst>
                </a:gridCol>
              </a:tblGrid>
              <a:tr h="468426">
                <a:tc>
                  <a:txBody>
                    <a:bodyPr/>
                    <a:lstStyle/>
                    <a:p>
                      <a:endParaRPr lang="en-US" sz="1200" b="1" dirty="0">
                        <a:solidFill>
                          <a:schemeClr val="bg1"/>
                        </a:solidFill>
                        <a:latin typeface="+mn-lt"/>
                      </a:endParaRPr>
                    </a:p>
                  </a:txBody>
                  <a:tcPr marL="89788" marR="89788" marT="44893" marB="44893">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N=75</a:t>
                      </a:r>
                      <a:endParaRPr kumimoji="0" lang="en-US" altLang="en-US" sz="14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N=72</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N=73</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74927">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tx1"/>
                          </a:solidFill>
                          <a:effectLst/>
                          <a:latin typeface="+mn-lt"/>
                        </a:rPr>
                        <a:t>Gender: female, n (%)</a:t>
                      </a:r>
                      <a:endParaRPr kumimoji="0" lang="en-US" altLang="en-US" sz="14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latin typeface="+mn-lt"/>
                        </a:rPr>
                        <a:t>48 (64)</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latin typeface="+mn-lt"/>
                        </a:rPr>
                        <a:t>40 (56)</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latin typeface="+mn-lt"/>
                        </a:rPr>
                        <a:t>47 (64)</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08643">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tx1"/>
                          </a:solidFill>
                          <a:effectLst/>
                          <a:latin typeface="+mn-lt"/>
                        </a:rPr>
                        <a:t>Age (years), n (%), </a:t>
                      </a:r>
                      <a:r>
                        <a:rPr kumimoji="0" lang="en-GB" altLang="en-US" sz="1400" b="1" u="none" strike="noStrike" cap="none" normalizeH="0" baseline="0" dirty="0">
                          <a:ln>
                            <a:noFill/>
                          </a:ln>
                          <a:solidFill>
                            <a:schemeClr val="tx1"/>
                          </a:solidFill>
                          <a:effectLst/>
                          <a:latin typeface="+mn-lt"/>
                        </a:rPr>
                        <a:t>mean (SD)</a:t>
                      </a:r>
                    </a:p>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endParaRPr kumimoji="0" lang="en-GB" altLang="en-US" sz="1400" b="1"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GB" altLang="en-US" sz="1400" b="1" i="0" u="none" strike="noStrike" cap="none" normalizeH="0" baseline="0" dirty="0">
                          <a:ln>
                            <a:noFill/>
                          </a:ln>
                          <a:solidFill>
                            <a:schemeClr val="tx1"/>
                          </a:solidFill>
                          <a:effectLst/>
                          <a:latin typeface="+mn-lt"/>
                          <a:cs typeface="Arial" panose="020B0604020202020204" pitchFamily="34" charset="0"/>
                        </a:rPr>
                        <a:t>      ≥18 to &lt;50 </a:t>
                      </a:r>
                    </a:p>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endParaRPr kumimoji="0" lang="en-GB" altLang="en-US" sz="1400" b="1" i="0" u="none" strike="noStrike" cap="none" normalizeH="0" baseline="0" dirty="0">
                        <a:ln>
                          <a:noFill/>
                        </a:ln>
                        <a:solidFill>
                          <a:schemeClr val="tx1"/>
                        </a:solidFill>
                        <a:effectLst/>
                        <a:latin typeface="+mn-lt"/>
                        <a:cs typeface="Arial" panose="020B0604020202020204" pitchFamily="34" charset="0"/>
                      </a:endParaRPr>
                    </a:p>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GB" altLang="en-US" sz="1400" b="1" i="0" u="none" strike="noStrike" kern="1200" cap="none" normalizeH="0" baseline="0" dirty="0">
                          <a:ln>
                            <a:noFill/>
                          </a:ln>
                          <a:solidFill>
                            <a:schemeClr val="tx1"/>
                          </a:solidFill>
                          <a:effectLst/>
                          <a:latin typeface="Arial" pitchFamily="34" charset="0"/>
                          <a:ea typeface="+mn-ea"/>
                          <a:cs typeface="Arial" panose="020B0604020202020204" pitchFamily="34" charset="0"/>
                        </a:rPr>
                        <a:t>      ≥50 to &lt;65 </a:t>
                      </a:r>
                    </a:p>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endParaRPr kumimoji="0" lang="en-GB" altLang="en-US" sz="1400" b="1" i="0" u="none" strike="noStrike" kern="1200" cap="none" normalizeH="0" baseline="0" dirty="0">
                        <a:ln>
                          <a:noFill/>
                        </a:ln>
                        <a:solidFill>
                          <a:schemeClr val="tx1"/>
                        </a:solidFill>
                        <a:effectLst/>
                        <a:latin typeface="Arial" pitchFamily="34" charset="0"/>
                        <a:ea typeface="+mn-ea"/>
                        <a:cs typeface="Arial" panose="020B0604020202020204" pitchFamily="34" charset="0"/>
                      </a:endParaRPr>
                    </a:p>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GB" altLang="en-US" sz="1400" b="1" i="0" u="none" strike="noStrike" kern="1200" cap="none" normalizeH="0" baseline="0" dirty="0">
                          <a:ln>
                            <a:noFill/>
                          </a:ln>
                          <a:solidFill>
                            <a:schemeClr val="tx1"/>
                          </a:solidFill>
                          <a:effectLst/>
                          <a:latin typeface="Arial" pitchFamily="34" charset="0"/>
                          <a:ea typeface="+mn-ea"/>
                          <a:cs typeface="Arial" panose="020B0604020202020204" pitchFamily="34" charset="0"/>
                        </a:rPr>
                        <a:t>      ≥65 to 75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ts val="1200"/>
                        </a:lnSpc>
                        <a:spcBef>
                          <a:spcPts val="600"/>
                        </a:spcBef>
                        <a:spcAft>
                          <a:spcPts val="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49.9 (11.7)</a:t>
                      </a:r>
                    </a:p>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endParaRPr lang="en-US" sz="1400" dirty="0">
                        <a:solidFill>
                          <a:schemeClr val="tx1"/>
                        </a:solidFill>
                        <a:effectLst/>
                        <a:latin typeface="+mn-lt"/>
                        <a:ea typeface="Times New Roman" panose="02020603050405020304" pitchFamily="18" charset="0"/>
                      </a:endParaRPr>
                    </a:p>
                    <a:p>
                      <a:pPr marL="0" marR="0" lvl="0" indent="0" algn="ctr" defTabSz="457200" rtl="0" eaLnBrk="1" fontAlgn="auto" latinLnBrk="0" hangingPunct="1">
                        <a:lnSpc>
                          <a:spcPts val="1200"/>
                        </a:lnSpc>
                        <a:spcBef>
                          <a:spcPts val="0"/>
                        </a:spcBef>
                        <a:spcAft>
                          <a:spcPts val="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36 (48)</a:t>
                      </a:r>
                    </a:p>
                    <a:p>
                      <a:pPr marL="0" marR="0" indent="0" algn="ctr" defTabSz="457200" rtl="0" eaLnBrk="1" fontAlgn="auto" latinLnBrk="0" hangingPunct="1">
                        <a:lnSpc>
                          <a:spcPts val="1200"/>
                        </a:lnSpc>
                        <a:spcBef>
                          <a:spcPts val="0"/>
                        </a:spcBef>
                        <a:spcAft>
                          <a:spcPts val="0"/>
                        </a:spcAft>
                        <a:buClrTx/>
                        <a:buSzTx/>
                        <a:buFontTx/>
                        <a:buNone/>
                        <a:tabLst>
                          <a:tab pos="571500" algn="dec"/>
                        </a:tabLst>
                        <a:defRPr/>
                      </a:pPr>
                      <a:endParaRPr lang="en-US" sz="1400" dirty="0">
                        <a:solidFill>
                          <a:schemeClr val="tx1"/>
                        </a:solidFill>
                        <a:effectLst/>
                        <a:latin typeface="+mn-lt"/>
                        <a:ea typeface="Times New Roman" panose="02020603050405020304" pitchFamily="18" charset="0"/>
                      </a:endParaRPr>
                    </a:p>
                    <a:p>
                      <a:pPr marL="0" marR="0" indent="0" algn="ctr" defTabSz="457200" rtl="0" eaLnBrk="1" fontAlgn="auto" latinLnBrk="0" hangingPunct="1">
                        <a:lnSpc>
                          <a:spcPts val="1200"/>
                        </a:lnSpc>
                        <a:spcBef>
                          <a:spcPts val="0"/>
                        </a:spcBef>
                        <a:spcAft>
                          <a:spcPts val="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31 (41)</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endParaRPr lang="en-US" sz="1400" dirty="0">
                        <a:solidFill>
                          <a:schemeClr val="tx1"/>
                        </a:solidFill>
                        <a:effectLst/>
                        <a:latin typeface="+mn-lt"/>
                        <a:ea typeface="Times New Roman" panose="02020603050405020304" pitchFamily="18" charset="0"/>
                      </a:endParaRPr>
                    </a:p>
                    <a:p>
                      <a:pPr marL="0" marR="0" indent="0" algn="ctr" defTabSz="457200" rtl="0" eaLnBrk="1" fontAlgn="auto" latinLnBrk="0" hangingPunct="1">
                        <a:lnSpc>
                          <a:spcPts val="1200"/>
                        </a:lnSpc>
                        <a:spcBef>
                          <a:spcPts val="0"/>
                        </a:spcBef>
                        <a:spcAft>
                          <a:spcPts val="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8 (11)</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ts val="1200"/>
                        </a:lnSpc>
                        <a:spcBef>
                          <a:spcPts val="0"/>
                        </a:spcBef>
                        <a:spcAft>
                          <a:spcPts val="5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50.2</a:t>
                      </a:r>
                      <a:r>
                        <a:rPr lang="en-US" sz="1400" baseline="0" dirty="0">
                          <a:solidFill>
                            <a:schemeClr val="tx1"/>
                          </a:solidFill>
                          <a:effectLst/>
                          <a:latin typeface="+mn-lt"/>
                          <a:ea typeface="Times New Roman" panose="02020603050405020304" pitchFamily="18" charset="0"/>
                        </a:rPr>
                        <a:t> (12.0)</a:t>
                      </a:r>
                    </a:p>
                    <a:p>
                      <a:pPr marL="0" marR="0" lvl="0" indent="0" algn="ctr" defTabSz="457200" rtl="0" eaLnBrk="1" fontAlgn="auto" latinLnBrk="0" hangingPunct="1">
                        <a:lnSpc>
                          <a:spcPts val="1200"/>
                        </a:lnSpc>
                        <a:spcBef>
                          <a:spcPts val="0"/>
                        </a:spcBef>
                        <a:spcAft>
                          <a:spcPts val="50"/>
                        </a:spcAft>
                        <a:buClrTx/>
                        <a:buSzTx/>
                        <a:buFontTx/>
                        <a:buNone/>
                        <a:tabLst>
                          <a:tab pos="571500" algn="dec"/>
                        </a:tabLst>
                        <a:defRPr/>
                      </a:pPr>
                      <a:endParaRPr lang="en-US" sz="1400" dirty="0">
                        <a:solidFill>
                          <a:schemeClr val="tx1"/>
                        </a:solidFill>
                        <a:effectLst/>
                        <a:latin typeface="+mn-lt"/>
                        <a:ea typeface="Times New Roman" panose="02020603050405020304" pitchFamily="18" charset="0"/>
                      </a:endParaRPr>
                    </a:p>
                    <a:p>
                      <a:pPr marL="0" marR="0" lvl="0" indent="0" algn="ctr" defTabSz="457200" rtl="0" eaLnBrk="1" fontAlgn="auto" latinLnBrk="0" hangingPunct="1">
                        <a:lnSpc>
                          <a:spcPts val="1200"/>
                        </a:lnSpc>
                        <a:spcBef>
                          <a:spcPts val="50"/>
                        </a:spcBef>
                        <a:spcAft>
                          <a:spcPts val="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33 (46)</a:t>
                      </a:r>
                    </a:p>
                    <a:p>
                      <a:pPr marL="0" marR="0" indent="0" algn="ctr" defTabSz="457200" rtl="0" eaLnBrk="1" fontAlgn="auto" latinLnBrk="0" hangingPunct="1">
                        <a:lnSpc>
                          <a:spcPts val="1200"/>
                        </a:lnSpc>
                        <a:spcBef>
                          <a:spcPts val="0"/>
                        </a:spcBef>
                        <a:spcAft>
                          <a:spcPts val="0"/>
                        </a:spcAft>
                        <a:buClrTx/>
                        <a:buSzTx/>
                        <a:buFontTx/>
                        <a:buNone/>
                        <a:tabLst>
                          <a:tab pos="571500" algn="dec"/>
                        </a:tabLst>
                        <a:defRPr/>
                      </a:pPr>
                      <a:endParaRPr lang="en-US" sz="1400" dirty="0">
                        <a:solidFill>
                          <a:schemeClr val="tx1"/>
                        </a:solidFill>
                        <a:effectLst/>
                        <a:latin typeface="+mn-lt"/>
                        <a:ea typeface="Times New Roman" panose="02020603050405020304" pitchFamily="18" charset="0"/>
                      </a:endParaRPr>
                    </a:p>
                    <a:p>
                      <a:pPr marL="0" marR="0" indent="0" algn="ctr" defTabSz="457200" rtl="0" eaLnBrk="1" fontAlgn="auto" latinLnBrk="0" hangingPunct="1">
                        <a:lnSpc>
                          <a:spcPts val="1200"/>
                        </a:lnSpc>
                        <a:spcBef>
                          <a:spcPts val="0"/>
                        </a:spcBef>
                        <a:spcAft>
                          <a:spcPts val="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31 (43)</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endParaRPr lang="en-US" sz="1400" dirty="0">
                        <a:solidFill>
                          <a:schemeClr val="tx1"/>
                        </a:solidFill>
                        <a:effectLst/>
                        <a:latin typeface="+mn-lt"/>
                        <a:ea typeface="Times New Roman" panose="02020603050405020304" pitchFamily="18" charset="0"/>
                      </a:endParaRPr>
                    </a:p>
                    <a:p>
                      <a:pPr marL="0" marR="0" indent="0" algn="ctr" defTabSz="457200" rtl="0" eaLnBrk="1" fontAlgn="auto" latinLnBrk="0" hangingPunct="1">
                        <a:lnSpc>
                          <a:spcPts val="1200"/>
                        </a:lnSpc>
                        <a:spcBef>
                          <a:spcPts val="0"/>
                        </a:spcBef>
                        <a:spcAft>
                          <a:spcPts val="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8 (11)</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52.9 (10.1)</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endParaRPr lang="en-US" sz="1400" dirty="0">
                        <a:solidFill>
                          <a:schemeClr val="tx1"/>
                        </a:solidFill>
                        <a:effectLst/>
                        <a:latin typeface="+mn-lt"/>
                        <a:ea typeface="Times New Roman" panose="02020603050405020304" pitchFamily="18" charset="0"/>
                      </a:endParaRPr>
                    </a:p>
                    <a:p>
                      <a:pPr marL="0" marR="0" lvl="0" indent="0" algn="ctr" defTabSz="457200" rtl="0" eaLnBrk="1" fontAlgn="auto" latinLnBrk="0" hangingPunct="1">
                        <a:lnSpc>
                          <a:spcPts val="1200"/>
                        </a:lnSpc>
                        <a:spcBef>
                          <a:spcPts val="0"/>
                        </a:spcBef>
                        <a:spcAft>
                          <a:spcPts val="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29 (40)</a:t>
                      </a:r>
                    </a:p>
                    <a:p>
                      <a:pPr marL="0" marR="0" indent="0" algn="ctr" defTabSz="457200" rtl="0" eaLnBrk="1" fontAlgn="auto" latinLnBrk="0" hangingPunct="1">
                        <a:lnSpc>
                          <a:spcPts val="1200"/>
                        </a:lnSpc>
                        <a:spcBef>
                          <a:spcPts val="0"/>
                        </a:spcBef>
                        <a:spcAft>
                          <a:spcPts val="0"/>
                        </a:spcAft>
                        <a:buClrTx/>
                        <a:buSzTx/>
                        <a:buFontTx/>
                        <a:buNone/>
                        <a:tabLst>
                          <a:tab pos="571500" algn="dec"/>
                        </a:tabLst>
                        <a:defRPr/>
                      </a:pPr>
                      <a:endParaRPr lang="en-US" sz="1400" dirty="0">
                        <a:solidFill>
                          <a:schemeClr val="tx1"/>
                        </a:solidFill>
                        <a:effectLst/>
                        <a:latin typeface="+mn-lt"/>
                        <a:ea typeface="Times New Roman" panose="02020603050405020304" pitchFamily="18" charset="0"/>
                      </a:endParaRPr>
                    </a:p>
                    <a:p>
                      <a:pPr marL="0" marR="0" indent="0" algn="ctr" defTabSz="457200" rtl="0" eaLnBrk="1" fontAlgn="auto" latinLnBrk="0" hangingPunct="1">
                        <a:lnSpc>
                          <a:spcPts val="1200"/>
                        </a:lnSpc>
                        <a:spcBef>
                          <a:spcPts val="0"/>
                        </a:spcBef>
                        <a:spcAft>
                          <a:spcPts val="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32 (44)</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endParaRPr lang="en-US" sz="1400" dirty="0">
                        <a:solidFill>
                          <a:schemeClr val="tx1"/>
                        </a:solidFill>
                        <a:effectLst/>
                        <a:latin typeface="+mn-lt"/>
                        <a:ea typeface="Times New Roman" panose="02020603050405020304" pitchFamily="18" charset="0"/>
                      </a:endParaRPr>
                    </a:p>
                    <a:p>
                      <a:pPr marL="0" marR="0" indent="0" algn="ctr" defTabSz="457200" rtl="0" eaLnBrk="1" fontAlgn="auto" latinLnBrk="0" hangingPunct="1">
                        <a:lnSpc>
                          <a:spcPts val="1200"/>
                        </a:lnSpc>
                        <a:spcBef>
                          <a:spcPts val="0"/>
                        </a:spcBef>
                        <a:spcAft>
                          <a:spcPts val="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12 (16)</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537533">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GB" altLang="en-US" sz="1400" b="1" i="0" u="none" strike="noStrike" kern="1200" cap="none" normalizeH="0" baseline="0" dirty="0">
                          <a:ln>
                            <a:noFill/>
                          </a:ln>
                          <a:solidFill>
                            <a:schemeClr val="tx1"/>
                          </a:solidFill>
                          <a:effectLst/>
                          <a:latin typeface="Arial" pitchFamily="34" charset="0"/>
                          <a:ea typeface="+mn-ea"/>
                          <a:cs typeface="Arial" pitchFamily="34" charset="0"/>
                        </a:rPr>
                        <a:t>Race, n (%)</a:t>
                      </a:r>
                      <a:endParaRPr kumimoji="0" lang="en-US" altLang="en-US" sz="1400" b="1" i="0" u="none" strike="noStrike" kern="1200" cap="none" normalizeH="0" baseline="0" dirty="0">
                        <a:ln>
                          <a:noFill/>
                        </a:ln>
                        <a:solidFill>
                          <a:schemeClr val="tx1"/>
                        </a:solidFill>
                        <a:effectLst/>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cap="none" normalizeH="0" baseline="0" dirty="0">
                          <a:ln>
                            <a:noFill/>
                          </a:ln>
                          <a:solidFill>
                            <a:schemeClr val="tx1"/>
                          </a:solidFill>
                          <a:effectLst/>
                          <a:latin typeface="+mn-lt"/>
                        </a:rPr>
                        <a:t>      White</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70 (93)</a:t>
                      </a: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69 (96)</a:t>
                      </a: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66 (90)</a:t>
                      </a: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21773">
                <a:tc>
                  <a:txBody>
                    <a:bodyPr/>
                    <a:lstStyle/>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lang="en-GB" sz="1400" b="1" dirty="0">
                          <a:solidFill>
                            <a:schemeClr val="tx1"/>
                          </a:solidFill>
                          <a:effectLst/>
                          <a:latin typeface="+mn-lt"/>
                        </a:rPr>
                        <a:t>B</a:t>
                      </a:r>
                      <a:r>
                        <a:rPr lang="en-GB" sz="1400" b="1" dirty="0"/>
                        <a:t>ody mass index</a:t>
                      </a:r>
                      <a:r>
                        <a:rPr lang="en-GB" sz="1400" b="1" dirty="0">
                          <a:solidFill>
                            <a:schemeClr val="tx1"/>
                          </a:solidFill>
                          <a:effectLst/>
                          <a:latin typeface="+mn-lt"/>
                        </a:rPr>
                        <a:t> (kg/m</a:t>
                      </a:r>
                      <a:r>
                        <a:rPr lang="en-GB" sz="1400" b="1" baseline="30000" dirty="0">
                          <a:solidFill>
                            <a:schemeClr val="tx1"/>
                          </a:solidFill>
                          <a:effectLst/>
                          <a:latin typeface="+mn-lt"/>
                        </a:rPr>
                        <a:t>2</a:t>
                      </a:r>
                      <a:r>
                        <a:rPr lang="en-GB" sz="1400" b="1" dirty="0">
                          <a:solidFill>
                            <a:schemeClr val="tx1"/>
                          </a:solidFill>
                          <a:effectLst/>
                          <a:latin typeface="+mn-lt"/>
                        </a:rPr>
                        <a:t>), </a:t>
                      </a:r>
                      <a:r>
                        <a:rPr kumimoji="0" lang="en-GB" altLang="en-US" sz="1400" b="1" u="none" strike="noStrike" cap="none" normalizeH="0" baseline="0" dirty="0">
                          <a:ln>
                            <a:noFill/>
                          </a:ln>
                          <a:solidFill>
                            <a:schemeClr val="tx1"/>
                          </a:solidFill>
                          <a:effectLst/>
                          <a:latin typeface="+mn-lt"/>
                        </a:rPr>
                        <a:t>mean (SD)</a:t>
                      </a:r>
                      <a:endParaRPr kumimoji="0" lang="en-US" altLang="en-US" sz="14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400" dirty="0">
                          <a:solidFill>
                            <a:schemeClr val="tx1"/>
                          </a:solidFill>
                          <a:effectLst/>
                          <a:latin typeface="+mn-lt"/>
                          <a:ea typeface="Times New Roman" panose="02020603050405020304" pitchFamily="18" charset="0"/>
                        </a:rPr>
                        <a:t>28.7 (5.2)</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400" dirty="0">
                          <a:solidFill>
                            <a:schemeClr val="tx1"/>
                          </a:solidFill>
                          <a:effectLst/>
                          <a:latin typeface="+mn-lt"/>
                          <a:ea typeface="Times New Roman" panose="02020603050405020304" pitchFamily="18" charset="0"/>
                        </a:rPr>
                        <a:t>29.8 (6.8)</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400" dirty="0">
                          <a:solidFill>
                            <a:schemeClr val="tx1"/>
                          </a:solidFill>
                          <a:effectLst/>
                          <a:latin typeface="+mn-lt"/>
                          <a:ea typeface="Times New Roman" panose="02020603050405020304" pitchFamily="18" charset="0"/>
                        </a:rPr>
                        <a:t>30.2 (6.5)</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274927">
                <a:tc>
                  <a:txBody>
                    <a:bodyPr/>
                    <a:lstStyle/>
                    <a:p>
                      <a:r>
                        <a:rPr lang="en-GB" sz="1400" b="1" kern="1200" baseline="0" dirty="0">
                          <a:solidFill>
                            <a:schemeClr val="tx1"/>
                          </a:solidFill>
                          <a:effectLst/>
                          <a:latin typeface="+mn-lt"/>
                          <a:ea typeface="+mn-ea"/>
                          <a:cs typeface="+mn-cs"/>
                        </a:rPr>
                        <a:t>Local blood eosinophils</a:t>
                      </a:r>
                      <a:r>
                        <a:rPr lang="en-GB" sz="1400" b="1" kern="1200" dirty="0">
                          <a:solidFill>
                            <a:schemeClr val="tx1"/>
                          </a:solidFill>
                          <a:effectLst/>
                          <a:latin typeface="+mn-lt"/>
                          <a:ea typeface="+mn-ea"/>
                          <a:cs typeface="+mn-cs"/>
                        </a:rPr>
                        <a:t> </a:t>
                      </a:r>
                      <a:r>
                        <a:rPr lang="en-US" altLang="en-US" sz="1400" b="1" kern="1200" dirty="0">
                          <a:solidFill>
                            <a:schemeClr val="tx1"/>
                          </a:solidFill>
                          <a:effectLst/>
                          <a:latin typeface="+mn-lt"/>
                          <a:ea typeface="+mn-ea"/>
                          <a:cs typeface="+mn-cs"/>
                        </a:rPr>
                        <a:t>(</a:t>
                      </a:r>
                      <a:r>
                        <a:rPr lang="en-GB" sz="1400" b="1" kern="1200" dirty="0">
                          <a:solidFill>
                            <a:schemeClr val="tx1"/>
                          </a:solidFill>
                          <a:effectLst/>
                          <a:latin typeface="+mn-lt"/>
                          <a:ea typeface="+mn-ea"/>
                          <a:cs typeface="+mn-cs"/>
                        </a:rPr>
                        <a:t>cells/µL), </a:t>
                      </a:r>
                      <a:r>
                        <a:rPr lang="en-GB" altLang="en-US" sz="1400" b="1" kern="1200" dirty="0">
                          <a:solidFill>
                            <a:schemeClr val="tx1"/>
                          </a:solidFill>
                          <a:effectLst/>
                          <a:latin typeface="+mn-lt"/>
                          <a:ea typeface="+mn-ea"/>
                          <a:cs typeface="+mn-cs"/>
                        </a:rPr>
                        <a:t>median (range)</a:t>
                      </a:r>
                      <a:r>
                        <a:rPr lang="en-GB" altLang="en-US" sz="1400" b="1" kern="1200" baseline="30000" dirty="0">
                          <a:solidFill>
                            <a:schemeClr val="tx1"/>
                          </a:solidFill>
                          <a:effectLst/>
                          <a:latin typeface="+mn-lt"/>
                          <a:ea typeface="+mn-ea"/>
                          <a:cs typeface="+mn-cs"/>
                        </a:rPr>
                        <a:t>a</a:t>
                      </a:r>
                      <a:endParaRPr lang="en-US" sz="1400" b="1" kern="1200" dirty="0">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535 (160-4550)</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462 (160-1740)</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437 (154-2140)</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74927">
                <a:tc>
                  <a:txBody>
                    <a:bodyPr/>
                    <a:lstStyle/>
                    <a:p>
                      <a:r>
                        <a:rPr lang="en-US" sz="1400" b="1" kern="1200" dirty="0">
                          <a:solidFill>
                            <a:schemeClr val="tx1"/>
                          </a:solidFill>
                          <a:effectLst/>
                          <a:latin typeface="+mn-lt"/>
                          <a:ea typeface="+mn-ea"/>
                          <a:cs typeface="+mn-cs"/>
                        </a:rPr>
                        <a:t>Sputum</a:t>
                      </a:r>
                      <a:r>
                        <a:rPr lang="en-US" sz="1400" b="1" kern="1200" baseline="0" dirty="0">
                          <a:solidFill>
                            <a:schemeClr val="tx1"/>
                          </a:solidFill>
                          <a:effectLst/>
                          <a:latin typeface="+mn-lt"/>
                          <a:ea typeface="+mn-ea"/>
                          <a:cs typeface="+mn-cs"/>
                        </a:rPr>
                        <a:t> eosinophils (%), median (range)</a:t>
                      </a:r>
                      <a:r>
                        <a:rPr lang="en-US" sz="1400" b="1" kern="1200" baseline="30000" dirty="0">
                          <a:solidFill>
                            <a:schemeClr val="tx1"/>
                          </a:solidFill>
                          <a:effectLst/>
                          <a:latin typeface="+mn-lt"/>
                          <a:ea typeface="+mn-ea"/>
                          <a:cs typeface="+mn-cs"/>
                        </a:rPr>
                        <a:t>b</a:t>
                      </a:r>
                      <a:endParaRPr lang="en-US" sz="1400" b="1" kern="1200" dirty="0">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4.9 (0.5-63)</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4.8 (0.3-30.2)</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17 (0-59)</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6223151"/>
                  </a:ext>
                </a:extLst>
              </a:tr>
            </a:tbl>
          </a:graphicData>
        </a:graphic>
      </p:graphicFrame>
      <p:sp>
        <p:nvSpPr>
          <p:cNvPr id="5" name="Rectangle 4"/>
          <p:cNvSpPr/>
          <p:nvPr/>
        </p:nvSpPr>
        <p:spPr>
          <a:xfrm>
            <a:off x="358944" y="5253184"/>
            <a:ext cx="9898864" cy="369332"/>
          </a:xfrm>
          <a:prstGeom prst="rect">
            <a:avLst/>
          </a:prstGeom>
        </p:spPr>
        <p:txBody>
          <a:bodyPr wrap="none">
            <a:spAutoFit/>
          </a:bodyPr>
          <a:lstStyle/>
          <a:p>
            <a:pPr marL="285750" indent="-228600" algn="ctr">
              <a:buClr>
                <a:schemeClr val="accent1"/>
              </a:buClr>
              <a:buFont typeface="Arial" panose="020B0604020202020204" pitchFamily="34" charset="0"/>
              <a:buChar char="•"/>
            </a:pPr>
            <a:r>
              <a:rPr lang="en-US" dirty="0"/>
              <a:t>This study included a predominantly white female population with elevated blood eosinophils</a:t>
            </a:r>
          </a:p>
        </p:txBody>
      </p:sp>
    </p:spTree>
    <p:extLst>
      <p:ext uri="{BB962C8B-B14F-4D97-AF65-F5344CB8AC3E}">
        <p14:creationId xmlns:p14="http://schemas.microsoft.com/office/powerpoint/2010/main" val="1055270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Disease State Characteristics (Full Analysis Set)</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12</a:t>
            </a:fld>
            <a:endParaRPr lang="en-US" dirty="0">
              <a:solidFill>
                <a:srgbClr val="000000"/>
              </a:solidFill>
            </a:endParaRPr>
          </a:p>
        </p:txBody>
      </p:sp>
      <p:sp>
        <p:nvSpPr>
          <p:cNvPr id="3" name="Text Placeholder 2"/>
          <p:cNvSpPr>
            <a:spLocks noGrp="1"/>
          </p:cNvSpPr>
          <p:nvPr>
            <p:ph type="body" sz="quarter" idx="13"/>
          </p:nvPr>
        </p:nvSpPr>
        <p:spPr/>
        <p:txBody>
          <a:bodyPr/>
          <a:lstStyle/>
          <a:p>
            <a:r>
              <a:rPr lang="en-GB" dirty="0"/>
              <a:t>ACQ-6 = </a:t>
            </a:r>
            <a:r>
              <a:rPr lang="en-US" dirty="0"/>
              <a:t>Asthma Control Questionnaire-6; AQLQ(S) + 12 = asthma quality of life questionnaire for 12 years and older; </a:t>
            </a:r>
            <a:r>
              <a:rPr lang="en-GB" dirty="0"/>
              <a:t>Benra = benralizumab; BD = </a:t>
            </a:r>
            <a:r>
              <a:rPr lang="en-US" dirty="0"/>
              <a:t>bronchodilator; FEV</a:t>
            </a:r>
            <a:r>
              <a:rPr lang="en-US" baseline="-25000" dirty="0"/>
              <a:t>1</a:t>
            </a:r>
            <a:r>
              <a:rPr lang="en-US" dirty="0"/>
              <a:t> = forced expiratory volume in 1 second; FVC = forced volume capacity; </a:t>
            </a:r>
            <a:r>
              <a:rPr lang="en-GB" dirty="0"/>
              <a:t>Q4W = every 4 weeks; Q8W = every 8 weeks; SD = standard deviation.</a:t>
            </a:r>
            <a:r>
              <a:rPr lang="en-US" dirty="0"/>
              <a:t> </a:t>
            </a:r>
          </a:p>
          <a:p>
            <a:r>
              <a:rPr lang="en-US" dirty="0"/>
              <a:t>Nair P et al. Supplementary appendix. </a:t>
            </a:r>
            <a:r>
              <a:rPr lang="en-US" i="1" dirty="0"/>
              <a:t>N Engl J Med</a:t>
            </a:r>
            <a:r>
              <a:rPr lang="en-US" dirty="0"/>
              <a:t>. 2017;376:2448-2458.</a:t>
            </a:r>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3501900157"/>
              </p:ext>
            </p:extLst>
          </p:nvPr>
        </p:nvGraphicFramePr>
        <p:xfrm>
          <a:off x="417718" y="1480944"/>
          <a:ext cx="11317082" cy="4311299"/>
        </p:xfrm>
        <a:graphic>
          <a:graphicData uri="http://schemas.openxmlformats.org/drawingml/2006/table">
            <a:tbl>
              <a:tblPr firstRow="1" bandRow="1">
                <a:tableStyleId>{5940675A-B579-460E-94D1-54222C63F5DA}</a:tableStyleId>
              </a:tblPr>
              <a:tblGrid>
                <a:gridCol w="5100191">
                  <a:extLst>
                    <a:ext uri="{9D8B030D-6E8A-4147-A177-3AD203B41FA5}">
                      <a16:colId xmlns:a16="http://schemas.microsoft.com/office/drawing/2014/main" val="20000"/>
                    </a:ext>
                  </a:extLst>
                </a:gridCol>
                <a:gridCol w="2072297">
                  <a:extLst>
                    <a:ext uri="{9D8B030D-6E8A-4147-A177-3AD203B41FA5}">
                      <a16:colId xmlns:a16="http://schemas.microsoft.com/office/drawing/2014/main" val="20001"/>
                    </a:ext>
                  </a:extLst>
                </a:gridCol>
                <a:gridCol w="2072297">
                  <a:extLst>
                    <a:ext uri="{9D8B030D-6E8A-4147-A177-3AD203B41FA5}">
                      <a16:colId xmlns:a16="http://schemas.microsoft.com/office/drawing/2014/main" val="20002"/>
                    </a:ext>
                  </a:extLst>
                </a:gridCol>
                <a:gridCol w="2072297">
                  <a:extLst>
                    <a:ext uri="{9D8B030D-6E8A-4147-A177-3AD203B41FA5}">
                      <a16:colId xmlns:a16="http://schemas.microsoft.com/office/drawing/2014/main" val="20003"/>
                    </a:ext>
                  </a:extLst>
                </a:gridCol>
              </a:tblGrid>
              <a:tr h="565225">
                <a:tc>
                  <a:txBody>
                    <a:bodyPr/>
                    <a:lstStyle/>
                    <a:p>
                      <a:endParaRPr lang="en-US" sz="1200" b="1" dirty="0">
                        <a:solidFill>
                          <a:schemeClr val="bg1"/>
                        </a:solidFill>
                        <a:latin typeface="+mn-lt"/>
                      </a:endParaRPr>
                    </a:p>
                  </a:txBody>
                  <a:tcPr marL="89788" marR="89788" marT="44893" marB="44893">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Arial" pitchFamily="34" charset="0"/>
                          <a:ea typeface="+mn-ea"/>
                          <a:cs typeface="Arial" pitchFamily="34" charset="0"/>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Arial" pitchFamily="34" charset="0"/>
                          <a:ea typeface="+mn-ea"/>
                          <a:cs typeface="Arial" pitchFamily="34" charset="0"/>
                        </a:rPr>
                        <a:t>N=75</a:t>
                      </a:r>
                      <a:endParaRPr kumimoji="0" lang="en-US" altLang="en-US" sz="1400" b="1" i="0" u="none" strike="noStrike" kern="1200" cap="none" normalizeH="0" baseline="0" dirty="0">
                        <a:ln>
                          <a:noFill/>
                        </a:ln>
                        <a:solidFill>
                          <a:schemeClr val="bg1"/>
                        </a:solidFill>
                        <a:effectLst/>
                        <a:latin typeface="Arial" pitchFamily="34" charset="0"/>
                        <a:ea typeface="+mn-ea"/>
                        <a:cs typeface="Arial" pitchFamily="34" charset="0"/>
                      </a:endParaRP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Arial" pitchFamily="34" charset="0"/>
                          <a:ea typeface="+mn-ea"/>
                          <a:cs typeface="Arial" pitchFamily="34" charset="0"/>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kern="1200" cap="none" normalizeH="0" baseline="0" dirty="0">
                          <a:ln>
                            <a:noFill/>
                          </a:ln>
                          <a:solidFill>
                            <a:schemeClr val="bg1"/>
                          </a:solidFill>
                          <a:effectLst/>
                          <a:latin typeface="Arial" pitchFamily="34" charset="0"/>
                          <a:ea typeface="+mn-ea"/>
                          <a:cs typeface="Arial" pitchFamily="34" charset="0"/>
                        </a:rPr>
                        <a:t>N=72</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N=73</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28674">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400" b="1" kern="1200" dirty="0">
                          <a:solidFill>
                            <a:schemeClr val="tx1"/>
                          </a:solidFill>
                          <a:effectLst/>
                          <a:latin typeface="+mn-lt"/>
                          <a:ea typeface="+mn-ea"/>
                          <a:cs typeface="+mn-cs"/>
                        </a:rPr>
                        <a:t>Pre-BD FEV</a:t>
                      </a:r>
                      <a:r>
                        <a:rPr lang="en-US" altLang="en-US" sz="1400" b="1" kern="1200" baseline="-25000" dirty="0">
                          <a:solidFill>
                            <a:schemeClr val="tx1"/>
                          </a:solidFill>
                          <a:effectLst/>
                          <a:latin typeface="+mn-lt"/>
                          <a:ea typeface="+mn-ea"/>
                          <a:cs typeface="+mn-cs"/>
                        </a:rPr>
                        <a:t>1</a:t>
                      </a:r>
                      <a:r>
                        <a:rPr lang="en-US" altLang="en-US" sz="1400" b="1" kern="1200" dirty="0">
                          <a:solidFill>
                            <a:schemeClr val="tx1"/>
                          </a:solidFill>
                          <a:effectLst/>
                          <a:latin typeface="+mn-lt"/>
                          <a:ea typeface="+mn-ea"/>
                          <a:cs typeface="+mn-cs"/>
                        </a:rPr>
                        <a:t> (L), </a:t>
                      </a:r>
                      <a:r>
                        <a:rPr lang="en-GB" altLang="en-US" sz="1400" b="1" kern="1200" dirty="0">
                          <a:solidFill>
                            <a:schemeClr val="tx1"/>
                          </a:solidFill>
                          <a:effectLst/>
                          <a:latin typeface="+mn-lt"/>
                          <a:ea typeface="+mn-ea"/>
                          <a:cs typeface="+mn-cs"/>
                        </a:rPr>
                        <a:t>mean (SD)</a:t>
                      </a:r>
                      <a:endParaRPr lang="en-US" altLang="en-US" sz="1400" b="1" kern="1200" dirty="0">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1.931</a:t>
                      </a:r>
                      <a:r>
                        <a:rPr lang="en-US" sz="1400" kern="1200" baseline="0" dirty="0">
                          <a:solidFill>
                            <a:schemeClr val="tx1"/>
                          </a:solidFill>
                          <a:effectLst/>
                          <a:latin typeface="+mn-lt"/>
                          <a:ea typeface="+mn-ea"/>
                          <a:cs typeface="+mn-cs"/>
                        </a:rPr>
                        <a:t> (0.662)</a:t>
                      </a:r>
                      <a:endParaRPr lang="en-US" sz="1400" kern="1200" dirty="0">
                        <a:solidFill>
                          <a:schemeClr val="tx1"/>
                        </a:solidFill>
                        <a:effectLst/>
                        <a:latin typeface="+mn-lt"/>
                        <a:ea typeface="+mn-ea"/>
                        <a:cs typeface="+mn-cs"/>
                      </a:endParaRP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1.850 (0.741)</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1.754 (0.635)</a:t>
                      </a:r>
                    </a:p>
                  </a:txBody>
                  <a:tcPr marL="89788" marR="89788" marT="44893" marB="44893" anchor="ctr">
                    <a:lnL w="12700" cap="flat" cmpd="sng" algn="ctr">
                      <a:no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317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400" b="1" kern="1200" dirty="0">
                          <a:solidFill>
                            <a:schemeClr val="tx1"/>
                          </a:solidFill>
                          <a:effectLst/>
                          <a:latin typeface="+mn-lt"/>
                          <a:ea typeface="+mn-ea"/>
                          <a:cs typeface="+mn-cs"/>
                        </a:rPr>
                        <a:t>Pre-BD FEV</a:t>
                      </a:r>
                      <a:r>
                        <a:rPr lang="en-US" altLang="en-US" sz="1400" b="1" kern="1200" baseline="-25000" dirty="0">
                          <a:solidFill>
                            <a:schemeClr val="tx1"/>
                          </a:solidFill>
                          <a:effectLst/>
                          <a:latin typeface="+mn-lt"/>
                          <a:ea typeface="+mn-ea"/>
                          <a:cs typeface="+mn-cs"/>
                        </a:rPr>
                        <a:t>1</a:t>
                      </a:r>
                      <a:r>
                        <a:rPr lang="en-US" altLang="en-US" sz="1400" b="1" kern="1200" dirty="0">
                          <a:solidFill>
                            <a:schemeClr val="tx1"/>
                          </a:solidFill>
                          <a:effectLst/>
                          <a:latin typeface="+mn-lt"/>
                          <a:ea typeface="+mn-ea"/>
                          <a:cs typeface="+mn-cs"/>
                        </a:rPr>
                        <a:t> as % of predicted normal </a:t>
                      </a:r>
                      <a:r>
                        <a:rPr lang="en-GB" altLang="en-US" sz="1400" b="1" kern="1200" dirty="0">
                          <a:solidFill>
                            <a:schemeClr val="tx1"/>
                          </a:solidFill>
                          <a:effectLst/>
                          <a:latin typeface="+mn-lt"/>
                          <a:ea typeface="+mn-ea"/>
                          <a:cs typeface="+mn-cs"/>
                        </a:rPr>
                        <a:t>(SD)</a:t>
                      </a:r>
                      <a:endParaRPr lang="en-US" altLang="en-US" sz="1400" b="1" kern="1200" dirty="0">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GB" sz="1400" kern="1200" dirty="0">
                          <a:solidFill>
                            <a:schemeClr val="tx1"/>
                          </a:solidFill>
                          <a:effectLst/>
                          <a:latin typeface="+mn-lt"/>
                          <a:ea typeface="+mn-ea"/>
                          <a:cs typeface="+mn-cs"/>
                        </a:rPr>
                        <a:t>62.0 (16.5)</a:t>
                      </a:r>
                      <a:endParaRPr lang="en-US" sz="1100" kern="1200" dirty="0">
                        <a:solidFill>
                          <a:schemeClr val="tx1"/>
                        </a:solidFill>
                        <a:effectLst/>
                        <a:latin typeface="+mn-lt"/>
                        <a:ea typeface="+mn-ea"/>
                        <a:cs typeface="+mn-cs"/>
                      </a:endParaRP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GB" sz="1400" kern="1200" dirty="0">
                          <a:solidFill>
                            <a:schemeClr val="tx1"/>
                          </a:solidFill>
                          <a:effectLst/>
                          <a:latin typeface="+mn-lt"/>
                          <a:ea typeface="+mn-ea"/>
                          <a:cs typeface="+mn-cs"/>
                        </a:rPr>
                        <a:t>57.4 </a:t>
                      </a:r>
                      <a:r>
                        <a:rPr lang="en-US" sz="1400" kern="1200" dirty="0">
                          <a:solidFill>
                            <a:schemeClr val="tx1"/>
                          </a:solidFill>
                          <a:effectLst/>
                          <a:latin typeface="+mn-lt"/>
                          <a:ea typeface="+mn-ea"/>
                          <a:cs typeface="+mn-cs"/>
                        </a:rPr>
                        <a:t>(</a:t>
                      </a:r>
                      <a:r>
                        <a:rPr lang="en-GB" sz="1400" kern="1200" dirty="0">
                          <a:solidFill>
                            <a:schemeClr val="tx1"/>
                          </a:solidFill>
                          <a:effectLst/>
                          <a:latin typeface="+mn-lt"/>
                          <a:ea typeface="+mn-ea"/>
                          <a:cs typeface="+mn-cs"/>
                        </a:rPr>
                        <a:t>18.0)</a:t>
                      </a:r>
                      <a:endParaRPr lang="en-US" sz="1100" kern="1200" dirty="0">
                        <a:solidFill>
                          <a:schemeClr val="tx1"/>
                        </a:solidFill>
                        <a:effectLst/>
                        <a:latin typeface="+mn-lt"/>
                        <a:ea typeface="+mn-ea"/>
                        <a:cs typeface="+mn-cs"/>
                      </a:endParaRP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GB" sz="1400" kern="1200" dirty="0">
                          <a:solidFill>
                            <a:schemeClr val="tx1"/>
                          </a:solidFill>
                          <a:effectLst/>
                          <a:latin typeface="+mn-lt"/>
                          <a:ea typeface="+mn-ea"/>
                          <a:cs typeface="+mn-cs"/>
                        </a:rPr>
                        <a:t>59</a:t>
                      </a:r>
                      <a:r>
                        <a:rPr lang="en-GB" sz="1400" kern="1200" baseline="0" dirty="0">
                          <a:solidFill>
                            <a:schemeClr val="tx1"/>
                          </a:solidFill>
                          <a:effectLst/>
                          <a:latin typeface="+mn-lt"/>
                          <a:ea typeface="+mn-ea"/>
                          <a:cs typeface="+mn-cs"/>
                        </a:rPr>
                        <a:t> (</a:t>
                      </a:r>
                      <a:r>
                        <a:rPr lang="en-GB" sz="1400" kern="1200" dirty="0">
                          <a:solidFill>
                            <a:schemeClr val="tx1"/>
                          </a:solidFill>
                          <a:effectLst/>
                          <a:latin typeface="+mn-lt"/>
                          <a:ea typeface="+mn-ea"/>
                          <a:cs typeface="+mn-cs"/>
                        </a:rPr>
                        <a:t>17.9)</a:t>
                      </a:r>
                      <a:endParaRPr lang="en-US" sz="1100" kern="1200" dirty="0">
                        <a:solidFill>
                          <a:schemeClr val="tx1"/>
                        </a:solidFill>
                        <a:effectLst/>
                        <a:latin typeface="+mn-lt"/>
                        <a:ea typeface="+mn-ea"/>
                        <a:cs typeface="+mn-cs"/>
                      </a:endParaRPr>
                    </a:p>
                  </a:txBody>
                  <a:tcPr marL="89788" marR="89788" marT="44893" marB="44893" anchor="ctr">
                    <a:lnL w="12700" cap="flat" cmpd="sng" algn="ctr">
                      <a:no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54789862"/>
                  </a:ext>
                </a:extLst>
              </a:tr>
              <a:tr h="33174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400" b="1" kern="1200" dirty="0">
                          <a:solidFill>
                            <a:schemeClr val="tx1"/>
                          </a:solidFill>
                          <a:effectLst/>
                          <a:latin typeface="+mn-lt"/>
                          <a:ea typeface="+mn-ea"/>
                          <a:cs typeface="+mn-cs"/>
                        </a:rPr>
                        <a:t>Pre-BD FEV</a:t>
                      </a:r>
                      <a:r>
                        <a:rPr lang="en-US" altLang="en-US" sz="1400" b="1" kern="1200" baseline="-25000" dirty="0">
                          <a:solidFill>
                            <a:schemeClr val="tx1"/>
                          </a:solidFill>
                          <a:effectLst/>
                          <a:latin typeface="+mn-lt"/>
                          <a:ea typeface="+mn-ea"/>
                          <a:cs typeface="+mn-cs"/>
                        </a:rPr>
                        <a:t>1</a:t>
                      </a:r>
                      <a:r>
                        <a:rPr lang="en-US" altLang="en-US" sz="1400" b="1" kern="1200" dirty="0">
                          <a:solidFill>
                            <a:schemeClr val="tx1"/>
                          </a:solidFill>
                          <a:effectLst/>
                          <a:latin typeface="+mn-lt"/>
                          <a:ea typeface="+mn-ea"/>
                          <a:cs typeface="+mn-cs"/>
                        </a:rPr>
                        <a:t>:FVC (%), </a:t>
                      </a:r>
                      <a:r>
                        <a:rPr lang="en-GB" altLang="en-US" sz="1400" b="1" kern="1200" dirty="0">
                          <a:solidFill>
                            <a:schemeClr val="tx1"/>
                          </a:solidFill>
                          <a:effectLst/>
                          <a:latin typeface="+mn-lt"/>
                          <a:ea typeface="+mn-ea"/>
                          <a:cs typeface="+mn-cs"/>
                        </a:rPr>
                        <a:t>mean(SD)</a:t>
                      </a:r>
                      <a:endParaRPr lang="en-US" altLang="en-US" sz="1400" b="1" kern="1200" dirty="0">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62 (13)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59 (13)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59</a:t>
                      </a:r>
                      <a:r>
                        <a:rPr lang="en-US" sz="1400" baseline="0" dirty="0">
                          <a:solidFill>
                            <a:schemeClr val="tx1"/>
                          </a:solidFill>
                        </a:rPr>
                        <a:t> </a:t>
                      </a:r>
                      <a:r>
                        <a:rPr lang="en-US" sz="1400" dirty="0">
                          <a:solidFill>
                            <a:schemeClr val="tx1"/>
                          </a:solidFill>
                        </a:rPr>
                        <a:t>(12)</a:t>
                      </a:r>
                    </a:p>
                  </a:txBody>
                  <a:tcPr marL="6350" marR="6350" marT="0" marB="0" anchor="ctr">
                    <a:lnL w="12700" cap="flat" cmpd="sng" algn="ctr">
                      <a:no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317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400" b="1" kern="1200" dirty="0">
                          <a:solidFill>
                            <a:schemeClr val="tx1"/>
                          </a:solidFill>
                          <a:effectLst/>
                          <a:latin typeface="+mn-lt"/>
                          <a:ea typeface="+mn-ea"/>
                          <a:cs typeface="+mn-cs"/>
                        </a:rPr>
                        <a:t>Reversibility, (%) </a:t>
                      </a:r>
                      <a:r>
                        <a:rPr lang="en-GB" altLang="en-US" sz="1400" b="1" kern="1200" dirty="0">
                          <a:solidFill>
                            <a:schemeClr val="tx1"/>
                          </a:solidFill>
                          <a:effectLst/>
                          <a:latin typeface="+mn-lt"/>
                          <a:ea typeface="+mn-ea"/>
                          <a:cs typeface="+mn-cs"/>
                        </a:rPr>
                        <a:t>median (%, range)</a:t>
                      </a:r>
                      <a:endParaRPr lang="en-US" altLang="en-US" sz="1400" b="1" kern="1200" dirty="0">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dirty="0">
                          <a:solidFill>
                            <a:schemeClr val="tx1"/>
                          </a:solidFill>
                        </a:rPr>
                        <a:t>16.4 (-5.4 to</a:t>
                      </a:r>
                      <a:r>
                        <a:rPr lang="en-US" sz="1400" baseline="0" dirty="0">
                          <a:solidFill>
                            <a:schemeClr val="tx1"/>
                          </a:solidFill>
                        </a:rPr>
                        <a:t> 93.4)</a:t>
                      </a:r>
                      <a:endParaRPr lang="en-US" sz="1400" dirty="0">
                        <a:solidFill>
                          <a:schemeClr val="tx1"/>
                        </a:solidFill>
                      </a:endParaRP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18.2 (-3.0</a:t>
                      </a:r>
                      <a:r>
                        <a:rPr lang="en-US" sz="1400" baseline="0" dirty="0">
                          <a:solidFill>
                            <a:schemeClr val="tx1"/>
                          </a:solidFill>
                        </a:rPr>
                        <a:t> to </a:t>
                      </a:r>
                      <a:r>
                        <a:rPr lang="en-US" sz="1400" dirty="0">
                          <a:solidFill>
                            <a:schemeClr val="tx1"/>
                          </a:solidFill>
                        </a:rPr>
                        <a:t>126.0) </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22.6 (-3.4 to 88.0) </a:t>
                      </a:r>
                    </a:p>
                  </a:txBody>
                  <a:tcPr marL="6350" marR="6350" marT="0" marB="0" anchor="ctr">
                    <a:lnL w="12700" cap="flat" cmpd="sng" algn="ctr">
                      <a:no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3317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400" b="1" kern="1200" dirty="0">
                          <a:solidFill>
                            <a:schemeClr val="tx1"/>
                          </a:solidFill>
                          <a:effectLst/>
                          <a:latin typeface="+mn-lt"/>
                          <a:ea typeface="+mn-ea"/>
                          <a:cs typeface="+mn-cs"/>
                        </a:rPr>
                        <a:t>ACQ-6 score, </a:t>
                      </a:r>
                      <a:r>
                        <a:rPr lang="en-GB" altLang="en-US" sz="1400" b="1" kern="1200" dirty="0">
                          <a:solidFill>
                            <a:schemeClr val="tx1"/>
                          </a:solidFill>
                          <a:effectLst/>
                          <a:latin typeface="+mn-lt"/>
                          <a:ea typeface="+mn-ea"/>
                          <a:cs typeface="+mn-cs"/>
                        </a:rPr>
                        <a:t>mean (SD)</a:t>
                      </a:r>
                      <a:endParaRPr lang="en-US" altLang="en-US" sz="1400" b="1" kern="1200" dirty="0">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2.68 (0.95)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2.59 (1.13)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2.42 (1.21)</a:t>
                      </a:r>
                    </a:p>
                  </a:txBody>
                  <a:tcPr marL="6350" marR="6350" marT="0" marB="0" anchor="ctr">
                    <a:lnL w="12700" cap="flat" cmpd="sng" algn="ctr">
                      <a:no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317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chemeClr val="tx1"/>
                          </a:solidFill>
                          <a:latin typeface="+mn-lt"/>
                          <a:ea typeface="+mn-ea"/>
                          <a:cs typeface="+mn-cs"/>
                        </a:rPr>
                        <a:t>AQLQ(S)+12 score, mean (SD)</a:t>
                      </a:r>
                      <a:endParaRPr lang="en-US" altLang="en-US" sz="1400" b="1" kern="1200" dirty="0">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4.11 (1.07)</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4.25 (1.09)</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4.44 (1.25)</a:t>
                      </a:r>
                    </a:p>
                  </a:txBody>
                  <a:tcPr marL="6350" marR="6350" marT="0" marB="0" anchor="ctr">
                    <a:lnL w="12700" cap="flat" cmpd="sng" algn="ctr">
                      <a:no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46641156"/>
                  </a:ext>
                </a:extLst>
              </a:tr>
              <a:tr h="3317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400" b="1" kern="1200" dirty="0">
                          <a:solidFill>
                            <a:schemeClr val="tx1"/>
                          </a:solidFill>
                          <a:effectLst/>
                          <a:latin typeface="+mn-lt"/>
                          <a:ea typeface="+mn-ea"/>
                          <a:cs typeface="+mn-cs"/>
                        </a:rPr>
                        <a:t>Total asthma s</a:t>
                      </a:r>
                      <a:r>
                        <a:rPr lang="en-US" sz="1400" b="1" kern="1200" dirty="0">
                          <a:solidFill>
                            <a:schemeClr val="tx1"/>
                          </a:solidFill>
                          <a:effectLst/>
                          <a:latin typeface="+mn-lt"/>
                          <a:ea typeface="+mn-ea"/>
                          <a:cs typeface="+mn-cs"/>
                        </a:rPr>
                        <a:t>ymptom s</a:t>
                      </a:r>
                      <a:r>
                        <a:rPr lang="en-US" altLang="en-US" sz="1400" b="1" kern="1200" dirty="0">
                          <a:solidFill>
                            <a:schemeClr val="tx1"/>
                          </a:solidFill>
                          <a:effectLst/>
                          <a:latin typeface="+mn-lt"/>
                          <a:ea typeface="+mn-ea"/>
                          <a:cs typeface="+mn-cs"/>
                        </a:rPr>
                        <a:t>core, mean (SD)</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2.43 (0.99)</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2.47 (0.99)</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2.34 (1.09)</a:t>
                      </a:r>
                    </a:p>
                  </a:txBody>
                  <a:tcPr marL="6350" marR="6350" marT="0" marB="0" anchor="ctr">
                    <a:lnL w="12700" cap="flat" cmpd="sng" algn="ctr">
                      <a:no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3174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Time since diagnosis (years), median (range)</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10.5 (1.1 to 54.5)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13.3 (1.2</a:t>
                      </a:r>
                      <a:r>
                        <a:rPr lang="en-US" sz="1400" baseline="0" dirty="0">
                          <a:solidFill>
                            <a:schemeClr val="tx1"/>
                          </a:solidFill>
                        </a:rPr>
                        <a:t> to </a:t>
                      </a:r>
                      <a:r>
                        <a:rPr lang="en-US" sz="1400" dirty="0">
                          <a:solidFill>
                            <a:schemeClr val="tx1"/>
                          </a:solidFill>
                        </a:rPr>
                        <a:t>52.3)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16.3 (1.3 to 53.0)</a:t>
                      </a:r>
                    </a:p>
                  </a:txBody>
                  <a:tcPr marL="6350" marR="6350" marT="0" marB="0" anchor="ctr">
                    <a:lnL w="12700" cap="flat" cmpd="sng" algn="ctr">
                      <a:no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3317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Prior year exacerbations (n), mean (SD)</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2.5 (1.8)</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2.8 (2.0)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3.1 (2.8)</a:t>
                      </a:r>
                    </a:p>
                  </a:txBody>
                  <a:tcPr marL="6350" marR="6350" marT="0" marB="0" anchor="ctr">
                    <a:lnL w="12700" cap="flat" cmpd="sng" algn="ctr">
                      <a:no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3174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Nasal polyps,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28 (37)</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22 (31)</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20 (27)</a:t>
                      </a:r>
                    </a:p>
                  </a:txBody>
                  <a:tcPr marL="6350" marR="6350" marT="0" marB="0" anchor="ctr">
                    <a:lnL w="12700" cap="flat" cmpd="sng" algn="ctr">
                      <a:no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10"/>
                  </a:ext>
                </a:extLst>
              </a:tr>
              <a:tr h="3317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Atopy (Phadiatop test),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37 (49)</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29 (40)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29 (40)</a:t>
                      </a:r>
                    </a:p>
                  </a:txBody>
                  <a:tcPr marL="6350" marR="6350" marT="0" marB="0" anchor="ctr">
                    <a:lnL w="12700" cap="flat" cmpd="sng" algn="ctr">
                      <a:no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5" name="Rectangle 4"/>
          <p:cNvSpPr/>
          <p:nvPr/>
        </p:nvSpPr>
        <p:spPr>
          <a:xfrm>
            <a:off x="417718" y="5778220"/>
            <a:ext cx="10411826" cy="369332"/>
          </a:xfrm>
          <a:prstGeom prst="rect">
            <a:avLst/>
          </a:prstGeom>
        </p:spPr>
        <p:txBody>
          <a:bodyPr wrap="none">
            <a:spAutoFit/>
          </a:bodyPr>
          <a:lstStyle/>
          <a:p>
            <a:pPr marL="285750" indent="-228600" algn="ctr">
              <a:buClr>
                <a:schemeClr val="accent1"/>
              </a:buClr>
              <a:buFont typeface="Arial" panose="020B0604020202020204" pitchFamily="34" charset="0"/>
              <a:buChar char="•"/>
            </a:pPr>
            <a:r>
              <a:rPr lang="en-US" dirty="0"/>
              <a:t>This study recruited an overall poorly controlled, oral glucocorticoid-dependent asthma population</a:t>
            </a:r>
          </a:p>
        </p:txBody>
      </p:sp>
      <p:sp>
        <p:nvSpPr>
          <p:cNvPr id="6" name="Rectangle 5"/>
          <p:cNvSpPr/>
          <p:nvPr/>
        </p:nvSpPr>
        <p:spPr>
          <a:xfrm>
            <a:off x="457200" y="2474843"/>
            <a:ext cx="11277600" cy="34787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7200" y="3447835"/>
            <a:ext cx="11277600" cy="34787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 y="4805228"/>
            <a:ext cx="11277600" cy="34787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 y="5124800"/>
            <a:ext cx="11277600" cy="34787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24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Concomitant Maintenance Asthma Medications at Baseline        (Full Analysis Set)</a:t>
            </a:r>
            <a:r>
              <a:rPr lang="en-US" baseline="30000" dirty="0"/>
              <a:t>1,2</a:t>
            </a:r>
            <a:endParaRPr lang="en-US" dirty="0"/>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13</a:t>
            </a:fld>
            <a:endParaRPr lang="en-US" dirty="0">
              <a:solidFill>
                <a:srgbClr val="000000"/>
              </a:solidFill>
            </a:endParaRPr>
          </a:p>
        </p:txBody>
      </p:sp>
      <p:sp>
        <p:nvSpPr>
          <p:cNvPr id="3" name="Text Placeholder 2"/>
          <p:cNvSpPr>
            <a:spLocks noGrp="1"/>
          </p:cNvSpPr>
          <p:nvPr>
            <p:ph type="body" sz="quarter" idx="13"/>
          </p:nvPr>
        </p:nvSpPr>
        <p:spPr/>
        <p:txBody>
          <a:bodyPr/>
          <a:lstStyle/>
          <a:p>
            <a:pPr marL="0" lvl="1">
              <a:spcBef>
                <a:spcPts val="0"/>
              </a:spcBef>
            </a:pPr>
            <a:r>
              <a:rPr lang="en-GB" sz="1000" b="1" dirty="0"/>
              <a:t>Note: </a:t>
            </a:r>
            <a:r>
              <a:rPr lang="en-GB" sz="1000" dirty="0"/>
              <a:t>Specific </a:t>
            </a:r>
            <a:r>
              <a:rPr lang="en-US" sz="1000" dirty="0"/>
              <a:t>o</a:t>
            </a:r>
            <a:r>
              <a:rPr lang="en-US" altLang="en-US" sz="1000" dirty="0"/>
              <a:t>ther asthma medications were not reported in the study.</a:t>
            </a:r>
            <a:endParaRPr lang="en-GB" sz="1000" dirty="0"/>
          </a:p>
          <a:p>
            <a:pPr marL="0" lvl="1">
              <a:spcBef>
                <a:spcPts val="300"/>
              </a:spcBef>
            </a:pPr>
            <a:r>
              <a:rPr lang="en-GB" sz="1000" baseline="30000" dirty="0"/>
              <a:t>a</a:t>
            </a:r>
            <a:r>
              <a:rPr lang="en-US" sz="1000" dirty="0"/>
              <a:t>Prednisone or prednisolone; all patients were required to switch to prednisone or prednisolone before run-in (Visit 1).</a:t>
            </a:r>
            <a:endParaRPr lang="en-US" sz="1000" baseline="30000" dirty="0"/>
          </a:p>
          <a:p>
            <a:pPr marL="0" lvl="1">
              <a:spcBef>
                <a:spcPts val="300"/>
              </a:spcBef>
            </a:pPr>
            <a:r>
              <a:rPr lang="en-US" sz="1000" baseline="30000" dirty="0"/>
              <a:t>b</a:t>
            </a:r>
            <a:r>
              <a:rPr lang="en-US" sz="1000" dirty="0"/>
              <a:t>ICS doses were converted to their fluticasone propionate dry powder equivalent</a:t>
            </a:r>
            <a:r>
              <a:rPr lang="en-GB" sz="1000" dirty="0"/>
              <a:t>.</a:t>
            </a:r>
            <a:r>
              <a:rPr lang="en-US" sz="1000" dirty="0"/>
              <a:t> </a:t>
            </a:r>
            <a:endParaRPr lang="en-GB" sz="1000" dirty="0"/>
          </a:p>
          <a:p>
            <a:r>
              <a:rPr lang="en-GB" dirty="0"/>
              <a:t>Benra = benralizumab; ICS = inhaled corticosteroid; OCS = oral corticosteroid; Q4W = every 4 weeks; Q8W = every 8 weeks.</a:t>
            </a:r>
            <a:r>
              <a:rPr lang="en-US" dirty="0"/>
              <a:t> </a:t>
            </a:r>
          </a:p>
          <a:p>
            <a:r>
              <a:rPr lang="en-US" dirty="0"/>
              <a:t>1. Nair P et al. </a:t>
            </a:r>
            <a:r>
              <a:rPr lang="en-US" i="1" dirty="0"/>
              <a:t>N Engl J Med</a:t>
            </a:r>
            <a:r>
              <a:rPr lang="en-US" dirty="0"/>
              <a:t>. 2017;376:2448-2458; 2. In House Data, AstraZeneca Pharmaceuticals LP. CSR D3250C00020. </a:t>
            </a:r>
          </a:p>
        </p:txBody>
      </p:sp>
      <p:graphicFrame>
        <p:nvGraphicFramePr>
          <p:cNvPr id="8" name="Table 7"/>
          <p:cNvGraphicFramePr>
            <a:graphicFrameLocks noGrp="1"/>
          </p:cNvGraphicFramePr>
          <p:nvPr>
            <p:extLst>
              <p:ext uri="{D42A27DB-BD31-4B8C-83A1-F6EECF244321}">
                <p14:modId xmlns:p14="http://schemas.microsoft.com/office/powerpoint/2010/main" val="981720378"/>
              </p:ext>
            </p:extLst>
          </p:nvPr>
        </p:nvGraphicFramePr>
        <p:xfrm>
          <a:off x="457200" y="1475829"/>
          <a:ext cx="11196527" cy="3065248"/>
        </p:xfrm>
        <a:graphic>
          <a:graphicData uri="http://schemas.openxmlformats.org/drawingml/2006/table">
            <a:tbl>
              <a:tblPr firstRow="1" bandRow="1">
                <a:tableStyleId>{5940675A-B579-460E-94D1-54222C63F5DA}</a:tableStyleId>
              </a:tblPr>
              <a:tblGrid>
                <a:gridCol w="5045861">
                  <a:extLst>
                    <a:ext uri="{9D8B030D-6E8A-4147-A177-3AD203B41FA5}">
                      <a16:colId xmlns:a16="http://schemas.microsoft.com/office/drawing/2014/main" val="20000"/>
                    </a:ext>
                  </a:extLst>
                </a:gridCol>
                <a:gridCol w="2050222">
                  <a:extLst>
                    <a:ext uri="{9D8B030D-6E8A-4147-A177-3AD203B41FA5}">
                      <a16:colId xmlns:a16="http://schemas.microsoft.com/office/drawing/2014/main" val="2347429605"/>
                    </a:ext>
                  </a:extLst>
                </a:gridCol>
                <a:gridCol w="2050222">
                  <a:extLst>
                    <a:ext uri="{9D8B030D-6E8A-4147-A177-3AD203B41FA5}">
                      <a16:colId xmlns:a16="http://schemas.microsoft.com/office/drawing/2014/main" val="20001"/>
                    </a:ext>
                  </a:extLst>
                </a:gridCol>
                <a:gridCol w="2050222">
                  <a:extLst>
                    <a:ext uri="{9D8B030D-6E8A-4147-A177-3AD203B41FA5}">
                      <a16:colId xmlns:a16="http://schemas.microsoft.com/office/drawing/2014/main" val="20002"/>
                    </a:ext>
                  </a:extLst>
                </a:gridCol>
              </a:tblGrid>
              <a:tr h="445036">
                <a:tc>
                  <a:txBody>
                    <a:bodyPr/>
                    <a:lstStyle/>
                    <a:p>
                      <a:endParaRPr lang="en-US" sz="1200" b="1" dirty="0">
                        <a:solidFill>
                          <a:schemeClr val="bg1"/>
                        </a:solidFill>
                        <a:latin typeface="+mn-lt"/>
                      </a:endParaRPr>
                    </a:p>
                  </a:txBody>
                  <a:tcPr marL="89788" marR="89788" marT="44893" marB="44893">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N=75</a:t>
                      </a:r>
                      <a:endParaRPr kumimoji="0" lang="en-US" altLang="en-US" sz="14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N=72</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N=73</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663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400" b="1" kern="1200" dirty="0">
                          <a:solidFill>
                            <a:schemeClr val="tx1"/>
                          </a:solidFill>
                          <a:effectLst/>
                          <a:latin typeface="+mn-lt"/>
                          <a:ea typeface="+mn-ea"/>
                          <a:cs typeface="+mn-cs"/>
                        </a:rPr>
                        <a:t>Optimized (baseline) daily</a:t>
                      </a:r>
                      <a:r>
                        <a:rPr lang="en-US" altLang="en-US" sz="1400" b="1" kern="1200" baseline="0" dirty="0">
                          <a:solidFill>
                            <a:schemeClr val="tx1"/>
                          </a:solidFill>
                          <a:effectLst/>
                          <a:latin typeface="+mn-lt"/>
                          <a:ea typeface="+mn-ea"/>
                          <a:cs typeface="+mn-cs"/>
                        </a:rPr>
                        <a:t> </a:t>
                      </a:r>
                      <a:r>
                        <a:rPr lang="en-US" altLang="en-US" sz="1400" b="1" kern="1200" dirty="0">
                          <a:solidFill>
                            <a:schemeClr val="tx1"/>
                          </a:solidFill>
                          <a:effectLst/>
                          <a:latin typeface="+mn-lt"/>
                          <a:ea typeface="+mn-ea"/>
                          <a:cs typeface="+mn-cs"/>
                        </a:rPr>
                        <a:t>OCS dose (mg),</a:t>
                      </a:r>
                      <a:r>
                        <a:rPr lang="en-US" altLang="en-US" sz="1400" b="1" kern="1200" baseline="30000" dirty="0">
                          <a:solidFill>
                            <a:schemeClr val="tx1"/>
                          </a:solidFill>
                          <a:effectLst/>
                          <a:latin typeface="+mn-lt"/>
                          <a:ea typeface="+mn-ea"/>
                          <a:cs typeface="+mn-cs"/>
                        </a:rPr>
                        <a:t>a</a:t>
                      </a:r>
                      <a:r>
                        <a:rPr lang="en-US" altLang="en-US" sz="1400" b="1" kern="1200" dirty="0">
                          <a:solidFill>
                            <a:schemeClr val="tx1"/>
                          </a:solidFill>
                          <a:effectLst/>
                          <a:latin typeface="+mn-lt"/>
                          <a:ea typeface="+mn-ea"/>
                          <a:cs typeface="+mn-cs"/>
                        </a:rPr>
                        <a:t>             median (range)</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rPr>
                        <a:t>10.0 (7.5</a:t>
                      </a:r>
                      <a:r>
                        <a:rPr lang="en-US" sz="1400" baseline="0" dirty="0">
                          <a:solidFill>
                            <a:schemeClr val="tx1"/>
                          </a:solidFill>
                        </a:rPr>
                        <a:t> - </a:t>
                      </a:r>
                      <a:r>
                        <a:rPr lang="en-US" sz="1400" dirty="0">
                          <a:solidFill>
                            <a:schemeClr val="tx1"/>
                          </a:solidFill>
                        </a:rPr>
                        <a:t>40.0)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rPr>
                        <a:t>10.0 (7.5</a:t>
                      </a:r>
                      <a:r>
                        <a:rPr lang="en-US" sz="1400" baseline="0" dirty="0">
                          <a:solidFill>
                            <a:schemeClr val="tx1"/>
                          </a:solidFill>
                        </a:rPr>
                        <a:t> -</a:t>
                      </a:r>
                      <a:r>
                        <a:rPr lang="en-US" sz="1400" dirty="0">
                          <a:solidFill>
                            <a:schemeClr val="tx1"/>
                          </a:solidFill>
                        </a:rPr>
                        <a:t> 40.0)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rPr>
                        <a:t>10.0 (7.5</a:t>
                      </a:r>
                      <a:r>
                        <a:rPr lang="en-US" sz="1400" baseline="0" dirty="0">
                          <a:solidFill>
                            <a:schemeClr val="tx1"/>
                          </a:solidFill>
                        </a:rPr>
                        <a:t> - </a:t>
                      </a:r>
                      <a:r>
                        <a:rPr lang="en-US" sz="1400" dirty="0">
                          <a:solidFill>
                            <a:schemeClr val="tx1"/>
                          </a:solidFill>
                        </a:rPr>
                        <a:t>40.0)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134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ICS total daily dose (</a:t>
                      </a:r>
                      <a:r>
                        <a:rPr kumimoji="0" lang="el-GR" altLang="en-US" sz="1400" b="1" u="none" strike="noStrike" kern="1200" cap="none" normalizeH="0" baseline="0" dirty="0">
                          <a:ln>
                            <a:noFill/>
                          </a:ln>
                          <a:solidFill>
                            <a:schemeClr val="tx1"/>
                          </a:solidFill>
                          <a:effectLst/>
                          <a:latin typeface="+mn-lt"/>
                          <a:ea typeface="+mn-ea"/>
                          <a:cs typeface="+mn-cs"/>
                        </a:rPr>
                        <a:t>μ</a:t>
                      </a:r>
                      <a:r>
                        <a:rPr kumimoji="0" lang="en-US" altLang="en-US" sz="1400" b="1" u="none" strike="noStrike" kern="1200" cap="none" normalizeH="0" baseline="0" dirty="0">
                          <a:ln>
                            <a:noFill/>
                          </a:ln>
                          <a:solidFill>
                            <a:schemeClr val="tx1"/>
                          </a:solidFill>
                          <a:effectLst/>
                          <a:latin typeface="+mn-lt"/>
                          <a:ea typeface="+mn-ea"/>
                          <a:cs typeface="+mn-cs"/>
                        </a:rPr>
                        <a:t>g),</a:t>
                      </a:r>
                      <a:r>
                        <a:rPr kumimoji="0" lang="en-US" altLang="en-US" sz="1400" b="1" u="none" strike="noStrike" kern="1200" cap="none" normalizeH="0" baseline="30000" dirty="0">
                          <a:ln>
                            <a:noFill/>
                          </a:ln>
                          <a:solidFill>
                            <a:schemeClr val="tx1"/>
                          </a:solidFill>
                          <a:effectLst/>
                          <a:latin typeface="+mn-lt"/>
                          <a:ea typeface="+mn-ea"/>
                          <a:cs typeface="+mn-cs"/>
                        </a:rPr>
                        <a:t>b</a:t>
                      </a:r>
                      <a:r>
                        <a:rPr kumimoji="0" lang="en-US" altLang="en-US" sz="1400" b="1" u="none" strike="noStrike" kern="1200" cap="none" normalizeH="0" baseline="0" dirty="0">
                          <a:ln>
                            <a:noFill/>
                          </a:ln>
                          <a:solidFill>
                            <a:schemeClr val="tx1"/>
                          </a:solidFill>
                          <a:effectLst/>
                          <a:latin typeface="+mn-lt"/>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mean (range)</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solidFill>
                            <a:schemeClr val="tx1"/>
                          </a:solidFill>
                        </a:rPr>
                        <a:t>1232 </a:t>
                      </a:r>
                    </a:p>
                    <a:p>
                      <a:pPr algn="ctr"/>
                      <a:r>
                        <a:rPr lang="en-US" sz="1400" dirty="0">
                          <a:solidFill>
                            <a:schemeClr val="tx1"/>
                          </a:solidFill>
                        </a:rPr>
                        <a:t>(250 - 5000)</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solidFill>
                            <a:schemeClr val="tx1"/>
                          </a:solidFill>
                        </a:rPr>
                        <a:t>1033 </a:t>
                      </a:r>
                    </a:p>
                    <a:p>
                      <a:pPr algn="ctr"/>
                      <a:r>
                        <a:rPr lang="en-US" sz="1400" dirty="0">
                          <a:solidFill>
                            <a:schemeClr val="tx1"/>
                          </a:solidFill>
                        </a:rPr>
                        <a:t>(250 - 3750)</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solidFill>
                            <a:schemeClr val="tx1"/>
                          </a:solidFill>
                        </a:rPr>
                        <a:t>1192 </a:t>
                      </a:r>
                    </a:p>
                    <a:p>
                      <a:pPr algn="ctr"/>
                      <a:r>
                        <a:rPr lang="en-US" sz="1400" dirty="0">
                          <a:solidFill>
                            <a:schemeClr val="tx1"/>
                          </a:solidFill>
                        </a:rPr>
                        <a:t>(100-3250)</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2944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Long-acting beta-agonists,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a:spcBef>
                          <a:spcPts val="600"/>
                        </a:spcBef>
                      </a:pPr>
                      <a:r>
                        <a:rPr lang="en-US" sz="1400" kern="1200" dirty="0">
                          <a:solidFill>
                            <a:schemeClr val="tx1"/>
                          </a:solidFill>
                          <a:effectLst/>
                          <a:latin typeface="+mn-lt"/>
                          <a:ea typeface="+mn-ea"/>
                          <a:cs typeface="+mn-cs"/>
                        </a:rPr>
                        <a:t>75 (100)</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a:spcBef>
                          <a:spcPts val="600"/>
                        </a:spcBef>
                      </a:pPr>
                      <a:r>
                        <a:rPr lang="en-US" sz="1400" kern="1200" dirty="0">
                          <a:solidFill>
                            <a:schemeClr val="tx1"/>
                          </a:solidFill>
                          <a:effectLst/>
                          <a:latin typeface="+mn-lt"/>
                          <a:ea typeface="+mn-ea"/>
                          <a:cs typeface="+mn-cs"/>
                        </a:rPr>
                        <a:t>72 (100)</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a:spcBef>
                          <a:spcPts val="600"/>
                        </a:spcBef>
                      </a:pPr>
                      <a:r>
                        <a:rPr lang="en-US" sz="1400" kern="1200" dirty="0">
                          <a:solidFill>
                            <a:schemeClr val="tx1"/>
                          </a:solidFill>
                          <a:effectLst/>
                          <a:latin typeface="+mn-lt"/>
                          <a:ea typeface="+mn-ea"/>
                          <a:cs typeface="+mn-cs"/>
                        </a:rPr>
                        <a:t>73 (100)</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944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Long-acting muscarinic receptor antagonist,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kern="1200" dirty="0">
                          <a:solidFill>
                            <a:schemeClr val="tx1"/>
                          </a:solidFill>
                          <a:effectLst/>
                          <a:latin typeface="+mn-lt"/>
                          <a:ea typeface="+mn-ea"/>
                          <a:cs typeface="+mn-cs"/>
                        </a:rPr>
                        <a:t>21 (28)</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kern="1200" dirty="0">
                          <a:solidFill>
                            <a:schemeClr val="tx1"/>
                          </a:solidFill>
                          <a:effectLst/>
                          <a:latin typeface="+mn-lt"/>
                          <a:ea typeface="+mn-ea"/>
                          <a:cs typeface="+mn-cs"/>
                        </a:rPr>
                        <a:t>21 (29)</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kern="1200" dirty="0">
                          <a:solidFill>
                            <a:schemeClr val="tx1"/>
                          </a:solidFill>
                          <a:effectLst/>
                          <a:latin typeface="+mn-lt"/>
                          <a:ea typeface="+mn-ea"/>
                          <a:cs typeface="+mn-cs"/>
                        </a:rPr>
                        <a:t>21 (29)</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2944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Leukotriene receptor antagonist,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25 (33)</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28 (39)</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29 (40)</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294468">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Xanthine derivatives,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10 (13)</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10 (14)</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13 (18)</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8"/>
                  </a:ext>
                </a:extLst>
              </a:tr>
              <a:tr h="2944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Other asthma medications,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a:spcBef>
                          <a:spcPts val="600"/>
                        </a:spcBef>
                      </a:pPr>
                      <a:r>
                        <a:rPr lang="en-US" sz="1400" dirty="0">
                          <a:solidFill>
                            <a:schemeClr val="tx1"/>
                          </a:solidFill>
                        </a:rPr>
                        <a:t>3 (4)</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dirty="0">
                          <a:solidFill>
                            <a:schemeClr val="tx1"/>
                          </a:solidFill>
                        </a:rPr>
                        <a:t>2 (3)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dirty="0">
                          <a:solidFill>
                            <a:schemeClr val="tx1"/>
                          </a:solidFill>
                        </a:rPr>
                        <a:t>1 (1)</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11385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B3F53EE-32A0-41C3-8873-37BB6EA472AE}"/>
              </a:ext>
            </a:extLst>
          </p:cNvPr>
          <p:cNvSpPr>
            <a:spLocks noGrp="1"/>
          </p:cNvSpPr>
          <p:nvPr>
            <p:ph type="title"/>
          </p:nvPr>
        </p:nvSpPr>
        <p:spPr>
          <a:xfrm>
            <a:off x="457200" y="1270365"/>
            <a:ext cx="11277600" cy="978729"/>
          </a:xfrm>
        </p:spPr>
        <p:txBody>
          <a:bodyPr/>
          <a:lstStyle/>
          <a:p>
            <a:pPr marL="0" indent="0"/>
            <a:r>
              <a:rPr lang="en-US" dirty="0"/>
              <a:t>ZONDA: Summary of Key Efficacy and Safety Events</a:t>
            </a:r>
            <a:br>
              <a:rPr lang="en-US" dirty="0"/>
            </a:br>
            <a:endParaRPr lang="en-US" dirty="0"/>
          </a:p>
        </p:txBody>
      </p:sp>
      <p:sp>
        <p:nvSpPr>
          <p:cNvPr id="13" name="Text Placeholder 12">
            <a:extLst>
              <a:ext uri="{FF2B5EF4-FFF2-40B4-BE49-F238E27FC236}">
                <a16:creationId xmlns:a16="http://schemas.microsoft.com/office/drawing/2014/main" id="{6908D69D-8B98-430E-999B-0E43837720AD}"/>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264240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ZONDA: Primary and Key Secondary Endpoints </a:t>
            </a:r>
          </a:p>
        </p:txBody>
      </p:sp>
      <p:sp>
        <p:nvSpPr>
          <p:cNvPr id="4" name="Slide Number Placeholder 3"/>
          <p:cNvSpPr>
            <a:spLocks noGrp="1"/>
          </p:cNvSpPr>
          <p:nvPr>
            <p:ph type="sldNum" sz="quarter" idx="12"/>
          </p:nvPr>
        </p:nvSpPr>
        <p:spPr/>
        <p:txBody>
          <a:bodyPr/>
          <a:lstStyle/>
          <a:p>
            <a:fld id="{481F2B7F-198A-42B2-B878-1A7737CDC9EB}" type="slidenum">
              <a:rPr lang="en-US" smtClean="0"/>
              <a:pPr/>
              <a:t>15</a:t>
            </a:fld>
            <a:endParaRPr lang="en-US" dirty="0"/>
          </a:p>
        </p:txBody>
      </p:sp>
      <p:sp>
        <p:nvSpPr>
          <p:cNvPr id="3" name="Text Placeholder 2"/>
          <p:cNvSpPr>
            <a:spLocks noGrp="1"/>
          </p:cNvSpPr>
          <p:nvPr>
            <p:ph type="body" sz="quarter" idx="13"/>
          </p:nvPr>
        </p:nvSpPr>
        <p:spPr/>
        <p:txBody>
          <a:bodyPr>
            <a:normAutofit/>
          </a:bodyPr>
          <a:lstStyle/>
          <a:p>
            <a:r>
              <a:rPr lang="en-US" baseline="30000" dirty="0"/>
              <a:t>a</a:t>
            </a:r>
            <a:r>
              <a:rPr lang="en-US" dirty="0"/>
              <a:t>Patients eligible for 100% dose reduction were those with an optimized baseline OCS dose ≤12.5 mg. </a:t>
            </a:r>
            <a:r>
              <a:rPr lang="en-US" baseline="30000" dirty="0" err="1"/>
              <a:t>b</a:t>
            </a:r>
            <a:r>
              <a:rPr lang="en-US" dirty="0" err="1"/>
              <a:t>Rate</a:t>
            </a:r>
            <a:r>
              <a:rPr lang="en-US" dirty="0"/>
              <a:t> ratio.</a:t>
            </a:r>
          </a:p>
          <a:p>
            <a:r>
              <a:rPr lang="en-US" dirty="0"/>
              <a:t> </a:t>
            </a:r>
            <a:r>
              <a:rPr lang="en-GB" dirty="0"/>
              <a:t>Benra = benralizumab</a:t>
            </a:r>
            <a:r>
              <a:rPr lang="en-US" dirty="0"/>
              <a:t>; CI = confidence interval; </a:t>
            </a:r>
            <a:r>
              <a:rPr lang="en-GB" dirty="0"/>
              <a:t>OCS = oral corticosteroids; Q4W = every 4 weeks; Q8W = every 8 weeks.</a:t>
            </a:r>
            <a:endParaRPr lang="en-US" dirty="0"/>
          </a:p>
          <a:p>
            <a:r>
              <a:rPr lang="en-US" dirty="0"/>
              <a:t>1. Nair P et al. </a:t>
            </a:r>
            <a:r>
              <a:rPr lang="en-US" i="1" dirty="0"/>
              <a:t>N </a:t>
            </a:r>
            <a:r>
              <a:rPr lang="en-US" i="1" dirty="0" err="1"/>
              <a:t>Engl</a:t>
            </a:r>
            <a:r>
              <a:rPr lang="en-US" i="1" dirty="0"/>
              <a:t> J Med</a:t>
            </a:r>
            <a:r>
              <a:rPr lang="en-US" dirty="0"/>
              <a:t>. 2017;376:2448-2458; 2. In House Data, AstraZeneca Pharmaceuticals LP. CSR D3250C00020</a:t>
            </a:r>
            <a:r>
              <a:rPr lang="en-US" sz="900" dirty="0"/>
              <a:t>.</a:t>
            </a:r>
          </a:p>
        </p:txBody>
      </p:sp>
      <p:graphicFrame>
        <p:nvGraphicFramePr>
          <p:cNvPr id="13" name="Table 12"/>
          <p:cNvGraphicFramePr>
            <a:graphicFrameLocks noGrp="1"/>
          </p:cNvGraphicFramePr>
          <p:nvPr>
            <p:extLst>
              <p:ext uri="{D42A27DB-BD31-4B8C-83A1-F6EECF244321}">
                <p14:modId xmlns:p14="http://schemas.microsoft.com/office/powerpoint/2010/main" val="3251604502"/>
              </p:ext>
            </p:extLst>
          </p:nvPr>
        </p:nvGraphicFramePr>
        <p:xfrm>
          <a:off x="457195" y="1478281"/>
          <a:ext cx="11277605" cy="4663440"/>
        </p:xfrm>
        <a:graphic>
          <a:graphicData uri="http://schemas.openxmlformats.org/drawingml/2006/table">
            <a:tbl>
              <a:tblPr firstRow="1" bandRow="1">
                <a:tableStyleId>{5940675A-B579-460E-94D1-54222C63F5DA}</a:tableStyleId>
              </a:tblPr>
              <a:tblGrid>
                <a:gridCol w="5017173">
                  <a:extLst>
                    <a:ext uri="{9D8B030D-6E8A-4147-A177-3AD203B41FA5}">
                      <a16:colId xmlns:a16="http://schemas.microsoft.com/office/drawing/2014/main" val="20000"/>
                    </a:ext>
                  </a:extLst>
                </a:gridCol>
                <a:gridCol w="1612232">
                  <a:extLst>
                    <a:ext uri="{9D8B030D-6E8A-4147-A177-3AD203B41FA5}">
                      <a16:colId xmlns:a16="http://schemas.microsoft.com/office/drawing/2014/main" val="20001"/>
                    </a:ext>
                  </a:extLst>
                </a:gridCol>
                <a:gridCol w="1359568">
                  <a:extLst>
                    <a:ext uri="{9D8B030D-6E8A-4147-A177-3AD203B41FA5}">
                      <a16:colId xmlns:a16="http://schemas.microsoft.com/office/drawing/2014/main" val="20002"/>
                    </a:ext>
                  </a:extLst>
                </a:gridCol>
                <a:gridCol w="2153653">
                  <a:extLst>
                    <a:ext uri="{9D8B030D-6E8A-4147-A177-3AD203B41FA5}">
                      <a16:colId xmlns:a16="http://schemas.microsoft.com/office/drawing/2014/main" val="20003"/>
                    </a:ext>
                  </a:extLst>
                </a:gridCol>
                <a:gridCol w="1134979">
                  <a:extLst>
                    <a:ext uri="{9D8B030D-6E8A-4147-A177-3AD203B41FA5}">
                      <a16:colId xmlns:a16="http://schemas.microsoft.com/office/drawing/2014/main" val="20004"/>
                    </a:ext>
                  </a:extLst>
                </a:gridCol>
              </a:tblGrid>
              <a:tr h="220789">
                <a:tc>
                  <a:txBody>
                    <a:bodyPr/>
                    <a:lstStyle/>
                    <a:p>
                      <a:r>
                        <a:rPr kumimoji="0" lang="en-GB" sz="1200" b="1" u="none" strike="noStrike" kern="1200" cap="none" normalizeH="0" baseline="0" dirty="0">
                          <a:ln>
                            <a:noFill/>
                          </a:ln>
                          <a:solidFill>
                            <a:schemeClr val="bg1"/>
                          </a:solidFill>
                          <a:effectLst/>
                          <a:latin typeface="+mn-lt"/>
                          <a:ea typeface="+mn-ea"/>
                          <a:cs typeface="Arial" pitchFamily="34" charset="0"/>
                        </a:rPr>
                        <a:t>Variable</a:t>
                      </a: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kumimoji="0" lang="en-GB" sz="1200" b="1" u="none" strike="noStrike" kern="1200" cap="none" normalizeH="0" baseline="0" dirty="0">
                          <a:ln>
                            <a:noFill/>
                          </a:ln>
                          <a:solidFill>
                            <a:schemeClr val="bg1"/>
                          </a:solidFill>
                          <a:effectLst/>
                          <a:latin typeface="+mn-lt"/>
                          <a:ea typeface="+mn-ea"/>
                          <a:cs typeface="Arial" pitchFamily="34" charset="0"/>
                        </a:rPr>
                        <a:t>Treatment</a:t>
                      </a:r>
                      <a:endParaRPr kumimoji="0" lang="en-US" sz="1200" b="1" u="none" strike="noStrike" kern="1200" cap="none" normalizeH="0" baseline="0" dirty="0">
                        <a:ln>
                          <a:noFill/>
                        </a:ln>
                        <a:solidFill>
                          <a:schemeClr val="bg1"/>
                        </a:solidFill>
                        <a:effectLst/>
                        <a:latin typeface="+mn-lt"/>
                        <a:ea typeface="+mn-ea"/>
                        <a:cs typeface="Arial" pitchFamily="34" charset="0"/>
                      </a:endParaRP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609585" rtl="0" eaLnBrk="1" fontAlgn="base" latinLnBrk="0" hangingPunct="1">
                        <a:lnSpc>
                          <a:spcPct val="100000"/>
                        </a:lnSpc>
                        <a:spcBef>
                          <a:spcPts val="0"/>
                        </a:spcBef>
                        <a:spcAft>
                          <a:spcPts val="0"/>
                        </a:spcAft>
                        <a:buClrTx/>
                        <a:buSzTx/>
                        <a:buFont typeface="Wingdings" pitchFamily="2" charset="2"/>
                        <a:buNone/>
                        <a:tabLst/>
                      </a:pPr>
                      <a:r>
                        <a:rPr lang="en-US" altLang="en-US" sz="1200" b="1" kern="1200" dirty="0">
                          <a:solidFill>
                            <a:schemeClr val="bg1"/>
                          </a:solidFill>
                          <a:latin typeface="+mn-lt"/>
                          <a:ea typeface="Calibri"/>
                          <a:cs typeface="Times New Roman"/>
                        </a:rPr>
                        <a:t>%</a:t>
                      </a:r>
                      <a:r>
                        <a:rPr lang="en-US" altLang="en-US" sz="1200" b="1" kern="1200" baseline="0" dirty="0">
                          <a:solidFill>
                            <a:schemeClr val="bg1"/>
                          </a:solidFill>
                          <a:latin typeface="+mn-lt"/>
                          <a:ea typeface="Calibri"/>
                          <a:cs typeface="Times New Roman"/>
                        </a:rPr>
                        <a:t> Reduction</a:t>
                      </a:r>
                      <a:endParaRPr lang="en-US" altLang="en-US" sz="1200" b="1" kern="1200" dirty="0">
                        <a:solidFill>
                          <a:schemeClr val="bg1"/>
                        </a:solidFill>
                        <a:latin typeface="+mn-lt"/>
                        <a:ea typeface="Calibri"/>
                        <a:cs typeface="Times New Roman"/>
                      </a:endParaRP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609585" rtl="0" eaLnBrk="1" fontAlgn="base" latinLnBrk="0" hangingPunct="1">
                        <a:lnSpc>
                          <a:spcPct val="100000"/>
                        </a:lnSpc>
                        <a:spcBef>
                          <a:spcPts val="0"/>
                        </a:spcBef>
                        <a:spcAft>
                          <a:spcPts val="0"/>
                        </a:spcAft>
                        <a:buClrTx/>
                        <a:buSzTx/>
                        <a:buFont typeface="Wingdings" pitchFamily="2" charset="2"/>
                        <a:buNone/>
                        <a:tabLst/>
                      </a:pPr>
                      <a:r>
                        <a:rPr lang="en-US" altLang="en-US" sz="1200" b="1" kern="1200" dirty="0">
                          <a:solidFill>
                            <a:schemeClr val="bg1"/>
                          </a:solidFill>
                          <a:latin typeface="+mn-lt"/>
                          <a:ea typeface="Calibri"/>
                          <a:cs typeface="Times New Roman"/>
                        </a:rPr>
                        <a:t>Odds</a:t>
                      </a:r>
                      <a:r>
                        <a:rPr lang="en-US" altLang="en-US" sz="1200" b="1" kern="1200" baseline="0" dirty="0">
                          <a:solidFill>
                            <a:schemeClr val="bg1"/>
                          </a:solidFill>
                          <a:latin typeface="+mn-lt"/>
                          <a:ea typeface="Calibri"/>
                          <a:cs typeface="Times New Roman"/>
                        </a:rPr>
                        <a:t> Ratio </a:t>
                      </a:r>
                      <a:r>
                        <a:rPr lang="en-US" altLang="en-US" sz="1200" b="1" kern="1200" dirty="0">
                          <a:solidFill>
                            <a:schemeClr val="bg1"/>
                          </a:solidFill>
                          <a:latin typeface="+mn-lt"/>
                          <a:ea typeface="Calibri"/>
                          <a:cs typeface="Times New Roman"/>
                        </a:rPr>
                        <a:t>(95% CI)</a:t>
                      </a:r>
                    </a:p>
                  </a:txBody>
                  <a:tcPr marL="121920" marR="121920" marT="60960" marB="609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609585" rtl="0" eaLnBrk="1" fontAlgn="base" latinLnBrk="0" hangingPunct="1">
                        <a:lnSpc>
                          <a:spcPct val="100000"/>
                        </a:lnSpc>
                        <a:spcBef>
                          <a:spcPts val="0"/>
                        </a:spcBef>
                        <a:spcAft>
                          <a:spcPts val="0"/>
                        </a:spcAft>
                        <a:buClrTx/>
                        <a:buSzTx/>
                        <a:buFont typeface="Wingdings" pitchFamily="2" charset="2"/>
                        <a:buNone/>
                        <a:tabLst/>
                      </a:pPr>
                      <a:r>
                        <a:rPr lang="en-US" altLang="en-US" sz="1200" b="1" i="0" kern="1200" baseline="0" dirty="0">
                          <a:solidFill>
                            <a:schemeClr val="bg1"/>
                          </a:solidFill>
                          <a:latin typeface="+mn-lt"/>
                          <a:ea typeface="Calibri"/>
                          <a:cs typeface="Times New Roman"/>
                        </a:rPr>
                        <a:t>p-</a:t>
                      </a:r>
                      <a:r>
                        <a:rPr lang="en-US" altLang="en-US" sz="1200" b="1" kern="1200" dirty="0">
                          <a:solidFill>
                            <a:schemeClr val="bg1"/>
                          </a:solidFill>
                          <a:latin typeface="+mn-lt"/>
                          <a:ea typeface="Calibri"/>
                          <a:cs typeface="Times New Roman"/>
                        </a:rPr>
                        <a:t>value</a:t>
                      </a:r>
                    </a:p>
                  </a:txBody>
                  <a:tcPr marL="121920" marR="121920" marT="60960" marB="60960" anchor="ctr" horzOverflow="overflow">
                    <a:lnL w="12700" cap="flat" cmpd="sng" algn="ctr">
                      <a:no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9750">
                <a:tc rowSpan="3">
                  <a:txBody>
                    <a:bodyPr/>
                    <a:lstStyle/>
                    <a:p>
                      <a:pPr marL="0" marR="0">
                        <a:spcBef>
                          <a:spcPts val="0"/>
                        </a:spcBef>
                        <a:spcAft>
                          <a:spcPts val="0"/>
                        </a:spcAft>
                      </a:pPr>
                      <a:r>
                        <a:rPr lang="en-US" sz="1100" b="1" kern="1200" dirty="0">
                          <a:solidFill>
                            <a:schemeClr val="tx1"/>
                          </a:solidFill>
                          <a:latin typeface="+mn-lt"/>
                          <a:ea typeface="SimSun"/>
                          <a:cs typeface="+mn-cs"/>
                        </a:rPr>
                        <a:t>Primary Endpoint: </a:t>
                      </a:r>
                    </a:p>
                    <a:p>
                      <a:pPr marL="0" marR="0">
                        <a:spcBef>
                          <a:spcPts val="0"/>
                        </a:spcBef>
                        <a:spcAft>
                          <a:spcPts val="0"/>
                        </a:spcAft>
                      </a:pPr>
                      <a:r>
                        <a:rPr lang="en-US" sz="1100" b="1" kern="1200" dirty="0">
                          <a:solidFill>
                            <a:schemeClr val="tx1"/>
                          </a:solidFill>
                          <a:latin typeface="+mn-lt"/>
                          <a:ea typeface="SimSun"/>
                          <a:cs typeface="+mn-cs"/>
                        </a:rPr>
                        <a:t>Median</a:t>
                      </a:r>
                      <a:r>
                        <a:rPr lang="en-US" sz="1100" b="1" kern="1200" baseline="0" dirty="0">
                          <a:solidFill>
                            <a:schemeClr val="tx1"/>
                          </a:solidFill>
                          <a:latin typeface="+mn-lt"/>
                          <a:ea typeface="SimSun"/>
                          <a:cs typeface="+mn-cs"/>
                        </a:rPr>
                        <a:t> O</a:t>
                      </a:r>
                      <a:r>
                        <a:rPr lang="en-US" sz="1100" b="1" kern="1200" dirty="0">
                          <a:solidFill>
                            <a:schemeClr val="tx1"/>
                          </a:solidFill>
                          <a:latin typeface="+mn-lt"/>
                          <a:ea typeface="SimSun"/>
                          <a:cs typeface="+mn-cs"/>
                        </a:rPr>
                        <a:t>CS</a:t>
                      </a:r>
                      <a:r>
                        <a:rPr lang="en-US" sz="1100" b="1" kern="1200" baseline="0" dirty="0">
                          <a:solidFill>
                            <a:schemeClr val="tx1"/>
                          </a:solidFill>
                          <a:latin typeface="+mn-lt"/>
                          <a:ea typeface="SimSun"/>
                          <a:cs typeface="+mn-cs"/>
                        </a:rPr>
                        <a:t> dose reduction, %</a:t>
                      </a:r>
                      <a:r>
                        <a:rPr lang="en-US" sz="1100" b="1" kern="1200" dirty="0">
                          <a:solidFill>
                            <a:schemeClr val="tx1"/>
                          </a:solidFill>
                          <a:latin typeface="+mn-lt"/>
                          <a:ea typeface="SimSun"/>
                          <a:cs typeface="+mn-cs"/>
                        </a:rPr>
                        <a:t>  </a:t>
                      </a:r>
                    </a:p>
                    <a:p>
                      <a:pPr marL="0" marR="0">
                        <a:spcBef>
                          <a:spcPts val="0"/>
                        </a:spcBef>
                        <a:spcAft>
                          <a:spcPts val="0"/>
                        </a:spcAft>
                      </a:pPr>
                      <a:r>
                        <a:rPr lang="en-US" sz="1100" b="1" kern="1200" dirty="0">
                          <a:solidFill>
                            <a:schemeClr val="tx1"/>
                          </a:solidFill>
                          <a:latin typeface="+mn-lt"/>
                          <a:ea typeface="SimSun"/>
                          <a:cs typeface="+mn-cs"/>
                        </a:rPr>
                        <a:t>(Benra</a:t>
                      </a:r>
                      <a:r>
                        <a:rPr lang="en-US" sz="1100" b="1" kern="1200" baseline="0" dirty="0">
                          <a:solidFill>
                            <a:schemeClr val="tx1"/>
                          </a:solidFill>
                          <a:latin typeface="+mn-lt"/>
                          <a:ea typeface="SimSun"/>
                          <a:cs typeface="+mn-cs"/>
                        </a:rPr>
                        <a:t> vs. </a:t>
                      </a:r>
                      <a:r>
                        <a:rPr lang="en-US" sz="1100" b="1" kern="1200" dirty="0">
                          <a:solidFill>
                            <a:schemeClr val="tx1"/>
                          </a:solidFill>
                          <a:latin typeface="+mn-lt"/>
                          <a:ea typeface="SimSun"/>
                          <a:cs typeface="+mn-cs"/>
                        </a:rPr>
                        <a:t>placebo)</a:t>
                      </a:r>
                      <a:r>
                        <a:rPr lang="en-US" sz="1100" b="1" kern="1200" baseline="30000" dirty="0">
                          <a:solidFill>
                            <a:schemeClr val="tx1"/>
                          </a:solidFill>
                          <a:latin typeface="+mn-lt"/>
                          <a:ea typeface="SimSun"/>
                          <a:cs typeface="+mn-cs"/>
                        </a:rPr>
                        <a:t>1</a:t>
                      </a: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100" b="1" dirty="0">
                          <a:solidFill>
                            <a:schemeClr val="bg1"/>
                          </a:solidFill>
                          <a:latin typeface="+mn-lt"/>
                          <a:ea typeface="SimSun"/>
                        </a:rPr>
                        <a:t>Benra Q4W</a:t>
                      </a:r>
                    </a:p>
                  </a:txBody>
                  <a:tcPr marL="121920" marR="121920" marT="60960" marB="60960" anchor="ctr">
                    <a:lnL w="12700" cap="flat" cmpd="sng" algn="ctr">
                      <a:solidFill>
                        <a:schemeClr val="bg2"/>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75</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4.09  (2.22 to 7.57)</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&lt;0.001</a:t>
                      </a:r>
                    </a:p>
                  </a:txBody>
                  <a:tcPr marL="121920" marR="121920" marT="60960" marB="60960" anchor="ctr">
                    <a:lnL w="12700" cap="flat" cmpd="sng" algn="ctr">
                      <a:no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209750">
                <a:tc vMerge="1">
                  <a:txBody>
                    <a:bodyPr/>
                    <a:lstStyle/>
                    <a:p>
                      <a:endParaRPr lang="en-US"/>
                    </a:p>
                  </a:txBody>
                  <a:tcPr/>
                </a:tc>
                <a:tc>
                  <a:txBody>
                    <a:bodyPr/>
                    <a:lstStyle/>
                    <a:p>
                      <a:pPr marL="0" marR="0">
                        <a:spcBef>
                          <a:spcPts val="0"/>
                        </a:spcBef>
                        <a:spcAft>
                          <a:spcPts val="0"/>
                        </a:spcAft>
                      </a:pPr>
                      <a:r>
                        <a:rPr lang="en-US" sz="1100" b="1" dirty="0">
                          <a:solidFill>
                            <a:schemeClr val="bg1"/>
                          </a:solidFill>
                          <a:latin typeface="+mn-lt"/>
                          <a:ea typeface="SimSun"/>
                        </a:rPr>
                        <a:t>Benra Q8W</a:t>
                      </a:r>
                    </a:p>
                  </a:txBody>
                  <a:tcPr marL="121920" marR="121920" marT="60960" marB="60960" anchor="ctr">
                    <a:lnL w="12700" cap="flat" cmpd="sng" algn="ctr">
                      <a:solidFill>
                        <a:schemeClr val="bg2"/>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75</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4.12</a:t>
                      </a:r>
                      <a:r>
                        <a:rPr lang="en-US" sz="1100" b="1" kern="1200" baseline="0" dirty="0">
                          <a:solidFill>
                            <a:schemeClr val="bg1"/>
                          </a:solidFill>
                          <a:latin typeface="+mn-lt"/>
                          <a:ea typeface="Calibri"/>
                          <a:cs typeface="Times New Roman"/>
                        </a:rPr>
                        <a:t> </a:t>
                      </a:r>
                      <a:r>
                        <a:rPr lang="en-US" sz="1100" b="1" kern="1200" dirty="0">
                          <a:solidFill>
                            <a:schemeClr val="bg1"/>
                          </a:solidFill>
                          <a:latin typeface="+mn-lt"/>
                          <a:ea typeface="Calibri"/>
                          <a:cs typeface="Times New Roman"/>
                        </a:rPr>
                        <a:t> (2.22 to 7.63)</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&lt;0.001</a:t>
                      </a:r>
                    </a:p>
                  </a:txBody>
                  <a:tcPr marL="121920" marR="121920" marT="60960" marB="60960" anchor="ctr">
                    <a:lnL w="12700" cap="flat" cmpd="sng" algn="ctr">
                      <a:no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2"/>
                  </a:ext>
                </a:extLst>
              </a:tr>
              <a:tr h="209750">
                <a:tc vMerge="1">
                  <a:txBody>
                    <a:bodyPr/>
                    <a:lstStyle/>
                    <a:p>
                      <a:endParaRPr lang="en-US"/>
                    </a:p>
                  </a:txBody>
                  <a:tcPr/>
                </a:tc>
                <a:tc>
                  <a:txBody>
                    <a:bodyPr/>
                    <a:lstStyle/>
                    <a:p>
                      <a:pPr marL="0" marR="0">
                        <a:spcBef>
                          <a:spcPts val="0"/>
                        </a:spcBef>
                        <a:spcAft>
                          <a:spcPts val="0"/>
                        </a:spcAft>
                      </a:pPr>
                      <a:r>
                        <a:rPr lang="en-GB" sz="1100" b="1" dirty="0">
                          <a:latin typeface="+mn-lt"/>
                          <a:ea typeface="SimSun"/>
                        </a:rPr>
                        <a:t>Placebo</a:t>
                      </a:r>
                    </a:p>
                  </a:txBody>
                  <a:tcPr marL="121920" marR="121920" marT="60960" marB="60960" anchor="ctr">
                    <a:lnL w="12700"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kern="1200" dirty="0">
                          <a:solidFill>
                            <a:srgbClr val="000000"/>
                          </a:solidFill>
                          <a:latin typeface="+mn-lt"/>
                          <a:ea typeface="Calibri"/>
                          <a:cs typeface="Times New Roman"/>
                        </a:rPr>
                        <a:t>25</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defTabSz="609585" rtl="0" eaLnBrk="1" latinLnBrk="0" hangingPunct="1">
                        <a:spcBef>
                          <a:spcPts val="0"/>
                        </a:spcBef>
                        <a:spcAft>
                          <a:spcPts val="0"/>
                        </a:spcAft>
                      </a:pPr>
                      <a:endParaRPr lang="en-US" sz="1100" kern="1200" dirty="0">
                        <a:solidFill>
                          <a:srgbClr val="000000"/>
                        </a:solidFill>
                        <a:latin typeface="+mn-lt"/>
                        <a:ea typeface="Calibri"/>
                        <a:cs typeface="Times New Roman"/>
                      </a:endParaRP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defTabSz="609585" rtl="0" eaLnBrk="1" latinLnBrk="0" hangingPunct="1">
                        <a:spcBef>
                          <a:spcPts val="0"/>
                        </a:spcBef>
                        <a:spcAft>
                          <a:spcPts val="0"/>
                        </a:spcAft>
                      </a:pPr>
                      <a:endParaRPr lang="en-US" sz="1100" kern="1200" dirty="0">
                        <a:solidFill>
                          <a:srgbClr val="000000"/>
                        </a:solidFill>
                        <a:latin typeface="+mn-lt"/>
                        <a:ea typeface="Calibri"/>
                        <a:cs typeface="Times New Roman"/>
                      </a:endParaRPr>
                    </a:p>
                  </a:txBody>
                  <a:tcPr marL="121920" marR="121920" marT="60960" marB="60960" anchor="ctr">
                    <a:lnL w="12700" cap="flat" cmpd="sng" algn="ctr">
                      <a:no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0975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effectLst/>
                          <a:latin typeface="+mn-lt"/>
                        </a:rPr>
                        <a:t>Secondary Endpoint: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effectLst/>
                          <a:latin typeface="+mn-lt"/>
                        </a:rPr>
                        <a:t>Proportion of patients with ≥50% reduction in average</a:t>
                      </a:r>
                      <a:r>
                        <a:rPr lang="en-US" sz="1100" b="1" baseline="0" dirty="0">
                          <a:solidFill>
                            <a:schemeClr val="tx1"/>
                          </a:solidFill>
                          <a:effectLst/>
                          <a:latin typeface="+mn-lt"/>
                        </a:rPr>
                        <a:t> daily OCS dose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SimSun"/>
                          <a:cs typeface="+mn-cs"/>
                        </a:rPr>
                        <a:t>(Benra vs. placebo)</a:t>
                      </a:r>
                      <a:r>
                        <a:rPr lang="en-US" sz="1100" b="1" kern="1200" baseline="30000" dirty="0">
                          <a:solidFill>
                            <a:schemeClr val="tx1"/>
                          </a:solidFill>
                          <a:latin typeface="+mn-lt"/>
                          <a:ea typeface="SimSun"/>
                          <a:cs typeface="+mn-cs"/>
                        </a:rPr>
                        <a:t>1,2</a:t>
                      </a:r>
                      <a:r>
                        <a:rPr lang="en-US" sz="1100" b="1" kern="1200" dirty="0">
                          <a:solidFill>
                            <a:schemeClr val="tx1"/>
                          </a:solidFill>
                          <a:latin typeface="+mn-lt"/>
                          <a:ea typeface="SimSun"/>
                          <a:cs typeface="+mn-cs"/>
                        </a:rPr>
                        <a:t> </a:t>
                      </a: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spcBef>
                          <a:spcPts val="0"/>
                        </a:spcBef>
                        <a:spcAft>
                          <a:spcPts val="0"/>
                        </a:spcAft>
                      </a:pPr>
                      <a:r>
                        <a:rPr lang="en-US" sz="1100" b="1" dirty="0">
                          <a:solidFill>
                            <a:schemeClr val="bg1"/>
                          </a:solidFill>
                          <a:latin typeface="+mn-lt"/>
                          <a:ea typeface="SimSun"/>
                        </a:rPr>
                        <a:t>Benra Q4W </a:t>
                      </a:r>
                    </a:p>
                  </a:txBody>
                  <a:tcPr marL="121920" marR="121920" marT="60960" marB="60960" anchor="ctr">
                    <a:lnL w="12700" cap="flat" cmpd="sng" algn="ctr">
                      <a:solidFill>
                        <a:schemeClr val="bg2"/>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67</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3.59 (1.79 to 7.22)</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&lt;0.001</a:t>
                      </a:r>
                    </a:p>
                  </a:txBody>
                  <a:tcPr marL="121920" marR="121920" marT="60960" marB="60960" anchor="ctr">
                    <a:lnL w="12700" cap="flat" cmpd="sng" algn="ctr">
                      <a:no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4"/>
                  </a:ext>
                </a:extLst>
              </a:tr>
              <a:tr h="209750">
                <a:tc vMerge="1">
                  <a:txBody>
                    <a:bodyPr/>
                    <a:lstStyle/>
                    <a:p>
                      <a:endParaRPr lang="en-US"/>
                    </a:p>
                  </a:txBody>
                  <a:tcPr/>
                </a:tc>
                <a:tc>
                  <a:txBody>
                    <a:bodyPr/>
                    <a:lstStyle/>
                    <a:p>
                      <a:pPr marL="0" marR="0">
                        <a:spcBef>
                          <a:spcPts val="0"/>
                        </a:spcBef>
                        <a:spcAft>
                          <a:spcPts val="0"/>
                        </a:spcAft>
                      </a:pPr>
                      <a:r>
                        <a:rPr lang="en-US" sz="1100" b="1" dirty="0">
                          <a:solidFill>
                            <a:schemeClr val="bg1"/>
                          </a:solidFill>
                          <a:latin typeface="+mn-lt"/>
                          <a:ea typeface="SimSun"/>
                        </a:rPr>
                        <a:t>Benra Q8W</a:t>
                      </a:r>
                    </a:p>
                  </a:txBody>
                  <a:tcPr marL="121920" marR="121920" marT="60960" marB="60960" anchor="ctr">
                    <a:lnL w="12700" cap="flat" cmpd="sng" algn="ctr">
                      <a:solidFill>
                        <a:schemeClr val="bg2"/>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66</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3.03 (1.57 to  5.86)</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&lt;0.001</a:t>
                      </a:r>
                    </a:p>
                  </a:txBody>
                  <a:tcPr marL="121920" marR="121920" marT="60960" marB="60960" anchor="ctr">
                    <a:lnL w="12700" cap="flat" cmpd="sng" algn="ctr">
                      <a:no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5"/>
                  </a:ext>
                </a:extLst>
              </a:tr>
              <a:tr h="209750">
                <a:tc vMerge="1">
                  <a:txBody>
                    <a:bodyPr/>
                    <a:lstStyle/>
                    <a:p>
                      <a:endParaRPr lang="en-US"/>
                    </a:p>
                  </a:txBody>
                  <a:tcPr/>
                </a:tc>
                <a:tc>
                  <a:txBody>
                    <a:bodyPr/>
                    <a:lstStyle/>
                    <a:p>
                      <a:pPr marL="0" marR="0">
                        <a:spcBef>
                          <a:spcPts val="0"/>
                        </a:spcBef>
                        <a:spcAft>
                          <a:spcPts val="0"/>
                        </a:spcAft>
                      </a:pPr>
                      <a:r>
                        <a:rPr lang="en-GB" sz="1100" b="1" dirty="0">
                          <a:latin typeface="+mn-lt"/>
                          <a:ea typeface="SimSun"/>
                        </a:rPr>
                        <a:t>Placebo</a:t>
                      </a:r>
                    </a:p>
                  </a:txBody>
                  <a:tcPr marL="121920" marR="121920" marT="60960" marB="60960" anchor="ctr">
                    <a:lnL w="38100"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Calibri"/>
                          <a:cs typeface="Times New Roman"/>
                        </a:rPr>
                        <a:t>37</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defTabSz="609585" rtl="0" eaLnBrk="1" latinLnBrk="0" hangingPunct="1">
                        <a:spcBef>
                          <a:spcPts val="0"/>
                        </a:spcBef>
                        <a:spcAft>
                          <a:spcPts val="0"/>
                        </a:spcAft>
                      </a:pPr>
                      <a:endParaRPr lang="en-US" sz="1100" kern="1200" dirty="0">
                        <a:solidFill>
                          <a:schemeClr val="tx1"/>
                        </a:solidFill>
                        <a:latin typeface="+mn-lt"/>
                        <a:ea typeface="Calibri"/>
                        <a:cs typeface="Times New Roman"/>
                      </a:endParaRP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defTabSz="609585" rtl="0" eaLnBrk="1" latinLnBrk="0" hangingPunct="1">
                        <a:spcBef>
                          <a:spcPts val="0"/>
                        </a:spcBef>
                        <a:spcAft>
                          <a:spcPts val="0"/>
                        </a:spcAft>
                      </a:pPr>
                      <a:endParaRPr lang="en-US" sz="1100" kern="1200" dirty="0">
                        <a:solidFill>
                          <a:schemeClr val="tx1"/>
                        </a:solidFill>
                        <a:latin typeface="+mn-lt"/>
                        <a:ea typeface="Calibri"/>
                        <a:cs typeface="Times New Roman"/>
                      </a:endParaRPr>
                    </a:p>
                  </a:txBody>
                  <a:tcPr marL="121920" marR="121920" marT="60960" marB="60960" anchor="ctr">
                    <a:lnL w="12700" cap="flat" cmpd="sng" algn="ctr">
                      <a:no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20975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effectLst/>
                          <a:latin typeface="+mn-lt"/>
                        </a:rPr>
                        <a:t>Secondary Endpoint: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effectLst/>
                          <a:latin typeface="+mn-lt"/>
                        </a:rPr>
                        <a:t>Proportion of patients with 100% </a:t>
                      </a:r>
                      <a:r>
                        <a:rPr lang="en-US" sz="1100" b="1" dirty="0" err="1">
                          <a:effectLst/>
                          <a:latin typeface="+mn-lt"/>
                        </a:rPr>
                        <a:t>reduction</a:t>
                      </a:r>
                      <a:r>
                        <a:rPr lang="en-US" sz="1100" b="1" baseline="30000" dirty="0" err="1">
                          <a:effectLst/>
                          <a:latin typeface="+mn-lt"/>
                        </a:rPr>
                        <a:t>a</a:t>
                      </a:r>
                      <a:r>
                        <a:rPr lang="en-US" sz="1100" b="1" dirty="0">
                          <a:effectLst/>
                          <a:latin typeface="+mn-lt"/>
                        </a:rPr>
                        <a:t> in average</a:t>
                      </a:r>
                      <a:r>
                        <a:rPr lang="en-US" sz="1100" b="1" baseline="0" dirty="0">
                          <a:effectLst/>
                          <a:latin typeface="+mn-lt"/>
                        </a:rPr>
                        <a:t> daily OCS dose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SimSun"/>
                          <a:cs typeface="+mn-cs"/>
                        </a:rPr>
                        <a:t>(Benra vs. placebo)</a:t>
                      </a:r>
                      <a:r>
                        <a:rPr lang="en-US" sz="1100" b="1" kern="1200" baseline="30000" dirty="0">
                          <a:solidFill>
                            <a:schemeClr val="tx1"/>
                          </a:solidFill>
                          <a:latin typeface="+mn-lt"/>
                          <a:ea typeface="SimSun"/>
                          <a:cs typeface="+mn-cs"/>
                        </a:rPr>
                        <a:t>1</a:t>
                      </a:r>
                      <a:r>
                        <a:rPr lang="en-US" sz="1100" b="1" kern="1200" dirty="0">
                          <a:solidFill>
                            <a:schemeClr val="tx1"/>
                          </a:solidFill>
                          <a:latin typeface="+mn-lt"/>
                          <a:ea typeface="SimSun"/>
                          <a:cs typeface="+mn-cs"/>
                        </a:rPr>
                        <a:t> </a:t>
                      </a:r>
                    </a:p>
                  </a:txBody>
                  <a:tcPr marL="121920" marR="121920" marT="60960" marB="60960" anchor="ctr">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n-lt"/>
                          <a:ea typeface="SimSun"/>
                        </a:rPr>
                        <a:t>Benra Q4W </a:t>
                      </a:r>
                    </a:p>
                  </a:txBody>
                  <a:tcPr marL="121920" marR="121920" marT="60960" marB="60960" anchor="ctr">
                    <a:lnL w="38100"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56</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5.23 (1.92 to 14.21)</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&lt;0.001</a:t>
                      </a:r>
                    </a:p>
                  </a:txBody>
                  <a:tcPr marL="121920" marR="121920" marT="60960" marB="60960" anchor="ctr">
                    <a:lnL w="12700" cap="flat" cmpd="sng" algn="ctr">
                      <a:no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024887655"/>
                  </a:ext>
                </a:extLst>
              </a:tr>
              <a:tr h="209750">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n-lt"/>
                          <a:ea typeface="SimSun"/>
                        </a:rPr>
                        <a:t>Benra Q8W</a:t>
                      </a:r>
                    </a:p>
                  </a:txBody>
                  <a:tcPr marL="121920" marR="121920" marT="60960" marB="60960" anchor="ctr">
                    <a:lnL w="38100"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52</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4.19 (1.58 to 11.12)</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0.002</a:t>
                      </a:r>
                    </a:p>
                  </a:txBody>
                  <a:tcPr marL="121920" marR="121920" marT="60960" marB="60960" anchor="ctr">
                    <a:lnL w="12700" cap="flat" cmpd="sng" algn="ctr">
                      <a:no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461218451"/>
                  </a:ext>
                </a:extLst>
              </a:tr>
              <a:tr h="209750">
                <a:tc vMerge="1">
                  <a:txBody>
                    <a:bodyPr/>
                    <a:lstStyle/>
                    <a:p>
                      <a:endParaRPr lang="en-US"/>
                    </a:p>
                  </a:txBody>
                  <a:tcPr/>
                </a:tc>
                <a:tc>
                  <a:txBody>
                    <a:bodyPr/>
                    <a:lstStyle/>
                    <a:p>
                      <a:pPr marL="0" marR="0">
                        <a:spcBef>
                          <a:spcPts val="0"/>
                        </a:spcBef>
                        <a:spcAft>
                          <a:spcPts val="0"/>
                        </a:spcAft>
                      </a:pPr>
                      <a:r>
                        <a:rPr lang="en-GB" sz="1100" b="1" dirty="0">
                          <a:latin typeface="+mn-lt"/>
                          <a:ea typeface="SimSun"/>
                        </a:rPr>
                        <a:t>Placebo </a:t>
                      </a:r>
                    </a:p>
                  </a:txBody>
                  <a:tcPr marL="121920" marR="121920" marT="60960" marB="60960" anchor="ctr">
                    <a:lnL w="38100"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Calibri"/>
                          <a:cs typeface="Times New Roman"/>
                        </a:rPr>
                        <a:t>19</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endParaRPr lang="en-US" sz="1100" kern="1200" dirty="0">
                        <a:solidFill>
                          <a:schemeClr val="tx1"/>
                        </a:solidFill>
                        <a:latin typeface="+mn-lt"/>
                        <a:ea typeface="Calibri"/>
                        <a:cs typeface="Times New Roman"/>
                      </a:endParaRP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endParaRPr lang="en-US" sz="1100" kern="1200" dirty="0">
                        <a:solidFill>
                          <a:schemeClr val="tx1"/>
                        </a:solidFill>
                        <a:latin typeface="+mn-lt"/>
                        <a:ea typeface="Calibri"/>
                        <a:cs typeface="Times New Roman"/>
                      </a:endParaRPr>
                    </a:p>
                  </a:txBody>
                  <a:tcPr marL="121920" marR="121920" marT="60960" marB="60960" anchor="ctr">
                    <a:lnL w="12700" cap="flat" cmpd="sng" algn="ctr">
                      <a:no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2869420"/>
                  </a:ext>
                </a:extLst>
              </a:tr>
              <a:tr h="20975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effectLst/>
                          <a:latin typeface="+mn-lt"/>
                        </a:rPr>
                        <a:t>Secondary Endpoint: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effectLst/>
                          <a:latin typeface="+mn-lt"/>
                        </a:rPr>
                        <a:t>Proportion of patients with final OCS </a:t>
                      </a:r>
                      <a:r>
                        <a:rPr lang="en-US" sz="1100" b="1" dirty="0">
                          <a:solidFill>
                            <a:schemeClr val="tx1"/>
                          </a:solidFill>
                          <a:effectLst/>
                          <a:latin typeface="+mn-lt"/>
                        </a:rPr>
                        <a:t>dose </a:t>
                      </a:r>
                      <a:r>
                        <a:rPr lang="en-US" sz="1100" b="1" dirty="0">
                          <a:effectLst/>
                          <a:latin typeface="+mn-lt"/>
                        </a:rPr>
                        <a:t>≤5.0 mg daily</a:t>
                      </a:r>
                      <a:r>
                        <a:rPr lang="en-US" sz="1100" b="1" baseline="0" dirty="0">
                          <a:effectLst/>
                          <a:latin typeface="+mn-l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SimSun"/>
                          <a:cs typeface="+mn-cs"/>
                        </a:rPr>
                        <a:t>(Benra vs. placebo)</a:t>
                      </a:r>
                      <a:r>
                        <a:rPr lang="en-US" sz="1100" b="1" kern="1200" baseline="30000" dirty="0">
                          <a:solidFill>
                            <a:schemeClr val="tx1"/>
                          </a:solidFill>
                          <a:latin typeface="+mn-lt"/>
                          <a:ea typeface="SimSun"/>
                          <a:cs typeface="+mn-cs"/>
                        </a:rPr>
                        <a:t>1</a:t>
                      </a: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spcBef>
                          <a:spcPts val="0"/>
                        </a:spcBef>
                        <a:spcAft>
                          <a:spcPts val="0"/>
                        </a:spcAft>
                      </a:pPr>
                      <a:r>
                        <a:rPr lang="en-US" sz="1100" b="1" dirty="0">
                          <a:solidFill>
                            <a:schemeClr val="bg1"/>
                          </a:solidFill>
                          <a:latin typeface="+mn-lt"/>
                          <a:ea typeface="SimSun"/>
                        </a:rPr>
                        <a:t>Benra Q4W</a:t>
                      </a:r>
                    </a:p>
                  </a:txBody>
                  <a:tcPr marL="121920" marR="121920" marT="60960" marB="60960" anchor="ctr">
                    <a:lnL w="12700" cap="flat" cmpd="sng" algn="ctr">
                      <a:solidFill>
                        <a:schemeClr val="bg2"/>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61</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3.16  (1.60 to 6.23)</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&lt;0.001</a:t>
                      </a:r>
                    </a:p>
                  </a:txBody>
                  <a:tcPr marL="121920" marR="121920" marT="60960" marB="60960" anchor="ctr">
                    <a:lnL w="12700" cap="flat" cmpd="sng" algn="ctr">
                      <a:no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7"/>
                  </a:ext>
                </a:extLst>
              </a:tr>
              <a:tr h="209750">
                <a:tc vMerge="1">
                  <a:txBody>
                    <a:bodyPr/>
                    <a:lstStyle/>
                    <a:p>
                      <a:endParaRPr lang="en-US"/>
                    </a:p>
                  </a:txBody>
                  <a:tcPr/>
                </a:tc>
                <a:tc>
                  <a:txBody>
                    <a:bodyPr/>
                    <a:lstStyle/>
                    <a:p>
                      <a:pPr marL="0" marR="0">
                        <a:spcBef>
                          <a:spcPts val="0"/>
                        </a:spcBef>
                        <a:spcAft>
                          <a:spcPts val="0"/>
                        </a:spcAft>
                      </a:pPr>
                      <a:r>
                        <a:rPr lang="en-US" sz="1100" b="1" dirty="0">
                          <a:solidFill>
                            <a:schemeClr val="bg1"/>
                          </a:solidFill>
                          <a:latin typeface="+mn-lt"/>
                          <a:ea typeface="SimSun"/>
                        </a:rPr>
                        <a:t>Benra Q8W</a:t>
                      </a:r>
                    </a:p>
                  </a:txBody>
                  <a:tcPr marL="121920" marR="121920" marT="60960" marB="60960" anchor="ctr">
                    <a:lnL w="12700" cap="flat" cmpd="sng" algn="ctr">
                      <a:solidFill>
                        <a:schemeClr val="bg2"/>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59</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2.74  (1.41 to 5.31)</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0.002</a:t>
                      </a:r>
                    </a:p>
                  </a:txBody>
                  <a:tcPr marL="121920" marR="121920" marT="60960" marB="60960" anchor="ctr">
                    <a:lnL w="12700" cap="flat" cmpd="sng" algn="ctr">
                      <a:no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8"/>
                  </a:ext>
                </a:extLst>
              </a:tr>
              <a:tr h="209750">
                <a:tc vMerge="1">
                  <a:txBody>
                    <a:bodyPr/>
                    <a:lstStyle/>
                    <a:p>
                      <a:endParaRPr lang="en-US"/>
                    </a:p>
                  </a:txBody>
                  <a:tcPr/>
                </a:tc>
                <a:tc>
                  <a:txBody>
                    <a:bodyPr/>
                    <a:lstStyle/>
                    <a:p>
                      <a:pPr marL="0" marR="0">
                        <a:spcBef>
                          <a:spcPts val="0"/>
                        </a:spcBef>
                        <a:spcAft>
                          <a:spcPts val="0"/>
                        </a:spcAft>
                      </a:pPr>
                      <a:r>
                        <a:rPr lang="en-GB" sz="1100" b="1" dirty="0">
                          <a:latin typeface="+mn-lt"/>
                          <a:ea typeface="SimSun"/>
                        </a:rPr>
                        <a:t>Placebo </a:t>
                      </a:r>
                    </a:p>
                  </a:txBody>
                  <a:tcPr marL="121920" marR="121920" marT="60960" marB="60960" anchor="ctr">
                    <a:lnL w="12700"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Calibri"/>
                          <a:cs typeface="Times New Roman"/>
                        </a:rPr>
                        <a:t>33</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defTabSz="609585" rtl="0" eaLnBrk="1" latinLnBrk="0" hangingPunct="1">
                        <a:spcBef>
                          <a:spcPts val="0"/>
                        </a:spcBef>
                        <a:spcAft>
                          <a:spcPts val="0"/>
                        </a:spcAft>
                      </a:pPr>
                      <a:endParaRPr lang="en-US" sz="1100" kern="1200" dirty="0">
                        <a:solidFill>
                          <a:schemeClr val="tx1"/>
                        </a:solidFill>
                        <a:latin typeface="+mn-lt"/>
                        <a:ea typeface="Calibri"/>
                        <a:cs typeface="Times New Roman"/>
                      </a:endParaRP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defTabSz="609585" rtl="0" eaLnBrk="1" latinLnBrk="0" hangingPunct="1">
                        <a:spcBef>
                          <a:spcPts val="0"/>
                        </a:spcBef>
                        <a:spcAft>
                          <a:spcPts val="0"/>
                        </a:spcAft>
                      </a:pPr>
                      <a:endParaRPr lang="en-US" sz="1100" kern="1200" dirty="0">
                        <a:solidFill>
                          <a:schemeClr val="tx1"/>
                        </a:solidFill>
                        <a:latin typeface="+mn-lt"/>
                        <a:ea typeface="Calibri"/>
                        <a:cs typeface="Times New Roman"/>
                      </a:endParaRPr>
                    </a:p>
                  </a:txBody>
                  <a:tcPr marL="121920" marR="121920" marT="60960" marB="60960" anchor="ctr">
                    <a:lnL w="12700" cap="flat" cmpd="sng" algn="ctr">
                      <a:no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9"/>
                  </a:ext>
                </a:extLst>
              </a:tr>
              <a:tr h="20975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SimSun"/>
                          <a:cs typeface="+mn-cs"/>
                        </a:rPr>
                        <a:t>Secondary Endpoint: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SimSun"/>
                          <a:cs typeface="+mn-cs"/>
                        </a:rPr>
                        <a:t>Annual asthma exacerbation rate reduction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SimSun"/>
                          <a:cs typeface="+mn-cs"/>
                        </a:rPr>
                        <a:t>(Benra vs. placebo)</a:t>
                      </a:r>
                      <a:r>
                        <a:rPr lang="en-US" sz="1100" b="1" kern="1200" baseline="30000" dirty="0">
                          <a:solidFill>
                            <a:schemeClr val="tx1"/>
                          </a:solidFill>
                          <a:latin typeface="+mn-lt"/>
                          <a:ea typeface="SimSun"/>
                          <a:cs typeface="+mn-cs"/>
                        </a:rPr>
                        <a:t>1</a:t>
                      </a: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1100" b="1" dirty="0">
                          <a:solidFill>
                            <a:schemeClr val="bg1"/>
                          </a:solidFill>
                          <a:latin typeface="+mn-lt"/>
                          <a:ea typeface="SimSun"/>
                        </a:rPr>
                        <a:t>Benra Q4W</a:t>
                      </a:r>
                    </a:p>
                  </a:txBody>
                  <a:tcPr marL="121920" marR="121920" marT="60960" marB="60960" anchor="ctr">
                    <a:lnL w="12700"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55</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0.45  (0.27 to 0.76)</a:t>
                      </a:r>
                      <a:r>
                        <a:rPr lang="en-US" sz="1100" b="1" kern="1200" baseline="30000" dirty="0">
                          <a:solidFill>
                            <a:schemeClr val="bg1"/>
                          </a:solidFill>
                          <a:latin typeface="+mn-lt"/>
                          <a:ea typeface="Calibri"/>
                          <a:cs typeface="Times New Roman"/>
                        </a:rPr>
                        <a:t>b</a:t>
                      </a:r>
                      <a:endParaRPr lang="en-US" sz="1100" b="1" kern="1200" dirty="0">
                        <a:solidFill>
                          <a:schemeClr val="bg1"/>
                        </a:solidFill>
                        <a:latin typeface="+mn-lt"/>
                        <a:ea typeface="Calibri"/>
                        <a:cs typeface="Times New Roman"/>
                      </a:endParaRP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0.003</a:t>
                      </a:r>
                    </a:p>
                  </a:txBody>
                  <a:tcPr marL="121920" marR="121920" marT="60960" marB="60960" anchor="ctr">
                    <a:lnL w="12700" cap="flat" cmpd="sng" algn="ctr">
                      <a:no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10"/>
                  </a:ext>
                </a:extLst>
              </a:tr>
              <a:tr h="20975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kern="1200" baseline="30000" dirty="0">
                        <a:solidFill>
                          <a:schemeClr val="tx1"/>
                        </a:solidFill>
                        <a:latin typeface="+mj-lt"/>
                        <a:ea typeface="SimSun"/>
                        <a:cs typeface="+mn-cs"/>
                      </a:endParaRP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spcBef>
                          <a:spcPts val="0"/>
                        </a:spcBef>
                        <a:spcAft>
                          <a:spcPts val="0"/>
                        </a:spcAft>
                      </a:pPr>
                      <a:r>
                        <a:rPr lang="en-US" sz="1100" b="1" dirty="0">
                          <a:solidFill>
                            <a:schemeClr val="bg1"/>
                          </a:solidFill>
                          <a:latin typeface="+mn-lt"/>
                          <a:ea typeface="SimSun"/>
                        </a:rPr>
                        <a:t>Benra Q8W</a:t>
                      </a:r>
                    </a:p>
                  </a:txBody>
                  <a:tcPr marL="121920" marR="121920" marT="60960" marB="60960" anchor="ctr">
                    <a:lnL w="12700"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70</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0.30 (0.17 to 0.53)</a:t>
                      </a:r>
                      <a:r>
                        <a:rPr lang="en-US" sz="1100" b="1" kern="1200" baseline="30000" dirty="0">
                          <a:solidFill>
                            <a:schemeClr val="bg1"/>
                          </a:solidFill>
                          <a:latin typeface="+mn-lt"/>
                          <a:ea typeface="Calibri"/>
                          <a:cs typeface="Times New Roman"/>
                        </a:rPr>
                        <a:t>b</a:t>
                      </a:r>
                      <a:endParaRPr lang="en-US" sz="1100" b="1" kern="1200" dirty="0">
                        <a:solidFill>
                          <a:schemeClr val="bg1"/>
                        </a:solidFill>
                        <a:latin typeface="+mn-lt"/>
                        <a:ea typeface="Calibri"/>
                        <a:cs typeface="Times New Roman"/>
                      </a:endParaRP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&lt;0.001</a:t>
                      </a:r>
                    </a:p>
                  </a:txBody>
                  <a:tcPr marL="121920" marR="121920" marT="60960" marB="60960" anchor="ctr">
                    <a:lnL w="12700" cap="flat" cmpd="sng" algn="ctr">
                      <a:no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11"/>
                  </a:ext>
                </a:extLst>
              </a:tr>
              <a:tr h="22078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kern="1200" baseline="30000" dirty="0">
                        <a:solidFill>
                          <a:schemeClr val="tx1"/>
                        </a:solidFill>
                        <a:latin typeface="+mj-lt"/>
                        <a:ea typeface="SimSun"/>
                        <a:cs typeface="+mn-cs"/>
                      </a:endParaRP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spcBef>
                          <a:spcPts val="0"/>
                        </a:spcBef>
                        <a:spcAft>
                          <a:spcPts val="0"/>
                        </a:spcAft>
                      </a:pPr>
                      <a:r>
                        <a:rPr lang="en-GB" sz="1100" b="1" dirty="0">
                          <a:latin typeface="+mn-lt"/>
                          <a:ea typeface="SimSun"/>
                        </a:rPr>
                        <a:t>Placebo</a:t>
                      </a:r>
                    </a:p>
                  </a:txBody>
                  <a:tcPr marL="121920" marR="121920" marT="60960" marB="60960" anchor="ctr">
                    <a:lnL w="12700"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kern="1200" dirty="0">
                          <a:solidFill>
                            <a:srgbClr val="000000"/>
                          </a:solidFill>
                          <a:latin typeface="+mn-lt"/>
                          <a:ea typeface="Calibri"/>
                          <a:cs typeface="Times New Roman"/>
                        </a:rPr>
                        <a:t>N/A</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endParaRPr lang="en-US" sz="1200" kern="1200" dirty="0">
                        <a:solidFill>
                          <a:srgbClr val="000000"/>
                        </a:solidFill>
                        <a:latin typeface="+mn-lt"/>
                        <a:ea typeface="Calibri"/>
                        <a:cs typeface="Times New Roman"/>
                      </a:endParaRP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endParaRPr lang="en-US" sz="1200" kern="1200" dirty="0">
                        <a:solidFill>
                          <a:srgbClr val="000000"/>
                        </a:solidFill>
                        <a:latin typeface="Arial Body"/>
                        <a:ea typeface="Calibri"/>
                        <a:cs typeface="Times New Roman"/>
                      </a:endParaRPr>
                    </a:p>
                  </a:txBody>
                  <a:tcPr marL="121920" marR="121920" marT="60960" marB="60960" anchor="ctr">
                    <a:lnL w="12700" cap="flat" cmpd="sng" algn="ctr">
                      <a:noFill/>
                      <a:prstDash val="solid"/>
                      <a:round/>
                      <a:headEnd type="none" w="med" len="med"/>
                      <a:tailEnd type="none" w="med" len="med"/>
                    </a:lnL>
                    <a:lnR w="9525" cap="flat" cmpd="sng" algn="ctr">
                      <a:solidFill>
                        <a:schemeClr val="tx2">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388149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Benralizumab Significantly Reduced Final OCS Doses at Week 28 While Maintaining Asthma Control vs. Placebo (Full Analysis Set)</a:t>
            </a:r>
          </a:p>
        </p:txBody>
      </p:sp>
      <p:sp>
        <p:nvSpPr>
          <p:cNvPr id="3" name="Slide Number Placeholder 2"/>
          <p:cNvSpPr>
            <a:spLocks noGrp="1"/>
          </p:cNvSpPr>
          <p:nvPr>
            <p:ph type="sldNum" sz="quarter" idx="12"/>
          </p:nvPr>
        </p:nvSpPr>
        <p:spPr/>
        <p:txBody>
          <a:bodyPr/>
          <a:lstStyle/>
          <a:p>
            <a:fld id="{481F2B7F-198A-42B2-B878-1A7737CDC9EB}" type="slidenum">
              <a:rPr lang="en-US" smtClean="0">
                <a:solidFill>
                  <a:srgbClr val="000000"/>
                </a:solidFill>
              </a:rPr>
              <a:pPr/>
              <a:t>16</a:t>
            </a:fld>
            <a:endParaRPr lang="en-US" dirty="0">
              <a:solidFill>
                <a:srgbClr val="000000"/>
              </a:solidFill>
            </a:endParaRPr>
          </a:p>
        </p:txBody>
      </p:sp>
      <p:sp>
        <p:nvSpPr>
          <p:cNvPr id="4" name="Text Placeholder 3"/>
          <p:cNvSpPr>
            <a:spLocks noGrp="1"/>
          </p:cNvSpPr>
          <p:nvPr>
            <p:ph type="body" sz="quarter" idx="13"/>
          </p:nvPr>
        </p:nvSpPr>
        <p:spPr/>
        <p:txBody>
          <a:bodyPr>
            <a:normAutofit/>
          </a:bodyPr>
          <a:lstStyle/>
          <a:p>
            <a:r>
              <a:rPr lang="en-GB" dirty="0"/>
              <a:t>benra = benralizumab; CI = confidence interval; OCS = oral corticosteroid; OR = odds ratio; </a:t>
            </a:r>
            <a:r>
              <a:rPr lang="en-US" dirty="0"/>
              <a:t>Q4W = every 4 weeks; Q8W = every 8 weeks. </a:t>
            </a:r>
          </a:p>
          <a:p>
            <a:r>
              <a:rPr lang="en-US" dirty="0"/>
              <a:t>Nair P et al. </a:t>
            </a:r>
            <a:r>
              <a:rPr lang="en-US" i="1" dirty="0"/>
              <a:t>N Engl J Med</a:t>
            </a:r>
            <a:r>
              <a:rPr lang="en-US" dirty="0"/>
              <a:t>. 2017;376:2448-2458.</a:t>
            </a:r>
          </a:p>
        </p:txBody>
      </p:sp>
      <p:sp>
        <p:nvSpPr>
          <p:cNvPr id="8" name="Rectangle 7"/>
          <p:cNvSpPr/>
          <p:nvPr/>
        </p:nvSpPr>
        <p:spPr>
          <a:xfrm>
            <a:off x="262270" y="3409738"/>
            <a:ext cx="6096000" cy="0"/>
          </a:xfrm>
          <a:prstGeom prst="rect">
            <a:avLst/>
          </a:prstGeom>
        </p:spPr>
        <p:txBody>
          <a:bodyPr/>
          <a:lstStyle/>
          <a:p>
            <a:endParaRPr lang="en-US" dirty="0"/>
          </a:p>
        </p:txBody>
      </p:sp>
      <p:sp>
        <p:nvSpPr>
          <p:cNvPr id="10" name="TextBox 9"/>
          <p:cNvSpPr txBox="1"/>
          <p:nvPr/>
        </p:nvSpPr>
        <p:spPr>
          <a:xfrm>
            <a:off x="590245" y="1241453"/>
            <a:ext cx="5259012" cy="369332"/>
          </a:xfrm>
          <a:prstGeom prst="rect">
            <a:avLst/>
          </a:prstGeom>
          <a:noFill/>
        </p:spPr>
        <p:txBody>
          <a:bodyPr wrap="square" rtlCol="0">
            <a:spAutoFit/>
          </a:bodyPr>
          <a:lstStyle/>
          <a:p>
            <a:pPr algn="ctr"/>
            <a:r>
              <a:rPr lang="en-US" b="1" dirty="0"/>
              <a:t>Primary Analysis</a:t>
            </a:r>
          </a:p>
        </p:txBody>
      </p:sp>
      <p:sp>
        <p:nvSpPr>
          <p:cNvPr id="27" name="TextBox 26"/>
          <p:cNvSpPr txBox="1"/>
          <p:nvPr/>
        </p:nvSpPr>
        <p:spPr>
          <a:xfrm>
            <a:off x="6457231" y="1241453"/>
            <a:ext cx="5259012" cy="369332"/>
          </a:xfrm>
          <a:prstGeom prst="rect">
            <a:avLst/>
          </a:prstGeom>
          <a:noFill/>
        </p:spPr>
        <p:txBody>
          <a:bodyPr wrap="square" rtlCol="0">
            <a:spAutoFit/>
          </a:bodyPr>
          <a:lstStyle/>
          <a:p>
            <a:pPr algn="ctr"/>
            <a:r>
              <a:rPr lang="en-US" b="1" dirty="0"/>
              <a:t>Categorical Analysis</a:t>
            </a:r>
          </a:p>
        </p:txBody>
      </p:sp>
      <p:cxnSp>
        <p:nvCxnSpPr>
          <p:cNvPr id="41" name="Straight Connector 40"/>
          <p:cNvCxnSpPr/>
          <p:nvPr/>
        </p:nvCxnSpPr>
        <p:spPr>
          <a:xfrm rot="5400000">
            <a:off x="3328101" y="4474311"/>
            <a:ext cx="0" cy="8961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888556" y="1254069"/>
            <a:ext cx="5267416" cy="4584662"/>
            <a:chOff x="916816" y="1195948"/>
            <a:chExt cx="5267416" cy="4584662"/>
          </a:xfrm>
        </p:grpSpPr>
        <p:graphicFrame>
          <p:nvGraphicFramePr>
            <p:cNvPr id="25" name="Chart 24"/>
            <p:cNvGraphicFramePr/>
            <p:nvPr>
              <p:extLst>
                <p:ext uri="{D42A27DB-BD31-4B8C-83A1-F6EECF244321}">
                  <p14:modId xmlns:p14="http://schemas.microsoft.com/office/powerpoint/2010/main" val="1128114"/>
                </p:ext>
              </p:extLst>
            </p:nvPr>
          </p:nvGraphicFramePr>
          <p:xfrm>
            <a:off x="916816" y="1195948"/>
            <a:ext cx="5267416" cy="4584662"/>
          </p:xfrm>
          <a:graphic>
            <a:graphicData uri="http://schemas.openxmlformats.org/drawingml/2006/chart">
              <c:chart xmlns:c="http://schemas.openxmlformats.org/drawingml/2006/chart" xmlns:r="http://schemas.openxmlformats.org/officeDocument/2006/relationships" r:id="rId3"/>
            </a:graphicData>
          </a:graphic>
        </p:graphicFrame>
        <p:cxnSp>
          <p:nvCxnSpPr>
            <p:cNvPr id="26" name="Straight Connector 25"/>
            <p:cNvCxnSpPr/>
            <p:nvPr/>
          </p:nvCxnSpPr>
          <p:spPr>
            <a:xfrm>
              <a:off x="2640694" y="2844764"/>
              <a:ext cx="0" cy="24048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3712219" y="4163350"/>
              <a:ext cx="0" cy="21671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197"/>
            <p:cNvSpPr txBox="1"/>
            <p:nvPr/>
          </p:nvSpPr>
          <p:spPr>
            <a:xfrm>
              <a:off x="3579317" y="5045052"/>
              <a:ext cx="1036508" cy="184666"/>
            </a:xfrm>
            <a:prstGeom prst="rect">
              <a:avLst/>
            </a:prstGeom>
            <a:solidFill>
              <a:schemeClr val="bg1"/>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45451"/>
              <a:r>
                <a:rPr lang="en-GB" sz="1200" b="1" dirty="0">
                  <a:solidFill>
                    <a:srgbClr val="000000"/>
                  </a:solidFill>
                </a:rPr>
                <a:t>p&lt;0.001</a:t>
              </a:r>
              <a:endParaRPr lang="en-US" sz="1200" dirty="0">
                <a:solidFill>
                  <a:srgbClr val="000000"/>
                </a:solidFill>
              </a:endParaRPr>
            </a:p>
          </p:txBody>
        </p:sp>
        <p:cxnSp>
          <p:nvCxnSpPr>
            <p:cNvPr id="35" name="Straight Connector 34"/>
            <p:cNvCxnSpPr/>
            <p:nvPr/>
          </p:nvCxnSpPr>
          <p:spPr>
            <a:xfrm>
              <a:off x="4786715" y="4596360"/>
              <a:ext cx="0" cy="6400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916415" y="2844764"/>
              <a:ext cx="0" cy="201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197"/>
            <p:cNvSpPr txBox="1"/>
            <p:nvPr/>
          </p:nvSpPr>
          <p:spPr>
            <a:xfrm>
              <a:off x="2980850" y="4649890"/>
              <a:ext cx="774872" cy="184666"/>
            </a:xfrm>
            <a:prstGeom prst="rect">
              <a:avLst/>
            </a:prstGeom>
            <a:solidFill>
              <a:schemeClr val="bg1"/>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45451"/>
              <a:r>
                <a:rPr lang="en-GB" sz="1200" b="1" dirty="0">
                  <a:solidFill>
                    <a:srgbClr val="000000"/>
                  </a:solidFill>
                </a:rPr>
                <a:t>p&lt;0.001</a:t>
              </a:r>
              <a:endParaRPr lang="en-US" sz="1200" dirty="0">
                <a:solidFill>
                  <a:srgbClr val="000000"/>
                </a:solidFill>
              </a:endParaRPr>
            </a:p>
          </p:txBody>
        </p:sp>
      </p:grpSp>
      <p:cxnSp>
        <p:nvCxnSpPr>
          <p:cNvPr id="43" name="Straight Connector 42"/>
          <p:cNvCxnSpPr/>
          <p:nvPr/>
        </p:nvCxnSpPr>
        <p:spPr>
          <a:xfrm>
            <a:off x="3773416" y="4596360"/>
            <a:ext cx="0" cy="3410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07889" y="1876926"/>
            <a:ext cx="615553" cy="3520928"/>
          </a:xfrm>
          <a:prstGeom prst="rect">
            <a:avLst/>
          </a:prstGeom>
          <a:noFill/>
        </p:spPr>
        <p:txBody>
          <a:bodyPr vert="vert270" wrap="square" rtlCol="0">
            <a:spAutoFit/>
          </a:bodyPr>
          <a:lstStyle/>
          <a:p>
            <a:pPr algn="ctr"/>
            <a:r>
              <a:rPr lang="en-US" sz="1400" b="1" dirty="0"/>
              <a:t>Median Reduction in Daily </a:t>
            </a:r>
          </a:p>
          <a:p>
            <a:pPr algn="ctr"/>
            <a:r>
              <a:rPr lang="en-US" sz="1400" b="1" dirty="0"/>
              <a:t>OCS Dose, %</a:t>
            </a:r>
          </a:p>
        </p:txBody>
      </p:sp>
      <p:graphicFrame>
        <p:nvGraphicFramePr>
          <p:cNvPr id="47" name="Table 46"/>
          <p:cNvGraphicFramePr>
            <a:graphicFrameLocks noGrp="1"/>
          </p:cNvGraphicFramePr>
          <p:nvPr>
            <p:extLst>
              <p:ext uri="{D42A27DB-BD31-4B8C-83A1-F6EECF244321}">
                <p14:modId xmlns:p14="http://schemas.microsoft.com/office/powerpoint/2010/main" val="1786615425"/>
              </p:ext>
            </p:extLst>
          </p:nvPr>
        </p:nvGraphicFramePr>
        <p:xfrm>
          <a:off x="6384572" y="1749365"/>
          <a:ext cx="5639106" cy="3108960"/>
        </p:xfrm>
        <a:graphic>
          <a:graphicData uri="http://schemas.openxmlformats.org/drawingml/2006/table">
            <a:tbl>
              <a:tblPr firstRow="1" bandRow="1">
                <a:tableStyleId>{5C22544A-7EE6-4342-B048-85BDC9FD1C3A}</a:tableStyleId>
              </a:tblPr>
              <a:tblGrid>
                <a:gridCol w="1592365">
                  <a:extLst>
                    <a:ext uri="{9D8B030D-6E8A-4147-A177-3AD203B41FA5}">
                      <a16:colId xmlns:a16="http://schemas.microsoft.com/office/drawing/2014/main" val="20000"/>
                    </a:ext>
                  </a:extLst>
                </a:gridCol>
                <a:gridCol w="825869">
                  <a:extLst>
                    <a:ext uri="{9D8B030D-6E8A-4147-A177-3AD203B41FA5}">
                      <a16:colId xmlns:a16="http://schemas.microsoft.com/office/drawing/2014/main" val="20001"/>
                    </a:ext>
                  </a:extLst>
                </a:gridCol>
                <a:gridCol w="1651379">
                  <a:extLst>
                    <a:ext uri="{9D8B030D-6E8A-4147-A177-3AD203B41FA5}">
                      <a16:colId xmlns:a16="http://schemas.microsoft.com/office/drawing/2014/main" val="20002"/>
                    </a:ext>
                  </a:extLst>
                </a:gridCol>
                <a:gridCol w="1569493">
                  <a:extLst>
                    <a:ext uri="{9D8B030D-6E8A-4147-A177-3AD203B41FA5}">
                      <a16:colId xmlns:a16="http://schemas.microsoft.com/office/drawing/2014/main" val="20003"/>
                    </a:ext>
                  </a:extLst>
                </a:gridCol>
              </a:tblGrid>
              <a:tr h="608259">
                <a:tc>
                  <a:txBody>
                    <a:bodyPr/>
                    <a:lstStyle/>
                    <a:p>
                      <a:r>
                        <a:rPr lang="en-US" sz="1300" dirty="0"/>
                        <a:t>Reduction</a:t>
                      </a:r>
                      <a:r>
                        <a:rPr lang="en-US" sz="1300" baseline="0" dirty="0"/>
                        <a:t> in Final OCS Dose, n (%)</a:t>
                      </a:r>
                      <a:endParaRPr lang="en-US" sz="1300" dirty="0"/>
                    </a:p>
                  </a:txBody>
                  <a:tcPr anchor="ctr"/>
                </a:tc>
                <a:tc>
                  <a:txBody>
                    <a:bodyPr/>
                    <a:lstStyle/>
                    <a:p>
                      <a:pPr algn="ctr"/>
                      <a:r>
                        <a:rPr lang="en-US" sz="1300" b="1" i="0" u="none" strike="noStrike" kern="1200" baseline="0" dirty="0" err="1">
                          <a:solidFill>
                            <a:schemeClr val="lt1"/>
                          </a:solidFill>
                          <a:latin typeface="+mn-lt"/>
                          <a:ea typeface="+mn-ea"/>
                          <a:cs typeface="+mn-cs"/>
                        </a:rPr>
                        <a:t>PlaceboN</a:t>
                      </a:r>
                      <a:r>
                        <a:rPr lang="en-US" sz="1300" b="1" i="0" u="none" strike="noStrike" kern="1200" baseline="0" dirty="0">
                          <a:solidFill>
                            <a:schemeClr val="lt1"/>
                          </a:solidFill>
                          <a:latin typeface="+mn-lt"/>
                          <a:ea typeface="+mn-ea"/>
                          <a:cs typeface="+mn-cs"/>
                        </a:rPr>
                        <a:t>=75</a:t>
                      </a:r>
                      <a:endParaRPr lang="en-US" sz="1300" dirty="0"/>
                    </a:p>
                  </a:txBody>
                  <a:tcPr anchor="ctr"/>
                </a:tc>
                <a:tc>
                  <a:txBody>
                    <a:bodyPr/>
                    <a:lstStyle/>
                    <a:p>
                      <a:pPr algn="ctr"/>
                      <a:r>
                        <a:rPr lang="en-US" sz="1300" b="1" i="0" u="none" strike="noStrike" kern="1200" baseline="0" dirty="0">
                          <a:solidFill>
                            <a:schemeClr val="lt1"/>
                          </a:solidFill>
                          <a:latin typeface="+mn-lt"/>
                          <a:ea typeface="+mn-ea"/>
                          <a:cs typeface="+mn-cs"/>
                        </a:rPr>
                        <a:t>Benra                   30 mg Q4W</a:t>
                      </a:r>
                    </a:p>
                    <a:p>
                      <a:pPr algn="ctr"/>
                      <a:r>
                        <a:rPr lang="en-US" sz="1300" b="1" i="0" u="none" strike="noStrike" kern="1200" baseline="0" dirty="0">
                          <a:solidFill>
                            <a:schemeClr val="lt1"/>
                          </a:solidFill>
                          <a:latin typeface="+mn-lt"/>
                          <a:ea typeface="+mn-ea"/>
                          <a:cs typeface="+mn-cs"/>
                        </a:rPr>
                        <a:t>N=72</a:t>
                      </a:r>
                      <a:endParaRPr lang="en-US" sz="1300" dirty="0"/>
                    </a:p>
                  </a:txBody>
                  <a:tcPr anchor="ctr"/>
                </a:tc>
                <a:tc>
                  <a:txBody>
                    <a:bodyPr/>
                    <a:lstStyle/>
                    <a:p>
                      <a:pPr algn="ctr"/>
                      <a:r>
                        <a:rPr lang="en-US" sz="1300" b="1" i="0" u="none" strike="noStrike" kern="1200" baseline="0" dirty="0">
                          <a:solidFill>
                            <a:schemeClr val="lt1"/>
                          </a:solidFill>
                          <a:latin typeface="+mn-lt"/>
                          <a:ea typeface="+mn-ea"/>
                          <a:cs typeface="+mn-cs"/>
                        </a:rPr>
                        <a:t>Benra </a:t>
                      </a:r>
                    </a:p>
                    <a:p>
                      <a:pPr algn="ctr"/>
                      <a:r>
                        <a:rPr lang="en-US" sz="1300" b="1" i="0" u="none" strike="noStrike" kern="1200" baseline="0" dirty="0">
                          <a:solidFill>
                            <a:schemeClr val="lt1"/>
                          </a:solidFill>
                          <a:latin typeface="+mn-lt"/>
                          <a:ea typeface="+mn-ea"/>
                          <a:cs typeface="+mn-cs"/>
                        </a:rPr>
                        <a:t>30 mg Q8W</a:t>
                      </a:r>
                    </a:p>
                    <a:p>
                      <a:pPr algn="ctr"/>
                      <a:r>
                        <a:rPr lang="en-US" sz="1300" b="1" i="0" u="none" strike="noStrike" kern="1200" baseline="0" dirty="0">
                          <a:solidFill>
                            <a:schemeClr val="lt1"/>
                          </a:solidFill>
                          <a:latin typeface="+mn-lt"/>
                          <a:ea typeface="+mn-ea"/>
                          <a:cs typeface="+mn-cs"/>
                        </a:rPr>
                        <a:t> N=73</a:t>
                      </a:r>
                      <a:endParaRPr lang="en-US" sz="1300" dirty="0"/>
                    </a:p>
                  </a:txBody>
                  <a:tcPr anchor="ctr"/>
                </a:tc>
                <a:extLst>
                  <a:ext uri="{0D108BD9-81ED-4DB2-BD59-A6C34878D82A}">
                    <a16:rowId xmlns:a16="http://schemas.microsoft.com/office/drawing/2014/main" val="10000"/>
                  </a:ext>
                </a:extLst>
              </a:tr>
              <a:tr h="256820">
                <a:tc>
                  <a:txBody>
                    <a:bodyPr/>
                    <a:lstStyle/>
                    <a:p>
                      <a:r>
                        <a:rPr lang="en-US" sz="1300" b="1" dirty="0">
                          <a:latin typeface="+mn-lt"/>
                          <a:cs typeface="Arial" panose="020B0604020202020204" pitchFamily="34" charset="0"/>
                        </a:rPr>
                        <a:t>≥</a:t>
                      </a:r>
                      <a:r>
                        <a:rPr lang="en-US" sz="1300" b="1" dirty="0">
                          <a:latin typeface="+mn-lt"/>
                        </a:rPr>
                        <a:t>90</a:t>
                      </a:r>
                      <a:r>
                        <a:rPr lang="en-US" sz="1300" b="1" baseline="0" dirty="0">
                          <a:latin typeface="+mn-lt"/>
                        </a:rPr>
                        <a:t>% </a:t>
                      </a:r>
                      <a:endParaRPr lang="en-US" sz="1300" b="1" dirty="0">
                        <a:latin typeface="+mn-lt"/>
                      </a:endParaRPr>
                    </a:p>
                  </a:txBody>
                  <a:tcPr anchor="ctr">
                    <a:solidFill>
                      <a:schemeClr val="bg1">
                        <a:lumMod val="95000"/>
                      </a:schemeClr>
                    </a:solidFill>
                  </a:tcPr>
                </a:tc>
                <a:tc>
                  <a:txBody>
                    <a:bodyPr/>
                    <a:lstStyle/>
                    <a:p>
                      <a:pPr algn="ctr"/>
                      <a:r>
                        <a:rPr lang="en-US" sz="1300" b="0" i="0" u="none" strike="noStrike" kern="1200" baseline="0" dirty="0">
                          <a:solidFill>
                            <a:schemeClr val="dk1"/>
                          </a:solidFill>
                          <a:latin typeface="+mn-lt"/>
                          <a:ea typeface="+mn-ea"/>
                          <a:cs typeface="+mn-cs"/>
                        </a:rPr>
                        <a:t>9 (12)</a:t>
                      </a:r>
                      <a:endParaRPr lang="en-US" sz="1300" dirty="0">
                        <a:latin typeface="+mn-lt"/>
                      </a:endParaRPr>
                    </a:p>
                  </a:txBody>
                  <a:tcPr anchor="ctr">
                    <a:solidFill>
                      <a:schemeClr val="bg1">
                        <a:lumMod val="95000"/>
                      </a:schemeClr>
                    </a:solidFill>
                  </a:tcPr>
                </a:tc>
                <a:tc>
                  <a:txBody>
                    <a:bodyPr/>
                    <a:lstStyle/>
                    <a:p>
                      <a:pPr algn="ctr"/>
                      <a:r>
                        <a:rPr lang="en-US" sz="1300" b="0" i="0" u="none" strike="noStrike" kern="1200" baseline="0" dirty="0">
                          <a:solidFill>
                            <a:schemeClr val="dk1"/>
                          </a:solidFill>
                          <a:latin typeface="+mn-lt"/>
                          <a:ea typeface="+mn-ea"/>
                          <a:cs typeface="+mn-cs"/>
                        </a:rPr>
                        <a:t>24 (33)</a:t>
                      </a:r>
                      <a:endParaRPr lang="en-US" sz="1300" dirty="0">
                        <a:latin typeface="+mn-lt"/>
                      </a:endParaRPr>
                    </a:p>
                  </a:txBody>
                  <a:tcPr anchor="ctr">
                    <a:solidFill>
                      <a:schemeClr val="bg1">
                        <a:lumMod val="95000"/>
                      </a:schemeClr>
                    </a:solidFill>
                  </a:tcPr>
                </a:tc>
                <a:tc>
                  <a:txBody>
                    <a:bodyPr/>
                    <a:lstStyle/>
                    <a:p>
                      <a:pPr algn="ctr"/>
                      <a:r>
                        <a:rPr lang="en-US" sz="1300" b="0" i="0" u="none" strike="noStrike" kern="1200" baseline="0" dirty="0">
                          <a:solidFill>
                            <a:schemeClr val="dk1"/>
                          </a:solidFill>
                          <a:latin typeface="+mn-lt"/>
                          <a:ea typeface="+mn-ea"/>
                          <a:cs typeface="+mn-cs"/>
                        </a:rPr>
                        <a:t>27 (37)</a:t>
                      </a:r>
                      <a:endParaRPr lang="en-US" sz="1300" dirty="0">
                        <a:latin typeface="+mn-lt"/>
                      </a:endParaRPr>
                    </a:p>
                  </a:txBody>
                  <a:tcPr anchor="ctr">
                    <a:solidFill>
                      <a:schemeClr val="bg1">
                        <a:lumMod val="95000"/>
                      </a:schemeClr>
                    </a:solidFill>
                  </a:tcPr>
                </a:tc>
                <a:extLst>
                  <a:ext uri="{0D108BD9-81ED-4DB2-BD59-A6C34878D82A}">
                    <a16:rowId xmlns:a16="http://schemas.microsoft.com/office/drawing/2014/main" val="10001"/>
                  </a:ext>
                </a:extLst>
              </a:tr>
              <a:tr h="256820">
                <a:tc>
                  <a:txBody>
                    <a:bodyPr/>
                    <a:lstStyle/>
                    <a:p>
                      <a:r>
                        <a:rPr lang="en-US" sz="1300" b="1" dirty="0">
                          <a:latin typeface="+mn-lt"/>
                          <a:cs typeface="Arial" panose="020B0604020202020204" pitchFamily="34" charset="0"/>
                        </a:rPr>
                        <a:t>≥</a:t>
                      </a:r>
                      <a:r>
                        <a:rPr lang="en-US" sz="1300" b="1" dirty="0">
                          <a:latin typeface="+mn-lt"/>
                        </a:rPr>
                        <a:t>75%</a:t>
                      </a:r>
                    </a:p>
                  </a:txBody>
                  <a:tcPr anchor="ctr">
                    <a:noFill/>
                  </a:tcPr>
                </a:tc>
                <a:tc>
                  <a:txBody>
                    <a:bodyPr/>
                    <a:lstStyle/>
                    <a:p>
                      <a:pPr algn="ctr"/>
                      <a:r>
                        <a:rPr lang="en-US" sz="1300" b="0" i="0" u="none" strike="noStrike" kern="1200" baseline="0" dirty="0">
                          <a:solidFill>
                            <a:schemeClr val="dk1"/>
                          </a:solidFill>
                          <a:latin typeface="+mn-lt"/>
                          <a:ea typeface="+mn-ea"/>
                          <a:cs typeface="+mn-cs"/>
                        </a:rPr>
                        <a:t>15 (20)</a:t>
                      </a:r>
                      <a:endParaRPr lang="en-US" sz="1300" dirty="0">
                        <a:latin typeface="+mn-lt"/>
                      </a:endParaRPr>
                    </a:p>
                  </a:txBody>
                  <a:tcPr anchor="ctr">
                    <a:noFill/>
                  </a:tcPr>
                </a:tc>
                <a:tc>
                  <a:txBody>
                    <a:bodyPr/>
                    <a:lstStyle/>
                    <a:p>
                      <a:pPr algn="ctr"/>
                      <a:r>
                        <a:rPr lang="en-US" sz="1300" b="0" i="0" u="none" strike="noStrike" kern="1200" baseline="0" dirty="0">
                          <a:solidFill>
                            <a:schemeClr val="dk1"/>
                          </a:solidFill>
                          <a:latin typeface="+mn-lt"/>
                          <a:ea typeface="+mn-ea"/>
                          <a:cs typeface="+mn-cs"/>
                        </a:rPr>
                        <a:t>38 (53)</a:t>
                      </a:r>
                      <a:endParaRPr lang="en-US" sz="1300" dirty="0">
                        <a:latin typeface="+mn-lt"/>
                      </a:endParaRPr>
                    </a:p>
                  </a:txBody>
                  <a:tcPr anchor="ctr">
                    <a:noFill/>
                  </a:tcPr>
                </a:tc>
                <a:tc>
                  <a:txBody>
                    <a:bodyPr/>
                    <a:lstStyle/>
                    <a:p>
                      <a:pPr algn="ctr"/>
                      <a:r>
                        <a:rPr lang="en-US" sz="1300" b="0" i="0" u="none" strike="noStrike" kern="1200" baseline="0" dirty="0">
                          <a:solidFill>
                            <a:schemeClr val="dk1"/>
                          </a:solidFill>
                          <a:latin typeface="+mn-lt"/>
                          <a:ea typeface="+mn-ea"/>
                          <a:cs typeface="+mn-cs"/>
                        </a:rPr>
                        <a:t>37 (51)</a:t>
                      </a:r>
                      <a:endParaRPr lang="en-US" sz="1300" dirty="0">
                        <a:latin typeface="+mn-lt"/>
                      </a:endParaRPr>
                    </a:p>
                  </a:txBody>
                  <a:tcPr anchor="ctr">
                    <a:noFill/>
                  </a:tcPr>
                </a:tc>
                <a:extLst>
                  <a:ext uri="{0D108BD9-81ED-4DB2-BD59-A6C34878D82A}">
                    <a16:rowId xmlns:a16="http://schemas.microsoft.com/office/drawing/2014/main" val="10002"/>
                  </a:ext>
                </a:extLst>
              </a:tr>
              <a:tr h="256820">
                <a:tc>
                  <a:txBody>
                    <a:bodyPr/>
                    <a:lstStyle/>
                    <a:p>
                      <a:r>
                        <a:rPr lang="en-US" sz="1300" b="1" dirty="0">
                          <a:latin typeface="+mn-lt"/>
                          <a:cs typeface="Arial" panose="020B0604020202020204" pitchFamily="34" charset="0"/>
                        </a:rPr>
                        <a:t>≥</a:t>
                      </a:r>
                      <a:r>
                        <a:rPr lang="en-US" sz="1300" b="1" dirty="0">
                          <a:latin typeface="+mn-lt"/>
                        </a:rPr>
                        <a:t>50%</a:t>
                      </a:r>
                    </a:p>
                  </a:txBody>
                  <a:tcPr anchor="ctr">
                    <a:solidFill>
                      <a:schemeClr val="bg1">
                        <a:lumMod val="95000"/>
                      </a:schemeClr>
                    </a:solidFill>
                  </a:tcPr>
                </a:tc>
                <a:tc>
                  <a:txBody>
                    <a:bodyPr/>
                    <a:lstStyle/>
                    <a:p>
                      <a:pPr algn="ctr"/>
                      <a:r>
                        <a:rPr lang="en-US" sz="1300" b="0" i="0" u="none" strike="noStrike" kern="1200" baseline="0" dirty="0">
                          <a:solidFill>
                            <a:schemeClr val="dk1"/>
                          </a:solidFill>
                          <a:latin typeface="+mn-lt"/>
                          <a:ea typeface="+mn-ea"/>
                          <a:cs typeface="+mn-cs"/>
                        </a:rPr>
                        <a:t>28 (37)</a:t>
                      </a:r>
                      <a:endParaRPr lang="en-US" sz="1300" dirty="0">
                        <a:latin typeface="+mn-lt"/>
                      </a:endParaRPr>
                    </a:p>
                  </a:txBody>
                  <a:tcPr anchor="ctr">
                    <a:solidFill>
                      <a:schemeClr val="bg1">
                        <a:lumMod val="95000"/>
                      </a:schemeClr>
                    </a:solidFill>
                  </a:tcPr>
                </a:tc>
                <a:tc>
                  <a:txBody>
                    <a:bodyPr/>
                    <a:lstStyle/>
                    <a:p>
                      <a:pPr algn="ctr"/>
                      <a:r>
                        <a:rPr lang="en-US" sz="1300" b="0" i="0" u="none" strike="noStrike" kern="1200" baseline="0" dirty="0">
                          <a:solidFill>
                            <a:schemeClr val="dk1"/>
                          </a:solidFill>
                          <a:latin typeface="+mn-lt"/>
                          <a:ea typeface="+mn-ea"/>
                          <a:cs typeface="+mn-cs"/>
                        </a:rPr>
                        <a:t>48 (67)</a:t>
                      </a:r>
                      <a:endParaRPr lang="en-US" sz="1300" dirty="0">
                        <a:latin typeface="+mn-lt"/>
                      </a:endParaRPr>
                    </a:p>
                  </a:txBody>
                  <a:tcPr anchor="ctr">
                    <a:solidFill>
                      <a:schemeClr val="bg1">
                        <a:lumMod val="95000"/>
                      </a:schemeClr>
                    </a:solidFill>
                  </a:tcPr>
                </a:tc>
                <a:tc>
                  <a:txBody>
                    <a:bodyPr/>
                    <a:lstStyle/>
                    <a:p>
                      <a:pPr algn="ctr"/>
                      <a:r>
                        <a:rPr lang="en-US" sz="1300" b="0" i="0" u="none" strike="noStrike" kern="1200" baseline="0" dirty="0">
                          <a:solidFill>
                            <a:schemeClr val="dk1"/>
                          </a:solidFill>
                          <a:latin typeface="+mn-lt"/>
                          <a:ea typeface="+mn-ea"/>
                          <a:cs typeface="+mn-cs"/>
                        </a:rPr>
                        <a:t>48 (66) </a:t>
                      </a:r>
                      <a:endParaRPr lang="en-US" sz="1300" dirty="0">
                        <a:latin typeface="+mn-lt"/>
                      </a:endParaRPr>
                    </a:p>
                  </a:txBody>
                  <a:tcPr anchor="ctr">
                    <a:solidFill>
                      <a:schemeClr val="bg1">
                        <a:lumMod val="95000"/>
                      </a:schemeClr>
                    </a:solidFill>
                  </a:tcPr>
                </a:tc>
                <a:extLst>
                  <a:ext uri="{0D108BD9-81ED-4DB2-BD59-A6C34878D82A}">
                    <a16:rowId xmlns:a16="http://schemas.microsoft.com/office/drawing/2014/main" val="10003"/>
                  </a:ext>
                </a:extLst>
              </a:tr>
              <a:tr h="256820">
                <a:tc>
                  <a:txBody>
                    <a:bodyPr/>
                    <a:lstStyle/>
                    <a:p>
                      <a:r>
                        <a:rPr lang="en-US" sz="1300" b="1" dirty="0">
                          <a:latin typeface="+mn-lt"/>
                        </a:rPr>
                        <a:t>&gt;0% </a:t>
                      </a:r>
                    </a:p>
                  </a:txBody>
                  <a:tcPr anchor="ctr">
                    <a:noFill/>
                  </a:tcPr>
                </a:tc>
                <a:tc>
                  <a:txBody>
                    <a:bodyPr/>
                    <a:lstStyle/>
                    <a:p>
                      <a:pPr algn="ctr"/>
                      <a:r>
                        <a:rPr lang="en-US" sz="1300" b="0" i="0" u="none" strike="noStrike" kern="1200" baseline="0" dirty="0">
                          <a:solidFill>
                            <a:schemeClr val="dk1"/>
                          </a:solidFill>
                          <a:latin typeface="+mn-lt"/>
                          <a:ea typeface="+mn-ea"/>
                          <a:cs typeface="+mn-cs"/>
                        </a:rPr>
                        <a:t>40 (53)</a:t>
                      </a:r>
                      <a:endParaRPr lang="en-US" sz="1300" dirty="0">
                        <a:latin typeface="+mn-lt"/>
                      </a:endParaRPr>
                    </a:p>
                  </a:txBody>
                  <a:tcPr anchor="ctr">
                    <a:noFill/>
                  </a:tcPr>
                </a:tc>
                <a:tc>
                  <a:txBody>
                    <a:bodyPr/>
                    <a:lstStyle/>
                    <a:p>
                      <a:pPr algn="ctr"/>
                      <a:r>
                        <a:rPr lang="en-US" sz="1300" b="0" i="0" u="none" strike="noStrike" kern="1200" baseline="0" dirty="0">
                          <a:solidFill>
                            <a:schemeClr val="dk1"/>
                          </a:solidFill>
                          <a:latin typeface="+mn-lt"/>
                          <a:ea typeface="+mn-ea"/>
                          <a:cs typeface="+mn-cs"/>
                        </a:rPr>
                        <a:t>55 (76)</a:t>
                      </a:r>
                      <a:endParaRPr lang="en-US" sz="1300" dirty="0">
                        <a:latin typeface="+mn-lt"/>
                      </a:endParaRPr>
                    </a:p>
                  </a:txBody>
                  <a:tcPr anchor="ctr">
                    <a:noFill/>
                  </a:tcPr>
                </a:tc>
                <a:tc>
                  <a:txBody>
                    <a:bodyPr/>
                    <a:lstStyle/>
                    <a:p>
                      <a:pPr algn="ctr"/>
                      <a:r>
                        <a:rPr lang="en-US" sz="1300" b="0" i="0" u="none" strike="noStrike" kern="1200" baseline="0" dirty="0">
                          <a:solidFill>
                            <a:schemeClr val="dk1"/>
                          </a:solidFill>
                          <a:latin typeface="+mn-lt"/>
                          <a:ea typeface="+mn-ea"/>
                          <a:cs typeface="+mn-cs"/>
                        </a:rPr>
                        <a:t>58 (79)</a:t>
                      </a:r>
                      <a:endParaRPr lang="en-US" sz="1300" dirty="0">
                        <a:latin typeface="+mn-lt"/>
                      </a:endParaRPr>
                    </a:p>
                  </a:txBody>
                  <a:tcPr anchor="ctr">
                    <a:noFill/>
                  </a:tcPr>
                </a:tc>
                <a:extLst>
                  <a:ext uri="{0D108BD9-81ED-4DB2-BD59-A6C34878D82A}">
                    <a16:rowId xmlns:a16="http://schemas.microsoft.com/office/drawing/2014/main" val="10004"/>
                  </a:ext>
                </a:extLst>
              </a:tr>
              <a:tr h="608259">
                <a:tc>
                  <a:txBody>
                    <a:bodyPr/>
                    <a:lstStyle/>
                    <a:p>
                      <a:r>
                        <a:rPr lang="en-US" sz="1300" b="1" dirty="0">
                          <a:latin typeface="+mn-lt"/>
                        </a:rPr>
                        <a:t>No change or any increase in OCS dose</a:t>
                      </a:r>
                    </a:p>
                  </a:txBody>
                  <a:tcPr anchor="ctr">
                    <a:lnB w="12700" cap="flat" cmpd="sng" algn="ctr">
                      <a:solidFill>
                        <a:schemeClr val="accent2"/>
                      </a:solidFill>
                      <a:prstDash val="solid"/>
                      <a:round/>
                      <a:headEnd type="none" w="med" len="med"/>
                      <a:tailEnd type="none" w="med" len="med"/>
                    </a:lnB>
                    <a:solidFill>
                      <a:schemeClr val="bg1">
                        <a:lumMod val="95000"/>
                      </a:schemeClr>
                    </a:solidFill>
                  </a:tcPr>
                </a:tc>
                <a:tc>
                  <a:txBody>
                    <a:bodyPr/>
                    <a:lstStyle/>
                    <a:p>
                      <a:pPr algn="ctr"/>
                      <a:r>
                        <a:rPr lang="en-US" sz="1300" b="0" i="0" u="none" strike="noStrike" kern="1200" baseline="0" dirty="0">
                          <a:solidFill>
                            <a:schemeClr val="dk1"/>
                          </a:solidFill>
                          <a:latin typeface="+mn-lt"/>
                          <a:ea typeface="+mn-ea"/>
                          <a:cs typeface="+mn-cs"/>
                        </a:rPr>
                        <a:t>35 (47)</a:t>
                      </a:r>
                      <a:endParaRPr lang="en-US" sz="1300" dirty="0">
                        <a:latin typeface="+mn-lt"/>
                      </a:endParaRPr>
                    </a:p>
                  </a:txBody>
                  <a:tcPr anchor="ctr">
                    <a:lnB w="12700" cap="flat" cmpd="sng" algn="ctr">
                      <a:solidFill>
                        <a:schemeClr val="accent2"/>
                      </a:solidFill>
                      <a:prstDash val="solid"/>
                      <a:round/>
                      <a:headEnd type="none" w="med" len="med"/>
                      <a:tailEnd type="none" w="med" len="med"/>
                    </a:lnB>
                    <a:solidFill>
                      <a:schemeClr val="bg1">
                        <a:lumMod val="95000"/>
                      </a:schemeClr>
                    </a:solidFill>
                  </a:tcPr>
                </a:tc>
                <a:tc>
                  <a:txBody>
                    <a:bodyPr/>
                    <a:lstStyle/>
                    <a:p>
                      <a:pPr algn="ctr"/>
                      <a:r>
                        <a:rPr lang="en-US" sz="1300" b="0" i="0" u="none" strike="noStrike" kern="1200" baseline="0" dirty="0">
                          <a:solidFill>
                            <a:schemeClr val="dk1"/>
                          </a:solidFill>
                          <a:latin typeface="+mn-lt"/>
                          <a:ea typeface="+mn-ea"/>
                          <a:cs typeface="+mn-cs"/>
                        </a:rPr>
                        <a:t>17 (24)</a:t>
                      </a:r>
                      <a:endParaRPr lang="en-US" sz="1300" dirty="0">
                        <a:latin typeface="+mn-lt"/>
                      </a:endParaRPr>
                    </a:p>
                  </a:txBody>
                  <a:tcPr anchor="ctr">
                    <a:lnB w="12700" cap="flat" cmpd="sng" algn="ctr">
                      <a:solidFill>
                        <a:schemeClr val="accent2"/>
                      </a:solidFill>
                      <a:prstDash val="solid"/>
                      <a:round/>
                      <a:headEnd type="none" w="med" len="med"/>
                      <a:tailEnd type="none" w="med" len="med"/>
                    </a:lnB>
                    <a:solidFill>
                      <a:schemeClr val="bg1">
                        <a:lumMod val="95000"/>
                      </a:schemeClr>
                    </a:solidFill>
                  </a:tcPr>
                </a:tc>
                <a:tc>
                  <a:txBody>
                    <a:bodyPr/>
                    <a:lstStyle/>
                    <a:p>
                      <a:pPr algn="ctr"/>
                      <a:r>
                        <a:rPr lang="en-US" sz="1300" b="0" i="0" u="none" strike="noStrike" kern="1200" baseline="0" dirty="0">
                          <a:solidFill>
                            <a:schemeClr val="dk1"/>
                          </a:solidFill>
                          <a:latin typeface="+mn-lt"/>
                          <a:ea typeface="+mn-ea"/>
                          <a:cs typeface="+mn-cs"/>
                        </a:rPr>
                        <a:t>15 (21)</a:t>
                      </a:r>
                      <a:endParaRPr lang="en-US" sz="1300" dirty="0">
                        <a:latin typeface="+mn-lt"/>
                      </a:endParaRPr>
                    </a:p>
                  </a:txBody>
                  <a:tcPr anchor="ctr">
                    <a:lnB w="12700" cap="flat" cmpd="sng" algn="ctr">
                      <a:solidFill>
                        <a:schemeClr val="accent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256820">
                <a:tc>
                  <a:txBody>
                    <a:bodyPr/>
                    <a:lstStyle/>
                    <a:p>
                      <a:r>
                        <a:rPr lang="en-US" sz="1300" b="1" baseline="0" dirty="0">
                          <a:latin typeface="+mn-lt"/>
                        </a:rPr>
                        <a:t>      OR (95 % CI)</a:t>
                      </a:r>
                      <a:r>
                        <a:rPr lang="en-US" sz="1300" b="1" dirty="0">
                          <a:latin typeface="+mn-lt"/>
                        </a:rPr>
                        <a:t>    </a:t>
                      </a:r>
                    </a:p>
                  </a:txBody>
                  <a:tcPr anchor="ctr">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300" b="1" dirty="0">
                          <a:latin typeface="+mn-lt"/>
                          <a:cs typeface="Arial" panose="020B0604020202020204" pitchFamily="34" charset="0"/>
                        </a:rPr>
                        <a:t>─</a:t>
                      </a:r>
                      <a:endParaRPr lang="en-US" sz="1300" b="1" dirty="0">
                        <a:latin typeface="+mn-lt"/>
                      </a:endParaRPr>
                    </a:p>
                  </a:txBody>
                  <a:tcPr anchor="ctr">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latin typeface="+mn-lt"/>
                        </a:rPr>
                        <a:t>4.09 (2.22–7.57)</a:t>
                      </a:r>
                    </a:p>
                  </a:txBody>
                  <a:tcPr anchor="ctr">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latin typeface="+mn-lt"/>
                        </a:rPr>
                        <a:t>4.12 (2.22–7.63)</a:t>
                      </a:r>
                    </a:p>
                  </a:txBody>
                  <a:tcPr anchor="ctr">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60749641"/>
                  </a:ext>
                </a:extLst>
              </a:tr>
              <a:tr h="256820">
                <a:tc>
                  <a:txBody>
                    <a:bodyPr/>
                    <a:lstStyle/>
                    <a:p>
                      <a:r>
                        <a:rPr lang="en-US" sz="1300" b="1" dirty="0">
                          <a:latin typeface="+mn-lt"/>
                        </a:rPr>
                        <a:t>              p-value</a:t>
                      </a:r>
                    </a:p>
                  </a:txBody>
                  <a:tcPr anchor="ct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noFill/>
                  </a:tcPr>
                </a:tc>
                <a:tc>
                  <a:txBody>
                    <a:bodyPr/>
                    <a:lstStyle/>
                    <a:p>
                      <a:pPr algn="ctr"/>
                      <a:r>
                        <a:rPr lang="en-US" sz="1300" dirty="0">
                          <a:latin typeface="+mn-lt"/>
                          <a:cs typeface="Arial" panose="020B0604020202020204" pitchFamily="34" charset="0"/>
                        </a:rPr>
                        <a:t>─</a:t>
                      </a:r>
                      <a:endParaRPr lang="en-US" sz="1300" dirty="0">
                        <a:latin typeface="+mn-lt"/>
                      </a:endParaRPr>
                    </a:p>
                  </a:txBody>
                  <a:tcPr anchor="ct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noFill/>
                  </a:tcPr>
                </a:tc>
                <a:tc>
                  <a:txBody>
                    <a:bodyPr/>
                    <a:lstStyle/>
                    <a:p>
                      <a:pPr algn="ctr"/>
                      <a:r>
                        <a:rPr lang="en-US" sz="1300" dirty="0">
                          <a:latin typeface="+mn-lt"/>
                        </a:rPr>
                        <a:t>&lt;0.001</a:t>
                      </a:r>
                    </a:p>
                  </a:txBody>
                  <a:tcPr anchor="ct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noFill/>
                  </a:tcPr>
                </a:tc>
                <a:tc>
                  <a:txBody>
                    <a:bodyPr/>
                    <a:lstStyle/>
                    <a:p>
                      <a:pPr algn="ctr"/>
                      <a:r>
                        <a:rPr lang="en-US" sz="1300" dirty="0">
                          <a:latin typeface="+mn-lt"/>
                        </a:rPr>
                        <a:t>&lt;0.001</a:t>
                      </a:r>
                    </a:p>
                  </a:txBody>
                  <a:tcPr anchor="ct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402391698"/>
                  </a:ext>
                </a:extLst>
              </a:tr>
            </a:tbl>
          </a:graphicData>
        </a:graphic>
      </p:graphicFrame>
      <p:sp>
        <p:nvSpPr>
          <p:cNvPr id="24" name="TextBox 23"/>
          <p:cNvSpPr txBox="1"/>
          <p:nvPr/>
        </p:nvSpPr>
        <p:spPr>
          <a:xfrm>
            <a:off x="6256618" y="5103100"/>
            <a:ext cx="5767060" cy="757130"/>
          </a:xfrm>
          <a:prstGeom prst="rect">
            <a:avLst/>
          </a:prstGeom>
          <a:noFill/>
        </p:spPr>
        <p:txBody>
          <a:bodyPr wrap="square" rtlCol="0">
            <a:spAutoFit/>
          </a:bodyPr>
          <a:lstStyle/>
          <a:p>
            <a:pPr marL="285750" indent="-228600">
              <a:lnSpc>
                <a:spcPct val="90000"/>
              </a:lnSpc>
              <a:buClr>
                <a:schemeClr val="accent1"/>
              </a:buClr>
              <a:buFont typeface="Arial" panose="020B0604020202020204" pitchFamily="34" charset="0"/>
              <a:buChar char="•"/>
            </a:pPr>
            <a:r>
              <a:rPr lang="en-US" sz="1600" b="1" dirty="0"/>
              <a:t>Reduction in final OCS daily dose was 4X greater with benra vs. placebo (median baseline OCS dose was    10 mg/d in all groups)</a:t>
            </a:r>
          </a:p>
        </p:txBody>
      </p:sp>
    </p:spTree>
    <p:extLst>
      <p:ext uri="{BB962C8B-B14F-4D97-AF65-F5344CB8AC3E}">
        <p14:creationId xmlns:p14="http://schemas.microsoft.com/office/powerpoint/2010/main" val="180600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Proportion of Patients Achieving Prespecified OCS Reduction Categories</a:t>
            </a:r>
          </a:p>
        </p:txBody>
      </p:sp>
      <p:sp>
        <p:nvSpPr>
          <p:cNvPr id="3" name="Slide Number Placeholder 2"/>
          <p:cNvSpPr>
            <a:spLocks noGrp="1"/>
          </p:cNvSpPr>
          <p:nvPr>
            <p:ph type="sldNum" sz="quarter" idx="12"/>
          </p:nvPr>
        </p:nvSpPr>
        <p:spPr/>
        <p:txBody>
          <a:bodyPr/>
          <a:lstStyle/>
          <a:p>
            <a:fld id="{CC7432E5-F8E0-41AE-9A6B-AD730338B005}" type="slidenum">
              <a:rPr lang="en-US" smtClean="0"/>
              <a:t>17</a:t>
            </a:fld>
            <a:endParaRPr lang="en-US" dirty="0"/>
          </a:p>
        </p:txBody>
      </p:sp>
      <p:sp>
        <p:nvSpPr>
          <p:cNvPr id="4" name="Text Placeholder 3"/>
          <p:cNvSpPr>
            <a:spLocks noGrp="1"/>
          </p:cNvSpPr>
          <p:nvPr>
            <p:ph type="body" sz="quarter" idx="13"/>
          </p:nvPr>
        </p:nvSpPr>
        <p:spPr/>
        <p:txBody>
          <a:bodyPr/>
          <a:lstStyle/>
          <a:p>
            <a:r>
              <a:rPr lang="en-GB" baseline="30000" dirty="0"/>
              <a:t>a</a:t>
            </a:r>
            <a:r>
              <a:rPr lang="en-US" kern="0" dirty="0">
                <a:solidFill>
                  <a:sysClr val="windowText" lastClr="000000"/>
                </a:solidFill>
              </a:rPr>
              <a:t>Patients with optimized baseline OCS dosages of ≤12.5 mg were eligible for 100% dosage reduction (placebo, n=42; benra Q4W, n=39; benra Q8W, n=42).</a:t>
            </a:r>
          </a:p>
          <a:p>
            <a:r>
              <a:rPr lang="en-GB" dirty="0"/>
              <a:t>benra = benralizumab; CI = confidence interval; OCS = oral corticosteroid; OR = odds ratio; </a:t>
            </a:r>
            <a:r>
              <a:rPr lang="en-US" dirty="0"/>
              <a:t>Q4W = every 4 weeks; Q8W = every 8 weeks. </a:t>
            </a:r>
            <a:r>
              <a:rPr lang="en-US" kern="0" dirty="0">
                <a:solidFill>
                  <a:sysClr val="windowText" lastClr="000000"/>
                </a:solidFill>
              </a:rPr>
              <a:t> </a:t>
            </a:r>
          </a:p>
          <a:p>
            <a:r>
              <a:rPr lang="en-US" dirty="0"/>
              <a:t>Nair P et al. </a:t>
            </a:r>
            <a:r>
              <a:rPr lang="en-US" i="1" dirty="0"/>
              <a:t>N </a:t>
            </a:r>
            <a:r>
              <a:rPr lang="en-US" i="1" dirty="0" err="1"/>
              <a:t>Engl</a:t>
            </a:r>
            <a:r>
              <a:rPr lang="en-US" i="1" dirty="0"/>
              <a:t> J Med</a:t>
            </a:r>
            <a:r>
              <a:rPr lang="en-US" dirty="0"/>
              <a:t>. 2017;376:2448-2458.</a:t>
            </a:r>
            <a:endParaRPr lang="en-US" kern="0" dirty="0">
              <a:solidFill>
                <a:sysClr val="windowText" lastClr="00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36930702"/>
              </p:ext>
            </p:extLst>
          </p:nvPr>
        </p:nvGraphicFramePr>
        <p:xfrm>
          <a:off x="2253343" y="1515405"/>
          <a:ext cx="7685315" cy="4147461"/>
        </p:xfrm>
        <a:graphic>
          <a:graphicData uri="http://schemas.openxmlformats.org/drawingml/2006/table">
            <a:tbl>
              <a:tblPr firstRow="1" bandRow="1">
                <a:tableStyleId>{69012ECD-51FC-41F1-AA8D-1B2483CD663E}</a:tableStyleId>
              </a:tblPr>
              <a:tblGrid>
                <a:gridCol w="2170172">
                  <a:extLst>
                    <a:ext uri="{9D8B030D-6E8A-4147-A177-3AD203B41FA5}">
                      <a16:colId xmlns:a16="http://schemas.microsoft.com/office/drawing/2014/main" val="2499136813"/>
                    </a:ext>
                  </a:extLst>
                </a:gridCol>
                <a:gridCol w="1125544">
                  <a:extLst>
                    <a:ext uri="{9D8B030D-6E8A-4147-A177-3AD203B41FA5}">
                      <a16:colId xmlns:a16="http://schemas.microsoft.com/office/drawing/2014/main" val="2415918189"/>
                    </a:ext>
                  </a:extLst>
                </a:gridCol>
                <a:gridCol w="2250599">
                  <a:extLst>
                    <a:ext uri="{9D8B030D-6E8A-4147-A177-3AD203B41FA5}">
                      <a16:colId xmlns:a16="http://schemas.microsoft.com/office/drawing/2014/main" val="2688139575"/>
                    </a:ext>
                  </a:extLst>
                </a:gridCol>
                <a:gridCol w="2139000">
                  <a:extLst>
                    <a:ext uri="{9D8B030D-6E8A-4147-A177-3AD203B41FA5}">
                      <a16:colId xmlns:a16="http://schemas.microsoft.com/office/drawing/2014/main" val="3566061622"/>
                    </a:ext>
                  </a:extLst>
                </a:gridCol>
              </a:tblGrid>
              <a:tr h="888741">
                <a:tc>
                  <a:txBody>
                    <a:bodyPr/>
                    <a:lstStyle/>
                    <a:p>
                      <a:pPr algn="ctr"/>
                      <a:r>
                        <a:rPr lang="en-US" sz="1600" dirty="0"/>
                        <a:t>Reduction</a:t>
                      </a:r>
                      <a:r>
                        <a:rPr lang="en-US" sz="1600" baseline="0" dirty="0"/>
                        <a:t> in Final OCS Dosage</a:t>
                      </a:r>
                    </a:p>
                    <a:p>
                      <a:pPr algn="ctr"/>
                      <a:r>
                        <a:rPr lang="en-US" sz="1600" baseline="0" dirty="0"/>
                        <a:t> n (%)</a:t>
                      </a:r>
                      <a:endParaRPr lang="en-US" sz="1600" dirty="0"/>
                    </a:p>
                  </a:txBody>
                  <a:tcPr anchor="ctr">
                    <a:lnL w="19050" cap="flat" cmpd="sng" algn="ctr">
                      <a:noFill/>
                      <a:prstDash val="solid"/>
                      <a:round/>
                      <a:headEnd type="none" w="med" len="med"/>
                      <a:tailEnd type="none" w="med" len="med"/>
                    </a:lnL>
                    <a:lnB w="12700" cap="flat" cmpd="sng" algn="ctr">
                      <a:solidFill>
                        <a:schemeClr val="bg1">
                          <a:lumMod val="75000"/>
                        </a:schemeClr>
                      </a:solidFill>
                      <a:prstDash val="solid"/>
                      <a:round/>
                      <a:headEnd type="none" w="med" len="med"/>
                      <a:tailEnd type="none" w="med" len="med"/>
                    </a:lnB>
                  </a:tcPr>
                </a:tc>
                <a:tc>
                  <a:txBody>
                    <a:bodyPr/>
                    <a:lstStyle/>
                    <a:p>
                      <a:pPr algn="ctr"/>
                      <a:r>
                        <a:rPr lang="en-US" sz="1600" u="none" strike="noStrike" kern="1200" baseline="0" dirty="0"/>
                        <a:t>Placebo</a:t>
                      </a:r>
                    </a:p>
                    <a:p>
                      <a:pPr algn="ctr"/>
                      <a:r>
                        <a:rPr lang="en-US" sz="1600" u="none" strike="noStrike" kern="1200" baseline="0" dirty="0"/>
                        <a:t>N=75</a:t>
                      </a:r>
                      <a:endParaRPr lang="en-US" sz="1600" dirty="0"/>
                    </a:p>
                  </a:txBody>
                  <a:tcPr anchor="ctr">
                    <a:lnB w="12700" cap="flat" cmpd="sng" algn="ctr">
                      <a:solidFill>
                        <a:schemeClr val="bg1">
                          <a:lumMod val="75000"/>
                        </a:schemeClr>
                      </a:solidFill>
                      <a:prstDash val="solid"/>
                      <a:round/>
                      <a:headEnd type="none" w="med" len="med"/>
                      <a:tailEnd type="none" w="med" len="med"/>
                    </a:lnB>
                  </a:tcPr>
                </a:tc>
                <a:tc>
                  <a:txBody>
                    <a:bodyPr/>
                    <a:lstStyle/>
                    <a:p>
                      <a:pPr algn="ctr"/>
                      <a:r>
                        <a:rPr lang="en-US" sz="1600" u="none" strike="noStrike" kern="1200" baseline="0" dirty="0"/>
                        <a:t>Benra </a:t>
                      </a:r>
                    </a:p>
                    <a:p>
                      <a:pPr algn="ctr"/>
                      <a:r>
                        <a:rPr lang="en-US" sz="1600" u="none" strike="noStrike" kern="1200" baseline="0" dirty="0"/>
                        <a:t>30 mg Q4W</a:t>
                      </a:r>
                    </a:p>
                    <a:p>
                      <a:pPr algn="ctr"/>
                      <a:r>
                        <a:rPr lang="en-US" sz="1600" u="none" strike="noStrike" kern="1200" baseline="0" dirty="0"/>
                        <a:t>N=72</a:t>
                      </a:r>
                      <a:endParaRPr lang="en-US" sz="1600" dirty="0"/>
                    </a:p>
                  </a:txBody>
                  <a:tcPr anchor="ctr">
                    <a:lnB w="12700" cap="flat" cmpd="sng" algn="ctr">
                      <a:solidFill>
                        <a:schemeClr val="bg1">
                          <a:lumMod val="75000"/>
                        </a:schemeClr>
                      </a:solidFill>
                      <a:prstDash val="solid"/>
                      <a:round/>
                      <a:headEnd type="none" w="med" len="med"/>
                      <a:tailEnd type="none" w="med" len="med"/>
                    </a:lnB>
                  </a:tcPr>
                </a:tc>
                <a:tc>
                  <a:txBody>
                    <a:bodyPr/>
                    <a:lstStyle/>
                    <a:p>
                      <a:pPr algn="ctr"/>
                      <a:r>
                        <a:rPr lang="en-US" sz="1600" u="none" strike="noStrike" kern="1200" baseline="0" dirty="0"/>
                        <a:t>Benra </a:t>
                      </a:r>
                    </a:p>
                    <a:p>
                      <a:pPr algn="ctr"/>
                      <a:r>
                        <a:rPr lang="en-US" sz="1600" u="none" strike="noStrike" kern="1200" baseline="0" dirty="0"/>
                        <a:t>30 mg Q8W</a:t>
                      </a:r>
                    </a:p>
                    <a:p>
                      <a:pPr algn="ctr"/>
                      <a:r>
                        <a:rPr lang="en-US" sz="1600" u="none" strike="noStrike" kern="1200" baseline="0" dirty="0"/>
                        <a:t>N=73</a:t>
                      </a:r>
                      <a:endParaRPr lang="en-US" sz="1600" dirty="0"/>
                    </a:p>
                  </a:txBody>
                  <a:tcPr anchor="ctr">
                    <a:lnR w="19050" cap="flat" cmpd="sng" algn="ctr">
                      <a:no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769774369"/>
                  </a:ext>
                </a:extLst>
              </a:tr>
              <a:tr h="362080">
                <a:tc>
                  <a:txBody>
                    <a:bodyPr/>
                    <a:lstStyle/>
                    <a:p>
                      <a:pPr algn="l"/>
                      <a:r>
                        <a:rPr lang="en-US" sz="1600" b="1" baseline="0" dirty="0"/>
                        <a:t>100%</a:t>
                      </a:r>
                      <a:r>
                        <a:rPr lang="en-US" sz="1600" b="1" baseline="30000" dirty="0"/>
                        <a:t>a</a:t>
                      </a:r>
                      <a:r>
                        <a:rPr lang="en-US" sz="1600" b="1" dirty="0"/>
                        <a:t> </a:t>
                      </a:r>
                      <a:endParaRPr lang="en-US" sz="1600" b="1" dirty="0">
                        <a:solidFill>
                          <a:schemeClr val="tx1"/>
                        </a:solidFill>
                        <a:latin typeface="+mn-lt"/>
                      </a:endParaRPr>
                    </a:p>
                  </a:txBody>
                  <a:tcPr anchor="ctr">
                    <a:lnL w="19050" cap="flat" cmpd="sng" algn="ctr">
                      <a:no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8</a:t>
                      </a:r>
                      <a:r>
                        <a:rPr lang="en-US" sz="1600" b="1" baseline="0" dirty="0"/>
                        <a:t> (</a:t>
                      </a:r>
                      <a:r>
                        <a:rPr lang="en-US" sz="1600" b="1" dirty="0"/>
                        <a:t>19)</a:t>
                      </a:r>
                      <a:endParaRPr lang="en-US" sz="1600" b="1" dirty="0">
                        <a:solidFill>
                          <a:schemeClr val="tx1"/>
                        </a:solidFill>
                        <a:latin typeface="+mn-lt"/>
                      </a:endParaRPr>
                    </a:p>
                  </a:txBody>
                  <a:tcPr>
                    <a:lnL>
                      <a:noFill/>
                    </a:lnL>
                    <a:lnR>
                      <a:noFill/>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22 (56)</a:t>
                      </a:r>
                      <a:endParaRPr lang="en-US" sz="1600" b="1" dirty="0">
                        <a:solidFill>
                          <a:schemeClr val="tx1"/>
                        </a:solidFill>
                        <a:latin typeface="+mn-lt"/>
                      </a:endParaRPr>
                    </a:p>
                  </a:txBody>
                  <a:tcPr anchor="ctr">
                    <a:lnL>
                      <a:noFill/>
                    </a:lnL>
                    <a:lnR>
                      <a:noFill/>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22 (52)</a:t>
                      </a:r>
                      <a:endParaRPr lang="en-US" sz="1600" b="1" dirty="0">
                        <a:solidFill>
                          <a:schemeClr val="tx1"/>
                        </a:solidFill>
                        <a:latin typeface="+mn-lt"/>
                      </a:endParaRPr>
                    </a:p>
                  </a:txBody>
                  <a:tcPr anchor="ctr">
                    <a:lnL>
                      <a:noFill/>
                    </a:lnL>
                    <a:lnR w="190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97015532"/>
                  </a:ext>
                </a:extLst>
              </a:tr>
              <a:tr h="362080">
                <a:tc>
                  <a:txBody>
                    <a:bodyPr/>
                    <a:lstStyle/>
                    <a:p>
                      <a:pPr algn="ctr"/>
                      <a:r>
                        <a:rPr lang="en-US" sz="1600" baseline="0" dirty="0"/>
                        <a:t>      OR (95% CI)</a:t>
                      </a:r>
                      <a:r>
                        <a:rPr lang="en-US" sz="1600" dirty="0"/>
                        <a:t>    </a:t>
                      </a:r>
                      <a:endParaRPr lang="en-US" sz="1600" b="1" dirty="0">
                        <a:solidFill>
                          <a:schemeClr val="tx1"/>
                        </a:solidFill>
                        <a:latin typeface="+mn-lt"/>
                      </a:endParaRPr>
                    </a:p>
                  </a:txBody>
                  <a:tcPr anchor="ctr">
                    <a:lnL w="190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a:t>
                      </a:r>
                      <a:endParaRPr lang="en-US" sz="16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5.23 (1.92 - 14.21)</a:t>
                      </a:r>
                      <a:endParaRPr lang="en-US" sz="16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4.19 (1.58 - 11.12)</a:t>
                      </a:r>
                      <a:endParaRPr lang="en-US" sz="1600" dirty="0">
                        <a:solidFill>
                          <a:schemeClr val="tx1"/>
                        </a:solidFill>
                        <a:latin typeface="+mn-lt"/>
                      </a:endParaRPr>
                    </a:p>
                  </a:txBody>
                  <a:tcPr anchor="ctr">
                    <a:lnL>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83170320"/>
                  </a:ext>
                </a:extLst>
              </a:tr>
              <a:tr h="362080">
                <a:tc>
                  <a:txBody>
                    <a:bodyPr/>
                    <a:lstStyle/>
                    <a:p>
                      <a:pPr algn="ctr"/>
                      <a:r>
                        <a:rPr lang="en-US" sz="1600" dirty="0"/>
                        <a:t>                 p</a:t>
                      </a:r>
                      <a:endParaRPr lang="en-US" sz="1600" b="1" dirty="0">
                        <a:solidFill>
                          <a:schemeClr val="tx1"/>
                        </a:solidFill>
                        <a:latin typeface="+mn-lt"/>
                      </a:endParaRPr>
                    </a:p>
                  </a:txBody>
                  <a:tcPr anchor="ctr">
                    <a:lnL w="190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a:t>
                      </a:r>
                      <a:endParaRPr lang="en-US" sz="16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&lt;0.001</a:t>
                      </a:r>
                      <a:endParaRPr lang="en-US" sz="16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0.002</a:t>
                      </a:r>
                      <a:endParaRPr lang="en-US" sz="1600" dirty="0">
                        <a:solidFill>
                          <a:schemeClr val="tx1"/>
                        </a:solidFill>
                        <a:latin typeface="+mn-lt"/>
                      </a:endParaRPr>
                    </a:p>
                  </a:txBody>
                  <a:tcPr anchor="ctr">
                    <a:lnL>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96060223"/>
                  </a:ext>
                </a:extLst>
              </a:tr>
              <a:tr h="362080">
                <a:tc>
                  <a:txBody>
                    <a:bodyPr/>
                    <a:lstStyle/>
                    <a:p>
                      <a:pPr algn="l"/>
                      <a:r>
                        <a:rPr lang="en-US" sz="1600" b="1" baseline="0" dirty="0"/>
                        <a:t>≥50%</a:t>
                      </a:r>
                      <a:endParaRPr lang="en-US" sz="1600" b="1" dirty="0">
                        <a:solidFill>
                          <a:schemeClr val="tx1"/>
                        </a:solidFill>
                        <a:latin typeface="+mn-lt"/>
                      </a:endParaRPr>
                    </a:p>
                  </a:txBody>
                  <a:tcPr anchor="ctr">
                    <a:lnL w="190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0" dirty="0"/>
                        <a:t>28 (37</a:t>
                      </a:r>
                      <a:r>
                        <a:rPr lang="en-US" sz="1600" b="1" dirty="0"/>
                        <a:t>)</a:t>
                      </a:r>
                      <a:endParaRPr lang="en-US" sz="1600" b="1" dirty="0">
                        <a:solidFill>
                          <a:schemeClr val="tx1"/>
                        </a:solidFill>
                        <a:latin typeface="+mn-lt"/>
                      </a:endParaRPr>
                    </a:p>
                  </a:txBody>
                  <a:tcP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48 (67)</a:t>
                      </a:r>
                      <a:endParaRPr lang="en-US" sz="1600" b="1"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48 (66)</a:t>
                      </a:r>
                      <a:endParaRPr lang="en-US" sz="1600" b="1" dirty="0">
                        <a:solidFill>
                          <a:schemeClr val="tx1"/>
                        </a:solidFill>
                        <a:latin typeface="+mn-lt"/>
                      </a:endParaRPr>
                    </a:p>
                  </a:txBody>
                  <a:tcPr anchor="ctr">
                    <a:lnL>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7843104"/>
                  </a:ext>
                </a:extLst>
              </a:tr>
              <a:tr h="362080">
                <a:tc>
                  <a:txBody>
                    <a:bodyPr/>
                    <a:lstStyle/>
                    <a:p>
                      <a:pPr algn="ctr"/>
                      <a:r>
                        <a:rPr lang="en-US" sz="1600" baseline="0" dirty="0"/>
                        <a:t>      OR (95% CI)</a:t>
                      </a:r>
                      <a:r>
                        <a:rPr lang="en-US" sz="1600" dirty="0"/>
                        <a:t>    </a:t>
                      </a:r>
                      <a:endParaRPr lang="en-US" sz="1600" b="1" dirty="0">
                        <a:solidFill>
                          <a:schemeClr val="tx1"/>
                        </a:solidFill>
                        <a:latin typeface="+mn-lt"/>
                      </a:endParaRPr>
                    </a:p>
                  </a:txBody>
                  <a:tcPr anchor="ctr">
                    <a:lnL w="190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a:t>
                      </a:r>
                      <a:endParaRPr lang="en-US" sz="16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3.59 (1.79 – 7.22)</a:t>
                      </a:r>
                      <a:endParaRPr lang="en-US" sz="16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3.03 (1.57 – 5.86)</a:t>
                      </a:r>
                      <a:endParaRPr lang="en-US" sz="1600" dirty="0">
                        <a:solidFill>
                          <a:schemeClr val="tx1"/>
                        </a:solidFill>
                        <a:latin typeface="+mn-lt"/>
                      </a:endParaRPr>
                    </a:p>
                  </a:txBody>
                  <a:tcPr anchor="ctr">
                    <a:lnL>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0970024"/>
                  </a:ext>
                </a:extLst>
              </a:tr>
              <a:tr h="362080">
                <a:tc>
                  <a:txBody>
                    <a:bodyPr/>
                    <a:lstStyle/>
                    <a:p>
                      <a:pPr algn="ctr"/>
                      <a:r>
                        <a:rPr lang="en-US" sz="1600" dirty="0"/>
                        <a:t>                 p</a:t>
                      </a:r>
                      <a:endParaRPr lang="en-US" sz="1600" b="1" dirty="0">
                        <a:solidFill>
                          <a:schemeClr val="tx1"/>
                        </a:solidFill>
                        <a:latin typeface="+mn-lt"/>
                      </a:endParaRPr>
                    </a:p>
                  </a:txBody>
                  <a:tcPr anchor="ctr">
                    <a:lnL w="190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a:t>
                      </a:r>
                      <a:endParaRPr lang="en-US" sz="16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&lt;0.001</a:t>
                      </a:r>
                      <a:endParaRPr lang="en-US" sz="16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&lt;0.001</a:t>
                      </a:r>
                      <a:endParaRPr lang="en-US" sz="1600" dirty="0">
                        <a:solidFill>
                          <a:schemeClr val="tx1"/>
                        </a:solidFill>
                        <a:latin typeface="+mn-lt"/>
                      </a:endParaRPr>
                    </a:p>
                  </a:txBody>
                  <a:tcPr anchor="ctr">
                    <a:lnL>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8674035"/>
                  </a:ext>
                </a:extLst>
              </a:tr>
              <a:tr h="362080">
                <a:tc>
                  <a:txBody>
                    <a:bodyPr/>
                    <a:lstStyle/>
                    <a:p>
                      <a:pPr algn="l"/>
                      <a:r>
                        <a:rPr lang="en-US" sz="1600" b="1" baseline="0" dirty="0"/>
                        <a:t>≤5 mg/d </a:t>
                      </a:r>
                      <a:endParaRPr lang="en-US" sz="1600" b="1" dirty="0">
                        <a:solidFill>
                          <a:schemeClr val="tx1"/>
                        </a:solidFill>
                        <a:latin typeface="+mn-lt"/>
                      </a:endParaRPr>
                    </a:p>
                  </a:txBody>
                  <a:tcPr anchor="ctr">
                    <a:lnL w="190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0" dirty="0"/>
                        <a:t>25 (33</a:t>
                      </a:r>
                      <a:r>
                        <a:rPr lang="en-US" sz="1600" b="1" dirty="0"/>
                        <a:t>)</a:t>
                      </a:r>
                      <a:endParaRPr lang="en-US" sz="1600" b="1" dirty="0">
                        <a:solidFill>
                          <a:schemeClr val="tx1"/>
                        </a:solidFill>
                        <a:latin typeface="+mn-lt"/>
                      </a:endParaRPr>
                    </a:p>
                  </a:txBody>
                  <a:tcP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44 (61)</a:t>
                      </a:r>
                      <a:endParaRPr lang="en-US" sz="1600" b="1"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43 (59)</a:t>
                      </a:r>
                      <a:endParaRPr lang="en-US" sz="1600" b="1" dirty="0">
                        <a:solidFill>
                          <a:schemeClr val="tx1"/>
                        </a:solidFill>
                        <a:latin typeface="+mn-lt"/>
                      </a:endParaRPr>
                    </a:p>
                  </a:txBody>
                  <a:tcPr anchor="ctr">
                    <a:lnL>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48895982"/>
                  </a:ext>
                </a:extLst>
              </a:tr>
              <a:tr h="362080">
                <a:tc>
                  <a:txBody>
                    <a:bodyPr/>
                    <a:lstStyle/>
                    <a:p>
                      <a:pPr algn="ctr"/>
                      <a:r>
                        <a:rPr lang="en-US" sz="1600" baseline="0" dirty="0"/>
                        <a:t>      OR (95% CI)</a:t>
                      </a:r>
                      <a:r>
                        <a:rPr lang="en-US" sz="1600" dirty="0"/>
                        <a:t>    </a:t>
                      </a:r>
                      <a:endParaRPr lang="en-US" sz="1600" b="1" dirty="0">
                        <a:solidFill>
                          <a:schemeClr val="tx1"/>
                        </a:solidFill>
                        <a:latin typeface="+mn-lt"/>
                      </a:endParaRPr>
                    </a:p>
                  </a:txBody>
                  <a:tcPr anchor="ctr">
                    <a:lnL w="190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a:t>
                      </a:r>
                      <a:endParaRPr lang="en-US" sz="16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3.16 (1.60 – 6.23)</a:t>
                      </a:r>
                      <a:endParaRPr lang="en-US" sz="16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2.74 (1.41 – 5.31)</a:t>
                      </a:r>
                      <a:endParaRPr lang="en-US" sz="1600" dirty="0">
                        <a:solidFill>
                          <a:schemeClr val="tx1"/>
                        </a:solidFill>
                        <a:latin typeface="+mn-lt"/>
                      </a:endParaRPr>
                    </a:p>
                  </a:txBody>
                  <a:tcPr anchor="ctr">
                    <a:lnL>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73175139"/>
                  </a:ext>
                </a:extLst>
              </a:tr>
              <a:tr h="362080">
                <a:tc>
                  <a:txBody>
                    <a:bodyPr/>
                    <a:lstStyle/>
                    <a:p>
                      <a:pPr algn="ctr"/>
                      <a:r>
                        <a:rPr lang="en-US" sz="1600" dirty="0"/>
                        <a:t>                 p</a:t>
                      </a:r>
                      <a:endParaRPr lang="en-US" sz="1600" b="1" dirty="0">
                        <a:solidFill>
                          <a:schemeClr val="tx1"/>
                        </a:solidFill>
                        <a:latin typeface="+mn-lt"/>
                      </a:endParaRPr>
                    </a:p>
                  </a:txBody>
                  <a:tcPr anchor="ctr">
                    <a:lnL w="190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a:t>
                      </a:r>
                      <a:endParaRPr lang="en-US" sz="16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&lt;0.001</a:t>
                      </a:r>
                      <a:endParaRPr lang="en-US" sz="16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0.002</a:t>
                      </a:r>
                      <a:endParaRPr lang="en-US" sz="1600" dirty="0">
                        <a:solidFill>
                          <a:schemeClr val="tx1"/>
                        </a:solidFill>
                        <a:latin typeface="+mn-lt"/>
                      </a:endParaRPr>
                    </a:p>
                  </a:txBody>
                  <a:tcPr anchor="ctr">
                    <a:lnL>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81651137"/>
                  </a:ext>
                </a:extLst>
              </a:tr>
            </a:tbl>
          </a:graphicData>
        </a:graphic>
      </p:graphicFrame>
    </p:spTree>
    <p:extLst>
      <p:ext uri="{BB962C8B-B14F-4D97-AF65-F5344CB8AC3E}">
        <p14:creationId xmlns:p14="http://schemas.microsoft.com/office/powerpoint/2010/main" val="2483794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blip>
          <a:stretch>
            <a:fillRect/>
          </a:stretch>
        </p:blipFill>
        <p:spPr>
          <a:xfrm>
            <a:off x="2771102" y="2721476"/>
            <a:ext cx="6934147" cy="1530311"/>
          </a:xfrm>
          <a:prstGeom prst="rect">
            <a:avLst/>
          </a:prstGeom>
        </p:spPr>
      </p:pic>
      <p:grpSp>
        <p:nvGrpSpPr>
          <p:cNvPr id="26" name="Group 25"/>
          <p:cNvGrpSpPr/>
          <p:nvPr/>
        </p:nvGrpSpPr>
        <p:grpSpPr>
          <a:xfrm>
            <a:off x="9029662" y="1523399"/>
            <a:ext cx="2103120" cy="789753"/>
            <a:chOff x="9474956" y="1607419"/>
            <a:chExt cx="2103120" cy="789753"/>
          </a:xfrm>
        </p:grpSpPr>
        <p:grpSp>
          <p:nvGrpSpPr>
            <p:cNvPr id="24" name="Group 23"/>
            <p:cNvGrpSpPr/>
            <p:nvPr/>
          </p:nvGrpSpPr>
          <p:grpSpPr>
            <a:xfrm>
              <a:off x="9474956" y="1607419"/>
              <a:ext cx="2103120" cy="789753"/>
              <a:chOff x="9474956" y="1607419"/>
              <a:chExt cx="2103120" cy="789753"/>
            </a:xfrm>
          </p:grpSpPr>
          <p:cxnSp>
            <p:nvCxnSpPr>
              <p:cNvPr id="23" name="Straight Connector 22"/>
              <p:cNvCxnSpPr/>
              <p:nvPr/>
            </p:nvCxnSpPr>
            <p:spPr>
              <a:xfrm flipH="1">
                <a:off x="9939560" y="1956004"/>
                <a:ext cx="274320" cy="0"/>
              </a:xfrm>
              <a:prstGeom prst="line">
                <a:avLst/>
              </a:prstGeom>
              <a:ln w="38100">
                <a:solidFill>
                  <a:srgbClr val="F0AB00"/>
                </a:solidFill>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9474956" y="1607419"/>
                <a:ext cx="2103120" cy="789753"/>
                <a:chOff x="9474956" y="1607419"/>
                <a:chExt cx="2103120" cy="789753"/>
              </a:xfrm>
            </p:grpSpPr>
            <p:grpSp>
              <p:nvGrpSpPr>
                <p:cNvPr id="20" name="Group 19"/>
                <p:cNvGrpSpPr/>
                <p:nvPr/>
              </p:nvGrpSpPr>
              <p:grpSpPr>
                <a:xfrm>
                  <a:off x="9474956" y="1607419"/>
                  <a:ext cx="2103120" cy="789753"/>
                  <a:chOff x="9474956" y="1607419"/>
                  <a:chExt cx="2103120" cy="789753"/>
                </a:xfrm>
              </p:grpSpPr>
              <p:sp>
                <p:nvSpPr>
                  <p:cNvPr id="13" name="TextBox 12"/>
                  <p:cNvSpPr txBox="1"/>
                  <p:nvPr/>
                </p:nvSpPr>
                <p:spPr>
                  <a:xfrm>
                    <a:off x="9474956" y="1607419"/>
                    <a:ext cx="2103120" cy="738664"/>
                  </a:xfrm>
                  <a:prstGeom prst="rect">
                    <a:avLst/>
                  </a:prstGeom>
                  <a:noFill/>
                </p:spPr>
                <p:txBody>
                  <a:bodyPr wrap="square" rtlCol="0">
                    <a:spAutoFit/>
                  </a:bodyPr>
                  <a:lstStyle/>
                  <a:p>
                    <a:r>
                      <a:rPr lang="en-US" sz="1400" dirty="0"/>
                      <a:t>              Benra Q4W</a:t>
                    </a:r>
                  </a:p>
                  <a:p>
                    <a:r>
                      <a:rPr lang="en-US" sz="1400" dirty="0"/>
                      <a:t>              Benra Q8W</a:t>
                    </a:r>
                  </a:p>
                  <a:p>
                    <a:r>
                      <a:rPr lang="en-US" sz="1400" dirty="0"/>
                      <a:t>              Placebo</a:t>
                    </a:r>
                  </a:p>
                </p:txBody>
              </p:sp>
              <p:sp>
                <p:nvSpPr>
                  <p:cNvPr id="19" name="TextBox 18"/>
                  <p:cNvSpPr txBox="1"/>
                  <p:nvPr/>
                </p:nvSpPr>
                <p:spPr>
                  <a:xfrm>
                    <a:off x="9934964" y="1966285"/>
                    <a:ext cx="360646" cy="430887"/>
                  </a:xfrm>
                  <a:prstGeom prst="rect">
                    <a:avLst/>
                  </a:prstGeom>
                  <a:noFill/>
                </p:spPr>
                <p:txBody>
                  <a:bodyPr wrap="square" rtlCol="0">
                    <a:spAutoFit/>
                  </a:bodyPr>
                  <a:lstStyle/>
                  <a:p>
                    <a:r>
                      <a:rPr lang="en-US" sz="2200" dirty="0">
                        <a:solidFill>
                          <a:srgbClr val="B0B6B6"/>
                        </a:solidFill>
                        <a:latin typeface="Arial" panose="020B0604020202020204" pitchFamily="34" charset="0"/>
                        <a:cs typeface="Arial" panose="020B0604020202020204" pitchFamily="34" charset="0"/>
                      </a:rPr>
                      <a:t>•</a:t>
                    </a:r>
                    <a:endParaRPr lang="en-US" sz="2200" dirty="0">
                      <a:solidFill>
                        <a:srgbClr val="B0B6B6"/>
                      </a:solidFill>
                    </a:endParaRPr>
                  </a:p>
                </p:txBody>
              </p:sp>
            </p:grpSp>
            <p:cxnSp>
              <p:nvCxnSpPr>
                <p:cNvPr id="21" name="Straight Connector 20"/>
                <p:cNvCxnSpPr/>
                <p:nvPr/>
              </p:nvCxnSpPr>
              <p:spPr>
                <a:xfrm flipH="1">
                  <a:off x="9939560" y="1765504"/>
                  <a:ext cx="27432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cxnSp>
          <p:nvCxnSpPr>
            <p:cNvPr id="25" name="Straight Connector 24"/>
            <p:cNvCxnSpPr/>
            <p:nvPr/>
          </p:nvCxnSpPr>
          <p:spPr>
            <a:xfrm flipH="1">
              <a:off x="9939560" y="2184604"/>
              <a:ext cx="274320" cy="0"/>
            </a:xfrm>
            <a:prstGeom prst="line">
              <a:avLst/>
            </a:prstGeom>
            <a:ln w="38100">
              <a:solidFill>
                <a:srgbClr val="B0B6B6"/>
              </a:solidFill>
            </a:ln>
          </p:spPr>
          <p:style>
            <a:lnRef idx="1">
              <a:schemeClr val="accent1"/>
            </a:lnRef>
            <a:fillRef idx="0">
              <a:schemeClr val="accent1"/>
            </a:fillRef>
            <a:effectRef idx="0">
              <a:schemeClr val="accent1"/>
            </a:effectRef>
            <a:fontRef idx="minor">
              <a:schemeClr val="tx1"/>
            </a:fontRef>
          </p:style>
        </p:cxnSp>
      </p:grpSp>
      <p:graphicFrame>
        <p:nvGraphicFramePr>
          <p:cNvPr id="45" name="Chart 44"/>
          <p:cNvGraphicFramePr/>
          <p:nvPr>
            <p:extLst/>
          </p:nvPr>
        </p:nvGraphicFramePr>
        <p:xfrm>
          <a:off x="2383185" y="1719813"/>
          <a:ext cx="7593408" cy="3641555"/>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p:txBody>
          <a:bodyPr/>
          <a:lstStyle/>
          <a:p>
            <a:r>
              <a:rPr lang="en-US" dirty="0"/>
              <a:t>ZONDA: Percent Change in Baseline OCS Dose Over Time                         (Full Analysis Set)</a:t>
            </a:r>
          </a:p>
        </p:txBody>
      </p:sp>
      <p:sp>
        <p:nvSpPr>
          <p:cNvPr id="3" name="Slide Number Placeholder 2"/>
          <p:cNvSpPr>
            <a:spLocks noGrp="1"/>
          </p:cNvSpPr>
          <p:nvPr>
            <p:ph type="sldNum" sz="quarter" idx="12"/>
          </p:nvPr>
        </p:nvSpPr>
        <p:spPr/>
        <p:txBody>
          <a:bodyPr/>
          <a:lstStyle/>
          <a:p>
            <a:fld id="{CC7432E5-F8E0-41AE-9A6B-AD730338B005}" type="slidenum">
              <a:rPr lang="en-US" smtClean="0"/>
              <a:t>18</a:t>
            </a:fld>
            <a:endParaRPr lang="en-US" dirty="0"/>
          </a:p>
        </p:txBody>
      </p:sp>
      <p:sp>
        <p:nvSpPr>
          <p:cNvPr id="4" name="Text Placeholder 3"/>
          <p:cNvSpPr>
            <a:spLocks noGrp="1"/>
          </p:cNvSpPr>
          <p:nvPr>
            <p:ph type="body" sz="quarter" idx="13"/>
          </p:nvPr>
        </p:nvSpPr>
        <p:spPr/>
        <p:txBody>
          <a:bodyPr/>
          <a:lstStyle/>
          <a:p>
            <a:pPr>
              <a:spcBef>
                <a:spcPts val="0"/>
              </a:spcBef>
            </a:pPr>
            <a:r>
              <a:rPr lang="en-GB" dirty="0"/>
              <a:t>Benra = benralizumab; OCS = oral corticosteroid; </a:t>
            </a:r>
            <a:r>
              <a:rPr lang="en-US" dirty="0"/>
              <a:t>Q4W = every 4 weeks; Q8W = every 8 weeks</a:t>
            </a:r>
            <a:r>
              <a:rPr lang="en-GB" dirty="0"/>
              <a:t>.</a:t>
            </a:r>
            <a:r>
              <a:rPr lang="en-US" dirty="0"/>
              <a:t>                                    </a:t>
            </a:r>
          </a:p>
          <a:p>
            <a:pPr>
              <a:spcBef>
                <a:spcPts val="0"/>
              </a:spcBef>
            </a:pPr>
            <a:r>
              <a:rPr lang="en-US" dirty="0"/>
              <a:t>Nair P et al. </a:t>
            </a:r>
            <a:r>
              <a:rPr lang="en-US" i="1" dirty="0"/>
              <a:t>N Engl J Med</a:t>
            </a:r>
            <a:r>
              <a:rPr lang="en-US" dirty="0"/>
              <a:t>. 2017;376:2448-2458.</a:t>
            </a:r>
          </a:p>
        </p:txBody>
      </p:sp>
      <p:sp>
        <p:nvSpPr>
          <p:cNvPr id="5" name="TextBox 4"/>
          <p:cNvSpPr txBox="1"/>
          <p:nvPr/>
        </p:nvSpPr>
        <p:spPr>
          <a:xfrm>
            <a:off x="1762867" y="1696454"/>
            <a:ext cx="400110" cy="3606251"/>
          </a:xfrm>
          <a:prstGeom prst="rect">
            <a:avLst/>
          </a:prstGeom>
          <a:noFill/>
        </p:spPr>
        <p:txBody>
          <a:bodyPr vert="vert270" wrap="square" rtlCol="0">
            <a:spAutoFit/>
          </a:bodyPr>
          <a:lstStyle/>
          <a:p>
            <a:pPr algn="ctr"/>
            <a:r>
              <a:rPr lang="en-US" sz="1400" b="1" dirty="0"/>
              <a:t>Median Percent Change</a:t>
            </a:r>
          </a:p>
        </p:txBody>
      </p:sp>
      <p:sp>
        <p:nvSpPr>
          <p:cNvPr id="12" name="TextBox 11"/>
          <p:cNvSpPr txBox="1"/>
          <p:nvPr/>
        </p:nvSpPr>
        <p:spPr>
          <a:xfrm>
            <a:off x="3004782" y="1223165"/>
            <a:ext cx="6848901" cy="369332"/>
          </a:xfrm>
          <a:prstGeom prst="rect">
            <a:avLst/>
          </a:prstGeom>
          <a:noFill/>
        </p:spPr>
        <p:txBody>
          <a:bodyPr wrap="square" rtlCol="0">
            <a:spAutoFit/>
          </a:bodyPr>
          <a:lstStyle/>
          <a:p>
            <a:pPr algn="ctr"/>
            <a:r>
              <a:rPr lang="en-US" b="1" dirty="0"/>
              <a:t>Change From Baseline in Daily OCS Dose Over Time</a:t>
            </a:r>
          </a:p>
        </p:txBody>
      </p:sp>
      <p:graphicFrame>
        <p:nvGraphicFramePr>
          <p:cNvPr id="42" name="Table 41"/>
          <p:cNvGraphicFramePr>
            <a:graphicFrameLocks noGrp="1"/>
          </p:cNvGraphicFramePr>
          <p:nvPr>
            <p:extLst/>
          </p:nvPr>
        </p:nvGraphicFramePr>
        <p:xfrm>
          <a:off x="1363580" y="5534526"/>
          <a:ext cx="8425934" cy="822960"/>
        </p:xfrm>
        <a:graphic>
          <a:graphicData uri="http://schemas.openxmlformats.org/drawingml/2006/table">
            <a:tbl>
              <a:tblPr firstRow="1" bandRow="1">
                <a:tableStyleId>{21E4AEA4-8DFA-4A89-87EB-49C32662AFE0}</a:tableStyleId>
              </a:tblPr>
              <a:tblGrid>
                <a:gridCol w="1216417">
                  <a:extLst>
                    <a:ext uri="{9D8B030D-6E8A-4147-A177-3AD203B41FA5}">
                      <a16:colId xmlns:a16="http://schemas.microsoft.com/office/drawing/2014/main" val="3232924194"/>
                    </a:ext>
                  </a:extLst>
                </a:gridCol>
                <a:gridCol w="546399">
                  <a:extLst>
                    <a:ext uri="{9D8B030D-6E8A-4147-A177-3AD203B41FA5}">
                      <a16:colId xmlns:a16="http://schemas.microsoft.com/office/drawing/2014/main" val="2853707814"/>
                    </a:ext>
                  </a:extLst>
                </a:gridCol>
                <a:gridCol w="951874">
                  <a:extLst>
                    <a:ext uri="{9D8B030D-6E8A-4147-A177-3AD203B41FA5}">
                      <a16:colId xmlns:a16="http://schemas.microsoft.com/office/drawing/2014/main" val="390619881"/>
                    </a:ext>
                  </a:extLst>
                </a:gridCol>
                <a:gridCol w="951874">
                  <a:extLst>
                    <a:ext uri="{9D8B030D-6E8A-4147-A177-3AD203B41FA5}">
                      <a16:colId xmlns:a16="http://schemas.microsoft.com/office/drawing/2014/main" val="289326853"/>
                    </a:ext>
                  </a:extLst>
                </a:gridCol>
                <a:gridCol w="951874">
                  <a:extLst>
                    <a:ext uri="{9D8B030D-6E8A-4147-A177-3AD203B41FA5}">
                      <a16:colId xmlns:a16="http://schemas.microsoft.com/office/drawing/2014/main" val="1446793282"/>
                    </a:ext>
                  </a:extLst>
                </a:gridCol>
                <a:gridCol w="964214">
                  <a:extLst>
                    <a:ext uri="{9D8B030D-6E8A-4147-A177-3AD203B41FA5}">
                      <a16:colId xmlns:a16="http://schemas.microsoft.com/office/drawing/2014/main" val="4207594739"/>
                    </a:ext>
                  </a:extLst>
                </a:gridCol>
                <a:gridCol w="850231">
                  <a:extLst>
                    <a:ext uri="{9D8B030D-6E8A-4147-A177-3AD203B41FA5}">
                      <a16:colId xmlns:a16="http://schemas.microsoft.com/office/drawing/2014/main" val="2001653700"/>
                    </a:ext>
                  </a:extLst>
                </a:gridCol>
                <a:gridCol w="1041177">
                  <a:extLst>
                    <a:ext uri="{9D8B030D-6E8A-4147-A177-3AD203B41FA5}">
                      <a16:colId xmlns:a16="http://schemas.microsoft.com/office/drawing/2014/main" val="623622182"/>
                    </a:ext>
                  </a:extLst>
                </a:gridCol>
                <a:gridCol w="951874">
                  <a:extLst>
                    <a:ext uri="{9D8B030D-6E8A-4147-A177-3AD203B41FA5}">
                      <a16:colId xmlns:a16="http://schemas.microsoft.com/office/drawing/2014/main" val="1603983694"/>
                    </a:ext>
                  </a:extLst>
                </a:gridCol>
              </a:tblGrid>
              <a:tr h="212928">
                <a:tc>
                  <a:txBody>
                    <a:bodyPr/>
                    <a:lstStyle/>
                    <a:p>
                      <a:r>
                        <a:rPr lang="en-US" sz="1200" b="1" dirty="0">
                          <a:solidFill>
                            <a:schemeClr val="accent1"/>
                          </a:solidFill>
                        </a:rPr>
                        <a:t>Q4W (n=)</a:t>
                      </a:r>
                    </a:p>
                  </a:txBody>
                  <a:tcPr anchor="ctr">
                    <a:noFill/>
                  </a:tcPr>
                </a:tc>
                <a:tc>
                  <a:txBody>
                    <a:bodyPr/>
                    <a:lstStyle/>
                    <a:p>
                      <a:r>
                        <a:rPr lang="en-US" sz="1200" b="0" dirty="0">
                          <a:solidFill>
                            <a:schemeClr val="tx1"/>
                          </a:solidFill>
                        </a:rPr>
                        <a:t>72</a:t>
                      </a:r>
                    </a:p>
                  </a:txBody>
                  <a:tcPr>
                    <a:noFill/>
                  </a:tcPr>
                </a:tc>
                <a:tc>
                  <a:txBody>
                    <a:bodyPr/>
                    <a:lstStyle/>
                    <a:p>
                      <a:r>
                        <a:rPr lang="en-US" sz="1200" b="0" dirty="0">
                          <a:solidFill>
                            <a:schemeClr val="tx1"/>
                          </a:solidFill>
                        </a:rPr>
                        <a:t>70</a:t>
                      </a:r>
                    </a:p>
                  </a:txBody>
                  <a:tcPr>
                    <a:noFill/>
                  </a:tcPr>
                </a:tc>
                <a:tc>
                  <a:txBody>
                    <a:bodyPr/>
                    <a:lstStyle/>
                    <a:p>
                      <a:r>
                        <a:rPr lang="en-US" sz="1200" b="0" dirty="0">
                          <a:solidFill>
                            <a:schemeClr val="tx1"/>
                          </a:solidFill>
                        </a:rPr>
                        <a:t>  70</a:t>
                      </a:r>
                    </a:p>
                  </a:txBody>
                  <a:tcPr>
                    <a:noFill/>
                  </a:tcPr>
                </a:tc>
                <a:tc>
                  <a:txBody>
                    <a:bodyPr/>
                    <a:lstStyle/>
                    <a:p>
                      <a:r>
                        <a:rPr lang="en-US" sz="1200" b="0" dirty="0">
                          <a:solidFill>
                            <a:schemeClr val="tx1"/>
                          </a:solidFill>
                        </a:rPr>
                        <a:t>    69</a:t>
                      </a:r>
                    </a:p>
                  </a:txBody>
                  <a:tcPr>
                    <a:noFill/>
                  </a:tcPr>
                </a:tc>
                <a:tc>
                  <a:txBody>
                    <a:bodyPr/>
                    <a:lstStyle/>
                    <a:p>
                      <a:r>
                        <a:rPr lang="en-US" sz="1200" b="0" dirty="0">
                          <a:solidFill>
                            <a:schemeClr val="tx1"/>
                          </a:solidFill>
                        </a:rPr>
                        <a:t>      69</a:t>
                      </a:r>
                    </a:p>
                  </a:txBody>
                  <a:tcPr>
                    <a:noFill/>
                  </a:tcPr>
                </a:tc>
                <a:tc>
                  <a:txBody>
                    <a:bodyPr/>
                    <a:lstStyle/>
                    <a:p>
                      <a:r>
                        <a:rPr lang="en-US" sz="1200" b="0" dirty="0">
                          <a:solidFill>
                            <a:schemeClr val="tx1"/>
                          </a:solidFill>
                        </a:rPr>
                        <a:t>       68</a:t>
                      </a:r>
                    </a:p>
                  </a:txBody>
                  <a:tcPr>
                    <a:noFill/>
                  </a:tcPr>
                </a:tc>
                <a:tc>
                  <a:txBody>
                    <a:bodyPr/>
                    <a:lstStyle/>
                    <a:p>
                      <a:r>
                        <a:rPr lang="en-US" sz="1200" b="0" dirty="0">
                          <a:solidFill>
                            <a:schemeClr val="tx1"/>
                          </a:solidFill>
                        </a:rPr>
                        <a:t>         </a:t>
                      </a:r>
                      <a:r>
                        <a:rPr lang="en-US" sz="1200" b="0" baseline="0" dirty="0">
                          <a:solidFill>
                            <a:schemeClr val="tx1"/>
                          </a:solidFill>
                        </a:rPr>
                        <a:t>   </a:t>
                      </a:r>
                      <a:r>
                        <a:rPr lang="en-US" sz="1200" b="0" dirty="0">
                          <a:solidFill>
                            <a:schemeClr val="tx1"/>
                          </a:solidFill>
                        </a:rPr>
                        <a:t>66</a:t>
                      </a:r>
                    </a:p>
                  </a:txBody>
                  <a:tcPr>
                    <a:noFill/>
                  </a:tcPr>
                </a:tc>
                <a:tc>
                  <a:txBody>
                    <a:bodyPr/>
                    <a:lstStyle/>
                    <a:p>
                      <a:r>
                        <a:rPr lang="en-US" sz="1200" b="0" dirty="0">
                          <a:solidFill>
                            <a:schemeClr val="tx1"/>
                          </a:solidFill>
                        </a:rPr>
                        <a:t>             68</a:t>
                      </a:r>
                    </a:p>
                  </a:txBody>
                  <a:tcPr>
                    <a:noFill/>
                  </a:tcPr>
                </a:tc>
                <a:extLst>
                  <a:ext uri="{0D108BD9-81ED-4DB2-BD59-A6C34878D82A}">
                    <a16:rowId xmlns:a16="http://schemas.microsoft.com/office/drawing/2014/main" val="1560551229"/>
                  </a:ext>
                </a:extLst>
              </a:tr>
              <a:tr h="2129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F0AB00"/>
                          </a:solidFill>
                        </a:rPr>
                        <a:t>Q8W (n=)</a:t>
                      </a:r>
                    </a:p>
                  </a:txBody>
                  <a:tcPr anchor="ctr">
                    <a:noFill/>
                  </a:tcPr>
                </a:tc>
                <a:tc>
                  <a:txBody>
                    <a:bodyPr/>
                    <a:lstStyle/>
                    <a:p>
                      <a:r>
                        <a:rPr lang="en-US" sz="1200" dirty="0">
                          <a:solidFill>
                            <a:schemeClr val="tx1"/>
                          </a:solidFill>
                        </a:rPr>
                        <a:t>70</a:t>
                      </a:r>
                    </a:p>
                  </a:txBody>
                  <a:tcPr>
                    <a:noFill/>
                  </a:tcPr>
                </a:tc>
                <a:tc>
                  <a:txBody>
                    <a:bodyPr/>
                    <a:lstStyle/>
                    <a:p>
                      <a:r>
                        <a:rPr lang="en-US" sz="1200" dirty="0">
                          <a:solidFill>
                            <a:schemeClr val="tx1"/>
                          </a:solidFill>
                        </a:rPr>
                        <a:t>72</a:t>
                      </a:r>
                    </a:p>
                  </a:txBody>
                  <a:tcPr>
                    <a:noFill/>
                  </a:tcPr>
                </a:tc>
                <a:tc>
                  <a:txBody>
                    <a:bodyPr/>
                    <a:lstStyle/>
                    <a:p>
                      <a:r>
                        <a:rPr lang="en-US" sz="1200" dirty="0">
                          <a:solidFill>
                            <a:schemeClr val="tx1"/>
                          </a:solidFill>
                        </a:rPr>
                        <a:t>  67</a:t>
                      </a:r>
                    </a:p>
                  </a:txBody>
                  <a:tcPr>
                    <a:noFill/>
                  </a:tcPr>
                </a:tc>
                <a:tc>
                  <a:txBody>
                    <a:bodyPr/>
                    <a:lstStyle/>
                    <a:p>
                      <a:r>
                        <a:rPr lang="en-US" sz="1200" dirty="0">
                          <a:solidFill>
                            <a:schemeClr val="tx1"/>
                          </a:solidFill>
                        </a:rPr>
                        <a:t>    69</a:t>
                      </a:r>
                    </a:p>
                  </a:txBody>
                  <a:tcPr>
                    <a:noFill/>
                  </a:tcPr>
                </a:tc>
                <a:tc>
                  <a:txBody>
                    <a:bodyPr/>
                    <a:lstStyle/>
                    <a:p>
                      <a:r>
                        <a:rPr lang="en-US" sz="1200" dirty="0">
                          <a:solidFill>
                            <a:schemeClr val="tx1"/>
                          </a:solidFill>
                        </a:rPr>
                        <a:t>      69</a:t>
                      </a:r>
                    </a:p>
                  </a:txBody>
                  <a:tcPr>
                    <a:noFill/>
                  </a:tcPr>
                </a:tc>
                <a:tc>
                  <a:txBody>
                    <a:bodyPr/>
                    <a:lstStyle/>
                    <a:p>
                      <a:r>
                        <a:rPr lang="en-US" sz="1200" dirty="0">
                          <a:solidFill>
                            <a:schemeClr val="tx1"/>
                          </a:solidFill>
                        </a:rPr>
                        <a:t>       66</a:t>
                      </a:r>
                    </a:p>
                  </a:txBody>
                  <a:tcPr>
                    <a:noFill/>
                  </a:tcPr>
                </a:tc>
                <a:tc>
                  <a:txBody>
                    <a:bodyPr/>
                    <a:lstStyle/>
                    <a:p>
                      <a:r>
                        <a:rPr lang="en-US" sz="1200" dirty="0">
                          <a:solidFill>
                            <a:schemeClr val="tx1"/>
                          </a:solidFill>
                        </a:rPr>
                        <a:t>            69</a:t>
                      </a:r>
                    </a:p>
                  </a:txBody>
                  <a:tcPr>
                    <a:noFill/>
                  </a:tcPr>
                </a:tc>
                <a:tc>
                  <a:txBody>
                    <a:bodyPr/>
                    <a:lstStyle/>
                    <a:p>
                      <a:r>
                        <a:rPr lang="en-US" sz="1200" dirty="0">
                          <a:solidFill>
                            <a:schemeClr val="tx1"/>
                          </a:solidFill>
                        </a:rPr>
                        <a:t>             68</a:t>
                      </a:r>
                    </a:p>
                  </a:txBody>
                  <a:tcPr>
                    <a:noFill/>
                  </a:tcPr>
                </a:tc>
                <a:extLst>
                  <a:ext uri="{0D108BD9-81ED-4DB2-BD59-A6C34878D82A}">
                    <a16:rowId xmlns:a16="http://schemas.microsoft.com/office/drawing/2014/main" val="570583733"/>
                  </a:ext>
                </a:extLst>
              </a:tr>
              <a:tr h="2129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B0B6B6"/>
                          </a:solidFill>
                        </a:rPr>
                        <a:t>Placebo</a:t>
                      </a:r>
                      <a:r>
                        <a:rPr lang="en-US" sz="1200" b="1" baseline="0" dirty="0">
                          <a:solidFill>
                            <a:srgbClr val="B0B6B6"/>
                          </a:solidFill>
                        </a:rPr>
                        <a:t> (n=)</a:t>
                      </a:r>
                      <a:endParaRPr lang="en-US" sz="1200" b="1" dirty="0">
                        <a:solidFill>
                          <a:srgbClr val="B0B6B6"/>
                        </a:solidFill>
                      </a:endParaRPr>
                    </a:p>
                  </a:txBody>
                  <a:tcPr anchor="ctr">
                    <a:noFill/>
                  </a:tcPr>
                </a:tc>
                <a:tc>
                  <a:txBody>
                    <a:bodyPr/>
                    <a:lstStyle/>
                    <a:p>
                      <a:r>
                        <a:rPr lang="en-US" sz="1200" dirty="0"/>
                        <a:t>74</a:t>
                      </a:r>
                    </a:p>
                  </a:txBody>
                  <a:tcPr>
                    <a:noFill/>
                  </a:tcPr>
                </a:tc>
                <a:tc>
                  <a:txBody>
                    <a:bodyPr/>
                    <a:lstStyle/>
                    <a:p>
                      <a:r>
                        <a:rPr lang="en-US" sz="1200" dirty="0">
                          <a:solidFill>
                            <a:schemeClr val="tx1"/>
                          </a:solidFill>
                        </a:rPr>
                        <a:t>75</a:t>
                      </a:r>
                    </a:p>
                  </a:txBody>
                  <a:tcPr>
                    <a:noFill/>
                  </a:tcPr>
                </a:tc>
                <a:tc>
                  <a:txBody>
                    <a:bodyPr/>
                    <a:lstStyle/>
                    <a:p>
                      <a:r>
                        <a:rPr lang="en-US" sz="1200" dirty="0">
                          <a:solidFill>
                            <a:schemeClr val="tx1"/>
                          </a:solidFill>
                        </a:rPr>
                        <a:t>  73</a:t>
                      </a:r>
                    </a:p>
                  </a:txBody>
                  <a:tcPr>
                    <a:noFill/>
                  </a:tcPr>
                </a:tc>
                <a:tc>
                  <a:txBody>
                    <a:bodyPr/>
                    <a:lstStyle/>
                    <a:p>
                      <a:r>
                        <a:rPr lang="en-US" sz="1200" dirty="0">
                          <a:solidFill>
                            <a:schemeClr val="tx1"/>
                          </a:solidFill>
                        </a:rPr>
                        <a:t>    74</a:t>
                      </a:r>
                    </a:p>
                  </a:txBody>
                  <a:tcPr>
                    <a:noFill/>
                  </a:tcPr>
                </a:tc>
                <a:tc>
                  <a:txBody>
                    <a:bodyPr/>
                    <a:lstStyle/>
                    <a:p>
                      <a:r>
                        <a:rPr lang="en-US" sz="1200" dirty="0">
                          <a:solidFill>
                            <a:schemeClr val="tx1"/>
                          </a:solidFill>
                        </a:rPr>
                        <a:t>      74</a:t>
                      </a:r>
                    </a:p>
                  </a:txBody>
                  <a:tcPr>
                    <a:noFill/>
                  </a:tcPr>
                </a:tc>
                <a:tc>
                  <a:txBody>
                    <a:bodyPr/>
                    <a:lstStyle/>
                    <a:p>
                      <a:r>
                        <a:rPr lang="en-US" sz="1200" dirty="0">
                          <a:solidFill>
                            <a:schemeClr val="tx1"/>
                          </a:solidFill>
                        </a:rPr>
                        <a:t>       73</a:t>
                      </a:r>
                    </a:p>
                  </a:txBody>
                  <a:tcPr>
                    <a:noFill/>
                  </a:tcPr>
                </a:tc>
                <a:tc>
                  <a:txBody>
                    <a:bodyPr/>
                    <a:lstStyle/>
                    <a:p>
                      <a:r>
                        <a:rPr lang="en-US" sz="1200" dirty="0">
                          <a:solidFill>
                            <a:schemeClr val="tx1"/>
                          </a:solidFill>
                        </a:rPr>
                        <a:t>            73</a:t>
                      </a:r>
                    </a:p>
                  </a:txBody>
                  <a:tcPr>
                    <a:noFill/>
                  </a:tcPr>
                </a:tc>
                <a:tc>
                  <a:txBody>
                    <a:bodyPr/>
                    <a:lstStyle/>
                    <a:p>
                      <a:r>
                        <a:rPr lang="en-US" sz="1200" dirty="0">
                          <a:solidFill>
                            <a:schemeClr val="tx1"/>
                          </a:solidFill>
                        </a:rPr>
                        <a:t>             72</a:t>
                      </a:r>
                    </a:p>
                  </a:txBody>
                  <a:tcPr>
                    <a:noFill/>
                  </a:tcPr>
                </a:tc>
                <a:extLst>
                  <a:ext uri="{0D108BD9-81ED-4DB2-BD59-A6C34878D82A}">
                    <a16:rowId xmlns:a16="http://schemas.microsoft.com/office/drawing/2014/main" val="1601586430"/>
                  </a:ext>
                </a:extLst>
              </a:tr>
            </a:tbl>
          </a:graphicData>
        </a:graphic>
      </p:graphicFrame>
      <p:sp>
        <p:nvSpPr>
          <p:cNvPr id="43" name="TextBox 42"/>
          <p:cNvSpPr txBox="1"/>
          <p:nvPr/>
        </p:nvSpPr>
        <p:spPr>
          <a:xfrm>
            <a:off x="1930060" y="5215867"/>
            <a:ext cx="886418" cy="307777"/>
          </a:xfrm>
          <a:prstGeom prst="rect">
            <a:avLst/>
          </a:prstGeom>
          <a:noFill/>
        </p:spPr>
        <p:txBody>
          <a:bodyPr wrap="square" rtlCol="0">
            <a:spAutoFit/>
          </a:bodyPr>
          <a:lstStyle/>
          <a:p>
            <a:r>
              <a:rPr lang="en-US" sz="1400" b="1" dirty="0"/>
              <a:t>Weeks</a:t>
            </a:r>
          </a:p>
        </p:txBody>
      </p:sp>
      <p:graphicFrame>
        <p:nvGraphicFramePr>
          <p:cNvPr id="44" name="Chart 43"/>
          <p:cNvGraphicFramePr/>
          <p:nvPr>
            <p:extLst/>
          </p:nvPr>
        </p:nvGraphicFramePr>
        <p:xfrm>
          <a:off x="2330170" y="1781009"/>
          <a:ext cx="7591175" cy="3553340"/>
        </p:xfrm>
        <a:graphic>
          <a:graphicData uri="http://schemas.openxmlformats.org/drawingml/2006/chart">
            <c:chart xmlns:c="http://schemas.openxmlformats.org/drawingml/2006/chart" xmlns:r="http://schemas.openxmlformats.org/officeDocument/2006/relationships" r:id="rId5"/>
          </a:graphicData>
        </a:graphic>
      </p:graphicFrame>
      <p:grpSp>
        <p:nvGrpSpPr>
          <p:cNvPr id="61" name="Group 60"/>
          <p:cNvGrpSpPr/>
          <p:nvPr/>
        </p:nvGrpSpPr>
        <p:grpSpPr>
          <a:xfrm>
            <a:off x="1999915" y="1762187"/>
            <a:ext cx="7821683" cy="3730752"/>
            <a:chOff x="2032000" y="1642943"/>
            <a:chExt cx="7821683" cy="3975143"/>
          </a:xfrm>
        </p:grpSpPr>
        <p:cxnSp>
          <p:nvCxnSpPr>
            <p:cNvPr id="29" name="Straight Connector 28"/>
            <p:cNvCxnSpPr/>
            <p:nvPr/>
          </p:nvCxnSpPr>
          <p:spPr>
            <a:xfrm>
              <a:off x="2508762" y="5264685"/>
              <a:ext cx="7315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2032000" y="1642943"/>
              <a:ext cx="7821683" cy="3975143"/>
              <a:chOff x="2032000" y="1292994"/>
              <a:chExt cx="7821683" cy="4196010"/>
            </a:xfrm>
          </p:grpSpPr>
          <p:graphicFrame>
            <p:nvGraphicFramePr>
              <p:cNvPr id="8" name="Chart 7"/>
              <p:cNvGraphicFramePr/>
              <p:nvPr/>
            </p:nvGraphicFramePr>
            <p:xfrm>
              <a:off x="2032000" y="1292994"/>
              <a:ext cx="7821683" cy="4000375"/>
            </p:xfrm>
            <a:graphic>
              <a:graphicData uri="http://schemas.openxmlformats.org/drawingml/2006/chart">
                <c:chart xmlns:c="http://schemas.openxmlformats.org/drawingml/2006/chart" xmlns:r="http://schemas.openxmlformats.org/officeDocument/2006/relationships" r:id="rId6"/>
              </a:graphicData>
            </a:graphic>
          </p:graphicFrame>
          <p:grpSp>
            <p:nvGrpSpPr>
              <p:cNvPr id="50" name="Group 49"/>
              <p:cNvGrpSpPr/>
              <p:nvPr/>
            </p:nvGrpSpPr>
            <p:grpSpPr>
              <a:xfrm>
                <a:off x="2572631" y="5117056"/>
                <a:ext cx="7235762" cy="371948"/>
                <a:chOff x="2570021" y="5894919"/>
                <a:chExt cx="7235762" cy="371948"/>
              </a:xfrm>
            </p:grpSpPr>
            <p:sp>
              <p:nvSpPr>
                <p:cNvPr id="51" name="TextBox 50"/>
                <p:cNvSpPr txBox="1"/>
                <p:nvPr/>
              </p:nvSpPr>
              <p:spPr>
                <a:xfrm>
                  <a:off x="2570021" y="5989868"/>
                  <a:ext cx="7235762" cy="276999"/>
                </a:xfrm>
                <a:prstGeom prst="rect">
                  <a:avLst/>
                </a:prstGeom>
                <a:noFill/>
              </p:spPr>
              <p:txBody>
                <a:bodyPr wrap="square" rtlCol="0">
                  <a:spAutoFit/>
                </a:bodyPr>
                <a:lstStyle/>
                <a:p>
                  <a:r>
                    <a:rPr lang="en-US" sz="1200" b="1" dirty="0"/>
                    <a:t>   2          4                       8                     12                    16                    20                     24                     28</a:t>
                  </a:r>
                </a:p>
              </p:txBody>
            </p:sp>
            <p:cxnSp>
              <p:nvCxnSpPr>
                <p:cNvPr id="52" name="Straight Connector 51"/>
                <p:cNvCxnSpPr/>
                <p:nvPr/>
              </p:nvCxnSpPr>
              <p:spPr>
                <a:xfrm>
                  <a:off x="3356298" y="5894919"/>
                  <a:ext cx="0" cy="137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470559" y="5894919"/>
                  <a:ext cx="0" cy="137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402385" y="5894919"/>
                  <a:ext cx="0" cy="137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446784" y="5894919"/>
                  <a:ext cx="0" cy="137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826849" y="5894919"/>
                  <a:ext cx="0" cy="137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96776" y="5894919"/>
                  <a:ext cx="0" cy="137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541877" y="5894919"/>
                  <a:ext cx="0" cy="137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596989" y="5894919"/>
                  <a:ext cx="0" cy="137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9" name="TextBox 38"/>
          <p:cNvSpPr txBox="1"/>
          <p:nvPr/>
        </p:nvSpPr>
        <p:spPr>
          <a:xfrm>
            <a:off x="2818813" y="2007045"/>
            <a:ext cx="4028667" cy="584775"/>
          </a:xfrm>
          <a:prstGeom prst="rect">
            <a:avLst/>
          </a:prstGeom>
          <a:noFill/>
        </p:spPr>
        <p:txBody>
          <a:bodyPr wrap="none" rtlCol="0">
            <a:spAutoFit/>
          </a:bodyPr>
          <a:lstStyle/>
          <a:p>
            <a:r>
              <a:rPr lang="en-US" sz="1600" dirty="0">
                <a:solidFill>
                  <a:schemeClr val="accent2"/>
                </a:solidFill>
              </a:rPr>
              <a:t>First allowed treatment period</a:t>
            </a:r>
          </a:p>
          <a:p>
            <a:r>
              <a:rPr lang="en-US" sz="1600" dirty="0">
                <a:solidFill>
                  <a:schemeClr val="accent2"/>
                </a:solidFill>
              </a:rPr>
              <a:t>dose reduction (First OCS dose reduction)</a:t>
            </a:r>
          </a:p>
        </p:txBody>
      </p:sp>
      <p:cxnSp>
        <p:nvCxnSpPr>
          <p:cNvPr id="40" name="Straight Arrow Connector 39"/>
          <p:cNvCxnSpPr/>
          <p:nvPr/>
        </p:nvCxnSpPr>
        <p:spPr>
          <a:xfrm>
            <a:off x="3299635" y="2622640"/>
            <a:ext cx="0" cy="4572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594379" y="1639355"/>
            <a:ext cx="73152" cy="731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a:off x="9599354" y="1830087"/>
            <a:ext cx="73152" cy="73152"/>
          </a:xfrm>
          <a:prstGeom prst="triangl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87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63">
            <a:extLst>
              <a:ext uri="{FF2B5EF4-FFF2-40B4-BE49-F238E27FC236}">
                <a16:creationId xmlns:a16="http://schemas.microsoft.com/office/drawing/2014/main" id="{AF7E29CB-CAE6-4BAE-99F0-6B423AB7673E}"/>
              </a:ext>
            </a:extLst>
          </p:cNvPr>
          <p:cNvSpPr>
            <a:spLocks noGrp="1"/>
          </p:cNvSpPr>
          <p:nvPr>
            <p:ph type="title"/>
          </p:nvPr>
        </p:nvSpPr>
        <p:spPr>
          <a:xfrm>
            <a:off x="288002" y="1722130"/>
            <a:ext cx="9097012" cy="1255713"/>
          </a:xfrm>
        </p:spPr>
        <p:txBody>
          <a:bodyPr/>
          <a:lstStyle/>
          <a:p>
            <a:r>
              <a:rPr lang="en-US" dirty="0"/>
              <a:t>Oral Glucocorticoid-Sparing Effect of Benralizumab in Severe Asthma</a:t>
            </a:r>
          </a:p>
        </p:txBody>
      </p:sp>
      <p:sp>
        <p:nvSpPr>
          <p:cNvPr id="66" name="Text Placeholder 65">
            <a:extLst>
              <a:ext uri="{FF2B5EF4-FFF2-40B4-BE49-F238E27FC236}">
                <a16:creationId xmlns:a16="http://schemas.microsoft.com/office/drawing/2014/main" id="{21195D8B-6BE4-419D-B55E-0F15BBB65270}"/>
              </a:ext>
            </a:extLst>
          </p:cNvPr>
          <p:cNvSpPr>
            <a:spLocks noGrp="1"/>
          </p:cNvSpPr>
          <p:nvPr>
            <p:ph type="body" sz="quarter" idx="14"/>
          </p:nvPr>
        </p:nvSpPr>
        <p:spPr/>
        <p:txBody>
          <a:bodyPr/>
          <a:lstStyle/>
          <a:p>
            <a:r>
              <a:rPr lang="en-US" dirty="0"/>
              <a:t>ML-3034-ALL-0012</a:t>
            </a:r>
          </a:p>
        </p:txBody>
      </p:sp>
      <p:sp>
        <p:nvSpPr>
          <p:cNvPr id="67" name="Text Placeholder 66">
            <a:extLst>
              <a:ext uri="{FF2B5EF4-FFF2-40B4-BE49-F238E27FC236}">
                <a16:creationId xmlns:a16="http://schemas.microsoft.com/office/drawing/2014/main" id="{1F17DFAA-5A49-44A8-B34C-21202C13A7EE}"/>
              </a:ext>
            </a:extLst>
          </p:cNvPr>
          <p:cNvSpPr>
            <a:spLocks noGrp="1"/>
          </p:cNvSpPr>
          <p:nvPr>
            <p:ph type="body" sz="quarter" idx="16"/>
          </p:nvPr>
        </p:nvSpPr>
        <p:spPr/>
        <p:txBody>
          <a:bodyPr/>
          <a:lstStyle/>
          <a:p>
            <a:r>
              <a:rPr lang="en-US" dirty="0"/>
              <a:t>04/19</a:t>
            </a:r>
          </a:p>
        </p:txBody>
      </p:sp>
      <p:sp>
        <p:nvSpPr>
          <p:cNvPr id="68" name="Text Placeholder 67">
            <a:extLst>
              <a:ext uri="{FF2B5EF4-FFF2-40B4-BE49-F238E27FC236}">
                <a16:creationId xmlns:a16="http://schemas.microsoft.com/office/drawing/2014/main" id="{0649A84B-8B19-4AAB-BD9B-BAD176B49B40}"/>
              </a:ext>
            </a:extLst>
          </p:cNvPr>
          <p:cNvSpPr>
            <a:spLocks noGrp="1"/>
          </p:cNvSpPr>
          <p:nvPr>
            <p:ph type="body" sz="quarter" idx="17"/>
          </p:nvPr>
        </p:nvSpPr>
        <p:spPr/>
        <p:txBody>
          <a:bodyPr/>
          <a:lstStyle/>
          <a:p>
            <a:r>
              <a:rPr lang="en-US" dirty="0"/>
              <a:t>04/18</a:t>
            </a:r>
          </a:p>
        </p:txBody>
      </p:sp>
      <p:pic>
        <p:nvPicPr>
          <p:cNvPr id="7" name="Picture 6">
            <a:extLst>
              <a:ext uri="{FF2B5EF4-FFF2-40B4-BE49-F238E27FC236}">
                <a16:creationId xmlns:a16="http://schemas.microsoft.com/office/drawing/2014/main" id="{0B79C331-56B4-4891-AEB7-C8BE7850C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734" y="3082844"/>
            <a:ext cx="2335971" cy="2221826"/>
          </a:xfrm>
          <a:prstGeom prst="rect">
            <a:avLst/>
          </a:prstGeom>
        </p:spPr>
      </p:pic>
    </p:spTree>
    <p:extLst>
      <p:ext uri="{BB962C8B-B14F-4D97-AF65-F5344CB8AC3E}">
        <p14:creationId xmlns:p14="http://schemas.microsoft.com/office/powerpoint/2010/main" val="325023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Benralizumab Significantly </a:t>
            </a:r>
            <a:r>
              <a:rPr lang="en-US"/>
              <a:t>Reduced Annual AER </a:t>
            </a:r>
            <a:r>
              <a:rPr lang="en-US" dirty="0"/>
              <a:t>While Reducing OCS Doses at Week 28</a:t>
            </a:r>
          </a:p>
        </p:txBody>
      </p:sp>
      <p:sp>
        <p:nvSpPr>
          <p:cNvPr id="3" name="Slide Number Placeholder 2"/>
          <p:cNvSpPr>
            <a:spLocks noGrp="1"/>
          </p:cNvSpPr>
          <p:nvPr>
            <p:ph type="sldNum" sz="quarter" idx="12"/>
          </p:nvPr>
        </p:nvSpPr>
        <p:spPr/>
        <p:txBody>
          <a:bodyPr/>
          <a:lstStyle/>
          <a:p>
            <a:fld id="{481F2B7F-198A-42B2-B878-1A7737CDC9EB}" type="slidenum">
              <a:rPr lang="en-US" smtClean="0">
                <a:solidFill>
                  <a:srgbClr val="000000"/>
                </a:solidFill>
              </a:rPr>
              <a:pPr/>
              <a:t>19</a:t>
            </a:fld>
            <a:endParaRPr lang="en-US" dirty="0">
              <a:solidFill>
                <a:srgbClr val="000000"/>
              </a:solidFill>
            </a:endParaRPr>
          </a:p>
        </p:txBody>
      </p:sp>
      <p:sp>
        <p:nvSpPr>
          <p:cNvPr id="4" name="Text Placeholder 3"/>
          <p:cNvSpPr>
            <a:spLocks noGrp="1"/>
          </p:cNvSpPr>
          <p:nvPr>
            <p:ph type="body" sz="quarter" idx="13"/>
          </p:nvPr>
        </p:nvSpPr>
        <p:spPr/>
        <p:txBody>
          <a:bodyPr>
            <a:normAutofit/>
          </a:bodyPr>
          <a:lstStyle/>
          <a:p>
            <a:pPr>
              <a:lnSpc>
                <a:spcPct val="100000"/>
              </a:lnSpc>
            </a:pPr>
            <a:r>
              <a:rPr lang="en-US" b="1" dirty="0"/>
              <a:t>Note: </a:t>
            </a:r>
            <a:r>
              <a:rPr lang="en-US" dirty="0"/>
              <a:t>Values above bars represent 95% CI.</a:t>
            </a:r>
          </a:p>
          <a:p>
            <a:pPr>
              <a:lnSpc>
                <a:spcPct val="100000"/>
              </a:lnSpc>
            </a:pPr>
            <a:r>
              <a:rPr lang="en-US" baseline="30000" dirty="0" err="1"/>
              <a:t>a</a:t>
            </a:r>
            <a:r>
              <a:rPr lang="en-US" dirty="0" err="1"/>
              <a:t>OCS</a:t>
            </a:r>
            <a:r>
              <a:rPr lang="en-US" dirty="0"/>
              <a:t> burst should be at a dose at least 1 level higher than the current titration step.</a:t>
            </a:r>
          </a:p>
          <a:p>
            <a:pPr>
              <a:lnSpc>
                <a:spcPct val="100000"/>
              </a:lnSpc>
            </a:pPr>
            <a:r>
              <a:rPr lang="en-GB" dirty="0"/>
              <a:t>AER = asthma exacerbation rate</a:t>
            </a:r>
            <a:r>
              <a:rPr lang="en-US" dirty="0"/>
              <a:t>; CI = confidence interval; OCS = oral corticosteroid; Q4W = every 4 weeks; Q8W = every 8 weeks</a:t>
            </a:r>
            <a:r>
              <a:rPr lang="en-GB" dirty="0"/>
              <a:t>.</a:t>
            </a:r>
            <a:r>
              <a:rPr lang="en-US" dirty="0"/>
              <a:t> </a:t>
            </a:r>
          </a:p>
          <a:p>
            <a:pPr>
              <a:lnSpc>
                <a:spcPct val="100000"/>
              </a:lnSpc>
            </a:pPr>
            <a:r>
              <a:rPr lang="en-US" dirty="0"/>
              <a:t>1. Nair P et al. Supplementary appendix. </a:t>
            </a:r>
            <a:r>
              <a:rPr lang="en-US" i="1" dirty="0"/>
              <a:t>N Engl J Med</a:t>
            </a:r>
            <a:r>
              <a:rPr lang="en-US" dirty="0"/>
              <a:t>. 2017;376:2448-2458; 2. Nair P et al. Protocol. </a:t>
            </a:r>
            <a:r>
              <a:rPr lang="en-US" i="1" dirty="0"/>
              <a:t>N Engl J Med</a:t>
            </a:r>
            <a:r>
              <a:rPr lang="en-US" dirty="0"/>
              <a:t>. 2017;376:2448-2458.</a:t>
            </a:r>
          </a:p>
        </p:txBody>
      </p:sp>
      <p:grpSp>
        <p:nvGrpSpPr>
          <p:cNvPr id="20" name="Group 19"/>
          <p:cNvGrpSpPr/>
          <p:nvPr/>
        </p:nvGrpSpPr>
        <p:grpSpPr>
          <a:xfrm>
            <a:off x="5654095" y="2495030"/>
            <a:ext cx="2159142" cy="956272"/>
            <a:chOff x="4141876" y="5469325"/>
            <a:chExt cx="2216680" cy="895363"/>
          </a:xfrm>
        </p:grpSpPr>
        <p:grpSp>
          <p:nvGrpSpPr>
            <p:cNvPr id="22" name="Group 21"/>
            <p:cNvGrpSpPr/>
            <p:nvPr/>
          </p:nvGrpSpPr>
          <p:grpSpPr>
            <a:xfrm>
              <a:off x="4147563" y="5469325"/>
              <a:ext cx="1186531" cy="313440"/>
              <a:chOff x="3138894" y="5474854"/>
              <a:chExt cx="1186531" cy="313440"/>
            </a:xfrm>
          </p:grpSpPr>
          <p:sp>
            <p:nvSpPr>
              <p:cNvPr id="29" name="Rectangle 28"/>
              <p:cNvSpPr/>
              <p:nvPr/>
            </p:nvSpPr>
            <p:spPr>
              <a:xfrm>
                <a:off x="3138894" y="5520985"/>
                <a:ext cx="211900" cy="186246"/>
              </a:xfrm>
              <a:prstGeom prst="rect">
                <a:avLst/>
              </a:prstGeom>
              <a:solidFill>
                <a:srgbClr val="B0B6B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30" name="TextBox 29"/>
              <p:cNvSpPr txBox="1"/>
              <p:nvPr/>
            </p:nvSpPr>
            <p:spPr>
              <a:xfrm>
                <a:off x="3345339" y="5474854"/>
                <a:ext cx="980086" cy="313440"/>
              </a:xfrm>
              <a:prstGeom prst="rect">
                <a:avLst/>
              </a:prstGeom>
              <a:noFill/>
            </p:spPr>
            <p:txBody>
              <a:bodyPr wrap="square" rtlCol="0">
                <a:spAutoFit/>
              </a:bodyPr>
              <a:lstStyle/>
              <a:p>
                <a:pPr defTabSz="598537"/>
                <a:r>
                  <a:rPr lang="en-GB" sz="1400" dirty="0">
                    <a:solidFill>
                      <a:srgbClr val="000000"/>
                    </a:solidFill>
                  </a:rPr>
                  <a:t>Placebo</a:t>
                </a:r>
                <a:endParaRPr lang="en-US" sz="1400" dirty="0">
                  <a:solidFill>
                    <a:srgbClr val="000000"/>
                  </a:solidFill>
                </a:endParaRPr>
              </a:p>
            </p:txBody>
          </p:sp>
        </p:grpSp>
        <p:grpSp>
          <p:nvGrpSpPr>
            <p:cNvPr id="23" name="Group 22"/>
            <p:cNvGrpSpPr/>
            <p:nvPr/>
          </p:nvGrpSpPr>
          <p:grpSpPr>
            <a:xfrm>
              <a:off x="4147563" y="5761406"/>
              <a:ext cx="2210993" cy="313441"/>
              <a:chOff x="2659619" y="5766936"/>
              <a:chExt cx="2210993" cy="313441"/>
            </a:xfrm>
          </p:grpSpPr>
          <p:sp>
            <p:nvSpPr>
              <p:cNvPr id="27" name="Rectangle 26"/>
              <p:cNvSpPr/>
              <p:nvPr/>
            </p:nvSpPr>
            <p:spPr>
              <a:xfrm>
                <a:off x="2659619" y="5813067"/>
                <a:ext cx="211900" cy="1862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28" name="TextBox 27"/>
              <p:cNvSpPr txBox="1"/>
              <p:nvPr/>
            </p:nvSpPr>
            <p:spPr>
              <a:xfrm>
                <a:off x="2858703" y="5766936"/>
                <a:ext cx="2011909" cy="313441"/>
              </a:xfrm>
              <a:prstGeom prst="rect">
                <a:avLst/>
              </a:prstGeom>
              <a:noFill/>
            </p:spPr>
            <p:txBody>
              <a:bodyPr wrap="square" rtlCol="0">
                <a:spAutoFit/>
              </a:bodyPr>
              <a:lstStyle/>
              <a:p>
                <a:pPr defTabSz="598537"/>
                <a:r>
                  <a:rPr lang="en-GB" sz="1400" dirty="0">
                    <a:solidFill>
                      <a:srgbClr val="000000"/>
                    </a:solidFill>
                  </a:rPr>
                  <a:t>Benralizumab Q4W </a:t>
                </a:r>
                <a:endParaRPr lang="en-US" sz="1400" dirty="0">
                  <a:solidFill>
                    <a:srgbClr val="000000"/>
                  </a:solidFill>
                </a:endParaRPr>
              </a:p>
            </p:txBody>
          </p:sp>
        </p:grpSp>
        <p:grpSp>
          <p:nvGrpSpPr>
            <p:cNvPr id="24" name="Group 23"/>
            <p:cNvGrpSpPr/>
            <p:nvPr/>
          </p:nvGrpSpPr>
          <p:grpSpPr>
            <a:xfrm>
              <a:off x="4141876" y="6051247"/>
              <a:ext cx="2067181" cy="313441"/>
              <a:chOff x="3133207" y="6045716"/>
              <a:chExt cx="2067181" cy="313441"/>
            </a:xfrm>
          </p:grpSpPr>
          <p:sp>
            <p:nvSpPr>
              <p:cNvPr id="25" name="Rectangle 24"/>
              <p:cNvSpPr/>
              <p:nvPr/>
            </p:nvSpPr>
            <p:spPr>
              <a:xfrm>
                <a:off x="3133207" y="6091847"/>
                <a:ext cx="211900" cy="186246"/>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26" name="TextBox 25"/>
              <p:cNvSpPr txBox="1"/>
              <p:nvPr/>
            </p:nvSpPr>
            <p:spPr>
              <a:xfrm>
                <a:off x="3337977" y="6045716"/>
                <a:ext cx="1862411" cy="313441"/>
              </a:xfrm>
              <a:prstGeom prst="rect">
                <a:avLst/>
              </a:prstGeom>
              <a:solidFill>
                <a:schemeClr val="bg1"/>
              </a:solidFill>
            </p:spPr>
            <p:txBody>
              <a:bodyPr wrap="square" rtlCol="0">
                <a:spAutoFit/>
              </a:bodyPr>
              <a:lstStyle/>
              <a:p>
                <a:pPr defTabSz="598537"/>
                <a:r>
                  <a:rPr lang="en-GB" sz="1400" dirty="0">
                    <a:solidFill>
                      <a:srgbClr val="000000"/>
                    </a:solidFill>
                  </a:rPr>
                  <a:t>Benralizumab Q8W</a:t>
                </a:r>
                <a:endParaRPr lang="en-US" sz="1400" dirty="0">
                  <a:solidFill>
                    <a:srgbClr val="000000"/>
                  </a:solidFill>
                </a:endParaRPr>
              </a:p>
            </p:txBody>
          </p:sp>
        </p:grpSp>
      </p:grpSp>
      <p:sp>
        <p:nvSpPr>
          <p:cNvPr id="74" name="Rectangle 73"/>
          <p:cNvSpPr/>
          <p:nvPr/>
        </p:nvSpPr>
        <p:spPr>
          <a:xfrm>
            <a:off x="1465350" y="1180110"/>
            <a:ext cx="9612550" cy="584775"/>
          </a:xfrm>
          <a:prstGeom prst="rect">
            <a:avLst/>
          </a:prstGeom>
        </p:spPr>
        <p:txBody>
          <a:bodyPr wrap="square">
            <a:spAutoFit/>
          </a:bodyPr>
          <a:lstStyle/>
          <a:p>
            <a:pPr algn="ctr"/>
            <a:r>
              <a:rPr lang="en-US" sz="1600" b="1" dirty="0"/>
              <a:t>Both Dosing Regimens Significantly Reduced Annual AER While Reducing OCS Dose </a:t>
            </a:r>
          </a:p>
          <a:p>
            <a:pPr algn="ctr"/>
            <a:r>
              <a:rPr lang="en-US" sz="1600" b="1" dirty="0"/>
              <a:t>Compared to Placebo at Week 28</a:t>
            </a:r>
            <a:r>
              <a:rPr lang="en-US" sz="1600" b="1" baseline="30000" dirty="0"/>
              <a:t>1</a:t>
            </a:r>
            <a:endParaRPr lang="en-US" sz="1600" b="1" dirty="0"/>
          </a:p>
        </p:txBody>
      </p:sp>
      <p:grpSp>
        <p:nvGrpSpPr>
          <p:cNvPr id="5" name="Group 4"/>
          <p:cNvGrpSpPr/>
          <p:nvPr/>
        </p:nvGrpSpPr>
        <p:grpSpPr>
          <a:xfrm>
            <a:off x="587972" y="1957271"/>
            <a:ext cx="6293922" cy="3791334"/>
            <a:chOff x="2949039" y="1957271"/>
            <a:chExt cx="6293922" cy="3791334"/>
          </a:xfrm>
        </p:grpSpPr>
        <p:graphicFrame>
          <p:nvGraphicFramePr>
            <p:cNvPr id="52" name="Content Placeholder 4"/>
            <p:cNvGraphicFramePr>
              <a:graphicFrameLocks/>
            </p:cNvGraphicFramePr>
            <p:nvPr>
              <p:extLst>
                <p:ext uri="{D42A27DB-BD31-4B8C-83A1-F6EECF244321}">
                  <p14:modId xmlns:p14="http://schemas.microsoft.com/office/powerpoint/2010/main" val="1071443456"/>
                </p:ext>
              </p:extLst>
            </p:nvPr>
          </p:nvGraphicFramePr>
          <p:xfrm>
            <a:off x="2949039" y="1957271"/>
            <a:ext cx="6293922" cy="3791334"/>
          </p:xfrm>
          <a:graphic>
            <a:graphicData uri="http://schemas.openxmlformats.org/drawingml/2006/chart">
              <c:chart xmlns:c="http://schemas.openxmlformats.org/drawingml/2006/chart" xmlns:r="http://schemas.openxmlformats.org/officeDocument/2006/relationships" r:id="rId3"/>
            </a:graphicData>
          </a:graphic>
        </p:graphicFrame>
        <p:sp>
          <p:nvSpPr>
            <p:cNvPr id="53" name="TextBox 52"/>
            <p:cNvSpPr txBox="1"/>
            <p:nvPr/>
          </p:nvSpPr>
          <p:spPr>
            <a:xfrm>
              <a:off x="4893774" y="2854381"/>
              <a:ext cx="965385" cy="276999"/>
            </a:xfrm>
            <a:prstGeom prst="rect">
              <a:avLst/>
            </a:prstGeom>
            <a:noFill/>
          </p:spPr>
          <p:txBody>
            <a:bodyPr wrap="square" rtlCol="0">
              <a:spAutoFit/>
            </a:bodyPr>
            <a:lstStyle/>
            <a:p>
              <a:pPr algn="ctr"/>
              <a:r>
                <a:rPr lang="en-US" sz="1200" dirty="0"/>
                <a:t>(1.33-2.50)</a:t>
              </a:r>
            </a:p>
          </p:txBody>
        </p:sp>
        <p:sp>
          <p:nvSpPr>
            <p:cNvPr id="54" name="TextBox 53"/>
            <p:cNvSpPr txBox="1"/>
            <p:nvPr/>
          </p:nvSpPr>
          <p:spPr>
            <a:xfrm>
              <a:off x="6057900" y="4191841"/>
              <a:ext cx="965385" cy="276999"/>
            </a:xfrm>
            <a:prstGeom prst="rect">
              <a:avLst/>
            </a:prstGeom>
            <a:noFill/>
          </p:spPr>
          <p:txBody>
            <a:bodyPr wrap="square" rtlCol="0">
              <a:spAutoFit/>
            </a:bodyPr>
            <a:lstStyle/>
            <a:p>
              <a:pPr algn="ctr"/>
              <a:r>
                <a:rPr lang="en-US" sz="1200" dirty="0"/>
                <a:t>(0.55-1.26)</a:t>
              </a:r>
            </a:p>
          </p:txBody>
        </p:sp>
        <p:sp>
          <p:nvSpPr>
            <p:cNvPr id="64" name="TextBox 63"/>
            <p:cNvSpPr txBox="1"/>
            <p:nvPr/>
          </p:nvSpPr>
          <p:spPr>
            <a:xfrm>
              <a:off x="7194451" y="4573440"/>
              <a:ext cx="965385" cy="276999"/>
            </a:xfrm>
            <a:prstGeom prst="rect">
              <a:avLst/>
            </a:prstGeom>
            <a:noFill/>
          </p:spPr>
          <p:txBody>
            <a:bodyPr wrap="square" rtlCol="0">
              <a:spAutoFit/>
            </a:bodyPr>
            <a:lstStyle/>
            <a:p>
              <a:pPr algn="ctr"/>
              <a:r>
                <a:rPr lang="en-US" sz="1200" dirty="0"/>
                <a:t>(0.34-0.88)</a:t>
              </a:r>
            </a:p>
          </p:txBody>
        </p:sp>
      </p:grpSp>
      <p:graphicFrame>
        <p:nvGraphicFramePr>
          <p:cNvPr id="65" name="Table 64"/>
          <p:cNvGraphicFramePr>
            <a:graphicFrameLocks noGrp="1"/>
          </p:cNvGraphicFramePr>
          <p:nvPr>
            <p:extLst/>
          </p:nvPr>
        </p:nvGraphicFramePr>
        <p:xfrm>
          <a:off x="1282062" y="5572035"/>
          <a:ext cx="4610850" cy="370840"/>
        </p:xfrm>
        <a:graphic>
          <a:graphicData uri="http://schemas.openxmlformats.org/drawingml/2006/table">
            <a:tbl>
              <a:tblPr firstRow="1" bandRow="1">
                <a:tableStyleId>{2D5ABB26-0587-4C30-8999-92F81FD0307C}</a:tableStyleId>
              </a:tblPr>
              <a:tblGrid>
                <a:gridCol w="1166053">
                  <a:extLst>
                    <a:ext uri="{9D8B030D-6E8A-4147-A177-3AD203B41FA5}">
                      <a16:colId xmlns:a16="http://schemas.microsoft.com/office/drawing/2014/main" val="20000"/>
                    </a:ext>
                  </a:extLst>
                </a:gridCol>
                <a:gridCol w="1038412">
                  <a:extLst>
                    <a:ext uri="{9D8B030D-6E8A-4147-A177-3AD203B41FA5}">
                      <a16:colId xmlns:a16="http://schemas.microsoft.com/office/drawing/2014/main" val="20001"/>
                    </a:ext>
                  </a:extLst>
                </a:gridCol>
                <a:gridCol w="1394476">
                  <a:extLst>
                    <a:ext uri="{9D8B030D-6E8A-4147-A177-3AD203B41FA5}">
                      <a16:colId xmlns:a16="http://schemas.microsoft.com/office/drawing/2014/main" val="20002"/>
                    </a:ext>
                  </a:extLst>
                </a:gridCol>
                <a:gridCol w="1011909">
                  <a:extLst>
                    <a:ext uri="{9D8B030D-6E8A-4147-A177-3AD203B41FA5}">
                      <a16:colId xmlns:a16="http://schemas.microsoft.com/office/drawing/2014/main" val="20003"/>
                    </a:ext>
                  </a:extLst>
                </a:gridCol>
              </a:tblGrid>
              <a:tr h="370840">
                <a:tc>
                  <a:txBody>
                    <a:bodyPr/>
                    <a:lstStyle/>
                    <a:p>
                      <a:pPr algn="ctr"/>
                      <a:r>
                        <a:rPr lang="en-US" sz="1400" b="0" dirty="0"/>
                        <a:t>       N=</a:t>
                      </a:r>
                      <a:endParaRPr lang="en-US" sz="1400" b="0" dirty="0">
                        <a:solidFill>
                          <a:schemeClr val="tx1"/>
                        </a:solidFill>
                      </a:endParaRPr>
                    </a:p>
                  </a:txBody>
                  <a:tcPr/>
                </a:tc>
                <a:tc>
                  <a:txBody>
                    <a:bodyPr/>
                    <a:lstStyle/>
                    <a:p>
                      <a:pPr algn="ctr"/>
                      <a:r>
                        <a:rPr lang="en-US" sz="1400" b="0" dirty="0">
                          <a:solidFill>
                            <a:schemeClr val="tx1"/>
                          </a:solidFill>
                        </a:rPr>
                        <a:t>75</a:t>
                      </a:r>
                    </a:p>
                  </a:txBody>
                  <a:tcPr/>
                </a:tc>
                <a:tc>
                  <a:txBody>
                    <a:bodyPr/>
                    <a:lstStyle/>
                    <a:p>
                      <a:pPr algn="ctr"/>
                      <a:r>
                        <a:rPr lang="en-US" sz="1400" b="0" dirty="0"/>
                        <a:t>72</a:t>
                      </a:r>
                      <a:endParaRPr lang="en-US" sz="1400" b="0" dirty="0">
                        <a:solidFill>
                          <a:schemeClr val="tx1"/>
                        </a:solidFill>
                      </a:endParaRPr>
                    </a:p>
                  </a:txBody>
                  <a:tcPr/>
                </a:tc>
                <a:tc>
                  <a:txBody>
                    <a:bodyPr/>
                    <a:lstStyle/>
                    <a:p>
                      <a:pPr algn="ctr"/>
                      <a:r>
                        <a:rPr lang="en-US" sz="1400" b="0" dirty="0"/>
                        <a:t>73</a:t>
                      </a:r>
                      <a:endParaRPr lang="en-US" sz="1400" b="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8" name="Rectangle 7"/>
          <p:cNvSpPr/>
          <p:nvPr/>
        </p:nvSpPr>
        <p:spPr>
          <a:xfrm>
            <a:off x="3048000" y="3429000"/>
            <a:ext cx="6096000" cy="0"/>
          </a:xfrm>
          <a:prstGeom prst="rect">
            <a:avLst/>
          </a:prstGeom>
        </p:spPr>
        <p:txBody>
          <a:bodyPr/>
          <a:lstStyle/>
          <a:p>
            <a:endParaRPr lang="en-US" dirty="0"/>
          </a:p>
        </p:txBody>
      </p:sp>
      <p:sp>
        <p:nvSpPr>
          <p:cNvPr id="31" name="Rectangle 30"/>
          <p:cNvSpPr/>
          <p:nvPr/>
        </p:nvSpPr>
        <p:spPr>
          <a:xfrm>
            <a:off x="7803259" y="1966580"/>
            <a:ext cx="4124435" cy="3093154"/>
          </a:xfrm>
          <a:prstGeom prst="rect">
            <a:avLst/>
          </a:prstGeom>
        </p:spPr>
        <p:txBody>
          <a:bodyPr wrap="square">
            <a:spAutoFit/>
          </a:bodyPr>
          <a:lstStyle/>
          <a:p>
            <a:r>
              <a:rPr lang="en-US" b="1" dirty="0">
                <a:solidFill>
                  <a:schemeClr val="accent1"/>
                </a:solidFill>
              </a:rPr>
              <a:t>Exacerbation definition (≥1)</a:t>
            </a:r>
            <a:r>
              <a:rPr lang="en-US" b="1" baseline="30000" dirty="0">
                <a:solidFill>
                  <a:schemeClr val="accent1"/>
                </a:solidFill>
              </a:rPr>
              <a:t>2</a:t>
            </a:r>
            <a:endParaRPr lang="en-US" b="1" dirty="0">
              <a:solidFill>
                <a:schemeClr val="accent1"/>
              </a:solidFill>
            </a:endParaRPr>
          </a:p>
          <a:p>
            <a:pPr marL="285750" indent="-285750">
              <a:spcBef>
                <a:spcPts val="600"/>
              </a:spcBef>
              <a:buClr>
                <a:schemeClr val="accent1"/>
              </a:buClr>
              <a:buFont typeface="Arial" panose="020B0604020202020204" pitchFamily="34" charset="0"/>
              <a:buChar char="•"/>
            </a:pPr>
            <a:r>
              <a:rPr lang="en-US" dirty="0"/>
              <a:t>A temporary bolus/burst of systemic corticosteroids for at least 3 days to treat symptoms of asthma </a:t>
            </a:r>
            <a:r>
              <a:rPr lang="en-US" dirty="0" err="1"/>
              <a:t>worsening</a:t>
            </a:r>
            <a:r>
              <a:rPr lang="en-US" baseline="30000" dirty="0" err="1"/>
              <a:t>a</a:t>
            </a:r>
            <a:endParaRPr lang="en-US" dirty="0"/>
          </a:p>
          <a:p>
            <a:pPr marL="285750" indent="-285750">
              <a:spcBef>
                <a:spcPts val="600"/>
              </a:spcBef>
              <a:buClr>
                <a:schemeClr val="accent1"/>
              </a:buClr>
              <a:buFont typeface="Arial" panose="020B0604020202020204" pitchFamily="34" charset="0"/>
              <a:buChar char="•"/>
            </a:pPr>
            <a:r>
              <a:rPr lang="en-US" dirty="0"/>
              <a:t>An emergency room visit due to asthma that required systemic corticosteroids or</a:t>
            </a:r>
          </a:p>
          <a:p>
            <a:pPr marL="285750" indent="-285750">
              <a:spcBef>
                <a:spcPts val="600"/>
              </a:spcBef>
              <a:buClr>
                <a:schemeClr val="accent1"/>
              </a:buClr>
              <a:buFont typeface="Arial" panose="020B0604020202020204" pitchFamily="34" charset="0"/>
              <a:buChar char="•"/>
            </a:pPr>
            <a:r>
              <a:rPr lang="en-US" dirty="0"/>
              <a:t>An inpatient hospitalization due to asthma</a:t>
            </a:r>
          </a:p>
        </p:txBody>
      </p:sp>
    </p:spTree>
    <p:extLst>
      <p:ext uri="{BB962C8B-B14F-4D97-AF65-F5344CB8AC3E}">
        <p14:creationId xmlns:p14="http://schemas.microsoft.com/office/powerpoint/2010/main" val="2954864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Cumulative Number of Asthma Exacerbations (Full Analysis Set)</a:t>
            </a:r>
          </a:p>
        </p:txBody>
      </p:sp>
      <p:sp>
        <p:nvSpPr>
          <p:cNvPr id="3" name="Slide Number Placeholder 2"/>
          <p:cNvSpPr>
            <a:spLocks noGrp="1"/>
          </p:cNvSpPr>
          <p:nvPr>
            <p:ph type="sldNum" sz="quarter" idx="12"/>
          </p:nvPr>
        </p:nvSpPr>
        <p:spPr/>
        <p:txBody>
          <a:bodyPr/>
          <a:lstStyle/>
          <a:p>
            <a:fld id="{CC7432E5-F8E0-41AE-9A6B-AD730338B005}" type="slidenum">
              <a:rPr lang="en-US" smtClean="0"/>
              <a:t>20</a:t>
            </a:fld>
            <a:endParaRPr lang="en-US" dirty="0"/>
          </a:p>
        </p:txBody>
      </p:sp>
      <p:sp>
        <p:nvSpPr>
          <p:cNvPr id="4" name="Text Placeholder 3"/>
          <p:cNvSpPr>
            <a:spLocks noGrp="1"/>
          </p:cNvSpPr>
          <p:nvPr>
            <p:ph type="body" sz="quarter" idx="13"/>
          </p:nvPr>
        </p:nvSpPr>
        <p:spPr/>
        <p:txBody>
          <a:bodyPr/>
          <a:lstStyle/>
          <a:p>
            <a:r>
              <a:rPr lang="en-US" dirty="0"/>
              <a:t>CI = confidence interval; OR = odds ratio; Q4W = every 4 weeks; Q8W = every 8 weeks</a:t>
            </a:r>
            <a:r>
              <a:rPr lang="en-GB" dirty="0"/>
              <a:t>.</a:t>
            </a:r>
            <a:endParaRPr lang="en-US" dirty="0"/>
          </a:p>
          <a:p>
            <a:r>
              <a:rPr lang="en-US" dirty="0"/>
              <a:t>Nair P et al. Supplementary appendix. </a:t>
            </a:r>
            <a:r>
              <a:rPr lang="en-US" i="1" dirty="0"/>
              <a:t>N Engl J Med</a:t>
            </a:r>
            <a:r>
              <a:rPr lang="en-US" dirty="0"/>
              <a:t>. 2017;376:2448-2458.</a:t>
            </a:r>
          </a:p>
        </p:txBody>
      </p:sp>
      <p:sp>
        <p:nvSpPr>
          <p:cNvPr id="6" name="TextBox 5"/>
          <p:cNvSpPr txBox="1"/>
          <p:nvPr/>
        </p:nvSpPr>
        <p:spPr>
          <a:xfrm>
            <a:off x="487680" y="5786903"/>
            <a:ext cx="9694779" cy="584775"/>
          </a:xfrm>
          <a:prstGeom prst="rect">
            <a:avLst/>
          </a:prstGeom>
          <a:noFill/>
        </p:spPr>
        <p:txBody>
          <a:bodyPr wrap="square" rtlCol="0">
            <a:spAutoFit/>
          </a:bodyPr>
          <a:lstStyle/>
          <a:p>
            <a:pPr marL="285750" indent="-228600">
              <a:buClr>
                <a:schemeClr val="accent1"/>
              </a:buClr>
              <a:buFont typeface="Arial" panose="020B0604020202020204" pitchFamily="34" charset="0"/>
              <a:buChar char="•"/>
            </a:pPr>
            <a:r>
              <a:rPr lang="en-US" sz="1600" b="1" dirty="0"/>
              <a:t>Both benralizumab regimens reduced the odds of experiencing at least 1 exacerbation and increased the time to first exacerbation compared with placebo </a:t>
            </a:r>
            <a:endParaRPr lang="en-US" sz="1400" b="1" dirty="0"/>
          </a:p>
        </p:txBody>
      </p:sp>
      <p:sp>
        <p:nvSpPr>
          <p:cNvPr id="9" name="TextBox 8"/>
          <p:cNvSpPr txBox="1"/>
          <p:nvPr/>
        </p:nvSpPr>
        <p:spPr>
          <a:xfrm>
            <a:off x="3943671" y="1331025"/>
            <a:ext cx="4932953" cy="400110"/>
          </a:xfrm>
          <a:prstGeom prst="rect">
            <a:avLst/>
          </a:prstGeom>
          <a:noFill/>
        </p:spPr>
        <p:txBody>
          <a:bodyPr wrap="none" rtlCol="0">
            <a:spAutoFit/>
          </a:bodyPr>
          <a:lstStyle/>
          <a:p>
            <a:r>
              <a:rPr lang="en-US" sz="2000" b="1" dirty="0"/>
              <a:t>Asthma Exacerbations Over 28 Weeks</a:t>
            </a:r>
          </a:p>
        </p:txBody>
      </p:sp>
      <p:grpSp>
        <p:nvGrpSpPr>
          <p:cNvPr id="56" name="Group 55"/>
          <p:cNvGrpSpPr/>
          <p:nvPr/>
        </p:nvGrpSpPr>
        <p:grpSpPr>
          <a:xfrm>
            <a:off x="2049800" y="1971437"/>
            <a:ext cx="8723560" cy="3763834"/>
            <a:chOff x="1263609" y="1971437"/>
            <a:chExt cx="8723560" cy="3763834"/>
          </a:xfrm>
        </p:grpSpPr>
        <p:grpSp>
          <p:nvGrpSpPr>
            <p:cNvPr id="55" name="Group 54"/>
            <p:cNvGrpSpPr/>
            <p:nvPr/>
          </p:nvGrpSpPr>
          <p:grpSpPr>
            <a:xfrm>
              <a:off x="6866980" y="2205895"/>
              <a:ext cx="3120189" cy="2456973"/>
              <a:chOff x="8134303" y="2205895"/>
              <a:chExt cx="3120189" cy="2456973"/>
            </a:xfrm>
          </p:grpSpPr>
          <p:sp>
            <p:nvSpPr>
              <p:cNvPr id="50" name="TextBox 49"/>
              <p:cNvSpPr txBox="1"/>
              <p:nvPr/>
            </p:nvSpPr>
            <p:spPr>
              <a:xfrm>
                <a:off x="8134303" y="3356548"/>
                <a:ext cx="2965877" cy="492443"/>
              </a:xfrm>
              <a:prstGeom prst="rect">
                <a:avLst/>
              </a:prstGeom>
              <a:noFill/>
            </p:spPr>
            <p:txBody>
              <a:bodyPr wrap="none" rtlCol="0">
                <a:spAutoFit/>
              </a:bodyPr>
              <a:lstStyle/>
              <a:p>
                <a:pPr algn="ctr"/>
                <a:r>
                  <a:rPr lang="en-US" sz="1400" b="1" dirty="0">
                    <a:solidFill>
                      <a:schemeClr val="accent1"/>
                    </a:solidFill>
                  </a:rPr>
                  <a:t>Benralizumab 30 mg Q4W (n=72)</a:t>
                </a:r>
              </a:p>
              <a:p>
                <a:pPr algn="ctr"/>
                <a:r>
                  <a:rPr lang="en-US" sz="1200" b="1" dirty="0">
                    <a:solidFill>
                      <a:schemeClr val="accent1"/>
                    </a:solidFill>
                  </a:rPr>
                  <a:t>OR, 0.32; 95% CI, 0.16–0.65; p=0.001</a:t>
                </a:r>
              </a:p>
            </p:txBody>
          </p:sp>
          <p:sp>
            <p:nvSpPr>
              <p:cNvPr id="51" name="TextBox 50"/>
              <p:cNvSpPr txBox="1"/>
              <p:nvPr/>
            </p:nvSpPr>
            <p:spPr>
              <a:xfrm>
                <a:off x="8246938" y="4170425"/>
                <a:ext cx="3007554" cy="492443"/>
              </a:xfrm>
              <a:prstGeom prst="rect">
                <a:avLst/>
              </a:prstGeom>
              <a:noFill/>
            </p:spPr>
            <p:txBody>
              <a:bodyPr wrap="none" rtlCol="0">
                <a:spAutoFit/>
              </a:bodyPr>
              <a:lstStyle/>
              <a:p>
                <a:pPr algn="ctr"/>
                <a:r>
                  <a:rPr lang="en-US" sz="1400" b="1" dirty="0">
                    <a:solidFill>
                      <a:schemeClr val="accent6"/>
                    </a:solidFill>
                  </a:rPr>
                  <a:t>Benralizumab 30 mg Q8W (n=73)</a:t>
                </a:r>
              </a:p>
              <a:p>
                <a:pPr algn="ctr"/>
                <a:r>
                  <a:rPr lang="it-IT" sz="1200" b="1" dirty="0">
                    <a:solidFill>
                      <a:schemeClr val="accent6"/>
                    </a:solidFill>
                  </a:rPr>
                  <a:t>OR, 0.28; 95% CI, 0.14–0.56; p&lt;0.001 </a:t>
                </a:r>
                <a:endParaRPr lang="en-US" sz="1200" b="1" dirty="0">
                  <a:solidFill>
                    <a:schemeClr val="accent6"/>
                  </a:solidFill>
                </a:endParaRPr>
              </a:p>
            </p:txBody>
          </p:sp>
          <p:sp>
            <p:nvSpPr>
              <p:cNvPr id="52" name="TextBox 51"/>
              <p:cNvSpPr txBox="1"/>
              <p:nvPr/>
            </p:nvSpPr>
            <p:spPr>
              <a:xfrm>
                <a:off x="8551523" y="2205895"/>
                <a:ext cx="1500732" cy="307777"/>
              </a:xfrm>
              <a:prstGeom prst="rect">
                <a:avLst/>
              </a:prstGeom>
              <a:noFill/>
            </p:spPr>
            <p:txBody>
              <a:bodyPr wrap="none" rtlCol="0">
                <a:spAutoFit/>
              </a:bodyPr>
              <a:lstStyle/>
              <a:p>
                <a:r>
                  <a:rPr lang="en-US" sz="1400" b="1" dirty="0">
                    <a:solidFill>
                      <a:schemeClr val="tx2">
                        <a:lumMod val="60000"/>
                        <a:lumOff val="40000"/>
                      </a:schemeClr>
                    </a:solidFill>
                  </a:rPr>
                  <a:t>Placebo (n=75) </a:t>
                </a:r>
              </a:p>
            </p:txBody>
          </p:sp>
        </p:grpSp>
        <p:grpSp>
          <p:nvGrpSpPr>
            <p:cNvPr id="8" name="Group 7"/>
            <p:cNvGrpSpPr/>
            <p:nvPr/>
          </p:nvGrpSpPr>
          <p:grpSpPr>
            <a:xfrm>
              <a:off x="1263609" y="1971437"/>
              <a:ext cx="6884415" cy="3763834"/>
              <a:chOff x="2450390" y="1962163"/>
              <a:chExt cx="6884415" cy="3763834"/>
            </a:xfrm>
          </p:grpSpPr>
          <p:grpSp>
            <p:nvGrpSpPr>
              <p:cNvPr id="48" name="Group 47"/>
              <p:cNvGrpSpPr/>
              <p:nvPr/>
            </p:nvGrpSpPr>
            <p:grpSpPr>
              <a:xfrm>
                <a:off x="2450390" y="1962163"/>
                <a:ext cx="6884415" cy="3763834"/>
                <a:chOff x="2450390" y="1962163"/>
                <a:chExt cx="6884415" cy="3763834"/>
              </a:xfrm>
            </p:grpSpPr>
            <p:sp>
              <p:nvSpPr>
                <p:cNvPr id="7" name="Freeform 6"/>
                <p:cNvSpPr/>
                <p:nvPr/>
              </p:nvSpPr>
              <p:spPr>
                <a:xfrm>
                  <a:off x="3374135" y="2084832"/>
                  <a:ext cx="5824728" cy="3026664"/>
                </a:xfrm>
                <a:custGeom>
                  <a:avLst/>
                  <a:gdLst>
                    <a:gd name="connsiteX0" fmla="*/ 0 w 5824728"/>
                    <a:gd name="connsiteY0" fmla="*/ 0 h 3026664"/>
                    <a:gd name="connsiteX1" fmla="*/ 0 w 5824728"/>
                    <a:gd name="connsiteY1" fmla="*/ 3026664 h 3026664"/>
                    <a:gd name="connsiteX2" fmla="*/ 5824728 w 5824728"/>
                    <a:gd name="connsiteY2" fmla="*/ 3026664 h 3026664"/>
                    <a:gd name="connsiteX3" fmla="*/ 5815584 w 5824728"/>
                    <a:gd name="connsiteY3" fmla="*/ 3017520 h 3026664"/>
                    <a:gd name="connsiteX0" fmla="*/ 0 w 5824728"/>
                    <a:gd name="connsiteY0" fmla="*/ 0 h 3026664"/>
                    <a:gd name="connsiteX1" fmla="*/ 0 w 5824728"/>
                    <a:gd name="connsiteY1" fmla="*/ 3026664 h 3026664"/>
                    <a:gd name="connsiteX2" fmla="*/ 5824728 w 5824728"/>
                    <a:gd name="connsiteY2" fmla="*/ 3026664 h 3026664"/>
                    <a:gd name="connsiteX3" fmla="*/ 5815584 w 5824728"/>
                    <a:gd name="connsiteY3" fmla="*/ 3017520 h 3026664"/>
                    <a:gd name="connsiteX0" fmla="*/ 0 w 5824728"/>
                    <a:gd name="connsiteY0" fmla="*/ 0 h 3026664"/>
                    <a:gd name="connsiteX1" fmla="*/ 0 w 5824728"/>
                    <a:gd name="connsiteY1" fmla="*/ 3026664 h 3026664"/>
                    <a:gd name="connsiteX2" fmla="*/ 5824728 w 5824728"/>
                    <a:gd name="connsiteY2" fmla="*/ 3026664 h 3026664"/>
                    <a:gd name="connsiteX3" fmla="*/ 5815584 w 5824728"/>
                    <a:gd name="connsiteY3" fmla="*/ 3017520 h 3026664"/>
                    <a:gd name="connsiteX0" fmla="*/ 0 w 5824728"/>
                    <a:gd name="connsiteY0" fmla="*/ 0 h 3026664"/>
                    <a:gd name="connsiteX1" fmla="*/ 0 w 5824728"/>
                    <a:gd name="connsiteY1" fmla="*/ 3026664 h 3026664"/>
                    <a:gd name="connsiteX2" fmla="*/ 5824728 w 5824728"/>
                    <a:gd name="connsiteY2" fmla="*/ 3026664 h 3026664"/>
                    <a:gd name="connsiteX3" fmla="*/ 5815584 w 5824728"/>
                    <a:gd name="connsiteY3" fmla="*/ 3017520 h 3026664"/>
                    <a:gd name="connsiteX0" fmla="*/ 0 w 5824728"/>
                    <a:gd name="connsiteY0" fmla="*/ 0 h 3026664"/>
                    <a:gd name="connsiteX1" fmla="*/ 0 w 5824728"/>
                    <a:gd name="connsiteY1" fmla="*/ 3026664 h 3026664"/>
                    <a:gd name="connsiteX2" fmla="*/ 5824728 w 5824728"/>
                    <a:gd name="connsiteY2" fmla="*/ 3026664 h 3026664"/>
                    <a:gd name="connsiteX3" fmla="*/ 5815584 w 5824728"/>
                    <a:gd name="connsiteY3" fmla="*/ 3017520 h 3026664"/>
                    <a:gd name="connsiteX0" fmla="*/ 0 w 5824728"/>
                    <a:gd name="connsiteY0" fmla="*/ 0 h 3026664"/>
                    <a:gd name="connsiteX1" fmla="*/ 0 w 5824728"/>
                    <a:gd name="connsiteY1" fmla="*/ 3026664 h 3026664"/>
                    <a:gd name="connsiteX2" fmla="*/ 5824728 w 5824728"/>
                    <a:gd name="connsiteY2" fmla="*/ 3026664 h 3026664"/>
                    <a:gd name="connsiteX3" fmla="*/ 5815584 w 5824728"/>
                    <a:gd name="connsiteY3" fmla="*/ 3017520 h 3026664"/>
                    <a:gd name="connsiteX0" fmla="*/ 0 w 5824728"/>
                    <a:gd name="connsiteY0" fmla="*/ 0 h 3026664"/>
                    <a:gd name="connsiteX1" fmla="*/ 0 w 5824728"/>
                    <a:gd name="connsiteY1" fmla="*/ 3026664 h 3026664"/>
                    <a:gd name="connsiteX2" fmla="*/ 5824728 w 5824728"/>
                    <a:gd name="connsiteY2" fmla="*/ 3026664 h 3026664"/>
                    <a:gd name="connsiteX3" fmla="*/ 5815584 w 5824728"/>
                    <a:gd name="connsiteY3" fmla="*/ 3017520 h 3026664"/>
                    <a:gd name="connsiteX0" fmla="*/ 0 w 5824728"/>
                    <a:gd name="connsiteY0" fmla="*/ 0 h 3026664"/>
                    <a:gd name="connsiteX1" fmla="*/ 0 w 5824728"/>
                    <a:gd name="connsiteY1" fmla="*/ 3026664 h 3026664"/>
                    <a:gd name="connsiteX2" fmla="*/ 5824728 w 5824728"/>
                    <a:gd name="connsiteY2" fmla="*/ 3026664 h 3026664"/>
                    <a:gd name="connsiteX3" fmla="*/ 5815584 w 5824728"/>
                    <a:gd name="connsiteY3" fmla="*/ 3017520 h 3026664"/>
                    <a:gd name="connsiteX0" fmla="*/ 0 w 5824728"/>
                    <a:gd name="connsiteY0" fmla="*/ 0 h 3026664"/>
                    <a:gd name="connsiteX1" fmla="*/ 0 w 5824728"/>
                    <a:gd name="connsiteY1" fmla="*/ 3026664 h 3026664"/>
                    <a:gd name="connsiteX2" fmla="*/ 5824728 w 5824728"/>
                    <a:gd name="connsiteY2" fmla="*/ 3026664 h 3026664"/>
                    <a:gd name="connsiteX3" fmla="*/ 5815584 w 5824728"/>
                    <a:gd name="connsiteY3" fmla="*/ 3017520 h 3026664"/>
                    <a:gd name="connsiteX0" fmla="*/ 0 w 5824728"/>
                    <a:gd name="connsiteY0" fmla="*/ 0 h 3026664"/>
                    <a:gd name="connsiteX1" fmla="*/ 0 w 5824728"/>
                    <a:gd name="connsiteY1" fmla="*/ 3026664 h 3026664"/>
                    <a:gd name="connsiteX2" fmla="*/ 5824728 w 5824728"/>
                    <a:gd name="connsiteY2" fmla="*/ 3026664 h 3026664"/>
                    <a:gd name="connsiteX3" fmla="*/ 5808441 w 5824728"/>
                    <a:gd name="connsiteY3" fmla="*/ 3019901 h 3026664"/>
                    <a:gd name="connsiteX0" fmla="*/ 0 w 5824728"/>
                    <a:gd name="connsiteY0" fmla="*/ 0 h 3026664"/>
                    <a:gd name="connsiteX1" fmla="*/ 0 w 5824728"/>
                    <a:gd name="connsiteY1" fmla="*/ 3026664 h 3026664"/>
                    <a:gd name="connsiteX2" fmla="*/ 5824728 w 5824728"/>
                    <a:gd name="connsiteY2" fmla="*/ 3026664 h 3026664"/>
                    <a:gd name="connsiteX3" fmla="*/ 5808441 w 5824728"/>
                    <a:gd name="connsiteY3" fmla="*/ 3019901 h 3026664"/>
                    <a:gd name="connsiteX0" fmla="*/ 0 w 5824728"/>
                    <a:gd name="connsiteY0" fmla="*/ 0 h 3026664"/>
                    <a:gd name="connsiteX1" fmla="*/ 0 w 5824728"/>
                    <a:gd name="connsiteY1" fmla="*/ 3026664 h 3026664"/>
                    <a:gd name="connsiteX2" fmla="*/ 5824728 w 5824728"/>
                    <a:gd name="connsiteY2" fmla="*/ 3026664 h 3026664"/>
                    <a:gd name="connsiteX3" fmla="*/ 5808441 w 5824728"/>
                    <a:gd name="connsiteY3" fmla="*/ 3019901 h 3026664"/>
                    <a:gd name="connsiteX0" fmla="*/ 0 w 5824728"/>
                    <a:gd name="connsiteY0" fmla="*/ 0 h 3026664"/>
                    <a:gd name="connsiteX1" fmla="*/ 0 w 5824728"/>
                    <a:gd name="connsiteY1" fmla="*/ 3026664 h 3026664"/>
                    <a:gd name="connsiteX2" fmla="*/ 5824728 w 5824728"/>
                    <a:gd name="connsiteY2" fmla="*/ 3026664 h 3026664"/>
                    <a:gd name="connsiteX3" fmla="*/ 5808441 w 5824728"/>
                    <a:gd name="connsiteY3" fmla="*/ 3019901 h 3026664"/>
                    <a:gd name="connsiteX0" fmla="*/ 0 w 5824728"/>
                    <a:gd name="connsiteY0" fmla="*/ 0 h 3026664"/>
                    <a:gd name="connsiteX1" fmla="*/ 0 w 5824728"/>
                    <a:gd name="connsiteY1" fmla="*/ 3026664 h 3026664"/>
                    <a:gd name="connsiteX2" fmla="*/ 5824728 w 5824728"/>
                    <a:gd name="connsiteY2" fmla="*/ 3026664 h 3026664"/>
                    <a:gd name="connsiteX3" fmla="*/ 5806060 w 5824728"/>
                    <a:gd name="connsiteY3" fmla="*/ 3019901 h 3026664"/>
                    <a:gd name="connsiteX0" fmla="*/ 0 w 5941792"/>
                    <a:gd name="connsiteY0" fmla="*/ 0 h 3026664"/>
                    <a:gd name="connsiteX1" fmla="*/ 0 w 5941792"/>
                    <a:gd name="connsiteY1" fmla="*/ 3026664 h 3026664"/>
                    <a:gd name="connsiteX2" fmla="*/ 5824728 w 5941792"/>
                    <a:gd name="connsiteY2" fmla="*/ 3026664 h 3026664"/>
                    <a:gd name="connsiteX3" fmla="*/ 5941792 w 5941792"/>
                    <a:gd name="connsiteY3" fmla="*/ 2960370 h 3026664"/>
                    <a:gd name="connsiteX0" fmla="*/ 0 w 5941792"/>
                    <a:gd name="connsiteY0" fmla="*/ 0 h 3026664"/>
                    <a:gd name="connsiteX1" fmla="*/ 0 w 5941792"/>
                    <a:gd name="connsiteY1" fmla="*/ 3026664 h 3026664"/>
                    <a:gd name="connsiteX2" fmla="*/ 5824728 w 5941792"/>
                    <a:gd name="connsiteY2" fmla="*/ 3026664 h 3026664"/>
                    <a:gd name="connsiteX3" fmla="*/ 5941792 w 5941792"/>
                    <a:gd name="connsiteY3" fmla="*/ 2960370 h 3026664"/>
                    <a:gd name="connsiteX0" fmla="*/ 0 w 5848923"/>
                    <a:gd name="connsiteY0" fmla="*/ 0 h 3026664"/>
                    <a:gd name="connsiteX1" fmla="*/ 0 w 5848923"/>
                    <a:gd name="connsiteY1" fmla="*/ 3026664 h 3026664"/>
                    <a:gd name="connsiteX2" fmla="*/ 5824728 w 5848923"/>
                    <a:gd name="connsiteY2" fmla="*/ 3026664 h 3026664"/>
                    <a:gd name="connsiteX3" fmla="*/ 5848923 w 5848923"/>
                    <a:gd name="connsiteY3" fmla="*/ 2981801 h 3026664"/>
                    <a:gd name="connsiteX0" fmla="*/ 0 w 6289454"/>
                    <a:gd name="connsiteY0" fmla="*/ 0 h 3026664"/>
                    <a:gd name="connsiteX1" fmla="*/ 0 w 6289454"/>
                    <a:gd name="connsiteY1" fmla="*/ 3026664 h 3026664"/>
                    <a:gd name="connsiteX2" fmla="*/ 5824728 w 6289454"/>
                    <a:gd name="connsiteY2" fmla="*/ 3026664 h 3026664"/>
                    <a:gd name="connsiteX3" fmla="*/ 6289454 w 6289454"/>
                    <a:gd name="connsiteY3" fmla="*/ 2600801 h 3026664"/>
                    <a:gd name="connsiteX0" fmla="*/ 0 w 6289454"/>
                    <a:gd name="connsiteY0" fmla="*/ 0 h 3026664"/>
                    <a:gd name="connsiteX1" fmla="*/ 0 w 6289454"/>
                    <a:gd name="connsiteY1" fmla="*/ 3026664 h 3026664"/>
                    <a:gd name="connsiteX2" fmla="*/ 5824728 w 6289454"/>
                    <a:gd name="connsiteY2" fmla="*/ 3026664 h 3026664"/>
                    <a:gd name="connsiteX3" fmla="*/ 6289454 w 6289454"/>
                    <a:gd name="connsiteY3" fmla="*/ 2600801 h 3026664"/>
                    <a:gd name="connsiteX0" fmla="*/ 0 w 6289454"/>
                    <a:gd name="connsiteY0" fmla="*/ 0 h 3026664"/>
                    <a:gd name="connsiteX1" fmla="*/ 0 w 6289454"/>
                    <a:gd name="connsiteY1" fmla="*/ 3026664 h 3026664"/>
                    <a:gd name="connsiteX2" fmla="*/ 5824728 w 6289454"/>
                    <a:gd name="connsiteY2" fmla="*/ 3026664 h 3026664"/>
                    <a:gd name="connsiteX3" fmla="*/ 6289454 w 6289454"/>
                    <a:gd name="connsiteY3" fmla="*/ 2600801 h 3026664"/>
                    <a:gd name="connsiteX0" fmla="*/ 0 w 6284691"/>
                    <a:gd name="connsiteY0" fmla="*/ 0 h 3026664"/>
                    <a:gd name="connsiteX1" fmla="*/ 0 w 6284691"/>
                    <a:gd name="connsiteY1" fmla="*/ 3026664 h 3026664"/>
                    <a:gd name="connsiteX2" fmla="*/ 5824728 w 6284691"/>
                    <a:gd name="connsiteY2" fmla="*/ 3026664 h 3026664"/>
                    <a:gd name="connsiteX3" fmla="*/ 6284691 w 6284691"/>
                    <a:gd name="connsiteY3" fmla="*/ 2607945 h 3026664"/>
                    <a:gd name="connsiteX0" fmla="*/ 0 w 5824728"/>
                    <a:gd name="connsiteY0" fmla="*/ 0 h 3026664"/>
                    <a:gd name="connsiteX1" fmla="*/ 0 w 5824728"/>
                    <a:gd name="connsiteY1" fmla="*/ 3026664 h 3026664"/>
                    <a:gd name="connsiteX2" fmla="*/ 5824728 w 5824728"/>
                    <a:gd name="connsiteY2" fmla="*/ 3026664 h 3026664"/>
                  </a:gdLst>
                  <a:ahLst/>
                  <a:cxnLst>
                    <a:cxn ang="0">
                      <a:pos x="connsiteX0" y="connsiteY0"/>
                    </a:cxn>
                    <a:cxn ang="0">
                      <a:pos x="connsiteX1" y="connsiteY1"/>
                    </a:cxn>
                    <a:cxn ang="0">
                      <a:pos x="connsiteX2" y="connsiteY2"/>
                    </a:cxn>
                  </a:cxnLst>
                  <a:rect l="l" t="t" r="r" b="b"/>
                  <a:pathLst>
                    <a:path w="5824728" h="3026664">
                      <a:moveTo>
                        <a:pt x="0" y="0"/>
                      </a:moveTo>
                      <a:lnTo>
                        <a:pt x="0" y="3026664"/>
                      </a:lnTo>
                      <a:lnTo>
                        <a:pt x="5824728" y="3026664"/>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rot="16200000">
                  <a:off x="1174405" y="3384538"/>
                  <a:ext cx="3075189" cy="523220"/>
                </a:xfrm>
                <a:prstGeom prst="rect">
                  <a:avLst/>
                </a:prstGeom>
                <a:noFill/>
              </p:spPr>
              <p:txBody>
                <a:bodyPr wrap="square" rtlCol="0">
                  <a:spAutoFit/>
                </a:bodyPr>
                <a:lstStyle/>
                <a:p>
                  <a:pPr algn="ctr"/>
                  <a:r>
                    <a:rPr lang="en-US" sz="1400" b="1" dirty="0"/>
                    <a:t>Cumulative Number </a:t>
                  </a:r>
                  <a:br>
                    <a:rPr lang="en-US" sz="1400" b="1" dirty="0"/>
                  </a:br>
                  <a:r>
                    <a:rPr lang="en-US" sz="1400" b="1" dirty="0"/>
                    <a:t>of Asthma Exacerbations</a:t>
                  </a:r>
                </a:p>
              </p:txBody>
            </p:sp>
            <p:sp>
              <p:nvSpPr>
                <p:cNvPr id="11" name="TextBox 10"/>
                <p:cNvSpPr txBox="1"/>
                <p:nvPr/>
              </p:nvSpPr>
              <p:spPr>
                <a:xfrm>
                  <a:off x="3249472" y="5160020"/>
                  <a:ext cx="269626" cy="276999"/>
                </a:xfrm>
                <a:prstGeom prst="rect">
                  <a:avLst/>
                </a:prstGeom>
                <a:noFill/>
              </p:spPr>
              <p:txBody>
                <a:bodyPr wrap="none" rtlCol="0">
                  <a:spAutoFit/>
                </a:bodyPr>
                <a:lstStyle/>
                <a:p>
                  <a:pPr algn="ctr"/>
                  <a:r>
                    <a:rPr lang="en-US" sz="1200" dirty="0"/>
                    <a:t>0</a:t>
                  </a:r>
                </a:p>
              </p:txBody>
            </p:sp>
            <p:sp>
              <p:nvSpPr>
                <p:cNvPr id="12" name="TextBox 11"/>
                <p:cNvSpPr txBox="1"/>
                <p:nvPr/>
              </p:nvSpPr>
              <p:spPr>
                <a:xfrm>
                  <a:off x="3078923" y="4989634"/>
                  <a:ext cx="269626" cy="276999"/>
                </a:xfrm>
                <a:prstGeom prst="rect">
                  <a:avLst/>
                </a:prstGeom>
                <a:noFill/>
              </p:spPr>
              <p:txBody>
                <a:bodyPr wrap="none" rtlCol="0">
                  <a:spAutoFit/>
                </a:bodyPr>
                <a:lstStyle/>
                <a:p>
                  <a:pPr algn="r"/>
                  <a:r>
                    <a:rPr lang="en-US" sz="1200" dirty="0"/>
                    <a:t>0</a:t>
                  </a:r>
                </a:p>
              </p:txBody>
            </p:sp>
            <p:sp>
              <p:nvSpPr>
                <p:cNvPr id="13" name="TextBox 12"/>
                <p:cNvSpPr txBox="1"/>
                <p:nvPr/>
              </p:nvSpPr>
              <p:spPr>
                <a:xfrm>
                  <a:off x="3968354" y="5160020"/>
                  <a:ext cx="269626" cy="276999"/>
                </a:xfrm>
                <a:prstGeom prst="rect">
                  <a:avLst/>
                </a:prstGeom>
                <a:noFill/>
              </p:spPr>
              <p:txBody>
                <a:bodyPr wrap="none" rtlCol="0">
                  <a:spAutoFit/>
                </a:bodyPr>
                <a:lstStyle/>
                <a:p>
                  <a:pPr algn="ctr"/>
                  <a:r>
                    <a:rPr lang="en-US" sz="1200" dirty="0"/>
                    <a:t>4</a:t>
                  </a:r>
                </a:p>
              </p:txBody>
            </p:sp>
            <p:sp>
              <p:nvSpPr>
                <p:cNvPr id="14" name="TextBox 13"/>
                <p:cNvSpPr txBox="1"/>
                <p:nvPr/>
              </p:nvSpPr>
              <p:spPr>
                <a:xfrm>
                  <a:off x="4687236" y="5160020"/>
                  <a:ext cx="269626" cy="276999"/>
                </a:xfrm>
                <a:prstGeom prst="rect">
                  <a:avLst/>
                </a:prstGeom>
                <a:noFill/>
              </p:spPr>
              <p:txBody>
                <a:bodyPr wrap="none" rtlCol="0">
                  <a:spAutoFit/>
                </a:bodyPr>
                <a:lstStyle/>
                <a:p>
                  <a:pPr algn="ctr"/>
                  <a:r>
                    <a:rPr lang="en-US" sz="1200" dirty="0"/>
                    <a:t>8</a:t>
                  </a:r>
                </a:p>
              </p:txBody>
            </p:sp>
            <p:sp>
              <p:nvSpPr>
                <p:cNvPr id="15" name="TextBox 14"/>
                <p:cNvSpPr txBox="1"/>
                <p:nvPr/>
              </p:nvSpPr>
              <p:spPr>
                <a:xfrm>
                  <a:off x="5371474" y="5160020"/>
                  <a:ext cx="354584" cy="276999"/>
                </a:xfrm>
                <a:prstGeom prst="rect">
                  <a:avLst/>
                </a:prstGeom>
                <a:noFill/>
              </p:spPr>
              <p:txBody>
                <a:bodyPr wrap="none" rtlCol="0">
                  <a:spAutoFit/>
                </a:bodyPr>
                <a:lstStyle/>
                <a:p>
                  <a:pPr algn="ctr"/>
                  <a:r>
                    <a:rPr lang="en-US" sz="1200" dirty="0"/>
                    <a:t>12</a:t>
                  </a:r>
                </a:p>
              </p:txBody>
            </p:sp>
            <p:sp>
              <p:nvSpPr>
                <p:cNvPr id="16" name="TextBox 15"/>
                <p:cNvSpPr txBox="1"/>
                <p:nvPr/>
              </p:nvSpPr>
              <p:spPr>
                <a:xfrm>
                  <a:off x="6093223" y="5160020"/>
                  <a:ext cx="354584" cy="276999"/>
                </a:xfrm>
                <a:prstGeom prst="rect">
                  <a:avLst/>
                </a:prstGeom>
                <a:noFill/>
              </p:spPr>
              <p:txBody>
                <a:bodyPr wrap="none" rtlCol="0">
                  <a:spAutoFit/>
                </a:bodyPr>
                <a:lstStyle/>
                <a:p>
                  <a:pPr algn="ctr"/>
                  <a:r>
                    <a:rPr lang="en-US" sz="1200" dirty="0"/>
                    <a:t>16</a:t>
                  </a:r>
                </a:p>
              </p:txBody>
            </p:sp>
            <p:sp>
              <p:nvSpPr>
                <p:cNvPr id="18" name="TextBox 17"/>
                <p:cNvSpPr txBox="1"/>
                <p:nvPr/>
              </p:nvSpPr>
              <p:spPr>
                <a:xfrm>
                  <a:off x="6814972" y="5160020"/>
                  <a:ext cx="354584" cy="276999"/>
                </a:xfrm>
                <a:prstGeom prst="rect">
                  <a:avLst/>
                </a:prstGeom>
                <a:noFill/>
              </p:spPr>
              <p:txBody>
                <a:bodyPr wrap="none" rtlCol="0">
                  <a:spAutoFit/>
                </a:bodyPr>
                <a:lstStyle/>
                <a:p>
                  <a:pPr algn="ctr"/>
                  <a:r>
                    <a:rPr lang="en-US" sz="1200" dirty="0"/>
                    <a:t>20</a:t>
                  </a:r>
                </a:p>
              </p:txBody>
            </p:sp>
            <p:sp>
              <p:nvSpPr>
                <p:cNvPr id="19" name="TextBox 18"/>
                <p:cNvSpPr txBox="1"/>
                <p:nvPr/>
              </p:nvSpPr>
              <p:spPr>
                <a:xfrm>
                  <a:off x="7536721" y="5160020"/>
                  <a:ext cx="354584" cy="276999"/>
                </a:xfrm>
                <a:prstGeom prst="rect">
                  <a:avLst/>
                </a:prstGeom>
                <a:noFill/>
              </p:spPr>
              <p:txBody>
                <a:bodyPr wrap="none" rtlCol="0">
                  <a:spAutoFit/>
                </a:bodyPr>
                <a:lstStyle/>
                <a:p>
                  <a:pPr algn="ctr"/>
                  <a:r>
                    <a:rPr lang="en-US" sz="1200" dirty="0"/>
                    <a:t>24</a:t>
                  </a:r>
                </a:p>
              </p:txBody>
            </p:sp>
            <p:sp>
              <p:nvSpPr>
                <p:cNvPr id="20" name="TextBox 19"/>
                <p:cNvSpPr txBox="1"/>
                <p:nvPr/>
              </p:nvSpPr>
              <p:spPr>
                <a:xfrm>
                  <a:off x="8258470" y="5160020"/>
                  <a:ext cx="354584" cy="276999"/>
                </a:xfrm>
                <a:prstGeom prst="rect">
                  <a:avLst/>
                </a:prstGeom>
                <a:noFill/>
              </p:spPr>
              <p:txBody>
                <a:bodyPr wrap="none" rtlCol="0">
                  <a:spAutoFit/>
                </a:bodyPr>
                <a:lstStyle/>
                <a:p>
                  <a:pPr algn="ctr"/>
                  <a:r>
                    <a:rPr lang="en-US" sz="1200" dirty="0"/>
                    <a:t>28</a:t>
                  </a:r>
                </a:p>
              </p:txBody>
            </p:sp>
            <p:sp>
              <p:nvSpPr>
                <p:cNvPr id="21" name="TextBox 20"/>
                <p:cNvSpPr txBox="1"/>
                <p:nvPr/>
              </p:nvSpPr>
              <p:spPr>
                <a:xfrm>
                  <a:off x="8980221" y="5160020"/>
                  <a:ext cx="354584" cy="276999"/>
                </a:xfrm>
                <a:prstGeom prst="rect">
                  <a:avLst/>
                </a:prstGeom>
                <a:noFill/>
              </p:spPr>
              <p:txBody>
                <a:bodyPr wrap="none" rtlCol="0">
                  <a:spAutoFit/>
                </a:bodyPr>
                <a:lstStyle/>
                <a:p>
                  <a:pPr algn="ctr"/>
                  <a:r>
                    <a:rPr lang="en-US" sz="1200" dirty="0"/>
                    <a:t>32</a:t>
                  </a:r>
                </a:p>
              </p:txBody>
            </p:sp>
            <p:sp>
              <p:nvSpPr>
                <p:cNvPr id="22" name="TextBox 21"/>
                <p:cNvSpPr txBox="1"/>
                <p:nvPr/>
              </p:nvSpPr>
              <p:spPr>
                <a:xfrm>
                  <a:off x="2993964" y="4611201"/>
                  <a:ext cx="354585" cy="276999"/>
                </a:xfrm>
                <a:prstGeom prst="rect">
                  <a:avLst/>
                </a:prstGeom>
                <a:noFill/>
              </p:spPr>
              <p:txBody>
                <a:bodyPr wrap="none" rtlCol="0">
                  <a:spAutoFit/>
                </a:bodyPr>
                <a:lstStyle/>
                <a:p>
                  <a:pPr algn="r"/>
                  <a:r>
                    <a:rPr lang="en-US" sz="1200" dirty="0"/>
                    <a:t>10</a:t>
                  </a:r>
                </a:p>
              </p:txBody>
            </p:sp>
            <p:sp>
              <p:nvSpPr>
                <p:cNvPr id="23" name="TextBox 22"/>
                <p:cNvSpPr txBox="1"/>
                <p:nvPr/>
              </p:nvSpPr>
              <p:spPr>
                <a:xfrm>
                  <a:off x="2993964" y="4232767"/>
                  <a:ext cx="354585" cy="276999"/>
                </a:xfrm>
                <a:prstGeom prst="rect">
                  <a:avLst/>
                </a:prstGeom>
                <a:noFill/>
              </p:spPr>
              <p:txBody>
                <a:bodyPr wrap="none" rtlCol="0">
                  <a:spAutoFit/>
                </a:bodyPr>
                <a:lstStyle/>
                <a:p>
                  <a:pPr algn="r"/>
                  <a:r>
                    <a:rPr lang="en-US" sz="1200" dirty="0"/>
                    <a:t>20</a:t>
                  </a:r>
                </a:p>
              </p:txBody>
            </p:sp>
            <p:sp>
              <p:nvSpPr>
                <p:cNvPr id="24" name="TextBox 23"/>
                <p:cNvSpPr txBox="1"/>
                <p:nvPr/>
              </p:nvSpPr>
              <p:spPr>
                <a:xfrm>
                  <a:off x="2993964" y="3854333"/>
                  <a:ext cx="354585" cy="276999"/>
                </a:xfrm>
                <a:prstGeom prst="rect">
                  <a:avLst/>
                </a:prstGeom>
                <a:noFill/>
              </p:spPr>
              <p:txBody>
                <a:bodyPr wrap="none" rtlCol="0">
                  <a:spAutoFit/>
                </a:bodyPr>
                <a:lstStyle/>
                <a:p>
                  <a:pPr algn="r"/>
                  <a:r>
                    <a:rPr lang="en-US" sz="1200" dirty="0"/>
                    <a:t>30</a:t>
                  </a:r>
                </a:p>
              </p:txBody>
            </p:sp>
            <p:sp>
              <p:nvSpPr>
                <p:cNvPr id="25" name="TextBox 24"/>
                <p:cNvSpPr txBox="1"/>
                <p:nvPr/>
              </p:nvSpPr>
              <p:spPr>
                <a:xfrm>
                  <a:off x="2993964" y="3475899"/>
                  <a:ext cx="354585" cy="276999"/>
                </a:xfrm>
                <a:prstGeom prst="rect">
                  <a:avLst/>
                </a:prstGeom>
                <a:noFill/>
              </p:spPr>
              <p:txBody>
                <a:bodyPr wrap="none" rtlCol="0">
                  <a:spAutoFit/>
                </a:bodyPr>
                <a:lstStyle/>
                <a:p>
                  <a:pPr algn="r"/>
                  <a:r>
                    <a:rPr lang="en-US" sz="1200" dirty="0"/>
                    <a:t>40</a:t>
                  </a:r>
                </a:p>
              </p:txBody>
            </p:sp>
            <p:sp>
              <p:nvSpPr>
                <p:cNvPr id="26" name="TextBox 25"/>
                <p:cNvSpPr txBox="1"/>
                <p:nvPr/>
              </p:nvSpPr>
              <p:spPr>
                <a:xfrm>
                  <a:off x="2993964" y="3097465"/>
                  <a:ext cx="354585" cy="276999"/>
                </a:xfrm>
                <a:prstGeom prst="rect">
                  <a:avLst/>
                </a:prstGeom>
                <a:noFill/>
              </p:spPr>
              <p:txBody>
                <a:bodyPr wrap="none" rtlCol="0">
                  <a:spAutoFit/>
                </a:bodyPr>
                <a:lstStyle/>
                <a:p>
                  <a:pPr algn="r"/>
                  <a:r>
                    <a:rPr lang="en-US" sz="1200" dirty="0"/>
                    <a:t>50</a:t>
                  </a:r>
                </a:p>
              </p:txBody>
            </p:sp>
            <p:sp>
              <p:nvSpPr>
                <p:cNvPr id="27" name="TextBox 26"/>
                <p:cNvSpPr txBox="1"/>
                <p:nvPr/>
              </p:nvSpPr>
              <p:spPr>
                <a:xfrm>
                  <a:off x="2993964" y="2719031"/>
                  <a:ext cx="354585" cy="276999"/>
                </a:xfrm>
                <a:prstGeom prst="rect">
                  <a:avLst/>
                </a:prstGeom>
                <a:noFill/>
              </p:spPr>
              <p:txBody>
                <a:bodyPr wrap="none" rtlCol="0">
                  <a:spAutoFit/>
                </a:bodyPr>
                <a:lstStyle/>
                <a:p>
                  <a:pPr algn="r"/>
                  <a:r>
                    <a:rPr lang="en-US" sz="1200" dirty="0"/>
                    <a:t>60</a:t>
                  </a:r>
                </a:p>
              </p:txBody>
            </p:sp>
            <p:sp>
              <p:nvSpPr>
                <p:cNvPr id="28" name="TextBox 27"/>
                <p:cNvSpPr txBox="1"/>
                <p:nvPr/>
              </p:nvSpPr>
              <p:spPr>
                <a:xfrm>
                  <a:off x="2993964" y="2340597"/>
                  <a:ext cx="354585" cy="276999"/>
                </a:xfrm>
                <a:prstGeom prst="rect">
                  <a:avLst/>
                </a:prstGeom>
                <a:noFill/>
              </p:spPr>
              <p:txBody>
                <a:bodyPr wrap="none" rtlCol="0">
                  <a:spAutoFit/>
                </a:bodyPr>
                <a:lstStyle/>
                <a:p>
                  <a:pPr algn="r"/>
                  <a:r>
                    <a:rPr lang="en-US" sz="1200" dirty="0"/>
                    <a:t>70</a:t>
                  </a:r>
                </a:p>
              </p:txBody>
            </p:sp>
            <p:sp>
              <p:nvSpPr>
                <p:cNvPr id="29" name="TextBox 28"/>
                <p:cNvSpPr txBox="1"/>
                <p:nvPr/>
              </p:nvSpPr>
              <p:spPr>
                <a:xfrm>
                  <a:off x="2993964" y="1962163"/>
                  <a:ext cx="354585" cy="276999"/>
                </a:xfrm>
                <a:prstGeom prst="rect">
                  <a:avLst/>
                </a:prstGeom>
                <a:noFill/>
              </p:spPr>
              <p:txBody>
                <a:bodyPr wrap="none" rtlCol="0">
                  <a:spAutoFit/>
                </a:bodyPr>
                <a:lstStyle/>
                <a:p>
                  <a:pPr algn="r"/>
                  <a:r>
                    <a:rPr lang="en-US" sz="1200" dirty="0"/>
                    <a:t>80</a:t>
                  </a:r>
                </a:p>
              </p:txBody>
            </p:sp>
            <p:sp>
              <p:nvSpPr>
                <p:cNvPr id="30" name="TextBox 29"/>
                <p:cNvSpPr txBox="1"/>
                <p:nvPr/>
              </p:nvSpPr>
              <p:spPr>
                <a:xfrm>
                  <a:off x="3286553" y="5418220"/>
                  <a:ext cx="5912310" cy="307777"/>
                </a:xfrm>
                <a:prstGeom prst="rect">
                  <a:avLst/>
                </a:prstGeom>
                <a:noFill/>
              </p:spPr>
              <p:txBody>
                <a:bodyPr wrap="square" rtlCol="0">
                  <a:spAutoFit/>
                </a:bodyPr>
                <a:lstStyle/>
                <a:p>
                  <a:pPr algn="ctr"/>
                  <a:r>
                    <a:rPr lang="en-US" sz="1400" b="1" dirty="0"/>
                    <a:t>Time to First Exacerbation (Weeks)</a:t>
                  </a:r>
                </a:p>
              </p:txBody>
            </p:sp>
            <p:cxnSp>
              <p:nvCxnSpPr>
                <p:cNvPr id="17" name="Straight Connector 16"/>
                <p:cNvCxnSpPr/>
                <p:nvPr/>
              </p:nvCxnSpPr>
              <p:spPr>
                <a:xfrm>
                  <a:off x="3286553" y="2084832"/>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286553" y="2463165"/>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286553" y="2841498"/>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286553" y="3219831"/>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86553" y="359816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286553" y="3976497"/>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286553" y="4354830"/>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286553" y="4733163"/>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286553" y="5111496"/>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3329637" y="5152300"/>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4053821" y="5152300"/>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4778005" y="5152300"/>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5502189" y="5152300"/>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6226373" y="5152300"/>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6950557" y="5152300"/>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7674741" y="5152300"/>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8398925" y="5152300"/>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9123112" y="5152300"/>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Freeform 48"/>
              <p:cNvSpPr/>
              <p:nvPr/>
            </p:nvSpPr>
            <p:spPr>
              <a:xfrm>
                <a:off x="3506993" y="4317304"/>
                <a:ext cx="4606982" cy="760306"/>
              </a:xfrm>
              <a:custGeom>
                <a:avLst/>
                <a:gdLst>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808207 w 4604273"/>
                  <a:gd name="connsiteY75" fmla="*/ 96818 h 769171"/>
                  <a:gd name="connsiteX76" fmla="*/ 3878132 w 4604273"/>
                  <a:gd name="connsiteY76" fmla="*/ 91440 h 769171"/>
                  <a:gd name="connsiteX77" fmla="*/ 3931920 w 4604273"/>
                  <a:gd name="connsiteY77" fmla="*/ 75303 h 769171"/>
                  <a:gd name="connsiteX78" fmla="*/ 3980329 w 4604273"/>
                  <a:gd name="connsiteY78" fmla="*/ 64546 h 769171"/>
                  <a:gd name="connsiteX79" fmla="*/ 4039496 w 4604273"/>
                  <a:gd name="connsiteY79" fmla="*/ 69924 h 769171"/>
                  <a:gd name="connsiteX80" fmla="*/ 4297680 w 4604273"/>
                  <a:gd name="connsiteY80" fmla="*/ 59167 h 769171"/>
                  <a:gd name="connsiteX81" fmla="*/ 4394499 w 4604273"/>
                  <a:gd name="connsiteY81" fmla="*/ 48409 h 769171"/>
                  <a:gd name="connsiteX82" fmla="*/ 4416014 w 4604273"/>
                  <a:gd name="connsiteY82" fmla="*/ 43030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808207 w 4604273"/>
                  <a:gd name="connsiteY75" fmla="*/ 96818 h 769171"/>
                  <a:gd name="connsiteX76" fmla="*/ 3878132 w 4604273"/>
                  <a:gd name="connsiteY76" fmla="*/ 91440 h 769171"/>
                  <a:gd name="connsiteX77" fmla="*/ 3931920 w 4604273"/>
                  <a:gd name="connsiteY77" fmla="*/ 75303 h 769171"/>
                  <a:gd name="connsiteX78" fmla="*/ 3980329 w 4604273"/>
                  <a:gd name="connsiteY78" fmla="*/ 64546 h 769171"/>
                  <a:gd name="connsiteX79" fmla="*/ 4039496 w 4604273"/>
                  <a:gd name="connsiteY79" fmla="*/ 69924 h 769171"/>
                  <a:gd name="connsiteX80" fmla="*/ 4297680 w 4604273"/>
                  <a:gd name="connsiteY80" fmla="*/ 48409 h 769171"/>
                  <a:gd name="connsiteX81" fmla="*/ 4394499 w 4604273"/>
                  <a:gd name="connsiteY81" fmla="*/ 48409 h 769171"/>
                  <a:gd name="connsiteX82" fmla="*/ 4416014 w 4604273"/>
                  <a:gd name="connsiteY82" fmla="*/ 43030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38282 w 4604273"/>
                  <a:gd name="connsiteY75" fmla="*/ 96818 h 769171"/>
                  <a:gd name="connsiteX76" fmla="*/ 3878132 w 4604273"/>
                  <a:gd name="connsiteY76" fmla="*/ 91440 h 769171"/>
                  <a:gd name="connsiteX77" fmla="*/ 3931920 w 4604273"/>
                  <a:gd name="connsiteY77" fmla="*/ 75303 h 769171"/>
                  <a:gd name="connsiteX78" fmla="*/ 3980329 w 4604273"/>
                  <a:gd name="connsiteY78" fmla="*/ 64546 h 769171"/>
                  <a:gd name="connsiteX79" fmla="*/ 4039496 w 4604273"/>
                  <a:gd name="connsiteY79" fmla="*/ 69924 h 769171"/>
                  <a:gd name="connsiteX80" fmla="*/ 4297680 w 4604273"/>
                  <a:gd name="connsiteY80" fmla="*/ 48409 h 769171"/>
                  <a:gd name="connsiteX81" fmla="*/ 4394499 w 4604273"/>
                  <a:gd name="connsiteY81" fmla="*/ 48409 h 769171"/>
                  <a:gd name="connsiteX82" fmla="*/ 4416014 w 4604273"/>
                  <a:gd name="connsiteY82" fmla="*/ 43030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38282 w 4604273"/>
                  <a:gd name="connsiteY75" fmla="*/ 96818 h 769171"/>
                  <a:gd name="connsiteX76" fmla="*/ 3829723 w 4604273"/>
                  <a:gd name="connsiteY76" fmla="*/ 91440 h 769171"/>
                  <a:gd name="connsiteX77" fmla="*/ 3931920 w 4604273"/>
                  <a:gd name="connsiteY77" fmla="*/ 75303 h 769171"/>
                  <a:gd name="connsiteX78" fmla="*/ 3980329 w 4604273"/>
                  <a:gd name="connsiteY78" fmla="*/ 64546 h 769171"/>
                  <a:gd name="connsiteX79" fmla="*/ 4039496 w 4604273"/>
                  <a:gd name="connsiteY79" fmla="*/ 69924 h 769171"/>
                  <a:gd name="connsiteX80" fmla="*/ 4297680 w 4604273"/>
                  <a:gd name="connsiteY80" fmla="*/ 48409 h 769171"/>
                  <a:gd name="connsiteX81" fmla="*/ 4394499 w 4604273"/>
                  <a:gd name="connsiteY81" fmla="*/ 48409 h 769171"/>
                  <a:gd name="connsiteX82" fmla="*/ 4416014 w 4604273"/>
                  <a:gd name="connsiteY82" fmla="*/ 43030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38282 w 4604273"/>
                  <a:gd name="connsiteY75" fmla="*/ 96818 h 769171"/>
                  <a:gd name="connsiteX76" fmla="*/ 3835101 w 4604273"/>
                  <a:gd name="connsiteY76" fmla="*/ 91440 h 769171"/>
                  <a:gd name="connsiteX77" fmla="*/ 3931920 w 4604273"/>
                  <a:gd name="connsiteY77" fmla="*/ 75303 h 769171"/>
                  <a:gd name="connsiteX78" fmla="*/ 3980329 w 4604273"/>
                  <a:gd name="connsiteY78" fmla="*/ 64546 h 769171"/>
                  <a:gd name="connsiteX79" fmla="*/ 4039496 w 4604273"/>
                  <a:gd name="connsiteY79" fmla="*/ 69924 h 769171"/>
                  <a:gd name="connsiteX80" fmla="*/ 4297680 w 4604273"/>
                  <a:gd name="connsiteY80" fmla="*/ 48409 h 769171"/>
                  <a:gd name="connsiteX81" fmla="*/ 4394499 w 4604273"/>
                  <a:gd name="connsiteY81" fmla="*/ 48409 h 769171"/>
                  <a:gd name="connsiteX82" fmla="*/ 4416014 w 4604273"/>
                  <a:gd name="connsiteY82" fmla="*/ 43030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38282 w 4604273"/>
                  <a:gd name="connsiteY75" fmla="*/ 96818 h 769171"/>
                  <a:gd name="connsiteX76" fmla="*/ 3824172 w 4604273"/>
                  <a:gd name="connsiteY76" fmla="*/ 73225 h 769171"/>
                  <a:gd name="connsiteX77" fmla="*/ 3931920 w 4604273"/>
                  <a:gd name="connsiteY77" fmla="*/ 75303 h 769171"/>
                  <a:gd name="connsiteX78" fmla="*/ 3980329 w 4604273"/>
                  <a:gd name="connsiteY78" fmla="*/ 64546 h 769171"/>
                  <a:gd name="connsiteX79" fmla="*/ 4039496 w 4604273"/>
                  <a:gd name="connsiteY79" fmla="*/ 69924 h 769171"/>
                  <a:gd name="connsiteX80" fmla="*/ 4297680 w 4604273"/>
                  <a:gd name="connsiteY80" fmla="*/ 48409 h 769171"/>
                  <a:gd name="connsiteX81" fmla="*/ 4394499 w 4604273"/>
                  <a:gd name="connsiteY81" fmla="*/ 48409 h 769171"/>
                  <a:gd name="connsiteX82" fmla="*/ 4416014 w 4604273"/>
                  <a:gd name="connsiteY82" fmla="*/ 43030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31920 w 4604273"/>
                  <a:gd name="connsiteY77" fmla="*/ 75303 h 769171"/>
                  <a:gd name="connsiteX78" fmla="*/ 3980329 w 4604273"/>
                  <a:gd name="connsiteY78" fmla="*/ 64546 h 769171"/>
                  <a:gd name="connsiteX79" fmla="*/ 4039496 w 4604273"/>
                  <a:gd name="connsiteY79" fmla="*/ 69924 h 769171"/>
                  <a:gd name="connsiteX80" fmla="*/ 4297680 w 4604273"/>
                  <a:gd name="connsiteY80" fmla="*/ 48409 h 769171"/>
                  <a:gd name="connsiteX81" fmla="*/ 4394499 w 4604273"/>
                  <a:gd name="connsiteY81" fmla="*/ 48409 h 769171"/>
                  <a:gd name="connsiteX82" fmla="*/ 4416014 w 4604273"/>
                  <a:gd name="connsiteY82" fmla="*/ 43030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31920 w 4604273"/>
                  <a:gd name="connsiteY77" fmla="*/ 75303 h 769171"/>
                  <a:gd name="connsiteX78" fmla="*/ 3980329 w 4604273"/>
                  <a:gd name="connsiteY78" fmla="*/ 64546 h 769171"/>
                  <a:gd name="connsiteX79" fmla="*/ 4039496 w 4604273"/>
                  <a:gd name="connsiteY79" fmla="*/ 69924 h 769171"/>
                  <a:gd name="connsiteX80" fmla="*/ 4297680 w 4604273"/>
                  <a:gd name="connsiteY80" fmla="*/ 48409 h 769171"/>
                  <a:gd name="connsiteX81" fmla="*/ 4394499 w 4604273"/>
                  <a:gd name="connsiteY81" fmla="*/ 48409 h 769171"/>
                  <a:gd name="connsiteX82" fmla="*/ 4416014 w 4604273"/>
                  <a:gd name="connsiteY82" fmla="*/ 43030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39496 w 4604273"/>
                  <a:gd name="connsiteY79" fmla="*/ 69924 h 769171"/>
                  <a:gd name="connsiteX80" fmla="*/ 4297680 w 4604273"/>
                  <a:gd name="connsiteY80" fmla="*/ 48409 h 769171"/>
                  <a:gd name="connsiteX81" fmla="*/ 4394499 w 4604273"/>
                  <a:gd name="connsiteY81" fmla="*/ 48409 h 769171"/>
                  <a:gd name="connsiteX82" fmla="*/ 4416014 w 4604273"/>
                  <a:gd name="connsiteY82" fmla="*/ 43030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97680 w 4604273"/>
                  <a:gd name="connsiteY80" fmla="*/ 48409 h 769171"/>
                  <a:gd name="connsiteX81" fmla="*/ 4394499 w 4604273"/>
                  <a:gd name="connsiteY81" fmla="*/ 48409 h 769171"/>
                  <a:gd name="connsiteX82" fmla="*/ 4416014 w 4604273"/>
                  <a:gd name="connsiteY82" fmla="*/ 43030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94499 w 4604273"/>
                  <a:gd name="connsiteY81" fmla="*/ 48409 h 769171"/>
                  <a:gd name="connsiteX82" fmla="*/ 4416014 w 4604273"/>
                  <a:gd name="connsiteY82" fmla="*/ 43030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94499 w 4604273"/>
                  <a:gd name="connsiteY81" fmla="*/ 48409 h 769171"/>
                  <a:gd name="connsiteX82" fmla="*/ 4401441 w 4604273"/>
                  <a:gd name="connsiteY82" fmla="*/ 28458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94499 w 4604273"/>
                  <a:gd name="connsiteY81" fmla="*/ 48409 h 769171"/>
                  <a:gd name="connsiteX82" fmla="*/ 4401441 w 4604273"/>
                  <a:gd name="connsiteY82" fmla="*/ 28458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94499 w 4604273"/>
                  <a:gd name="connsiteY81" fmla="*/ 48409 h 769171"/>
                  <a:gd name="connsiteX82" fmla="*/ 4437529 w 4604273"/>
                  <a:gd name="connsiteY82" fmla="*/ 26894 h 769171"/>
                  <a:gd name="connsiteX83" fmla="*/ 4518212 w 4604273"/>
                  <a:gd name="connsiteY83" fmla="*/ 16136 h 769171"/>
                  <a:gd name="connsiteX84" fmla="*/ 4550485 w 4604273"/>
                  <a:gd name="connsiteY84" fmla="*/ 5378 h 769171"/>
                  <a:gd name="connsiteX85" fmla="*/ 4566621 w 4604273"/>
                  <a:gd name="connsiteY85" fmla="*/ 0 h 769171"/>
                  <a:gd name="connsiteX86" fmla="*/ 4604273 w 4604273"/>
                  <a:gd name="connsiteY86" fmla="*/ 0 h 769171"/>
                  <a:gd name="connsiteX87" fmla="*/ 4604273 w 4604273"/>
                  <a:gd name="connsiteY87"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87213 w 4604273"/>
                  <a:gd name="connsiteY81" fmla="*/ 33837 h 769171"/>
                  <a:gd name="connsiteX82" fmla="*/ 4437529 w 4604273"/>
                  <a:gd name="connsiteY82" fmla="*/ 26894 h 769171"/>
                  <a:gd name="connsiteX83" fmla="*/ 4518212 w 4604273"/>
                  <a:gd name="connsiteY83" fmla="*/ 16136 h 769171"/>
                  <a:gd name="connsiteX84" fmla="*/ 4550485 w 4604273"/>
                  <a:gd name="connsiteY84" fmla="*/ 5378 h 769171"/>
                  <a:gd name="connsiteX85" fmla="*/ 4566621 w 4604273"/>
                  <a:gd name="connsiteY85" fmla="*/ 0 h 769171"/>
                  <a:gd name="connsiteX86" fmla="*/ 4604273 w 4604273"/>
                  <a:gd name="connsiteY86" fmla="*/ 0 h 769171"/>
                  <a:gd name="connsiteX87" fmla="*/ 4604273 w 4604273"/>
                  <a:gd name="connsiteY87"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87213 w 4604273"/>
                  <a:gd name="connsiteY81" fmla="*/ 33837 h 769171"/>
                  <a:gd name="connsiteX82" fmla="*/ 4437529 w 4604273"/>
                  <a:gd name="connsiteY82" fmla="*/ 26894 h 769171"/>
                  <a:gd name="connsiteX83" fmla="*/ 4518212 w 4604273"/>
                  <a:gd name="connsiteY83" fmla="*/ 16136 h 769171"/>
                  <a:gd name="connsiteX84" fmla="*/ 4550485 w 4604273"/>
                  <a:gd name="connsiteY84" fmla="*/ 5378 h 769171"/>
                  <a:gd name="connsiteX85" fmla="*/ 4573907 w 4604273"/>
                  <a:gd name="connsiteY85" fmla="*/ 18215 h 769171"/>
                  <a:gd name="connsiteX86" fmla="*/ 4604273 w 4604273"/>
                  <a:gd name="connsiteY86" fmla="*/ 0 h 769171"/>
                  <a:gd name="connsiteX87" fmla="*/ 4604273 w 4604273"/>
                  <a:gd name="connsiteY87"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87213 w 4604273"/>
                  <a:gd name="connsiteY81" fmla="*/ 33837 h 769171"/>
                  <a:gd name="connsiteX82" fmla="*/ 4437529 w 4604273"/>
                  <a:gd name="connsiteY82" fmla="*/ 26894 h 769171"/>
                  <a:gd name="connsiteX83" fmla="*/ 4518212 w 4604273"/>
                  <a:gd name="connsiteY83" fmla="*/ 16136 h 769171"/>
                  <a:gd name="connsiteX84" fmla="*/ 4550485 w 4604273"/>
                  <a:gd name="connsiteY84" fmla="*/ 5378 h 769171"/>
                  <a:gd name="connsiteX85" fmla="*/ 4573907 w 4604273"/>
                  <a:gd name="connsiteY85" fmla="*/ 29144 h 769171"/>
                  <a:gd name="connsiteX86" fmla="*/ 4604273 w 4604273"/>
                  <a:gd name="connsiteY86" fmla="*/ 0 h 769171"/>
                  <a:gd name="connsiteX87" fmla="*/ 4604273 w 4604273"/>
                  <a:gd name="connsiteY87"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87213 w 4604273"/>
                  <a:gd name="connsiteY81" fmla="*/ 33837 h 769171"/>
                  <a:gd name="connsiteX82" fmla="*/ 4437529 w 4604273"/>
                  <a:gd name="connsiteY82" fmla="*/ 26894 h 769171"/>
                  <a:gd name="connsiteX83" fmla="*/ 4518212 w 4604273"/>
                  <a:gd name="connsiteY83" fmla="*/ 16136 h 769171"/>
                  <a:gd name="connsiteX84" fmla="*/ 4550485 w 4604273"/>
                  <a:gd name="connsiteY84" fmla="*/ 5378 h 769171"/>
                  <a:gd name="connsiteX85" fmla="*/ 4573907 w 4604273"/>
                  <a:gd name="connsiteY85" fmla="*/ 29144 h 769171"/>
                  <a:gd name="connsiteX86" fmla="*/ 4604273 w 4604273"/>
                  <a:gd name="connsiteY86" fmla="*/ 0 h 769171"/>
                  <a:gd name="connsiteX87" fmla="*/ 4604273 w 4604273"/>
                  <a:gd name="connsiteY87"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87213 w 4604273"/>
                  <a:gd name="connsiteY81" fmla="*/ 33837 h 769171"/>
                  <a:gd name="connsiteX82" fmla="*/ 4437529 w 4604273"/>
                  <a:gd name="connsiteY82" fmla="*/ 26894 h 769171"/>
                  <a:gd name="connsiteX83" fmla="*/ 4518212 w 4604273"/>
                  <a:gd name="connsiteY83" fmla="*/ 16136 h 769171"/>
                  <a:gd name="connsiteX84" fmla="*/ 4550485 w 4604273"/>
                  <a:gd name="connsiteY84" fmla="*/ 5378 h 769171"/>
                  <a:gd name="connsiteX85" fmla="*/ 4573907 w 4604273"/>
                  <a:gd name="connsiteY85" fmla="*/ 29144 h 769171"/>
                  <a:gd name="connsiteX86" fmla="*/ 4604273 w 4604273"/>
                  <a:gd name="connsiteY86" fmla="*/ 0 h 769171"/>
                  <a:gd name="connsiteX87" fmla="*/ 4604273 w 4604273"/>
                  <a:gd name="connsiteY87"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87213 w 4604273"/>
                  <a:gd name="connsiteY81" fmla="*/ 33837 h 769171"/>
                  <a:gd name="connsiteX82" fmla="*/ 4437529 w 4604273"/>
                  <a:gd name="connsiteY82" fmla="*/ 26894 h 769171"/>
                  <a:gd name="connsiteX83" fmla="*/ 4518212 w 4604273"/>
                  <a:gd name="connsiteY83" fmla="*/ 16136 h 769171"/>
                  <a:gd name="connsiteX84" fmla="*/ 4550485 w 4604273"/>
                  <a:gd name="connsiteY84" fmla="*/ 5378 h 769171"/>
                  <a:gd name="connsiteX85" fmla="*/ 4573907 w 4604273"/>
                  <a:gd name="connsiteY85" fmla="*/ 29144 h 769171"/>
                  <a:gd name="connsiteX86" fmla="*/ 4604273 w 4604273"/>
                  <a:gd name="connsiteY86" fmla="*/ 0 h 769171"/>
                  <a:gd name="connsiteX87" fmla="*/ 4604273 w 4604273"/>
                  <a:gd name="connsiteY87"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87213 w 4604273"/>
                  <a:gd name="connsiteY81" fmla="*/ 33837 h 769171"/>
                  <a:gd name="connsiteX82" fmla="*/ 4437529 w 4604273"/>
                  <a:gd name="connsiteY82" fmla="*/ 26894 h 769171"/>
                  <a:gd name="connsiteX83" fmla="*/ 4518212 w 4604273"/>
                  <a:gd name="connsiteY83" fmla="*/ 16136 h 769171"/>
                  <a:gd name="connsiteX84" fmla="*/ 4550485 w 4604273"/>
                  <a:gd name="connsiteY84" fmla="*/ 5378 h 769171"/>
                  <a:gd name="connsiteX85" fmla="*/ 4573907 w 4604273"/>
                  <a:gd name="connsiteY85" fmla="*/ 29144 h 769171"/>
                  <a:gd name="connsiteX86" fmla="*/ 4604273 w 4604273"/>
                  <a:gd name="connsiteY86" fmla="*/ 0 h 769171"/>
                  <a:gd name="connsiteX87" fmla="*/ 4604273 w 4604273"/>
                  <a:gd name="connsiteY87"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87213 w 4604273"/>
                  <a:gd name="connsiteY81" fmla="*/ 33837 h 769171"/>
                  <a:gd name="connsiteX82" fmla="*/ 4437529 w 4604273"/>
                  <a:gd name="connsiteY82" fmla="*/ 26894 h 769171"/>
                  <a:gd name="connsiteX83" fmla="*/ 4518212 w 4604273"/>
                  <a:gd name="connsiteY83" fmla="*/ 16136 h 769171"/>
                  <a:gd name="connsiteX84" fmla="*/ 4550485 w 4604273"/>
                  <a:gd name="connsiteY84" fmla="*/ 5378 h 769171"/>
                  <a:gd name="connsiteX85" fmla="*/ 4573907 w 4604273"/>
                  <a:gd name="connsiteY85" fmla="*/ 29144 h 769171"/>
                  <a:gd name="connsiteX86" fmla="*/ 4604273 w 4604273"/>
                  <a:gd name="connsiteY86" fmla="*/ 0 h 769171"/>
                  <a:gd name="connsiteX87" fmla="*/ 4604273 w 4604273"/>
                  <a:gd name="connsiteY87"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87213 w 4604273"/>
                  <a:gd name="connsiteY81" fmla="*/ 33837 h 769171"/>
                  <a:gd name="connsiteX82" fmla="*/ 4437529 w 4604273"/>
                  <a:gd name="connsiteY82" fmla="*/ 26894 h 769171"/>
                  <a:gd name="connsiteX83" fmla="*/ 4518212 w 4604273"/>
                  <a:gd name="connsiteY83" fmla="*/ 16136 h 769171"/>
                  <a:gd name="connsiteX84" fmla="*/ 4550485 w 4604273"/>
                  <a:gd name="connsiteY84" fmla="*/ 5378 h 769171"/>
                  <a:gd name="connsiteX85" fmla="*/ 4573907 w 4604273"/>
                  <a:gd name="connsiteY85" fmla="*/ 29144 h 769171"/>
                  <a:gd name="connsiteX86" fmla="*/ 4604273 w 4604273"/>
                  <a:gd name="connsiteY86" fmla="*/ 0 h 769171"/>
                  <a:gd name="connsiteX87" fmla="*/ 4604273 w 4604273"/>
                  <a:gd name="connsiteY87"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87213 w 4604273"/>
                  <a:gd name="connsiteY81" fmla="*/ 33837 h 769171"/>
                  <a:gd name="connsiteX82" fmla="*/ 4437529 w 4604273"/>
                  <a:gd name="connsiteY82" fmla="*/ 26894 h 769171"/>
                  <a:gd name="connsiteX83" fmla="*/ 4518212 w 4604273"/>
                  <a:gd name="connsiteY83" fmla="*/ 16136 h 769171"/>
                  <a:gd name="connsiteX84" fmla="*/ 4550485 w 4604273"/>
                  <a:gd name="connsiteY84" fmla="*/ 5378 h 769171"/>
                  <a:gd name="connsiteX85" fmla="*/ 4604273 w 4604273"/>
                  <a:gd name="connsiteY85" fmla="*/ 0 h 769171"/>
                  <a:gd name="connsiteX86" fmla="*/ 4604273 w 4604273"/>
                  <a:gd name="connsiteY86"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87213 w 4604273"/>
                  <a:gd name="connsiteY81" fmla="*/ 33837 h 769171"/>
                  <a:gd name="connsiteX82" fmla="*/ 4437529 w 4604273"/>
                  <a:gd name="connsiteY82" fmla="*/ 26894 h 769171"/>
                  <a:gd name="connsiteX83" fmla="*/ 4518212 w 4604273"/>
                  <a:gd name="connsiteY83" fmla="*/ 16136 h 769171"/>
                  <a:gd name="connsiteX84" fmla="*/ 4550485 w 4604273"/>
                  <a:gd name="connsiteY84" fmla="*/ 16041 h 769171"/>
                  <a:gd name="connsiteX85" fmla="*/ 4604273 w 4604273"/>
                  <a:gd name="connsiteY85" fmla="*/ 0 h 769171"/>
                  <a:gd name="connsiteX86" fmla="*/ 4604273 w 4604273"/>
                  <a:gd name="connsiteY86" fmla="*/ 0 h 769171"/>
                  <a:gd name="connsiteX0" fmla="*/ 0 w 4607626"/>
                  <a:gd name="connsiteY0" fmla="*/ 769240 h 769240"/>
                  <a:gd name="connsiteX1" fmla="*/ 0 w 4607626"/>
                  <a:gd name="connsiteY1" fmla="*/ 769240 h 769240"/>
                  <a:gd name="connsiteX2" fmla="*/ 43031 w 4607626"/>
                  <a:gd name="connsiteY2" fmla="*/ 753104 h 769240"/>
                  <a:gd name="connsiteX3" fmla="*/ 59167 w 4607626"/>
                  <a:gd name="connsiteY3" fmla="*/ 747725 h 769240"/>
                  <a:gd name="connsiteX4" fmla="*/ 161365 w 4607626"/>
                  <a:gd name="connsiteY4" fmla="*/ 742346 h 769240"/>
                  <a:gd name="connsiteX5" fmla="*/ 193638 w 4607626"/>
                  <a:gd name="connsiteY5" fmla="*/ 726210 h 769240"/>
                  <a:gd name="connsiteX6" fmla="*/ 209774 w 4607626"/>
                  <a:gd name="connsiteY6" fmla="*/ 715452 h 769240"/>
                  <a:gd name="connsiteX7" fmla="*/ 258183 w 4607626"/>
                  <a:gd name="connsiteY7" fmla="*/ 704695 h 769240"/>
                  <a:gd name="connsiteX8" fmla="*/ 355002 w 4607626"/>
                  <a:gd name="connsiteY8" fmla="*/ 683179 h 769240"/>
                  <a:gd name="connsiteX9" fmla="*/ 376518 w 4607626"/>
                  <a:gd name="connsiteY9" fmla="*/ 677800 h 769240"/>
                  <a:gd name="connsiteX10" fmla="*/ 650838 w 4607626"/>
                  <a:gd name="connsiteY10" fmla="*/ 672422 h 769240"/>
                  <a:gd name="connsiteX11" fmla="*/ 688489 w 4607626"/>
                  <a:gd name="connsiteY11" fmla="*/ 667043 h 769240"/>
                  <a:gd name="connsiteX12" fmla="*/ 720762 w 4607626"/>
                  <a:gd name="connsiteY12" fmla="*/ 656285 h 769240"/>
                  <a:gd name="connsiteX13" fmla="*/ 769172 w 4607626"/>
                  <a:gd name="connsiteY13" fmla="*/ 645527 h 769240"/>
                  <a:gd name="connsiteX14" fmla="*/ 882127 w 4607626"/>
                  <a:gd name="connsiteY14" fmla="*/ 640149 h 769240"/>
                  <a:gd name="connsiteX15" fmla="*/ 914400 w 4607626"/>
                  <a:gd name="connsiteY15" fmla="*/ 634770 h 769240"/>
                  <a:gd name="connsiteX16" fmla="*/ 935915 w 4607626"/>
                  <a:gd name="connsiteY16" fmla="*/ 629391 h 769240"/>
                  <a:gd name="connsiteX17" fmla="*/ 1032734 w 4607626"/>
                  <a:gd name="connsiteY17" fmla="*/ 624012 h 769240"/>
                  <a:gd name="connsiteX18" fmla="*/ 1091901 w 4607626"/>
                  <a:gd name="connsiteY18" fmla="*/ 613255 h 769240"/>
                  <a:gd name="connsiteX19" fmla="*/ 1140311 w 4607626"/>
                  <a:gd name="connsiteY19" fmla="*/ 618633 h 769240"/>
                  <a:gd name="connsiteX20" fmla="*/ 1161826 w 4607626"/>
                  <a:gd name="connsiteY20" fmla="*/ 624012 h 769240"/>
                  <a:gd name="connsiteX21" fmla="*/ 1328569 w 4607626"/>
                  <a:gd name="connsiteY21" fmla="*/ 613255 h 769240"/>
                  <a:gd name="connsiteX22" fmla="*/ 1339327 w 4607626"/>
                  <a:gd name="connsiteY22" fmla="*/ 597118 h 769240"/>
                  <a:gd name="connsiteX23" fmla="*/ 1376979 w 4607626"/>
                  <a:gd name="connsiteY23" fmla="*/ 586360 h 769240"/>
                  <a:gd name="connsiteX24" fmla="*/ 1414631 w 4607626"/>
                  <a:gd name="connsiteY24" fmla="*/ 575603 h 769240"/>
                  <a:gd name="connsiteX25" fmla="*/ 1484555 w 4607626"/>
                  <a:gd name="connsiteY25" fmla="*/ 570224 h 769240"/>
                  <a:gd name="connsiteX26" fmla="*/ 1565238 w 4607626"/>
                  <a:gd name="connsiteY26" fmla="*/ 564845 h 769240"/>
                  <a:gd name="connsiteX27" fmla="*/ 1608268 w 4607626"/>
                  <a:gd name="connsiteY27" fmla="*/ 554087 h 769240"/>
                  <a:gd name="connsiteX28" fmla="*/ 1624405 w 4607626"/>
                  <a:gd name="connsiteY28" fmla="*/ 548709 h 769240"/>
                  <a:gd name="connsiteX29" fmla="*/ 1656678 w 4607626"/>
                  <a:gd name="connsiteY29" fmla="*/ 543330 h 769240"/>
                  <a:gd name="connsiteX30" fmla="*/ 1667435 w 4607626"/>
                  <a:gd name="connsiteY30" fmla="*/ 527193 h 769240"/>
                  <a:gd name="connsiteX31" fmla="*/ 1683572 w 4607626"/>
                  <a:gd name="connsiteY31" fmla="*/ 516436 h 769240"/>
                  <a:gd name="connsiteX32" fmla="*/ 1737360 w 4607626"/>
                  <a:gd name="connsiteY32" fmla="*/ 500299 h 769240"/>
                  <a:gd name="connsiteX33" fmla="*/ 1769633 w 4607626"/>
                  <a:gd name="connsiteY33" fmla="*/ 494920 h 769240"/>
                  <a:gd name="connsiteX34" fmla="*/ 1791148 w 4607626"/>
                  <a:gd name="connsiteY34" fmla="*/ 489542 h 769240"/>
                  <a:gd name="connsiteX35" fmla="*/ 1807285 w 4607626"/>
                  <a:gd name="connsiteY35" fmla="*/ 484163 h 769240"/>
                  <a:gd name="connsiteX36" fmla="*/ 1844936 w 4607626"/>
                  <a:gd name="connsiteY36" fmla="*/ 478784 h 769240"/>
                  <a:gd name="connsiteX37" fmla="*/ 1898725 w 4607626"/>
                  <a:gd name="connsiteY37" fmla="*/ 462647 h 769240"/>
                  <a:gd name="connsiteX38" fmla="*/ 1920240 w 4607626"/>
                  <a:gd name="connsiteY38" fmla="*/ 430375 h 769240"/>
                  <a:gd name="connsiteX39" fmla="*/ 1952513 w 4607626"/>
                  <a:gd name="connsiteY39" fmla="*/ 408859 h 769240"/>
                  <a:gd name="connsiteX40" fmla="*/ 1968649 w 4607626"/>
                  <a:gd name="connsiteY40" fmla="*/ 398102 h 769240"/>
                  <a:gd name="connsiteX41" fmla="*/ 2000922 w 4607626"/>
                  <a:gd name="connsiteY41" fmla="*/ 387344 h 769240"/>
                  <a:gd name="connsiteX42" fmla="*/ 2017059 w 4607626"/>
                  <a:gd name="connsiteY42" fmla="*/ 381965 h 769240"/>
                  <a:gd name="connsiteX43" fmla="*/ 2076226 w 4607626"/>
                  <a:gd name="connsiteY43" fmla="*/ 376586 h 769240"/>
                  <a:gd name="connsiteX44" fmla="*/ 2103120 w 4607626"/>
                  <a:gd name="connsiteY44" fmla="*/ 371207 h 769240"/>
                  <a:gd name="connsiteX45" fmla="*/ 2119256 w 4607626"/>
                  <a:gd name="connsiteY45" fmla="*/ 365829 h 769240"/>
                  <a:gd name="connsiteX46" fmla="*/ 2226833 w 4607626"/>
                  <a:gd name="connsiteY46" fmla="*/ 360450 h 769240"/>
                  <a:gd name="connsiteX47" fmla="*/ 2259106 w 4607626"/>
                  <a:gd name="connsiteY47" fmla="*/ 338935 h 769240"/>
                  <a:gd name="connsiteX48" fmla="*/ 2307515 w 4607626"/>
                  <a:gd name="connsiteY48" fmla="*/ 322798 h 769240"/>
                  <a:gd name="connsiteX49" fmla="*/ 2323652 w 4607626"/>
                  <a:gd name="connsiteY49" fmla="*/ 317419 h 769240"/>
                  <a:gd name="connsiteX50" fmla="*/ 2398955 w 4607626"/>
                  <a:gd name="connsiteY50" fmla="*/ 285146 h 769240"/>
                  <a:gd name="connsiteX51" fmla="*/ 2415092 w 4607626"/>
                  <a:gd name="connsiteY51" fmla="*/ 279767 h 769240"/>
                  <a:gd name="connsiteX52" fmla="*/ 2490395 w 4607626"/>
                  <a:gd name="connsiteY52" fmla="*/ 274389 h 769240"/>
                  <a:gd name="connsiteX53" fmla="*/ 2560320 w 4607626"/>
                  <a:gd name="connsiteY53" fmla="*/ 263631 h 769240"/>
                  <a:gd name="connsiteX54" fmla="*/ 2581835 w 4607626"/>
                  <a:gd name="connsiteY54" fmla="*/ 258252 h 769240"/>
                  <a:gd name="connsiteX55" fmla="*/ 2597972 w 4607626"/>
                  <a:gd name="connsiteY55" fmla="*/ 252873 h 769240"/>
                  <a:gd name="connsiteX56" fmla="*/ 2753958 w 4607626"/>
                  <a:gd name="connsiteY56" fmla="*/ 247495 h 769240"/>
                  <a:gd name="connsiteX57" fmla="*/ 2775473 w 4607626"/>
                  <a:gd name="connsiteY57" fmla="*/ 242116 h 769240"/>
                  <a:gd name="connsiteX58" fmla="*/ 2791609 w 4607626"/>
                  <a:gd name="connsiteY58" fmla="*/ 236737 h 769240"/>
                  <a:gd name="connsiteX59" fmla="*/ 2823882 w 4607626"/>
                  <a:gd name="connsiteY59" fmla="*/ 231358 h 769240"/>
                  <a:gd name="connsiteX60" fmla="*/ 2829261 w 4607626"/>
                  <a:gd name="connsiteY60" fmla="*/ 215222 h 769240"/>
                  <a:gd name="connsiteX61" fmla="*/ 3065929 w 4607626"/>
                  <a:gd name="connsiteY61" fmla="*/ 193706 h 769240"/>
                  <a:gd name="connsiteX62" fmla="*/ 3141233 w 4607626"/>
                  <a:gd name="connsiteY62" fmla="*/ 177570 h 769240"/>
                  <a:gd name="connsiteX63" fmla="*/ 3238052 w 4607626"/>
                  <a:gd name="connsiteY63" fmla="*/ 166812 h 769240"/>
                  <a:gd name="connsiteX64" fmla="*/ 3297219 w 4607626"/>
                  <a:gd name="connsiteY64" fmla="*/ 150676 h 769240"/>
                  <a:gd name="connsiteX65" fmla="*/ 3313355 w 4607626"/>
                  <a:gd name="connsiteY65" fmla="*/ 145297 h 769240"/>
                  <a:gd name="connsiteX66" fmla="*/ 3345628 w 4607626"/>
                  <a:gd name="connsiteY66" fmla="*/ 139918 h 769240"/>
                  <a:gd name="connsiteX67" fmla="*/ 3367143 w 4607626"/>
                  <a:gd name="connsiteY67" fmla="*/ 134539 h 769240"/>
                  <a:gd name="connsiteX68" fmla="*/ 3431689 w 4607626"/>
                  <a:gd name="connsiteY68" fmla="*/ 129160 h 769240"/>
                  <a:gd name="connsiteX69" fmla="*/ 3480099 w 4607626"/>
                  <a:gd name="connsiteY69" fmla="*/ 118403 h 769240"/>
                  <a:gd name="connsiteX70" fmla="*/ 3496235 w 4607626"/>
                  <a:gd name="connsiteY70" fmla="*/ 113024 h 769240"/>
                  <a:gd name="connsiteX71" fmla="*/ 3539266 w 4607626"/>
                  <a:gd name="connsiteY71" fmla="*/ 107645 h 769240"/>
                  <a:gd name="connsiteX72" fmla="*/ 3555402 w 4607626"/>
                  <a:gd name="connsiteY72" fmla="*/ 102266 h 769240"/>
                  <a:gd name="connsiteX73" fmla="*/ 3587675 w 4607626"/>
                  <a:gd name="connsiteY73" fmla="*/ 113024 h 769240"/>
                  <a:gd name="connsiteX74" fmla="*/ 3630706 w 4607626"/>
                  <a:gd name="connsiteY74" fmla="*/ 107645 h 769240"/>
                  <a:gd name="connsiteX75" fmla="*/ 3720067 w 4607626"/>
                  <a:gd name="connsiteY75" fmla="*/ 85958 h 769240"/>
                  <a:gd name="connsiteX76" fmla="*/ 3824172 w 4607626"/>
                  <a:gd name="connsiteY76" fmla="*/ 73294 h 769240"/>
                  <a:gd name="connsiteX77" fmla="*/ 3906419 w 4607626"/>
                  <a:gd name="connsiteY77" fmla="*/ 71729 h 769240"/>
                  <a:gd name="connsiteX78" fmla="*/ 3980329 w 4607626"/>
                  <a:gd name="connsiteY78" fmla="*/ 64615 h 769240"/>
                  <a:gd name="connsiteX79" fmla="*/ 4057711 w 4607626"/>
                  <a:gd name="connsiteY79" fmla="*/ 62706 h 769240"/>
                  <a:gd name="connsiteX80" fmla="*/ 4283108 w 4607626"/>
                  <a:gd name="connsiteY80" fmla="*/ 37549 h 769240"/>
                  <a:gd name="connsiteX81" fmla="*/ 4387213 w 4607626"/>
                  <a:gd name="connsiteY81" fmla="*/ 33906 h 769240"/>
                  <a:gd name="connsiteX82" fmla="*/ 4437529 w 4607626"/>
                  <a:gd name="connsiteY82" fmla="*/ 26963 h 769240"/>
                  <a:gd name="connsiteX83" fmla="*/ 4518212 w 4607626"/>
                  <a:gd name="connsiteY83" fmla="*/ 16205 h 769240"/>
                  <a:gd name="connsiteX84" fmla="*/ 4550485 w 4607626"/>
                  <a:gd name="connsiteY84" fmla="*/ 16110 h 769240"/>
                  <a:gd name="connsiteX85" fmla="*/ 4604273 w 4607626"/>
                  <a:gd name="connsiteY85" fmla="*/ 69 h 769240"/>
                  <a:gd name="connsiteX86" fmla="*/ 4601607 w 4607626"/>
                  <a:gd name="connsiteY86" fmla="*/ 10733 h 769240"/>
                  <a:gd name="connsiteX0" fmla="*/ 0 w 4607626"/>
                  <a:gd name="connsiteY0" fmla="*/ 769240 h 769240"/>
                  <a:gd name="connsiteX1" fmla="*/ 0 w 4607626"/>
                  <a:gd name="connsiteY1" fmla="*/ 769240 h 769240"/>
                  <a:gd name="connsiteX2" fmla="*/ 43031 w 4607626"/>
                  <a:gd name="connsiteY2" fmla="*/ 753104 h 769240"/>
                  <a:gd name="connsiteX3" fmla="*/ 59167 w 4607626"/>
                  <a:gd name="connsiteY3" fmla="*/ 747725 h 769240"/>
                  <a:gd name="connsiteX4" fmla="*/ 161365 w 4607626"/>
                  <a:gd name="connsiteY4" fmla="*/ 742346 h 769240"/>
                  <a:gd name="connsiteX5" fmla="*/ 193638 w 4607626"/>
                  <a:gd name="connsiteY5" fmla="*/ 726210 h 769240"/>
                  <a:gd name="connsiteX6" fmla="*/ 209774 w 4607626"/>
                  <a:gd name="connsiteY6" fmla="*/ 715452 h 769240"/>
                  <a:gd name="connsiteX7" fmla="*/ 258183 w 4607626"/>
                  <a:gd name="connsiteY7" fmla="*/ 704695 h 769240"/>
                  <a:gd name="connsiteX8" fmla="*/ 355002 w 4607626"/>
                  <a:gd name="connsiteY8" fmla="*/ 683179 h 769240"/>
                  <a:gd name="connsiteX9" fmla="*/ 376518 w 4607626"/>
                  <a:gd name="connsiteY9" fmla="*/ 677800 h 769240"/>
                  <a:gd name="connsiteX10" fmla="*/ 650838 w 4607626"/>
                  <a:gd name="connsiteY10" fmla="*/ 672422 h 769240"/>
                  <a:gd name="connsiteX11" fmla="*/ 688489 w 4607626"/>
                  <a:gd name="connsiteY11" fmla="*/ 667043 h 769240"/>
                  <a:gd name="connsiteX12" fmla="*/ 720762 w 4607626"/>
                  <a:gd name="connsiteY12" fmla="*/ 656285 h 769240"/>
                  <a:gd name="connsiteX13" fmla="*/ 769172 w 4607626"/>
                  <a:gd name="connsiteY13" fmla="*/ 645527 h 769240"/>
                  <a:gd name="connsiteX14" fmla="*/ 882127 w 4607626"/>
                  <a:gd name="connsiteY14" fmla="*/ 640149 h 769240"/>
                  <a:gd name="connsiteX15" fmla="*/ 914400 w 4607626"/>
                  <a:gd name="connsiteY15" fmla="*/ 634770 h 769240"/>
                  <a:gd name="connsiteX16" fmla="*/ 935915 w 4607626"/>
                  <a:gd name="connsiteY16" fmla="*/ 629391 h 769240"/>
                  <a:gd name="connsiteX17" fmla="*/ 1032734 w 4607626"/>
                  <a:gd name="connsiteY17" fmla="*/ 624012 h 769240"/>
                  <a:gd name="connsiteX18" fmla="*/ 1091901 w 4607626"/>
                  <a:gd name="connsiteY18" fmla="*/ 613255 h 769240"/>
                  <a:gd name="connsiteX19" fmla="*/ 1140311 w 4607626"/>
                  <a:gd name="connsiteY19" fmla="*/ 618633 h 769240"/>
                  <a:gd name="connsiteX20" fmla="*/ 1161826 w 4607626"/>
                  <a:gd name="connsiteY20" fmla="*/ 624012 h 769240"/>
                  <a:gd name="connsiteX21" fmla="*/ 1328569 w 4607626"/>
                  <a:gd name="connsiteY21" fmla="*/ 613255 h 769240"/>
                  <a:gd name="connsiteX22" fmla="*/ 1339327 w 4607626"/>
                  <a:gd name="connsiteY22" fmla="*/ 597118 h 769240"/>
                  <a:gd name="connsiteX23" fmla="*/ 1376979 w 4607626"/>
                  <a:gd name="connsiteY23" fmla="*/ 586360 h 769240"/>
                  <a:gd name="connsiteX24" fmla="*/ 1414631 w 4607626"/>
                  <a:gd name="connsiteY24" fmla="*/ 575603 h 769240"/>
                  <a:gd name="connsiteX25" fmla="*/ 1484555 w 4607626"/>
                  <a:gd name="connsiteY25" fmla="*/ 570224 h 769240"/>
                  <a:gd name="connsiteX26" fmla="*/ 1565238 w 4607626"/>
                  <a:gd name="connsiteY26" fmla="*/ 564845 h 769240"/>
                  <a:gd name="connsiteX27" fmla="*/ 1608268 w 4607626"/>
                  <a:gd name="connsiteY27" fmla="*/ 554087 h 769240"/>
                  <a:gd name="connsiteX28" fmla="*/ 1624405 w 4607626"/>
                  <a:gd name="connsiteY28" fmla="*/ 548709 h 769240"/>
                  <a:gd name="connsiteX29" fmla="*/ 1656678 w 4607626"/>
                  <a:gd name="connsiteY29" fmla="*/ 543330 h 769240"/>
                  <a:gd name="connsiteX30" fmla="*/ 1667435 w 4607626"/>
                  <a:gd name="connsiteY30" fmla="*/ 527193 h 769240"/>
                  <a:gd name="connsiteX31" fmla="*/ 1683572 w 4607626"/>
                  <a:gd name="connsiteY31" fmla="*/ 516436 h 769240"/>
                  <a:gd name="connsiteX32" fmla="*/ 1737360 w 4607626"/>
                  <a:gd name="connsiteY32" fmla="*/ 500299 h 769240"/>
                  <a:gd name="connsiteX33" fmla="*/ 1769633 w 4607626"/>
                  <a:gd name="connsiteY33" fmla="*/ 494920 h 769240"/>
                  <a:gd name="connsiteX34" fmla="*/ 1791148 w 4607626"/>
                  <a:gd name="connsiteY34" fmla="*/ 489542 h 769240"/>
                  <a:gd name="connsiteX35" fmla="*/ 1807285 w 4607626"/>
                  <a:gd name="connsiteY35" fmla="*/ 484163 h 769240"/>
                  <a:gd name="connsiteX36" fmla="*/ 1844936 w 4607626"/>
                  <a:gd name="connsiteY36" fmla="*/ 478784 h 769240"/>
                  <a:gd name="connsiteX37" fmla="*/ 1898725 w 4607626"/>
                  <a:gd name="connsiteY37" fmla="*/ 462647 h 769240"/>
                  <a:gd name="connsiteX38" fmla="*/ 1920240 w 4607626"/>
                  <a:gd name="connsiteY38" fmla="*/ 430375 h 769240"/>
                  <a:gd name="connsiteX39" fmla="*/ 1952513 w 4607626"/>
                  <a:gd name="connsiteY39" fmla="*/ 408859 h 769240"/>
                  <a:gd name="connsiteX40" fmla="*/ 1968649 w 4607626"/>
                  <a:gd name="connsiteY40" fmla="*/ 398102 h 769240"/>
                  <a:gd name="connsiteX41" fmla="*/ 2000922 w 4607626"/>
                  <a:gd name="connsiteY41" fmla="*/ 387344 h 769240"/>
                  <a:gd name="connsiteX42" fmla="*/ 2017059 w 4607626"/>
                  <a:gd name="connsiteY42" fmla="*/ 381965 h 769240"/>
                  <a:gd name="connsiteX43" fmla="*/ 2076226 w 4607626"/>
                  <a:gd name="connsiteY43" fmla="*/ 376586 h 769240"/>
                  <a:gd name="connsiteX44" fmla="*/ 2103120 w 4607626"/>
                  <a:gd name="connsiteY44" fmla="*/ 371207 h 769240"/>
                  <a:gd name="connsiteX45" fmla="*/ 2119256 w 4607626"/>
                  <a:gd name="connsiteY45" fmla="*/ 365829 h 769240"/>
                  <a:gd name="connsiteX46" fmla="*/ 2226833 w 4607626"/>
                  <a:gd name="connsiteY46" fmla="*/ 360450 h 769240"/>
                  <a:gd name="connsiteX47" fmla="*/ 2259106 w 4607626"/>
                  <a:gd name="connsiteY47" fmla="*/ 338935 h 769240"/>
                  <a:gd name="connsiteX48" fmla="*/ 2307515 w 4607626"/>
                  <a:gd name="connsiteY48" fmla="*/ 322798 h 769240"/>
                  <a:gd name="connsiteX49" fmla="*/ 2323652 w 4607626"/>
                  <a:gd name="connsiteY49" fmla="*/ 317419 h 769240"/>
                  <a:gd name="connsiteX50" fmla="*/ 2398955 w 4607626"/>
                  <a:gd name="connsiteY50" fmla="*/ 285146 h 769240"/>
                  <a:gd name="connsiteX51" fmla="*/ 2415092 w 4607626"/>
                  <a:gd name="connsiteY51" fmla="*/ 279767 h 769240"/>
                  <a:gd name="connsiteX52" fmla="*/ 2490395 w 4607626"/>
                  <a:gd name="connsiteY52" fmla="*/ 274389 h 769240"/>
                  <a:gd name="connsiteX53" fmla="*/ 2560320 w 4607626"/>
                  <a:gd name="connsiteY53" fmla="*/ 263631 h 769240"/>
                  <a:gd name="connsiteX54" fmla="*/ 2581835 w 4607626"/>
                  <a:gd name="connsiteY54" fmla="*/ 258252 h 769240"/>
                  <a:gd name="connsiteX55" fmla="*/ 2597972 w 4607626"/>
                  <a:gd name="connsiteY55" fmla="*/ 252873 h 769240"/>
                  <a:gd name="connsiteX56" fmla="*/ 2753958 w 4607626"/>
                  <a:gd name="connsiteY56" fmla="*/ 247495 h 769240"/>
                  <a:gd name="connsiteX57" fmla="*/ 2775473 w 4607626"/>
                  <a:gd name="connsiteY57" fmla="*/ 242116 h 769240"/>
                  <a:gd name="connsiteX58" fmla="*/ 2791609 w 4607626"/>
                  <a:gd name="connsiteY58" fmla="*/ 236737 h 769240"/>
                  <a:gd name="connsiteX59" fmla="*/ 2823882 w 4607626"/>
                  <a:gd name="connsiteY59" fmla="*/ 231358 h 769240"/>
                  <a:gd name="connsiteX60" fmla="*/ 2829261 w 4607626"/>
                  <a:gd name="connsiteY60" fmla="*/ 215222 h 769240"/>
                  <a:gd name="connsiteX61" fmla="*/ 3065929 w 4607626"/>
                  <a:gd name="connsiteY61" fmla="*/ 193706 h 769240"/>
                  <a:gd name="connsiteX62" fmla="*/ 3141233 w 4607626"/>
                  <a:gd name="connsiteY62" fmla="*/ 177570 h 769240"/>
                  <a:gd name="connsiteX63" fmla="*/ 3238052 w 4607626"/>
                  <a:gd name="connsiteY63" fmla="*/ 166812 h 769240"/>
                  <a:gd name="connsiteX64" fmla="*/ 3297219 w 4607626"/>
                  <a:gd name="connsiteY64" fmla="*/ 150676 h 769240"/>
                  <a:gd name="connsiteX65" fmla="*/ 3313355 w 4607626"/>
                  <a:gd name="connsiteY65" fmla="*/ 145297 h 769240"/>
                  <a:gd name="connsiteX66" fmla="*/ 3345628 w 4607626"/>
                  <a:gd name="connsiteY66" fmla="*/ 139918 h 769240"/>
                  <a:gd name="connsiteX67" fmla="*/ 3367143 w 4607626"/>
                  <a:gd name="connsiteY67" fmla="*/ 134539 h 769240"/>
                  <a:gd name="connsiteX68" fmla="*/ 3431689 w 4607626"/>
                  <a:gd name="connsiteY68" fmla="*/ 129160 h 769240"/>
                  <a:gd name="connsiteX69" fmla="*/ 3480099 w 4607626"/>
                  <a:gd name="connsiteY69" fmla="*/ 118403 h 769240"/>
                  <a:gd name="connsiteX70" fmla="*/ 3496235 w 4607626"/>
                  <a:gd name="connsiteY70" fmla="*/ 113024 h 769240"/>
                  <a:gd name="connsiteX71" fmla="*/ 3539266 w 4607626"/>
                  <a:gd name="connsiteY71" fmla="*/ 107645 h 769240"/>
                  <a:gd name="connsiteX72" fmla="*/ 3555402 w 4607626"/>
                  <a:gd name="connsiteY72" fmla="*/ 102266 h 769240"/>
                  <a:gd name="connsiteX73" fmla="*/ 3587675 w 4607626"/>
                  <a:gd name="connsiteY73" fmla="*/ 113024 h 769240"/>
                  <a:gd name="connsiteX74" fmla="*/ 3630706 w 4607626"/>
                  <a:gd name="connsiteY74" fmla="*/ 107645 h 769240"/>
                  <a:gd name="connsiteX75" fmla="*/ 3720067 w 4607626"/>
                  <a:gd name="connsiteY75" fmla="*/ 85958 h 769240"/>
                  <a:gd name="connsiteX76" fmla="*/ 3824172 w 4607626"/>
                  <a:gd name="connsiteY76" fmla="*/ 73294 h 769240"/>
                  <a:gd name="connsiteX77" fmla="*/ 3906419 w 4607626"/>
                  <a:gd name="connsiteY77" fmla="*/ 71729 h 769240"/>
                  <a:gd name="connsiteX78" fmla="*/ 3980329 w 4607626"/>
                  <a:gd name="connsiteY78" fmla="*/ 64615 h 769240"/>
                  <a:gd name="connsiteX79" fmla="*/ 4057711 w 4607626"/>
                  <a:gd name="connsiteY79" fmla="*/ 62706 h 769240"/>
                  <a:gd name="connsiteX80" fmla="*/ 4283108 w 4607626"/>
                  <a:gd name="connsiteY80" fmla="*/ 37549 h 769240"/>
                  <a:gd name="connsiteX81" fmla="*/ 4387213 w 4607626"/>
                  <a:gd name="connsiteY81" fmla="*/ 33906 h 769240"/>
                  <a:gd name="connsiteX82" fmla="*/ 4437529 w 4607626"/>
                  <a:gd name="connsiteY82" fmla="*/ 26963 h 769240"/>
                  <a:gd name="connsiteX83" fmla="*/ 4518212 w 4607626"/>
                  <a:gd name="connsiteY83" fmla="*/ 16205 h 769240"/>
                  <a:gd name="connsiteX84" fmla="*/ 4550485 w 4607626"/>
                  <a:gd name="connsiteY84" fmla="*/ 16110 h 769240"/>
                  <a:gd name="connsiteX85" fmla="*/ 4604273 w 4607626"/>
                  <a:gd name="connsiteY85" fmla="*/ 69 h 769240"/>
                  <a:gd name="connsiteX86" fmla="*/ 4601607 w 4607626"/>
                  <a:gd name="connsiteY86" fmla="*/ 10733 h 769240"/>
                  <a:gd name="connsiteX0" fmla="*/ 0 w 4607626"/>
                  <a:gd name="connsiteY0" fmla="*/ 769240 h 769240"/>
                  <a:gd name="connsiteX1" fmla="*/ 0 w 4607626"/>
                  <a:gd name="connsiteY1" fmla="*/ 769240 h 769240"/>
                  <a:gd name="connsiteX2" fmla="*/ 43031 w 4607626"/>
                  <a:gd name="connsiteY2" fmla="*/ 753104 h 769240"/>
                  <a:gd name="connsiteX3" fmla="*/ 59167 w 4607626"/>
                  <a:gd name="connsiteY3" fmla="*/ 747725 h 769240"/>
                  <a:gd name="connsiteX4" fmla="*/ 161365 w 4607626"/>
                  <a:gd name="connsiteY4" fmla="*/ 742346 h 769240"/>
                  <a:gd name="connsiteX5" fmla="*/ 193638 w 4607626"/>
                  <a:gd name="connsiteY5" fmla="*/ 726210 h 769240"/>
                  <a:gd name="connsiteX6" fmla="*/ 209774 w 4607626"/>
                  <a:gd name="connsiteY6" fmla="*/ 715452 h 769240"/>
                  <a:gd name="connsiteX7" fmla="*/ 258183 w 4607626"/>
                  <a:gd name="connsiteY7" fmla="*/ 704695 h 769240"/>
                  <a:gd name="connsiteX8" fmla="*/ 355002 w 4607626"/>
                  <a:gd name="connsiteY8" fmla="*/ 683179 h 769240"/>
                  <a:gd name="connsiteX9" fmla="*/ 376518 w 4607626"/>
                  <a:gd name="connsiteY9" fmla="*/ 677800 h 769240"/>
                  <a:gd name="connsiteX10" fmla="*/ 650838 w 4607626"/>
                  <a:gd name="connsiteY10" fmla="*/ 672422 h 769240"/>
                  <a:gd name="connsiteX11" fmla="*/ 688489 w 4607626"/>
                  <a:gd name="connsiteY11" fmla="*/ 667043 h 769240"/>
                  <a:gd name="connsiteX12" fmla="*/ 720762 w 4607626"/>
                  <a:gd name="connsiteY12" fmla="*/ 656285 h 769240"/>
                  <a:gd name="connsiteX13" fmla="*/ 769172 w 4607626"/>
                  <a:gd name="connsiteY13" fmla="*/ 645527 h 769240"/>
                  <a:gd name="connsiteX14" fmla="*/ 882127 w 4607626"/>
                  <a:gd name="connsiteY14" fmla="*/ 640149 h 769240"/>
                  <a:gd name="connsiteX15" fmla="*/ 914400 w 4607626"/>
                  <a:gd name="connsiteY15" fmla="*/ 634770 h 769240"/>
                  <a:gd name="connsiteX16" fmla="*/ 935915 w 4607626"/>
                  <a:gd name="connsiteY16" fmla="*/ 629391 h 769240"/>
                  <a:gd name="connsiteX17" fmla="*/ 1032734 w 4607626"/>
                  <a:gd name="connsiteY17" fmla="*/ 624012 h 769240"/>
                  <a:gd name="connsiteX18" fmla="*/ 1091901 w 4607626"/>
                  <a:gd name="connsiteY18" fmla="*/ 613255 h 769240"/>
                  <a:gd name="connsiteX19" fmla="*/ 1140311 w 4607626"/>
                  <a:gd name="connsiteY19" fmla="*/ 618633 h 769240"/>
                  <a:gd name="connsiteX20" fmla="*/ 1161826 w 4607626"/>
                  <a:gd name="connsiteY20" fmla="*/ 624012 h 769240"/>
                  <a:gd name="connsiteX21" fmla="*/ 1328569 w 4607626"/>
                  <a:gd name="connsiteY21" fmla="*/ 613255 h 769240"/>
                  <a:gd name="connsiteX22" fmla="*/ 1339327 w 4607626"/>
                  <a:gd name="connsiteY22" fmla="*/ 597118 h 769240"/>
                  <a:gd name="connsiteX23" fmla="*/ 1376979 w 4607626"/>
                  <a:gd name="connsiteY23" fmla="*/ 586360 h 769240"/>
                  <a:gd name="connsiteX24" fmla="*/ 1414631 w 4607626"/>
                  <a:gd name="connsiteY24" fmla="*/ 575603 h 769240"/>
                  <a:gd name="connsiteX25" fmla="*/ 1484555 w 4607626"/>
                  <a:gd name="connsiteY25" fmla="*/ 570224 h 769240"/>
                  <a:gd name="connsiteX26" fmla="*/ 1565238 w 4607626"/>
                  <a:gd name="connsiteY26" fmla="*/ 564845 h 769240"/>
                  <a:gd name="connsiteX27" fmla="*/ 1608268 w 4607626"/>
                  <a:gd name="connsiteY27" fmla="*/ 554087 h 769240"/>
                  <a:gd name="connsiteX28" fmla="*/ 1624405 w 4607626"/>
                  <a:gd name="connsiteY28" fmla="*/ 548709 h 769240"/>
                  <a:gd name="connsiteX29" fmla="*/ 1656678 w 4607626"/>
                  <a:gd name="connsiteY29" fmla="*/ 543330 h 769240"/>
                  <a:gd name="connsiteX30" fmla="*/ 1667435 w 4607626"/>
                  <a:gd name="connsiteY30" fmla="*/ 527193 h 769240"/>
                  <a:gd name="connsiteX31" fmla="*/ 1683572 w 4607626"/>
                  <a:gd name="connsiteY31" fmla="*/ 516436 h 769240"/>
                  <a:gd name="connsiteX32" fmla="*/ 1737360 w 4607626"/>
                  <a:gd name="connsiteY32" fmla="*/ 500299 h 769240"/>
                  <a:gd name="connsiteX33" fmla="*/ 1769633 w 4607626"/>
                  <a:gd name="connsiteY33" fmla="*/ 494920 h 769240"/>
                  <a:gd name="connsiteX34" fmla="*/ 1791148 w 4607626"/>
                  <a:gd name="connsiteY34" fmla="*/ 489542 h 769240"/>
                  <a:gd name="connsiteX35" fmla="*/ 1807285 w 4607626"/>
                  <a:gd name="connsiteY35" fmla="*/ 484163 h 769240"/>
                  <a:gd name="connsiteX36" fmla="*/ 1844936 w 4607626"/>
                  <a:gd name="connsiteY36" fmla="*/ 478784 h 769240"/>
                  <a:gd name="connsiteX37" fmla="*/ 1898725 w 4607626"/>
                  <a:gd name="connsiteY37" fmla="*/ 462647 h 769240"/>
                  <a:gd name="connsiteX38" fmla="*/ 1920240 w 4607626"/>
                  <a:gd name="connsiteY38" fmla="*/ 430375 h 769240"/>
                  <a:gd name="connsiteX39" fmla="*/ 1952513 w 4607626"/>
                  <a:gd name="connsiteY39" fmla="*/ 408859 h 769240"/>
                  <a:gd name="connsiteX40" fmla="*/ 1968649 w 4607626"/>
                  <a:gd name="connsiteY40" fmla="*/ 398102 h 769240"/>
                  <a:gd name="connsiteX41" fmla="*/ 2000922 w 4607626"/>
                  <a:gd name="connsiteY41" fmla="*/ 387344 h 769240"/>
                  <a:gd name="connsiteX42" fmla="*/ 2017059 w 4607626"/>
                  <a:gd name="connsiteY42" fmla="*/ 381965 h 769240"/>
                  <a:gd name="connsiteX43" fmla="*/ 2076226 w 4607626"/>
                  <a:gd name="connsiteY43" fmla="*/ 376586 h 769240"/>
                  <a:gd name="connsiteX44" fmla="*/ 2103120 w 4607626"/>
                  <a:gd name="connsiteY44" fmla="*/ 371207 h 769240"/>
                  <a:gd name="connsiteX45" fmla="*/ 2119256 w 4607626"/>
                  <a:gd name="connsiteY45" fmla="*/ 365829 h 769240"/>
                  <a:gd name="connsiteX46" fmla="*/ 2226833 w 4607626"/>
                  <a:gd name="connsiteY46" fmla="*/ 360450 h 769240"/>
                  <a:gd name="connsiteX47" fmla="*/ 2259106 w 4607626"/>
                  <a:gd name="connsiteY47" fmla="*/ 338935 h 769240"/>
                  <a:gd name="connsiteX48" fmla="*/ 2307515 w 4607626"/>
                  <a:gd name="connsiteY48" fmla="*/ 322798 h 769240"/>
                  <a:gd name="connsiteX49" fmla="*/ 2323652 w 4607626"/>
                  <a:gd name="connsiteY49" fmla="*/ 317419 h 769240"/>
                  <a:gd name="connsiteX50" fmla="*/ 2398955 w 4607626"/>
                  <a:gd name="connsiteY50" fmla="*/ 285146 h 769240"/>
                  <a:gd name="connsiteX51" fmla="*/ 2415092 w 4607626"/>
                  <a:gd name="connsiteY51" fmla="*/ 279767 h 769240"/>
                  <a:gd name="connsiteX52" fmla="*/ 2490395 w 4607626"/>
                  <a:gd name="connsiteY52" fmla="*/ 274389 h 769240"/>
                  <a:gd name="connsiteX53" fmla="*/ 2560320 w 4607626"/>
                  <a:gd name="connsiteY53" fmla="*/ 263631 h 769240"/>
                  <a:gd name="connsiteX54" fmla="*/ 2581835 w 4607626"/>
                  <a:gd name="connsiteY54" fmla="*/ 258252 h 769240"/>
                  <a:gd name="connsiteX55" fmla="*/ 2597972 w 4607626"/>
                  <a:gd name="connsiteY55" fmla="*/ 252873 h 769240"/>
                  <a:gd name="connsiteX56" fmla="*/ 2753958 w 4607626"/>
                  <a:gd name="connsiteY56" fmla="*/ 247495 h 769240"/>
                  <a:gd name="connsiteX57" fmla="*/ 2775473 w 4607626"/>
                  <a:gd name="connsiteY57" fmla="*/ 242116 h 769240"/>
                  <a:gd name="connsiteX58" fmla="*/ 2791609 w 4607626"/>
                  <a:gd name="connsiteY58" fmla="*/ 236737 h 769240"/>
                  <a:gd name="connsiteX59" fmla="*/ 2823882 w 4607626"/>
                  <a:gd name="connsiteY59" fmla="*/ 231358 h 769240"/>
                  <a:gd name="connsiteX60" fmla="*/ 2829261 w 4607626"/>
                  <a:gd name="connsiteY60" fmla="*/ 215222 h 769240"/>
                  <a:gd name="connsiteX61" fmla="*/ 3065929 w 4607626"/>
                  <a:gd name="connsiteY61" fmla="*/ 193706 h 769240"/>
                  <a:gd name="connsiteX62" fmla="*/ 3141233 w 4607626"/>
                  <a:gd name="connsiteY62" fmla="*/ 177570 h 769240"/>
                  <a:gd name="connsiteX63" fmla="*/ 3238052 w 4607626"/>
                  <a:gd name="connsiteY63" fmla="*/ 166812 h 769240"/>
                  <a:gd name="connsiteX64" fmla="*/ 3297219 w 4607626"/>
                  <a:gd name="connsiteY64" fmla="*/ 150676 h 769240"/>
                  <a:gd name="connsiteX65" fmla="*/ 3313355 w 4607626"/>
                  <a:gd name="connsiteY65" fmla="*/ 145297 h 769240"/>
                  <a:gd name="connsiteX66" fmla="*/ 3345628 w 4607626"/>
                  <a:gd name="connsiteY66" fmla="*/ 139918 h 769240"/>
                  <a:gd name="connsiteX67" fmla="*/ 3367143 w 4607626"/>
                  <a:gd name="connsiteY67" fmla="*/ 134539 h 769240"/>
                  <a:gd name="connsiteX68" fmla="*/ 3431689 w 4607626"/>
                  <a:gd name="connsiteY68" fmla="*/ 129160 h 769240"/>
                  <a:gd name="connsiteX69" fmla="*/ 3480099 w 4607626"/>
                  <a:gd name="connsiteY69" fmla="*/ 118403 h 769240"/>
                  <a:gd name="connsiteX70" fmla="*/ 3496235 w 4607626"/>
                  <a:gd name="connsiteY70" fmla="*/ 113024 h 769240"/>
                  <a:gd name="connsiteX71" fmla="*/ 3539266 w 4607626"/>
                  <a:gd name="connsiteY71" fmla="*/ 107645 h 769240"/>
                  <a:gd name="connsiteX72" fmla="*/ 3555402 w 4607626"/>
                  <a:gd name="connsiteY72" fmla="*/ 102266 h 769240"/>
                  <a:gd name="connsiteX73" fmla="*/ 3587675 w 4607626"/>
                  <a:gd name="connsiteY73" fmla="*/ 113024 h 769240"/>
                  <a:gd name="connsiteX74" fmla="*/ 3630706 w 4607626"/>
                  <a:gd name="connsiteY74" fmla="*/ 107645 h 769240"/>
                  <a:gd name="connsiteX75" fmla="*/ 3720067 w 4607626"/>
                  <a:gd name="connsiteY75" fmla="*/ 85958 h 769240"/>
                  <a:gd name="connsiteX76" fmla="*/ 3824172 w 4607626"/>
                  <a:gd name="connsiteY76" fmla="*/ 73294 h 769240"/>
                  <a:gd name="connsiteX77" fmla="*/ 3906419 w 4607626"/>
                  <a:gd name="connsiteY77" fmla="*/ 71729 h 769240"/>
                  <a:gd name="connsiteX78" fmla="*/ 3980329 w 4607626"/>
                  <a:gd name="connsiteY78" fmla="*/ 64615 h 769240"/>
                  <a:gd name="connsiteX79" fmla="*/ 4057711 w 4607626"/>
                  <a:gd name="connsiteY79" fmla="*/ 62706 h 769240"/>
                  <a:gd name="connsiteX80" fmla="*/ 4283108 w 4607626"/>
                  <a:gd name="connsiteY80" fmla="*/ 37549 h 769240"/>
                  <a:gd name="connsiteX81" fmla="*/ 4387213 w 4607626"/>
                  <a:gd name="connsiteY81" fmla="*/ 33906 h 769240"/>
                  <a:gd name="connsiteX82" fmla="*/ 4437529 w 4607626"/>
                  <a:gd name="connsiteY82" fmla="*/ 26963 h 769240"/>
                  <a:gd name="connsiteX83" fmla="*/ 4518212 w 4607626"/>
                  <a:gd name="connsiteY83" fmla="*/ 16205 h 769240"/>
                  <a:gd name="connsiteX84" fmla="*/ 4550485 w 4607626"/>
                  <a:gd name="connsiteY84" fmla="*/ 16110 h 769240"/>
                  <a:gd name="connsiteX85" fmla="*/ 4604273 w 4607626"/>
                  <a:gd name="connsiteY85" fmla="*/ 69 h 769240"/>
                  <a:gd name="connsiteX86" fmla="*/ 4601607 w 4607626"/>
                  <a:gd name="connsiteY86" fmla="*/ 10733 h 769240"/>
                  <a:gd name="connsiteX0" fmla="*/ 0 w 4607626"/>
                  <a:gd name="connsiteY0" fmla="*/ 769240 h 769240"/>
                  <a:gd name="connsiteX1" fmla="*/ 0 w 4607626"/>
                  <a:gd name="connsiteY1" fmla="*/ 769240 h 769240"/>
                  <a:gd name="connsiteX2" fmla="*/ 43031 w 4607626"/>
                  <a:gd name="connsiteY2" fmla="*/ 753104 h 769240"/>
                  <a:gd name="connsiteX3" fmla="*/ 59167 w 4607626"/>
                  <a:gd name="connsiteY3" fmla="*/ 747725 h 769240"/>
                  <a:gd name="connsiteX4" fmla="*/ 161365 w 4607626"/>
                  <a:gd name="connsiteY4" fmla="*/ 742346 h 769240"/>
                  <a:gd name="connsiteX5" fmla="*/ 193638 w 4607626"/>
                  <a:gd name="connsiteY5" fmla="*/ 726210 h 769240"/>
                  <a:gd name="connsiteX6" fmla="*/ 209774 w 4607626"/>
                  <a:gd name="connsiteY6" fmla="*/ 715452 h 769240"/>
                  <a:gd name="connsiteX7" fmla="*/ 258183 w 4607626"/>
                  <a:gd name="connsiteY7" fmla="*/ 704695 h 769240"/>
                  <a:gd name="connsiteX8" fmla="*/ 355002 w 4607626"/>
                  <a:gd name="connsiteY8" fmla="*/ 683179 h 769240"/>
                  <a:gd name="connsiteX9" fmla="*/ 376518 w 4607626"/>
                  <a:gd name="connsiteY9" fmla="*/ 677800 h 769240"/>
                  <a:gd name="connsiteX10" fmla="*/ 650838 w 4607626"/>
                  <a:gd name="connsiteY10" fmla="*/ 672422 h 769240"/>
                  <a:gd name="connsiteX11" fmla="*/ 688489 w 4607626"/>
                  <a:gd name="connsiteY11" fmla="*/ 667043 h 769240"/>
                  <a:gd name="connsiteX12" fmla="*/ 720762 w 4607626"/>
                  <a:gd name="connsiteY12" fmla="*/ 656285 h 769240"/>
                  <a:gd name="connsiteX13" fmla="*/ 769172 w 4607626"/>
                  <a:gd name="connsiteY13" fmla="*/ 645527 h 769240"/>
                  <a:gd name="connsiteX14" fmla="*/ 882127 w 4607626"/>
                  <a:gd name="connsiteY14" fmla="*/ 640149 h 769240"/>
                  <a:gd name="connsiteX15" fmla="*/ 914400 w 4607626"/>
                  <a:gd name="connsiteY15" fmla="*/ 634770 h 769240"/>
                  <a:gd name="connsiteX16" fmla="*/ 935915 w 4607626"/>
                  <a:gd name="connsiteY16" fmla="*/ 629391 h 769240"/>
                  <a:gd name="connsiteX17" fmla="*/ 1032734 w 4607626"/>
                  <a:gd name="connsiteY17" fmla="*/ 624012 h 769240"/>
                  <a:gd name="connsiteX18" fmla="*/ 1091901 w 4607626"/>
                  <a:gd name="connsiteY18" fmla="*/ 613255 h 769240"/>
                  <a:gd name="connsiteX19" fmla="*/ 1140311 w 4607626"/>
                  <a:gd name="connsiteY19" fmla="*/ 618633 h 769240"/>
                  <a:gd name="connsiteX20" fmla="*/ 1161826 w 4607626"/>
                  <a:gd name="connsiteY20" fmla="*/ 624012 h 769240"/>
                  <a:gd name="connsiteX21" fmla="*/ 1328569 w 4607626"/>
                  <a:gd name="connsiteY21" fmla="*/ 613255 h 769240"/>
                  <a:gd name="connsiteX22" fmla="*/ 1339327 w 4607626"/>
                  <a:gd name="connsiteY22" fmla="*/ 597118 h 769240"/>
                  <a:gd name="connsiteX23" fmla="*/ 1376979 w 4607626"/>
                  <a:gd name="connsiteY23" fmla="*/ 586360 h 769240"/>
                  <a:gd name="connsiteX24" fmla="*/ 1414631 w 4607626"/>
                  <a:gd name="connsiteY24" fmla="*/ 575603 h 769240"/>
                  <a:gd name="connsiteX25" fmla="*/ 1484555 w 4607626"/>
                  <a:gd name="connsiteY25" fmla="*/ 570224 h 769240"/>
                  <a:gd name="connsiteX26" fmla="*/ 1565238 w 4607626"/>
                  <a:gd name="connsiteY26" fmla="*/ 564845 h 769240"/>
                  <a:gd name="connsiteX27" fmla="*/ 1608268 w 4607626"/>
                  <a:gd name="connsiteY27" fmla="*/ 554087 h 769240"/>
                  <a:gd name="connsiteX28" fmla="*/ 1624405 w 4607626"/>
                  <a:gd name="connsiteY28" fmla="*/ 548709 h 769240"/>
                  <a:gd name="connsiteX29" fmla="*/ 1656678 w 4607626"/>
                  <a:gd name="connsiteY29" fmla="*/ 543330 h 769240"/>
                  <a:gd name="connsiteX30" fmla="*/ 1667435 w 4607626"/>
                  <a:gd name="connsiteY30" fmla="*/ 527193 h 769240"/>
                  <a:gd name="connsiteX31" fmla="*/ 1683572 w 4607626"/>
                  <a:gd name="connsiteY31" fmla="*/ 516436 h 769240"/>
                  <a:gd name="connsiteX32" fmla="*/ 1737360 w 4607626"/>
                  <a:gd name="connsiteY32" fmla="*/ 500299 h 769240"/>
                  <a:gd name="connsiteX33" fmla="*/ 1769633 w 4607626"/>
                  <a:gd name="connsiteY33" fmla="*/ 494920 h 769240"/>
                  <a:gd name="connsiteX34" fmla="*/ 1791148 w 4607626"/>
                  <a:gd name="connsiteY34" fmla="*/ 489542 h 769240"/>
                  <a:gd name="connsiteX35" fmla="*/ 1807285 w 4607626"/>
                  <a:gd name="connsiteY35" fmla="*/ 484163 h 769240"/>
                  <a:gd name="connsiteX36" fmla="*/ 1844936 w 4607626"/>
                  <a:gd name="connsiteY36" fmla="*/ 478784 h 769240"/>
                  <a:gd name="connsiteX37" fmla="*/ 1898725 w 4607626"/>
                  <a:gd name="connsiteY37" fmla="*/ 462647 h 769240"/>
                  <a:gd name="connsiteX38" fmla="*/ 1920240 w 4607626"/>
                  <a:gd name="connsiteY38" fmla="*/ 430375 h 769240"/>
                  <a:gd name="connsiteX39" fmla="*/ 1952513 w 4607626"/>
                  <a:gd name="connsiteY39" fmla="*/ 408859 h 769240"/>
                  <a:gd name="connsiteX40" fmla="*/ 1968649 w 4607626"/>
                  <a:gd name="connsiteY40" fmla="*/ 398102 h 769240"/>
                  <a:gd name="connsiteX41" fmla="*/ 2000922 w 4607626"/>
                  <a:gd name="connsiteY41" fmla="*/ 387344 h 769240"/>
                  <a:gd name="connsiteX42" fmla="*/ 2017059 w 4607626"/>
                  <a:gd name="connsiteY42" fmla="*/ 381965 h 769240"/>
                  <a:gd name="connsiteX43" fmla="*/ 2076226 w 4607626"/>
                  <a:gd name="connsiteY43" fmla="*/ 376586 h 769240"/>
                  <a:gd name="connsiteX44" fmla="*/ 2103120 w 4607626"/>
                  <a:gd name="connsiteY44" fmla="*/ 371207 h 769240"/>
                  <a:gd name="connsiteX45" fmla="*/ 2119256 w 4607626"/>
                  <a:gd name="connsiteY45" fmla="*/ 365829 h 769240"/>
                  <a:gd name="connsiteX46" fmla="*/ 2226833 w 4607626"/>
                  <a:gd name="connsiteY46" fmla="*/ 360450 h 769240"/>
                  <a:gd name="connsiteX47" fmla="*/ 2259106 w 4607626"/>
                  <a:gd name="connsiteY47" fmla="*/ 338935 h 769240"/>
                  <a:gd name="connsiteX48" fmla="*/ 2307515 w 4607626"/>
                  <a:gd name="connsiteY48" fmla="*/ 322798 h 769240"/>
                  <a:gd name="connsiteX49" fmla="*/ 2323652 w 4607626"/>
                  <a:gd name="connsiteY49" fmla="*/ 317419 h 769240"/>
                  <a:gd name="connsiteX50" fmla="*/ 2398955 w 4607626"/>
                  <a:gd name="connsiteY50" fmla="*/ 285146 h 769240"/>
                  <a:gd name="connsiteX51" fmla="*/ 2415092 w 4607626"/>
                  <a:gd name="connsiteY51" fmla="*/ 279767 h 769240"/>
                  <a:gd name="connsiteX52" fmla="*/ 2490395 w 4607626"/>
                  <a:gd name="connsiteY52" fmla="*/ 274389 h 769240"/>
                  <a:gd name="connsiteX53" fmla="*/ 2560320 w 4607626"/>
                  <a:gd name="connsiteY53" fmla="*/ 263631 h 769240"/>
                  <a:gd name="connsiteX54" fmla="*/ 2581835 w 4607626"/>
                  <a:gd name="connsiteY54" fmla="*/ 258252 h 769240"/>
                  <a:gd name="connsiteX55" fmla="*/ 2597972 w 4607626"/>
                  <a:gd name="connsiteY55" fmla="*/ 252873 h 769240"/>
                  <a:gd name="connsiteX56" fmla="*/ 2753958 w 4607626"/>
                  <a:gd name="connsiteY56" fmla="*/ 247495 h 769240"/>
                  <a:gd name="connsiteX57" fmla="*/ 2775473 w 4607626"/>
                  <a:gd name="connsiteY57" fmla="*/ 242116 h 769240"/>
                  <a:gd name="connsiteX58" fmla="*/ 2791609 w 4607626"/>
                  <a:gd name="connsiteY58" fmla="*/ 236737 h 769240"/>
                  <a:gd name="connsiteX59" fmla="*/ 2823882 w 4607626"/>
                  <a:gd name="connsiteY59" fmla="*/ 231358 h 769240"/>
                  <a:gd name="connsiteX60" fmla="*/ 2829261 w 4607626"/>
                  <a:gd name="connsiteY60" fmla="*/ 215222 h 769240"/>
                  <a:gd name="connsiteX61" fmla="*/ 3065929 w 4607626"/>
                  <a:gd name="connsiteY61" fmla="*/ 193706 h 769240"/>
                  <a:gd name="connsiteX62" fmla="*/ 3141233 w 4607626"/>
                  <a:gd name="connsiteY62" fmla="*/ 177570 h 769240"/>
                  <a:gd name="connsiteX63" fmla="*/ 3238052 w 4607626"/>
                  <a:gd name="connsiteY63" fmla="*/ 166812 h 769240"/>
                  <a:gd name="connsiteX64" fmla="*/ 3297219 w 4607626"/>
                  <a:gd name="connsiteY64" fmla="*/ 150676 h 769240"/>
                  <a:gd name="connsiteX65" fmla="*/ 3313355 w 4607626"/>
                  <a:gd name="connsiteY65" fmla="*/ 145297 h 769240"/>
                  <a:gd name="connsiteX66" fmla="*/ 3345628 w 4607626"/>
                  <a:gd name="connsiteY66" fmla="*/ 139918 h 769240"/>
                  <a:gd name="connsiteX67" fmla="*/ 3367143 w 4607626"/>
                  <a:gd name="connsiteY67" fmla="*/ 134539 h 769240"/>
                  <a:gd name="connsiteX68" fmla="*/ 3431689 w 4607626"/>
                  <a:gd name="connsiteY68" fmla="*/ 129160 h 769240"/>
                  <a:gd name="connsiteX69" fmla="*/ 3480099 w 4607626"/>
                  <a:gd name="connsiteY69" fmla="*/ 118403 h 769240"/>
                  <a:gd name="connsiteX70" fmla="*/ 3496235 w 4607626"/>
                  <a:gd name="connsiteY70" fmla="*/ 113024 h 769240"/>
                  <a:gd name="connsiteX71" fmla="*/ 3539266 w 4607626"/>
                  <a:gd name="connsiteY71" fmla="*/ 107645 h 769240"/>
                  <a:gd name="connsiteX72" fmla="*/ 3555402 w 4607626"/>
                  <a:gd name="connsiteY72" fmla="*/ 102266 h 769240"/>
                  <a:gd name="connsiteX73" fmla="*/ 3587675 w 4607626"/>
                  <a:gd name="connsiteY73" fmla="*/ 113024 h 769240"/>
                  <a:gd name="connsiteX74" fmla="*/ 3630706 w 4607626"/>
                  <a:gd name="connsiteY74" fmla="*/ 107645 h 769240"/>
                  <a:gd name="connsiteX75" fmla="*/ 3720067 w 4607626"/>
                  <a:gd name="connsiteY75" fmla="*/ 85958 h 769240"/>
                  <a:gd name="connsiteX76" fmla="*/ 3824172 w 4607626"/>
                  <a:gd name="connsiteY76" fmla="*/ 73294 h 769240"/>
                  <a:gd name="connsiteX77" fmla="*/ 3906419 w 4607626"/>
                  <a:gd name="connsiteY77" fmla="*/ 71729 h 769240"/>
                  <a:gd name="connsiteX78" fmla="*/ 3980329 w 4607626"/>
                  <a:gd name="connsiteY78" fmla="*/ 64615 h 769240"/>
                  <a:gd name="connsiteX79" fmla="*/ 4057711 w 4607626"/>
                  <a:gd name="connsiteY79" fmla="*/ 62706 h 769240"/>
                  <a:gd name="connsiteX80" fmla="*/ 4283108 w 4607626"/>
                  <a:gd name="connsiteY80" fmla="*/ 37549 h 769240"/>
                  <a:gd name="connsiteX81" fmla="*/ 4387213 w 4607626"/>
                  <a:gd name="connsiteY81" fmla="*/ 33906 h 769240"/>
                  <a:gd name="connsiteX82" fmla="*/ 4437529 w 4607626"/>
                  <a:gd name="connsiteY82" fmla="*/ 26963 h 769240"/>
                  <a:gd name="connsiteX83" fmla="*/ 4518212 w 4607626"/>
                  <a:gd name="connsiteY83" fmla="*/ 16205 h 769240"/>
                  <a:gd name="connsiteX84" fmla="*/ 4550485 w 4607626"/>
                  <a:gd name="connsiteY84" fmla="*/ 16110 h 769240"/>
                  <a:gd name="connsiteX85" fmla="*/ 4604273 w 4607626"/>
                  <a:gd name="connsiteY85" fmla="*/ 69 h 769240"/>
                  <a:gd name="connsiteX86" fmla="*/ 4601607 w 4607626"/>
                  <a:gd name="connsiteY86" fmla="*/ 10733 h 769240"/>
                  <a:gd name="connsiteX0" fmla="*/ 0 w 4638956"/>
                  <a:gd name="connsiteY0" fmla="*/ 770260 h 770260"/>
                  <a:gd name="connsiteX1" fmla="*/ 0 w 4638956"/>
                  <a:gd name="connsiteY1" fmla="*/ 770260 h 770260"/>
                  <a:gd name="connsiteX2" fmla="*/ 43031 w 4638956"/>
                  <a:gd name="connsiteY2" fmla="*/ 754124 h 770260"/>
                  <a:gd name="connsiteX3" fmla="*/ 59167 w 4638956"/>
                  <a:gd name="connsiteY3" fmla="*/ 748745 h 770260"/>
                  <a:gd name="connsiteX4" fmla="*/ 161365 w 4638956"/>
                  <a:gd name="connsiteY4" fmla="*/ 743366 h 770260"/>
                  <a:gd name="connsiteX5" fmla="*/ 193638 w 4638956"/>
                  <a:gd name="connsiteY5" fmla="*/ 727230 h 770260"/>
                  <a:gd name="connsiteX6" fmla="*/ 209774 w 4638956"/>
                  <a:gd name="connsiteY6" fmla="*/ 716472 h 770260"/>
                  <a:gd name="connsiteX7" fmla="*/ 258183 w 4638956"/>
                  <a:gd name="connsiteY7" fmla="*/ 705715 h 770260"/>
                  <a:gd name="connsiteX8" fmla="*/ 355002 w 4638956"/>
                  <a:gd name="connsiteY8" fmla="*/ 684199 h 770260"/>
                  <a:gd name="connsiteX9" fmla="*/ 376518 w 4638956"/>
                  <a:gd name="connsiteY9" fmla="*/ 678820 h 770260"/>
                  <a:gd name="connsiteX10" fmla="*/ 650838 w 4638956"/>
                  <a:gd name="connsiteY10" fmla="*/ 673442 h 770260"/>
                  <a:gd name="connsiteX11" fmla="*/ 688489 w 4638956"/>
                  <a:gd name="connsiteY11" fmla="*/ 668063 h 770260"/>
                  <a:gd name="connsiteX12" fmla="*/ 720762 w 4638956"/>
                  <a:gd name="connsiteY12" fmla="*/ 657305 h 770260"/>
                  <a:gd name="connsiteX13" fmla="*/ 769172 w 4638956"/>
                  <a:gd name="connsiteY13" fmla="*/ 646547 h 770260"/>
                  <a:gd name="connsiteX14" fmla="*/ 882127 w 4638956"/>
                  <a:gd name="connsiteY14" fmla="*/ 641169 h 770260"/>
                  <a:gd name="connsiteX15" fmla="*/ 914400 w 4638956"/>
                  <a:gd name="connsiteY15" fmla="*/ 635790 h 770260"/>
                  <a:gd name="connsiteX16" fmla="*/ 935915 w 4638956"/>
                  <a:gd name="connsiteY16" fmla="*/ 630411 h 770260"/>
                  <a:gd name="connsiteX17" fmla="*/ 1032734 w 4638956"/>
                  <a:gd name="connsiteY17" fmla="*/ 625032 h 770260"/>
                  <a:gd name="connsiteX18" fmla="*/ 1091901 w 4638956"/>
                  <a:gd name="connsiteY18" fmla="*/ 614275 h 770260"/>
                  <a:gd name="connsiteX19" fmla="*/ 1140311 w 4638956"/>
                  <a:gd name="connsiteY19" fmla="*/ 619653 h 770260"/>
                  <a:gd name="connsiteX20" fmla="*/ 1161826 w 4638956"/>
                  <a:gd name="connsiteY20" fmla="*/ 625032 h 770260"/>
                  <a:gd name="connsiteX21" fmla="*/ 1328569 w 4638956"/>
                  <a:gd name="connsiteY21" fmla="*/ 614275 h 770260"/>
                  <a:gd name="connsiteX22" fmla="*/ 1339327 w 4638956"/>
                  <a:gd name="connsiteY22" fmla="*/ 598138 h 770260"/>
                  <a:gd name="connsiteX23" fmla="*/ 1376979 w 4638956"/>
                  <a:gd name="connsiteY23" fmla="*/ 587380 h 770260"/>
                  <a:gd name="connsiteX24" fmla="*/ 1414631 w 4638956"/>
                  <a:gd name="connsiteY24" fmla="*/ 576623 h 770260"/>
                  <a:gd name="connsiteX25" fmla="*/ 1484555 w 4638956"/>
                  <a:gd name="connsiteY25" fmla="*/ 571244 h 770260"/>
                  <a:gd name="connsiteX26" fmla="*/ 1565238 w 4638956"/>
                  <a:gd name="connsiteY26" fmla="*/ 565865 h 770260"/>
                  <a:gd name="connsiteX27" fmla="*/ 1608268 w 4638956"/>
                  <a:gd name="connsiteY27" fmla="*/ 555107 h 770260"/>
                  <a:gd name="connsiteX28" fmla="*/ 1624405 w 4638956"/>
                  <a:gd name="connsiteY28" fmla="*/ 549729 h 770260"/>
                  <a:gd name="connsiteX29" fmla="*/ 1656678 w 4638956"/>
                  <a:gd name="connsiteY29" fmla="*/ 544350 h 770260"/>
                  <a:gd name="connsiteX30" fmla="*/ 1667435 w 4638956"/>
                  <a:gd name="connsiteY30" fmla="*/ 528213 h 770260"/>
                  <a:gd name="connsiteX31" fmla="*/ 1683572 w 4638956"/>
                  <a:gd name="connsiteY31" fmla="*/ 517456 h 770260"/>
                  <a:gd name="connsiteX32" fmla="*/ 1737360 w 4638956"/>
                  <a:gd name="connsiteY32" fmla="*/ 501319 h 770260"/>
                  <a:gd name="connsiteX33" fmla="*/ 1769633 w 4638956"/>
                  <a:gd name="connsiteY33" fmla="*/ 495940 h 770260"/>
                  <a:gd name="connsiteX34" fmla="*/ 1791148 w 4638956"/>
                  <a:gd name="connsiteY34" fmla="*/ 490562 h 770260"/>
                  <a:gd name="connsiteX35" fmla="*/ 1807285 w 4638956"/>
                  <a:gd name="connsiteY35" fmla="*/ 485183 h 770260"/>
                  <a:gd name="connsiteX36" fmla="*/ 1844936 w 4638956"/>
                  <a:gd name="connsiteY36" fmla="*/ 479804 h 770260"/>
                  <a:gd name="connsiteX37" fmla="*/ 1898725 w 4638956"/>
                  <a:gd name="connsiteY37" fmla="*/ 463667 h 770260"/>
                  <a:gd name="connsiteX38" fmla="*/ 1920240 w 4638956"/>
                  <a:gd name="connsiteY38" fmla="*/ 431395 h 770260"/>
                  <a:gd name="connsiteX39" fmla="*/ 1952513 w 4638956"/>
                  <a:gd name="connsiteY39" fmla="*/ 409879 h 770260"/>
                  <a:gd name="connsiteX40" fmla="*/ 1968649 w 4638956"/>
                  <a:gd name="connsiteY40" fmla="*/ 399122 h 770260"/>
                  <a:gd name="connsiteX41" fmla="*/ 2000922 w 4638956"/>
                  <a:gd name="connsiteY41" fmla="*/ 388364 h 770260"/>
                  <a:gd name="connsiteX42" fmla="*/ 2017059 w 4638956"/>
                  <a:gd name="connsiteY42" fmla="*/ 382985 h 770260"/>
                  <a:gd name="connsiteX43" fmla="*/ 2076226 w 4638956"/>
                  <a:gd name="connsiteY43" fmla="*/ 377606 h 770260"/>
                  <a:gd name="connsiteX44" fmla="*/ 2103120 w 4638956"/>
                  <a:gd name="connsiteY44" fmla="*/ 372227 h 770260"/>
                  <a:gd name="connsiteX45" fmla="*/ 2119256 w 4638956"/>
                  <a:gd name="connsiteY45" fmla="*/ 366849 h 770260"/>
                  <a:gd name="connsiteX46" fmla="*/ 2226833 w 4638956"/>
                  <a:gd name="connsiteY46" fmla="*/ 361470 h 770260"/>
                  <a:gd name="connsiteX47" fmla="*/ 2259106 w 4638956"/>
                  <a:gd name="connsiteY47" fmla="*/ 339955 h 770260"/>
                  <a:gd name="connsiteX48" fmla="*/ 2307515 w 4638956"/>
                  <a:gd name="connsiteY48" fmla="*/ 323818 h 770260"/>
                  <a:gd name="connsiteX49" fmla="*/ 2323652 w 4638956"/>
                  <a:gd name="connsiteY49" fmla="*/ 318439 h 770260"/>
                  <a:gd name="connsiteX50" fmla="*/ 2398955 w 4638956"/>
                  <a:gd name="connsiteY50" fmla="*/ 286166 h 770260"/>
                  <a:gd name="connsiteX51" fmla="*/ 2415092 w 4638956"/>
                  <a:gd name="connsiteY51" fmla="*/ 280787 h 770260"/>
                  <a:gd name="connsiteX52" fmla="*/ 2490395 w 4638956"/>
                  <a:gd name="connsiteY52" fmla="*/ 275409 h 770260"/>
                  <a:gd name="connsiteX53" fmla="*/ 2560320 w 4638956"/>
                  <a:gd name="connsiteY53" fmla="*/ 264651 h 770260"/>
                  <a:gd name="connsiteX54" fmla="*/ 2581835 w 4638956"/>
                  <a:gd name="connsiteY54" fmla="*/ 259272 h 770260"/>
                  <a:gd name="connsiteX55" fmla="*/ 2597972 w 4638956"/>
                  <a:gd name="connsiteY55" fmla="*/ 253893 h 770260"/>
                  <a:gd name="connsiteX56" fmla="*/ 2753958 w 4638956"/>
                  <a:gd name="connsiteY56" fmla="*/ 248515 h 770260"/>
                  <a:gd name="connsiteX57" fmla="*/ 2775473 w 4638956"/>
                  <a:gd name="connsiteY57" fmla="*/ 243136 h 770260"/>
                  <a:gd name="connsiteX58" fmla="*/ 2791609 w 4638956"/>
                  <a:gd name="connsiteY58" fmla="*/ 237757 h 770260"/>
                  <a:gd name="connsiteX59" fmla="*/ 2823882 w 4638956"/>
                  <a:gd name="connsiteY59" fmla="*/ 232378 h 770260"/>
                  <a:gd name="connsiteX60" fmla="*/ 2829261 w 4638956"/>
                  <a:gd name="connsiteY60" fmla="*/ 216242 h 770260"/>
                  <a:gd name="connsiteX61" fmla="*/ 3065929 w 4638956"/>
                  <a:gd name="connsiteY61" fmla="*/ 194726 h 770260"/>
                  <a:gd name="connsiteX62" fmla="*/ 3141233 w 4638956"/>
                  <a:gd name="connsiteY62" fmla="*/ 178590 h 770260"/>
                  <a:gd name="connsiteX63" fmla="*/ 3238052 w 4638956"/>
                  <a:gd name="connsiteY63" fmla="*/ 167832 h 770260"/>
                  <a:gd name="connsiteX64" fmla="*/ 3297219 w 4638956"/>
                  <a:gd name="connsiteY64" fmla="*/ 151696 h 770260"/>
                  <a:gd name="connsiteX65" fmla="*/ 3313355 w 4638956"/>
                  <a:gd name="connsiteY65" fmla="*/ 146317 h 770260"/>
                  <a:gd name="connsiteX66" fmla="*/ 3345628 w 4638956"/>
                  <a:gd name="connsiteY66" fmla="*/ 140938 h 770260"/>
                  <a:gd name="connsiteX67" fmla="*/ 3367143 w 4638956"/>
                  <a:gd name="connsiteY67" fmla="*/ 135559 h 770260"/>
                  <a:gd name="connsiteX68" fmla="*/ 3431689 w 4638956"/>
                  <a:gd name="connsiteY68" fmla="*/ 130180 h 770260"/>
                  <a:gd name="connsiteX69" fmla="*/ 3480099 w 4638956"/>
                  <a:gd name="connsiteY69" fmla="*/ 119423 h 770260"/>
                  <a:gd name="connsiteX70" fmla="*/ 3496235 w 4638956"/>
                  <a:gd name="connsiteY70" fmla="*/ 114044 h 770260"/>
                  <a:gd name="connsiteX71" fmla="*/ 3539266 w 4638956"/>
                  <a:gd name="connsiteY71" fmla="*/ 108665 h 770260"/>
                  <a:gd name="connsiteX72" fmla="*/ 3555402 w 4638956"/>
                  <a:gd name="connsiteY72" fmla="*/ 103286 h 770260"/>
                  <a:gd name="connsiteX73" fmla="*/ 3587675 w 4638956"/>
                  <a:gd name="connsiteY73" fmla="*/ 114044 h 770260"/>
                  <a:gd name="connsiteX74" fmla="*/ 3630706 w 4638956"/>
                  <a:gd name="connsiteY74" fmla="*/ 108665 h 770260"/>
                  <a:gd name="connsiteX75" fmla="*/ 3720067 w 4638956"/>
                  <a:gd name="connsiteY75" fmla="*/ 86978 h 770260"/>
                  <a:gd name="connsiteX76" fmla="*/ 3824172 w 4638956"/>
                  <a:gd name="connsiteY76" fmla="*/ 74314 h 770260"/>
                  <a:gd name="connsiteX77" fmla="*/ 3906419 w 4638956"/>
                  <a:gd name="connsiteY77" fmla="*/ 72749 h 770260"/>
                  <a:gd name="connsiteX78" fmla="*/ 3980329 w 4638956"/>
                  <a:gd name="connsiteY78" fmla="*/ 65635 h 770260"/>
                  <a:gd name="connsiteX79" fmla="*/ 4057711 w 4638956"/>
                  <a:gd name="connsiteY79" fmla="*/ 63726 h 770260"/>
                  <a:gd name="connsiteX80" fmla="*/ 4283108 w 4638956"/>
                  <a:gd name="connsiteY80" fmla="*/ 38569 h 770260"/>
                  <a:gd name="connsiteX81" fmla="*/ 4387213 w 4638956"/>
                  <a:gd name="connsiteY81" fmla="*/ 34926 h 770260"/>
                  <a:gd name="connsiteX82" fmla="*/ 4437529 w 4638956"/>
                  <a:gd name="connsiteY82" fmla="*/ 27983 h 770260"/>
                  <a:gd name="connsiteX83" fmla="*/ 4518212 w 4638956"/>
                  <a:gd name="connsiteY83" fmla="*/ 17225 h 770260"/>
                  <a:gd name="connsiteX84" fmla="*/ 4550485 w 4638956"/>
                  <a:gd name="connsiteY84" fmla="*/ 17130 h 770260"/>
                  <a:gd name="connsiteX85" fmla="*/ 4604273 w 4638956"/>
                  <a:gd name="connsiteY85" fmla="*/ 1089 h 770260"/>
                  <a:gd name="connsiteX86" fmla="*/ 4638929 w 4638956"/>
                  <a:gd name="connsiteY86" fmla="*/ 3755 h 770260"/>
                  <a:gd name="connsiteX0" fmla="*/ 0 w 4638956"/>
                  <a:gd name="connsiteY0" fmla="*/ 770260 h 770260"/>
                  <a:gd name="connsiteX1" fmla="*/ 0 w 4638956"/>
                  <a:gd name="connsiteY1" fmla="*/ 770260 h 770260"/>
                  <a:gd name="connsiteX2" fmla="*/ 43031 w 4638956"/>
                  <a:gd name="connsiteY2" fmla="*/ 754124 h 770260"/>
                  <a:gd name="connsiteX3" fmla="*/ 59167 w 4638956"/>
                  <a:gd name="connsiteY3" fmla="*/ 748745 h 770260"/>
                  <a:gd name="connsiteX4" fmla="*/ 161365 w 4638956"/>
                  <a:gd name="connsiteY4" fmla="*/ 743366 h 770260"/>
                  <a:gd name="connsiteX5" fmla="*/ 193638 w 4638956"/>
                  <a:gd name="connsiteY5" fmla="*/ 727230 h 770260"/>
                  <a:gd name="connsiteX6" fmla="*/ 209774 w 4638956"/>
                  <a:gd name="connsiteY6" fmla="*/ 716472 h 770260"/>
                  <a:gd name="connsiteX7" fmla="*/ 258183 w 4638956"/>
                  <a:gd name="connsiteY7" fmla="*/ 705715 h 770260"/>
                  <a:gd name="connsiteX8" fmla="*/ 355002 w 4638956"/>
                  <a:gd name="connsiteY8" fmla="*/ 684199 h 770260"/>
                  <a:gd name="connsiteX9" fmla="*/ 376518 w 4638956"/>
                  <a:gd name="connsiteY9" fmla="*/ 678820 h 770260"/>
                  <a:gd name="connsiteX10" fmla="*/ 650838 w 4638956"/>
                  <a:gd name="connsiteY10" fmla="*/ 673442 h 770260"/>
                  <a:gd name="connsiteX11" fmla="*/ 688489 w 4638956"/>
                  <a:gd name="connsiteY11" fmla="*/ 668063 h 770260"/>
                  <a:gd name="connsiteX12" fmla="*/ 720762 w 4638956"/>
                  <a:gd name="connsiteY12" fmla="*/ 657305 h 770260"/>
                  <a:gd name="connsiteX13" fmla="*/ 769172 w 4638956"/>
                  <a:gd name="connsiteY13" fmla="*/ 646547 h 770260"/>
                  <a:gd name="connsiteX14" fmla="*/ 882127 w 4638956"/>
                  <a:gd name="connsiteY14" fmla="*/ 641169 h 770260"/>
                  <a:gd name="connsiteX15" fmla="*/ 914400 w 4638956"/>
                  <a:gd name="connsiteY15" fmla="*/ 635790 h 770260"/>
                  <a:gd name="connsiteX16" fmla="*/ 935915 w 4638956"/>
                  <a:gd name="connsiteY16" fmla="*/ 630411 h 770260"/>
                  <a:gd name="connsiteX17" fmla="*/ 1032734 w 4638956"/>
                  <a:gd name="connsiteY17" fmla="*/ 625032 h 770260"/>
                  <a:gd name="connsiteX18" fmla="*/ 1091901 w 4638956"/>
                  <a:gd name="connsiteY18" fmla="*/ 614275 h 770260"/>
                  <a:gd name="connsiteX19" fmla="*/ 1140311 w 4638956"/>
                  <a:gd name="connsiteY19" fmla="*/ 619653 h 770260"/>
                  <a:gd name="connsiteX20" fmla="*/ 1161826 w 4638956"/>
                  <a:gd name="connsiteY20" fmla="*/ 625032 h 770260"/>
                  <a:gd name="connsiteX21" fmla="*/ 1328569 w 4638956"/>
                  <a:gd name="connsiteY21" fmla="*/ 614275 h 770260"/>
                  <a:gd name="connsiteX22" fmla="*/ 1339327 w 4638956"/>
                  <a:gd name="connsiteY22" fmla="*/ 598138 h 770260"/>
                  <a:gd name="connsiteX23" fmla="*/ 1376979 w 4638956"/>
                  <a:gd name="connsiteY23" fmla="*/ 587380 h 770260"/>
                  <a:gd name="connsiteX24" fmla="*/ 1414631 w 4638956"/>
                  <a:gd name="connsiteY24" fmla="*/ 576623 h 770260"/>
                  <a:gd name="connsiteX25" fmla="*/ 1484555 w 4638956"/>
                  <a:gd name="connsiteY25" fmla="*/ 571244 h 770260"/>
                  <a:gd name="connsiteX26" fmla="*/ 1565238 w 4638956"/>
                  <a:gd name="connsiteY26" fmla="*/ 565865 h 770260"/>
                  <a:gd name="connsiteX27" fmla="*/ 1608268 w 4638956"/>
                  <a:gd name="connsiteY27" fmla="*/ 555107 h 770260"/>
                  <a:gd name="connsiteX28" fmla="*/ 1624405 w 4638956"/>
                  <a:gd name="connsiteY28" fmla="*/ 549729 h 770260"/>
                  <a:gd name="connsiteX29" fmla="*/ 1656678 w 4638956"/>
                  <a:gd name="connsiteY29" fmla="*/ 544350 h 770260"/>
                  <a:gd name="connsiteX30" fmla="*/ 1667435 w 4638956"/>
                  <a:gd name="connsiteY30" fmla="*/ 528213 h 770260"/>
                  <a:gd name="connsiteX31" fmla="*/ 1683572 w 4638956"/>
                  <a:gd name="connsiteY31" fmla="*/ 517456 h 770260"/>
                  <a:gd name="connsiteX32" fmla="*/ 1737360 w 4638956"/>
                  <a:gd name="connsiteY32" fmla="*/ 501319 h 770260"/>
                  <a:gd name="connsiteX33" fmla="*/ 1769633 w 4638956"/>
                  <a:gd name="connsiteY33" fmla="*/ 495940 h 770260"/>
                  <a:gd name="connsiteX34" fmla="*/ 1791148 w 4638956"/>
                  <a:gd name="connsiteY34" fmla="*/ 490562 h 770260"/>
                  <a:gd name="connsiteX35" fmla="*/ 1807285 w 4638956"/>
                  <a:gd name="connsiteY35" fmla="*/ 485183 h 770260"/>
                  <a:gd name="connsiteX36" fmla="*/ 1844936 w 4638956"/>
                  <a:gd name="connsiteY36" fmla="*/ 479804 h 770260"/>
                  <a:gd name="connsiteX37" fmla="*/ 1898725 w 4638956"/>
                  <a:gd name="connsiteY37" fmla="*/ 463667 h 770260"/>
                  <a:gd name="connsiteX38" fmla="*/ 1920240 w 4638956"/>
                  <a:gd name="connsiteY38" fmla="*/ 431395 h 770260"/>
                  <a:gd name="connsiteX39" fmla="*/ 1952513 w 4638956"/>
                  <a:gd name="connsiteY39" fmla="*/ 409879 h 770260"/>
                  <a:gd name="connsiteX40" fmla="*/ 1968649 w 4638956"/>
                  <a:gd name="connsiteY40" fmla="*/ 399122 h 770260"/>
                  <a:gd name="connsiteX41" fmla="*/ 2000922 w 4638956"/>
                  <a:gd name="connsiteY41" fmla="*/ 388364 h 770260"/>
                  <a:gd name="connsiteX42" fmla="*/ 2017059 w 4638956"/>
                  <a:gd name="connsiteY42" fmla="*/ 382985 h 770260"/>
                  <a:gd name="connsiteX43" fmla="*/ 2076226 w 4638956"/>
                  <a:gd name="connsiteY43" fmla="*/ 377606 h 770260"/>
                  <a:gd name="connsiteX44" fmla="*/ 2103120 w 4638956"/>
                  <a:gd name="connsiteY44" fmla="*/ 372227 h 770260"/>
                  <a:gd name="connsiteX45" fmla="*/ 2119256 w 4638956"/>
                  <a:gd name="connsiteY45" fmla="*/ 366849 h 770260"/>
                  <a:gd name="connsiteX46" fmla="*/ 2226833 w 4638956"/>
                  <a:gd name="connsiteY46" fmla="*/ 361470 h 770260"/>
                  <a:gd name="connsiteX47" fmla="*/ 2259106 w 4638956"/>
                  <a:gd name="connsiteY47" fmla="*/ 339955 h 770260"/>
                  <a:gd name="connsiteX48" fmla="*/ 2307515 w 4638956"/>
                  <a:gd name="connsiteY48" fmla="*/ 323818 h 770260"/>
                  <a:gd name="connsiteX49" fmla="*/ 2323652 w 4638956"/>
                  <a:gd name="connsiteY49" fmla="*/ 318439 h 770260"/>
                  <a:gd name="connsiteX50" fmla="*/ 2398955 w 4638956"/>
                  <a:gd name="connsiteY50" fmla="*/ 286166 h 770260"/>
                  <a:gd name="connsiteX51" fmla="*/ 2415092 w 4638956"/>
                  <a:gd name="connsiteY51" fmla="*/ 280787 h 770260"/>
                  <a:gd name="connsiteX52" fmla="*/ 2490395 w 4638956"/>
                  <a:gd name="connsiteY52" fmla="*/ 275409 h 770260"/>
                  <a:gd name="connsiteX53" fmla="*/ 2560320 w 4638956"/>
                  <a:gd name="connsiteY53" fmla="*/ 264651 h 770260"/>
                  <a:gd name="connsiteX54" fmla="*/ 2581835 w 4638956"/>
                  <a:gd name="connsiteY54" fmla="*/ 259272 h 770260"/>
                  <a:gd name="connsiteX55" fmla="*/ 2597972 w 4638956"/>
                  <a:gd name="connsiteY55" fmla="*/ 253893 h 770260"/>
                  <a:gd name="connsiteX56" fmla="*/ 2753958 w 4638956"/>
                  <a:gd name="connsiteY56" fmla="*/ 248515 h 770260"/>
                  <a:gd name="connsiteX57" fmla="*/ 2775473 w 4638956"/>
                  <a:gd name="connsiteY57" fmla="*/ 243136 h 770260"/>
                  <a:gd name="connsiteX58" fmla="*/ 2791609 w 4638956"/>
                  <a:gd name="connsiteY58" fmla="*/ 237757 h 770260"/>
                  <a:gd name="connsiteX59" fmla="*/ 2823882 w 4638956"/>
                  <a:gd name="connsiteY59" fmla="*/ 232378 h 770260"/>
                  <a:gd name="connsiteX60" fmla="*/ 2829261 w 4638956"/>
                  <a:gd name="connsiteY60" fmla="*/ 216242 h 770260"/>
                  <a:gd name="connsiteX61" fmla="*/ 3065929 w 4638956"/>
                  <a:gd name="connsiteY61" fmla="*/ 194726 h 770260"/>
                  <a:gd name="connsiteX62" fmla="*/ 3141233 w 4638956"/>
                  <a:gd name="connsiteY62" fmla="*/ 178590 h 770260"/>
                  <a:gd name="connsiteX63" fmla="*/ 3238052 w 4638956"/>
                  <a:gd name="connsiteY63" fmla="*/ 167832 h 770260"/>
                  <a:gd name="connsiteX64" fmla="*/ 3297219 w 4638956"/>
                  <a:gd name="connsiteY64" fmla="*/ 151696 h 770260"/>
                  <a:gd name="connsiteX65" fmla="*/ 3313355 w 4638956"/>
                  <a:gd name="connsiteY65" fmla="*/ 146317 h 770260"/>
                  <a:gd name="connsiteX66" fmla="*/ 3345628 w 4638956"/>
                  <a:gd name="connsiteY66" fmla="*/ 140938 h 770260"/>
                  <a:gd name="connsiteX67" fmla="*/ 3367143 w 4638956"/>
                  <a:gd name="connsiteY67" fmla="*/ 135559 h 770260"/>
                  <a:gd name="connsiteX68" fmla="*/ 3431689 w 4638956"/>
                  <a:gd name="connsiteY68" fmla="*/ 130180 h 770260"/>
                  <a:gd name="connsiteX69" fmla="*/ 3480099 w 4638956"/>
                  <a:gd name="connsiteY69" fmla="*/ 119423 h 770260"/>
                  <a:gd name="connsiteX70" fmla="*/ 3496235 w 4638956"/>
                  <a:gd name="connsiteY70" fmla="*/ 114044 h 770260"/>
                  <a:gd name="connsiteX71" fmla="*/ 3539266 w 4638956"/>
                  <a:gd name="connsiteY71" fmla="*/ 108665 h 770260"/>
                  <a:gd name="connsiteX72" fmla="*/ 3555402 w 4638956"/>
                  <a:gd name="connsiteY72" fmla="*/ 103286 h 770260"/>
                  <a:gd name="connsiteX73" fmla="*/ 3587675 w 4638956"/>
                  <a:gd name="connsiteY73" fmla="*/ 114044 h 770260"/>
                  <a:gd name="connsiteX74" fmla="*/ 3630706 w 4638956"/>
                  <a:gd name="connsiteY74" fmla="*/ 108665 h 770260"/>
                  <a:gd name="connsiteX75" fmla="*/ 3720067 w 4638956"/>
                  <a:gd name="connsiteY75" fmla="*/ 86978 h 770260"/>
                  <a:gd name="connsiteX76" fmla="*/ 3824172 w 4638956"/>
                  <a:gd name="connsiteY76" fmla="*/ 74314 h 770260"/>
                  <a:gd name="connsiteX77" fmla="*/ 3906419 w 4638956"/>
                  <a:gd name="connsiteY77" fmla="*/ 72749 h 770260"/>
                  <a:gd name="connsiteX78" fmla="*/ 3980329 w 4638956"/>
                  <a:gd name="connsiteY78" fmla="*/ 65635 h 770260"/>
                  <a:gd name="connsiteX79" fmla="*/ 4057711 w 4638956"/>
                  <a:gd name="connsiteY79" fmla="*/ 63726 h 770260"/>
                  <a:gd name="connsiteX80" fmla="*/ 4283108 w 4638956"/>
                  <a:gd name="connsiteY80" fmla="*/ 38569 h 770260"/>
                  <a:gd name="connsiteX81" fmla="*/ 4387213 w 4638956"/>
                  <a:gd name="connsiteY81" fmla="*/ 34926 h 770260"/>
                  <a:gd name="connsiteX82" fmla="*/ 4437529 w 4638956"/>
                  <a:gd name="connsiteY82" fmla="*/ 27983 h 770260"/>
                  <a:gd name="connsiteX83" fmla="*/ 4518212 w 4638956"/>
                  <a:gd name="connsiteY83" fmla="*/ 17225 h 770260"/>
                  <a:gd name="connsiteX84" fmla="*/ 4550485 w 4638956"/>
                  <a:gd name="connsiteY84" fmla="*/ 17130 h 770260"/>
                  <a:gd name="connsiteX85" fmla="*/ 4604273 w 4638956"/>
                  <a:gd name="connsiteY85" fmla="*/ 1089 h 770260"/>
                  <a:gd name="connsiteX86" fmla="*/ 4638929 w 4638956"/>
                  <a:gd name="connsiteY86" fmla="*/ 3755 h 770260"/>
                  <a:gd name="connsiteX0" fmla="*/ 0 w 4638956"/>
                  <a:gd name="connsiteY0" fmla="*/ 770260 h 770260"/>
                  <a:gd name="connsiteX1" fmla="*/ 0 w 4638956"/>
                  <a:gd name="connsiteY1" fmla="*/ 770260 h 770260"/>
                  <a:gd name="connsiteX2" fmla="*/ 43031 w 4638956"/>
                  <a:gd name="connsiteY2" fmla="*/ 754124 h 770260"/>
                  <a:gd name="connsiteX3" fmla="*/ 59167 w 4638956"/>
                  <a:gd name="connsiteY3" fmla="*/ 748745 h 770260"/>
                  <a:gd name="connsiteX4" fmla="*/ 161365 w 4638956"/>
                  <a:gd name="connsiteY4" fmla="*/ 743366 h 770260"/>
                  <a:gd name="connsiteX5" fmla="*/ 193638 w 4638956"/>
                  <a:gd name="connsiteY5" fmla="*/ 727230 h 770260"/>
                  <a:gd name="connsiteX6" fmla="*/ 209774 w 4638956"/>
                  <a:gd name="connsiteY6" fmla="*/ 716472 h 770260"/>
                  <a:gd name="connsiteX7" fmla="*/ 258183 w 4638956"/>
                  <a:gd name="connsiteY7" fmla="*/ 705715 h 770260"/>
                  <a:gd name="connsiteX8" fmla="*/ 355002 w 4638956"/>
                  <a:gd name="connsiteY8" fmla="*/ 684199 h 770260"/>
                  <a:gd name="connsiteX9" fmla="*/ 376518 w 4638956"/>
                  <a:gd name="connsiteY9" fmla="*/ 678820 h 770260"/>
                  <a:gd name="connsiteX10" fmla="*/ 650838 w 4638956"/>
                  <a:gd name="connsiteY10" fmla="*/ 673442 h 770260"/>
                  <a:gd name="connsiteX11" fmla="*/ 688489 w 4638956"/>
                  <a:gd name="connsiteY11" fmla="*/ 668063 h 770260"/>
                  <a:gd name="connsiteX12" fmla="*/ 720762 w 4638956"/>
                  <a:gd name="connsiteY12" fmla="*/ 657305 h 770260"/>
                  <a:gd name="connsiteX13" fmla="*/ 769172 w 4638956"/>
                  <a:gd name="connsiteY13" fmla="*/ 646547 h 770260"/>
                  <a:gd name="connsiteX14" fmla="*/ 882127 w 4638956"/>
                  <a:gd name="connsiteY14" fmla="*/ 641169 h 770260"/>
                  <a:gd name="connsiteX15" fmla="*/ 914400 w 4638956"/>
                  <a:gd name="connsiteY15" fmla="*/ 635790 h 770260"/>
                  <a:gd name="connsiteX16" fmla="*/ 935915 w 4638956"/>
                  <a:gd name="connsiteY16" fmla="*/ 630411 h 770260"/>
                  <a:gd name="connsiteX17" fmla="*/ 1032734 w 4638956"/>
                  <a:gd name="connsiteY17" fmla="*/ 625032 h 770260"/>
                  <a:gd name="connsiteX18" fmla="*/ 1091901 w 4638956"/>
                  <a:gd name="connsiteY18" fmla="*/ 614275 h 770260"/>
                  <a:gd name="connsiteX19" fmla="*/ 1140311 w 4638956"/>
                  <a:gd name="connsiteY19" fmla="*/ 619653 h 770260"/>
                  <a:gd name="connsiteX20" fmla="*/ 1161826 w 4638956"/>
                  <a:gd name="connsiteY20" fmla="*/ 625032 h 770260"/>
                  <a:gd name="connsiteX21" fmla="*/ 1328569 w 4638956"/>
                  <a:gd name="connsiteY21" fmla="*/ 614275 h 770260"/>
                  <a:gd name="connsiteX22" fmla="*/ 1339327 w 4638956"/>
                  <a:gd name="connsiteY22" fmla="*/ 598138 h 770260"/>
                  <a:gd name="connsiteX23" fmla="*/ 1376979 w 4638956"/>
                  <a:gd name="connsiteY23" fmla="*/ 587380 h 770260"/>
                  <a:gd name="connsiteX24" fmla="*/ 1414631 w 4638956"/>
                  <a:gd name="connsiteY24" fmla="*/ 576623 h 770260"/>
                  <a:gd name="connsiteX25" fmla="*/ 1484555 w 4638956"/>
                  <a:gd name="connsiteY25" fmla="*/ 571244 h 770260"/>
                  <a:gd name="connsiteX26" fmla="*/ 1565238 w 4638956"/>
                  <a:gd name="connsiteY26" fmla="*/ 565865 h 770260"/>
                  <a:gd name="connsiteX27" fmla="*/ 1608268 w 4638956"/>
                  <a:gd name="connsiteY27" fmla="*/ 555107 h 770260"/>
                  <a:gd name="connsiteX28" fmla="*/ 1624405 w 4638956"/>
                  <a:gd name="connsiteY28" fmla="*/ 549729 h 770260"/>
                  <a:gd name="connsiteX29" fmla="*/ 1656678 w 4638956"/>
                  <a:gd name="connsiteY29" fmla="*/ 544350 h 770260"/>
                  <a:gd name="connsiteX30" fmla="*/ 1667435 w 4638956"/>
                  <a:gd name="connsiteY30" fmla="*/ 528213 h 770260"/>
                  <a:gd name="connsiteX31" fmla="*/ 1683572 w 4638956"/>
                  <a:gd name="connsiteY31" fmla="*/ 517456 h 770260"/>
                  <a:gd name="connsiteX32" fmla="*/ 1737360 w 4638956"/>
                  <a:gd name="connsiteY32" fmla="*/ 501319 h 770260"/>
                  <a:gd name="connsiteX33" fmla="*/ 1769633 w 4638956"/>
                  <a:gd name="connsiteY33" fmla="*/ 495940 h 770260"/>
                  <a:gd name="connsiteX34" fmla="*/ 1791148 w 4638956"/>
                  <a:gd name="connsiteY34" fmla="*/ 490562 h 770260"/>
                  <a:gd name="connsiteX35" fmla="*/ 1807285 w 4638956"/>
                  <a:gd name="connsiteY35" fmla="*/ 485183 h 770260"/>
                  <a:gd name="connsiteX36" fmla="*/ 1844936 w 4638956"/>
                  <a:gd name="connsiteY36" fmla="*/ 479804 h 770260"/>
                  <a:gd name="connsiteX37" fmla="*/ 1898725 w 4638956"/>
                  <a:gd name="connsiteY37" fmla="*/ 463667 h 770260"/>
                  <a:gd name="connsiteX38" fmla="*/ 1920240 w 4638956"/>
                  <a:gd name="connsiteY38" fmla="*/ 431395 h 770260"/>
                  <a:gd name="connsiteX39" fmla="*/ 1952513 w 4638956"/>
                  <a:gd name="connsiteY39" fmla="*/ 409879 h 770260"/>
                  <a:gd name="connsiteX40" fmla="*/ 1968649 w 4638956"/>
                  <a:gd name="connsiteY40" fmla="*/ 399122 h 770260"/>
                  <a:gd name="connsiteX41" fmla="*/ 2000922 w 4638956"/>
                  <a:gd name="connsiteY41" fmla="*/ 388364 h 770260"/>
                  <a:gd name="connsiteX42" fmla="*/ 2017059 w 4638956"/>
                  <a:gd name="connsiteY42" fmla="*/ 382985 h 770260"/>
                  <a:gd name="connsiteX43" fmla="*/ 2076226 w 4638956"/>
                  <a:gd name="connsiteY43" fmla="*/ 377606 h 770260"/>
                  <a:gd name="connsiteX44" fmla="*/ 2103120 w 4638956"/>
                  <a:gd name="connsiteY44" fmla="*/ 372227 h 770260"/>
                  <a:gd name="connsiteX45" fmla="*/ 2119256 w 4638956"/>
                  <a:gd name="connsiteY45" fmla="*/ 366849 h 770260"/>
                  <a:gd name="connsiteX46" fmla="*/ 2226833 w 4638956"/>
                  <a:gd name="connsiteY46" fmla="*/ 361470 h 770260"/>
                  <a:gd name="connsiteX47" fmla="*/ 2259106 w 4638956"/>
                  <a:gd name="connsiteY47" fmla="*/ 339955 h 770260"/>
                  <a:gd name="connsiteX48" fmla="*/ 2307515 w 4638956"/>
                  <a:gd name="connsiteY48" fmla="*/ 323818 h 770260"/>
                  <a:gd name="connsiteX49" fmla="*/ 2323652 w 4638956"/>
                  <a:gd name="connsiteY49" fmla="*/ 318439 h 770260"/>
                  <a:gd name="connsiteX50" fmla="*/ 2398955 w 4638956"/>
                  <a:gd name="connsiteY50" fmla="*/ 286166 h 770260"/>
                  <a:gd name="connsiteX51" fmla="*/ 2415092 w 4638956"/>
                  <a:gd name="connsiteY51" fmla="*/ 280787 h 770260"/>
                  <a:gd name="connsiteX52" fmla="*/ 2490395 w 4638956"/>
                  <a:gd name="connsiteY52" fmla="*/ 275409 h 770260"/>
                  <a:gd name="connsiteX53" fmla="*/ 2560320 w 4638956"/>
                  <a:gd name="connsiteY53" fmla="*/ 264651 h 770260"/>
                  <a:gd name="connsiteX54" fmla="*/ 2581835 w 4638956"/>
                  <a:gd name="connsiteY54" fmla="*/ 259272 h 770260"/>
                  <a:gd name="connsiteX55" fmla="*/ 2597972 w 4638956"/>
                  <a:gd name="connsiteY55" fmla="*/ 253893 h 770260"/>
                  <a:gd name="connsiteX56" fmla="*/ 2753958 w 4638956"/>
                  <a:gd name="connsiteY56" fmla="*/ 248515 h 770260"/>
                  <a:gd name="connsiteX57" fmla="*/ 2775473 w 4638956"/>
                  <a:gd name="connsiteY57" fmla="*/ 243136 h 770260"/>
                  <a:gd name="connsiteX58" fmla="*/ 2791609 w 4638956"/>
                  <a:gd name="connsiteY58" fmla="*/ 237757 h 770260"/>
                  <a:gd name="connsiteX59" fmla="*/ 2823882 w 4638956"/>
                  <a:gd name="connsiteY59" fmla="*/ 232378 h 770260"/>
                  <a:gd name="connsiteX60" fmla="*/ 2829261 w 4638956"/>
                  <a:gd name="connsiteY60" fmla="*/ 216242 h 770260"/>
                  <a:gd name="connsiteX61" fmla="*/ 3065929 w 4638956"/>
                  <a:gd name="connsiteY61" fmla="*/ 194726 h 770260"/>
                  <a:gd name="connsiteX62" fmla="*/ 3141233 w 4638956"/>
                  <a:gd name="connsiteY62" fmla="*/ 178590 h 770260"/>
                  <a:gd name="connsiteX63" fmla="*/ 3238052 w 4638956"/>
                  <a:gd name="connsiteY63" fmla="*/ 167832 h 770260"/>
                  <a:gd name="connsiteX64" fmla="*/ 3297219 w 4638956"/>
                  <a:gd name="connsiteY64" fmla="*/ 151696 h 770260"/>
                  <a:gd name="connsiteX65" fmla="*/ 3313355 w 4638956"/>
                  <a:gd name="connsiteY65" fmla="*/ 146317 h 770260"/>
                  <a:gd name="connsiteX66" fmla="*/ 3345628 w 4638956"/>
                  <a:gd name="connsiteY66" fmla="*/ 140938 h 770260"/>
                  <a:gd name="connsiteX67" fmla="*/ 3367143 w 4638956"/>
                  <a:gd name="connsiteY67" fmla="*/ 135559 h 770260"/>
                  <a:gd name="connsiteX68" fmla="*/ 3431689 w 4638956"/>
                  <a:gd name="connsiteY68" fmla="*/ 130180 h 770260"/>
                  <a:gd name="connsiteX69" fmla="*/ 3480099 w 4638956"/>
                  <a:gd name="connsiteY69" fmla="*/ 119423 h 770260"/>
                  <a:gd name="connsiteX70" fmla="*/ 3496235 w 4638956"/>
                  <a:gd name="connsiteY70" fmla="*/ 114044 h 770260"/>
                  <a:gd name="connsiteX71" fmla="*/ 3539266 w 4638956"/>
                  <a:gd name="connsiteY71" fmla="*/ 108665 h 770260"/>
                  <a:gd name="connsiteX72" fmla="*/ 3555402 w 4638956"/>
                  <a:gd name="connsiteY72" fmla="*/ 103286 h 770260"/>
                  <a:gd name="connsiteX73" fmla="*/ 3587675 w 4638956"/>
                  <a:gd name="connsiteY73" fmla="*/ 114044 h 770260"/>
                  <a:gd name="connsiteX74" fmla="*/ 3630706 w 4638956"/>
                  <a:gd name="connsiteY74" fmla="*/ 108665 h 770260"/>
                  <a:gd name="connsiteX75" fmla="*/ 3720067 w 4638956"/>
                  <a:gd name="connsiteY75" fmla="*/ 86978 h 770260"/>
                  <a:gd name="connsiteX76" fmla="*/ 3824172 w 4638956"/>
                  <a:gd name="connsiteY76" fmla="*/ 74314 h 770260"/>
                  <a:gd name="connsiteX77" fmla="*/ 3906419 w 4638956"/>
                  <a:gd name="connsiteY77" fmla="*/ 72749 h 770260"/>
                  <a:gd name="connsiteX78" fmla="*/ 3980329 w 4638956"/>
                  <a:gd name="connsiteY78" fmla="*/ 65635 h 770260"/>
                  <a:gd name="connsiteX79" fmla="*/ 4057711 w 4638956"/>
                  <a:gd name="connsiteY79" fmla="*/ 63726 h 770260"/>
                  <a:gd name="connsiteX80" fmla="*/ 4283108 w 4638956"/>
                  <a:gd name="connsiteY80" fmla="*/ 38569 h 770260"/>
                  <a:gd name="connsiteX81" fmla="*/ 4387213 w 4638956"/>
                  <a:gd name="connsiteY81" fmla="*/ 34926 h 770260"/>
                  <a:gd name="connsiteX82" fmla="*/ 4437529 w 4638956"/>
                  <a:gd name="connsiteY82" fmla="*/ 27983 h 770260"/>
                  <a:gd name="connsiteX83" fmla="*/ 4518212 w 4638956"/>
                  <a:gd name="connsiteY83" fmla="*/ 17225 h 770260"/>
                  <a:gd name="connsiteX84" fmla="*/ 4550485 w 4638956"/>
                  <a:gd name="connsiteY84" fmla="*/ 17130 h 770260"/>
                  <a:gd name="connsiteX85" fmla="*/ 4604273 w 4638956"/>
                  <a:gd name="connsiteY85" fmla="*/ 1089 h 770260"/>
                  <a:gd name="connsiteX86" fmla="*/ 4638929 w 4638956"/>
                  <a:gd name="connsiteY86" fmla="*/ 3755 h 770260"/>
                  <a:gd name="connsiteX0" fmla="*/ 0 w 4638956"/>
                  <a:gd name="connsiteY0" fmla="*/ 770260 h 770260"/>
                  <a:gd name="connsiteX1" fmla="*/ 0 w 4638956"/>
                  <a:gd name="connsiteY1" fmla="*/ 770260 h 770260"/>
                  <a:gd name="connsiteX2" fmla="*/ 43031 w 4638956"/>
                  <a:gd name="connsiteY2" fmla="*/ 754124 h 770260"/>
                  <a:gd name="connsiteX3" fmla="*/ 59167 w 4638956"/>
                  <a:gd name="connsiteY3" fmla="*/ 748745 h 770260"/>
                  <a:gd name="connsiteX4" fmla="*/ 161365 w 4638956"/>
                  <a:gd name="connsiteY4" fmla="*/ 743366 h 770260"/>
                  <a:gd name="connsiteX5" fmla="*/ 193638 w 4638956"/>
                  <a:gd name="connsiteY5" fmla="*/ 727230 h 770260"/>
                  <a:gd name="connsiteX6" fmla="*/ 209774 w 4638956"/>
                  <a:gd name="connsiteY6" fmla="*/ 716472 h 770260"/>
                  <a:gd name="connsiteX7" fmla="*/ 258183 w 4638956"/>
                  <a:gd name="connsiteY7" fmla="*/ 705715 h 770260"/>
                  <a:gd name="connsiteX8" fmla="*/ 355002 w 4638956"/>
                  <a:gd name="connsiteY8" fmla="*/ 684199 h 770260"/>
                  <a:gd name="connsiteX9" fmla="*/ 376518 w 4638956"/>
                  <a:gd name="connsiteY9" fmla="*/ 678820 h 770260"/>
                  <a:gd name="connsiteX10" fmla="*/ 650838 w 4638956"/>
                  <a:gd name="connsiteY10" fmla="*/ 673442 h 770260"/>
                  <a:gd name="connsiteX11" fmla="*/ 688489 w 4638956"/>
                  <a:gd name="connsiteY11" fmla="*/ 668063 h 770260"/>
                  <a:gd name="connsiteX12" fmla="*/ 720762 w 4638956"/>
                  <a:gd name="connsiteY12" fmla="*/ 657305 h 770260"/>
                  <a:gd name="connsiteX13" fmla="*/ 769172 w 4638956"/>
                  <a:gd name="connsiteY13" fmla="*/ 646547 h 770260"/>
                  <a:gd name="connsiteX14" fmla="*/ 882127 w 4638956"/>
                  <a:gd name="connsiteY14" fmla="*/ 641169 h 770260"/>
                  <a:gd name="connsiteX15" fmla="*/ 914400 w 4638956"/>
                  <a:gd name="connsiteY15" fmla="*/ 635790 h 770260"/>
                  <a:gd name="connsiteX16" fmla="*/ 935915 w 4638956"/>
                  <a:gd name="connsiteY16" fmla="*/ 630411 h 770260"/>
                  <a:gd name="connsiteX17" fmla="*/ 1032734 w 4638956"/>
                  <a:gd name="connsiteY17" fmla="*/ 625032 h 770260"/>
                  <a:gd name="connsiteX18" fmla="*/ 1091901 w 4638956"/>
                  <a:gd name="connsiteY18" fmla="*/ 614275 h 770260"/>
                  <a:gd name="connsiteX19" fmla="*/ 1140311 w 4638956"/>
                  <a:gd name="connsiteY19" fmla="*/ 619653 h 770260"/>
                  <a:gd name="connsiteX20" fmla="*/ 1161826 w 4638956"/>
                  <a:gd name="connsiteY20" fmla="*/ 625032 h 770260"/>
                  <a:gd name="connsiteX21" fmla="*/ 1328569 w 4638956"/>
                  <a:gd name="connsiteY21" fmla="*/ 614275 h 770260"/>
                  <a:gd name="connsiteX22" fmla="*/ 1339327 w 4638956"/>
                  <a:gd name="connsiteY22" fmla="*/ 598138 h 770260"/>
                  <a:gd name="connsiteX23" fmla="*/ 1376979 w 4638956"/>
                  <a:gd name="connsiteY23" fmla="*/ 587380 h 770260"/>
                  <a:gd name="connsiteX24" fmla="*/ 1414631 w 4638956"/>
                  <a:gd name="connsiteY24" fmla="*/ 576623 h 770260"/>
                  <a:gd name="connsiteX25" fmla="*/ 1484555 w 4638956"/>
                  <a:gd name="connsiteY25" fmla="*/ 571244 h 770260"/>
                  <a:gd name="connsiteX26" fmla="*/ 1565238 w 4638956"/>
                  <a:gd name="connsiteY26" fmla="*/ 565865 h 770260"/>
                  <a:gd name="connsiteX27" fmla="*/ 1608268 w 4638956"/>
                  <a:gd name="connsiteY27" fmla="*/ 555107 h 770260"/>
                  <a:gd name="connsiteX28" fmla="*/ 1624405 w 4638956"/>
                  <a:gd name="connsiteY28" fmla="*/ 549729 h 770260"/>
                  <a:gd name="connsiteX29" fmla="*/ 1656678 w 4638956"/>
                  <a:gd name="connsiteY29" fmla="*/ 544350 h 770260"/>
                  <a:gd name="connsiteX30" fmla="*/ 1667435 w 4638956"/>
                  <a:gd name="connsiteY30" fmla="*/ 528213 h 770260"/>
                  <a:gd name="connsiteX31" fmla="*/ 1683572 w 4638956"/>
                  <a:gd name="connsiteY31" fmla="*/ 517456 h 770260"/>
                  <a:gd name="connsiteX32" fmla="*/ 1737360 w 4638956"/>
                  <a:gd name="connsiteY32" fmla="*/ 501319 h 770260"/>
                  <a:gd name="connsiteX33" fmla="*/ 1769633 w 4638956"/>
                  <a:gd name="connsiteY33" fmla="*/ 495940 h 770260"/>
                  <a:gd name="connsiteX34" fmla="*/ 1791148 w 4638956"/>
                  <a:gd name="connsiteY34" fmla="*/ 490562 h 770260"/>
                  <a:gd name="connsiteX35" fmla="*/ 1807285 w 4638956"/>
                  <a:gd name="connsiteY35" fmla="*/ 485183 h 770260"/>
                  <a:gd name="connsiteX36" fmla="*/ 1844936 w 4638956"/>
                  <a:gd name="connsiteY36" fmla="*/ 479804 h 770260"/>
                  <a:gd name="connsiteX37" fmla="*/ 1898725 w 4638956"/>
                  <a:gd name="connsiteY37" fmla="*/ 463667 h 770260"/>
                  <a:gd name="connsiteX38" fmla="*/ 1920240 w 4638956"/>
                  <a:gd name="connsiteY38" fmla="*/ 431395 h 770260"/>
                  <a:gd name="connsiteX39" fmla="*/ 1952513 w 4638956"/>
                  <a:gd name="connsiteY39" fmla="*/ 409879 h 770260"/>
                  <a:gd name="connsiteX40" fmla="*/ 1968649 w 4638956"/>
                  <a:gd name="connsiteY40" fmla="*/ 399122 h 770260"/>
                  <a:gd name="connsiteX41" fmla="*/ 2000922 w 4638956"/>
                  <a:gd name="connsiteY41" fmla="*/ 388364 h 770260"/>
                  <a:gd name="connsiteX42" fmla="*/ 2017059 w 4638956"/>
                  <a:gd name="connsiteY42" fmla="*/ 382985 h 770260"/>
                  <a:gd name="connsiteX43" fmla="*/ 2076226 w 4638956"/>
                  <a:gd name="connsiteY43" fmla="*/ 377606 h 770260"/>
                  <a:gd name="connsiteX44" fmla="*/ 2103120 w 4638956"/>
                  <a:gd name="connsiteY44" fmla="*/ 372227 h 770260"/>
                  <a:gd name="connsiteX45" fmla="*/ 2119256 w 4638956"/>
                  <a:gd name="connsiteY45" fmla="*/ 366849 h 770260"/>
                  <a:gd name="connsiteX46" fmla="*/ 2226833 w 4638956"/>
                  <a:gd name="connsiteY46" fmla="*/ 361470 h 770260"/>
                  <a:gd name="connsiteX47" fmla="*/ 2259106 w 4638956"/>
                  <a:gd name="connsiteY47" fmla="*/ 339955 h 770260"/>
                  <a:gd name="connsiteX48" fmla="*/ 2307515 w 4638956"/>
                  <a:gd name="connsiteY48" fmla="*/ 323818 h 770260"/>
                  <a:gd name="connsiteX49" fmla="*/ 2323652 w 4638956"/>
                  <a:gd name="connsiteY49" fmla="*/ 318439 h 770260"/>
                  <a:gd name="connsiteX50" fmla="*/ 2398955 w 4638956"/>
                  <a:gd name="connsiteY50" fmla="*/ 286166 h 770260"/>
                  <a:gd name="connsiteX51" fmla="*/ 2415092 w 4638956"/>
                  <a:gd name="connsiteY51" fmla="*/ 280787 h 770260"/>
                  <a:gd name="connsiteX52" fmla="*/ 2490395 w 4638956"/>
                  <a:gd name="connsiteY52" fmla="*/ 275409 h 770260"/>
                  <a:gd name="connsiteX53" fmla="*/ 2560320 w 4638956"/>
                  <a:gd name="connsiteY53" fmla="*/ 264651 h 770260"/>
                  <a:gd name="connsiteX54" fmla="*/ 2581835 w 4638956"/>
                  <a:gd name="connsiteY54" fmla="*/ 259272 h 770260"/>
                  <a:gd name="connsiteX55" fmla="*/ 2597972 w 4638956"/>
                  <a:gd name="connsiteY55" fmla="*/ 253893 h 770260"/>
                  <a:gd name="connsiteX56" fmla="*/ 2753958 w 4638956"/>
                  <a:gd name="connsiteY56" fmla="*/ 248515 h 770260"/>
                  <a:gd name="connsiteX57" fmla="*/ 2775473 w 4638956"/>
                  <a:gd name="connsiteY57" fmla="*/ 243136 h 770260"/>
                  <a:gd name="connsiteX58" fmla="*/ 2791609 w 4638956"/>
                  <a:gd name="connsiteY58" fmla="*/ 237757 h 770260"/>
                  <a:gd name="connsiteX59" fmla="*/ 2823882 w 4638956"/>
                  <a:gd name="connsiteY59" fmla="*/ 232378 h 770260"/>
                  <a:gd name="connsiteX60" fmla="*/ 2829261 w 4638956"/>
                  <a:gd name="connsiteY60" fmla="*/ 216242 h 770260"/>
                  <a:gd name="connsiteX61" fmla="*/ 3065929 w 4638956"/>
                  <a:gd name="connsiteY61" fmla="*/ 194726 h 770260"/>
                  <a:gd name="connsiteX62" fmla="*/ 3141233 w 4638956"/>
                  <a:gd name="connsiteY62" fmla="*/ 178590 h 770260"/>
                  <a:gd name="connsiteX63" fmla="*/ 3238052 w 4638956"/>
                  <a:gd name="connsiteY63" fmla="*/ 167832 h 770260"/>
                  <a:gd name="connsiteX64" fmla="*/ 3297219 w 4638956"/>
                  <a:gd name="connsiteY64" fmla="*/ 151696 h 770260"/>
                  <a:gd name="connsiteX65" fmla="*/ 3313355 w 4638956"/>
                  <a:gd name="connsiteY65" fmla="*/ 146317 h 770260"/>
                  <a:gd name="connsiteX66" fmla="*/ 3345628 w 4638956"/>
                  <a:gd name="connsiteY66" fmla="*/ 140938 h 770260"/>
                  <a:gd name="connsiteX67" fmla="*/ 3367143 w 4638956"/>
                  <a:gd name="connsiteY67" fmla="*/ 135559 h 770260"/>
                  <a:gd name="connsiteX68" fmla="*/ 3431689 w 4638956"/>
                  <a:gd name="connsiteY68" fmla="*/ 130180 h 770260"/>
                  <a:gd name="connsiteX69" fmla="*/ 3480099 w 4638956"/>
                  <a:gd name="connsiteY69" fmla="*/ 119423 h 770260"/>
                  <a:gd name="connsiteX70" fmla="*/ 3496235 w 4638956"/>
                  <a:gd name="connsiteY70" fmla="*/ 114044 h 770260"/>
                  <a:gd name="connsiteX71" fmla="*/ 3539266 w 4638956"/>
                  <a:gd name="connsiteY71" fmla="*/ 108665 h 770260"/>
                  <a:gd name="connsiteX72" fmla="*/ 3555402 w 4638956"/>
                  <a:gd name="connsiteY72" fmla="*/ 103286 h 770260"/>
                  <a:gd name="connsiteX73" fmla="*/ 3587675 w 4638956"/>
                  <a:gd name="connsiteY73" fmla="*/ 114044 h 770260"/>
                  <a:gd name="connsiteX74" fmla="*/ 3630706 w 4638956"/>
                  <a:gd name="connsiteY74" fmla="*/ 108665 h 770260"/>
                  <a:gd name="connsiteX75" fmla="*/ 3720067 w 4638956"/>
                  <a:gd name="connsiteY75" fmla="*/ 86978 h 770260"/>
                  <a:gd name="connsiteX76" fmla="*/ 3824172 w 4638956"/>
                  <a:gd name="connsiteY76" fmla="*/ 74314 h 770260"/>
                  <a:gd name="connsiteX77" fmla="*/ 3906419 w 4638956"/>
                  <a:gd name="connsiteY77" fmla="*/ 72749 h 770260"/>
                  <a:gd name="connsiteX78" fmla="*/ 3980329 w 4638956"/>
                  <a:gd name="connsiteY78" fmla="*/ 65635 h 770260"/>
                  <a:gd name="connsiteX79" fmla="*/ 4057711 w 4638956"/>
                  <a:gd name="connsiteY79" fmla="*/ 63726 h 770260"/>
                  <a:gd name="connsiteX80" fmla="*/ 4283108 w 4638956"/>
                  <a:gd name="connsiteY80" fmla="*/ 38569 h 770260"/>
                  <a:gd name="connsiteX81" fmla="*/ 4387213 w 4638956"/>
                  <a:gd name="connsiteY81" fmla="*/ 34926 h 770260"/>
                  <a:gd name="connsiteX82" fmla="*/ 4437529 w 4638956"/>
                  <a:gd name="connsiteY82" fmla="*/ 27983 h 770260"/>
                  <a:gd name="connsiteX83" fmla="*/ 4518212 w 4638956"/>
                  <a:gd name="connsiteY83" fmla="*/ 17225 h 770260"/>
                  <a:gd name="connsiteX84" fmla="*/ 4550485 w 4638956"/>
                  <a:gd name="connsiteY84" fmla="*/ 17130 h 770260"/>
                  <a:gd name="connsiteX85" fmla="*/ 4604273 w 4638956"/>
                  <a:gd name="connsiteY85" fmla="*/ 1089 h 770260"/>
                  <a:gd name="connsiteX86" fmla="*/ 4638929 w 4638956"/>
                  <a:gd name="connsiteY86" fmla="*/ 3755 h 770260"/>
                  <a:gd name="connsiteX0" fmla="*/ 0 w 4638943"/>
                  <a:gd name="connsiteY0" fmla="*/ 767305 h 767305"/>
                  <a:gd name="connsiteX1" fmla="*/ 0 w 4638943"/>
                  <a:gd name="connsiteY1" fmla="*/ 767305 h 767305"/>
                  <a:gd name="connsiteX2" fmla="*/ 43031 w 4638943"/>
                  <a:gd name="connsiteY2" fmla="*/ 751169 h 767305"/>
                  <a:gd name="connsiteX3" fmla="*/ 59167 w 4638943"/>
                  <a:gd name="connsiteY3" fmla="*/ 745790 h 767305"/>
                  <a:gd name="connsiteX4" fmla="*/ 161365 w 4638943"/>
                  <a:gd name="connsiteY4" fmla="*/ 740411 h 767305"/>
                  <a:gd name="connsiteX5" fmla="*/ 193638 w 4638943"/>
                  <a:gd name="connsiteY5" fmla="*/ 724275 h 767305"/>
                  <a:gd name="connsiteX6" fmla="*/ 209774 w 4638943"/>
                  <a:gd name="connsiteY6" fmla="*/ 713517 h 767305"/>
                  <a:gd name="connsiteX7" fmla="*/ 258183 w 4638943"/>
                  <a:gd name="connsiteY7" fmla="*/ 702760 h 767305"/>
                  <a:gd name="connsiteX8" fmla="*/ 355002 w 4638943"/>
                  <a:gd name="connsiteY8" fmla="*/ 681244 h 767305"/>
                  <a:gd name="connsiteX9" fmla="*/ 376518 w 4638943"/>
                  <a:gd name="connsiteY9" fmla="*/ 675865 h 767305"/>
                  <a:gd name="connsiteX10" fmla="*/ 650838 w 4638943"/>
                  <a:gd name="connsiteY10" fmla="*/ 670487 h 767305"/>
                  <a:gd name="connsiteX11" fmla="*/ 688489 w 4638943"/>
                  <a:gd name="connsiteY11" fmla="*/ 665108 h 767305"/>
                  <a:gd name="connsiteX12" fmla="*/ 720762 w 4638943"/>
                  <a:gd name="connsiteY12" fmla="*/ 654350 h 767305"/>
                  <a:gd name="connsiteX13" fmla="*/ 769172 w 4638943"/>
                  <a:gd name="connsiteY13" fmla="*/ 643592 h 767305"/>
                  <a:gd name="connsiteX14" fmla="*/ 882127 w 4638943"/>
                  <a:gd name="connsiteY14" fmla="*/ 638214 h 767305"/>
                  <a:gd name="connsiteX15" fmla="*/ 914400 w 4638943"/>
                  <a:gd name="connsiteY15" fmla="*/ 632835 h 767305"/>
                  <a:gd name="connsiteX16" fmla="*/ 935915 w 4638943"/>
                  <a:gd name="connsiteY16" fmla="*/ 627456 h 767305"/>
                  <a:gd name="connsiteX17" fmla="*/ 1032734 w 4638943"/>
                  <a:gd name="connsiteY17" fmla="*/ 622077 h 767305"/>
                  <a:gd name="connsiteX18" fmla="*/ 1091901 w 4638943"/>
                  <a:gd name="connsiteY18" fmla="*/ 611320 h 767305"/>
                  <a:gd name="connsiteX19" fmla="*/ 1140311 w 4638943"/>
                  <a:gd name="connsiteY19" fmla="*/ 616698 h 767305"/>
                  <a:gd name="connsiteX20" fmla="*/ 1161826 w 4638943"/>
                  <a:gd name="connsiteY20" fmla="*/ 622077 h 767305"/>
                  <a:gd name="connsiteX21" fmla="*/ 1328569 w 4638943"/>
                  <a:gd name="connsiteY21" fmla="*/ 611320 h 767305"/>
                  <a:gd name="connsiteX22" fmla="*/ 1339327 w 4638943"/>
                  <a:gd name="connsiteY22" fmla="*/ 595183 h 767305"/>
                  <a:gd name="connsiteX23" fmla="*/ 1376979 w 4638943"/>
                  <a:gd name="connsiteY23" fmla="*/ 584425 h 767305"/>
                  <a:gd name="connsiteX24" fmla="*/ 1414631 w 4638943"/>
                  <a:gd name="connsiteY24" fmla="*/ 573668 h 767305"/>
                  <a:gd name="connsiteX25" fmla="*/ 1484555 w 4638943"/>
                  <a:gd name="connsiteY25" fmla="*/ 568289 h 767305"/>
                  <a:gd name="connsiteX26" fmla="*/ 1565238 w 4638943"/>
                  <a:gd name="connsiteY26" fmla="*/ 562910 h 767305"/>
                  <a:gd name="connsiteX27" fmla="*/ 1608268 w 4638943"/>
                  <a:gd name="connsiteY27" fmla="*/ 552152 h 767305"/>
                  <a:gd name="connsiteX28" fmla="*/ 1624405 w 4638943"/>
                  <a:gd name="connsiteY28" fmla="*/ 546774 h 767305"/>
                  <a:gd name="connsiteX29" fmla="*/ 1656678 w 4638943"/>
                  <a:gd name="connsiteY29" fmla="*/ 541395 h 767305"/>
                  <a:gd name="connsiteX30" fmla="*/ 1667435 w 4638943"/>
                  <a:gd name="connsiteY30" fmla="*/ 525258 h 767305"/>
                  <a:gd name="connsiteX31" fmla="*/ 1683572 w 4638943"/>
                  <a:gd name="connsiteY31" fmla="*/ 514501 h 767305"/>
                  <a:gd name="connsiteX32" fmla="*/ 1737360 w 4638943"/>
                  <a:gd name="connsiteY32" fmla="*/ 498364 h 767305"/>
                  <a:gd name="connsiteX33" fmla="*/ 1769633 w 4638943"/>
                  <a:gd name="connsiteY33" fmla="*/ 492985 h 767305"/>
                  <a:gd name="connsiteX34" fmla="*/ 1791148 w 4638943"/>
                  <a:gd name="connsiteY34" fmla="*/ 487607 h 767305"/>
                  <a:gd name="connsiteX35" fmla="*/ 1807285 w 4638943"/>
                  <a:gd name="connsiteY35" fmla="*/ 482228 h 767305"/>
                  <a:gd name="connsiteX36" fmla="*/ 1844936 w 4638943"/>
                  <a:gd name="connsiteY36" fmla="*/ 476849 h 767305"/>
                  <a:gd name="connsiteX37" fmla="*/ 1898725 w 4638943"/>
                  <a:gd name="connsiteY37" fmla="*/ 460712 h 767305"/>
                  <a:gd name="connsiteX38" fmla="*/ 1920240 w 4638943"/>
                  <a:gd name="connsiteY38" fmla="*/ 428440 h 767305"/>
                  <a:gd name="connsiteX39" fmla="*/ 1952513 w 4638943"/>
                  <a:gd name="connsiteY39" fmla="*/ 406924 h 767305"/>
                  <a:gd name="connsiteX40" fmla="*/ 1968649 w 4638943"/>
                  <a:gd name="connsiteY40" fmla="*/ 396167 h 767305"/>
                  <a:gd name="connsiteX41" fmla="*/ 2000922 w 4638943"/>
                  <a:gd name="connsiteY41" fmla="*/ 385409 h 767305"/>
                  <a:gd name="connsiteX42" fmla="*/ 2017059 w 4638943"/>
                  <a:gd name="connsiteY42" fmla="*/ 380030 h 767305"/>
                  <a:gd name="connsiteX43" fmla="*/ 2076226 w 4638943"/>
                  <a:gd name="connsiteY43" fmla="*/ 374651 h 767305"/>
                  <a:gd name="connsiteX44" fmla="*/ 2103120 w 4638943"/>
                  <a:gd name="connsiteY44" fmla="*/ 369272 h 767305"/>
                  <a:gd name="connsiteX45" fmla="*/ 2119256 w 4638943"/>
                  <a:gd name="connsiteY45" fmla="*/ 363894 h 767305"/>
                  <a:gd name="connsiteX46" fmla="*/ 2226833 w 4638943"/>
                  <a:gd name="connsiteY46" fmla="*/ 358515 h 767305"/>
                  <a:gd name="connsiteX47" fmla="*/ 2259106 w 4638943"/>
                  <a:gd name="connsiteY47" fmla="*/ 337000 h 767305"/>
                  <a:gd name="connsiteX48" fmla="*/ 2307515 w 4638943"/>
                  <a:gd name="connsiteY48" fmla="*/ 320863 h 767305"/>
                  <a:gd name="connsiteX49" fmla="*/ 2323652 w 4638943"/>
                  <a:gd name="connsiteY49" fmla="*/ 315484 h 767305"/>
                  <a:gd name="connsiteX50" fmla="*/ 2398955 w 4638943"/>
                  <a:gd name="connsiteY50" fmla="*/ 283211 h 767305"/>
                  <a:gd name="connsiteX51" fmla="*/ 2415092 w 4638943"/>
                  <a:gd name="connsiteY51" fmla="*/ 277832 h 767305"/>
                  <a:gd name="connsiteX52" fmla="*/ 2490395 w 4638943"/>
                  <a:gd name="connsiteY52" fmla="*/ 272454 h 767305"/>
                  <a:gd name="connsiteX53" fmla="*/ 2560320 w 4638943"/>
                  <a:gd name="connsiteY53" fmla="*/ 261696 h 767305"/>
                  <a:gd name="connsiteX54" fmla="*/ 2581835 w 4638943"/>
                  <a:gd name="connsiteY54" fmla="*/ 256317 h 767305"/>
                  <a:gd name="connsiteX55" fmla="*/ 2597972 w 4638943"/>
                  <a:gd name="connsiteY55" fmla="*/ 250938 h 767305"/>
                  <a:gd name="connsiteX56" fmla="*/ 2753958 w 4638943"/>
                  <a:gd name="connsiteY56" fmla="*/ 245560 h 767305"/>
                  <a:gd name="connsiteX57" fmla="*/ 2775473 w 4638943"/>
                  <a:gd name="connsiteY57" fmla="*/ 240181 h 767305"/>
                  <a:gd name="connsiteX58" fmla="*/ 2791609 w 4638943"/>
                  <a:gd name="connsiteY58" fmla="*/ 234802 h 767305"/>
                  <a:gd name="connsiteX59" fmla="*/ 2823882 w 4638943"/>
                  <a:gd name="connsiteY59" fmla="*/ 229423 h 767305"/>
                  <a:gd name="connsiteX60" fmla="*/ 2829261 w 4638943"/>
                  <a:gd name="connsiteY60" fmla="*/ 213287 h 767305"/>
                  <a:gd name="connsiteX61" fmla="*/ 3065929 w 4638943"/>
                  <a:gd name="connsiteY61" fmla="*/ 191771 h 767305"/>
                  <a:gd name="connsiteX62" fmla="*/ 3141233 w 4638943"/>
                  <a:gd name="connsiteY62" fmla="*/ 175635 h 767305"/>
                  <a:gd name="connsiteX63" fmla="*/ 3238052 w 4638943"/>
                  <a:gd name="connsiteY63" fmla="*/ 164877 h 767305"/>
                  <a:gd name="connsiteX64" fmla="*/ 3297219 w 4638943"/>
                  <a:gd name="connsiteY64" fmla="*/ 148741 h 767305"/>
                  <a:gd name="connsiteX65" fmla="*/ 3313355 w 4638943"/>
                  <a:gd name="connsiteY65" fmla="*/ 143362 h 767305"/>
                  <a:gd name="connsiteX66" fmla="*/ 3345628 w 4638943"/>
                  <a:gd name="connsiteY66" fmla="*/ 137983 h 767305"/>
                  <a:gd name="connsiteX67" fmla="*/ 3367143 w 4638943"/>
                  <a:gd name="connsiteY67" fmla="*/ 132604 h 767305"/>
                  <a:gd name="connsiteX68" fmla="*/ 3431689 w 4638943"/>
                  <a:gd name="connsiteY68" fmla="*/ 127225 h 767305"/>
                  <a:gd name="connsiteX69" fmla="*/ 3480099 w 4638943"/>
                  <a:gd name="connsiteY69" fmla="*/ 116468 h 767305"/>
                  <a:gd name="connsiteX70" fmla="*/ 3496235 w 4638943"/>
                  <a:gd name="connsiteY70" fmla="*/ 111089 h 767305"/>
                  <a:gd name="connsiteX71" fmla="*/ 3539266 w 4638943"/>
                  <a:gd name="connsiteY71" fmla="*/ 105710 h 767305"/>
                  <a:gd name="connsiteX72" fmla="*/ 3555402 w 4638943"/>
                  <a:gd name="connsiteY72" fmla="*/ 100331 h 767305"/>
                  <a:gd name="connsiteX73" fmla="*/ 3587675 w 4638943"/>
                  <a:gd name="connsiteY73" fmla="*/ 111089 h 767305"/>
                  <a:gd name="connsiteX74" fmla="*/ 3630706 w 4638943"/>
                  <a:gd name="connsiteY74" fmla="*/ 105710 h 767305"/>
                  <a:gd name="connsiteX75" fmla="*/ 3720067 w 4638943"/>
                  <a:gd name="connsiteY75" fmla="*/ 84023 h 767305"/>
                  <a:gd name="connsiteX76" fmla="*/ 3824172 w 4638943"/>
                  <a:gd name="connsiteY76" fmla="*/ 71359 h 767305"/>
                  <a:gd name="connsiteX77" fmla="*/ 3906419 w 4638943"/>
                  <a:gd name="connsiteY77" fmla="*/ 69794 h 767305"/>
                  <a:gd name="connsiteX78" fmla="*/ 3980329 w 4638943"/>
                  <a:gd name="connsiteY78" fmla="*/ 62680 h 767305"/>
                  <a:gd name="connsiteX79" fmla="*/ 4057711 w 4638943"/>
                  <a:gd name="connsiteY79" fmla="*/ 60771 h 767305"/>
                  <a:gd name="connsiteX80" fmla="*/ 4283108 w 4638943"/>
                  <a:gd name="connsiteY80" fmla="*/ 35614 h 767305"/>
                  <a:gd name="connsiteX81" fmla="*/ 4387213 w 4638943"/>
                  <a:gd name="connsiteY81" fmla="*/ 31971 h 767305"/>
                  <a:gd name="connsiteX82" fmla="*/ 4437529 w 4638943"/>
                  <a:gd name="connsiteY82" fmla="*/ 25028 h 767305"/>
                  <a:gd name="connsiteX83" fmla="*/ 4518212 w 4638943"/>
                  <a:gd name="connsiteY83" fmla="*/ 14270 h 767305"/>
                  <a:gd name="connsiteX84" fmla="*/ 4550485 w 4638943"/>
                  <a:gd name="connsiteY84" fmla="*/ 14175 h 767305"/>
                  <a:gd name="connsiteX85" fmla="*/ 4585612 w 4638943"/>
                  <a:gd name="connsiteY85" fmla="*/ 8798 h 767305"/>
                  <a:gd name="connsiteX86" fmla="*/ 4638929 w 4638943"/>
                  <a:gd name="connsiteY86" fmla="*/ 800 h 767305"/>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5402 w 4606982"/>
                  <a:gd name="connsiteY72" fmla="*/ 93332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5402 w 4606982"/>
                  <a:gd name="connsiteY72" fmla="*/ 93332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5402 w 4606982"/>
                  <a:gd name="connsiteY72" fmla="*/ 93332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5402 w 4606982"/>
                  <a:gd name="connsiteY72" fmla="*/ 93332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5402 w 4606982"/>
                  <a:gd name="connsiteY72" fmla="*/ 93332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5402 w 4606982"/>
                  <a:gd name="connsiteY72" fmla="*/ 93332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5402 w 4606982"/>
                  <a:gd name="connsiteY72" fmla="*/ 93332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5402 w 4606982"/>
                  <a:gd name="connsiteY72" fmla="*/ 93332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5402 w 4606982"/>
                  <a:gd name="connsiteY72" fmla="*/ 93332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5402 w 4606982"/>
                  <a:gd name="connsiteY72" fmla="*/ 93332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0070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8617 w 4606982"/>
                  <a:gd name="connsiteY70" fmla="*/ 104090 h 760306"/>
                  <a:gd name="connsiteX71" fmla="*/ 3539266 w 4606982"/>
                  <a:gd name="connsiteY71" fmla="*/ 9871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70574 w 4606982"/>
                  <a:gd name="connsiteY69" fmla="*/ 123756 h 760306"/>
                  <a:gd name="connsiteX70" fmla="*/ 3498617 w 4606982"/>
                  <a:gd name="connsiteY70" fmla="*/ 104090 h 760306"/>
                  <a:gd name="connsiteX71" fmla="*/ 3539266 w 4606982"/>
                  <a:gd name="connsiteY71" fmla="*/ 9871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70574 w 4606982"/>
                  <a:gd name="connsiteY69" fmla="*/ 123756 h 760306"/>
                  <a:gd name="connsiteX70" fmla="*/ 3500998 w 4606982"/>
                  <a:gd name="connsiteY70" fmla="*/ 120759 h 760306"/>
                  <a:gd name="connsiteX71" fmla="*/ 3539266 w 4606982"/>
                  <a:gd name="connsiteY71" fmla="*/ 9871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70574 w 4606982"/>
                  <a:gd name="connsiteY69" fmla="*/ 123756 h 760306"/>
                  <a:gd name="connsiteX70" fmla="*/ 3500998 w 4606982"/>
                  <a:gd name="connsiteY70" fmla="*/ 120759 h 760306"/>
                  <a:gd name="connsiteX71" fmla="*/ 3536884 w 4606982"/>
                  <a:gd name="connsiteY71" fmla="*/ 11776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26927 w 4606982"/>
                  <a:gd name="connsiteY68" fmla="*/ 129751 h 760306"/>
                  <a:gd name="connsiteX69" fmla="*/ 3470574 w 4606982"/>
                  <a:gd name="connsiteY69" fmla="*/ 123756 h 760306"/>
                  <a:gd name="connsiteX70" fmla="*/ 3500998 w 4606982"/>
                  <a:gd name="connsiteY70" fmla="*/ 120759 h 760306"/>
                  <a:gd name="connsiteX71" fmla="*/ 3536884 w 4606982"/>
                  <a:gd name="connsiteY71" fmla="*/ 11776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9524 w 4606982"/>
                  <a:gd name="connsiteY67" fmla="*/ 135130 h 760306"/>
                  <a:gd name="connsiteX68" fmla="*/ 3426927 w 4606982"/>
                  <a:gd name="connsiteY68" fmla="*/ 129751 h 760306"/>
                  <a:gd name="connsiteX69" fmla="*/ 3470574 w 4606982"/>
                  <a:gd name="connsiteY69" fmla="*/ 123756 h 760306"/>
                  <a:gd name="connsiteX70" fmla="*/ 3500998 w 4606982"/>
                  <a:gd name="connsiteY70" fmla="*/ 120759 h 760306"/>
                  <a:gd name="connsiteX71" fmla="*/ 3536884 w 4606982"/>
                  <a:gd name="connsiteY71" fmla="*/ 11776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8128 h 760306"/>
                  <a:gd name="connsiteX67" fmla="*/ 3369524 w 4606982"/>
                  <a:gd name="connsiteY67" fmla="*/ 135130 h 760306"/>
                  <a:gd name="connsiteX68" fmla="*/ 3426927 w 4606982"/>
                  <a:gd name="connsiteY68" fmla="*/ 129751 h 760306"/>
                  <a:gd name="connsiteX69" fmla="*/ 3470574 w 4606982"/>
                  <a:gd name="connsiteY69" fmla="*/ 123756 h 760306"/>
                  <a:gd name="connsiteX70" fmla="*/ 3500998 w 4606982"/>
                  <a:gd name="connsiteY70" fmla="*/ 120759 h 760306"/>
                  <a:gd name="connsiteX71" fmla="*/ 3536884 w 4606982"/>
                  <a:gd name="connsiteY71" fmla="*/ 11776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43507 h 760306"/>
                  <a:gd name="connsiteX66" fmla="*/ 3345628 w 4606982"/>
                  <a:gd name="connsiteY66" fmla="*/ 138128 h 760306"/>
                  <a:gd name="connsiteX67" fmla="*/ 3369524 w 4606982"/>
                  <a:gd name="connsiteY67" fmla="*/ 135130 h 760306"/>
                  <a:gd name="connsiteX68" fmla="*/ 3426927 w 4606982"/>
                  <a:gd name="connsiteY68" fmla="*/ 129751 h 760306"/>
                  <a:gd name="connsiteX69" fmla="*/ 3470574 w 4606982"/>
                  <a:gd name="connsiteY69" fmla="*/ 123756 h 760306"/>
                  <a:gd name="connsiteX70" fmla="*/ 3500998 w 4606982"/>
                  <a:gd name="connsiteY70" fmla="*/ 120759 h 760306"/>
                  <a:gd name="connsiteX71" fmla="*/ 3536884 w 4606982"/>
                  <a:gd name="connsiteY71" fmla="*/ 11776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56404 w 4606982"/>
                  <a:gd name="connsiteY61" fmla="*/ 172866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43507 h 760306"/>
                  <a:gd name="connsiteX66" fmla="*/ 3345628 w 4606982"/>
                  <a:gd name="connsiteY66" fmla="*/ 138128 h 760306"/>
                  <a:gd name="connsiteX67" fmla="*/ 3369524 w 4606982"/>
                  <a:gd name="connsiteY67" fmla="*/ 135130 h 760306"/>
                  <a:gd name="connsiteX68" fmla="*/ 3426927 w 4606982"/>
                  <a:gd name="connsiteY68" fmla="*/ 129751 h 760306"/>
                  <a:gd name="connsiteX69" fmla="*/ 3470574 w 4606982"/>
                  <a:gd name="connsiteY69" fmla="*/ 123756 h 760306"/>
                  <a:gd name="connsiteX70" fmla="*/ 3500998 w 4606982"/>
                  <a:gd name="connsiteY70" fmla="*/ 120759 h 760306"/>
                  <a:gd name="connsiteX71" fmla="*/ 3536884 w 4606982"/>
                  <a:gd name="connsiteY71" fmla="*/ 11776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296579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5133 w 4606982"/>
                  <a:gd name="connsiteY48" fmla="*/ 304339 h 760306"/>
                  <a:gd name="connsiteX49" fmla="*/ 2323652 w 4606982"/>
                  <a:gd name="connsiteY49" fmla="*/ 296579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80876 w 4606982"/>
                  <a:gd name="connsiteY20" fmla="*/ 600791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11464 h 760306"/>
                  <a:gd name="connsiteX19" fmla="*/ 1140311 w 4606982"/>
                  <a:gd name="connsiteY19" fmla="*/ 609699 h 760306"/>
                  <a:gd name="connsiteX20" fmla="*/ 1180876 w 4606982"/>
                  <a:gd name="connsiteY20" fmla="*/ 600791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46202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11464 h 760306"/>
                  <a:gd name="connsiteX19" fmla="*/ 1140311 w 4606982"/>
                  <a:gd name="connsiteY19" fmla="*/ 609699 h 760306"/>
                  <a:gd name="connsiteX20" fmla="*/ 1180876 w 4606982"/>
                  <a:gd name="connsiteY20" fmla="*/ 600791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49201 h 760306"/>
                  <a:gd name="connsiteX11" fmla="*/ 688489 w 4606982"/>
                  <a:gd name="connsiteY11" fmla="*/ 646202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11464 h 760306"/>
                  <a:gd name="connsiteX19" fmla="*/ 1140311 w 4606982"/>
                  <a:gd name="connsiteY19" fmla="*/ 609699 h 760306"/>
                  <a:gd name="connsiteX20" fmla="*/ 1180876 w 4606982"/>
                  <a:gd name="connsiteY20" fmla="*/ 600791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21681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49201 h 760306"/>
                  <a:gd name="connsiteX11" fmla="*/ 688489 w 4606982"/>
                  <a:gd name="connsiteY11" fmla="*/ 646202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11464 h 760306"/>
                  <a:gd name="connsiteX19" fmla="*/ 1140311 w 4606982"/>
                  <a:gd name="connsiteY19" fmla="*/ 609699 h 760306"/>
                  <a:gd name="connsiteX20" fmla="*/ 1180876 w 4606982"/>
                  <a:gd name="connsiteY20" fmla="*/ 600791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200782 w 4606982"/>
                  <a:gd name="connsiteY5" fmla="*/ 724419 h 760306"/>
                  <a:gd name="connsiteX6" fmla="*/ 221681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49201 h 760306"/>
                  <a:gd name="connsiteX11" fmla="*/ 688489 w 4606982"/>
                  <a:gd name="connsiteY11" fmla="*/ 646202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11464 h 760306"/>
                  <a:gd name="connsiteX19" fmla="*/ 1140311 w 4606982"/>
                  <a:gd name="connsiteY19" fmla="*/ 609699 h 760306"/>
                  <a:gd name="connsiteX20" fmla="*/ 1180876 w 4606982"/>
                  <a:gd name="connsiteY20" fmla="*/ 600791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200782 w 4606982"/>
                  <a:gd name="connsiteY5" fmla="*/ 724419 h 760306"/>
                  <a:gd name="connsiteX6" fmla="*/ 228825 w 4606982"/>
                  <a:gd name="connsiteY6" fmla="*/ 716043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49201 h 760306"/>
                  <a:gd name="connsiteX11" fmla="*/ 688489 w 4606982"/>
                  <a:gd name="connsiteY11" fmla="*/ 646202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11464 h 760306"/>
                  <a:gd name="connsiteX19" fmla="*/ 1140311 w 4606982"/>
                  <a:gd name="connsiteY19" fmla="*/ 609699 h 760306"/>
                  <a:gd name="connsiteX20" fmla="*/ 1180876 w 4606982"/>
                  <a:gd name="connsiteY20" fmla="*/ 600791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200782 w 4606982"/>
                  <a:gd name="connsiteY5" fmla="*/ 724419 h 760306"/>
                  <a:gd name="connsiteX6" fmla="*/ 228825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49201 h 760306"/>
                  <a:gd name="connsiteX11" fmla="*/ 688489 w 4606982"/>
                  <a:gd name="connsiteY11" fmla="*/ 646202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11464 h 760306"/>
                  <a:gd name="connsiteX19" fmla="*/ 1140311 w 4606982"/>
                  <a:gd name="connsiteY19" fmla="*/ 609699 h 760306"/>
                  <a:gd name="connsiteX20" fmla="*/ 1180876 w 4606982"/>
                  <a:gd name="connsiteY20" fmla="*/ 600791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200782 w 4606982"/>
                  <a:gd name="connsiteY5" fmla="*/ 724419 h 760306"/>
                  <a:gd name="connsiteX6" fmla="*/ 228825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49201 h 760306"/>
                  <a:gd name="connsiteX11" fmla="*/ 688489 w 4606982"/>
                  <a:gd name="connsiteY11" fmla="*/ 646202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11464 h 760306"/>
                  <a:gd name="connsiteX19" fmla="*/ 1140311 w 4606982"/>
                  <a:gd name="connsiteY19" fmla="*/ 609699 h 760306"/>
                  <a:gd name="connsiteX20" fmla="*/ 1180876 w 4606982"/>
                  <a:gd name="connsiteY20" fmla="*/ 600791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78217 w 4606982"/>
                  <a:gd name="connsiteY3" fmla="*/ 743553 h 760306"/>
                  <a:gd name="connsiteX4" fmla="*/ 161365 w 4606982"/>
                  <a:gd name="connsiteY4" fmla="*/ 733412 h 760306"/>
                  <a:gd name="connsiteX5" fmla="*/ 200782 w 4606982"/>
                  <a:gd name="connsiteY5" fmla="*/ 724419 h 760306"/>
                  <a:gd name="connsiteX6" fmla="*/ 228825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49201 h 760306"/>
                  <a:gd name="connsiteX11" fmla="*/ 688489 w 4606982"/>
                  <a:gd name="connsiteY11" fmla="*/ 646202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11464 h 760306"/>
                  <a:gd name="connsiteX19" fmla="*/ 1140311 w 4606982"/>
                  <a:gd name="connsiteY19" fmla="*/ 609699 h 760306"/>
                  <a:gd name="connsiteX20" fmla="*/ 1180876 w 4606982"/>
                  <a:gd name="connsiteY20" fmla="*/ 600791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606982" h="760306">
                    <a:moveTo>
                      <a:pt x="0" y="760306"/>
                    </a:moveTo>
                    <a:lnTo>
                      <a:pt x="0" y="760306"/>
                    </a:lnTo>
                    <a:cubicBezTo>
                      <a:pt x="14344" y="754927"/>
                      <a:pt x="29995" y="746962"/>
                      <a:pt x="43031" y="744170"/>
                    </a:cubicBezTo>
                    <a:cubicBezTo>
                      <a:pt x="56067" y="741378"/>
                      <a:pt x="72571" y="744066"/>
                      <a:pt x="78217" y="743553"/>
                    </a:cubicBezTo>
                    <a:cubicBezTo>
                      <a:pt x="112190" y="740464"/>
                      <a:pt x="127299" y="735205"/>
                      <a:pt x="161365" y="733412"/>
                    </a:cubicBezTo>
                    <a:cubicBezTo>
                      <a:pt x="214760" y="714485"/>
                      <a:pt x="189539" y="728901"/>
                      <a:pt x="200782" y="724419"/>
                    </a:cubicBezTo>
                    <a:cubicBezTo>
                      <a:pt x="212025" y="719937"/>
                      <a:pt x="219258" y="711294"/>
                      <a:pt x="228825" y="706518"/>
                    </a:cubicBezTo>
                    <a:cubicBezTo>
                      <a:pt x="238392" y="701742"/>
                      <a:pt x="245787" y="697827"/>
                      <a:pt x="258183" y="695761"/>
                    </a:cubicBezTo>
                    <a:cubicBezTo>
                      <a:pt x="350512" y="664984"/>
                      <a:pt x="203553" y="712107"/>
                      <a:pt x="355002" y="674245"/>
                    </a:cubicBezTo>
                    <a:cubicBezTo>
                      <a:pt x="362174" y="672452"/>
                      <a:pt x="327212" y="673040"/>
                      <a:pt x="376518" y="668866"/>
                    </a:cubicBezTo>
                    <a:cubicBezTo>
                      <a:pt x="425824" y="664692"/>
                      <a:pt x="559398" y="650994"/>
                      <a:pt x="650838" y="649201"/>
                    </a:cubicBezTo>
                    <a:cubicBezTo>
                      <a:pt x="663388" y="647408"/>
                      <a:pt x="676835" y="646510"/>
                      <a:pt x="688489" y="646202"/>
                    </a:cubicBezTo>
                    <a:cubicBezTo>
                      <a:pt x="700143" y="645894"/>
                      <a:pt x="707315" y="648953"/>
                      <a:pt x="720762" y="647351"/>
                    </a:cubicBezTo>
                    <a:cubicBezTo>
                      <a:pt x="734209" y="645750"/>
                      <a:pt x="759310" y="637352"/>
                      <a:pt x="769172" y="636593"/>
                    </a:cubicBezTo>
                    <a:cubicBezTo>
                      <a:pt x="806755" y="633702"/>
                      <a:pt x="844475" y="633008"/>
                      <a:pt x="882127" y="631215"/>
                    </a:cubicBezTo>
                    <a:cubicBezTo>
                      <a:pt x="892885" y="629422"/>
                      <a:pt x="903706" y="627975"/>
                      <a:pt x="914400" y="625836"/>
                    </a:cubicBezTo>
                    <a:cubicBezTo>
                      <a:pt x="921649" y="624386"/>
                      <a:pt x="928553" y="621126"/>
                      <a:pt x="935915" y="620457"/>
                    </a:cubicBezTo>
                    <a:cubicBezTo>
                      <a:pt x="968105" y="617531"/>
                      <a:pt x="1000461" y="616871"/>
                      <a:pt x="1032734" y="615078"/>
                    </a:cubicBezTo>
                    <a:cubicBezTo>
                      <a:pt x="1051568" y="610369"/>
                      <a:pt x="1072623" y="611464"/>
                      <a:pt x="1091901" y="611464"/>
                    </a:cubicBezTo>
                    <a:cubicBezTo>
                      <a:pt x="1108137" y="611464"/>
                      <a:pt x="1124174" y="607906"/>
                      <a:pt x="1140311" y="609699"/>
                    </a:cubicBezTo>
                    <a:cubicBezTo>
                      <a:pt x="1147483" y="611492"/>
                      <a:pt x="1150293" y="604069"/>
                      <a:pt x="1180876" y="600791"/>
                    </a:cubicBezTo>
                    <a:cubicBezTo>
                      <a:pt x="1211459" y="597513"/>
                      <a:pt x="1259522" y="593997"/>
                      <a:pt x="1323807" y="590033"/>
                    </a:cubicBezTo>
                    <a:cubicBezTo>
                      <a:pt x="1327393" y="584654"/>
                      <a:pt x="1330465" y="590285"/>
                      <a:pt x="1339327" y="588184"/>
                    </a:cubicBezTo>
                    <a:cubicBezTo>
                      <a:pt x="1348189" y="586083"/>
                      <a:pt x="1362047" y="579424"/>
                      <a:pt x="1376979" y="577426"/>
                    </a:cubicBezTo>
                    <a:cubicBezTo>
                      <a:pt x="1391911" y="575428"/>
                      <a:pt x="1409005" y="577296"/>
                      <a:pt x="1428919" y="576194"/>
                    </a:cubicBezTo>
                    <a:cubicBezTo>
                      <a:pt x="1448833" y="575092"/>
                      <a:pt x="1473742" y="574195"/>
                      <a:pt x="1496462" y="570815"/>
                    </a:cubicBezTo>
                    <a:cubicBezTo>
                      <a:pt x="1519182" y="567435"/>
                      <a:pt x="1542313" y="560879"/>
                      <a:pt x="1565238" y="555911"/>
                    </a:cubicBezTo>
                    <a:cubicBezTo>
                      <a:pt x="1579581" y="552325"/>
                      <a:pt x="1594242" y="549828"/>
                      <a:pt x="1608268" y="545153"/>
                    </a:cubicBezTo>
                    <a:cubicBezTo>
                      <a:pt x="1613647" y="543360"/>
                      <a:pt x="1618870" y="541005"/>
                      <a:pt x="1624405" y="539775"/>
                    </a:cubicBezTo>
                    <a:cubicBezTo>
                      <a:pt x="1635051" y="537409"/>
                      <a:pt x="1645920" y="536189"/>
                      <a:pt x="1656678" y="534396"/>
                    </a:cubicBezTo>
                    <a:cubicBezTo>
                      <a:pt x="1660264" y="529017"/>
                      <a:pt x="1662864" y="522830"/>
                      <a:pt x="1667435" y="518259"/>
                    </a:cubicBezTo>
                    <a:cubicBezTo>
                      <a:pt x="1672006" y="513688"/>
                      <a:pt x="1677665" y="510127"/>
                      <a:pt x="1683572" y="507502"/>
                    </a:cubicBezTo>
                    <a:cubicBezTo>
                      <a:pt x="1694799" y="502512"/>
                      <a:pt x="1723136" y="494210"/>
                      <a:pt x="1737360" y="491365"/>
                    </a:cubicBezTo>
                    <a:cubicBezTo>
                      <a:pt x="1748054" y="489226"/>
                      <a:pt x="1758939" y="488125"/>
                      <a:pt x="1769633" y="485986"/>
                    </a:cubicBezTo>
                    <a:cubicBezTo>
                      <a:pt x="1776882" y="484536"/>
                      <a:pt x="1784040" y="482639"/>
                      <a:pt x="1791148" y="480608"/>
                    </a:cubicBezTo>
                    <a:cubicBezTo>
                      <a:pt x="1796600" y="479050"/>
                      <a:pt x="1801725" y="476341"/>
                      <a:pt x="1807285" y="475229"/>
                    </a:cubicBezTo>
                    <a:cubicBezTo>
                      <a:pt x="1819717" y="472743"/>
                      <a:pt x="1832386" y="471643"/>
                      <a:pt x="1844936" y="469850"/>
                    </a:cubicBezTo>
                    <a:cubicBezTo>
                      <a:pt x="1884222" y="456754"/>
                      <a:pt x="1866208" y="461842"/>
                      <a:pt x="1898725" y="453713"/>
                    </a:cubicBezTo>
                    <a:cubicBezTo>
                      <a:pt x="1905897" y="442956"/>
                      <a:pt x="1909483" y="428613"/>
                      <a:pt x="1920240" y="421441"/>
                    </a:cubicBezTo>
                    <a:lnTo>
                      <a:pt x="1952513" y="399925"/>
                    </a:lnTo>
                    <a:cubicBezTo>
                      <a:pt x="1957892" y="396339"/>
                      <a:pt x="1962516" y="391212"/>
                      <a:pt x="1968649" y="389168"/>
                    </a:cubicBezTo>
                    <a:lnTo>
                      <a:pt x="2000922" y="378410"/>
                    </a:lnTo>
                    <a:cubicBezTo>
                      <a:pt x="2006301" y="376617"/>
                      <a:pt x="2011412" y="373544"/>
                      <a:pt x="2017059" y="373031"/>
                    </a:cubicBezTo>
                    <a:lnTo>
                      <a:pt x="2076226" y="367652"/>
                    </a:lnTo>
                    <a:cubicBezTo>
                      <a:pt x="2085191" y="365859"/>
                      <a:pt x="2094251" y="364490"/>
                      <a:pt x="2103120" y="362273"/>
                    </a:cubicBezTo>
                    <a:cubicBezTo>
                      <a:pt x="2108620" y="360898"/>
                      <a:pt x="2098637" y="360275"/>
                      <a:pt x="2119256" y="356895"/>
                    </a:cubicBezTo>
                    <a:cubicBezTo>
                      <a:pt x="2139875" y="353515"/>
                      <a:pt x="2190974" y="343784"/>
                      <a:pt x="2226833" y="341991"/>
                    </a:cubicBezTo>
                    <a:cubicBezTo>
                      <a:pt x="2237591" y="334819"/>
                      <a:pt x="2246056" y="336276"/>
                      <a:pt x="2259106" y="330001"/>
                    </a:cubicBezTo>
                    <a:cubicBezTo>
                      <a:pt x="2272156" y="323726"/>
                      <a:pt x="2294772" y="311100"/>
                      <a:pt x="2305133" y="304339"/>
                    </a:cubicBezTo>
                    <a:cubicBezTo>
                      <a:pt x="2315494" y="297578"/>
                      <a:pt x="2309602" y="295710"/>
                      <a:pt x="2321270" y="289435"/>
                    </a:cubicBezTo>
                    <a:cubicBezTo>
                      <a:pt x="2332938" y="283160"/>
                      <a:pt x="2359505" y="270581"/>
                      <a:pt x="2375142" y="266687"/>
                    </a:cubicBezTo>
                    <a:cubicBezTo>
                      <a:pt x="2390779" y="262793"/>
                      <a:pt x="2395883" y="267466"/>
                      <a:pt x="2415092" y="266070"/>
                    </a:cubicBezTo>
                    <a:cubicBezTo>
                      <a:pt x="2434301" y="264674"/>
                      <a:pt x="2465294" y="262485"/>
                      <a:pt x="2490395" y="258311"/>
                    </a:cubicBezTo>
                    <a:cubicBezTo>
                      <a:pt x="2572653" y="241859"/>
                      <a:pt x="2545080" y="256196"/>
                      <a:pt x="2560320" y="254697"/>
                    </a:cubicBezTo>
                    <a:cubicBezTo>
                      <a:pt x="2575560" y="253198"/>
                      <a:pt x="2571988" y="249524"/>
                      <a:pt x="2581835" y="249318"/>
                    </a:cubicBezTo>
                    <a:cubicBezTo>
                      <a:pt x="2591682" y="249113"/>
                      <a:pt x="2613744" y="253818"/>
                      <a:pt x="2619403" y="253464"/>
                    </a:cubicBezTo>
                    <a:cubicBezTo>
                      <a:pt x="2671328" y="250219"/>
                      <a:pt x="2701963" y="240354"/>
                      <a:pt x="2753958" y="238561"/>
                    </a:cubicBezTo>
                    <a:cubicBezTo>
                      <a:pt x="2761130" y="236768"/>
                      <a:pt x="2768365" y="235213"/>
                      <a:pt x="2775473" y="233182"/>
                    </a:cubicBezTo>
                    <a:cubicBezTo>
                      <a:pt x="2780924" y="231624"/>
                      <a:pt x="2786074" y="229033"/>
                      <a:pt x="2791609" y="227803"/>
                    </a:cubicBezTo>
                    <a:cubicBezTo>
                      <a:pt x="2802255" y="225437"/>
                      <a:pt x="2813124" y="224217"/>
                      <a:pt x="2823882" y="222424"/>
                    </a:cubicBezTo>
                    <a:cubicBezTo>
                      <a:pt x="2825675" y="217045"/>
                      <a:pt x="2825941" y="211625"/>
                      <a:pt x="2829261" y="206288"/>
                    </a:cubicBezTo>
                    <a:cubicBezTo>
                      <a:pt x="2832581" y="200951"/>
                      <a:pt x="2834519" y="191210"/>
                      <a:pt x="2843801" y="190402"/>
                    </a:cubicBezTo>
                    <a:cubicBezTo>
                      <a:pt x="2881658" y="184832"/>
                      <a:pt x="3006832" y="178875"/>
                      <a:pt x="3056404" y="172866"/>
                    </a:cubicBezTo>
                    <a:cubicBezTo>
                      <a:pt x="3079208" y="167165"/>
                      <a:pt x="3110958" y="171134"/>
                      <a:pt x="3141233" y="168636"/>
                    </a:cubicBezTo>
                    <a:cubicBezTo>
                      <a:pt x="3171508" y="166138"/>
                      <a:pt x="3209773" y="162229"/>
                      <a:pt x="3238052" y="157878"/>
                    </a:cubicBezTo>
                    <a:cubicBezTo>
                      <a:pt x="3266287" y="153534"/>
                      <a:pt x="3284669" y="144137"/>
                      <a:pt x="3297219" y="141742"/>
                    </a:cubicBezTo>
                    <a:cubicBezTo>
                      <a:pt x="3309769" y="139347"/>
                      <a:pt x="3305287" y="144109"/>
                      <a:pt x="3313355" y="143507"/>
                    </a:cubicBezTo>
                    <a:cubicBezTo>
                      <a:pt x="3321423" y="142905"/>
                      <a:pt x="3336266" y="139524"/>
                      <a:pt x="3345628" y="138128"/>
                    </a:cubicBezTo>
                    <a:cubicBezTo>
                      <a:pt x="3354990" y="136732"/>
                      <a:pt x="3355974" y="136526"/>
                      <a:pt x="3369524" y="135130"/>
                    </a:cubicBezTo>
                    <a:lnTo>
                      <a:pt x="3426927" y="129751"/>
                    </a:lnTo>
                    <a:cubicBezTo>
                      <a:pt x="3445417" y="126054"/>
                      <a:pt x="3458229" y="125255"/>
                      <a:pt x="3470574" y="123756"/>
                    </a:cubicBezTo>
                    <a:cubicBezTo>
                      <a:pt x="3482919" y="122257"/>
                      <a:pt x="3489946" y="121758"/>
                      <a:pt x="3500998" y="120759"/>
                    </a:cubicBezTo>
                    <a:cubicBezTo>
                      <a:pt x="3512050" y="119760"/>
                      <a:pt x="3522540" y="119554"/>
                      <a:pt x="3536884" y="117761"/>
                    </a:cubicBezTo>
                    <a:cubicBezTo>
                      <a:pt x="3542263" y="115968"/>
                      <a:pt x="3544271" y="114272"/>
                      <a:pt x="3552736" y="111994"/>
                    </a:cubicBezTo>
                    <a:cubicBezTo>
                      <a:pt x="3561201" y="109716"/>
                      <a:pt x="3574680" y="106304"/>
                      <a:pt x="3587675" y="104090"/>
                    </a:cubicBezTo>
                    <a:cubicBezTo>
                      <a:pt x="3600670" y="101876"/>
                      <a:pt x="3608641" y="103222"/>
                      <a:pt x="3630706" y="98711"/>
                    </a:cubicBezTo>
                    <a:cubicBezTo>
                      <a:pt x="3652771" y="94200"/>
                      <a:pt x="3687823" y="82749"/>
                      <a:pt x="3720067" y="77024"/>
                    </a:cubicBezTo>
                    <a:cubicBezTo>
                      <a:pt x="3752311" y="71299"/>
                      <a:pt x="3800864" y="66153"/>
                      <a:pt x="3824172" y="64360"/>
                    </a:cubicBezTo>
                    <a:cubicBezTo>
                      <a:pt x="3859212" y="60429"/>
                      <a:pt x="3880393" y="64241"/>
                      <a:pt x="3906419" y="62795"/>
                    </a:cubicBezTo>
                    <a:cubicBezTo>
                      <a:pt x="3932445" y="61349"/>
                      <a:pt x="3960994" y="60514"/>
                      <a:pt x="3980329" y="55681"/>
                    </a:cubicBezTo>
                    <a:cubicBezTo>
                      <a:pt x="4000051" y="57474"/>
                      <a:pt x="4007248" y="58283"/>
                      <a:pt x="4057711" y="53772"/>
                    </a:cubicBezTo>
                    <a:cubicBezTo>
                      <a:pt x="4108174" y="49261"/>
                      <a:pt x="4207976" y="37001"/>
                      <a:pt x="4283108" y="28615"/>
                    </a:cubicBezTo>
                    <a:cubicBezTo>
                      <a:pt x="4335976" y="15397"/>
                      <a:pt x="4361476" y="26736"/>
                      <a:pt x="4387213" y="24972"/>
                    </a:cubicBezTo>
                    <a:cubicBezTo>
                      <a:pt x="4412950" y="23208"/>
                      <a:pt x="4415696" y="20979"/>
                      <a:pt x="4437529" y="18029"/>
                    </a:cubicBezTo>
                    <a:lnTo>
                      <a:pt x="4518212" y="7271"/>
                    </a:lnTo>
                    <a:cubicBezTo>
                      <a:pt x="4528970" y="3685"/>
                      <a:pt x="4539252" y="8088"/>
                      <a:pt x="4550485" y="7176"/>
                    </a:cubicBezTo>
                    <a:cubicBezTo>
                      <a:pt x="4561718" y="6264"/>
                      <a:pt x="4576203" y="2695"/>
                      <a:pt x="4585612" y="1799"/>
                    </a:cubicBezTo>
                    <a:cubicBezTo>
                      <a:pt x="4595021" y="903"/>
                      <a:pt x="4607828" y="-1756"/>
                      <a:pt x="4606939" y="1799"/>
                    </a:cubicBezTo>
                  </a:path>
                </a:pathLst>
              </a:cu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563389" y="3945761"/>
                <a:ext cx="4483331" cy="1136086"/>
              </a:xfrm>
              <a:custGeom>
                <a:avLst/>
                <a:gdLst>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23753 w 4483331"/>
                  <a:gd name="connsiteY33" fmla="*/ 798035 h 1136086"/>
                  <a:gd name="connsiteX34" fmla="*/ 1662546 w 4483331"/>
                  <a:gd name="connsiteY34" fmla="*/ 759243 h 1136086"/>
                  <a:gd name="connsiteX35" fmla="*/ 1673629 w 4483331"/>
                  <a:gd name="connsiteY35" fmla="*/ 737075 h 1136086"/>
                  <a:gd name="connsiteX36" fmla="*/ 2549236 w 4483331"/>
                  <a:gd name="connsiteY36" fmla="*/ 720450 h 1136086"/>
                  <a:gd name="connsiteX37" fmla="*/ 2604655 w 4483331"/>
                  <a:gd name="connsiteY37" fmla="*/ 709366 h 1136086"/>
                  <a:gd name="connsiteX38" fmla="*/ 2621280 w 4483331"/>
                  <a:gd name="connsiteY38" fmla="*/ 703824 h 1136086"/>
                  <a:gd name="connsiteX39" fmla="*/ 2637906 w 4483331"/>
                  <a:gd name="connsiteY39" fmla="*/ 692741 h 1136086"/>
                  <a:gd name="connsiteX40" fmla="*/ 2676698 w 4483331"/>
                  <a:gd name="connsiteY40" fmla="*/ 681657 h 1136086"/>
                  <a:gd name="connsiteX41" fmla="*/ 2693324 w 4483331"/>
                  <a:gd name="connsiteY41" fmla="*/ 670574 h 1136086"/>
                  <a:gd name="connsiteX42" fmla="*/ 2726575 w 4483331"/>
                  <a:gd name="connsiteY42" fmla="*/ 659490 h 1136086"/>
                  <a:gd name="connsiteX43" fmla="*/ 2743200 w 4483331"/>
                  <a:gd name="connsiteY43" fmla="*/ 653948 h 1136086"/>
                  <a:gd name="connsiteX44" fmla="*/ 2776451 w 4483331"/>
                  <a:gd name="connsiteY44" fmla="*/ 637323 h 1136086"/>
                  <a:gd name="connsiteX45" fmla="*/ 2793076 w 4483331"/>
                  <a:gd name="connsiteY45" fmla="*/ 626239 h 1136086"/>
                  <a:gd name="connsiteX46" fmla="*/ 2842953 w 4483331"/>
                  <a:gd name="connsiteY46" fmla="*/ 615155 h 1136086"/>
                  <a:gd name="connsiteX47" fmla="*/ 2865120 w 4483331"/>
                  <a:gd name="connsiteY47" fmla="*/ 609614 h 1136086"/>
                  <a:gd name="connsiteX48" fmla="*/ 2881746 w 4483331"/>
                  <a:gd name="connsiteY48" fmla="*/ 604072 h 1136086"/>
                  <a:gd name="connsiteX49" fmla="*/ 2903913 w 4483331"/>
                  <a:gd name="connsiteY49" fmla="*/ 598530 h 1136086"/>
                  <a:gd name="connsiteX50" fmla="*/ 2920538 w 4483331"/>
                  <a:gd name="connsiteY50" fmla="*/ 592988 h 1136086"/>
                  <a:gd name="connsiteX51" fmla="*/ 3025833 w 4483331"/>
                  <a:gd name="connsiteY51" fmla="*/ 581904 h 1136086"/>
                  <a:gd name="connsiteX52" fmla="*/ 3059084 w 4483331"/>
                  <a:gd name="connsiteY52" fmla="*/ 565279 h 1136086"/>
                  <a:gd name="connsiteX53" fmla="*/ 3075709 w 4483331"/>
                  <a:gd name="connsiteY53" fmla="*/ 554195 h 1136086"/>
                  <a:gd name="connsiteX54" fmla="*/ 3103418 w 4483331"/>
                  <a:gd name="connsiteY54" fmla="*/ 532028 h 1136086"/>
                  <a:gd name="connsiteX55" fmla="*/ 3120044 w 4483331"/>
                  <a:gd name="connsiteY55" fmla="*/ 520944 h 1136086"/>
                  <a:gd name="connsiteX56" fmla="*/ 3153295 w 4483331"/>
                  <a:gd name="connsiteY56" fmla="*/ 509861 h 1136086"/>
                  <a:gd name="connsiteX57" fmla="*/ 3241964 w 4483331"/>
                  <a:gd name="connsiteY57" fmla="*/ 498777 h 1136086"/>
                  <a:gd name="connsiteX58" fmla="*/ 3302924 w 4483331"/>
                  <a:gd name="connsiteY58" fmla="*/ 493235 h 1136086"/>
                  <a:gd name="connsiteX59" fmla="*/ 3336175 w 4483331"/>
                  <a:gd name="connsiteY59" fmla="*/ 476610 h 1136086"/>
                  <a:gd name="connsiteX60" fmla="*/ 3352800 w 4483331"/>
                  <a:gd name="connsiteY60" fmla="*/ 471068 h 1136086"/>
                  <a:gd name="connsiteX61" fmla="*/ 3391593 w 4483331"/>
                  <a:gd name="connsiteY61" fmla="*/ 454443 h 1136086"/>
                  <a:gd name="connsiteX62" fmla="*/ 3413760 w 4483331"/>
                  <a:gd name="connsiteY62" fmla="*/ 432275 h 1136086"/>
                  <a:gd name="connsiteX63" fmla="*/ 3435927 w 4483331"/>
                  <a:gd name="connsiteY63" fmla="*/ 399024 h 1136086"/>
                  <a:gd name="connsiteX64" fmla="*/ 3469178 w 4483331"/>
                  <a:gd name="connsiteY64" fmla="*/ 387941 h 1136086"/>
                  <a:gd name="connsiteX65" fmla="*/ 3485804 w 4483331"/>
                  <a:gd name="connsiteY65" fmla="*/ 376857 h 1136086"/>
                  <a:gd name="connsiteX66" fmla="*/ 3530138 w 4483331"/>
                  <a:gd name="connsiteY66" fmla="*/ 371315 h 1136086"/>
                  <a:gd name="connsiteX67" fmla="*/ 3568931 w 4483331"/>
                  <a:gd name="connsiteY67" fmla="*/ 360232 h 1136086"/>
                  <a:gd name="connsiteX68" fmla="*/ 3602182 w 4483331"/>
                  <a:gd name="connsiteY68" fmla="*/ 354690 h 1136086"/>
                  <a:gd name="connsiteX69" fmla="*/ 3668684 w 4483331"/>
                  <a:gd name="connsiteY69" fmla="*/ 343606 h 1136086"/>
                  <a:gd name="connsiteX70" fmla="*/ 3701935 w 4483331"/>
                  <a:gd name="connsiteY70" fmla="*/ 332523 h 1136086"/>
                  <a:gd name="connsiteX71" fmla="*/ 3724102 w 4483331"/>
                  <a:gd name="connsiteY71" fmla="*/ 326981 h 1136086"/>
                  <a:gd name="connsiteX72" fmla="*/ 3751811 w 4483331"/>
                  <a:gd name="connsiteY72" fmla="*/ 321439 h 1136086"/>
                  <a:gd name="connsiteX73" fmla="*/ 3768436 w 4483331"/>
                  <a:gd name="connsiteY73" fmla="*/ 315897 h 1136086"/>
                  <a:gd name="connsiteX74" fmla="*/ 3790604 w 4483331"/>
                  <a:gd name="connsiteY74" fmla="*/ 310355 h 1136086"/>
                  <a:gd name="connsiteX75" fmla="*/ 3823855 w 4483331"/>
                  <a:gd name="connsiteY75" fmla="*/ 299272 h 1136086"/>
                  <a:gd name="connsiteX76" fmla="*/ 3840480 w 4483331"/>
                  <a:gd name="connsiteY76" fmla="*/ 293730 h 1136086"/>
                  <a:gd name="connsiteX77" fmla="*/ 3846022 w 4483331"/>
                  <a:gd name="connsiteY77" fmla="*/ 271563 h 1136086"/>
                  <a:gd name="connsiteX78" fmla="*/ 3862647 w 4483331"/>
                  <a:gd name="connsiteY78" fmla="*/ 260479 h 1136086"/>
                  <a:gd name="connsiteX79" fmla="*/ 3901440 w 4483331"/>
                  <a:gd name="connsiteY79" fmla="*/ 249395 h 1136086"/>
                  <a:gd name="connsiteX80" fmla="*/ 3918066 w 4483331"/>
                  <a:gd name="connsiteY80" fmla="*/ 243854 h 1136086"/>
                  <a:gd name="connsiteX81" fmla="*/ 3951316 w 4483331"/>
                  <a:gd name="connsiteY81" fmla="*/ 221686 h 1136086"/>
                  <a:gd name="connsiteX82" fmla="*/ 3967942 w 4483331"/>
                  <a:gd name="connsiteY82" fmla="*/ 210603 h 1136086"/>
                  <a:gd name="connsiteX83" fmla="*/ 4017818 w 4483331"/>
                  <a:gd name="connsiteY83" fmla="*/ 193977 h 1136086"/>
                  <a:gd name="connsiteX84" fmla="*/ 4034444 w 4483331"/>
                  <a:gd name="connsiteY84" fmla="*/ 188435 h 1136086"/>
                  <a:gd name="connsiteX85" fmla="*/ 4051069 w 4483331"/>
                  <a:gd name="connsiteY85" fmla="*/ 177352 h 1136086"/>
                  <a:gd name="connsiteX86" fmla="*/ 4084320 w 4483331"/>
                  <a:gd name="connsiteY86" fmla="*/ 171810 h 1136086"/>
                  <a:gd name="connsiteX87" fmla="*/ 4112029 w 4483331"/>
                  <a:gd name="connsiteY87" fmla="*/ 166268 h 1136086"/>
                  <a:gd name="connsiteX88" fmla="*/ 4145280 w 4483331"/>
                  <a:gd name="connsiteY88" fmla="*/ 144101 h 1136086"/>
                  <a:gd name="connsiteX89" fmla="*/ 4222866 w 4483331"/>
                  <a:gd name="connsiteY89" fmla="*/ 127475 h 1136086"/>
                  <a:gd name="connsiteX90" fmla="*/ 4256116 w 4483331"/>
                  <a:gd name="connsiteY90" fmla="*/ 116392 h 1136086"/>
                  <a:gd name="connsiteX91" fmla="*/ 4317076 w 4483331"/>
                  <a:gd name="connsiteY91" fmla="*/ 105308 h 1136086"/>
                  <a:gd name="connsiteX92" fmla="*/ 4350327 w 4483331"/>
                  <a:gd name="connsiteY92" fmla="*/ 94224 h 1136086"/>
                  <a:gd name="connsiteX93" fmla="*/ 4366953 w 4483331"/>
                  <a:gd name="connsiteY93" fmla="*/ 88683 h 1136086"/>
                  <a:gd name="connsiteX94" fmla="*/ 4383578 w 4483331"/>
                  <a:gd name="connsiteY94" fmla="*/ 72057 h 1136086"/>
                  <a:gd name="connsiteX95" fmla="*/ 4405746 w 4483331"/>
                  <a:gd name="connsiteY95" fmla="*/ 38806 h 1136086"/>
                  <a:gd name="connsiteX96" fmla="*/ 4461164 w 4483331"/>
                  <a:gd name="connsiteY96" fmla="*/ 5555 h 1136086"/>
                  <a:gd name="connsiteX97" fmla="*/ 4483331 w 4483331"/>
                  <a:gd name="connsiteY97" fmla="*/ 14 h 1136086"/>
                  <a:gd name="connsiteX98" fmla="*/ 4477789 w 4483331"/>
                  <a:gd name="connsiteY98"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23753 w 4483331"/>
                  <a:gd name="connsiteY33" fmla="*/ 798035 h 1136086"/>
                  <a:gd name="connsiteX34" fmla="*/ 1645486 w 4483331"/>
                  <a:gd name="connsiteY34" fmla="*/ 762654 h 1136086"/>
                  <a:gd name="connsiteX35" fmla="*/ 1673629 w 4483331"/>
                  <a:gd name="connsiteY35" fmla="*/ 737075 h 1136086"/>
                  <a:gd name="connsiteX36" fmla="*/ 2549236 w 4483331"/>
                  <a:gd name="connsiteY36" fmla="*/ 720450 h 1136086"/>
                  <a:gd name="connsiteX37" fmla="*/ 2604655 w 4483331"/>
                  <a:gd name="connsiteY37" fmla="*/ 709366 h 1136086"/>
                  <a:gd name="connsiteX38" fmla="*/ 2621280 w 4483331"/>
                  <a:gd name="connsiteY38" fmla="*/ 703824 h 1136086"/>
                  <a:gd name="connsiteX39" fmla="*/ 2637906 w 4483331"/>
                  <a:gd name="connsiteY39" fmla="*/ 692741 h 1136086"/>
                  <a:gd name="connsiteX40" fmla="*/ 2676698 w 4483331"/>
                  <a:gd name="connsiteY40" fmla="*/ 681657 h 1136086"/>
                  <a:gd name="connsiteX41" fmla="*/ 2693324 w 4483331"/>
                  <a:gd name="connsiteY41" fmla="*/ 670574 h 1136086"/>
                  <a:gd name="connsiteX42" fmla="*/ 2726575 w 4483331"/>
                  <a:gd name="connsiteY42" fmla="*/ 659490 h 1136086"/>
                  <a:gd name="connsiteX43" fmla="*/ 2743200 w 4483331"/>
                  <a:gd name="connsiteY43" fmla="*/ 653948 h 1136086"/>
                  <a:gd name="connsiteX44" fmla="*/ 2776451 w 4483331"/>
                  <a:gd name="connsiteY44" fmla="*/ 637323 h 1136086"/>
                  <a:gd name="connsiteX45" fmla="*/ 2793076 w 4483331"/>
                  <a:gd name="connsiteY45" fmla="*/ 626239 h 1136086"/>
                  <a:gd name="connsiteX46" fmla="*/ 2842953 w 4483331"/>
                  <a:gd name="connsiteY46" fmla="*/ 615155 h 1136086"/>
                  <a:gd name="connsiteX47" fmla="*/ 2865120 w 4483331"/>
                  <a:gd name="connsiteY47" fmla="*/ 609614 h 1136086"/>
                  <a:gd name="connsiteX48" fmla="*/ 2881746 w 4483331"/>
                  <a:gd name="connsiteY48" fmla="*/ 604072 h 1136086"/>
                  <a:gd name="connsiteX49" fmla="*/ 2903913 w 4483331"/>
                  <a:gd name="connsiteY49" fmla="*/ 598530 h 1136086"/>
                  <a:gd name="connsiteX50" fmla="*/ 2920538 w 4483331"/>
                  <a:gd name="connsiteY50" fmla="*/ 592988 h 1136086"/>
                  <a:gd name="connsiteX51" fmla="*/ 3025833 w 4483331"/>
                  <a:gd name="connsiteY51" fmla="*/ 581904 h 1136086"/>
                  <a:gd name="connsiteX52" fmla="*/ 3059084 w 4483331"/>
                  <a:gd name="connsiteY52" fmla="*/ 565279 h 1136086"/>
                  <a:gd name="connsiteX53" fmla="*/ 3075709 w 4483331"/>
                  <a:gd name="connsiteY53" fmla="*/ 554195 h 1136086"/>
                  <a:gd name="connsiteX54" fmla="*/ 3103418 w 4483331"/>
                  <a:gd name="connsiteY54" fmla="*/ 532028 h 1136086"/>
                  <a:gd name="connsiteX55" fmla="*/ 3120044 w 4483331"/>
                  <a:gd name="connsiteY55" fmla="*/ 520944 h 1136086"/>
                  <a:gd name="connsiteX56" fmla="*/ 3153295 w 4483331"/>
                  <a:gd name="connsiteY56" fmla="*/ 509861 h 1136086"/>
                  <a:gd name="connsiteX57" fmla="*/ 3241964 w 4483331"/>
                  <a:gd name="connsiteY57" fmla="*/ 498777 h 1136086"/>
                  <a:gd name="connsiteX58" fmla="*/ 3302924 w 4483331"/>
                  <a:gd name="connsiteY58" fmla="*/ 493235 h 1136086"/>
                  <a:gd name="connsiteX59" fmla="*/ 3336175 w 4483331"/>
                  <a:gd name="connsiteY59" fmla="*/ 476610 h 1136086"/>
                  <a:gd name="connsiteX60" fmla="*/ 3352800 w 4483331"/>
                  <a:gd name="connsiteY60" fmla="*/ 471068 h 1136086"/>
                  <a:gd name="connsiteX61" fmla="*/ 3391593 w 4483331"/>
                  <a:gd name="connsiteY61" fmla="*/ 454443 h 1136086"/>
                  <a:gd name="connsiteX62" fmla="*/ 3413760 w 4483331"/>
                  <a:gd name="connsiteY62" fmla="*/ 432275 h 1136086"/>
                  <a:gd name="connsiteX63" fmla="*/ 3435927 w 4483331"/>
                  <a:gd name="connsiteY63" fmla="*/ 399024 h 1136086"/>
                  <a:gd name="connsiteX64" fmla="*/ 3469178 w 4483331"/>
                  <a:gd name="connsiteY64" fmla="*/ 387941 h 1136086"/>
                  <a:gd name="connsiteX65" fmla="*/ 3485804 w 4483331"/>
                  <a:gd name="connsiteY65" fmla="*/ 376857 h 1136086"/>
                  <a:gd name="connsiteX66" fmla="*/ 3530138 w 4483331"/>
                  <a:gd name="connsiteY66" fmla="*/ 371315 h 1136086"/>
                  <a:gd name="connsiteX67" fmla="*/ 3568931 w 4483331"/>
                  <a:gd name="connsiteY67" fmla="*/ 360232 h 1136086"/>
                  <a:gd name="connsiteX68" fmla="*/ 3602182 w 4483331"/>
                  <a:gd name="connsiteY68" fmla="*/ 354690 h 1136086"/>
                  <a:gd name="connsiteX69" fmla="*/ 3668684 w 4483331"/>
                  <a:gd name="connsiteY69" fmla="*/ 343606 h 1136086"/>
                  <a:gd name="connsiteX70" fmla="*/ 3701935 w 4483331"/>
                  <a:gd name="connsiteY70" fmla="*/ 332523 h 1136086"/>
                  <a:gd name="connsiteX71" fmla="*/ 3724102 w 4483331"/>
                  <a:gd name="connsiteY71" fmla="*/ 326981 h 1136086"/>
                  <a:gd name="connsiteX72" fmla="*/ 3751811 w 4483331"/>
                  <a:gd name="connsiteY72" fmla="*/ 321439 h 1136086"/>
                  <a:gd name="connsiteX73" fmla="*/ 3768436 w 4483331"/>
                  <a:gd name="connsiteY73" fmla="*/ 315897 h 1136086"/>
                  <a:gd name="connsiteX74" fmla="*/ 3790604 w 4483331"/>
                  <a:gd name="connsiteY74" fmla="*/ 310355 h 1136086"/>
                  <a:gd name="connsiteX75" fmla="*/ 3823855 w 4483331"/>
                  <a:gd name="connsiteY75" fmla="*/ 299272 h 1136086"/>
                  <a:gd name="connsiteX76" fmla="*/ 3840480 w 4483331"/>
                  <a:gd name="connsiteY76" fmla="*/ 293730 h 1136086"/>
                  <a:gd name="connsiteX77" fmla="*/ 3846022 w 4483331"/>
                  <a:gd name="connsiteY77" fmla="*/ 271563 h 1136086"/>
                  <a:gd name="connsiteX78" fmla="*/ 3862647 w 4483331"/>
                  <a:gd name="connsiteY78" fmla="*/ 260479 h 1136086"/>
                  <a:gd name="connsiteX79" fmla="*/ 3901440 w 4483331"/>
                  <a:gd name="connsiteY79" fmla="*/ 249395 h 1136086"/>
                  <a:gd name="connsiteX80" fmla="*/ 3918066 w 4483331"/>
                  <a:gd name="connsiteY80" fmla="*/ 243854 h 1136086"/>
                  <a:gd name="connsiteX81" fmla="*/ 3951316 w 4483331"/>
                  <a:gd name="connsiteY81" fmla="*/ 221686 h 1136086"/>
                  <a:gd name="connsiteX82" fmla="*/ 3967942 w 4483331"/>
                  <a:gd name="connsiteY82" fmla="*/ 210603 h 1136086"/>
                  <a:gd name="connsiteX83" fmla="*/ 4017818 w 4483331"/>
                  <a:gd name="connsiteY83" fmla="*/ 193977 h 1136086"/>
                  <a:gd name="connsiteX84" fmla="*/ 4034444 w 4483331"/>
                  <a:gd name="connsiteY84" fmla="*/ 188435 h 1136086"/>
                  <a:gd name="connsiteX85" fmla="*/ 4051069 w 4483331"/>
                  <a:gd name="connsiteY85" fmla="*/ 177352 h 1136086"/>
                  <a:gd name="connsiteX86" fmla="*/ 4084320 w 4483331"/>
                  <a:gd name="connsiteY86" fmla="*/ 171810 h 1136086"/>
                  <a:gd name="connsiteX87" fmla="*/ 4112029 w 4483331"/>
                  <a:gd name="connsiteY87" fmla="*/ 166268 h 1136086"/>
                  <a:gd name="connsiteX88" fmla="*/ 4145280 w 4483331"/>
                  <a:gd name="connsiteY88" fmla="*/ 144101 h 1136086"/>
                  <a:gd name="connsiteX89" fmla="*/ 4222866 w 4483331"/>
                  <a:gd name="connsiteY89" fmla="*/ 127475 h 1136086"/>
                  <a:gd name="connsiteX90" fmla="*/ 4256116 w 4483331"/>
                  <a:gd name="connsiteY90" fmla="*/ 116392 h 1136086"/>
                  <a:gd name="connsiteX91" fmla="*/ 4317076 w 4483331"/>
                  <a:gd name="connsiteY91" fmla="*/ 105308 h 1136086"/>
                  <a:gd name="connsiteX92" fmla="*/ 4350327 w 4483331"/>
                  <a:gd name="connsiteY92" fmla="*/ 94224 h 1136086"/>
                  <a:gd name="connsiteX93" fmla="*/ 4366953 w 4483331"/>
                  <a:gd name="connsiteY93" fmla="*/ 88683 h 1136086"/>
                  <a:gd name="connsiteX94" fmla="*/ 4383578 w 4483331"/>
                  <a:gd name="connsiteY94" fmla="*/ 72057 h 1136086"/>
                  <a:gd name="connsiteX95" fmla="*/ 4405746 w 4483331"/>
                  <a:gd name="connsiteY95" fmla="*/ 38806 h 1136086"/>
                  <a:gd name="connsiteX96" fmla="*/ 4461164 w 4483331"/>
                  <a:gd name="connsiteY96" fmla="*/ 5555 h 1136086"/>
                  <a:gd name="connsiteX97" fmla="*/ 4483331 w 4483331"/>
                  <a:gd name="connsiteY97" fmla="*/ 14 h 1136086"/>
                  <a:gd name="connsiteX98" fmla="*/ 4477789 w 4483331"/>
                  <a:gd name="connsiteY98"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645486 w 4483331"/>
                  <a:gd name="connsiteY34" fmla="*/ 762654 h 1136086"/>
                  <a:gd name="connsiteX35" fmla="*/ 1673629 w 4483331"/>
                  <a:gd name="connsiteY35" fmla="*/ 737075 h 1136086"/>
                  <a:gd name="connsiteX36" fmla="*/ 2549236 w 4483331"/>
                  <a:gd name="connsiteY36" fmla="*/ 720450 h 1136086"/>
                  <a:gd name="connsiteX37" fmla="*/ 2604655 w 4483331"/>
                  <a:gd name="connsiteY37" fmla="*/ 709366 h 1136086"/>
                  <a:gd name="connsiteX38" fmla="*/ 2621280 w 4483331"/>
                  <a:gd name="connsiteY38" fmla="*/ 703824 h 1136086"/>
                  <a:gd name="connsiteX39" fmla="*/ 2637906 w 4483331"/>
                  <a:gd name="connsiteY39" fmla="*/ 692741 h 1136086"/>
                  <a:gd name="connsiteX40" fmla="*/ 2676698 w 4483331"/>
                  <a:gd name="connsiteY40" fmla="*/ 681657 h 1136086"/>
                  <a:gd name="connsiteX41" fmla="*/ 2693324 w 4483331"/>
                  <a:gd name="connsiteY41" fmla="*/ 670574 h 1136086"/>
                  <a:gd name="connsiteX42" fmla="*/ 2726575 w 4483331"/>
                  <a:gd name="connsiteY42" fmla="*/ 659490 h 1136086"/>
                  <a:gd name="connsiteX43" fmla="*/ 2743200 w 4483331"/>
                  <a:gd name="connsiteY43" fmla="*/ 653948 h 1136086"/>
                  <a:gd name="connsiteX44" fmla="*/ 2776451 w 4483331"/>
                  <a:gd name="connsiteY44" fmla="*/ 637323 h 1136086"/>
                  <a:gd name="connsiteX45" fmla="*/ 2793076 w 4483331"/>
                  <a:gd name="connsiteY45" fmla="*/ 626239 h 1136086"/>
                  <a:gd name="connsiteX46" fmla="*/ 2842953 w 4483331"/>
                  <a:gd name="connsiteY46" fmla="*/ 615155 h 1136086"/>
                  <a:gd name="connsiteX47" fmla="*/ 2865120 w 4483331"/>
                  <a:gd name="connsiteY47" fmla="*/ 609614 h 1136086"/>
                  <a:gd name="connsiteX48" fmla="*/ 2881746 w 4483331"/>
                  <a:gd name="connsiteY48" fmla="*/ 604072 h 1136086"/>
                  <a:gd name="connsiteX49" fmla="*/ 2903913 w 4483331"/>
                  <a:gd name="connsiteY49" fmla="*/ 598530 h 1136086"/>
                  <a:gd name="connsiteX50" fmla="*/ 2920538 w 4483331"/>
                  <a:gd name="connsiteY50" fmla="*/ 592988 h 1136086"/>
                  <a:gd name="connsiteX51" fmla="*/ 3025833 w 4483331"/>
                  <a:gd name="connsiteY51" fmla="*/ 581904 h 1136086"/>
                  <a:gd name="connsiteX52" fmla="*/ 3059084 w 4483331"/>
                  <a:gd name="connsiteY52" fmla="*/ 565279 h 1136086"/>
                  <a:gd name="connsiteX53" fmla="*/ 3075709 w 4483331"/>
                  <a:gd name="connsiteY53" fmla="*/ 554195 h 1136086"/>
                  <a:gd name="connsiteX54" fmla="*/ 3103418 w 4483331"/>
                  <a:gd name="connsiteY54" fmla="*/ 532028 h 1136086"/>
                  <a:gd name="connsiteX55" fmla="*/ 3120044 w 4483331"/>
                  <a:gd name="connsiteY55" fmla="*/ 520944 h 1136086"/>
                  <a:gd name="connsiteX56" fmla="*/ 3153295 w 4483331"/>
                  <a:gd name="connsiteY56" fmla="*/ 509861 h 1136086"/>
                  <a:gd name="connsiteX57" fmla="*/ 3241964 w 4483331"/>
                  <a:gd name="connsiteY57" fmla="*/ 498777 h 1136086"/>
                  <a:gd name="connsiteX58" fmla="*/ 3302924 w 4483331"/>
                  <a:gd name="connsiteY58" fmla="*/ 493235 h 1136086"/>
                  <a:gd name="connsiteX59" fmla="*/ 3336175 w 4483331"/>
                  <a:gd name="connsiteY59" fmla="*/ 476610 h 1136086"/>
                  <a:gd name="connsiteX60" fmla="*/ 3352800 w 4483331"/>
                  <a:gd name="connsiteY60" fmla="*/ 471068 h 1136086"/>
                  <a:gd name="connsiteX61" fmla="*/ 3391593 w 4483331"/>
                  <a:gd name="connsiteY61" fmla="*/ 454443 h 1136086"/>
                  <a:gd name="connsiteX62" fmla="*/ 3413760 w 4483331"/>
                  <a:gd name="connsiteY62" fmla="*/ 432275 h 1136086"/>
                  <a:gd name="connsiteX63" fmla="*/ 3435927 w 4483331"/>
                  <a:gd name="connsiteY63" fmla="*/ 399024 h 1136086"/>
                  <a:gd name="connsiteX64" fmla="*/ 3469178 w 4483331"/>
                  <a:gd name="connsiteY64" fmla="*/ 387941 h 1136086"/>
                  <a:gd name="connsiteX65" fmla="*/ 3485804 w 4483331"/>
                  <a:gd name="connsiteY65" fmla="*/ 376857 h 1136086"/>
                  <a:gd name="connsiteX66" fmla="*/ 3530138 w 4483331"/>
                  <a:gd name="connsiteY66" fmla="*/ 371315 h 1136086"/>
                  <a:gd name="connsiteX67" fmla="*/ 3568931 w 4483331"/>
                  <a:gd name="connsiteY67" fmla="*/ 360232 h 1136086"/>
                  <a:gd name="connsiteX68" fmla="*/ 3602182 w 4483331"/>
                  <a:gd name="connsiteY68" fmla="*/ 354690 h 1136086"/>
                  <a:gd name="connsiteX69" fmla="*/ 3668684 w 4483331"/>
                  <a:gd name="connsiteY69" fmla="*/ 343606 h 1136086"/>
                  <a:gd name="connsiteX70" fmla="*/ 3701935 w 4483331"/>
                  <a:gd name="connsiteY70" fmla="*/ 332523 h 1136086"/>
                  <a:gd name="connsiteX71" fmla="*/ 3724102 w 4483331"/>
                  <a:gd name="connsiteY71" fmla="*/ 326981 h 1136086"/>
                  <a:gd name="connsiteX72" fmla="*/ 3751811 w 4483331"/>
                  <a:gd name="connsiteY72" fmla="*/ 321439 h 1136086"/>
                  <a:gd name="connsiteX73" fmla="*/ 3768436 w 4483331"/>
                  <a:gd name="connsiteY73" fmla="*/ 315897 h 1136086"/>
                  <a:gd name="connsiteX74" fmla="*/ 3790604 w 4483331"/>
                  <a:gd name="connsiteY74" fmla="*/ 310355 h 1136086"/>
                  <a:gd name="connsiteX75" fmla="*/ 3823855 w 4483331"/>
                  <a:gd name="connsiteY75" fmla="*/ 299272 h 1136086"/>
                  <a:gd name="connsiteX76" fmla="*/ 3840480 w 4483331"/>
                  <a:gd name="connsiteY76" fmla="*/ 293730 h 1136086"/>
                  <a:gd name="connsiteX77" fmla="*/ 3846022 w 4483331"/>
                  <a:gd name="connsiteY77" fmla="*/ 271563 h 1136086"/>
                  <a:gd name="connsiteX78" fmla="*/ 3862647 w 4483331"/>
                  <a:gd name="connsiteY78" fmla="*/ 260479 h 1136086"/>
                  <a:gd name="connsiteX79" fmla="*/ 3901440 w 4483331"/>
                  <a:gd name="connsiteY79" fmla="*/ 249395 h 1136086"/>
                  <a:gd name="connsiteX80" fmla="*/ 3918066 w 4483331"/>
                  <a:gd name="connsiteY80" fmla="*/ 243854 h 1136086"/>
                  <a:gd name="connsiteX81" fmla="*/ 3951316 w 4483331"/>
                  <a:gd name="connsiteY81" fmla="*/ 221686 h 1136086"/>
                  <a:gd name="connsiteX82" fmla="*/ 3967942 w 4483331"/>
                  <a:gd name="connsiteY82" fmla="*/ 210603 h 1136086"/>
                  <a:gd name="connsiteX83" fmla="*/ 4017818 w 4483331"/>
                  <a:gd name="connsiteY83" fmla="*/ 193977 h 1136086"/>
                  <a:gd name="connsiteX84" fmla="*/ 4034444 w 4483331"/>
                  <a:gd name="connsiteY84" fmla="*/ 188435 h 1136086"/>
                  <a:gd name="connsiteX85" fmla="*/ 4051069 w 4483331"/>
                  <a:gd name="connsiteY85" fmla="*/ 177352 h 1136086"/>
                  <a:gd name="connsiteX86" fmla="*/ 4084320 w 4483331"/>
                  <a:gd name="connsiteY86" fmla="*/ 171810 h 1136086"/>
                  <a:gd name="connsiteX87" fmla="*/ 4112029 w 4483331"/>
                  <a:gd name="connsiteY87" fmla="*/ 166268 h 1136086"/>
                  <a:gd name="connsiteX88" fmla="*/ 4145280 w 4483331"/>
                  <a:gd name="connsiteY88" fmla="*/ 144101 h 1136086"/>
                  <a:gd name="connsiteX89" fmla="*/ 4222866 w 4483331"/>
                  <a:gd name="connsiteY89" fmla="*/ 127475 h 1136086"/>
                  <a:gd name="connsiteX90" fmla="*/ 4256116 w 4483331"/>
                  <a:gd name="connsiteY90" fmla="*/ 116392 h 1136086"/>
                  <a:gd name="connsiteX91" fmla="*/ 4317076 w 4483331"/>
                  <a:gd name="connsiteY91" fmla="*/ 105308 h 1136086"/>
                  <a:gd name="connsiteX92" fmla="*/ 4350327 w 4483331"/>
                  <a:gd name="connsiteY92" fmla="*/ 94224 h 1136086"/>
                  <a:gd name="connsiteX93" fmla="*/ 4366953 w 4483331"/>
                  <a:gd name="connsiteY93" fmla="*/ 88683 h 1136086"/>
                  <a:gd name="connsiteX94" fmla="*/ 4383578 w 4483331"/>
                  <a:gd name="connsiteY94" fmla="*/ 72057 h 1136086"/>
                  <a:gd name="connsiteX95" fmla="*/ 4405746 w 4483331"/>
                  <a:gd name="connsiteY95" fmla="*/ 38806 h 1136086"/>
                  <a:gd name="connsiteX96" fmla="*/ 4461164 w 4483331"/>
                  <a:gd name="connsiteY96" fmla="*/ 5555 h 1136086"/>
                  <a:gd name="connsiteX97" fmla="*/ 4483331 w 4483331"/>
                  <a:gd name="connsiteY97" fmla="*/ 14 h 1136086"/>
                  <a:gd name="connsiteX98" fmla="*/ 4477789 w 4483331"/>
                  <a:gd name="connsiteY98"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645486 w 4483331"/>
                  <a:gd name="connsiteY34" fmla="*/ 762654 h 1136086"/>
                  <a:gd name="connsiteX35" fmla="*/ 1673629 w 4483331"/>
                  <a:gd name="connsiteY35" fmla="*/ 737075 h 1136086"/>
                  <a:gd name="connsiteX36" fmla="*/ 2549236 w 4483331"/>
                  <a:gd name="connsiteY36" fmla="*/ 720450 h 1136086"/>
                  <a:gd name="connsiteX37" fmla="*/ 2604655 w 4483331"/>
                  <a:gd name="connsiteY37" fmla="*/ 709366 h 1136086"/>
                  <a:gd name="connsiteX38" fmla="*/ 2621280 w 4483331"/>
                  <a:gd name="connsiteY38" fmla="*/ 703824 h 1136086"/>
                  <a:gd name="connsiteX39" fmla="*/ 2637906 w 4483331"/>
                  <a:gd name="connsiteY39" fmla="*/ 692741 h 1136086"/>
                  <a:gd name="connsiteX40" fmla="*/ 2676698 w 4483331"/>
                  <a:gd name="connsiteY40" fmla="*/ 681657 h 1136086"/>
                  <a:gd name="connsiteX41" fmla="*/ 2693324 w 4483331"/>
                  <a:gd name="connsiteY41" fmla="*/ 670574 h 1136086"/>
                  <a:gd name="connsiteX42" fmla="*/ 2726575 w 4483331"/>
                  <a:gd name="connsiteY42" fmla="*/ 659490 h 1136086"/>
                  <a:gd name="connsiteX43" fmla="*/ 2743200 w 4483331"/>
                  <a:gd name="connsiteY43" fmla="*/ 653948 h 1136086"/>
                  <a:gd name="connsiteX44" fmla="*/ 2776451 w 4483331"/>
                  <a:gd name="connsiteY44" fmla="*/ 637323 h 1136086"/>
                  <a:gd name="connsiteX45" fmla="*/ 2793076 w 4483331"/>
                  <a:gd name="connsiteY45" fmla="*/ 626239 h 1136086"/>
                  <a:gd name="connsiteX46" fmla="*/ 2842953 w 4483331"/>
                  <a:gd name="connsiteY46" fmla="*/ 615155 h 1136086"/>
                  <a:gd name="connsiteX47" fmla="*/ 2865120 w 4483331"/>
                  <a:gd name="connsiteY47" fmla="*/ 609614 h 1136086"/>
                  <a:gd name="connsiteX48" fmla="*/ 2881746 w 4483331"/>
                  <a:gd name="connsiteY48" fmla="*/ 604072 h 1136086"/>
                  <a:gd name="connsiteX49" fmla="*/ 2903913 w 4483331"/>
                  <a:gd name="connsiteY49" fmla="*/ 598530 h 1136086"/>
                  <a:gd name="connsiteX50" fmla="*/ 2920538 w 4483331"/>
                  <a:gd name="connsiteY50" fmla="*/ 592988 h 1136086"/>
                  <a:gd name="connsiteX51" fmla="*/ 3025833 w 4483331"/>
                  <a:gd name="connsiteY51" fmla="*/ 581904 h 1136086"/>
                  <a:gd name="connsiteX52" fmla="*/ 3059084 w 4483331"/>
                  <a:gd name="connsiteY52" fmla="*/ 565279 h 1136086"/>
                  <a:gd name="connsiteX53" fmla="*/ 3075709 w 4483331"/>
                  <a:gd name="connsiteY53" fmla="*/ 554195 h 1136086"/>
                  <a:gd name="connsiteX54" fmla="*/ 3103418 w 4483331"/>
                  <a:gd name="connsiteY54" fmla="*/ 532028 h 1136086"/>
                  <a:gd name="connsiteX55" fmla="*/ 3120044 w 4483331"/>
                  <a:gd name="connsiteY55" fmla="*/ 520944 h 1136086"/>
                  <a:gd name="connsiteX56" fmla="*/ 3153295 w 4483331"/>
                  <a:gd name="connsiteY56" fmla="*/ 509861 h 1136086"/>
                  <a:gd name="connsiteX57" fmla="*/ 3241964 w 4483331"/>
                  <a:gd name="connsiteY57" fmla="*/ 498777 h 1136086"/>
                  <a:gd name="connsiteX58" fmla="*/ 3302924 w 4483331"/>
                  <a:gd name="connsiteY58" fmla="*/ 493235 h 1136086"/>
                  <a:gd name="connsiteX59" fmla="*/ 3336175 w 4483331"/>
                  <a:gd name="connsiteY59" fmla="*/ 476610 h 1136086"/>
                  <a:gd name="connsiteX60" fmla="*/ 3352800 w 4483331"/>
                  <a:gd name="connsiteY60" fmla="*/ 471068 h 1136086"/>
                  <a:gd name="connsiteX61" fmla="*/ 3391593 w 4483331"/>
                  <a:gd name="connsiteY61" fmla="*/ 454443 h 1136086"/>
                  <a:gd name="connsiteX62" fmla="*/ 3413760 w 4483331"/>
                  <a:gd name="connsiteY62" fmla="*/ 432275 h 1136086"/>
                  <a:gd name="connsiteX63" fmla="*/ 3435927 w 4483331"/>
                  <a:gd name="connsiteY63" fmla="*/ 399024 h 1136086"/>
                  <a:gd name="connsiteX64" fmla="*/ 3469178 w 4483331"/>
                  <a:gd name="connsiteY64" fmla="*/ 387941 h 1136086"/>
                  <a:gd name="connsiteX65" fmla="*/ 3485804 w 4483331"/>
                  <a:gd name="connsiteY65" fmla="*/ 376857 h 1136086"/>
                  <a:gd name="connsiteX66" fmla="*/ 3530138 w 4483331"/>
                  <a:gd name="connsiteY66" fmla="*/ 371315 h 1136086"/>
                  <a:gd name="connsiteX67" fmla="*/ 3568931 w 4483331"/>
                  <a:gd name="connsiteY67" fmla="*/ 360232 h 1136086"/>
                  <a:gd name="connsiteX68" fmla="*/ 3602182 w 4483331"/>
                  <a:gd name="connsiteY68" fmla="*/ 354690 h 1136086"/>
                  <a:gd name="connsiteX69" fmla="*/ 3668684 w 4483331"/>
                  <a:gd name="connsiteY69" fmla="*/ 343606 h 1136086"/>
                  <a:gd name="connsiteX70" fmla="*/ 3701935 w 4483331"/>
                  <a:gd name="connsiteY70" fmla="*/ 332523 h 1136086"/>
                  <a:gd name="connsiteX71" fmla="*/ 3724102 w 4483331"/>
                  <a:gd name="connsiteY71" fmla="*/ 326981 h 1136086"/>
                  <a:gd name="connsiteX72" fmla="*/ 3751811 w 4483331"/>
                  <a:gd name="connsiteY72" fmla="*/ 321439 h 1136086"/>
                  <a:gd name="connsiteX73" fmla="*/ 3768436 w 4483331"/>
                  <a:gd name="connsiteY73" fmla="*/ 315897 h 1136086"/>
                  <a:gd name="connsiteX74" fmla="*/ 3790604 w 4483331"/>
                  <a:gd name="connsiteY74" fmla="*/ 310355 h 1136086"/>
                  <a:gd name="connsiteX75" fmla="*/ 3823855 w 4483331"/>
                  <a:gd name="connsiteY75" fmla="*/ 299272 h 1136086"/>
                  <a:gd name="connsiteX76" fmla="*/ 3840480 w 4483331"/>
                  <a:gd name="connsiteY76" fmla="*/ 293730 h 1136086"/>
                  <a:gd name="connsiteX77" fmla="*/ 3846022 w 4483331"/>
                  <a:gd name="connsiteY77" fmla="*/ 271563 h 1136086"/>
                  <a:gd name="connsiteX78" fmla="*/ 3862647 w 4483331"/>
                  <a:gd name="connsiteY78" fmla="*/ 260479 h 1136086"/>
                  <a:gd name="connsiteX79" fmla="*/ 3901440 w 4483331"/>
                  <a:gd name="connsiteY79" fmla="*/ 249395 h 1136086"/>
                  <a:gd name="connsiteX80" fmla="*/ 3918066 w 4483331"/>
                  <a:gd name="connsiteY80" fmla="*/ 243854 h 1136086"/>
                  <a:gd name="connsiteX81" fmla="*/ 3951316 w 4483331"/>
                  <a:gd name="connsiteY81" fmla="*/ 221686 h 1136086"/>
                  <a:gd name="connsiteX82" fmla="*/ 3967942 w 4483331"/>
                  <a:gd name="connsiteY82" fmla="*/ 210603 h 1136086"/>
                  <a:gd name="connsiteX83" fmla="*/ 4017818 w 4483331"/>
                  <a:gd name="connsiteY83" fmla="*/ 193977 h 1136086"/>
                  <a:gd name="connsiteX84" fmla="*/ 4034444 w 4483331"/>
                  <a:gd name="connsiteY84" fmla="*/ 188435 h 1136086"/>
                  <a:gd name="connsiteX85" fmla="*/ 4051069 w 4483331"/>
                  <a:gd name="connsiteY85" fmla="*/ 177352 h 1136086"/>
                  <a:gd name="connsiteX86" fmla="*/ 4084320 w 4483331"/>
                  <a:gd name="connsiteY86" fmla="*/ 171810 h 1136086"/>
                  <a:gd name="connsiteX87" fmla="*/ 4112029 w 4483331"/>
                  <a:gd name="connsiteY87" fmla="*/ 166268 h 1136086"/>
                  <a:gd name="connsiteX88" fmla="*/ 4145280 w 4483331"/>
                  <a:gd name="connsiteY88" fmla="*/ 144101 h 1136086"/>
                  <a:gd name="connsiteX89" fmla="*/ 4222866 w 4483331"/>
                  <a:gd name="connsiteY89" fmla="*/ 127475 h 1136086"/>
                  <a:gd name="connsiteX90" fmla="*/ 4256116 w 4483331"/>
                  <a:gd name="connsiteY90" fmla="*/ 116392 h 1136086"/>
                  <a:gd name="connsiteX91" fmla="*/ 4317076 w 4483331"/>
                  <a:gd name="connsiteY91" fmla="*/ 105308 h 1136086"/>
                  <a:gd name="connsiteX92" fmla="*/ 4350327 w 4483331"/>
                  <a:gd name="connsiteY92" fmla="*/ 94224 h 1136086"/>
                  <a:gd name="connsiteX93" fmla="*/ 4366953 w 4483331"/>
                  <a:gd name="connsiteY93" fmla="*/ 88683 h 1136086"/>
                  <a:gd name="connsiteX94" fmla="*/ 4383578 w 4483331"/>
                  <a:gd name="connsiteY94" fmla="*/ 72057 h 1136086"/>
                  <a:gd name="connsiteX95" fmla="*/ 4405746 w 4483331"/>
                  <a:gd name="connsiteY95" fmla="*/ 38806 h 1136086"/>
                  <a:gd name="connsiteX96" fmla="*/ 4461164 w 4483331"/>
                  <a:gd name="connsiteY96" fmla="*/ 5555 h 1136086"/>
                  <a:gd name="connsiteX97" fmla="*/ 4483331 w 4483331"/>
                  <a:gd name="connsiteY97" fmla="*/ 14 h 1136086"/>
                  <a:gd name="connsiteX98" fmla="*/ 4477789 w 4483331"/>
                  <a:gd name="connsiteY98"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645486 w 4483331"/>
                  <a:gd name="connsiteY34" fmla="*/ 762654 h 1136086"/>
                  <a:gd name="connsiteX35" fmla="*/ 1673629 w 4483331"/>
                  <a:gd name="connsiteY35" fmla="*/ 737075 h 1136086"/>
                  <a:gd name="connsiteX36" fmla="*/ 2549236 w 4483331"/>
                  <a:gd name="connsiteY36" fmla="*/ 720450 h 1136086"/>
                  <a:gd name="connsiteX37" fmla="*/ 2604655 w 4483331"/>
                  <a:gd name="connsiteY37" fmla="*/ 709366 h 1136086"/>
                  <a:gd name="connsiteX38" fmla="*/ 2621280 w 4483331"/>
                  <a:gd name="connsiteY38" fmla="*/ 703824 h 1136086"/>
                  <a:gd name="connsiteX39" fmla="*/ 2637906 w 4483331"/>
                  <a:gd name="connsiteY39" fmla="*/ 692741 h 1136086"/>
                  <a:gd name="connsiteX40" fmla="*/ 2676698 w 4483331"/>
                  <a:gd name="connsiteY40" fmla="*/ 681657 h 1136086"/>
                  <a:gd name="connsiteX41" fmla="*/ 2693324 w 4483331"/>
                  <a:gd name="connsiteY41" fmla="*/ 670574 h 1136086"/>
                  <a:gd name="connsiteX42" fmla="*/ 2726575 w 4483331"/>
                  <a:gd name="connsiteY42" fmla="*/ 659490 h 1136086"/>
                  <a:gd name="connsiteX43" fmla="*/ 2743200 w 4483331"/>
                  <a:gd name="connsiteY43" fmla="*/ 653948 h 1136086"/>
                  <a:gd name="connsiteX44" fmla="*/ 2776451 w 4483331"/>
                  <a:gd name="connsiteY44" fmla="*/ 637323 h 1136086"/>
                  <a:gd name="connsiteX45" fmla="*/ 2793076 w 4483331"/>
                  <a:gd name="connsiteY45" fmla="*/ 626239 h 1136086"/>
                  <a:gd name="connsiteX46" fmla="*/ 2842953 w 4483331"/>
                  <a:gd name="connsiteY46" fmla="*/ 615155 h 1136086"/>
                  <a:gd name="connsiteX47" fmla="*/ 2865120 w 4483331"/>
                  <a:gd name="connsiteY47" fmla="*/ 609614 h 1136086"/>
                  <a:gd name="connsiteX48" fmla="*/ 2881746 w 4483331"/>
                  <a:gd name="connsiteY48" fmla="*/ 604072 h 1136086"/>
                  <a:gd name="connsiteX49" fmla="*/ 2903913 w 4483331"/>
                  <a:gd name="connsiteY49" fmla="*/ 598530 h 1136086"/>
                  <a:gd name="connsiteX50" fmla="*/ 2920538 w 4483331"/>
                  <a:gd name="connsiteY50" fmla="*/ 592988 h 1136086"/>
                  <a:gd name="connsiteX51" fmla="*/ 3025833 w 4483331"/>
                  <a:gd name="connsiteY51" fmla="*/ 581904 h 1136086"/>
                  <a:gd name="connsiteX52" fmla="*/ 3059084 w 4483331"/>
                  <a:gd name="connsiteY52" fmla="*/ 565279 h 1136086"/>
                  <a:gd name="connsiteX53" fmla="*/ 3075709 w 4483331"/>
                  <a:gd name="connsiteY53" fmla="*/ 554195 h 1136086"/>
                  <a:gd name="connsiteX54" fmla="*/ 3103418 w 4483331"/>
                  <a:gd name="connsiteY54" fmla="*/ 532028 h 1136086"/>
                  <a:gd name="connsiteX55" fmla="*/ 3120044 w 4483331"/>
                  <a:gd name="connsiteY55" fmla="*/ 520944 h 1136086"/>
                  <a:gd name="connsiteX56" fmla="*/ 3153295 w 4483331"/>
                  <a:gd name="connsiteY56" fmla="*/ 509861 h 1136086"/>
                  <a:gd name="connsiteX57" fmla="*/ 3241964 w 4483331"/>
                  <a:gd name="connsiteY57" fmla="*/ 498777 h 1136086"/>
                  <a:gd name="connsiteX58" fmla="*/ 3302924 w 4483331"/>
                  <a:gd name="connsiteY58" fmla="*/ 493235 h 1136086"/>
                  <a:gd name="connsiteX59" fmla="*/ 3336175 w 4483331"/>
                  <a:gd name="connsiteY59" fmla="*/ 476610 h 1136086"/>
                  <a:gd name="connsiteX60" fmla="*/ 3352800 w 4483331"/>
                  <a:gd name="connsiteY60" fmla="*/ 471068 h 1136086"/>
                  <a:gd name="connsiteX61" fmla="*/ 3391593 w 4483331"/>
                  <a:gd name="connsiteY61" fmla="*/ 454443 h 1136086"/>
                  <a:gd name="connsiteX62" fmla="*/ 3413760 w 4483331"/>
                  <a:gd name="connsiteY62" fmla="*/ 432275 h 1136086"/>
                  <a:gd name="connsiteX63" fmla="*/ 3435927 w 4483331"/>
                  <a:gd name="connsiteY63" fmla="*/ 399024 h 1136086"/>
                  <a:gd name="connsiteX64" fmla="*/ 3469178 w 4483331"/>
                  <a:gd name="connsiteY64" fmla="*/ 387941 h 1136086"/>
                  <a:gd name="connsiteX65" fmla="*/ 3485804 w 4483331"/>
                  <a:gd name="connsiteY65" fmla="*/ 376857 h 1136086"/>
                  <a:gd name="connsiteX66" fmla="*/ 3530138 w 4483331"/>
                  <a:gd name="connsiteY66" fmla="*/ 371315 h 1136086"/>
                  <a:gd name="connsiteX67" fmla="*/ 3568931 w 4483331"/>
                  <a:gd name="connsiteY67" fmla="*/ 360232 h 1136086"/>
                  <a:gd name="connsiteX68" fmla="*/ 3602182 w 4483331"/>
                  <a:gd name="connsiteY68" fmla="*/ 354690 h 1136086"/>
                  <a:gd name="connsiteX69" fmla="*/ 3668684 w 4483331"/>
                  <a:gd name="connsiteY69" fmla="*/ 343606 h 1136086"/>
                  <a:gd name="connsiteX70" fmla="*/ 3701935 w 4483331"/>
                  <a:gd name="connsiteY70" fmla="*/ 332523 h 1136086"/>
                  <a:gd name="connsiteX71" fmla="*/ 3724102 w 4483331"/>
                  <a:gd name="connsiteY71" fmla="*/ 326981 h 1136086"/>
                  <a:gd name="connsiteX72" fmla="*/ 3751811 w 4483331"/>
                  <a:gd name="connsiteY72" fmla="*/ 321439 h 1136086"/>
                  <a:gd name="connsiteX73" fmla="*/ 3768436 w 4483331"/>
                  <a:gd name="connsiteY73" fmla="*/ 315897 h 1136086"/>
                  <a:gd name="connsiteX74" fmla="*/ 3790604 w 4483331"/>
                  <a:gd name="connsiteY74" fmla="*/ 310355 h 1136086"/>
                  <a:gd name="connsiteX75" fmla="*/ 3823855 w 4483331"/>
                  <a:gd name="connsiteY75" fmla="*/ 299272 h 1136086"/>
                  <a:gd name="connsiteX76" fmla="*/ 3840480 w 4483331"/>
                  <a:gd name="connsiteY76" fmla="*/ 293730 h 1136086"/>
                  <a:gd name="connsiteX77" fmla="*/ 3846022 w 4483331"/>
                  <a:gd name="connsiteY77" fmla="*/ 271563 h 1136086"/>
                  <a:gd name="connsiteX78" fmla="*/ 3862647 w 4483331"/>
                  <a:gd name="connsiteY78" fmla="*/ 260479 h 1136086"/>
                  <a:gd name="connsiteX79" fmla="*/ 3901440 w 4483331"/>
                  <a:gd name="connsiteY79" fmla="*/ 249395 h 1136086"/>
                  <a:gd name="connsiteX80" fmla="*/ 3918066 w 4483331"/>
                  <a:gd name="connsiteY80" fmla="*/ 243854 h 1136086"/>
                  <a:gd name="connsiteX81" fmla="*/ 3951316 w 4483331"/>
                  <a:gd name="connsiteY81" fmla="*/ 221686 h 1136086"/>
                  <a:gd name="connsiteX82" fmla="*/ 3967942 w 4483331"/>
                  <a:gd name="connsiteY82" fmla="*/ 210603 h 1136086"/>
                  <a:gd name="connsiteX83" fmla="*/ 4017818 w 4483331"/>
                  <a:gd name="connsiteY83" fmla="*/ 193977 h 1136086"/>
                  <a:gd name="connsiteX84" fmla="*/ 4034444 w 4483331"/>
                  <a:gd name="connsiteY84" fmla="*/ 188435 h 1136086"/>
                  <a:gd name="connsiteX85" fmla="*/ 4051069 w 4483331"/>
                  <a:gd name="connsiteY85" fmla="*/ 177352 h 1136086"/>
                  <a:gd name="connsiteX86" fmla="*/ 4084320 w 4483331"/>
                  <a:gd name="connsiteY86" fmla="*/ 171810 h 1136086"/>
                  <a:gd name="connsiteX87" fmla="*/ 4112029 w 4483331"/>
                  <a:gd name="connsiteY87" fmla="*/ 166268 h 1136086"/>
                  <a:gd name="connsiteX88" fmla="*/ 4145280 w 4483331"/>
                  <a:gd name="connsiteY88" fmla="*/ 144101 h 1136086"/>
                  <a:gd name="connsiteX89" fmla="*/ 4222866 w 4483331"/>
                  <a:gd name="connsiteY89" fmla="*/ 127475 h 1136086"/>
                  <a:gd name="connsiteX90" fmla="*/ 4256116 w 4483331"/>
                  <a:gd name="connsiteY90" fmla="*/ 116392 h 1136086"/>
                  <a:gd name="connsiteX91" fmla="*/ 4317076 w 4483331"/>
                  <a:gd name="connsiteY91" fmla="*/ 105308 h 1136086"/>
                  <a:gd name="connsiteX92" fmla="*/ 4350327 w 4483331"/>
                  <a:gd name="connsiteY92" fmla="*/ 94224 h 1136086"/>
                  <a:gd name="connsiteX93" fmla="*/ 4366953 w 4483331"/>
                  <a:gd name="connsiteY93" fmla="*/ 88683 h 1136086"/>
                  <a:gd name="connsiteX94" fmla="*/ 4383578 w 4483331"/>
                  <a:gd name="connsiteY94" fmla="*/ 72057 h 1136086"/>
                  <a:gd name="connsiteX95" fmla="*/ 4405746 w 4483331"/>
                  <a:gd name="connsiteY95" fmla="*/ 38806 h 1136086"/>
                  <a:gd name="connsiteX96" fmla="*/ 4461164 w 4483331"/>
                  <a:gd name="connsiteY96" fmla="*/ 5555 h 1136086"/>
                  <a:gd name="connsiteX97" fmla="*/ 4483331 w 4483331"/>
                  <a:gd name="connsiteY97" fmla="*/ 14 h 1136086"/>
                  <a:gd name="connsiteX98" fmla="*/ 4477789 w 4483331"/>
                  <a:gd name="connsiteY98"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645486 w 4483331"/>
                  <a:gd name="connsiteY34" fmla="*/ 762654 h 1136086"/>
                  <a:gd name="connsiteX35" fmla="*/ 1673629 w 4483331"/>
                  <a:gd name="connsiteY35" fmla="*/ 737075 h 1136086"/>
                  <a:gd name="connsiteX36" fmla="*/ 2549236 w 4483331"/>
                  <a:gd name="connsiteY36" fmla="*/ 720450 h 1136086"/>
                  <a:gd name="connsiteX37" fmla="*/ 2604655 w 4483331"/>
                  <a:gd name="connsiteY37" fmla="*/ 709366 h 1136086"/>
                  <a:gd name="connsiteX38" fmla="*/ 2621280 w 4483331"/>
                  <a:gd name="connsiteY38" fmla="*/ 703824 h 1136086"/>
                  <a:gd name="connsiteX39" fmla="*/ 2637906 w 4483331"/>
                  <a:gd name="connsiteY39" fmla="*/ 692741 h 1136086"/>
                  <a:gd name="connsiteX40" fmla="*/ 2676698 w 4483331"/>
                  <a:gd name="connsiteY40" fmla="*/ 681657 h 1136086"/>
                  <a:gd name="connsiteX41" fmla="*/ 2693324 w 4483331"/>
                  <a:gd name="connsiteY41" fmla="*/ 670574 h 1136086"/>
                  <a:gd name="connsiteX42" fmla="*/ 2726575 w 4483331"/>
                  <a:gd name="connsiteY42" fmla="*/ 659490 h 1136086"/>
                  <a:gd name="connsiteX43" fmla="*/ 2743200 w 4483331"/>
                  <a:gd name="connsiteY43" fmla="*/ 653948 h 1136086"/>
                  <a:gd name="connsiteX44" fmla="*/ 2776451 w 4483331"/>
                  <a:gd name="connsiteY44" fmla="*/ 637323 h 1136086"/>
                  <a:gd name="connsiteX45" fmla="*/ 2793076 w 4483331"/>
                  <a:gd name="connsiteY45" fmla="*/ 626239 h 1136086"/>
                  <a:gd name="connsiteX46" fmla="*/ 2842953 w 4483331"/>
                  <a:gd name="connsiteY46" fmla="*/ 615155 h 1136086"/>
                  <a:gd name="connsiteX47" fmla="*/ 2865120 w 4483331"/>
                  <a:gd name="connsiteY47" fmla="*/ 609614 h 1136086"/>
                  <a:gd name="connsiteX48" fmla="*/ 2881746 w 4483331"/>
                  <a:gd name="connsiteY48" fmla="*/ 604072 h 1136086"/>
                  <a:gd name="connsiteX49" fmla="*/ 2903913 w 4483331"/>
                  <a:gd name="connsiteY49" fmla="*/ 598530 h 1136086"/>
                  <a:gd name="connsiteX50" fmla="*/ 2920538 w 4483331"/>
                  <a:gd name="connsiteY50" fmla="*/ 592988 h 1136086"/>
                  <a:gd name="connsiteX51" fmla="*/ 3025833 w 4483331"/>
                  <a:gd name="connsiteY51" fmla="*/ 581904 h 1136086"/>
                  <a:gd name="connsiteX52" fmla="*/ 3059084 w 4483331"/>
                  <a:gd name="connsiteY52" fmla="*/ 565279 h 1136086"/>
                  <a:gd name="connsiteX53" fmla="*/ 3075709 w 4483331"/>
                  <a:gd name="connsiteY53" fmla="*/ 554195 h 1136086"/>
                  <a:gd name="connsiteX54" fmla="*/ 3103418 w 4483331"/>
                  <a:gd name="connsiteY54" fmla="*/ 532028 h 1136086"/>
                  <a:gd name="connsiteX55" fmla="*/ 3120044 w 4483331"/>
                  <a:gd name="connsiteY55" fmla="*/ 520944 h 1136086"/>
                  <a:gd name="connsiteX56" fmla="*/ 3153295 w 4483331"/>
                  <a:gd name="connsiteY56" fmla="*/ 509861 h 1136086"/>
                  <a:gd name="connsiteX57" fmla="*/ 3241964 w 4483331"/>
                  <a:gd name="connsiteY57" fmla="*/ 498777 h 1136086"/>
                  <a:gd name="connsiteX58" fmla="*/ 3302924 w 4483331"/>
                  <a:gd name="connsiteY58" fmla="*/ 493235 h 1136086"/>
                  <a:gd name="connsiteX59" fmla="*/ 3336175 w 4483331"/>
                  <a:gd name="connsiteY59" fmla="*/ 476610 h 1136086"/>
                  <a:gd name="connsiteX60" fmla="*/ 3352800 w 4483331"/>
                  <a:gd name="connsiteY60" fmla="*/ 471068 h 1136086"/>
                  <a:gd name="connsiteX61" fmla="*/ 3391593 w 4483331"/>
                  <a:gd name="connsiteY61" fmla="*/ 454443 h 1136086"/>
                  <a:gd name="connsiteX62" fmla="*/ 3413760 w 4483331"/>
                  <a:gd name="connsiteY62" fmla="*/ 432275 h 1136086"/>
                  <a:gd name="connsiteX63" fmla="*/ 3435927 w 4483331"/>
                  <a:gd name="connsiteY63" fmla="*/ 399024 h 1136086"/>
                  <a:gd name="connsiteX64" fmla="*/ 3469178 w 4483331"/>
                  <a:gd name="connsiteY64" fmla="*/ 387941 h 1136086"/>
                  <a:gd name="connsiteX65" fmla="*/ 3485804 w 4483331"/>
                  <a:gd name="connsiteY65" fmla="*/ 376857 h 1136086"/>
                  <a:gd name="connsiteX66" fmla="*/ 3530138 w 4483331"/>
                  <a:gd name="connsiteY66" fmla="*/ 371315 h 1136086"/>
                  <a:gd name="connsiteX67" fmla="*/ 3568931 w 4483331"/>
                  <a:gd name="connsiteY67" fmla="*/ 360232 h 1136086"/>
                  <a:gd name="connsiteX68" fmla="*/ 3602182 w 4483331"/>
                  <a:gd name="connsiteY68" fmla="*/ 354690 h 1136086"/>
                  <a:gd name="connsiteX69" fmla="*/ 3668684 w 4483331"/>
                  <a:gd name="connsiteY69" fmla="*/ 343606 h 1136086"/>
                  <a:gd name="connsiteX70" fmla="*/ 3701935 w 4483331"/>
                  <a:gd name="connsiteY70" fmla="*/ 332523 h 1136086"/>
                  <a:gd name="connsiteX71" fmla="*/ 3724102 w 4483331"/>
                  <a:gd name="connsiteY71" fmla="*/ 326981 h 1136086"/>
                  <a:gd name="connsiteX72" fmla="*/ 3751811 w 4483331"/>
                  <a:gd name="connsiteY72" fmla="*/ 321439 h 1136086"/>
                  <a:gd name="connsiteX73" fmla="*/ 3768436 w 4483331"/>
                  <a:gd name="connsiteY73" fmla="*/ 315897 h 1136086"/>
                  <a:gd name="connsiteX74" fmla="*/ 3790604 w 4483331"/>
                  <a:gd name="connsiteY74" fmla="*/ 310355 h 1136086"/>
                  <a:gd name="connsiteX75" fmla="*/ 3823855 w 4483331"/>
                  <a:gd name="connsiteY75" fmla="*/ 299272 h 1136086"/>
                  <a:gd name="connsiteX76" fmla="*/ 3840480 w 4483331"/>
                  <a:gd name="connsiteY76" fmla="*/ 293730 h 1136086"/>
                  <a:gd name="connsiteX77" fmla="*/ 3846022 w 4483331"/>
                  <a:gd name="connsiteY77" fmla="*/ 271563 h 1136086"/>
                  <a:gd name="connsiteX78" fmla="*/ 3862647 w 4483331"/>
                  <a:gd name="connsiteY78" fmla="*/ 260479 h 1136086"/>
                  <a:gd name="connsiteX79" fmla="*/ 3901440 w 4483331"/>
                  <a:gd name="connsiteY79" fmla="*/ 249395 h 1136086"/>
                  <a:gd name="connsiteX80" fmla="*/ 3918066 w 4483331"/>
                  <a:gd name="connsiteY80" fmla="*/ 243854 h 1136086"/>
                  <a:gd name="connsiteX81" fmla="*/ 3951316 w 4483331"/>
                  <a:gd name="connsiteY81" fmla="*/ 221686 h 1136086"/>
                  <a:gd name="connsiteX82" fmla="*/ 3967942 w 4483331"/>
                  <a:gd name="connsiteY82" fmla="*/ 210603 h 1136086"/>
                  <a:gd name="connsiteX83" fmla="*/ 4017818 w 4483331"/>
                  <a:gd name="connsiteY83" fmla="*/ 193977 h 1136086"/>
                  <a:gd name="connsiteX84" fmla="*/ 4034444 w 4483331"/>
                  <a:gd name="connsiteY84" fmla="*/ 188435 h 1136086"/>
                  <a:gd name="connsiteX85" fmla="*/ 4051069 w 4483331"/>
                  <a:gd name="connsiteY85" fmla="*/ 177352 h 1136086"/>
                  <a:gd name="connsiteX86" fmla="*/ 4084320 w 4483331"/>
                  <a:gd name="connsiteY86" fmla="*/ 171810 h 1136086"/>
                  <a:gd name="connsiteX87" fmla="*/ 4112029 w 4483331"/>
                  <a:gd name="connsiteY87" fmla="*/ 166268 h 1136086"/>
                  <a:gd name="connsiteX88" fmla="*/ 4145280 w 4483331"/>
                  <a:gd name="connsiteY88" fmla="*/ 144101 h 1136086"/>
                  <a:gd name="connsiteX89" fmla="*/ 4222866 w 4483331"/>
                  <a:gd name="connsiteY89" fmla="*/ 127475 h 1136086"/>
                  <a:gd name="connsiteX90" fmla="*/ 4256116 w 4483331"/>
                  <a:gd name="connsiteY90" fmla="*/ 116392 h 1136086"/>
                  <a:gd name="connsiteX91" fmla="*/ 4317076 w 4483331"/>
                  <a:gd name="connsiteY91" fmla="*/ 105308 h 1136086"/>
                  <a:gd name="connsiteX92" fmla="*/ 4350327 w 4483331"/>
                  <a:gd name="connsiteY92" fmla="*/ 94224 h 1136086"/>
                  <a:gd name="connsiteX93" fmla="*/ 4366953 w 4483331"/>
                  <a:gd name="connsiteY93" fmla="*/ 88683 h 1136086"/>
                  <a:gd name="connsiteX94" fmla="*/ 4383578 w 4483331"/>
                  <a:gd name="connsiteY94" fmla="*/ 72057 h 1136086"/>
                  <a:gd name="connsiteX95" fmla="*/ 4405746 w 4483331"/>
                  <a:gd name="connsiteY95" fmla="*/ 38806 h 1136086"/>
                  <a:gd name="connsiteX96" fmla="*/ 4461164 w 4483331"/>
                  <a:gd name="connsiteY96" fmla="*/ 5555 h 1136086"/>
                  <a:gd name="connsiteX97" fmla="*/ 4483331 w 4483331"/>
                  <a:gd name="connsiteY97" fmla="*/ 14 h 1136086"/>
                  <a:gd name="connsiteX98" fmla="*/ 4477789 w 4483331"/>
                  <a:gd name="connsiteY98"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645486 w 4483331"/>
                  <a:gd name="connsiteY34" fmla="*/ 762654 h 1136086"/>
                  <a:gd name="connsiteX35" fmla="*/ 1673629 w 4483331"/>
                  <a:gd name="connsiteY35" fmla="*/ 737075 h 1136086"/>
                  <a:gd name="connsiteX36" fmla="*/ 2549236 w 4483331"/>
                  <a:gd name="connsiteY36" fmla="*/ 720450 h 1136086"/>
                  <a:gd name="connsiteX37" fmla="*/ 2604655 w 4483331"/>
                  <a:gd name="connsiteY37" fmla="*/ 709366 h 1136086"/>
                  <a:gd name="connsiteX38" fmla="*/ 2621280 w 4483331"/>
                  <a:gd name="connsiteY38" fmla="*/ 703824 h 1136086"/>
                  <a:gd name="connsiteX39" fmla="*/ 2637906 w 4483331"/>
                  <a:gd name="connsiteY39" fmla="*/ 692741 h 1136086"/>
                  <a:gd name="connsiteX40" fmla="*/ 2676698 w 4483331"/>
                  <a:gd name="connsiteY40" fmla="*/ 681657 h 1136086"/>
                  <a:gd name="connsiteX41" fmla="*/ 2693324 w 4483331"/>
                  <a:gd name="connsiteY41" fmla="*/ 670574 h 1136086"/>
                  <a:gd name="connsiteX42" fmla="*/ 2726575 w 4483331"/>
                  <a:gd name="connsiteY42" fmla="*/ 659490 h 1136086"/>
                  <a:gd name="connsiteX43" fmla="*/ 2743200 w 4483331"/>
                  <a:gd name="connsiteY43" fmla="*/ 653948 h 1136086"/>
                  <a:gd name="connsiteX44" fmla="*/ 2776451 w 4483331"/>
                  <a:gd name="connsiteY44" fmla="*/ 637323 h 1136086"/>
                  <a:gd name="connsiteX45" fmla="*/ 2793076 w 4483331"/>
                  <a:gd name="connsiteY45" fmla="*/ 626239 h 1136086"/>
                  <a:gd name="connsiteX46" fmla="*/ 2842953 w 4483331"/>
                  <a:gd name="connsiteY46" fmla="*/ 615155 h 1136086"/>
                  <a:gd name="connsiteX47" fmla="*/ 2865120 w 4483331"/>
                  <a:gd name="connsiteY47" fmla="*/ 609614 h 1136086"/>
                  <a:gd name="connsiteX48" fmla="*/ 2881746 w 4483331"/>
                  <a:gd name="connsiteY48" fmla="*/ 604072 h 1136086"/>
                  <a:gd name="connsiteX49" fmla="*/ 2903913 w 4483331"/>
                  <a:gd name="connsiteY49" fmla="*/ 598530 h 1136086"/>
                  <a:gd name="connsiteX50" fmla="*/ 2920538 w 4483331"/>
                  <a:gd name="connsiteY50" fmla="*/ 592988 h 1136086"/>
                  <a:gd name="connsiteX51" fmla="*/ 3025833 w 4483331"/>
                  <a:gd name="connsiteY51" fmla="*/ 581904 h 1136086"/>
                  <a:gd name="connsiteX52" fmla="*/ 3059084 w 4483331"/>
                  <a:gd name="connsiteY52" fmla="*/ 565279 h 1136086"/>
                  <a:gd name="connsiteX53" fmla="*/ 3075709 w 4483331"/>
                  <a:gd name="connsiteY53" fmla="*/ 554195 h 1136086"/>
                  <a:gd name="connsiteX54" fmla="*/ 3103418 w 4483331"/>
                  <a:gd name="connsiteY54" fmla="*/ 532028 h 1136086"/>
                  <a:gd name="connsiteX55" fmla="*/ 3120044 w 4483331"/>
                  <a:gd name="connsiteY55" fmla="*/ 520944 h 1136086"/>
                  <a:gd name="connsiteX56" fmla="*/ 3153295 w 4483331"/>
                  <a:gd name="connsiteY56" fmla="*/ 509861 h 1136086"/>
                  <a:gd name="connsiteX57" fmla="*/ 3241964 w 4483331"/>
                  <a:gd name="connsiteY57" fmla="*/ 498777 h 1136086"/>
                  <a:gd name="connsiteX58" fmla="*/ 3302924 w 4483331"/>
                  <a:gd name="connsiteY58" fmla="*/ 493235 h 1136086"/>
                  <a:gd name="connsiteX59" fmla="*/ 3336175 w 4483331"/>
                  <a:gd name="connsiteY59" fmla="*/ 476610 h 1136086"/>
                  <a:gd name="connsiteX60" fmla="*/ 3352800 w 4483331"/>
                  <a:gd name="connsiteY60" fmla="*/ 471068 h 1136086"/>
                  <a:gd name="connsiteX61" fmla="*/ 3391593 w 4483331"/>
                  <a:gd name="connsiteY61" fmla="*/ 454443 h 1136086"/>
                  <a:gd name="connsiteX62" fmla="*/ 3413760 w 4483331"/>
                  <a:gd name="connsiteY62" fmla="*/ 432275 h 1136086"/>
                  <a:gd name="connsiteX63" fmla="*/ 3435927 w 4483331"/>
                  <a:gd name="connsiteY63" fmla="*/ 399024 h 1136086"/>
                  <a:gd name="connsiteX64" fmla="*/ 3469178 w 4483331"/>
                  <a:gd name="connsiteY64" fmla="*/ 387941 h 1136086"/>
                  <a:gd name="connsiteX65" fmla="*/ 3485804 w 4483331"/>
                  <a:gd name="connsiteY65" fmla="*/ 376857 h 1136086"/>
                  <a:gd name="connsiteX66" fmla="*/ 3530138 w 4483331"/>
                  <a:gd name="connsiteY66" fmla="*/ 371315 h 1136086"/>
                  <a:gd name="connsiteX67" fmla="*/ 3568931 w 4483331"/>
                  <a:gd name="connsiteY67" fmla="*/ 360232 h 1136086"/>
                  <a:gd name="connsiteX68" fmla="*/ 3602182 w 4483331"/>
                  <a:gd name="connsiteY68" fmla="*/ 354690 h 1136086"/>
                  <a:gd name="connsiteX69" fmla="*/ 3668684 w 4483331"/>
                  <a:gd name="connsiteY69" fmla="*/ 343606 h 1136086"/>
                  <a:gd name="connsiteX70" fmla="*/ 3701935 w 4483331"/>
                  <a:gd name="connsiteY70" fmla="*/ 332523 h 1136086"/>
                  <a:gd name="connsiteX71" fmla="*/ 3724102 w 4483331"/>
                  <a:gd name="connsiteY71" fmla="*/ 326981 h 1136086"/>
                  <a:gd name="connsiteX72" fmla="*/ 3751811 w 4483331"/>
                  <a:gd name="connsiteY72" fmla="*/ 321439 h 1136086"/>
                  <a:gd name="connsiteX73" fmla="*/ 3768436 w 4483331"/>
                  <a:gd name="connsiteY73" fmla="*/ 315897 h 1136086"/>
                  <a:gd name="connsiteX74" fmla="*/ 3790604 w 4483331"/>
                  <a:gd name="connsiteY74" fmla="*/ 310355 h 1136086"/>
                  <a:gd name="connsiteX75" fmla="*/ 3823855 w 4483331"/>
                  <a:gd name="connsiteY75" fmla="*/ 299272 h 1136086"/>
                  <a:gd name="connsiteX76" fmla="*/ 3840480 w 4483331"/>
                  <a:gd name="connsiteY76" fmla="*/ 293730 h 1136086"/>
                  <a:gd name="connsiteX77" fmla="*/ 3846022 w 4483331"/>
                  <a:gd name="connsiteY77" fmla="*/ 271563 h 1136086"/>
                  <a:gd name="connsiteX78" fmla="*/ 3862647 w 4483331"/>
                  <a:gd name="connsiteY78" fmla="*/ 260479 h 1136086"/>
                  <a:gd name="connsiteX79" fmla="*/ 3901440 w 4483331"/>
                  <a:gd name="connsiteY79" fmla="*/ 249395 h 1136086"/>
                  <a:gd name="connsiteX80" fmla="*/ 3918066 w 4483331"/>
                  <a:gd name="connsiteY80" fmla="*/ 243854 h 1136086"/>
                  <a:gd name="connsiteX81" fmla="*/ 3951316 w 4483331"/>
                  <a:gd name="connsiteY81" fmla="*/ 221686 h 1136086"/>
                  <a:gd name="connsiteX82" fmla="*/ 3967942 w 4483331"/>
                  <a:gd name="connsiteY82" fmla="*/ 210603 h 1136086"/>
                  <a:gd name="connsiteX83" fmla="*/ 4017818 w 4483331"/>
                  <a:gd name="connsiteY83" fmla="*/ 193977 h 1136086"/>
                  <a:gd name="connsiteX84" fmla="*/ 4034444 w 4483331"/>
                  <a:gd name="connsiteY84" fmla="*/ 188435 h 1136086"/>
                  <a:gd name="connsiteX85" fmla="*/ 4051069 w 4483331"/>
                  <a:gd name="connsiteY85" fmla="*/ 177352 h 1136086"/>
                  <a:gd name="connsiteX86" fmla="*/ 4084320 w 4483331"/>
                  <a:gd name="connsiteY86" fmla="*/ 171810 h 1136086"/>
                  <a:gd name="connsiteX87" fmla="*/ 4112029 w 4483331"/>
                  <a:gd name="connsiteY87" fmla="*/ 166268 h 1136086"/>
                  <a:gd name="connsiteX88" fmla="*/ 4145280 w 4483331"/>
                  <a:gd name="connsiteY88" fmla="*/ 144101 h 1136086"/>
                  <a:gd name="connsiteX89" fmla="*/ 4222866 w 4483331"/>
                  <a:gd name="connsiteY89" fmla="*/ 127475 h 1136086"/>
                  <a:gd name="connsiteX90" fmla="*/ 4256116 w 4483331"/>
                  <a:gd name="connsiteY90" fmla="*/ 116392 h 1136086"/>
                  <a:gd name="connsiteX91" fmla="*/ 4317076 w 4483331"/>
                  <a:gd name="connsiteY91" fmla="*/ 105308 h 1136086"/>
                  <a:gd name="connsiteX92" fmla="*/ 4350327 w 4483331"/>
                  <a:gd name="connsiteY92" fmla="*/ 94224 h 1136086"/>
                  <a:gd name="connsiteX93" fmla="*/ 4366953 w 4483331"/>
                  <a:gd name="connsiteY93" fmla="*/ 88683 h 1136086"/>
                  <a:gd name="connsiteX94" fmla="*/ 4383578 w 4483331"/>
                  <a:gd name="connsiteY94" fmla="*/ 72057 h 1136086"/>
                  <a:gd name="connsiteX95" fmla="*/ 4405746 w 4483331"/>
                  <a:gd name="connsiteY95" fmla="*/ 38806 h 1136086"/>
                  <a:gd name="connsiteX96" fmla="*/ 4461164 w 4483331"/>
                  <a:gd name="connsiteY96" fmla="*/ 5555 h 1136086"/>
                  <a:gd name="connsiteX97" fmla="*/ 4483331 w 4483331"/>
                  <a:gd name="connsiteY97" fmla="*/ 14 h 1136086"/>
                  <a:gd name="connsiteX98" fmla="*/ 4477789 w 4483331"/>
                  <a:gd name="connsiteY98"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645486 w 4483331"/>
                  <a:gd name="connsiteY34" fmla="*/ 762654 h 1136086"/>
                  <a:gd name="connsiteX35" fmla="*/ 1673629 w 4483331"/>
                  <a:gd name="connsiteY35" fmla="*/ 737075 h 1136086"/>
                  <a:gd name="connsiteX36" fmla="*/ 2549236 w 4483331"/>
                  <a:gd name="connsiteY36" fmla="*/ 720450 h 1136086"/>
                  <a:gd name="connsiteX37" fmla="*/ 2604655 w 4483331"/>
                  <a:gd name="connsiteY37" fmla="*/ 709366 h 1136086"/>
                  <a:gd name="connsiteX38" fmla="*/ 2621280 w 4483331"/>
                  <a:gd name="connsiteY38" fmla="*/ 703824 h 1136086"/>
                  <a:gd name="connsiteX39" fmla="*/ 2637906 w 4483331"/>
                  <a:gd name="connsiteY39" fmla="*/ 692741 h 1136086"/>
                  <a:gd name="connsiteX40" fmla="*/ 2676698 w 4483331"/>
                  <a:gd name="connsiteY40" fmla="*/ 681657 h 1136086"/>
                  <a:gd name="connsiteX41" fmla="*/ 2693324 w 4483331"/>
                  <a:gd name="connsiteY41" fmla="*/ 670574 h 1136086"/>
                  <a:gd name="connsiteX42" fmla="*/ 2726575 w 4483331"/>
                  <a:gd name="connsiteY42" fmla="*/ 659490 h 1136086"/>
                  <a:gd name="connsiteX43" fmla="*/ 2743200 w 4483331"/>
                  <a:gd name="connsiteY43" fmla="*/ 653948 h 1136086"/>
                  <a:gd name="connsiteX44" fmla="*/ 2776451 w 4483331"/>
                  <a:gd name="connsiteY44" fmla="*/ 637323 h 1136086"/>
                  <a:gd name="connsiteX45" fmla="*/ 2793076 w 4483331"/>
                  <a:gd name="connsiteY45" fmla="*/ 626239 h 1136086"/>
                  <a:gd name="connsiteX46" fmla="*/ 2842953 w 4483331"/>
                  <a:gd name="connsiteY46" fmla="*/ 615155 h 1136086"/>
                  <a:gd name="connsiteX47" fmla="*/ 2865120 w 4483331"/>
                  <a:gd name="connsiteY47" fmla="*/ 609614 h 1136086"/>
                  <a:gd name="connsiteX48" fmla="*/ 2881746 w 4483331"/>
                  <a:gd name="connsiteY48" fmla="*/ 604072 h 1136086"/>
                  <a:gd name="connsiteX49" fmla="*/ 2903913 w 4483331"/>
                  <a:gd name="connsiteY49" fmla="*/ 598530 h 1136086"/>
                  <a:gd name="connsiteX50" fmla="*/ 2920538 w 4483331"/>
                  <a:gd name="connsiteY50" fmla="*/ 592988 h 1136086"/>
                  <a:gd name="connsiteX51" fmla="*/ 3025833 w 4483331"/>
                  <a:gd name="connsiteY51" fmla="*/ 581904 h 1136086"/>
                  <a:gd name="connsiteX52" fmla="*/ 3059084 w 4483331"/>
                  <a:gd name="connsiteY52" fmla="*/ 565279 h 1136086"/>
                  <a:gd name="connsiteX53" fmla="*/ 3075709 w 4483331"/>
                  <a:gd name="connsiteY53" fmla="*/ 554195 h 1136086"/>
                  <a:gd name="connsiteX54" fmla="*/ 3103418 w 4483331"/>
                  <a:gd name="connsiteY54" fmla="*/ 532028 h 1136086"/>
                  <a:gd name="connsiteX55" fmla="*/ 3120044 w 4483331"/>
                  <a:gd name="connsiteY55" fmla="*/ 520944 h 1136086"/>
                  <a:gd name="connsiteX56" fmla="*/ 3153295 w 4483331"/>
                  <a:gd name="connsiteY56" fmla="*/ 509861 h 1136086"/>
                  <a:gd name="connsiteX57" fmla="*/ 3241964 w 4483331"/>
                  <a:gd name="connsiteY57" fmla="*/ 498777 h 1136086"/>
                  <a:gd name="connsiteX58" fmla="*/ 3302924 w 4483331"/>
                  <a:gd name="connsiteY58" fmla="*/ 493235 h 1136086"/>
                  <a:gd name="connsiteX59" fmla="*/ 3336175 w 4483331"/>
                  <a:gd name="connsiteY59" fmla="*/ 476610 h 1136086"/>
                  <a:gd name="connsiteX60" fmla="*/ 3352800 w 4483331"/>
                  <a:gd name="connsiteY60" fmla="*/ 471068 h 1136086"/>
                  <a:gd name="connsiteX61" fmla="*/ 3391593 w 4483331"/>
                  <a:gd name="connsiteY61" fmla="*/ 454443 h 1136086"/>
                  <a:gd name="connsiteX62" fmla="*/ 3413760 w 4483331"/>
                  <a:gd name="connsiteY62" fmla="*/ 432275 h 1136086"/>
                  <a:gd name="connsiteX63" fmla="*/ 3435927 w 4483331"/>
                  <a:gd name="connsiteY63" fmla="*/ 399024 h 1136086"/>
                  <a:gd name="connsiteX64" fmla="*/ 3469178 w 4483331"/>
                  <a:gd name="connsiteY64" fmla="*/ 387941 h 1136086"/>
                  <a:gd name="connsiteX65" fmla="*/ 3485804 w 4483331"/>
                  <a:gd name="connsiteY65" fmla="*/ 376857 h 1136086"/>
                  <a:gd name="connsiteX66" fmla="*/ 3530138 w 4483331"/>
                  <a:gd name="connsiteY66" fmla="*/ 371315 h 1136086"/>
                  <a:gd name="connsiteX67" fmla="*/ 3568931 w 4483331"/>
                  <a:gd name="connsiteY67" fmla="*/ 360232 h 1136086"/>
                  <a:gd name="connsiteX68" fmla="*/ 3602182 w 4483331"/>
                  <a:gd name="connsiteY68" fmla="*/ 354690 h 1136086"/>
                  <a:gd name="connsiteX69" fmla="*/ 3668684 w 4483331"/>
                  <a:gd name="connsiteY69" fmla="*/ 343606 h 1136086"/>
                  <a:gd name="connsiteX70" fmla="*/ 3701935 w 4483331"/>
                  <a:gd name="connsiteY70" fmla="*/ 332523 h 1136086"/>
                  <a:gd name="connsiteX71" fmla="*/ 3724102 w 4483331"/>
                  <a:gd name="connsiteY71" fmla="*/ 326981 h 1136086"/>
                  <a:gd name="connsiteX72" fmla="*/ 3751811 w 4483331"/>
                  <a:gd name="connsiteY72" fmla="*/ 321439 h 1136086"/>
                  <a:gd name="connsiteX73" fmla="*/ 3768436 w 4483331"/>
                  <a:gd name="connsiteY73" fmla="*/ 315897 h 1136086"/>
                  <a:gd name="connsiteX74" fmla="*/ 3790604 w 4483331"/>
                  <a:gd name="connsiteY74" fmla="*/ 310355 h 1136086"/>
                  <a:gd name="connsiteX75" fmla="*/ 3823855 w 4483331"/>
                  <a:gd name="connsiteY75" fmla="*/ 299272 h 1136086"/>
                  <a:gd name="connsiteX76" fmla="*/ 3840480 w 4483331"/>
                  <a:gd name="connsiteY76" fmla="*/ 293730 h 1136086"/>
                  <a:gd name="connsiteX77" fmla="*/ 3846022 w 4483331"/>
                  <a:gd name="connsiteY77" fmla="*/ 271563 h 1136086"/>
                  <a:gd name="connsiteX78" fmla="*/ 3862647 w 4483331"/>
                  <a:gd name="connsiteY78" fmla="*/ 260479 h 1136086"/>
                  <a:gd name="connsiteX79" fmla="*/ 3901440 w 4483331"/>
                  <a:gd name="connsiteY79" fmla="*/ 249395 h 1136086"/>
                  <a:gd name="connsiteX80" fmla="*/ 3918066 w 4483331"/>
                  <a:gd name="connsiteY80" fmla="*/ 243854 h 1136086"/>
                  <a:gd name="connsiteX81" fmla="*/ 3951316 w 4483331"/>
                  <a:gd name="connsiteY81" fmla="*/ 221686 h 1136086"/>
                  <a:gd name="connsiteX82" fmla="*/ 3967942 w 4483331"/>
                  <a:gd name="connsiteY82" fmla="*/ 210603 h 1136086"/>
                  <a:gd name="connsiteX83" fmla="*/ 4017818 w 4483331"/>
                  <a:gd name="connsiteY83" fmla="*/ 193977 h 1136086"/>
                  <a:gd name="connsiteX84" fmla="*/ 4034444 w 4483331"/>
                  <a:gd name="connsiteY84" fmla="*/ 188435 h 1136086"/>
                  <a:gd name="connsiteX85" fmla="*/ 4051069 w 4483331"/>
                  <a:gd name="connsiteY85" fmla="*/ 177352 h 1136086"/>
                  <a:gd name="connsiteX86" fmla="*/ 4084320 w 4483331"/>
                  <a:gd name="connsiteY86" fmla="*/ 171810 h 1136086"/>
                  <a:gd name="connsiteX87" fmla="*/ 4112029 w 4483331"/>
                  <a:gd name="connsiteY87" fmla="*/ 166268 h 1136086"/>
                  <a:gd name="connsiteX88" fmla="*/ 4145280 w 4483331"/>
                  <a:gd name="connsiteY88" fmla="*/ 144101 h 1136086"/>
                  <a:gd name="connsiteX89" fmla="*/ 4222866 w 4483331"/>
                  <a:gd name="connsiteY89" fmla="*/ 127475 h 1136086"/>
                  <a:gd name="connsiteX90" fmla="*/ 4256116 w 4483331"/>
                  <a:gd name="connsiteY90" fmla="*/ 116392 h 1136086"/>
                  <a:gd name="connsiteX91" fmla="*/ 4317076 w 4483331"/>
                  <a:gd name="connsiteY91" fmla="*/ 105308 h 1136086"/>
                  <a:gd name="connsiteX92" fmla="*/ 4350327 w 4483331"/>
                  <a:gd name="connsiteY92" fmla="*/ 94224 h 1136086"/>
                  <a:gd name="connsiteX93" fmla="*/ 4366953 w 4483331"/>
                  <a:gd name="connsiteY93" fmla="*/ 88683 h 1136086"/>
                  <a:gd name="connsiteX94" fmla="*/ 4383578 w 4483331"/>
                  <a:gd name="connsiteY94" fmla="*/ 72057 h 1136086"/>
                  <a:gd name="connsiteX95" fmla="*/ 4405746 w 4483331"/>
                  <a:gd name="connsiteY95" fmla="*/ 38806 h 1136086"/>
                  <a:gd name="connsiteX96" fmla="*/ 4461164 w 4483331"/>
                  <a:gd name="connsiteY96" fmla="*/ 5555 h 1136086"/>
                  <a:gd name="connsiteX97" fmla="*/ 4483331 w 4483331"/>
                  <a:gd name="connsiteY97" fmla="*/ 14 h 1136086"/>
                  <a:gd name="connsiteX98" fmla="*/ 4477789 w 4483331"/>
                  <a:gd name="connsiteY98"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645486 w 4483331"/>
                  <a:gd name="connsiteY34" fmla="*/ 762654 h 1136086"/>
                  <a:gd name="connsiteX35" fmla="*/ 1673629 w 4483331"/>
                  <a:gd name="connsiteY35" fmla="*/ 737075 h 1136086"/>
                  <a:gd name="connsiteX36" fmla="*/ 2549236 w 4483331"/>
                  <a:gd name="connsiteY36" fmla="*/ 720450 h 1136086"/>
                  <a:gd name="connsiteX37" fmla="*/ 2604655 w 4483331"/>
                  <a:gd name="connsiteY37" fmla="*/ 709366 h 1136086"/>
                  <a:gd name="connsiteX38" fmla="*/ 2621280 w 4483331"/>
                  <a:gd name="connsiteY38" fmla="*/ 703824 h 1136086"/>
                  <a:gd name="connsiteX39" fmla="*/ 2637906 w 4483331"/>
                  <a:gd name="connsiteY39" fmla="*/ 692741 h 1136086"/>
                  <a:gd name="connsiteX40" fmla="*/ 2676698 w 4483331"/>
                  <a:gd name="connsiteY40" fmla="*/ 681657 h 1136086"/>
                  <a:gd name="connsiteX41" fmla="*/ 2693324 w 4483331"/>
                  <a:gd name="connsiteY41" fmla="*/ 670574 h 1136086"/>
                  <a:gd name="connsiteX42" fmla="*/ 2726575 w 4483331"/>
                  <a:gd name="connsiteY42" fmla="*/ 659490 h 1136086"/>
                  <a:gd name="connsiteX43" fmla="*/ 2743200 w 4483331"/>
                  <a:gd name="connsiteY43" fmla="*/ 653948 h 1136086"/>
                  <a:gd name="connsiteX44" fmla="*/ 2776451 w 4483331"/>
                  <a:gd name="connsiteY44" fmla="*/ 637323 h 1136086"/>
                  <a:gd name="connsiteX45" fmla="*/ 2793076 w 4483331"/>
                  <a:gd name="connsiteY45" fmla="*/ 626239 h 1136086"/>
                  <a:gd name="connsiteX46" fmla="*/ 2842953 w 4483331"/>
                  <a:gd name="connsiteY46" fmla="*/ 615155 h 1136086"/>
                  <a:gd name="connsiteX47" fmla="*/ 2865120 w 4483331"/>
                  <a:gd name="connsiteY47" fmla="*/ 609614 h 1136086"/>
                  <a:gd name="connsiteX48" fmla="*/ 2881746 w 4483331"/>
                  <a:gd name="connsiteY48" fmla="*/ 604072 h 1136086"/>
                  <a:gd name="connsiteX49" fmla="*/ 2903913 w 4483331"/>
                  <a:gd name="connsiteY49" fmla="*/ 598530 h 1136086"/>
                  <a:gd name="connsiteX50" fmla="*/ 2920538 w 4483331"/>
                  <a:gd name="connsiteY50" fmla="*/ 592988 h 1136086"/>
                  <a:gd name="connsiteX51" fmla="*/ 3025833 w 4483331"/>
                  <a:gd name="connsiteY51" fmla="*/ 581904 h 1136086"/>
                  <a:gd name="connsiteX52" fmla="*/ 3059084 w 4483331"/>
                  <a:gd name="connsiteY52" fmla="*/ 565279 h 1136086"/>
                  <a:gd name="connsiteX53" fmla="*/ 3075709 w 4483331"/>
                  <a:gd name="connsiteY53" fmla="*/ 554195 h 1136086"/>
                  <a:gd name="connsiteX54" fmla="*/ 3103418 w 4483331"/>
                  <a:gd name="connsiteY54" fmla="*/ 532028 h 1136086"/>
                  <a:gd name="connsiteX55" fmla="*/ 3120044 w 4483331"/>
                  <a:gd name="connsiteY55" fmla="*/ 520944 h 1136086"/>
                  <a:gd name="connsiteX56" fmla="*/ 3153295 w 4483331"/>
                  <a:gd name="connsiteY56" fmla="*/ 509861 h 1136086"/>
                  <a:gd name="connsiteX57" fmla="*/ 3241964 w 4483331"/>
                  <a:gd name="connsiteY57" fmla="*/ 498777 h 1136086"/>
                  <a:gd name="connsiteX58" fmla="*/ 3302924 w 4483331"/>
                  <a:gd name="connsiteY58" fmla="*/ 493235 h 1136086"/>
                  <a:gd name="connsiteX59" fmla="*/ 3336175 w 4483331"/>
                  <a:gd name="connsiteY59" fmla="*/ 476610 h 1136086"/>
                  <a:gd name="connsiteX60" fmla="*/ 3352800 w 4483331"/>
                  <a:gd name="connsiteY60" fmla="*/ 471068 h 1136086"/>
                  <a:gd name="connsiteX61" fmla="*/ 3391593 w 4483331"/>
                  <a:gd name="connsiteY61" fmla="*/ 454443 h 1136086"/>
                  <a:gd name="connsiteX62" fmla="*/ 3413760 w 4483331"/>
                  <a:gd name="connsiteY62" fmla="*/ 432275 h 1136086"/>
                  <a:gd name="connsiteX63" fmla="*/ 3435927 w 4483331"/>
                  <a:gd name="connsiteY63" fmla="*/ 399024 h 1136086"/>
                  <a:gd name="connsiteX64" fmla="*/ 3469178 w 4483331"/>
                  <a:gd name="connsiteY64" fmla="*/ 387941 h 1136086"/>
                  <a:gd name="connsiteX65" fmla="*/ 3485804 w 4483331"/>
                  <a:gd name="connsiteY65" fmla="*/ 376857 h 1136086"/>
                  <a:gd name="connsiteX66" fmla="*/ 3530138 w 4483331"/>
                  <a:gd name="connsiteY66" fmla="*/ 371315 h 1136086"/>
                  <a:gd name="connsiteX67" fmla="*/ 3568931 w 4483331"/>
                  <a:gd name="connsiteY67" fmla="*/ 360232 h 1136086"/>
                  <a:gd name="connsiteX68" fmla="*/ 3602182 w 4483331"/>
                  <a:gd name="connsiteY68" fmla="*/ 354690 h 1136086"/>
                  <a:gd name="connsiteX69" fmla="*/ 3668684 w 4483331"/>
                  <a:gd name="connsiteY69" fmla="*/ 343606 h 1136086"/>
                  <a:gd name="connsiteX70" fmla="*/ 3701935 w 4483331"/>
                  <a:gd name="connsiteY70" fmla="*/ 332523 h 1136086"/>
                  <a:gd name="connsiteX71" fmla="*/ 3724102 w 4483331"/>
                  <a:gd name="connsiteY71" fmla="*/ 326981 h 1136086"/>
                  <a:gd name="connsiteX72" fmla="*/ 3751811 w 4483331"/>
                  <a:gd name="connsiteY72" fmla="*/ 321439 h 1136086"/>
                  <a:gd name="connsiteX73" fmla="*/ 3768436 w 4483331"/>
                  <a:gd name="connsiteY73" fmla="*/ 315897 h 1136086"/>
                  <a:gd name="connsiteX74" fmla="*/ 3790604 w 4483331"/>
                  <a:gd name="connsiteY74" fmla="*/ 310355 h 1136086"/>
                  <a:gd name="connsiteX75" fmla="*/ 3823855 w 4483331"/>
                  <a:gd name="connsiteY75" fmla="*/ 299272 h 1136086"/>
                  <a:gd name="connsiteX76" fmla="*/ 3840480 w 4483331"/>
                  <a:gd name="connsiteY76" fmla="*/ 293730 h 1136086"/>
                  <a:gd name="connsiteX77" fmla="*/ 3846022 w 4483331"/>
                  <a:gd name="connsiteY77" fmla="*/ 271563 h 1136086"/>
                  <a:gd name="connsiteX78" fmla="*/ 3862647 w 4483331"/>
                  <a:gd name="connsiteY78" fmla="*/ 260479 h 1136086"/>
                  <a:gd name="connsiteX79" fmla="*/ 3901440 w 4483331"/>
                  <a:gd name="connsiteY79" fmla="*/ 249395 h 1136086"/>
                  <a:gd name="connsiteX80" fmla="*/ 3918066 w 4483331"/>
                  <a:gd name="connsiteY80" fmla="*/ 243854 h 1136086"/>
                  <a:gd name="connsiteX81" fmla="*/ 3951316 w 4483331"/>
                  <a:gd name="connsiteY81" fmla="*/ 221686 h 1136086"/>
                  <a:gd name="connsiteX82" fmla="*/ 3967942 w 4483331"/>
                  <a:gd name="connsiteY82" fmla="*/ 210603 h 1136086"/>
                  <a:gd name="connsiteX83" fmla="*/ 4017818 w 4483331"/>
                  <a:gd name="connsiteY83" fmla="*/ 193977 h 1136086"/>
                  <a:gd name="connsiteX84" fmla="*/ 4034444 w 4483331"/>
                  <a:gd name="connsiteY84" fmla="*/ 188435 h 1136086"/>
                  <a:gd name="connsiteX85" fmla="*/ 4051069 w 4483331"/>
                  <a:gd name="connsiteY85" fmla="*/ 177352 h 1136086"/>
                  <a:gd name="connsiteX86" fmla="*/ 4084320 w 4483331"/>
                  <a:gd name="connsiteY86" fmla="*/ 171810 h 1136086"/>
                  <a:gd name="connsiteX87" fmla="*/ 4112029 w 4483331"/>
                  <a:gd name="connsiteY87" fmla="*/ 166268 h 1136086"/>
                  <a:gd name="connsiteX88" fmla="*/ 4145280 w 4483331"/>
                  <a:gd name="connsiteY88" fmla="*/ 144101 h 1136086"/>
                  <a:gd name="connsiteX89" fmla="*/ 4222866 w 4483331"/>
                  <a:gd name="connsiteY89" fmla="*/ 127475 h 1136086"/>
                  <a:gd name="connsiteX90" fmla="*/ 4256116 w 4483331"/>
                  <a:gd name="connsiteY90" fmla="*/ 116392 h 1136086"/>
                  <a:gd name="connsiteX91" fmla="*/ 4317076 w 4483331"/>
                  <a:gd name="connsiteY91" fmla="*/ 105308 h 1136086"/>
                  <a:gd name="connsiteX92" fmla="*/ 4350327 w 4483331"/>
                  <a:gd name="connsiteY92" fmla="*/ 94224 h 1136086"/>
                  <a:gd name="connsiteX93" fmla="*/ 4366953 w 4483331"/>
                  <a:gd name="connsiteY93" fmla="*/ 88683 h 1136086"/>
                  <a:gd name="connsiteX94" fmla="*/ 4383578 w 4483331"/>
                  <a:gd name="connsiteY94" fmla="*/ 72057 h 1136086"/>
                  <a:gd name="connsiteX95" fmla="*/ 4405746 w 4483331"/>
                  <a:gd name="connsiteY95" fmla="*/ 38806 h 1136086"/>
                  <a:gd name="connsiteX96" fmla="*/ 4461164 w 4483331"/>
                  <a:gd name="connsiteY96" fmla="*/ 5555 h 1136086"/>
                  <a:gd name="connsiteX97" fmla="*/ 4483331 w 4483331"/>
                  <a:gd name="connsiteY97" fmla="*/ 14 h 1136086"/>
                  <a:gd name="connsiteX98" fmla="*/ 4477789 w 4483331"/>
                  <a:gd name="connsiteY98"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645486 w 4483331"/>
                  <a:gd name="connsiteY34" fmla="*/ 762654 h 1136086"/>
                  <a:gd name="connsiteX35" fmla="*/ 1677041 w 4483331"/>
                  <a:gd name="connsiteY35" fmla="*/ 733663 h 1136086"/>
                  <a:gd name="connsiteX36" fmla="*/ 2549236 w 4483331"/>
                  <a:gd name="connsiteY36" fmla="*/ 720450 h 1136086"/>
                  <a:gd name="connsiteX37" fmla="*/ 2604655 w 4483331"/>
                  <a:gd name="connsiteY37" fmla="*/ 709366 h 1136086"/>
                  <a:gd name="connsiteX38" fmla="*/ 2621280 w 4483331"/>
                  <a:gd name="connsiteY38" fmla="*/ 703824 h 1136086"/>
                  <a:gd name="connsiteX39" fmla="*/ 2637906 w 4483331"/>
                  <a:gd name="connsiteY39" fmla="*/ 692741 h 1136086"/>
                  <a:gd name="connsiteX40" fmla="*/ 2676698 w 4483331"/>
                  <a:gd name="connsiteY40" fmla="*/ 681657 h 1136086"/>
                  <a:gd name="connsiteX41" fmla="*/ 2693324 w 4483331"/>
                  <a:gd name="connsiteY41" fmla="*/ 670574 h 1136086"/>
                  <a:gd name="connsiteX42" fmla="*/ 2726575 w 4483331"/>
                  <a:gd name="connsiteY42" fmla="*/ 659490 h 1136086"/>
                  <a:gd name="connsiteX43" fmla="*/ 2743200 w 4483331"/>
                  <a:gd name="connsiteY43" fmla="*/ 653948 h 1136086"/>
                  <a:gd name="connsiteX44" fmla="*/ 2776451 w 4483331"/>
                  <a:gd name="connsiteY44" fmla="*/ 637323 h 1136086"/>
                  <a:gd name="connsiteX45" fmla="*/ 2793076 w 4483331"/>
                  <a:gd name="connsiteY45" fmla="*/ 626239 h 1136086"/>
                  <a:gd name="connsiteX46" fmla="*/ 2842953 w 4483331"/>
                  <a:gd name="connsiteY46" fmla="*/ 615155 h 1136086"/>
                  <a:gd name="connsiteX47" fmla="*/ 2865120 w 4483331"/>
                  <a:gd name="connsiteY47" fmla="*/ 609614 h 1136086"/>
                  <a:gd name="connsiteX48" fmla="*/ 2881746 w 4483331"/>
                  <a:gd name="connsiteY48" fmla="*/ 604072 h 1136086"/>
                  <a:gd name="connsiteX49" fmla="*/ 2903913 w 4483331"/>
                  <a:gd name="connsiteY49" fmla="*/ 598530 h 1136086"/>
                  <a:gd name="connsiteX50" fmla="*/ 2920538 w 4483331"/>
                  <a:gd name="connsiteY50" fmla="*/ 592988 h 1136086"/>
                  <a:gd name="connsiteX51" fmla="*/ 3025833 w 4483331"/>
                  <a:gd name="connsiteY51" fmla="*/ 581904 h 1136086"/>
                  <a:gd name="connsiteX52" fmla="*/ 3059084 w 4483331"/>
                  <a:gd name="connsiteY52" fmla="*/ 565279 h 1136086"/>
                  <a:gd name="connsiteX53" fmla="*/ 3075709 w 4483331"/>
                  <a:gd name="connsiteY53" fmla="*/ 554195 h 1136086"/>
                  <a:gd name="connsiteX54" fmla="*/ 3103418 w 4483331"/>
                  <a:gd name="connsiteY54" fmla="*/ 532028 h 1136086"/>
                  <a:gd name="connsiteX55" fmla="*/ 3120044 w 4483331"/>
                  <a:gd name="connsiteY55" fmla="*/ 520944 h 1136086"/>
                  <a:gd name="connsiteX56" fmla="*/ 3153295 w 4483331"/>
                  <a:gd name="connsiteY56" fmla="*/ 509861 h 1136086"/>
                  <a:gd name="connsiteX57" fmla="*/ 3241964 w 4483331"/>
                  <a:gd name="connsiteY57" fmla="*/ 498777 h 1136086"/>
                  <a:gd name="connsiteX58" fmla="*/ 3302924 w 4483331"/>
                  <a:gd name="connsiteY58" fmla="*/ 493235 h 1136086"/>
                  <a:gd name="connsiteX59" fmla="*/ 3336175 w 4483331"/>
                  <a:gd name="connsiteY59" fmla="*/ 476610 h 1136086"/>
                  <a:gd name="connsiteX60" fmla="*/ 3352800 w 4483331"/>
                  <a:gd name="connsiteY60" fmla="*/ 471068 h 1136086"/>
                  <a:gd name="connsiteX61" fmla="*/ 3391593 w 4483331"/>
                  <a:gd name="connsiteY61" fmla="*/ 454443 h 1136086"/>
                  <a:gd name="connsiteX62" fmla="*/ 3413760 w 4483331"/>
                  <a:gd name="connsiteY62" fmla="*/ 432275 h 1136086"/>
                  <a:gd name="connsiteX63" fmla="*/ 3435927 w 4483331"/>
                  <a:gd name="connsiteY63" fmla="*/ 399024 h 1136086"/>
                  <a:gd name="connsiteX64" fmla="*/ 3469178 w 4483331"/>
                  <a:gd name="connsiteY64" fmla="*/ 387941 h 1136086"/>
                  <a:gd name="connsiteX65" fmla="*/ 3485804 w 4483331"/>
                  <a:gd name="connsiteY65" fmla="*/ 376857 h 1136086"/>
                  <a:gd name="connsiteX66" fmla="*/ 3530138 w 4483331"/>
                  <a:gd name="connsiteY66" fmla="*/ 371315 h 1136086"/>
                  <a:gd name="connsiteX67" fmla="*/ 3568931 w 4483331"/>
                  <a:gd name="connsiteY67" fmla="*/ 360232 h 1136086"/>
                  <a:gd name="connsiteX68" fmla="*/ 3602182 w 4483331"/>
                  <a:gd name="connsiteY68" fmla="*/ 354690 h 1136086"/>
                  <a:gd name="connsiteX69" fmla="*/ 3668684 w 4483331"/>
                  <a:gd name="connsiteY69" fmla="*/ 343606 h 1136086"/>
                  <a:gd name="connsiteX70" fmla="*/ 3701935 w 4483331"/>
                  <a:gd name="connsiteY70" fmla="*/ 332523 h 1136086"/>
                  <a:gd name="connsiteX71" fmla="*/ 3724102 w 4483331"/>
                  <a:gd name="connsiteY71" fmla="*/ 326981 h 1136086"/>
                  <a:gd name="connsiteX72" fmla="*/ 3751811 w 4483331"/>
                  <a:gd name="connsiteY72" fmla="*/ 321439 h 1136086"/>
                  <a:gd name="connsiteX73" fmla="*/ 3768436 w 4483331"/>
                  <a:gd name="connsiteY73" fmla="*/ 315897 h 1136086"/>
                  <a:gd name="connsiteX74" fmla="*/ 3790604 w 4483331"/>
                  <a:gd name="connsiteY74" fmla="*/ 310355 h 1136086"/>
                  <a:gd name="connsiteX75" fmla="*/ 3823855 w 4483331"/>
                  <a:gd name="connsiteY75" fmla="*/ 299272 h 1136086"/>
                  <a:gd name="connsiteX76" fmla="*/ 3840480 w 4483331"/>
                  <a:gd name="connsiteY76" fmla="*/ 293730 h 1136086"/>
                  <a:gd name="connsiteX77" fmla="*/ 3846022 w 4483331"/>
                  <a:gd name="connsiteY77" fmla="*/ 271563 h 1136086"/>
                  <a:gd name="connsiteX78" fmla="*/ 3862647 w 4483331"/>
                  <a:gd name="connsiteY78" fmla="*/ 260479 h 1136086"/>
                  <a:gd name="connsiteX79" fmla="*/ 3901440 w 4483331"/>
                  <a:gd name="connsiteY79" fmla="*/ 249395 h 1136086"/>
                  <a:gd name="connsiteX80" fmla="*/ 3918066 w 4483331"/>
                  <a:gd name="connsiteY80" fmla="*/ 243854 h 1136086"/>
                  <a:gd name="connsiteX81" fmla="*/ 3951316 w 4483331"/>
                  <a:gd name="connsiteY81" fmla="*/ 221686 h 1136086"/>
                  <a:gd name="connsiteX82" fmla="*/ 3967942 w 4483331"/>
                  <a:gd name="connsiteY82" fmla="*/ 210603 h 1136086"/>
                  <a:gd name="connsiteX83" fmla="*/ 4017818 w 4483331"/>
                  <a:gd name="connsiteY83" fmla="*/ 193977 h 1136086"/>
                  <a:gd name="connsiteX84" fmla="*/ 4034444 w 4483331"/>
                  <a:gd name="connsiteY84" fmla="*/ 188435 h 1136086"/>
                  <a:gd name="connsiteX85" fmla="*/ 4051069 w 4483331"/>
                  <a:gd name="connsiteY85" fmla="*/ 177352 h 1136086"/>
                  <a:gd name="connsiteX86" fmla="*/ 4084320 w 4483331"/>
                  <a:gd name="connsiteY86" fmla="*/ 171810 h 1136086"/>
                  <a:gd name="connsiteX87" fmla="*/ 4112029 w 4483331"/>
                  <a:gd name="connsiteY87" fmla="*/ 166268 h 1136086"/>
                  <a:gd name="connsiteX88" fmla="*/ 4145280 w 4483331"/>
                  <a:gd name="connsiteY88" fmla="*/ 144101 h 1136086"/>
                  <a:gd name="connsiteX89" fmla="*/ 4222866 w 4483331"/>
                  <a:gd name="connsiteY89" fmla="*/ 127475 h 1136086"/>
                  <a:gd name="connsiteX90" fmla="*/ 4256116 w 4483331"/>
                  <a:gd name="connsiteY90" fmla="*/ 116392 h 1136086"/>
                  <a:gd name="connsiteX91" fmla="*/ 4317076 w 4483331"/>
                  <a:gd name="connsiteY91" fmla="*/ 105308 h 1136086"/>
                  <a:gd name="connsiteX92" fmla="*/ 4350327 w 4483331"/>
                  <a:gd name="connsiteY92" fmla="*/ 94224 h 1136086"/>
                  <a:gd name="connsiteX93" fmla="*/ 4366953 w 4483331"/>
                  <a:gd name="connsiteY93" fmla="*/ 88683 h 1136086"/>
                  <a:gd name="connsiteX94" fmla="*/ 4383578 w 4483331"/>
                  <a:gd name="connsiteY94" fmla="*/ 72057 h 1136086"/>
                  <a:gd name="connsiteX95" fmla="*/ 4405746 w 4483331"/>
                  <a:gd name="connsiteY95" fmla="*/ 38806 h 1136086"/>
                  <a:gd name="connsiteX96" fmla="*/ 4461164 w 4483331"/>
                  <a:gd name="connsiteY96" fmla="*/ 5555 h 1136086"/>
                  <a:gd name="connsiteX97" fmla="*/ 4483331 w 4483331"/>
                  <a:gd name="connsiteY97" fmla="*/ 14 h 1136086"/>
                  <a:gd name="connsiteX98" fmla="*/ 4477789 w 4483331"/>
                  <a:gd name="connsiteY98"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645486 w 4483331"/>
                  <a:gd name="connsiteY34" fmla="*/ 762654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20538 w 4483331"/>
                  <a:gd name="connsiteY49" fmla="*/ 592988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2924 w 4483331"/>
                  <a:gd name="connsiteY57" fmla="*/ 493235 h 1136086"/>
                  <a:gd name="connsiteX58" fmla="*/ 3336175 w 4483331"/>
                  <a:gd name="connsiteY58" fmla="*/ 476610 h 1136086"/>
                  <a:gd name="connsiteX59" fmla="*/ 3352800 w 4483331"/>
                  <a:gd name="connsiteY59" fmla="*/ 471068 h 1136086"/>
                  <a:gd name="connsiteX60" fmla="*/ 3391593 w 4483331"/>
                  <a:gd name="connsiteY60" fmla="*/ 454443 h 1136086"/>
                  <a:gd name="connsiteX61" fmla="*/ 3413760 w 4483331"/>
                  <a:gd name="connsiteY61" fmla="*/ 432275 h 1136086"/>
                  <a:gd name="connsiteX62" fmla="*/ 3435927 w 4483331"/>
                  <a:gd name="connsiteY62" fmla="*/ 399024 h 1136086"/>
                  <a:gd name="connsiteX63" fmla="*/ 3469178 w 4483331"/>
                  <a:gd name="connsiteY63" fmla="*/ 387941 h 1136086"/>
                  <a:gd name="connsiteX64" fmla="*/ 3485804 w 4483331"/>
                  <a:gd name="connsiteY64" fmla="*/ 376857 h 1136086"/>
                  <a:gd name="connsiteX65" fmla="*/ 3530138 w 4483331"/>
                  <a:gd name="connsiteY65" fmla="*/ 371315 h 1136086"/>
                  <a:gd name="connsiteX66" fmla="*/ 3568931 w 4483331"/>
                  <a:gd name="connsiteY66" fmla="*/ 360232 h 1136086"/>
                  <a:gd name="connsiteX67" fmla="*/ 3602182 w 4483331"/>
                  <a:gd name="connsiteY67" fmla="*/ 354690 h 1136086"/>
                  <a:gd name="connsiteX68" fmla="*/ 3668684 w 4483331"/>
                  <a:gd name="connsiteY68" fmla="*/ 343606 h 1136086"/>
                  <a:gd name="connsiteX69" fmla="*/ 3701935 w 4483331"/>
                  <a:gd name="connsiteY69" fmla="*/ 332523 h 1136086"/>
                  <a:gd name="connsiteX70" fmla="*/ 3724102 w 4483331"/>
                  <a:gd name="connsiteY70" fmla="*/ 326981 h 1136086"/>
                  <a:gd name="connsiteX71" fmla="*/ 3751811 w 4483331"/>
                  <a:gd name="connsiteY71" fmla="*/ 321439 h 1136086"/>
                  <a:gd name="connsiteX72" fmla="*/ 3768436 w 4483331"/>
                  <a:gd name="connsiteY72" fmla="*/ 315897 h 1136086"/>
                  <a:gd name="connsiteX73" fmla="*/ 3790604 w 4483331"/>
                  <a:gd name="connsiteY73" fmla="*/ 310355 h 1136086"/>
                  <a:gd name="connsiteX74" fmla="*/ 3823855 w 4483331"/>
                  <a:gd name="connsiteY74" fmla="*/ 299272 h 1136086"/>
                  <a:gd name="connsiteX75" fmla="*/ 3840480 w 4483331"/>
                  <a:gd name="connsiteY75" fmla="*/ 293730 h 1136086"/>
                  <a:gd name="connsiteX76" fmla="*/ 3846022 w 4483331"/>
                  <a:gd name="connsiteY76" fmla="*/ 271563 h 1136086"/>
                  <a:gd name="connsiteX77" fmla="*/ 3862647 w 4483331"/>
                  <a:gd name="connsiteY77" fmla="*/ 260479 h 1136086"/>
                  <a:gd name="connsiteX78" fmla="*/ 3901440 w 4483331"/>
                  <a:gd name="connsiteY78" fmla="*/ 249395 h 1136086"/>
                  <a:gd name="connsiteX79" fmla="*/ 3918066 w 4483331"/>
                  <a:gd name="connsiteY79" fmla="*/ 243854 h 1136086"/>
                  <a:gd name="connsiteX80" fmla="*/ 3951316 w 4483331"/>
                  <a:gd name="connsiteY80" fmla="*/ 221686 h 1136086"/>
                  <a:gd name="connsiteX81" fmla="*/ 3967942 w 4483331"/>
                  <a:gd name="connsiteY81" fmla="*/ 210603 h 1136086"/>
                  <a:gd name="connsiteX82" fmla="*/ 4017818 w 4483331"/>
                  <a:gd name="connsiteY82" fmla="*/ 193977 h 1136086"/>
                  <a:gd name="connsiteX83" fmla="*/ 4034444 w 4483331"/>
                  <a:gd name="connsiteY83" fmla="*/ 188435 h 1136086"/>
                  <a:gd name="connsiteX84" fmla="*/ 4051069 w 4483331"/>
                  <a:gd name="connsiteY84" fmla="*/ 177352 h 1136086"/>
                  <a:gd name="connsiteX85" fmla="*/ 4084320 w 4483331"/>
                  <a:gd name="connsiteY85" fmla="*/ 171810 h 1136086"/>
                  <a:gd name="connsiteX86" fmla="*/ 4112029 w 4483331"/>
                  <a:gd name="connsiteY86" fmla="*/ 166268 h 1136086"/>
                  <a:gd name="connsiteX87" fmla="*/ 4145280 w 4483331"/>
                  <a:gd name="connsiteY87" fmla="*/ 144101 h 1136086"/>
                  <a:gd name="connsiteX88" fmla="*/ 4222866 w 4483331"/>
                  <a:gd name="connsiteY88" fmla="*/ 127475 h 1136086"/>
                  <a:gd name="connsiteX89" fmla="*/ 4256116 w 4483331"/>
                  <a:gd name="connsiteY89" fmla="*/ 116392 h 1136086"/>
                  <a:gd name="connsiteX90" fmla="*/ 4317076 w 4483331"/>
                  <a:gd name="connsiteY90" fmla="*/ 105308 h 1136086"/>
                  <a:gd name="connsiteX91" fmla="*/ 4350327 w 4483331"/>
                  <a:gd name="connsiteY91" fmla="*/ 94224 h 1136086"/>
                  <a:gd name="connsiteX92" fmla="*/ 4366953 w 4483331"/>
                  <a:gd name="connsiteY92" fmla="*/ 88683 h 1136086"/>
                  <a:gd name="connsiteX93" fmla="*/ 4383578 w 4483331"/>
                  <a:gd name="connsiteY93" fmla="*/ 72057 h 1136086"/>
                  <a:gd name="connsiteX94" fmla="*/ 4405746 w 4483331"/>
                  <a:gd name="connsiteY94" fmla="*/ 38806 h 1136086"/>
                  <a:gd name="connsiteX95" fmla="*/ 4461164 w 4483331"/>
                  <a:gd name="connsiteY95" fmla="*/ 5555 h 1136086"/>
                  <a:gd name="connsiteX96" fmla="*/ 4483331 w 4483331"/>
                  <a:gd name="connsiteY96" fmla="*/ 14 h 1136086"/>
                  <a:gd name="connsiteX97" fmla="*/ 4477789 w 4483331"/>
                  <a:gd name="connsiteY97"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20538 w 4483331"/>
                  <a:gd name="connsiteY49" fmla="*/ 592988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2924 w 4483331"/>
                  <a:gd name="connsiteY57" fmla="*/ 493235 h 1136086"/>
                  <a:gd name="connsiteX58" fmla="*/ 3336175 w 4483331"/>
                  <a:gd name="connsiteY58" fmla="*/ 476610 h 1136086"/>
                  <a:gd name="connsiteX59" fmla="*/ 3352800 w 4483331"/>
                  <a:gd name="connsiteY59" fmla="*/ 471068 h 1136086"/>
                  <a:gd name="connsiteX60" fmla="*/ 3391593 w 4483331"/>
                  <a:gd name="connsiteY60" fmla="*/ 454443 h 1136086"/>
                  <a:gd name="connsiteX61" fmla="*/ 3413760 w 4483331"/>
                  <a:gd name="connsiteY61" fmla="*/ 432275 h 1136086"/>
                  <a:gd name="connsiteX62" fmla="*/ 3435927 w 4483331"/>
                  <a:gd name="connsiteY62" fmla="*/ 399024 h 1136086"/>
                  <a:gd name="connsiteX63" fmla="*/ 3469178 w 4483331"/>
                  <a:gd name="connsiteY63" fmla="*/ 387941 h 1136086"/>
                  <a:gd name="connsiteX64" fmla="*/ 3485804 w 4483331"/>
                  <a:gd name="connsiteY64" fmla="*/ 376857 h 1136086"/>
                  <a:gd name="connsiteX65" fmla="*/ 3530138 w 4483331"/>
                  <a:gd name="connsiteY65" fmla="*/ 371315 h 1136086"/>
                  <a:gd name="connsiteX66" fmla="*/ 3568931 w 4483331"/>
                  <a:gd name="connsiteY66" fmla="*/ 360232 h 1136086"/>
                  <a:gd name="connsiteX67" fmla="*/ 3602182 w 4483331"/>
                  <a:gd name="connsiteY67" fmla="*/ 354690 h 1136086"/>
                  <a:gd name="connsiteX68" fmla="*/ 3668684 w 4483331"/>
                  <a:gd name="connsiteY68" fmla="*/ 343606 h 1136086"/>
                  <a:gd name="connsiteX69" fmla="*/ 3701935 w 4483331"/>
                  <a:gd name="connsiteY69" fmla="*/ 332523 h 1136086"/>
                  <a:gd name="connsiteX70" fmla="*/ 3724102 w 4483331"/>
                  <a:gd name="connsiteY70" fmla="*/ 326981 h 1136086"/>
                  <a:gd name="connsiteX71" fmla="*/ 3751811 w 4483331"/>
                  <a:gd name="connsiteY71" fmla="*/ 321439 h 1136086"/>
                  <a:gd name="connsiteX72" fmla="*/ 3768436 w 4483331"/>
                  <a:gd name="connsiteY72" fmla="*/ 315897 h 1136086"/>
                  <a:gd name="connsiteX73" fmla="*/ 3790604 w 4483331"/>
                  <a:gd name="connsiteY73" fmla="*/ 310355 h 1136086"/>
                  <a:gd name="connsiteX74" fmla="*/ 3823855 w 4483331"/>
                  <a:gd name="connsiteY74" fmla="*/ 299272 h 1136086"/>
                  <a:gd name="connsiteX75" fmla="*/ 3840480 w 4483331"/>
                  <a:gd name="connsiteY75" fmla="*/ 293730 h 1136086"/>
                  <a:gd name="connsiteX76" fmla="*/ 3846022 w 4483331"/>
                  <a:gd name="connsiteY76" fmla="*/ 271563 h 1136086"/>
                  <a:gd name="connsiteX77" fmla="*/ 3862647 w 4483331"/>
                  <a:gd name="connsiteY77" fmla="*/ 260479 h 1136086"/>
                  <a:gd name="connsiteX78" fmla="*/ 3901440 w 4483331"/>
                  <a:gd name="connsiteY78" fmla="*/ 249395 h 1136086"/>
                  <a:gd name="connsiteX79" fmla="*/ 3918066 w 4483331"/>
                  <a:gd name="connsiteY79" fmla="*/ 243854 h 1136086"/>
                  <a:gd name="connsiteX80" fmla="*/ 3951316 w 4483331"/>
                  <a:gd name="connsiteY80" fmla="*/ 221686 h 1136086"/>
                  <a:gd name="connsiteX81" fmla="*/ 3967942 w 4483331"/>
                  <a:gd name="connsiteY81" fmla="*/ 210603 h 1136086"/>
                  <a:gd name="connsiteX82" fmla="*/ 4017818 w 4483331"/>
                  <a:gd name="connsiteY82" fmla="*/ 193977 h 1136086"/>
                  <a:gd name="connsiteX83" fmla="*/ 4034444 w 4483331"/>
                  <a:gd name="connsiteY83" fmla="*/ 188435 h 1136086"/>
                  <a:gd name="connsiteX84" fmla="*/ 4051069 w 4483331"/>
                  <a:gd name="connsiteY84" fmla="*/ 177352 h 1136086"/>
                  <a:gd name="connsiteX85" fmla="*/ 4084320 w 4483331"/>
                  <a:gd name="connsiteY85" fmla="*/ 171810 h 1136086"/>
                  <a:gd name="connsiteX86" fmla="*/ 4112029 w 4483331"/>
                  <a:gd name="connsiteY86" fmla="*/ 166268 h 1136086"/>
                  <a:gd name="connsiteX87" fmla="*/ 4145280 w 4483331"/>
                  <a:gd name="connsiteY87" fmla="*/ 144101 h 1136086"/>
                  <a:gd name="connsiteX88" fmla="*/ 4222866 w 4483331"/>
                  <a:gd name="connsiteY88" fmla="*/ 127475 h 1136086"/>
                  <a:gd name="connsiteX89" fmla="*/ 4256116 w 4483331"/>
                  <a:gd name="connsiteY89" fmla="*/ 116392 h 1136086"/>
                  <a:gd name="connsiteX90" fmla="*/ 4317076 w 4483331"/>
                  <a:gd name="connsiteY90" fmla="*/ 105308 h 1136086"/>
                  <a:gd name="connsiteX91" fmla="*/ 4350327 w 4483331"/>
                  <a:gd name="connsiteY91" fmla="*/ 94224 h 1136086"/>
                  <a:gd name="connsiteX92" fmla="*/ 4366953 w 4483331"/>
                  <a:gd name="connsiteY92" fmla="*/ 88683 h 1136086"/>
                  <a:gd name="connsiteX93" fmla="*/ 4383578 w 4483331"/>
                  <a:gd name="connsiteY93" fmla="*/ 72057 h 1136086"/>
                  <a:gd name="connsiteX94" fmla="*/ 4405746 w 4483331"/>
                  <a:gd name="connsiteY94" fmla="*/ 38806 h 1136086"/>
                  <a:gd name="connsiteX95" fmla="*/ 4461164 w 4483331"/>
                  <a:gd name="connsiteY95" fmla="*/ 5555 h 1136086"/>
                  <a:gd name="connsiteX96" fmla="*/ 4483331 w 4483331"/>
                  <a:gd name="connsiteY96" fmla="*/ 14 h 1136086"/>
                  <a:gd name="connsiteX97" fmla="*/ 4477789 w 4483331"/>
                  <a:gd name="connsiteY97"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20538 w 4483331"/>
                  <a:gd name="connsiteY49" fmla="*/ 592988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2924 w 4483331"/>
                  <a:gd name="connsiteY57" fmla="*/ 493235 h 1136086"/>
                  <a:gd name="connsiteX58" fmla="*/ 3336175 w 4483331"/>
                  <a:gd name="connsiteY58" fmla="*/ 476610 h 1136086"/>
                  <a:gd name="connsiteX59" fmla="*/ 3352800 w 4483331"/>
                  <a:gd name="connsiteY59" fmla="*/ 471068 h 1136086"/>
                  <a:gd name="connsiteX60" fmla="*/ 3391593 w 4483331"/>
                  <a:gd name="connsiteY60" fmla="*/ 454443 h 1136086"/>
                  <a:gd name="connsiteX61" fmla="*/ 3413760 w 4483331"/>
                  <a:gd name="connsiteY61" fmla="*/ 432275 h 1136086"/>
                  <a:gd name="connsiteX62" fmla="*/ 3435927 w 4483331"/>
                  <a:gd name="connsiteY62" fmla="*/ 399024 h 1136086"/>
                  <a:gd name="connsiteX63" fmla="*/ 3469178 w 4483331"/>
                  <a:gd name="connsiteY63" fmla="*/ 387941 h 1136086"/>
                  <a:gd name="connsiteX64" fmla="*/ 3485804 w 4483331"/>
                  <a:gd name="connsiteY64" fmla="*/ 376857 h 1136086"/>
                  <a:gd name="connsiteX65" fmla="*/ 3530138 w 4483331"/>
                  <a:gd name="connsiteY65" fmla="*/ 371315 h 1136086"/>
                  <a:gd name="connsiteX66" fmla="*/ 3568931 w 4483331"/>
                  <a:gd name="connsiteY66" fmla="*/ 360232 h 1136086"/>
                  <a:gd name="connsiteX67" fmla="*/ 3602182 w 4483331"/>
                  <a:gd name="connsiteY67" fmla="*/ 354690 h 1136086"/>
                  <a:gd name="connsiteX68" fmla="*/ 3668684 w 4483331"/>
                  <a:gd name="connsiteY68" fmla="*/ 343606 h 1136086"/>
                  <a:gd name="connsiteX69" fmla="*/ 3701935 w 4483331"/>
                  <a:gd name="connsiteY69" fmla="*/ 332523 h 1136086"/>
                  <a:gd name="connsiteX70" fmla="*/ 3724102 w 4483331"/>
                  <a:gd name="connsiteY70" fmla="*/ 326981 h 1136086"/>
                  <a:gd name="connsiteX71" fmla="*/ 3751811 w 4483331"/>
                  <a:gd name="connsiteY71" fmla="*/ 321439 h 1136086"/>
                  <a:gd name="connsiteX72" fmla="*/ 3768436 w 4483331"/>
                  <a:gd name="connsiteY72" fmla="*/ 315897 h 1136086"/>
                  <a:gd name="connsiteX73" fmla="*/ 3790604 w 4483331"/>
                  <a:gd name="connsiteY73" fmla="*/ 310355 h 1136086"/>
                  <a:gd name="connsiteX74" fmla="*/ 3823855 w 4483331"/>
                  <a:gd name="connsiteY74" fmla="*/ 299272 h 1136086"/>
                  <a:gd name="connsiteX75" fmla="*/ 3840480 w 4483331"/>
                  <a:gd name="connsiteY75" fmla="*/ 293730 h 1136086"/>
                  <a:gd name="connsiteX76" fmla="*/ 3846022 w 4483331"/>
                  <a:gd name="connsiteY76" fmla="*/ 271563 h 1136086"/>
                  <a:gd name="connsiteX77" fmla="*/ 3862647 w 4483331"/>
                  <a:gd name="connsiteY77" fmla="*/ 260479 h 1136086"/>
                  <a:gd name="connsiteX78" fmla="*/ 3901440 w 4483331"/>
                  <a:gd name="connsiteY78" fmla="*/ 249395 h 1136086"/>
                  <a:gd name="connsiteX79" fmla="*/ 3918066 w 4483331"/>
                  <a:gd name="connsiteY79" fmla="*/ 243854 h 1136086"/>
                  <a:gd name="connsiteX80" fmla="*/ 3951316 w 4483331"/>
                  <a:gd name="connsiteY80" fmla="*/ 221686 h 1136086"/>
                  <a:gd name="connsiteX81" fmla="*/ 3967942 w 4483331"/>
                  <a:gd name="connsiteY81" fmla="*/ 210603 h 1136086"/>
                  <a:gd name="connsiteX82" fmla="*/ 4017818 w 4483331"/>
                  <a:gd name="connsiteY82" fmla="*/ 193977 h 1136086"/>
                  <a:gd name="connsiteX83" fmla="*/ 4034444 w 4483331"/>
                  <a:gd name="connsiteY83" fmla="*/ 188435 h 1136086"/>
                  <a:gd name="connsiteX84" fmla="*/ 4051069 w 4483331"/>
                  <a:gd name="connsiteY84" fmla="*/ 177352 h 1136086"/>
                  <a:gd name="connsiteX85" fmla="*/ 4084320 w 4483331"/>
                  <a:gd name="connsiteY85" fmla="*/ 171810 h 1136086"/>
                  <a:gd name="connsiteX86" fmla="*/ 4112029 w 4483331"/>
                  <a:gd name="connsiteY86" fmla="*/ 166268 h 1136086"/>
                  <a:gd name="connsiteX87" fmla="*/ 4145280 w 4483331"/>
                  <a:gd name="connsiteY87" fmla="*/ 144101 h 1136086"/>
                  <a:gd name="connsiteX88" fmla="*/ 4222866 w 4483331"/>
                  <a:gd name="connsiteY88" fmla="*/ 127475 h 1136086"/>
                  <a:gd name="connsiteX89" fmla="*/ 4256116 w 4483331"/>
                  <a:gd name="connsiteY89" fmla="*/ 116392 h 1136086"/>
                  <a:gd name="connsiteX90" fmla="*/ 4317076 w 4483331"/>
                  <a:gd name="connsiteY90" fmla="*/ 105308 h 1136086"/>
                  <a:gd name="connsiteX91" fmla="*/ 4350327 w 4483331"/>
                  <a:gd name="connsiteY91" fmla="*/ 94224 h 1136086"/>
                  <a:gd name="connsiteX92" fmla="*/ 4366953 w 4483331"/>
                  <a:gd name="connsiteY92" fmla="*/ 88683 h 1136086"/>
                  <a:gd name="connsiteX93" fmla="*/ 4383578 w 4483331"/>
                  <a:gd name="connsiteY93" fmla="*/ 72057 h 1136086"/>
                  <a:gd name="connsiteX94" fmla="*/ 4405746 w 4483331"/>
                  <a:gd name="connsiteY94" fmla="*/ 38806 h 1136086"/>
                  <a:gd name="connsiteX95" fmla="*/ 4461164 w 4483331"/>
                  <a:gd name="connsiteY95" fmla="*/ 5555 h 1136086"/>
                  <a:gd name="connsiteX96" fmla="*/ 4483331 w 4483331"/>
                  <a:gd name="connsiteY96" fmla="*/ 14 h 1136086"/>
                  <a:gd name="connsiteX97" fmla="*/ 4477789 w 4483331"/>
                  <a:gd name="connsiteY97"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20538 w 4483331"/>
                  <a:gd name="connsiteY49" fmla="*/ 592988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2924 w 4483331"/>
                  <a:gd name="connsiteY57" fmla="*/ 493235 h 1136086"/>
                  <a:gd name="connsiteX58" fmla="*/ 3336175 w 4483331"/>
                  <a:gd name="connsiteY58" fmla="*/ 476610 h 1136086"/>
                  <a:gd name="connsiteX59" fmla="*/ 3352800 w 4483331"/>
                  <a:gd name="connsiteY59" fmla="*/ 471068 h 1136086"/>
                  <a:gd name="connsiteX60" fmla="*/ 3391593 w 4483331"/>
                  <a:gd name="connsiteY60" fmla="*/ 454443 h 1136086"/>
                  <a:gd name="connsiteX61" fmla="*/ 3413760 w 4483331"/>
                  <a:gd name="connsiteY61" fmla="*/ 432275 h 1136086"/>
                  <a:gd name="connsiteX62" fmla="*/ 3435927 w 4483331"/>
                  <a:gd name="connsiteY62" fmla="*/ 399024 h 1136086"/>
                  <a:gd name="connsiteX63" fmla="*/ 3469178 w 4483331"/>
                  <a:gd name="connsiteY63" fmla="*/ 387941 h 1136086"/>
                  <a:gd name="connsiteX64" fmla="*/ 3485804 w 4483331"/>
                  <a:gd name="connsiteY64" fmla="*/ 376857 h 1136086"/>
                  <a:gd name="connsiteX65" fmla="*/ 3530138 w 4483331"/>
                  <a:gd name="connsiteY65" fmla="*/ 371315 h 1136086"/>
                  <a:gd name="connsiteX66" fmla="*/ 3568931 w 4483331"/>
                  <a:gd name="connsiteY66" fmla="*/ 360232 h 1136086"/>
                  <a:gd name="connsiteX67" fmla="*/ 3602182 w 4483331"/>
                  <a:gd name="connsiteY67" fmla="*/ 354690 h 1136086"/>
                  <a:gd name="connsiteX68" fmla="*/ 3668684 w 4483331"/>
                  <a:gd name="connsiteY68" fmla="*/ 343606 h 1136086"/>
                  <a:gd name="connsiteX69" fmla="*/ 3701935 w 4483331"/>
                  <a:gd name="connsiteY69" fmla="*/ 332523 h 1136086"/>
                  <a:gd name="connsiteX70" fmla="*/ 3724102 w 4483331"/>
                  <a:gd name="connsiteY70" fmla="*/ 326981 h 1136086"/>
                  <a:gd name="connsiteX71" fmla="*/ 3751811 w 4483331"/>
                  <a:gd name="connsiteY71" fmla="*/ 321439 h 1136086"/>
                  <a:gd name="connsiteX72" fmla="*/ 3768436 w 4483331"/>
                  <a:gd name="connsiteY72" fmla="*/ 315897 h 1136086"/>
                  <a:gd name="connsiteX73" fmla="*/ 3790604 w 4483331"/>
                  <a:gd name="connsiteY73" fmla="*/ 310355 h 1136086"/>
                  <a:gd name="connsiteX74" fmla="*/ 3823855 w 4483331"/>
                  <a:gd name="connsiteY74" fmla="*/ 299272 h 1136086"/>
                  <a:gd name="connsiteX75" fmla="*/ 3840480 w 4483331"/>
                  <a:gd name="connsiteY75" fmla="*/ 293730 h 1136086"/>
                  <a:gd name="connsiteX76" fmla="*/ 3846022 w 4483331"/>
                  <a:gd name="connsiteY76" fmla="*/ 271563 h 1136086"/>
                  <a:gd name="connsiteX77" fmla="*/ 3862647 w 4483331"/>
                  <a:gd name="connsiteY77" fmla="*/ 260479 h 1136086"/>
                  <a:gd name="connsiteX78" fmla="*/ 3901440 w 4483331"/>
                  <a:gd name="connsiteY78" fmla="*/ 249395 h 1136086"/>
                  <a:gd name="connsiteX79" fmla="*/ 3918066 w 4483331"/>
                  <a:gd name="connsiteY79" fmla="*/ 243854 h 1136086"/>
                  <a:gd name="connsiteX80" fmla="*/ 3951316 w 4483331"/>
                  <a:gd name="connsiteY80" fmla="*/ 221686 h 1136086"/>
                  <a:gd name="connsiteX81" fmla="*/ 3967942 w 4483331"/>
                  <a:gd name="connsiteY81" fmla="*/ 210603 h 1136086"/>
                  <a:gd name="connsiteX82" fmla="*/ 4017818 w 4483331"/>
                  <a:gd name="connsiteY82" fmla="*/ 193977 h 1136086"/>
                  <a:gd name="connsiteX83" fmla="*/ 4034444 w 4483331"/>
                  <a:gd name="connsiteY83" fmla="*/ 188435 h 1136086"/>
                  <a:gd name="connsiteX84" fmla="*/ 4051069 w 4483331"/>
                  <a:gd name="connsiteY84" fmla="*/ 177352 h 1136086"/>
                  <a:gd name="connsiteX85" fmla="*/ 4084320 w 4483331"/>
                  <a:gd name="connsiteY85" fmla="*/ 171810 h 1136086"/>
                  <a:gd name="connsiteX86" fmla="*/ 4112029 w 4483331"/>
                  <a:gd name="connsiteY86" fmla="*/ 166268 h 1136086"/>
                  <a:gd name="connsiteX87" fmla="*/ 4145280 w 4483331"/>
                  <a:gd name="connsiteY87" fmla="*/ 144101 h 1136086"/>
                  <a:gd name="connsiteX88" fmla="*/ 4222866 w 4483331"/>
                  <a:gd name="connsiteY88" fmla="*/ 127475 h 1136086"/>
                  <a:gd name="connsiteX89" fmla="*/ 4256116 w 4483331"/>
                  <a:gd name="connsiteY89" fmla="*/ 116392 h 1136086"/>
                  <a:gd name="connsiteX90" fmla="*/ 4317076 w 4483331"/>
                  <a:gd name="connsiteY90" fmla="*/ 105308 h 1136086"/>
                  <a:gd name="connsiteX91" fmla="*/ 4350327 w 4483331"/>
                  <a:gd name="connsiteY91" fmla="*/ 94224 h 1136086"/>
                  <a:gd name="connsiteX92" fmla="*/ 4366953 w 4483331"/>
                  <a:gd name="connsiteY92" fmla="*/ 88683 h 1136086"/>
                  <a:gd name="connsiteX93" fmla="*/ 4383578 w 4483331"/>
                  <a:gd name="connsiteY93" fmla="*/ 72057 h 1136086"/>
                  <a:gd name="connsiteX94" fmla="*/ 4405746 w 4483331"/>
                  <a:gd name="connsiteY94" fmla="*/ 38806 h 1136086"/>
                  <a:gd name="connsiteX95" fmla="*/ 4461164 w 4483331"/>
                  <a:gd name="connsiteY95" fmla="*/ 5555 h 1136086"/>
                  <a:gd name="connsiteX96" fmla="*/ 4483331 w 4483331"/>
                  <a:gd name="connsiteY96" fmla="*/ 14 h 1136086"/>
                  <a:gd name="connsiteX97" fmla="*/ 4477789 w 4483331"/>
                  <a:gd name="connsiteY97"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20538 w 4483331"/>
                  <a:gd name="connsiteY49" fmla="*/ 592988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2924 w 4483331"/>
                  <a:gd name="connsiteY57" fmla="*/ 493235 h 1136086"/>
                  <a:gd name="connsiteX58" fmla="*/ 3336175 w 4483331"/>
                  <a:gd name="connsiteY58" fmla="*/ 476610 h 1136086"/>
                  <a:gd name="connsiteX59" fmla="*/ 3352800 w 4483331"/>
                  <a:gd name="connsiteY59" fmla="*/ 471068 h 1136086"/>
                  <a:gd name="connsiteX60" fmla="*/ 3413760 w 4483331"/>
                  <a:gd name="connsiteY60" fmla="*/ 432275 h 1136086"/>
                  <a:gd name="connsiteX61" fmla="*/ 3435927 w 4483331"/>
                  <a:gd name="connsiteY61" fmla="*/ 399024 h 1136086"/>
                  <a:gd name="connsiteX62" fmla="*/ 3469178 w 4483331"/>
                  <a:gd name="connsiteY62" fmla="*/ 387941 h 1136086"/>
                  <a:gd name="connsiteX63" fmla="*/ 3485804 w 4483331"/>
                  <a:gd name="connsiteY63" fmla="*/ 376857 h 1136086"/>
                  <a:gd name="connsiteX64" fmla="*/ 3530138 w 4483331"/>
                  <a:gd name="connsiteY64" fmla="*/ 371315 h 1136086"/>
                  <a:gd name="connsiteX65" fmla="*/ 3568931 w 4483331"/>
                  <a:gd name="connsiteY65" fmla="*/ 360232 h 1136086"/>
                  <a:gd name="connsiteX66" fmla="*/ 3602182 w 4483331"/>
                  <a:gd name="connsiteY66" fmla="*/ 354690 h 1136086"/>
                  <a:gd name="connsiteX67" fmla="*/ 3668684 w 4483331"/>
                  <a:gd name="connsiteY67" fmla="*/ 343606 h 1136086"/>
                  <a:gd name="connsiteX68" fmla="*/ 3701935 w 4483331"/>
                  <a:gd name="connsiteY68" fmla="*/ 332523 h 1136086"/>
                  <a:gd name="connsiteX69" fmla="*/ 3724102 w 4483331"/>
                  <a:gd name="connsiteY69" fmla="*/ 326981 h 1136086"/>
                  <a:gd name="connsiteX70" fmla="*/ 3751811 w 4483331"/>
                  <a:gd name="connsiteY70" fmla="*/ 321439 h 1136086"/>
                  <a:gd name="connsiteX71" fmla="*/ 3768436 w 4483331"/>
                  <a:gd name="connsiteY71" fmla="*/ 315897 h 1136086"/>
                  <a:gd name="connsiteX72" fmla="*/ 3790604 w 4483331"/>
                  <a:gd name="connsiteY72" fmla="*/ 310355 h 1136086"/>
                  <a:gd name="connsiteX73" fmla="*/ 3823855 w 4483331"/>
                  <a:gd name="connsiteY73" fmla="*/ 299272 h 1136086"/>
                  <a:gd name="connsiteX74" fmla="*/ 3840480 w 4483331"/>
                  <a:gd name="connsiteY74" fmla="*/ 293730 h 1136086"/>
                  <a:gd name="connsiteX75" fmla="*/ 3846022 w 4483331"/>
                  <a:gd name="connsiteY75" fmla="*/ 271563 h 1136086"/>
                  <a:gd name="connsiteX76" fmla="*/ 3862647 w 4483331"/>
                  <a:gd name="connsiteY76" fmla="*/ 260479 h 1136086"/>
                  <a:gd name="connsiteX77" fmla="*/ 3901440 w 4483331"/>
                  <a:gd name="connsiteY77" fmla="*/ 249395 h 1136086"/>
                  <a:gd name="connsiteX78" fmla="*/ 3918066 w 4483331"/>
                  <a:gd name="connsiteY78" fmla="*/ 243854 h 1136086"/>
                  <a:gd name="connsiteX79" fmla="*/ 3951316 w 4483331"/>
                  <a:gd name="connsiteY79" fmla="*/ 221686 h 1136086"/>
                  <a:gd name="connsiteX80" fmla="*/ 3967942 w 4483331"/>
                  <a:gd name="connsiteY80" fmla="*/ 210603 h 1136086"/>
                  <a:gd name="connsiteX81" fmla="*/ 4017818 w 4483331"/>
                  <a:gd name="connsiteY81" fmla="*/ 193977 h 1136086"/>
                  <a:gd name="connsiteX82" fmla="*/ 4034444 w 4483331"/>
                  <a:gd name="connsiteY82" fmla="*/ 188435 h 1136086"/>
                  <a:gd name="connsiteX83" fmla="*/ 4051069 w 4483331"/>
                  <a:gd name="connsiteY83" fmla="*/ 177352 h 1136086"/>
                  <a:gd name="connsiteX84" fmla="*/ 4084320 w 4483331"/>
                  <a:gd name="connsiteY84" fmla="*/ 171810 h 1136086"/>
                  <a:gd name="connsiteX85" fmla="*/ 4112029 w 4483331"/>
                  <a:gd name="connsiteY85" fmla="*/ 166268 h 1136086"/>
                  <a:gd name="connsiteX86" fmla="*/ 4145280 w 4483331"/>
                  <a:gd name="connsiteY86" fmla="*/ 144101 h 1136086"/>
                  <a:gd name="connsiteX87" fmla="*/ 4222866 w 4483331"/>
                  <a:gd name="connsiteY87" fmla="*/ 127475 h 1136086"/>
                  <a:gd name="connsiteX88" fmla="*/ 4256116 w 4483331"/>
                  <a:gd name="connsiteY88" fmla="*/ 116392 h 1136086"/>
                  <a:gd name="connsiteX89" fmla="*/ 4317076 w 4483331"/>
                  <a:gd name="connsiteY89" fmla="*/ 105308 h 1136086"/>
                  <a:gd name="connsiteX90" fmla="*/ 4350327 w 4483331"/>
                  <a:gd name="connsiteY90" fmla="*/ 94224 h 1136086"/>
                  <a:gd name="connsiteX91" fmla="*/ 4366953 w 4483331"/>
                  <a:gd name="connsiteY91" fmla="*/ 88683 h 1136086"/>
                  <a:gd name="connsiteX92" fmla="*/ 4383578 w 4483331"/>
                  <a:gd name="connsiteY92" fmla="*/ 72057 h 1136086"/>
                  <a:gd name="connsiteX93" fmla="*/ 4405746 w 4483331"/>
                  <a:gd name="connsiteY93" fmla="*/ 38806 h 1136086"/>
                  <a:gd name="connsiteX94" fmla="*/ 4461164 w 4483331"/>
                  <a:gd name="connsiteY94" fmla="*/ 5555 h 1136086"/>
                  <a:gd name="connsiteX95" fmla="*/ 4483331 w 4483331"/>
                  <a:gd name="connsiteY95" fmla="*/ 14 h 1136086"/>
                  <a:gd name="connsiteX96" fmla="*/ 4477789 w 4483331"/>
                  <a:gd name="connsiteY96"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20538 w 4483331"/>
                  <a:gd name="connsiteY49" fmla="*/ 592988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2924 w 4483331"/>
                  <a:gd name="connsiteY57" fmla="*/ 493235 h 1136086"/>
                  <a:gd name="connsiteX58" fmla="*/ 3336175 w 4483331"/>
                  <a:gd name="connsiteY58" fmla="*/ 476610 h 1136086"/>
                  <a:gd name="connsiteX59" fmla="*/ 3352800 w 4483331"/>
                  <a:gd name="connsiteY59" fmla="*/ 471068 h 1136086"/>
                  <a:gd name="connsiteX60" fmla="*/ 3410348 w 4483331"/>
                  <a:gd name="connsiteY60" fmla="*/ 415216 h 1136086"/>
                  <a:gd name="connsiteX61" fmla="*/ 3435927 w 4483331"/>
                  <a:gd name="connsiteY61" fmla="*/ 399024 h 1136086"/>
                  <a:gd name="connsiteX62" fmla="*/ 3469178 w 4483331"/>
                  <a:gd name="connsiteY62" fmla="*/ 387941 h 1136086"/>
                  <a:gd name="connsiteX63" fmla="*/ 3485804 w 4483331"/>
                  <a:gd name="connsiteY63" fmla="*/ 376857 h 1136086"/>
                  <a:gd name="connsiteX64" fmla="*/ 3530138 w 4483331"/>
                  <a:gd name="connsiteY64" fmla="*/ 371315 h 1136086"/>
                  <a:gd name="connsiteX65" fmla="*/ 3568931 w 4483331"/>
                  <a:gd name="connsiteY65" fmla="*/ 360232 h 1136086"/>
                  <a:gd name="connsiteX66" fmla="*/ 3602182 w 4483331"/>
                  <a:gd name="connsiteY66" fmla="*/ 354690 h 1136086"/>
                  <a:gd name="connsiteX67" fmla="*/ 3668684 w 4483331"/>
                  <a:gd name="connsiteY67" fmla="*/ 343606 h 1136086"/>
                  <a:gd name="connsiteX68" fmla="*/ 3701935 w 4483331"/>
                  <a:gd name="connsiteY68" fmla="*/ 332523 h 1136086"/>
                  <a:gd name="connsiteX69" fmla="*/ 3724102 w 4483331"/>
                  <a:gd name="connsiteY69" fmla="*/ 326981 h 1136086"/>
                  <a:gd name="connsiteX70" fmla="*/ 3751811 w 4483331"/>
                  <a:gd name="connsiteY70" fmla="*/ 321439 h 1136086"/>
                  <a:gd name="connsiteX71" fmla="*/ 3768436 w 4483331"/>
                  <a:gd name="connsiteY71" fmla="*/ 315897 h 1136086"/>
                  <a:gd name="connsiteX72" fmla="*/ 3790604 w 4483331"/>
                  <a:gd name="connsiteY72" fmla="*/ 310355 h 1136086"/>
                  <a:gd name="connsiteX73" fmla="*/ 3823855 w 4483331"/>
                  <a:gd name="connsiteY73" fmla="*/ 299272 h 1136086"/>
                  <a:gd name="connsiteX74" fmla="*/ 3840480 w 4483331"/>
                  <a:gd name="connsiteY74" fmla="*/ 293730 h 1136086"/>
                  <a:gd name="connsiteX75" fmla="*/ 3846022 w 4483331"/>
                  <a:gd name="connsiteY75" fmla="*/ 271563 h 1136086"/>
                  <a:gd name="connsiteX76" fmla="*/ 3862647 w 4483331"/>
                  <a:gd name="connsiteY76" fmla="*/ 260479 h 1136086"/>
                  <a:gd name="connsiteX77" fmla="*/ 3901440 w 4483331"/>
                  <a:gd name="connsiteY77" fmla="*/ 249395 h 1136086"/>
                  <a:gd name="connsiteX78" fmla="*/ 3918066 w 4483331"/>
                  <a:gd name="connsiteY78" fmla="*/ 243854 h 1136086"/>
                  <a:gd name="connsiteX79" fmla="*/ 3951316 w 4483331"/>
                  <a:gd name="connsiteY79" fmla="*/ 221686 h 1136086"/>
                  <a:gd name="connsiteX80" fmla="*/ 3967942 w 4483331"/>
                  <a:gd name="connsiteY80" fmla="*/ 210603 h 1136086"/>
                  <a:gd name="connsiteX81" fmla="*/ 4017818 w 4483331"/>
                  <a:gd name="connsiteY81" fmla="*/ 193977 h 1136086"/>
                  <a:gd name="connsiteX82" fmla="*/ 4034444 w 4483331"/>
                  <a:gd name="connsiteY82" fmla="*/ 188435 h 1136086"/>
                  <a:gd name="connsiteX83" fmla="*/ 4051069 w 4483331"/>
                  <a:gd name="connsiteY83" fmla="*/ 177352 h 1136086"/>
                  <a:gd name="connsiteX84" fmla="*/ 4084320 w 4483331"/>
                  <a:gd name="connsiteY84" fmla="*/ 171810 h 1136086"/>
                  <a:gd name="connsiteX85" fmla="*/ 4112029 w 4483331"/>
                  <a:gd name="connsiteY85" fmla="*/ 166268 h 1136086"/>
                  <a:gd name="connsiteX86" fmla="*/ 4145280 w 4483331"/>
                  <a:gd name="connsiteY86" fmla="*/ 144101 h 1136086"/>
                  <a:gd name="connsiteX87" fmla="*/ 4222866 w 4483331"/>
                  <a:gd name="connsiteY87" fmla="*/ 127475 h 1136086"/>
                  <a:gd name="connsiteX88" fmla="*/ 4256116 w 4483331"/>
                  <a:gd name="connsiteY88" fmla="*/ 116392 h 1136086"/>
                  <a:gd name="connsiteX89" fmla="*/ 4317076 w 4483331"/>
                  <a:gd name="connsiteY89" fmla="*/ 105308 h 1136086"/>
                  <a:gd name="connsiteX90" fmla="*/ 4350327 w 4483331"/>
                  <a:gd name="connsiteY90" fmla="*/ 94224 h 1136086"/>
                  <a:gd name="connsiteX91" fmla="*/ 4366953 w 4483331"/>
                  <a:gd name="connsiteY91" fmla="*/ 88683 h 1136086"/>
                  <a:gd name="connsiteX92" fmla="*/ 4383578 w 4483331"/>
                  <a:gd name="connsiteY92" fmla="*/ 72057 h 1136086"/>
                  <a:gd name="connsiteX93" fmla="*/ 4405746 w 4483331"/>
                  <a:gd name="connsiteY93" fmla="*/ 38806 h 1136086"/>
                  <a:gd name="connsiteX94" fmla="*/ 4461164 w 4483331"/>
                  <a:gd name="connsiteY94" fmla="*/ 5555 h 1136086"/>
                  <a:gd name="connsiteX95" fmla="*/ 4483331 w 4483331"/>
                  <a:gd name="connsiteY95" fmla="*/ 14 h 1136086"/>
                  <a:gd name="connsiteX96" fmla="*/ 4477789 w 4483331"/>
                  <a:gd name="connsiteY96"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20538 w 4483331"/>
                  <a:gd name="connsiteY49" fmla="*/ 592988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2924 w 4483331"/>
                  <a:gd name="connsiteY57" fmla="*/ 493235 h 1136086"/>
                  <a:gd name="connsiteX58" fmla="*/ 3336175 w 4483331"/>
                  <a:gd name="connsiteY58" fmla="*/ 476610 h 1136086"/>
                  <a:gd name="connsiteX59" fmla="*/ 3352800 w 4483331"/>
                  <a:gd name="connsiteY59" fmla="*/ 457420 h 1136086"/>
                  <a:gd name="connsiteX60" fmla="*/ 3410348 w 4483331"/>
                  <a:gd name="connsiteY60" fmla="*/ 415216 h 1136086"/>
                  <a:gd name="connsiteX61" fmla="*/ 3435927 w 4483331"/>
                  <a:gd name="connsiteY61" fmla="*/ 399024 h 1136086"/>
                  <a:gd name="connsiteX62" fmla="*/ 3469178 w 4483331"/>
                  <a:gd name="connsiteY62" fmla="*/ 387941 h 1136086"/>
                  <a:gd name="connsiteX63" fmla="*/ 3485804 w 4483331"/>
                  <a:gd name="connsiteY63" fmla="*/ 376857 h 1136086"/>
                  <a:gd name="connsiteX64" fmla="*/ 3530138 w 4483331"/>
                  <a:gd name="connsiteY64" fmla="*/ 371315 h 1136086"/>
                  <a:gd name="connsiteX65" fmla="*/ 3568931 w 4483331"/>
                  <a:gd name="connsiteY65" fmla="*/ 360232 h 1136086"/>
                  <a:gd name="connsiteX66" fmla="*/ 3602182 w 4483331"/>
                  <a:gd name="connsiteY66" fmla="*/ 354690 h 1136086"/>
                  <a:gd name="connsiteX67" fmla="*/ 3668684 w 4483331"/>
                  <a:gd name="connsiteY67" fmla="*/ 343606 h 1136086"/>
                  <a:gd name="connsiteX68" fmla="*/ 3701935 w 4483331"/>
                  <a:gd name="connsiteY68" fmla="*/ 332523 h 1136086"/>
                  <a:gd name="connsiteX69" fmla="*/ 3724102 w 4483331"/>
                  <a:gd name="connsiteY69" fmla="*/ 326981 h 1136086"/>
                  <a:gd name="connsiteX70" fmla="*/ 3751811 w 4483331"/>
                  <a:gd name="connsiteY70" fmla="*/ 321439 h 1136086"/>
                  <a:gd name="connsiteX71" fmla="*/ 3768436 w 4483331"/>
                  <a:gd name="connsiteY71" fmla="*/ 315897 h 1136086"/>
                  <a:gd name="connsiteX72" fmla="*/ 3790604 w 4483331"/>
                  <a:gd name="connsiteY72" fmla="*/ 310355 h 1136086"/>
                  <a:gd name="connsiteX73" fmla="*/ 3823855 w 4483331"/>
                  <a:gd name="connsiteY73" fmla="*/ 299272 h 1136086"/>
                  <a:gd name="connsiteX74" fmla="*/ 3840480 w 4483331"/>
                  <a:gd name="connsiteY74" fmla="*/ 293730 h 1136086"/>
                  <a:gd name="connsiteX75" fmla="*/ 3846022 w 4483331"/>
                  <a:gd name="connsiteY75" fmla="*/ 271563 h 1136086"/>
                  <a:gd name="connsiteX76" fmla="*/ 3862647 w 4483331"/>
                  <a:gd name="connsiteY76" fmla="*/ 260479 h 1136086"/>
                  <a:gd name="connsiteX77" fmla="*/ 3901440 w 4483331"/>
                  <a:gd name="connsiteY77" fmla="*/ 249395 h 1136086"/>
                  <a:gd name="connsiteX78" fmla="*/ 3918066 w 4483331"/>
                  <a:gd name="connsiteY78" fmla="*/ 243854 h 1136086"/>
                  <a:gd name="connsiteX79" fmla="*/ 3951316 w 4483331"/>
                  <a:gd name="connsiteY79" fmla="*/ 221686 h 1136086"/>
                  <a:gd name="connsiteX80" fmla="*/ 3967942 w 4483331"/>
                  <a:gd name="connsiteY80" fmla="*/ 210603 h 1136086"/>
                  <a:gd name="connsiteX81" fmla="*/ 4017818 w 4483331"/>
                  <a:gd name="connsiteY81" fmla="*/ 193977 h 1136086"/>
                  <a:gd name="connsiteX82" fmla="*/ 4034444 w 4483331"/>
                  <a:gd name="connsiteY82" fmla="*/ 188435 h 1136086"/>
                  <a:gd name="connsiteX83" fmla="*/ 4051069 w 4483331"/>
                  <a:gd name="connsiteY83" fmla="*/ 177352 h 1136086"/>
                  <a:gd name="connsiteX84" fmla="*/ 4084320 w 4483331"/>
                  <a:gd name="connsiteY84" fmla="*/ 171810 h 1136086"/>
                  <a:gd name="connsiteX85" fmla="*/ 4112029 w 4483331"/>
                  <a:gd name="connsiteY85" fmla="*/ 166268 h 1136086"/>
                  <a:gd name="connsiteX86" fmla="*/ 4145280 w 4483331"/>
                  <a:gd name="connsiteY86" fmla="*/ 144101 h 1136086"/>
                  <a:gd name="connsiteX87" fmla="*/ 4222866 w 4483331"/>
                  <a:gd name="connsiteY87" fmla="*/ 127475 h 1136086"/>
                  <a:gd name="connsiteX88" fmla="*/ 4256116 w 4483331"/>
                  <a:gd name="connsiteY88" fmla="*/ 116392 h 1136086"/>
                  <a:gd name="connsiteX89" fmla="*/ 4317076 w 4483331"/>
                  <a:gd name="connsiteY89" fmla="*/ 105308 h 1136086"/>
                  <a:gd name="connsiteX90" fmla="*/ 4350327 w 4483331"/>
                  <a:gd name="connsiteY90" fmla="*/ 94224 h 1136086"/>
                  <a:gd name="connsiteX91" fmla="*/ 4366953 w 4483331"/>
                  <a:gd name="connsiteY91" fmla="*/ 88683 h 1136086"/>
                  <a:gd name="connsiteX92" fmla="*/ 4383578 w 4483331"/>
                  <a:gd name="connsiteY92" fmla="*/ 72057 h 1136086"/>
                  <a:gd name="connsiteX93" fmla="*/ 4405746 w 4483331"/>
                  <a:gd name="connsiteY93" fmla="*/ 38806 h 1136086"/>
                  <a:gd name="connsiteX94" fmla="*/ 4461164 w 4483331"/>
                  <a:gd name="connsiteY94" fmla="*/ 5555 h 1136086"/>
                  <a:gd name="connsiteX95" fmla="*/ 4483331 w 4483331"/>
                  <a:gd name="connsiteY95" fmla="*/ 14 h 1136086"/>
                  <a:gd name="connsiteX96" fmla="*/ 4477789 w 4483331"/>
                  <a:gd name="connsiteY96"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20538 w 4483331"/>
                  <a:gd name="connsiteY49" fmla="*/ 592988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2924 w 4483331"/>
                  <a:gd name="connsiteY57" fmla="*/ 493235 h 1136086"/>
                  <a:gd name="connsiteX58" fmla="*/ 3336175 w 4483331"/>
                  <a:gd name="connsiteY58" fmla="*/ 476610 h 1136086"/>
                  <a:gd name="connsiteX59" fmla="*/ 3352800 w 4483331"/>
                  <a:gd name="connsiteY59" fmla="*/ 454008 h 1136086"/>
                  <a:gd name="connsiteX60" fmla="*/ 3410348 w 4483331"/>
                  <a:gd name="connsiteY60" fmla="*/ 415216 h 1136086"/>
                  <a:gd name="connsiteX61" fmla="*/ 3435927 w 4483331"/>
                  <a:gd name="connsiteY61" fmla="*/ 399024 h 1136086"/>
                  <a:gd name="connsiteX62" fmla="*/ 3469178 w 4483331"/>
                  <a:gd name="connsiteY62" fmla="*/ 387941 h 1136086"/>
                  <a:gd name="connsiteX63" fmla="*/ 3485804 w 4483331"/>
                  <a:gd name="connsiteY63" fmla="*/ 376857 h 1136086"/>
                  <a:gd name="connsiteX64" fmla="*/ 3530138 w 4483331"/>
                  <a:gd name="connsiteY64" fmla="*/ 371315 h 1136086"/>
                  <a:gd name="connsiteX65" fmla="*/ 3568931 w 4483331"/>
                  <a:gd name="connsiteY65" fmla="*/ 360232 h 1136086"/>
                  <a:gd name="connsiteX66" fmla="*/ 3602182 w 4483331"/>
                  <a:gd name="connsiteY66" fmla="*/ 354690 h 1136086"/>
                  <a:gd name="connsiteX67" fmla="*/ 3668684 w 4483331"/>
                  <a:gd name="connsiteY67" fmla="*/ 343606 h 1136086"/>
                  <a:gd name="connsiteX68" fmla="*/ 3701935 w 4483331"/>
                  <a:gd name="connsiteY68" fmla="*/ 332523 h 1136086"/>
                  <a:gd name="connsiteX69" fmla="*/ 3724102 w 4483331"/>
                  <a:gd name="connsiteY69" fmla="*/ 326981 h 1136086"/>
                  <a:gd name="connsiteX70" fmla="*/ 3751811 w 4483331"/>
                  <a:gd name="connsiteY70" fmla="*/ 321439 h 1136086"/>
                  <a:gd name="connsiteX71" fmla="*/ 3768436 w 4483331"/>
                  <a:gd name="connsiteY71" fmla="*/ 315897 h 1136086"/>
                  <a:gd name="connsiteX72" fmla="*/ 3790604 w 4483331"/>
                  <a:gd name="connsiteY72" fmla="*/ 310355 h 1136086"/>
                  <a:gd name="connsiteX73" fmla="*/ 3823855 w 4483331"/>
                  <a:gd name="connsiteY73" fmla="*/ 299272 h 1136086"/>
                  <a:gd name="connsiteX74" fmla="*/ 3840480 w 4483331"/>
                  <a:gd name="connsiteY74" fmla="*/ 293730 h 1136086"/>
                  <a:gd name="connsiteX75" fmla="*/ 3846022 w 4483331"/>
                  <a:gd name="connsiteY75" fmla="*/ 271563 h 1136086"/>
                  <a:gd name="connsiteX76" fmla="*/ 3862647 w 4483331"/>
                  <a:gd name="connsiteY76" fmla="*/ 260479 h 1136086"/>
                  <a:gd name="connsiteX77" fmla="*/ 3901440 w 4483331"/>
                  <a:gd name="connsiteY77" fmla="*/ 249395 h 1136086"/>
                  <a:gd name="connsiteX78" fmla="*/ 3918066 w 4483331"/>
                  <a:gd name="connsiteY78" fmla="*/ 243854 h 1136086"/>
                  <a:gd name="connsiteX79" fmla="*/ 3951316 w 4483331"/>
                  <a:gd name="connsiteY79" fmla="*/ 221686 h 1136086"/>
                  <a:gd name="connsiteX80" fmla="*/ 3967942 w 4483331"/>
                  <a:gd name="connsiteY80" fmla="*/ 210603 h 1136086"/>
                  <a:gd name="connsiteX81" fmla="*/ 4017818 w 4483331"/>
                  <a:gd name="connsiteY81" fmla="*/ 193977 h 1136086"/>
                  <a:gd name="connsiteX82" fmla="*/ 4034444 w 4483331"/>
                  <a:gd name="connsiteY82" fmla="*/ 188435 h 1136086"/>
                  <a:gd name="connsiteX83" fmla="*/ 4051069 w 4483331"/>
                  <a:gd name="connsiteY83" fmla="*/ 177352 h 1136086"/>
                  <a:gd name="connsiteX84" fmla="*/ 4084320 w 4483331"/>
                  <a:gd name="connsiteY84" fmla="*/ 171810 h 1136086"/>
                  <a:gd name="connsiteX85" fmla="*/ 4112029 w 4483331"/>
                  <a:gd name="connsiteY85" fmla="*/ 166268 h 1136086"/>
                  <a:gd name="connsiteX86" fmla="*/ 4145280 w 4483331"/>
                  <a:gd name="connsiteY86" fmla="*/ 144101 h 1136086"/>
                  <a:gd name="connsiteX87" fmla="*/ 4222866 w 4483331"/>
                  <a:gd name="connsiteY87" fmla="*/ 127475 h 1136086"/>
                  <a:gd name="connsiteX88" fmla="*/ 4256116 w 4483331"/>
                  <a:gd name="connsiteY88" fmla="*/ 116392 h 1136086"/>
                  <a:gd name="connsiteX89" fmla="*/ 4317076 w 4483331"/>
                  <a:gd name="connsiteY89" fmla="*/ 105308 h 1136086"/>
                  <a:gd name="connsiteX90" fmla="*/ 4350327 w 4483331"/>
                  <a:gd name="connsiteY90" fmla="*/ 94224 h 1136086"/>
                  <a:gd name="connsiteX91" fmla="*/ 4366953 w 4483331"/>
                  <a:gd name="connsiteY91" fmla="*/ 88683 h 1136086"/>
                  <a:gd name="connsiteX92" fmla="*/ 4383578 w 4483331"/>
                  <a:gd name="connsiteY92" fmla="*/ 72057 h 1136086"/>
                  <a:gd name="connsiteX93" fmla="*/ 4405746 w 4483331"/>
                  <a:gd name="connsiteY93" fmla="*/ 38806 h 1136086"/>
                  <a:gd name="connsiteX94" fmla="*/ 4461164 w 4483331"/>
                  <a:gd name="connsiteY94" fmla="*/ 5555 h 1136086"/>
                  <a:gd name="connsiteX95" fmla="*/ 4483331 w 4483331"/>
                  <a:gd name="connsiteY95" fmla="*/ 14 h 1136086"/>
                  <a:gd name="connsiteX96" fmla="*/ 4477789 w 4483331"/>
                  <a:gd name="connsiteY96"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20538 w 4483331"/>
                  <a:gd name="connsiteY49" fmla="*/ 592988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9748 w 4483331"/>
                  <a:gd name="connsiteY57" fmla="*/ 482999 h 1136086"/>
                  <a:gd name="connsiteX58" fmla="*/ 3336175 w 4483331"/>
                  <a:gd name="connsiteY58" fmla="*/ 476610 h 1136086"/>
                  <a:gd name="connsiteX59" fmla="*/ 3352800 w 4483331"/>
                  <a:gd name="connsiteY59" fmla="*/ 454008 h 1136086"/>
                  <a:gd name="connsiteX60" fmla="*/ 3410348 w 4483331"/>
                  <a:gd name="connsiteY60" fmla="*/ 415216 h 1136086"/>
                  <a:gd name="connsiteX61" fmla="*/ 3435927 w 4483331"/>
                  <a:gd name="connsiteY61" fmla="*/ 399024 h 1136086"/>
                  <a:gd name="connsiteX62" fmla="*/ 3469178 w 4483331"/>
                  <a:gd name="connsiteY62" fmla="*/ 387941 h 1136086"/>
                  <a:gd name="connsiteX63" fmla="*/ 3485804 w 4483331"/>
                  <a:gd name="connsiteY63" fmla="*/ 376857 h 1136086"/>
                  <a:gd name="connsiteX64" fmla="*/ 3530138 w 4483331"/>
                  <a:gd name="connsiteY64" fmla="*/ 371315 h 1136086"/>
                  <a:gd name="connsiteX65" fmla="*/ 3568931 w 4483331"/>
                  <a:gd name="connsiteY65" fmla="*/ 360232 h 1136086"/>
                  <a:gd name="connsiteX66" fmla="*/ 3602182 w 4483331"/>
                  <a:gd name="connsiteY66" fmla="*/ 354690 h 1136086"/>
                  <a:gd name="connsiteX67" fmla="*/ 3668684 w 4483331"/>
                  <a:gd name="connsiteY67" fmla="*/ 343606 h 1136086"/>
                  <a:gd name="connsiteX68" fmla="*/ 3701935 w 4483331"/>
                  <a:gd name="connsiteY68" fmla="*/ 332523 h 1136086"/>
                  <a:gd name="connsiteX69" fmla="*/ 3724102 w 4483331"/>
                  <a:gd name="connsiteY69" fmla="*/ 326981 h 1136086"/>
                  <a:gd name="connsiteX70" fmla="*/ 3751811 w 4483331"/>
                  <a:gd name="connsiteY70" fmla="*/ 321439 h 1136086"/>
                  <a:gd name="connsiteX71" fmla="*/ 3768436 w 4483331"/>
                  <a:gd name="connsiteY71" fmla="*/ 315897 h 1136086"/>
                  <a:gd name="connsiteX72" fmla="*/ 3790604 w 4483331"/>
                  <a:gd name="connsiteY72" fmla="*/ 310355 h 1136086"/>
                  <a:gd name="connsiteX73" fmla="*/ 3823855 w 4483331"/>
                  <a:gd name="connsiteY73" fmla="*/ 299272 h 1136086"/>
                  <a:gd name="connsiteX74" fmla="*/ 3840480 w 4483331"/>
                  <a:gd name="connsiteY74" fmla="*/ 293730 h 1136086"/>
                  <a:gd name="connsiteX75" fmla="*/ 3846022 w 4483331"/>
                  <a:gd name="connsiteY75" fmla="*/ 271563 h 1136086"/>
                  <a:gd name="connsiteX76" fmla="*/ 3862647 w 4483331"/>
                  <a:gd name="connsiteY76" fmla="*/ 260479 h 1136086"/>
                  <a:gd name="connsiteX77" fmla="*/ 3901440 w 4483331"/>
                  <a:gd name="connsiteY77" fmla="*/ 249395 h 1136086"/>
                  <a:gd name="connsiteX78" fmla="*/ 3918066 w 4483331"/>
                  <a:gd name="connsiteY78" fmla="*/ 243854 h 1136086"/>
                  <a:gd name="connsiteX79" fmla="*/ 3951316 w 4483331"/>
                  <a:gd name="connsiteY79" fmla="*/ 221686 h 1136086"/>
                  <a:gd name="connsiteX80" fmla="*/ 3967942 w 4483331"/>
                  <a:gd name="connsiteY80" fmla="*/ 210603 h 1136086"/>
                  <a:gd name="connsiteX81" fmla="*/ 4017818 w 4483331"/>
                  <a:gd name="connsiteY81" fmla="*/ 193977 h 1136086"/>
                  <a:gd name="connsiteX82" fmla="*/ 4034444 w 4483331"/>
                  <a:gd name="connsiteY82" fmla="*/ 188435 h 1136086"/>
                  <a:gd name="connsiteX83" fmla="*/ 4051069 w 4483331"/>
                  <a:gd name="connsiteY83" fmla="*/ 177352 h 1136086"/>
                  <a:gd name="connsiteX84" fmla="*/ 4084320 w 4483331"/>
                  <a:gd name="connsiteY84" fmla="*/ 171810 h 1136086"/>
                  <a:gd name="connsiteX85" fmla="*/ 4112029 w 4483331"/>
                  <a:gd name="connsiteY85" fmla="*/ 166268 h 1136086"/>
                  <a:gd name="connsiteX86" fmla="*/ 4145280 w 4483331"/>
                  <a:gd name="connsiteY86" fmla="*/ 144101 h 1136086"/>
                  <a:gd name="connsiteX87" fmla="*/ 4222866 w 4483331"/>
                  <a:gd name="connsiteY87" fmla="*/ 127475 h 1136086"/>
                  <a:gd name="connsiteX88" fmla="*/ 4256116 w 4483331"/>
                  <a:gd name="connsiteY88" fmla="*/ 116392 h 1136086"/>
                  <a:gd name="connsiteX89" fmla="*/ 4317076 w 4483331"/>
                  <a:gd name="connsiteY89" fmla="*/ 105308 h 1136086"/>
                  <a:gd name="connsiteX90" fmla="*/ 4350327 w 4483331"/>
                  <a:gd name="connsiteY90" fmla="*/ 94224 h 1136086"/>
                  <a:gd name="connsiteX91" fmla="*/ 4366953 w 4483331"/>
                  <a:gd name="connsiteY91" fmla="*/ 88683 h 1136086"/>
                  <a:gd name="connsiteX92" fmla="*/ 4383578 w 4483331"/>
                  <a:gd name="connsiteY92" fmla="*/ 72057 h 1136086"/>
                  <a:gd name="connsiteX93" fmla="*/ 4405746 w 4483331"/>
                  <a:gd name="connsiteY93" fmla="*/ 38806 h 1136086"/>
                  <a:gd name="connsiteX94" fmla="*/ 4461164 w 4483331"/>
                  <a:gd name="connsiteY94" fmla="*/ 5555 h 1136086"/>
                  <a:gd name="connsiteX95" fmla="*/ 4483331 w 4483331"/>
                  <a:gd name="connsiteY95" fmla="*/ 14 h 1136086"/>
                  <a:gd name="connsiteX96" fmla="*/ 4477789 w 4483331"/>
                  <a:gd name="connsiteY96"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20538 w 4483331"/>
                  <a:gd name="connsiteY49" fmla="*/ 592988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9748 w 4483331"/>
                  <a:gd name="connsiteY57" fmla="*/ 482999 h 1136086"/>
                  <a:gd name="connsiteX58" fmla="*/ 3336175 w 4483331"/>
                  <a:gd name="connsiteY58" fmla="*/ 476610 h 1136086"/>
                  <a:gd name="connsiteX59" fmla="*/ 3352800 w 4483331"/>
                  <a:gd name="connsiteY59" fmla="*/ 454008 h 1136086"/>
                  <a:gd name="connsiteX60" fmla="*/ 3410348 w 4483331"/>
                  <a:gd name="connsiteY60" fmla="*/ 415216 h 1136086"/>
                  <a:gd name="connsiteX61" fmla="*/ 3435927 w 4483331"/>
                  <a:gd name="connsiteY61" fmla="*/ 399024 h 1136086"/>
                  <a:gd name="connsiteX62" fmla="*/ 3469178 w 4483331"/>
                  <a:gd name="connsiteY62" fmla="*/ 370881 h 1136086"/>
                  <a:gd name="connsiteX63" fmla="*/ 3485804 w 4483331"/>
                  <a:gd name="connsiteY63" fmla="*/ 376857 h 1136086"/>
                  <a:gd name="connsiteX64" fmla="*/ 3530138 w 4483331"/>
                  <a:gd name="connsiteY64" fmla="*/ 371315 h 1136086"/>
                  <a:gd name="connsiteX65" fmla="*/ 3568931 w 4483331"/>
                  <a:gd name="connsiteY65" fmla="*/ 360232 h 1136086"/>
                  <a:gd name="connsiteX66" fmla="*/ 3602182 w 4483331"/>
                  <a:gd name="connsiteY66" fmla="*/ 354690 h 1136086"/>
                  <a:gd name="connsiteX67" fmla="*/ 3668684 w 4483331"/>
                  <a:gd name="connsiteY67" fmla="*/ 343606 h 1136086"/>
                  <a:gd name="connsiteX68" fmla="*/ 3701935 w 4483331"/>
                  <a:gd name="connsiteY68" fmla="*/ 332523 h 1136086"/>
                  <a:gd name="connsiteX69" fmla="*/ 3724102 w 4483331"/>
                  <a:gd name="connsiteY69" fmla="*/ 326981 h 1136086"/>
                  <a:gd name="connsiteX70" fmla="*/ 3751811 w 4483331"/>
                  <a:gd name="connsiteY70" fmla="*/ 321439 h 1136086"/>
                  <a:gd name="connsiteX71" fmla="*/ 3768436 w 4483331"/>
                  <a:gd name="connsiteY71" fmla="*/ 315897 h 1136086"/>
                  <a:gd name="connsiteX72" fmla="*/ 3790604 w 4483331"/>
                  <a:gd name="connsiteY72" fmla="*/ 310355 h 1136086"/>
                  <a:gd name="connsiteX73" fmla="*/ 3823855 w 4483331"/>
                  <a:gd name="connsiteY73" fmla="*/ 299272 h 1136086"/>
                  <a:gd name="connsiteX74" fmla="*/ 3840480 w 4483331"/>
                  <a:gd name="connsiteY74" fmla="*/ 293730 h 1136086"/>
                  <a:gd name="connsiteX75" fmla="*/ 3846022 w 4483331"/>
                  <a:gd name="connsiteY75" fmla="*/ 271563 h 1136086"/>
                  <a:gd name="connsiteX76" fmla="*/ 3862647 w 4483331"/>
                  <a:gd name="connsiteY76" fmla="*/ 260479 h 1136086"/>
                  <a:gd name="connsiteX77" fmla="*/ 3901440 w 4483331"/>
                  <a:gd name="connsiteY77" fmla="*/ 249395 h 1136086"/>
                  <a:gd name="connsiteX78" fmla="*/ 3918066 w 4483331"/>
                  <a:gd name="connsiteY78" fmla="*/ 243854 h 1136086"/>
                  <a:gd name="connsiteX79" fmla="*/ 3951316 w 4483331"/>
                  <a:gd name="connsiteY79" fmla="*/ 221686 h 1136086"/>
                  <a:gd name="connsiteX80" fmla="*/ 3967942 w 4483331"/>
                  <a:gd name="connsiteY80" fmla="*/ 210603 h 1136086"/>
                  <a:gd name="connsiteX81" fmla="*/ 4017818 w 4483331"/>
                  <a:gd name="connsiteY81" fmla="*/ 193977 h 1136086"/>
                  <a:gd name="connsiteX82" fmla="*/ 4034444 w 4483331"/>
                  <a:gd name="connsiteY82" fmla="*/ 188435 h 1136086"/>
                  <a:gd name="connsiteX83" fmla="*/ 4051069 w 4483331"/>
                  <a:gd name="connsiteY83" fmla="*/ 177352 h 1136086"/>
                  <a:gd name="connsiteX84" fmla="*/ 4084320 w 4483331"/>
                  <a:gd name="connsiteY84" fmla="*/ 171810 h 1136086"/>
                  <a:gd name="connsiteX85" fmla="*/ 4112029 w 4483331"/>
                  <a:gd name="connsiteY85" fmla="*/ 166268 h 1136086"/>
                  <a:gd name="connsiteX86" fmla="*/ 4145280 w 4483331"/>
                  <a:gd name="connsiteY86" fmla="*/ 144101 h 1136086"/>
                  <a:gd name="connsiteX87" fmla="*/ 4222866 w 4483331"/>
                  <a:gd name="connsiteY87" fmla="*/ 127475 h 1136086"/>
                  <a:gd name="connsiteX88" fmla="*/ 4256116 w 4483331"/>
                  <a:gd name="connsiteY88" fmla="*/ 116392 h 1136086"/>
                  <a:gd name="connsiteX89" fmla="*/ 4317076 w 4483331"/>
                  <a:gd name="connsiteY89" fmla="*/ 105308 h 1136086"/>
                  <a:gd name="connsiteX90" fmla="*/ 4350327 w 4483331"/>
                  <a:gd name="connsiteY90" fmla="*/ 94224 h 1136086"/>
                  <a:gd name="connsiteX91" fmla="*/ 4366953 w 4483331"/>
                  <a:gd name="connsiteY91" fmla="*/ 88683 h 1136086"/>
                  <a:gd name="connsiteX92" fmla="*/ 4383578 w 4483331"/>
                  <a:gd name="connsiteY92" fmla="*/ 72057 h 1136086"/>
                  <a:gd name="connsiteX93" fmla="*/ 4405746 w 4483331"/>
                  <a:gd name="connsiteY93" fmla="*/ 38806 h 1136086"/>
                  <a:gd name="connsiteX94" fmla="*/ 4461164 w 4483331"/>
                  <a:gd name="connsiteY94" fmla="*/ 5555 h 1136086"/>
                  <a:gd name="connsiteX95" fmla="*/ 4483331 w 4483331"/>
                  <a:gd name="connsiteY95" fmla="*/ 14 h 1136086"/>
                  <a:gd name="connsiteX96" fmla="*/ 4477789 w 4483331"/>
                  <a:gd name="connsiteY96"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20538 w 4483331"/>
                  <a:gd name="connsiteY49" fmla="*/ 592988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9748 w 4483331"/>
                  <a:gd name="connsiteY57" fmla="*/ 482999 h 1136086"/>
                  <a:gd name="connsiteX58" fmla="*/ 3336175 w 4483331"/>
                  <a:gd name="connsiteY58" fmla="*/ 476610 h 1136086"/>
                  <a:gd name="connsiteX59" fmla="*/ 3352800 w 4483331"/>
                  <a:gd name="connsiteY59" fmla="*/ 454008 h 1136086"/>
                  <a:gd name="connsiteX60" fmla="*/ 3410348 w 4483331"/>
                  <a:gd name="connsiteY60" fmla="*/ 415216 h 1136086"/>
                  <a:gd name="connsiteX61" fmla="*/ 3435927 w 4483331"/>
                  <a:gd name="connsiteY61" fmla="*/ 399024 h 1136086"/>
                  <a:gd name="connsiteX62" fmla="*/ 3469178 w 4483331"/>
                  <a:gd name="connsiteY62" fmla="*/ 370881 h 1136086"/>
                  <a:gd name="connsiteX63" fmla="*/ 3502863 w 4483331"/>
                  <a:gd name="connsiteY63" fmla="*/ 376857 h 1136086"/>
                  <a:gd name="connsiteX64" fmla="*/ 3530138 w 4483331"/>
                  <a:gd name="connsiteY64" fmla="*/ 371315 h 1136086"/>
                  <a:gd name="connsiteX65" fmla="*/ 3568931 w 4483331"/>
                  <a:gd name="connsiteY65" fmla="*/ 360232 h 1136086"/>
                  <a:gd name="connsiteX66" fmla="*/ 3602182 w 4483331"/>
                  <a:gd name="connsiteY66" fmla="*/ 354690 h 1136086"/>
                  <a:gd name="connsiteX67" fmla="*/ 3668684 w 4483331"/>
                  <a:gd name="connsiteY67" fmla="*/ 343606 h 1136086"/>
                  <a:gd name="connsiteX68" fmla="*/ 3701935 w 4483331"/>
                  <a:gd name="connsiteY68" fmla="*/ 332523 h 1136086"/>
                  <a:gd name="connsiteX69" fmla="*/ 3724102 w 4483331"/>
                  <a:gd name="connsiteY69" fmla="*/ 326981 h 1136086"/>
                  <a:gd name="connsiteX70" fmla="*/ 3751811 w 4483331"/>
                  <a:gd name="connsiteY70" fmla="*/ 321439 h 1136086"/>
                  <a:gd name="connsiteX71" fmla="*/ 3768436 w 4483331"/>
                  <a:gd name="connsiteY71" fmla="*/ 315897 h 1136086"/>
                  <a:gd name="connsiteX72" fmla="*/ 3790604 w 4483331"/>
                  <a:gd name="connsiteY72" fmla="*/ 310355 h 1136086"/>
                  <a:gd name="connsiteX73" fmla="*/ 3823855 w 4483331"/>
                  <a:gd name="connsiteY73" fmla="*/ 299272 h 1136086"/>
                  <a:gd name="connsiteX74" fmla="*/ 3840480 w 4483331"/>
                  <a:gd name="connsiteY74" fmla="*/ 293730 h 1136086"/>
                  <a:gd name="connsiteX75" fmla="*/ 3846022 w 4483331"/>
                  <a:gd name="connsiteY75" fmla="*/ 271563 h 1136086"/>
                  <a:gd name="connsiteX76" fmla="*/ 3862647 w 4483331"/>
                  <a:gd name="connsiteY76" fmla="*/ 260479 h 1136086"/>
                  <a:gd name="connsiteX77" fmla="*/ 3901440 w 4483331"/>
                  <a:gd name="connsiteY77" fmla="*/ 249395 h 1136086"/>
                  <a:gd name="connsiteX78" fmla="*/ 3918066 w 4483331"/>
                  <a:gd name="connsiteY78" fmla="*/ 243854 h 1136086"/>
                  <a:gd name="connsiteX79" fmla="*/ 3951316 w 4483331"/>
                  <a:gd name="connsiteY79" fmla="*/ 221686 h 1136086"/>
                  <a:gd name="connsiteX80" fmla="*/ 3967942 w 4483331"/>
                  <a:gd name="connsiteY80" fmla="*/ 210603 h 1136086"/>
                  <a:gd name="connsiteX81" fmla="*/ 4017818 w 4483331"/>
                  <a:gd name="connsiteY81" fmla="*/ 193977 h 1136086"/>
                  <a:gd name="connsiteX82" fmla="*/ 4034444 w 4483331"/>
                  <a:gd name="connsiteY82" fmla="*/ 188435 h 1136086"/>
                  <a:gd name="connsiteX83" fmla="*/ 4051069 w 4483331"/>
                  <a:gd name="connsiteY83" fmla="*/ 177352 h 1136086"/>
                  <a:gd name="connsiteX84" fmla="*/ 4084320 w 4483331"/>
                  <a:gd name="connsiteY84" fmla="*/ 171810 h 1136086"/>
                  <a:gd name="connsiteX85" fmla="*/ 4112029 w 4483331"/>
                  <a:gd name="connsiteY85" fmla="*/ 166268 h 1136086"/>
                  <a:gd name="connsiteX86" fmla="*/ 4145280 w 4483331"/>
                  <a:gd name="connsiteY86" fmla="*/ 144101 h 1136086"/>
                  <a:gd name="connsiteX87" fmla="*/ 4222866 w 4483331"/>
                  <a:gd name="connsiteY87" fmla="*/ 127475 h 1136086"/>
                  <a:gd name="connsiteX88" fmla="*/ 4256116 w 4483331"/>
                  <a:gd name="connsiteY88" fmla="*/ 116392 h 1136086"/>
                  <a:gd name="connsiteX89" fmla="*/ 4317076 w 4483331"/>
                  <a:gd name="connsiteY89" fmla="*/ 105308 h 1136086"/>
                  <a:gd name="connsiteX90" fmla="*/ 4350327 w 4483331"/>
                  <a:gd name="connsiteY90" fmla="*/ 94224 h 1136086"/>
                  <a:gd name="connsiteX91" fmla="*/ 4366953 w 4483331"/>
                  <a:gd name="connsiteY91" fmla="*/ 88683 h 1136086"/>
                  <a:gd name="connsiteX92" fmla="*/ 4383578 w 4483331"/>
                  <a:gd name="connsiteY92" fmla="*/ 72057 h 1136086"/>
                  <a:gd name="connsiteX93" fmla="*/ 4405746 w 4483331"/>
                  <a:gd name="connsiteY93" fmla="*/ 38806 h 1136086"/>
                  <a:gd name="connsiteX94" fmla="*/ 4461164 w 4483331"/>
                  <a:gd name="connsiteY94" fmla="*/ 5555 h 1136086"/>
                  <a:gd name="connsiteX95" fmla="*/ 4483331 w 4483331"/>
                  <a:gd name="connsiteY95" fmla="*/ 14 h 1136086"/>
                  <a:gd name="connsiteX96" fmla="*/ 4477789 w 4483331"/>
                  <a:gd name="connsiteY96"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34186 w 4483331"/>
                  <a:gd name="connsiteY49" fmla="*/ 596399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9748 w 4483331"/>
                  <a:gd name="connsiteY57" fmla="*/ 482999 h 1136086"/>
                  <a:gd name="connsiteX58" fmla="*/ 3336175 w 4483331"/>
                  <a:gd name="connsiteY58" fmla="*/ 476610 h 1136086"/>
                  <a:gd name="connsiteX59" fmla="*/ 3352800 w 4483331"/>
                  <a:gd name="connsiteY59" fmla="*/ 454008 h 1136086"/>
                  <a:gd name="connsiteX60" fmla="*/ 3410348 w 4483331"/>
                  <a:gd name="connsiteY60" fmla="*/ 415216 h 1136086"/>
                  <a:gd name="connsiteX61" fmla="*/ 3435927 w 4483331"/>
                  <a:gd name="connsiteY61" fmla="*/ 399024 h 1136086"/>
                  <a:gd name="connsiteX62" fmla="*/ 3469178 w 4483331"/>
                  <a:gd name="connsiteY62" fmla="*/ 370881 h 1136086"/>
                  <a:gd name="connsiteX63" fmla="*/ 3502863 w 4483331"/>
                  <a:gd name="connsiteY63" fmla="*/ 376857 h 1136086"/>
                  <a:gd name="connsiteX64" fmla="*/ 3530138 w 4483331"/>
                  <a:gd name="connsiteY64" fmla="*/ 371315 h 1136086"/>
                  <a:gd name="connsiteX65" fmla="*/ 3568931 w 4483331"/>
                  <a:gd name="connsiteY65" fmla="*/ 360232 h 1136086"/>
                  <a:gd name="connsiteX66" fmla="*/ 3602182 w 4483331"/>
                  <a:gd name="connsiteY66" fmla="*/ 354690 h 1136086"/>
                  <a:gd name="connsiteX67" fmla="*/ 3668684 w 4483331"/>
                  <a:gd name="connsiteY67" fmla="*/ 343606 h 1136086"/>
                  <a:gd name="connsiteX68" fmla="*/ 3701935 w 4483331"/>
                  <a:gd name="connsiteY68" fmla="*/ 332523 h 1136086"/>
                  <a:gd name="connsiteX69" fmla="*/ 3724102 w 4483331"/>
                  <a:gd name="connsiteY69" fmla="*/ 326981 h 1136086"/>
                  <a:gd name="connsiteX70" fmla="*/ 3751811 w 4483331"/>
                  <a:gd name="connsiteY70" fmla="*/ 321439 h 1136086"/>
                  <a:gd name="connsiteX71" fmla="*/ 3768436 w 4483331"/>
                  <a:gd name="connsiteY71" fmla="*/ 315897 h 1136086"/>
                  <a:gd name="connsiteX72" fmla="*/ 3790604 w 4483331"/>
                  <a:gd name="connsiteY72" fmla="*/ 310355 h 1136086"/>
                  <a:gd name="connsiteX73" fmla="*/ 3823855 w 4483331"/>
                  <a:gd name="connsiteY73" fmla="*/ 299272 h 1136086"/>
                  <a:gd name="connsiteX74" fmla="*/ 3840480 w 4483331"/>
                  <a:gd name="connsiteY74" fmla="*/ 293730 h 1136086"/>
                  <a:gd name="connsiteX75" fmla="*/ 3846022 w 4483331"/>
                  <a:gd name="connsiteY75" fmla="*/ 271563 h 1136086"/>
                  <a:gd name="connsiteX76" fmla="*/ 3862647 w 4483331"/>
                  <a:gd name="connsiteY76" fmla="*/ 260479 h 1136086"/>
                  <a:gd name="connsiteX77" fmla="*/ 3901440 w 4483331"/>
                  <a:gd name="connsiteY77" fmla="*/ 249395 h 1136086"/>
                  <a:gd name="connsiteX78" fmla="*/ 3918066 w 4483331"/>
                  <a:gd name="connsiteY78" fmla="*/ 243854 h 1136086"/>
                  <a:gd name="connsiteX79" fmla="*/ 3951316 w 4483331"/>
                  <a:gd name="connsiteY79" fmla="*/ 221686 h 1136086"/>
                  <a:gd name="connsiteX80" fmla="*/ 3967942 w 4483331"/>
                  <a:gd name="connsiteY80" fmla="*/ 210603 h 1136086"/>
                  <a:gd name="connsiteX81" fmla="*/ 4017818 w 4483331"/>
                  <a:gd name="connsiteY81" fmla="*/ 193977 h 1136086"/>
                  <a:gd name="connsiteX82" fmla="*/ 4034444 w 4483331"/>
                  <a:gd name="connsiteY82" fmla="*/ 188435 h 1136086"/>
                  <a:gd name="connsiteX83" fmla="*/ 4051069 w 4483331"/>
                  <a:gd name="connsiteY83" fmla="*/ 177352 h 1136086"/>
                  <a:gd name="connsiteX84" fmla="*/ 4084320 w 4483331"/>
                  <a:gd name="connsiteY84" fmla="*/ 171810 h 1136086"/>
                  <a:gd name="connsiteX85" fmla="*/ 4112029 w 4483331"/>
                  <a:gd name="connsiteY85" fmla="*/ 166268 h 1136086"/>
                  <a:gd name="connsiteX86" fmla="*/ 4145280 w 4483331"/>
                  <a:gd name="connsiteY86" fmla="*/ 144101 h 1136086"/>
                  <a:gd name="connsiteX87" fmla="*/ 4222866 w 4483331"/>
                  <a:gd name="connsiteY87" fmla="*/ 127475 h 1136086"/>
                  <a:gd name="connsiteX88" fmla="*/ 4256116 w 4483331"/>
                  <a:gd name="connsiteY88" fmla="*/ 116392 h 1136086"/>
                  <a:gd name="connsiteX89" fmla="*/ 4317076 w 4483331"/>
                  <a:gd name="connsiteY89" fmla="*/ 105308 h 1136086"/>
                  <a:gd name="connsiteX90" fmla="*/ 4350327 w 4483331"/>
                  <a:gd name="connsiteY90" fmla="*/ 94224 h 1136086"/>
                  <a:gd name="connsiteX91" fmla="*/ 4366953 w 4483331"/>
                  <a:gd name="connsiteY91" fmla="*/ 88683 h 1136086"/>
                  <a:gd name="connsiteX92" fmla="*/ 4383578 w 4483331"/>
                  <a:gd name="connsiteY92" fmla="*/ 72057 h 1136086"/>
                  <a:gd name="connsiteX93" fmla="*/ 4405746 w 4483331"/>
                  <a:gd name="connsiteY93" fmla="*/ 38806 h 1136086"/>
                  <a:gd name="connsiteX94" fmla="*/ 4461164 w 4483331"/>
                  <a:gd name="connsiteY94" fmla="*/ 5555 h 1136086"/>
                  <a:gd name="connsiteX95" fmla="*/ 4483331 w 4483331"/>
                  <a:gd name="connsiteY95" fmla="*/ 14 h 1136086"/>
                  <a:gd name="connsiteX96" fmla="*/ 4477789 w 4483331"/>
                  <a:gd name="connsiteY96"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2965 w 4483331"/>
                  <a:gd name="connsiteY27" fmla="*/ 854301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34186 w 4483331"/>
                  <a:gd name="connsiteY49" fmla="*/ 596399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9748 w 4483331"/>
                  <a:gd name="connsiteY57" fmla="*/ 482999 h 1136086"/>
                  <a:gd name="connsiteX58" fmla="*/ 3336175 w 4483331"/>
                  <a:gd name="connsiteY58" fmla="*/ 476610 h 1136086"/>
                  <a:gd name="connsiteX59" fmla="*/ 3352800 w 4483331"/>
                  <a:gd name="connsiteY59" fmla="*/ 454008 h 1136086"/>
                  <a:gd name="connsiteX60" fmla="*/ 3410348 w 4483331"/>
                  <a:gd name="connsiteY60" fmla="*/ 415216 h 1136086"/>
                  <a:gd name="connsiteX61" fmla="*/ 3435927 w 4483331"/>
                  <a:gd name="connsiteY61" fmla="*/ 399024 h 1136086"/>
                  <a:gd name="connsiteX62" fmla="*/ 3469178 w 4483331"/>
                  <a:gd name="connsiteY62" fmla="*/ 370881 h 1136086"/>
                  <a:gd name="connsiteX63" fmla="*/ 3502863 w 4483331"/>
                  <a:gd name="connsiteY63" fmla="*/ 376857 h 1136086"/>
                  <a:gd name="connsiteX64" fmla="*/ 3530138 w 4483331"/>
                  <a:gd name="connsiteY64" fmla="*/ 371315 h 1136086"/>
                  <a:gd name="connsiteX65" fmla="*/ 3568931 w 4483331"/>
                  <a:gd name="connsiteY65" fmla="*/ 360232 h 1136086"/>
                  <a:gd name="connsiteX66" fmla="*/ 3602182 w 4483331"/>
                  <a:gd name="connsiteY66" fmla="*/ 354690 h 1136086"/>
                  <a:gd name="connsiteX67" fmla="*/ 3668684 w 4483331"/>
                  <a:gd name="connsiteY67" fmla="*/ 343606 h 1136086"/>
                  <a:gd name="connsiteX68" fmla="*/ 3701935 w 4483331"/>
                  <a:gd name="connsiteY68" fmla="*/ 332523 h 1136086"/>
                  <a:gd name="connsiteX69" fmla="*/ 3724102 w 4483331"/>
                  <a:gd name="connsiteY69" fmla="*/ 326981 h 1136086"/>
                  <a:gd name="connsiteX70" fmla="*/ 3751811 w 4483331"/>
                  <a:gd name="connsiteY70" fmla="*/ 321439 h 1136086"/>
                  <a:gd name="connsiteX71" fmla="*/ 3768436 w 4483331"/>
                  <a:gd name="connsiteY71" fmla="*/ 315897 h 1136086"/>
                  <a:gd name="connsiteX72" fmla="*/ 3790604 w 4483331"/>
                  <a:gd name="connsiteY72" fmla="*/ 310355 h 1136086"/>
                  <a:gd name="connsiteX73" fmla="*/ 3823855 w 4483331"/>
                  <a:gd name="connsiteY73" fmla="*/ 299272 h 1136086"/>
                  <a:gd name="connsiteX74" fmla="*/ 3840480 w 4483331"/>
                  <a:gd name="connsiteY74" fmla="*/ 293730 h 1136086"/>
                  <a:gd name="connsiteX75" fmla="*/ 3846022 w 4483331"/>
                  <a:gd name="connsiteY75" fmla="*/ 271563 h 1136086"/>
                  <a:gd name="connsiteX76" fmla="*/ 3862647 w 4483331"/>
                  <a:gd name="connsiteY76" fmla="*/ 260479 h 1136086"/>
                  <a:gd name="connsiteX77" fmla="*/ 3901440 w 4483331"/>
                  <a:gd name="connsiteY77" fmla="*/ 249395 h 1136086"/>
                  <a:gd name="connsiteX78" fmla="*/ 3918066 w 4483331"/>
                  <a:gd name="connsiteY78" fmla="*/ 243854 h 1136086"/>
                  <a:gd name="connsiteX79" fmla="*/ 3951316 w 4483331"/>
                  <a:gd name="connsiteY79" fmla="*/ 221686 h 1136086"/>
                  <a:gd name="connsiteX80" fmla="*/ 3967942 w 4483331"/>
                  <a:gd name="connsiteY80" fmla="*/ 210603 h 1136086"/>
                  <a:gd name="connsiteX81" fmla="*/ 4017818 w 4483331"/>
                  <a:gd name="connsiteY81" fmla="*/ 193977 h 1136086"/>
                  <a:gd name="connsiteX82" fmla="*/ 4034444 w 4483331"/>
                  <a:gd name="connsiteY82" fmla="*/ 188435 h 1136086"/>
                  <a:gd name="connsiteX83" fmla="*/ 4051069 w 4483331"/>
                  <a:gd name="connsiteY83" fmla="*/ 177352 h 1136086"/>
                  <a:gd name="connsiteX84" fmla="*/ 4084320 w 4483331"/>
                  <a:gd name="connsiteY84" fmla="*/ 171810 h 1136086"/>
                  <a:gd name="connsiteX85" fmla="*/ 4112029 w 4483331"/>
                  <a:gd name="connsiteY85" fmla="*/ 166268 h 1136086"/>
                  <a:gd name="connsiteX86" fmla="*/ 4145280 w 4483331"/>
                  <a:gd name="connsiteY86" fmla="*/ 144101 h 1136086"/>
                  <a:gd name="connsiteX87" fmla="*/ 4222866 w 4483331"/>
                  <a:gd name="connsiteY87" fmla="*/ 127475 h 1136086"/>
                  <a:gd name="connsiteX88" fmla="*/ 4256116 w 4483331"/>
                  <a:gd name="connsiteY88" fmla="*/ 116392 h 1136086"/>
                  <a:gd name="connsiteX89" fmla="*/ 4317076 w 4483331"/>
                  <a:gd name="connsiteY89" fmla="*/ 105308 h 1136086"/>
                  <a:gd name="connsiteX90" fmla="*/ 4350327 w 4483331"/>
                  <a:gd name="connsiteY90" fmla="*/ 94224 h 1136086"/>
                  <a:gd name="connsiteX91" fmla="*/ 4366953 w 4483331"/>
                  <a:gd name="connsiteY91" fmla="*/ 88683 h 1136086"/>
                  <a:gd name="connsiteX92" fmla="*/ 4383578 w 4483331"/>
                  <a:gd name="connsiteY92" fmla="*/ 72057 h 1136086"/>
                  <a:gd name="connsiteX93" fmla="*/ 4405746 w 4483331"/>
                  <a:gd name="connsiteY93" fmla="*/ 38806 h 1136086"/>
                  <a:gd name="connsiteX94" fmla="*/ 4461164 w 4483331"/>
                  <a:gd name="connsiteY94" fmla="*/ 5555 h 1136086"/>
                  <a:gd name="connsiteX95" fmla="*/ 4483331 w 4483331"/>
                  <a:gd name="connsiteY95" fmla="*/ 14 h 1136086"/>
                  <a:gd name="connsiteX96" fmla="*/ 4477789 w 4483331"/>
                  <a:gd name="connsiteY96"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06340 w 4483331"/>
                  <a:gd name="connsiteY26" fmla="*/ 865385 h 1136086"/>
                  <a:gd name="connsiteX27" fmla="*/ 1422965 w 4483331"/>
                  <a:gd name="connsiteY27" fmla="*/ 854301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34186 w 4483331"/>
                  <a:gd name="connsiteY49" fmla="*/ 596399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9748 w 4483331"/>
                  <a:gd name="connsiteY57" fmla="*/ 482999 h 1136086"/>
                  <a:gd name="connsiteX58" fmla="*/ 3336175 w 4483331"/>
                  <a:gd name="connsiteY58" fmla="*/ 476610 h 1136086"/>
                  <a:gd name="connsiteX59" fmla="*/ 3352800 w 4483331"/>
                  <a:gd name="connsiteY59" fmla="*/ 454008 h 1136086"/>
                  <a:gd name="connsiteX60" fmla="*/ 3410348 w 4483331"/>
                  <a:gd name="connsiteY60" fmla="*/ 415216 h 1136086"/>
                  <a:gd name="connsiteX61" fmla="*/ 3435927 w 4483331"/>
                  <a:gd name="connsiteY61" fmla="*/ 399024 h 1136086"/>
                  <a:gd name="connsiteX62" fmla="*/ 3469178 w 4483331"/>
                  <a:gd name="connsiteY62" fmla="*/ 370881 h 1136086"/>
                  <a:gd name="connsiteX63" fmla="*/ 3502863 w 4483331"/>
                  <a:gd name="connsiteY63" fmla="*/ 376857 h 1136086"/>
                  <a:gd name="connsiteX64" fmla="*/ 3530138 w 4483331"/>
                  <a:gd name="connsiteY64" fmla="*/ 371315 h 1136086"/>
                  <a:gd name="connsiteX65" fmla="*/ 3568931 w 4483331"/>
                  <a:gd name="connsiteY65" fmla="*/ 360232 h 1136086"/>
                  <a:gd name="connsiteX66" fmla="*/ 3602182 w 4483331"/>
                  <a:gd name="connsiteY66" fmla="*/ 354690 h 1136086"/>
                  <a:gd name="connsiteX67" fmla="*/ 3668684 w 4483331"/>
                  <a:gd name="connsiteY67" fmla="*/ 343606 h 1136086"/>
                  <a:gd name="connsiteX68" fmla="*/ 3701935 w 4483331"/>
                  <a:gd name="connsiteY68" fmla="*/ 332523 h 1136086"/>
                  <a:gd name="connsiteX69" fmla="*/ 3724102 w 4483331"/>
                  <a:gd name="connsiteY69" fmla="*/ 326981 h 1136086"/>
                  <a:gd name="connsiteX70" fmla="*/ 3751811 w 4483331"/>
                  <a:gd name="connsiteY70" fmla="*/ 321439 h 1136086"/>
                  <a:gd name="connsiteX71" fmla="*/ 3768436 w 4483331"/>
                  <a:gd name="connsiteY71" fmla="*/ 315897 h 1136086"/>
                  <a:gd name="connsiteX72" fmla="*/ 3790604 w 4483331"/>
                  <a:gd name="connsiteY72" fmla="*/ 310355 h 1136086"/>
                  <a:gd name="connsiteX73" fmla="*/ 3823855 w 4483331"/>
                  <a:gd name="connsiteY73" fmla="*/ 299272 h 1136086"/>
                  <a:gd name="connsiteX74" fmla="*/ 3840480 w 4483331"/>
                  <a:gd name="connsiteY74" fmla="*/ 293730 h 1136086"/>
                  <a:gd name="connsiteX75" fmla="*/ 3846022 w 4483331"/>
                  <a:gd name="connsiteY75" fmla="*/ 271563 h 1136086"/>
                  <a:gd name="connsiteX76" fmla="*/ 3862647 w 4483331"/>
                  <a:gd name="connsiteY76" fmla="*/ 260479 h 1136086"/>
                  <a:gd name="connsiteX77" fmla="*/ 3901440 w 4483331"/>
                  <a:gd name="connsiteY77" fmla="*/ 249395 h 1136086"/>
                  <a:gd name="connsiteX78" fmla="*/ 3918066 w 4483331"/>
                  <a:gd name="connsiteY78" fmla="*/ 243854 h 1136086"/>
                  <a:gd name="connsiteX79" fmla="*/ 3951316 w 4483331"/>
                  <a:gd name="connsiteY79" fmla="*/ 221686 h 1136086"/>
                  <a:gd name="connsiteX80" fmla="*/ 3967942 w 4483331"/>
                  <a:gd name="connsiteY80" fmla="*/ 210603 h 1136086"/>
                  <a:gd name="connsiteX81" fmla="*/ 4017818 w 4483331"/>
                  <a:gd name="connsiteY81" fmla="*/ 193977 h 1136086"/>
                  <a:gd name="connsiteX82" fmla="*/ 4034444 w 4483331"/>
                  <a:gd name="connsiteY82" fmla="*/ 188435 h 1136086"/>
                  <a:gd name="connsiteX83" fmla="*/ 4051069 w 4483331"/>
                  <a:gd name="connsiteY83" fmla="*/ 177352 h 1136086"/>
                  <a:gd name="connsiteX84" fmla="*/ 4084320 w 4483331"/>
                  <a:gd name="connsiteY84" fmla="*/ 171810 h 1136086"/>
                  <a:gd name="connsiteX85" fmla="*/ 4112029 w 4483331"/>
                  <a:gd name="connsiteY85" fmla="*/ 166268 h 1136086"/>
                  <a:gd name="connsiteX86" fmla="*/ 4145280 w 4483331"/>
                  <a:gd name="connsiteY86" fmla="*/ 144101 h 1136086"/>
                  <a:gd name="connsiteX87" fmla="*/ 4222866 w 4483331"/>
                  <a:gd name="connsiteY87" fmla="*/ 127475 h 1136086"/>
                  <a:gd name="connsiteX88" fmla="*/ 4256116 w 4483331"/>
                  <a:gd name="connsiteY88" fmla="*/ 116392 h 1136086"/>
                  <a:gd name="connsiteX89" fmla="*/ 4317076 w 4483331"/>
                  <a:gd name="connsiteY89" fmla="*/ 105308 h 1136086"/>
                  <a:gd name="connsiteX90" fmla="*/ 4350327 w 4483331"/>
                  <a:gd name="connsiteY90" fmla="*/ 94224 h 1136086"/>
                  <a:gd name="connsiteX91" fmla="*/ 4366953 w 4483331"/>
                  <a:gd name="connsiteY91" fmla="*/ 88683 h 1136086"/>
                  <a:gd name="connsiteX92" fmla="*/ 4383578 w 4483331"/>
                  <a:gd name="connsiteY92" fmla="*/ 72057 h 1136086"/>
                  <a:gd name="connsiteX93" fmla="*/ 4405746 w 4483331"/>
                  <a:gd name="connsiteY93" fmla="*/ 38806 h 1136086"/>
                  <a:gd name="connsiteX94" fmla="*/ 4461164 w 4483331"/>
                  <a:gd name="connsiteY94" fmla="*/ 5555 h 1136086"/>
                  <a:gd name="connsiteX95" fmla="*/ 4483331 w 4483331"/>
                  <a:gd name="connsiteY95" fmla="*/ 14 h 1136086"/>
                  <a:gd name="connsiteX96" fmla="*/ 4477789 w 4483331"/>
                  <a:gd name="connsiteY96" fmla="*/ 14 h 113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483331" h="1136086">
                    <a:moveTo>
                      <a:pt x="0" y="1136086"/>
                    </a:moveTo>
                    <a:lnTo>
                      <a:pt x="0" y="1136086"/>
                    </a:lnTo>
                    <a:cubicBezTo>
                      <a:pt x="16625" y="1130544"/>
                      <a:pt x="32471" y="1121509"/>
                      <a:pt x="49876" y="1119461"/>
                    </a:cubicBezTo>
                    <a:cubicBezTo>
                      <a:pt x="95778" y="1114061"/>
                      <a:pt x="142274" y="1116483"/>
                      <a:pt x="188422" y="1113919"/>
                    </a:cubicBezTo>
                    <a:cubicBezTo>
                      <a:pt x="208794" y="1112787"/>
                      <a:pt x="229062" y="1110224"/>
                      <a:pt x="249382" y="1108377"/>
                    </a:cubicBezTo>
                    <a:cubicBezTo>
                      <a:pt x="303736" y="1090260"/>
                      <a:pt x="270990" y="1098264"/>
                      <a:pt x="349135" y="1091752"/>
                    </a:cubicBezTo>
                    <a:cubicBezTo>
                      <a:pt x="384532" y="1079952"/>
                      <a:pt x="344395" y="1092372"/>
                      <a:pt x="399011" y="1080668"/>
                    </a:cubicBezTo>
                    <a:cubicBezTo>
                      <a:pt x="413906" y="1077476"/>
                      <a:pt x="428568" y="1073278"/>
                      <a:pt x="443346" y="1069584"/>
                    </a:cubicBezTo>
                    <a:cubicBezTo>
                      <a:pt x="450735" y="1067737"/>
                      <a:pt x="458288" y="1066452"/>
                      <a:pt x="465513" y="1064043"/>
                    </a:cubicBezTo>
                    <a:lnTo>
                      <a:pt x="498764" y="1052959"/>
                    </a:lnTo>
                    <a:cubicBezTo>
                      <a:pt x="556612" y="1072242"/>
                      <a:pt x="520361" y="1064875"/>
                      <a:pt x="609600" y="1058501"/>
                    </a:cubicBezTo>
                    <a:cubicBezTo>
                      <a:pt x="620684" y="1056654"/>
                      <a:pt x="631670" y="1054077"/>
                      <a:pt x="642851" y="1052959"/>
                    </a:cubicBezTo>
                    <a:cubicBezTo>
                      <a:pt x="668650" y="1050379"/>
                      <a:pt x="694746" y="1050920"/>
                      <a:pt x="720436" y="1047417"/>
                    </a:cubicBezTo>
                    <a:cubicBezTo>
                      <a:pt x="735529" y="1045359"/>
                      <a:pt x="750320" y="1041151"/>
                      <a:pt x="764771" y="1036334"/>
                    </a:cubicBezTo>
                    <a:cubicBezTo>
                      <a:pt x="780656" y="1031039"/>
                      <a:pt x="791271" y="1026736"/>
                      <a:pt x="809106" y="1025250"/>
                    </a:cubicBezTo>
                    <a:cubicBezTo>
                      <a:pt x="844131" y="1022331"/>
                      <a:pt x="879302" y="1021555"/>
                      <a:pt x="914400" y="1019708"/>
                    </a:cubicBezTo>
                    <a:cubicBezTo>
                      <a:pt x="973850" y="1004845"/>
                      <a:pt x="901024" y="1021599"/>
                      <a:pt x="1030778" y="1008624"/>
                    </a:cubicBezTo>
                    <a:cubicBezTo>
                      <a:pt x="1036591" y="1008043"/>
                      <a:pt x="1041787" y="1004688"/>
                      <a:pt x="1047404" y="1003083"/>
                    </a:cubicBezTo>
                    <a:cubicBezTo>
                      <a:pt x="1054727" y="1000991"/>
                      <a:pt x="1062248" y="999633"/>
                      <a:pt x="1069571" y="997541"/>
                    </a:cubicBezTo>
                    <a:cubicBezTo>
                      <a:pt x="1075188" y="995936"/>
                      <a:pt x="1080365" y="992352"/>
                      <a:pt x="1086196" y="991999"/>
                    </a:cubicBezTo>
                    <a:cubicBezTo>
                      <a:pt x="1141544" y="988644"/>
                      <a:pt x="1197033" y="988304"/>
                      <a:pt x="1252451" y="986457"/>
                    </a:cubicBezTo>
                    <a:cubicBezTo>
                      <a:pt x="1284216" y="938813"/>
                      <a:pt x="1246133" y="999094"/>
                      <a:pt x="1269076" y="953206"/>
                    </a:cubicBezTo>
                    <a:cubicBezTo>
                      <a:pt x="1272055" y="947249"/>
                      <a:pt x="1276465" y="942123"/>
                      <a:pt x="1280160" y="936581"/>
                    </a:cubicBezTo>
                    <a:cubicBezTo>
                      <a:pt x="1282007" y="931039"/>
                      <a:pt x="1282462" y="924816"/>
                      <a:pt x="1285702" y="919955"/>
                    </a:cubicBezTo>
                    <a:cubicBezTo>
                      <a:pt x="1299922" y="898624"/>
                      <a:pt x="1310793" y="900508"/>
                      <a:pt x="1335578" y="892246"/>
                    </a:cubicBezTo>
                    <a:cubicBezTo>
                      <a:pt x="1341120" y="890399"/>
                      <a:pt x="1340410" y="891181"/>
                      <a:pt x="1352204" y="886704"/>
                    </a:cubicBezTo>
                    <a:cubicBezTo>
                      <a:pt x="1363998" y="882227"/>
                      <a:pt x="1367613" y="873131"/>
                      <a:pt x="1406340" y="865385"/>
                    </a:cubicBezTo>
                    <a:cubicBezTo>
                      <a:pt x="1411882" y="861690"/>
                      <a:pt x="1416286" y="857213"/>
                      <a:pt x="1422965" y="854301"/>
                    </a:cubicBezTo>
                    <a:cubicBezTo>
                      <a:pt x="1429644" y="851389"/>
                      <a:pt x="1436965" y="850824"/>
                      <a:pt x="1446415" y="847912"/>
                    </a:cubicBezTo>
                    <a:cubicBezTo>
                      <a:pt x="1455865" y="845000"/>
                      <a:pt x="1468582" y="840523"/>
                      <a:pt x="1479666" y="836828"/>
                    </a:cubicBezTo>
                    <a:lnTo>
                      <a:pt x="1512916" y="825744"/>
                    </a:lnTo>
                    <a:lnTo>
                      <a:pt x="1529542" y="820203"/>
                    </a:lnTo>
                    <a:cubicBezTo>
                      <a:pt x="1535084" y="816508"/>
                      <a:pt x="1532740" y="813951"/>
                      <a:pt x="1546167" y="809119"/>
                    </a:cubicBezTo>
                    <a:cubicBezTo>
                      <a:pt x="1559594" y="804287"/>
                      <a:pt x="1594533" y="792627"/>
                      <a:pt x="1610105" y="791211"/>
                    </a:cubicBezTo>
                    <a:cubicBezTo>
                      <a:pt x="1664895" y="754685"/>
                      <a:pt x="1656149" y="764212"/>
                      <a:pt x="1700077" y="759242"/>
                    </a:cubicBezTo>
                    <a:cubicBezTo>
                      <a:pt x="1856048" y="741596"/>
                      <a:pt x="2389375" y="729331"/>
                      <a:pt x="2549236" y="720450"/>
                    </a:cubicBezTo>
                    <a:cubicBezTo>
                      <a:pt x="2567709" y="716755"/>
                      <a:pt x="2586299" y="713602"/>
                      <a:pt x="2604655" y="709366"/>
                    </a:cubicBezTo>
                    <a:cubicBezTo>
                      <a:pt x="2610347" y="708052"/>
                      <a:pt x="2616055" y="706436"/>
                      <a:pt x="2621280" y="703824"/>
                    </a:cubicBezTo>
                    <a:cubicBezTo>
                      <a:pt x="2627237" y="700845"/>
                      <a:pt x="2631784" y="695365"/>
                      <a:pt x="2637906" y="692741"/>
                    </a:cubicBezTo>
                    <a:cubicBezTo>
                      <a:pt x="2662769" y="682086"/>
                      <a:pt x="2655126" y="692443"/>
                      <a:pt x="2676698" y="681657"/>
                    </a:cubicBezTo>
                    <a:cubicBezTo>
                      <a:pt x="2682655" y="678678"/>
                      <a:pt x="2687238" y="673279"/>
                      <a:pt x="2693324" y="670574"/>
                    </a:cubicBezTo>
                    <a:cubicBezTo>
                      <a:pt x="2704000" y="665829"/>
                      <a:pt x="2715491" y="663185"/>
                      <a:pt x="2726575" y="659490"/>
                    </a:cubicBezTo>
                    <a:cubicBezTo>
                      <a:pt x="2732117" y="657643"/>
                      <a:pt x="2738340" y="657188"/>
                      <a:pt x="2743200" y="653948"/>
                    </a:cubicBezTo>
                    <a:cubicBezTo>
                      <a:pt x="2764686" y="639624"/>
                      <a:pt x="2753507" y="644970"/>
                      <a:pt x="2776451" y="637323"/>
                    </a:cubicBezTo>
                    <a:cubicBezTo>
                      <a:pt x="2781993" y="633628"/>
                      <a:pt x="2787119" y="629218"/>
                      <a:pt x="2793076" y="626239"/>
                    </a:cubicBezTo>
                    <a:cubicBezTo>
                      <a:pt x="2807455" y="619049"/>
                      <a:pt x="2828765" y="617992"/>
                      <a:pt x="2842953" y="615155"/>
                    </a:cubicBezTo>
                    <a:cubicBezTo>
                      <a:pt x="2850421" y="613661"/>
                      <a:pt x="2857797" y="611706"/>
                      <a:pt x="2865120" y="609614"/>
                    </a:cubicBezTo>
                    <a:cubicBezTo>
                      <a:pt x="2870737" y="608009"/>
                      <a:pt x="2876129" y="605677"/>
                      <a:pt x="2881746" y="604072"/>
                    </a:cubicBezTo>
                    <a:cubicBezTo>
                      <a:pt x="2889069" y="601980"/>
                      <a:pt x="2895173" y="599809"/>
                      <a:pt x="2903913" y="598530"/>
                    </a:cubicBezTo>
                    <a:cubicBezTo>
                      <a:pt x="2912653" y="597251"/>
                      <a:pt x="2928484" y="597666"/>
                      <a:pt x="2934186" y="596399"/>
                    </a:cubicBezTo>
                    <a:cubicBezTo>
                      <a:pt x="2969397" y="588574"/>
                      <a:pt x="2989310" y="584714"/>
                      <a:pt x="3025833" y="581904"/>
                    </a:cubicBezTo>
                    <a:cubicBezTo>
                      <a:pt x="3073485" y="550137"/>
                      <a:pt x="3013188" y="588228"/>
                      <a:pt x="3059084" y="565279"/>
                    </a:cubicBezTo>
                    <a:cubicBezTo>
                      <a:pt x="3065041" y="562300"/>
                      <a:pt x="3070167" y="557890"/>
                      <a:pt x="3075709" y="554195"/>
                    </a:cubicBezTo>
                    <a:cubicBezTo>
                      <a:pt x="3094394" y="526170"/>
                      <a:pt x="3076650" y="545412"/>
                      <a:pt x="3103418" y="532028"/>
                    </a:cubicBezTo>
                    <a:cubicBezTo>
                      <a:pt x="3109375" y="529049"/>
                      <a:pt x="3113957" y="523649"/>
                      <a:pt x="3120044" y="520944"/>
                    </a:cubicBezTo>
                    <a:cubicBezTo>
                      <a:pt x="3130720" y="516199"/>
                      <a:pt x="3142211" y="513555"/>
                      <a:pt x="3153295" y="509861"/>
                    </a:cubicBezTo>
                    <a:cubicBezTo>
                      <a:pt x="3193258" y="496540"/>
                      <a:pt x="3215889" y="503254"/>
                      <a:pt x="3241964" y="498777"/>
                    </a:cubicBezTo>
                    <a:cubicBezTo>
                      <a:pt x="3268039" y="494300"/>
                      <a:pt x="3287153" y="488258"/>
                      <a:pt x="3309748" y="482999"/>
                    </a:cubicBezTo>
                    <a:cubicBezTo>
                      <a:pt x="3351527" y="469074"/>
                      <a:pt x="3329000" y="481442"/>
                      <a:pt x="3336175" y="476610"/>
                    </a:cubicBezTo>
                    <a:cubicBezTo>
                      <a:pt x="3343350" y="471778"/>
                      <a:pt x="3340438" y="464240"/>
                      <a:pt x="3352800" y="454008"/>
                    </a:cubicBezTo>
                    <a:cubicBezTo>
                      <a:pt x="3365162" y="443776"/>
                      <a:pt x="3396494" y="424380"/>
                      <a:pt x="3410348" y="415216"/>
                    </a:cubicBezTo>
                    <a:cubicBezTo>
                      <a:pt x="3424202" y="406052"/>
                      <a:pt x="3426122" y="406413"/>
                      <a:pt x="3435927" y="399024"/>
                    </a:cubicBezTo>
                    <a:cubicBezTo>
                      <a:pt x="3445732" y="391635"/>
                      <a:pt x="3458022" y="374575"/>
                      <a:pt x="3469178" y="370881"/>
                    </a:cubicBezTo>
                    <a:cubicBezTo>
                      <a:pt x="3480334" y="367187"/>
                      <a:pt x="3492703" y="376785"/>
                      <a:pt x="3502863" y="376857"/>
                    </a:cubicBezTo>
                    <a:cubicBezTo>
                      <a:pt x="3513023" y="376929"/>
                      <a:pt x="3515360" y="373162"/>
                      <a:pt x="3530138" y="371315"/>
                    </a:cubicBezTo>
                    <a:cubicBezTo>
                      <a:pt x="3545979" y="366036"/>
                      <a:pt x="3551541" y="363710"/>
                      <a:pt x="3568931" y="360232"/>
                    </a:cubicBezTo>
                    <a:cubicBezTo>
                      <a:pt x="3579949" y="358028"/>
                      <a:pt x="3591164" y="356894"/>
                      <a:pt x="3602182" y="354690"/>
                    </a:cubicBezTo>
                    <a:cubicBezTo>
                      <a:pt x="3663209" y="342484"/>
                      <a:pt x="3569058" y="356060"/>
                      <a:pt x="3668684" y="343606"/>
                    </a:cubicBezTo>
                    <a:cubicBezTo>
                      <a:pt x="3679768" y="339912"/>
                      <a:pt x="3690601" y="335357"/>
                      <a:pt x="3701935" y="332523"/>
                    </a:cubicBezTo>
                    <a:cubicBezTo>
                      <a:pt x="3709324" y="330676"/>
                      <a:pt x="3716667" y="328633"/>
                      <a:pt x="3724102" y="326981"/>
                    </a:cubicBezTo>
                    <a:cubicBezTo>
                      <a:pt x="3733297" y="324938"/>
                      <a:pt x="3742673" y="323724"/>
                      <a:pt x="3751811" y="321439"/>
                    </a:cubicBezTo>
                    <a:cubicBezTo>
                      <a:pt x="3757478" y="320022"/>
                      <a:pt x="3762819" y="317502"/>
                      <a:pt x="3768436" y="315897"/>
                    </a:cubicBezTo>
                    <a:cubicBezTo>
                      <a:pt x="3775760" y="313804"/>
                      <a:pt x="3783308" y="312544"/>
                      <a:pt x="3790604" y="310355"/>
                    </a:cubicBezTo>
                    <a:cubicBezTo>
                      <a:pt x="3801794" y="306998"/>
                      <a:pt x="3812771" y="302966"/>
                      <a:pt x="3823855" y="299272"/>
                    </a:cubicBezTo>
                    <a:lnTo>
                      <a:pt x="3840480" y="293730"/>
                    </a:lnTo>
                    <a:cubicBezTo>
                      <a:pt x="3842327" y="286341"/>
                      <a:pt x="3841797" y="277900"/>
                      <a:pt x="3846022" y="271563"/>
                    </a:cubicBezTo>
                    <a:cubicBezTo>
                      <a:pt x="3849716" y="266021"/>
                      <a:pt x="3856690" y="263458"/>
                      <a:pt x="3862647" y="260479"/>
                    </a:cubicBezTo>
                    <a:cubicBezTo>
                      <a:pt x="3871503" y="256051"/>
                      <a:pt x="3893156" y="251762"/>
                      <a:pt x="3901440" y="249395"/>
                    </a:cubicBezTo>
                    <a:cubicBezTo>
                      <a:pt x="3907057" y="247790"/>
                      <a:pt x="3912524" y="245701"/>
                      <a:pt x="3918066" y="243854"/>
                    </a:cubicBezTo>
                    <a:lnTo>
                      <a:pt x="3951316" y="221686"/>
                    </a:lnTo>
                    <a:cubicBezTo>
                      <a:pt x="3956858" y="217991"/>
                      <a:pt x="3961623" y="212709"/>
                      <a:pt x="3967942" y="210603"/>
                    </a:cubicBezTo>
                    <a:lnTo>
                      <a:pt x="4017818" y="193977"/>
                    </a:lnTo>
                    <a:cubicBezTo>
                      <a:pt x="4023360" y="192130"/>
                      <a:pt x="4029583" y="191675"/>
                      <a:pt x="4034444" y="188435"/>
                    </a:cubicBezTo>
                    <a:cubicBezTo>
                      <a:pt x="4039986" y="184741"/>
                      <a:pt x="4044751" y="179458"/>
                      <a:pt x="4051069" y="177352"/>
                    </a:cubicBezTo>
                    <a:cubicBezTo>
                      <a:pt x="4061729" y="173799"/>
                      <a:pt x="4073265" y="173820"/>
                      <a:pt x="4084320" y="171810"/>
                    </a:cubicBezTo>
                    <a:cubicBezTo>
                      <a:pt x="4093587" y="170125"/>
                      <a:pt x="4102793" y="168115"/>
                      <a:pt x="4112029" y="166268"/>
                    </a:cubicBezTo>
                    <a:cubicBezTo>
                      <a:pt x="4123113" y="158879"/>
                      <a:pt x="4132643" y="148314"/>
                      <a:pt x="4145280" y="144101"/>
                    </a:cubicBezTo>
                    <a:cubicBezTo>
                      <a:pt x="4192660" y="128307"/>
                      <a:pt x="4166938" y="134466"/>
                      <a:pt x="4222866" y="127475"/>
                    </a:cubicBezTo>
                    <a:cubicBezTo>
                      <a:pt x="4233949" y="123781"/>
                      <a:pt x="4244592" y="118313"/>
                      <a:pt x="4256116" y="116392"/>
                    </a:cubicBezTo>
                    <a:cubicBezTo>
                      <a:pt x="4266979" y="114581"/>
                      <a:pt x="4304904" y="108628"/>
                      <a:pt x="4317076" y="105308"/>
                    </a:cubicBezTo>
                    <a:cubicBezTo>
                      <a:pt x="4328348" y="102234"/>
                      <a:pt x="4339243" y="97918"/>
                      <a:pt x="4350327" y="94224"/>
                    </a:cubicBezTo>
                    <a:lnTo>
                      <a:pt x="4366953" y="88683"/>
                    </a:lnTo>
                    <a:cubicBezTo>
                      <a:pt x="4372495" y="83141"/>
                      <a:pt x="4378766" y="78243"/>
                      <a:pt x="4383578" y="72057"/>
                    </a:cubicBezTo>
                    <a:cubicBezTo>
                      <a:pt x="4391756" y="61542"/>
                      <a:pt x="4394662" y="46195"/>
                      <a:pt x="4405746" y="38806"/>
                    </a:cubicBezTo>
                    <a:cubicBezTo>
                      <a:pt x="4429382" y="23048"/>
                      <a:pt x="4437307" y="15779"/>
                      <a:pt x="4461164" y="5555"/>
                    </a:cubicBezTo>
                    <a:cubicBezTo>
                      <a:pt x="4475456" y="-570"/>
                      <a:pt x="4473240" y="14"/>
                      <a:pt x="4483331" y="14"/>
                    </a:cubicBezTo>
                    <a:lnTo>
                      <a:pt x="4477789" y="14"/>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3604098" y="2344366"/>
                <a:ext cx="4883285" cy="2689698"/>
              </a:xfrm>
              <a:custGeom>
                <a:avLst/>
                <a:gdLst>
                  <a:gd name="connsiteX0" fmla="*/ 0 w 4883285"/>
                  <a:gd name="connsiteY0" fmla="*/ 2689698 h 2689698"/>
                  <a:gd name="connsiteX1" fmla="*/ 0 w 4883285"/>
                  <a:gd name="connsiteY1" fmla="*/ 2689698 h 2689698"/>
                  <a:gd name="connsiteX2" fmla="*/ 107004 w 4883285"/>
                  <a:gd name="connsiteY2" fmla="*/ 2679970 h 2689698"/>
                  <a:gd name="connsiteX3" fmla="*/ 126459 w 4883285"/>
                  <a:gd name="connsiteY3" fmla="*/ 2675106 h 2689698"/>
                  <a:gd name="connsiteX4" fmla="*/ 136187 w 4883285"/>
                  <a:gd name="connsiteY4" fmla="*/ 2660515 h 2689698"/>
                  <a:gd name="connsiteX5" fmla="*/ 165370 w 4883285"/>
                  <a:gd name="connsiteY5" fmla="*/ 2650787 h 2689698"/>
                  <a:gd name="connsiteX6" fmla="*/ 194553 w 4883285"/>
                  <a:gd name="connsiteY6" fmla="*/ 2636196 h 2689698"/>
                  <a:gd name="connsiteX7" fmla="*/ 214008 w 4883285"/>
                  <a:gd name="connsiteY7" fmla="*/ 2631332 h 2689698"/>
                  <a:gd name="connsiteX8" fmla="*/ 243191 w 4883285"/>
                  <a:gd name="connsiteY8" fmla="*/ 2621604 h 2689698"/>
                  <a:gd name="connsiteX9" fmla="*/ 277238 w 4883285"/>
                  <a:gd name="connsiteY9" fmla="*/ 2602149 h 2689698"/>
                  <a:gd name="connsiteX10" fmla="*/ 306421 w 4883285"/>
                  <a:gd name="connsiteY10" fmla="*/ 2592421 h 2689698"/>
                  <a:gd name="connsiteX11" fmla="*/ 335604 w 4883285"/>
                  <a:gd name="connsiteY11" fmla="*/ 2568102 h 2689698"/>
                  <a:gd name="connsiteX12" fmla="*/ 379379 w 4883285"/>
                  <a:gd name="connsiteY12" fmla="*/ 2534055 h 2689698"/>
                  <a:gd name="connsiteX13" fmla="*/ 393970 w 4883285"/>
                  <a:gd name="connsiteY13" fmla="*/ 2524328 h 2689698"/>
                  <a:gd name="connsiteX14" fmla="*/ 408562 w 4883285"/>
                  <a:gd name="connsiteY14" fmla="*/ 2514600 h 2689698"/>
                  <a:gd name="connsiteX15" fmla="*/ 423153 w 4883285"/>
                  <a:gd name="connsiteY15" fmla="*/ 2509736 h 2689698"/>
                  <a:gd name="connsiteX16" fmla="*/ 442608 w 4883285"/>
                  <a:gd name="connsiteY16" fmla="*/ 2500008 h 2689698"/>
                  <a:gd name="connsiteX17" fmla="*/ 476655 w 4883285"/>
                  <a:gd name="connsiteY17" fmla="*/ 2490281 h 2689698"/>
                  <a:gd name="connsiteX18" fmla="*/ 491247 w 4883285"/>
                  <a:gd name="connsiteY18" fmla="*/ 2480553 h 2689698"/>
                  <a:gd name="connsiteX19" fmla="*/ 578796 w 4883285"/>
                  <a:gd name="connsiteY19" fmla="*/ 2470825 h 2689698"/>
                  <a:gd name="connsiteX20" fmla="*/ 622570 w 4883285"/>
                  <a:gd name="connsiteY20" fmla="*/ 2461098 h 2689698"/>
                  <a:gd name="connsiteX21" fmla="*/ 646889 w 4883285"/>
                  <a:gd name="connsiteY21" fmla="*/ 2456234 h 2689698"/>
                  <a:gd name="connsiteX22" fmla="*/ 661481 w 4883285"/>
                  <a:gd name="connsiteY22" fmla="*/ 2451370 h 2689698"/>
                  <a:gd name="connsiteX23" fmla="*/ 724711 w 4883285"/>
                  <a:gd name="connsiteY23" fmla="*/ 2446506 h 2689698"/>
                  <a:gd name="connsiteX24" fmla="*/ 744166 w 4883285"/>
                  <a:gd name="connsiteY24" fmla="*/ 2441643 h 2689698"/>
                  <a:gd name="connsiteX25" fmla="*/ 758757 w 4883285"/>
                  <a:gd name="connsiteY25" fmla="*/ 2436779 h 2689698"/>
                  <a:gd name="connsiteX26" fmla="*/ 787940 w 4883285"/>
                  <a:gd name="connsiteY26" fmla="*/ 2431915 h 2689698"/>
                  <a:gd name="connsiteX27" fmla="*/ 802532 w 4883285"/>
                  <a:gd name="connsiteY27" fmla="*/ 2427051 h 2689698"/>
                  <a:gd name="connsiteX28" fmla="*/ 890081 w 4883285"/>
                  <a:gd name="connsiteY28" fmla="*/ 2422187 h 2689698"/>
                  <a:gd name="connsiteX29" fmla="*/ 914400 w 4883285"/>
                  <a:gd name="connsiteY29" fmla="*/ 2417323 h 2689698"/>
                  <a:gd name="connsiteX30" fmla="*/ 928991 w 4883285"/>
                  <a:gd name="connsiteY30" fmla="*/ 2412460 h 2689698"/>
                  <a:gd name="connsiteX31" fmla="*/ 953311 w 4883285"/>
                  <a:gd name="connsiteY31" fmla="*/ 2407596 h 2689698"/>
                  <a:gd name="connsiteX32" fmla="*/ 972766 w 4883285"/>
                  <a:gd name="connsiteY32" fmla="*/ 2402732 h 2689698"/>
                  <a:gd name="connsiteX33" fmla="*/ 1016540 w 4883285"/>
                  <a:gd name="connsiteY33" fmla="*/ 2383277 h 2689698"/>
                  <a:gd name="connsiteX34" fmla="*/ 1045723 w 4883285"/>
                  <a:gd name="connsiteY34" fmla="*/ 2373549 h 2689698"/>
                  <a:gd name="connsiteX35" fmla="*/ 1074906 w 4883285"/>
                  <a:gd name="connsiteY35" fmla="*/ 2354094 h 2689698"/>
                  <a:gd name="connsiteX36" fmla="*/ 1079770 w 4883285"/>
                  <a:gd name="connsiteY36" fmla="*/ 2339502 h 2689698"/>
                  <a:gd name="connsiteX37" fmla="*/ 1113817 w 4883285"/>
                  <a:gd name="connsiteY37" fmla="*/ 2320047 h 2689698"/>
                  <a:gd name="connsiteX38" fmla="*/ 1138136 w 4883285"/>
                  <a:gd name="connsiteY38" fmla="*/ 2300591 h 2689698"/>
                  <a:gd name="connsiteX39" fmla="*/ 1167319 w 4883285"/>
                  <a:gd name="connsiteY39" fmla="*/ 2281136 h 2689698"/>
                  <a:gd name="connsiteX40" fmla="*/ 1172183 w 4883285"/>
                  <a:gd name="connsiteY40" fmla="*/ 2266545 h 2689698"/>
                  <a:gd name="connsiteX41" fmla="*/ 1201366 w 4883285"/>
                  <a:gd name="connsiteY41" fmla="*/ 2251953 h 2689698"/>
                  <a:gd name="connsiteX42" fmla="*/ 1215957 w 4883285"/>
                  <a:gd name="connsiteY42" fmla="*/ 2237362 h 2689698"/>
                  <a:gd name="connsiteX43" fmla="*/ 1230549 w 4883285"/>
                  <a:gd name="connsiteY43" fmla="*/ 2232498 h 2689698"/>
                  <a:gd name="connsiteX44" fmla="*/ 1259732 w 4883285"/>
                  <a:gd name="connsiteY44" fmla="*/ 2203315 h 2689698"/>
                  <a:gd name="connsiteX45" fmla="*/ 1288915 w 4883285"/>
                  <a:gd name="connsiteY45" fmla="*/ 2188723 h 2689698"/>
                  <a:gd name="connsiteX46" fmla="*/ 1303506 w 4883285"/>
                  <a:gd name="connsiteY46" fmla="*/ 2178996 h 2689698"/>
                  <a:gd name="connsiteX47" fmla="*/ 1327825 w 4883285"/>
                  <a:gd name="connsiteY47" fmla="*/ 2174132 h 2689698"/>
                  <a:gd name="connsiteX48" fmla="*/ 1342417 w 4883285"/>
                  <a:gd name="connsiteY48" fmla="*/ 2164404 h 2689698"/>
                  <a:gd name="connsiteX49" fmla="*/ 1357008 w 4883285"/>
                  <a:gd name="connsiteY49" fmla="*/ 2159540 h 2689698"/>
                  <a:gd name="connsiteX50" fmla="*/ 1395919 w 4883285"/>
                  <a:gd name="connsiteY50" fmla="*/ 2149813 h 2689698"/>
                  <a:gd name="connsiteX51" fmla="*/ 1425102 w 4883285"/>
                  <a:gd name="connsiteY51" fmla="*/ 2140085 h 2689698"/>
                  <a:gd name="connsiteX52" fmla="*/ 1439693 w 4883285"/>
                  <a:gd name="connsiteY52" fmla="*/ 2130357 h 2689698"/>
                  <a:gd name="connsiteX53" fmla="*/ 1468876 w 4883285"/>
                  <a:gd name="connsiteY53" fmla="*/ 2120630 h 2689698"/>
                  <a:gd name="connsiteX54" fmla="*/ 1512651 w 4883285"/>
                  <a:gd name="connsiteY54" fmla="*/ 2096311 h 2689698"/>
                  <a:gd name="connsiteX55" fmla="*/ 1532106 w 4883285"/>
                  <a:gd name="connsiteY55" fmla="*/ 2071991 h 2689698"/>
                  <a:gd name="connsiteX56" fmla="*/ 1546698 w 4883285"/>
                  <a:gd name="connsiteY56" fmla="*/ 2057400 h 2689698"/>
                  <a:gd name="connsiteX57" fmla="*/ 1566153 w 4883285"/>
                  <a:gd name="connsiteY57" fmla="*/ 2028217 h 2689698"/>
                  <a:gd name="connsiteX58" fmla="*/ 1595336 w 4883285"/>
                  <a:gd name="connsiteY58" fmla="*/ 2008762 h 2689698"/>
                  <a:gd name="connsiteX59" fmla="*/ 1609928 w 4883285"/>
                  <a:gd name="connsiteY59" fmla="*/ 1999034 h 2689698"/>
                  <a:gd name="connsiteX60" fmla="*/ 1624519 w 4883285"/>
                  <a:gd name="connsiteY60" fmla="*/ 1994170 h 2689698"/>
                  <a:gd name="connsiteX61" fmla="*/ 1673157 w 4883285"/>
                  <a:gd name="connsiteY61" fmla="*/ 1984443 h 2689698"/>
                  <a:gd name="connsiteX62" fmla="*/ 1687749 w 4883285"/>
                  <a:gd name="connsiteY62" fmla="*/ 1979579 h 2689698"/>
                  <a:gd name="connsiteX63" fmla="*/ 1731523 w 4883285"/>
                  <a:gd name="connsiteY63" fmla="*/ 1969851 h 2689698"/>
                  <a:gd name="connsiteX64" fmla="*/ 1755842 w 4883285"/>
                  <a:gd name="connsiteY64" fmla="*/ 1964987 h 2689698"/>
                  <a:gd name="connsiteX65" fmla="*/ 1780162 w 4883285"/>
                  <a:gd name="connsiteY65" fmla="*/ 1950396 h 2689698"/>
                  <a:gd name="connsiteX66" fmla="*/ 1823936 w 4883285"/>
                  <a:gd name="connsiteY66" fmla="*/ 1935804 h 2689698"/>
                  <a:gd name="connsiteX67" fmla="*/ 1838528 w 4883285"/>
                  <a:gd name="connsiteY67" fmla="*/ 1926077 h 2689698"/>
                  <a:gd name="connsiteX68" fmla="*/ 1867711 w 4883285"/>
                  <a:gd name="connsiteY68" fmla="*/ 1916349 h 2689698"/>
                  <a:gd name="connsiteX69" fmla="*/ 1882302 w 4883285"/>
                  <a:gd name="connsiteY69" fmla="*/ 1906621 h 2689698"/>
                  <a:gd name="connsiteX70" fmla="*/ 1896893 w 4883285"/>
                  <a:gd name="connsiteY70" fmla="*/ 1901757 h 2689698"/>
                  <a:gd name="connsiteX71" fmla="*/ 1906621 w 4883285"/>
                  <a:gd name="connsiteY71" fmla="*/ 1887166 h 2689698"/>
                  <a:gd name="connsiteX72" fmla="*/ 1921213 w 4883285"/>
                  <a:gd name="connsiteY72" fmla="*/ 1872574 h 2689698"/>
                  <a:gd name="connsiteX73" fmla="*/ 1945532 w 4883285"/>
                  <a:gd name="connsiteY73" fmla="*/ 1848255 h 2689698"/>
                  <a:gd name="connsiteX74" fmla="*/ 1969851 w 4883285"/>
                  <a:gd name="connsiteY74" fmla="*/ 1804481 h 2689698"/>
                  <a:gd name="connsiteX75" fmla="*/ 1984442 w 4883285"/>
                  <a:gd name="connsiteY75" fmla="*/ 1794753 h 2689698"/>
                  <a:gd name="connsiteX76" fmla="*/ 2013625 w 4883285"/>
                  <a:gd name="connsiteY76" fmla="*/ 1770434 h 2689698"/>
                  <a:gd name="connsiteX77" fmla="*/ 2057400 w 4883285"/>
                  <a:gd name="connsiteY77" fmla="*/ 1760706 h 2689698"/>
                  <a:gd name="connsiteX78" fmla="*/ 2081719 w 4883285"/>
                  <a:gd name="connsiteY78" fmla="*/ 1736387 h 2689698"/>
                  <a:gd name="connsiteX79" fmla="*/ 2110902 w 4883285"/>
                  <a:gd name="connsiteY79" fmla="*/ 1726660 h 2689698"/>
                  <a:gd name="connsiteX80" fmla="*/ 2125493 w 4883285"/>
                  <a:gd name="connsiteY80" fmla="*/ 1712068 h 2689698"/>
                  <a:gd name="connsiteX81" fmla="*/ 2130357 w 4883285"/>
                  <a:gd name="connsiteY81" fmla="*/ 1697477 h 2689698"/>
                  <a:gd name="connsiteX82" fmla="*/ 2144949 w 4883285"/>
                  <a:gd name="connsiteY82" fmla="*/ 1687749 h 2689698"/>
                  <a:gd name="connsiteX83" fmla="*/ 2159540 w 4883285"/>
                  <a:gd name="connsiteY83" fmla="*/ 1673157 h 2689698"/>
                  <a:gd name="connsiteX84" fmla="*/ 2183859 w 4883285"/>
                  <a:gd name="connsiteY84" fmla="*/ 1634247 h 2689698"/>
                  <a:gd name="connsiteX85" fmla="*/ 2208179 w 4883285"/>
                  <a:gd name="connsiteY85" fmla="*/ 1605064 h 2689698"/>
                  <a:gd name="connsiteX86" fmla="*/ 2222770 w 4883285"/>
                  <a:gd name="connsiteY86" fmla="*/ 1595336 h 2689698"/>
                  <a:gd name="connsiteX87" fmla="*/ 2251953 w 4883285"/>
                  <a:gd name="connsiteY87" fmla="*/ 1571017 h 2689698"/>
                  <a:gd name="connsiteX88" fmla="*/ 2281136 w 4883285"/>
                  <a:gd name="connsiteY88" fmla="*/ 1561289 h 2689698"/>
                  <a:gd name="connsiteX89" fmla="*/ 2295728 w 4883285"/>
                  <a:gd name="connsiteY89" fmla="*/ 1551562 h 2689698"/>
                  <a:gd name="connsiteX90" fmla="*/ 2334638 w 4883285"/>
                  <a:gd name="connsiteY90" fmla="*/ 1541834 h 2689698"/>
                  <a:gd name="connsiteX91" fmla="*/ 2349230 w 4883285"/>
                  <a:gd name="connsiteY91" fmla="*/ 1536970 h 2689698"/>
                  <a:gd name="connsiteX92" fmla="*/ 2378413 w 4883285"/>
                  <a:gd name="connsiteY92" fmla="*/ 1522379 h 2689698"/>
                  <a:gd name="connsiteX93" fmla="*/ 2412459 w 4883285"/>
                  <a:gd name="connsiteY93" fmla="*/ 1507787 h 2689698"/>
                  <a:gd name="connsiteX94" fmla="*/ 2427051 w 4883285"/>
                  <a:gd name="connsiteY94" fmla="*/ 1498060 h 2689698"/>
                  <a:gd name="connsiteX95" fmla="*/ 2446506 w 4883285"/>
                  <a:gd name="connsiteY95" fmla="*/ 1493196 h 2689698"/>
                  <a:gd name="connsiteX96" fmla="*/ 2461098 w 4883285"/>
                  <a:gd name="connsiteY96" fmla="*/ 1488332 h 2689698"/>
                  <a:gd name="connsiteX97" fmla="*/ 2485417 w 4883285"/>
                  <a:gd name="connsiteY97" fmla="*/ 1464013 h 2689698"/>
                  <a:gd name="connsiteX98" fmla="*/ 2514600 w 4883285"/>
                  <a:gd name="connsiteY98" fmla="*/ 1454285 h 2689698"/>
                  <a:gd name="connsiteX99" fmla="*/ 2524328 w 4883285"/>
                  <a:gd name="connsiteY99" fmla="*/ 1439694 h 2689698"/>
                  <a:gd name="connsiteX100" fmla="*/ 2543783 w 4883285"/>
                  <a:gd name="connsiteY100" fmla="*/ 1434830 h 2689698"/>
                  <a:gd name="connsiteX101" fmla="*/ 2572966 w 4883285"/>
                  <a:gd name="connsiteY101" fmla="*/ 1420238 h 2689698"/>
                  <a:gd name="connsiteX102" fmla="*/ 2597285 w 4883285"/>
                  <a:gd name="connsiteY102" fmla="*/ 1391055 h 2689698"/>
                  <a:gd name="connsiteX103" fmla="*/ 2611876 w 4883285"/>
                  <a:gd name="connsiteY103" fmla="*/ 1381328 h 2689698"/>
                  <a:gd name="connsiteX104" fmla="*/ 2636196 w 4883285"/>
                  <a:gd name="connsiteY104" fmla="*/ 1352145 h 2689698"/>
                  <a:gd name="connsiteX105" fmla="*/ 2675106 w 4883285"/>
                  <a:gd name="connsiteY105" fmla="*/ 1322962 h 2689698"/>
                  <a:gd name="connsiteX106" fmla="*/ 2675106 w 4883285"/>
                  <a:gd name="connsiteY106" fmla="*/ 1308370 h 2689698"/>
                  <a:gd name="connsiteX107" fmla="*/ 2709153 w 4883285"/>
                  <a:gd name="connsiteY107" fmla="*/ 1284051 h 2689698"/>
                  <a:gd name="connsiteX108" fmla="*/ 2728608 w 4883285"/>
                  <a:gd name="connsiteY108" fmla="*/ 1254868 h 2689698"/>
                  <a:gd name="connsiteX109" fmla="*/ 2733472 w 4883285"/>
                  <a:gd name="connsiteY109" fmla="*/ 1240277 h 2689698"/>
                  <a:gd name="connsiteX110" fmla="*/ 2748064 w 4883285"/>
                  <a:gd name="connsiteY110" fmla="*/ 1230549 h 2689698"/>
                  <a:gd name="connsiteX111" fmla="*/ 2767519 w 4883285"/>
                  <a:gd name="connsiteY111" fmla="*/ 1186774 h 2689698"/>
                  <a:gd name="connsiteX112" fmla="*/ 2782111 w 4883285"/>
                  <a:gd name="connsiteY112" fmla="*/ 1181911 h 2689698"/>
                  <a:gd name="connsiteX113" fmla="*/ 2811293 w 4883285"/>
                  <a:gd name="connsiteY113" fmla="*/ 1152728 h 2689698"/>
                  <a:gd name="connsiteX114" fmla="*/ 2840476 w 4883285"/>
                  <a:gd name="connsiteY114" fmla="*/ 1133272 h 2689698"/>
                  <a:gd name="connsiteX115" fmla="*/ 2869659 w 4883285"/>
                  <a:gd name="connsiteY115" fmla="*/ 1108953 h 2689698"/>
                  <a:gd name="connsiteX116" fmla="*/ 2898842 w 4883285"/>
                  <a:gd name="connsiteY116" fmla="*/ 1089498 h 2689698"/>
                  <a:gd name="connsiteX117" fmla="*/ 2942617 w 4883285"/>
                  <a:gd name="connsiteY117" fmla="*/ 1055451 h 2689698"/>
                  <a:gd name="connsiteX118" fmla="*/ 2957208 w 4883285"/>
                  <a:gd name="connsiteY118" fmla="*/ 1045723 h 2689698"/>
                  <a:gd name="connsiteX119" fmla="*/ 2981528 w 4883285"/>
                  <a:gd name="connsiteY119" fmla="*/ 1026268 h 2689698"/>
                  <a:gd name="connsiteX120" fmla="*/ 3010711 w 4883285"/>
                  <a:gd name="connsiteY120" fmla="*/ 1006813 h 2689698"/>
                  <a:gd name="connsiteX121" fmla="*/ 3025302 w 4883285"/>
                  <a:gd name="connsiteY121" fmla="*/ 997085 h 2689698"/>
                  <a:gd name="connsiteX122" fmla="*/ 3054485 w 4883285"/>
                  <a:gd name="connsiteY122" fmla="*/ 982494 h 2689698"/>
                  <a:gd name="connsiteX123" fmla="*/ 3078804 w 4883285"/>
                  <a:gd name="connsiteY123" fmla="*/ 963038 h 2689698"/>
                  <a:gd name="connsiteX124" fmla="*/ 3107987 w 4883285"/>
                  <a:gd name="connsiteY124" fmla="*/ 943583 h 2689698"/>
                  <a:gd name="connsiteX125" fmla="*/ 3122579 w 4883285"/>
                  <a:gd name="connsiteY125" fmla="*/ 933855 h 2689698"/>
                  <a:gd name="connsiteX126" fmla="*/ 3137170 w 4883285"/>
                  <a:gd name="connsiteY126" fmla="*/ 928991 h 2689698"/>
                  <a:gd name="connsiteX127" fmla="*/ 3146898 w 4883285"/>
                  <a:gd name="connsiteY127" fmla="*/ 914400 h 2689698"/>
                  <a:gd name="connsiteX128" fmla="*/ 3161489 w 4883285"/>
                  <a:gd name="connsiteY128" fmla="*/ 909536 h 2689698"/>
                  <a:gd name="connsiteX129" fmla="*/ 3190672 w 4883285"/>
                  <a:gd name="connsiteY129" fmla="*/ 890081 h 2689698"/>
                  <a:gd name="connsiteX130" fmla="*/ 3219855 w 4883285"/>
                  <a:gd name="connsiteY130" fmla="*/ 875489 h 2689698"/>
                  <a:gd name="connsiteX131" fmla="*/ 3234447 w 4883285"/>
                  <a:gd name="connsiteY131" fmla="*/ 865762 h 2689698"/>
                  <a:gd name="connsiteX132" fmla="*/ 3253902 w 4883285"/>
                  <a:gd name="connsiteY132" fmla="*/ 860898 h 2689698"/>
                  <a:gd name="connsiteX133" fmla="*/ 3273357 w 4883285"/>
                  <a:gd name="connsiteY133" fmla="*/ 851170 h 2689698"/>
                  <a:gd name="connsiteX134" fmla="*/ 3292813 w 4883285"/>
                  <a:gd name="connsiteY134" fmla="*/ 846306 h 2689698"/>
                  <a:gd name="connsiteX135" fmla="*/ 3341451 w 4883285"/>
                  <a:gd name="connsiteY135" fmla="*/ 836579 h 2689698"/>
                  <a:gd name="connsiteX136" fmla="*/ 3385225 w 4883285"/>
                  <a:gd name="connsiteY136" fmla="*/ 821987 h 2689698"/>
                  <a:gd name="connsiteX137" fmla="*/ 3399817 w 4883285"/>
                  <a:gd name="connsiteY137" fmla="*/ 817123 h 2689698"/>
                  <a:gd name="connsiteX138" fmla="*/ 3438728 w 4883285"/>
                  <a:gd name="connsiteY138" fmla="*/ 773349 h 2689698"/>
                  <a:gd name="connsiteX139" fmla="*/ 3453319 w 4883285"/>
                  <a:gd name="connsiteY139" fmla="*/ 768485 h 2689698"/>
                  <a:gd name="connsiteX140" fmla="*/ 3497093 w 4883285"/>
                  <a:gd name="connsiteY140" fmla="*/ 734438 h 2689698"/>
                  <a:gd name="connsiteX141" fmla="*/ 3511685 w 4883285"/>
                  <a:gd name="connsiteY141" fmla="*/ 724711 h 2689698"/>
                  <a:gd name="connsiteX142" fmla="*/ 3526276 w 4883285"/>
                  <a:gd name="connsiteY142" fmla="*/ 695528 h 2689698"/>
                  <a:gd name="connsiteX143" fmla="*/ 3531140 w 4883285"/>
                  <a:gd name="connsiteY143" fmla="*/ 680936 h 2689698"/>
                  <a:gd name="connsiteX144" fmla="*/ 3550596 w 4883285"/>
                  <a:gd name="connsiteY144" fmla="*/ 632298 h 2689698"/>
                  <a:gd name="connsiteX145" fmla="*/ 3565187 w 4883285"/>
                  <a:gd name="connsiteY145" fmla="*/ 622570 h 2689698"/>
                  <a:gd name="connsiteX146" fmla="*/ 3579779 w 4883285"/>
                  <a:gd name="connsiteY146" fmla="*/ 607979 h 2689698"/>
                  <a:gd name="connsiteX147" fmla="*/ 3589506 w 4883285"/>
                  <a:gd name="connsiteY147" fmla="*/ 578796 h 2689698"/>
                  <a:gd name="connsiteX148" fmla="*/ 3599234 w 4883285"/>
                  <a:gd name="connsiteY148" fmla="*/ 564204 h 2689698"/>
                  <a:gd name="connsiteX149" fmla="*/ 3628417 w 4883285"/>
                  <a:gd name="connsiteY149" fmla="*/ 539885 h 2689698"/>
                  <a:gd name="connsiteX150" fmla="*/ 3643008 w 4883285"/>
                  <a:gd name="connsiteY150" fmla="*/ 535021 h 2689698"/>
                  <a:gd name="connsiteX151" fmla="*/ 3672191 w 4883285"/>
                  <a:gd name="connsiteY151" fmla="*/ 515566 h 2689698"/>
                  <a:gd name="connsiteX152" fmla="*/ 3686783 w 4883285"/>
                  <a:gd name="connsiteY152" fmla="*/ 505838 h 2689698"/>
                  <a:gd name="connsiteX153" fmla="*/ 3706238 w 4883285"/>
                  <a:gd name="connsiteY153" fmla="*/ 476655 h 2689698"/>
                  <a:gd name="connsiteX154" fmla="*/ 3725693 w 4883285"/>
                  <a:gd name="connsiteY154" fmla="*/ 452336 h 2689698"/>
                  <a:gd name="connsiteX155" fmla="*/ 3735421 w 4883285"/>
                  <a:gd name="connsiteY155" fmla="*/ 437745 h 2689698"/>
                  <a:gd name="connsiteX156" fmla="*/ 3750013 w 4883285"/>
                  <a:gd name="connsiteY156" fmla="*/ 428017 h 2689698"/>
                  <a:gd name="connsiteX157" fmla="*/ 3769468 w 4883285"/>
                  <a:gd name="connsiteY157" fmla="*/ 398834 h 2689698"/>
                  <a:gd name="connsiteX158" fmla="*/ 3779196 w 4883285"/>
                  <a:gd name="connsiteY158" fmla="*/ 384243 h 2689698"/>
                  <a:gd name="connsiteX159" fmla="*/ 3798651 w 4883285"/>
                  <a:gd name="connsiteY159" fmla="*/ 379379 h 2689698"/>
                  <a:gd name="connsiteX160" fmla="*/ 3813242 w 4883285"/>
                  <a:gd name="connsiteY160" fmla="*/ 379379 h 2689698"/>
                  <a:gd name="connsiteX161" fmla="*/ 3842425 w 4883285"/>
                  <a:gd name="connsiteY161" fmla="*/ 389106 h 2689698"/>
                  <a:gd name="connsiteX162" fmla="*/ 3891064 w 4883285"/>
                  <a:gd name="connsiteY162" fmla="*/ 379379 h 2689698"/>
                  <a:gd name="connsiteX163" fmla="*/ 3905655 w 4883285"/>
                  <a:gd name="connsiteY163" fmla="*/ 374515 h 2689698"/>
                  <a:gd name="connsiteX164" fmla="*/ 3949430 w 4883285"/>
                  <a:gd name="connsiteY164" fmla="*/ 369651 h 2689698"/>
                  <a:gd name="connsiteX165" fmla="*/ 3988340 w 4883285"/>
                  <a:gd name="connsiteY165" fmla="*/ 359923 h 2689698"/>
                  <a:gd name="connsiteX166" fmla="*/ 4007796 w 4883285"/>
                  <a:gd name="connsiteY166" fmla="*/ 355060 h 2689698"/>
                  <a:gd name="connsiteX167" fmla="*/ 4061298 w 4883285"/>
                  <a:gd name="connsiteY167" fmla="*/ 350196 h 2689698"/>
                  <a:gd name="connsiteX168" fmla="*/ 4075889 w 4883285"/>
                  <a:gd name="connsiteY168" fmla="*/ 345332 h 2689698"/>
                  <a:gd name="connsiteX169" fmla="*/ 4100208 w 4883285"/>
                  <a:gd name="connsiteY169" fmla="*/ 340468 h 2689698"/>
                  <a:gd name="connsiteX170" fmla="*/ 4129391 w 4883285"/>
                  <a:gd name="connsiteY170" fmla="*/ 321013 h 2689698"/>
                  <a:gd name="connsiteX171" fmla="*/ 4143983 w 4883285"/>
                  <a:gd name="connsiteY171" fmla="*/ 311285 h 2689698"/>
                  <a:gd name="connsiteX172" fmla="*/ 4178030 w 4883285"/>
                  <a:gd name="connsiteY172" fmla="*/ 301557 h 2689698"/>
                  <a:gd name="connsiteX173" fmla="*/ 4226668 w 4883285"/>
                  <a:gd name="connsiteY173" fmla="*/ 291830 h 2689698"/>
                  <a:gd name="connsiteX174" fmla="*/ 4255851 w 4883285"/>
                  <a:gd name="connsiteY174" fmla="*/ 282102 h 2689698"/>
                  <a:gd name="connsiteX175" fmla="*/ 4294762 w 4883285"/>
                  <a:gd name="connsiteY175" fmla="*/ 286966 h 2689698"/>
                  <a:gd name="connsiteX176" fmla="*/ 4309353 w 4883285"/>
                  <a:gd name="connsiteY176" fmla="*/ 291830 h 2689698"/>
                  <a:gd name="connsiteX177" fmla="*/ 4377447 w 4883285"/>
                  <a:gd name="connsiteY177" fmla="*/ 286966 h 2689698"/>
                  <a:gd name="connsiteX178" fmla="*/ 4411493 w 4883285"/>
                  <a:gd name="connsiteY178" fmla="*/ 282102 h 2689698"/>
                  <a:gd name="connsiteX179" fmla="*/ 4445540 w 4883285"/>
                  <a:gd name="connsiteY179" fmla="*/ 272374 h 2689698"/>
                  <a:gd name="connsiteX180" fmla="*/ 4489315 w 4883285"/>
                  <a:gd name="connsiteY180" fmla="*/ 233464 h 2689698"/>
                  <a:gd name="connsiteX181" fmla="*/ 4503906 w 4883285"/>
                  <a:gd name="connsiteY181" fmla="*/ 228600 h 2689698"/>
                  <a:gd name="connsiteX182" fmla="*/ 4513634 w 4883285"/>
                  <a:gd name="connsiteY182" fmla="*/ 214008 h 2689698"/>
                  <a:gd name="connsiteX183" fmla="*/ 4542817 w 4883285"/>
                  <a:gd name="connsiteY183" fmla="*/ 204281 h 2689698"/>
                  <a:gd name="connsiteX184" fmla="*/ 4557408 w 4883285"/>
                  <a:gd name="connsiteY184" fmla="*/ 189689 h 2689698"/>
                  <a:gd name="connsiteX185" fmla="*/ 4572000 w 4883285"/>
                  <a:gd name="connsiteY185" fmla="*/ 179962 h 2689698"/>
                  <a:gd name="connsiteX186" fmla="*/ 4576864 w 4883285"/>
                  <a:gd name="connsiteY186" fmla="*/ 165370 h 2689698"/>
                  <a:gd name="connsiteX187" fmla="*/ 4591455 w 4883285"/>
                  <a:gd name="connsiteY187" fmla="*/ 155643 h 2689698"/>
                  <a:gd name="connsiteX188" fmla="*/ 4606047 w 4883285"/>
                  <a:gd name="connsiteY188" fmla="*/ 141051 h 2689698"/>
                  <a:gd name="connsiteX189" fmla="*/ 4630366 w 4883285"/>
                  <a:gd name="connsiteY189" fmla="*/ 136187 h 2689698"/>
                  <a:gd name="connsiteX190" fmla="*/ 4683868 w 4883285"/>
                  <a:gd name="connsiteY190" fmla="*/ 121596 h 2689698"/>
                  <a:gd name="connsiteX191" fmla="*/ 4703323 w 4883285"/>
                  <a:gd name="connsiteY191" fmla="*/ 77821 h 2689698"/>
                  <a:gd name="connsiteX192" fmla="*/ 4717915 w 4883285"/>
                  <a:gd name="connsiteY192" fmla="*/ 48638 h 2689698"/>
                  <a:gd name="connsiteX193" fmla="*/ 4732506 w 4883285"/>
                  <a:gd name="connsiteY193" fmla="*/ 43774 h 2689698"/>
                  <a:gd name="connsiteX194" fmla="*/ 4747098 w 4883285"/>
                  <a:gd name="connsiteY194" fmla="*/ 34047 h 2689698"/>
                  <a:gd name="connsiteX195" fmla="*/ 4820055 w 4883285"/>
                  <a:gd name="connsiteY195" fmla="*/ 19455 h 2689698"/>
                  <a:gd name="connsiteX196" fmla="*/ 4849238 w 4883285"/>
                  <a:gd name="connsiteY196" fmla="*/ 9728 h 2689698"/>
                  <a:gd name="connsiteX197" fmla="*/ 4878421 w 4883285"/>
                  <a:gd name="connsiteY197" fmla="*/ 0 h 2689698"/>
                  <a:gd name="connsiteX198" fmla="*/ 4883285 w 4883285"/>
                  <a:gd name="connsiteY198" fmla="*/ 0 h 268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4883285" h="2689698">
                    <a:moveTo>
                      <a:pt x="0" y="2689698"/>
                    </a:moveTo>
                    <a:lnTo>
                      <a:pt x="0" y="2689698"/>
                    </a:lnTo>
                    <a:cubicBezTo>
                      <a:pt x="34296" y="2687248"/>
                      <a:pt x="72416" y="2685735"/>
                      <a:pt x="107004" y="2679970"/>
                    </a:cubicBezTo>
                    <a:cubicBezTo>
                      <a:pt x="113598" y="2678871"/>
                      <a:pt x="119974" y="2676727"/>
                      <a:pt x="126459" y="2675106"/>
                    </a:cubicBezTo>
                    <a:cubicBezTo>
                      <a:pt x="129702" y="2670242"/>
                      <a:pt x="131230" y="2663613"/>
                      <a:pt x="136187" y="2660515"/>
                    </a:cubicBezTo>
                    <a:cubicBezTo>
                      <a:pt x="144882" y="2655081"/>
                      <a:pt x="156838" y="2656474"/>
                      <a:pt x="165370" y="2650787"/>
                    </a:cubicBezTo>
                    <a:cubicBezTo>
                      <a:pt x="181357" y="2640130"/>
                      <a:pt x="176934" y="2641230"/>
                      <a:pt x="194553" y="2636196"/>
                    </a:cubicBezTo>
                    <a:cubicBezTo>
                      <a:pt x="200980" y="2634359"/>
                      <a:pt x="207605" y="2633253"/>
                      <a:pt x="214008" y="2631332"/>
                    </a:cubicBezTo>
                    <a:cubicBezTo>
                      <a:pt x="223829" y="2628385"/>
                      <a:pt x="243191" y="2621604"/>
                      <a:pt x="243191" y="2621604"/>
                    </a:cubicBezTo>
                    <a:cubicBezTo>
                      <a:pt x="264431" y="2600366"/>
                      <a:pt x="249243" y="2610548"/>
                      <a:pt x="277238" y="2602149"/>
                    </a:cubicBezTo>
                    <a:cubicBezTo>
                      <a:pt x="287059" y="2599202"/>
                      <a:pt x="306421" y="2592421"/>
                      <a:pt x="306421" y="2592421"/>
                    </a:cubicBezTo>
                    <a:cubicBezTo>
                      <a:pt x="349052" y="2549793"/>
                      <a:pt x="294974" y="2601960"/>
                      <a:pt x="335604" y="2568102"/>
                    </a:cubicBezTo>
                    <a:cubicBezTo>
                      <a:pt x="381314" y="2530011"/>
                      <a:pt x="305634" y="2583219"/>
                      <a:pt x="379379" y="2534055"/>
                    </a:cubicBezTo>
                    <a:lnTo>
                      <a:pt x="393970" y="2524328"/>
                    </a:lnTo>
                    <a:cubicBezTo>
                      <a:pt x="398834" y="2521085"/>
                      <a:pt x="403016" y="2516449"/>
                      <a:pt x="408562" y="2514600"/>
                    </a:cubicBezTo>
                    <a:cubicBezTo>
                      <a:pt x="413426" y="2512979"/>
                      <a:pt x="418441" y="2511756"/>
                      <a:pt x="423153" y="2509736"/>
                    </a:cubicBezTo>
                    <a:cubicBezTo>
                      <a:pt x="429817" y="2506880"/>
                      <a:pt x="435819" y="2502554"/>
                      <a:pt x="442608" y="2500008"/>
                    </a:cubicBezTo>
                    <a:cubicBezTo>
                      <a:pt x="455086" y="2495329"/>
                      <a:pt x="464888" y="2496165"/>
                      <a:pt x="476655" y="2490281"/>
                    </a:cubicBezTo>
                    <a:cubicBezTo>
                      <a:pt x="481884" y="2487667"/>
                      <a:pt x="485607" y="2482091"/>
                      <a:pt x="491247" y="2480553"/>
                    </a:cubicBezTo>
                    <a:cubicBezTo>
                      <a:pt x="499220" y="2478379"/>
                      <a:pt x="575871" y="2471118"/>
                      <a:pt x="578796" y="2470825"/>
                    </a:cubicBezTo>
                    <a:cubicBezTo>
                      <a:pt x="604524" y="2462250"/>
                      <a:pt x="584905" y="2467947"/>
                      <a:pt x="622570" y="2461098"/>
                    </a:cubicBezTo>
                    <a:cubicBezTo>
                      <a:pt x="630704" y="2459619"/>
                      <a:pt x="638869" y="2458239"/>
                      <a:pt x="646889" y="2456234"/>
                    </a:cubicBezTo>
                    <a:cubicBezTo>
                      <a:pt x="651863" y="2454990"/>
                      <a:pt x="656393" y="2452006"/>
                      <a:pt x="661481" y="2451370"/>
                    </a:cubicBezTo>
                    <a:cubicBezTo>
                      <a:pt x="682457" y="2448748"/>
                      <a:pt x="703634" y="2448127"/>
                      <a:pt x="724711" y="2446506"/>
                    </a:cubicBezTo>
                    <a:cubicBezTo>
                      <a:pt x="731196" y="2444885"/>
                      <a:pt x="737739" y="2443479"/>
                      <a:pt x="744166" y="2441643"/>
                    </a:cubicBezTo>
                    <a:cubicBezTo>
                      <a:pt x="749096" y="2440235"/>
                      <a:pt x="753752" y="2437891"/>
                      <a:pt x="758757" y="2436779"/>
                    </a:cubicBezTo>
                    <a:cubicBezTo>
                      <a:pt x="768384" y="2434640"/>
                      <a:pt x="778313" y="2434054"/>
                      <a:pt x="787940" y="2431915"/>
                    </a:cubicBezTo>
                    <a:cubicBezTo>
                      <a:pt x="792945" y="2430803"/>
                      <a:pt x="797428" y="2427537"/>
                      <a:pt x="802532" y="2427051"/>
                    </a:cubicBezTo>
                    <a:cubicBezTo>
                      <a:pt x="831628" y="2424280"/>
                      <a:pt x="860898" y="2423808"/>
                      <a:pt x="890081" y="2422187"/>
                    </a:cubicBezTo>
                    <a:cubicBezTo>
                      <a:pt x="898187" y="2420566"/>
                      <a:pt x="906380" y="2419328"/>
                      <a:pt x="914400" y="2417323"/>
                    </a:cubicBezTo>
                    <a:cubicBezTo>
                      <a:pt x="919374" y="2416080"/>
                      <a:pt x="924017" y="2413703"/>
                      <a:pt x="928991" y="2412460"/>
                    </a:cubicBezTo>
                    <a:cubicBezTo>
                      <a:pt x="937011" y="2410455"/>
                      <a:pt x="945241" y="2409389"/>
                      <a:pt x="953311" y="2407596"/>
                    </a:cubicBezTo>
                    <a:cubicBezTo>
                      <a:pt x="959836" y="2406146"/>
                      <a:pt x="966281" y="2404353"/>
                      <a:pt x="972766" y="2402732"/>
                    </a:cubicBezTo>
                    <a:cubicBezTo>
                      <a:pt x="995889" y="2387316"/>
                      <a:pt x="981811" y="2394853"/>
                      <a:pt x="1016540" y="2383277"/>
                    </a:cubicBezTo>
                    <a:cubicBezTo>
                      <a:pt x="1016541" y="2383277"/>
                      <a:pt x="1045722" y="2373550"/>
                      <a:pt x="1045723" y="2373549"/>
                    </a:cubicBezTo>
                    <a:lnTo>
                      <a:pt x="1074906" y="2354094"/>
                    </a:lnTo>
                    <a:cubicBezTo>
                      <a:pt x="1076527" y="2349230"/>
                      <a:pt x="1076567" y="2343506"/>
                      <a:pt x="1079770" y="2339502"/>
                    </a:cubicBezTo>
                    <a:cubicBezTo>
                      <a:pt x="1084354" y="2333772"/>
                      <a:pt x="1109028" y="2322441"/>
                      <a:pt x="1113817" y="2320047"/>
                    </a:cubicBezTo>
                    <a:cubicBezTo>
                      <a:pt x="1135572" y="2287414"/>
                      <a:pt x="1109945" y="2319384"/>
                      <a:pt x="1138136" y="2300591"/>
                    </a:cubicBezTo>
                    <a:cubicBezTo>
                      <a:pt x="1174569" y="2276302"/>
                      <a:pt x="1132625" y="2292701"/>
                      <a:pt x="1167319" y="2281136"/>
                    </a:cubicBezTo>
                    <a:cubicBezTo>
                      <a:pt x="1168940" y="2276272"/>
                      <a:pt x="1168980" y="2270548"/>
                      <a:pt x="1172183" y="2266545"/>
                    </a:cubicBezTo>
                    <a:cubicBezTo>
                      <a:pt x="1179041" y="2257973"/>
                      <a:pt x="1191753" y="2255157"/>
                      <a:pt x="1201366" y="2251953"/>
                    </a:cubicBezTo>
                    <a:cubicBezTo>
                      <a:pt x="1206230" y="2247089"/>
                      <a:pt x="1210234" y="2241177"/>
                      <a:pt x="1215957" y="2237362"/>
                    </a:cubicBezTo>
                    <a:cubicBezTo>
                      <a:pt x="1220223" y="2234518"/>
                      <a:pt x="1226502" y="2235646"/>
                      <a:pt x="1230549" y="2232498"/>
                    </a:cubicBezTo>
                    <a:cubicBezTo>
                      <a:pt x="1241408" y="2224052"/>
                      <a:pt x="1248286" y="2210946"/>
                      <a:pt x="1259732" y="2203315"/>
                    </a:cubicBezTo>
                    <a:cubicBezTo>
                      <a:pt x="1301537" y="2175443"/>
                      <a:pt x="1248650" y="2208855"/>
                      <a:pt x="1288915" y="2188723"/>
                    </a:cubicBezTo>
                    <a:cubicBezTo>
                      <a:pt x="1294143" y="2186109"/>
                      <a:pt x="1298033" y="2181048"/>
                      <a:pt x="1303506" y="2178996"/>
                    </a:cubicBezTo>
                    <a:cubicBezTo>
                      <a:pt x="1311247" y="2176093"/>
                      <a:pt x="1319719" y="2175753"/>
                      <a:pt x="1327825" y="2174132"/>
                    </a:cubicBezTo>
                    <a:cubicBezTo>
                      <a:pt x="1332689" y="2170889"/>
                      <a:pt x="1337188" y="2167018"/>
                      <a:pt x="1342417" y="2164404"/>
                    </a:cubicBezTo>
                    <a:cubicBezTo>
                      <a:pt x="1347003" y="2162111"/>
                      <a:pt x="1352062" y="2160889"/>
                      <a:pt x="1357008" y="2159540"/>
                    </a:cubicBezTo>
                    <a:cubicBezTo>
                      <a:pt x="1369906" y="2156022"/>
                      <a:pt x="1383236" y="2154041"/>
                      <a:pt x="1395919" y="2149813"/>
                    </a:cubicBezTo>
                    <a:cubicBezTo>
                      <a:pt x="1405647" y="2146570"/>
                      <a:pt x="1416570" y="2145773"/>
                      <a:pt x="1425102" y="2140085"/>
                    </a:cubicBezTo>
                    <a:cubicBezTo>
                      <a:pt x="1429966" y="2136842"/>
                      <a:pt x="1434351" y="2132731"/>
                      <a:pt x="1439693" y="2130357"/>
                    </a:cubicBezTo>
                    <a:cubicBezTo>
                      <a:pt x="1449063" y="2126193"/>
                      <a:pt x="1460344" y="2126318"/>
                      <a:pt x="1468876" y="2120630"/>
                    </a:cubicBezTo>
                    <a:cubicBezTo>
                      <a:pt x="1502325" y="2098330"/>
                      <a:pt x="1486967" y="2104870"/>
                      <a:pt x="1512651" y="2096311"/>
                    </a:cubicBezTo>
                    <a:cubicBezTo>
                      <a:pt x="1545286" y="2074553"/>
                      <a:pt x="1513309" y="2100185"/>
                      <a:pt x="1532106" y="2071991"/>
                    </a:cubicBezTo>
                    <a:cubicBezTo>
                      <a:pt x="1535922" y="2066268"/>
                      <a:pt x="1542475" y="2062830"/>
                      <a:pt x="1546698" y="2057400"/>
                    </a:cubicBezTo>
                    <a:cubicBezTo>
                      <a:pt x="1553876" y="2048172"/>
                      <a:pt x="1556425" y="2034702"/>
                      <a:pt x="1566153" y="2028217"/>
                    </a:cubicBezTo>
                    <a:lnTo>
                      <a:pt x="1595336" y="2008762"/>
                    </a:lnTo>
                    <a:cubicBezTo>
                      <a:pt x="1600200" y="2005519"/>
                      <a:pt x="1604382" y="2000883"/>
                      <a:pt x="1609928" y="1999034"/>
                    </a:cubicBezTo>
                    <a:cubicBezTo>
                      <a:pt x="1614792" y="1997413"/>
                      <a:pt x="1619523" y="1995323"/>
                      <a:pt x="1624519" y="1994170"/>
                    </a:cubicBezTo>
                    <a:cubicBezTo>
                      <a:pt x="1640629" y="1990452"/>
                      <a:pt x="1657472" y="1989671"/>
                      <a:pt x="1673157" y="1984443"/>
                    </a:cubicBezTo>
                    <a:cubicBezTo>
                      <a:pt x="1678021" y="1982822"/>
                      <a:pt x="1682819" y="1980988"/>
                      <a:pt x="1687749" y="1979579"/>
                    </a:cubicBezTo>
                    <a:cubicBezTo>
                      <a:pt x="1703778" y="1974999"/>
                      <a:pt x="1714805" y="1973195"/>
                      <a:pt x="1731523" y="1969851"/>
                    </a:cubicBezTo>
                    <a:cubicBezTo>
                      <a:pt x="1749131" y="1958112"/>
                      <a:pt x="1740886" y="1957508"/>
                      <a:pt x="1755842" y="1964987"/>
                    </a:cubicBezTo>
                    <a:lnTo>
                      <a:pt x="1780162" y="1950396"/>
                    </a:lnTo>
                    <a:cubicBezTo>
                      <a:pt x="1794753" y="1945532"/>
                      <a:pt x="1809738" y="1941720"/>
                      <a:pt x="1823936" y="1935804"/>
                    </a:cubicBezTo>
                    <a:cubicBezTo>
                      <a:pt x="1829332" y="1933556"/>
                      <a:pt x="1833186" y="1928451"/>
                      <a:pt x="1838528" y="1926077"/>
                    </a:cubicBezTo>
                    <a:cubicBezTo>
                      <a:pt x="1847898" y="1921913"/>
                      <a:pt x="1867711" y="1916349"/>
                      <a:pt x="1867711" y="1916349"/>
                    </a:cubicBezTo>
                    <a:cubicBezTo>
                      <a:pt x="1872575" y="1913106"/>
                      <a:pt x="1877074" y="1909235"/>
                      <a:pt x="1882302" y="1906621"/>
                    </a:cubicBezTo>
                    <a:cubicBezTo>
                      <a:pt x="1886887" y="1904328"/>
                      <a:pt x="1892890" y="1904960"/>
                      <a:pt x="1896893" y="1901757"/>
                    </a:cubicBezTo>
                    <a:cubicBezTo>
                      <a:pt x="1901458" y="1898105"/>
                      <a:pt x="1902879" y="1891657"/>
                      <a:pt x="1906621" y="1887166"/>
                    </a:cubicBezTo>
                    <a:cubicBezTo>
                      <a:pt x="1911025" y="1881882"/>
                      <a:pt x="1916809" y="1877858"/>
                      <a:pt x="1921213" y="1872574"/>
                    </a:cubicBezTo>
                    <a:cubicBezTo>
                      <a:pt x="1941479" y="1848255"/>
                      <a:pt x="1918779" y="1866090"/>
                      <a:pt x="1945532" y="1848255"/>
                    </a:cubicBezTo>
                    <a:cubicBezTo>
                      <a:pt x="1950601" y="1833050"/>
                      <a:pt x="1955517" y="1814038"/>
                      <a:pt x="1969851" y="1804481"/>
                    </a:cubicBezTo>
                    <a:cubicBezTo>
                      <a:pt x="1974715" y="1801238"/>
                      <a:pt x="1979951" y="1798495"/>
                      <a:pt x="1984442" y="1794753"/>
                    </a:cubicBezTo>
                    <a:cubicBezTo>
                      <a:pt x="1996812" y="1784445"/>
                      <a:pt x="1998712" y="1776825"/>
                      <a:pt x="2013625" y="1770434"/>
                    </a:cubicBezTo>
                    <a:cubicBezTo>
                      <a:pt x="2019634" y="1767859"/>
                      <a:pt x="2053073" y="1761572"/>
                      <a:pt x="2057400" y="1760706"/>
                    </a:cubicBezTo>
                    <a:cubicBezTo>
                      <a:pt x="2066274" y="1747396"/>
                      <a:pt x="2066361" y="1743213"/>
                      <a:pt x="2081719" y="1736387"/>
                    </a:cubicBezTo>
                    <a:cubicBezTo>
                      <a:pt x="2091089" y="1732223"/>
                      <a:pt x="2110902" y="1726660"/>
                      <a:pt x="2110902" y="1726660"/>
                    </a:cubicBezTo>
                    <a:cubicBezTo>
                      <a:pt x="2115766" y="1721796"/>
                      <a:pt x="2121678" y="1717791"/>
                      <a:pt x="2125493" y="1712068"/>
                    </a:cubicBezTo>
                    <a:cubicBezTo>
                      <a:pt x="2128337" y="1707802"/>
                      <a:pt x="2127154" y="1701480"/>
                      <a:pt x="2130357" y="1697477"/>
                    </a:cubicBezTo>
                    <a:cubicBezTo>
                      <a:pt x="2134009" y="1692912"/>
                      <a:pt x="2140458" y="1691491"/>
                      <a:pt x="2144949" y="1687749"/>
                    </a:cubicBezTo>
                    <a:cubicBezTo>
                      <a:pt x="2150233" y="1683345"/>
                      <a:pt x="2154676" y="1678021"/>
                      <a:pt x="2159540" y="1673157"/>
                    </a:cubicBezTo>
                    <a:cubicBezTo>
                      <a:pt x="2171117" y="1638429"/>
                      <a:pt x="2160736" y="1649662"/>
                      <a:pt x="2183859" y="1634247"/>
                    </a:cubicBezTo>
                    <a:cubicBezTo>
                      <a:pt x="2193425" y="1619897"/>
                      <a:pt x="2194133" y="1616769"/>
                      <a:pt x="2208179" y="1605064"/>
                    </a:cubicBezTo>
                    <a:cubicBezTo>
                      <a:pt x="2212670" y="1601322"/>
                      <a:pt x="2218279" y="1599078"/>
                      <a:pt x="2222770" y="1595336"/>
                    </a:cubicBezTo>
                    <a:cubicBezTo>
                      <a:pt x="2235856" y="1584431"/>
                      <a:pt x="2236431" y="1577916"/>
                      <a:pt x="2251953" y="1571017"/>
                    </a:cubicBezTo>
                    <a:cubicBezTo>
                      <a:pt x="2261323" y="1566852"/>
                      <a:pt x="2272604" y="1566976"/>
                      <a:pt x="2281136" y="1561289"/>
                    </a:cubicBezTo>
                    <a:cubicBezTo>
                      <a:pt x="2286000" y="1558047"/>
                      <a:pt x="2290234" y="1553560"/>
                      <a:pt x="2295728" y="1551562"/>
                    </a:cubicBezTo>
                    <a:cubicBezTo>
                      <a:pt x="2308292" y="1546993"/>
                      <a:pt x="2321955" y="1546062"/>
                      <a:pt x="2334638" y="1541834"/>
                    </a:cubicBezTo>
                    <a:cubicBezTo>
                      <a:pt x="2339502" y="1540213"/>
                      <a:pt x="2344644" y="1539263"/>
                      <a:pt x="2349230" y="1536970"/>
                    </a:cubicBezTo>
                    <a:cubicBezTo>
                      <a:pt x="2386945" y="1518113"/>
                      <a:pt x="2341734" y="1534605"/>
                      <a:pt x="2378413" y="1522379"/>
                    </a:cubicBezTo>
                    <a:cubicBezTo>
                      <a:pt x="2415038" y="1497961"/>
                      <a:pt x="2368497" y="1526627"/>
                      <a:pt x="2412459" y="1507787"/>
                    </a:cubicBezTo>
                    <a:cubicBezTo>
                      <a:pt x="2417832" y="1505484"/>
                      <a:pt x="2421678" y="1500363"/>
                      <a:pt x="2427051" y="1498060"/>
                    </a:cubicBezTo>
                    <a:cubicBezTo>
                      <a:pt x="2433195" y="1495427"/>
                      <a:pt x="2440079" y="1495032"/>
                      <a:pt x="2446506" y="1493196"/>
                    </a:cubicBezTo>
                    <a:cubicBezTo>
                      <a:pt x="2451436" y="1491787"/>
                      <a:pt x="2456234" y="1489953"/>
                      <a:pt x="2461098" y="1488332"/>
                    </a:cubicBezTo>
                    <a:cubicBezTo>
                      <a:pt x="2469973" y="1475018"/>
                      <a:pt x="2470055" y="1470840"/>
                      <a:pt x="2485417" y="1464013"/>
                    </a:cubicBezTo>
                    <a:cubicBezTo>
                      <a:pt x="2494787" y="1459849"/>
                      <a:pt x="2514600" y="1454285"/>
                      <a:pt x="2514600" y="1454285"/>
                    </a:cubicBezTo>
                    <a:cubicBezTo>
                      <a:pt x="2517843" y="1449421"/>
                      <a:pt x="2519464" y="1442936"/>
                      <a:pt x="2524328" y="1439694"/>
                    </a:cubicBezTo>
                    <a:cubicBezTo>
                      <a:pt x="2529890" y="1435986"/>
                      <a:pt x="2537356" y="1436667"/>
                      <a:pt x="2543783" y="1434830"/>
                    </a:cubicBezTo>
                    <a:cubicBezTo>
                      <a:pt x="2561402" y="1429796"/>
                      <a:pt x="2556979" y="1430896"/>
                      <a:pt x="2572966" y="1420238"/>
                    </a:cubicBezTo>
                    <a:cubicBezTo>
                      <a:pt x="2582531" y="1405890"/>
                      <a:pt x="2583241" y="1402758"/>
                      <a:pt x="2597285" y="1391055"/>
                    </a:cubicBezTo>
                    <a:cubicBezTo>
                      <a:pt x="2601776" y="1387313"/>
                      <a:pt x="2607012" y="1384570"/>
                      <a:pt x="2611876" y="1381328"/>
                    </a:cubicBezTo>
                    <a:cubicBezTo>
                      <a:pt x="2620524" y="1368356"/>
                      <a:pt x="2623230" y="1362229"/>
                      <a:pt x="2636196" y="1352145"/>
                    </a:cubicBezTo>
                    <a:cubicBezTo>
                      <a:pt x="2685689" y="1313651"/>
                      <a:pt x="2650643" y="1347425"/>
                      <a:pt x="2675106" y="1322962"/>
                    </a:cubicBezTo>
                    <a:lnTo>
                      <a:pt x="2675106" y="1308370"/>
                    </a:lnTo>
                    <a:cubicBezTo>
                      <a:pt x="2686455" y="1300264"/>
                      <a:pt x="2699291" y="1293913"/>
                      <a:pt x="2709153" y="1284051"/>
                    </a:cubicBezTo>
                    <a:cubicBezTo>
                      <a:pt x="2717420" y="1275784"/>
                      <a:pt x="2724911" y="1265959"/>
                      <a:pt x="2728608" y="1254868"/>
                    </a:cubicBezTo>
                    <a:cubicBezTo>
                      <a:pt x="2730229" y="1250004"/>
                      <a:pt x="2730269" y="1244280"/>
                      <a:pt x="2733472" y="1240277"/>
                    </a:cubicBezTo>
                    <a:cubicBezTo>
                      <a:pt x="2737124" y="1235712"/>
                      <a:pt x="2743200" y="1233792"/>
                      <a:pt x="2748064" y="1230549"/>
                    </a:cubicBezTo>
                    <a:cubicBezTo>
                      <a:pt x="2751036" y="1221631"/>
                      <a:pt x="2757008" y="1195182"/>
                      <a:pt x="2767519" y="1186774"/>
                    </a:cubicBezTo>
                    <a:cubicBezTo>
                      <a:pt x="2771523" y="1183571"/>
                      <a:pt x="2777247" y="1183532"/>
                      <a:pt x="2782111" y="1181911"/>
                    </a:cubicBezTo>
                    <a:cubicBezTo>
                      <a:pt x="2791838" y="1172183"/>
                      <a:pt x="2799847" y="1160359"/>
                      <a:pt x="2811293" y="1152728"/>
                    </a:cubicBezTo>
                    <a:cubicBezTo>
                      <a:pt x="2821021" y="1146243"/>
                      <a:pt x="2832209" y="1141539"/>
                      <a:pt x="2840476" y="1133272"/>
                    </a:cubicBezTo>
                    <a:cubicBezTo>
                      <a:pt x="2883107" y="1090644"/>
                      <a:pt x="2829029" y="1142811"/>
                      <a:pt x="2869659" y="1108953"/>
                    </a:cubicBezTo>
                    <a:cubicBezTo>
                      <a:pt x="2893947" y="1088713"/>
                      <a:pt x="2873201" y="1098046"/>
                      <a:pt x="2898842" y="1089498"/>
                    </a:cubicBezTo>
                    <a:cubicBezTo>
                      <a:pt x="2921702" y="1066638"/>
                      <a:pt x="2907709" y="1078724"/>
                      <a:pt x="2942617" y="1055451"/>
                    </a:cubicBezTo>
                    <a:lnTo>
                      <a:pt x="2957208" y="1045723"/>
                    </a:lnTo>
                    <a:cubicBezTo>
                      <a:pt x="2978965" y="1013090"/>
                      <a:pt x="2953335" y="1045063"/>
                      <a:pt x="2981528" y="1026268"/>
                    </a:cubicBezTo>
                    <a:cubicBezTo>
                      <a:pt x="3017962" y="1001979"/>
                      <a:pt x="2976014" y="1018379"/>
                      <a:pt x="3010711" y="1006813"/>
                    </a:cubicBezTo>
                    <a:cubicBezTo>
                      <a:pt x="3015575" y="1003570"/>
                      <a:pt x="3020074" y="999699"/>
                      <a:pt x="3025302" y="997085"/>
                    </a:cubicBezTo>
                    <a:cubicBezTo>
                      <a:pt x="3065589" y="976940"/>
                      <a:pt x="3012651" y="1010380"/>
                      <a:pt x="3054485" y="982494"/>
                    </a:cubicBezTo>
                    <a:cubicBezTo>
                      <a:pt x="3072459" y="955533"/>
                      <a:pt x="3053930" y="976857"/>
                      <a:pt x="3078804" y="963038"/>
                    </a:cubicBezTo>
                    <a:cubicBezTo>
                      <a:pt x="3089024" y="957360"/>
                      <a:pt x="3098259" y="950068"/>
                      <a:pt x="3107987" y="943583"/>
                    </a:cubicBezTo>
                    <a:cubicBezTo>
                      <a:pt x="3112851" y="940340"/>
                      <a:pt x="3117033" y="935704"/>
                      <a:pt x="3122579" y="933855"/>
                    </a:cubicBezTo>
                    <a:lnTo>
                      <a:pt x="3137170" y="928991"/>
                    </a:lnTo>
                    <a:cubicBezTo>
                      <a:pt x="3140413" y="924127"/>
                      <a:pt x="3142333" y="918052"/>
                      <a:pt x="3146898" y="914400"/>
                    </a:cubicBezTo>
                    <a:cubicBezTo>
                      <a:pt x="3150901" y="911197"/>
                      <a:pt x="3157007" y="912026"/>
                      <a:pt x="3161489" y="909536"/>
                    </a:cubicBezTo>
                    <a:cubicBezTo>
                      <a:pt x="3171709" y="903858"/>
                      <a:pt x="3180944" y="896566"/>
                      <a:pt x="3190672" y="890081"/>
                    </a:cubicBezTo>
                    <a:cubicBezTo>
                      <a:pt x="3232485" y="862206"/>
                      <a:pt x="3179587" y="895622"/>
                      <a:pt x="3219855" y="875489"/>
                    </a:cubicBezTo>
                    <a:cubicBezTo>
                      <a:pt x="3225084" y="872875"/>
                      <a:pt x="3229074" y="868065"/>
                      <a:pt x="3234447" y="865762"/>
                    </a:cubicBezTo>
                    <a:cubicBezTo>
                      <a:pt x="3240591" y="863129"/>
                      <a:pt x="3247643" y="863245"/>
                      <a:pt x="3253902" y="860898"/>
                    </a:cubicBezTo>
                    <a:cubicBezTo>
                      <a:pt x="3260691" y="858352"/>
                      <a:pt x="3266568" y="853716"/>
                      <a:pt x="3273357" y="851170"/>
                    </a:cubicBezTo>
                    <a:cubicBezTo>
                      <a:pt x="3279616" y="848823"/>
                      <a:pt x="3286385" y="848142"/>
                      <a:pt x="3292813" y="846306"/>
                    </a:cubicBezTo>
                    <a:cubicBezTo>
                      <a:pt x="3326766" y="836606"/>
                      <a:pt x="3283352" y="844879"/>
                      <a:pt x="3341451" y="836579"/>
                    </a:cubicBezTo>
                    <a:lnTo>
                      <a:pt x="3385225" y="821987"/>
                    </a:lnTo>
                    <a:lnTo>
                      <a:pt x="3399817" y="817123"/>
                    </a:lnTo>
                    <a:cubicBezTo>
                      <a:pt x="3409086" y="803220"/>
                      <a:pt x="3424451" y="778108"/>
                      <a:pt x="3438728" y="773349"/>
                    </a:cubicBezTo>
                    <a:lnTo>
                      <a:pt x="3453319" y="768485"/>
                    </a:lnTo>
                    <a:cubicBezTo>
                      <a:pt x="3476176" y="745630"/>
                      <a:pt x="3462192" y="757706"/>
                      <a:pt x="3497093" y="734438"/>
                    </a:cubicBezTo>
                    <a:lnTo>
                      <a:pt x="3511685" y="724711"/>
                    </a:lnTo>
                    <a:cubicBezTo>
                      <a:pt x="3523911" y="688032"/>
                      <a:pt x="3507419" y="733243"/>
                      <a:pt x="3526276" y="695528"/>
                    </a:cubicBezTo>
                    <a:cubicBezTo>
                      <a:pt x="3528569" y="690942"/>
                      <a:pt x="3529731" y="685866"/>
                      <a:pt x="3531140" y="680936"/>
                    </a:cubicBezTo>
                    <a:cubicBezTo>
                      <a:pt x="3535896" y="664290"/>
                      <a:pt x="3537572" y="645322"/>
                      <a:pt x="3550596" y="632298"/>
                    </a:cubicBezTo>
                    <a:cubicBezTo>
                      <a:pt x="3554729" y="628165"/>
                      <a:pt x="3560696" y="626312"/>
                      <a:pt x="3565187" y="622570"/>
                    </a:cubicBezTo>
                    <a:cubicBezTo>
                      <a:pt x="3570471" y="618167"/>
                      <a:pt x="3574915" y="612843"/>
                      <a:pt x="3579779" y="607979"/>
                    </a:cubicBezTo>
                    <a:cubicBezTo>
                      <a:pt x="3583021" y="598251"/>
                      <a:pt x="3583818" y="587328"/>
                      <a:pt x="3589506" y="578796"/>
                    </a:cubicBezTo>
                    <a:cubicBezTo>
                      <a:pt x="3592749" y="573932"/>
                      <a:pt x="3595492" y="568695"/>
                      <a:pt x="3599234" y="564204"/>
                    </a:cubicBezTo>
                    <a:cubicBezTo>
                      <a:pt x="3606918" y="554983"/>
                      <a:pt x="3617486" y="545351"/>
                      <a:pt x="3628417" y="539885"/>
                    </a:cubicBezTo>
                    <a:cubicBezTo>
                      <a:pt x="3633003" y="537592"/>
                      <a:pt x="3638526" y="537511"/>
                      <a:pt x="3643008" y="535021"/>
                    </a:cubicBezTo>
                    <a:cubicBezTo>
                      <a:pt x="3653228" y="529343"/>
                      <a:pt x="3662463" y="522051"/>
                      <a:pt x="3672191" y="515566"/>
                    </a:cubicBezTo>
                    <a:lnTo>
                      <a:pt x="3686783" y="505838"/>
                    </a:lnTo>
                    <a:cubicBezTo>
                      <a:pt x="3698348" y="471144"/>
                      <a:pt x="3681949" y="513088"/>
                      <a:pt x="3706238" y="476655"/>
                    </a:cubicBezTo>
                    <a:cubicBezTo>
                      <a:pt x="3725032" y="448464"/>
                      <a:pt x="3693062" y="474092"/>
                      <a:pt x="3725693" y="452336"/>
                    </a:cubicBezTo>
                    <a:cubicBezTo>
                      <a:pt x="3728936" y="447472"/>
                      <a:pt x="3731288" y="441878"/>
                      <a:pt x="3735421" y="437745"/>
                    </a:cubicBezTo>
                    <a:cubicBezTo>
                      <a:pt x="3739555" y="433611"/>
                      <a:pt x="3746164" y="432416"/>
                      <a:pt x="3750013" y="428017"/>
                    </a:cubicBezTo>
                    <a:cubicBezTo>
                      <a:pt x="3757712" y="419219"/>
                      <a:pt x="3762983" y="408562"/>
                      <a:pt x="3769468" y="398834"/>
                    </a:cubicBezTo>
                    <a:cubicBezTo>
                      <a:pt x="3772711" y="393970"/>
                      <a:pt x="3773525" y="385661"/>
                      <a:pt x="3779196" y="384243"/>
                    </a:cubicBezTo>
                    <a:cubicBezTo>
                      <a:pt x="3785681" y="382622"/>
                      <a:pt x="3792034" y="380324"/>
                      <a:pt x="3798651" y="379379"/>
                    </a:cubicBezTo>
                    <a:cubicBezTo>
                      <a:pt x="3803466" y="378691"/>
                      <a:pt x="3808378" y="379379"/>
                      <a:pt x="3813242" y="379379"/>
                    </a:cubicBezTo>
                    <a:lnTo>
                      <a:pt x="3842425" y="389106"/>
                    </a:lnTo>
                    <a:cubicBezTo>
                      <a:pt x="3858638" y="385864"/>
                      <a:pt x="3874953" y="383097"/>
                      <a:pt x="3891064" y="379379"/>
                    </a:cubicBezTo>
                    <a:cubicBezTo>
                      <a:pt x="3896060" y="378226"/>
                      <a:pt x="3900598" y="375358"/>
                      <a:pt x="3905655" y="374515"/>
                    </a:cubicBezTo>
                    <a:cubicBezTo>
                      <a:pt x="3920137" y="372101"/>
                      <a:pt x="3934838" y="371272"/>
                      <a:pt x="3949430" y="369651"/>
                    </a:cubicBezTo>
                    <a:lnTo>
                      <a:pt x="3988340" y="359923"/>
                    </a:lnTo>
                    <a:cubicBezTo>
                      <a:pt x="3994825" y="358302"/>
                      <a:pt x="4001139" y="355665"/>
                      <a:pt x="4007796" y="355060"/>
                    </a:cubicBezTo>
                    <a:lnTo>
                      <a:pt x="4061298" y="350196"/>
                    </a:lnTo>
                    <a:cubicBezTo>
                      <a:pt x="4066162" y="348575"/>
                      <a:pt x="4070915" y="346575"/>
                      <a:pt x="4075889" y="345332"/>
                    </a:cubicBezTo>
                    <a:cubicBezTo>
                      <a:pt x="4083909" y="343327"/>
                      <a:pt x="4092682" y="343889"/>
                      <a:pt x="4100208" y="340468"/>
                    </a:cubicBezTo>
                    <a:cubicBezTo>
                      <a:pt x="4110851" y="335630"/>
                      <a:pt x="4119663" y="327498"/>
                      <a:pt x="4129391" y="321013"/>
                    </a:cubicBezTo>
                    <a:cubicBezTo>
                      <a:pt x="4134255" y="317770"/>
                      <a:pt x="4138437" y="313134"/>
                      <a:pt x="4143983" y="311285"/>
                    </a:cubicBezTo>
                    <a:cubicBezTo>
                      <a:pt x="4159295" y="306181"/>
                      <a:pt x="4160929" y="305221"/>
                      <a:pt x="4178030" y="301557"/>
                    </a:cubicBezTo>
                    <a:cubicBezTo>
                      <a:pt x="4194197" y="298093"/>
                      <a:pt x="4210983" y="297059"/>
                      <a:pt x="4226668" y="291830"/>
                    </a:cubicBezTo>
                    <a:lnTo>
                      <a:pt x="4255851" y="282102"/>
                    </a:lnTo>
                    <a:cubicBezTo>
                      <a:pt x="4268821" y="283723"/>
                      <a:pt x="4281902" y="284628"/>
                      <a:pt x="4294762" y="286966"/>
                    </a:cubicBezTo>
                    <a:cubicBezTo>
                      <a:pt x="4299806" y="287883"/>
                      <a:pt x="4304226" y="291830"/>
                      <a:pt x="4309353" y="291830"/>
                    </a:cubicBezTo>
                    <a:cubicBezTo>
                      <a:pt x="4332109" y="291830"/>
                      <a:pt x="4354749" y="288587"/>
                      <a:pt x="4377447" y="286966"/>
                    </a:cubicBezTo>
                    <a:cubicBezTo>
                      <a:pt x="4388796" y="285345"/>
                      <a:pt x="4400214" y="284153"/>
                      <a:pt x="4411493" y="282102"/>
                    </a:cubicBezTo>
                    <a:cubicBezTo>
                      <a:pt x="4424932" y="279659"/>
                      <a:pt x="4433036" y="276542"/>
                      <a:pt x="4445540" y="272374"/>
                    </a:cubicBezTo>
                    <a:cubicBezTo>
                      <a:pt x="4458437" y="259477"/>
                      <a:pt x="4471953" y="242145"/>
                      <a:pt x="4489315" y="233464"/>
                    </a:cubicBezTo>
                    <a:cubicBezTo>
                      <a:pt x="4493901" y="231171"/>
                      <a:pt x="4499042" y="230221"/>
                      <a:pt x="4503906" y="228600"/>
                    </a:cubicBezTo>
                    <a:cubicBezTo>
                      <a:pt x="4507149" y="223736"/>
                      <a:pt x="4508677" y="217106"/>
                      <a:pt x="4513634" y="214008"/>
                    </a:cubicBezTo>
                    <a:cubicBezTo>
                      <a:pt x="4522329" y="208574"/>
                      <a:pt x="4542817" y="204281"/>
                      <a:pt x="4542817" y="204281"/>
                    </a:cubicBezTo>
                    <a:cubicBezTo>
                      <a:pt x="4547681" y="199417"/>
                      <a:pt x="4552124" y="194092"/>
                      <a:pt x="4557408" y="189689"/>
                    </a:cubicBezTo>
                    <a:cubicBezTo>
                      <a:pt x="4561899" y="185947"/>
                      <a:pt x="4568348" y="184527"/>
                      <a:pt x="4572000" y="179962"/>
                    </a:cubicBezTo>
                    <a:cubicBezTo>
                      <a:pt x="4575203" y="175958"/>
                      <a:pt x="4573661" y="169374"/>
                      <a:pt x="4576864" y="165370"/>
                    </a:cubicBezTo>
                    <a:cubicBezTo>
                      <a:pt x="4580516" y="160806"/>
                      <a:pt x="4586964" y="159385"/>
                      <a:pt x="4591455" y="155643"/>
                    </a:cubicBezTo>
                    <a:cubicBezTo>
                      <a:pt x="4596739" y="151239"/>
                      <a:pt x="4599895" y="144127"/>
                      <a:pt x="4606047" y="141051"/>
                    </a:cubicBezTo>
                    <a:cubicBezTo>
                      <a:pt x="4613441" y="137354"/>
                      <a:pt x="4622390" y="138362"/>
                      <a:pt x="4630366" y="136187"/>
                    </a:cubicBezTo>
                    <a:cubicBezTo>
                      <a:pt x="4698246" y="117675"/>
                      <a:pt x="4624619" y="133446"/>
                      <a:pt x="4683868" y="121596"/>
                    </a:cubicBezTo>
                    <a:cubicBezTo>
                      <a:pt x="4699284" y="98471"/>
                      <a:pt x="4691746" y="112551"/>
                      <a:pt x="4703323" y="77821"/>
                    </a:cubicBezTo>
                    <a:cubicBezTo>
                      <a:pt x="4706527" y="68209"/>
                      <a:pt x="4709344" y="55495"/>
                      <a:pt x="4717915" y="48638"/>
                    </a:cubicBezTo>
                    <a:cubicBezTo>
                      <a:pt x="4721918" y="45435"/>
                      <a:pt x="4727920" y="46067"/>
                      <a:pt x="4732506" y="43774"/>
                    </a:cubicBezTo>
                    <a:cubicBezTo>
                      <a:pt x="4737735" y="41160"/>
                      <a:pt x="4741756" y="36421"/>
                      <a:pt x="4747098" y="34047"/>
                    </a:cubicBezTo>
                    <a:cubicBezTo>
                      <a:pt x="4775841" y="21273"/>
                      <a:pt x="4786661" y="23166"/>
                      <a:pt x="4820055" y="19455"/>
                    </a:cubicBezTo>
                    <a:cubicBezTo>
                      <a:pt x="4829783" y="16213"/>
                      <a:pt x="4839290" y="12215"/>
                      <a:pt x="4849238" y="9728"/>
                    </a:cubicBezTo>
                    <a:cubicBezTo>
                      <a:pt x="4872210" y="3985"/>
                      <a:pt x="4862714" y="7853"/>
                      <a:pt x="4878421" y="0"/>
                    </a:cubicBezTo>
                    <a:lnTo>
                      <a:pt x="4883285" y="0"/>
                    </a:lnTo>
                  </a:path>
                </a:pathLst>
              </a:cu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71191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5540161" y="2050362"/>
            <a:ext cx="1533023" cy="246221"/>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-56%</a:t>
            </a:r>
            <a:r>
              <a:rPr lang="en-GB" sz="1600" b="1" baseline="30000" dirty="0">
                <a:solidFill>
                  <a:srgbClr val="000000"/>
                </a:solidFill>
              </a:rPr>
              <a:t> </a:t>
            </a:r>
            <a:r>
              <a:rPr lang="en-GB" sz="1600" b="1" dirty="0"/>
              <a:t>(p=0.187)</a:t>
            </a:r>
            <a:endParaRPr lang="en-US" sz="1600" b="1" dirty="0"/>
          </a:p>
        </p:txBody>
      </p:sp>
      <p:sp>
        <p:nvSpPr>
          <p:cNvPr id="2" name="Title 1"/>
          <p:cNvSpPr>
            <a:spLocks noGrp="1"/>
          </p:cNvSpPr>
          <p:nvPr>
            <p:ph type="title"/>
          </p:nvPr>
        </p:nvSpPr>
        <p:spPr/>
        <p:txBody>
          <a:bodyPr/>
          <a:lstStyle/>
          <a:p>
            <a:r>
              <a:rPr lang="en-US" dirty="0"/>
              <a:t>ZONDA: Benralizumab Decreased Exacerbations Requiring Hospitalization or ED Visit Over 28 Weeks</a:t>
            </a:r>
          </a:p>
        </p:txBody>
      </p:sp>
      <p:sp>
        <p:nvSpPr>
          <p:cNvPr id="6" name="Slide Number Placeholder 5"/>
          <p:cNvSpPr>
            <a:spLocks noGrp="1"/>
          </p:cNvSpPr>
          <p:nvPr>
            <p:ph type="sldNum" sz="quarter" idx="12"/>
          </p:nvPr>
        </p:nvSpPr>
        <p:spPr/>
        <p:txBody>
          <a:bodyPr/>
          <a:lstStyle/>
          <a:p>
            <a:fld id="{481F2B7F-198A-42B2-B878-1A7737CDC9EB}" type="slidenum">
              <a:rPr lang="en-US" smtClean="0"/>
              <a:pPr/>
              <a:t>21</a:t>
            </a:fld>
            <a:endParaRPr lang="en-US" dirty="0"/>
          </a:p>
        </p:txBody>
      </p:sp>
      <p:sp>
        <p:nvSpPr>
          <p:cNvPr id="3" name="Text Placeholder 2"/>
          <p:cNvSpPr>
            <a:spLocks noGrp="1"/>
          </p:cNvSpPr>
          <p:nvPr>
            <p:ph type="body" sz="quarter" idx="13"/>
          </p:nvPr>
        </p:nvSpPr>
        <p:spPr/>
        <p:txBody>
          <a:bodyPr/>
          <a:lstStyle/>
          <a:p>
            <a:pPr>
              <a:lnSpc>
                <a:spcPct val="100000"/>
              </a:lnSpc>
              <a:spcBef>
                <a:spcPts val="0"/>
              </a:spcBef>
            </a:pPr>
            <a:r>
              <a:rPr lang="en-US" b="1" dirty="0"/>
              <a:t>Note: </a:t>
            </a:r>
            <a:r>
              <a:rPr lang="en-US" dirty="0"/>
              <a:t>Values in parentheses above bars represent 95% CI. </a:t>
            </a:r>
          </a:p>
          <a:p>
            <a:r>
              <a:rPr lang="en-GB" dirty="0"/>
              <a:t>Cl = confidence interval; ED = emergency department</a:t>
            </a:r>
            <a:r>
              <a:rPr lang="en-US" dirty="0"/>
              <a:t>; Q4W = every 4 weeks; Q8W = every 8 weeks</a:t>
            </a:r>
            <a:r>
              <a:rPr lang="en-GB" dirty="0"/>
              <a:t>.</a:t>
            </a:r>
            <a:r>
              <a:rPr lang="en-US" dirty="0"/>
              <a:t> </a:t>
            </a:r>
          </a:p>
          <a:p>
            <a:r>
              <a:rPr lang="en-US" dirty="0"/>
              <a:t>Nair P et al. Supplementary appendix. </a:t>
            </a:r>
            <a:r>
              <a:rPr lang="en-US" i="1" dirty="0"/>
              <a:t>N Engl J Med</a:t>
            </a:r>
            <a:r>
              <a:rPr lang="en-US" dirty="0"/>
              <a:t>. 2017;376:2448-2458.</a:t>
            </a:r>
          </a:p>
        </p:txBody>
      </p:sp>
      <p:graphicFrame>
        <p:nvGraphicFramePr>
          <p:cNvPr id="33" name="Chart 32"/>
          <p:cNvGraphicFramePr/>
          <p:nvPr>
            <p:extLst/>
          </p:nvPr>
        </p:nvGraphicFramePr>
        <p:xfrm>
          <a:off x="3462915" y="2229095"/>
          <a:ext cx="5854545" cy="3168269"/>
        </p:xfrm>
        <a:graphic>
          <a:graphicData uri="http://schemas.openxmlformats.org/drawingml/2006/chart">
            <c:chart xmlns:c="http://schemas.openxmlformats.org/drawingml/2006/chart" xmlns:r="http://schemas.openxmlformats.org/officeDocument/2006/relationships" r:id="rId3"/>
          </a:graphicData>
        </a:graphic>
      </p:graphicFrame>
      <p:sp>
        <p:nvSpPr>
          <p:cNvPr id="53" name="TextBox 52"/>
          <p:cNvSpPr txBox="1"/>
          <p:nvPr/>
        </p:nvSpPr>
        <p:spPr>
          <a:xfrm>
            <a:off x="4953130" y="2606227"/>
            <a:ext cx="965385" cy="276999"/>
          </a:xfrm>
          <a:prstGeom prst="rect">
            <a:avLst/>
          </a:prstGeom>
          <a:noFill/>
        </p:spPr>
        <p:txBody>
          <a:bodyPr wrap="square" rtlCol="0">
            <a:spAutoFit/>
          </a:bodyPr>
          <a:lstStyle/>
          <a:p>
            <a:pPr algn="ctr"/>
            <a:r>
              <a:rPr lang="en-US" sz="1200" dirty="0">
                <a:solidFill>
                  <a:srgbClr val="000000"/>
                </a:solidFill>
              </a:rPr>
              <a:t>(0.16-0.65)</a:t>
            </a:r>
          </a:p>
        </p:txBody>
      </p:sp>
      <p:sp>
        <p:nvSpPr>
          <p:cNvPr id="54" name="TextBox 53"/>
          <p:cNvSpPr txBox="1"/>
          <p:nvPr/>
        </p:nvSpPr>
        <p:spPr>
          <a:xfrm>
            <a:off x="6150728" y="3763274"/>
            <a:ext cx="965385" cy="276999"/>
          </a:xfrm>
          <a:prstGeom prst="rect">
            <a:avLst/>
          </a:prstGeom>
          <a:noFill/>
        </p:spPr>
        <p:txBody>
          <a:bodyPr wrap="square" rtlCol="0">
            <a:spAutoFit/>
          </a:bodyPr>
          <a:lstStyle/>
          <a:p>
            <a:pPr algn="ctr"/>
            <a:r>
              <a:rPr lang="en-US" sz="1200" dirty="0">
                <a:solidFill>
                  <a:srgbClr val="000000"/>
                </a:solidFill>
              </a:rPr>
              <a:t>(0.05-0.38)</a:t>
            </a:r>
          </a:p>
        </p:txBody>
      </p:sp>
      <p:sp>
        <p:nvSpPr>
          <p:cNvPr id="55" name="TextBox 54"/>
          <p:cNvSpPr txBox="1"/>
          <p:nvPr/>
        </p:nvSpPr>
        <p:spPr>
          <a:xfrm>
            <a:off x="7336915" y="4349156"/>
            <a:ext cx="965385" cy="276999"/>
          </a:xfrm>
          <a:prstGeom prst="rect">
            <a:avLst/>
          </a:prstGeom>
          <a:noFill/>
        </p:spPr>
        <p:txBody>
          <a:bodyPr wrap="square" rtlCol="0">
            <a:spAutoFit/>
          </a:bodyPr>
          <a:lstStyle/>
          <a:p>
            <a:pPr algn="ctr"/>
            <a:r>
              <a:rPr lang="en-US" sz="1200" dirty="0">
                <a:solidFill>
                  <a:srgbClr val="000000"/>
                </a:solidFill>
              </a:rPr>
              <a:t>(0.00-0.18)</a:t>
            </a:r>
          </a:p>
        </p:txBody>
      </p:sp>
      <p:sp>
        <p:nvSpPr>
          <p:cNvPr id="56" name="TextBox 55"/>
          <p:cNvSpPr txBox="1"/>
          <p:nvPr/>
        </p:nvSpPr>
        <p:spPr>
          <a:xfrm rot="16200000">
            <a:off x="1753161" y="3336587"/>
            <a:ext cx="3054848" cy="338554"/>
          </a:xfrm>
          <a:prstGeom prst="rect">
            <a:avLst/>
          </a:prstGeom>
          <a:noFill/>
        </p:spPr>
        <p:txBody>
          <a:bodyPr wrap="square" rtlCol="0">
            <a:spAutoFit/>
          </a:bodyPr>
          <a:lstStyle/>
          <a:p>
            <a:pPr algn="ctr"/>
            <a:r>
              <a:rPr lang="en-GB" sz="1600" b="1" dirty="0">
                <a:solidFill>
                  <a:srgbClr val="000000"/>
                </a:solidFill>
              </a:rPr>
              <a:t>Annual Estimated Rate</a:t>
            </a:r>
          </a:p>
        </p:txBody>
      </p:sp>
      <p:sp>
        <p:nvSpPr>
          <p:cNvPr id="57" name="Left Bracket 107"/>
          <p:cNvSpPr/>
          <p:nvPr/>
        </p:nvSpPr>
        <p:spPr>
          <a:xfrm rot="5400000">
            <a:off x="5314038" y="1934951"/>
            <a:ext cx="2424551" cy="2586587"/>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37442 w 1217409"/>
              <a:gd name="connsiteY0" fmla="*/ 751200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88 w 1217409"/>
              <a:gd name="connsiteY0" fmla="*/ 749808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90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10313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65351"/>
              <a:gd name="connsiteY0" fmla="*/ 752592 h 752592"/>
              <a:gd name="connsiteX1" fmla="*/ 0 w 1265351"/>
              <a:gd name="connsiteY1" fmla="*/ 752584 h 752592"/>
              <a:gd name="connsiteX2" fmla="*/ 0 w 1265351"/>
              <a:gd name="connsiteY2" fmla="*/ 8 h 752592"/>
              <a:gd name="connsiteX3" fmla="*/ 1217409 w 1265351"/>
              <a:gd name="connsiteY3" fmla="*/ 0 h 752592"/>
              <a:gd name="connsiteX4" fmla="*/ 1217409 w 1265351"/>
              <a:gd name="connsiteY4" fmla="*/ 752592 h 752592"/>
              <a:gd name="connsiteX0" fmla="*/ 310313 w 1265351"/>
              <a:gd name="connsiteY0" fmla="*/ 751895 h 752592"/>
              <a:gd name="connsiteX1" fmla="*/ 0 w 1265351"/>
              <a:gd name="connsiteY1" fmla="*/ 752584 h 752592"/>
              <a:gd name="connsiteX2" fmla="*/ 0 w 1265351"/>
              <a:gd name="connsiteY2" fmla="*/ 8 h 752592"/>
              <a:gd name="connsiteX3" fmla="*/ 1265351 w 1265351"/>
              <a:gd name="connsiteY3" fmla="*/ 0 h 752592"/>
              <a:gd name="connsiteX0" fmla="*/ 1217409 w 1513777"/>
              <a:gd name="connsiteY0" fmla="*/ 753426 h 753426"/>
              <a:gd name="connsiteX1" fmla="*/ 0 w 1513777"/>
              <a:gd name="connsiteY1" fmla="*/ 753418 h 753426"/>
              <a:gd name="connsiteX2" fmla="*/ 0 w 1513777"/>
              <a:gd name="connsiteY2" fmla="*/ 842 h 753426"/>
              <a:gd name="connsiteX3" fmla="*/ 1513777 w 1513777"/>
              <a:gd name="connsiteY3" fmla="*/ 0 h 753426"/>
              <a:gd name="connsiteX4" fmla="*/ 1217409 w 1513777"/>
              <a:gd name="connsiteY4" fmla="*/ 753426 h 753426"/>
              <a:gd name="connsiteX0" fmla="*/ 310313 w 1513777"/>
              <a:gd name="connsiteY0" fmla="*/ 752729 h 753426"/>
              <a:gd name="connsiteX1" fmla="*/ 0 w 1513777"/>
              <a:gd name="connsiteY1" fmla="*/ 753418 h 753426"/>
              <a:gd name="connsiteX2" fmla="*/ 0 w 1513777"/>
              <a:gd name="connsiteY2" fmla="*/ 842 h 753426"/>
              <a:gd name="connsiteX3" fmla="*/ 1265351 w 1513777"/>
              <a:gd name="connsiteY3" fmla="*/ 834 h 753426"/>
              <a:gd name="connsiteX0" fmla="*/ 1217409 w 1513777"/>
              <a:gd name="connsiteY0" fmla="*/ 753427 h 753427"/>
              <a:gd name="connsiteX1" fmla="*/ 0 w 1513777"/>
              <a:gd name="connsiteY1" fmla="*/ 753419 h 753427"/>
              <a:gd name="connsiteX2" fmla="*/ 0 w 1513777"/>
              <a:gd name="connsiteY2" fmla="*/ 843 h 753427"/>
              <a:gd name="connsiteX3" fmla="*/ 1513777 w 1513777"/>
              <a:gd name="connsiteY3" fmla="*/ 1 h 753427"/>
              <a:gd name="connsiteX4" fmla="*/ 1217409 w 1513777"/>
              <a:gd name="connsiteY4" fmla="*/ 753427 h 753427"/>
              <a:gd name="connsiteX0" fmla="*/ 310313 w 1513777"/>
              <a:gd name="connsiteY0" fmla="*/ 752730 h 753427"/>
              <a:gd name="connsiteX1" fmla="*/ 0 w 1513777"/>
              <a:gd name="connsiteY1" fmla="*/ 753419 h 753427"/>
              <a:gd name="connsiteX2" fmla="*/ 0 w 1513777"/>
              <a:gd name="connsiteY2" fmla="*/ 843 h 753427"/>
              <a:gd name="connsiteX3" fmla="*/ 1467578 w 1513777"/>
              <a:gd name="connsiteY3" fmla="*/ 0 h 753427"/>
            </a:gdLst>
            <a:ahLst/>
            <a:cxnLst>
              <a:cxn ang="0">
                <a:pos x="connsiteX0" y="connsiteY0"/>
              </a:cxn>
              <a:cxn ang="0">
                <a:pos x="connsiteX1" y="connsiteY1"/>
              </a:cxn>
              <a:cxn ang="0">
                <a:pos x="connsiteX2" y="connsiteY2"/>
              </a:cxn>
              <a:cxn ang="0">
                <a:pos x="connsiteX3" y="connsiteY3"/>
              </a:cxn>
            </a:cxnLst>
            <a:rect l="l" t="t" r="r" b="b"/>
            <a:pathLst>
              <a:path w="1513777" h="753427" stroke="0" extrusionOk="0">
                <a:moveTo>
                  <a:pt x="1217409" y="753427"/>
                </a:moveTo>
                <a:lnTo>
                  <a:pt x="0" y="753419"/>
                </a:lnTo>
                <a:lnTo>
                  <a:pt x="0" y="843"/>
                </a:lnTo>
                <a:cubicBezTo>
                  <a:pt x="0" y="839"/>
                  <a:pt x="841421" y="1"/>
                  <a:pt x="1513777" y="1"/>
                </a:cubicBezTo>
                <a:lnTo>
                  <a:pt x="1217409" y="753427"/>
                </a:lnTo>
                <a:close/>
              </a:path>
              <a:path w="1513777" h="753427" fill="none">
                <a:moveTo>
                  <a:pt x="310313" y="752730"/>
                </a:moveTo>
                <a:lnTo>
                  <a:pt x="0" y="753419"/>
                </a:lnTo>
                <a:lnTo>
                  <a:pt x="0" y="843"/>
                </a:lnTo>
                <a:cubicBezTo>
                  <a:pt x="0" y="839"/>
                  <a:pt x="795222" y="0"/>
                  <a:pt x="1467578" y="0"/>
                </a:cubicBezTo>
              </a:path>
            </a:pathLst>
          </a:custGeom>
          <a:ln w="190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68192"/>
            <a:endParaRPr lang="en-US" sz="1316" dirty="0">
              <a:solidFill>
                <a:srgbClr val="000000"/>
              </a:solidFill>
            </a:endParaRPr>
          </a:p>
        </p:txBody>
      </p:sp>
      <p:sp>
        <p:nvSpPr>
          <p:cNvPr id="58" name="TextBox 57"/>
          <p:cNvSpPr txBox="1"/>
          <p:nvPr/>
        </p:nvSpPr>
        <p:spPr>
          <a:xfrm>
            <a:off x="6005583" y="1760303"/>
            <a:ext cx="1464070" cy="246221"/>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-93% </a:t>
            </a:r>
            <a:r>
              <a:rPr lang="en-GB" sz="1600" b="1" dirty="0"/>
              <a:t>(</a:t>
            </a:r>
            <a:r>
              <a:rPr lang="en-US" sz="1600" b="1" dirty="0"/>
              <a:t>p=0.018)</a:t>
            </a:r>
            <a:r>
              <a:rPr lang="en-US" sz="1600" dirty="0"/>
              <a:t> </a:t>
            </a:r>
            <a:endParaRPr lang="en-US" sz="1600" b="1" dirty="0"/>
          </a:p>
        </p:txBody>
      </p:sp>
      <p:sp>
        <p:nvSpPr>
          <p:cNvPr id="59" name="Left Bracket 107"/>
          <p:cNvSpPr/>
          <p:nvPr/>
        </p:nvSpPr>
        <p:spPr>
          <a:xfrm rot="5400000">
            <a:off x="5381194" y="2504609"/>
            <a:ext cx="1471447" cy="1045883"/>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37442 w 1217409"/>
              <a:gd name="connsiteY0" fmla="*/ 751200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88 w 1217409"/>
              <a:gd name="connsiteY0" fmla="*/ 749808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90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10313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65351"/>
              <a:gd name="connsiteY0" fmla="*/ 752592 h 752592"/>
              <a:gd name="connsiteX1" fmla="*/ 0 w 1265351"/>
              <a:gd name="connsiteY1" fmla="*/ 752584 h 752592"/>
              <a:gd name="connsiteX2" fmla="*/ 0 w 1265351"/>
              <a:gd name="connsiteY2" fmla="*/ 8 h 752592"/>
              <a:gd name="connsiteX3" fmla="*/ 1217409 w 1265351"/>
              <a:gd name="connsiteY3" fmla="*/ 0 h 752592"/>
              <a:gd name="connsiteX4" fmla="*/ 1217409 w 1265351"/>
              <a:gd name="connsiteY4" fmla="*/ 752592 h 752592"/>
              <a:gd name="connsiteX0" fmla="*/ 310313 w 1265351"/>
              <a:gd name="connsiteY0" fmla="*/ 751895 h 752592"/>
              <a:gd name="connsiteX1" fmla="*/ 0 w 1265351"/>
              <a:gd name="connsiteY1" fmla="*/ 752584 h 752592"/>
              <a:gd name="connsiteX2" fmla="*/ 0 w 1265351"/>
              <a:gd name="connsiteY2" fmla="*/ 8 h 752592"/>
              <a:gd name="connsiteX3" fmla="*/ 1265351 w 1265351"/>
              <a:gd name="connsiteY3" fmla="*/ 0 h 752592"/>
              <a:gd name="connsiteX0" fmla="*/ 1217409 w 1513777"/>
              <a:gd name="connsiteY0" fmla="*/ 753426 h 753426"/>
              <a:gd name="connsiteX1" fmla="*/ 0 w 1513777"/>
              <a:gd name="connsiteY1" fmla="*/ 753418 h 753426"/>
              <a:gd name="connsiteX2" fmla="*/ 0 w 1513777"/>
              <a:gd name="connsiteY2" fmla="*/ 842 h 753426"/>
              <a:gd name="connsiteX3" fmla="*/ 1513777 w 1513777"/>
              <a:gd name="connsiteY3" fmla="*/ 0 h 753426"/>
              <a:gd name="connsiteX4" fmla="*/ 1217409 w 1513777"/>
              <a:gd name="connsiteY4" fmla="*/ 753426 h 753426"/>
              <a:gd name="connsiteX0" fmla="*/ 310313 w 1513777"/>
              <a:gd name="connsiteY0" fmla="*/ 752729 h 753426"/>
              <a:gd name="connsiteX1" fmla="*/ 0 w 1513777"/>
              <a:gd name="connsiteY1" fmla="*/ 753418 h 753426"/>
              <a:gd name="connsiteX2" fmla="*/ 0 w 1513777"/>
              <a:gd name="connsiteY2" fmla="*/ 842 h 753426"/>
              <a:gd name="connsiteX3" fmla="*/ 1265351 w 1513777"/>
              <a:gd name="connsiteY3" fmla="*/ 834 h 753426"/>
              <a:gd name="connsiteX0" fmla="*/ 1217409 w 1513777"/>
              <a:gd name="connsiteY0" fmla="*/ 753427 h 753427"/>
              <a:gd name="connsiteX1" fmla="*/ 0 w 1513777"/>
              <a:gd name="connsiteY1" fmla="*/ 753419 h 753427"/>
              <a:gd name="connsiteX2" fmla="*/ 0 w 1513777"/>
              <a:gd name="connsiteY2" fmla="*/ 843 h 753427"/>
              <a:gd name="connsiteX3" fmla="*/ 1513777 w 1513777"/>
              <a:gd name="connsiteY3" fmla="*/ 1 h 753427"/>
              <a:gd name="connsiteX4" fmla="*/ 1217409 w 1513777"/>
              <a:gd name="connsiteY4" fmla="*/ 753427 h 753427"/>
              <a:gd name="connsiteX0" fmla="*/ 310313 w 1513777"/>
              <a:gd name="connsiteY0" fmla="*/ 752730 h 753427"/>
              <a:gd name="connsiteX1" fmla="*/ 0 w 1513777"/>
              <a:gd name="connsiteY1" fmla="*/ 753419 h 753427"/>
              <a:gd name="connsiteX2" fmla="*/ 0 w 1513777"/>
              <a:gd name="connsiteY2" fmla="*/ 843 h 753427"/>
              <a:gd name="connsiteX3" fmla="*/ 1467578 w 1513777"/>
              <a:gd name="connsiteY3" fmla="*/ 0 h 753427"/>
            </a:gdLst>
            <a:ahLst/>
            <a:cxnLst>
              <a:cxn ang="0">
                <a:pos x="connsiteX0" y="connsiteY0"/>
              </a:cxn>
              <a:cxn ang="0">
                <a:pos x="connsiteX1" y="connsiteY1"/>
              </a:cxn>
              <a:cxn ang="0">
                <a:pos x="connsiteX2" y="connsiteY2"/>
              </a:cxn>
              <a:cxn ang="0">
                <a:pos x="connsiteX3" y="connsiteY3"/>
              </a:cxn>
            </a:cxnLst>
            <a:rect l="l" t="t" r="r" b="b"/>
            <a:pathLst>
              <a:path w="1513777" h="753427" stroke="0" extrusionOk="0">
                <a:moveTo>
                  <a:pt x="1217409" y="753427"/>
                </a:moveTo>
                <a:lnTo>
                  <a:pt x="0" y="753419"/>
                </a:lnTo>
                <a:lnTo>
                  <a:pt x="0" y="843"/>
                </a:lnTo>
                <a:cubicBezTo>
                  <a:pt x="0" y="839"/>
                  <a:pt x="841421" y="1"/>
                  <a:pt x="1513777" y="1"/>
                </a:cubicBezTo>
                <a:lnTo>
                  <a:pt x="1217409" y="753427"/>
                </a:lnTo>
                <a:close/>
              </a:path>
              <a:path w="1513777" h="753427" fill="none">
                <a:moveTo>
                  <a:pt x="310313" y="752730"/>
                </a:moveTo>
                <a:lnTo>
                  <a:pt x="0" y="753419"/>
                </a:lnTo>
                <a:lnTo>
                  <a:pt x="0" y="843"/>
                </a:lnTo>
                <a:cubicBezTo>
                  <a:pt x="0" y="839"/>
                  <a:pt x="795222" y="0"/>
                  <a:pt x="1467578" y="0"/>
                </a:cubicBezTo>
              </a:path>
            </a:pathLst>
          </a:custGeom>
          <a:ln w="190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68192"/>
            <a:endParaRPr lang="en-US" sz="1316" dirty="0">
              <a:solidFill>
                <a:srgbClr val="000000"/>
              </a:solidFill>
            </a:endParaRPr>
          </a:p>
        </p:txBody>
      </p:sp>
      <p:graphicFrame>
        <p:nvGraphicFramePr>
          <p:cNvPr id="42" name="Table 41"/>
          <p:cNvGraphicFramePr>
            <a:graphicFrameLocks noGrp="1"/>
          </p:cNvGraphicFramePr>
          <p:nvPr>
            <p:extLst/>
          </p:nvPr>
        </p:nvGraphicFramePr>
        <p:xfrm>
          <a:off x="3796779" y="4980583"/>
          <a:ext cx="4707897" cy="370840"/>
        </p:xfrm>
        <a:graphic>
          <a:graphicData uri="http://schemas.openxmlformats.org/drawingml/2006/table">
            <a:tbl>
              <a:tblPr firstRow="1" bandRow="1">
                <a:tableStyleId>{2D5ABB26-0587-4C30-8999-92F81FD0307C}</a:tableStyleId>
              </a:tblPr>
              <a:tblGrid>
                <a:gridCol w="1075140">
                  <a:extLst>
                    <a:ext uri="{9D8B030D-6E8A-4147-A177-3AD203B41FA5}">
                      <a16:colId xmlns:a16="http://schemas.microsoft.com/office/drawing/2014/main" val="20000"/>
                    </a:ext>
                  </a:extLst>
                </a:gridCol>
                <a:gridCol w="1075140">
                  <a:extLst>
                    <a:ext uri="{9D8B030D-6E8A-4147-A177-3AD203B41FA5}">
                      <a16:colId xmlns:a16="http://schemas.microsoft.com/office/drawing/2014/main" val="20001"/>
                    </a:ext>
                  </a:extLst>
                </a:gridCol>
                <a:gridCol w="1397119">
                  <a:extLst>
                    <a:ext uri="{9D8B030D-6E8A-4147-A177-3AD203B41FA5}">
                      <a16:colId xmlns:a16="http://schemas.microsoft.com/office/drawing/2014/main" val="20002"/>
                    </a:ext>
                  </a:extLst>
                </a:gridCol>
                <a:gridCol w="1160498">
                  <a:extLst>
                    <a:ext uri="{9D8B030D-6E8A-4147-A177-3AD203B41FA5}">
                      <a16:colId xmlns:a16="http://schemas.microsoft.com/office/drawing/2014/main" val="20003"/>
                    </a:ext>
                  </a:extLst>
                </a:gridCol>
              </a:tblGrid>
              <a:tr h="370840">
                <a:tc>
                  <a:txBody>
                    <a:bodyPr/>
                    <a:lstStyle/>
                    <a:p>
                      <a:pPr algn="ctr"/>
                      <a:r>
                        <a:rPr lang="en-US" sz="1600" b="1" dirty="0">
                          <a:solidFill>
                            <a:schemeClr val="tx1"/>
                          </a:solidFill>
                        </a:rPr>
                        <a:t>N=</a:t>
                      </a:r>
                    </a:p>
                  </a:txBody>
                  <a:tcPr/>
                </a:tc>
                <a:tc>
                  <a:txBody>
                    <a:bodyPr/>
                    <a:lstStyle/>
                    <a:p>
                      <a:pPr algn="ctr"/>
                      <a:r>
                        <a:rPr lang="en-US" sz="1600" b="1" dirty="0">
                          <a:solidFill>
                            <a:schemeClr val="tx1"/>
                          </a:solidFill>
                        </a:rPr>
                        <a:t>75</a:t>
                      </a:r>
                    </a:p>
                  </a:txBody>
                  <a:tcPr/>
                </a:tc>
                <a:tc>
                  <a:txBody>
                    <a:bodyPr/>
                    <a:lstStyle/>
                    <a:p>
                      <a:pPr algn="ctr"/>
                      <a:r>
                        <a:rPr lang="en-US" sz="1600" b="1" dirty="0">
                          <a:solidFill>
                            <a:schemeClr val="tx1"/>
                          </a:solidFill>
                        </a:rPr>
                        <a:t>72</a:t>
                      </a:r>
                    </a:p>
                  </a:txBody>
                  <a:tcPr/>
                </a:tc>
                <a:tc>
                  <a:txBody>
                    <a:bodyPr/>
                    <a:lstStyle/>
                    <a:p>
                      <a:pPr algn="ctr"/>
                      <a:r>
                        <a:rPr lang="en-US" sz="1600" b="1" dirty="0">
                          <a:solidFill>
                            <a:schemeClr val="tx1"/>
                          </a:solidFill>
                        </a:rPr>
                        <a:t>73</a:t>
                      </a:r>
                    </a:p>
                  </a:txBody>
                  <a:tcPr/>
                </a:tc>
                <a:extLst>
                  <a:ext uri="{0D108BD9-81ED-4DB2-BD59-A6C34878D82A}">
                    <a16:rowId xmlns:a16="http://schemas.microsoft.com/office/drawing/2014/main" val="10000"/>
                  </a:ext>
                </a:extLst>
              </a:tr>
            </a:tbl>
          </a:graphicData>
        </a:graphic>
      </p:graphicFrame>
      <p:sp>
        <p:nvSpPr>
          <p:cNvPr id="4" name="Rectangle 3"/>
          <p:cNvSpPr/>
          <p:nvPr/>
        </p:nvSpPr>
        <p:spPr>
          <a:xfrm>
            <a:off x="527168" y="5563255"/>
            <a:ext cx="11247120" cy="584775"/>
          </a:xfrm>
          <a:prstGeom prst="rect">
            <a:avLst/>
          </a:prstGeom>
        </p:spPr>
        <p:txBody>
          <a:bodyPr wrap="square">
            <a:spAutoFit/>
          </a:bodyPr>
          <a:lstStyle/>
          <a:p>
            <a:pPr marL="285750" indent="-228600">
              <a:buClr>
                <a:schemeClr val="accent1"/>
              </a:buClr>
              <a:buFont typeface="Arial" panose="020B0604020202020204" pitchFamily="34" charset="0"/>
              <a:buChar char="•"/>
            </a:pPr>
            <a:r>
              <a:rPr lang="en-US" sz="1600" b="1" dirty="0"/>
              <a:t>The rate of asthma exacerbations requiring hospitalization or ED visits were decreased with both benralizumab 30 mg Q4W (numerical) and Q8W over 28 weeks compared to placebo</a:t>
            </a:r>
            <a:endParaRPr lang="en-US" sz="1600" b="1" dirty="0">
              <a:solidFill>
                <a:srgbClr val="000000"/>
              </a:solidFill>
            </a:endParaRPr>
          </a:p>
        </p:txBody>
      </p:sp>
      <p:grpSp>
        <p:nvGrpSpPr>
          <p:cNvPr id="67" name="Group 66"/>
          <p:cNvGrpSpPr/>
          <p:nvPr/>
        </p:nvGrpSpPr>
        <p:grpSpPr>
          <a:xfrm>
            <a:off x="8956858" y="1764209"/>
            <a:ext cx="2159142" cy="879183"/>
            <a:chOff x="4141876" y="5469325"/>
            <a:chExt cx="2216680" cy="895363"/>
          </a:xfrm>
        </p:grpSpPr>
        <p:grpSp>
          <p:nvGrpSpPr>
            <p:cNvPr id="68" name="Group 67"/>
            <p:cNvGrpSpPr/>
            <p:nvPr/>
          </p:nvGrpSpPr>
          <p:grpSpPr>
            <a:xfrm>
              <a:off x="4147563" y="5469325"/>
              <a:ext cx="1186531" cy="313440"/>
              <a:chOff x="3138894" y="5474854"/>
              <a:chExt cx="1186531" cy="313440"/>
            </a:xfrm>
          </p:grpSpPr>
          <p:sp>
            <p:nvSpPr>
              <p:cNvPr id="75" name="Rectangle 74"/>
              <p:cNvSpPr/>
              <p:nvPr/>
            </p:nvSpPr>
            <p:spPr>
              <a:xfrm>
                <a:off x="3138894" y="5520985"/>
                <a:ext cx="211900" cy="186246"/>
              </a:xfrm>
              <a:prstGeom prst="rect">
                <a:avLst/>
              </a:prstGeom>
              <a:solidFill>
                <a:srgbClr val="B0B6B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76" name="TextBox 75"/>
              <p:cNvSpPr txBox="1"/>
              <p:nvPr/>
            </p:nvSpPr>
            <p:spPr>
              <a:xfrm>
                <a:off x="3345339" y="5474854"/>
                <a:ext cx="980086" cy="313440"/>
              </a:xfrm>
              <a:prstGeom prst="rect">
                <a:avLst/>
              </a:prstGeom>
              <a:noFill/>
            </p:spPr>
            <p:txBody>
              <a:bodyPr wrap="square" rtlCol="0">
                <a:spAutoFit/>
              </a:bodyPr>
              <a:lstStyle/>
              <a:p>
                <a:pPr defTabSz="598537"/>
                <a:r>
                  <a:rPr lang="en-GB" sz="1400" dirty="0">
                    <a:solidFill>
                      <a:srgbClr val="000000"/>
                    </a:solidFill>
                  </a:rPr>
                  <a:t>Placebo</a:t>
                </a:r>
                <a:endParaRPr lang="en-US" sz="1400" dirty="0">
                  <a:solidFill>
                    <a:srgbClr val="000000"/>
                  </a:solidFill>
                </a:endParaRPr>
              </a:p>
            </p:txBody>
          </p:sp>
        </p:grpSp>
        <p:grpSp>
          <p:nvGrpSpPr>
            <p:cNvPr id="69" name="Group 68"/>
            <p:cNvGrpSpPr/>
            <p:nvPr/>
          </p:nvGrpSpPr>
          <p:grpSpPr>
            <a:xfrm>
              <a:off x="4147563" y="5761406"/>
              <a:ext cx="2210993" cy="313441"/>
              <a:chOff x="2659619" y="5766936"/>
              <a:chExt cx="2210993" cy="313441"/>
            </a:xfrm>
          </p:grpSpPr>
          <p:sp>
            <p:nvSpPr>
              <p:cNvPr id="73" name="Rectangle 72"/>
              <p:cNvSpPr/>
              <p:nvPr/>
            </p:nvSpPr>
            <p:spPr>
              <a:xfrm>
                <a:off x="2659619" y="5813067"/>
                <a:ext cx="211900" cy="1862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74" name="TextBox 73"/>
              <p:cNvSpPr txBox="1"/>
              <p:nvPr/>
            </p:nvSpPr>
            <p:spPr>
              <a:xfrm>
                <a:off x="2858703" y="5766936"/>
                <a:ext cx="2011909" cy="313441"/>
              </a:xfrm>
              <a:prstGeom prst="rect">
                <a:avLst/>
              </a:prstGeom>
              <a:noFill/>
            </p:spPr>
            <p:txBody>
              <a:bodyPr wrap="square" rtlCol="0">
                <a:spAutoFit/>
              </a:bodyPr>
              <a:lstStyle/>
              <a:p>
                <a:pPr defTabSz="598537"/>
                <a:r>
                  <a:rPr lang="en-GB" sz="1400" dirty="0">
                    <a:solidFill>
                      <a:srgbClr val="000000"/>
                    </a:solidFill>
                  </a:rPr>
                  <a:t>Benralizumab Q4W </a:t>
                </a:r>
                <a:endParaRPr lang="en-US" sz="1400" dirty="0">
                  <a:solidFill>
                    <a:srgbClr val="000000"/>
                  </a:solidFill>
                </a:endParaRPr>
              </a:p>
            </p:txBody>
          </p:sp>
        </p:grpSp>
        <p:grpSp>
          <p:nvGrpSpPr>
            <p:cNvPr id="70" name="Group 69"/>
            <p:cNvGrpSpPr/>
            <p:nvPr/>
          </p:nvGrpSpPr>
          <p:grpSpPr>
            <a:xfrm>
              <a:off x="4141876" y="6051247"/>
              <a:ext cx="2067181" cy="313441"/>
              <a:chOff x="3133207" y="6045716"/>
              <a:chExt cx="2067181" cy="313441"/>
            </a:xfrm>
          </p:grpSpPr>
          <p:sp>
            <p:nvSpPr>
              <p:cNvPr id="71" name="Rectangle 70"/>
              <p:cNvSpPr/>
              <p:nvPr/>
            </p:nvSpPr>
            <p:spPr>
              <a:xfrm>
                <a:off x="3133207" y="6091847"/>
                <a:ext cx="211900" cy="186246"/>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72" name="TextBox 71"/>
              <p:cNvSpPr txBox="1"/>
              <p:nvPr/>
            </p:nvSpPr>
            <p:spPr>
              <a:xfrm>
                <a:off x="3337977" y="6045716"/>
                <a:ext cx="1862411" cy="313441"/>
              </a:xfrm>
              <a:prstGeom prst="rect">
                <a:avLst/>
              </a:prstGeom>
              <a:noFill/>
            </p:spPr>
            <p:txBody>
              <a:bodyPr wrap="square" rtlCol="0">
                <a:spAutoFit/>
              </a:bodyPr>
              <a:lstStyle/>
              <a:p>
                <a:pPr defTabSz="598537"/>
                <a:r>
                  <a:rPr lang="en-GB" sz="1400" dirty="0">
                    <a:solidFill>
                      <a:srgbClr val="000000"/>
                    </a:solidFill>
                  </a:rPr>
                  <a:t>Benralizumab Q8W</a:t>
                </a:r>
                <a:endParaRPr lang="en-US" sz="1400" dirty="0">
                  <a:solidFill>
                    <a:srgbClr val="000000"/>
                  </a:solidFill>
                </a:endParaRPr>
              </a:p>
            </p:txBody>
          </p:sp>
        </p:grpSp>
      </p:grpSp>
    </p:spTree>
    <p:extLst>
      <p:ext uri="{BB962C8B-B14F-4D97-AF65-F5344CB8AC3E}">
        <p14:creationId xmlns:p14="http://schemas.microsoft.com/office/powerpoint/2010/main" val="965901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 name="Chart 74"/>
          <p:cNvGraphicFramePr/>
          <p:nvPr>
            <p:extLst>
              <p:ext uri="{D42A27DB-BD31-4B8C-83A1-F6EECF244321}">
                <p14:modId xmlns:p14="http://schemas.microsoft.com/office/powerpoint/2010/main" val="845457091"/>
              </p:ext>
            </p:extLst>
          </p:nvPr>
        </p:nvGraphicFramePr>
        <p:xfrm>
          <a:off x="2546041" y="1882100"/>
          <a:ext cx="6810610" cy="3685657"/>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t>ZONDA: Change in Prebronchodilator FEV</a:t>
            </a:r>
            <a:r>
              <a:rPr lang="en-US" baseline="-25000" dirty="0"/>
              <a:t>1 </a:t>
            </a:r>
            <a:r>
              <a:rPr lang="en-US" dirty="0"/>
              <a:t>at Week 28</a:t>
            </a:r>
            <a:r>
              <a:rPr lang="en-US" baseline="30000" dirty="0"/>
              <a:t>1</a:t>
            </a:r>
            <a:endParaRPr lang="en-US" dirty="0"/>
          </a:p>
        </p:txBody>
      </p:sp>
      <p:sp>
        <p:nvSpPr>
          <p:cNvPr id="3" name="Slide Number Placeholder 2"/>
          <p:cNvSpPr>
            <a:spLocks noGrp="1"/>
          </p:cNvSpPr>
          <p:nvPr>
            <p:ph type="sldNum" sz="quarter" idx="12"/>
          </p:nvPr>
        </p:nvSpPr>
        <p:spPr/>
        <p:txBody>
          <a:bodyPr/>
          <a:lstStyle/>
          <a:p>
            <a:fld id="{481F2B7F-198A-42B2-B878-1A7737CDC9EB}" type="slidenum">
              <a:rPr lang="en-US" smtClean="0"/>
              <a:pPr/>
              <a:t>22</a:t>
            </a:fld>
            <a:endParaRPr lang="en-US" dirty="0"/>
          </a:p>
        </p:txBody>
      </p:sp>
      <p:sp>
        <p:nvSpPr>
          <p:cNvPr id="9" name="Text Placeholder 8"/>
          <p:cNvSpPr>
            <a:spLocks noGrp="1"/>
          </p:cNvSpPr>
          <p:nvPr>
            <p:ph type="body" sz="quarter" idx="13"/>
          </p:nvPr>
        </p:nvSpPr>
        <p:spPr/>
        <p:txBody>
          <a:bodyPr/>
          <a:lstStyle/>
          <a:p>
            <a:br>
              <a:rPr lang="en-US" dirty="0"/>
            </a:br>
            <a:r>
              <a:rPr lang="en-GB" dirty="0"/>
              <a:t>FEV</a:t>
            </a:r>
            <a:r>
              <a:rPr lang="en-GB" baseline="-25000" dirty="0"/>
              <a:t>1 </a:t>
            </a:r>
            <a:r>
              <a:rPr lang="en-GB" dirty="0"/>
              <a:t>= forced expiratory volume in 1 second</a:t>
            </a:r>
            <a:r>
              <a:rPr lang="en-US" dirty="0"/>
              <a:t>; </a:t>
            </a:r>
            <a:r>
              <a:rPr lang="en-GB" dirty="0"/>
              <a:t>LSM = least squares mean; </a:t>
            </a:r>
            <a:r>
              <a:rPr lang="en-US" dirty="0"/>
              <a:t>Q4W = every 4 weeks; Q8W = every 8 weeks</a:t>
            </a:r>
            <a:r>
              <a:rPr lang="en-GB" dirty="0"/>
              <a:t>.</a:t>
            </a:r>
          </a:p>
          <a:p>
            <a:r>
              <a:rPr lang="en-US" dirty="0"/>
              <a:t>1. Nair P et al. Supplementary appendix. </a:t>
            </a:r>
            <a:r>
              <a:rPr lang="en-US" i="1" dirty="0"/>
              <a:t>N Engl J Med</a:t>
            </a:r>
            <a:r>
              <a:rPr lang="en-US" dirty="0"/>
              <a:t>. 2017;376:2448-2458; 2. Nair P et al. </a:t>
            </a:r>
            <a:r>
              <a:rPr lang="en-US" i="1" dirty="0"/>
              <a:t>N </a:t>
            </a:r>
            <a:r>
              <a:rPr lang="en-US" i="1" dirty="0" err="1"/>
              <a:t>Engl</a:t>
            </a:r>
            <a:r>
              <a:rPr lang="en-US" i="1" dirty="0"/>
              <a:t> J Med</a:t>
            </a:r>
            <a:r>
              <a:rPr lang="en-US" dirty="0"/>
              <a:t>. 2017;376:2448-2458.</a:t>
            </a:r>
          </a:p>
        </p:txBody>
      </p:sp>
      <p:sp>
        <p:nvSpPr>
          <p:cNvPr id="70" name="Content Placeholder 2"/>
          <p:cNvSpPr txBox="1">
            <a:spLocks/>
          </p:cNvSpPr>
          <p:nvPr/>
        </p:nvSpPr>
        <p:spPr>
          <a:xfrm>
            <a:off x="457200" y="5948869"/>
            <a:ext cx="11139527" cy="483183"/>
          </a:xfrm>
          <a:prstGeom prst="rect">
            <a:avLst/>
          </a:prstGeom>
        </p:spPr>
        <p:txBody>
          <a:bodyPr/>
          <a:lstStyle>
            <a:lvl1pPr marL="309026" indent="-309026" algn="l" defTabSz="609585" rtl="0" eaLnBrk="1" latinLnBrk="0" hangingPunct="1">
              <a:spcBef>
                <a:spcPts val="0"/>
              </a:spcBef>
              <a:spcAft>
                <a:spcPts val="600"/>
              </a:spcAft>
              <a:buFont typeface="Arial"/>
              <a:buChar char="•"/>
              <a:defRPr sz="2667" kern="1200">
                <a:solidFill>
                  <a:schemeClr val="tx1"/>
                </a:solidFill>
                <a:latin typeface="+mn-lt"/>
                <a:ea typeface="+mn-ea"/>
                <a:cs typeface="+mn-cs"/>
              </a:defRPr>
            </a:lvl1pPr>
            <a:lvl2pPr marL="609585" indent="-300559" algn="l" defTabSz="609585" rtl="0" eaLnBrk="1" latinLnBrk="0" hangingPunct="1">
              <a:spcBef>
                <a:spcPts val="0"/>
              </a:spcBef>
              <a:spcAft>
                <a:spcPts val="600"/>
              </a:spcAft>
              <a:buFont typeface="Arial"/>
              <a:buChar char="–"/>
              <a:defRPr sz="2400" kern="1200">
                <a:solidFill>
                  <a:schemeClr val="tx1"/>
                </a:solidFill>
                <a:latin typeface="+mn-lt"/>
                <a:ea typeface="+mn-ea"/>
                <a:cs typeface="+mn-cs"/>
              </a:defRPr>
            </a:lvl2pPr>
            <a:lvl3pPr marL="918610" indent="-309026" algn="l" defTabSz="609585" rtl="0" eaLnBrk="1" latinLnBrk="0" hangingPunct="1">
              <a:spcBef>
                <a:spcPts val="0"/>
              </a:spcBef>
              <a:spcAft>
                <a:spcPts val="600"/>
              </a:spcAft>
              <a:buFont typeface="Arial"/>
              <a:buChar char="•"/>
              <a:defRPr sz="2133" kern="1200">
                <a:solidFill>
                  <a:schemeClr val="tx1"/>
                </a:solidFill>
                <a:latin typeface="+mn-lt"/>
                <a:ea typeface="+mn-ea"/>
                <a:cs typeface="+mn-cs"/>
              </a:defRPr>
            </a:lvl3pPr>
            <a:lvl4pPr marL="1219170" indent="-300559"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4pPr>
            <a:lvl5pPr marL="1528195" indent="-309026"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indent="-228600">
              <a:spcBef>
                <a:spcPts val="1200"/>
              </a:spcBef>
              <a:spcAft>
                <a:spcPts val="0"/>
              </a:spcAft>
              <a:buClr>
                <a:schemeClr val="accent1"/>
              </a:buClr>
            </a:pPr>
            <a:r>
              <a:rPr lang="en-US" sz="1600" b="1" dirty="0">
                <a:solidFill>
                  <a:srgbClr val="000000"/>
                </a:solidFill>
              </a:rPr>
              <a:t>The study</a:t>
            </a:r>
            <a:r>
              <a:rPr lang="en-US" sz="1600" b="1" baseline="30000" dirty="0">
                <a:solidFill>
                  <a:srgbClr val="000000"/>
                </a:solidFill>
              </a:rPr>
              <a:t>2</a:t>
            </a:r>
            <a:r>
              <a:rPr lang="en-US" sz="1600" b="1" dirty="0">
                <a:solidFill>
                  <a:srgbClr val="000000"/>
                </a:solidFill>
              </a:rPr>
              <a:t> was not powered to assess efficacy for FEV</a:t>
            </a:r>
            <a:r>
              <a:rPr lang="en-US" sz="1600" b="1" baseline="-25000" dirty="0">
                <a:solidFill>
                  <a:srgbClr val="000000"/>
                </a:solidFill>
              </a:rPr>
              <a:t>1</a:t>
            </a:r>
            <a:endParaRPr lang="en-US" sz="1600" b="1" dirty="0">
              <a:solidFill>
                <a:srgbClr val="000000"/>
              </a:solidFill>
            </a:endParaRPr>
          </a:p>
        </p:txBody>
      </p:sp>
      <p:sp>
        <p:nvSpPr>
          <p:cNvPr id="22" name="Left Bracket 107"/>
          <p:cNvSpPr/>
          <p:nvPr/>
        </p:nvSpPr>
        <p:spPr>
          <a:xfrm rot="16200000" flipH="1">
            <a:off x="4840829" y="2400494"/>
            <a:ext cx="1386624" cy="1190734"/>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467555"/>
              <a:gd name="connsiteY0" fmla="*/ 752592 h 752592"/>
              <a:gd name="connsiteX1" fmla="*/ 0 w 1467555"/>
              <a:gd name="connsiteY1" fmla="*/ 752584 h 752592"/>
              <a:gd name="connsiteX2" fmla="*/ 0 w 1467555"/>
              <a:gd name="connsiteY2" fmla="*/ 8 h 752592"/>
              <a:gd name="connsiteX3" fmla="*/ 1217409 w 1467555"/>
              <a:gd name="connsiteY3" fmla="*/ 0 h 752592"/>
              <a:gd name="connsiteX4" fmla="*/ 1217409 w 1467555"/>
              <a:gd name="connsiteY4" fmla="*/ 752592 h 752592"/>
              <a:gd name="connsiteX0" fmla="*/ 326079 w 1467555"/>
              <a:gd name="connsiteY0" fmla="*/ 752592 h 752592"/>
              <a:gd name="connsiteX1" fmla="*/ 0 w 1467555"/>
              <a:gd name="connsiteY1" fmla="*/ 752584 h 752592"/>
              <a:gd name="connsiteX2" fmla="*/ 0 w 1467555"/>
              <a:gd name="connsiteY2" fmla="*/ 8 h 752592"/>
              <a:gd name="connsiteX3" fmla="*/ 1467555 w 1467555"/>
              <a:gd name="connsiteY3" fmla="*/ 5828 h 752592"/>
              <a:gd name="connsiteX0" fmla="*/ 1217409 w 1452668"/>
              <a:gd name="connsiteY0" fmla="*/ 752592 h 752592"/>
              <a:gd name="connsiteX1" fmla="*/ 0 w 1452668"/>
              <a:gd name="connsiteY1" fmla="*/ 752584 h 752592"/>
              <a:gd name="connsiteX2" fmla="*/ 0 w 1452668"/>
              <a:gd name="connsiteY2" fmla="*/ 8 h 752592"/>
              <a:gd name="connsiteX3" fmla="*/ 1217409 w 1452668"/>
              <a:gd name="connsiteY3" fmla="*/ 0 h 752592"/>
              <a:gd name="connsiteX4" fmla="*/ 1217409 w 1452668"/>
              <a:gd name="connsiteY4" fmla="*/ 752592 h 752592"/>
              <a:gd name="connsiteX0" fmla="*/ 326079 w 1452668"/>
              <a:gd name="connsiteY0" fmla="*/ 752592 h 752592"/>
              <a:gd name="connsiteX1" fmla="*/ 0 w 1452668"/>
              <a:gd name="connsiteY1" fmla="*/ 752584 h 752592"/>
              <a:gd name="connsiteX2" fmla="*/ 0 w 1452668"/>
              <a:gd name="connsiteY2" fmla="*/ 8 h 752592"/>
              <a:gd name="connsiteX3" fmla="*/ 1452669 w 1452668"/>
              <a:gd name="connsiteY3" fmla="*/ 5830 h 752592"/>
              <a:gd name="connsiteX0" fmla="*/ 1217409 w 1441505"/>
              <a:gd name="connsiteY0" fmla="*/ 752592 h 752592"/>
              <a:gd name="connsiteX1" fmla="*/ 0 w 1441505"/>
              <a:gd name="connsiteY1" fmla="*/ 752584 h 752592"/>
              <a:gd name="connsiteX2" fmla="*/ 0 w 1441505"/>
              <a:gd name="connsiteY2" fmla="*/ 8 h 752592"/>
              <a:gd name="connsiteX3" fmla="*/ 1217409 w 1441505"/>
              <a:gd name="connsiteY3" fmla="*/ 0 h 752592"/>
              <a:gd name="connsiteX4" fmla="*/ 1217409 w 1441505"/>
              <a:gd name="connsiteY4" fmla="*/ 752592 h 752592"/>
              <a:gd name="connsiteX0" fmla="*/ 326079 w 1441505"/>
              <a:gd name="connsiteY0" fmla="*/ 752592 h 752592"/>
              <a:gd name="connsiteX1" fmla="*/ 0 w 1441505"/>
              <a:gd name="connsiteY1" fmla="*/ 752584 h 752592"/>
              <a:gd name="connsiteX2" fmla="*/ 0 w 1441505"/>
              <a:gd name="connsiteY2" fmla="*/ 8 h 752592"/>
              <a:gd name="connsiteX3" fmla="*/ 1441506 w 1441505"/>
              <a:gd name="connsiteY3" fmla="*/ 5833 h 752592"/>
              <a:gd name="connsiteX0" fmla="*/ 1217409 w 1441506"/>
              <a:gd name="connsiteY0" fmla="*/ 752592 h 759874"/>
              <a:gd name="connsiteX1" fmla="*/ 0 w 1441506"/>
              <a:gd name="connsiteY1" fmla="*/ 752584 h 759874"/>
              <a:gd name="connsiteX2" fmla="*/ 0 w 1441506"/>
              <a:gd name="connsiteY2" fmla="*/ 8 h 759874"/>
              <a:gd name="connsiteX3" fmla="*/ 1217409 w 1441506"/>
              <a:gd name="connsiteY3" fmla="*/ 0 h 759874"/>
              <a:gd name="connsiteX4" fmla="*/ 1217409 w 1441506"/>
              <a:gd name="connsiteY4" fmla="*/ 752592 h 759874"/>
              <a:gd name="connsiteX0" fmla="*/ 482418 w 1441506"/>
              <a:gd name="connsiteY0" fmla="*/ 759874 h 759874"/>
              <a:gd name="connsiteX1" fmla="*/ 0 w 1441506"/>
              <a:gd name="connsiteY1" fmla="*/ 752584 h 759874"/>
              <a:gd name="connsiteX2" fmla="*/ 0 w 1441506"/>
              <a:gd name="connsiteY2" fmla="*/ 8 h 759874"/>
              <a:gd name="connsiteX3" fmla="*/ 1441506 w 1441506"/>
              <a:gd name="connsiteY3" fmla="*/ 5833 h 759874"/>
              <a:gd name="connsiteX0" fmla="*/ 1217409 w 1441506"/>
              <a:gd name="connsiteY0" fmla="*/ 752592 h 752592"/>
              <a:gd name="connsiteX1" fmla="*/ 0 w 1441506"/>
              <a:gd name="connsiteY1" fmla="*/ 752584 h 752592"/>
              <a:gd name="connsiteX2" fmla="*/ 0 w 1441506"/>
              <a:gd name="connsiteY2" fmla="*/ 8 h 752592"/>
              <a:gd name="connsiteX3" fmla="*/ 1217409 w 1441506"/>
              <a:gd name="connsiteY3" fmla="*/ 0 h 752592"/>
              <a:gd name="connsiteX4" fmla="*/ 1217409 w 1441506"/>
              <a:gd name="connsiteY4" fmla="*/ 752592 h 752592"/>
              <a:gd name="connsiteX0" fmla="*/ 508478 w 1441506"/>
              <a:gd name="connsiteY0" fmla="*/ 745312 h 752592"/>
              <a:gd name="connsiteX1" fmla="*/ 0 w 1441506"/>
              <a:gd name="connsiteY1" fmla="*/ 752584 h 752592"/>
              <a:gd name="connsiteX2" fmla="*/ 0 w 1441506"/>
              <a:gd name="connsiteY2" fmla="*/ 8 h 752592"/>
              <a:gd name="connsiteX3" fmla="*/ 1441506 w 1441506"/>
              <a:gd name="connsiteY3" fmla="*/ 5833 h 752592"/>
              <a:gd name="connsiteX0" fmla="*/ 1217409 w 1441506"/>
              <a:gd name="connsiteY0" fmla="*/ 752592 h 757451"/>
              <a:gd name="connsiteX1" fmla="*/ 0 w 1441506"/>
              <a:gd name="connsiteY1" fmla="*/ 752584 h 757451"/>
              <a:gd name="connsiteX2" fmla="*/ 0 w 1441506"/>
              <a:gd name="connsiteY2" fmla="*/ 8 h 757451"/>
              <a:gd name="connsiteX3" fmla="*/ 1217409 w 1441506"/>
              <a:gd name="connsiteY3" fmla="*/ 0 h 757451"/>
              <a:gd name="connsiteX4" fmla="*/ 1217409 w 1441506"/>
              <a:gd name="connsiteY4" fmla="*/ 752592 h 757451"/>
              <a:gd name="connsiteX0" fmla="*/ 508481 w 1441506"/>
              <a:gd name="connsiteY0" fmla="*/ 757451 h 757451"/>
              <a:gd name="connsiteX1" fmla="*/ 0 w 1441506"/>
              <a:gd name="connsiteY1" fmla="*/ 752584 h 757451"/>
              <a:gd name="connsiteX2" fmla="*/ 0 w 1441506"/>
              <a:gd name="connsiteY2" fmla="*/ 8 h 757451"/>
              <a:gd name="connsiteX3" fmla="*/ 1441506 w 1441506"/>
              <a:gd name="connsiteY3" fmla="*/ 5833 h 757451"/>
              <a:gd name="connsiteX0" fmla="*/ 1217409 w 1441506"/>
              <a:gd name="connsiteY0" fmla="*/ 752592 h 752599"/>
              <a:gd name="connsiteX1" fmla="*/ 0 w 1441506"/>
              <a:gd name="connsiteY1" fmla="*/ 752584 h 752599"/>
              <a:gd name="connsiteX2" fmla="*/ 0 w 1441506"/>
              <a:gd name="connsiteY2" fmla="*/ 8 h 752599"/>
              <a:gd name="connsiteX3" fmla="*/ 1217409 w 1441506"/>
              <a:gd name="connsiteY3" fmla="*/ 0 h 752599"/>
              <a:gd name="connsiteX4" fmla="*/ 1217409 w 1441506"/>
              <a:gd name="connsiteY4" fmla="*/ 752592 h 752599"/>
              <a:gd name="connsiteX0" fmla="*/ 508485 w 1441506"/>
              <a:gd name="connsiteY0" fmla="*/ 752599 h 752599"/>
              <a:gd name="connsiteX1" fmla="*/ 0 w 1441506"/>
              <a:gd name="connsiteY1" fmla="*/ 752584 h 752599"/>
              <a:gd name="connsiteX2" fmla="*/ 0 w 1441506"/>
              <a:gd name="connsiteY2" fmla="*/ 8 h 752599"/>
              <a:gd name="connsiteX3" fmla="*/ 1441506 w 1441506"/>
              <a:gd name="connsiteY3" fmla="*/ 5833 h 752599"/>
              <a:gd name="connsiteX0" fmla="*/ 1217409 w 1441506"/>
              <a:gd name="connsiteY0" fmla="*/ 752592 h 752599"/>
              <a:gd name="connsiteX1" fmla="*/ 0 w 1441506"/>
              <a:gd name="connsiteY1" fmla="*/ 752584 h 752599"/>
              <a:gd name="connsiteX2" fmla="*/ 0 w 1441506"/>
              <a:gd name="connsiteY2" fmla="*/ 8 h 752599"/>
              <a:gd name="connsiteX3" fmla="*/ 1217409 w 1441506"/>
              <a:gd name="connsiteY3" fmla="*/ 0 h 752599"/>
              <a:gd name="connsiteX4" fmla="*/ 1217409 w 1441506"/>
              <a:gd name="connsiteY4" fmla="*/ 752592 h 752599"/>
              <a:gd name="connsiteX0" fmla="*/ 339890 w 1441506"/>
              <a:gd name="connsiteY0" fmla="*/ 752599 h 752599"/>
              <a:gd name="connsiteX1" fmla="*/ 0 w 1441506"/>
              <a:gd name="connsiteY1" fmla="*/ 752584 h 752599"/>
              <a:gd name="connsiteX2" fmla="*/ 0 w 1441506"/>
              <a:gd name="connsiteY2" fmla="*/ 8 h 752599"/>
              <a:gd name="connsiteX3" fmla="*/ 1441506 w 1441506"/>
              <a:gd name="connsiteY3" fmla="*/ 5833 h 752599"/>
              <a:gd name="connsiteX0" fmla="*/ 1217409 w 1487486"/>
              <a:gd name="connsiteY0" fmla="*/ 752592 h 752599"/>
              <a:gd name="connsiteX1" fmla="*/ 0 w 1487486"/>
              <a:gd name="connsiteY1" fmla="*/ 752584 h 752599"/>
              <a:gd name="connsiteX2" fmla="*/ 0 w 1487486"/>
              <a:gd name="connsiteY2" fmla="*/ 8 h 752599"/>
              <a:gd name="connsiteX3" fmla="*/ 1217409 w 1487486"/>
              <a:gd name="connsiteY3" fmla="*/ 0 h 752599"/>
              <a:gd name="connsiteX4" fmla="*/ 1217409 w 1487486"/>
              <a:gd name="connsiteY4" fmla="*/ 752592 h 752599"/>
              <a:gd name="connsiteX0" fmla="*/ 339890 w 1487486"/>
              <a:gd name="connsiteY0" fmla="*/ 752599 h 752599"/>
              <a:gd name="connsiteX1" fmla="*/ 0 w 1487486"/>
              <a:gd name="connsiteY1" fmla="*/ 752584 h 752599"/>
              <a:gd name="connsiteX2" fmla="*/ 0 w 1487486"/>
              <a:gd name="connsiteY2" fmla="*/ 8 h 752599"/>
              <a:gd name="connsiteX3" fmla="*/ 1487486 w 1487486"/>
              <a:gd name="connsiteY3" fmla="*/ 5833 h 752599"/>
            </a:gdLst>
            <a:ahLst/>
            <a:cxnLst>
              <a:cxn ang="0">
                <a:pos x="connsiteX0" y="connsiteY0"/>
              </a:cxn>
              <a:cxn ang="0">
                <a:pos x="connsiteX1" y="connsiteY1"/>
              </a:cxn>
              <a:cxn ang="0">
                <a:pos x="connsiteX2" y="connsiteY2"/>
              </a:cxn>
              <a:cxn ang="0">
                <a:pos x="connsiteX3" y="connsiteY3"/>
              </a:cxn>
            </a:cxnLst>
            <a:rect l="l" t="t" r="r" b="b"/>
            <a:pathLst>
              <a:path w="1487486" h="752599" stroke="0" extrusionOk="0">
                <a:moveTo>
                  <a:pt x="1217409" y="752592"/>
                </a:moveTo>
                <a:lnTo>
                  <a:pt x="0" y="752584"/>
                </a:lnTo>
                <a:lnTo>
                  <a:pt x="0" y="8"/>
                </a:lnTo>
                <a:cubicBezTo>
                  <a:pt x="0" y="4"/>
                  <a:pt x="545053" y="0"/>
                  <a:pt x="1217409" y="0"/>
                </a:cubicBezTo>
                <a:lnTo>
                  <a:pt x="1217409" y="752592"/>
                </a:lnTo>
                <a:close/>
              </a:path>
              <a:path w="1487486" h="752599" fill="none">
                <a:moveTo>
                  <a:pt x="339890" y="752599"/>
                </a:moveTo>
                <a:lnTo>
                  <a:pt x="0" y="752584"/>
                </a:lnTo>
                <a:lnTo>
                  <a:pt x="0" y="8"/>
                </a:lnTo>
                <a:cubicBezTo>
                  <a:pt x="0" y="4"/>
                  <a:pt x="815130" y="5833"/>
                  <a:pt x="1487486" y="5833"/>
                </a:cubicBezTo>
              </a:path>
            </a:pathLst>
          </a:custGeom>
          <a:ln w="190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sp>
        <p:nvSpPr>
          <p:cNvPr id="23" name="Left Bracket 107"/>
          <p:cNvSpPr/>
          <p:nvPr/>
        </p:nvSpPr>
        <p:spPr>
          <a:xfrm rot="16200000" flipH="1">
            <a:off x="5127729" y="1479754"/>
            <a:ext cx="2071296" cy="2926080"/>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217409 w 1217409"/>
              <a:gd name="connsiteY3" fmla="*/ 0 h 753663"/>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195487 w 1217409"/>
              <a:gd name="connsiteY3" fmla="*/ 1 h 753663"/>
              <a:gd name="connsiteX0" fmla="*/ 1217409 w 1217409"/>
              <a:gd name="connsiteY0" fmla="*/ 752592 h 755487"/>
              <a:gd name="connsiteX1" fmla="*/ 0 w 1217409"/>
              <a:gd name="connsiteY1" fmla="*/ 752584 h 755487"/>
              <a:gd name="connsiteX2" fmla="*/ 0 w 1217409"/>
              <a:gd name="connsiteY2" fmla="*/ 8 h 755487"/>
              <a:gd name="connsiteX3" fmla="*/ 1217409 w 1217409"/>
              <a:gd name="connsiteY3" fmla="*/ 0 h 755487"/>
              <a:gd name="connsiteX4" fmla="*/ 1217409 w 1217409"/>
              <a:gd name="connsiteY4" fmla="*/ 752592 h 755487"/>
              <a:gd name="connsiteX0" fmla="*/ 305481 w 1217409"/>
              <a:gd name="connsiteY0" fmla="*/ 755487 h 755487"/>
              <a:gd name="connsiteX1" fmla="*/ 0 w 1217409"/>
              <a:gd name="connsiteY1" fmla="*/ 752584 h 755487"/>
              <a:gd name="connsiteX2" fmla="*/ 0 w 1217409"/>
              <a:gd name="connsiteY2" fmla="*/ 8 h 755487"/>
              <a:gd name="connsiteX3" fmla="*/ 1195487 w 1217409"/>
              <a:gd name="connsiteY3" fmla="*/ 1 h 755487"/>
              <a:gd name="connsiteX0" fmla="*/ 1217409 w 1217409"/>
              <a:gd name="connsiteY0" fmla="*/ 752592 h 752752"/>
              <a:gd name="connsiteX1" fmla="*/ 0 w 1217409"/>
              <a:gd name="connsiteY1" fmla="*/ 752584 h 752752"/>
              <a:gd name="connsiteX2" fmla="*/ 0 w 1217409"/>
              <a:gd name="connsiteY2" fmla="*/ 8 h 752752"/>
              <a:gd name="connsiteX3" fmla="*/ 1217409 w 1217409"/>
              <a:gd name="connsiteY3" fmla="*/ 0 h 752752"/>
              <a:gd name="connsiteX4" fmla="*/ 1217409 w 1217409"/>
              <a:gd name="connsiteY4" fmla="*/ 752592 h 752752"/>
              <a:gd name="connsiteX0" fmla="*/ 305481 w 1217409"/>
              <a:gd name="connsiteY0" fmla="*/ 752752 h 752752"/>
              <a:gd name="connsiteX1" fmla="*/ 0 w 1217409"/>
              <a:gd name="connsiteY1" fmla="*/ 752584 h 752752"/>
              <a:gd name="connsiteX2" fmla="*/ 0 w 1217409"/>
              <a:gd name="connsiteY2" fmla="*/ 8 h 752752"/>
              <a:gd name="connsiteX3" fmla="*/ 1195487 w 1217409"/>
              <a:gd name="connsiteY3" fmla="*/ 1 h 752752"/>
              <a:gd name="connsiteX0" fmla="*/ 1217409 w 1217409"/>
              <a:gd name="connsiteY0" fmla="*/ 752592 h 754576"/>
              <a:gd name="connsiteX1" fmla="*/ 0 w 1217409"/>
              <a:gd name="connsiteY1" fmla="*/ 752584 h 754576"/>
              <a:gd name="connsiteX2" fmla="*/ 0 w 1217409"/>
              <a:gd name="connsiteY2" fmla="*/ 8 h 754576"/>
              <a:gd name="connsiteX3" fmla="*/ 1217409 w 1217409"/>
              <a:gd name="connsiteY3" fmla="*/ 0 h 754576"/>
              <a:gd name="connsiteX4" fmla="*/ 1217409 w 1217409"/>
              <a:gd name="connsiteY4" fmla="*/ 752592 h 754576"/>
              <a:gd name="connsiteX0" fmla="*/ 307919 w 1217409"/>
              <a:gd name="connsiteY0" fmla="*/ 754576 h 754576"/>
              <a:gd name="connsiteX1" fmla="*/ 0 w 1217409"/>
              <a:gd name="connsiteY1" fmla="*/ 752584 h 754576"/>
              <a:gd name="connsiteX2" fmla="*/ 0 w 1217409"/>
              <a:gd name="connsiteY2" fmla="*/ 8 h 754576"/>
              <a:gd name="connsiteX3" fmla="*/ 1195487 w 1217409"/>
              <a:gd name="connsiteY3" fmla="*/ 1 h 754576"/>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10355 w 1217409"/>
              <a:gd name="connsiteY0" fmla="*/ 751841 h 752592"/>
              <a:gd name="connsiteX1" fmla="*/ 0 w 1217409"/>
              <a:gd name="connsiteY1" fmla="*/ 752584 h 752592"/>
              <a:gd name="connsiteX2" fmla="*/ 0 w 1217409"/>
              <a:gd name="connsiteY2" fmla="*/ 8 h 752592"/>
              <a:gd name="connsiteX3" fmla="*/ 1195487 w 1217409"/>
              <a:gd name="connsiteY3" fmla="*/ 1 h 752592"/>
              <a:gd name="connsiteX0" fmla="*/ 1217409 w 1217409"/>
              <a:gd name="connsiteY0" fmla="*/ 752592 h 752752"/>
              <a:gd name="connsiteX1" fmla="*/ 0 w 1217409"/>
              <a:gd name="connsiteY1" fmla="*/ 752584 h 752752"/>
              <a:gd name="connsiteX2" fmla="*/ 0 w 1217409"/>
              <a:gd name="connsiteY2" fmla="*/ 8 h 752752"/>
              <a:gd name="connsiteX3" fmla="*/ 1217409 w 1217409"/>
              <a:gd name="connsiteY3" fmla="*/ 0 h 752752"/>
              <a:gd name="connsiteX4" fmla="*/ 1217409 w 1217409"/>
              <a:gd name="connsiteY4" fmla="*/ 752592 h 752752"/>
              <a:gd name="connsiteX0" fmla="*/ 310355 w 1217409"/>
              <a:gd name="connsiteY0" fmla="*/ 752752 h 752752"/>
              <a:gd name="connsiteX1" fmla="*/ 0 w 1217409"/>
              <a:gd name="connsiteY1" fmla="*/ 752584 h 752752"/>
              <a:gd name="connsiteX2" fmla="*/ 0 w 1217409"/>
              <a:gd name="connsiteY2" fmla="*/ 8 h 752752"/>
              <a:gd name="connsiteX3" fmla="*/ 1195487 w 1217409"/>
              <a:gd name="connsiteY3" fmla="*/ 1 h 752752"/>
              <a:gd name="connsiteX0" fmla="*/ 1217409 w 1217409"/>
              <a:gd name="connsiteY0" fmla="*/ 752592 h 752752"/>
              <a:gd name="connsiteX1" fmla="*/ 0 w 1217409"/>
              <a:gd name="connsiteY1" fmla="*/ 752584 h 752752"/>
              <a:gd name="connsiteX2" fmla="*/ 0 w 1217409"/>
              <a:gd name="connsiteY2" fmla="*/ 8 h 752752"/>
              <a:gd name="connsiteX3" fmla="*/ 1217409 w 1217409"/>
              <a:gd name="connsiteY3" fmla="*/ 0 h 752752"/>
              <a:gd name="connsiteX4" fmla="*/ 1217409 w 1217409"/>
              <a:gd name="connsiteY4" fmla="*/ 752592 h 752752"/>
              <a:gd name="connsiteX0" fmla="*/ 310355 w 1217409"/>
              <a:gd name="connsiteY0" fmla="*/ 752752 h 752752"/>
              <a:gd name="connsiteX1" fmla="*/ 0 w 1217409"/>
              <a:gd name="connsiteY1" fmla="*/ 752584 h 752752"/>
              <a:gd name="connsiteX2" fmla="*/ 0 w 1217409"/>
              <a:gd name="connsiteY2" fmla="*/ 8 h 752752"/>
              <a:gd name="connsiteX3" fmla="*/ 1042902 w 1217409"/>
              <a:gd name="connsiteY3" fmla="*/ 1 h 752752"/>
            </a:gdLst>
            <a:ahLst/>
            <a:cxnLst>
              <a:cxn ang="0">
                <a:pos x="connsiteX0" y="connsiteY0"/>
              </a:cxn>
              <a:cxn ang="0">
                <a:pos x="connsiteX1" y="connsiteY1"/>
              </a:cxn>
              <a:cxn ang="0">
                <a:pos x="connsiteX2" y="connsiteY2"/>
              </a:cxn>
              <a:cxn ang="0">
                <a:pos x="connsiteX3" y="connsiteY3"/>
              </a:cxn>
            </a:cxnLst>
            <a:rect l="l" t="t" r="r" b="b"/>
            <a:pathLst>
              <a:path w="1217409" h="752752" stroke="0" extrusionOk="0">
                <a:moveTo>
                  <a:pt x="1217409" y="752592"/>
                </a:moveTo>
                <a:lnTo>
                  <a:pt x="0" y="752584"/>
                </a:lnTo>
                <a:lnTo>
                  <a:pt x="0" y="8"/>
                </a:lnTo>
                <a:cubicBezTo>
                  <a:pt x="0" y="4"/>
                  <a:pt x="545053" y="0"/>
                  <a:pt x="1217409" y="0"/>
                </a:cubicBezTo>
                <a:lnTo>
                  <a:pt x="1217409" y="752592"/>
                </a:lnTo>
                <a:close/>
              </a:path>
              <a:path w="1217409" h="752752" fill="none">
                <a:moveTo>
                  <a:pt x="310355" y="752752"/>
                </a:moveTo>
                <a:lnTo>
                  <a:pt x="0" y="752584"/>
                </a:lnTo>
                <a:lnTo>
                  <a:pt x="0" y="8"/>
                </a:lnTo>
                <a:cubicBezTo>
                  <a:pt x="0" y="4"/>
                  <a:pt x="370546" y="1"/>
                  <a:pt x="1042902" y="1"/>
                </a:cubicBezTo>
              </a:path>
            </a:pathLst>
          </a:custGeom>
          <a:ln w="190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sp>
        <p:nvSpPr>
          <p:cNvPr id="24" name="TextBox 23"/>
          <p:cNvSpPr txBox="1"/>
          <p:nvPr/>
        </p:nvSpPr>
        <p:spPr>
          <a:xfrm>
            <a:off x="4905766" y="2066230"/>
            <a:ext cx="1559202" cy="215444"/>
          </a:xfrm>
          <a:prstGeom prst="rect">
            <a:avLst/>
          </a:prstGeom>
          <a:solidFill>
            <a:schemeClr val="bg1"/>
          </a:solidFill>
        </p:spPr>
        <p:txBody>
          <a:bodyPr wrap="square" lIns="0" tIns="0" rIns="0" bIns="0" rtlCol="0">
            <a:spAutoFit/>
          </a:bodyPr>
          <a:lstStyle/>
          <a:p>
            <a:pPr algn="ctr" defTabSz="448914"/>
            <a:r>
              <a:rPr lang="en-GB" sz="1400" b="1" dirty="0">
                <a:solidFill>
                  <a:srgbClr val="000000"/>
                </a:solidFill>
              </a:rPr>
              <a:t>+105 mL</a:t>
            </a:r>
            <a:r>
              <a:rPr lang="en-GB" sz="1400" b="1" baseline="30000" dirty="0">
                <a:solidFill>
                  <a:srgbClr val="000000"/>
                </a:solidFill>
              </a:rPr>
              <a:t> </a:t>
            </a:r>
            <a:r>
              <a:rPr lang="en-GB" sz="1400" b="1" dirty="0"/>
              <a:t>(p=0.153)</a:t>
            </a:r>
            <a:endParaRPr lang="en-US" sz="1400" b="1" dirty="0"/>
          </a:p>
        </p:txBody>
      </p:sp>
      <p:sp>
        <p:nvSpPr>
          <p:cNvPr id="25" name="TextBox 24"/>
          <p:cNvSpPr txBox="1"/>
          <p:nvPr/>
        </p:nvSpPr>
        <p:spPr>
          <a:xfrm>
            <a:off x="5051768" y="1674301"/>
            <a:ext cx="1799155" cy="215444"/>
          </a:xfrm>
          <a:prstGeom prst="rect">
            <a:avLst/>
          </a:prstGeom>
          <a:solidFill>
            <a:schemeClr val="bg1"/>
          </a:solidFill>
        </p:spPr>
        <p:txBody>
          <a:bodyPr wrap="square" lIns="0" tIns="0" rIns="0" bIns="0" rtlCol="0">
            <a:spAutoFit/>
          </a:bodyPr>
          <a:lstStyle/>
          <a:p>
            <a:pPr algn="ctr" defTabSz="448914"/>
            <a:r>
              <a:rPr lang="en-GB" sz="1400" b="1" dirty="0">
                <a:solidFill>
                  <a:srgbClr val="000000"/>
                </a:solidFill>
              </a:rPr>
              <a:t>+112 mL </a:t>
            </a:r>
            <a:r>
              <a:rPr lang="en-GB" sz="1400" b="1" baseline="30000" dirty="0"/>
              <a:t> </a:t>
            </a:r>
            <a:r>
              <a:rPr lang="en-GB" sz="1400" b="1" dirty="0"/>
              <a:t>(p=0.129)</a:t>
            </a:r>
            <a:endParaRPr lang="en-US" sz="1400" b="1" dirty="0"/>
          </a:p>
        </p:txBody>
      </p:sp>
      <p:sp>
        <p:nvSpPr>
          <p:cNvPr id="54" name="TextBox 53"/>
          <p:cNvSpPr txBox="1"/>
          <p:nvPr/>
        </p:nvSpPr>
        <p:spPr>
          <a:xfrm rot="16200000">
            <a:off x="314247" y="3285137"/>
            <a:ext cx="3627663" cy="584775"/>
          </a:xfrm>
          <a:prstGeom prst="rect">
            <a:avLst/>
          </a:prstGeom>
          <a:solidFill>
            <a:schemeClr val="bg1"/>
          </a:solidFill>
        </p:spPr>
        <p:txBody>
          <a:bodyPr wrap="square" rtlCol="0">
            <a:spAutoFit/>
          </a:bodyPr>
          <a:lstStyle/>
          <a:p>
            <a:pPr algn="ctr"/>
            <a:r>
              <a:rPr lang="en-GB" sz="1600" b="1" dirty="0">
                <a:solidFill>
                  <a:srgbClr val="000000"/>
                </a:solidFill>
              </a:rPr>
              <a:t>LSM Difference </a:t>
            </a:r>
            <a:r>
              <a:rPr lang="en-GB" sz="1600" dirty="0">
                <a:solidFill>
                  <a:srgbClr val="000000"/>
                </a:solidFill>
              </a:rPr>
              <a:t>C</a:t>
            </a:r>
            <a:r>
              <a:rPr lang="en-GB" sz="1600" b="1" dirty="0">
                <a:solidFill>
                  <a:srgbClr val="000000"/>
                </a:solidFill>
              </a:rPr>
              <a:t>ompared With Baseline (mL)</a:t>
            </a:r>
          </a:p>
        </p:txBody>
      </p:sp>
      <p:graphicFrame>
        <p:nvGraphicFramePr>
          <p:cNvPr id="83" name="Table 82"/>
          <p:cNvGraphicFramePr>
            <a:graphicFrameLocks noGrp="1"/>
          </p:cNvGraphicFramePr>
          <p:nvPr>
            <p:extLst/>
          </p:nvPr>
        </p:nvGraphicFramePr>
        <p:xfrm>
          <a:off x="2879906" y="5099442"/>
          <a:ext cx="5476712" cy="431399"/>
        </p:xfrm>
        <a:graphic>
          <a:graphicData uri="http://schemas.openxmlformats.org/drawingml/2006/table">
            <a:tbl>
              <a:tblPr firstRow="1" bandRow="1">
                <a:tableStyleId>{2D5ABB26-0587-4C30-8999-92F81FD0307C}</a:tableStyleId>
              </a:tblPr>
              <a:tblGrid>
                <a:gridCol w="1250714">
                  <a:extLst>
                    <a:ext uri="{9D8B030D-6E8A-4147-A177-3AD203B41FA5}">
                      <a16:colId xmlns:a16="http://schemas.microsoft.com/office/drawing/2014/main" val="20000"/>
                    </a:ext>
                  </a:extLst>
                </a:gridCol>
                <a:gridCol w="1250714">
                  <a:extLst>
                    <a:ext uri="{9D8B030D-6E8A-4147-A177-3AD203B41FA5}">
                      <a16:colId xmlns:a16="http://schemas.microsoft.com/office/drawing/2014/main" val="20001"/>
                    </a:ext>
                  </a:extLst>
                </a:gridCol>
                <a:gridCol w="1625273">
                  <a:extLst>
                    <a:ext uri="{9D8B030D-6E8A-4147-A177-3AD203B41FA5}">
                      <a16:colId xmlns:a16="http://schemas.microsoft.com/office/drawing/2014/main" val="20002"/>
                    </a:ext>
                  </a:extLst>
                </a:gridCol>
                <a:gridCol w="1350011">
                  <a:extLst>
                    <a:ext uri="{9D8B030D-6E8A-4147-A177-3AD203B41FA5}">
                      <a16:colId xmlns:a16="http://schemas.microsoft.com/office/drawing/2014/main" val="20003"/>
                    </a:ext>
                  </a:extLst>
                </a:gridCol>
              </a:tblGrid>
              <a:tr h="431399">
                <a:tc>
                  <a:txBody>
                    <a:bodyPr/>
                    <a:lstStyle/>
                    <a:p>
                      <a:pPr algn="ctr"/>
                      <a:r>
                        <a:rPr lang="en-US" sz="1600" b="1" dirty="0">
                          <a:solidFill>
                            <a:schemeClr val="tx1"/>
                          </a:solidFill>
                        </a:rPr>
                        <a:t>N=</a:t>
                      </a:r>
                    </a:p>
                  </a:txBody>
                  <a:tcPr marL="106372" marR="106372" marT="53186" marB="53186"/>
                </a:tc>
                <a:tc>
                  <a:txBody>
                    <a:bodyPr/>
                    <a:lstStyle/>
                    <a:p>
                      <a:pPr algn="ctr"/>
                      <a:r>
                        <a:rPr lang="en-US" sz="1600" b="1" dirty="0">
                          <a:solidFill>
                            <a:schemeClr val="tx1"/>
                          </a:solidFill>
                        </a:rPr>
                        <a:t>75</a:t>
                      </a:r>
                    </a:p>
                  </a:txBody>
                  <a:tcPr marL="106372" marR="106372" marT="53186" marB="53186"/>
                </a:tc>
                <a:tc>
                  <a:txBody>
                    <a:bodyPr/>
                    <a:lstStyle/>
                    <a:p>
                      <a:pPr algn="ctr"/>
                      <a:r>
                        <a:rPr lang="en-US" sz="1600" b="1" dirty="0">
                          <a:solidFill>
                            <a:schemeClr val="tx1"/>
                          </a:solidFill>
                        </a:rPr>
                        <a:t>72</a:t>
                      </a:r>
                    </a:p>
                  </a:txBody>
                  <a:tcPr marL="106372" marR="106372" marT="53186" marB="53186"/>
                </a:tc>
                <a:tc>
                  <a:txBody>
                    <a:bodyPr/>
                    <a:lstStyle/>
                    <a:p>
                      <a:pPr algn="ctr"/>
                      <a:r>
                        <a:rPr lang="en-US" sz="1600" b="1" dirty="0">
                          <a:solidFill>
                            <a:schemeClr val="tx1"/>
                          </a:solidFill>
                        </a:rPr>
                        <a:t>73</a:t>
                      </a:r>
                    </a:p>
                  </a:txBody>
                  <a:tcPr marL="106372" marR="106372" marT="53186" marB="53186"/>
                </a:tc>
                <a:extLst>
                  <a:ext uri="{0D108BD9-81ED-4DB2-BD59-A6C34878D82A}">
                    <a16:rowId xmlns:a16="http://schemas.microsoft.com/office/drawing/2014/main" val="10000"/>
                  </a:ext>
                </a:extLst>
              </a:tr>
            </a:tbl>
          </a:graphicData>
        </a:graphic>
      </p:graphicFrame>
      <p:grpSp>
        <p:nvGrpSpPr>
          <p:cNvPr id="84" name="Group 83"/>
          <p:cNvGrpSpPr/>
          <p:nvPr/>
        </p:nvGrpSpPr>
        <p:grpSpPr>
          <a:xfrm>
            <a:off x="8649751" y="1840471"/>
            <a:ext cx="2159142" cy="879183"/>
            <a:chOff x="4141876" y="5469325"/>
            <a:chExt cx="2216680" cy="895363"/>
          </a:xfrm>
        </p:grpSpPr>
        <p:grpSp>
          <p:nvGrpSpPr>
            <p:cNvPr id="85" name="Group 84"/>
            <p:cNvGrpSpPr/>
            <p:nvPr/>
          </p:nvGrpSpPr>
          <p:grpSpPr>
            <a:xfrm>
              <a:off x="4147563" y="5469325"/>
              <a:ext cx="1186531" cy="313440"/>
              <a:chOff x="3138894" y="5474854"/>
              <a:chExt cx="1186531" cy="313440"/>
            </a:xfrm>
          </p:grpSpPr>
          <p:sp>
            <p:nvSpPr>
              <p:cNvPr id="92" name="Rectangle 91"/>
              <p:cNvSpPr/>
              <p:nvPr/>
            </p:nvSpPr>
            <p:spPr>
              <a:xfrm>
                <a:off x="3138894" y="5520985"/>
                <a:ext cx="211900" cy="186246"/>
              </a:xfrm>
              <a:prstGeom prst="rect">
                <a:avLst/>
              </a:prstGeom>
              <a:solidFill>
                <a:srgbClr val="B0B6B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93" name="TextBox 92"/>
              <p:cNvSpPr txBox="1"/>
              <p:nvPr/>
            </p:nvSpPr>
            <p:spPr>
              <a:xfrm>
                <a:off x="3345339" y="5474854"/>
                <a:ext cx="980086" cy="313440"/>
              </a:xfrm>
              <a:prstGeom prst="rect">
                <a:avLst/>
              </a:prstGeom>
              <a:noFill/>
            </p:spPr>
            <p:txBody>
              <a:bodyPr wrap="square" rtlCol="0">
                <a:spAutoFit/>
              </a:bodyPr>
              <a:lstStyle/>
              <a:p>
                <a:pPr defTabSz="598537"/>
                <a:r>
                  <a:rPr lang="en-GB" sz="1400" dirty="0">
                    <a:solidFill>
                      <a:srgbClr val="000000"/>
                    </a:solidFill>
                  </a:rPr>
                  <a:t>Placebo</a:t>
                </a:r>
                <a:endParaRPr lang="en-US" sz="1400" dirty="0">
                  <a:solidFill>
                    <a:srgbClr val="000000"/>
                  </a:solidFill>
                </a:endParaRPr>
              </a:p>
            </p:txBody>
          </p:sp>
        </p:grpSp>
        <p:grpSp>
          <p:nvGrpSpPr>
            <p:cNvPr id="86" name="Group 85"/>
            <p:cNvGrpSpPr/>
            <p:nvPr/>
          </p:nvGrpSpPr>
          <p:grpSpPr>
            <a:xfrm>
              <a:off x="4147563" y="5761406"/>
              <a:ext cx="2210993" cy="313441"/>
              <a:chOff x="2659619" y="5766936"/>
              <a:chExt cx="2210993" cy="313441"/>
            </a:xfrm>
          </p:grpSpPr>
          <p:sp>
            <p:nvSpPr>
              <p:cNvPr id="90" name="Rectangle 89"/>
              <p:cNvSpPr/>
              <p:nvPr/>
            </p:nvSpPr>
            <p:spPr>
              <a:xfrm>
                <a:off x="2659619" y="5813067"/>
                <a:ext cx="211900" cy="1862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91" name="TextBox 90"/>
              <p:cNvSpPr txBox="1"/>
              <p:nvPr/>
            </p:nvSpPr>
            <p:spPr>
              <a:xfrm>
                <a:off x="2858703" y="5766936"/>
                <a:ext cx="2011909" cy="313441"/>
              </a:xfrm>
              <a:prstGeom prst="rect">
                <a:avLst/>
              </a:prstGeom>
              <a:noFill/>
            </p:spPr>
            <p:txBody>
              <a:bodyPr wrap="square" rtlCol="0">
                <a:spAutoFit/>
              </a:bodyPr>
              <a:lstStyle/>
              <a:p>
                <a:pPr defTabSz="598537"/>
                <a:r>
                  <a:rPr lang="en-GB" sz="1400" dirty="0">
                    <a:solidFill>
                      <a:srgbClr val="000000"/>
                    </a:solidFill>
                  </a:rPr>
                  <a:t>Benralizumab Q4W </a:t>
                </a:r>
                <a:endParaRPr lang="en-US" sz="1400" dirty="0">
                  <a:solidFill>
                    <a:srgbClr val="000000"/>
                  </a:solidFill>
                </a:endParaRPr>
              </a:p>
            </p:txBody>
          </p:sp>
        </p:grpSp>
        <p:grpSp>
          <p:nvGrpSpPr>
            <p:cNvPr id="87" name="Group 86"/>
            <p:cNvGrpSpPr/>
            <p:nvPr/>
          </p:nvGrpSpPr>
          <p:grpSpPr>
            <a:xfrm>
              <a:off x="4141876" y="6051247"/>
              <a:ext cx="2067181" cy="313441"/>
              <a:chOff x="3133207" y="6045716"/>
              <a:chExt cx="2067181" cy="313441"/>
            </a:xfrm>
          </p:grpSpPr>
          <p:sp>
            <p:nvSpPr>
              <p:cNvPr id="88" name="Rectangle 87"/>
              <p:cNvSpPr/>
              <p:nvPr/>
            </p:nvSpPr>
            <p:spPr>
              <a:xfrm>
                <a:off x="3133207" y="6091847"/>
                <a:ext cx="211900" cy="186246"/>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89" name="TextBox 88"/>
              <p:cNvSpPr txBox="1"/>
              <p:nvPr/>
            </p:nvSpPr>
            <p:spPr>
              <a:xfrm>
                <a:off x="3337977" y="6045716"/>
                <a:ext cx="1862411" cy="313441"/>
              </a:xfrm>
              <a:prstGeom prst="rect">
                <a:avLst/>
              </a:prstGeom>
              <a:noFill/>
            </p:spPr>
            <p:txBody>
              <a:bodyPr wrap="square" rtlCol="0">
                <a:spAutoFit/>
              </a:bodyPr>
              <a:lstStyle/>
              <a:p>
                <a:pPr defTabSz="598537"/>
                <a:r>
                  <a:rPr lang="en-GB" sz="1400" dirty="0">
                    <a:solidFill>
                      <a:srgbClr val="000000"/>
                    </a:solidFill>
                  </a:rPr>
                  <a:t>Benralizumab Q8W</a:t>
                </a:r>
                <a:endParaRPr lang="en-US" sz="1400" dirty="0">
                  <a:solidFill>
                    <a:srgbClr val="000000"/>
                  </a:solidFill>
                </a:endParaRPr>
              </a:p>
            </p:txBody>
          </p:sp>
        </p:grpSp>
      </p:grpSp>
    </p:spTree>
    <p:extLst>
      <p:ext uri="{BB962C8B-B14F-4D97-AF65-F5344CB8AC3E}">
        <p14:creationId xmlns:p14="http://schemas.microsoft.com/office/powerpoint/2010/main" val="3125827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Change in FEV</a:t>
            </a:r>
            <a:r>
              <a:rPr lang="en-US" baseline="-25000" dirty="0"/>
              <a:t>1 </a:t>
            </a:r>
            <a:r>
              <a:rPr lang="en-US" dirty="0"/>
              <a:t>Over Time (Full Analysis Set)</a:t>
            </a:r>
          </a:p>
        </p:txBody>
      </p:sp>
      <p:sp>
        <p:nvSpPr>
          <p:cNvPr id="3" name="Slide Number Placeholder 2"/>
          <p:cNvSpPr>
            <a:spLocks noGrp="1"/>
          </p:cNvSpPr>
          <p:nvPr>
            <p:ph type="sldNum" sz="quarter" idx="12"/>
          </p:nvPr>
        </p:nvSpPr>
        <p:spPr/>
        <p:txBody>
          <a:bodyPr/>
          <a:lstStyle/>
          <a:p>
            <a:fld id="{CC7432E5-F8E0-41AE-9A6B-AD730338B005}" type="slidenum">
              <a:rPr lang="en-US" smtClean="0"/>
              <a:pPr/>
              <a:t>23</a:t>
            </a:fld>
            <a:endParaRPr lang="en-US" dirty="0"/>
          </a:p>
        </p:txBody>
      </p:sp>
      <p:sp>
        <p:nvSpPr>
          <p:cNvPr id="6" name="Text Placeholder 5"/>
          <p:cNvSpPr>
            <a:spLocks noGrp="1"/>
          </p:cNvSpPr>
          <p:nvPr>
            <p:ph type="body" sz="quarter" idx="13"/>
          </p:nvPr>
        </p:nvSpPr>
        <p:spPr>
          <a:xfrm>
            <a:off x="457200" y="5851602"/>
            <a:ext cx="10269940" cy="1005840"/>
          </a:xfrm>
        </p:spPr>
        <p:txBody>
          <a:bodyPr/>
          <a:lstStyle/>
          <a:p>
            <a:pPr>
              <a:spcBef>
                <a:spcPts val="0"/>
              </a:spcBef>
            </a:pPr>
            <a:r>
              <a:rPr lang="en-US" sz="900" b="1" dirty="0"/>
              <a:t>Note:</a:t>
            </a:r>
            <a:r>
              <a:rPr lang="en-US" sz="900" dirty="0"/>
              <a:t> p&lt;0.05 for Q4W vs. placebo for all time points except Week 28; p&lt;0.05 for Q8W vs. placebo for all time points except Weeks 24 and 28. Error bars represent 95% CIs.                                       CI = confidence interval; FEV</a:t>
            </a:r>
            <a:r>
              <a:rPr lang="en-US" sz="900" baseline="-25000" dirty="0"/>
              <a:t>1</a:t>
            </a:r>
            <a:r>
              <a:rPr lang="en-US" sz="900" dirty="0"/>
              <a:t> = forced expiratory volume in 1 second; LSM = least square means; Q4W = every 4 weeks; Q8W = every 8 weeks.</a:t>
            </a:r>
          </a:p>
          <a:p>
            <a:pPr>
              <a:spcBef>
                <a:spcPts val="0"/>
              </a:spcBef>
            </a:pPr>
            <a:r>
              <a:rPr lang="en-US" sz="900" dirty="0"/>
              <a:t>Nair P et al. Supplementary appendix. </a:t>
            </a:r>
            <a:r>
              <a:rPr lang="en-US" sz="900" i="1" dirty="0"/>
              <a:t>N Engl J Med</a:t>
            </a:r>
            <a:r>
              <a:rPr lang="en-US" sz="900" dirty="0"/>
              <a:t>. 2017;376:2448-2458.</a:t>
            </a:r>
          </a:p>
        </p:txBody>
      </p:sp>
      <p:sp>
        <p:nvSpPr>
          <p:cNvPr id="21" name="TextBox 20"/>
          <p:cNvSpPr txBox="1"/>
          <p:nvPr/>
        </p:nvSpPr>
        <p:spPr>
          <a:xfrm>
            <a:off x="1941659" y="5044339"/>
            <a:ext cx="7138736" cy="276999"/>
          </a:xfrm>
          <a:prstGeom prst="rect">
            <a:avLst/>
          </a:prstGeom>
          <a:noFill/>
        </p:spPr>
        <p:txBody>
          <a:bodyPr wrap="square" rtlCol="0">
            <a:spAutoFit/>
          </a:bodyPr>
          <a:lstStyle/>
          <a:p>
            <a:r>
              <a:rPr lang="en-US" sz="1200" b="1" dirty="0"/>
              <a:t>         4                       8                      12                     16                     20                     24                     28</a:t>
            </a:r>
          </a:p>
        </p:txBody>
      </p:sp>
      <p:sp>
        <p:nvSpPr>
          <p:cNvPr id="32" name="TextBox 31"/>
          <p:cNvSpPr txBox="1"/>
          <p:nvPr/>
        </p:nvSpPr>
        <p:spPr>
          <a:xfrm>
            <a:off x="1214989" y="5071635"/>
            <a:ext cx="1322755" cy="307777"/>
          </a:xfrm>
          <a:prstGeom prst="rect">
            <a:avLst/>
          </a:prstGeom>
          <a:noFill/>
        </p:spPr>
        <p:txBody>
          <a:bodyPr wrap="square" rtlCol="0">
            <a:spAutoFit/>
          </a:bodyPr>
          <a:lstStyle/>
          <a:p>
            <a:pPr algn="ctr"/>
            <a:r>
              <a:rPr lang="en-US" sz="1400" b="1" dirty="0"/>
              <a:t>Weeks </a:t>
            </a:r>
          </a:p>
        </p:txBody>
      </p:sp>
      <p:sp>
        <p:nvSpPr>
          <p:cNvPr id="22" name="Rectangle 35"/>
          <p:cNvSpPr>
            <a:spLocks noChangeArrowheads="1"/>
          </p:cNvSpPr>
          <p:nvPr/>
        </p:nvSpPr>
        <p:spPr bwMode="auto">
          <a:xfrm>
            <a:off x="4572753" y="4996686"/>
            <a:ext cx="12700" cy="57150"/>
          </a:xfrm>
          <a:prstGeom prst="rect">
            <a:avLst/>
          </a:prstGeom>
          <a:solidFill>
            <a:srgbClr val="A3A3A2"/>
          </a:solid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IN"/>
          </a:p>
        </p:txBody>
      </p:sp>
      <p:sp>
        <p:nvSpPr>
          <p:cNvPr id="23" name="Rectangle 35"/>
          <p:cNvSpPr>
            <a:spLocks noChangeArrowheads="1"/>
          </p:cNvSpPr>
          <p:nvPr/>
        </p:nvSpPr>
        <p:spPr bwMode="auto">
          <a:xfrm>
            <a:off x="3494841" y="4996686"/>
            <a:ext cx="12700" cy="57150"/>
          </a:xfrm>
          <a:prstGeom prst="rect">
            <a:avLst/>
          </a:prstGeom>
          <a:solidFill>
            <a:srgbClr val="A3A3A2"/>
          </a:solid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IN"/>
          </a:p>
        </p:txBody>
      </p:sp>
      <p:sp>
        <p:nvSpPr>
          <p:cNvPr id="24" name="Rectangle 35"/>
          <p:cNvSpPr>
            <a:spLocks noChangeArrowheads="1"/>
          </p:cNvSpPr>
          <p:nvPr/>
        </p:nvSpPr>
        <p:spPr bwMode="auto">
          <a:xfrm>
            <a:off x="5647515" y="4996686"/>
            <a:ext cx="12700" cy="57150"/>
          </a:xfrm>
          <a:prstGeom prst="rect">
            <a:avLst/>
          </a:prstGeom>
          <a:solidFill>
            <a:srgbClr val="A3A3A2"/>
          </a:solid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IN"/>
          </a:p>
        </p:txBody>
      </p:sp>
      <p:sp>
        <p:nvSpPr>
          <p:cNvPr id="26" name="Rectangle 35"/>
          <p:cNvSpPr>
            <a:spLocks noChangeArrowheads="1"/>
          </p:cNvSpPr>
          <p:nvPr/>
        </p:nvSpPr>
        <p:spPr bwMode="auto">
          <a:xfrm>
            <a:off x="2453485" y="4996686"/>
            <a:ext cx="12700" cy="57150"/>
          </a:xfrm>
          <a:prstGeom prst="rect">
            <a:avLst/>
          </a:prstGeom>
          <a:solidFill>
            <a:srgbClr val="A3A3A2"/>
          </a:solid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IN"/>
          </a:p>
        </p:txBody>
      </p:sp>
      <p:sp>
        <p:nvSpPr>
          <p:cNvPr id="27" name="Rectangle 35"/>
          <p:cNvSpPr>
            <a:spLocks noChangeArrowheads="1"/>
          </p:cNvSpPr>
          <p:nvPr/>
        </p:nvSpPr>
        <p:spPr bwMode="auto">
          <a:xfrm>
            <a:off x="6687319" y="4996686"/>
            <a:ext cx="12700" cy="57150"/>
          </a:xfrm>
          <a:prstGeom prst="rect">
            <a:avLst/>
          </a:prstGeom>
          <a:solidFill>
            <a:srgbClr val="A3A3A2"/>
          </a:solid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IN"/>
          </a:p>
        </p:txBody>
      </p:sp>
      <p:sp>
        <p:nvSpPr>
          <p:cNvPr id="28" name="Rectangle 35"/>
          <p:cNvSpPr>
            <a:spLocks noChangeArrowheads="1"/>
          </p:cNvSpPr>
          <p:nvPr/>
        </p:nvSpPr>
        <p:spPr bwMode="auto">
          <a:xfrm>
            <a:off x="7792305" y="4996686"/>
            <a:ext cx="12700" cy="57150"/>
          </a:xfrm>
          <a:prstGeom prst="rect">
            <a:avLst/>
          </a:prstGeom>
          <a:solidFill>
            <a:srgbClr val="A3A3A2"/>
          </a:solid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IN"/>
          </a:p>
        </p:txBody>
      </p:sp>
      <p:sp>
        <p:nvSpPr>
          <p:cNvPr id="29" name="Rectangle 35"/>
          <p:cNvSpPr>
            <a:spLocks noChangeArrowheads="1"/>
          </p:cNvSpPr>
          <p:nvPr/>
        </p:nvSpPr>
        <p:spPr bwMode="auto">
          <a:xfrm>
            <a:off x="8854280" y="4996686"/>
            <a:ext cx="12700" cy="57150"/>
          </a:xfrm>
          <a:prstGeom prst="rect">
            <a:avLst/>
          </a:prstGeom>
          <a:solidFill>
            <a:srgbClr val="A3A3A2"/>
          </a:solid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IN"/>
          </a:p>
        </p:txBody>
      </p:sp>
      <p:grpSp>
        <p:nvGrpSpPr>
          <p:cNvPr id="11" name="Group 10"/>
          <p:cNvGrpSpPr/>
          <p:nvPr/>
        </p:nvGrpSpPr>
        <p:grpSpPr>
          <a:xfrm>
            <a:off x="8670073" y="2471593"/>
            <a:ext cx="115817" cy="944739"/>
            <a:chOff x="8702022" y="3010400"/>
            <a:chExt cx="105778" cy="1218446"/>
          </a:xfrm>
        </p:grpSpPr>
        <p:cxnSp>
          <p:nvCxnSpPr>
            <p:cNvPr id="38" name="Straight Connector 37"/>
            <p:cNvCxnSpPr/>
            <p:nvPr/>
          </p:nvCxnSpPr>
          <p:spPr>
            <a:xfrm rot="5400000">
              <a:off x="8161894" y="3634486"/>
              <a:ext cx="118872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702022" y="420106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8711547" y="301040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73" name="Table 72"/>
          <p:cNvGraphicFramePr>
            <a:graphicFrameLocks noGrp="1"/>
          </p:cNvGraphicFramePr>
          <p:nvPr>
            <p:extLst>
              <p:ext uri="{D42A27DB-BD31-4B8C-83A1-F6EECF244321}">
                <p14:modId xmlns:p14="http://schemas.microsoft.com/office/powerpoint/2010/main" val="618832446"/>
              </p:ext>
            </p:extLst>
          </p:nvPr>
        </p:nvGraphicFramePr>
        <p:xfrm>
          <a:off x="2525044" y="5292277"/>
          <a:ext cx="5722613" cy="718920"/>
        </p:xfrm>
        <a:graphic>
          <a:graphicData uri="http://schemas.openxmlformats.org/drawingml/2006/table">
            <a:tbl>
              <a:tblPr firstRow="1" bandRow="1">
                <a:tableStyleId>{5C22544A-7EE6-4342-B048-85BDC9FD1C3A}</a:tableStyleId>
              </a:tblPr>
              <a:tblGrid>
                <a:gridCol w="1162552">
                  <a:extLst>
                    <a:ext uri="{9D8B030D-6E8A-4147-A177-3AD203B41FA5}">
                      <a16:colId xmlns:a16="http://schemas.microsoft.com/office/drawing/2014/main" val="20000"/>
                    </a:ext>
                  </a:extLst>
                </a:gridCol>
                <a:gridCol w="4227547">
                  <a:extLst>
                    <a:ext uri="{9D8B030D-6E8A-4147-A177-3AD203B41FA5}">
                      <a16:colId xmlns:a16="http://schemas.microsoft.com/office/drawing/2014/main" val="20003"/>
                    </a:ext>
                  </a:extLst>
                </a:gridCol>
                <a:gridCol w="332514">
                  <a:extLst>
                    <a:ext uri="{9D8B030D-6E8A-4147-A177-3AD203B41FA5}">
                      <a16:colId xmlns:a16="http://schemas.microsoft.com/office/drawing/2014/main" val="20002"/>
                    </a:ext>
                  </a:extLst>
                </a:gridCol>
              </a:tblGrid>
              <a:tr h="216262">
                <a:tc>
                  <a:txBody>
                    <a:bodyPr/>
                    <a:lstStyle/>
                    <a:p>
                      <a:r>
                        <a:rPr lang="en-US" sz="1100" dirty="0">
                          <a:solidFill>
                            <a:schemeClr val="tx1"/>
                          </a:solidFill>
                        </a:rPr>
                        <a:t>28 Weeks</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a:solidFill>
                            <a:schemeClr val="tx1"/>
                          </a:solidFill>
                        </a:rPr>
                        <a:t>       Group</a:t>
                      </a:r>
                      <a:r>
                        <a:rPr lang="en-US" sz="1100" b="1" baseline="0" dirty="0">
                          <a:solidFill>
                            <a:schemeClr val="tx1"/>
                          </a:solidFill>
                        </a:rPr>
                        <a:t> LSM (mL)                LSM Difference (95% CI)</a:t>
                      </a:r>
                      <a:endParaRPr lang="en-US" sz="1100" b="1" dirty="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16262">
                <a:tc>
                  <a:txBody>
                    <a:bodyPr/>
                    <a:lstStyle/>
                    <a:p>
                      <a:r>
                        <a:rPr lang="en-US" sz="1100" dirty="0"/>
                        <a:t>Q4W</a:t>
                      </a:r>
                      <a:r>
                        <a:rPr lang="en-US" sz="1100" baseline="0" dirty="0"/>
                        <a:t> – placebo</a:t>
                      </a:r>
                      <a:endParaRPr lang="en-US" sz="11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         232 vs. 126                  105 (-40</a:t>
                      </a:r>
                      <a:r>
                        <a:rPr lang="en-US" sz="1100" baseline="0" dirty="0"/>
                        <a:t> to </a:t>
                      </a:r>
                      <a:r>
                        <a:rPr lang="en-US" sz="1100" dirty="0"/>
                        <a:t>251); </a:t>
                      </a:r>
                      <a:r>
                        <a:rPr lang="en-US" sz="1100" i="0" dirty="0"/>
                        <a:t>p</a:t>
                      </a:r>
                      <a:r>
                        <a:rPr lang="en-US" sz="1100" dirty="0"/>
                        <a:t>=0.153</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16262">
                <a:tc>
                  <a:txBody>
                    <a:bodyPr/>
                    <a:lstStyle/>
                    <a:p>
                      <a:r>
                        <a:rPr lang="en-US" sz="1100" dirty="0"/>
                        <a:t>Q8W – placebo</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         239 vs. 126                  112 (-33</a:t>
                      </a:r>
                      <a:r>
                        <a:rPr lang="en-US" sz="1100" baseline="0" dirty="0"/>
                        <a:t> to </a:t>
                      </a:r>
                      <a:r>
                        <a:rPr lang="en-US" sz="1100" dirty="0"/>
                        <a:t>258); </a:t>
                      </a:r>
                      <a:r>
                        <a:rPr lang="en-US" sz="1100" i="0" dirty="0"/>
                        <a:t>p=0.129</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74" name="Content Placeholder 2"/>
          <p:cNvSpPr txBox="1">
            <a:spLocks/>
          </p:cNvSpPr>
          <p:nvPr/>
        </p:nvSpPr>
        <p:spPr>
          <a:xfrm>
            <a:off x="474370" y="5939359"/>
            <a:ext cx="11139527" cy="483183"/>
          </a:xfrm>
          <a:prstGeom prst="rect">
            <a:avLst/>
          </a:prstGeom>
        </p:spPr>
        <p:txBody>
          <a:bodyPr/>
          <a:lstStyle>
            <a:lvl1pPr marL="309026" indent="-309026" algn="l" defTabSz="609585" rtl="0" eaLnBrk="1" latinLnBrk="0" hangingPunct="1">
              <a:spcBef>
                <a:spcPts val="0"/>
              </a:spcBef>
              <a:spcAft>
                <a:spcPts val="600"/>
              </a:spcAft>
              <a:buFont typeface="Arial"/>
              <a:buChar char="•"/>
              <a:defRPr sz="2667" kern="1200">
                <a:solidFill>
                  <a:schemeClr val="tx1"/>
                </a:solidFill>
                <a:latin typeface="+mn-lt"/>
                <a:ea typeface="+mn-ea"/>
                <a:cs typeface="+mn-cs"/>
              </a:defRPr>
            </a:lvl1pPr>
            <a:lvl2pPr marL="609585" indent="-300559" algn="l" defTabSz="609585" rtl="0" eaLnBrk="1" latinLnBrk="0" hangingPunct="1">
              <a:spcBef>
                <a:spcPts val="0"/>
              </a:spcBef>
              <a:spcAft>
                <a:spcPts val="600"/>
              </a:spcAft>
              <a:buFont typeface="Arial"/>
              <a:buChar char="–"/>
              <a:defRPr sz="2400" kern="1200">
                <a:solidFill>
                  <a:schemeClr val="tx1"/>
                </a:solidFill>
                <a:latin typeface="+mn-lt"/>
                <a:ea typeface="+mn-ea"/>
                <a:cs typeface="+mn-cs"/>
              </a:defRPr>
            </a:lvl2pPr>
            <a:lvl3pPr marL="918610" indent="-309026" algn="l" defTabSz="609585" rtl="0" eaLnBrk="1" latinLnBrk="0" hangingPunct="1">
              <a:spcBef>
                <a:spcPts val="0"/>
              </a:spcBef>
              <a:spcAft>
                <a:spcPts val="600"/>
              </a:spcAft>
              <a:buFont typeface="Arial"/>
              <a:buChar char="•"/>
              <a:defRPr sz="2133" kern="1200">
                <a:solidFill>
                  <a:schemeClr val="tx1"/>
                </a:solidFill>
                <a:latin typeface="+mn-lt"/>
                <a:ea typeface="+mn-ea"/>
                <a:cs typeface="+mn-cs"/>
              </a:defRPr>
            </a:lvl3pPr>
            <a:lvl4pPr marL="1219170" indent="-300559"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4pPr>
            <a:lvl5pPr marL="1528195" indent="-309026"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228600" indent="-228600">
              <a:spcBef>
                <a:spcPts val="600"/>
              </a:spcBef>
              <a:spcAft>
                <a:spcPts val="0"/>
              </a:spcAft>
              <a:buClr>
                <a:schemeClr val="accent1"/>
              </a:buClr>
            </a:pPr>
            <a:r>
              <a:rPr lang="en-US" sz="1200" b="1" dirty="0">
                <a:solidFill>
                  <a:srgbClr val="000000"/>
                </a:solidFill>
              </a:rPr>
              <a:t>Benralizumab led to a numerically greater improvement in lung function (prebronchodilator FEV</a:t>
            </a:r>
            <a:r>
              <a:rPr lang="en-US" sz="1200" b="1" baseline="-25000" dirty="0">
                <a:solidFill>
                  <a:srgbClr val="000000"/>
                </a:solidFill>
              </a:rPr>
              <a:t>1</a:t>
            </a:r>
            <a:r>
              <a:rPr lang="en-US" sz="1200" b="1" dirty="0">
                <a:solidFill>
                  <a:srgbClr val="000000"/>
                </a:solidFill>
              </a:rPr>
              <a:t>) with both dosing schedules compared to placebo in the ZONDA trial (small sample size not powered for FEV</a:t>
            </a:r>
            <a:r>
              <a:rPr lang="en-US" sz="1200" b="1" baseline="-25000" dirty="0">
                <a:solidFill>
                  <a:srgbClr val="000000"/>
                </a:solidFill>
              </a:rPr>
              <a:t>1</a:t>
            </a:r>
            <a:r>
              <a:rPr lang="en-US" sz="1200" b="1" dirty="0">
                <a:solidFill>
                  <a:srgbClr val="000000"/>
                </a:solidFill>
              </a:rPr>
              <a:t>)</a:t>
            </a:r>
          </a:p>
        </p:txBody>
      </p:sp>
      <p:cxnSp>
        <p:nvCxnSpPr>
          <p:cNvPr id="75" name="Straight Connector 74"/>
          <p:cNvCxnSpPr/>
          <p:nvPr/>
        </p:nvCxnSpPr>
        <p:spPr>
          <a:xfrm flipH="1">
            <a:off x="1926301" y="3034996"/>
            <a:ext cx="450479" cy="1027768"/>
          </a:xfrm>
          <a:prstGeom prst="line">
            <a:avLst/>
          </a:prstGeom>
          <a:ln w="19050">
            <a:solidFill>
              <a:srgbClr val="F0AB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H="1">
            <a:off x="1926303" y="3808183"/>
            <a:ext cx="530004" cy="254581"/>
          </a:xfrm>
          <a:prstGeom prst="line">
            <a:avLst/>
          </a:prstGeom>
          <a:ln w="19050">
            <a:solidFill>
              <a:srgbClr val="B0B6B6"/>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07" name="Group 106"/>
          <p:cNvGrpSpPr/>
          <p:nvPr/>
        </p:nvGrpSpPr>
        <p:grpSpPr>
          <a:xfrm>
            <a:off x="4451428" y="2384955"/>
            <a:ext cx="96253" cy="1005840"/>
            <a:chOff x="2402053" y="403678"/>
            <a:chExt cx="96253" cy="650240"/>
          </a:xfrm>
        </p:grpSpPr>
        <p:cxnSp>
          <p:nvCxnSpPr>
            <p:cNvPr id="108" name="Straight Connector 107"/>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5554617" y="2494926"/>
            <a:ext cx="96253" cy="1005840"/>
            <a:chOff x="2402053" y="403678"/>
            <a:chExt cx="96253" cy="650240"/>
          </a:xfrm>
        </p:grpSpPr>
        <p:cxnSp>
          <p:nvCxnSpPr>
            <p:cNvPr id="116" name="Straight Connector 115"/>
            <p:cNvCxnSpPr/>
            <p:nvPr/>
          </p:nvCxnSpPr>
          <p:spPr>
            <a:xfrm rot="5400000">
              <a:off x="2125061" y="728798"/>
              <a:ext cx="650240" cy="0"/>
            </a:xfrm>
            <a:prstGeom prst="line">
              <a:avLst/>
            </a:prstGeom>
            <a:ln w="2857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402053" y="412609"/>
              <a:ext cx="962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402053" y="1046274"/>
              <a:ext cx="962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27" name="Group 126"/>
          <p:cNvGrpSpPr/>
          <p:nvPr/>
        </p:nvGrpSpPr>
        <p:grpSpPr>
          <a:xfrm>
            <a:off x="6619852" y="2420444"/>
            <a:ext cx="96253" cy="1005840"/>
            <a:chOff x="2402053" y="403678"/>
            <a:chExt cx="96253" cy="650240"/>
          </a:xfrm>
        </p:grpSpPr>
        <p:cxnSp>
          <p:nvCxnSpPr>
            <p:cNvPr id="128" name="Straight Connector 127"/>
            <p:cNvCxnSpPr/>
            <p:nvPr/>
          </p:nvCxnSpPr>
          <p:spPr>
            <a:xfrm rot="5400000">
              <a:off x="2125061" y="728798"/>
              <a:ext cx="650240" cy="0"/>
            </a:xfrm>
            <a:prstGeom prst="line">
              <a:avLst/>
            </a:prstGeom>
            <a:ln w="2857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2402053" y="412609"/>
              <a:ext cx="962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02053" y="1046274"/>
              <a:ext cx="962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43" name="Group 142"/>
          <p:cNvGrpSpPr/>
          <p:nvPr/>
        </p:nvGrpSpPr>
        <p:grpSpPr>
          <a:xfrm>
            <a:off x="7696208" y="2435168"/>
            <a:ext cx="106991" cy="983359"/>
            <a:chOff x="8711547" y="3010400"/>
            <a:chExt cx="97717" cy="1268255"/>
          </a:xfrm>
        </p:grpSpPr>
        <p:cxnSp>
          <p:nvCxnSpPr>
            <p:cNvPr id="144" name="Straight Connector 143"/>
            <p:cNvCxnSpPr/>
            <p:nvPr/>
          </p:nvCxnSpPr>
          <p:spPr>
            <a:xfrm rot="5400000">
              <a:off x="8161894" y="3634486"/>
              <a:ext cx="1188721"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8713011" y="4278655"/>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8711547" y="301040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990284" y="1190542"/>
            <a:ext cx="8462898" cy="4270131"/>
            <a:chOff x="990284" y="1190542"/>
            <a:chExt cx="8462898" cy="4270131"/>
          </a:xfrm>
        </p:grpSpPr>
        <p:grpSp>
          <p:nvGrpSpPr>
            <p:cNvPr id="4" name="Group 3"/>
            <p:cNvGrpSpPr/>
            <p:nvPr/>
          </p:nvGrpSpPr>
          <p:grpSpPr>
            <a:xfrm>
              <a:off x="990284" y="1190542"/>
              <a:ext cx="8462898" cy="4270131"/>
              <a:chOff x="990284" y="1190542"/>
              <a:chExt cx="8462898" cy="4270131"/>
            </a:xfrm>
          </p:grpSpPr>
          <p:sp>
            <p:nvSpPr>
              <p:cNvPr id="31" name="TextBox 30"/>
              <p:cNvSpPr txBox="1"/>
              <p:nvPr/>
            </p:nvSpPr>
            <p:spPr>
              <a:xfrm>
                <a:off x="990284" y="1684421"/>
                <a:ext cx="400110" cy="3369415"/>
              </a:xfrm>
              <a:prstGeom prst="rect">
                <a:avLst/>
              </a:prstGeom>
              <a:noFill/>
            </p:spPr>
            <p:txBody>
              <a:bodyPr vert="vert270" wrap="square" rtlCol="0">
                <a:spAutoFit/>
              </a:bodyPr>
              <a:lstStyle/>
              <a:p>
                <a:pPr algn="ctr"/>
                <a:r>
                  <a:rPr lang="en-US" sz="1400" b="1" dirty="0"/>
                  <a:t>LSM Change</a:t>
                </a:r>
                <a:r>
                  <a:rPr lang="en-US" sz="1400" dirty="0"/>
                  <a:t> </a:t>
                </a:r>
                <a:r>
                  <a:rPr lang="en-US" sz="1400" b="1" dirty="0"/>
                  <a:t>From</a:t>
                </a:r>
                <a:r>
                  <a:rPr lang="en-US" sz="1400" dirty="0"/>
                  <a:t> </a:t>
                </a:r>
                <a:r>
                  <a:rPr lang="en-US" sz="1400" b="1" dirty="0"/>
                  <a:t>Baseline (L)</a:t>
                </a:r>
              </a:p>
            </p:txBody>
          </p:sp>
          <p:graphicFrame>
            <p:nvGraphicFramePr>
              <p:cNvPr id="18" name="Chart 17"/>
              <p:cNvGraphicFramePr/>
              <p:nvPr>
                <p:extLst>
                  <p:ext uri="{D42A27DB-BD31-4B8C-83A1-F6EECF244321}">
                    <p14:modId xmlns:p14="http://schemas.microsoft.com/office/powerpoint/2010/main" val="654422637"/>
                  </p:ext>
                </p:extLst>
              </p:nvPr>
            </p:nvGraphicFramePr>
            <p:xfrm>
              <a:off x="1325182" y="1190542"/>
              <a:ext cx="8128000" cy="4270131"/>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7" name="Group 6"/>
            <p:cNvGrpSpPr/>
            <p:nvPr/>
          </p:nvGrpSpPr>
          <p:grpSpPr>
            <a:xfrm>
              <a:off x="2352791" y="2457261"/>
              <a:ext cx="96253" cy="822960"/>
              <a:chOff x="2377422" y="1370070"/>
              <a:chExt cx="96253" cy="731520"/>
            </a:xfrm>
          </p:grpSpPr>
          <p:cxnSp>
            <p:nvCxnSpPr>
              <p:cNvPr id="25" name="Straight Connector 24"/>
              <p:cNvCxnSpPr/>
              <p:nvPr/>
            </p:nvCxnSpPr>
            <p:spPr>
              <a:xfrm rot="5400000">
                <a:off x="2059790" y="1735830"/>
                <a:ext cx="73152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377422" y="1380117"/>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377422" y="209299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76" name="Straight Connector 75"/>
            <p:cNvCxnSpPr/>
            <p:nvPr/>
          </p:nvCxnSpPr>
          <p:spPr>
            <a:xfrm flipH="1">
              <a:off x="1913934" y="2959043"/>
              <a:ext cx="481880" cy="1075483"/>
            </a:xfrm>
            <a:prstGeom prst="line">
              <a:avLst/>
            </a:prstGeom>
            <a:ln w="19050">
              <a:solidFill>
                <a:schemeClr val="accent1"/>
              </a:solidFill>
              <a:prstDash val="dash"/>
            </a:ln>
            <a:effectLst/>
          </p:spPr>
          <p:style>
            <a:lnRef idx="2">
              <a:schemeClr val="accent1"/>
            </a:lnRef>
            <a:fillRef idx="0">
              <a:schemeClr val="accent1"/>
            </a:fillRef>
            <a:effectRef idx="1">
              <a:schemeClr val="accent1"/>
            </a:effectRef>
            <a:fontRef idx="minor">
              <a:schemeClr val="tx1"/>
            </a:fontRef>
          </p:style>
        </p:cxnSp>
        <p:grpSp>
          <p:nvGrpSpPr>
            <p:cNvPr id="86" name="Group 85"/>
            <p:cNvGrpSpPr/>
            <p:nvPr/>
          </p:nvGrpSpPr>
          <p:grpSpPr>
            <a:xfrm>
              <a:off x="7664128" y="2234640"/>
              <a:ext cx="106991" cy="983359"/>
              <a:chOff x="8711547" y="3010400"/>
              <a:chExt cx="97717" cy="1268255"/>
            </a:xfrm>
          </p:grpSpPr>
          <p:cxnSp>
            <p:nvCxnSpPr>
              <p:cNvPr id="87" name="Straight Connector 86"/>
              <p:cNvCxnSpPr/>
              <p:nvPr/>
            </p:nvCxnSpPr>
            <p:spPr>
              <a:xfrm rot="5400000">
                <a:off x="8161894" y="3634486"/>
                <a:ext cx="1188721"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8713011" y="427865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8711547" y="301040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3484777" y="2456123"/>
              <a:ext cx="96253" cy="1005840"/>
              <a:chOff x="2402053" y="403678"/>
              <a:chExt cx="96253" cy="650240"/>
            </a:xfrm>
          </p:grpSpPr>
          <p:cxnSp>
            <p:nvCxnSpPr>
              <p:cNvPr id="96" name="Straight Connector 95"/>
              <p:cNvCxnSpPr/>
              <p:nvPr/>
            </p:nvCxnSpPr>
            <p:spPr>
              <a:xfrm rot="5400000">
                <a:off x="2125061" y="728798"/>
                <a:ext cx="650240" cy="0"/>
              </a:xfrm>
              <a:prstGeom prst="line">
                <a:avLst/>
              </a:prstGeom>
              <a:ln w="2857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402053" y="412609"/>
                <a:ext cx="962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402053" y="1046274"/>
                <a:ext cx="962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3444564" y="3500766"/>
              <a:ext cx="96253" cy="1005840"/>
              <a:chOff x="2402053" y="403678"/>
              <a:chExt cx="96253" cy="650240"/>
            </a:xfrm>
          </p:grpSpPr>
          <p:cxnSp>
            <p:nvCxnSpPr>
              <p:cNvPr id="100" name="Straight Connector 99"/>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03" name="Group 102"/>
            <p:cNvGrpSpPr/>
            <p:nvPr/>
          </p:nvGrpSpPr>
          <p:grpSpPr>
            <a:xfrm>
              <a:off x="4514634" y="2339781"/>
              <a:ext cx="96253" cy="1005840"/>
              <a:chOff x="2402053" y="403678"/>
              <a:chExt cx="96253" cy="650240"/>
            </a:xfrm>
          </p:grpSpPr>
          <p:cxnSp>
            <p:nvCxnSpPr>
              <p:cNvPr id="104" name="Straight Connector 103"/>
              <p:cNvCxnSpPr/>
              <p:nvPr/>
            </p:nvCxnSpPr>
            <p:spPr>
              <a:xfrm rot="5400000">
                <a:off x="2125061" y="728798"/>
                <a:ext cx="650240" cy="0"/>
              </a:xfrm>
              <a:prstGeom prst="line">
                <a:avLst/>
              </a:prstGeom>
              <a:ln w="2857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402053" y="412609"/>
                <a:ext cx="962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402053" y="1046274"/>
                <a:ext cx="962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4511922" y="3335554"/>
              <a:ext cx="96253" cy="822960"/>
              <a:chOff x="2402053" y="403678"/>
              <a:chExt cx="96253" cy="650240"/>
            </a:xfrm>
          </p:grpSpPr>
          <p:cxnSp>
            <p:nvCxnSpPr>
              <p:cNvPr id="112" name="Straight Connector 111"/>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5522061" y="2191382"/>
              <a:ext cx="96253" cy="1005840"/>
              <a:chOff x="2402053" y="403678"/>
              <a:chExt cx="96253" cy="650240"/>
            </a:xfrm>
          </p:grpSpPr>
          <p:cxnSp>
            <p:nvCxnSpPr>
              <p:cNvPr id="120" name="Straight Connector 119"/>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5569357" y="3307580"/>
              <a:ext cx="91440" cy="914400"/>
              <a:chOff x="2402053" y="403678"/>
              <a:chExt cx="96253" cy="650240"/>
            </a:xfrm>
          </p:grpSpPr>
          <p:cxnSp>
            <p:nvCxnSpPr>
              <p:cNvPr id="124" name="Straight Connector 123"/>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6592509" y="2275726"/>
              <a:ext cx="96253" cy="1005840"/>
              <a:chOff x="2402053" y="403678"/>
              <a:chExt cx="96253" cy="650240"/>
            </a:xfrm>
          </p:grpSpPr>
          <p:cxnSp>
            <p:nvCxnSpPr>
              <p:cNvPr id="132" name="Straight Connector 131"/>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35" name="Group 134"/>
            <p:cNvGrpSpPr/>
            <p:nvPr/>
          </p:nvGrpSpPr>
          <p:grpSpPr>
            <a:xfrm>
              <a:off x="6615065" y="3467074"/>
              <a:ext cx="96253" cy="822960"/>
              <a:chOff x="2402053" y="403678"/>
              <a:chExt cx="96253" cy="650240"/>
            </a:xfrm>
          </p:grpSpPr>
          <p:cxnSp>
            <p:nvCxnSpPr>
              <p:cNvPr id="136" name="Straight Connector 135"/>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7696208" y="3289401"/>
              <a:ext cx="106991" cy="822960"/>
              <a:chOff x="8711547" y="3010400"/>
              <a:chExt cx="97717" cy="1268255"/>
            </a:xfrm>
          </p:grpSpPr>
          <p:cxnSp>
            <p:nvCxnSpPr>
              <p:cNvPr id="140" name="Straight Connector 139"/>
              <p:cNvCxnSpPr/>
              <p:nvPr/>
            </p:nvCxnSpPr>
            <p:spPr>
              <a:xfrm rot="5400000">
                <a:off x="8161894" y="3634486"/>
                <a:ext cx="1188721"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713011" y="4278655"/>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8711547" y="301040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47" name="Group 146"/>
            <p:cNvGrpSpPr/>
            <p:nvPr/>
          </p:nvGrpSpPr>
          <p:grpSpPr>
            <a:xfrm>
              <a:off x="8753006" y="2985223"/>
              <a:ext cx="106991" cy="822960"/>
              <a:chOff x="8711547" y="3010400"/>
              <a:chExt cx="97717" cy="1268255"/>
            </a:xfrm>
          </p:grpSpPr>
          <p:cxnSp>
            <p:nvCxnSpPr>
              <p:cNvPr id="148" name="Straight Connector 147"/>
              <p:cNvCxnSpPr/>
              <p:nvPr/>
            </p:nvCxnSpPr>
            <p:spPr>
              <a:xfrm rot="5400000">
                <a:off x="8161894" y="3634486"/>
                <a:ext cx="1188721"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713011" y="4278655"/>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711547" y="301040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51" name="Group 150"/>
            <p:cNvGrpSpPr/>
            <p:nvPr/>
          </p:nvGrpSpPr>
          <p:grpSpPr>
            <a:xfrm>
              <a:off x="8728638" y="2419347"/>
              <a:ext cx="106991" cy="914400"/>
              <a:chOff x="8711547" y="3010400"/>
              <a:chExt cx="97717" cy="1268255"/>
            </a:xfrm>
          </p:grpSpPr>
          <p:cxnSp>
            <p:nvCxnSpPr>
              <p:cNvPr id="152" name="Straight Connector 151"/>
              <p:cNvCxnSpPr/>
              <p:nvPr/>
            </p:nvCxnSpPr>
            <p:spPr>
              <a:xfrm rot="5400000">
                <a:off x="8161894" y="3634486"/>
                <a:ext cx="1188721"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713011" y="4278655"/>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8711547" y="301040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42845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Change in ACQ-6 Score Over Time </a:t>
            </a:r>
            <a:r>
              <a:rPr lang="en-US" altLang="en-US" dirty="0"/>
              <a:t>(Full Analysis Set</a:t>
            </a:r>
            <a:r>
              <a:rPr lang="en-GB" dirty="0"/>
              <a:t>)</a:t>
            </a:r>
            <a:endParaRPr lang="en-US" dirty="0"/>
          </a:p>
        </p:txBody>
      </p:sp>
      <p:sp>
        <p:nvSpPr>
          <p:cNvPr id="3" name="Slide Number Placeholder 2"/>
          <p:cNvSpPr>
            <a:spLocks noGrp="1"/>
          </p:cNvSpPr>
          <p:nvPr>
            <p:ph type="sldNum" sz="quarter" idx="12"/>
          </p:nvPr>
        </p:nvSpPr>
        <p:spPr/>
        <p:txBody>
          <a:bodyPr/>
          <a:lstStyle/>
          <a:p>
            <a:fld id="{CC7432E5-F8E0-41AE-9A6B-AD730338B005}" type="slidenum">
              <a:rPr lang="en-US" smtClean="0"/>
              <a:t>24</a:t>
            </a:fld>
            <a:endParaRPr lang="en-US" dirty="0"/>
          </a:p>
        </p:txBody>
      </p:sp>
      <p:sp>
        <p:nvSpPr>
          <p:cNvPr id="4" name="Text Placeholder 3"/>
          <p:cNvSpPr>
            <a:spLocks noGrp="1"/>
          </p:cNvSpPr>
          <p:nvPr>
            <p:ph type="body" sz="quarter" idx="13"/>
          </p:nvPr>
        </p:nvSpPr>
        <p:spPr>
          <a:xfrm>
            <a:off x="457199" y="5851602"/>
            <a:ext cx="10198671" cy="1005840"/>
          </a:xfrm>
        </p:spPr>
        <p:txBody>
          <a:bodyPr/>
          <a:lstStyle/>
          <a:p>
            <a:r>
              <a:rPr lang="en-US" sz="900" dirty="0"/>
              <a:t>Error bars represent 95% CLs. </a:t>
            </a:r>
            <a:r>
              <a:rPr lang="en-GB" sz="900" dirty="0"/>
              <a:t>ACQ-6 = Asthma Control Questionnaire 6; </a:t>
            </a:r>
            <a:r>
              <a:rPr lang="en-US" sz="900" dirty="0"/>
              <a:t>LSM = least squares mean; MCID = minimal clinically important difference; Q4W = every 4 weeks; Q8W = every 8 weeks.</a:t>
            </a:r>
          </a:p>
          <a:p>
            <a:r>
              <a:rPr lang="en-US" sz="900" dirty="0"/>
              <a:t>1. Nair P et al. Supplementary appendix. </a:t>
            </a:r>
            <a:r>
              <a:rPr lang="en-US" sz="900" i="1" dirty="0"/>
              <a:t>N Engl J Med</a:t>
            </a:r>
            <a:r>
              <a:rPr lang="en-US" sz="900" dirty="0"/>
              <a:t>. 2017;376:2448-2458; 2. In House Data, AstraZeneca Pharmaceuticals LP. CSR D3250C00020.</a:t>
            </a:r>
          </a:p>
        </p:txBody>
      </p:sp>
      <p:graphicFrame>
        <p:nvGraphicFramePr>
          <p:cNvPr id="5" name="Table 4"/>
          <p:cNvGraphicFramePr>
            <a:graphicFrameLocks noGrp="1"/>
          </p:cNvGraphicFramePr>
          <p:nvPr>
            <p:extLst/>
          </p:nvPr>
        </p:nvGraphicFramePr>
        <p:xfrm>
          <a:off x="1860885" y="5237693"/>
          <a:ext cx="7872570" cy="1219200"/>
        </p:xfrm>
        <a:graphic>
          <a:graphicData uri="http://schemas.openxmlformats.org/drawingml/2006/table">
            <a:tbl>
              <a:tblPr firstRow="1" bandRow="1">
                <a:tableStyleId>{5C22544A-7EE6-4342-B048-85BDC9FD1C3A}</a:tableStyleId>
              </a:tblPr>
              <a:tblGrid>
                <a:gridCol w="2916645">
                  <a:extLst>
                    <a:ext uri="{9D8B030D-6E8A-4147-A177-3AD203B41FA5}">
                      <a16:colId xmlns:a16="http://schemas.microsoft.com/office/drawing/2014/main" val="20000"/>
                    </a:ext>
                  </a:extLst>
                </a:gridCol>
                <a:gridCol w="1651975">
                  <a:extLst>
                    <a:ext uri="{9D8B030D-6E8A-4147-A177-3AD203B41FA5}">
                      <a16:colId xmlns:a16="http://schemas.microsoft.com/office/drawing/2014/main" val="20001"/>
                    </a:ext>
                  </a:extLst>
                </a:gridCol>
                <a:gridCol w="1651975">
                  <a:extLst>
                    <a:ext uri="{9D8B030D-6E8A-4147-A177-3AD203B41FA5}">
                      <a16:colId xmlns:a16="http://schemas.microsoft.com/office/drawing/2014/main" val="20002"/>
                    </a:ext>
                  </a:extLst>
                </a:gridCol>
                <a:gridCol w="1651975">
                  <a:extLst>
                    <a:ext uri="{9D8B030D-6E8A-4147-A177-3AD203B41FA5}">
                      <a16:colId xmlns:a16="http://schemas.microsoft.com/office/drawing/2014/main" val="20003"/>
                    </a:ext>
                  </a:extLst>
                </a:gridCol>
              </a:tblGrid>
              <a:tr h="233359">
                <a:tc>
                  <a:txBody>
                    <a:bodyPr/>
                    <a:lstStyle/>
                    <a:p>
                      <a:endParaRPr lang="en-US" sz="1400" dirty="0">
                        <a:solidFill>
                          <a:schemeClr val="tx1"/>
                        </a:solidFill>
                      </a:endParaRPr>
                    </a:p>
                  </a:txBody>
                  <a:tcPr marL="88236" marR="88236">
                    <a:lnL w="381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gridSpan="3">
                  <a:txBody>
                    <a:bodyPr/>
                    <a:lstStyle/>
                    <a:p>
                      <a:pPr algn="ctr"/>
                      <a:r>
                        <a:rPr lang="en-US" sz="1400" dirty="0">
                          <a:solidFill>
                            <a:schemeClr val="bg1"/>
                          </a:solidFill>
                        </a:rPr>
                        <a:t>Results</a:t>
                      </a:r>
                      <a:r>
                        <a:rPr lang="en-US" sz="1400" baseline="0" dirty="0">
                          <a:solidFill>
                            <a:schemeClr val="bg1"/>
                          </a:solidFill>
                        </a:rPr>
                        <a:t> at</a:t>
                      </a:r>
                      <a:r>
                        <a:rPr lang="en-US" sz="1400" dirty="0">
                          <a:solidFill>
                            <a:schemeClr val="bg1"/>
                          </a:solidFill>
                        </a:rPr>
                        <a:t> 28</a:t>
                      </a:r>
                      <a:r>
                        <a:rPr lang="en-US" sz="1400" baseline="0" dirty="0">
                          <a:solidFill>
                            <a:schemeClr val="bg1"/>
                          </a:solidFill>
                        </a:rPr>
                        <a:t> Weeks</a:t>
                      </a:r>
                      <a:endParaRPr lang="en-US" sz="1400" dirty="0">
                        <a:solidFill>
                          <a:schemeClr val="bg1"/>
                        </a:solidFill>
                      </a:endParaRPr>
                    </a:p>
                  </a:txBody>
                  <a:tcPr marL="88236" marR="88236">
                    <a:lnL w="12700" cap="flat" cmpd="sng" algn="ctr">
                      <a:solidFill>
                        <a:schemeClr val="bg1">
                          <a:lumMod val="9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30051"/>
                    </a:solidFill>
                  </a:tcPr>
                </a:tc>
                <a:tc hMerge="1">
                  <a:txBody>
                    <a:bodyPr/>
                    <a:lstStyle/>
                    <a:p>
                      <a:pPr algn="ctr"/>
                      <a:endParaRPr lang="en-US" sz="1400" dirty="0">
                        <a:solidFill>
                          <a:schemeClr val="bg1"/>
                        </a:solidFill>
                      </a:endParaRPr>
                    </a:p>
                  </a:txBody>
                  <a:tcPr marL="88236" marR="88236">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30051"/>
                    </a:solidFill>
                  </a:tcPr>
                </a:tc>
                <a:tc hMerge="1">
                  <a:txBody>
                    <a:bodyPr/>
                    <a:lstStyle/>
                    <a:p>
                      <a:endParaRPr lang="en-US" dirty="0"/>
                    </a:p>
                  </a:txBody>
                  <a:tcPr/>
                </a:tc>
                <a:extLst>
                  <a:ext uri="{0D108BD9-81ED-4DB2-BD59-A6C34878D82A}">
                    <a16:rowId xmlns:a16="http://schemas.microsoft.com/office/drawing/2014/main" val="10000"/>
                  </a:ext>
                </a:extLst>
              </a:tr>
              <a:tr h="233359">
                <a:tc>
                  <a:txBody>
                    <a:bodyPr/>
                    <a:lstStyle/>
                    <a:p>
                      <a:r>
                        <a:rPr lang="en-US" sz="1400" dirty="0">
                          <a:solidFill>
                            <a:schemeClr val="tx1"/>
                          </a:solidFill>
                        </a:rPr>
                        <a:t>ACQ-6</a:t>
                      </a:r>
                    </a:p>
                  </a:txBody>
                  <a:tcPr marL="88236" marR="88236">
                    <a:lnL w="381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Placebo</a:t>
                      </a:r>
                    </a:p>
                  </a:txBody>
                  <a:tcPr marL="88236" marR="882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Q4W</a:t>
                      </a:r>
                    </a:p>
                  </a:txBody>
                  <a:tcPr marL="88236" marR="88236" anchor="ctr">
                    <a:lnL w="12700" cap="flat" cmpd="sng" algn="ctr">
                      <a:solidFill>
                        <a:schemeClr val="bg1">
                          <a:lumMod val="9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Q8W</a:t>
                      </a:r>
                    </a:p>
                  </a:txBody>
                  <a:tcPr marL="88236" marR="88236" anchor="ctr">
                    <a:lnR w="381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33359">
                <a:tc>
                  <a:txBody>
                    <a:bodyPr/>
                    <a:lstStyle/>
                    <a:p>
                      <a:r>
                        <a:rPr lang="en-US" sz="1400" dirty="0">
                          <a:solidFill>
                            <a:schemeClr val="tx1"/>
                          </a:solidFill>
                        </a:rPr>
                        <a:t>Mean</a:t>
                      </a:r>
                      <a:r>
                        <a:rPr lang="en-US" sz="1400" baseline="0" dirty="0">
                          <a:solidFill>
                            <a:schemeClr val="tx1"/>
                          </a:solidFill>
                        </a:rPr>
                        <a:t> change vs. Placebo</a:t>
                      </a:r>
                      <a:endParaRPr lang="en-US" sz="1400" dirty="0">
                        <a:solidFill>
                          <a:schemeClr val="tx1"/>
                        </a:solidFill>
                      </a:endParaRPr>
                    </a:p>
                  </a:txBody>
                  <a:tcPr marL="88236" marR="88236">
                    <a:lnL w="381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a:t>
                      </a:r>
                    </a:p>
                  </a:txBody>
                  <a:tcPr marL="88236" marR="882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-0.24</a:t>
                      </a:r>
                      <a:r>
                        <a:rPr lang="en-US" sz="1400" baseline="0" dirty="0">
                          <a:solidFill>
                            <a:schemeClr val="tx1"/>
                          </a:solidFill>
                        </a:rPr>
                        <a:t> (</a:t>
                      </a:r>
                      <a:r>
                        <a:rPr lang="en-US" sz="1400" i="0" baseline="0" dirty="0">
                          <a:solidFill>
                            <a:schemeClr val="tx1"/>
                          </a:solidFill>
                        </a:rPr>
                        <a:t>p</a:t>
                      </a:r>
                      <a:r>
                        <a:rPr lang="en-US" sz="1400" baseline="0" dirty="0">
                          <a:solidFill>
                            <a:schemeClr val="tx1"/>
                          </a:solidFill>
                        </a:rPr>
                        <a:t>=0.139)</a:t>
                      </a:r>
                      <a:endParaRPr lang="en-US" sz="1400" dirty="0">
                        <a:solidFill>
                          <a:schemeClr val="tx1"/>
                        </a:solidFill>
                      </a:endParaRPr>
                    </a:p>
                  </a:txBody>
                  <a:tcPr marL="88236" marR="88236" anchor="ctr">
                    <a:lnL w="12700" cap="flat" cmpd="sng" algn="ctr">
                      <a:solidFill>
                        <a:schemeClr val="bg1">
                          <a:lumMod val="9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-0.55 (</a:t>
                      </a:r>
                      <a:r>
                        <a:rPr lang="en-US" sz="1400" i="0" dirty="0">
                          <a:solidFill>
                            <a:schemeClr val="tx1"/>
                          </a:solidFill>
                        </a:rPr>
                        <a:t>p</a:t>
                      </a:r>
                      <a:r>
                        <a:rPr lang="en-US" sz="1400" dirty="0">
                          <a:solidFill>
                            <a:schemeClr val="tx1"/>
                          </a:solidFill>
                        </a:rPr>
                        <a:t>=0.001)</a:t>
                      </a:r>
                    </a:p>
                  </a:txBody>
                  <a:tcPr marL="88236" marR="88236" anchor="ctr">
                    <a:lnR w="381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333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Proportion</a:t>
                      </a:r>
                      <a:r>
                        <a:rPr lang="en-US" sz="1400" baseline="0" dirty="0">
                          <a:solidFill>
                            <a:schemeClr val="tx1"/>
                          </a:solidFill>
                        </a:rPr>
                        <a:t> MCID responders (%)</a:t>
                      </a:r>
                      <a:r>
                        <a:rPr lang="en-US" sz="1400" baseline="30000" dirty="0">
                          <a:solidFill>
                            <a:schemeClr val="tx1"/>
                          </a:solidFill>
                        </a:rPr>
                        <a:t>2</a:t>
                      </a:r>
                      <a:endParaRPr lang="en-US" sz="1400" dirty="0">
                        <a:solidFill>
                          <a:schemeClr val="tx1"/>
                        </a:solidFill>
                      </a:endParaRPr>
                    </a:p>
                  </a:txBody>
                  <a:tcPr marL="88236" marR="88236">
                    <a:lnL w="381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bg1"/>
                    </a:solidFill>
                  </a:tcPr>
                </a:tc>
                <a:tc>
                  <a:txBody>
                    <a:bodyPr/>
                    <a:lstStyle/>
                    <a:p>
                      <a:pPr algn="ctr"/>
                      <a:r>
                        <a:rPr lang="en-US" sz="1400" dirty="0">
                          <a:solidFill>
                            <a:schemeClr val="tx1"/>
                          </a:solidFill>
                        </a:rPr>
                        <a:t>54.7</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bg1"/>
                    </a:solidFill>
                  </a:tcPr>
                </a:tc>
                <a:tc>
                  <a:txBody>
                    <a:bodyPr/>
                    <a:lstStyle/>
                    <a:p>
                      <a:pPr algn="ctr"/>
                      <a:r>
                        <a:rPr lang="en-US" sz="1400" dirty="0">
                          <a:solidFill>
                            <a:schemeClr val="tx1"/>
                          </a:solidFill>
                        </a:rPr>
                        <a:t>56.9</a:t>
                      </a:r>
                    </a:p>
                  </a:txBody>
                  <a:tcPr anchor="ctr">
                    <a:lnL w="12700" cap="flat" cmpd="sng" algn="ctr">
                      <a:solidFill>
                        <a:schemeClr val="bg1">
                          <a:lumMod val="9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bg1"/>
                    </a:solidFill>
                  </a:tcPr>
                </a:tc>
                <a:tc>
                  <a:txBody>
                    <a:bodyPr/>
                    <a:lstStyle/>
                    <a:p>
                      <a:pPr algn="ctr"/>
                      <a:r>
                        <a:rPr lang="en-US" sz="1400" dirty="0">
                          <a:solidFill>
                            <a:schemeClr val="tx1"/>
                          </a:solidFill>
                        </a:rPr>
                        <a:t>63</a:t>
                      </a:r>
                    </a:p>
                  </a:txBody>
                  <a:tcPr anchor="ctr">
                    <a:lnR w="381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pic>
        <p:nvPicPr>
          <p:cNvPr id="8" name="Picture 7"/>
          <p:cNvPicPr>
            <a:picLocks noChangeAspect="1"/>
          </p:cNvPicPr>
          <p:nvPr/>
        </p:nvPicPr>
        <p:blipFill>
          <a:blip r:embed="rId3">
            <a:clrChange>
              <a:clrFrom>
                <a:srgbClr val="FFFFFF"/>
              </a:clrFrom>
              <a:clrTo>
                <a:srgbClr val="FFFFFF">
                  <a:alpha val="0"/>
                </a:srgbClr>
              </a:clrTo>
            </a:clrChange>
          </a:blip>
          <a:stretch>
            <a:fillRect/>
          </a:stretch>
        </p:blipFill>
        <p:spPr>
          <a:xfrm>
            <a:off x="2450474" y="1210496"/>
            <a:ext cx="7282980" cy="3924928"/>
          </a:xfrm>
          <a:prstGeom prst="rect">
            <a:avLst/>
          </a:prstGeom>
        </p:spPr>
      </p:pic>
      <p:pic>
        <p:nvPicPr>
          <p:cNvPr id="10" name="Picture 9"/>
          <p:cNvPicPr>
            <a:picLocks noChangeAspect="1"/>
          </p:cNvPicPr>
          <p:nvPr/>
        </p:nvPicPr>
        <p:blipFill>
          <a:blip r:embed="rId4">
            <a:clrChange>
              <a:clrFrom>
                <a:srgbClr val="FFFFFF"/>
              </a:clrFrom>
              <a:clrTo>
                <a:srgbClr val="FFFFFF">
                  <a:alpha val="0"/>
                </a:srgbClr>
              </a:clrTo>
            </a:clrChange>
          </a:blip>
          <a:stretch>
            <a:fillRect/>
          </a:stretch>
        </p:blipFill>
        <p:spPr>
          <a:xfrm>
            <a:off x="2323161" y="1527970"/>
            <a:ext cx="7284863" cy="3960813"/>
          </a:xfrm>
          <a:prstGeom prst="rect">
            <a:avLst/>
          </a:prstGeom>
        </p:spPr>
      </p:pic>
      <p:sp>
        <p:nvSpPr>
          <p:cNvPr id="15" name="TextBox 14"/>
          <p:cNvSpPr txBox="1"/>
          <p:nvPr/>
        </p:nvSpPr>
        <p:spPr>
          <a:xfrm>
            <a:off x="2270453" y="5169294"/>
            <a:ext cx="184731" cy="246221"/>
          </a:xfrm>
          <a:prstGeom prst="rect">
            <a:avLst/>
          </a:prstGeom>
          <a:noFill/>
        </p:spPr>
        <p:txBody>
          <a:bodyPr wrap="none" rtlCol="0">
            <a:spAutoFit/>
          </a:bodyPr>
          <a:lstStyle/>
          <a:p>
            <a:pPr algn="ctr"/>
            <a:endParaRPr lang="en-US" sz="1000" dirty="0"/>
          </a:p>
        </p:txBody>
      </p:sp>
      <p:grpSp>
        <p:nvGrpSpPr>
          <p:cNvPr id="79" name="Group 78"/>
          <p:cNvGrpSpPr/>
          <p:nvPr/>
        </p:nvGrpSpPr>
        <p:grpSpPr>
          <a:xfrm>
            <a:off x="2088943" y="1382060"/>
            <a:ext cx="7876672" cy="3824305"/>
            <a:chOff x="2176514" y="1608168"/>
            <a:chExt cx="7876672" cy="3824305"/>
          </a:xfrm>
        </p:grpSpPr>
        <p:graphicFrame>
          <p:nvGraphicFramePr>
            <p:cNvPr id="6" name="Chart 5"/>
            <p:cNvGraphicFramePr/>
            <p:nvPr>
              <p:extLst/>
            </p:nvPr>
          </p:nvGraphicFramePr>
          <p:xfrm>
            <a:off x="2176514" y="1608168"/>
            <a:ext cx="7876672" cy="3613480"/>
          </p:xfrm>
          <a:graphic>
            <a:graphicData uri="http://schemas.openxmlformats.org/drawingml/2006/chart">
              <c:chart xmlns:c="http://schemas.openxmlformats.org/drawingml/2006/chart" xmlns:r="http://schemas.openxmlformats.org/officeDocument/2006/relationships" r:id="rId5"/>
            </a:graphicData>
          </a:graphic>
        </p:graphicFrame>
        <p:grpSp>
          <p:nvGrpSpPr>
            <p:cNvPr id="78" name="Group 77"/>
            <p:cNvGrpSpPr/>
            <p:nvPr/>
          </p:nvGrpSpPr>
          <p:grpSpPr>
            <a:xfrm>
              <a:off x="2593984" y="5102034"/>
              <a:ext cx="6949440" cy="330439"/>
              <a:chOff x="2345645" y="5115854"/>
              <a:chExt cx="6949440" cy="330439"/>
            </a:xfrm>
          </p:grpSpPr>
          <p:grpSp>
            <p:nvGrpSpPr>
              <p:cNvPr id="77" name="Group 76"/>
              <p:cNvGrpSpPr/>
              <p:nvPr/>
            </p:nvGrpSpPr>
            <p:grpSpPr>
              <a:xfrm>
                <a:off x="2702329" y="5169294"/>
                <a:ext cx="6343589" cy="276999"/>
                <a:chOff x="2702329" y="5169294"/>
                <a:chExt cx="6343589" cy="276999"/>
              </a:xfrm>
            </p:grpSpPr>
            <p:sp>
              <p:nvSpPr>
                <p:cNvPr id="58" name="TextBox 57"/>
                <p:cNvSpPr txBox="1"/>
                <p:nvPr/>
              </p:nvSpPr>
              <p:spPr>
                <a:xfrm>
                  <a:off x="7305235" y="5169294"/>
                  <a:ext cx="354584" cy="276999"/>
                </a:xfrm>
                <a:prstGeom prst="rect">
                  <a:avLst/>
                </a:prstGeom>
                <a:noFill/>
              </p:spPr>
              <p:txBody>
                <a:bodyPr wrap="none" rtlCol="0">
                  <a:spAutoFit/>
                </a:bodyPr>
                <a:lstStyle/>
                <a:p>
                  <a:pPr algn="ctr"/>
                  <a:r>
                    <a:rPr lang="en-US" sz="1200" b="1" dirty="0"/>
                    <a:t>22</a:t>
                  </a:r>
                </a:p>
              </p:txBody>
            </p:sp>
            <p:sp>
              <p:nvSpPr>
                <p:cNvPr id="61" name="TextBox 60"/>
                <p:cNvSpPr txBox="1"/>
                <p:nvPr/>
              </p:nvSpPr>
              <p:spPr>
                <a:xfrm>
                  <a:off x="7761552" y="5169294"/>
                  <a:ext cx="354584" cy="276999"/>
                </a:xfrm>
                <a:prstGeom prst="rect">
                  <a:avLst/>
                </a:prstGeom>
                <a:noFill/>
              </p:spPr>
              <p:txBody>
                <a:bodyPr wrap="none" rtlCol="0">
                  <a:spAutoFit/>
                </a:bodyPr>
                <a:lstStyle/>
                <a:p>
                  <a:pPr algn="ctr"/>
                  <a:r>
                    <a:rPr lang="en-US" sz="1200" b="1" dirty="0"/>
                    <a:t>24</a:t>
                  </a:r>
                </a:p>
              </p:txBody>
            </p:sp>
            <p:sp>
              <p:nvSpPr>
                <p:cNvPr id="64" name="TextBox 63"/>
                <p:cNvSpPr txBox="1"/>
                <p:nvPr/>
              </p:nvSpPr>
              <p:spPr>
                <a:xfrm>
                  <a:off x="8201892" y="5169294"/>
                  <a:ext cx="354584" cy="276999"/>
                </a:xfrm>
                <a:prstGeom prst="rect">
                  <a:avLst/>
                </a:prstGeom>
                <a:noFill/>
              </p:spPr>
              <p:txBody>
                <a:bodyPr wrap="none" rtlCol="0">
                  <a:spAutoFit/>
                </a:bodyPr>
                <a:lstStyle/>
                <a:p>
                  <a:pPr algn="ctr"/>
                  <a:r>
                    <a:rPr lang="en-US" sz="1200" b="1" dirty="0"/>
                    <a:t>26</a:t>
                  </a:r>
                </a:p>
              </p:txBody>
            </p:sp>
            <p:sp>
              <p:nvSpPr>
                <p:cNvPr id="67" name="TextBox 66"/>
                <p:cNvSpPr txBox="1"/>
                <p:nvPr/>
              </p:nvSpPr>
              <p:spPr>
                <a:xfrm>
                  <a:off x="8691334" y="5169294"/>
                  <a:ext cx="354584" cy="276999"/>
                </a:xfrm>
                <a:prstGeom prst="rect">
                  <a:avLst/>
                </a:prstGeom>
                <a:noFill/>
              </p:spPr>
              <p:txBody>
                <a:bodyPr wrap="none" rtlCol="0">
                  <a:spAutoFit/>
                </a:bodyPr>
                <a:lstStyle/>
                <a:p>
                  <a:pPr algn="ctr"/>
                  <a:r>
                    <a:rPr lang="en-US" sz="1200" b="1" dirty="0"/>
                    <a:t>28</a:t>
                  </a:r>
                </a:p>
              </p:txBody>
            </p:sp>
            <p:sp>
              <p:nvSpPr>
                <p:cNvPr id="49" name="TextBox 48"/>
                <p:cNvSpPr txBox="1"/>
                <p:nvPr/>
              </p:nvSpPr>
              <p:spPr>
                <a:xfrm>
                  <a:off x="5918708" y="5169294"/>
                  <a:ext cx="354584" cy="276999"/>
                </a:xfrm>
                <a:prstGeom prst="rect">
                  <a:avLst/>
                </a:prstGeom>
                <a:noFill/>
              </p:spPr>
              <p:txBody>
                <a:bodyPr wrap="none" rtlCol="0">
                  <a:spAutoFit/>
                </a:bodyPr>
                <a:lstStyle/>
                <a:p>
                  <a:pPr algn="ctr"/>
                  <a:r>
                    <a:rPr lang="en-US" sz="1200" b="1" dirty="0"/>
                    <a:t>16</a:t>
                  </a:r>
                </a:p>
              </p:txBody>
            </p:sp>
            <p:sp>
              <p:nvSpPr>
                <p:cNvPr id="52" name="TextBox 51"/>
                <p:cNvSpPr txBox="1"/>
                <p:nvPr/>
              </p:nvSpPr>
              <p:spPr>
                <a:xfrm>
                  <a:off x="6376218" y="5169294"/>
                  <a:ext cx="354584" cy="276999"/>
                </a:xfrm>
                <a:prstGeom prst="rect">
                  <a:avLst/>
                </a:prstGeom>
                <a:noFill/>
              </p:spPr>
              <p:txBody>
                <a:bodyPr wrap="none" rtlCol="0">
                  <a:spAutoFit/>
                </a:bodyPr>
                <a:lstStyle/>
                <a:p>
                  <a:pPr algn="ctr"/>
                  <a:r>
                    <a:rPr lang="en-US" sz="1200" b="1" dirty="0"/>
                    <a:t>18</a:t>
                  </a:r>
                </a:p>
              </p:txBody>
            </p:sp>
            <p:sp>
              <p:nvSpPr>
                <p:cNvPr id="55" name="TextBox 54"/>
                <p:cNvSpPr txBox="1"/>
                <p:nvPr/>
              </p:nvSpPr>
              <p:spPr>
                <a:xfrm>
                  <a:off x="6848062" y="5169294"/>
                  <a:ext cx="354584" cy="276999"/>
                </a:xfrm>
                <a:prstGeom prst="rect">
                  <a:avLst/>
                </a:prstGeom>
                <a:noFill/>
              </p:spPr>
              <p:txBody>
                <a:bodyPr wrap="none" rtlCol="0">
                  <a:spAutoFit/>
                </a:bodyPr>
                <a:lstStyle/>
                <a:p>
                  <a:pPr algn="ctr"/>
                  <a:r>
                    <a:rPr lang="en-US" sz="1200" b="1" dirty="0"/>
                    <a:t>20</a:t>
                  </a:r>
                </a:p>
              </p:txBody>
            </p:sp>
            <p:sp>
              <p:nvSpPr>
                <p:cNvPr id="39" name="TextBox 38"/>
                <p:cNvSpPr txBox="1"/>
                <p:nvPr/>
              </p:nvSpPr>
              <p:spPr>
                <a:xfrm>
                  <a:off x="4514889" y="5169294"/>
                  <a:ext cx="354584" cy="276999"/>
                </a:xfrm>
                <a:prstGeom prst="rect">
                  <a:avLst/>
                </a:prstGeom>
                <a:noFill/>
              </p:spPr>
              <p:txBody>
                <a:bodyPr wrap="none" rtlCol="0">
                  <a:spAutoFit/>
                </a:bodyPr>
                <a:lstStyle/>
                <a:p>
                  <a:pPr algn="ctr"/>
                  <a:r>
                    <a:rPr lang="en-US" sz="1200" b="1" dirty="0"/>
                    <a:t>10</a:t>
                  </a:r>
                </a:p>
              </p:txBody>
            </p:sp>
            <p:sp>
              <p:nvSpPr>
                <p:cNvPr id="42" name="TextBox 41"/>
                <p:cNvSpPr txBox="1"/>
                <p:nvPr/>
              </p:nvSpPr>
              <p:spPr>
                <a:xfrm>
                  <a:off x="4977917" y="5169294"/>
                  <a:ext cx="354584" cy="276999"/>
                </a:xfrm>
                <a:prstGeom prst="rect">
                  <a:avLst/>
                </a:prstGeom>
                <a:noFill/>
              </p:spPr>
              <p:txBody>
                <a:bodyPr wrap="none" rtlCol="0">
                  <a:spAutoFit/>
                </a:bodyPr>
                <a:lstStyle/>
                <a:p>
                  <a:pPr algn="ctr"/>
                  <a:r>
                    <a:rPr lang="en-US" sz="1200" b="1" dirty="0"/>
                    <a:t>12</a:t>
                  </a:r>
                </a:p>
              </p:txBody>
            </p:sp>
            <p:sp>
              <p:nvSpPr>
                <p:cNvPr id="45" name="TextBox 44"/>
                <p:cNvSpPr txBox="1"/>
                <p:nvPr/>
              </p:nvSpPr>
              <p:spPr>
                <a:xfrm>
                  <a:off x="5461847" y="5169294"/>
                  <a:ext cx="354584" cy="276999"/>
                </a:xfrm>
                <a:prstGeom prst="rect">
                  <a:avLst/>
                </a:prstGeom>
                <a:noFill/>
              </p:spPr>
              <p:txBody>
                <a:bodyPr wrap="none" rtlCol="0">
                  <a:spAutoFit/>
                </a:bodyPr>
                <a:lstStyle/>
                <a:p>
                  <a:pPr algn="ctr"/>
                  <a:r>
                    <a:rPr lang="en-US" sz="1200" b="1" dirty="0"/>
                    <a:t>14</a:t>
                  </a:r>
                </a:p>
              </p:txBody>
            </p:sp>
            <p:sp>
              <p:nvSpPr>
                <p:cNvPr id="17" name="TextBox 16"/>
                <p:cNvSpPr txBox="1"/>
                <p:nvPr/>
              </p:nvSpPr>
              <p:spPr>
                <a:xfrm>
                  <a:off x="3173853" y="5169294"/>
                  <a:ext cx="269626" cy="276999"/>
                </a:xfrm>
                <a:prstGeom prst="rect">
                  <a:avLst/>
                </a:prstGeom>
                <a:noFill/>
              </p:spPr>
              <p:txBody>
                <a:bodyPr wrap="none" rtlCol="0">
                  <a:spAutoFit/>
                </a:bodyPr>
                <a:lstStyle/>
                <a:p>
                  <a:pPr algn="ctr"/>
                  <a:r>
                    <a:rPr lang="en-US" sz="1200" b="1" dirty="0"/>
                    <a:t>4</a:t>
                  </a:r>
                </a:p>
              </p:txBody>
            </p:sp>
            <p:sp>
              <p:nvSpPr>
                <p:cNvPr id="33" name="TextBox 32"/>
                <p:cNvSpPr txBox="1"/>
                <p:nvPr/>
              </p:nvSpPr>
              <p:spPr>
                <a:xfrm>
                  <a:off x="3624420" y="5169294"/>
                  <a:ext cx="269626" cy="276999"/>
                </a:xfrm>
                <a:prstGeom prst="rect">
                  <a:avLst/>
                </a:prstGeom>
                <a:noFill/>
              </p:spPr>
              <p:txBody>
                <a:bodyPr wrap="none" rtlCol="0">
                  <a:spAutoFit/>
                </a:bodyPr>
                <a:lstStyle/>
                <a:p>
                  <a:pPr algn="ctr"/>
                  <a:r>
                    <a:rPr lang="en-US" sz="1200" b="1" dirty="0"/>
                    <a:t>6</a:t>
                  </a:r>
                </a:p>
              </p:txBody>
            </p:sp>
            <p:sp>
              <p:nvSpPr>
                <p:cNvPr id="36" name="TextBox 35"/>
                <p:cNvSpPr txBox="1"/>
                <p:nvPr/>
              </p:nvSpPr>
              <p:spPr>
                <a:xfrm>
                  <a:off x="4070510" y="5169294"/>
                  <a:ext cx="269626" cy="276999"/>
                </a:xfrm>
                <a:prstGeom prst="rect">
                  <a:avLst/>
                </a:prstGeom>
                <a:noFill/>
              </p:spPr>
              <p:txBody>
                <a:bodyPr wrap="none" rtlCol="0">
                  <a:spAutoFit/>
                </a:bodyPr>
                <a:lstStyle/>
                <a:p>
                  <a:pPr algn="ctr"/>
                  <a:r>
                    <a:rPr lang="en-US" sz="1200" b="1" dirty="0"/>
                    <a:t>8</a:t>
                  </a:r>
                </a:p>
              </p:txBody>
            </p:sp>
            <p:sp>
              <p:nvSpPr>
                <p:cNvPr id="16" name="TextBox 15"/>
                <p:cNvSpPr txBox="1"/>
                <p:nvPr/>
              </p:nvSpPr>
              <p:spPr>
                <a:xfrm>
                  <a:off x="2702329" y="5169294"/>
                  <a:ext cx="269626" cy="276999"/>
                </a:xfrm>
                <a:prstGeom prst="rect">
                  <a:avLst/>
                </a:prstGeom>
                <a:noFill/>
              </p:spPr>
              <p:txBody>
                <a:bodyPr wrap="none" rtlCol="0">
                  <a:spAutoFit/>
                </a:bodyPr>
                <a:lstStyle/>
                <a:p>
                  <a:pPr algn="ctr"/>
                  <a:r>
                    <a:rPr lang="en-US" sz="1200" b="1" dirty="0"/>
                    <a:t>2</a:t>
                  </a:r>
                </a:p>
              </p:txBody>
            </p:sp>
          </p:grpSp>
          <p:grpSp>
            <p:nvGrpSpPr>
              <p:cNvPr id="76" name="Group 75"/>
              <p:cNvGrpSpPr/>
              <p:nvPr/>
            </p:nvGrpSpPr>
            <p:grpSpPr>
              <a:xfrm>
                <a:off x="2345645" y="5115854"/>
                <a:ext cx="6949440" cy="92572"/>
                <a:chOff x="2345645" y="5115854"/>
                <a:chExt cx="6949440" cy="92572"/>
              </a:xfrm>
            </p:grpSpPr>
            <p:cxnSp>
              <p:nvCxnSpPr>
                <p:cNvPr id="59" name="Straight Connector 58"/>
                <p:cNvCxnSpPr/>
                <p:nvPr/>
              </p:nvCxnSpPr>
              <p:spPr>
                <a:xfrm rot="5400000">
                  <a:off x="7435951"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7892268"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8332608"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8822050"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6049423"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6506933"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6979634"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4645604"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5108633"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5592562"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3262089"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3712656"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4159602" y="5162706"/>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326264"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2792241"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820365" y="1656446"/>
                  <a:ext cx="0" cy="6949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pic>
        <p:nvPicPr>
          <p:cNvPr id="75" name="Picture 74"/>
          <p:cNvPicPr>
            <a:picLocks noChangeAspect="1"/>
          </p:cNvPicPr>
          <p:nvPr/>
        </p:nvPicPr>
        <p:blipFill>
          <a:blip r:embed="rId6">
            <a:clrChange>
              <a:clrFrom>
                <a:srgbClr val="FFFFFF"/>
              </a:clrFrom>
              <a:clrTo>
                <a:srgbClr val="FFFFFF">
                  <a:alpha val="0"/>
                </a:srgbClr>
              </a:clrTo>
            </a:clrChange>
          </a:blip>
          <a:stretch>
            <a:fillRect/>
          </a:stretch>
        </p:blipFill>
        <p:spPr>
          <a:xfrm>
            <a:off x="2397357" y="1391520"/>
            <a:ext cx="7093672" cy="3829050"/>
          </a:xfrm>
          <a:prstGeom prst="rect">
            <a:avLst/>
          </a:prstGeom>
        </p:spPr>
      </p:pic>
      <p:sp>
        <p:nvSpPr>
          <p:cNvPr id="80" name="TextBox 79"/>
          <p:cNvSpPr txBox="1"/>
          <p:nvPr/>
        </p:nvSpPr>
        <p:spPr>
          <a:xfrm rot="16200000">
            <a:off x="176544" y="2889322"/>
            <a:ext cx="3337686" cy="523220"/>
          </a:xfrm>
          <a:prstGeom prst="rect">
            <a:avLst/>
          </a:prstGeom>
          <a:noFill/>
        </p:spPr>
        <p:txBody>
          <a:bodyPr wrap="square" rtlCol="0">
            <a:spAutoFit/>
          </a:bodyPr>
          <a:lstStyle/>
          <a:p>
            <a:pPr algn="ctr"/>
            <a:r>
              <a:rPr lang="en-GB" sz="1400" b="1" dirty="0">
                <a:solidFill>
                  <a:srgbClr val="000000"/>
                </a:solidFill>
              </a:rPr>
              <a:t>LSM Difference Compared With Baseline </a:t>
            </a:r>
          </a:p>
        </p:txBody>
      </p:sp>
      <p:sp>
        <p:nvSpPr>
          <p:cNvPr id="81" name="TextBox 80"/>
          <p:cNvSpPr txBox="1"/>
          <p:nvPr/>
        </p:nvSpPr>
        <p:spPr>
          <a:xfrm>
            <a:off x="8103340" y="1795256"/>
            <a:ext cx="3044545" cy="738664"/>
          </a:xfrm>
          <a:prstGeom prst="rect">
            <a:avLst/>
          </a:prstGeom>
          <a:noFill/>
        </p:spPr>
        <p:txBody>
          <a:bodyPr wrap="square" rtlCol="0">
            <a:spAutoFit/>
          </a:bodyPr>
          <a:lstStyle/>
          <a:p>
            <a:r>
              <a:rPr lang="en-US" sz="1400" dirty="0"/>
              <a:t>              Benralizumab Q4W (n=72)</a:t>
            </a:r>
          </a:p>
          <a:p>
            <a:r>
              <a:rPr lang="en-US" sz="1400" dirty="0"/>
              <a:t>              Benralizumab Q8W (n=73)</a:t>
            </a:r>
          </a:p>
          <a:p>
            <a:r>
              <a:rPr lang="en-US" sz="1400" dirty="0"/>
              <a:t>              Placebo (n=74)</a:t>
            </a:r>
          </a:p>
        </p:txBody>
      </p:sp>
      <p:cxnSp>
        <p:nvCxnSpPr>
          <p:cNvPr id="84" name="Straight Connector 83"/>
          <p:cNvCxnSpPr/>
          <p:nvPr/>
        </p:nvCxnSpPr>
        <p:spPr>
          <a:xfrm flipH="1">
            <a:off x="8529860" y="1943188"/>
            <a:ext cx="27432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8529860" y="2163768"/>
            <a:ext cx="274320" cy="0"/>
          </a:xfrm>
          <a:prstGeom prst="line">
            <a:avLst/>
          </a:prstGeom>
          <a:ln w="38100">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8529860" y="2372314"/>
            <a:ext cx="274320" cy="0"/>
          </a:xfrm>
          <a:prstGeom prst="line">
            <a:avLst/>
          </a:prstGeom>
          <a:ln w="38100">
            <a:solidFill>
              <a:srgbClr val="B0B6B6"/>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8541770" y="2158352"/>
            <a:ext cx="336884" cy="430887"/>
          </a:xfrm>
          <a:prstGeom prst="rect">
            <a:avLst/>
          </a:prstGeom>
          <a:noFill/>
        </p:spPr>
        <p:txBody>
          <a:bodyPr wrap="square" rtlCol="0">
            <a:spAutoFit/>
          </a:bodyPr>
          <a:lstStyle/>
          <a:p>
            <a:r>
              <a:rPr lang="en-US" sz="2200" dirty="0">
                <a:solidFill>
                  <a:srgbClr val="B0B6B6"/>
                </a:solidFill>
                <a:latin typeface="Arial" panose="020B0604020202020204" pitchFamily="34" charset="0"/>
                <a:cs typeface="Arial" panose="020B0604020202020204" pitchFamily="34" charset="0"/>
              </a:rPr>
              <a:t>•</a:t>
            </a:r>
            <a:endParaRPr lang="en-US" sz="2200" dirty="0">
              <a:solidFill>
                <a:srgbClr val="B0B6B6"/>
              </a:solidFill>
            </a:endParaRPr>
          </a:p>
        </p:txBody>
      </p:sp>
      <p:sp>
        <p:nvSpPr>
          <p:cNvPr id="54" name="Rectangle 53"/>
          <p:cNvSpPr/>
          <p:nvPr/>
        </p:nvSpPr>
        <p:spPr>
          <a:xfrm>
            <a:off x="4192594" y="1343246"/>
            <a:ext cx="3939668" cy="378886"/>
          </a:xfrm>
          <a:prstGeom prst="rect">
            <a:avLst/>
          </a:prstGeom>
        </p:spPr>
        <p:txBody>
          <a:bodyPr wrap="none">
            <a:spAutoFit/>
          </a:bodyPr>
          <a:lstStyle/>
          <a:p>
            <a:pPr algn="ctr">
              <a:defRPr sz="1862" b="0" i="0" u="none" strike="noStrike" kern="1200" spc="0" baseline="0">
                <a:solidFill>
                  <a:srgbClr val="000000"/>
                </a:solidFill>
                <a:latin typeface="+mn-lt"/>
                <a:ea typeface="+mn-ea"/>
                <a:cs typeface="+mn-cs"/>
              </a:defRPr>
            </a:pPr>
            <a:r>
              <a:rPr lang="en-US" b="1" dirty="0"/>
              <a:t>Change From Baseline in ACQ-6</a:t>
            </a:r>
            <a:r>
              <a:rPr lang="en-US" b="1" baseline="30000" dirty="0"/>
              <a:t>1</a:t>
            </a:r>
            <a:endParaRPr lang="en-US" b="1" baseline="-25000" dirty="0"/>
          </a:p>
        </p:txBody>
      </p:sp>
      <p:grpSp>
        <p:nvGrpSpPr>
          <p:cNvPr id="60" name="Group 59"/>
          <p:cNvGrpSpPr/>
          <p:nvPr/>
        </p:nvGrpSpPr>
        <p:grpSpPr>
          <a:xfrm>
            <a:off x="3238368" y="2263887"/>
            <a:ext cx="96253" cy="822960"/>
            <a:chOff x="2402053" y="403678"/>
            <a:chExt cx="96253" cy="650240"/>
          </a:xfrm>
        </p:grpSpPr>
        <p:cxnSp>
          <p:nvCxnSpPr>
            <p:cNvPr id="63" name="Straight Connector 62"/>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957051" y="2564271"/>
            <a:ext cx="96253" cy="731520"/>
            <a:chOff x="2402053" y="403678"/>
            <a:chExt cx="96253" cy="650240"/>
          </a:xfrm>
        </p:grpSpPr>
        <p:cxnSp>
          <p:nvCxnSpPr>
            <p:cNvPr id="71" name="Straight Connector 70"/>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402053" y="404867"/>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3119321" y="2629793"/>
            <a:ext cx="96253" cy="731520"/>
            <a:chOff x="2402053" y="403678"/>
            <a:chExt cx="96253" cy="650240"/>
          </a:xfrm>
        </p:grpSpPr>
        <p:cxnSp>
          <p:nvCxnSpPr>
            <p:cNvPr id="83" name="Straight Connector 82"/>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3730383" y="2292528"/>
            <a:ext cx="96253" cy="914400"/>
            <a:chOff x="2402053" y="403678"/>
            <a:chExt cx="96253" cy="650240"/>
          </a:xfrm>
        </p:grpSpPr>
        <p:cxnSp>
          <p:nvCxnSpPr>
            <p:cNvPr id="92" name="Straight Connector 91"/>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02053" y="406416"/>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3565620" y="2971505"/>
            <a:ext cx="96253" cy="822960"/>
            <a:chOff x="2402053" y="403678"/>
            <a:chExt cx="96253" cy="650240"/>
          </a:xfrm>
        </p:grpSpPr>
        <p:cxnSp>
          <p:nvCxnSpPr>
            <p:cNvPr id="96" name="Straight Connector 95"/>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3439893" y="2412903"/>
            <a:ext cx="96253" cy="822960"/>
            <a:chOff x="2402053" y="403678"/>
            <a:chExt cx="96253" cy="650240"/>
          </a:xfrm>
        </p:grpSpPr>
        <p:cxnSp>
          <p:nvCxnSpPr>
            <p:cNvPr id="100" name="Straight Connector 99"/>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3" name="Group 102"/>
          <p:cNvGrpSpPr/>
          <p:nvPr/>
        </p:nvGrpSpPr>
        <p:grpSpPr>
          <a:xfrm>
            <a:off x="9288047" y="2799116"/>
            <a:ext cx="96253" cy="914400"/>
            <a:chOff x="2402053" y="403678"/>
            <a:chExt cx="96253" cy="650240"/>
          </a:xfrm>
        </p:grpSpPr>
        <p:cxnSp>
          <p:nvCxnSpPr>
            <p:cNvPr id="104" name="Straight Connector 103"/>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402053" y="406416"/>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a:off x="8804180" y="3144163"/>
            <a:ext cx="100584" cy="1097280"/>
            <a:chOff x="2402053" y="403678"/>
            <a:chExt cx="96253" cy="650240"/>
          </a:xfrm>
        </p:grpSpPr>
        <p:cxnSp>
          <p:nvCxnSpPr>
            <p:cNvPr id="108" name="Straight Connector 107"/>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402053" y="40744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4173285" y="2672617"/>
            <a:ext cx="96253" cy="914400"/>
            <a:chOff x="2402053" y="403678"/>
            <a:chExt cx="96253" cy="650240"/>
          </a:xfrm>
        </p:grpSpPr>
        <p:cxnSp>
          <p:nvCxnSpPr>
            <p:cNvPr id="112" name="Straight Connector 111"/>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4652801" y="2172214"/>
            <a:ext cx="104962" cy="914400"/>
            <a:chOff x="2402053" y="403678"/>
            <a:chExt cx="104962" cy="650240"/>
          </a:xfrm>
        </p:grpSpPr>
        <p:cxnSp>
          <p:nvCxnSpPr>
            <p:cNvPr id="116" name="Straight Connector 115"/>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410762" y="406416"/>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3882783" y="2749726"/>
            <a:ext cx="96253" cy="1051560"/>
            <a:chOff x="2402053" y="403678"/>
            <a:chExt cx="96253" cy="650240"/>
          </a:xfrm>
        </p:grpSpPr>
        <p:cxnSp>
          <p:nvCxnSpPr>
            <p:cNvPr id="120" name="Straight Connector 119"/>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27" name="Group 126"/>
          <p:cNvGrpSpPr/>
          <p:nvPr/>
        </p:nvGrpSpPr>
        <p:grpSpPr>
          <a:xfrm>
            <a:off x="4365594" y="2720289"/>
            <a:ext cx="96253" cy="1097280"/>
            <a:chOff x="2402053" y="403678"/>
            <a:chExt cx="96253" cy="650240"/>
          </a:xfrm>
        </p:grpSpPr>
        <p:cxnSp>
          <p:nvCxnSpPr>
            <p:cNvPr id="128" name="Straight Connector 127"/>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2402053" y="40744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4043203" y="3295154"/>
            <a:ext cx="96253" cy="868680"/>
            <a:chOff x="2402053" y="403678"/>
            <a:chExt cx="96253" cy="650240"/>
          </a:xfrm>
        </p:grpSpPr>
        <p:cxnSp>
          <p:nvCxnSpPr>
            <p:cNvPr id="132" name="Straight Connector 131"/>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35" name="Group 134"/>
          <p:cNvGrpSpPr/>
          <p:nvPr/>
        </p:nvGrpSpPr>
        <p:grpSpPr>
          <a:xfrm>
            <a:off x="4484359" y="3062546"/>
            <a:ext cx="96253" cy="1051560"/>
            <a:chOff x="2402053" y="403678"/>
            <a:chExt cx="96253" cy="650240"/>
          </a:xfrm>
        </p:grpSpPr>
        <p:cxnSp>
          <p:nvCxnSpPr>
            <p:cNvPr id="136" name="Straight Connector 135"/>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4966072" y="3139950"/>
            <a:ext cx="96253" cy="1005840"/>
            <a:chOff x="2402053" y="403678"/>
            <a:chExt cx="96253" cy="650240"/>
          </a:xfrm>
        </p:grpSpPr>
        <p:cxnSp>
          <p:nvCxnSpPr>
            <p:cNvPr id="140" name="Straight Connector 139"/>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43" name="Group 142"/>
          <p:cNvGrpSpPr/>
          <p:nvPr/>
        </p:nvGrpSpPr>
        <p:grpSpPr>
          <a:xfrm>
            <a:off x="5428350" y="3414448"/>
            <a:ext cx="96253" cy="868680"/>
            <a:chOff x="2402053" y="403678"/>
            <a:chExt cx="96253" cy="650240"/>
          </a:xfrm>
        </p:grpSpPr>
        <p:cxnSp>
          <p:nvCxnSpPr>
            <p:cNvPr id="144" name="Straight Connector 143"/>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47" name="Group 146"/>
          <p:cNvGrpSpPr/>
          <p:nvPr/>
        </p:nvGrpSpPr>
        <p:grpSpPr>
          <a:xfrm>
            <a:off x="5093957" y="2581284"/>
            <a:ext cx="96253" cy="868680"/>
            <a:chOff x="2402053" y="403678"/>
            <a:chExt cx="96253" cy="650240"/>
          </a:xfrm>
        </p:grpSpPr>
        <p:cxnSp>
          <p:nvCxnSpPr>
            <p:cNvPr id="148" name="Straight Connector 147"/>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51" name="Group 150"/>
          <p:cNvGrpSpPr/>
          <p:nvPr/>
        </p:nvGrpSpPr>
        <p:grpSpPr>
          <a:xfrm>
            <a:off x="5559184" y="2132107"/>
            <a:ext cx="96253" cy="914400"/>
            <a:chOff x="2402053" y="403678"/>
            <a:chExt cx="96253" cy="650240"/>
          </a:xfrm>
        </p:grpSpPr>
        <p:cxnSp>
          <p:nvCxnSpPr>
            <p:cNvPr id="152" name="Straight Connector 151"/>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4805199" y="3030462"/>
            <a:ext cx="96253" cy="1051560"/>
            <a:chOff x="2402053" y="403678"/>
            <a:chExt cx="96253" cy="650240"/>
          </a:xfrm>
        </p:grpSpPr>
        <p:cxnSp>
          <p:nvCxnSpPr>
            <p:cNvPr id="156" name="Straight Connector 155"/>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2402053" y="40722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59" name="Group 158"/>
          <p:cNvGrpSpPr/>
          <p:nvPr/>
        </p:nvGrpSpPr>
        <p:grpSpPr>
          <a:xfrm>
            <a:off x="5286461" y="2870042"/>
            <a:ext cx="96253" cy="1097280"/>
            <a:chOff x="2402053" y="403678"/>
            <a:chExt cx="96253" cy="650240"/>
          </a:xfrm>
        </p:grpSpPr>
        <p:cxnSp>
          <p:nvCxnSpPr>
            <p:cNvPr id="160" name="Straight Connector 159"/>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63" name="Group 162"/>
          <p:cNvGrpSpPr/>
          <p:nvPr/>
        </p:nvGrpSpPr>
        <p:grpSpPr>
          <a:xfrm>
            <a:off x="5896065" y="3447554"/>
            <a:ext cx="96253" cy="868680"/>
            <a:chOff x="2402053" y="403678"/>
            <a:chExt cx="96253" cy="650240"/>
          </a:xfrm>
        </p:grpSpPr>
        <p:cxnSp>
          <p:nvCxnSpPr>
            <p:cNvPr id="164" name="Straight Connector 163"/>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67" name="Group 166"/>
          <p:cNvGrpSpPr/>
          <p:nvPr/>
        </p:nvGrpSpPr>
        <p:grpSpPr>
          <a:xfrm>
            <a:off x="5735641" y="2982336"/>
            <a:ext cx="96253" cy="1280160"/>
            <a:chOff x="2402053" y="403678"/>
            <a:chExt cx="96253" cy="650240"/>
          </a:xfrm>
        </p:grpSpPr>
        <p:cxnSp>
          <p:nvCxnSpPr>
            <p:cNvPr id="168" name="Straight Connector 167"/>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2402053" y="40818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6024399" y="2324603"/>
            <a:ext cx="96253" cy="868680"/>
            <a:chOff x="2402053" y="403678"/>
            <a:chExt cx="96253" cy="650240"/>
          </a:xfrm>
        </p:grpSpPr>
        <p:cxnSp>
          <p:nvCxnSpPr>
            <p:cNvPr id="172" name="Straight Connector 171"/>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6506091" y="2085458"/>
            <a:ext cx="96253" cy="868680"/>
            <a:chOff x="2402053" y="403678"/>
            <a:chExt cx="96253" cy="650240"/>
          </a:xfrm>
        </p:grpSpPr>
        <p:cxnSp>
          <p:nvCxnSpPr>
            <p:cNvPr id="176" name="Straight Connector 175"/>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6360679" y="3336369"/>
            <a:ext cx="96253" cy="960120"/>
            <a:chOff x="2402053" y="403678"/>
            <a:chExt cx="96253" cy="650240"/>
          </a:xfrm>
        </p:grpSpPr>
        <p:cxnSp>
          <p:nvCxnSpPr>
            <p:cNvPr id="180" name="Straight Connector 179"/>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2402053" y="406711"/>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6216908" y="2773790"/>
            <a:ext cx="96253" cy="1234440"/>
            <a:chOff x="2402053" y="403678"/>
            <a:chExt cx="96253" cy="650240"/>
          </a:xfrm>
        </p:grpSpPr>
        <p:cxnSp>
          <p:nvCxnSpPr>
            <p:cNvPr id="184" name="Straight Connector 183"/>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87" name="Group 186"/>
          <p:cNvGrpSpPr/>
          <p:nvPr/>
        </p:nvGrpSpPr>
        <p:grpSpPr>
          <a:xfrm>
            <a:off x="6826511" y="3463106"/>
            <a:ext cx="96253" cy="822960"/>
            <a:chOff x="2402053" y="403678"/>
            <a:chExt cx="96253" cy="650240"/>
          </a:xfrm>
        </p:grpSpPr>
        <p:cxnSp>
          <p:nvCxnSpPr>
            <p:cNvPr id="188" name="Straight Connector 187"/>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91" name="Group 190"/>
          <p:cNvGrpSpPr/>
          <p:nvPr/>
        </p:nvGrpSpPr>
        <p:grpSpPr>
          <a:xfrm>
            <a:off x="6667250" y="2822198"/>
            <a:ext cx="96253" cy="1325880"/>
            <a:chOff x="2402053" y="403678"/>
            <a:chExt cx="96253" cy="650240"/>
          </a:xfrm>
        </p:grpSpPr>
        <p:cxnSp>
          <p:nvCxnSpPr>
            <p:cNvPr id="192" name="Straight Connector 191"/>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2402053" y="40833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95" name="Group 194"/>
          <p:cNvGrpSpPr/>
          <p:nvPr/>
        </p:nvGrpSpPr>
        <p:grpSpPr>
          <a:xfrm>
            <a:off x="6971020" y="2517116"/>
            <a:ext cx="96253" cy="1234440"/>
            <a:chOff x="2402053" y="403678"/>
            <a:chExt cx="96253" cy="650240"/>
          </a:xfrm>
        </p:grpSpPr>
        <p:cxnSp>
          <p:nvCxnSpPr>
            <p:cNvPr id="196" name="Straight Connector 195"/>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2402053" y="408022"/>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99" name="Group 198"/>
          <p:cNvGrpSpPr/>
          <p:nvPr/>
        </p:nvGrpSpPr>
        <p:grpSpPr>
          <a:xfrm>
            <a:off x="7306451" y="3557042"/>
            <a:ext cx="96253" cy="795528"/>
            <a:chOff x="2402053" y="403678"/>
            <a:chExt cx="96253" cy="650240"/>
          </a:xfrm>
        </p:grpSpPr>
        <p:cxnSp>
          <p:nvCxnSpPr>
            <p:cNvPr id="200" name="Straight Connector 199"/>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a:off x="7419968" y="2405829"/>
            <a:ext cx="96253" cy="1097280"/>
            <a:chOff x="2402053" y="403678"/>
            <a:chExt cx="96253" cy="650240"/>
          </a:xfrm>
        </p:grpSpPr>
        <p:cxnSp>
          <p:nvCxnSpPr>
            <p:cNvPr id="204" name="Straight Connector 203"/>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2402053" y="40744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161941" y="2983846"/>
            <a:ext cx="96253" cy="1188720"/>
            <a:chOff x="2402053" y="403678"/>
            <a:chExt cx="96253" cy="650240"/>
          </a:xfrm>
        </p:grpSpPr>
        <p:cxnSp>
          <p:nvCxnSpPr>
            <p:cNvPr id="208" name="Straight Connector 207"/>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2402053" y="40784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p:nvGrpSpPr>
        <p:grpSpPr>
          <a:xfrm>
            <a:off x="7756288" y="3669063"/>
            <a:ext cx="96253" cy="1005840"/>
            <a:chOff x="2402053" y="403678"/>
            <a:chExt cx="96253" cy="650240"/>
          </a:xfrm>
        </p:grpSpPr>
        <p:cxnSp>
          <p:nvCxnSpPr>
            <p:cNvPr id="212" name="Straight Connector 211"/>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7629630" y="3222216"/>
            <a:ext cx="96253" cy="1188720"/>
            <a:chOff x="2402053" y="403678"/>
            <a:chExt cx="96253" cy="650240"/>
          </a:xfrm>
        </p:grpSpPr>
        <p:cxnSp>
          <p:nvCxnSpPr>
            <p:cNvPr id="216" name="Straight Connector 215"/>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7885287" y="2613365"/>
            <a:ext cx="96253" cy="1069848"/>
            <a:chOff x="2402053" y="403678"/>
            <a:chExt cx="96253" cy="650240"/>
          </a:xfrm>
        </p:grpSpPr>
        <p:cxnSp>
          <p:nvCxnSpPr>
            <p:cNvPr id="220" name="Straight Connector 219"/>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2402053" y="407316"/>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223" name="Group 222"/>
          <p:cNvGrpSpPr/>
          <p:nvPr/>
        </p:nvGrpSpPr>
        <p:grpSpPr>
          <a:xfrm>
            <a:off x="8077635" y="3156932"/>
            <a:ext cx="96253" cy="1234440"/>
            <a:chOff x="2402053" y="403678"/>
            <a:chExt cx="96253" cy="650240"/>
          </a:xfrm>
        </p:grpSpPr>
        <p:cxnSp>
          <p:nvCxnSpPr>
            <p:cNvPr id="224" name="Straight Connector 223"/>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27" name="Group 226"/>
          <p:cNvGrpSpPr/>
          <p:nvPr/>
        </p:nvGrpSpPr>
        <p:grpSpPr>
          <a:xfrm>
            <a:off x="8556921" y="3127084"/>
            <a:ext cx="96253" cy="1143000"/>
            <a:chOff x="2402053" y="403678"/>
            <a:chExt cx="96253" cy="650240"/>
          </a:xfrm>
        </p:grpSpPr>
        <p:cxnSp>
          <p:nvCxnSpPr>
            <p:cNvPr id="228" name="Straight Connector 227"/>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2402053" y="40765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31" name="Group 230"/>
          <p:cNvGrpSpPr/>
          <p:nvPr/>
        </p:nvGrpSpPr>
        <p:grpSpPr>
          <a:xfrm>
            <a:off x="9024218" y="3191849"/>
            <a:ext cx="96253" cy="1143000"/>
            <a:chOff x="2402053" y="403678"/>
            <a:chExt cx="96253" cy="650240"/>
          </a:xfrm>
        </p:grpSpPr>
        <p:cxnSp>
          <p:nvCxnSpPr>
            <p:cNvPr id="232" name="Straight Connector 231"/>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35" name="Group 234"/>
          <p:cNvGrpSpPr/>
          <p:nvPr/>
        </p:nvGrpSpPr>
        <p:grpSpPr>
          <a:xfrm>
            <a:off x="8206433" y="3383892"/>
            <a:ext cx="96253" cy="1097280"/>
            <a:chOff x="2402053" y="403678"/>
            <a:chExt cx="96253" cy="650240"/>
          </a:xfrm>
        </p:grpSpPr>
        <p:cxnSp>
          <p:nvCxnSpPr>
            <p:cNvPr id="236" name="Straight Connector 235"/>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239" name="Group 238"/>
          <p:cNvGrpSpPr/>
          <p:nvPr/>
        </p:nvGrpSpPr>
        <p:grpSpPr>
          <a:xfrm>
            <a:off x="8671025" y="3767402"/>
            <a:ext cx="96253" cy="868680"/>
            <a:chOff x="2402053" y="403678"/>
            <a:chExt cx="96253" cy="650240"/>
          </a:xfrm>
        </p:grpSpPr>
        <p:cxnSp>
          <p:nvCxnSpPr>
            <p:cNvPr id="240" name="Straight Connector 239"/>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p:nvGrpSpPr>
        <p:grpSpPr>
          <a:xfrm>
            <a:off x="9167700" y="3896633"/>
            <a:ext cx="96253" cy="868680"/>
            <a:chOff x="2402053" y="403678"/>
            <a:chExt cx="96253" cy="650240"/>
          </a:xfrm>
        </p:grpSpPr>
        <p:cxnSp>
          <p:nvCxnSpPr>
            <p:cNvPr id="244" name="Straight Connector 243"/>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a:off x="8366294" y="2805579"/>
            <a:ext cx="96253" cy="1097280"/>
            <a:chOff x="2402053" y="403678"/>
            <a:chExt cx="96253" cy="650240"/>
          </a:xfrm>
        </p:grpSpPr>
        <p:cxnSp>
          <p:nvCxnSpPr>
            <p:cNvPr id="248" name="Straight Connector 247"/>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2402053" y="40744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8541536" y="1716018"/>
            <a:ext cx="336884" cy="430887"/>
          </a:xfrm>
          <a:prstGeom prst="rect">
            <a:avLst/>
          </a:prstGeom>
          <a:noFill/>
        </p:spPr>
        <p:txBody>
          <a:bodyPr wrap="square" rtlCol="0">
            <a:spAutoFit/>
          </a:bodyPr>
          <a:lstStyle/>
          <a:p>
            <a:r>
              <a:rPr lang="en-US" sz="2200" dirty="0">
                <a:solidFill>
                  <a:schemeClr val="accent1"/>
                </a:solidFill>
                <a:latin typeface="Arial" panose="020B0604020202020204" pitchFamily="34" charset="0"/>
                <a:cs typeface="Arial" panose="020B0604020202020204" pitchFamily="34" charset="0"/>
              </a:rPr>
              <a:t>•</a:t>
            </a:r>
            <a:endParaRPr lang="en-US" sz="2200" dirty="0">
              <a:solidFill>
                <a:schemeClr val="accent1"/>
              </a:solidFill>
            </a:endParaRPr>
          </a:p>
        </p:txBody>
      </p:sp>
      <p:sp>
        <p:nvSpPr>
          <p:cNvPr id="82" name="TextBox 81"/>
          <p:cNvSpPr txBox="1"/>
          <p:nvPr/>
        </p:nvSpPr>
        <p:spPr>
          <a:xfrm>
            <a:off x="8542713" y="1932020"/>
            <a:ext cx="336884" cy="430887"/>
          </a:xfrm>
          <a:prstGeom prst="rect">
            <a:avLst/>
          </a:prstGeom>
          <a:noFill/>
        </p:spPr>
        <p:txBody>
          <a:bodyPr wrap="square" rtlCol="0">
            <a:spAutoFit/>
          </a:bodyPr>
          <a:lstStyle/>
          <a:p>
            <a:r>
              <a:rPr lang="en-US" sz="2200" dirty="0">
                <a:solidFill>
                  <a:srgbClr val="F0AB00"/>
                </a:solidFill>
                <a:latin typeface="Arial" panose="020B0604020202020204" pitchFamily="34" charset="0"/>
                <a:cs typeface="Arial" panose="020B0604020202020204" pitchFamily="34" charset="0"/>
              </a:rPr>
              <a:t>•</a:t>
            </a:r>
            <a:endParaRPr lang="en-US" sz="2200" dirty="0">
              <a:solidFill>
                <a:srgbClr val="F0AB00"/>
              </a:solidFill>
            </a:endParaRPr>
          </a:p>
        </p:txBody>
      </p:sp>
      <p:sp>
        <p:nvSpPr>
          <p:cNvPr id="251" name="TextBox 250"/>
          <p:cNvSpPr txBox="1"/>
          <p:nvPr/>
        </p:nvSpPr>
        <p:spPr>
          <a:xfrm>
            <a:off x="1404673" y="4927096"/>
            <a:ext cx="1322755" cy="276999"/>
          </a:xfrm>
          <a:prstGeom prst="rect">
            <a:avLst/>
          </a:prstGeom>
          <a:noFill/>
        </p:spPr>
        <p:txBody>
          <a:bodyPr wrap="square" rtlCol="0">
            <a:spAutoFit/>
          </a:bodyPr>
          <a:lstStyle/>
          <a:p>
            <a:pPr algn="ctr"/>
            <a:r>
              <a:rPr lang="en-US" sz="1200" b="1" dirty="0"/>
              <a:t>Weeks </a:t>
            </a:r>
          </a:p>
        </p:txBody>
      </p:sp>
    </p:spTree>
    <p:extLst>
      <p:ext uri="{BB962C8B-B14F-4D97-AF65-F5344CB8AC3E}">
        <p14:creationId xmlns:p14="http://schemas.microsoft.com/office/powerpoint/2010/main" val="2566525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Change in AQLQ(S)+12 Score Over Time </a:t>
            </a:r>
            <a:r>
              <a:rPr lang="en-US" altLang="en-US" dirty="0"/>
              <a:t>(Full Analysis Set</a:t>
            </a:r>
            <a:r>
              <a:rPr lang="en-GB" dirty="0"/>
              <a:t>)</a:t>
            </a:r>
            <a:endParaRPr lang="en-US" dirty="0"/>
          </a:p>
        </p:txBody>
      </p:sp>
      <p:sp>
        <p:nvSpPr>
          <p:cNvPr id="3" name="Slide Number Placeholder 2"/>
          <p:cNvSpPr>
            <a:spLocks noGrp="1"/>
          </p:cNvSpPr>
          <p:nvPr>
            <p:ph type="sldNum" sz="quarter" idx="12"/>
          </p:nvPr>
        </p:nvSpPr>
        <p:spPr/>
        <p:txBody>
          <a:bodyPr/>
          <a:lstStyle/>
          <a:p>
            <a:fld id="{CC7432E5-F8E0-41AE-9A6B-AD730338B005}" type="slidenum">
              <a:rPr lang="en-US" smtClean="0"/>
              <a:t>25</a:t>
            </a:fld>
            <a:endParaRPr lang="en-US" dirty="0"/>
          </a:p>
        </p:txBody>
      </p:sp>
      <p:sp>
        <p:nvSpPr>
          <p:cNvPr id="4" name="Text Placeholder 3"/>
          <p:cNvSpPr>
            <a:spLocks noGrp="1"/>
          </p:cNvSpPr>
          <p:nvPr>
            <p:ph type="body" sz="quarter" idx="13"/>
          </p:nvPr>
        </p:nvSpPr>
        <p:spPr/>
        <p:txBody>
          <a:bodyPr/>
          <a:lstStyle/>
          <a:p>
            <a:r>
              <a:rPr lang="en-US" dirty="0"/>
              <a:t>Error bars represent 95% CIs. AQLQ(S) + 12 = Asthma Quality of Life Questionnaire for 12 years and older</a:t>
            </a:r>
            <a:r>
              <a:rPr lang="en-GB" dirty="0"/>
              <a:t>; CI = confidence interval; </a:t>
            </a:r>
            <a:r>
              <a:rPr lang="en-US" dirty="0"/>
              <a:t>LSM = least squares mean; MCID = minimally clinically important difference; Q4W = every 4 weeks; Q8W = every 8 weeks.</a:t>
            </a:r>
          </a:p>
          <a:p>
            <a:r>
              <a:rPr lang="en-US" dirty="0"/>
              <a:t>1. Nair P et al. Supplementary appendix. </a:t>
            </a:r>
            <a:r>
              <a:rPr lang="en-US" i="1" dirty="0"/>
              <a:t>N Engl J Med</a:t>
            </a:r>
            <a:r>
              <a:rPr lang="en-US" dirty="0"/>
              <a:t>. 2017;376:2448-2458; 2. In House Data, AstraZeneca Pharmaceuticals LP. CSR D3250C00020.</a:t>
            </a:r>
          </a:p>
        </p:txBody>
      </p:sp>
      <p:sp>
        <p:nvSpPr>
          <p:cNvPr id="15" name="TextBox 14"/>
          <p:cNvSpPr txBox="1"/>
          <p:nvPr/>
        </p:nvSpPr>
        <p:spPr>
          <a:xfrm>
            <a:off x="2270453" y="5169294"/>
            <a:ext cx="184731" cy="246221"/>
          </a:xfrm>
          <a:prstGeom prst="rect">
            <a:avLst/>
          </a:prstGeom>
          <a:noFill/>
        </p:spPr>
        <p:txBody>
          <a:bodyPr wrap="none" rtlCol="0">
            <a:spAutoFit/>
          </a:bodyPr>
          <a:lstStyle/>
          <a:p>
            <a:pPr algn="ctr"/>
            <a:endParaRPr lang="en-US" sz="1000" dirty="0"/>
          </a:p>
        </p:txBody>
      </p:sp>
      <p:sp>
        <p:nvSpPr>
          <p:cNvPr id="80" name="TextBox 79"/>
          <p:cNvSpPr txBox="1"/>
          <p:nvPr/>
        </p:nvSpPr>
        <p:spPr>
          <a:xfrm rot="16200000">
            <a:off x="237504" y="2889322"/>
            <a:ext cx="3337686" cy="523220"/>
          </a:xfrm>
          <a:prstGeom prst="rect">
            <a:avLst/>
          </a:prstGeom>
          <a:noFill/>
        </p:spPr>
        <p:txBody>
          <a:bodyPr wrap="square" rtlCol="0">
            <a:spAutoFit/>
          </a:bodyPr>
          <a:lstStyle/>
          <a:p>
            <a:pPr algn="ctr"/>
            <a:r>
              <a:rPr lang="en-GB" sz="1400" b="1" dirty="0">
                <a:solidFill>
                  <a:srgbClr val="000000"/>
                </a:solidFill>
              </a:rPr>
              <a:t>LSM Difference Compared With Baseline </a:t>
            </a:r>
          </a:p>
        </p:txBody>
      </p:sp>
      <p:graphicFrame>
        <p:nvGraphicFramePr>
          <p:cNvPr id="54" name="Table 53"/>
          <p:cNvGraphicFramePr>
            <a:graphicFrameLocks noGrp="1"/>
          </p:cNvGraphicFramePr>
          <p:nvPr>
            <p:extLst/>
          </p:nvPr>
        </p:nvGraphicFramePr>
        <p:xfrm>
          <a:off x="1796717" y="4988926"/>
          <a:ext cx="8515682" cy="1219200"/>
        </p:xfrm>
        <a:graphic>
          <a:graphicData uri="http://schemas.openxmlformats.org/drawingml/2006/table">
            <a:tbl>
              <a:tblPr firstRow="1" bandRow="1">
                <a:tableStyleId>{5C22544A-7EE6-4342-B048-85BDC9FD1C3A}</a:tableStyleId>
              </a:tblPr>
              <a:tblGrid>
                <a:gridCol w="3154907">
                  <a:extLst>
                    <a:ext uri="{9D8B030D-6E8A-4147-A177-3AD203B41FA5}">
                      <a16:colId xmlns:a16="http://schemas.microsoft.com/office/drawing/2014/main" val="20000"/>
                    </a:ext>
                  </a:extLst>
                </a:gridCol>
                <a:gridCol w="1786925">
                  <a:extLst>
                    <a:ext uri="{9D8B030D-6E8A-4147-A177-3AD203B41FA5}">
                      <a16:colId xmlns:a16="http://schemas.microsoft.com/office/drawing/2014/main" val="20001"/>
                    </a:ext>
                  </a:extLst>
                </a:gridCol>
                <a:gridCol w="1786925">
                  <a:extLst>
                    <a:ext uri="{9D8B030D-6E8A-4147-A177-3AD203B41FA5}">
                      <a16:colId xmlns:a16="http://schemas.microsoft.com/office/drawing/2014/main" val="20002"/>
                    </a:ext>
                  </a:extLst>
                </a:gridCol>
                <a:gridCol w="1786925">
                  <a:extLst>
                    <a:ext uri="{9D8B030D-6E8A-4147-A177-3AD203B41FA5}">
                      <a16:colId xmlns:a16="http://schemas.microsoft.com/office/drawing/2014/main" val="20003"/>
                    </a:ext>
                  </a:extLst>
                </a:gridCol>
              </a:tblGrid>
              <a:tr h="259557">
                <a:tc>
                  <a:txBody>
                    <a:bodyPr/>
                    <a:lstStyle/>
                    <a:p>
                      <a:endParaRPr lang="en-US" sz="1400" dirty="0">
                        <a:solidFill>
                          <a:schemeClr val="tx1"/>
                        </a:solidFill>
                      </a:endParaRPr>
                    </a:p>
                  </a:txBody>
                  <a:tcPr marL="88236" marR="88236">
                    <a:lnL w="381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gridSpan="3">
                  <a:txBody>
                    <a:bodyPr/>
                    <a:lstStyle/>
                    <a:p>
                      <a:pPr algn="ctr"/>
                      <a:r>
                        <a:rPr lang="en-US" sz="1400" dirty="0">
                          <a:solidFill>
                            <a:schemeClr val="bg1"/>
                          </a:solidFill>
                        </a:rPr>
                        <a:t>Results</a:t>
                      </a:r>
                      <a:r>
                        <a:rPr lang="en-US" sz="1400" baseline="0" dirty="0">
                          <a:solidFill>
                            <a:schemeClr val="bg1"/>
                          </a:solidFill>
                        </a:rPr>
                        <a:t> at</a:t>
                      </a:r>
                      <a:r>
                        <a:rPr lang="en-US" sz="1400" dirty="0">
                          <a:solidFill>
                            <a:schemeClr val="bg1"/>
                          </a:solidFill>
                        </a:rPr>
                        <a:t> 28</a:t>
                      </a:r>
                      <a:r>
                        <a:rPr lang="en-US" sz="1400" baseline="0" dirty="0">
                          <a:solidFill>
                            <a:schemeClr val="bg1"/>
                          </a:solidFill>
                        </a:rPr>
                        <a:t> Weeks</a:t>
                      </a:r>
                      <a:r>
                        <a:rPr lang="en-US" sz="1400" baseline="30000" dirty="0">
                          <a:solidFill>
                            <a:schemeClr val="bg1"/>
                          </a:solidFill>
                        </a:rPr>
                        <a:t>1</a:t>
                      </a:r>
                      <a:endParaRPr lang="en-US" sz="1400" dirty="0">
                        <a:solidFill>
                          <a:schemeClr val="bg1"/>
                        </a:solidFill>
                      </a:endParaRPr>
                    </a:p>
                  </a:txBody>
                  <a:tcPr marL="88236" marR="88236">
                    <a:lnL w="12700" cap="flat" cmpd="sng" algn="ctr">
                      <a:solidFill>
                        <a:schemeClr val="bg1">
                          <a:lumMod val="9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30051"/>
                    </a:solidFill>
                  </a:tcPr>
                </a:tc>
                <a:tc hMerge="1">
                  <a:txBody>
                    <a:bodyPr/>
                    <a:lstStyle/>
                    <a:p>
                      <a:pPr algn="ctr"/>
                      <a:endParaRPr lang="en-US" sz="1400" dirty="0">
                        <a:solidFill>
                          <a:schemeClr val="bg1"/>
                        </a:solidFill>
                      </a:endParaRPr>
                    </a:p>
                  </a:txBody>
                  <a:tcPr marL="88236" marR="88236">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30051"/>
                    </a:solidFill>
                  </a:tcPr>
                </a:tc>
                <a:tc hMerge="1">
                  <a:txBody>
                    <a:bodyPr/>
                    <a:lstStyle/>
                    <a:p>
                      <a:endParaRPr lang="en-US" dirty="0"/>
                    </a:p>
                  </a:txBody>
                  <a:tcPr/>
                </a:tc>
                <a:extLst>
                  <a:ext uri="{0D108BD9-81ED-4DB2-BD59-A6C34878D82A}">
                    <a16:rowId xmlns:a16="http://schemas.microsoft.com/office/drawing/2014/main" val="10000"/>
                  </a:ext>
                </a:extLst>
              </a:tr>
              <a:tr h="260446">
                <a:tc>
                  <a:txBody>
                    <a:bodyPr/>
                    <a:lstStyle/>
                    <a:p>
                      <a:r>
                        <a:rPr lang="en-US" sz="1400" dirty="0">
                          <a:solidFill>
                            <a:schemeClr val="tx1"/>
                          </a:solidFill>
                        </a:rPr>
                        <a:t>AQLQ(S) + 12 score</a:t>
                      </a:r>
                    </a:p>
                  </a:txBody>
                  <a:tcPr marL="88236" marR="88236">
                    <a:lnL w="381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Placebo</a:t>
                      </a:r>
                    </a:p>
                  </a:txBody>
                  <a:tcPr marL="88236" marR="882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Q4W</a:t>
                      </a:r>
                    </a:p>
                  </a:txBody>
                  <a:tcPr marL="88236" marR="88236" anchor="ctr">
                    <a:lnL w="12700" cap="flat" cmpd="sng" algn="ctr">
                      <a:solidFill>
                        <a:schemeClr val="bg1">
                          <a:lumMod val="9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a:r>
                        <a:rPr lang="en-US" sz="1400" b="1" dirty="0">
                          <a:solidFill>
                            <a:schemeClr val="tx1"/>
                          </a:solidFill>
                        </a:rPr>
                        <a:t>Q8W</a:t>
                      </a:r>
                    </a:p>
                  </a:txBody>
                  <a:tcPr marL="88236" marR="88236" anchor="ctr">
                    <a:lnR w="381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9557">
                <a:tc>
                  <a:txBody>
                    <a:bodyPr/>
                    <a:lstStyle/>
                    <a:p>
                      <a:r>
                        <a:rPr lang="en-US" sz="1400" dirty="0">
                          <a:solidFill>
                            <a:schemeClr val="tx1"/>
                          </a:solidFill>
                        </a:rPr>
                        <a:t>Mean</a:t>
                      </a:r>
                      <a:r>
                        <a:rPr lang="en-US" sz="1400" baseline="0" dirty="0">
                          <a:solidFill>
                            <a:schemeClr val="tx1"/>
                          </a:solidFill>
                        </a:rPr>
                        <a:t> change vs. Placebo</a:t>
                      </a:r>
                      <a:endParaRPr lang="en-US" sz="1400" dirty="0">
                        <a:solidFill>
                          <a:schemeClr val="tx1"/>
                        </a:solidFill>
                      </a:endParaRPr>
                    </a:p>
                  </a:txBody>
                  <a:tcPr marL="88236" marR="88236">
                    <a:lnL w="381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a:t>
                      </a:r>
                    </a:p>
                  </a:txBody>
                  <a:tcPr marL="88236" marR="882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0.23</a:t>
                      </a:r>
                      <a:r>
                        <a:rPr lang="en-US" sz="1400" baseline="0" dirty="0">
                          <a:solidFill>
                            <a:schemeClr val="tx1"/>
                          </a:solidFill>
                        </a:rPr>
                        <a:t> (</a:t>
                      </a:r>
                      <a:r>
                        <a:rPr lang="en-US" sz="1400" i="0" baseline="0" dirty="0">
                          <a:solidFill>
                            <a:schemeClr val="tx1"/>
                          </a:solidFill>
                        </a:rPr>
                        <a:t>p</a:t>
                      </a:r>
                      <a:r>
                        <a:rPr lang="en-US" sz="1400" baseline="0" dirty="0">
                          <a:solidFill>
                            <a:schemeClr val="tx1"/>
                          </a:solidFill>
                        </a:rPr>
                        <a:t>=0.151)</a:t>
                      </a:r>
                      <a:endParaRPr lang="en-US" sz="1400" dirty="0">
                        <a:solidFill>
                          <a:schemeClr val="tx1"/>
                        </a:solidFill>
                      </a:endParaRPr>
                    </a:p>
                  </a:txBody>
                  <a:tcPr marL="88236" marR="88236" anchor="ctr">
                    <a:lnL w="12700" cap="flat" cmpd="sng" algn="ctr">
                      <a:solidFill>
                        <a:schemeClr val="bg1">
                          <a:lumMod val="9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0.45</a:t>
                      </a:r>
                      <a:r>
                        <a:rPr lang="en-US" sz="1400" baseline="0" dirty="0">
                          <a:solidFill>
                            <a:schemeClr val="tx1"/>
                          </a:solidFill>
                        </a:rPr>
                        <a:t> (</a:t>
                      </a:r>
                      <a:r>
                        <a:rPr lang="en-US" sz="1400" i="0" baseline="0" dirty="0">
                          <a:solidFill>
                            <a:schemeClr val="tx1"/>
                          </a:solidFill>
                        </a:rPr>
                        <a:t>p</a:t>
                      </a:r>
                      <a:r>
                        <a:rPr lang="en-US" sz="1400" baseline="0" dirty="0">
                          <a:solidFill>
                            <a:schemeClr val="tx1"/>
                          </a:solidFill>
                        </a:rPr>
                        <a:t>=0.004)</a:t>
                      </a:r>
                      <a:endParaRPr lang="en-US" sz="1400" dirty="0">
                        <a:solidFill>
                          <a:schemeClr val="tx1"/>
                        </a:solidFill>
                      </a:endParaRPr>
                    </a:p>
                  </a:txBody>
                  <a:tcPr marL="88236" marR="88236" anchor="ctr">
                    <a:lnR w="381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95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Proportion</a:t>
                      </a:r>
                      <a:r>
                        <a:rPr lang="en-US" sz="1400" baseline="0" dirty="0">
                          <a:solidFill>
                            <a:schemeClr val="tx1"/>
                          </a:solidFill>
                        </a:rPr>
                        <a:t> MCID responders (%)</a:t>
                      </a:r>
                      <a:r>
                        <a:rPr lang="en-US" sz="1400" baseline="30000" dirty="0">
                          <a:solidFill>
                            <a:schemeClr val="tx1"/>
                          </a:solidFill>
                        </a:rPr>
                        <a:t>2</a:t>
                      </a:r>
                      <a:endParaRPr lang="en-US" sz="1400" dirty="0">
                        <a:solidFill>
                          <a:schemeClr val="tx1"/>
                        </a:solidFill>
                      </a:endParaRPr>
                    </a:p>
                  </a:txBody>
                  <a:tcPr marL="88236" marR="88236">
                    <a:lnL w="381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bg1"/>
                    </a:solidFill>
                  </a:tcPr>
                </a:tc>
                <a:tc>
                  <a:txBody>
                    <a:bodyPr/>
                    <a:lstStyle/>
                    <a:p>
                      <a:pPr algn="ctr"/>
                      <a:r>
                        <a:rPr lang="en-US" sz="1400" dirty="0">
                          <a:solidFill>
                            <a:schemeClr val="tx1"/>
                          </a:solidFill>
                        </a:rPr>
                        <a:t>52.0</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bg1"/>
                    </a:solidFill>
                  </a:tcPr>
                </a:tc>
                <a:tc>
                  <a:txBody>
                    <a:bodyPr/>
                    <a:lstStyle/>
                    <a:p>
                      <a:pPr algn="ctr"/>
                      <a:r>
                        <a:rPr lang="en-US" sz="1400" dirty="0">
                          <a:solidFill>
                            <a:schemeClr val="tx1"/>
                          </a:solidFill>
                        </a:rPr>
                        <a:t>59.7</a:t>
                      </a:r>
                    </a:p>
                  </a:txBody>
                  <a:tcPr anchor="ctr">
                    <a:lnL w="12700" cap="flat" cmpd="sng" algn="ctr">
                      <a:solidFill>
                        <a:schemeClr val="bg1">
                          <a:lumMod val="9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bg1"/>
                    </a:solidFill>
                  </a:tcPr>
                </a:tc>
                <a:tc>
                  <a:txBody>
                    <a:bodyPr/>
                    <a:lstStyle/>
                    <a:p>
                      <a:pPr algn="ctr"/>
                      <a:r>
                        <a:rPr lang="en-US" sz="1400" dirty="0">
                          <a:solidFill>
                            <a:schemeClr val="tx1"/>
                          </a:solidFill>
                        </a:rPr>
                        <a:t>60.3</a:t>
                      </a:r>
                    </a:p>
                  </a:txBody>
                  <a:tcPr anchor="ctr">
                    <a:lnR w="381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1" name="Chart 10"/>
          <p:cNvGraphicFramePr/>
          <p:nvPr>
            <p:extLst/>
          </p:nvPr>
        </p:nvGraphicFramePr>
        <p:xfrm>
          <a:off x="2032000" y="1524609"/>
          <a:ext cx="8128000" cy="3380511"/>
        </p:xfrm>
        <a:graphic>
          <a:graphicData uri="http://schemas.openxmlformats.org/drawingml/2006/chart">
            <c:chart xmlns:c="http://schemas.openxmlformats.org/drawingml/2006/chart" xmlns:r="http://schemas.openxmlformats.org/officeDocument/2006/relationships" r:id="rId3"/>
          </a:graphicData>
        </a:graphic>
      </p:graphicFrame>
      <p:pic>
        <p:nvPicPr>
          <p:cNvPr id="12" name="Picture 11"/>
          <p:cNvPicPr>
            <a:picLocks noChangeAspect="1"/>
          </p:cNvPicPr>
          <p:nvPr/>
        </p:nvPicPr>
        <p:blipFill>
          <a:blip r:embed="rId4">
            <a:clrChange>
              <a:clrFrom>
                <a:srgbClr val="FFFFFF"/>
              </a:clrFrom>
              <a:clrTo>
                <a:srgbClr val="FFFFFF">
                  <a:alpha val="0"/>
                </a:srgbClr>
              </a:clrTo>
            </a:clrChange>
          </a:blip>
          <a:stretch>
            <a:fillRect/>
          </a:stretch>
        </p:blipFill>
        <p:spPr>
          <a:xfrm>
            <a:off x="1496154" y="1491218"/>
            <a:ext cx="8134350" cy="3829050"/>
          </a:xfrm>
          <a:prstGeom prst="rect">
            <a:avLst/>
          </a:prstGeom>
        </p:spPr>
      </p:pic>
      <p:pic>
        <p:nvPicPr>
          <p:cNvPr id="5" name="Picture 4"/>
          <p:cNvPicPr>
            <a:picLocks noChangeAspect="1"/>
          </p:cNvPicPr>
          <p:nvPr/>
        </p:nvPicPr>
        <p:blipFill>
          <a:blip r:embed="rId5">
            <a:clrChange>
              <a:clrFrom>
                <a:srgbClr val="FFFFFF"/>
              </a:clrFrom>
              <a:clrTo>
                <a:srgbClr val="FFFFFF">
                  <a:alpha val="0"/>
                </a:srgbClr>
              </a:clrTo>
            </a:clrChange>
          </a:blip>
          <a:stretch>
            <a:fillRect/>
          </a:stretch>
        </p:blipFill>
        <p:spPr>
          <a:xfrm>
            <a:off x="1323996" y="1675817"/>
            <a:ext cx="8274424" cy="3829050"/>
          </a:xfrm>
          <a:prstGeom prst="rect">
            <a:avLst/>
          </a:prstGeom>
        </p:spPr>
      </p:pic>
      <p:grpSp>
        <p:nvGrpSpPr>
          <p:cNvPr id="18" name="Group 17"/>
          <p:cNvGrpSpPr/>
          <p:nvPr/>
        </p:nvGrpSpPr>
        <p:grpSpPr>
          <a:xfrm>
            <a:off x="9582377" y="1896800"/>
            <a:ext cx="96253" cy="868680"/>
            <a:chOff x="2402053" y="403678"/>
            <a:chExt cx="96253" cy="650240"/>
          </a:xfrm>
        </p:grpSpPr>
        <p:cxnSp>
          <p:nvCxnSpPr>
            <p:cNvPr id="19" name="Straight Connector 18"/>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9604880" y="2781421"/>
            <a:ext cx="96253" cy="868680"/>
            <a:chOff x="2402053" y="403678"/>
            <a:chExt cx="96253" cy="650240"/>
          </a:xfrm>
        </p:grpSpPr>
        <p:cxnSp>
          <p:nvCxnSpPr>
            <p:cNvPr id="23" name="Straight Connector 22"/>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9511754" y="3093468"/>
            <a:ext cx="336884" cy="400110"/>
          </a:xfrm>
          <a:prstGeom prst="rect">
            <a:avLst/>
          </a:prstGeom>
          <a:noFill/>
        </p:spPr>
        <p:txBody>
          <a:bodyPr wrap="square" rtlCol="0">
            <a:spAutoFit/>
          </a:bodyPr>
          <a:lstStyle/>
          <a:p>
            <a:r>
              <a:rPr lang="en-US" sz="2000" dirty="0">
                <a:solidFill>
                  <a:srgbClr val="B0B6B6"/>
                </a:solidFill>
                <a:latin typeface="Arial" panose="020B0604020202020204" pitchFamily="34" charset="0"/>
                <a:cs typeface="Arial" panose="020B0604020202020204" pitchFamily="34" charset="0"/>
              </a:rPr>
              <a:t>•</a:t>
            </a:r>
            <a:endParaRPr lang="en-US" sz="2000" dirty="0">
              <a:solidFill>
                <a:srgbClr val="B0B6B6"/>
              </a:solidFill>
            </a:endParaRPr>
          </a:p>
        </p:txBody>
      </p:sp>
      <p:sp>
        <p:nvSpPr>
          <p:cNvPr id="27" name="Rectangle 26"/>
          <p:cNvSpPr/>
          <p:nvPr/>
        </p:nvSpPr>
        <p:spPr>
          <a:xfrm>
            <a:off x="3427162" y="1381346"/>
            <a:ext cx="5470537" cy="378886"/>
          </a:xfrm>
          <a:prstGeom prst="rect">
            <a:avLst/>
          </a:prstGeom>
        </p:spPr>
        <p:txBody>
          <a:bodyPr wrap="none">
            <a:spAutoFit/>
          </a:bodyPr>
          <a:lstStyle/>
          <a:p>
            <a:pPr algn="ctr">
              <a:defRPr sz="1862" b="0" i="0" u="none" strike="noStrike" kern="1200" spc="0" baseline="0">
                <a:solidFill>
                  <a:srgbClr val="000000"/>
                </a:solidFill>
                <a:latin typeface="+mn-lt"/>
                <a:ea typeface="+mn-ea"/>
                <a:cs typeface="+mn-cs"/>
              </a:defRPr>
            </a:pPr>
            <a:r>
              <a:rPr lang="en-US" b="1" dirty="0"/>
              <a:t>Change From Baseline in AQLQ(S)+12 Score</a:t>
            </a:r>
            <a:r>
              <a:rPr lang="en-US" b="1" baseline="30000" dirty="0"/>
              <a:t>1</a:t>
            </a:r>
            <a:endParaRPr lang="en-US" b="1" baseline="-25000" dirty="0"/>
          </a:p>
        </p:txBody>
      </p:sp>
      <p:grpSp>
        <p:nvGrpSpPr>
          <p:cNvPr id="29" name="Group 28"/>
          <p:cNvGrpSpPr/>
          <p:nvPr/>
        </p:nvGrpSpPr>
        <p:grpSpPr>
          <a:xfrm>
            <a:off x="9474874" y="2450582"/>
            <a:ext cx="96253" cy="868680"/>
            <a:chOff x="2402053" y="403678"/>
            <a:chExt cx="96253" cy="650240"/>
          </a:xfrm>
        </p:grpSpPr>
        <p:cxnSp>
          <p:nvCxnSpPr>
            <p:cNvPr id="30" name="Straight Connector 29"/>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8491411" y="2086811"/>
            <a:ext cx="96253" cy="1005840"/>
            <a:chOff x="2402053" y="403678"/>
            <a:chExt cx="96253" cy="650240"/>
          </a:xfrm>
        </p:grpSpPr>
        <p:cxnSp>
          <p:nvCxnSpPr>
            <p:cNvPr id="34" name="Straight Connector 33"/>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8402346" y="2521984"/>
            <a:ext cx="96253" cy="868680"/>
            <a:chOff x="2402053" y="403678"/>
            <a:chExt cx="96253" cy="650240"/>
          </a:xfrm>
        </p:grpSpPr>
        <p:cxnSp>
          <p:nvCxnSpPr>
            <p:cNvPr id="38" name="Straight Connector 37"/>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8724501" y="2793352"/>
            <a:ext cx="96253" cy="868680"/>
            <a:chOff x="2402053" y="403678"/>
            <a:chExt cx="96253" cy="650240"/>
          </a:xfrm>
        </p:grpSpPr>
        <p:cxnSp>
          <p:nvCxnSpPr>
            <p:cNvPr id="42" name="Straight Connector 41"/>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7426069" y="2208261"/>
            <a:ext cx="96253" cy="868680"/>
            <a:chOff x="2402053" y="403678"/>
            <a:chExt cx="96253" cy="650240"/>
          </a:xfrm>
        </p:grpSpPr>
        <p:cxnSp>
          <p:nvCxnSpPr>
            <p:cNvPr id="49" name="Straight Connector 48"/>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7632322" y="3139448"/>
            <a:ext cx="96253" cy="868680"/>
            <a:chOff x="2402053" y="403678"/>
            <a:chExt cx="96253" cy="650240"/>
          </a:xfrm>
        </p:grpSpPr>
        <p:cxnSp>
          <p:nvCxnSpPr>
            <p:cNvPr id="55" name="Straight Connector 54"/>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7294610" y="2801360"/>
            <a:ext cx="96253" cy="822960"/>
            <a:chOff x="2402053" y="403678"/>
            <a:chExt cx="96253" cy="650240"/>
          </a:xfrm>
        </p:grpSpPr>
        <p:cxnSp>
          <p:nvCxnSpPr>
            <p:cNvPr id="61" name="Straight Connector 60"/>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6349933" y="2433673"/>
            <a:ext cx="96253" cy="868680"/>
            <a:chOff x="2402053" y="403678"/>
            <a:chExt cx="96253" cy="650240"/>
          </a:xfrm>
        </p:grpSpPr>
        <p:cxnSp>
          <p:nvCxnSpPr>
            <p:cNvPr id="66" name="Straight Connector 65"/>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5290326" y="2594093"/>
            <a:ext cx="96253" cy="676656"/>
            <a:chOff x="2402053" y="403678"/>
            <a:chExt cx="96253" cy="650240"/>
          </a:xfrm>
        </p:grpSpPr>
        <p:cxnSp>
          <p:nvCxnSpPr>
            <p:cNvPr id="70" name="Straight Connector 69"/>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3143022" y="2787803"/>
            <a:ext cx="96253" cy="868680"/>
            <a:chOff x="2402053" y="403678"/>
            <a:chExt cx="96253" cy="650240"/>
          </a:xfrm>
        </p:grpSpPr>
        <p:cxnSp>
          <p:nvCxnSpPr>
            <p:cNvPr id="74" name="Straight Connector 73"/>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4217797" y="2594093"/>
            <a:ext cx="96253" cy="868680"/>
            <a:chOff x="2402053" y="403678"/>
            <a:chExt cx="96253" cy="650240"/>
          </a:xfrm>
        </p:grpSpPr>
        <p:cxnSp>
          <p:nvCxnSpPr>
            <p:cNvPr id="78" name="Straight Connector 77"/>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931064" y="3442558"/>
            <a:ext cx="112582" cy="731520"/>
            <a:chOff x="2385724" y="403678"/>
            <a:chExt cx="112582" cy="650240"/>
          </a:xfrm>
        </p:grpSpPr>
        <p:cxnSp>
          <p:nvCxnSpPr>
            <p:cNvPr id="83" name="Straight Connector 82"/>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385724"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a:xfrm>
            <a:off x="3285594" y="3396904"/>
            <a:ext cx="96253" cy="594360"/>
            <a:chOff x="2402053" y="403678"/>
            <a:chExt cx="96253" cy="650240"/>
          </a:xfrm>
        </p:grpSpPr>
        <p:cxnSp>
          <p:nvCxnSpPr>
            <p:cNvPr id="87" name="Straight Connector 86"/>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4386894" y="3415514"/>
            <a:ext cx="96253" cy="822960"/>
            <a:chOff x="2402053" y="403678"/>
            <a:chExt cx="96253" cy="650240"/>
          </a:xfrm>
        </p:grpSpPr>
        <p:cxnSp>
          <p:nvCxnSpPr>
            <p:cNvPr id="91" name="Straight Connector 90"/>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4040772" y="2811302"/>
            <a:ext cx="96253" cy="868680"/>
            <a:chOff x="2402053" y="403678"/>
            <a:chExt cx="96253" cy="650240"/>
          </a:xfrm>
        </p:grpSpPr>
        <p:cxnSp>
          <p:nvCxnSpPr>
            <p:cNvPr id="95" name="Straight Connector 94"/>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5131808" y="2932281"/>
            <a:ext cx="96253" cy="758952"/>
            <a:chOff x="2402053" y="403678"/>
            <a:chExt cx="96253" cy="650240"/>
          </a:xfrm>
        </p:grpSpPr>
        <p:cxnSp>
          <p:nvCxnSpPr>
            <p:cNvPr id="99" name="Straight Connector 98"/>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5468053" y="3284338"/>
            <a:ext cx="96253" cy="868680"/>
            <a:chOff x="2402053" y="403678"/>
            <a:chExt cx="96253" cy="650240"/>
          </a:xfrm>
        </p:grpSpPr>
        <p:cxnSp>
          <p:nvCxnSpPr>
            <p:cNvPr id="103" name="Straight Connector 102"/>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6224450" y="2897342"/>
            <a:ext cx="96253" cy="868680"/>
            <a:chOff x="2402053" y="403678"/>
            <a:chExt cx="96253" cy="650240"/>
          </a:xfrm>
        </p:grpSpPr>
        <p:cxnSp>
          <p:nvCxnSpPr>
            <p:cNvPr id="107" name="Straight Connector 106"/>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6557704" y="3199700"/>
            <a:ext cx="96253" cy="960120"/>
            <a:chOff x="2402053" y="403678"/>
            <a:chExt cx="96253" cy="650240"/>
          </a:xfrm>
        </p:grpSpPr>
        <p:cxnSp>
          <p:nvCxnSpPr>
            <p:cNvPr id="111" name="Straight Connector 110"/>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sp>
        <p:nvSpPr>
          <p:cNvPr id="114" name="TextBox 113"/>
          <p:cNvSpPr txBox="1"/>
          <p:nvPr/>
        </p:nvSpPr>
        <p:spPr>
          <a:xfrm>
            <a:off x="2703805" y="4634800"/>
            <a:ext cx="7462546" cy="276999"/>
          </a:xfrm>
          <a:prstGeom prst="rect">
            <a:avLst/>
          </a:prstGeom>
          <a:noFill/>
        </p:spPr>
        <p:txBody>
          <a:bodyPr wrap="square" rtlCol="0">
            <a:spAutoFit/>
          </a:bodyPr>
          <a:lstStyle/>
          <a:p>
            <a:pPr algn="ctr"/>
            <a:r>
              <a:rPr lang="en-US" sz="1200" b="1" dirty="0"/>
              <a:t>Weeks </a:t>
            </a:r>
          </a:p>
        </p:txBody>
      </p:sp>
      <p:grpSp>
        <p:nvGrpSpPr>
          <p:cNvPr id="7" name="Group 6"/>
          <p:cNvGrpSpPr/>
          <p:nvPr/>
        </p:nvGrpSpPr>
        <p:grpSpPr>
          <a:xfrm>
            <a:off x="3190756" y="4378624"/>
            <a:ext cx="6424859" cy="91440"/>
            <a:chOff x="3190756" y="4394666"/>
            <a:chExt cx="6424859" cy="91440"/>
          </a:xfrm>
        </p:grpSpPr>
        <p:cxnSp>
          <p:nvCxnSpPr>
            <p:cNvPr id="115" name="Straight Connector 114"/>
            <p:cNvCxnSpPr/>
            <p:nvPr/>
          </p:nvCxnSpPr>
          <p:spPr>
            <a:xfrm rot="5400000">
              <a:off x="7420257" y="4440386"/>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rot="5400000">
              <a:off x="8495071" y="4440386"/>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5400000">
              <a:off x="9569895" y="4440386"/>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5400000">
              <a:off x="5286656" y="4440386"/>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a:off x="6353459" y="4440386"/>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4219861" y="4440386"/>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3145036" y="4440386"/>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9463663" y="1295814"/>
            <a:ext cx="2728337" cy="810108"/>
            <a:chOff x="9646548" y="1426446"/>
            <a:chExt cx="2728337" cy="810108"/>
          </a:xfrm>
        </p:grpSpPr>
        <p:cxnSp>
          <p:nvCxnSpPr>
            <p:cNvPr id="48" name="Straight Connector 47"/>
            <p:cNvCxnSpPr/>
            <p:nvPr/>
          </p:nvCxnSpPr>
          <p:spPr>
            <a:xfrm flipH="1">
              <a:off x="10031834" y="1644372"/>
              <a:ext cx="27432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031834" y="1817602"/>
              <a:ext cx="274320" cy="0"/>
            </a:xfrm>
            <a:prstGeom prst="line">
              <a:avLst/>
            </a:prstGeom>
            <a:ln w="38100">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10031834" y="2026148"/>
              <a:ext cx="274320" cy="0"/>
            </a:xfrm>
            <a:prstGeom prst="line">
              <a:avLst/>
            </a:prstGeom>
            <a:ln w="38100">
              <a:solidFill>
                <a:srgbClr val="B0B6B6"/>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646548" y="1488363"/>
              <a:ext cx="2728337" cy="677108"/>
            </a:xfrm>
            <a:prstGeom prst="rect">
              <a:avLst/>
            </a:prstGeom>
            <a:noFill/>
          </p:spPr>
          <p:txBody>
            <a:bodyPr wrap="square" rtlCol="0">
              <a:spAutoFit/>
            </a:bodyPr>
            <a:lstStyle/>
            <a:p>
              <a:r>
                <a:rPr lang="en-US" sz="1400" dirty="0"/>
                <a:t>             </a:t>
              </a:r>
              <a:r>
                <a:rPr lang="en-US" sz="1200" dirty="0"/>
                <a:t>Benralizumab Q4W (n=70)</a:t>
              </a:r>
            </a:p>
            <a:p>
              <a:r>
                <a:rPr lang="en-US" sz="1200" dirty="0"/>
                <a:t>               Benralizumab Q8W (n=72)</a:t>
              </a:r>
            </a:p>
            <a:p>
              <a:r>
                <a:rPr lang="en-US" sz="1200" dirty="0"/>
                <a:t>               Placebo (n=75)</a:t>
              </a:r>
            </a:p>
          </p:txBody>
        </p:sp>
        <p:sp>
          <p:nvSpPr>
            <p:cNvPr id="60" name="TextBox 59"/>
            <p:cNvSpPr txBox="1"/>
            <p:nvPr/>
          </p:nvSpPr>
          <p:spPr>
            <a:xfrm>
              <a:off x="10043095" y="1599289"/>
              <a:ext cx="336884" cy="430887"/>
            </a:xfrm>
            <a:prstGeom prst="rect">
              <a:avLst/>
            </a:prstGeom>
            <a:noFill/>
          </p:spPr>
          <p:txBody>
            <a:bodyPr wrap="square" rtlCol="0">
              <a:spAutoFit/>
            </a:bodyPr>
            <a:lstStyle/>
            <a:p>
              <a:r>
                <a:rPr lang="en-US" sz="2200" dirty="0">
                  <a:solidFill>
                    <a:srgbClr val="F0AB00"/>
                  </a:solidFill>
                  <a:latin typeface="Arial" panose="020B0604020202020204" pitchFamily="34" charset="0"/>
                  <a:cs typeface="Arial" panose="020B0604020202020204" pitchFamily="34" charset="0"/>
                </a:rPr>
                <a:t>•</a:t>
              </a:r>
              <a:endParaRPr lang="en-US" sz="2200" dirty="0">
                <a:solidFill>
                  <a:srgbClr val="F0AB00"/>
                </a:solidFill>
              </a:endParaRPr>
            </a:p>
          </p:txBody>
        </p:sp>
        <p:sp>
          <p:nvSpPr>
            <p:cNvPr id="63" name="TextBox 62"/>
            <p:cNvSpPr txBox="1"/>
            <p:nvPr/>
          </p:nvSpPr>
          <p:spPr>
            <a:xfrm>
              <a:off x="10043852" y="1805667"/>
              <a:ext cx="336884" cy="430887"/>
            </a:xfrm>
            <a:prstGeom prst="rect">
              <a:avLst/>
            </a:prstGeom>
            <a:noFill/>
          </p:spPr>
          <p:txBody>
            <a:bodyPr wrap="square" rtlCol="0">
              <a:spAutoFit/>
            </a:bodyPr>
            <a:lstStyle/>
            <a:p>
              <a:r>
                <a:rPr lang="en-US" sz="2200" dirty="0">
                  <a:solidFill>
                    <a:srgbClr val="B0B6B6"/>
                  </a:solidFill>
                  <a:latin typeface="Arial" panose="020B0604020202020204" pitchFamily="34" charset="0"/>
                  <a:cs typeface="Arial" panose="020B0604020202020204" pitchFamily="34" charset="0"/>
                </a:rPr>
                <a:t>•</a:t>
              </a:r>
              <a:endParaRPr lang="en-US" sz="2200" dirty="0">
                <a:solidFill>
                  <a:srgbClr val="B0B6B6"/>
                </a:solidFill>
              </a:endParaRPr>
            </a:p>
          </p:txBody>
        </p:sp>
        <p:sp>
          <p:nvSpPr>
            <p:cNvPr id="47" name="TextBox 46"/>
            <p:cNvSpPr txBox="1"/>
            <p:nvPr/>
          </p:nvSpPr>
          <p:spPr>
            <a:xfrm>
              <a:off x="10043852" y="1426446"/>
              <a:ext cx="336884" cy="430887"/>
            </a:xfrm>
            <a:prstGeom prst="rect">
              <a:avLst/>
            </a:prstGeom>
            <a:noFill/>
          </p:spPr>
          <p:txBody>
            <a:bodyPr wrap="square" rtlCol="0">
              <a:spAutoFit/>
            </a:bodyPr>
            <a:lstStyle/>
            <a:p>
              <a:r>
                <a:rPr lang="en-US" sz="2200" dirty="0">
                  <a:solidFill>
                    <a:schemeClr val="accent1"/>
                  </a:solidFill>
                  <a:latin typeface="Arial" panose="020B0604020202020204" pitchFamily="34" charset="0"/>
                  <a:cs typeface="Arial" panose="020B0604020202020204" pitchFamily="34" charset="0"/>
                </a:rPr>
                <a:t>•</a:t>
              </a:r>
              <a:endParaRPr lang="en-US" sz="2200" dirty="0">
                <a:solidFill>
                  <a:schemeClr val="accent1"/>
                </a:solidFill>
              </a:endParaRPr>
            </a:p>
          </p:txBody>
        </p:sp>
      </p:grpSp>
    </p:spTree>
    <p:extLst>
      <p:ext uri="{BB962C8B-B14F-4D97-AF65-F5344CB8AC3E}">
        <p14:creationId xmlns:p14="http://schemas.microsoft.com/office/powerpoint/2010/main" val="2623982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Left Bracket 14"/>
          <p:cNvSpPr/>
          <p:nvPr/>
        </p:nvSpPr>
        <p:spPr>
          <a:xfrm rot="16200000">
            <a:off x="5198399" y="3594190"/>
            <a:ext cx="737699" cy="1410428"/>
          </a:xfrm>
          <a:custGeom>
            <a:avLst/>
            <a:gdLst>
              <a:gd name="connsiteX0" fmla="*/ 457200 w 457200"/>
              <a:gd name="connsiteY0" fmla="*/ 783273 h 783273"/>
              <a:gd name="connsiteX1" fmla="*/ 0 w 457200"/>
              <a:gd name="connsiteY1" fmla="*/ 783268 h 783273"/>
              <a:gd name="connsiteX2" fmla="*/ 0 w 457200"/>
              <a:gd name="connsiteY2" fmla="*/ 5 h 783273"/>
              <a:gd name="connsiteX3" fmla="*/ 457200 w 457200"/>
              <a:gd name="connsiteY3" fmla="*/ 0 h 783273"/>
              <a:gd name="connsiteX4" fmla="*/ 457200 w 457200"/>
              <a:gd name="connsiteY4" fmla="*/ 783273 h 783273"/>
              <a:gd name="connsiteX0" fmla="*/ 457200 w 457200"/>
              <a:gd name="connsiteY0" fmla="*/ 783273 h 783273"/>
              <a:gd name="connsiteX1" fmla="*/ 0 w 457200"/>
              <a:gd name="connsiteY1" fmla="*/ 783268 h 783273"/>
              <a:gd name="connsiteX2" fmla="*/ 0 w 457200"/>
              <a:gd name="connsiteY2" fmla="*/ 5 h 783273"/>
              <a:gd name="connsiteX3" fmla="*/ 457200 w 457200"/>
              <a:gd name="connsiteY3" fmla="*/ 0 h 783273"/>
              <a:gd name="connsiteX0" fmla="*/ 457200 w 457200"/>
              <a:gd name="connsiteY0" fmla="*/ 783273 h 783276"/>
              <a:gd name="connsiteX1" fmla="*/ 0 w 457200"/>
              <a:gd name="connsiteY1" fmla="*/ 783268 h 783276"/>
              <a:gd name="connsiteX2" fmla="*/ 0 w 457200"/>
              <a:gd name="connsiteY2" fmla="*/ 5 h 783276"/>
              <a:gd name="connsiteX3" fmla="*/ 457200 w 457200"/>
              <a:gd name="connsiteY3" fmla="*/ 0 h 783276"/>
              <a:gd name="connsiteX4" fmla="*/ 457200 w 457200"/>
              <a:gd name="connsiteY4" fmla="*/ 783273 h 783276"/>
              <a:gd name="connsiteX0" fmla="*/ 403860 w 457200"/>
              <a:gd name="connsiteY0" fmla="*/ 783276 h 783276"/>
              <a:gd name="connsiteX1" fmla="*/ 0 w 457200"/>
              <a:gd name="connsiteY1" fmla="*/ 783268 h 783276"/>
              <a:gd name="connsiteX2" fmla="*/ 0 w 457200"/>
              <a:gd name="connsiteY2" fmla="*/ 5 h 783276"/>
              <a:gd name="connsiteX3" fmla="*/ 457200 w 457200"/>
              <a:gd name="connsiteY3" fmla="*/ 0 h 783276"/>
              <a:gd name="connsiteX0" fmla="*/ 457200 w 634365"/>
              <a:gd name="connsiteY0" fmla="*/ 783273 h 783276"/>
              <a:gd name="connsiteX1" fmla="*/ 0 w 634365"/>
              <a:gd name="connsiteY1" fmla="*/ 783268 h 783276"/>
              <a:gd name="connsiteX2" fmla="*/ 0 w 634365"/>
              <a:gd name="connsiteY2" fmla="*/ 5 h 783276"/>
              <a:gd name="connsiteX3" fmla="*/ 457200 w 634365"/>
              <a:gd name="connsiteY3" fmla="*/ 0 h 783276"/>
              <a:gd name="connsiteX4" fmla="*/ 457200 w 634365"/>
              <a:gd name="connsiteY4" fmla="*/ 783273 h 783276"/>
              <a:gd name="connsiteX0" fmla="*/ 403860 w 634365"/>
              <a:gd name="connsiteY0" fmla="*/ 783276 h 783276"/>
              <a:gd name="connsiteX1" fmla="*/ 0 w 634365"/>
              <a:gd name="connsiteY1" fmla="*/ 783268 h 783276"/>
              <a:gd name="connsiteX2" fmla="*/ 0 w 634365"/>
              <a:gd name="connsiteY2" fmla="*/ 5 h 783276"/>
              <a:gd name="connsiteX3" fmla="*/ 634365 w 634365"/>
              <a:gd name="connsiteY3" fmla="*/ 1905 h 783276"/>
              <a:gd name="connsiteX0" fmla="*/ 457200 w 634365"/>
              <a:gd name="connsiteY0" fmla="*/ 783273 h 788359"/>
              <a:gd name="connsiteX1" fmla="*/ 0 w 634365"/>
              <a:gd name="connsiteY1" fmla="*/ 783268 h 788359"/>
              <a:gd name="connsiteX2" fmla="*/ 0 w 634365"/>
              <a:gd name="connsiteY2" fmla="*/ 5 h 788359"/>
              <a:gd name="connsiteX3" fmla="*/ 457200 w 634365"/>
              <a:gd name="connsiteY3" fmla="*/ 0 h 788359"/>
              <a:gd name="connsiteX4" fmla="*/ 457200 w 634365"/>
              <a:gd name="connsiteY4" fmla="*/ 783273 h 788359"/>
              <a:gd name="connsiteX0" fmla="*/ 251802 w 634365"/>
              <a:gd name="connsiteY0" fmla="*/ 788359 h 788359"/>
              <a:gd name="connsiteX1" fmla="*/ 0 w 634365"/>
              <a:gd name="connsiteY1" fmla="*/ 783268 h 788359"/>
              <a:gd name="connsiteX2" fmla="*/ 0 w 634365"/>
              <a:gd name="connsiteY2" fmla="*/ 5 h 788359"/>
              <a:gd name="connsiteX3" fmla="*/ 634365 w 634365"/>
              <a:gd name="connsiteY3" fmla="*/ 1905 h 788359"/>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251802 w 634365"/>
              <a:gd name="connsiteY0" fmla="*/ 780739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8359"/>
              <a:gd name="connsiteX1" fmla="*/ 0 w 634365"/>
              <a:gd name="connsiteY1" fmla="*/ 783268 h 788359"/>
              <a:gd name="connsiteX2" fmla="*/ 0 w 634365"/>
              <a:gd name="connsiteY2" fmla="*/ 5 h 788359"/>
              <a:gd name="connsiteX3" fmla="*/ 457200 w 634365"/>
              <a:gd name="connsiteY3" fmla="*/ 0 h 788359"/>
              <a:gd name="connsiteX4" fmla="*/ 457200 w 634365"/>
              <a:gd name="connsiteY4" fmla="*/ 783273 h 788359"/>
              <a:gd name="connsiteX0" fmla="*/ 255803 w 634365"/>
              <a:gd name="connsiteY0" fmla="*/ 788359 h 788359"/>
              <a:gd name="connsiteX1" fmla="*/ 0 w 634365"/>
              <a:gd name="connsiteY1" fmla="*/ 783268 h 788359"/>
              <a:gd name="connsiteX2" fmla="*/ 0 w 634365"/>
              <a:gd name="connsiteY2" fmla="*/ 5 h 788359"/>
              <a:gd name="connsiteX3" fmla="*/ 634365 w 634365"/>
              <a:gd name="connsiteY3" fmla="*/ 1905 h 788359"/>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255803 w 634365"/>
              <a:gd name="connsiteY0" fmla="*/ 780739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5819"/>
              <a:gd name="connsiteX1" fmla="*/ 0 w 634365"/>
              <a:gd name="connsiteY1" fmla="*/ 783268 h 785819"/>
              <a:gd name="connsiteX2" fmla="*/ 0 w 634365"/>
              <a:gd name="connsiteY2" fmla="*/ 5 h 785819"/>
              <a:gd name="connsiteX3" fmla="*/ 457200 w 634365"/>
              <a:gd name="connsiteY3" fmla="*/ 0 h 785819"/>
              <a:gd name="connsiteX4" fmla="*/ 457200 w 634365"/>
              <a:gd name="connsiteY4" fmla="*/ 783273 h 785819"/>
              <a:gd name="connsiteX0" fmla="*/ 255803 w 634365"/>
              <a:gd name="connsiteY0" fmla="*/ 785819 h 785819"/>
              <a:gd name="connsiteX1" fmla="*/ 0 w 634365"/>
              <a:gd name="connsiteY1" fmla="*/ 783268 h 785819"/>
              <a:gd name="connsiteX2" fmla="*/ 0 w 634365"/>
              <a:gd name="connsiteY2" fmla="*/ 5 h 785819"/>
              <a:gd name="connsiteX3" fmla="*/ 634365 w 634365"/>
              <a:gd name="connsiteY3" fmla="*/ 1905 h 785819"/>
              <a:gd name="connsiteX0" fmla="*/ 457200 w 634365"/>
              <a:gd name="connsiteY0" fmla="*/ 783273 h 783279"/>
              <a:gd name="connsiteX1" fmla="*/ 0 w 634365"/>
              <a:gd name="connsiteY1" fmla="*/ 783268 h 783279"/>
              <a:gd name="connsiteX2" fmla="*/ 0 w 634365"/>
              <a:gd name="connsiteY2" fmla="*/ 5 h 783279"/>
              <a:gd name="connsiteX3" fmla="*/ 457200 w 634365"/>
              <a:gd name="connsiteY3" fmla="*/ 0 h 783279"/>
              <a:gd name="connsiteX4" fmla="*/ 457200 w 634365"/>
              <a:gd name="connsiteY4" fmla="*/ 783273 h 783279"/>
              <a:gd name="connsiteX0" fmla="*/ 255803 w 634365"/>
              <a:gd name="connsiteY0" fmla="*/ 783279 h 783279"/>
              <a:gd name="connsiteX1" fmla="*/ 0 w 634365"/>
              <a:gd name="connsiteY1" fmla="*/ 783268 h 783279"/>
              <a:gd name="connsiteX2" fmla="*/ 0 w 634365"/>
              <a:gd name="connsiteY2" fmla="*/ 5 h 783279"/>
              <a:gd name="connsiteX3" fmla="*/ 634365 w 634365"/>
              <a:gd name="connsiteY3" fmla="*/ 1905 h 783279"/>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419063 w 634365"/>
              <a:gd name="connsiteY0" fmla="*/ 777183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419063 w 634365"/>
              <a:gd name="connsiteY0" fmla="*/ 777183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8613"/>
              <a:gd name="connsiteX1" fmla="*/ 0 w 634365"/>
              <a:gd name="connsiteY1" fmla="*/ 783268 h 788613"/>
              <a:gd name="connsiteX2" fmla="*/ 0 w 634365"/>
              <a:gd name="connsiteY2" fmla="*/ 5 h 788613"/>
              <a:gd name="connsiteX3" fmla="*/ 457200 w 634365"/>
              <a:gd name="connsiteY3" fmla="*/ 0 h 788613"/>
              <a:gd name="connsiteX4" fmla="*/ 457200 w 634365"/>
              <a:gd name="connsiteY4" fmla="*/ 783273 h 788613"/>
              <a:gd name="connsiteX0" fmla="*/ 419063 w 634365"/>
              <a:gd name="connsiteY0" fmla="*/ 788613 h 788613"/>
              <a:gd name="connsiteX1" fmla="*/ 0 w 634365"/>
              <a:gd name="connsiteY1" fmla="*/ 783268 h 788613"/>
              <a:gd name="connsiteX2" fmla="*/ 0 w 634365"/>
              <a:gd name="connsiteY2" fmla="*/ 5 h 788613"/>
              <a:gd name="connsiteX3" fmla="*/ 634365 w 634365"/>
              <a:gd name="connsiteY3" fmla="*/ 1905 h 788613"/>
              <a:gd name="connsiteX0" fmla="*/ 457200 w 634365"/>
              <a:gd name="connsiteY0" fmla="*/ 783273 h 784803"/>
              <a:gd name="connsiteX1" fmla="*/ 0 w 634365"/>
              <a:gd name="connsiteY1" fmla="*/ 783268 h 784803"/>
              <a:gd name="connsiteX2" fmla="*/ 0 w 634365"/>
              <a:gd name="connsiteY2" fmla="*/ 5 h 784803"/>
              <a:gd name="connsiteX3" fmla="*/ 457200 w 634365"/>
              <a:gd name="connsiteY3" fmla="*/ 0 h 784803"/>
              <a:gd name="connsiteX4" fmla="*/ 457200 w 634365"/>
              <a:gd name="connsiteY4" fmla="*/ 783273 h 784803"/>
              <a:gd name="connsiteX0" fmla="*/ 419063 w 634365"/>
              <a:gd name="connsiteY0" fmla="*/ 784803 h 784803"/>
              <a:gd name="connsiteX1" fmla="*/ 0 w 634365"/>
              <a:gd name="connsiteY1" fmla="*/ 783268 h 784803"/>
              <a:gd name="connsiteX2" fmla="*/ 0 w 634365"/>
              <a:gd name="connsiteY2" fmla="*/ 5 h 784803"/>
              <a:gd name="connsiteX3" fmla="*/ 634365 w 634365"/>
              <a:gd name="connsiteY3" fmla="*/ 1905 h 784803"/>
            </a:gdLst>
            <a:ahLst/>
            <a:cxnLst>
              <a:cxn ang="0">
                <a:pos x="connsiteX0" y="connsiteY0"/>
              </a:cxn>
              <a:cxn ang="0">
                <a:pos x="connsiteX1" y="connsiteY1"/>
              </a:cxn>
              <a:cxn ang="0">
                <a:pos x="connsiteX2" y="connsiteY2"/>
              </a:cxn>
              <a:cxn ang="0">
                <a:pos x="connsiteX3" y="connsiteY3"/>
              </a:cxn>
            </a:cxnLst>
            <a:rect l="l" t="t" r="r" b="b"/>
            <a:pathLst>
              <a:path w="634365" h="784803" stroke="0" extrusionOk="0">
                <a:moveTo>
                  <a:pt x="457200" y="783273"/>
                </a:moveTo>
                <a:lnTo>
                  <a:pt x="0" y="783268"/>
                </a:lnTo>
                <a:lnTo>
                  <a:pt x="0" y="5"/>
                </a:lnTo>
                <a:cubicBezTo>
                  <a:pt x="0" y="2"/>
                  <a:pt x="204695" y="0"/>
                  <a:pt x="457200" y="0"/>
                </a:cubicBezTo>
                <a:lnTo>
                  <a:pt x="457200" y="783273"/>
                </a:lnTo>
                <a:close/>
              </a:path>
              <a:path w="634365" h="784803" fill="none">
                <a:moveTo>
                  <a:pt x="419063" y="784803"/>
                </a:moveTo>
                <a:lnTo>
                  <a:pt x="0" y="783268"/>
                </a:lnTo>
                <a:lnTo>
                  <a:pt x="0" y="5"/>
                </a:lnTo>
                <a:cubicBezTo>
                  <a:pt x="0" y="2"/>
                  <a:pt x="381860" y="1905"/>
                  <a:pt x="634365" y="1905"/>
                </a:cubicBezTo>
              </a:path>
            </a:pathLst>
          </a:custGeom>
          <a:ln w="190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sp>
        <p:nvSpPr>
          <p:cNvPr id="96" name="Left Bracket 107"/>
          <p:cNvSpPr/>
          <p:nvPr/>
        </p:nvSpPr>
        <p:spPr>
          <a:xfrm rot="5400000" flipH="1">
            <a:off x="5111216" y="2956608"/>
            <a:ext cx="1969564" cy="2716455"/>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217409 w 1217409"/>
              <a:gd name="connsiteY3" fmla="*/ 0 h 753663"/>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195487 w 1217409"/>
              <a:gd name="connsiteY3" fmla="*/ 1 h 753663"/>
              <a:gd name="connsiteX0" fmla="*/ 1217409 w 1217409"/>
              <a:gd name="connsiteY0" fmla="*/ 752592 h 752979"/>
              <a:gd name="connsiteX1" fmla="*/ 0 w 1217409"/>
              <a:gd name="connsiteY1" fmla="*/ 752584 h 752979"/>
              <a:gd name="connsiteX2" fmla="*/ 0 w 1217409"/>
              <a:gd name="connsiteY2" fmla="*/ 8 h 752979"/>
              <a:gd name="connsiteX3" fmla="*/ 1217409 w 1217409"/>
              <a:gd name="connsiteY3" fmla="*/ 0 h 752979"/>
              <a:gd name="connsiteX4" fmla="*/ 1217409 w 1217409"/>
              <a:gd name="connsiteY4" fmla="*/ 752592 h 752979"/>
              <a:gd name="connsiteX0" fmla="*/ 690982 w 1217409"/>
              <a:gd name="connsiteY0" fmla="*/ 752979 h 752979"/>
              <a:gd name="connsiteX1" fmla="*/ 0 w 1217409"/>
              <a:gd name="connsiteY1" fmla="*/ 752584 h 752979"/>
              <a:gd name="connsiteX2" fmla="*/ 0 w 1217409"/>
              <a:gd name="connsiteY2" fmla="*/ 8 h 752979"/>
              <a:gd name="connsiteX3" fmla="*/ 1195487 w 1217409"/>
              <a:gd name="connsiteY3" fmla="*/ 1 h 752979"/>
              <a:gd name="connsiteX0" fmla="*/ 1217409 w 1217409"/>
              <a:gd name="connsiteY0" fmla="*/ 752592 h 752979"/>
              <a:gd name="connsiteX1" fmla="*/ 0 w 1217409"/>
              <a:gd name="connsiteY1" fmla="*/ 752584 h 752979"/>
              <a:gd name="connsiteX2" fmla="*/ 0 w 1217409"/>
              <a:gd name="connsiteY2" fmla="*/ 8 h 752979"/>
              <a:gd name="connsiteX3" fmla="*/ 1217409 w 1217409"/>
              <a:gd name="connsiteY3" fmla="*/ 0 h 752979"/>
              <a:gd name="connsiteX4" fmla="*/ 1217409 w 1217409"/>
              <a:gd name="connsiteY4" fmla="*/ 752592 h 752979"/>
              <a:gd name="connsiteX0" fmla="*/ 690982 w 1217409"/>
              <a:gd name="connsiteY0" fmla="*/ 752979 h 752979"/>
              <a:gd name="connsiteX1" fmla="*/ 0 w 1217409"/>
              <a:gd name="connsiteY1" fmla="*/ 752584 h 752979"/>
              <a:gd name="connsiteX2" fmla="*/ 0 w 1217409"/>
              <a:gd name="connsiteY2" fmla="*/ 8 h 752979"/>
              <a:gd name="connsiteX3" fmla="*/ 733245 w 1217409"/>
              <a:gd name="connsiteY3" fmla="*/ 75203 h 752979"/>
              <a:gd name="connsiteX0" fmla="*/ 1217409 w 1217409"/>
              <a:gd name="connsiteY0" fmla="*/ 753275 h 753662"/>
              <a:gd name="connsiteX1" fmla="*/ 0 w 1217409"/>
              <a:gd name="connsiteY1" fmla="*/ 753267 h 753662"/>
              <a:gd name="connsiteX2" fmla="*/ 0 w 1217409"/>
              <a:gd name="connsiteY2" fmla="*/ 691 h 753662"/>
              <a:gd name="connsiteX3" fmla="*/ 1217409 w 1217409"/>
              <a:gd name="connsiteY3" fmla="*/ 683 h 753662"/>
              <a:gd name="connsiteX4" fmla="*/ 1217409 w 1217409"/>
              <a:gd name="connsiteY4" fmla="*/ 753275 h 753662"/>
              <a:gd name="connsiteX0" fmla="*/ 690982 w 1217409"/>
              <a:gd name="connsiteY0" fmla="*/ 753662 h 753662"/>
              <a:gd name="connsiteX1" fmla="*/ 0 w 1217409"/>
              <a:gd name="connsiteY1" fmla="*/ 753267 h 753662"/>
              <a:gd name="connsiteX2" fmla="*/ 0 w 1217409"/>
              <a:gd name="connsiteY2" fmla="*/ 691 h 753662"/>
              <a:gd name="connsiteX3" fmla="*/ 735069 w 1217409"/>
              <a:gd name="connsiteY3" fmla="*/ 0 h 753662"/>
              <a:gd name="connsiteX0" fmla="*/ 1234998 w 1234998"/>
              <a:gd name="connsiteY0" fmla="*/ 753959 h 754346"/>
              <a:gd name="connsiteX1" fmla="*/ 17589 w 1234998"/>
              <a:gd name="connsiteY1" fmla="*/ 753951 h 754346"/>
              <a:gd name="connsiteX2" fmla="*/ 17589 w 1234998"/>
              <a:gd name="connsiteY2" fmla="*/ 1375 h 754346"/>
              <a:gd name="connsiteX3" fmla="*/ 526110 w 1234998"/>
              <a:gd name="connsiteY3" fmla="*/ 0 h 754346"/>
              <a:gd name="connsiteX4" fmla="*/ 1234998 w 1234998"/>
              <a:gd name="connsiteY4" fmla="*/ 753959 h 754346"/>
              <a:gd name="connsiteX0" fmla="*/ 708571 w 1234998"/>
              <a:gd name="connsiteY0" fmla="*/ 754346 h 754346"/>
              <a:gd name="connsiteX1" fmla="*/ 17589 w 1234998"/>
              <a:gd name="connsiteY1" fmla="*/ 753951 h 754346"/>
              <a:gd name="connsiteX2" fmla="*/ 17589 w 1234998"/>
              <a:gd name="connsiteY2" fmla="*/ 1375 h 754346"/>
              <a:gd name="connsiteX3" fmla="*/ 752658 w 1234998"/>
              <a:gd name="connsiteY3" fmla="*/ 684 h 754346"/>
              <a:gd name="connsiteX0" fmla="*/ 1283682 w 1283682"/>
              <a:gd name="connsiteY0" fmla="*/ 754642 h 755029"/>
              <a:gd name="connsiteX1" fmla="*/ 66273 w 1283682"/>
              <a:gd name="connsiteY1" fmla="*/ 754634 h 755029"/>
              <a:gd name="connsiteX2" fmla="*/ 66273 w 1283682"/>
              <a:gd name="connsiteY2" fmla="*/ 2058 h 755029"/>
              <a:gd name="connsiteX3" fmla="*/ 574794 w 1283682"/>
              <a:gd name="connsiteY3" fmla="*/ 683 h 755029"/>
              <a:gd name="connsiteX4" fmla="*/ 1283682 w 1283682"/>
              <a:gd name="connsiteY4" fmla="*/ 754642 h 755029"/>
              <a:gd name="connsiteX0" fmla="*/ 757255 w 1283682"/>
              <a:gd name="connsiteY0" fmla="*/ 755029 h 755029"/>
              <a:gd name="connsiteX1" fmla="*/ 66273 w 1283682"/>
              <a:gd name="connsiteY1" fmla="*/ 754634 h 755029"/>
              <a:gd name="connsiteX2" fmla="*/ 66273 w 1283682"/>
              <a:gd name="connsiteY2" fmla="*/ 2058 h 755029"/>
              <a:gd name="connsiteX3" fmla="*/ 439590 w 1283682"/>
              <a:gd name="connsiteY3" fmla="*/ 0 h 755029"/>
              <a:gd name="connsiteX0" fmla="*/ 1284678 w 1284678"/>
              <a:gd name="connsiteY0" fmla="*/ 754642 h 755029"/>
              <a:gd name="connsiteX1" fmla="*/ 67269 w 1284678"/>
              <a:gd name="connsiteY1" fmla="*/ 754634 h 755029"/>
              <a:gd name="connsiteX2" fmla="*/ 67269 w 1284678"/>
              <a:gd name="connsiteY2" fmla="*/ 2058 h 755029"/>
              <a:gd name="connsiteX3" fmla="*/ 575790 w 1284678"/>
              <a:gd name="connsiteY3" fmla="*/ 683 h 755029"/>
              <a:gd name="connsiteX4" fmla="*/ 1284678 w 1284678"/>
              <a:gd name="connsiteY4" fmla="*/ 754642 h 755029"/>
              <a:gd name="connsiteX0" fmla="*/ 758251 w 1284678"/>
              <a:gd name="connsiteY0" fmla="*/ 755029 h 755029"/>
              <a:gd name="connsiteX1" fmla="*/ 67269 w 1284678"/>
              <a:gd name="connsiteY1" fmla="*/ 754634 h 755029"/>
              <a:gd name="connsiteX2" fmla="*/ 65441 w 1284678"/>
              <a:gd name="connsiteY2" fmla="*/ 691 h 755029"/>
              <a:gd name="connsiteX3" fmla="*/ 440586 w 1284678"/>
              <a:gd name="connsiteY3" fmla="*/ 0 h 755029"/>
              <a:gd name="connsiteX0" fmla="*/ 1234999 w 1234999"/>
              <a:gd name="connsiteY0" fmla="*/ 753959 h 754346"/>
              <a:gd name="connsiteX1" fmla="*/ 17590 w 1234999"/>
              <a:gd name="connsiteY1" fmla="*/ 753951 h 754346"/>
              <a:gd name="connsiteX2" fmla="*/ 17590 w 1234999"/>
              <a:gd name="connsiteY2" fmla="*/ 1375 h 754346"/>
              <a:gd name="connsiteX3" fmla="*/ 526111 w 1234999"/>
              <a:gd name="connsiteY3" fmla="*/ 0 h 754346"/>
              <a:gd name="connsiteX4" fmla="*/ 1234999 w 1234999"/>
              <a:gd name="connsiteY4" fmla="*/ 753959 h 754346"/>
              <a:gd name="connsiteX0" fmla="*/ 708572 w 1234999"/>
              <a:gd name="connsiteY0" fmla="*/ 754346 h 754346"/>
              <a:gd name="connsiteX1" fmla="*/ 17590 w 1234999"/>
              <a:gd name="connsiteY1" fmla="*/ 753951 h 754346"/>
              <a:gd name="connsiteX2" fmla="*/ 15762 w 1234999"/>
              <a:gd name="connsiteY2" fmla="*/ 8 h 754346"/>
              <a:gd name="connsiteX3" fmla="*/ 761794 w 1234999"/>
              <a:gd name="connsiteY3" fmla="*/ 1 h 754346"/>
              <a:gd name="connsiteX0" fmla="*/ 1334199 w 1334199"/>
              <a:gd name="connsiteY0" fmla="*/ 753958 h 754345"/>
              <a:gd name="connsiteX1" fmla="*/ 116790 w 1334199"/>
              <a:gd name="connsiteY1" fmla="*/ 753950 h 754345"/>
              <a:gd name="connsiteX2" fmla="*/ 116790 w 1334199"/>
              <a:gd name="connsiteY2" fmla="*/ 1374 h 754345"/>
              <a:gd name="connsiteX3" fmla="*/ 391451 w 1334199"/>
              <a:gd name="connsiteY3" fmla="*/ 63579 h 754345"/>
              <a:gd name="connsiteX4" fmla="*/ 1334199 w 1334199"/>
              <a:gd name="connsiteY4" fmla="*/ 753958 h 754345"/>
              <a:gd name="connsiteX0" fmla="*/ 807772 w 1334199"/>
              <a:gd name="connsiteY0" fmla="*/ 754345 h 754345"/>
              <a:gd name="connsiteX1" fmla="*/ 116790 w 1334199"/>
              <a:gd name="connsiteY1" fmla="*/ 753950 h 754345"/>
              <a:gd name="connsiteX2" fmla="*/ 114962 w 1334199"/>
              <a:gd name="connsiteY2" fmla="*/ 7 h 754345"/>
              <a:gd name="connsiteX3" fmla="*/ 860994 w 1334199"/>
              <a:gd name="connsiteY3" fmla="*/ 0 h 754345"/>
              <a:gd name="connsiteX0" fmla="*/ 1219237 w 1219237"/>
              <a:gd name="connsiteY0" fmla="*/ 753958 h 754345"/>
              <a:gd name="connsiteX1" fmla="*/ 1828 w 1219237"/>
              <a:gd name="connsiteY1" fmla="*/ 753950 h 754345"/>
              <a:gd name="connsiteX2" fmla="*/ 1828 w 1219237"/>
              <a:gd name="connsiteY2" fmla="*/ 1374 h 754345"/>
              <a:gd name="connsiteX3" fmla="*/ 1144328 w 1219237"/>
              <a:gd name="connsiteY3" fmla="*/ 3417 h 754345"/>
              <a:gd name="connsiteX4" fmla="*/ 1219237 w 1219237"/>
              <a:gd name="connsiteY4" fmla="*/ 753958 h 754345"/>
              <a:gd name="connsiteX0" fmla="*/ 692810 w 1219237"/>
              <a:gd name="connsiteY0" fmla="*/ 754345 h 754345"/>
              <a:gd name="connsiteX1" fmla="*/ 1828 w 1219237"/>
              <a:gd name="connsiteY1" fmla="*/ 753950 h 754345"/>
              <a:gd name="connsiteX2" fmla="*/ 0 w 1219237"/>
              <a:gd name="connsiteY2" fmla="*/ 7 h 754345"/>
              <a:gd name="connsiteX3" fmla="*/ 746032 w 1219237"/>
              <a:gd name="connsiteY3" fmla="*/ 0 h 754345"/>
              <a:gd name="connsiteX0" fmla="*/ 1317074 w 1317074"/>
              <a:gd name="connsiteY0" fmla="*/ 754642 h 755029"/>
              <a:gd name="connsiteX1" fmla="*/ 99665 w 1317074"/>
              <a:gd name="connsiteY1" fmla="*/ 754634 h 755029"/>
              <a:gd name="connsiteX2" fmla="*/ 99665 w 1317074"/>
              <a:gd name="connsiteY2" fmla="*/ 2058 h 755029"/>
              <a:gd name="connsiteX3" fmla="*/ 1242165 w 1317074"/>
              <a:gd name="connsiteY3" fmla="*/ 4101 h 755029"/>
              <a:gd name="connsiteX4" fmla="*/ 1317074 w 1317074"/>
              <a:gd name="connsiteY4" fmla="*/ 754642 h 755029"/>
              <a:gd name="connsiteX0" fmla="*/ 790647 w 1317074"/>
              <a:gd name="connsiteY0" fmla="*/ 755029 h 755029"/>
              <a:gd name="connsiteX1" fmla="*/ 99665 w 1317074"/>
              <a:gd name="connsiteY1" fmla="*/ 754634 h 755029"/>
              <a:gd name="connsiteX2" fmla="*/ 97837 w 1317074"/>
              <a:gd name="connsiteY2" fmla="*/ 691 h 755029"/>
              <a:gd name="connsiteX3" fmla="*/ 407209 w 1317074"/>
              <a:gd name="connsiteY3" fmla="*/ 0 h 755029"/>
              <a:gd name="connsiteX0" fmla="*/ 1294250 w 1294250"/>
              <a:gd name="connsiteY0" fmla="*/ 754642 h 755029"/>
              <a:gd name="connsiteX1" fmla="*/ 76841 w 1294250"/>
              <a:gd name="connsiteY1" fmla="*/ 754634 h 755029"/>
              <a:gd name="connsiteX2" fmla="*/ 76841 w 1294250"/>
              <a:gd name="connsiteY2" fmla="*/ 2058 h 755029"/>
              <a:gd name="connsiteX3" fmla="*/ 1219341 w 1294250"/>
              <a:gd name="connsiteY3" fmla="*/ 4101 h 755029"/>
              <a:gd name="connsiteX4" fmla="*/ 1294250 w 1294250"/>
              <a:gd name="connsiteY4" fmla="*/ 754642 h 755029"/>
              <a:gd name="connsiteX0" fmla="*/ 767823 w 1294250"/>
              <a:gd name="connsiteY0" fmla="*/ 755029 h 755029"/>
              <a:gd name="connsiteX1" fmla="*/ 76841 w 1294250"/>
              <a:gd name="connsiteY1" fmla="*/ 754634 h 755029"/>
              <a:gd name="connsiteX2" fmla="*/ 126170 w 1294250"/>
              <a:gd name="connsiteY2" fmla="*/ 60853 h 755029"/>
              <a:gd name="connsiteX3" fmla="*/ 384385 w 1294250"/>
              <a:gd name="connsiteY3" fmla="*/ 0 h 755029"/>
              <a:gd name="connsiteX0" fmla="*/ 1294250 w 1294250"/>
              <a:gd name="connsiteY0" fmla="*/ 754642 h 755029"/>
              <a:gd name="connsiteX1" fmla="*/ 76841 w 1294250"/>
              <a:gd name="connsiteY1" fmla="*/ 754634 h 755029"/>
              <a:gd name="connsiteX2" fmla="*/ 250409 w 1294250"/>
              <a:gd name="connsiteY2" fmla="*/ 2742 h 755029"/>
              <a:gd name="connsiteX3" fmla="*/ 1219341 w 1294250"/>
              <a:gd name="connsiteY3" fmla="*/ 4101 h 755029"/>
              <a:gd name="connsiteX4" fmla="*/ 1294250 w 1294250"/>
              <a:gd name="connsiteY4" fmla="*/ 754642 h 755029"/>
              <a:gd name="connsiteX0" fmla="*/ 767823 w 1294250"/>
              <a:gd name="connsiteY0" fmla="*/ 755029 h 755029"/>
              <a:gd name="connsiteX1" fmla="*/ 76841 w 1294250"/>
              <a:gd name="connsiteY1" fmla="*/ 754634 h 755029"/>
              <a:gd name="connsiteX2" fmla="*/ 126170 w 1294250"/>
              <a:gd name="connsiteY2" fmla="*/ 60853 h 755029"/>
              <a:gd name="connsiteX3" fmla="*/ 384385 w 1294250"/>
              <a:gd name="connsiteY3" fmla="*/ 0 h 755029"/>
              <a:gd name="connsiteX0" fmla="*/ 1316215 w 1316215"/>
              <a:gd name="connsiteY0" fmla="*/ 754642 h 755029"/>
              <a:gd name="connsiteX1" fmla="*/ 98806 w 1316215"/>
              <a:gd name="connsiteY1" fmla="*/ 754634 h 755029"/>
              <a:gd name="connsiteX2" fmla="*/ 272374 w 1316215"/>
              <a:gd name="connsiteY2" fmla="*/ 2742 h 755029"/>
              <a:gd name="connsiteX3" fmla="*/ 1241306 w 1316215"/>
              <a:gd name="connsiteY3" fmla="*/ 4101 h 755029"/>
              <a:gd name="connsiteX4" fmla="*/ 1316215 w 1316215"/>
              <a:gd name="connsiteY4" fmla="*/ 754642 h 755029"/>
              <a:gd name="connsiteX0" fmla="*/ 789788 w 1316215"/>
              <a:gd name="connsiteY0" fmla="*/ 755029 h 755029"/>
              <a:gd name="connsiteX1" fmla="*/ 98806 w 1316215"/>
              <a:gd name="connsiteY1" fmla="*/ 754634 h 755029"/>
              <a:gd name="connsiteX2" fmla="*/ 98805 w 1316215"/>
              <a:gd name="connsiteY2" fmla="*/ 2059 h 755029"/>
              <a:gd name="connsiteX3" fmla="*/ 406350 w 1316215"/>
              <a:gd name="connsiteY3" fmla="*/ 0 h 755029"/>
              <a:gd name="connsiteX0" fmla="*/ 1217585 w 1217585"/>
              <a:gd name="connsiteY0" fmla="*/ 752584 h 752971"/>
              <a:gd name="connsiteX1" fmla="*/ 176 w 1217585"/>
              <a:gd name="connsiteY1" fmla="*/ 752576 h 752971"/>
              <a:gd name="connsiteX2" fmla="*/ 173744 w 1217585"/>
              <a:gd name="connsiteY2" fmla="*/ 684 h 752971"/>
              <a:gd name="connsiteX3" fmla="*/ 1142676 w 1217585"/>
              <a:gd name="connsiteY3" fmla="*/ 2043 h 752971"/>
              <a:gd name="connsiteX4" fmla="*/ 1217585 w 1217585"/>
              <a:gd name="connsiteY4" fmla="*/ 752584 h 752971"/>
              <a:gd name="connsiteX0" fmla="*/ 691158 w 1217585"/>
              <a:gd name="connsiteY0" fmla="*/ 752971 h 752971"/>
              <a:gd name="connsiteX1" fmla="*/ 176 w 1217585"/>
              <a:gd name="connsiteY1" fmla="*/ 752576 h 752971"/>
              <a:gd name="connsiteX2" fmla="*/ 175 w 1217585"/>
              <a:gd name="connsiteY2" fmla="*/ 1 h 752971"/>
              <a:gd name="connsiteX3" fmla="*/ 674953 w 1217585"/>
              <a:gd name="connsiteY3" fmla="*/ 677 h 752971"/>
              <a:gd name="connsiteX0" fmla="*/ 1222890 w 1222890"/>
              <a:gd name="connsiteY0" fmla="*/ 753267 h 753654"/>
              <a:gd name="connsiteX1" fmla="*/ 5481 w 1222890"/>
              <a:gd name="connsiteY1" fmla="*/ 753259 h 753654"/>
              <a:gd name="connsiteX2" fmla="*/ 0 w 1222890"/>
              <a:gd name="connsiteY2" fmla="*/ 0 h 753654"/>
              <a:gd name="connsiteX3" fmla="*/ 1147981 w 1222890"/>
              <a:gd name="connsiteY3" fmla="*/ 2726 h 753654"/>
              <a:gd name="connsiteX4" fmla="*/ 1222890 w 1222890"/>
              <a:gd name="connsiteY4" fmla="*/ 753267 h 753654"/>
              <a:gd name="connsiteX0" fmla="*/ 696463 w 1222890"/>
              <a:gd name="connsiteY0" fmla="*/ 753654 h 753654"/>
              <a:gd name="connsiteX1" fmla="*/ 5481 w 1222890"/>
              <a:gd name="connsiteY1" fmla="*/ 753259 h 753654"/>
              <a:gd name="connsiteX2" fmla="*/ 5480 w 1222890"/>
              <a:gd name="connsiteY2" fmla="*/ 684 h 753654"/>
              <a:gd name="connsiteX3" fmla="*/ 680258 w 1222890"/>
              <a:gd name="connsiteY3" fmla="*/ 1360 h 753654"/>
              <a:gd name="connsiteX0" fmla="*/ 1222890 w 1222890"/>
              <a:gd name="connsiteY0" fmla="*/ 753267 h 753654"/>
              <a:gd name="connsiteX1" fmla="*/ 5481 w 1222890"/>
              <a:gd name="connsiteY1" fmla="*/ 753259 h 753654"/>
              <a:gd name="connsiteX2" fmla="*/ 0 w 1222890"/>
              <a:gd name="connsiteY2" fmla="*/ 0 h 753654"/>
              <a:gd name="connsiteX3" fmla="*/ 914121 w 1222890"/>
              <a:gd name="connsiteY3" fmla="*/ 1359 h 753654"/>
              <a:gd name="connsiteX4" fmla="*/ 1222890 w 1222890"/>
              <a:gd name="connsiteY4" fmla="*/ 753267 h 753654"/>
              <a:gd name="connsiteX0" fmla="*/ 696463 w 1222890"/>
              <a:gd name="connsiteY0" fmla="*/ 753654 h 753654"/>
              <a:gd name="connsiteX1" fmla="*/ 5481 w 1222890"/>
              <a:gd name="connsiteY1" fmla="*/ 753259 h 753654"/>
              <a:gd name="connsiteX2" fmla="*/ 5480 w 1222890"/>
              <a:gd name="connsiteY2" fmla="*/ 684 h 753654"/>
              <a:gd name="connsiteX3" fmla="*/ 680258 w 1222890"/>
              <a:gd name="connsiteY3" fmla="*/ 1360 h 753654"/>
              <a:gd name="connsiteX0" fmla="*/ 1327572 w 1327572"/>
              <a:gd name="connsiteY0" fmla="*/ 753267 h 753654"/>
              <a:gd name="connsiteX1" fmla="*/ 110163 w 1327572"/>
              <a:gd name="connsiteY1" fmla="*/ 753259 h 753654"/>
              <a:gd name="connsiteX2" fmla="*/ 104682 w 1327572"/>
              <a:gd name="connsiteY2" fmla="*/ 0 h 753654"/>
              <a:gd name="connsiteX3" fmla="*/ 401266 w 1327572"/>
              <a:gd name="connsiteY3" fmla="*/ 4777 h 753654"/>
              <a:gd name="connsiteX4" fmla="*/ 1327572 w 1327572"/>
              <a:gd name="connsiteY4" fmla="*/ 753267 h 753654"/>
              <a:gd name="connsiteX0" fmla="*/ 801145 w 1327572"/>
              <a:gd name="connsiteY0" fmla="*/ 753654 h 753654"/>
              <a:gd name="connsiteX1" fmla="*/ 110163 w 1327572"/>
              <a:gd name="connsiteY1" fmla="*/ 753259 h 753654"/>
              <a:gd name="connsiteX2" fmla="*/ 110162 w 1327572"/>
              <a:gd name="connsiteY2" fmla="*/ 684 h 753654"/>
              <a:gd name="connsiteX3" fmla="*/ 784940 w 1327572"/>
              <a:gd name="connsiteY3" fmla="*/ 1360 h 753654"/>
              <a:gd name="connsiteX0" fmla="*/ 1317845 w 1317845"/>
              <a:gd name="connsiteY0" fmla="*/ 753267 h 753654"/>
              <a:gd name="connsiteX1" fmla="*/ 100436 w 1317845"/>
              <a:gd name="connsiteY1" fmla="*/ 753259 h 753654"/>
              <a:gd name="connsiteX2" fmla="*/ 94955 w 1317845"/>
              <a:gd name="connsiteY2" fmla="*/ 0 h 753654"/>
              <a:gd name="connsiteX3" fmla="*/ 409809 w 1317845"/>
              <a:gd name="connsiteY3" fmla="*/ 255679 h 753654"/>
              <a:gd name="connsiteX4" fmla="*/ 1317845 w 1317845"/>
              <a:gd name="connsiteY4" fmla="*/ 753267 h 753654"/>
              <a:gd name="connsiteX0" fmla="*/ 791418 w 1317845"/>
              <a:gd name="connsiteY0" fmla="*/ 753654 h 753654"/>
              <a:gd name="connsiteX1" fmla="*/ 100436 w 1317845"/>
              <a:gd name="connsiteY1" fmla="*/ 753259 h 753654"/>
              <a:gd name="connsiteX2" fmla="*/ 100435 w 1317845"/>
              <a:gd name="connsiteY2" fmla="*/ 684 h 753654"/>
              <a:gd name="connsiteX3" fmla="*/ 775213 w 1317845"/>
              <a:gd name="connsiteY3" fmla="*/ 1360 h 753654"/>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680258 w 1230197"/>
              <a:gd name="connsiteY3" fmla="*/ 1369 h 753663"/>
              <a:gd name="connsiteX0" fmla="*/ 1306695 w 1314002"/>
              <a:gd name="connsiteY0" fmla="*/ 753276 h 753663"/>
              <a:gd name="connsiteX1" fmla="*/ 89286 w 1314002"/>
              <a:gd name="connsiteY1" fmla="*/ 753268 h 753663"/>
              <a:gd name="connsiteX2" fmla="*/ 83805 w 1314002"/>
              <a:gd name="connsiteY2" fmla="*/ 9 h 753663"/>
              <a:gd name="connsiteX3" fmla="*/ 1314002 w 1314002"/>
              <a:gd name="connsiteY3" fmla="*/ 0 h 753663"/>
              <a:gd name="connsiteX4" fmla="*/ 1306695 w 1314002"/>
              <a:gd name="connsiteY4" fmla="*/ 753276 h 753663"/>
              <a:gd name="connsiteX0" fmla="*/ 780268 w 1314002"/>
              <a:gd name="connsiteY0" fmla="*/ 753663 h 753663"/>
              <a:gd name="connsiteX1" fmla="*/ 89286 w 1314002"/>
              <a:gd name="connsiteY1" fmla="*/ 753268 h 753663"/>
              <a:gd name="connsiteX2" fmla="*/ 89285 w 1314002"/>
              <a:gd name="connsiteY2" fmla="*/ 693 h 753663"/>
              <a:gd name="connsiteX3" fmla="*/ 415100 w 1314002"/>
              <a:gd name="connsiteY3" fmla="*/ 685 h 753663"/>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331295 w 1230197"/>
              <a:gd name="connsiteY3" fmla="*/ 685 h 753663"/>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329468 w 1230197"/>
              <a:gd name="connsiteY3" fmla="*/ 1 h 753663"/>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329468 w 1230197"/>
              <a:gd name="connsiteY3" fmla="*/ 2052 h 753663"/>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5480 w 1230197"/>
              <a:gd name="connsiteY2" fmla="*/ 1376 h 754346"/>
              <a:gd name="connsiteX3" fmla="*/ 331295 w 1230197"/>
              <a:gd name="connsiteY3" fmla="*/ 0 h 754346"/>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7307 w 1230197"/>
              <a:gd name="connsiteY2" fmla="*/ 4794 h 754346"/>
              <a:gd name="connsiteX3" fmla="*/ 331295 w 1230197"/>
              <a:gd name="connsiteY3" fmla="*/ 0 h 754346"/>
              <a:gd name="connsiteX0" fmla="*/ 1222890 w 1230197"/>
              <a:gd name="connsiteY0" fmla="*/ 754635 h 755022"/>
              <a:gd name="connsiteX1" fmla="*/ 5481 w 1230197"/>
              <a:gd name="connsiteY1" fmla="*/ 754627 h 755022"/>
              <a:gd name="connsiteX2" fmla="*/ 0 w 1230197"/>
              <a:gd name="connsiteY2" fmla="*/ 1368 h 755022"/>
              <a:gd name="connsiteX3" fmla="*/ 1230197 w 1230197"/>
              <a:gd name="connsiteY3" fmla="*/ 1359 h 755022"/>
              <a:gd name="connsiteX4" fmla="*/ 1222890 w 1230197"/>
              <a:gd name="connsiteY4" fmla="*/ 754635 h 755022"/>
              <a:gd name="connsiteX0" fmla="*/ 696463 w 1230197"/>
              <a:gd name="connsiteY0" fmla="*/ 755022 h 755022"/>
              <a:gd name="connsiteX1" fmla="*/ 5481 w 1230197"/>
              <a:gd name="connsiteY1" fmla="*/ 754627 h 755022"/>
              <a:gd name="connsiteX2" fmla="*/ 10961 w 1230197"/>
              <a:gd name="connsiteY2" fmla="*/ 0 h 755022"/>
              <a:gd name="connsiteX3" fmla="*/ 331295 w 1230197"/>
              <a:gd name="connsiteY3" fmla="*/ 676 h 755022"/>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10961 w 1230197"/>
              <a:gd name="connsiteY2" fmla="*/ 1375 h 754346"/>
              <a:gd name="connsiteX3" fmla="*/ 331295 w 1230197"/>
              <a:gd name="connsiteY3" fmla="*/ 0 h 754346"/>
              <a:gd name="connsiteX0" fmla="*/ 1222890 w 1230197"/>
              <a:gd name="connsiteY0" fmla="*/ 755319 h 755706"/>
              <a:gd name="connsiteX1" fmla="*/ 5481 w 1230197"/>
              <a:gd name="connsiteY1" fmla="*/ 755311 h 755706"/>
              <a:gd name="connsiteX2" fmla="*/ 0 w 1230197"/>
              <a:gd name="connsiteY2" fmla="*/ 2052 h 755706"/>
              <a:gd name="connsiteX3" fmla="*/ 1230197 w 1230197"/>
              <a:gd name="connsiteY3" fmla="*/ 2043 h 755706"/>
              <a:gd name="connsiteX4" fmla="*/ 1222890 w 1230197"/>
              <a:gd name="connsiteY4" fmla="*/ 755319 h 755706"/>
              <a:gd name="connsiteX0" fmla="*/ 696463 w 1230197"/>
              <a:gd name="connsiteY0" fmla="*/ 755706 h 755706"/>
              <a:gd name="connsiteX1" fmla="*/ 5481 w 1230197"/>
              <a:gd name="connsiteY1" fmla="*/ 755311 h 755706"/>
              <a:gd name="connsiteX2" fmla="*/ 10961 w 1230197"/>
              <a:gd name="connsiteY2" fmla="*/ 0 h 755706"/>
              <a:gd name="connsiteX3" fmla="*/ 331295 w 1230197"/>
              <a:gd name="connsiteY3" fmla="*/ 1360 h 755706"/>
              <a:gd name="connsiteX0" fmla="*/ 1222890 w 1230197"/>
              <a:gd name="connsiteY0" fmla="*/ 754637 h 755024"/>
              <a:gd name="connsiteX1" fmla="*/ 5481 w 1230197"/>
              <a:gd name="connsiteY1" fmla="*/ 754629 h 755024"/>
              <a:gd name="connsiteX2" fmla="*/ 0 w 1230197"/>
              <a:gd name="connsiteY2" fmla="*/ 1370 h 755024"/>
              <a:gd name="connsiteX3" fmla="*/ 1230197 w 1230197"/>
              <a:gd name="connsiteY3" fmla="*/ 1361 h 755024"/>
              <a:gd name="connsiteX4" fmla="*/ 1222890 w 1230197"/>
              <a:gd name="connsiteY4" fmla="*/ 754637 h 755024"/>
              <a:gd name="connsiteX0" fmla="*/ 696463 w 1230197"/>
              <a:gd name="connsiteY0" fmla="*/ 755024 h 755024"/>
              <a:gd name="connsiteX1" fmla="*/ 5481 w 1230197"/>
              <a:gd name="connsiteY1" fmla="*/ 754629 h 755024"/>
              <a:gd name="connsiteX2" fmla="*/ 5480 w 1230197"/>
              <a:gd name="connsiteY2" fmla="*/ 1 h 755024"/>
              <a:gd name="connsiteX3" fmla="*/ 331295 w 1230197"/>
              <a:gd name="connsiteY3" fmla="*/ 678 h 755024"/>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5480 w 1230197"/>
              <a:gd name="connsiteY2" fmla="*/ 1374 h 754346"/>
              <a:gd name="connsiteX3" fmla="*/ 331295 w 1230197"/>
              <a:gd name="connsiteY3" fmla="*/ 0 h 754346"/>
              <a:gd name="connsiteX0" fmla="*/ 1222890 w 1230197"/>
              <a:gd name="connsiteY0" fmla="*/ 754636 h 755023"/>
              <a:gd name="connsiteX1" fmla="*/ 5481 w 1230197"/>
              <a:gd name="connsiteY1" fmla="*/ 754628 h 755023"/>
              <a:gd name="connsiteX2" fmla="*/ 0 w 1230197"/>
              <a:gd name="connsiteY2" fmla="*/ 1369 h 755023"/>
              <a:gd name="connsiteX3" fmla="*/ 1230197 w 1230197"/>
              <a:gd name="connsiteY3" fmla="*/ 1360 h 755023"/>
              <a:gd name="connsiteX4" fmla="*/ 1222890 w 1230197"/>
              <a:gd name="connsiteY4" fmla="*/ 754636 h 755023"/>
              <a:gd name="connsiteX0" fmla="*/ 696463 w 1230197"/>
              <a:gd name="connsiteY0" fmla="*/ 755023 h 755023"/>
              <a:gd name="connsiteX1" fmla="*/ 5481 w 1230197"/>
              <a:gd name="connsiteY1" fmla="*/ 754628 h 755023"/>
              <a:gd name="connsiteX2" fmla="*/ 5480 w 1230197"/>
              <a:gd name="connsiteY2" fmla="*/ 0 h 755023"/>
              <a:gd name="connsiteX3" fmla="*/ 331295 w 1230197"/>
              <a:gd name="connsiteY3" fmla="*/ 677 h 755023"/>
              <a:gd name="connsiteX0" fmla="*/ 1222890 w 1230197"/>
              <a:gd name="connsiteY0" fmla="*/ 754636 h 755023"/>
              <a:gd name="connsiteX1" fmla="*/ 5481 w 1230197"/>
              <a:gd name="connsiteY1" fmla="*/ 754628 h 755023"/>
              <a:gd name="connsiteX2" fmla="*/ 0 w 1230197"/>
              <a:gd name="connsiteY2" fmla="*/ 1369 h 755023"/>
              <a:gd name="connsiteX3" fmla="*/ 1230197 w 1230197"/>
              <a:gd name="connsiteY3" fmla="*/ 1360 h 755023"/>
              <a:gd name="connsiteX4" fmla="*/ 1222890 w 1230197"/>
              <a:gd name="connsiteY4" fmla="*/ 754636 h 755023"/>
              <a:gd name="connsiteX0" fmla="*/ 696463 w 1230197"/>
              <a:gd name="connsiteY0" fmla="*/ 755023 h 755023"/>
              <a:gd name="connsiteX1" fmla="*/ 5481 w 1230197"/>
              <a:gd name="connsiteY1" fmla="*/ 754628 h 755023"/>
              <a:gd name="connsiteX2" fmla="*/ 5480 w 1230197"/>
              <a:gd name="connsiteY2" fmla="*/ 0 h 755023"/>
              <a:gd name="connsiteX3" fmla="*/ 331295 w 1230197"/>
              <a:gd name="connsiteY3" fmla="*/ 677 h 755023"/>
              <a:gd name="connsiteX0" fmla="*/ 1222890 w 1230197"/>
              <a:gd name="connsiteY0" fmla="*/ 756694 h 757081"/>
              <a:gd name="connsiteX1" fmla="*/ 5481 w 1230197"/>
              <a:gd name="connsiteY1" fmla="*/ 756686 h 757081"/>
              <a:gd name="connsiteX2" fmla="*/ 0 w 1230197"/>
              <a:gd name="connsiteY2" fmla="*/ 3427 h 757081"/>
              <a:gd name="connsiteX3" fmla="*/ 1230197 w 1230197"/>
              <a:gd name="connsiteY3" fmla="*/ 3418 h 757081"/>
              <a:gd name="connsiteX4" fmla="*/ 1222890 w 1230197"/>
              <a:gd name="connsiteY4" fmla="*/ 756694 h 757081"/>
              <a:gd name="connsiteX0" fmla="*/ 696463 w 1230197"/>
              <a:gd name="connsiteY0" fmla="*/ 757081 h 757081"/>
              <a:gd name="connsiteX1" fmla="*/ 5481 w 1230197"/>
              <a:gd name="connsiteY1" fmla="*/ 756686 h 757081"/>
              <a:gd name="connsiteX2" fmla="*/ 5480 w 1230197"/>
              <a:gd name="connsiteY2" fmla="*/ 2058 h 757081"/>
              <a:gd name="connsiteX3" fmla="*/ 331295 w 1230197"/>
              <a:gd name="connsiteY3" fmla="*/ 0 h 757081"/>
              <a:gd name="connsiteX0" fmla="*/ 1222890 w 1230197"/>
              <a:gd name="connsiteY0" fmla="*/ 756694 h 757081"/>
              <a:gd name="connsiteX1" fmla="*/ 5481 w 1230197"/>
              <a:gd name="connsiteY1" fmla="*/ 756686 h 757081"/>
              <a:gd name="connsiteX2" fmla="*/ 0 w 1230197"/>
              <a:gd name="connsiteY2" fmla="*/ 3427 h 757081"/>
              <a:gd name="connsiteX3" fmla="*/ 1230197 w 1230197"/>
              <a:gd name="connsiteY3" fmla="*/ 3418 h 757081"/>
              <a:gd name="connsiteX4" fmla="*/ 1222890 w 1230197"/>
              <a:gd name="connsiteY4" fmla="*/ 756694 h 757081"/>
              <a:gd name="connsiteX0" fmla="*/ 696463 w 1230197"/>
              <a:gd name="connsiteY0" fmla="*/ 757081 h 757081"/>
              <a:gd name="connsiteX1" fmla="*/ 5481 w 1230197"/>
              <a:gd name="connsiteY1" fmla="*/ 756686 h 757081"/>
              <a:gd name="connsiteX2" fmla="*/ 5480 w 1230197"/>
              <a:gd name="connsiteY2" fmla="*/ 2058 h 757081"/>
              <a:gd name="connsiteX3" fmla="*/ 331294 w 1230197"/>
              <a:gd name="connsiteY3" fmla="*/ 0 h 757081"/>
              <a:gd name="connsiteX0" fmla="*/ 1222890 w 1230197"/>
              <a:gd name="connsiteY0" fmla="*/ 754643 h 755030"/>
              <a:gd name="connsiteX1" fmla="*/ 5481 w 1230197"/>
              <a:gd name="connsiteY1" fmla="*/ 754635 h 755030"/>
              <a:gd name="connsiteX2" fmla="*/ 0 w 1230197"/>
              <a:gd name="connsiteY2" fmla="*/ 1376 h 755030"/>
              <a:gd name="connsiteX3" fmla="*/ 1230197 w 1230197"/>
              <a:gd name="connsiteY3" fmla="*/ 1367 h 755030"/>
              <a:gd name="connsiteX4" fmla="*/ 1222890 w 1230197"/>
              <a:gd name="connsiteY4" fmla="*/ 754643 h 755030"/>
              <a:gd name="connsiteX0" fmla="*/ 696463 w 1230197"/>
              <a:gd name="connsiteY0" fmla="*/ 755030 h 755030"/>
              <a:gd name="connsiteX1" fmla="*/ 5481 w 1230197"/>
              <a:gd name="connsiteY1" fmla="*/ 754635 h 755030"/>
              <a:gd name="connsiteX2" fmla="*/ 5480 w 1230197"/>
              <a:gd name="connsiteY2" fmla="*/ 7 h 755030"/>
              <a:gd name="connsiteX3" fmla="*/ 331293 w 1230197"/>
              <a:gd name="connsiteY3" fmla="*/ 0 h 755030"/>
              <a:gd name="connsiteX0" fmla="*/ 1222890 w 1230197"/>
              <a:gd name="connsiteY0" fmla="*/ 754643 h 755030"/>
              <a:gd name="connsiteX1" fmla="*/ 5481 w 1230197"/>
              <a:gd name="connsiteY1" fmla="*/ 754635 h 755030"/>
              <a:gd name="connsiteX2" fmla="*/ 0 w 1230197"/>
              <a:gd name="connsiteY2" fmla="*/ 1376 h 755030"/>
              <a:gd name="connsiteX3" fmla="*/ 1230197 w 1230197"/>
              <a:gd name="connsiteY3" fmla="*/ 1367 h 755030"/>
              <a:gd name="connsiteX4" fmla="*/ 1222890 w 1230197"/>
              <a:gd name="connsiteY4" fmla="*/ 754643 h 755030"/>
              <a:gd name="connsiteX0" fmla="*/ 696463 w 1230197"/>
              <a:gd name="connsiteY0" fmla="*/ 755030 h 755030"/>
              <a:gd name="connsiteX1" fmla="*/ 5481 w 1230197"/>
              <a:gd name="connsiteY1" fmla="*/ 754635 h 755030"/>
              <a:gd name="connsiteX2" fmla="*/ 7307 w 1230197"/>
              <a:gd name="connsiteY2" fmla="*/ 691 h 755030"/>
              <a:gd name="connsiteX3" fmla="*/ 331293 w 1230197"/>
              <a:gd name="connsiteY3" fmla="*/ 0 h 755030"/>
              <a:gd name="connsiteX0" fmla="*/ 1222890 w 1230197"/>
              <a:gd name="connsiteY0" fmla="*/ 754643 h 755030"/>
              <a:gd name="connsiteX1" fmla="*/ 5481 w 1230197"/>
              <a:gd name="connsiteY1" fmla="*/ 754635 h 755030"/>
              <a:gd name="connsiteX2" fmla="*/ 0 w 1230197"/>
              <a:gd name="connsiteY2" fmla="*/ 1376 h 755030"/>
              <a:gd name="connsiteX3" fmla="*/ 1230197 w 1230197"/>
              <a:gd name="connsiteY3" fmla="*/ 1367 h 755030"/>
              <a:gd name="connsiteX4" fmla="*/ 1222890 w 1230197"/>
              <a:gd name="connsiteY4" fmla="*/ 754643 h 755030"/>
              <a:gd name="connsiteX0" fmla="*/ 696463 w 1230197"/>
              <a:gd name="connsiteY0" fmla="*/ 755030 h 755030"/>
              <a:gd name="connsiteX1" fmla="*/ 5481 w 1230197"/>
              <a:gd name="connsiteY1" fmla="*/ 754635 h 755030"/>
              <a:gd name="connsiteX2" fmla="*/ 65772 w 1230197"/>
              <a:gd name="connsiteY2" fmla="*/ 22568 h 755030"/>
              <a:gd name="connsiteX3" fmla="*/ 331293 w 1230197"/>
              <a:gd name="connsiteY3" fmla="*/ 0 h 755030"/>
              <a:gd name="connsiteX0" fmla="*/ 1219236 w 1226543"/>
              <a:gd name="connsiteY0" fmla="*/ 754643 h 755030"/>
              <a:gd name="connsiteX1" fmla="*/ 1827 w 1226543"/>
              <a:gd name="connsiteY1" fmla="*/ 754635 h 755030"/>
              <a:gd name="connsiteX2" fmla="*/ 0 w 1226543"/>
              <a:gd name="connsiteY2" fmla="*/ 3427 h 755030"/>
              <a:gd name="connsiteX3" fmla="*/ 1226543 w 1226543"/>
              <a:gd name="connsiteY3" fmla="*/ 1367 h 755030"/>
              <a:gd name="connsiteX4" fmla="*/ 1219236 w 1226543"/>
              <a:gd name="connsiteY4" fmla="*/ 754643 h 755030"/>
              <a:gd name="connsiteX0" fmla="*/ 692809 w 1226543"/>
              <a:gd name="connsiteY0" fmla="*/ 755030 h 755030"/>
              <a:gd name="connsiteX1" fmla="*/ 1827 w 1226543"/>
              <a:gd name="connsiteY1" fmla="*/ 754635 h 755030"/>
              <a:gd name="connsiteX2" fmla="*/ 62118 w 1226543"/>
              <a:gd name="connsiteY2" fmla="*/ 22568 h 755030"/>
              <a:gd name="connsiteX3" fmla="*/ 327639 w 1226543"/>
              <a:gd name="connsiteY3" fmla="*/ 0 h 755030"/>
              <a:gd name="connsiteX0" fmla="*/ 1219236 w 1226543"/>
              <a:gd name="connsiteY0" fmla="*/ 754643 h 755030"/>
              <a:gd name="connsiteX1" fmla="*/ 1827 w 1226543"/>
              <a:gd name="connsiteY1" fmla="*/ 754635 h 755030"/>
              <a:gd name="connsiteX2" fmla="*/ 0 w 1226543"/>
              <a:gd name="connsiteY2" fmla="*/ 3427 h 755030"/>
              <a:gd name="connsiteX3" fmla="*/ 1226543 w 1226543"/>
              <a:gd name="connsiteY3" fmla="*/ 1367 h 755030"/>
              <a:gd name="connsiteX4" fmla="*/ 1219236 w 1226543"/>
              <a:gd name="connsiteY4" fmla="*/ 754643 h 755030"/>
              <a:gd name="connsiteX0" fmla="*/ 692809 w 1226543"/>
              <a:gd name="connsiteY0" fmla="*/ 755030 h 755030"/>
              <a:gd name="connsiteX1" fmla="*/ 1827 w 1226543"/>
              <a:gd name="connsiteY1" fmla="*/ 754635 h 755030"/>
              <a:gd name="connsiteX2" fmla="*/ 62118 w 1226543"/>
              <a:gd name="connsiteY2" fmla="*/ 22568 h 755030"/>
              <a:gd name="connsiteX3" fmla="*/ 327639 w 1226543"/>
              <a:gd name="connsiteY3" fmla="*/ 0 h 755030"/>
              <a:gd name="connsiteX0" fmla="*/ 1219236 w 1226543"/>
              <a:gd name="connsiteY0" fmla="*/ 754643 h 755030"/>
              <a:gd name="connsiteX1" fmla="*/ 1827 w 1226543"/>
              <a:gd name="connsiteY1" fmla="*/ 754635 h 755030"/>
              <a:gd name="connsiteX2" fmla="*/ 0 w 1226543"/>
              <a:gd name="connsiteY2" fmla="*/ 3427 h 755030"/>
              <a:gd name="connsiteX3" fmla="*/ 1226543 w 1226543"/>
              <a:gd name="connsiteY3" fmla="*/ 1367 h 755030"/>
              <a:gd name="connsiteX4" fmla="*/ 1219236 w 1226543"/>
              <a:gd name="connsiteY4" fmla="*/ 754643 h 755030"/>
              <a:gd name="connsiteX0" fmla="*/ 692809 w 1226543"/>
              <a:gd name="connsiteY0" fmla="*/ 755030 h 755030"/>
              <a:gd name="connsiteX1" fmla="*/ 1827 w 1226543"/>
              <a:gd name="connsiteY1" fmla="*/ 754635 h 755030"/>
              <a:gd name="connsiteX2" fmla="*/ 25577 w 1226543"/>
              <a:gd name="connsiteY2" fmla="*/ 2742 h 755030"/>
              <a:gd name="connsiteX3" fmla="*/ 327639 w 1226543"/>
              <a:gd name="connsiteY3" fmla="*/ 0 h 755030"/>
              <a:gd name="connsiteX0" fmla="*/ 1217420 w 1224727"/>
              <a:gd name="connsiteY0" fmla="*/ 754643 h 755030"/>
              <a:gd name="connsiteX1" fmla="*/ 11 w 1224727"/>
              <a:gd name="connsiteY1" fmla="*/ 754635 h 755030"/>
              <a:gd name="connsiteX2" fmla="*/ 1838 w 1224727"/>
              <a:gd name="connsiteY2" fmla="*/ 4111 h 755030"/>
              <a:gd name="connsiteX3" fmla="*/ 1224727 w 1224727"/>
              <a:gd name="connsiteY3" fmla="*/ 1367 h 755030"/>
              <a:gd name="connsiteX4" fmla="*/ 1217420 w 1224727"/>
              <a:gd name="connsiteY4" fmla="*/ 754643 h 755030"/>
              <a:gd name="connsiteX0" fmla="*/ 690993 w 1224727"/>
              <a:gd name="connsiteY0" fmla="*/ 755030 h 755030"/>
              <a:gd name="connsiteX1" fmla="*/ 11 w 1224727"/>
              <a:gd name="connsiteY1" fmla="*/ 754635 h 755030"/>
              <a:gd name="connsiteX2" fmla="*/ 23761 w 1224727"/>
              <a:gd name="connsiteY2" fmla="*/ 2742 h 755030"/>
              <a:gd name="connsiteX3" fmla="*/ 325823 w 1224727"/>
              <a:gd name="connsiteY3" fmla="*/ 0 h 755030"/>
              <a:gd name="connsiteX0" fmla="*/ 1217585 w 1224892"/>
              <a:gd name="connsiteY0" fmla="*/ 754643 h 755030"/>
              <a:gd name="connsiteX1" fmla="*/ 176 w 1224892"/>
              <a:gd name="connsiteY1" fmla="*/ 754635 h 755030"/>
              <a:gd name="connsiteX2" fmla="*/ 2003 w 1224892"/>
              <a:gd name="connsiteY2" fmla="*/ 4111 h 755030"/>
              <a:gd name="connsiteX3" fmla="*/ 1224892 w 1224892"/>
              <a:gd name="connsiteY3" fmla="*/ 1367 h 755030"/>
              <a:gd name="connsiteX4" fmla="*/ 1217585 w 1224892"/>
              <a:gd name="connsiteY4" fmla="*/ 754643 h 755030"/>
              <a:gd name="connsiteX0" fmla="*/ 691158 w 1224892"/>
              <a:gd name="connsiteY0" fmla="*/ 755030 h 755030"/>
              <a:gd name="connsiteX1" fmla="*/ 176 w 1224892"/>
              <a:gd name="connsiteY1" fmla="*/ 754635 h 755030"/>
              <a:gd name="connsiteX2" fmla="*/ 174 w 1224892"/>
              <a:gd name="connsiteY2" fmla="*/ 2742 h 755030"/>
              <a:gd name="connsiteX3" fmla="*/ 325988 w 1224892"/>
              <a:gd name="connsiteY3" fmla="*/ 0 h 755030"/>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1367 h 753663"/>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1367 h 753663"/>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683 h 753663"/>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1367 h 753663"/>
              <a:gd name="connsiteX0" fmla="*/ 1221751 w 1229058"/>
              <a:gd name="connsiteY0" fmla="*/ 753276 h 753663"/>
              <a:gd name="connsiteX1" fmla="*/ 4342 w 1229058"/>
              <a:gd name="connsiteY1" fmla="*/ 753268 h 753663"/>
              <a:gd name="connsiteX2" fmla="*/ 6169 w 1229058"/>
              <a:gd name="connsiteY2" fmla="*/ 2744 h 753663"/>
              <a:gd name="connsiteX3" fmla="*/ 1229058 w 1229058"/>
              <a:gd name="connsiteY3" fmla="*/ 0 h 753663"/>
              <a:gd name="connsiteX4" fmla="*/ 1221751 w 1229058"/>
              <a:gd name="connsiteY4" fmla="*/ 753276 h 753663"/>
              <a:gd name="connsiteX0" fmla="*/ 695324 w 1229058"/>
              <a:gd name="connsiteY0" fmla="*/ 753663 h 753663"/>
              <a:gd name="connsiteX1" fmla="*/ 4342 w 1229058"/>
              <a:gd name="connsiteY1" fmla="*/ 753268 h 753663"/>
              <a:gd name="connsiteX2" fmla="*/ 4340 w 1229058"/>
              <a:gd name="connsiteY2" fmla="*/ 1375 h 753663"/>
              <a:gd name="connsiteX3" fmla="*/ 268035 w 1229058"/>
              <a:gd name="connsiteY3" fmla="*/ 1367 h 753663"/>
              <a:gd name="connsiteX0" fmla="*/ 1237092 w 1244399"/>
              <a:gd name="connsiteY0" fmla="*/ 753276 h 753663"/>
              <a:gd name="connsiteX1" fmla="*/ 19683 w 1244399"/>
              <a:gd name="connsiteY1" fmla="*/ 753268 h 753663"/>
              <a:gd name="connsiteX2" fmla="*/ 21510 w 1244399"/>
              <a:gd name="connsiteY2" fmla="*/ 2744 h 753663"/>
              <a:gd name="connsiteX3" fmla="*/ 1244399 w 1244399"/>
              <a:gd name="connsiteY3" fmla="*/ 0 h 753663"/>
              <a:gd name="connsiteX4" fmla="*/ 1237092 w 1244399"/>
              <a:gd name="connsiteY4" fmla="*/ 753276 h 753663"/>
              <a:gd name="connsiteX0" fmla="*/ 710665 w 1244399"/>
              <a:gd name="connsiteY0" fmla="*/ 753663 h 753663"/>
              <a:gd name="connsiteX1" fmla="*/ 19683 w 1244399"/>
              <a:gd name="connsiteY1" fmla="*/ 753268 h 753663"/>
              <a:gd name="connsiteX2" fmla="*/ 19681 w 1244399"/>
              <a:gd name="connsiteY2" fmla="*/ 1375 h 753663"/>
              <a:gd name="connsiteX3" fmla="*/ 228565 w 1244399"/>
              <a:gd name="connsiteY3" fmla="*/ 1367 h 753663"/>
              <a:gd name="connsiteX0" fmla="*/ 1223946 w 1231253"/>
              <a:gd name="connsiteY0" fmla="*/ 753276 h 753663"/>
              <a:gd name="connsiteX1" fmla="*/ 6537 w 1231253"/>
              <a:gd name="connsiteY1" fmla="*/ 753268 h 753663"/>
              <a:gd name="connsiteX2" fmla="*/ 8364 w 1231253"/>
              <a:gd name="connsiteY2" fmla="*/ 2744 h 753663"/>
              <a:gd name="connsiteX3" fmla="*/ 1231253 w 1231253"/>
              <a:gd name="connsiteY3" fmla="*/ 0 h 753663"/>
              <a:gd name="connsiteX4" fmla="*/ 1223946 w 1231253"/>
              <a:gd name="connsiteY4" fmla="*/ 753276 h 753663"/>
              <a:gd name="connsiteX0" fmla="*/ 697519 w 1231253"/>
              <a:gd name="connsiteY0" fmla="*/ 753663 h 753663"/>
              <a:gd name="connsiteX1" fmla="*/ 6537 w 1231253"/>
              <a:gd name="connsiteY1" fmla="*/ 753268 h 753663"/>
              <a:gd name="connsiteX2" fmla="*/ 6535 w 1231253"/>
              <a:gd name="connsiteY2" fmla="*/ 1375 h 753663"/>
              <a:gd name="connsiteX3" fmla="*/ 259267 w 1231253"/>
              <a:gd name="connsiteY3" fmla="*/ 1367 h 753663"/>
              <a:gd name="connsiteX0" fmla="*/ 1217586 w 1224893"/>
              <a:gd name="connsiteY0" fmla="*/ 753276 h 753663"/>
              <a:gd name="connsiteX1" fmla="*/ 177 w 1224893"/>
              <a:gd name="connsiteY1" fmla="*/ 753268 h 753663"/>
              <a:gd name="connsiteX2" fmla="*/ 2004 w 1224893"/>
              <a:gd name="connsiteY2" fmla="*/ 2744 h 753663"/>
              <a:gd name="connsiteX3" fmla="*/ 1224893 w 1224893"/>
              <a:gd name="connsiteY3" fmla="*/ 0 h 753663"/>
              <a:gd name="connsiteX4" fmla="*/ 1217586 w 1224893"/>
              <a:gd name="connsiteY4" fmla="*/ 753276 h 753663"/>
              <a:gd name="connsiteX0" fmla="*/ 691159 w 1224893"/>
              <a:gd name="connsiteY0" fmla="*/ 753663 h 753663"/>
              <a:gd name="connsiteX1" fmla="*/ 177 w 1224893"/>
              <a:gd name="connsiteY1" fmla="*/ 753268 h 753663"/>
              <a:gd name="connsiteX2" fmla="*/ 175 w 1224893"/>
              <a:gd name="connsiteY2" fmla="*/ 1375 h 753663"/>
              <a:gd name="connsiteX3" fmla="*/ 252907 w 1224893"/>
              <a:gd name="connsiteY3" fmla="*/ 1367 h 753663"/>
            </a:gdLst>
            <a:ahLst/>
            <a:cxnLst>
              <a:cxn ang="0">
                <a:pos x="connsiteX0" y="connsiteY0"/>
              </a:cxn>
              <a:cxn ang="0">
                <a:pos x="connsiteX1" y="connsiteY1"/>
              </a:cxn>
              <a:cxn ang="0">
                <a:pos x="connsiteX2" y="connsiteY2"/>
              </a:cxn>
              <a:cxn ang="0">
                <a:pos x="connsiteX3" y="connsiteY3"/>
              </a:cxn>
            </a:cxnLst>
            <a:rect l="l" t="t" r="r" b="b"/>
            <a:pathLst>
              <a:path w="1224893" h="753663" stroke="0" extrusionOk="0">
                <a:moveTo>
                  <a:pt x="1217586" y="753276"/>
                </a:moveTo>
                <a:lnTo>
                  <a:pt x="177" y="753268"/>
                </a:lnTo>
                <a:lnTo>
                  <a:pt x="2004" y="2744"/>
                </a:lnTo>
                <a:cubicBezTo>
                  <a:pt x="2004" y="2740"/>
                  <a:pt x="552537" y="0"/>
                  <a:pt x="1224893" y="0"/>
                </a:cubicBezTo>
                <a:cubicBezTo>
                  <a:pt x="1222457" y="251092"/>
                  <a:pt x="1220022" y="502184"/>
                  <a:pt x="1217586" y="753276"/>
                </a:cubicBezTo>
                <a:close/>
              </a:path>
              <a:path w="1224893" h="753663" fill="none">
                <a:moveTo>
                  <a:pt x="691159" y="753663"/>
                </a:moveTo>
                <a:lnTo>
                  <a:pt x="177" y="753268"/>
                </a:lnTo>
                <a:cubicBezTo>
                  <a:pt x="-432" y="501954"/>
                  <a:pt x="784" y="252689"/>
                  <a:pt x="175" y="1375"/>
                </a:cubicBezTo>
                <a:cubicBezTo>
                  <a:pt x="175" y="1371"/>
                  <a:pt x="-1060" y="1366"/>
                  <a:pt x="252907" y="1367"/>
                </a:cubicBezTo>
              </a:path>
            </a:pathLst>
          </a:custGeom>
          <a:ln w="190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sp>
        <p:nvSpPr>
          <p:cNvPr id="2" name="Title 1"/>
          <p:cNvSpPr>
            <a:spLocks noGrp="1"/>
          </p:cNvSpPr>
          <p:nvPr>
            <p:ph type="title"/>
          </p:nvPr>
        </p:nvSpPr>
        <p:spPr/>
        <p:txBody>
          <a:bodyPr/>
          <a:lstStyle/>
          <a:p>
            <a:r>
              <a:rPr lang="en-US" dirty="0"/>
              <a:t>ZONDA: Inconsistent Changes in Total Asthma Symptom Score Between Benralizumab Dose Regimens and Placebo at Week 28 </a:t>
            </a:r>
            <a:r>
              <a:rPr lang="en-US" altLang="en-US" dirty="0"/>
              <a:t>(Full Analysis Set</a:t>
            </a:r>
            <a:r>
              <a:rPr lang="en-GB" dirty="0"/>
              <a:t>) </a:t>
            </a:r>
            <a:endParaRPr lang="en-US" dirty="0"/>
          </a:p>
        </p:txBody>
      </p:sp>
      <p:sp>
        <p:nvSpPr>
          <p:cNvPr id="3" name="Slide Number Placeholder 2"/>
          <p:cNvSpPr>
            <a:spLocks noGrp="1"/>
          </p:cNvSpPr>
          <p:nvPr>
            <p:ph type="sldNum" sz="quarter" idx="12"/>
          </p:nvPr>
        </p:nvSpPr>
        <p:spPr/>
        <p:txBody>
          <a:bodyPr/>
          <a:lstStyle/>
          <a:p>
            <a:fld id="{481F2B7F-198A-42B2-B878-1A7737CDC9EB}" type="slidenum">
              <a:rPr lang="en-US" smtClean="0"/>
              <a:pPr/>
              <a:t>26</a:t>
            </a:fld>
            <a:endParaRPr lang="en-US" dirty="0"/>
          </a:p>
        </p:txBody>
      </p:sp>
      <p:sp>
        <p:nvSpPr>
          <p:cNvPr id="4" name="Text Placeholder 3"/>
          <p:cNvSpPr>
            <a:spLocks noGrp="1"/>
          </p:cNvSpPr>
          <p:nvPr>
            <p:ph type="body" sz="quarter" idx="13"/>
          </p:nvPr>
        </p:nvSpPr>
        <p:spPr/>
        <p:txBody>
          <a:bodyPr/>
          <a:lstStyle/>
          <a:p>
            <a:pPr>
              <a:spcBef>
                <a:spcPts val="1200"/>
              </a:spcBef>
            </a:pPr>
            <a:endParaRPr lang="en-US" b="1" dirty="0">
              <a:solidFill>
                <a:srgbClr val="000000"/>
              </a:solidFill>
            </a:endParaRPr>
          </a:p>
          <a:p>
            <a:r>
              <a:rPr lang="en-GB" baseline="30000" dirty="0"/>
              <a:t> </a:t>
            </a:r>
            <a:endParaRPr lang="en-US" dirty="0"/>
          </a:p>
          <a:p>
            <a:r>
              <a:rPr lang="en-US" dirty="0"/>
              <a:t>LSM = least squares mean; Q4W = every 4 weeks; Q8W = every 8 weeks</a:t>
            </a:r>
          </a:p>
          <a:p>
            <a:r>
              <a:rPr lang="en-US" dirty="0"/>
              <a:t>Nair P et al. Supplementary appendix. </a:t>
            </a:r>
            <a:r>
              <a:rPr lang="en-US" i="1" dirty="0"/>
              <a:t>N Engl J Med</a:t>
            </a:r>
            <a:r>
              <a:rPr lang="en-US" dirty="0"/>
              <a:t>. 2017;376:2448-2458.</a:t>
            </a:r>
          </a:p>
        </p:txBody>
      </p:sp>
      <p:sp>
        <p:nvSpPr>
          <p:cNvPr id="82" name="Content Placeholder 2"/>
          <p:cNvSpPr txBox="1">
            <a:spLocks/>
          </p:cNvSpPr>
          <p:nvPr/>
        </p:nvSpPr>
        <p:spPr>
          <a:xfrm>
            <a:off x="432262" y="5933490"/>
            <a:ext cx="11302538" cy="432750"/>
          </a:xfrm>
          <a:prstGeom prst="rect">
            <a:avLst/>
          </a:prstGeom>
        </p:spPr>
        <p:txBody>
          <a:bodyPr/>
          <a:lstStyle>
            <a:lvl1pPr marL="309026" indent="-309026" algn="l" defTabSz="609585" rtl="0" eaLnBrk="1" latinLnBrk="0" hangingPunct="1">
              <a:spcBef>
                <a:spcPts val="0"/>
              </a:spcBef>
              <a:spcAft>
                <a:spcPts val="600"/>
              </a:spcAft>
              <a:buFont typeface="Arial"/>
              <a:buChar char="•"/>
              <a:defRPr sz="2667" kern="1200">
                <a:solidFill>
                  <a:schemeClr val="tx1"/>
                </a:solidFill>
                <a:latin typeface="+mn-lt"/>
                <a:ea typeface="+mn-ea"/>
                <a:cs typeface="+mn-cs"/>
              </a:defRPr>
            </a:lvl1pPr>
            <a:lvl2pPr marL="609585" indent="-300559" algn="l" defTabSz="609585" rtl="0" eaLnBrk="1" latinLnBrk="0" hangingPunct="1">
              <a:spcBef>
                <a:spcPts val="0"/>
              </a:spcBef>
              <a:spcAft>
                <a:spcPts val="600"/>
              </a:spcAft>
              <a:buFont typeface="Arial"/>
              <a:buChar char="–"/>
              <a:defRPr sz="2400" kern="1200">
                <a:solidFill>
                  <a:schemeClr val="tx1"/>
                </a:solidFill>
                <a:latin typeface="+mn-lt"/>
                <a:ea typeface="+mn-ea"/>
                <a:cs typeface="+mn-cs"/>
              </a:defRPr>
            </a:lvl2pPr>
            <a:lvl3pPr marL="918610" indent="-309026" algn="l" defTabSz="609585" rtl="0" eaLnBrk="1" latinLnBrk="0" hangingPunct="1">
              <a:spcBef>
                <a:spcPts val="0"/>
              </a:spcBef>
              <a:spcAft>
                <a:spcPts val="600"/>
              </a:spcAft>
              <a:buFont typeface="Arial"/>
              <a:buChar char="•"/>
              <a:defRPr sz="2133" kern="1200">
                <a:solidFill>
                  <a:schemeClr val="tx1"/>
                </a:solidFill>
                <a:latin typeface="+mn-lt"/>
                <a:ea typeface="+mn-ea"/>
                <a:cs typeface="+mn-cs"/>
              </a:defRPr>
            </a:lvl3pPr>
            <a:lvl4pPr marL="1219170" indent="-300559"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4pPr>
            <a:lvl5pPr marL="1528195" indent="-309026"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indent="-228600">
              <a:lnSpc>
                <a:spcPct val="90000"/>
              </a:lnSpc>
              <a:spcBef>
                <a:spcPts val="600"/>
              </a:spcBef>
              <a:spcAft>
                <a:spcPts val="0"/>
              </a:spcAft>
              <a:buClr>
                <a:schemeClr val="accent1"/>
              </a:buClr>
              <a:buFont typeface="Arial" panose="020B0604020202020204" pitchFamily="34" charset="0"/>
              <a:buChar char="•"/>
            </a:pPr>
            <a:r>
              <a:rPr lang="en-US" sz="1600" b="1" dirty="0">
                <a:solidFill>
                  <a:srgbClr val="000000"/>
                </a:solidFill>
              </a:rPr>
              <a:t>Patients were asked to consider and rate (0-6) their asthma symptoms such as night-time awakenings, use of rescue medication, and morning asthma symptoms; evening assessments included activity impairment</a:t>
            </a:r>
          </a:p>
        </p:txBody>
      </p:sp>
      <p:sp>
        <p:nvSpPr>
          <p:cNvPr id="41" name="TextBox 40"/>
          <p:cNvSpPr txBox="1"/>
          <p:nvPr/>
        </p:nvSpPr>
        <p:spPr>
          <a:xfrm>
            <a:off x="7927699" y="4968652"/>
            <a:ext cx="769571" cy="215444"/>
          </a:xfrm>
          <a:prstGeom prst="rect">
            <a:avLst/>
          </a:prstGeom>
          <a:solidFill>
            <a:schemeClr val="bg1"/>
          </a:solidFill>
        </p:spPr>
        <p:txBody>
          <a:bodyPr wrap="square" lIns="0" tIns="0" rIns="0" bIns="0" rtlCol="0">
            <a:spAutoFit/>
          </a:bodyPr>
          <a:lstStyle/>
          <a:p>
            <a:pPr algn="ctr" defTabSz="448914"/>
            <a:endParaRPr lang="en-US" sz="1400" dirty="0">
              <a:solidFill>
                <a:srgbClr val="000000"/>
              </a:solidFill>
            </a:endParaRPr>
          </a:p>
        </p:txBody>
      </p:sp>
      <p:sp>
        <p:nvSpPr>
          <p:cNvPr id="100" name="TextBox 99"/>
          <p:cNvSpPr txBox="1"/>
          <p:nvPr/>
        </p:nvSpPr>
        <p:spPr>
          <a:xfrm rot="16200000">
            <a:off x="632031" y="3219993"/>
            <a:ext cx="3337686" cy="523220"/>
          </a:xfrm>
          <a:prstGeom prst="rect">
            <a:avLst/>
          </a:prstGeom>
          <a:noFill/>
        </p:spPr>
        <p:txBody>
          <a:bodyPr wrap="square" rtlCol="0">
            <a:spAutoFit/>
          </a:bodyPr>
          <a:lstStyle/>
          <a:p>
            <a:pPr algn="ctr"/>
            <a:r>
              <a:rPr lang="en-GB" sz="1400" b="1" dirty="0">
                <a:solidFill>
                  <a:srgbClr val="000000"/>
                </a:solidFill>
              </a:rPr>
              <a:t>LSM Difference Compared With Baseline </a:t>
            </a:r>
          </a:p>
        </p:txBody>
      </p:sp>
      <p:graphicFrame>
        <p:nvGraphicFramePr>
          <p:cNvPr id="21" name="Chart 20"/>
          <p:cNvGraphicFramePr/>
          <p:nvPr>
            <p:extLst>
              <p:ext uri="{D42A27DB-BD31-4B8C-83A1-F6EECF244321}">
                <p14:modId xmlns:p14="http://schemas.microsoft.com/office/powerpoint/2010/main" val="3310727615"/>
              </p:ext>
            </p:extLst>
          </p:nvPr>
        </p:nvGraphicFramePr>
        <p:xfrm>
          <a:off x="2753976" y="1266382"/>
          <a:ext cx="6684047" cy="4584662"/>
        </p:xfrm>
        <a:graphic>
          <a:graphicData uri="http://schemas.openxmlformats.org/drawingml/2006/chart">
            <c:chart xmlns:c="http://schemas.openxmlformats.org/drawingml/2006/chart" xmlns:r="http://schemas.openxmlformats.org/officeDocument/2006/relationships" r:id="rId3"/>
          </a:graphicData>
        </a:graphic>
      </p:graphicFrame>
      <p:sp>
        <p:nvSpPr>
          <p:cNvPr id="52" name="TextBox 51"/>
          <p:cNvSpPr txBox="1"/>
          <p:nvPr/>
        </p:nvSpPr>
        <p:spPr>
          <a:xfrm>
            <a:off x="4862034" y="4704324"/>
            <a:ext cx="1410429" cy="215444"/>
          </a:xfrm>
          <a:prstGeom prst="rect">
            <a:avLst/>
          </a:prstGeom>
          <a:solidFill>
            <a:schemeClr val="bg1"/>
          </a:solidFill>
        </p:spPr>
        <p:txBody>
          <a:bodyPr wrap="square" lIns="0" tIns="0" rIns="0" bIns="0" rtlCol="0">
            <a:spAutoFit/>
          </a:bodyPr>
          <a:lstStyle/>
          <a:p>
            <a:pPr algn="ctr" defTabSz="448914"/>
            <a:r>
              <a:rPr lang="en-GB" sz="1400" b="1" dirty="0">
                <a:solidFill>
                  <a:srgbClr val="000000"/>
                </a:solidFill>
              </a:rPr>
              <a:t>-</a:t>
            </a:r>
            <a:r>
              <a:rPr lang="en-GB" sz="1400" dirty="0"/>
              <a:t>0.01</a:t>
            </a:r>
            <a:r>
              <a:rPr lang="en-GB" sz="1400" dirty="0">
                <a:solidFill>
                  <a:srgbClr val="FF0000"/>
                </a:solidFill>
              </a:rPr>
              <a:t> </a:t>
            </a:r>
            <a:r>
              <a:rPr lang="en-GB" sz="1400" dirty="0"/>
              <a:t>(p =0.947)</a:t>
            </a:r>
            <a:endParaRPr lang="en-US" sz="1400" dirty="0"/>
          </a:p>
        </p:txBody>
      </p:sp>
      <p:sp>
        <p:nvSpPr>
          <p:cNvPr id="55" name="TextBox 54"/>
          <p:cNvSpPr txBox="1"/>
          <p:nvPr/>
        </p:nvSpPr>
        <p:spPr>
          <a:xfrm>
            <a:off x="4737771" y="5335653"/>
            <a:ext cx="2716456" cy="215444"/>
          </a:xfrm>
          <a:prstGeom prst="rect">
            <a:avLst/>
          </a:prstGeom>
          <a:solidFill>
            <a:schemeClr val="bg1"/>
          </a:solidFill>
        </p:spPr>
        <p:txBody>
          <a:bodyPr wrap="square" lIns="0" tIns="0" rIns="0" bIns="0" rtlCol="0">
            <a:spAutoFit/>
          </a:bodyPr>
          <a:lstStyle/>
          <a:p>
            <a:pPr algn="ctr" defTabSz="448914"/>
            <a:r>
              <a:rPr lang="en-GB" sz="1400" b="1" dirty="0"/>
              <a:t>-</a:t>
            </a:r>
            <a:r>
              <a:rPr lang="en-GB" sz="1400" dirty="0"/>
              <a:t>0.18 (p=0.291)</a:t>
            </a:r>
            <a:r>
              <a:rPr lang="en-GB" sz="1400" dirty="0">
                <a:solidFill>
                  <a:srgbClr val="FF0000"/>
                </a:solidFill>
              </a:rPr>
              <a:t> </a:t>
            </a:r>
            <a:endParaRPr lang="en-US" sz="1400" dirty="0"/>
          </a:p>
        </p:txBody>
      </p:sp>
    </p:spTree>
    <p:extLst>
      <p:ext uri="{BB962C8B-B14F-4D97-AF65-F5344CB8AC3E}">
        <p14:creationId xmlns:p14="http://schemas.microsoft.com/office/powerpoint/2010/main" val="3981270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Change in Total Daily Asthma Symptom Score Over Time            </a:t>
            </a:r>
            <a:r>
              <a:rPr lang="en-US" altLang="en-US" dirty="0"/>
              <a:t>(Full Analysis Set</a:t>
            </a:r>
            <a:r>
              <a:rPr lang="en-GB" dirty="0"/>
              <a:t>) </a:t>
            </a:r>
            <a:endParaRPr lang="en-US" dirty="0"/>
          </a:p>
        </p:txBody>
      </p:sp>
      <p:sp>
        <p:nvSpPr>
          <p:cNvPr id="3" name="Slide Number Placeholder 2"/>
          <p:cNvSpPr>
            <a:spLocks noGrp="1"/>
          </p:cNvSpPr>
          <p:nvPr>
            <p:ph type="sldNum" sz="quarter" idx="12"/>
          </p:nvPr>
        </p:nvSpPr>
        <p:spPr/>
        <p:txBody>
          <a:bodyPr/>
          <a:lstStyle/>
          <a:p>
            <a:fld id="{CC7432E5-F8E0-41AE-9A6B-AD730338B005}" type="slidenum">
              <a:rPr lang="en-US" smtClean="0"/>
              <a:t>27</a:t>
            </a:fld>
            <a:endParaRPr lang="en-US" dirty="0"/>
          </a:p>
        </p:txBody>
      </p:sp>
      <p:sp>
        <p:nvSpPr>
          <p:cNvPr id="4" name="Text Placeholder 3"/>
          <p:cNvSpPr>
            <a:spLocks noGrp="1"/>
          </p:cNvSpPr>
          <p:nvPr>
            <p:ph type="body" sz="quarter" idx="13"/>
          </p:nvPr>
        </p:nvSpPr>
        <p:spPr/>
        <p:txBody>
          <a:bodyPr/>
          <a:lstStyle/>
          <a:p>
            <a:r>
              <a:rPr lang="en-US" dirty="0"/>
              <a:t>LSM = least squares mean; Q4W = every 4 weeks; Q8W = every 8 weeks.</a:t>
            </a:r>
          </a:p>
          <a:p>
            <a:r>
              <a:rPr lang="en-US" dirty="0"/>
              <a:t>Nair P et al. Supplementary appendix. </a:t>
            </a:r>
            <a:r>
              <a:rPr lang="en-US" i="1" dirty="0"/>
              <a:t>N Engl J Med</a:t>
            </a:r>
            <a:r>
              <a:rPr lang="en-US" dirty="0"/>
              <a:t>. 2017;376:2448-2458.</a:t>
            </a:r>
          </a:p>
        </p:txBody>
      </p:sp>
      <p:graphicFrame>
        <p:nvGraphicFramePr>
          <p:cNvPr id="7" name="Chart 6"/>
          <p:cNvGraphicFramePr/>
          <p:nvPr>
            <p:extLst/>
          </p:nvPr>
        </p:nvGraphicFramePr>
        <p:xfrm>
          <a:off x="1660525" y="1473426"/>
          <a:ext cx="8128000" cy="4973942"/>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rot="16200000">
            <a:off x="-707234" y="3630768"/>
            <a:ext cx="4368566" cy="315452"/>
          </a:xfrm>
          <a:prstGeom prst="rect">
            <a:avLst/>
          </a:prstGeom>
          <a:noFill/>
        </p:spPr>
        <p:txBody>
          <a:bodyPr wrap="square" rtlCol="0">
            <a:spAutoFit/>
          </a:bodyPr>
          <a:lstStyle/>
          <a:p>
            <a:pPr algn="ctr"/>
            <a:r>
              <a:rPr lang="en-GB" sz="1400" b="1" dirty="0">
                <a:solidFill>
                  <a:srgbClr val="000000"/>
                </a:solidFill>
              </a:rPr>
              <a:t>LSM Difference Compared With Baseline </a:t>
            </a:r>
          </a:p>
        </p:txBody>
      </p:sp>
      <p:grpSp>
        <p:nvGrpSpPr>
          <p:cNvPr id="9" name="Group 8"/>
          <p:cNvGrpSpPr/>
          <p:nvPr/>
        </p:nvGrpSpPr>
        <p:grpSpPr>
          <a:xfrm>
            <a:off x="2192845" y="5972775"/>
            <a:ext cx="7430039" cy="461108"/>
            <a:chOff x="2345645" y="5115854"/>
            <a:chExt cx="6949440" cy="330439"/>
          </a:xfrm>
        </p:grpSpPr>
        <p:grpSp>
          <p:nvGrpSpPr>
            <p:cNvPr id="10" name="Group 9"/>
            <p:cNvGrpSpPr/>
            <p:nvPr/>
          </p:nvGrpSpPr>
          <p:grpSpPr>
            <a:xfrm>
              <a:off x="2484620" y="5169294"/>
              <a:ext cx="6774581" cy="276999"/>
              <a:chOff x="2484620" y="5169294"/>
              <a:chExt cx="6774581" cy="276999"/>
            </a:xfrm>
          </p:grpSpPr>
          <p:sp>
            <p:nvSpPr>
              <p:cNvPr id="28" name="TextBox 27"/>
              <p:cNvSpPr txBox="1"/>
              <p:nvPr/>
            </p:nvSpPr>
            <p:spPr>
              <a:xfrm>
                <a:off x="7420784" y="5169294"/>
                <a:ext cx="354584" cy="276999"/>
              </a:xfrm>
              <a:prstGeom prst="rect">
                <a:avLst/>
              </a:prstGeom>
              <a:noFill/>
            </p:spPr>
            <p:txBody>
              <a:bodyPr wrap="none" rtlCol="0">
                <a:spAutoFit/>
              </a:bodyPr>
              <a:lstStyle/>
              <a:p>
                <a:pPr algn="ctr"/>
                <a:r>
                  <a:rPr lang="en-US" sz="1200" b="1" dirty="0"/>
                  <a:t>22</a:t>
                </a:r>
              </a:p>
            </p:txBody>
          </p:sp>
          <p:sp>
            <p:nvSpPr>
              <p:cNvPr id="29" name="TextBox 28"/>
              <p:cNvSpPr txBox="1"/>
              <p:nvPr/>
            </p:nvSpPr>
            <p:spPr>
              <a:xfrm>
                <a:off x="7909682" y="5169294"/>
                <a:ext cx="354584" cy="276999"/>
              </a:xfrm>
              <a:prstGeom prst="rect">
                <a:avLst/>
              </a:prstGeom>
              <a:noFill/>
            </p:spPr>
            <p:txBody>
              <a:bodyPr wrap="none" rtlCol="0">
                <a:spAutoFit/>
              </a:bodyPr>
              <a:lstStyle/>
              <a:p>
                <a:pPr algn="ctr"/>
                <a:r>
                  <a:rPr lang="en-US" sz="1200" b="1" dirty="0"/>
                  <a:t>24</a:t>
                </a:r>
              </a:p>
            </p:txBody>
          </p:sp>
          <p:sp>
            <p:nvSpPr>
              <p:cNvPr id="30" name="TextBox 29"/>
              <p:cNvSpPr txBox="1"/>
              <p:nvPr/>
            </p:nvSpPr>
            <p:spPr>
              <a:xfrm>
                <a:off x="8415181" y="5169294"/>
                <a:ext cx="354584" cy="276999"/>
              </a:xfrm>
              <a:prstGeom prst="rect">
                <a:avLst/>
              </a:prstGeom>
              <a:noFill/>
            </p:spPr>
            <p:txBody>
              <a:bodyPr wrap="none" rtlCol="0">
                <a:spAutoFit/>
              </a:bodyPr>
              <a:lstStyle/>
              <a:p>
                <a:pPr algn="ctr"/>
                <a:r>
                  <a:rPr lang="en-US" sz="1200" b="1" dirty="0"/>
                  <a:t>26</a:t>
                </a:r>
              </a:p>
            </p:txBody>
          </p:sp>
          <p:sp>
            <p:nvSpPr>
              <p:cNvPr id="31" name="TextBox 30"/>
              <p:cNvSpPr txBox="1"/>
              <p:nvPr/>
            </p:nvSpPr>
            <p:spPr>
              <a:xfrm>
                <a:off x="8904617" y="5169294"/>
                <a:ext cx="354584" cy="276999"/>
              </a:xfrm>
              <a:prstGeom prst="rect">
                <a:avLst/>
              </a:prstGeom>
              <a:noFill/>
            </p:spPr>
            <p:txBody>
              <a:bodyPr wrap="none" rtlCol="0">
                <a:spAutoFit/>
              </a:bodyPr>
              <a:lstStyle/>
              <a:p>
                <a:pPr algn="ctr"/>
                <a:r>
                  <a:rPr lang="en-US" sz="1200" b="1" dirty="0"/>
                  <a:t>28</a:t>
                </a:r>
              </a:p>
            </p:txBody>
          </p:sp>
          <p:sp>
            <p:nvSpPr>
              <p:cNvPr id="32" name="TextBox 31"/>
              <p:cNvSpPr txBox="1"/>
              <p:nvPr/>
            </p:nvSpPr>
            <p:spPr>
              <a:xfrm>
                <a:off x="5944651" y="5169294"/>
                <a:ext cx="354584" cy="276999"/>
              </a:xfrm>
              <a:prstGeom prst="rect">
                <a:avLst/>
              </a:prstGeom>
              <a:noFill/>
            </p:spPr>
            <p:txBody>
              <a:bodyPr wrap="none" rtlCol="0">
                <a:spAutoFit/>
              </a:bodyPr>
              <a:lstStyle/>
              <a:p>
                <a:pPr algn="ctr"/>
                <a:r>
                  <a:rPr lang="en-US" sz="1200" b="1" dirty="0"/>
                  <a:t>16</a:t>
                </a:r>
              </a:p>
            </p:txBody>
          </p:sp>
          <p:sp>
            <p:nvSpPr>
              <p:cNvPr id="33" name="TextBox 32"/>
              <p:cNvSpPr txBox="1"/>
              <p:nvPr/>
            </p:nvSpPr>
            <p:spPr>
              <a:xfrm>
                <a:off x="6426594" y="5169294"/>
                <a:ext cx="354584" cy="276999"/>
              </a:xfrm>
              <a:prstGeom prst="rect">
                <a:avLst/>
              </a:prstGeom>
              <a:noFill/>
            </p:spPr>
            <p:txBody>
              <a:bodyPr wrap="none" rtlCol="0">
                <a:spAutoFit/>
              </a:bodyPr>
              <a:lstStyle/>
              <a:p>
                <a:pPr algn="ctr"/>
                <a:r>
                  <a:rPr lang="en-US" sz="1200" b="1" dirty="0"/>
                  <a:t>18</a:t>
                </a:r>
              </a:p>
            </p:txBody>
          </p:sp>
          <p:sp>
            <p:nvSpPr>
              <p:cNvPr id="34" name="TextBox 33"/>
              <p:cNvSpPr txBox="1"/>
              <p:nvPr/>
            </p:nvSpPr>
            <p:spPr>
              <a:xfrm>
                <a:off x="6922879" y="5169294"/>
                <a:ext cx="354584" cy="276999"/>
              </a:xfrm>
              <a:prstGeom prst="rect">
                <a:avLst/>
              </a:prstGeom>
              <a:noFill/>
            </p:spPr>
            <p:txBody>
              <a:bodyPr wrap="none" rtlCol="0">
                <a:spAutoFit/>
              </a:bodyPr>
              <a:lstStyle/>
              <a:p>
                <a:pPr algn="ctr"/>
                <a:r>
                  <a:rPr lang="en-US" sz="1200" b="1" dirty="0"/>
                  <a:t>20</a:t>
                </a:r>
              </a:p>
            </p:txBody>
          </p:sp>
          <p:sp>
            <p:nvSpPr>
              <p:cNvPr id="35" name="TextBox 34"/>
              <p:cNvSpPr txBox="1"/>
              <p:nvPr/>
            </p:nvSpPr>
            <p:spPr>
              <a:xfrm>
                <a:off x="4426800" y="5169294"/>
                <a:ext cx="354584" cy="276999"/>
              </a:xfrm>
              <a:prstGeom prst="rect">
                <a:avLst/>
              </a:prstGeom>
              <a:noFill/>
            </p:spPr>
            <p:txBody>
              <a:bodyPr wrap="none" rtlCol="0">
                <a:spAutoFit/>
              </a:bodyPr>
              <a:lstStyle/>
              <a:p>
                <a:pPr algn="ctr"/>
                <a:r>
                  <a:rPr lang="en-US" sz="1200" b="1" dirty="0"/>
                  <a:t>10</a:t>
                </a:r>
              </a:p>
            </p:txBody>
          </p:sp>
          <p:sp>
            <p:nvSpPr>
              <p:cNvPr id="36" name="TextBox 35"/>
              <p:cNvSpPr txBox="1"/>
              <p:nvPr/>
            </p:nvSpPr>
            <p:spPr>
              <a:xfrm>
                <a:off x="4946838" y="5169294"/>
                <a:ext cx="354584" cy="276999"/>
              </a:xfrm>
              <a:prstGeom prst="rect">
                <a:avLst/>
              </a:prstGeom>
              <a:noFill/>
            </p:spPr>
            <p:txBody>
              <a:bodyPr wrap="none" rtlCol="0">
                <a:spAutoFit/>
              </a:bodyPr>
              <a:lstStyle/>
              <a:p>
                <a:pPr algn="ctr"/>
                <a:r>
                  <a:rPr lang="en-US" sz="1200" b="1" dirty="0"/>
                  <a:t>12</a:t>
                </a:r>
              </a:p>
            </p:txBody>
          </p:sp>
          <p:sp>
            <p:nvSpPr>
              <p:cNvPr id="37" name="TextBox 36"/>
              <p:cNvSpPr txBox="1"/>
              <p:nvPr/>
            </p:nvSpPr>
            <p:spPr>
              <a:xfrm>
                <a:off x="5438920" y="5169294"/>
                <a:ext cx="354584" cy="276999"/>
              </a:xfrm>
              <a:prstGeom prst="rect">
                <a:avLst/>
              </a:prstGeom>
              <a:noFill/>
            </p:spPr>
            <p:txBody>
              <a:bodyPr wrap="none" rtlCol="0">
                <a:spAutoFit/>
              </a:bodyPr>
              <a:lstStyle/>
              <a:p>
                <a:pPr algn="ctr"/>
                <a:r>
                  <a:rPr lang="en-US" sz="1200" b="1" dirty="0"/>
                  <a:t>14</a:t>
                </a:r>
              </a:p>
            </p:txBody>
          </p:sp>
          <p:sp>
            <p:nvSpPr>
              <p:cNvPr id="38" name="TextBox 37"/>
              <p:cNvSpPr txBox="1"/>
              <p:nvPr/>
            </p:nvSpPr>
            <p:spPr>
              <a:xfrm>
                <a:off x="3034509" y="5169294"/>
                <a:ext cx="269626" cy="276999"/>
              </a:xfrm>
              <a:prstGeom prst="rect">
                <a:avLst/>
              </a:prstGeom>
              <a:noFill/>
            </p:spPr>
            <p:txBody>
              <a:bodyPr wrap="none" rtlCol="0">
                <a:spAutoFit/>
              </a:bodyPr>
              <a:lstStyle/>
              <a:p>
                <a:pPr algn="ctr"/>
                <a:r>
                  <a:rPr lang="en-US" sz="1200" b="1" dirty="0"/>
                  <a:t>4</a:t>
                </a:r>
              </a:p>
            </p:txBody>
          </p:sp>
          <p:sp>
            <p:nvSpPr>
              <p:cNvPr id="39" name="TextBox 38"/>
              <p:cNvSpPr txBox="1"/>
              <p:nvPr/>
            </p:nvSpPr>
            <p:spPr>
              <a:xfrm>
                <a:off x="3479317" y="5169294"/>
                <a:ext cx="269626" cy="276999"/>
              </a:xfrm>
              <a:prstGeom prst="rect">
                <a:avLst/>
              </a:prstGeom>
              <a:noFill/>
            </p:spPr>
            <p:txBody>
              <a:bodyPr wrap="none" rtlCol="0">
                <a:spAutoFit/>
              </a:bodyPr>
              <a:lstStyle/>
              <a:p>
                <a:pPr algn="ctr"/>
                <a:r>
                  <a:rPr lang="en-US" sz="1200" b="1" dirty="0"/>
                  <a:t>6</a:t>
                </a:r>
              </a:p>
            </p:txBody>
          </p:sp>
          <p:sp>
            <p:nvSpPr>
              <p:cNvPr id="40" name="TextBox 39"/>
              <p:cNvSpPr txBox="1"/>
              <p:nvPr/>
            </p:nvSpPr>
            <p:spPr>
              <a:xfrm>
                <a:off x="3974281" y="5169294"/>
                <a:ext cx="269626" cy="276999"/>
              </a:xfrm>
              <a:prstGeom prst="rect">
                <a:avLst/>
              </a:prstGeom>
              <a:noFill/>
            </p:spPr>
            <p:txBody>
              <a:bodyPr wrap="none" rtlCol="0">
                <a:spAutoFit/>
              </a:bodyPr>
              <a:lstStyle/>
              <a:p>
                <a:pPr algn="ctr"/>
                <a:r>
                  <a:rPr lang="en-US" sz="1200" b="1" dirty="0"/>
                  <a:t>8</a:t>
                </a:r>
              </a:p>
            </p:txBody>
          </p:sp>
          <p:sp>
            <p:nvSpPr>
              <p:cNvPr id="41" name="TextBox 40"/>
              <p:cNvSpPr txBox="1"/>
              <p:nvPr/>
            </p:nvSpPr>
            <p:spPr>
              <a:xfrm>
                <a:off x="2484620" y="5169294"/>
                <a:ext cx="269626" cy="276999"/>
              </a:xfrm>
              <a:prstGeom prst="rect">
                <a:avLst/>
              </a:prstGeom>
              <a:noFill/>
            </p:spPr>
            <p:txBody>
              <a:bodyPr wrap="none" rtlCol="0">
                <a:spAutoFit/>
              </a:bodyPr>
              <a:lstStyle/>
              <a:p>
                <a:pPr algn="ctr"/>
                <a:r>
                  <a:rPr lang="en-US" sz="1200" b="1" dirty="0"/>
                  <a:t>2</a:t>
                </a:r>
              </a:p>
            </p:txBody>
          </p:sp>
        </p:grpSp>
        <p:grpSp>
          <p:nvGrpSpPr>
            <p:cNvPr id="11" name="Group 10"/>
            <p:cNvGrpSpPr/>
            <p:nvPr/>
          </p:nvGrpSpPr>
          <p:grpSpPr>
            <a:xfrm>
              <a:off x="2345645" y="5115854"/>
              <a:ext cx="6949440" cy="92572"/>
              <a:chOff x="2345645" y="5115854"/>
              <a:chExt cx="6949440" cy="92572"/>
            </a:xfrm>
          </p:grpSpPr>
          <p:cxnSp>
            <p:nvCxnSpPr>
              <p:cNvPr id="12" name="Straight Connector 11"/>
              <p:cNvCxnSpPr/>
              <p:nvPr/>
            </p:nvCxnSpPr>
            <p:spPr>
              <a:xfrm rot="5400000">
                <a:off x="5820365" y="1647737"/>
                <a:ext cx="0" cy="6949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7549990"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8038889"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8536235"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9041983"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6073860"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555807"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7061091"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4547856"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076050"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5559980"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131454"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3557890"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4061859" y="5162706"/>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326264"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2583225"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aphicFrame>
        <p:nvGraphicFramePr>
          <p:cNvPr id="42" name="Chart 41"/>
          <p:cNvGraphicFramePr/>
          <p:nvPr>
            <p:extLst/>
          </p:nvPr>
        </p:nvGraphicFramePr>
        <p:xfrm>
          <a:off x="2111085" y="1265060"/>
          <a:ext cx="7722567" cy="5268270"/>
        </p:xfrm>
        <a:graphic>
          <a:graphicData uri="http://schemas.openxmlformats.org/drawingml/2006/chart">
            <c:chart xmlns:c="http://schemas.openxmlformats.org/drawingml/2006/chart" xmlns:r="http://schemas.openxmlformats.org/officeDocument/2006/relationships" r:id="rId4"/>
          </a:graphicData>
        </a:graphic>
      </p:graphicFrame>
      <p:grpSp>
        <p:nvGrpSpPr>
          <p:cNvPr id="44" name="Group 43"/>
          <p:cNvGrpSpPr/>
          <p:nvPr/>
        </p:nvGrpSpPr>
        <p:grpSpPr>
          <a:xfrm>
            <a:off x="2434187" y="2957683"/>
            <a:ext cx="96253" cy="914400"/>
            <a:chOff x="2402053" y="403678"/>
            <a:chExt cx="96253" cy="650240"/>
          </a:xfrm>
        </p:grpSpPr>
        <p:cxnSp>
          <p:nvCxnSpPr>
            <p:cNvPr id="45" name="Straight Connector 44"/>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9333416" y="4243643"/>
            <a:ext cx="96253" cy="1371600"/>
            <a:chOff x="2402053" y="403678"/>
            <a:chExt cx="96253" cy="650240"/>
          </a:xfrm>
        </p:grpSpPr>
        <p:cxnSp>
          <p:nvCxnSpPr>
            <p:cNvPr id="49" name="Straight Connector 48"/>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402053" y="1051978"/>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2942216" y="3450979"/>
            <a:ext cx="96253" cy="1097280"/>
            <a:chOff x="2402053" y="403678"/>
            <a:chExt cx="96253" cy="650240"/>
          </a:xfrm>
        </p:grpSpPr>
        <p:cxnSp>
          <p:nvCxnSpPr>
            <p:cNvPr id="53" name="Straight Connector 52"/>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3486340" y="3823955"/>
            <a:ext cx="96253" cy="1234440"/>
            <a:chOff x="2402053" y="403678"/>
            <a:chExt cx="96253" cy="650240"/>
          </a:xfrm>
        </p:grpSpPr>
        <p:cxnSp>
          <p:nvCxnSpPr>
            <p:cNvPr id="57" name="Straight Connector 56"/>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6168766" y="3859858"/>
            <a:ext cx="96253" cy="1463040"/>
            <a:chOff x="2402053" y="403678"/>
            <a:chExt cx="96253" cy="650240"/>
          </a:xfrm>
        </p:grpSpPr>
        <p:cxnSp>
          <p:nvCxnSpPr>
            <p:cNvPr id="61" name="Straight Connector 60"/>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402053" y="1051622"/>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2593284" y="2775826"/>
            <a:ext cx="96253" cy="1005840"/>
            <a:chOff x="2402053" y="403678"/>
            <a:chExt cx="96253" cy="650240"/>
          </a:xfrm>
        </p:grpSpPr>
        <p:cxnSp>
          <p:nvCxnSpPr>
            <p:cNvPr id="65" name="Straight Connector 64"/>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3137408" y="3253035"/>
            <a:ext cx="96253" cy="914400"/>
            <a:chOff x="2402053" y="403678"/>
            <a:chExt cx="96253" cy="650240"/>
          </a:xfrm>
        </p:grpSpPr>
        <p:cxnSp>
          <p:nvCxnSpPr>
            <p:cNvPr id="69" name="Straight Connector 68"/>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2406113" y="2675117"/>
            <a:ext cx="96253" cy="914400"/>
            <a:chOff x="2402053" y="403678"/>
            <a:chExt cx="96253" cy="650240"/>
          </a:xfrm>
        </p:grpSpPr>
        <p:cxnSp>
          <p:nvCxnSpPr>
            <p:cNvPr id="73" name="Straight Connector 72"/>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2936677" y="3230370"/>
            <a:ext cx="96253" cy="994016"/>
            <a:chOff x="2402053" y="403678"/>
            <a:chExt cx="96253" cy="642596"/>
          </a:xfrm>
        </p:grpSpPr>
        <p:cxnSp>
          <p:nvCxnSpPr>
            <p:cNvPr id="77" name="Straight Connector 76"/>
            <p:cNvCxnSpPr/>
            <p:nvPr/>
          </p:nvCxnSpPr>
          <p:spPr>
            <a:xfrm rot="5400000">
              <a:off x="2139839" y="714020"/>
              <a:ext cx="620683"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402053" y="404831"/>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4012003" y="3964495"/>
            <a:ext cx="96253" cy="1188720"/>
            <a:chOff x="2402053" y="403678"/>
            <a:chExt cx="96253" cy="650240"/>
          </a:xfrm>
        </p:grpSpPr>
        <p:cxnSp>
          <p:nvCxnSpPr>
            <p:cNvPr id="81" name="Straight Connector 80"/>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3421566" y="3360222"/>
            <a:ext cx="96253" cy="1280160"/>
            <a:chOff x="2402053" y="403678"/>
            <a:chExt cx="96253" cy="650240"/>
          </a:xfrm>
        </p:grpSpPr>
        <p:cxnSp>
          <p:nvCxnSpPr>
            <p:cNvPr id="85" name="Straight Connector 84"/>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402053" y="40649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3672918" y="3372555"/>
            <a:ext cx="96253" cy="1143000"/>
            <a:chOff x="2402053" y="403678"/>
            <a:chExt cx="96253" cy="650240"/>
          </a:xfrm>
        </p:grpSpPr>
        <p:cxnSp>
          <p:nvCxnSpPr>
            <p:cNvPr id="89" name="Straight Connector 88"/>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4213485" y="2443729"/>
            <a:ext cx="96253" cy="1600200"/>
            <a:chOff x="2402053" y="403678"/>
            <a:chExt cx="96253" cy="650240"/>
          </a:xfrm>
        </p:grpSpPr>
        <p:cxnSp>
          <p:nvCxnSpPr>
            <p:cNvPr id="93" name="Straight Connector 92"/>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402053" y="40772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3974419" y="3349197"/>
            <a:ext cx="96253" cy="1371600"/>
            <a:chOff x="2402053" y="403678"/>
            <a:chExt cx="96253" cy="650240"/>
          </a:xfrm>
        </p:grpSpPr>
        <p:cxnSp>
          <p:nvCxnSpPr>
            <p:cNvPr id="97" name="Straight Connector 96"/>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402053" y="407262"/>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4736572" y="2714428"/>
            <a:ext cx="96253" cy="1645920"/>
            <a:chOff x="2402053" y="403678"/>
            <a:chExt cx="96253" cy="650240"/>
          </a:xfrm>
        </p:grpSpPr>
        <p:cxnSp>
          <p:nvCxnSpPr>
            <p:cNvPr id="101" name="Straight Connector 100"/>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402053" y="40772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402053" y="1051307"/>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4559000" y="3449889"/>
            <a:ext cx="96253" cy="1554480"/>
            <a:chOff x="2402053" y="403678"/>
            <a:chExt cx="96253" cy="650240"/>
          </a:xfrm>
        </p:grpSpPr>
        <p:cxnSp>
          <p:nvCxnSpPr>
            <p:cNvPr id="105" name="Straight Connector 104"/>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402053" y="40772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2402053" y="105116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a:off x="4631189" y="3644843"/>
            <a:ext cx="96253" cy="1463040"/>
            <a:chOff x="2402053" y="403678"/>
            <a:chExt cx="96253" cy="650240"/>
          </a:xfrm>
        </p:grpSpPr>
        <p:cxnSp>
          <p:nvCxnSpPr>
            <p:cNvPr id="109" name="Straight Connector 108"/>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402053" y="40772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402053" y="1051622"/>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5257022" y="2958165"/>
            <a:ext cx="96253" cy="1737360"/>
            <a:chOff x="2402053" y="403678"/>
            <a:chExt cx="96253" cy="650240"/>
          </a:xfrm>
        </p:grpSpPr>
        <p:cxnSp>
          <p:nvCxnSpPr>
            <p:cNvPr id="113" name="Straight Connector 112"/>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402053" y="40772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16" name="Group 115"/>
          <p:cNvGrpSpPr/>
          <p:nvPr/>
        </p:nvGrpSpPr>
        <p:grpSpPr>
          <a:xfrm>
            <a:off x="5098621" y="3870942"/>
            <a:ext cx="96253" cy="1325880"/>
            <a:chOff x="2402053" y="403678"/>
            <a:chExt cx="96253" cy="650240"/>
          </a:xfrm>
        </p:grpSpPr>
        <p:cxnSp>
          <p:nvCxnSpPr>
            <p:cNvPr id="117" name="Straight Connector 116"/>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402053" y="40772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2402053" y="1052175"/>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20" name="Group 119"/>
          <p:cNvGrpSpPr/>
          <p:nvPr/>
        </p:nvGrpSpPr>
        <p:grpSpPr>
          <a:xfrm>
            <a:off x="5050497" y="3482280"/>
            <a:ext cx="96253" cy="1463040"/>
            <a:chOff x="2402053" y="403678"/>
            <a:chExt cx="96253" cy="650240"/>
          </a:xfrm>
        </p:grpSpPr>
        <p:cxnSp>
          <p:nvCxnSpPr>
            <p:cNvPr id="121" name="Straight Connector 120"/>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2402053" y="40772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5786390" y="2945466"/>
            <a:ext cx="96253" cy="1874520"/>
            <a:chOff x="2402053" y="403678"/>
            <a:chExt cx="96253" cy="650240"/>
          </a:xfrm>
        </p:grpSpPr>
        <p:cxnSp>
          <p:nvCxnSpPr>
            <p:cNvPr id="125" name="Straight Connector 124"/>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2402053" y="40772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5604823" y="3375158"/>
            <a:ext cx="96253" cy="1645920"/>
            <a:chOff x="2402053" y="403678"/>
            <a:chExt cx="96253" cy="650240"/>
          </a:xfrm>
        </p:grpSpPr>
        <p:cxnSp>
          <p:nvCxnSpPr>
            <p:cNvPr id="129" name="Straight Connector 128"/>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02053" y="40772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402053" y="105116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5652006" y="3824106"/>
            <a:ext cx="96253" cy="1371600"/>
            <a:chOff x="2402053" y="403678"/>
            <a:chExt cx="96253" cy="650240"/>
          </a:xfrm>
        </p:grpSpPr>
        <p:cxnSp>
          <p:nvCxnSpPr>
            <p:cNvPr id="133" name="Straight Connector 132"/>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402053" y="40772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2402053" y="1051978"/>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36" name="Group 135"/>
          <p:cNvGrpSpPr/>
          <p:nvPr/>
        </p:nvGrpSpPr>
        <p:grpSpPr>
          <a:xfrm>
            <a:off x="6141686" y="2952421"/>
            <a:ext cx="96253" cy="1965960"/>
            <a:chOff x="2402053" y="403678"/>
            <a:chExt cx="96253" cy="650240"/>
          </a:xfrm>
        </p:grpSpPr>
        <p:cxnSp>
          <p:nvCxnSpPr>
            <p:cNvPr id="137" name="Straight Connector 136"/>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402053" y="40772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402053" y="105116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6672134" y="3205091"/>
            <a:ext cx="96253" cy="1737360"/>
            <a:chOff x="2402053" y="403678"/>
            <a:chExt cx="96253" cy="650240"/>
          </a:xfrm>
        </p:grpSpPr>
        <p:cxnSp>
          <p:nvCxnSpPr>
            <p:cNvPr id="141" name="Straight Connector 140"/>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2402053" y="40772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2402053" y="105116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44" name="Group 143"/>
          <p:cNvGrpSpPr/>
          <p:nvPr/>
        </p:nvGrpSpPr>
        <p:grpSpPr>
          <a:xfrm>
            <a:off x="6333919" y="2901944"/>
            <a:ext cx="96253" cy="1874520"/>
            <a:chOff x="2402053" y="403678"/>
            <a:chExt cx="96253" cy="650240"/>
          </a:xfrm>
        </p:grpSpPr>
        <p:cxnSp>
          <p:nvCxnSpPr>
            <p:cNvPr id="145" name="Straight Connector 144"/>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02053" y="40772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2402053" y="105116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48" name="Group 147"/>
          <p:cNvGrpSpPr/>
          <p:nvPr/>
        </p:nvGrpSpPr>
        <p:grpSpPr>
          <a:xfrm>
            <a:off x="6720259" y="3744456"/>
            <a:ext cx="96253" cy="1463040"/>
            <a:chOff x="2402053" y="403678"/>
            <a:chExt cx="96253" cy="650240"/>
          </a:xfrm>
        </p:grpSpPr>
        <p:cxnSp>
          <p:nvCxnSpPr>
            <p:cNvPr id="149" name="Straight Connector 148"/>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2402053" y="40772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2402053" y="1051163"/>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52" name="Group 151"/>
          <p:cNvGrpSpPr/>
          <p:nvPr/>
        </p:nvGrpSpPr>
        <p:grpSpPr>
          <a:xfrm>
            <a:off x="6860166" y="2899426"/>
            <a:ext cx="96253" cy="1874520"/>
            <a:chOff x="2402053" y="403678"/>
            <a:chExt cx="96253" cy="650240"/>
          </a:xfrm>
        </p:grpSpPr>
        <p:cxnSp>
          <p:nvCxnSpPr>
            <p:cNvPr id="153" name="Straight Connector 152"/>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2402053" y="40772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2402053" y="105116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7211257" y="3406249"/>
            <a:ext cx="96253" cy="1737360"/>
            <a:chOff x="2402053" y="403678"/>
            <a:chExt cx="96253" cy="650240"/>
          </a:xfrm>
        </p:grpSpPr>
        <p:cxnSp>
          <p:nvCxnSpPr>
            <p:cNvPr id="157" name="Straight Connector 156"/>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2402053" y="40772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2402053" y="105116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60" name="Group 159"/>
          <p:cNvGrpSpPr/>
          <p:nvPr/>
        </p:nvGrpSpPr>
        <p:grpSpPr>
          <a:xfrm>
            <a:off x="7245907" y="3935415"/>
            <a:ext cx="96253" cy="1463040"/>
            <a:chOff x="2402053" y="403678"/>
            <a:chExt cx="96253" cy="650240"/>
          </a:xfrm>
        </p:grpSpPr>
        <p:cxnSp>
          <p:nvCxnSpPr>
            <p:cNvPr id="161" name="Straight Connector 160"/>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02053" y="40772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2402053" y="1051163"/>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64" name="Group 163"/>
          <p:cNvGrpSpPr/>
          <p:nvPr/>
        </p:nvGrpSpPr>
        <p:grpSpPr>
          <a:xfrm>
            <a:off x="7391948" y="3127493"/>
            <a:ext cx="96253" cy="1783080"/>
            <a:chOff x="2402053" y="403678"/>
            <a:chExt cx="96253" cy="650240"/>
          </a:xfrm>
        </p:grpSpPr>
        <p:cxnSp>
          <p:nvCxnSpPr>
            <p:cNvPr id="165" name="Straight Connector 164"/>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2402053" y="40772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2402053" y="105116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68" name="Group 167"/>
          <p:cNvGrpSpPr/>
          <p:nvPr/>
        </p:nvGrpSpPr>
        <p:grpSpPr>
          <a:xfrm>
            <a:off x="7728222" y="3474645"/>
            <a:ext cx="96253" cy="1737360"/>
            <a:chOff x="2402053" y="403678"/>
            <a:chExt cx="96253" cy="650240"/>
          </a:xfrm>
        </p:grpSpPr>
        <p:cxnSp>
          <p:nvCxnSpPr>
            <p:cNvPr id="169" name="Straight Connector 168"/>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2402053" y="40772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2402053" y="105116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72" name="Group 171"/>
          <p:cNvGrpSpPr/>
          <p:nvPr/>
        </p:nvGrpSpPr>
        <p:grpSpPr>
          <a:xfrm>
            <a:off x="7768121" y="3945638"/>
            <a:ext cx="96253" cy="1463040"/>
            <a:chOff x="2402053" y="403678"/>
            <a:chExt cx="96253" cy="650240"/>
          </a:xfrm>
        </p:grpSpPr>
        <p:cxnSp>
          <p:nvCxnSpPr>
            <p:cNvPr id="173" name="Straight Connector 172"/>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2402053" y="40772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2402053" y="1051163"/>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p:nvGrpSpPr>
        <p:grpSpPr>
          <a:xfrm>
            <a:off x="7919679" y="3261653"/>
            <a:ext cx="96253" cy="1737360"/>
            <a:chOff x="2402053" y="403678"/>
            <a:chExt cx="96253" cy="650240"/>
          </a:xfrm>
        </p:grpSpPr>
        <p:cxnSp>
          <p:nvCxnSpPr>
            <p:cNvPr id="177" name="Straight Connector 176"/>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2402053" y="40772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2402053" y="105116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8254611" y="3598434"/>
            <a:ext cx="96253" cy="1627632"/>
            <a:chOff x="2402053" y="403678"/>
            <a:chExt cx="96253" cy="650240"/>
          </a:xfrm>
        </p:grpSpPr>
        <p:cxnSp>
          <p:nvCxnSpPr>
            <p:cNvPr id="181" name="Straight Connector 180"/>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2402053" y="40772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2402053" y="105116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84" name="Group 183"/>
          <p:cNvGrpSpPr/>
          <p:nvPr/>
        </p:nvGrpSpPr>
        <p:grpSpPr>
          <a:xfrm>
            <a:off x="8319553" y="3945657"/>
            <a:ext cx="96253" cy="1463040"/>
            <a:chOff x="2402053" y="403678"/>
            <a:chExt cx="96253" cy="650240"/>
          </a:xfrm>
        </p:grpSpPr>
        <p:cxnSp>
          <p:nvCxnSpPr>
            <p:cNvPr id="185" name="Straight Connector 184"/>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2402053" y="40772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2402053" y="1051163"/>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88" name="Group 187"/>
          <p:cNvGrpSpPr/>
          <p:nvPr/>
        </p:nvGrpSpPr>
        <p:grpSpPr>
          <a:xfrm>
            <a:off x="8447409" y="3384654"/>
            <a:ext cx="96253" cy="1737360"/>
            <a:chOff x="2402053" y="403678"/>
            <a:chExt cx="96253" cy="650240"/>
          </a:xfrm>
        </p:grpSpPr>
        <p:cxnSp>
          <p:nvCxnSpPr>
            <p:cNvPr id="189" name="Straight Connector 188"/>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2402053" y="40772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2402053" y="105116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92" name="Group 191"/>
          <p:cNvGrpSpPr/>
          <p:nvPr/>
        </p:nvGrpSpPr>
        <p:grpSpPr>
          <a:xfrm>
            <a:off x="8787270" y="3378932"/>
            <a:ext cx="96253" cy="1737360"/>
            <a:chOff x="2402053" y="403678"/>
            <a:chExt cx="96253" cy="650240"/>
          </a:xfrm>
        </p:grpSpPr>
        <p:cxnSp>
          <p:nvCxnSpPr>
            <p:cNvPr id="193" name="Straight Connector 192"/>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02053" y="40772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2402053" y="105116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96" name="Group 195"/>
          <p:cNvGrpSpPr/>
          <p:nvPr/>
        </p:nvGrpSpPr>
        <p:grpSpPr>
          <a:xfrm>
            <a:off x="8821220" y="3753299"/>
            <a:ext cx="96253" cy="1645920"/>
            <a:chOff x="2402053" y="403678"/>
            <a:chExt cx="96253" cy="650240"/>
          </a:xfrm>
        </p:grpSpPr>
        <p:cxnSp>
          <p:nvCxnSpPr>
            <p:cNvPr id="197" name="Straight Connector 196"/>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2402053" y="40772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2402053" y="1051163"/>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200" name="Group 199"/>
          <p:cNvGrpSpPr/>
          <p:nvPr/>
        </p:nvGrpSpPr>
        <p:grpSpPr>
          <a:xfrm>
            <a:off x="8977347" y="3705613"/>
            <a:ext cx="96253" cy="1554480"/>
            <a:chOff x="2402053" y="403678"/>
            <a:chExt cx="96253" cy="650240"/>
          </a:xfrm>
        </p:grpSpPr>
        <p:cxnSp>
          <p:nvCxnSpPr>
            <p:cNvPr id="201" name="Straight Connector 200"/>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2402053" y="40772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2402053" y="105116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9289502" y="3525456"/>
            <a:ext cx="96253" cy="1828800"/>
            <a:chOff x="2402053" y="403678"/>
            <a:chExt cx="96253" cy="650240"/>
          </a:xfrm>
        </p:grpSpPr>
        <p:cxnSp>
          <p:nvCxnSpPr>
            <p:cNvPr id="205" name="Straight Connector 204"/>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02053" y="40772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2402053" y="105116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a:off x="9517054" y="3537204"/>
            <a:ext cx="96253" cy="1737360"/>
            <a:chOff x="2402053" y="403678"/>
            <a:chExt cx="96253" cy="650240"/>
          </a:xfrm>
        </p:grpSpPr>
        <p:cxnSp>
          <p:nvCxnSpPr>
            <p:cNvPr id="209" name="Straight Connector 208"/>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2402053" y="40772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2402053" y="105116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sp>
        <p:nvSpPr>
          <p:cNvPr id="212" name="TextBox 211"/>
          <p:cNvSpPr txBox="1"/>
          <p:nvPr/>
        </p:nvSpPr>
        <p:spPr>
          <a:xfrm>
            <a:off x="2120428" y="6241365"/>
            <a:ext cx="7502457" cy="276999"/>
          </a:xfrm>
          <a:prstGeom prst="rect">
            <a:avLst/>
          </a:prstGeom>
          <a:noFill/>
        </p:spPr>
        <p:txBody>
          <a:bodyPr wrap="square" rtlCol="0">
            <a:spAutoFit/>
          </a:bodyPr>
          <a:lstStyle/>
          <a:p>
            <a:pPr algn="ctr"/>
            <a:r>
              <a:rPr lang="en-US" sz="1200" b="1" dirty="0"/>
              <a:t>Weeks </a:t>
            </a:r>
          </a:p>
        </p:txBody>
      </p:sp>
    </p:spTree>
    <p:extLst>
      <p:ext uri="{BB962C8B-B14F-4D97-AF65-F5344CB8AC3E}">
        <p14:creationId xmlns:p14="http://schemas.microsoft.com/office/powerpoint/2010/main" val="3811490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Change in Blood Eosinophils </a:t>
            </a:r>
            <a:r>
              <a:rPr lang="en-US"/>
              <a:t>Over 28 Weeks </a:t>
            </a:r>
            <a:endParaRPr lang="en-US" dirty="0"/>
          </a:p>
        </p:txBody>
      </p:sp>
      <p:sp>
        <p:nvSpPr>
          <p:cNvPr id="3" name="Slide Number Placeholder 2"/>
          <p:cNvSpPr>
            <a:spLocks noGrp="1"/>
          </p:cNvSpPr>
          <p:nvPr>
            <p:ph type="sldNum" sz="quarter" idx="12"/>
          </p:nvPr>
        </p:nvSpPr>
        <p:spPr/>
        <p:txBody>
          <a:bodyPr/>
          <a:lstStyle/>
          <a:p>
            <a:fld id="{CC7432E5-F8E0-41AE-9A6B-AD730338B005}" type="slidenum">
              <a:rPr lang="en-US" smtClean="0"/>
              <a:pPr/>
              <a:t>28</a:t>
            </a:fld>
            <a:endParaRPr lang="en-US" dirty="0"/>
          </a:p>
        </p:txBody>
      </p:sp>
      <p:sp>
        <p:nvSpPr>
          <p:cNvPr id="6" name="Text Placeholder 5"/>
          <p:cNvSpPr txBox="1">
            <a:spLocks noGrp="1"/>
          </p:cNvSpPr>
          <p:nvPr>
            <p:ph type="body" sz="quarter" idx="13"/>
          </p:nvPr>
        </p:nvSpPr>
        <p:spPr/>
        <p:txBody>
          <a:bodyPr>
            <a:normAutofit/>
          </a:bodyPr>
          <a:lstStyle/>
          <a:p>
            <a:r>
              <a:rPr lang="en-US" b="1" dirty="0"/>
              <a:t>Note</a:t>
            </a:r>
            <a:r>
              <a:rPr lang="en-US" dirty="0"/>
              <a:t>: Error bars represent upper and lower quartiles.</a:t>
            </a:r>
          </a:p>
          <a:p>
            <a:r>
              <a:rPr lang="en-US" dirty="0"/>
              <a:t>EOS = eosinophil; Q4W = every 4 weeks; Q8W = every 8 weeks.</a:t>
            </a:r>
          </a:p>
          <a:p>
            <a:pPr>
              <a:spcBef>
                <a:spcPts val="0"/>
              </a:spcBef>
            </a:pPr>
            <a:r>
              <a:rPr lang="en-US" dirty="0"/>
              <a:t>Nair P et al. Supplementary appendix. </a:t>
            </a:r>
            <a:r>
              <a:rPr lang="en-US" i="1" dirty="0"/>
              <a:t>N Engl J Med</a:t>
            </a:r>
            <a:r>
              <a:rPr lang="en-US" dirty="0"/>
              <a:t>. 2017;376:2448-2458.</a:t>
            </a:r>
          </a:p>
        </p:txBody>
      </p:sp>
      <p:sp>
        <p:nvSpPr>
          <p:cNvPr id="11" name="Rectangle 10"/>
          <p:cNvSpPr/>
          <p:nvPr/>
        </p:nvSpPr>
        <p:spPr>
          <a:xfrm>
            <a:off x="487680" y="5756214"/>
            <a:ext cx="11247120" cy="584775"/>
          </a:xfrm>
          <a:prstGeom prst="rect">
            <a:avLst/>
          </a:prstGeom>
        </p:spPr>
        <p:txBody>
          <a:bodyPr wrap="square">
            <a:spAutoFit/>
          </a:bodyPr>
          <a:lstStyle/>
          <a:p>
            <a:pPr marL="228600" indent="-228600">
              <a:spcBef>
                <a:spcPts val="300"/>
              </a:spcBef>
              <a:buClr>
                <a:schemeClr val="accent1"/>
              </a:buClr>
              <a:buFont typeface="Arial" panose="020B0604020202020204" pitchFamily="34" charset="0"/>
              <a:buChar char="•"/>
            </a:pPr>
            <a:r>
              <a:rPr lang="en-US" sz="1600" b="1" dirty="0"/>
              <a:t>Median percent changes in  blood EOS counts were reduced from baseline by 100% in patients treated with benralizumab Q4W and Q8W compared to 6% in patients receiving placebo</a:t>
            </a:r>
          </a:p>
        </p:txBody>
      </p:sp>
      <p:sp>
        <p:nvSpPr>
          <p:cNvPr id="14" name="TextBox 13"/>
          <p:cNvSpPr txBox="1"/>
          <p:nvPr/>
        </p:nvSpPr>
        <p:spPr>
          <a:xfrm>
            <a:off x="2004021" y="1233523"/>
            <a:ext cx="7529440" cy="369332"/>
          </a:xfrm>
          <a:prstGeom prst="rect">
            <a:avLst/>
          </a:prstGeom>
          <a:noFill/>
        </p:spPr>
        <p:txBody>
          <a:bodyPr wrap="square" rtlCol="0">
            <a:spAutoFit/>
          </a:bodyPr>
          <a:lstStyle/>
          <a:p>
            <a:pPr algn="ctr"/>
            <a:r>
              <a:rPr lang="en-US" b="1" dirty="0"/>
              <a:t>Blood EOS Count Over Time</a:t>
            </a:r>
          </a:p>
        </p:txBody>
      </p:sp>
      <p:sp>
        <p:nvSpPr>
          <p:cNvPr id="18" name="TextBox 17"/>
          <p:cNvSpPr txBox="1"/>
          <p:nvPr/>
        </p:nvSpPr>
        <p:spPr>
          <a:xfrm>
            <a:off x="1375730" y="5171048"/>
            <a:ext cx="1322755" cy="276999"/>
          </a:xfrm>
          <a:prstGeom prst="rect">
            <a:avLst/>
          </a:prstGeom>
          <a:noFill/>
        </p:spPr>
        <p:txBody>
          <a:bodyPr wrap="square" rtlCol="0">
            <a:spAutoFit/>
          </a:bodyPr>
          <a:lstStyle/>
          <a:p>
            <a:pPr algn="ctr"/>
            <a:r>
              <a:rPr lang="en-US" sz="1200" b="1" dirty="0"/>
              <a:t>Weeks </a:t>
            </a:r>
          </a:p>
        </p:txBody>
      </p:sp>
      <p:sp>
        <p:nvSpPr>
          <p:cNvPr id="20" name="TextBox 19"/>
          <p:cNvSpPr txBox="1"/>
          <p:nvPr/>
        </p:nvSpPr>
        <p:spPr>
          <a:xfrm>
            <a:off x="1863654" y="1813775"/>
            <a:ext cx="400110" cy="3014900"/>
          </a:xfrm>
          <a:prstGeom prst="rect">
            <a:avLst/>
          </a:prstGeom>
          <a:noFill/>
        </p:spPr>
        <p:txBody>
          <a:bodyPr vert="vert270" wrap="square" rtlCol="0">
            <a:spAutoFit/>
          </a:bodyPr>
          <a:lstStyle/>
          <a:p>
            <a:pPr algn="ctr"/>
            <a:r>
              <a:rPr lang="en-US" sz="1400" b="1" dirty="0"/>
              <a:t>Median EOS Count, (cells/µL)</a:t>
            </a:r>
          </a:p>
        </p:txBody>
      </p:sp>
      <p:cxnSp>
        <p:nvCxnSpPr>
          <p:cNvPr id="55" name="Straight Connector 54"/>
          <p:cNvCxnSpPr/>
          <p:nvPr/>
        </p:nvCxnSpPr>
        <p:spPr>
          <a:xfrm>
            <a:off x="2663971" y="5056036"/>
            <a:ext cx="5001768"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clrChange>
              <a:clrFrom>
                <a:srgbClr val="FFFFFF"/>
              </a:clrFrom>
              <a:clrTo>
                <a:srgbClr val="FFFFFF">
                  <a:alpha val="0"/>
                </a:srgbClr>
              </a:clrTo>
            </a:clrChange>
          </a:blip>
          <a:stretch>
            <a:fillRect/>
          </a:stretch>
        </p:blipFill>
        <p:spPr>
          <a:xfrm>
            <a:off x="2904461" y="3139090"/>
            <a:ext cx="5733171" cy="1704247"/>
          </a:xfrm>
          <a:prstGeom prst="rect">
            <a:avLst/>
          </a:prstGeom>
        </p:spPr>
      </p:pic>
      <p:pic>
        <p:nvPicPr>
          <p:cNvPr id="23" name="Picture 22"/>
          <p:cNvPicPr>
            <a:picLocks noChangeAspect="1"/>
          </p:cNvPicPr>
          <p:nvPr/>
        </p:nvPicPr>
        <p:blipFill>
          <a:blip r:embed="rId4">
            <a:clrChange>
              <a:clrFrom>
                <a:srgbClr val="FFFFFF"/>
              </a:clrFrom>
              <a:clrTo>
                <a:srgbClr val="FFFFFF">
                  <a:alpha val="0"/>
                </a:srgbClr>
              </a:clrTo>
            </a:clrChange>
          </a:blip>
          <a:stretch>
            <a:fillRect/>
          </a:stretch>
        </p:blipFill>
        <p:spPr>
          <a:xfrm>
            <a:off x="6138425" y="1728838"/>
            <a:ext cx="3848053" cy="514895"/>
          </a:xfrm>
          <a:prstGeom prst="rect">
            <a:avLst/>
          </a:prstGeom>
        </p:spPr>
      </p:pic>
      <p:sp>
        <p:nvSpPr>
          <p:cNvPr id="29" name="TextBox 28"/>
          <p:cNvSpPr txBox="1"/>
          <p:nvPr/>
        </p:nvSpPr>
        <p:spPr>
          <a:xfrm>
            <a:off x="6781260" y="4494526"/>
            <a:ext cx="449179" cy="261610"/>
          </a:xfrm>
          <a:prstGeom prst="rect">
            <a:avLst/>
          </a:prstGeom>
          <a:noFill/>
        </p:spPr>
        <p:txBody>
          <a:bodyPr wrap="square" rtlCol="0">
            <a:spAutoFit/>
          </a:bodyPr>
          <a:lstStyle/>
          <a:p>
            <a:r>
              <a:rPr lang="en-US" sz="1100" dirty="0">
                <a:solidFill>
                  <a:srgbClr val="F0AB00"/>
                </a:solidFill>
                <a:latin typeface="Arial" panose="020B0604020202020204" pitchFamily="34" charset="0"/>
                <a:cs typeface="Arial" panose="020B0604020202020204" pitchFamily="34" charset="0"/>
              </a:rPr>
              <a:t>●</a:t>
            </a:r>
            <a:endParaRPr lang="en-US" sz="1100" dirty="0">
              <a:solidFill>
                <a:srgbClr val="F0AB00"/>
              </a:solidFill>
            </a:endParaRPr>
          </a:p>
        </p:txBody>
      </p:sp>
      <p:cxnSp>
        <p:nvCxnSpPr>
          <p:cNvPr id="77" name="Straight Connector 76"/>
          <p:cNvCxnSpPr/>
          <p:nvPr/>
        </p:nvCxnSpPr>
        <p:spPr>
          <a:xfrm>
            <a:off x="6889626" y="4598078"/>
            <a:ext cx="91441" cy="0"/>
          </a:xfrm>
          <a:prstGeom prst="line">
            <a:avLst/>
          </a:prstGeom>
          <a:ln w="38100">
            <a:solidFill>
              <a:srgbClr val="F0AB00"/>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2004020" y="1794956"/>
            <a:ext cx="8324327" cy="3657551"/>
            <a:chOff x="2004020" y="1794956"/>
            <a:chExt cx="8324327" cy="3657551"/>
          </a:xfrm>
        </p:grpSpPr>
        <p:grpSp>
          <p:nvGrpSpPr>
            <p:cNvPr id="26" name="Group 25"/>
            <p:cNvGrpSpPr/>
            <p:nvPr/>
          </p:nvGrpSpPr>
          <p:grpSpPr>
            <a:xfrm>
              <a:off x="2004020" y="5050586"/>
              <a:ext cx="7089480" cy="401921"/>
              <a:chOff x="2715903" y="5687002"/>
              <a:chExt cx="6272006" cy="401921"/>
            </a:xfrm>
          </p:grpSpPr>
          <p:sp>
            <p:nvSpPr>
              <p:cNvPr id="27" name="TextBox 26"/>
              <p:cNvSpPr txBox="1"/>
              <p:nvPr/>
            </p:nvSpPr>
            <p:spPr>
              <a:xfrm>
                <a:off x="2715903" y="5811924"/>
                <a:ext cx="6272006" cy="276999"/>
              </a:xfrm>
              <a:prstGeom prst="rect">
                <a:avLst/>
              </a:prstGeom>
              <a:noFill/>
            </p:spPr>
            <p:txBody>
              <a:bodyPr wrap="square" rtlCol="0">
                <a:spAutoFit/>
              </a:bodyPr>
              <a:lstStyle/>
              <a:p>
                <a:r>
                  <a:rPr lang="en-US" sz="1200" b="1" dirty="0"/>
                  <a:t>                Baseline                         12                                                  24               28</a:t>
                </a:r>
              </a:p>
            </p:txBody>
          </p:sp>
          <p:cxnSp>
            <p:nvCxnSpPr>
              <p:cNvPr id="28" name="Straight Connector 27"/>
              <p:cNvCxnSpPr/>
              <p:nvPr/>
            </p:nvCxnSpPr>
            <p:spPr>
              <a:xfrm>
                <a:off x="3671249" y="5687002"/>
                <a:ext cx="0" cy="137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58736" y="5687002"/>
                <a:ext cx="0" cy="137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014929" y="5687002"/>
                <a:ext cx="0" cy="137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729313" y="5687002"/>
                <a:ext cx="0" cy="137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9" name="Chart 18"/>
            <p:cNvGraphicFramePr/>
            <p:nvPr>
              <p:extLst/>
            </p:nvPr>
          </p:nvGraphicFramePr>
          <p:xfrm>
            <a:off x="2200347" y="1794956"/>
            <a:ext cx="8128000" cy="3416250"/>
          </p:xfrm>
          <a:graphic>
            <a:graphicData uri="http://schemas.openxmlformats.org/drawingml/2006/chart">
              <c:chart xmlns:c="http://schemas.openxmlformats.org/drawingml/2006/chart" xmlns:r="http://schemas.openxmlformats.org/officeDocument/2006/relationships" r:id="rId5"/>
            </a:graphicData>
          </a:graphic>
        </p:graphicFrame>
        <p:pic>
          <p:nvPicPr>
            <p:cNvPr id="17" name="Picture 16"/>
            <p:cNvPicPr>
              <a:picLocks noChangeAspect="1"/>
            </p:cNvPicPr>
            <p:nvPr/>
          </p:nvPicPr>
          <p:blipFill>
            <a:blip r:embed="rId6">
              <a:clrChange>
                <a:clrFrom>
                  <a:srgbClr val="FFFFFF"/>
                </a:clrFrom>
                <a:clrTo>
                  <a:srgbClr val="FFFFFF">
                    <a:alpha val="0"/>
                  </a:srgbClr>
                </a:clrTo>
              </a:clrChange>
            </a:blip>
            <a:stretch>
              <a:fillRect/>
            </a:stretch>
          </p:blipFill>
          <p:spPr>
            <a:xfrm>
              <a:off x="2982357" y="3032844"/>
              <a:ext cx="4899038" cy="1823475"/>
            </a:xfrm>
            <a:prstGeom prst="rect">
              <a:avLst/>
            </a:prstGeom>
          </p:spPr>
        </p:pic>
        <p:grpSp>
          <p:nvGrpSpPr>
            <p:cNvPr id="49" name="Group 48"/>
            <p:cNvGrpSpPr/>
            <p:nvPr/>
          </p:nvGrpSpPr>
          <p:grpSpPr>
            <a:xfrm>
              <a:off x="3012699" y="2254286"/>
              <a:ext cx="91457" cy="1945995"/>
              <a:chOff x="2438420" y="403678"/>
              <a:chExt cx="24921" cy="650240"/>
            </a:xfrm>
          </p:grpSpPr>
          <p:cxnSp>
            <p:nvCxnSpPr>
              <p:cNvPr id="50" name="Straight Connector 49"/>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438420" y="407720"/>
                <a:ext cx="24917"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438424" y="1049184"/>
                <a:ext cx="24917"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2942370" y="2365285"/>
              <a:ext cx="100960" cy="1716069"/>
              <a:chOff x="2428035" y="403678"/>
              <a:chExt cx="44480" cy="650240"/>
            </a:xfrm>
          </p:grpSpPr>
          <p:cxnSp>
            <p:nvCxnSpPr>
              <p:cNvPr id="54" name="Straight Connector 53"/>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432229" y="407720"/>
                <a:ext cx="402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428035" y="1046274"/>
                <a:ext cx="402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3065778" y="2098213"/>
              <a:ext cx="5523726" cy="1933884"/>
              <a:chOff x="3065778" y="2140910"/>
              <a:chExt cx="5523726" cy="1933884"/>
            </a:xfrm>
          </p:grpSpPr>
          <p:grpSp>
            <p:nvGrpSpPr>
              <p:cNvPr id="40" name="Group 39"/>
              <p:cNvGrpSpPr/>
              <p:nvPr/>
            </p:nvGrpSpPr>
            <p:grpSpPr>
              <a:xfrm>
                <a:off x="3065778" y="2193988"/>
                <a:ext cx="5523726" cy="1880806"/>
                <a:chOff x="3115308" y="2140910"/>
                <a:chExt cx="5523726" cy="1880806"/>
              </a:xfrm>
            </p:grpSpPr>
            <p:grpSp>
              <p:nvGrpSpPr>
                <p:cNvPr id="39" name="Group 38"/>
                <p:cNvGrpSpPr/>
                <p:nvPr/>
              </p:nvGrpSpPr>
              <p:grpSpPr>
                <a:xfrm>
                  <a:off x="3115308" y="2779334"/>
                  <a:ext cx="5523726" cy="638175"/>
                  <a:chOff x="3115308" y="2779334"/>
                  <a:chExt cx="5523726" cy="638175"/>
                </a:xfrm>
              </p:grpSpPr>
              <p:pic>
                <p:nvPicPr>
                  <p:cNvPr id="38" name="Picture 37"/>
                  <p:cNvPicPr>
                    <a:picLocks noChangeAspect="1"/>
                  </p:cNvPicPr>
                  <p:nvPr/>
                </p:nvPicPr>
                <p:blipFill>
                  <a:blip r:embed="rId7">
                    <a:clrChange>
                      <a:clrFrom>
                        <a:srgbClr val="FFFFFF"/>
                      </a:clrFrom>
                      <a:clrTo>
                        <a:srgbClr val="FFFFFF">
                          <a:alpha val="0"/>
                        </a:srgbClr>
                      </a:clrTo>
                    </a:clrChange>
                  </a:blip>
                  <a:stretch>
                    <a:fillRect/>
                  </a:stretch>
                </p:blipFill>
                <p:spPr>
                  <a:xfrm>
                    <a:off x="3115308" y="2779334"/>
                    <a:ext cx="5523726" cy="638175"/>
                  </a:xfrm>
                  <a:prstGeom prst="rect">
                    <a:avLst/>
                  </a:prstGeom>
                </p:spPr>
              </p:pic>
              <p:sp>
                <p:nvSpPr>
                  <p:cNvPr id="41" name="TextBox 40"/>
                  <p:cNvSpPr txBox="1"/>
                  <p:nvPr/>
                </p:nvSpPr>
                <p:spPr>
                  <a:xfrm>
                    <a:off x="6895984" y="3068409"/>
                    <a:ext cx="449179" cy="261610"/>
                  </a:xfrm>
                  <a:prstGeom prst="rect">
                    <a:avLst/>
                  </a:prstGeom>
                  <a:noFill/>
                </p:spPr>
                <p:txBody>
                  <a:bodyPr wrap="square" rtlCol="0">
                    <a:spAutoFit/>
                  </a:bodyPr>
                  <a:lstStyle/>
                  <a:p>
                    <a:r>
                      <a:rPr lang="en-US" sz="1100" dirty="0">
                        <a:solidFill>
                          <a:srgbClr val="B0B6B6"/>
                        </a:solidFill>
                        <a:latin typeface="Arial" panose="020B0604020202020204" pitchFamily="34" charset="0"/>
                        <a:cs typeface="Arial" panose="020B0604020202020204" pitchFamily="34" charset="0"/>
                      </a:rPr>
                      <a:t>●</a:t>
                    </a:r>
                    <a:endParaRPr lang="en-US" sz="1100" dirty="0">
                      <a:solidFill>
                        <a:srgbClr val="B0B6B6"/>
                      </a:solidFill>
                    </a:endParaRPr>
                  </a:p>
                </p:txBody>
              </p:sp>
              <p:sp>
                <p:nvSpPr>
                  <p:cNvPr id="42" name="TextBox 41"/>
                  <p:cNvSpPr txBox="1"/>
                  <p:nvPr/>
                </p:nvSpPr>
                <p:spPr>
                  <a:xfrm>
                    <a:off x="7756601" y="3023288"/>
                    <a:ext cx="449179" cy="261610"/>
                  </a:xfrm>
                  <a:prstGeom prst="rect">
                    <a:avLst/>
                  </a:prstGeom>
                  <a:noFill/>
                </p:spPr>
                <p:txBody>
                  <a:bodyPr wrap="square" rtlCol="0">
                    <a:spAutoFit/>
                  </a:bodyPr>
                  <a:lstStyle/>
                  <a:p>
                    <a:r>
                      <a:rPr lang="en-US" sz="1100" dirty="0">
                        <a:solidFill>
                          <a:srgbClr val="B0B6B6"/>
                        </a:solidFill>
                        <a:latin typeface="Arial" panose="020B0604020202020204" pitchFamily="34" charset="0"/>
                        <a:cs typeface="Arial" panose="020B0604020202020204" pitchFamily="34" charset="0"/>
                      </a:rPr>
                      <a:t>●</a:t>
                    </a:r>
                    <a:endParaRPr lang="en-US" sz="1100" dirty="0">
                      <a:solidFill>
                        <a:srgbClr val="B0B6B6"/>
                      </a:solidFill>
                    </a:endParaRPr>
                  </a:p>
                </p:txBody>
              </p:sp>
              <p:sp>
                <p:nvSpPr>
                  <p:cNvPr id="43" name="TextBox 42"/>
                  <p:cNvSpPr txBox="1"/>
                  <p:nvPr/>
                </p:nvSpPr>
                <p:spPr>
                  <a:xfrm>
                    <a:off x="4548484" y="2892483"/>
                    <a:ext cx="449179" cy="261610"/>
                  </a:xfrm>
                  <a:prstGeom prst="rect">
                    <a:avLst/>
                  </a:prstGeom>
                  <a:noFill/>
                </p:spPr>
                <p:txBody>
                  <a:bodyPr wrap="square" rtlCol="0">
                    <a:spAutoFit/>
                  </a:bodyPr>
                  <a:lstStyle/>
                  <a:p>
                    <a:r>
                      <a:rPr lang="en-US" sz="1100" dirty="0">
                        <a:solidFill>
                          <a:srgbClr val="B0B6B6"/>
                        </a:solidFill>
                        <a:latin typeface="Arial" panose="020B0604020202020204" pitchFamily="34" charset="0"/>
                        <a:cs typeface="Arial" panose="020B0604020202020204" pitchFamily="34" charset="0"/>
                      </a:rPr>
                      <a:t>●</a:t>
                    </a:r>
                    <a:endParaRPr lang="en-US" sz="1100" dirty="0">
                      <a:solidFill>
                        <a:srgbClr val="B0B6B6"/>
                      </a:solidFill>
                    </a:endParaRPr>
                  </a:p>
                </p:txBody>
              </p:sp>
            </p:grpSp>
            <p:grpSp>
              <p:nvGrpSpPr>
                <p:cNvPr id="45" name="Group 44"/>
                <p:cNvGrpSpPr/>
                <p:nvPr/>
              </p:nvGrpSpPr>
              <p:grpSpPr>
                <a:xfrm>
                  <a:off x="3147898" y="2181965"/>
                  <a:ext cx="91446" cy="1839751"/>
                  <a:chOff x="2428033" y="407720"/>
                  <a:chExt cx="49888" cy="653737"/>
                </a:xfrm>
              </p:grpSpPr>
              <p:cxnSp>
                <p:nvCxnSpPr>
                  <p:cNvPr id="46" name="Straight Connector 45"/>
                  <p:cNvCxnSpPr/>
                  <p:nvPr/>
                </p:nvCxnSpPr>
                <p:spPr>
                  <a:xfrm rot="5400000">
                    <a:off x="2127312" y="736337"/>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28033" y="407720"/>
                    <a:ext cx="49886"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28035" y="1050052"/>
                    <a:ext cx="49886"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4624805" y="2140910"/>
                  <a:ext cx="91446" cy="1382408"/>
                  <a:chOff x="2431636" y="407720"/>
                  <a:chExt cx="34590" cy="650240"/>
                </a:xfrm>
              </p:grpSpPr>
              <p:cxnSp>
                <p:nvCxnSpPr>
                  <p:cNvPr id="60" name="Straight Connector 59"/>
                  <p:cNvCxnSpPr/>
                  <p:nvPr/>
                </p:nvCxnSpPr>
                <p:spPr>
                  <a:xfrm rot="5400000">
                    <a:off x="2123810" y="732840"/>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431636" y="407720"/>
                    <a:ext cx="34588"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31638" y="1050754"/>
                    <a:ext cx="34588"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cxnSp>
            <p:nvCxnSpPr>
              <p:cNvPr id="66" name="Straight Connector 65"/>
              <p:cNvCxnSpPr/>
              <p:nvPr/>
            </p:nvCxnSpPr>
            <p:spPr>
              <a:xfrm rot="5400000">
                <a:off x="6282746" y="2832114"/>
                <a:ext cx="1382408"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7140742" y="2878184"/>
                <a:ext cx="1382408"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796859" y="2186980"/>
                <a:ext cx="91441"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796864" y="3554068"/>
                <a:ext cx="91441"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928541" y="3504441"/>
                <a:ext cx="91441"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932079" y="2147017"/>
                <a:ext cx="91441"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7558879" y="4505143"/>
              <a:ext cx="449179" cy="261610"/>
            </a:xfrm>
            <a:prstGeom prst="rect">
              <a:avLst/>
            </a:prstGeom>
            <a:noFill/>
          </p:spPr>
          <p:txBody>
            <a:bodyPr wrap="square" rtlCol="0">
              <a:spAutoFit/>
            </a:bodyPr>
            <a:lstStyle/>
            <a:p>
              <a:r>
                <a:rPr lang="en-US" sz="1100" dirty="0">
                  <a:solidFill>
                    <a:schemeClr val="accent1"/>
                  </a:solidFill>
                  <a:latin typeface="Arial" panose="020B0604020202020204" pitchFamily="34" charset="0"/>
                  <a:cs typeface="Arial" panose="020B0604020202020204" pitchFamily="34" charset="0"/>
                </a:rPr>
                <a:t>●</a:t>
              </a:r>
              <a:endParaRPr lang="en-US" sz="1100" dirty="0">
                <a:solidFill>
                  <a:schemeClr val="accent1"/>
                </a:solidFill>
              </a:endParaRPr>
            </a:p>
          </p:txBody>
        </p:sp>
        <p:sp>
          <p:nvSpPr>
            <p:cNvPr id="30" name="TextBox 29"/>
            <p:cNvSpPr txBox="1"/>
            <p:nvPr/>
          </p:nvSpPr>
          <p:spPr>
            <a:xfrm>
              <a:off x="6725068" y="4488483"/>
              <a:ext cx="449179" cy="261610"/>
            </a:xfrm>
            <a:prstGeom prst="rect">
              <a:avLst/>
            </a:prstGeom>
            <a:noFill/>
          </p:spPr>
          <p:txBody>
            <a:bodyPr wrap="square" rtlCol="0">
              <a:spAutoFit/>
            </a:bodyPr>
            <a:lstStyle/>
            <a:p>
              <a:r>
                <a:rPr lang="en-US" sz="1100" dirty="0">
                  <a:solidFill>
                    <a:schemeClr val="accent1"/>
                  </a:solidFill>
                  <a:latin typeface="Arial" panose="020B0604020202020204" pitchFamily="34" charset="0"/>
                  <a:cs typeface="Arial" panose="020B0604020202020204" pitchFamily="34" charset="0"/>
                </a:rPr>
                <a:t>●</a:t>
              </a:r>
              <a:endParaRPr lang="en-US" sz="1100" dirty="0">
                <a:solidFill>
                  <a:schemeClr val="accent1"/>
                </a:solidFill>
              </a:endParaRPr>
            </a:p>
          </p:txBody>
        </p:sp>
        <p:cxnSp>
          <p:nvCxnSpPr>
            <p:cNvPr id="75" name="Straight Connector 74"/>
            <p:cNvCxnSpPr/>
            <p:nvPr/>
          </p:nvCxnSpPr>
          <p:spPr>
            <a:xfrm>
              <a:off x="4568185" y="4619151"/>
              <a:ext cx="91441" cy="0"/>
            </a:xfrm>
            <a:prstGeom prst="line">
              <a:avLst/>
            </a:prstGeom>
            <a:ln w="38100">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465401" y="4612581"/>
              <a:ext cx="9144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808104" y="4594422"/>
              <a:ext cx="9144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708799" y="4615339"/>
              <a:ext cx="91441" cy="0"/>
            </a:xfrm>
            <a:prstGeom prst="line">
              <a:avLst/>
            </a:prstGeom>
            <a:ln w="38100">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7627830" y="4611199"/>
              <a:ext cx="9144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40699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39962" y="229633"/>
            <a:ext cx="11277600" cy="800099"/>
          </a:xfrm>
        </p:spPr>
        <p:txBody>
          <a:bodyPr/>
          <a:lstStyle/>
          <a:p>
            <a:r>
              <a:rPr lang="en-GB" dirty="0"/>
              <a:t>Benralizumab Has Been Added as Step 5 Treatment in GINA 2018 </a:t>
            </a:r>
          </a:p>
        </p:txBody>
      </p:sp>
      <p:sp>
        <p:nvSpPr>
          <p:cNvPr id="24" name="Text Placeholder 23">
            <a:extLst>
              <a:ext uri="{FF2B5EF4-FFF2-40B4-BE49-F238E27FC236}">
                <a16:creationId xmlns:a16="http://schemas.microsoft.com/office/drawing/2014/main" id="{C7E6A9FF-917D-4290-87C2-B9798670C69F}"/>
              </a:ext>
            </a:extLst>
          </p:cNvPr>
          <p:cNvSpPr>
            <a:spLocks noGrp="1"/>
          </p:cNvSpPr>
          <p:nvPr>
            <p:ph type="body" sz="quarter" idx="13"/>
          </p:nvPr>
        </p:nvSpPr>
        <p:spPr>
          <a:xfrm>
            <a:off x="457200" y="5768340"/>
            <a:ext cx="9855200" cy="1005840"/>
          </a:xfrm>
        </p:spPr>
        <p:txBody>
          <a:bodyPr lIns="0" tIns="0" rIns="0" bIns="0"/>
          <a:lstStyle/>
          <a:p>
            <a:pPr>
              <a:spcBef>
                <a:spcPts val="200"/>
              </a:spcBef>
            </a:pPr>
            <a:r>
              <a:rPr lang="en-GB" sz="900" baseline="30000" dirty="0"/>
              <a:t>a</a:t>
            </a:r>
            <a:r>
              <a:rPr lang="en-GB" sz="900" dirty="0"/>
              <a:t>Not for children &lt;12 years. </a:t>
            </a:r>
            <a:r>
              <a:rPr lang="en-GB" sz="900" baseline="30000" dirty="0"/>
              <a:t>b</a:t>
            </a:r>
            <a:r>
              <a:rPr lang="en-GB" sz="900" dirty="0"/>
              <a:t>For children 6-11 years, the preferred Step 3 treatment is medium-dose ICS. </a:t>
            </a:r>
            <a:r>
              <a:rPr lang="en-GB" sz="900" baseline="30000" dirty="0"/>
              <a:t>c</a:t>
            </a:r>
            <a:r>
              <a:rPr lang="en-GB" sz="900" dirty="0"/>
              <a:t>Low-dose ICS/formoterol is the reliever medication for patients prescribed low-dose budesonide/formoterol or low-dose beclomethasone/formoterol maintenance and reliever therapy. </a:t>
            </a:r>
            <a:r>
              <a:rPr lang="en-GB" sz="900" baseline="30000" dirty="0"/>
              <a:t>d</a:t>
            </a:r>
            <a:r>
              <a:rPr lang="en-GB" sz="900" dirty="0"/>
              <a:t>Tiotropium by mist inhaler is an add-on treatment for patients with a history of exacerbations; </a:t>
            </a:r>
            <a:br>
              <a:rPr lang="en-GB" sz="900" dirty="0"/>
            </a:br>
            <a:r>
              <a:rPr lang="en-GB" sz="900" dirty="0"/>
              <a:t>it is not indicated in children &lt;12 years.</a:t>
            </a:r>
          </a:p>
          <a:p>
            <a:pPr>
              <a:spcBef>
                <a:spcPts val="200"/>
              </a:spcBef>
            </a:pPr>
            <a:r>
              <a:rPr lang="en-GB" sz="900" dirty="0"/>
              <a:t>GINA = Global Initiative for Asthma; ICS = inhaled corticosteroids; IgE = immunoglobulin E; IL5 = interleukin-5; LABA = long-acting </a:t>
            </a:r>
            <a:r>
              <a:rPr lang="el-GR" sz="900" dirty="0"/>
              <a:t>β</a:t>
            </a:r>
            <a:r>
              <a:rPr lang="en-US" sz="900" dirty="0"/>
              <a:t> </a:t>
            </a:r>
            <a:r>
              <a:rPr lang="en-GB" sz="900" dirty="0"/>
              <a:t>agonists; LTRA = leukotriene receptor agonist; OCS = oral corticosteroids; SABA = short-acting </a:t>
            </a:r>
            <a:r>
              <a:rPr lang="el-GR" sz="900" dirty="0"/>
              <a:t>β</a:t>
            </a:r>
            <a:r>
              <a:rPr lang="en-GB" sz="900" dirty="0"/>
              <a:t> agonists.</a:t>
            </a:r>
          </a:p>
          <a:p>
            <a:pPr>
              <a:spcBef>
                <a:spcPts val="200"/>
              </a:spcBef>
            </a:pPr>
            <a:r>
              <a:rPr lang="en-GB" sz="900" dirty="0"/>
              <a:t>1. </a:t>
            </a:r>
            <a:r>
              <a:rPr lang="en-US" altLang="en-US" sz="900" dirty="0">
                <a:solidFill>
                  <a:srgbClr val="000000"/>
                </a:solidFill>
              </a:rPr>
              <a:t>Chanez </a:t>
            </a:r>
            <a:r>
              <a:rPr lang="en-US" altLang="en-US" sz="900" dirty="0"/>
              <a:t>P et al. </a:t>
            </a:r>
            <a:r>
              <a:rPr lang="en-US" sz="900" i="1" dirty="0"/>
              <a:t>J Allergy Clin Immunol. </a:t>
            </a:r>
            <a:r>
              <a:rPr lang="en-US" sz="900" dirty="0"/>
              <a:t>2007;119:1337-1348; 2. </a:t>
            </a:r>
            <a:r>
              <a:rPr lang="en-GB" sz="900" dirty="0"/>
              <a:t>Global Initiative for Asthma (GINA) 2018. http://www.ginasthma.org.</a:t>
            </a:r>
          </a:p>
        </p:txBody>
      </p:sp>
      <p:grpSp>
        <p:nvGrpSpPr>
          <p:cNvPr id="8" name="Group 7">
            <a:extLst>
              <a:ext uri="{FF2B5EF4-FFF2-40B4-BE49-F238E27FC236}">
                <a16:creationId xmlns:a16="http://schemas.microsoft.com/office/drawing/2014/main" id="{65C8A667-29FF-4EFE-8FC0-6DB9EAB28900}"/>
              </a:ext>
            </a:extLst>
          </p:cNvPr>
          <p:cNvGrpSpPr/>
          <p:nvPr/>
        </p:nvGrpSpPr>
        <p:grpSpPr>
          <a:xfrm>
            <a:off x="594360" y="1567437"/>
            <a:ext cx="11269455" cy="4292342"/>
            <a:chOff x="594360" y="1475997"/>
            <a:chExt cx="11269455" cy="4292342"/>
          </a:xfrm>
        </p:grpSpPr>
        <p:grpSp>
          <p:nvGrpSpPr>
            <p:cNvPr id="3" name="Group 2">
              <a:extLst>
                <a:ext uri="{FF2B5EF4-FFF2-40B4-BE49-F238E27FC236}">
                  <a16:creationId xmlns:a16="http://schemas.microsoft.com/office/drawing/2014/main" id="{EB1B1495-BC8F-4A40-B061-6B32D7B79998}"/>
                </a:ext>
              </a:extLst>
            </p:cNvPr>
            <p:cNvGrpSpPr/>
            <p:nvPr/>
          </p:nvGrpSpPr>
          <p:grpSpPr>
            <a:xfrm>
              <a:off x="594360" y="1475997"/>
              <a:ext cx="10506456" cy="3432433"/>
              <a:chOff x="784412" y="1610626"/>
              <a:chExt cx="10614033" cy="3763481"/>
            </a:xfrm>
          </p:grpSpPr>
          <p:sp>
            <p:nvSpPr>
              <p:cNvPr id="73" name="Textfeld 9">
                <a:extLst>
                  <a:ext uri="{FF2B5EF4-FFF2-40B4-BE49-F238E27FC236}">
                    <a16:creationId xmlns:a16="http://schemas.microsoft.com/office/drawing/2014/main" id="{DD432636-6442-410E-947D-05D3526628B6}"/>
                  </a:ext>
                </a:extLst>
              </p:cNvPr>
              <p:cNvSpPr txBox="1">
                <a:spLocks noChangeArrowheads="1"/>
              </p:cNvSpPr>
              <p:nvPr/>
            </p:nvSpPr>
            <p:spPr bwMode="auto">
              <a:xfrm>
                <a:off x="784412" y="2721114"/>
                <a:ext cx="1019553" cy="75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lnSpc>
                    <a:spcPts val="1600"/>
                  </a:lnSpc>
                </a:pPr>
                <a:r>
                  <a:rPr lang="en-GB" altLang="en-US" sz="1200" b="1" dirty="0">
                    <a:solidFill>
                      <a:schemeClr val="accent2"/>
                    </a:solidFill>
                  </a:rPr>
                  <a:t>Preferred </a:t>
                </a:r>
              </a:p>
              <a:p>
                <a:pPr algn="r" eaLnBrk="1" hangingPunct="1">
                  <a:lnSpc>
                    <a:spcPts val="1600"/>
                  </a:lnSpc>
                </a:pPr>
                <a:r>
                  <a:rPr lang="en-GB" altLang="en-US" sz="1200" b="1" dirty="0">
                    <a:solidFill>
                      <a:schemeClr val="accent2"/>
                    </a:solidFill>
                  </a:rPr>
                  <a:t>controller </a:t>
                </a:r>
              </a:p>
              <a:p>
                <a:pPr algn="r" eaLnBrk="1" hangingPunct="1">
                  <a:lnSpc>
                    <a:spcPts val="1600"/>
                  </a:lnSpc>
                </a:pPr>
                <a:r>
                  <a:rPr lang="en-GB" altLang="en-US" sz="1200" b="1" dirty="0">
                    <a:solidFill>
                      <a:schemeClr val="accent2"/>
                    </a:solidFill>
                  </a:rPr>
                  <a:t>choice</a:t>
                </a:r>
              </a:p>
            </p:txBody>
          </p:sp>
          <p:sp>
            <p:nvSpPr>
              <p:cNvPr id="74" name="Rectangle 73">
                <a:extLst>
                  <a:ext uri="{FF2B5EF4-FFF2-40B4-BE49-F238E27FC236}">
                    <a16:creationId xmlns:a16="http://schemas.microsoft.com/office/drawing/2014/main" id="{CC1B7C49-46FF-4F59-A05E-6CA1C53237E4}"/>
                  </a:ext>
                </a:extLst>
              </p:cNvPr>
              <p:cNvSpPr/>
              <p:nvPr/>
            </p:nvSpPr>
            <p:spPr bwMode="auto">
              <a:xfrm>
                <a:off x="1872319" y="2600508"/>
                <a:ext cx="1514773" cy="2161941"/>
              </a:xfrm>
              <a:prstGeom prst="rect">
                <a:avLst/>
              </a:prstGeom>
              <a:solidFill>
                <a:srgbClr val="0D3759">
                  <a:alpha val="21176"/>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dirty="0"/>
              </a:p>
            </p:txBody>
          </p:sp>
          <p:sp>
            <p:nvSpPr>
              <p:cNvPr id="75" name="TextBox 20">
                <a:extLst>
                  <a:ext uri="{FF2B5EF4-FFF2-40B4-BE49-F238E27FC236}">
                    <a16:creationId xmlns:a16="http://schemas.microsoft.com/office/drawing/2014/main" id="{9D807864-58A3-4E48-8C28-55BB0CC45DFA}"/>
                  </a:ext>
                </a:extLst>
              </p:cNvPr>
              <p:cNvSpPr txBox="1">
                <a:spLocks noChangeArrowheads="1"/>
              </p:cNvSpPr>
              <p:nvPr/>
            </p:nvSpPr>
            <p:spPr bwMode="auto">
              <a:xfrm>
                <a:off x="2031481" y="4012812"/>
                <a:ext cx="1196449" cy="480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72000" rIns="36000" bIns="36000" anchor="ct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a:lnSpc>
                    <a:spcPts val="1400"/>
                  </a:lnSpc>
                </a:pPr>
                <a:r>
                  <a:rPr lang="en-US" altLang="en-US" sz="1200" dirty="0">
                    <a:latin typeface="+mn-lt"/>
                  </a:rPr>
                  <a:t>Consider</a:t>
                </a:r>
              </a:p>
              <a:p>
                <a:pPr algn="ctr">
                  <a:lnSpc>
                    <a:spcPts val="1400"/>
                  </a:lnSpc>
                </a:pPr>
                <a:r>
                  <a:rPr lang="en-US" altLang="en-US" sz="1200" dirty="0">
                    <a:latin typeface="+mn-lt"/>
                  </a:rPr>
                  <a:t>low-dose ICS</a:t>
                </a:r>
              </a:p>
            </p:txBody>
          </p:sp>
          <p:sp>
            <p:nvSpPr>
              <p:cNvPr id="76" name="Rectangle 75">
                <a:extLst>
                  <a:ext uri="{FF2B5EF4-FFF2-40B4-BE49-F238E27FC236}">
                    <a16:creationId xmlns:a16="http://schemas.microsoft.com/office/drawing/2014/main" id="{19F52FFB-1820-4586-88A7-B1BCE614B0AE}"/>
                  </a:ext>
                </a:extLst>
              </p:cNvPr>
              <p:cNvSpPr/>
              <p:nvPr/>
            </p:nvSpPr>
            <p:spPr bwMode="auto">
              <a:xfrm>
                <a:off x="3383842" y="2600508"/>
                <a:ext cx="3419856" cy="2161940"/>
              </a:xfrm>
              <a:prstGeom prst="rect">
                <a:avLst/>
              </a:prstGeom>
              <a:solidFill>
                <a:srgbClr val="0D3759">
                  <a:alpha val="31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dirty="0"/>
              </a:p>
            </p:txBody>
          </p:sp>
          <p:sp>
            <p:nvSpPr>
              <p:cNvPr id="78" name="Rectangle 54">
                <a:extLst>
                  <a:ext uri="{FF2B5EF4-FFF2-40B4-BE49-F238E27FC236}">
                    <a16:creationId xmlns:a16="http://schemas.microsoft.com/office/drawing/2014/main" id="{26FAABB3-524D-4EE2-89F8-26FE57590338}"/>
                  </a:ext>
                </a:extLst>
              </p:cNvPr>
              <p:cNvSpPr/>
              <p:nvPr/>
            </p:nvSpPr>
            <p:spPr bwMode="auto">
              <a:xfrm>
                <a:off x="6800448" y="2276955"/>
                <a:ext cx="1536192" cy="2486854"/>
              </a:xfrm>
              <a:custGeom>
                <a:avLst/>
                <a:gdLst>
                  <a:gd name="connsiteX0" fmla="*/ 0 w 1076756"/>
                  <a:gd name="connsiteY0" fmla="*/ 0 h 2042817"/>
                  <a:gd name="connsiteX1" fmla="*/ 1076756 w 1076756"/>
                  <a:gd name="connsiteY1" fmla="*/ 0 h 2042817"/>
                  <a:gd name="connsiteX2" fmla="*/ 1076756 w 1076756"/>
                  <a:gd name="connsiteY2" fmla="*/ 2042817 h 2042817"/>
                  <a:gd name="connsiteX3" fmla="*/ 0 w 1076756"/>
                  <a:gd name="connsiteY3" fmla="*/ 2042817 h 2042817"/>
                  <a:gd name="connsiteX4" fmla="*/ 0 w 1076756"/>
                  <a:gd name="connsiteY4" fmla="*/ 0 h 2042817"/>
                  <a:gd name="connsiteX0" fmla="*/ 0 w 1076756"/>
                  <a:gd name="connsiteY0" fmla="*/ 0 h 2042817"/>
                  <a:gd name="connsiteX1" fmla="*/ 1076756 w 1076756"/>
                  <a:gd name="connsiteY1" fmla="*/ 86110 h 2042817"/>
                  <a:gd name="connsiteX2" fmla="*/ 1076756 w 1076756"/>
                  <a:gd name="connsiteY2" fmla="*/ 2042817 h 2042817"/>
                  <a:gd name="connsiteX3" fmla="*/ 0 w 1076756"/>
                  <a:gd name="connsiteY3" fmla="*/ 2042817 h 2042817"/>
                  <a:gd name="connsiteX4" fmla="*/ 0 w 1076756"/>
                  <a:gd name="connsiteY4" fmla="*/ 0 h 2042817"/>
                  <a:gd name="connsiteX0" fmla="*/ 4101 w 1076756"/>
                  <a:gd name="connsiteY0" fmla="*/ 246027 h 1956707"/>
                  <a:gd name="connsiteX1" fmla="*/ 1076756 w 1076756"/>
                  <a:gd name="connsiteY1" fmla="*/ 0 h 1956707"/>
                  <a:gd name="connsiteX2" fmla="*/ 1076756 w 1076756"/>
                  <a:gd name="connsiteY2" fmla="*/ 1956707 h 1956707"/>
                  <a:gd name="connsiteX3" fmla="*/ 0 w 1076756"/>
                  <a:gd name="connsiteY3" fmla="*/ 1956707 h 1956707"/>
                  <a:gd name="connsiteX4" fmla="*/ 4101 w 1076756"/>
                  <a:gd name="connsiteY4" fmla="*/ 246027 h 1956707"/>
                  <a:gd name="connsiteX0" fmla="*/ 4101 w 1076756"/>
                  <a:gd name="connsiteY0" fmla="*/ 258328 h 1969008"/>
                  <a:gd name="connsiteX1" fmla="*/ 1076756 w 1076756"/>
                  <a:gd name="connsiteY1" fmla="*/ 0 h 1969008"/>
                  <a:gd name="connsiteX2" fmla="*/ 1076756 w 1076756"/>
                  <a:gd name="connsiteY2" fmla="*/ 1969008 h 1969008"/>
                  <a:gd name="connsiteX3" fmla="*/ 0 w 1076756"/>
                  <a:gd name="connsiteY3" fmla="*/ 1969008 h 1969008"/>
                  <a:gd name="connsiteX4" fmla="*/ 4101 w 1076756"/>
                  <a:gd name="connsiteY4" fmla="*/ 258328 h 1969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56" h="1969008">
                    <a:moveTo>
                      <a:pt x="4101" y="258328"/>
                    </a:moveTo>
                    <a:lnTo>
                      <a:pt x="1076756" y="0"/>
                    </a:lnTo>
                    <a:lnTo>
                      <a:pt x="1076756" y="1969008"/>
                    </a:lnTo>
                    <a:lnTo>
                      <a:pt x="0" y="1969008"/>
                    </a:lnTo>
                    <a:lnTo>
                      <a:pt x="4101" y="258328"/>
                    </a:lnTo>
                    <a:close/>
                  </a:path>
                </a:pathLst>
              </a:custGeom>
              <a:solidFill>
                <a:srgbClr val="0D3759">
                  <a:alpha val="41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dirty="0"/>
              </a:p>
            </p:txBody>
          </p:sp>
          <p:sp>
            <p:nvSpPr>
              <p:cNvPr id="79" name="Rectangle 56">
                <a:extLst>
                  <a:ext uri="{FF2B5EF4-FFF2-40B4-BE49-F238E27FC236}">
                    <a16:creationId xmlns:a16="http://schemas.microsoft.com/office/drawing/2014/main" id="{0E59E9AD-8961-406A-B6DC-6382EF105E9B}"/>
                  </a:ext>
                </a:extLst>
              </p:cNvPr>
              <p:cNvSpPr/>
              <p:nvPr/>
            </p:nvSpPr>
            <p:spPr bwMode="auto">
              <a:xfrm>
                <a:off x="8333390" y="1947199"/>
                <a:ext cx="1536192" cy="2818324"/>
              </a:xfrm>
              <a:custGeom>
                <a:avLst/>
                <a:gdLst>
                  <a:gd name="connsiteX0" fmla="*/ 0 w 1076756"/>
                  <a:gd name="connsiteY0" fmla="*/ 0 h 2213253"/>
                  <a:gd name="connsiteX1" fmla="*/ 1076756 w 1076756"/>
                  <a:gd name="connsiteY1" fmla="*/ 0 h 2213253"/>
                  <a:gd name="connsiteX2" fmla="*/ 1076756 w 1076756"/>
                  <a:gd name="connsiteY2" fmla="*/ 2213253 h 2213253"/>
                  <a:gd name="connsiteX3" fmla="*/ 0 w 1076756"/>
                  <a:gd name="connsiteY3" fmla="*/ 2213253 h 2213253"/>
                  <a:gd name="connsiteX4" fmla="*/ 0 w 1076756"/>
                  <a:gd name="connsiteY4" fmla="*/ 0 h 2213253"/>
                  <a:gd name="connsiteX0" fmla="*/ 5576 w 1076756"/>
                  <a:gd name="connsiteY0" fmla="*/ 239751 h 2213253"/>
                  <a:gd name="connsiteX1" fmla="*/ 1076756 w 1076756"/>
                  <a:gd name="connsiteY1" fmla="*/ 0 h 2213253"/>
                  <a:gd name="connsiteX2" fmla="*/ 1076756 w 1076756"/>
                  <a:gd name="connsiteY2" fmla="*/ 2213253 h 2213253"/>
                  <a:gd name="connsiteX3" fmla="*/ 0 w 1076756"/>
                  <a:gd name="connsiteY3" fmla="*/ 2213253 h 2213253"/>
                  <a:gd name="connsiteX4" fmla="*/ 5576 w 1076756"/>
                  <a:gd name="connsiteY4" fmla="*/ 239751 h 2213253"/>
                  <a:gd name="connsiteX0" fmla="*/ 5576 w 1076756"/>
                  <a:gd name="connsiteY0" fmla="*/ 262054 h 2235556"/>
                  <a:gd name="connsiteX1" fmla="*/ 1076756 w 1076756"/>
                  <a:gd name="connsiteY1" fmla="*/ 0 h 2235556"/>
                  <a:gd name="connsiteX2" fmla="*/ 1076756 w 1076756"/>
                  <a:gd name="connsiteY2" fmla="*/ 2235556 h 2235556"/>
                  <a:gd name="connsiteX3" fmla="*/ 0 w 1076756"/>
                  <a:gd name="connsiteY3" fmla="*/ 2235556 h 2235556"/>
                  <a:gd name="connsiteX4" fmla="*/ 5576 w 1076756"/>
                  <a:gd name="connsiteY4" fmla="*/ 262054 h 2235556"/>
                  <a:gd name="connsiteX0" fmla="*/ 1476 w 1076756"/>
                  <a:gd name="connsiteY0" fmla="*/ 266154 h 2235556"/>
                  <a:gd name="connsiteX1" fmla="*/ 1076756 w 1076756"/>
                  <a:gd name="connsiteY1" fmla="*/ 0 h 2235556"/>
                  <a:gd name="connsiteX2" fmla="*/ 1076756 w 1076756"/>
                  <a:gd name="connsiteY2" fmla="*/ 2235556 h 2235556"/>
                  <a:gd name="connsiteX3" fmla="*/ 0 w 1076756"/>
                  <a:gd name="connsiteY3" fmla="*/ 2235556 h 2235556"/>
                  <a:gd name="connsiteX4" fmla="*/ 1476 w 1076756"/>
                  <a:gd name="connsiteY4" fmla="*/ 266154 h 2235556"/>
                  <a:gd name="connsiteX0" fmla="*/ 1476 w 1076756"/>
                  <a:gd name="connsiteY0" fmla="*/ 257953 h 2227355"/>
                  <a:gd name="connsiteX1" fmla="*/ 1076756 w 1076756"/>
                  <a:gd name="connsiteY1" fmla="*/ 0 h 2227355"/>
                  <a:gd name="connsiteX2" fmla="*/ 1076756 w 1076756"/>
                  <a:gd name="connsiteY2" fmla="*/ 2227355 h 2227355"/>
                  <a:gd name="connsiteX3" fmla="*/ 0 w 1076756"/>
                  <a:gd name="connsiteY3" fmla="*/ 2227355 h 2227355"/>
                  <a:gd name="connsiteX4" fmla="*/ 1476 w 1076756"/>
                  <a:gd name="connsiteY4" fmla="*/ 257953 h 2227355"/>
                  <a:gd name="connsiteX0" fmla="*/ 1476 w 1076756"/>
                  <a:gd name="connsiteY0" fmla="*/ 262054 h 2231456"/>
                  <a:gd name="connsiteX1" fmla="*/ 1072655 w 1076756"/>
                  <a:gd name="connsiteY1" fmla="*/ 0 h 2231456"/>
                  <a:gd name="connsiteX2" fmla="*/ 1076756 w 1076756"/>
                  <a:gd name="connsiteY2" fmla="*/ 2231456 h 2231456"/>
                  <a:gd name="connsiteX3" fmla="*/ 0 w 1076756"/>
                  <a:gd name="connsiteY3" fmla="*/ 2231456 h 2231456"/>
                  <a:gd name="connsiteX4" fmla="*/ 1476 w 1076756"/>
                  <a:gd name="connsiteY4" fmla="*/ 262054 h 2231456"/>
                  <a:gd name="connsiteX0" fmla="*/ 1476 w 1076756"/>
                  <a:gd name="connsiteY0" fmla="*/ 253853 h 2223255"/>
                  <a:gd name="connsiteX1" fmla="*/ 1076756 w 1076756"/>
                  <a:gd name="connsiteY1" fmla="*/ 0 h 2223255"/>
                  <a:gd name="connsiteX2" fmla="*/ 1076756 w 1076756"/>
                  <a:gd name="connsiteY2" fmla="*/ 2223255 h 2223255"/>
                  <a:gd name="connsiteX3" fmla="*/ 0 w 1076756"/>
                  <a:gd name="connsiteY3" fmla="*/ 2223255 h 2223255"/>
                  <a:gd name="connsiteX4" fmla="*/ 1476 w 1076756"/>
                  <a:gd name="connsiteY4" fmla="*/ 253853 h 2223255"/>
                  <a:gd name="connsiteX0" fmla="*/ 1476 w 1080856"/>
                  <a:gd name="connsiteY0" fmla="*/ 262054 h 2231456"/>
                  <a:gd name="connsiteX1" fmla="*/ 1080856 w 1080856"/>
                  <a:gd name="connsiteY1" fmla="*/ 0 h 2231456"/>
                  <a:gd name="connsiteX2" fmla="*/ 1076756 w 1080856"/>
                  <a:gd name="connsiteY2" fmla="*/ 2231456 h 2231456"/>
                  <a:gd name="connsiteX3" fmla="*/ 0 w 1080856"/>
                  <a:gd name="connsiteY3" fmla="*/ 2231456 h 2231456"/>
                  <a:gd name="connsiteX4" fmla="*/ 1476 w 1080856"/>
                  <a:gd name="connsiteY4" fmla="*/ 262054 h 223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56" h="2231456">
                    <a:moveTo>
                      <a:pt x="1476" y="262054"/>
                    </a:moveTo>
                    <a:lnTo>
                      <a:pt x="1080856" y="0"/>
                    </a:lnTo>
                    <a:cubicBezTo>
                      <a:pt x="1079489" y="743819"/>
                      <a:pt x="1078123" y="1487637"/>
                      <a:pt x="1076756" y="2231456"/>
                    </a:cubicBezTo>
                    <a:lnTo>
                      <a:pt x="0" y="2231456"/>
                    </a:lnTo>
                    <a:cubicBezTo>
                      <a:pt x="1859" y="1573622"/>
                      <a:pt x="-383" y="919888"/>
                      <a:pt x="1476" y="262054"/>
                    </a:cubicBezTo>
                    <a:close/>
                  </a:path>
                </a:pathLst>
              </a:custGeom>
              <a:solidFill>
                <a:srgbClr val="0D3759">
                  <a:alpha val="51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dirty="0"/>
              </a:p>
            </p:txBody>
          </p:sp>
          <p:sp>
            <p:nvSpPr>
              <p:cNvPr id="80" name="Rectangle 58">
                <a:extLst>
                  <a:ext uri="{FF2B5EF4-FFF2-40B4-BE49-F238E27FC236}">
                    <a16:creationId xmlns:a16="http://schemas.microsoft.com/office/drawing/2014/main" id="{F9B7ABE1-BE69-4A24-B8F3-1BEC77FE8EFC}"/>
                  </a:ext>
                </a:extLst>
              </p:cNvPr>
              <p:cNvSpPr/>
              <p:nvPr/>
            </p:nvSpPr>
            <p:spPr>
              <a:xfrm>
                <a:off x="9866331" y="1610626"/>
                <a:ext cx="1532113" cy="3157000"/>
              </a:xfrm>
              <a:custGeom>
                <a:avLst/>
                <a:gdLst>
                  <a:gd name="connsiteX0" fmla="*/ 0 w 1089082"/>
                  <a:gd name="connsiteY0" fmla="*/ 0 h 2499607"/>
                  <a:gd name="connsiteX1" fmla="*/ 1089082 w 1089082"/>
                  <a:gd name="connsiteY1" fmla="*/ 0 h 2499607"/>
                  <a:gd name="connsiteX2" fmla="*/ 1089082 w 1089082"/>
                  <a:gd name="connsiteY2" fmla="*/ 2499607 h 2499607"/>
                  <a:gd name="connsiteX3" fmla="*/ 0 w 1089082"/>
                  <a:gd name="connsiteY3" fmla="*/ 2499607 h 2499607"/>
                  <a:gd name="connsiteX4" fmla="*/ 0 w 1089082"/>
                  <a:gd name="connsiteY4" fmla="*/ 0 h 2499607"/>
                  <a:gd name="connsiteX0" fmla="*/ 0 w 1089082"/>
                  <a:gd name="connsiteY0" fmla="*/ 267629 h 2499607"/>
                  <a:gd name="connsiteX1" fmla="*/ 1089082 w 1089082"/>
                  <a:gd name="connsiteY1" fmla="*/ 0 h 2499607"/>
                  <a:gd name="connsiteX2" fmla="*/ 1089082 w 1089082"/>
                  <a:gd name="connsiteY2" fmla="*/ 2499607 h 2499607"/>
                  <a:gd name="connsiteX3" fmla="*/ 0 w 1089082"/>
                  <a:gd name="connsiteY3" fmla="*/ 2499607 h 2499607"/>
                  <a:gd name="connsiteX4" fmla="*/ 0 w 1089082"/>
                  <a:gd name="connsiteY4" fmla="*/ 267629 h 2499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9082" h="2499607">
                    <a:moveTo>
                      <a:pt x="0" y="267629"/>
                    </a:moveTo>
                    <a:lnTo>
                      <a:pt x="1089082" y="0"/>
                    </a:lnTo>
                    <a:lnTo>
                      <a:pt x="1089082" y="2499607"/>
                    </a:lnTo>
                    <a:lnTo>
                      <a:pt x="0" y="2499607"/>
                    </a:lnTo>
                    <a:lnTo>
                      <a:pt x="0" y="267629"/>
                    </a:lnTo>
                    <a:close/>
                  </a:path>
                </a:pathLst>
              </a:custGeom>
              <a:solidFill>
                <a:srgbClr val="0D3759">
                  <a:alpha val="61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dirty="0"/>
              </a:p>
            </p:txBody>
          </p:sp>
          <p:sp>
            <p:nvSpPr>
              <p:cNvPr id="81" name="TextBox 80">
                <a:extLst>
                  <a:ext uri="{FF2B5EF4-FFF2-40B4-BE49-F238E27FC236}">
                    <a16:creationId xmlns:a16="http://schemas.microsoft.com/office/drawing/2014/main" id="{23C322A9-3666-4C5C-BB1E-0D16D470EBF7}"/>
                  </a:ext>
                </a:extLst>
              </p:cNvPr>
              <p:cNvSpPr txBox="1"/>
              <p:nvPr/>
            </p:nvSpPr>
            <p:spPr>
              <a:xfrm>
                <a:off x="1985585" y="2716825"/>
                <a:ext cx="1288240" cy="338554"/>
              </a:xfrm>
              <a:prstGeom prst="rect">
                <a:avLst/>
              </a:prstGeom>
              <a:noFill/>
            </p:spPr>
            <p:txBody>
              <a:bodyPr wrap="square">
                <a:spAutoFit/>
              </a:bodyPr>
              <a:lstStyle/>
              <a:p>
                <a:pPr algn="ctr">
                  <a:defRPr/>
                </a:pPr>
                <a:r>
                  <a:rPr lang="en-US" sz="1600" b="1" dirty="0">
                    <a:ea typeface="ＭＳ Ｐゴシック" pitchFamily="-101" charset="-128"/>
                    <a:cs typeface="ＭＳ Ｐゴシック" pitchFamily="-101" charset="-128"/>
                  </a:rPr>
                  <a:t>Step 1</a:t>
                </a:r>
              </a:p>
            </p:txBody>
          </p:sp>
          <p:sp>
            <p:nvSpPr>
              <p:cNvPr id="82" name="TextBox 81">
                <a:extLst>
                  <a:ext uri="{FF2B5EF4-FFF2-40B4-BE49-F238E27FC236}">
                    <a16:creationId xmlns:a16="http://schemas.microsoft.com/office/drawing/2014/main" id="{600A86AB-6EFF-4409-846F-6F44D0442B17}"/>
                  </a:ext>
                </a:extLst>
              </p:cNvPr>
              <p:cNvSpPr txBox="1"/>
              <p:nvPr/>
            </p:nvSpPr>
            <p:spPr>
              <a:xfrm>
                <a:off x="3799952" y="2716825"/>
                <a:ext cx="2587636" cy="625812"/>
              </a:xfrm>
              <a:prstGeom prst="rect">
                <a:avLst/>
              </a:prstGeom>
              <a:noFill/>
            </p:spPr>
            <p:txBody>
              <a:bodyPr wrap="square">
                <a:spAutoFit/>
              </a:bodyPr>
              <a:lstStyle/>
              <a:p>
                <a:pPr algn="ctr">
                  <a:spcAft>
                    <a:spcPts val="800"/>
                  </a:spcAft>
                  <a:defRPr/>
                </a:pPr>
                <a:r>
                  <a:rPr lang="en-US" sz="1600" b="1" dirty="0">
                    <a:latin typeface="Arial" pitchFamily="-101" charset="0"/>
                    <a:ea typeface="ＭＳ Ｐゴシック" pitchFamily="-101" charset="-128"/>
                    <a:cs typeface="ＭＳ Ｐゴシック" pitchFamily="-101" charset="-128"/>
                  </a:rPr>
                  <a:t>Step 2</a:t>
                </a:r>
              </a:p>
              <a:p>
                <a:pPr algn="ctr">
                  <a:defRPr/>
                </a:pPr>
                <a:r>
                  <a:rPr lang="en-US" altLang="en-US" sz="1200" dirty="0"/>
                  <a:t>Low-dose ICS</a:t>
                </a:r>
              </a:p>
            </p:txBody>
          </p:sp>
          <p:sp>
            <p:nvSpPr>
              <p:cNvPr id="83" name="TextBox 82">
                <a:extLst>
                  <a:ext uri="{FF2B5EF4-FFF2-40B4-BE49-F238E27FC236}">
                    <a16:creationId xmlns:a16="http://schemas.microsoft.com/office/drawing/2014/main" id="{B6574588-373D-43E2-843E-1A5389FD0692}"/>
                  </a:ext>
                </a:extLst>
              </p:cNvPr>
              <p:cNvSpPr txBox="1"/>
              <p:nvPr/>
            </p:nvSpPr>
            <p:spPr>
              <a:xfrm>
                <a:off x="6960970" y="2648769"/>
                <a:ext cx="1215148" cy="1147366"/>
              </a:xfrm>
              <a:prstGeom prst="rect">
                <a:avLst/>
              </a:prstGeom>
              <a:noFill/>
            </p:spPr>
            <p:txBody>
              <a:bodyPr wrap="square">
                <a:spAutoFit/>
              </a:bodyPr>
              <a:lstStyle/>
              <a:p>
                <a:pPr algn="ctr">
                  <a:spcAft>
                    <a:spcPts val="800"/>
                  </a:spcAft>
                  <a:defRPr/>
                </a:pPr>
                <a:r>
                  <a:rPr lang="en-US" sz="1600" b="1" dirty="0">
                    <a:ea typeface="ＭＳ Ｐゴシック" pitchFamily="-101" charset="-128"/>
                    <a:cs typeface="ＭＳ Ｐゴシック" pitchFamily="-101" charset="-128"/>
                  </a:rPr>
                  <a:t>Step 3</a:t>
                </a:r>
              </a:p>
              <a:p>
                <a:pPr algn="ctr">
                  <a:lnSpc>
                    <a:spcPts val="1400"/>
                  </a:lnSpc>
                  <a:defRPr/>
                </a:pPr>
                <a:r>
                  <a:rPr lang="en-US" altLang="en-US" sz="1200" dirty="0"/>
                  <a:t>Low-dose </a:t>
                </a:r>
                <a:br>
                  <a:rPr lang="en-US" altLang="en-US" sz="1200" dirty="0"/>
                </a:br>
                <a:r>
                  <a:rPr lang="en-US" altLang="en-US" sz="1200" dirty="0"/>
                  <a:t>ICS/LABA</a:t>
                </a:r>
                <a:r>
                  <a:rPr lang="en-US" altLang="en-US" sz="1200" baseline="30000" dirty="0"/>
                  <a:t>b</a:t>
                </a:r>
                <a:endParaRPr lang="en-US" altLang="en-US" sz="1200" dirty="0"/>
              </a:p>
              <a:p>
                <a:pPr algn="ctr">
                  <a:defRPr/>
                </a:pPr>
                <a:endParaRPr lang="en-US" sz="1600" b="1" dirty="0">
                  <a:ea typeface="ＭＳ Ｐゴシック" pitchFamily="-101" charset="-128"/>
                  <a:cs typeface="ＭＳ Ｐゴシック" pitchFamily="-101" charset="-128"/>
                </a:endParaRPr>
              </a:p>
            </p:txBody>
          </p:sp>
          <p:sp>
            <p:nvSpPr>
              <p:cNvPr id="84" name="TextBox 83">
                <a:extLst>
                  <a:ext uri="{FF2B5EF4-FFF2-40B4-BE49-F238E27FC236}">
                    <a16:creationId xmlns:a16="http://schemas.microsoft.com/office/drawing/2014/main" id="{96DC9CD8-E49C-4D5D-8364-FA512C527788}"/>
                  </a:ext>
                </a:extLst>
              </p:cNvPr>
              <p:cNvSpPr txBox="1"/>
              <p:nvPr/>
            </p:nvSpPr>
            <p:spPr>
              <a:xfrm>
                <a:off x="8507932" y="2316897"/>
                <a:ext cx="1187108" cy="810478"/>
              </a:xfrm>
              <a:prstGeom prst="rect">
                <a:avLst/>
              </a:prstGeom>
              <a:noFill/>
            </p:spPr>
            <p:txBody>
              <a:bodyPr wrap="square">
                <a:spAutoFit/>
              </a:bodyPr>
              <a:lstStyle/>
              <a:p>
                <a:pPr algn="ctr">
                  <a:spcAft>
                    <a:spcPts val="800"/>
                  </a:spcAft>
                  <a:defRPr/>
                </a:pPr>
                <a:r>
                  <a:rPr lang="en-US" sz="1600" b="1" dirty="0">
                    <a:ea typeface="ＭＳ Ｐゴシック" pitchFamily="-101" charset="-128"/>
                    <a:cs typeface="ＭＳ Ｐゴシック" pitchFamily="-101" charset="-128"/>
                  </a:rPr>
                  <a:t>Step 4</a:t>
                </a:r>
              </a:p>
              <a:p>
                <a:pPr algn="ctr">
                  <a:defRPr/>
                </a:pPr>
                <a:r>
                  <a:rPr lang="en-US" altLang="en-US" sz="1200" dirty="0"/>
                  <a:t>Med/High</a:t>
                </a:r>
                <a:br>
                  <a:rPr lang="en-US" altLang="en-US" sz="1200" dirty="0"/>
                </a:br>
                <a:r>
                  <a:rPr lang="en-US" altLang="en-US" sz="1200" dirty="0"/>
                  <a:t>ICS/LABA</a:t>
                </a:r>
              </a:p>
            </p:txBody>
          </p:sp>
          <p:sp>
            <p:nvSpPr>
              <p:cNvPr id="85" name="TextBox 84">
                <a:extLst>
                  <a:ext uri="{FF2B5EF4-FFF2-40B4-BE49-F238E27FC236}">
                    <a16:creationId xmlns:a16="http://schemas.microsoft.com/office/drawing/2014/main" id="{666817C2-7A7C-4252-B202-2A7C34F5C887}"/>
                  </a:ext>
                </a:extLst>
              </p:cNvPr>
              <p:cNvSpPr txBox="1"/>
              <p:nvPr/>
            </p:nvSpPr>
            <p:spPr>
              <a:xfrm>
                <a:off x="9952983" y="1939738"/>
                <a:ext cx="1358814" cy="1698552"/>
              </a:xfrm>
              <a:prstGeom prst="rect">
                <a:avLst/>
              </a:prstGeom>
              <a:noFill/>
            </p:spPr>
            <p:txBody>
              <a:bodyPr wrap="square">
                <a:spAutoFit/>
              </a:bodyPr>
              <a:lstStyle/>
              <a:p>
                <a:pPr algn="ctr">
                  <a:spcAft>
                    <a:spcPts val="800"/>
                  </a:spcAft>
                  <a:defRPr/>
                </a:pPr>
                <a:r>
                  <a:rPr lang="en-US" sz="1600" b="1" dirty="0">
                    <a:ea typeface="ＭＳ Ｐゴシック" pitchFamily="-101" charset="-128"/>
                    <a:cs typeface="ＭＳ Ｐゴシック" pitchFamily="-101" charset="-128"/>
                  </a:rPr>
                  <a:t>Step 5</a:t>
                </a:r>
              </a:p>
              <a:p>
                <a:pPr algn="ctr">
                  <a:defRPr/>
                </a:pPr>
                <a:r>
                  <a:rPr lang="en-US" altLang="en-US" sz="1200" dirty="0"/>
                  <a:t>Refer for add-on treatment </a:t>
                </a:r>
                <a:br>
                  <a:rPr lang="en-US" altLang="en-US" sz="1200" dirty="0"/>
                </a:br>
                <a:r>
                  <a:rPr lang="en-US" altLang="en-US" sz="1200" dirty="0"/>
                  <a:t>(eg, </a:t>
                </a:r>
                <a:r>
                  <a:rPr lang="en-US" altLang="en-US" sz="1200" dirty="0" err="1"/>
                  <a:t>tiotropium,</a:t>
                </a:r>
                <a:r>
                  <a:rPr lang="en-US" altLang="en-US" sz="1200" baseline="30000" dirty="0" err="1"/>
                  <a:t>a,d</a:t>
                </a:r>
                <a:r>
                  <a:rPr lang="en-US" altLang="en-US" sz="1200" dirty="0"/>
                  <a:t> anti-</a:t>
                </a:r>
                <a:r>
                  <a:rPr lang="en-US" altLang="en-US" sz="1200" dirty="0" err="1"/>
                  <a:t>IgE</a:t>
                </a:r>
                <a:r>
                  <a:rPr lang="en-US" altLang="en-US" sz="1200" dirty="0"/>
                  <a:t>,</a:t>
                </a:r>
              </a:p>
              <a:p>
                <a:pPr algn="ctr">
                  <a:defRPr/>
                </a:pPr>
                <a:r>
                  <a:rPr lang="en-US" altLang="en-US" sz="1200" dirty="0"/>
                  <a:t>anti-IL5)</a:t>
                </a:r>
                <a:r>
                  <a:rPr lang="en-US" altLang="en-US" sz="1200" baseline="30000" dirty="0"/>
                  <a:t>a</a:t>
                </a:r>
                <a:endParaRPr lang="en-US" sz="1200" b="1" dirty="0">
                  <a:ea typeface="ＭＳ Ｐゴシック" pitchFamily="-101" charset="-128"/>
                  <a:cs typeface="ＭＳ Ｐゴシック" pitchFamily="-101" charset="-128"/>
                </a:endParaRPr>
              </a:p>
            </p:txBody>
          </p:sp>
          <p:sp>
            <p:nvSpPr>
              <p:cNvPr id="87" name="Textfeld 9">
                <a:extLst>
                  <a:ext uri="{FF2B5EF4-FFF2-40B4-BE49-F238E27FC236}">
                    <a16:creationId xmlns:a16="http://schemas.microsoft.com/office/drawing/2014/main" id="{48873D6F-A006-45B0-B013-3CC3055CC482}"/>
                  </a:ext>
                </a:extLst>
              </p:cNvPr>
              <p:cNvSpPr txBox="1">
                <a:spLocks noChangeArrowheads="1"/>
              </p:cNvSpPr>
              <p:nvPr/>
            </p:nvSpPr>
            <p:spPr bwMode="auto">
              <a:xfrm>
                <a:off x="890944" y="4914597"/>
                <a:ext cx="9360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lnSpc>
                    <a:spcPts val="1600"/>
                  </a:lnSpc>
                </a:pPr>
                <a:r>
                  <a:rPr lang="en-GB" altLang="en-US" sz="1200" b="1" dirty="0">
                    <a:solidFill>
                      <a:schemeClr val="accent2"/>
                    </a:solidFill>
                  </a:rPr>
                  <a:t>Reliever</a:t>
                </a:r>
              </a:p>
            </p:txBody>
          </p:sp>
          <p:sp>
            <p:nvSpPr>
              <p:cNvPr id="88" name="Textfeld 9">
                <a:extLst>
                  <a:ext uri="{FF2B5EF4-FFF2-40B4-BE49-F238E27FC236}">
                    <a16:creationId xmlns:a16="http://schemas.microsoft.com/office/drawing/2014/main" id="{7863FDC8-1DB7-4BDA-8FC3-CD4C33BDF753}"/>
                  </a:ext>
                </a:extLst>
              </p:cNvPr>
              <p:cNvSpPr txBox="1">
                <a:spLocks noChangeArrowheads="1"/>
              </p:cNvSpPr>
              <p:nvPr/>
            </p:nvSpPr>
            <p:spPr bwMode="auto">
              <a:xfrm>
                <a:off x="979721" y="4001808"/>
                <a:ext cx="824244"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lnSpc>
                    <a:spcPts val="1600"/>
                  </a:lnSpc>
                </a:pPr>
                <a:r>
                  <a:rPr lang="en-GB" altLang="en-US" sz="1200" b="1" dirty="0">
                    <a:solidFill>
                      <a:schemeClr val="accent2"/>
                    </a:solidFill>
                  </a:rPr>
                  <a:t>Other</a:t>
                </a:r>
                <a:r>
                  <a:rPr lang="en-GB" altLang="en-US" sz="1200" b="1" dirty="0">
                    <a:solidFill>
                      <a:schemeClr val="accent1"/>
                    </a:solidFill>
                  </a:rPr>
                  <a:t> </a:t>
                </a:r>
              </a:p>
              <a:p>
                <a:pPr algn="r" eaLnBrk="1" hangingPunct="1">
                  <a:lnSpc>
                    <a:spcPts val="1600"/>
                  </a:lnSpc>
                </a:pPr>
                <a:r>
                  <a:rPr lang="en-GB" altLang="en-US" sz="1200" b="1" dirty="0">
                    <a:solidFill>
                      <a:schemeClr val="accent2"/>
                    </a:solidFill>
                  </a:rPr>
                  <a:t>options</a:t>
                </a:r>
              </a:p>
            </p:txBody>
          </p:sp>
          <p:sp>
            <p:nvSpPr>
              <p:cNvPr id="89" name="TextBox 20">
                <a:extLst>
                  <a:ext uri="{FF2B5EF4-FFF2-40B4-BE49-F238E27FC236}">
                    <a16:creationId xmlns:a16="http://schemas.microsoft.com/office/drawing/2014/main" id="{5835C165-74B5-4FEC-AA32-63D3B9DBE2CA}"/>
                  </a:ext>
                </a:extLst>
              </p:cNvPr>
              <p:cNvSpPr txBox="1">
                <a:spLocks noChangeArrowheads="1"/>
              </p:cNvSpPr>
              <p:nvPr/>
            </p:nvSpPr>
            <p:spPr bwMode="auto">
              <a:xfrm>
                <a:off x="3857954" y="4012812"/>
                <a:ext cx="2471632" cy="480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72000" rIns="36000" bIns="36000">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a:lnSpc>
                    <a:spcPts val="1400"/>
                  </a:lnSpc>
                </a:pPr>
                <a:r>
                  <a:rPr lang="en-US" altLang="en-US" sz="1200" dirty="0">
                    <a:latin typeface="+mn-lt"/>
                  </a:rPr>
                  <a:t>LTRA</a:t>
                </a:r>
              </a:p>
              <a:p>
                <a:pPr algn="ctr">
                  <a:lnSpc>
                    <a:spcPts val="1400"/>
                  </a:lnSpc>
                </a:pPr>
                <a:r>
                  <a:rPr lang="en-US" altLang="en-US" sz="1200" dirty="0">
                    <a:latin typeface="+mn-lt"/>
                  </a:rPr>
                  <a:t>Low-dose theophylline</a:t>
                </a:r>
                <a:r>
                  <a:rPr lang="en-US" altLang="en-US" sz="1200" baseline="30000" dirty="0">
                    <a:latin typeface="+mn-lt"/>
                  </a:rPr>
                  <a:t>a</a:t>
                </a:r>
                <a:endParaRPr lang="en-US" altLang="en-US" sz="1200" dirty="0">
                  <a:latin typeface="+mn-lt"/>
                </a:endParaRPr>
              </a:p>
            </p:txBody>
          </p:sp>
          <p:sp>
            <p:nvSpPr>
              <p:cNvPr id="93" name="TextBox 20">
                <a:extLst>
                  <a:ext uri="{FF2B5EF4-FFF2-40B4-BE49-F238E27FC236}">
                    <a16:creationId xmlns:a16="http://schemas.microsoft.com/office/drawing/2014/main" id="{932AD15F-51DD-429F-B4DD-6BFFD41245D5}"/>
                  </a:ext>
                </a:extLst>
              </p:cNvPr>
              <p:cNvSpPr txBox="1">
                <a:spLocks noChangeArrowheads="1"/>
              </p:cNvSpPr>
              <p:nvPr/>
            </p:nvSpPr>
            <p:spPr bwMode="auto">
              <a:xfrm>
                <a:off x="6940481" y="3839559"/>
                <a:ext cx="1256127" cy="8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72000" rIns="36000" bIns="36000">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a:lnSpc>
                    <a:spcPts val="1400"/>
                  </a:lnSpc>
                </a:pPr>
                <a:r>
                  <a:rPr lang="en-US" altLang="en-US" sz="1200" dirty="0">
                    <a:latin typeface="+mn-lt"/>
                  </a:rPr>
                  <a:t>Med/High ICS</a:t>
                </a:r>
              </a:p>
              <a:p>
                <a:pPr algn="ctr">
                  <a:lnSpc>
                    <a:spcPts val="1400"/>
                  </a:lnSpc>
                </a:pPr>
                <a:r>
                  <a:rPr lang="en-US" altLang="en-US" sz="1200" dirty="0">
                    <a:latin typeface="+mn-lt"/>
                  </a:rPr>
                  <a:t>Low-dose ICS + LTRA (or + theophylline)</a:t>
                </a:r>
                <a:r>
                  <a:rPr lang="en-US" altLang="en-US" sz="1200" baseline="30000" dirty="0"/>
                  <a:t>a</a:t>
                </a:r>
                <a:endParaRPr lang="en-US" altLang="en-US" sz="1200" dirty="0">
                  <a:latin typeface="+mn-lt"/>
                </a:endParaRPr>
              </a:p>
            </p:txBody>
          </p:sp>
          <p:sp>
            <p:nvSpPr>
              <p:cNvPr id="94" name="TextBox 20">
                <a:extLst>
                  <a:ext uri="{FF2B5EF4-FFF2-40B4-BE49-F238E27FC236}">
                    <a16:creationId xmlns:a16="http://schemas.microsoft.com/office/drawing/2014/main" id="{603B0601-2C17-4BE3-B5D1-4F3973494565}"/>
                  </a:ext>
                </a:extLst>
              </p:cNvPr>
              <p:cNvSpPr txBox="1">
                <a:spLocks noChangeArrowheads="1"/>
              </p:cNvSpPr>
              <p:nvPr/>
            </p:nvSpPr>
            <p:spPr bwMode="auto">
              <a:xfrm>
                <a:off x="8457782" y="3602505"/>
                <a:ext cx="1285159" cy="110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72000" rIns="36000" bIns="36000">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a:lnSpc>
                    <a:spcPts val="1400"/>
                  </a:lnSpc>
                </a:pPr>
                <a:r>
                  <a:rPr lang="en-US" altLang="en-US" sz="1200" dirty="0">
                    <a:latin typeface="+mn-lt"/>
                  </a:rPr>
                  <a:t>Add </a:t>
                </a:r>
                <a:r>
                  <a:rPr lang="en-US" altLang="en-US" sz="1200" dirty="0" err="1">
                    <a:latin typeface="+mn-lt"/>
                  </a:rPr>
                  <a:t>tiotropium</a:t>
                </a:r>
                <a:r>
                  <a:rPr lang="en-US" altLang="en-US" sz="1200" b="1" baseline="30000" dirty="0" err="1">
                    <a:latin typeface="+mn-lt"/>
                  </a:rPr>
                  <a:t>a,d</a:t>
                </a:r>
                <a:endParaRPr lang="en-US" altLang="en-US" sz="1200" dirty="0">
                  <a:latin typeface="+mn-lt"/>
                </a:endParaRPr>
              </a:p>
              <a:p>
                <a:pPr algn="ctr">
                  <a:lnSpc>
                    <a:spcPts val="1400"/>
                  </a:lnSpc>
                </a:pPr>
                <a:r>
                  <a:rPr lang="en-US" altLang="en-US" sz="1200" dirty="0">
                    <a:latin typeface="+mn-lt"/>
                  </a:rPr>
                  <a:t>Med/High ICS + LTRA (or +theophylline)</a:t>
                </a:r>
                <a:r>
                  <a:rPr lang="en-US" altLang="en-US" sz="1200" baseline="30000" dirty="0">
                    <a:latin typeface="+mn-lt"/>
                  </a:rPr>
                  <a:t>a</a:t>
                </a:r>
                <a:endParaRPr lang="en-US" altLang="en-US" sz="1200" dirty="0">
                  <a:latin typeface="+mn-lt"/>
                </a:endParaRPr>
              </a:p>
            </p:txBody>
          </p:sp>
          <p:sp>
            <p:nvSpPr>
              <p:cNvPr id="95" name="TextBox 20">
                <a:extLst>
                  <a:ext uri="{FF2B5EF4-FFF2-40B4-BE49-F238E27FC236}">
                    <a16:creationId xmlns:a16="http://schemas.microsoft.com/office/drawing/2014/main" id="{058D57D7-EC29-47D1-A46F-48D62B8C95B8}"/>
                  </a:ext>
                </a:extLst>
              </p:cNvPr>
              <p:cNvSpPr txBox="1">
                <a:spLocks noChangeArrowheads="1"/>
              </p:cNvSpPr>
              <p:nvPr/>
            </p:nvSpPr>
            <p:spPr bwMode="auto">
              <a:xfrm>
                <a:off x="10104722" y="4019096"/>
                <a:ext cx="1055330" cy="71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72000" rIns="36000" bIns="36000">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a:lnSpc>
                    <a:spcPts val="1400"/>
                  </a:lnSpc>
                </a:pPr>
                <a:r>
                  <a:rPr lang="en-US" altLang="en-US" sz="1200" dirty="0">
                    <a:latin typeface="+mn-lt"/>
                  </a:rPr>
                  <a:t>Add </a:t>
                </a:r>
              </a:p>
              <a:p>
                <a:pPr algn="ctr">
                  <a:lnSpc>
                    <a:spcPts val="1400"/>
                  </a:lnSpc>
                </a:pPr>
                <a:r>
                  <a:rPr lang="en-US" altLang="en-US" sz="1200" dirty="0">
                    <a:latin typeface="+mn-lt"/>
                  </a:rPr>
                  <a:t>low-dose</a:t>
                </a:r>
                <a:br>
                  <a:rPr lang="en-US" altLang="en-US" sz="1200" dirty="0">
                    <a:latin typeface="+mn-lt"/>
                  </a:rPr>
                </a:br>
                <a:r>
                  <a:rPr lang="en-US" altLang="en-US" sz="1200" dirty="0">
                    <a:latin typeface="+mn-lt"/>
                  </a:rPr>
                  <a:t>OCS</a:t>
                </a:r>
              </a:p>
            </p:txBody>
          </p:sp>
          <p:sp>
            <p:nvSpPr>
              <p:cNvPr id="97" name="Rectangle 96">
                <a:extLst>
                  <a:ext uri="{FF2B5EF4-FFF2-40B4-BE49-F238E27FC236}">
                    <a16:creationId xmlns:a16="http://schemas.microsoft.com/office/drawing/2014/main" id="{23C27047-6343-4BB6-89E6-B390E55F815E}"/>
                  </a:ext>
                </a:extLst>
              </p:cNvPr>
              <p:cNvSpPr/>
              <p:nvPr/>
            </p:nvSpPr>
            <p:spPr bwMode="auto">
              <a:xfrm>
                <a:off x="6800449" y="4763006"/>
                <a:ext cx="4597996" cy="611101"/>
              </a:xfrm>
              <a:prstGeom prst="rect">
                <a:avLst/>
              </a:prstGeom>
              <a:solidFill>
                <a:schemeClr val="accent6">
                  <a:alpha val="69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ts val="1500"/>
                  </a:lnSpc>
                </a:pPr>
                <a:r>
                  <a:rPr lang="en-US" altLang="en-US" sz="1200" b="1" dirty="0">
                    <a:solidFill>
                      <a:schemeClr val="tx1"/>
                    </a:solidFill>
                  </a:rPr>
                  <a:t>As needed: SABA or low-dose ICS/formoterol</a:t>
                </a:r>
                <a:r>
                  <a:rPr lang="en-US" altLang="en-US" sz="1200" b="1" baseline="30000" dirty="0">
                    <a:solidFill>
                      <a:schemeClr val="tx1"/>
                    </a:solidFill>
                  </a:rPr>
                  <a:t>c</a:t>
                </a:r>
              </a:p>
            </p:txBody>
          </p:sp>
          <p:sp>
            <p:nvSpPr>
              <p:cNvPr id="35" name="Rectangle 34">
                <a:extLst>
                  <a:ext uri="{FF2B5EF4-FFF2-40B4-BE49-F238E27FC236}">
                    <a16:creationId xmlns:a16="http://schemas.microsoft.com/office/drawing/2014/main" id="{E12B4335-DB99-E848-B3F4-F71375F5EB3F}"/>
                  </a:ext>
                </a:extLst>
              </p:cNvPr>
              <p:cNvSpPr/>
              <p:nvPr/>
            </p:nvSpPr>
            <p:spPr bwMode="auto">
              <a:xfrm>
                <a:off x="1875275" y="4763006"/>
                <a:ext cx="4925173" cy="611101"/>
              </a:xfrm>
              <a:prstGeom prst="rect">
                <a:avLst/>
              </a:prstGeom>
              <a:solidFill>
                <a:schemeClr val="accent6">
                  <a:alpha val="59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en-US" sz="1200" b="1" dirty="0">
                    <a:solidFill>
                      <a:schemeClr val="tx1"/>
                    </a:solidFill>
                  </a:rPr>
                  <a:t>As needed: SABA</a:t>
                </a:r>
              </a:p>
            </p:txBody>
          </p:sp>
        </p:grpSp>
        <p:sp>
          <p:nvSpPr>
            <p:cNvPr id="2" name="Rectangle: Rounded Corners 1">
              <a:extLst>
                <a:ext uri="{FF2B5EF4-FFF2-40B4-BE49-F238E27FC236}">
                  <a16:creationId xmlns:a16="http://schemas.microsoft.com/office/drawing/2014/main" id="{0C05336B-E249-4566-8313-39FD4E442355}"/>
                </a:ext>
              </a:extLst>
            </p:cNvPr>
            <p:cNvSpPr/>
            <p:nvPr/>
          </p:nvSpPr>
          <p:spPr>
            <a:xfrm>
              <a:off x="9700623" y="2891592"/>
              <a:ext cx="1280160" cy="202887"/>
            </a:xfrm>
            <a:prstGeom prst="roundRect">
              <a:avLst>
                <a:gd name="adj" fmla="val 4167"/>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978C1426-8066-4A12-91B5-9412F4CA60C0}"/>
                </a:ext>
              </a:extLst>
            </p:cNvPr>
            <p:cNvSpPr/>
            <p:nvPr/>
          </p:nvSpPr>
          <p:spPr>
            <a:xfrm>
              <a:off x="1671241" y="4946362"/>
              <a:ext cx="9429574" cy="821977"/>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5 add-on treatment options include:</a:t>
              </a:r>
            </a:p>
            <a:p>
              <a:pPr algn="ctr"/>
              <a:r>
                <a:rPr lang="en-US" dirty="0"/>
                <a:t>anti-interleukin-5 receptor treatment (subcutaneous benralizumab for patients aged       ≥12 years) with severe eosinophilic asthma that is uncontrolled on Step 4 treatment</a:t>
              </a:r>
            </a:p>
          </p:txBody>
        </p:sp>
        <p:sp>
          <p:nvSpPr>
            <p:cNvPr id="5" name="Arrow: Curved Right 4">
              <a:extLst>
                <a:ext uri="{FF2B5EF4-FFF2-40B4-BE49-F238E27FC236}">
                  <a16:creationId xmlns:a16="http://schemas.microsoft.com/office/drawing/2014/main" id="{8F4EFC14-E80D-4039-B815-2BCB4834608A}"/>
                </a:ext>
              </a:extLst>
            </p:cNvPr>
            <p:cNvSpPr/>
            <p:nvPr/>
          </p:nvSpPr>
          <p:spPr>
            <a:xfrm rot="10800000" flipV="1">
              <a:off x="11138701" y="2979054"/>
              <a:ext cx="725114" cy="2640691"/>
            </a:xfrm>
            <a:prstGeom prst="curved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33" name="Rectangle 32">
            <a:extLst>
              <a:ext uri="{FF2B5EF4-FFF2-40B4-BE49-F238E27FC236}">
                <a16:creationId xmlns:a16="http://schemas.microsoft.com/office/drawing/2014/main" id="{CC216C73-F0CD-409A-8B97-19C129AF732E}"/>
              </a:ext>
            </a:extLst>
          </p:cNvPr>
          <p:cNvSpPr/>
          <p:nvPr/>
        </p:nvSpPr>
        <p:spPr>
          <a:xfrm>
            <a:off x="10798137" y="1"/>
            <a:ext cx="1237402" cy="500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lnSpc>
                <a:spcPct val="85000"/>
              </a:lnSpc>
            </a:pPr>
            <a:r>
              <a:rPr lang="en-US" sz="1200" b="1" dirty="0"/>
              <a:t>GINA</a:t>
            </a:r>
          </a:p>
        </p:txBody>
      </p:sp>
      <p:sp>
        <p:nvSpPr>
          <p:cNvPr id="31" name="Rectangle 30">
            <a:extLst>
              <a:ext uri="{FF2B5EF4-FFF2-40B4-BE49-F238E27FC236}">
                <a16:creationId xmlns:a16="http://schemas.microsoft.com/office/drawing/2014/main" id="{27DF05AC-6D4F-467D-B2A7-8398839432F7}"/>
              </a:ext>
            </a:extLst>
          </p:cNvPr>
          <p:cNvSpPr/>
          <p:nvPr/>
        </p:nvSpPr>
        <p:spPr>
          <a:xfrm>
            <a:off x="699812" y="1188546"/>
            <a:ext cx="8527475" cy="1154162"/>
          </a:xfrm>
          <a:prstGeom prst="rect">
            <a:avLst/>
          </a:prstGeom>
        </p:spPr>
        <p:txBody>
          <a:bodyPr wrap="square">
            <a:spAutoFit/>
          </a:bodyPr>
          <a:lstStyle/>
          <a:p>
            <a:pPr marL="342900" indent="-342900">
              <a:buClr>
                <a:schemeClr val="accent1"/>
              </a:buClr>
              <a:buFont typeface="Arial" panose="020B0604020202020204" pitchFamily="34" charset="0"/>
              <a:buChar char="•"/>
            </a:pPr>
            <a:r>
              <a:rPr lang="en-GB" sz="1600" b="1" dirty="0"/>
              <a:t>Prevalence of severe asthma that is symptomatic despite maximal Step 4 therapy has been estimated at 5-10%</a:t>
            </a:r>
            <a:r>
              <a:rPr lang="en-GB" sz="1600" b="1" baseline="30000" dirty="0"/>
              <a:t>1  </a:t>
            </a:r>
            <a:endParaRPr lang="en-US" sz="1600" b="1" dirty="0"/>
          </a:p>
          <a:p>
            <a:pPr marL="342900" indent="-342900">
              <a:spcBef>
                <a:spcPts val="600"/>
              </a:spcBef>
              <a:buClr>
                <a:schemeClr val="accent1"/>
              </a:buClr>
              <a:buFont typeface="Arial" panose="020B0604020202020204" pitchFamily="34" charset="0"/>
              <a:buChar char="•"/>
            </a:pPr>
            <a:r>
              <a:rPr lang="en-US" altLang="en-US" sz="1600" b="1" dirty="0"/>
              <a:t>Add-on low dose OCS may be effective in some adults, but risks substantial side effects</a:t>
            </a:r>
            <a:r>
              <a:rPr lang="en-US" altLang="en-US" sz="1600" b="1" baseline="30000" dirty="0"/>
              <a:t>2</a:t>
            </a:r>
            <a:endParaRPr lang="en-US" sz="1600" b="1" dirty="0"/>
          </a:p>
        </p:txBody>
      </p:sp>
      <p:sp>
        <p:nvSpPr>
          <p:cNvPr id="6" name="Slide Number Placeholder 5">
            <a:extLst>
              <a:ext uri="{FF2B5EF4-FFF2-40B4-BE49-F238E27FC236}">
                <a16:creationId xmlns:a16="http://schemas.microsoft.com/office/drawing/2014/main" id="{1BC2537B-B338-4542-859D-5E8A763667F6}"/>
              </a:ext>
            </a:extLst>
          </p:cNvPr>
          <p:cNvSpPr>
            <a:spLocks noGrp="1"/>
          </p:cNvSpPr>
          <p:nvPr>
            <p:ph type="sldNum" sz="quarter" idx="12"/>
          </p:nvPr>
        </p:nvSpPr>
        <p:spPr/>
        <p:txBody>
          <a:bodyPr/>
          <a:lstStyle/>
          <a:p>
            <a:fld id="{CC7432E5-F8E0-41AE-9A6B-AD730338B005}" type="slidenum">
              <a:rPr lang="en-US" smtClean="0"/>
              <a:pPr/>
              <a:t>2</a:t>
            </a:fld>
            <a:endParaRPr lang="en-US" dirty="0"/>
          </a:p>
        </p:txBody>
      </p:sp>
      <p:sp>
        <p:nvSpPr>
          <p:cNvPr id="34" name="Oval 33">
            <a:extLst>
              <a:ext uri="{FF2B5EF4-FFF2-40B4-BE49-F238E27FC236}">
                <a16:creationId xmlns:a16="http://schemas.microsoft.com/office/drawing/2014/main" id="{89BE2C53-1DD1-40B3-84BD-B1E4E5E195FE}"/>
              </a:ext>
            </a:extLst>
          </p:cNvPr>
          <p:cNvSpPr/>
          <p:nvPr/>
        </p:nvSpPr>
        <p:spPr>
          <a:xfrm>
            <a:off x="9625333" y="3653640"/>
            <a:ext cx="1524482" cy="847229"/>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2886437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8" name="Straight Connector 137"/>
          <p:cNvCxnSpPr/>
          <p:nvPr/>
        </p:nvCxnSpPr>
        <p:spPr>
          <a:xfrm>
            <a:off x="4420332" y="5528356"/>
            <a:ext cx="0" cy="1828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ZONDA: Median Sputum Eosinophil Counts Decreased From Baseline to Week 28 (Sputum Subset With Baseline and Follow-up Data: n=26</a:t>
            </a:r>
            <a:r>
              <a:rPr lang="en-US" baseline="30000" dirty="0"/>
              <a:t>a</a:t>
            </a:r>
            <a:r>
              <a:rPr lang="en-US" dirty="0"/>
              <a:t>)</a:t>
            </a:r>
          </a:p>
        </p:txBody>
      </p:sp>
      <p:sp>
        <p:nvSpPr>
          <p:cNvPr id="3" name="Slide Number Placeholder 2"/>
          <p:cNvSpPr>
            <a:spLocks noGrp="1"/>
          </p:cNvSpPr>
          <p:nvPr>
            <p:ph type="sldNum" sz="quarter" idx="12"/>
          </p:nvPr>
        </p:nvSpPr>
        <p:spPr/>
        <p:txBody>
          <a:bodyPr/>
          <a:lstStyle/>
          <a:p>
            <a:fld id="{CC7432E5-F8E0-41AE-9A6B-AD730338B005}" type="slidenum">
              <a:rPr lang="en-US" smtClean="0"/>
              <a:pPr/>
              <a:t>29</a:t>
            </a:fld>
            <a:endParaRPr lang="en-US" dirty="0"/>
          </a:p>
        </p:txBody>
      </p:sp>
      <p:sp>
        <p:nvSpPr>
          <p:cNvPr id="137" name="Text Placeholder 136"/>
          <p:cNvSpPr>
            <a:spLocks noGrp="1"/>
          </p:cNvSpPr>
          <p:nvPr>
            <p:ph type="body" sz="quarter" idx="13"/>
          </p:nvPr>
        </p:nvSpPr>
        <p:spPr/>
        <p:txBody>
          <a:bodyPr/>
          <a:lstStyle/>
          <a:p>
            <a:r>
              <a:rPr lang="en-US" baseline="30000" dirty="0"/>
              <a:t>a</a:t>
            </a:r>
            <a:r>
              <a:rPr lang="en-US" dirty="0"/>
              <a:t>Sputum assessments at each time point are not available for all patients. </a:t>
            </a:r>
          </a:p>
          <a:p>
            <a:r>
              <a:rPr lang="en-US" dirty="0"/>
              <a:t>Q4W = every 4 weeks; Q8W = every 8 weeks.</a:t>
            </a:r>
          </a:p>
          <a:p>
            <a:r>
              <a:rPr lang="en-US" dirty="0"/>
              <a:t>Nair P et al. Supplementary appendix. </a:t>
            </a:r>
            <a:r>
              <a:rPr lang="en-US" i="1" dirty="0"/>
              <a:t>N Engl J Med</a:t>
            </a:r>
            <a:r>
              <a:rPr lang="en-US" dirty="0"/>
              <a:t>. 2017;376:2448-2458.</a:t>
            </a:r>
          </a:p>
        </p:txBody>
      </p:sp>
      <p:sp>
        <p:nvSpPr>
          <p:cNvPr id="7" name="Rectangle 6"/>
          <p:cNvSpPr/>
          <p:nvPr/>
        </p:nvSpPr>
        <p:spPr>
          <a:xfrm>
            <a:off x="5073500" y="2686468"/>
            <a:ext cx="5762625" cy="677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382630594"/>
              </p:ext>
            </p:extLst>
          </p:nvPr>
        </p:nvGraphicFramePr>
        <p:xfrm>
          <a:off x="1101201" y="1393283"/>
          <a:ext cx="9322811" cy="1112520"/>
        </p:xfrm>
        <a:graphic>
          <a:graphicData uri="http://schemas.openxmlformats.org/drawingml/2006/table">
            <a:tbl>
              <a:tblPr firstRow="1" bandRow="1">
                <a:tableStyleId>{69012ECD-51FC-41F1-AA8D-1B2483CD663E}</a:tableStyleId>
              </a:tblPr>
              <a:tblGrid>
                <a:gridCol w="3121549">
                  <a:extLst>
                    <a:ext uri="{9D8B030D-6E8A-4147-A177-3AD203B41FA5}">
                      <a16:colId xmlns:a16="http://schemas.microsoft.com/office/drawing/2014/main" val="20000"/>
                    </a:ext>
                  </a:extLst>
                </a:gridCol>
                <a:gridCol w="2082516">
                  <a:extLst>
                    <a:ext uri="{9D8B030D-6E8A-4147-A177-3AD203B41FA5}">
                      <a16:colId xmlns:a16="http://schemas.microsoft.com/office/drawing/2014/main" val="20001"/>
                    </a:ext>
                  </a:extLst>
                </a:gridCol>
                <a:gridCol w="1965277">
                  <a:extLst>
                    <a:ext uri="{9D8B030D-6E8A-4147-A177-3AD203B41FA5}">
                      <a16:colId xmlns:a16="http://schemas.microsoft.com/office/drawing/2014/main" val="20002"/>
                    </a:ext>
                  </a:extLst>
                </a:gridCol>
                <a:gridCol w="2153469">
                  <a:extLst>
                    <a:ext uri="{9D8B030D-6E8A-4147-A177-3AD203B41FA5}">
                      <a16:colId xmlns:a16="http://schemas.microsoft.com/office/drawing/2014/main" val="20003"/>
                    </a:ext>
                  </a:extLst>
                </a:gridCol>
              </a:tblGrid>
              <a:tr h="370840">
                <a:tc>
                  <a:txBody>
                    <a:bodyPr/>
                    <a:lstStyle/>
                    <a:p>
                      <a:r>
                        <a:rPr lang="en-US" dirty="0"/>
                        <a:t>Sputum EOS Median (%)</a:t>
                      </a:r>
                    </a:p>
                  </a:txBody>
                  <a:tcPr/>
                </a:tc>
                <a:tc>
                  <a:txBody>
                    <a:bodyPr/>
                    <a:lstStyle/>
                    <a:p>
                      <a:pPr algn="ctr"/>
                      <a:r>
                        <a:rPr lang="en-US" dirty="0"/>
                        <a:t>Baseline</a:t>
                      </a:r>
                    </a:p>
                  </a:txBody>
                  <a:tcPr/>
                </a:tc>
                <a:tc>
                  <a:txBody>
                    <a:bodyPr/>
                    <a:lstStyle/>
                    <a:p>
                      <a:pPr algn="ctr"/>
                      <a:r>
                        <a:rPr lang="en-US" dirty="0"/>
                        <a:t>12 Weeks</a:t>
                      </a:r>
                    </a:p>
                  </a:txBody>
                  <a:tcPr/>
                </a:tc>
                <a:tc>
                  <a:txBody>
                    <a:bodyPr/>
                    <a:lstStyle/>
                    <a:p>
                      <a:pPr algn="ctr"/>
                      <a:r>
                        <a:rPr lang="en-US" dirty="0"/>
                        <a:t>28 Weeks</a:t>
                      </a:r>
                    </a:p>
                  </a:txBody>
                  <a:tcPr/>
                </a:tc>
                <a:extLst>
                  <a:ext uri="{0D108BD9-81ED-4DB2-BD59-A6C34878D82A}">
                    <a16:rowId xmlns:a16="http://schemas.microsoft.com/office/drawing/2014/main" val="10000"/>
                  </a:ext>
                </a:extLst>
              </a:tr>
              <a:tr h="370840">
                <a:tc>
                  <a:txBody>
                    <a:bodyPr/>
                    <a:lstStyle/>
                    <a:p>
                      <a:r>
                        <a:rPr lang="en-US" dirty="0"/>
                        <a:t>Placebo</a:t>
                      </a:r>
                    </a:p>
                  </a:txBody>
                  <a:tcPr/>
                </a:tc>
                <a:tc>
                  <a:txBody>
                    <a:bodyPr/>
                    <a:lstStyle/>
                    <a:p>
                      <a:pPr algn="ctr"/>
                      <a:r>
                        <a:rPr lang="en-US" dirty="0"/>
                        <a:t>4.9 (n=8)</a:t>
                      </a:r>
                    </a:p>
                  </a:txBody>
                  <a:tcPr/>
                </a:tc>
                <a:tc>
                  <a:txBody>
                    <a:bodyPr/>
                    <a:lstStyle/>
                    <a:p>
                      <a:pPr algn="ctr"/>
                      <a:r>
                        <a:rPr lang="en-US" dirty="0"/>
                        <a:t>17.55 (n=4)</a:t>
                      </a:r>
                    </a:p>
                  </a:txBody>
                  <a:tcPr/>
                </a:tc>
                <a:tc>
                  <a:txBody>
                    <a:bodyPr/>
                    <a:lstStyle/>
                    <a:p>
                      <a:pPr algn="ctr"/>
                      <a:r>
                        <a:rPr lang="en-US" sz="1800" b="0" i="0" u="none" strike="noStrike" kern="1200" baseline="0" dirty="0">
                          <a:solidFill>
                            <a:schemeClr val="tx1"/>
                          </a:solidFill>
                          <a:latin typeface="+mn-lt"/>
                          <a:ea typeface="+mn-ea"/>
                          <a:cs typeface="+mn-cs"/>
                        </a:rPr>
                        <a:t>12.15 (n=4)</a:t>
                      </a:r>
                      <a:endParaRPr lang="en-US" dirty="0"/>
                    </a:p>
                  </a:txBody>
                  <a:tcPr/>
                </a:tc>
                <a:extLst>
                  <a:ext uri="{0D108BD9-81ED-4DB2-BD59-A6C34878D82A}">
                    <a16:rowId xmlns:a16="http://schemas.microsoft.com/office/drawing/2014/main" val="10001"/>
                  </a:ext>
                </a:extLst>
              </a:tr>
              <a:tr h="370840">
                <a:tc>
                  <a:txBody>
                    <a:bodyPr/>
                    <a:lstStyle/>
                    <a:p>
                      <a:r>
                        <a:rPr lang="en-US" dirty="0"/>
                        <a:t>Benralizumab (Q4W + Q8W)</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4.9</a:t>
                      </a:r>
                      <a:r>
                        <a:rPr lang="en-US" baseline="0" dirty="0"/>
                        <a:t> (n=18)</a:t>
                      </a:r>
                      <a:endParaRPr lang="en-US" dirty="0"/>
                    </a:p>
                  </a:txBody>
                  <a:tcPr/>
                </a:tc>
                <a:tc>
                  <a:txBody>
                    <a:bodyPr/>
                    <a:lstStyle/>
                    <a:p>
                      <a:pPr algn="ctr"/>
                      <a:r>
                        <a:rPr lang="en-US" dirty="0"/>
                        <a:t>0 (n=16)</a:t>
                      </a:r>
                    </a:p>
                  </a:txBody>
                  <a:tcPr/>
                </a:tc>
                <a:tc>
                  <a:txBody>
                    <a:bodyPr/>
                    <a:lstStyle/>
                    <a:p>
                      <a:pPr algn="ctr"/>
                      <a:r>
                        <a:rPr lang="en-US" dirty="0"/>
                        <a:t>0.15 (n=8)</a:t>
                      </a:r>
                    </a:p>
                  </a:txBody>
                  <a:tcPr/>
                </a:tc>
                <a:extLst>
                  <a:ext uri="{0D108BD9-81ED-4DB2-BD59-A6C34878D82A}">
                    <a16:rowId xmlns:a16="http://schemas.microsoft.com/office/drawing/2014/main" val="10002"/>
                  </a:ext>
                </a:extLst>
              </a:tr>
            </a:tbl>
          </a:graphicData>
        </a:graphic>
      </p:graphicFrame>
      <p:sp>
        <p:nvSpPr>
          <p:cNvPr id="110" name="Rectangle 109"/>
          <p:cNvSpPr/>
          <p:nvPr/>
        </p:nvSpPr>
        <p:spPr>
          <a:xfrm>
            <a:off x="8046113" y="6000998"/>
            <a:ext cx="457200" cy="457200"/>
          </a:xfrm>
          <a:prstGeom prst="rect">
            <a:avLst/>
          </a:prstGeom>
        </p:spPr>
        <p:txBody>
          <a:bodyPr wrap="none">
            <a:spAutoFit/>
          </a:bodyPr>
          <a:lstStyle/>
          <a:p>
            <a:r>
              <a:rPr lang="en-US" dirty="0"/>
              <a:t> ◦</a:t>
            </a:r>
          </a:p>
        </p:txBody>
      </p:sp>
      <p:sp>
        <p:nvSpPr>
          <p:cNvPr id="117" name="Rectangle 116"/>
          <p:cNvSpPr/>
          <p:nvPr/>
        </p:nvSpPr>
        <p:spPr>
          <a:xfrm>
            <a:off x="5769367" y="5922853"/>
            <a:ext cx="457200" cy="457200"/>
          </a:xfrm>
          <a:prstGeom prst="rect">
            <a:avLst/>
          </a:prstGeom>
        </p:spPr>
        <p:txBody>
          <a:bodyPr wrap="none">
            <a:spAutoFit/>
          </a:bodyPr>
          <a:lstStyle/>
          <a:p>
            <a:r>
              <a:rPr lang="en-US" dirty="0"/>
              <a:t> ◦</a:t>
            </a:r>
          </a:p>
        </p:txBody>
      </p:sp>
      <p:sp>
        <p:nvSpPr>
          <p:cNvPr id="120" name="TextBox 119"/>
          <p:cNvSpPr txBox="1"/>
          <p:nvPr/>
        </p:nvSpPr>
        <p:spPr>
          <a:xfrm>
            <a:off x="4179770" y="5573611"/>
            <a:ext cx="497305" cy="182880"/>
          </a:xfrm>
          <a:prstGeom prst="rect">
            <a:avLst/>
          </a:prstGeom>
          <a:solidFill>
            <a:srgbClr val="B0B6B6"/>
          </a:solidFill>
        </p:spPr>
        <p:txBody>
          <a:bodyPr wrap="square" rtlCol="0">
            <a:spAutoFit/>
          </a:bodyPr>
          <a:lstStyle/>
          <a:p>
            <a:endParaRPr lang="en-US" dirty="0"/>
          </a:p>
        </p:txBody>
      </p:sp>
      <p:grpSp>
        <p:nvGrpSpPr>
          <p:cNvPr id="142" name="Group 141"/>
          <p:cNvGrpSpPr/>
          <p:nvPr/>
        </p:nvGrpSpPr>
        <p:grpSpPr>
          <a:xfrm>
            <a:off x="1911734" y="2755599"/>
            <a:ext cx="9639746" cy="3800082"/>
            <a:chOff x="1911734" y="2755599"/>
            <a:chExt cx="9639746" cy="3800082"/>
          </a:xfrm>
        </p:grpSpPr>
        <p:grpSp>
          <p:nvGrpSpPr>
            <p:cNvPr id="140" name="Group 139"/>
            <p:cNvGrpSpPr/>
            <p:nvPr/>
          </p:nvGrpSpPr>
          <p:grpSpPr>
            <a:xfrm>
              <a:off x="1911734" y="2755599"/>
              <a:ext cx="9639746" cy="3800082"/>
              <a:chOff x="1911734" y="2755599"/>
              <a:chExt cx="9639746" cy="3800082"/>
            </a:xfrm>
          </p:grpSpPr>
          <p:grpSp>
            <p:nvGrpSpPr>
              <p:cNvPr id="133" name="Group 132"/>
              <p:cNvGrpSpPr/>
              <p:nvPr/>
            </p:nvGrpSpPr>
            <p:grpSpPr>
              <a:xfrm>
                <a:off x="1911734" y="2755599"/>
                <a:ext cx="9639746" cy="3800082"/>
                <a:chOff x="1966325" y="3090400"/>
                <a:chExt cx="9639746" cy="3800082"/>
              </a:xfrm>
            </p:grpSpPr>
            <p:grpSp>
              <p:nvGrpSpPr>
                <p:cNvPr id="13" name="Group 12"/>
                <p:cNvGrpSpPr/>
                <p:nvPr/>
              </p:nvGrpSpPr>
              <p:grpSpPr>
                <a:xfrm>
                  <a:off x="6096000" y="3090400"/>
                  <a:ext cx="5510071" cy="340612"/>
                  <a:chOff x="4323864" y="2862750"/>
                  <a:chExt cx="7335081" cy="385150"/>
                </a:xfrm>
              </p:grpSpPr>
              <p:grpSp>
                <p:nvGrpSpPr>
                  <p:cNvPr id="12" name="Group 11"/>
                  <p:cNvGrpSpPr/>
                  <p:nvPr/>
                </p:nvGrpSpPr>
                <p:grpSpPr>
                  <a:xfrm>
                    <a:off x="4399941" y="2862750"/>
                    <a:ext cx="7259004" cy="385150"/>
                    <a:chOff x="3526218" y="2074623"/>
                    <a:chExt cx="7331684" cy="385150"/>
                  </a:xfrm>
                </p:grpSpPr>
                <p:sp>
                  <p:nvSpPr>
                    <p:cNvPr id="8" name="TextBox 7"/>
                    <p:cNvSpPr txBox="1"/>
                    <p:nvPr/>
                  </p:nvSpPr>
                  <p:spPr>
                    <a:xfrm>
                      <a:off x="3526218" y="2074623"/>
                      <a:ext cx="3903516" cy="382823"/>
                    </a:xfrm>
                    <a:prstGeom prst="rect">
                      <a:avLst/>
                    </a:prstGeom>
                    <a:noFill/>
                  </p:spPr>
                  <p:txBody>
                    <a:bodyPr wrap="square" rtlCol="0">
                      <a:spAutoFit/>
                    </a:bodyPr>
                    <a:lstStyle/>
                    <a:p>
                      <a:r>
                        <a:rPr lang="en-US" sz="1600" dirty="0"/>
                        <a:t> Benralizumab (Q4W + Q8W)</a:t>
                      </a:r>
                    </a:p>
                  </p:txBody>
                </p:sp>
                <p:sp>
                  <p:nvSpPr>
                    <p:cNvPr id="10" name="TextBox 9"/>
                    <p:cNvSpPr txBox="1"/>
                    <p:nvPr/>
                  </p:nvSpPr>
                  <p:spPr>
                    <a:xfrm>
                      <a:off x="7600352" y="2076950"/>
                      <a:ext cx="3257550" cy="382823"/>
                    </a:xfrm>
                    <a:prstGeom prst="rect">
                      <a:avLst/>
                    </a:prstGeom>
                    <a:noFill/>
                  </p:spPr>
                  <p:txBody>
                    <a:bodyPr wrap="square" rtlCol="0">
                      <a:spAutoFit/>
                    </a:bodyPr>
                    <a:lstStyle/>
                    <a:p>
                      <a:r>
                        <a:rPr lang="en-US" sz="1600" dirty="0"/>
                        <a:t> Placebo</a:t>
                      </a:r>
                    </a:p>
                  </p:txBody>
                </p:sp>
              </p:grpSp>
              <p:sp>
                <p:nvSpPr>
                  <p:cNvPr id="5" name="TextBox 4"/>
                  <p:cNvSpPr txBox="1"/>
                  <p:nvPr/>
                </p:nvSpPr>
                <p:spPr>
                  <a:xfrm>
                    <a:off x="8311738" y="2947366"/>
                    <a:ext cx="182879" cy="182880"/>
                  </a:xfrm>
                  <a:prstGeom prst="rect">
                    <a:avLst/>
                  </a:prstGeom>
                  <a:solidFill>
                    <a:srgbClr val="B0B6B6"/>
                  </a:solidFill>
                  <a:ln>
                    <a:solidFill>
                      <a:srgbClr val="B0B6B6"/>
                    </a:solidFill>
                  </a:ln>
                </p:spPr>
                <p:txBody>
                  <a:bodyPr wrap="square" rtlCol="0">
                    <a:spAutoFit/>
                  </a:bodyPr>
                  <a:lstStyle/>
                  <a:p>
                    <a:endParaRPr lang="en-US" dirty="0"/>
                  </a:p>
                </p:txBody>
              </p:sp>
              <p:sp>
                <p:nvSpPr>
                  <p:cNvPr id="43" name="TextBox 42"/>
                  <p:cNvSpPr txBox="1"/>
                  <p:nvPr/>
                </p:nvSpPr>
                <p:spPr>
                  <a:xfrm>
                    <a:off x="4323864" y="2947366"/>
                    <a:ext cx="182590" cy="182880"/>
                  </a:xfrm>
                  <a:prstGeom prst="rect">
                    <a:avLst/>
                  </a:prstGeom>
                  <a:solidFill>
                    <a:schemeClr val="accent2"/>
                  </a:solidFill>
                </p:spPr>
                <p:txBody>
                  <a:bodyPr wrap="square" rtlCol="0">
                    <a:spAutoFit/>
                  </a:bodyPr>
                  <a:lstStyle/>
                  <a:p>
                    <a:endParaRPr lang="en-US"/>
                  </a:p>
                </p:txBody>
              </p:sp>
            </p:grpSp>
            <p:grpSp>
              <p:nvGrpSpPr>
                <p:cNvPr id="132" name="Group 131"/>
                <p:cNvGrpSpPr/>
                <p:nvPr/>
              </p:nvGrpSpPr>
              <p:grpSpPr>
                <a:xfrm>
                  <a:off x="1966325" y="3120708"/>
                  <a:ext cx="7928038" cy="3769774"/>
                  <a:chOff x="1966325" y="3120708"/>
                  <a:chExt cx="7928038" cy="3769774"/>
                </a:xfrm>
              </p:grpSpPr>
              <p:grpSp>
                <p:nvGrpSpPr>
                  <p:cNvPr id="130" name="Group 129"/>
                  <p:cNvGrpSpPr/>
                  <p:nvPr/>
                </p:nvGrpSpPr>
                <p:grpSpPr>
                  <a:xfrm>
                    <a:off x="1966325" y="3120708"/>
                    <a:ext cx="7928038" cy="3769774"/>
                    <a:chOff x="1966325" y="3120708"/>
                    <a:chExt cx="7928038" cy="3769774"/>
                  </a:xfrm>
                </p:grpSpPr>
                <p:grpSp>
                  <p:nvGrpSpPr>
                    <p:cNvPr id="128" name="Group 127"/>
                    <p:cNvGrpSpPr/>
                    <p:nvPr/>
                  </p:nvGrpSpPr>
                  <p:grpSpPr>
                    <a:xfrm>
                      <a:off x="1966325" y="3120708"/>
                      <a:ext cx="7928038" cy="3769774"/>
                      <a:chOff x="1966325" y="3120708"/>
                      <a:chExt cx="7928038" cy="3769774"/>
                    </a:xfrm>
                  </p:grpSpPr>
                  <p:grpSp>
                    <p:nvGrpSpPr>
                      <p:cNvPr id="126" name="Group 125"/>
                      <p:cNvGrpSpPr/>
                      <p:nvPr/>
                    </p:nvGrpSpPr>
                    <p:grpSpPr>
                      <a:xfrm>
                        <a:off x="1966325" y="3120708"/>
                        <a:ext cx="7928038" cy="3769774"/>
                        <a:chOff x="1966325" y="3120708"/>
                        <a:chExt cx="7928038" cy="3769774"/>
                      </a:xfrm>
                    </p:grpSpPr>
                    <p:grpSp>
                      <p:nvGrpSpPr>
                        <p:cNvPr id="119" name="Group 118"/>
                        <p:cNvGrpSpPr/>
                        <p:nvPr/>
                      </p:nvGrpSpPr>
                      <p:grpSpPr>
                        <a:xfrm>
                          <a:off x="1966325" y="3120708"/>
                          <a:ext cx="7928038" cy="3769774"/>
                          <a:chOff x="1966325" y="3120708"/>
                          <a:chExt cx="7928038" cy="3769774"/>
                        </a:xfrm>
                      </p:grpSpPr>
                      <p:grpSp>
                        <p:nvGrpSpPr>
                          <p:cNvPr id="116" name="Group 115"/>
                          <p:cNvGrpSpPr/>
                          <p:nvPr/>
                        </p:nvGrpSpPr>
                        <p:grpSpPr>
                          <a:xfrm>
                            <a:off x="1966325" y="3120708"/>
                            <a:ext cx="7928038" cy="3769774"/>
                            <a:chOff x="1966325" y="3120708"/>
                            <a:chExt cx="7928038" cy="3769774"/>
                          </a:xfrm>
                        </p:grpSpPr>
                        <p:grpSp>
                          <p:nvGrpSpPr>
                            <p:cNvPr id="106" name="Group 105"/>
                            <p:cNvGrpSpPr/>
                            <p:nvPr/>
                          </p:nvGrpSpPr>
                          <p:grpSpPr>
                            <a:xfrm>
                              <a:off x="1966325" y="3120708"/>
                              <a:ext cx="7928038" cy="3769774"/>
                              <a:chOff x="1957027" y="3130229"/>
                              <a:chExt cx="7928038" cy="3769774"/>
                            </a:xfrm>
                          </p:grpSpPr>
                          <p:grpSp>
                            <p:nvGrpSpPr>
                              <p:cNvPr id="105" name="Group 104"/>
                              <p:cNvGrpSpPr/>
                              <p:nvPr/>
                            </p:nvGrpSpPr>
                            <p:grpSpPr>
                              <a:xfrm>
                                <a:off x="8819174" y="5708446"/>
                                <a:ext cx="497305" cy="464168"/>
                                <a:chOff x="9087781" y="4472074"/>
                                <a:chExt cx="497305" cy="464168"/>
                              </a:xfrm>
                            </p:grpSpPr>
                            <p:grpSp>
                              <p:nvGrpSpPr>
                                <p:cNvPr id="99" name="Group 98"/>
                                <p:cNvGrpSpPr/>
                                <p:nvPr/>
                              </p:nvGrpSpPr>
                              <p:grpSpPr>
                                <a:xfrm>
                                  <a:off x="9221916" y="4753362"/>
                                  <a:ext cx="228600" cy="182880"/>
                                  <a:chOff x="9938943" y="4430387"/>
                                  <a:chExt cx="228600" cy="182880"/>
                                </a:xfrm>
                              </p:grpSpPr>
                              <p:cxnSp>
                                <p:nvCxnSpPr>
                                  <p:cNvPr id="97" name="Straight Connector 96"/>
                                  <p:cNvCxnSpPr/>
                                  <p:nvPr/>
                                </p:nvCxnSpPr>
                                <p:spPr>
                                  <a:xfrm>
                                    <a:off x="10047485" y="4430387"/>
                                    <a:ext cx="0" cy="1828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9938943" y="4607163"/>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9087781" y="4472074"/>
                                  <a:ext cx="497305" cy="393192"/>
                                </a:xfrm>
                                <a:prstGeom prst="rect">
                                  <a:avLst/>
                                </a:prstGeom>
                                <a:solidFill>
                                  <a:srgbClr val="B0B6B6"/>
                                </a:solidFill>
                              </p:spPr>
                              <p:txBody>
                                <a:bodyPr wrap="square" rtlCol="0">
                                  <a:spAutoFit/>
                                </a:bodyPr>
                                <a:lstStyle/>
                                <a:p>
                                  <a:endParaRPr lang="en-US" dirty="0"/>
                                </a:p>
                              </p:txBody>
                            </p:sp>
                          </p:grpSp>
                          <p:grpSp>
                            <p:nvGrpSpPr>
                              <p:cNvPr id="104" name="Group 103"/>
                              <p:cNvGrpSpPr/>
                              <p:nvPr/>
                            </p:nvGrpSpPr>
                            <p:grpSpPr>
                              <a:xfrm>
                                <a:off x="1957027" y="3130229"/>
                                <a:ext cx="7928038" cy="3769774"/>
                                <a:chOff x="1957027" y="3130229"/>
                                <a:chExt cx="7928038" cy="3769774"/>
                              </a:xfrm>
                            </p:grpSpPr>
                            <p:grpSp>
                              <p:nvGrpSpPr>
                                <p:cNvPr id="84" name="Group 83"/>
                                <p:cNvGrpSpPr/>
                                <p:nvPr/>
                              </p:nvGrpSpPr>
                              <p:grpSpPr>
                                <a:xfrm>
                                  <a:off x="1957027" y="3130229"/>
                                  <a:ext cx="7928038" cy="3769774"/>
                                  <a:chOff x="1976077" y="3111179"/>
                                  <a:chExt cx="7928038" cy="3769774"/>
                                </a:xfrm>
                              </p:grpSpPr>
                              <p:grpSp>
                                <p:nvGrpSpPr>
                                  <p:cNvPr id="83" name="Group 82"/>
                                  <p:cNvGrpSpPr/>
                                  <p:nvPr/>
                                </p:nvGrpSpPr>
                                <p:grpSpPr>
                                  <a:xfrm>
                                    <a:off x="1976077" y="3111179"/>
                                    <a:ext cx="7928038" cy="3769774"/>
                                    <a:chOff x="1976077" y="3111179"/>
                                    <a:chExt cx="7928038" cy="3769774"/>
                                  </a:xfrm>
                                </p:grpSpPr>
                                <p:grpSp>
                                  <p:nvGrpSpPr>
                                    <p:cNvPr id="47" name="Group 46"/>
                                    <p:cNvGrpSpPr/>
                                    <p:nvPr/>
                                  </p:nvGrpSpPr>
                                  <p:grpSpPr>
                                    <a:xfrm>
                                      <a:off x="1976077" y="3111179"/>
                                      <a:ext cx="7928038" cy="3769774"/>
                                      <a:chOff x="1969943" y="2700840"/>
                                      <a:chExt cx="7928038" cy="3769774"/>
                                    </a:xfrm>
                                  </p:grpSpPr>
                                  <p:grpSp>
                                    <p:nvGrpSpPr>
                                      <p:cNvPr id="46" name="Group 45"/>
                                      <p:cNvGrpSpPr/>
                                      <p:nvPr/>
                                    </p:nvGrpSpPr>
                                    <p:grpSpPr>
                                      <a:xfrm>
                                        <a:off x="1969943" y="2700840"/>
                                        <a:ext cx="7928038" cy="3769774"/>
                                        <a:chOff x="1969943" y="2700840"/>
                                        <a:chExt cx="7928038" cy="3769774"/>
                                      </a:xfrm>
                                    </p:grpSpPr>
                                    <p:sp>
                                      <p:nvSpPr>
                                        <p:cNvPr id="19" name="TextBox 18"/>
                                        <p:cNvSpPr txBox="1"/>
                                        <p:nvPr/>
                                      </p:nvSpPr>
                                      <p:spPr>
                                        <a:xfrm>
                                          <a:off x="3507220" y="5855061"/>
                                          <a:ext cx="1121930" cy="338554"/>
                                        </a:xfrm>
                                        <a:prstGeom prst="rect">
                                          <a:avLst/>
                                        </a:prstGeom>
                                        <a:solidFill>
                                          <a:schemeClr val="bg1"/>
                                        </a:solidFill>
                                      </p:spPr>
                                      <p:txBody>
                                        <a:bodyPr wrap="square" rtlCol="0">
                                          <a:spAutoFit/>
                                        </a:bodyPr>
                                        <a:lstStyle/>
                                        <a:p>
                                          <a:r>
                                            <a:rPr lang="en-US" sz="1600" b="1" dirty="0"/>
                                            <a:t>Baseline</a:t>
                                          </a:r>
                                        </a:p>
                                      </p:txBody>
                                    </p:sp>
                                    <p:sp>
                                      <p:nvSpPr>
                                        <p:cNvPr id="20" name="TextBox 19"/>
                                        <p:cNvSpPr txBox="1"/>
                                        <p:nvPr/>
                                      </p:nvSpPr>
                                      <p:spPr>
                                        <a:xfrm>
                                          <a:off x="5945462" y="5855061"/>
                                          <a:ext cx="1121930" cy="615553"/>
                                        </a:xfrm>
                                        <a:prstGeom prst="rect">
                                          <a:avLst/>
                                        </a:prstGeom>
                                        <a:solidFill>
                                          <a:schemeClr val="bg1"/>
                                        </a:solidFill>
                                      </p:spPr>
                                      <p:txBody>
                                        <a:bodyPr wrap="square" rtlCol="0">
                                          <a:spAutoFit/>
                                        </a:bodyPr>
                                        <a:lstStyle/>
                                        <a:p>
                                          <a:r>
                                            <a:rPr lang="en-US" sz="1600" b="1" dirty="0"/>
                                            <a:t>Week 12</a:t>
                                          </a:r>
                                        </a:p>
                                        <a:p>
                                          <a:endParaRPr lang="en-US" dirty="0"/>
                                        </a:p>
                                      </p:txBody>
                                    </p:sp>
                                    <p:sp>
                                      <p:nvSpPr>
                                        <p:cNvPr id="21" name="TextBox 20"/>
                                        <p:cNvSpPr txBox="1"/>
                                        <p:nvPr/>
                                      </p:nvSpPr>
                                      <p:spPr>
                                        <a:xfrm>
                                          <a:off x="8245307" y="5855061"/>
                                          <a:ext cx="1121930" cy="615553"/>
                                        </a:xfrm>
                                        <a:prstGeom prst="rect">
                                          <a:avLst/>
                                        </a:prstGeom>
                                        <a:solidFill>
                                          <a:schemeClr val="bg1"/>
                                        </a:solidFill>
                                      </p:spPr>
                                      <p:txBody>
                                        <a:bodyPr wrap="square" rtlCol="0">
                                          <a:spAutoFit/>
                                        </a:bodyPr>
                                        <a:lstStyle/>
                                        <a:p>
                                          <a:r>
                                            <a:rPr lang="en-US" sz="1600" b="1" dirty="0"/>
                                            <a:t>Week 28</a:t>
                                          </a:r>
                                        </a:p>
                                        <a:p>
                                          <a:endParaRPr lang="en-US" dirty="0"/>
                                        </a:p>
                                      </p:txBody>
                                    </p:sp>
                                    <p:grpSp>
                                      <p:nvGrpSpPr>
                                        <p:cNvPr id="16" name="Group 15"/>
                                        <p:cNvGrpSpPr/>
                                        <p:nvPr/>
                                      </p:nvGrpSpPr>
                                      <p:grpSpPr>
                                        <a:xfrm>
                                          <a:off x="1969943" y="2700840"/>
                                          <a:ext cx="7928038" cy="3340962"/>
                                          <a:chOff x="1969943" y="2700840"/>
                                          <a:chExt cx="7928038" cy="3340962"/>
                                        </a:xfrm>
                                      </p:grpSpPr>
                                      <p:sp>
                                        <p:nvSpPr>
                                          <p:cNvPr id="18" name="TextBox 17"/>
                                          <p:cNvSpPr txBox="1"/>
                                          <p:nvPr/>
                                        </p:nvSpPr>
                                        <p:spPr>
                                          <a:xfrm rot="16200000">
                                            <a:off x="562838" y="4109400"/>
                                            <a:ext cx="3152763" cy="338554"/>
                                          </a:xfrm>
                                          <a:prstGeom prst="rect">
                                            <a:avLst/>
                                          </a:prstGeom>
                                          <a:solidFill>
                                            <a:schemeClr val="bg1"/>
                                          </a:solidFill>
                                        </p:spPr>
                                        <p:txBody>
                                          <a:bodyPr wrap="square" rtlCol="0">
                                            <a:spAutoFit/>
                                          </a:bodyPr>
                                          <a:lstStyle/>
                                          <a:p>
                                            <a:pPr algn="ctr"/>
                                            <a:r>
                                              <a:rPr lang="en-US" sz="1600" b="1" dirty="0"/>
                                              <a:t>Sputum Eosinophils, %</a:t>
                                            </a:r>
                                          </a:p>
                                        </p:txBody>
                                      </p:sp>
                                      <p:grpSp>
                                        <p:nvGrpSpPr>
                                          <p:cNvPr id="23" name="Group 22"/>
                                          <p:cNvGrpSpPr/>
                                          <p:nvPr/>
                                        </p:nvGrpSpPr>
                                        <p:grpSpPr>
                                          <a:xfrm>
                                            <a:off x="2376150" y="2700840"/>
                                            <a:ext cx="7521831" cy="3340962"/>
                                            <a:chOff x="1055603" y="2563868"/>
                                            <a:chExt cx="4526491" cy="2712688"/>
                                          </a:xfrm>
                                        </p:grpSpPr>
                                        <p:grpSp>
                                          <p:nvGrpSpPr>
                                            <p:cNvPr id="24" name="Group 23"/>
                                            <p:cNvGrpSpPr/>
                                            <p:nvPr/>
                                          </p:nvGrpSpPr>
                                          <p:grpSpPr>
                                            <a:xfrm>
                                              <a:off x="1258642" y="2659101"/>
                                              <a:ext cx="4323452" cy="2508349"/>
                                              <a:chOff x="1258642" y="2659100"/>
                                              <a:chExt cx="4323451" cy="2508348"/>
                                            </a:xfrm>
                                          </p:grpSpPr>
                                          <p:grpSp>
                                            <p:nvGrpSpPr>
                                              <p:cNvPr id="32" name="Group 31"/>
                                              <p:cNvGrpSpPr/>
                                              <p:nvPr/>
                                            </p:nvGrpSpPr>
                                            <p:grpSpPr>
                                              <a:xfrm>
                                                <a:off x="1346916" y="2659100"/>
                                                <a:ext cx="4235177" cy="2508348"/>
                                                <a:chOff x="1346916" y="2659100"/>
                                                <a:chExt cx="4235177" cy="2508348"/>
                                              </a:xfrm>
                                            </p:grpSpPr>
                                            <p:grpSp>
                                              <p:nvGrpSpPr>
                                                <p:cNvPr id="38" name="Group 37"/>
                                                <p:cNvGrpSpPr/>
                                                <p:nvPr/>
                                              </p:nvGrpSpPr>
                                              <p:grpSpPr>
                                                <a:xfrm>
                                                  <a:off x="1346916" y="2659100"/>
                                                  <a:ext cx="4235177" cy="2432304"/>
                                                  <a:chOff x="3282676" y="2793635"/>
                                                  <a:chExt cx="2562061" cy="2432304"/>
                                                </a:xfrm>
                                              </p:grpSpPr>
                                              <p:cxnSp>
                                                <p:nvCxnSpPr>
                                                  <p:cNvPr id="41" name="Straight Connector 40"/>
                                                  <p:cNvCxnSpPr/>
                                                  <p:nvPr/>
                                                </p:nvCxnSpPr>
                                                <p:spPr>
                                                  <a:xfrm>
                                                    <a:off x="3282677" y="2793635"/>
                                                    <a:ext cx="0" cy="24323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563707" y="3935033"/>
                                                    <a:ext cx="0" cy="25620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9" name="Straight Connector 38"/>
                                                <p:cNvCxnSpPr/>
                                                <p:nvPr/>
                                              </p:nvCxnSpPr>
                                              <p:spPr>
                                                <a:xfrm>
                                                  <a:off x="4832855" y="5076008"/>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rot="5400000">
                                                <a:off x="1311457" y="5032892"/>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304362" y="4230614"/>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1304362" y="3413755"/>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1306775" y="2618445"/>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1066909" y="2563868"/>
                                              <a:ext cx="489097" cy="274888"/>
                                            </a:xfrm>
                                            <a:prstGeom prst="rect">
                                              <a:avLst/>
                                            </a:prstGeom>
                                            <a:noFill/>
                                          </p:spPr>
                                          <p:txBody>
                                            <a:bodyPr wrap="square" rtlCol="0">
                                              <a:spAutoFit/>
                                            </a:bodyPr>
                                            <a:lstStyle/>
                                            <a:p>
                                              <a:r>
                                                <a:rPr lang="en-US" sz="1600" dirty="0"/>
                                                <a:t>75</a:t>
                                              </a:r>
                                            </a:p>
                                          </p:txBody>
                                        </p:sp>
                                        <p:sp>
                                          <p:nvSpPr>
                                            <p:cNvPr id="27" name="TextBox 26"/>
                                            <p:cNvSpPr txBox="1"/>
                                            <p:nvPr/>
                                          </p:nvSpPr>
                                          <p:spPr>
                                            <a:xfrm>
                                              <a:off x="1059813" y="3350233"/>
                                              <a:ext cx="489097" cy="274888"/>
                                            </a:xfrm>
                                            <a:prstGeom prst="rect">
                                              <a:avLst/>
                                            </a:prstGeom>
                                            <a:noFill/>
                                          </p:spPr>
                                          <p:txBody>
                                            <a:bodyPr wrap="square" rtlCol="0">
                                              <a:spAutoFit/>
                                            </a:bodyPr>
                                            <a:lstStyle/>
                                            <a:p>
                                              <a:r>
                                                <a:rPr lang="en-US" sz="1600" dirty="0"/>
                                                <a:t>50</a:t>
                                              </a:r>
                                            </a:p>
                                          </p:txBody>
                                        </p:sp>
                                        <p:sp>
                                          <p:nvSpPr>
                                            <p:cNvPr id="28" name="TextBox 27"/>
                                            <p:cNvSpPr txBox="1"/>
                                            <p:nvPr/>
                                          </p:nvSpPr>
                                          <p:spPr>
                                            <a:xfrm>
                                              <a:off x="1059813" y="4136248"/>
                                              <a:ext cx="489097" cy="274888"/>
                                            </a:xfrm>
                                            <a:prstGeom prst="rect">
                                              <a:avLst/>
                                            </a:prstGeom>
                                            <a:noFill/>
                                          </p:spPr>
                                          <p:txBody>
                                            <a:bodyPr wrap="square" rtlCol="0">
                                              <a:spAutoFit/>
                                            </a:bodyPr>
                                            <a:lstStyle/>
                                            <a:p>
                                              <a:r>
                                                <a:rPr lang="en-US" sz="1600" dirty="0"/>
                                                <a:t>25</a:t>
                                              </a:r>
                                            </a:p>
                                          </p:txBody>
                                        </p:sp>
                                        <p:sp>
                                          <p:nvSpPr>
                                            <p:cNvPr id="29" name="TextBox 28"/>
                                            <p:cNvSpPr txBox="1"/>
                                            <p:nvPr/>
                                          </p:nvSpPr>
                                          <p:spPr>
                                            <a:xfrm>
                                              <a:off x="1055603" y="4938002"/>
                                              <a:ext cx="489097" cy="338554"/>
                                            </a:xfrm>
                                            <a:prstGeom prst="rect">
                                              <a:avLst/>
                                            </a:prstGeom>
                                            <a:noFill/>
                                          </p:spPr>
                                          <p:txBody>
                                            <a:bodyPr wrap="square" rtlCol="0">
                                              <a:spAutoFit/>
                                            </a:bodyPr>
                                            <a:lstStyle/>
                                            <a:p>
                                              <a:r>
                                                <a:rPr lang="en-US" sz="1600" dirty="0"/>
                                                <a:t>  0</a:t>
                                              </a:r>
                                            </a:p>
                                          </p:txBody>
                                        </p:sp>
                                      </p:grpSp>
                                    </p:grpSp>
                                  </p:grpSp>
                                  <p:cxnSp>
                                    <p:nvCxnSpPr>
                                      <p:cNvPr id="44" name="Straight Connector 43"/>
                                      <p:cNvCxnSpPr/>
                                      <p:nvPr/>
                                    </p:nvCxnSpPr>
                                    <p:spPr>
                                      <a:xfrm>
                                        <a:off x="6377593" y="5794809"/>
                                        <a:ext cx="0" cy="1126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083587" y="5794809"/>
                                        <a:ext cx="0" cy="1126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3456560" y="4827436"/>
                                      <a:ext cx="497305" cy="1405928"/>
                                      <a:chOff x="3454957" y="4805752"/>
                                      <a:chExt cx="497305" cy="1405928"/>
                                    </a:xfrm>
                                  </p:grpSpPr>
                                  <p:cxnSp>
                                    <p:nvCxnSpPr>
                                      <p:cNvPr id="81" name="Straight Connector 80"/>
                                      <p:cNvCxnSpPr/>
                                      <p:nvPr/>
                                    </p:nvCxnSpPr>
                                    <p:spPr>
                                      <a:xfrm>
                                        <a:off x="3696514" y="6120240"/>
                                        <a:ext cx="0" cy="914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3454957" y="4805752"/>
                                        <a:ext cx="497305" cy="1365452"/>
                                        <a:chOff x="3454957" y="4805752"/>
                                        <a:chExt cx="497305" cy="1365452"/>
                                      </a:xfrm>
                                    </p:grpSpPr>
                                    <p:cxnSp>
                                      <p:nvCxnSpPr>
                                        <p:cNvPr id="57" name="Straight Connector 56"/>
                                        <p:cNvCxnSpPr/>
                                        <p:nvPr/>
                                      </p:nvCxnSpPr>
                                      <p:spPr>
                                        <a:xfrm>
                                          <a:off x="3692976" y="4808843"/>
                                          <a:ext cx="0"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581419" y="4805752"/>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454957" y="5256804"/>
                                          <a:ext cx="497305" cy="914400"/>
                                        </a:xfrm>
                                        <a:prstGeom prst="rect">
                                          <a:avLst/>
                                        </a:prstGeom>
                                        <a:solidFill>
                                          <a:schemeClr val="accent2"/>
                                        </a:solidFill>
                                      </p:spPr>
                                      <p:txBody>
                                        <a:bodyPr wrap="square" rtlCol="0">
                                          <a:spAutoFit/>
                                        </a:bodyPr>
                                        <a:lstStyle/>
                                        <a:p>
                                          <a:endParaRPr lang="en-US" dirty="0"/>
                                        </a:p>
                                      </p:txBody>
                                    </p:sp>
                                    <p:sp>
                                      <p:nvSpPr>
                                        <p:cNvPr id="53" name="Rectangle 52"/>
                                        <p:cNvSpPr/>
                                        <p:nvPr/>
                                      </p:nvSpPr>
                                      <p:spPr>
                                        <a:xfrm>
                                          <a:off x="3513354" y="5502603"/>
                                          <a:ext cx="330540" cy="369332"/>
                                        </a:xfrm>
                                        <a:prstGeom prst="rect">
                                          <a:avLst/>
                                        </a:prstGeom>
                                      </p:spPr>
                                      <p:txBody>
                                        <a:bodyPr wrap="none">
                                          <a:spAutoFit/>
                                        </a:bodyPr>
                                        <a:lstStyle/>
                                        <a:p>
                                          <a:r>
                                            <a:rPr lang="en-US" dirty="0"/>
                                            <a:t> ◦</a:t>
                                          </a:r>
                                        </a:p>
                                      </p:txBody>
                                    </p:sp>
                                  </p:grpSp>
                                </p:grpSp>
                              </p:grpSp>
                              <p:cxnSp>
                                <p:nvCxnSpPr>
                                  <p:cNvPr id="52" name="Straight Connector 51"/>
                                  <p:cNvCxnSpPr/>
                                  <p:nvPr/>
                                </p:nvCxnSpPr>
                                <p:spPr>
                                  <a:xfrm>
                                    <a:off x="3454957" y="6023664"/>
                                    <a:ext cx="484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6509019" y="4850143"/>
                                  <a:ext cx="504993" cy="1373779"/>
                                  <a:chOff x="6709794" y="4831010"/>
                                  <a:chExt cx="504993" cy="1373779"/>
                                </a:xfrm>
                              </p:grpSpPr>
                              <p:cxnSp>
                                <p:nvCxnSpPr>
                                  <p:cNvPr id="101" name="Straight Connector 100"/>
                                  <p:cNvCxnSpPr/>
                                  <p:nvPr/>
                                </p:nvCxnSpPr>
                                <p:spPr>
                                  <a:xfrm>
                                    <a:off x="6965192" y="6113349"/>
                                    <a:ext cx="0" cy="914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948476" y="4844734"/>
                                    <a:ext cx="0" cy="640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709794" y="5467681"/>
                                    <a:ext cx="497305" cy="685800"/>
                                  </a:xfrm>
                                  <a:prstGeom prst="rect">
                                    <a:avLst/>
                                  </a:prstGeom>
                                  <a:solidFill>
                                    <a:srgbClr val="B0B6B6"/>
                                  </a:solidFill>
                                </p:spPr>
                                <p:txBody>
                                  <a:bodyPr wrap="square" rtlCol="0">
                                    <a:spAutoFit/>
                                  </a:bodyPr>
                                  <a:lstStyle/>
                                  <a:p>
                                    <a:endParaRPr lang="en-US" dirty="0"/>
                                  </a:p>
                                </p:txBody>
                              </p:sp>
                              <p:cxnSp>
                                <p:nvCxnSpPr>
                                  <p:cNvPr id="86" name="Straight Connector 85"/>
                                  <p:cNvCxnSpPr/>
                                  <p:nvPr/>
                                </p:nvCxnSpPr>
                                <p:spPr>
                                  <a:xfrm>
                                    <a:off x="6826286" y="4831010"/>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757587" y="5666828"/>
                                    <a:ext cx="457200" cy="457200"/>
                                  </a:xfrm>
                                  <a:prstGeom prst="rect">
                                    <a:avLst/>
                                  </a:prstGeom>
                                </p:spPr>
                                <p:txBody>
                                  <a:bodyPr wrap="none">
                                    <a:spAutoFit/>
                                  </a:bodyPr>
                                  <a:lstStyle/>
                                  <a:p>
                                    <a:r>
                                      <a:rPr lang="en-US" dirty="0"/>
                                      <a:t> ◦</a:t>
                                    </a:r>
                                  </a:p>
                                </p:txBody>
                              </p:sp>
                              <p:cxnSp>
                                <p:nvCxnSpPr>
                                  <p:cNvPr id="88" name="Straight Connector 87"/>
                                  <p:cNvCxnSpPr/>
                                  <p:nvPr/>
                                </p:nvCxnSpPr>
                                <p:spPr>
                                  <a:xfrm>
                                    <a:off x="6824262" y="6199796"/>
                                    <a:ext cx="2743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14" name="Group 113"/>
                            <p:cNvGrpSpPr/>
                            <p:nvPr/>
                          </p:nvGrpSpPr>
                          <p:grpSpPr>
                            <a:xfrm>
                              <a:off x="3479805" y="3566343"/>
                              <a:ext cx="5840727" cy="2690392"/>
                              <a:chOff x="3526265" y="3554266"/>
                              <a:chExt cx="5840727" cy="2690392"/>
                            </a:xfrm>
                          </p:grpSpPr>
                          <p:sp>
                            <p:nvSpPr>
                              <p:cNvPr id="107" name="Rectangle 106"/>
                              <p:cNvSpPr/>
                              <p:nvPr/>
                            </p:nvSpPr>
                            <p:spPr>
                              <a:xfrm>
                                <a:off x="8909792" y="5343834"/>
                                <a:ext cx="457200" cy="457200"/>
                              </a:xfrm>
                              <a:prstGeom prst="rect">
                                <a:avLst/>
                              </a:prstGeom>
                            </p:spPr>
                            <p:txBody>
                              <a:bodyPr wrap="none">
                                <a:spAutoFit/>
                              </a:bodyPr>
                              <a:lstStyle/>
                              <a:p>
                                <a:r>
                                  <a:rPr lang="en-US" dirty="0"/>
                                  <a:t> ◦</a:t>
                                </a:r>
                              </a:p>
                            </p:txBody>
                          </p:sp>
                          <p:sp>
                            <p:nvSpPr>
                              <p:cNvPr id="108" name="Rectangle 107"/>
                              <p:cNvSpPr/>
                              <p:nvPr/>
                            </p:nvSpPr>
                            <p:spPr>
                              <a:xfrm>
                                <a:off x="8863533" y="3733708"/>
                                <a:ext cx="396636" cy="369332"/>
                              </a:xfrm>
                              <a:prstGeom prst="rect">
                                <a:avLst/>
                              </a:prstGeom>
                            </p:spPr>
                            <p:txBody>
                              <a:bodyPr wrap="square">
                                <a:spAutoFit/>
                              </a:bodyPr>
                              <a:lstStyle/>
                              <a:p>
                                <a:r>
                                  <a:rPr lang="en-US" dirty="0"/>
                                  <a:t> ◦</a:t>
                                </a:r>
                              </a:p>
                            </p:txBody>
                          </p:sp>
                          <p:sp>
                            <p:nvSpPr>
                              <p:cNvPr id="109" name="Rectangle 108"/>
                              <p:cNvSpPr/>
                              <p:nvPr/>
                            </p:nvSpPr>
                            <p:spPr>
                              <a:xfrm>
                                <a:off x="8084885" y="5787458"/>
                                <a:ext cx="457200" cy="457200"/>
                              </a:xfrm>
                              <a:prstGeom prst="rect">
                                <a:avLst/>
                              </a:prstGeom>
                            </p:spPr>
                            <p:txBody>
                              <a:bodyPr wrap="none">
                                <a:spAutoFit/>
                              </a:bodyPr>
                              <a:lstStyle/>
                              <a:p>
                                <a:r>
                                  <a:rPr lang="en-US" dirty="0"/>
                                  <a:t> ◦</a:t>
                                </a:r>
                              </a:p>
                            </p:txBody>
                          </p:sp>
                          <p:sp>
                            <p:nvSpPr>
                              <p:cNvPr id="111" name="Rectangle 110"/>
                              <p:cNvSpPr/>
                              <p:nvPr/>
                            </p:nvSpPr>
                            <p:spPr>
                              <a:xfrm>
                                <a:off x="4305514" y="3554266"/>
                                <a:ext cx="457200" cy="457200"/>
                              </a:xfrm>
                              <a:prstGeom prst="rect">
                                <a:avLst/>
                              </a:prstGeom>
                            </p:spPr>
                            <p:txBody>
                              <a:bodyPr wrap="none">
                                <a:spAutoFit/>
                              </a:bodyPr>
                              <a:lstStyle/>
                              <a:p>
                                <a:r>
                                  <a:rPr lang="en-US" dirty="0"/>
                                  <a:t> ◦</a:t>
                                </a:r>
                              </a:p>
                            </p:txBody>
                          </p:sp>
                          <p:sp>
                            <p:nvSpPr>
                              <p:cNvPr id="112" name="Rectangle 111"/>
                              <p:cNvSpPr/>
                              <p:nvPr/>
                            </p:nvSpPr>
                            <p:spPr>
                              <a:xfrm>
                                <a:off x="3526265" y="3705927"/>
                                <a:ext cx="457200" cy="457200"/>
                              </a:xfrm>
                              <a:prstGeom prst="rect">
                                <a:avLst/>
                              </a:prstGeom>
                            </p:spPr>
                            <p:txBody>
                              <a:bodyPr wrap="none">
                                <a:spAutoFit/>
                              </a:bodyPr>
                              <a:lstStyle/>
                              <a:p>
                                <a:r>
                                  <a:rPr lang="en-US" dirty="0"/>
                                  <a:t> ◦</a:t>
                                </a:r>
                              </a:p>
                            </p:txBody>
                          </p:sp>
                          <p:sp>
                            <p:nvSpPr>
                              <p:cNvPr id="113" name="Rectangle 112"/>
                              <p:cNvSpPr/>
                              <p:nvPr/>
                            </p:nvSpPr>
                            <p:spPr>
                              <a:xfrm>
                                <a:off x="4307025" y="5500655"/>
                                <a:ext cx="457200" cy="457200"/>
                              </a:xfrm>
                              <a:prstGeom prst="rect">
                                <a:avLst/>
                              </a:prstGeom>
                            </p:spPr>
                            <p:txBody>
                              <a:bodyPr wrap="none">
                                <a:spAutoFit/>
                              </a:bodyPr>
                              <a:lstStyle/>
                              <a:p>
                                <a:r>
                                  <a:rPr lang="en-US" dirty="0"/>
                                  <a:t> ◦</a:t>
                                </a:r>
                              </a:p>
                            </p:txBody>
                          </p:sp>
                        </p:grpSp>
                      </p:grpSp>
                      <p:sp>
                        <p:nvSpPr>
                          <p:cNvPr id="118" name="Rectangle 117"/>
                          <p:cNvSpPr/>
                          <p:nvPr/>
                        </p:nvSpPr>
                        <p:spPr>
                          <a:xfrm>
                            <a:off x="5769367" y="5870095"/>
                            <a:ext cx="457200" cy="457200"/>
                          </a:xfrm>
                          <a:prstGeom prst="rect">
                            <a:avLst/>
                          </a:prstGeom>
                        </p:spPr>
                        <p:txBody>
                          <a:bodyPr wrap="none">
                            <a:spAutoFit/>
                          </a:bodyPr>
                          <a:lstStyle/>
                          <a:p>
                            <a:r>
                              <a:rPr lang="en-US" dirty="0"/>
                              <a:t> ◦</a:t>
                            </a:r>
                          </a:p>
                        </p:txBody>
                      </p:sp>
                    </p:grpSp>
                    <p:grpSp>
                      <p:nvGrpSpPr>
                        <p:cNvPr id="125" name="Group 124"/>
                        <p:cNvGrpSpPr/>
                        <p:nvPr/>
                      </p:nvGrpSpPr>
                      <p:grpSpPr>
                        <a:xfrm>
                          <a:off x="4361845" y="6086431"/>
                          <a:ext cx="228600" cy="98540"/>
                          <a:chOff x="4361845" y="6086431"/>
                          <a:chExt cx="228600" cy="98540"/>
                        </a:xfrm>
                      </p:grpSpPr>
                      <p:cxnSp>
                        <p:nvCxnSpPr>
                          <p:cNvPr id="124" name="Straight Connector 123"/>
                          <p:cNvCxnSpPr/>
                          <p:nvPr/>
                        </p:nvCxnSpPr>
                        <p:spPr>
                          <a:xfrm>
                            <a:off x="4474923" y="6086431"/>
                            <a:ext cx="0" cy="914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4361845" y="6184971"/>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2" name="Straight Connector 121"/>
                        <p:cNvCxnSpPr/>
                        <p:nvPr/>
                      </p:nvCxnSpPr>
                      <p:spPr>
                        <a:xfrm>
                          <a:off x="4234743" y="5996054"/>
                          <a:ext cx="484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7" name="Rectangle 126"/>
                      <p:cNvSpPr/>
                      <p:nvPr/>
                    </p:nvSpPr>
                    <p:spPr>
                      <a:xfrm>
                        <a:off x="5762607" y="6000998"/>
                        <a:ext cx="457200" cy="457200"/>
                      </a:xfrm>
                      <a:prstGeom prst="rect">
                        <a:avLst/>
                      </a:prstGeom>
                    </p:spPr>
                    <p:txBody>
                      <a:bodyPr wrap="none">
                        <a:spAutoFit/>
                      </a:bodyPr>
                      <a:lstStyle/>
                      <a:p>
                        <a:r>
                          <a:rPr lang="en-US" dirty="0"/>
                          <a:t> ◦</a:t>
                        </a:r>
                      </a:p>
                    </p:txBody>
                  </p:sp>
                </p:grpSp>
                <p:cxnSp>
                  <p:nvCxnSpPr>
                    <p:cNvPr id="129" name="Straight Connector 128"/>
                    <p:cNvCxnSpPr/>
                    <p:nvPr/>
                  </p:nvCxnSpPr>
                  <p:spPr>
                    <a:xfrm>
                      <a:off x="8120313" y="6193473"/>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1" name="Straight Connector 130"/>
                  <p:cNvCxnSpPr/>
                  <p:nvPr/>
                </p:nvCxnSpPr>
                <p:spPr>
                  <a:xfrm>
                    <a:off x="6658347" y="6194046"/>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9" name="Straight Connector 138"/>
              <p:cNvCxnSpPr/>
              <p:nvPr/>
            </p:nvCxnSpPr>
            <p:spPr>
              <a:xfrm>
                <a:off x="4308775" y="5525265"/>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1" name="Rectangle 140"/>
            <p:cNvSpPr/>
            <p:nvPr/>
          </p:nvSpPr>
          <p:spPr>
            <a:xfrm>
              <a:off x="7987372" y="5649033"/>
              <a:ext cx="457200" cy="457200"/>
            </a:xfrm>
            <a:prstGeom prst="rect">
              <a:avLst/>
            </a:prstGeom>
          </p:spPr>
          <p:txBody>
            <a:bodyPr wrap="none">
              <a:spAutoFit/>
            </a:bodyPr>
            <a:lstStyle/>
            <a:p>
              <a:r>
                <a:rPr lang="en-US" dirty="0"/>
                <a:t> ◦</a:t>
              </a:r>
            </a:p>
          </p:txBody>
        </p:sp>
      </p:grpSp>
      <p:cxnSp>
        <p:nvCxnSpPr>
          <p:cNvPr id="91" name="Straight Connector 90"/>
          <p:cNvCxnSpPr/>
          <p:nvPr/>
        </p:nvCxnSpPr>
        <p:spPr>
          <a:xfrm>
            <a:off x="6466151" y="5717401"/>
            <a:ext cx="484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FE330015-FDC7-452C-8FA8-01B1D633503A}"/>
              </a:ext>
            </a:extLst>
          </p:cNvPr>
          <p:cNvSpPr/>
          <p:nvPr/>
        </p:nvSpPr>
        <p:spPr>
          <a:xfrm>
            <a:off x="5714776" y="5588238"/>
            <a:ext cx="457200" cy="457200"/>
          </a:xfrm>
          <a:prstGeom prst="rect">
            <a:avLst/>
          </a:prstGeom>
        </p:spPr>
        <p:txBody>
          <a:bodyPr wrap="none">
            <a:spAutoFit/>
          </a:bodyPr>
          <a:lstStyle/>
          <a:p>
            <a:r>
              <a:rPr lang="en-US" dirty="0"/>
              <a:t> ◦</a:t>
            </a:r>
          </a:p>
        </p:txBody>
      </p:sp>
      <p:sp>
        <p:nvSpPr>
          <p:cNvPr id="93" name="Rectangle 92">
            <a:extLst>
              <a:ext uri="{FF2B5EF4-FFF2-40B4-BE49-F238E27FC236}">
                <a16:creationId xmlns:a16="http://schemas.microsoft.com/office/drawing/2014/main" id="{67378952-235F-4BCD-9C2C-D29428DEACBD}"/>
              </a:ext>
            </a:extLst>
          </p:cNvPr>
          <p:cNvSpPr/>
          <p:nvPr/>
        </p:nvSpPr>
        <p:spPr>
          <a:xfrm>
            <a:off x="5713450" y="5643420"/>
            <a:ext cx="457200" cy="457200"/>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423812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2"/>
            <a:ext cx="10990162" cy="800099"/>
          </a:xfrm>
        </p:spPr>
        <p:txBody>
          <a:bodyPr/>
          <a:lstStyle/>
          <a:p>
            <a:r>
              <a:rPr lang="en-US" dirty="0"/>
              <a:t>ZONDA: Benralizumab Depleted Mature Sputum EOS and Reduced Sputum EOS Progenitors and ILC2 Cells</a:t>
            </a:r>
          </a:p>
        </p:txBody>
      </p:sp>
      <p:sp>
        <p:nvSpPr>
          <p:cNvPr id="3" name="Slide Number Placeholder 2"/>
          <p:cNvSpPr>
            <a:spLocks noGrp="1"/>
          </p:cNvSpPr>
          <p:nvPr>
            <p:ph type="sldNum" sz="quarter" idx="12"/>
          </p:nvPr>
        </p:nvSpPr>
        <p:spPr/>
        <p:txBody>
          <a:bodyPr/>
          <a:lstStyle/>
          <a:p>
            <a:fld id="{CC7432E5-F8E0-41AE-9A6B-AD730338B005}" type="slidenum">
              <a:rPr lang="en-US" smtClean="0"/>
              <a:t>30</a:t>
            </a:fld>
            <a:endParaRPr lang="en-US" dirty="0"/>
          </a:p>
        </p:txBody>
      </p:sp>
      <p:sp>
        <p:nvSpPr>
          <p:cNvPr id="4" name="Text Placeholder 3"/>
          <p:cNvSpPr>
            <a:spLocks noGrp="1"/>
          </p:cNvSpPr>
          <p:nvPr>
            <p:ph type="body" sz="quarter" idx="13"/>
          </p:nvPr>
        </p:nvSpPr>
        <p:spPr>
          <a:xfrm>
            <a:off x="457200" y="5851602"/>
            <a:ext cx="9507071" cy="1005840"/>
          </a:xfrm>
        </p:spPr>
        <p:txBody>
          <a:bodyPr/>
          <a:lstStyle/>
          <a:p>
            <a:r>
              <a:rPr lang="en-US" sz="900" baseline="30000" dirty="0"/>
              <a:t>a</a:t>
            </a:r>
            <a:r>
              <a:rPr lang="en-US" sz="900" dirty="0"/>
              <a:t>Between-group significance. </a:t>
            </a:r>
            <a:r>
              <a:rPr lang="en-US" sz="900" baseline="30000" dirty="0"/>
              <a:t>b</a:t>
            </a:r>
            <a:r>
              <a:rPr lang="en-US" sz="900" dirty="0"/>
              <a:t>Within-group significance. </a:t>
            </a:r>
          </a:p>
          <a:p>
            <a:r>
              <a:rPr lang="en-US" sz="900" dirty="0"/>
              <a:t>EoP = eosinophil lineage–committed progenitors; EOS = eosinophil; ILC2 = type 2 innate lymphoid cells; IL-5R</a:t>
            </a:r>
            <a:r>
              <a:rPr lang="el-GR" sz="900" dirty="0"/>
              <a:t>α</a:t>
            </a:r>
            <a:r>
              <a:rPr lang="en-US" sz="900" dirty="0"/>
              <a:t> = interleukin-5 receptor alpha; MOA = mechanism of action; Q4W = every 4 weeks; Q8W = every 4 weeks for 3 doses, then every 8 weeks; SC = subcutaneous.</a:t>
            </a:r>
            <a:r>
              <a:rPr lang="en-US" sz="900" strike="sngStrike" dirty="0"/>
              <a:t> </a:t>
            </a:r>
          </a:p>
          <a:p>
            <a:r>
              <a:rPr lang="en-US" sz="900" dirty="0"/>
              <a:t>Sehmi R et al. Online ahead of print. </a:t>
            </a:r>
            <a:r>
              <a:rPr lang="en-US" sz="900" i="1" dirty="0"/>
              <a:t>J Allergy Clin Immunol. </a:t>
            </a:r>
            <a:r>
              <a:rPr lang="en-US" sz="900" dirty="0"/>
              <a:t>2018.</a:t>
            </a:r>
          </a:p>
        </p:txBody>
      </p:sp>
      <p:sp>
        <p:nvSpPr>
          <p:cNvPr id="70" name="Rectangle 69">
            <a:extLst>
              <a:ext uri="{FF2B5EF4-FFF2-40B4-BE49-F238E27FC236}">
                <a16:creationId xmlns:a16="http://schemas.microsoft.com/office/drawing/2014/main" id="{7D754D6C-AE8A-47C5-8293-AF48F3E7A1F3}"/>
              </a:ext>
            </a:extLst>
          </p:cNvPr>
          <p:cNvSpPr/>
          <p:nvPr/>
        </p:nvSpPr>
        <p:spPr>
          <a:xfrm>
            <a:off x="4136571" y="2203027"/>
            <a:ext cx="949235" cy="317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1A3D1932-CDFF-482A-828B-700C972AE178}"/>
              </a:ext>
            </a:extLst>
          </p:cNvPr>
          <p:cNvSpPr/>
          <p:nvPr/>
        </p:nvSpPr>
        <p:spPr>
          <a:xfrm>
            <a:off x="386435" y="2044216"/>
            <a:ext cx="949235" cy="317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A3AF384F-66E8-48C4-B82E-7C66FCC5B7B2}"/>
              </a:ext>
            </a:extLst>
          </p:cNvPr>
          <p:cNvSpPr txBox="1"/>
          <p:nvPr/>
        </p:nvSpPr>
        <p:spPr>
          <a:xfrm>
            <a:off x="606587" y="1524368"/>
            <a:ext cx="3236784" cy="369332"/>
          </a:xfrm>
          <a:prstGeom prst="rect">
            <a:avLst/>
          </a:prstGeom>
          <a:noFill/>
        </p:spPr>
        <p:txBody>
          <a:bodyPr wrap="none" rtlCol="0">
            <a:spAutoFit/>
          </a:bodyPr>
          <a:lstStyle/>
          <a:p>
            <a:r>
              <a:rPr lang="en-US" b="1" dirty="0"/>
              <a:t>Mature Sputum Eosinophils</a:t>
            </a:r>
          </a:p>
        </p:txBody>
      </p:sp>
      <p:sp>
        <p:nvSpPr>
          <p:cNvPr id="73" name="TextBox 72">
            <a:extLst>
              <a:ext uri="{FF2B5EF4-FFF2-40B4-BE49-F238E27FC236}">
                <a16:creationId xmlns:a16="http://schemas.microsoft.com/office/drawing/2014/main" id="{3D436F83-B9DF-4641-AD75-1042FC81032E}"/>
              </a:ext>
            </a:extLst>
          </p:cNvPr>
          <p:cNvSpPr txBox="1"/>
          <p:nvPr/>
        </p:nvSpPr>
        <p:spPr>
          <a:xfrm>
            <a:off x="4530501" y="1524368"/>
            <a:ext cx="3647152" cy="369332"/>
          </a:xfrm>
          <a:prstGeom prst="rect">
            <a:avLst/>
          </a:prstGeom>
          <a:noFill/>
        </p:spPr>
        <p:txBody>
          <a:bodyPr wrap="none" rtlCol="0">
            <a:spAutoFit/>
          </a:bodyPr>
          <a:lstStyle/>
          <a:p>
            <a:r>
              <a:rPr lang="en-US" b="1" dirty="0"/>
              <a:t>Sputum Eosinophil Progenitors</a:t>
            </a:r>
          </a:p>
        </p:txBody>
      </p:sp>
      <p:sp>
        <p:nvSpPr>
          <p:cNvPr id="75" name="TextBox 74">
            <a:extLst>
              <a:ext uri="{FF2B5EF4-FFF2-40B4-BE49-F238E27FC236}">
                <a16:creationId xmlns:a16="http://schemas.microsoft.com/office/drawing/2014/main" id="{EFC7D923-E03C-443B-9B3D-77A05A36681E}"/>
              </a:ext>
            </a:extLst>
          </p:cNvPr>
          <p:cNvSpPr txBox="1"/>
          <p:nvPr/>
        </p:nvSpPr>
        <p:spPr>
          <a:xfrm>
            <a:off x="8864783" y="1524368"/>
            <a:ext cx="3142207" cy="369332"/>
          </a:xfrm>
          <a:prstGeom prst="rect">
            <a:avLst/>
          </a:prstGeom>
          <a:noFill/>
        </p:spPr>
        <p:txBody>
          <a:bodyPr wrap="none" rtlCol="0">
            <a:spAutoFit/>
          </a:bodyPr>
          <a:lstStyle/>
          <a:p>
            <a:r>
              <a:rPr lang="en-US" b="1" dirty="0"/>
              <a:t>Sputum IL-5R</a:t>
            </a:r>
            <a:r>
              <a:rPr lang="el-GR" b="1" dirty="0"/>
              <a:t>α</a:t>
            </a:r>
            <a:r>
              <a:rPr lang="en-US" b="1" dirty="0"/>
              <a:t>+ ILC2 Cells</a:t>
            </a:r>
          </a:p>
        </p:txBody>
      </p:sp>
      <p:sp>
        <p:nvSpPr>
          <p:cNvPr id="149" name="Rectangle: Rounded Corners 148">
            <a:extLst>
              <a:ext uri="{FF2B5EF4-FFF2-40B4-BE49-F238E27FC236}">
                <a16:creationId xmlns:a16="http://schemas.microsoft.com/office/drawing/2014/main" id="{93B49675-EC3D-4F3D-B7F7-E435F3EBC1E3}"/>
              </a:ext>
            </a:extLst>
          </p:cNvPr>
          <p:cNvSpPr/>
          <p:nvPr/>
        </p:nvSpPr>
        <p:spPr>
          <a:xfrm>
            <a:off x="276449" y="5486375"/>
            <a:ext cx="11639103" cy="5103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00" b="1" dirty="0">
                <a:solidFill>
                  <a:schemeClr val="tx1"/>
                </a:solidFill>
              </a:rPr>
              <a:t>Randomized, double-blind, 4-center, Canadian substudy of the Phase III ZONDA trial evaluating patients with severe asthma and high blood EOS </a:t>
            </a:r>
          </a:p>
          <a:p>
            <a:pPr algn="ctr">
              <a:lnSpc>
                <a:spcPct val="90000"/>
              </a:lnSpc>
            </a:pPr>
            <a:r>
              <a:rPr lang="en-US" sz="1200" b="1" dirty="0">
                <a:solidFill>
                  <a:schemeClr val="tx1"/>
                </a:solidFill>
              </a:rPr>
              <a:t>(</a:t>
            </a:r>
            <a:r>
              <a:rPr lang="en-US" sz="1200" dirty="0">
                <a:solidFill>
                  <a:schemeClr val="tx1"/>
                </a:solidFill>
              </a:rPr>
              <a:t>≥</a:t>
            </a:r>
            <a:r>
              <a:rPr lang="en-US" sz="1200" b="1" dirty="0">
                <a:solidFill>
                  <a:schemeClr val="tx1"/>
                </a:solidFill>
              </a:rPr>
              <a:t>150 cells/μL currently) on OCS therapy comparing pooled benralizumab 30 mg SC patients (n=11; Q4W [n=4] or Q8W [ n=7]) with </a:t>
            </a:r>
          </a:p>
          <a:p>
            <a:pPr algn="ctr">
              <a:lnSpc>
                <a:spcPct val="90000"/>
              </a:lnSpc>
            </a:pPr>
            <a:r>
              <a:rPr lang="en-US" sz="1200" b="1" dirty="0">
                <a:solidFill>
                  <a:schemeClr val="tx1"/>
                </a:solidFill>
              </a:rPr>
              <a:t>placebo patients Q4W (n=7)</a:t>
            </a:r>
          </a:p>
        </p:txBody>
      </p:sp>
      <p:grpSp>
        <p:nvGrpSpPr>
          <p:cNvPr id="24" name="Group 23">
            <a:extLst>
              <a:ext uri="{FF2B5EF4-FFF2-40B4-BE49-F238E27FC236}">
                <a16:creationId xmlns:a16="http://schemas.microsoft.com/office/drawing/2014/main" id="{993DBCE4-0F46-4AA7-B1C9-D9AB32CAEB94}"/>
              </a:ext>
            </a:extLst>
          </p:cNvPr>
          <p:cNvGrpSpPr/>
          <p:nvPr/>
        </p:nvGrpSpPr>
        <p:grpSpPr>
          <a:xfrm>
            <a:off x="7893056" y="1953813"/>
            <a:ext cx="4001160" cy="3140948"/>
            <a:chOff x="7893056" y="1953813"/>
            <a:chExt cx="4001160" cy="3140948"/>
          </a:xfrm>
        </p:grpSpPr>
        <p:grpSp>
          <p:nvGrpSpPr>
            <p:cNvPr id="15" name="Group 14">
              <a:extLst>
                <a:ext uri="{FF2B5EF4-FFF2-40B4-BE49-F238E27FC236}">
                  <a16:creationId xmlns:a16="http://schemas.microsoft.com/office/drawing/2014/main" id="{412F528B-5750-4842-955B-F59DF4016685}"/>
                </a:ext>
              </a:extLst>
            </p:cNvPr>
            <p:cNvGrpSpPr/>
            <p:nvPr/>
          </p:nvGrpSpPr>
          <p:grpSpPr>
            <a:xfrm>
              <a:off x="7893056" y="1953813"/>
              <a:ext cx="4001160" cy="3140948"/>
              <a:chOff x="7893056" y="1958147"/>
              <a:chExt cx="4001160" cy="3140948"/>
            </a:xfrm>
          </p:grpSpPr>
          <p:pic>
            <p:nvPicPr>
              <p:cNvPr id="144" name="Picture 143">
                <a:extLst>
                  <a:ext uri="{FF2B5EF4-FFF2-40B4-BE49-F238E27FC236}">
                    <a16:creationId xmlns:a16="http://schemas.microsoft.com/office/drawing/2014/main" id="{8F2B7DF6-A70B-48A1-92CB-3BC716CF446F}"/>
                  </a:ext>
                </a:extLst>
              </p:cNvPr>
              <p:cNvPicPr>
                <a:picLocks noChangeAspect="1"/>
              </p:cNvPicPr>
              <p:nvPr/>
            </p:nvPicPr>
            <p:blipFill>
              <a:blip r:embed="rId3"/>
              <a:stretch>
                <a:fillRect/>
              </a:stretch>
            </p:blipFill>
            <p:spPr>
              <a:xfrm>
                <a:off x="7893056" y="1958147"/>
                <a:ext cx="4001160" cy="3140948"/>
              </a:xfrm>
              <a:prstGeom prst="rect">
                <a:avLst/>
              </a:prstGeom>
            </p:spPr>
          </p:pic>
          <p:sp>
            <p:nvSpPr>
              <p:cNvPr id="157" name="TextBox 156">
                <a:extLst>
                  <a:ext uri="{FF2B5EF4-FFF2-40B4-BE49-F238E27FC236}">
                    <a16:creationId xmlns:a16="http://schemas.microsoft.com/office/drawing/2014/main" id="{48B16C77-4091-43C6-AD25-3967C8F27EB2}"/>
                  </a:ext>
                </a:extLst>
              </p:cNvPr>
              <p:cNvSpPr txBox="1"/>
              <p:nvPr/>
            </p:nvSpPr>
            <p:spPr>
              <a:xfrm>
                <a:off x="9118898" y="4661982"/>
                <a:ext cx="612648" cy="100584"/>
              </a:xfrm>
              <a:prstGeom prst="rect">
                <a:avLst/>
              </a:prstGeom>
              <a:solidFill>
                <a:schemeClr val="bg1"/>
              </a:solidFill>
            </p:spPr>
            <p:txBody>
              <a:bodyPr wrap="square" rtlCol="0" anchor="ctr">
                <a:spAutoFit/>
              </a:bodyPr>
              <a:lstStyle/>
              <a:p>
                <a:r>
                  <a:rPr lang="en-US" sz="1000" dirty="0"/>
                  <a:t>Week 0</a:t>
                </a:r>
              </a:p>
            </p:txBody>
          </p:sp>
          <p:sp>
            <p:nvSpPr>
              <p:cNvPr id="158" name="TextBox 157">
                <a:extLst>
                  <a:ext uri="{FF2B5EF4-FFF2-40B4-BE49-F238E27FC236}">
                    <a16:creationId xmlns:a16="http://schemas.microsoft.com/office/drawing/2014/main" id="{B812C410-BB45-42FA-A574-235FEC8CCCA4}"/>
                  </a:ext>
                </a:extLst>
              </p:cNvPr>
              <p:cNvSpPr txBox="1"/>
              <p:nvPr/>
            </p:nvSpPr>
            <p:spPr>
              <a:xfrm>
                <a:off x="9750087" y="4661982"/>
                <a:ext cx="685800" cy="100584"/>
              </a:xfrm>
              <a:prstGeom prst="rect">
                <a:avLst/>
              </a:prstGeom>
              <a:solidFill>
                <a:schemeClr val="bg1"/>
              </a:solidFill>
            </p:spPr>
            <p:txBody>
              <a:bodyPr wrap="square" rtlCol="0" anchor="ctr">
                <a:spAutoFit/>
              </a:bodyPr>
              <a:lstStyle/>
              <a:p>
                <a:r>
                  <a:rPr lang="en-US" sz="1000" dirty="0"/>
                  <a:t>Week 28</a:t>
                </a:r>
              </a:p>
            </p:txBody>
          </p:sp>
          <p:sp>
            <p:nvSpPr>
              <p:cNvPr id="159" name="TextBox 158">
                <a:extLst>
                  <a:ext uri="{FF2B5EF4-FFF2-40B4-BE49-F238E27FC236}">
                    <a16:creationId xmlns:a16="http://schemas.microsoft.com/office/drawing/2014/main" id="{EADF6CAA-A3B9-4E0B-A5F8-0E8B97CD0DCB}"/>
                  </a:ext>
                </a:extLst>
              </p:cNvPr>
              <p:cNvSpPr txBox="1"/>
              <p:nvPr/>
            </p:nvSpPr>
            <p:spPr>
              <a:xfrm>
                <a:off x="10445621" y="4661982"/>
                <a:ext cx="612648" cy="100584"/>
              </a:xfrm>
              <a:prstGeom prst="rect">
                <a:avLst/>
              </a:prstGeom>
              <a:solidFill>
                <a:schemeClr val="bg1"/>
              </a:solidFill>
            </p:spPr>
            <p:txBody>
              <a:bodyPr wrap="square" rtlCol="0" anchor="ctr">
                <a:spAutoFit/>
              </a:bodyPr>
              <a:lstStyle/>
              <a:p>
                <a:r>
                  <a:rPr lang="en-US" sz="1000" dirty="0"/>
                  <a:t>Week 0</a:t>
                </a:r>
              </a:p>
            </p:txBody>
          </p:sp>
          <p:sp>
            <p:nvSpPr>
              <p:cNvPr id="160" name="TextBox 159">
                <a:extLst>
                  <a:ext uri="{FF2B5EF4-FFF2-40B4-BE49-F238E27FC236}">
                    <a16:creationId xmlns:a16="http://schemas.microsoft.com/office/drawing/2014/main" id="{CFD1517B-50E3-4806-87B4-0F8025E2EE8F}"/>
                  </a:ext>
                </a:extLst>
              </p:cNvPr>
              <p:cNvSpPr txBox="1"/>
              <p:nvPr/>
            </p:nvSpPr>
            <p:spPr>
              <a:xfrm>
                <a:off x="11085479" y="4661982"/>
                <a:ext cx="685800" cy="100584"/>
              </a:xfrm>
              <a:prstGeom prst="rect">
                <a:avLst/>
              </a:prstGeom>
              <a:solidFill>
                <a:schemeClr val="bg1"/>
              </a:solidFill>
            </p:spPr>
            <p:txBody>
              <a:bodyPr wrap="square" rtlCol="0" anchor="ctr">
                <a:spAutoFit/>
              </a:bodyPr>
              <a:lstStyle/>
              <a:p>
                <a:r>
                  <a:rPr lang="en-US" sz="1000" dirty="0"/>
                  <a:t>Week 28</a:t>
                </a:r>
              </a:p>
            </p:txBody>
          </p:sp>
        </p:grpSp>
        <p:sp>
          <p:nvSpPr>
            <p:cNvPr id="162" name="Rectangle 161">
              <a:extLst>
                <a:ext uri="{FF2B5EF4-FFF2-40B4-BE49-F238E27FC236}">
                  <a16:creationId xmlns:a16="http://schemas.microsoft.com/office/drawing/2014/main" id="{6429FA2E-8719-4838-BD46-E542A1E33C64}"/>
                </a:ext>
              </a:extLst>
            </p:cNvPr>
            <p:cNvSpPr/>
            <p:nvPr/>
          </p:nvSpPr>
          <p:spPr>
            <a:xfrm>
              <a:off x="8323594" y="1974933"/>
              <a:ext cx="783411" cy="341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5" name="TextBox 164">
            <a:extLst>
              <a:ext uri="{FF2B5EF4-FFF2-40B4-BE49-F238E27FC236}">
                <a16:creationId xmlns:a16="http://schemas.microsoft.com/office/drawing/2014/main" id="{142276FB-7556-499F-8C33-64A05E4A89BF}"/>
              </a:ext>
            </a:extLst>
          </p:cNvPr>
          <p:cNvSpPr txBox="1"/>
          <p:nvPr/>
        </p:nvSpPr>
        <p:spPr>
          <a:xfrm>
            <a:off x="9459102" y="5024695"/>
            <a:ext cx="640080" cy="100584"/>
          </a:xfrm>
          <a:prstGeom prst="rect">
            <a:avLst/>
          </a:prstGeom>
          <a:solidFill>
            <a:schemeClr val="bg1"/>
          </a:solidFill>
        </p:spPr>
        <p:txBody>
          <a:bodyPr wrap="square" rtlCol="0" anchor="ctr">
            <a:spAutoFit/>
          </a:bodyPr>
          <a:lstStyle/>
          <a:p>
            <a:pPr algn="ctr"/>
            <a:r>
              <a:rPr lang="en-US" sz="1000" dirty="0"/>
              <a:t>(n=7)</a:t>
            </a:r>
          </a:p>
        </p:txBody>
      </p:sp>
      <p:sp>
        <p:nvSpPr>
          <p:cNvPr id="166" name="TextBox 165">
            <a:extLst>
              <a:ext uri="{FF2B5EF4-FFF2-40B4-BE49-F238E27FC236}">
                <a16:creationId xmlns:a16="http://schemas.microsoft.com/office/drawing/2014/main" id="{D72CD040-D596-4625-89EE-401394C9C38B}"/>
              </a:ext>
            </a:extLst>
          </p:cNvPr>
          <p:cNvSpPr txBox="1"/>
          <p:nvPr/>
        </p:nvSpPr>
        <p:spPr>
          <a:xfrm>
            <a:off x="10865835" y="5024695"/>
            <a:ext cx="548640" cy="100584"/>
          </a:xfrm>
          <a:prstGeom prst="rect">
            <a:avLst/>
          </a:prstGeom>
          <a:solidFill>
            <a:schemeClr val="bg1"/>
          </a:solidFill>
        </p:spPr>
        <p:txBody>
          <a:bodyPr wrap="square" rtlCol="0" anchor="ctr">
            <a:spAutoFit/>
          </a:bodyPr>
          <a:lstStyle/>
          <a:p>
            <a:r>
              <a:rPr lang="en-US" sz="1000" dirty="0"/>
              <a:t>(n=5)</a:t>
            </a:r>
          </a:p>
        </p:txBody>
      </p:sp>
      <p:grpSp>
        <p:nvGrpSpPr>
          <p:cNvPr id="26" name="Group 25">
            <a:extLst>
              <a:ext uri="{FF2B5EF4-FFF2-40B4-BE49-F238E27FC236}">
                <a16:creationId xmlns:a16="http://schemas.microsoft.com/office/drawing/2014/main" id="{8D951E08-169E-46A0-BB36-13982660AC2B}"/>
              </a:ext>
            </a:extLst>
          </p:cNvPr>
          <p:cNvGrpSpPr/>
          <p:nvPr/>
        </p:nvGrpSpPr>
        <p:grpSpPr>
          <a:xfrm>
            <a:off x="4082243" y="1988918"/>
            <a:ext cx="3750136" cy="3091093"/>
            <a:chOff x="4082243" y="1988918"/>
            <a:chExt cx="3750136" cy="3091093"/>
          </a:xfrm>
        </p:grpSpPr>
        <p:grpSp>
          <p:nvGrpSpPr>
            <p:cNvPr id="23" name="Group 22">
              <a:extLst>
                <a:ext uri="{FF2B5EF4-FFF2-40B4-BE49-F238E27FC236}">
                  <a16:creationId xmlns:a16="http://schemas.microsoft.com/office/drawing/2014/main" id="{91B05902-3704-4E9B-89AF-D921A6EAD376}"/>
                </a:ext>
              </a:extLst>
            </p:cNvPr>
            <p:cNvGrpSpPr/>
            <p:nvPr/>
          </p:nvGrpSpPr>
          <p:grpSpPr>
            <a:xfrm>
              <a:off x="4082243" y="1988918"/>
              <a:ext cx="3750136" cy="3065008"/>
              <a:chOff x="4082243" y="1988918"/>
              <a:chExt cx="3750136" cy="3065008"/>
            </a:xfrm>
          </p:grpSpPr>
          <p:grpSp>
            <p:nvGrpSpPr>
              <p:cNvPr id="13" name="Group 12">
                <a:extLst>
                  <a:ext uri="{FF2B5EF4-FFF2-40B4-BE49-F238E27FC236}">
                    <a16:creationId xmlns:a16="http://schemas.microsoft.com/office/drawing/2014/main" id="{4231F991-C763-44A7-A3C8-3198057EBD1D}"/>
                  </a:ext>
                </a:extLst>
              </p:cNvPr>
              <p:cNvGrpSpPr/>
              <p:nvPr/>
            </p:nvGrpSpPr>
            <p:grpSpPr>
              <a:xfrm>
                <a:off x="4082243" y="1988918"/>
                <a:ext cx="3750136" cy="3065008"/>
                <a:chOff x="4034353" y="2024390"/>
                <a:chExt cx="3750136" cy="3065008"/>
              </a:xfrm>
            </p:grpSpPr>
            <p:grpSp>
              <p:nvGrpSpPr>
                <p:cNvPr id="127" name="Group 126">
                  <a:extLst>
                    <a:ext uri="{FF2B5EF4-FFF2-40B4-BE49-F238E27FC236}">
                      <a16:creationId xmlns:a16="http://schemas.microsoft.com/office/drawing/2014/main" id="{7CEFEE8C-7ACF-45D9-AB1D-4B77B768B162}"/>
                    </a:ext>
                  </a:extLst>
                </p:cNvPr>
                <p:cNvGrpSpPr/>
                <p:nvPr/>
              </p:nvGrpSpPr>
              <p:grpSpPr>
                <a:xfrm>
                  <a:off x="4034353" y="2024390"/>
                  <a:ext cx="3750136" cy="3065008"/>
                  <a:chOff x="4026618" y="2566308"/>
                  <a:chExt cx="3750136" cy="3065008"/>
                </a:xfrm>
              </p:grpSpPr>
              <p:pic>
                <p:nvPicPr>
                  <p:cNvPr id="132" name="Picture 131">
                    <a:extLst>
                      <a:ext uri="{FF2B5EF4-FFF2-40B4-BE49-F238E27FC236}">
                        <a16:creationId xmlns:a16="http://schemas.microsoft.com/office/drawing/2014/main" id="{A2A86803-65DA-4236-8C0D-888E6BF578F1}"/>
                      </a:ext>
                    </a:extLst>
                  </p:cNvPr>
                  <p:cNvPicPr>
                    <a:picLocks noChangeAspect="1"/>
                  </p:cNvPicPr>
                  <p:nvPr/>
                </p:nvPicPr>
                <p:blipFill>
                  <a:blip r:embed="rId4"/>
                  <a:stretch>
                    <a:fillRect/>
                  </a:stretch>
                </p:blipFill>
                <p:spPr>
                  <a:xfrm>
                    <a:off x="4026618" y="2566308"/>
                    <a:ext cx="3750136" cy="3065008"/>
                  </a:xfrm>
                  <a:prstGeom prst="rect">
                    <a:avLst/>
                  </a:prstGeom>
                </p:spPr>
              </p:pic>
              <p:sp>
                <p:nvSpPr>
                  <p:cNvPr id="133" name="TextBox 132">
                    <a:extLst>
                      <a:ext uri="{FF2B5EF4-FFF2-40B4-BE49-F238E27FC236}">
                        <a16:creationId xmlns:a16="http://schemas.microsoft.com/office/drawing/2014/main" id="{1DBFE897-3788-47FC-8DB0-9A177BBC1DE8}"/>
                      </a:ext>
                    </a:extLst>
                  </p:cNvPr>
                  <p:cNvSpPr txBox="1"/>
                  <p:nvPr/>
                </p:nvSpPr>
                <p:spPr>
                  <a:xfrm>
                    <a:off x="5396374" y="3040361"/>
                    <a:ext cx="91440" cy="137160"/>
                  </a:xfrm>
                  <a:prstGeom prst="rect">
                    <a:avLst/>
                  </a:prstGeom>
                  <a:solidFill>
                    <a:schemeClr val="bg1"/>
                  </a:solidFill>
                </p:spPr>
                <p:txBody>
                  <a:bodyPr wrap="square" rtlCol="0">
                    <a:spAutoFit/>
                  </a:bodyPr>
                  <a:lstStyle/>
                  <a:p>
                    <a:r>
                      <a:rPr lang="en-US" sz="1200" baseline="30000" dirty="0"/>
                      <a:t>b</a:t>
                    </a:r>
                  </a:p>
                </p:txBody>
              </p:sp>
            </p:grpSp>
            <p:sp>
              <p:nvSpPr>
                <p:cNvPr id="153" name="TextBox 152">
                  <a:extLst>
                    <a:ext uri="{FF2B5EF4-FFF2-40B4-BE49-F238E27FC236}">
                      <a16:creationId xmlns:a16="http://schemas.microsoft.com/office/drawing/2014/main" id="{114FEDF0-5361-47B5-BD52-0AC70CE777C7}"/>
                    </a:ext>
                  </a:extLst>
                </p:cNvPr>
                <p:cNvSpPr txBox="1"/>
                <p:nvPr/>
              </p:nvSpPr>
              <p:spPr>
                <a:xfrm>
                  <a:off x="5119355" y="4661650"/>
                  <a:ext cx="612648" cy="100584"/>
                </a:xfrm>
                <a:prstGeom prst="rect">
                  <a:avLst/>
                </a:prstGeom>
                <a:solidFill>
                  <a:schemeClr val="bg1"/>
                </a:solidFill>
              </p:spPr>
              <p:txBody>
                <a:bodyPr wrap="square" rtlCol="0" anchor="ctr">
                  <a:spAutoFit/>
                </a:bodyPr>
                <a:lstStyle/>
                <a:p>
                  <a:r>
                    <a:rPr lang="en-US" sz="1000" dirty="0"/>
                    <a:t>Week 0</a:t>
                  </a:r>
                </a:p>
              </p:txBody>
            </p:sp>
            <p:sp>
              <p:nvSpPr>
                <p:cNvPr id="154" name="TextBox 153">
                  <a:extLst>
                    <a:ext uri="{FF2B5EF4-FFF2-40B4-BE49-F238E27FC236}">
                      <a16:creationId xmlns:a16="http://schemas.microsoft.com/office/drawing/2014/main" id="{D0FA1F34-E185-4B03-8E02-879906278D58}"/>
                    </a:ext>
                  </a:extLst>
                </p:cNvPr>
                <p:cNvSpPr txBox="1"/>
                <p:nvPr/>
              </p:nvSpPr>
              <p:spPr>
                <a:xfrm>
                  <a:off x="5720206" y="4661650"/>
                  <a:ext cx="685800" cy="100584"/>
                </a:xfrm>
                <a:prstGeom prst="rect">
                  <a:avLst/>
                </a:prstGeom>
                <a:solidFill>
                  <a:schemeClr val="bg1"/>
                </a:solidFill>
              </p:spPr>
              <p:txBody>
                <a:bodyPr wrap="square" rtlCol="0" anchor="ctr">
                  <a:spAutoFit/>
                </a:bodyPr>
                <a:lstStyle/>
                <a:p>
                  <a:r>
                    <a:rPr lang="en-US" sz="1000" dirty="0"/>
                    <a:t>Week 28</a:t>
                  </a:r>
                </a:p>
              </p:txBody>
            </p:sp>
            <p:sp>
              <p:nvSpPr>
                <p:cNvPr id="155" name="TextBox 154">
                  <a:extLst>
                    <a:ext uri="{FF2B5EF4-FFF2-40B4-BE49-F238E27FC236}">
                      <a16:creationId xmlns:a16="http://schemas.microsoft.com/office/drawing/2014/main" id="{0B1D9DDE-76A9-40E2-AC89-5E53467674B4}"/>
                    </a:ext>
                  </a:extLst>
                </p:cNvPr>
                <p:cNvSpPr txBox="1"/>
                <p:nvPr/>
              </p:nvSpPr>
              <p:spPr>
                <a:xfrm>
                  <a:off x="6389736" y="4661650"/>
                  <a:ext cx="612648" cy="100584"/>
                </a:xfrm>
                <a:prstGeom prst="rect">
                  <a:avLst/>
                </a:prstGeom>
                <a:solidFill>
                  <a:schemeClr val="bg1"/>
                </a:solidFill>
              </p:spPr>
              <p:txBody>
                <a:bodyPr wrap="square" rtlCol="0" anchor="ctr">
                  <a:spAutoFit/>
                </a:bodyPr>
                <a:lstStyle/>
                <a:p>
                  <a:r>
                    <a:rPr lang="en-US" sz="1000" dirty="0"/>
                    <a:t>Week 0</a:t>
                  </a:r>
                </a:p>
              </p:txBody>
            </p:sp>
            <p:sp>
              <p:nvSpPr>
                <p:cNvPr id="156" name="TextBox 155">
                  <a:extLst>
                    <a:ext uri="{FF2B5EF4-FFF2-40B4-BE49-F238E27FC236}">
                      <a16:creationId xmlns:a16="http://schemas.microsoft.com/office/drawing/2014/main" id="{92D1BFD9-1ABD-41E6-A35C-A557DCD7E78C}"/>
                    </a:ext>
                  </a:extLst>
                </p:cNvPr>
                <p:cNvSpPr txBox="1"/>
                <p:nvPr/>
              </p:nvSpPr>
              <p:spPr>
                <a:xfrm>
                  <a:off x="6994922" y="4661650"/>
                  <a:ext cx="685800" cy="100584"/>
                </a:xfrm>
                <a:prstGeom prst="rect">
                  <a:avLst/>
                </a:prstGeom>
                <a:solidFill>
                  <a:schemeClr val="bg1"/>
                </a:solidFill>
              </p:spPr>
              <p:txBody>
                <a:bodyPr wrap="square" rtlCol="0" anchor="ctr">
                  <a:spAutoFit/>
                </a:bodyPr>
                <a:lstStyle/>
                <a:p>
                  <a:r>
                    <a:rPr lang="en-US" sz="1000" dirty="0"/>
                    <a:t>Week 28</a:t>
                  </a:r>
                </a:p>
              </p:txBody>
            </p:sp>
          </p:grpSp>
          <p:sp>
            <p:nvSpPr>
              <p:cNvPr id="161" name="Rectangle 160">
                <a:extLst>
                  <a:ext uri="{FF2B5EF4-FFF2-40B4-BE49-F238E27FC236}">
                    <a16:creationId xmlns:a16="http://schemas.microsoft.com/office/drawing/2014/main" id="{F5A8B7B4-8821-47CF-9FE7-6E55CC0DD689}"/>
                  </a:ext>
                </a:extLst>
              </p:cNvPr>
              <p:cNvSpPr/>
              <p:nvPr/>
            </p:nvSpPr>
            <p:spPr>
              <a:xfrm>
                <a:off x="4383834" y="2040068"/>
                <a:ext cx="783411" cy="341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4" name="TextBox 163">
              <a:extLst>
                <a:ext uri="{FF2B5EF4-FFF2-40B4-BE49-F238E27FC236}">
                  <a16:creationId xmlns:a16="http://schemas.microsoft.com/office/drawing/2014/main" id="{B7695F50-E977-43F1-8A2E-F55A2284164B}"/>
                </a:ext>
              </a:extLst>
            </p:cNvPr>
            <p:cNvSpPr txBox="1"/>
            <p:nvPr/>
          </p:nvSpPr>
          <p:spPr>
            <a:xfrm>
              <a:off x="5497719" y="4979427"/>
              <a:ext cx="640080" cy="100584"/>
            </a:xfrm>
            <a:prstGeom prst="rect">
              <a:avLst/>
            </a:prstGeom>
            <a:solidFill>
              <a:schemeClr val="bg1"/>
            </a:solidFill>
          </p:spPr>
          <p:txBody>
            <a:bodyPr wrap="square" rtlCol="0" anchor="ctr">
              <a:spAutoFit/>
            </a:bodyPr>
            <a:lstStyle/>
            <a:p>
              <a:pPr algn="ctr"/>
              <a:r>
                <a:rPr lang="en-US" sz="1000" dirty="0"/>
                <a:t>(n=7)</a:t>
              </a:r>
            </a:p>
          </p:txBody>
        </p:sp>
        <p:sp>
          <p:nvSpPr>
            <p:cNvPr id="168" name="TextBox 167">
              <a:extLst>
                <a:ext uri="{FF2B5EF4-FFF2-40B4-BE49-F238E27FC236}">
                  <a16:creationId xmlns:a16="http://schemas.microsoft.com/office/drawing/2014/main" id="{EDA9BBCC-C21D-46A0-B3DB-5632B99365F6}"/>
                </a:ext>
              </a:extLst>
            </p:cNvPr>
            <p:cNvSpPr txBox="1"/>
            <p:nvPr/>
          </p:nvSpPr>
          <p:spPr>
            <a:xfrm>
              <a:off x="6827364" y="4979427"/>
              <a:ext cx="548640" cy="100584"/>
            </a:xfrm>
            <a:prstGeom prst="rect">
              <a:avLst/>
            </a:prstGeom>
            <a:solidFill>
              <a:schemeClr val="bg1"/>
            </a:solidFill>
          </p:spPr>
          <p:txBody>
            <a:bodyPr wrap="square" rtlCol="0" anchor="ctr">
              <a:spAutoFit/>
            </a:bodyPr>
            <a:lstStyle/>
            <a:p>
              <a:r>
                <a:rPr lang="en-US" sz="1000" dirty="0"/>
                <a:t>(n=5)</a:t>
              </a:r>
            </a:p>
          </p:txBody>
        </p:sp>
      </p:grpSp>
      <p:grpSp>
        <p:nvGrpSpPr>
          <p:cNvPr id="25" name="Group 24">
            <a:extLst>
              <a:ext uri="{FF2B5EF4-FFF2-40B4-BE49-F238E27FC236}">
                <a16:creationId xmlns:a16="http://schemas.microsoft.com/office/drawing/2014/main" id="{4F29E257-D376-4393-8836-26C9079C68C9}"/>
              </a:ext>
            </a:extLst>
          </p:cNvPr>
          <p:cNvGrpSpPr/>
          <p:nvPr/>
        </p:nvGrpSpPr>
        <p:grpSpPr>
          <a:xfrm>
            <a:off x="520824" y="1974933"/>
            <a:ext cx="3408310" cy="3141471"/>
            <a:chOff x="520824" y="1974933"/>
            <a:chExt cx="3408310" cy="3141471"/>
          </a:xfrm>
        </p:grpSpPr>
        <p:grpSp>
          <p:nvGrpSpPr>
            <p:cNvPr id="22" name="Group 21">
              <a:extLst>
                <a:ext uri="{FF2B5EF4-FFF2-40B4-BE49-F238E27FC236}">
                  <a16:creationId xmlns:a16="http://schemas.microsoft.com/office/drawing/2014/main" id="{4A59DD2C-1A10-46A5-AE05-22CB5395D454}"/>
                </a:ext>
              </a:extLst>
            </p:cNvPr>
            <p:cNvGrpSpPr/>
            <p:nvPr/>
          </p:nvGrpSpPr>
          <p:grpSpPr>
            <a:xfrm>
              <a:off x="520824" y="1974933"/>
              <a:ext cx="3408310" cy="3114711"/>
              <a:chOff x="520824" y="1974933"/>
              <a:chExt cx="3408310" cy="3114711"/>
            </a:xfrm>
          </p:grpSpPr>
          <p:grpSp>
            <p:nvGrpSpPr>
              <p:cNvPr id="12" name="Group 11">
                <a:extLst>
                  <a:ext uri="{FF2B5EF4-FFF2-40B4-BE49-F238E27FC236}">
                    <a16:creationId xmlns:a16="http://schemas.microsoft.com/office/drawing/2014/main" id="{C39D4DFC-31E7-422D-9B7A-54C1FE37538B}"/>
                  </a:ext>
                </a:extLst>
              </p:cNvPr>
              <p:cNvGrpSpPr/>
              <p:nvPr/>
            </p:nvGrpSpPr>
            <p:grpSpPr>
              <a:xfrm>
                <a:off x="520824" y="1974933"/>
                <a:ext cx="3408310" cy="3114711"/>
                <a:chOff x="517476" y="1974933"/>
                <a:chExt cx="3408310" cy="3114711"/>
              </a:xfrm>
            </p:grpSpPr>
            <p:grpSp>
              <p:nvGrpSpPr>
                <p:cNvPr id="9" name="Group 8">
                  <a:extLst>
                    <a:ext uri="{FF2B5EF4-FFF2-40B4-BE49-F238E27FC236}">
                      <a16:creationId xmlns:a16="http://schemas.microsoft.com/office/drawing/2014/main" id="{86A8740F-8AEB-4E73-B8E3-3C08807D2024}"/>
                    </a:ext>
                  </a:extLst>
                </p:cNvPr>
                <p:cNvGrpSpPr/>
                <p:nvPr/>
              </p:nvGrpSpPr>
              <p:grpSpPr>
                <a:xfrm>
                  <a:off x="517476" y="1974933"/>
                  <a:ext cx="3408310" cy="3114711"/>
                  <a:chOff x="517476" y="1974933"/>
                  <a:chExt cx="3408310" cy="3114711"/>
                </a:xfrm>
              </p:grpSpPr>
              <p:grpSp>
                <p:nvGrpSpPr>
                  <p:cNvPr id="78" name="Group 77">
                    <a:extLst>
                      <a:ext uri="{FF2B5EF4-FFF2-40B4-BE49-F238E27FC236}">
                        <a16:creationId xmlns:a16="http://schemas.microsoft.com/office/drawing/2014/main" id="{D4E248BB-C5DB-4C50-AF62-C691495AA9C4}"/>
                      </a:ext>
                    </a:extLst>
                  </p:cNvPr>
                  <p:cNvGrpSpPr/>
                  <p:nvPr/>
                </p:nvGrpSpPr>
                <p:grpSpPr>
                  <a:xfrm>
                    <a:off x="517476" y="1974933"/>
                    <a:ext cx="3408310" cy="3114711"/>
                    <a:chOff x="379919" y="2516605"/>
                    <a:chExt cx="3408310" cy="3114711"/>
                  </a:xfrm>
                </p:grpSpPr>
                <p:grpSp>
                  <p:nvGrpSpPr>
                    <p:cNvPr id="110" name="Group 109">
                      <a:extLst>
                        <a:ext uri="{FF2B5EF4-FFF2-40B4-BE49-F238E27FC236}">
                          <a16:creationId xmlns:a16="http://schemas.microsoft.com/office/drawing/2014/main" id="{EDC0AE27-EF10-4CF1-A3F1-99F7D333B692}"/>
                        </a:ext>
                      </a:extLst>
                    </p:cNvPr>
                    <p:cNvGrpSpPr/>
                    <p:nvPr/>
                  </p:nvGrpSpPr>
                  <p:grpSpPr>
                    <a:xfrm>
                      <a:off x="379919" y="2516605"/>
                      <a:ext cx="3408310" cy="3114711"/>
                      <a:chOff x="379919" y="2516605"/>
                      <a:chExt cx="3408310" cy="3114711"/>
                    </a:xfrm>
                  </p:grpSpPr>
                  <p:grpSp>
                    <p:nvGrpSpPr>
                      <p:cNvPr id="113" name="Group 112">
                        <a:extLst>
                          <a:ext uri="{FF2B5EF4-FFF2-40B4-BE49-F238E27FC236}">
                            <a16:creationId xmlns:a16="http://schemas.microsoft.com/office/drawing/2014/main" id="{18452FF7-39C7-492A-B6B6-A0ECEA06F0E6}"/>
                          </a:ext>
                        </a:extLst>
                      </p:cNvPr>
                      <p:cNvGrpSpPr/>
                      <p:nvPr/>
                    </p:nvGrpSpPr>
                    <p:grpSpPr>
                      <a:xfrm>
                        <a:off x="379919" y="2516605"/>
                        <a:ext cx="3408310" cy="3114711"/>
                        <a:chOff x="379919" y="2516605"/>
                        <a:chExt cx="3408310" cy="3114711"/>
                      </a:xfrm>
                    </p:grpSpPr>
                    <p:pic>
                      <p:nvPicPr>
                        <p:cNvPr id="116" name="Picture 115">
                          <a:extLst>
                            <a:ext uri="{FF2B5EF4-FFF2-40B4-BE49-F238E27FC236}">
                              <a16:creationId xmlns:a16="http://schemas.microsoft.com/office/drawing/2014/main" id="{413B90C4-400F-4DEA-B77E-E4CC9CE5A211}"/>
                            </a:ext>
                          </a:extLst>
                        </p:cNvPr>
                        <p:cNvPicPr>
                          <a:picLocks noChangeAspect="1"/>
                        </p:cNvPicPr>
                        <p:nvPr/>
                      </p:nvPicPr>
                      <p:blipFill>
                        <a:blip r:embed="rId5"/>
                        <a:stretch>
                          <a:fillRect/>
                        </a:stretch>
                      </p:blipFill>
                      <p:spPr>
                        <a:xfrm>
                          <a:off x="379919" y="2516605"/>
                          <a:ext cx="3408310" cy="3114711"/>
                        </a:xfrm>
                        <a:prstGeom prst="rect">
                          <a:avLst/>
                        </a:prstGeom>
                      </p:spPr>
                    </p:pic>
                    <p:sp>
                      <p:nvSpPr>
                        <p:cNvPr id="117" name="TextBox 116">
                          <a:extLst>
                            <a:ext uri="{FF2B5EF4-FFF2-40B4-BE49-F238E27FC236}">
                              <a16:creationId xmlns:a16="http://schemas.microsoft.com/office/drawing/2014/main" id="{A30F3501-5525-4F1C-A96B-C092FFE16246}"/>
                            </a:ext>
                          </a:extLst>
                        </p:cNvPr>
                        <p:cNvSpPr txBox="1"/>
                        <p:nvPr/>
                      </p:nvSpPr>
                      <p:spPr>
                        <a:xfrm>
                          <a:off x="2130814" y="2566308"/>
                          <a:ext cx="91440" cy="137160"/>
                        </a:xfrm>
                        <a:prstGeom prst="rect">
                          <a:avLst/>
                        </a:prstGeom>
                        <a:solidFill>
                          <a:schemeClr val="bg1"/>
                        </a:solidFill>
                      </p:spPr>
                      <p:txBody>
                        <a:bodyPr wrap="square" rtlCol="0">
                          <a:spAutoFit/>
                        </a:bodyPr>
                        <a:lstStyle/>
                        <a:p>
                          <a:r>
                            <a:rPr lang="en-US" sz="1200" baseline="30000" dirty="0"/>
                            <a:t>a</a:t>
                          </a:r>
                        </a:p>
                      </p:txBody>
                    </p:sp>
                  </p:grpSp>
                  <p:sp>
                    <p:nvSpPr>
                      <p:cNvPr id="114" name="TextBox 113">
                        <a:extLst>
                          <a:ext uri="{FF2B5EF4-FFF2-40B4-BE49-F238E27FC236}">
                            <a16:creationId xmlns:a16="http://schemas.microsoft.com/office/drawing/2014/main" id="{081EC2EB-2383-4579-BE0E-AE0327C30466}"/>
                          </a:ext>
                        </a:extLst>
                      </p:cNvPr>
                      <p:cNvSpPr txBox="1"/>
                      <p:nvPr/>
                    </p:nvSpPr>
                    <p:spPr>
                      <a:xfrm>
                        <a:off x="1499864" y="2977568"/>
                        <a:ext cx="91440" cy="137160"/>
                      </a:xfrm>
                      <a:prstGeom prst="rect">
                        <a:avLst/>
                      </a:prstGeom>
                      <a:solidFill>
                        <a:schemeClr val="bg1"/>
                      </a:solidFill>
                    </p:spPr>
                    <p:txBody>
                      <a:bodyPr wrap="square" rtlCol="0">
                        <a:spAutoFit/>
                      </a:bodyPr>
                      <a:lstStyle/>
                      <a:p>
                        <a:r>
                          <a:rPr lang="en-US" sz="1200" baseline="30000" dirty="0"/>
                          <a:t>b</a:t>
                        </a:r>
                      </a:p>
                    </p:txBody>
                  </p:sp>
                  <p:sp>
                    <p:nvSpPr>
                      <p:cNvPr id="115" name="TextBox 114">
                        <a:extLst>
                          <a:ext uri="{FF2B5EF4-FFF2-40B4-BE49-F238E27FC236}">
                            <a16:creationId xmlns:a16="http://schemas.microsoft.com/office/drawing/2014/main" id="{F768A935-CC05-40AD-A5EE-B6A88113C476}"/>
                          </a:ext>
                        </a:extLst>
                      </p:cNvPr>
                      <p:cNvSpPr txBox="1"/>
                      <p:nvPr/>
                    </p:nvSpPr>
                    <p:spPr>
                      <a:xfrm>
                        <a:off x="2734397" y="2971781"/>
                        <a:ext cx="91440" cy="137160"/>
                      </a:xfrm>
                      <a:prstGeom prst="rect">
                        <a:avLst/>
                      </a:prstGeom>
                      <a:solidFill>
                        <a:schemeClr val="bg1"/>
                      </a:solidFill>
                    </p:spPr>
                    <p:txBody>
                      <a:bodyPr wrap="square" rtlCol="0">
                        <a:spAutoFit/>
                      </a:bodyPr>
                      <a:lstStyle/>
                      <a:p>
                        <a:r>
                          <a:rPr lang="en-US" sz="1200" baseline="30000" dirty="0"/>
                          <a:t>b</a:t>
                        </a:r>
                      </a:p>
                    </p:txBody>
                  </p:sp>
                </p:grpSp>
                <p:sp>
                  <p:nvSpPr>
                    <p:cNvPr id="111" name="TextBox 110">
                      <a:extLst>
                        <a:ext uri="{FF2B5EF4-FFF2-40B4-BE49-F238E27FC236}">
                          <a16:creationId xmlns:a16="http://schemas.microsoft.com/office/drawing/2014/main" id="{3C500ED9-7A4B-4BD6-88E7-3F38FB469057}"/>
                        </a:ext>
                      </a:extLst>
                    </p:cNvPr>
                    <p:cNvSpPr txBox="1"/>
                    <p:nvPr/>
                  </p:nvSpPr>
                  <p:spPr>
                    <a:xfrm>
                      <a:off x="1202421" y="5197346"/>
                      <a:ext cx="612648" cy="100584"/>
                    </a:xfrm>
                    <a:prstGeom prst="rect">
                      <a:avLst/>
                    </a:prstGeom>
                    <a:solidFill>
                      <a:schemeClr val="bg1"/>
                    </a:solidFill>
                  </p:spPr>
                  <p:txBody>
                    <a:bodyPr wrap="square" rtlCol="0" anchor="ctr">
                      <a:spAutoFit/>
                    </a:bodyPr>
                    <a:lstStyle/>
                    <a:p>
                      <a:r>
                        <a:rPr lang="en-US" sz="1000" dirty="0"/>
                        <a:t>Week 0</a:t>
                      </a:r>
                    </a:p>
                  </p:txBody>
                </p:sp>
              </p:grpSp>
              <p:sp>
                <p:nvSpPr>
                  <p:cNvPr id="150" name="TextBox 149">
                    <a:extLst>
                      <a:ext uri="{FF2B5EF4-FFF2-40B4-BE49-F238E27FC236}">
                        <a16:creationId xmlns:a16="http://schemas.microsoft.com/office/drawing/2014/main" id="{964A7B15-1B06-419B-BC1B-A630F55DBBD5}"/>
                      </a:ext>
                    </a:extLst>
                  </p:cNvPr>
                  <p:cNvSpPr txBox="1"/>
                  <p:nvPr/>
                </p:nvSpPr>
                <p:spPr>
                  <a:xfrm>
                    <a:off x="1927827" y="4655674"/>
                    <a:ext cx="685800" cy="100584"/>
                  </a:xfrm>
                  <a:prstGeom prst="rect">
                    <a:avLst/>
                  </a:prstGeom>
                  <a:solidFill>
                    <a:schemeClr val="bg1"/>
                  </a:solidFill>
                </p:spPr>
                <p:txBody>
                  <a:bodyPr wrap="square" rtlCol="0" anchor="ctr">
                    <a:spAutoFit/>
                  </a:bodyPr>
                  <a:lstStyle/>
                  <a:p>
                    <a:r>
                      <a:rPr lang="en-US" sz="1000" dirty="0"/>
                      <a:t>Week 28</a:t>
                    </a:r>
                  </a:p>
                </p:txBody>
              </p:sp>
            </p:grpSp>
            <p:sp>
              <p:nvSpPr>
                <p:cNvPr id="151" name="TextBox 150">
                  <a:extLst>
                    <a:ext uri="{FF2B5EF4-FFF2-40B4-BE49-F238E27FC236}">
                      <a16:creationId xmlns:a16="http://schemas.microsoft.com/office/drawing/2014/main" id="{443C21E2-EAF3-4430-BEC6-FAE969D5F820}"/>
                    </a:ext>
                  </a:extLst>
                </p:cNvPr>
                <p:cNvSpPr txBox="1"/>
                <p:nvPr/>
              </p:nvSpPr>
              <p:spPr>
                <a:xfrm>
                  <a:off x="2575687" y="4655674"/>
                  <a:ext cx="612648" cy="100584"/>
                </a:xfrm>
                <a:prstGeom prst="rect">
                  <a:avLst/>
                </a:prstGeom>
                <a:solidFill>
                  <a:schemeClr val="bg1"/>
                </a:solidFill>
              </p:spPr>
              <p:txBody>
                <a:bodyPr wrap="square" rtlCol="0" anchor="ctr">
                  <a:spAutoFit/>
                </a:bodyPr>
                <a:lstStyle/>
                <a:p>
                  <a:r>
                    <a:rPr lang="en-US" sz="1000" dirty="0"/>
                    <a:t>Week 0</a:t>
                  </a:r>
                </a:p>
              </p:txBody>
            </p:sp>
            <p:sp>
              <p:nvSpPr>
                <p:cNvPr id="152" name="TextBox 151">
                  <a:extLst>
                    <a:ext uri="{FF2B5EF4-FFF2-40B4-BE49-F238E27FC236}">
                      <a16:creationId xmlns:a16="http://schemas.microsoft.com/office/drawing/2014/main" id="{8EBEE0C1-5856-4362-9DCB-864419C8C39B}"/>
                    </a:ext>
                  </a:extLst>
                </p:cNvPr>
                <p:cNvSpPr txBox="1"/>
                <p:nvPr/>
              </p:nvSpPr>
              <p:spPr>
                <a:xfrm>
                  <a:off x="3163537" y="4655674"/>
                  <a:ext cx="685800" cy="100584"/>
                </a:xfrm>
                <a:prstGeom prst="rect">
                  <a:avLst/>
                </a:prstGeom>
                <a:solidFill>
                  <a:schemeClr val="bg1"/>
                </a:solidFill>
              </p:spPr>
              <p:txBody>
                <a:bodyPr wrap="square" rtlCol="0" anchor="ctr">
                  <a:spAutoFit/>
                </a:bodyPr>
                <a:lstStyle/>
                <a:p>
                  <a:r>
                    <a:rPr lang="en-US" sz="1000" dirty="0"/>
                    <a:t>Week 28</a:t>
                  </a:r>
                </a:p>
              </p:txBody>
            </p:sp>
          </p:grpSp>
          <p:sp>
            <p:nvSpPr>
              <p:cNvPr id="21" name="Rectangle 20">
                <a:extLst>
                  <a:ext uri="{FF2B5EF4-FFF2-40B4-BE49-F238E27FC236}">
                    <a16:creationId xmlns:a16="http://schemas.microsoft.com/office/drawing/2014/main" id="{64394CC4-C4CE-4861-ABF2-35853A9769E3}"/>
                  </a:ext>
                </a:extLst>
              </p:cNvPr>
              <p:cNvSpPr/>
              <p:nvPr/>
            </p:nvSpPr>
            <p:spPr>
              <a:xfrm>
                <a:off x="606587" y="1988918"/>
                <a:ext cx="783411" cy="341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3" name="TextBox 162">
              <a:extLst>
                <a:ext uri="{FF2B5EF4-FFF2-40B4-BE49-F238E27FC236}">
                  <a16:creationId xmlns:a16="http://schemas.microsoft.com/office/drawing/2014/main" id="{72AE322D-7045-4746-9A1B-9FAF9C51AA76}"/>
                </a:ext>
              </a:extLst>
            </p:cNvPr>
            <p:cNvSpPr txBox="1"/>
            <p:nvPr/>
          </p:nvSpPr>
          <p:spPr>
            <a:xfrm>
              <a:off x="1662791" y="5015820"/>
              <a:ext cx="640080" cy="100584"/>
            </a:xfrm>
            <a:prstGeom prst="rect">
              <a:avLst/>
            </a:prstGeom>
            <a:solidFill>
              <a:schemeClr val="bg1"/>
            </a:solidFill>
          </p:spPr>
          <p:txBody>
            <a:bodyPr wrap="square" rtlCol="0" anchor="ctr">
              <a:spAutoFit/>
            </a:bodyPr>
            <a:lstStyle/>
            <a:p>
              <a:r>
                <a:rPr lang="en-US" sz="1000" dirty="0"/>
                <a:t>(n=10)</a:t>
              </a:r>
            </a:p>
          </p:txBody>
        </p:sp>
        <p:sp>
          <p:nvSpPr>
            <p:cNvPr id="169" name="TextBox 168">
              <a:extLst>
                <a:ext uri="{FF2B5EF4-FFF2-40B4-BE49-F238E27FC236}">
                  <a16:creationId xmlns:a16="http://schemas.microsoft.com/office/drawing/2014/main" id="{D63A9C44-95D8-4846-9B70-ABC825CF9847}"/>
                </a:ext>
              </a:extLst>
            </p:cNvPr>
            <p:cNvSpPr txBox="1"/>
            <p:nvPr/>
          </p:nvSpPr>
          <p:spPr>
            <a:xfrm>
              <a:off x="2935534" y="5015820"/>
              <a:ext cx="548640" cy="100584"/>
            </a:xfrm>
            <a:prstGeom prst="rect">
              <a:avLst/>
            </a:prstGeom>
            <a:solidFill>
              <a:schemeClr val="bg1"/>
            </a:solidFill>
          </p:spPr>
          <p:txBody>
            <a:bodyPr wrap="square" rtlCol="0" anchor="ctr">
              <a:spAutoFit/>
            </a:bodyPr>
            <a:lstStyle/>
            <a:p>
              <a:r>
                <a:rPr lang="en-US" sz="1000" dirty="0"/>
                <a:t>(n=7)</a:t>
              </a:r>
            </a:p>
          </p:txBody>
        </p:sp>
      </p:grpSp>
      <p:sp>
        <p:nvSpPr>
          <p:cNvPr id="55" name="Rectangle 54">
            <a:extLst>
              <a:ext uri="{FF2B5EF4-FFF2-40B4-BE49-F238E27FC236}">
                <a16:creationId xmlns:a16="http://schemas.microsoft.com/office/drawing/2014/main" id="{273D69D3-E6D5-46FF-A069-C6C535023A53}"/>
              </a:ext>
            </a:extLst>
          </p:cNvPr>
          <p:cNvSpPr/>
          <p:nvPr/>
        </p:nvSpPr>
        <p:spPr>
          <a:xfrm>
            <a:off x="10788137" y="7146"/>
            <a:ext cx="1237402" cy="500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lnSpc>
                <a:spcPct val="85000"/>
              </a:lnSpc>
            </a:pPr>
            <a:r>
              <a:rPr lang="en-US" sz="1200" b="1" dirty="0"/>
              <a:t>Benralizumab MOA</a:t>
            </a:r>
          </a:p>
        </p:txBody>
      </p:sp>
    </p:spTree>
    <p:extLst>
      <p:ext uri="{BB962C8B-B14F-4D97-AF65-F5344CB8AC3E}">
        <p14:creationId xmlns:p14="http://schemas.microsoft.com/office/powerpoint/2010/main" val="502735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a:t>
            </a:r>
            <a:r>
              <a:rPr lang="en-GB" dirty="0"/>
              <a:t>Summary of  Adverse Events During the On-Treatment Period (Safety Analysis Set)</a:t>
            </a:r>
            <a:endParaRPr lang="en-US" baseline="30000" dirty="0"/>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31</a:t>
            </a:fld>
            <a:endParaRPr lang="en-US" dirty="0">
              <a:solidFill>
                <a:srgbClr val="000000"/>
              </a:solidFill>
            </a:endParaRPr>
          </a:p>
        </p:txBody>
      </p:sp>
      <p:sp>
        <p:nvSpPr>
          <p:cNvPr id="3" name="Text Placeholder 2"/>
          <p:cNvSpPr>
            <a:spLocks noGrp="1"/>
          </p:cNvSpPr>
          <p:nvPr>
            <p:ph type="body" sz="quarter" idx="13"/>
          </p:nvPr>
        </p:nvSpPr>
        <p:spPr>
          <a:xfrm>
            <a:off x="457198" y="5851602"/>
            <a:ext cx="11093117" cy="1005840"/>
          </a:xfrm>
        </p:spPr>
        <p:txBody>
          <a:bodyPr>
            <a:normAutofit/>
          </a:bodyPr>
          <a:lstStyle/>
          <a:p>
            <a:r>
              <a:rPr lang="en-US" sz="1100" b="1" dirty="0"/>
              <a:t>Note: </a:t>
            </a:r>
            <a:r>
              <a:rPr lang="en-US" sz="1100" dirty="0"/>
              <a:t>AEs leading to discontinuation of benralizumab were: Q8W – cardiac </a:t>
            </a:r>
            <a:r>
              <a:rPr lang="en-US" sz="1100" dirty="0" err="1"/>
              <a:t>failure</a:t>
            </a:r>
            <a:r>
              <a:rPr lang="en-US" sz="1100" baseline="30000" dirty="0" err="1"/>
              <a:t>a</a:t>
            </a:r>
            <a:r>
              <a:rPr lang="en-US" sz="1100" dirty="0"/>
              <a:t> and </a:t>
            </a:r>
            <a:r>
              <a:rPr lang="en-US" sz="1100" dirty="0" err="1"/>
              <a:t>pneumonia</a:t>
            </a:r>
            <a:r>
              <a:rPr lang="en-US" sz="1100" baseline="30000" dirty="0" err="1"/>
              <a:t>a</a:t>
            </a:r>
            <a:r>
              <a:rPr lang="en-US" sz="1100" dirty="0"/>
              <a:t>; PBO – pericarditis.</a:t>
            </a:r>
          </a:p>
          <a:p>
            <a:r>
              <a:rPr lang="en-US" sz="1100" baseline="30000" dirty="0" err="1"/>
              <a:t>a</a:t>
            </a:r>
            <a:r>
              <a:rPr lang="en-US" sz="1100" dirty="0" err="1"/>
              <a:t>Serious</a:t>
            </a:r>
            <a:r>
              <a:rPr lang="en-US" sz="1100" dirty="0"/>
              <a:t> AEs</a:t>
            </a:r>
            <a:r>
              <a:rPr lang="en-US" dirty="0"/>
              <a:t>.</a:t>
            </a:r>
          </a:p>
          <a:p>
            <a:r>
              <a:rPr lang="en-US" dirty="0"/>
              <a:t>AE = adverse event; </a:t>
            </a:r>
            <a:r>
              <a:rPr lang="en-US" dirty="0" err="1"/>
              <a:t>Afib</a:t>
            </a:r>
            <a:r>
              <a:rPr lang="en-US" dirty="0"/>
              <a:t> = atrial fibrillation; CAD = coronary artery disease; CHF = congestive heart failure; Q4W = every 4 weeks; Q8W = every 8 weeks.</a:t>
            </a:r>
          </a:p>
          <a:p>
            <a:r>
              <a:rPr lang="en-US" dirty="0"/>
              <a:t>1. Nair P et al. </a:t>
            </a:r>
            <a:r>
              <a:rPr lang="en-US" i="1" dirty="0"/>
              <a:t>N Engl J Med</a:t>
            </a:r>
            <a:r>
              <a:rPr lang="en-US" dirty="0"/>
              <a:t>. 2017;376:2448-2458; 2. Nair P et al. Poster presented at: ATS Meeting; May 19-24, 2017; Washington, DC. Poster 603.</a:t>
            </a:r>
          </a:p>
        </p:txBody>
      </p:sp>
      <p:sp>
        <p:nvSpPr>
          <p:cNvPr id="9" name="Content Placeholder 7"/>
          <p:cNvSpPr>
            <a:spLocks noGrp="1"/>
          </p:cNvSpPr>
          <p:nvPr>
            <p:ph sz="quarter" idx="10"/>
          </p:nvPr>
        </p:nvSpPr>
        <p:spPr>
          <a:xfrm>
            <a:off x="361661" y="4204650"/>
            <a:ext cx="10957053" cy="1510153"/>
          </a:xfrm>
        </p:spPr>
        <p:txBody>
          <a:bodyPr/>
          <a:lstStyle/>
          <a:p>
            <a:pPr marL="285750" indent="-228600">
              <a:spcAft>
                <a:spcPts val="0"/>
              </a:spcAft>
              <a:buClr>
                <a:schemeClr val="accent1"/>
              </a:buClr>
              <a:buFont typeface="Arial" panose="020B0604020202020204" pitchFamily="34" charset="0"/>
              <a:buChar char="•"/>
            </a:pPr>
            <a:r>
              <a:rPr lang="en-US" sz="1800" b="1" dirty="0">
                <a:solidFill>
                  <a:schemeClr val="tx1"/>
                </a:solidFill>
              </a:rPr>
              <a:t>Frequency of overall AEs, severe AEs, and serious AEs in benralizumab-treated patients was numerically lower compared to that in placebo patients</a:t>
            </a:r>
            <a:r>
              <a:rPr lang="en-US" sz="1800" b="1" baseline="30000" dirty="0">
                <a:solidFill>
                  <a:schemeClr val="tx1"/>
                </a:solidFill>
              </a:rPr>
              <a:t>1</a:t>
            </a:r>
            <a:endParaRPr lang="en-US" sz="1800" b="1" dirty="0">
              <a:solidFill>
                <a:schemeClr val="tx1"/>
              </a:solidFill>
            </a:endParaRPr>
          </a:p>
          <a:p>
            <a:pPr marL="285750" indent="-228600">
              <a:spcBef>
                <a:spcPts val="1200"/>
              </a:spcBef>
              <a:spcAft>
                <a:spcPts val="0"/>
              </a:spcAft>
              <a:buClr>
                <a:schemeClr val="accent1"/>
              </a:buClr>
              <a:buFont typeface="Arial" panose="020B0604020202020204" pitchFamily="34" charset="0"/>
              <a:buChar char="•"/>
            </a:pPr>
            <a:r>
              <a:rPr lang="en-US" sz="1800" b="1" dirty="0">
                <a:solidFill>
                  <a:schemeClr val="tx1"/>
                </a:solidFill>
              </a:rPr>
              <a:t>The two deaths that occurred in the Q8W group were caused by acute cardiac failure: not related to benralizumab treatment (hypertension and CAD present at baseline) and pneumonia: related to benralizumab treatment (recurrent </a:t>
            </a:r>
            <a:r>
              <a:rPr lang="en-US" sz="1800" b="1" dirty="0" err="1">
                <a:solidFill>
                  <a:schemeClr val="tx1"/>
                </a:solidFill>
              </a:rPr>
              <a:t>Afib</a:t>
            </a:r>
            <a:r>
              <a:rPr lang="en-US" sz="1800" b="1" dirty="0">
                <a:solidFill>
                  <a:schemeClr val="tx1"/>
                </a:solidFill>
              </a:rPr>
              <a:t>, hypertension, angina pectoris, CHF, and dyslipidemia present at baseline)</a:t>
            </a:r>
            <a:r>
              <a:rPr lang="en-US" sz="1800" b="1" baseline="30000" dirty="0">
                <a:solidFill>
                  <a:schemeClr val="tx1"/>
                </a:solidFill>
              </a:rPr>
              <a:t>1,2</a:t>
            </a:r>
            <a:endParaRPr lang="en-US" sz="1800" b="1" i="1" dirty="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516117335"/>
              </p:ext>
            </p:extLst>
          </p:nvPr>
        </p:nvGraphicFramePr>
        <p:xfrm>
          <a:off x="457197" y="1258688"/>
          <a:ext cx="11093117" cy="2528186"/>
        </p:xfrm>
        <a:graphic>
          <a:graphicData uri="http://schemas.openxmlformats.org/drawingml/2006/table">
            <a:tbl>
              <a:tblPr firstRow="1" bandRow="1">
                <a:tableStyleId>{5940675A-B579-460E-94D1-54222C63F5DA}</a:tableStyleId>
              </a:tblPr>
              <a:tblGrid>
                <a:gridCol w="4999259">
                  <a:extLst>
                    <a:ext uri="{9D8B030D-6E8A-4147-A177-3AD203B41FA5}">
                      <a16:colId xmlns:a16="http://schemas.microsoft.com/office/drawing/2014/main" val="20000"/>
                    </a:ext>
                  </a:extLst>
                </a:gridCol>
                <a:gridCol w="2031286">
                  <a:extLst>
                    <a:ext uri="{9D8B030D-6E8A-4147-A177-3AD203B41FA5}">
                      <a16:colId xmlns:a16="http://schemas.microsoft.com/office/drawing/2014/main" val="1350537528"/>
                    </a:ext>
                  </a:extLst>
                </a:gridCol>
                <a:gridCol w="2031286">
                  <a:extLst>
                    <a:ext uri="{9D8B030D-6E8A-4147-A177-3AD203B41FA5}">
                      <a16:colId xmlns:a16="http://schemas.microsoft.com/office/drawing/2014/main" val="614777129"/>
                    </a:ext>
                  </a:extLst>
                </a:gridCol>
                <a:gridCol w="2031286">
                  <a:extLst>
                    <a:ext uri="{9D8B030D-6E8A-4147-A177-3AD203B41FA5}">
                      <a16:colId xmlns:a16="http://schemas.microsoft.com/office/drawing/2014/main" val="20002"/>
                    </a:ext>
                  </a:extLst>
                </a:gridCol>
              </a:tblGrid>
              <a:tr h="445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u="none" strike="noStrike" kern="1200" cap="none" normalizeH="0" baseline="0" dirty="0">
                          <a:ln>
                            <a:noFill/>
                          </a:ln>
                          <a:solidFill>
                            <a:schemeClr val="bg1"/>
                          </a:solidFill>
                          <a:effectLst/>
                          <a:latin typeface="+mn-lt"/>
                          <a:ea typeface="+mn-ea"/>
                          <a:cs typeface="Arial" pitchFamily="34" charset="0"/>
                        </a:rPr>
                        <a:t>Adverse Events, n (%)</a:t>
                      </a:r>
                      <a:r>
                        <a:rPr kumimoji="0" lang="en-US" sz="1400" b="1" u="none" strike="noStrike" kern="1200" cap="none" normalizeH="0" baseline="30000" dirty="0">
                          <a:ln>
                            <a:noFill/>
                          </a:ln>
                          <a:solidFill>
                            <a:schemeClr val="bg1"/>
                          </a:solidFill>
                          <a:effectLst/>
                          <a:latin typeface="+mn-lt"/>
                          <a:ea typeface="+mn-ea"/>
                          <a:cs typeface="Arial" pitchFamily="34" charset="0"/>
                        </a:rPr>
                        <a:t>1</a:t>
                      </a:r>
                      <a:endParaRPr kumimoji="0" lang="en-US" sz="1400" b="1" u="none" strike="noStrike" kern="1200" cap="none" normalizeH="0" baseline="0" dirty="0">
                        <a:ln>
                          <a:noFill/>
                        </a:ln>
                        <a:solidFill>
                          <a:schemeClr val="bg1"/>
                        </a:solidFill>
                        <a:effectLst/>
                        <a:latin typeface="+mn-lt"/>
                        <a:ea typeface="+mn-ea"/>
                        <a:cs typeface="Arial" pitchFamily="34" charset="0"/>
                      </a:endParaRP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N=75</a:t>
                      </a:r>
                      <a:endParaRPr kumimoji="0" lang="en-US" altLang="en-US" sz="14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Benralizumab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N=72</a:t>
                      </a:r>
                    </a:p>
                  </a:txBody>
                  <a:tcPr marL="89788" marR="89788" marT="44893" marB="44893"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Benralizumab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N=73</a:t>
                      </a:r>
                    </a:p>
                  </a:txBody>
                  <a:tcPr marL="89788" marR="89788" marT="44893" marB="44893" anchor="b" horzOverflow="overflow">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66372">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400" b="1" i="0" u="none" strike="noStrike" kern="1200" cap="none" normalizeH="0" baseline="0" dirty="0">
                          <a:ln>
                            <a:noFill/>
                          </a:ln>
                          <a:solidFill>
                            <a:schemeClr val="tx1"/>
                          </a:solidFill>
                          <a:effectLst/>
                          <a:latin typeface="+mn-lt"/>
                          <a:ea typeface="+mn-ea"/>
                          <a:cs typeface="Arial" pitchFamily="34" charset="0"/>
                        </a:rPr>
                        <a:t>Any AE</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ctr" latinLnBrk="0" hangingPunct="1">
                        <a:spcBef>
                          <a:spcPts val="600"/>
                        </a:spcBef>
                        <a:spcAft>
                          <a:spcPts val="0"/>
                        </a:spcAft>
                      </a:pPr>
                      <a:r>
                        <a:rPr lang="en-US" sz="1400" kern="1200" dirty="0">
                          <a:solidFill>
                            <a:schemeClr val="tx1"/>
                          </a:solidFill>
                          <a:latin typeface="+mn-lt"/>
                          <a:ea typeface="+mn-ea"/>
                          <a:cs typeface="+mn-cs"/>
                        </a:rPr>
                        <a:t>62 (83)</a:t>
                      </a:r>
                    </a:p>
                  </a:txBody>
                  <a:tcPr marL="6350" marR="6350" marT="9525"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ctr" latinLnBrk="0" hangingPunct="1">
                        <a:spcBef>
                          <a:spcPts val="600"/>
                        </a:spcBef>
                        <a:spcAft>
                          <a:spcPts val="0"/>
                        </a:spcAft>
                      </a:pPr>
                      <a:r>
                        <a:rPr lang="en-US" sz="1400" kern="1200" dirty="0">
                          <a:solidFill>
                            <a:schemeClr val="tx1"/>
                          </a:solidFill>
                          <a:latin typeface="+mn-lt"/>
                          <a:ea typeface="+mn-ea"/>
                          <a:cs typeface="+mn-cs"/>
                        </a:rPr>
                        <a:t>49 (68)</a:t>
                      </a:r>
                    </a:p>
                  </a:txBody>
                  <a:tcPr marL="6350" marR="635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ctr" latinLnBrk="0" hangingPunct="1">
                        <a:spcBef>
                          <a:spcPts val="600"/>
                        </a:spcBef>
                        <a:spcAft>
                          <a:spcPts val="0"/>
                        </a:spcAft>
                      </a:pPr>
                      <a:r>
                        <a:rPr lang="en-US" sz="1400" kern="1200" dirty="0">
                          <a:solidFill>
                            <a:schemeClr val="tx1"/>
                          </a:solidFill>
                          <a:latin typeface="+mn-lt"/>
                          <a:ea typeface="+mn-ea"/>
                          <a:cs typeface="+mn-cs"/>
                        </a:rPr>
                        <a:t>55 (75)</a:t>
                      </a:r>
                    </a:p>
                  </a:txBody>
                  <a:tcPr marL="6350" marR="635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2663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400" b="1" i="0" u="none" strike="noStrike" kern="1200" cap="none" normalizeH="0" baseline="0" dirty="0">
                          <a:ln>
                            <a:noFill/>
                          </a:ln>
                          <a:solidFill>
                            <a:schemeClr val="tx1"/>
                          </a:solidFill>
                          <a:effectLst/>
                          <a:latin typeface="+mn-lt"/>
                          <a:ea typeface="+mn-ea"/>
                          <a:cs typeface="Arial" pitchFamily="34" charset="0"/>
                        </a:rPr>
                        <a:t>Any serious AE</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kern="1200" dirty="0">
                          <a:solidFill>
                            <a:schemeClr val="tx1"/>
                          </a:solidFill>
                          <a:latin typeface="+mn-lt"/>
                          <a:ea typeface="+mn-ea"/>
                          <a:cs typeface="+mn-cs"/>
                        </a:rPr>
                        <a:t>14 (19)</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kern="1200" dirty="0">
                          <a:solidFill>
                            <a:schemeClr val="tx1"/>
                          </a:solidFill>
                          <a:latin typeface="+mn-lt"/>
                          <a:ea typeface="+mn-ea"/>
                          <a:cs typeface="+mn-cs"/>
                        </a:rPr>
                        <a:t>7 (10)</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kern="1200" dirty="0">
                          <a:solidFill>
                            <a:schemeClr val="tx1"/>
                          </a:solidFill>
                          <a:latin typeface="+mn-lt"/>
                          <a:ea typeface="+mn-ea"/>
                          <a:cs typeface="+mn-cs"/>
                        </a:rPr>
                        <a:t>7 (10)</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63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400" b="1" i="0" u="none" strike="noStrike" kern="1200" cap="none" normalizeH="0" baseline="0" dirty="0">
                          <a:ln>
                            <a:noFill/>
                          </a:ln>
                          <a:solidFill>
                            <a:schemeClr val="tx1"/>
                          </a:solidFill>
                          <a:effectLst/>
                          <a:latin typeface="+mn-lt"/>
                          <a:ea typeface="+mn-ea"/>
                          <a:cs typeface="Arial" pitchFamily="34" charset="0"/>
                        </a:rPr>
                        <a:t>Any AE leading to discontinuation of benralizumab</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latin typeface="+mn-lt"/>
                          <a:ea typeface="+mn-ea"/>
                          <a:cs typeface="+mn-cs"/>
                        </a:rPr>
                        <a:t>2 (3)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latin typeface="+mn-lt"/>
                          <a:ea typeface="+mn-ea"/>
                          <a:cs typeface="+mn-cs"/>
                        </a:rPr>
                        <a:t>0</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latin typeface="+mn-lt"/>
                          <a:ea typeface="+mn-ea"/>
                          <a:cs typeface="+mn-cs"/>
                        </a:rPr>
                        <a:t>3 (4)</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22134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normalizeH="0" baseline="0" dirty="0">
                          <a:ln>
                            <a:noFill/>
                          </a:ln>
                          <a:solidFill>
                            <a:schemeClr val="tx1"/>
                          </a:solidFill>
                          <a:effectLst/>
                          <a:latin typeface="+mn-lt"/>
                          <a:ea typeface="+mn-ea"/>
                          <a:cs typeface="Arial" pitchFamily="34" charset="0"/>
                        </a:rPr>
                        <a:t>Injection site reactions</a:t>
                      </a: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i="0" dirty="0"/>
                        <a:t>2</a:t>
                      </a:r>
                      <a:r>
                        <a:rPr lang="en-US" sz="1400" i="0" baseline="0" dirty="0"/>
                        <a:t> (3)</a:t>
                      </a:r>
                      <a:endParaRPr lang="en-US" sz="1400" i="0" dirty="0"/>
                    </a:p>
                  </a:txBody>
                  <a:tcPr marL="89788" marR="89788" marT="44893" marB="44893" anchor="ctr">
                    <a:lnL w="2857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i="0" dirty="0"/>
                        <a:t>2</a:t>
                      </a:r>
                      <a:r>
                        <a:rPr lang="en-US" sz="1400" i="0" baseline="0" dirty="0"/>
                        <a:t> (3)</a:t>
                      </a:r>
                      <a:endParaRPr lang="en-US" sz="1400" i="0" dirty="0"/>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i="0" dirty="0"/>
                        <a:t>0</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944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normalizeH="0" baseline="0" dirty="0">
                          <a:ln>
                            <a:noFill/>
                          </a:ln>
                          <a:solidFill>
                            <a:schemeClr val="tx1"/>
                          </a:solidFill>
                          <a:effectLst/>
                          <a:latin typeface="+mn-lt"/>
                          <a:ea typeface="+mn-ea"/>
                          <a:cs typeface="Arial" pitchFamily="34" charset="0"/>
                        </a:rPr>
                        <a:t>Hypersensitivity AEs</a:t>
                      </a: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i="0" kern="1200" dirty="0">
                          <a:solidFill>
                            <a:schemeClr val="tx1"/>
                          </a:solidFill>
                          <a:effectLst/>
                          <a:latin typeface="+mn-lt"/>
                          <a:ea typeface="+mn-ea"/>
                          <a:cs typeface="+mn-cs"/>
                        </a:rPr>
                        <a:t>1 (1)</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i="0" kern="1200" dirty="0">
                          <a:solidFill>
                            <a:schemeClr val="tx1"/>
                          </a:solidFill>
                          <a:effectLst/>
                          <a:latin typeface="+mn-lt"/>
                          <a:ea typeface="+mn-ea"/>
                          <a:cs typeface="+mn-cs"/>
                        </a:rPr>
                        <a:t>1 (1)</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i="0" kern="1200" dirty="0">
                          <a:solidFill>
                            <a:schemeClr val="tx1"/>
                          </a:solidFill>
                          <a:effectLst/>
                          <a:latin typeface="+mn-lt"/>
                          <a:ea typeface="+mn-ea"/>
                          <a:cs typeface="+mn-cs"/>
                        </a:rPr>
                        <a:t>2 (3)</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294468">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400" b="1" i="0" u="none" strike="noStrike" kern="1200" cap="none" normalizeH="0" baseline="0" dirty="0">
                          <a:ln>
                            <a:noFill/>
                          </a:ln>
                          <a:solidFill>
                            <a:schemeClr val="tx1"/>
                          </a:solidFill>
                          <a:effectLst/>
                          <a:latin typeface="+mn-lt"/>
                          <a:ea typeface="+mn-ea"/>
                          <a:cs typeface="Arial" pitchFamily="34" charset="0"/>
                        </a:rPr>
                        <a:t>Deaths</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i="0" kern="1200" dirty="0">
                          <a:solidFill>
                            <a:schemeClr val="tx1"/>
                          </a:solidFill>
                          <a:latin typeface="+mn-lt"/>
                          <a:ea typeface="+mn-ea"/>
                          <a:cs typeface="+mn-cs"/>
                        </a:rPr>
                        <a:t>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i="0" kern="1200" dirty="0">
                          <a:solidFill>
                            <a:schemeClr val="tx1"/>
                          </a:solidFill>
                          <a:latin typeface="+mn-lt"/>
                          <a:ea typeface="+mn-ea"/>
                          <a:cs typeface="+mn-cs"/>
                        </a:rPr>
                        <a:t>0</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i="0" kern="1200" dirty="0">
                          <a:solidFill>
                            <a:schemeClr val="tx1"/>
                          </a:solidFill>
                          <a:latin typeface="+mn-lt"/>
                          <a:ea typeface="+mn-ea"/>
                          <a:cs typeface="+mn-cs"/>
                        </a:rPr>
                        <a:t>2 (3)</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54799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3100"/>
              </a:lnSpc>
            </a:pPr>
            <a:r>
              <a:rPr lang="en-US" dirty="0"/>
              <a:t>ZONDA: </a:t>
            </a:r>
            <a:r>
              <a:rPr lang="en-GB" dirty="0"/>
              <a:t>Most Common Adverse Events (Safety Analysis Set)</a:t>
            </a:r>
            <a:endParaRPr lang="en-US" dirty="0"/>
          </a:p>
        </p:txBody>
      </p:sp>
      <p:sp>
        <p:nvSpPr>
          <p:cNvPr id="5" name="Text Placeholder 4"/>
          <p:cNvSpPr>
            <a:spLocks noGrp="1"/>
          </p:cNvSpPr>
          <p:nvPr>
            <p:ph type="body" sz="quarter" idx="13"/>
          </p:nvPr>
        </p:nvSpPr>
        <p:spPr/>
        <p:txBody>
          <a:bodyPr/>
          <a:lstStyle/>
          <a:p>
            <a:r>
              <a:rPr lang="en-US" dirty="0"/>
              <a:t>Q4W  = every 4 weeks; Q8W  = every 8 weeks</a:t>
            </a:r>
            <a:r>
              <a:rPr lang="en-GB" dirty="0"/>
              <a:t>.</a:t>
            </a:r>
          </a:p>
          <a:p>
            <a:r>
              <a:rPr lang="en-US" dirty="0"/>
              <a:t>Nair P et al. Supplementary appendix. </a:t>
            </a:r>
            <a:r>
              <a:rPr lang="en-US" i="1" dirty="0"/>
              <a:t>N Engl J Med</a:t>
            </a:r>
            <a:r>
              <a:rPr lang="en-US" dirty="0"/>
              <a:t>. 2017;376:2448-2458.</a:t>
            </a:r>
          </a:p>
        </p:txBody>
      </p:sp>
      <p:sp>
        <p:nvSpPr>
          <p:cNvPr id="8" name="Slide Number Placeholder 7"/>
          <p:cNvSpPr>
            <a:spLocks noGrp="1"/>
          </p:cNvSpPr>
          <p:nvPr>
            <p:ph type="sldNum" sz="quarter" idx="12"/>
          </p:nvPr>
        </p:nvSpPr>
        <p:spPr/>
        <p:txBody>
          <a:bodyPr/>
          <a:lstStyle/>
          <a:p>
            <a:fld id="{CC7432E5-F8E0-41AE-9A6B-AD730338B005}" type="slidenum">
              <a:rPr lang="en-US" smtClean="0"/>
              <a:t>32</a:t>
            </a:fld>
            <a:endParaRPr lang="en-US" dirty="0"/>
          </a:p>
        </p:txBody>
      </p:sp>
      <p:sp>
        <p:nvSpPr>
          <p:cNvPr id="3" name="Rectangle 2"/>
          <p:cNvSpPr/>
          <p:nvPr/>
        </p:nvSpPr>
        <p:spPr>
          <a:xfrm>
            <a:off x="496826" y="1175367"/>
            <a:ext cx="11076474" cy="369332"/>
          </a:xfrm>
          <a:prstGeom prst="rect">
            <a:avLst/>
          </a:prstGeom>
        </p:spPr>
        <p:txBody>
          <a:bodyPr wrap="square">
            <a:spAutoFit/>
          </a:bodyPr>
          <a:lstStyle/>
          <a:p>
            <a:pPr algn="ctr"/>
            <a:r>
              <a:rPr lang="en-GB" b="1" dirty="0"/>
              <a:t>Summary of Most Common Adverse Events (≥3% in Any Group) During the On-Treatment Period</a:t>
            </a:r>
            <a:endParaRPr lang="en-US" b="1" baseline="30000" dirty="0"/>
          </a:p>
        </p:txBody>
      </p:sp>
      <p:graphicFrame>
        <p:nvGraphicFramePr>
          <p:cNvPr id="9" name="Table 8"/>
          <p:cNvGraphicFramePr>
            <a:graphicFrameLocks noGrp="1"/>
          </p:cNvGraphicFramePr>
          <p:nvPr>
            <p:extLst/>
          </p:nvPr>
        </p:nvGraphicFramePr>
        <p:xfrm>
          <a:off x="417718" y="1538666"/>
          <a:ext cx="11155582" cy="4783706"/>
        </p:xfrm>
        <a:graphic>
          <a:graphicData uri="http://schemas.openxmlformats.org/drawingml/2006/table">
            <a:tbl>
              <a:tblPr firstRow="1" bandRow="1">
                <a:tableStyleId>{5940675A-B579-460E-94D1-54222C63F5DA}</a:tableStyleId>
              </a:tblPr>
              <a:tblGrid>
                <a:gridCol w="5027410">
                  <a:extLst>
                    <a:ext uri="{9D8B030D-6E8A-4147-A177-3AD203B41FA5}">
                      <a16:colId xmlns:a16="http://schemas.microsoft.com/office/drawing/2014/main" val="20000"/>
                    </a:ext>
                  </a:extLst>
                </a:gridCol>
                <a:gridCol w="2042724">
                  <a:extLst>
                    <a:ext uri="{9D8B030D-6E8A-4147-A177-3AD203B41FA5}">
                      <a16:colId xmlns:a16="http://schemas.microsoft.com/office/drawing/2014/main" val="1435391681"/>
                    </a:ext>
                  </a:extLst>
                </a:gridCol>
                <a:gridCol w="2042724">
                  <a:extLst>
                    <a:ext uri="{9D8B030D-6E8A-4147-A177-3AD203B41FA5}">
                      <a16:colId xmlns:a16="http://schemas.microsoft.com/office/drawing/2014/main" val="20001"/>
                    </a:ext>
                  </a:extLst>
                </a:gridCol>
                <a:gridCol w="2042724">
                  <a:extLst>
                    <a:ext uri="{9D8B030D-6E8A-4147-A177-3AD203B41FA5}">
                      <a16:colId xmlns:a16="http://schemas.microsoft.com/office/drawing/2014/main" val="20002"/>
                    </a:ext>
                  </a:extLst>
                </a:gridCol>
              </a:tblGrid>
              <a:tr h="3854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u="none" strike="noStrike" kern="1200" cap="none" normalizeH="0" baseline="0" dirty="0">
                          <a:ln>
                            <a:noFill/>
                          </a:ln>
                          <a:solidFill>
                            <a:schemeClr val="bg1"/>
                          </a:solidFill>
                          <a:effectLst/>
                          <a:latin typeface="+mn-lt"/>
                          <a:ea typeface="+mn-ea"/>
                          <a:cs typeface="Arial" pitchFamily="34" charset="0"/>
                        </a:rPr>
                        <a:t>Adverse Events, n (%)</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N=75</a:t>
                      </a:r>
                      <a:endParaRPr kumimoji="0" lang="en-US" altLang="en-US" sz="14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Benralizumab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N=72</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Benralizumab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N=73</a:t>
                      </a:r>
                    </a:p>
                  </a:txBody>
                  <a:tcPr marL="89788" marR="89788" marT="44893" marB="44893" anchor="b" horzOverflow="overflow">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50225">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200" b="1" i="0" u="none" strike="noStrike" kern="1200" cap="none" normalizeH="0" baseline="0" dirty="0">
                          <a:ln>
                            <a:noFill/>
                          </a:ln>
                          <a:solidFill>
                            <a:schemeClr val="tx1"/>
                          </a:solidFill>
                          <a:effectLst/>
                          <a:latin typeface="+mn-lt"/>
                          <a:ea typeface="+mn-ea"/>
                          <a:cs typeface="Arial" pitchFamily="34" charset="0"/>
                        </a:rPr>
                        <a:t>Nasopharyngitis</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ctr" latinLnBrk="0" hangingPunct="1">
                        <a:spcBef>
                          <a:spcPts val="600"/>
                        </a:spcBef>
                        <a:spcAft>
                          <a:spcPts val="0"/>
                        </a:spcAft>
                      </a:pPr>
                      <a:r>
                        <a:rPr lang="en-US" sz="1200" kern="1200" dirty="0">
                          <a:solidFill>
                            <a:schemeClr val="tx1"/>
                          </a:solidFill>
                          <a:latin typeface="+mn-lt"/>
                          <a:ea typeface="+mn-ea"/>
                          <a:cs typeface="+mn-cs"/>
                        </a:rPr>
                        <a:t>15 (20)</a:t>
                      </a:r>
                    </a:p>
                  </a:txBody>
                  <a:tcPr marL="6350" marR="6350"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ctr" latinLnBrk="0" hangingPunct="1">
                        <a:spcBef>
                          <a:spcPts val="600"/>
                        </a:spcBef>
                        <a:spcAft>
                          <a:spcPts val="0"/>
                        </a:spcAft>
                      </a:pPr>
                      <a:r>
                        <a:rPr lang="en-US" sz="1200" kern="1200" dirty="0">
                          <a:solidFill>
                            <a:schemeClr val="tx1"/>
                          </a:solidFill>
                          <a:latin typeface="+mn-lt"/>
                          <a:ea typeface="+mn-ea"/>
                          <a:cs typeface="+mn-cs"/>
                        </a:rPr>
                        <a:t>11 (15)</a:t>
                      </a:r>
                    </a:p>
                  </a:txBody>
                  <a:tcPr marL="6350" marR="6350" marT="9525"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ctr" latinLnBrk="0" hangingPunct="1">
                        <a:spcBef>
                          <a:spcPts val="600"/>
                        </a:spcBef>
                        <a:spcAft>
                          <a:spcPts val="0"/>
                        </a:spcAft>
                      </a:pPr>
                      <a:r>
                        <a:rPr lang="en-US" sz="1200" kern="1200" dirty="0">
                          <a:solidFill>
                            <a:schemeClr val="tx1"/>
                          </a:solidFill>
                          <a:latin typeface="+mn-lt"/>
                          <a:ea typeface="+mn-ea"/>
                          <a:cs typeface="+mn-cs"/>
                        </a:rPr>
                        <a:t>11 (15)</a:t>
                      </a:r>
                    </a:p>
                  </a:txBody>
                  <a:tcPr marL="6350" marR="635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250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200" b="1" i="0" u="none" strike="noStrike" kern="1200" cap="none" normalizeH="0" baseline="0" dirty="0">
                          <a:ln>
                            <a:noFill/>
                          </a:ln>
                          <a:solidFill>
                            <a:schemeClr val="tx1"/>
                          </a:solidFill>
                          <a:effectLst/>
                          <a:latin typeface="+mn-lt"/>
                          <a:ea typeface="+mn-ea"/>
                          <a:cs typeface="Arial" pitchFamily="34" charset="0"/>
                        </a:rPr>
                        <a:t>Asthma</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kern="1200" dirty="0">
                          <a:solidFill>
                            <a:schemeClr val="tx1"/>
                          </a:solidFill>
                          <a:latin typeface="+mn-lt"/>
                          <a:ea typeface="+mn-ea"/>
                          <a:cs typeface="+mn-cs"/>
                        </a:rPr>
                        <a:t>18 (24)</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kern="1200" dirty="0">
                          <a:solidFill>
                            <a:schemeClr val="tx1"/>
                          </a:solidFill>
                          <a:latin typeface="+mn-lt"/>
                          <a:ea typeface="+mn-ea"/>
                          <a:cs typeface="+mn-cs"/>
                        </a:rPr>
                        <a:t>8 (11)</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kern="1200" dirty="0">
                          <a:solidFill>
                            <a:schemeClr val="tx1"/>
                          </a:solidFill>
                          <a:latin typeface="+mn-lt"/>
                          <a:ea typeface="+mn-ea"/>
                          <a:cs typeface="+mn-cs"/>
                        </a:rPr>
                        <a:t>2 (3)</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0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200" b="1" i="0" u="none" strike="noStrike" kern="1200" cap="none" normalizeH="0" baseline="0" dirty="0">
                          <a:ln>
                            <a:noFill/>
                          </a:ln>
                          <a:solidFill>
                            <a:schemeClr val="tx1"/>
                          </a:solidFill>
                          <a:effectLst/>
                          <a:latin typeface="+mn-lt"/>
                          <a:ea typeface="+mn-ea"/>
                          <a:cs typeface="Arial" pitchFamily="34" charset="0"/>
                        </a:rPr>
                        <a:t>Bronchitis</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12 (16)</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4 (6)</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7 (10)</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250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Sinusitis</a:t>
                      </a: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8 (11)</a:t>
                      </a:r>
                    </a:p>
                  </a:txBody>
                  <a:tcPr marL="6350" marR="6350" marT="0"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5 (7)</a:t>
                      </a:r>
                    </a:p>
                  </a:txBody>
                  <a:tcPr marL="6350" marR="6350" marT="0" marB="0" anchor="ctr">
                    <a:lnL w="2857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4 (5)</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50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Headache</a:t>
                      </a: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4 (5)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5 (7)</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6 (8)</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250225">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200" b="1" i="0" u="none" strike="noStrike" kern="1200" cap="none" normalizeH="0" baseline="0" dirty="0">
                          <a:ln>
                            <a:noFill/>
                          </a:ln>
                          <a:solidFill>
                            <a:schemeClr val="tx1"/>
                          </a:solidFill>
                          <a:effectLst/>
                          <a:latin typeface="+mn-lt"/>
                          <a:ea typeface="+mn-ea"/>
                          <a:cs typeface="Arial" pitchFamily="34" charset="0"/>
                        </a:rPr>
                        <a:t>Upper respiratory tract infection</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5 (7)</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4 (6)</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5 (7)</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250225">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200" b="1" i="0" u="none" strike="noStrike" kern="1200" cap="none" normalizeH="0" baseline="0" dirty="0">
                          <a:ln>
                            <a:noFill/>
                          </a:ln>
                          <a:solidFill>
                            <a:schemeClr val="tx1"/>
                          </a:solidFill>
                          <a:effectLst/>
                          <a:latin typeface="+mn-lt"/>
                          <a:ea typeface="+mn-ea"/>
                          <a:cs typeface="Arial" pitchFamily="34" charset="0"/>
                        </a:rPr>
                        <a:t>Rhinitis</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2 (3)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2 (3)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6 (8)</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250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200" b="1" i="0" u="none" strike="noStrike" kern="1200" cap="none" normalizeH="0" baseline="0" dirty="0">
                          <a:ln>
                            <a:noFill/>
                          </a:ln>
                          <a:solidFill>
                            <a:schemeClr val="tx1"/>
                          </a:solidFill>
                          <a:effectLst/>
                          <a:latin typeface="+mn-lt"/>
                          <a:ea typeface="+mn-ea"/>
                          <a:cs typeface="Arial" pitchFamily="34" charset="0"/>
                        </a:rPr>
                        <a:t>Influenza</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5 (7)</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3 (4)</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1 (1)</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250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200" b="1" i="0" u="none" strike="noStrike" kern="1200" cap="none" normalizeH="0" baseline="0" dirty="0">
                          <a:ln>
                            <a:noFill/>
                          </a:ln>
                          <a:solidFill>
                            <a:schemeClr val="tx1"/>
                          </a:solidFill>
                          <a:effectLst/>
                          <a:latin typeface="+mn-lt"/>
                          <a:ea typeface="+mn-ea"/>
                          <a:cs typeface="Arial" pitchFamily="34" charset="0"/>
                        </a:rPr>
                        <a:t>Back pain</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4 (5)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2 (3)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2 (3)</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9"/>
                  </a:ext>
                </a:extLst>
              </a:tr>
              <a:tr h="250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Cough</a:t>
                      </a: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4 (5)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2 (3)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1 (1)</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250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Dyspnea</a:t>
                      </a: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4 (5)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2 (3)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1 (1)</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11"/>
                  </a:ext>
                </a:extLst>
              </a:tr>
              <a:tr h="250225">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200" b="1" i="0" u="none" strike="noStrike" kern="1200" cap="none" normalizeH="0" baseline="0" dirty="0">
                          <a:ln>
                            <a:noFill/>
                          </a:ln>
                          <a:solidFill>
                            <a:schemeClr val="tx1"/>
                          </a:solidFill>
                          <a:effectLst/>
                          <a:latin typeface="+mn-lt"/>
                          <a:ea typeface="+mn-ea"/>
                          <a:cs typeface="Arial" pitchFamily="34" charset="0"/>
                        </a:rPr>
                        <a:t>Oral candidiasis</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4 (5)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0</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r h="250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Hypertension</a:t>
                      </a: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2 (3)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2 (3)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3 (4)</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47979283"/>
                  </a:ext>
                </a:extLst>
              </a:tr>
              <a:tr h="250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Pneumonia</a:t>
                      </a: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3 (4)</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3 (4)</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0144732"/>
                  </a:ext>
                </a:extLst>
              </a:tr>
            </a:tbl>
          </a:graphicData>
        </a:graphic>
      </p:graphicFrame>
    </p:spTree>
    <p:extLst>
      <p:ext uri="{BB962C8B-B14F-4D97-AF65-F5344CB8AC3E}">
        <p14:creationId xmlns:p14="http://schemas.microsoft.com/office/powerpoint/2010/main" val="3432596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a:t>
            </a:r>
            <a:r>
              <a:rPr lang="en-GB" dirty="0"/>
              <a:t>Immunogenicity (Safety Analysis Set)</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CC7432E5-F8E0-41AE-9A6B-AD730338B005}" type="slidenum">
              <a:rPr lang="en-US" smtClean="0"/>
              <a:t>33</a:t>
            </a:fld>
            <a:endParaRPr lang="en-US" dirty="0"/>
          </a:p>
        </p:txBody>
      </p:sp>
      <p:sp>
        <p:nvSpPr>
          <p:cNvPr id="4" name="Text Placeholder 3"/>
          <p:cNvSpPr>
            <a:spLocks noGrp="1"/>
          </p:cNvSpPr>
          <p:nvPr>
            <p:ph type="body" sz="quarter" idx="13"/>
          </p:nvPr>
        </p:nvSpPr>
        <p:spPr/>
        <p:txBody>
          <a:bodyPr/>
          <a:lstStyle/>
          <a:p>
            <a:r>
              <a:rPr lang="en-US" b="1" dirty="0"/>
              <a:t>Note: ADA incidence included only those patients who became newly ADA-positive</a:t>
            </a:r>
          </a:p>
          <a:p>
            <a:r>
              <a:rPr lang="en-US" dirty="0"/>
              <a:t>ADA = anti-drug antibody; Q4W = every 4 weeks; Q8W = every 8 weeks</a:t>
            </a:r>
          </a:p>
          <a:p>
            <a:r>
              <a:rPr lang="en-US" dirty="0"/>
              <a:t>Nair P et al. Supplementary appendix. </a:t>
            </a:r>
            <a:r>
              <a:rPr lang="en-US" i="1" dirty="0"/>
              <a:t>N Engl J Med</a:t>
            </a:r>
            <a:r>
              <a:rPr lang="en-US" dirty="0"/>
              <a:t>. 2017;376:2448-2458.</a:t>
            </a:r>
          </a:p>
        </p:txBody>
      </p:sp>
      <p:sp>
        <p:nvSpPr>
          <p:cNvPr id="5" name="Content Placeholder 4"/>
          <p:cNvSpPr>
            <a:spLocks noGrp="1"/>
          </p:cNvSpPr>
          <p:nvPr>
            <p:ph idx="1"/>
          </p:nvPr>
        </p:nvSpPr>
        <p:spPr/>
        <p:txBody>
          <a:bodyPr/>
          <a:lstStyle/>
          <a:p>
            <a:r>
              <a:rPr lang="en-US" dirty="0"/>
              <a:t>Anti-drug antibody response was positive in 18 patients at any time point </a:t>
            </a:r>
          </a:p>
          <a:p>
            <a:pPr marL="640080" lvl="1">
              <a:spcBef>
                <a:spcPts val="0"/>
              </a:spcBef>
            </a:pPr>
            <a:r>
              <a:rPr lang="en-US" dirty="0"/>
              <a:t>5 (7%) patients in the benralizumab Q4W group </a:t>
            </a:r>
          </a:p>
          <a:p>
            <a:pPr marL="640080" lvl="1">
              <a:spcBef>
                <a:spcPts val="0"/>
              </a:spcBef>
            </a:pPr>
            <a:r>
              <a:rPr lang="en-US" dirty="0"/>
              <a:t>7 (10%) patients in the benralizumab Q8W group </a:t>
            </a:r>
          </a:p>
          <a:p>
            <a:pPr marL="640080" lvl="1">
              <a:spcBef>
                <a:spcPts val="0"/>
              </a:spcBef>
            </a:pPr>
            <a:r>
              <a:rPr lang="en-US" dirty="0"/>
              <a:t>6 (8%) patients in the placebo group</a:t>
            </a:r>
          </a:p>
          <a:p>
            <a:r>
              <a:rPr lang="en-US" dirty="0"/>
              <a:t> Neutralizing antibody positive response </a:t>
            </a:r>
          </a:p>
          <a:p>
            <a:pPr marL="640080" lvl="1">
              <a:spcBef>
                <a:spcPts val="0"/>
              </a:spcBef>
            </a:pPr>
            <a:r>
              <a:rPr lang="en-US" dirty="0"/>
              <a:t>4 (6%) patients in the benralizumab Q4W group </a:t>
            </a:r>
          </a:p>
          <a:p>
            <a:pPr marL="640080" lvl="1">
              <a:spcBef>
                <a:spcPts val="0"/>
              </a:spcBef>
            </a:pPr>
            <a:r>
              <a:rPr lang="en-US" dirty="0"/>
              <a:t>6 (8%) patients in the benralizumab Q8W group </a:t>
            </a:r>
          </a:p>
          <a:p>
            <a:pPr marL="640080" lvl="1">
              <a:spcBef>
                <a:spcPts val="0"/>
              </a:spcBef>
            </a:pPr>
            <a:r>
              <a:rPr lang="en-US" dirty="0"/>
              <a:t>3 (4%) patients in the placebo group</a:t>
            </a:r>
          </a:p>
          <a:p>
            <a:pPr>
              <a:spcBef>
                <a:spcPts val="1800"/>
              </a:spcBef>
            </a:pPr>
            <a:r>
              <a:rPr lang="en-US" dirty="0"/>
              <a:t>There was no apparent influence of positive anti-drug antibody response associated with hypersensitivity or on efficacy and safety outcomes</a:t>
            </a:r>
          </a:p>
          <a:p>
            <a:pPr marL="0" indent="0">
              <a:buNone/>
            </a:pPr>
            <a:endParaRPr lang="en-US" dirty="0"/>
          </a:p>
        </p:txBody>
      </p:sp>
    </p:spTree>
    <p:extLst>
      <p:ext uri="{BB962C8B-B14F-4D97-AF65-F5344CB8AC3E}">
        <p14:creationId xmlns:p14="http://schemas.microsoft.com/office/powerpoint/2010/main" val="1188088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61871"/>
            <a:ext cx="11277600" cy="4978507"/>
          </a:xfrm>
        </p:spPr>
        <p:txBody>
          <a:bodyPr>
            <a:normAutofit fontScale="85000" lnSpcReduction="20000"/>
          </a:bodyPr>
          <a:lstStyle/>
          <a:p>
            <a:r>
              <a:rPr lang="en-US" dirty="0"/>
              <a:t>Largest clinical study of OCS-dependent patients with asthma conducted to date</a:t>
            </a:r>
          </a:p>
          <a:p>
            <a:pPr>
              <a:lnSpc>
                <a:spcPct val="110000"/>
              </a:lnSpc>
              <a:spcBef>
                <a:spcPts val="1800"/>
              </a:spcBef>
            </a:pPr>
            <a:r>
              <a:rPr lang="en-US" dirty="0"/>
              <a:t>Benralizumab significantly reduced the OCS requirement in OCS-dependent asthma patients with elevated blood eosinophils requiring high-dose ICS/LABA  (75% vs. 25% for placebo)</a:t>
            </a:r>
          </a:p>
          <a:p>
            <a:pPr>
              <a:spcBef>
                <a:spcPts val="1800"/>
              </a:spcBef>
            </a:pPr>
            <a:r>
              <a:rPr lang="en-US" dirty="0"/>
              <a:t>The likelihood of OCS reduction was more than 4x greater with benralizumab than with placebo</a:t>
            </a:r>
          </a:p>
          <a:p>
            <a:pPr lvl="1"/>
            <a:r>
              <a:rPr lang="en-US" dirty="0"/>
              <a:t>Two-thirds of patients who received benralizumab reduced their OCS dose by ≥50%</a:t>
            </a:r>
          </a:p>
          <a:p>
            <a:pPr lvl="1"/>
            <a:r>
              <a:rPr lang="en-US" dirty="0"/>
              <a:t>Approximately 50% of eligible patients (baseline prednisone ≤12.5 mg) receiving benralizumab stopped OCS completely</a:t>
            </a:r>
          </a:p>
          <a:p>
            <a:pPr>
              <a:spcBef>
                <a:spcPts val="1800"/>
              </a:spcBef>
            </a:pPr>
            <a:r>
              <a:rPr lang="en-US" dirty="0"/>
              <a:t>Asthma exacerbation rates were significantly lower with benralizumab than with placebo</a:t>
            </a:r>
          </a:p>
          <a:p>
            <a:pPr lvl="1"/>
            <a:r>
              <a:rPr lang="en-US" dirty="0"/>
              <a:t>Up to 70% reduction in overall asthma exacerbations </a:t>
            </a:r>
          </a:p>
          <a:p>
            <a:pPr lvl="1"/>
            <a:r>
              <a:rPr lang="en-US" dirty="0"/>
              <a:t>Up to 93% reduction in exacerbations resulting in an ED visit or hospitalization</a:t>
            </a:r>
          </a:p>
          <a:p>
            <a:pPr>
              <a:lnSpc>
                <a:spcPct val="110000"/>
              </a:lnSpc>
              <a:spcBef>
                <a:spcPts val="1800"/>
              </a:spcBef>
            </a:pPr>
            <a:r>
              <a:rPr lang="en-US" dirty="0"/>
              <a:t>Increases in FEV</a:t>
            </a:r>
            <a:r>
              <a:rPr lang="en-US" baseline="-25000" dirty="0"/>
              <a:t>1</a:t>
            </a:r>
            <a:r>
              <a:rPr lang="en-US" dirty="0"/>
              <a:t> were observed after the first dose with both dosing regimens and were maintained throughout the treatment period</a:t>
            </a:r>
          </a:p>
          <a:p>
            <a:pPr>
              <a:lnSpc>
                <a:spcPct val="100000"/>
              </a:lnSpc>
              <a:spcBef>
                <a:spcPts val="1800"/>
              </a:spcBef>
            </a:pPr>
            <a:r>
              <a:rPr lang="en-US" dirty="0"/>
              <a:t>Statistical improvements in mean ACQ and AQLQ(S)+12 for the Q8W dosing regimen approached or exceeded the MCID for the measure</a:t>
            </a:r>
          </a:p>
          <a:p>
            <a:pPr>
              <a:lnSpc>
                <a:spcPct val="100000"/>
              </a:lnSpc>
              <a:spcBef>
                <a:spcPts val="1800"/>
              </a:spcBef>
            </a:pPr>
            <a:r>
              <a:rPr lang="en-US" dirty="0"/>
              <a:t>The overall AE profile of benralizumab was similar to that for placebo and was consistent with that observed in SIROCCO and CALIMA</a:t>
            </a:r>
            <a:endParaRPr lang="en-US" baseline="30000" dirty="0"/>
          </a:p>
          <a:p>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a:t>ZONDA: Summary </a:t>
            </a:r>
            <a:endParaRPr lang="en-US" dirty="0"/>
          </a:p>
        </p:txBody>
      </p:sp>
      <p:sp>
        <p:nvSpPr>
          <p:cNvPr id="3" name="Slide Number Placeholder 2"/>
          <p:cNvSpPr>
            <a:spLocks noGrp="1"/>
          </p:cNvSpPr>
          <p:nvPr>
            <p:ph type="sldNum" sz="quarter" idx="12"/>
          </p:nvPr>
        </p:nvSpPr>
        <p:spPr/>
        <p:txBody>
          <a:bodyPr/>
          <a:lstStyle/>
          <a:p>
            <a:fld id="{CC7432E5-F8E0-41AE-9A6B-AD730338B005}" type="slidenum">
              <a:rPr lang="en-US" smtClean="0"/>
              <a:pPr/>
              <a:t>34</a:t>
            </a:fld>
            <a:endParaRPr lang="en-US" dirty="0"/>
          </a:p>
        </p:txBody>
      </p:sp>
      <p:sp>
        <p:nvSpPr>
          <p:cNvPr id="8" name="Text Placeholder 7"/>
          <p:cNvSpPr>
            <a:spLocks noGrp="1"/>
          </p:cNvSpPr>
          <p:nvPr>
            <p:ph type="body" sz="quarter" idx="13"/>
          </p:nvPr>
        </p:nvSpPr>
        <p:spPr/>
        <p:txBody>
          <a:bodyPr/>
          <a:lstStyle/>
          <a:p>
            <a:pPr>
              <a:spcBef>
                <a:spcPts val="0"/>
              </a:spcBef>
            </a:pPr>
            <a:r>
              <a:rPr lang="en-US" dirty="0">
                <a:solidFill>
                  <a:srgbClr val="000000"/>
                </a:solidFill>
              </a:rPr>
              <a:t>ACQ  = Asthma Control Questionnaire; AE = adverse event; AQLQ(S) + 12 = Asthma Quality of Life Questionnaire for patients 12 years and older</a:t>
            </a:r>
            <a:r>
              <a:rPr lang="en-US" dirty="0"/>
              <a:t>; ED = emergency department; FEV</a:t>
            </a:r>
            <a:r>
              <a:rPr lang="en-US" baseline="-25000" dirty="0"/>
              <a:t>1</a:t>
            </a:r>
            <a:r>
              <a:rPr lang="en-US" dirty="0"/>
              <a:t> = forced expiratory volume in 1 second; ICS = inhaled corticosteroid;</a:t>
            </a:r>
            <a:r>
              <a:rPr lang="en-GB" dirty="0"/>
              <a:t> LABA =</a:t>
            </a:r>
            <a:r>
              <a:rPr lang="en-US" dirty="0"/>
              <a:t> long-acting beta-agonists; MCID = minimal clinically important difference; </a:t>
            </a:r>
            <a:r>
              <a:rPr lang="en-GB" dirty="0"/>
              <a:t>OCS = oral corticosteroid</a:t>
            </a:r>
            <a:r>
              <a:rPr lang="en-US" dirty="0"/>
              <a:t>; Q8W = every 8 weeks</a:t>
            </a:r>
            <a:r>
              <a:rPr lang="en-GB" dirty="0"/>
              <a:t>.</a:t>
            </a:r>
            <a:endParaRPr lang="en-US" dirty="0"/>
          </a:p>
          <a:p>
            <a:r>
              <a:rPr lang="en-US" dirty="0"/>
              <a:t>Nair P et al. </a:t>
            </a:r>
            <a:r>
              <a:rPr lang="en-US" i="1" dirty="0"/>
              <a:t>N Engl J Med</a:t>
            </a:r>
            <a:r>
              <a:rPr lang="en-US" dirty="0"/>
              <a:t>. 2017;376:2448-2458.</a:t>
            </a:r>
          </a:p>
        </p:txBody>
      </p:sp>
    </p:spTree>
    <p:extLst>
      <p:ext uri="{BB962C8B-B14F-4D97-AF65-F5344CB8AC3E}">
        <p14:creationId xmlns:p14="http://schemas.microsoft.com/office/powerpoint/2010/main" val="2246096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B3F53EE-32A0-41C3-8873-37BB6EA472AE}"/>
              </a:ext>
            </a:extLst>
          </p:cNvPr>
          <p:cNvSpPr>
            <a:spLocks noGrp="1"/>
          </p:cNvSpPr>
          <p:nvPr>
            <p:ph type="title"/>
          </p:nvPr>
        </p:nvSpPr>
        <p:spPr>
          <a:xfrm>
            <a:off x="457200" y="1270365"/>
            <a:ext cx="11277600" cy="978729"/>
          </a:xfrm>
        </p:spPr>
        <p:txBody>
          <a:bodyPr/>
          <a:lstStyle/>
          <a:p>
            <a:pPr marL="0" indent="0"/>
            <a:r>
              <a:rPr lang="en-US" dirty="0"/>
              <a:t>BACK-UP</a:t>
            </a:r>
            <a:br>
              <a:rPr lang="en-US" dirty="0"/>
            </a:br>
            <a:endParaRPr lang="en-US" dirty="0"/>
          </a:p>
        </p:txBody>
      </p:sp>
    </p:spTree>
    <p:extLst>
      <p:ext uri="{BB962C8B-B14F-4D97-AF65-F5344CB8AC3E}">
        <p14:creationId xmlns:p14="http://schemas.microsoft.com/office/powerpoint/2010/main" val="3356293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SIRIUS and ZONDA: Baseline Characteristics in Pivotal Studies               (Data for Listed Treatment Arms) </a:t>
            </a:r>
          </a:p>
        </p:txBody>
      </p:sp>
      <p:sp>
        <p:nvSpPr>
          <p:cNvPr id="4" name="Slide Number Placeholder 3"/>
          <p:cNvSpPr>
            <a:spLocks noGrp="1"/>
          </p:cNvSpPr>
          <p:nvPr>
            <p:ph type="sldNum" sz="quarter" idx="12"/>
          </p:nvPr>
        </p:nvSpPr>
        <p:spPr/>
        <p:txBody>
          <a:bodyPr/>
          <a:lstStyle/>
          <a:p>
            <a:fld id="{481F2B7F-198A-42B2-B878-1A7737CDC9EB}" type="slidenum">
              <a:rPr lang="en-US" smtClean="0"/>
              <a:pPr/>
              <a:t>36</a:t>
            </a:fld>
            <a:endParaRPr lang="en-US" dirty="0"/>
          </a:p>
        </p:txBody>
      </p:sp>
      <p:sp>
        <p:nvSpPr>
          <p:cNvPr id="3" name="Text Placeholder 2"/>
          <p:cNvSpPr>
            <a:spLocks noGrp="1"/>
          </p:cNvSpPr>
          <p:nvPr>
            <p:ph type="body" sz="quarter" idx="13"/>
          </p:nvPr>
        </p:nvSpPr>
        <p:spPr/>
        <p:txBody>
          <a:bodyPr>
            <a:normAutofit/>
          </a:bodyPr>
          <a:lstStyle/>
          <a:p>
            <a:r>
              <a:rPr lang="en-US" dirty="0"/>
              <a:t> </a:t>
            </a:r>
          </a:p>
          <a:p>
            <a:r>
              <a:rPr lang="en-US" dirty="0"/>
              <a:t>ACQ = Asthma Control Questionnaire; benra = benralizumab; EOS = blood eosinophil; FEV</a:t>
            </a:r>
            <a:r>
              <a:rPr lang="en-US" baseline="-25000" dirty="0"/>
              <a:t>1</a:t>
            </a:r>
            <a:r>
              <a:rPr lang="en-US" dirty="0"/>
              <a:t> = forced expiratory volume in 1 second; HD = high-dose; ICS = inhaled corticosteroid; IL = interleukin; </a:t>
            </a:r>
            <a:r>
              <a:rPr lang="en-GB" altLang="en-US" dirty="0">
                <a:solidFill>
                  <a:srgbClr val="211E1F"/>
                </a:solidFill>
              </a:rPr>
              <a:t>LABA = </a:t>
            </a:r>
            <a:r>
              <a:rPr lang="en-US" altLang="en-US" dirty="0"/>
              <a:t>long-acting beta</a:t>
            </a:r>
            <a:r>
              <a:rPr lang="en-US" altLang="en-US" baseline="-25000" dirty="0"/>
              <a:t>2</a:t>
            </a:r>
            <a:r>
              <a:rPr lang="en-US" altLang="en-US" dirty="0"/>
              <a:t>-agonist; </a:t>
            </a:r>
            <a:r>
              <a:rPr lang="en-US" dirty="0"/>
              <a:t>MOA = mechanism of action; OCS = oral corticosteroid; Q4W = every 4 weeks; Q8W = every 8 weeks;       R = receptor; SC = subcutaneous; SIRIUS = Steroid Reduction with Mepolizumab Study.</a:t>
            </a:r>
          </a:p>
          <a:p>
            <a:r>
              <a:rPr lang="en-US" dirty="0"/>
              <a:t>1. Bel EH et al. </a:t>
            </a:r>
            <a:r>
              <a:rPr lang="en-US" i="1" dirty="0"/>
              <a:t>N Engl J Med</a:t>
            </a:r>
            <a:r>
              <a:rPr lang="en-US" dirty="0"/>
              <a:t>. 2014;371:1198-1197; 2. Bel EH et al. Protocol. </a:t>
            </a:r>
            <a:r>
              <a:rPr lang="en-US" i="1" dirty="0"/>
              <a:t>N </a:t>
            </a:r>
            <a:r>
              <a:rPr lang="en-US" i="1" dirty="0" err="1"/>
              <a:t>Engl</a:t>
            </a:r>
            <a:r>
              <a:rPr lang="en-US" i="1" dirty="0"/>
              <a:t> J Med</a:t>
            </a:r>
            <a:r>
              <a:rPr lang="en-US" dirty="0"/>
              <a:t>. 2014;371:1198-1197; 3. Nair P et al. </a:t>
            </a:r>
            <a:r>
              <a:rPr lang="en-US" i="1" dirty="0"/>
              <a:t>N Engl J Med</a:t>
            </a:r>
            <a:r>
              <a:rPr lang="en-US" dirty="0"/>
              <a:t>. 2017; 376:2448-2458; 4. Study NCT02501629. ClinicalTrials.gov website.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33588194"/>
              </p:ext>
            </p:extLst>
          </p:nvPr>
        </p:nvGraphicFramePr>
        <p:xfrm>
          <a:off x="457200" y="1262063"/>
          <a:ext cx="10932695" cy="3535680"/>
        </p:xfrm>
        <a:graphic>
          <a:graphicData uri="http://schemas.openxmlformats.org/drawingml/2006/table">
            <a:tbl>
              <a:tblPr firstRow="1" bandRow="1">
                <a:tableStyleId>{5C22544A-7EE6-4342-B048-85BDC9FD1C3A}</a:tableStyleId>
              </a:tblPr>
              <a:tblGrid>
                <a:gridCol w="3104866">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4170229">
                  <a:extLst>
                    <a:ext uri="{9D8B030D-6E8A-4147-A177-3AD203B41FA5}">
                      <a16:colId xmlns:a16="http://schemas.microsoft.com/office/drawing/2014/main" val="20002"/>
                    </a:ext>
                  </a:extLst>
                </a:gridCol>
              </a:tblGrid>
              <a:tr h="0">
                <a:tc>
                  <a:txBody>
                    <a:bodyPr/>
                    <a:lstStyle/>
                    <a:p>
                      <a:endParaRPr lang="en-US" sz="1400" dirty="0">
                        <a:solidFill>
                          <a:schemeClr val="bg1"/>
                        </a:solidFill>
                      </a:endParaRPr>
                    </a:p>
                  </a:txBody>
                  <a:tcPr marL="88236" marR="88236"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accent1"/>
                    </a:solidFill>
                  </a:tcPr>
                </a:tc>
                <a:tc>
                  <a:txBody>
                    <a:bodyPr/>
                    <a:lstStyle/>
                    <a:p>
                      <a:pPr algn="ctr"/>
                      <a:r>
                        <a:rPr lang="en-US" sz="1400" dirty="0">
                          <a:solidFill>
                            <a:schemeClr val="bg1"/>
                          </a:solidFill>
                        </a:rPr>
                        <a:t>Mepolizumab</a:t>
                      </a:r>
                      <a:r>
                        <a:rPr lang="en-US" sz="1400" baseline="0" dirty="0">
                          <a:solidFill>
                            <a:schemeClr val="bg1"/>
                          </a:solidFill>
                        </a:rPr>
                        <a:t> 100 mg Q4W (labeled) SIRIUS</a:t>
                      </a:r>
                      <a:r>
                        <a:rPr lang="en-US" sz="1400" baseline="30000" dirty="0">
                          <a:solidFill>
                            <a:schemeClr val="bg1"/>
                          </a:solidFill>
                        </a:rPr>
                        <a:t>1  </a:t>
                      </a:r>
                      <a:r>
                        <a:rPr lang="en-US" sz="1400" baseline="0" dirty="0">
                          <a:solidFill>
                            <a:schemeClr val="bg1"/>
                          </a:solidFill>
                        </a:rPr>
                        <a:t>(N=135; </a:t>
                      </a:r>
                      <a:r>
                        <a:rPr lang="en-US" sz="1400" baseline="0" dirty="0" err="1">
                          <a:solidFill>
                            <a:schemeClr val="bg1"/>
                          </a:solidFill>
                        </a:rPr>
                        <a:t>mepo</a:t>
                      </a:r>
                      <a:r>
                        <a:rPr lang="en-US" sz="1400" baseline="0" dirty="0">
                          <a:solidFill>
                            <a:schemeClr val="bg1"/>
                          </a:solidFill>
                        </a:rPr>
                        <a:t>, n=69)</a:t>
                      </a:r>
                      <a:endParaRPr lang="en-US" sz="1400" dirty="0">
                        <a:solidFill>
                          <a:schemeClr val="bg1"/>
                        </a:solidFill>
                      </a:endParaRPr>
                    </a:p>
                  </a:txBody>
                  <a:tcPr marL="88236" marR="88236" anchor="b">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30051"/>
                    </a:solidFill>
                  </a:tcPr>
                </a:tc>
                <a:tc>
                  <a:txBody>
                    <a:bodyPr/>
                    <a:lstStyle/>
                    <a:p>
                      <a:pPr algn="ctr"/>
                      <a:r>
                        <a:rPr lang="en-US" sz="1400" dirty="0">
                          <a:solidFill>
                            <a:schemeClr val="bg1"/>
                          </a:solidFill>
                        </a:rPr>
                        <a:t>Benralizumab 30 mg</a:t>
                      </a:r>
                      <a:r>
                        <a:rPr lang="en-US" sz="1400" baseline="0" dirty="0">
                          <a:solidFill>
                            <a:schemeClr val="bg1"/>
                          </a:solidFill>
                        </a:rPr>
                        <a:t> </a:t>
                      </a:r>
                      <a:r>
                        <a:rPr lang="en-US" sz="1400" dirty="0">
                          <a:solidFill>
                            <a:schemeClr val="bg1"/>
                          </a:solidFill>
                        </a:rPr>
                        <a:t>Q8W</a:t>
                      </a:r>
                    </a:p>
                    <a:p>
                      <a:pPr algn="ctr"/>
                      <a:r>
                        <a:rPr lang="en-US" sz="1400" dirty="0">
                          <a:solidFill>
                            <a:schemeClr val="bg1"/>
                          </a:solidFill>
                        </a:rPr>
                        <a:t>ZONDA</a:t>
                      </a:r>
                      <a:r>
                        <a:rPr lang="en-US" sz="1400" baseline="30000" dirty="0">
                          <a:solidFill>
                            <a:schemeClr val="bg1"/>
                          </a:solidFill>
                        </a:rPr>
                        <a:t>3,c </a:t>
                      </a:r>
                      <a:r>
                        <a:rPr lang="en-US" sz="1400" baseline="0" dirty="0">
                          <a:solidFill>
                            <a:schemeClr val="bg1"/>
                          </a:solidFill>
                        </a:rPr>
                        <a:t>(N=220; benra, n=73)</a:t>
                      </a:r>
                      <a:endParaRPr lang="en-US" sz="1400" dirty="0">
                        <a:solidFill>
                          <a:schemeClr val="bg1"/>
                        </a:solidFill>
                      </a:endParaRPr>
                    </a:p>
                  </a:txBody>
                  <a:tcPr marL="88236" marR="88236" anchor="b">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30051"/>
                    </a:solidFill>
                  </a:tcPr>
                </a:tc>
                <a:extLst>
                  <a:ext uri="{0D108BD9-81ED-4DB2-BD59-A6C34878D82A}">
                    <a16:rowId xmlns:a16="http://schemas.microsoft.com/office/drawing/2014/main" val="10000"/>
                  </a:ext>
                </a:extLst>
              </a:tr>
              <a:tr h="0">
                <a:tc>
                  <a:txBody>
                    <a:bodyPr/>
                    <a:lstStyle/>
                    <a:p>
                      <a:pPr algn="l"/>
                      <a:r>
                        <a:rPr lang="en-US" sz="1200" b="1" dirty="0">
                          <a:solidFill>
                            <a:schemeClr val="tx1"/>
                          </a:solidFill>
                        </a:rPr>
                        <a:t>MOA</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solidFill>
                  </a:tcPr>
                </a:tc>
                <a:tc>
                  <a:txBody>
                    <a:bodyPr/>
                    <a:lstStyle/>
                    <a:p>
                      <a:pPr algn="ctr"/>
                      <a:r>
                        <a:rPr lang="en-US" sz="1200" dirty="0">
                          <a:solidFill>
                            <a:schemeClr val="tx1"/>
                          </a:solidFill>
                        </a:rPr>
                        <a:t>Humanized</a:t>
                      </a:r>
                      <a:r>
                        <a:rPr lang="en-US" sz="1200" baseline="0" dirty="0">
                          <a:solidFill>
                            <a:schemeClr val="tx1"/>
                          </a:solidFill>
                        </a:rPr>
                        <a:t> anti-</a:t>
                      </a:r>
                      <a:r>
                        <a:rPr lang="el-GR" sz="1200" baseline="0" dirty="0">
                          <a:solidFill>
                            <a:schemeClr val="tx1"/>
                          </a:solidFill>
                        </a:rPr>
                        <a:t>α</a:t>
                      </a:r>
                      <a:r>
                        <a:rPr lang="en-US" sz="1200" baseline="0" dirty="0">
                          <a:solidFill>
                            <a:schemeClr val="tx1"/>
                          </a:solidFill>
                        </a:rPr>
                        <a:t>-IL-5</a:t>
                      </a:r>
                      <a:endParaRPr lang="en-US" sz="1200" dirty="0">
                        <a:solidFill>
                          <a:schemeClr val="tx1"/>
                        </a:solidFill>
                      </a:endParaRPr>
                    </a:p>
                  </a:txBody>
                  <a:tcPr marL="88236" marR="88236">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Humanized</a:t>
                      </a:r>
                      <a:r>
                        <a:rPr lang="en-US" sz="1200" baseline="0" dirty="0">
                          <a:solidFill>
                            <a:schemeClr val="tx1"/>
                          </a:solidFill>
                        </a:rPr>
                        <a:t> </a:t>
                      </a:r>
                      <a:r>
                        <a:rPr lang="el-GR" sz="1200" baseline="0" dirty="0">
                          <a:solidFill>
                            <a:schemeClr val="tx1"/>
                          </a:solidFill>
                        </a:rPr>
                        <a:t>α</a:t>
                      </a:r>
                      <a:r>
                        <a:rPr lang="en-US" sz="1200" baseline="0" dirty="0">
                          <a:solidFill>
                            <a:schemeClr val="tx1"/>
                          </a:solidFill>
                        </a:rPr>
                        <a:t>-IL-5R</a:t>
                      </a:r>
                      <a:endParaRPr lang="en-US" sz="1200" dirty="0">
                        <a:solidFill>
                          <a:schemeClr val="tx1"/>
                        </a:solidFill>
                      </a:endParaRPr>
                    </a:p>
                  </a:txBody>
                  <a:tcPr marL="88236" marR="88236">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0">
                <a:tc>
                  <a:txBody>
                    <a:bodyPr/>
                    <a:lstStyle/>
                    <a:p>
                      <a:pPr algn="l"/>
                      <a:r>
                        <a:rPr lang="en-US" sz="1200" b="1" dirty="0">
                          <a:solidFill>
                            <a:schemeClr val="tx1"/>
                          </a:solidFill>
                        </a:rPr>
                        <a:t>Route/frequency/</a:t>
                      </a:r>
                      <a:r>
                        <a:rPr lang="en-US" sz="1200" b="1" baseline="0" dirty="0">
                          <a:solidFill>
                            <a:schemeClr val="tx1"/>
                          </a:solidFill>
                        </a:rPr>
                        <a:t> study </a:t>
                      </a:r>
                      <a:r>
                        <a:rPr lang="en-US" sz="1200" b="1" dirty="0">
                          <a:solidFill>
                            <a:schemeClr val="tx1"/>
                          </a:solidFill>
                        </a:rPr>
                        <a:t>duration</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100 mg SC Q4W x 24 weeks</a:t>
                      </a:r>
                    </a:p>
                  </a:txBody>
                  <a:tcPr marL="88236" marR="88236">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30</a:t>
                      </a:r>
                      <a:r>
                        <a:rPr lang="en-US" sz="1200" baseline="0" dirty="0">
                          <a:solidFill>
                            <a:schemeClr val="tx1"/>
                          </a:solidFill>
                        </a:rPr>
                        <a:t> mg SC Q8W (+ load) x 28 weeks</a:t>
                      </a:r>
                      <a:endParaRPr lang="en-US" sz="1200" dirty="0">
                        <a:solidFill>
                          <a:schemeClr val="tx1"/>
                        </a:solidFill>
                      </a:endParaRPr>
                    </a:p>
                  </a:txBody>
                  <a:tcPr marL="88236" marR="88236">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2"/>
                  </a:ext>
                </a:extLst>
              </a:tr>
              <a:tr h="0">
                <a:tc>
                  <a:txBody>
                    <a:bodyPr/>
                    <a:lstStyle/>
                    <a:p>
                      <a:pPr algn="l"/>
                      <a:r>
                        <a:rPr lang="en-US" sz="1200" b="1" i="0" dirty="0">
                          <a:solidFill>
                            <a:schemeClr val="tx1"/>
                          </a:solidFill>
                        </a:rPr>
                        <a:t>Exacerbations in prior 12 months,</a:t>
                      </a:r>
                      <a:r>
                        <a:rPr lang="en-US" sz="1200" b="1" i="0" baseline="0" dirty="0">
                          <a:solidFill>
                            <a:schemeClr val="tx1"/>
                          </a:solidFill>
                        </a:rPr>
                        <a:t> mean</a:t>
                      </a:r>
                      <a:endParaRPr lang="en-US" sz="1200" b="1" i="0" dirty="0">
                        <a:solidFill>
                          <a:schemeClr val="tx1"/>
                        </a:solidFill>
                      </a:endParaRP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mn-lt"/>
                          <a:ea typeface="+mn-ea"/>
                          <a:cs typeface="+mn-cs"/>
                        </a:rPr>
                        <a:t>3.3</a:t>
                      </a:r>
                      <a:endParaRPr lang="en-US" sz="1200" dirty="0">
                        <a:solidFill>
                          <a:schemeClr val="tx1"/>
                        </a:solidFill>
                      </a:endParaRPr>
                    </a:p>
                  </a:txBody>
                  <a:tcPr marL="88236" marR="88236" anchor="ctr">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solidFill>
                      <a:schemeClr val="bg1"/>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3.1</a:t>
                      </a:r>
                      <a:r>
                        <a:rPr lang="en-US" sz="1200" baseline="0" dirty="0">
                          <a:solidFill>
                            <a:schemeClr val="tx1"/>
                          </a:solidFill>
                        </a:rPr>
                        <a:t> </a:t>
                      </a:r>
                      <a:endParaRPr lang="en-US" sz="1200" dirty="0">
                        <a:solidFill>
                          <a:schemeClr val="tx1"/>
                        </a:solidFill>
                      </a:endParaRPr>
                    </a:p>
                  </a:txBody>
                  <a:tcPr marL="88236" marR="88236" anchor="ctr">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0">
                <a:tc>
                  <a:txBody>
                    <a:bodyPr/>
                    <a:lstStyle/>
                    <a:p>
                      <a:pPr algn="l"/>
                      <a:r>
                        <a:rPr lang="en-US" sz="1200" b="1" dirty="0">
                          <a:solidFill>
                            <a:schemeClr val="tx1"/>
                          </a:solidFill>
                        </a:rPr>
                        <a:t>OCS entry</a:t>
                      </a:r>
                      <a:r>
                        <a:rPr lang="en-US" sz="1200" b="1" baseline="0" dirty="0">
                          <a:solidFill>
                            <a:schemeClr val="tx1"/>
                          </a:solidFill>
                        </a:rPr>
                        <a:t> inclusion</a:t>
                      </a:r>
                      <a:endParaRPr lang="en-US" sz="1200" b="1" dirty="0">
                        <a:solidFill>
                          <a:schemeClr val="tx1"/>
                        </a:solidFill>
                      </a:endParaRPr>
                    </a:p>
                  </a:txBody>
                  <a:tcPr marL="88236" marR="882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OCS</a:t>
                      </a:r>
                      <a:r>
                        <a:rPr lang="en-US" sz="1200" baseline="30000" dirty="0">
                          <a:solidFill>
                            <a:schemeClr val="tx1"/>
                          </a:solidFill>
                        </a:rPr>
                        <a:t>a</a:t>
                      </a:r>
                      <a:r>
                        <a:rPr lang="en-US" sz="1200" dirty="0">
                          <a:solidFill>
                            <a:schemeClr val="tx1"/>
                          </a:solidFill>
                        </a:rPr>
                        <a:t> (5-35 mg/d)</a:t>
                      </a:r>
                      <a:r>
                        <a:rPr lang="en-US" sz="1200" baseline="0" dirty="0">
                          <a:solidFill>
                            <a:schemeClr val="tx1"/>
                          </a:solidFill>
                        </a:rPr>
                        <a:t> ≥6 months prior to screening</a:t>
                      </a:r>
                      <a:endParaRPr lang="en-US" sz="1200" dirty="0">
                        <a:solidFill>
                          <a:schemeClr val="tx1"/>
                        </a:solidFill>
                      </a:endParaRPr>
                    </a:p>
                  </a:txBody>
                  <a:tcPr marL="88236" marR="88236" anchor="ctr">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OCS</a:t>
                      </a:r>
                      <a:r>
                        <a:rPr lang="en-US" sz="1200" baseline="30000" dirty="0">
                          <a:solidFill>
                            <a:schemeClr val="tx1"/>
                          </a:solidFill>
                        </a:rPr>
                        <a:t>a</a:t>
                      </a:r>
                      <a:r>
                        <a:rPr lang="en-US" sz="1200" baseline="0" dirty="0">
                          <a:solidFill>
                            <a:schemeClr val="tx1"/>
                          </a:solidFill>
                        </a:rPr>
                        <a:t> </a:t>
                      </a:r>
                      <a:r>
                        <a:rPr lang="en-US" sz="1200" dirty="0">
                          <a:solidFill>
                            <a:schemeClr val="tx1"/>
                          </a:solidFill>
                        </a:rPr>
                        <a:t>(7.5-40</a:t>
                      </a:r>
                      <a:r>
                        <a:rPr lang="en-US" sz="1200" baseline="0" dirty="0">
                          <a:solidFill>
                            <a:schemeClr val="tx1"/>
                          </a:solidFill>
                        </a:rPr>
                        <a:t> mg/d</a:t>
                      </a:r>
                      <a:r>
                        <a:rPr lang="en-US" sz="1200" dirty="0">
                          <a:solidFill>
                            <a:schemeClr val="tx1"/>
                          </a:solidFill>
                        </a:rPr>
                        <a:t>) ≥6 months prior to screening</a:t>
                      </a:r>
                    </a:p>
                  </a:txBody>
                  <a:tcPr marL="88236" marR="88236" anchor="ctr">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6"/>
                  </a:ext>
                </a:extLst>
              </a:tr>
              <a:tr h="0">
                <a:tc>
                  <a:txBody>
                    <a:bodyPr/>
                    <a:lstStyle/>
                    <a:p>
                      <a:pPr algn="l"/>
                      <a:r>
                        <a:rPr lang="en-US" sz="1200" b="1" dirty="0">
                          <a:solidFill>
                            <a:schemeClr val="tx1"/>
                          </a:solidFill>
                        </a:rPr>
                        <a:t>      Median OCS dose</a:t>
                      </a:r>
                      <a:r>
                        <a:rPr lang="en-US" sz="1200" b="1" baseline="0" dirty="0">
                          <a:solidFill>
                            <a:schemeClr val="tx1"/>
                          </a:solidFill>
                        </a:rPr>
                        <a:t> after optimization</a:t>
                      </a:r>
                      <a:endParaRPr lang="en-US" sz="1200" b="1" dirty="0">
                        <a:solidFill>
                          <a:schemeClr val="tx1"/>
                        </a:solidFill>
                      </a:endParaRP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 10</a:t>
                      </a:r>
                      <a:r>
                        <a:rPr lang="en-US" sz="1200" baseline="0" dirty="0">
                          <a:solidFill>
                            <a:schemeClr val="tx1"/>
                          </a:solidFill>
                        </a:rPr>
                        <a:t> mg</a:t>
                      </a:r>
                      <a:endParaRPr lang="en-US" sz="1200" dirty="0">
                        <a:solidFill>
                          <a:schemeClr val="tx1"/>
                        </a:solidFill>
                      </a:endParaRPr>
                    </a:p>
                  </a:txBody>
                  <a:tcPr marL="88236" marR="88236">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10</a:t>
                      </a:r>
                      <a:r>
                        <a:rPr lang="en-US" sz="1200" baseline="0" dirty="0">
                          <a:solidFill>
                            <a:schemeClr val="tx1"/>
                          </a:solidFill>
                        </a:rPr>
                        <a:t> mg</a:t>
                      </a:r>
                      <a:endParaRPr lang="en-US" sz="1200" dirty="0">
                        <a:solidFill>
                          <a:schemeClr val="tx1"/>
                        </a:solidFill>
                      </a:endParaRPr>
                    </a:p>
                  </a:txBody>
                  <a:tcPr marL="88236" marR="88236">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2313088823"/>
                  </a:ext>
                </a:extLst>
              </a:tr>
              <a:tr h="0">
                <a:tc>
                  <a:txBody>
                    <a:bodyPr/>
                    <a:lstStyle/>
                    <a:p>
                      <a:pPr algn="l"/>
                      <a:r>
                        <a:rPr lang="en-US" sz="1200" b="1" dirty="0">
                          <a:solidFill>
                            <a:schemeClr val="tx1"/>
                          </a:solidFill>
                        </a:rPr>
                        <a:t>Background</a:t>
                      </a:r>
                      <a:r>
                        <a:rPr lang="en-US" sz="1200" b="1" baseline="0" dirty="0">
                          <a:solidFill>
                            <a:schemeClr val="tx1"/>
                          </a:solidFill>
                        </a:rPr>
                        <a:t> controller requirement</a:t>
                      </a:r>
                      <a:endParaRPr lang="en-US" sz="1200" b="1" dirty="0">
                        <a:solidFill>
                          <a:schemeClr val="tx1"/>
                        </a:solidFill>
                      </a:endParaRPr>
                    </a:p>
                  </a:txBody>
                  <a:tcPr marL="88236" marR="882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HD-ICS (≥880 µg)</a:t>
                      </a:r>
                      <a:r>
                        <a:rPr lang="en-US" sz="1200" baseline="30000" dirty="0">
                          <a:solidFill>
                            <a:schemeClr val="tx1"/>
                          </a:solidFill>
                        </a:rPr>
                        <a:t>2,b</a:t>
                      </a:r>
                      <a:r>
                        <a:rPr lang="en-US" sz="1200" dirty="0">
                          <a:solidFill>
                            <a:schemeClr val="tx1"/>
                          </a:solidFill>
                        </a:rPr>
                        <a:t> + another controller</a:t>
                      </a:r>
                    </a:p>
                  </a:txBody>
                  <a:tcPr marL="88236" marR="88236">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HD-ICS ICS (&gt;500 µg)</a:t>
                      </a:r>
                      <a:r>
                        <a:rPr lang="en-US" sz="1200" baseline="30000" dirty="0">
                          <a:solidFill>
                            <a:schemeClr val="tx1"/>
                          </a:solidFill>
                        </a:rPr>
                        <a:t>b </a:t>
                      </a:r>
                      <a:r>
                        <a:rPr lang="en-US" sz="1200" baseline="0" dirty="0">
                          <a:solidFill>
                            <a:schemeClr val="tx1"/>
                          </a:solidFill>
                        </a:rPr>
                        <a:t>+ LABA</a:t>
                      </a:r>
                      <a:endParaRPr lang="en-US" sz="1200" dirty="0">
                        <a:solidFill>
                          <a:schemeClr val="tx1"/>
                        </a:solidFill>
                      </a:endParaRPr>
                    </a:p>
                  </a:txBody>
                  <a:tcPr marL="88236" marR="88236">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extLst>
                  <a:ext uri="{0D108BD9-81ED-4DB2-BD59-A6C34878D82A}">
                    <a16:rowId xmlns:a16="http://schemas.microsoft.com/office/drawing/2014/main" val="2022889362"/>
                  </a:ext>
                </a:extLst>
              </a:tr>
              <a:tr h="0">
                <a:tc>
                  <a:txBody>
                    <a:bodyPr/>
                    <a:lstStyle/>
                    <a:p>
                      <a:pPr algn="l"/>
                      <a:r>
                        <a:rPr lang="en-US" sz="1200" b="1" dirty="0">
                          <a:solidFill>
                            <a:schemeClr val="tx1"/>
                          </a:solidFill>
                        </a:rPr>
                        <a:t>FEV</a:t>
                      </a:r>
                      <a:r>
                        <a:rPr lang="en-US" sz="1200" b="1" baseline="-25000" dirty="0">
                          <a:solidFill>
                            <a:schemeClr val="tx1"/>
                          </a:solidFill>
                        </a:rPr>
                        <a:t>1</a:t>
                      </a:r>
                      <a:r>
                        <a:rPr lang="en-US" sz="1200" b="1" dirty="0">
                          <a:solidFill>
                            <a:schemeClr val="tx1"/>
                          </a:solidFill>
                        </a:rPr>
                        <a:t>  predicted, %</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tc>
                  <a:txBody>
                    <a:bodyPr/>
                    <a:lstStyle/>
                    <a:p>
                      <a:pPr algn="ctr"/>
                      <a:r>
                        <a:rPr lang="en-US" sz="1200" b="0" i="0" u="none" strike="noStrike" kern="1200" baseline="0" dirty="0">
                          <a:solidFill>
                            <a:schemeClr val="dk1"/>
                          </a:solidFill>
                          <a:latin typeface="+mn-lt"/>
                          <a:ea typeface="+mn-ea"/>
                          <a:cs typeface="+mn-cs"/>
                        </a:rPr>
                        <a:t>59.6</a:t>
                      </a:r>
                      <a:endParaRPr lang="en-US" sz="1200" dirty="0">
                        <a:solidFill>
                          <a:schemeClr val="tx1"/>
                        </a:solidFill>
                      </a:endParaRPr>
                    </a:p>
                  </a:txBody>
                  <a:tcPr marL="88236" marR="88236">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59</a:t>
                      </a:r>
                    </a:p>
                  </a:txBody>
                  <a:tcPr marL="88236" marR="88236">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7"/>
                  </a:ext>
                </a:extLst>
              </a:tr>
              <a:tr h="0">
                <a:tc>
                  <a:txBody>
                    <a:bodyPr/>
                    <a:lstStyle/>
                    <a:p>
                      <a:pPr algn="l"/>
                      <a:r>
                        <a:rPr lang="en-US" sz="1200" b="1" dirty="0">
                          <a:solidFill>
                            <a:schemeClr val="tx1"/>
                          </a:solidFill>
                        </a:rPr>
                        <a:t>Reversibility, % </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tc>
                  <a:txBody>
                    <a:bodyPr/>
                    <a:lstStyle/>
                    <a:p>
                      <a:pPr algn="ctr"/>
                      <a:r>
                        <a:rPr lang="en-US" sz="1200" b="0" i="0" u="none" strike="noStrike" kern="1200" baseline="0" dirty="0">
                          <a:solidFill>
                            <a:schemeClr val="dk1"/>
                          </a:solidFill>
                          <a:latin typeface="+mn-lt"/>
                          <a:ea typeface="+mn-ea"/>
                          <a:cs typeface="+mn-cs"/>
                        </a:rPr>
                        <a:t>27 (mean)</a:t>
                      </a:r>
                      <a:endParaRPr lang="en-US" sz="1200" dirty="0">
                        <a:solidFill>
                          <a:schemeClr val="tx1"/>
                        </a:solidFill>
                      </a:endParaRPr>
                    </a:p>
                  </a:txBody>
                  <a:tcPr marL="88236" marR="88236">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noFill/>
                  </a:tcPr>
                </a:tc>
                <a:tc>
                  <a:txBody>
                    <a:bodyPr/>
                    <a:lstStyle/>
                    <a:p>
                      <a:pPr algn="ctr"/>
                      <a:r>
                        <a:rPr lang="en-US" sz="1200" dirty="0">
                          <a:solidFill>
                            <a:schemeClr val="tx1"/>
                          </a:solidFill>
                        </a:rPr>
                        <a:t>22.6</a:t>
                      </a:r>
                      <a:r>
                        <a:rPr lang="en-US" sz="1200" baseline="0" dirty="0">
                          <a:solidFill>
                            <a:schemeClr val="tx1"/>
                          </a:solidFill>
                        </a:rPr>
                        <a:t> (median)</a:t>
                      </a:r>
                      <a:endParaRPr lang="en-US" sz="1200" dirty="0">
                        <a:solidFill>
                          <a:schemeClr val="tx1"/>
                        </a:solidFill>
                      </a:endParaRPr>
                    </a:p>
                  </a:txBody>
                  <a:tcPr marL="88236" marR="88236">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extLst>
                  <a:ext uri="{0D108BD9-81ED-4DB2-BD59-A6C34878D82A}">
                    <a16:rowId xmlns:a16="http://schemas.microsoft.com/office/drawing/2014/main" val="10008"/>
                  </a:ext>
                </a:extLst>
              </a:tr>
              <a:tr h="0">
                <a:tc>
                  <a:txBody>
                    <a:bodyPr/>
                    <a:lstStyle/>
                    <a:p>
                      <a:pPr algn="l"/>
                      <a:r>
                        <a:rPr lang="en-US" sz="1200" b="1" dirty="0">
                          <a:solidFill>
                            <a:schemeClr val="tx1"/>
                          </a:solidFill>
                        </a:rPr>
                        <a:t>ACQ score</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2.2 (ACQ-5)</a:t>
                      </a:r>
                    </a:p>
                  </a:txBody>
                  <a:tcPr marL="88236" marR="88236">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2.42 (ACQ-6)</a:t>
                      </a:r>
                    </a:p>
                  </a:txBody>
                  <a:tcPr marL="88236" marR="88236">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3708891617"/>
                  </a:ext>
                </a:extLst>
              </a:tr>
              <a:tr h="0">
                <a:tc>
                  <a:txBody>
                    <a:bodyPr/>
                    <a:lstStyle/>
                    <a:p>
                      <a:pPr algn="l"/>
                      <a:r>
                        <a:rPr lang="en-US" sz="1200" b="1" dirty="0">
                          <a:solidFill>
                            <a:schemeClr val="tx1"/>
                          </a:solidFill>
                        </a:rPr>
                        <a:t>EOS inclusion, cells/µL</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tc>
                  <a:txBody>
                    <a:bodyPr/>
                    <a:lstStyle/>
                    <a:p>
                      <a:pPr algn="ctr"/>
                      <a:r>
                        <a:rPr lang="en-US" sz="1200" dirty="0">
                          <a:solidFill>
                            <a:schemeClr val="tx1"/>
                          </a:solidFill>
                        </a:rPr>
                        <a:t>≥150 </a:t>
                      </a:r>
                      <a:r>
                        <a:rPr lang="en-US" sz="1200" i="1" dirty="0">
                          <a:solidFill>
                            <a:schemeClr val="tx1"/>
                          </a:solidFill>
                        </a:rPr>
                        <a:t>or </a:t>
                      </a:r>
                      <a:r>
                        <a:rPr lang="en-US" sz="1200" dirty="0">
                          <a:solidFill>
                            <a:schemeClr val="tx1"/>
                          </a:solidFill>
                        </a:rPr>
                        <a:t>≥300, previous 12 months</a:t>
                      </a:r>
                    </a:p>
                  </a:txBody>
                  <a:tcPr marL="88236" marR="88236">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≥150 </a:t>
                      </a:r>
                    </a:p>
                  </a:txBody>
                  <a:tcPr marL="88236" marR="88236">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extLst>
                  <a:ext uri="{0D108BD9-81ED-4DB2-BD59-A6C34878D82A}">
                    <a16:rowId xmlns:a16="http://schemas.microsoft.com/office/drawing/2014/main" val="10010"/>
                  </a:ext>
                </a:extLst>
              </a:tr>
              <a:tr h="0">
                <a:tc>
                  <a:txBody>
                    <a:bodyPr/>
                    <a:lstStyle/>
                    <a:p>
                      <a:pPr algn="l"/>
                      <a:r>
                        <a:rPr lang="en-US" sz="1200" b="1" dirty="0">
                          <a:solidFill>
                            <a:schemeClr val="tx1"/>
                          </a:solidFill>
                        </a:rPr>
                        <a:t>      Actual</a:t>
                      </a:r>
                      <a:r>
                        <a:rPr lang="en-US" sz="1200" b="1" baseline="0" dirty="0">
                          <a:solidFill>
                            <a:schemeClr val="tx1"/>
                          </a:solidFill>
                        </a:rPr>
                        <a:t> screening value</a:t>
                      </a:r>
                      <a:endParaRPr lang="en-US" sz="1200" b="1" dirty="0">
                        <a:solidFill>
                          <a:schemeClr val="tx1"/>
                        </a:solidFill>
                      </a:endParaRP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mn-lt"/>
                          <a:ea typeface="+mn-ea"/>
                          <a:cs typeface="+mn-cs"/>
                        </a:rPr>
                        <a:t>250</a:t>
                      </a:r>
                      <a:r>
                        <a:rPr lang="en-US" sz="1200" dirty="0">
                          <a:solidFill>
                            <a:schemeClr val="tx1"/>
                          </a:solidFill>
                        </a:rPr>
                        <a:t> (geometric</a:t>
                      </a:r>
                      <a:r>
                        <a:rPr lang="en-US" sz="1200" baseline="0" dirty="0">
                          <a:solidFill>
                            <a:schemeClr val="tx1"/>
                          </a:solidFill>
                        </a:rPr>
                        <a:t> mean)</a:t>
                      </a:r>
                      <a:endParaRPr lang="en-US" sz="1200" dirty="0">
                        <a:solidFill>
                          <a:schemeClr val="tx1"/>
                        </a:solidFill>
                      </a:endParaRPr>
                    </a:p>
                  </a:txBody>
                  <a:tcPr marL="88236" marR="88236">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437</a:t>
                      </a:r>
                      <a:r>
                        <a:rPr lang="en-US" sz="1200" dirty="0">
                          <a:solidFill>
                            <a:schemeClr val="tx1"/>
                          </a:solidFill>
                        </a:rPr>
                        <a:t> (median)</a:t>
                      </a:r>
                    </a:p>
                  </a:txBody>
                  <a:tcPr marL="88236" marR="88236">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354268869"/>
                  </a:ext>
                </a:extLst>
              </a:tr>
            </a:tbl>
          </a:graphicData>
        </a:graphic>
      </p:graphicFrame>
      <p:sp>
        <p:nvSpPr>
          <p:cNvPr id="5" name="TextBox 4"/>
          <p:cNvSpPr txBox="1"/>
          <p:nvPr/>
        </p:nvSpPr>
        <p:spPr>
          <a:xfrm>
            <a:off x="487680" y="5274004"/>
            <a:ext cx="11166530" cy="723275"/>
          </a:xfrm>
          <a:prstGeom prst="rect">
            <a:avLst/>
          </a:prstGeom>
          <a:noFill/>
        </p:spPr>
        <p:txBody>
          <a:bodyPr wrap="square" rtlCol="0">
            <a:spAutoFit/>
          </a:bodyPr>
          <a:lstStyle/>
          <a:p>
            <a:r>
              <a:rPr lang="en-US" sz="1000" b="1" dirty="0"/>
              <a:t>Please note that as head-to-head studies were not </a:t>
            </a:r>
            <a:r>
              <a:rPr lang="en-US" sz="1100" b="1" dirty="0"/>
              <a:t>conducted</a:t>
            </a:r>
            <a:r>
              <a:rPr lang="en-US" sz="1000" b="1" dirty="0"/>
              <a:t> between these products it is inappropriate to make direct comparisons as the study design, demographics, and other criteria may be different.</a:t>
            </a:r>
          </a:p>
          <a:p>
            <a:r>
              <a:rPr lang="en-US" sz="1000" dirty="0"/>
              <a:t>Note: The </a:t>
            </a:r>
            <a:r>
              <a:rPr lang="en-US" sz="1000" dirty="0" err="1"/>
              <a:t>reslizumab</a:t>
            </a:r>
            <a:r>
              <a:rPr lang="en-US" sz="1000" dirty="0"/>
              <a:t> study in patients with OCS-dependent asthma and elevated blood EOS is currently ongoing.</a:t>
            </a:r>
            <a:r>
              <a:rPr lang="en-US" sz="1000" baseline="30000" dirty="0"/>
              <a:t>4</a:t>
            </a:r>
          </a:p>
          <a:p>
            <a:r>
              <a:rPr lang="en-US" sz="1000" baseline="30000" dirty="0"/>
              <a:t>a</a:t>
            </a:r>
            <a:r>
              <a:rPr lang="en-US" sz="1000" dirty="0"/>
              <a:t>Prednisone or equivalent for asthma. </a:t>
            </a:r>
            <a:r>
              <a:rPr lang="en-US" sz="1000" baseline="30000" dirty="0" err="1"/>
              <a:t>b</a:t>
            </a:r>
            <a:r>
              <a:rPr lang="en-US" sz="1000" dirty="0" err="1"/>
              <a:t>Total</a:t>
            </a:r>
            <a:r>
              <a:rPr lang="en-US" sz="1000" dirty="0"/>
              <a:t> daily fluticasone propionate equivalents. </a:t>
            </a:r>
            <a:r>
              <a:rPr lang="en-US" sz="1000" baseline="30000" dirty="0" err="1"/>
              <a:t>c</a:t>
            </a:r>
            <a:r>
              <a:rPr lang="en-US" sz="1000" dirty="0" err="1"/>
              <a:t>Data</a:t>
            </a:r>
            <a:r>
              <a:rPr lang="en-US" sz="1000" dirty="0"/>
              <a:t> are presented from the full analysis set (EOS ≥150 cells/µL).</a:t>
            </a:r>
          </a:p>
        </p:txBody>
      </p:sp>
    </p:spTree>
    <p:extLst>
      <p:ext uri="{BB962C8B-B14F-4D97-AF65-F5344CB8AC3E}">
        <p14:creationId xmlns:p14="http://schemas.microsoft.com/office/powerpoint/2010/main" val="241712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OCS Titration Schedule For Eligible Patients During Optimization Phase (Visit 2 to Visit 5) </a:t>
            </a:r>
            <a:r>
              <a:rPr lang="en-US" b="0" dirty="0"/>
              <a:t>	</a:t>
            </a:r>
            <a:endParaRPr lang="en-US" dirty="0"/>
          </a:p>
        </p:txBody>
      </p:sp>
      <p:sp>
        <p:nvSpPr>
          <p:cNvPr id="3" name="Slide Number Placeholder 2"/>
          <p:cNvSpPr>
            <a:spLocks noGrp="1"/>
          </p:cNvSpPr>
          <p:nvPr>
            <p:ph type="sldNum" sz="quarter" idx="12"/>
          </p:nvPr>
        </p:nvSpPr>
        <p:spPr/>
        <p:txBody>
          <a:bodyPr/>
          <a:lstStyle/>
          <a:p>
            <a:fld id="{CC7432E5-F8E0-41AE-9A6B-AD730338B005}" type="slidenum">
              <a:rPr lang="en-US" smtClean="0"/>
              <a:t>37</a:t>
            </a:fld>
            <a:endParaRPr lang="en-US" dirty="0"/>
          </a:p>
        </p:txBody>
      </p:sp>
      <p:sp>
        <p:nvSpPr>
          <p:cNvPr id="4" name="Text Placeholder 3"/>
          <p:cNvSpPr>
            <a:spLocks noGrp="1"/>
          </p:cNvSpPr>
          <p:nvPr>
            <p:ph type="body" sz="quarter" idx="13"/>
          </p:nvPr>
        </p:nvSpPr>
        <p:spPr/>
        <p:txBody>
          <a:bodyPr/>
          <a:lstStyle/>
          <a:p>
            <a:r>
              <a:rPr lang="en-US" baseline="30000" dirty="0"/>
              <a:t>a</a:t>
            </a:r>
            <a:r>
              <a:rPr lang="en-US" dirty="0"/>
              <a:t>Patients who qualified for 3 consecutive dose reductions at Visits 2 to 4 and continued to meet the OCS reduction criteria at Visit 5, or</a:t>
            </a:r>
            <a:r>
              <a:rPr lang="en-US" i="1" dirty="0"/>
              <a:t> </a:t>
            </a:r>
            <a:r>
              <a:rPr lang="en-US" dirty="0"/>
              <a:t>who reached an OCS dose ≤5.0 mg/d during the optimization phase, were excluded from the study. </a:t>
            </a:r>
            <a:r>
              <a:rPr lang="en-US" baseline="30000" dirty="0"/>
              <a:t>b</a:t>
            </a:r>
            <a:r>
              <a:rPr lang="en-US" dirty="0"/>
              <a:t>Patients who qualified for 3 consecutive dose reductions at Visits 2 to 4 and continued to meet the OCS dose reduction criteria at Visit 5 were excluded from the study. OCS = oral corticosteroid. </a:t>
            </a:r>
          </a:p>
          <a:p>
            <a:r>
              <a:rPr lang="en-US" dirty="0"/>
              <a:t>Nair P et al. Supplementary appendix. </a:t>
            </a:r>
            <a:r>
              <a:rPr lang="en-US" i="1" dirty="0"/>
              <a:t>N Engl J Med</a:t>
            </a:r>
            <a:r>
              <a:rPr lang="en-US" dirty="0"/>
              <a:t>. 2017;376:2448-2458.</a:t>
            </a:r>
          </a:p>
        </p:txBody>
      </p:sp>
      <p:graphicFrame>
        <p:nvGraphicFramePr>
          <p:cNvPr id="5" name="Table 4"/>
          <p:cNvGraphicFramePr>
            <a:graphicFrameLocks noGrp="1"/>
          </p:cNvGraphicFramePr>
          <p:nvPr>
            <p:extLst>
              <p:ext uri="{D42A27DB-BD31-4B8C-83A1-F6EECF244321}">
                <p14:modId xmlns:p14="http://schemas.microsoft.com/office/powerpoint/2010/main" val="2024151638"/>
              </p:ext>
            </p:extLst>
          </p:nvPr>
        </p:nvGraphicFramePr>
        <p:xfrm>
          <a:off x="600777" y="1028701"/>
          <a:ext cx="9858676" cy="5098031"/>
        </p:xfrm>
        <a:graphic>
          <a:graphicData uri="http://schemas.openxmlformats.org/drawingml/2006/table">
            <a:tbl>
              <a:tblPr firstRow="1" bandRow="1">
                <a:tableStyleId>{5940675A-B579-460E-94D1-54222C63F5DA}</a:tableStyleId>
              </a:tblPr>
              <a:tblGrid>
                <a:gridCol w="1897323">
                  <a:extLst>
                    <a:ext uri="{9D8B030D-6E8A-4147-A177-3AD203B41FA5}">
                      <a16:colId xmlns:a16="http://schemas.microsoft.com/office/drawing/2014/main" val="20000"/>
                    </a:ext>
                  </a:extLst>
                </a:gridCol>
                <a:gridCol w="2221773">
                  <a:extLst>
                    <a:ext uri="{9D8B030D-6E8A-4147-A177-3AD203B41FA5}">
                      <a16:colId xmlns:a16="http://schemas.microsoft.com/office/drawing/2014/main" val="1435391681"/>
                    </a:ext>
                  </a:extLst>
                </a:gridCol>
                <a:gridCol w="2023400">
                  <a:extLst>
                    <a:ext uri="{9D8B030D-6E8A-4147-A177-3AD203B41FA5}">
                      <a16:colId xmlns:a16="http://schemas.microsoft.com/office/drawing/2014/main" val="119895071"/>
                    </a:ext>
                  </a:extLst>
                </a:gridCol>
                <a:gridCol w="2076299">
                  <a:extLst>
                    <a:ext uri="{9D8B030D-6E8A-4147-A177-3AD203B41FA5}">
                      <a16:colId xmlns:a16="http://schemas.microsoft.com/office/drawing/2014/main" val="2130695019"/>
                    </a:ext>
                  </a:extLst>
                </a:gridCol>
                <a:gridCol w="1639881">
                  <a:extLst>
                    <a:ext uri="{9D8B030D-6E8A-4147-A177-3AD203B41FA5}">
                      <a16:colId xmlns:a16="http://schemas.microsoft.com/office/drawing/2014/main" val="991141408"/>
                    </a:ext>
                  </a:extLst>
                </a:gridCol>
              </a:tblGrid>
              <a:tr h="3615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u="none" strike="noStrike" kern="1200" cap="none" normalizeH="0" baseline="0" dirty="0">
                          <a:ln>
                            <a:noFill/>
                          </a:ln>
                          <a:solidFill>
                            <a:schemeClr val="bg1"/>
                          </a:solidFill>
                          <a:effectLst/>
                          <a:latin typeface="+mn-lt"/>
                          <a:ea typeface="+mn-ea"/>
                          <a:cs typeface="Arial" pitchFamily="34" charset="0"/>
                        </a:rPr>
                        <a:t>Optimized OCS Dose</a:t>
                      </a:r>
                    </a:p>
                  </a:txBody>
                  <a:tcPr marL="89788" marR="89788" marT="44893" marB="44893" anchor="ctr">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4">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Run In/Optimization Phase</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OCS dose, mg/d</a:t>
                      </a:r>
                    </a:p>
                  </a:txBody>
                  <a:tcPr marL="89788" marR="89788" marT="44893" marB="44893" anchor="b" horzOverflow="overflow">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3347">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Visit 1</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a:t>Visit 2</a:t>
                      </a:r>
                    </a:p>
                    <a:p>
                      <a:pPr algn="ctr"/>
                      <a:r>
                        <a:rPr lang="en-US" sz="1200" b="1" dirty="0"/>
                        <a:t>Week -8</a:t>
                      </a:r>
                    </a:p>
                  </a:txBody>
                  <a:tcPr marL="6350" marR="6350" marT="9525"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a:t>Visit</a:t>
                      </a:r>
                      <a:r>
                        <a:rPr lang="en-US" sz="1200" b="1" baseline="0" dirty="0"/>
                        <a:t> 3</a:t>
                      </a:r>
                    </a:p>
                    <a:p>
                      <a:pPr algn="ctr"/>
                      <a:r>
                        <a:rPr lang="en-US" sz="1200" b="1" baseline="0" dirty="0"/>
                        <a:t>Week -6</a:t>
                      </a:r>
                      <a:endParaRPr lang="en-US" sz="1200" b="1" dirty="0"/>
                    </a:p>
                  </a:txBody>
                  <a:tcPr marL="6350" marR="6350"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a:t>Visit</a:t>
                      </a:r>
                      <a:r>
                        <a:rPr lang="en-US" sz="1200" b="1" baseline="0" dirty="0"/>
                        <a:t> 4</a:t>
                      </a:r>
                    </a:p>
                    <a:p>
                      <a:pPr algn="ctr"/>
                      <a:r>
                        <a:rPr lang="en-US" sz="1200" b="1" baseline="0" dirty="0"/>
                        <a:t>Week -4</a:t>
                      </a:r>
                      <a:endParaRPr lang="en-US" sz="1200" b="1" dirty="0"/>
                    </a:p>
                  </a:txBody>
                  <a:tcPr marL="6350" marR="6350"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a:t>Visit</a:t>
                      </a:r>
                      <a:r>
                        <a:rPr lang="en-US" sz="1200" b="1" baseline="0" dirty="0"/>
                        <a:t> 5</a:t>
                      </a:r>
                    </a:p>
                    <a:p>
                      <a:pPr algn="ctr"/>
                      <a:r>
                        <a:rPr lang="en-US" sz="1200" b="1" baseline="0" dirty="0"/>
                        <a:t>Week -2</a:t>
                      </a:r>
                      <a:endParaRPr lang="en-US" sz="1200" b="1" dirty="0"/>
                    </a:p>
                  </a:txBody>
                  <a:tcPr marL="6350" marR="6350"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213347">
                <a:tc>
                  <a:txBody>
                    <a:bodyPr/>
                    <a:lstStyle/>
                    <a:p>
                      <a:pPr algn="l"/>
                      <a:r>
                        <a:rPr lang="en-US" sz="1200" dirty="0"/>
                        <a:t>40</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35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30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i="0" u="none" strike="noStrike" kern="1200" baseline="30000" dirty="0">
                          <a:solidFill>
                            <a:schemeClr val="tx1"/>
                          </a:solidFill>
                          <a:latin typeface="+mn-lt"/>
                          <a:ea typeface="+mn-ea"/>
                          <a:cs typeface="+mn-cs"/>
                        </a:rPr>
                        <a:t>b</a:t>
                      </a:r>
                      <a:endParaRPr lang="en-US" sz="1200" baseline="300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2"/>
                  </a:ext>
                </a:extLst>
              </a:tr>
              <a:tr h="213347">
                <a:tc>
                  <a:txBody>
                    <a:bodyPr/>
                    <a:lstStyle/>
                    <a:p>
                      <a:pPr algn="l"/>
                      <a:r>
                        <a:rPr lang="en-US" sz="1200" dirty="0"/>
                        <a:t>37.5</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32.5 </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0" i="0" u="none" strike="noStrike" kern="1200" baseline="30000" dirty="0">
                          <a:solidFill>
                            <a:schemeClr val="tx1"/>
                          </a:solidFill>
                          <a:latin typeface="+mn-lt"/>
                          <a:ea typeface="+mn-ea"/>
                          <a:cs typeface="+mn-cs"/>
                        </a:rPr>
                        <a:t>b</a:t>
                      </a:r>
                      <a:endParaRPr lang="en-US" sz="1200" baseline="300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3"/>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35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30</a:t>
                      </a:r>
                    </a:p>
                  </a:txBody>
                  <a:tcPr marL="6350" marR="6350" marT="0" marB="0" anchor="ctr">
                    <a:lnL w="19050" cap="flat" cmpd="sng" algn="ctr">
                      <a:solidFill>
                        <a:schemeClr val="bg1">
                          <a:lumMod val="7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25</a:t>
                      </a:r>
                    </a:p>
                  </a:txBody>
                  <a:tcPr marL="6350" marR="6350" marT="0"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20</a:t>
                      </a:r>
                    </a:p>
                  </a:txBody>
                  <a:tcPr marL="6350" marR="6350" marT="0"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i="0" u="none" strike="noStrike" kern="1200" baseline="30000" dirty="0">
                          <a:solidFill>
                            <a:schemeClr val="tx1"/>
                          </a:solidFill>
                          <a:latin typeface="+mn-lt"/>
                          <a:ea typeface="+mn-ea"/>
                          <a:cs typeface="+mn-cs"/>
                        </a:rPr>
                        <a:t>b</a:t>
                      </a:r>
                      <a:endParaRPr lang="en-US" sz="1200" baseline="30000" dirty="0"/>
                    </a:p>
                  </a:txBody>
                  <a:tcPr marL="6350" marR="6350" marT="0"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4"/>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32.5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27.5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0" i="0" u="none" strike="noStrike" kern="1200" baseline="30000" dirty="0">
                          <a:solidFill>
                            <a:schemeClr val="tx1"/>
                          </a:solidFill>
                          <a:latin typeface="+mn-lt"/>
                          <a:ea typeface="+mn-ea"/>
                          <a:cs typeface="+mn-cs"/>
                        </a:rPr>
                        <a:t>b</a:t>
                      </a:r>
                      <a:endParaRPr lang="en-US" sz="1200" baseline="300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5"/>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30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25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20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i="0" u="none" strike="noStrike" kern="1200" baseline="30000" dirty="0">
                          <a:solidFill>
                            <a:schemeClr val="tx1"/>
                          </a:solidFill>
                          <a:latin typeface="+mn-lt"/>
                          <a:ea typeface="+mn-ea"/>
                          <a:cs typeface="+mn-cs"/>
                        </a:rPr>
                        <a:t>b</a:t>
                      </a:r>
                      <a:endParaRPr lang="en-US" sz="1200" baseline="300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6"/>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27.5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22.5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0" i="0" u="none" strike="noStrike" kern="1200" baseline="30000" dirty="0">
                          <a:solidFill>
                            <a:schemeClr val="tx1"/>
                          </a:solidFill>
                          <a:latin typeface="+mn-lt"/>
                          <a:ea typeface="+mn-ea"/>
                          <a:cs typeface="+mn-cs"/>
                        </a:rPr>
                        <a:t>b</a:t>
                      </a:r>
                      <a:endParaRPr lang="en-US" sz="1200" baseline="300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7"/>
                  </a:ext>
                </a:extLst>
              </a:tr>
              <a:tr h="2773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25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20</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i="0" u="none" strike="noStrike" kern="1200" baseline="30000" dirty="0">
                          <a:solidFill>
                            <a:schemeClr val="tx1"/>
                          </a:solidFill>
                          <a:latin typeface="+mn-lt"/>
                          <a:ea typeface="+mn-ea"/>
                          <a:cs typeface="+mn-cs"/>
                        </a:rPr>
                        <a:t>b</a:t>
                      </a:r>
                      <a:endParaRPr lang="en-US" sz="1200" baseline="300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8"/>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22.5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17.5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0" i="0" u="none" strike="noStrike" kern="1200" baseline="30000" dirty="0">
                          <a:solidFill>
                            <a:schemeClr val="tx1"/>
                          </a:solidFill>
                          <a:latin typeface="+mn-lt"/>
                          <a:ea typeface="+mn-ea"/>
                          <a:cs typeface="+mn-cs"/>
                        </a:rPr>
                        <a:t>b</a:t>
                      </a:r>
                      <a:endParaRPr lang="en-US" sz="1200" baseline="300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9"/>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20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i="0" u="none" strike="noStrike" kern="1200" baseline="30000" dirty="0">
                          <a:solidFill>
                            <a:schemeClr val="tx1"/>
                          </a:solidFill>
                          <a:latin typeface="+mn-lt"/>
                          <a:ea typeface="+mn-ea"/>
                          <a:cs typeface="+mn-cs"/>
                        </a:rPr>
                        <a:t>b</a:t>
                      </a:r>
                      <a:endParaRPr lang="en-US" sz="1200" baseline="300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10"/>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17.5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12.5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1200" b="0" i="0" u="none" strike="noStrike" kern="1200" baseline="0" dirty="0">
                          <a:solidFill>
                            <a:schemeClr val="tx1"/>
                          </a:solidFill>
                          <a:latin typeface="+mn-lt"/>
                          <a:ea typeface="+mn-ea"/>
                          <a:cs typeface="+mn-cs"/>
                        </a:rPr>
                        <a:t>          </a:t>
                      </a:r>
                      <a:r>
                        <a:rPr lang="pt-BR" sz="1200" b="0" i="0" u="none" strike="noStrike" kern="1200" baseline="30000" dirty="0">
                          <a:solidFill>
                            <a:schemeClr val="tx1"/>
                          </a:solidFill>
                          <a:latin typeface="+mn-lt"/>
                          <a:ea typeface="+mn-ea"/>
                          <a:cs typeface="+mn-cs"/>
                        </a:rPr>
                        <a:t>a</a:t>
                      </a:r>
                      <a:r>
                        <a:rPr lang="pt-BR" sz="1200" b="0" i="0" u="none" strike="noStrike" kern="1200" baseline="0" dirty="0">
                          <a:solidFill>
                            <a:schemeClr val="tx1"/>
                          </a:solidFill>
                          <a:latin typeface="+mn-lt"/>
                          <a:ea typeface="+mn-ea"/>
                          <a:cs typeface="+mn-cs"/>
                        </a:rPr>
                        <a:t>	</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11"/>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 15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10</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pt-BR" sz="1200" b="0" i="0" u="none" strike="noStrike" kern="1200" baseline="30000" dirty="0">
                          <a:solidFill>
                            <a:schemeClr val="tx1"/>
                          </a:solidFill>
                          <a:latin typeface="+mn-lt"/>
                          <a:ea typeface="+mn-ea"/>
                          <a:cs typeface="+mn-cs"/>
                        </a:rPr>
                        <a:t>a</a:t>
                      </a:r>
                      <a:r>
                        <a:rPr lang="pt-BR" sz="1200" b="0" i="0" u="none" strike="noStrike" kern="1200" baseline="0" dirty="0">
                          <a:solidFill>
                            <a:schemeClr val="tx1"/>
                          </a:solidFill>
                          <a:latin typeface="+mn-lt"/>
                          <a:ea typeface="+mn-ea"/>
                          <a:cs typeface="+mn-cs"/>
                        </a:rPr>
                        <a:t>  </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12"/>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12.5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7.5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aseline="30000" dirty="0"/>
                        <a:t>a</a:t>
                      </a:r>
                    </a:p>
                  </a:txBody>
                  <a:tcPr marL="6350" marR="6350" marT="0" marB="0" anchor="ctr">
                    <a:lnL w="1270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aseline="30000" dirty="0"/>
                    </a:p>
                  </a:txBody>
                  <a:tcPr marL="6350" marR="6350" marT="0" marB="0"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447979283"/>
                  </a:ext>
                </a:extLst>
              </a:tr>
              <a:tr h="2841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10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7.5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baseline="30000" dirty="0">
                          <a:solidFill>
                            <a:schemeClr val="tx1"/>
                          </a:solidFill>
                          <a:latin typeface="+mn-lt"/>
                          <a:ea typeface="+mn-ea"/>
                          <a:cs typeface="+mn-cs"/>
                        </a:rPr>
                        <a:t>a</a:t>
                      </a:r>
                    </a:p>
                  </a:txBody>
                  <a:tcPr marL="6350" marR="6350" marT="0" marB="0" anchor="ctr">
                    <a:lnL w="1270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algn="ctr">
                        <a:spcBef>
                          <a:spcPts val="600"/>
                        </a:spcBef>
                      </a:pPr>
                      <a:endParaRPr lang="en-US" sz="1200" kern="1200" dirty="0">
                        <a:solidFill>
                          <a:schemeClr val="tx1"/>
                        </a:solidFill>
                        <a:latin typeface="+mn-lt"/>
                        <a:ea typeface="+mn-ea"/>
                        <a:cs typeface="+mn-cs"/>
                      </a:endParaRPr>
                    </a:p>
                  </a:txBody>
                  <a:tcPr marL="6350" marR="6350" marT="0" marB="0"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70144732"/>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7.5</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baseline="30000" dirty="0">
                          <a:solidFill>
                            <a:schemeClr val="tx1"/>
                          </a:solidFill>
                          <a:latin typeface="+mn-lt"/>
                          <a:ea typeface="+mn-ea"/>
                          <a:cs typeface="+mn-cs"/>
                        </a:rPr>
                        <a:t>a</a:t>
                      </a:r>
                    </a:p>
                  </a:txBody>
                  <a:tcPr marL="6350" marR="6350" marT="0" marB="0" anchor="ctr">
                    <a:lnL w="1270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algn="ctr">
                        <a:spcBef>
                          <a:spcPts val="600"/>
                        </a:spcBef>
                      </a:pPr>
                      <a:endParaRPr lang="en-US" sz="1200" kern="1200" dirty="0">
                        <a:solidFill>
                          <a:schemeClr val="tx1"/>
                        </a:solidFill>
                        <a:latin typeface="+mn-lt"/>
                        <a:ea typeface="+mn-ea"/>
                        <a:cs typeface="+mn-cs"/>
                      </a:endParaRPr>
                    </a:p>
                  </a:txBody>
                  <a:tcPr marL="6350" marR="6350" marT="0" marB="0" anchor="ctr">
                    <a:lnL w="19050" cap="flat" cmpd="sng" algn="ctr">
                      <a:solidFill>
                        <a:schemeClr val="bg1">
                          <a:lumMod val="65000"/>
                        </a:schemeClr>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a:spcBef>
                          <a:spcPts val="600"/>
                        </a:spcBef>
                      </a:pPr>
                      <a:endParaRPr lang="en-US" sz="1200" kern="1200" dirty="0">
                        <a:solidFill>
                          <a:schemeClr val="tx1"/>
                        </a:solidFill>
                        <a:latin typeface="+mn-lt"/>
                        <a:ea typeface="+mn-ea"/>
                        <a:cs typeface="+mn-cs"/>
                      </a:endParaRPr>
                    </a:p>
                  </a:txBody>
                  <a:tcPr marL="6350" marR="6350" marT="0" marB="0" anchor="ctr">
                    <a:lnL w="19050" cap="flat" cmpd="sng" algn="ctr">
                      <a:solidFill>
                        <a:schemeClr val="accent2"/>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9293522"/>
                  </a:ext>
                </a:extLst>
              </a:tr>
            </a:tbl>
          </a:graphicData>
        </a:graphic>
      </p:graphicFrame>
    </p:spTree>
    <p:extLst>
      <p:ext uri="{BB962C8B-B14F-4D97-AF65-F5344CB8AC3E}">
        <p14:creationId xmlns:p14="http://schemas.microsoft.com/office/powerpoint/2010/main" val="3962146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OCS Titration Schedule For Eligible Patients During Reduction Phase </a:t>
            </a:r>
            <a:br>
              <a:rPr lang="en-US" dirty="0"/>
            </a:br>
            <a:r>
              <a:rPr lang="en-US" dirty="0"/>
              <a:t>(Visit 8 to Visit 13) </a:t>
            </a:r>
            <a:r>
              <a:rPr lang="en-US" b="0" dirty="0"/>
              <a:t>	</a:t>
            </a:r>
            <a:endParaRPr lang="en-US" dirty="0"/>
          </a:p>
        </p:txBody>
      </p:sp>
      <p:sp>
        <p:nvSpPr>
          <p:cNvPr id="3" name="Slide Number Placeholder 2"/>
          <p:cNvSpPr>
            <a:spLocks noGrp="1"/>
          </p:cNvSpPr>
          <p:nvPr>
            <p:ph type="sldNum" sz="quarter" idx="12"/>
          </p:nvPr>
        </p:nvSpPr>
        <p:spPr/>
        <p:txBody>
          <a:bodyPr/>
          <a:lstStyle/>
          <a:p>
            <a:fld id="{CC7432E5-F8E0-41AE-9A6B-AD730338B005}" type="slidenum">
              <a:rPr lang="en-US" smtClean="0"/>
              <a:t>38</a:t>
            </a:fld>
            <a:endParaRPr lang="en-US" dirty="0"/>
          </a:p>
        </p:txBody>
      </p:sp>
      <p:sp>
        <p:nvSpPr>
          <p:cNvPr id="4" name="Text Placeholder 3"/>
          <p:cNvSpPr>
            <a:spLocks noGrp="1"/>
          </p:cNvSpPr>
          <p:nvPr>
            <p:ph type="body" sz="quarter" idx="13"/>
          </p:nvPr>
        </p:nvSpPr>
        <p:spPr/>
        <p:txBody>
          <a:bodyPr/>
          <a:lstStyle/>
          <a:p>
            <a:r>
              <a:rPr lang="en-US" baseline="30000" dirty="0" err="1"/>
              <a:t>a</a:t>
            </a:r>
            <a:r>
              <a:rPr lang="en-US" dirty="0" err="1"/>
              <a:t>OCS</a:t>
            </a:r>
            <a:r>
              <a:rPr lang="en-US" dirty="0"/>
              <a:t> daily dose of 1.25 mg and 2.5 mg every other day was permitted. </a:t>
            </a:r>
          </a:p>
          <a:p>
            <a:r>
              <a:rPr lang="en-US" dirty="0"/>
              <a:t>OCS = oral corticosteroid. </a:t>
            </a:r>
          </a:p>
          <a:p>
            <a:r>
              <a:rPr lang="en-US" dirty="0"/>
              <a:t>Nair P et al. Supplementary appendix. </a:t>
            </a:r>
            <a:r>
              <a:rPr lang="en-US" i="1" dirty="0"/>
              <a:t>N Engl J Med</a:t>
            </a:r>
            <a:r>
              <a:rPr lang="en-US" dirty="0"/>
              <a:t>. 2017;376:2448-2458.</a:t>
            </a:r>
          </a:p>
        </p:txBody>
      </p:sp>
      <p:graphicFrame>
        <p:nvGraphicFramePr>
          <p:cNvPr id="5" name="Table 4"/>
          <p:cNvGraphicFramePr>
            <a:graphicFrameLocks noGrp="1"/>
          </p:cNvGraphicFramePr>
          <p:nvPr>
            <p:extLst>
              <p:ext uri="{D42A27DB-BD31-4B8C-83A1-F6EECF244321}">
                <p14:modId xmlns:p14="http://schemas.microsoft.com/office/powerpoint/2010/main" val="1933571268"/>
              </p:ext>
            </p:extLst>
          </p:nvPr>
        </p:nvGraphicFramePr>
        <p:xfrm>
          <a:off x="600777" y="1028701"/>
          <a:ext cx="9858676" cy="5210426"/>
        </p:xfrm>
        <a:graphic>
          <a:graphicData uri="http://schemas.openxmlformats.org/drawingml/2006/table">
            <a:tbl>
              <a:tblPr firstRow="1" bandRow="1">
                <a:tableStyleId>{5940675A-B579-460E-94D1-54222C63F5DA}</a:tableStyleId>
              </a:tblPr>
              <a:tblGrid>
                <a:gridCol w="1626734">
                  <a:extLst>
                    <a:ext uri="{9D8B030D-6E8A-4147-A177-3AD203B41FA5}">
                      <a16:colId xmlns:a16="http://schemas.microsoft.com/office/drawing/2014/main" val="20000"/>
                    </a:ext>
                  </a:extLst>
                </a:gridCol>
                <a:gridCol w="1361850">
                  <a:extLst>
                    <a:ext uri="{9D8B030D-6E8A-4147-A177-3AD203B41FA5}">
                      <a16:colId xmlns:a16="http://schemas.microsoft.com/office/drawing/2014/main" val="1435391681"/>
                    </a:ext>
                  </a:extLst>
                </a:gridCol>
                <a:gridCol w="1473958">
                  <a:extLst>
                    <a:ext uri="{9D8B030D-6E8A-4147-A177-3AD203B41FA5}">
                      <a16:colId xmlns:a16="http://schemas.microsoft.com/office/drawing/2014/main" val="119895071"/>
                    </a:ext>
                  </a:extLst>
                </a:gridCol>
                <a:gridCol w="1542197">
                  <a:extLst>
                    <a:ext uri="{9D8B030D-6E8A-4147-A177-3AD203B41FA5}">
                      <a16:colId xmlns:a16="http://schemas.microsoft.com/office/drawing/2014/main" val="2130695019"/>
                    </a:ext>
                  </a:extLst>
                </a:gridCol>
                <a:gridCol w="1351129">
                  <a:extLst>
                    <a:ext uri="{9D8B030D-6E8A-4147-A177-3AD203B41FA5}">
                      <a16:colId xmlns:a16="http://schemas.microsoft.com/office/drawing/2014/main" val="991141408"/>
                    </a:ext>
                  </a:extLst>
                </a:gridCol>
                <a:gridCol w="1251404">
                  <a:extLst>
                    <a:ext uri="{9D8B030D-6E8A-4147-A177-3AD203B41FA5}">
                      <a16:colId xmlns:a16="http://schemas.microsoft.com/office/drawing/2014/main" val="1007152997"/>
                    </a:ext>
                  </a:extLst>
                </a:gridCol>
                <a:gridCol w="1251404">
                  <a:extLst>
                    <a:ext uri="{9D8B030D-6E8A-4147-A177-3AD203B41FA5}">
                      <a16:colId xmlns:a16="http://schemas.microsoft.com/office/drawing/2014/main" val="3129439022"/>
                    </a:ext>
                  </a:extLst>
                </a:gridCol>
              </a:tblGrid>
              <a:tr h="3615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u="none" strike="noStrike" kern="1200" cap="none" normalizeH="0" baseline="0" dirty="0">
                          <a:ln>
                            <a:noFill/>
                          </a:ln>
                          <a:solidFill>
                            <a:schemeClr val="bg1"/>
                          </a:solidFill>
                          <a:effectLst/>
                          <a:latin typeface="+mn-lt"/>
                          <a:ea typeface="+mn-ea"/>
                          <a:cs typeface="Arial" pitchFamily="34" charset="0"/>
                        </a:rPr>
                        <a:t>Optimized OCS Dose</a:t>
                      </a:r>
                    </a:p>
                  </a:txBody>
                  <a:tcPr marL="89788" marR="89788" marT="44893" marB="44893" anchor="ctr">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6">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Reduction Phase</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OCS dose, mg/d</a:t>
                      </a:r>
                    </a:p>
                  </a:txBody>
                  <a:tcPr marL="89788" marR="89788" marT="44893" marB="44893" anchor="b" horzOverflow="overflow">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endParaRPr kumimoji="0" lang="en-US" altLang="en-US" sz="1200" b="1" u="none" strike="noStrike" cap="none" normalizeH="0" baseline="0" dirty="0">
                        <a:ln>
                          <a:noFill/>
                        </a:ln>
                        <a:solidFill>
                          <a:schemeClr val="bg1"/>
                        </a:solidFill>
                        <a:effectLst/>
                        <a:latin typeface="+mn-lt"/>
                      </a:endParaRPr>
                    </a:p>
                  </a:txBody>
                  <a:tcPr marL="89788" marR="89788" marT="44893" marB="44893" anchor="b" horzOverflow="overflow">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213347">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Visit 6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Week 0</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a:t>Visit 8</a:t>
                      </a:r>
                    </a:p>
                    <a:p>
                      <a:pPr algn="ctr"/>
                      <a:r>
                        <a:rPr lang="en-US" sz="1200" b="1" dirty="0"/>
                        <a:t>Week 4</a:t>
                      </a:r>
                    </a:p>
                  </a:txBody>
                  <a:tcPr marL="6350" marR="6350" marT="9525"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a:t>Visit</a:t>
                      </a:r>
                      <a:r>
                        <a:rPr lang="en-US" sz="1200" b="1" baseline="0" dirty="0"/>
                        <a:t> 9</a:t>
                      </a:r>
                    </a:p>
                    <a:p>
                      <a:pPr algn="ctr"/>
                      <a:r>
                        <a:rPr lang="en-US" sz="1200" b="1" baseline="0" dirty="0"/>
                        <a:t>Week 8</a:t>
                      </a:r>
                      <a:endParaRPr lang="en-US" sz="1200" b="1" dirty="0"/>
                    </a:p>
                  </a:txBody>
                  <a:tcPr marL="6350" marR="6350"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a:t>Visit</a:t>
                      </a:r>
                      <a:r>
                        <a:rPr lang="en-US" sz="1200" b="1" baseline="0" dirty="0"/>
                        <a:t> 10</a:t>
                      </a:r>
                    </a:p>
                    <a:p>
                      <a:pPr algn="ctr"/>
                      <a:r>
                        <a:rPr lang="en-US" sz="1200" b="1" baseline="0" dirty="0"/>
                        <a:t>Week 12</a:t>
                      </a:r>
                      <a:endParaRPr lang="en-US" sz="1200" b="1" dirty="0"/>
                    </a:p>
                  </a:txBody>
                  <a:tcPr marL="6350" marR="6350"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a:t>Visit</a:t>
                      </a:r>
                      <a:r>
                        <a:rPr lang="en-US" sz="1200" b="1" baseline="0" dirty="0"/>
                        <a:t> 11</a:t>
                      </a:r>
                    </a:p>
                    <a:p>
                      <a:pPr algn="ctr"/>
                      <a:r>
                        <a:rPr lang="en-US" sz="1200" b="1" baseline="0" dirty="0"/>
                        <a:t>Week 16</a:t>
                      </a:r>
                      <a:endParaRPr lang="en-US" sz="1200" b="1" dirty="0"/>
                    </a:p>
                  </a:txBody>
                  <a:tcPr marL="6350" marR="6350"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a:t>Visit</a:t>
                      </a:r>
                      <a:r>
                        <a:rPr lang="en-US" sz="1200" b="1" baseline="0" dirty="0"/>
                        <a:t> 12</a:t>
                      </a:r>
                    </a:p>
                    <a:p>
                      <a:pPr algn="ctr"/>
                      <a:r>
                        <a:rPr lang="en-US" sz="1200" b="1" baseline="0" dirty="0"/>
                        <a:t>Week 20</a:t>
                      </a:r>
                      <a:endParaRPr lang="en-US" sz="1200" b="1" dirty="0"/>
                    </a:p>
                  </a:txBody>
                  <a:tcPr marL="6350" marR="6350"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a:t>Visit</a:t>
                      </a:r>
                      <a:r>
                        <a:rPr lang="en-US" sz="1200" b="1" baseline="0" dirty="0"/>
                        <a:t> 13</a:t>
                      </a:r>
                    </a:p>
                    <a:p>
                      <a:pPr algn="ctr"/>
                      <a:r>
                        <a:rPr lang="en-US" sz="1200" b="1" baseline="0" dirty="0"/>
                        <a:t>Week 24</a:t>
                      </a:r>
                      <a:endParaRPr lang="en-US" sz="1200" b="1" dirty="0"/>
                    </a:p>
                  </a:txBody>
                  <a:tcPr marL="6350" marR="6350"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213347">
                <a:tc>
                  <a:txBody>
                    <a:bodyPr/>
                    <a:lstStyle/>
                    <a:p>
                      <a:pPr algn="l"/>
                      <a:r>
                        <a:rPr lang="en-US" sz="1200" dirty="0"/>
                        <a:t>40</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35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30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i="0" u="none" strike="noStrike" kern="1200" baseline="0" dirty="0">
                          <a:solidFill>
                            <a:schemeClr val="tx1"/>
                          </a:solidFill>
                          <a:latin typeface="+mn-lt"/>
                          <a:ea typeface="+mn-ea"/>
                          <a:cs typeface="+mn-cs"/>
                        </a:rPr>
                        <a:t>20</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15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10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3347">
                <a:tc>
                  <a:txBody>
                    <a:bodyPr/>
                    <a:lstStyle/>
                    <a:p>
                      <a:pPr algn="l"/>
                      <a:r>
                        <a:rPr lang="en-US" sz="1200" dirty="0"/>
                        <a:t>37.5</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32.5 </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0" i="0" u="none" strike="noStrike" kern="1200" baseline="0" dirty="0">
                          <a:solidFill>
                            <a:schemeClr val="tx1"/>
                          </a:solidFill>
                          <a:latin typeface="+mn-lt"/>
                          <a:ea typeface="+mn-ea"/>
                          <a:cs typeface="+mn-cs"/>
                        </a:rPr>
                        <a:t>17.5</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35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30</a:t>
                      </a:r>
                    </a:p>
                  </a:txBody>
                  <a:tcPr marL="6350" marR="6350" marT="0" marB="0" anchor="ctr">
                    <a:lnL w="19050" cap="flat" cmpd="sng" algn="ctr">
                      <a:solidFill>
                        <a:schemeClr val="bg1">
                          <a:lumMod val="7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25</a:t>
                      </a:r>
                    </a:p>
                  </a:txBody>
                  <a:tcPr marL="6350" marR="6350" marT="0"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20</a:t>
                      </a:r>
                    </a:p>
                  </a:txBody>
                  <a:tcPr marL="6350" marR="6350" marT="0"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i="0" u="none" strike="noStrike" kern="1200" baseline="0" dirty="0">
                          <a:solidFill>
                            <a:schemeClr val="tx1"/>
                          </a:solidFill>
                          <a:latin typeface="+mn-lt"/>
                          <a:ea typeface="+mn-ea"/>
                          <a:cs typeface="+mn-cs"/>
                        </a:rPr>
                        <a:t>15</a:t>
                      </a:r>
                      <a:endParaRPr lang="en-US" sz="1200" dirty="0"/>
                    </a:p>
                  </a:txBody>
                  <a:tcPr marL="6350" marR="6350" marT="0"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10</a:t>
                      </a:r>
                    </a:p>
                  </a:txBody>
                  <a:tcPr marL="6350" marR="6350" marT="0"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7.5</a:t>
                      </a:r>
                    </a:p>
                  </a:txBody>
                  <a:tcPr marL="6350" marR="6350" marT="0"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32.5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27.5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0" i="0" u="none" strike="noStrike" kern="1200" baseline="0" dirty="0">
                          <a:solidFill>
                            <a:schemeClr val="tx1"/>
                          </a:solidFill>
                          <a:latin typeface="+mn-lt"/>
                          <a:ea typeface="+mn-ea"/>
                          <a:cs typeface="+mn-cs"/>
                        </a:rPr>
                        <a:t>12.5</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30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25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20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i="0" u="none" strike="noStrike" kern="1200" baseline="0" dirty="0">
                          <a:solidFill>
                            <a:schemeClr val="tx1"/>
                          </a:solidFill>
                          <a:latin typeface="+mn-lt"/>
                          <a:ea typeface="+mn-ea"/>
                          <a:cs typeface="+mn-cs"/>
                        </a:rPr>
                        <a:t>10</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27.5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22.5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0" i="0" u="none" strike="noStrike" kern="1200" baseline="0" dirty="0">
                          <a:solidFill>
                            <a:schemeClr val="tx1"/>
                          </a:solidFill>
                          <a:latin typeface="+mn-lt"/>
                          <a:ea typeface="+mn-ea"/>
                          <a:cs typeface="+mn-cs"/>
                        </a:rPr>
                        <a:t>7.5</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2773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25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20</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i="0" u="none" strike="noStrike" kern="1200" baseline="0" dirty="0">
                          <a:solidFill>
                            <a:schemeClr val="tx1"/>
                          </a:solidFill>
                          <a:latin typeface="+mn-lt"/>
                          <a:ea typeface="+mn-ea"/>
                          <a:cs typeface="+mn-cs"/>
                        </a:rPr>
                        <a:t>7.5</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22.5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17.5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0" i="0" u="none" strike="noStrike" kern="1200" baseline="0" dirty="0">
                          <a:solidFill>
                            <a:schemeClr val="tx1"/>
                          </a:solidFill>
                          <a:latin typeface="+mn-lt"/>
                          <a:ea typeface="+mn-ea"/>
                          <a:cs typeface="+mn-cs"/>
                        </a:rPr>
                        <a:t>5</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9"/>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20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i="0" u="none" strike="noStrike" kern="1200" baseline="0" dirty="0">
                          <a:solidFill>
                            <a:schemeClr val="tx1"/>
                          </a:solidFill>
                          <a:latin typeface="+mn-lt"/>
                          <a:ea typeface="+mn-ea"/>
                          <a:cs typeface="+mn-cs"/>
                        </a:rPr>
                        <a:t>5</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17.5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12.5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1200" b="0" i="0" u="none" strike="noStrike" kern="1200" baseline="0" dirty="0">
                          <a:solidFill>
                            <a:schemeClr val="tx1"/>
                          </a:solidFill>
                          <a:latin typeface="+mn-lt"/>
                          <a:ea typeface="+mn-ea"/>
                          <a:cs typeface="+mn-cs"/>
                        </a:rPr>
                        <a:t>          5	</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11"/>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 15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10</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pt-BR" sz="1200" b="0" i="0" u="none" strike="noStrike" kern="1200" baseline="0" dirty="0">
                          <a:solidFill>
                            <a:schemeClr val="tx1"/>
                          </a:solidFill>
                          <a:latin typeface="+mn-lt"/>
                          <a:ea typeface="+mn-ea"/>
                          <a:cs typeface="+mn-cs"/>
                        </a:rPr>
                        <a:t> 5</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2.5</a:t>
                      </a:r>
                      <a:r>
                        <a:rPr lang="en-US" sz="1200" baseline="30000" dirty="0"/>
                        <a:t>a</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1.25</a:t>
                      </a:r>
                      <a:r>
                        <a:rPr lang="en-US" sz="1200" baseline="30000" dirty="0"/>
                        <a:t>a</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12.5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7.5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aseline="0" dirty="0"/>
                        <a:t>1.25</a:t>
                      </a:r>
                      <a:r>
                        <a:rPr lang="en-US" sz="1200" baseline="30000" dirty="0"/>
                        <a:t>a</a:t>
                      </a:r>
                      <a:endParaRPr lang="en-US" sz="1200" baseline="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aseline="0" dirty="0"/>
                        <a:t>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aseline="0" dirty="0"/>
                        <a:t>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47979283"/>
                  </a:ext>
                </a:extLst>
              </a:tr>
              <a:tr h="2841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10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7.5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1.25</a:t>
                      </a:r>
                      <a:r>
                        <a:rPr lang="en-US" sz="1200" kern="1200" baseline="30000" dirty="0">
                          <a:solidFill>
                            <a:schemeClr val="tx1"/>
                          </a:solidFill>
                          <a:latin typeface="+mn-lt"/>
                          <a:ea typeface="+mn-ea"/>
                          <a:cs typeface="+mn-cs"/>
                        </a:rPr>
                        <a:t>a</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a:spcBef>
                          <a:spcPts val="600"/>
                        </a:spcBef>
                      </a:pPr>
                      <a:r>
                        <a:rPr lang="en-US" sz="1200" kern="1200" dirty="0">
                          <a:solidFill>
                            <a:schemeClr val="tx1"/>
                          </a:solidFill>
                          <a:latin typeface="+mn-lt"/>
                          <a:ea typeface="+mn-ea"/>
                          <a:cs typeface="+mn-cs"/>
                        </a:rPr>
                        <a:t>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a:spcBef>
                          <a:spcPts val="600"/>
                        </a:spcBef>
                      </a:pPr>
                      <a:r>
                        <a:rPr lang="en-US" sz="1200" kern="1200" dirty="0">
                          <a:solidFill>
                            <a:schemeClr val="tx1"/>
                          </a:solidFill>
                          <a:latin typeface="+mn-lt"/>
                          <a:ea typeface="+mn-ea"/>
                          <a:cs typeface="+mn-cs"/>
                        </a:rPr>
                        <a:t>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0144732"/>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7.5</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1.25</a:t>
                      </a:r>
                      <a:r>
                        <a:rPr lang="en-US" sz="1200" kern="1200" baseline="30000" dirty="0">
                          <a:solidFill>
                            <a:schemeClr val="tx1"/>
                          </a:solidFill>
                          <a:latin typeface="+mn-lt"/>
                          <a:ea typeface="+mn-ea"/>
                          <a:cs typeface="+mn-cs"/>
                        </a:rPr>
                        <a:t>a</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9293522"/>
                  </a:ext>
                </a:extLst>
              </a:tr>
            </a:tbl>
          </a:graphicData>
        </a:graphic>
      </p:graphicFrame>
    </p:spTree>
    <p:extLst>
      <p:ext uri="{BB962C8B-B14F-4D97-AF65-F5344CB8AC3E}">
        <p14:creationId xmlns:p14="http://schemas.microsoft.com/office/powerpoint/2010/main" val="4234697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Corticosteroid-Induced Morbidities are Common in Severe Asthma </a:t>
            </a:r>
          </a:p>
        </p:txBody>
      </p:sp>
      <p:sp>
        <p:nvSpPr>
          <p:cNvPr id="3" name="Slide Number Placeholder 2"/>
          <p:cNvSpPr>
            <a:spLocks noGrp="1"/>
          </p:cNvSpPr>
          <p:nvPr>
            <p:ph type="sldNum" sz="quarter" idx="12"/>
          </p:nvPr>
        </p:nvSpPr>
        <p:spPr/>
        <p:txBody>
          <a:bodyPr/>
          <a:lstStyle/>
          <a:p>
            <a:fld id="{CC7432E5-F8E0-41AE-9A6B-AD730338B005}" type="slidenum">
              <a:rPr lang="en-US" smtClean="0"/>
              <a:t>3</a:t>
            </a:fld>
            <a:endParaRPr lang="en-US" dirty="0"/>
          </a:p>
        </p:txBody>
      </p:sp>
      <p:sp>
        <p:nvSpPr>
          <p:cNvPr id="4" name="Text Placeholder 3"/>
          <p:cNvSpPr>
            <a:spLocks noGrp="1"/>
          </p:cNvSpPr>
          <p:nvPr>
            <p:ph type="body" sz="quarter" idx="13"/>
          </p:nvPr>
        </p:nvSpPr>
        <p:spPr/>
        <p:txBody>
          <a:bodyPr/>
          <a:lstStyle/>
          <a:p>
            <a:pPr>
              <a:spcBef>
                <a:spcPts val="0"/>
              </a:spcBef>
            </a:pPr>
            <a:r>
              <a:rPr lang="en-GB" altLang="en-US" kern="0" dirty="0">
                <a:solidFill>
                  <a:srgbClr val="000000"/>
                </a:solidFill>
              </a:rPr>
              <a:t>BTS = British Thoracic Society (Difficult Asthma); GC = glucocorticoid; GI = gastrointestinal; </a:t>
            </a:r>
            <a:r>
              <a:rPr lang="en-GB" altLang="en-US" dirty="0">
                <a:solidFill>
                  <a:srgbClr val="000000"/>
                </a:solidFill>
              </a:rPr>
              <a:t>GINA = </a:t>
            </a:r>
            <a:r>
              <a:rPr lang="en-US" dirty="0"/>
              <a:t>Global Initiative for Asthma; </a:t>
            </a:r>
            <a:r>
              <a:rPr lang="en-GB" altLang="en-US" dirty="0">
                <a:solidFill>
                  <a:srgbClr val="000000"/>
                </a:solidFill>
              </a:rPr>
              <a:t>OCS = oral corticosteroids;                     </a:t>
            </a:r>
            <a:r>
              <a:rPr lang="en-US" dirty="0"/>
              <a:t>OPCR = Optimum Patient Care Research; </a:t>
            </a:r>
            <a:r>
              <a:rPr lang="en-GB" altLang="en-US" dirty="0">
                <a:solidFill>
                  <a:srgbClr val="000000"/>
                </a:solidFill>
              </a:rPr>
              <a:t>OR = odds ratio; Rx = prescriptions; </a:t>
            </a:r>
            <a:r>
              <a:rPr lang="en-GB" altLang="en-US" dirty="0" err="1">
                <a:solidFill>
                  <a:srgbClr val="000000"/>
                </a:solidFill>
              </a:rPr>
              <a:t>Tx</a:t>
            </a:r>
            <a:r>
              <a:rPr lang="en-GB" altLang="en-US" dirty="0">
                <a:solidFill>
                  <a:srgbClr val="000000"/>
                </a:solidFill>
              </a:rPr>
              <a:t> = treatment. </a:t>
            </a:r>
            <a:endParaRPr lang="en-US" altLang="en-US" dirty="0">
              <a:solidFill>
                <a:srgbClr val="000000"/>
              </a:solidFill>
            </a:endParaRPr>
          </a:p>
          <a:p>
            <a:pPr>
              <a:spcBef>
                <a:spcPts val="0"/>
              </a:spcBef>
            </a:pPr>
            <a:r>
              <a:rPr lang="en-US" altLang="en-US" kern="0" dirty="0">
                <a:solidFill>
                  <a:srgbClr val="000000"/>
                </a:solidFill>
              </a:rPr>
              <a:t>Sweeney J et al. Thorax 2016;71:339-346.</a:t>
            </a:r>
            <a:endParaRPr lang="en-US" dirty="0"/>
          </a:p>
        </p:txBody>
      </p:sp>
      <p:sp>
        <p:nvSpPr>
          <p:cNvPr id="5" name="Text Placeholder 3"/>
          <p:cNvSpPr txBox="1">
            <a:spLocks/>
          </p:cNvSpPr>
          <p:nvPr/>
        </p:nvSpPr>
        <p:spPr>
          <a:xfrm>
            <a:off x="424495" y="1184036"/>
            <a:ext cx="11343009" cy="910256"/>
          </a:xfrm>
          <a:prstGeom prst="rect">
            <a:avLst/>
          </a:prstGeom>
        </p:spPr>
        <p:txBody>
          <a:bodyPr/>
          <a:lstStyle>
            <a:lvl1pPr marL="228600" indent="-228600" algn="l" defTabSz="914400" rtl="0" eaLnBrk="1" latinLnBrk="0" hangingPunct="1">
              <a:lnSpc>
                <a:spcPct val="90000"/>
              </a:lnSpc>
              <a:spcBef>
                <a:spcPts val="12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90000"/>
              </a:lnSpc>
              <a:spcBef>
                <a:spcPts val="6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GC-associated co-morbidities increase with increasing asthma severity</a:t>
            </a:r>
          </a:p>
          <a:p>
            <a:pPr marL="0" indent="0">
              <a:buFont typeface="Arial" panose="020B0604020202020204" pitchFamily="34" charset="0"/>
              <a:buNone/>
            </a:pPr>
            <a:endParaRPr lang="en-US" dirty="0"/>
          </a:p>
          <a:p>
            <a:endParaRPr lang="en-US" dirty="0"/>
          </a:p>
          <a:p>
            <a:endParaRPr lang="en-US" dirty="0"/>
          </a:p>
          <a:p>
            <a:pPr marL="0" indent="0">
              <a:buNone/>
            </a:pPr>
            <a:endParaRPr lang="en-US" dirty="0"/>
          </a:p>
          <a:p>
            <a:pPr>
              <a:spcBef>
                <a:spcPts val="1400"/>
              </a:spcBef>
            </a:pPr>
            <a:r>
              <a:rPr lang="en-US" b="1" dirty="0"/>
              <a:t>Odds of OCS related morbidity: severe vs. mild/moderate asthma </a:t>
            </a:r>
          </a:p>
        </p:txBody>
      </p:sp>
      <p:graphicFrame>
        <p:nvGraphicFramePr>
          <p:cNvPr id="6" name="Table 5"/>
          <p:cNvGraphicFramePr>
            <a:graphicFrameLocks noGrp="1"/>
          </p:cNvGraphicFramePr>
          <p:nvPr>
            <p:extLst/>
          </p:nvPr>
        </p:nvGraphicFramePr>
        <p:xfrm>
          <a:off x="457200" y="1680756"/>
          <a:ext cx="11012557" cy="1256454"/>
        </p:xfrm>
        <a:graphic>
          <a:graphicData uri="http://schemas.openxmlformats.org/drawingml/2006/table">
            <a:tbl>
              <a:tblPr firstRow="1" bandRow="1">
                <a:tableStyleId>{5940675A-B579-460E-94D1-54222C63F5DA}</a:tableStyleId>
              </a:tblPr>
              <a:tblGrid>
                <a:gridCol w="2107096">
                  <a:extLst>
                    <a:ext uri="{9D8B030D-6E8A-4147-A177-3AD203B41FA5}">
                      <a16:colId xmlns:a16="http://schemas.microsoft.com/office/drawing/2014/main" val="3298936584"/>
                    </a:ext>
                  </a:extLst>
                </a:gridCol>
                <a:gridCol w="1600200">
                  <a:extLst>
                    <a:ext uri="{9D8B030D-6E8A-4147-A177-3AD203B41FA5}">
                      <a16:colId xmlns:a16="http://schemas.microsoft.com/office/drawing/2014/main" val="3942283801"/>
                    </a:ext>
                  </a:extLst>
                </a:gridCol>
                <a:gridCol w="2912165">
                  <a:extLst>
                    <a:ext uri="{9D8B030D-6E8A-4147-A177-3AD203B41FA5}">
                      <a16:colId xmlns:a16="http://schemas.microsoft.com/office/drawing/2014/main" val="3495548381"/>
                    </a:ext>
                  </a:extLst>
                </a:gridCol>
                <a:gridCol w="4393096">
                  <a:extLst>
                    <a:ext uri="{9D8B030D-6E8A-4147-A177-3AD203B41FA5}">
                      <a16:colId xmlns:a16="http://schemas.microsoft.com/office/drawing/2014/main" val="856651244"/>
                    </a:ext>
                  </a:extLst>
                </a:gridCol>
              </a:tblGrid>
              <a:tr h="762001">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t>Patients with </a:t>
                      </a:r>
                      <a:r>
                        <a:rPr lang="en-US" sz="1800" dirty="0"/>
                        <a:t>≥1</a:t>
                      </a:r>
                      <a:r>
                        <a:rPr lang="en-US" sz="1800" baseline="0" dirty="0"/>
                        <a:t> comorbidities, (n=7195)</a:t>
                      </a:r>
                      <a:endParaRPr lang="en-US" sz="1800" b="0" dirty="0"/>
                    </a:p>
                  </a:txBody>
                  <a:tcPr marL="121920" marR="121920" marT="60960" marB="60960" anchor="b"/>
                </a:tc>
                <a:tc>
                  <a:txBody>
                    <a:bodyPr/>
                    <a:lstStyle/>
                    <a:p>
                      <a:pPr algn="ctr"/>
                      <a:r>
                        <a:rPr lang="en-US" sz="2000" b="1" dirty="0"/>
                        <a:t>Non-asthma</a:t>
                      </a:r>
                    </a:p>
                  </a:txBody>
                  <a:tcPr marL="121920" marR="121920" marT="60960" marB="60960" anchor="ctr"/>
                </a:tc>
                <a:tc>
                  <a:txBody>
                    <a:bodyPr/>
                    <a:lstStyle/>
                    <a:p>
                      <a:pPr algn="ctr"/>
                      <a:r>
                        <a:rPr lang="en-US" sz="2000" b="1" dirty="0"/>
                        <a:t>Mild/Moderate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t>(GINA</a:t>
                      </a:r>
                      <a:r>
                        <a:rPr lang="en-US" sz="2000" b="1" baseline="0" dirty="0"/>
                        <a:t> </a:t>
                      </a:r>
                      <a:r>
                        <a:rPr lang="en-US" sz="2000" b="1" baseline="0" dirty="0" err="1"/>
                        <a:t>Tx</a:t>
                      </a:r>
                      <a:r>
                        <a:rPr lang="en-US" sz="2000" b="1" baseline="0" dirty="0"/>
                        <a:t> Step 2/3)</a:t>
                      </a:r>
                      <a:endParaRPr lang="en-US" sz="2000" b="1" dirty="0"/>
                    </a:p>
                  </a:txBody>
                  <a:tcPr marL="121920" marR="121920" marT="60960" marB="60960" anchor="ctr"/>
                </a:tc>
                <a:tc>
                  <a:txBody>
                    <a:bodyPr/>
                    <a:lstStyle/>
                    <a:p>
                      <a:pPr algn="ctr"/>
                      <a:r>
                        <a:rPr lang="en-US" sz="2000" b="1" dirty="0"/>
                        <a:t>Severe asthma            </a:t>
                      </a:r>
                    </a:p>
                    <a:p>
                      <a:pPr algn="l"/>
                      <a:r>
                        <a:rPr lang="en-US" sz="2000" b="1" dirty="0">
                          <a:solidFill>
                            <a:schemeClr val="accent1"/>
                          </a:solidFill>
                        </a:rPr>
                        <a:t>(GINA</a:t>
                      </a:r>
                      <a:r>
                        <a:rPr lang="en-US" sz="2000" b="1" baseline="0" dirty="0">
                          <a:solidFill>
                            <a:schemeClr val="accent1"/>
                          </a:solidFill>
                        </a:rPr>
                        <a:t> </a:t>
                      </a:r>
                      <a:r>
                        <a:rPr lang="en-US" sz="2000" b="1" baseline="0" dirty="0" err="1">
                          <a:solidFill>
                            <a:schemeClr val="accent1"/>
                          </a:solidFill>
                        </a:rPr>
                        <a:t>Tx</a:t>
                      </a:r>
                      <a:r>
                        <a:rPr lang="en-US" sz="2000" b="1" baseline="0" dirty="0">
                          <a:solidFill>
                            <a:schemeClr val="accent1"/>
                          </a:solidFill>
                        </a:rPr>
                        <a:t> Step 5 + ≥4 OCS Rx/</a:t>
                      </a:r>
                      <a:r>
                        <a:rPr lang="en-US" sz="2000" b="1" baseline="0" dirty="0" err="1">
                          <a:solidFill>
                            <a:schemeClr val="accent1"/>
                          </a:solidFill>
                        </a:rPr>
                        <a:t>yr</a:t>
                      </a:r>
                      <a:r>
                        <a:rPr lang="en-US" sz="2000" b="1" baseline="0" dirty="0">
                          <a:solidFill>
                            <a:schemeClr val="accent1"/>
                          </a:solidFill>
                        </a:rPr>
                        <a:t>)</a:t>
                      </a:r>
                      <a:endParaRPr lang="en-US" sz="2000" b="1" dirty="0">
                        <a:solidFill>
                          <a:schemeClr val="accent1"/>
                        </a:solidFill>
                      </a:endParaRPr>
                    </a:p>
                  </a:txBody>
                  <a:tcPr marL="121920" marR="121920" marT="60960" marB="60960" anchor="ctr"/>
                </a:tc>
                <a:extLst>
                  <a:ext uri="{0D108BD9-81ED-4DB2-BD59-A6C34878D82A}">
                    <a16:rowId xmlns:a16="http://schemas.microsoft.com/office/drawing/2014/main" val="4181074239"/>
                  </a:ext>
                </a:extLst>
              </a:tr>
              <a:tr h="49445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p>
                  </a:txBody>
                  <a:tcPr marL="121920" marR="121920" marT="60960" marB="60960" anchor="ctr">
                    <a:lnT w="38100" cap="flat" cmpd="sng" algn="ctr">
                      <a:noFill/>
                      <a:prstDash val="solid"/>
                      <a:round/>
                      <a:headEnd type="none" w="med" len="med"/>
                      <a:tailEnd type="none" w="med" len="med"/>
                    </a:lnT>
                  </a:tcPr>
                </a:tc>
                <a:tc>
                  <a:txBody>
                    <a:bodyPr/>
                    <a:lstStyle/>
                    <a:p>
                      <a:pPr algn="ctr"/>
                      <a:r>
                        <a:rPr lang="en-US" sz="2000" dirty="0"/>
                        <a:t>64%</a:t>
                      </a:r>
                      <a:endParaRPr lang="en-US" sz="2000" b="0" dirty="0"/>
                    </a:p>
                  </a:txBody>
                  <a:tcPr marL="121920" marR="121920" marT="60960" marB="60960" anchor="ctr">
                    <a:solidFill>
                      <a:schemeClr val="bg1">
                        <a:lumMod val="95000"/>
                      </a:schemeClr>
                    </a:solidFill>
                  </a:tcPr>
                </a:tc>
                <a:tc>
                  <a:txBody>
                    <a:bodyPr/>
                    <a:lstStyle/>
                    <a:p>
                      <a:pPr algn="ctr"/>
                      <a:r>
                        <a:rPr lang="en-US" sz="2000" dirty="0"/>
                        <a:t>78%</a:t>
                      </a:r>
                      <a:endParaRPr lang="en-US" sz="2000" b="0" dirty="0"/>
                    </a:p>
                  </a:txBody>
                  <a:tcPr marL="121920" marR="121920" marT="60960" marB="60960" anchor="ctr">
                    <a:solidFill>
                      <a:schemeClr val="bg1">
                        <a:lumMod val="95000"/>
                      </a:schemeClr>
                    </a:solidFill>
                  </a:tcPr>
                </a:tc>
                <a:tc>
                  <a:txBody>
                    <a:bodyPr/>
                    <a:lstStyle/>
                    <a:p>
                      <a:pPr algn="ctr"/>
                      <a:r>
                        <a:rPr lang="en-US" sz="2000" dirty="0"/>
                        <a:t>93%</a:t>
                      </a:r>
                      <a:r>
                        <a:rPr lang="en-US" sz="2000" baseline="30000" dirty="0"/>
                        <a:t>a</a:t>
                      </a:r>
                      <a:endParaRPr lang="en-US" sz="2000" b="0" baseline="30000" dirty="0"/>
                    </a:p>
                  </a:txBody>
                  <a:tcPr marL="121920" marR="121920" marT="60960" marB="60960" anchor="ctr">
                    <a:solidFill>
                      <a:schemeClr val="bg1">
                        <a:lumMod val="95000"/>
                      </a:schemeClr>
                    </a:solidFill>
                  </a:tcPr>
                </a:tc>
                <a:extLst>
                  <a:ext uri="{0D108BD9-81ED-4DB2-BD59-A6C34878D82A}">
                    <a16:rowId xmlns:a16="http://schemas.microsoft.com/office/drawing/2014/main" val="4294086286"/>
                  </a:ext>
                </a:extLst>
              </a:tr>
            </a:tbl>
          </a:graphicData>
        </a:graphic>
      </p:graphicFrame>
      <p:grpSp>
        <p:nvGrpSpPr>
          <p:cNvPr id="7" name="Group 6"/>
          <p:cNvGrpSpPr/>
          <p:nvPr/>
        </p:nvGrpSpPr>
        <p:grpSpPr>
          <a:xfrm>
            <a:off x="688502" y="3927335"/>
            <a:ext cx="7108774" cy="2490068"/>
            <a:chOff x="516376" y="3034709"/>
            <a:chExt cx="5331581" cy="1867551"/>
          </a:xfrm>
        </p:grpSpPr>
        <p:grpSp>
          <p:nvGrpSpPr>
            <p:cNvPr id="8" name="Group 7"/>
            <p:cNvGrpSpPr>
              <a:grpSpLocks noChangeAspect="1"/>
            </p:cNvGrpSpPr>
            <p:nvPr/>
          </p:nvGrpSpPr>
          <p:grpSpPr>
            <a:xfrm>
              <a:off x="516376" y="3034709"/>
              <a:ext cx="945175" cy="1804338"/>
              <a:chOff x="1224795" y="1706667"/>
              <a:chExt cx="188490" cy="491604"/>
            </a:xfrm>
            <a:solidFill>
              <a:schemeClr val="accent3"/>
            </a:solidFill>
          </p:grpSpPr>
          <p:sp>
            <p:nvSpPr>
              <p:cNvPr id="21" name="Freeform 6"/>
              <p:cNvSpPr>
                <a:spLocks/>
              </p:cNvSpPr>
              <p:nvPr/>
            </p:nvSpPr>
            <p:spPr bwMode="auto">
              <a:xfrm>
                <a:off x="1224795" y="1824110"/>
                <a:ext cx="188490" cy="374161"/>
              </a:xfrm>
              <a:custGeom>
                <a:avLst/>
                <a:gdLst>
                  <a:gd name="T0" fmla="*/ 299 w 310"/>
                  <a:gd name="T1" fmla="*/ 269 h 576"/>
                  <a:gd name="T2" fmla="*/ 263 w 310"/>
                  <a:gd name="T3" fmla="*/ 50 h 576"/>
                  <a:gd name="T4" fmla="*/ 155 w 310"/>
                  <a:gd name="T5" fmla="*/ 0 h 576"/>
                  <a:gd name="T6" fmla="*/ 47 w 310"/>
                  <a:gd name="T7" fmla="*/ 50 h 576"/>
                  <a:gd name="T8" fmla="*/ 11 w 310"/>
                  <a:gd name="T9" fmla="*/ 269 h 576"/>
                  <a:gd name="T10" fmla="*/ 58 w 310"/>
                  <a:gd name="T11" fmla="*/ 311 h 576"/>
                  <a:gd name="T12" fmla="*/ 12 w 310"/>
                  <a:gd name="T13" fmla="*/ 414 h 576"/>
                  <a:gd name="T14" fmla="*/ 78 w 310"/>
                  <a:gd name="T15" fmla="*/ 454 h 576"/>
                  <a:gd name="T16" fmla="*/ 89 w 310"/>
                  <a:gd name="T17" fmla="*/ 533 h 576"/>
                  <a:gd name="T18" fmla="*/ 155 w 310"/>
                  <a:gd name="T19" fmla="*/ 576 h 576"/>
                  <a:gd name="T20" fmla="*/ 221 w 310"/>
                  <a:gd name="T21" fmla="*/ 533 h 576"/>
                  <a:gd name="T22" fmla="*/ 232 w 310"/>
                  <a:gd name="T23" fmla="*/ 454 h 576"/>
                  <a:gd name="T24" fmla="*/ 298 w 310"/>
                  <a:gd name="T25" fmla="*/ 414 h 576"/>
                  <a:gd name="T26" fmla="*/ 252 w 310"/>
                  <a:gd name="T27" fmla="*/ 311 h 576"/>
                  <a:gd name="T28" fmla="*/ 299 w 310"/>
                  <a:gd name="T29" fmla="*/ 269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0" h="576">
                    <a:moveTo>
                      <a:pt x="299" y="269"/>
                    </a:moveTo>
                    <a:cubicBezTo>
                      <a:pt x="310" y="233"/>
                      <a:pt x="296" y="107"/>
                      <a:pt x="263" y="50"/>
                    </a:cubicBezTo>
                    <a:cubicBezTo>
                      <a:pt x="241" y="12"/>
                      <a:pt x="201" y="0"/>
                      <a:pt x="155" y="0"/>
                    </a:cubicBezTo>
                    <a:cubicBezTo>
                      <a:pt x="109" y="0"/>
                      <a:pt x="69" y="12"/>
                      <a:pt x="47" y="50"/>
                    </a:cubicBezTo>
                    <a:cubicBezTo>
                      <a:pt x="14" y="107"/>
                      <a:pt x="0" y="233"/>
                      <a:pt x="11" y="269"/>
                    </a:cubicBezTo>
                    <a:cubicBezTo>
                      <a:pt x="20" y="298"/>
                      <a:pt x="44" y="308"/>
                      <a:pt x="58" y="311"/>
                    </a:cubicBezTo>
                    <a:cubicBezTo>
                      <a:pt x="35" y="347"/>
                      <a:pt x="17" y="384"/>
                      <a:pt x="12" y="414"/>
                    </a:cubicBezTo>
                    <a:cubicBezTo>
                      <a:pt x="8" y="439"/>
                      <a:pt x="40" y="450"/>
                      <a:pt x="78" y="454"/>
                    </a:cubicBezTo>
                    <a:cubicBezTo>
                      <a:pt x="83" y="510"/>
                      <a:pt x="87" y="515"/>
                      <a:pt x="89" y="533"/>
                    </a:cubicBezTo>
                    <a:cubicBezTo>
                      <a:pt x="93" y="567"/>
                      <a:pt x="103" y="576"/>
                      <a:pt x="155" y="576"/>
                    </a:cubicBezTo>
                    <a:cubicBezTo>
                      <a:pt x="207" y="576"/>
                      <a:pt x="217" y="567"/>
                      <a:pt x="221" y="533"/>
                    </a:cubicBezTo>
                    <a:cubicBezTo>
                      <a:pt x="223" y="515"/>
                      <a:pt x="227" y="510"/>
                      <a:pt x="232" y="454"/>
                    </a:cubicBezTo>
                    <a:cubicBezTo>
                      <a:pt x="270" y="450"/>
                      <a:pt x="302" y="439"/>
                      <a:pt x="298" y="414"/>
                    </a:cubicBezTo>
                    <a:cubicBezTo>
                      <a:pt x="293" y="384"/>
                      <a:pt x="275" y="347"/>
                      <a:pt x="252" y="311"/>
                    </a:cubicBezTo>
                    <a:cubicBezTo>
                      <a:pt x="266" y="308"/>
                      <a:pt x="290" y="298"/>
                      <a:pt x="299" y="26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457178"/>
                <a:endParaRPr lang="en-GB" kern="0" dirty="0">
                  <a:solidFill>
                    <a:srgbClr val="000000"/>
                  </a:solidFill>
                </a:endParaRPr>
              </a:p>
            </p:txBody>
          </p:sp>
          <p:sp>
            <p:nvSpPr>
              <p:cNvPr id="22" name="Freeform 7"/>
              <p:cNvSpPr>
                <a:spLocks/>
              </p:cNvSpPr>
              <p:nvPr/>
            </p:nvSpPr>
            <p:spPr bwMode="auto">
              <a:xfrm>
                <a:off x="1261715" y="1706667"/>
                <a:ext cx="111395" cy="113220"/>
              </a:xfrm>
              <a:custGeom>
                <a:avLst/>
                <a:gdLst>
                  <a:gd name="T0" fmla="*/ 38 w 180"/>
                  <a:gd name="T1" fmla="*/ 159 h 183"/>
                  <a:gd name="T2" fmla="*/ 40 w 180"/>
                  <a:gd name="T3" fmla="*/ 161 h 183"/>
                  <a:gd name="T4" fmla="*/ 141 w 180"/>
                  <a:gd name="T5" fmla="*/ 161 h 183"/>
                  <a:gd name="T6" fmla="*/ 143 w 180"/>
                  <a:gd name="T7" fmla="*/ 159 h 183"/>
                  <a:gd name="T8" fmla="*/ 162 w 180"/>
                  <a:gd name="T9" fmla="*/ 164 h 183"/>
                  <a:gd name="T10" fmla="*/ 180 w 180"/>
                  <a:gd name="T11" fmla="*/ 81 h 183"/>
                  <a:gd name="T12" fmla="*/ 90 w 180"/>
                  <a:gd name="T13" fmla="*/ 11 h 183"/>
                  <a:gd name="T14" fmla="*/ 0 w 180"/>
                  <a:gd name="T15" fmla="*/ 81 h 183"/>
                  <a:gd name="T16" fmla="*/ 18 w 180"/>
                  <a:gd name="T17" fmla="*/ 164 h 183"/>
                  <a:gd name="T18" fmla="*/ 38 w 180"/>
                  <a:gd name="T19" fmla="*/ 15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183">
                    <a:moveTo>
                      <a:pt x="38" y="159"/>
                    </a:moveTo>
                    <a:cubicBezTo>
                      <a:pt x="39" y="160"/>
                      <a:pt x="40" y="160"/>
                      <a:pt x="40" y="161"/>
                    </a:cubicBezTo>
                    <a:cubicBezTo>
                      <a:pt x="62" y="183"/>
                      <a:pt x="119" y="183"/>
                      <a:pt x="141" y="161"/>
                    </a:cubicBezTo>
                    <a:cubicBezTo>
                      <a:pt x="142" y="160"/>
                      <a:pt x="142" y="160"/>
                      <a:pt x="143" y="159"/>
                    </a:cubicBezTo>
                    <a:cubicBezTo>
                      <a:pt x="155" y="161"/>
                      <a:pt x="162" y="164"/>
                      <a:pt x="162" y="164"/>
                    </a:cubicBezTo>
                    <a:cubicBezTo>
                      <a:pt x="162" y="164"/>
                      <a:pt x="180" y="133"/>
                      <a:pt x="180" y="81"/>
                    </a:cubicBezTo>
                    <a:cubicBezTo>
                      <a:pt x="180" y="24"/>
                      <a:pt x="132" y="0"/>
                      <a:pt x="90" y="11"/>
                    </a:cubicBezTo>
                    <a:cubicBezTo>
                      <a:pt x="48" y="0"/>
                      <a:pt x="0" y="24"/>
                      <a:pt x="0" y="81"/>
                    </a:cubicBezTo>
                    <a:cubicBezTo>
                      <a:pt x="0" y="133"/>
                      <a:pt x="18" y="164"/>
                      <a:pt x="18" y="164"/>
                    </a:cubicBezTo>
                    <a:cubicBezTo>
                      <a:pt x="18" y="164"/>
                      <a:pt x="25" y="161"/>
                      <a:pt x="38" y="15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457178"/>
                <a:endParaRPr lang="en-GB" kern="0" dirty="0">
                  <a:solidFill>
                    <a:srgbClr val="000000"/>
                  </a:solidFill>
                </a:endParaRPr>
              </a:p>
            </p:txBody>
          </p:sp>
        </p:grpSp>
        <p:cxnSp>
          <p:nvCxnSpPr>
            <p:cNvPr id="9" name="Straight Connector 8"/>
            <p:cNvCxnSpPr/>
            <p:nvPr/>
          </p:nvCxnSpPr>
          <p:spPr>
            <a:xfrm flipV="1">
              <a:off x="1218550" y="3956657"/>
              <a:ext cx="521208" cy="3137"/>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41"/>
            <p:cNvCxnSpPr/>
            <p:nvPr/>
          </p:nvCxnSpPr>
          <p:spPr>
            <a:xfrm rot="16200000" flipH="1">
              <a:off x="1290058" y="3072863"/>
              <a:ext cx="182880" cy="697354"/>
            </a:xfrm>
            <a:prstGeom prst="bentConnector2">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4" idx="6"/>
            </p:cNvCxnSpPr>
            <p:nvPr/>
          </p:nvCxnSpPr>
          <p:spPr>
            <a:xfrm>
              <a:off x="996442" y="4331632"/>
              <a:ext cx="736831"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080932" y="4732453"/>
              <a:ext cx="652340" cy="656"/>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974633" y="3155343"/>
              <a:ext cx="116378" cy="116377"/>
            </a:xfrm>
            <a:prstGeom prst="ellipse">
              <a:avLst/>
            </a:prstGeom>
            <a:solidFill>
              <a:schemeClr val="bg1"/>
            </a:solid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78"/>
              <a:endParaRPr lang="en-US" kern="0" dirty="0">
                <a:solidFill>
                  <a:srgbClr val="FFFFFF"/>
                </a:solidFill>
              </a:endParaRPr>
            </a:p>
          </p:txBody>
        </p:sp>
        <p:sp>
          <p:nvSpPr>
            <p:cNvPr id="14" name="Oval 13"/>
            <p:cNvSpPr/>
            <p:nvPr/>
          </p:nvSpPr>
          <p:spPr>
            <a:xfrm>
              <a:off x="880064" y="4273443"/>
              <a:ext cx="116378" cy="116377"/>
            </a:xfrm>
            <a:prstGeom prst="ellipse">
              <a:avLst/>
            </a:prstGeom>
            <a:solidFill>
              <a:schemeClr val="bg1"/>
            </a:solid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78"/>
              <a:endParaRPr lang="en-US" kern="0" dirty="0">
                <a:solidFill>
                  <a:srgbClr val="FFFFFF"/>
                </a:solidFill>
              </a:endParaRPr>
            </a:p>
          </p:txBody>
        </p:sp>
        <p:sp>
          <p:nvSpPr>
            <p:cNvPr id="15" name="Oval 14"/>
            <p:cNvSpPr/>
            <p:nvPr/>
          </p:nvSpPr>
          <p:spPr>
            <a:xfrm>
              <a:off x="1095712" y="3909247"/>
              <a:ext cx="116378" cy="116377"/>
            </a:xfrm>
            <a:prstGeom prst="ellipse">
              <a:avLst/>
            </a:prstGeom>
            <a:solidFill>
              <a:schemeClr val="bg1"/>
            </a:solid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78"/>
              <a:endParaRPr lang="en-US" kern="0" dirty="0">
                <a:solidFill>
                  <a:srgbClr val="FFFFFF"/>
                </a:solidFill>
              </a:endParaRPr>
            </a:p>
          </p:txBody>
        </p:sp>
        <p:sp>
          <p:nvSpPr>
            <p:cNvPr id="16" name="Oval 15"/>
            <p:cNvSpPr/>
            <p:nvPr/>
          </p:nvSpPr>
          <p:spPr>
            <a:xfrm>
              <a:off x="993683" y="4670065"/>
              <a:ext cx="116378" cy="116377"/>
            </a:xfrm>
            <a:prstGeom prst="ellipse">
              <a:avLst/>
            </a:prstGeom>
            <a:solidFill>
              <a:schemeClr val="bg1"/>
            </a:solid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78"/>
              <a:endParaRPr lang="en-US" kern="0" dirty="0">
                <a:solidFill>
                  <a:srgbClr val="FFFFFF"/>
                </a:solidFill>
              </a:endParaRPr>
            </a:p>
          </p:txBody>
        </p:sp>
        <p:sp>
          <p:nvSpPr>
            <p:cNvPr id="17" name="Text Placeholder 2"/>
            <p:cNvSpPr txBox="1">
              <a:spLocks/>
            </p:cNvSpPr>
            <p:nvPr/>
          </p:nvSpPr>
          <p:spPr>
            <a:xfrm>
              <a:off x="1790019" y="3739382"/>
              <a:ext cx="3549763" cy="413161"/>
            </a:xfrm>
            <a:prstGeom prst="rect">
              <a:avLst/>
            </a:prstGeom>
          </p:spPr>
          <p:txBody>
            <a:bodyPr vert="horz" lIns="0" tIns="72000" rIns="0" bIns="72000" anchor="ctr"/>
            <a:lstStyle>
              <a:lvl1pPr marL="0" indent="0" algn="l" defTabSz="342900" rtl="0" eaLnBrk="1" latinLnBrk="0" hangingPunct="1">
                <a:spcBef>
                  <a:spcPts val="0"/>
                </a:spcBef>
                <a:buFont typeface="Arial"/>
                <a:buNone/>
                <a:defRPr sz="1600" kern="1200" baseline="0">
                  <a:solidFill>
                    <a:schemeClr val="tx1"/>
                  </a:solidFill>
                  <a:latin typeface="Arial" pitchFamily="34" charset="0"/>
                  <a:ea typeface="+mn-ea"/>
                  <a:cs typeface="Arial" pitchFamily="34" charset="0"/>
                </a:defRPr>
              </a:lvl1pPr>
              <a:lvl2pPr marL="342900" indent="0" algn="l" defTabSz="342900" rtl="0" eaLnBrk="1" latinLnBrk="0" hangingPunct="1">
                <a:spcBef>
                  <a:spcPct val="20000"/>
                </a:spcBef>
                <a:buFont typeface="Arial"/>
                <a:buNone/>
                <a:defRPr sz="1050" kern="1200">
                  <a:solidFill>
                    <a:schemeClr val="tx1"/>
                  </a:solidFill>
                  <a:latin typeface="+mn-lt"/>
                  <a:ea typeface="+mn-ea"/>
                  <a:cs typeface="+mn-cs"/>
                </a:defRPr>
              </a:lvl2pPr>
              <a:lvl3pPr marL="685800" indent="0" algn="l" defTabSz="342900" rtl="0" eaLnBrk="1" latinLnBrk="0" hangingPunct="1">
                <a:spcBef>
                  <a:spcPct val="20000"/>
                </a:spcBef>
                <a:buFont typeface="Arial"/>
                <a:buNone/>
                <a:defRPr sz="1050" kern="1200">
                  <a:solidFill>
                    <a:schemeClr val="tx1"/>
                  </a:solidFill>
                  <a:latin typeface="+mn-lt"/>
                  <a:ea typeface="+mn-ea"/>
                  <a:cs typeface="+mn-cs"/>
                </a:defRPr>
              </a:lvl3pPr>
              <a:lvl4pPr marL="1028700" indent="0" algn="l" defTabSz="342900" rtl="0" eaLnBrk="1" latinLnBrk="0" hangingPunct="1">
                <a:spcBef>
                  <a:spcPct val="20000"/>
                </a:spcBef>
                <a:buFont typeface="Arial"/>
                <a:buNone/>
                <a:defRPr sz="1050" kern="1200">
                  <a:solidFill>
                    <a:schemeClr val="tx1"/>
                  </a:solidFill>
                  <a:latin typeface="+mn-lt"/>
                  <a:ea typeface="+mn-ea"/>
                  <a:cs typeface="+mn-cs"/>
                </a:defRPr>
              </a:lvl4pPr>
              <a:lvl5pPr marL="1371600" indent="0" algn="l" defTabSz="342900" rtl="0" eaLnBrk="1" latinLnBrk="0" hangingPunct="1">
                <a:spcBef>
                  <a:spcPct val="20000"/>
                </a:spcBef>
                <a:buFont typeface="Arial"/>
                <a:buNone/>
                <a:defRPr sz="105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342891"/>
              <a:r>
                <a:rPr lang="en-US" sz="1467" dirty="0"/>
                <a:t>GI (incl. ulcers)</a:t>
              </a:r>
              <a:r>
                <a:rPr lang="en-US" sz="1467" dirty="0">
                  <a:solidFill>
                    <a:srgbClr val="3F4444"/>
                  </a:solidFill>
                </a:rPr>
                <a:t>	</a:t>
              </a:r>
              <a:r>
                <a:rPr lang="en-US" sz="1467" b="1" dirty="0">
                  <a:solidFill>
                    <a:schemeClr val="accent2"/>
                  </a:solidFill>
                  <a:latin typeface="+mn-lt"/>
                </a:rPr>
                <a:t>65% vs. 34%  (OR, 3.99; p&lt;0.001)</a:t>
              </a:r>
              <a:endParaRPr lang="en-GB" sz="1467" dirty="0">
                <a:solidFill>
                  <a:schemeClr val="accent2"/>
                </a:solidFill>
                <a:latin typeface="+mn-lt"/>
              </a:endParaRPr>
            </a:p>
          </p:txBody>
        </p:sp>
        <p:sp>
          <p:nvSpPr>
            <p:cNvPr id="18" name="Text Placeholder 2"/>
            <p:cNvSpPr txBox="1">
              <a:spLocks/>
            </p:cNvSpPr>
            <p:nvPr/>
          </p:nvSpPr>
          <p:spPr>
            <a:xfrm>
              <a:off x="1790019" y="3329185"/>
              <a:ext cx="3340780" cy="359151"/>
            </a:xfrm>
            <a:prstGeom prst="rect">
              <a:avLst/>
            </a:prstGeom>
          </p:spPr>
          <p:txBody>
            <a:bodyPr vert="horz" lIns="0" tIns="72000" rIns="0" bIns="72000" anchor="ctr"/>
            <a:lstStyle>
              <a:lvl1pPr marL="0" indent="0" algn="l" defTabSz="342900" rtl="0" eaLnBrk="1" latinLnBrk="0" hangingPunct="1">
                <a:spcBef>
                  <a:spcPts val="0"/>
                </a:spcBef>
                <a:buFont typeface="Arial"/>
                <a:buNone/>
                <a:defRPr sz="1600" kern="1200" baseline="0">
                  <a:solidFill>
                    <a:schemeClr val="tx1"/>
                  </a:solidFill>
                  <a:latin typeface="Arial" pitchFamily="34" charset="0"/>
                  <a:ea typeface="+mn-ea"/>
                  <a:cs typeface="Arial" pitchFamily="34" charset="0"/>
                </a:defRPr>
              </a:lvl1pPr>
              <a:lvl2pPr marL="342900" indent="0" algn="l" defTabSz="342900" rtl="0" eaLnBrk="1" latinLnBrk="0" hangingPunct="1">
                <a:spcBef>
                  <a:spcPct val="20000"/>
                </a:spcBef>
                <a:buFont typeface="Arial"/>
                <a:buNone/>
                <a:defRPr sz="1050" kern="1200">
                  <a:solidFill>
                    <a:schemeClr val="tx1"/>
                  </a:solidFill>
                  <a:latin typeface="+mn-lt"/>
                  <a:ea typeface="+mn-ea"/>
                  <a:cs typeface="+mn-cs"/>
                </a:defRPr>
              </a:lvl2pPr>
              <a:lvl3pPr marL="685800" indent="0" algn="l" defTabSz="342900" rtl="0" eaLnBrk="1" latinLnBrk="0" hangingPunct="1">
                <a:spcBef>
                  <a:spcPct val="20000"/>
                </a:spcBef>
                <a:buFont typeface="Arial"/>
                <a:buNone/>
                <a:defRPr sz="1050" kern="1200">
                  <a:solidFill>
                    <a:schemeClr val="tx1"/>
                  </a:solidFill>
                  <a:latin typeface="+mn-lt"/>
                  <a:ea typeface="+mn-ea"/>
                  <a:cs typeface="+mn-cs"/>
                </a:defRPr>
              </a:lvl3pPr>
              <a:lvl4pPr marL="1028700" indent="0" algn="l" defTabSz="342900" rtl="0" eaLnBrk="1" latinLnBrk="0" hangingPunct="1">
                <a:spcBef>
                  <a:spcPct val="20000"/>
                </a:spcBef>
                <a:buFont typeface="Arial"/>
                <a:buNone/>
                <a:defRPr sz="1050" kern="1200">
                  <a:solidFill>
                    <a:schemeClr val="tx1"/>
                  </a:solidFill>
                  <a:latin typeface="+mn-lt"/>
                  <a:ea typeface="+mn-ea"/>
                  <a:cs typeface="+mn-cs"/>
                </a:defRPr>
              </a:lvl4pPr>
              <a:lvl5pPr marL="1371600" indent="0" algn="l" defTabSz="342900" rtl="0" eaLnBrk="1" latinLnBrk="0" hangingPunct="1">
                <a:spcBef>
                  <a:spcPct val="20000"/>
                </a:spcBef>
                <a:buFont typeface="Arial"/>
                <a:buNone/>
                <a:defRPr sz="105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342891"/>
              <a:r>
                <a:rPr lang="en-US" sz="1467" dirty="0"/>
                <a:t>Cataracts</a:t>
              </a:r>
              <a:r>
                <a:rPr lang="en-US" sz="1467" dirty="0">
                  <a:solidFill>
                    <a:srgbClr val="3F4444"/>
                  </a:solidFill>
                </a:rPr>
                <a:t>            </a:t>
              </a:r>
              <a:r>
                <a:rPr lang="en-US" sz="1467" b="1" dirty="0">
                  <a:solidFill>
                    <a:schemeClr val="accent2"/>
                  </a:solidFill>
                  <a:latin typeface="+mn-lt"/>
                </a:rPr>
                <a:t>9% vs. 5%</a:t>
              </a:r>
              <a:r>
                <a:rPr lang="en-US" sz="1467" b="1" dirty="0">
                  <a:solidFill>
                    <a:srgbClr val="68D2DF"/>
                  </a:solidFill>
                  <a:latin typeface="+mn-lt"/>
                </a:rPr>
                <a:t>  </a:t>
              </a:r>
              <a:r>
                <a:rPr lang="en-US" sz="1467" b="1" dirty="0">
                  <a:solidFill>
                    <a:schemeClr val="accent2"/>
                  </a:solidFill>
                  <a:latin typeface="+mn-lt"/>
                </a:rPr>
                <a:t>(OR, 1.89; p&lt;0.001)</a:t>
              </a:r>
              <a:endParaRPr lang="en-GB" sz="1467" dirty="0">
                <a:solidFill>
                  <a:schemeClr val="accent2"/>
                </a:solidFill>
                <a:latin typeface="+mn-lt"/>
              </a:endParaRPr>
            </a:p>
          </p:txBody>
        </p:sp>
        <p:sp>
          <p:nvSpPr>
            <p:cNvPr id="19" name="Text Placeholder 2"/>
            <p:cNvSpPr txBox="1">
              <a:spLocks/>
            </p:cNvSpPr>
            <p:nvPr/>
          </p:nvSpPr>
          <p:spPr>
            <a:xfrm>
              <a:off x="1790019" y="4576449"/>
              <a:ext cx="4057938" cy="325811"/>
            </a:xfrm>
            <a:prstGeom prst="rect">
              <a:avLst/>
            </a:prstGeom>
          </p:spPr>
          <p:txBody>
            <a:bodyPr vert="horz" lIns="0" tIns="72000" rIns="0" bIns="72000" anchor="ctr"/>
            <a:lstStyle>
              <a:lvl1pPr marL="0" indent="0" algn="l" defTabSz="342900" rtl="0" eaLnBrk="1" latinLnBrk="0" hangingPunct="1">
                <a:spcBef>
                  <a:spcPts val="0"/>
                </a:spcBef>
                <a:buFont typeface="Arial"/>
                <a:buNone/>
                <a:defRPr sz="1600" kern="1200" baseline="0">
                  <a:solidFill>
                    <a:schemeClr val="tx1"/>
                  </a:solidFill>
                  <a:latin typeface="Arial" pitchFamily="34" charset="0"/>
                  <a:ea typeface="+mn-ea"/>
                  <a:cs typeface="Arial" pitchFamily="34" charset="0"/>
                </a:defRPr>
              </a:lvl1pPr>
              <a:lvl2pPr marL="342900" indent="0" algn="l" defTabSz="342900" rtl="0" eaLnBrk="1" latinLnBrk="0" hangingPunct="1">
                <a:spcBef>
                  <a:spcPct val="20000"/>
                </a:spcBef>
                <a:buFont typeface="Arial"/>
                <a:buNone/>
                <a:defRPr sz="1050" kern="1200">
                  <a:solidFill>
                    <a:schemeClr val="tx1"/>
                  </a:solidFill>
                  <a:latin typeface="+mn-lt"/>
                  <a:ea typeface="+mn-ea"/>
                  <a:cs typeface="+mn-cs"/>
                </a:defRPr>
              </a:lvl2pPr>
              <a:lvl3pPr marL="685800" indent="0" algn="l" defTabSz="342900" rtl="0" eaLnBrk="1" latinLnBrk="0" hangingPunct="1">
                <a:spcBef>
                  <a:spcPct val="20000"/>
                </a:spcBef>
                <a:buFont typeface="Arial"/>
                <a:buNone/>
                <a:defRPr sz="1050" kern="1200">
                  <a:solidFill>
                    <a:schemeClr val="tx1"/>
                  </a:solidFill>
                  <a:latin typeface="+mn-lt"/>
                  <a:ea typeface="+mn-ea"/>
                  <a:cs typeface="+mn-cs"/>
                </a:defRPr>
              </a:lvl3pPr>
              <a:lvl4pPr marL="1028700" indent="0" algn="l" defTabSz="342900" rtl="0" eaLnBrk="1" latinLnBrk="0" hangingPunct="1">
                <a:spcBef>
                  <a:spcPct val="20000"/>
                </a:spcBef>
                <a:buFont typeface="Arial"/>
                <a:buNone/>
                <a:defRPr sz="1050" kern="1200">
                  <a:solidFill>
                    <a:schemeClr val="tx1"/>
                  </a:solidFill>
                  <a:latin typeface="+mn-lt"/>
                  <a:ea typeface="+mn-ea"/>
                  <a:cs typeface="+mn-cs"/>
                </a:defRPr>
              </a:lvl4pPr>
              <a:lvl5pPr marL="1371600" indent="0" algn="l" defTabSz="342900" rtl="0" eaLnBrk="1" latinLnBrk="0" hangingPunct="1">
                <a:spcBef>
                  <a:spcPct val="20000"/>
                </a:spcBef>
                <a:buFont typeface="Arial"/>
                <a:buNone/>
                <a:defRPr sz="105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342891"/>
              <a:r>
                <a:rPr lang="en-US" sz="1467" dirty="0"/>
                <a:t>Osteoporosis</a:t>
              </a:r>
              <a:r>
                <a:rPr lang="en-US" sz="1467" dirty="0">
                  <a:solidFill>
                    <a:srgbClr val="3F4444"/>
                  </a:solidFill>
                </a:rPr>
                <a:t>	</a:t>
              </a:r>
              <a:r>
                <a:rPr lang="en-US" sz="1467" b="1" dirty="0">
                  <a:solidFill>
                    <a:schemeClr val="accent2"/>
                  </a:solidFill>
                  <a:latin typeface="+mn-lt"/>
                </a:rPr>
                <a:t>16% vs. 4%	 (OR, 5.23; p&lt;0.001</a:t>
              </a:r>
              <a:r>
                <a:rPr lang="en-US" sz="1467" b="1" dirty="0">
                  <a:solidFill>
                    <a:schemeClr val="accent2">
                      <a:lumMod val="90000"/>
                      <a:lumOff val="10000"/>
                    </a:schemeClr>
                  </a:solidFill>
                  <a:latin typeface="+mn-lt"/>
                </a:rPr>
                <a:t>)</a:t>
              </a:r>
              <a:endParaRPr lang="en-GB" sz="1467" b="1" dirty="0">
                <a:solidFill>
                  <a:schemeClr val="accent2">
                    <a:lumMod val="90000"/>
                    <a:lumOff val="10000"/>
                  </a:schemeClr>
                </a:solidFill>
                <a:latin typeface="+mn-lt"/>
              </a:endParaRPr>
            </a:p>
          </p:txBody>
        </p:sp>
        <p:sp>
          <p:nvSpPr>
            <p:cNvPr id="20" name="Text Placeholder 2"/>
            <p:cNvSpPr txBox="1">
              <a:spLocks/>
            </p:cNvSpPr>
            <p:nvPr/>
          </p:nvSpPr>
          <p:spPr>
            <a:xfrm>
              <a:off x="1790019" y="4177536"/>
              <a:ext cx="3409525" cy="331036"/>
            </a:xfrm>
            <a:prstGeom prst="rect">
              <a:avLst/>
            </a:prstGeom>
          </p:spPr>
          <p:txBody>
            <a:bodyPr vert="horz" lIns="0" tIns="72000" rIns="0" bIns="72000" anchor="ctr"/>
            <a:lstStyle>
              <a:lvl1pPr marL="0" indent="0" algn="l" defTabSz="342900" rtl="0" eaLnBrk="1" latinLnBrk="0" hangingPunct="1">
                <a:spcBef>
                  <a:spcPts val="0"/>
                </a:spcBef>
                <a:buFont typeface="Arial"/>
                <a:buNone/>
                <a:defRPr sz="1600" kern="1200" baseline="0">
                  <a:solidFill>
                    <a:schemeClr val="tx1"/>
                  </a:solidFill>
                  <a:latin typeface="Arial" pitchFamily="34" charset="0"/>
                  <a:ea typeface="+mn-ea"/>
                  <a:cs typeface="Arial" pitchFamily="34" charset="0"/>
                </a:defRPr>
              </a:lvl1pPr>
              <a:lvl2pPr marL="342900" indent="0" algn="l" defTabSz="342900" rtl="0" eaLnBrk="1" latinLnBrk="0" hangingPunct="1">
                <a:spcBef>
                  <a:spcPct val="20000"/>
                </a:spcBef>
                <a:buFont typeface="Arial"/>
                <a:buNone/>
                <a:defRPr sz="1050" kern="1200">
                  <a:solidFill>
                    <a:schemeClr val="tx1"/>
                  </a:solidFill>
                  <a:latin typeface="+mn-lt"/>
                  <a:ea typeface="+mn-ea"/>
                  <a:cs typeface="+mn-cs"/>
                </a:defRPr>
              </a:lvl2pPr>
              <a:lvl3pPr marL="685800" indent="0" algn="l" defTabSz="342900" rtl="0" eaLnBrk="1" latinLnBrk="0" hangingPunct="1">
                <a:spcBef>
                  <a:spcPct val="20000"/>
                </a:spcBef>
                <a:buFont typeface="Arial"/>
                <a:buNone/>
                <a:defRPr sz="1050" kern="1200">
                  <a:solidFill>
                    <a:schemeClr val="tx1"/>
                  </a:solidFill>
                  <a:latin typeface="+mn-lt"/>
                  <a:ea typeface="+mn-ea"/>
                  <a:cs typeface="+mn-cs"/>
                </a:defRPr>
              </a:lvl3pPr>
              <a:lvl4pPr marL="1028700" indent="0" algn="l" defTabSz="342900" rtl="0" eaLnBrk="1" latinLnBrk="0" hangingPunct="1">
                <a:spcBef>
                  <a:spcPct val="20000"/>
                </a:spcBef>
                <a:buFont typeface="Arial"/>
                <a:buNone/>
                <a:defRPr sz="1050" kern="1200">
                  <a:solidFill>
                    <a:schemeClr val="tx1"/>
                  </a:solidFill>
                  <a:latin typeface="+mn-lt"/>
                  <a:ea typeface="+mn-ea"/>
                  <a:cs typeface="+mn-cs"/>
                </a:defRPr>
              </a:lvl4pPr>
              <a:lvl5pPr marL="1371600" indent="0" algn="l" defTabSz="342900" rtl="0" eaLnBrk="1" latinLnBrk="0" hangingPunct="1">
                <a:spcBef>
                  <a:spcPct val="20000"/>
                </a:spcBef>
                <a:buFont typeface="Arial"/>
                <a:buNone/>
                <a:defRPr sz="105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342891"/>
              <a:r>
                <a:rPr lang="en-US" sz="1467" dirty="0"/>
                <a:t>Diabetes</a:t>
              </a:r>
              <a:r>
                <a:rPr lang="en-US" sz="1467" dirty="0">
                  <a:solidFill>
                    <a:srgbClr val="3F4444"/>
                  </a:solidFill>
                </a:rPr>
                <a:t>	      </a:t>
              </a:r>
              <a:r>
                <a:rPr lang="en-US" sz="1467" b="1" dirty="0">
                  <a:solidFill>
                    <a:schemeClr val="accent2"/>
                  </a:solidFill>
                  <a:latin typeface="+mn-lt"/>
                </a:rPr>
                <a:t>10% vs. 7%  (OR, 1.46; p=0.006)</a:t>
              </a:r>
              <a:endParaRPr lang="en-GB" sz="1467" b="1" dirty="0">
                <a:solidFill>
                  <a:schemeClr val="accent2"/>
                </a:solidFill>
                <a:latin typeface="+mn-lt"/>
              </a:endParaRPr>
            </a:p>
          </p:txBody>
        </p:sp>
      </p:grpSp>
      <p:graphicFrame>
        <p:nvGraphicFramePr>
          <p:cNvPr id="23" name="Table 22"/>
          <p:cNvGraphicFramePr>
            <a:graphicFrameLocks noGrp="1"/>
          </p:cNvGraphicFramePr>
          <p:nvPr>
            <p:extLst/>
          </p:nvPr>
        </p:nvGraphicFramePr>
        <p:xfrm>
          <a:off x="7183367" y="4333276"/>
          <a:ext cx="4623624" cy="1645920"/>
        </p:xfrm>
        <a:graphic>
          <a:graphicData uri="http://schemas.openxmlformats.org/drawingml/2006/table">
            <a:tbl>
              <a:tblPr firstRow="1" bandRow="1">
                <a:tableStyleId>{5940675A-B579-460E-94D1-54222C63F5DA}</a:tableStyleId>
              </a:tblPr>
              <a:tblGrid>
                <a:gridCol w="4623624">
                  <a:extLst>
                    <a:ext uri="{9D8B030D-6E8A-4147-A177-3AD203B41FA5}">
                      <a16:colId xmlns:a16="http://schemas.microsoft.com/office/drawing/2014/main" val="1468775650"/>
                    </a:ext>
                  </a:extLst>
                </a:gridCol>
              </a:tblGrid>
              <a:tr h="314502">
                <a:tc>
                  <a:txBody>
                    <a:bodyPr/>
                    <a:lstStyle/>
                    <a:p>
                      <a:pPr algn="ctr"/>
                      <a:r>
                        <a:rPr lang="en-US" sz="2000" b="1" dirty="0">
                          <a:solidFill>
                            <a:schemeClr val="bg1"/>
                          </a:solidFill>
                        </a:rPr>
                        <a:t>BTS Registry</a:t>
                      </a:r>
                      <a:r>
                        <a:rPr lang="en-US" sz="2000" b="1" baseline="0" dirty="0">
                          <a:solidFill>
                            <a:schemeClr val="bg1"/>
                          </a:solidFill>
                        </a:rPr>
                        <a:t> OCS Cohort (n=770)</a:t>
                      </a:r>
                      <a:endParaRPr lang="en-US" sz="2000" b="1" dirty="0">
                        <a:solidFill>
                          <a:schemeClr val="bg1"/>
                        </a:solidFill>
                      </a:endParaRPr>
                    </a:p>
                  </a:txBody>
                  <a:tcPr marL="121920" marR="121920" marT="60960" marB="60960">
                    <a:solidFill>
                      <a:schemeClr val="accent2"/>
                    </a:solidFill>
                  </a:tcPr>
                </a:tc>
                <a:extLst>
                  <a:ext uri="{0D108BD9-81ED-4DB2-BD59-A6C34878D82A}">
                    <a16:rowId xmlns:a16="http://schemas.microsoft.com/office/drawing/2014/main" val="2097215483"/>
                  </a:ext>
                </a:extLst>
              </a:tr>
              <a:tr h="1171250">
                <a:tc>
                  <a:txBody>
                    <a:bodyPr/>
                    <a:lstStyle/>
                    <a:p>
                      <a:pPr marL="228600" indent="-228600" algn="l">
                        <a:buClr>
                          <a:schemeClr val="accent1"/>
                        </a:buClr>
                        <a:buFont typeface="Arial" panose="020B0604020202020204" pitchFamily="34" charset="0"/>
                        <a:buChar char="•"/>
                      </a:pPr>
                      <a:r>
                        <a:rPr lang="en-US" sz="1800" baseline="0" dirty="0"/>
                        <a:t>Similar disease rates observed as  OPCR database, in addition to:</a:t>
                      </a:r>
                    </a:p>
                    <a:p>
                      <a:pPr marL="640080" indent="-342900" algn="l">
                        <a:buClrTx/>
                        <a:buFont typeface="Arial" panose="020B0604020202020204" pitchFamily="34" charset="0"/>
                        <a:buChar char="─"/>
                      </a:pPr>
                      <a:r>
                        <a:rPr lang="en-US" sz="1800" dirty="0"/>
                        <a:t>high</a:t>
                      </a:r>
                      <a:r>
                        <a:rPr lang="en-US" sz="1800" baseline="0" dirty="0"/>
                        <a:t> </a:t>
                      </a:r>
                      <a:r>
                        <a:rPr lang="en-US" sz="1800" dirty="0"/>
                        <a:t>rates of osteopenia (35%) and</a:t>
                      </a:r>
                      <a:r>
                        <a:rPr lang="en-US" sz="1800" baseline="0" dirty="0"/>
                        <a:t> </a:t>
                      </a:r>
                      <a:r>
                        <a:rPr lang="en-US" sz="1800" dirty="0"/>
                        <a:t>obstructive sleep apnea</a:t>
                      </a:r>
                      <a:r>
                        <a:rPr lang="en-US" sz="1800" baseline="0" dirty="0"/>
                        <a:t> </a:t>
                      </a:r>
                      <a:r>
                        <a:rPr lang="en-US" sz="1800" dirty="0"/>
                        <a:t>(8%) </a:t>
                      </a:r>
                    </a:p>
                  </a:txBody>
                  <a:tcPr marL="121920" marR="121920" marT="60960" marB="60960"/>
                </a:tc>
                <a:extLst>
                  <a:ext uri="{0D108BD9-81ED-4DB2-BD59-A6C34878D82A}">
                    <a16:rowId xmlns:a16="http://schemas.microsoft.com/office/drawing/2014/main" val="1803448351"/>
                  </a:ext>
                </a:extLst>
              </a:tr>
            </a:tbl>
          </a:graphicData>
        </a:graphic>
      </p:graphicFrame>
      <p:sp>
        <p:nvSpPr>
          <p:cNvPr id="26" name="Rectangle 25"/>
          <p:cNvSpPr/>
          <p:nvPr/>
        </p:nvSpPr>
        <p:spPr>
          <a:xfrm>
            <a:off x="8185365" y="2958018"/>
            <a:ext cx="2619628" cy="276999"/>
          </a:xfrm>
          <a:prstGeom prst="rect">
            <a:avLst/>
          </a:prstGeom>
        </p:spPr>
        <p:txBody>
          <a:bodyPr wrap="none">
            <a:spAutoFit/>
          </a:bodyPr>
          <a:lstStyle/>
          <a:p>
            <a:pPr>
              <a:spcBef>
                <a:spcPts val="0"/>
              </a:spcBef>
            </a:pPr>
            <a:r>
              <a:rPr lang="en-GB" altLang="en-US" sz="1200" baseline="30000" dirty="0">
                <a:solidFill>
                  <a:srgbClr val="000000"/>
                </a:solidFill>
              </a:rPr>
              <a:t>a</a:t>
            </a:r>
            <a:r>
              <a:rPr lang="en-US" sz="1200" dirty="0"/>
              <a:t>p&lt;0.001 for severe vs. non-asthma</a:t>
            </a:r>
          </a:p>
        </p:txBody>
      </p:sp>
      <p:sp>
        <p:nvSpPr>
          <p:cNvPr id="27" name="Rectangle 26"/>
          <p:cNvSpPr/>
          <p:nvPr/>
        </p:nvSpPr>
        <p:spPr>
          <a:xfrm>
            <a:off x="4328987" y="3882895"/>
            <a:ext cx="1802096" cy="338554"/>
          </a:xfrm>
          <a:prstGeom prst="rect">
            <a:avLst/>
          </a:prstGeom>
        </p:spPr>
        <p:txBody>
          <a:bodyPr wrap="none">
            <a:spAutoFit/>
          </a:bodyPr>
          <a:lstStyle/>
          <a:p>
            <a:r>
              <a:rPr lang="en-US" sz="1600" b="1" dirty="0">
                <a:solidFill>
                  <a:schemeClr val="accent1"/>
                </a:solidFill>
              </a:rPr>
              <a:t>OPCR Database</a:t>
            </a:r>
          </a:p>
        </p:txBody>
      </p:sp>
    </p:spTree>
    <p:extLst>
      <p:ext uri="{BB962C8B-B14F-4D97-AF65-F5344CB8AC3E}">
        <p14:creationId xmlns:p14="http://schemas.microsoft.com/office/powerpoint/2010/main" val="13760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7850771" y="5683225"/>
            <a:ext cx="0" cy="49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359600" y="5683225"/>
            <a:ext cx="0" cy="49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885761" y="5683225"/>
            <a:ext cx="0" cy="49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rotWithShape="1">
          <a:blip r:embed="rId3"/>
          <a:srcRect t="1" b="1245"/>
          <a:stretch/>
        </p:blipFill>
        <p:spPr>
          <a:xfrm>
            <a:off x="1541973" y="1688569"/>
            <a:ext cx="9439275" cy="4025941"/>
          </a:xfrm>
          <a:prstGeom prst="rect">
            <a:avLst/>
          </a:prstGeom>
        </p:spPr>
      </p:pic>
      <p:sp>
        <p:nvSpPr>
          <p:cNvPr id="5" name="Title 4"/>
          <p:cNvSpPr>
            <a:spLocks noGrp="1"/>
          </p:cNvSpPr>
          <p:nvPr>
            <p:ph type="title"/>
          </p:nvPr>
        </p:nvSpPr>
        <p:spPr/>
        <p:txBody>
          <a:bodyPr/>
          <a:lstStyle/>
          <a:p>
            <a:r>
              <a:rPr lang="en-US" dirty="0"/>
              <a:t>OCS Titration Schedule For Eligible Patients During Reduction Phase </a:t>
            </a:r>
            <a:br>
              <a:rPr lang="en-US" dirty="0"/>
            </a:br>
            <a:r>
              <a:rPr lang="en-US" dirty="0"/>
              <a:t>(Visit 8 to Visit 13) </a:t>
            </a:r>
            <a:r>
              <a:rPr lang="en-US" b="0" dirty="0"/>
              <a:t>	</a:t>
            </a:r>
            <a:endParaRPr lang="en-US" dirty="0"/>
          </a:p>
        </p:txBody>
      </p:sp>
      <p:sp>
        <p:nvSpPr>
          <p:cNvPr id="3" name="Slide Number Placeholder 2"/>
          <p:cNvSpPr>
            <a:spLocks noGrp="1"/>
          </p:cNvSpPr>
          <p:nvPr>
            <p:ph type="sldNum" sz="quarter" idx="12"/>
          </p:nvPr>
        </p:nvSpPr>
        <p:spPr/>
        <p:txBody>
          <a:bodyPr/>
          <a:lstStyle/>
          <a:p>
            <a:fld id="{CC7432E5-F8E0-41AE-9A6B-AD730338B005}" type="slidenum">
              <a:rPr lang="en-US" smtClean="0"/>
              <a:t>39</a:t>
            </a:fld>
            <a:endParaRPr lang="en-US" dirty="0"/>
          </a:p>
        </p:txBody>
      </p:sp>
      <p:sp>
        <p:nvSpPr>
          <p:cNvPr id="7" name="Text Placeholder 6"/>
          <p:cNvSpPr>
            <a:spLocks noGrp="1"/>
          </p:cNvSpPr>
          <p:nvPr>
            <p:ph type="body" sz="quarter" idx="13"/>
          </p:nvPr>
        </p:nvSpPr>
        <p:spPr/>
        <p:txBody>
          <a:bodyPr>
            <a:normAutofit/>
          </a:bodyPr>
          <a:lstStyle/>
          <a:p>
            <a:r>
              <a:rPr lang="en-US" sz="950" dirty="0"/>
              <a:t>*OCS daily dose of 1.25 mg and 2.5 mg every other day was permitted. </a:t>
            </a:r>
          </a:p>
          <a:p>
            <a:pPr>
              <a:spcBef>
                <a:spcPts val="0"/>
              </a:spcBef>
            </a:pPr>
            <a:r>
              <a:rPr lang="en-US" sz="950" dirty="0"/>
              <a:t>OCS = oral corticosteroid; V = visit.</a:t>
            </a:r>
          </a:p>
          <a:p>
            <a:pPr>
              <a:spcBef>
                <a:spcPts val="0"/>
              </a:spcBef>
            </a:pPr>
            <a:r>
              <a:rPr lang="en-US" dirty="0"/>
              <a:t>Nair P et al. Supplementary appendix. </a:t>
            </a:r>
            <a:r>
              <a:rPr lang="en-US" i="1" dirty="0"/>
              <a:t>N Engl J Med</a:t>
            </a:r>
            <a:r>
              <a:rPr lang="en-US" dirty="0"/>
              <a:t>. 2017;376:2448-2458.</a:t>
            </a:r>
          </a:p>
        </p:txBody>
      </p:sp>
      <p:sp>
        <p:nvSpPr>
          <p:cNvPr id="11" name="TextBox 10"/>
          <p:cNvSpPr txBox="1"/>
          <p:nvPr/>
        </p:nvSpPr>
        <p:spPr>
          <a:xfrm>
            <a:off x="616648" y="1733265"/>
            <a:ext cx="400110" cy="3981245"/>
          </a:xfrm>
          <a:prstGeom prst="rect">
            <a:avLst/>
          </a:prstGeom>
          <a:noFill/>
        </p:spPr>
        <p:txBody>
          <a:bodyPr vert="vert270" wrap="square" rtlCol="0">
            <a:spAutoFit/>
          </a:bodyPr>
          <a:lstStyle/>
          <a:p>
            <a:pPr algn="ctr"/>
            <a:r>
              <a:rPr lang="en-US" sz="1400" b="1" dirty="0"/>
              <a:t>OCS Dose, mg/d </a:t>
            </a:r>
          </a:p>
        </p:txBody>
      </p:sp>
      <p:sp>
        <p:nvSpPr>
          <p:cNvPr id="12" name="TextBox 11"/>
          <p:cNvSpPr txBox="1"/>
          <p:nvPr/>
        </p:nvSpPr>
        <p:spPr>
          <a:xfrm>
            <a:off x="862312" y="5915951"/>
            <a:ext cx="1380587" cy="461665"/>
          </a:xfrm>
          <a:prstGeom prst="rect">
            <a:avLst/>
          </a:prstGeom>
          <a:noFill/>
        </p:spPr>
        <p:txBody>
          <a:bodyPr wrap="square" rtlCol="0">
            <a:spAutoFit/>
          </a:bodyPr>
          <a:lstStyle/>
          <a:p>
            <a:r>
              <a:rPr lang="en-US" sz="1200" b="1" dirty="0"/>
              <a:t>Optimized OCS  dose, mg/d (V6)</a:t>
            </a:r>
          </a:p>
        </p:txBody>
      </p:sp>
      <p:sp>
        <p:nvSpPr>
          <p:cNvPr id="18" name="TextBox 1"/>
          <p:cNvSpPr txBox="1"/>
          <p:nvPr/>
        </p:nvSpPr>
        <p:spPr>
          <a:xfrm>
            <a:off x="1270538" y="5695619"/>
            <a:ext cx="10458613" cy="40943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dirty="0"/>
              <a:t>Week 0/V6             Week 4/V8              Week 8/V9             Week 12/V10          Week 16/V11         Week 20/V12          Week 24/V13</a:t>
            </a:r>
          </a:p>
        </p:txBody>
      </p:sp>
      <p:pic>
        <p:nvPicPr>
          <p:cNvPr id="4" name="Picture 3"/>
          <p:cNvPicPr>
            <a:picLocks noChangeAspect="1"/>
          </p:cNvPicPr>
          <p:nvPr/>
        </p:nvPicPr>
        <p:blipFill>
          <a:blip r:embed="rId4">
            <a:clrChange>
              <a:clrFrom>
                <a:srgbClr val="FFFFFF"/>
              </a:clrFrom>
              <a:clrTo>
                <a:srgbClr val="FFFFFF">
                  <a:alpha val="0"/>
                </a:srgbClr>
              </a:clrTo>
            </a:clrChange>
          </a:blip>
          <a:stretch>
            <a:fillRect/>
          </a:stretch>
        </p:blipFill>
        <p:spPr>
          <a:xfrm>
            <a:off x="2015853" y="6037679"/>
            <a:ext cx="8985498" cy="234284"/>
          </a:xfrm>
          <a:prstGeom prst="rect">
            <a:avLst/>
          </a:prstGeom>
        </p:spPr>
      </p:pic>
      <p:grpSp>
        <p:nvGrpSpPr>
          <p:cNvPr id="16" name="Group 15"/>
          <p:cNvGrpSpPr/>
          <p:nvPr/>
        </p:nvGrpSpPr>
        <p:grpSpPr>
          <a:xfrm>
            <a:off x="1746135" y="5683225"/>
            <a:ext cx="4574146" cy="49769"/>
            <a:chOff x="1746135" y="5683225"/>
            <a:chExt cx="4574146" cy="49769"/>
          </a:xfrm>
        </p:grpSpPr>
        <p:cxnSp>
          <p:nvCxnSpPr>
            <p:cNvPr id="9" name="Straight Connector 8"/>
            <p:cNvCxnSpPr/>
            <p:nvPr/>
          </p:nvCxnSpPr>
          <p:spPr>
            <a:xfrm>
              <a:off x="1746135" y="5683225"/>
              <a:ext cx="0" cy="49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272297" y="5683225"/>
              <a:ext cx="0" cy="49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07126" y="5683225"/>
              <a:ext cx="0" cy="49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320281" y="5683225"/>
              <a:ext cx="0" cy="49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0" name="Content Placeholder 9"/>
          <p:cNvGraphicFramePr>
            <a:graphicFrameLocks noGrp="1"/>
          </p:cNvGraphicFramePr>
          <p:nvPr>
            <p:ph idx="1"/>
            <p:extLst>
              <p:ext uri="{D42A27DB-BD31-4B8C-83A1-F6EECF244321}">
                <p14:modId xmlns:p14="http://schemas.microsoft.com/office/powerpoint/2010/main" val="2643365551"/>
              </p:ext>
            </p:extLst>
          </p:nvPr>
        </p:nvGraphicFramePr>
        <p:xfrm>
          <a:off x="1023582" y="1262063"/>
          <a:ext cx="10711218" cy="4572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70981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6506747" y="2422933"/>
            <a:ext cx="5410120" cy="1731480"/>
          </a:xfrm>
          <a:prstGeom prst="rect">
            <a:avLst/>
          </a:prstGeom>
        </p:spPr>
      </p:pic>
      <p:cxnSp>
        <p:nvCxnSpPr>
          <p:cNvPr id="419" name="Straight Connector 418"/>
          <p:cNvCxnSpPr/>
          <p:nvPr/>
        </p:nvCxnSpPr>
        <p:spPr>
          <a:xfrm>
            <a:off x="10148224" y="4472261"/>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44" name="Straight Connector 543"/>
          <p:cNvCxnSpPr/>
          <p:nvPr/>
        </p:nvCxnSpPr>
        <p:spPr>
          <a:xfrm>
            <a:off x="10129854" y="3607236"/>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45" name="Straight Connector 544"/>
          <p:cNvCxnSpPr/>
          <p:nvPr/>
        </p:nvCxnSpPr>
        <p:spPr>
          <a:xfrm rot="5400000">
            <a:off x="9597821" y="3013248"/>
            <a:ext cx="1188720" cy="0"/>
          </a:xfrm>
          <a:prstGeom prst="line">
            <a:avLst/>
          </a:prstGeom>
          <a:ln w="28575">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rot="5400000">
            <a:off x="10204299" y="3261764"/>
            <a:ext cx="118872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26" name="Straight Connector 525"/>
          <p:cNvCxnSpPr/>
          <p:nvPr/>
        </p:nvCxnSpPr>
        <p:spPr>
          <a:xfrm>
            <a:off x="10877638" y="232497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rot="5400000">
            <a:off x="10338585" y="2945912"/>
            <a:ext cx="1188720" cy="0"/>
          </a:xfrm>
          <a:prstGeom prst="line">
            <a:avLst/>
          </a:prstGeom>
          <a:ln w="28575">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522" name="Straight Connector 521"/>
          <p:cNvCxnSpPr/>
          <p:nvPr/>
        </p:nvCxnSpPr>
        <p:spPr>
          <a:xfrm rot="5400000">
            <a:off x="10697172" y="2998079"/>
            <a:ext cx="118872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510" name="Straight Connector 509"/>
          <p:cNvCxnSpPr/>
          <p:nvPr/>
        </p:nvCxnSpPr>
        <p:spPr>
          <a:xfrm rot="5400000">
            <a:off x="11211184" y="2872295"/>
            <a:ext cx="91440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511" name="Straight Connector 510"/>
          <p:cNvCxnSpPr/>
          <p:nvPr/>
        </p:nvCxnSpPr>
        <p:spPr>
          <a:xfrm rot="5400000">
            <a:off x="10958135" y="3788064"/>
            <a:ext cx="14630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rot="5400000">
            <a:off x="3713204" y="3788740"/>
            <a:ext cx="137160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rot="5400000">
            <a:off x="4218850" y="3515102"/>
            <a:ext cx="109728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461360" y="1166864"/>
            <a:ext cx="5716337" cy="4029122"/>
            <a:chOff x="352364" y="1314980"/>
            <a:chExt cx="5716337" cy="4380098"/>
          </a:xfrm>
        </p:grpSpPr>
        <p:grpSp>
          <p:nvGrpSpPr>
            <p:cNvPr id="63" name="Group 62"/>
            <p:cNvGrpSpPr/>
            <p:nvPr/>
          </p:nvGrpSpPr>
          <p:grpSpPr>
            <a:xfrm>
              <a:off x="352364" y="1314980"/>
              <a:ext cx="5716337" cy="4104282"/>
              <a:chOff x="379663" y="1369572"/>
              <a:chExt cx="5716337" cy="4223768"/>
            </a:xfrm>
          </p:grpSpPr>
          <p:graphicFrame>
            <p:nvGraphicFramePr>
              <p:cNvPr id="11" name="Chart 10"/>
              <p:cNvGraphicFramePr/>
              <p:nvPr>
                <p:extLst>
                  <p:ext uri="{D42A27DB-BD31-4B8C-83A1-F6EECF244321}">
                    <p14:modId xmlns:p14="http://schemas.microsoft.com/office/powerpoint/2010/main" val="384418366"/>
                  </p:ext>
                </p:extLst>
              </p:nvPr>
            </p:nvGraphicFramePr>
            <p:xfrm>
              <a:off x="379663" y="1369572"/>
              <a:ext cx="5716337" cy="4042611"/>
            </p:xfrm>
            <a:graphic>
              <a:graphicData uri="http://schemas.openxmlformats.org/drawingml/2006/chart">
                <c:chart xmlns:c="http://schemas.openxmlformats.org/drawingml/2006/chart" xmlns:r="http://schemas.openxmlformats.org/officeDocument/2006/relationships" r:id="rId4"/>
              </a:graphicData>
            </a:graphic>
          </p:graphicFrame>
          <p:grpSp>
            <p:nvGrpSpPr>
              <p:cNvPr id="69" name="Group 68"/>
              <p:cNvGrpSpPr/>
              <p:nvPr/>
            </p:nvGrpSpPr>
            <p:grpSpPr>
              <a:xfrm>
                <a:off x="792010" y="5245898"/>
                <a:ext cx="5150829" cy="347442"/>
                <a:chOff x="6614160" y="5365750"/>
                <a:chExt cx="5150829" cy="347442"/>
              </a:xfrm>
            </p:grpSpPr>
            <p:grpSp>
              <p:nvGrpSpPr>
                <p:cNvPr id="70" name="Group 69"/>
                <p:cNvGrpSpPr/>
                <p:nvPr/>
              </p:nvGrpSpPr>
              <p:grpSpPr>
                <a:xfrm>
                  <a:off x="6716163" y="5365750"/>
                  <a:ext cx="5048826" cy="347442"/>
                  <a:chOff x="6701827" y="5036024"/>
                  <a:chExt cx="5048826" cy="347442"/>
                </a:xfrm>
              </p:grpSpPr>
              <p:grpSp>
                <p:nvGrpSpPr>
                  <p:cNvPr id="72" name="Group 71"/>
                  <p:cNvGrpSpPr/>
                  <p:nvPr/>
                </p:nvGrpSpPr>
                <p:grpSpPr>
                  <a:xfrm>
                    <a:off x="6701827" y="5036024"/>
                    <a:ext cx="5048826" cy="347442"/>
                    <a:chOff x="6701827" y="5036024"/>
                    <a:chExt cx="5048826" cy="347442"/>
                  </a:xfrm>
                </p:grpSpPr>
                <p:grpSp>
                  <p:nvGrpSpPr>
                    <p:cNvPr id="75" name="Group 74"/>
                    <p:cNvGrpSpPr/>
                    <p:nvPr/>
                  </p:nvGrpSpPr>
                  <p:grpSpPr>
                    <a:xfrm>
                      <a:off x="6701827" y="5036024"/>
                      <a:ext cx="5048826" cy="347442"/>
                      <a:chOff x="6701827" y="5036024"/>
                      <a:chExt cx="5048826" cy="347442"/>
                    </a:xfrm>
                  </p:grpSpPr>
                  <p:grpSp>
                    <p:nvGrpSpPr>
                      <p:cNvPr id="78" name="Group 77"/>
                      <p:cNvGrpSpPr/>
                      <p:nvPr/>
                    </p:nvGrpSpPr>
                    <p:grpSpPr>
                      <a:xfrm>
                        <a:off x="6701827" y="5036025"/>
                        <a:ext cx="5048826" cy="347441"/>
                        <a:chOff x="6701827" y="5036025"/>
                        <a:chExt cx="5048826" cy="347441"/>
                      </a:xfrm>
                    </p:grpSpPr>
                    <p:grpSp>
                      <p:nvGrpSpPr>
                        <p:cNvPr id="81" name="Group 80"/>
                        <p:cNvGrpSpPr/>
                        <p:nvPr/>
                      </p:nvGrpSpPr>
                      <p:grpSpPr>
                        <a:xfrm>
                          <a:off x="7798765" y="5038296"/>
                          <a:ext cx="269626" cy="344568"/>
                          <a:chOff x="7798765" y="5038296"/>
                          <a:chExt cx="269626" cy="344568"/>
                        </a:xfrm>
                      </p:grpSpPr>
                      <p:sp>
                        <p:nvSpPr>
                          <p:cNvPr id="105" name="TextBox 104"/>
                          <p:cNvSpPr txBox="1"/>
                          <p:nvPr/>
                        </p:nvSpPr>
                        <p:spPr>
                          <a:xfrm>
                            <a:off x="7798765" y="5105865"/>
                            <a:ext cx="269626" cy="276999"/>
                          </a:xfrm>
                          <a:prstGeom prst="rect">
                            <a:avLst/>
                          </a:prstGeom>
                          <a:noFill/>
                        </p:spPr>
                        <p:txBody>
                          <a:bodyPr wrap="none" rtlCol="0">
                            <a:spAutoFit/>
                          </a:bodyPr>
                          <a:lstStyle/>
                          <a:p>
                            <a:pPr algn="ctr"/>
                            <a:r>
                              <a:rPr lang="en-US" sz="1200" dirty="0"/>
                              <a:t>8</a:t>
                            </a:r>
                          </a:p>
                        </p:txBody>
                      </p:sp>
                      <p:cxnSp>
                        <p:nvCxnSpPr>
                          <p:cNvPr id="106" name="Straight Connector 105"/>
                          <p:cNvCxnSpPr/>
                          <p:nvPr/>
                        </p:nvCxnSpPr>
                        <p:spPr>
                          <a:xfrm rot="5400000">
                            <a:off x="7874921" y="5096104"/>
                            <a:ext cx="115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6701827" y="5036025"/>
                          <a:ext cx="5048826" cy="347441"/>
                          <a:chOff x="6701827" y="5036025"/>
                          <a:chExt cx="5048826" cy="347441"/>
                        </a:xfrm>
                      </p:grpSpPr>
                      <p:grpSp>
                        <p:nvGrpSpPr>
                          <p:cNvPr id="83" name="Group 82"/>
                          <p:cNvGrpSpPr/>
                          <p:nvPr/>
                        </p:nvGrpSpPr>
                        <p:grpSpPr>
                          <a:xfrm>
                            <a:off x="6701827" y="5036025"/>
                            <a:ext cx="5048826" cy="347441"/>
                            <a:chOff x="6701753" y="5115854"/>
                            <a:chExt cx="5093376" cy="274788"/>
                          </a:xfrm>
                        </p:grpSpPr>
                        <p:grpSp>
                          <p:nvGrpSpPr>
                            <p:cNvPr id="86" name="Group 85"/>
                            <p:cNvGrpSpPr/>
                            <p:nvPr/>
                          </p:nvGrpSpPr>
                          <p:grpSpPr>
                            <a:xfrm>
                              <a:off x="6701753" y="5115854"/>
                              <a:ext cx="5093376" cy="272516"/>
                              <a:chOff x="2061502" y="5115854"/>
                              <a:chExt cx="5093376" cy="272516"/>
                            </a:xfrm>
                          </p:grpSpPr>
                          <p:sp>
                            <p:nvSpPr>
                              <p:cNvPr id="89" name="TextBox 88"/>
                              <p:cNvSpPr txBox="1"/>
                              <p:nvPr/>
                            </p:nvSpPr>
                            <p:spPr>
                              <a:xfrm>
                                <a:off x="2061502" y="5169294"/>
                                <a:ext cx="272005" cy="219076"/>
                              </a:xfrm>
                              <a:prstGeom prst="rect">
                                <a:avLst/>
                              </a:prstGeom>
                              <a:noFill/>
                            </p:spPr>
                            <p:txBody>
                              <a:bodyPr wrap="none" rtlCol="0">
                                <a:spAutoFit/>
                              </a:bodyPr>
                              <a:lstStyle/>
                              <a:p>
                                <a:pPr algn="ctr"/>
                                <a:r>
                                  <a:rPr lang="en-US" sz="1200" dirty="0"/>
                                  <a:t>2</a:t>
                                </a:r>
                              </a:p>
                            </p:txBody>
                          </p:sp>
                          <p:sp>
                            <p:nvSpPr>
                              <p:cNvPr id="90" name="TextBox 89"/>
                              <p:cNvSpPr txBox="1"/>
                              <p:nvPr/>
                            </p:nvSpPr>
                            <p:spPr>
                              <a:xfrm>
                                <a:off x="2780384" y="5169294"/>
                                <a:ext cx="272005" cy="219076"/>
                              </a:xfrm>
                              <a:prstGeom prst="rect">
                                <a:avLst/>
                              </a:prstGeom>
                              <a:noFill/>
                            </p:spPr>
                            <p:txBody>
                              <a:bodyPr wrap="none" rtlCol="0">
                                <a:spAutoFit/>
                              </a:bodyPr>
                              <a:lstStyle/>
                              <a:p>
                                <a:pPr algn="ctr"/>
                                <a:r>
                                  <a:rPr lang="en-US" sz="1200" dirty="0"/>
                                  <a:t>6</a:t>
                                </a:r>
                              </a:p>
                            </p:txBody>
                          </p:sp>
                          <p:sp>
                            <p:nvSpPr>
                              <p:cNvPr id="91" name="TextBox 90"/>
                              <p:cNvSpPr txBox="1"/>
                              <p:nvPr/>
                            </p:nvSpPr>
                            <p:spPr>
                              <a:xfrm>
                                <a:off x="3497717" y="5169294"/>
                                <a:ext cx="357714" cy="219076"/>
                              </a:xfrm>
                              <a:prstGeom prst="rect">
                                <a:avLst/>
                              </a:prstGeom>
                              <a:noFill/>
                            </p:spPr>
                            <p:txBody>
                              <a:bodyPr wrap="none" rtlCol="0">
                                <a:spAutoFit/>
                              </a:bodyPr>
                              <a:lstStyle/>
                              <a:p>
                                <a:pPr algn="ctr"/>
                                <a:r>
                                  <a:rPr lang="en-US" sz="1200" dirty="0"/>
                                  <a:t>10</a:t>
                                </a:r>
                              </a:p>
                            </p:txBody>
                          </p:sp>
                          <p:sp>
                            <p:nvSpPr>
                              <p:cNvPr id="92" name="TextBox 91"/>
                              <p:cNvSpPr txBox="1"/>
                              <p:nvPr/>
                            </p:nvSpPr>
                            <p:spPr>
                              <a:xfrm>
                                <a:off x="4238201" y="5169294"/>
                                <a:ext cx="357714" cy="219076"/>
                              </a:xfrm>
                              <a:prstGeom prst="rect">
                                <a:avLst/>
                              </a:prstGeom>
                              <a:noFill/>
                            </p:spPr>
                            <p:txBody>
                              <a:bodyPr wrap="none" rtlCol="0">
                                <a:spAutoFit/>
                              </a:bodyPr>
                              <a:lstStyle/>
                              <a:p>
                                <a:pPr algn="ctr"/>
                                <a:r>
                                  <a:rPr lang="en-US" sz="1200" dirty="0"/>
                                  <a:t>14</a:t>
                                </a:r>
                              </a:p>
                            </p:txBody>
                          </p:sp>
                          <p:sp>
                            <p:nvSpPr>
                              <p:cNvPr id="93" name="TextBox 92"/>
                              <p:cNvSpPr txBox="1"/>
                              <p:nvPr/>
                            </p:nvSpPr>
                            <p:spPr>
                              <a:xfrm>
                                <a:off x="4973720" y="5169294"/>
                                <a:ext cx="357713" cy="219076"/>
                              </a:xfrm>
                              <a:prstGeom prst="rect">
                                <a:avLst/>
                              </a:prstGeom>
                              <a:noFill/>
                            </p:spPr>
                            <p:txBody>
                              <a:bodyPr wrap="none" rtlCol="0">
                                <a:spAutoFit/>
                              </a:bodyPr>
                              <a:lstStyle/>
                              <a:p>
                                <a:pPr algn="ctr"/>
                                <a:r>
                                  <a:rPr lang="en-US" sz="1200" dirty="0"/>
                                  <a:t>18</a:t>
                                </a:r>
                              </a:p>
                            </p:txBody>
                          </p:sp>
                          <p:sp>
                            <p:nvSpPr>
                              <p:cNvPr id="94" name="TextBox 93"/>
                              <p:cNvSpPr txBox="1"/>
                              <p:nvPr/>
                            </p:nvSpPr>
                            <p:spPr>
                              <a:xfrm>
                                <a:off x="5337489" y="5169294"/>
                                <a:ext cx="357714" cy="219076"/>
                              </a:xfrm>
                              <a:prstGeom prst="rect">
                                <a:avLst/>
                              </a:prstGeom>
                              <a:noFill/>
                            </p:spPr>
                            <p:txBody>
                              <a:bodyPr wrap="none" rtlCol="0">
                                <a:spAutoFit/>
                              </a:bodyPr>
                              <a:lstStyle/>
                              <a:p>
                                <a:pPr algn="ctr"/>
                                <a:r>
                                  <a:rPr lang="en-US" sz="1200" dirty="0"/>
                                  <a:t>20</a:t>
                                </a:r>
                              </a:p>
                            </p:txBody>
                          </p:sp>
                          <p:sp>
                            <p:nvSpPr>
                              <p:cNvPr id="95" name="TextBox 94"/>
                              <p:cNvSpPr txBox="1"/>
                              <p:nvPr/>
                            </p:nvSpPr>
                            <p:spPr>
                              <a:xfrm>
                                <a:off x="6086776" y="5169294"/>
                                <a:ext cx="357714" cy="219076"/>
                              </a:xfrm>
                              <a:prstGeom prst="rect">
                                <a:avLst/>
                              </a:prstGeom>
                              <a:noFill/>
                            </p:spPr>
                            <p:txBody>
                              <a:bodyPr wrap="none" rtlCol="0">
                                <a:spAutoFit/>
                              </a:bodyPr>
                              <a:lstStyle/>
                              <a:p>
                                <a:pPr algn="ctr"/>
                                <a:r>
                                  <a:rPr lang="en-US" sz="1200" dirty="0"/>
                                  <a:t>24</a:t>
                                </a:r>
                              </a:p>
                            </p:txBody>
                          </p:sp>
                          <p:sp>
                            <p:nvSpPr>
                              <p:cNvPr id="96" name="TextBox 95"/>
                              <p:cNvSpPr txBox="1"/>
                              <p:nvPr/>
                            </p:nvSpPr>
                            <p:spPr>
                              <a:xfrm>
                                <a:off x="6797164" y="5169294"/>
                                <a:ext cx="357714" cy="219076"/>
                              </a:xfrm>
                              <a:prstGeom prst="rect">
                                <a:avLst/>
                              </a:prstGeom>
                              <a:noFill/>
                            </p:spPr>
                            <p:txBody>
                              <a:bodyPr wrap="none" rtlCol="0">
                                <a:spAutoFit/>
                              </a:bodyPr>
                              <a:lstStyle/>
                              <a:p>
                                <a:pPr algn="ctr"/>
                                <a:r>
                                  <a:rPr lang="en-US" sz="1200" dirty="0"/>
                                  <a:t>28</a:t>
                                </a:r>
                              </a:p>
                            </p:txBody>
                          </p:sp>
                          <p:cxnSp>
                            <p:nvCxnSpPr>
                              <p:cNvPr id="97" name="Straight Connector 96"/>
                              <p:cNvCxnSpPr/>
                              <p:nvPr/>
                            </p:nvCxnSpPr>
                            <p:spPr>
                              <a:xfrm rot="5400000">
                                <a:off x="2142856"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5400000">
                                <a:off x="2867040"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3632529"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4370482"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5108434"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a:off x="5474639"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5400000">
                                <a:off x="6226359"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a:off x="6939184"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TextBox 86"/>
                            <p:cNvSpPr txBox="1"/>
                            <p:nvPr/>
                          </p:nvSpPr>
                          <p:spPr>
                            <a:xfrm>
                              <a:off x="7068064" y="5171566"/>
                              <a:ext cx="272005" cy="219076"/>
                            </a:xfrm>
                            <a:prstGeom prst="rect">
                              <a:avLst/>
                            </a:prstGeom>
                            <a:noFill/>
                          </p:spPr>
                          <p:txBody>
                            <a:bodyPr wrap="none" rtlCol="0">
                              <a:spAutoFit/>
                            </a:bodyPr>
                            <a:lstStyle/>
                            <a:p>
                              <a:pPr algn="ctr"/>
                              <a:r>
                                <a:rPr lang="en-US" sz="1200" dirty="0"/>
                                <a:t>4</a:t>
                              </a:r>
                            </a:p>
                          </p:txBody>
                        </p:sp>
                        <p:cxnSp>
                          <p:nvCxnSpPr>
                            <p:cNvPr id="88" name="Straight Connector 87"/>
                            <p:cNvCxnSpPr/>
                            <p:nvPr/>
                          </p:nvCxnSpPr>
                          <p:spPr>
                            <a:xfrm rot="5400000">
                              <a:off x="7154720" y="5163846"/>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4" name="TextBox 83"/>
                          <p:cNvSpPr txBox="1"/>
                          <p:nvPr/>
                        </p:nvSpPr>
                        <p:spPr>
                          <a:xfrm>
                            <a:off x="8506919" y="5105865"/>
                            <a:ext cx="354584" cy="276999"/>
                          </a:xfrm>
                          <a:prstGeom prst="rect">
                            <a:avLst/>
                          </a:prstGeom>
                          <a:noFill/>
                        </p:spPr>
                        <p:txBody>
                          <a:bodyPr wrap="none" rtlCol="0">
                            <a:spAutoFit/>
                          </a:bodyPr>
                          <a:lstStyle/>
                          <a:p>
                            <a:pPr algn="ctr"/>
                            <a:r>
                              <a:rPr lang="en-US" sz="1200" dirty="0"/>
                              <a:t>12</a:t>
                            </a:r>
                          </a:p>
                        </p:txBody>
                      </p:sp>
                      <p:cxnSp>
                        <p:nvCxnSpPr>
                          <p:cNvPr id="85" name="Straight Connector 84"/>
                          <p:cNvCxnSpPr/>
                          <p:nvPr/>
                        </p:nvCxnSpPr>
                        <p:spPr>
                          <a:xfrm rot="5400000">
                            <a:off x="8625553" y="5096104"/>
                            <a:ext cx="115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9" name="TextBox 78"/>
                      <p:cNvSpPr txBox="1"/>
                      <p:nvPr/>
                    </p:nvSpPr>
                    <p:spPr>
                      <a:xfrm>
                        <a:off x="9214332" y="5103593"/>
                        <a:ext cx="354584" cy="276999"/>
                      </a:xfrm>
                      <a:prstGeom prst="rect">
                        <a:avLst/>
                      </a:prstGeom>
                      <a:noFill/>
                    </p:spPr>
                    <p:txBody>
                      <a:bodyPr wrap="none" rtlCol="0">
                        <a:spAutoFit/>
                      </a:bodyPr>
                      <a:lstStyle/>
                      <a:p>
                        <a:pPr algn="ctr"/>
                        <a:r>
                          <a:rPr lang="en-US" sz="1200" dirty="0"/>
                          <a:t>16</a:t>
                        </a:r>
                      </a:p>
                    </p:txBody>
                  </p:sp>
                  <p:cxnSp>
                    <p:nvCxnSpPr>
                      <p:cNvPr id="80" name="Straight Connector 79"/>
                      <p:cNvCxnSpPr/>
                      <p:nvPr/>
                    </p:nvCxnSpPr>
                    <p:spPr>
                      <a:xfrm rot="5400000">
                        <a:off x="9332966" y="5093832"/>
                        <a:ext cx="115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10333449" y="5103593"/>
                      <a:ext cx="354584" cy="276999"/>
                    </a:xfrm>
                    <a:prstGeom prst="rect">
                      <a:avLst/>
                    </a:prstGeom>
                    <a:noFill/>
                  </p:spPr>
                  <p:txBody>
                    <a:bodyPr wrap="none" rtlCol="0">
                      <a:spAutoFit/>
                    </a:bodyPr>
                    <a:lstStyle/>
                    <a:p>
                      <a:pPr algn="ctr"/>
                      <a:r>
                        <a:rPr lang="en-US" sz="1200" dirty="0"/>
                        <a:t>22</a:t>
                      </a:r>
                    </a:p>
                  </p:txBody>
                </p:sp>
                <p:cxnSp>
                  <p:nvCxnSpPr>
                    <p:cNvPr id="77" name="Straight Connector 76"/>
                    <p:cNvCxnSpPr/>
                    <p:nvPr/>
                  </p:nvCxnSpPr>
                  <p:spPr>
                    <a:xfrm rot="5400000">
                      <a:off x="10452084" y="5093832"/>
                      <a:ext cx="115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 name="TextBox 72"/>
                  <p:cNvSpPr txBox="1"/>
                  <p:nvPr/>
                </p:nvSpPr>
                <p:spPr>
                  <a:xfrm>
                    <a:off x="11070428" y="5103593"/>
                    <a:ext cx="354584" cy="276999"/>
                  </a:xfrm>
                  <a:prstGeom prst="rect">
                    <a:avLst/>
                  </a:prstGeom>
                  <a:noFill/>
                </p:spPr>
                <p:txBody>
                  <a:bodyPr wrap="none" rtlCol="0">
                    <a:spAutoFit/>
                  </a:bodyPr>
                  <a:lstStyle/>
                  <a:p>
                    <a:pPr algn="ctr"/>
                    <a:r>
                      <a:rPr lang="en-US" sz="1200" dirty="0"/>
                      <a:t>26</a:t>
                    </a:r>
                  </a:p>
                </p:txBody>
              </p:sp>
              <p:cxnSp>
                <p:nvCxnSpPr>
                  <p:cNvPr id="74" name="Straight Connector 73"/>
                  <p:cNvCxnSpPr/>
                  <p:nvPr/>
                </p:nvCxnSpPr>
                <p:spPr>
                  <a:xfrm rot="5400000">
                    <a:off x="11189063" y="5093832"/>
                    <a:ext cx="115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1" name="Straight Connector 70"/>
                <p:cNvCxnSpPr/>
                <p:nvPr/>
              </p:nvCxnSpPr>
              <p:spPr>
                <a:xfrm>
                  <a:off x="6614160" y="5365750"/>
                  <a:ext cx="51206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9" name="TextBox 108"/>
            <p:cNvSpPr txBox="1"/>
            <p:nvPr/>
          </p:nvSpPr>
          <p:spPr>
            <a:xfrm>
              <a:off x="637226" y="5387301"/>
              <a:ext cx="5319585" cy="307777"/>
            </a:xfrm>
            <a:prstGeom prst="rect">
              <a:avLst/>
            </a:prstGeom>
            <a:noFill/>
          </p:spPr>
          <p:txBody>
            <a:bodyPr wrap="square" rtlCol="0">
              <a:spAutoFit/>
            </a:bodyPr>
            <a:lstStyle/>
            <a:p>
              <a:pPr algn="ctr"/>
              <a:r>
                <a:rPr lang="en-US" sz="1400" b="1" dirty="0"/>
                <a:t>Weeks </a:t>
              </a:r>
            </a:p>
          </p:txBody>
        </p:sp>
      </p:grpSp>
      <p:cxnSp>
        <p:nvCxnSpPr>
          <p:cNvPr id="543" name="Straight Connector 542"/>
          <p:cNvCxnSpPr/>
          <p:nvPr/>
        </p:nvCxnSpPr>
        <p:spPr>
          <a:xfrm rot="5400000">
            <a:off x="9589208" y="3867613"/>
            <a:ext cx="118872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555" name="Straight Connector 554"/>
          <p:cNvCxnSpPr/>
          <p:nvPr/>
        </p:nvCxnSpPr>
        <p:spPr>
          <a:xfrm rot="5400000">
            <a:off x="8872302" y="3826050"/>
            <a:ext cx="118872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579" name="Straight Connector 578"/>
          <p:cNvCxnSpPr/>
          <p:nvPr/>
        </p:nvCxnSpPr>
        <p:spPr>
          <a:xfrm rot="5400000">
            <a:off x="8494725" y="3176419"/>
            <a:ext cx="10058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77" name="Straight Connector 576"/>
          <p:cNvCxnSpPr/>
          <p:nvPr/>
        </p:nvCxnSpPr>
        <p:spPr>
          <a:xfrm rot="5400000">
            <a:off x="8595125" y="3780680"/>
            <a:ext cx="10058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z="2400" dirty="0"/>
              <a:t>ZONDA: Benralizumab Q4W and Q8W Increased Morning and Evening PEF Over 28 Weeks</a:t>
            </a:r>
          </a:p>
        </p:txBody>
      </p:sp>
      <p:sp>
        <p:nvSpPr>
          <p:cNvPr id="4" name="Slide Number Placeholder 3"/>
          <p:cNvSpPr>
            <a:spLocks noGrp="1"/>
          </p:cNvSpPr>
          <p:nvPr>
            <p:ph type="sldNum" sz="quarter" idx="12"/>
          </p:nvPr>
        </p:nvSpPr>
        <p:spPr/>
        <p:txBody>
          <a:bodyPr/>
          <a:lstStyle/>
          <a:p>
            <a:fld id="{481F2B7F-198A-42B2-B878-1A7737CDC9EB}" type="slidenum">
              <a:rPr lang="en-US" smtClean="0">
                <a:solidFill>
                  <a:srgbClr val="000000"/>
                </a:solidFill>
              </a:rPr>
              <a:pPr/>
              <a:t>40</a:t>
            </a:fld>
            <a:endParaRPr lang="en-US" dirty="0">
              <a:solidFill>
                <a:srgbClr val="000000"/>
              </a:solidFill>
            </a:endParaRPr>
          </a:p>
        </p:txBody>
      </p:sp>
      <p:sp>
        <p:nvSpPr>
          <p:cNvPr id="1275" name="Content Placeholder 4"/>
          <p:cNvSpPr>
            <a:spLocks noGrp="1"/>
          </p:cNvSpPr>
          <p:nvPr>
            <p:ph type="body" sz="quarter" idx="13"/>
          </p:nvPr>
        </p:nvSpPr>
        <p:spPr/>
        <p:txBody>
          <a:bodyPr/>
          <a:lstStyle/>
          <a:p>
            <a:r>
              <a:rPr lang="en-US" b="1" dirty="0"/>
              <a:t>Note: </a:t>
            </a:r>
            <a:r>
              <a:rPr lang="en-US" dirty="0"/>
              <a:t>Error bars represent 95% CI; p</a:t>
            </a:r>
            <a:r>
              <a:rPr lang="en-US" i="1" dirty="0"/>
              <a:t>-</a:t>
            </a:r>
            <a:r>
              <a:rPr lang="en-US" dirty="0"/>
              <a:t>values are from the repeated measures analysis. </a:t>
            </a:r>
            <a:r>
              <a:rPr lang="en-US" baseline="30000" dirty="0"/>
              <a:t>a</a:t>
            </a:r>
            <a:r>
              <a:rPr lang="en-US" dirty="0"/>
              <a:t>Estimates for LS means are provided.</a:t>
            </a:r>
          </a:p>
          <a:p>
            <a:r>
              <a:rPr lang="en-US" dirty="0"/>
              <a:t>Benra = benralizumab; CI = confidence interval; LS = least squares; LSM = least squares means; PEF = peak expiratory flow; Q4W = every 4 weeks; Q8W = every 8 weeks</a:t>
            </a:r>
            <a:r>
              <a:rPr lang="en-GB" dirty="0"/>
              <a:t>.                                                                                                                                                                                                                          </a:t>
            </a:r>
            <a:r>
              <a:rPr lang="en-US" dirty="0"/>
              <a:t>In House Data, AstraZeneca Pharmaceuticals LP. CSR D3250C00020. </a:t>
            </a:r>
          </a:p>
        </p:txBody>
      </p:sp>
      <p:sp>
        <p:nvSpPr>
          <p:cNvPr id="1276" name="Rectangle 1275"/>
          <p:cNvSpPr/>
          <p:nvPr/>
        </p:nvSpPr>
        <p:spPr>
          <a:xfrm>
            <a:off x="457200" y="6063813"/>
            <a:ext cx="11704320" cy="307777"/>
          </a:xfrm>
          <a:prstGeom prst="rect">
            <a:avLst/>
          </a:prstGeom>
        </p:spPr>
        <p:txBody>
          <a:bodyPr wrap="square">
            <a:spAutoFit/>
          </a:bodyPr>
          <a:lstStyle/>
          <a:p>
            <a:pPr marL="228600" indent="-228600">
              <a:buClr>
                <a:schemeClr val="accent1"/>
              </a:buClr>
              <a:buFont typeface="Arial" panose="020B0604020202020204" pitchFamily="34" charset="0"/>
              <a:buChar char="•"/>
            </a:pPr>
            <a:r>
              <a:rPr lang="en-US" sz="1400" b="1" dirty="0"/>
              <a:t>Improvements were observed in both morning and evening PEF as early as Week 2 for both dosing schedule</a:t>
            </a:r>
            <a:endParaRPr lang="en-US" sz="1400" b="1" baseline="30000" dirty="0"/>
          </a:p>
        </p:txBody>
      </p:sp>
      <p:sp>
        <p:nvSpPr>
          <p:cNvPr id="16" name="TextBox 15"/>
          <p:cNvSpPr txBox="1"/>
          <p:nvPr/>
        </p:nvSpPr>
        <p:spPr>
          <a:xfrm>
            <a:off x="128514" y="1768399"/>
            <a:ext cx="400110" cy="2926431"/>
          </a:xfrm>
          <a:prstGeom prst="rect">
            <a:avLst/>
          </a:prstGeom>
          <a:noFill/>
        </p:spPr>
        <p:txBody>
          <a:bodyPr vert="vert270" wrap="square" rtlCol="0">
            <a:spAutoFit/>
          </a:bodyPr>
          <a:lstStyle/>
          <a:p>
            <a:pPr algn="ctr"/>
            <a:r>
              <a:rPr lang="en-US" sz="1400" b="1" dirty="0"/>
              <a:t>Change from baseline, LSM</a:t>
            </a:r>
          </a:p>
        </p:txBody>
      </p:sp>
      <p:graphicFrame>
        <p:nvGraphicFramePr>
          <p:cNvPr id="17" name="Table 16"/>
          <p:cNvGraphicFramePr>
            <a:graphicFrameLocks noGrp="1"/>
          </p:cNvGraphicFramePr>
          <p:nvPr>
            <p:extLst>
              <p:ext uri="{D42A27DB-BD31-4B8C-83A1-F6EECF244321}">
                <p14:modId xmlns:p14="http://schemas.microsoft.com/office/powerpoint/2010/main" val="3511107933"/>
              </p:ext>
            </p:extLst>
          </p:nvPr>
        </p:nvGraphicFramePr>
        <p:xfrm>
          <a:off x="830279" y="5146719"/>
          <a:ext cx="5173698" cy="912369"/>
        </p:xfrm>
        <a:graphic>
          <a:graphicData uri="http://schemas.openxmlformats.org/drawingml/2006/table">
            <a:tbl>
              <a:tblPr firstRow="1" bandRow="1">
                <a:tableStyleId>{5C22544A-7EE6-4342-B048-85BDC9FD1C3A}</a:tableStyleId>
              </a:tblPr>
              <a:tblGrid>
                <a:gridCol w="1375574">
                  <a:extLst>
                    <a:ext uri="{9D8B030D-6E8A-4147-A177-3AD203B41FA5}">
                      <a16:colId xmlns:a16="http://schemas.microsoft.com/office/drawing/2014/main" val="20000"/>
                    </a:ext>
                  </a:extLst>
                </a:gridCol>
                <a:gridCol w="3798124">
                  <a:extLst>
                    <a:ext uri="{9D8B030D-6E8A-4147-A177-3AD203B41FA5}">
                      <a16:colId xmlns:a16="http://schemas.microsoft.com/office/drawing/2014/main" val="20001"/>
                    </a:ext>
                  </a:extLst>
                </a:gridCol>
              </a:tblGrid>
              <a:tr h="304123">
                <a:tc>
                  <a:txBody>
                    <a:bodyPr/>
                    <a:lstStyle/>
                    <a:p>
                      <a:r>
                        <a:rPr lang="en-US" sz="1200" dirty="0">
                          <a:solidFill>
                            <a:schemeClr val="tx1"/>
                          </a:solidFill>
                        </a:rPr>
                        <a:t>28 Weeks</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Group</a:t>
                      </a:r>
                      <a:r>
                        <a:rPr lang="en-US" sz="1200" b="1" baseline="0" dirty="0">
                          <a:solidFill>
                            <a:schemeClr val="tx1"/>
                          </a:solidFill>
                        </a:rPr>
                        <a:t> LS Means</a:t>
                      </a:r>
                      <a:r>
                        <a:rPr lang="en-US" sz="1200" baseline="30000" dirty="0">
                          <a:solidFill>
                            <a:schemeClr val="tx1"/>
                          </a:solidFill>
                        </a:rPr>
                        <a:t>a</a:t>
                      </a:r>
                      <a:r>
                        <a:rPr lang="en-US" sz="1200" b="1" baseline="0" dirty="0">
                          <a:solidFill>
                            <a:schemeClr val="tx1"/>
                          </a:solidFill>
                        </a:rPr>
                        <a:t>        LS Mean Difference</a:t>
                      </a:r>
                      <a:r>
                        <a:rPr lang="en-US" sz="1200" baseline="30000" dirty="0">
                          <a:solidFill>
                            <a:schemeClr val="tx1"/>
                          </a:solidFill>
                        </a:rPr>
                        <a:t>a</a:t>
                      </a:r>
                      <a:r>
                        <a:rPr lang="en-US" sz="1200" b="1" baseline="0" dirty="0">
                          <a:solidFill>
                            <a:schemeClr val="tx1"/>
                          </a:solidFill>
                        </a:rPr>
                        <a:t> (95% CI)</a:t>
                      </a:r>
                      <a:endParaRPr lang="en-US" sz="1200" dirty="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4123">
                <a:tc>
                  <a:txBody>
                    <a:bodyPr/>
                    <a:lstStyle/>
                    <a:p>
                      <a:r>
                        <a:rPr lang="en-US" sz="1200" dirty="0"/>
                        <a:t>Q4W</a:t>
                      </a:r>
                      <a:r>
                        <a:rPr lang="en-US" sz="1200" baseline="0" dirty="0"/>
                        <a:t> – placebo</a:t>
                      </a:r>
                      <a:endParaRPr lang="en-US" sz="1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t>29.02 vs. </a:t>
                      </a:r>
                      <a:r>
                        <a:rPr lang="en-US" sz="1200" baseline="0" dirty="0"/>
                        <a:t>9.77                19.25 (-6.58, 45.07); </a:t>
                      </a:r>
                      <a:r>
                        <a:rPr lang="en-US" sz="1200" i="0" baseline="0" dirty="0"/>
                        <a:t>p</a:t>
                      </a:r>
                      <a:r>
                        <a:rPr lang="en-US" sz="1200" baseline="0" dirty="0"/>
                        <a:t>=0.143</a:t>
                      </a:r>
                      <a:endParaRPr lang="en-US" sz="1200" dirty="0"/>
                    </a:p>
                  </a:txBody>
                  <a:tcPr marL="27000" marR="27000" marT="27000" marB="27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4123">
                <a:tc>
                  <a:txBody>
                    <a:bodyPr/>
                    <a:lstStyle/>
                    <a:p>
                      <a:r>
                        <a:rPr lang="en-US" sz="1200" dirty="0"/>
                        <a:t>Q8W – placebo</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t>39.78 vs. 9.77                30.01 (4.26, 55.76); </a:t>
                      </a:r>
                      <a:r>
                        <a:rPr lang="en-US" sz="1200" i="0" dirty="0"/>
                        <a:t>p</a:t>
                      </a:r>
                      <a:r>
                        <a:rPr lang="en-US" sz="1200" dirty="0"/>
                        <a:t>=0.023</a:t>
                      </a:r>
                    </a:p>
                  </a:txBody>
                  <a:tcPr marL="27000" marR="27000" marT="27000" marB="27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pSp>
        <p:nvGrpSpPr>
          <p:cNvPr id="18" name="Group 17"/>
          <p:cNvGrpSpPr/>
          <p:nvPr/>
        </p:nvGrpSpPr>
        <p:grpSpPr>
          <a:xfrm>
            <a:off x="4606836" y="1154869"/>
            <a:ext cx="4127730" cy="445761"/>
            <a:chOff x="7336388" y="5152585"/>
            <a:chExt cx="4127730" cy="445761"/>
          </a:xfrm>
        </p:grpSpPr>
        <p:grpSp>
          <p:nvGrpSpPr>
            <p:cNvPr id="19" name="Group 18"/>
            <p:cNvGrpSpPr/>
            <p:nvPr/>
          </p:nvGrpSpPr>
          <p:grpSpPr>
            <a:xfrm>
              <a:off x="7336388" y="5152585"/>
              <a:ext cx="4127730" cy="430887"/>
              <a:chOff x="7336388" y="5152585"/>
              <a:chExt cx="4127730" cy="430887"/>
            </a:xfrm>
          </p:grpSpPr>
          <p:grpSp>
            <p:nvGrpSpPr>
              <p:cNvPr id="21" name="Group 20"/>
              <p:cNvGrpSpPr/>
              <p:nvPr/>
            </p:nvGrpSpPr>
            <p:grpSpPr>
              <a:xfrm>
                <a:off x="7392008" y="5152585"/>
                <a:ext cx="4072110" cy="430887"/>
                <a:chOff x="7392008" y="5152585"/>
                <a:chExt cx="4072110" cy="430887"/>
              </a:xfrm>
            </p:grpSpPr>
            <p:grpSp>
              <p:nvGrpSpPr>
                <p:cNvPr id="23" name="Group 22"/>
                <p:cNvGrpSpPr/>
                <p:nvPr/>
              </p:nvGrpSpPr>
              <p:grpSpPr>
                <a:xfrm>
                  <a:off x="7392008" y="5220985"/>
                  <a:ext cx="4072110" cy="307777"/>
                  <a:chOff x="7392008" y="5220985"/>
                  <a:chExt cx="4072110" cy="307777"/>
                </a:xfrm>
              </p:grpSpPr>
              <p:sp>
                <p:nvSpPr>
                  <p:cNvPr id="25" name="TextBox 24"/>
                  <p:cNvSpPr txBox="1"/>
                  <p:nvPr/>
                </p:nvSpPr>
                <p:spPr>
                  <a:xfrm>
                    <a:off x="7427313" y="5220985"/>
                    <a:ext cx="4036805" cy="307777"/>
                  </a:xfrm>
                  <a:prstGeom prst="rect">
                    <a:avLst/>
                  </a:prstGeom>
                  <a:noFill/>
                </p:spPr>
                <p:txBody>
                  <a:bodyPr wrap="square" rtlCol="0">
                    <a:spAutoFit/>
                  </a:bodyPr>
                  <a:lstStyle/>
                  <a:p>
                    <a:r>
                      <a:rPr lang="en-US" sz="1400" dirty="0"/>
                      <a:t>  Benra Q4W       Benra Q8W        Placebo</a:t>
                    </a:r>
                  </a:p>
                </p:txBody>
              </p:sp>
              <p:cxnSp>
                <p:nvCxnSpPr>
                  <p:cNvPr id="26" name="Straight Connector 25"/>
                  <p:cNvCxnSpPr/>
                  <p:nvPr/>
                </p:nvCxnSpPr>
                <p:spPr>
                  <a:xfrm>
                    <a:off x="7392008" y="5382836"/>
                    <a:ext cx="18288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661251" y="5382836"/>
                    <a:ext cx="182880"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29426" y="5382836"/>
                    <a:ext cx="182880"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8620715" y="5152585"/>
                  <a:ext cx="336884" cy="430887"/>
                </a:xfrm>
                <a:prstGeom prst="rect">
                  <a:avLst/>
                </a:prstGeom>
                <a:noFill/>
              </p:spPr>
              <p:txBody>
                <a:bodyPr wrap="square" rtlCol="0">
                  <a:spAutoFit/>
                </a:bodyPr>
                <a:lstStyle/>
                <a:p>
                  <a:r>
                    <a:rPr lang="en-US" sz="2200" dirty="0">
                      <a:solidFill>
                        <a:srgbClr val="F0AB00"/>
                      </a:solidFill>
                      <a:latin typeface="Arial" panose="020B0604020202020204" pitchFamily="34" charset="0"/>
                      <a:cs typeface="Arial" panose="020B0604020202020204" pitchFamily="34" charset="0"/>
                    </a:rPr>
                    <a:t>•</a:t>
                  </a:r>
                  <a:endParaRPr lang="en-US" sz="2200" dirty="0">
                    <a:solidFill>
                      <a:srgbClr val="F0AB00"/>
                    </a:solidFill>
                  </a:endParaRPr>
                </a:p>
              </p:txBody>
            </p:sp>
          </p:grpSp>
          <p:sp>
            <p:nvSpPr>
              <p:cNvPr id="22" name="TextBox 21"/>
              <p:cNvSpPr txBox="1"/>
              <p:nvPr/>
            </p:nvSpPr>
            <p:spPr>
              <a:xfrm>
                <a:off x="7336388" y="5152585"/>
                <a:ext cx="336884" cy="430887"/>
              </a:xfrm>
              <a:prstGeom prst="rect">
                <a:avLst/>
              </a:prstGeom>
              <a:noFill/>
            </p:spPr>
            <p:txBody>
              <a:bodyPr wrap="square" rtlCol="0">
                <a:spAutoFit/>
              </a:bodyPr>
              <a:lstStyle/>
              <a:p>
                <a:r>
                  <a:rPr lang="en-US" sz="2200" dirty="0">
                    <a:solidFill>
                      <a:schemeClr val="accent1"/>
                    </a:solidFill>
                    <a:latin typeface="Arial" panose="020B0604020202020204" pitchFamily="34" charset="0"/>
                    <a:cs typeface="Arial" panose="020B0604020202020204" pitchFamily="34" charset="0"/>
                  </a:rPr>
                  <a:t>•</a:t>
                </a:r>
                <a:endParaRPr lang="en-US" sz="2200" dirty="0">
                  <a:solidFill>
                    <a:schemeClr val="accent1"/>
                  </a:solidFill>
                </a:endParaRPr>
              </a:p>
            </p:txBody>
          </p:sp>
        </p:grpSp>
        <p:sp>
          <p:nvSpPr>
            <p:cNvPr id="20" name="TextBox 19"/>
            <p:cNvSpPr txBox="1"/>
            <p:nvPr/>
          </p:nvSpPr>
          <p:spPr>
            <a:xfrm>
              <a:off x="9891818" y="5167459"/>
              <a:ext cx="336884" cy="430887"/>
            </a:xfrm>
            <a:prstGeom prst="rect">
              <a:avLst/>
            </a:prstGeom>
            <a:noFill/>
          </p:spPr>
          <p:txBody>
            <a:bodyPr wrap="square" rtlCol="0">
              <a:spAutoFit/>
            </a:bodyPr>
            <a:lstStyle/>
            <a:p>
              <a:r>
                <a:rPr lang="en-US" sz="2200" dirty="0">
                  <a:solidFill>
                    <a:srgbClr val="B0B6B6"/>
                  </a:solidFill>
                  <a:latin typeface="Arial" panose="020B0604020202020204" pitchFamily="34" charset="0"/>
                  <a:cs typeface="Arial" panose="020B0604020202020204" pitchFamily="34" charset="0"/>
                </a:rPr>
                <a:t>•</a:t>
              </a:r>
              <a:endParaRPr lang="en-US" sz="2200" dirty="0">
                <a:solidFill>
                  <a:srgbClr val="B0B6B6"/>
                </a:solidFill>
              </a:endParaRPr>
            </a:p>
          </p:txBody>
        </p:sp>
      </p:grpSp>
      <p:grpSp>
        <p:nvGrpSpPr>
          <p:cNvPr id="68" name="Group 67"/>
          <p:cNvGrpSpPr/>
          <p:nvPr/>
        </p:nvGrpSpPr>
        <p:grpSpPr>
          <a:xfrm>
            <a:off x="6261724" y="1289662"/>
            <a:ext cx="5716337" cy="3913214"/>
            <a:chOff x="6195883" y="1369572"/>
            <a:chExt cx="5716337" cy="4325506"/>
          </a:xfrm>
        </p:grpSpPr>
        <p:grpSp>
          <p:nvGrpSpPr>
            <p:cNvPr id="66" name="Group 65"/>
            <p:cNvGrpSpPr/>
            <p:nvPr/>
          </p:nvGrpSpPr>
          <p:grpSpPr>
            <a:xfrm>
              <a:off x="6195883" y="1369572"/>
              <a:ext cx="5716337" cy="4046897"/>
              <a:chOff x="6195883" y="1369572"/>
              <a:chExt cx="5716337" cy="4166196"/>
            </a:xfrm>
          </p:grpSpPr>
          <p:graphicFrame>
            <p:nvGraphicFramePr>
              <p:cNvPr id="15" name="Chart 14"/>
              <p:cNvGraphicFramePr/>
              <p:nvPr>
                <p:extLst>
                  <p:ext uri="{D42A27DB-BD31-4B8C-83A1-F6EECF244321}">
                    <p14:modId xmlns:p14="http://schemas.microsoft.com/office/powerpoint/2010/main" val="937160626"/>
                  </p:ext>
                </p:extLst>
              </p:nvPr>
            </p:nvGraphicFramePr>
            <p:xfrm>
              <a:off x="6195883" y="1369572"/>
              <a:ext cx="5716337" cy="4042611"/>
            </p:xfrm>
            <a:graphic>
              <a:graphicData uri="http://schemas.openxmlformats.org/drawingml/2006/chart">
                <c:chart xmlns:c="http://schemas.openxmlformats.org/drawingml/2006/chart" xmlns:r="http://schemas.openxmlformats.org/officeDocument/2006/relationships" r:id="rId5"/>
              </a:graphicData>
            </a:graphic>
          </p:graphicFrame>
          <p:grpSp>
            <p:nvGrpSpPr>
              <p:cNvPr id="60" name="Group 59"/>
              <p:cNvGrpSpPr/>
              <p:nvPr/>
            </p:nvGrpSpPr>
            <p:grpSpPr>
              <a:xfrm>
                <a:off x="6614160" y="5188326"/>
                <a:ext cx="5150829" cy="347442"/>
                <a:chOff x="6614160" y="5365750"/>
                <a:chExt cx="5150829" cy="347442"/>
              </a:xfrm>
            </p:grpSpPr>
            <p:grpSp>
              <p:nvGrpSpPr>
                <p:cNvPr id="57" name="Group 56"/>
                <p:cNvGrpSpPr/>
                <p:nvPr/>
              </p:nvGrpSpPr>
              <p:grpSpPr>
                <a:xfrm>
                  <a:off x="6716163" y="5365750"/>
                  <a:ext cx="5048826" cy="347442"/>
                  <a:chOff x="6701827" y="5036024"/>
                  <a:chExt cx="5048826" cy="347442"/>
                </a:xfrm>
              </p:grpSpPr>
              <p:grpSp>
                <p:nvGrpSpPr>
                  <p:cNvPr id="56" name="Group 55"/>
                  <p:cNvGrpSpPr/>
                  <p:nvPr/>
                </p:nvGrpSpPr>
                <p:grpSpPr>
                  <a:xfrm>
                    <a:off x="6701827" y="5036024"/>
                    <a:ext cx="5048826" cy="347442"/>
                    <a:chOff x="6701827" y="5036024"/>
                    <a:chExt cx="5048826" cy="347442"/>
                  </a:xfrm>
                </p:grpSpPr>
                <p:grpSp>
                  <p:nvGrpSpPr>
                    <p:cNvPr id="55" name="Group 54"/>
                    <p:cNvGrpSpPr/>
                    <p:nvPr/>
                  </p:nvGrpSpPr>
                  <p:grpSpPr>
                    <a:xfrm>
                      <a:off x="6701827" y="5036024"/>
                      <a:ext cx="5048826" cy="347442"/>
                      <a:chOff x="6701827" y="5036024"/>
                      <a:chExt cx="5048826" cy="347442"/>
                    </a:xfrm>
                  </p:grpSpPr>
                  <p:grpSp>
                    <p:nvGrpSpPr>
                      <p:cNvPr id="50" name="Group 49"/>
                      <p:cNvGrpSpPr/>
                      <p:nvPr/>
                    </p:nvGrpSpPr>
                    <p:grpSpPr>
                      <a:xfrm>
                        <a:off x="6701827" y="5036025"/>
                        <a:ext cx="5048826" cy="347441"/>
                        <a:chOff x="6701827" y="5036025"/>
                        <a:chExt cx="5048826" cy="347441"/>
                      </a:xfrm>
                    </p:grpSpPr>
                    <p:grpSp>
                      <p:nvGrpSpPr>
                        <p:cNvPr id="47" name="Group 46"/>
                        <p:cNvGrpSpPr/>
                        <p:nvPr/>
                      </p:nvGrpSpPr>
                      <p:grpSpPr>
                        <a:xfrm>
                          <a:off x="7798765" y="5038296"/>
                          <a:ext cx="269626" cy="344568"/>
                          <a:chOff x="7798765" y="5038296"/>
                          <a:chExt cx="269626" cy="344568"/>
                        </a:xfrm>
                      </p:grpSpPr>
                      <p:sp>
                        <p:nvSpPr>
                          <p:cNvPr id="51" name="TextBox 50"/>
                          <p:cNvSpPr txBox="1"/>
                          <p:nvPr/>
                        </p:nvSpPr>
                        <p:spPr>
                          <a:xfrm>
                            <a:off x="7798765" y="5105865"/>
                            <a:ext cx="269626" cy="276999"/>
                          </a:xfrm>
                          <a:prstGeom prst="rect">
                            <a:avLst/>
                          </a:prstGeom>
                          <a:noFill/>
                        </p:spPr>
                        <p:txBody>
                          <a:bodyPr wrap="none" rtlCol="0">
                            <a:spAutoFit/>
                          </a:bodyPr>
                          <a:lstStyle/>
                          <a:p>
                            <a:pPr algn="ctr"/>
                            <a:r>
                              <a:rPr lang="en-US" sz="1200" dirty="0"/>
                              <a:t>8</a:t>
                            </a:r>
                          </a:p>
                        </p:txBody>
                      </p:sp>
                      <p:cxnSp>
                        <p:nvCxnSpPr>
                          <p:cNvPr id="52" name="Straight Connector 51"/>
                          <p:cNvCxnSpPr/>
                          <p:nvPr/>
                        </p:nvCxnSpPr>
                        <p:spPr>
                          <a:xfrm rot="5400000">
                            <a:off x="7874921" y="5096104"/>
                            <a:ext cx="115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6701827" y="5036025"/>
                          <a:ext cx="5048826" cy="347441"/>
                          <a:chOff x="6701827" y="5036025"/>
                          <a:chExt cx="5048826" cy="347441"/>
                        </a:xfrm>
                      </p:grpSpPr>
                      <p:grpSp>
                        <p:nvGrpSpPr>
                          <p:cNvPr id="13" name="Group 12"/>
                          <p:cNvGrpSpPr/>
                          <p:nvPr/>
                        </p:nvGrpSpPr>
                        <p:grpSpPr>
                          <a:xfrm>
                            <a:off x="6701827" y="5036025"/>
                            <a:ext cx="5048826" cy="347441"/>
                            <a:chOff x="6701753" y="5115854"/>
                            <a:chExt cx="5093376" cy="274788"/>
                          </a:xfrm>
                        </p:grpSpPr>
                        <p:grpSp>
                          <p:nvGrpSpPr>
                            <p:cNvPr id="12" name="Group 11"/>
                            <p:cNvGrpSpPr/>
                            <p:nvPr/>
                          </p:nvGrpSpPr>
                          <p:grpSpPr>
                            <a:xfrm>
                              <a:off x="6701753" y="5115854"/>
                              <a:ext cx="5093376" cy="272516"/>
                              <a:chOff x="2061502" y="5115854"/>
                              <a:chExt cx="5093376" cy="272516"/>
                            </a:xfrm>
                          </p:grpSpPr>
                          <p:sp>
                            <p:nvSpPr>
                              <p:cNvPr id="29" name="TextBox 28"/>
                              <p:cNvSpPr txBox="1"/>
                              <p:nvPr/>
                            </p:nvSpPr>
                            <p:spPr>
                              <a:xfrm>
                                <a:off x="2061502" y="5169294"/>
                                <a:ext cx="272005" cy="219076"/>
                              </a:xfrm>
                              <a:prstGeom prst="rect">
                                <a:avLst/>
                              </a:prstGeom>
                              <a:noFill/>
                            </p:spPr>
                            <p:txBody>
                              <a:bodyPr wrap="none" rtlCol="0">
                                <a:spAutoFit/>
                              </a:bodyPr>
                              <a:lstStyle/>
                              <a:p>
                                <a:pPr algn="ctr"/>
                                <a:r>
                                  <a:rPr lang="en-US" sz="1200" dirty="0"/>
                                  <a:t>2</a:t>
                                </a:r>
                              </a:p>
                            </p:txBody>
                          </p:sp>
                          <p:sp>
                            <p:nvSpPr>
                              <p:cNvPr id="30" name="TextBox 29"/>
                              <p:cNvSpPr txBox="1"/>
                              <p:nvPr/>
                            </p:nvSpPr>
                            <p:spPr>
                              <a:xfrm>
                                <a:off x="2780384" y="5169294"/>
                                <a:ext cx="272005" cy="219076"/>
                              </a:xfrm>
                              <a:prstGeom prst="rect">
                                <a:avLst/>
                              </a:prstGeom>
                              <a:noFill/>
                            </p:spPr>
                            <p:txBody>
                              <a:bodyPr wrap="none" rtlCol="0">
                                <a:spAutoFit/>
                              </a:bodyPr>
                              <a:lstStyle/>
                              <a:p>
                                <a:pPr algn="ctr"/>
                                <a:r>
                                  <a:rPr lang="en-US" sz="1200" dirty="0"/>
                                  <a:t>6</a:t>
                                </a:r>
                              </a:p>
                            </p:txBody>
                          </p:sp>
                          <p:sp>
                            <p:nvSpPr>
                              <p:cNvPr id="31" name="TextBox 30"/>
                              <p:cNvSpPr txBox="1"/>
                              <p:nvPr/>
                            </p:nvSpPr>
                            <p:spPr>
                              <a:xfrm>
                                <a:off x="3497717" y="5169294"/>
                                <a:ext cx="357714" cy="219076"/>
                              </a:xfrm>
                              <a:prstGeom prst="rect">
                                <a:avLst/>
                              </a:prstGeom>
                              <a:noFill/>
                            </p:spPr>
                            <p:txBody>
                              <a:bodyPr wrap="none" rtlCol="0">
                                <a:spAutoFit/>
                              </a:bodyPr>
                              <a:lstStyle/>
                              <a:p>
                                <a:pPr algn="ctr"/>
                                <a:r>
                                  <a:rPr lang="en-US" sz="1200" dirty="0"/>
                                  <a:t>10</a:t>
                                </a:r>
                              </a:p>
                            </p:txBody>
                          </p:sp>
                          <p:sp>
                            <p:nvSpPr>
                              <p:cNvPr id="32" name="TextBox 31"/>
                              <p:cNvSpPr txBox="1"/>
                              <p:nvPr/>
                            </p:nvSpPr>
                            <p:spPr>
                              <a:xfrm>
                                <a:off x="4238201" y="5169294"/>
                                <a:ext cx="357714" cy="219076"/>
                              </a:xfrm>
                              <a:prstGeom prst="rect">
                                <a:avLst/>
                              </a:prstGeom>
                              <a:noFill/>
                            </p:spPr>
                            <p:txBody>
                              <a:bodyPr wrap="none" rtlCol="0">
                                <a:spAutoFit/>
                              </a:bodyPr>
                              <a:lstStyle/>
                              <a:p>
                                <a:pPr algn="ctr"/>
                                <a:r>
                                  <a:rPr lang="en-US" sz="1200" dirty="0"/>
                                  <a:t>14</a:t>
                                </a:r>
                              </a:p>
                            </p:txBody>
                          </p:sp>
                          <p:sp>
                            <p:nvSpPr>
                              <p:cNvPr id="33" name="TextBox 32"/>
                              <p:cNvSpPr txBox="1"/>
                              <p:nvPr/>
                            </p:nvSpPr>
                            <p:spPr>
                              <a:xfrm>
                                <a:off x="4973720" y="5169294"/>
                                <a:ext cx="357713" cy="219076"/>
                              </a:xfrm>
                              <a:prstGeom prst="rect">
                                <a:avLst/>
                              </a:prstGeom>
                              <a:noFill/>
                            </p:spPr>
                            <p:txBody>
                              <a:bodyPr wrap="none" rtlCol="0">
                                <a:spAutoFit/>
                              </a:bodyPr>
                              <a:lstStyle/>
                              <a:p>
                                <a:pPr algn="ctr"/>
                                <a:r>
                                  <a:rPr lang="en-US" sz="1200" dirty="0"/>
                                  <a:t>18</a:t>
                                </a:r>
                              </a:p>
                            </p:txBody>
                          </p:sp>
                          <p:sp>
                            <p:nvSpPr>
                              <p:cNvPr id="34" name="TextBox 33"/>
                              <p:cNvSpPr txBox="1"/>
                              <p:nvPr/>
                            </p:nvSpPr>
                            <p:spPr>
                              <a:xfrm>
                                <a:off x="5337489" y="5169294"/>
                                <a:ext cx="357714" cy="219076"/>
                              </a:xfrm>
                              <a:prstGeom prst="rect">
                                <a:avLst/>
                              </a:prstGeom>
                              <a:noFill/>
                            </p:spPr>
                            <p:txBody>
                              <a:bodyPr wrap="none" rtlCol="0">
                                <a:spAutoFit/>
                              </a:bodyPr>
                              <a:lstStyle/>
                              <a:p>
                                <a:pPr algn="ctr"/>
                                <a:r>
                                  <a:rPr lang="en-US" sz="1200" dirty="0"/>
                                  <a:t>20</a:t>
                                </a:r>
                              </a:p>
                            </p:txBody>
                          </p:sp>
                          <p:sp>
                            <p:nvSpPr>
                              <p:cNvPr id="35" name="TextBox 34"/>
                              <p:cNvSpPr txBox="1"/>
                              <p:nvPr/>
                            </p:nvSpPr>
                            <p:spPr>
                              <a:xfrm>
                                <a:off x="6086776" y="5169294"/>
                                <a:ext cx="357714" cy="219076"/>
                              </a:xfrm>
                              <a:prstGeom prst="rect">
                                <a:avLst/>
                              </a:prstGeom>
                              <a:noFill/>
                            </p:spPr>
                            <p:txBody>
                              <a:bodyPr wrap="none" rtlCol="0">
                                <a:spAutoFit/>
                              </a:bodyPr>
                              <a:lstStyle/>
                              <a:p>
                                <a:pPr algn="ctr"/>
                                <a:r>
                                  <a:rPr lang="en-US" sz="1200" dirty="0"/>
                                  <a:t>24</a:t>
                                </a:r>
                              </a:p>
                            </p:txBody>
                          </p:sp>
                          <p:sp>
                            <p:nvSpPr>
                              <p:cNvPr id="36" name="TextBox 35"/>
                              <p:cNvSpPr txBox="1"/>
                              <p:nvPr/>
                            </p:nvSpPr>
                            <p:spPr>
                              <a:xfrm>
                                <a:off x="6797164" y="5169294"/>
                                <a:ext cx="357714" cy="219076"/>
                              </a:xfrm>
                              <a:prstGeom prst="rect">
                                <a:avLst/>
                              </a:prstGeom>
                              <a:noFill/>
                            </p:spPr>
                            <p:txBody>
                              <a:bodyPr wrap="none" rtlCol="0">
                                <a:spAutoFit/>
                              </a:bodyPr>
                              <a:lstStyle/>
                              <a:p>
                                <a:pPr algn="ctr"/>
                                <a:r>
                                  <a:rPr lang="en-US" sz="1200" dirty="0"/>
                                  <a:t>28</a:t>
                                </a:r>
                              </a:p>
                            </p:txBody>
                          </p:sp>
                          <p:cxnSp>
                            <p:nvCxnSpPr>
                              <p:cNvPr id="38" name="Straight Connector 37"/>
                              <p:cNvCxnSpPr/>
                              <p:nvPr/>
                            </p:nvCxnSpPr>
                            <p:spPr>
                              <a:xfrm rot="5400000">
                                <a:off x="2142856"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2867040"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3632529"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4370482"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5108434"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5474639"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6226359"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6939184"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7068064" y="5171566"/>
                              <a:ext cx="272005" cy="219076"/>
                            </a:xfrm>
                            <a:prstGeom prst="rect">
                              <a:avLst/>
                            </a:prstGeom>
                            <a:noFill/>
                          </p:spPr>
                          <p:txBody>
                            <a:bodyPr wrap="none" rtlCol="0">
                              <a:spAutoFit/>
                            </a:bodyPr>
                            <a:lstStyle/>
                            <a:p>
                              <a:pPr algn="ctr"/>
                              <a:r>
                                <a:rPr lang="en-US" sz="1200" dirty="0"/>
                                <a:t>4</a:t>
                              </a:r>
                            </a:p>
                          </p:txBody>
                        </p:sp>
                        <p:cxnSp>
                          <p:nvCxnSpPr>
                            <p:cNvPr id="49" name="Straight Connector 48"/>
                            <p:cNvCxnSpPr/>
                            <p:nvPr/>
                          </p:nvCxnSpPr>
                          <p:spPr>
                            <a:xfrm rot="5400000">
                              <a:off x="7154720" y="5163846"/>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8506919" y="5105865"/>
                            <a:ext cx="354584" cy="276999"/>
                          </a:xfrm>
                          <a:prstGeom prst="rect">
                            <a:avLst/>
                          </a:prstGeom>
                          <a:noFill/>
                        </p:spPr>
                        <p:txBody>
                          <a:bodyPr wrap="none" rtlCol="0">
                            <a:spAutoFit/>
                          </a:bodyPr>
                          <a:lstStyle/>
                          <a:p>
                            <a:pPr algn="ctr"/>
                            <a:r>
                              <a:rPr lang="en-US" sz="1200" dirty="0"/>
                              <a:t>12</a:t>
                            </a:r>
                          </a:p>
                        </p:txBody>
                      </p:sp>
                      <p:cxnSp>
                        <p:nvCxnSpPr>
                          <p:cNvPr id="54" name="Straight Connector 53"/>
                          <p:cNvCxnSpPr/>
                          <p:nvPr/>
                        </p:nvCxnSpPr>
                        <p:spPr>
                          <a:xfrm rot="5400000">
                            <a:off x="8625553" y="5096104"/>
                            <a:ext cx="115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8" name="TextBox 57"/>
                      <p:cNvSpPr txBox="1"/>
                      <p:nvPr/>
                    </p:nvSpPr>
                    <p:spPr>
                      <a:xfrm>
                        <a:off x="9214332" y="5103593"/>
                        <a:ext cx="354584" cy="276999"/>
                      </a:xfrm>
                      <a:prstGeom prst="rect">
                        <a:avLst/>
                      </a:prstGeom>
                      <a:noFill/>
                    </p:spPr>
                    <p:txBody>
                      <a:bodyPr wrap="none" rtlCol="0">
                        <a:spAutoFit/>
                      </a:bodyPr>
                      <a:lstStyle/>
                      <a:p>
                        <a:pPr algn="ctr"/>
                        <a:r>
                          <a:rPr lang="en-US" sz="1200" dirty="0"/>
                          <a:t>16</a:t>
                        </a:r>
                      </a:p>
                    </p:txBody>
                  </p:sp>
                  <p:cxnSp>
                    <p:nvCxnSpPr>
                      <p:cNvPr id="59" name="Straight Connector 58"/>
                      <p:cNvCxnSpPr/>
                      <p:nvPr/>
                    </p:nvCxnSpPr>
                    <p:spPr>
                      <a:xfrm rot="5400000">
                        <a:off x="9332966" y="5093832"/>
                        <a:ext cx="115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10333449" y="5103593"/>
                      <a:ext cx="354584" cy="276999"/>
                    </a:xfrm>
                    <a:prstGeom prst="rect">
                      <a:avLst/>
                    </a:prstGeom>
                    <a:noFill/>
                  </p:spPr>
                  <p:txBody>
                    <a:bodyPr wrap="none" rtlCol="0">
                      <a:spAutoFit/>
                    </a:bodyPr>
                    <a:lstStyle/>
                    <a:p>
                      <a:pPr algn="ctr"/>
                      <a:r>
                        <a:rPr lang="en-US" sz="1200" dirty="0"/>
                        <a:t>22</a:t>
                      </a:r>
                    </a:p>
                  </p:txBody>
                </p:sp>
                <p:cxnSp>
                  <p:nvCxnSpPr>
                    <p:cNvPr id="62" name="Straight Connector 61"/>
                    <p:cNvCxnSpPr/>
                    <p:nvPr/>
                  </p:nvCxnSpPr>
                  <p:spPr>
                    <a:xfrm rot="5400000">
                      <a:off x="10452084" y="5093832"/>
                      <a:ext cx="115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11070428" y="5103593"/>
                    <a:ext cx="354584" cy="276999"/>
                  </a:xfrm>
                  <a:prstGeom prst="rect">
                    <a:avLst/>
                  </a:prstGeom>
                  <a:noFill/>
                </p:spPr>
                <p:txBody>
                  <a:bodyPr wrap="none" rtlCol="0">
                    <a:spAutoFit/>
                  </a:bodyPr>
                  <a:lstStyle/>
                  <a:p>
                    <a:pPr algn="ctr"/>
                    <a:r>
                      <a:rPr lang="en-US" sz="1200" dirty="0"/>
                      <a:t>26</a:t>
                    </a:r>
                  </a:p>
                </p:txBody>
              </p:sp>
              <p:cxnSp>
                <p:nvCxnSpPr>
                  <p:cNvPr id="65" name="Straight Connector 64"/>
                  <p:cNvCxnSpPr/>
                  <p:nvPr/>
                </p:nvCxnSpPr>
                <p:spPr>
                  <a:xfrm rot="5400000">
                    <a:off x="11189063" y="5093832"/>
                    <a:ext cx="115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7" name="Straight Connector 66"/>
                <p:cNvCxnSpPr/>
                <p:nvPr/>
              </p:nvCxnSpPr>
              <p:spPr>
                <a:xfrm>
                  <a:off x="6614160" y="5365750"/>
                  <a:ext cx="51206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0" name="TextBox 109"/>
            <p:cNvSpPr txBox="1"/>
            <p:nvPr/>
          </p:nvSpPr>
          <p:spPr>
            <a:xfrm>
              <a:off x="6531441" y="5387301"/>
              <a:ext cx="5319585" cy="307777"/>
            </a:xfrm>
            <a:prstGeom prst="rect">
              <a:avLst/>
            </a:prstGeom>
            <a:noFill/>
          </p:spPr>
          <p:txBody>
            <a:bodyPr wrap="square" rtlCol="0">
              <a:spAutoFit/>
            </a:bodyPr>
            <a:lstStyle/>
            <a:p>
              <a:pPr algn="ctr"/>
              <a:r>
                <a:rPr lang="en-US" sz="1400" b="1" dirty="0"/>
                <a:t>Weeks </a:t>
              </a:r>
            </a:p>
          </p:txBody>
        </p:sp>
      </p:grpSp>
      <p:graphicFrame>
        <p:nvGraphicFramePr>
          <p:cNvPr id="113" name="Table 112"/>
          <p:cNvGraphicFramePr>
            <a:graphicFrameLocks noGrp="1"/>
          </p:cNvGraphicFramePr>
          <p:nvPr>
            <p:extLst>
              <p:ext uri="{D42A27DB-BD31-4B8C-83A1-F6EECF244321}">
                <p14:modId xmlns:p14="http://schemas.microsoft.com/office/powerpoint/2010/main" val="1312581561"/>
              </p:ext>
            </p:extLst>
          </p:nvPr>
        </p:nvGraphicFramePr>
        <p:xfrm>
          <a:off x="6593459" y="5146719"/>
          <a:ext cx="5173698" cy="912369"/>
        </p:xfrm>
        <a:graphic>
          <a:graphicData uri="http://schemas.openxmlformats.org/drawingml/2006/table">
            <a:tbl>
              <a:tblPr firstRow="1" bandRow="1">
                <a:tableStyleId>{5C22544A-7EE6-4342-B048-85BDC9FD1C3A}</a:tableStyleId>
              </a:tblPr>
              <a:tblGrid>
                <a:gridCol w="1375574">
                  <a:extLst>
                    <a:ext uri="{9D8B030D-6E8A-4147-A177-3AD203B41FA5}">
                      <a16:colId xmlns:a16="http://schemas.microsoft.com/office/drawing/2014/main" val="20000"/>
                    </a:ext>
                  </a:extLst>
                </a:gridCol>
                <a:gridCol w="3798124">
                  <a:extLst>
                    <a:ext uri="{9D8B030D-6E8A-4147-A177-3AD203B41FA5}">
                      <a16:colId xmlns:a16="http://schemas.microsoft.com/office/drawing/2014/main" val="20001"/>
                    </a:ext>
                  </a:extLst>
                </a:gridCol>
              </a:tblGrid>
              <a:tr h="304123">
                <a:tc>
                  <a:txBody>
                    <a:bodyPr/>
                    <a:lstStyle/>
                    <a:p>
                      <a:r>
                        <a:rPr lang="en-US" sz="1200" dirty="0">
                          <a:solidFill>
                            <a:schemeClr val="tx1"/>
                          </a:solidFill>
                        </a:rPr>
                        <a:t>28 Weeks</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Group</a:t>
                      </a:r>
                      <a:r>
                        <a:rPr lang="en-US" sz="1200" b="1" baseline="0" dirty="0">
                          <a:solidFill>
                            <a:schemeClr val="tx1"/>
                          </a:solidFill>
                        </a:rPr>
                        <a:t> LS Means</a:t>
                      </a:r>
                      <a:r>
                        <a:rPr lang="en-US" sz="1200" baseline="30000" dirty="0">
                          <a:solidFill>
                            <a:schemeClr val="tx1"/>
                          </a:solidFill>
                        </a:rPr>
                        <a:t>a</a:t>
                      </a:r>
                      <a:r>
                        <a:rPr lang="en-US" sz="1200" b="1" baseline="0" dirty="0">
                          <a:solidFill>
                            <a:schemeClr val="tx1"/>
                          </a:solidFill>
                        </a:rPr>
                        <a:t>        LS Mean Difference</a:t>
                      </a:r>
                      <a:r>
                        <a:rPr lang="en-US" sz="1200" baseline="30000" dirty="0">
                          <a:solidFill>
                            <a:schemeClr val="tx1"/>
                          </a:solidFill>
                        </a:rPr>
                        <a:t>a</a:t>
                      </a:r>
                      <a:r>
                        <a:rPr lang="en-US" sz="1200" b="1" baseline="0" dirty="0">
                          <a:solidFill>
                            <a:schemeClr val="tx1"/>
                          </a:solidFill>
                        </a:rPr>
                        <a:t> (95% CI)</a:t>
                      </a:r>
                      <a:endParaRPr lang="en-US" sz="1200" dirty="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4123">
                <a:tc>
                  <a:txBody>
                    <a:bodyPr/>
                    <a:lstStyle/>
                    <a:p>
                      <a:r>
                        <a:rPr lang="en-US" sz="1200" dirty="0"/>
                        <a:t>Q4W</a:t>
                      </a:r>
                      <a:r>
                        <a:rPr lang="en-US" sz="1200" baseline="0" dirty="0"/>
                        <a:t> – placebo</a:t>
                      </a:r>
                      <a:endParaRPr lang="en-US" sz="1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t>16.00 vs. </a:t>
                      </a:r>
                      <a:r>
                        <a:rPr lang="en-US" sz="1200" baseline="0" dirty="0"/>
                        <a:t>0.81                15.19 (-10.08, 40.46); </a:t>
                      </a:r>
                      <a:r>
                        <a:rPr lang="en-US" sz="1200" i="0" baseline="0" dirty="0"/>
                        <a:t>p</a:t>
                      </a:r>
                      <a:r>
                        <a:rPr lang="en-US" sz="1200" baseline="0" dirty="0"/>
                        <a:t>=0.237</a:t>
                      </a:r>
                      <a:endParaRPr lang="en-US" sz="1200" dirty="0"/>
                    </a:p>
                  </a:txBody>
                  <a:tcPr marL="27000" marR="27000" marT="27000" marB="27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4123">
                <a:tc>
                  <a:txBody>
                    <a:bodyPr/>
                    <a:lstStyle/>
                    <a:p>
                      <a:r>
                        <a:rPr lang="en-US" sz="1200" dirty="0"/>
                        <a:t>Q8W – placebo</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t>32.33 vs. 0.81                31.52 (6.32, 56.71); </a:t>
                      </a:r>
                      <a:r>
                        <a:rPr lang="en-US" sz="1200" i="0" u="none" dirty="0"/>
                        <a:t>p</a:t>
                      </a:r>
                      <a:r>
                        <a:rPr lang="en-US" sz="1200" dirty="0"/>
                        <a:t>=0.014</a:t>
                      </a:r>
                    </a:p>
                  </a:txBody>
                  <a:tcPr marL="27000" marR="27000" marT="27000" marB="27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cxnSp>
        <p:nvCxnSpPr>
          <p:cNvPr id="114" name="Straight Connector 113"/>
          <p:cNvCxnSpPr/>
          <p:nvPr/>
        </p:nvCxnSpPr>
        <p:spPr>
          <a:xfrm>
            <a:off x="1020782" y="279815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023056" y="3482807"/>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407470" y="4071942"/>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027609" y="3623842"/>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070821" y="2943725"/>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059448" y="3505557"/>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007127" y="4272112"/>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a:off x="739798" y="3127285"/>
            <a:ext cx="64008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874454" y="3188245"/>
            <a:ext cx="45720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744346" y="3950698"/>
            <a:ext cx="64008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925246" y="2763117"/>
            <a:ext cx="91440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993873" y="3573791"/>
            <a:ext cx="91440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1396094" y="311887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85312" y="3018329"/>
            <a:ext cx="73152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rot="5400000">
            <a:off x="1350990" y="2579777"/>
            <a:ext cx="91440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a:off x="1366906" y="2991483"/>
            <a:ext cx="91440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5400000">
            <a:off x="1268872" y="3421616"/>
            <a:ext cx="10058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5156600" y="3021278"/>
            <a:ext cx="137160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336958" y="322351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325582" y="2311376"/>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412014" y="261390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412014" y="3435047"/>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764590" y="210892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725918" y="291642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764590" y="306882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798702" y="252518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798702" y="344186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725918" y="395593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5400000">
            <a:off x="4958466" y="2681682"/>
            <a:ext cx="109728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5335170" y="3614283"/>
            <a:ext cx="109728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5400000">
            <a:off x="5235488" y="2600247"/>
            <a:ext cx="128016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5792963" y="232956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5835780" y="1976996"/>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2221790" y="256612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5458592" y="325079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5460863" y="2147588"/>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5831630" y="413340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5806603" y="369434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5835780" y="3232592"/>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4773912" y="3316758"/>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5435844" y="373301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5410819" y="241144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rot="5400000">
            <a:off x="4974386" y="3379994"/>
            <a:ext cx="109728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rot="5400000">
            <a:off x="4852316" y="3065643"/>
            <a:ext cx="128016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rot="5400000">
            <a:off x="1672717" y="2650508"/>
            <a:ext cx="10058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rot="5400000">
            <a:off x="2034451" y="2671354"/>
            <a:ext cx="10058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5490431" y="3924076"/>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5479055" y="2807231"/>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2490202" y="2138497"/>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2110334" y="2154417"/>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847320" y="227724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3572932" y="242964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3234008" y="233638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3930050" y="2322737"/>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4355406" y="2188531"/>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4698875" y="219081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5083292" y="232956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2483381" y="316889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2130822" y="3130241"/>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2849592" y="322122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5400000">
            <a:off x="2447701" y="2766289"/>
            <a:ext cx="91440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3121515" y="2968309"/>
            <a:ext cx="10058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5400000">
            <a:off x="2818469" y="2780653"/>
            <a:ext cx="91440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3236280" y="3266711"/>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4721628" y="335996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4369054" y="334860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5081017" y="366476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3575204" y="352375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3932324" y="3526027"/>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3387195" y="2911893"/>
            <a:ext cx="118872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rot="5400000">
            <a:off x="3798903" y="2764037"/>
            <a:ext cx="118872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rot="5400000">
            <a:off x="4156021" y="2779964"/>
            <a:ext cx="118872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rot="5400000">
            <a:off x="4458208" y="2987293"/>
            <a:ext cx="132588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a:xfrm>
            <a:off x="2176299" y="2397808"/>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2547068" y="241372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a:off x="2940580" y="2384161"/>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a:off x="4771661" y="215442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p:nvCxnSpPr>
        <p:spPr>
          <a:xfrm>
            <a:off x="5115122" y="214304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p:nvCxnSpPr>
        <p:spPr>
          <a:xfrm>
            <a:off x="3638895" y="2004293"/>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a:off x="4419096" y="204751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a:off x="3324996" y="2304545"/>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2547065" y="3355437"/>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a:off x="3245380" y="2688961"/>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3643444" y="3168913"/>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2158100" y="3375905"/>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a:off x="3996011" y="2197637"/>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5115135" y="3398647"/>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a:off x="3998287" y="3319028"/>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a:off x="2933729" y="329173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a:off x="4423612" y="3212118"/>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a:off x="3345441" y="319847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rot="5400000">
            <a:off x="1708218" y="2896169"/>
            <a:ext cx="10058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rot="5400000">
            <a:off x="2152000" y="2893665"/>
            <a:ext cx="91440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rot="5400000">
            <a:off x="2518212" y="2864097"/>
            <a:ext cx="91440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p:nvCxnSpPr>
        <p:spPr>
          <a:xfrm rot="5400000">
            <a:off x="2927652" y="2768561"/>
            <a:ext cx="91440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p:nvCxnSpPr>
        <p:spPr>
          <a:xfrm rot="5400000">
            <a:off x="3136461" y="2573397"/>
            <a:ext cx="109728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rot="5400000">
            <a:off x="3491303" y="2737169"/>
            <a:ext cx="109728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rot="5400000">
            <a:off x="3868669" y="2632761"/>
            <a:ext cx="118872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rot="5400000">
            <a:off x="4223514" y="2741945"/>
            <a:ext cx="118872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rot="5400000">
            <a:off x="4518976" y="2801313"/>
            <a:ext cx="128016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a:off x="5112856" y="3985505"/>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a:off x="2167198" y="426073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a:off x="2483374" y="445407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4723883" y="404389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2867790" y="425163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3236283" y="419704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p:nvCxnSpPr>
        <p:spPr>
          <a:xfrm>
            <a:off x="3632067" y="433351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p:nvCxnSpPr>
        <p:spPr>
          <a:xfrm>
            <a:off x="3975538" y="402188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a:off x="4357671" y="4455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rot="5400000">
            <a:off x="1707880" y="3765088"/>
            <a:ext cx="10058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rot="5400000">
            <a:off x="1946264" y="3845156"/>
            <a:ext cx="118872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p:cNvCxnSpPr/>
          <p:nvPr/>
        </p:nvCxnSpPr>
        <p:spPr>
          <a:xfrm rot="5400000">
            <a:off x="2422117" y="3755984"/>
            <a:ext cx="10058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p:cNvCxnSpPr/>
          <p:nvPr/>
        </p:nvCxnSpPr>
        <p:spPr>
          <a:xfrm rot="5400000">
            <a:off x="2685522" y="3615413"/>
            <a:ext cx="118872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p:cNvCxnSpPr/>
          <p:nvPr/>
        </p:nvCxnSpPr>
        <p:spPr>
          <a:xfrm rot="5400000">
            <a:off x="3035586" y="3688424"/>
            <a:ext cx="128016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p:cNvCxnSpPr/>
          <p:nvPr/>
        </p:nvCxnSpPr>
        <p:spPr>
          <a:xfrm rot="5400000">
            <a:off x="3436148" y="3424344"/>
            <a:ext cx="118872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rot="5400000">
            <a:off x="4568916" y="3397046"/>
            <a:ext cx="118872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2185399" y="3214395"/>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2485646" y="3255341"/>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2867790" y="3132506"/>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4000551" y="279131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p:nvCxnSpPr>
        <p:spPr>
          <a:xfrm>
            <a:off x="3632067" y="3050626"/>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p:nvCxnSpPr>
        <p:spPr>
          <a:xfrm>
            <a:off x="3236286" y="298237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p:nvCxnSpPr>
        <p:spPr>
          <a:xfrm>
            <a:off x="4355408" y="306426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p:nvCxnSpPr>
        <p:spPr>
          <a:xfrm>
            <a:off x="4726179" y="295735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p:nvCxnSpPr>
        <p:spPr>
          <a:xfrm>
            <a:off x="5124223" y="282316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p:nvCxnSpPr>
        <p:spPr>
          <a:xfrm>
            <a:off x="5847554" y="2973281"/>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p:nvCxnSpPr>
        <p:spPr>
          <a:xfrm>
            <a:off x="7221550" y="409013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p:nvCxnSpPr>
        <p:spPr>
          <a:xfrm>
            <a:off x="6893261" y="410605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p:nvPr/>
        </p:nvCxnSpPr>
        <p:spPr>
          <a:xfrm>
            <a:off x="7953193" y="4187941"/>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p:nvPr/>
        </p:nvCxnSpPr>
        <p:spPr>
          <a:xfrm>
            <a:off x="7605223" y="380807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p:nvCxnSpPr>
        <p:spPr>
          <a:xfrm>
            <a:off x="8328564" y="432669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a:off x="8694728" y="4315317"/>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a:off x="9059466" y="4249027"/>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a:off x="9425631" y="440794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p:nvPr/>
        </p:nvCxnSpPr>
        <p:spPr>
          <a:xfrm>
            <a:off x="9784339" y="4294837"/>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p:nvCxnSpPr>
        <p:spPr>
          <a:xfrm>
            <a:off x="10540998" y="4294837"/>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p:nvPr/>
        </p:nvCxnSpPr>
        <p:spPr>
          <a:xfrm>
            <a:off x="10895846" y="4172005"/>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p:nvPr/>
        </p:nvCxnSpPr>
        <p:spPr>
          <a:xfrm>
            <a:off x="11628223" y="4499557"/>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p:nvPr/>
        </p:nvCxnSpPr>
        <p:spPr>
          <a:xfrm>
            <a:off x="11267344" y="4172005"/>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a:off x="6780158" y="3753477"/>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p:cNvCxnSpPr/>
          <p:nvPr/>
        </p:nvCxnSpPr>
        <p:spPr>
          <a:xfrm>
            <a:off x="7134263" y="337360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7487523" y="3244747"/>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p:cNvCxnSpPr/>
          <p:nvPr/>
        </p:nvCxnSpPr>
        <p:spPr>
          <a:xfrm>
            <a:off x="7866646" y="330345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p:cNvCxnSpPr/>
          <p:nvPr/>
        </p:nvCxnSpPr>
        <p:spPr>
          <a:xfrm>
            <a:off x="8227516" y="3401067"/>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821102" y="3384985"/>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p:cNvCxnSpPr/>
          <p:nvPr/>
        </p:nvCxnSpPr>
        <p:spPr>
          <a:xfrm rot="5400000">
            <a:off x="6590836" y="3730283"/>
            <a:ext cx="73152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7234455" y="328717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p:cNvCxnSpPr/>
          <p:nvPr/>
        </p:nvCxnSpPr>
        <p:spPr>
          <a:xfrm rot="5400000">
            <a:off x="6904947" y="3679339"/>
            <a:ext cx="73152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a:off x="6784709" y="306197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p:cNvCxnSpPr/>
          <p:nvPr/>
        </p:nvCxnSpPr>
        <p:spPr>
          <a:xfrm rot="5400000">
            <a:off x="6510016" y="3431174"/>
            <a:ext cx="64008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a:off x="6878818" y="3636616"/>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p:cNvCxnSpPr/>
          <p:nvPr/>
        </p:nvCxnSpPr>
        <p:spPr>
          <a:xfrm>
            <a:off x="6870457" y="2996013"/>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p:cNvCxnSpPr/>
          <p:nvPr/>
        </p:nvCxnSpPr>
        <p:spPr>
          <a:xfrm rot="5400000">
            <a:off x="6533463" y="3348142"/>
            <a:ext cx="73152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482" name="Straight Connector 481"/>
          <p:cNvCxnSpPr/>
          <p:nvPr/>
        </p:nvCxnSpPr>
        <p:spPr>
          <a:xfrm rot="5400000">
            <a:off x="6775786" y="2959645"/>
            <a:ext cx="82296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81" name="Straight Connector 480"/>
          <p:cNvCxnSpPr/>
          <p:nvPr/>
        </p:nvCxnSpPr>
        <p:spPr>
          <a:xfrm>
            <a:off x="7125907" y="2557016"/>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p:cNvCxnSpPr/>
          <p:nvPr/>
        </p:nvCxnSpPr>
        <p:spPr>
          <a:xfrm rot="5400000">
            <a:off x="6902733" y="3092483"/>
            <a:ext cx="73152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484" name="Straight Connector 483"/>
          <p:cNvCxnSpPr/>
          <p:nvPr/>
        </p:nvCxnSpPr>
        <p:spPr>
          <a:xfrm>
            <a:off x="7220025" y="270713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p:cNvCxnSpPr/>
          <p:nvPr/>
        </p:nvCxnSpPr>
        <p:spPr>
          <a:xfrm rot="5400000">
            <a:off x="7067816" y="2808752"/>
            <a:ext cx="91440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85" name="Straight Connector 484"/>
          <p:cNvCxnSpPr/>
          <p:nvPr/>
        </p:nvCxnSpPr>
        <p:spPr>
          <a:xfrm>
            <a:off x="7214679" y="3500985"/>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p:cNvCxnSpPr/>
          <p:nvPr/>
        </p:nvCxnSpPr>
        <p:spPr>
          <a:xfrm>
            <a:off x="7481439" y="235456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p:cNvCxnSpPr/>
          <p:nvPr/>
        </p:nvCxnSpPr>
        <p:spPr>
          <a:xfrm>
            <a:off x="7599877" y="293688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p:cNvCxnSpPr/>
          <p:nvPr/>
        </p:nvCxnSpPr>
        <p:spPr>
          <a:xfrm rot="5400000">
            <a:off x="7223964" y="3382484"/>
            <a:ext cx="82296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490" name="Straight Connector 489"/>
          <p:cNvCxnSpPr/>
          <p:nvPr/>
        </p:nvCxnSpPr>
        <p:spPr>
          <a:xfrm>
            <a:off x="7589984" y="253882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p:cNvCxnSpPr/>
          <p:nvPr/>
        </p:nvCxnSpPr>
        <p:spPr>
          <a:xfrm>
            <a:off x="7587653" y="33991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p:cNvCxnSpPr/>
          <p:nvPr/>
        </p:nvCxnSpPr>
        <p:spPr>
          <a:xfrm rot="5400000">
            <a:off x="7246824" y="2947685"/>
            <a:ext cx="777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493" name="Straight Connector 492"/>
          <p:cNvCxnSpPr/>
          <p:nvPr/>
        </p:nvCxnSpPr>
        <p:spPr>
          <a:xfrm>
            <a:off x="7855270" y="237958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p:cNvCxnSpPr/>
          <p:nvPr/>
        </p:nvCxnSpPr>
        <p:spPr>
          <a:xfrm rot="5400000">
            <a:off x="7457182" y="2870023"/>
            <a:ext cx="91440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95" name="Straight Connector 494"/>
          <p:cNvCxnSpPr/>
          <p:nvPr/>
        </p:nvCxnSpPr>
        <p:spPr>
          <a:xfrm>
            <a:off x="7931126" y="2597956"/>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a:off x="7931126" y="3610172"/>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p:cNvCxnSpPr/>
          <p:nvPr/>
        </p:nvCxnSpPr>
        <p:spPr>
          <a:xfrm rot="5400000">
            <a:off x="7486577" y="3095439"/>
            <a:ext cx="10058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498" name="Straight Connector 497"/>
          <p:cNvCxnSpPr/>
          <p:nvPr/>
        </p:nvCxnSpPr>
        <p:spPr>
          <a:xfrm>
            <a:off x="7926581" y="322993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p:cNvCxnSpPr/>
          <p:nvPr/>
        </p:nvCxnSpPr>
        <p:spPr>
          <a:xfrm rot="5400000">
            <a:off x="7535363" y="3724380"/>
            <a:ext cx="91440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500" name="Straight Connector 499"/>
          <p:cNvCxnSpPr/>
          <p:nvPr/>
        </p:nvCxnSpPr>
        <p:spPr>
          <a:xfrm>
            <a:off x="8229788" y="2352296"/>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p:cNvCxnSpPr/>
          <p:nvPr/>
        </p:nvCxnSpPr>
        <p:spPr>
          <a:xfrm rot="5400000">
            <a:off x="7763979" y="2877073"/>
            <a:ext cx="10058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02" name="Straight Connector 501"/>
          <p:cNvCxnSpPr/>
          <p:nvPr/>
        </p:nvCxnSpPr>
        <p:spPr>
          <a:xfrm>
            <a:off x="8270056" y="3303631"/>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p:cNvCxnSpPr/>
          <p:nvPr/>
        </p:nvCxnSpPr>
        <p:spPr>
          <a:xfrm rot="5400000">
            <a:off x="7868029" y="3822522"/>
            <a:ext cx="10058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504" name="Straight Connector 503"/>
          <p:cNvCxnSpPr/>
          <p:nvPr/>
        </p:nvCxnSpPr>
        <p:spPr>
          <a:xfrm>
            <a:off x="8295019" y="3539663"/>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p:cNvCxnSpPr/>
          <p:nvPr/>
        </p:nvCxnSpPr>
        <p:spPr>
          <a:xfrm rot="5400000">
            <a:off x="7810089" y="3002407"/>
            <a:ext cx="109728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505" name="Straight Connector 504"/>
          <p:cNvCxnSpPr/>
          <p:nvPr/>
        </p:nvCxnSpPr>
        <p:spPr>
          <a:xfrm>
            <a:off x="8280628" y="243645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p:cNvCxnSpPr/>
          <p:nvPr/>
        </p:nvCxnSpPr>
        <p:spPr>
          <a:xfrm>
            <a:off x="11632083" y="3068807"/>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p:cNvCxnSpPr/>
          <p:nvPr/>
        </p:nvCxnSpPr>
        <p:spPr>
          <a:xfrm>
            <a:off x="11629752" y="334403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p:cNvCxnSpPr/>
          <p:nvPr/>
        </p:nvCxnSpPr>
        <p:spPr>
          <a:xfrm>
            <a:off x="11615361" y="2363668"/>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a:off x="11495442" y="403780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p:cNvCxnSpPr/>
          <p:nvPr/>
        </p:nvCxnSpPr>
        <p:spPr>
          <a:xfrm>
            <a:off x="11497715" y="278446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p:cNvCxnSpPr/>
          <p:nvPr/>
        </p:nvCxnSpPr>
        <p:spPr>
          <a:xfrm rot="5400000">
            <a:off x="10898174" y="3424344"/>
            <a:ext cx="128016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15" name="Straight Connector 514"/>
          <p:cNvCxnSpPr/>
          <p:nvPr/>
        </p:nvCxnSpPr>
        <p:spPr>
          <a:xfrm>
            <a:off x="11266601" y="310974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p:cNvCxnSpPr/>
          <p:nvPr/>
        </p:nvCxnSpPr>
        <p:spPr>
          <a:xfrm rot="5400000">
            <a:off x="10810617" y="3655156"/>
            <a:ext cx="10058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517" name="Straight Connector 516"/>
          <p:cNvCxnSpPr/>
          <p:nvPr/>
        </p:nvCxnSpPr>
        <p:spPr>
          <a:xfrm>
            <a:off x="11123944" y="3027857"/>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8" name="Straight Connector 517"/>
          <p:cNvCxnSpPr/>
          <p:nvPr/>
        </p:nvCxnSpPr>
        <p:spPr>
          <a:xfrm>
            <a:off x="11129230" y="4067366"/>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9" name="Straight Connector 518"/>
          <p:cNvCxnSpPr/>
          <p:nvPr/>
        </p:nvCxnSpPr>
        <p:spPr>
          <a:xfrm rot="5400000">
            <a:off x="10662601" y="3537611"/>
            <a:ext cx="10058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20" name="Straight Connector 519"/>
          <p:cNvCxnSpPr/>
          <p:nvPr/>
        </p:nvCxnSpPr>
        <p:spPr>
          <a:xfrm>
            <a:off x="11227097" y="3587422"/>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21" name="Straight Connector 520"/>
          <p:cNvCxnSpPr/>
          <p:nvPr/>
        </p:nvCxnSpPr>
        <p:spPr>
          <a:xfrm>
            <a:off x="11244605" y="2388682"/>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23" name="Straight Connector 522"/>
          <p:cNvCxnSpPr/>
          <p:nvPr/>
        </p:nvCxnSpPr>
        <p:spPr>
          <a:xfrm>
            <a:off x="10895103" y="3109745"/>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p:cNvCxnSpPr/>
          <p:nvPr/>
        </p:nvCxnSpPr>
        <p:spPr>
          <a:xfrm>
            <a:off x="10754543" y="2661636"/>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5" name="Straight Connector 524"/>
          <p:cNvCxnSpPr/>
          <p:nvPr/>
        </p:nvCxnSpPr>
        <p:spPr>
          <a:xfrm>
            <a:off x="10767448" y="386492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7" name="Straight Connector 526"/>
          <p:cNvCxnSpPr/>
          <p:nvPr/>
        </p:nvCxnSpPr>
        <p:spPr>
          <a:xfrm>
            <a:off x="10883668" y="35655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rot="5400000">
            <a:off x="10435115" y="3630658"/>
            <a:ext cx="10058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10523270" y="3245725"/>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rot="5400000">
            <a:off x="10081156" y="3783268"/>
            <a:ext cx="10058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rot="5400000">
            <a:off x="10020385" y="3042619"/>
            <a:ext cx="1097280" cy="0"/>
          </a:xfrm>
          <a:prstGeom prst="line">
            <a:avLst/>
          </a:prstGeom>
          <a:ln w="28575">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10530295" y="247737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10560766" y="362285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p:cNvCxnSpPr/>
          <p:nvPr/>
        </p:nvCxnSpPr>
        <p:spPr>
          <a:xfrm>
            <a:off x="10404437" y="2627341"/>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p:cNvCxnSpPr/>
          <p:nvPr/>
        </p:nvCxnSpPr>
        <p:spPr>
          <a:xfrm>
            <a:off x="10420368" y="373064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9" name="Straight Connector 538"/>
          <p:cNvCxnSpPr/>
          <p:nvPr/>
        </p:nvCxnSpPr>
        <p:spPr>
          <a:xfrm>
            <a:off x="10035823" y="27903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p:cNvCxnSpPr/>
          <p:nvPr/>
        </p:nvCxnSpPr>
        <p:spPr>
          <a:xfrm>
            <a:off x="10140413" y="2427752"/>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41" name="Straight Connector 540"/>
          <p:cNvCxnSpPr/>
          <p:nvPr/>
        </p:nvCxnSpPr>
        <p:spPr>
          <a:xfrm>
            <a:off x="10145691" y="326176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p:cNvCxnSpPr/>
          <p:nvPr/>
        </p:nvCxnSpPr>
        <p:spPr>
          <a:xfrm>
            <a:off x="9761169" y="235685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47" name="Straight Connector 546"/>
          <p:cNvCxnSpPr/>
          <p:nvPr/>
        </p:nvCxnSpPr>
        <p:spPr>
          <a:xfrm>
            <a:off x="9674315" y="27903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8" name="Straight Connector 547"/>
          <p:cNvCxnSpPr/>
          <p:nvPr/>
        </p:nvCxnSpPr>
        <p:spPr>
          <a:xfrm>
            <a:off x="9688486" y="389972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9" name="Straight Connector 548"/>
          <p:cNvCxnSpPr/>
          <p:nvPr/>
        </p:nvCxnSpPr>
        <p:spPr>
          <a:xfrm>
            <a:off x="10032274" y="394579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0" name="Straight Connector 549"/>
          <p:cNvCxnSpPr/>
          <p:nvPr/>
        </p:nvCxnSpPr>
        <p:spPr>
          <a:xfrm rot="5400000">
            <a:off x="9490042" y="3376659"/>
            <a:ext cx="118872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51" name="Straight Connector 550"/>
          <p:cNvCxnSpPr/>
          <p:nvPr/>
        </p:nvCxnSpPr>
        <p:spPr>
          <a:xfrm rot="5400000">
            <a:off x="9167156" y="3345110"/>
            <a:ext cx="109728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52" name="Straight Connector 551"/>
          <p:cNvCxnSpPr/>
          <p:nvPr/>
        </p:nvCxnSpPr>
        <p:spPr>
          <a:xfrm>
            <a:off x="9764707" y="3593813"/>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p:cNvCxnSpPr/>
          <p:nvPr/>
        </p:nvCxnSpPr>
        <p:spPr>
          <a:xfrm rot="5400000">
            <a:off x="9229210" y="2952988"/>
            <a:ext cx="1188720" cy="0"/>
          </a:xfrm>
          <a:prstGeom prst="line">
            <a:avLst/>
          </a:prstGeom>
          <a:ln w="28575">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p:nvCxnSpPr>
        <p:spPr>
          <a:xfrm>
            <a:off x="9777244" y="310750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p:nvCxnSpPr>
        <p:spPr>
          <a:xfrm>
            <a:off x="9407903" y="322060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p:nvCxnSpPr>
        <p:spPr>
          <a:xfrm>
            <a:off x="8694349" y="231078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p:nvCxnSpPr>
        <p:spPr>
          <a:xfrm>
            <a:off x="9399659" y="3483945"/>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p:nvCxnSpPr>
        <p:spPr>
          <a:xfrm>
            <a:off x="9318136" y="265811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p:nvCxnSpPr>
        <p:spPr>
          <a:xfrm>
            <a:off x="8938887" y="266165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p:nvCxnSpPr>
        <p:spPr>
          <a:xfrm>
            <a:off x="8588007" y="250215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p:nvCxnSpPr>
        <p:spPr>
          <a:xfrm>
            <a:off x="9048773" y="2229263"/>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p:nvCxnSpPr>
        <p:spPr>
          <a:xfrm>
            <a:off x="9435102" y="226470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p:nvCxnSpPr>
        <p:spPr>
          <a:xfrm>
            <a:off x="8694333" y="3384698"/>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p:nvPr/>
        </p:nvCxnSpPr>
        <p:spPr>
          <a:xfrm>
            <a:off x="9059390" y="343077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p:nvCxnSpPr>
        <p:spPr>
          <a:xfrm>
            <a:off x="9328753" y="335987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7" name="Straight Connector 566"/>
          <p:cNvCxnSpPr/>
          <p:nvPr/>
        </p:nvCxnSpPr>
        <p:spPr>
          <a:xfrm rot="5400000">
            <a:off x="8863466" y="2882646"/>
            <a:ext cx="1188720" cy="0"/>
          </a:xfrm>
          <a:prstGeom prst="line">
            <a:avLst/>
          </a:prstGeom>
          <a:ln w="28575">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rot="5400000">
            <a:off x="9040631" y="3001722"/>
            <a:ext cx="64008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p:nvCxnSpPr>
        <p:spPr>
          <a:xfrm>
            <a:off x="8602174" y="3600896"/>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p:nvCxnSpPr>
        <p:spPr>
          <a:xfrm>
            <a:off x="8953063" y="364342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p:nvCxnSpPr>
        <p:spPr>
          <a:xfrm>
            <a:off x="8687633" y="3276826"/>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p:nvCxnSpPr>
        <p:spPr>
          <a:xfrm rot="5400000">
            <a:off x="8196411" y="2846450"/>
            <a:ext cx="109728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p:nvCxnSpPr>
        <p:spPr>
          <a:xfrm rot="5400000">
            <a:off x="8233607" y="3801946"/>
            <a:ext cx="10058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p:nvCxnSpPr>
        <p:spPr>
          <a:xfrm rot="5400000">
            <a:off x="8081901" y="3063733"/>
            <a:ext cx="109728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76" name="Straight Connector 575"/>
          <p:cNvCxnSpPr/>
          <p:nvPr/>
        </p:nvCxnSpPr>
        <p:spPr>
          <a:xfrm>
            <a:off x="9052371" y="3263697"/>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p:cNvCxnSpPr/>
          <p:nvPr/>
        </p:nvCxnSpPr>
        <p:spPr>
          <a:xfrm rot="5400000">
            <a:off x="8505484" y="2833019"/>
            <a:ext cx="1188720" cy="0"/>
          </a:xfrm>
          <a:prstGeom prst="line">
            <a:avLst/>
          </a:prstGeom>
          <a:ln w="28575">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580" name="Straight Connector 579"/>
          <p:cNvCxnSpPr/>
          <p:nvPr/>
        </p:nvCxnSpPr>
        <p:spPr>
          <a:xfrm rot="5400000">
            <a:off x="9241857" y="3722289"/>
            <a:ext cx="118872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581" name="Straight Connector 580"/>
          <p:cNvCxnSpPr/>
          <p:nvPr/>
        </p:nvCxnSpPr>
        <p:spPr>
          <a:xfrm rot="5400000">
            <a:off x="9900822" y="3185615"/>
            <a:ext cx="109728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1959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Limited Data Suggest Benralizumab Improves FEV</a:t>
            </a:r>
            <a:r>
              <a:rPr lang="en-US" baseline="-25000" dirty="0"/>
              <a:t>1</a:t>
            </a:r>
            <a:r>
              <a:rPr lang="en-US" dirty="0"/>
              <a:t> to a Greater Extent in Patients With Increased Baseline Sputum EOS</a:t>
            </a:r>
          </a:p>
        </p:txBody>
      </p:sp>
      <p:sp>
        <p:nvSpPr>
          <p:cNvPr id="3" name="Slide Number Placeholder 2"/>
          <p:cNvSpPr>
            <a:spLocks noGrp="1"/>
          </p:cNvSpPr>
          <p:nvPr>
            <p:ph type="sldNum" sz="quarter" idx="12"/>
          </p:nvPr>
        </p:nvSpPr>
        <p:spPr/>
        <p:txBody>
          <a:bodyPr/>
          <a:lstStyle/>
          <a:p>
            <a:fld id="{CC7432E5-F8E0-41AE-9A6B-AD730338B005}" type="slidenum">
              <a:rPr lang="en-US" smtClean="0"/>
              <a:t>41</a:t>
            </a:fld>
            <a:endParaRPr lang="en-US" dirty="0"/>
          </a:p>
        </p:txBody>
      </p:sp>
      <p:sp>
        <p:nvSpPr>
          <p:cNvPr id="4" name="Text Placeholder 3"/>
          <p:cNvSpPr>
            <a:spLocks noGrp="1"/>
          </p:cNvSpPr>
          <p:nvPr>
            <p:ph type="body" sz="quarter" idx="13"/>
          </p:nvPr>
        </p:nvSpPr>
        <p:spPr/>
        <p:txBody>
          <a:bodyPr/>
          <a:lstStyle/>
          <a:p>
            <a:r>
              <a:rPr lang="en-US" dirty="0"/>
              <a:t>EOS = eosinophil; FEV</a:t>
            </a:r>
            <a:r>
              <a:rPr lang="en-US" baseline="-25000" dirty="0"/>
              <a:t>1</a:t>
            </a:r>
            <a:r>
              <a:rPr lang="en-US" dirty="0"/>
              <a:t> = forced expiratory volume in 1 second. </a:t>
            </a:r>
          </a:p>
          <a:p>
            <a:r>
              <a:rPr lang="en-US" dirty="0"/>
              <a:t>Nair P et al. Supplementary appendix. </a:t>
            </a:r>
            <a:r>
              <a:rPr lang="en-US" i="1" dirty="0"/>
              <a:t>N </a:t>
            </a:r>
            <a:r>
              <a:rPr lang="en-US" i="1" dirty="0" err="1"/>
              <a:t>Engl</a:t>
            </a:r>
            <a:r>
              <a:rPr lang="en-US" i="1" dirty="0"/>
              <a:t> J Med</a:t>
            </a:r>
            <a:r>
              <a:rPr lang="en-US" dirty="0"/>
              <a:t>. 2017;376:2448-2458.</a:t>
            </a:r>
          </a:p>
        </p:txBody>
      </p:sp>
      <p:sp>
        <p:nvSpPr>
          <p:cNvPr id="6" name="TextBox 5"/>
          <p:cNvSpPr txBox="1"/>
          <p:nvPr/>
        </p:nvSpPr>
        <p:spPr>
          <a:xfrm>
            <a:off x="487679" y="1583733"/>
            <a:ext cx="5101699" cy="646331"/>
          </a:xfrm>
          <a:prstGeom prst="rect">
            <a:avLst/>
          </a:prstGeom>
          <a:noFill/>
        </p:spPr>
        <p:txBody>
          <a:bodyPr wrap="square" rtlCol="0">
            <a:spAutoFit/>
          </a:bodyPr>
          <a:lstStyle/>
          <a:p>
            <a:pPr algn="ctr"/>
            <a:r>
              <a:rPr lang="en-US" b="1" dirty="0"/>
              <a:t>Sputum EOS &lt;2.5% at Baseline</a:t>
            </a:r>
          </a:p>
          <a:p>
            <a:pPr algn="ctr"/>
            <a:r>
              <a:rPr lang="en-US" b="1" dirty="0"/>
              <a:t>Benralizumab Patients (n=5)</a:t>
            </a:r>
          </a:p>
        </p:txBody>
      </p:sp>
      <p:sp>
        <p:nvSpPr>
          <p:cNvPr id="7" name="TextBox 6"/>
          <p:cNvSpPr txBox="1"/>
          <p:nvPr/>
        </p:nvSpPr>
        <p:spPr>
          <a:xfrm>
            <a:off x="6866020" y="1583733"/>
            <a:ext cx="4868780" cy="646331"/>
          </a:xfrm>
          <a:prstGeom prst="rect">
            <a:avLst/>
          </a:prstGeom>
          <a:noFill/>
        </p:spPr>
        <p:txBody>
          <a:bodyPr wrap="square" rtlCol="0">
            <a:spAutoFit/>
          </a:bodyPr>
          <a:lstStyle/>
          <a:p>
            <a:pPr algn="ctr"/>
            <a:r>
              <a:rPr lang="en-US" b="1" dirty="0"/>
              <a:t>Sputum EOS </a:t>
            </a:r>
            <a:r>
              <a:rPr lang="en-US" b="1" dirty="0">
                <a:latin typeface="Arial" panose="020B0604020202020204" pitchFamily="34" charset="0"/>
                <a:cs typeface="Arial" panose="020B0604020202020204" pitchFamily="34" charset="0"/>
              </a:rPr>
              <a:t>≥</a:t>
            </a:r>
            <a:r>
              <a:rPr lang="en-US" b="1" dirty="0"/>
              <a:t>2.5% at Baseline</a:t>
            </a:r>
          </a:p>
          <a:p>
            <a:pPr algn="ctr"/>
            <a:r>
              <a:rPr lang="en-US" b="1" dirty="0"/>
              <a:t>Benralizumab Patients (n=13)</a:t>
            </a:r>
          </a:p>
        </p:txBody>
      </p:sp>
      <p:cxnSp>
        <p:nvCxnSpPr>
          <p:cNvPr id="19" name="Straight Connector 18"/>
          <p:cNvCxnSpPr/>
          <p:nvPr/>
        </p:nvCxnSpPr>
        <p:spPr>
          <a:xfrm>
            <a:off x="5685755" y="2162273"/>
            <a:ext cx="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541692" y="2490235"/>
            <a:ext cx="5299550" cy="3261859"/>
            <a:chOff x="541692" y="2490235"/>
            <a:chExt cx="5299550" cy="3261859"/>
          </a:xfrm>
        </p:grpSpPr>
        <p:sp>
          <p:nvSpPr>
            <p:cNvPr id="9" name="TextBox 8"/>
            <p:cNvSpPr txBox="1"/>
            <p:nvPr/>
          </p:nvSpPr>
          <p:spPr>
            <a:xfrm>
              <a:off x="1350749" y="5413540"/>
              <a:ext cx="4238630" cy="338554"/>
            </a:xfrm>
            <a:prstGeom prst="rect">
              <a:avLst/>
            </a:prstGeom>
            <a:noFill/>
          </p:spPr>
          <p:txBody>
            <a:bodyPr vert="horz" wrap="square" rtlCol="0">
              <a:spAutoFit/>
            </a:bodyPr>
            <a:lstStyle/>
            <a:p>
              <a:pPr algn="ctr"/>
              <a:r>
                <a:rPr lang="en-US" sz="1600" b="1" dirty="0"/>
                <a:t>Week</a:t>
              </a:r>
            </a:p>
          </p:txBody>
        </p:sp>
        <p:sp>
          <p:nvSpPr>
            <p:cNvPr id="8" name="TextBox 7"/>
            <p:cNvSpPr txBox="1"/>
            <p:nvPr/>
          </p:nvSpPr>
          <p:spPr>
            <a:xfrm>
              <a:off x="541692" y="2591771"/>
              <a:ext cx="430887" cy="2486501"/>
            </a:xfrm>
            <a:prstGeom prst="rect">
              <a:avLst/>
            </a:prstGeom>
            <a:noFill/>
          </p:spPr>
          <p:txBody>
            <a:bodyPr vert="vert270" wrap="square" rtlCol="0">
              <a:spAutoFit/>
            </a:bodyPr>
            <a:lstStyle/>
            <a:p>
              <a:pPr algn="ctr"/>
              <a:r>
                <a:rPr lang="en-US" sz="1600" b="1" dirty="0"/>
                <a:t>FEV</a:t>
              </a:r>
              <a:r>
                <a:rPr lang="en-US" sz="1600" b="1" baseline="-25000" dirty="0"/>
                <a:t>1</a:t>
              </a:r>
              <a:r>
                <a:rPr lang="en-US" sz="1600" b="1" dirty="0"/>
                <a:t>, L</a:t>
              </a:r>
            </a:p>
          </p:txBody>
        </p:sp>
        <p:grpSp>
          <p:nvGrpSpPr>
            <p:cNvPr id="64" name="Group 63"/>
            <p:cNvGrpSpPr/>
            <p:nvPr/>
          </p:nvGrpSpPr>
          <p:grpSpPr>
            <a:xfrm>
              <a:off x="847516" y="2490235"/>
              <a:ext cx="4993726" cy="2999660"/>
              <a:chOff x="847516" y="2490235"/>
              <a:chExt cx="4993726" cy="2999660"/>
            </a:xfrm>
          </p:grpSpPr>
          <p:pic>
            <p:nvPicPr>
              <p:cNvPr id="62" name="Picture 61"/>
              <p:cNvPicPr>
                <a:picLocks noChangeAspect="1"/>
              </p:cNvPicPr>
              <p:nvPr/>
            </p:nvPicPr>
            <p:blipFill>
              <a:blip r:embed="rId3"/>
              <a:stretch>
                <a:fillRect/>
              </a:stretch>
            </p:blipFill>
            <p:spPr>
              <a:xfrm>
                <a:off x="1100527" y="2893967"/>
                <a:ext cx="4740715" cy="1365639"/>
              </a:xfrm>
              <a:prstGeom prst="rect">
                <a:avLst/>
              </a:prstGeom>
            </p:spPr>
          </p:pic>
          <p:grpSp>
            <p:nvGrpSpPr>
              <p:cNvPr id="37" name="Group 36"/>
              <p:cNvGrpSpPr/>
              <p:nvPr/>
            </p:nvGrpSpPr>
            <p:grpSpPr>
              <a:xfrm>
                <a:off x="847516" y="2490235"/>
                <a:ext cx="4879314" cy="2999660"/>
                <a:chOff x="840231" y="2486184"/>
                <a:chExt cx="4879314" cy="2999660"/>
              </a:xfrm>
            </p:grpSpPr>
            <p:grpSp>
              <p:nvGrpSpPr>
                <p:cNvPr id="29" name="Group 28"/>
                <p:cNvGrpSpPr/>
                <p:nvPr/>
              </p:nvGrpSpPr>
              <p:grpSpPr>
                <a:xfrm>
                  <a:off x="1258642" y="2630165"/>
                  <a:ext cx="4323451" cy="2553574"/>
                  <a:chOff x="1258642" y="2630165"/>
                  <a:chExt cx="4323451" cy="2553574"/>
                </a:xfrm>
              </p:grpSpPr>
              <p:grpSp>
                <p:nvGrpSpPr>
                  <p:cNvPr id="22" name="Group 21"/>
                  <p:cNvGrpSpPr/>
                  <p:nvPr/>
                </p:nvGrpSpPr>
                <p:grpSpPr>
                  <a:xfrm>
                    <a:off x="1346916" y="2630165"/>
                    <a:ext cx="4235177" cy="2553574"/>
                    <a:chOff x="1346916" y="2630165"/>
                    <a:chExt cx="4235177" cy="2553574"/>
                  </a:xfrm>
                </p:grpSpPr>
                <p:grpSp>
                  <p:nvGrpSpPr>
                    <p:cNvPr id="16" name="Group 15"/>
                    <p:cNvGrpSpPr/>
                    <p:nvPr/>
                  </p:nvGrpSpPr>
                  <p:grpSpPr>
                    <a:xfrm>
                      <a:off x="1346916" y="2630165"/>
                      <a:ext cx="4235177" cy="2437721"/>
                      <a:chOff x="3282676" y="2764700"/>
                      <a:chExt cx="2562061" cy="2437721"/>
                    </a:xfrm>
                  </p:grpSpPr>
                  <p:cxnSp>
                    <p:nvCxnSpPr>
                      <p:cNvPr id="14" name="Straight Connector 13"/>
                      <p:cNvCxnSpPr/>
                      <p:nvPr/>
                    </p:nvCxnSpPr>
                    <p:spPr>
                      <a:xfrm>
                        <a:off x="3282677" y="2764700"/>
                        <a:ext cx="0" cy="24323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563707" y="3921390"/>
                        <a:ext cx="0" cy="25620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p:nvCxnSpPr>
                  <p:spPr>
                    <a:xfrm>
                      <a:off x="5412093" y="5078128"/>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13464" y="5092299"/>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p:cNvCxnSpPr/>
                  <p:nvPr/>
                </p:nvCxnSpPr>
                <p:spPr>
                  <a:xfrm rot="5400000">
                    <a:off x="1311457" y="5022686"/>
                    <a:ext cx="0" cy="1005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304362" y="4425991"/>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304362" y="3830558"/>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304362" y="3224513"/>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1304362" y="2618445"/>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840231" y="2486184"/>
                  <a:ext cx="489097" cy="338554"/>
                </a:xfrm>
                <a:prstGeom prst="rect">
                  <a:avLst/>
                </a:prstGeom>
                <a:noFill/>
              </p:spPr>
              <p:txBody>
                <a:bodyPr wrap="square" rtlCol="0">
                  <a:spAutoFit/>
                </a:bodyPr>
                <a:lstStyle/>
                <a:p>
                  <a:r>
                    <a:rPr lang="en-US" sz="1600" dirty="0"/>
                    <a:t> 4</a:t>
                  </a:r>
                </a:p>
              </p:txBody>
            </p:sp>
            <p:sp>
              <p:nvSpPr>
                <p:cNvPr id="31" name="TextBox 30"/>
                <p:cNvSpPr txBox="1"/>
                <p:nvPr/>
              </p:nvSpPr>
              <p:spPr>
                <a:xfrm>
                  <a:off x="854658" y="3094751"/>
                  <a:ext cx="489097" cy="338554"/>
                </a:xfrm>
                <a:prstGeom prst="rect">
                  <a:avLst/>
                </a:prstGeom>
                <a:noFill/>
              </p:spPr>
              <p:txBody>
                <a:bodyPr wrap="square" rtlCol="0">
                  <a:spAutoFit/>
                </a:bodyPr>
                <a:lstStyle/>
                <a:p>
                  <a:r>
                    <a:rPr lang="en-US" sz="1600" dirty="0"/>
                    <a:t> 3</a:t>
                  </a:r>
                </a:p>
              </p:txBody>
            </p:sp>
            <p:sp>
              <p:nvSpPr>
                <p:cNvPr id="32" name="TextBox 31"/>
                <p:cNvSpPr txBox="1"/>
                <p:nvPr/>
              </p:nvSpPr>
              <p:spPr>
                <a:xfrm>
                  <a:off x="844169" y="3690636"/>
                  <a:ext cx="489097" cy="338554"/>
                </a:xfrm>
                <a:prstGeom prst="rect">
                  <a:avLst/>
                </a:prstGeom>
                <a:noFill/>
              </p:spPr>
              <p:txBody>
                <a:bodyPr wrap="square" rtlCol="0">
                  <a:spAutoFit/>
                </a:bodyPr>
                <a:lstStyle/>
                <a:p>
                  <a:r>
                    <a:rPr lang="en-US" sz="1600" dirty="0"/>
                    <a:t> 2</a:t>
                  </a:r>
                </a:p>
              </p:txBody>
            </p:sp>
            <p:sp>
              <p:nvSpPr>
                <p:cNvPr id="33" name="TextBox 32"/>
                <p:cNvSpPr txBox="1"/>
                <p:nvPr/>
              </p:nvSpPr>
              <p:spPr>
                <a:xfrm>
                  <a:off x="865195" y="4266320"/>
                  <a:ext cx="489097" cy="338554"/>
                </a:xfrm>
                <a:prstGeom prst="rect">
                  <a:avLst/>
                </a:prstGeom>
                <a:noFill/>
              </p:spPr>
              <p:txBody>
                <a:bodyPr wrap="square" rtlCol="0">
                  <a:spAutoFit/>
                </a:bodyPr>
                <a:lstStyle/>
                <a:p>
                  <a:r>
                    <a:rPr lang="en-US" sz="1600" dirty="0"/>
                    <a:t> 1</a:t>
                  </a:r>
                </a:p>
              </p:txBody>
            </p:sp>
            <p:sp>
              <p:nvSpPr>
                <p:cNvPr id="34" name="TextBox 33"/>
                <p:cNvSpPr txBox="1"/>
                <p:nvPr/>
              </p:nvSpPr>
              <p:spPr>
                <a:xfrm>
                  <a:off x="865195" y="4880430"/>
                  <a:ext cx="489097" cy="338554"/>
                </a:xfrm>
                <a:prstGeom prst="rect">
                  <a:avLst/>
                </a:prstGeom>
                <a:noFill/>
              </p:spPr>
              <p:txBody>
                <a:bodyPr wrap="square" rtlCol="0">
                  <a:spAutoFit/>
                </a:bodyPr>
                <a:lstStyle/>
                <a:p>
                  <a:r>
                    <a:rPr lang="en-US" sz="1600" dirty="0"/>
                    <a:t>  0</a:t>
                  </a:r>
                </a:p>
              </p:txBody>
            </p:sp>
            <p:sp>
              <p:nvSpPr>
                <p:cNvPr id="35" name="TextBox 34"/>
                <p:cNvSpPr txBox="1"/>
                <p:nvPr/>
              </p:nvSpPr>
              <p:spPr>
                <a:xfrm>
                  <a:off x="1258642" y="5147290"/>
                  <a:ext cx="489097" cy="338554"/>
                </a:xfrm>
                <a:prstGeom prst="rect">
                  <a:avLst/>
                </a:prstGeom>
                <a:noFill/>
              </p:spPr>
              <p:txBody>
                <a:bodyPr wrap="square" rtlCol="0">
                  <a:spAutoFit/>
                </a:bodyPr>
                <a:lstStyle/>
                <a:p>
                  <a:r>
                    <a:rPr lang="en-US" sz="1600" dirty="0"/>
                    <a:t>  0</a:t>
                  </a:r>
                </a:p>
              </p:txBody>
            </p:sp>
            <p:sp>
              <p:nvSpPr>
                <p:cNvPr id="36" name="TextBox 35"/>
                <p:cNvSpPr txBox="1"/>
                <p:nvPr/>
              </p:nvSpPr>
              <p:spPr>
                <a:xfrm>
                  <a:off x="5230448" y="5147290"/>
                  <a:ext cx="489097" cy="338554"/>
                </a:xfrm>
                <a:prstGeom prst="rect">
                  <a:avLst/>
                </a:prstGeom>
                <a:noFill/>
              </p:spPr>
              <p:txBody>
                <a:bodyPr wrap="square" rtlCol="0">
                  <a:spAutoFit/>
                </a:bodyPr>
                <a:lstStyle/>
                <a:p>
                  <a:r>
                    <a:rPr lang="en-US" sz="1600" dirty="0"/>
                    <a:t>28</a:t>
                  </a:r>
                </a:p>
              </p:txBody>
            </p:sp>
          </p:grpSp>
        </p:grpSp>
      </p:grpSp>
      <p:sp>
        <p:nvSpPr>
          <p:cNvPr id="61" name="TextBox 60"/>
          <p:cNvSpPr txBox="1"/>
          <p:nvPr/>
        </p:nvSpPr>
        <p:spPr>
          <a:xfrm>
            <a:off x="377749" y="5965299"/>
            <a:ext cx="11408081" cy="338554"/>
          </a:xfrm>
          <a:prstGeom prst="rect">
            <a:avLst/>
          </a:prstGeom>
          <a:noFill/>
        </p:spPr>
        <p:txBody>
          <a:bodyPr wrap="square" rtlCol="0">
            <a:spAutoFit/>
          </a:bodyPr>
          <a:lstStyle/>
          <a:p>
            <a:pPr marL="285750" indent="-228600">
              <a:buClr>
                <a:schemeClr val="accent1"/>
              </a:buClr>
              <a:buFont typeface="Arial" panose="020B0604020202020204" pitchFamily="34" charset="0"/>
              <a:buChar char="•"/>
            </a:pPr>
            <a:r>
              <a:rPr lang="en-US" sz="1600" dirty="0"/>
              <a:t>There was no overt improvement in FEV</a:t>
            </a:r>
            <a:r>
              <a:rPr lang="en-US" sz="1600" baseline="-25000" dirty="0"/>
              <a:t>1</a:t>
            </a:r>
            <a:r>
              <a:rPr lang="en-US" sz="1600" dirty="0"/>
              <a:t> in placebo patients (n=8) in this subset, irrespective of sputum EOS category  </a:t>
            </a:r>
          </a:p>
        </p:txBody>
      </p:sp>
      <p:grpSp>
        <p:nvGrpSpPr>
          <p:cNvPr id="67" name="Group 66"/>
          <p:cNvGrpSpPr/>
          <p:nvPr/>
        </p:nvGrpSpPr>
        <p:grpSpPr>
          <a:xfrm>
            <a:off x="6523917" y="2490235"/>
            <a:ext cx="5217993" cy="3261859"/>
            <a:chOff x="6523917" y="2490235"/>
            <a:chExt cx="5217993" cy="3261859"/>
          </a:xfrm>
        </p:grpSpPr>
        <p:sp>
          <p:nvSpPr>
            <p:cNvPr id="10" name="TextBox 9"/>
            <p:cNvSpPr txBox="1"/>
            <p:nvPr/>
          </p:nvSpPr>
          <p:spPr>
            <a:xfrm>
              <a:off x="6523917" y="2599481"/>
              <a:ext cx="430887" cy="2561696"/>
            </a:xfrm>
            <a:prstGeom prst="rect">
              <a:avLst/>
            </a:prstGeom>
            <a:noFill/>
          </p:spPr>
          <p:txBody>
            <a:bodyPr vert="vert270" wrap="square" rtlCol="0">
              <a:spAutoFit/>
            </a:bodyPr>
            <a:lstStyle/>
            <a:p>
              <a:pPr algn="ctr"/>
              <a:r>
                <a:rPr lang="en-US" sz="1600" b="1" dirty="0"/>
                <a:t>FEV</a:t>
              </a:r>
              <a:r>
                <a:rPr lang="en-US" sz="1600" b="1" baseline="-25000" dirty="0"/>
                <a:t>1</a:t>
              </a:r>
              <a:r>
                <a:rPr lang="en-US" sz="1600" b="1" dirty="0"/>
                <a:t>, L</a:t>
              </a:r>
            </a:p>
          </p:txBody>
        </p:sp>
        <p:sp>
          <p:nvSpPr>
            <p:cNvPr id="11" name="TextBox 10"/>
            <p:cNvSpPr txBox="1"/>
            <p:nvPr/>
          </p:nvSpPr>
          <p:spPr>
            <a:xfrm>
              <a:off x="7365829" y="5413540"/>
              <a:ext cx="4140371" cy="338554"/>
            </a:xfrm>
            <a:prstGeom prst="rect">
              <a:avLst/>
            </a:prstGeom>
            <a:noFill/>
          </p:spPr>
          <p:txBody>
            <a:bodyPr vert="horz" wrap="square" rtlCol="0">
              <a:spAutoFit/>
            </a:bodyPr>
            <a:lstStyle/>
            <a:p>
              <a:pPr algn="ctr"/>
              <a:r>
                <a:rPr lang="en-US" sz="1600" b="1" dirty="0"/>
                <a:t>Week</a:t>
              </a:r>
            </a:p>
          </p:txBody>
        </p:sp>
        <p:grpSp>
          <p:nvGrpSpPr>
            <p:cNvPr id="65" name="Group 64"/>
            <p:cNvGrpSpPr/>
            <p:nvPr/>
          </p:nvGrpSpPr>
          <p:grpSpPr>
            <a:xfrm>
              <a:off x="6862596" y="2490235"/>
              <a:ext cx="4879314" cy="2999660"/>
              <a:chOff x="6862596" y="2490235"/>
              <a:chExt cx="4879314" cy="2999660"/>
            </a:xfrm>
          </p:grpSpPr>
          <p:grpSp>
            <p:nvGrpSpPr>
              <p:cNvPr id="39" name="Group 38"/>
              <p:cNvGrpSpPr/>
              <p:nvPr/>
            </p:nvGrpSpPr>
            <p:grpSpPr>
              <a:xfrm>
                <a:off x="6862596" y="2490235"/>
                <a:ext cx="4879314" cy="2999660"/>
                <a:chOff x="840231" y="2486184"/>
                <a:chExt cx="4879314" cy="2999660"/>
              </a:xfrm>
            </p:grpSpPr>
            <p:grpSp>
              <p:nvGrpSpPr>
                <p:cNvPr id="40" name="Group 39"/>
                <p:cNvGrpSpPr/>
                <p:nvPr/>
              </p:nvGrpSpPr>
              <p:grpSpPr>
                <a:xfrm>
                  <a:off x="1258642" y="2635952"/>
                  <a:ext cx="4323451" cy="2547787"/>
                  <a:chOff x="1258642" y="2635952"/>
                  <a:chExt cx="4323451" cy="2547787"/>
                </a:xfrm>
              </p:grpSpPr>
              <p:grpSp>
                <p:nvGrpSpPr>
                  <p:cNvPr id="48" name="Group 47"/>
                  <p:cNvGrpSpPr/>
                  <p:nvPr/>
                </p:nvGrpSpPr>
                <p:grpSpPr>
                  <a:xfrm>
                    <a:off x="1346916" y="2635952"/>
                    <a:ext cx="4235177" cy="2547787"/>
                    <a:chOff x="1346916" y="2635952"/>
                    <a:chExt cx="4235177" cy="2547787"/>
                  </a:xfrm>
                </p:grpSpPr>
                <p:grpSp>
                  <p:nvGrpSpPr>
                    <p:cNvPr id="54" name="Group 53"/>
                    <p:cNvGrpSpPr/>
                    <p:nvPr/>
                  </p:nvGrpSpPr>
                  <p:grpSpPr>
                    <a:xfrm>
                      <a:off x="1346916" y="2635952"/>
                      <a:ext cx="4235177" cy="2432304"/>
                      <a:chOff x="3282676" y="2770487"/>
                      <a:chExt cx="2562061" cy="2432304"/>
                    </a:xfrm>
                  </p:grpSpPr>
                  <p:cxnSp>
                    <p:nvCxnSpPr>
                      <p:cNvPr id="57" name="Straight Connector 56"/>
                      <p:cNvCxnSpPr/>
                      <p:nvPr/>
                    </p:nvCxnSpPr>
                    <p:spPr>
                      <a:xfrm>
                        <a:off x="3282677" y="2770487"/>
                        <a:ext cx="0" cy="24323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563707" y="3921390"/>
                        <a:ext cx="0" cy="25620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5412093" y="5078128"/>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513464" y="5092299"/>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a:xfrm rot="5400000">
                    <a:off x="1311457" y="5027258"/>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304362" y="4425991"/>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1304362" y="3830558"/>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1304362" y="3224513"/>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1304362" y="2618445"/>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840231" y="2486184"/>
                  <a:ext cx="489097" cy="338554"/>
                </a:xfrm>
                <a:prstGeom prst="rect">
                  <a:avLst/>
                </a:prstGeom>
                <a:noFill/>
              </p:spPr>
              <p:txBody>
                <a:bodyPr wrap="square" rtlCol="0">
                  <a:spAutoFit/>
                </a:bodyPr>
                <a:lstStyle/>
                <a:p>
                  <a:r>
                    <a:rPr lang="en-US" sz="1600" dirty="0"/>
                    <a:t> 4</a:t>
                  </a:r>
                </a:p>
              </p:txBody>
            </p:sp>
            <p:sp>
              <p:nvSpPr>
                <p:cNvPr id="42" name="TextBox 41"/>
                <p:cNvSpPr txBox="1"/>
                <p:nvPr/>
              </p:nvSpPr>
              <p:spPr>
                <a:xfrm>
                  <a:off x="854658" y="3094751"/>
                  <a:ext cx="489097" cy="338554"/>
                </a:xfrm>
                <a:prstGeom prst="rect">
                  <a:avLst/>
                </a:prstGeom>
                <a:noFill/>
              </p:spPr>
              <p:txBody>
                <a:bodyPr wrap="square" rtlCol="0">
                  <a:spAutoFit/>
                </a:bodyPr>
                <a:lstStyle/>
                <a:p>
                  <a:r>
                    <a:rPr lang="en-US" sz="1600" dirty="0"/>
                    <a:t> 3</a:t>
                  </a:r>
                </a:p>
              </p:txBody>
            </p:sp>
            <p:sp>
              <p:nvSpPr>
                <p:cNvPr id="43" name="TextBox 42"/>
                <p:cNvSpPr txBox="1"/>
                <p:nvPr/>
              </p:nvSpPr>
              <p:spPr>
                <a:xfrm>
                  <a:off x="844169" y="3690636"/>
                  <a:ext cx="489097" cy="338554"/>
                </a:xfrm>
                <a:prstGeom prst="rect">
                  <a:avLst/>
                </a:prstGeom>
                <a:noFill/>
              </p:spPr>
              <p:txBody>
                <a:bodyPr wrap="square" rtlCol="0">
                  <a:spAutoFit/>
                </a:bodyPr>
                <a:lstStyle/>
                <a:p>
                  <a:r>
                    <a:rPr lang="en-US" sz="1600" dirty="0"/>
                    <a:t> 2</a:t>
                  </a:r>
                </a:p>
              </p:txBody>
            </p:sp>
            <p:sp>
              <p:nvSpPr>
                <p:cNvPr id="44" name="TextBox 43"/>
                <p:cNvSpPr txBox="1"/>
                <p:nvPr/>
              </p:nvSpPr>
              <p:spPr>
                <a:xfrm>
                  <a:off x="865195" y="4266320"/>
                  <a:ext cx="489097" cy="338554"/>
                </a:xfrm>
                <a:prstGeom prst="rect">
                  <a:avLst/>
                </a:prstGeom>
                <a:noFill/>
              </p:spPr>
              <p:txBody>
                <a:bodyPr wrap="square" rtlCol="0">
                  <a:spAutoFit/>
                </a:bodyPr>
                <a:lstStyle/>
                <a:p>
                  <a:r>
                    <a:rPr lang="en-US" sz="1600" dirty="0"/>
                    <a:t> 1</a:t>
                  </a:r>
                </a:p>
              </p:txBody>
            </p:sp>
            <p:sp>
              <p:nvSpPr>
                <p:cNvPr id="45" name="TextBox 44"/>
                <p:cNvSpPr txBox="1"/>
                <p:nvPr/>
              </p:nvSpPr>
              <p:spPr>
                <a:xfrm>
                  <a:off x="865195" y="4890826"/>
                  <a:ext cx="489097" cy="338554"/>
                </a:xfrm>
                <a:prstGeom prst="rect">
                  <a:avLst/>
                </a:prstGeom>
                <a:noFill/>
              </p:spPr>
              <p:txBody>
                <a:bodyPr wrap="square" rtlCol="0">
                  <a:spAutoFit/>
                </a:bodyPr>
                <a:lstStyle/>
                <a:p>
                  <a:r>
                    <a:rPr lang="en-US" sz="1600" dirty="0"/>
                    <a:t>  0</a:t>
                  </a:r>
                </a:p>
              </p:txBody>
            </p:sp>
            <p:sp>
              <p:nvSpPr>
                <p:cNvPr id="46" name="TextBox 45"/>
                <p:cNvSpPr txBox="1"/>
                <p:nvPr/>
              </p:nvSpPr>
              <p:spPr>
                <a:xfrm>
                  <a:off x="1258642" y="5147290"/>
                  <a:ext cx="489097" cy="338554"/>
                </a:xfrm>
                <a:prstGeom prst="rect">
                  <a:avLst/>
                </a:prstGeom>
                <a:noFill/>
              </p:spPr>
              <p:txBody>
                <a:bodyPr wrap="square" rtlCol="0">
                  <a:spAutoFit/>
                </a:bodyPr>
                <a:lstStyle/>
                <a:p>
                  <a:r>
                    <a:rPr lang="en-US" sz="1600" dirty="0"/>
                    <a:t>  0</a:t>
                  </a:r>
                </a:p>
              </p:txBody>
            </p:sp>
            <p:sp>
              <p:nvSpPr>
                <p:cNvPr id="47" name="TextBox 46"/>
                <p:cNvSpPr txBox="1"/>
                <p:nvPr/>
              </p:nvSpPr>
              <p:spPr>
                <a:xfrm>
                  <a:off x="5230448" y="5147290"/>
                  <a:ext cx="489097" cy="338554"/>
                </a:xfrm>
                <a:prstGeom prst="rect">
                  <a:avLst/>
                </a:prstGeom>
                <a:noFill/>
              </p:spPr>
              <p:txBody>
                <a:bodyPr wrap="square" rtlCol="0">
                  <a:spAutoFit/>
                </a:bodyPr>
                <a:lstStyle/>
                <a:p>
                  <a:r>
                    <a:rPr lang="en-US" sz="1600" dirty="0"/>
                    <a:t>28</a:t>
                  </a:r>
                </a:p>
              </p:txBody>
            </p:sp>
          </p:grpSp>
          <p:pic>
            <p:nvPicPr>
              <p:cNvPr id="63" name="Picture 62"/>
              <p:cNvPicPr>
                <a:picLocks noChangeAspect="1"/>
              </p:cNvPicPr>
              <p:nvPr/>
            </p:nvPicPr>
            <p:blipFill>
              <a:blip r:embed="rId4"/>
              <a:stretch>
                <a:fillRect/>
              </a:stretch>
            </p:blipFill>
            <p:spPr>
              <a:xfrm>
                <a:off x="7464714" y="2591772"/>
                <a:ext cx="4139745" cy="2005980"/>
              </a:xfrm>
              <a:prstGeom prst="rect">
                <a:avLst/>
              </a:prstGeom>
            </p:spPr>
          </p:pic>
        </p:grpSp>
      </p:grpSp>
    </p:spTree>
    <p:extLst>
      <p:ext uri="{BB962C8B-B14F-4D97-AF65-F5344CB8AC3E}">
        <p14:creationId xmlns:p14="http://schemas.microsoft.com/office/powerpoint/2010/main" val="2856881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3"/>
          <a:stretch>
            <a:fillRect/>
          </a:stretch>
        </p:blipFill>
        <p:spPr>
          <a:xfrm>
            <a:off x="757011" y="2490235"/>
            <a:ext cx="4969820" cy="3729812"/>
          </a:xfrm>
          <a:prstGeom prst="rect">
            <a:avLst/>
          </a:prstGeom>
        </p:spPr>
      </p:pic>
      <p:sp>
        <p:nvSpPr>
          <p:cNvPr id="2" name="Title 1"/>
          <p:cNvSpPr>
            <a:spLocks noGrp="1"/>
          </p:cNvSpPr>
          <p:nvPr>
            <p:ph type="title"/>
          </p:nvPr>
        </p:nvSpPr>
        <p:spPr/>
        <p:txBody>
          <a:bodyPr/>
          <a:lstStyle/>
          <a:p>
            <a:r>
              <a:rPr lang="en-US" dirty="0"/>
              <a:t>ZONDA:  Limited Data Suggest OCS Dosages Decreased to a Greater Extent in Patients With Increased Baseline Sputum EOS</a:t>
            </a:r>
          </a:p>
        </p:txBody>
      </p:sp>
      <p:sp>
        <p:nvSpPr>
          <p:cNvPr id="3" name="Slide Number Placeholder 2"/>
          <p:cNvSpPr>
            <a:spLocks noGrp="1"/>
          </p:cNvSpPr>
          <p:nvPr>
            <p:ph type="sldNum" sz="quarter" idx="12"/>
          </p:nvPr>
        </p:nvSpPr>
        <p:spPr/>
        <p:txBody>
          <a:bodyPr/>
          <a:lstStyle/>
          <a:p>
            <a:fld id="{CC7432E5-F8E0-41AE-9A6B-AD730338B005}" type="slidenum">
              <a:rPr lang="en-US" smtClean="0"/>
              <a:t>42</a:t>
            </a:fld>
            <a:endParaRPr lang="en-US" dirty="0"/>
          </a:p>
        </p:txBody>
      </p:sp>
      <p:sp>
        <p:nvSpPr>
          <p:cNvPr id="4" name="Text Placeholder 3"/>
          <p:cNvSpPr>
            <a:spLocks noGrp="1"/>
          </p:cNvSpPr>
          <p:nvPr>
            <p:ph type="body" sz="quarter" idx="13"/>
          </p:nvPr>
        </p:nvSpPr>
        <p:spPr/>
        <p:txBody>
          <a:bodyPr/>
          <a:lstStyle/>
          <a:p>
            <a:r>
              <a:rPr lang="en-US" dirty="0"/>
              <a:t>EOS = eosinophil; OCS = oral corticosteroid.</a:t>
            </a:r>
          </a:p>
          <a:p>
            <a:r>
              <a:rPr lang="en-US" dirty="0"/>
              <a:t>Nair P et al. Supplementary appendix. </a:t>
            </a:r>
            <a:r>
              <a:rPr lang="en-US" i="1" dirty="0"/>
              <a:t>N Engl J Med</a:t>
            </a:r>
            <a:r>
              <a:rPr lang="en-US" dirty="0"/>
              <a:t>. 2017;376:2448-2458.</a:t>
            </a:r>
          </a:p>
        </p:txBody>
      </p:sp>
      <p:sp>
        <p:nvSpPr>
          <p:cNvPr id="6" name="TextBox 5"/>
          <p:cNvSpPr txBox="1"/>
          <p:nvPr/>
        </p:nvSpPr>
        <p:spPr>
          <a:xfrm>
            <a:off x="487679" y="1583733"/>
            <a:ext cx="5101699" cy="646331"/>
          </a:xfrm>
          <a:prstGeom prst="rect">
            <a:avLst/>
          </a:prstGeom>
          <a:noFill/>
        </p:spPr>
        <p:txBody>
          <a:bodyPr wrap="square" rtlCol="0">
            <a:spAutoFit/>
          </a:bodyPr>
          <a:lstStyle/>
          <a:p>
            <a:pPr algn="ctr"/>
            <a:r>
              <a:rPr lang="en-US" b="1" dirty="0"/>
              <a:t>Sputum EOS &lt;2.5% at Baseline</a:t>
            </a:r>
          </a:p>
          <a:p>
            <a:pPr algn="ctr"/>
            <a:r>
              <a:rPr lang="en-US" b="1" dirty="0"/>
              <a:t>Benralizumab Patients (n=5)</a:t>
            </a:r>
          </a:p>
        </p:txBody>
      </p:sp>
      <p:sp>
        <p:nvSpPr>
          <p:cNvPr id="7" name="TextBox 6"/>
          <p:cNvSpPr txBox="1"/>
          <p:nvPr/>
        </p:nvSpPr>
        <p:spPr>
          <a:xfrm>
            <a:off x="6866020" y="1656682"/>
            <a:ext cx="4868780" cy="646331"/>
          </a:xfrm>
          <a:prstGeom prst="rect">
            <a:avLst/>
          </a:prstGeom>
          <a:noFill/>
        </p:spPr>
        <p:txBody>
          <a:bodyPr wrap="square" rtlCol="0">
            <a:spAutoFit/>
          </a:bodyPr>
          <a:lstStyle/>
          <a:p>
            <a:pPr algn="ctr"/>
            <a:r>
              <a:rPr lang="en-US" b="1" dirty="0"/>
              <a:t>Sputum EOS </a:t>
            </a:r>
            <a:r>
              <a:rPr lang="en-US" b="1" dirty="0">
                <a:latin typeface="Arial" panose="020B0604020202020204" pitchFamily="34" charset="0"/>
                <a:cs typeface="Arial" panose="020B0604020202020204" pitchFamily="34" charset="0"/>
              </a:rPr>
              <a:t>≥</a:t>
            </a:r>
            <a:r>
              <a:rPr lang="en-US" b="1" dirty="0"/>
              <a:t>2.5% at Baseline</a:t>
            </a:r>
          </a:p>
          <a:p>
            <a:pPr algn="ctr"/>
            <a:r>
              <a:rPr lang="en-US" b="1" dirty="0"/>
              <a:t>Benralizumab Patients (n=13)</a:t>
            </a:r>
          </a:p>
        </p:txBody>
      </p:sp>
      <p:sp>
        <p:nvSpPr>
          <p:cNvPr id="9" name="TextBox 8"/>
          <p:cNvSpPr txBox="1"/>
          <p:nvPr/>
        </p:nvSpPr>
        <p:spPr>
          <a:xfrm>
            <a:off x="1350749" y="5413540"/>
            <a:ext cx="4238630" cy="338554"/>
          </a:xfrm>
          <a:prstGeom prst="rect">
            <a:avLst/>
          </a:prstGeom>
          <a:noFill/>
        </p:spPr>
        <p:txBody>
          <a:bodyPr vert="horz" wrap="square" rtlCol="0">
            <a:spAutoFit/>
          </a:bodyPr>
          <a:lstStyle/>
          <a:p>
            <a:pPr algn="ctr"/>
            <a:r>
              <a:rPr lang="en-US" sz="1600" b="1" dirty="0"/>
              <a:t>Week</a:t>
            </a:r>
          </a:p>
        </p:txBody>
      </p:sp>
      <p:sp>
        <p:nvSpPr>
          <p:cNvPr id="10" name="TextBox 9"/>
          <p:cNvSpPr txBox="1"/>
          <p:nvPr/>
        </p:nvSpPr>
        <p:spPr>
          <a:xfrm>
            <a:off x="6523917" y="2519422"/>
            <a:ext cx="430887" cy="2719345"/>
          </a:xfrm>
          <a:prstGeom prst="rect">
            <a:avLst/>
          </a:prstGeom>
          <a:noFill/>
        </p:spPr>
        <p:txBody>
          <a:bodyPr vert="vert270" wrap="square" rtlCol="0">
            <a:spAutoFit/>
          </a:bodyPr>
          <a:lstStyle/>
          <a:p>
            <a:pPr algn="ctr"/>
            <a:r>
              <a:rPr lang="en-US" sz="1600" b="1" dirty="0"/>
              <a:t>OCS Dosage, mg/d </a:t>
            </a:r>
          </a:p>
        </p:txBody>
      </p:sp>
      <p:sp>
        <p:nvSpPr>
          <p:cNvPr id="11" name="TextBox 10"/>
          <p:cNvSpPr txBox="1"/>
          <p:nvPr/>
        </p:nvSpPr>
        <p:spPr>
          <a:xfrm>
            <a:off x="7365829" y="5413540"/>
            <a:ext cx="4140371" cy="338554"/>
          </a:xfrm>
          <a:prstGeom prst="rect">
            <a:avLst/>
          </a:prstGeom>
          <a:noFill/>
        </p:spPr>
        <p:txBody>
          <a:bodyPr vert="horz" wrap="square" rtlCol="0">
            <a:spAutoFit/>
          </a:bodyPr>
          <a:lstStyle/>
          <a:p>
            <a:pPr algn="ctr"/>
            <a:r>
              <a:rPr lang="en-US" sz="1600" b="1" dirty="0"/>
              <a:t>Week</a:t>
            </a:r>
          </a:p>
        </p:txBody>
      </p:sp>
      <p:sp>
        <p:nvSpPr>
          <p:cNvPr id="8" name="TextBox 7"/>
          <p:cNvSpPr txBox="1"/>
          <p:nvPr/>
        </p:nvSpPr>
        <p:spPr>
          <a:xfrm>
            <a:off x="541692" y="2519422"/>
            <a:ext cx="430887" cy="2576033"/>
          </a:xfrm>
          <a:prstGeom prst="rect">
            <a:avLst/>
          </a:prstGeom>
          <a:noFill/>
        </p:spPr>
        <p:txBody>
          <a:bodyPr vert="vert270" wrap="square" rtlCol="0">
            <a:spAutoFit/>
          </a:bodyPr>
          <a:lstStyle/>
          <a:p>
            <a:pPr algn="ctr"/>
            <a:r>
              <a:rPr lang="en-US" sz="1600" b="1" dirty="0"/>
              <a:t>OCS Dosage, mg/d </a:t>
            </a:r>
          </a:p>
        </p:txBody>
      </p:sp>
      <p:cxnSp>
        <p:nvCxnSpPr>
          <p:cNvPr id="19" name="Straight Connector 18"/>
          <p:cNvCxnSpPr/>
          <p:nvPr/>
        </p:nvCxnSpPr>
        <p:spPr>
          <a:xfrm>
            <a:off x="5685755" y="2162273"/>
            <a:ext cx="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47516" y="2490235"/>
            <a:ext cx="4879314" cy="2999660"/>
            <a:chOff x="840231" y="2486184"/>
            <a:chExt cx="4879314" cy="2999660"/>
          </a:xfrm>
        </p:grpSpPr>
        <p:grpSp>
          <p:nvGrpSpPr>
            <p:cNvPr id="29" name="Group 28"/>
            <p:cNvGrpSpPr/>
            <p:nvPr/>
          </p:nvGrpSpPr>
          <p:grpSpPr>
            <a:xfrm>
              <a:off x="1258642" y="2659100"/>
              <a:ext cx="4323451" cy="2524639"/>
              <a:chOff x="1258642" y="2659100"/>
              <a:chExt cx="4323451" cy="2524639"/>
            </a:xfrm>
          </p:grpSpPr>
          <p:grpSp>
            <p:nvGrpSpPr>
              <p:cNvPr id="22" name="Group 21"/>
              <p:cNvGrpSpPr/>
              <p:nvPr/>
            </p:nvGrpSpPr>
            <p:grpSpPr>
              <a:xfrm>
                <a:off x="1346916" y="2659100"/>
                <a:ext cx="4235177" cy="2524639"/>
                <a:chOff x="1346916" y="2659100"/>
                <a:chExt cx="4235177" cy="2524639"/>
              </a:xfrm>
            </p:grpSpPr>
            <p:grpSp>
              <p:nvGrpSpPr>
                <p:cNvPr id="16" name="Group 15"/>
                <p:cNvGrpSpPr/>
                <p:nvPr/>
              </p:nvGrpSpPr>
              <p:grpSpPr>
                <a:xfrm>
                  <a:off x="1346916" y="2659100"/>
                  <a:ext cx="4235177" cy="2432304"/>
                  <a:chOff x="3282676" y="2793635"/>
                  <a:chExt cx="2562061" cy="2432304"/>
                </a:xfrm>
              </p:grpSpPr>
              <p:cxnSp>
                <p:nvCxnSpPr>
                  <p:cNvPr id="14" name="Straight Connector 13"/>
                  <p:cNvCxnSpPr/>
                  <p:nvPr/>
                </p:nvCxnSpPr>
                <p:spPr>
                  <a:xfrm>
                    <a:off x="3282677" y="2793635"/>
                    <a:ext cx="0" cy="24323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563707" y="3935038"/>
                    <a:ext cx="0" cy="25620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p:nvCxnSpPr>
              <p:spPr>
                <a:xfrm>
                  <a:off x="5412093" y="5078128"/>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13464" y="5092299"/>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p:cNvCxnSpPr/>
              <p:nvPr/>
            </p:nvCxnSpPr>
            <p:spPr>
              <a:xfrm rot="5400000">
                <a:off x="1311457" y="5030122"/>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304362" y="4425991"/>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304362" y="3830558"/>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304362" y="3224513"/>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1304362" y="2618445"/>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840231" y="2486184"/>
              <a:ext cx="489097" cy="338554"/>
            </a:xfrm>
            <a:prstGeom prst="rect">
              <a:avLst/>
            </a:prstGeom>
            <a:noFill/>
          </p:spPr>
          <p:txBody>
            <a:bodyPr wrap="square" rtlCol="0">
              <a:spAutoFit/>
            </a:bodyPr>
            <a:lstStyle/>
            <a:p>
              <a:r>
                <a:rPr lang="en-US" sz="1600" dirty="0"/>
                <a:t>40</a:t>
              </a:r>
            </a:p>
          </p:txBody>
        </p:sp>
        <p:sp>
          <p:nvSpPr>
            <p:cNvPr id="31" name="TextBox 30"/>
            <p:cNvSpPr txBox="1"/>
            <p:nvPr/>
          </p:nvSpPr>
          <p:spPr>
            <a:xfrm>
              <a:off x="854658" y="3094751"/>
              <a:ext cx="489097" cy="338554"/>
            </a:xfrm>
            <a:prstGeom prst="rect">
              <a:avLst/>
            </a:prstGeom>
            <a:noFill/>
          </p:spPr>
          <p:txBody>
            <a:bodyPr wrap="square" rtlCol="0">
              <a:spAutoFit/>
            </a:bodyPr>
            <a:lstStyle/>
            <a:p>
              <a:r>
                <a:rPr lang="en-US" sz="1600" dirty="0"/>
                <a:t>30</a:t>
              </a:r>
            </a:p>
          </p:txBody>
        </p:sp>
        <p:sp>
          <p:nvSpPr>
            <p:cNvPr id="32" name="TextBox 31"/>
            <p:cNvSpPr txBox="1"/>
            <p:nvPr/>
          </p:nvSpPr>
          <p:spPr>
            <a:xfrm>
              <a:off x="844169" y="3690636"/>
              <a:ext cx="489097" cy="338554"/>
            </a:xfrm>
            <a:prstGeom prst="rect">
              <a:avLst/>
            </a:prstGeom>
            <a:noFill/>
          </p:spPr>
          <p:txBody>
            <a:bodyPr wrap="square" rtlCol="0">
              <a:spAutoFit/>
            </a:bodyPr>
            <a:lstStyle/>
            <a:p>
              <a:r>
                <a:rPr lang="en-US" sz="1600" dirty="0"/>
                <a:t>20</a:t>
              </a:r>
            </a:p>
          </p:txBody>
        </p:sp>
        <p:sp>
          <p:nvSpPr>
            <p:cNvPr id="33" name="TextBox 32"/>
            <p:cNvSpPr txBox="1"/>
            <p:nvPr/>
          </p:nvSpPr>
          <p:spPr>
            <a:xfrm>
              <a:off x="865195" y="4266320"/>
              <a:ext cx="489097" cy="338554"/>
            </a:xfrm>
            <a:prstGeom prst="rect">
              <a:avLst/>
            </a:prstGeom>
            <a:noFill/>
          </p:spPr>
          <p:txBody>
            <a:bodyPr wrap="square" rtlCol="0">
              <a:spAutoFit/>
            </a:bodyPr>
            <a:lstStyle/>
            <a:p>
              <a:r>
                <a:rPr lang="en-US" sz="1600" dirty="0"/>
                <a:t>10</a:t>
              </a:r>
            </a:p>
          </p:txBody>
        </p:sp>
        <p:sp>
          <p:nvSpPr>
            <p:cNvPr id="34" name="TextBox 33"/>
            <p:cNvSpPr txBox="1"/>
            <p:nvPr/>
          </p:nvSpPr>
          <p:spPr>
            <a:xfrm>
              <a:off x="854367" y="4880430"/>
              <a:ext cx="489097" cy="338554"/>
            </a:xfrm>
            <a:prstGeom prst="rect">
              <a:avLst/>
            </a:prstGeom>
            <a:noFill/>
          </p:spPr>
          <p:txBody>
            <a:bodyPr wrap="square" rtlCol="0">
              <a:spAutoFit/>
            </a:bodyPr>
            <a:lstStyle/>
            <a:p>
              <a:r>
                <a:rPr lang="en-US" sz="1600" dirty="0"/>
                <a:t>  0</a:t>
              </a:r>
            </a:p>
          </p:txBody>
        </p:sp>
        <p:sp>
          <p:nvSpPr>
            <p:cNvPr id="35" name="TextBox 34"/>
            <p:cNvSpPr txBox="1"/>
            <p:nvPr/>
          </p:nvSpPr>
          <p:spPr>
            <a:xfrm>
              <a:off x="1258642" y="5147290"/>
              <a:ext cx="489097" cy="338554"/>
            </a:xfrm>
            <a:prstGeom prst="rect">
              <a:avLst/>
            </a:prstGeom>
            <a:noFill/>
          </p:spPr>
          <p:txBody>
            <a:bodyPr wrap="square" rtlCol="0">
              <a:spAutoFit/>
            </a:bodyPr>
            <a:lstStyle/>
            <a:p>
              <a:r>
                <a:rPr lang="en-US" sz="1600" dirty="0"/>
                <a:t>  0</a:t>
              </a:r>
            </a:p>
          </p:txBody>
        </p:sp>
        <p:sp>
          <p:nvSpPr>
            <p:cNvPr id="36" name="TextBox 35"/>
            <p:cNvSpPr txBox="1"/>
            <p:nvPr/>
          </p:nvSpPr>
          <p:spPr>
            <a:xfrm>
              <a:off x="5230448" y="5147290"/>
              <a:ext cx="489097" cy="338554"/>
            </a:xfrm>
            <a:prstGeom prst="rect">
              <a:avLst/>
            </a:prstGeom>
            <a:noFill/>
          </p:spPr>
          <p:txBody>
            <a:bodyPr wrap="square" rtlCol="0">
              <a:spAutoFit/>
            </a:bodyPr>
            <a:lstStyle/>
            <a:p>
              <a:r>
                <a:rPr lang="en-US" sz="1600" dirty="0"/>
                <a:t>28</a:t>
              </a:r>
            </a:p>
          </p:txBody>
        </p:sp>
      </p:grpSp>
      <p:pic>
        <p:nvPicPr>
          <p:cNvPr id="60" name="Picture 59"/>
          <p:cNvPicPr>
            <a:picLocks noChangeAspect="1"/>
          </p:cNvPicPr>
          <p:nvPr/>
        </p:nvPicPr>
        <p:blipFill>
          <a:blip r:embed="rId4"/>
          <a:stretch>
            <a:fillRect/>
          </a:stretch>
        </p:blipFill>
        <p:spPr>
          <a:xfrm>
            <a:off x="7232880" y="2996173"/>
            <a:ext cx="4572000" cy="2144092"/>
          </a:xfrm>
          <a:prstGeom prst="rect">
            <a:avLst/>
          </a:prstGeom>
        </p:spPr>
      </p:pic>
      <p:grpSp>
        <p:nvGrpSpPr>
          <p:cNvPr id="39" name="Group 38"/>
          <p:cNvGrpSpPr/>
          <p:nvPr/>
        </p:nvGrpSpPr>
        <p:grpSpPr>
          <a:xfrm>
            <a:off x="6862596" y="2490235"/>
            <a:ext cx="4879314" cy="2999660"/>
            <a:chOff x="840231" y="2486184"/>
            <a:chExt cx="4879314" cy="2999660"/>
          </a:xfrm>
        </p:grpSpPr>
        <p:grpSp>
          <p:nvGrpSpPr>
            <p:cNvPr id="40" name="Group 39"/>
            <p:cNvGrpSpPr/>
            <p:nvPr/>
          </p:nvGrpSpPr>
          <p:grpSpPr>
            <a:xfrm>
              <a:off x="1258642" y="2659100"/>
              <a:ext cx="4323451" cy="2524639"/>
              <a:chOff x="1258642" y="2659100"/>
              <a:chExt cx="4323451" cy="2524639"/>
            </a:xfrm>
          </p:grpSpPr>
          <p:grpSp>
            <p:nvGrpSpPr>
              <p:cNvPr id="48" name="Group 47"/>
              <p:cNvGrpSpPr/>
              <p:nvPr/>
            </p:nvGrpSpPr>
            <p:grpSpPr>
              <a:xfrm>
                <a:off x="1346916" y="2659100"/>
                <a:ext cx="4235177" cy="2524639"/>
                <a:chOff x="1346916" y="2659100"/>
                <a:chExt cx="4235177" cy="2524639"/>
              </a:xfrm>
            </p:grpSpPr>
            <p:grpSp>
              <p:nvGrpSpPr>
                <p:cNvPr id="54" name="Group 53"/>
                <p:cNvGrpSpPr/>
                <p:nvPr/>
              </p:nvGrpSpPr>
              <p:grpSpPr>
                <a:xfrm>
                  <a:off x="1346916" y="2659100"/>
                  <a:ext cx="4235177" cy="2432304"/>
                  <a:chOff x="3282676" y="2793635"/>
                  <a:chExt cx="2562061" cy="2432304"/>
                </a:xfrm>
              </p:grpSpPr>
              <p:cxnSp>
                <p:nvCxnSpPr>
                  <p:cNvPr id="57" name="Straight Connector 56"/>
                  <p:cNvCxnSpPr/>
                  <p:nvPr/>
                </p:nvCxnSpPr>
                <p:spPr>
                  <a:xfrm>
                    <a:off x="3282677" y="2793635"/>
                    <a:ext cx="0" cy="24323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563707" y="3935038"/>
                    <a:ext cx="0" cy="25620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5412093" y="5078128"/>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513464" y="5092299"/>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a:xfrm rot="5400000">
                <a:off x="1311457" y="5030122"/>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304362" y="4425991"/>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1304362" y="3830558"/>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1304362" y="3224513"/>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1304362" y="2618445"/>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840231" y="2486184"/>
              <a:ext cx="489097" cy="338554"/>
            </a:xfrm>
            <a:prstGeom prst="rect">
              <a:avLst/>
            </a:prstGeom>
            <a:noFill/>
          </p:spPr>
          <p:txBody>
            <a:bodyPr wrap="square" rtlCol="0">
              <a:spAutoFit/>
            </a:bodyPr>
            <a:lstStyle/>
            <a:p>
              <a:r>
                <a:rPr lang="en-US" sz="1600" dirty="0"/>
                <a:t>40</a:t>
              </a:r>
            </a:p>
          </p:txBody>
        </p:sp>
        <p:sp>
          <p:nvSpPr>
            <p:cNvPr id="42" name="TextBox 41"/>
            <p:cNvSpPr txBox="1"/>
            <p:nvPr/>
          </p:nvSpPr>
          <p:spPr>
            <a:xfrm>
              <a:off x="854658" y="3094751"/>
              <a:ext cx="489097" cy="338554"/>
            </a:xfrm>
            <a:prstGeom prst="rect">
              <a:avLst/>
            </a:prstGeom>
            <a:noFill/>
          </p:spPr>
          <p:txBody>
            <a:bodyPr wrap="square" rtlCol="0">
              <a:spAutoFit/>
            </a:bodyPr>
            <a:lstStyle/>
            <a:p>
              <a:r>
                <a:rPr lang="en-US" sz="1600" dirty="0"/>
                <a:t>30</a:t>
              </a:r>
            </a:p>
          </p:txBody>
        </p:sp>
        <p:sp>
          <p:nvSpPr>
            <p:cNvPr id="43" name="TextBox 42"/>
            <p:cNvSpPr txBox="1"/>
            <p:nvPr/>
          </p:nvSpPr>
          <p:spPr>
            <a:xfrm>
              <a:off x="844169" y="3690636"/>
              <a:ext cx="489097" cy="338554"/>
            </a:xfrm>
            <a:prstGeom prst="rect">
              <a:avLst/>
            </a:prstGeom>
            <a:noFill/>
          </p:spPr>
          <p:txBody>
            <a:bodyPr wrap="square" rtlCol="0">
              <a:spAutoFit/>
            </a:bodyPr>
            <a:lstStyle/>
            <a:p>
              <a:r>
                <a:rPr lang="en-US" sz="1600" dirty="0"/>
                <a:t>20</a:t>
              </a:r>
            </a:p>
          </p:txBody>
        </p:sp>
        <p:sp>
          <p:nvSpPr>
            <p:cNvPr id="44" name="TextBox 43"/>
            <p:cNvSpPr txBox="1"/>
            <p:nvPr/>
          </p:nvSpPr>
          <p:spPr>
            <a:xfrm>
              <a:off x="865195" y="4266320"/>
              <a:ext cx="489097" cy="338554"/>
            </a:xfrm>
            <a:prstGeom prst="rect">
              <a:avLst/>
            </a:prstGeom>
            <a:noFill/>
          </p:spPr>
          <p:txBody>
            <a:bodyPr wrap="square" rtlCol="0">
              <a:spAutoFit/>
            </a:bodyPr>
            <a:lstStyle/>
            <a:p>
              <a:r>
                <a:rPr lang="en-US" sz="1600" dirty="0"/>
                <a:t>10</a:t>
              </a:r>
            </a:p>
          </p:txBody>
        </p:sp>
        <p:sp>
          <p:nvSpPr>
            <p:cNvPr id="45" name="TextBox 44"/>
            <p:cNvSpPr txBox="1"/>
            <p:nvPr/>
          </p:nvSpPr>
          <p:spPr>
            <a:xfrm>
              <a:off x="854367" y="4880430"/>
              <a:ext cx="489097" cy="338554"/>
            </a:xfrm>
            <a:prstGeom prst="rect">
              <a:avLst/>
            </a:prstGeom>
            <a:noFill/>
          </p:spPr>
          <p:txBody>
            <a:bodyPr wrap="square" rtlCol="0">
              <a:spAutoFit/>
            </a:bodyPr>
            <a:lstStyle/>
            <a:p>
              <a:r>
                <a:rPr lang="en-US" sz="1600" dirty="0"/>
                <a:t>  0</a:t>
              </a:r>
            </a:p>
          </p:txBody>
        </p:sp>
        <p:sp>
          <p:nvSpPr>
            <p:cNvPr id="46" name="TextBox 45"/>
            <p:cNvSpPr txBox="1"/>
            <p:nvPr/>
          </p:nvSpPr>
          <p:spPr>
            <a:xfrm>
              <a:off x="1258642" y="5147290"/>
              <a:ext cx="489097" cy="338554"/>
            </a:xfrm>
            <a:prstGeom prst="rect">
              <a:avLst/>
            </a:prstGeom>
            <a:noFill/>
          </p:spPr>
          <p:txBody>
            <a:bodyPr wrap="square" rtlCol="0">
              <a:spAutoFit/>
            </a:bodyPr>
            <a:lstStyle/>
            <a:p>
              <a:r>
                <a:rPr lang="en-US" sz="1600" dirty="0"/>
                <a:t>  0</a:t>
              </a:r>
            </a:p>
          </p:txBody>
        </p:sp>
        <p:sp>
          <p:nvSpPr>
            <p:cNvPr id="47" name="TextBox 46"/>
            <p:cNvSpPr txBox="1"/>
            <p:nvPr/>
          </p:nvSpPr>
          <p:spPr>
            <a:xfrm>
              <a:off x="5230448" y="5147290"/>
              <a:ext cx="489097" cy="338554"/>
            </a:xfrm>
            <a:prstGeom prst="rect">
              <a:avLst/>
            </a:prstGeom>
            <a:noFill/>
          </p:spPr>
          <p:txBody>
            <a:bodyPr wrap="square" rtlCol="0">
              <a:spAutoFit/>
            </a:bodyPr>
            <a:lstStyle/>
            <a:p>
              <a:r>
                <a:rPr lang="en-US" sz="1600" dirty="0"/>
                <a:t>28</a:t>
              </a:r>
            </a:p>
          </p:txBody>
        </p:sp>
      </p:grpSp>
    </p:spTree>
    <p:extLst>
      <p:ext uri="{BB962C8B-B14F-4D97-AF65-F5344CB8AC3E}">
        <p14:creationId xmlns:p14="http://schemas.microsoft.com/office/powerpoint/2010/main" val="348382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dirty="0">
                <a:cs typeface="Arial" panose="020B0604020202020204" pitchFamily="34" charset="0"/>
              </a:rPr>
              <a:t>WINDWARD Program in Asthma: Benralizumab Phase III Clinical Trials </a:t>
            </a:r>
          </a:p>
        </p:txBody>
      </p:sp>
      <p:sp>
        <p:nvSpPr>
          <p:cNvPr id="11" name="Slide Number Placeholder 10"/>
          <p:cNvSpPr>
            <a:spLocks noGrp="1"/>
          </p:cNvSpPr>
          <p:nvPr>
            <p:ph type="sldNum" sz="quarter" idx="12"/>
          </p:nvPr>
        </p:nvSpPr>
        <p:spPr/>
        <p:txBody>
          <a:bodyPr/>
          <a:lstStyle/>
          <a:p>
            <a:fld id="{CC7432E5-F8E0-41AE-9A6B-AD730338B005}" type="slidenum">
              <a:rPr lang="en-US" smtClean="0"/>
              <a:t>4</a:t>
            </a:fld>
            <a:endParaRPr lang="en-US" dirty="0"/>
          </a:p>
        </p:txBody>
      </p:sp>
      <p:sp>
        <p:nvSpPr>
          <p:cNvPr id="4" name="Text Placeholder 3"/>
          <p:cNvSpPr>
            <a:spLocks noGrp="1"/>
          </p:cNvSpPr>
          <p:nvPr>
            <p:ph type="body" sz="quarter" idx="13"/>
          </p:nvPr>
        </p:nvSpPr>
        <p:spPr/>
        <p:txBody>
          <a:bodyPr/>
          <a:lstStyle/>
          <a:p>
            <a:pPr defTabSz="457200">
              <a:lnSpc>
                <a:spcPct val="80000"/>
              </a:lnSpc>
              <a:spcBef>
                <a:spcPts val="240"/>
              </a:spcBef>
              <a:spcAft>
                <a:spcPts val="225"/>
              </a:spcAft>
            </a:pPr>
            <a:r>
              <a:rPr lang="en-US" dirty="0">
                <a:solidFill>
                  <a:prstClr val="black"/>
                </a:solidFill>
                <a:latin typeface="Arial" panose="020B0604020202020204" pitchFamily="34" charset="0"/>
                <a:cs typeface="Arial" panose="020B0604020202020204" pitchFamily="34" charset="0"/>
              </a:rPr>
              <a:t>APFS = accessorized pre-filled syringe; ICS = inhaled corticosteroid; LABA = long-acting beta-agonist; OCS = oral corticosteroid.</a:t>
            </a:r>
          </a:p>
          <a:p>
            <a:r>
              <a:rPr lang="en-US" dirty="0">
                <a:solidFill>
                  <a:prstClr val="black"/>
                </a:solidFill>
                <a:latin typeface="Arial" panose="020B0604020202020204" pitchFamily="34" charset="0"/>
                <a:cs typeface="Arial" panose="020B0604020202020204" pitchFamily="34" charset="0"/>
              </a:rPr>
              <a:t>1. </a:t>
            </a:r>
            <a:r>
              <a:rPr lang="en-US" dirty="0"/>
              <a:t>AstraZeneca Pharmaceuticals LP press release. Published May 17, 2016</a:t>
            </a:r>
            <a:r>
              <a:rPr lang="en-US" dirty="0">
                <a:solidFill>
                  <a:prstClr val="black"/>
                </a:solidFill>
                <a:latin typeface="Arial" panose="020B0604020202020204" pitchFamily="34" charset="0"/>
                <a:cs typeface="Arial" panose="020B0604020202020204" pitchFamily="34" charset="0"/>
              </a:rPr>
              <a:t>; </a:t>
            </a:r>
            <a:r>
              <a:rPr lang="it-IT" dirty="0">
                <a:solidFill>
                  <a:prstClr val="black"/>
                </a:solidFill>
                <a:latin typeface="Arial" panose="020B0604020202020204" pitchFamily="34" charset="0"/>
                <a:cs typeface="Arial" panose="020B0604020202020204" pitchFamily="34" charset="0"/>
              </a:rPr>
              <a:t>2. </a:t>
            </a:r>
            <a:r>
              <a:rPr lang="en-US" dirty="0"/>
              <a:t>FitzGerald JM et al. </a:t>
            </a:r>
            <a:r>
              <a:rPr lang="en-US" i="1" dirty="0"/>
              <a:t>Lancet</a:t>
            </a:r>
            <a:r>
              <a:rPr lang="en-US" dirty="0"/>
              <a:t>. 2016;388:2128-2141;</a:t>
            </a:r>
            <a:r>
              <a:rPr lang="en-US" dirty="0">
                <a:solidFill>
                  <a:prstClr val="black"/>
                </a:solidFill>
                <a:latin typeface="Arial" panose="020B0604020202020204" pitchFamily="34" charset="0"/>
                <a:cs typeface="Arial" panose="020B0604020202020204" pitchFamily="34" charset="0"/>
              </a:rPr>
              <a:t> 3. </a:t>
            </a:r>
            <a:r>
              <a:rPr lang="en-US" dirty="0"/>
              <a:t>Nair P et al. </a:t>
            </a:r>
            <a:r>
              <a:rPr lang="en-US" i="1" dirty="0"/>
              <a:t>N Engl J Med</a:t>
            </a:r>
            <a:r>
              <a:rPr lang="en-US" dirty="0"/>
              <a:t>. 2017; 376:2448-2458; </a:t>
            </a:r>
            <a:r>
              <a:rPr lang="en-US" dirty="0">
                <a:solidFill>
                  <a:prstClr val="black"/>
                </a:solidFill>
                <a:latin typeface="Arial" panose="020B0604020202020204" pitchFamily="34" charset="0"/>
                <a:cs typeface="Arial" panose="020B0604020202020204" pitchFamily="34" charset="0"/>
              </a:rPr>
              <a:t>4. </a:t>
            </a:r>
            <a:r>
              <a:rPr lang="en-US" dirty="0"/>
              <a:t>Bleecker ER et al. </a:t>
            </a:r>
            <a:r>
              <a:rPr lang="en-US" i="1" dirty="0"/>
              <a:t>Lancet</a:t>
            </a:r>
            <a:r>
              <a:rPr lang="en-US" dirty="0"/>
              <a:t>. 2016;388:2115-2127</a:t>
            </a:r>
            <a:r>
              <a:rPr lang="en-US" dirty="0">
                <a:solidFill>
                  <a:prstClr val="black"/>
                </a:solidFill>
                <a:latin typeface="Arial" panose="020B0604020202020204" pitchFamily="34" charset="0"/>
                <a:cs typeface="Arial" panose="020B0604020202020204" pitchFamily="34" charset="0"/>
              </a:rPr>
              <a:t>; 5. Ferguson GT et al. </a:t>
            </a:r>
            <a:r>
              <a:rPr lang="en-US" i="1" dirty="0">
                <a:solidFill>
                  <a:prstClr val="black"/>
                </a:solidFill>
                <a:latin typeface="Arial" panose="020B0604020202020204" pitchFamily="34" charset="0"/>
                <a:cs typeface="Arial" panose="020B0604020202020204" pitchFamily="34" charset="0"/>
              </a:rPr>
              <a:t>Lancet Respir Med</a:t>
            </a:r>
            <a:r>
              <a:rPr lang="en-US" dirty="0">
                <a:solidFill>
                  <a:prstClr val="black"/>
                </a:solidFill>
                <a:latin typeface="Arial" panose="020B0604020202020204" pitchFamily="34" charset="0"/>
                <a:cs typeface="Arial" panose="020B0604020202020204" pitchFamily="34" charset="0"/>
              </a:rPr>
              <a:t>. 2017;5:569-576</a:t>
            </a:r>
            <a:r>
              <a:rPr lang="en-US" dirty="0"/>
              <a:t>;</a:t>
            </a:r>
            <a:r>
              <a:rPr lang="en-US" dirty="0">
                <a:solidFill>
                  <a:prstClr val="black"/>
                </a:solidFill>
                <a:latin typeface="Arial" panose="020B0604020202020204" pitchFamily="34" charset="0"/>
                <a:cs typeface="Arial" panose="020B0604020202020204" pitchFamily="34" charset="0"/>
              </a:rPr>
              <a:t> 6.</a:t>
            </a:r>
            <a:r>
              <a:rPr lang="en-US" dirty="0">
                <a:latin typeface="Arial" panose="020B0604020202020204" pitchFamily="34" charset="0"/>
                <a:cs typeface="Arial" panose="020B0604020202020204" pitchFamily="34" charset="0"/>
              </a:rPr>
              <a:t> Ferguson GT et al</a:t>
            </a:r>
            <a:r>
              <a:rPr lang="en-US" dirty="0"/>
              <a:t>. J Asthma Allergy. 2018;11:63-72;</a:t>
            </a:r>
            <a:r>
              <a:rPr lang="en-US" dirty="0">
                <a:solidFill>
                  <a:prstClr val="black"/>
                </a:solidFill>
                <a:latin typeface="Arial" panose="020B0604020202020204" pitchFamily="34" charset="0"/>
                <a:cs typeface="Arial" panose="020B0604020202020204" pitchFamily="34" charset="0"/>
              </a:rPr>
              <a:t> 7. </a:t>
            </a:r>
            <a:r>
              <a:rPr lang="en-US" dirty="0">
                <a:latin typeface="Arial" panose="020B0604020202020204" pitchFamily="34" charset="0"/>
                <a:cs typeface="Arial" panose="020B0604020202020204" pitchFamily="34" charset="0"/>
              </a:rPr>
              <a:t>Study </a:t>
            </a:r>
            <a:r>
              <a:rPr lang="en-US" dirty="0"/>
              <a:t>NCT02258542. ClinicalTrials.gov website. Accessed April 3, 2018.</a:t>
            </a:r>
          </a:p>
        </p:txBody>
      </p:sp>
      <p:sp>
        <p:nvSpPr>
          <p:cNvPr id="3" name="Rectangle 2"/>
          <p:cNvSpPr/>
          <p:nvPr/>
        </p:nvSpPr>
        <p:spPr>
          <a:xfrm>
            <a:off x="317326" y="2288275"/>
            <a:ext cx="3157610" cy="2785378"/>
          </a:xfrm>
          <a:prstGeom prst="rect">
            <a:avLst/>
          </a:prstGeom>
        </p:spPr>
        <p:txBody>
          <a:bodyPr wrap="square">
            <a:spAutoFit/>
          </a:bodyPr>
          <a:lstStyle/>
          <a:p>
            <a:pPr marL="285750" indent="-285750" defTabSz="457200">
              <a:spcBef>
                <a:spcPts val="1800"/>
              </a:spcBef>
              <a:buClr>
                <a:schemeClr val="accent1"/>
              </a:buClr>
              <a:buFont typeface="Arial" panose="020B0604020202020204" pitchFamily="34" charset="0"/>
              <a:buChar char="•"/>
            </a:pPr>
            <a:r>
              <a:rPr lang="en-US" sz="2000" b="1" dirty="0">
                <a:solidFill>
                  <a:prstClr val="black"/>
                </a:solidFill>
                <a:latin typeface="Arial" panose="020B0604020202020204" pitchFamily="34" charset="0"/>
                <a:cs typeface="Arial" panose="020B0604020202020204" pitchFamily="34" charset="0"/>
              </a:rPr>
              <a:t>Six Phase III trials in ~3068 patients </a:t>
            </a:r>
            <a:r>
              <a:rPr lang="en-US" sz="2000" dirty="0">
                <a:solidFill>
                  <a:prstClr val="black"/>
                </a:solidFill>
                <a:latin typeface="Arial" panose="020B0604020202020204" pitchFamily="34" charset="0"/>
                <a:cs typeface="Arial" panose="020B0604020202020204" pitchFamily="34" charset="0"/>
              </a:rPr>
              <a:t>and at 798 sites across 26 countries</a:t>
            </a:r>
            <a:r>
              <a:rPr lang="en-US" sz="2000" baseline="30000" dirty="0">
                <a:solidFill>
                  <a:prstClr val="black"/>
                </a:solidFill>
                <a:latin typeface="Arial" panose="020B0604020202020204" pitchFamily="34" charset="0"/>
                <a:cs typeface="Arial" panose="020B0604020202020204" pitchFamily="34" charset="0"/>
              </a:rPr>
              <a:t>1</a:t>
            </a:r>
            <a:r>
              <a:rPr lang="en-US" sz="2000" dirty="0">
                <a:solidFill>
                  <a:prstClr val="black"/>
                </a:solidFill>
                <a:latin typeface="Arial" panose="020B0604020202020204" pitchFamily="34" charset="0"/>
                <a:cs typeface="Arial" panose="020B0604020202020204" pitchFamily="34" charset="0"/>
              </a:rPr>
              <a:t> </a:t>
            </a:r>
          </a:p>
          <a:p>
            <a:pPr marL="285750" indent="-285750" defTabSz="457200">
              <a:spcBef>
                <a:spcPts val="1800"/>
              </a:spcBef>
              <a:buClr>
                <a:schemeClr val="accent1"/>
              </a:buClr>
              <a:buFont typeface="Arial" panose="020B0604020202020204" pitchFamily="34" charset="0"/>
              <a:buChar char="•"/>
            </a:pPr>
            <a:r>
              <a:rPr lang="en-US" sz="2000" b="1" dirty="0">
                <a:solidFill>
                  <a:prstClr val="black"/>
                </a:solidFill>
                <a:latin typeface="Arial" panose="020B0604020202020204" pitchFamily="34" charset="0"/>
                <a:cs typeface="Arial" panose="020B0604020202020204" pitchFamily="34" charset="0"/>
              </a:rPr>
              <a:t>The largest Phase III </a:t>
            </a:r>
            <a:r>
              <a:rPr lang="en-US" sz="2000" dirty="0">
                <a:solidFill>
                  <a:prstClr val="black"/>
                </a:solidFill>
                <a:latin typeface="Arial" panose="020B0604020202020204" pitchFamily="34" charset="0"/>
                <a:cs typeface="Arial" panose="020B0604020202020204" pitchFamily="34" charset="0"/>
              </a:rPr>
              <a:t>development program for a biologic in respiratory disease</a:t>
            </a:r>
            <a:r>
              <a:rPr lang="en-US" sz="2000" baseline="30000" dirty="0">
                <a:solidFill>
                  <a:prstClr val="black"/>
                </a:solidFill>
                <a:latin typeface="Arial" panose="020B0604020202020204" pitchFamily="34" charset="0"/>
                <a:cs typeface="Arial" panose="020B0604020202020204" pitchFamily="34" charset="0"/>
              </a:rPr>
              <a:t>1</a:t>
            </a:r>
          </a:p>
        </p:txBody>
      </p:sp>
      <p:grpSp>
        <p:nvGrpSpPr>
          <p:cNvPr id="25" name="Group 24"/>
          <p:cNvGrpSpPr/>
          <p:nvPr/>
        </p:nvGrpSpPr>
        <p:grpSpPr>
          <a:xfrm>
            <a:off x="3474936" y="1375309"/>
            <a:ext cx="8054756" cy="4611310"/>
            <a:chOff x="3474936" y="961162"/>
            <a:chExt cx="8054756" cy="4611310"/>
          </a:xfrm>
        </p:grpSpPr>
        <p:sp>
          <p:nvSpPr>
            <p:cNvPr id="5" name="Rectangle 4"/>
            <p:cNvSpPr/>
            <p:nvPr/>
          </p:nvSpPr>
          <p:spPr bwMode="auto">
            <a:xfrm>
              <a:off x="3474936" y="1605176"/>
              <a:ext cx="2480937" cy="1472108"/>
            </a:xfrm>
            <a:prstGeom prst="rect">
              <a:avLst/>
            </a:prstGeom>
            <a:solidFill>
              <a:srgbClr val="94B0AD"/>
            </a:solidFill>
            <a:ln w="9525" cap="flat" cmpd="sng" algn="ctr">
              <a:solidFill>
                <a:srgbClr val="1D0033"/>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prstClr val="black"/>
                  </a:solidFill>
                  <a:latin typeface="Arial" panose="020B0604020202020204" pitchFamily="34" charset="0"/>
                  <a:cs typeface="Arial" panose="020B0604020202020204" pitchFamily="34" charset="0"/>
                </a:rPr>
                <a:t>CALIMA</a:t>
              </a:r>
              <a:r>
                <a:rPr lang="en-US" sz="1400" b="1" baseline="30000" dirty="0">
                  <a:solidFill>
                    <a:prstClr val="black"/>
                  </a:solidFill>
                  <a:latin typeface="Arial" panose="020B0604020202020204" pitchFamily="34" charset="0"/>
                  <a:cs typeface="Arial" panose="020B0604020202020204" pitchFamily="34" charset="0"/>
                </a:rPr>
                <a:t>2</a:t>
              </a:r>
              <a:br>
                <a:rPr lang="en-US" sz="1400" b="1" dirty="0">
                  <a:solidFill>
                    <a:prstClr val="black"/>
                  </a:solidFill>
                  <a:latin typeface="Arial" panose="020B0604020202020204" pitchFamily="34" charset="0"/>
                  <a:cs typeface="Arial" panose="020B0604020202020204" pitchFamily="34" charset="0"/>
                </a:rPr>
              </a:br>
              <a:r>
                <a:rPr lang="en-US" sz="1200" dirty="0">
                  <a:solidFill>
                    <a:prstClr val="black"/>
                  </a:solidFill>
                  <a:latin typeface="Arial" panose="020B0604020202020204" pitchFamily="34" charset="0"/>
                  <a:cs typeface="Arial" panose="020B0604020202020204" pitchFamily="34" charset="0"/>
                </a:rPr>
                <a:t>Efficacy and safety study of benralizumab in adults and adolescents with asthma inadequately controlled on medium- to high-dosage ICS/LABA</a:t>
              </a:r>
              <a:endParaRPr lang="en-US" sz="1200" baseline="30000" dirty="0">
                <a:solidFill>
                  <a:prstClr val="black"/>
                </a:solidFill>
                <a:latin typeface="Arial" panose="020B0604020202020204" pitchFamily="34" charset="0"/>
                <a:cs typeface="Arial" panose="020B0604020202020204" pitchFamily="34" charset="0"/>
              </a:endParaRPr>
            </a:p>
          </p:txBody>
        </p:sp>
        <p:sp>
          <p:nvSpPr>
            <p:cNvPr id="6" name="Rectangle 5"/>
            <p:cNvSpPr/>
            <p:nvPr/>
          </p:nvSpPr>
          <p:spPr bwMode="auto">
            <a:xfrm>
              <a:off x="9048755" y="1911147"/>
              <a:ext cx="2480937" cy="1166137"/>
            </a:xfrm>
            <a:prstGeom prst="rect">
              <a:avLst/>
            </a:prstGeom>
            <a:solidFill>
              <a:srgbClr val="94B0AD"/>
            </a:solidFill>
            <a:ln w="9525" cap="flat" cmpd="sng" algn="ctr">
              <a:solidFill>
                <a:srgbClr val="1D0033"/>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prstClr val="black"/>
                  </a:solidFill>
                  <a:latin typeface="Arial" panose="020B0604020202020204" pitchFamily="34" charset="0"/>
                  <a:cs typeface="Arial" panose="020B0604020202020204" pitchFamily="34" charset="0"/>
                </a:rPr>
                <a:t>SIROCCO</a:t>
              </a:r>
              <a:r>
                <a:rPr lang="en-US" sz="1400" b="1" baseline="30000" dirty="0">
                  <a:solidFill>
                    <a:prstClr val="black"/>
                  </a:solidFill>
                  <a:latin typeface="Arial" panose="020B0604020202020204" pitchFamily="34" charset="0"/>
                  <a:cs typeface="Arial" panose="020B0604020202020204" pitchFamily="34" charset="0"/>
                </a:rPr>
                <a:t>4</a:t>
              </a:r>
              <a:br>
                <a:rPr lang="en-US" sz="1400" b="1" dirty="0">
                  <a:solidFill>
                    <a:prstClr val="black"/>
                  </a:solidFill>
                  <a:latin typeface="Arial" panose="020B0604020202020204" pitchFamily="34" charset="0"/>
                  <a:cs typeface="Arial" panose="020B0604020202020204" pitchFamily="34" charset="0"/>
                </a:rPr>
              </a:br>
              <a:r>
                <a:rPr lang="en-US" sz="1200" dirty="0">
                  <a:solidFill>
                    <a:prstClr val="black"/>
                  </a:solidFill>
                  <a:latin typeface="Arial" panose="020B0604020202020204" pitchFamily="34" charset="0"/>
                  <a:cs typeface="Arial" panose="020B0604020202020204" pitchFamily="34" charset="0"/>
                </a:rPr>
                <a:t>Efficacy and safety study of benralizumab added to high-dosage ICS/LABA in patients with uncontrolled asthma</a:t>
              </a:r>
              <a:endParaRPr lang="en-US" sz="1200" baseline="30000" dirty="0">
                <a:solidFill>
                  <a:prstClr val="black"/>
                </a:solidFill>
                <a:latin typeface="Arial" panose="020B0604020202020204" pitchFamily="34" charset="0"/>
                <a:cs typeface="Arial" panose="020B0604020202020204" pitchFamily="34" charset="0"/>
              </a:endParaRPr>
            </a:p>
          </p:txBody>
        </p:sp>
        <p:sp>
          <p:nvSpPr>
            <p:cNvPr id="7" name="Rectangle 6"/>
            <p:cNvSpPr/>
            <p:nvPr/>
          </p:nvSpPr>
          <p:spPr bwMode="auto">
            <a:xfrm>
              <a:off x="6354070" y="961162"/>
              <a:ext cx="2480937" cy="1361487"/>
            </a:xfrm>
            <a:prstGeom prst="rect">
              <a:avLst/>
            </a:prstGeom>
            <a:solidFill>
              <a:srgbClr val="94B0AD"/>
            </a:solidFill>
            <a:ln w="9525" cap="flat" cmpd="sng" algn="ctr">
              <a:solidFill>
                <a:srgbClr val="1D0033"/>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prstClr val="black"/>
                  </a:solidFill>
                  <a:latin typeface="Arial" panose="020B0604020202020204" pitchFamily="34" charset="0"/>
                  <a:cs typeface="Arial" panose="020B0604020202020204" pitchFamily="34" charset="0"/>
                </a:rPr>
                <a:t>ZONDA</a:t>
              </a:r>
              <a:r>
                <a:rPr lang="en-US" sz="1400" b="1" baseline="30000" dirty="0">
                  <a:solidFill>
                    <a:prstClr val="black"/>
                  </a:solidFill>
                  <a:latin typeface="Arial" panose="020B0604020202020204" pitchFamily="34" charset="0"/>
                  <a:cs typeface="Arial" panose="020B0604020202020204" pitchFamily="34" charset="0"/>
                </a:rPr>
                <a:t>3</a:t>
              </a:r>
              <a:br>
                <a:rPr lang="en-US" sz="1400" b="1" dirty="0">
                  <a:solidFill>
                    <a:prstClr val="black"/>
                  </a:solidFill>
                  <a:latin typeface="Arial" panose="020B0604020202020204" pitchFamily="34" charset="0"/>
                  <a:cs typeface="Arial" panose="020B0604020202020204" pitchFamily="34" charset="0"/>
                </a:rPr>
              </a:br>
              <a:r>
                <a:rPr lang="en-US" sz="1200" dirty="0">
                  <a:solidFill>
                    <a:prstClr val="black"/>
                  </a:solidFill>
                  <a:latin typeface="Arial" panose="020B0604020202020204" pitchFamily="34" charset="0"/>
                  <a:cs typeface="Arial" panose="020B0604020202020204" pitchFamily="34" charset="0"/>
                </a:rPr>
                <a:t>Efficacy and safety study of benralizumab to</a:t>
              </a:r>
              <a:br>
                <a:rPr lang="en-US" sz="1200" dirty="0">
                  <a:solidFill>
                    <a:prstClr val="black"/>
                  </a:solidFill>
                  <a:latin typeface="Arial" panose="020B0604020202020204" pitchFamily="34" charset="0"/>
                  <a:cs typeface="Arial" panose="020B0604020202020204" pitchFamily="34" charset="0"/>
                </a:rPr>
              </a:br>
              <a:r>
                <a:rPr lang="en-US" sz="1200" dirty="0">
                  <a:solidFill>
                    <a:prstClr val="black"/>
                  </a:solidFill>
                  <a:latin typeface="Arial" panose="020B0604020202020204" pitchFamily="34" charset="0"/>
                  <a:cs typeface="Arial" panose="020B0604020202020204" pitchFamily="34" charset="0"/>
                </a:rPr>
                <a:t>reduce OCS use in patients with uncontrolled asthma on high-dosage ICS/LABA and chronic OCS therapy</a:t>
              </a:r>
              <a:endParaRPr lang="en-US" sz="1100" baseline="30000" dirty="0">
                <a:solidFill>
                  <a:prstClr val="black"/>
                </a:solidFill>
                <a:latin typeface="Arial" panose="020B0604020202020204" pitchFamily="34" charset="0"/>
                <a:cs typeface="Arial" panose="020B0604020202020204" pitchFamily="34" charset="0"/>
              </a:endParaRPr>
            </a:p>
          </p:txBody>
        </p:sp>
        <p:sp>
          <p:nvSpPr>
            <p:cNvPr id="8" name="Rectangle 7"/>
            <p:cNvSpPr/>
            <p:nvPr/>
          </p:nvSpPr>
          <p:spPr bwMode="auto">
            <a:xfrm>
              <a:off x="3474936" y="3323003"/>
              <a:ext cx="2480937" cy="1009917"/>
            </a:xfrm>
            <a:prstGeom prst="rect">
              <a:avLst/>
            </a:prstGeom>
            <a:solidFill>
              <a:srgbClr val="94B0AD"/>
            </a:solidFill>
            <a:ln w="9525" cap="flat" cmpd="sng" algn="ctr">
              <a:solidFill>
                <a:srgbClr val="1D0033"/>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prstClr val="black"/>
                  </a:solidFill>
                  <a:latin typeface="Arial" panose="020B0604020202020204" pitchFamily="34" charset="0"/>
                  <a:cs typeface="Arial" panose="020B0604020202020204" pitchFamily="34" charset="0"/>
                </a:rPr>
                <a:t>BORA</a:t>
              </a:r>
              <a:r>
                <a:rPr lang="en-US" sz="1400" b="1" baseline="30000" dirty="0">
                  <a:solidFill>
                    <a:prstClr val="black"/>
                  </a:solidFill>
                  <a:latin typeface="Arial" panose="020B0604020202020204" pitchFamily="34" charset="0"/>
                  <a:cs typeface="Arial" panose="020B0604020202020204" pitchFamily="34" charset="0"/>
                </a:rPr>
                <a:t>7</a:t>
              </a:r>
              <a:br>
                <a:rPr lang="en-US" sz="1400" b="1" dirty="0">
                  <a:solidFill>
                    <a:prstClr val="black"/>
                  </a:solidFill>
                  <a:latin typeface="Arial" panose="020B0604020202020204" pitchFamily="34" charset="0"/>
                  <a:cs typeface="Arial" panose="020B0604020202020204" pitchFamily="34" charset="0"/>
                </a:rPr>
              </a:br>
              <a:r>
                <a:rPr lang="en-US" sz="1200" dirty="0">
                  <a:solidFill>
                    <a:prstClr val="black"/>
                  </a:solidFill>
                  <a:latin typeface="Arial" panose="020B0604020202020204" pitchFamily="34" charset="0"/>
                  <a:cs typeface="Arial" panose="020B0604020202020204" pitchFamily="34" charset="0"/>
                </a:rPr>
                <a:t>Safety extension study of benralizumab in asthmatic adults and adolescents on ICS/LABA</a:t>
              </a:r>
              <a:endParaRPr lang="en-US" sz="1200" baseline="30000" dirty="0">
                <a:solidFill>
                  <a:prstClr val="black"/>
                </a:solidFill>
                <a:latin typeface="Arial" panose="020B0604020202020204" pitchFamily="34" charset="0"/>
                <a:cs typeface="Arial" panose="020B0604020202020204" pitchFamily="34" charset="0"/>
              </a:endParaRPr>
            </a:p>
          </p:txBody>
        </p:sp>
        <p:sp>
          <p:nvSpPr>
            <p:cNvPr id="9" name="Rectangle 8"/>
            <p:cNvSpPr/>
            <p:nvPr/>
          </p:nvSpPr>
          <p:spPr bwMode="auto">
            <a:xfrm>
              <a:off x="6414073" y="4574834"/>
              <a:ext cx="2480937" cy="997638"/>
            </a:xfrm>
            <a:prstGeom prst="rect">
              <a:avLst/>
            </a:prstGeom>
            <a:solidFill>
              <a:srgbClr val="94B0AD"/>
            </a:solidFill>
            <a:ln w="9525" cap="flat" cmpd="sng" algn="ctr">
              <a:solidFill>
                <a:srgbClr val="1D0033"/>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prstClr val="black"/>
                  </a:solidFill>
                  <a:latin typeface="Arial" panose="020B0604020202020204" pitchFamily="34" charset="0"/>
                  <a:cs typeface="Arial" panose="020B0604020202020204" pitchFamily="34" charset="0"/>
                </a:rPr>
                <a:t>GREGALE</a:t>
              </a:r>
              <a:r>
                <a:rPr lang="en-US" sz="1400" b="1" baseline="30000" dirty="0">
                  <a:solidFill>
                    <a:prstClr val="black"/>
                  </a:solidFill>
                  <a:latin typeface="Arial" panose="020B0604020202020204" pitchFamily="34" charset="0"/>
                  <a:cs typeface="Arial" panose="020B0604020202020204" pitchFamily="34" charset="0"/>
                </a:rPr>
                <a:t>6</a:t>
              </a:r>
              <a:br>
                <a:rPr lang="en-US" sz="1400" b="1" dirty="0">
                  <a:solidFill>
                    <a:prstClr val="black"/>
                  </a:solidFill>
                  <a:latin typeface="Arial" panose="020B0604020202020204" pitchFamily="34" charset="0"/>
                  <a:cs typeface="Arial" panose="020B0604020202020204" pitchFamily="34" charset="0"/>
                </a:rPr>
              </a:br>
              <a:r>
                <a:rPr lang="en-US" sz="1200" dirty="0">
                  <a:solidFill>
                    <a:prstClr val="black"/>
                  </a:solidFill>
                  <a:latin typeface="Arial" panose="020B0604020202020204" pitchFamily="34" charset="0"/>
                  <a:cs typeface="Arial" panose="020B0604020202020204" pitchFamily="34" charset="0"/>
                </a:rPr>
                <a:t>Functionality and reliability of the APFS in an at-home setting and performance of the APFS after use</a:t>
              </a:r>
              <a:endParaRPr lang="en-US" sz="1200" baseline="30000" dirty="0">
                <a:solidFill>
                  <a:prstClr val="black"/>
                </a:solidFill>
                <a:latin typeface="Arial" panose="020B0604020202020204" pitchFamily="34" charset="0"/>
                <a:cs typeface="Arial" panose="020B0604020202020204" pitchFamily="34" charset="0"/>
              </a:endParaRPr>
            </a:p>
          </p:txBody>
        </p:sp>
        <p:sp>
          <p:nvSpPr>
            <p:cNvPr id="10" name="Rectangle 9"/>
            <p:cNvSpPr/>
            <p:nvPr/>
          </p:nvSpPr>
          <p:spPr bwMode="auto">
            <a:xfrm>
              <a:off x="9048755" y="3323003"/>
              <a:ext cx="2480937" cy="1009917"/>
            </a:xfrm>
            <a:prstGeom prst="rect">
              <a:avLst/>
            </a:prstGeom>
            <a:solidFill>
              <a:srgbClr val="94B0AD"/>
            </a:solidFill>
            <a:ln w="9525" cap="flat" cmpd="sng" algn="ctr">
              <a:solidFill>
                <a:srgbClr val="1D0033"/>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prstClr val="black"/>
                  </a:solidFill>
                  <a:latin typeface="Arial" panose="020B0604020202020204" pitchFamily="34" charset="0"/>
                  <a:cs typeface="Arial" panose="020B0604020202020204" pitchFamily="34" charset="0"/>
                </a:rPr>
                <a:t>BISE</a:t>
              </a:r>
              <a:r>
                <a:rPr lang="en-US" sz="1400" b="1" baseline="30000" dirty="0">
                  <a:solidFill>
                    <a:prstClr val="black"/>
                  </a:solidFill>
                  <a:latin typeface="Arial" panose="020B0604020202020204" pitchFamily="34" charset="0"/>
                  <a:cs typeface="Arial" panose="020B0604020202020204" pitchFamily="34" charset="0"/>
                </a:rPr>
                <a:t>5</a:t>
              </a:r>
              <a:br>
                <a:rPr lang="en-US" sz="1400" b="1" dirty="0">
                  <a:solidFill>
                    <a:prstClr val="black"/>
                  </a:solidFill>
                  <a:latin typeface="Arial" panose="020B0604020202020204" pitchFamily="34" charset="0"/>
                  <a:cs typeface="Arial" panose="020B0604020202020204" pitchFamily="34" charset="0"/>
                </a:rPr>
              </a:br>
              <a:r>
                <a:rPr lang="en-US" sz="1200" dirty="0">
                  <a:solidFill>
                    <a:prstClr val="black"/>
                  </a:solidFill>
                  <a:latin typeface="Arial" panose="020B0604020202020204" pitchFamily="34" charset="0"/>
                  <a:cs typeface="Arial" panose="020B0604020202020204" pitchFamily="34" charset="0"/>
                </a:rPr>
                <a:t>Efficacy and safety study of benralizumab in adults with mild to moderate persistent asthma</a:t>
              </a:r>
              <a:endParaRPr lang="en-US" sz="1200" baseline="30000" dirty="0">
                <a:solidFill>
                  <a:prstClr val="black"/>
                </a:solidFill>
                <a:latin typeface="Arial" panose="020B0604020202020204" pitchFamily="34" charset="0"/>
                <a:cs typeface="Arial" panose="020B0604020202020204" pitchFamily="34" charset="0"/>
              </a:endParaRPr>
            </a:p>
          </p:txBody>
        </p:sp>
        <p:cxnSp>
          <p:nvCxnSpPr>
            <p:cNvPr id="18" name="Straight Connector 17"/>
            <p:cNvCxnSpPr>
              <a:stCxn id="6" idx="1"/>
            </p:cNvCxnSpPr>
            <p:nvPr/>
          </p:nvCxnSpPr>
          <p:spPr bwMode="auto">
            <a:xfrm flipH="1">
              <a:off x="7518341" y="2494215"/>
              <a:ext cx="1530415" cy="948799"/>
            </a:xfrm>
            <a:prstGeom prst="line">
              <a:avLst/>
            </a:prstGeom>
            <a:solidFill>
              <a:srgbClr val="94B0AD"/>
            </a:solidFill>
            <a:ln w="9525" cap="flat" cmpd="sng" algn="ctr">
              <a:solidFill>
                <a:srgbClr val="1D0033"/>
              </a:solidFill>
              <a:prstDash val="solid"/>
              <a:round/>
              <a:headEnd type="none" w="med" len="med"/>
              <a:tailEnd type="none" w="med" len="med"/>
            </a:ln>
            <a:effectLst/>
          </p:spPr>
        </p:cxnSp>
        <p:cxnSp>
          <p:nvCxnSpPr>
            <p:cNvPr id="16" name="Straight Connector 15"/>
            <p:cNvCxnSpPr>
              <a:stCxn id="5" idx="3"/>
            </p:cNvCxnSpPr>
            <p:nvPr/>
          </p:nvCxnSpPr>
          <p:spPr bwMode="auto">
            <a:xfrm>
              <a:off x="5955873" y="2341230"/>
              <a:ext cx="1562466" cy="1095786"/>
            </a:xfrm>
            <a:prstGeom prst="line">
              <a:avLst/>
            </a:prstGeom>
            <a:solidFill>
              <a:srgbClr val="94B0AD"/>
            </a:solidFill>
            <a:ln w="9525" cap="flat" cmpd="sng" algn="ctr">
              <a:solidFill>
                <a:srgbClr val="1D0033"/>
              </a:solidFill>
              <a:prstDash val="solid"/>
              <a:round/>
              <a:headEnd type="none" w="med" len="med"/>
              <a:tailEnd type="none" w="med" len="med"/>
            </a:ln>
            <a:effectLst/>
          </p:spPr>
        </p:cxnSp>
        <p:grpSp>
          <p:nvGrpSpPr>
            <p:cNvPr id="12" name="Group 11"/>
            <p:cNvGrpSpPr/>
            <p:nvPr/>
          </p:nvGrpSpPr>
          <p:grpSpPr>
            <a:xfrm rot="10800000">
              <a:off x="5955874" y="3584861"/>
              <a:ext cx="3092881" cy="243098"/>
              <a:chOff x="5669634" y="2631461"/>
              <a:chExt cx="1732716" cy="166444"/>
            </a:xfrm>
            <a:solidFill>
              <a:srgbClr val="94B0AD"/>
            </a:solidFill>
          </p:grpSpPr>
          <p:cxnSp>
            <p:nvCxnSpPr>
              <p:cNvPr id="13" name="Straight Connector 12"/>
              <p:cNvCxnSpPr>
                <a:stCxn id="10" idx="1"/>
              </p:cNvCxnSpPr>
              <p:nvPr/>
            </p:nvCxnSpPr>
            <p:spPr bwMode="auto">
              <a:xfrm rot="10800000" flipH="1" flipV="1">
                <a:off x="5669634" y="2631461"/>
                <a:ext cx="342828" cy="95327"/>
              </a:xfrm>
              <a:prstGeom prst="line">
                <a:avLst/>
              </a:prstGeom>
              <a:grpFill/>
              <a:ln w="9525" cap="flat" cmpd="sng" algn="ctr">
                <a:solidFill>
                  <a:srgbClr val="1D0033"/>
                </a:solidFill>
                <a:prstDash val="solid"/>
                <a:round/>
                <a:headEnd type="none" w="med" len="med"/>
                <a:tailEnd type="none" w="med" len="med"/>
              </a:ln>
              <a:effectLst/>
            </p:spPr>
          </p:cxnSp>
          <p:cxnSp>
            <p:nvCxnSpPr>
              <p:cNvPr id="15" name="Straight Connector 14"/>
              <p:cNvCxnSpPr>
                <a:stCxn id="8" idx="3"/>
              </p:cNvCxnSpPr>
              <p:nvPr/>
            </p:nvCxnSpPr>
            <p:spPr bwMode="auto">
              <a:xfrm rot="10800000" flipV="1">
                <a:off x="6908597" y="2631461"/>
                <a:ext cx="493753" cy="166444"/>
              </a:xfrm>
              <a:prstGeom prst="line">
                <a:avLst/>
              </a:prstGeom>
              <a:grpFill/>
              <a:ln w="9525" cap="flat" cmpd="sng" algn="ctr">
                <a:solidFill>
                  <a:srgbClr val="1D0033"/>
                </a:solidFill>
                <a:prstDash val="solid"/>
                <a:round/>
                <a:headEnd type="none" w="med" len="med"/>
                <a:tailEnd type="none" w="med" len="med"/>
              </a:ln>
              <a:effectLst/>
            </p:spPr>
          </p:cxnSp>
        </p:gr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5450" y="2549955"/>
              <a:ext cx="1798184" cy="1798184"/>
            </a:xfrm>
            <a:prstGeom prst="rect">
              <a:avLst/>
            </a:prstGeom>
          </p:spPr>
        </p:pic>
        <p:cxnSp>
          <p:nvCxnSpPr>
            <p:cNvPr id="22" name="Straight Connector 21"/>
            <p:cNvCxnSpPr>
              <a:stCxn id="7" idx="2"/>
            </p:cNvCxnSpPr>
            <p:nvPr/>
          </p:nvCxnSpPr>
          <p:spPr>
            <a:xfrm flipH="1">
              <a:off x="7594538" y="2322648"/>
              <a:ext cx="1" cy="25603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7654541" y="4306575"/>
              <a:ext cx="1" cy="27432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40813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Study Objectives</a:t>
            </a:r>
          </a:p>
        </p:txBody>
      </p:sp>
      <p:sp>
        <p:nvSpPr>
          <p:cNvPr id="3" name="Slide Number Placeholder 2"/>
          <p:cNvSpPr>
            <a:spLocks noGrp="1"/>
          </p:cNvSpPr>
          <p:nvPr>
            <p:ph type="sldNum" sz="quarter" idx="12"/>
          </p:nvPr>
        </p:nvSpPr>
        <p:spPr/>
        <p:txBody>
          <a:bodyPr/>
          <a:lstStyle/>
          <a:p>
            <a:fld id="{CC7432E5-F8E0-41AE-9A6B-AD730338B005}" type="slidenum">
              <a:rPr lang="en-US" smtClean="0"/>
              <a:t>5</a:t>
            </a:fld>
            <a:endParaRPr lang="en-US" dirty="0"/>
          </a:p>
        </p:txBody>
      </p:sp>
      <p:sp>
        <p:nvSpPr>
          <p:cNvPr id="4" name="Text Placeholder 3"/>
          <p:cNvSpPr>
            <a:spLocks noGrp="1"/>
          </p:cNvSpPr>
          <p:nvPr>
            <p:ph type="body" sz="quarter" idx="13"/>
          </p:nvPr>
        </p:nvSpPr>
        <p:spPr/>
        <p:txBody>
          <a:bodyPr/>
          <a:lstStyle/>
          <a:p>
            <a:r>
              <a:rPr lang="en-GB" dirty="0"/>
              <a:t>OCS = oral corticosteroid.</a:t>
            </a:r>
          </a:p>
          <a:p>
            <a:r>
              <a:rPr lang="en-US" dirty="0"/>
              <a:t>Nair P et al. </a:t>
            </a:r>
            <a:r>
              <a:rPr lang="en-US" i="1" dirty="0"/>
              <a:t>N Engl J Med</a:t>
            </a:r>
            <a:r>
              <a:rPr lang="en-US" dirty="0"/>
              <a:t>. 2017;376:2448-2458.</a:t>
            </a:r>
          </a:p>
        </p:txBody>
      </p:sp>
      <p:cxnSp>
        <p:nvCxnSpPr>
          <p:cNvPr id="7" name="Straight Connector 6"/>
          <p:cNvCxnSpPr/>
          <p:nvPr/>
        </p:nvCxnSpPr>
        <p:spPr>
          <a:xfrm>
            <a:off x="1175659" y="1717101"/>
            <a:ext cx="0" cy="142058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395679" y="1802260"/>
            <a:ext cx="8631936" cy="1323439"/>
          </a:xfrm>
          <a:prstGeom prst="rect">
            <a:avLst/>
          </a:prstGeom>
        </p:spPr>
        <p:txBody>
          <a:bodyPr wrap="square">
            <a:spAutoFit/>
          </a:bodyPr>
          <a:lstStyle/>
          <a:p>
            <a:r>
              <a:rPr lang="en-US" sz="2600" dirty="0"/>
              <a:t>To assess the ability of benralizumab to reduce OCS dosage</a:t>
            </a:r>
            <a:r>
              <a:rPr lang="en-US" sz="2800" b="1" dirty="0"/>
              <a:t> </a:t>
            </a:r>
            <a:r>
              <a:rPr lang="en-US" sz="2600" dirty="0"/>
              <a:t>in patients with severe refractory asthma and elevated eosinophils who are OCS dependent</a:t>
            </a:r>
          </a:p>
        </p:txBody>
      </p:sp>
      <p:sp>
        <p:nvSpPr>
          <p:cNvPr id="9" name="Rectangle 8"/>
          <p:cNvSpPr/>
          <p:nvPr/>
        </p:nvSpPr>
        <p:spPr>
          <a:xfrm>
            <a:off x="1395680" y="3823572"/>
            <a:ext cx="8630062" cy="1292662"/>
          </a:xfrm>
          <a:prstGeom prst="rect">
            <a:avLst/>
          </a:prstGeom>
        </p:spPr>
        <p:txBody>
          <a:bodyPr wrap="square">
            <a:spAutoFit/>
          </a:bodyPr>
          <a:lstStyle/>
          <a:p>
            <a:r>
              <a:rPr lang="en-US" sz="2600" dirty="0"/>
              <a:t>To further confirm the safety and clinical benefit of benralizumab on standard measures of asthma control, including asthma exacerbation reduction</a:t>
            </a:r>
          </a:p>
        </p:txBody>
      </p:sp>
      <p:cxnSp>
        <p:nvCxnSpPr>
          <p:cNvPr id="10" name="Straight Connector 9"/>
          <p:cNvCxnSpPr/>
          <p:nvPr/>
        </p:nvCxnSpPr>
        <p:spPr>
          <a:xfrm>
            <a:off x="1175659" y="3774057"/>
            <a:ext cx="0" cy="142058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8024" y="2253343"/>
            <a:ext cx="506186" cy="375557"/>
          </a:xfrm>
          <a:prstGeom prst="rect">
            <a:avLst/>
          </a:prstGeom>
          <a:solidFill>
            <a:schemeClr val="accent1"/>
          </a:solidFill>
        </p:spPr>
        <p:txBody>
          <a:bodyPr wrap="square" rtlCol="0">
            <a:spAutoFit/>
          </a:bodyPr>
          <a:lstStyle/>
          <a:p>
            <a:endParaRPr lang="en-US" dirty="0"/>
          </a:p>
        </p:txBody>
      </p:sp>
      <p:sp>
        <p:nvSpPr>
          <p:cNvPr id="12" name="TextBox 11"/>
          <p:cNvSpPr txBox="1"/>
          <p:nvPr/>
        </p:nvSpPr>
        <p:spPr>
          <a:xfrm>
            <a:off x="498024" y="4251403"/>
            <a:ext cx="506186" cy="375557"/>
          </a:xfrm>
          <a:prstGeom prst="rect">
            <a:avLst/>
          </a:prstGeom>
          <a:solidFill>
            <a:schemeClr val="accent1"/>
          </a:solidFill>
        </p:spPr>
        <p:txBody>
          <a:bodyPr wrap="square" rtlCol="0">
            <a:spAutoFit/>
          </a:bodyPr>
          <a:lstStyle/>
          <a:p>
            <a:endParaRPr lang="en-US" dirty="0"/>
          </a:p>
        </p:txBody>
      </p:sp>
    </p:spTree>
    <p:extLst>
      <p:ext uri="{BB962C8B-B14F-4D97-AF65-F5344CB8AC3E}">
        <p14:creationId xmlns:p14="http://schemas.microsoft.com/office/powerpoint/2010/main" val="4063718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ZONDA: Study Design  </a:t>
            </a:r>
            <a:br>
              <a:rPr lang="en-US" dirty="0"/>
            </a:br>
            <a:r>
              <a:rPr lang="en-US" dirty="0"/>
              <a:t>Two Dosing Regimens of Benralizumab Versus Placebo x 28 Weeks</a:t>
            </a:r>
          </a:p>
        </p:txBody>
      </p:sp>
      <p:sp>
        <p:nvSpPr>
          <p:cNvPr id="2" name="Slide Number Placeholder 1"/>
          <p:cNvSpPr>
            <a:spLocks noGrp="1"/>
          </p:cNvSpPr>
          <p:nvPr>
            <p:ph type="sldNum" sz="quarter" idx="12"/>
          </p:nvPr>
        </p:nvSpPr>
        <p:spPr/>
        <p:txBody>
          <a:bodyPr/>
          <a:lstStyle/>
          <a:p>
            <a:fld id="{CC7432E5-F8E0-41AE-9A6B-AD730338B005}" type="slidenum">
              <a:rPr lang="en-US" smtClean="0"/>
              <a:t>6</a:t>
            </a:fld>
            <a:endParaRPr lang="en-US" dirty="0"/>
          </a:p>
        </p:txBody>
      </p:sp>
      <p:sp>
        <p:nvSpPr>
          <p:cNvPr id="8" name="Text Placeholder 7"/>
          <p:cNvSpPr>
            <a:spLocks noGrp="1"/>
          </p:cNvSpPr>
          <p:nvPr>
            <p:ph type="body" sz="quarter" idx="13"/>
          </p:nvPr>
        </p:nvSpPr>
        <p:spPr>
          <a:xfrm>
            <a:off x="457200" y="5851602"/>
            <a:ext cx="9855200" cy="1005840"/>
          </a:xfrm>
        </p:spPr>
        <p:txBody>
          <a:bodyPr/>
          <a:lstStyle/>
          <a:p>
            <a:r>
              <a:rPr lang="en-GB" dirty="0"/>
              <a:t>EOT = end of treatment; IP = investigational product</a:t>
            </a:r>
            <a:r>
              <a:rPr lang="en-US" dirty="0"/>
              <a:t>; </a:t>
            </a:r>
            <a:r>
              <a:rPr lang="en-GB" dirty="0"/>
              <a:t>OCS = oral corticosteroid; SC = subcutaneous; </a:t>
            </a:r>
            <a:r>
              <a:rPr lang="en-GB" dirty="0" err="1"/>
              <a:t>Tx</a:t>
            </a:r>
            <a:r>
              <a:rPr lang="en-GB" dirty="0"/>
              <a:t> = treatment; V = visit. </a:t>
            </a:r>
          </a:p>
          <a:p>
            <a:r>
              <a:rPr lang="en-US" dirty="0"/>
              <a:t>Nair P et al. Article and protocol. </a:t>
            </a:r>
            <a:r>
              <a:rPr lang="en-US" i="1" dirty="0"/>
              <a:t>N Engl J Med</a:t>
            </a:r>
            <a:r>
              <a:rPr lang="en-US" dirty="0"/>
              <a:t>. 2017;376:2448-2458.</a:t>
            </a:r>
            <a:endParaRPr lang="en-GB" dirty="0"/>
          </a:p>
        </p:txBody>
      </p:sp>
      <p:cxnSp>
        <p:nvCxnSpPr>
          <p:cNvPr id="80" name="Straight Connector 79"/>
          <p:cNvCxnSpPr/>
          <p:nvPr/>
        </p:nvCxnSpPr>
        <p:spPr>
          <a:xfrm>
            <a:off x="538379" y="2870016"/>
            <a:ext cx="0" cy="2949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0584178" y="4597656"/>
            <a:ext cx="0" cy="5029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291082" y="1402545"/>
            <a:ext cx="11218946" cy="2103120"/>
            <a:chOff x="659749" y="2483101"/>
            <a:chExt cx="11218946" cy="2103120"/>
          </a:xfrm>
        </p:grpSpPr>
        <p:cxnSp>
          <p:nvCxnSpPr>
            <p:cNvPr id="11" name="Straight Arrow Connector 10"/>
            <p:cNvCxnSpPr/>
            <p:nvPr/>
          </p:nvCxnSpPr>
          <p:spPr>
            <a:xfrm>
              <a:off x="3268708" y="3493398"/>
              <a:ext cx="359308" cy="3741"/>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13" idx="3"/>
            </p:cNvCxnSpPr>
            <p:nvPr/>
          </p:nvCxnSpPr>
          <p:spPr>
            <a:xfrm>
              <a:off x="1847761" y="3495268"/>
              <a:ext cx="247268"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endCxn id="13" idx="1"/>
            </p:cNvCxnSpPr>
            <p:nvPr/>
          </p:nvCxnSpPr>
          <p:spPr>
            <a:xfrm>
              <a:off x="816951" y="3495268"/>
              <a:ext cx="419157"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59749" y="2496071"/>
              <a:ext cx="300615" cy="1998396"/>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vert="wordArtVert" rtlCol="0" anchor="ctr"/>
            <a:lstStyle/>
            <a:p>
              <a:pPr algn="ctr" defTabSz="598537"/>
              <a:r>
                <a:rPr lang="en-GB" sz="1048" b="1" dirty="0">
                  <a:solidFill>
                    <a:srgbClr val="000000"/>
                  </a:solidFill>
                </a:rPr>
                <a:t>Enrollment</a:t>
              </a:r>
              <a:endParaRPr lang="en-US" sz="1048" b="1" dirty="0">
                <a:solidFill>
                  <a:srgbClr val="000000"/>
                </a:solidFill>
              </a:endParaRPr>
            </a:p>
          </p:txBody>
        </p:sp>
        <p:sp>
          <p:nvSpPr>
            <p:cNvPr id="13" name="Rectangle 12"/>
            <p:cNvSpPr/>
            <p:nvPr/>
          </p:nvSpPr>
          <p:spPr>
            <a:xfrm>
              <a:off x="1236109" y="3329665"/>
              <a:ext cx="611652" cy="331209"/>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048" b="1" dirty="0">
                  <a:solidFill>
                    <a:srgbClr val="000000"/>
                  </a:solidFill>
                </a:rPr>
                <a:t>Run-in</a:t>
              </a:r>
              <a:endParaRPr lang="en-US" sz="1048" b="1" dirty="0">
                <a:solidFill>
                  <a:srgbClr val="000000"/>
                </a:solidFill>
              </a:endParaRPr>
            </a:p>
          </p:txBody>
        </p:sp>
        <p:sp>
          <p:nvSpPr>
            <p:cNvPr id="14" name="Rectangle 13"/>
            <p:cNvSpPr/>
            <p:nvPr/>
          </p:nvSpPr>
          <p:spPr>
            <a:xfrm>
              <a:off x="3649682" y="2496073"/>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375" b="1" dirty="0">
                  <a:solidFill>
                    <a:srgbClr val="FFFFFF"/>
                  </a:solidFill>
                </a:rPr>
                <a:t>Benralizumab 30 mg </a:t>
              </a:r>
            </a:p>
            <a:p>
              <a:pPr algn="ctr" defTabSz="598537"/>
              <a:r>
                <a:rPr lang="en-GB" sz="1375" b="1" dirty="0">
                  <a:solidFill>
                    <a:srgbClr val="FFFFFF"/>
                  </a:solidFill>
                </a:rPr>
                <a:t>SC every 4 weeks</a:t>
              </a:r>
              <a:endParaRPr lang="en-US" sz="1375" b="1" dirty="0">
                <a:solidFill>
                  <a:srgbClr val="FFFFFF"/>
                </a:solidFill>
              </a:endParaRPr>
            </a:p>
          </p:txBody>
        </p:sp>
        <p:sp>
          <p:nvSpPr>
            <p:cNvPr id="15" name="Rectangle 14"/>
            <p:cNvSpPr/>
            <p:nvPr/>
          </p:nvSpPr>
          <p:spPr>
            <a:xfrm>
              <a:off x="6681880" y="2496073"/>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375" b="1" dirty="0">
                  <a:solidFill>
                    <a:srgbClr val="FFFFFF"/>
                  </a:solidFill>
                </a:rPr>
                <a:t>Benralizumab 30 mg </a:t>
              </a:r>
            </a:p>
            <a:p>
              <a:pPr algn="ctr" defTabSz="598537"/>
              <a:r>
                <a:rPr lang="en-US" sz="1375" b="1" dirty="0">
                  <a:solidFill>
                    <a:srgbClr val="FFFFFF"/>
                  </a:solidFill>
                </a:rPr>
                <a:t>SC every 4 weeks</a:t>
              </a:r>
            </a:p>
          </p:txBody>
        </p:sp>
        <p:sp>
          <p:nvSpPr>
            <p:cNvPr id="16" name="Rectangle 15"/>
            <p:cNvSpPr/>
            <p:nvPr/>
          </p:nvSpPr>
          <p:spPr>
            <a:xfrm>
              <a:off x="3649682" y="3195976"/>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375" b="1" dirty="0">
                  <a:solidFill>
                    <a:srgbClr val="FFFFFF"/>
                  </a:solidFill>
                </a:rPr>
                <a:t>Benralizumab 30 mg </a:t>
              </a:r>
            </a:p>
            <a:p>
              <a:pPr algn="ctr" defTabSz="598537"/>
              <a:r>
                <a:rPr lang="en-GB" sz="1375" b="1" dirty="0">
                  <a:solidFill>
                    <a:srgbClr val="FFFFFF"/>
                  </a:solidFill>
                </a:rPr>
                <a:t>SC every 4 weeks</a:t>
              </a:r>
              <a:endParaRPr lang="en-US" sz="1375" b="1" dirty="0">
                <a:solidFill>
                  <a:srgbClr val="FFFFFF"/>
                </a:solidFill>
              </a:endParaRPr>
            </a:p>
          </p:txBody>
        </p:sp>
        <p:sp>
          <p:nvSpPr>
            <p:cNvPr id="17" name="Rectangle 16"/>
            <p:cNvSpPr/>
            <p:nvPr/>
          </p:nvSpPr>
          <p:spPr>
            <a:xfrm>
              <a:off x="6681880" y="3195976"/>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375" b="1" dirty="0">
                  <a:solidFill>
                    <a:srgbClr val="FFFFFF"/>
                  </a:solidFill>
                </a:rPr>
                <a:t>Benralizumab 30 mg </a:t>
              </a:r>
            </a:p>
            <a:p>
              <a:pPr algn="ctr" defTabSz="598537"/>
              <a:r>
                <a:rPr lang="en-US" sz="1375" b="1" dirty="0">
                  <a:solidFill>
                    <a:srgbClr val="FFFFFF"/>
                  </a:solidFill>
                </a:rPr>
                <a:t>SC every 8 weeks with placebo SC at 4 week interim</a:t>
              </a:r>
            </a:p>
          </p:txBody>
        </p:sp>
        <p:sp>
          <p:nvSpPr>
            <p:cNvPr id="18" name="Rectangle 17"/>
            <p:cNvSpPr/>
            <p:nvPr/>
          </p:nvSpPr>
          <p:spPr>
            <a:xfrm>
              <a:off x="3649682" y="3895884"/>
              <a:ext cx="2780825" cy="598584"/>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375" dirty="0">
                  <a:solidFill>
                    <a:srgbClr val="000000"/>
                  </a:solidFill>
                </a:rPr>
                <a:t>Placebo SC </a:t>
              </a:r>
              <a:br>
                <a:rPr lang="en-GB" sz="1375" dirty="0">
                  <a:solidFill>
                    <a:srgbClr val="000000"/>
                  </a:solidFill>
                </a:rPr>
              </a:br>
              <a:r>
                <a:rPr lang="en-GB" sz="1375" dirty="0">
                  <a:solidFill>
                    <a:srgbClr val="000000"/>
                  </a:solidFill>
                </a:rPr>
                <a:t>every 4 weeks</a:t>
              </a:r>
              <a:endParaRPr lang="en-US" sz="1375" dirty="0">
                <a:solidFill>
                  <a:srgbClr val="000000"/>
                </a:solidFill>
              </a:endParaRPr>
            </a:p>
          </p:txBody>
        </p:sp>
        <p:cxnSp>
          <p:nvCxnSpPr>
            <p:cNvPr id="21" name="Straight Arrow Connector 20"/>
            <p:cNvCxnSpPr>
              <a:stCxn id="14" idx="3"/>
              <a:endCxn id="15" idx="1"/>
            </p:cNvCxnSpPr>
            <p:nvPr/>
          </p:nvCxnSpPr>
          <p:spPr>
            <a:xfrm>
              <a:off x="6430510" y="2795365"/>
              <a:ext cx="2513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6430509" y="3495268"/>
              <a:ext cx="2513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6430509" y="4192061"/>
              <a:ext cx="2513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5" idx="3"/>
            </p:cNvCxnSpPr>
            <p:nvPr/>
          </p:nvCxnSpPr>
          <p:spPr>
            <a:xfrm>
              <a:off x="9462706" y="2795365"/>
              <a:ext cx="969709" cy="0"/>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9449404" y="4194720"/>
              <a:ext cx="969709" cy="0"/>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a:off x="9462706" y="3495268"/>
              <a:ext cx="969709" cy="0"/>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flipV="1">
              <a:off x="3469789" y="2767018"/>
              <a:ext cx="0" cy="1444084"/>
            </a:xfrm>
            <a:prstGeom prst="line">
              <a:avLst/>
            </a:prstGeom>
            <a:ln w="28575" cap="sq">
              <a:solidFill>
                <a:schemeClr val="tx1"/>
              </a:solidFill>
              <a:miter lim="800000"/>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3469789" y="2767016"/>
              <a:ext cx="189397" cy="2"/>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3469789" y="4213482"/>
              <a:ext cx="185734" cy="1"/>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0546532" y="2483101"/>
              <a:ext cx="1332163" cy="2103120"/>
            </a:xfrm>
            <a:prstGeom prst="rect">
              <a:avLst/>
            </a:prstGeom>
            <a:solidFill>
              <a:schemeClr val="accent2"/>
            </a:solidFill>
          </p:spPr>
          <p:txBody>
            <a:bodyPr wrap="square">
              <a:spAutoFit/>
            </a:bodyPr>
            <a:lstStyle/>
            <a:p>
              <a:pPr algn="ctr"/>
              <a:endParaRPr lang="en-US" sz="1571" b="1" dirty="0">
                <a:solidFill>
                  <a:srgbClr val="FFFFFF"/>
                </a:solidFill>
              </a:endParaRPr>
            </a:p>
            <a:p>
              <a:pPr algn="ctr"/>
              <a:r>
                <a:rPr lang="en-US" sz="1571" b="1" dirty="0">
                  <a:solidFill>
                    <a:srgbClr val="FFFFFF"/>
                  </a:solidFill>
                </a:rPr>
                <a:t>Primary endpoint at Week 28: </a:t>
              </a:r>
              <a:r>
                <a:rPr lang="en-US" sz="1571" b="1" dirty="0">
                  <a:solidFill>
                    <a:schemeClr val="bg1"/>
                  </a:solidFill>
                </a:rPr>
                <a:t>%</a:t>
              </a:r>
              <a:r>
                <a:rPr lang="en-US" sz="1571" b="1" dirty="0">
                  <a:solidFill>
                    <a:srgbClr val="FFFFFF"/>
                  </a:solidFill>
                </a:rPr>
                <a:t> </a:t>
              </a:r>
              <a:r>
                <a:rPr lang="en-US" sz="1571" b="1" i="1" dirty="0">
                  <a:solidFill>
                    <a:srgbClr val="FFFFFF"/>
                  </a:solidFill>
                </a:rPr>
                <a:t>reduction in </a:t>
              </a:r>
              <a:r>
                <a:rPr lang="en-US" sz="1571" b="1" i="1" dirty="0">
                  <a:solidFill>
                    <a:schemeClr val="bg1"/>
                  </a:solidFill>
                </a:rPr>
                <a:t>final OCS dose</a:t>
              </a:r>
              <a:endParaRPr lang="en-US" sz="1571" b="1" baseline="30000" dirty="0">
                <a:solidFill>
                  <a:schemeClr val="bg1"/>
                </a:solidFill>
              </a:endParaRPr>
            </a:p>
            <a:p>
              <a:pPr algn="ctr"/>
              <a:endParaRPr lang="en-US" sz="1571" baseline="30000" dirty="0">
                <a:solidFill>
                  <a:srgbClr val="FFFFFF"/>
                </a:solidFill>
              </a:endParaRPr>
            </a:p>
          </p:txBody>
        </p:sp>
        <p:sp>
          <p:nvSpPr>
            <p:cNvPr id="19" name="Rectangle 18"/>
            <p:cNvSpPr/>
            <p:nvPr/>
          </p:nvSpPr>
          <p:spPr>
            <a:xfrm>
              <a:off x="6681880" y="3893433"/>
              <a:ext cx="2780825" cy="598584"/>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375" dirty="0">
                  <a:solidFill>
                    <a:srgbClr val="000000"/>
                  </a:solidFill>
                </a:rPr>
                <a:t>Placebo SC </a:t>
              </a:r>
              <a:br>
                <a:rPr lang="en-US" sz="1375" dirty="0">
                  <a:solidFill>
                    <a:srgbClr val="000000"/>
                  </a:solidFill>
                </a:rPr>
              </a:br>
              <a:r>
                <a:rPr lang="en-US" sz="1375" dirty="0">
                  <a:solidFill>
                    <a:srgbClr val="000000"/>
                  </a:solidFill>
                </a:rPr>
                <a:t>every 4 weeks</a:t>
              </a:r>
            </a:p>
          </p:txBody>
        </p:sp>
      </p:grpSp>
      <p:sp>
        <p:nvSpPr>
          <p:cNvPr id="72" name="TextBox 71"/>
          <p:cNvSpPr txBox="1"/>
          <p:nvPr/>
        </p:nvSpPr>
        <p:spPr>
          <a:xfrm>
            <a:off x="205653" y="4176857"/>
            <a:ext cx="869919" cy="369332"/>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0000"/>
                </a:solidFill>
                <a:effectLst/>
                <a:uLnTx/>
                <a:uFillTx/>
              </a:rPr>
              <a:t>Week</a:t>
            </a:r>
            <a:r>
              <a:rPr kumimoji="0" lang="en-GB" sz="1200" b="0" i="0" u="none" strike="noStrike" kern="0" cap="none" spc="0" normalizeH="0" noProof="0" dirty="0">
                <a:ln>
                  <a:noFill/>
                </a:ln>
                <a:solidFill>
                  <a:srgbClr val="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noProof="0" dirty="0">
                <a:ln>
                  <a:noFill/>
                </a:ln>
                <a:solidFill>
                  <a:srgbClr val="000000"/>
                </a:solidFill>
                <a:effectLst/>
                <a:uLnTx/>
                <a:uFillTx/>
              </a:rPr>
              <a:t> </a:t>
            </a:r>
            <a:r>
              <a:rPr lang="en-GB" sz="1200" kern="0" dirty="0">
                <a:solidFill>
                  <a:srgbClr val="000000"/>
                </a:solidFill>
              </a:rPr>
              <a:t>-</a:t>
            </a:r>
            <a:r>
              <a:rPr kumimoji="0" lang="en-GB" sz="1200" b="0" i="0" u="none" strike="noStrike" kern="0" cap="none" spc="0" normalizeH="0" baseline="0" noProof="0" dirty="0">
                <a:ln>
                  <a:noFill/>
                </a:ln>
                <a:solidFill>
                  <a:srgbClr val="000000"/>
                </a:solidFill>
                <a:effectLst/>
                <a:uLnTx/>
                <a:uFillTx/>
              </a:rPr>
              <a:t>10</a:t>
            </a:r>
          </a:p>
        </p:txBody>
      </p:sp>
      <p:sp>
        <p:nvSpPr>
          <p:cNvPr id="73" name="TextBox 72"/>
          <p:cNvSpPr txBox="1"/>
          <p:nvPr/>
        </p:nvSpPr>
        <p:spPr>
          <a:xfrm>
            <a:off x="3047464" y="4186412"/>
            <a:ext cx="520976"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0000"/>
                </a:solidFill>
                <a:effectLst/>
                <a:uLnTx/>
                <a:uFillTx/>
              </a:rPr>
              <a:t>Week 0</a:t>
            </a:r>
          </a:p>
        </p:txBody>
      </p:sp>
      <p:sp>
        <p:nvSpPr>
          <p:cNvPr id="74" name="TextBox 73"/>
          <p:cNvSpPr txBox="1"/>
          <p:nvPr/>
        </p:nvSpPr>
        <p:spPr>
          <a:xfrm>
            <a:off x="8746681" y="4186412"/>
            <a:ext cx="605935"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0000"/>
                </a:solidFill>
                <a:effectLst/>
                <a:uLnTx/>
                <a:uFillTx/>
              </a:rPr>
              <a:t>Week 28</a:t>
            </a:r>
          </a:p>
        </p:txBody>
      </p:sp>
      <p:sp>
        <p:nvSpPr>
          <p:cNvPr id="75" name="TextBox 74"/>
          <p:cNvSpPr txBox="1"/>
          <p:nvPr/>
        </p:nvSpPr>
        <p:spPr>
          <a:xfrm>
            <a:off x="10226486" y="4186412"/>
            <a:ext cx="605935"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lang="en-GB" sz="1200" kern="0" dirty="0">
                <a:solidFill>
                  <a:srgbClr val="000000"/>
                </a:solidFill>
              </a:rPr>
              <a:t>Week 36</a:t>
            </a:r>
            <a:endParaRPr kumimoji="0" lang="en-GB" sz="1200" b="0" i="0" u="none" strike="noStrike" kern="0" cap="none" spc="0" normalizeH="0" baseline="0" noProof="0" dirty="0">
              <a:ln>
                <a:noFill/>
              </a:ln>
              <a:solidFill>
                <a:srgbClr val="000000"/>
              </a:solidFill>
              <a:effectLst/>
              <a:uLnTx/>
              <a:uFillTx/>
            </a:endParaRPr>
          </a:p>
        </p:txBody>
      </p:sp>
      <p:sp>
        <p:nvSpPr>
          <p:cNvPr id="35" name="Rectangle 34"/>
          <p:cNvSpPr/>
          <p:nvPr/>
        </p:nvSpPr>
        <p:spPr>
          <a:xfrm>
            <a:off x="291081" y="4636550"/>
            <a:ext cx="1000031" cy="457200"/>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r>
              <a:rPr lang="en-GB" sz="1200" dirty="0">
                <a:solidFill>
                  <a:srgbClr val="000000"/>
                </a:solidFill>
              </a:rPr>
              <a:t>Run-in </a:t>
            </a:r>
          </a:p>
          <a:p>
            <a:pPr algn="ctr" defTabSz="598537"/>
            <a:r>
              <a:rPr lang="en-GB" sz="1200" dirty="0">
                <a:solidFill>
                  <a:srgbClr val="000000"/>
                </a:solidFill>
              </a:rPr>
              <a:t>(2 weeks)</a:t>
            </a:r>
            <a:endParaRPr lang="en-US" sz="1200" dirty="0">
              <a:solidFill>
                <a:srgbClr val="000000"/>
              </a:solidFill>
            </a:endParaRPr>
          </a:p>
        </p:txBody>
      </p:sp>
      <p:sp>
        <p:nvSpPr>
          <p:cNvPr id="37" name="Rectangle 36"/>
          <p:cNvSpPr/>
          <p:nvPr/>
        </p:nvSpPr>
        <p:spPr>
          <a:xfrm>
            <a:off x="1315214" y="4636550"/>
            <a:ext cx="969917" cy="457200"/>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r>
              <a:rPr lang="en-GB" sz="1050" dirty="0">
                <a:solidFill>
                  <a:srgbClr val="000000"/>
                </a:solidFill>
              </a:rPr>
              <a:t>OCS Optimization up to 6 weeks</a:t>
            </a:r>
            <a:endParaRPr lang="en-US" sz="1050" dirty="0">
              <a:solidFill>
                <a:srgbClr val="000000"/>
              </a:solidFill>
            </a:endParaRPr>
          </a:p>
        </p:txBody>
      </p:sp>
      <p:sp>
        <p:nvSpPr>
          <p:cNvPr id="38" name="Rectangle 37"/>
          <p:cNvSpPr/>
          <p:nvPr/>
        </p:nvSpPr>
        <p:spPr>
          <a:xfrm>
            <a:off x="3300596" y="5135162"/>
            <a:ext cx="1279606" cy="395960"/>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200" dirty="0">
                <a:solidFill>
                  <a:srgbClr val="000000"/>
                </a:solidFill>
              </a:rPr>
              <a:t>Induction (Weeks 0-4)</a:t>
            </a:r>
          </a:p>
        </p:txBody>
      </p:sp>
      <p:sp>
        <p:nvSpPr>
          <p:cNvPr id="39" name="Rectangle 38"/>
          <p:cNvSpPr/>
          <p:nvPr/>
        </p:nvSpPr>
        <p:spPr>
          <a:xfrm>
            <a:off x="3299018" y="4636550"/>
            <a:ext cx="5813022" cy="457200"/>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200" dirty="0">
                <a:solidFill>
                  <a:srgbClr val="000000"/>
                </a:solidFill>
              </a:rPr>
              <a:t>Treatment Period </a:t>
            </a:r>
            <a:endParaRPr lang="en-US" sz="1200" dirty="0">
              <a:solidFill>
                <a:srgbClr val="000000"/>
              </a:solidFill>
            </a:endParaRPr>
          </a:p>
        </p:txBody>
      </p:sp>
      <p:sp>
        <p:nvSpPr>
          <p:cNvPr id="40" name="Rectangle 39"/>
          <p:cNvSpPr/>
          <p:nvPr/>
        </p:nvSpPr>
        <p:spPr>
          <a:xfrm>
            <a:off x="9141082" y="5135162"/>
            <a:ext cx="1446707" cy="395960"/>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lnSpc>
                <a:spcPts val="1375"/>
              </a:lnSpc>
            </a:pPr>
            <a:r>
              <a:rPr lang="en-GB" sz="1200" dirty="0">
                <a:solidFill>
                  <a:srgbClr val="000000"/>
                </a:solidFill>
              </a:rPr>
              <a:t>Follow-up </a:t>
            </a:r>
          </a:p>
          <a:p>
            <a:pPr algn="ctr" defTabSz="598537">
              <a:lnSpc>
                <a:spcPts val="1375"/>
              </a:lnSpc>
            </a:pPr>
            <a:r>
              <a:rPr lang="en-GB" sz="1200" dirty="0">
                <a:solidFill>
                  <a:srgbClr val="000000"/>
                </a:solidFill>
              </a:rPr>
              <a:t>(Weeks 28-36)</a:t>
            </a:r>
            <a:endParaRPr lang="en-US" sz="1200" dirty="0">
              <a:solidFill>
                <a:srgbClr val="000000"/>
              </a:solidFill>
            </a:endParaRPr>
          </a:p>
        </p:txBody>
      </p:sp>
      <p:sp>
        <p:nvSpPr>
          <p:cNvPr id="76" name="Rectangle 75"/>
          <p:cNvSpPr/>
          <p:nvPr/>
        </p:nvSpPr>
        <p:spPr>
          <a:xfrm>
            <a:off x="4617853" y="5135162"/>
            <a:ext cx="3125282" cy="395960"/>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200" dirty="0">
                <a:solidFill>
                  <a:srgbClr val="000000"/>
                </a:solidFill>
              </a:rPr>
              <a:t>OCS Reduction (Weeks 4-24)</a:t>
            </a:r>
          </a:p>
        </p:txBody>
      </p:sp>
      <p:sp>
        <p:nvSpPr>
          <p:cNvPr id="77" name="Rectangle 76"/>
          <p:cNvSpPr/>
          <p:nvPr/>
        </p:nvSpPr>
        <p:spPr>
          <a:xfrm>
            <a:off x="7774331" y="5137861"/>
            <a:ext cx="1335556" cy="395960"/>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200" dirty="0">
                <a:solidFill>
                  <a:srgbClr val="000000"/>
                </a:solidFill>
              </a:rPr>
              <a:t>Maintenance (Weeks 24-28)</a:t>
            </a:r>
          </a:p>
        </p:txBody>
      </p:sp>
      <p:sp>
        <p:nvSpPr>
          <p:cNvPr id="78" name="Rectangle 77"/>
          <p:cNvSpPr/>
          <p:nvPr/>
        </p:nvSpPr>
        <p:spPr>
          <a:xfrm>
            <a:off x="2295862" y="4639836"/>
            <a:ext cx="989785" cy="457200"/>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r>
              <a:rPr lang="en-GB" sz="1200" dirty="0">
                <a:solidFill>
                  <a:srgbClr val="000000"/>
                </a:solidFill>
              </a:rPr>
              <a:t>Run-in </a:t>
            </a:r>
          </a:p>
          <a:p>
            <a:pPr algn="ctr" defTabSz="598537"/>
            <a:r>
              <a:rPr lang="en-GB" sz="1200" dirty="0">
                <a:solidFill>
                  <a:srgbClr val="000000"/>
                </a:solidFill>
              </a:rPr>
              <a:t>(2 weeks)</a:t>
            </a:r>
            <a:endParaRPr lang="en-US" sz="1200" dirty="0">
              <a:solidFill>
                <a:srgbClr val="000000"/>
              </a:solidFill>
            </a:endParaRPr>
          </a:p>
        </p:txBody>
      </p:sp>
      <p:cxnSp>
        <p:nvCxnSpPr>
          <p:cNvPr id="79" name="Straight Connector 78"/>
          <p:cNvCxnSpPr/>
          <p:nvPr/>
        </p:nvCxnSpPr>
        <p:spPr>
          <a:xfrm>
            <a:off x="3290104" y="4577056"/>
            <a:ext cx="0" cy="5029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9111287" y="4597656"/>
            <a:ext cx="0" cy="5029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742133" y="2260856"/>
            <a:ext cx="1189958" cy="331209"/>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050" b="1" dirty="0">
                <a:solidFill>
                  <a:srgbClr val="000000"/>
                </a:solidFill>
              </a:rPr>
              <a:t>Randomization </a:t>
            </a:r>
          </a:p>
          <a:p>
            <a:pPr algn="ctr" defTabSz="598537"/>
            <a:r>
              <a:rPr lang="en-GB" sz="1050" b="1" dirty="0">
                <a:solidFill>
                  <a:srgbClr val="000000"/>
                </a:solidFill>
              </a:rPr>
              <a:t>1:1:1</a:t>
            </a:r>
            <a:endParaRPr lang="en-US" sz="1050" b="1" dirty="0">
              <a:solidFill>
                <a:srgbClr val="000000"/>
              </a:solidFill>
            </a:endParaRPr>
          </a:p>
        </p:txBody>
      </p:sp>
      <p:sp>
        <p:nvSpPr>
          <p:cNvPr id="48" name="Rectangle 47"/>
          <p:cNvSpPr/>
          <p:nvPr/>
        </p:nvSpPr>
        <p:spPr>
          <a:xfrm>
            <a:off x="10618985" y="5137861"/>
            <a:ext cx="1252174" cy="395960"/>
          </a:xfrm>
          <a:prstGeom prst="rect">
            <a:avLst/>
          </a:prstGeom>
          <a:solidFill>
            <a:schemeClr val="accent3">
              <a:lumMod val="40000"/>
              <a:lumOff val="60000"/>
              <a:alpha val="74118"/>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lnSpc>
                <a:spcPts val="1375"/>
              </a:lnSpc>
            </a:pPr>
            <a:r>
              <a:rPr lang="en-GB" sz="1200" dirty="0">
                <a:solidFill>
                  <a:srgbClr val="000000"/>
                </a:solidFill>
              </a:rPr>
              <a:t>Extension Study </a:t>
            </a:r>
          </a:p>
        </p:txBody>
      </p:sp>
      <p:sp>
        <p:nvSpPr>
          <p:cNvPr id="49" name="TextBox 48"/>
          <p:cNvSpPr txBox="1"/>
          <p:nvPr/>
        </p:nvSpPr>
        <p:spPr>
          <a:xfrm>
            <a:off x="1218584" y="4191119"/>
            <a:ext cx="136256"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lang="en-GB" sz="1200" kern="0" dirty="0">
                <a:solidFill>
                  <a:srgbClr val="000000"/>
                </a:solidFill>
              </a:rPr>
              <a:t>-8</a:t>
            </a:r>
            <a:endParaRPr kumimoji="0" lang="en-GB" sz="1200" b="0" i="0" u="none" strike="noStrike" kern="0" cap="none" spc="0" normalizeH="0" baseline="0" noProof="0" dirty="0">
              <a:ln>
                <a:noFill/>
              </a:ln>
              <a:solidFill>
                <a:srgbClr val="000000"/>
              </a:solidFill>
              <a:effectLst/>
              <a:uLnTx/>
              <a:uFillTx/>
            </a:endParaRPr>
          </a:p>
        </p:txBody>
      </p:sp>
      <p:cxnSp>
        <p:nvCxnSpPr>
          <p:cNvPr id="50" name="Straight Connector 49"/>
          <p:cNvCxnSpPr/>
          <p:nvPr/>
        </p:nvCxnSpPr>
        <p:spPr>
          <a:xfrm>
            <a:off x="1300881" y="4585072"/>
            <a:ext cx="0" cy="5029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74709" y="5108166"/>
            <a:ext cx="1258678" cy="1087884"/>
            <a:chOff x="174709" y="5173482"/>
            <a:chExt cx="1258678" cy="1087884"/>
          </a:xfrm>
        </p:grpSpPr>
        <p:sp>
          <p:nvSpPr>
            <p:cNvPr id="3" name="TextBox 2"/>
            <p:cNvSpPr txBox="1"/>
            <p:nvPr/>
          </p:nvSpPr>
          <p:spPr>
            <a:xfrm>
              <a:off x="184327" y="5173482"/>
              <a:ext cx="1220206" cy="307777"/>
            </a:xfrm>
            <a:prstGeom prst="rect">
              <a:avLst/>
            </a:prstGeom>
            <a:noFill/>
          </p:spPr>
          <p:txBody>
            <a:bodyPr wrap="none" rtlCol="0">
              <a:spAutoFit/>
            </a:bodyPr>
            <a:lstStyle/>
            <a:p>
              <a:r>
                <a:rPr lang="en-US" sz="1400" b="1" dirty="0">
                  <a:solidFill>
                    <a:schemeClr val="accent1"/>
                  </a:solidFill>
                </a:rPr>
                <a:t>V1            V2</a:t>
              </a:r>
            </a:p>
          </p:txBody>
        </p:sp>
        <p:sp>
          <p:nvSpPr>
            <p:cNvPr id="31" name="Right Brace 30"/>
            <p:cNvSpPr/>
            <p:nvPr/>
          </p:nvSpPr>
          <p:spPr>
            <a:xfrm rot="5400000">
              <a:off x="761258" y="5317017"/>
              <a:ext cx="170182" cy="5457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accent1"/>
                  </a:solidFill>
                </a:rPr>
                <a:t> </a:t>
              </a:r>
            </a:p>
          </p:txBody>
        </p:sp>
        <p:sp>
          <p:nvSpPr>
            <p:cNvPr id="32" name="TextBox 31"/>
            <p:cNvSpPr txBox="1"/>
            <p:nvPr/>
          </p:nvSpPr>
          <p:spPr>
            <a:xfrm>
              <a:off x="174709" y="5738146"/>
              <a:ext cx="1258678" cy="523220"/>
            </a:xfrm>
            <a:prstGeom prst="rect">
              <a:avLst/>
            </a:prstGeom>
            <a:noFill/>
          </p:spPr>
          <p:txBody>
            <a:bodyPr wrap="none" rtlCol="0">
              <a:spAutoFit/>
            </a:bodyPr>
            <a:lstStyle/>
            <a:p>
              <a:r>
                <a:rPr lang="en-US" sz="1400" b="1" i="1" dirty="0">
                  <a:solidFill>
                    <a:schemeClr val="accent1"/>
                  </a:solidFill>
                </a:rPr>
                <a:t>baseline for </a:t>
              </a:r>
            </a:p>
            <a:p>
              <a:r>
                <a:rPr lang="en-US" sz="1400" b="1" i="1" dirty="0">
                  <a:solidFill>
                    <a:schemeClr val="accent1"/>
                  </a:solidFill>
                </a:rPr>
                <a:t>optimization</a:t>
              </a:r>
            </a:p>
          </p:txBody>
        </p:sp>
      </p:grpSp>
      <p:grpSp>
        <p:nvGrpSpPr>
          <p:cNvPr id="41" name="Group 40"/>
          <p:cNvGrpSpPr/>
          <p:nvPr/>
        </p:nvGrpSpPr>
        <p:grpSpPr>
          <a:xfrm>
            <a:off x="901317" y="3308851"/>
            <a:ext cx="2081978" cy="1055435"/>
            <a:chOff x="901317" y="3308851"/>
            <a:chExt cx="2081978" cy="1055435"/>
          </a:xfrm>
        </p:grpSpPr>
        <p:sp>
          <p:nvSpPr>
            <p:cNvPr id="56" name="TextBox 55"/>
            <p:cNvSpPr txBox="1"/>
            <p:nvPr/>
          </p:nvSpPr>
          <p:spPr>
            <a:xfrm>
              <a:off x="1101765" y="4056509"/>
              <a:ext cx="1380506" cy="307777"/>
            </a:xfrm>
            <a:prstGeom prst="rect">
              <a:avLst/>
            </a:prstGeom>
            <a:noFill/>
          </p:spPr>
          <p:txBody>
            <a:bodyPr wrap="none" rtlCol="0">
              <a:spAutoFit/>
            </a:bodyPr>
            <a:lstStyle/>
            <a:p>
              <a:r>
                <a:rPr lang="en-US" sz="1400" b="1" dirty="0">
                  <a:solidFill>
                    <a:schemeClr val="accent1"/>
                  </a:solidFill>
                </a:rPr>
                <a:t>V2   →  →   V5</a:t>
              </a:r>
            </a:p>
          </p:txBody>
        </p:sp>
        <p:sp>
          <p:nvSpPr>
            <p:cNvPr id="57" name="Right Brace 56"/>
            <p:cNvSpPr/>
            <p:nvPr/>
          </p:nvSpPr>
          <p:spPr>
            <a:xfrm rot="16200000" flipV="1">
              <a:off x="1704460" y="3515017"/>
              <a:ext cx="191423" cy="9699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1"/>
                </a:solidFill>
              </a:endParaRPr>
            </a:p>
          </p:txBody>
        </p:sp>
        <p:sp>
          <p:nvSpPr>
            <p:cNvPr id="58" name="TextBox 57"/>
            <p:cNvSpPr txBox="1"/>
            <p:nvPr/>
          </p:nvSpPr>
          <p:spPr>
            <a:xfrm>
              <a:off x="901317" y="3308851"/>
              <a:ext cx="2081978" cy="523220"/>
            </a:xfrm>
            <a:prstGeom prst="rect">
              <a:avLst/>
            </a:prstGeom>
            <a:noFill/>
          </p:spPr>
          <p:txBody>
            <a:bodyPr wrap="square" rtlCol="0">
              <a:spAutoFit/>
            </a:bodyPr>
            <a:lstStyle/>
            <a:p>
              <a:pPr algn="ctr"/>
              <a:r>
                <a:rPr lang="en-US" sz="1400" b="1" i="1" dirty="0">
                  <a:solidFill>
                    <a:schemeClr val="accent1"/>
                  </a:solidFill>
                </a:rPr>
                <a:t>OCS optimized up to </a:t>
              </a:r>
            </a:p>
            <a:p>
              <a:pPr algn="ctr"/>
              <a:r>
                <a:rPr lang="en-US" sz="1400" b="1" i="1" dirty="0">
                  <a:solidFill>
                    <a:schemeClr val="accent1"/>
                  </a:solidFill>
                </a:rPr>
                <a:t>6 weeks</a:t>
              </a:r>
            </a:p>
          </p:txBody>
        </p:sp>
      </p:grpSp>
      <p:grpSp>
        <p:nvGrpSpPr>
          <p:cNvPr id="36" name="Group 35"/>
          <p:cNvGrpSpPr/>
          <p:nvPr/>
        </p:nvGrpSpPr>
        <p:grpSpPr>
          <a:xfrm>
            <a:off x="1807068" y="5487425"/>
            <a:ext cx="2778325" cy="1055486"/>
            <a:chOff x="1883270" y="5476539"/>
            <a:chExt cx="2778325" cy="1055486"/>
          </a:xfrm>
        </p:grpSpPr>
        <p:sp>
          <p:nvSpPr>
            <p:cNvPr id="64" name="TextBox 63"/>
            <p:cNvSpPr txBox="1"/>
            <p:nvPr/>
          </p:nvSpPr>
          <p:spPr>
            <a:xfrm>
              <a:off x="2148349" y="5476539"/>
              <a:ext cx="1319592" cy="307777"/>
            </a:xfrm>
            <a:prstGeom prst="rect">
              <a:avLst/>
            </a:prstGeom>
            <a:noFill/>
          </p:spPr>
          <p:txBody>
            <a:bodyPr wrap="none" rtlCol="0">
              <a:spAutoFit/>
            </a:bodyPr>
            <a:lstStyle/>
            <a:p>
              <a:r>
                <a:rPr lang="en-US" sz="1400" b="1" dirty="0">
                  <a:solidFill>
                    <a:schemeClr val="accent1"/>
                  </a:solidFill>
                </a:rPr>
                <a:t>V5              V6</a:t>
              </a:r>
            </a:p>
          </p:txBody>
        </p:sp>
        <p:sp>
          <p:nvSpPr>
            <p:cNvPr id="65" name="Right Brace 64"/>
            <p:cNvSpPr/>
            <p:nvPr/>
          </p:nvSpPr>
          <p:spPr>
            <a:xfrm rot="5400000">
              <a:off x="2753619" y="5485827"/>
              <a:ext cx="183440" cy="8280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1"/>
                </a:solidFill>
              </a:endParaRPr>
            </a:p>
          </p:txBody>
        </p:sp>
        <p:sp>
          <p:nvSpPr>
            <p:cNvPr id="66" name="TextBox 65"/>
            <p:cNvSpPr txBox="1"/>
            <p:nvPr/>
          </p:nvSpPr>
          <p:spPr>
            <a:xfrm>
              <a:off x="1883270" y="6008805"/>
              <a:ext cx="2778325" cy="523220"/>
            </a:xfrm>
            <a:prstGeom prst="rect">
              <a:avLst/>
            </a:prstGeom>
            <a:noFill/>
          </p:spPr>
          <p:txBody>
            <a:bodyPr wrap="none" rtlCol="0">
              <a:spAutoFit/>
            </a:bodyPr>
            <a:lstStyle/>
            <a:p>
              <a:r>
                <a:rPr lang="en-US" sz="1400" b="1" i="1" dirty="0">
                  <a:solidFill>
                    <a:schemeClr val="accent1"/>
                  </a:solidFill>
                </a:rPr>
                <a:t>OCS stable run-in: </a:t>
              </a:r>
              <a:r>
                <a:rPr lang="en-US" sz="1400" b="1" i="1" dirty="0" err="1">
                  <a:solidFill>
                    <a:schemeClr val="accent1"/>
                  </a:solidFill>
                </a:rPr>
                <a:t>Tx</a:t>
              </a:r>
              <a:r>
                <a:rPr lang="en-US" sz="1400" b="1" i="1" dirty="0">
                  <a:solidFill>
                    <a:schemeClr val="accent1"/>
                  </a:solidFill>
                </a:rPr>
                <a:t> baseline</a:t>
              </a:r>
            </a:p>
            <a:p>
              <a:pPr algn="ctr"/>
              <a:r>
                <a:rPr lang="en-US" sz="1400" b="1" i="1" dirty="0">
                  <a:solidFill>
                    <a:schemeClr val="accent1"/>
                  </a:solidFill>
                </a:rPr>
                <a:t>V6 - every 4 week dosing</a:t>
              </a:r>
            </a:p>
          </p:txBody>
        </p:sp>
      </p:grpSp>
      <p:sp>
        <p:nvSpPr>
          <p:cNvPr id="44" name="TextBox 43"/>
          <p:cNvSpPr txBox="1"/>
          <p:nvPr/>
        </p:nvSpPr>
        <p:spPr>
          <a:xfrm>
            <a:off x="3147235" y="3992713"/>
            <a:ext cx="1263423" cy="307777"/>
          </a:xfrm>
          <a:prstGeom prst="rect">
            <a:avLst/>
          </a:prstGeom>
          <a:noFill/>
        </p:spPr>
        <p:txBody>
          <a:bodyPr wrap="none" rtlCol="0">
            <a:spAutoFit/>
          </a:bodyPr>
          <a:lstStyle/>
          <a:p>
            <a:r>
              <a:rPr lang="en-US" sz="1400" b="1" dirty="0">
                <a:solidFill>
                  <a:schemeClr val="accent1"/>
                </a:solidFill>
              </a:rPr>
              <a:t>↓ 1</a:t>
            </a:r>
            <a:r>
              <a:rPr lang="en-US" sz="1400" b="1" baseline="30000" dirty="0">
                <a:solidFill>
                  <a:schemeClr val="accent1"/>
                </a:solidFill>
              </a:rPr>
              <a:t>st</a:t>
            </a:r>
            <a:r>
              <a:rPr lang="en-US" sz="1400" b="1" dirty="0">
                <a:solidFill>
                  <a:schemeClr val="accent1"/>
                </a:solidFill>
              </a:rPr>
              <a:t> dose IP </a:t>
            </a:r>
          </a:p>
        </p:txBody>
      </p:sp>
      <p:sp>
        <p:nvSpPr>
          <p:cNvPr id="70" name="TextBox 69"/>
          <p:cNvSpPr txBox="1"/>
          <p:nvPr/>
        </p:nvSpPr>
        <p:spPr>
          <a:xfrm>
            <a:off x="4386709" y="3979704"/>
            <a:ext cx="3619688" cy="307777"/>
          </a:xfrm>
          <a:prstGeom prst="rect">
            <a:avLst/>
          </a:prstGeom>
          <a:noFill/>
        </p:spPr>
        <p:txBody>
          <a:bodyPr wrap="square" rtlCol="0">
            <a:spAutoFit/>
          </a:bodyPr>
          <a:lstStyle/>
          <a:p>
            <a:r>
              <a:rPr lang="en-US" sz="1400" b="1" dirty="0">
                <a:solidFill>
                  <a:schemeClr val="accent1"/>
                </a:solidFill>
              </a:rPr>
              <a:t>   V8 ←  attempt </a:t>
            </a:r>
            <a:r>
              <a:rPr lang="en-US" sz="1400" b="1" i="1" dirty="0">
                <a:solidFill>
                  <a:schemeClr val="accent1"/>
                </a:solidFill>
              </a:rPr>
              <a:t>OCS reduction</a:t>
            </a:r>
            <a:r>
              <a:rPr lang="en-US" sz="1400" b="1" dirty="0">
                <a:solidFill>
                  <a:schemeClr val="accent1"/>
                </a:solidFill>
              </a:rPr>
              <a:t>  → V13</a:t>
            </a:r>
          </a:p>
        </p:txBody>
      </p:sp>
      <p:sp>
        <p:nvSpPr>
          <p:cNvPr id="45" name="Rectangle 44"/>
          <p:cNvSpPr/>
          <p:nvPr/>
        </p:nvSpPr>
        <p:spPr>
          <a:xfrm>
            <a:off x="8909472" y="3963593"/>
            <a:ext cx="1140056" cy="307777"/>
          </a:xfrm>
          <a:prstGeom prst="rect">
            <a:avLst/>
          </a:prstGeom>
        </p:spPr>
        <p:txBody>
          <a:bodyPr wrap="none">
            <a:spAutoFit/>
          </a:bodyPr>
          <a:lstStyle/>
          <a:p>
            <a:r>
              <a:rPr lang="en-US" sz="1400" b="1" dirty="0">
                <a:solidFill>
                  <a:schemeClr val="accent1"/>
                </a:solidFill>
              </a:rPr>
              <a:t>V14 (EOT)  </a:t>
            </a:r>
          </a:p>
        </p:txBody>
      </p:sp>
      <p:cxnSp>
        <p:nvCxnSpPr>
          <p:cNvPr id="53" name="Straight Connector 52"/>
          <p:cNvCxnSpPr/>
          <p:nvPr/>
        </p:nvCxnSpPr>
        <p:spPr>
          <a:xfrm flipV="1">
            <a:off x="8028302" y="4117482"/>
            <a:ext cx="822960"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06873" y="4133593"/>
            <a:ext cx="137237" cy="0"/>
          </a:xfrm>
          <a:prstGeom prst="line">
            <a:avLst/>
          </a:prstGeom>
          <a:ln w="12700">
            <a:tailEnd type="ova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206941" y="4191119"/>
            <a:ext cx="136256"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lang="en-GB" sz="1200" kern="0" dirty="0">
                <a:solidFill>
                  <a:srgbClr val="000000"/>
                </a:solidFill>
              </a:rPr>
              <a:t>-2</a:t>
            </a:r>
            <a:endParaRPr kumimoji="0" lang="en-GB" sz="1200" b="0" i="0" u="none" strike="noStrike" kern="0" cap="none" spc="0" normalizeH="0" baseline="0" noProof="0" dirty="0">
              <a:ln>
                <a:noFill/>
              </a:ln>
              <a:solidFill>
                <a:srgbClr val="000000"/>
              </a:solidFill>
              <a:effectLst/>
              <a:uLnTx/>
              <a:uFillTx/>
            </a:endParaRPr>
          </a:p>
        </p:txBody>
      </p:sp>
      <p:cxnSp>
        <p:nvCxnSpPr>
          <p:cNvPr id="84" name="Straight Connector 83"/>
          <p:cNvCxnSpPr/>
          <p:nvPr/>
        </p:nvCxnSpPr>
        <p:spPr>
          <a:xfrm>
            <a:off x="2287101" y="4585068"/>
            <a:ext cx="0" cy="5029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749797" y="5151520"/>
            <a:ext cx="0"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599774" y="5151520"/>
            <a:ext cx="0"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360655" y="5447660"/>
            <a:ext cx="520976"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lang="en-GB" sz="1200" kern="0" dirty="0">
                <a:solidFill>
                  <a:srgbClr val="000000"/>
                </a:solidFill>
              </a:rPr>
              <a:t>Week </a:t>
            </a:r>
            <a:r>
              <a:rPr lang="en-GB" sz="1200" kern="0" noProof="0" dirty="0">
                <a:solidFill>
                  <a:srgbClr val="000000"/>
                </a:solidFill>
              </a:rPr>
              <a:t>4</a:t>
            </a:r>
            <a:endParaRPr kumimoji="0" lang="en-GB" sz="1200" b="0" i="0" u="none" strike="noStrike" kern="0" cap="none" spc="0" normalizeH="0" baseline="0" noProof="0" dirty="0">
              <a:ln>
                <a:noFill/>
              </a:ln>
              <a:solidFill>
                <a:srgbClr val="000000"/>
              </a:solidFill>
              <a:effectLst/>
              <a:uLnTx/>
              <a:uFillTx/>
            </a:endParaRPr>
          </a:p>
        </p:txBody>
      </p:sp>
      <p:sp>
        <p:nvSpPr>
          <p:cNvPr id="88" name="TextBox 87"/>
          <p:cNvSpPr txBox="1"/>
          <p:nvPr/>
        </p:nvSpPr>
        <p:spPr>
          <a:xfrm>
            <a:off x="7453456" y="5447660"/>
            <a:ext cx="605935"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lang="en-GB" sz="1200" kern="0" noProof="0" dirty="0">
                <a:solidFill>
                  <a:srgbClr val="000000"/>
                </a:solidFill>
              </a:rPr>
              <a:t>Week 24</a:t>
            </a:r>
            <a:endParaRPr kumimoji="0" lang="en-GB" sz="1200" b="0" i="0" u="none" strike="noStrike" kern="0" cap="none" spc="0" normalizeH="0" baseline="0" noProof="0" dirty="0">
              <a:ln>
                <a:noFill/>
              </a:ln>
              <a:solidFill>
                <a:srgbClr val="000000"/>
              </a:solidFill>
              <a:effectLst/>
              <a:uLnTx/>
              <a:uFillTx/>
            </a:endParaRPr>
          </a:p>
        </p:txBody>
      </p:sp>
      <p:sp>
        <p:nvSpPr>
          <p:cNvPr id="71" name="TextBox 70"/>
          <p:cNvSpPr txBox="1"/>
          <p:nvPr/>
        </p:nvSpPr>
        <p:spPr>
          <a:xfrm>
            <a:off x="4357365" y="4186412"/>
            <a:ext cx="520976"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lang="en-GB" sz="1200" kern="0" dirty="0">
                <a:solidFill>
                  <a:srgbClr val="000000"/>
                </a:solidFill>
              </a:rPr>
              <a:t>Week 4</a:t>
            </a:r>
            <a:endParaRPr kumimoji="0" lang="en-GB"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43645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0"/>
                                        </p:tgtEl>
                                      </p:cBhvr>
                                    </p:animEffect>
                                    <p:set>
                                      <p:cBhvr>
                                        <p:cTn id="7" dur="1" fill="hold">
                                          <p:stCondLst>
                                            <p:cond delay="499"/>
                                          </p:stCondLst>
                                        </p:cTn>
                                        <p:tgtEl>
                                          <p:spTgt spid="8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3"/>
                                        </p:tgtEl>
                                      </p:cBhvr>
                                    </p:animEffect>
                                    <p:set>
                                      <p:cBhvr>
                                        <p:cTn id="13" dur="1" fill="hold">
                                          <p:stCondLst>
                                            <p:cond delay="499"/>
                                          </p:stCondLst>
                                        </p:cTn>
                                        <p:tgtEl>
                                          <p:spTgt spid="4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fade">
                                      <p:cBhvr>
                                        <p:cTn id="36" dur="500"/>
                                        <p:tgtEl>
                                          <p:spTgt spid="6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44"/>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6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500"/>
                                        <p:tgtEl>
                                          <p:spTgt spid="7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p:bldP spid="44" grpId="1"/>
      <p:bldP spid="70" grpId="0"/>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OCS Optimization and Dose Reduction Decisions Anchored to Baseline Level of Asthma Control</a:t>
            </a:r>
          </a:p>
        </p:txBody>
      </p:sp>
      <p:sp>
        <p:nvSpPr>
          <p:cNvPr id="3" name="Slide Number Placeholder 2"/>
          <p:cNvSpPr>
            <a:spLocks noGrp="1"/>
          </p:cNvSpPr>
          <p:nvPr>
            <p:ph type="sldNum" sz="quarter" idx="12"/>
          </p:nvPr>
        </p:nvSpPr>
        <p:spPr/>
        <p:txBody>
          <a:bodyPr/>
          <a:lstStyle/>
          <a:p>
            <a:fld id="{CC7432E5-F8E0-41AE-9A6B-AD730338B005}" type="slidenum">
              <a:rPr lang="en-US" smtClean="0"/>
              <a:t>7</a:t>
            </a:fld>
            <a:endParaRPr lang="en-US" dirty="0"/>
          </a:p>
        </p:txBody>
      </p:sp>
      <p:sp>
        <p:nvSpPr>
          <p:cNvPr id="4" name="Text Placeholder 3"/>
          <p:cNvSpPr>
            <a:spLocks noGrp="1"/>
          </p:cNvSpPr>
          <p:nvPr>
            <p:ph type="body" sz="quarter" idx="13"/>
          </p:nvPr>
        </p:nvSpPr>
        <p:spPr/>
        <p:txBody>
          <a:bodyPr/>
          <a:lstStyle/>
          <a:p>
            <a:r>
              <a:rPr lang="en-GB" baseline="30000" dirty="0"/>
              <a:t>a</a:t>
            </a:r>
            <a:r>
              <a:rPr lang="en-US" dirty="0"/>
              <a:t>Mean based on 2-week period prior to the scheduled study visit.</a:t>
            </a:r>
            <a:r>
              <a:rPr lang="en-US" baseline="30000" dirty="0"/>
              <a:t>2</a:t>
            </a:r>
            <a:r>
              <a:rPr lang="en-US" dirty="0"/>
              <a:t> </a:t>
            </a:r>
            <a:r>
              <a:rPr lang="en-US" baseline="30000" dirty="0" err="1"/>
              <a:t>b</a:t>
            </a:r>
            <a:r>
              <a:rPr lang="en-US" dirty="0" err="1"/>
              <a:t>Baseline</a:t>
            </a:r>
            <a:r>
              <a:rPr lang="en-US" dirty="0"/>
              <a:t> OCS dose defined as the dose upon which patient is stabilized at</a:t>
            </a:r>
          </a:p>
          <a:p>
            <a:pPr>
              <a:spcBef>
                <a:spcPts val="0"/>
              </a:spcBef>
            </a:pPr>
            <a:r>
              <a:rPr lang="en-US" dirty="0"/>
              <a:t>randomization (Week 0); final dose generally defined as the dose at Week 28.</a:t>
            </a:r>
            <a:r>
              <a:rPr lang="en-US" baseline="30000" dirty="0"/>
              <a:t>2</a:t>
            </a:r>
            <a:r>
              <a:rPr lang="en-US" dirty="0"/>
              <a:t> If the patient was discontinued prior to V14 (Week 28) or required an OCS burst during the maintenance period after V13, the final dose = the previous higher dose level.</a:t>
            </a:r>
            <a:r>
              <a:rPr lang="en-US" baseline="30000" dirty="0"/>
              <a:t>3,c</a:t>
            </a:r>
            <a:endParaRPr lang="en-US" dirty="0"/>
          </a:p>
          <a:p>
            <a:r>
              <a:rPr lang="en-GB" sz="900" dirty="0"/>
              <a:t>BD = bronchodilator; </a:t>
            </a:r>
            <a:r>
              <a:rPr lang="en-US" sz="900" dirty="0"/>
              <a:t>FEV</a:t>
            </a:r>
            <a:r>
              <a:rPr lang="en-US" sz="900" baseline="-25000" dirty="0"/>
              <a:t>1 </a:t>
            </a:r>
            <a:r>
              <a:rPr lang="en-US" sz="900" dirty="0"/>
              <a:t>= forced expiratory volume in 1 second; OCS = oral corticosteroid; PEF = peak expiratory flow; SABA = short-acting beta-agonist</a:t>
            </a:r>
            <a:r>
              <a:rPr lang="en-GB" sz="900" dirty="0"/>
              <a:t>.</a:t>
            </a:r>
            <a:r>
              <a:rPr lang="en-US" sz="900" dirty="0"/>
              <a:t>                     </a:t>
            </a:r>
          </a:p>
          <a:p>
            <a:r>
              <a:rPr lang="en-US" sz="900" dirty="0"/>
              <a:t>1. Nair P et al. Supplementary appendix. </a:t>
            </a:r>
            <a:r>
              <a:rPr lang="en-US" sz="900" i="1" dirty="0"/>
              <a:t>N Engl J Med</a:t>
            </a:r>
            <a:r>
              <a:rPr lang="en-US" sz="900" dirty="0"/>
              <a:t>. 2017;376:2448-2458; 2. Nair P et al. </a:t>
            </a:r>
            <a:r>
              <a:rPr lang="en-US" sz="900" i="1" dirty="0"/>
              <a:t>N Engl J Med</a:t>
            </a:r>
            <a:r>
              <a:rPr lang="en-US" sz="900" dirty="0"/>
              <a:t>. 2017;376:2448-2458</a:t>
            </a:r>
            <a:r>
              <a:rPr lang="en-US" sz="900" i="1" dirty="0"/>
              <a:t>; 3.</a:t>
            </a:r>
            <a:r>
              <a:rPr lang="en-US" sz="900" dirty="0"/>
              <a:t> Nair P et al. Protocol. </a:t>
            </a:r>
            <a:r>
              <a:rPr lang="en-US" sz="900" i="1" dirty="0"/>
              <a:t>N </a:t>
            </a:r>
            <a:r>
              <a:rPr lang="en-US" sz="900" i="1" dirty="0" err="1"/>
              <a:t>Engl</a:t>
            </a:r>
            <a:r>
              <a:rPr lang="en-US" sz="900" i="1" dirty="0"/>
              <a:t> J Med</a:t>
            </a:r>
            <a:r>
              <a:rPr lang="en-US" sz="900" dirty="0"/>
              <a:t>. 2017;</a:t>
            </a:r>
            <a:r>
              <a:rPr lang="en-US" dirty="0"/>
              <a:t>376:2448-2458</a:t>
            </a:r>
            <a:r>
              <a:rPr lang="en-US" sz="900" dirty="0"/>
              <a:t>.</a:t>
            </a:r>
          </a:p>
        </p:txBody>
      </p:sp>
      <p:sp>
        <p:nvSpPr>
          <p:cNvPr id="5" name="TextBox 4"/>
          <p:cNvSpPr txBox="1"/>
          <p:nvPr/>
        </p:nvSpPr>
        <p:spPr>
          <a:xfrm>
            <a:off x="653143" y="1335090"/>
            <a:ext cx="10742738" cy="2562240"/>
          </a:xfrm>
          <a:prstGeom prst="rect">
            <a:avLst/>
          </a:prstGeom>
          <a:noFill/>
          <a:ln>
            <a:solidFill>
              <a:schemeClr val="accent1"/>
            </a:solidFill>
          </a:ln>
        </p:spPr>
        <p:txBody>
          <a:bodyPr wrap="square" rtlCol="0">
            <a:spAutoFit/>
          </a:bodyPr>
          <a:lstStyle/>
          <a:p>
            <a:r>
              <a:rPr lang="en-US" sz="2000" b="1" dirty="0">
                <a:solidFill>
                  <a:schemeClr val="accent1"/>
                </a:solidFill>
              </a:rPr>
              <a:t>Control considered maintained at a scheduled optimization/reduction visit if </a:t>
            </a:r>
            <a:r>
              <a:rPr lang="en-US" sz="2000" b="1" u="sng" dirty="0">
                <a:solidFill>
                  <a:schemeClr val="accent1"/>
                </a:solidFill>
              </a:rPr>
              <a:t>ALL</a:t>
            </a:r>
            <a:r>
              <a:rPr lang="en-US" sz="2000" b="1" dirty="0">
                <a:solidFill>
                  <a:schemeClr val="accent1"/>
                </a:solidFill>
              </a:rPr>
              <a:t> 5 criteria were met</a:t>
            </a:r>
            <a:r>
              <a:rPr lang="en-US" sz="2000" b="1" baseline="30000" dirty="0">
                <a:solidFill>
                  <a:schemeClr val="accent1"/>
                </a:solidFill>
              </a:rPr>
              <a:t>1</a:t>
            </a:r>
            <a:endParaRPr lang="en-US" sz="2000" b="1" dirty="0">
              <a:solidFill>
                <a:schemeClr val="accent1"/>
              </a:solidFill>
            </a:endParaRPr>
          </a:p>
          <a:p>
            <a:pPr>
              <a:lnSpc>
                <a:spcPts val="1500"/>
              </a:lnSpc>
            </a:pPr>
            <a:endParaRPr lang="en-US" sz="2000" b="1" dirty="0">
              <a:solidFill>
                <a:schemeClr val="accent1"/>
              </a:solidFill>
            </a:endParaRPr>
          </a:p>
          <a:p>
            <a:pPr marL="643459" lvl="1" indent="-342900">
              <a:buFont typeface="+mj-lt"/>
              <a:buAutoNum type="arabicPeriod"/>
            </a:pPr>
            <a:r>
              <a:rPr lang="en-US" dirty="0"/>
              <a:t>Pre-BD FEV</a:t>
            </a:r>
            <a:r>
              <a:rPr lang="en-US" baseline="-25000" dirty="0"/>
              <a:t>1</a:t>
            </a:r>
            <a:r>
              <a:rPr lang="en-US" dirty="0"/>
              <a:t> ≥80% of baseline</a:t>
            </a:r>
          </a:p>
          <a:p>
            <a:pPr marL="643459" lvl="1" indent="-342900">
              <a:buFont typeface="+mj-lt"/>
              <a:buAutoNum type="arabicPeriod"/>
            </a:pPr>
            <a:r>
              <a:rPr lang="en-US" dirty="0"/>
              <a:t>Mean</a:t>
            </a:r>
            <a:r>
              <a:rPr lang="en-US" baseline="30000" dirty="0"/>
              <a:t>a</a:t>
            </a:r>
            <a:r>
              <a:rPr lang="en-US" dirty="0"/>
              <a:t> morning PEF ≥80% of </a:t>
            </a:r>
            <a:r>
              <a:rPr lang="en-US" dirty="0" err="1"/>
              <a:t>baseline</a:t>
            </a:r>
            <a:r>
              <a:rPr lang="en-US" baseline="30000" dirty="0" err="1"/>
              <a:t>b</a:t>
            </a:r>
            <a:endParaRPr lang="en-US" dirty="0"/>
          </a:p>
          <a:p>
            <a:pPr marL="643459" lvl="1" indent="-342900">
              <a:buFont typeface="+mj-lt"/>
              <a:buAutoNum type="arabicPeriod"/>
            </a:pPr>
            <a:r>
              <a:rPr lang="en-US" dirty="0"/>
              <a:t>Mean</a:t>
            </a:r>
            <a:r>
              <a:rPr lang="en-US" baseline="30000" dirty="0"/>
              <a:t>a</a:t>
            </a:r>
            <a:r>
              <a:rPr lang="en-US" dirty="0"/>
              <a:t> nighttime awakenings ≤50% increase compared with </a:t>
            </a:r>
            <a:r>
              <a:rPr lang="en-US" dirty="0" err="1"/>
              <a:t>baseline</a:t>
            </a:r>
            <a:r>
              <a:rPr lang="en-US" baseline="30000" dirty="0" err="1"/>
              <a:t>b</a:t>
            </a:r>
            <a:endParaRPr lang="en-US" dirty="0"/>
          </a:p>
          <a:p>
            <a:pPr marL="643459" lvl="1" indent="-342900">
              <a:buFont typeface="+mj-lt"/>
              <a:buAutoNum type="arabicPeriod"/>
            </a:pPr>
            <a:r>
              <a:rPr lang="en-US" dirty="0"/>
              <a:t>Mean</a:t>
            </a:r>
            <a:r>
              <a:rPr lang="en-US" baseline="30000" dirty="0"/>
              <a:t>a</a:t>
            </a:r>
            <a:r>
              <a:rPr lang="en-US" dirty="0"/>
              <a:t> SABA rescue medication use of ≤4 inhalations/day above </a:t>
            </a:r>
            <a:r>
              <a:rPr lang="en-US" dirty="0" err="1"/>
              <a:t>baseline</a:t>
            </a:r>
            <a:r>
              <a:rPr lang="en-US" baseline="30000" dirty="0" err="1"/>
              <a:t>b</a:t>
            </a:r>
            <a:r>
              <a:rPr lang="en-US" dirty="0"/>
              <a:t> </a:t>
            </a:r>
          </a:p>
          <a:p>
            <a:pPr lvl="2" indent="-228600">
              <a:buFont typeface="Arial" panose="020B0604020202020204" pitchFamily="34" charset="0"/>
              <a:buChar char="•"/>
            </a:pPr>
            <a:r>
              <a:rPr lang="en-US" dirty="0"/>
              <a:t>Rescue use &gt;12 inhalations/day  → failed criterion for optimization/reduction</a:t>
            </a:r>
          </a:p>
          <a:p>
            <a:pPr marL="643459" lvl="1" indent="-342900">
              <a:buFont typeface="+mj-lt"/>
              <a:buAutoNum type="arabicPeriod"/>
            </a:pPr>
            <a:r>
              <a:rPr lang="en-US" dirty="0"/>
              <a:t>No requirement to increase dose of OCS for asthma symptoms since last visit</a:t>
            </a:r>
          </a:p>
        </p:txBody>
      </p:sp>
      <p:sp>
        <p:nvSpPr>
          <p:cNvPr id="6" name="TextBox 5"/>
          <p:cNvSpPr txBox="1"/>
          <p:nvPr/>
        </p:nvSpPr>
        <p:spPr>
          <a:xfrm>
            <a:off x="653144" y="4004305"/>
            <a:ext cx="4300994" cy="1723549"/>
          </a:xfrm>
          <a:prstGeom prst="rect">
            <a:avLst/>
          </a:prstGeom>
          <a:solidFill>
            <a:schemeClr val="accent6"/>
          </a:solidFill>
        </p:spPr>
        <p:txBody>
          <a:bodyPr wrap="square" rtlCol="0">
            <a:spAutoFit/>
          </a:bodyPr>
          <a:lstStyle/>
          <a:p>
            <a:r>
              <a:rPr lang="en-US" sz="2000" b="1" dirty="0">
                <a:solidFill>
                  <a:schemeClr val="accent1"/>
                </a:solidFill>
              </a:rPr>
              <a:t>If YES</a:t>
            </a:r>
          </a:p>
          <a:p>
            <a:pPr marL="182880" indent="-285750">
              <a:buClr>
                <a:schemeClr val="accent1"/>
              </a:buClr>
              <a:buFont typeface="Arial" panose="020B0604020202020204" pitchFamily="34" charset="0"/>
              <a:buChar char="•"/>
            </a:pPr>
            <a:r>
              <a:rPr lang="en-US" dirty="0"/>
              <a:t>Decrease OCS as per </a:t>
            </a:r>
            <a:r>
              <a:rPr lang="en-US" dirty="0" err="1"/>
              <a:t>protocol</a:t>
            </a:r>
            <a:r>
              <a:rPr lang="en-US" baseline="30000" dirty="0" err="1"/>
              <a:t>c</a:t>
            </a:r>
            <a:r>
              <a:rPr lang="en-US" dirty="0"/>
              <a:t> </a:t>
            </a:r>
          </a:p>
          <a:p>
            <a:pPr marL="742950" lvl="1" indent="-285750">
              <a:buFont typeface="Arial" panose="020B0604020202020204" pitchFamily="34" charset="0"/>
              <a:buChar char="−"/>
            </a:pPr>
            <a:r>
              <a:rPr lang="en-US" sz="1600" dirty="0"/>
              <a:t>every 2 weeks (optimization) or every 4 weeks (treatment period reduction)</a:t>
            </a:r>
          </a:p>
          <a:p>
            <a:pPr marL="283464" lvl="1" indent="-285750">
              <a:buClr>
                <a:schemeClr val="accent1"/>
              </a:buClr>
              <a:buFont typeface="Arial" panose="020B0604020202020204" pitchFamily="34" charset="0"/>
              <a:buChar char="•"/>
            </a:pPr>
            <a:r>
              <a:rPr lang="en-US" dirty="0"/>
              <a:t>Reevaluate eligibility for further OCS titration at next visit</a:t>
            </a:r>
            <a:endParaRPr lang="en-US" sz="1600" dirty="0"/>
          </a:p>
        </p:txBody>
      </p:sp>
      <p:sp>
        <p:nvSpPr>
          <p:cNvPr id="7" name="TextBox 6"/>
          <p:cNvSpPr txBox="1"/>
          <p:nvPr/>
        </p:nvSpPr>
        <p:spPr>
          <a:xfrm>
            <a:off x="5647261" y="4035467"/>
            <a:ext cx="5748620" cy="1785104"/>
          </a:xfrm>
          <a:prstGeom prst="rect">
            <a:avLst/>
          </a:prstGeom>
          <a:solidFill>
            <a:schemeClr val="accent1">
              <a:lumMod val="40000"/>
              <a:lumOff val="60000"/>
              <a:alpha val="61961"/>
            </a:schemeClr>
          </a:solidFill>
        </p:spPr>
        <p:txBody>
          <a:bodyPr wrap="square" rtlCol="0">
            <a:spAutoFit/>
          </a:bodyPr>
          <a:lstStyle/>
          <a:p>
            <a:r>
              <a:rPr lang="en-US" sz="2000" b="1" dirty="0">
                <a:solidFill>
                  <a:schemeClr val="accent1"/>
                </a:solidFill>
              </a:rPr>
              <a:t>If NO</a:t>
            </a:r>
          </a:p>
          <a:p>
            <a:pPr marL="285750" indent="-285750">
              <a:buClr>
                <a:schemeClr val="accent1"/>
              </a:buClr>
              <a:buFont typeface="Arial" panose="020B0604020202020204" pitchFamily="34" charset="0"/>
              <a:buChar char="•"/>
            </a:pPr>
            <a:r>
              <a:rPr lang="en-US" dirty="0"/>
              <a:t>OCS dose returned to previous effective dose -    </a:t>
            </a:r>
            <a:r>
              <a:rPr lang="en-US" b="1" i="1" dirty="0"/>
              <a:t>no further OCS dose reductions allowed</a:t>
            </a:r>
            <a:endParaRPr lang="en-US" b="1" dirty="0"/>
          </a:p>
          <a:p>
            <a:pPr lvl="1"/>
            <a:r>
              <a:rPr lang="en-US" dirty="0"/>
              <a:t>= </a:t>
            </a:r>
            <a:r>
              <a:rPr lang="en-US" i="1" dirty="0"/>
              <a:t>optimized dose </a:t>
            </a:r>
            <a:r>
              <a:rPr lang="en-US" dirty="0"/>
              <a:t>after screening/run-in   (baseline)</a:t>
            </a:r>
          </a:p>
          <a:p>
            <a:pPr lvl="1"/>
            <a:r>
              <a:rPr lang="en-US" dirty="0"/>
              <a:t>= </a:t>
            </a:r>
            <a:r>
              <a:rPr lang="en-US" i="1" dirty="0"/>
              <a:t>final dose </a:t>
            </a:r>
            <a:r>
              <a:rPr lang="en-US" dirty="0"/>
              <a:t>after treatment period </a:t>
            </a:r>
            <a:r>
              <a:rPr lang="en-US" dirty="0" err="1"/>
              <a:t>reduction</a:t>
            </a:r>
            <a:r>
              <a:rPr lang="en-US" baseline="30000" dirty="0" err="1"/>
              <a:t>b</a:t>
            </a:r>
            <a:endParaRPr lang="en-US" dirty="0"/>
          </a:p>
        </p:txBody>
      </p:sp>
      <p:sp>
        <p:nvSpPr>
          <p:cNvPr id="8" name="TextBox 7"/>
          <p:cNvSpPr txBox="1"/>
          <p:nvPr/>
        </p:nvSpPr>
        <p:spPr>
          <a:xfrm>
            <a:off x="544854" y="5674312"/>
            <a:ext cx="2707106" cy="230832"/>
          </a:xfrm>
          <a:prstGeom prst="rect">
            <a:avLst/>
          </a:prstGeom>
          <a:noFill/>
        </p:spPr>
        <p:txBody>
          <a:bodyPr wrap="square" rtlCol="0">
            <a:spAutoFit/>
          </a:bodyPr>
          <a:lstStyle/>
          <a:p>
            <a:r>
              <a:rPr lang="en-US" sz="900" baseline="30000" dirty="0" err="1"/>
              <a:t>c</a:t>
            </a:r>
            <a:r>
              <a:rPr lang="en-US" sz="900" dirty="0" err="1"/>
              <a:t>Refer</a:t>
            </a:r>
            <a:r>
              <a:rPr lang="en-US" sz="900" dirty="0"/>
              <a:t> to backup slide for titration schedule</a:t>
            </a:r>
          </a:p>
        </p:txBody>
      </p:sp>
    </p:spTree>
    <p:extLst>
      <p:ext uri="{BB962C8B-B14F-4D97-AF65-F5344CB8AC3E}">
        <p14:creationId xmlns:p14="http://schemas.microsoft.com/office/powerpoint/2010/main" val="223777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Major Inclusion/Exclusion Criteria</a:t>
            </a:r>
            <a:r>
              <a:rPr lang="en-US" baseline="30000" dirty="0"/>
              <a:t>a </a:t>
            </a:r>
            <a:endParaRPr lang="en-US" dirty="0"/>
          </a:p>
        </p:txBody>
      </p:sp>
      <p:sp>
        <p:nvSpPr>
          <p:cNvPr id="6" name="Text Placeholder 5"/>
          <p:cNvSpPr>
            <a:spLocks noGrp="1"/>
          </p:cNvSpPr>
          <p:nvPr>
            <p:ph type="body" sz="quarter" idx="13"/>
          </p:nvPr>
        </p:nvSpPr>
        <p:spPr>
          <a:xfrm>
            <a:off x="457200" y="5851602"/>
            <a:ext cx="10038522" cy="1005840"/>
          </a:xfrm>
        </p:spPr>
        <p:txBody>
          <a:bodyPr/>
          <a:lstStyle/>
          <a:p>
            <a:r>
              <a:rPr lang="en-US" baseline="30000" dirty="0"/>
              <a:t>a</a:t>
            </a:r>
            <a:r>
              <a:rPr lang="en-US" dirty="0"/>
              <a:t>Select inclusion and exclusion criteria are listed. </a:t>
            </a:r>
            <a:r>
              <a:rPr lang="en-US" baseline="30000" dirty="0"/>
              <a:t>b </a:t>
            </a:r>
            <a:r>
              <a:rPr lang="en-US" dirty="0"/>
              <a:t>Total daily ICS doses: medium:&gt;250 µg; high dose &gt;500 µg. </a:t>
            </a:r>
            <a:r>
              <a:rPr lang="en-US" baseline="30000" dirty="0"/>
              <a:t>c</a:t>
            </a:r>
            <a:r>
              <a:rPr lang="en-US" dirty="0"/>
              <a:t>Amendment 1 changed the inclusion eosinophil cutpoint from &gt;300 cells/µL to &gt;150 cells/µL (April 10, 2015)</a:t>
            </a:r>
            <a:r>
              <a:rPr lang="en-US" baseline="30000" dirty="0"/>
              <a:t>2.</a:t>
            </a:r>
            <a:r>
              <a:rPr lang="en-US" baseline="30000" dirty="0">
                <a:solidFill>
                  <a:srgbClr val="FF0000"/>
                </a:solidFill>
              </a:rPr>
              <a:t> </a:t>
            </a:r>
            <a:r>
              <a:rPr lang="en-US" baseline="30000" dirty="0"/>
              <a:t>d</a:t>
            </a:r>
            <a:r>
              <a:rPr lang="en-US" dirty="0"/>
              <a:t>Screening or documented historical (within 12 months) reversibility or  hyperresponsiveness or variation in FEV</a:t>
            </a:r>
            <a:r>
              <a:rPr lang="en-US" baseline="-25000" dirty="0"/>
              <a:t>1 </a:t>
            </a:r>
            <a:r>
              <a:rPr lang="en-US" dirty="0"/>
              <a:t>≥20%. </a:t>
            </a:r>
          </a:p>
          <a:p>
            <a:r>
              <a:rPr lang="en-GB" dirty="0"/>
              <a:t>BD = bronchodilator; </a:t>
            </a:r>
            <a:r>
              <a:rPr lang="en-US" dirty="0"/>
              <a:t>FEV</a:t>
            </a:r>
            <a:r>
              <a:rPr lang="en-US" baseline="-25000" dirty="0"/>
              <a:t>1 </a:t>
            </a:r>
            <a:r>
              <a:rPr lang="en-US" dirty="0"/>
              <a:t>= forced expiratory volume in 1 second; ICS = inhaled corticosteroid; LABA = long-acting beta-agonist; LAMA = long-acting anti-muscarinic;         LTRA = leukotriene receptor antagonists; OCS = oral corticosteroid</a:t>
            </a:r>
            <a:r>
              <a:rPr lang="en-GB" dirty="0"/>
              <a:t>.</a:t>
            </a:r>
            <a:r>
              <a:rPr lang="en-US" dirty="0"/>
              <a:t>                     </a:t>
            </a:r>
          </a:p>
          <a:p>
            <a:pPr>
              <a:spcBef>
                <a:spcPts val="0"/>
              </a:spcBef>
            </a:pPr>
            <a:r>
              <a:rPr lang="en-US" dirty="0"/>
              <a:t>Nair P et al. Supplementary appendix. </a:t>
            </a:r>
            <a:r>
              <a:rPr lang="en-US" i="1" dirty="0"/>
              <a:t>N Engl J Med</a:t>
            </a:r>
            <a:r>
              <a:rPr lang="en-US" dirty="0"/>
              <a:t>. 2017;376:2448-2458.</a:t>
            </a:r>
          </a:p>
        </p:txBody>
      </p:sp>
      <p:sp>
        <p:nvSpPr>
          <p:cNvPr id="8" name="Slide Number Placeholder 7"/>
          <p:cNvSpPr>
            <a:spLocks noGrp="1"/>
          </p:cNvSpPr>
          <p:nvPr>
            <p:ph type="sldNum" sz="quarter" idx="12"/>
          </p:nvPr>
        </p:nvSpPr>
        <p:spPr/>
        <p:txBody>
          <a:bodyPr/>
          <a:lstStyle/>
          <a:p>
            <a:fld id="{CC7432E5-F8E0-41AE-9A6B-AD730338B005}" type="slidenum">
              <a:rPr lang="en-US" smtClean="0"/>
              <a:t>8</a:t>
            </a:fld>
            <a:endParaRPr lang="en-US" dirty="0"/>
          </a:p>
        </p:txBody>
      </p:sp>
      <p:grpSp>
        <p:nvGrpSpPr>
          <p:cNvPr id="3" name="Group 2"/>
          <p:cNvGrpSpPr/>
          <p:nvPr/>
        </p:nvGrpSpPr>
        <p:grpSpPr>
          <a:xfrm>
            <a:off x="457199" y="1217611"/>
            <a:ext cx="5828377" cy="4882941"/>
            <a:chOff x="457199" y="1217611"/>
            <a:chExt cx="5828377" cy="4882941"/>
          </a:xfrm>
        </p:grpSpPr>
        <p:sp>
          <p:nvSpPr>
            <p:cNvPr id="9" name="Content Placeholder 2"/>
            <p:cNvSpPr txBox="1">
              <a:spLocks/>
            </p:cNvSpPr>
            <p:nvPr/>
          </p:nvSpPr>
          <p:spPr>
            <a:xfrm>
              <a:off x="518326" y="1716380"/>
              <a:ext cx="5673275" cy="4384172"/>
            </a:xfrm>
            <a:prstGeom prst="rect">
              <a:avLst/>
            </a:prstGeom>
          </p:spPr>
          <p:txBody>
            <a:bodyPr tIns="91440" bIns="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defTabSz="609585">
                <a:spcBef>
                  <a:spcPts val="600"/>
                </a:spcBef>
                <a:buClr>
                  <a:schemeClr val="accent1"/>
                </a:buClr>
                <a:buFont typeface="Arial" panose="020B0604020202020204" pitchFamily="34" charset="0"/>
                <a:buChar char="•"/>
                <a:defRPr/>
              </a:pPr>
              <a:r>
                <a:rPr lang="en-US" sz="1900" dirty="0"/>
                <a:t>Age 18-75 years with a</a:t>
              </a:r>
              <a:r>
                <a:rPr lang="en-US" sz="1900" i="1" dirty="0"/>
                <a:t> </a:t>
              </a:r>
              <a:r>
                <a:rPr lang="en-US" sz="1900" dirty="0"/>
                <a:t>history of physician-diagnosed asthma</a:t>
              </a:r>
              <a:r>
                <a:rPr lang="en-US" sz="1900" i="1" dirty="0"/>
                <a:t> </a:t>
              </a:r>
              <a:r>
                <a:rPr lang="en-US" sz="1900" dirty="0"/>
                <a:t>requiring treatment with medium- to high-</a:t>
              </a:r>
              <a:r>
                <a:rPr lang="en-US" sz="1900" dirty="0" err="1"/>
                <a:t>dose</a:t>
              </a:r>
              <a:r>
                <a:rPr lang="en-US" sz="1900" baseline="30000" dirty="0" err="1"/>
                <a:t>b</a:t>
              </a:r>
              <a:r>
                <a:rPr lang="en-US" sz="1900" dirty="0"/>
                <a:t> ICS and LABA 12 months prior to Visit 1</a:t>
              </a:r>
            </a:p>
            <a:p>
              <a:pPr marL="560070" lvl="1" indent="-228600" defTabSz="609585">
                <a:spcBef>
                  <a:spcPts val="300"/>
                </a:spcBef>
                <a:buFont typeface="Arial" panose="020B0604020202020204" pitchFamily="34" charset="0"/>
                <a:buChar char="─"/>
                <a:defRPr/>
              </a:pPr>
              <a:r>
                <a:rPr lang="en-US" sz="1600" dirty="0"/>
                <a:t>Treatment with high-dose ICS and LABA for ≥6 months prior to Visit 1</a:t>
              </a:r>
            </a:p>
            <a:p>
              <a:pPr marL="560070" lvl="1" indent="-228600" defTabSz="609585">
                <a:spcBef>
                  <a:spcPts val="200"/>
                </a:spcBef>
                <a:buFont typeface="Arial" panose="020B0604020202020204" pitchFamily="34" charset="0"/>
                <a:buChar char="─"/>
                <a:defRPr/>
              </a:pPr>
              <a:r>
                <a:rPr lang="en-US" sz="1600" dirty="0"/>
                <a:t>Additional controllers allowed (</a:t>
              </a:r>
              <a:r>
                <a:rPr lang="en-US" sz="1600" dirty="0" err="1"/>
                <a:t>eg</a:t>
              </a:r>
              <a:r>
                <a:rPr lang="en-US" sz="1600" dirty="0"/>
                <a:t>, LTRA, LAMA, xanthine)</a:t>
              </a:r>
            </a:p>
            <a:p>
              <a:pPr marL="228600" lvl="0" indent="-228600" defTabSz="609585">
                <a:spcBef>
                  <a:spcPts val="800"/>
                </a:spcBef>
                <a:buClr>
                  <a:schemeClr val="accent1"/>
                </a:buClr>
                <a:buFont typeface="Arial" panose="020B0604020202020204" pitchFamily="34" charset="0"/>
                <a:buChar char="•"/>
                <a:defRPr/>
              </a:pPr>
              <a:r>
                <a:rPr lang="en-US" sz="1900" dirty="0"/>
                <a:t>Elevated peripheral blood eosinophil level ≥150 cells/µL at Visit 1</a:t>
              </a:r>
              <a:r>
                <a:rPr lang="en-US" sz="1900" baseline="30000" dirty="0"/>
                <a:t>c</a:t>
              </a:r>
              <a:endParaRPr lang="en-US" sz="1900" dirty="0"/>
            </a:p>
            <a:p>
              <a:pPr marL="228600" lvl="0" indent="-228600" defTabSz="609585">
                <a:spcBef>
                  <a:spcPts val="800"/>
                </a:spcBef>
                <a:buClr>
                  <a:schemeClr val="accent1"/>
                </a:buClr>
                <a:buFont typeface="Arial" panose="020B0604020202020204" pitchFamily="34" charset="0"/>
                <a:buChar char="•"/>
                <a:defRPr/>
              </a:pPr>
              <a:r>
                <a:rPr lang="en-GB" sz="1900" dirty="0"/>
                <a:t>Chronic OCS therapy (7.5-40 mg/day of </a:t>
              </a:r>
              <a:r>
                <a:rPr lang="en-US" sz="1900" dirty="0"/>
                <a:t>prednisolone/ prednisone equivalents)</a:t>
              </a:r>
              <a:r>
                <a:rPr lang="en-US" sz="1900" dirty="0">
                  <a:solidFill>
                    <a:srgbClr val="FF0000"/>
                  </a:solidFill>
                </a:rPr>
                <a:t> </a:t>
              </a:r>
              <a:r>
                <a:rPr lang="en-US" sz="1900" dirty="0"/>
                <a:t>for</a:t>
              </a:r>
              <a:r>
                <a:rPr lang="en-US" sz="1900" dirty="0">
                  <a:solidFill>
                    <a:srgbClr val="FF0000"/>
                  </a:solidFill>
                </a:rPr>
                <a:t> </a:t>
              </a:r>
              <a:r>
                <a:rPr lang="en-GB" sz="1900" dirty="0"/>
                <a:t>≥6 </a:t>
              </a:r>
              <a:r>
                <a:rPr lang="en-US" sz="1900" dirty="0"/>
                <a:t>continuous months preceding Visit 1</a:t>
              </a:r>
              <a:endParaRPr lang="en-GB" sz="1900" dirty="0"/>
            </a:p>
            <a:p>
              <a:pPr marL="557784" lvl="0" indent="-228600" defTabSz="609585">
                <a:spcBef>
                  <a:spcPts val="300"/>
                </a:spcBef>
                <a:buFont typeface="Arial" panose="020B0604020202020204" pitchFamily="34" charset="0"/>
                <a:buChar char="─"/>
                <a:defRPr/>
              </a:pPr>
              <a:r>
                <a:rPr lang="en-GB" sz="1600" dirty="0"/>
                <a:t>Optimized OCS dose reached </a:t>
              </a:r>
              <a:r>
                <a:rPr lang="en-US" sz="1600" dirty="0"/>
                <a:t>≥2 weeks prior to randomization</a:t>
              </a:r>
              <a:endParaRPr lang="en-GB" sz="1600" dirty="0"/>
            </a:p>
            <a:p>
              <a:pPr marL="182880" lvl="0" indent="-228600" defTabSz="609585">
                <a:spcBef>
                  <a:spcPts val="800"/>
                </a:spcBef>
                <a:buClr>
                  <a:schemeClr val="accent1"/>
                </a:buClr>
                <a:buFont typeface="Arial" panose="020B0604020202020204" pitchFamily="34" charset="0"/>
                <a:buChar char="•"/>
                <a:defRPr/>
              </a:pPr>
              <a:r>
                <a:rPr lang="en-US" sz="1900" dirty="0"/>
                <a:t>Weight </a:t>
              </a:r>
              <a:r>
                <a:rPr lang="en-GB" sz="1900" dirty="0"/>
                <a:t>≥</a:t>
              </a:r>
              <a:r>
                <a:rPr lang="en-US" sz="1900" dirty="0"/>
                <a:t>40 kg</a:t>
              </a:r>
            </a:p>
            <a:p>
              <a:pPr marL="228600" lvl="0" indent="-228600" defTabSz="609585">
                <a:spcBef>
                  <a:spcPts val="800"/>
                </a:spcBef>
                <a:buClr>
                  <a:schemeClr val="accent1"/>
                </a:buClr>
                <a:buFont typeface="Arial" panose="020B0604020202020204" pitchFamily="34" charset="0"/>
                <a:buChar char="•"/>
                <a:defRPr/>
              </a:pPr>
              <a:r>
                <a:rPr lang="en-US" sz="1900" dirty="0"/>
                <a:t>Morning pre-BD FEV</a:t>
              </a:r>
              <a:r>
                <a:rPr lang="en-US" sz="1900" baseline="-25000" dirty="0"/>
                <a:t>1</a:t>
              </a:r>
              <a:r>
                <a:rPr lang="en-US" sz="1900" dirty="0"/>
                <a:t> &lt;80% predicted at Visit 2 + screening or historical evidence of variable airflow obstruction</a:t>
              </a:r>
              <a:r>
                <a:rPr lang="en-US" sz="1900" baseline="30000" dirty="0"/>
                <a:t>d</a:t>
              </a:r>
              <a:endParaRPr lang="en-US" sz="1900" dirty="0"/>
            </a:p>
            <a:p>
              <a:pPr marL="228600" lvl="0" indent="-228600" defTabSz="609585">
                <a:spcBef>
                  <a:spcPts val="800"/>
                </a:spcBef>
                <a:buClr>
                  <a:schemeClr val="accent1"/>
                </a:buClr>
                <a:buFont typeface="Arial" panose="020B0604020202020204" pitchFamily="34" charset="0"/>
                <a:buChar char="•"/>
                <a:defRPr/>
              </a:pPr>
              <a:r>
                <a:rPr lang="en-GB" sz="1900" dirty="0"/>
                <a:t>History of ≥1 asthma exacerbations in the previous 12 months </a:t>
              </a:r>
            </a:p>
          </p:txBody>
        </p:sp>
        <p:sp>
          <p:nvSpPr>
            <p:cNvPr id="11" name="Rounded Rectangle 14"/>
            <p:cNvSpPr/>
            <p:nvPr/>
          </p:nvSpPr>
          <p:spPr>
            <a:xfrm>
              <a:off x="457199" y="1412951"/>
              <a:ext cx="5828377" cy="4580769"/>
            </a:xfrm>
            <a:prstGeom prst="roundRect">
              <a:avLst>
                <a:gd name="adj" fmla="val 7085"/>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p>
          </p:txBody>
        </p:sp>
        <p:sp>
          <p:nvSpPr>
            <p:cNvPr id="12" name="TextBox 11"/>
            <p:cNvSpPr txBox="1"/>
            <p:nvPr/>
          </p:nvSpPr>
          <p:spPr>
            <a:xfrm>
              <a:off x="1515928" y="1217611"/>
              <a:ext cx="3710920" cy="472576"/>
            </a:xfrm>
            <a:prstGeom prst="roundRect">
              <a:avLst/>
            </a:prstGeom>
            <a:solidFill>
              <a:schemeClr val="bg1">
                <a:lumMod val="85000"/>
              </a:schemeClr>
            </a:solidFill>
          </p:spPr>
          <p:txBody>
            <a:bodyPr>
              <a:spAutoFit/>
            </a:bodyPr>
            <a:lstStyle/>
            <a:p>
              <a:pPr algn="ctr">
                <a:defRPr/>
              </a:pPr>
              <a:r>
                <a:rPr lang="en-US" sz="2000" b="1" dirty="0">
                  <a:latin typeface="Arial" charset="0"/>
                  <a:cs typeface="Arial" charset="0"/>
                </a:rPr>
                <a:t>Inclusion Criteria</a:t>
              </a:r>
            </a:p>
          </p:txBody>
        </p:sp>
      </p:grpSp>
      <p:grpSp>
        <p:nvGrpSpPr>
          <p:cNvPr id="13" name="Group 12"/>
          <p:cNvGrpSpPr/>
          <p:nvPr/>
        </p:nvGrpSpPr>
        <p:grpSpPr>
          <a:xfrm>
            <a:off x="7437741" y="1213516"/>
            <a:ext cx="4169664" cy="4771495"/>
            <a:chOff x="6283234" y="1174109"/>
            <a:chExt cx="4169664" cy="4705949"/>
          </a:xfrm>
        </p:grpSpPr>
        <p:sp>
          <p:nvSpPr>
            <p:cNvPr id="14" name="Content Placeholder 7"/>
            <p:cNvSpPr txBox="1">
              <a:spLocks/>
            </p:cNvSpPr>
            <p:nvPr/>
          </p:nvSpPr>
          <p:spPr>
            <a:xfrm>
              <a:off x="6400799" y="1738577"/>
              <a:ext cx="3909259" cy="403860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lvl="0" indent="-228600" defTabSz="914400">
                <a:spcBef>
                  <a:spcPts val="1200"/>
                </a:spcBef>
                <a:buClr>
                  <a:schemeClr val="accent1"/>
                </a:buClr>
                <a:buFont typeface="Arial" panose="020B0604020202020204" pitchFamily="34" charset="0"/>
                <a:buChar char="•"/>
                <a:defRPr/>
              </a:pPr>
              <a:r>
                <a:rPr lang="en-US" sz="1600" dirty="0"/>
                <a:t>Asthma control reached at an OCS dose of ≤5mg during run-in/OCS optimization phase</a:t>
              </a:r>
            </a:p>
            <a:p>
              <a:pPr marL="228600" indent="-228600">
                <a:spcBef>
                  <a:spcPts val="1200"/>
                </a:spcBef>
                <a:buClr>
                  <a:schemeClr val="accent1"/>
                </a:buClr>
                <a:buFont typeface="Arial" panose="020B0604020202020204" pitchFamily="34" charset="0"/>
                <a:buChar char="•"/>
              </a:pPr>
              <a:r>
                <a:rPr lang="en-US" sz="1600" dirty="0">
                  <a:solidFill>
                    <a:schemeClr val="dk1"/>
                  </a:solidFill>
                </a:rPr>
                <a:t>Clinically important pulmonary disease other than asthma</a:t>
              </a:r>
            </a:p>
            <a:p>
              <a:pPr marL="228600" indent="-228600">
                <a:spcBef>
                  <a:spcPts val="1200"/>
                </a:spcBef>
                <a:buClr>
                  <a:schemeClr val="accent1"/>
                </a:buClr>
                <a:buFont typeface="Arial" panose="020B0604020202020204" pitchFamily="34" charset="0"/>
                <a:buChar char="•"/>
              </a:pPr>
              <a:r>
                <a:rPr lang="en-US" sz="1600" dirty="0"/>
                <a:t>Qualified for 3 consecutive dose reductions at Visits 2-4 and continued to meet OCS dose reduction criteria at Visit 5</a:t>
              </a:r>
            </a:p>
            <a:p>
              <a:pPr marL="228600" indent="-228600">
                <a:spcBef>
                  <a:spcPts val="1200"/>
                </a:spcBef>
                <a:buClr>
                  <a:schemeClr val="accent1"/>
                </a:buClr>
                <a:buFont typeface="Arial" panose="020B0604020202020204" pitchFamily="34" charset="0"/>
                <a:buChar char="•"/>
              </a:pPr>
              <a:r>
                <a:rPr lang="en-US" sz="1600" dirty="0">
                  <a:solidFill>
                    <a:schemeClr val="dk1"/>
                  </a:solidFill>
                </a:rPr>
                <a:t>Current smokers or former smokers with a smoking history of ≥10 pack-years</a:t>
              </a:r>
              <a:endParaRPr lang="en-US" sz="1600" dirty="0"/>
            </a:p>
            <a:p>
              <a:endParaRPr lang="en-US" sz="1400" dirty="0"/>
            </a:p>
          </p:txBody>
        </p:sp>
        <p:grpSp>
          <p:nvGrpSpPr>
            <p:cNvPr id="15" name="Group 14"/>
            <p:cNvGrpSpPr/>
            <p:nvPr/>
          </p:nvGrpSpPr>
          <p:grpSpPr>
            <a:xfrm>
              <a:off x="6283234" y="1174109"/>
              <a:ext cx="4169664" cy="4705949"/>
              <a:chOff x="5029200" y="1451874"/>
              <a:chExt cx="4169664" cy="4601652"/>
            </a:xfrm>
          </p:grpSpPr>
          <p:sp>
            <p:nvSpPr>
              <p:cNvPr id="16" name="Rounded Rectangle 17"/>
              <p:cNvSpPr/>
              <p:nvPr/>
            </p:nvSpPr>
            <p:spPr>
              <a:xfrm>
                <a:off x="5029200" y="1635451"/>
                <a:ext cx="4169664" cy="4418075"/>
              </a:xfrm>
              <a:prstGeom prst="roundRect">
                <a:avLst>
                  <a:gd name="adj" fmla="val 7085"/>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p>
            </p:txBody>
          </p:sp>
          <p:sp>
            <p:nvSpPr>
              <p:cNvPr id="17" name="TextBox 16"/>
              <p:cNvSpPr txBox="1"/>
              <p:nvPr/>
            </p:nvSpPr>
            <p:spPr>
              <a:xfrm>
                <a:off x="5428021" y="1451874"/>
                <a:ext cx="3048000" cy="442674"/>
              </a:xfrm>
              <a:prstGeom prst="roundRect">
                <a:avLst/>
              </a:prstGeom>
              <a:solidFill>
                <a:schemeClr val="bg1">
                  <a:lumMod val="85000"/>
                </a:schemeClr>
              </a:solidFill>
            </p:spPr>
            <p:txBody>
              <a:bodyPr wrap="square">
                <a:spAutoFit/>
              </a:bodyPr>
              <a:lstStyle/>
              <a:p>
                <a:pPr algn="ctr">
                  <a:defRPr/>
                </a:pPr>
                <a:r>
                  <a:rPr lang="en-US" sz="2000" b="1" dirty="0">
                    <a:latin typeface="Arial" charset="0"/>
                    <a:cs typeface="Arial" charset="0"/>
                  </a:rPr>
                  <a:t>Exclusion Criteria</a:t>
                </a:r>
              </a:p>
            </p:txBody>
          </p:sp>
        </p:grpSp>
      </p:grpSp>
    </p:spTree>
    <p:extLst>
      <p:ext uri="{BB962C8B-B14F-4D97-AF65-F5344CB8AC3E}">
        <p14:creationId xmlns:p14="http://schemas.microsoft.com/office/powerpoint/2010/main" val="13153251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af6428a215fd8b75d74dd12f2b88c15812c8e"/>
</p:tagLst>
</file>

<file path=ppt/theme/theme1.xml><?xml version="1.0" encoding="utf-8"?>
<a:theme xmlns:a="http://schemas.openxmlformats.org/drawingml/2006/main" name="Slide Templat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17868</TotalTime>
  <Words>12669</Words>
  <Application>Microsoft Office PowerPoint</Application>
  <PresentationFormat>Widescreen</PresentationFormat>
  <Paragraphs>1965</Paragraphs>
  <Slides>43</Slides>
  <Notes>43</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ＭＳ Ｐゴシック</vt:lpstr>
      <vt:lpstr>SimSun</vt:lpstr>
      <vt:lpstr>Arial</vt:lpstr>
      <vt:lpstr>Arial Body</vt:lpstr>
      <vt:lpstr>Calibri</vt:lpstr>
      <vt:lpstr>Courier New</vt:lpstr>
      <vt:lpstr>Times New Roman</vt:lpstr>
      <vt:lpstr>Wingdings</vt:lpstr>
      <vt:lpstr>Slide Template</vt:lpstr>
      <vt:lpstr>PowerPoint Presentation</vt:lpstr>
      <vt:lpstr>Oral Glucocorticoid-Sparing Effect of Benralizumab in Severe Asthma</vt:lpstr>
      <vt:lpstr>Benralizumab Has Been Added as Step 5 Treatment in GINA 2018 </vt:lpstr>
      <vt:lpstr>Corticosteroid-Induced Morbidities are Common in Severe Asthma </vt:lpstr>
      <vt:lpstr>WINDWARD Program in Asthma: Benralizumab Phase III Clinical Trials </vt:lpstr>
      <vt:lpstr>ZONDA: Study Objectives</vt:lpstr>
      <vt:lpstr>ZONDA: Study Design   Two Dosing Regimens of Benralizumab Versus Placebo x 28 Weeks</vt:lpstr>
      <vt:lpstr>ZONDA: OCS Optimization and Dose Reduction Decisions Anchored to Baseline Level of Asthma Control</vt:lpstr>
      <vt:lpstr>ZONDA: Major Inclusion/Exclusion Criteriaa </vt:lpstr>
      <vt:lpstr>ZONDA: Efficacy and Safety Endpoints</vt:lpstr>
      <vt:lpstr>ZONDA: Statistical Methodology</vt:lpstr>
      <vt:lpstr>ZONDA: Demographics and Patient Characteristics (Full Analysis Set)</vt:lpstr>
      <vt:lpstr>ZONDA: Disease State Characteristics (Full Analysis Set)</vt:lpstr>
      <vt:lpstr>ZONDA: Concomitant Maintenance Asthma Medications at Baseline        (Full Analysis Set)1,2</vt:lpstr>
      <vt:lpstr>ZONDA: Summary of Key Efficacy and Safety Events </vt:lpstr>
      <vt:lpstr> ZONDA: Primary and Key Secondary Endpoints </vt:lpstr>
      <vt:lpstr>ZONDA: Benralizumab Significantly Reduced Final OCS Doses at Week 28 While Maintaining Asthma Control vs. Placebo (Full Analysis Set)</vt:lpstr>
      <vt:lpstr>ZONDA: Proportion of Patients Achieving Prespecified OCS Reduction Categories</vt:lpstr>
      <vt:lpstr>ZONDA: Percent Change in Baseline OCS Dose Over Time                         (Full Analysis Set)</vt:lpstr>
      <vt:lpstr>ZONDA: Benralizumab Significantly Reduced Annual AER While Reducing OCS Doses at Week 28</vt:lpstr>
      <vt:lpstr>ZONDA: Cumulative Number of Asthma Exacerbations (Full Analysis Set)</vt:lpstr>
      <vt:lpstr>ZONDA: Benralizumab Decreased Exacerbations Requiring Hospitalization or ED Visit Over 28 Weeks</vt:lpstr>
      <vt:lpstr>ZONDA: Change in Prebronchodilator FEV1 at Week 281</vt:lpstr>
      <vt:lpstr>ZONDA: Change in FEV1 Over Time (Full Analysis Set)</vt:lpstr>
      <vt:lpstr>ZONDA: Change in ACQ-6 Score Over Time (Full Analysis Set)</vt:lpstr>
      <vt:lpstr>ZONDA: Change in AQLQ(S)+12 Score Over Time (Full Analysis Set)</vt:lpstr>
      <vt:lpstr>ZONDA: Inconsistent Changes in Total Asthma Symptom Score Between Benralizumab Dose Regimens and Placebo at Week 28 (Full Analysis Set) </vt:lpstr>
      <vt:lpstr>ZONDA: Change in Total Daily Asthma Symptom Score Over Time            (Full Analysis Set) </vt:lpstr>
      <vt:lpstr>ZONDA: Change in Blood Eosinophils Over 28 Weeks </vt:lpstr>
      <vt:lpstr>ZONDA: Median Sputum Eosinophil Counts Decreased From Baseline to Week 28 (Sputum Subset With Baseline and Follow-up Data: n=26a)</vt:lpstr>
      <vt:lpstr>ZONDA: Benralizumab Depleted Mature Sputum EOS and Reduced Sputum EOS Progenitors and ILC2 Cells</vt:lpstr>
      <vt:lpstr>ZONDA: Summary of  Adverse Events During the On-Treatment Period (Safety Analysis Set)</vt:lpstr>
      <vt:lpstr>ZONDA: Most Common Adverse Events (Safety Analysis Set)</vt:lpstr>
      <vt:lpstr>ZONDA: Immunogenicity (Safety Analysis Set)</vt:lpstr>
      <vt:lpstr>ZONDA: Summary </vt:lpstr>
      <vt:lpstr>BACK-UP </vt:lpstr>
      <vt:lpstr>SIRIUS and ZONDA: Baseline Characteristics in Pivotal Studies               (Data for Listed Treatment Arms) </vt:lpstr>
      <vt:lpstr>OCS Titration Schedule For Eligible Patients During Optimization Phase (Visit 2 to Visit 5)  </vt:lpstr>
      <vt:lpstr>OCS Titration Schedule For Eligible Patients During Reduction Phase  (Visit 8 to Visit 13)  </vt:lpstr>
      <vt:lpstr>OCS Titration Schedule For Eligible Patients During Reduction Phase  (Visit 8 to Visit 13)  </vt:lpstr>
      <vt:lpstr>ZONDA: Benralizumab Q4W and Q8W Increased Morning and Evening PEF Over 28 Weeks</vt:lpstr>
      <vt:lpstr>ZONDA:  Limited Data Suggest Benralizumab Improves FEV1 to a Greater Extent in Patients With Increased Baseline Sputum EOS</vt:lpstr>
      <vt:lpstr>ZONDA:  Limited Data Suggest OCS Dosages Decreased to a Greater Extent in Patients With Increased Baseline Sputum EOS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Kwiatek, Justin</dc:creator>
  <cp:lastModifiedBy>Stapleton, Sarah (Medical Affairs)</cp:lastModifiedBy>
  <cp:revision>303</cp:revision>
  <cp:lastPrinted>2017-11-14T16:14:39Z</cp:lastPrinted>
  <dcterms:created xsi:type="dcterms:W3CDTF">2015-10-23T18:57:23Z</dcterms:created>
  <dcterms:modified xsi:type="dcterms:W3CDTF">2018-04-13T15:17:48Z</dcterms:modified>
</cp:coreProperties>
</file>