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2" r:id="rId4"/>
    <p:sldMasterId id="2147483851" r:id="rId5"/>
    <p:sldMasterId id="2147483860" r:id="rId6"/>
  </p:sldMasterIdLst>
  <p:notesMasterIdLst>
    <p:notesMasterId r:id="rId34"/>
  </p:notesMasterIdLst>
  <p:handoutMasterIdLst>
    <p:handoutMasterId r:id="rId35"/>
  </p:handoutMasterIdLst>
  <p:sldIdLst>
    <p:sldId id="999" r:id="rId7"/>
    <p:sldId id="715" r:id="rId8"/>
    <p:sldId id="3187" r:id="rId9"/>
    <p:sldId id="3134" r:id="rId10"/>
    <p:sldId id="3185" r:id="rId11"/>
    <p:sldId id="3151" r:id="rId12"/>
    <p:sldId id="3153" r:id="rId13"/>
    <p:sldId id="3201" r:id="rId14"/>
    <p:sldId id="3155" r:id="rId15"/>
    <p:sldId id="3112" r:id="rId16"/>
    <p:sldId id="3189" r:id="rId17"/>
    <p:sldId id="3178" r:id="rId18"/>
    <p:sldId id="4641" r:id="rId19"/>
    <p:sldId id="3188" r:id="rId20"/>
    <p:sldId id="3196" r:id="rId21"/>
    <p:sldId id="3190" r:id="rId22"/>
    <p:sldId id="3180" r:id="rId23"/>
    <p:sldId id="3203" r:id="rId24"/>
    <p:sldId id="1023" r:id="rId25"/>
    <p:sldId id="3204" r:id="rId26"/>
    <p:sldId id="3175" r:id="rId27"/>
    <p:sldId id="1034" r:id="rId28"/>
    <p:sldId id="3186" r:id="rId29"/>
    <p:sldId id="3197" r:id="rId30"/>
    <p:sldId id="3193" r:id="rId31"/>
    <p:sldId id="3165" r:id="rId32"/>
    <p:sldId id="3205" r:id="rId33"/>
  </p:sldIdLst>
  <p:sldSz cx="9144000" cy="5143500" type="screen16x9"/>
  <p:notesSz cx="6670675" cy="9875838"/>
  <p:custDataLst>
    <p:tags r:id="rId3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pos="2880" userDrawn="1">
          <p15:clr>
            <a:srgbClr val="A4A3A4"/>
          </p15:clr>
        </p15:guide>
        <p15:guide id="7" pos="5556" userDrawn="1">
          <p15:clr>
            <a:srgbClr val="A4A3A4"/>
          </p15:clr>
        </p15:guide>
        <p15:guide id="8" orient="horz" pos="1008" userDrawn="1">
          <p15:clr>
            <a:srgbClr val="A4A3A4"/>
          </p15:clr>
        </p15:guide>
        <p15:guide id="9" orient="horz" pos="826" userDrawn="1">
          <p15:clr>
            <a:srgbClr val="A4A3A4"/>
          </p15:clr>
        </p15:guide>
        <p15:guide id="10" orient="horz" pos="894" userDrawn="1">
          <p15:clr>
            <a:srgbClr val="A4A3A4"/>
          </p15:clr>
        </p15:guide>
        <p15:guide id="11" orient="horz" pos="940" userDrawn="1">
          <p15:clr>
            <a:srgbClr val="A4A3A4"/>
          </p15:clr>
        </p15:guide>
        <p15:guide id="12" orient="horz" pos="1076" userDrawn="1">
          <p15:clr>
            <a:srgbClr val="A4A3A4"/>
          </p15:clr>
        </p15:guide>
        <p15:guide id="13" orient="horz" pos="1121" userDrawn="1">
          <p15:clr>
            <a:srgbClr val="A4A3A4"/>
          </p15:clr>
        </p15:guide>
        <p15:guide id="14" orient="horz" pos="1234" userDrawn="1">
          <p15:clr>
            <a:srgbClr val="A4A3A4"/>
          </p15:clr>
        </p15:guide>
        <p15:guide id="15" orient="horz" pos="1280" userDrawn="1">
          <p15:clr>
            <a:srgbClr val="A4A3A4"/>
          </p15:clr>
        </p15:guide>
        <p15:guide id="16" orient="horz" pos="1416" userDrawn="1">
          <p15:clr>
            <a:srgbClr val="A4A3A4"/>
          </p15:clr>
        </p15:guide>
        <p15:guide id="17" orient="horz" pos="1371" userDrawn="1">
          <p15:clr>
            <a:srgbClr val="A4A3A4"/>
          </p15:clr>
        </p15:guide>
        <p15:guide id="18" orient="horz" pos="1461" userDrawn="1">
          <p15:clr>
            <a:srgbClr val="A4A3A4"/>
          </p15:clr>
        </p15:guide>
        <p15:guide id="19" orient="horz" pos="1529" userDrawn="1">
          <p15:clr>
            <a:srgbClr val="A4A3A4"/>
          </p15:clr>
        </p15:guide>
        <p15:guide id="20" orient="horz" pos="1643" userDrawn="1">
          <p15:clr>
            <a:srgbClr val="A4A3A4"/>
          </p15:clr>
        </p15:guide>
        <p15:guide id="21" orient="horz" pos="1688" userDrawn="1">
          <p15:clr>
            <a:srgbClr val="A4A3A4"/>
          </p15:clr>
        </p15:guide>
        <p15:guide id="22" orient="horz" pos="1779" userDrawn="1">
          <p15:clr>
            <a:srgbClr val="A4A3A4"/>
          </p15:clr>
        </p15:guide>
        <p15:guide id="23" orient="horz" pos="1824" userDrawn="1">
          <p15:clr>
            <a:srgbClr val="A4A3A4"/>
          </p15:clr>
        </p15:guide>
        <p15:guide id="24" orient="horz" pos="1869" userDrawn="1">
          <p15:clr>
            <a:srgbClr val="A4A3A4"/>
          </p15:clr>
        </p15:guide>
        <p15:guide id="25" orient="horz" pos="2028" userDrawn="1">
          <p15:clr>
            <a:srgbClr val="A4A3A4"/>
          </p15:clr>
        </p15:guide>
        <p15:guide id="26" orient="horz" pos="2096" userDrawn="1">
          <p15:clr>
            <a:srgbClr val="A4A3A4"/>
          </p15:clr>
        </p15:guide>
        <p15:guide id="27" orient="horz" pos="2164" userDrawn="1">
          <p15:clr>
            <a:srgbClr val="A4A3A4"/>
          </p15:clr>
        </p15:guide>
        <p15:guide id="28" orient="horz" pos="2210" userDrawn="1">
          <p15:clr>
            <a:srgbClr val="A4A3A4"/>
          </p15:clr>
        </p15:guide>
        <p15:guide id="29" orient="horz" pos="2278" userDrawn="1">
          <p15:clr>
            <a:srgbClr val="A4A3A4"/>
          </p15:clr>
        </p15:guide>
        <p15:guide id="30" orient="horz" pos="2459" userDrawn="1">
          <p15:clr>
            <a:srgbClr val="A4A3A4"/>
          </p15:clr>
        </p15:guide>
        <p15:guide id="31" orient="horz" pos="2505" userDrawn="1">
          <p15:clr>
            <a:srgbClr val="A4A3A4"/>
          </p15:clr>
        </p15:guide>
        <p15:guide id="32" orient="horz" pos="2573" userDrawn="1">
          <p15:clr>
            <a:srgbClr val="A4A3A4"/>
          </p15:clr>
        </p15:guide>
        <p15:guide id="33" orient="horz" pos="2618" userDrawn="1">
          <p15:clr>
            <a:srgbClr val="A4A3A4"/>
          </p15:clr>
        </p15:guide>
        <p15:guide id="34" orient="horz" pos="2686" userDrawn="1">
          <p15:clr>
            <a:srgbClr val="A4A3A4"/>
          </p15:clr>
        </p15:guide>
        <p15:guide id="35" orient="horz" pos="3185" userDrawn="1">
          <p15:clr>
            <a:srgbClr val="A4A3A4"/>
          </p15:clr>
        </p15:guide>
        <p15:guide id="36" orient="horz" pos="2346" userDrawn="1">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Lisa Stewart" initials="LS" lastIdx="24" clrIdx="6">
    <p:extLst>
      <p:ext uri="{19B8F6BF-5375-455C-9EA6-DF929625EA0E}">
        <p15:presenceInfo xmlns:p15="http://schemas.microsoft.com/office/powerpoint/2012/main" userId="9fe24143f2b88d12" providerId="Windows Live"/>
      </p:ext>
    </p:extLst>
  </p:cmAuthor>
  <p:cmAuthor id="1" name="Knight-Klimas, Tanya (Med Communications)" initials="KT(C" lastIdx="52" clrIdx="0">
    <p:extLst>
      <p:ext uri="{19B8F6BF-5375-455C-9EA6-DF929625EA0E}">
        <p15:presenceInfo xmlns:p15="http://schemas.microsoft.com/office/powerpoint/2012/main" userId="S-1-5-21-1715567821-1645522239-725345543-513055" providerId="AD"/>
      </p:ext>
    </p:extLst>
  </p:cmAuthor>
  <p:cmAuthor id="8" name="Lucy Cartwright" initials="LC" lastIdx="103" clrIdx="7">
    <p:extLst>
      <p:ext uri="{19B8F6BF-5375-455C-9EA6-DF929625EA0E}">
        <p15:presenceInfo xmlns:p15="http://schemas.microsoft.com/office/powerpoint/2012/main" userId="S-1-12-1-1261543312-1161263500-254436515-1788620080" providerId="AD"/>
      </p:ext>
    </p:extLst>
  </p:cmAuthor>
  <p:cmAuthor id="2" name="de Giorgio Miller, Alex" initials="dGMA" lastIdx="3" clrIdx="1">
    <p:extLst>
      <p:ext uri="{19B8F6BF-5375-455C-9EA6-DF929625EA0E}">
        <p15:presenceInfo xmlns:p15="http://schemas.microsoft.com/office/powerpoint/2012/main" userId="S::kxbc291@astrazeneca.net::e62f27a7-c5c9-491f-9995-e1b100b4ffa6" providerId="AD"/>
      </p:ext>
    </p:extLst>
  </p:cmAuthor>
  <p:cmAuthor id="9" name="Sheelan, Ranjini (Indegene)" initials="SR(" lastIdx="17" clrIdx="8">
    <p:extLst>
      <p:ext uri="{19B8F6BF-5375-455C-9EA6-DF929625EA0E}">
        <p15:presenceInfo xmlns:p15="http://schemas.microsoft.com/office/powerpoint/2012/main" userId="S-1-5-21-1715567821-1645522239-725345543-527073" providerId="AD"/>
      </p:ext>
    </p:extLst>
  </p:cmAuthor>
  <p:cmAuthor id="3" name="Falls, Leslee" initials="FL" lastIdx="73" clrIdx="2"/>
  <p:cmAuthor id="4" name="Helios" initials="AM" lastIdx="93" clrIdx="3">
    <p:extLst>
      <p:ext uri="{19B8F6BF-5375-455C-9EA6-DF929625EA0E}">
        <p15:presenceInfo xmlns:p15="http://schemas.microsoft.com/office/powerpoint/2012/main" userId="Helios" providerId="None"/>
      </p:ext>
    </p:extLst>
  </p:cmAuthor>
  <p:cmAuthor id="5" name="Bethany Broughton" initials="BB" lastIdx="85" clrIdx="4">
    <p:extLst>
      <p:ext uri="{19B8F6BF-5375-455C-9EA6-DF929625EA0E}">
        <p15:presenceInfo xmlns:p15="http://schemas.microsoft.com/office/powerpoint/2012/main" userId="S-1-12-1-3376467646-1242744672-4146591884-688160245" providerId="AD"/>
      </p:ext>
    </p:extLst>
  </p:cmAuthor>
  <p:cmAuthor id="6" name="Karen Smith" initials="KS" lastIdx="3" clrIdx="5">
    <p:extLst>
      <p:ext uri="{19B8F6BF-5375-455C-9EA6-DF929625EA0E}">
        <p15:presenceInfo xmlns:p15="http://schemas.microsoft.com/office/powerpoint/2012/main" userId="S-1-12-1-1733278410-1276412420-3284042663-10193561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CCDA"/>
    <a:srgbClr val="6A7D79"/>
    <a:srgbClr val="182969"/>
    <a:srgbClr val="C4D600"/>
    <a:srgbClr val="FF1CA8"/>
    <a:srgbClr val="D0006F"/>
    <a:srgbClr val="DDF4FE"/>
    <a:srgbClr val="65449B"/>
    <a:srgbClr val="3C1053"/>
    <a:srgbClr val="8915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03" autoAdjust="0"/>
    <p:restoredTop sz="95407" autoAdjust="0"/>
  </p:normalViewPr>
  <p:slideViewPr>
    <p:cSldViewPr snapToGrid="0" snapToObjects="1" showGuides="1">
      <p:cViewPr varScale="1">
        <p:scale>
          <a:sx n="122" d="100"/>
          <a:sy n="122" d="100"/>
        </p:scale>
        <p:origin x="662" y="82"/>
      </p:cViewPr>
      <p:guideLst>
        <p:guide pos="2880"/>
        <p:guide pos="5556"/>
        <p:guide orient="horz" pos="1008"/>
        <p:guide orient="horz" pos="826"/>
        <p:guide orient="horz" pos="894"/>
        <p:guide orient="horz" pos="940"/>
        <p:guide orient="horz" pos="1076"/>
        <p:guide orient="horz" pos="1121"/>
        <p:guide orient="horz" pos="1234"/>
        <p:guide orient="horz" pos="1280"/>
        <p:guide orient="horz" pos="1416"/>
        <p:guide orient="horz" pos="1371"/>
        <p:guide orient="horz" pos="1461"/>
        <p:guide orient="horz" pos="1529"/>
        <p:guide orient="horz" pos="1643"/>
        <p:guide orient="horz" pos="1688"/>
        <p:guide orient="horz" pos="1779"/>
        <p:guide orient="horz" pos="1824"/>
        <p:guide orient="horz" pos="1869"/>
        <p:guide orient="horz" pos="2028"/>
        <p:guide orient="horz" pos="2096"/>
        <p:guide orient="horz" pos="2164"/>
        <p:guide orient="horz" pos="2210"/>
        <p:guide orient="horz" pos="2278"/>
        <p:guide orient="horz" pos="2459"/>
        <p:guide orient="horz" pos="2505"/>
        <p:guide orient="horz" pos="2573"/>
        <p:guide orient="horz" pos="2618"/>
        <p:guide orient="horz" pos="2686"/>
        <p:guide orient="horz" pos="3185"/>
        <p:guide orient="horz" pos="2346"/>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78" d="100"/>
          <a:sy n="78" d="100"/>
        </p:scale>
        <p:origin x="4008" y="108"/>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var\folders\93\y5x80sz94jz72szm6k3886yd4grqn0\T\com.microsoft.Outlook\Outlook%20Temp\REALISE%20DATA%5b2%5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tmc737\Box%20Sync\Migrated%20Documents\Restore_TASK1052054\Respiratory\PT027\Governance\TAS\SYGMA%20breakthrough%20exac%20risk%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heliosmedicalcomms.sharepoint.com/sites/symbicortasthmasciencestory/Shared%20Documents/1.%20Background%20Section/Schatz%20redrawn%20graphs_8Mar2019.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80531321797074"/>
          <c:y val="0.19353832276110911"/>
          <c:w val="0.8941946867820294"/>
          <c:h val="0.51684480140356115"/>
        </c:manualLayout>
      </c:layout>
      <c:barChart>
        <c:barDir val="col"/>
        <c:grouping val="clustered"/>
        <c:varyColors val="0"/>
        <c:ser>
          <c:idx val="0"/>
          <c:order val="0"/>
          <c:tx>
            <c:strRef>
              <c:f>Sheet1!$B$1</c:f>
              <c:strCache>
                <c:ptCount val="1"/>
                <c:pt idx="0">
                  <c:v>Column1</c:v>
                </c:pt>
              </c:strCache>
            </c:strRef>
          </c:tx>
          <c:spPr>
            <a:solidFill>
              <a:srgbClr val="D0006F"/>
            </a:solidFill>
            <a:ln>
              <a:noFill/>
            </a:ln>
            <a:effectLst/>
          </c:spPr>
          <c:invertIfNegative val="0"/>
          <c:dLbls>
            <c:dLbl>
              <c:idx val="3"/>
              <c:tx>
                <c:rich>
                  <a:bodyPr/>
                  <a:lstStyle/>
                  <a:p>
                    <a:fld id="{621A9F51-A7F5-444D-B846-E2DD5B408320}" type="VALUE">
                      <a:rPr lang="en-US" smtClean="0"/>
                      <a:pPr/>
                      <a:t>[VALUE]</a:t>
                    </a:fld>
                    <a:r>
                      <a:rPr lang="en-US"/>
                      <a:t>.0</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9336-47FE-A8FB-D503413C1873}"/>
                </c:ext>
              </c:extLst>
            </c:dLbl>
            <c:dLbl>
              <c:idx val="5"/>
              <c:tx>
                <c:rich>
                  <a:bodyPr/>
                  <a:lstStyle/>
                  <a:p>
                    <a:fld id="{CB5BF426-7CC7-4AE2-88BE-1487E542D74D}" type="VALUE">
                      <a:rPr lang="en-US" smtClean="0"/>
                      <a:pPr/>
                      <a:t>[VALUE]</a:t>
                    </a:fld>
                    <a:r>
                      <a:rPr lang="en-US"/>
                      <a:t>.0</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336-47FE-A8FB-D503413C1873}"/>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Overall
(n=2904)</c:v>
                </c:pt>
                <c:pt idx="1">
                  <c:v>Step 1
(n=404)</c:v>
                </c:pt>
                <c:pt idx="2">
                  <c:v>Step 2
(n=373)</c:v>
                </c:pt>
                <c:pt idx="3">
                  <c:v>Step 3
(n=849)</c:v>
                </c:pt>
                <c:pt idx="4">
                  <c:v>Step 4
(n=797)</c:v>
                </c:pt>
                <c:pt idx="5">
                  <c:v>Step 5
(n=475)</c:v>
                </c:pt>
                <c:pt idx="6">
                  <c:v>&lt;2
(n=2439)</c:v>
                </c:pt>
                <c:pt idx="7">
                  <c:v>≥2
(n=465)</c:v>
                </c:pt>
              </c:strCache>
            </c:strRef>
          </c:cat>
          <c:val>
            <c:numRef>
              <c:f>Sheet1!$B$2:$B$9</c:f>
              <c:numCache>
                <c:formatCode>General</c:formatCode>
                <c:ptCount val="8"/>
                <c:pt idx="0">
                  <c:v>19.100000000000001</c:v>
                </c:pt>
                <c:pt idx="1">
                  <c:v>18.8</c:v>
                </c:pt>
                <c:pt idx="2">
                  <c:v>14.2</c:v>
                </c:pt>
                <c:pt idx="3">
                  <c:v>17</c:v>
                </c:pt>
                <c:pt idx="4">
                  <c:v>18.399999999999999</c:v>
                </c:pt>
                <c:pt idx="5">
                  <c:v>28</c:v>
                </c:pt>
                <c:pt idx="6">
                  <c:v>17.3</c:v>
                </c:pt>
                <c:pt idx="7">
                  <c:v>28.2</c:v>
                </c:pt>
              </c:numCache>
            </c:numRef>
          </c:val>
          <c:extLst>
            <c:ext xmlns:c16="http://schemas.microsoft.com/office/drawing/2014/chart" uri="{C3380CC4-5D6E-409C-BE32-E72D297353CC}">
              <c16:uniqueId val="{00000000-9E9C-42BD-A0D0-B243C013E1F1}"/>
            </c:ext>
          </c:extLst>
        </c:ser>
        <c:ser>
          <c:idx val="1"/>
          <c:order val="1"/>
          <c:tx>
            <c:strRef>
              <c:f>Sheet1!$C$1</c:f>
              <c:strCache>
                <c:ptCount val="1"/>
                <c:pt idx="0">
                  <c:v>Column2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Overall
(n=2904)</c:v>
                </c:pt>
                <c:pt idx="1">
                  <c:v>Step 1
(n=404)</c:v>
                </c:pt>
                <c:pt idx="2">
                  <c:v>Step 2
(n=373)</c:v>
                </c:pt>
                <c:pt idx="3">
                  <c:v>Step 3
(n=849)</c:v>
                </c:pt>
                <c:pt idx="4">
                  <c:v>Step 4
(n=797)</c:v>
                </c:pt>
                <c:pt idx="5">
                  <c:v>Step 5
(n=475)</c:v>
                </c:pt>
                <c:pt idx="6">
                  <c:v>&lt;2
(n=2439)</c:v>
                </c:pt>
                <c:pt idx="7">
                  <c:v>≥2
(n=465)</c:v>
                </c:pt>
              </c:strCache>
            </c:strRef>
          </c:cat>
          <c:val>
            <c:numRef>
              <c:f>Sheet1!$C$2:$C$9</c:f>
              <c:numCache>
                <c:formatCode>General</c:formatCode>
                <c:ptCount val="8"/>
                <c:pt idx="0">
                  <c:v>24.4</c:v>
                </c:pt>
                <c:pt idx="1">
                  <c:v>23.8</c:v>
                </c:pt>
                <c:pt idx="2">
                  <c:v>18.2</c:v>
                </c:pt>
                <c:pt idx="3">
                  <c:v>21.8</c:v>
                </c:pt>
                <c:pt idx="4">
                  <c:v>23.5</c:v>
                </c:pt>
                <c:pt idx="5">
                  <c:v>36.200000000000003</c:v>
                </c:pt>
                <c:pt idx="6">
                  <c:v>22.1</c:v>
                </c:pt>
                <c:pt idx="7">
                  <c:v>36.6</c:v>
                </c:pt>
              </c:numCache>
            </c:numRef>
          </c:val>
          <c:extLst>
            <c:ext xmlns:c16="http://schemas.microsoft.com/office/drawing/2014/chart" uri="{C3380CC4-5D6E-409C-BE32-E72D297353CC}">
              <c16:uniqueId val="{00000001-9E9C-42BD-A0D0-B243C013E1F1}"/>
            </c:ext>
          </c:extLst>
        </c:ser>
        <c:ser>
          <c:idx val="2"/>
          <c:order val="2"/>
          <c:tx>
            <c:strRef>
              <c:f>Sheet1!$D$1</c:f>
              <c:strCache>
                <c:ptCount val="1"/>
                <c:pt idx="0">
                  <c:v>Column3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Overall
(n=2904)</c:v>
                </c:pt>
                <c:pt idx="1">
                  <c:v>Step 1
(n=404)</c:v>
                </c:pt>
                <c:pt idx="2">
                  <c:v>Step 2
(n=373)</c:v>
                </c:pt>
                <c:pt idx="3">
                  <c:v>Step 3
(n=849)</c:v>
                </c:pt>
                <c:pt idx="4">
                  <c:v>Step 4
(n=797)</c:v>
                </c:pt>
                <c:pt idx="5">
                  <c:v>Step 5
(n=475)</c:v>
                </c:pt>
                <c:pt idx="6">
                  <c:v>&lt;2
(n=2439)</c:v>
                </c:pt>
                <c:pt idx="7">
                  <c:v>≥2
(n=465)</c:v>
                </c:pt>
              </c:strCache>
            </c:strRef>
          </c:cat>
          <c:val>
            <c:numRef>
              <c:f>Sheet1!$D$2:$D$9</c:f>
              <c:numCache>
                <c:formatCode>General</c:formatCode>
                <c:ptCount val="8"/>
                <c:pt idx="0">
                  <c:v>28.6</c:v>
                </c:pt>
                <c:pt idx="1">
                  <c:v>27.7</c:v>
                </c:pt>
                <c:pt idx="2">
                  <c:v>21.2</c:v>
                </c:pt>
                <c:pt idx="3">
                  <c:v>25.7</c:v>
                </c:pt>
                <c:pt idx="4">
                  <c:v>28.1</c:v>
                </c:pt>
                <c:pt idx="5">
                  <c:v>40.799999999999997</c:v>
                </c:pt>
                <c:pt idx="6">
                  <c:v>26.1</c:v>
                </c:pt>
                <c:pt idx="7">
                  <c:v>41.3</c:v>
                </c:pt>
              </c:numCache>
            </c:numRef>
          </c:val>
          <c:extLst>
            <c:ext xmlns:c16="http://schemas.microsoft.com/office/drawing/2014/chart" uri="{C3380CC4-5D6E-409C-BE32-E72D297353CC}">
              <c16:uniqueId val="{00000002-9E9C-42BD-A0D0-B243C013E1F1}"/>
            </c:ext>
          </c:extLst>
        </c:ser>
        <c:dLbls>
          <c:showLegendKey val="0"/>
          <c:showVal val="0"/>
          <c:showCatName val="0"/>
          <c:showSerName val="0"/>
          <c:showPercent val="0"/>
          <c:showBubbleSize val="0"/>
        </c:dLbls>
        <c:gapWidth val="150"/>
        <c:axId val="712710696"/>
        <c:axId val="712709056"/>
      </c:barChart>
      <c:catAx>
        <c:axId val="71271069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712709056"/>
        <c:crosses val="autoZero"/>
        <c:auto val="1"/>
        <c:lblAlgn val="ctr"/>
        <c:lblOffset val="100"/>
        <c:noMultiLvlLbl val="0"/>
      </c:catAx>
      <c:valAx>
        <c:axId val="712709056"/>
        <c:scaling>
          <c:orientation val="minMax"/>
          <c:max val="100"/>
        </c:scaling>
        <c:delete val="0"/>
        <c:axPos val="l"/>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GB" sz="1000" b="1" dirty="0">
                    <a:solidFill>
                      <a:schemeClr val="tx1"/>
                    </a:solidFill>
                  </a:rPr>
                  <a:t>Patients with ED/hospital re-admission</a:t>
                </a:r>
                <a:r>
                  <a:rPr lang="en-GB" sz="1000" b="1" baseline="0" dirty="0">
                    <a:solidFill>
                      <a:schemeClr val="tx1"/>
                    </a:solidFill>
                  </a:rPr>
                  <a:t> (%)</a:t>
                </a:r>
                <a:endParaRPr lang="en-GB" sz="1000" b="1" dirty="0">
                  <a:solidFill>
                    <a:schemeClr val="tx1"/>
                  </a:solidFill>
                </a:endParaRPr>
              </a:p>
            </c:rich>
          </c:tx>
          <c:layout>
            <c:manualLayout>
              <c:xMode val="edge"/>
              <c:yMode val="edge"/>
              <c:x val="4.5333400076109517E-2"/>
              <c:y val="0.12615415171865885"/>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712710696"/>
        <c:crosses val="autoZero"/>
        <c:crossBetween val="between"/>
        <c:maj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106653507780978"/>
          <c:y val="5.3838330142587071E-2"/>
          <c:w val="0.7227516117093753"/>
          <c:h val="0.73635769431910092"/>
        </c:manualLayout>
      </c:layout>
      <c:barChart>
        <c:barDir val="col"/>
        <c:grouping val="clustered"/>
        <c:varyColors val="0"/>
        <c:ser>
          <c:idx val="1"/>
          <c:order val="0"/>
          <c:tx>
            <c:strRef>
              <c:f>Sheet1!$A$11</c:f>
              <c:strCache>
                <c:ptCount val="1"/>
                <c:pt idx="0">
                  <c:v>POCS ≥1</c:v>
                </c:pt>
              </c:strCache>
            </c:strRef>
          </c:tx>
          <c:spPr>
            <a:solidFill>
              <a:srgbClr val="D0006F"/>
            </a:solidFill>
            <a:ln>
              <a:solidFill>
                <a:srgbClr val="D0006F"/>
              </a:solidFill>
            </a:ln>
            <a:effectLst/>
          </c:spPr>
          <c:invertIfNegative val="0"/>
          <c:dPt>
            <c:idx val="0"/>
            <c:invertIfNegative val="0"/>
            <c:bubble3D val="0"/>
            <c:spPr>
              <a:solidFill>
                <a:srgbClr val="D0006F"/>
              </a:solidFill>
              <a:ln>
                <a:solidFill>
                  <a:srgbClr val="D0006F"/>
                </a:solidFill>
              </a:ln>
              <a:effectLst/>
            </c:spPr>
            <c:extLst>
              <c:ext xmlns:c16="http://schemas.microsoft.com/office/drawing/2014/chart" uri="{C3380CC4-5D6E-409C-BE32-E72D297353CC}">
                <c16:uniqueId val="{00000001-9CDB-F64D-80B5-808E3F351BEE}"/>
              </c:ext>
            </c:extLst>
          </c:dPt>
          <c:dPt>
            <c:idx val="2"/>
            <c:invertIfNegative val="0"/>
            <c:bubble3D val="0"/>
            <c:spPr>
              <a:solidFill>
                <a:srgbClr val="D0006F"/>
              </a:solidFill>
              <a:ln>
                <a:solidFill>
                  <a:srgbClr val="D0006F"/>
                </a:solidFill>
              </a:ln>
              <a:effectLst/>
            </c:spPr>
            <c:extLst>
              <c:ext xmlns:c16="http://schemas.microsoft.com/office/drawing/2014/chart" uri="{C3380CC4-5D6E-409C-BE32-E72D297353CC}">
                <c16:uniqueId val="{00000003-9CDB-F64D-80B5-808E3F351BEE}"/>
              </c:ext>
            </c:extLst>
          </c:dPt>
          <c:dLbls>
            <c:dLbl>
              <c:idx val="0"/>
              <c:tx>
                <c:rich>
                  <a:bodyPr/>
                  <a:lstStyle/>
                  <a:p>
                    <a:r>
                      <a:rPr lang="en-US" dirty="0"/>
                      <a:t>~24%</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CDB-F64D-80B5-808E3F351BEE}"/>
                </c:ext>
              </c:extLst>
            </c:dLbl>
            <c:dLbl>
              <c:idx val="1"/>
              <c:tx>
                <c:rich>
                  <a:bodyPr/>
                  <a:lstStyle/>
                  <a:p>
                    <a:r>
                      <a:rPr lang="en-US" dirty="0"/>
                      <a:t>~31%</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CDB-F64D-80B5-808E3F351BEE}"/>
                </c:ext>
              </c:extLst>
            </c:dLbl>
            <c:dLbl>
              <c:idx val="2"/>
              <c:tx>
                <c:rich>
                  <a:bodyPr/>
                  <a:lstStyle/>
                  <a:p>
                    <a:r>
                      <a:rPr lang="en-US"/>
                      <a:t>63%</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CDB-F64D-80B5-808E3F351BEE}"/>
                </c:ext>
              </c:extLst>
            </c:dLbl>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Sheet1!$C$5:$E$5</c:f>
              <c:strCache>
                <c:ptCount val="3"/>
                <c:pt idx="0">
                  <c:v>controlled
(n=1604)</c:v>
                </c:pt>
                <c:pt idx="1">
                  <c:v>partially controlled
(n=2785)</c:v>
                </c:pt>
                <c:pt idx="2">
                  <c:v>uncontrolled
(n=3611)</c:v>
                </c:pt>
              </c:strCache>
            </c:strRef>
          </c:cat>
          <c:val>
            <c:numRef>
              <c:f>Sheet1!$C$11:$E$11</c:f>
              <c:numCache>
                <c:formatCode>0.0%</c:formatCode>
                <c:ptCount val="3"/>
                <c:pt idx="0">
                  <c:v>0.23690773067331672</c:v>
                </c:pt>
                <c:pt idx="1">
                  <c:v>0.30915619389587073</c:v>
                </c:pt>
                <c:pt idx="2">
                  <c:v>0.63001938521185263</c:v>
                </c:pt>
              </c:numCache>
            </c:numRef>
          </c:val>
          <c:extLst>
            <c:ext xmlns:c16="http://schemas.microsoft.com/office/drawing/2014/chart" uri="{C3380CC4-5D6E-409C-BE32-E72D297353CC}">
              <c16:uniqueId val="{00000005-9CDB-F64D-80B5-808E3F351BEE}"/>
            </c:ext>
          </c:extLst>
        </c:ser>
        <c:dLbls>
          <c:showLegendKey val="0"/>
          <c:showVal val="0"/>
          <c:showCatName val="0"/>
          <c:showSerName val="0"/>
          <c:showPercent val="0"/>
          <c:showBubbleSize val="0"/>
        </c:dLbls>
        <c:gapWidth val="219"/>
        <c:overlap val="-27"/>
        <c:axId val="-1612303520"/>
        <c:axId val="-1470708736"/>
      </c:barChart>
      <c:catAx>
        <c:axId val="-1612303520"/>
        <c:scaling>
          <c:orientation val="minMax"/>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1470708736"/>
        <c:crosses val="autoZero"/>
        <c:auto val="1"/>
        <c:lblAlgn val="ctr"/>
        <c:lblOffset val="100"/>
        <c:noMultiLvlLbl val="0"/>
      </c:catAx>
      <c:valAx>
        <c:axId val="-1470708736"/>
        <c:scaling>
          <c:orientation val="minMax"/>
          <c:max val="0.8"/>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1000" b="1" dirty="0">
                    <a:solidFill>
                      <a:schemeClr val="tx1"/>
                    </a:solidFill>
                  </a:rPr>
                  <a:t>% of patients</a:t>
                </a:r>
                <a:r>
                  <a:rPr lang="en-US" sz="1000" b="1" baseline="0" dirty="0">
                    <a:solidFill>
                      <a:schemeClr val="tx1"/>
                    </a:solidFill>
                  </a:rPr>
                  <a:t> </a:t>
                </a:r>
                <a:r>
                  <a:rPr lang="en-US" sz="1000" b="1" dirty="0">
                    <a:solidFill>
                      <a:schemeClr val="tx1"/>
                    </a:solidFill>
                  </a:rPr>
                  <a:t>with &gt;1 course </a:t>
                </a:r>
                <a:br>
                  <a:rPr lang="en-US" sz="1000" b="1" dirty="0">
                    <a:solidFill>
                      <a:schemeClr val="tx1"/>
                    </a:solidFill>
                  </a:rPr>
                </a:br>
                <a:r>
                  <a:rPr lang="en-US" sz="1000" b="1" dirty="0">
                    <a:solidFill>
                      <a:schemeClr val="tx1"/>
                    </a:solidFill>
                  </a:rPr>
                  <a:t>of OCS</a:t>
                </a:r>
              </a:p>
            </c:rich>
          </c:tx>
          <c:layout>
            <c:manualLayout>
              <c:xMode val="edge"/>
              <c:yMode val="edge"/>
              <c:x val="4.3085949282008019E-2"/>
              <c:y val="0.10020518795290695"/>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out"/>
        <c:minorTickMark val="none"/>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12303520"/>
        <c:crosses val="autoZero"/>
        <c:crossBetween val="between"/>
      </c:valAx>
      <c:spPr>
        <a:noFill/>
        <a:ln>
          <a:noFill/>
        </a:ln>
        <a:effectLst/>
      </c:spPr>
    </c:plotArea>
    <c:plotVisOnly val="1"/>
    <c:dispBlanksAs val="gap"/>
    <c:showDLblsOverMax val="0"/>
  </c:chart>
  <c:spPr>
    <a:noFill/>
    <a:ln>
      <a:noFill/>
    </a:ln>
    <a:effectLst/>
  </c:spPr>
  <c:txPr>
    <a:bodyPr/>
    <a:lstStyle/>
    <a:p>
      <a:pPr>
        <a:defRPr sz="7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0430366270459502"/>
          <c:y val="0.20704497714630868"/>
          <c:w val="0.64743758572276577"/>
          <c:h val="0.6728509867205178"/>
        </c:manualLayout>
      </c:layout>
      <c:barChart>
        <c:barDir val="bar"/>
        <c:grouping val="stacked"/>
        <c:varyColors val="0"/>
        <c:ser>
          <c:idx val="0"/>
          <c:order val="0"/>
          <c:tx>
            <c:strRef>
              <c:f>Papi!$A$8</c:f>
              <c:strCache>
                <c:ptCount val="1"/>
                <c:pt idx="0">
                  <c:v>1 severe exac rate (%)</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3865"/>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Papi!$B$7:$C$7</c:f>
              <c:strCache>
                <c:ptCount val="2"/>
                <c:pt idx="0">
                  <c:v>Adherent (&gt;80%)</c:v>
                </c:pt>
                <c:pt idx="1">
                  <c:v>Non-adherent (&lt;80%)</c:v>
                </c:pt>
              </c:strCache>
            </c:strRef>
          </c:cat>
          <c:val>
            <c:numRef>
              <c:f>Papi!$B$8:$C$8</c:f>
              <c:numCache>
                <c:formatCode>General</c:formatCode>
                <c:ptCount val="2"/>
                <c:pt idx="0">
                  <c:v>18.5</c:v>
                </c:pt>
                <c:pt idx="1">
                  <c:v>15.1</c:v>
                </c:pt>
              </c:numCache>
            </c:numRef>
          </c:val>
          <c:extLst>
            <c:ext xmlns:c16="http://schemas.microsoft.com/office/drawing/2014/chart" uri="{C3380CC4-5D6E-409C-BE32-E72D297353CC}">
              <c16:uniqueId val="{00000000-A5EF-F742-8924-BB8362E3DAD5}"/>
            </c:ext>
          </c:extLst>
        </c:ser>
        <c:ser>
          <c:idx val="1"/>
          <c:order val="1"/>
          <c:tx>
            <c:strRef>
              <c:f>Papi!$A$9</c:f>
              <c:strCache>
                <c:ptCount val="1"/>
                <c:pt idx="0">
                  <c:v>&gt;=2 severe exac rate (%)</c:v>
                </c:pt>
              </c:strCache>
            </c:strRef>
          </c:tx>
          <c:spPr>
            <a:solidFill>
              <a:srgbClr val="D0006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Papi!$B$7:$C$7</c:f>
              <c:strCache>
                <c:ptCount val="2"/>
                <c:pt idx="0">
                  <c:v>Adherent (&gt;80%)</c:v>
                </c:pt>
                <c:pt idx="1">
                  <c:v>Non-adherent (&lt;80%)</c:v>
                </c:pt>
              </c:strCache>
            </c:strRef>
          </c:cat>
          <c:val>
            <c:numRef>
              <c:f>Papi!$B$9:$C$9</c:f>
              <c:numCache>
                <c:formatCode>General</c:formatCode>
                <c:ptCount val="2"/>
                <c:pt idx="0">
                  <c:v>7.7</c:v>
                </c:pt>
                <c:pt idx="1">
                  <c:v>6.3</c:v>
                </c:pt>
              </c:numCache>
            </c:numRef>
          </c:val>
          <c:extLst>
            <c:ext xmlns:c16="http://schemas.microsoft.com/office/drawing/2014/chart" uri="{C3380CC4-5D6E-409C-BE32-E72D297353CC}">
              <c16:uniqueId val="{00000001-A5EF-F742-8924-BB8362E3DAD5}"/>
            </c:ext>
          </c:extLst>
        </c:ser>
        <c:dLbls>
          <c:showLegendKey val="0"/>
          <c:showVal val="0"/>
          <c:showCatName val="0"/>
          <c:showSerName val="0"/>
          <c:showPercent val="0"/>
          <c:showBubbleSize val="0"/>
        </c:dLbls>
        <c:gapWidth val="150"/>
        <c:overlap val="100"/>
        <c:axId val="2090492408"/>
        <c:axId val="2090591128"/>
      </c:barChart>
      <c:catAx>
        <c:axId val="2090492408"/>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crossAx val="2090591128"/>
        <c:crosses val="autoZero"/>
        <c:auto val="1"/>
        <c:lblAlgn val="ctr"/>
        <c:lblOffset val="100"/>
        <c:noMultiLvlLbl val="0"/>
      </c:catAx>
      <c:valAx>
        <c:axId val="20905911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0904924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GB" b="1" dirty="0">
                <a:solidFill>
                  <a:sysClr val="windowText" lastClr="000000"/>
                </a:solidFill>
                <a:latin typeface="Arial" panose="020B0604020202020204" pitchFamily="34" charset="0"/>
                <a:cs typeface="Arial" panose="020B0604020202020204" pitchFamily="34" charset="0"/>
              </a:rPr>
              <a:t>Hospitalisations/ED visit</a:t>
            </a:r>
            <a:r>
              <a:rPr lang="en-GB" b="1" baseline="30000" dirty="0">
                <a:solidFill>
                  <a:sysClr val="windowText" lastClr="000000"/>
                </a:solidFill>
                <a:latin typeface="Arial" panose="020B0604020202020204" pitchFamily="34" charset="0"/>
                <a:cs typeface="Arial" panose="020B0604020202020204" pitchFamily="34" charset="0"/>
              </a:rPr>
              <a:t>*</a:t>
            </a:r>
            <a:r>
              <a:rPr lang="en-GB" b="1" baseline="0" dirty="0">
                <a:solidFill>
                  <a:sysClr val="windowText" lastClr="000000"/>
                </a:solidFill>
                <a:latin typeface="Arial" panose="020B0604020202020204" pitchFamily="34" charset="0"/>
                <a:cs typeface="Arial" panose="020B0604020202020204" pitchFamily="34" charset="0"/>
              </a:rPr>
              <a:t> </a:t>
            </a:r>
            <a:endParaRPr lang="en-GB" b="1" dirty="0">
              <a:solidFill>
                <a:sysClr val="windowText" lastClr="000000"/>
              </a:solidFill>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Sheet1!$C$1</c:f>
              <c:strCache>
                <c:ptCount val="1"/>
                <c:pt idx="0">
                  <c:v>Odd ratio </c:v>
                </c:pt>
              </c:strCache>
            </c:strRef>
          </c:tx>
          <c:spPr>
            <a:solidFill>
              <a:schemeClr val="accent1"/>
            </a:solidFill>
            <a:ln>
              <a:noFill/>
            </a:ln>
            <a:effectLst/>
          </c:spPr>
          <c:invertIfNegative val="0"/>
          <c:dPt>
            <c:idx val="1"/>
            <c:invertIfNegative val="0"/>
            <c:bubble3D val="0"/>
            <c:spPr>
              <a:solidFill>
                <a:srgbClr val="D0006F"/>
              </a:solidFill>
              <a:ln>
                <a:noFill/>
              </a:ln>
              <a:effectLst/>
            </c:spPr>
            <c:extLst>
              <c:ext xmlns:c16="http://schemas.microsoft.com/office/drawing/2014/chart" uri="{C3380CC4-5D6E-409C-BE32-E72D297353CC}">
                <c16:uniqueId val="{00000001-5E9C-4F41-A2AA-882B5E173EEA}"/>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2-5E9C-4F41-A2AA-882B5E173EEA}"/>
              </c:ext>
            </c:extLst>
          </c:dPt>
          <c:dPt>
            <c:idx val="3"/>
            <c:invertIfNegative val="0"/>
            <c:bubble3D val="0"/>
            <c:spPr>
              <a:solidFill>
                <a:schemeClr val="accent3"/>
              </a:solidFill>
              <a:ln>
                <a:noFill/>
              </a:ln>
              <a:effectLst/>
            </c:spPr>
            <c:extLst>
              <c:ext xmlns:c16="http://schemas.microsoft.com/office/drawing/2014/chart" uri="{C3380CC4-5D6E-409C-BE32-E72D297353CC}">
                <c16:uniqueId val="{00000003-5E9C-4F41-A2AA-882B5E173EE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Sheet1!$B$2:$B$5</c:f>
              <c:strCache>
                <c:ptCount val="4"/>
                <c:pt idx="0">
                  <c:v>0–2</c:v>
                </c:pt>
                <c:pt idx="1">
                  <c:v>3–6</c:v>
                </c:pt>
                <c:pt idx="2">
                  <c:v>7–12</c:v>
                </c:pt>
                <c:pt idx="3">
                  <c:v>&gt;12</c:v>
                </c:pt>
              </c:strCache>
            </c:strRef>
          </c:cat>
          <c:val>
            <c:numRef>
              <c:f>Sheet1!$C$2:$C$5</c:f>
              <c:numCache>
                <c:formatCode>General</c:formatCode>
                <c:ptCount val="4"/>
                <c:pt idx="1">
                  <c:v>2.1</c:v>
                </c:pt>
                <c:pt idx="2">
                  <c:v>2.9</c:v>
                </c:pt>
                <c:pt idx="3">
                  <c:v>4.5999999999999996</c:v>
                </c:pt>
              </c:numCache>
            </c:numRef>
          </c:val>
          <c:extLst>
            <c:ext xmlns:c16="http://schemas.microsoft.com/office/drawing/2014/chart" uri="{C3380CC4-5D6E-409C-BE32-E72D297353CC}">
              <c16:uniqueId val="{00000000-5E9C-4F41-A2AA-882B5E173EEA}"/>
            </c:ext>
          </c:extLst>
        </c:ser>
        <c:dLbls>
          <c:showLegendKey val="0"/>
          <c:showVal val="0"/>
          <c:showCatName val="0"/>
          <c:showSerName val="0"/>
          <c:showPercent val="0"/>
          <c:showBubbleSize val="0"/>
        </c:dLbls>
        <c:gapWidth val="219"/>
        <c:overlap val="-27"/>
        <c:axId val="516395464"/>
        <c:axId val="516392512"/>
      </c:barChart>
      <c:catAx>
        <c:axId val="516395464"/>
        <c:scaling>
          <c:orientation val="minMax"/>
        </c:scaling>
        <c:delete val="0"/>
        <c:axPos val="b"/>
        <c:title>
          <c:tx>
            <c:rich>
              <a:bodyPr rot="0" spcFirstLastPara="1" vertOverflow="ellipsis" vert="horz" wrap="square" anchor="ctr" anchorCtr="1"/>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GB" sz="1050" b="1" dirty="0">
                    <a:solidFill>
                      <a:sysClr val="windowText" lastClr="000000"/>
                    </a:solidFill>
                    <a:latin typeface="Arial" panose="020B0604020202020204" pitchFamily="34" charset="0"/>
                    <a:cs typeface="Arial" panose="020B0604020202020204" pitchFamily="34" charset="0"/>
                  </a:rPr>
                  <a:t>Number</a:t>
                </a:r>
                <a:r>
                  <a:rPr lang="en-GB" sz="1050" b="1" baseline="0" dirty="0">
                    <a:solidFill>
                      <a:sysClr val="windowText" lastClr="000000"/>
                    </a:solidFill>
                    <a:latin typeface="Arial" panose="020B0604020202020204" pitchFamily="34" charset="0"/>
                    <a:cs typeface="Arial" panose="020B0604020202020204" pitchFamily="34" charset="0"/>
                  </a:rPr>
                  <a:t> of SABA canisters per year</a:t>
                </a:r>
                <a:endParaRPr lang="en-GB" sz="1050" b="1" dirty="0">
                  <a:solidFill>
                    <a:sysClr val="windowText" lastClr="000000"/>
                  </a:solidFill>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16392512"/>
        <c:crosses val="autoZero"/>
        <c:auto val="1"/>
        <c:lblAlgn val="ctr"/>
        <c:lblOffset val="100"/>
        <c:noMultiLvlLbl val="0"/>
      </c:catAx>
      <c:valAx>
        <c:axId val="516392512"/>
        <c:scaling>
          <c:orientation val="minMax"/>
        </c:scaling>
        <c:delete val="0"/>
        <c:axPos val="l"/>
        <c:title>
          <c:tx>
            <c:rich>
              <a:bodyPr rot="-5400000" spcFirstLastPara="1" vertOverflow="ellipsis" vert="horz" wrap="square" anchor="ctr" anchorCtr="1"/>
              <a:lstStyle/>
              <a:p>
                <a:pPr>
                  <a:defRPr sz="11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GB" sz="1100" b="1" dirty="0">
                    <a:solidFill>
                      <a:sysClr val="windowText" lastClr="000000"/>
                    </a:solidFill>
                    <a:latin typeface="Arial" panose="020B0604020202020204" pitchFamily="34" charset="0"/>
                    <a:cs typeface="Arial" panose="020B0604020202020204" pitchFamily="34" charset="0"/>
                  </a:rPr>
                  <a:t>Odds ratio</a:t>
                </a:r>
              </a:p>
            </c:rich>
          </c:tx>
          <c:overlay val="0"/>
          <c:spPr>
            <a:noFill/>
            <a:ln>
              <a:noFill/>
            </a:ln>
            <a:effectLst/>
          </c:spPr>
          <c:txPr>
            <a:bodyPr rot="-5400000" spcFirstLastPara="1" vertOverflow="ellipsis" vert="horz" wrap="square" anchor="ctr" anchorCtr="1"/>
            <a:lstStyle/>
            <a:p>
              <a:pPr>
                <a:defRPr sz="11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16395464"/>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b="1" dirty="0">
                <a:solidFill>
                  <a:sysClr val="windowText" lastClr="000000"/>
                </a:solidFill>
                <a:latin typeface="Arial" panose="020B0604020202020204" pitchFamily="34" charset="0"/>
                <a:cs typeface="Arial" panose="020B0604020202020204" pitchFamily="34" charset="0"/>
              </a:rPr>
              <a:t>OCS prescriptions</a:t>
            </a:r>
            <a:r>
              <a:rPr lang="en-US" b="1" baseline="30000" dirty="0">
                <a:solidFill>
                  <a:sysClr val="windowText" lastClr="000000"/>
                </a:solidFill>
                <a:latin typeface="Arial" panose="020B0604020202020204" pitchFamily="34" charset="0"/>
                <a:cs typeface="Arial" panose="020B0604020202020204" pitchFamily="34" charset="0"/>
              </a:rPr>
              <a:t>*</a:t>
            </a:r>
            <a:r>
              <a:rPr lang="en-US" b="1" dirty="0">
                <a:solidFill>
                  <a:sysClr val="windowText" lastClr="000000"/>
                </a:solidFill>
                <a:latin typeface="Arial" panose="020B0604020202020204" pitchFamily="34" charset="0"/>
                <a:cs typeface="Arial" panose="020B0604020202020204" pitchFamily="34" charset="0"/>
              </a:rPr>
              <a:t> </a:t>
            </a: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'[Schatz redrawn graphs_8Mar2019.xlsx]Sheet1'!$C$17</c:f>
              <c:strCache>
                <c:ptCount val="1"/>
                <c:pt idx="0">
                  <c:v>Odd ratio </c:v>
                </c:pt>
              </c:strCache>
            </c:strRef>
          </c:tx>
          <c:spPr>
            <a:solidFill>
              <a:schemeClr val="accent1"/>
            </a:solidFill>
            <a:ln>
              <a:noFill/>
            </a:ln>
            <a:effectLst/>
          </c:spPr>
          <c:invertIfNegative val="0"/>
          <c:dPt>
            <c:idx val="1"/>
            <c:invertIfNegative val="0"/>
            <c:bubble3D val="0"/>
            <c:spPr>
              <a:solidFill>
                <a:srgbClr val="D0006F"/>
              </a:solidFill>
              <a:ln>
                <a:noFill/>
              </a:ln>
              <a:effectLst/>
            </c:spPr>
            <c:extLst>
              <c:ext xmlns:c16="http://schemas.microsoft.com/office/drawing/2014/chart" uri="{C3380CC4-5D6E-409C-BE32-E72D297353CC}">
                <c16:uniqueId val="{00000001-DC9F-4C90-A772-501828C939AF}"/>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2-DC9F-4C90-A772-501828C939AF}"/>
              </c:ext>
            </c:extLst>
          </c:dPt>
          <c:dPt>
            <c:idx val="3"/>
            <c:invertIfNegative val="0"/>
            <c:bubble3D val="0"/>
            <c:spPr>
              <a:solidFill>
                <a:schemeClr val="accent3"/>
              </a:solidFill>
              <a:ln>
                <a:noFill/>
              </a:ln>
              <a:effectLst/>
            </c:spPr>
            <c:extLst>
              <c:ext xmlns:c16="http://schemas.microsoft.com/office/drawing/2014/chart" uri="{C3380CC4-5D6E-409C-BE32-E72D297353CC}">
                <c16:uniqueId val="{00000003-DC9F-4C90-A772-501828C939A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'[Schatz redrawn graphs_8Mar2019.xlsx]Sheet1'!$B$18:$B$21</c:f>
              <c:strCache>
                <c:ptCount val="4"/>
                <c:pt idx="0">
                  <c:v>0–2</c:v>
                </c:pt>
                <c:pt idx="1">
                  <c:v>3–6</c:v>
                </c:pt>
                <c:pt idx="2">
                  <c:v>7–12</c:v>
                </c:pt>
                <c:pt idx="3">
                  <c:v>&gt;12</c:v>
                </c:pt>
              </c:strCache>
            </c:strRef>
          </c:cat>
          <c:val>
            <c:numRef>
              <c:f>'[Schatz redrawn graphs_8Mar2019.xlsx]Sheet1'!$C$18:$C$21</c:f>
              <c:numCache>
                <c:formatCode>General</c:formatCode>
                <c:ptCount val="4"/>
                <c:pt idx="1">
                  <c:v>2.2999999999999998</c:v>
                </c:pt>
                <c:pt idx="2">
                  <c:v>2.9</c:v>
                </c:pt>
                <c:pt idx="3">
                  <c:v>4.0999999999999996</c:v>
                </c:pt>
              </c:numCache>
            </c:numRef>
          </c:val>
          <c:extLst>
            <c:ext xmlns:c16="http://schemas.microsoft.com/office/drawing/2014/chart" uri="{C3380CC4-5D6E-409C-BE32-E72D297353CC}">
              <c16:uniqueId val="{00000000-DC9F-4C90-A772-501828C939AF}"/>
            </c:ext>
          </c:extLst>
        </c:ser>
        <c:dLbls>
          <c:showLegendKey val="0"/>
          <c:showVal val="0"/>
          <c:showCatName val="0"/>
          <c:showSerName val="0"/>
          <c:showPercent val="0"/>
          <c:showBubbleSize val="0"/>
        </c:dLbls>
        <c:gapWidth val="219"/>
        <c:overlap val="-27"/>
        <c:axId val="516395792"/>
        <c:axId val="516392840"/>
      </c:barChart>
      <c:catAx>
        <c:axId val="516395792"/>
        <c:scaling>
          <c:orientation val="minMax"/>
        </c:scaling>
        <c:delete val="0"/>
        <c:axPos val="b"/>
        <c:title>
          <c:tx>
            <c:rich>
              <a:bodyPr rot="0" spcFirstLastPara="1" vertOverflow="ellipsis" vert="horz" wrap="square" anchor="ctr" anchorCtr="1"/>
              <a:lstStyle/>
              <a:p>
                <a:pPr>
                  <a:defRPr sz="11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GB" sz="1100" b="1" dirty="0">
                    <a:solidFill>
                      <a:sysClr val="windowText" lastClr="000000"/>
                    </a:solidFill>
                    <a:latin typeface="Arial" panose="020B0604020202020204" pitchFamily="34" charset="0"/>
                    <a:cs typeface="Arial" panose="020B0604020202020204" pitchFamily="34" charset="0"/>
                  </a:rPr>
                  <a:t>Number of SABA canisters per year</a:t>
                </a:r>
              </a:p>
            </c:rich>
          </c:tx>
          <c:overlay val="0"/>
          <c:spPr>
            <a:noFill/>
            <a:ln>
              <a:noFill/>
            </a:ln>
            <a:effectLst/>
          </c:spPr>
          <c:txPr>
            <a:bodyPr rot="0" spcFirstLastPara="1" vertOverflow="ellipsis" vert="horz" wrap="square" anchor="ctr" anchorCtr="1"/>
            <a:lstStyle/>
            <a:p>
              <a:pPr>
                <a:defRPr sz="11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16392840"/>
        <c:crosses val="autoZero"/>
        <c:auto val="1"/>
        <c:lblAlgn val="ctr"/>
        <c:lblOffset val="100"/>
        <c:noMultiLvlLbl val="0"/>
      </c:catAx>
      <c:valAx>
        <c:axId val="516392840"/>
        <c:scaling>
          <c:orientation val="minMax"/>
          <c:max val="5"/>
        </c:scaling>
        <c:delete val="0"/>
        <c:axPos val="l"/>
        <c:title>
          <c:tx>
            <c:rich>
              <a:bodyPr rot="-5400000" spcFirstLastPara="1" vertOverflow="ellipsis" vert="horz" wrap="square" anchor="ctr" anchorCtr="1"/>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GB" sz="1050" b="1" dirty="0">
                    <a:solidFill>
                      <a:sysClr val="windowText" lastClr="000000"/>
                    </a:solidFill>
                    <a:latin typeface="Arial" panose="020B0604020202020204" pitchFamily="34" charset="0"/>
                    <a:cs typeface="Arial" panose="020B0604020202020204" pitchFamily="34" charset="0"/>
                  </a:rPr>
                  <a:t>Odds ratio</a:t>
                </a:r>
              </a:p>
            </c:rich>
          </c:tx>
          <c:overlay val="0"/>
          <c:spPr>
            <a:noFill/>
            <a:ln>
              <a:noFill/>
            </a:ln>
            <a:effectLst/>
          </c:spPr>
          <c:txPr>
            <a:bodyPr rot="-5400000" spcFirstLastPara="1" vertOverflow="ellipsis" vert="horz" wrap="square" anchor="ctr" anchorCtr="1"/>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16395792"/>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356481500340135"/>
          <c:y val="7.712718530076744E-2"/>
          <c:w val="0.82643515141249224"/>
          <c:h val="0.67672913415915681"/>
        </c:manualLayout>
      </c:layout>
      <c:lineChart>
        <c:grouping val="standard"/>
        <c:varyColors val="0"/>
        <c:ser>
          <c:idx val="0"/>
          <c:order val="0"/>
          <c:tx>
            <c:strRef>
              <c:f>Sheet1!$B$1</c:f>
              <c:strCache>
                <c:ptCount val="1"/>
                <c:pt idx="0">
                  <c:v>Column1</c:v>
                </c:pt>
              </c:strCache>
            </c:strRef>
          </c:tx>
          <c:spPr>
            <a:ln w="19050" cap="rnd">
              <a:solidFill>
                <a:srgbClr val="D0006F"/>
              </a:solidFill>
              <a:round/>
            </a:ln>
            <a:effectLst/>
          </c:spPr>
          <c:marker>
            <c:symbol val="circle"/>
            <c:size val="5"/>
            <c:spPr>
              <a:solidFill>
                <a:schemeClr val="accent1"/>
              </a:solidFill>
              <a:ln w="9525">
                <a:solidFill>
                  <a:srgbClr val="D0006F"/>
                </a:solidFill>
              </a:ln>
              <a:effectLst/>
            </c:spPr>
          </c:marker>
          <c:cat>
            <c:strRef>
              <c:f>Sheet1!$A$2:$A$7</c:f>
              <c:strCache>
                <c:ptCount val="6"/>
                <c:pt idx="0">
                  <c:v>1</c:v>
                </c:pt>
                <c:pt idx="1">
                  <c:v>2</c:v>
                </c:pt>
                <c:pt idx="2">
                  <c:v>3</c:v>
                </c:pt>
                <c:pt idx="3">
                  <c:v>4</c:v>
                </c:pt>
                <c:pt idx="4">
                  <c:v>5</c:v>
                </c:pt>
                <c:pt idx="5">
                  <c:v>&gt;=6</c:v>
                </c:pt>
              </c:strCache>
            </c:strRef>
          </c:cat>
          <c:val>
            <c:numRef>
              <c:f>Sheet1!$B$2:$B$7</c:f>
              <c:numCache>
                <c:formatCode>General</c:formatCode>
                <c:ptCount val="6"/>
                <c:pt idx="0">
                  <c:v>1.1000000000000001</c:v>
                </c:pt>
                <c:pt idx="1">
                  <c:v>1.7</c:v>
                </c:pt>
                <c:pt idx="2">
                  <c:v>2.4</c:v>
                </c:pt>
                <c:pt idx="3">
                  <c:v>2.6</c:v>
                </c:pt>
                <c:pt idx="4">
                  <c:v>2.8</c:v>
                </c:pt>
                <c:pt idx="5">
                  <c:v>3.8</c:v>
                </c:pt>
              </c:numCache>
            </c:numRef>
          </c:val>
          <c:smooth val="0"/>
          <c:extLst>
            <c:ext xmlns:c16="http://schemas.microsoft.com/office/drawing/2014/chart" uri="{C3380CC4-5D6E-409C-BE32-E72D297353CC}">
              <c16:uniqueId val="{00000000-8385-4C5E-8FE0-93E5D8F1AAEB}"/>
            </c:ext>
          </c:extLst>
        </c:ser>
        <c:ser>
          <c:idx val="1"/>
          <c:order val="1"/>
          <c:tx>
            <c:strRef>
              <c:f>Sheet1!$C$1</c:f>
              <c:strCache>
                <c:ptCount val="1"/>
                <c:pt idx="0">
                  <c:v>Column2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cat>
            <c:strRef>
              <c:f>Sheet1!$A$2:$A$7</c:f>
              <c:strCache>
                <c:ptCount val="6"/>
                <c:pt idx="0">
                  <c:v>1</c:v>
                </c:pt>
                <c:pt idx="1">
                  <c:v>2</c:v>
                </c:pt>
                <c:pt idx="2">
                  <c:v>3</c:v>
                </c:pt>
                <c:pt idx="3">
                  <c:v>4</c:v>
                </c:pt>
                <c:pt idx="4">
                  <c:v>5</c:v>
                </c:pt>
                <c:pt idx="5">
                  <c:v>&gt;=6</c:v>
                </c:pt>
              </c:strCache>
            </c:strRef>
          </c:cat>
          <c:val>
            <c:numRef>
              <c:f>Sheet1!$C$2:$C$7</c:f>
              <c:numCache>
                <c:formatCode>General</c:formatCode>
                <c:ptCount val="6"/>
                <c:pt idx="0">
                  <c:v>1.4</c:v>
                </c:pt>
                <c:pt idx="1">
                  <c:v>1.9</c:v>
                </c:pt>
                <c:pt idx="2">
                  <c:v>2.4</c:v>
                </c:pt>
                <c:pt idx="3">
                  <c:v>3.4</c:v>
                </c:pt>
                <c:pt idx="4">
                  <c:v>4</c:v>
                </c:pt>
                <c:pt idx="5">
                  <c:v>5.2</c:v>
                </c:pt>
              </c:numCache>
            </c:numRef>
          </c:val>
          <c:smooth val="0"/>
          <c:extLst>
            <c:ext xmlns:c16="http://schemas.microsoft.com/office/drawing/2014/chart" uri="{C3380CC4-5D6E-409C-BE32-E72D297353CC}">
              <c16:uniqueId val="{00000001-8385-4C5E-8FE0-93E5D8F1AAEB}"/>
            </c:ext>
          </c:extLst>
        </c:ser>
        <c:dLbls>
          <c:showLegendKey val="0"/>
          <c:showVal val="0"/>
          <c:showCatName val="0"/>
          <c:showSerName val="0"/>
          <c:showPercent val="0"/>
          <c:showBubbleSize val="0"/>
        </c:dLbls>
        <c:marker val="1"/>
        <c:smooth val="0"/>
        <c:axId val="712710696"/>
        <c:axId val="712709056"/>
      </c:lineChart>
      <c:catAx>
        <c:axId val="71271069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712709056"/>
        <c:crosses val="autoZero"/>
        <c:auto val="1"/>
        <c:lblAlgn val="ctr"/>
        <c:lblOffset val="100"/>
        <c:noMultiLvlLbl val="0"/>
      </c:catAx>
      <c:valAx>
        <c:axId val="712709056"/>
        <c:scaling>
          <c:orientation val="minMax"/>
          <c:max val="6"/>
          <c:min val="0"/>
        </c:scaling>
        <c:delete val="0"/>
        <c:axPos val="l"/>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GB" sz="1000" b="1" dirty="0">
                    <a:solidFill>
                      <a:schemeClr val="tx1"/>
                    </a:solidFill>
                  </a:rPr>
                  <a:t>Adjusted odds</a:t>
                </a:r>
                <a:r>
                  <a:rPr lang="en-GB" sz="1000" b="1" baseline="0" dirty="0">
                    <a:solidFill>
                      <a:schemeClr val="tx1"/>
                    </a:solidFill>
                  </a:rPr>
                  <a:t> ratio</a:t>
                </a:r>
                <a:endParaRPr lang="en-GB" sz="1000" b="1" dirty="0">
                  <a:solidFill>
                    <a:schemeClr val="tx1"/>
                  </a:solidFill>
                </a:endParaRPr>
              </a:p>
            </c:rich>
          </c:tx>
          <c:layout>
            <c:manualLayout>
              <c:xMode val="edge"/>
              <c:yMode val="edge"/>
              <c:x val="6.9390378015372345E-2"/>
              <c:y val="0.17107561379486039"/>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712710696"/>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6/25/2019</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6/25/2019</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280988"/>
            <a:ext cx="5575300" cy="3136900"/>
          </a:xfrm>
        </p:spPr>
      </p:sp>
      <p:sp>
        <p:nvSpPr>
          <p:cNvPr id="3" name="Notes Placeholder 2"/>
          <p:cNvSpPr>
            <a:spLocks noGrp="1"/>
          </p:cNvSpPr>
          <p:nvPr>
            <p:ph type="body" idx="1"/>
          </p:nvPr>
        </p:nvSpPr>
        <p:spPr>
          <a:xfrm>
            <a:off x="127660" y="3504208"/>
            <a:ext cx="6602680" cy="5792193"/>
          </a:xfrm>
        </p:spPr>
        <p:txBody>
          <a:bodyPr/>
          <a:lstStyle/>
          <a:p>
            <a:pPr marL="171450" marR="0" lvl="0" indent="-171450" algn="l" defTabSz="914400" rtl="0" eaLnBrk="1" fontAlgn="auto" latinLnBrk="0" hangingPunct="1">
              <a:lnSpc>
                <a:spcPct val="100000"/>
              </a:lnSpc>
              <a:spcBef>
                <a:spcPts val="300"/>
              </a:spcBef>
              <a:spcAft>
                <a:spcPts val="0"/>
              </a:spcAft>
              <a:buClr>
                <a:schemeClr val="accent1"/>
              </a:buClr>
              <a:buSzPct val="100000"/>
              <a:tabLst/>
              <a:defRPr/>
            </a:pPr>
            <a:endParaRPr lang="en-US" sz="1000" b="0" i="0" dirty="0">
              <a:solidFill>
                <a:srgbClr val="FF0000"/>
              </a:solidFill>
            </a:endParaRPr>
          </a:p>
        </p:txBody>
      </p:sp>
      <p:sp>
        <p:nvSpPr>
          <p:cNvPr id="4" name="Slide Number Placeholder 3"/>
          <p:cNvSpPr>
            <a:spLocks noGrp="1"/>
          </p:cNvSpPr>
          <p:nvPr>
            <p:ph type="sldNum" sz="quarter" idx="10"/>
          </p:nvPr>
        </p:nvSpPr>
        <p:spPr/>
        <p:txBody>
          <a:bodyPr/>
          <a:lstStyle/>
          <a:p>
            <a:fld id="{50487F27-F4AC-478C-A07B-A71CA0B86259}" type="slidenum">
              <a:rPr lang="en-US" smtClean="0"/>
              <a:pPr/>
              <a:t>1</a:t>
            </a:fld>
            <a:endParaRPr lang="en-US" dirty="0"/>
          </a:p>
        </p:txBody>
      </p:sp>
    </p:spTree>
    <p:extLst>
      <p:ext uri="{BB962C8B-B14F-4D97-AF65-F5344CB8AC3E}">
        <p14:creationId xmlns:p14="http://schemas.microsoft.com/office/powerpoint/2010/main" val="1276192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endParaRPr lang="en-US" b="1" dirty="0"/>
          </a:p>
          <a:p>
            <a:pPr marL="171450" indent="-171450">
              <a:buFont typeface="Arial" panose="020B0604020202020204" pitchFamily="34" charset="0"/>
              <a:buChar char="•"/>
            </a:pPr>
            <a:r>
              <a:rPr lang="en-US" sz="1200" dirty="0"/>
              <a:t>Despite adherence to ICS therapy patients experience exacerbations</a:t>
            </a:r>
            <a:r>
              <a:rPr lang="en-US" sz="1200" baseline="30000" dirty="0"/>
              <a:t>1</a:t>
            </a:r>
          </a:p>
          <a:p>
            <a:pPr marL="171450" indent="-171450">
              <a:buFont typeface="Arial" panose="020B0604020202020204" pitchFamily="34" charset="0"/>
              <a:buChar char="•"/>
            </a:pPr>
            <a:r>
              <a:rPr lang="en-US" sz="1200" dirty="0"/>
              <a:t>In addition, patients with both GINA-defined controlled and uncontrolled asthma experience exacerbations</a:t>
            </a:r>
            <a:r>
              <a:rPr lang="en-US" sz="1200" baseline="30000" dirty="0"/>
              <a:t>2</a:t>
            </a:r>
            <a:r>
              <a:rPr lang="en-US" sz="1200" dirty="0"/>
              <a:t> </a:t>
            </a:r>
          </a:p>
          <a:p>
            <a:endParaRPr lang="en-US" b="1" dirty="0"/>
          </a:p>
          <a:p>
            <a:r>
              <a:rPr lang="en-US" b="1" dirty="0"/>
              <a:t>References:</a:t>
            </a:r>
          </a:p>
          <a:p>
            <a:endParaRPr lang="en-US" b="1" dirty="0"/>
          </a:p>
          <a:p>
            <a:pPr marL="228600" indent="-228600">
              <a:buAutoNum type="arabicPeriod"/>
            </a:pPr>
            <a:r>
              <a:rPr lang="en-US" sz="1200" kern="1200" dirty="0" err="1">
                <a:solidFill>
                  <a:schemeClr val="tx1"/>
                </a:solidFill>
                <a:effectLst/>
                <a:latin typeface="+mn-lt"/>
                <a:ea typeface="+mn-ea"/>
                <a:cs typeface="+mn-cs"/>
              </a:rPr>
              <a:t>Papi</a:t>
            </a:r>
            <a:r>
              <a:rPr lang="en-US" sz="1200" kern="1200" dirty="0">
                <a:solidFill>
                  <a:schemeClr val="tx1"/>
                </a:solidFill>
                <a:effectLst/>
                <a:latin typeface="+mn-lt"/>
                <a:ea typeface="+mn-ea"/>
                <a:cs typeface="+mn-cs"/>
              </a:rPr>
              <a:t> A, Ryan D, Soriano JB, et al. Relationship of Inhaled Corticosteroid Adherence to Asthma Exacerbations in Patients with Moderate-to-Severe Asthma. </a:t>
            </a:r>
            <a:r>
              <a:rPr lang="en-US" sz="1200" i="1" kern="1200" dirty="0">
                <a:solidFill>
                  <a:schemeClr val="tx1"/>
                </a:solidFill>
                <a:effectLst/>
                <a:latin typeface="+mn-lt"/>
                <a:ea typeface="+mn-ea"/>
                <a:cs typeface="+mn-cs"/>
              </a:rPr>
              <a:t>J Allergy Clin Immunol </a:t>
            </a:r>
            <a:r>
              <a:rPr lang="en-US" sz="1200" i="1" kern="1200" dirty="0" err="1">
                <a:solidFill>
                  <a:schemeClr val="tx1"/>
                </a:solidFill>
                <a:effectLst/>
                <a:latin typeface="+mn-lt"/>
                <a:ea typeface="+mn-ea"/>
                <a:cs typeface="+mn-cs"/>
              </a:rPr>
              <a:t>Pract</a:t>
            </a:r>
            <a:r>
              <a:rPr lang="en-US" sz="1200" kern="1200" dirty="0">
                <a:solidFill>
                  <a:schemeClr val="tx1"/>
                </a:solidFill>
                <a:effectLst/>
                <a:latin typeface="+mn-lt"/>
                <a:ea typeface="+mn-ea"/>
                <a:cs typeface="+mn-cs"/>
              </a:rPr>
              <a:t>. 2018;6:1989-1998.</a:t>
            </a:r>
          </a:p>
          <a:p>
            <a:pPr marL="228600" indent="-228600">
              <a:buAutoNum type="arabicPeriod"/>
            </a:pPr>
            <a:r>
              <a:rPr lang="en-US" sz="1200" kern="1200" dirty="0">
                <a:solidFill>
                  <a:schemeClr val="tx1"/>
                </a:solidFill>
                <a:effectLst/>
                <a:latin typeface="+mn-lt"/>
                <a:ea typeface="+mn-ea"/>
                <a:cs typeface="+mn-cs"/>
              </a:rPr>
              <a:t>Price D, Fletcher M, van der </a:t>
            </a:r>
            <a:r>
              <a:rPr lang="en-US" sz="1200" kern="1200" dirty="0" err="1">
                <a:solidFill>
                  <a:schemeClr val="tx1"/>
                </a:solidFill>
                <a:effectLst/>
                <a:latin typeface="+mn-lt"/>
                <a:ea typeface="+mn-ea"/>
                <a:cs typeface="+mn-cs"/>
              </a:rPr>
              <a:t>Molen</a:t>
            </a:r>
            <a:r>
              <a:rPr lang="en-US" sz="1200" kern="1200" dirty="0">
                <a:solidFill>
                  <a:schemeClr val="tx1"/>
                </a:solidFill>
                <a:effectLst/>
                <a:latin typeface="+mn-lt"/>
                <a:ea typeface="+mn-ea"/>
                <a:cs typeface="+mn-cs"/>
              </a:rPr>
              <a:t> T. Asthma control and management in 8,000 European patients: the </a:t>
            </a:r>
            <a:r>
              <a:rPr lang="en-US" sz="1200" kern="1200" dirty="0" err="1">
                <a:solidFill>
                  <a:schemeClr val="tx1"/>
                </a:solidFill>
                <a:effectLst/>
                <a:latin typeface="+mn-lt"/>
                <a:ea typeface="+mn-ea"/>
                <a:cs typeface="+mn-cs"/>
              </a:rPr>
              <a:t>REcognise</a:t>
            </a:r>
            <a:r>
              <a:rPr lang="en-US" sz="1200" kern="1200" dirty="0">
                <a:solidFill>
                  <a:schemeClr val="tx1"/>
                </a:solidFill>
                <a:effectLst/>
                <a:latin typeface="+mn-lt"/>
                <a:ea typeface="+mn-ea"/>
                <a:cs typeface="+mn-cs"/>
              </a:rPr>
              <a:t> Asthma and </a:t>
            </a:r>
            <a:r>
              <a:rPr lang="en-US" sz="1200" kern="1200" dirty="0" err="1">
                <a:solidFill>
                  <a:schemeClr val="tx1"/>
                </a:solidFill>
                <a:effectLst/>
                <a:latin typeface="+mn-lt"/>
                <a:ea typeface="+mn-ea"/>
                <a:cs typeface="+mn-cs"/>
              </a:rPr>
              <a:t>LInk</a:t>
            </a:r>
            <a:r>
              <a:rPr lang="en-US" sz="1200" kern="1200" dirty="0">
                <a:solidFill>
                  <a:schemeClr val="tx1"/>
                </a:solidFill>
                <a:effectLst/>
                <a:latin typeface="+mn-lt"/>
                <a:ea typeface="+mn-ea"/>
                <a:cs typeface="+mn-cs"/>
              </a:rPr>
              <a:t> to Symptoms and Experience (REALISE) survey. </a:t>
            </a:r>
            <a:r>
              <a:rPr lang="en-US" sz="1200" i="1" kern="1200" dirty="0">
                <a:solidFill>
                  <a:schemeClr val="tx1"/>
                </a:solidFill>
                <a:effectLst/>
                <a:latin typeface="+mn-lt"/>
                <a:ea typeface="+mn-ea"/>
                <a:cs typeface="+mn-cs"/>
              </a:rPr>
              <a:t>NPJ Prim Care Respir Med</a:t>
            </a:r>
            <a:r>
              <a:rPr lang="en-US" sz="1200" kern="1200" dirty="0">
                <a:solidFill>
                  <a:schemeClr val="tx1"/>
                </a:solidFill>
                <a:effectLst/>
                <a:latin typeface="+mn-lt"/>
                <a:ea typeface="+mn-ea"/>
                <a:cs typeface="+mn-cs"/>
              </a:rPr>
              <a:t>. 2014;24:14009.</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C189A6-9AA2-304C-A01C-4640F465912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0805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GB" sz="1200" b="1" dirty="0">
                <a:solidFill>
                  <a:srgbClr val="000000"/>
                </a:solidFill>
                <a:latin typeface="Arial" panose="020B0604020202020204" pitchFamily="34" charset="0"/>
                <a:cs typeface="Arial" panose="020B0604020202020204" pitchFamily="34" charset="0"/>
              </a:rPr>
              <a:t>Key points:</a:t>
            </a:r>
          </a:p>
          <a:p>
            <a:pPr lvl="0" defTabSz="914400">
              <a:defRPr/>
            </a:pPr>
            <a:endParaRPr lang="en-GB" sz="1200" b="1" dirty="0">
              <a:solidFill>
                <a:srgbClr val="000000"/>
              </a:solidFill>
              <a:latin typeface="Arial" panose="020B0604020202020204" pitchFamily="34" charset="0"/>
              <a:cs typeface="Arial" panose="020B0604020202020204" pitchFamily="34" charset="0"/>
            </a:endParaRPr>
          </a:p>
          <a:p>
            <a:pPr marL="171450" lvl="0" indent="-171450" defTabSz="914400">
              <a:buFont typeface="Arial" panose="020B0604020202020204" pitchFamily="34" charset="0"/>
              <a:buChar char="•"/>
              <a:defRPr/>
            </a:pPr>
            <a:r>
              <a:rPr lang="en-GB" dirty="0"/>
              <a:t>Asthma is a chronic inflammatory disease; inflammation is central to exacerbations.</a:t>
            </a:r>
            <a:r>
              <a:rPr lang="en-GB" baseline="30000" dirty="0"/>
              <a:t>1 </a:t>
            </a:r>
            <a:r>
              <a:rPr lang="en-GB" sz="1200" baseline="0" dirty="0">
                <a:solidFill>
                  <a:srgbClr val="000000"/>
                </a:solidFill>
                <a:latin typeface="Arial" panose="020B0604020202020204" pitchFamily="34" charset="0"/>
                <a:cs typeface="Arial" panose="020B0604020202020204" pitchFamily="34" charset="0"/>
              </a:rPr>
              <a:t>Exacerbations</a:t>
            </a:r>
            <a:r>
              <a:rPr lang="en-GB" sz="1200" dirty="0">
                <a:solidFill>
                  <a:srgbClr val="000000"/>
                </a:solidFill>
                <a:latin typeface="Arial" panose="020B0604020202020204" pitchFamily="34" charset="0"/>
                <a:cs typeface="Arial" panose="020B0604020202020204" pitchFamily="34" charset="0"/>
              </a:rPr>
              <a:t> may occur in patients across the spectrum of disease</a:t>
            </a:r>
            <a:r>
              <a:rPr lang="en-GB" sz="1200" baseline="30000" dirty="0">
                <a:solidFill>
                  <a:srgbClr val="000000"/>
                </a:solidFill>
                <a:latin typeface="Arial" panose="020B0604020202020204" pitchFamily="34" charset="0"/>
                <a:cs typeface="Arial" panose="020B0604020202020204" pitchFamily="34" charset="0"/>
              </a:rPr>
              <a:t>2 </a:t>
            </a:r>
          </a:p>
          <a:p>
            <a:pPr marL="171450" lvl="0" indent="-171450" defTabSz="914400">
              <a:buFont typeface="Arial" panose="020B0604020202020204" pitchFamily="34" charset="0"/>
              <a:buChar char="•"/>
              <a:defRPr/>
            </a:pPr>
            <a:r>
              <a:rPr lang="en-GB" sz="1200" dirty="0">
                <a:solidFill>
                  <a:srgbClr val="000000"/>
                </a:solidFill>
                <a:latin typeface="Arial" panose="020B0604020202020204" pitchFamily="34" charset="0"/>
                <a:cs typeface="Arial" panose="020B0604020202020204" pitchFamily="34" charset="0"/>
              </a:rPr>
              <a:t>Inflammation has been shown to be a distinctive feature of asthma, from mild allergic asthma to severe asthma, and histopathologic features are similar across the spectrum</a:t>
            </a:r>
            <a:r>
              <a:rPr lang="en-GB" sz="1200" baseline="30000" dirty="0">
                <a:solidFill>
                  <a:srgbClr val="000000"/>
                </a:solidFill>
                <a:latin typeface="Arial" panose="020B0604020202020204" pitchFamily="34" charset="0"/>
                <a:cs typeface="Arial" panose="020B0604020202020204" pitchFamily="34" charset="0"/>
              </a:rPr>
              <a:t>3 </a:t>
            </a:r>
          </a:p>
          <a:p>
            <a:pPr marL="171450" lvl="0" indent="-171450" defTabSz="914400">
              <a:buFont typeface="Arial" panose="020B0604020202020204" pitchFamily="34" charset="0"/>
              <a:buChar char="•"/>
              <a:defRPr/>
            </a:pPr>
            <a:r>
              <a:rPr lang="en-GB" sz="1200" dirty="0">
                <a:solidFill>
                  <a:srgbClr val="000000"/>
                </a:solidFill>
                <a:latin typeface="Arial" panose="020B0604020202020204" pitchFamily="34" charset="0"/>
                <a:cs typeface="Arial" panose="020B0604020202020204" pitchFamily="34" charset="0"/>
              </a:rPr>
              <a:t>Marked tissue disruption may occur in early asthma</a:t>
            </a:r>
            <a:r>
              <a:rPr lang="en-GB" sz="1200" baseline="30000" dirty="0">
                <a:solidFill>
                  <a:srgbClr val="000000"/>
                </a:solidFill>
                <a:latin typeface="Arial" panose="020B0604020202020204" pitchFamily="34" charset="0"/>
                <a:cs typeface="Arial" panose="020B0604020202020204" pitchFamily="34" charset="0"/>
              </a:rPr>
              <a:t>3</a:t>
            </a:r>
          </a:p>
          <a:p>
            <a:pPr marL="171450" lvl="0" indent="-171450" defTabSz="914400">
              <a:buFont typeface="Arial" panose="020B0604020202020204" pitchFamily="34" charset="0"/>
              <a:buChar char="•"/>
              <a:defRPr/>
            </a:pPr>
            <a:r>
              <a:rPr lang="en-GB" sz="1200" dirty="0">
                <a:solidFill>
                  <a:srgbClr val="000000"/>
                </a:solidFill>
                <a:latin typeface="Arial" panose="020B0604020202020204" pitchFamily="34" charset="0"/>
                <a:cs typeface="Arial" panose="020B0604020202020204" pitchFamily="34" charset="0"/>
              </a:rPr>
              <a:t>The implications of these findings are that management of asthma should be directed toward resolving this inflammatory process, regardless of disease severity</a:t>
            </a:r>
            <a:r>
              <a:rPr lang="en-GB" sz="1200" baseline="30000" dirty="0">
                <a:solidFill>
                  <a:srgbClr val="000000"/>
                </a:solidFill>
                <a:latin typeface="Arial" panose="020B0604020202020204" pitchFamily="34" charset="0"/>
                <a:cs typeface="Arial" panose="020B0604020202020204" pitchFamily="34" charset="0"/>
              </a:rPr>
              <a:t>3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a:solidFill>
                  <a:schemeClr val="tx1"/>
                </a:solidFill>
                <a:effectLst/>
                <a:latin typeface="+mn-lt"/>
                <a:ea typeface="+mn-ea"/>
                <a:cs typeface="+mn-cs"/>
              </a:rPr>
              <a:t>Global Asthma Report. The Global Asthma Report 2018. Global asthma report website. </a:t>
            </a:r>
            <a:r>
              <a:rPr lang="en-US" sz="1200" u="sng" kern="1200" dirty="0">
                <a:solidFill>
                  <a:schemeClr val="tx1"/>
                </a:solidFill>
                <a:effectLst/>
                <a:latin typeface="+mn-lt"/>
                <a:ea typeface="+mn-ea"/>
                <a:cs typeface="+mn-cs"/>
              </a:rPr>
              <a:t>http://www.globalasthmareport.org/</a:t>
            </a:r>
            <a:r>
              <a:rPr lang="en-US" sz="1200" kern="120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Accessed March, 2019.</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err="1">
                <a:solidFill>
                  <a:schemeClr val="tx1"/>
                </a:solidFill>
                <a:effectLst/>
                <a:latin typeface="+mn-lt"/>
                <a:ea typeface="+mn-ea"/>
                <a:cs typeface="+mn-cs"/>
              </a:rPr>
              <a:t>Dusser</a:t>
            </a:r>
            <a:r>
              <a:rPr lang="en-US" sz="1200" kern="1200" dirty="0">
                <a:solidFill>
                  <a:schemeClr val="tx1"/>
                </a:solidFill>
                <a:effectLst/>
                <a:latin typeface="+mn-lt"/>
                <a:ea typeface="+mn-ea"/>
                <a:cs typeface="+mn-cs"/>
              </a:rPr>
              <a:t> D, </a:t>
            </a:r>
            <a:r>
              <a:rPr lang="en-US" sz="1200" kern="1200" dirty="0" err="1">
                <a:solidFill>
                  <a:schemeClr val="tx1"/>
                </a:solidFill>
                <a:effectLst/>
                <a:latin typeface="+mn-lt"/>
                <a:ea typeface="+mn-ea"/>
                <a:cs typeface="+mn-cs"/>
              </a:rPr>
              <a:t>Montani</a:t>
            </a:r>
            <a:r>
              <a:rPr lang="en-US" sz="1200" kern="1200" dirty="0">
                <a:solidFill>
                  <a:schemeClr val="tx1"/>
                </a:solidFill>
                <a:effectLst/>
                <a:latin typeface="+mn-lt"/>
                <a:ea typeface="+mn-ea"/>
                <a:cs typeface="+mn-cs"/>
              </a:rPr>
              <a:t> D, </a:t>
            </a:r>
            <a:r>
              <a:rPr lang="en-US" sz="1200" kern="1200" dirty="0" err="1">
                <a:solidFill>
                  <a:schemeClr val="tx1"/>
                </a:solidFill>
                <a:effectLst/>
                <a:latin typeface="+mn-lt"/>
                <a:ea typeface="+mn-ea"/>
                <a:cs typeface="+mn-cs"/>
              </a:rPr>
              <a:t>Chanez</a:t>
            </a:r>
            <a:r>
              <a:rPr lang="en-US" sz="1200" kern="1200" dirty="0">
                <a:solidFill>
                  <a:schemeClr val="tx1"/>
                </a:solidFill>
                <a:effectLst/>
                <a:latin typeface="+mn-lt"/>
                <a:ea typeface="+mn-ea"/>
                <a:cs typeface="+mn-cs"/>
              </a:rPr>
              <a:t> P, et al. Mild asthma: an expert review on epidemiology, clinical characteristics and treatment recommendations. </a:t>
            </a:r>
            <a:r>
              <a:rPr lang="en-US" sz="1200" i="1" kern="1200" dirty="0">
                <a:solidFill>
                  <a:schemeClr val="tx1"/>
                </a:solidFill>
                <a:effectLst/>
                <a:latin typeface="+mn-lt"/>
                <a:ea typeface="+mn-ea"/>
                <a:cs typeface="+mn-cs"/>
              </a:rPr>
              <a:t>Allergy</a:t>
            </a:r>
            <a:r>
              <a:rPr lang="en-US" sz="1200" kern="1200" dirty="0">
                <a:solidFill>
                  <a:schemeClr val="tx1"/>
                </a:solidFill>
                <a:effectLst/>
                <a:latin typeface="+mn-lt"/>
                <a:ea typeface="+mn-ea"/>
                <a:cs typeface="+mn-cs"/>
              </a:rPr>
              <a:t>. 2007;62:591-604.</a:t>
            </a:r>
            <a:endParaRPr kumimoji="0" lang="en-GB" sz="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a:solidFill>
                  <a:schemeClr val="tx1"/>
                </a:solidFill>
                <a:effectLst/>
                <a:latin typeface="+mn-lt"/>
                <a:ea typeface="+mn-ea"/>
                <a:cs typeface="+mn-cs"/>
              </a:rPr>
              <a:t>Beasley R, Weatherall M, </a:t>
            </a:r>
            <a:r>
              <a:rPr lang="en-US" sz="1200" kern="1200" dirty="0" err="1">
                <a:solidFill>
                  <a:schemeClr val="tx1"/>
                </a:solidFill>
                <a:effectLst/>
                <a:latin typeface="+mn-lt"/>
                <a:ea typeface="+mn-ea"/>
                <a:cs typeface="+mn-cs"/>
              </a:rPr>
              <a:t>Shirtcliffe</a:t>
            </a:r>
            <a:r>
              <a:rPr lang="en-US" sz="1200" kern="1200" dirty="0">
                <a:solidFill>
                  <a:schemeClr val="tx1"/>
                </a:solidFill>
                <a:effectLst/>
                <a:latin typeface="+mn-lt"/>
                <a:ea typeface="+mn-ea"/>
                <a:cs typeface="+mn-cs"/>
              </a:rPr>
              <a:t> P, et al. Combination corticosteroid/β-agonist inhaler as reliever therapy: a solution for intermittent and mild asthma? </a:t>
            </a:r>
            <a:r>
              <a:rPr lang="en-US" sz="1200" i="1" kern="1200" dirty="0">
                <a:solidFill>
                  <a:schemeClr val="tx1"/>
                </a:solidFill>
                <a:effectLst/>
                <a:latin typeface="+mn-lt"/>
                <a:ea typeface="+mn-ea"/>
                <a:cs typeface="+mn-cs"/>
              </a:rPr>
              <a:t>J Allergy Clin Immunol</a:t>
            </a:r>
            <a:r>
              <a:rPr lang="en-US" sz="1200" kern="1200" dirty="0">
                <a:solidFill>
                  <a:schemeClr val="tx1"/>
                </a:solidFill>
                <a:effectLst/>
                <a:latin typeface="+mn-lt"/>
                <a:ea typeface="+mn-ea"/>
                <a:cs typeface="+mn-cs"/>
              </a:rPr>
              <a:t>. 2014;133:39-41.</a:t>
            </a:r>
          </a:p>
        </p:txBody>
      </p:sp>
      <p:sp>
        <p:nvSpPr>
          <p:cNvPr id="4" name="Slide Number Placeholder 3"/>
          <p:cNvSpPr>
            <a:spLocks noGrp="1"/>
          </p:cNvSpPr>
          <p:nvPr>
            <p:ph type="sldNum" sz="quarter" idx="10"/>
          </p:nvPr>
        </p:nvSpPr>
        <p:spPr/>
        <p:txBody>
          <a:bodyPr/>
          <a:lstStyle/>
          <a:p>
            <a:fld id="{083B60BD-6F31-4EB2-83CB-6FA635826645}" type="slidenum">
              <a:rPr lang="en-GB" smtClean="0"/>
              <a:t>11</a:t>
            </a:fld>
            <a:endParaRPr lang="en-GB"/>
          </a:p>
        </p:txBody>
      </p:sp>
    </p:spTree>
    <p:extLst>
      <p:ext uri="{BB962C8B-B14F-4D97-AF65-F5344CB8AC3E}">
        <p14:creationId xmlns:p14="http://schemas.microsoft.com/office/powerpoint/2010/main" val="2036329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1" dirty="0"/>
              <a:t>Key points:</a:t>
            </a:r>
          </a:p>
          <a:p>
            <a:endParaRPr lang="en-GB" sz="1600" b="1" dirty="0"/>
          </a:p>
          <a:p>
            <a:pPr marL="171450" indent="-171450">
              <a:buFont typeface="Arial" panose="020B0604020202020204" pitchFamily="34" charset="0"/>
              <a:buChar char="•"/>
            </a:pPr>
            <a:r>
              <a:rPr lang="en-GB" sz="1600" dirty="0"/>
              <a:t>Asthma is caused by airway inflammation, </a:t>
            </a:r>
            <a:r>
              <a:rPr lang="en-GB" sz="1600" baseline="30000" dirty="0"/>
              <a:t> </a:t>
            </a:r>
            <a:r>
              <a:rPr lang="en-GB" sz="1600" dirty="0"/>
              <a:t>yet at GINA step 1 the initial medication prescribed was SABA as needed</a:t>
            </a:r>
            <a:r>
              <a:rPr lang="en-GB" sz="1600" baseline="30000" dirty="0"/>
              <a:t>1</a:t>
            </a:r>
          </a:p>
          <a:p>
            <a:pPr marL="171450" indent="-171450">
              <a:buFont typeface="Arial" panose="020B0604020202020204" pitchFamily="34" charset="0"/>
              <a:buChar char="•"/>
            </a:pPr>
            <a:r>
              <a:rPr lang="en-GB" sz="1600" dirty="0"/>
              <a:t>A SABA has no inherent anti-inflammatory properties</a:t>
            </a:r>
            <a:r>
              <a:rPr lang="en-GB" sz="1600" baseline="30000" dirty="0"/>
              <a:t>2</a:t>
            </a:r>
          </a:p>
          <a:p>
            <a:pPr marL="171450" indent="-171450">
              <a:buFont typeface="Arial" panose="020B0604020202020204" pitchFamily="34" charset="0"/>
              <a:buChar char="•"/>
            </a:pPr>
            <a:endParaRPr lang="en-GB" sz="1600" baseline="30000" dirty="0"/>
          </a:p>
          <a:p>
            <a:endParaRPr lang="en-GB" sz="1600" b="1" dirty="0"/>
          </a:p>
          <a:p>
            <a:r>
              <a:rPr lang="en-GB" sz="1600" b="1" dirty="0"/>
              <a:t>Additional points:</a:t>
            </a:r>
          </a:p>
          <a:p>
            <a:endParaRPr lang="en-GB" sz="1600" b="1" dirty="0"/>
          </a:p>
          <a:p>
            <a:pPr marL="171450" indent="-171450">
              <a:buFont typeface="Arial" panose="020B0604020202020204" pitchFamily="34" charset="0"/>
              <a:buChar char="•"/>
            </a:pPr>
            <a:r>
              <a:rPr lang="en-GB" sz="1600" dirty="0"/>
              <a:t>A review reported the paradoxes of asthma management</a:t>
            </a:r>
            <a:r>
              <a:rPr lang="en-GB" sz="1600" baseline="30000" dirty="0"/>
              <a:t>2</a:t>
            </a:r>
            <a:endParaRPr lang="en-GB" sz="1600" dirty="0"/>
          </a:p>
          <a:p>
            <a:pPr marL="628650" lvl="1" indent="-171450">
              <a:buFont typeface="Arial" panose="020B0604020202020204" pitchFamily="34" charset="0"/>
              <a:buChar char="•"/>
            </a:pPr>
            <a:r>
              <a:rPr lang="en-GB" sz="1600" dirty="0"/>
              <a:t>It was noted that at GINA Step 1, patients are prescribed a reliever medication only, yet asthma is a disease of chronic inflammation </a:t>
            </a:r>
          </a:p>
          <a:p>
            <a:endParaRPr lang="en-GB" b="1" dirty="0"/>
          </a:p>
          <a:p>
            <a:r>
              <a:rPr lang="en-GB" b="1" dirty="0"/>
              <a:t>References: </a:t>
            </a:r>
          </a:p>
          <a:p>
            <a:pPr marL="228600" indent="-228600">
              <a:buAutoNum type="arabicPeriod"/>
            </a:pPr>
            <a:r>
              <a:rPr lang="en-US" sz="1200" kern="1200" dirty="0">
                <a:solidFill>
                  <a:schemeClr val="tx1"/>
                </a:solidFill>
                <a:effectLst/>
                <a:latin typeface="+mn-lt"/>
                <a:ea typeface="+mn-ea"/>
                <a:cs typeface="+mn-cs"/>
              </a:rPr>
              <a:t>Global Asthma Report. The Global Asthma Report 2018. Global asthma report website. </a:t>
            </a:r>
            <a:r>
              <a:rPr lang="en-US" sz="1200" u="sng" kern="1200" dirty="0">
                <a:solidFill>
                  <a:schemeClr val="tx1"/>
                </a:solidFill>
                <a:effectLst/>
                <a:latin typeface="+mn-lt"/>
                <a:ea typeface="+mn-ea"/>
                <a:cs typeface="+mn-cs"/>
              </a:rPr>
              <a:t>http://www.globalasthmareport.org/</a:t>
            </a:r>
            <a:r>
              <a:rPr lang="en-US" sz="1200" kern="120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Accessed March, 2019.</a:t>
            </a:r>
            <a:endParaRPr lang="en-GB" sz="1200" dirty="0"/>
          </a:p>
          <a:p>
            <a:pPr marL="228600" indent="-228600">
              <a:buAutoNum type="arabicPeriod"/>
            </a:pPr>
            <a:r>
              <a:rPr lang="en-US" sz="1200" kern="1200" dirty="0">
                <a:solidFill>
                  <a:schemeClr val="tx1"/>
                </a:solidFill>
                <a:effectLst/>
                <a:latin typeface="+mn-lt"/>
                <a:ea typeface="+mn-ea"/>
                <a:cs typeface="+mn-cs"/>
              </a:rPr>
              <a:t>O'Byrne PM, Jenkins C, Bateman ED. The paradoxes of asthma management: time for a new approach? </a:t>
            </a:r>
            <a:r>
              <a:rPr lang="en-US" sz="1200" i="1" kern="1200" dirty="0">
                <a:solidFill>
                  <a:schemeClr val="tx1"/>
                </a:solidFill>
                <a:effectLst/>
                <a:latin typeface="+mn-lt"/>
                <a:ea typeface="+mn-ea"/>
                <a:cs typeface="+mn-cs"/>
              </a:rPr>
              <a:t>Eur Respir J</a:t>
            </a:r>
            <a:r>
              <a:rPr lang="en-US" sz="1200" kern="1200" dirty="0">
                <a:solidFill>
                  <a:schemeClr val="tx1"/>
                </a:solidFill>
                <a:effectLst/>
                <a:latin typeface="+mn-lt"/>
                <a:ea typeface="+mn-ea"/>
                <a:cs typeface="+mn-cs"/>
              </a:rPr>
              <a:t>. 2017. http://dx.doi.org/ 10.1183/13993003.01103-2017. Accessed April 18, 2019. </a:t>
            </a:r>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12</a:t>
            </a:fld>
            <a:endParaRPr lang="en-US"/>
          </a:p>
        </p:txBody>
      </p:sp>
    </p:spTree>
    <p:extLst>
      <p:ext uri="{BB962C8B-B14F-4D97-AF65-F5344CB8AC3E}">
        <p14:creationId xmlns:p14="http://schemas.microsoft.com/office/powerpoint/2010/main" val="3391756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a:t>
            </a:r>
            <a:r>
              <a:rPr lang="en-US" sz="1200" kern="1200" dirty="0">
                <a:solidFill>
                  <a:schemeClr val="tx1"/>
                </a:solidFill>
                <a:effectLst/>
                <a:latin typeface="+mn-lt"/>
                <a:ea typeface="+mn-ea"/>
                <a:cs typeface="+mn-cs"/>
              </a:rPr>
              <a:t>Zhao H, Li R, </a:t>
            </a:r>
            <a:r>
              <a:rPr lang="en-US" sz="1200" kern="1200" dirty="0" err="1">
                <a:solidFill>
                  <a:schemeClr val="tx1"/>
                </a:solidFill>
                <a:effectLst/>
                <a:latin typeface="+mn-lt"/>
                <a:ea typeface="+mn-ea"/>
                <a:cs typeface="+mn-cs"/>
              </a:rPr>
              <a:t>Lv</a:t>
            </a:r>
            <a:r>
              <a:rPr lang="en-US" sz="1200" kern="1200" dirty="0">
                <a:solidFill>
                  <a:schemeClr val="tx1"/>
                </a:solidFill>
                <a:effectLst/>
                <a:latin typeface="+mn-lt"/>
                <a:ea typeface="+mn-ea"/>
                <a:cs typeface="+mn-cs"/>
              </a:rPr>
              <a:t> Y, et al. Albuterol inhalation increases </a:t>
            </a:r>
            <a:r>
              <a:rPr lang="en-US" sz="1200" kern="1200" dirty="0" err="1">
                <a:solidFill>
                  <a:schemeClr val="tx1"/>
                </a:solidFill>
                <a:effectLst/>
                <a:latin typeface="+mn-lt"/>
                <a:ea typeface="+mn-ea"/>
                <a:cs typeface="+mn-cs"/>
              </a:rPr>
              <a:t>FeNO</a:t>
            </a:r>
            <a:r>
              <a:rPr lang="en-US" sz="1200" kern="1200" dirty="0">
                <a:solidFill>
                  <a:schemeClr val="tx1"/>
                </a:solidFill>
                <a:effectLst/>
                <a:latin typeface="+mn-lt"/>
                <a:ea typeface="+mn-ea"/>
                <a:cs typeface="+mn-cs"/>
              </a:rPr>
              <a:t> level in steroid-naive asthmatics but not COPD patients with reversibility. </a:t>
            </a:r>
            <a:r>
              <a:rPr lang="en-US" sz="1200" i="1" kern="1200" dirty="0">
                <a:solidFill>
                  <a:schemeClr val="tx1"/>
                </a:solidFill>
                <a:effectLst/>
                <a:latin typeface="+mn-lt"/>
                <a:ea typeface="+mn-ea"/>
                <a:cs typeface="+mn-cs"/>
              </a:rPr>
              <a:t>Clin Respir J</a:t>
            </a:r>
            <a:r>
              <a:rPr lang="en-US" sz="1200" kern="1200" dirty="0">
                <a:solidFill>
                  <a:schemeClr val="tx1"/>
                </a:solidFill>
                <a:effectLst/>
                <a:latin typeface="+mn-lt"/>
                <a:ea typeface="+mn-ea"/>
                <a:cs typeface="+mn-cs"/>
              </a:rPr>
              <a:t>. 2017;11:328-336.</a:t>
            </a:r>
          </a:p>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13</a:t>
            </a:fld>
            <a:endParaRPr lang="en-US"/>
          </a:p>
        </p:txBody>
      </p:sp>
    </p:spTree>
    <p:extLst>
      <p:ext uri="{BB962C8B-B14F-4D97-AF65-F5344CB8AC3E}">
        <p14:creationId xmlns:p14="http://schemas.microsoft.com/office/powerpoint/2010/main" val="2945333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957839"/>
          </a:xfrm>
        </p:spPr>
        <p:txBody>
          <a:bodyPr/>
          <a:lstStyle/>
          <a:p>
            <a:pPr>
              <a:spcBef>
                <a:spcPct val="0"/>
              </a:spcBef>
            </a:pPr>
            <a:r>
              <a:rPr lang="en-US" dirty="0"/>
              <a:t> </a:t>
            </a:r>
            <a:r>
              <a:rPr lang="en-US" b="1" noProof="0" dirty="0"/>
              <a:t>Key Points:</a:t>
            </a:r>
          </a:p>
          <a:p>
            <a:pPr>
              <a:spcBef>
                <a:spcPct val="0"/>
              </a:spcBef>
            </a:pPr>
            <a:endParaRPr lang="en-US" b="1" baseline="30000" noProof="0" dirty="0"/>
          </a:p>
          <a:p>
            <a:pPr marL="171450" indent="-171450">
              <a:spcBef>
                <a:spcPct val="0"/>
              </a:spcBef>
              <a:buFont typeface="Arial" panose="020B0604020202020204" pitchFamily="34" charset="0"/>
              <a:buChar char="•"/>
            </a:pPr>
            <a:r>
              <a:rPr lang="en-US" b="0" noProof="0" dirty="0"/>
              <a:t>Patients’ greatest focus is on immediate relief of symptoms and “as-needed” use of relievers, </a:t>
            </a:r>
            <a:r>
              <a:rPr lang="en-US" b="0" noProof="0" dirty="0" err="1"/>
              <a:t>eg</a:t>
            </a:r>
            <a:r>
              <a:rPr lang="en-US" b="0" noProof="0" dirty="0"/>
              <a:t>, short-acting </a:t>
            </a:r>
            <a:r>
              <a:rPr lang="en-US" b="0" noProof="0" dirty="0">
                <a:sym typeface="Symbol" panose="05050102010706020507" pitchFamily="18" charset="2"/>
              </a:rPr>
              <a:t></a:t>
            </a:r>
            <a:r>
              <a:rPr lang="en-US" b="0" baseline="-25000" noProof="0" dirty="0">
                <a:sym typeface="Symbol" panose="05050102010706020507" pitchFamily="18" charset="2"/>
              </a:rPr>
              <a:t>2</a:t>
            </a:r>
            <a:r>
              <a:rPr lang="en-US" b="0" noProof="0" dirty="0">
                <a:sym typeface="Symbol" panose="05050102010706020507" pitchFamily="18" charset="2"/>
              </a:rPr>
              <a:t>-agonists</a:t>
            </a:r>
          </a:p>
          <a:p>
            <a:pPr marL="171450" indent="-171450">
              <a:spcBef>
                <a:spcPct val="0"/>
              </a:spcBef>
              <a:buFont typeface="Arial" panose="020B0604020202020204" pitchFamily="34" charset="0"/>
              <a:buChar char="•"/>
            </a:pPr>
            <a:r>
              <a:rPr lang="en-US" b="0" noProof="0" dirty="0">
                <a:sym typeface="Symbol" panose="05050102010706020507" pitchFamily="18" charset="2"/>
              </a:rPr>
              <a:t>The INSPIRE study demonstrates patients’ collective attitudes to asthma medication management</a:t>
            </a:r>
          </a:p>
          <a:p>
            <a:pPr>
              <a:spcBef>
                <a:spcPct val="0"/>
              </a:spcBef>
            </a:pPr>
            <a:endParaRPr lang="sv-SE" b="1" dirty="0"/>
          </a:p>
          <a:p>
            <a:pPr>
              <a:spcBef>
                <a:spcPct val="0"/>
              </a:spcBef>
            </a:pPr>
            <a:r>
              <a:rPr lang="sv-SE" b="1" dirty="0"/>
              <a:t>Addditional points:</a:t>
            </a:r>
          </a:p>
          <a:p>
            <a:pPr>
              <a:spcBef>
                <a:spcPct val="0"/>
              </a:spcBef>
            </a:pPr>
            <a:endParaRPr lang="sv-SE" b="1" baseline="30000" dirty="0"/>
          </a:p>
          <a:p>
            <a:pPr marL="171450" indent="-171450">
              <a:spcBef>
                <a:spcPct val="0"/>
              </a:spcBef>
              <a:buFont typeface="Arial" panose="020B0604020202020204" pitchFamily="34" charset="0"/>
              <a:buChar char="•"/>
            </a:pPr>
            <a:r>
              <a:rPr lang="en-US" b="0" dirty="0"/>
              <a:t>The INSPIRE </a:t>
            </a:r>
            <a:r>
              <a:rPr lang="en-GB" dirty="0"/>
              <a:t>study examined the attitudes and actions of 3415 physician-recruited adults aged ≥16 years, in 11 countries, with asthma, who were prescribed regular maintenance therapy with inhaled corticosteroids or inhaled corticosteroids plus long-acting β</a:t>
            </a:r>
            <a:r>
              <a:rPr lang="en-GB" baseline="-25000" dirty="0"/>
              <a:t>2</a:t>
            </a:r>
            <a:r>
              <a:rPr lang="en-GB" dirty="0"/>
              <a:t>-agonists. Structured interviews were conducted to assess medication use, asthma control, and patients' ability to recognise and self-manage worsening asthma</a:t>
            </a:r>
          </a:p>
          <a:p>
            <a:pPr marL="0" indent="0">
              <a:buFontTx/>
              <a:buNone/>
              <a:defRPr/>
            </a:pPr>
            <a:endParaRPr lang="en-AU" sz="1200" b="1" kern="0" dirty="0">
              <a:ea typeface="MS PGothic" pitchFamily="34" charset="-128"/>
            </a:endParaRPr>
          </a:p>
          <a:p>
            <a:pPr marL="0" indent="0">
              <a:buFontTx/>
              <a:buNone/>
              <a:defRPr/>
            </a:pPr>
            <a:r>
              <a:rPr lang="en-AU" sz="1200" b="1" kern="0" dirty="0">
                <a:ea typeface="MS PGothic" pitchFamily="34" charset="-128"/>
              </a:rPr>
              <a:t>Reference:</a:t>
            </a:r>
          </a:p>
          <a:p>
            <a:pPr marL="0" indent="0">
              <a:buFontTx/>
              <a:buNone/>
              <a:defRPr/>
            </a:pPr>
            <a:r>
              <a:rPr lang="en-US" sz="1200" kern="1200" dirty="0">
                <a:solidFill>
                  <a:schemeClr val="tx1"/>
                </a:solidFill>
                <a:effectLst/>
                <a:latin typeface="+mn-lt"/>
                <a:ea typeface="+mn-ea"/>
                <a:cs typeface="+mn-cs"/>
              </a:rPr>
              <a:t>Partridge MR, van der </a:t>
            </a:r>
            <a:r>
              <a:rPr lang="en-US" sz="1200" kern="1200" dirty="0" err="1">
                <a:solidFill>
                  <a:schemeClr val="tx1"/>
                </a:solidFill>
                <a:effectLst/>
                <a:latin typeface="+mn-lt"/>
                <a:ea typeface="+mn-ea"/>
                <a:cs typeface="+mn-cs"/>
              </a:rPr>
              <a:t>Molen</a:t>
            </a:r>
            <a:r>
              <a:rPr lang="en-US" sz="1200" kern="1200" dirty="0">
                <a:solidFill>
                  <a:schemeClr val="tx1"/>
                </a:solidFill>
                <a:effectLst/>
                <a:latin typeface="+mn-lt"/>
                <a:ea typeface="+mn-ea"/>
                <a:cs typeface="+mn-cs"/>
              </a:rPr>
              <a:t> T, </a:t>
            </a:r>
            <a:r>
              <a:rPr lang="en-US" sz="1200" kern="1200" dirty="0" err="1">
                <a:solidFill>
                  <a:schemeClr val="tx1"/>
                </a:solidFill>
                <a:effectLst/>
                <a:latin typeface="+mn-lt"/>
                <a:ea typeface="+mn-ea"/>
                <a:cs typeface="+mn-cs"/>
              </a:rPr>
              <a:t>Myrseth</a:t>
            </a:r>
            <a:r>
              <a:rPr lang="en-US" sz="1200" kern="1200" dirty="0">
                <a:solidFill>
                  <a:schemeClr val="tx1"/>
                </a:solidFill>
                <a:effectLst/>
                <a:latin typeface="+mn-lt"/>
                <a:ea typeface="+mn-ea"/>
                <a:cs typeface="+mn-cs"/>
              </a:rPr>
              <a:t> SE, et al. Attitudes and actions of asthma patients on regular maintenance therapy: the INSPIRE study. </a:t>
            </a:r>
            <a:r>
              <a:rPr lang="en-US" sz="1200" i="1" kern="1200" dirty="0">
                <a:solidFill>
                  <a:schemeClr val="tx1"/>
                </a:solidFill>
                <a:effectLst/>
                <a:latin typeface="+mn-lt"/>
                <a:ea typeface="+mn-ea"/>
                <a:cs typeface="+mn-cs"/>
              </a:rPr>
              <a:t>BMC </a:t>
            </a:r>
            <a:r>
              <a:rPr lang="en-US" sz="1200" i="1" kern="1200" dirty="0" err="1">
                <a:solidFill>
                  <a:schemeClr val="tx1"/>
                </a:solidFill>
                <a:effectLst/>
                <a:latin typeface="+mn-lt"/>
                <a:ea typeface="+mn-ea"/>
                <a:cs typeface="+mn-cs"/>
              </a:rPr>
              <a:t>Pulm</a:t>
            </a:r>
            <a:r>
              <a:rPr lang="en-US" sz="1200" i="1" kern="1200" dirty="0">
                <a:solidFill>
                  <a:schemeClr val="tx1"/>
                </a:solidFill>
                <a:effectLst/>
                <a:latin typeface="+mn-lt"/>
                <a:ea typeface="+mn-ea"/>
                <a:cs typeface="+mn-cs"/>
              </a:rPr>
              <a:t> Med</a:t>
            </a:r>
            <a:r>
              <a:rPr lang="en-US" sz="1200" kern="1200" dirty="0">
                <a:solidFill>
                  <a:schemeClr val="tx1"/>
                </a:solidFill>
                <a:effectLst/>
                <a:latin typeface="+mn-lt"/>
                <a:ea typeface="+mn-ea"/>
                <a:cs typeface="+mn-cs"/>
              </a:rPr>
              <a:t>. 2006;6:13.</a:t>
            </a: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319F9-8123-9748-8DBA-1B05324C1B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B5DF27B3-B221-0348-9004-14AB88240826}"/>
              </a:ext>
            </a:extLst>
          </p:cNvPr>
          <p:cNvCxnSpPr>
            <a:cxnSpLocks/>
          </p:cNvCxnSpPr>
          <p:nvPr/>
        </p:nvCxnSpPr>
        <p:spPr>
          <a:xfrm>
            <a:off x="194786" y="4689677"/>
            <a:ext cx="49880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Line Callout 1 (Border and Accent Bar) 6">
            <a:extLst>
              <a:ext uri="{FF2B5EF4-FFF2-40B4-BE49-F238E27FC236}">
                <a16:creationId xmlns:a16="http://schemas.microsoft.com/office/drawing/2014/main" id="{110807F2-CF1B-3A40-ABD2-48937A843E3F}"/>
              </a:ext>
            </a:extLst>
          </p:cNvPr>
          <p:cNvSpPr>
            <a:spLocks/>
          </p:cNvSpPr>
          <p:nvPr/>
        </p:nvSpPr>
        <p:spPr bwMode="auto">
          <a:xfrm flipH="1">
            <a:off x="6642462" y="2512076"/>
            <a:ext cx="707277" cy="221599"/>
          </a:xfrm>
          <a:prstGeom prst="rect">
            <a:avLst/>
          </a:prstGeom>
          <a:solidFill>
            <a:schemeClr val="bg1"/>
          </a:solidFill>
          <a:ln w="635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940" tIns="0" rIns="0" bIns="0">
            <a:spAutoFit/>
          </a:bodyPr>
          <a:lstStyle/>
          <a:p>
            <a:pPr marL="0" marR="0" lvl="0" indent="0" algn="l" defTabSz="946474" rtl="0" eaLnBrk="0" fontAlgn="auto" latinLnBrk="0" hangingPunct="0">
              <a:lnSpc>
                <a:spcPct val="90000"/>
              </a:lnSpc>
              <a:spcBef>
                <a:spcPct val="50000"/>
              </a:spcBef>
              <a:spcAft>
                <a:spcPts val="0"/>
              </a:spcAft>
              <a:buClrTx/>
              <a:buSzTx/>
              <a:buFontTx/>
              <a:buNone/>
              <a:tabLst/>
              <a:defRPr/>
            </a:pPr>
            <a:r>
              <a:rPr kumimoji="0" lang="en-US" sz="800" b="0" i="0" u="none" strike="noStrike" kern="1200" cap="none" spc="0" normalizeH="0" baseline="0" noProof="0" dirty="0">
                <a:ln>
                  <a:noFill/>
                </a:ln>
                <a:solidFill>
                  <a:srgbClr val="FF0000"/>
                </a:solidFill>
                <a:effectLst/>
                <a:uLnTx/>
                <a:uFillTx/>
                <a:latin typeface="Calibri" panose="020F0502020204030204"/>
                <a:ea typeface="+mn-ea"/>
                <a:cs typeface="+mn-cs"/>
              </a:rPr>
              <a:t>Partridge 2006 p6 table2</a:t>
            </a:r>
          </a:p>
        </p:txBody>
      </p:sp>
      <p:sp>
        <p:nvSpPr>
          <p:cNvPr id="7" name="Left Brace 6">
            <a:extLst>
              <a:ext uri="{FF2B5EF4-FFF2-40B4-BE49-F238E27FC236}">
                <a16:creationId xmlns:a16="http://schemas.microsoft.com/office/drawing/2014/main" id="{1D5C3BB1-E05B-364F-8818-116085EA4B29}"/>
              </a:ext>
            </a:extLst>
          </p:cNvPr>
          <p:cNvSpPr/>
          <p:nvPr/>
        </p:nvSpPr>
        <p:spPr>
          <a:xfrm flipH="1">
            <a:off x="5989803" y="1851025"/>
            <a:ext cx="652659" cy="1865842"/>
          </a:xfrm>
          <a:prstGeom prst="leftBrace">
            <a:avLst>
              <a:gd name="adj1" fmla="val 0"/>
              <a:gd name="adj2" fmla="val 41508"/>
            </a:avLst>
          </a:prstGeom>
          <a:noFill/>
          <a:ln w="6350" algn="ctr">
            <a:solidFill>
              <a:srgbClr val="FF0000"/>
            </a:solidFill>
            <a:miter lim="800000"/>
            <a:headEnd/>
            <a:tailEnd/>
          </a:ln>
          <a:effectLst/>
        </p:spPr>
        <p:txBody>
          <a:bodyPr wrap="square" lIns="18940" tIns="0" rIns="0" bIns="0">
            <a:noAutofit/>
          </a:bodyPr>
          <a:lstStyle/>
          <a:p>
            <a:pPr marL="0" marR="0" lvl="0" indent="0" algn="l" defTabSz="946474" rtl="0" eaLnBrk="0" fontAlgn="auto" latinLnBrk="0" hangingPunct="0">
              <a:lnSpc>
                <a:spcPct val="90000"/>
              </a:lnSpc>
              <a:spcBef>
                <a:spcPct val="5000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Line Callout 1 (Border and Accent Bar) 6">
            <a:extLst>
              <a:ext uri="{FF2B5EF4-FFF2-40B4-BE49-F238E27FC236}">
                <a16:creationId xmlns:a16="http://schemas.microsoft.com/office/drawing/2014/main" id="{28ACBB2D-C4C4-824A-B504-7E1A1FEF91F7}"/>
              </a:ext>
            </a:extLst>
          </p:cNvPr>
          <p:cNvSpPr>
            <a:spLocks/>
          </p:cNvSpPr>
          <p:nvPr/>
        </p:nvSpPr>
        <p:spPr bwMode="auto">
          <a:xfrm flipH="1">
            <a:off x="-528751" y="4578877"/>
            <a:ext cx="707277" cy="221599"/>
          </a:xfrm>
          <a:prstGeom prst="rect">
            <a:avLst/>
          </a:prstGeom>
          <a:solidFill>
            <a:schemeClr val="bg1"/>
          </a:solidFill>
          <a:ln w="635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940" tIns="0" rIns="0" bIns="0">
            <a:spAutoFit/>
          </a:bodyPr>
          <a:lstStyle/>
          <a:p>
            <a:pPr marL="0" marR="0" lvl="0" indent="0" algn="l" defTabSz="946474" rtl="0" eaLnBrk="0" fontAlgn="auto" latinLnBrk="0" hangingPunct="0">
              <a:lnSpc>
                <a:spcPct val="90000"/>
              </a:lnSpc>
              <a:spcBef>
                <a:spcPct val="50000"/>
              </a:spcBef>
              <a:spcAft>
                <a:spcPts val="0"/>
              </a:spcAft>
              <a:buClrTx/>
              <a:buSzTx/>
              <a:buFontTx/>
              <a:buNone/>
              <a:tabLst/>
              <a:defRPr/>
            </a:pPr>
            <a:r>
              <a:rPr kumimoji="0" lang="en-US" sz="800" b="0" i="0" u="none" strike="noStrike" kern="1200" cap="none" spc="0" normalizeH="0" baseline="0" noProof="0" dirty="0">
                <a:ln>
                  <a:noFill/>
                </a:ln>
                <a:solidFill>
                  <a:srgbClr val="FF0000"/>
                </a:solidFill>
                <a:effectLst/>
                <a:uLnTx/>
                <a:uFillTx/>
                <a:latin typeface="Calibri" panose="020F0502020204030204"/>
                <a:ea typeface="+mn-ea"/>
                <a:cs typeface="+mn-cs"/>
              </a:rPr>
              <a:t>Partridge 2006 p6 table2</a:t>
            </a:r>
          </a:p>
        </p:txBody>
      </p:sp>
      <p:cxnSp>
        <p:nvCxnSpPr>
          <p:cNvPr id="9" name="Straight Arrow Connector 8">
            <a:extLst>
              <a:ext uri="{FF2B5EF4-FFF2-40B4-BE49-F238E27FC236}">
                <a16:creationId xmlns:a16="http://schemas.microsoft.com/office/drawing/2014/main" id="{E9D6C6B5-5243-864E-9346-6F3FB449655A}"/>
              </a:ext>
            </a:extLst>
          </p:cNvPr>
          <p:cNvCxnSpPr>
            <a:cxnSpLocks/>
          </p:cNvCxnSpPr>
          <p:nvPr/>
        </p:nvCxnSpPr>
        <p:spPr>
          <a:xfrm>
            <a:off x="203253" y="5087452"/>
            <a:ext cx="49880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Line Callout 1 (Border and Accent Bar) 6">
            <a:extLst>
              <a:ext uri="{FF2B5EF4-FFF2-40B4-BE49-F238E27FC236}">
                <a16:creationId xmlns:a16="http://schemas.microsoft.com/office/drawing/2014/main" id="{644CA5B5-9779-0047-AA08-817876D07851}"/>
              </a:ext>
            </a:extLst>
          </p:cNvPr>
          <p:cNvSpPr>
            <a:spLocks/>
          </p:cNvSpPr>
          <p:nvPr/>
        </p:nvSpPr>
        <p:spPr bwMode="auto">
          <a:xfrm flipH="1">
            <a:off x="-520284" y="4976652"/>
            <a:ext cx="707277" cy="221599"/>
          </a:xfrm>
          <a:prstGeom prst="rect">
            <a:avLst/>
          </a:prstGeom>
          <a:solidFill>
            <a:schemeClr val="bg1"/>
          </a:solidFill>
          <a:ln w="635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940" tIns="0" rIns="0" bIns="0">
            <a:spAutoFit/>
          </a:bodyPr>
          <a:lstStyle/>
          <a:p>
            <a:pPr marL="0" marR="0" lvl="0" indent="0" algn="l" defTabSz="946474" rtl="0" eaLnBrk="0" fontAlgn="auto" latinLnBrk="0" hangingPunct="0">
              <a:lnSpc>
                <a:spcPct val="90000"/>
              </a:lnSpc>
              <a:spcBef>
                <a:spcPct val="50000"/>
              </a:spcBef>
              <a:spcAft>
                <a:spcPts val="0"/>
              </a:spcAft>
              <a:buClrTx/>
              <a:buSzTx/>
              <a:buFontTx/>
              <a:buNone/>
              <a:tabLst/>
              <a:defRPr/>
            </a:pPr>
            <a:r>
              <a:rPr kumimoji="0" lang="en-US" sz="800" b="0" i="0" u="none" strike="noStrike" kern="1200" cap="none" spc="0" normalizeH="0" baseline="0" noProof="0" dirty="0">
                <a:ln>
                  <a:noFill/>
                </a:ln>
                <a:solidFill>
                  <a:srgbClr val="FF0000"/>
                </a:solidFill>
                <a:effectLst/>
                <a:uLnTx/>
                <a:uFillTx/>
                <a:latin typeface="Calibri" panose="020F0502020204030204"/>
                <a:ea typeface="+mn-ea"/>
                <a:cs typeface="+mn-cs"/>
              </a:rPr>
              <a:t>Partridge 2006 p1 para1 line1-3</a:t>
            </a:r>
          </a:p>
        </p:txBody>
      </p:sp>
      <p:cxnSp>
        <p:nvCxnSpPr>
          <p:cNvPr id="11" name="Straight Arrow Connector 10">
            <a:extLst>
              <a:ext uri="{FF2B5EF4-FFF2-40B4-BE49-F238E27FC236}">
                <a16:creationId xmlns:a16="http://schemas.microsoft.com/office/drawing/2014/main" id="{CB9AB3A1-C769-9B4E-A306-05C377E78111}"/>
              </a:ext>
            </a:extLst>
          </p:cNvPr>
          <p:cNvCxnSpPr>
            <a:cxnSpLocks/>
          </p:cNvCxnSpPr>
          <p:nvPr/>
        </p:nvCxnSpPr>
        <p:spPr>
          <a:xfrm>
            <a:off x="203253" y="5486937"/>
            <a:ext cx="49880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Line Callout 1 (Border and Accent Bar) 6">
            <a:extLst>
              <a:ext uri="{FF2B5EF4-FFF2-40B4-BE49-F238E27FC236}">
                <a16:creationId xmlns:a16="http://schemas.microsoft.com/office/drawing/2014/main" id="{5DCA4C64-4376-AF48-BB3E-8194029BCBE3}"/>
              </a:ext>
            </a:extLst>
          </p:cNvPr>
          <p:cNvSpPr>
            <a:spLocks/>
          </p:cNvSpPr>
          <p:nvPr/>
        </p:nvSpPr>
        <p:spPr bwMode="auto">
          <a:xfrm flipH="1">
            <a:off x="-520284" y="5376137"/>
            <a:ext cx="707277" cy="221599"/>
          </a:xfrm>
          <a:prstGeom prst="rect">
            <a:avLst/>
          </a:prstGeom>
          <a:solidFill>
            <a:schemeClr val="bg1"/>
          </a:solidFill>
          <a:ln w="635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940" tIns="0" rIns="0" bIns="0">
            <a:spAutoFit/>
          </a:bodyPr>
          <a:lstStyle/>
          <a:p>
            <a:pPr marL="0" marR="0" lvl="0" indent="0" algn="l" defTabSz="946474" rtl="0" eaLnBrk="0" fontAlgn="auto" latinLnBrk="0" hangingPunct="0">
              <a:lnSpc>
                <a:spcPct val="90000"/>
              </a:lnSpc>
              <a:spcBef>
                <a:spcPct val="50000"/>
              </a:spcBef>
              <a:spcAft>
                <a:spcPts val="0"/>
              </a:spcAft>
              <a:buClrTx/>
              <a:buSzTx/>
              <a:buFontTx/>
              <a:buNone/>
              <a:tabLst/>
              <a:defRPr/>
            </a:pPr>
            <a:r>
              <a:rPr kumimoji="0" lang="en-US" sz="800" b="0" i="0" u="none" strike="noStrike" kern="1200" cap="none" spc="0" normalizeH="0" baseline="0" noProof="0" dirty="0">
                <a:ln>
                  <a:noFill/>
                </a:ln>
                <a:solidFill>
                  <a:srgbClr val="FF0000"/>
                </a:solidFill>
                <a:effectLst/>
                <a:uLnTx/>
                <a:uFillTx/>
                <a:latin typeface="Calibri" panose="020F0502020204030204"/>
                <a:ea typeface="+mn-ea"/>
                <a:cs typeface="+mn-cs"/>
              </a:rPr>
              <a:t>Partridge 2006 p6 table2</a:t>
            </a:r>
          </a:p>
        </p:txBody>
      </p:sp>
      <p:cxnSp>
        <p:nvCxnSpPr>
          <p:cNvPr id="13" name="Straight Arrow Connector 12">
            <a:extLst>
              <a:ext uri="{FF2B5EF4-FFF2-40B4-BE49-F238E27FC236}">
                <a16:creationId xmlns:a16="http://schemas.microsoft.com/office/drawing/2014/main" id="{294CE8D5-7BD3-2347-95BD-FF4D4AE3C71D}"/>
              </a:ext>
            </a:extLst>
          </p:cNvPr>
          <p:cNvCxnSpPr>
            <a:cxnSpLocks/>
          </p:cNvCxnSpPr>
          <p:nvPr/>
        </p:nvCxnSpPr>
        <p:spPr>
          <a:xfrm>
            <a:off x="113707" y="6359004"/>
            <a:ext cx="49880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Line Callout 1 (Border and Accent Bar) 6">
            <a:extLst>
              <a:ext uri="{FF2B5EF4-FFF2-40B4-BE49-F238E27FC236}">
                <a16:creationId xmlns:a16="http://schemas.microsoft.com/office/drawing/2014/main" id="{A293DE68-5AE6-0D4D-BCF2-9078E94E133E}"/>
              </a:ext>
            </a:extLst>
          </p:cNvPr>
          <p:cNvSpPr>
            <a:spLocks/>
          </p:cNvSpPr>
          <p:nvPr/>
        </p:nvSpPr>
        <p:spPr bwMode="auto">
          <a:xfrm flipH="1">
            <a:off x="-593570" y="6129670"/>
            <a:ext cx="707277" cy="886397"/>
          </a:xfrm>
          <a:prstGeom prst="rect">
            <a:avLst/>
          </a:prstGeom>
          <a:solidFill>
            <a:schemeClr val="bg1"/>
          </a:solidFill>
          <a:ln w="635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940" tIns="0" rIns="0" bIns="0">
            <a:spAutoFit/>
          </a:bodyPr>
          <a:lstStyle/>
          <a:p>
            <a:pPr marL="0" marR="0" lvl="0" indent="0" algn="l" defTabSz="946474" rtl="0" eaLnBrk="0" fontAlgn="auto" latinLnBrk="0" hangingPunct="0">
              <a:lnSpc>
                <a:spcPct val="90000"/>
              </a:lnSpc>
              <a:spcBef>
                <a:spcPct val="50000"/>
              </a:spcBef>
              <a:spcAft>
                <a:spcPts val="0"/>
              </a:spcAft>
              <a:buClrTx/>
              <a:buSzTx/>
              <a:buFontTx/>
              <a:buNone/>
              <a:tabLst/>
              <a:defRPr/>
            </a:pPr>
            <a:r>
              <a:rPr kumimoji="0" lang="en-US" sz="800" b="0" i="0" u="none" strike="noStrike" kern="1200" cap="none" spc="0" normalizeH="0" baseline="0" noProof="0" dirty="0">
                <a:ln>
                  <a:noFill/>
                </a:ln>
                <a:solidFill>
                  <a:srgbClr val="FF0000"/>
                </a:solidFill>
                <a:effectLst/>
                <a:uLnTx/>
                <a:uFillTx/>
                <a:latin typeface="Calibri" panose="020F0502020204030204"/>
                <a:ea typeface="+mn-ea"/>
                <a:cs typeface="+mn-cs"/>
              </a:rPr>
              <a:t>Partridge 2006 p2 c1 para3 line2-7; c1 para5 line1-6; c2 para2 line4-8; p3 c1 para3 line1-9; c2 para2 line2-4</a:t>
            </a:r>
          </a:p>
        </p:txBody>
      </p:sp>
    </p:spTree>
    <p:extLst>
      <p:ext uri="{BB962C8B-B14F-4D97-AF65-F5344CB8AC3E}">
        <p14:creationId xmlns:p14="http://schemas.microsoft.com/office/powerpoint/2010/main" val="4021700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ko-KR" sz="1200" b="1" dirty="0">
                <a:solidFill>
                  <a:srgbClr val="000000"/>
                </a:solidFill>
                <a:latin typeface="Arial" panose="020B0604020202020204" pitchFamily="34" charset="0"/>
                <a:ea typeface="Gulim" pitchFamily="34" charset="-127"/>
              </a:rPr>
              <a:t>Key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ko-KR" sz="1200" b="1" dirty="0">
              <a:solidFill>
                <a:srgbClr val="000000"/>
              </a:solidFill>
              <a:latin typeface="Arial" panose="020B0604020202020204" pitchFamily="34" charset="0"/>
              <a:ea typeface="Gulim" pitchFamily="34" charset="-127"/>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ko-KR" sz="1200" dirty="0">
                <a:solidFill>
                  <a:srgbClr val="000000"/>
                </a:solidFill>
                <a:latin typeface="Arial" panose="020B0604020202020204" pitchFamily="34" charset="0"/>
                <a:ea typeface="Gulim" pitchFamily="34" charset="-127"/>
              </a:rPr>
              <a:t>As seen in the COMPASS study, with immediate intervention, </a:t>
            </a:r>
            <a:r>
              <a:rPr lang="en-GB" altLang="ko-KR" sz="1200" dirty="0" err="1">
                <a:solidFill>
                  <a:srgbClr val="000000"/>
                </a:solidFill>
                <a:latin typeface="Arial" panose="020B0604020202020204" pitchFamily="34" charset="0"/>
                <a:ea typeface="Gulim" pitchFamily="34" charset="-127"/>
              </a:rPr>
              <a:t>ie</a:t>
            </a:r>
            <a:r>
              <a:rPr lang="en-GB" altLang="ko-KR" sz="1200" dirty="0">
                <a:solidFill>
                  <a:srgbClr val="000000"/>
                </a:solidFill>
                <a:latin typeface="Arial" panose="020B0604020202020204" pitchFamily="34" charset="0"/>
                <a:ea typeface="Gulim" pitchFamily="34" charset="-127"/>
              </a:rPr>
              <a:t>  with an ICS/</a:t>
            </a:r>
            <a:r>
              <a:rPr lang="en-GB" altLang="ko-KR" sz="1200" dirty="0">
                <a:latin typeface="Arial" panose="020B0604020202020204" pitchFamily="34" charset="0"/>
                <a:ea typeface="Gulim" pitchFamily="34" charset="-127"/>
              </a:rPr>
              <a:t>fast-acting </a:t>
            </a:r>
            <a:r>
              <a:rPr kumimoji="0" lang="en-GB" sz="1200" b="0" i="0" u="none" strike="noStrike" kern="1200" cap="none" spc="0" normalizeH="0" baseline="0" noProof="0" dirty="0">
                <a:ln>
                  <a:noFill/>
                </a:ln>
                <a:effectLst/>
                <a:uLnTx/>
                <a:uFillTx/>
                <a:latin typeface="Arial"/>
                <a:ea typeface="+mn-ea"/>
                <a:cs typeface="+mn-cs"/>
              </a:rPr>
              <a:t>β</a:t>
            </a:r>
            <a:r>
              <a:rPr kumimoji="0" lang="en-GB" sz="1200" b="0" i="0" u="none" strike="noStrike" kern="1200" cap="none" spc="0" normalizeH="0" baseline="-25000" noProof="0" dirty="0">
                <a:ln>
                  <a:noFill/>
                </a:ln>
                <a:effectLst/>
                <a:uLnTx/>
                <a:uFillTx/>
                <a:latin typeface="Arial"/>
                <a:ea typeface="+mn-ea"/>
                <a:cs typeface="+mn-cs"/>
              </a:rPr>
              <a:t>2</a:t>
            </a:r>
            <a:r>
              <a:rPr kumimoji="0" lang="en-GB" sz="1200" b="0" i="0" u="none" strike="noStrike" kern="1200" cap="none" spc="0" normalizeH="0" baseline="0" noProof="0" dirty="0">
                <a:ln>
                  <a:noFill/>
                </a:ln>
                <a:effectLst/>
                <a:uLnTx/>
                <a:uFillTx/>
                <a:latin typeface="Arial"/>
                <a:ea typeface="+mn-ea"/>
                <a:cs typeface="+mn-cs"/>
              </a:rPr>
              <a:t>-agonist to target both the symptoms and inflammatory flare-up in a timely manner, </a:t>
            </a:r>
            <a:r>
              <a:rPr lang="en-GB" altLang="ko-KR" sz="1200" dirty="0">
                <a:latin typeface="Arial" panose="020B0604020202020204" pitchFamily="34" charset="0"/>
                <a:ea typeface="Gulim" pitchFamily="34" charset="-127"/>
              </a:rPr>
              <a:t>the time t</a:t>
            </a:r>
            <a:r>
              <a:rPr lang="en-GB" altLang="ko-KR" sz="1200" dirty="0">
                <a:solidFill>
                  <a:srgbClr val="000000"/>
                </a:solidFill>
                <a:latin typeface="Arial" panose="020B0604020202020204" pitchFamily="34" charset="0"/>
                <a:ea typeface="Gulim" pitchFamily="34" charset="-127"/>
              </a:rPr>
              <a:t>o an exacerbation is prolonged compared with maintenance treatment plus SABA as needed</a:t>
            </a:r>
            <a:endParaRPr lang="en-GB" altLang="ko-KR" sz="1200" baseline="30000" dirty="0">
              <a:solidFill>
                <a:srgbClr val="000000"/>
              </a:solidFill>
              <a:latin typeface="Arial" panose="020B0604020202020204" pitchFamily="34" charset="0"/>
              <a:ea typeface="Gulim" pitchFamily="34" charset="-127"/>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References:</a:t>
            </a:r>
          </a:p>
          <a:p>
            <a:r>
              <a:rPr lang="en-US" sz="1200" kern="1200" dirty="0">
                <a:solidFill>
                  <a:schemeClr val="tx1"/>
                </a:solidFill>
                <a:effectLst/>
                <a:latin typeface="+mn-lt"/>
                <a:ea typeface="+mn-ea"/>
                <a:cs typeface="+mn-cs"/>
              </a:rPr>
              <a:t>Kuna P, Peters MJ, Manjra AI, et al. Effect of budesonide/formoterol maintenance and reliever therapy on asthma exacerbations. </a:t>
            </a:r>
            <a:r>
              <a:rPr lang="en-US" sz="1200" i="1" kern="1200" dirty="0">
                <a:solidFill>
                  <a:schemeClr val="tx1"/>
                </a:solidFill>
                <a:effectLst/>
                <a:latin typeface="+mn-lt"/>
                <a:ea typeface="+mn-ea"/>
                <a:cs typeface="+mn-cs"/>
              </a:rPr>
              <a:t>Int J Clin </a:t>
            </a:r>
            <a:r>
              <a:rPr lang="en-US" sz="1200" i="1" kern="1200" dirty="0" err="1">
                <a:solidFill>
                  <a:schemeClr val="tx1"/>
                </a:solidFill>
                <a:effectLst/>
                <a:latin typeface="+mn-lt"/>
                <a:ea typeface="+mn-ea"/>
                <a:cs typeface="+mn-cs"/>
              </a:rPr>
              <a:t>Pract</a:t>
            </a:r>
            <a:r>
              <a:rPr lang="en-US" sz="1200" kern="1200" dirty="0">
                <a:solidFill>
                  <a:schemeClr val="tx1"/>
                </a:solidFill>
                <a:effectLst/>
                <a:latin typeface="+mn-lt"/>
                <a:ea typeface="+mn-ea"/>
                <a:cs typeface="+mn-cs"/>
              </a:rPr>
              <a:t>. 2007;61:725-736.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pPr defTabSz="914318">
              <a:defRPr/>
            </a:pPr>
            <a:fld id="{183F20BF-B14D-4EA1-84E1-236C566E9AAD}" type="slidenum">
              <a:rPr lang="en-GB">
                <a:solidFill>
                  <a:prstClr val="black"/>
                </a:solidFill>
                <a:latin typeface="Calibri" panose="020F0502020204030204"/>
              </a:rPr>
              <a:pPr defTabSz="914318">
                <a:defRPr/>
              </a:pPr>
              <a:t>15</a:t>
            </a:fld>
            <a:endParaRPr lang="en-GB">
              <a:solidFill>
                <a:prstClr val="black"/>
              </a:solidFill>
              <a:latin typeface="Calibri" panose="020F0502020204030204"/>
            </a:endParaRPr>
          </a:p>
        </p:txBody>
      </p:sp>
    </p:spTree>
    <p:extLst>
      <p:ext uri="{BB962C8B-B14F-4D97-AF65-F5344CB8AC3E}">
        <p14:creationId xmlns:p14="http://schemas.microsoft.com/office/powerpoint/2010/main" val="62606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Key point:</a:t>
            </a:r>
          </a:p>
          <a:p>
            <a:endParaRPr lang="en-GB" b="1" dirty="0"/>
          </a:p>
          <a:p>
            <a:pPr marL="171450" indent="-171450">
              <a:buFont typeface="Arial" panose="020B0604020202020204" pitchFamily="34" charset="0"/>
              <a:buChar char="•"/>
            </a:pPr>
            <a:r>
              <a:rPr lang="en-GB" b="0" dirty="0"/>
              <a:t>Within a 1-month period, nearly two-thirds of patients had used reliever inhalers whereas only 23% had used ICS regularly</a:t>
            </a:r>
          </a:p>
          <a:p>
            <a:pPr marL="171450" indent="-171450">
              <a:buFont typeface="Arial" panose="020B0604020202020204" pitchFamily="34" charset="0"/>
              <a:buChar char="•"/>
            </a:pPr>
            <a:endParaRPr lang="en-GB" b="0" dirty="0"/>
          </a:p>
          <a:p>
            <a:pPr marL="0" indent="0">
              <a:buFont typeface="Arial" panose="020B0604020202020204" pitchFamily="34" charset="0"/>
              <a:buNone/>
            </a:pPr>
            <a:r>
              <a:rPr lang="en-GB" b="1" dirty="0"/>
              <a:t>Additional points:</a:t>
            </a:r>
          </a:p>
          <a:p>
            <a:pPr marL="0" indent="0">
              <a:buFont typeface="Arial" panose="020B0604020202020204" pitchFamily="34" charset="0"/>
              <a:buNone/>
            </a:pPr>
            <a:endParaRPr lang="en-GB" b="1" dirty="0"/>
          </a:p>
          <a:p>
            <a:pPr marL="342900" lvl="0" indent="-342900" algn="l">
              <a:lnSpc>
                <a:spcPct val="107000"/>
              </a:lnSpc>
              <a:spcAft>
                <a:spcPts val="800"/>
              </a:spcAft>
              <a:buClr>
                <a:schemeClr val="accent1"/>
              </a:buClr>
              <a:buFont typeface="Arial" panose="020B0604020202020204" pitchFamily="34" charset="0"/>
              <a:buChar char="•"/>
            </a:pPr>
            <a:r>
              <a:rPr lang="en-GB" sz="1200" kern="1200" dirty="0">
                <a:solidFill>
                  <a:schemeClr val="tx1"/>
                </a:solidFill>
                <a:effectLst/>
                <a:latin typeface="+mn-lt"/>
                <a:ea typeface="+mn-ea"/>
                <a:cs typeface="+mn-cs"/>
              </a:rPr>
              <a:t>The AIRE study investigated the behaviours and attitudes of 2803 patients with asthma</a:t>
            </a:r>
          </a:p>
          <a:p>
            <a:pPr marL="342900" lvl="0" indent="-342900" algn="l">
              <a:lnSpc>
                <a:spcPct val="107000"/>
              </a:lnSpc>
              <a:spcAft>
                <a:spcPts val="800"/>
              </a:spcAft>
              <a:buClr>
                <a:schemeClr val="accent1"/>
              </a:buClr>
              <a:buFont typeface="Arial" panose="020B0604020202020204" pitchFamily="34" charset="0"/>
              <a:buChar char="•"/>
            </a:pPr>
            <a:endParaRPr lang="en-GB" sz="1100" strike="noStrike"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AD751AE-7ABC-314D-AFAD-47B860ED6FFE}" type="slidenum">
              <a:rPr lang="en-US" smtClean="0"/>
              <a:pPr/>
              <a:t>16</a:t>
            </a:fld>
            <a:endParaRPr lang="en-US"/>
          </a:p>
        </p:txBody>
      </p:sp>
    </p:spTree>
    <p:extLst>
      <p:ext uri="{BB962C8B-B14F-4D97-AF65-F5344CB8AC3E}">
        <p14:creationId xmlns:p14="http://schemas.microsoft.com/office/powerpoint/2010/main" val="3366263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Key points: </a:t>
            </a:r>
          </a:p>
          <a:p>
            <a:endParaRPr lang="en-GB" b="1" dirty="0"/>
          </a:p>
          <a:p>
            <a:pPr marL="171450" indent="-171450">
              <a:buFont typeface="Arial" panose="020B0604020202020204" pitchFamily="34" charset="0"/>
              <a:buChar char="•"/>
            </a:pPr>
            <a:r>
              <a:rPr lang="en-GB" b="0" dirty="0"/>
              <a:t>Patients prescribed &gt;3 SABAs per year had a increased risk of hospitalisations/OCS prescriptions compared with patients prescribed 0–2 SABAs </a:t>
            </a:r>
          </a:p>
          <a:p>
            <a:endParaRPr lang="en-GB" b="1" dirty="0"/>
          </a:p>
          <a:p>
            <a:r>
              <a:rPr lang="en-GB" b="1" dirty="0"/>
              <a:t>Additional points:</a:t>
            </a:r>
          </a:p>
          <a:p>
            <a:endParaRPr lang="en-GB" b="1" dirty="0"/>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This study linked surveys containing validated asthma control tools with pharmacy and medical claims data to validate an asthma control scale based on </a:t>
            </a:r>
            <a:r>
              <a:rPr lang="el-GR" sz="1200" b="0" i="0" u="none" strike="noStrike" kern="1200" baseline="0" dirty="0">
                <a:solidFill>
                  <a:schemeClr val="tx1"/>
                </a:solidFill>
                <a:latin typeface="+mn-lt"/>
                <a:ea typeface="+mn-ea"/>
                <a:cs typeface="+mn-cs"/>
              </a:rPr>
              <a:t>β</a:t>
            </a:r>
            <a:r>
              <a:rPr lang="en-US" sz="1200" b="0" i="0" u="none" strike="noStrike" kern="1200" baseline="0" dirty="0">
                <a:solidFill>
                  <a:schemeClr val="tx1"/>
                </a:solidFill>
                <a:latin typeface="+mn-lt"/>
                <a:ea typeface="+mn-ea"/>
                <a:cs typeface="+mn-cs"/>
              </a:rPr>
              <a:t>-agonist canister dispensing and assess the predictive validity of this scale for subsequent exacerbations </a:t>
            </a:r>
            <a:endParaRPr lang="en-GB"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A random sample of 2250 health maintenance organisation members aged 18 to 56 years with persistent asthma participated</a:t>
            </a: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Patients were stratified into four groups based on number of </a:t>
            </a:r>
            <a:r>
              <a:rPr lang="el-GR" sz="1200" b="0" i="0" u="none" strike="noStrike" kern="1200" baseline="0" dirty="0">
                <a:solidFill>
                  <a:schemeClr val="tx1"/>
                </a:solidFill>
                <a:latin typeface="+mn-lt"/>
                <a:ea typeface="+mn-ea"/>
                <a:cs typeface="+mn-cs"/>
              </a:rPr>
              <a:t>β</a:t>
            </a:r>
            <a:r>
              <a:rPr lang="en-US" sz="1200" b="0" i="0" u="none" strike="noStrike" kern="1200" baseline="0" dirty="0">
                <a:solidFill>
                  <a:schemeClr val="tx1"/>
                </a:solidFill>
                <a:latin typeface="+mn-lt"/>
                <a:ea typeface="+mn-ea"/>
                <a:cs typeface="+mn-cs"/>
              </a:rPr>
              <a:t>-agonist </a:t>
            </a:r>
            <a:r>
              <a:rPr lang="en-GB" sz="1200" b="0" i="0" u="none" strike="noStrike" kern="1200" baseline="0" dirty="0">
                <a:solidFill>
                  <a:schemeClr val="tx1"/>
                </a:solidFill>
                <a:latin typeface="+mn-lt"/>
                <a:ea typeface="+mn-ea"/>
                <a:cs typeface="+mn-cs"/>
              </a:rPr>
              <a:t>prescriptions (0–2, 3–6, 7–12, &gt;12)</a:t>
            </a:r>
          </a:p>
          <a:p>
            <a:endParaRPr lang="en-GB" b="1" dirty="0"/>
          </a:p>
          <a:p>
            <a:r>
              <a:rPr lang="en-GB" b="1" dirty="0"/>
              <a:t>Reference: </a:t>
            </a:r>
          </a:p>
          <a:p>
            <a:pPr marL="0" indent="0">
              <a:buNone/>
            </a:pPr>
            <a:endParaRPr lang="en-GB" b="1" dirty="0"/>
          </a:p>
          <a:p>
            <a:pPr marL="0" indent="0">
              <a:buNone/>
            </a:pPr>
            <a:r>
              <a:rPr lang="en-US" sz="1200" kern="1200" dirty="0">
                <a:solidFill>
                  <a:schemeClr val="tx1"/>
                </a:solidFill>
                <a:effectLst/>
                <a:latin typeface="+mn-lt"/>
                <a:ea typeface="+mn-ea"/>
                <a:cs typeface="+mn-cs"/>
              </a:rPr>
              <a:t>Schatz M, Zeiger RS, Vollmer WM, et al. Validation of a beta-agonist long-term asthma control scale derived from computerized pharmacy data. </a:t>
            </a:r>
            <a:r>
              <a:rPr lang="en-US" sz="1200" i="1" kern="1200" dirty="0">
                <a:solidFill>
                  <a:schemeClr val="tx1"/>
                </a:solidFill>
                <a:effectLst/>
                <a:latin typeface="+mn-lt"/>
                <a:ea typeface="+mn-ea"/>
                <a:cs typeface="+mn-cs"/>
              </a:rPr>
              <a:t>J Allergy Clin Immunol</a:t>
            </a:r>
            <a:r>
              <a:rPr lang="en-US" sz="1200" kern="1200" dirty="0">
                <a:solidFill>
                  <a:schemeClr val="tx1"/>
                </a:solidFill>
                <a:effectLst/>
                <a:latin typeface="+mn-lt"/>
                <a:ea typeface="+mn-ea"/>
                <a:cs typeface="+mn-cs"/>
              </a:rPr>
              <a:t>. 2006;117:995-1000.</a:t>
            </a:r>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17</a:t>
            </a:fld>
            <a:endParaRPr lang="en-US"/>
          </a:p>
        </p:txBody>
      </p:sp>
    </p:spTree>
    <p:extLst>
      <p:ext uri="{BB962C8B-B14F-4D97-AF65-F5344CB8AC3E}">
        <p14:creationId xmlns:p14="http://schemas.microsoft.com/office/powerpoint/2010/main" val="1204367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Key points: </a:t>
            </a:r>
          </a:p>
          <a:p>
            <a:endParaRPr lang="en-GB" b="1" dirty="0"/>
          </a:p>
          <a:p>
            <a:r>
              <a:rPr lang="en-US" sz="1200" dirty="0"/>
              <a:t>Increased risk of severe exacerbation ≥3 SABA/year (children) and ≥2 SABAs/quarter (adults) compared with patients using &lt;3 SABA/year or &lt;2 SABA/quarter, respectively </a:t>
            </a:r>
            <a:endParaRPr lang="en-US" sz="1200" baseline="30000" dirty="0"/>
          </a:p>
          <a:p>
            <a:endParaRPr lang="en-GB" b="1" dirty="0"/>
          </a:p>
          <a:p>
            <a:r>
              <a:rPr lang="en-GB" b="1" dirty="0"/>
              <a:t>References: </a:t>
            </a:r>
          </a:p>
          <a:p>
            <a:endParaRPr lang="en-GB" b="1" dirty="0"/>
          </a:p>
          <a:p>
            <a:pPr marL="228600" indent="-228600">
              <a:buAutoNum type="arabicPeriod"/>
            </a:pPr>
            <a:r>
              <a:rPr lang="en-US" sz="1200" kern="1200" dirty="0">
                <a:solidFill>
                  <a:schemeClr val="tx1"/>
                </a:solidFill>
                <a:effectLst/>
                <a:latin typeface="+mn-lt"/>
                <a:ea typeface="+mn-ea"/>
                <a:cs typeface="+mn-cs"/>
              </a:rPr>
              <a:t>Stanford RH, Shah MB, D'Souza AO, et al. Short-acting β-agonist use and its ability to predict future asthma-related outcomes. </a:t>
            </a:r>
            <a:r>
              <a:rPr lang="en-US" sz="1200" i="1" kern="1200" dirty="0">
                <a:solidFill>
                  <a:schemeClr val="tx1"/>
                </a:solidFill>
                <a:effectLst/>
                <a:latin typeface="+mn-lt"/>
                <a:ea typeface="+mn-ea"/>
                <a:cs typeface="+mn-cs"/>
              </a:rPr>
              <a:t>Ann Allergy Asthma Immunol</a:t>
            </a:r>
            <a:r>
              <a:rPr lang="en-US" sz="1200" kern="1200" dirty="0">
                <a:solidFill>
                  <a:schemeClr val="tx1"/>
                </a:solidFill>
                <a:effectLst/>
                <a:latin typeface="+mn-lt"/>
                <a:ea typeface="+mn-ea"/>
                <a:cs typeface="+mn-cs"/>
              </a:rPr>
              <a:t>. 2012;109:403-7.</a:t>
            </a:r>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18</a:t>
            </a:fld>
            <a:endParaRPr lang="en-US"/>
          </a:p>
        </p:txBody>
      </p:sp>
    </p:spTree>
    <p:extLst>
      <p:ext uri="{BB962C8B-B14F-4D97-AF65-F5344CB8AC3E}">
        <p14:creationId xmlns:p14="http://schemas.microsoft.com/office/powerpoint/2010/main" val="64061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042988"/>
            <a:ext cx="5486400" cy="3086100"/>
          </a:xfrm>
        </p:spPr>
      </p:sp>
      <p:sp>
        <p:nvSpPr>
          <p:cNvPr id="3" name="Notes Placeholder 2"/>
          <p:cNvSpPr>
            <a:spLocks noGrp="1"/>
          </p:cNvSpPr>
          <p:nvPr>
            <p:ph type="body" idx="1"/>
          </p:nvPr>
        </p:nvSpPr>
        <p:spPr/>
        <p:txBody>
          <a:bodyPr/>
          <a:lstStyle/>
          <a:p>
            <a:r>
              <a:rPr lang="en-US" sz="1200" b="1" dirty="0"/>
              <a:t>Key point:</a:t>
            </a:r>
          </a:p>
          <a:p>
            <a:endParaRPr lang="en-US" sz="1200" b="1" dirty="0"/>
          </a:p>
          <a:p>
            <a:pPr marL="171450" indent="-171450">
              <a:buFont typeface="Arial" panose="020B0604020202020204" pitchFamily="34" charset="0"/>
              <a:buChar char="•"/>
            </a:pPr>
            <a:r>
              <a:rPr lang="en-US" sz="1200" dirty="0"/>
              <a:t>Inappropriate SABA use is associated with progression to more severe disease </a:t>
            </a:r>
          </a:p>
          <a:p>
            <a:pPr marL="171450" lvl="0" indent="-171450">
              <a:buFont typeface="Arial" panose="020B0604020202020204" pitchFamily="34" charset="0"/>
              <a:buChar char="•"/>
              <a:defRPr/>
            </a:pPr>
            <a:r>
              <a:rPr lang="en-US" sz="1200" dirty="0">
                <a:solidFill>
                  <a:prstClr val="black"/>
                </a:solidFill>
              </a:rPr>
              <a:t>The odds of patients with inappropriate SABA use</a:t>
            </a:r>
            <a:r>
              <a:rPr lang="en-US" sz="1200" baseline="30000" dirty="0">
                <a:solidFill>
                  <a:prstClr val="black"/>
                </a:solidFill>
              </a:rPr>
              <a:t> </a:t>
            </a:r>
            <a:r>
              <a:rPr lang="en-US" sz="1200" dirty="0"/>
              <a:t>transitioning to more severe disease in the next 12-month period was 1.79 (1.68, 1.90) </a:t>
            </a:r>
            <a:r>
              <a:rPr lang="en-US" sz="1200" dirty="0">
                <a:solidFill>
                  <a:prstClr val="black"/>
                </a:solidFill>
              </a:rPr>
              <a:t> </a:t>
            </a:r>
            <a:endParaRPr lang="en-US" sz="1200" dirty="0"/>
          </a:p>
          <a:p>
            <a:endParaRPr lang="en-US" sz="1200" baseline="0" dirty="0"/>
          </a:p>
          <a:p>
            <a:r>
              <a:rPr lang="en-US" b="1" dirty="0"/>
              <a:t>Additional points</a:t>
            </a:r>
            <a:r>
              <a:rPr lang="en-US" dirty="0"/>
              <a:t>:</a:t>
            </a:r>
          </a:p>
          <a:p>
            <a:endParaRPr lang="en-US" dirty="0"/>
          </a:p>
          <a:p>
            <a:pPr marL="171450" indent="-171450">
              <a:buFont typeface="Arial" panose="020B0604020202020204" pitchFamily="34" charset="0"/>
              <a:buChar char="•"/>
            </a:pPr>
            <a:r>
              <a:rPr lang="en-US" dirty="0"/>
              <a:t>A prospective cohort study of </a:t>
            </a:r>
            <a:r>
              <a:rPr lang="en-US" sz="1200" b="0" i="0" kern="1200" dirty="0">
                <a:effectLst/>
                <a:latin typeface="+mn-lt"/>
                <a:ea typeface="+mn-ea"/>
                <a:cs typeface="+mn-cs"/>
              </a:rPr>
              <a:t>70,829 patients (14–45 years old) with newly diagnosed mild asthma between January 1997 and December 2012 from administrative health data in Canada</a:t>
            </a:r>
          </a:p>
          <a:p>
            <a:pPr marL="171450" indent="-171450">
              <a:buFont typeface="Arial" panose="020B0604020202020204" pitchFamily="34" charset="0"/>
              <a:buChar char="•"/>
            </a:pPr>
            <a:r>
              <a:rPr lang="en-US" sz="1200" b="0" i="0" kern="1200" dirty="0">
                <a:effectLst/>
              </a:rPr>
              <a:t>The primary objective was to examine the long-term trajectories of mild asthma and the effects of early-stage risk factors on the subsequent disease course</a:t>
            </a:r>
          </a:p>
          <a:p>
            <a:pPr marL="0" indent="0">
              <a:buNone/>
            </a:pPr>
            <a:endParaRPr lang="en-US" sz="1200" b="1" u="sng" dirty="0">
              <a:solidFill>
                <a:prstClr val="black"/>
              </a:solidFill>
            </a:endParaRPr>
          </a:p>
          <a:p>
            <a:pPr marL="0" indent="0">
              <a:buNone/>
            </a:pPr>
            <a:r>
              <a:rPr lang="en-US" sz="1200" b="1" u="sng" dirty="0">
                <a:solidFill>
                  <a:prstClr val="black"/>
                </a:solidFill>
              </a:rPr>
              <a:t>Inappropriate prescription of SABA in first year of diagnosis</a:t>
            </a:r>
            <a:endParaRPr lang="en-US" sz="1200" u="sng" dirty="0">
              <a:solidFill>
                <a:prstClr val="black"/>
              </a:solidFill>
            </a:endParaRPr>
          </a:p>
          <a:p>
            <a:pPr marL="214308" indent="-214308">
              <a:buClr>
                <a:schemeClr val="accent2">
                  <a:lumMod val="50000"/>
                  <a:lumOff val="50000"/>
                </a:schemeClr>
              </a:buClr>
              <a:buFont typeface="Arial" charset="0"/>
              <a:buChar char="•"/>
            </a:pPr>
            <a:r>
              <a:rPr lang="en-US" sz="1200" dirty="0"/>
              <a:t>2 or more puffs/week without ICS in first year of diagnosis </a:t>
            </a:r>
            <a:r>
              <a:rPr lang="en-US" sz="1200" b="1" dirty="0"/>
              <a:t>or</a:t>
            </a:r>
          </a:p>
          <a:p>
            <a:pPr marL="214308" indent="-214308">
              <a:buClr>
                <a:schemeClr val="accent2">
                  <a:lumMod val="50000"/>
                  <a:lumOff val="50000"/>
                </a:schemeClr>
              </a:buClr>
              <a:buFont typeface="Arial" charset="0"/>
              <a:buChar char="•"/>
            </a:pPr>
            <a:r>
              <a:rPr lang="en-US" sz="1200" dirty="0"/>
              <a:t>9 or more SABA cannisters </a:t>
            </a:r>
            <a:r>
              <a:rPr lang="en-US" sz="1200" dirty="0">
                <a:solidFill>
                  <a:prstClr val="black"/>
                </a:solidFill>
              </a:rPr>
              <a:t>with ICS under 100  µg daily</a:t>
            </a:r>
          </a:p>
          <a:p>
            <a:pPr marL="171450" indent="-171450">
              <a:buFont typeface="Arial" panose="020B0604020202020204" pitchFamily="34" charset="0"/>
              <a:buChar char="•"/>
            </a:pPr>
            <a:endParaRPr lang="en-US" dirty="0"/>
          </a:p>
          <a:p>
            <a:endParaRPr lang="en-US" dirty="0"/>
          </a:p>
          <a:p>
            <a:r>
              <a:rPr lang="en-US" b="1" dirty="0"/>
              <a:t>Reference</a:t>
            </a:r>
            <a:r>
              <a:rPr lang="en-US" dirty="0"/>
              <a:t>:</a:t>
            </a:r>
          </a:p>
          <a:p>
            <a:pPr marL="228600" indent="-228600">
              <a:buAutoNum type="arabicPeriod"/>
            </a:pPr>
            <a:r>
              <a:rPr lang="en-US" sz="1200" kern="1200" dirty="0">
                <a:solidFill>
                  <a:schemeClr val="tx1"/>
                </a:solidFill>
                <a:effectLst/>
                <a:latin typeface="+mn-lt"/>
                <a:ea typeface="+mn-ea"/>
                <a:cs typeface="+mn-cs"/>
              </a:rPr>
              <a:t>Chen W, FitzGerald JM, Lynd LD, et al. Long-term trajectories of mild asthma in adulthood and risk factors of progression. </a:t>
            </a:r>
            <a:r>
              <a:rPr lang="en-US" sz="1200" i="1" kern="1200" dirty="0">
                <a:solidFill>
                  <a:schemeClr val="tx1"/>
                </a:solidFill>
                <a:effectLst/>
                <a:latin typeface="+mn-lt"/>
                <a:ea typeface="+mn-ea"/>
                <a:cs typeface="+mn-cs"/>
              </a:rPr>
              <a:t>J Allergy Clin Immunol </a:t>
            </a:r>
            <a:r>
              <a:rPr lang="en-US" sz="1200" i="1" kern="1200" dirty="0" err="1">
                <a:solidFill>
                  <a:schemeClr val="tx1"/>
                </a:solidFill>
                <a:effectLst/>
                <a:latin typeface="+mn-lt"/>
                <a:ea typeface="+mn-ea"/>
                <a:cs typeface="+mn-cs"/>
              </a:rPr>
              <a:t>Pract</a:t>
            </a:r>
            <a:r>
              <a:rPr lang="en-US" sz="1200" kern="1200" dirty="0">
                <a:solidFill>
                  <a:schemeClr val="tx1"/>
                </a:solidFill>
                <a:effectLst/>
                <a:latin typeface="+mn-lt"/>
                <a:ea typeface="+mn-ea"/>
                <a:cs typeface="+mn-cs"/>
              </a:rPr>
              <a:t>. 2018;6:2024-2032.</a:t>
            </a:r>
            <a:endParaRPr lang="en-US" dirty="0"/>
          </a:p>
        </p:txBody>
      </p:sp>
      <p:sp>
        <p:nvSpPr>
          <p:cNvPr id="4" name="Slide Number Placeholder 3"/>
          <p:cNvSpPr>
            <a:spLocks noGrp="1"/>
          </p:cNvSpPr>
          <p:nvPr>
            <p:ph type="sldNum" sz="quarter" idx="5"/>
          </p:nvPr>
        </p:nvSpPr>
        <p:spPr/>
        <p:txBody>
          <a:bodyPr/>
          <a:lstStyle/>
          <a:p>
            <a:fld id="{899319F9-8123-9748-8DBA-1B05324C1B52}" type="slidenum">
              <a:rPr lang="en-US" smtClean="0"/>
              <a:t>19</a:t>
            </a:fld>
            <a:endParaRPr lang="en-US"/>
          </a:p>
        </p:txBody>
      </p:sp>
      <p:cxnSp>
        <p:nvCxnSpPr>
          <p:cNvPr id="5" name="Straight Arrow Connector 4">
            <a:extLst>
              <a:ext uri="{FF2B5EF4-FFF2-40B4-BE49-F238E27FC236}">
                <a16:creationId xmlns:a16="http://schemas.microsoft.com/office/drawing/2014/main" id="{97B0055C-813A-7046-8293-07313A3F755D}"/>
              </a:ext>
            </a:extLst>
          </p:cNvPr>
          <p:cNvCxnSpPr>
            <a:cxnSpLocks/>
          </p:cNvCxnSpPr>
          <p:nvPr/>
        </p:nvCxnSpPr>
        <p:spPr>
          <a:xfrm>
            <a:off x="178526" y="5265410"/>
            <a:ext cx="49880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Line Callout 1 (Border and Accent Bar) 6">
            <a:extLst>
              <a:ext uri="{FF2B5EF4-FFF2-40B4-BE49-F238E27FC236}">
                <a16:creationId xmlns:a16="http://schemas.microsoft.com/office/drawing/2014/main" id="{42102455-E784-A249-8A3E-B31FFEF7016F}"/>
              </a:ext>
            </a:extLst>
          </p:cNvPr>
          <p:cNvSpPr>
            <a:spLocks/>
          </p:cNvSpPr>
          <p:nvPr/>
        </p:nvSpPr>
        <p:spPr bwMode="auto">
          <a:xfrm flipH="1">
            <a:off x="6824495" y="2789694"/>
            <a:ext cx="707277" cy="221599"/>
          </a:xfrm>
          <a:prstGeom prst="rect">
            <a:avLst/>
          </a:prstGeom>
          <a:solidFill>
            <a:schemeClr val="bg1"/>
          </a:solidFill>
          <a:ln w="635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940" tIns="0" rIns="0" bIns="0">
            <a:spAutoFit/>
          </a:bodyPr>
          <a:lstStyle/>
          <a:p>
            <a:pPr defTabSz="946474" eaLnBrk="0" hangingPunct="0">
              <a:lnSpc>
                <a:spcPct val="90000"/>
              </a:lnSpc>
              <a:spcBef>
                <a:spcPct val="50000"/>
              </a:spcBef>
            </a:pPr>
            <a:r>
              <a:rPr lang="en-US" sz="800" dirty="0">
                <a:solidFill>
                  <a:srgbClr val="FF0000"/>
                </a:solidFill>
              </a:rPr>
              <a:t>Chen 2018 p2029 figure3</a:t>
            </a:r>
          </a:p>
        </p:txBody>
      </p:sp>
      <p:sp>
        <p:nvSpPr>
          <p:cNvPr id="7" name="Left Brace 6">
            <a:extLst>
              <a:ext uri="{FF2B5EF4-FFF2-40B4-BE49-F238E27FC236}">
                <a16:creationId xmlns:a16="http://schemas.microsoft.com/office/drawing/2014/main" id="{A38CA504-8F18-6641-A8E7-AF2F7B2A1043}"/>
              </a:ext>
            </a:extLst>
          </p:cNvPr>
          <p:cNvSpPr/>
          <p:nvPr/>
        </p:nvSpPr>
        <p:spPr>
          <a:xfrm flipH="1">
            <a:off x="5990167" y="2272485"/>
            <a:ext cx="834328" cy="1477616"/>
          </a:xfrm>
          <a:prstGeom prst="leftBrace">
            <a:avLst>
              <a:gd name="adj1" fmla="val 0"/>
              <a:gd name="adj2" fmla="val 41508"/>
            </a:avLst>
          </a:prstGeom>
          <a:noFill/>
          <a:ln w="6350" algn="ctr">
            <a:solidFill>
              <a:srgbClr val="FF0000"/>
            </a:solidFill>
            <a:miter lim="800000"/>
            <a:headEnd/>
            <a:tailEnd/>
          </a:ln>
          <a:effectLst/>
        </p:spPr>
        <p:txBody>
          <a:bodyPr wrap="square" lIns="18940" tIns="0" rIns="0" bIns="0">
            <a:noAutofit/>
          </a:bodyPr>
          <a:lstStyle/>
          <a:p>
            <a:pPr defTabSz="946474" eaLnBrk="0" hangingPunct="0">
              <a:lnSpc>
                <a:spcPct val="90000"/>
              </a:lnSpc>
              <a:spcBef>
                <a:spcPct val="50000"/>
              </a:spcBef>
            </a:pPr>
            <a:endParaRPr lang="en-US" sz="600" dirty="0"/>
          </a:p>
        </p:txBody>
      </p:sp>
      <p:sp>
        <p:nvSpPr>
          <p:cNvPr id="8" name="Line Callout 1 (Border and Accent Bar) 6">
            <a:extLst>
              <a:ext uri="{FF2B5EF4-FFF2-40B4-BE49-F238E27FC236}">
                <a16:creationId xmlns:a16="http://schemas.microsoft.com/office/drawing/2014/main" id="{64B0E0FD-358B-E540-987D-382C3853C528}"/>
              </a:ext>
            </a:extLst>
          </p:cNvPr>
          <p:cNvSpPr>
            <a:spLocks/>
          </p:cNvSpPr>
          <p:nvPr/>
        </p:nvSpPr>
        <p:spPr bwMode="auto">
          <a:xfrm flipH="1">
            <a:off x="-537219" y="4933011"/>
            <a:ext cx="707277" cy="664797"/>
          </a:xfrm>
          <a:prstGeom prst="rect">
            <a:avLst/>
          </a:prstGeom>
          <a:solidFill>
            <a:schemeClr val="bg1"/>
          </a:solidFill>
          <a:ln w="635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940" tIns="0" rIns="0" bIns="0">
            <a:spAutoFit/>
          </a:bodyPr>
          <a:lstStyle/>
          <a:p>
            <a:pPr defTabSz="946474" eaLnBrk="0" hangingPunct="0">
              <a:lnSpc>
                <a:spcPct val="90000"/>
              </a:lnSpc>
              <a:spcBef>
                <a:spcPct val="50000"/>
              </a:spcBef>
            </a:pPr>
            <a:r>
              <a:rPr lang="en-US" sz="800" dirty="0">
                <a:solidFill>
                  <a:srgbClr val="FF0000"/>
                </a:solidFill>
              </a:rPr>
              <a:t>Chen 2018 p2025 c1 para3 line1-3; c2 para2 line1-3; p2027 c1 para4 line2-4</a:t>
            </a:r>
          </a:p>
        </p:txBody>
      </p:sp>
      <p:sp>
        <p:nvSpPr>
          <p:cNvPr id="9" name="Line Callout 1 (Border and Accent Bar) 6">
            <a:extLst>
              <a:ext uri="{FF2B5EF4-FFF2-40B4-BE49-F238E27FC236}">
                <a16:creationId xmlns:a16="http://schemas.microsoft.com/office/drawing/2014/main" id="{07996179-37E0-0D41-BF0C-CEC66ACEFEF1}"/>
              </a:ext>
            </a:extLst>
          </p:cNvPr>
          <p:cNvSpPr>
            <a:spLocks/>
          </p:cNvSpPr>
          <p:nvPr/>
        </p:nvSpPr>
        <p:spPr bwMode="auto">
          <a:xfrm flipH="1">
            <a:off x="-300877" y="1739828"/>
            <a:ext cx="707277" cy="221599"/>
          </a:xfrm>
          <a:prstGeom prst="rect">
            <a:avLst/>
          </a:prstGeom>
          <a:solidFill>
            <a:schemeClr val="bg1"/>
          </a:solidFill>
          <a:ln w="635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940" tIns="0" rIns="0" bIns="0">
            <a:spAutoFit/>
          </a:bodyPr>
          <a:lstStyle/>
          <a:p>
            <a:pPr defTabSz="946474" eaLnBrk="0" hangingPunct="0">
              <a:lnSpc>
                <a:spcPct val="90000"/>
              </a:lnSpc>
              <a:spcBef>
                <a:spcPct val="50000"/>
              </a:spcBef>
            </a:pPr>
            <a:r>
              <a:rPr lang="en-US" sz="800" dirty="0">
                <a:solidFill>
                  <a:srgbClr val="FF0000"/>
                </a:solidFill>
              </a:rPr>
              <a:t>Chen 2018 p2029 figure2</a:t>
            </a:r>
          </a:p>
        </p:txBody>
      </p:sp>
      <p:sp>
        <p:nvSpPr>
          <p:cNvPr id="10" name="Left Brace 9">
            <a:extLst>
              <a:ext uri="{FF2B5EF4-FFF2-40B4-BE49-F238E27FC236}">
                <a16:creationId xmlns:a16="http://schemas.microsoft.com/office/drawing/2014/main" id="{FCEF35F1-68F8-A54A-8E54-C770BF5A22E7}"/>
              </a:ext>
            </a:extLst>
          </p:cNvPr>
          <p:cNvSpPr/>
          <p:nvPr/>
        </p:nvSpPr>
        <p:spPr>
          <a:xfrm>
            <a:off x="406400" y="1739828"/>
            <a:ext cx="376510" cy="326039"/>
          </a:xfrm>
          <a:prstGeom prst="leftBrace">
            <a:avLst>
              <a:gd name="adj1" fmla="val 0"/>
              <a:gd name="adj2" fmla="val 41508"/>
            </a:avLst>
          </a:prstGeom>
          <a:noFill/>
          <a:ln w="6350" algn="ctr">
            <a:solidFill>
              <a:srgbClr val="FF0000"/>
            </a:solidFill>
            <a:miter lim="800000"/>
            <a:headEnd/>
            <a:tailEnd/>
          </a:ln>
          <a:effectLst/>
        </p:spPr>
        <p:txBody>
          <a:bodyPr wrap="square" lIns="18940" tIns="0" rIns="0" bIns="0">
            <a:noAutofit/>
          </a:bodyPr>
          <a:lstStyle/>
          <a:p>
            <a:pPr defTabSz="946474" eaLnBrk="0" hangingPunct="0">
              <a:lnSpc>
                <a:spcPct val="90000"/>
              </a:lnSpc>
              <a:spcBef>
                <a:spcPct val="50000"/>
              </a:spcBef>
            </a:pPr>
            <a:endParaRPr lang="en-US" sz="600" dirty="0"/>
          </a:p>
        </p:txBody>
      </p:sp>
      <p:cxnSp>
        <p:nvCxnSpPr>
          <p:cNvPr id="11" name="Straight Arrow Connector 10">
            <a:extLst>
              <a:ext uri="{FF2B5EF4-FFF2-40B4-BE49-F238E27FC236}">
                <a16:creationId xmlns:a16="http://schemas.microsoft.com/office/drawing/2014/main" id="{D321DC96-27BA-3546-96D3-9E9ACBC4AC23}"/>
              </a:ext>
            </a:extLst>
          </p:cNvPr>
          <p:cNvCxnSpPr>
            <a:cxnSpLocks/>
          </p:cNvCxnSpPr>
          <p:nvPr/>
        </p:nvCxnSpPr>
        <p:spPr>
          <a:xfrm>
            <a:off x="197421" y="5807277"/>
            <a:ext cx="49880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Line Callout 1 (Border and Accent Bar) 6">
            <a:extLst>
              <a:ext uri="{FF2B5EF4-FFF2-40B4-BE49-F238E27FC236}">
                <a16:creationId xmlns:a16="http://schemas.microsoft.com/office/drawing/2014/main" id="{4C828165-F5DC-5A46-B229-2AECB0F05DE3}"/>
              </a:ext>
            </a:extLst>
          </p:cNvPr>
          <p:cNvSpPr>
            <a:spLocks/>
          </p:cNvSpPr>
          <p:nvPr/>
        </p:nvSpPr>
        <p:spPr bwMode="auto">
          <a:xfrm flipH="1">
            <a:off x="-537219" y="5641077"/>
            <a:ext cx="707277" cy="332399"/>
          </a:xfrm>
          <a:prstGeom prst="rect">
            <a:avLst/>
          </a:prstGeom>
          <a:solidFill>
            <a:schemeClr val="bg1"/>
          </a:solidFill>
          <a:ln w="635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940" tIns="0" rIns="0" bIns="0">
            <a:spAutoFit/>
          </a:bodyPr>
          <a:lstStyle/>
          <a:p>
            <a:pPr defTabSz="946474" eaLnBrk="0" hangingPunct="0">
              <a:lnSpc>
                <a:spcPct val="90000"/>
              </a:lnSpc>
              <a:spcBef>
                <a:spcPct val="50000"/>
              </a:spcBef>
            </a:pPr>
            <a:r>
              <a:rPr lang="en-US" sz="800" dirty="0">
                <a:solidFill>
                  <a:srgbClr val="FF0000"/>
                </a:solidFill>
              </a:rPr>
              <a:t>Chen 2018 p2025 c1 prar2 line13-18</a:t>
            </a:r>
          </a:p>
        </p:txBody>
      </p:sp>
    </p:spTree>
    <p:extLst>
      <p:ext uri="{BB962C8B-B14F-4D97-AF65-F5344CB8AC3E}">
        <p14:creationId xmlns:p14="http://schemas.microsoft.com/office/powerpoint/2010/main" val="2776521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674688"/>
            <a:ext cx="5995988" cy="33718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2BF7388-7183-4428-9BF2-361912A401E2}" type="slidenum">
              <a:rPr lang="en-GB" smtClean="0"/>
              <a:t>2</a:t>
            </a:fld>
            <a:endParaRPr lang="en-GB" dirty="0"/>
          </a:p>
        </p:txBody>
      </p:sp>
    </p:spTree>
    <p:extLst>
      <p:ext uri="{BB962C8B-B14F-4D97-AF65-F5344CB8AC3E}">
        <p14:creationId xmlns:p14="http://schemas.microsoft.com/office/powerpoint/2010/main" val="1845955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t>Key points:</a:t>
            </a:r>
          </a:p>
          <a:p>
            <a:endParaRPr lang="en-GB" sz="1200" dirty="0"/>
          </a:p>
          <a:p>
            <a:pPr marL="171450" indent="-171450">
              <a:buFont typeface="Arial" panose="020B0604020202020204" pitchFamily="34" charset="0"/>
              <a:buChar char="•"/>
            </a:pPr>
            <a:r>
              <a:rPr lang="en-GB" sz="1200" dirty="0"/>
              <a:t>Budesonide demonstrates anti-inflammatory activity as early as 6 hours after a single dose of 2400 µg</a:t>
            </a:r>
          </a:p>
          <a:p>
            <a:pPr marL="171450" lvl="0" indent="-171450">
              <a:buFont typeface="Arial" panose="020B0604020202020204" pitchFamily="34" charset="0"/>
              <a:buChar char="•"/>
              <a:defRPr/>
            </a:pPr>
            <a:r>
              <a:rPr lang="en-US" sz="1200" dirty="0"/>
              <a:t>Budesonide treatment resulted in a significantly lower sputum eosinophil count (p=0.01)</a:t>
            </a:r>
          </a:p>
          <a:p>
            <a:pPr marL="628650" lvl="1" indent="-171450">
              <a:buFont typeface="Arial" panose="020B0604020202020204" pitchFamily="34" charset="0"/>
              <a:buChar char="•"/>
              <a:defRPr/>
            </a:pPr>
            <a:r>
              <a:rPr lang="en-US" sz="1200" dirty="0"/>
              <a:t>The difference between treatments was 12.2%</a:t>
            </a:r>
          </a:p>
          <a:p>
            <a:endParaRPr lang="en-GB" sz="1200" dirty="0"/>
          </a:p>
          <a:p>
            <a:r>
              <a:rPr lang="en-GB" sz="1200" b="1" dirty="0"/>
              <a:t>Additional points:</a:t>
            </a:r>
          </a:p>
          <a:p>
            <a:endParaRPr lang="en-GB" sz="1200" b="1" dirty="0"/>
          </a:p>
          <a:p>
            <a:pPr marL="171450" lvl="0" indent="-171450">
              <a:buFont typeface="Arial" panose="020B0604020202020204" pitchFamily="34" charset="0"/>
              <a:buChar char="•"/>
              <a:defRPr/>
            </a:pPr>
            <a:r>
              <a:rPr lang="en-GB" sz="1200" dirty="0"/>
              <a:t>A randomised, double-blind, placebo-controlled crossover study was conducted to determine the effects of a single-dose of budesonide 2400 µg</a:t>
            </a:r>
          </a:p>
          <a:p>
            <a:pPr marL="628650" lvl="1" indent="-171450">
              <a:buFont typeface="Arial" panose="020B0604020202020204" pitchFamily="34" charset="0"/>
              <a:buChar char="•"/>
              <a:defRPr/>
            </a:pPr>
            <a:r>
              <a:rPr lang="en-GB" sz="1200" dirty="0"/>
              <a:t>In total, 26 patients were randomised to receive a single dose of budesonide 2400 µg or placebo on two separate days</a:t>
            </a:r>
          </a:p>
          <a:p>
            <a:pPr marL="628650" lvl="1" indent="-171450">
              <a:buFont typeface="Arial" panose="020B0604020202020204" pitchFamily="34" charset="0"/>
              <a:buChar char="•"/>
              <a:defRPr/>
            </a:pPr>
            <a:r>
              <a:rPr lang="en-GB" sz="1200" dirty="0"/>
              <a:t>Lung function and symptoms were followed for 6 hours, and then sputum was induced and airway responsiveness to hypertonic saline determined</a:t>
            </a:r>
            <a:endParaRPr lang="en-US" sz="1200" dirty="0"/>
          </a:p>
          <a:p>
            <a:pPr marL="171450" lvl="0" indent="-171450">
              <a:buFont typeface="Arial" panose="020B0604020202020204" pitchFamily="34" charset="0"/>
              <a:buChar char="•"/>
              <a:defRPr/>
            </a:pPr>
            <a:r>
              <a:rPr lang="en-US" sz="1200" dirty="0"/>
              <a:t>Budesonide resulted in a 2.2-fold improvement in airway responsiveness to hypertonic saline</a:t>
            </a:r>
          </a:p>
          <a:p>
            <a:pPr marL="628650" lvl="1" indent="-171450">
              <a:buFont typeface="Arial" panose="020B0604020202020204" pitchFamily="34" charset="0"/>
              <a:buChar char="•"/>
              <a:defRPr/>
            </a:pPr>
            <a:r>
              <a:rPr lang="en-US" sz="1200" dirty="0"/>
              <a:t>After placebo PD</a:t>
            </a:r>
            <a:r>
              <a:rPr lang="en-US" sz="1200" baseline="-25000" dirty="0"/>
              <a:t>20 </a:t>
            </a:r>
            <a:r>
              <a:rPr lang="en-US" sz="1200" dirty="0"/>
              <a:t>saline was 1.4 (3.3) ml and improved to 3.0 (4.2) ml after budesonide treatment (p=0.0020)</a:t>
            </a:r>
          </a:p>
          <a:p>
            <a:pPr marL="171450" lvl="0" indent="-171450">
              <a:buFont typeface="Arial" panose="020B0604020202020204" pitchFamily="34" charset="0"/>
              <a:buChar char="•"/>
              <a:defRPr/>
            </a:pPr>
            <a:r>
              <a:rPr lang="en-US" sz="1200" dirty="0"/>
              <a:t>After 6 hours mean percentage predicted FEV</a:t>
            </a:r>
            <a:r>
              <a:rPr lang="en-US" sz="1200" baseline="-25000" dirty="0"/>
              <a:t>1 </a:t>
            </a:r>
            <a:r>
              <a:rPr lang="en-US" sz="1200" dirty="0"/>
              <a:t>tended to be higher after budesonide than placebo, but this failed to reach significance </a:t>
            </a:r>
          </a:p>
          <a:p>
            <a:pPr marL="171450" lvl="0" indent="-171450">
              <a:buFont typeface="Arial" panose="020B0604020202020204" pitchFamily="34" charset="0"/>
              <a:buChar char="•"/>
              <a:defRPr/>
            </a:pPr>
            <a:r>
              <a:rPr lang="en-US" sz="1200" dirty="0"/>
              <a:t>This study used an unlicensed dose of budesonide 2400 µ</a:t>
            </a:r>
            <a:r>
              <a:rPr lang="en-GB" sz="1200" dirty="0"/>
              <a:t>g</a:t>
            </a:r>
          </a:p>
          <a:p>
            <a:pPr marL="628650" lvl="1" indent="-171450">
              <a:buFont typeface="Arial" panose="020B0604020202020204" pitchFamily="34" charset="0"/>
              <a:buChar char="•"/>
              <a:defRPr/>
            </a:pPr>
            <a:r>
              <a:rPr lang="en-GB" sz="1200" dirty="0"/>
              <a:t> The relationship between pharmacological properties and clinical efficacy has not been established</a:t>
            </a:r>
            <a:endParaRPr lang="en-US" sz="1200" dirty="0"/>
          </a:p>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20</a:t>
            </a:fld>
            <a:endParaRPr lang="en-US"/>
          </a:p>
        </p:txBody>
      </p:sp>
    </p:spTree>
    <p:extLst>
      <p:ext uri="{BB962C8B-B14F-4D97-AF65-F5344CB8AC3E}">
        <p14:creationId xmlns:p14="http://schemas.microsoft.com/office/powerpoint/2010/main" val="1082441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Key points:</a:t>
            </a:r>
          </a:p>
          <a:p>
            <a:endParaRPr lang="en-GB" b="1" dirty="0"/>
          </a:p>
          <a:p>
            <a:pPr marL="171450" indent="-171450">
              <a:buFont typeface="Arial" panose="020B0604020202020204" pitchFamily="34" charset="0"/>
              <a:buChar char="•"/>
            </a:pPr>
            <a:r>
              <a:rPr lang="en-GB" b="0" dirty="0"/>
              <a:t>SCS prescriptions lead to a higher onset of AEs</a:t>
            </a:r>
          </a:p>
          <a:p>
            <a:pPr marL="171450" indent="-171450">
              <a:buFont typeface="Arial" panose="020B0604020202020204" pitchFamily="34" charset="0"/>
              <a:buChar char="•"/>
            </a:pPr>
            <a:r>
              <a:rPr lang="en-GB" b="0" dirty="0"/>
              <a:t>As </a:t>
            </a:r>
            <a:r>
              <a:rPr lang="en-GB" sz="1200" dirty="0"/>
              <a:t>1 g SCS is equivalent to four short courses of OCS, alternative treatment strategies early in the course of asthma should be considered to avoid the need for OCS</a:t>
            </a:r>
            <a:endParaRPr lang="en-GB" b="0" dirty="0"/>
          </a:p>
          <a:p>
            <a:endParaRPr lang="en-GB" b="1" dirty="0"/>
          </a:p>
          <a:p>
            <a:r>
              <a:rPr lang="en-GB" b="1" dirty="0"/>
              <a:t>Additional points:</a:t>
            </a:r>
          </a:p>
          <a:p>
            <a:pPr marL="171450" indent="-171450">
              <a:buFont typeface="Arial" panose="020B0604020202020204" pitchFamily="34" charset="0"/>
              <a:buChar char="•"/>
            </a:pPr>
            <a:r>
              <a:rPr lang="en-GB" b="0" dirty="0"/>
              <a:t>A historical cohort study was carried out to investigate the impact of initiating SCS, and of SCS exposure, on the onset of known SCS-associated adverse outcomes </a:t>
            </a:r>
          </a:p>
          <a:p>
            <a:pPr marL="171450" indent="-171450">
              <a:buFont typeface="Arial" panose="020B0604020202020204" pitchFamily="34" charset="0"/>
              <a:buChar char="•"/>
            </a:pPr>
            <a:r>
              <a:rPr lang="en-GB" b="0" dirty="0"/>
              <a:t>Patients were aged ≥18 years </a:t>
            </a:r>
          </a:p>
          <a:p>
            <a:pPr marL="171450" indent="-171450">
              <a:buFont typeface="Arial" panose="020B0604020202020204" pitchFamily="34" charset="0"/>
              <a:buChar char="•"/>
            </a:pPr>
            <a:r>
              <a:rPr lang="en-GB" b="0" dirty="0"/>
              <a:t>The majority of SCS prescriptions (98%) were for OCS</a:t>
            </a:r>
          </a:p>
          <a:p>
            <a:endParaRPr lang="en-GB" b="1" dirty="0"/>
          </a:p>
          <a:p>
            <a:r>
              <a:rPr lang="en-GB" b="1" dirty="0"/>
              <a:t>Reference:</a:t>
            </a:r>
          </a:p>
          <a:p>
            <a:endParaRPr lang="en-GB" b="1" dirty="0"/>
          </a:p>
          <a:p>
            <a:r>
              <a:rPr lang="en-US" sz="1200" kern="1200" dirty="0">
                <a:solidFill>
                  <a:schemeClr val="tx1"/>
                </a:solidFill>
                <a:effectLst/>
                <a:latin typeface="+mn-lt"/>
                <a:ea typeface="+mn-ea"/>
                <a:cs typeface="+mn-cs"/>
              </a:rPr>
              <a:t>Price DB, </a:t>
            </a:r>
            <a:r>
              <a:rPr lang="en-US" sz="1200" kern="1200" dirty="0" err="1">
                <a:solidFill>
                  <a:schemeClr val="tx1"/>
                </a:solidFill>
                <a:effectLst/>
                <a:latin typeface="+mn-lt"/>
                <a:ea typeface="+mn-ea"/>
                <a:cs typeface="+mn-cs"/>
              </a:rPr>
              <a:t>Trudo</a:t>
            </a:r>
            <a:r>
              <a:rPr lang="en-US" sz="1200" kern="1200" dirty="0">
                <a:solidFill>
                  <a:schemeClr val="tx1"/>
                </a:solidFill>
                <a:effectLst/>
                <a:latin typeface="+mn-lt"/>
                <a:ea typeface="+mn-ea"/>
                <a:cs typeface="+mn-cs"/>
              </a:rPr>
              <a:t> F, </a:t>
            </a:r>
            <a:r>
              <a:rPr lang="en-US" sz="1200" kern="1200" dirty="0" err="1">
                <a:solidFill>
                  <a:schemeClr val="tx1"/>
                </a:solidFill>
                <a:effectLst/>
                <a:latin typeface="+mn-lt"/>
                <a:ea typeface="+mn-ea"/>
                <a:cs typeface="+mn-cs"/>
              </a:rPr>
              <a:t>Voorham</a:t>
            </a:r>
            <a:r>
              <a:rPr lang="en-US" sz="1200" kern="1200" dirty="0">
                <a:solidFill>
                  <a:schemeClr val="tx1"/>
                </a:solidFill>
                <a:effectLst/>
                <a:latin typeface="+mn-lt"/>
                <a:ea typeface="+mn-ea"/>
                <a:cs typeface="+mn-cs"/>
              </a:rPr>
              <a:t> J, et al. Adverse outcomes from initiation of systemic corticosteroids for asthma: long-term observational study. </a:t>
            </a:r>
            <a:r>
              <a:rPr lang="en-US" sz="1200" i="1" kern="1200" dirty="0">
                <a:solidFill>
                  <a:schemeClr val="tx1"/>
                </a:solidFill>
                <a:effectLst/>
                <a:latin typeface="+mn-lt"/>
                <a:ea typeface="+mn-ea"/>
                <a:cs typeface="+mn-cs"/>
              </a:rPr>
              <a:t>J Asthma Allergy</a:t>
            </a:r>
            <a:r>
              <a:rPr lang="en-US" sz="1200" kern="1200" dirty="0">
                <a:solidFill>
                  <a:schemeClr val="tx1"/>
                </a:solidFill>
                <a:effectLst/>
                <a:latin typeface="+mn-lt"/>
                <a:ea typeface="+mn-ea"/>
                <a:cs typeface="+mn-cs"/>
              </a:rPr>
              <a:t>. 2018;11:193-204.</a:t>
            </a: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AD751AE-7ABC-314D-AFAD-47B860ED6F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68879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7363" y="381000"/>
            <a:ext cx="5959475" cy="3352800"/>
          </a:xfrm>
        </p:spPr>
      </p:sp>
      <p:sp>
        <p:nvSpPr>
          <p:cNvPr id="3" name="Notes Placeholder 2"/>
          <p:cNvSpPr>
            <a:spLocks noGrp="1"/>
          </p:cNvSpPr>
          <p:nvPr>
            <p:ph type="body" idx="1"/>
          </p:nvPr>
        </p:nvSpPr>
        <p:spPr>
          <a:xfrm>
            <a:off x="495300" y="3863259"/>
            <a:ext cx="5996940" cy="5638344"/>
          </a:xfrm>
        </p:spPr>
        <p:txBody>
          <a:bodyPr/>
          <a:lstStyle/>
          <a:p>
            <a:pPr>
              <a:spcAft>
                <a:spcPts val="0"/>
              </a:spcAft>
            </a:pPr>
            <a:r>
              <a:rPr lang="en-US" sz="1100" b="1" dirty="0">
                <a:ea typeface="Arial" charset="0"/>
                <a:cs typeface="Arial" charset="0"/>
              </a:rPr>
              <a:t>Key points:</a:t>
            </a:r>
          </a:p>
          <a:p>
            <a:pPr marL="228600" indent="-228600">
              <a:spcAft>
                <a:spcPts val="0"/>
              </a:spcAft>
              <a:buFont typeface="Arial" charset="0"/>
              <a:buChar char="•"/>
            </a:pPr>
            <a:r>
              <a:rPr lang="en-US" sz="1100" dirty="0">
                <a:ea typeface="Arial" charset="0"/>
                <a:cs typeface="Arial" charset="0"/>
              </a:rPr>
              <a:t>≥4 OCS bursts in a year resulted in new AE risk due to cumulative dosage</a:t>
            </a:r>
            <a:r>
              <a:rPr lang="en-US" sz="1100" baseline="30000" dirty="0">
                <a:ea typeface="Arial" charset="0"/>
                <a:cs typeface="Arial" charset="0"/>
              </a:rPr>
              <a:t>1</a:t>
            </a:r>
            <a:endParaRPr lang="en-US" sz="1100" dirty="0">
              <a:ea typeface="Arial" charset="0"/>
              <a:cs typeface="Arial" charset="0"/>
            </a:endParaRPr>
          </a:p>
          <a:p>
            <a:pPr marL="228600" indent="-228600">
              <a:spcAft>
                <a:spcPts val="0"/>
              </a:spcAft>
              <a:buFont typeface="Arial" charset="0"/>
              <a:buChar char="•"/>
            </a:pPr>
            <a:r>
              <a:rPr lang="en-US" sz="1100" dirty="0">
                <a:ea typeface="Arial" charset="0"/>
                <a:cs typeface="Arial" charset="0"/>
              </a:rPr>
              <a:t>These data suggest that each OCS prescription may result in a cumulative burden on current and future health, regardless of dose and duration</a:t>
            </a:r>
            <a:r>
              <a:rPr lang="en-US" sz="1100" baseline="30000" dirty="0">
                <a:ea typeface="Arial" charset="0"/>
                <a:cs typeface="Arial" charset="0"/>
              </a:rPr>
              <a:t>1</a:t>
            </a:r>
            <a:endParaRPr lang="en-US" sz="1100" dirty="0">
              <a:ea typeface="Arial" charset="0"/>
              <a:cs typeface="Arial" charset="0"/>
            </a:endParaRPr>
          </a:p>
          <a:p>
            <a:pPr>
              <a:spcAft>
                <a:spcPts val="0"/>
              </a:spcAft>
            </a:pPr>
            <a:endParaRPr lang="en-US" sz="1100" kern="0" dirty="0">
              <a:ea typeface="Arial" charset="0"/>
              <a:cs typeface="Arial" charset="0"/>
            </a:endParaRPr>
          </a:p>
          <a:p>
            <a:pPr>
              <a:spcAft>
                <a:spcPts val="0"/>
              </a:spcAft>
            </a:pPr>
            <a:r>
              <a:rPr lang="en-US" sz="1100" b="1" kern="0" dirty="0">
                <a:ea typeface="Arial" charset="0"/>
                <a:cs typeface="Arial" charset="0"/>
              </a:rPr>
              <a:t>Additional points: </a:t>
            </a:r>
          </a:p>
          <a:p>
            <a:pPr marL="171450" indent="-171450">
              <a:spcAft>
                <a:spcPts val="0"/>
              </a:spcAft>
              <a:buFont typeface="Arial" panose="020B0604020202020204" pitchFamily="34" charset="0"/>
              <a:buChar char="•"/>
            </a:pPr>
            <a:r>
              <a:rPr lang="en-US" sz="1100" kern="0" dirty="0">
                <a:ea typeface="Arial" charset="0"/>
                <a:cs typeface="Arial" charset="0"/>
              </a:rPr>
              <a:t>The data presented on the forest plot are results of a retrospective cohort study of adult patients with asthma from 2000</a:t>
            </a:r>
            <a:r>
              <a:rPr lang="en-US" sz="1100" dirty="0"/>
              <a:t>–</a:t>
            </a:r>
            <a:r>
              <a:rPr lang="en-US" sz="1100" kern="0" dirty="0">
                <a:ea typeface="Arial" charset="0"/>
                <a:cs typeface="Arial" charset="0"/>
              </a:rPr>
              <a:t>2014 data from an insurance claims set (</a:t>
            </a:r>
            <a:r>
              <a:rPr lang="en-US" sz="1100" kern="0" dirty="0" err="1">
                <a:ea typeface="Arial" charset="0"/>
                <a:cs typeface="Arial" charset="0"/>
              </a:rPr>
              <a:t>MarketScan</a:t>
            </a:r>
            <a:r>
              <a:rPr lang="en-US" sz="1100" kern="0" dirty="0">
                <a:ea typeface="Arial" charset="0"/>
                <a:cs typeface="Arial" charset="0"/>
              </a:rPr>
              <a:t>) (N=228,436) before propensity score matching; patients had continuous enrolment for ≥12 months and ≥24 months after the index date</a:t>
            </a:r>
            <a:r>
              <a:rPr lang="en-US" sz="1100" kern="0" baseline="30000" dirty="0">
                <a:ea typeface="Arial" charset="0"/>
                <a:cs typeface="Arial" charset="0"/>
              </a:rPr>
              <a:t>1</a:t>
            </a:r>
            <a:endParaRPr lang="en-US" sz="1100" kern="0" dirty="0">
              <a:ea typeface="Arial" charset="0"/>
              <a:cs typeface="Arial" charset="0"/>
            </a:endParaRPr>
          </a:p>
          <a:p>
            <a:pPr marL="171450" indent="-171450">
              <a:spcAft>
                <a:spcPts val="0"/>
              </a:spcAft>
              <a:buFont typeface="Arial" charset="0"/>
              <a:buChar char="•"/>
            </a:pPr>
            <a:r>
              <a:rPr lang="en-GB" sz="1100" dirty="0">
                <a:ea typeface="Arial" charset="0"/>
                <a:cs typeface="Arial" charset="0"/>
              </a:rPr>
              <a:t>Patients taking ≥4 prescriptions within the current year had 1.29 times the odds of experiencing a new AE within that year vs. those in the no-OCS cohort; the odds of experiencing a new AE in the current year were 1.11 times higher for each year of prior exposure to ≥4 OCS prescriptions</a:t>
            </a:r>
            <a:r>
              <a:rPr lang="en-GB" sz="1100" baseline="30000" dirty="0">
                <a:ea typeface="Arial" charset="0"/>
                <a:cs typeface="Arial" charset="0"/>
              </a:rPr>
              <a:t>1</a:t>
            </a:r>
            <a:endParaRPr lang="en-GB" sz="1100" dirty="0">
              <a:ea typeface="Arial" charset="0"/>
              <a:cs typeface="Arial" charset="0"/>
            </a:endParaRPr>
          </a:p>
          <a:p>
            <a:pPr marL="171450" indent="-171450">
              <a:spcAft>
                <a:spcPts val="0"/>
              </a:spcAft>
              <a:buFont typeface="Arial" charset="0"/>
              <a:buChar char="•"/>
            </a:pPr>
            <a:r>
              <a:rPr lang="en-GB" sz="1100" dirty="0">
                <a:ea typeface="Arial" charset="0"/>
                <a:cs typeface="Arial" charset="0"/>
              </a:rPr>
              <a:t>Each year with ≥4 prescriptions (current and past) exposure resulted in 1.2 times the odds of new AEs during the current year</a:t>
            </a:r>
            <a:r>
              <a:rPr lang="en-GB" sz="1100" baseline="30000" dirty="0">
                <a:ea typeface="Arial" charset="0"/>
                <a:cs typeface="Arial" charset="0"/>
              </a:rPr>
              <a:t>1</a:t>
            </a:r>
            <a:endParaRPr lang="en-GB" sz="1100" dirty="0">
              <a:ea typeface="Arial" charset="0"/>
              <a:cs typeface="Arial" charset="0"/>
            </a:endParaRPr>
          </a:p>
          <a:p>
            <a:pPr>
              <a:spcAft>
                <a:spcPts val="0"/>
              </a:spcAft>
            </a:pPr>
            <a:endParaRPr lang="en-US" sz="1100" b="1" dirty="0">
              <a:ea typeface="Arial" charset="0"/>
              <a:cs typeface="Arial" charset="0"/>
            </a:endParaRPr>
          </a:p>
          <a:p>
            <a:pPr>
              <a:spcAft>
                <a:spcPts val="0"/>
              </a:spcAft>
            </a:pPr>
            <a:r>
              <a:rPr lang="en-US" sz="1100" b="1" dirty="0">
                <a:ea typeface="Arial" charset="0"/>
                <a:cs typeface="Arial" charset="0"/>
              </a:rPr>
              <a:t>References:</a:t>
            </a:r>
          </a:p>
          <a:p>
            <a:pPr marL="228600" indent="-228600">
              <a:spcAft>
                <a:spcPts val="0"/>
              </a:spcAft>
              <a:buFont typeface="+mj-lt"/>
              <a:buAutoNum type="arabicPeriod"/>
            </a:pPr>
            <a:r>
              <a:rPr lang="en-US" sz="1200" kern="1200" dirty="0">
                <a:solidFill>
                  <a:schemeClr val="tx1"/>
                </a:solidFill>
                <a:effectLst/>
                <a:latin typeface="+mn-lt"/>
                <a:ea typeface="+mn-ea"/>
                <a:cs typeface="+mn-cs"/>
              </a:rPr>
              <a:t>Sullivan PW, </a:t>
            </a:r>
            <a:r>
              <a:rPr lang="en-US" sz="1200" kern="1200" dirty="0" err="1">
                <a:solidFill>
                  <a:schemeClr val="tx1"/>
                </a:solidFill>
                <a:effectLst/>
                <a:latin typeface="+mn-lt"/>
                <a:ea typeface="+mn-ea"/>
                <a:cs typeface="+mn-cs"/>
              </a:rPr>
              <a:t>Ghushchyan</a:t>
            </a:r>
            <a:r>
              <a:rPr lang="en-US" sz="1200" kern="1200" dirty="0">
                <a:solidFill>
                  <a:schemeClr val="tx1"/>
                </a:solidFill>
                <a:effectLst/>
                <a:latin typeface="+mn-lt"/>
                <a:ea typeface="+mn-ea"/>
                <a:cs typeface="+mn-cs"/>
              </a:rPr>
              <a:t> VH, Globe G, et al. Oral corticosteroid exposure and adverse effects in asthmatic patients. </a:t>
            </a:r>
            <a:r>
              <a:rPr lang="en-US" sz="1200" i="1" kern="1200" dirty="0">
                <a:solidFill>
                  <a:schemeClr val="tx1"/>
                </a:solidFill>
                <a:effectLst/>
                <a:latin typeface="+mn-lt"/>
                <a:ea typeface="+mn-ea"/>
                <a:cs typeface="+mn-cs"/>
              </a:rPr>
              <a:t>J Allergy Clin Immunol</a:t>
            </a:r>
            <a:r>
              <a:rPr lang="en-US" sz="1200" kern="1200" dirty="0">
                <a:solidFill>
                  <a:schemeClr val="tx1"/>
                </a:solidFill>
                <a:effectLst/>
                <a:latin typeface="+mn-lt"/>
                <a:ea typeface="+mn-ea"/>
                <a:cs typeface="+mn-cs"/>
              </a:rPr>
              <a:t>. 2018;141:110-116.</a:t>
            </a:r>
            <a:endParaRPr lang="en-US" sz="11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487F27-F4AC-478C-A07B-A71CA0B862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45F0ABA9-5089-ED47-B854-A95F344E7AB5}"/>
              </a:ext>
            </a:extLst>
          </p:cNvPr>
          <p:cNvCxnSpPr>
            <a:cxnSpLocks/>
          </p:cNvCxnSpPr>
          <p:nvPr/>
        </p:nvCxnSpPr>
        <p:spPr>
          <a:xfrm>
            <a:off x="46215" y="4125567"/>
            <a:ext cx="49880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Left Brace 5">
            <a:extLst>
              <a:ext uri="{FF2B5EF4-FFF2-40B4-BE49-F238E27FC236}">
                <a16:creationId xmlns:a16="http://schemas.microsoft.com/office/drawing/2014/main" id="{7BB948DB-63DB-1743-BBA3-16228AEA700C}"/>
              </a:ext>
            </a:extLst>
          </p:cNvPr>
          <p:cNvSpPr/>
          <p:nvPr/>
        </p:nvSpPr>
        <p:spPr>
          <a:xfrm flipH="1">
            <a:off x="6078144" y="1694787"/>
            <a:ext cx="389890" cy="1263649"/>
          </a:xfrm>
          <a:prstGeom prst="leftBrace">
            <a:avLst>
              <a:gd name="adj1" fmla="val 0"/>
              <a:gd name="adj2" fmla="val 41508"/>
            </a:avLst>
          </a:prstGeom>
          <a:noFill/>
          <a:ln w="6350" algn="ctr">
            <a:solidFill>
              <a:srgbClr val="FF0000"/>
            </a:solidFill>
            <a:miter lim="800000"/>
            <a:headEnd/>
            <a:tailEnd/>
          </a:ln>
          <a:effectLst/>
        </p:spPr>
        <p:txBody>
          <a:bodyPr wrap="square" lIns="18940" tIns="0" rIns="0" bIns="0">
            <a:noAutofit/>
          </a:bodyPr>
          <a:lstStyle/>
          <a:p>
            <a:pPr marL="0" marR="0" lvl="0" indent="0" algn="l" defTabSz="946474" rtl="0" eaLnBrk="0" fontAlgn="auto" latinLnBrk="0" hangingPunct="0">
              <a:lnSpc>
                <a:spcPct val="90000"/>
              </a:lnSpc>
              <a:spcBef>
                <a:spcPct val="5000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Line Callout 1 (Border and Accent Bar) 6">
            <a:extLst>
              <a:ext uri="{FF2B5EF4-FFF2-40B4-BE49-F238E27FC236}">
                <a16:creationId xmlns:a16="http://schemas.microsoft.com/office/drawing/2014/main" id="{43DF3F1E-E27B-AD46-9D0C-1966346EA79B}"/>
              </a:ext>
            </a:extLst>
          </p:cNvPr>
          <p:cNvSpPr>
            <a:spLocks/>
          </p:cNvSpPr>
          <p:nvPr/>
        </p:nvSpPr>
        <p:spPr bwMode="auto">
          <a:xfrm flipH="1">
            <a:off x="6473747" y="2105012"/>
            <a:ext cx="768506" cy="221599"/>
          </a:xfrm>
          <a:prstGeom prst="rect">
            <a:avLst/>
          </a:prstGeom>
          <a:solidFill>
            <a:schemeClr val="bg1"/>
          </a:solidFill>
          <a:ln w="635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940" tIns="0" rIns="0" bIns="0">
            <a:spAutoFit/>
          </a:bodyPr>
          <a:lstStyle/>
          <a:p>
            <a:pPr marL="0" marR="0" lvl="0" indent="0" algn="l" defTabSz="946474" rtl="0" eaLnBrk="0" fontAlgn="auto" latinLnBrk="0" hangingPunct="0">
              <a:lnSpc>
                <a:spcPct val="90000"/>
              </a:lnSpc>
              <a:spcBef>
                <a:spcPct val="50000"/>
              </a:spcBef>
              <a:spcAft>
                <a:spcPts val="0"/>
              </a:spcAft>
              <a:buClrTx/>
              <a:buSzTx/>
              <a:buFontTx/>
              <a:buNone/>
              <a:tabLst/>
              <a:defRPr/>
            </a:pPr>
            <a:r>
              <a:rPr kumimoji="0" lang="en-US" altLang="en-US" sz="800" b="0" i="0" u="none" strike="noStrike" kern="1200" cap="none" spc="0" normalizeH="0" baseline="0" noProof="0" dirty="0">
                <a:ln>
                  <a:noFill/>
                </a:ln>
                <a:solidFill>
                  <a:srgbClr val="FF0000"/>
                </a:solidFill>
                <a:effectLst/>
                <a:uLnTx/>
                <a:uFillTx/>
                <a:latin typeface="Calibri" panose="020F0502020204030204"/>
                <a:ea typeface="+mn-ea"/>
                <a:cs typeface="+mn-cs"/>
              </a:rPr>
              <a:t>Sullivan 2018 p113 c2 figure2</a:t>
            </a:r>
            <a:endParaRPr kumimoji="0" lang="en-US" sz="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8" name="Line Callout 1 (Border and Accent Bar) 6">
            <a:extLst>
              <a:ext uri="{FF2B5EF4-FFF2-40B4-BE49-F238E27FC236}">
                <a16:creationId xmlns:a16="http://schemas.microsoft.com/office/drawing/2014/main" id="{9583E8BD-B098-764B-A479-91B460E71B6C}"/>
              </a:ext>
            </a:extLst>
          </p:cNvPr>
          <p:cNvSpPr>
            <a:spLocks/>
          </p:cNvSpPr>
          <p:nvPr/>
        </p:nvSpPr>
        <p:spPr bwMode="auto">
          <a:xfrm flipH="1">
            <a:off x="6473747" y="1144511"/>
            <a:ext cx="768506" cy="221599"/>
          </a:xfrm>
          <a:prstGeom prst="rect">
            <a:avLst/>
          </a:prstGeom>
          <a:solidFill>
            <a:schemeClr val="bg1"/>
          </a:solidFill>
          <a:ln w="635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940" tIns="0" rIns="0" bIns="0">
            <a:spAutoFit/>
          </a:bodyPr>
          <a:lstStyle/>
          <a:p>
            <a:pPr marL="0" marR="0" lvl="0" indent="0" algn="l" defTabSz="946474" rtl="0" eaLnBrk="0" fontAlgn="auto" latinLnBrk="0" hangingPunct="0">
              <a:lnSpc>
                <a:spcPct val="90000"/>
              </a:lnSpc>
              <a:spcBef>
                <a:spcPct val="50000"/>
              </a:spcBef>
              <a:spcAft>
                <a:spcPts val="0"/>
              </a:spcAft>
              <a:buClrTx/>
              <a:buSzTx/>
              <a:buFontTx/>
              <a:buNone/>
              <a:tabLst/>
              <a:defRPr/>
            </a:pPr>
            <a:r>
              <a:rPr kumimoji="0" lang="en-US" altLang="en-US" sz="800" b="0" i="0" u="none" strike="noStrike" kern="1200" cap="none" spc="0" normalizeH="0" baseline="0" noProof="0" dirty="0">
                <a:ln>
                  <a:noFill/>
                </a:ln>
                <a:solidFill>
                  <a:srgbClr val="FF0000"/>
                </a:solidFill>
                <a:effectLst/>
                <a:uLnTx/>
                <a:uFillTx/>
                <a:latin typeface="Calibri" panose="020F0502020204030204"/>
                <a:ea typeface="+mn-ea"/>
                <a:cs typeface="+mn-cs"/>
              </a:rPr>
              <a:t>Sullivan 2018 p114 c1 </a:t>
            </a:r>
            <a:r>
              <a:rPr kumimoji="0" lang="en-US" altLang="en-US" sz="800" b="0" i="0" u="none" strike="noStrike" kern="1200" cap="none" spc="0" normalizeH="0" baseline="0" noProof="0" dirty="0" err="1">
                <a:ln>
                  <a:noFill/>
                </a:ln>
                <a:solidFill>
                  <a:srgbClr val="FF0000"/>
                </a:solidFill>
                <a:effectLst/>
                <a:uLnTx/>
                <a:uFillTx/>
                <a:latin typeface="Calibri" panose="020F0502020204030204"/>
                <a:ea typeface="+mn-ea"/>
                <a:cs typeface="+mn-cs"/>
              </a:rPr>
              <a:t>tableIV</a:t>
            </a:r>
            <a:endParaRPr kumimoji="0" lang="en-US" sz="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73797FE5-CFBE-7948-9687-2786AD880EA9}"/>
              </a:ext>
            </a:extLst>
          </p:cNvPr>
          <p:cNvCxnSpPr>
            <a:cxnSpLocks/>
          </p:cNvCxnSpPr>
          <p:nvPr/>
        </p:nvCxnSpPr>
        <p:spPr>
          <a:xfrm flipH="1">
            <a:off x="5815522" y="1261717"/>
            <a:ext cx="63131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Line Callout 1 (Border and Accent Bar) 6">
            <a:extLst>
              <a:ext uri="{FF2B5EF4-FFF2-40B4-BE49-F238E27FC236}">
                <a16:creationId xmlns:a16="http://schemas.microsoft.com/office/drawing/2014/main" id="{083665CA-36C9-C44B-9709-AF23043C2A4A}"/>
              </a:ext>
            </a:extLst>
          </p:cNvPr>
          <p:cNvSpPr>
            <a:spLocks/>
          </p:cNvSpPr>
          <p:nvPr/>
        </p:nvSpPr>
        <p:spPr bwMode="auto">
          <a:xfrm flipH="1">
            <a:off x="-711178" y="4014767"/>
            <a:ext cx="768506" cy="221599"/>
          </a:xfrm>
          <a:prstGeom prst="rect">
            <a:avLst/>
          </a:prstGeom>
          <a:solidFill>
            <a:schemeClr val="bg1"/>
          </a:solidFill>
          <a:ln w="635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940" tIns="0" rIns="0" bIns="0">
            <a:spAutoFit/>
          </a:bodyPr>
          <a:lstStyle/>
          <a:p>
            <a:pPr marL="0" marR="0" lvl="0" indent="0" algn="l" defTabSz="946474" rtl="0" eaLnBrk="0" fontAlgn="auto" latinLnBrk="0" hangingPunct="0">
              <a:lnSpc>
                <a:spcPct val="90000"/>
              </a:lnSpc>
              <a:spcBef>
                <a:spcPct val="50000"/>
              </a:spcBef>
              <a:spcAft>
                <a:spcPts val="0"/>
              </a:spcAft>
              <a:buClrTx/>
              <a:buSzTx/>
              <a:buFontTx/>
              <a:buNone/>
              <a:tabLst/>
              <a:defRPr/>
            </a:pPr>
            <a:r>
              <a:rPr kumimoji="0" lang="en-US" altLang="en-US" sz="800" b="0" i="0" u="none" strike="noStrike" kern="1200" cap="none" spc="0" normalizeH="0" baseline="0" noProof="0" dirty="0">
                <a:ln>
                  <a:noFill/>
                </a:ln>
                <a:solidFill>
                  <a:srgbClr val="FF0000"/>
                </a:solidFill>
                <a:effectLst/>
                <a:uLnTx/>
                <a:uFillTx/>
                <a:latin typeface="Calibri" panose="020F0502020204030204"/>
                <a:ea typeface="+mn-ea"/>
                <a:cs typeface="+mn-cs"/>
              </a:rPr>
              <a:t>Sullivan 2018 p113 c2 figure2</a:t>
            </a:r>
            <a:endParaRPr kumimoji="0" lang="en-US" sz="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2" name="Straight Arrow Connector 11">
            <a:extLst>
              <a:ext uri="{FF2B5EF4-FFF2-40B4-BE49-F238E27FC236}">
                <a16:creationId xmlns:a16="http://schemas.microsoft.com/office/drawing/2014/main" id="{782589EF-2AA0-6843-905D-2539B456EA09}"/>
              </a:ext>
            </a:extLst>
          </p:cNvPr>
          <p:cNvCxnSpPr>
            <a:cxnSpLocks/>
          </p:cNvCxnSpPr>
          <p:nvPr/>
        </p:nvCxnSpPr>
        <p:spPr>
          <a:xfrm>
            <a:off x="46215" y="4347166"/>
            <a:ext cx="49880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Line Callout 1 (Border and Accent Bar) 6">
            <a:extLst>
              <a:ext uri="{FF2B5EF4-FFF2-40B4-BE49-F238E27FC236}">
                <a16:creationId xmlns:a16="http://schemas.microsoft.com/office/drawing/2014/main" id="{90F116ED-8CB4-BB46-9CCA-48F9DFAAB96D}"/>
              </a:ext>
            </a:extLst>
          </p:cNvPr>
          <p:cNvSpPr>
            <a:spLocks/>
          </p:cNvSpPr>
          <p:nvPr/>
        </p:nvSpPr>
        <p:spPr bwMode="auto">
          <a:xfrm flipH="1">
            <a:off x="-711178" y="4236366"/>
            <a:ext cx="768506" cy="443198"/>
          </a:xfrm>
          <a:prstGeom prst="rect">
            <a:avLst/>
          </a:prstGeom>
          <a:solidFill>
            <a:schemeClr val="bg1"/>
          </a:solidFill>
          <a:ln w="635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940" tIns="0" rIns="0" bIns="0">
            <a:spAutoFit/>
          </a:bodyPr>
          <a:lstStyle/>
          <a:p>
            <a:pPr marL="0" marR="0" lvl="0" indent="0" algn="l" defTabSz="946474" rtl="0" eaLnBrk="0" fontAlgn="auto" latinLnBrk="0" hangingPunct="0">
              <a:lnSpc>
                <a:spcPct val="90000"/>
              </a:lnSpc>
              <a:spcBef>
                <a:spcPct val="50000"/>
              </a:spcBef>
              <a:spcAft>
                <a:spcPts val="0"/>
              </a:spcAft>
              <a:buClrTx/>
              <a:buSzTx/>
              <a:buFontTx/>
              <a:buNone/>
              <a:tabLst/>
              <a:defRPr/>
            </a:pPr>
            <a:r>
              <a:rPr kumimoji="0" lang="en-US" altLang="en-US" sz="800" b="0" i="0" u="none" strike="noStrike" kern="1200" cap="none" spc="0" normalizeH="0" baseline="0" noProof="0" dirty="0">
                <a:ln>
                  <a:noFill/>
                </a:ln>
                <a:solidFill>
                  <a:srgbClr val="FF0000"/>
                </a:solidFill>
                <a:effectLst/>
                <a:uLnTx/>
                <a:uFillTx/>
                <a:latin typeface="Calibri" panose="020F0502020204030204"/>
                <a:ea typeface="+mn-ea"/>
                <a:cs typeface="+mn-cs"/>
              </a:rPr>
              <a:t>Sullivan 2018 p113 c2 para2 line1-3; c2  figure2</a:t>
            </a:r>
            <a:endParaRPr kumimoji="0" lang="en-US" sz="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4" name="Straight Arrow Connector 13">
            <a:extLst>
              <a:ext uri="{FF2B5EF4-FFF2-40B4-BE49-F238E27FC236}">
                <a16:creationId xmlns:a16="http://schemas.microsoft.com/office/drawing/2014/main" id="{5CFB76C6-5219-B842-950D-E822423A0094}"/>
              </a:ext>
            </a:extLst>
          </p:cNvPr>
          <p:cNvCxnSpPr>
            <a:cxnSpLocks/>
          </p:cNvCxnSpPr>
          <p:nvPr/>
        </p:nvCxnSpPr>
        <p:spPr>
          <a:xfrm>
            <a:off x="46215" y="5011962"/>
            <a:ext cx="49880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Line Callout 1 (Border and Accent Bar) 6">
            <a:extLst>
              <a:ext uri="{FF2B5EF4-FFF2-40B4-BE49-F238E27FC236}">
                <a16:creationId xmlns:a16="http://schemas.microsoft.com/office/drawing/2014/main" id="{16CFDD1E-1FEF-F44B-84B9-946C180653B5}"/>
              </a:ext>
            </a:extLst>
          </p:cNvPr>
          <p:cNvSpPr>
            <a:spLocks/>
          </p:cNvSpPr>
          <p:nvPr/>
        </p:nvSpPr>
        <p:spPr bwMode="auto">
          <a:xfrm flipH="1">
            <a:off x="-711178" y="4901162"/>
            <a:ext cx="768506" cy="443198"/>
          </a:xfrm>
          <a:prstGeom prst="rect">
            <a:avLst/>
          </a:prstGeom>
          <a:solidFill>
            <a:schemeClr val="bg1"/>
          </a:solidFill>
          <a:ln w="635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940" tIns="0" rIns="0" bIns="0">
            <a:spAutoFit/>
          </a:bodyPr>
          <a:lstStyle/>
          <a:p>
            <a:pPr marL="0" marR="0" lvl="0" indent="0" algn="l" defTabSz="946474" rtl="0" eaLnBrk="0" fontAlgn="auto" latinLnBrk="0" hangingPunct="0">
              <a:lnSpc>
                <a:spcPct val="90000"/>
              </a:lnSpc>
              <a:spcBef>
                <a:spcPct val="50000"/>
              </a:spcBef>
              <a:spcAft>
                <a:spcPts val="0"/>
              </a:spcAft>
              <a:buClrTx/>
              <a:buSzTx/>
              <a:buFontTx/>
              <a:buNone/>
              <a:tabLst/>
              <a:defRPr/>
            </a:pPr>
            <a:r>
              <a:rPr kumimoji="0" lang="en-US" altLang="en-US" sz="800" b="0" i="0" u="none" strike="noStrike" kern="1200" cap="none" spc="0" normalizeH="0" baseline="0" noProof="0" dirty="0">
                <a:ln>
                  <a:noFill/>
                </a:ln>
                <a:solidFill>
                  <a:srgbClr val="FF0000"/>
                </a:solidFill>
                <a:effectLst/>
                <a:uLnTx/>
                <a:uFillTx/>
                <a:latin typeface="Calibri" panose="020F0502020204030204"/>
                <a:ea typeface="+mn-ea"/>
                <a:cs typeface="+mn-cs"/>
              </a:rPr>
              <a:t>Sullivan 2018 p111 c1 para2 line1-5; c1 para3 line1-3</a:t>
            </a:r>
            <a:endParaRPr kumimoji="0" lang="en-US" sz="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6" name="Straight Arrow Connector 15">
            <a:extLst>
              <a:ext uri="{FF2B5EF4-FFF2-40B4-BE49-F238E27FC236}">
                <a16:creationId xmlns:a16="http://schemas.microsoft.com/office/drawing/2014/main" id="{C58D278B-BFCA-3949-9448-8FE6EAE5AB8B}"/>
              </a:ext>
            </a:extLst>
          </p:cNvPr>
          <p:cNvCxnSpPr>
            <a:cxnSpLocks/>
          </p:cNvCxnSpPr>
          <p:nvPr/>
        </p:nvCxnSpPr>
        <p:spPr>
          <a:xfrm>
            <a:off x="46215" y="5676758"/>
            <a:ext cx="49880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Line Callout 1 (Border and Accent Bar) 6">
            <a:extLst>
              <a:ext uri="{FF2B5EF4-FFF2-40B4-BE49-F238E27FC236}">
                <a16:creationId xmlns:a16="http://schemas.microsoft.com/office/drawing/2014/main" id="{D9557AD0-10F5-1444-93F4-F3934EA303ED}"/>
              </a:ext>
            </a:extLst>
          </p:cNvPr>
          <p:cNvSpPr>
            <a:spLocks/>
          </p:cNvSpPr>
          <p:nvPr/>
        </p:nvSpPr>
        <p:spPr bwMode="auto">
          <a:xfrm flipH="1">
            <a:off x="-711178" y="5565958"/>
            <a:ext cx="768506" cy="443198"/>
          </a:xfrm>
          <a:prstGeom prst="rect">
            <a:avLst/>
          </a:prstGeom>
          <a:solidFill>
            <a:schemeClr val="bg1"/>
          </a:solidFill>
          <a:ln w="635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940" tIns="0" rIns="0" bIns="0">
            <a:spAutoFit/>
          </a:bodyPr>
          <a:lstStyle/>
          <a:p>
            <a:pPr marL="0" marR="0" lvl="0" indent="0" algn="l" defTabSz="946474" rtl="0" eaLnBrk="0" fontAlgn="auto" latinLnBrk="0" hangingPunct="0">
              <a:lnSpc>
                <a:spcPct val="90000"/>
              </a:lnSpc>
              <a:spcBef>
                <a:spcPct val="50000"/>
              </a:spcBef>
              <a:spcAft>
                <a:spcPts val="0"/>
              </a:spcAft>
              <a:buClrTx/>
              <a:buSzTx/>
              <a:buFontTx/>
              <a:buNone/>
              <a:tabLst/>
              <a:defRPr/>
            </a:pPr>
            <a:r>
              <a:rPr kumimoji="0" lang="en-US" altLang="en-US" sz="800" b="0" i="0" u="none" strike="noStrike" kern="1200" cap="none" spc="0" normalizeH="0" baseline="0" noProof="0" dirty="0">
                <a:ln>
                  <a:noFill/>
                </a:ln>
                <a:solidFill>
                  <a:srgbClr val="FF0000"/>
                </a:solidFill>
                <a:effectLst/>
                <a:uLnTx/>
                <a:uFillTx/>
                <a:latin typeface="Calibri" panose="020F0502020204030204"/>
                <a:ea typeface="+mn-ea"/>
                <a:cs typeface="+mn-cs"/>
              </a:rPr>
              <a:t>Sullivan 2018 p112 c1 para2 line1-11; c2 para1 line 1</a:t>
            </a:r>
            <a:endParaRPr kumimoji="0" lang="en-US" sz="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8" name="Straight Arrow Connector 17">
            <a:extLst>
              <a:ext uri="{FF2B5EF4-FFF2-40B4-BE49-F238E27FC236}">
                <a16:creationId xmlns:a16="http://schemas.microsoft.com/office/drawing/2014/main" id="{BBE7CC26-E094-A14A-B7A8-20F597875E21}"/>
              </a:ext>
            </a:extLst>
          </p:cNvPr>
          <p:cNvCxnSpPr>
            <a:cxnSpLocks/>
          </p:cNvCxnSpPr>
          <p:nvPr/>
        </p:nvCxnSpPr>
        <p:spPr>
          <a:xfrm>
            <a:off x="58915" y="6175355"/>
            <a:ext cx="49880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Line Callout 1 (Border and Accent Bar) 6">
            <a:extLst>
              <a:ext uri="{FF2B5EF4-FFF2-40B4-BE49-F238E27FC236}">
                <a16:creationId xmlns:a16="http://schemas.microsoft.com/office/drawing/2014/main" id="{76B2E098-ED14-4442-A42E-5AF110F336E5}"/>
              </a:ext>
            </a:extLst>
          </p:cNvPr>
          <p:cNvSpPr>
            <a:spLocks/>
          </p:cNvSpPr>
          <p:nvPr/>
        </p:nvSpPr>
        <p:spPr bwMode="auto">
          <a:xfrm flipH="1">
            <a:off x="-698478" y="6064555"/>
            <a:ext cx="768506" cy="332399"/>
          </a:xfrm>
          <a:prstGeom prst="rect">
            <a:avLst/>
          </a:prstGeom>
          <a:solidFill>
            <a:schemeClr val="bg1"/>
          </a:solidFill>
          <a:ln w="635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940" tIns="0" rIns="0" bIns="0">
            <a:spAutoFit/>
          </a:bodyPr>
          <a:lstStyle/>
          <a:p>
            <a:pPr marL="0" marR="0" lvl="0" indent="0" algn="l" defTabSz="946474" rtl="0" eaLnBrk="0" fontAlgn="auto" latinLnBrk="0" hangingPunct="0">
              <a:lnSpc>
                <a:spcPct val="90000"/>
              </a:lnSpc>
              <a:spcBef>
                <a:spcPct val="50000"/>
              </a:spcBef>
              <a:spcAft>
                <a:spcPts val="0"/>
              </a:spcAft>
              <a:buClrTx/>
              <a:buSzTx/>
              <a:buFontTx/>
              <a:buNone/>
              <a:tabLst/>
              <a:defRPr/>
            </a:pPr>
            <a:r>
              <a:rPr kumimoji="0" lang="en-US" altLang="en-US" sz="800" b="0" i="0" u="none" strike="noStrike" kern="1200" cap="none" spc="0" normalizeH="0" baseline="0" noProof="0" dirty="0">
                <a:ln>
                  <a:noFill/>
                </a:ln>
                <a:solidFill>
                  <a:srgbClr val="FF0000"/>
                </a:solidFill>
                <a:effectLst/>
                <a:uLnTx/>
                <a:uFillTx/>
                <a:latin typeface="Calibri" panose="020F0502020204030204"/>
                <a:ea typeface="+mn-ea"/>
                <a:cs typeface="+mn-cs"/>
              </a:rPr>
              <a:t>Sullivan 2018 p112 c2 para1 line1-3</a:t>
            </a:r>
            <a:endParaRPr kumimoji="0" lang="en-US" sz="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20" name="Straight Arrow Connector 19">
            <a:extLst>
              <a:ext uri="{FF2B5EF4-FFF2-40B4-BE49-F238E27FC236}">
                <a16:creationId xmlns:a16="http://schemas.microsoft.com/office/drawing/2014/main" id="{ED42E081-EEB4-4E4B-A10B-D2F636509324}"/>
              </a:ext>
            </a:extLst>
          </p:cNvPr>
          <p:cNvCxnSpPr>
            <a:cxnSpLocks/>
          </p:cNvCxnSpPr>
          <p:nvPr/>
        </p:nvCxnSpPr>
        <p:spPr>
          <a:xfrm>
            <a:off x="67030" y="6543726"/>
            <a:ext cx="49880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Line Callout 1 (Border and Accent Bar) 6">
            <a:extLst>
              <a:ext uri="{FF2B5EF4-FFF2-40B4-BE49-F238E27FC236}">
                <a16:creationId xmlns:a16="http://schemas.microsoft.com/office/drawing/2014/main" id="{4DFF0CE6-0F78-CC4A-8F44-916DAD680236}"/>
              </a:ext>
            </a:extLst>
          </p:cNvPr>
          <p:cNvSpPr>
            <a:spLocks/>
          </p:cNvSpPr>
          <p:nvPr/>
        </p:nvSpPr>
        <p:spPr bwMode="auto">
          <a:xfrm flipH="1">
            <a:off x="-690363" y="6432926"/>
            <a:ext cx="768506" cy="443198"/>
          </a:xfrm>
          <a:prstGeom prst="rect">
            <a:avLst/>
          </a:prstGeom>
          <a:solidFill>
            <a:schemeClr val="bg1"/>
          </a:solidFill>
          <a:ln w="635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940" tIns="0" rIns="0" bIns="0">
            <a:spAutoFit/>
          </a:bodyPr>
          <a:lstStyle/>
          <a:p>
            <a:pPr marL="0" marR="0" lvl="0" indent="0" algn="l" defTabSz="946474" rtl="0" eaLnBrk="0" fontAlgn="auto" latinLnBrk="0" hangingPunct="0">
              <a:lnSpc>
                <a:spcPct val="90000"/>
              </a:lnSpc>
              <a:spcBef>
                <a:spcPct val="50000"/>
              </a:spcBef>
              <a:spcAft>
                <a:spcPts val="0"/>
              </a:spcAft>
              <a:buClrTx/>
              <a:buSzTx/>
              <a:buFontTx/>
              <a:buNone/>
              <a:tabLst/>
              <a:defRPr/>
            </a:pPr>
            <a:r>
              <a:rPr kumimoji="0" lang="en-US" altLang="en-US" sz="800" b="0" i="0" u="none" strike="noStrike" kern="1200" cap="none" spc="0" normalizeH="0" baseline="0" noProof="0" dirty="0" err="1">
                <a:ln>
                  <a:noFill/>
                </a:ln>
                <a:solidFill>
                  <a:srgbClr val="FF0000"/>
                </a:solidFill>
                <a:effectLst/>
                <a:uLnTx/>
                <a:uFillTx/>
                <a:latin typeface="Calibri" panose="020F0502020204030204"/>
                <a:ea typeface="+mn-ea"/>
                <a:cs typeface="+mn-cs"/>
              </a:rPr>
              <a:t>Iribarren</a:t>
            </a:r>
            <a:r>
              <a:rPr kumimoji="0" lang="en-US" altLang="en-US" sz="800" b="0" i="0" u="none" strike="noStrike" kern="1200" cap="none" spc="0" normalizeH="0" baseline="0" noProof="0" dirty="0">
                <a:ln>
                  <a:noFill/>
                </a:ln>
                <a:solidFill>
                  <a:srgbClr val="FF0000"/>
                </a:solidFill>
                <a:effectLst/>
                <a:uLnTx/>
                <a:uFillTx/>
                <a:latin typeface="Calibri" panose="020F0502020204030204"/>
                <a:ea typeface="+mn-ea"/>
                <a:cs typeface="+mn-cs"/>
              </a:rPr>
              <a:t> 2012 p1017 table3; 1019 c1 para2 line1-6</a:t>
            </a:r>
            <a:endParaRPr kumimoji="0" lang="en-US" sz="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9591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23</a:t>
            </a:fld>
            <a:endParaRPr lang="en-US"/>
          </a:p>
        </p:txBody>
      </p:sp>
    </p:spTree>
    <p:extLst>
      <p:ext uri="{BB962C8B-B14F-4D97-AF65-F5344CB8AC3E}">
        <p14:creationId xmlns:p14="http://schemas.microsoft.com/office/powerpoint/2010/main" val="2948364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D751AE-7ABC-314D-AFAD-47B860ED6FFE}" type="slidenum">
              <a:rPr lang="en-US" smtClean="0"/>
              <a:pPr/>
              <a:t>24</a:t>
            </a:fld>
            <a:endParaRPr lang="en-US"/>
          </a:p>
        </p:txBody>
      </p:sp>
    </p:spTree>
    <p:extLst>
      <p:ext uri="{BB962C8B-B14F-4D97-AF65-F5344CB8AC3E}">
        <p14:creationId xmlns:p14="http://schemas.microsoft.com/office/powerpoint/2010/main" val="4233058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Key point:</a:t>
            </a:r>
          </a:p>
          <a:p>
            <a:pPr marL="171450" indent="-171450">
              <a:buFont typeface="Arial" panose="020B0604020202020204" pitchFamily="34" charset="0"/>
              <a:buChar char="•"/>
            </a:pPr>
            <a:r>
              <a:rPr lang="en-US" sz="1200" dirty="0"/>
              <a:t>Higher adherence to controller therapy correlates with fewer severe exacerbations</a:t>
            </a:r>
          </a:p>
          <a:p>
            <a:r>
              <a:rPr lang="en-US" sz="1200" b="1" dirty="0"/>
              <a:t>Additional points:</a:t>
            </a:r>
          </a:p>
          <a:p>
            <a:pPr marL="171450" indent="-171450">
              <a:buFont typeface="Arial" panose="020B0604020202020204" pitchFamily="34" charset="0"/>
              <a:buChar char="•"/>
            </a:pPr>
            <a:r>
              <a:rPr lang="en-US" sz="1200"/>
              <a:t>Extensive literature search of PubMed from inception to 1 January 2014 to identify studies that 1) assessed medication adherence to asthma controller therapy; 2) had severe asthma exacerbation as outcome of interest and 3) evaluated association between adherence and exacerbation as primary or secondary endpoint. 2319 articles were identified and 23 were included in the review</a:t>
            </a:r>
          </a:p>
          <a:p>
            <a:pPr marL="171450" indent="-171450">
              <a:buFont typeface="Arial" panose="020B0604020202020204" pitchFamily="34" charset="0"/>
              <a:buChar char="•"/>
            </a:pPr>
            <a:r>
              <a:rPr lang="en-US" sz="1200"/>
              <a:t>Differences in design, exposure, outcome, cut-off values, assessments and definitions precluded a formal meta-analysis</a:t>
            </a:r>
            <a:endParaRPr lang="en-US" sz="120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AD751AE-7ABC-314D-AFAD-47B860ED6F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13568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26</a:t>
            </a:fld>
            <a:endParaRPr lang="en-US" dirty="0"/>
          </a:p>
        </p:txBody>
      </p:sp>
    </p:spTree>
    <p:extLst>
      <p:ext uri="{BB962C8B-B14F-4D97-AF65-F5344CB8AC3E}">
        <p14:creationId xmlns:p14="http://schemas.microsoft.com/office/powerpoint/2010/main" val="1134107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D751AE-7ABC-314D-AFAD-47B860ED6FFE}" type="slidenum">
              <a:rPr lang="en-US" smtClean="0"/>
              <a:pPr/>
              <a:t>27</a:t>
            </a:fld>
            <a:endParaRPr lang="en-US"/>
          </a:p>
        </p:txBody>
      </p:sp>
    </p:spTree>
    <p:extLst>
      <p:ext uri="{BB962C8B-B14F-4D97-AF65-F5344CB8AC3E}">
        <p14:creationId xmlns:p14="http://schemas.microsoft.com/office/powerpoint/2010/main" val="127681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D751AE-7ABC-314D-AFAD-47B860ED6FFE}" type="slidenum">
              <a:rPr lang="en-US" smtClean="0"/>
              <a:pPr/>
              <a:t>3</a:t>
            </a:fld>
            <a:endParaRPr lang="en-US"/>
          </a:p>
        </p:txBody>
      </p:sp>
    </p:spTree>
    <p:extLst>
      <p:ext uri="{BB962C8B-B14F-4D97-AF65-F5344CB8AC3E}">
        <p14:creationId xmlns:p14="http://schemas.microsoft.com/office/powerpoint/2010/main" val="1733962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C189A6-9AA2-304C-A01C-4640F465912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7823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1" dirty="0">
                <a:latin typeface="Arial" panose="020B0604020202020204" pitchFamily="34" charset="0"/>
                <a:cs typeface="Arial" panose="020B0604020202020204" pitchFamily="34" charset="0"/>
              </a:rPr>
              <a:t>Key points: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b="0" dirty="0">
              <a:latin typeface="Arial" panose="020B0604020202020204" pitchFamily="34" charset="0"/>
              <a:cs typeface="Arial" panose="020B0604020202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dirty="0">
                <a:latin typeface="Arial" panose="020B0604020202020204" pitchFamily="34" charset="0"/>
                <a:cs typeface="Arial" panose="020B0604020202020204" pitchFamily="34" charset="0"/>
              </a:rPr>
              <a:t>Exacerbations in severe cases can be life threatening and carry a significant burden to patients</a:t>
            </a:r>
            <a:r>
              <a:rPr lang="en-GB" b="0" baseline="30000" dirty="0">
                <a:latin typeface="Arial" panose="020B0604020202020204" pitchFamily="34" charset="0"/>
                <a:cs typeface="Arial" panose="020B0604020202020204" pitchFamily="34" charset="0"/>
              </a:rPr>
              <a:t>1</a:t>
            </a:r>
            <a:endParaRPr lang="en-GB" b="0" dirty="0">
              <a:latin typeface="Arial" panose="020B0604020202020204" pitchFamily="34" charset="0"/>
              <a:cs typeface="Arial" panose="020B0604020202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dirty="0">
                <a:latin typeface="Arial" panose="020B0604020202020204" pitchFamily="34" charset="0"/>
                <a:cs typeface="Arial" panose="020B0604020202020204" pitchFamily="34" charset="0"/>
              </a:rPr>
              <a:t>Severe asthma exacerbations require urgent action to prevent serious outcomes such as hospitalisation</a:t>
            </a:r>
            <a:r>
              <a:rPr lang="en-GB" b="0" baseline="30000" dirty="0">
                <a:latin typeface="Arial" panose="020B0604020202020204" pitchFamily="34" charset="0"/>
                <a:cs typeface="Arial" panose="020B0604020202020204" pitchFamily="34" charset="0"/>
              </a:rPr>
              <a:t>2</a:t>
            </a:r>
          </a:p>
          <a:p>
            <a:endParaRPr lang="en-GB" dirty="0"/>
          </a:p>
          <a:p>
            <a:pPr marL="0" indent="0">
              <a:buFont typeface="Arial" panose="020B0604020202020204" pitchFamily="34" charset="0"/>
              <a:buNone/>
            </a:pPr>
            <a:r>
              <a:rPr lang="en-GB" b="1" baseline="0" dirty="0">
                <a:latin typeface="Arial" panose="020B0604020202020204" pitchFamily="34" charset="0"/>
                <a:cs typeface="Arial" panose="020B0604020202020204" pitchFamily="34" charset="0"/>
              </a:rPr>
              <a:t>References</a:t>
            </a:r>
          </a:p>
          <a:p>
            <a:pPr marL="228600" marR="0" lvl="0" indent="-228600" algn="l" defTabSz="4572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GB" sz="1200" dirty="0"/>
              <a:t>Global Initiative for Asthma (GINA). Global strategy for asthma management and prevention, 2018. Available from: http://ginasthma.org/2018-gina-report-global-strategy-for-asthma-management-and-prevention/ (Accessed March 2019)</a:t>
            </a:r>
          </a:p>
          <a:p>
            <a:pPr marL="228600" marR="0" lvl="0" indent="-228600" algn="l" defTabSz="4572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sz="1200" kern="1200" dirty="0" err="1">
                <a:solidFill>
                  <a:schemeClr val="tx1"/>
                </a:solidFill>
                <a:effectLst/>
                <a:latin typeface="+mn-lt"/>
                <a:ea typeface="+mn-ea"/>
                <a:cs typeface="+mn-cs"/>
              </a:rPr>
              <a:t>Reddel</a:t>
            </a:r>
            <a:r>
              <a:rPr lang="en-US" sz="1200" kern="1200" dirty="0">
                <a:solidFill>
                  <a:schemeClr val="tx1"/>
                </a:solidFill>
                <a:effectLst/>
                <a:latin typeface="+mn-lt"/>
                <a:ea typeface="+mn-ea"/>
                <a:cs typeface="+mn-cs"/>
              </a:rPr>
              <a:t> HK, Taylor DR, Bateman ED, et al. An official American Thoracic Society/European Respiratory Society statement: asthma control and exacerbations: standardizing endpoints for clinical asthma trials and clinical practice. </a:t>
            </a:r>
            <a:r>
              <a:rPr lang="en-US" sz="1200" i="1" kern="1200" dirty="0">
                <a:solidFill>
                  <a:schemeClr val="tx1"/>
                </a:solidFill>
                <a:effectLst/>
                <a:latin typeface="+mn-lt"/>
                <a:ea typeface="+mn-ea"/>
                <a:cs typeface="+mn-cs"/>
              </a:rPr>
              <a:t>Am J Respir </a:t>
            </a:r>
            <a:r>
              <a:rPr lang="en-US" sz="1200" i="1" kern="1200" dirty="0" err="1">
                <a:solidFill>
                  <a:schemeClr val="tx1"/>
                </a:solidFill>
                <a:effectLst/>
                <a:latin typeface="+mn-lt"/>
                <a:ea typeface="+mn-ea"/>
                <a:cs typeface="+mn-cs"/>
              </a:rPr>
              <a:t>Crit</a:t>
            </a:r>
            <a:r>
              <a:rPr lang="en-US" sz="1200" i="1" kern="1200" dirty="0">
                <a:solidFill>
                  <a:schemeClr val="tx1"/>
                </a:solidFill>
                <a:effectLst/>
                <a:latin typeface="+mn-lt"/>
                <a:ea typeface="+mn-ea"/>
                <a:cs typeface="+mn-cs"/>
              </a:rPr>
              <a:t> Care Med</a:t>
            </a:r>
            <a:r>
              <a:rPr lang="en-US" sz="1200" kern="1200" dirty="0">
                <a:solidFill>
                  <a:schemeClr val="tx1"/>
                </a:solidFill>
                <a:effectLst/>
                <a:latin typeface="+mn-lt"/>
                <a:ea typeface="+mn-ea"/>
                <a:cs typeface="+mn-cs"/>
              </a:rPr>
              <a:t>. 2009;180:59-99.</a:t>
            </a:r>
            <a:endParaRPr lang="en-GB" dirty="0"/>
          </a:p>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5</a:t>
            </a:fld>
            <a:endParaRPr lang="en-US"/>
          </a:p>
        </p:txBody>
      </p:sp>
    </p:spTree>
    <p:extLst>
      <p:ext uri="{BB962C8B-B14F-4D97-AF65-F5344CB8AC3E}">
        <p14:creationId xmlns:p14="http://schemas.microsoft.com/office/powerpoint/2010/main" val="1788865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dirty="0">
                <a:latin typeface="Arial" panose="020B0604020202020204" pitchFamily="34" charset="0"/>
                <a:cs typeface="Arial" panose="020B0604020202020204" pitchFamily="34" charset="0"/>
              </a:rPr>
              <a:t>Key points: </a:t>
            </a:r>
          </a:p>
          <a:p>
            <a:endParaRPr lang="en-US" sz="800" b="1"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0" dirty="0">
                <a:latin typeface="Arial" panose="020B0604020202020204" pitchFamily="34" charset="0"/>
                <a:cs typeface="Arial" panose="020B0604020202020204" pitchFamily="34" charset="0"/>
              </a:rPr>
              <a:t>There are 339 million patients in the world with asthma</a:t>
            </a:r>
            <a:r>
              <a:rPr lang="en-US" sz="800" b="0" baseline="30000" dirty="0">
                <a:latin typeface="Arial" panose="020B0604020202020204" pitchFamily="34" charset="0"/>
                <a:cs typeface="Arial" panose="020B0604020202020204" pitchFamily="34" charset="0"/>
              </a:rPr>
              <a:t>1</a:t>
            </a:r>
            <a:endParaRPr lang="en-US" sz="800" b="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0" dirty="0">
                <a:latin typeface="Arial" panose="020B0604020202020204" pitchFamily="34" charset="0"/>
                <a:cs typeface="Arial" panose="020B0604020202020204" pitchFamily="34" charset="0"/>
              </a:rPr>
              <a:t>Globally, 176 million asthma exacerbations occur per year</a:t>
            </a:r>
            <a:r>
              <a:rPr lang="en-US" sz="800" b="0" baseline="30000" dirty="0">
                <a:latin typeface="Arial" panose="020B0604020202020204" pitchFamily="34" charset="0"/>
                <a:cs typeface="Arial" panose="020B0604020202020204" pitchFamily="34" charset="0"/>
              </a:rPr>
              <a:t>1</a:t>
            </a:r>
            <a:endParaRPr lang="en-US" sz="800" b="0" dirty="0">
              <a:latin typeface="Arial" panose="020B0604020202020204" pitchFamily="34" charset="0"/>
              <a:cs typeface="Arial" panose="020B0604020202020204" pitchFamily="34" charset="0"/>
            </a:endParaRPr>
          </a:p>
          <a:p>
            <a:endParaRPr lang="en-US" sz="800" b="1" dirty="0">
              <a:latin typeface="Arial" panose="020B0604020202020204" pitchFamily="34" charset="0"/>
              <a:cs typeface="Arial" panose="020B0604020202020204" pitchFamily="34" charset="0"/>
            </a:endParaRPr>
          </a:p>
          <a:p>
            <a:r>
              <a:rPr lang="en-GB" sz="1200" b="1" dirty="0">
                <a:latin typeface="Arial" panose="020B0604020202020204" pitchFamily="34" charset="0"/>
                <a:cs typeface="Arial" panose="020B0604020202020204" pitchFamily="34" charset="0"/>
              </a:rPr>
              <a:t>References </a:t>
            </a:r>
          </a:p>
          <a:p>
            <a:pPr marL="228600" indent="-228600">
              <a:buAutoNum type="arabicPeriod"/>
            </a:pPr>
            <a:r>
              <a:rPr lang="en-US" sz="1200" kern="1200" dirty="0">
                <a:solidFill>
                  <a:schemeClr val="tx1"/>
                </a:solidFill>
                <a:effectLst/>
                <a:latin typeface="+mn-lt"/>
                <a:ea typeface="+mn-ea"/>
                <a:cs typeface="+mn-cs"/>
              </a:rPr>
              <a:t>In House Data, AstraZeneca Pharmaceuticals LP. Budesonide/formoterol: annual rate of exacerbations globally, SD-3010-ALL-0017</a:t>
            </a:r>
          </a:p>
        </p:txBody>
      </p:sp>
      <p:sp>
        <p:nvSpPr>
          <p:cNvPr id="4" name="Slide Number Placeholder 3"/>
          <p:cNvSpPr>
            <a:spLocks noGrp="1"/>
          </p:cNvSpPr>
          <p:nvPr>
            <p:ph type="sldNum" sz="quarter" idx="5"/>
          </p:nvPr>
        </p:nvSpPr>
        <p:spPr/>
        <p:txBody>
          <a:bodyPr/>
          <a:lstStyle/>
          <a:p>
            <a:fld id="{FAD751AE-7ABC-314D-AFAD-47B860ED6FFE}" type="slidenum">
              <a:rPr lang="en-US" smtClean="0"/>
              <a:pPr/>
              <a:t>6</a:t>
            </a:fld>
            <a:endParaRPr lang="en-US"/>
          </a:p>
        </p:txBody>
      </p:sp>
    </p:spTree>
    <p:extLst>
      <p:ext uri="{BB962C8B-B14F-4D97-AF65-F5344CB8AC3E}">
        <p14:creationId xmlns:p14="http://schemas.microsoft.com/office/powerpoint/2010/main" val="3501623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dirty="0">
                <a:latin typeface="Arial" panose="020B0604020202020204" pitchFamily="34" charset="0"/>
                <a:cs typeface="Arial" panose="020B0604020202020204" pitchFamily="34" charset="0"/>
              </a:rPr>
              <a:t>Key points:</a:t>
            </a:r>
          </a:p>
          <a:p>
            <a:endParaRPr lang="en-US" sz="800" b="1"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Each increase in BTS step was associated with shorter median times to first exacerbation </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Each increase in BTS step was associated with a significantly increased rate of exacerbations compared with BTS Step 1</a:t>
            </a:r>
          </a:p>
          <a:p>
            <a:endParaRPr lang="en-US" sz="800" dirty="0">
              <a:latin typeface="Arial" panose="020B0604020202020204" pitchFamily="34" charset="0"/>
              <a:cs typeface="Arial" panose="020B0604020202020204" pitchFamily="34" charset="0"/>
            </a:endParaRPr>
          </a:p>
          <a:p>
            <a:r>
              <a:rPr lang="en-US" sz="800" b="1" dirty="0">
                <a:latin typeface="Arial" panose="020B0604020202020204" pitchFamily="34" charset="0"/>
                <a:cs typeface="Arial" panose="020B0604020202020204" pitchFamily="34" charset="0"/>
              </a:rPr>
              <a:t>Additional points:</a:t>
            </a:r>
          </a:p>
          <a:p>
            <a:endParaRPr lang="en-US" sz="800" b="1"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UK population-based cohort study using national electronic health records from Clinical Practice Research Datalink (CPRD)-linked practices for patients with asthma. CPRD includes 674 general practices and coverage for 11.3 million UK patients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sym typeface="Symbol" panose="05050102010706020507" pitchFamily="18" charset="2"/>
              </a:rPr>
              <a:t>Patient cohorts were divided by age (&lt;5 years, 5–17 years, 18–54 years, and 55 years and older)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sym typeface="Symbol" panose="05050102010706020507" pitchFamily="18" charset="2"/>
              </a:rPr>
              <a:t>Asthma severity was classified according to the 2016 British Thoracic Society’s guidelines (Step 1 least severe; Step 6 most severe)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The main outcome was asthma exacerbations, defined as </a:t>
            </a:r>
            <a:r>
              <a:rPr lang="en-US" sz="800" dirty="0">
                <a:latin typeface="Arial" panose="020B0604020202020204" pitchFamily="34" charset="0"/>
                <a:cs typeface="Arial" panose="020B0604020202020204" pitchFamily="34" charset="0"/>
                <a:sym typeface="Symbol" panose="05050102010706020507" pitchFamily="18" charset="2"/>
              </a:rPr>
              <a:t>300 mg oral corticosteroids (150 mg in children younger than 5 years) not prescribed during an annual asthma review, or an emergency department visit, or a hospital admission. Exacerbation rates were adjusted for age, sex, socioeconomic deprivation, select comorbidities (</a:t>
            </a:r>
            <a:r>
              <a:rPr lang="en-US" sz="800" dirty="0" err="1">
                <a:latin typeface="Arial" panose="020B0604020202020204" pitchFamily="34" charset="0"/>
                <a:cs typeface="Arial" panose="020B0604020202020204" pitchFamily="34" charset="0"/>
                <a:sym typeface="Symbol" panose="05050102010706020507" pitchFamily="18" charset="2"/>
              </a:rPr>
              <a:t>ie</a:t>
            </a:r>
            <a:r>
              <a:rPr lang="en-US" sz="800" dirty="0">
                <a:latin typeface="Arial" panose="020B0604020202020204" pitchFamily="34" charset="0"/>
                <a:cs typeface="Arial" panose="020B0604020202020204" pitchFamily="34" charset="0"/>
                <a:sym typeface="Symbol" panose="05050102010706020507" pitchFamily="18" charset="2"/>
              </a:rPr>
              <a:t>, atopy, rhinitis, reflux, depression, anxiety, chronic obstructive pulmonary disease), smoking, and body mass index</a:t>
            </a:r>
          </a:p>
          <a:p>
            <a:endParaRPr lang="en-US" sz="800" dirty="0">
              <a:latin typeface="Arial" panose="020B0604020202020204" pitchFamily="34" charset="0"/>
              <a:cs typeface="Arial" panose="020B0604020202020204" pitchFamily="34" charset="0"/>
              <a:sym typeface="Symbol" panose="05050102010706020507" pitchFamily="18" charset="2"/>
            </a:endParaRPr>
          </a:p>
          <a:p>
            <a:r>
              <a:rPr lang="en-US" sz="800" b="1" dirty="0">
                <a:latin typeface="Arial" panose="020B0604020202020204" pitchFamily="34" charset="0"/>
                <a:cs typeface="Arial" panose="020B0604020202020204" pitchFamily="34" charset="0"/>
                <a:sym typeface="Symbol" panose="05050102010706020507" pitchFamily="18" charset="2"/>
              </a:rPr>
              <a:t>Reference:</a:t>
            </a:r>
          </a:p>
          <a:p>
            <a:r>
              <a:rPr lang="en-US" sz="800" dirty="0">
                <a:latin typeface="Arial" panose="020B0604020202020204" pitchFamily="34" charset="0"/>
                <a:cs typeface="Arial" panose="020B0604020202020204" pitchFamily="34" charset="0"/>
                <a:sym typeface="Symbol" panose="05050102010706020507" pitchFamily="18" charset="2"/>
              </a:rPr>
              <a:t>1. </a:t>
            </a:r>
            <a:r>
              <a:rPr lang="en-US" sz="1200" kern="1200" dirty="0">
                <a:solidFill>
                  <a:schemeClr val="tx1"/>
                </a:solidFill>
                <a:effectLst/>
                <a:latin typeface="+mn-lt"/>
                <a:ea typeface="+mn-ea"/>
                <a:cs typeface="+mn-cs"/>
              </a:rPr>
              <a:t>Bloom CI, Nissen F, Douglas IJ, et al. Exacerbation risk and </a:t>
            </a:r>
            <a:r>
              <a:rPr lang="en-US" sz="1200" kern="1200" dirty="0" err="1">
                <a:solidFill>
                  <a:schemeClr val="tx1"/>
                </a:solidFill>
                <a:effectLst/>
                <a:latin typeface="+mn-lt"/>
                <a:ea typeface="+mn-ea"/>
                <a:cs typeface="+mn-cs"/>
              </a:rPr>
              <a:t>characterisation</a:t>
            </a:r>
            <a:r>
              <a:rPr lang="en-US" sz="1200" kern="1200" dirty="0">
                <a:solidFill>
                  <a:schemeClr val="tx1"/>
                </a:solidFill>
                <a:effectLst/>
                <a:latin typeface="+mn-lt"/>
                <a:ea typeface="+mn-ea"/>
                <a:cs typeface="+mn-cs"/>
              </a:rPr>
              <a:t> of the UK's asthma population from infants to old age. </a:t>
            </a:r>
            <a:r>
              <a:rPr lang="en-US" sz="1200" i="1" kern="1200" dirty="0">
                <a:solidFill>
                  <a:schemeClr val="tx1"/>
                </a:solidFill>
                <a:effectLst/>
                <a:latin typeface="+mn-lt"/>
                <a:ea typeface="+mn-ea"/>
                <a:cs typeface="+mn-cs"/>
              </a:rPr>
              <a:t>Thorax</a:t>
            </a:r>
            <a:r>
              <a:rPr lang="en-US" sz="1200" kern="1200" dirty="0">
                <a:solidFill>
                  <a:schemeClr val="tx1"/>
                </a:solidFill>
                <a:effectLst/>
                <a:latin typeface="+mn-lt"/>
                <a:ea typeface="+mn-ea"/>
                <a:cs typeface="+mn-cs"/>
              </a:rPr>
              <a:t>. 2018;73:313-320.</a:t>
            </a:r>
            <a:endParaRPr lang="en-US" sz="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C04D30-F281-4F90-A4E7-C548C6515F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762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latin typeface="Arial" panose="020B0604020202020204" pitchFamily="34" charset="0"/>
                <a:cs typeface="Arial" panose="020B0604020202020204" pitchFamily="34" charset="0"/>
              </a:rPr>
              <a:t>Key points:</a:t>
            </a:r>
            <a:endParaRPr lang="en-GB"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baseline="0" dirty="0">
                <a:latin typeface="Arial" panose="020B0604020202020204" pitchFamily="34" charset="0"/>
                <a:cs typeface="Arial" panose="020B0604020202020204" pitchFamily="34" charset="0"/>
              </a:rPr>
              <a:t>As demonstrated in a number of studies, 19–36% of patients at GINA Step 1 and 2 have experienced at least one asthma exacerbation in the previous 12 months</a:t>
            </a:r>
            <a:r>
              <a:rPr lang="en-GB" baseline="30000" dirty="0">
                <a:latin typeface="Arial" panose="020B0604020202020204" pitchFamily="34" charset="0"/>
                <a:cs typeface="Arial" panose="020B0604020202020204" pitchFamily="34" charset="0"/>
              </a:rPr>
              <a:t>1–6</a:t>
            </a:r>
          </a:p>
          <a:p>
            <a:pPr marL="0" indent="0">
              <a:buFont typeface="Arial" panose="020B0604020202020204" pitchFamily="34" charset="0"/>
              <a:buNone/>
            </a:pPr>
            <a:r>
              <a:rPr lang="en-GB" b="1" baseline="0" dirty="0">
                <a:latin typeface="Arial" panose="020B0604020202020204" pitchFamily="34" charset="0"/>
                <a:cs typeface="Arial" panose="020B0604020202020204" pitchFamily="34" charset="0"/>
              </a:rPr>
              <a:t>Additional points:</a:t>
            </a:r>
          </a:p>
          <a:p>
            <a:pPr marL="171450" indent="-171450">
              <a:buFont typeface="Arial" panose="020B0604020202020204" pitchFamily="34" charset="0"/>
              <a:buChar char="•"/>
            </a:pPr>
            <a:r>
              <a:rPr lang="en-GB" b="0" baseline="0" dirty="0">
                <a:latin typeface="Arial" panose="020B0604020202020204" pitchFamily="34" charset="0"/>
                <a:cs typeface="Arial" panose="020B0604020202020204" pitchFamily="34" charset="0"/>
              </a:rPr>
              <a:t>O’Byrne et al (2001) assessed the effects of adding a LABA to low doses of ICS for 1 year in patients with mild asthma</a:t>
            </a:r>
            <a:r>
              <a:rPr lang="en-GB" b="0" baseline="30000" dirty="0">
                <a:latin typeface="Arial" panose="020B0604020202020204" pitchFamily="34" charset="0"/>
                <a:cs typeface="Arial" panose="020B0604020202020204" pitchFamily="34" charset="0"/>
              </a:rPr>
              <a:t>1</a:t>
            </a:r>
            <a:r>
              <a:rPr lang="en-GB" b="0" baseline="0" dirty="0">
                <a:latin typeface="Arial" panose="020B0604020202020204" pitchFamily="34" charset="0"/>
                <a:cs typeface="Arial" panose="020B0604020202020204" pitchFamily="34" charset="0"/>
              </a:rPr>
              <a:t> </a:t>
            </a:r>
          </a:p>
          <a:p>
            <a:pPr marL="628650" lvl="1" indent="-171450">
              <a:buFont typeface="Arial" panose="020B0604020202020204" pitchFamily="34" charset="0"/>
              <a:buChar char="•"/>
            </a:pPr>
            <a:r>
              <a:rPr lang="en-GB" b="0" baseline="0" dirty="0">
                <a:latin typeface="Arial" panose="020B0604020202020204" pitchFamily="34" charset="0"/>
                <a:cs typeface="Arial" panose="020B0604020202020204" pitchFamily="34" charset="0"/>
              </a:rPr>
              <a:t>Patients were divided into two groups (Group A received placebo and Group B had ICS-containing treatments)</a:t>
            </a:r>
          </a:p>
          <a:p>
            <a:pPr marL="628650" lvl="1" indent="-171450">
              <a:buFont typeface="Arial" panose="020B0604020202020204" pitchFamily="34" charset="0"/>
              <a:buChar char="•"/>
            </a:pPr>
            <a:r>
              <a:rPr lang="en-GB" b="0" baseline="0" dirty="0">
                <a:latin typeface="Arial" panose="020B0604020202020204" pitchFamily="34" charset="0"/>
                <a:cs typeface="Arial" panose="020B0604020202020204" pitchFamily="34" charset="0"/>
              </a:rPr>
              <a:t>In Group A, 33.3% of patients had a severe asthma exacerbation </a:t>
            </a:r>
          </a:p>
          <a:p>
            <a:pPr marL="628650" lvl="1" indent="-171450">
              <a:buFont typeface="Arial" panose="020B0604020202020204" pitchFamily="34" charset="0"/>
              <a:buChar char="•"/>
            </a:pPr>
            <a:r>
              <a:rPr lang="en-GB" b="0" baseline="0" dirty="0">
                <a:latin typeface="Arial" panose="020B0604020202020204" pitchFamily="34" charset="0"/>
                <a:cs typeface="Arial" panose="020B0604020202020204" pitchFamily="34" charset="0"/>
              </a:rPr>
              <a:t>In Group B, 33.8% of patients had a severe asthma exacerbation </a:t>
            </a:r>
          </a:p>
          <a:p>
            <a:pPr marL="171450" lvl="0" indent="-171450">
              <a:buFont typeface="Arial" panose="020B0604020202020204" pitchFamily="34" charset="0"/>
              <a:buChar char="•"/>
            </a:pPr>
            <a:r>
              <a:rPr lang="en-GB" b="0" baseline="0" dirty="0">
                <a:latin typeface="Arial" panose="020B0604020202020204" pitchFamily="34" charset="0"/>
                <a:cs typeface="Arial" panose="020B0604020202020204" pitchFamily="34" charset="0"/>
              </a:rPr>
              <a:t>Price et al (2014) assessed symptoms and levels of asthma control in a real-life setting; 8000 respondents with asthma completed the online survey</a:t>
            </a:r>
            <a:r>
              <a:rPr lang="en-GB" b="0" baseline="30000" dirty="0">
                <a:latin typeface="Arial" panose="020B0604020202020204" pitchFamily="34" charset="0"/>
                <a:cs typeface="Arial" panose="020B0604020202020204" pitchFamily="34" charset="0"/>
              </a:rPr>
              <a:t>2</a:t>
            </a:r>
            <a:endParaRPr lang="en-GB" b="0" baseline="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GB" b="0" baseline="0" dirty="0">
                <a:latin typeface="Arial" panose="020B0604020202020204" pitchFamily="34" charset="0"/>
                <a:cs typeface="Arial" panose="020B0604020202020204" pitchFamily="34" charset="0"/>
              </a:rPr>
              <a:t>In total, 29.2% of patients who were prescribed a single-drug preventer inhaler had received OCS at least once in the previous 12 months </a:t>
            </a:r>
          </a:p>
          <a:p>
            <a:pPr marL="171450" lvl="0" indent="-171450">
              <a:buFont typeface="Arial" panose="020B0604020202020204" pitchFamily="34" charset="0"/>
              <a:buChar char="•"/>
            </a:pPr>
            <a:r>
              <a:rPr lang="en-GB" b="0" baseline="0" dirty="0">
                <a:latin typeface="Arial" panose="020B0604020202020204" pitchFamily="34" charset="0"/>
                <a:cs typeface="Arial" panose="020B0604020202020204" pitchFamily="34" charset="0"/>
              </a:rPr>
              <a:t>Ding et al (2017) was a cross-sectional survey that assessed the burden of illness and treatment patterns among patients with a confirmed diagnosis of mild asthma in 8 countries</a:t>
            </a:r>
            <a:r>
              <a:rPr lang="en-GB" b="0" baseline="30000" dirty="0">
                <a:latin typeface="Arial" panose="020B0604020202020204" pitchFamily="34" charset="0"/>
                <a:cs typeface="Arial" panose="020B0604020202020204" pitchFamily="34" charset="0"/>
              </a:rPr>
              <a:t>3</a:t>
            </a:r>
            <a:endParaRPr lang="en-GB" b="0" baseline="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GB" b="0" baseline="0" dirty="0">
                <a:latin typeface="Arial" panose="020B0604020202020204" pitchFamily="34" charset="0"/>
                <a:cs typeface="Arial" panose="020B0604020202020204" pitchFamily="34" charset="0"/>
              </a:rPr>
              <a:t>In total, 19% of all patients, at GINA Step 1 or 2, experienced one or more exacerbation in the past 12 months</a:t>
            </a:r>
          </a:p>
          <a:p>
            <a:pPr marL="171450" lvl="0" indent="-171450">
              <a:buFont typeface="Arial" panose="020B0604020202020204" pitchFamily="34" charset="0"/>
              <a:buChar char="•"/>
            </a:pPr>
            <a:r>
              <a:rPr lang="en-GB" b="0" baseline="0" dirty="0">
                <a:latin typeface="Arial" panose="020B0604020202020204" pitchFamily="34" charset="0"/>
                <a:cs typeface="Arial" panose="020B0604020202020204" pitchFamily="34" charset="0"/>
              </a:rPr>
              <a:t>Bloom et al (2018) assessed the characteristics of the UK’s asthma population based on four age cohorts between under 5 years old and over 55 years old</a:t>
            </a:r>
            <a:r>
              <a:rPr lang="en-GB" b="0" baseline="30000" dirty="0">
                <a:latin typeface="Arial" panose="020B0604020202020204" pitchFamily="34" charset="0"/>
                <a:cs typeface="Arial" panose="020B0604020202020204" pitchFamily="34" charset="0"/>
              </a:rPr>
              <a:t>4</a:t>
            </a:r>
            <a:endParaRPr lang="en-GB" b="0" baseline="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GB" b="0" baseline="0" dirty="0">
                <a:latin typeface="Arial" panose="020B0604020202020204" pitchFamily="34" charset="0"/>
                <a:cs typeface="Arial" panose="020B0604020202020204" pitchFamily="34" charset="0"/>
              </a:rPr>
              <a:t>Patients were stratified according to age and BTS Step 1–6 </a:t>
            </a:r>
          </a:p>
          <a:p>
            <a:pPr marL="628650" lvl="1" indent="-171450">
              <a:buFont typeface="Arial" panose="020B0604020202020204" pitchFamily="34" charset="0"/>
              <a:buChar char="•"/>
            </a:pPr>
            <a:r>
              <a:rPr lang="en-GB" b="0" baseline="0" dirty="0">
                <a:latin typeface="Arial" panose="020B0604020202020204" pitchFamily="34" charset="0"/>
                <a:cs typeface="Arial" panose="020B0604020202020204" pitchFamily="34" charset="0"/>
              </a:rPr>
              <a:t>In total 13.4–47.3% of patients at BTS Step 1 had experienced exacerbations in the previous year (patients under 5 years old had a lower rate of exacerbations, while patients aged ≥55 years had the highest rate)</a:t>
            </a:r>
          </a:p>
          <a:p>
            <a:pPr marL="628650" lvl="1" indent="-171450">
              <a:buFont typeface="Arial" panose="020B0604020202020204" pitchFamily="34" charset="0"/>
              <a:buChar char="•"/>
            </a:pPr>
            <a:r>
              <a:rPr lang="en-GB" b="0" baseline="0" dirty="0">
                <a:latin typeface="Arial" panose="020B0604020202020204" pitchFamily="34" charset="0"/>
                <a:cs typeface="Arial" panose="020B0604020202020204" pitchFamily="34" charset="0"/>
              </a:rPr>
              <a:t>Overall 31–36% of patients aged 18–54 years experienced exacerbations</a:t>
            </a:r>
          </a:p>
          <a:p>
            <a:pPr marL="171450" lvl="0" indent="-171450">
              <a:buFont typeface="Arial" panose="020B0604020202020204" pitchFamily="34" charset="0"/>
              <a:buChar char="•"/>
            </a:pPr>
            <a:r>
              <a:rPr lang="en-GB" b="0" baseline="0" dirty="0">
                <a:latin typeface="Arial" panose="020B0604020202020204" pitchFamily="34" charset="0"/>
                <a:cs typeface="Arial" panose="020B0604020202020204" pitchFamily="34" charset="0"/>
              </a:rPr>
              <a:t>O’Byrne et al (2018) assessed the long-term efficacy and safety of budesonide/formoterol used as needed among patients with mild asthma</a:t>
            </a:r>
            <a:r>
              <a:rPr lang="en-GB" b="0" baseline="30000" dirty="0">
                <a:latin typeface="Arial" panose="020B0604020202020204" pitchFamily="34" charset="0"/>
                <a:cs typeface="Arial" panose="020B0604020202020204" pitchFamily="34" charset="0"/>
              </a:rPr>
              <a:t>5</a:t>
            </a:r>
            <a:endParaRPr lang="en-GB" b="0" baseline="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GB" b="0" baseline="0" dirty="0">
                <a:latin typeface="Arial" panose="020B0604020202020204" pitchFamily="34" charset="0"/>
                <a:cs typeface="Arial" panose="020B0604020202020204" pitchFamily="34" charset="0"/>
              </a:rPr>
              <a:t>Patients were eligible if they had been assessed by the investigator for needing GINA Step 2 treatment 30 days before Visit 2</a:t>
            </a:r>
          </a:p>
          <a:p>
            <a:pPr marL="628650" lvl="1" indent="-171450">
              <a:buFont typeface="Arial" panose="020B0604020202020204" pitchFamily="34" charset="0"/>
              <a:buChar char="•"/>
            </a:pPr>
            <a:r>
              <a:rPr lang="en-GB" b="0" baseline="0" dirty="0">
                <a:latin typeface="Arial" panose="020B0604020202020204" pitchFamily="34" charset="0"/>
                <a:cs typeface="Arial" panose="020B0604020202020204" pitchFamily="34" charset="0"/>
              </a:rPr>
              <a:t>In the year preceding enrolment, 19.7% of patients had a severe exacerbation </a:t>
            </a:r>
          </a:p>
          <a:p>
            <a:pPr marL="171450" lvl="0" indent="-171450">
              <a:buFont typeface="Arial" panose="020B0604020202020204" pitchFamily="34" charset="0"/>
              <a:buChar char="•"/>
            </a:pPr>
            <a:r>
              <a:rPr lang="en-GB" b="0" baseline="0" dirty="0">
                <a:latin typeface="Arial" panose="020B0604020202020204" pitchFamily="34" charset="0"/>
                <a:cs typeface="Arial" panose="020B0604020202020204" pitchFamily="34" charset="0"/>
              </a:rPr>
              <a:t>Bateman et al (2018) assessed whether budesonide/formoterol used as needed would be noninferior to regular budesonide maintenance treatment in preventing severe exacerbations in patients with mild asthma</a:t>
            </a:r>
            <a:r>
              <a:rPr lang="en-GB" b="0" baseline="30000" dirty="0">
                <a:latin typeface="Arial" panose="020B0604020202020204" pitchFamily="34" charset="0"/>
                <a:cs typeface="Arial" panose="020B0604020202020204" pitchFamily="34" charset="0"/>
              </a:rPr>
              <a:t>6</a:t>
            </a:r>
            <a:r>
              <a:rPr lang="en-GB" b="0" baseline="0" dirty="0">
                <a:latin typeface="Arial" panose="020B0604020202020204" pitchFamily="34" charset="0"/>
                <a:cs typeface="Arial" panose="020B0604020202020204" pitchFamily="34" charset="0"/>
              </a:rPr>
              <a:t> </a:t>
            </a:r>
          </a:p>
          <a:p>
            <a:pPr marL="628650" lvl="1" indent="-171450">
              <a:buFont typeface="Arial" panose="020B0604020202020204" pitchFamily="34" charset="0"/>
              <a:buChar char="•"/>
            </a:pPr>
            <a:r>
              <a:rPr lang="en-GB" b="0" baseline="0" dirty="0">
                <a:latin typeface="Arial" panose="020B0604020202020204" pitchFamily="34" charset="0"/>
                <a:cs typeface="Arial" panose="020B0604020202020204" pitchFamily="34" charset="0"/>
              </a:rPr>
              <a:t>Patients were eligible if they had been assessed by the investigator as needing GINA step 2 treatment </a:t>
            </a:r>
          </a:p>
          <a:p>
            <a:pPr marL="628650" lvl="1" indent="-171450">
              <a:buFont typeface="Arial" panose="020B0604020202020204" pitchFamily="34" charset="0"/>
              <a:buChar char="•"/>
            </a:pPr>
            <a:r>
              <a:rPr lang="en-GB" b="0" baseline="0" dirty="0">
                <a:latin typeface="Arial" panose="020B0604020202020204" pitchFamily="34" charset="0"/>
                <a:cs typeface="Arial" panose="020B0604020202020204" pitchFamily="34" charset="0"/>
              </a:rPr>
              <a:t>A total of 22% of the patients had severe exacerbations previously</a:t>
            </a:r>
          </a:p>
          <a:p>
            <a:pPr marL="0" lvl="0" indent="0">
              <a:buFont typeface="Arial" panose="020B0604020202020204" pitchFamily="34" charset="0"/>
              <a:buNone/>
            </a:pPr>
            <a:endParaRPr lang="en-GB" baseline="0" dirty="0">
              <a:latin typeface="Arial" panose="020B0604020202020204" pitchFamily="34" charset="0"/>
              <a:cs typeface="Arial" panose="020B0604020202020204" pitchFamily="34" charset="0"/>
            </a:endParaRPr>
          </a:p>
          <a:p>
            <a:pPr marL="0" lvl="0" indent="0">
              <a:buFont typeface="Arial" panose="020B0604020202020204" pitchFamily="34" charset="0"/>
              <a:buNone/>
            </a:pPr>
            <a:r>
              <a:rPr lang="en-GB" b="1" baseline="0" dirty="0">
                <a:latin typeface="Arial" panose="020B0604020202020204" pitchFamily="34" charset="0"/>
                <a:cs typeface="Arial" panose="020B0604020202020204" pitchFamily="34" charset="0"/>
              </a:rPr>
              <a:t>References:</a:t>
            </a:r>
          </a:p>
          <a:p>
            <a:pPr marL="0" lvl="0" indent="0">
              <a:buFont typeface="Arial" panose="020B0604020202020204" pitchFamily="34" charset="0"/>
              <a:buNone/>
            </a:pPr>
            <a:endParaRPr lang="en-GB" b="1" baseline="0" dirty="0">
              <a:latin typeface="Arial" panose="020B0604020202020204" pitchFamily="34" charset="0"/>
              <a:cs typeface="Arial" panose="020B0604020202020204" pitchFamily="34" charset="0"/>
            </a:endParaRPr>
          </a:p>
          <a:p>
            <a:pPr marL="228600" lvl="0" indent="-228600">
              <a:buFont typeface="Arial" panose="020B0604020202020204" pitchFamily="34" charset="0"/>
              <a:buAutoNum type="arabicPeriod"/>
            </a:pPr>
            <a:r>
              <a:rPr lang="en-US" sz="1200" kern="1200" dirty="0">
                <a:solidFill>
                  <a:schemeClr val="tx1"/>
                </a:solidFill>
                <a:effectLst/>
                <a:latin typeface="+mn-lt"/>
                <a:ea typeface="+mn-ea"/>
                <a:cs typeface="+mn-cs"/>
              </a:rPr>
              <a:t>O'Byrne PM, Barnes PJ, Rodriguez-Roisin R, et al. Low dose inhaled budesonide and formoterol in mild persistent asthma: the OPTIMA randomized trial. </a:t>
            </a:r>
            <a:r>
              <a:rPr lang="en-US" sz="1200" i="1" kern="1200" dirty="0">
                <a:solidFill>
                  <a:schemeClr val="tx1"/>
                </a:solidFill>
                <a:effectLst/>
                <a:latin typeface="+mn-lt"/>
                <a:ea typeface="+mn-ea"/>
                <a:cs typeface="+mn-cs"/>
              </a:rPr>
              <a:t>Am J Respir </a:t>
            </a:r>
            <a:r>
              <a:rPr lang="en-US" sz="1200" i="1" kern="1200" dirty="0" err="1">
                <a:solidFill>
                  <a:schemeClr val="tx1"/>
                </a:solidFill>
                <a:effectLst/>
                <a:latin typeface="+mn-lt"/>
                <a:ea typeface="+mn-ea"/>
                <a:cs typeface="+mn-cs"/>
              </a:rPr>
              <a:t>Crit</a:t>
            </a:r>
            <a:r>
              <a:rPr lang="en-US" sz="1200" i="1" kern="1200" dirty="0">
                <a:solidFill>
                  <a:schemeClr val="tx1"/>
                </a:solidFill>
                <a:effectLst/>
                <a:latin typeface="+mn-lt"/>
                <a:ea typeface="+mn-ea"/>
                <a:cs typeface="+mn-cs"/>
              </a:rPr>
              <a:t> Care Med</a:t>
            </a:r>
            <a:r>
              <a:rPr lang="en-US" sz="1200" kern="1200" dirty="0">
                <a:solidFill>
                  <a:schemeClr val="tx1"/>
                </a:solidFill>
                <a:effectLst/>
                <a:latin typeface="+mn-lt"/>
                <a:ea typeface="+mn-ea"/>
                <a:cs typeface="+mn-cs"/>
              </a:rPr>
              <a:t>. 2001;164:1392-1397. </a:t>
            </a:r>
            <a:endParaRPr lang="en-US" altLang="en-US" sz="800" dirty="0">
              <a:solidFill>
                <a:schemeClr val="bg1">
                  <a:lumMod val="50000"/>
                </a:schemeClr>
              </a:solidFill>
            </a:endParaRPr>
          </a:p>
          <a:p>
            <a:pPr marL="228600" lvl="0" indent="-228600">
              <a:buFont typeface="Arial" panose="020B0604020202020204" pitchFamily="34" charset="0"/>
              <a:buAutoNum type="arabicPeriod"/>
            </a:pPr>
            <a:r>
              <a:rPr lang="en-US" sz="1200" kern="1200" dirty="0">
                <a:solidFill>
                  <a:schemeClr val="tx1"/>
                </a:solidFill>
                <a:effectLst/>
                <a:latin typeface="+mn-lt"/>
                <a:ea typeface="+mn-ea"/>
                <a:cs typeface="+mn-cs"/>
              </a:rPr>
              <a:t>Price D, Fletcher M, van der </a:t>
            </a:r>
            <a:r>
              <a:rPr lang="en-US" sz="1200" kern="1200" dirty="0" err="1">
                <a:solidFill>
                  <a:schemeClr val="tx1"/>
                </a:solidFill>
                <a:effectLst/>
                <a:latin typeface="+mn-lt"/>
                <a:ea typeface="+mn-ea"/>
                <a:cs typeface="+mn-cs"/>
              </a:rPr>
              <a:t>Molen</a:t>
            </a:r>
            <a:r>
              <a:rPr lang="en-US" sz="1200" kern="1200" dirty="0">
                <a:solidFill>
                  <a:schemeClr val="tx1"/>
                </a:solidFill>
                <a:effectLst/>
                <a:latin typeface="+mn-lt"/>
                <a:ea typeface="+mn-ea"/>
                <a:cs typeface="+mn-cs"/>
              </a:rPr>
              <a:t> T. Asthma control and management in 8,000 European patients: the </a:t>
            </a:r>
            <a:r>
              <a:rPr lang="en-US" sz="1200" kern="1200" dirty="0" err="1">
                <a:solidFill>
                  <a:schemeClr val="tx1"/>
                </a:solidFill>
                <a:effectLst/>
                <a:latin typeface="+mn-lt"/>
                <a:ea typeface="+mn-ea"/>
                <a:cs typeface="+mn-cs"/>
              </a:rPr>
              <a:t>REcognise</a:t>
            </a:r>
            <a:r>
              <a:rPr lang="en-US" sz="1200" kern="1200" dirty="0">
                <a:solidFill>
                  <a:schemeClr val="tx1"/>
                </a:solidFill>
                <a:effectLst/>
                <a:latin typeface="+mn-lt"/>
                <a:ea typeface="+mn-ea"/>
                <a:cs typeface="+mn-cs"/>
              </a:rPr>
              <a:t> Asthma and </a:t>
            </a:r>
            <a:r>
              <a:rPr lang="en-US" sz="1200" kern="1200" dirty="0" err="1">
                <a:solidFill>
                  <a:schemeClr val="tx1"/>
                </a:solidFill>
                <a:effectLst/>
                <a:latin typeface="+mn-lt"/>
                <a:ea typeface="+mn-ea"/>
                <a:cs typeface="+mn-cs"/>
              </a:rPr>
              <a:t>LInk</a:t>
            </a:r>
            <a:r>
              <a:rPr lang="en-US" sz="1200" kern="1200" dirty="0">
                <a:solidFill>
                  <a:schemeClr val="tx1"/>
                </a:solidFill>
                <a:effectLst/>
                <a:latin typeface="+mn-lt"/>
                <a:ea typeface="+mn-ea"/>
                <a:cs typeface="+mn-cs"/>
              </a:rPr>
              <a:t> to Symptoms and Experience (REALISE) survey. </a:t>
            </a:r>
            <a:r>
              <a:rPr lang="en-US" sz="1200" i="1" kern="1200" dirty="0">
                <a:solidFill>
                  <a:schemeClr val="tx1"/>
                </a:solidFill>
                <a:effectLst/>
                <a:latin typeface="+mn-lt"/>
                <a:ea typeface="+mn-ea"/>
                <a:cs typeface="+mn-cs"/>
              </a:rPr>
              <a:t>NPJ Prim Care Respir Med</a:t>
            </a:r>
            <a:r>
              <a:rPr lang="en-US" sz="1200" kern="1200" dirty="0">
                <a:solidFill>
                  <a:schemeClr val="tx1"/>
                </a:solidFill>
                <a:effectLst/>
                <a:latin typeface="+mn-lt"/>
                <a:ea typeface="+mn-ea"/>
                <a:cs typeface="+mn-cs"/>
              </a:rPr>
              <a:t>. 2014;24:14009.</a:t>
            </a:r>
          </a:p>
          <a:p>
            <a:pPr marL="228600" lvl="0" indent="-228600">
              <a:buFont typeface="Arial" panose="020B0604020202020204" pitchFamily="34" charset="0"/>
              <a:buAutoNum type="arabicPeriod"/>
            </a:pPr>
            <a:r>
              <a:rPr lang="en-US" sz="1200" kern="1200" dirty="0">
                <a:solidFill>
                  <a:schemeClr val="tx1"/>
                </a:solidFill>
                <a:effectLst/>
                <a:latin typeface="+mn-lt"/>
                <a:ea typeface="+mn-ea"/>
                <a:cs typeface="+mn-cs"/>
              </a:rPr>
              <a:t>Ding B, Small M. Disease Burden of Mild Asthma: Findings from a Cross-sectional real-world survey. </a:t>
            </a:r>
            <a:r>
              <a:rPr lang="en-US" sz="1200" i="1" kern="1200" dirty="0">
                <a:solidFill>
                  <a:schemeClr val="tx1"/>
                </a:solidFill>
                <a:effectLst/>
                <a:latin typeface="+mn-lt"/>
                <a:ea typeface="+mn-ea"/>
                <a:cs typeface="+mn-cs"/>
              </a:rPr>
              <a:t>Adv </a:t>
            </a:r>
            <a:r>
              <a:rPr lang="en-US" sz="1200" i="1" kern="1200" dirty="0" err="1">
                <a:solidFill>
                  <a:schemeClr val="tx1"/>
                </a:solidFill>
                <a:effectLst/>
                <a:latin typeface="+mn-lt"/>
                <a:ea typeface="+mn-ea"/>
                <a:cs typeface="+mn-cs"/>
              </a:rPr>
              <a:t>Ther</a:t>
            </a:r>
            <a:r>
              <a:rPr lang="en-US" sz="1200" kern="1200" dirty="0">
                <a:solidFill>
                  <a:schemeClr val="tx1"/>
                </a:solidFill>
                <a:effectLst/>
                <a:latin typeface="+mn-lt"/>
                <a:ea typeface="+mn-ea"/>
                <a:cs typeface="+mn-cs"/>
              </a:rPr>
              <a:t>. 2017;34:1109-1127.</a:t>
            </a:r>
          </a:p>
          <a:p>
            <a:pPr marL="228600" lvl="0" indent="-228600">
              <a:buFont typeface="Arial" panose="020B0604020202020204" pitchFamily="34" charset="0"/>
              <a:buAutoNum type="arabicPeriod"/>
            </a:pPr>
            <a:r>
              <a:rPr lang="en-US" sz="1200" kern="1200" dirty="0">
                <a:solidFill>
                  <a:schemeClr val="tx1"/>
                </a:solidFill>
                <a:effectLst/>
                <a:latin typeface="+mn-lt"/>
                <a:ea typeface="+mn-ea"/>
                <a:cs typeface="+mn-cs"/>
              </a:rPr>
              <a:t>Bloom CI, Nissen F, Douglas IJ, et al. Exacerbation risk and </a:t>
            </a:r>
            <a:r>
              <a:rPr lang="en-US" sz="1200" kern="1200" dirty="0" err="1">
                <a:solidFill>
                  <a:schemeClr val="tx1"/>
                </a:solidFill>
                <a:effectLst/>
                <a:latin typeface="+mn-lt"/>
                <a:ea typeface="+mn-ea"/>
                <a:cs typeface="+mn-cs"/>
              </a:rPr>
              <a:t>characterisation</a:t>
            </a:r>
            <a:r>
              <a:rPr lang="en-US" sz="1200" kern="1200" dirty="0">
                <a:solidFill>
                  <a:schemeClr val="tx1"/>
                </a:solidFill>
                <a:effectLst/>
                <a:latin typeface="+mn-lt"/>
                <a:ea typeface="+mn-ea"/>
                <a:cs typeface="+mn-cs"/>
              </a:rPr>
              <a:t> of the UK's asthma population from infants to old age. </a:t>
            </a:r>
            <a:r>
              <a:rPr lang="en-US" sz="1200" i="1" kern="1200" dirty="0">
                <a:solidFill>
                  <a:schemeClr val="tx1"/>
                </a:solidFill>
                <a:effectLst/>
                <a:latin typeface="+mn-lt"/>
                <a:ea typeface="+mn-ea"/>
                <a:cs typeface="+mn-cs"/>
              </a:rPr>
              <a:t>Thorax</a:t>
            </a:r>
            <a:r>
              <a:rPr lang="en-US" sz="1200" kern="1200" dirty="0">
                <a:solidFill>
                  <a:schemeClr val="tx1"/>
                </a:solidFill>
                <a:effectLst/>
                <a:latin typeface="+mn-lt"/>
                <a:ea typeface="+mn-ea"/>
                <a:cs typeface="+mn-cs"/>
              </a:rPr>
              <a:t>. 2018;73:313-320.</a:t>
            </a:r>
          </a:p>
          <a:p>
            <a:pPr marL="228600" lvl="0" indent="-228600">
              <a:buFont typeface="Arial" panose="020B0604020202020204" pitchFamily="34" charset="0"/>
              <a:buAutoNum type="arabicPeriod"/>
            </a:pPr>
            <a:r>
              <a:rPr lang="en-US" sz="1200" kern="1200" dirty="0">
                <a:solidFill>
                  <a:schemeClr val="tx1"/>
                </a:solidFill>
                <a:effectLst/>
                <a:latin typeface="+mn-lt"/>
                <a:ea typeface="+mn-ea"/>
                <a:cs typeface="+mn-cs"/>
              </a:rPr>
              <a:t>O'Byrne PM, FitzGerald JM, Bateman ED, et al. Inhaled combined budesonide-formoterol as needed in mild asthma. </a:t>
            </a:r>
            <a:r>
              <a:rPr lang="en-US" sz="1200" i="1" kern="1200" dirty="0">
                <a:solidFill>
                  <a:schemeClr val="tx1"/>
                </a:solidFill>
                <a:effectLst/>
                <a:latin typeface="+mn-lt"/>
                <a:ea typeface="+mn-ea"/>
                <a:cs typeface="+mn-cs"/>
              </a:rPr>
              <a:t>N </a:t>
            </a:r>
            <a:r>
              <a:rPr lang="en-US" sz="1200" i="1" kern="1200" dirty="0" err="1">
                <a:solidFill>
                  <a:schemeClr val="tx1"/>
                </a:solidFill>
                <a:effectLst/>
                <a:latin typeface="+mn-lt"/>
                <a:ea typeface="+mn-ea"/>
                <a:cs typeface="+mn-cs"/>
              </a:rPr>
              <a:t>Engl</a:t>
            </a:r>
            <a:r>
              <a:rPr lang="en-US" sz="1200" i="1" kern="1200" dirty="0">
                <a:solidFill>
                  <a:schemeClr val="tx1"/>
                </a:solidFill>
                <a:effectLst/>
                <a:latin typeface="+mn-lt"/>
                <a:ea typeface="+mn-ea"/>
                <a:cs typeface="+mn-cs"/>
              </a:rPr>
              <a:t> J Med</a:t>
            </a:r>
            <a:r>
              <a:rPr lang="en-US" sz="1200" kern="1200" dirty="0">
                <a:solidFill>
                  <a:schemeClr val="tx1"/>
                </a:solidFill>
                <a:effectLst/>
                <a:latin typeface="+mn-lt"/>
                <a:ea typeface="+mn-ea"/>
                <a:cs typeface="+mn-cs"/>
              </a:rPr>
              <a:t>. 2018;378:1865-1876.</a:t>
            </a:r>
          </a:p>
          <a:p>
            <a:pPr marL="228600" lvl="0" indent="-228600">
              <a:buFont typeface="Arial" panose="020B0604020202020204" pitchFamily="34" charset="0"/>
              <a:buAutoNum type="arabicPeriod"/>
            </a:pPr>
            <a:r>
              <a:rPr lang="en-US" sz="1200" kern="1200" dirty="0">
                <a:solidFill>
                  <a:schemeClr val="tx1"/>
                </a:solidFill>
                <a:effectLst/>
                <a:latin typeface="+mn-lt"/>
                <a:ea typeface="+mn-ea"/>
                <a:cs typeface="+mn-cs"/>
              </a:rPr>
              <a:t>Bateman ED, </a:t>
            </a:r>
            <a:r>
              <a:rPr lang="en-US" sz="1200" kern="1200" dirty="0" err="1">
                <a:solidFill>
                  <a:schemeClr val="tx1"/>
                </a:solidFill>
                <a:effectLst/>
                <a:latin typeface="+mn-lt"/>
                <a:ea typeface="+mn-ea"/>
                <a:cs typeface="+mn-cs"/>
              </a:rPr>
              <a:t>Reddel</a:t>
            </a:r>
            <a:r>
              <a:rPr lang="en-US" sz="1200" kern="1200" dirty="0">
                <a:solidFill>
                  <a:schemeClr val="tx1"/>
                </a:solidFill>
                <a:effectLst/>
                <a:latin typeface="+mn-lt"/>
                <a:ea typeface="+mn-ea"/>
                <a:cs typeface="+mn-cs"/>
              </a:rPr>
              <a:t> HK, O'Byrne PM, et al. As-needed budesonide-formoterol versus maintenance budesonide in mild asthma. </a:t>
            </a:r>
            <a:r>
              <a:rPr lang="en-US" sz="1200" i="1" kern="1200" dirty="0">
                <a:solidFill>
                  <a:schemeClr val="tx1"/>
                </a:solidFill>
                <a:effectLst/>
                <a:latin typeface="+mn-lt"/>
                <a:ea typeface="+mn-ea"/>
                <a:cs typeface="+mn-cs"/>
              </a:rPr>
              <a:t>N </a:t>
            </a:r>
            <a:r>
              <a:rPr lang="en-US" sz="1200" i="1" kern="1200" dirty="0" err="1">
                <a:solidFill>
                  <a:schemeClr val="tx1"/>
                </a:solidFill>
                <a:effectLst/>
                <a:latin typeface="+mn-lt"/>
                <a:ea typeface="+mn-ea"/>
                <a:cs typeface="+mn-cs"/>
              </a:rPr>
              <a:t>Engl</a:t>
            </a:r>
            <a:r>
              <a:rPr lang="en-US" sz="1200" i="1" kern="1200" dirty="0">
                <a:solidFill>
                  <a:schemeClr val="tx1"/>
                </a:solidFill>
                <a:effectLst/>
                <a:latin typeface="+mn-lt"/>
                <a:ea typeface="+mn-ea"/>
                <a:cs typeface="+mn-cs"/>
              </a:rPr>
              <a:t> J Med</a:t>
            </a:r>
            <a:r>
              <a:rPr lang="en-US" sz="1200" kern="1200" dirty="0">
                <a:solidFill>
                  <a:schemeClr val="tx1"/>
                </a:solidFill>
                <a:effectLst/>
                <a:latin typeface="+mn-lt"/>
                <a:ea typeface="+mn-ea"/>
                <a:cs typeface="+mn-cs"/>
              </a:rPr>
              <a:t>. 2018;378:1877-1887.</a:t>
            </a:r>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8</a:t>
            </a:fld>
            <a:endParaRPr lang="en-US" dirty="0"/>
          </a:p>
        </p:txBody>
      </p:sp>
    </p:spTree>
    <p:extLst>
      <p:ext uri="{BB962C8B-B14F-4D97-AF65-F5344CB8AC3E}">
        <p14:creationId xmlns:p14="http://schemas.microsoft.com/office/powerpoint/2010/main" val="3330627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panose="020B0604020202020204" pitchFamily="34" charset="0"/>
                <a:cs typeface="Arial" panose="020B0604020202020204" pitchFamily="34" charset="0"/>
              </a:rPr>
              <a:t>Key points:</a:t>
            </a:r>
          </a:p>
          <a:p>
            <a:endParaRPr lang="en-US" b="1" dirty="0">
              <a:latin typeface="Arial" panose="020B0604020202020204" pitchFamily="34" charset="0"/>
              <a:cs typeface="Arial" panose="020B0604020202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latin typeface="Arial" panose="020B0604020202020204" pitchFamily="34" charset="0"/>
                <a:cs typeface="Arial" panose="020B0604020202020204" pitchFamily="34" charset="0"/>
              </a:rPr>
              <a:t>In a report of two large database studies in the USA and UK (each involving &gt;200,000 patients with asthma) it was demonstrated that exacerbation history was associated with higher asthma exacerbation frequency </a:t>
            </a:r>
          </a:p>
          <a:p>
            <a:pPr marL="171450" indent="-171450">
              <a:buFont typeface="Arial" panose="020B0604020202020204" pitchFamily="34" charset="0"/>
              <a:buChar char="•"/>
            </a:pPr>
            <a:r>
              <a:rPr lang="en-US" b="0" dirty="0">
                <a:latin typeface="Arial" panose="020B0604020202020204" pitchFamily="34" charset="0"/>
                <a:cs typeface="Arial" panose="020B0604020202020204" pitchFamily="34" charset="0"/>
              </a:rPr>
              <a:t>In total, 21.2–27.7% of patients at GINA Step 1 and 2 were re-admitted to hospital within 90 days</a:t>
            </a:r>
          </a:p>
          <a:p>
            <a:pPr marL="171450" indent="-171450">
              <a:buFont typeface="Arial" panose="020B0604020202020204" pitchFamily="34" charset="0"/>
              <a:buChar char="•"/>
            </a:pPr>
            <a:r>
              <a:rPr lang="en-US" b="0" dirty="0">
                <a:latin typeface="Arial" panose="020B0604020202020204" pitchFamily="34" charset="0"/>
                <a:cs typeface="Arial" panose="020B0604020202020204" pitchFamily="34" charset="0"/>
              </a:rPr>
              <a:t>Re-admissions were also higher in patients who had ≥2 exacerbations in the previous 12 months compared with patients with &lt;2 exacerbations </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Additional points:</a:t>
            </a:r>
          </a:p>
          <a:p>
            <a:pPr marL="171450" indent="-171450">
              <a:buFont typeface="Arial" panose="020B0604020202020204" pitchFamily="34" charset="0"/>
              <a:buChar char="•"/>
            </a:pPr>
            <a:r>
              <a:rPr lang="en-US" b="0" dirty="0">
                <a:latin typeface="Arial" panose="020B0604020202020204" pitchFamily="34" charset="0"/>
                <a:cs typeface="Arial" panose="020B0604020202020204" pitchFamily="34" charset="0"/>
              </a:rPr>
              <a:t>In addition, increased disease severity defined by GINA Step and medication was associated with higher asthma exacerbation frequency  </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Reference: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Suruki</a:t>
            </a:r>
            <a:r>
              <a:rPr lang="en-US" sz="1200" kern="1200" dirty="0">
                <a:solidFill>
                  <a:schemeClr val="tx1"/>
                </a:solidFill>
                <a:effectLst/>
                <a:latin typeface="+mn-lt"/>
                <a:ea typeface="+mn-ea"/>
                <a:cs typeface="+mn-cs"/>
              </a:rPr>
              <a:t> RY, Daugherty JB, </a:t>
            </a:r>
            <a:r>
              <a:rPr lang="en-US" sz="1200" kern="1200" dirty="0" err="1">
                <a:solidFill>
                  <a:schemeClr val="tx1"/>
                </a:solidFill>
                <a:effectLst/>
                <a:latin typeface="+mn-lt"/>
                <a:ea typeface="+mn-ea"/>
                <a:cs typeface="+mn-cs"/>
              </a:rPr>
              <a:t>Boudiaf</a:t>
            </a:r>
            <a:r>
              <a:rPr lang="en-US" sz="1200" kern="1200" dirty="0">
                <a:solidFill>
                  <a:schemeClr val="tx1"/>
                </a:solidFill>
                <a:effectLst/>
                <a:latin typeface="+mn-lt"/>
                <a:ea typeface="+mn-ea"/>
                <a:cs typeface="+mn-cs"/>
              </a:rPr>
              <a:t> N, et al. The frequency of asthma exacerbations and healthcare utilization in patients with asthma from the UK and USA. </a:t>
            </a:r>
            <a:r>
              <a:rPr lang="en-US" sz="1200" i="1" kern="1200" dirty="0">
                <a:solidFill>
                  <a:schemeClr val="tx1"/>
                </a:solidFill>
                <a:effectLst/>
                <a:latin typeface="+mn-lt"/>
                <a:ea typeface="+mn-ea"/>
                <a:cs typeface="+mn-cs"/>
              </a:rPr>
              <a:t>BMC </a:t>
            </a:r>
            <a:r>
              <a:rPr lang="en-US" sz="1200" i="1" kern="1200" dirty="0" err="1">
                <a:solidFill>
                  <a:schemeClr val="tx1"/>
                </a:solidFill>
                <a:effectLst/>
                <a:latin typeface="+mn-lt"/>
                <a:ea typeface="+mn-ea"/>
                <a:cs typeface="+mn-cs"/>
              </a:rPr>
              <a:t>Pulm</a:t>
            </a:r>
            <a:r>
              <a:rPr lang="en-US" sz="1200" i="1" kern="1200" dirty="0">
                <a:solidFill>
                  <a:schemeClr val="tx1"/>
                </a:solidFill>
                <a:effectLst/>
                <a:latin typeface="+mn-lt"/>
                <a:ea typeface="+mn-ea"/>
                <a:cs typeface="+mn-cs"/>
              </a:rPr>
              <a:t> Med</a:t>
            </a:r>
            <a:r>
              <a:rPr lang="en-US" sz="1200" kern="1200" dirty="0">
                <a:solidFill>
                  <a:schemeClr val="tx1"/>
                </a:solidFill>
                <a:effectLst/>
                <a:latin typeface="+mn-lt"/>
                <a:ea typeface="+mn-ea"/>
                <a:cs typeface="+mn-cs"/>
              </a:rPr>
              <a:t>. 2017;17:74.</a:t>
            </a:r>
            <a:endParaRPr lang="en-US" b="1"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9</a:t>
            </a:fld>
            <a:endParaRPr lang="en-US"/>
          </a:p>
        </p:txBody>
      </p:sp>
    </p:spTree>
    <p:extLst>
      <p:ext uri="{BB962C8B-B14F-4D97-AF65-F5344CB8AC3E}">
        <p14:creationId xmlns:p14="http://schemas.microsoft.com/office/powerpoint/2010/main" val="27141394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48348" y="894059"/>
            <a:ext cx="8563468" cy="519694"/>
          </a:xfrm>
          <a:prstGeom prst="rect">
            <a:avLst/>
          </a:prstGeom>
        </p:spPr>
        <p:txBody>
          <a:bodyPr vert="horz" anchor="t"/>
          <a:lstStyle>
            <a:lvl1pPr algn="l">
              <a:lnSpc>
                <a:spcPct val="100000"/>
              </a:lnSpc>
              <a:defRPr sz="3000" b="1" baseline="0">
                <a:solidFill>
                  <a:schemeClr val="tx1"/>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20"/>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914628"/>
            <a:ext cx="8856000" cy="2125664"/>
          </a:xfrm>
          <a:prstGeom prst="rect">
            <a:avLst/>
          </a:prstGeom>
        </p:spPr>
      </p:pic>
      <p:sp>
        <p:nvSpPr>
          <p:cNvPr id="10" name="Text Placeholder 29"/>
          <p:cNvSpPr>
            <a:spLocks noGrp="1"/>
          </p:cNvSpPr>
          <p:nvPr>
            <p:ph type="body" sz="quarter" idx="11" hasCustomPrompt="1"/>
          </p:nvPr>
        </p:nvSpPr>
        <p:spPr>
          <a:xfrm>
            <a:off x="254818" y="2438399"/>
            <a:ext cx="8556998" cy="438151"/>
          </a:xfrm>
          <a:prstGeom prst="rect">
            <a:avLst/>
          </a:prstGeom>
        </p:spPr>
        <p:txBody>
          <a:bodyPr vert="horz">
            <a:noAutofit/>
          </a:bodyPr>
          <a:lstStyle>
            <a:lvl1pPr marL="0" indent="0">
              <a:lnSpc>
                <a:spcPct val="100000"/>
              </a:lnSpc>
              <a:spcBef>
                <a:spcPts val="0"/>
              </a:spcBef>
              <a:buNone/>
              <a:defRPr sz="1800" b="1">
                <a:solidFill>
                  <a:schemeClr val="tx1"/>
                </a:solidFill>
                <a:latin typeface="Arial" pitchFamily="34" charset="0"/>
                <a:cs typeface="Arial" pitchFamily="34" charset="0"/>
              </a:defRPr>
            </a:lvl1pPr>
          </a:lstStyle>
          <a:p>
            <a:pPr lvl="0"/>
            <a:r>
              <a:rPr lang="en-GB" noProof="0"/>
              <a:t>Click to add speaker title</a:t>
            </a:r>
          </a:p>
        </p:txBody>
      </p:sp>
    </p:spTree>
    <p:extLst>
      <p:ext uri="{BB962C8B-B14F-4D97-AF65-F5344CB8AC3E}">
        <p14:creationId xmlns:p14="http://schemas.microsoft.com/office/powerpoint/2010/main" val="1670479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pic>
        <p:nvPicPr>
          <p:cNvPr id="4" name="Picture 3" descr="AZ_RGB_H_COL.jpg">
            <a:extLst>
              <a:ext uri="{FF2B5EF4-FFF2-40B4-BE49-F238E27FC236}">
                <a16:creationId xmlns:a16="http://schemas.microsoft.com/office/drawing/2014/main" id="{2EC20EDF-A45D-4D6E-B0AB-18F2925023B2}"/>
              </a:ext>
            </a:extLst>
          </p:cNvPr>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7038760" y="106819"/>
            <a:ext cx="1998000" cy="659979"/>
          </a:xfrm>
          <a:prstGeom prst="rect">
            <a:avLst/>
          </a:prstGeom>
        </p:spPr>
      </p:pic>
      <p:sp>
        <p:nvSpPr>
          <p:cNvPr id="5" name="Rectangle 4">
            <a:extLst>
              <a:ext uri="{FF2B5EF4-FFF2-40B4-BE49-F238E27FC236}">
                <a16:creationId xmlns:a16="http://schemas.microsoft.com/office/drawing/2014/main" id="{3FFB4CFE-3B78-4D1B-81E4-373446F40191}"/>
              </a:ext>
            </a:extLst>
          </p:cNvPr>
          <p:cNvSpPr/>
          <p:nvPr userDrawn="1"/>
        </p:nvSpPr>
        <p:spPr>
          <a:xfrm>
            <a:off x="71998" y="1269110"/>
            <a:ext cx="8964762" cy="372826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bg1"/>
              </a:solidFill>
              <a:effectLst/>
            </a:endParaRPr>
          </a:p>
        </p:txBody>
      </p:sp>
      <p:sp>
        <p:nvSpPr>
          <p:cNvPr id="6" name="Rectangle 5">
            <a:extLst>
              <a:ext uri="{FF2B5EF4-FFF2-40B4-BE49-F238E27FC236}">
                <a16:creationId xmlns:a16="http://schemas.microsoft.com/office/drawing/2014/main" id="{E2ADA90F-1BC2-4ABB-B527-1D8DABA7731F}"/>
              </a:ext>
            </a:extLst>
          </p:cNvPr>
          <p:cNvSpPr/>
          <p:nvPr userDrawn="1"/>
        </p:nvSpPr>
        <p:spPr>
          <a:xfrm>
            <a:off x="71998" y="1269110"/>
            <a:ext cx="8964762" cy="372826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bg1"/>
              </a:solidFill>
              <a:effectLst/>
            </a:endParaRPr>
          </a:p>
        </p:txBody>
      </p:sp>
      <p:sp>
        <p:nvSpPr>
          <p:cNvPr id="8" name="TextBox 7">
            <a:extLst>
              <a:ext uri="{FF2B5EF4-FFF2-40B4-BE49-F238E27FC236}">
                <a16:creationId xmlns:a16="http://schemas.microsoft.com/office/drawing/2014/main" id="{D9AB1177-7FBB-4540-B14D-D0818D09EFD6}"/>
              </a:ext>
            </a:extLst>
          </p:cNvPr>
          <p:cNvSpPr txBox="1"/>
          <p:nvPr userDrawn="1"/>
        </p:nvSpPr>
        <p:spPr>
          <a:xfrm>
            <a:off x="216001" y="4352416"/>
            <a:ext cx="2141436" cy="590354"/>
          </a:xfrm>
          <a:prstGeom prst="rect">
            <a:avLst/>
          </a:prstGeom>
          <a:noFill/>
        </p:spPr>
        <p:txBody>
          <a:bodyPr wrap="square" rtlCol="0">
            <a:spAutoFit/>
          </a:bodyPr>
          <a:lstStyle/>
          <a:p>
            <a:pPr>
              <a:lnSpc>
                <a:spcPct val="150000"/>
              </a:lnSpc>
              <a:spcBef>
                <a:spcPts val="450"/>
              </a:spcBef>
              <a:spcAft>
                <a:spcPts val="450"/>
              </a:spcAft>
            </a:pPr>
            <a:r>
              <a:rPr lang="en-US" sz="750" dirty="0">
                <a:solidFill>
                  <a:schemeClr val="bg1"/>
                </a:solidFill>
              </a:rPr>
              <a:t>Veeva Vault MedComms Document Number: </a:t>
            </a:r>
            <a:br>
              <a:rPr lang="en-US" sz="750" dirty="0">
                <a:solidFill>
                  <a:schemeClr val="bg1"/>
                </a:solidFill>
              </a:rPr>
            </a:br>
            <a:r>
              <a:rPr lang="en-US" sz="750" dirty="0">
                <a:solidFill>
                  <a:schemeClr val="bg1"/>
                </a:solidFill>
              </a:rPr>
              <a:t>Approval Date:</a:t>
            </a:r>
            <a:br>
              <a:rPr lang="en-US" sz="750" dirty="0">
                <a:solidFill>
                  <a:schemeClr val="bg1"/>
                </a:solidFill>
              </a:rPr>
            </a:br>
            <a:r>
              <a:rPr lang="en-US" sz="750" dirty="0">
                <a:solidFill>
                  <a:schemeClr val="bg1"/>
                </a:solidFill>
              </a:rPr>
              <a:t>Expiration Date:</a:t>
            </a:r>
          </a:p>
        </p:txBody>
      </p:sp>
      <p:sp>
        <p:nvSpPr>
          <p:cNvPr id="9" name="Text Placeholder 7">
            <a:extLst>
              <a:ext uri="{FF2B5EF4-FFF2-40B4-BE49-F238E27FC236}">
                <a16:creationId xmlns:a16="http://schemas.microsoft.com/office/drawing/2014/main" id="{9076AF40-D738-436A-8E45-98E732EBB2E9}"/>
              </a:ext>
            </a:extLst>
          </p:cNvPr>
          <p:cNvSpPr>
            <a:spLocks noGrp="1"/>
          </p:cNvSpPr>
          <p:nvPr>
            <p:ph type="body" sz="quarter" idx="14" hasCustomPrompt="1"/>
          </p:nvPr>
        </p:nvSpPr>
        <p:spPr>
          <a:xfrm>
            <a:off x="2162797" y="4399098"/>
            <a:ext cx="1088363" cy="137160"/>
          </a:xfrm>
        </p:spPr>
        <p:txBody>
          <a:bodyPr anchor="t">
            <a:noAutofit/>
          </a:bodyPr>
          <a:lstStyle>
            <a:lvl1pPr marL="0" indent="0">
              <a:spcBef>
                <a:spcPts val="225"/>
              </a:spcBef>
              <a:buNone/>
              <a:defRPr sz="750">
                <a:solidFill>
                  <a:schemeClr val="bg1"/>
                </a:solidFill>
              </a:defRPr>
            </a:lvl1pPr>
            <a:lvl2pPr marL="171450" indent="0">
              <a:buNone/>
              <a:defRPr/>
            </a:lvl2pPr>
            <a:lvl3pPr marL="342900" indent="0">
              <a:buNone/>
              <a:defRPr/>
            </a:lvl3pPr>
            <a:lvl4pPr marL="514350" indent="0">
              <a:buNone/>
              <a:defRPr/>
            </a:lvl4pPr>
            <a:lvl5pPr marL="685800" indent="0">
              <a:buNone/>
              <a:defRPr/>
            </a:lvl5pPr>
          </a:lstStyle>
          <a:p>
            <a:pPr lvl="0"/>
            <a:r>
              <a:rPr lang="en-US" dirty="0"/>
              <a:t>Z4-15650</a:t>
            </a:r>
          </a:p>
        </p:txBody>
      </p:sp>
      <p:sp>
        <p:nvSpPr>
          <p:cNvPr id="10" name="Text Placeholder 7">
            <a:extLst>
              <a:ext uri="{FF2B5EF4-FFF2-40B4-BE49-F238E27FC236}">
                <a16:creationId xmlns:a16="http://schemas.microsoft.com/office/drawing/2014/main" id="{A8F8C2A2-8D79-4D20-9542-5AFB08D2EB06}"/>
              </a:ext>
            </a:extLst>
          </p:cNvPr>
          <p:cNvSpPr>
            <a:spLocks noGrp="1"/>
          </p:cNvSpPr>
          <p:nvPr>
            <p:ph type="body" sz="quarter" idx="17" hasCustomPrompt="1"/>
          </p:nvPr>
        </p:nvSpPr>
        <p:spPr>
          <a:xfrm>
            <a:off x="978550" y="4573149"/>
            <a:ext cx="1088363" cy="137978"/>
          </a:xfrm>
        </p:spPr>
        <p:txBody>
          <a:bodyPr anchor="t">
            <a:noAutofit/>
          </a:bodyPr>
          <a:lstStyle>
            <a:lvl1pPr marL="0" indent="0">
              <a:spcBef>
                <a:spcPts val="225"/>
              </a:spcBef>
              <a:buNone/>
              <a:defRPr sz="750">
                <a:solidFill>
                  <a:schemeClr val="bg1"/>
                </a:solidFill>
              </a:defRPr>
            </a:lvl1pPr>
            <a:lvl2pPr marL="171450" indent="0">
              <a:buNone/>
              <a:defRPr/>
            </a:lvl2pPr>
            <a:lvl3pPr marL="342900" indent="0">
              <a:buNone/>
              <a:defRPr/>
            </a:lvl3pPr>
            <a:lvl4pPr marL="514350" indent="0">
              <a:buNone/>
              <a:defRPr/>
            </a:lvl4pPr>
            <a:lvl5pPr marL="685800" indent="0">
              <a:buNone/>
              <a:defRPr/>
            </a:lvl5pPr>
          </a:lstStyle>
          <a:p>
            <a:pPr lvl="0"/>
            <a:r>
              <a:rPr lang="en-US" dirty="0"/>
              <a:t>MM/YY</a:t>
            </a:r>
          </a:p>
        </p:txBody>
      </p:sp>
      <p:sp>
        <p:nvSpPr>
          <p:cNvPr id="11" name="Text Placeholder 7">
            <a:extLst>
              <a:ext uri="{FF2B5EF4-FFF2-40B4-BE49-F238E27FC236}">
                <a16:creationId xmlns:a16="http://schemas.microsoft.com/office/drawing/2014/main" id="{FE885CC0-66A6-45B2-BC58-76CE720DAD85}"/>
              </a:ext>
            </a:extLst>
          </p:cNvPr>
          <p:cNvSpPr>
            <a:spLocks noGrp="1"/>
          </p:cNvSpPr>
          <p:nvPr>
            <p:ph type="body" sz="quarter" idx="16" hasCustomPrompt="1"/>
          </p:nvPr>
        </p:nvSpPr>
        <p:spPr>
          <a:xfrm>
            <a:off x="981892" y="4740944"/>
            <a:ext cx="1088363" cy="137160"/>
          </a:xfrm>
        </p:spPr>
        <p:txBody>
          <a:bodyPr anchor="t">
            <a:noAutofit/>
          </a:bodyPr>
          <a:lstStyle>
            <a:lvl1pPr marL="0" indent="0">
              <a:spcBef>
                <a:spcPts val="225"/>
              </a:spcBef>
              <a:buNone/>
              <a:defRPr sz="750">
                <a:solidFill>
                  <a:schemeClr val="bg1"/>
                </a:solidFill>
              </a:defRPr>
            </a:lvl1pPr>
            <a:lvl2pPr marL="171450" indent="0">
              <a:buNone/>
              <a:defRPr/>
            </a:lvl2pPr>
            <a:lvl3pPr marL="342900" indent="0">
              <a:buNone/>
              <a:defRPr/>
            </a:lvl3pPr>
            <a:lvl4pPr marL="514350" indent="0">
              <a:buNone/>
              <a:defRPr/>
            </a:lvl4pPr>
            <a:lvl5pPr marL="685800" indent="0">
              <a:buNone/>
              <a:defRPr/>
            </a:lvl5pPr>
          </a:lstStyle>
          <a:p>
            <a:pPr lvl="0"/>
            <a:r>
              <a:rPr lang="en-US" dirty="0"/>
              <a:t>MM/YY</a:t>
            </a:r>
          </a:p>
        </p:txBody>
      </p:sp>
    </p:spTree>
    <p:extLst>
      <p:ext uri="{BB962C8B-B14F-4D97-AF65-F5344CB8AC3E}">
        <p14:creationId xmlns:p14="http://schemas.microsoft.com/office/powerpoint/2010/main" val="726266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145125" y="117088"/>
            <a:ext cx="8856000" cy="49192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800">
              <a:solidFill>
                <a:srgbClr val="FFFFFF"/>
              </a:solidFill>
            </a:endParaRPr>
          </a:p>
        </p:txBody>
      </p:sp>
      <p:sp>
        <p:nvSpPr>
          <p:cNvPr id="2" name="Title 1"/>
          <p:cNvSpPr>
            <a:spLocks noGrp="1"/>
          </p:cNvSpPr>
          <p:nvPr>
            <p:ph type="title"/>
          </p:nvPr>
        </p:nvSpPr>
        <p:spPr>
          <a:xfrm>
            <a:off x="342900" y="904117"/>
            <a:ext cx="8458200" cy="507831"/>
          </a:xfrm>
        </p:spPr>
        <p:txBody>
          <a:bodyPr anchor="t">
            <a:spAutoFit/>
          </a:bodyPr>
          <a:lstStyle>
            <a:lvl1pPr algn="ctr">
              <a:lnSpc>
                <a:spcPct val="100000"/>
              </a:lnSpc>
              <a:defRPr sz="2700">
                <a:solidFill>
                  <a:schemeClr val="bg1"/>
                </a:solidFill>
              </a:defRPr>
            </a:lvl1pPr>
          </a:lstStyle>
          <a:p>
            <a:r>
              <a:rPr lang="en-US"/>
              <a:t>Click to edit Master title style</a:t>
            </a:r>
          </a:p>
        </p:txBody>
      </p:sp>
      <p:sp>
        <p:nvSpPr>
          <p:cNvPr id="9" name="TextBox 8"/>
          <p:cNvSpPr txBox="1"/>
          <p:nvPr userDrawn="1"/>
        </p:nvSpPr>
        <p:spPr>
          <a:xfrm>
            <a:off x="7652995" y="4840137"/>
            <a:ext cx="1409088" cy="246221"/>
          </a:xfrm>
          <a:prstGeom prst="rect">
            <a:avLst/>
          </a:prstGeom>
          <a:noFill/>
        </p:spPr>
        <p:txBody>
          <a:bodyPr wrap="square" rtlCol="0">
            <a:spAutoFit/>
          </a:bodyPr>
          <a:lstStyle/>
          <a:p>
            <a:pPr algn="r" defTabSz="914378"/>
            <a:r>
              <a:rPr lang="en-US" sz="1000">
                <a:solidFill>
                  <a:srgbClr val="FFFFFF"/>
                </a:solidFill>
                <a:cs typeface="Arial" pitchFamily="34" charset="0"/>
              </a:rPr>
              <a:t>© AstraZeneca 2018</a:t>
            </a:r>
          </a:p>
        </p:txBody>
      </p:sp>
    </p:spTree>
    <p:extLst>
      <p:ext uri="{BB962C8B-B14F-4D97-AF65-F5344CB8AC3E}">
        <p14:creationId xmlns:p14="http://schemas.microsoft.com/office/powerpoint/2010/main" val="2122333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145125" y="117088"/>
            <a:ext cx="8856000" cy="491925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800">
              <a:solidFill>
                <a:srgbClr val="FFFFFF"/>
              </a:solidFill>
            </a:endParaRPr>
          </a:p>
        </p:txBody>
      </p:sp>
      <p:sp>
        <p:nvSpPr>
          <p:cNvPr id="2" name="Title 1"/>
          <p:cNvSpPr>
            <a:spLocks noGrp="1"/>
          </p:cNvSpPr>
          <p:nvPr>
            <p:ph type="title"/>
          </p:nvPr>
        </p:nvSpPr>
        <p:spPr>
          <a:xfrm>
            <a:off x="342900" y="904117"/>
            <a:ext cx="8458200" cy="507831"/>
          </a:xfrm>
        </p:spPr>
        <p:txBody>
          <a:bodyPr anchor="t">
            <a:spAutoFit/>
          </a:bodyPr>
          <a:lstStyle>
            <a:lvl1pPr algn="ctr">
              <a:lnSpc>
                <a:spcPct val="100000"/>
              </a:lnSpc>
              <a:defRPr sz="2700">
                <a:solidFill>
                  <a:schemeClr val="bg1"/>
                </a:solidFill>
              </a:defRPr>
            </a:lvl1pPr>
          </a:lstStyle>
          <a:p>
            <a:r>
              <a:rPr lang="en-US"/>
              <a:t>Click to edit Master title style</a:t>
            </a:r>
          </a:p>
        </p:txBody>
      </p:sp>
      <p:sp>
        <p:nvSpPr>
          <p:cNvPr id="9" name="TextBox 8"/>
          <p:cNvSpPr txBox="1"/>
          <p:nvPr userDrawn="1"/>
        </p:nvSpPr>
        <p:spPr>
          <a:xfrm>
            <a:off x="7652995" y="4840137"/>
            <a:ext cx="1409088" cy="246221"/>
          </a:xfrm>
          <a:prstGeom prst="rect">
            <a:avLst/>
          </a:prstGeom>
          <a:noFill/>
        </p:spPr>
        <p:txBody>
          <a:bodyPr wrap="square" rtlCol="0">
            <a:spAutoFit/>
          </a:bodyPr>
          <a:lstStyle/>
          <a:p>
            <a:pPr algn="r" defTabSz="914378"/>
            <a:r>
              <a:rPr lang="en-US" sz="1000">
                <a:solidFill>
                  <a:srgbClr val="FFFFFF"/>
                </a:solidFill>
                <a:cs typeface="Arial" pitchFamily="34" charset="0"/>
              </a:rPr>
              <a:t>© AstraZeneca 2018</a:t>
            </a:r>
          </a:p>
        </p:txBody>
      </p:sp>
    </p:spTree>
    <p:extLst>
      <p:ext uri="{BB962C8B-B14F-4D97-AF65-F5344CB8AC3E}">
        <p14:creationId xmlns:p14="http://schemas.microsoft.com/office/powerpoint/2010/main" val="2235852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8" name="Rectangle 7"/>
          <p:cNvSpPr/>
          <p:nvPr userDrawn="1"/>
        </p:nvSpPr>
        <p:spPr>
          <a:xfrm>
            <a:off x="145126" y="771525"/>
            <a:ext cx="8998875" cy="1878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Date Placeholder 1" hidden="1"/>
          <p:cNvSpPr>
            <a:spLocks noGrp="1"/>
          </p:cNvSpPr>
          <p:nvPr>
            <p:ph type="dt" sz="half" idx="10"/>
          </p:nvPr>
        </p:nvSpPr>
        <p:spPr/>
        <p:txBody>
          <a:bodyPr/>
          <a:lstStyle/>
          <a:p>
            <a:endParaRPr lang="en-US" dirty="0"/>
          </a:p>
        </p:txBody>
      </p:sp>
      <p:sp>
        <p:nvSpPr>
          <p:cNvPr id="3" name="Footer Placeholder 2" hidden="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03355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op text">
    <p:spTree>
      <p:nvGrpSpPr>
        <p:cNvPr id="1" name=""/>
        <p:cNvGrpSpPr/>
        <p:nvPr/>
      </p:nvGrpSpPr>
      <p:grpSpPr>
        <a:xfrm>
          <a:off x="0" y="0"/>
          <a:ext cx="0" cy="0"/>
          <a:chOff x="0" y="0"/>
          <a:chExt cx="0" cy="0"/>
        </a:xfrm>
      </p:grpSpPr>
      <p:sp>
        <p:nvSpPr>
          <p:cNvPr id="2" name="Title 1"/>
          <p:cNvSpPr>
            <a:spLocks noGrp="1"/>
          </p:cNvSpPr>
          <p:nvPr>
            <p:ph type="title"/>
          </p:nvPr>
        </p:nvSpPr>
        <p:spPr>
          <a:xfrm>
            <a:off x="386094" y="64800"/>
            <a:ext cx="8369865" cy="674989"/>
          </a:xfrm>
          <a:prstGeom prst="rect">
            <a:avLst/>
          </a:prstGeom>
        </p:spPr>
        <p:txBody>
          <a:bodyPr wrap="square" lIns="0" tIns="46799" rIns="89999" bIns="46799" anchor="b">
            <a:noAutofit/>
          </a:bodyPr>
          <a:lstStyle>
            <a:lvl1pPr algn="l">
              <a:defRPr sz="2100" b="1" i="0">
                <a:solidFill>
                  <a:srgbClr val="5C5C5C"/>
                </a:solidFill>
                <a:latin typeface="Arial (Headings)"/>
              </a:defRPr>
            </a:lvl1pPr>
          </a:lstStyle>
          <a:p>
            <a:r>
              <a:rPr lang="en-GB" dirty="0"/>
              <a:t>Click to edit Master title style</a:t>
            </a:r>
            <a:endParaRPr lang="en-US" dirty="0"/>
          </a:p>
        </p:txBody>
      </p:sp>
      <p:sp>
        <p:nvSpPr>
          <p:cNvPr id="3" name="Content Placeholder 2"/>
          <p:cNvSpPr>
            <a:spLocks noGrp="1"/>
          </p:cNvSpPr>
          <p:nvPr>
            <p:ph idx="1"/>
          </p:nvPr>
        </p:nvSpPr>
        <p:spPr>
          <a:xfrm>
            <a:off x="386094" y="809999"/>
            <a:ext cx="8369865" cy="1315015"/>
          </a:xfrm>
          <a:prstGeom prst="rect">
            <a:avLst/>
          </a:prstGeom>
        </p:spPr>
        <p:txBody>
          <a:bodyPr/>
          <a:lstStyle>
            <a:lvl1pPr>
              <a:defRPr b="0">
                <a:latin typeface="+mn-lt"/>
              </a:defRPr>
            </a:lvl1pPr>
            <a:lvl2pPr>
              <a:buClr>
                <a:schemeClr val="tx2"/>
              </a:buClr>
              <a:defRPr b="0">
                <a:latin typeface="+mn-lt"/>
              </a:defRPr>
            </a:lvl2pPr>
            <a:lvl3pPr>
              <a:buClr>
                <a:schemeClr val="tx2"/>
              </a:buClr>
              <a:defRPr b="0">
                <a:latin typeface="+mn-lt"/>
              </a:defRPr>
            </a:lvl3pPr>
            <a:lvl4pPr>
              <a:buClr>
                <a:schemeClr val="tx2"/>
              </a:buClr>
              <a:defRPr b="0">
                <a:latin typeface="+mn-lt"/>
              </a:defRPr>
            </a:lvl4pPr>
            <a:lvl5pPr>
              <a:buClr>
                <a:schemeClr val="tx2"/>
              </a:buClr>
              <a:defRPr b="0">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ext Placeholder 20">
            <a:extLst>
              <a:ext uri="{FF2B5EF4-FFF2-40B4-BE49-F238E27FC236}">
                <a16:creationId xmlns:a16="http://schemas.microsoft.com/office/drawing/2014/main" id="{96397412-895A-4F25-A34B-C60E9E2CAFF4}"/>
              </a:ext>
            </a:extLst>
          </p:cNvPr>
          <p:cNvSpPr>
            <a:spLocks noGrp="1"/>
          </p:cNvSpPr>
          <p:nvPr>
            <p:ph type="body" sz="quarter" idx="11" hasCustomPrompt="1"/>
          </p:nvPr>
        </p:nvSpPr>
        <p:spPr>
          <a:xfrm>
            <a:off x="1" y="4738424"/>
            <a:ext cx="8639861" cy="404993"/>
          </a:xfrm>
          <a:prstGeom prst="rect">
            <a:avLst/>
          </a:prstGeom>
        </p:spPr>
        <p:txBody>
          <a:bodyPr wrap="square" lIns="89999" tIns="46799" rIns="89999" bIns="46799" anchor="b">
            <a:noAutofit/>
          </a:bodyPr>
          <a:lstStyle>
            <a:lvl1pPr marL="0" indent="0" algn="l">
              <a:lnSpc>
                <a:spcPct val="100000"/>
              </a:lnSpc>
              <a:spcBef>
                <a:spcPts val="225"/>
              </a:spcBef>
              <a:spcAft>
                <a:spcPts val="0"/>
              </a:spcAft>
              <a:buNone/>
              <a:defRPr sz="750" b="0">
                <a:solidFill>
                  <a:schemeClr val="tx1"/>
                </a:solidFill>
                <a:latin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49024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48349" y="894060"/>
            <a:ext cx="8563468" cy="519694"/>
          </a:xfrm>
          <a:prstGeom prst="rect">
            <a:avLst/>
          </a:prstGeom>
        </p:spPr>
        <p:txBody>
          <a:bodyPr vert="horz" anchor="t"/>
          <a:lstStyle>
            <a:lvl1pPr algn="l">
              <a:lnSpc>
                <a:spcPct val="100000"/>
              </a:lnSpc>
              <a:defRPr sz="3000" b="1" baseline="0">
                <a:solidFill>
                  <a:schemeClr val="tx1"/>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20"/>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914629"/>
            <a:ext cx="8856000" cy="2125664"/>
          </a:xfrm>
          <a:prstGeom prst="rect">
            <a:avLst/>
          </a:prstGeom>
        </p:spPr>
      </p:pic>
      <p:sp>
        <p:nvSpPr>
          <p:cNvPr id="10" name="Text Placeholder 29"/>
          <p:cNvSpPr>
            <a:spLocks noGrp="1"/>
          </p:cNvSpPr>
          <p:nvPr>
            <p:ph type="body" sz="quarter" idx="11" hasCustomPrompt="1"/>
          </p:nvPr>
        </p:nvSpPr>
        <p:spPr>
          <a:xfrm>
            <a:off x="254818" y="2438400"/>
            <a:ext cx="8556998" cy="438151"/>
          </a:xfrm>
          <a:prstGeom prst="rect">
            <a:avLst/>
          </a:prstGeom>
        </p:spPr>
        <p:txBody>
          <a:bodyPr vert="horz">
            <a:noAutofit/>
          </a:bodyPr>
          <a:lstStyle>
            <a:lvl1pPr marL="0" indent="0">
              <a:lnSpc>
                <a:spcPct val="100000"/>
              </a:lnSpc>
              <a:spcBef>
                <a:spcPts val="0"/>
              </a:spcBef>
              <a:buNone/>
              <a:defRPr sz="1800" b="1">
                <a:solidFill>
                  <a:schemeClr val="tx1"/>
                </a:solidFill>
                <a:latin typeface="Arial" pitchFamily="34" charset="0"/>
                <a:cs typeface="Arial" pitchFamily="34" charset="0"/>
              </a:defRPr>
            </a:lvl1pPr>
          </a:lstStyle>
          <a:p>
            <a:pPr lvl="0"/>
            <a:r>
              <a:rPr lang="en-GB" noProof="0"/>
              <a:t>Click to add speaker title</a:t>
            </a:r>
          </a:p>
        </p:txBody>
      </p:sp>
    </p:spTree>
    <p:extLst>
      <p:ext uri="{BB962C8B-B14F-4D97-AF65-F5344CB8AC3E}">
        <p14:creationId xmlns:p14="http://schemas.microsoft.com/office/powerpoint/2010/main" val="2710429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46987" y="184090"/>
            <a:ext cx="8717969" cy="600074"/>
          </a:xfrm>
        </p:spPr>
        <p:txBody>
          <a:bodyPr/>
          <a:lstStyle>
            <a:lvl1pPr>
              <a:defRPr sz="2200"/>
            </a:lvl1pPr>
          </a:lstStyle>
          <a:p>
            <a:r>
              <a:rPr lang="en-US" dirty="0"/>
              <a:t>Click to edit Master title style</a:t>
            </a:r>
          </a:p>
        </p:txBody>
      </p:sp>
      <p:sp>
        <p:nvSpPr>
          <p:cNvPr id="3" name="Text Placeholder 6">
            <a:extLst>
              <a:ext uri="{FF2B5EF4-FFF2-40B4-BE49-F238E27FC236}">
                <a16:creationId xmlns:a16="http://schemas.microsoft.com/office/drawing/2014/main" id="{448CBCA1-8F14-4142-ACB1-9025E5E684FB}"/>
              </a:ext>
            </a:extLst>
          </p:cNvPr>
          <p:cNvSpPr>
            <a:spLocks noGrp="1"/>
          </p:cNvSpPr>
          <p:nvPr>
            <p:ph type="body" sz="quarter" idx="13" hasCustomPrompt="1"/>
          </p:nvPr>
        </p:nvSpPr>
        <p:spPr>
          <a:xfrm>
            <a:off x="246987" y="4880049"/>
            <a:ext cx="5148622" cy="184666"/>
          </a:xfrm>
        </p:spPr>
        <p:txBody>
          <a:bodyPr anchor="b">
            <a:noAutofit/>
          </a:bodyPr>
          <a:lstStyle>
            <a:lvl1pPr marL="0" indent="0">
              <a:spcBef>
                <a:spcPts val="0"/>
              </a:spcBef>
              <a:spcAft>
                <a:spcPts val="0"/>
              </a:spcAft>
              <a:buNone/>
              <a:defRPr sz="700"/>
            </a:lvl1pPr>
            <a:lvl2pPr marL="171442" indent="0">
              <a:buNone/>
              <a:defRPr sz="750"/>
            </a:lvl2pPr>
            <a:lvl3pPr marL="342884" indent="0">
              <a:buNone/>
              <a:defRPr sz="750"/>
            </a:lvl3pPr>
            <a:lvl4pPr marL="514325" indent="0">
              <a:buNone/>
              <a:defRPr sz="750"/>
            </a:lvl4pPr>
            <a:lvl5pPr marL="685766" indent="0">
              <a:buNone/>
              <a:defRPr sz="750"/>
            </a:lvl5pPr>
          </a:lstStyle>
          <a:p>
            <a:pPr lvl="0"/>
            <a:r>
              <a:rPr lang="en-US" dirty="0"/>
              <a:t>Reference(s)</a:t>
            </a:r>
          </a:p>
        </p:txBody>
      </p:sp>
      <p:sp>
        <p:nvSpPr>
          <p:cNvPr id="5" name="Slide Number Placeholder 3">
            <a:extLst>
              <a:ext uri="{FF2B5EF4-FFF2-40B4-BE49-F238E27FC236}">
                <a16:creationId xmlns:a16="http://schemas.microsoft.com/office/drawing/2014/main" id="{F6C06442-2F07-47E0-BED3-4A9F886BAD54}"/>
              </a:ext>
            </a:extLst>
          </p:cNvPr>
          <p:cNvSpPr>
            <a:spLocks noGrp="1"/>
          </p:cNvSpPr>
          <p:nvPr>
            <p:ph type="sldNum" sz="quarter" idx="4"/>
          </p:nvPr>
        </p:nvSpPr>
        <p:spPr>
          <a:xfrm>
            <a:off x="8849754" y="4822093"/>
            <a:ext cx="294246" cy="274637"/>
          </a:xfrm>
          <a:prstGeom prst="rect">
            <a:avLst/>
          </a:prstGeom>
        </p:spPr>
        <p:txBody>
          <a:bodyPr vert="horz" lIns="91440" tIns="45720" rIns="91440" bIns="45720" rtlCol="0" anchor="ctr"/>
          <a:lstStyle>
            <a:lvl1pPr algn="l">
              <a:defRPr sz="600" b="1">
                <a:solidFill>
                  <a:schemeClr val="tx1"/>
                </a:solidFill>
              </a:defRPr>
            </a:lvl1pPr>
          </a:lstStyle>
          <a:p>
            <a:fld id="{AD33B3E9-81E5-4A7D-BEBF-6D21691F4D11}" type="slidenum">
              <a:rPr lang="en-GB" smtClean="0"/>
              <a:pPr/>
              <a:t>‹#›</a:t>
            </a:fld>
            <a:endParaRPr lang="en-GB" dirty="0"/>
          </a:p>
        </p:txBody>
      </p:sp>
    </p:spTree>
    <p:extLst>
      <p:ext uri="{BB962C8B-B14F-4D97-AF65-F5344CB8AC3E}">
        <p14:creationId xmlns:p14="http://schemas.microsoft.com/office/powerpoint/2010/main" val="459598604"/>
      </p:ext>
    </p:extLst>
  </p:cSld>
  <p:clrMapOvr>
    <a:masterClrMapping/>
  </p:clrMapOvr>
  <p:extLst mod="1">
    <p:ext uri="{DCECCB84-F9BA-43D5-87BE-67443E8EF086}">
      <p15:sldGuideLst xmlns:p15="http://schemas.microsoft.com/office/powerpoint/2012/main">
        <p15:guide id="1" pos="217">
          <p15:clr>
            <a:srgbClr val="FBAE40"/>
          </p15:clr>
        </p15:guide>
        <p15:guide id="2" orient="horz" pos="1620">
          <p15:clr>
            <a:srgbClr val="FBAE40"/>
          </p15:clr>
        </p15:guide>
        <p15:guide id="3" orient="horz" pos="31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pic>
        <p:nvPicPr>
          <p:cNvPr id="4" name="Picture 3" descr="AZ_RGB_H_COL.jpg">
            <a:extLst>
              <a:ext uri="{FF2B5EF4-FFF2-40B4-BE49-F238E27FC236}">
                <a16:creationId xmlns:a16="http://schemas.microsoft.com/office/drawing/2014/main" id="{2EC20EDF-A45D-4D6E-B0AB-18F2925023B2}"/>
              </a:ext>
            </a:extLst>
          </p:cNvPr>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7038760" y="106820"/>
            <a:ext cx="1998000" cy="659979"/>
          </a:xfrm>
          <a:prstGeom prst="rect">
            <a:avLst/>
          </a:prstGeom>
        </p:spPr>
      </p:pic>
      <p:sp>
        <p:nvSpPr>
          <p:cNvPr id="5" name="Rectangle 4">
            <a:extLst>
              <a:ext uri="{FF2B5EF4-FFF2-40B4-BE49-F238E27FC236}">
                <a16:creationId xmlns:a16="http://schemas.microsoft.com/office/drawing/2014/main" id="{3FFB4CFE-3B78-4D1B-81E4-373446F40191}"/>
              </a:ext>
            </a:extLst>
          </p:cNvPr>
          <p:cNvSpPr/>
          <p:nvPr userDrawn="1"/>
        </p:nvSpPr>
        <p:spPr>
          <a:xfrm>
            <a:off x="71998" y="1269110"/>
            <a:ext cx="8964762" cy="372826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bg1"/>
              </a:solidFill>
              <a:effectLst/>
            </a:endParaRPr>
          </a:p>
        </p:txBody>
      </p:sp>
      <p:sp>
        <p:nvSpPr>
          <p:cNvPr id="6" name="Rectangle 5">
            <a:extLst>
              <a:ext uri="{FF2B5EF4-FFF2-40B4-BE49-F238E27FC236}">
                <a16:creationId xmlns:a16="http://schemas.microsoft.com/office/drawing/2014/main" id="{E2ADA90F-1BC2-4ABB-B527-1D8DABA7731F}"/>
              </a:ext>
            </a:extLst>
          </p:cNvPr>
          <p:cNvSpPr/>
          <p:nvPr userDrawn="1"/>
        </p:nvSpPr>
        <p:spPr>
          <a:xfrm>
            <a:off x="71998" y="1269110"/>
            <a:ext cx="8964762" cy="372826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bg1"/>
              </a:solidFill>
              <a:effectLst/>
            </a:endParaRPr>
          </a:p>
        </p:txBody>
      </p:sp>
      <p:sp>
        <p:nvSpPr>
          <p:cNvPr id="8" name="TextBox 7">
            <a:extLst>
              <a:ext uri="{FF2B5EF4-FFF2-40B4-BE49-F238E27FC236}">
                <a16:creationId xmlns:a16="http://schemas.microsoft.com/office/drawing/2014/main" id="{D9AB1177-7FBB-4540-B14D-D0818D09EFD6}"/>
              </a:ext>
            </a:extLst>
          </p:cNvPr>
          <p:cNvSpPr txBox="1"/>
          <p:nvPr userDrawn="1"/>
        </p:nvSpPr>
        <p:spPr>
          <a:xfrm>
            <a:off x="216001" y="4352416"/>
            <a:ext cx="2141436" cy="590354"/>
          </a:xfrm>
          <a:prstGeom prst="rect">
            <a:avLst/>
          </a:prstGeom>
          <a:noFill/>
        </p:spPr>
        <p:txBody>
          <a:bodyPr wrap="square" rtlCol="0">
            <a:spAutoFit/>
          </a:bodyPr>
          <a:lstStyle/>
          <a:p>
            <a:pPr>
              <a:lnSpc>
                <a:spcPct val="150000"/>
              </a:lnSpc>
              <a:spcBef>
                <a:spcPts val="450"/>
              </a:spcBef>
              <a:spcAft>
                <a:spcPts val="450"/>
              </a:spcAft>
            </a:pPr>
            <a:r>
              <a:rPr lang="en-US" sz="750" dirty="0">
                <a:solidFill>
                  <a:schemeClr val="bg1"/>
                </a:solidFill>
              </a:rPr>
              <a:t>Veeva Vault MedComms Document Number: </a:t>
            </a:r>
            <a:br>
              <a:rPr lang="en-US" sz="750" dirty="0">
                <a:solidFill>
                  <a:schemeClr val="bg1"/>
                </a:solidFill>
              </a:rPr>
            </a:br>
            <a:r>
              <a:rPr lang="en-US" sz="750" dirty="0">
                <a:solidFill>
                  <a:schemeClr val="bg1"/>
                </a:solidFill>
              </a:rPr>
              <a:t>Approval Date:</a:t>
            </a:r>
            <a:br>
              <a:rPr lang="en-US" sz="750" dirty="0">
                <a:solidFill>
                  <a:schemeClr val="bg1"/>
                </a:solidFill>
              </a:rPr>
            </a:br>
            <a:r>
              <a:rPr lang="en-US" sz="750" dirty="0">
                <a:solidFill>
                  <a:schemeClr val="bg1"/>
                </a:solidFill>
              </a:rPr>
              <a:t>Expiration Date:</a:t>
            </a:r>
          </a:p>
        </p:txBody>
      </p:sp>
      <p:sp>
        <p:nvSpPr>
          <p:cNvPr id="9" name="Text Placeholder 7">
            <a:extLst>
              <a:ext uri="{FF2B5EF4-FFF2-40B4-BE49-F238E27FC236}">
                <a16:creationId xmlns:a16="http://schemas.microsoft.com/office/drawing/2014/main" id="{9076AF40-D738-436A-8E45-98E732EBB2E9}"/>
              </a:ext>
            </a:extLst>
          </p:cNvPr>
          <p:cNvSpPr>
            <a:spLocks noGrp="1"/>
          </p:cNvSpPr>
          <p:nvPr>
            <p:ph type="body" sz="quarter" idx="14" hasCustomPrompt="1"/>
          </p:nvPr>
        </p:nvSpPr>
        <p:spPr>
          <a:xfrm>
            <a:off x="2162798" y="4399098"/>
            <a:ext cx="1088363" cy="137160"/>
          </a:xfrm>
        </p:spPr>
        <p:txBody>
          <a:bodyPr anchor="t">
            <a:noAutofit/>
          </a:bodyPr>
          <a:lstStyle>
            <a:lvl1pPr marL="0" indent="0">
              <a:spcBef>
                <a:spcPts val="225"/>
              </a:spcBef>
              <a:buNone/>
              <a:defRPr sz="750">
                <a:solidFill>
                  <a:schemeClr val="bg1"/>
                </a:solidFill>
              </a:defRPr>
            </a:lvl1pPr>
            <a:lvl2pPr marL="171446" indent="0">
              <a:buNone/>
              <a:defRPr/>
            </a:lvl2pPr>
            <a:lvl3pPr marL="342892" indent="0">
              <a:buNone/>
              <a:defRPr/>
            </a:lvl3pPr>
            <a:lvl4pPr marL="514337" indent="0">
              <a:buNone/>
              <a:defRPr/>
            </a:lvl4pPr>
            <a:lvl5pPr marL="685783" indent="0">
              <a:buNone/>
              <a:defRPr/>
            </a:lvl5pPr>
          </a:lstStyle>
          <a:p>
            <a:pPr lvl="0"/>
            <a:r>
              <a:rPr lang="en-US" dirty="0"/>
              <a:t>Z4-15650</a:t>
            </a:r>
          </a:p>
        </p:txBody>
      </p:sp>
      <p:sp>
        <p:nvSpPr>
          <p:cNvPr id="10" name="Text Placeholder 7">
            <a:extLst>
              <a:ext uri="{FF2B5EF4-FFF2-40B4-BE49-F238E27FC236}">
                <a16:creationId xmlns:a16="http://schemas.microsoft.com/office/drawing/2014/main" id="{A8F8C2A2-8D79-4D20-9542-5AFB08D2EB06}"/>
              </a:ext>
            </a:extLst>
          </p:cNvPr>
          <p:cNvSpPr>
            <a:spLocks noGrp="1"/>
          </p:cNvSpPr>
          <p:nvPr>
            <p:ph type="body" sz="quarter" idx="17" hasCustomPrompt="1"/>
          </p:nvPr>
        </p:nvSpPr>
        <p:spPr>
          <a:xfrm>
            <a:off x="978551" y="4573150"/>
            <a:ext cx="1088363" cy="137978"/>
          </a:xfrm>
        </p:spPr>
        <p:txBody>
          <a:bodyPr anchor="t">
            <a:noAutofit/>
          </a:bodyPr>
          <a:lstStyle>
            <a:lvl1pPr marL="0" indent="0">
              <a:spcBef>
                <a:spcPts val="225"/>
              </a:spcBef>
              <a:buNone/>
              <a:defRPr sz="750">
                <a:solidFill>
                  <a:schemeClr val="bg1"/>
                </a:solidFill>
              </a:defRPr>
            </a:lvl1pPr>
            <a:lvl2pPr marL="171446" indent="0">
              <a:buNone/>
              <a:defRPr/>
            </a:lvl2pPr>
            <a:lvl3pPr marL="342892" indent="0">
              <a:buNone/>
              <a:defRPr/>
            </a:lvl3pPr>
            <a:lvl4pPr marL="514337" indent="0">
              <a:buNone/>
              <a:defRPr/>
            </a:lvl4pPr>
            <a:lvl5pPr marL="685783" indent="0">
              <a:buNone/>
              <a:defRPr/>
            </a:lvl5pPr>
          </a:lstStyle>
          <a:p>
            <a:pPr lvl="0"/>
            <a:r>
              <a:rPr lang="en-US" dirty="0"/>
              <a:t>MM/YY</a:t>
            </a:r>
          </a:p>
        </p:txBody>
      </p:sp>
      <p:sp>
        <p:nvSpPr>
          <p:cNvPr id="11" name="Text Placeholder 7">
            <a:extLst>
              <a:ext uri="{FF2B5EF4-FFF2-40B4-BE49-F238E27FC236}">
                <a16:creationId xmlns:a16="http://schemas.microsoft.com/office/drawing/2014/main" id="{FE885CC0-66A6-45B2-BC58-76CE720DAD85}"/>
              </a:ext>
            </a:extLst>
          </p:cNvPr>
          <p:cNvSpPr>
            <a:spLocks noGrp="1"/>
          </p:cNvSpPr>
          <p:nvPr>
            <p:ph type="body" sz="quarter" idx="16" hasCustomPrompt="1"/>
          </p:nvPr>
        </p:nvSpPr>
        <p:spPr>
          <a:xfrm>
            <a:off x="981893" y="4740944"/>
            <a:ext cx="1088363" cy="137160"/>
          </a:xfrm>
        </p:spPr>
        <p:txBody>
          <a:bodyPr anchor="t">
            <a:noAutofit/>
          </a:bodyPr>
          <a:lstStyle>
            <a:lvl1pPr marL="0" indent="0">
              <a:spcBef>
                <a:spcPts val="225"/>
              </a:spcBef>
              <a:buNone/>
              <a:defRPr sz="750">
                <a:solidFill>
                  <a:schemeClr val="bg1"/>
                </a:solidFill>
              </a:defRPr>
            </a:lvl1pPr>
            <a:lvl2pPr marL="171446" indent="0">
              <a:buNone/>
              <a:defRPr/>
            </a:lvl2pPr>
            <a:lvl3pPr marL="342892" indent="0">
              <a:buNone/>
              <a:defRPr/>
            </a:lvl3pPr>
            <a:lvl4pPr marL="514337" indent="0">
              <a:buNone/>
              <a:defRPr/>
            </a:lvl4pPr>
            <a:lvl5pPr marL="685783" indent="0">
              <a:buNone/>
              <a:defRPr/>
            </a:lvl5pPr>
          </a:lstStyle>
          <a:p>
            <a:pPr lvl="0"/>
            <a:r>
              <a:rPr lang="en-US" dirty="0"/>
              <a:t>MM/YY</a:t>
            </a:r>
          </a:p>
        </p:txBody>
      </p:sp>
    </p:spTree>
    <p:extLst>
      <p:ext uri="{BB962C8B-B14F-4D97-AF65-F5344CB8AC3E}">
        <p14:creationId xmlns:p14="http://schemas.microsoft.com/office/powerpoint/2010/main" val="5685554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145125" y="117088"/>
            <a:ext cx="8856000" cy="49192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endParaRPr lang="en-US" sz="1800">
              <a:solidFill>
                <a:srgbClr val="FFFFFF"/>
              </a:solidFill>
            </a:endParaRPr>
          </a:p>
        </p:txBody>
      </p:sp>
      <p:sp>
        <p:nvSpPr>
          <p:cNvPr id="2" name="Title 1"/>
          <p:cNvSpPr>
            <a:spLocks noGrp="1"/>
          </p:cNvSpPr>
          <p:nvPr>
            <p:ph type="title"/>
          </p:nvPr>
        </p:nvSpPr>
        <p:spPr>
          <a:xfrm>
            <a:off x="342900" y="904118"/>
            <a:ext cx="8458200" cy="507831"/>
          </a:xfrm>
        </p:spPr>
        <p:txBody>
          <a:bodyPr anchor="t">
            <a:spAutoFit/>
          </a:bodyPr>
          <a:lstStyle>
            <a:lvl1pPr algn="ctr">
              <a:lnSpc>
                <a:spcPct val="100000"/>
              </a:lnSpc>
              <a:defRPr sz="2700">
                <a:solidFill>
                  <a:schemeClr val="bg1"/>
                </a:solidFill>
              </a:defRPr>
            </a:lvl1pPr>
          </a:lstStyle>
          <a:p>
            <a:r>
              <a:rPr lang="en-US"/>
              <a:t>Click to edit Master title style</a:t>
            </a:r>
          </a:p>
        </p:txBody>
      </p:sp>
      <p:sp>
        <p:nvSpPr>
          <p:cNvPr id="9" name="TextBox 8"/>
          <p:cNvSpPr txBox="1"/>
          <p:nvPr userDrawn="1"/>
        </p:nvSpPr>
        <p:spPr>
          <a:xfrm>
            <a:off x="7652995" y="4840138"/>
            <a:ext cx="1409088" cy="246221"/>
          </a:xfrm>
          <a:prstGeom prst="rect">
            <a:avLst/>
          </a:prstGeom>
          <a:noFill/>
        </p:spPr>
        <p:txBody>
          <a:bodyPr wrap="square" rtlCol="0">
            <a:spAutoFit/>
          </a:bodyPr>
          <a:lstStyle/>
          <a:p>
            <a:pPr algn="r" defTabSz="914355"/>
            <a:r>
              <a:rPr lang="en-US" sz="1000">
                <a:solidFill>
                  <a:srgbClr val="FFFFFF"/>
                </a:solidFill>
                <a:cs typeface="Arial" pitchFamily="34" charset="0"/>
              </a:rPr>
              <a:t>© AstraZeneca 2018</a:t>
            </a:r>
          </a:p>
        </p:txBody>
      </p:sp>
    </p:spTree>
    <p:extLst>
      <p:ext uri="{BB962C8B-B14F-4D97-AF65-F5344CB8AC3E}">
        <p14:creationId xmlns:p14="http://schemas.microsoft.com/office/powerpoint/2010/main" val="29060265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145125" y="117088"/>
            <a:ext cx="8856000" cy="491925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endParaRPr lang="en-US" sz="1800">
              <a:solidFill>
                <a:srgbClr val="FFFFFF"/>
              </a:solidFill>
            </a:endParaRPr>
          </a:p>
        </p:txBody>
      </p:sp>
      <p:sp>
        <p:nvSpPr>
          <p:cNvPr id="2" name="Title 1"/>
          <p:cNvSpPr>
            <a:spLocks noGrp="1"/>
          </p:cNvSpPr>
          <p:nvPr>
            <p:ph type="title"/>
          </p:nvPr>
        </p:nvSpPr>
        <p:spPr>
          <a:xfrm>
            <a:off x="342900" y="904118"/>
            <a:ext cx="8458200" cy="507831"/>
          </a:xfrm>
        </p:spPr>
        <p:txBody>
          <a:bodyPr anchor="t">
            <a:spAutoFit/>
          </a:bodyPr>
          <a:lstStyle>
            <a:lvl1pPr algn="ctr">
              <a:lnSpc>
                <a:spcPct val="100000"/>
              </a:lnSpc>
              <a:defRPr sz="2700">
                <a:solidFill>
                  <a:schemeClr val="bg1"/>
                </a:solidFill>
              </a:defRPr>
            </a:lvl1pPr>
          </a:lstStyle>
          <a:p>
            <a:r>
              <a:rPr lang="en-US"/>
              <a:t>Click to edit Master title style</a:t>
            </a:r>
          </a:p>
        </p:txBody>
      </p:sp>
    </p:spTree>
    <p:extLst>
      <p:ext uri="{BB962C8B-B14F-4D97-AF65-F5344CB8AC3E}">
        <p14:creationId xmlns:p14="http://schemas.microsoft.com/office/powerpoint/2010/main" val="11072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46987" y="184089"/>
            <a:ext cx="8717969" cy="600074"/>
          </a:xfrm>
        </p:spPr>
        <p:txBody>
          <a:bodyPr/>
          <a:lstStyle>
            <a:lvl1pPr>
              <a:defRPr sz="2200"/>
            </a:lvl1pPr>
          </a:lstStyle>
          <a:p>
            <a:r>
              <a:rPr lang="en-US" dirty="0"/>
              <a:t>Click to edit Master title style</a:t>
            </a:r>
          </a:p>
        </p:txBody>
      </p:sp>
      <p:sp>
        <p:nvSpPr>
          <p:cNvPr id="3" name="Text Placeholder 6">
            <a:extLst>
              <a:ext uri="{FF2B5EF4-FFF2-40B4-BE49-F238E27FC236}">
                <a16:creationId xmlns:a16="http://schemas.microsoft.com/office/drawing/2014/main" id="{448CBCA1-8F14-4142-ACB1-9025E5E684FB}"/>
              </a:ext>
            </a:extLst>
          </p:cNvPr>
          <p:cNvSpPr>
            <a:spLocks noGrp="1"/>
          </p:cNvSpPr>
          <p:nvPr>
            <p:ph type="body" sz="quarter" idx="13" hasCustomPrompt="1"/>
          </p:nvPr>
        </p:nvSpPr>
        <p:spPr>
          <a:xfrm>
            <a:off x="246987" y="4880048"/>
            <a:ext cx="5148622" cy="184666"/>
          </a:xfrm>
        </p:spPr>
        <p:txBody>
          <a:bodyPr anchor="b">
            <a:noAutofit/>
          </a:bodyPr>
          <a:lstStyle>
            <a:lvl1pPr marL="0" indent="0">
              <a:spcBef>
                <a:spcPts val="0"/>
              </a:spcBef>
              <a:spcAft>
                <a:spcPts val="0"/>
              </a:spcAft>
              <a:buNone/>
              <a:defRPr sz="700"/>
            </a:lvl1pPr>
            <a:lvl2pPr marL="171446" indent="0">
              <a:buNone/>
              <a:defRPr sz="750"/>
            </a:lvl2pPr>
            <a:lvl3pPr marL="342892" indent="0">
              <a:buNone/>
              <a:defRPr sz="750"/>
            </a:lvl3pPr>
            <a:lvl4pPr marL="514337" indent="0">
              <a:buNone/>
              <a:defRPr sz="750"/>
            </a:lvl4pPr>
            <a:lvl5pPr marL="685783" indent="0">
              <a:buNone/>
              <a:defRPr sz="750"/>
            </a:lvl5pPr>
          </a:lstStyle>
          <a:p>
            <a:pPr lvl="0"/>
            <a:r>
              <a:rPr lang="en-US" dirty="0"/>
              <a:t>Reference(s)</a:t>
            </a:r>
          </a:p>
        </p:txBody>
      </p:sp>
      <p:sp>
        <p:nvSpPr>
          <p:cNvPr id="5" name="Slide Number Placeholder 3">
            <a:extLst>
              <a:ext uri="{FF2B5EF4-FFF2-40B4-BE49-F238E27FC236}">
                <a16:creationId xmlns:a16="http://schemas.microsoft.com/office/drawing/2014/main" id="{F6C06442-2F07-47E0-BED3-4A9F886BAD54}"/>
              </a:ext>
            </a:extLst>
          </p:cNvPr>
          <p:cNvSpPr>
            <a:spLocks noGrp="1"/>
          </p:cNvSpPr>
          <p:nvPr>
            <p:ph type="sldNum" sz="quarter" idx="4"/>
          </p:nvPr>
        </p:nvSpPr>
        <p:spPr>
          <a:xfrm>
            <a:off x="8849754" y="4822092"/>
            <a:ext cx="294246" cy="274637"/>
          </a:xfrm>
          <a:prstGeom prst="rect">
            <a:avLst/>
          </a:prstGeom>
        </p:spPr>
        <p:txBody>
          <a:bodyPr vert="horz" lIns="91440" tIns="45720" rIns="91440" bIns="45720" rtlCol="0" anchor="ctr"/>
          <a:lstStyle>
            <a:lvl1pPr algn="l">
              <a:defRPr sz="600" b="1">
                <a:solidFill>
                  <a:schemeClr val="tx1"/>
                </a:solidFill>
              </a:defRPr>
            </a:lvl1pPr>
          </a:lstStyle>
          <a:p>
            <a:fld id="{AD33B3E9-81E5-4A7D-BEBF-6D21691F4D11}" type="slidenum">
              <a:rPr lang="en-GB" smtClean="0"/>
              <a:pPr/>
              <a:t>‹#›</a:t>
            </a:fld>
            <a:endParaRPr lang="en-GB" dirty="0"/>
          </a:p>
        </p:txBody>
      </p:sp>
    </p:spTree>
    <p:extLst>
      <p:ext uri="{BB962C8B-B14F-4D97-AF65-F5344CB8AC3E}">
        <p14:creationId xmlns:p14="http://schemas.microsoft.com/office/powerpoint/2010/main" val="2479278997"/>
      </p:ext>
    </p:extLst>
  </p:cSld>
  <p:clrMapOvr>
    <a:masterClrMapping/>
  </p:clrMapOvr>
  <p:extLst mod="1">
    <p:ext uri="{DCECCB84-F9BA-43D5-87BE-67443E8EF086}">
      <p15:sldGuideLst xmlns:p15="http://schemas.microsoft.com/office/powerpoint/2012/main">
        <p15:guide id="1" pos="217" userDrawn="1">
          <p15:clr>
            <a:srgbClr val="FBAE40"/>
          </p15:clr>
        </p15:guide>
        <p15:guide id="2" orient="horz" pos="1620" userDrawn="1">
          <p15:clr>
            <a:srgbClr val="FBAE40"/>
          </p15:clr>
        </p15:guide>
        <p15:guide id="3" orient="horz" pos="31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8" name="Rectangle 7"/>
          <p:cNvSpPr/>
          <p:nvPr userDrawn="1"/>
        </p:nvSpPr>
        <p:spPr>
          <a:xfrm>
            <a:off x="145127" y="771526"/>
            <a:ext cx="8998875" cy="1878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Date Placeholder 1" hidden="1"/>
          <p:cNvSpPr>
            <a:spLocks noGrp="1"/>
          </p:cNvSpPr>
          <p:nvPr>
            <p:ph type="dt" sz="half" idx="10"/>
          </p:nvPr>
        </p:nvSpPr>
        <p:spPr/>
        <p:txBody>
          <a:bodyPr/>
          <a:lstStyle/>
          <a:p>
            <a:endParaRPr lang="en-US" dirty="0"/>
          </a:p>
        </p:txBody>
      </p:sp>
      <p:sp>
        <p:nvSpPr>
          <p:cNvPr id="3" name="Footer Placeholder 2" hidden="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9344467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6095" y="64801"/>
            <a:ext cx="8369865" cy="674989"/>
          </a:xfrm>
          <a:prstGeom prst="rect">
            <a:avLst/>
          </a:prstGeom>
        </p:spPr>
        <p:txBody>
          <a:bodyPr wrap="square" lIns="0" tIns="46799" rIns="89999" bIns="46799" anchor="b">
            <a:noAutofit/>
          </a:bodyPr>
          <a:lstStyle>
            <a:lvl1pPr algn="l">
              <a:defRPr sz="2100" b="1" i="0">
                <a:solidFill>
                  <a:srgbClr val="5C5C5C"/>
                </a:solidFill>
                <a:latin typeface="Arial (Headings)"/>
              </a:defRPr>
            </a:lvl1pPr>
          </a:lstStyle>
          <a:p>
            <a:r>
              <a:rPr lang="en-GB" dirty="0"/>
              <a:t>Click to edit Master title style</a:t>
            </a:r>
            <a:endParaRPr lang="en-US" dirty="0"/>
          </a:p>
        </p:txBody>
      </p:sp>
      <p:sp>
        <p:nvSpPr>
          <p:cNvPr id="3" name="Content Placeholder 2"/>
          <p:cNvSpPr>
            <a:spLocks noGrp="1"/>
          </p:cNvSpPr>
          <p:nvPr>
            <p:ph idx="1"/>
          </p:nvPr>
        </p:nvSpPr>
        <p:spPr>
          <a:xfrm>
            <a:off x="386095" y="809999"/>
            <a:ext cx="8369865" cy="3825900"/>
          </a:xfrm>
          <a:prstGeom prst="rect">
            <a:avLst/>
          </a:prstGeom>
        </p:spPr>
        <p:txBody>
          <a:bodyPr/>
          <a:lstStyle>
            <a:lvl1pPr>
              <a:defRPr b="0">
                <a:latin typeface="+mn-lt"/>
              </a:defRPr>
            </a:lvl1pPr>
            <a:lvl2pPr>
              <a:buClr>
                <a:schemeClr val="tx2"/>
              </a:buClr>
              <a:defRPr b="0">
                <a:latin typeface="+mn-lt"/>
              </a:defRPr>
            </a:lvl2pPr>
            <a:lvl3pPr>
              <a:buClr>
                <a:schemeClr val="tx2"/>
              </a:buClr>
              <a:defRPr b="0">
                <a:latin typeface="+mn-lt"/>
              </a:defRPr>
            </a:lvl3pPr>
            <a:lvl4pPr>
              <a:buClr>
                <a:schemeClr val="tx2"/>
              </a:buClr>
              <a:defRPr b="0">
                <a:latin typeface="+mn-lt"/>
              </a:defRPr>
            </a:lvl4pPr>
            <a:lvl5pPr>
              <a:buClr>
                <a:schemeClr val="tx2"/>
              </a:buClr>
              <a:defRPr b="0">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ext Placeholder 20">
            <a:extLst>
              <a:ext uri="{FF2B5EF4-FFF2-40B4-BE49-F238E27FC236}">
                <a16:creationId xmlns:a16="http://schemas.microsoft.com/office/drawing/2014/main" id="{96397412-895A-4F25-A34B-C60E9E2CAFF4}"/>
              </a:ext>
            </a:extLst>
          </p:cNvPr>
          <p:cNvSpPr>
            <a:spLocks noGrp="1"/>
          </p:cNvSpPr>
          <p:nvPr>
            <p:ph type="body" sz="quarter" idx="11" hasCustomPrompt="1"/>
          </p:nvPr>
        </p:nvSpPr>
        <p:spPr>
          <a:xfrm>
            <a:off x="2" y="4738425"/>
            <a:ext cx="8639861" cy="404993"/>
          </a:xfrm>
          <a:prstGeom prst="rect">
            <a:avLst/>
          </a:prstGeom>
        </p:spPr>
        <p:txBody>
          <a:bodyPr wrap="square" lIns="89999" tIns="46799" rIns="89999" bIns="46799" anchor="b">
            <a:noAutofit/>
          </a:bodyPr>
          <a:lstStyle>
            <a:lvl1pPr marL="0" indent="0" algn="l">
              <a:lnSpc>
                <a:spcPct val="100000"/>
              </a:lnSpc>
              <a:spcBef>
                <a:spcPts val="225"/>
              </a:spcBef>
              <a:spcAft>
                <a:spcPts val="0"/>
              </a:spcAft>
              <a:buNone/>
              <a:defRPr sz="750" b="0">
                <a:solidFill>
                  <a:schemeClr val="tx1"/>
                </a:solidFill>
                <a:latin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806516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pic>
        <p:nvPicPr>
          <p:cNvPr id="4" name="Picture 3" descr="AZ_RGB_H_COL.jpg">
            <a:extLst>
              <a:ext uri="{FF2B5EF4-FFF2-40B4-BE49-F238E27FC236}">
                <a16:creationId xmlns:a16="http://schemas.microsoft.com/office/drawing/2014/main" id="{2EC20EDF-A45D-4D6E-B0AB-18F2925023B2}"/>
              </a:ext>
            </a:extLst>
          </p:cNvPr>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7038760" y="106819"/>
            <a:ext cx="1998000" cy="659979"/>
          </a:xfrm>
          <a:prstGeom prst="rect">
            <a:avLst/>
          </a:prstGeom>
        </p:spPr>
      </p:pic>
      <p:sp>
        <p:nvSpPr>
          <p:cNvPr id="5" name="Rectangle 4">
            <a:extLst>
              <a:ext uri="{FF2B5EF4-FFF2-40B4-BE49-F238E27FC236}">
                <a16:creationId xmlns:a16="http://schemas.microsoft.com/office/drawing/2014/main" id="{3FFB4CFE-3B78-4D1B-81E4-373446F40191}"/>
              </a:ext>
            </a:extLst>
          </p:cNvPr>
          <p:cNvSpPr/>
          <p:nvPr userDrawn="1"/>
        </p:nvSpPr>
        <p:spPr>
          <a:xfrm>
            <a:off x="71998" y="1269110"/>
            <a:ext cx="8964762" cy="372826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bg1"/>
              </a:solidFill>
              <a:effectLst/>
            </a:endParaRPr>
          </a:p>
        </p:txBody>
      </p:sp>
      <p:sp>
        <p:nvSpPr>
          <p:cNvPr id="6" name="Rectangle 5">
            <a:extLst>
              <a:ext uri="{FF2B5EF4-FFF2-40B4-BE49-F238E27FC236}">
                <a16:creationId xmlns:a16="http://schemas.microsoft.com/office/drawing/2014/main" id="{E2ADA90F-1BC2-4ABB-B527-1D8DABA7731F}"/>
              </a:ext>
            </a:extLst>
          </p:cNvPr>
          <p:cNvSpPr/>
          <p:nvPr userDrawn="1"/>
        </p:nvSpPr>
        <p:spPr>
          <a:xfrm>
            <a:off x="71998" y="1269110"/>
            <a:ext cx="8964762" cy="372826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bg1"/>
              </a:solidFill>
              <a:effectLst/>
            </a:endParaRPr>
          </a:p>
        </p:txBody>
      </p:sp>
      <p:sp>
        <p:nvSpPr>
          <p:cNvPr id="8" name="TextBox 7">
            <a:extLst>
              <a:ext uri="{FF2B5EF4-FFF2-40B4-BE49-F238E27FC236}">
                <a16:creationId xmlns:a16="http://schemas.microsoft.com/office/drawing/2014/main" id="{D9AB1177-7FBB-4540-B14D-D0818D09EFD6}"/>
              </a:ext>
            </a:extLst>
          </p:cNvPr>
          <p:cNvSpPr txBox="1"/>
          <p:nvPr userDrawn="1"/>
        </p:nvSpPr>
        <p:spPr>
          <a:xfrm>
            <a:off x="216001" y="4352416"/>
            <a:ext cx="2141436" cy="590354"/>
          </a:xfrm>
          <a:prstGeom prst="rect">
            <a:avLst/>
          </a:prstGeom>
          <a:noFill/>
        </p:spPr>
        <p:txBody>
          <a:bodyPr wrap="square" rtlCol="0">
            <a:spAutoFit/>
          </a:bodyPr>
          <a:lstStyle/>
          <a:p>
            <a:pPr>
              <a:lnSpc>
                <a:spcPct val="150000"/>
              </a:lnSpc>
              <a:spcBef>
                <a:spcPts val="450"/>
              </a:spcBef>
              <a:spcAft>
                <a:spcPts val="450"/>
              </a:spcAft>
            </a:pPr>
            <a:r>
              <a:rPr lang="en-US" sz="750" dirty="0">
                <a:solidFill>
                  <a:schemeClr val="bg1"/>
                </a:solidFill>
              </a:rPr>
              <a:t>Veeva Vault MedComms Document Number: </a:t>
            </a:r>
            <a:br>
              <a:rPr lang="en-US" sz="750" dirty="0">
                <a:solidFill>
                  <a:schemeClr val="bg1"/>
                </a:solidFill>
              </a:rPr>
            </a:br>
            <a:r>
              <a:rPr lang="en-US" sz="750" dirty="0">
                <a:solidFill>
                  <a:schemeClr val="bg1"/>
                </a:solidFill>
              </a:rPr>
              <a:t>Approval Date:</a:t>
            </a:r>
            <a:br>
              <a:rPr lang="en-US" sz="750" dirty="0">
                <a:solidFill>
                  <a:schemeClr val="bg1"/>
                </a:solidFill>
              </a:rPr>
            </a:br>
            <a:r>
              <a:rPr lang="en-US" sz="750" dirty="0">
                <a:solidFill>
                  <a:schemeClr val="bg1"/>
                </a:solidFill>
              </a:rPr>
              <a:t>Expiration Date:</a:t>
            </a:r>
          </a:p>
        </p:txBody>
      </p:sp>
      <p:sp>
        <p:nvSpPr>
          <p:cNvPr id="9" name="Text Placeholder 7">
            <a:extLst>
              <a:ext uri="{FF2B5EF4-FFF2-40B4-BE49-F238E27FC236}">
                <a16:creationId xmlns:a16="http://schemas.microsoft.com/office/drawing/2014/main" id="{9076AF40-D738-436A-8E45-98E732EBB2E9}"/>
              </a:ext>
            </a:extLst>
          </p:cNvPr>
          <p:cNvSpPr>
            <a:spLocks noGrp="1"/>
          </p:cNvSpPr>
          <p:nvPr>
            <p:ph type="body" sz="quarter" idx="14" hasCustomPrompt="1"/>
          </p:nvPr>
        </p:nvSpPr>
        <p:spPr>
          <a:xfrm>
            <a:off x="2162797" y="4399098"/>
            <a:ext cx="1088363" cy="137160"/>
          </a:xfrm>
        </p:spPr>
        <p:txBody>
          <a:bodyPr anchor="t">
            <a:noAutofit/>
          </a:bodyPr>
          <a:lstStyle>
            <a:lvl1pPr marL="0" indent="0">
              <a:spcBef>
                <a:spcPts val="225"/>
              </a:spcBef>
              <a:buNone/>
              <a:defRPr sz="750">
                <a:solidFill>
                  <a:schemeClr val="bg1"/>
                </a:solidFill>
              </a:defRPr>
            </a:lvl1pPr>
            <a:lvl2pPr marL="171450" indent="0">
              <a:buNone/>
              <a:defRPr/>
            </a:lvl2pPr>
            <a:lvl3pPr marL="342900" indent="0">
              <a:buNone/>
              <a:defRPr/>
            </a:lvl3pPr>
            <a:lvl4pPr marL="514350" indent="0">
              <a:buNone/>
              <a:defRPr/>
            </a:lvl4pPr>
            <a:lvl5pPr marL="685800" indent="0">
              <a:buNone/>
              <a:defRPr/>
            </a:lvl5pPr>
          </a:lstStyle>
          <a:p>
            <a:pPr lvl="0"/>
            <a:r>
              <a:rPr lang="en-US" dirty="0"/>
              <a:t>Z4-15650</a:t>
            </a:r>
          </a:p>
        </p:txBody>
      </p:sp>
      <p:sp>
        <p:nvSpPr>
          <p:cNvPr id="10" name="Text Placeholder 7">
            <a:extLst>
              <a:ext uri="{FF2B5EF4-FFF2-40B4-BE49-F238E27FC236}">
                <a16:creationId xmlns:a16="http://schemas.microsoft.com/office/drawing/2014/main" id="{A8F8C2A2-8D79-4D20-9542-5AFB08D2EB06}"/>
              </a:ext>
            </a:extLst>
          </p:cNvPr>
          <p:cNvSpPr>
            <a:spLocks noGrp="1"/>
          </p:cNvSpPr>
          <p:nvPr>
            <p:ph type="body" sz="quarter" idx="17" hasCustomPrompt="1"/>
          </p:nvPr>
        </p:nvSpPr>
        <p:spPr>
          <a:xfrm>
            <a:off x="978550" y="4573149"/>
            <a:ext cx="1088363" cy="137978"/>
          </a:xfrm>
        </p:spPr>
        <p:txBody>
          <a:bodyPr anchor="t">
            <a:noAutofit/>
          </a:bodyPr>
          <a:lstStyle>
            <a:lvl1pPr marL="0" indent="0">
              <a:spcBef>
                <a:spcPts val="225"/>
              </a:spcBef>
              <a:buNone/>
              <a:defRPr sz="750">
                <a:solidFill>
                  <a:schemeClr val="bg1"/>
                </a:solidFill>
              </a:defRPr>
            </a:lvl1pPr>
            <a:lvl2pPr marL="171450" indent="0">
              <a:buNone/>
              <a:defRPr/>
            </a:lvl2pPr>
            <a:lvl3pPr marL="342900" indent="0">
              <a:buNone/>
              <a:defRPr/>
            </a:lvl3pPr>
            <a:lvl4pPr marL="514350" indent="0">
              <a:buNone/>
              <a:defRPr/>
            </a:lvl4pPr>
            <a:lvl5pPr marL="685800" indent="0">
              <a:buNone/>
              <a:defRPr/>
            </a:lvl5pPr>
          </a:lstStyle>
          <a:p>
            <a:pPr lvl="0"/>
            <a:r>
              <a:rPr lang="en-US" dirty="0"/>
              <a:t>MM/YY</a:t>
            </a:r>
          </a:p>
        </p:txBody>
      </p:sp>
      <p:sp>
        <p:nvSpPr>
          <p:cNvPr id="11" name="Text Placeholder 7">
            <a:extLst>
              <a:ext uri="{FF2B5EF4-FFF2-40B4-BE49-F238E27FC236}">
                <a16:creationId xmlns:a16="http://schemas.microsoft.com/office/drawing/2014/main" id="{FE885CC0-66A6-45B2-BC58-76CE720DAD85}"/>
              </a:ext>
            </a:extLst>
          </p:cNvPr>
          <p:cNvSpPr>
            <a:spLocks noGrp="1"/>
          </p:cNvSpPr>
          <p:nvPr>
            <p:ph type="body" sz="quarter" idx="16" hasCustomPrompt="1"/>
          </p:nvPr>
        </p:nvSpPr>
        <p:spPr>
          <a:xfrm>
            <a:off x="981892" y="4740944"/>
            <a:ext cx="1088363" cy="137160"/>
          </a:xfrm>
        </p:spPr>
        <p:txBody>
          <a:bodyPr anchor="t">
            <a:noAutofit/>
          </a:bodyPr>
          <a:lstStyle>
            <a:lvl1pPr marL="0" indent="0">
              <a:spcBef>
                <a:spcPts val="225"/>
              </a:spcBef>
              <a:buNone/>
              <a:defRPr sz="750">
                <a:solidFill>
                  <a:schemeClr val="bg1"/>
                </a:solidFill>
              </a:defRPr>
            </a:lvl1pPr>
            <a:lvl2pPr marL="171450" indent="0">
              <a:buNone/>
              <a:defRPr/>
            </a:lvl2pPr>
            <a:lvl3pPr marL="342900" indent="0">
              <a:buNone/>
              <a:defRPr/>
            </a:lvl3pPr>
            <a:lvl4pPr marL="514350" indent="0">
              <a:buNone/>
              <a:defRPr/>
            </a:lvl4pPr>
            <a:lvl5pPr marL="685800" indent="0">
              <a:buNone/>
              <a:defRPr/>
            </a:lvl5pPr>
          </a:lstStyle>
          <a:p>
            <a:pPr lvl="0"/>
            <a:r>
              <a:rPr lang="en-US" dirty="0"/>
              <a:t>MM/YY</a:t>
            </a:r>
          </a:p>
        </p:txBody>
      </p:sp>
    </p:spTree>
    <p:extLst>
      <p:ext uri="{BB962C8B-B14F-4D97-AF65-F5344CB8AC3E}">
        <p14:creationId xmlns:p14="http://schemas.microsoft.com/office/powerpoint/2010/main" val="3417062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145125" y="117088"/>
            <a:ext cx="8856000" cy="49192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800">
              <a:solidFill>
                <a:srgbClr val="FFFFFF"/>
              </a:solidFill>
            </a:endParaRPr>
          </a:p>
        </p:txBody>
      </p:sp>
      <p:sp>
        <p:nvSpPr>
          <p:cNvPr id="2" name="Title 1"/>
          <p:cNvSpPr>
            <a:spLocks noGrp="1"/>
          </p:cNvSpPr>
          <p:nvPr>
            <p:ph type="title"/>
          </p:nvPr>
        </p:nvSpPr>
        <p:spPr>
          <a:xfrm>
            <a:off x="342900" y="904117"/>
            <a:ext cx="8458200" cy="507831"/>
          </a:xfrm>
        </p:spPr>
        <p:txBody>
          <a:bodyPr anchor="t">
            <a:spAutoFit/>
          </a:bodyPr>
          <a:lstStyle>
            <a:lvl1pPr algn="ctr">
              <a:lnSpc>
                <a:spcPct val="100000"/>
              </a:lnSpc>
              <a:defRPr sz="2700">
                <a:solidFill>
                  <a:schemeClr val="bg1"/>
                </a:solidFill>
              </a:defRPr>
            </a:lvl1pPr>
          </a:lstStyle>
          <a:p>
            <a:r>
              <a:rPr lang="en-US"/>
              <a:t>Click to edit Master title style</a:t>
            </a:r>
          </a:p>
        </p:txBody>
      </p:sp>
      <p:sp>
        <p:nvSpPr>
          <p:cNvPr id="9" name="TextBox 8"/>
          <p:cNvSpPr txBox="1"/>
          <p:nvPr userDrawn="1"/>
        </p:nvSpPr>
        <p:spPr>
          <a:xfrm>
            <a:off x="7652995" y="4840137"/>
            <a:ext cx="1409088" cy="246221"/>
          </a:xfrm>
          <a:prstGeom prst="rect">
            <a:avLst/>
          </a:prstGeom>
          <a:noFill/>
        </p:spPr>
        <p:txBody>
          <a:bodyPr wrap="square" rtlCol="0">
            <a:spAutoFit/>
          </a:bodyPr>
          <a:lstStyle/>
          <a:p>
            <a:pPr algn="r" defTabSz="914378"/>
            <a:r>
              <a:rPr lang="en-US" sz="1000">
                <a:solidFill>
                  <a:srgbClr val="FFFFFF"/>
                </a:solidFill>
                <a:cs typeface="Arial" pitchFamily="34" charset="0"/>
              </a:rPr>
              <a:t>© AstraZeneca 2018</a:t>
            </a:r>
          </a:p>
        </p:txBody>
      </p:sp>
    </p:spTree>
    <p:extLst>
      <p:ext uri="{BB962C8B-B14F-4D97-AF65-F5344CB8AC3E}">
        <p14:creationId xmlns:p14="http://schemas.microsoft.com/office/powerpoint/2010/main" val="244842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145125" y="117088"/>
            <a:ext cx="8856000" cy="491925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800">
              <a:solidFill>
                <a:srgbClr val="FFFFFF"/>
              </a:solidFill>
            </a:endParaRPr>
          </a:p>
        </p:txBody>
      </p:sp>
      <p:sp>
        <p:nvSpPr>
          <p:cNvPr id="2" name="Title 1"/>
          <p:cNvSpPr>
            <a:spLocks noGrp="1"/>
          </p:cNvSpPr>
          <p:nvPr>
            <p:ph type="title"/>
          </p:nvPr>
        </p:nvSpPr>
        <p:spPr>
          <a:xfrm>
            <a:off x="342900" y="904117"/>
            <a:ext cx="8458200" cy="507831"/>
          </a:xfrm>
        </p:spPr>
        <p:txBody>
          <a:bodyPr anchor="t">
            <a:spAutoFit/>
          </a:bodyPr>
          <a:lstStyle>
            <a:lvl1pPr algn="ctr">
              <a:lnSpc>
                <a:spcPct val="100000"/>
              </a:lnSpc>
              <a:defRPr sz="2700">
                <a:solidFill>
                  <a:schemeClr val="bg1"/>
                </a:solidFill>
              </a:defRPr>
            </a:lvl1pPr>
          </a:lstStyle>
          <a:p>
            <a:r>
              <a:rPr lang="en-US"/>
              <a:t>Click to edit Master title style</a:t>
            </a:r>
          </a:p>
        </p:txBody>
      </p:sp>
    </p:spTree>
    <p:extLst>
      <p:ext uri="{BB962C8B-B14F-4D97-AF65-F5344CB8AC3E}">
        <p14:creationId xmlns:p14="http://schemas.microsoft.com/office/powerpoint/2010/main" val="156152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8" name="Rectangle 7"/>
          <p:cNvSpPr/>
          <p:nvPr userDrawn="1"/>
        </p:nvSpPr>
        <p:spPr>
          <a:xfrm>
            <a:off x="145126" y="771525"/>
            <a:ext cx="8998875" cy="1878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Date Placeholder 1" hidden="1"/>
          <p:cNvSpPr>
            <a:spLocks noGrp="1"/>
          </p:cNvSpPr>
          <p:nvPr>
            <p:ph type="dt" sz="half" idx="10"/>
          </p:nvPr>
        </p:nvSpPr>
        <p:spPr/>
        <p:txBody>
          <a:bodyPr/>
          <a:lstStyle/>
          <a:p>
            <a:endParaRPr lang="en-US" dirty="0"/>
          </a:p>
        </p:txBody>
      </p:sp>
      <p:sp>
        <p:nvSpPr>
          <p:cNvPr id="3" name="Footer Placeholder 2" hidden="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4922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6094" y="64800"/>
            <a:ext cx="8369865" cy="674989"/>
          </a:xfrm>
          <a:prstGeom prst="rect">
            <a:avLst/>
          </a:prstGeom>
        </p:spPr>
        <p:txBody>
          <a:bodyPr wrap="square" lIns="0" tIns="46799" rIns="89999" bIns="46799" anchor="b">
            <a:noAutofit/>
          </a:bodyPr>
          <a:lstStyle>
            <a:lvl1pPr algn="l">
              <a:defRPr sz="2100" b="1" i="0">
                <a:solidFill>
                  <a:srgbClr val="5C5C5C"/>
                </a:solidFill>
                <a:latin typeface="Arial (Headings)"/>
              </a:defRPr>
            </a:lvl1pPr>
          </a:lstStyle>
          <a:p>
            <a:r>
              <a:rPr lang="en-GB" dirty="0"/>
              <a:t>Click to edit Master title style</a:t>
            </a:r>
            <a:endParaRPr lang="en-US" dirty="0"/>
          </a:p>
        </p:txBody>
      </p:sp>
      <p:sp>
        <p:nvSpPr>
          <p:cNvPr id="3" name="Content Placeholder 2"/>
          <p:cNvSpPr>
            <a:spLocks noGrp="1"/>
          </p:cNvSpPr>
          <p:nvPr>
            <p:ph idx="1"/>
          </p:nvPr>
        </p:nvSpPr>
        <p:spPr>
          <a:xfrm>
            <a:off x="386094" y="809999"/>
            <a:ext cx="8369865" cy="3825900"/>
          </a:xfrm>
          <a:prstGeom prst="rect">
            <a:avLst/>
          </a:prstGeom>
        </p:spPr>
        <p:txBody>
          <a:bodyPr/>
          <a:lstStyle>
            <a:lvl1pPr>
              <a:defRPr b="0">
                <a:latin typeface="+mn-lt"/>
              </a:defRPr>
            </a:lvl1pPr>
            <a:lvl2pPr>
              <a:buClr>
                <a:schemeClr val="tx2"/>
              </a:buClr>
              <a:defRPr b="0">
                <a:latin typeface="+mn-lt"/>
              </a:defRPr>
            </a:lvl2pPr>
            <a:lvl3pPr>
              <a:buClr>
                <a:schemeClr val="tx2"/>
              </a:buClr>
              <a:defRPr b="0">
                <a:latin typeface="+mn-lt"/>
              </a:defRPr>
            </a:lvl3pPr>
            <a:lvl4pPr>
              <a:buClr>
                <a:schemeClr val="tx2"/>
              </a:buClr>
              <a:defRPr b="0">
                <a:latin typeface="+mn-lt"/>
              </a:defRPr>
            </a:lvl4pPr>
            <a:lvl5pPr>
              <a:buClr>
                <a:schemeClr val="tx2"/>
              </a:buClr>
              <a:defRPr b="0">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ext Placeholder 20">
            <a:extLst>
              <a:ext uri="{FF2B5EF4-FFF2-40B4-BE49-F238E27FC236}">
                <a16:creationId xmlns:a16="http://schemas.microsoft.com/office/drawing/2014/main" id="{96397412-895A-4F25-A34B-C60E9E2CAFF4}"/>
              </a:ext>
            </a:extLst>
          </p:cNvPr>
          <p:cNvSpPr>
            <a:spLocks noGrp="1"/>
          </p:cNvSpPr>
          <p:nvPr>
            <p:ph type="body" sz="quarter" idx="11" hasCustomPrompt="1"/>
          </p:nvPr>
        </p:nvSpPr>
        <p:spPr>
          <a:xfrm>
            <a:off x="1" y="4738424"/>
            <a:ext cx="8639861" cy="404993"/>
          </a:xfrm>
          <a:prstGeom prst="rect">
            <a:avLst/>
          </a:prstGeom>
        </p:spPr>
        <p:txBody>
          <a:bodyPr wrap="square" lIns="89999" tIns="46799" rIns="89999" bIns="46799" anchor="b">
            <a:noAutofit/>
          </a:bodyPr>
          <a:lstStyle>
            <a:lvl1pPr marL="0" indent="0" algn="l">
              <a:lnSpc>
                <a:spcPct val="100000"/>
              </a:lnSpc>
              <a:spcBef>
                <a:spcPts val="225"/>
              </a:spcBef>
              <a:spcAft>
                <a:spcPts val="0"/>
              </a:spcAft>
              <a:buNone/>
              <a:defRPr sz="750" b="0">
                <a:solidFill>
                  <a:schemeClr val="tx1"/>
                </a:solidFill>
                <a:latin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13010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48348" y="894059"/>
            <a:ext cx="8563468" cy="519694"/>
          </a:xfrm>
          <a:prstGeom prst="rect">
            <a:avLst/>
          </a:prstGeom>
        </p:spPr>
        <p:txBody>
          <a:bodyPr vert="horz" anchor="t"/>
          <a:lstStyle>
            <a:lvl1pPr algn="l">
              <a:lnSpc>
                <a:spcPct val="100000"/>
              </a:lnSpc>
              <a:defRPr sz="3000" b="1" baseline="0">
                <a:solidFill>
                  <a:schemeClr val="tx1"/>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20"/>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914628"/>
            <a:ext cx="8856000" cy="2125664"/>
          </a:xfrm>
          <a:prstGeom prst="rect">
            <a:avLst/>
          </a:prstGeom>
        </p:spPr>
      </p:pic>
      <p:sp>
        <p:nvSpPr>
          <p:cNvPr id="10" name="Text Placeholder 29"/>
          <p:cNvSpPr>
            <a:spLocks noGrp="1"/>
          </p:cNvSpPr>
          <p:nvPr>
            <p:ph type="body" sz="quarter" idx="11" hasCustomPrompt="1"/>
          </p:nvPr>
        </p:nvSpPr>
        <p:spPr>
          <a:xfrm>
            <a:off x="254818" y="2438399"/>
            <a:ext cx="8556998" cy="438151"/>
          </a:xfrm>
          <a:prstGeom prst="rect">
            <a:avLst/>
          </a:prstGeom>
        </p:spPr>
        <p:txBody>
          <a:bodyPr vert="horz">
            <a:noAutofit/>
          </a:bodyPr>
          <a:lstStyle>
            <a:lvl1pPr marL="0" indent="0">
              <a:lnSpc>
                <a:spcPct val="100000"/>
              </a:lnSpc>
              <a:spcBef>
                <a:spcPts val="0"/>
              </a:spcBef>
              <a:buNone/>
              <a:defRPr sz="1800" b="1">
                <a:solidFill>
                  <a:schemeClr val="tx1"/>
                </a:solidFill>
                <a:latin typeface="Arial" pitchFamily="34" charset="0"/>
                <a:cs typeface="Arial" pitchFamily="34" charset="0"/>
              </a:defRPr>
            </a:lvl1pPr>
          </a:lstStyle>
          <a:p>
            <a:pPr lvl="0"/>
            <a:r>
              <a:rPr lang="en-GB" noProof="0"/>
              <a:t>Click to add speaker title</a:t>
            </a:r>
          </a:p>
        </p:txBody>
      </p:sp>
    </p:spTree>
    <p:extLst>
      <p:ext uri="{BB962C8B-B14F-4D97-AF65-F5344CB8AC3E}">
        <p14:creationId xmlns:p14="http://schemas.microsoft.com/office/powerpoint/2010/main" val="3824480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46987" y="184089"/>
            <a:ext cx="8717969" cy="600074"/>
          </a:xfrm>
        </p:spPr>
        <p:txBody>
          <a:bodyPr/>
          <a:lstStyle>
            <a:lvl1pPr>
              <a:defRPr sz="2200"/>
            </a:lvl1pPr>
          </a:lstStyle>
          <a:p>
            <a:r>
              <a:rPr lang="en-US" dirty="0"/>
              <a:t>Click to edit Master title style</a:t>
            </a:r>
          </a:p>
        </p:txBody>
      </p:sp>
      <p:sp>
        <p:nvSpPr>
          <p:cNvPr id="3" name="Text Placeholder 6">
            <a:extLst>
              <a:ext uri="{FF2B5EF4-FFF2-40B4-BE49-F238E27FC236}">
                <a16:creationId xmlns:a16="http://schemas.microsoft.com/office/drawing/2014/main" id="{448CBCA1-8F14-4142-ACB1-9025E5E684FB}"/>
              </a:ext>
            </a:extLst>
          </p:cNvPr>
          <p:cNvSpPr>
            <a:spLocks noGrp="1"/>
          </p:cNvSpPr>
          <p:nvPr>
            <p:ph type="body" sz="quarter" idx="13" hasCustomPrompt="1"/>
          </p:nvPr>
        </p:nvSpPr>
        <p:spPr>
          <a:xfrm>
            <a:off x="246987" y="4880048"/>
            <a:ext cx="5148622" cy="184666"/>
          </a:xfrm>
        </p:spPr>
        <p:txBody>
          <a:bodyPr anchor="b">
            <a:noAutofit/>
          </a:bodyPr>
          <a:lstStyle>
            <a:lvl1pPr marL="0" indent="0">
              <a:spcBef>
                <a:spcPts val="0"/>
              </a:spcBef>
              <a:spcAft>
                <a:spcPts val="0"/>
              </a:spcAft>
              <a:buNone/>
              <a:defRPr sz="700"/>
            </a:lvl1pPr>
            <a:lvl2pPr marL="171446" indent="0">
              <a:buNone/>
              <a:defRPr sz="750"/>
            </a:lvl2pPr>
            <a:lvl3pPr marL="342892" indent="0">
              <a:buNone/>
              <a:defRPr sz="750"/>
            </a:lvl3pPr>
            <a:lvl4pPr marL="514337" indent="0">
              <a:buNone/>
              <a:defRPr sz="750"/>
            </a:lvl4pPr>
            <a:lvl5pPr marL="685783" indent="0">
              <a:buNone/>
              <a:defRPr sz="750"/>
            </a:lvl5pPr>
          </a:lstStyle>
          <a:p>
            <a:pPr lvl="0"/>
            <a:r>
              <a:rPr lang="en-US" dirty="0"/>
              <a:t>Reference(s)</a:t>
            </a:r>
          </a:p>
        </p:txBody>
      </p:sp>
      <p:sp>
        <p:nvSpPr>
          <p:cNvPr id="5" name="Slide Number Placeholder 3">
            <a:extLst>
              <a:ext uri="{FF2B5EF4-FFF2-40B4-BE49-F238E27FC236}">
                <a16:creationId xmlns:a16="http://schemas.microsoft.com/office/drawing/2014/main" id="{F6C06442-2F07-47E0-BED3-4A9F886BAD54}"/>
              </a:ext>
            </a:extLst>
          </p:cNvPr>
          <p:cNvSpPr>
            <a:spLocks noGrp="1"/>
          </p:cNvSpPr>
          <p:nvPr>
            <p:ph type="sldNum" sz="quarter" idx="4"/>
          </p:nvPr>
        </p:nvSpPr>
        <p:spPr>
          <a:xfrm>
            <a:off x="8849754" y="4822092"/>
            <a:ext cx="294246" cy="274637"/>
          </a:xfrm>
          <a:prstGeom prst="rect">
            <a:avLst/>
          </a:prstGeom>
        </p:spPr>
        <p:txBody>
          <a:bodyPr vert="horz" lIns="91440" tIns="45720" rIns="91440" bIns="45720" rtlCol="0" anchor="ctr"/>
          <a:lstStyle>
            <a:lvl1pPr algn="l">
              <a:defRPr sz="600" b="1">
                <a:solidFill>
                  <a:schemeClr val="tx1"/>
                </a:solidFill>
              </a:defRPr>
            </a:lvl1pPr>
          </a:lstStyle>
          <a:p>
            <a:fld id="{AD33B3E9-81E5-4A7D-BEBF-6D21691F4D11}" type="slidenum">
              <a:rPr lang="en-GB" smtClean="0"/>
              <a:pPr/>
              <a:t>‹#›</a:t>
            </a:fld>
            <a:endParaRPr lang="en-GB" dirty="0"/>
          </a:p>
        </p:txBody>
      </p:sp>
    </p:spTree>
    <p:extLst>
      <p:ext uri="{BB962C8B-B14F-4D97-AF65-F5344CB8AC3E}">
        <p14:creationId xmlns:p14="http://schemas.microsoft.com/office/powerpoint/2010/main" val="1860588056"/>
      </p:ext>
    </p:extLst>
  </p:cSld>
  <p:clrMapOvr>
    <a:masterClrMapping/>
  </p:clrMapOvr>
  <p:extLst mod="1">
    <p:ext uri="{DCECCB84-F9BA-43D5-87BE-67443E8EF086}">
      <p15:sldGuideLst xmlns:p15="http://schemas.microsoft.com/office/powerpoint/2012/main">
        <p15:guide id="1" pos="217">
          <p15:clr>
            <a:srgbClr val="FBAE40"/>
          </p15:clr>
        </p15:guide>
        <p15:guide id="2" orient="horz" pos="1620">
          <p15:clr>
            <a:srgbClr val="FBAE40"/>
          </p15:clr>
        </p15:guide>
        <p15:guide id="3" orient="horz" pos="31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797" y="171451"/>
            <a:ext cx="8650134" cy="600074"/>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252326" y="910627"/>
            <a:ext cx="8656605" cy="39482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9" name="Rectangle 8"/>
          <p:cNvSpPr/>
          <p:nvPr userDrawn="1"/>
        </p:nvSpPr>
        <p:spPr>
          <a:xfrm>
            <a:off x="342900" y="846963"/>
            <a:ext cx="8801100" cy="13716"/>
          </a:xfrm>
          <a:prstGeom prst="rect">
            <a:avLst/>
          </a:prstGeom>
          <a:gradFill flip="none" rotWithShape="1">
            <a:gsLst>
              <a:gs pos="26000">
                <a:schemeClr val="accent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800">
              <a:solidFill>
                <a:srgbClr val="FFFFFF"/>
              </a:solidFill>
            </a:endParaRPr>
          </a:p>
        </p:txBody>
      </p:sp>
    </p:spTree>
    <p:extLst>
      <p:ext uri="{BB962C8B-B14F-4D97-AF65-F5344CB8AC3E}">
        <p14:creationId xmlns:p14="http://schemas.microsoft.com/office/powerpoint/2010/main" val="2719264621"/>
      </p:ext>
    </p:extLst>
  </p:cSld>
  <p:clrMap bg1="lt1" tx1="dk1" bg2="lt2" tx2="dk2" accent1="accent1" accent2="accent2" accent3="accent3" accent4="accent4" accent5="accent5" accent6="accent6" hlink="hlink" folHlink="folHlink"/>
  <p:sldLayoutIdLst>
    <p:sldLayoutId id="2147483843" r:id="rId1"/>
    <p:sldLayoutId id="2147483845" r:id="rId2"/>
    <p:sldLayoutId id="2147483846" r:id="rId3"/>
    <p:sldLayoutId id="2147483847" r:id="rId4"/>
    <p:sldLayoutId id="2147483848" r:id="rId5"/>
    <p:sldLayoutId id="2147483850" r:id="rId6"/>
    <p:sldLayoutId id="2147483859" r:id="rId7"/>
  </p:sldLayoutIdLst>
  <p:hf hdr="0" ftr="0" dt="0"/>
  <p:txStyles>
    <p:titleStyle>
      <a:lvl1pPr algn="l" defTabSz="914378"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43000" indent="-243000" algn="l" defTabSz="914378" rtl="0" eaLnBrk="1" latinLnBrk="0" hangingPunct="1">
        <a:lnSpc>
          <a:spcPct val="100000"/>
        </a:lnSpc>
        <a:spcBef>
          <a:spcPts val="450"/>
        </a:spcBef>
        <a:spcAft>
          <a:spcPts val="450"/>
        </a:spcAft>
        <a:buClr>
          <a:schemeClr val="accent1"/>
        </a:buClr>
        <a:buFont typeface="Arial" panose="020B0604020202020204" pitchFamily="34" charset="0"/>
        <a:buChar char="•"/>
        <a:defRPr sz="2000" kern="1200">
          <a:solidFill>
            <a:schemeClr val="tx1"/>
          </a:solidFill>
          <a:latin typeface="+mn-lt"/>
          <a:ea typeface="+mn-ea"/>
          <a:cs typeface="+mn-cs"/>
        </a:defRPr>
      </a:lvl1pPr>
      <a:lvl2pPr marL="486000" indent="-243000" algn="l" defTabSz="914378" rtl="0" eaLnBrk="1" latinLnBrk="0" hangingPunct="1">
        <a:lnSpc>
          <a:spcPct val="100000"/>
        </a:lnSpc>
        <a:spcBef>
          <a:spcPts val="450"/>
        </a:spcBef>
        <a:spcAft>
          <a:spcPts val="450"/>
        </a:spcAft>
        <a:buClr>
          <a:schemeClr val="accent1"/>
        </a:buClr>
        <a:buFont typeface="Arial" panose="020B0604020202020204" pitchFamily="34" charset="0"/>
        <a:buChar char="–"/>
        <a:defRPr sz="1800" kern="1200">
          <a:solidFill>
            <a:schemeClr val="tx1"/>
          </a:solidFill>
          <a:latin typeface="+mn-lt"/>
          <a:ea typeface="+mn-ea"/>
          <a:cs typeface="+mn-cs"/>
        </a:defRPr>
      </a:lvl2pPr>
      <a:lvl3pPr marL="729000" indent="-243000" algn="l" defTabSz="914378" rtl="0" eaLnBrk="1" latinLnBrk="0" hangingPunct="1">
        <a:lnSpc>
          <a:spcPct val="100000"/>
        </a:lnSpc>
        <a:spcBef>
          <a:spcPts val="45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3pPr>
      <a:lvl4pPr marL="685784" indent="0" algn="l" defTabSz="914378" rtl="0" eaLnBrk="1" latinLnBrk="0" hangingPunct="1">
        <a:lnSpc>
          <a:spcPct val="100000"/>
        </a:lnSpc>
        <a:spcBef>
          <a:spcPts val="450"/>
        </a:spcBef>
        <a:spcAft>
          <a:spcPts val="450"/>
        </a:spcAft>
        <a:buFont typeface="Arial" panose="020B0604020202020204" pitchFamily="34" charset="0"/>
        <a:buNone/>
        <a:defRPr sz="1600" kern="1200">
          <a:solidFill>
            <a:schemeClr val="tx1"/>
          </a:solidFill>
          <a:latin typeface="+mn-lt"/>
          <a:ea typeface="+mn-ea"/>
          <a:cs typeface="+mn-cs"/>
        </a:defRPr>
      </a:lvl4pPr>
      <a:lvl5pPr marL="1142972" indent="-228594" algn="l" defTabSz="914378" rtl="0" eaLnBrk="1" latinLnBrk="0" hangingPunct="1">
        <a:lnSpc>
          <a:spcPct val="100000"/>
        </a:lnSpc>
        <a:spcBef>
          <a:spcPts val="45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 pos="7401">
          <p15:clr>
            <a:srgbClr val="F26B43"/>
          </p15:clr>
        </p15:guide>
        <p15:guide id="8" orient="horz" pos="423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797" y="171451"/>
            <a:ext cx="8650134" cy="600074"/>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252326" y="910627"/>
            <a:ext cx="8656605" cy="39482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9" name="Rectangle 8"/>
          <p:cNvSpPr/>
          <p:nvPr userDrawn="1"/>
        </p:nvSpPr>
        <p:spPr>
          <a:xfrm>
            <a:off x="342900" y="846963"/>
            <a:ext cx="8801100" cy="13716"/>
          </a:xfrm>
          <a:prstGeom prst="rect">
            <a:avLst/>
          </a:prstGeom>
          <a:gradFill flip="none" rotWithShape="1">
            <a:gsLst>
              <a:gs pos="26000">
                <a:schemeClr val="accent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800">
              <a:solidFill>
                <a:srgbClr val="FFFFFF"/>
              </a:solidFill>
            </a:endParaRPr>
          </a:p>
        </p:txBody>
      </p:sp>
    </p:spTree>
    <p:extLst>
      <p:ext uri="{BB962C8B-B14F-4D97-AF65-F5344CB8AC3E}">
        <p14:creationId xmlns:p14="http://schemas.microsoft.com/office/powerpoint/2010/main" val="3085780370"/>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Lst>
  <p:hf hdr="0" ftr="0" dt="0"/>
  <p:txStyles>
    <p:titleStyle>
      <a:lvl1pPr algn="l" defTabSz="914378"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43000" indent="-243000" algn="l" defTabSz="914378" rtl="0" eaLnBrk="1" latinLnBrk="0" hangingPunct="1">
        <a:lnSpc>
          <a:spcPct val="100000"/>
        </a:lnSpc>
        <a:spcBef>
          <a:spcPts val="450"/>
        </a:spcBef>
        <a:spcAft>
          <a:spcPts val="450"/>
        </a:spcAft>
        <a:buClr>
          <a:schemeClr val="accent1"/>
        </a:buClr>
        <a:buFont typeface="Arial" panose="020B0604020202020204" pitchFamily="34" charset="0"/>
        <a:buChar char="•"/>
        <a:defRPr sz="2000" kern="1200">
          <a:solidFill>
            <a:schemeClr val="tx1"/>
          </a:solidFill>
          <a:latin typeface="+mn-lt"/>
          <a:ea typeface="+mn-ea"/>
          <a:cs typeface="+mn-cs"/>
        </a:defRPr>
      </a:lvl1pPr>
      <a:lvl2pPr marL="486000" indent="-243000" algn="l" defTabSz="914378" rtl="0" eaLnBrk="1" latinLnBrk="0" hangingPunct="1">
        <a:lnSpc>
          <a:spcPct val="100000"/>
        </a:lnSpc>
        <a:spcBef>
          <a:spcPts val="450"/>
        </a:spcBef>
        <a:spcAft>
          <a:spcPts val="450"/>
        </a:spcAft>
        <a:buClr>
          <a:schemeClr val="accent1"/>
        </a:buClr>
        <a:buFont typeface="Arial" panose="020B0604020202020204" pitchFamily="34" charset="0"/>
        <a:buChar char="–"/>
        <a:defRPr sz="1800" kern="1200">
          <a:solidFill>
            <a:schemeClr val="tx1"/>
          </a:solidFill>
          <a:latin typeface="+mn-lt"/>
          <a:ea typeface="+mn-ea"/>
          <a:cs typeface="+mn-cs"/>
        </a:defRPr>
      </a:lvl2pPr>
      <a:lvl3pPr marL="729000" indent="-243000" algn="l" defTabSz="914378" rtl="0" eaLnBrk="1" latinLnBrk="0" hangingPunct="1">
        <a:lnSpc>
          <a:spcPct val="100000"/>
        </a:lnSpc>
        <a:spcBef>
          <a:spcPts val="45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3pPr>
      <a:lvl4pPr marL="685784" indent="0" algn="l" defTabSz="914378" rtl="0" eaLnBrk="1" latinLnBrk="0" hangingPunct="1">
        <a:lnSpc>
          <a:spcPct val="100000"/>
        </a:lnSpc>
        <a:spcBef>
          <a:spcPts val="450"/>
        </a:spcBef>
        <a:spcAft>
          <a:spcPts val="450"/>
        </a:spcAft>
        <a:buFont typeface="Arial" panose="020B0604020202020204" pitchFamily="34" charset="0"/>
        <a:buNone/>
        <a:defRPr sz="1600" kern="1200">
          <a:solidFill>
            <a:schemeClr val="tx1"/>
          </a:solidFill>
          <a:latin typeface="+mn-lt"/>
          <a:ea typeface="+mn-ea"/>
          <a:cs typeface="+mn-cs"/>
        </a:defRPr>
      </a:lvl4pPr>
      <a:lvl5pPr marL="1142972" indent="-228594" algn="l" defTabSz="914378" rtl="0" eaLnBrk="1" latinLnBrk="0" hangingPunct="1">
        <a:lnSpc>
          <a:spcPct val="100000"/>
        </a:lnSpc>
        <a:spcBef>
          <a:spcPts val="45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 pos="7401">
          <p15:clr>
            <a:srgbClr val="F26B43"/>
          </p15:clr>
        </p15:guide>
        <p15:guide id="8" orient="horz" pos="423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797" y="171451"/>
            <a:ext cx="8650134" cy="600074"/>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252326" y="910628"/>
            <a:ext cx="8656605" cy="39482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9" name="Rectangle 8"/>
          <p:cNvSpPr/>
          <p:nvPr userDrawn="1"/>
        </p:nvSpPr>
        <p:spPr>
          <a:xfrm>
            <a:off x="342900" y="846963"/>
            <a:ext cx="8801100" cy="13716"/>
          </a:xfrm>
          <a:prstGeom prst="rect">
            <a:avLst/>
          </a:prstGeom>
          <a:gradFill flip="none" rotWithShape="1">
            <a:gsLst>
              <a:gs pos="26000">
                <a:schemeClr val="accent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endParaRPr lang="en-US" sz="1800">
              <a:solidFill>
                <a:srgbClr val="FFFFFF"/>
              </a:solidFill>
            </a:endParaRPr>
          </a:p>
        </p:txBody>
      </p:sp>
    </p:spTree>
    <p:extLst>
      <p:ext uri="{BB962C8B-B14F-4D97-AF65-F5344CB8AC3E}">
        <p14:creationId xmlns:p14="http://schemas.microsoft.com/office/powerpoint/2010/main" val="1270574055"/>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Lst>
  <p:hf hdr="0" ftr="0" dt="0"/>
  <p:txStyles>
    <p:titleStyle>
      <a:lvl1pPr algn="l" defTabSz="914355"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42994" indent="-242994" algn="l" defTabSz="914355" rtl="0" eaLnBrk="1" latinLnBrk="0" hangingPunct="1">
        <a:lnSpc>
          <a:spcPct val="100000"/>
        </a:lnSpc>
        <a:spcBef>
          <a:spcPts val="450"/>
        </a:spcBef>
        <a:spcAft>
          <a:spcPts val="450"/>
        </a:spcAft>
        <a:buClr>
          <a:schemeClr val="accent1"/>
        </a:buClr>
        <a:buFont typeface="Arial" panose="020B0604020202020204" pitchFamily="34" charset="0"/>
        <a:buChar char="•"/>
        <a:defRPr sz="2000" kern="1200">
          <a:solidFill>
            <a:schemeClr val="tx1"/>
          </a:solidFill>
          <a:latin typeface="+mn-lt"/>
          <a:ea typeface="+mn-ea"/>
          <a:cs typeface="+mn-cs"/>
        </a:defRPr>
      </a:lvl1pPr>
      <a:lvl2pPr marL="485988" indent="-242994" algn="l" defTabSz="914355" rtl="0" eaLnBrk="1" latinLnBrk="0" hangingPunct="1">
        <a:lnSpc>
          <a:spcPct val="100000"/>
        </a:lnSpc>
        <a:spcBef>
          <a:spcPts val="450"/>
        </a:spcBef>
        <a:spcAft>
          <a:spcPts val="450"/>
        </a:spcAft>
        <a:buClr>
          <a:schemeClr val="accent1"/>
        </a:buClr>
        <a:buFont typeface="Arial" panose="020B0604020202020204" pitchFamily="34" charset="0"/>
        <a:buChar char="–"/>
        <a:defRPr sz="1800" kern="1200">
          <a:solidFill>
            <a:schemeClr val="tx1"/>
          </a:solidFill>
          <a:latin typeface="+mn-lt"/>
          <a:ea typeface="+mn-ea"/>
          <a:cs typeface="+mn-cs"/>
        </a:defRPr>
      </a:lvl2pPr>
      <a:lvl3pPr marL="728982" indent="-242994" algn="l" defTabSz="914355" rtl="0" eaLnBrk="1" latinLnBrk="0" hangingPunct="1">
        <a:lnSpc>
          <a:spcPct val="100000"/>
        </a:lnSpc>
        <a:spcBef>
          <a:spcPts val="45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3pPr>
      <a:lvl4pPr marL="685767" indent="0" algn="l" defTabSz="914355" rtl="0" eaLnBrk="1" latinLnBrk="0" hangingPunct="1">
        <a:lnSpc>
          <a:spcPct val="100000"/>
        </a:lnSpc>
        <a:spcBef>
          <a:spcPts val="450"/>
        </a:spcBef>
        <a:spcAft>
          <a:spcPts val="450"/>
        </a:spcAft>
        <a:buFont typeface="Arial" panose="020B0604020202020204" pitchFamily="34" charset="0"/>
        <a:buNone/>
        <a:defRPr sz="1600" kern="1200">
          <a:solidFill>
            <a:schemeClr val="tx1"/>
          </a:solidFill>
          <a:latin typeface="+mn-lt"/>
          <a:ea typeface="+mn-ea"/>
          <a:cs typeface="+mn-cs"/>
        </a:defRPr>
      </a:lvl4pPr>
      <a:lvl5pPr marL="1142944" indent="-228588" algn="l" defTabSz="914355" rtl="0" eaLnBrk="1" latinLnBrk="0" hangingPunct="1">
        <a:lnSpc>
          <a:spcPct val="100000"/>
        </a:lnSpc>
        <a:spcBef>
          <a:spcPts val="45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5pPr>
      <a:lvl6pPr marL="2514474"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 pos="7401">
          <p15:clr>
            <a:srgbClr val="F26B43"/>
          </p15:clr>
        </p15:guide>
        <p15:guide id="8" orient="horz" pos="423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2.wdp"/><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hyperlink" Target="http://www.globalasthmareport.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30403818"/>
              </p:ext>
            </p:extLst>
          </p:nvPr>
        </p:nvGraphicFramePr>
        <p:xfrm>
          <a:off x="299221" y="428435"/>
          <a:ext cx="8545560" cy="3431352"/>
        </p:xfrm>
        <a:graphic>
          <a:graphicData uri="http://schemas.openxmlformats.org/drawingml/2006/table">
            <a:tbl>
              <a:tblPr firstRow="1" bandRow="1">
                <a:tableStyleId>{10A1B5D5-9B99-4C35-A422-299274C87663}</a:tableStyleId>
              </a:tblPr>
              <a:tblGrid>
                <a:gridCol w="1586865">
                  <a:extLst>
                    <a:ext uri="{9D8B030D-6E8A-4147-A177-3AD203B41FA5}">
                      <a16:colId xmlns:a16="http://schemas.microsoft.com/office/drawing/2014/main" val="20000"/>
                    </a:ext>
                  </a:extLst>
                </a:gridCol>
                <a:gridCol w="187080">
                  <a:extLst>
                    <a:ext uri="{9D8B030D-6E8A-4147-A177-3AD203B41FA5}">
                      <a16:colId xmlns:a16="http://schemas.microsoft.com/office/drawing/2014/main" val="20002"/>
                    </a:ext>
                  </a:extLst>
                </a:gridCol>
                <a:gridCol w="944712">
                  <a:extLst>
                    <a:ext uri="{9D8B030D-6E8A-4147-A177-3AD203B41FA5}">
                      <a16:colId xmlns:a16="http://schemas.microsoft.com/office/drawing/2014/main" val="152697578"/>
                    </a:ext>
                  </a:extLst>
                </a:gridCol>
                <a:gridCol w="426887">
                  <a:extLst>
                    <a:ext uri="{9D8B030D-6E8A-4147-A177-3AD203B41FA5}">
                      <a16:colId xmlns:a16="http://schemas.microsoft.com/office/drawing/2014/main" val="602447025"/>
                    </a:ext>
                  </a:extLst>
                </a:gridCol>
                <a:gridCol w="788276">
                  <a:extLst>
                    <a:ext uri="{9D8B030D-6E8A-4147-A177-3AD203B41FA5}">
                      <a16:colId xmlns:a16="http://schemas.microsoft.com/office/drawing/2014/main" val="377280639"/>
                    </a:ext>
                  </a:extLst>
                </a:gridCol>
                <a:gridCol w="1166648">
                  <a:extLst>
                    <a:ext uri="{9D8B030D-6E8A-4147-A177-3AD203B41FA5}">
                      <a16:colId xmlns:a16="http://schemas.microsoft.com/office/drawing/2014/main" val="3862680058"/>
                    </a:ext>
                  </a:extLst>
                </a:gridCol>
                <a:gridCol w="2073166">
                  <a:extLst>
                    <a:ext uri="{9D8B030D-6E8A-4147-A177-3AD203B41FA5}">
                      <a16:colId xmlns:a16="http://schemas.microsoft.com/office/drawing/2014/main" val="3469142956"/>
                    </a:ext>
                  </a:extLst>
                </a:gridCol>
                <a:gridCol w="1371926">
                  <a:extLst>
                    <a:ext uri="{9D8B030D-6E8A-4147-A177-3AD203B41FA5}">
                      <a16:colId xmlns:a16="http://schemas.microsoft.com/office/drawing/2014/main" val="3435347785"/>
                    </a:ext>
                  </a:extLst>
                </a:gridCol>
              </a:tblGrid>
              <a:tr h="228600">
                <a:tc gridSpan="2">
                  <a:txBody>
                    <a:bodyPr/>
                    <a:lstStyle/>
                    <a:p>
                      <a:pPr algn="r"/>
                      <a:r>
                        <a:rPr lang="en-US" sz="1100" b="1" dirty="0">
                          <a:solidFill>
                            <a:schemeClr val="bg1"/>
                          </a:solidFill>
                        </a:rPr>
                        <a:t>Asset Name</a:t>
                      </a:r>
                    </a:p>
                  </a:txBody>
                  <a:tcPr marL="68580" marR="68580" marT="34290" marB="34290"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solidFill>
                  </a:tcPr>
                </a:tc>
                <a:tc hMerge="1">
                  <a:txBody>
                    <a:bodyPr/>
                    <a:lstStyle/>
                    <a:p>
                      <a:r>
                        <a:rPr lang="en-US" sz="1400" b="1" dirty="0">
                          <a:solidFill>
                            <a:schemeClr val="tx1"/>
                          </a:solidFill>
                        </a:rPr>
                        <a:t>&lt;Generic Name: Title&gt;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gridSpan="6">
                  <a:txBody>
                    <a:bodyPr/>
                    <a:lstStyle/>
                    <a:p>
                      <a:r>
                        <a:rPr lang="en-US" sz="1100" b="1" dirty="0">
                          <a:solidFill>
                            <a:schemeClr val="tx1"/>
                          </a:solidFill>
                        </a:rPr>
                        <a:t>Unmet Needs in Asthma</a:t>
                      </a:r>
                      <a:endParaRPr lang="en-US" sz="1400" b="1" dirty="0"/>
                    </a:p>
                  </a:txBody>
                  <a:tcPr marL="68580" marR="6858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01"/>
                  </a:ext>
                </a:extLst>
              </a:tr>
              <a:tr h="228600">
                <a:tc gridSpan="2">
                  <a:txBody>
                    <a:bodyPr/>
                    <a:lstStyle/>
                    <a:p>
                      <a:pPr algn="r"/>
                      <a:r>
                        <a:rPr lang="en-US" sz="1100" b="1" dirty="0">
                          <a:solidFill>
                            <a:schemeClr val="bg1"/>
                          </a:solidFill>
                        </a:rPr>
                        <a:t>Intended Use</a:t>
                      </a:r>
                      <a:endParaRPr lang="en-US" sz="900" b="0" i="1" dirty="0">
                        <a:solidFill>
                          <a:schemeClr val="bg1"/>
                        </a:solidFill>
                      </a:endParaRPr>
                    </a:p>
                  </a:txBody>
                  <a:tcPr marL="68580" marR="68580" marT="34290" marB="34290"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hMerge="1">
                  <a:txBody>
                    <a:bodyPr/>
                    <a:lstStyle/>
                    <a:p>
                      <a:r>
                        <a:rPr lang="en-US" sz="1400" b="1" dirty="0"/>
                        <a:t>&lt;Reactive or Internal use&gt;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gridSpan="6">
                  <a:txBody>
                    <a:bodyPr/>
                    <a:lstStyle/>
                    <a:p>
                      <a:r>
                        <a:rPr lang="en-US" sz="1100" b="0" dirty="0"/>
                        <a:t>Proactive</a:t>
                      </a:r>
                      <a:endParaRPr lang="en-US" sz="1400" b="0" dirty="0"/>
                    </a:p>
                  </a:txBody>
                  <a:tcPr marL="68580" marR="6858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bg1"/>
                        </a:solidFill>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accent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35388">
                <a:tc gridSpan="2">
                  <a:txBody>
                    <a:bodyPr/>
                    <a:lstStyle/>
                    <a:p>
                      <a:pPr algn="r"/>
                      <a:r>
                        <a:rPr lang="en-US" sz="1100" b="1" i="0" dirty="0">
                          <a:solidFill>
                            <a:schemeClr val="bg1"/>
                          </a:solidFill>
                        </a:rPr>
                        <a:t>Approved for Distribution</a:t>
                      </a:r>
                    </a:p>
                  </a:txBody>
                  <a:tcPr marL="68580" marR="68580" marT="34290" marB="34290"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hMerge="1">
                  <a:txBody>
                    <a:bodyPr/>
                    <a:lstStyle/>
                    <a:p>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gridSpan="4">
                  <a:txBody>
                    <a:bodyPr/>
                    <a:lstStyle/>
                    <a:p>
                      <a:r>
                        <a:rPr lang="en-US" sz="1100" dirty="0"/>
                        <a:t>Yes, pending local market approval</a:t>
                      </a:r>
                      <a:endParaRPr lang="en-US" sz="1100" b="0" dirty="0"/>
                    </a:p>
                  </a:txBody>
                  <a:tcPr marL="68580" marR="6858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mn-ea"/>
                          <a:cs typeface="+mn-cs"/>
                        </a:rPr>
                        <a:t>Therapy Area</a:t>
                      </a:r>
                    </a:p>
                  </a:txBody>
                  <a:tcPr marL="68580" marR="6858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kern="1200" dirty="0">
                          <a:solidFill>
                            <a:schemeClr val="dk1"/>
                          </a:solidFill>
                          <a:latin typeface="+mn-lt"/>
                          <a:ea typeface="+mn-ea"/>
                          <a:cs typeface="+mn-cs"/>
                        </a:rPr>
                        <a:t>Respiratory</a:t>
                      </a:r>
                    </a:p>
                  </a:txBody>
                  <a:tcPr marL="68580" marR="68580" marT="34290" marB="34290"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30829690"/>
                  </a:ext>
                </a:extLst>
              </a:tr>
              <a:tr h="125730">
                <a:tc gridSpan="8">
                  <a:txBody>
                    <a:bodyPr/>
                    <a:lstStyle/>
                    <a:p>
                      <a:pPr marL="0" algn="l" defTabSz="914400" rtl="0" eaLnBrk="1" latinLnBrk="0" hangingPunct="1"/>
                      <a:endParaRPr lang="en-US" sz="400" b="1" kern="1200" dirty="0">
                        <a:solidFill>
                          <a:schemeClr val="accent1"/>
                        </a:solidFill>
                        <a:latin typeface="+mn-lt"/>
                        <a:ea typeface="+mn-ea"/>
                        <a:cs typeface="+mn-cs"/>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a:noFill/>
                    </a:lnL>
                    <a:lnT w="12700" cap="flat" cmpd="sng" algn="ctr">
                      <a:solidFill>
                        <a:schemeClr val="tx2"/>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4"/>
                  </a:ext>
                </a:extLst>
              </a:tr>
              <a:tr h="2286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latin typeface="+mn-lt"/>
                          <a:ea typeface="+mn-ea"/>
                          <a:cs typeface="+mn-cs"/>
                        </a:rPr>
                        <a:t>Asset Owner </a:t>
                      </a:r>
                    </a:p>
                  </a:txBody>
                  <a:tcPr marL="68580" marR="68580" marT="34290" marB="34290"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pPr algn="l"/>
                      <a:r>
                        <a:rPr lang="en-US" sz="1100" b="0" dirty="0"/>
                        <a:t>Norbert Feigler/Leslee Falls</a:t>
                      </a:r>
                    </a:p>
                  </a:txBody>
                  <a:tcPr marL="68580" marR="6858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dirty="0"/>
                        <a:t>New or Updated</a:t>
                      </a:r>
                    </a:p>
                  </a:txBody>
                  <a:tcPr marL="68580" marR="6858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r>
                        <a:rPr lang="en-US" sz="1100" b="0" dirty="0"/>
                        <a:t>New</a:t>
                      </a:r>
                    </a:p>
                  </a:txBody>
                  <a:tcPr marL="68580" marR="68580" marT="34290" marB="34290"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22860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100" b="1" dirty="0"/>
                        <a:t>Document Number</a:t>
                      </a:r>
                    </a:p>
                  </a:txBody>
                  <a:tcPr marL="68580" marR="68580" marT="34290" marB="34290"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r>
                        <a:rPr lang="en-GB" sz="1100" b="0" u="none" strike="noStrike" kern="1200" dirty="0">
                          <a:solidFill>
                            <a:schemeClr val="dk1"/>
                          </a:solidFill>
                          <a:effectLst/>
                          <a:latin typeface="+mn-lt"/>
                          <a:ea typeface="+mn-ea"/>
                          <a:cs typeface="+mn-cs"/>
                        </a:rPr>
                        <a:t>ML-3010-ALL-0069</a:t>
                      </a:r>
                      <a:endParaRPr lang="en-US" sz="1100" b="1" dirty="0">
                        <a:solidFill>
                          <a:srgbClr val="FF0000"/>
                        </a:solidFill>
                      </a:endParaRPr>
                    </a:p>
                  </a:txBody>
                  <a:tcPr marL="68580" marR="6858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100" b="1" dirty="0"/>
                        <a:t>Based on Asset </a:t>
                      </a:r>
                    </a:p>
                    <a:p>
                      <a:pPr marL="0" marR="0" indent="0" algn="r" defTabSz="914400" rtl="0" eaLnBrk="1" fontAlgn="auto" latinLnBrk="0" hangingPunct="1">
                        <a:lnSpc>
                          <a:spcPct val="100000"/>
                        </a:lnSpc>
                        <a:spcBef>
                          <a:spcPts val="0"/>
                        </a:spcBef>
                        <a:spcAft>
                          <a:spcPts val="0"/>
                        </a:spcAft>
                        <a:buClrTx/>
                        <a:buSzTx/>
                        <a:buFontTx/>
                        <a:buNone/>
                        <a:tabLst/>
                        <a:defRPr/>
                      </a:pPr>
                      <a:r>
                        <a:rPr lang="en-US" sz="900" b="0" i="1" kern="1200" dirty="0">
                          <a:solidFill>
                            <a:schemeClr val="dk1"/>
                          </a:solidFill>
                          <a:latin typeface="+mn-lt"/>
                          <a:ea typeface="+mn-ea"/>
                          <a:cs typeface="+mn-cs"/>
                        </a:rPr>
                        <a:t>(include Vault</a:t>
                      </a:r>
                      <a:r>
                        <a:rPr lang="en-US" sz="900" b="0" i="1" kern="1200" baseline="0" dirty="0">
                          <a:solidFill>
                            <a:schemeClr val="dk1"/>
                          </a:solidFill>
                          <a:latin typeface="+mn-lt"/>
                          <a:ea typeface="+mn-ea"/>
                          <a:cs typeface="+mn-cs"/>
                        </a:rPr>
                        <a:t> MedComms or PromoMats </a:t>
                      </a:r>
                      <a:r>
                        <a:rPr lang="en-US" sz="900" b="0" i="1" kern="1200" dirty="0">
                          <a:solidFill>
                            <a:schemeClr val="dk1"/>
                          </a:solidFill>
                          <a:latin typeface="+mn-lt"/>
                          <a:ea typeface="+mn-ea"/>
                          <a:cs typeface="+mn-cs"/>
                        </a:rPr>
                        <a:t>document number or N/A for not applicable)</a:t>
                      </a:r>
                      <a:endParaRPr lang="en-US" sz="900" b="1" dirty="0"/>
                    </a:p>
                  </a:txBody>
                  <a:tcPr marL="68580" marR="6858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rowSpan="2">
                  <a:txBody>
                    <a:bodyPr/>
                    <a:lstStyle/>
                    <a:p>
                      <a:pPr algn="l"/>
                      <a:r>
                        <a:rPr lang="en-GB" sz="1100" dirty="0">
                          <a:latin typeface="Arial" panose="020B0604020202020204" pitchFamily="34" charset="0"/>
                          <a:cs typeface="Arial" panose="020B0604020202020204" pitchFamily="34" charset="0"/>
                        </a:rPr>
                        <a:t>Asthma Unmet Need MSL Reactive Slide Deck (Z4-15650)</a:t>
                      </a:r>
                      <a:endParaRPr lang="en-US" sz="1800" b="0" dirty="0"/>
                    </a:p>
                  </a:txBody>
                  <a:tcPr marL="68580" marR="68580" marT="34290" marB="34290"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411480">
                <a:tc>
                  <a:txBody>
                    <a:bodyPr/>
                    <a:lstStyle/>
                    <a:p>
                      <a:pPr algn="r"/>
                      <a:r>
                        <a:rPr lang="en-US" sz="1100" b="1" dirty="0"/>
                        <a:t>Approved Date</a:t>
                      </a:r>
                    </a:p>
                  </a:txBody>
                  <a:tcPr marL="68580" marR="68580" marT="34290" marB="34290"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a:t>3/2019</a:t>
                      </a:r>
                    </a:p>
                  </a:txBody>
                  <a:tcPr marL="68580" marR="6858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Expiration</a:t>
                      </a:r>
                      <a:r>
                        <a:rPr lang="en-US" sz="1100" b="1" baseline="0" dirty="0"/>
                        <a:t> Date</a:t>
                      </a:r>
                    </a:p>
                  </a:txBody>
                  <a:tcPr marL="68580" marR="6858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t>3/2020</a:t>
                      </a:r>
                    </a:p>
                  </a:txBody>
                  <a:tcPr marL="68580" marR="6858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548640">
                <a:tc gridSpan="4">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t>Technical Review/Fact Check Completed by Global Medical Information </a:t>
                      </a:r>
                      <a:r>
                        <a:rPr lang="en-US" sz="900" b="0" i="1" dirty="0"/>
                        <a:t>(Yes/No)</a:t>
                      </a:r>
                      <a:endParaRPr lang="en-US" sz="1100" b="0" i="1" dirty="0"/>
                    </a:p>
                  </a:txBody>
                  <a:tcPr marL="68580" marR="68580" marT="34290" marB="34290"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a:t>No</a:t>
                      </a:r>
                    </a:p>
                  </a:txBody>
                  <a:tcPr marL="68580" marR="6858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dirty="0"/>
                        <a:t>Applicable Copyright</a:t>
                      </a:r>
                      <a:br>
                        <a:rPr lang="en-US" sz="1100" b="1" dirty="0"/>
                      </a:br>
                      <a:r>
                        <a:rPr lang="en-US" sz="1100" b="1" dirty="0"/>
                        <a:t> Permissions Obtained for Graphics </a:t>
                      </a:r>
                      <a:r>
                        <a:rPr lang="en-US" sz="900" b="0" i="1" dirty="0"/>
                        <a:t>(Yes/No</a:t>
                      </a:r>
                      <a:r>
                        <a:rPr lang="en-US" sz="800" b="0" i="1" dirty="0"/>
                        <a:t>)</a:t>
                      </a:r>
                      <a:endParaRPr lang="en-US" sz="900" b="0" i="1" dirty="0"/>
                    </a:p>
                  </a:txBody>
                  <a:tcPr marL="68580" marR="6858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pPr algn="l"/>
                      <a:endParaRPr lang="en-US" sz="1100" b="0" dirty="0"/>
                    </a:p>
                  </a:txBody>
                  <a:tcPr marL="68580" marR="68580" marT="34290" marB="3429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740597037"/>
                  </a:ext>
                </a:extLst>
              </a:tr>
              <a:tr h="125730">
                <a:tc gridSpan="8">
                  <a:txBody>
                    <a:bodyPr/>
                    <a:lstStyle/>
                    <a:p>
                      <a:pPr algn="r"/>
                      <a:endParaRPr lang="en-US" sz="400" b="1"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a:noFill/>
                    </a:lnL>
                    <a:lnT w="12700" cap="flat" cmpd="sng" algn="ctr">
                      <a:solidFill>
                        <a:schemeClr val="tx2"/>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9"/>
                  </a:ext>
                </a:extLst>
              </a:tr>
              <a:tr h="388620">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rPr>
                        <a:t>This material is globally</a:t>
                      </a:r>
                      <a:r>
                        <a:rPr lang="en-US" sz="1100" b="1" baseline="0" dirty="0">
                          <a:solidFill>
                            <a:schemeClr val="bg1"/>
                          </a:solidFill>
                        </a:rPr>
                        <a:t> </a:t>
                      </a:r>
                      <a:r>
                        <a:rPr lang="en-US" sz="1100" b="1" dirty="0">
                          <a:solidFill>
                            <a:schemeClr val="bg1"/>
                          </a:solidFill>
                        </a:rPr>
                        <a:t>approved for use by AstraZeneca Medical</a:t>
                      </a:r>
                      <a:r>
                        <a:rPr lang="en-US" sz="1100" b="1" baseline="0" dirty="0">
                          <a:solidFill>
                            <a:schemeClr val="bg1"/>
                          </a:solidFill>
                        </a:rPr>
                        <a:t> Affairs</a:t>
                      </a:r>
                      <a:r>
                        <a:rPr lang="en-US" sz="1100" b="1" dirty="0">
                          <a:solidFill>
                            <a:schemeClr val="bg1"/>
                          </a:solidFill>
                        </a:rPr>
                        <a:t> Scientific Personnel only. </a:t>
                      </a:r>
                      <a:r>
                        <a:rPr lang="en-US" sz="1100" b="1" baseline="0" dirty="0">
                          <a:solidFill>
                            <a:schemeClr val="bg1"/>
                          </a:solidFill>
                        </a:rPr>
                        <a:t>The local market is responsible for interpreting, reviewing, and approving the content according to their local label, rules, and regulations. </a:t>
                      </a:r>
                    </a:p>
                  </a:txBody>
                  <a:tcPr marL="68580" marR="68580" marT="34290" marB="3429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accent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11"/>
                  </a:ext>
                </a:extLst>
              </a:tr>
              <a:tr h="345252">
                <a:tc gridSpan="8">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lang="en-US" sz="1100" b="1" i="1" u="none" kern="1200" baseline="0" dirty="0">
                          <a:solidFill>
                            <a:schemeClr val="tx1"/>
                          </a:solidFill>
                          <a:effectLst/>
                        </a:rPr>
                        <a:t>AstraZeneca does not, under any circumstances, promote its products for off-label or unapproved uses.</a:t>
                      </a:r>
                    </a:p>
                  </a:txBody>
                  <a:tcPr marL="68580" marR="68580" marT="34290" marB="3429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accent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794192459"/>
                  </a:ext>
                </a:extLst>
              </a:tr>
            </a:tbl>
          </a:graphicData>
        </a:graphic>
      </p:graphicFrame>
      <p:sp>
        <p:nvSpPr>
          <p:cNvPr id="4" name="TextBox 3"/>
          <p:cNvSpPr txBox="1"/>
          <p:nvPr/>
        </p:nvSpPr>
        <p:spPr>
          <a:xfrm>
            <a:off x="3156858" y="4763864"/>
            <a:ext cx="5987143" cy="346249"/>
          </a:xfrm>
          <a:prstGeom prst="rect">
            <a:avLst/>
          </a:prstGeom>
          <a:solidFill>
            <a:schemeClr val="bg1"/>
          </a:solidFill>
        </p:spPr>
        <p:txBody>
          <a:bodyPr wrap="square" rtlCol="0">
            <a:spAutoFit/>
          </a:bodyPr>
          <a:lstStyle/>
          <a:p>
            <a:pPr algn="r"/>
            <a:r>
              <a:rPr lang="en-US" sz="825" dirty="0"/>
              <a:t>Refer to the General Properties for this asset in GMIP Content (Veeva Vault MedComms) for additional details. </a:t>
            </a:r>
          </a:p>
          <a:p>
            <a:pPr algn="r"/>
            <a:r>
              <a:rPr lang="en-US" sz="825" dirty="0"/>
              <a:t>Questions on this asset should be directed to asset owner.</a:t>
            </a:r>
          </a:p>
        </p:txBody>
      </p:sp>
      <p:sp>
        <p:nvSpPr>
          <p:cNvPr id="5" name="Rectangle 4"/>
          <p:cNvSpPr/>
          <p:nvPr/>
        </p:nvSpPr>
        <p:spPr>
          <a:xfrm>
            <a:off x="2885835" y="65292"/>
            <a:ext cx="3372333" cy="323165"/>
          </a:xfrm>
          <a:prstGeom prst="rect">
            <a:avLst/>
          </a:prstGeom>
        </p:spPr>
        <p:txBody>
          <a:bodyPr wrap="none">
            <a:spAutoFit/>
          </a:bodyPr>
          <a:lstStyle/>
          <a:p>
            <a:pPr algn="ctr"/>
            <a:r>
              <a:rPr lang="en-US" sz="1500" b="1" dirty="0"/>
              <a:t>Global Medical Affairs Cover Sheet</a:t>
            </a:r>
          </a:p>
        </p:txBody>
      </p:sp>
      <p:sp>
        <p:nvSpPr>
          <p:cNvPr id="7" name="Rectangle 6"/>
          <p:cNvSpPr/>
          <p:nvPr/>
        </p:nvSpPr>
        <p:spPr>
          <a:xfrm>
            <a:off x="267428" y="4205768"/>
            <a:ext cx="8545557" cy="438582"/>
          </a:xfrm>
          <a:prstGeom prst="rect">
            <a:avLst/>
          </a:prstGeom>
          <a:noFill/>
          <a:ln w="38100">
            <a:solidFill>
              <a:schemeClr val="accent6"/>
            </a:solidFill>
          </a:ln>
        </p:spPr>
        <p:txBody>
          <a:bodyPr wrap="square">
            <a:spAutoFit/>
          </a:bodyPr>
          <a:lstStyle/>
          <a:p>
            <a:pPr algn="ctr">
              <a:defRPr/>
            </a:pPr>
            <a:r>
              <a:rPr lang="en-US" sz="1125" b="1" dirty="0">
                <a:solidFill>
                  <a:schemeClr val="accent2">
                    <a:lumMod val="50000"/>
                  </a:schemeClr>
                </a:solidFill>
              </a:rPr>
              <a:t>External use of any of the content must be approved for release by your local nominated signatory/local medical process to ensure compliance with local regulations. </a:t>
            </a:r>
          </a:p>
        </p:txBody>
      </p:sp>
    </p:spTree>
    <p:extLst>
      <p:ext uri="{BB962C8B-B14F-4D97-AF65-F5344CB8AC3E}">
        <p14:creationId xmlns:p14="http://schemas.microsoft.com/office/powerpoint/2010/main" val="4185590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B03960A7-2F2F-214E-A052-17EA1A5DDF69}"/>
              </a:ext>
            </a:extLst>
          </p:cNvPr>
          <p:cNvSpPr>
            <a:spLocks noGrp="1"/>
          </p:cNvSpPr>
          <p:nvPr>
            <p:ph type="title"/>
          </p:nvPr>
        </p:nvSpPr>
        <p:spPr/>
        <p:txBody>
          <a:bodyPr/>
          <a:lstStyle/>
          <a:p>
            <a:r>
              <a:rPr lang="en-US" sz="2000" dirty="0"/>
              <a:t>Two RWE studies show the risk of exacerbation exists regardless of adherence to ‘preventer’ therapy or general level of asthma control</a:t>
            </a:r>
            <a:r>
              <a:rPr lang="en-US" sz="2000" baseline="30000" dirty="0"/>
              <a:t>1,2</a:t>
            </a:r>
            <a:endParaRPr lang="en-GB" sz="2000" dirty="0"/>
          </a:p>
        </p:txBody>
      </p:sp>
      <p:sp>
        <p:nvSpPr>
          <p:cNvPr id="5" name="Text Placeholder 4">
            <a:extLst>
              <a:ext uri="{FF2B5EF4-FFF2-40B4-BE49-F238E27FC236}">
                <a16:creationId xmlns:a16="http://schemas.microsoft.com/office/drawing/2014/main" id="{FF7E6AA4-1119-4BA4-BFEB-454D83B4BB87}"/>
              </a:ext>
            </a:extLst>
          </p:cNvPr>
          <p:cNvSpPr>
            <a:spLocks noGrp="1"/>
          </p:cNvSpPr>
          <p:nvPr>
            <p:ph type="body" sz="quarter" idx="13"/>
          </p:nvPr>
        </p:nvSpPr>
        <p:spPr>
          <a:xfrm>
            <a:off x="246986" y="4880048"/>
            <a:ext cx="7703407" cy="184666"/>
          </a:xfrm>
        </p:spPr>
        <p:txBody>
          <a:bodyPr/>
          <a:lstStyle/>
          <a:p>
            <a:pPr defTabSz="457166">
              <a:buClr>
                <a:srgbClr val="7F134C"/>
              </a:buClr>
              <a:defRPr/>
            </a:pPr>
            <a:endParaRPr lang="en-GB" sz="600" dirty="0"/>
          </a:p>
          <a:p>
            <a:pPr defTabSz="685800">
              <a:spcAft>
                <a:spcPts val="225"/>
              </a:spcAft>
            </a:pPr>
            <a:r>
              <a:rPr lang="en-GB" sz="600" baseline="30000" dirty="0"/>
              <a:t>*</a:t>
            </a:r>
            <a:r>
              <a:rPr lang="en-GB" sz="600" dirty="0"/>
              <a:t>A prospective study of 7195 patients with moderate-to-severe asthma with &gt;2 ICS prescriptions during the year before clinical review. Adherence was based on prescription refills and self-reported. Severe exacerbations were defined as asthma-related hospital admissions, A&amp;E attendances or prescriptions for acute courses of OCS</a:t>
            </a:r>
          </a:p>
          <a:p>
            <a:pPr defTabSz="685800">
              <a:spcAft>
                <a:spcPts val="225"/>
              </a:spcAft>
            </a:pPr>
            <a:r>
              <a:rPr lang="en-GB" sz="600" baseline="30000" dirty="0"/>
              <a:t>†</a:t>
            </a:r>
            <a:r>
              <a:rPr lang="en-GB" sz="600" dirty="0"/>
              <a:t>Online survey conducted in 11 European countries in 8000 patients, in which patients self-reported asthma symptoms/management (these were not clinically verified). Acute exacerbation defined as OCS use, ED visit or hospitalisation. GINA-defined control was based on daytime symptoms, normal activities affected by symptoms, night-time awakenings and reliever inhaler use  </a:t>
            </a:r>
            <a:br>
              <a:rPr lang="en-GB" sz="600" dirty="0"/>
            </a:br>
            <a:r>
              <a:rPr lang="en-GB" sz="600" dirty="0"/>
              <a:t>A&amp;E = Accident &amp; Emergency; ED = emergency department; GINA = Global Initiative for Asthma; OCS = oral corticosteroids; RWE = Real-World Evidence .</a:t>
            </a:r>
          </a:p>
          <a:p>
            <a:pPr defTabSz="685800">
              <a:spcAft>
                <a:spcPts val="225"/>
              </a:spcAft>
            </a:pPr>
            <a:r>
              <a:rPr lang="fr-FR" altLang="en-US" sz="600" dirty="0"/>
              <a:t>1. </a:t>
            </a:r>
            <a:r>
              <a:rPr lang="en-GB" sz="600" dirty="0" err="1"/>
              <a:t>Papi</a:t>
            </a:r>
            <a:r>
              <a:rPr lang="en-GB" sz="600" dirty="0"/>
              <a:t> A et al.</a:t>
            </a:r>
            <a:r>
              <a:rPr lang="en-GB" sz="600" i="1" dirty="0"/>
              <a:t> J Allergy Clin Immunol </a:t>
            </a:r>
            <a:r>
              <a:rPr lang="en-GB" sz="600" i="1" dirty="0" err="1"/>
              <a:t>Pract</a:t>
            </a:r>
            <a:r>
              <a:rPr lang="en-GB" sz="600" i="1" dirty="0"/>
              <a:t>. </a:t>
            </a:r>
            <a:r>
              <a:rPr lang="en-GB" sz="600" dirty="0"/>
              <a:t>2018;6:1989-1998; 2. </a:t>
            </a:r>
            <a:r>
              <a:rPr lang="en-GB" sz="600" dirty="0">
                <a:cs typeface="Arial" panose="020B0604020202020204" pitchFamily="34" charset="0"/>
              </a:rPr>
              <a:t>Price D et al. </a:t>
            </a:r>
            <a:r>
              <a:rPr lang="en-US" sz="600" i="1" dirty="0">
                <a:cs typeface="Arial" panose="020B0604020202020204" pitchFamily="34" charset="0"/>
              </a:rPr>
              <a:t>NPJ Prim Care Respir Med. </a:t>
            </a:r>
            <a:r>
              <a:rPr lang="en-US" sz="600" dirty="0">
                <a:cs typeface="Arial" panose="020B0604020202020204" pitchFamily="34" charset="0"/>
              </a:rPr>
              <a:t>2014;24:14009.</a:t>
            </a:r>
            <a:endParaRPr lang="en-US" sz="600" dirty="0"/>
          </a:p>
        </p:txBody>
      </p:sp>
      <p:sp>
        <p:nvSpPr>
          <p:cNvPr id="3" name="Slide Number Placeholder 2">
            <a:extLst>
              <a:ext uri="{FF2B5EF4-FFF2-40B4-BE49-F238E27FC236}">
                <a16:creationId xmlns:a16="http://schemas.microsoft.com/office/drawing/2014/main" id="{72FBDA1E-4A0B-4946-A883-28AFFF82851F}"/>
              </a:ext>
            </a:extLst>
          </p:cNvPr>
          <p:cNvSpPr>
            <a:spLocks noGrp="1"/>
          </p:cNvSpPr>
          <p:nvPr>
            <p:ph type="sldNum" sz="quarter" idx="4"/>
          </p:nvPr>
        </p:nvSpPr>
        <p:spPr/>
        <p:txBody>
          <a:bodyPr/>
          <a:lstStyle/>
          <a:p>
            <a:fld id="{3C4F54F3-C349-4609-AFEE-01462D5C7942}" type="slidenum">
              <a:rPr lang="en-GB" smtClean="0"/>
              <a:pPr/>
              <a:t>10</a:t>
            </a:fld>
            <a:endParaRPr lang="en-GB"/>
          </a:p>
        </p:txBody>
      </p:sp>
      <p:grpSp>
        <p:nvGrpSpPr>
          <p:cNvPr id="8" name="Group 7">
            <a:extLst>
              <a:ext uri="{FF2B5EF4-FFF2-40B4-BE49-F238E27FC236}">
                <a16:creationId xmlns:a16="http://schemas.microsoft.com/office/drawing/2014/main" id="{BCC5E191-5F78-4503-B84F-C403DE7EEA7C}"/>
              </a:ext>
            </a:extLst>
          </p:cNvPr>
          <p:cNvGrpSpPr/>
          <p:nvPr/>
        </p:nvGrpSpPr>
        <p:grpSpPr>
          <a:xfrm>
            <a:off x="4994030" y="1068657"/>
            <a:ext cx="3788045" cy="3341343"/>
            <a:chOff x="4960835" y="1087759"/>
            <a:chExt cx="3788045" cy="3341343"/>
          </a:xfrm>
        </p:grpSpPr>
        <p:graphicFrame>
          <p:nvGraphicFramePr>
            <p:cNvPr id="13" name="Chart 12">
              <a:extLst>
                <a:ext uri="{FF2B5EF4-FFF2-40B4-BE49-F238E27FC236}">
                  <a16:creationId xmlns:a16="http://schemas.microsoft.com/office/drawing/2014/main" id="{0F0BC875-629E-E243-A197-BD7EC3177C56}"/>
                </a:ext>
              </a:extLst>
            </p:cNvPr>
            <p:cNvGraphicFramePr>
              <a:graphicFrameLocks/>
            </p:cNvGraphicFramePr>
            <p:nvPr>
              <p:extLst>
                <p:ext uri="{D42A27DB-BD31-4B8C-83A1-F6EECF244321}">
                  <p14:modId xmlns:p14="http://schemas.microsoft.com/office/powerpoint/2010/main" val="2156309821"/>
                </p:ext>
              </p:extLst>
            </p:nvPr>
          </p:nvGraphicFramePr>
          <p:xfrm>
            <a:off x="5068667" y="1734012"/>
            <a:ext cx="3265705" cy="2695090"/>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23">
              <a:extLst>
                <a:ext uri="{FF2B5EF4-FFF2-40B4-BE49-F238E27FC236}">
                  <a16:creationId xmlns:a16="http://schemas.microsoft.com/office/drawing/2014/main" id="{64FB8BF3-55E8-4348-95AE-323257C59BC2}"/>
                </a:ext>
              </a:extLst>
            </p:cNvPr>
            <p:cNvSpPr txBox="1"/>
            <p:nvPr/>
          </p:nvSpPr>
          <p:spPr>
            <a:xfrm>
              <a:off x="4960835" y="1087759"/>
              <a:ext cx="3788045" cy="646331"/>
            </a:xfrm>
            <a:prstGeom prst="rect">
              <a:avLst/>
            </a:prstGeom>
            <a:noFill/>
          </p:spPr>
          <p:txBody>
            <a:bodyPr wrap="square" rtlCol="0">
              <a:spAutoFit/>
            </a:bodyPr>
            <a:lstStyle/>
            <a:p>
              <a:pPr lvl="0" algn="ctr">
                <a:defRPr/>
              </a:pPr>
              <a:r>
                <a:rPr kumimoji="0" lang="en-GB" sz="1200" b="1" i="0" u="none" strike="noStrike" kern="1200" cap="none" spc="0" normalizeH="0" baseline="0" noProof="0" dirty="0">
                  <a:ln>
                    <a:noFill/>
                  </a:ln>
                  <a:solidFill>
                    <a:srgbClr val="D0006F"/>
                  </a:solidFill>
                  <a:effectLst/>
                  <a:uLnTx/>
                  <a:uFillTx/>
                  <a:ea typeface="+mn-ea"/>
                  <a:cs typeface="+mn-cs"/>
                </a:rPr>
                <a:t>The percentage of patients with &gt;1 course of OCS </a:t>
              </a:r>
              <a:r>
                <a:rPr lang="en-US" sz="1200" b="1" dirty="0">
                  <a:solidFill>
                    <a:srgbClr val="D0006F"/>
                  </a:solidFill>
                </a:rPr>
                <a:t>used in acute exacerbations in previous 12 months, stratified by control</a:t>
              </a:r>
              <a:r>
                <a:rPr lang="en-GB" sz="1200" baseline="30000" dirty="0">
                  <a:solidFill>
                    <a:srgbClr val="D0006F"/>
                  </a:solidFill>
                </a:rPr>
                <a:t>†</a:t>
              </a:r>
              <a:endParaRPr kumimoji="0" lang="en-GB" sz="1200" b="1" i="0" u="none" strike="noStrike" kern="1200" cap="none" spc="0" normalizeH="0" baseline="30000" noProof="0" dirty="0">
                <a:ln>
                  <a:noFill/>
                </a:ln>
                <a:solidFill>
                  <a:srgbClr val="D0006F"/>
                </a:solidFill>
                <a:effectLst/>
                <a:uLnTx/>
                <a:uFillTx/>
              </a:endParaRPr>
            </a:p>
          </p:txBody>
        </p:sp>
      </p:grpSp>
      <p:grpSp>
        <p:nvGrpSpPr>
          <p:cNvPr id="7" name="Group 6">
            <a:extLst>
              <a:ext uri="{FF2B5EF4-FFF2-40B4-BE49-F238E27FC236}">
                <a16:creationId xmlns:a16="http://schemas.microsoft.com/office/drawing/2014/main" id="{1B4E529F-27B6-445D-8855-74BCB0FBEA82}"/>
              </a:ext>
            </a:extLst>
          </p:cNvPr>
          <p:cNvGrpSpPr/>
          <p:nvPr/>
        </p:nvGrpSpPr>
        <p:grpSpPr>
          <a:xfrm>
            <a:off x="314409" y="1054102"/>
            <a:ext cx="4561625" cy="3355976"/>
            <a:chOff x="314409" y="1106488"/>
            <a:chExt cx="4561625" cy="3355976"/>
          </a:xfrm>
        </p:grpSpPr>
        <p:grpSp>
          <p:nvGrpSpPr>
            <p:cNvPr id="6" name="Group 5">
              <a:extLst>
                <a:ext uri="{FF2B5EF4-FFF2-40B4-BE49-F238E27FC236}">
                  <a16:creationId xmlns:a16="http://schemas.microsoft.com/office/drawing/2014/main" id="{7FAE603D-B126-4B8A-9A0C-48D906519555}"/>
                </a:ext>
              </a:extLst>
            </p:cNvPr>
            <p:cNvGrpSpPr/>
            <p:nvPr/>
          </p:nvGrpSpPr>
          <p:grpSpPr>
            <a:xfrm>
              <a:off x="314409" y="1106488"/>
              <a:ext cx="4561625" cy="3355976"/>
              <a:chOff x="314409" y="638878"/>
              <a:chExt cx="4561625" cy="3355976"/>
            </a:xfrm>
          </p:grpSpPr>
          <p:graphicFrame>
            <p:nvGraphicFramePr>
              <p:cNvPr id="11" name="Chart 10">
                <a:extLst>
                  <a:ext uri="{FF2B5EF4-FFF2-40B4-BE49-F238E27FC236}">
                    <a16:creationId xmlns:a16="http://schemas.microsoft.com/office/drawing/2014/main" id="{4068404C-68CD-9F48-9770-8DBB20E6B257}"/>
                  </a:ext>
                </a:extLst>
              </p:cNvPr>
              <p:cNvGraphicFramePr>
                <a:graphicFrameLocks/>
              </p:cNvGraphicFramePr>
              <p:nvPr>
                <p:extLst>
                  <p:ext uri="{D42A27DB-BD31-4B8C-83A1-F6EECF244321}">
                    <p14:modId xmlns:p14="http://schemas.microsoft.com/office/powerpoint/2010/main" val="4253363700"/>
                  </p:ext>
                </p:extLst>
              </p:nvPr>
            </p:nvGraphicFramePr>
            <p:xfrm>
              <a:off x="314409" y="1299764"/>
              <a:ext cx="3948776" cy="2695090"/>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87C68BB1-F1BE-A143-A1CC-3079BB4F36FF}"/>
                  </a:ext>
                </a:extLst>
              </p:cNvPr>
              <p:cNvSpPr txBox="1"/>
              <p:nvPr/>
            </p:nvSpPr>
            <p:spPr>
              <a:xfrm>
                <a:off x="771029" y="638878"/>
                <a:ext cx="3547752"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D0006F"/>
                    </a:solidFill>
                    <a:effectLst/>
                    <a:uLnTx/>
                    <a:uFillTx/>
                    <a:latin typeface="Arial"/>
                    <a:ea typeface="+mn-ea"/>
                    <a:cs typeface="+mn-cs"/>
                  </a:rPr>
                  <a:t>The percentage of patients with exacerbations stratified by adherence to ICS therapy</a:t>
                </a:r>
                <a:r>
                  <a:rPr kumimoji="0" lang="en-GB" sz="1200" b="1" i="0" u="none" strike="noStrike" kern="1200" cap="none" spc="0" normalizeH="0" baseline="30000" noProof="0" dirty="0">
                    <a:ln>
                      <a:noFill/>
                    </a:ln>
                    <a:solidFill>
                      <a:srgbClr val="D0006F"/>
                    </a:solidFill>
                    <a:effectLst/>
                    <a:uLnTx/>
                    <a:uFillTx/>
                    <a:latin typeface="Arial"/>
                    <a:ea typeface="+mn-ea"/>
                    <a:cs typeface="+mn-cs"/>
                  </a:rPr>
                  <a:t>*</a:t>
                </a:r>
              </a:p>
            </p:txBody>
          </p:sp>
          <p:sp>
            <p:nvSpPr>
              <p:cNvPr id="15" name="TextBox 14">
                <a:extLst>
                  <a:ext uri="{FF2B5EF4-FFF2-40B4-BE49-F238E27FC236}">
                    <a16:creationId xmlns:a16="http://schemas.microsoft.com/office/drawing/2014/main" id="{409D2C3A-15CA-E942-87AD-2EBC252F5A71}"/>
                  </a:ext>
                </a:extLst>
              </p:cNvPr>
              <p:cNvSpPr txBox="1"/>
              <p:nvPr/>
            </p:nvSpPr>
            <p:spPr>
              <a:xfrm>
                <a:off x="3805942" y="3081789"/>
                <a:ext cx="1070092" cy="2462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rgbClr val="D0006F"/>
                    </a:solidFill>
                    <a:effectLst/>
                    <a:uLnTx/>
                    <a:uFillTx/>
                    <a:latin typeface="Arial"/>
                    <a:ea typeface="+mn-ea"/>
                    <a:cs typeface="+mn-cs"/>
                  </a:rPr>
                  <a:t>26.2% total</a:t>
                </a:r>
              </a:p>
            </p:txBody>
          </p:sp>
          <p:sp>
            <p:nvSpPr>
              <p:cNvPr id="16" name="TextBox 15">
                <a:extLst>
                  <a:ext uri="{FF2B5EF4-FFF2-40B4-BE49-F238E27FC236}">
                    <a16:creationId xmlns:a16="http://schemas.microsoft.com/office/drawing/2014/main" id="{77467E88-5AFD-114F-A0F6-9C620B7BFD43}"/>
                  </a:ext>
                </a:extLst>
              </p:cNvPr>
              <p:cNvSpPr txBox="1"/>
              <p:nvPr/>
            </p:nvSpPr>
            <p:spPr>
              <a:xfrm>
                <a:off x="3398930" y="2183557"/>
                <a:ext cx="1170679" cy="2462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rgbClr val="D0006F"/>
                    </a:solidFill>
                    <a:effectLst/>
                    <a:uLnTx/>
                    <a:uFillTx/>
                    <a:latin typeface="Arial"/>
                    <a:ea typeface="+mn-ea"/>
                    <a:cs typeface="+mn-cs"/>
                  </a:rPr>
                  <a:t>21.4% total</a:t>
                </a:r>
              </a:p>
            </p:txBody>
          </p:sp>
          <p:sp>
            <p:nvSpPr>
              <p:cNvPr id="2" name="Rectangle 1">
                <a:extLst>
                  <a:ext uri="{FF2B5EF4-FFF2-40B4-BE49-F238E27FC236}">
                    <a16:creationId xmlns:a16="http://schemas.microsoft.com/office/drawing/2014/main" id="{558AABC1-4A6A-4CA2-87C4-20C3683D95A1}"/>
                  </a:ext>
                </a:extLst>
              </p:cNvPr>
              <p:cNvSpPr/>
              <p:nvPr/>
            </p:nvSpPr>
            <p:spPr>
              <a:xfrm>
                <a:off x="1844754" y="1427862"/>
                <a:ext cx="88710" cy="97489"/>
              </a:xfrm>
              <a:prstGeom prst="rect">
                <a:avLst/>
              </a:prstGeom>
              <a:solidFill>
                <a:srgbClr val="5DCC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CF328B39-EF03-41FE-8DCD-E72755BE71D0}"/>
                  </a:ext>
                </a:extLst>
              </p:cNvPr>
              <p:cNvSpPr txBox="1"/>
              <p:nvPr/>
            </p:nvSpPr>
            <p:spPr>
              <a:xfrm>
                <a:off x="1933464" y="1381965"/>
                <a:ext cx="1675459" cy="189283"/>
              </a:xfrm>
              <a:prstGeom prst="rect">
                <a:avLst/>
              </a:prstGeom>
              <a:noFill/>
            </p:spPr>
            <p:txBody>
              <a:bodyPr wrap="none" rtlCol="0">
                <a:spAutoFit/>
              </a:bodyPr>
              <a:lstStyle/>
              <a:p>
                <a:pPr>
                  <a:lnSpc>
                    <a:spcPct val="90000"/>
                  </a:lnSpc>
                  <a:spcBef>
                    <a:spcPts val="1200"/>
                  </a:spcBef>
                  <a:buClr>
                    <a:schemeClr val="accent1"/>
                  </a:buClr>
                </a:pPr>
                <a:r>
                  <a:rPr lang="en-GB" sz="700" dirty="0"/>
                  <a:t>1 severe exacerbation (% of patients)</a:t>
                </a:r>
              </a:p>
            </p:txBody>
          </p:sp>
          <p:sp>
            <p:nvSpPr>
              <p:cNvPr id="17" name="Rectangle 16">
                <a:extLst>
                  <a:ext uri="{FF2B5EF4-FFF2-40B4-BE49-F238E27FC236}">
                    <a16:creationId xmlns:a16="http://schemas.microsoft.com/office/drawing/2014/main" id="{732B511D-C614-4BD4-9483-D4D2064808F1}"/>
                  </a:ext>
                </a:extLst>
              </p:cNvPr>
              <p:cNvSpPr/>
              <p:nvPr/>
            </p:nvSpPr>
            <p:spPr>
              <a:xfrm>
                <a:off x="1844754" y="1585092"/>
                <a:ext cx="88710" cy="97489"/>
              </a:xfrm>
              <a:prstGeom prst="rect">
                <a:avLst/>
              </a:prstGeom>
              <a:solidFill>
                <a:srgbClr val="D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44C40024-4158-4FDA-80A0-9A4C46E4A26B}"/>
                  </a:ext>
                </a:extLst>
              </p:cNvPr>
              <p:cNvSpPr txBox="1"/>
              <p:nvPr/>
            </p:nvSpPr>
            <p:spPr>
              <a:xfrm>
                <a:off x="1933464" y="1539195"/>
                <a:ext cx="1770036" cy="189283"/>
              </a:xfrm>
              <a:prstGeom prst="rect">
                <a:avLst/>
              </a:prstGeom>
              <a:noFill/>
            </p:spPr>
            <p:txBody>
              <a:bodyPr wrap="none" rtlCol="0">
                <a:spAutoFit/>
              </a:bodyPr>
              <a:lstStyle/>
              <a:p>
                <a:pPr>
                  <a:lnSpc>
                    <a:spcPct val="90000"/>
                  </a:lnSpc>
                  <a:spcBef>
                    <a:spcPts val="1200"/>
                  </a:spcBef>
                  <a:buClr>
                    <a:schemeClr val="accent1"/>
                  </a:buClr>
                </a:pPr>
                <a:r>
                  <a:rPr lang="en-GB" sz="700" dirty="0"/>
                  <a:t>≥2 severe exacerbations (% of patients)</a:t>
                </a:r>
              </a:p>
            </p:txBody>
          </p:sp>
        </p:grpSp>
        <p:sp>
          <p:nvSpPr>
            <p:cNvPr id="21" name="TextBox 20">
              <a:extLst>
                <a:ext uri="{FF2B5EF4-FFF2-40B4-BE49-F238E27FC236}">
                  <a16:creationId xmlns:a16="http://schemas.microsoft.com/office/drawing/2014/main" id="{F1FA0DAF-90AD-4874-8A2C-049D57D5E3AF}"/>
                </a:ext>
              </a:extLst>
            </p:cNvPr>
            <p:cNvSpPr txBox="1"/>
            <p:nvPr/>
          </p:nvSpPr>
          <p:spPr>
            <a:xfrm>
              <a:off x="412303" y="2795821"/>
              <a:ext cx="599844" cy="203133"/>
            </a:xfrm>
            <a:prstGeom prst="rect">
              <a:avLst/>
            </a:prstGeom>
            <a:noFill/>
          </p:spPr>
          <p:txBody>
            <a:bodyPr wrap="none" rtlCol="0">
              <a:spAutoFit/>
            </a:bodyPr>
            <a:lstStyle/>
            <a:p>
              <a:pPr>
                <a:lnSpc>
                  <a:spcPct val="90000"/>
                </a:lnSpc>
                <a:spcBef>
                  <a:spcPts val="1200"/>
                </a:spcBef>
                <a:buClr>
                  <a:schemeClr val="accent1"/>
                </a:buClr>
              </a:pPr>
              <a:r>
                <a:rPr lang="en-GB" sz="800" b="1" dirty="0"/>
                <a:t>(n=4948)</a:t>
              </a:r>
            </a:p>
          </p:txBody>
        </p:sp>
        <p:sp>
          <p:nvSpPr>
            <p:cNvPr id="22" name="TextBox 21">
              <a:extLst>
                <a:ext uri="{FF2B5EF4-FFF2-40B4-BE49-F238E27FC236}">
                  <a16:creationId xmlns:a16="http://schemas.microsoft.com/office/drawing/2014/main" id="{DA0CDEE2-D91D-45C3-91DF-3E6E10A4299D}"/>
                </a:ext>
              </a:extLst>
            </p:cNvPr>
            <p:cNvSpPr txBox="1"/>
            <p:nvPr/>
          </p:nvSpPr>
          <p:spPr>
            <a:xfrm>
              <a:off x="594262" y="3699820"/>
              <a:ext cx="599844" cy="203133"/>
            </a:xfrm>
            <a:prstGeom prst="rect">
              <a:avLst/>
            </a:prstGeom>
            <a:noFill/>
          </p:spPr>
          <p:txBody>
            <a:bodyPr wrap="none" rtlCol="0">
              <a:spAutoFit/>
            </a:bodyPr>
            <a:lstStyle/>
            <a:p>
              <a:pPr>
                <a:lnSpc>
                  <a:spcPct val="90000"/>
                </a:lnSpc>
                <a:spcBef>
                  <a:spcPts val="1200"/>
                </a:spcBef>
                <a:buClr>
                  <a:schemeClr val="accent1"/>
                </a:buClr>
              </a:pPr>
              <a:r>
                <a:rPr lang="en-GB" sz="800" b="1" dirty="0"/>
                <a:t>(n=1214)</a:t>
              </a:r>
            </a:p>
          </p:txBody>
        </p:sp>
      </p:grpSp>
    </p:spTree>
    <p:extLst>
      <p:ext uri="{BB962C8B-B14F-4D97-AF65-F5344CB8AC3E}">
        <p14:creationId xmlns:p14="http://schemas.microsoft.com/office/powerpoint/2010/main" val="367869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46987" y="184089"/>
            <a:ext cx="8341339" cy="600074"/>
          </a:xfrm>
        </p:spPr>
        <p:txBody>
          <a:bodyPr/>
          <a:lstStyle/>
          <a:p>
            <a:r>
              <a:rPr lang="en-GB" dirty="0"/>
              <a:t>Asthma is a chronic inflammatory disease; inflammation is central to exacerbations</a:t>
            </a:r>
            <a:r>
              <a:rPr lang="en-GB" baseline="30000" dirty="0"/>
              <a:t>1</a:t>
            </a:r>
            <a:endParaRPr lang="en-US" dirty="0"/>
          </a:p>
        </p:txBody>
      </p:sp>
      <p:sp>
        <p:nvSpPr>
          <p:cNvPr id="10" name="Text Placeholder 9">
            <a:extLst>
              <a:ext uri="{FF2B5EF4-FFF2-40B4-BE49-F238E27FC236}">
                <a16:creationId xmlns:a16="http://schemas.microsoft.com/office/drawing/2014/main" id="{22B5E558-591A-475A-BE8D-2046D4A7A95E}"/>
              </a:ext>
            </a:extLst>
          </p:cNvPr>
          <p:cNvSpPr>
            <a:spLocks noGrp="1"/>
          </p:cNvSpPr>
          <p:nvPr>
            <p:ph type="body" sz="quarter" idx="13"/>
          </p:nvPr>
        </p:nvSpPr>
        <p:spPr>
          <a:xfrm>
            <a:off x="246986" y="4580583"/>
            <a:ext cx="8449974" cy="484131"/>
          </a:xfrm>
        </p:spPr>
        <p:txBody>
          <a:bodyPr/>
          <a:lstStyle/>
          <a:p>
            <a:pPr>
              <a:spcAft>
                <a:spcPts val="225"/>
              </a:spcAft>
              <a:defRPr/>
            </a:pPr>
            <a:r>
              <a:rPr lang="en-GB" sz="600" dirty="0" err="1"/>
              <a:t>Bm</a:t>
            </a:r>
            <a:r>
              <a:rPr lang="en-GB" sz="600" dirty="0"/>
              <a:t> = basement membrane; </a:t>
            </a:r>
            <a:r>
              <a:rPr lang="en-GB" sz="600" dirty="0" err="1"/>
              <a:t>Bv</a:t>
            </a:r>
            <a:r>
              <a:rPr lang="en-GB" sz="600" dirty="0"/>
              <a:t> = blood vessel; CRTH2 = chemoattractant receptor-homologous molecule expressed on Th2 cells; </a:t>
            </a:r>
            <a:r>
              <a:rPr lang="en-GB" sz="600" dirty="0" err="1"/>
              <a:t>EoP</a:t>
            </a:r>
            <a:r>
              <a:rPr lang="en-GB" sz="600" dirty="0"/>
              <a:t> = </a:t>
            </a:r>
            <a:r>
              <a:rPr lang="en-GB" sz="600" dirty="0" err="1"/>
              <a:t>eosinophilopoiesis</a:t>
            </a:r>
            <a:r>
              <a:rPr lang="en-GB" sz="600" dirty="0"/>
              <a:t>; EOS = eosinophils; Ep = epithelium; </a:t>
            </a:r>
            <a:r>
              <a:rPr lang="en-GB" sz="600" dirty="0" err="1"/>
              <a:t>IgE</a:t>
            </a:r>
            <a:r>
              <a:rPr lang="en-GB" sz="600" dirty="0"/>
              <a:t> = immunoglobulin E; IL = interleukin;        ILC2 = type 2 innate lymphoid cells; PAMP = pathogen-associated molecular pattern; SM = smooth muscle; T1 = Type 1 cell; T2 = Type 2 cell; T17 = Type 17 cell; TLR = toll-like receptor; TSLP = thymic stromal lymphopoietin.</a:t>
            </a:r>
            <a:br>
              <a:rPr lang="en-GB" sz="600" dirty="0"/>
            </a:br>
            <a:r>
              <a:rPr lang="en-US" sz="600" dirty="0">
                <a:cs typeface="Arial" panose="020B0604020202020204" pitchFamily="34" charset="0"/>
              </a:rPr>
              <a:t>1. </a:t>
            </a:r>
            <a:r>
              <a:rPr lang="en-GB" sz="600" dirty="0"/>
              <a:t>Global Initiative for Asthma. Updated 2018. </a:t>
            </a:r>
            <a:r>
              <a:rPr lang="en-GB" sz="600" dirty="0" err="1"/>
              <a:t>www.ginasthma.org</a:t>
            </a:r>
            <a:r>
              <a:rPr lang="en-GB" sz="600" dirty="0"/>
              <a:t>. Accessed March 2019; </a:t>
            </a:r>
            <a:r>
              <a:rPr lang="en-US" sz="600" dirty="0">
                <a:cs typeface="Arial" panose="020B0604020202020204" pitchFamily="34" charset="0"/>
              </a:rPr>
              <a:t>2. </a:t>
            </a:r>
            <a:r>
              <a:rPr lang="en-GB" sz="600" dirty="0">
                <a:cs typeface="Arial" panose="020B0604020202020204" pitchFamily="34" charset="0"/>
              </a:rPr>
              <a:t>Holgate ST et al. </a:t>
            </a:r>
            <a:r>
              <a:rPr lang="en-GB" sz="600" i="1" dirty="0">
                <a:cs typeface="Arial" panose="020B0604020202020204" pitchFamily="34" charset="0"/>
              </a:rPr>
              <a:t>Nat Rev Dis Primers.</a:t>
            </a:r>
            <a:r>
              <a:rPr lang="en-GB" sz="600" dirty="0">
                <a:cs typeface="Arial" panose="020B0604020202020204" pitchFamily="34" charset="0"/>
              </a:rPr>
              <a:t> 2015;1:15025; 3.</a:t>
            </a:r>
            <a:r>
              <a:rPr lang="en-US" altLang="en-US" sz="600" dirty="0">
                <a:cs typeface="Arial" panose="020B0604020202020204" pitchFamily="34" charset="0"/>
              </a:rPr>
              <a:t> </a:t>
            </a:r>
            <a:r>
              <a:rPr lang="en-GB" sz="600" dirty="0"/>
              <a:t>Wenzel SE. </a:t>
            </a:r>
            <a:r>
              <a:rPr lang="en-GB" sz="600" i="1" dirty="0"/>
              <a:t>Nat Med. </a:t>
            </a:r>
            <a:r>
              <a:rPr lang="en-GB" sz="600" dirty="0"/>
              <a:t>2012;18:716-725; 4. Peters SP et al. </a:t>
            </a:r>
            <a:r>
              <a:rPr lang="en-GB" sz="600" i="1" dirty="0"/>
              <a:t>J Allergy </a:t>
            </a:r>
            <a:r>
              <a:rPr lang="en-GB" sz="600" i="1" dirty="0" err="1"/>
              <a:t>Clin</a:t>
            </a:r>
            <a:r>
              <a:rPr lang="en-GB" sz="600" i="1" dirty="0"/>
              <a:t> Immunol</a:t>
            </a:r>
            <a:r>
              <a:rPr lang="en-GB" sz="600" dirty="0"/>
              <a:t> </a:t>
            </a:r>
            <a:r>
              <a:rPr lang="en-GB" sz="600" i="1" dirty="0" err="1"/>
              <a:t>Pract</a:t>
            </a:r>
            <a:r>
              <a:rPr lang="en-GB" sz="600" i="1" dirty="0"/>
              <a:t>.</a:t>
            </a:r>
            <a:r>
              <a:rPr lang="en-GB" sz="600" dirty="0"/>
              <a:t> 2017;5:S15-S24; 5. Mukherjee M et al. </a:t>
            </a:r>
            <a:r>
              <a:rPr lang="en-GB" sz="600" i="1" dirty="0"/>
              <a:t>World Allergy Organ J. </a:t>
            </a:r>
            <a:r>
              <a:rPr lang="en-GB" sz="600" dirty="0"/>
              <a:t>2014;7:32.</a:t>
            </a:r>
          </a:p>
        </p:txBody>
      </p:sp>
      <p:sp>
        <p:nvSpPr>
          <p:cNvPr id="59" name="Slide Number Placeholder 4">
            <a:extLst>
              <a:ext uri="{FF2B5EF4-FFF2-40B4-BE49-F238E27FC236}">
                <a16:creationId xmlns:a16="http://schemas.microsoft.com/office/drawing/2014/main" id="{DA16DD36-6493-3343-9792-E2F915C206F6}"/>
              </a:ext>
            </a:extLst>
          </p:cNvPr>
          <p:cNvSpPr>
            <a:spLocks noGrp="1"/>
          </p:cNvSpPr>
          <p:nvPr>
            <p:ph type="sldNum" sz="quarter" idx="4"/>
          </p:nvPr>
        </p:nvSpPr>
        <p:spPr>
          <a:xfrm>
            <a:off x="8849754" y="4822092"/>
            <a:ext cx="294246" cy="274637"/>
          </a:xfrm>
        </p:spPr>
        <p:txBody>
          <a:bodyPr/>
          <a:lstStyle/>
          <a:p>
            <a:fld id="{3C4F54F3-C349-4609-AFEE-01462D5C7942}" type="slidenum">
              <a:rPr lang="en-GB" smtClean="0"/>
              <a:pPr/>
              <a:t>11</a:t>
            </a:fld>
            <a:endParaRPr lang="en-GB" dirty="0"/>
          </a:p>
        </p:txBody>
      </p:sp>
      <p:sp>
        <p:nvSpPr>
          <p:cNvPr id="84" name="TextBox 83">
            <a:extLst>
              <a:ext uri="{FF2B5EF4-FFF2-40B4-BE49-F238E27FC236}">
                <a16:creationId xmlns:a16="http://schemas.microsoft.com/office/drawing/2014/main" id="{5A3647B1-D853-9343-9F3A-4C14B372E528}"/>
              </a:ext>
            </a:extLst>
          </p:cNvPr>
          <p:cNvSpPr txBox="1"/>
          <p:nvPr/>
        </p:nvSpPr>
        <p:spPr>
          <a:xfrm>
            <a:off x="4664869" y="1152255"/>
            <a:ext cx="4293393" cy="338554"/>
          </a:xfrm>
          <a:prstGeom prst="rect">
            <a:avLst/>
          </a:prstGeom>
          <a:noFill/>
        </p:spPr>
        <p:txBody>
          <a:bodyPr wrap="square" rtlCol="0">
            <a:spAutoFit/>
          </a:bodyPr>
          <a:lstStyle/>
          <a:p>
            <a:pPr algn="ctr"/>
            <a:r>
              <a:rPr lang="en-US" sz="1600" b="1" dirty="0">
                <a:solidFill>
                  <a:schemeClr val="tx2"/>
                </a:solidFill>
              </a:rPr>
              <a:t>Key inflammatory pathways in asthma</a:t>
            </a:r>
            <a:r>
              <a:rPr lang="en-US" sz="1600" b="1" baseline="30000" dirty="0">
                <a:solidFill>
                  <a:schemeClr val="tx2"/>
                </a:solidFill>
              </a:rPr>
              <a:t>3–5</a:t>
            </a:r>
            <a:endParaRPr lang="en-US" sz="1600" b="1" dirty="0">
              <a:solidFill>
                <a:schemeClr val="tx2"/>
              </a:solidFill>
            </a:endParaRPr>
          </a:p>
        </p:txBody>
      </p:sp>
      <p:sp>
        <p:nvSpPr>
          <p:cNvPr id="85" name="Down Arrow 84">
            <a:extLst>
              <a:ext uri="{FF2B5EF4-FFF2-40B4-BE49-F238E27FC236}">
                <a16:creationId xmlns:a16="http://schemas.microsoft.com/office/drawing/2014/main" id="{571A74FA-660A-2547-BCFA-2B6A7609A23C}"/>
              </a:ext>
            </a:extLst>
          </p:cNvPr>
          <p:cNvSpPr/>
          <p:nvPr/>
        </p:nvSpPr>
        <p:spPr>
          <a:xfrm>
            <a:off x="4090374" y="2375413"/>
            <a:ext cx="291135" cy="358227"/>
          </a:xfrm>
          <a:prstGeom prst="downArrow">
            <a:avLst/>
          </a:prstGeom>
          <a:solidFill>
            <a:srgbClr val="D000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37B3D52-9091-5143-8FB9-0CE551E3B04B}"/>
              </a:ext>
            </a:extLst>
          </p:cNvPr>
          <p:cNvSpPr txBox="1"/>
          <p:nvPr/>
        </p:nvSpPr>
        <p:spPr>
          <a:xfrm>
            <a:off x="217490" y="1168417"/>
            <a:ext cx="3821931" cy="338554"/>
          </a:xfrm>
          <a:prstGeom prst="rect">
            <a:avLst/>
          </a:prstGeom>
          <a:noFill/>
        </p:spPr>
        <p:txBody>
          <a:bodyPr wrap="square" rtlCol="0">
            <a:spAutoFit/>
          </a:bodyPr>
          <a:lstStyle/>
          <a:p>
            <a:pPr algn="ctr"/>
            <a:r>
              <a:rPr lang="en-US" sz="1600" b="1" dirty="0">
                <a:solidFill>
                  <a:schemeClr val="tx2"/>
                </a:solidFill>
              </a:rPr>
              <a:t>Healthy vs. </a:t>
            </a:r>
            <a:r>
              <a:rPr lang="en-US" sz="1600" b="1" dirty="0">
                <a:solidFill>
                  <a:srgbClr val="D0006F"/>
                </a:solidFill>
              </a:rPr>
              <a:t>severe asthmatic airway</a:t>
            </a:r>
            <a:r>
              <a:rPr lang="en-US" sz="1600" b="1" baseline="30000" dirty="0">
                <a:solidFill>
                  <a:srgbClr val="D0006F"/>
                </a:solidFill>
              </a:rPr>
              <a:t>2</a:t>
            </a:r>
            <a:endParaRPr lang="en-US" sz="1600" b="1" dirty="0">
              <a:solidFill>
                <a:srgbClr val="D0006F"/>
              </a:solidFill>
            </a:endParaRPr>
          </a:p>
        </p:txBody>
      </p:sp>
      <p:cxnSp>
        <p:nvCxnSpPr>
          <p:cNvPr id="48" name="Straight Connector 47">
            <a:extLst>
              <a:ext uri="{FF2B5EF4-FFF2-40B4-BE49-F238E27FC236}">
                <a16:creationId xmlns:a16="http://schemas.microsoft.com/office/drawing/2014/main" id="{B8433B35-3DA4-E54A-9D9F-4736C9F3FD7A}"/>
              </a:ext>
            </a:extLst>
          </p:cNvPr>
          <p:cNvCxnSpPr>
            <a:cxnSpLocks/>
          </p:cNvCxnSpPr>
          <p:nvPr/>
        </p:nvCxnSpPr>
        <p:spPr>
          <a:xfrm>
            <a:off x="4883193" y="2202539"/>
            <a:ext cx="242053" cy="2077"/>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79476985-65AA-A040-8173-B465033D8694}"/>
              </a:ext>
            </a:extLst>
          </p:cNvPr>
          <p:cNvSpPr/>
          <p:nvPr/>
        </p:nvSpPr>
        <p:spPr>
          <a:xfrm>
            <a:off x="5268577" y="2797926"/>
            <a:ext cx="733345" cy="1653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CA60BC0C-3666-4CE8-A0DF-19D8F44FD9BA}"/>
              </a:ext>
            </a:extLst>
          </p:cNvPr>
          <p:cNvGrpSpPr/>
          <p:nvPr/>
        </p:nvGrpSpPr>
        <p:grpSpPr>
          <a:xfrm>
            <a:off x="477920" y="1497782"/>
            <a:ext cx="8233514" cy="2668459"/>
            <a:chOff x="572632" y="1483834"/>
            <a:chExt cx="8233514" cy="2668459"/>
          </a:xfrm>
        </p:grpSpPr>
        <p:grpSp>
          <p:nvGrpSpPr>
            <p:cNvPr id="78" name="Group 77">
              <a:extLst>
                <a:ext uri="{FF2B5EF4-FFF2-40B4-BE49-F238E27FC236}">
                  <a16:creationId xmlns:a16="http://schemas.microsoft.com/office/drawing/2014/main" id="{2EA416AE-E7FF-684B-B7B0-278695EE2A1B}"/>
                </a:ext>
              </a:extLst>
            </p:cNvPr>
            <p:cNvGrpSpPr/>
            <p:nvPr/>
          </p:nvGrpSpPr>
          <p:grpSpPr>
            <a:xfrm>
              <a:off x="572632" y="1483834"/>
              <a:ext cx="4769462" cy="2612950"/>
              <a:chOff x="1259064" y="2915844"/>
              <a:chExt cx="3867655" cy="1853691"/>
            </a:xfrm>
          </p:grpSpPr>
          <p:pic>
            <p:nvPicPr>
              <p:cNvPr id="27" name="Picture 3">
                <a:extLst>
                  <a:ext uri="{FF2B5EF4-FFF2-40B4-BE49-F238E27FC236}">
                    <a16:creationId xmlns:a16="http://schemas.microsoft.com/office/drawing/2014/main" id="{95664121-6E62-D54D-AC3A-F9E0EF831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064" y="2915844"/>
                <a:ext cx="2157880" cy="1853691"/>
              </a:xfrm>
              <a:prstGeom prst="rect">
                <a:avLst/>
              </a:prstGeom>
              <a:ln/>
              <a:effectLst/>
            </p:spPr>
            <p:style>
              <a:lnRef idx="3">
                <a:schemeClr val="lt1"/>
              </a:lnRef>
              <a:fillRef idx="1">
                <a:schemeClr val="accent3"/>
              </a:fillRef>
              <a:effectRef idx="1">
                <a:schemeClr val="accent3"/>
              </a:effectRef>
              <a:fontRef idx="minor">
                <a:schemeClr val="lt1"/>
              </a:fontRef>
            </p:style>
          </p:pic>
          <p:cxnSp>
            <p:nvCxnSpPr>
              <p:cNvPr id="30" name="Straight Connector 29">
                <a:extLst>
                  <a:ext uri="{FF2B5EF4-FFF2-40B4-BE49-F238E27FC236}">
                    <a16:creationId xmlns:a16="http://schemas.microsoft.com/office/drawing/2014/main" id="{BC0BBBB2-A6E7-2E4A-8760-1FC8A6188DE0}"/>
                  </a:ext>
                </a:extLst>
              </p:cNvPr>
              <p:cNvCxnSpPr>
                <a:cxnSpLocks/>
                <a:endCxn id="32" idx="1"/>
              </p:cNvCxnSpPr>
              <p:nvPr/>
            </p:nvCxnSpPr>
            <p:spPr>
              <a:xfrm flipV="1">
                <a:off x="3009558" y="3422044"/>
                <a:ext cx="634009" cy="411986"/>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F4B21466-E7DA-504E-8FDA-9A088574670C}"/>
                  </a:ext>
                </a:extLst>
              </p:cNvPr>
              <p:cNvSpPr txBox="1"/>
              <p:nvPr/>
            </p:nvSpPr>
            <p:spPr>
              <a:xfrm>
                <a:off x="3643566" y="3312871"/>
                <a:ext cx="1260755" cy="218345"/>
              </a:xfrm>
              <a:prstGeom prst="rect">
                <a:avLst/>
              </a:prstGeom>
              <a:noFill/>
            </p:spPr>
            <p:txBody>
              <a:bodyPr wrap="none" rtlCol="0">
                <a:spAutoFit/>
              </a:bodyPr>
              <a:lstStyle/>
              <a:p>
                <a:r>
                  <a:rPr lang="en-US" sz="1400" b="1" dirty="0">
                    <a:solidFill>
                      <a:srgbClr val="D0006F"/>
                    </a:solidFill>
                  </a:rPr>
                  <a:t>INFLAMMATION</a:t>
                </a:r>
              </a:p>
            </p:txBody>
          </p:sp>
          <p:cxnSp>
            <p:nvCxnSpPr>
              <p:cNvPr id="33" name="Straight Connector 32">
                <a:extLst>
                  <a:ext uri="{FF2B5EF4-FFF2-40B4-BE49-F238E27FC236}">
                    <a16:creationId xmlns:a16="http://schemas.microsoft.com/office/drawing/2014/main" id="{30312117-D8C5-C749-B5AC-2A422EB802F2}"/>
                  </a:ext>
                </a:extLst>
              </p:cNvPr>
              <p:cNvCxnSpPr>
                <a:cxnSpLocks/>
              </p:cNvCxnSpPr>
              <p:nvPr/>
            </p:nvCxnSpPr>
            <p:spPr>
              <a:xfrm flipV="1">
                <a:off x="3009558" y="4118424"/>
                <a:ext cx="509179" cy="6833"/>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77DBB9D8-E8F9-EB47-B8E4-6A9ACFBD7DE6}"/>
                  </a:ext>
                </a:extLst>
              </p:cNvPr>
              <p:cNvSpPr txBox="1"/>
              <p:nvPr/>
            </p:nvSpPr>
            <p:spPr>
              <a:xfrm>
                <a:off x="3552271" y="3988671"/>
                <a:ext cx="1574448" cy="196510"/>
              </a:xfrm>
              <a:prstGeom prst="rect">
                <a:avLst/>
              </a:prstGeom>
              <a:noFill/>
            </p:spPr>
            <p:txBody>
              <a:bodyPr wrap="none" rtlCol="0">
                <a:spAutoFit/>
              </a:bodyPr>
              <a:lstStyle/>
              <a:p>
                <a:r>
                  <a:rPr lang="en-US" sz="1200" dirty="0">
                    <a:solidFill>
                      <a:schemeClr val="tx2"/>
                    </a:solidFill>
                  </a:rPr>
                  <a:t>Smooth muscle thickened</a:t>
                </a:r>
              </a:p>
            </p:txBody>
          </p:sp>
          <p:cxnSp>
            <p:nvCxnSpPr>
              <p:cNvPr id="41" name="Straight Connector 40">
                <a:extLst>
                  <a:ext uri="{FF2B5EF4-FFF2-40B4-BE49-F238E27FC236}">
                    <a16:creationId xmlns:a16="http://schemas.microsoft.com/office/drawing/2014/main" id="{1876B15D-CB3B-C545-B7D8-85E83F3C6C94}"/>
                  </a:ext>
                </a:extLst>
              </p:cNvPr>
              <p:cNvCxnSpPr>
                <a:cxnSpLocks/>
                <a:endCxn id="43" idx="1"/>
              </p:cNvCxnSpPr>
              <p:nvPr/>
            </p:nvCxnSpPr>
            <p:spPr>
              <a:xfrm flipV="1">
                <a:off x="2527685" y="3915206"/>
                <a:ext cx="1024586" cy="2474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4DA42B07-CE90-9447-9E55-6E6B3CD06C5A}"/>
                  </a:ext>
                </a:extLst>
              </p:cNvPr>
              <p:cNvSpPr txBox="1"/>
              <p:nvPr/>
            </p:nvSpPr>
            <p:spPr>
              <a:xfrm>
                <a:off x="3552271" y="3816951"/>
                <a:ext cx="1366464" cy="196510"/>
              </a:xfrm>
              <a:prstGeom prst="rect">
                <a:avLst/>
              </a:prstGeom>
              <a:noFill/>
            </p:spPr>
            <p:txBody>
              <a:bodyPr wrap="none" rtlCol="0">
                <a:spAutoFit/>
              </a:bodyPr>
              <a:lstStyle/>
              <a:p>
                <a:r>
                  <a:rPr lang="en-US" sz="1200" dirty="0">
                    <a:solidFill>
                      <a:schemeClr val="tx2"/>
                    </a:solidFill>
                  </a:rPr>
                  <a:t>Mucus hypersecretion</a:t>
                </a:r>
              </a:p>
            </p:txBody>
          </p:sp>
        </p:grpSp>
        <p:pic>
          <p:nvPicPr>
            <p:cNvPr id="51" name="Picture 50" descr="C:\Users\LouiseMaddison\AppData\Local\Microsoft\Windows\INetCache\Content.Word\Fig-4.jpg">
              <a:extLst>
                <a:ext uri="{FF2B5EF4-FFF2-40B4-BE49-F238E27FC236}">
                  <a16:creationId xmlns:a16="http://schemas.microsoft.com/office/drawing/2014/main" id="{09606E69-D090-494E-AF05-232B9275FFE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7732" y="1702532"/>
              <a:ext cx="3568414" cy="2449761"/>
            </a:xfrm>
            <a:prstGeom prst="rect">
              <a:avLst/>
            </a:prstGeom>
            <a:noFill/>
            <a:ln>
              <a:noFill/>
            </a:ln>
          </p:spPr>
        </p:pic>
      </p:grpSp>
    </p:spTree>
    <p:extLst>
      <p:ext uri="{BB962C8B-B14F-4D97-AF65-F5344CB8AC3E}">
        <p14:creationId xmlns:p14="http://schemas.microsoft.com/office/powerpoint/2010/main" val="1578248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778A-A041-8142-9A18-BE23BDE203F4}"/>
              </a:ext>
            </a:extLst>
          </p:cNvPr>
          <p:cNvSpPr>
            <a:spLocks noGrp="1"/>
          </p:cNvSpPr>
          <p:nvPr>
            <p:ph type="title"/>
          </p:nvPr>
        </p:nvSpPr>
        <p:spPr>
          <a:xfrm>
            <a:off x="246987" y="184089"/>
            <a:ext cx="8717969" cy="600074"/>
          </a:xfrm>
        </p:spPr>
        <p:txBody>
          <a:bodyPr/>
          <a:lstStyle/>
          <a:p>
            <a:r>
              <a:rPr lang="en-GB" dirty="0"/>
              <a:t>Asthma is caused by airway inflammation; yet, the initial medication prescribed has been as-needed SABA</a:t>
            </a:r>
            <a:r>
              <a:rPr lang="en-GB" baseline="30000" dirty="0"/>
              <a:t>1,2</a:t>
            </a:r>
            <a:endParaRPr lang="en-US" dirty="0"/>
          </a:p>
        </p:txBody>
      </p:sp>
      <p:sp>
        <p:nvSpPr>
          <p:cNvPr id="8" name="Text Placeholder 7">
            <a:extLst>
              <a:ext uri="{FF2B5EF4-FFF2-40B4-BE49-F238E27FC236}">
                <a16:creationId xmlns:a16="http://schemas.microsoft.com/office/drawing/2014/main" id="{3C9A45E0-889E-4630-BAD3-9742C36DB734}"/>
              </a:ext>
            </a:extLst>
          </p:cNvPr>
          <p:cNvSpPr>
            <a:spLocks noGrp="1"/>
          </p:cNvSpPr>
          <p:nvPr>
            <p:ph type="body" sz="quarter" idx="13"/>
          </p:nvPr>
        </p:nvSpPr>
        <p:spPr>
          <a:xfrm>
            <a:off x="246986" y="4615237"/>
            <a:ext cx="8235097" cy="449477"/>
          </a:xfrm>
        </p:spPr>
        <p:txBody>
          <a:bodyPr/>
          <a:lstStyle/>
          <a:p>
            <a:r>
              <a:rPr lang="en-GB" sz="600" dirty="0"/>
              <a:t>ICS = inhaled corticosteroid; IL = interleukin; LABA = long-acting </a:t>
            </a:r>
            <a:r>
              <a:rPr lang="el-GR" sz="600" dirty="0"/>
              <a:t>β</a:t>
            </a:r>
            <a:r>
              <a:rPr lang="en-GB" sz="600" baseline="-25000" dirty="0"/>
              <a:t>2</a:t>
            </a:r>
            <a:r>
              <a:rPr lang="en-GB" sz="600" dirty="0"/>
              <a:t>-agonist; LTRA = leukotriene receptor antagonist; OCS = oral corticosteroid; SABA = short-acting </a:t>
            </a:r>
            <a:r>
              <a:rPr lang="el-GR" sz="600" dirty="0"/>
              <a:t>β</a:t>
            </a:r>
            <a:r>
              <a:rPr lang="en-GB" sz="600" baseline="-25000" dirty="0"/>
              <a:t>2</a:t>
            </a:r>
            <a:r>
              <a:rPr lang="en-GB" sz="600" dirty="0"/>
              <a:t>-agonist.</a:t>
            </a:r>
            <a:br>
              <a:rPr lang="en-GB" sz="600" dirty="0"/>
            </a:br>
            <a:r>
              <a:rPr lang="en-GB" sz="600" dirty="0"/>
              <a:t>1. O’Byrne PM et al. </a:t>
            </a:r>
            <a:r>
              <a:rPr lang="en-GB" sz="600" i="1" dirty="0"/>
              <a:t>Eur Respir J. </a:t>
            </a:r>
            <a:r>
              <a:rPr lang="en-GB" sz="600" dirty="0"/>
              <a:t>2017;50:1701103; 2. Global Initiative for Asthma. Updated 2018. </a:t>
            </a:r>
            <a:r>
              <a:rPr lang="en-GB" sz="600" dirty="0" err="1"/>
              <a:t>www.ginasthma.org</a:t>
            </a:r>
            <a:r>
              <a:rPr lang="en-GB" sz="600" dirty="0"/>
              <a:t>. Accessed March 2019. </a:t>
            </a:r>
          </a:p>
        </p:txBody>
      </p:sp>
      <p:sp>
        <p:nvSpPr>
          <p:cNvPr id="5" name="Slide Number Placeholder 4">
            <a:extLst>
              <a:ext uri="{FF2B5EF4-FFF2-40B4-BE49-F238E27FC236}">
                <a16:creationId xmlns:a16="http://schemas.microsoft.com/office/drawing/2014/main" id="{06D342F4-9218-E441-A480-E72C8D19BF0A}"/>
              </a:ext>
            </a:extLst>
          </p:cNvPr>
          <p:cNvSpPr>
            <a:spLocks noGrp="1"/>
          </p:cNvSpPr>
          <p:nvPr>
            <p:ph type="sldNum" sz="quarter" idx="4"/>
          </p:nvPr>
        </p:nvSpPr>
        <p:spPr/>
        <p:txBody>
          <a:bodyPr/>
          <a:lstStyle/>
          <a:p>
            <a:fld id="{3C4F54F3-C349-4609-AFEE-01462D5C7942}" type="slidenum">
              <a:rPr lang="en-GB" smtClean="0"/>
              <a:pPr/>
              <a:t>12</a:t>
            </a:fld>
            <a:endParaRPr lang="en-GB"/>
          </a:p>
        </p:txBody>
      </p:sp>
      <p:grpSp>
        <p:nvGrpSpPr>
          <p:cNvPr id="14" name="Group 13">
            <a:extLst>
              <a:ext uri="{FF2B5EF4-FFF2-40B4-BE49-F238E27FC236}">
                <a16:creationId xmlns:a16="http://schemas.microsoft.com/office/drawing/2014/main" id="{3712AAA6-8741-478A-AD3D-3AF8DFB134C0}"/>
              </a:ext>
            </a:extLst>
          </p:cNvPr>
          <p:cNvGrpSpPr/>
          <p:nvPr/>
        </p:nvGrpSpPr>
        <p:grpSpPr>
          <a:xfrm>
            <a:off x="261685" y="933450"/>
            <a:ext cx="8533816" cy="3553485"/>
            <a:chOff x="261685" y="933450"/>
            <a:chExt cx="8533816" cy="3553485"/>
          </a:xfrm>
        </p:grpSpPr>
        <p:grpSp>
          <p:nvGrpSpPr>
            <p:cNvPr id="12" name="Group 11">
              <a:extLst>
                <a:ext uri="{FF2B5EF4-FFF2-40B4-BE49-F238E27FC236}">
                  <a16:creationId xmlns:a16="http://schemas.microsoft.com/office/drawing/2014/main" id="{8D6AAF85-B606-4BEB-A00A-20EDC970D2B1}"/>
                </a:ext>
              </a:extLst>
            </p:cNvPr>
            <p:cNvGrpSpPr/>
            <p:nvPr/>
          </p:nvGrpSpPr>
          <p:grpSpPr>
            <a:xfrm>
              <a:off x="261685" y="933450"/>
              <a:ext cx="8533816" cy="3553485"/>
              <a:chOff x="261685" y="933450"/>
              <a:chExt cx="8533816" cy="3553485"/>
            </a:xfrm>
          </p:grpSpPr>
          <p:grpSp>
            <p:nvGrpSpPr>
              <p:cNvPr id="6" name="Group 5">
                <a:extLst>
                  <a:ext uri="{FF2B5EF4-FFF2-40B4-BE49-F238E27FC236}">
                    <a16:creationId xmlns:a16="http://schemas.microsoft.com/office/drawing/2014/main" id="{C25112A2-E8E9-40FB-B91F-89C6C16AD2E0}"/>
                  </a:ext>
                </a:extLst>
              </p:cNvPr>
              <p:cNvGrpSpPr/>
              <p:nvPr/>
            </p:nvGrpSpPr>
            <p:grpSpPr>
              <a:xfrm>
                <a:off x="261685" y="933450"/>
                <a:ext cx="8533816" cy="3553485"/>
                <a:chOff x="261685" y="933450"/>
                <a:chExt cx="8533816" cy="3553485"/>
              </a:xfrm>
            </p:grpSpPr>
            <p:grpSp>
              <p:nvGrpSpPr>
                <p:cNvPr id="4" name="Group 3">
                  <a:extLst>
                    <a:ext uri="{FF2B5EF4-FFF2-40B4-BE49-F238E27FC236}">
                      <a16:creationId xmlns:a16="http://schemas.microsoft.com/office/drawing/2014/main" id="{7782061D-8F21-4FDB-BA7E-8323E71CC95C}"/>
                    </a:ext>
                  </a:extLst>
                </p:cNvPr>
                <p:cNvGrpSpPr/>
                <p:nvPr/>
              </p:nvGrpSpPr>
              <p:grpSpPr>
                <a:xfrm>
                  <a:off x="261685" y="933450"/>
                  <a:ext cx="8533816" cy="3532500"/>
                  <a:chOff x="261685" y="933450"/>
                  <a:chExt cx="8533816" cy="3532500"/>
                </a:xfrm>
              </p:grpSpPr>
              <p:pic>
                <p:nvPicPr>
                  <p:cNvPr id="10" name="Picture 9">
                    <a:extLst>
                      <a:ext uri="{FF2B5EF4-FFF2-40B4-BE49-F238E27FC236}">
                        <a16:creationId xmlns:a16="http://schemas.microsoft.com/office/drawing/2014/main" id="{6488FE71-7E38-49EF-ACFA-EEE596932F91}"/>
                      </a:ext>
                    </a:extLst>
                  </p:cNvPr>
                  <p:cNvPicPr>
                    <a:picLocks noChangeAspect="1"/>
                  </p:cNvPicPr>
                  <p:nvPr/>
                </p:nvPicPr>
                <p:blipFill>
                  <a:blip r:embed="rId3"/>
                  <a:stretch>
                    <a:fillRect/>
                  </a:stretch>
                </p:blipFill>
                <p:spPr>
                  <a:xfrm>
                    <a:off x="261685" y="933450"/>
                    <a:ext cx="8533816" cy="3532500"/>
                  </a:xfrm>
                  <a:prstGeom prst="rect">
                    <a:avLst/>
                  </a:prstGeom>
                </p:spPr>
              </p:pic>
              <p:sp>
                <p:nvSpPr>
                  <p:cNvPr id="15" name="Rectangle 14">
                    <a:extLst>
                      <a:ext uri="{FF2B5EF4-FFF2-40B4-BE49-F238E27FC236}">
                        <a16:creationId xmlns:a16="http://schemas.microsoft.com/office/drawing/2014/main" id="{1A19BB55-58BB-3A42-BFE2-0D070E170095}"/>
                      </a:ext>
                    </a:extLst>
                  </p:cNvPr>
                  <p:cNvSpPr/>
                  <p:nvPr/>
                </p:nvSpPr>
                <p:spPr>
                  <a:xfrm>
                    <a:off x="5800726" y="3863340"/>
                    <a:ext cx="2625618" cy="366395"/>
                  </a:xfrm>
                  <a:prstGeom prst="rect">
                    <a:avLst/>
                  </a:prstGeom>
                  <a:noFill/>
                  <a:ln w="57150">
                    <a:solidFill>
                      <a:srgbClr val="D0006F"/>
                    </a:solidFill>
                  </a:ln>
                  <a:effectLst/>
                </p:spPr>
                <p:style>
                  <a:lnRef idx="1">
                    <a:schemeClr val="accent1"/>
                  </a:lnRef>
                  <a:fillRef idx="3">
                    <a:schemeClr val="accent1"/>
                  </a:fillRef>
                  <a:effectRef idx="2">
                    <a:schemeClr val="accent1"/>
                  </a:effectRef>
                  <a:fontRef idx="minor">
                    <a:schemeClr val="lt1"/>
                  </a:fontRef>
                </p:style>
                <p:txBody>
                  <a:bodyPr bIns="251999" rtlCol="0" anchor="ctr"/>
                  <a:lstStyle/>
                  <a:p>
                    <a:pPr algn="ctr"/>
                    <a:endParaRPr lang="en-US"/>
                  </a:p>
                </p:txBody>
              </p:sp>
              <p:sp>
                <p:nvSpPr>
                  <p:cNvPr id="9" name="Rectangle 8">
                    <a:extLst>
                      <a:ext uri="{FF2B5EF4-FFF2-40B4-BE49-F238E27FC236}">
                        <a16:creationId xmlns:a16="http://schemas.microsoft.com/office/drawing/2014/main" id="{6FD9578A-2AD3-4D8D-BE4E-D6956B82FC90}"/>
                      </a:ext>
                    </a:extLst>
                  </p:cNvPr>
                  <p:cNvSpPr/>
                  <p:nvPr/>
                </p:nvSpPr>
                <p:spPr>
                  <a:xfrm>
                    <a:off x="1600200" y="1643016"/>
                    <a:ext cx="672942" cy="6001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CD183287-9389-DF43-BF32-D794F1B5FFA8}"/>
                      </a:ext>
                    </a:extLst>
                  </p:cNvPr>
                  <p:cNvSpPr/>
                  <p:nvPr/>
                </p:nvSpPr>
                <p:spPr>
                  <a:xfrm>
                    <a:off x="1600200" y="3863340"/>
                    <a:ext cx="4200526" cy="366395"/>
                  </a:xfrm>
                  <a:prstGeom prst="rect">
                    <a:avLst/>
                  </a:prstGeom>
                  <a:noFill/>
                  <a:ln w="57150">
                    <a:solidFill>
                      <a:srgbClr val="D0006F"/>
                    </a:solidFill>
                  </a:ln>
                  <a:effectLst/>
                </p:spPr>
                <p:style>
                  <a:lnRef idx="1">
                    <a:schemeClr val="accent1"/>
                  </a:lnRef>
                  <a:fillRef idx="3">
                    <a:schemeClr val="accent1"/>
                  </a:fillRef>
                  <a:effectRef idx="2">
                    <a:schemeClr val="accent1"/>
                  </a:effectRef>
                  <a:fontRef idx="minor">
                    <a:schemeClr val="lt1"/>
                  </a:fontRef>
                </p:style>
                <p:txBody>
                  <a:bodyPr bIns="251999" rtlCol="0" anchor="ctr"/>
                  <a:lstStyle/>
                  <a:p>
                    <a:pPr algn="ctr"/>
                    <a:endParaRPr lang="en-US" dirty="0"/>
                  </a:p>
                </p:txBody>
              </p:sp>
            </p:grpSp>
            <p:sp>
              <p:nvSpPr>
                <p:cNvPr id="11" name="Rectangle 10">
                  <a:extLst>
                    <a:ext uri="{FF2B5EF4-FFF2-40B4-BE49-F238E27FC236}">
                      <a16:creationId xmlns:a16="http://schemas.microsoft.com/office/drawing/2014/main" id="{BB1EE1E2-0246-4162-B6C0-69876E6132AB}"/>
                    </a:ext>
                  </a:extLst>
                </p:cNvPr>
                <p:cNvSpPr/>
                <p:nvPr/>
              </p:nvSpPr>
              <p:spPr>
                <a:xfrm>
                  <a:off x="1502504" y="4239560"/>
                  <a:ext cx="6528022" cy="247375"/>
                </a:xfrm>
                <a:prstGeom prst="rect">
                  <a:avLst/>
                </a:prstGeom>
              </p:spPr>
              <p:txBody>
                <a:bodyPr wrap="square">
                  <a:spAutoFit/>
                </a:bodyPr>
                <a:lstStyle/>
                <a:p>
                  <a:pPr>
                    <a:lnSpc>
                      <a:spcPct val="105000"/>
                    </a:lnSpc>
                    <a:spcAft>
                      <a:spcPts val="0"/>
                    </a:spcAft>
                  </a:pPr>
                  <a:r>
                    <a:rPr lang="en-GB" sz="1000" dirty="0">
                      <a:latin typeface="Calibri" panose="020F0502020204030204" pitchFamily="34" charset="0"/>
                      <a:ea typeface="Calibri" panose="020F0502020204030204" pitchFamily="34" charset="0"/>
                    </a:rPr>
                    <a:t>© 2018 Global Strategy Asthma Management and Prevention, all rights reserved. Use is by express license from the owner</a:t>
                  </a:r>
                </a:p>
              </p:txBody>
            </p:sp>
          </p:grpSp>
          <p:grpSp>
            <p:nvGrpSpPr>
              <p:cNvPr id="7" name="Group 6">
                <a:extLst>
                  <a:ext uri="{FF2B5EF4-FFF2-40B4-BE49-F238E27FC236}">
                    <a16:creationId xmlns:a16="http://schemas.microsoft.com/office/drawing/2014/main" id="{CFBA5ECC-F33B-4F31-8407-22B516394523}"/>
                  </a:ext>
                </a:extLst>
              </p:cNvPr>
              <p:cNvGrpSpPr/>
              <p:nvPr/>
            </p:nvGrpSpPr>
            <p:grpSpPr>
              <a:xfrm>
                <a:off x="2312338" y="3898952"/>
                <a:ext cx="149718" cy="287936"/>
                <a:chOff x="2312338" y="3898952"/>
                <a:chExt cx="149718" cy="287936"/>
              </a:xfrm>
            </p:grpSpPr>
            <p:sp>
              <p:nvSpPr>
                <p:cNvPr id="3" name="Rectangle 2">
                  <a:extLst>
                    <a:ext uri="{FF2B5EF4-FFF2-40B4-BE49-F238E27FC236}">
                      <a16:creationId xmlns:a16="http://schemas.microsoft.com/office/drawing/2014/main" id="{BDF2DA19-EB52-4E31-AEE2-6E0104FCD844}"/>
                    </a:ext>
                  </a:extLst>
                </p:cNvPr>
                <p:cNvSpPr/>
                <p:nvPr/>
              </p:nvSpPr>
              <p:spPr>
                <a:xfrm>
                  <a:off x="2317276" y="3898952"/>
                  <a:ext cx="144780" cy="45719"/>
                </a:xfrm>
                <a:prstGeom prst="rect">
                  <a:avLst/>
                </a:prstGeom>
                <a:solidFill>
                  <a:srgbClr val="DDF4FE"/>
                </a:solidFill>
                <a:ln>
                  <a:solidFill>
                    <a:srgbClr val="DDF4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F0343A3B-1E83-450A-A62E-C31F4D54BD62}"/>
                    </a:ext>
                  </a:extLst>
                </p:cNvPr>
                <p:cNvSpPr/>
                <p:nvPr/>
              </p:nvSpPr>
              <p:spPr>
                <a:xfrm>
                  <a:off x="2312338" y="4119951"/>
                  <a:ext cx="144780" cy="66937"/>
                </a:xfrm>
                <a:prstGeom prst="rect">
                  <a:avLst/>
                </a:prstGeom>
                <a:solidFill>
                  <a:srgbClr val="DDF4FE"/>
                </a:solidFill>
                <a:ln>
                  <a:solidFill>
                    <a:srgbClr val="DDF4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sp>
          <p:nvSpPr>
            <p:cNvPr id="16" name="Rectangle 15">
              <a:extLst>
                <a:ext uri="{FF2B5EF4-FFF2-40B4-BE49-F238E27FC236}">
                  <a16:creationId xmlns:a16="http://schemas.microsoft.com/office/drawing/2014/main" id="{D7648B73-0127-4B36-81E8-5885B47A22E2}"/>
                </a:ext>
              </a:extLst>
            </p:cNvPr>
            <p:cNvSpPr/>
            <p:nvPr/>
          </p:nvSpPr>
          <p:spPr>
            <a:xfrm>
              <a:off x="7778439" y="4052318"/>
              <a:ext cx="113312" cy="64639"/>
            </a:xfrm>
            <a:prstGeom prst="rect">
              <a:avLst/>
            </a:prstGeom>
            <a:solidFill>
              <a:srgbClr val="DDF4FE"/>
            </a:solidFill>
            <a:ln>
              <a:solidFill>
                <a:srgbClr val="DDF4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9" name="TextBox 18">
            <a:extLst>
              <a:ext uri="{FF2B5EF4-FFF2-40B4-BE49-F238E27FC236}">
                <a16:creationId xmlns:a16="http://schemas.microsoft.com/office/drawing/2014/main" id="{1E506B06-8964-4EBE-88D1-793B92616EDA}"/>
              </a:ext>
            </a:extLst>
          </p:cNvPr>
          <p:cNvSpPr txBox="1"/>
          <p:nvPr/>
        </p:nvSpPr>
        <p:spPr>
          <a:xfrm>
            <a:off x="6302713" y="814177"/>
            <a:ext cx="2841287" cy="424732"/>
          </a:xfrm>
          <a:prstGeom prst="rect">
            <a:avLst/>
          </a:prstGeom>
          <a:solidFill>
            <a:srgbClr val="FF0000"/>
          </a:solidFill>
          <a:ln>
            <a:solidFill>
              <a:srgbClr val="FF0000"/>
            </a:solidFill>
          </a:ln>
        </p:spPr>
        <p:txBody>
          <a:bodyPr wrap="square" rtlCol="0">
            <a:spAutoFit/>
          </a:bodyPr>
          <a:lstStyle/>
          <a:p>
            <a:pPr>
              <a:lnSpc>
                <a:spcPct val="90000"/>
              </a:lnSpc>
              <a:spcBef>
                <a:spcPts val="1200"/>
              </a:spcBef>
              <a:buClr>
                <a:schemeClr val="accent1"/>
              </a:buClr>
            </a:pPr>
            <a:r>
              <a:rPr lang="en-US" sz="1200" dirty="0"/>
              <a:t>Replace with local guidelines per local nominated signatory guidance</a:t>
            </a:r>
          </a:p>
        </p:txBody>
      </p:sp>
    </p:spTree>
    <p:extLst>
      <p:ext uri="{BB962C8B-B14F-4D97-AF65-F5344CB8AC3E}">
        <p14:creationId xmlns:p14="http://schemas.microsoft.com/office/powerpoint/2010/main" val="3666905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0032-39F9-4921-B099-EC6811AE819B}"/>
              </a:ext>
            </a:extLst>
          </p:cNvPr>
          <p:cNvSpPr>
            <a:spLocks noGrp="1"/>
          </p:cNvSpPr>
          <p:nvPr>
            <p:ph type="title"/>
          </p:nvPr>
        </p:nvSpPr>
        <p:spPr/>
        <p:txBody>
          <a:bodyPr/>
          <a:lstStyle/>
          <a:p>
            <a:r>
              <a:rPr lang="en-US" sz="1800" dirty="0"/>
              <a:t>In patients with asthma, FeNO was increased in those who were steroid-naïve after inhalation of albuterol versus those treated with ICS</a:t>
            </a:r>
            <a:endParaRPr lang="en-GB" sz="1800" dirty="0"/>
          </a:p>
        </p:txBody>
      </p:sp>
      <p:sp>
        <p:nvSpPr>
          <p:cNvPr id="3" name="Text Placeholder 2">
            <a:extLst>
              <a:ext uri="{FF2B5EF4-FFF2-40B4-BE49-F238E27FC236}">
                <a16:creationId xmlns:a16="http://schemas.microsoft.com/office/drawing/2014/main" id="{63ACF52C-6E6A-4058-A0D1-115C2B7C6260}"/>
              </a:ext>
            </a:extLst>
          </p:cNvPr>
          <p:cNvSpPr>
            <a:spLocks noGrp="1"/>
          </p:cNvSpPr>
          <p:nvPr>
            <p:ph type="body" sz="quarter" idx="13"/>
          </p:nvPr>
        </p:nvSpPr>
        <p:spPr>
          <a:xfrm>
            <a:off x="246986" y="4880048"/>
            <a:ext cx="8472469" cy="184666"/>
          </a:xfrm>
        </p:spPr>
        <p:txBody>
          <a:bodyPr/>
          <a:lstStyle/>
          <a:p>
            <a:r>
              <a:rPr lang="en-GB" sz="600" dirty="0"/>
              <a:t>Disclaimer: </a:t>
            </a:r>
            <a:r>
              <a:rPr lang="en-US" sz="600" dirty="0"/>
              <a:t>T</a:t>
            </a:r>
            <a:r>
              <a:rPr lang="en-GB" sz="600" dirty="0"/>
              <a:t>he relationship between pharmacological properties and clinical efficacy has not been established</a:t>
            </a:r>
            <a:br>
              <a:rPr lang="en-GB" sz="600" dirty="0"/>
            </a:br>
            <a:r>
              <a:rPr lang="en-GB" sz="600" dirty="0"/>
              <a:t>An observational, prospective study was carried out in 30 steroid-naïve patients, 25 ICS-treated patients with asthma and 20 patients with COPD. The COPD population is not presented here.  </a:t>
            </a:r>
            <a:br>
              <a:rPr lang="en-GB" sz="600" dirty="0"/>
            </a:br>
            <a:r>
              <a:rPr lang="en-GB" sz="600" dirty="0" err="1"/>
              <a:t>FeNO</a:t>
            </a:r>
            <a:r>
              <a:rPr lang="en-GB" sz="600" dirty="0"/>
              <a:t>, fractional exhaled nitric oxide; ICS, inhaled corticosteroid</a:t>
            </a:r>
            <a:br>
              <a:rPr lang="en-GB" sz="600" dirty="0"/>
            </a:br>
            <a:r>
              <a:rPr lang="en-GB" sz="600" dirty="0"/>
              <a:t>Zhao H et al. </a:t>
            </a:r>
            <a:r>
              <a:rPr lang="en-GB" sz="600" i="1" dirty="0"/>
              <a:t>Clin Respir J. </a:t>
            </a:r>
            <a:r>
              <a:rPr lang="en-GB" sz="600" dirty="0"/>
              <a:t>2017;11:328–336</a:t>
            </a:r>
          </a:p>
        </p:txBody>
      </p:sp>
      <p:sp>
        <p:nvSpPr>
          <p:cNvPr id="4" name="Slide Number Placeholder 3">
            <a:extLst>
              <a:ext uri="{FF2B5EF4-FFF2-40B4-BE49-F238E27FC236}">
                <a16:creationId xmlns:a16="http://schemas.microsoft.com/office/drawing/2014/main" id="{34D0C529-E072-4869-ADCF-7264340B50DC}"/>
              </a:ext>
            </a:extLst>
          </p:cNvPr>
          <p:cNvSpPr>
            <a:spLocks noGrp="1"/>
          </p:cNvSpPr>
          <p:nvPr>
            <p:ph type="sldNum" sz="quarter" idx="4"/>
          </p:nvPr>
        </p:nvSpPr>
        <p:spPr/>
        <p:txBody>
          <a:bodyPr/>
          <a:lstStyle/>
          <a:p>
            <a:fld id="{AD33B3E9-81E5-4A7D-BEBF-6D21691F4D11}" type="slidenum">
              <a:rPr lang="en-GB" smtClean="0"/>
              <a:pPr/>
              <a:t>13</a:t>
            </a:fld>
            <a:endParaRPr lang="en-GB" dirty="0"/>
          </a:p>
        </p:txBody>
      </p:sp>
      <p:grpSp>
        <p:nvGrpSpPr>
          <p:cNvPr id="5" name="Group 4">
            <a:extLst>
              <a:ext uri="{FF2B5EF4-FFF2-40B4-BE49-F238E27FC236}">
                <a16:creationId xmlns:a16="http://schemas.microsoft.com/office/drawing/2014/main" id="{A0281C6A-3D69-4BBA-B179-2EF817E8E064}"/>
              </a:ext>
            </a:extLst>
          </p:cNvPr>
          <p:cNvGrpSpPr/>
          <p:nvPr/>
        </p:nvGrpSpPr>
        <p:grpSpPr>
          <a:xfrm>
            <a:off x="129572" y="1248295"/>
            <a:ext cx="8393102" cy="3324045"/>
            <a:chOff x="129573" y="1282574"/>
            <a:chExt cx="8393102" cy="3324045"/>
          </a:xfrm>
        </p:grpSpPr>
        <p:cxnSp>
          <p:nvCxnSpPr>
            <p:cNvPr id="6" name="Straight Connector 5">
              <a:extLst>
                <a:ext uri="{FF2B5EF4-FFF2-40B4-BE49-F238E27FC236}">
                  <a16:creationId xmlns:a16="http://schemas.microsoft.com/office/drawing/2014/main" id="{F0A5D82F-463D-4CA9-AFFA-640498C1EEEB}"/>
                </a:ext>
              </a:extLst>
            </p:cNvPr>
            <p:cNvCxnSpPr>
              <a:cxnSpLocks/>
            </p:cNvCxnSpPr>
            <p:nvPr/>
          </p:nvCxnSpPr>
          <p:spPr>
            <a:xfrm>
              <a:off x="3793741" y="1776484"/>
              <a:ext cx="0" cy="2384612"/>
            </a:xfrm>
            <a:prstGeom prst="line">
              <a:avLst/>
            </a:prstGeom>
            <a:ln w="3175">
              <a:prstDash val="dash"/>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064286A-2E6F-491D-BB63-38B8B44B64F3}"/>
                </a:ext>
              </a:extLst>
            </p:cNvPr>
            <p:cNvSpPr txBox="1"/>
            <p:nvPr/>
          </p:nvSpPr>
          <p:spPr>
            <a:xfrm>
              <a:off x="570782" y="1286039"/>
              <a:ext cx="2870180"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C41288"/>
                  </a:solidFill>
                  <a:effectLst/>
                  <a:uLnTx/>
                  <a:uFillTx/>
                  <a:latin typeface="Arial"/>
                  <a:ea typeface="+mn-ea"/>
                  <a:cs typeface="+mn-cs"/>
                </a:rPr>
                <a:t>Bronchodilator effects on FeNO levels in steroid-naïve patients </a:t>
              </a:r>
              <a:endParaRPr kumimoji="0" lang="en-US" sz="1400" b="1" i="0" u="none" strike="noStrike" kern="1200" cap="none" spc="0" normalizeH="0" baseline="30000" noProof="0" dirty="0">
                <a:ln>
                  <a:noFill/>
                </a:ln>
                <a:solidFill>
                  <a:srgbClr val="C41288"/>
                </a:solidFill>
                <a:effectLst/>
                <a:uLnTx/>
                <a:uFillTx/>
                <a:latin typeface="Arial"/>
                <a:ea typeface="+mn-ea"/>
                <a:cs typeface="+mn-cs"/>
              </a:endParaRPr>
            </a:p>
          </p:txBody>
        </p:sp>
        <p:sp>
          <p:nvSpPr>
            <p:cNvPr id="8" name="TextBox 7">
              <a:extLst>
                <a:ext uri="{FF2B5EF4-FFF2-40B4-BE49-F238E27FC236}">
                  <a16:creationId xmlns:a16="http://schemas.microsoft.com/office/drawing/2014/main" id="{E71110C3-E78D-4D16-B117-F8D6E06DB29D}"/>
                </a:ext>
              </a:extLst>
            </p:cNvPr>
            <p:cNvSpPr txBox="1"/>
            <p:nvPr/>
          </p:nvSpPr>
          <p:spPr>
            <a:xfrm>
              <a:off x="4644928" y="1282574"/>
              <a:ext cx="3425642"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C41288"/>
                  </a:solidFill>
                  <a:effectLst/>
                  <a:uLnTx/>
                  <a:uFillTx/>
                  <a:latin typeface="Arial"/>
                  <a:ea typeface="+mn-ea"/>
                  <a:cs typeface="+mn-cs"/>
                </a:rPr>
                <a:t>FeNO levels in steroid-naïve and </a:t>
              </a:r>
              <a:br>
                <a:rPr kumimoji="0" lang="en-US" sz="1400" b="1" i="0" u="none" strike="noStrike" kern="1200" cap="none" spc="0" normalizeH="0" baseline="0" noProof="0" dirty="0">
                  <a:ln>
                    <a:noFill/>
                  </a:ln>
                  <a:solidFill>
                    <a:srgbClr val="C41288"/>
                  </a:solidFill>
                  <a:effectLst/>
                  <a:uLnTx/>
                  <a:uFillTx/>
                  <a:latin typeface="Arial"/>
                  <a:ea typeface="+mn-ea"/>
                  <a:cs typeface="+mn-cs"/>
                </a:rPr>
              </a:br>
              <a:r>
                <a:rPr kumimoji="0" lang="en-US" sz="1400" b="1" i="0" u="none" strike="noStrike" kern="1200" cap="none" spc="0" normalizeH="0" baseline="0" noProof="0" dirty="0">
                  <a:ln>
                    <a:noFill/>
                  </a:ln>
                  <a:solidFill>
                    <a:srgbClr val="C41288"/>
                  </a:solidFill>
                  <a:effectLst/>
                  <a:uLnTx/>
                  <a:uFillTx/>
                  <a:latin typeface="Arial"/>
                  <a:ea typeface="+mn-ea"/>
                  <a:cs typeface="+mn-cs"/>
                </a:rPr>
                <a:t>ICS-treated patients</a:t>
              </a:r>
              <a:endParaRPr kumimoji="0" lang="en-US" sz="1400" b="1" i="0" u="none" strike="noStrike" kern="1200" cap="none" spc="0" normalizeH="0" baseline="30000" noProof="0" dirty="0">
                <a:ln>
                  <a:noFill/>
                </a:ln>
                <a:solidFill>
                  <a:srgbClr val="C41288"/>
                </a:solidFill>
                <a:effectLst/>
                <a:uLnTx/>
                <a:uFillTx/>
                <a:latin typeface="Arial"/>
                <a:ea typeface="+mn-ea"/>
                <a:cs typeface="+mn-cs"/>
              </a:endParaRPr>
            </a:p>
          </p:txBody>
        </p:sp>
        <p:sp>
          <p:nvSpPr>
            <p:cNvPr id="9" name="TextBox 8">
              <a:extLst>
                <a:ext uri="{FF2B5EF4-FFF2-40B4-BE49-F238E27FC236}">
                  <a16:creationId xmlns:a16="http://schemas.microsoft.com/office/drawing/2014/main" id="{3F8D102E-1535-4280-A5A9-67A08C6C7B6F}"/>
                </a:ext>
              </a:extLst>
            </p:cNvPr>
            <p:cNvSpPr txBox="1"/>
            <p:nvPr/>
          </p:nvSpPr>
          <p:spPr>
            <a:xfrm>
              <a:off x="1719719" y="1940324"/>
              <a:ext cx="788999" cy="200055"/>
            </a:xfrm>
            <a:prstGeom prst="rect">
              <a:avLst/>
            </a:prstGeom>
            <a:noFill/>
          </p:spPr>
          <p:txBody>
            <a:bodyPr wrap="none" rtlCol="0">
              <a:spAutoFit/>
            </a:bodyPr>
            <a:lstStyle/>
            <a:p>
              <a:pPr algn="ctr" fontAlgn="base">
                <a:spcBef>
                  <a:spcPct val="0"/>
                </a:spcBef>
                <a:spcAft>
                  <a:spcPct val="0"/>
                </a:spcAft>
              </a:pPr>
              <a:r>
                <a:rPr lang="en-US" sz="700" b="1" dirty="0">
                  <a:solidFill>
                    <a:prstClr val="black"/>
                  </a:solidFill>
                </a:rPr>
                <a:t>P&lt;0.001, N=30</a:t>
              </a:r>
            </a:p>
          </p:txBody>
        </p:sp>
        <p:sp>
          <p:nvSpPr>
            <p:cNvPr id="10" name="TextBox 9">
              <a:extLst>
                <a:ext uri="{FF2B5EF4-FFF2-40B4-BE49-F238E27FC236}">
                  <a16:creationId xmlns:a16="http://schemas.microsoft.com/office/drawing/2014/main" id="{679FB49A-9476-4EC6-95F4-DFBF6BF93287}"/>
                </a:ext>
              </a:extLst>
            </p:cNvPr>
            <p:cNvSpPr txBox="1"/>
            <p:nvPr/>
          </p:nvSpPr>
          <p:spPr>
            <a:xfrm>
              <a:off x="971105" y="2354560"/>
              <a:ext cx="845103" cy="200055"/>
            </a:xfrm>
            <a:prstGeom prst="rect">
              <a:avLst/>
            </a:prstGeom>
            <a:noFill/>
          </p:spPr>
          <p:txBody>
            <a:bodyPr wrap="none" rtlCol="0">
              <a:spAutoFit/>
            </a:bodyPr>
            <a:lstStyle/>
            <a:p>
              <a:pPr algn="ctr" fontAlgn="base">
                <a:spcBef>
                  <a:spcPct val="0"/>
                </a:spcBef>
                <a:spcAft>
                  <a:spcPct val="0"/>
                </a:spcAft>
              </a:pPr>
              <a:r>
                <a:rPr lang="en-US" sz="700" b="1" dirty="0">
                  <a:solidFill>
                    <a:prstClr val="black"/>
                  </a:solidFill>
                </a:rPr>
                <a:t>62.5 (41.5–85.0)</a:t>
              </a:r>
            </a:p>
          </p:txBody>
        </p:sp>
        <p:sp>
          <p:nvSpPr>
            <p:cNvPr id="11" name="TextBox 10">
              <a:extLst>
                <a:ext uri="{FF2B5EF4-FFF2-40B4-BE49-F238E27FC236}">
                  <a16:creationId xmlns:a16="http://schemas.microsoft.com/office/drawing/2014/main" id="{D35782F6-C071-4F90-BAEA-1FE1CF760498}"/>
                </a:ext>
              </a:extLst>
            </p:cNvPr>
            <p:cNvSpPr txBox="1"/>
            <p:nvPr/>
          </p:nvSpPr>
          <p:spPr>
            <a:xfrm>
              <a:off x="2312402" y="2354560"/>
              <a:ext cx="894797" cy="200055"/>
            </a:xfrm>
            <a:prstGeom prst="rect">
              <a:avLst/>
            </a:prstGeom>
            <a:noFill/>
          </p:spPr>
          <p:txBody>
            <a:bodyPr wrap="none" rtlCol="0">
              <a:spAutoFit/>
            </a:bodyPr>
            <a:lstStyle/>
            <a:p>
              <a:pPr algn="ctr" fontAlgn="base">
                <a:spcBef>
                  <a:spcPct val="0"/>
                </a:spcBef>
                <a:spcAft>
                  <a:spcPct val="0"/>
                </a:spcAft>
              </a:pPr>
              <a:r>
                <a:rPr lang="en-US" sz="700" b="1" dirty="0">
                  <a:solidFill>
                    <a:prstClr val="black"/>
                  </a:solidFill>
                </a:rPr>
                <a:t>81.0 (55.0–108.0)</a:t>
              </a:r>
            </a:p>
          </p:txBody>
        </p:sp>
        <p:sp>
          <p:nvSpPr>
            <p:cNvPr id="12" name="TextBox 11">
              <a:extLst>
                <a:ext uri="{FF2B5EF4-FFF2-40B4-BE49-F238E27FC236}">
                  <a16:creationId xmlns:a16="http://schemas.microsoft.com/office/drawing/2014/main" id="{B9243D6F-70B6-4A56-B1A0-E372CCC410DB}"/>
                </a:ext>
              </a:extLst>
            </p:cNvPr>
            <p:cNvSpPr txBox="1"/>
            <p:nvPr/>
          </p:nvSpPr>
          <p:spPr>
            <a:xfrm>
              <a:off x="321397" y="2237062"/>
              <a:ext cx="333746" cy="200055"/>
            </a:xfrm>
            <a:prstGeom prst="rect">
              <a:avLst/>
            </a:prstGeom>
            <a:noFill/>
          </p:spPr>
          <p:txBody>
            <a:bodyPr wrap="none" rtlCol="0">
              <a:spAutoFit/>
            </a:bodyPr>
            <a:lstStyle/>
            <a:p>
              <a:pPr algn="ctr" fontAlgn="base">
                <a:spcBef>
                  <a:spcPct val="0"/>
                </a:spcBef>
                <a:spcAft>
                  <a:spcPct val="0"/>
                </a:spcAft>
              </a:pPr>
              <a:r>
                <a:rPr lang="en-US" sz="700" dirty="0">
                  <a:solidFill>
                    <a:prstClr val="black"/>
                  </a:solidFill>
                </a:rPr>
                <a:t>200</a:t>
              </a:r>
            </a:p>
          </p:txBody>
        </p:sp>
        <p:sp>
          <p:nvSpPr>
            <p:cNvPr id="13" name="TextBox 12">
              <a:extLst>
                <a:ext uri="{FF2B5EF4-FFF2-40B4-BE49-F238E27FC236}">
                  <a16:creationId xmlns:a16="http://schemas.microsoft.com/office/drawing/2014/main" id="{108156DF-0149-47FF-928F-3022F1143489}"/>
                </a:ext>
              </a:extLst>
            </p:cNvPr>
            <p:cNvSpPr txBox="1"/>
            <p:nvPr/>
          </p:nvSpPr>
          <p:spPr>
            <a:xfrm>
              <a:off x="321397" y="2682053"/>
              <a:ext cx="333746" cy="200055"/>
            </a:xfrm>
            <a:prstGeom prst="rect">
              <a:avLst/>
            </a:prstGeom>
            <a:noFill/>
          </p:spPr>
          <p:txBody>
            <a:bodyPr wrap="none" rtlCol="0">
              <a:spAutoFit/>
            </a:bodyPr>
            <a:lstStyle/>
            <a:p>
              <a:pPr algn="ctr" fontAlgn="base">
                <a:spcBef>
                  <a:spcPct val="0"/>
                </a:spcBef>
                <a:spcAft>
                  <a:spcPct val="0"/>
                </a:spcAft>
              </a:pPr>
              <a:r>
                <a:rPr lang="en-US" sz="700" dirty="0">
                  <a:solidFill>
                    <a:prstClr val="black"/>
                  </a:solidFill>
                </a:rPr>
                <a:t>150</a:t>
              </a:r>
            </a:p>
          </p:txBody>
        </p:sp>
        <p:sp>
          <p:nvSpPr>
            <p:cNvPr id="14" name="TextBox 13">
              <a:extLst>
                <a:ext uri="{FF2B5EF4-FFF2-40B4-BE49-F238E27FC236}">
                  <a16:creationId xmlns:a16="http://schemas.microsoft.com/office/drawing/2014/main" id="{AF43797C-4A50-4917-87E6-3B58B5835541}"/>
                </a:ext>
              </a:extLst>
            </p:cNvPr>
            <p:cNvSpPr txBox="1"/>
            <p:nvPr/>
          </p:nvSpPr>
          <p:spPr>
            <a:xfrm>
              <a:off x="321397" y="3122080"/>
              <a:ext cx="333746" cy="200055"/>
            </a:xfrm>
            <a:prstGeom prst="rect">
              <a:avLst/>
            </a:prstGeom>
            <a:noFill/>
          </p:spPr>
          <p:txBody>
            <a:bodyPr wrap="none" rtlCol="0">
              <a:spAutoFit/>
            </a:bodyPr>
            <a:lstStyle/>
            <a:p>
              <a:pPr algn="ctr" fontAlgn="base">
                <a:spcBef>
                  <a:spcPct val="0"/>
                </a:spcBef>
                <a:spcAft>
                  <a:spcPct val="0"/>
                </a:spcAft>
              </a:pPr>
              <a:r>
                <a:rPr lang="en-US" sz="700" dirty="0">
                  <a:solidFill>
                    <a:prstClr val="black"/>
                  </a:solidFill>
                </a:rPr>
                <a:t>100</a:t>
              </a:r>
            </a:p>
          </p:txBody>
        </p:sp>
        <p:sp>
          <p:nvSpPr>
            <p:cNvPr id="15" name="TextBox 14">
              <a:extLst>
                <a:ext uri="{FF2B5EF4-FFF2-40B4-BE49-F238E27FC236}">
                  <a16:creationId xmlns:a16="http://schemas.microsoft.com/office/drawing/2014/main" id="{4BE11A19-33C5-4E18-B9B9-22D23DE0A884}"/>
                </a:ext>
              </a:extLst>
            </p:cNvPr>
            <p:cNvSpPr txBox="1"/>
            <p:nvPr/>
          </p:nvSpPr>
          <p:spPr>
            <a:xfrm>
              <a:off x="390432" y="3563000"/>
              <a:ext cx="283415" cy="200055"/>
            </a:xfrm>
            <a:prstGeom prst="rect">
              <a:avLst/>
            </a:prstGeom>
            <a:noFill/>
          </p:spPr>
          <p:txBody>
            <a:bodyPr wrap="square" rtlCol="0">
              <a:spAutoFit/>
            </a:bodyPr>
            <a:lstStyle/>
            <a:p>
              <a:pPr algn="ctr" fontAlgn="base">
                <a:spcBef>
                  <a:spcPct val="0"/>
                </a:spcBef>
                <a:spcAft>
                  <a:spcPct val="0"/>
                </a:spcAft>
              </a:pPr>
              <a:r>
                <a:rPr lang="en-US" sz="700" dirty="0">
                  <a:solidFill>
                    <a:prstClr val="black"/>
                  </a:solidFill>
                </a:rPr>
                <a:t>50</a:t>
              </a:r>
            </a:p>
          </p:txBody>
        </p:sp>
        <p:sp>
          <p:nvSpPr>
            <p:cNvPr id="16" name="TextBox 15">
              <a:extLst>
                <a:ext uri="{FF2B5EF4-FFF2-40B4-BE49-F238E27FC236}">
                  <a16:creationId xmlns:a16="http://schemas.microsoft.com/office/drawing/2014/main" id="{B26E51F1-E452-484D-A5AA-660693734C97}"/>
                </a:ext>
              </a:extLst>
            </p:cNvPr>
            <p:cNvSpPr txBox="1"/>
            <p:nvPr/>
          </p:nvSpPr>
          <p:spPr>
            <a:xfrm>
              <a:off x="439554" y="4005177"/>
              <a:ext cx="234359" cy="200055"/>
            </a:xfrm>
            <a:prstGeom prst="rect">
              <a:avLst/>
            </a:prstGeom>
            <a:noFill/>
          </p:spPr>
          <p:txBody>
            <a:bodyPr wrap="none" rtlCol="0">
              <a:spAutoFit/>
            </a:bodyPr>
            <a:lstStyle/>
            <a:p>
              <a:pPr algn="ctr" fontAlgn="base">
                <a:spcBef>
                  <a:spcPct val="0"/>
                </a:spcBef>
                <a:spcAft>
                  <a:spcPct val="0"/>
                </a:spcAft>
              </a:pPr>
              <a:r>
                <a:rPr lang="en-US" sz="700" dirty="0">
                  <a:solidFill>
                    <a:prstClr val="black"/>
                  </a:solidFill>
                </a:rPr>
                <a:t>0</a:t>
              </a:r>
            </a:p>
          </p:txBody>
        </p:sp>
        <p:sp>
          <p:nvSpPr>
            <p:cNvPr id="17" name="TextBox 16">
              <a:extLst>
                <a:ext uri="{FF2B5EF4-FFF2-40B4-BE49-F238E27FC236}">
                  <a16:creationId xmlns:a16="http://schemas.microsoft.com/office/drawing/2014/main" id="{475C46AC-95AF-4241-9AB3-77E53766D38F}"/>
                </a:ext>
              </a:extLst>
            </p:cNvPr>
            <p:cNvSpPr txBox="1"/>
            <p:nvPr/>
          </p:nvSpPr>
          <p:spPr>
            <a:xfrm>
              <a:off x="892647" y="4140397"/>
              <a:ext cx="891591" cy="200055"/>
            </a:xfrm>
            <a:prstGeom prst="rect">
              <a:avLst/>
            </a:prstGeom>
            <a:noFill/>
          </p:spPr>
          <p:txBody>
            <a:bodyPr wrap="none" rtlCol="0">
              <a:spAutoFit/>
            </a:bodyPr>
            <a:lstStyle/>
            <a:p>
              <a:pPr algn="ctr" fontAlgn="base">
                <a:spcBef>
                  <a:spcPct val="0"/>
                </a:spcBef>
                <a:spcAft>
                  <a:spcPct val="0"/>
                </a:spcAft>
              </a:pPr>
              <a:r>
                <a:rPr lang="en-US" sz="700" dirty="0">
                  <a:solidFill>
                    <a:prstClr val="black"/>
                  </a:solidFill>
                </a:rPr>
                <a:t>Prebronchodilator</a:t>
              </a:r>
            </a:p>
          </p:txBody>
        </p:sp>
        <p:sp>
          <p:nvSpPr>
            <p:cNvPr id="18" name="TextBox 17">
              <a:extLst>
                <a:ext uri="{FF2B5EF4-FFF2-40B4-BE49-F238E27FC236}">
                  <a16:creationId xmlns:a16="http://schemas.microsoft.com/office/drawing/2014/main" id="{8C4C0CF9-F3B9-4379-886D-598F46B82DA7}"/>
                </a:ext>
              </a:extLst>
            </p:cNvPr>
            <p:cNvSpPr txBox="1"/>
            <p:nvPr/>
          </p:nvSpPr>
          <p:spPr>
            <a:xfrm>
              <a:off x="2182707" y="4140397"/>
              <a:ext cx="931665" cy="200055"/>
            </a:xfrm>
            <a:prstGeom prst="rect">
              <a:avLst/>
            </a:prstGeom>
            <a:noFill/>
          </p:spPr>
          <p:txBody>
            <a:bodyPr wrap="none" rtlCol="0">
              <a:spAutoFit/>
            </a:bodyPr>
            <a:lstStyle/>
            <a:p>
              <a:pPr algn="ctr" fontAlgn="base">
                <a:spcBef>
                  <a:spcPct val="0"/>
                </a:spcBef>
                <a:spcAft>
                  <a:spcPct val="0"/>
                </a:spcAft>
              </a:pPr>
              <a:r>
                <a:rPr lang="en-US" sz="700" dirty="0">
                  <a:solidFill>
                    <a:prstClr val="black"/>
                  </a:solidFill>
                </a:rPr>
                <a:t>Postbronchodilator</a:t>
              </a:r>
            </a:p>
          </p:txBody>
        </p:sp>
        <p:sp>
          <p:nvSpPr>
            <p:cNvPr id="19" name="TextBox 18">
              <a:extLst>
                <a:ext uri="{FF2B5EF4-FFF2-40B4-BE49-F238E27FC236}">
                  <a16:creationId xmlns:a16="http://schemas.microsoft.com/office/drawing/2014/main" id="{2F49A3C0-5D7C-43DC-8F93-67AAFC062206}"/>
                </a:ext>
              </a:extLst>
            </p:cNvPr>
            <p:cNvSpPr txBox="1"/>
            <p:nvPr/>
          </p:nvSpPr>
          <p:spPr>
            <a:xfrm>
              <a:off x="1297742" y="4391175"/>
              <a:ext cx="1298753" cy="215444"/>
            </a:xfrm>
            <a:prstGeom prst="rect">
              <a:avLst/>
            </a:prstGeom>
            <a:noFill/>
          </p:spPr>
          <p:txBody>
            <a:bodyPr wrap="none" rtlCol="0">
              <a:spAutoFit/>
            </a:bodyPr>
            <a:lstStyle/>
            <a:p>
              <a:pPr algn="ctr" fontAlgn="base">
                <a:spcBef>
                  <a:spcPct val="0"/>
                </a:spcBef>
                <a:spcAft>
                  <a:spcPct val="0"/>
                </a:spcAft>
              </a:pPr>
              <a:r>
                <a:rPr lang="en-US" sz="800" b="1" dirty="0">
                  <a:solidFill>
                    <a:prstClr val="black"/>
                  </a:solidFill>
                </a:rPr>
                <a:t>Asthma (steroid-naïve)</a:t>
              </a:r>
            </a:p>
          </p:txBody>
        </p:sp>
        <p:sp>
          <p:nvSpPr>
            <p:cNvPr id="20" name="TextBox 19">
              <a:extLst>
                <a:ext uri="{FF2B5EF4-FFF2-40B4-BE49-F238E27FC236}">
                  <a16:creationId xmlns:a16="http://schemas.microsoft.com/office/drawing/2014/main" id="{835BB526-1768-4B02-91E9-D77CEE1C4EE7}"/>
                </a:ext>
              </a:extLst>
            </p:cNvPr>
            <p:cNvSpPr txBox="1"/>
            <p:nvPr/>
          </p:nvSpPr>
          <p:spPr>
            <a:xfrm rot="16200000">
              <a:off x="-133961" y="3109038"/>
              <a:ext cx="742511" cy="215444"/>
            </a:xfrm>
            <a:prstGeom prst="rect">
              <a:avLst/>
            </a:prstGeom>
            <a:noFill/>
          </p:spPr>
          <p:txBody>
            <a:bodyPr wrap="none" rtlCol="0">
              <a:spAutoFit/>
            </a:bodyPr>
            <a:lstStyle/>
            <a:p>
              <a:pPr algn="ctr" fontAlgn="base">
                <a:spcBef>
                  <a:spcPct val="0"/>
                </a:spcBef>
                <a:spcAft>
                  <a:spcPct val="0"/>
                </a:spcAft>
              </a:pPr>
              <a:r>
                <a:rPr lang="en-US" sz="800" b="1" dirty="0">
                  <a:solidFill>
                    <a:prstClr val="black"/>
                  </a:solidFill>
                </a:rPr>
                <a:t>FeNO (ppb)</a:t>
              </a:r>
            </a:p>
          </p:txBody>
        </p:sp>
        <p:cxnSp>
          <p:nvCxnSpPr>
            <p:cNvPr id="21" name="Straight Connector 20">
              <a:extLst>
                <a:ext uri="{FF2B5EF4-FFF2-40B4-BE49-F238E27FC236}">
                  <a16:creationId xmlns:a16="http://schemas.microsoft.com/office/drawing/2014/main" id="{DF953EDE-07F7-402E-8F38-5AC1262FD74F}"/>
                </a:ext>
              </a:extLst>
            </p:cNvPr>
            <p:cNvCxnSpPr>
              <a:cxnSpLocks/>
            </p:cNvCxnSpPr>
            <p:nvPr/>
          </p:nvCxnSpPr>
          <p:spPr>
            <a:xfrm>
              <a:off x="672292" y="2331850"/>
              <a:ext cx="0" cy="17755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3D5734C-E554-404A-8D26-8ACFA9B25CDC}"/>
                </a:ext>
              </a:extLst>
            </p:cNvPr>
            <p:cNvCxnSpPr>
              <a:cxnSpLocks/>
            </p:cNvCxnSpPr>
            <p:nvPr/>
          </p:nvCxnSpPr>
          <p:spPr>
            <a:xfrm>
              <a:off x="654569" y="4101312"/>
              <a:ext cx="26547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75C74878-61A2-4E6A-9B39-98735AC1D00D}"/>
                </a:ext>
              </a:extLst>
            </p:cNvPr>
            <p:cNvGrpSpPr/>
            <p:nvPr/>
          </p:nvGrpSpPr>
          <p:grpSpPr>
            <a:xfrm>
              <a:off x="606874" y="2337401"/>
              <a:ext cx="65612" cy="1763911"/>
              <a:chOff x="1128205" y="2205563"/>
              <a:chExt cx="114300" cy="2560602"/>
            </a:xfrm>
          </p:grpSpPr>
          <p:cxnSp>
            <p:nvCxnSpPr>
              <p:cNvPr id="248" name="Straight Connector 247">
                <a:extLst>
                  <a:ext uri="{FF2B5EF4-FFF2-40B4-BE49-F238E27FC236}">
                    <a16:creationId xmlns:a16="http://schemas.microsoft.com/office/drawing/2014/main" id="{1CE464BD-F61B-4B1F-9667-91DEB7F7CD86}"/>
                  </a:ext>
                </a:extLst>
              </p:cNvPr>
              <p:cNvCxnSpPr/>
              <p:nvPr/>
            </p:nvCxnSpPr>
            <p:spPr>
              <a:xfrm>
                <a:off x="1128205" y="2205563"/>
                <a:ext cx="1143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7ABD7EAC-7309-4F40-99EE-23170FBBB1BE}"/>
                  </a:ext>
                </a:extLst>
              </p:cNvPr>
              <p:cNvCxnSpPr/>
              <p:nvPr/>
            </p:nvCxnSpPr>
            <p:spPr>
              <a:xfrm>
                <a:off x="1128205" y="2843332"/>
                <a:ext cx="1143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5249BAF-12EB-4476-832D-6C02AA6A0F06}"/>
                  </a:ext>
                </a:extLst>
              </p:cNvPr>
              <p:cNvCxnSpPr/>
              <p:nvPr/>
            </p:nvCxnSpPr>
            <p:spPr>
              <a:xfrm>
                <a:off x="1128205" y="3481101"/>
                <a:ext cx="1143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130F2ADE-AD9A-4531-B2B6-EAC7DD2E0312}"/>
                  </a:ext>
                </a:extLst>
              </p:cNvPr>
              <p:cNvCxnSpPr/>
              <p:nvPr/>
            </p:nvCxnSpPr>
            <p:spPr>
              <a:xfrm>
                <a:off x="1128205" y="4118870"/>
                <a:ext cx="1143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FCD2BB14-B452-495D-91FD-9C9D157EDC00}"/>
                  </a:ext>
                </a:extLst>
              </p:cNvPr>
              <p:cNvCxnSpPr/>
              <p:nvPr/>
            </p:nvCxnSpPr>
            <p:spPr>
              <a:xfrm>
                <a:off x="1128205" y="4766165"/>
                <a:ext cx="1143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B56B54A-9C53-40B5-8468-43B5F883DC04}"/>
                </a:ext>
              </a:extLst>
            </p:cNvPr>
            <p:cNvCxnSpPr>
              <a:cxnSpLocks/>
            </p:cNvCxnSpPr>
            <p:nvPr/>
          </p:nvCxnSpPr>
          <p:spPr>
            <a:xfrm rot="16200000">
              <a:off x="1297499" y="4128290"/>
              <a:ext cx="656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3331A4-E32F-4880-85AA-8518E354E5EC}"/>
                </a:ext>
              </a:extLst>
            </p:cNvPr>
            <p:cNvCxnSpPr>
              <a:cxnSpLocks/>
            </p:cNvCxnSpPr>
            <p:nvPr/>
          </p:nvCxnSpPr>
          <p:spPr>
            <a:xfrm rot="16200000">
              <a:off x="2620684" y="4128290"/>
              <a:ext cx="656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40913636-A96E-4C2D-B6BC-9E80271D3E1B}"/>
                </a:ext>
              </a:extLst>
            </p:cNvPr>
            <p:cNvSpPr/>
            <p:nvPr/>
          </p:nvSpPr>
          <p:spPr>
            <a:xfrm>
              <a:off x="1329229" y="2601302"/>
              <a:ext cx="1331107" cy="285237"/>
            </a:xfrm>
            <a:custGeom>
              <a:avLst/>
              <a:gdLst>
                <a:gd name="connsiteX0" fmla="*/ 0 w 1932317"/>
                <a:gd name="connsiteY0" fmla="*/ 414067 h 414067"/>
                <a:gd name="connsiteX1" fmla="*/ 1932317 w 1932317"/>
                <a:gd name="connsiteY1" fmla="*/ 0 h 414067"/>
              </a:gdLst>
              <a:ahLst/>
              <a:cxnLst>
                <a:cxn ang="0">
                  <a:pos x="connsiteX0" y="connsiteY0"/>
                </a:cxn>
                <a:cxn ang="0">
                  <a:pos x="connsiteX1" y="connsiteY1"/>
                </a:cxn>
              </a:cxnLst>
              <a:rect l="l" t="t" r="r" b="b"/>
              <a:pathLst>
                <a:path w="1932317" h="414067">
                  <a:moveTo>
                    <a:pt x="0" y="414067"/>
                  </a:moveTo>
                  <a:lnTo>
                    <a:pt x="1932317" y="0"/>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7" name="Freeform: Shape 26">
              <a:extLst>
                <a:ext uri="{FF2B5EF4-FFF2-40B4-BE49-F238E27FC236}">
                  <a16:creationId xmlns:a16="http://schemas.microsoft.com/office/drawing/2014/main" id="{D0FAD86A-E954-4CC7-ADB0-39E97758BBAF}"/>
                </a:ext>
              </a:extLst>
            </p:cNvPr>
            <p:cNvSpPr/>
            <p:nvPr/>
          </p:nvSpPr>
          <p:spPr>
            <a:xfrm>
              <a:off x="1329229" y="2809288"/>
              <a:ext cx="1331107" cy="225813"/>
            </a:xfrm>
            <a:custGeom>
              <a:avLst/>
              <a:gdLst>
                <a:gd name="connsiteX0" fmla="*/ 0 w 1932317"/>
                <a:gd name="connsiteY0" fmla="*/ 327804 h 327804"/>
                <a:gd name="connsiteX1" fmla="*/ 1932317 w 1932317"/>
                <a:gd name="connsiteY1" fmla="*/ 0 h 327804"/>
              </a:gdLst>
              <a:ahLst/>
              <a:cxnLst>
                <a:cxn ang="0">
                  <a:pos x="connsiteX0" y="connsiteY0"/>
                </a:cxn>
                <a:cxn ang="0">
                  <a:pos x="connsiteX1" y="connsiteY1"/>
                </a:cxn>
              </a:cxnLst>
              <a:rect l="l" t="t" r="r" b="b"/>
              <a:pathLst>
                <a:path w="1932317" h="327804">
                  <a:moveTo>
                    <a:pt x="0" y="327804"/>
                  </a:moveTo>
                  <a:lnTo>
                    <a:pt x="1932317" y="0"/>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8" name="Freeform: Shape 27">
              <a:extLst>
                <a:ext uri="{FF2B5EF4-FFF2-40B4-BE49-F238E27FC236}">
                  <a16:creationId xmlns:a16="http://schemas.microsoft.com/office/drawing/2014/main" id="{07453DE2-64D1-4AF5-BBE6-4A5B6E58B57D}"/>
                </a:ext>
              </a:extLst>
            </p:cNvPr>
            <p:cNvSpPr/>
            <p:nvPr/>
          </p:nvSpPr>
          <p:spPr>
            <a:xfrm>
              <a:off x="1323287" y="2702324"/>
              <a:ext cx="1325165" cy="445683"/>
            </a:xfrm>
            <a:custGeom>
              <a:avLst/>
              <a:gdLst>
                <a:gd name="connsiteX0" fmla="*/ 1923691 w 1923691"/>
                <a:gd name="connsiteY0" fmla="*/ 0 h 646981"/>
                <a:gd name="connsiteX1" fmla="*/ 0 w 1923691"/>
                <a:gd name="connsiteY1" fmla="*/ 646981 h 646981"/>
              </a:gdLst>
              <a:ahLst/>
              <a:cxnLst>
                <a:cxn ang="0">
                  <a:pos x="connsiteX0" y="connsiteY0"/>
                </a:cxn>
                <a:cxn ang="0">
                  <a:pos x="connsiteX1" y="connsiteY1"/>
                </a:cxn>
              </a:cxnLst>
              <a:rect l="l" t="t" r="r" b="b"/>
              <a:pathLst>
                <a:path w="1923691" h="646981">
                  <a:moveTo>
                    <a:pt x="1923691" y="0"/>
                  </a:moveTo>
                  <a:lnTo>
                    <a:pt x="0" y="646981"/>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9" name="Freeform: Shape 28">
              <a:extLst>
                <a:ext uri="{FF2B5EF4-FFF2-40B4-BE49-F238E27FC236}">
                  <a16:creationId xmlns:a16="http://schemas.microsoft.com/office/drawing/2014/main" id="{0E5BB5A8-7A87-4FE4-8478-1DA944372CB2}"/>
                </a:ext>
              </a:extLst>
            </p:cNvPr>
            <p:cNvSpPr/>
            <p:nvPr/>
          </p:nvSpPr>
          <p:spPr>
            <a:xfrm>
              <a:off x="1323287" y="3041043"/>
              <a:ext cx="1331107" cy="225813"/>
            </a:xfrm>
            <a:custGeom>
              <a:avLst/>
              <a:gdLst>
                <a:gd name="connsiteX0" fmla="*/ 0 w 1932317"/>
                <a:gd name="connsiteY0" fmla="*/ 327804 h 327804"/>
                <a:gd name="connsiteX1" fmla="*/ 1932317 w 1932317"/>
                <a:gd name="connsiteY1" fmla="*/ 0 h 327804"/>
              </a:gdLst>
              <a:ahLst/>
              <a:cxnLst>
                <a:cxn ang="0">
                  <a:pos x="connsiteX0" y="connsiteY0"/>
                </a:cxn>
                <a:cxn ang="0">
                  <a:pos x="connsiteX1" y="connsiteY1"/>
                </a:cxn>
              </a:cxnLst>
              <a:rect l="l" t="t" r="r" b="b"/>
              <a:pathLst>
                <a:path w="1932317" h="327804">
                  <a:moveTo>
                    <a:pt x="0" y="327804"/>
                  </a:moveTo>
                  <a:lnTo>
                    <a:pt x="1932317" y="0"/>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30" name="Freeform: Shape 29">
              <a:extLst>
                <a:ext uri="{FF2B5EF4-FFF2-40B4-BE49-F238E27FC236}">
                  <a16:creationId xmlns:a16="http://schemas.microsoft.com/office/drawing/2014/main" id="{57B13475-6D3E-4DDB-9825-061217E44F58}"/>
                </a:ext>
              </a:extLst>
            </p:cNvPr>
            <p:cNvSpPr/>
            <p:nvPr/>
          </p:nvSpPr>
          <p:spPr>
            <a:xfrm>
              <a:off x="1335172" y="2928136"/>
              <a:ext cx="1331107" cy="249583"/>
            </a:xfrm>
            <a:custGeom>
              <a:avLst/>
              <a:gdLst>
                <a:gd name="connsiteX0" fmla="*/ 0 w 1932317"/>
                <a:gd name="connsiteY0" fmla="*/ 362310 h 362310"/>
                <a:gd name="connsiteX1" fmla="*/ 1932317 w 1932317"/>
                <a:gd name="connsiteY1" fmla="*/ 0 h 362310"/>
              </a:gdLst>
              <a:ahLst/>
              <a:cxnLst>
                <a:cxn ang="0">
                  <a:pos x="connsiteX0" y="connsiteY0"/>
                </a:cxn>
                <a:cxn ang="0">
                  <a:pos x="connsiteX1" y="connsiteY1"/>
                </a:cxn>
              </a:cxnLst>
              <a:rect l="l" t="t" r="r" b="b"/>
              <a:pathLst>
                <a:path w="1932317" h="362310">
                  <a:moveTo>
                    <a:pt x="0" y="362310"/>
                  </a:moveTo>
                  <a:lnTo>
                    <a:pt x="1932317" y="0"/>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31" name="Freeform: Shape 30">
              <a:extLst>
                <a:ext uri="{FF2B5EF4-FFF2-40B4-BE49-F238E27FC236}">
                  <a16:creationId xmlns:a16="http://schemas.microsoft.com/office/drawing/2014/main" id="{84C60AB2-0840-43B7-BD09-2AC973C0DA97}"/>
                </a:ext>
              </a:extLst>
            </p:cNvPr>
            <p:cNvSpPr/>
            <p:nvPr/>
          </p:nvSpPr>
          <p:spPr>
            <a:xfrm>
              <a:off x="1311402" y="3130179"/>
              <a:ext cx="1342992" cy="213928"/>
            </a:xfrm>
            <a:custGeom>
              <a:avLst/>
              <a:gdLst>
                <a:gd name="connsiteX0" fmla="*/ 0 w 1949570"/>
                <a:gd name="connsiteY0" fmla="*/ 310551 h 310551"/>
                <a:gd name="connsiteX1" fmla="*/ 1949570 w 1949570"/>
                <a:gd name="connsiteY1" fmla="*/ 0 h 310551"/>
              </a:gdLst>
              <a:ahLst/>
              <a:cxnLst>
                <a:cxn ang="0">
                  <a:pos x="connsiteX0" y="connsiteY0"/>
                </a:cxn>
                <a:cxn ang="0">
                  <a:pos x="connsiteX1" y="connsiteY1"/>
                </a:cxn>
              </a:cxnLst>
              <a:rect l="l" t="t" r="r" b="b"/>
              <a:pathLst>
                <a:path w="1949570" h="310551">
                  <a:moveTo>
                    <a:pt x="0" y="310551"/>
                  </a:moveTo>
                  <a:lnTo>
                    <a:pt x="1949570" y="0"/>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32" name="Freeform: Shape 31">
              <a:extLst>
                <a:ext uri="{FF2B5EF4-FFF2-40B4-BE49-F238E27FC236}">
                  <a16:creationId xmlns:a16="http://schemas.microsoft.com/office/drawing/2014/main" id="{D16C9C59-85F0-4F1B-A196-31DC11F92653}"/>
                </a:ext>
              </a:extLst>
            </p:cNvPr>
            <p:cNvSpPr/>
            <p:nvPr/>
          </p:nvSpPr>
          <p:spPr>
            <a:xfrm>
              <a:off x="1325702" y="3170848"/>
              <a:ext cx="1318851" cy="213247"/>
            </a:xfrm>
            <a:custGeom>
              <a:avLst/>
              <a:gdLst>
                <a:gd name="connsiteX0" fmla="*/ 1914525 w 1914525"/>
                <a:gd name="connsiteY0" fmla="*/ 0 h 309562"/>
                <a:gd name="connsiteX1" fmla="*/ 0 w 1914525"/>
                <a:gd name="connsiteY1" fmla="*/ 309562 h 309562"/>
              </a:gdLst>
              <a:ahLst/>
              <a:cxnLst>
                <a:cxn ang="0">
                  <a:pos x="connsiteX0" y="connsiteY0"/>
                </a:cxn>
                <a:cxn ang="0">
                  <a:pos x="connsiteX1" y="connsiteY1"/>
                </a:cxn>
              </a:cxnLst>
              <a:rect l="l" t="t" r="r" b="b"/>
              <a:pathLst>
                <a:path w="1914525" h="309562">
                  <a:moveTo>
                    <a:pt x="1914525" y="0"/>
                  </a:moveTo>
                  <a:lnTo>
                    <a:pt x="0" y="309562"/>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33" name="Freeform: Shape 32">
              <a:extLst>
                <a:ext uri="{FF2B5EF4-FFF2-40B4-BE49-F238E27FC236}">
                  <a16:creationId xmlns:a16="http://schemas.microsoft.com/office/drawing/2014/main" id="{6F1B64E9-929F-4B13-AA53-03E4C989FD20}"/>
                </a:ext>
              </a:extLst>
            </p:cNvPr>
            <p:cNvSpPr/>
            <p:nvPr/>
          </p:nvSpPr>
          <p:spPr>
            <a:xfrm>
              <a:off x="1325702" y="3239743"/>
              <a:ext cx="1331973" cy="101703"/>
            </a:xfrm>
            <a:custGeom>
              <a:avLst/>
              <a:gdLst>
                <a:gd name="connsiteX0" fmla="*/ 1933575 w 1933575"/>
                <a:gd name="connsiteY0" fmla="*/ 0 h 147638"/>
                <a:gd name="connsiteX1" fmla="*/ 0 w 1933575"/>
                <a:gd name="connsiteY1" fmla="*/ 147638 h 147638"/>
              </a:gdLst>
              <a:ahLst/>
              <a:cxnLst>
                <a:cxn ang="0">
                  <a:pos x="connsiteX0" y="connsiteY0"/>
                </a:cxn>
                <a:cxn ang="0">
                  <a:pos x="connsiteX1" y="connsiteY1"/>
                </a:cxn>
              </a:cxnLst>
              <a:rect l="l" t="t" r="r" b="b"/>
              <a:pathLst>
                <a:path w="1933575" h="147638">
                  <a:moveTo>
                    <a:pt x="1933575" y="0"/>
                  </a:moveTo>
                  <a:lnTo>
                    <a:pt x="0" y="147638"/>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34" name="Freeform: Shape 33">
              <a:extLst>
                <a:ext uri="{FF2B5EF4-FFF2-40B4-BE49-F238E27FC236}">
                  <a16:creationId xmlns:a16="http://schemas.microsoft.com/office/drawing/2014/main" id="{E1657474-0053-49D6-9F3E-38D44062DEC6}"/>
                </a:ext>
              </a:extLst>
            </p:cNvPr>
            <p:cNvSpPr/>
            <p:nvPr/>
          </p:nvSpPr>
          <p:spPr>
            <a:xfrm>
              <a:off x="1335543" y="3298796"/>
              <a:ext cx="1322132" cy="101703"/>
            </a:xfrm>
            <a:custGeom>
              <a:avLst/>
              <a:gdLst>
                <a:gd name="connsiteX0" fmla="*/ 1919288 w 1919288"/>
                <a:gd name="connsiteY0" fmla="*/ 0 h 147638"/>
                <a:gd name="connsiteX1" fmla="*/ 0 w 1919288"/>
                <a:gd name="connsiteY1" fmla="*/ 147638 h 147638"/>
              </a:gdLst>
              <a:ahLst/>
              <a:cxnLst>
                <a:cxn ang="0">
                  <a:pos x="connsiteX0" y="connsiteY0"/>
                </a:cxn>
                <a:cxn ang="0">
                  <a:pos x="connsiteX1" y="connsiteY1"/>
                </a:cxn>
              </a:cxnLst>
              <a:rect l="l" t="t" r="r" b="b"/>
              <a:pathLst>
                <a:path w="1919288" h="147638">
                  <a:moveTo>
                    <a:pt x="1919288" y="0"/>
                  </a:moveTo>
                  <a:lnTo>
                    <a:pt x="0" y="147638"/>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35" name="Freeform: Shape 34">
              <a:extLst>
                <a:ext uri="{FF2B5EF4-FFF2-40B4-BE49-F238E27FC236}">
                  <a16:creationId xmlns:a16="http://schemas.microsoft.com/office/drawing/2014/main" id="{43D8C9D6-26D4-4085-BAA2-97F9DF88E5C7}"/>
                </a:ext>
              </a:extLst>
            </p:cNvPr>
            <p:cNvSpPr/>
            <p:nvPr/>
          </p:nvSpPr>
          <p:spPr>
            <a:xfrm>
              <a:off x="1325702" y="3318481"/>
              <a:ext cx="1328692" cy="108264"/>
            </a:xfrm>
            <a:custGeom>
              <a:avLst/>
              <a:gdLst>
                <a:gd name="connsiteX0" fmla="*/ 1928812 w 1928812"/>
                <a:gd name="connsiteY0" fmla="*/ 0 h 157163"/>
                <a:gd name="connsiteX1" fmla="*/ 0 w 1928812"/>
                <a:gd name="connsiteY1" fmla="*/ 157163 h 157163"/>
              </a:gdLst>
              <a:ahLst/>
              <a:cxnLst>
                <a:cxn ang="0">
                  <a:pos x="connsiteX0" y="connsiteY0"/>
                </a:cxn>
                <a:cxn ang="0">
                  <a:pos x="connsiteX1" y="connsiteY1"/>
                </a:cxn>
              </a:cxnLst>
              <a:rect l="l" t="t" r="r" b="b"/>
              <a:pathLst>
                <a:path w="1928812" h="157163">
                  <a:moveTo>
                    <a:pt x="1928812" y="0"/>
                  </a:moveTo>
                  <a:lnTo>
                    <a:pt x="0" y="157163"/>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36" name="Freeform: Shape 35">
              <a:extLst>
                <a:ext uri="{FF2B5EF4-FFF2-40B4-BE49-F238E27FC236}">
                  <a16:creationId xmlns:a16="http://schemas.microsoft.com/office/drawing/2014/main" id="{3F86EEBD-EB29-4A09-9000-FA9420106963}"/>
                </a:ext>
              </a:extLst>
            </p:cNvPr>
            <p:cNvSpPr/>
            <p:nvPr/>
          </p:nvSpPr>
          <p:spPr>
            <a:xfrm>
              <a:off x="1332263" y="3351288"/>
              <a:ext cx="1318851" cy="39369"/>
            </a:xfrm>
            <a:custGeom>
              <a:avLst/>
              <a:gdLst>
                <a:gd name="connsiteX0" fmla="*/ 1914525 w 1914525"/>
                <a:gd name="connsiteY0" fmla="*/ 0 h 57150"/>
                <a:gd name="connsiteX1" fmla="*/ 0 w 1914525"/>
                <a:gd name="connsiteY1" fmla="*/ 57150 h 57150"/>
              </a:gdLst>
              <a:ahLst/>
              <a:cxnLst>
                <a:cxn ang="0">
                  <a:pos x="connsiteX0" y="connsiteY0"/>
                </a:cxn>
                <a:cxn ang="0">
                  <a:pos x="connsiteX1" y="connsiteY1"/>
                </a:cxn>
              </a:cxnLst>
              <a:rect l="l" t="t" r="r" b="b"/>
              <a:pathLst>
                <a:path w="1914525" h="57150">
                  <a:moveTo>
                    <a:pt x="1914525" y="0"/>
                  </a:moveTo>
                  <a:lnTo>
                    <a:pt x="0" y="57150"/>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37" name="Freeform: Shape 36">
              <a:extLst>
                <a:ext uri="{FF2B5EF4-FFF2-40B4-BE49-F238E27FC236}">
                  <a16:creationId xmlns:a16="http://schemas.microsoft.com/office/drawing/2014/main" id="{E5EDB6E1-93F6-48E9-A778-630620227328}"/>
                </a:ext>
              </a:extLst>
            </p:cNvPr>
            <p:cNvSpPr/>
            <p:nvPr/>
          </p:nvSpPr>
          <p:spPr>
            <a:xfrm>
              <a:off x="1328982" y="3361130"/>
              <a:ext cx="1315570" cy="360880"/>
            </a:xfrm>
            <a:custGeom>
              <a:avLst/>
              <a:gdLst>
                <a:gd name="connsiteX0" fmla="*/ 1909763 w 1909763"/>
                <a:gd name="connsiteY0" fmla="*/ 0 h 523875"/>
                <a:gd name="connsiteX1" fmla="*/ 0 w 1909763"/>
                <a:gd name="connsiteY1" fmla="*/ 523875 h 523875"/>
              </a:gdLst>
              <a:ahLst/>
              <a:cxnLst>
                <a:cxn ang="0">
                  <a:pos x="connsiteX0" y="connsiteY0"/>
                </a:cxn>
                <a:cxn ang="0">
                  <a:pos x="connsiteX1" y="connsiteY1"/>
                </a:cxn>
              </a:cxnLst>
              <a:rect l="l" t="t" r="r" b="b"/>
              <a:pathLst>
                <a:path w="1909763" h="523875">
                  <a:moveTo>
                    <a:pt x="1909763" y="0"/>
                  </a:moveTo>
                  <a:lnTo>
                    <a:pt x="0" y="523875"/>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38" name="Freeform: Shape 37">
              <a:extLst>
                <a:ext uri="{FF2B5EF4-FFF2-40B4-BE49-F238E27FC236}">
                  <a16:creationId xmlns:a16="http://schemas.microsoft.com/office/drawing/2014/main" id="{0769CDCD-91A6-400D-9E2D-9C10C285E80A}"/>
                </a:ext>
              </a:extLst>
            </p:cNvPr>
            <p:cNvSpPr/>
            <p:nvPr/>
          </p:nvSpPr>
          <p:spPr>
            <a:xfrm>
              <a:off x="1332263" y="3325042"/>
              <a:ext cx="1318851" cy="196843"/>
            </a:xfrm>
            <a:custGeom>
              <a:avLst/>
              <a:gdLst>
                <a:gd name="connsiteX0" fmla="*/ 1914525 w 1914525"/>
                <a:gd name="connsiteY0" fmla="*/ 0 h 285750"/>
                <a:gd name="connsiteX1" fmla="*/ 0 w 1914525"/>
                <a:gd name="connsiteY1" fmla="*/ 285750 h 285750"/>
              </a:gdLst>
              <a:ahLst/>
              <a:cxnLst>
                <a:cxn ang="0">
                  <a:pos x="connsiteX0" y="connsiteY0"/>
                </a:cxn>
                <a:cxn ang="0">
                  <a:pos x="connsiteX1" y="connsiteY1"/>
                </a:cxn>
              </a:cxnLst>
              <a:rect l="l" t="t" r="r" b="b"/>
              <a:pathLst>
                <a:path w="1914525" h="285750">
                  <a:moveTo>
                    <a:pt x="1914525" y="0"/>
                  </a:moveTo>
                  <a:lnTo>
                    <a:pt x="0" y="285750"/>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39" name="Freeform: Shape 38">
              <a:extLst>
                <a:ext uri="{FF2B5EF4-FFF2-40B4-BE49-F238E27FC236}">
                  <a16:creationId xmlns:a16="http://schemas.microsoft.com/office/drawing/2014/main" id="{43D8C724-8667-49D1-98FB-264FDAA70591}"/>
                </a:ext>
              </a:extLst>
            </p:cNvPr>
            <p:cNvSpPr/>
            <p:nvPr/>
          </p:nvSpPr>
          <p:spPr>
            <a:xfrm>
              <a:off x="1332263" y="3433306"/>
              <a:ext cx="1338535" cy="55772"/>
            </a:xfrm>
            <a:custGeom>
              <a:avLst/>
              <a:gdLst>
                <a:gd name="connsiteX0" fmla="*/ 0 w 1943100"/>
                <a:gd name="connsiteY0" fmla="*/ 80962 h 80962"/>
                <a:gd name="connsiteX1" fmla="*/ 1943100 w 1943100"/>
                <a:gd name="connsiteY1" fmla="*/ 0 h 80962"/>
              </a:gdLst>
              <a:ahLst/>
              <a:cxnLst>
                <a:cxn ang="0">
                  <a:pos x="connsiteX0" y="connsiteY0"/>
                </a:cxn>
                <a:cxn ang="0">
                  <a:pos x="connsiteX1" y="connsiteY1"/>
                </a:cxn>
              </a:cxnLst>
              <a:rect l="l" t="t" r="r" b="b"/>
              <a:pathLst>
                <a:path w="1943100" h="80962">
                  <a:moveTo>
                    <a:pt x="0" y="80962"/>
                  </a:moveTo>
                  <a:lnTo>
                    <a:pt x="1943100" y="0"/>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40" name="Freeform: Shape 39">
              <a:extLst>
                <a:ext uri="{FF2B5EF4-FFF2-40B4-BE49-F238E27FC236}">
                  <a16:creationId xmlns:a16="http://schemas.microsoft.com/office/drawing/2014/main" id="{43E8F782-F5C3-496E-8324-BCDB24AFADF1}"/>
                </a:ext>
              </a:extLst>
            </p:cNvPr>
            <p:cNvSpPr/>
            <p:nvPr/>
          </p:nvSpPr>
          <p:spPr>
            <a:xfrm>
              <a:off x="1322421" y="3433306"/>
              <a:ext cx="1338535" cy="177159"/>
            </a:xfrm>
            <a:custGeom>
              <a:avLst/>
              <a:gdLst>
                <a:gd name="connsiteX0" fmla="*/ 0 w 1943100"/>
                <a:gd name="connsiteY0" fmla="*/ 257175 h 257175"/>
                <a:gd name="connsiteX1" fmla="*/ 1943100 w 1943100"/>
                <a:gd name="connsiteY1" fmla="*/ 0 h 257175"/>
              </a:gdLst>
              <a:ahLst/>
              <a:cxnLst>
                <a:cxn ang="0">
                  <a:pos x="connsiteX0" y="connsiteY0"/>
                </a:cxn>
                <a:cxn ang="0">
                  <a:pos x="connsiteX1" y="connsiteY1"/>
                </a:cxn>
              </a:cxnLst>
              <a:rect l="l" t="t" r="r" b="b"/>
              <a:pathLst>
                <a:path w="1943100" h="257175">
                  <a:moveTo>
                    <a:pt x="0" y="257175"/>
                  </a:moveTo>
                  <a:lnTo>
                    <a:pt x="1943100" y="0"/>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41" name="Freeform: Shape 40">
              <a:extLst>
                <a:ext uri="{FF2B5EF4-FFF2-40B4-BE49-F238E27FC236}">
                  <a16:creationId xmlns:a16="http://schemas.microsoft.com/office/drawing/2014/main" id="{09F63B4A-5133-430C-83DC-C9E0071F9B2C}"/>
                </a:ext>
              </a:extLst>
            </p:cNvPr>
            <p:cNvSpPr/>
            <p:nvPr/>
          </p:nvSpPr>
          <p:spPr>
            <a:xfrm>
              <a:off x="1332263" y="3452991"/>
              <a:ext cx="1322131" cy="154194"/>
            </a:xfrm>
            <a:custGeom>
              <a:avLst/>
              <a:gdLst>
                <a:gd name="connsiteX0" fmla="*/ 1919287 w 1919287"/>
                <a:gd name="connsiteY0" fmla="*/ 0 h 223837"/>
                <a:gd name="connsiteX1" fmla="*/ 0 w 1919287"/>
                <a:gd name="connsiteY1" fmla="*/ 223837 h 223837"/>
              </a:gdLst>
              <a:ahLst/>
              <a:cxnLst>
                <a:cxn ang="0">
                  <a:pos x="connsiteX0" y="connsiteY0"/>
                </a:cxn>
                <a:cxn ang="0">
                  <a:pos x="connsiteX1" y="connsiteY1"/>
                </a:cxn>
              </a:cxnLst>
              <a:rect l="l" t="t" r="r" b="b"/>
              <a:pathLst>
                <a:path w="1919287" h="223837">
                  <a:moveTo>
                    <a:pt x="1919287" y="0"/>
                  </a:moveTo>
                  <a:lnTo>
                    <a:pt x="0" y="223837"/>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42" name="Freeform: Shape 41">
              <a:extLst>
                <a:ext uri="{FF2B5EF4-FFF2-40B4-BE49-F238E27FC236}">
                  <a16:creationId xmlns:a16="http://schemas.microsoft.com/office/drawing/2014/main" id="{99913299-0442-4FD4-88B9-CF4AF1E0653C}"/>
                </a:ext>
              </a:extLst>
            </p:cNvPr>
            <p:cNvSpPr/>
            <p:nvPr/>
          </p:nvSpPr>
          <p:spPr>
            <a:xfrm>
              <a:off x="1322421" y="3600623"/>
              <a:ext cx="1328693" cy="9843"/>
            </a:xfrm>
            <a:custGeom>
              <a:avLst/>
              <a:gdLst>
                <a:gd name="connsiteX0" fmla="*/ 0 w 1928813"/>
                <a:gd name="connsiteY0" fmla="*/ 14288 h 14288"/>
                <a:gd name="connsiteX1" fmla="*/ 1928813 w 1928813"/>
                <a:gd name="connsiteY1" fmla="*/ 0 h 14288"/>
              </a:gdLst>
              <a:ahLst/>
              <a:cxnLst>
                <a:cxn ang="0">
                  <a:pos x="connsiteX0" y="connsiteY0"/>
                </a:cxn>
                <a:cxn ang="0">
                  <a:pos x="connsiteX1" y="connsiteY1"/>
                </a:cxn>
              </a:cxnLst>
              <a:rect l="l" t="t" r="r" b="b"/>
              <a:pathLst>
                <a:path w="1928813" h="14288">
                  <a:moveTo>
                    <a:pt x="0" y="14288"/>
                  </a:moveTo>
                  <a:lnTo>
                    <a:pt x="1928813" y="0"/>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43" name="Freeform: Shape 42">
              <a:extLst>
                <a:ext uri="{FF2B5EF4-FFF2-40B4-BE49-F238E27FC236}">
                  <a16:creationId xmlns:a16="http://schemas.microsoft.com/office/drawing/2014/main" id="{A0A3EE4A-B06D-4FAE-A4E8-9292DDB218AE}"/>
                </a:ext>
              </a:extLst>
            </p:cNvPr>
            <p:cNvSpPr/>
            <p:nvPr/>
          </p:nvSpPr>
          <p:spPr>
            <a:xfrm>
              <a:off x="1325702" y="3512044"/>
              <a:ext cx="1322131" cy="213247"/>
            </a:xfrm>
            <a:custGeom>
              <a:avLst/>
              <a:gdLst>
                <a:gd name="connsiteX0" fmla="*/ 1919287 w 1919287"/>
                <a:gd name="connsiteY0" fmla="*/ 0 h 309562"/>
                <a:gd name="connsiteX1" fmla="*/ 0 w 1919287"/>
                <a:gd name="connsiteY1" fmla="*/ 309562 h 309562"/>
              </a:gdLst>
              <a:ahLst/>
              <a:cxnLst>
                <a:cxn ang="0">
                  <a:pos x="connsiteX0" y="connsiteY0"/>
                </a:cxn>
                <a:cxn ang="0">
                  <a:pos x="connsiteX1" y="connsiteY1"/>
                </a:cxn>
              </a:cxnLst>
              <a:rect l="l" t="t" r="r" b="b"/>
              <a:pathLst>
                <a:path w="1919287" h="309562">
                  <a:moveTo>
                    <a:pt x="1919287" y="0"/>
                  </a:moveTo>
                  <a:lnTo>
                    <a:pt x="0" y="309562"/>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44" name="Freeform: Shape 43">
              <a:extLst>
                <a:ext uri="{FF2B5EF4-FFF2-40B4-BE49-F238E27FC236}">
                  <a16:creationId xmlns:a16="http://schemas.microsoft.com/office/drawing/2014/main" id="{8C96977E-2640-4582-B00A-0258D24343B3}"/>
                </a:ext>
              </a:extLst>
            </p:cNvPr>
            <p:cNvSpPr/>
            <p:nvPr/>
          </p:nvSpPr>
          <p:spPr>
            <a:xfrm>
              <a:off x="1319140" y="3528447"/>
              <a:ext cx="1318851" cy="150913"/>
            </a:xfrm>
            <a:custGeom>
              <a:avLst/>
              <a:gdLst>
                <a:gd name="connsiteX0" fmla="*/ 1914525 w 1914525"/>
                <a:gd name="connsiteY0" fmla="*/ 0 h 219075"/>
                <a:gd name="connsiteX1" fmla="*/ 0 w 1914525"/>
                <a:gd name="connsiteY1" fmla="*/ 219075 h 219075"/>
                <a:gd name="connsiteX2" fmla="*/ 0 w 1914525"/>
                <a:gd name="connsiteY2" fmla="*/ 219075 h 219075"/>
              </a:gdLst>
              <a:ahLst/>
              <a:cxnLst>
                <a:cxn ang="0">
                  <a:pos x="connsiteX0" y="connsiteY0"/>
                </a:cxn>
                <a:cxn ang="0">
                  <a:pos x="connsiteX1" y="connsiteY1"/>
                </a:cxn>
                <a:cxn ang="0">
                  <a:pos x="connsiteX2" y="connsiteY2"/>
                </a:cxn>
              </a:cxnLst>
              <a:rect l="l" t="t" r="r" b="b"/>
              <a:pathLst>
                <a:path w="1914525" h="219075">
                  <a:moveTo>
                    <a:pt x="1914525" y="0"/>
                  </a:moveTo>
                  <a:lnTo>
                    <a:pt x="0" y="219075"/>
                  </a:lnTo>
                  <a:lnTo>
                    <a:pt x="0" y="219075"/>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45" name="Freeform: Shape 44">
              <a:extLst>
                <a:ext uri="{FF2B5EF4-FFF2-40B4-BE49-F238E27FC236}">
                  <a16:creationId xmlns:a16="http://schemas.microsoft.com/office/drawing/2014/main" id="{D8E079E4-BE20-41FD-B7AF-A01A41148782}"/>
                </a:ext>
              </a:extLst>
            </p:cNvPr>
            <p:cNvSpPr/>
            <p:nvPr/>
          </p:nvSpPr>
          <p:spPr>
            <a:xfrm>
              <a:off x="1328982" y="3541570"/>
              <a:ext cx="1315570" cy="167317"/>
            </a:xfrm>
            <a:custGeom>
              <a:avLst/>
              <a:gdLst>
                <a:gd name="connsiteX0" fmla="*/ 1909763 w 1909763"/>
                <a:gd name="connsiteY0" fmla="*/ 0 h 242888"/>
                <a:gd name="connsiteX1" fmla="*/ 0 w 1909763"/>
                <a:gd name="connsiteY1" fmla="*/ 242888 h 242888"/>
              </a:gdLst>
              <a:ahLst/>
              <a:cxnLst>
                <a:cxn ang="0">
                  <a:pos x="connsiteX0" y="connsiteY0"/>
                </a:cxn>
                <a:cxn ang="0">
                  <a:pos x="connsiteX1" y="connsiteY1"/>
                </a:cxn>
              </a:cxnLst>
              <a:rect l="l" t="t" r="r" b="b"/>
              <a:pathLst>
                <a:path w="1909763" h="242888">
                  <a:moveTo>
                    <a:pt x="1909763" y="0"/>
                  </a:moveTo>
                  <a:lnTo>
                    <a:pt x="0" y="242888"/>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46" name="Freeform: Shape 45">
              <a:extLst>
                <a:ext uri="{FF2B5EF4-FFF2-40B4-BE49-F238E27FC236}">
                  <a16:creationId xmlns:a16="http://schemas.microsoft.com/office/drawing/2014/main" id="{A583566B-F86A-4009-8F73-7DB1572D2E25}"/>
                </a:ext>
              </a:extLst>
            </p:cNvPr>
            <p:cNvSpPr/>
            <p:nvPr/>
          </p:nvSpPr>
          <p:spPr>
            <a:xfrm>
              <a:off x="1332263" y="3656395"/>
              <a:ext cx="1318851" cy="55772"/>
            </a:xfrm>
            <a:custGeom>
              <a:avLst/>
              <a:gdLst>
                <a:gd name="connsiteX0" fmla="*/ 1914525 w 1914525"/>
                <a:gd name="connsiteY0" fmla="*/ 0 h 80962"/>
                <a:gd name="connsiteX1" fmla="*/ 0 w 1914525"/>
                <a:gd name="connsiteY1" fmla="*/ 80962 h 80962"/>
              </a:gdLst>
              <a:ahLst/>
              <a:cxnLst>
                <a:cxn ang="0">
                  <a:pos x="connsiteX0" y="connsiteY0"/>
                </a:cxn>
                <a:cxn ang="0">
                  <a:pos x="connsiteX1" y="connsiteY1"/>
                </a:cxn>
              </a:cxnLst>
              <a:rect l="l" t="t" r="r" b="b"/>
              <a:pathLst>
                <a:path w="1914525" h="80962">
                  <a:moveTo>
                    <a:pt x="1914525" y="0"/>
                  </a:moveTo>
                  <a:lnTo>
                    <a:pt x="0" y="80962"/>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47" name="Freeform: Shape 46">
              <a:extLst>
                <a:ext uri="{FF2B5EF4-FFF2-40B4-BE49-F238E27FC236}">
                  <a16:creationId xmlns:a16="http://schemas.microsoft.com/office/drawing/2014/main" id="{A4C1EFB1-340B-4B95-B1FE-CA4D638A3482}"/>
                </a:ext>
              </a:extLst>
            </p:cNvPr>
            <p:cNvSpPr/>
            <p:nvPr/>
          </p:nvSpPr>
          <p:spPr>
            <a:xfrm>
              <a:off x="1338825" y="3525167"/>
              <a:ext cx="1315570" cy="223089"/>
            </a:xfrm>
            <a:custGeom>
              <a:avLst/>
              <a:gdLst>
                <a:gd name="connsiteX0" fmla="*/ 1909762 w 1909762"/>
                <a:gd name="connsiteY0" fmla="*/ 0 h 323850"/>
                <a:gd name="connsiteX1" fmla="*/ 0 w 1909762"/>
                <a:gd name="connsiteY1" fmla="*/ 323850 h 323850"/>
              </a:gdLst>
              <a:ahLst/>
              <a:cxnLst>
                <a:cxn ang="0">
                  <a:pos x="connsiteX0" y="connsiteY0"/>
                </a:cxn>
                <a:cxn ang="0">
                  <a:pos x="connsiteX1" y="connsiteY1"/>
                </a:cxn>
              </a:cxnLst>
              <a:rect l="l" t="t" r="r" b="b"/>
              <a:pathLst>
                <a:path w="1909762" h="323850">
                  <a:moveTo>
                    <a:pt x="1909762" y="0"/>
                  </a:moveTo>
                  <a:lnTo>
                    <a:pt x="0" y="323850"/>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48" name="Freeform: Shape 47">
              <a:extLst>
                <a:ext uri="{FF2B5EF4-FFF2-40B4-BE49-F238E27FC236}">
                  <a16:creationId xmlns:a16="http://schemas.microsoft.com/office/drawing/2014/main" id="{0C0BBFAE-77E9-4C96-B69B-091E24224A76}"/>
                </a:ext>
              </a:extLst>
            </p:cNvPr>
            <p:cNvSpPr/>
            <p:nvPr/>
          </p:nvSpPr>
          <p:spPr>
            <a:xfrm>
              <a:off x="1328982" y="3505482"/>
              <a:ext cx="1335255" cy="285423"/>
            </a:xfrm>
            <a:custGeom>
              <a:avLst/>
              <a:gdLst>
                <a:gd name="connsiteX0" fmla="*/ 0 w 1938338"/>
                <a:gd name="connsiteY0" fmla="*/ 414337 h 414337"/>
                <a:gd name="connsiteX1" fmla="*/ 1938338 w 1938338"/>
                <a:gd name="connsiteY1" fmla="*/ 0 h 414337"/>
              </a:gdLst>
              <a:ahLst/>
              <a:cxnLst>
                <a:cxn ang="0">
                  <a:pos x="connsiteX0" y="connsiteY0"/>
                </a:cxn>
                <a:cxn ang="0">
                  <a:pos x="connsiteX1" y="connsiteY1"/>
                </a:cxn>
              </a:cxnLst>
              <a:rect l="l" t="t" r="r" b="b"/>
              <a:pathLst>
                <a:path w="1938338" h="414337">
                  <a:moveTo>
                    <a:pt x="0" y="414337"/>
                  </a:moveTo>
                  <a:lnTo>
                    <a:pt x="1938338" y="0"/>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49" name="Freeform: Shape 48">
              <a:extLst>
                <a:ext uri="{FF2B5EF4-FFF2-40B4-BE49-F238E27FC236}">
                  <a16:creationId xmlns:a16="http://schemas.microsoft.com/office/drawing/2014/main" id="{F1268599-7012-4052-915E-6C2AC7D807E8}"/>
                </a:ext>
              </a:extLst>
            </p:cNvPr>
            <p:cNvSpPr/>
            <p:nvPr/>
          </p:nvSpPr>
          <p:spPr>
            <a:xfrm>
              <a:off x="1351947" y="3718729"/>
              <a:ext cx="1302447" cy="3281"/>
            </a:xfrm>
            <a:custGeom>
              <a:avLst/>
              <a:gdLst>
                <a:gd name="connsiteX0" fmla="*/ 1890712 w 1890712"/>
                <a:gd name="connsiteY0" fmla="*/ 0 h 4763"/>
                <a:gd name="connsiteX1" fmla="*/ 0 w 1890712"/>
                <a:gd name="connsiteY1" fmla="*/ 4763 h 4763"/>
              </a:gdLst>
              <a:ahLst/>
              <a:cxnLst>
                <a:cxn ang="0">
                  <a:pos x="connsiteX0" y="connsiteY0"/>
                </a:cxn>
                <a:cxn ang="0">
                  <a:pos x="connsiteX1" y="connsiteY1"/>
                </a:cxn>
              </a:cxnLst>
              <a:rect l="l" t="t" r="r" b="b"/>
              <a:pathLst>
                <a:path w="1890712" h="4763">
                  <a:moveTo>
                    <a:pt x="1890712" y="0"/>
                  </a:moveTo>
                  <a:lnTo>
                    <a:pt x="0" y="4763"/>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50" name="Freeform: Shape 49">
              <a:extLst>
                <a:ext uri="{FF2B5EF4-FFF2-40B4-BE49-F238E27FC236}">
                  <a16:creationId xmlns:a16="http://schemas.microsoft.com/office/drawing/2014/main" id="{3E6B79EF-4059-48E6-89A9-C78C73DBE3FC}"/>
                </a:ext>
              </a:extLst>
            </p:cNvPr>
            <p:cNvSpPr/>
            <p:nvPr/>
          </p:nvSpPr>
          <p:spPr>
            <a:xfrm>
              <a:off x="1327342" y="3749896"/>
              <a:ext cx="1328692" cy="103343"/>
            </a:xfrm>
            <a:custGeom>
              <a:avLst/>
              <a:gdLst>
                <a:gd name="connsiteX0" fmla="*/ 0 w 1928812"/>
                <a:gd name="connsiteY0" fmla="*/ 150019 h 150019"/>
                <a:gd name="connsiteX1" fmla="*/ 1928812 w 1928812"/>
                <a:gd name="connsiteY1" fmla="*/ 0 h 150019"/>
              </a:gdLst>
              <a:ahLst/>
              <a:cxnLst>
                <a:cxn ang="0">
                  <a:pos x="connsiteX0" y="connsiteY0"/>
                </a:cxn>
                <a:cxn ang="0">
                  <a:pos x="connsiteX1" y="connsiteY1"/>
                </a:cxn>
              </a:cxnLst>
              <a:rect l="l" t="t" r="r" b="b"/>
              <a:pathLst>
                <a:path w="1928812" h="150019">
                  <a:moveTo>
                    <a:pt x="0" y="150019"/>
                  </a:moveTo>
                  <a:lnTo>
                    <a:pt x="1928812" y="0"/>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51" name="Freeform: Shape 50">
              <a:extLst>
                <a:ext uri="{FF2B5EF4-FFF2-40B4-BE49-F238E27FC236}">
                  <a16:creationId xmlns:a16="http://schemas.microsoft.com/office/drawing/2014/main" id="{5CF16226-5708-4253-80B7-E224BD88067F}"/>
                </a:ext>
              </a:extLst>
            </p:cNvPr>
            <p:cNvSpPr/>
            <p:nvPr/>
          </p:nvSpPr>
          <p:spPr>
            <a:xfrm>
              <a:off x="1332263" y="3836835"/>
              <a:ext cx="1323771" cy="32807"/>
            </a:xfrm>
            <a:custGeom>
              <a:avLst/>
              <a:gdLst>
                <a:gd name="connsiteX0" fmla="*/ 0 w 1921668"/>
                <a:gd name="connsiteY0" fmla="*/ 47625 h 47625"/>
                <a:gd name="connsiteX1" fmla="*/ 1921668 w 1921668"/>
                <a:gd name="connsiteY1" fmla="*/ 0 h 47625"/>
              </a:gdLst>
              <a:ahLst/>
              <a:cxnLst>
                <a:cxn ang="0">
                  <a:pos x="connsiteX0" y="connsiteY0"/>
                </a:cxn>
                <a:cxn ang="0">
                  <a:pos x="connsiteX1" y="connsiteY1"/>
                </a:cxn>
              </a:cxnLst>
              <a:rect l="l" t="t" r="r" b="b"/>
              <a:pathLst>
                <a:path w="1921668" h="47625">
                  <a:moveTo>
                    <a:pt x="0" y="47625"/>
                  </a:moveTo>
                  <a:lnTo>
                    <a:pt x="1921668" y="0"/>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52" name="Freeform: Shape 51">
              <a:extLst>
                <a:ext uri="{FF2B5EF4-FFF2-40B4-BE49-F238E27FC236}">
                  <a16:creationId xmlns:a16="http://schemas.microsoft.com/office/drawing/2014/main" id="{283BC75A-19E7-4414-B617-07A80823AEE1}"/>
                </a:ext>
              </a:extLst>
            </p:cNvPr>
            <p:cNvSpPr/>
            <p:nvPr/>
          </p:nvSpPr>
          <p:spPr>
            <a:xfrm>
              <a:off x="1342105" y="3843396"/>
              <a:ext cx="1318851" cy="67255"/>
            </a:xfrm>
            <a:custGeom>
              <a:avLst/>
              <a:gdLst>
                <a:gd name="connsiteX0" fmla="*/ 0 w 1914525"/>
                <a:gd name="connsiteY0" fmla="*/ 97631 h 97631"/>
                <a:gd name="connsiteX1" fmla="*/ 1914525 w 1914525"/>
                <a:gd name="connsiteY1" fmla="*/ 0 h 97631"/>
              </a:gdLst>
              <a:ahLst/>
              <a:cxnLst>
                <a:cxn ang="0">
                  <a:pos x="connsiteX0" y="connsiteY0"/>
                </a:cxn>
                <a:cxn ang="0">
                  <a:pos x="connsiteX1" y="connsiteY1"/>
                </a:cxn>
              </a:cxnLst>
              <a:rect l="l" t="t" r="r" b="b"/>
              <a:pathLst>
                <a:path w="1914525" h="97631">
                  <a:moveTo>
                    <a:pt x="0" y="97631"/>
                  </a:moveTo>
                  <a:lnTo>
                    <a:pt x="1914525" y="0"/>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53" name="Freeform: Shape 52">
              <a:extLst>
                <a:ext uri="{FF2B5EF4-FFF2-40B4-BE49-F238E27FC236}">
                  <a16:creationId xmlns:a16="http://schemas.microsoft.com/office/drawing/2014/main" id="{6EABE208-F928-4E76-BAF7-CC23BE16F7CD}"/>
                </a:ext>
              </a:extLst>
            </p:cNvPr>
            <p:cNvSpPr/>
            <p:nvPr/>
          </p:nvSpPr>
          <p:spPr>
            <a:xfrm>
              <a:off x="1337184" y="3726930"/>
              <a:ext cx="1323772" cy="8202"/>
            </a:xfrm>
            <a:custGeom>
              <a:avLst/>
              <a:gdLst>
                <a:gd name="connsiteX0" fmla="*/ 0 w 1921669"/>
                <a:gd name="connsiteY0" fmla="*/ 11907 h 11907"/>
                <a:gd name="connsiteX1" fmla="*/ 1921669 w 1921669"/>
                <a:gd name="connsiteY1" fmla="*/ 0 h 11907"/>
              </a:gdLst>
              <a:ahLst/>
              <a:cxnLst>
                <a:cxn ang="0">
                  <a:pos x="connsiteX0" y="connsiteY0"/>
                </a:cxn>
                <a:cxn ang="0">
                  <a:pos x="connsiteX1" y="connsiteY1"/>
                </a:cxn>
              </a:cxnLst>
              <a:rect l="l" t="t" r="r" b="b"/>
              <a:pathLst>
                <a:path w="1921669" h="11907">
                  <a:moveTo>
                    <a:pt x="0" y="11907"/>
                  </a:moveTo>
                  <a:lnTo>
                    <a:pt x="1921669" y="0"/>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54" name="Freeform: Shape 53">
              <a:extLst>
                <a:ext uri="{FF2B5EF4-FFF2-40B4-BE49-F238E27FC236}">
                  <a16:creationId xmlns:a16="http://schemas.microsoft.com/office/drawing/2014/main" id="{918FA428-3290-495B-A0C4-932A534A2C5B}"/>
                </a:ext>
              </a:extLst>
            </p:cNvPr>
            <p:cNvSpPr/>
            <p:nvPr/>
          </p:nvSpPr>
          <p:spPr>
            <a:xfrm>
              <a:off x="1330622" y="3644913"/>
              <a:ext cx="1317210" cy="118106"/>
            </a:xfrm>
            <a:custGeom>
              <a:avLst/>
              <a:gdLst>
                <a:gd name="connsiteX0" fmla="*/ 0 w 1912144"/>
                <a:gd name="connsiteY0" fmla="*/ 171450 h 171450"/>
                <a:gd name="connsiteX1" fmla="*/ 1912144 w 1912144"/>
                <a:gd name="connsiteY1" fmla="*/ 0 h 171450"/>
              </a:gdLst>
              <a:ahLst/>
              <a:cxnLst>
                <a:cxn ang="0">
                  <a:pos x="connsiteX0" y="connsiteY0"/>
                </a:cxn>
                <a:cxn ang="0">
                  <a:pos x="connsiteX1" y="connsiteY1"/>
                </a:cxn>
              </a:cxnLst>
              <a:rect l="l" t="t" r="r" b="b"/>
              <a:pathLst>
                <a:path w="1912144" h="171450">
                  <a:moveTo>
                    <a:pt x="0" y="171450"/>
                  </a:moveTo>
                  <a:lnTo>
                    <a:pt x="1912144" y="0"/>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grpSp>
          <p:nvGrpSpPr>
            <p:cNvPr id="55" name="Group 54">
              <a:extLst>
                <a:ext uri="{FF2B5EF4-FFF2-40B4-BE49-F238E27FC236}">
                  <a16:creationId xmlns:a16="http://schemas.microsoft.com/office/drawing/2014/main" id="{6CC1997B-E270-495F-B0DE-B49EF9FAF166}"/>
                </a:ext>
              </a:extLst>
            </p:cNvPr>
            <p:cNvGrpSpPr/>
            <p:nvPr/>
          </p:nvGrpSpPr>
          <p:grpSpPr>
            <a:xfrm>
              <a:off x="1292074" y="2854319"/>
              <a:ext cx="75457" cy="1094622"/>
              <a:chOff x="2137172" y="2955220"/>
              <a:chExt cx="109538" cy="1589020"/>
            </a:xfrm>
            <a:solidFill>
              <a:srgbClr val="C41288"/>
            </a:solidFill>
          </p:grpSpPr>
          <p:sp>
            <p:nvSpPr>
              <p:cNvPr id="230" name="Oval 229">
                <a:extLst>
                  <a:ext uri="{FF2B5EF4-FFF2-40B4-BE49-F238E27FC236}">
                    <a16:creationId xmlns:a16="http://schemas.microsoft.com/office/drawing/2014/main" id="{56949C12-5DDC-46B9-BC49-141E865D86FE}"/>
                  </a:ext>
                </a:extLst>
              </p:cNvPr>
              <p:cNvSpPr/>
              <p:nvPr/>
            </p:nvSpPr>
            <p:spPr>
              <a:xfrm>
                <a:off x="2137172" y="2955220"/>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31" name="Oval 230">
                <a:extLst>
                  <a:ext uri="{FF2B5EF4-FFF2-40B4-BE49-F238E27FC236}">
                    <a16:creationId xmlns:a16="http://schemas.microsoft.com/office/drawing/2014/main" id="{5346D86E-8106-4A70-9C88-2A86384858FF}"/>
                  </a:ext>
                </a:extLst>
              </p:cNvPr>
              <p:cNvSpPr/>
              <p:nvPr/>
            </p:nvSpPr>
            <p:spPr>
              <a:xfrm>
                <a:off x="2137172" y="3162637"/>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32" name="Oval 231">
                <a:extLst>
                  <a:ext uri="{FF2B5EF4-FFF2-40B4-BE49-F238E27FC236}">
                    <a16:creationId xmlns:a16="http://schemas.microsoft.com/office/drawing/2014/main" id="{5B7A312B-605F-43BA-9AB4-FA8DBCF1ECDE}"/>
                  </a:ext>
                </a:extLst>
              </p:cNvPr>
              <p:cNvSpPr/>
              <p:nvPr/>
            </p:nvSpPr>
            <p:spPr>
              <a:xfrm>
                <a:off x="2137172" y="3321869"/>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33" name="Oval 232">
                <a:extLst>
                  <a:ext uri="{FF2B5EF4-FFF2-40B4-BE49-F238E27FC236}">
                    <a16:creationId xmlns:a16="http://schemas.microsoft.com/office/drawing/2014/main" id="{7DBCD715-89F6-441D-9EC8-C9874980D6D6}"/>
                  </a:ext>
                </a:extLst>
              </p:cNvPr>
              <p:cNvSpPr/>
              <p:nvPr/>
            </p:nvSpPr>
            <p:spPr>
              <a:xfrm>
                <a:off x="2137172" y="3371057"/>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34" name="Oval 233">
                <a:extLst>
                  <a:ext uri="{FF2B5EF4-FFF2-40B4-BE49-F238E27FC236}">
                    <a16:creationId xmlns:a16="http://schemas.microsoft.com/office/drawing/2014/main" id="{818256F6-8BDB-4E09-A2DA-5374CA8DB499}"/>
                  </a:ext>
                </a:extLst>
              </p:cNvPr>
              <p:cNvSpPr/>
              <p:nvPr/>
            </p:nvSpPr>
            <p:spPr>
              <a:xfrm>
                <a:off x="2137172" y="3495849"/>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35" name="Oval 234">
                <a:extLst>
                  <a:ext uri="{FF2B5EF4-FFF2-40B4-BE49-F238E27FC236}">
                    <a16:creationId xmlns:a16="http://schemas.microsoft.com/office/drawing/2014/main" id="{6DDE669B-B625-42E1-A2E2-44862C7E5D18}"/>
                  </a:ext>
                </a:extLst>
              </p:cNvPr>
              <p:cNvSpPr/>
              <p:nvPr/>
            </p:nvSpPr>
            <p:spPr>
              <a:xfrm>
                <a:off x="2137172" y="3619663"/>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36" name="Oval 235">
                <a:extLst>
                  <a:ext uri="{FF2B5EF4-FFF2-40B4-BE49-F238E27FC236}">
                    <a16:creationId xmlns:a16="http://schemas.microsoft.com/office/drawing/2014/main" id="{5E1F7021-EFF7-40FD-BC07-3895BC387CF7}"/>
                  </a:ext>
                </a:extLst>
              </p:cNvPr>
              <p:cNvSpPr/>
              <p:nvPr/>
            </p:nvSpPr>
            <p:spPr>
              <a:xfrm>
                <a:off x="2137172" y="3684207"/>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37" name="Oval 236">
                <a:extLst>
                  <a:ext uri="{FF2B5EF4-FFF2-40B4-BE49-F238E27FC236}">
                    <a16:creationId xmlns:a16="http://schemas.microsoft.com/office/drawing/2014/main" id="{A6EC8BFD-329D-4EDB-988A-3E6A0AA03E8E}"/>
                  </a:ext>
                </a:extLst>
              </p:cNvPr>
              <p:cNvSpPr/>
              <p:nvPr/>
            </p:nvSpPr>
            <p:spPr>
              <a:xfrm>
                <a:off x="2137172" y="3734324"/>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38" name="Oval 237">
                <a:extLst>
                  <a:ext uri="{FF2B5EF4-FFF2-40B4-BE49-F238E27FC236}">
                    <a16:creationId xmlns:a16="http://schemas.microsoft.com/office/drawing/2014/main" id="{44EF8AE2-801D-4EC9-9988-A8DB19744FD8}"/>
                  </a:ext>
                </a:extLst>
              </p:cNvPr>
              <p:cNvSpPr/>
              <p:nvPr/>
            </p:nvSpPr>
            <p:spPr>
              <a:xfrm>
                <a:off x="2137172" y="3831615"/>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39" name="Oval 238">
                <a:extLst>
                  <a:ext uri="{FF2B5EF4-FFF2-40B4-BE49-F238E27FC236}">
                    <a16:creationId xmlns:a16="http://schemas.microsoft.com/office/drawing/2014/main" id="{ED42DCDA-300C-41FD-A66C-E0668A8AC343}"/>
                  </a:ext>
                </a:extLst>
              </p:cNvPr>
              <p:cNvSpPr/>
              <p:nvPr/>
            </p:nvSpPr>
            <p:spPr>
              <a:xfrm>
                <a:off x="2137172" y="3869216"/>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40" name="Oval 239">
                <a:extLst>
                  <a:ext uri="{FF2B5EF4-FFF2-40B4-BE49-F238E27FC236}">
                    <a16:creationId xmlns:a16="http://schemas.microsoft.com/office/drawing/2014/main" id="{86141562-B3CE-467D-81E5-60E41F22160D}"/>
                  </a:ext>
                </a:extLst>
              </p:cNvPr>
              <p:cNvSpPr/>
              <p:nvPr/>
            </p:nvSpPr>
            <p:spPr>
              <a:xfrm>
                <a:off x="2137172" y="3993443"/>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41" name="Oval 240">
                <a:extLst>
                  <a:ext uri="{FF2B5EF4-FFF2-40B4-BE49-F238E27FC236}">
                    <a16:creationId xmlns:a16="http://schemas.microsoft.com/office/drawing/2014/main" id="{7F5045B7-0555-494C-90D4-4CEA9F712BB6}"/>
                  </a:ext>
                </a:extLst>
              </p:cNvPr>
              <p:cNvSpPr/>
              <p:nvPr/>
            </p:nvSpPr>
            <p:spPr>
              <a:xfrm>
                <a:off x="2137172" y="4110870"/>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42" name="Oval 241">
                <a:extLst>
                  <a:ext uri="{FF2B5EF4-FFF2-40B4-BE49-F238E27FC236}">
                    <a16:creationId xmlns:a16="http://schemas.microsoft.com/office/drawing/2014/main" id="{BDBC6D47-E12C-48E2-889A-8B6834BE14B7}"/>
                  </a:ext>
                </a:extLst>
              </p:cNvPr>
              <p:cNvSpPr/>
              <p:nvPr/>
            </p:nvSpPr>
            <p:spPr>
              <a:xfrm>
                <a:off x="2137172" y="4167589"/>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43" name="Oval 242">
                <a:extLst>
                  <a:ext uri="{FF2B5EF4-FFF2-40B4-BE49-F238E27FC236}">
                    <a16:creationId xmlns:a16="http://schemas.microsoft.com/office/drawing/2014/main" id="{8E546AAF-1172-429C-8639-033A34634EF1}"/>
                  </a:ext>
                </a:extLst>
              </p:cNvPr>
              <p:cNvSpPr/>
              <p:nvPr/>
            </p:nvSpPr>
            <p:spPr>
              <a:xfrm>
                <a:off x="2137172" y="4200525"/>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44" name="Oval 243">
                <a:extLst>
                  <a:ext uri="{FF2B5EF4-FFF2-40B4-BE49-F238E27FC236}">
                    <a16:creationId xmlns:a16="http://schemas.microsoft.com/office/drawing/2014/main" id="{F7BD8C5A-F0A9-4163-81B0-7FBE2BCB0BA5}"/>
                  </a:ext>
                </a:extLst>
              </p:cNvPr>
              <p:cNvSpPr/>
              <p:nvPr/>
            </p:nvSpPr>
            <p:spPr>
              <a:xfrm>
                <a:off x="2137172" y="4243650"/>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45" name="Oval 244">
                <a:extLst>
                  <a:ext uri="{FF2B5EF4-FFF2-40B4-BE49-F238E27FC236}">
                    <a16:creationId xmlns:a16="http://schemas.microsoft.com/office/drawing/2014/main" id="{F3C103D7-5D81-4A33-8BC7-969ADA3C528C}"/>
                  </a:ext>
                </a:extLst>
              </p:cNvPr>
              <p:cNvSpPr/>
              <p:nvPr/>
            </p:nvSpPr>
            <p:spPr>
              <a:xfrm>
                <a:off x="2137172" y="4356616"/>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46" name="Oval 245">
                <a:extLst>
                  <a:ext uri="{FF2B5EF4-FFF2-40B4-BE49-F238E27FC236}">
                    <a16:creationId xmlns:a16="http://schemas.microsoft.com/office/drawing/2014/main" id="{F80218F3-13D1-41DB-BA35-FCF8BAF6856F}"/>
                  </a:ext>
                </a:extLst>
              </p:cNvPr>
              <p:cNvSpPr/>
              <p:nvPr/>
            </p:nvSpPr>
            <p:spPr>
              <a:xfrm>
                <a:off x="2137172" y="4393350"/>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47" name="Oval 246">
                <a:extLst>
                  <a:ext uri="{FF2B5EF4-FFF2-40B4-BE49-F238E27FC236}">
                    <a16:creationId xmlns:a16="http://schemas.microsoft.com/office/drawing/2014/main" id="{1AB91B2E-0102-4769-A5B3-F28F55B25E90}"/>
                  </a:ext>
                </a:extLst>
              </p:cNvPr>
              <p:cNvSpPr/>
              <p:nvPr/>
            </p:nvSpPr>
            <p:spPr>
              <a:xfrm>
                <a:off x="2137172" y="4434702"/>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grpSp>
        <p:sp>
          <p:nvSpPr>
            <p:cNvPr id="56" name="Freeform: Shape 55">
              <a:extLst>
                <a:ext uri="{FF2B5EF4-FFF2-40B4-BE49-F238E27FC236}">
                  <a16:creationId xmlns:a16="http://schemas.microsoft.com/office/drawing/2014/main" id="{1459EE77-1155-48E9-908B-D2913DD2FD3E}"/>
                </a:ext>
              </a:extLst>
            </p:cNvPr>
            <p:cNvSpPr/>
            <p:nvPr/>
          </p:nvSpPr>
          <p:spPr>
            <a:xfrm>
              <a:off x="1333903" y="3502200"/>
              <a:ext cx="1322131" cy="188642"/>
            </a:xfrm>
            <a:custGeom>
              <a:avLst/>
              <a:gdLst>
                <a:gd name="connsiteX0" fmla="*/ 0 w 1919287"/>
                <a:gd name="connsiteY0" fmla="*/ 273844 h 273844"/>
                <a:gd name="connsiteX1" fmla="*/ 1919287 w 1919287"/>
                <a:gd name="connsiteY1" fmla="*/ 0 h 273844"/>
              </a:gdLst>
              <a:ahLst/>
              <a:cxnLst>
                <a:cxn ang="0">
                  <a:pos x="connsiteX0" y="connsiteY0"/>
                </a:cxn>
                <a:cxn ang="0">
                  <a:pos x="connsiteX1" y="connsiteY1"/>
                </a:cxn>
              </a:cxnLst>
              <a:rect l="l" t="t" r="r" b="b"/>
              <a:pathLst>
                <a:path w="1919287" h="273844">
                  <a:moveTo>
                    <a:pt x="0" y="273844"/>
                  </a:moveTo>
                  <a:lnTo>
                    <a:pt x="1919287" y="0"/>
                  </a:lnTo>
                </a:path>
              </a:pathLst>
            </a:custGeom>
            <a:noFill/>
            <a:ln w="12700">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grpSp>
          <p:nvGrpSpPr>
            <p:cNvPr id="57" name="Group 56">
              <a:extLst>
                <a:ext uri="{FF2B5EF4-FFF2-40B4-BE49-F238E27FC236}">
                  <a16:creationId xmlns:a16="http://schemas.microsoft.com/office/drawing/2014/main" id="{C24940C9-43D1-4EF5-8D38-B95DCA051430}"/>
                </a:ext>
              </a:extLst>
            </p:cNvPr>
            <p:cNvGrpSpPr/>
            <p:nvPr/>
          </p:nvGrpSpPr>
          <p:grpSpPr>
            <a:xfrm>
              <a:off x="2614205" y="2555697"/>
              <a:ext cx="75457" cy="1321964"/>
              <a:chOff x="4056459" y="2521722"/>
              <a:chExt cx="109538" cy="1919044"/>
            </a:xfrm>
            <a:solidFill>
              <a:srgbClr val="C41288"/>
            </a:solidFill>
          </p:grpSpPr>
          <p:sp>
            <p:nvSpPr>
              <p:cNvPr id="210" name="Oval 209">
                <a:extLst>
                  <a:ext uri="{FF2B5EF4-FFF2-40B4-BE49-F238E27FC236}">
                    <a16:creationId xmlns:a16="http://schemas.microsoft.com/office/drawing/2014/main" id="{CA299FF8-526C-4382-8A80-A398DF2CDA3F}"/>
                  </a:ext>
                </a:extLst>
              </p:cNvPr>
              <p:cNvSpPr/>
              <p:nvPr/>
            </p:nvSpPr>
            <p:spPr>
              <a:xfrm>
                <a:off x="4056459" y="2521722"/>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11" name="Oval 210">
                <a:extLst>
                  <a:ext uri="{FF2B5EF4-FFF2-40B4-BE49-F238E27FC236}">
                    <a16:creationId xmlns:a16="http://schemas.microsoft.com/office/drawing/2014/main" id="{1C51D44F-F74C-4D2A-89DC-A2DB93658DB2}"/>
                  </a:ext>
                </a:extLst>
              </p:cNvPr>
              <p:cNvSpPr/>
              <p:nvPr/>
            </p:nvSpPr>
            <p:spPr>
              <a:xfrm>
                <a:off x="4056459" y="2682142"/>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12" name="Oval 211">
                <a:extLst>
                  <a:ext uri="{FF2B5EF4-FFF2-40B4-BE49-F238E27FC236}">
                    <a16:creationId xmlns:a16="http://schemas.microsoft.com/office/drawing/2014/main" id="{8D4C8D37-F912-4F95-AA00-4A364F90927A}"/>
                  </a:ext>
                </a:extLst>
              </p:cNvPr>
              <p:cNvSpPr/>
              <p:nvPr/>
            </p:nvSpPr>
            <p:spPr>
              <a:xfrm>
                <a:off x="4056459" y="2829889"/>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13" name="Oval 212">
                <a:extLst>
                  <a:ext uri="{FF2B5EF4-FFF2-40B4-BE49-F238E27FC236}">
                    <a16:creationId xmlns:a16="http://schemas.microsoft.com/office/drawing/2014/main" id="{F4EBCF13-458A-4975-B85E-C5B9AA81D914}"/>
                  </a:ext>
                </a:extLst>
              </p:cNvPr>
              <p:cNvSpPr/>
              <p:nvPr/>
            </p:nvSpPr>
            <p:spPr>
              <a:xfrm>
                <a:off x="4056459" y="3012871"/>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14" name="Oval 213">
                <a:extLst>
                  <a:ext uri="{FF2B5EF4-FFF2-40B4-BE49-F238E27FC236}">
                    <a16:creationId xmlns:a16="http://schemas.microsoft.com/office/drawing/2014/main" id="{0CCEB5DA-5B93-401A-A207-84ACC4A1A5C5}"/>
                  </a:ext>
                </a:extLst>
              </p:cNvPr>
              <p:cNvSpPr/>
              <p:nvPr/>
            </p:nvSpPr>
            <p:spPr>
              <a:xfrm>
                <a:off x="4056459" y="3171219"/>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15" name="Oval 214">
                <a:extLst>
                  <a:ext uri="{FF2B5EF4-FFF2-40B4-BE49-F238E27FC236}">
                    <a16:creationId xmlns:a16="http://schemas.microsoft.com/office/drawing/2014/main" id="{12108D1E-B525-4E74-9363-3F7FB0635314}"/>
                  </a:ext>
                </a:extLst>
              </p:cNvPr>
              <p:cNvSpPr/>
              <p:nvPr/>
            </p:nvSpPr>
            <p:spPr>
              <a:xfrm>
                <a:off x="4056459" y="3308734"/>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16" name="Oval 215">
                <a:extLst>
                  <a:ext uri="{FF2B5EF4-FFF2-40B4-BE49-F238E27FC236}">
                    <a16:creationId xmlns:a16="http://schemas.microsoft.com/office/drawing/2014/main" id="{C2D24D07-40A4-4D65-916E-A9E948FEFE10}"/>
                  </a:ext>
                </a:extLst>
              </p:cNvPr>
              <p:cNvSpPr/>
              <p:nvPr/>
            </p:nvSpPr>
            <p:spPr>
              <a:xfrm>
                <a:off x="4056459" y="3360119"/>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17" name="Oval 216">
                <a:extLst>
                  <a:ext uri="{FF2B5EF4-FFF2-40B4-BE49-F238E27FC236}">
                    <a16:creationId xmlns:a16="http://schemas.microsoft.com/office/drawing/2014/main" id="{B9FCF05B-1ECD-4176-8880-935C094A8D35}"/>
                  </a:ext>
                </a:extLst>
              </p:cNvPr>
              <p:cNvSpPr/>
              <p:nvPr/>
            </p:nvSpPr>
            <p:spPr>
              <a:xfrm>
                <a:off x="4056459" y="3452640"/>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18" name="Oval 217">
                <a:extLst>
                  <a:ext uri="{FF2B5EF4-FFF2-40B4-BE49-F238E27FC236}">
                    <a16:creationId xmlns:a16="http://schemas.microsoft.com/office/drawing/2014/main" id="{084C59B6-7A9B-47C5-A3DB-188BA4020F5E}"/>
                  </a:ext>
                </a:extLst>
              </p:cNvPr>
              <p:cNvSpPr/>
              <p:nvPr/>
            </p:nvSpPr>
            <p:spPr>
              <a:xfrm>
                <a:off x="4056459" y="3557879"/>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19" name="Oval 218">
                <a:extLst>
                  <a:ext uri="{FF2B5EF4-FFF2-40B4-BE49-F238E27FC236}">
                    <a16:creationId xmlns:a16="http://schemas.microsoft.com/office/drawing/2014/main" id="{8F1D0890-FEFC-43E0-82DF-614D2D853431}"/>
                  </a:ext>
                </a:extLst>
              </p:cNvPr>
              <p:cNvSpPr/>
              <p:nvPr/>
            </p:nvSpPr>
            <p:spPr>
              <a:xfrm>
                <a:off x="4056459" y="3588213"/>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20" name="Oval 219">
                <a:extLst>
                  <a:ext uri="{FF2B5EF4-FFF2-40B4-BE49-F238E27FC236}">
                    <a16:creationId xmlns:a16="http://schemas.microsoft.com/office/drawing/2014/main" id="{9DB4C6C2-5CEB-4DD8-A2E1-9945A9EAC73D}"/>
                  </a:ext>
                </a:extLst>
              </p:cNvPr>
              <p:cNvSpPr/>
              <p:nvPr/>
            </p:nvSpPr>
            <p:spPr>
              <a:xfrm>
                <a:off x="4056459" y="3629025"/>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21" name="Oval 220">
                <a:extLst>
                  <a:ext uri="{FF2B5EF4-FFF2-40B4-BE49-F238E27FC236}">
                    <a16:creationId xmlns:a16="http://schemas.microsoft.com/office/drawing/2014/main" id="{C560D0AA-3B19-4FA4-97F2-D8B9B8BACD36}"/>
                  </a:ext>
                </a:extLst>
              </p:cNvPr>
              <p:cNvSpPr/>
              <p:nvPr/>
            </p:nvSpPr>
            <p:spPr>
              <a:xfrm>
                <a:off x="4056459" y="3723582"/>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22" name="Oval 221">
                <a:extLst>
                  <a:ext uri="{FF2B5EF4-FFF2-40B4-BE49-F238E27FC236}">
                    <a16:creationId xmlns:a16="http://schemas.microsoft.com/office/drawing/2014/main" id="{A973CAB4-8EA6-46F1-A728-6DD63E80C47D}"/>
                  </a:ext>
                </a:extLst>
              </p:cNvPr>
              <p:cNvSpPr/>
              <p:nvPr/>
            </p:nvSpPr>
            <p:spPr>
              <a:xfrm>
                <a:off x="4056459" y="3767550"/>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23" name="Oval 222">
                <a:extLst>
                  <a:ext uri="{FF2B5EF4-FFF2-40B4-BE49-F238E27FC236}">
                    <a16:creationId xmlns:a16="http://schemas.microsoft.com/office/drawing/2014/main" id="{A5638DB0-0779-477D-8CAF-C8A200E15CAF}"/>
                  </a:ext>
                </a:extLst>
              </p:cNvPr>
              <p:cNvSpPr/>
              <p:nvPr/>
            </p:nvSpPr>
            <p:spPr>
              <a:xfrm>
                <a:off x="4056459" y="3848100"/>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24" name="Oval 223">
                <a:extLst>
                  <a:ext uri="{FF2B5EF4-FFF2-40B4-BE49-F238E27FC236}">
                    <a16:creationId xmlns:a16="http://schemas.microsoft.com/office/drawing/2014/main" id="{ED5BC92D-9EFF-49AD-8F7F-37B607284B3E}"/>
                  </a:ext>
                </a:extLst>
              </p:cNvPr>
              <p:cNvSpPr/>
              <p:nvPr/>
            </p:nvSpPr>
            <p:spPr>
              <a:xfrm>
                <a:off x="4056459" y="3888682"/>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25" name="Oval 224">
                <a:extLst>
                  <a:ext uri="{FF2B5EF4-FFF2-40B4-BE49-F238E27FC236}">
                    <a16:creationId xmlns:a16="http://schemas.microsoft.com/office/drawing/2014/main" id="{D1C9CD6F-450B-4938-98C3-4D4717D9BDC1}"/>
                  </a:ext>
                </a:extLst>
              </p:cNvPr>
              <p:cNvSpPr/>
              <p:nvPr/>
            </p:nvSpPr>
            <p:spPr>
              <a:xfrm>
                <a:off x="4056459" y="3975140"/>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26" name="Oval 225">
                <a:extLst>
                  <a:ext uri="{FF2B5EF4-FFF2-40B4-BE49-F238E27FC236}">
                    <a16:creationId xmlns:a16="http://schemas.microsoft.com/office/drawing/2014/main" id="{3ADA091F-3C46-4633-AFC1-B7BAF8167390}"/>
                  </a:ext>
                </a:extLst>
              </p:cNvPr>
              <p:cNvSpPr/>
              <p:nvPr/>
            </p:nvSpPr>
            <p:spPr>
              <a:xfrm>
                <a:off x="4056459" y="4079939"/>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27" name="Oval 226">
                <a:extLst>
                  <a:ext uri="{FF2B5EF4-FFF2-40B4-BE49-F238E27FC236}">
                    <a16:creationId xmlns:a16="http://schemas.microsoft.com/office/drawing/2014/main" id="{5348FFD6-EAEC-4489-8092-AE7716C1A8B6}"/>
                  </a:ext>
                </a:extLst>
              </p:cNvPr>
              <p:cNvSpPr/>
              <p:nvPr/>
            </p:nvSpPr>
            <p:spPr>
              <a:xfrm>
                <a:off x="4056459" y="4156042"/>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28" name="Oval 227">
                <a:extLst>
                  <a:ext uri="{FF2B5EF4-FFF2-40B4-BE49-F238E27FC236}">
                    <a16:creationId xmlns:a16="http://schemas.microsoft.com/office/drawing/2014/main" id="{AB6B4F70-BFF1-4C8C-A08B-960B6A6D0EC2}"/>
                  </a:ext>
                </a:extLst>
              </p:cNvPr>
              <p:cNvSpPr/>
              <p:nvPr/>
            </p:nvSpPr>
            <p:spPr>
              <a:xfrm>
                <a:off x="4056459" y="4195004"/>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29" name="Oval 228">
                <a:extLst>
                  <a:ext uri="{FF2B5EF4-FFF2-40B4-BE49-F238E27FC236}">
                    <a16:creationId xmlns:a16="http://schemas.microsoft.com/office/drawing/2014/main" id="{4958DE34-A486-4F65-8CF1-E962FFB8B0CD}"/>
                  </a:ext>
                </a:extLst>
              </p:cNvPr>
              <p:cNvSpPr/>
              <p:nvPr/>
            </p:nvSpPr>
            <p:spPr>
              <a:xfrm>
                <a:off x="4056459" y="4331228"/>
                <a:ext cx="109538" cy="109538"/>
              </a:xfrm>
              <a:prstGeom prst="ellipse">
                <a:avLst/>
              </a:prstGeom>
              <a:grp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grpSp>
        <p:sp>
          <p:nvSpPr>
            <p:cNvPr id="58" name="TextBox 57">
              <a:extLst>
                <a:ext uri="{FF2B5EF4-FFF2-40B4-BE49-F238E27FC236}">
                  <a16:creationId xmlns:a16="http://schemas.microsoft.com/office/drawing/2014/main" id="{2759E9DE-C77F-442D-A5D6-2FCAE81654C6}"/>
                </a:ext>
              </a:extLst>
            </p:cNvPr>
            <p:cNvSpPr txBox="1"/>
            <p:nvPr/>
          </p:nvSpPr>
          <p:spPr>
            <a:xfrm>
              <a:off x="5049814" y="1940324"/>
              <a:ext cx="471604" cy="200055"/>
            </a:xfrm>
            <a:prstGeom prst="rect">
              <a:avLst/>
            </a:prstGeom>
            <a:noFill/>
          </p:spPr>
          <p:txBody>
            <a:bodyPr wrap="none" rtlCol="0">
              <a:spAutoFit/>
            </a:bodyPr>
            <a:lstStyle/>
            <a:p>
              <a:pPr algn="ctr" fontAlgn="base">
                <a:spcBef>
                  <a:spcPct val="0"/>
                </a:spcBef>
                <a:spcAft>
                  <a:spcPct val="0"/>
                </a:spcAft>
              </a:pPr>
              <a:r>
                <a:rPr lang="en-US" sz="700" b="1" dirty="0">
                  <a:solidFill>
                    <a:prstClr val="black"/>
                  </a:solidFill>
                </a:rPr>
                <a:t>P&lt;0.05</a:t>
              </a:r>
            </a:p>
          </p:txBody>
        </p:sp>
        <p:sp>
          <p:nvSpPr>
            <p:cNvPr id="59" name="TextBox 58">
              <a:extLst>
                <a:ext uri="{FF2B5EF4-FFF2-40B4-BE49-F238E27FC236}">
                  <a16:creationId xmlns:a16="http://schemas.microsoft.com/office/drawing/2014/main" id="{E8CFC1C4-996F-4201-85EE-B66B48251425}"/>
                </a:ext>
              </a:extLst>
            </p:cNvPr>
            <p:cNvSpPr txBox="1"/>
            <p:nvPr/>
          </p:nvSpPr>
          <p:spPr>
            <a:xfrm>
              <a:off x="4043008" y="2237665"/>
              <a:ext cx="333746" cy="200055"/>
            </a:xfrm>
            <a:prstGeom prst="rect">
              <a:avLst/>
            </a:prstGeom>
            <a:noFill/>
          </p:spPr>
          <p:txBody>
            <a:bodyPr wrap="none" rtlCol="0">
              <a:spAutoFit/>
            </a:bodyPr>
            <a:lstStyle/>
            <a:p>
              <a:pPr algn="ctr" fontAlgn="base">
                <a:spcBef>
                  <a:spcPct val="0"/>
                </a:spcBef>
                <a:spcAft>
                  <a:spcPct val="0"/>
                </a:spcAft>
              </a:pPr>
              <a:r>
                <a:rPr lang="en-US" sz="700" dirty="0">
                  <a:solidFill>
                    <a:prstClr val="black"/>
                  </a:solidFill>
                </a:rPr>
                <a:t>200</a:t>
              </a:r>
            </a:p>
          </p:txBody>
        </p:sp>
        <p:sp>
          <p:nvSpPr>
            <p:cNvPr id="60" name="TextBox 59">
              <a:extLst>
                <a:ext uri="{FF2B5EF4-FFF2-40B4-BE49-F238E27FC236}">
                  <a16:creationId xmlns:a16="http://schemas.microsoft.com/office/drawing/2014/main" id="{1E2D2DA3-D07E-45B1-B54C-878B726AF8A8}"/>
                </a:ext>
              </a:extLst>
            </p:cNvPr>
            <p:cNvSpPr txBox="1"/>
            <p:nvPr/>
          </p:nvSpPr>
          <p:spPr>
            <a:xfrm>
              <a:off x="4043009" y="2817295"/>
              <a:ext cx="333746" cy="200055"/>
            </a:xfrm>
            <a:prstGeom prst="rect">
              <a:avLst/>
            </a:prstGeom>
            <a:noFill/>
          </p:spPr>
          <p:txBody>
            <a:bodyPr wrap="none" rtlCol="0">
              <a:spAutoFit/>
            </a:bodyPr>
            <a:lstStyle/>
            <a:p>
              <a:pPr algn="ctr" fontAlgn="base">
                <a:spcBef>
                  <a:spcPct val="0"/>
                </a:spcBef>
                <a:spcAft>
                  <a:spcPct val="0"/>
                </a:spcAft>
              </a:pPr>
              <a:r>
                <a:rPr lang="en-US" sz="700" dirty="0">
                  <a:solidFill>
                    <a:prstClr val="black"/>
                  </a:solidFill>
                </a:rPr>
                <a:t>100</a:t>
              </a:r>
            </a:p>
          </p:txBody>
        </p:sp>
        <p:sp>
          <p:nvSpPr>
            <p:cNvPr id="61" name="TextBox 60">
              <a:extLst>
                <a:ext uri="{FF2B5EF4-FFF2-40B4-BE49-F238E27FC236}">
                  <a16:creationId xmlns:a16="http://schemas.microsoft.com/office/drawing/2014/main" id="{0CD012F0-0741-49D0-A502-2F10404F15CC}"/>
                </a:ext>
              </a:extLst>
            </p:cNvPr>
            <p:cNvSpPr txBox="1"/>
            <p:nvPr/>
          </p:nvSpPr>
          <p:spPr>
            <a:xfrm>
              <a:off x="4112043" y="3412134"/>
              <a:ext cx="283415" cy="200055"/>
            </a:xfrm>
            <a:prstGeom prst="rect">
              <a:avLst/>
            </a:prstGeom>
            <a:noFill/>
          </p:spPr>
          <p:txBody>
            <a:bodyPr wrap="square" rtlCol="0">
              <a:spAutoFit/>
            </a:bodyPr>
            <a:lstStyle/>
            <a:p>
              <a:pPr algn="ctr" fontAlgn="base">
                <a:spcBef>
                  <a:spcPct val="0"/>
                </a:spcBef>
                <a:spcAft>
                  <a:spcPct val="0"/>
                </a:spcAft>
              </a:pPr>
              <a:r>
                <a:rPr lang="en-US" sz="700" dirty="0">
                  <a:solidFill>
                    <a:prstClr val="black"/>
                  </a:solidFill>
                </a:rPr>
                <a:t>50</a:t>
              </a:r>
            </a:p>
          </p:txBody>
        </p:sp>
        <p:sp>
          <p:nvSpPr>
            <p:cNvPr id="62" name="TextBox 61">
              <a:extLst>
                <a:ext uri="{FF2B5EF4-FFF2-40B4-BE49-F238E27FC236}">
                  <a16:creationId xmlns:a16="http://schemas.microsoft.com/office/drawing/2014/main" id="{66ABDFCC-8A1B-44D2-A6CF-5F076735D7B2}"/>
                </a:ext>
              </a:extLst>
            </p:cNvPr>
            <p:cNvSpPr txBox="1"/>
            <p:nvPr/>
          </p:nvSpPr>
          <p:spPr>
            <a:xfrm>
              <a:off x="4161165" y="4005780"/>
              <a:ext cx="234359" cy="200055"/>
            </a:xfrm>
            <a:prstGeom prst="rect">
              <a:avLst/>
            </a:prstGeom>
            <a:noFill/>
          </p:spPr>
          <p:txBody>
            <a:bodyPr wrap="none" rtlCol="0">
              <a:spAutoFit/>
            </a:bodyPr>
            <a:lstStyle/>
            <a:p>
              <a:pPr algn="ctr" fontAlgn="base">
                <a:spcBef>
                  <a:spcPct val="0"/>
                </a:spcBef>
                <a:spcAft>
                  <a:spcPct val="0"/>
                </a:spcAft>
              </a:pPr>
              <a:r>
                <a:rPr lang="en-US" sz="700" dirty="0">
                  <a:solidFill>
                    <a:prstClr val="black"/>
                  </a:solidFill>
                </a:rPr>
                <a:t>0</a:t>
              </a:r>
            </a:p>
          </p:txBody>
        </p:sp>
        <p:sp>
          <p:nvSpPr>
            <p:cNvPr id="63" name="TextBox 62">
              <a:extLst>
                <a:ext uri="{FF2B5EF4-FFF2-40B4-BE49-F238E27FC236}">
                  <a16:creationId xmlns:a16="http://schemas.microsoft.com/office/drawing/2014/main" id="{C351BFBF-4D7C-4417-998A-E4DA625E5F94}"/>
                </a:ext>
              </a:extLst>
            </p:cNvPr>
            <p:cNvSpPr txBox="1"/>
            <p:nvPr/>
          </p:nvSpPr>
          <p:spPr>
            <a:xfrm>
              <a:off x="4478926" y="4193295"/>
              <a:ext cx="718466" cy="200055"/>
            </a:xfrm>
            <a:prstGeom prst="rect">
              <a:avLst/>
            </a:prstGeom>
            <a:noFill/>
          </p:spPr>
          <p:txBody>
            <a:bodyPr wrap="none" rtlCol="0">
              <a:spAutoFit/>
            </a:bodyPr>
            <a:lstStyle/>
            <a:p>
              <a:pPr algn="ctr" fontAlgn="base">
                <a:spcBef>
                  <a:spcPct val="0"/>
                </a:spcBef>
                <a:spcAft>
                  <a:spcPct val="0"/>
                </a:spcAft>
              </a:pPr>
              <a:r>
                <a:rPr lang="en-US" sz="700" dirty="0">
                  <a:solidFill>
                    <a:prstClr val="black"/>
                  </a:solidFill>
                </a:rPr>
                <a:t>Steroid-naïve</a:t>
              </a:r>
            </a:p>
          </p:txBody>
        </p:sp>
        <p:sp>
          <p:nvSpPr>
            <p:cNvPr id="64" name="TextBox 63">
              <a:extLst>
                <a:ext uri="{FF2B5EF4-FFF2-40B4-BE49-F238E27FC236}">
                  <a16:creationId xmlns:a16="http://schemas.microsoft.com/office/drawing/2014/main" id="{D0014B48-D697-457A-B5A8-6E5EAF410A93}"/>
                </a:ext>
              </a:extLst>
            </p:cNvPr>
            <p:cNvSpPr txBox="1"/>
            <p:nvPr/>
          </p:nvSpPr>
          <p:spPr>
            <a:xfrm>
              <a:off x="4761050" y="4391175"/>
              <a:ext cx="1075937" cy="215444"/>
            </a:xfrm>
            <a:prstGeom prst="rect">
              <a:avLst/>
            </a:prstGeom>
            <a:noFill/>
          </p:spPr>
          <p:txBody>
            <a:bodyPr wrap="none" rtlCol="0">
              <a:spAutoFit/>
            </a:bodyPr>
            <a:lstStyle/>
            <a:p>
              <a:pPr algn="ctr" fontAlgn="base">
                <a:spcBef>
                  <a:spcPct val="0"/>
                </a:spcBef>
                <a:spcAft>
                  <a:spcPct val="0"/>
                </a:spcAft>
              </a:pPr>
              <a:r>
                <a:rPr lang="en-US" sz="800" b="1" dirty="0">
                  <a:solidFill>
                    <a:prstClr val="black"/>
                  </a:solidFill>
                </a:rPr>
                <a:t>Prebronchodilator</a:t>
              </a:r>
            </a:p>
          </p:txBody>
        </p:sp>
        <p:sp>
          <p:nvSpPr>
            <p:cNvPr id="65" name="TextBox 64">
              <a:extLst>
                <a:ext uri="{FF2B5EF4-FFF2-40B4-BE49-F238E27FC236}">
                  <a16:creationId xmlns:a16="http://schemas.microsoft.com/office/drawing/2014/main" id="{E921A70B-778F-41B9-B7C1-227C91E635AF}"/>
                </a:ext>
              </a:extLst>
            </p:cNvPr>
            <p:cNvSpPr txBox="1"/>
            <p:nvPr/>
          </p:nvSpPr>
          <p:spPr>
            <a:xfrm rot="16200000">
              <a:off x="3587650" y="3109641"/>
              <a:ext cx="742511" cy="215444"/>
            </a:xfrm>
            <a:prstGeom prst="rect">
              <a:avLst/>
            </a:prstGeom>
            <a:noFill/>
          </p:spPr>
          <p:txBody>
            <a:bodyPr wrap="none" rtlCol="0">
              <a:spAutoFit/>
            </a:bodyPr>
            <a:lstStyle/>
            <a:p>
              <a:pPr algn="ctr" fontAlgn="base">
                <a:spcBef>
                  <a:spcPct val="0"/>
                </a:spcBef>
                <a:spcAft>
                  <a:spcPct val="0"/>
                </a:spcAft>
              </a:pPr>
              <a:r>
                <a:rPr lang="en-US" sz="800" b="1" dirty="0">
                  <a:solidFill>
                    <a:prstClr val="black"/>
                  </a:solidFill>
                </a:rPr>
                <a:t>FeNO (ppb)</a:t>
              </a:r>
            </a:p>
          </p:txBody>
        </p:sp>
        <p:cxnSp>
          <p:nvCxnSpPr>
            <p:cNvPr id="66" name="Straight Connector 65">
              <a:extLst>
                <a:ext uri="{FF2B5EF4-FFF2-40B4-BE49-F238E27FC236}">
                  <a16:creationId xmlns:a16="http://schemas.microsoft.com/office/drawing/2014/main" id="{38A1D3AF-16E0-42ED-9625-D515C19502B0}"/>
                </a:ext>
              </a:extLst>
            </p:cNvPr>
            <p:cNvCxnSpPr>
              <a:cxnSpLocks/>
            </p:cNvCxnSpPr>
            <p:nvPr/>
          </p:nvCxnSpPr>
          <p:spPr>
            <a:xfrm>
              <a:off x="4393903" y="2332453"/>
              <a:ext cx="0" cy="17755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8F566BA-9C11-4F3B-A61D-89165A918132}"/>
                </a:ext>
              </a:extLst>
            </p:cNvPr>
            <p:cNvCxnSpPr>
              <a:cxnSpLocks/>
            </p:cNvCxnSpPr>
            <p:nvPr/>
          </p:nvCxnSpPr>
          <p:spPr>
            <a:xfrm>
              <a:off x="4376180" y="4101915"/>
              <a:ext cx="17665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2DF4C96-3F51-432B-A2B1-CA8CDAA4914B}"/>
                </a:ext>
              </a:extLst>
            </p:cNvPr>
            <p:cNvCxnSpPr/>
            <p:nvPr/>
          </p:nvCxnSpPr>
          <p:spPr>
            <a:xfrm>
              <a:off x="4328485" y="2338004"/>
              <a:ext cx="656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73696E2-DB19-4B6E-A965-88CC6167F85A}"/>
                </a:ext>
              </a:extLst>
            </p:cNvPr>
            <p:cNvCxnSpPr/>
            <p:nvPr/>
          </p:nvCxnSpPr>
          <p:spPr>
            <a:xfrm>
              <a:off x="4328485" y="2911980"/>
              <a:ext cx="656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A591B8F-785E-4FF1-8393-29EA9D0C34C3}"/>
                </a:ext>
              </a:extLst>
            </p:cNvPr>
            <p:cNvCxnSpPr/>
            <p:nvPr/>
          </p:nvCxnSpPr>
          <p:spPr>
            <a:xfrm>
              <a:off x="4328485" y="3504547"/>
              <a:ext cx="656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3BCBA7-9176-46F0-B296-77D729FA2537}"/>
                </a:ext>
              </a:extLst>
            </p:cNvPr>
            <p:cNvCxnSpPr/>
            <p:nvPr/>
          </p:nvCxnSpPr>
          <p:spPr>
            <a:xfrm>
              <a:off x="4328485" y="4101915"/>
              <a:ext cx="656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CEA79C-B7E4-45BB-B833-57FCD37C6DB0}"/>
                </a:ext>
              </a:extLst>
            </p:cNvPr>
            <p:cNvCxnSpPr>
              <a:cxnSpLocks/>
            </p:cNvCxnSpPr>
            <p:nvPr/>
          </p:nvCxnSpPr>
          <p:spPr>
            <a:xfrm rot="16200000">
              <a:off x="4794716" y="4128893"/>
              <a:ext cx="656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2667D93-A9D8-4C17-8566-220C3A6B6782}"/>
                </a:ext>
              </a:extLst>
            </p:cNvPr>
            <p:cNvCxnSpPr>
              <a:cxnSpLocks/>
            </p:cNvCxnSpPr>
            <p:nvPr/>
          </p:nvCxnSpPr>
          <p:spPr>
            <a:xfrm rot="16200000">
              <a:off x="5676572" y="4134721"/>
              <a:ext cx="656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FD375E2C-EC1D-4A24-AA70-AC8D557D1079}"/>
                </a:ext>
              </a:extLst>
            </p:cNvPr>
            <p:cNvSpPr/>
            <p:nvPr/>
          </p:nvSpPr>
          <p:spPr>
            <a:xfrm>
              <a:off x="4804596" y="2468274"/>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75" name="Oval 74">
              <a:extLst>
                <a:ext uri="{FF2B5EF4-FFF2-40B4-BE49-F238E27FC236}">
                  <a16:creationId xmlns:a16="http://schemas.microsoft.com/office/drawing/2014/main" id="{48DEC9EB-9AC7-4D90-982F-57A1B5DE446C}"/>
                </a:ext>
              </a:extLst>
            </p:cNvPr>
            <p:cNvSpPr/>
            <p:nvPr/>
          </p:nvSpPr>
          <p:spPr>
            <a:xfrm>
              <a:off x="4804596" y="2650125"/>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76" name="Oval 75">
              <a:extLst>
                <a:ext uri="{FF2B5EF4-FFF2-40B4-BE49-F238E27FC236}">
                  <a16:creationId xmlns:a16="http://schemas.microsoft.com/office/drawing/2014/main" id="{F3BBEEFC-4C0E-4AAE-86DD-0BF84F09A782}"/>
                </a:ext>
              </a:extLst>
            </p:cNvPr>
            <p:cNvSpPr/>
            <p:nvPr/>
          </p:nvSpPr>
          <p:spPr>
            <a:xfrm>
              <a:off x="4801962" y="2836593"/>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77" name="Oval 76">
              <a:extLst>
                <a:ext uri="{FF2B5EF4-FFF2-40B4-BE49-F238E27FC236}">
                  <a16:creationId xmlns:a16="http://schemas.microsoft.com/office/drawing/2014/main" id="{397667FE-86BE-4611-B54E-08CEC22462C9}"/>
                </a:ext>
              </a:extLst>
            </p:cNvPr>
            <p:cNvSpPr/>
            <p:nvPr/>
          </p:nvSpPr>
          <p:spPr>
            <a:xfrm>
              <a:off x="4691770" y="2804514"/>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78" name="Oval 77">
              <a:extLst>
                <a:ext uri="{FF2B5EF4-FFF2-40B4-BE49-F238E27FC236}">
                  <a16:creationId xmlns:a16="http://schemas.microsoft.com/office/drawing/2014/main" id="{FD4FDE9C-D4E3-49B6-88A7-1F27DAA588AC}"/>
                </a:ext>
              </a:extLst>
            </p:cNvPr>
            <p:cNvSpPr/>
            <p:nvPr/>
          </p:nvSpPr>
          <p:spPr>
            <a:xfrm>
              <a:off x="4807189" y="2954103"/>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79" name="Oval 78">
              <a:extLst>
                <a:ext uri="{FF2B5EF4-FFF2-40B4-BE49-F238E27FC236}">
                  <a16:creationId xmlns:a16="http://schemas.microsoft.com/office/drawing/2014/main" id="{F071C43D-6BB5-4E64-A3EE-B967503C8B1E}"/>
                </a:ext>
              </a:extLst>
            </p:cNvPr>
            <p:cNvSpPr/>
            <p:nvPr/>
          </p:nvSpPr>
          <p:spPr>
            <a:xfrm>
              <a:off x="4844917" y="3060114"/>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80" name="Oval 79">
              <a:extLst>
                <a:ext uri="{FF2B5EF4-FFF2-40B4-BE49-F238E27FC236}">
                  <a16:creationId xmlns:a16="http://schemas.microsoft.com/office/drawing/2014/main" id="{438EA1C6-0D3D-4B68-AD22-1FF7103B0A27}"/>
                </a:ext>
              </a:extLst>
            </p:cNvPr>
            <p:cNvSpPr/>
            <p:nvPr/>
          </p:nvSpPr>
          <p:spPr>
            <a:xfrm>
              <a:off x="4990505" y="3082561"/>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81" name="Oval 80">
              <a:extLst>
                <a:ext uri="{FF2B5EF4-FFF2-40B4-BE49-F238E27FC236}">
                  <a16:creationId xmlns:a16="http://schemas.microsoft.com/office/drawing/2014/main" id="{E55BF857-4D55-4BC3-A9DD-4F9FEF25F05B}"/>
                </a:ext>
              </a:extLst>
            </p:cNvPr>
            <p:cNvSpPr/>
            <p:nvPr/>
          </p:nvSpPr>
          <p:spPr>
            <a:xfrm>
              <a:off x="4901061" y="3133240"/>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82" name="Oval 81">
              <a:extLst>
                <a:ext uri="{FF2B5EF4-FFF2-40B4-BE49-F238E27FC236}">
                  <a16:creationId xmlns:a16="http://schemas.microsoft.com/office/drawing/2014/main" id="{58124104-E3A4-4C7D-BEC0-411B61777D25}"/>
                </a:ext>
              </a:extLst>
            </p:cNvPr>
            <p:cNvSpPr/>
            <p:nvPr/>
          </p:nvSpPr>
          <p:spPr>
            <a:xfrm>
              <a:off x="4581682" y="3116579"/>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83" name="Oval 82">
              <a:extLst>
                <a:ext uri="{FF2B5EF4-FFF2-40B4-BE49-F238E27FC236}">
                  <a16:creationId xmlns:a16="http://schemas.microsoft.com/office/drawing/2014/main" id="{49DB922A-9BB4-4105-8979-B85A0EFBDF02}"/>
                </a:ext>
              </a:extLst>
            </p:cNvPr>
            <p:cNvSpPr/>
            <p:nvPr/>
          </p:nvSpPr>
          <p:spPr>
            <a:xfrm>
              <a:off x="4737140" y="3058125"/>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84" name="Oval 83">
              <a:extLst>
                <a:ext uri="{FF2B5EF4-FFF2-40B4-BE49-F238E27FC236}">
                  <a16:creationId xmlns:a16="http://schemas.microsoft.com/office/drawing/2014/main" id="{7CAE2FEC-5E83-4EF8-93C3-ED51E8ADA8B3}"/>
                </a:ext>
              </a:extLst>
            </p:cNvPr>
            <p:cNvSpPr/>
            <p:nvPr/>
          </p:nvSpPr>
          <p:spPr>
            <a:xfrm>
              <a:off x="4685285" y="3138633"/>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85" name="Oval 84">
              <a:extLst>
                <a:ext uri="{FF2B5EF4-FFF2-40B4-BE49-F238E27FC236}">
                  <a16:creationId xmlns:a16="http://schemas.microsoft.com/office/drawing/2014/main" id="{8B95AE52-1BF1-4ECA-B801-05A1E0C1DDB8}"/>
                </a:ext>
              </a:extLst>
            </p:cNvPr>
            <p:cNvSpPr/>
            <p:nvPr/>
          </p:nvSpPr>
          <p:spPr>
            <a:xfrm>
              <a:off x="4788791" y="3298007"/>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86" name="Oval 85">
              <a:extLst>
                <a:ext uri="{FF2B5EF4-FFF2-40B4-BE49-F238E27FC236}">
                  <a16:creationId xmlns:a16="http://schemas.microsoft.com/office/drawing/2014/main" id="{EDCC6A15-878A-449A-8313-3ED2ADE83C3A}"/>
                </a:ext>
              </a:extLst>
            </p:cNvPr>
            <p:cNvSpPr/>
            <p:nvPr/>
          </p:nvSpPr>
          <p:spPr>
            <a:xfrm>
              <a:off x="4800818" y="3174067"/>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87" name="Oval 86">
              <a:extLst>
                <a:ext uri="{FF2B5EF4-FFF2-40B4-BE49-F238E27FC236}">
                  <a16:creationId xmlns:a16="http://schemas.microsoft.com/office/drawing/2014/main" id="{E8DC0442-0A72-41BD-86E0-5C39D0D77587}"/>
                </a:ext>
              </a:extLst>
            </p:cNvPr>
            <p:cNvSpPr/>
            <p:nvPr/>
          </p:nvSpPr>
          <p:spPr>
            <a:xfrm>
              <a:off x="4901061" y="3393773"/>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88" name="Oval 87">
              <a:extLst>
                <a:ext uri="{FF2B5EF4-FFF2-40B4-BE49-F238E27FC236}">
                  <a16:creationId xmlns:a16="http://schemas.microsoft.com/office/drawing/2014/main" id="{41A87F45-25D4-4601-ABB9-40E3290D724C}"/>
                </a:ext>
              </a:extLst>
            </p:cNvPr>
            <p:cNvSpPr/>
            <p:nvPr/>
          </p:nvSpPr>
          <p:spPr>
            <a:xfrm>
              <a:off x="4894811" y="3260278"/>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89" name="Oval 88">
              <a:extLst>
                <a:ext uri="{FF2B5EF4-FFF2-40B4-BE49-F238E27FC236}">
                  <a16:creationId xmlns:a16="http://schemas.microsoft.com/office/drawing/2014/main" id="{69435C8C-9A1C-4C4A-81E1-7B58C4EE36EB}"/>
                </a:ext>
              </a:extLst>
            </p:cNvPr>
            <p:cNvSpPr/>
            <p:nvPr/>
          </p:nvSpPr>
          <p:spPr>
            <a:xfrm>
              <a:off x="5007594" y="3483724"/>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90" name="Oval 89">
              <a:extLst>
                <a:ext uri="{FF2B5EF4-FFF2-40B4-BE49-F238E27FC236}">
                  <a16:creationId xmlns:a16="http://schemas.microsoft.com/office/drawing/2014/main" id="{94B24A29-C268-4AB5-8DC4-4BBF90C7E2C2}"/>
                </a:ext>
              </a:extLst>
            </p:cNvPr>
            <p:cNvSpPr/>
            <p:nvPr/>
          </p:nvSpPr>
          <p:spPr>
            <a:xfrm>
              <a:off x="4685285" y="3413621"/>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91" name="Oval 90">
              <a:extLst>
                <a:ext uri="{FF2B5EF4-FFF2-40B4-BE49-F238E27FC236}">
                  <a16:creationId xmlns:a16="http://schemas.microsoft.com/office/drawing/2014/main" id="{69093BC1-01A0-49A4-81EE-CD062418DA29}"/>
                </a:ext>
              </a:extLst>
            </p:cNvPr>
            <p:cNvSpPr/>
            <p:nvPr/>
          </p:nvSpPr>
          <p:spPr>
            <a:xfrm>
              <a:off x="4794401" y="3408408"/>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92" name="TextBox 91">
              <a:extLst>
                <a:ext uri="{FF2B5EF4-FFF2-40B4-BE49-F238E27FC236}">
                  <a16:creationId xmlns:a16="http://schemas.microsoft.com/office/drawing/2014/main" id="{FEFE8965-DBAC-48C0-96E4-63E78004EFFA}"/>
                </a:ext>
              </a:extLst>
            </p:cNvPr>
            <p:cNvSpPr txBox="1"/>
            <p:nvPr/>
          </p:nvSpPr>
          <p:spPr>
            <a:xfrm>
              <a:off x="7425717" y="1940324"/>
              <a:ext cx="471604" cy="200055"/>
            </a:xfrm>
            <a:prstGeom prst="rect">
              <a:avLst/>
            </a:prstGeom>
            <a:noFill/>
          </p:spPr>
          <p:txBody>
            <a:bodyPr wrap="none" rtlCol="0">
              <a:spAutoFit/>
            </a:bodyPr>
            <a:lstStyle/>
            <a:p>
              <a:pPr algn="ctr" fontAlgn="base">
                <a:spcBef>
                  <a:spcPct val="0"/>
                </a:spcBef>
                <a:spcAft>
                  <a:spcPct val="0"/>
                </a:spcAft>
              </a:pPr>
              <a:r>
                <a:rPr lang="en-US" sz="700" b="1" dirty="0">
                  <a:solidFill>
                    <a:prstClr val="black"/>
                  </a:solidFill>
                </a:rPr>
                <a:t>P&lt;0.05</a:t>
              </a:r>
            </a:p>
          </p:txBody>
        </p:sp>
        <p:sp>
          <p:nvSpPr>
            <p:cNvPr id="93" name="TextBox 92">
              <a:extLst>
                <a:ext uri="{FF2B5EF4-FFF2-40B4-BE49-F238E27FC236}">
                  <a16:creationId xmlns:a16="http://schemas.microsoft.com/office/drawing/2014/main" id="{5F485A89-77D8-4C5F-8AA6-26499A905E39}"/>
                </a:ext>
              </a:extLst>
            </p:cNvPr>
            <p:cNvSpPr txBox="1"/>
            <p:nvPr/>
          </p:nvSpPr>
          <p:spPr>
            <a:xfrm>
              <a:off x="5388866" y="4199791"/>
              <a:ext cx="644728" cy="200055"/>
            </a:xfrm>
            <a:prstGeom prst="rect">
              <a:avLst/>
            </a:prstGeom>
            <a:noFill/>
          </p:spPr>
          <p:txBody>
            <a:bodyPr wrap="none" rtlCol="0">
              <a:spAutoFit/>
            </a:bodyPr>
            <a:lstStyle/>
            <a:p>
              <a:pPr algn="ctr" fontAlgn="base">
                <a:spcBef>
                  <a:spcPct val="0"/>
                </a:spcBef>
                <a:spcAft>
                  <a:spcPct val="0"/>
                </a:spcAft>
              </a:pPr>
              <a:r>
                <a:rPr lang="en-US" sz="700" dirty="0">
                  <a:solidFill>
                    <a:prstClr val="black"/>
                  </a:solidFill>
                </a:rPr>
                <a:t>ICS-treated</a:t>
              </a:r>
            </a:p>
          </p:txBody>
        </p:sp>
        <p:cxnSp>
          <p:nvCxnSpPr>
            <p:cNvPr id="94" name="Straight Connector 93">
              <a:extLst>
                <a:ext uri="{FF2B5EF4-FFF2-40B4-BE49-F238E27FC236}">
                  <a16:creationId xmlns:a16="http://schemas.microsoft.com/office/drawing/2014/main" id="{1E3EDBDC-DD61-4647-B8AF-8A363D66167D}"/>
                </a:ext>
              </a:extLst>
            </p:cNvPr>
            <p:cNvCxnSpPr>
              <a:cxnSpLocks/>
            </p:cNvCxnSpPr>
            <p:nvPr/>
          </p:nvCxnSpPr>
          <p:spPr>
            <a:xfrm flipV="1">
              <a:off x="4812407" y="2351284"/>
              <a:ext cx="909605" cy="3769"/>
            </a:xfrm>
            <a:prstGeom prst="line">
              <a:avLst/>
            </a:prstGeom>
            <a:ln w="12700"/>
            <a:effectLst/>
          </p:spPr>
          <p:style>
            <a:lnRef idx="2">
              <a:schemeClr val="accent1"/>
            </a:lnRef>
            <a:fillRef idx="0">
              <a:schemeClr val="accent1"/>
            </a:fillRef>
            <a:effectRef idx="1">
              <a:schemeClr val="accent1"/>
            </a:effectRef>
            <a:fontRef idx="minor">
              <a:schemeClr val="tx1"/>
            </a:fontRef>
          </p:style>
        </p:cxnSp>
        <p:sp>
          <p:nvSpPr>
            <p:cNvPr id="95" name="Oval 94">
              <a:extLst>
                <a:ext uri="{FF2B5EF4-FFF2-40B4-BE49-F238E27FC236}">
                  <a16:creationId xmlns:a16="http://schemas.microsoft.com/office/drawing/2014/main" id="{BBE8B872-BA6F-4951-B42F-0B8F33D928BD}"/>
                </a:ext>
              </a:extLst>
            </p:cNvPr>
            <p:cNvSpPr/>
            <p:nvPr/>
          </p:nvSpPr>
          <p:spPr>
            <a:xfrm>
              <a:off x="4694224" y="3523941"/>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96" name="Oval 95">
              <a:extLst>
                <a:ext uri="{FF2B5EF4-FFF2-40B4-BE49-F238E27FC236}">
                  <a16:creationId xmlns:a16="http://schemas.microsoft.com/office/drawing/2014/main" id="{F70B652B-5E23-477B-800F-691FE7BAB963}"/>
                </a:ext>
              </a:extLst>
            </p:cNvPr>
            <p:cNvSpPr/>
            <p:nvPr/>
          </p:nvSpPr>
          <p:spPr>
            <a:xfrm>
              <a:off x="4737140" y="3551629"/>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97" name="Oval 96">
              <a:extLst>
                <a:ext uri="{FF2B5EF4-FFF2-40B4-BE49-F238E27FC236}">
                  <a16:creationId xmlns:a16="http://schemas.microsoft.com/office/drawing/2014/main" id="{0CEFA3C5-4DA2-49F2-A177-95BF4361D6D2}"/>
                </a:ext>
              </a:extLst>
            </p:cNvPr>
            <p:cNvSpPr/>
            <p:nvPr/>
          </p:nvSpPr>
          <p:spPr>
            <a:xfrm>
              <a:off x="4789793" y="3529832"/>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98" name="Oval 97">
              <a:extLst>
                <a:ext uri="{FF2B5EF4-FFF2-40B4-BE49-F238E27FC236}">
                  <a16:creationId xmlns:a16="http://schemas.microsoft.com/office/drawing/2014/main" id="{62DB9A78-417D-49B9-9277-831846AE557E}"/>
                </a:ext>
              </a:extLst>
            </p:cNvPr>
            <p:cNvSpPr/>
            <p:nvPr/>
          </p:nvSpPr>
          <p:spPr>
            <a:xfrm>
              <a:off x="4907417" y="3512840"/>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99" name="Oval 98">
              <a:extLst>
                <a:ext uri="{FF2B5EF4-FFF2-40B4-BE49-F238E27FC236}">
                  <a16:creationId xmlns:a16="http://schemas.microsoft.com/office/drawing/2014/main" id="{A372498A-9942-4F73-AA0B-31A9F16ABED7}"/>
                </a:ext>
              </a:extLst>
            </p:cNvPr>
            <p:cNvSpPr/>
            <p:nvPr/>
          </p:nvSpPr>
          <p:spPr>
            <a:xfrm>
              <a:off x="4907417" y="3585849"/>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00" name="Oval 99">
              <a:extLst>
                <a:ext uri="{FF2B5EF4-FFF2-40B4-BE49-F238E27FC236}">
                  <a16:creationId xmlns:a16="http://schemas.microsoft.com/office/drawing/2014/main" id="{B14F9887-2EF8-492A-B191-B39DE8E6B710}"/>
                </a:ext>
              </a:extLst>
            </p:cNvPr>
            <p:cNvSpPr/>
            <p:nvPr/>
          </p:nvSpPr>
          <p:spPr>
            <a:xfrm>
              <a:off x="5007594" y="3568534"/>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01" name="Oval 100">
              <a:extLst>
                <a:ext uri="{FF2B5EF4-FFF2-40B4-BE49-F238E27FC236}">
                  <a16:creationId xmlns:a16="http://schemas.microsoft.com/office/drawing/2014/main" id="{0AAB712E-CFF9-4124-8E86-907A66AF7817}"/>
                </a:ext>
              </a:extLst>
            </p:cNvPr>
            <p:cNvSpPr/>
            <p:nvPr/>
          </p:nvSpPr>
          <p:spPr>
            <a:xfrm>
              <a:off x="4694224" y="3591371"/>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02" name="Oval 101">
              <a:extLst>
                <a:ext uri="{FF2B5EF4-FFF2-40B4-BE49-F238E27FC236}">
                  <a16:creationId xmlns:a16="http://schemas.microsoft.com/office/drawing/2014/main" id="{ADBF0F45-EC95-4D7D-AA99-473A04A5C3DE}"/>
                </a:ext>
              </a:extLst>
            </p:cNvPr>
            <p:cNvSpPr/>
            <p:nvPr/>
          </p:nvSpPr>
          <p:spPr>
            <a:xfrm>
              <a:off x="4596059" y="3568534"/>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03" name="Oval 102">
              <a:extLst>
                <a:ext uri="{FF2B5EF4-FFF2-40B4-BE49-F238E27FC236}">
                  <a16:creationId xmlns:a16="http://schemas.microsoft.com/office/drawing/2014/main" id="{E9235A22-BD5D-4D6C-A307-24B7576CD456}"/>
                </a:ext>
              </a:extLst>
            </p:cNvPr>
            <p:cNvSpPr/>
            <p:nvPr/>
          </p:nvSpPr>
          <p:spPr>
            <a:xfrm>
              <a:off x="4800925" y="3641631"/>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04" name="Oval 103">
              <a:extLst>
                <a:ext uri="{FF2B5EF4-FFF2-40B4-BE49-F238E27FC236}">
                  <a16:creationId xmlns:a16="http://schemas.microsoft.com/office/drawing/2014/main" id="{092397FA-4543-41D1-B027-35A389096C53}"/>
                </a:ext>
              </a:extLst>
            </p:cNvPr>
            <p:cNvSpPr/>
            <p:nvPr/>
          </p:nvSpPr>
          <p:spPr>
            <a:xfrm>
              <a:off x="4901061" y="3764936"/>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05" name="Oval 104">
              <a:extLst>
                <a:ext uri="{FF2B5EF4-FFF2-40B4-BE49-F238E27FC236}">
                  <a16:creationId xmlns:a16="http://schemas.microsoft.com/office/drawing/2014/main" id="{44B22B6A-3264-4B57-9372-8C7EA4CBFCC6}"/>
                </a:ext>
              </a:extLst>
            </p:cNvPr>
            <p:cNvSpPr/>
            <p:nvPr/>
          </p:nvSpPr>
          <p:spPr>
            <a:xfrm>
              <a:off x="4789792" y="3808790"/>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06" name="Oval 105">
              <a:extLst>
                <a:ext uri="{FF2B5EF4-FFF2-40B4-BE49-F238E27FC236}">
                  <a16:creationId xmlns:a16="http://schemas.microsoft.com/office/drawing/2014/main" id="{18FFE3A0-F630-4AE5-A0F2-432EC8470C8C}"/>
                </a:ext>
              </a:extLst>
            </p:cNvPr>
            <p:cNvSpPr/>
            <p:nvPr/>
          </p:nvSpPr>
          <p:spPr>
            <a:xfrm>
              <a:off x="4689273" y="3735565"/>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cxnSp>
          <p:nvCxnSpPr>
            <p:cNvPr id="107" name="Straight Connector 106">
              <a:extLst>
                <a:ext uri="{FF2B5EF4-FFF2-40B4-BE49-F238E27FC236}">
                  <a16:creationId xmlns:a16="http://schemas.microsoft.com/office/drawing/2014/main" id="{30BE2BDD-36E2-4AB2-9F5F-95F6E38DC12C}"/>
                </a:ext>
              </a:extLst>
            </p:cNvPr>
            <p:cNvCxnSpPr/>
            <p:nvPr/>
          </p:nvCxnSpPr>
          <p:spPr>
            <a:xfrm>
              <a:off x="4532731" y="3452991"/>
              <a:ext cx="567137" cy="0"/>
            </a:xfrm>
            <a:prstGeom prst="line">
              <a:avLst/>
            </a:prstGeom>
            <a:ln w="12700"/>
            <a:effectLst/>
          </p:spPr>
          <p:style>
            <a:lnRef idx="2">
              <a:schemeClr val="accent1"/>
            </a:lnRef>
            <a:fillRef idx="0">
              <a:schemeClr val="accent1"/>
            </a:fillRef>
            <a:effectRef idx="1">
              <a:schemeClr val="accent1"/>
            </a:effectRef>
            <a:fontRef idx="minor">
              <a:schemeClr val="tx1"/>
            </a:fontRef>
          </p:style>
        </p:cxnSp>
        <p:sp>
          <p:nvSpPr>
            <p:cNvPr id="108" name="Rectangle 107">
              <a:extLst>
                <a:ext uri="{FF2B5EF4-FFF2-40B4-BE49-F238E27FC236}">
                  <a16:creationId xmlns:a16="http://schemas.microsoft.com/office/drawing/2014/main" id="{419FCED2-DE39-4908-8D28-01EB72F086C9}"/>
                </a:ext>
              </a:extLst>
            </p:cNvPr>
            <p:cNvSpPr/>
            <p:nvPr/>
          </p:nvSpPr>
          <p:spPr>
            <a:xfrm>
              <a:off x="5670549" y="3276066"/>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9" name="Rectangle 108">
              <a:extLst>
                <a:ext uri="{FF2B5EF4-FFF2-40B4-BE49-F238E27FC236}">
                  <a16:creationId xmlns:a16="http://schemas.microsoft.com/office/drawing/2014/main" id="{3BC4148B-0049-4AF9-B394-9A0B00BE2FF4}"/>
                </a:ext>
              </a:extLst>
            </p:cNvPr>
            <p:cNvSpPr/>
            <p:nvPr/>
          </p:nvSpPr>
          <p:spPr>
            <a:xfrm>
              <a:off x="5564536" y="3512461"/>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0" name="Rectangle 109">
              <a:extLst>
                <a:ext uri="{FF2B5EF4-FFF2-40B4-BE49-F238E27FC236}">
                  <a16:creationId xmlns:a16="http://schemas.microsoft.com/office/drawing/2014/main" id="{9DA6B8E0-B514-4F32-8E80-901DA0C8128D}"/>
                </a:ext>
              </a:extLst>
            </p:cNvPr>
            <p:cNvSpPr/>
            <p:nvPr/>
          </p:nvSpPr>
          <p:spPr>
            <a:xfrm>
              <a:off x="5459088" y="3574169"/>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1" name="Rectangle 110">
              <a:extLst>
                <a:ext uri="{FF2B5EF4-FFF2-40B4-BE49-F238E27FC236}">
                  <a16:creationId xmlns:a16="http://schemas.microsoft.com/office/drawing/2014/main" id="{E49093C9-8E6A-4913-8A91-8E288EC001A8}"/>
                </a:ext>
              </a:extLst>
            </p:cNvPr>
            <p:cNvSpPr/>
            <p:nvPr/>
          </p:nvSpPr>
          <p:spPr>
            <a:xfrm>
              <a:off x="5670549" y="3523941"/>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2" name="Rectangle 111">
              <a:extLst>
                <a:ext uri="{FF2B5EF4-FFF2-40B4-BE49-F238E27FC236}">
                  <a16:creationId xmlns:a16="http://schemas.microsoft.com/office/drawing/2014/main" id="{34491233-4CFC-4415-8581-8B395191B8A5}"/>
                </a:ext>
              </a:extLst>
            </p:cNvPr>
            <p:cNvSpPr/>
            <p:nvPr/>
          </p:nvSpPr>
          <p:spPr>
            <a:xfrm>
              <a:off x="5722012" y="3557579"/>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3" name="Rectangle 112">
              <a:extLst>
                <a:ext uri="{FF2B5EF4-FFF2-40B4-BE49-F238E27FC236}">
                  <a16:creationId xmlns:a16="http://schemas.microsoft.com/office/drawing/2014/main" id="{35EA088A-2E59-496F-88FE-211AFD05ACE0}"/>
                </a:ext>
              </a:extLst>
            </p:cNvPr>
            <p:cNvSpPr/>
            <p:nvPr/>
          </p:nvSpPr>
          <p:spPr>
            <a:xfrm>
              <a:off x="5510615" y="3680985"/>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4" name="Rectangle 113">
              <a:extLst>
                <a:ext uri="{FF2B5EF4-FFF2-40B4-BE49-F238E27FC236}">
                  <a16:creationId xmlns:a16="http://schemas.microsoft.com/office/drawing/2014/main" id="{C84E71DC-7E4E-4FA6-AF6E-F434D9DB55A6}"/>
                </a:ext>
              </a:extLst>
            </p:cNvPr>
            <p:cNvSpPr/>
            <p:nvPr/>
          </p:nvSpPr>
          <p:spPr>
            <a:xfrm>
              <a:off x="5452986" y="3737179"/>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5" name="Rectangle 114">
              <a:extLst>
                <a:ext uri="{FF2B5EF4-FFF2-40B4-BE49-F238E27FC236}">
                  <a16:creationId xmlns:a16="http://schemas.microsoft.com/office/drawing/2014/main" id="{22D292CE-2D84-44A8-B25E-616F6AC8A7A6}"/>
                </a:ext>
              </a:extLst>
            </p:cNvPr>
            <p:cNvSpPr/>
            <p:nvPr/>
          </p:nvSpPr>
          <p:spPr>
            <a:xfrm>
              <a:off x="5452986" y="3826901"/>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6" name="Rectangle 115">
              <a:extLst>
                <a:ext uri="{FF2B5EF4-FFF2-40B4-BE49-F238E27FC236}">
                  <a16:creationId xmlns:a16="http://schemas.microsoft.com/office/drawing/2014/main" id="{304E4159-0FED-41E0-930A-C946E81F22B4}"/>
                </a:ext>
              </a:extLst>
            </p:cNvPr>
            <p:cNvSpPr/>
            <p:nvPr/>
          </p:nvSpPr>
          <p:spPr>
            <a:xfrm>
              <a:off x="5886900" y="3849541"/>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7" name="Rectangle 116">
              <a:extLst>
                <a:ext uri="{FF2B5EF4-FFF2-40B4-BE49-F238E27FC236}">
                  <a16:creationId xmlns:a16="http://schemas.microsoft.com/office/drawing/2014/main" id="{E12A09BA-A299-408C-A110-07D5BD29DCEE}"/>
                </a:ext>
              </a:extLst>
            </p:cNvPr>
            <p:cNvSpPr/>
            <p:nvPr/>
          </p:nvSpPr>
          <p:spPr>
            <a:xfrm>
              <a:off x="5564536" y="3641631"/>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8" name="Rectangle 117">
              <a:extLst>
                <a:ext uri="{FF2B5EF4-FFF2-40B4-BE49-F238E27FC236}">
                  <a16:creationId xmlns:a16="http://schemas.microsoft.com/office/drawing/2014/main" id="{39C71F81-649A-4847-9FF9-17A85AA05529}"/>
                </a:ext>
              </a:extLst>
            </p:cNvPr>
            <p:cNvSpPr/>
            <p:nvPr/>
          </p:nvSpPr>
          <p:spPr>
            <a:xfrm>
              <a:off x="5667471" y="3653017"/>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9" name="Rectangle 118">
              <a:extLst>
                <a:ext uri="{FF2B5EF4-FFF2-40B4-BE49-F238E27FC236}">
                  <a16:creationId xmlns:a16="http://schemas.microsoft.com/office/drawing/2014/main" id="{26D68230-6B3A-4BA1-8F9F-E7888A9217D2}"/>
                </a:ext>
              </a:extLst>
            </p:cNvPr>
            <p:cNvSpPr/>
            <p:nvPr/>
          </p:nvSpPr>
          <p:spPr>
            <a:xfrm>
              <a:off x="5761058" y="3641631"/>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0" name="Rectangle 119">
              <a:extLst>
                <a:ext uri="{FF2B5EF4-FFF2-40B4-BE49-F238E27FC236}">
                  <a16:creationId xmlns:a16="http://schemas.microsoft.com/office/drawing/2014/main" id="{8069E217-494B-4DB3-907B-1CFDD4F54052}"/>
                </a:ext>
              </a:extLst>
            </p:cNvPr>
            <p:cNvSpPr/>
            <p:nvPr/>
          </p:nvSpPr>
          <p:spPr>
            <a:xfrm>
              <a:off x="5875320" y="3625836"/>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1" name="Rectangle 120">
              <a:extLst>
                <a:ext uri="{FF2B5EF4-FFF2-40B4-BE49-F238E27FC236}">
                  <a16:creationId xmlns:a16="http://schemas.microsoft.com/office/drawing/2014/main" id="{B3228999-AA70-484E-A7E4-EA6445DD3A53}"/>
                </a:ext>
              </a:extLst>
            </p:cNvPr>
            <p:cNvSpPr/>
            <p:nvPr/>
          </p:nvSpPr>
          <p:spPr>
            <a:xfrm>
              <a:off x="5823939" y="3664250"/>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2" name="Rectangle 121">
              <a:extLst>
                <a:ext uri="{FF2B5EF4-FFF2-40B4-BE49-F238E27FC236}">
                  <a16:creationId xmlns:a16="http://schemas.microsoft.com/office/drawing/2014/main" id="{3E53171B-06E7-4960-B4EE-FBD26C4A6A5D}"/>
                </a:ext>
              </a:extLst>
            </p:cNvPr>
            <p:cNvSpPr/>
            <p:nvPr/>
          </p:nvSpPr>
          <p:spPr>
            <a:xfrm>
              <a:off x="5727679" y="3690253"/>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3" name="Rectangle 122">
              <a:extLst>
                <a:ext uri="{FF2B5EF4-FFF2-40B4-BE49-F238E27FC236}">
                  <a16:creationId xmlns:a16="http://schemas.microsoft.com/office/drawing/2014/main" id="{07B80A5C-8FB9-4B5D-B026-6C4CFD992CAE}"/>
                </a:ext>
              </a:extLst>
            </p:cNvPr>
            <p:cNvSpPr/>
            <p:nvPr/>
          </p:nvSpPr>
          <p:spPr>
            <a:xfrm>
              <a:off x="5617918" y="3732651"/>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4" name="Rectangle 123">
              <a:extLst>
                <a:ext uri="{FF2B5EF4-FFF2-40B4-BE49-F238E27FC236}">
                  <a16:creationId xmlns:a16="http://schemas.microsoft.com/office/drawing/2014/main" id="{234F564D-A86B-4C89-963B-ABD2497AA3C8}"/>
                </a:ext>
              </a:extLst>
            </p:cNvPr>
            <p:cNvSpPr/>
            <p:nvPr/>
          </p:nvSpPr>
          <p:spPr>
            <a:xfrm>
              <a:off x="5775230" y="3730979"/>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5" name="Rectangle 124">
              <a:extLst>
                <a:ext uri="{FF2B5EF4-FFF2-40B4-BE49-F238E27FC236}">
                  <a16:creationId xmlns:a16="http://schemas.microsoft.com/office/drawing/2014/main" id="{E2744570-A092-4555-AE87-F101F79FC941}"/>
                </a:ext>
              </a:extLst>
            </p:cNvPr>
            <p:cNvSpPr/>
            <p:nvPr/>
          </p:nvSpPr>
          <p:spPr>
            <a:xfrm>
              <a:off x="5879322" y="3719033"/>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6" name="Rectangle 125">
              <a:extLst>
                <a:ext uri="{FF2B5EF4-FFF2-40B4-BE49-F238E27FC236}">
                  <a16:creationId xmlns:a16="http://schemas.microsoft.com/office/drawing/2014/main" id="{4D79FE24-2EDE-453E-B719-1947A6B04D44}"/>
                </a:ext>
              </a:extLst>
            </p:cNvPr>
            <p:cNvSpPr/>
            <p:nvPr/>
          </p:nvSpPr>
          <p:spPr>
            <a:xfrm>
              <a:off x="5568440" y="3751665"/>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7" name="Rectangle 126">
              <a:extLst>
                <a:ext uri="{FF2B5EF4-FFF2-40B4-BE49-F238E27FC236}">
                  <a16:creationId xmlns:a16="http://schemas.microsoft.com/office/drawing/2014/main" id="{BF3B54E0-D22B-45FB-A553-4884D0F48BBE}"/>
                </a:ext>
              </a:extLst>
            </p:cNvPr>
            <p:cNvSpPr/>
            <p:nvPr/>
          </p:nvSpPr>
          <p:spPr>
            <a:xfrm>
              <a:off x="5677524" y="3759784"/>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C8961BF1-E722-4943-A2C8-B4FFFAEFB572}"/>
                </a:ext>
              </a:extLst>
            </p:cNvPr>
            <p:cNvSpPr/>
            <p:nvPr/>
          </p:nvSpPr>
          <p:spPr>
            <a:xfrm>
              <a:off x="5613318" y="3790905"/>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9" name="Rectangle 128">
              <a:extLst>
                <a:ext uri="{FF2B5EF4-FFF2-40B4-BE49-F238E27FC236}">
                  <a16:creationId xmlns:a16="http://schemas.microsoft.com/office/drawing/2014/main" id="{F909079E-4C24-4F0F-AD03-C2A629F0806D}"/>
                </a:ext>
              </a:extLst>
            </p:cNvPr>
            <p:cNvSpPr/>
            <p:nvPr/>
          </p:nvSpPr>
          <p:spPr>
            <a:xfrm>
              <a:off x="5717247" y="3804662"/>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0" name="Rectangle 129">
              <a:extLst>
                <a:ext uri="{FF2B5EF4-FFF2-40B4-BE49-F238E27FC236}">
                  <a16:creationId xmlns:a16="http://schemas.microsoft.com/office/drawing/2014/main" id="{E45D5C0D-1290-4156-91EF-DE2693E920BB}"/>
                </a:ext>
              </a:extLst>
            </p:cNvPr>
            <p:cNvSpPr/>
            <p:nvPr/>
          </p:nvSpPr>
          <p:spPr>
            <a:xfrm>
              <a:off x="5772557" y="3873559"/>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1" name="Rectangle 130">
              <a:extLst>
                <a:ext uri="{FF2B5EF4-FFF2-40B4-BE49-F238E27FC236}">
                  <a16:creationId xmlns:a16="http://schemas.microsoft.com/office/drawing/2014/main" id="{96853679-A148-45EF-9D28-4622333C6D97}"/>
                </a:ext>
              </a:extLst>
            </p:cNvPr>
            <p:cNvSpPr/>
            <p:nvPr/>
          </p:nvSpPr>
          <p:spPr>
            <a:xfrm>
              <a:off x="5667471" y="3904714"/>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2" name="Rectangle 131">
              <a:extLst>
                <a:ext uri="{FF2B5EF4-FFF2-40B4-BE49-F238E27FC236}">
                  <a16:creationId xmlns:a16="http://schemas.microsoft.com/office/drawing/2014/main" id="{E39E7B24-F74D-411F-AB79-2DFD4C99F55B}"/>
                </a:ext>
              </a:extLst>
            </p:cNvPr>
            <p:cNvSpPr/>
            <p:nvPr/>
          </p:nvSpPr>
          <p:spPr>
            <a:xfrm>
              <a:off x="5565724" y="3857179"/>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33" name="Straight Connector 132">
              <a:extLst>
                <a:ext uri="{FF2B5EF4-FFF2-40B4-BE49-F238E27FC236}">
                  <a16:creationId xmlns:a16="http://schemas.microsoft.com/office/drawing/2014/main" id="{644D47D8-FB6C-4D44-A7F3-48BF1B1CC59F}"/>
                </a:ext>
              </a:extLst>
            </p:cNvPr>
            <p:cNvCxnSpPr>
              <a:cxnSpLocks/>
            </p:cNvCxnSpPr>
            <p:nvPr/>
          </p:nvCxnSpPr>
          <p:spPr>
            <a:xfrm>
              <a:off x="5414252" y="3768531"/>
              <a:ext cx="605081" cy="0"/>
            </a:xfrm>
            <a:prstGeom prst="line">
              <a:avLst/>
            </a:prstGeom>
            <a:ln w="12700"/>
            <a:effectLst/>
          </p:spPr>
          <p:style>
            <a:lnRef idx="2">
              <a:schemeClr val="accent1"/>
            </a:lnRef>
            <a:fillRef idx="0">
              <a:schemeClr val="accent1"/>
            </a:fillRef>
            <a:effectRef idx="1">
              <a:schemeClr val="accent1"/>
            </a:effectRef>
            <a:fontRef idx="minor">
              <a:schemeClr val="tx1"/>
            </a:fontRef>
          </p:style>
        </p:cxnSp>
        <p:sp>
          <p:nvSpPr>
            <p:cNvPr id="134" name="TextBox 133">
              <a:extLst>
                <a:ext uri="{FF2B5EF4-FFF2-40B4-BE49-F238E27FC236}">
                  <a16:creationId xmlns:a16="http://schemas.microsoft.com/office/drawing/2014/main" id="{6CBB4FBB-46F6-4554-BB54-6DF3CB59A35F}"/>
                </a:ext>
              </a:extLst>
            </p:cNvPr>
            <p:cNvSpPr txBox="1"/>
            <p:nvPr/>
          </p:nvSpPr>
          <p:spPr>
            <a:xfrm>
              <a:off x="6422935" y="2234670"/>
              <a:ext cx="333746" cy="200055"/>
            </a:xfrm>
            <a:prstGeom prst="rect">
              <a:avLst/>
            </a:prstGeom>
            <a:noFill/>
          </p:spPr>
          <p:txBody>
            <a:bodyPr wrap="none" rtlCol="0">
              <a:spAutoFit/>
            </a:bodyPr>
            <a:lstStyle/>
            <a:p>
              <a:pPr algn="ctr" fontAlgn="base">
                <a:spcBef>
                  <a:spcPct val="0"/>
                </a:spcBef>
                <a:spcAft>
                  <a:spcPct val="0"/>
                </a:spcAft>
              </a:pPr>
              <a:r>
                <a:rPr lang="en-US" sz="700" dirty="0">
                  <a:solidFill>
                    <a:prstClr val="black"/>
                  </a:solidFill>
                </a:rPr>
                <a:t>200</a:t>
              </a:r>
            </a:p>
          </p:txBody>
        </p:sp>
        <p:sp>
          <p:nvSpPr>
            <p:cNvPr id="135" name="TextBox 134">
              <a:extLst>
                <a:ext uri="{FF2B5EF4-FFF2-40B4-BE49-F238E27FC236}">
                  <a16:creationId xmlns:a16="http://schemas.microsoft.com/office/drawing/2014/main" id="{0950E893-D960-4B95-8EE4-6C372D8B7440}"/>
                </a:ext>
              </a:extLst>
            </p:cNvPr>
            <p:cNvSpPr txBox="1"/>
            <p:nvPr/>
          </p:nvSpPr>
          <p:spPr>
            <a:xfrm>
              <a:off x="6422936" y="2690208"/>
              <a:ext cx="333746" cy="200055"/>
            </a:xfrm>
            <a:prstGeom prst="rect">
              <a:avLst/>
            </a:prstGeom>
            <a:noFill/>
          </p:spPr>
          <p:txBody>
            <a:bodyPr wrap="none" rtlCol="0">
              <a:spAutoFit/>
            </a:bodyPr>
            <a:lstStyle/>
            <a:p>
              <a:pPr algn="ctr" fontAlgn="base">
                <a:spcBef>
                  <a:spcPct val="0"/>
                </a:spcBef>
                <a:spcAft>
                  <a:spcPct val="0"/>
                </a:spcAft>
              </a:pPr>
              <a:r>
                <a:rPr lang="en-US" sz="700" dirty="0">
                  <a:solidFill>
                    <a:prstClr val="black"/>
                  </a:solidFill>
                </a:rPr>
                <a:t>150</a:t>
              </a:r>
            </a:p>
          </p:txBody>
        </p:sp>
        <p:sp>
          <p:nvSpPr>
            <p:cNvPr id="136" name="TextBox 135">
              <a:extLst>
                <a:ext uri="{FF2B5EF4-FFF2-40B4-BE49-F238E27FC236}">
                  <a16:creationId xmlns:a16="http://schemas.microsoft.com/office/drawing/2014/main" id="{F7B74385-4318-4F63-B8E0-3F4457FB3D58}"/>
                </a:ext>
              </a:extLst>
            </p:cNvPr>
            <p:cNvSpPr txBox="1"/>
            <p:nvPr/>
          </p:nvSpPr>
          <p:spPr>
            <a:xfrm>
              <a:off x="6491970" y="3572419"/>
              <a:ext cx="283415" cy="200055"/>
            </a:xfrm>
            <a:prstGeom prst="rect">
              <a:avLst/>
            </a:prstGeom>
            <a:noFill/>
          </p:spPr>
          <p:txBody>
            <a:bodyPr wrap="square" rtlCol="0">
              <a:spAutoFit/>
            </a:bodyPr>
            <a:lstStyle/>
            <a:p>
              <a:pPr algn="ctr" fontAlgn="base">
                <a:spcBef>
                  <a:spcPct val="0"/>
                </a:spcBef>
                <a:spcAft>
                  <a:spcPct val="0"/>
                </a:spcAft>
              </a:pPr>
              <a:r>
                <a:rPr lang="en-US" sz="700" dirty="0">
                  <a:solidFill>
                    <a:prstClr val="black"/>
                  </a:solidFill>
                </a:rPr>
                <a:t>50</a:t>
              </a:r>
            </a:p>
          </p:txBody>
        </p:sp>
        <p:sp>
          <p:nvSpPr>
            <p:cNvPr id="137" name="TextBox 136">
              <a:extLst>
                <a:ext uri="{FF2B5EF4-FFF2-40B4-BE49-F238E27FC236}">
                  <a16:creationId xmlns:a16="http://schemas.microsoft.com/office/drawing/2014/main" id="{5632EF8E-C869-4774-A9B0-D1EC7CE0FA26}"/>
                </a:ext>
              </a:extLst>
            </p:cNvPr>
            <p:cNvSpPr txBox="1"/>
            <p:nvPr/>
          </p:nvSpPr>
          <p:spPr>
            <a:xfrm>
              <a:off x="6541092" y="4002785"/>
              <a:ext cx="234359" cy="200055"/>
            </a:xfrm>
            <a:prstGeom prst="rect">
              <a:avLst/>
            </a:prstGeom>
            <a:noFill/>
          </p:spPr>
          <p:txBody>
            <a:bodyPr wrap="none" rtlCol="0">
              <a:spAutoFit/>
            </a:bodyPr>
            <a:lstStyle/>
            <a:p>
              <a:pPr algn="ctr" fontAlgn="base">
                <a:spcBef>
                  <a:spcPct val="0"/>
                </a:spcBef>
                <a:spcAft>
                  <a:spcPct val="0"/>
                </a:spcAft>
              </a:pPr>
              <a:r>
                <a:rPr lang="en-US" sz="700" dirty="0">
                  <a:solidFill>
                    <a:prstClr val="black"/>
                  </a:solidFill>
                </a:rPr>
                <a:t>0</a:t>
              </a:r>
            </a:p>
          </p:txBody>
        </p:sp>
        <p:sp>
          <p:nvSpPr>
            <p:cNvPr id="138" name="TextBox 137">
              <a:extLst>
                <a:ext uri="{FF2B5EF4-FFF2-40B4-BE49-F238E27FC236}">
                  <a16:creationId xmlns:a16="http://schemas.microsoft.com/office/drawing/2014/main" id="{F25E8F26-6F64-46B1-8A52-1E26A8D1DE05}"/>
                </a:ext>
              </a:extLst>
            </p:cNvPr>
            <p:cNvSpPr txBox="1"/>
            <p:nvPr/>
          </p:nvSpPr>
          <p:spPr>
            <a:xfrm>
              <a:off x="6858853" y="4190300"/>
              <a:ext cx="718466" cy="200055"/>
            </a:xfrm>
            <a:prstGeom prst="rect">
              <a:avLst/>
            </a:prstGeom>
            <a:noFill/>
          </p:spPr>
          <p:txBody>
            <a:bodyPr wrap="none" rtlCol="0">
              <a:spAutoFit/>
            </a:bodyPr>
            <a:lstStyle/>
            <a:p>
              <a:pPr algn="ctr" fontAlgn="base">
                <a:spcBef>
                  <a:spcPct val="0"/>
                </a:spcBef>
                <a:spcAft>
                  <a:spcPct val="0"/>
                </a:spcAft>
              </a:pPr>
              <a:r>
                <a:rPr lang="en-US" sz="700" dirty="0">
                  <a:solidFill>
                    <a:prstClr val="black"/>
                  </a:solidFill>
                </a:rPr>
                <a:t>Steroid-naïve</a:t>
              </a:r>
            </a:p>
          </p:txBody>
        </p:sp>
        <p:sp>
          <p:nvSpPr>
            <p:cNvPr id="139" name="TextBox 138">
              <a:extLst>
                <a:ext uri="{FF2B5EF4-FFF2-40B4-BE49-F238E27FC236}">
                  <a16:creationId xmlns:a16="http://schemas.microsoft.com/office/drawing/2014/main" id="{A5984EF7-22BD-46FF-93B6-7CBC73E65A3C}"/>
                </a:ext>
              </a:extLst>
            </p:cNvPr>
            <p:cNvSpPr txBox="1"/>
            <p:nvPr/>
          </p:nvSpPr>
          <p:spPr>
            <a:xfrm>
              <a:off x="7112925" y="4388180"/>
              <a:ext cx="1132041" cy="215444"/>
            </a:xfrm>
            <a:prstGeom prst="rect">
              <a:avLst/>
            </a:prstGeom>
            <a:noFill/>
          </p:spPr>
          <p:txBody>
            <a:bodyPr wrap="none" rtlCol="0">
              <a:spAutoFit/>
            </a:bodyPr>
            <a:lstStyle/>
            <a:p>
              <a:pPr algn="ctr" fontAlgn="base">
                <a:spcBef>
                  <a:spcPct val="0"/>
                </a:spcBef>
                <a:spcAft>
                  <a:spcPct val="0"/>
                </a:spcAft>
              </a:pPr>
              <a:r>
                <a:rPr lang="en-US" sz="800" b="1" dirty="0">
                  <a:solidFill>
                    <a:prstClr val="black"/>
                  </a:solidFill>
                </a:rPr>
                <a:t>Postbronchodilator</a:t>
              </a:r>
            </a:p>
          </p:txBody>
        </p:sp>
        <p:sp>
          <p:nvSpPr>
            <p:cNvPr id="140" name="TextBox 139">
              <a:extLst>
                <a:ext uri="{FF2B5EF4-FFF2-40B4-BE49-F238E27FC236}">
                  <a16:creationId xmlns:a16="http://schemas.microsoft.com/office/drawing/2014/main" id="{CE5DB95C-7A17-4FC0-9ADC-15562C0CE4D5}"/>
                </a:ext>
              </a:extLst>
            </p:cNvPr>
            <p:cNvSpPr txBox="1"/>
            <p:nvPr/>
          </p:nvSpPr>
          <p:spPr>
            <a:xfrm rot="16200000">
              <a:off x="6026356" y="3106646"/>
              <a:ext cx="742511" cy="215444"/>
            </a:xfrm>
            <a:prstGeom prst="rect">
              <a:avLst/>
            </a:prstGeom>
            <a:noFill/>
          </p:spPr>
          <p:txBody>
            <a:bodyPr wrap="none" rtlCol="0">
              <a:spAutoFit/>
            </a:bodyPr>
            <a:lstStyle/>
            <a:p>
              <a:pPr algn="ctr" fontAlgn="base">
                <a:spcBef>
                  <a:spcPct val="0"/>
                </a:spcBef>
                <a:spcAft>
                  <a:spcPct val="0"/>
                </a:spcAft>
              </a:pPr>
              <a:r>
                <a:rPr lang="en-US" sz="800" b="1" dirty="0">
                  <a:solidFill>
                    <a:prstClr val="black"/>
                  </a:solidFill>
                </a:rPr>
                <a:t>FeNO (ppb)</a:t>
              </a:r>
            </a:p>
          </p:txBody>
        </p:sp>
        <p:cxnSp>
          <p:nvCxnSpPr>
            <p:cNvPr id="141" name="Straight Connector 140">
              <a:extLst>
                <a:ext uri="{FF2B5EF4-FFF2-40B4-BE49-F238E27FC236}">
                  <a16:creationId xmlns:a16="http://schemas.microsoft.com/office/drawing/2014/main" id="{DD56B546-293F-4C42-B4CD-88AA922E2ACC}"/>
                </a:ext>
              </a:extLst>
            </p:cNvPr>
            <p:cNvCxnSpPr>
              <a:cxnSpLocks/>
            </p:cNvCxnSpPr>
            <p:nvPr/>
          </p:nvCxnSpPr>
          <p:spPr>
            <a:xfrm>
              <a:off x="6773830" y="2329458"/>
              <a:ext cx="0" cy="17755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08058AB-C52E-4329-8AD3-090399E8B805}"/>
                </a:ext>
              </a:extLst>
            </p:cNvPr>
            <p:cNvCxnSpPr>
              <a:cxnSpLocks/>
            </p:cNvCxnSpPr>
            <p:nvPr/>
          </p:nvCxnSpPr>
          <p:spPr>
            <a:xfrm>
              <a:off x="6756107" y="4098920"/>
              <a:ext cx="17665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D75A85D-4019-4995-830A-15A9691CB449}"/>
                </a:ext>
              </a:extLst>
            </p:cNvPr>
            <p:cNvCxnSpPr/>
            <p:nvPr/>
          </p:nvCxnSpPr>
          <p:spPr>
            <a:xfrm>
              <a:off x="6708412" y="2335009"/>
              <a:ext cx="656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6042A5D-3FF1-40C7-8B36-946EC04E643B}"/>
                </a:ext>
              </a:extLst>
            </p:cNvPr>
            <p:cNvCxnSpPr/>
            <p:nvPr/>
          </p:nvCxnSpPr>
          <p:spPr>
            <a:xfrm>
              <a:off x="6708412" y="2784893"/>
              <a:ext cx="656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3A11EF23-61FB-4ADB-A97A-ED5A62E4479A}"/>
                </a:ext>
              </a:extLst>
            </p:cNvPr>
            <p:cNvCxnSpPr/>
            <p:nvPr/>
          </p:nvCxnSpPr>
          <p:spPr>
            <a:xfrm>
              <a:off x="6708412" y="3664832"/>
              <a:ext cx="656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79650D4B-44DE-465F-826B-2D97C0A1C5B2}"/>
                </a:ext>
              </a:extLst>
            </p:cNvPr>
            <p:cNvCxnSpPr/>
            <p:nvPr/>
          </p:nvCxnSpPr>
          <p:spPr>
            <a:xfrm>
              <a:off x="6708412" y="4098920"/>
              <a:ext cx="656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A49F7FC-8481-404F-B280-CEAAEF9C5446}"/>
                </a:ext>
              </a:extLst>
            </p:cNvPr>
            <p:cNvCxnSpPr>
              <a:cxnSpLocks/>
            </p:cNvCxnSpPr>
            <p:nvPr/>
          </p:nvCxnSpPr>
          <p:spPr>
            <a:xfrm rot="16200000">
              <a:off x="7174643" y="4125898"/>
              <a:ext cx="656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29F4073-79E9-444B-81AA-4221E0013249}"/>
                </a:ext>
              </a:extLst>
            </p:cNvPr>
            <p:cNvCxnSpPr>
              <a:cxnSpLocks/>
            </p:cNvCxnSpPr>
            <p:nvPr/>
          </p:nvCxnSpPr>
          <p:spPr>
            <a:xfrm rot="16200000">
              <a:off x="8066023" y="4131726"/>
              <a:ext cx="656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Oval 148">
              <a:extLst>
                <a:ext uri="{FF2B5EF4-FFF2-40B4-BE49-F238E27FC236}">
                  <a16:creationId xmlns:a16="http://schemas.microsoft.com/office/drawing/2014/main" id="{B55492C7-A98E-42DA-8958-A1C3324255D8}"/>
                </a:ext>
              </a:extLst>
            </p:cNvPr>
            <p:cNvSpPr/>
            <p:nvPr/>
          </p:nvSpPr>
          <p:spPr>
            <a:xfrm>
              <a:off x="7177595" y="2576042"/>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50" name="TextBox 149">
              <a:extLst>
                <a:ext uri="{FF2B5EF4-FFF2-40B4-BE49-F238E27FC236}">
                  <a16:creationId xmlns:a16="http://schemas.microsoft.com/office/drawing/2014/main" id="{91F7775E-D444-484A-A6DC-304DA0A49259}"/>
                </a:ext>
              </a:extLst>
            </p:cNvPr>
            <p:cNvSpPr txBox="1"/>
            <p:nvPr/>
          </p:nvSpPr>
          <p:spPr>
            <a:xfrm>
              <a:off x="7768793" y="4196796"/>
              <a:ext cx="644728" cy="200055"/>
            </a:xfrm>
            <a:prstGeom prst="rect">
              <a:avLst/>
            </a:prstGeom>
            <a:noFill/>
          </p:spPr>
          <p:txBody>
            <a:bodyPr wrap="none" rtlCol="0">
              <a:spAutoFit/>
            </a:bodyPr>
            <a:lstStyle/>
            <a:p>
              <a:pPr algn="ctr" fontAlgn="base">
                <a:spcBef>
                  <a:spcPct val="0"/>
                </a:spcBef>
                <a:spcAft>
                  <a:spcPct val="0"/>
                </a:spcAft>
              </a:pPr>
              <a:r>
                <a:rPr lang="en-US" sz="700" dirty="0">
                  <a:solidFill>
                    <a:prstClr val="black"/>
                  </a:solidFill>
                </a:rPr>
                <a:t>ICS-treated</a:t>
              </a:r>
            </a:p>
          </p:txBody>
        </p:sp>
        <p:cxnSp>
          <p:nvCxnSpPr>
            <p:cNvPr id="151" name="Straight Connector 150">
              <a:extLst>
                <a:ext uri="{FF2B5EF4-FFF2-40B4-BE49-F238E27FC236}">
                  <a16:creationId xmlns:a16="http://schemas.microsoft.com/office/drawing/2014/main" id="{3E46C0CC-E4B0-4943-BFD5-150F1C976B13}"/>
                </a:ext>
              </a:extLst>
            </p:cNvPr>
            <p:cNvCxnSpPr>
              <a:cxnSpLocks/>
            </p:cNvCxnSpPr>
            <p:nvPr/>
          </p:nvCxnSpPr>
          <p:spPr>
            <a:xfrm flipV="1">
              <a:off x="7192334" y="2351284"/>
              <a:ext cx="909605" cy="3769"/>
            </a:xfrm>
            <a:prstGeom prst="line">
              <a:avLst/>
            </a:prstGeom>
            <a:ln w="12700"/>
            <a:effectLst/>
          </p:spPr>
          <p:style>
            <a:lnRef idx="2">
              <a:schemeClr val="accent1"/>
            </a:lnRef>
            <a:fillRef idx="0">
              <a:schemeClr val="accent1"/>
            </a:fillRef>
            <a:effectRef idx="1">
              <a:schemeClr val="accent1"/>
            </a:effectRef>
            <a:fontRef idx="minor">
              <a:schemeClr val="tx1"/>
            </a:fontRef>
          </p:style>
        </p:cxnSp>
        <p:sp>
          <p:nvSpPr>
            <p:cNvPr id="152" name="Oval 151">
              <a:extLst>
                <a:ext uri="{FF2B5EF4-FFF2-40B4-BE49-F238E27FC236}">
                  <a16:creationId xmlns:a16="http://schemas.microsoft.com/office/drawing/2014/main" id="{F8BDCD0B-CF99-4D6E-A69C-D7C4611768BB}"/>
                </a:ext>
              </a:extLst>
            </p:cNvPr>
            <p:cNvSpPr/>
            <p:nvPr/>
          </p:nvSpPr>
          <p:spPr>
            <a:xfrm>
              <a:off x="7063485" y="2679218"/>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cxnSp>
          <p:nvCxnSpPr>
            <p:cNvPr id="153" name="Straight Connector 152">
              <a:extLst>
                <a:ext uri="{FF2B5EF4-FFF2-40B4-BE49-F238E27FC236}">
                  <a16:creationId xmlns:a16="http://schemas.microsoft.com/office/drawing/2014/main" id="{6560BED5-3689-4741-8ED4-2E8BC222EAC6}"/>
                </a:ext>
              </a:extLst>
            </p:cNvPr>
            <p:cNvCxnSpPr/>
            <p:nvPr/>
          </p:nvCxnSpPr>
          <p:spPr>
            <a:xfrm>
              <a:off x="6912658" y="3449996"/>
              <a:ext cx="567137" cy="0"/>
            </a:xfrm>
            <a:prstGeom prst="line">
              <a:avLst/>
            </a:prstGeom>
            <a:ln w="12700"/>
            <a:effectLst/>
          </p:spPr>
          <p:style>
            <a:lnRef idx="2">
              <a:schemeClr val="accent1"/>
            </a:lnRef>
            <a:fillRef idx="0">
              <a:schemeClr val="accent1"/>
            </a:fillRef>
            <a:effectRef idx="1">
              <a:schemeClr val="accent1"/>
            </a:effectRef>
            <a:fontRef idx="minor">
              <a:schemeClr val="tx1"/>
            </a:fontRef>
          </p:style>
        </p:cxnSp>
        <p:sp>
          <p:nvSpPr>
            <p:cNvPr id="154" name="Rectangle 153">
              <a:extLst>
                <a:ext uri="{FF2B5EF4-FFF2-40B4-BE49-F238E27FC236}">
                  <a16:creationId xmlns:a16="http://schemas.microsoft.com/office/drawing/2014/main" id="{53282EA7-1C12-488E-8D60-A89A916004A1}"/>
                </a:ext>
              </a:extLst>
            </p:cNvPr>
            <p:cNvSpPr/>
            <p:nvPr/>
          </p:nvSpPr>
          <p:spPr>
            <a:xfrm>
              <a:off x="8064551" y="3487724"/>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5" name="Rectangle 154">
              <a:extLst>
                <a:ext uri="{FF2B5EF4-FFF2-40B4-BE49-F238E27FC236}">
                  <a16:creationId xmlns:a16="http://schemas.microsoft.com/office/drawing/2014/main" id="{404BD2A6-B4CB-49BF-A551-2DB70D5AC09D}"/>
                </a:ext>
              </a:extLst>
            </p:cNvPr>
            <p:cNvSpPr/>
            <p:nvPr/>
          </p:nvSpPr>
          <p:spPr>
            <a:xfrm>
              <a:off x="7846373" y="3741861"/>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6" name="Rectangle 155">
              <a:extLst>
                <a:ext uri="{FF2B5EF4-FFF2-40B4-BE49-F238E27FC236}">
                  <a16:creationId xmlns:a16="http://schemas.microsoft.com/office/drawing/2014/main" id="{C8B1EE95-8052-4612-B04A-33AB483D5A19}"/>
                </a:ext>
              </a:extLst>
            </p:cNvPr>
            <p:cNvSpPr/>
            <p:nvPr/>
          </p:nvSpPr>
          <p:spPr>
            <a:xfrm>
              <a:off x="7840123" y="3656395"/>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7" name="Rectangle 156">
              <a:extLst>
                <a:ext uri="{FF2B5EF4-FFF2-40B4-BE49-F238E27FC236}">
                  <a16:creationId xmlns:a16="http://schemas.microsoft.com/office/drawing/2014/main" id="{A346E5DB-4494-46E3-A46E-C136C29A0C95}"/>
                </a:ext>
              </a:extLst>
            </p:cNvPr>
            <p:cNvSpPr/>
            <p:nvPr/>
          </p:nvSpPr>
          <p:spPr>
            <a:xfrm>
              <a:off x="7955876" y="3693098"/>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8" name="TextBox 157">
              <a:extLst>
                <a:ext uri="{FF2B5EF4-FFF2-40B4-BE49-F238E27FC236}">
                  <a16:creationId xmlns:a16="http://schemas.microsoft.com/office/drawing/2014/main" id="{64B426D5-BD72-4BD8-BF0E-7D2363623253}"/>
                </a:ext>
              </a:extLst>
            </p:cNvPr>
            <p:cNvSpPr txBox="1"/>
            <p:nvPr/>
          </p:nvSpPr>
          <p:spPr>
            <a:xfrm>
              <a:off x="6425168" y="3130070"/>
              <a:ext cx="333746" cy="200055"/>
            </a:xfrm>
            <a:prstGeom prst="rect">
              <a:avLst/>
            </a:prstGeom>
            <a:noFill/>
          </p:spPr>
          <p:txBody>
            <a:bodyPr wrap="none" rtlCol="0">
              <a:spAutoFit/>
            </a:bodyPr>
            <a:lstStyle/>
            <a:p>
              <a:pPr algn="ctr" fontAlgn="base">
                <a:spcBef>
                  <a:spcPct val="0"/>
                </a:spcBef>
                <a:spcAft>
                  <a:spcPct val="0"/>
                </a:spcAft>
              </a:pPr>
              <a:r>
                <a:rPr lang="en-US" sz="700" dirty="0">
                  <a:solidFill>
                    <a:prstClr val="black"/>
                  </a:solidFill>
                </a:rPr>
                <a:t>100</a:t>
              </a:r>
            </a:p>
          </p:txBody>
        </p:sp>
        <p:cxnSp>
          <p:nvCxnSpPr>
            <p:cNvPr id="159" name="Straight Connector 158">
              <a:extLst>
                <a:ext uri="{FF2B5EF4-FFF2-40B4-BE49-F238E27FC236}">
                  <a16:creationId xmlns:a16="http://schemas.microsoft.com/office/drawing/2014/main" id="{46FDD595-BADB-4DD5-85E2-ED8FA054858D}"/>
                </a:ext>
              </a:extLst>
            </p:cNvPr>
            <p:cNvCxnSpPr/>
            <p:nvPr/>
          </p:nvCxnSpPr>
          <p:spPr>
            <a:xfrm>
              <a:off x="6710642" y="3224755"/>
              <a:ext cx="656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Oval 159">
              <a:extLst>
                <a:ext uri="{FF2B5EF4-FFF2-40B4-BE49-F238E27FC236}">
                  <a16:creationId xmlns:a16="http://schemas.microsoft.com/office/drawing/2014/main" id="{0F5F8EA6-40B3-4157-BA16-F5A8AFA3BC24}"/>
                </a:ext>
              </a:extLst>
            </p:cNvPr>
            <p:cNvSpPr/>
            <p:nvPr/>
          </p:nvSpPr>
          <p:spPr>
            <a:xfrm>
              <a:off x="7177594" y="2784893"/>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61" name="Oval 160">
              <a:extLst>
                <a:ext uri="{FF2B5EF4-FFF2-40B4-BE49-F238E27FC236}">
                  <a16:creationId xmlns:a16="http://schemas.microsoft.com/office/drawing/2014/main" id="{D80CA118-67D8-4FC3-BE59-BFEEA9276A26}"/>
                </a:ext>
              </a:extLst>
            </p:cNvPr>
            <p:cNvSpPr/>
            <p:nvPr/>
          </p:nvSpPr>
          <p:spPr>
            <a:xfrm>
              <a:off x="7169720" y="3007878"/>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62" name="Oval 161">
              <a:extLst>
                <a:ext uri="{FF2B5EF4-FFF2-40B4-BE49-F238E27FC236}">
                  <a16:creationId xmlns:a16="http://schemas.microsoft.com/office/drawing/2014/main" id="{110B4119-1ACD-4B4D-90A7-5A00D524F202}"/>
                </a:ext>
              </a:extLst>
            </p:cNvPr>
            <p:cNvSpPr/>
            <p:nvPr/>
          </p:nvSpPr>
          <p:spPr>
            <a:xfrm>
              <a:off x="7289998" y="2908945"/>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63" name="Oval 162">
              <a:extLst>
                <a:ext uri="{FF2B5EF4-FFF2-40B4-BE49-F238E27FC236}">
                  <a16:creationId xmlns:a16="http://schemas.microsoft.com/office/drawing/2014/main" id="{5E3E0A39-67F0-4F2C-A9A6-BD156BE24C0E}"/>
                </a:ext>
              </a:extLst>
            </p:cNvPr>
            <p:cNvSpPr/>
            <p:nvPr/>
          </p:nvSpPr>
          <p:spPr>
            <a:xfrm>
              <a:off x="7071839" y="3151283"/>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64" name="Oval 163">
              <a:extLst>
                <a:ext uri="{FF2B5EF4-FFF2-40B4-BE49-F238E27FC236}">
                  <a16:creationId xmlns:a16="http://schemas.microsoft.com/office/drawing/2014/main" id="{B2EA703D-8C35-4EF2-BD11-AE46E1DAD984}"/>
                </a:ext>
              </a:extLst>
            </p:cNvPr>
            <p:cNvSpPr/>
            <p:nvPr/>
          </p:nvSpPr>
          <p:spPr>
            <a:xfrm>
              <a:off x="7180357" y="3158018"/>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65" name="Oval 164">
              <a:extLst>
                <a:ext uri="{FF2B5EF4-FFF2-40B4-BE49-F238E27FC236}">
                  <a16:creationId xmlns:a16="http://schemas.microsoft.com/office/drawing/2014/main" id="{E32B7867-50C8-49BF-AF75-2A31D6E5F40D}"/>
                </a:ext>
              </a:extLst>
            </p:cNvPr>
            <p:cNvSpPr/>
            <p:nvPr/>
          </p:nvSpPr>
          <p:spPr>
            <a:xfrm>
              <a:off x="7288305" y="3105967"/>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66" name="Oval 165">
              <a:extLst>
                <a:ext uri="{FF2B5EF4-FFF2-40B4-BE49-F238E27FC236}">
                  <a16:creationId xmlns:a16="http://schemas.microsoft.com/office/drawing/2014/main" id="{B47269CA-D407-4B6A-BCCD-1A8C3A03B2EA}"/>
                </a:ext>
              </a:extLst>
            </p:cNvPr>
            <p:cNvSpPr/>
            <p:nvPr/>
          </p:nvSpPr>
          <p:spPr>
            <a:xfrm>
              <a:off x="7378837" y="3216232"/>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67" name="Oval 166">
              <a:extLst>
                <a:ext uri="{FF2B5EF4-FFF2-40B4-BE49-F238E27FC236}">
                  <a16:creationId xmlns:a16="http://schemas.microsoft.com/office/drawing/2014/main" id="{37E337B7-126B-4C7E-B4BD-FFE3DB887E06}"/>
                </a:ext>
              </a:extLst>
            </p:cNvPr>
            <p:cNvSpPr/>
            <p:nvPr/>
          </p:nvSpPr>
          <p:spPr>
            <a:xfrm>
              <a:off x="6966870" y="3334999"/>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68" name="Oval 167">
              <a:extLst>
                <a:ext uri="{FF2B5EF4-FFF2-40B4-BE49-F238E27FC236}">
                  <a16:creationId xmlns:a16="http://schemas.microsoft.com/office/drawing/2014/main" id="{0210DA8F-1872-4213-8602-F3F90BC66270}"/>
                </a:ext>
              </a:extLst>
            </p:cNvPr>
            <p:cNvSpPr/>
            <p:nvPr/>
          </p:nvSpPr>
          <p:spPr>
            <a:xfrm>
              <a:off x="7071839" y="3282021"/>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69" name="Oval 168">
              <a:extLst>
                <a:ext uri="{FF2B5EF4-FFF2-40B4-BE49-F238E27FC236}">
                  <a16:creationId xmlns:a16="http://schemas.microsoft.com/office/drawing/2014/main" id="{57889AA1-D514-4BBE-B42D-C041D620E381}"/>
                </a:ext>
              </a:extLst>
            </p:cNvPr>
            <p:cNvSpPr/>
            <p:nvPr/>
          </p:nvSpPr>
          <p:spPr>
            <a:xfrm>
              <a:off x="7177593" y="3288466"/>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70" name="Oval 169">
              <a:extLst>
                <a:ext uri="{FF2B5EF4-FFF2-40B4-BE49-F238E27FC236}">
                  <a16:creationId xmlns:a16="http://schemas.microsoft.com/office/drawing/2014/main" id="{D7CE8619-38AB-4CAB-A773-F8CFE2BF4269}"/>
                </a:ext>
              </a:extLst>
            </p:cNvPr>
            <p:cNvSpPr/>
            <p:nvPr/>
          </p:nvSpPr>
          <p:spPr>
            <a:xfrm>
              <a:off x="7287702" y="3282021"/>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71" name="Oval 170">
              <a:extLst>
                <a:ext uri="{FF2B5EF4-FFF2-40B4-BE49-F238E27FC236}">
                  <a16:creationId xmlns:a16="http://schemas.microsoft.com/office/drawing/2014/main" id="{3C7E36E1-0AAA-4268-808A-4E988D98C076}"/>
                </a:ext>
              </a:extLst>
            </p:cNvPr>
            <p:cNvSpPr/>
            <p:nvPr/>
          </p:nvSpPr>
          <p:spPr>
            <a:xfrm>
              <a:off x="7393010" y="3321928"/>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72" name="Oval 171">
              <a:extLst>
                <a:ext uri="{FF2B5EF4-FFF2-40B4-BE49-F238E27FC236}">
                  <a16:creationId xmlns:a16="http://schemas.microsoft.com/office/drawing/2014/main" id="{E140B66C-54C9-442A-9DFA-C0CD490551AC}"/>
                </a:ext>
              </a:extLst>
            </p:cNvPr>
            <p:cNvSpPr/>
            <p:nvPr/>
          </p:nvSpPr>
          <p:spPr>
            <a:xfrm>
              <a:off x="7280518" y="3393773"/>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73" name="Oval 172">
              <a:extLst>
                <a:ext uri="{FF2B5EF4-FFF2-40B4-BE49-F238E27FC236}">
                  <a16:creationId xmlns:a16="http://schemas.microsoft.com/office/drawing/2014/main" id="{4D91CD64-B990-49F6-8C1C-B9FCC0EE3FB7}"/>
                </a:ext>
              </a:extLst>
            </p:cNvPr>
            <p:cNvSpPr/>
            <p:nvPr/>
          </p:nvSpPr>
          <p:spPr>
            <a:xfrm>
              <a:off x="7079218" y="3404678"/>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74" name="Oval 173">
              <a:extLst>
                <a:ext uri="{FF2B5EF4-FFF2-40B4-BE49-F238E27FC236}">
                  <a16:creationId xmlns:a16="http://schemas.microsoft.com/office/drawing/2014/main" id="{C1D4609E-48BB-4FBC-9912-AF9D5E3CA6BA}"/>
                </a:ext>
              </a:extLst>
            </p:cNvPr>
            <p:cNvSpPr/>
            <p:nvPr/>
          </p:nvSpPr>
          <p:spPr>
            <a:xfrm>
              <a:off x="7163805" y="3412267"/>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75" name="Oval 174">
              <a:extLst>
                <a:ext uri="{FF2B5EF4-FFF2-40B4-BE49-F238E27FC236}">
                  <a16:creationId xmlns:a16="http://schemas.microsoft.com/office/drawing/2014/main" id="{EF60D902-773E-4E4D-9ED4-4C59F4E290CF}"/>
                </a:ext>
              </a:extLst>
            </p:cNvPr>
            <p:cNvSpPr/>
            <p:nvPr/>
          </p:nvSpPr>
          <p:spPr>
            <a:xfrm>
              <a:off x="7222162" y="3478056"/>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76" name="Oval 175">
              <a:extLst>
                <a:ext uri="{FF2B5EF4-FFF2-40B4-BE49-F238E27FC236}">
                  <a16:creationId xmlns:a16="http://schemas.microsoft.com/office/drawing/2014/main" id="{D7DE53DA-9CA7-4A2D-B130-B9FEF1B3EEA9}"/>
                </a:ext>
              </a:extLst>
            </p:cNvPr>
            <p:cNvSpPr/>
            <p:nvPr/>
          </p:nvSpPr>
          <p:spPr>
            <a:xfrm>
              <a:off x="7273593" y="3516855"/>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77" name="Oval 176">
              <a:extLst>
                <a:ext uri="{FF2B5EF4-FFF2-40B4-BE49-F238E27FC236}">
                  <a16:creationId xmlns:a16="http://schemas.microsoft.com/office/drawing/2014/main" id="{D39731CB-89CD-4154-9DC7-779A2DAA8FFA}"/>
                </a:ext>
              </a:extLst>
            </p:cNvPr>
            <p:cNvSpPr/>
            <p:nvPr/>
          </p:nvSpPr>
          <p:spPr>
            <a:xfrm>
              <a:off x="7383619" y="3484555"/>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78" name="Oval 177">
              <a:extLst>
                <a:ext uri="{FF2B5EF4-FFF2-40B4-BE49-F238E27FC236}">
                  <a16:creationId xmlns:a16="http://schemas.microsoft.com/office/drawing/2014/main" id="{7DD1AFDB-1D50-418E-8010-AFC635D6DFBF}"/>
                </a:ext>
              </a:extLst>
            </p:cNvPr>
            <p:cNvSpPr/>
            <p:nvPr/>
          </p:nvSpPr>
          <p:spPr>
            <a:xfrm>
              <a:off x="6953375" y="3484555"/>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79" name="Oval 178">
              <a:extLst>
                <a:ext uri="{FF2B5EF4-FFF2-40B4-BE49-F238E27FC236}">
                  <a16:creationId xmlns:a16="http://schemas.microsoft.com/office/drawing/2014/main" id="{B712BE05-D00C-4B4A-8F75-1D0B7ADD21A3}"/>
                </a:ext>
              </a:extLst>
            </p:cNvPr>
            <p:cNvSpPr/>
            <p:nvPr/>
          </p:nvSpPr>
          <p:spPr>
            <a:xfrm>
              <a:off x="7065039" y="3504547"/>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80" name="Oval 179">
              <a:extLst>
                <a:ext uri="{FF2B5EF4-FFF2-40B4-BE49-F238E27FC236}">
                  <a16:creationId xmlns:a16="http://schemas.microsoft.com/office/drawing/2014/main" id="{21DF664A-31C5-44FC-9897-3B75EE3001C3}"/>
                </a:ext>
              </a:extLst>
            </p:cNvPr>
            <p:cNvSpPr/>
            <p:nvPr/>
          </p:nvSpPr>
          <p:spPr>
            <a:xfrm>
              <a:off x="7169720" y="3576289"/>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81" name="Oval 180">
              <a:extLst>
                <a:ext uri="{FF2B5EF4-FFF2-40B4-BE49-F238E27FC236}">
                  <a16:creationId xmlns:a16="http://schemas.microsoft.com/office/drawing/2014/main" id="{7D7DCC44-F57A-451B-BA08-1E194E5FABAF}"/>
                </a:ext>
              </a:extLst>
            </p:cNvPr>
            <p:cNvSpPr/>
            <p:nvPr/>
          </p:nvSpPr>
          <p:spPr>
            <a:xfrm>
              <a:off x="6960358" y="3628677"/>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82" name="Oval 181">
              <a:extLst>
                <a:ext uri="{FF2B5EF4-FFF2-40B4-BE49-F238E27FC236}">
                  <a16:creationId xmlns:a16="http://schemas.microsoft.com/office/drawing/2014/main" id="{E9E2D71D-886E-4946-BC2F-E25061906438}"/>
                </a:ext>
              </a:extLst>
            </p:cNvPr>
            <p:cNvSpPr/>
            <p:nvPr/>
          </p:nvSpPr>
          <p:spPr>
            <a:xfrm>
              <a:off x="7057245" y="3733013"/>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83" name="Oval 182">
              <a:extLst>
                <a:ext uri="{FF2B5EF4-FFF2-40B4-BE49-F238E27FC236}">
                  <a16:creationId xmlns:a16="http://schemas.microsoft.com/office/drawing/2014/main" id="{448AE87A-D412-4A48-9C72-389450D7F92D}"/>
                </a:ext>
              </a:extLst>
            </p:cNvPr>
            <p:cNvSpPr/>
            <p:nvPr/>
          </p:nvSpPr>
          <p:spPr>
            <a:xfrm>
              <a:off x="7059160" y="3693659"/>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84" name="Oval 183">
              <a:extLst>
                <a:ext uri="{FF2B5EF4-FFF2-40B4-BE49-F238E27FC236}">
                  <a16:creationId xmlns:a16="http://schemas.microsoft.com/office/drawing/2014/main" id="{4DC57041-2FB5-472A-B61F-00FAF6D75860}"/>
                </a:ext>
              </a:extLst>
            </p:cNvPr>
            <p:cNvSpPr/>
            <p:nvPr/>
          </p:nvSpPr>
          <p:spPr>
            <a:xfrm>
              <a:off x="7176491" y="3700032"/>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85" name="Oval 184">
              <a:extLst>
                <a:ext uri="{FF2B5EF4-FFF2-40B4-BE49-F238E27FC236}">
                  <a16:creationId xmlns:a16="http://schemas.microsoft.com/office/drawing/2014/main" id="{A2DD0B94-554C-4179-846D-06C3855D20AF}"/>
                </a:ext>
              </a:extLst>
            </p:cNvPr>
            <p:cNvSpPr/>
            <p:nvPr/>
          </p:nvSpPr>
          <p:spPr>
            <a:xfrm>
              <a:off x="7280518" y="3647786"/>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86" name="Oval 185">
              <a:extLst>
                <a:ext uri="{FF2B5EF4-FFF2-40B4-BE49-F238E27FC236}">
                  <a16:creationId xmlns:a16="http://schemas.microsoft.com/office/drawing/2014/main" id="{E19361BA-A6EF-4D1F-9A04-53B99042FD74}"/>
                </a:ext>
              </a:extLst>
            </p:cNvPr>
            <p:cNvSpPr/>
            <p:nvPr/>
          </p:nvSpPr>
          <p:spPr>
            <a:xfrm>
              <a:off x="7169720" y="3811022"/>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87" name="Oval 186">
              <a:extLst>
                <a:ext uri="{FF2B5EF4-FFF2-40B4-BE49-F238E27FC236}">
                  <a16:creationId xmlns:a16="http://schemas.microsoft.com/office/drawing/2014/main" id="{BDFA91AA-7286-4C08-A4D6-DC21C739F39F}"/>
                </a:ext>
              </a:extLst>
            </p:cNvPr>
            <p:cNvSpPr/>
            <p:nvPr/>
          </p:nvSpPr>
          <p:spPr>
            <a:xfrm>
              <a:off x="7280534" y="3804662"/>
              <a:ext cx="75457" cy="75457"/>
            </a:xfrm>
            <a:prstGeom prst="ellipse">
              <a:avLst/>
            </a:prstGeom>
            <a:solidFill>
              <a:srgbClr val="C41288"/>
            </a:solidFill>
            <a:ln>
              <a:solidFill>
                <a:srgbClr val="C412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188" name="Rectangle 187">
              <a:extLst>
                <a:ext uri="{FF2B5EF4-FFF2-40B4-BE49-F238E27FC236}">
                  <a16:creationId xmlns:a16="http://schemas.microsoft.com/office/drawing/2014/main" id="{677B43EF-3B5E-48CC-90E8-DC241E259DF5}"/>
                </a:ext>
              </a:extLst>
            </p:cNvPr>
            <p:cNvSpPr/>
            <p:nvPr/>
          </p:nvSpPr>
          <p:spPr>
            <a:xfrm>
              <a:off x="8110100" y="3618148"/>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9" name="Rectangle 188">
              <a:extLst>
                <a:ext uri="{FF2B5EF4-FFF2-40B4-BE49-F238E27FC236}">
                  <a16:creationId xmlns:a16="http://schemas.microsoft.com/office/drawing/2014/main" id="{A6955F54-42BE-4643-A754-49BAB963CE2A}"/>
                </a:ext>
              </a:extLst>
            </p:cNvPr>
            <p:cNvSpPr/>
            <p:nvPr/>
          </p:nvSpPr>
          <p:spPr>
            <a:xfrm>
              <a:off x="8065221" y="3680412"/>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0" name="Rectangle 189">
              <a:extLst>
                <a:ext uri="{FF2B5EF4-FFF2-40B4-BE49-F238E27FC236}">
                  <a16:creationId xmlns:a16="http://schemas.microsoft.com/office/drawing/2014/main" id="{A4766264-8262-439E-B8A6-365E25D1697D}"/>
                </a:ext>
              </a:extLst>
            </p:cNvPr>
            <p:cNvSpPr/>
            <p:nvPr/>
          </p:nvSpPr>
          <p:spPr>
            <a:xfrm>
              <a:off x="8008363" y="3725290"/>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1" name="Rectangle 190">
              <a:extLst>
                <a:ext uri="{FF2B5EF4-FFF2-40B4-BE49-F238E27FC236}">
                  <a16:creationId xmlns:a16="http://schemas.microsoft.com/office/drawing/2014/main" id="{9AC42ECC-7577-4C0B-BF45-721EB6308D14}"/>
                </a:ext>
              </a:extLst>
            </p:cNvPr>
            <p:cNvSpPr/>
            <p:nvPr/>
          </p:nvSpPr>
          <p:spPr>
            <a:xfrm>
              <a:off x="8120808" y="3729936"/>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2" name="Rectangle 191">
              <a:extLst>
                <a:ext uri="{FF2B5EF4-FFF2-40B4-BE49-F238E27FC236}">
                  <a16:creationId xmlns:a16="http://schemas.microsoft.com/office/drawing/2014/main" id="{33D7408F-F467-42E6-9160-204EB951B06B}"/>
                </a:ext>
              </a:extLst>
            </p:cNvPr>
            <p:cNvSpPr/>
            <p:nvPr/>
          </p:nvSpPr>
          <p:spPr>
            <a:xfrm>
              <a:off x="8165523" y="3682051"/>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3" name="Rectangle 192">
              <a:extLst>
                <a:ext uri="{FF2B5EF4-FFF2-40B4-BE49-F238E27FC236}">
                  <a16:creationId xmlns:a16="http://schemas.microsoft.com/office/drawing/2014/main" id="{6CD834ED-4263-414B-81D3-7B403480E13D}"/>
                </a:ext>
              </a:extLst>
            </p:cNvPr>
            <p:cNvSpPr/>
            <p:nvPr/>
          </p:nvSpPr>
          <p:spPr>
            <a:xfrm>
              <a:off x="8168245" y="3755557"/>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4" name="Rectangle 193">
              <a:extLst>
                <a:ext uri="{FF2B5EF4-FFF2-40B4-BE49-F238E27FC236}">
                  <a16:creationId xmlns:a16="http://schemas.microsoft.com/office/drawing/2014/main" id="{2C2DA608-A36D-4E25-A15A-4A14C9100FBA}"/>
                </a:ext>
              </a:extLst>
            </p:cNvPr>
            <p:cNvSpPr/>
            <p:nvPr/>
          </p:nvSpPr>
          <p:spPr>
            <a:xfrm>
              <a:off x="8273588" y="3670417"/>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5" name="Rectangle 194">
              <a:extLst>
                <a:ext uri="{FF2B5EF4-FFF2-40B4-BE49-F238E27FC236}">
                  <a16:creationId xmlns:a16="http://schemas.microsoft.com/office/drawing/2014/main" id="{6DD52C05-4998-41A7-B57B-A8EC50E805FF}"/>
                </a:ext>
              </a:extLst>
            </p:cNvPr>
            <p:cNvSpPr/>
            <p:nvPr/>
          </p:nvSpPr>
          <p:spPr>
            <a:xfrm>
              <a:off x="8271667" y="3706155"/>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6" name="Rectangle 195">
              <a:extLst>
                <a:ext uri="{FF2B5EF4-FFF2-40B4-BE49-F238E27FC236}">
                  <a16:creationId xmlns:a16="http://schemas.microsoft.com/office/drawing/2014/main" id="{9B202B4D-4937-4152-9A0F-AD8746E2083F}"/>
                </a:ext>
              </a:extLst>
            </p:cNvPr>
            <p:cNvSpPr/>
            <p:nvPr/>
          </p:nvSpPr>
          <p:spPr>
            <a:xfrm>
              <a:off x="7906654" y="3735131"/>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7" name="Rectangle 196">
              <a:extLst>
                <a:ext uri="{FF2B5EF4-FFF2-40B4-BE49-F238E27FC236}">
                  <a16:creationId xmlns:a16="http://schemas.microsoft.com/office/drawing/2014/main" id="{E2B88756-C05A-4366-B87F-964278420E8E}"/>
                </a:ext>
              </a:extLst>
            </p:cNvPr>
            <p:cNvSpPr/>
            <p:nvPr/>
          </p:nvSpPr>
          <p:spPr>
            <a:xfrm>
              <a:off x="7844275" y="3882978"/>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8" name="Rectangle 197">
              <a:extLst>
                <a:ext uri="{FF2B5EF4-FFF2-40B4-BE49-F238E27FC236}">
                  <a16:creationId xmlns:a16="http://schemas.microsoft.com/office/drawing/2014/main" id="{0FFFB49E-FFC2-4D5A-86A2-0F26D472C80C}"/>
                </a:ext>
              </a:extLst>
            </p:cNvPr>
            <p:cNvSpPr/>
            <p:nvPr/>
          </p:nvSpPr>
          <p:spPr>
            <a:xfrm>
              <a:off x="7901905" y="3839545"/>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9" name="Rectangle 198">
              <a:extLst>
                <a:ext uri="{FF2B5EF4-FFF2-40B4-BE49-F238E27FC236}">
                  <a16:creationId xmlns:a16="http://schemas.microsoft.com/office/drawing/2014/main" id="{D8A35300-4CBB-46D8-B36A-134AE7B6C05E}"/>
                </a:ext>
              </a:extLst>
            </p:cNvPr>
            <p:cNvSpPr/>
            <p:nvPr/>
          </p:nvSpPr>
          <p:spPr>
            <a:xfrm>
              <a:off x="7951110" y="3827611"/>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0" name="Rectangle 199">
              <a:extLst>
                <a:ext uri="{FF2B5EF4-FFF2-40B4-BE49-F238E27FC236}">
                  <a16:creationId xmlns:a16="http://schemas.microsoft.com/office/drawing/2014/main" id="{266026D5-CD36-4EF9-A29B-99943EBB3531}"/>
                </a:ext>
              </a:extLst>
            </p:cNvPr>
            <p:cNvSpPr/>
            <p:nvPr/>
          </p:nvSpPr>
          <p:spPr>
            <a:xfrm>
              <a:off x="8012182" y="3839545"/>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1" name="Rectangle 200">
              <a:extLst>
                <a:ext uri="{FF2B5EF4-FFF2-40B4-BE49-F238E27FC236}">
                  <a16:creationId xmlns:a16="http://schemas.microsoft.com/office/drawing/2014/main" id="{2EFADC41-B68E-4D2B-9317-192CC2F85850}"/>
                </a:ext>
              </a:extLst>
            </p:cNvPr>
            <p:cNvSpPr/>
            <p:nvPr/>
          </p:nvSpPr>
          <p:spPr>
            <a:xfrm>
              <a:off x="8065221" y="3829950"/>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2" name="Rectangle 201">
              <a:extLst>
                <a:ext uri="{FF2B5EF4-FFF2-40B4-BE49-F238E27FC236}">
                  <a16:creationId xmlns:a16="http://schemas.microsoft.com/office/drawing/2014/main" id="{5D8ED5EA-D0A6-488A-A6CD-D16FE5999920}"/>
                </a:ext>
              </a:extLst>
            </p:cNvPr>
            <p:cNvSpPr/>
            <p:nvPr/>
          </p:nvSpPr>
          <p:spPr>
            <a:xfrm>
              <a:off x="8092113" y="3842638"/>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3" name="Rectangle 202">
              <a:extLst>
                <a:ext uri="{FF2B5EF4-FFF2-40B4-BE49-F238E27FC236}">
                  <a16:creationId xmlns:a16="http://schemas.microsoft.com/office/drawing/2014/main" id="{C61A2D07-D121-4648-8CEE-06F2E28C0C27}"/>
                </a:ext>
              </a:extLst>
            </p:cNvPr>
            <p:cNvSpPr/>
            <p:nvPr/>
          </p:nvSpPr>
          <p:spPr>
            <a:xfrm>
              <a:off x="8110961" y="3870446"/>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4" name="Rectangle 203">
              <a:extLst>
                <a:ext uri="{FF2B5EF4-FFF2-40B4-BE49-F238E27FC236}">
                  <a16:creationId xmlns:a16="http://schemas.microsoft.com/office/drawing/2014/main" id="{ECF085EB-1AFE-4CFE-9611-65A8EE5BA59B}"/>
                </a:ext>
              </a:extLst>
            </p:cNvPr>
            <p:cNvSpPr/>
            <p:nvPr/>
          </p:nvSpPr>
          <p:spPr>
            <a:xfrm>
              <a:off x="8219614" y="3836835"/>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5" name="Rectangle 204">
              <a:extLst>
                <a:ext uri="{FF2B5EF4-FFF2-40B4-BE49-F238E27FC236}">
                  <a16:creationId xmlns:a16="http://schemas.microsoft.com/office/drawing/2014/main" id="{7002D8FE-6B3A-4429-9B44-0C989583C26D}"/>
                </a:ext>
              </a:extLst>
            </p:cNvPr>
            <p:cNvSpPr/>
            <p:nvPr/>
          </p:nvSpPr>
          <p:spPr>
            <a:xfrm>
              <a:off x="7953473" y="3927698"/>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6" name="Rectangle 205">
              <a:extLst>
                <a:ext uri="{FF2B5EF4-FFF2-40B4-BE49-F238E27FC236}">
                  <a16:creationId xmlns:a16="http://schemas.microsoft.com/office/drawing/2014/main" id="{AF4A03C2-906B-4AF9-8825-E265316E84F2}"/>
                </a:ext>
              </a:extLst>
            </p:cNvPr>
            <p:cNvSpPr/>
            <p:nvPr/>
          </p:nvSpPr>
          <p:spPr>
            <a:xfrm>
              <a:off x="8063146" y="3943261"/>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7" name="Rectangle 206">
              <a:extLst>
                <a:ext uri="{FF2B5EF4-FFF2-40B4-BE49-F238E27FC236}">
                  <a16:creationId xmlns:a16="http://schemas.microsoft.com/office/drawing/2014/main" id="{35EFB592-FDA0-42AF-B0A0-0593E562A56E}"/>
                </a:ext>
              </a:extLst>
            </p:cNvPr>
            <p:cNvSpPr/>
            <p:nvPr/>
          </p:nvSpPr>
          <p:spPr>
            <a:xfrm>
              <a:off x="8167452" y="3932395"/>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8" name="Rectangle 207">
              <a:extLst>
                <a:ext uri="{FF2B5EF4-FFF2-40B4-BE49-F238E27FC236}">
                  <a16:creationId xmlns:a16="http://schemas.microsoft.com/office/drawing/2014/main" id="{B2940F9A-CB27-4BFB-907A-97DDA2387585}"/>
                </a:ext>
              </a:extLst>
            </p:cNvPr>
            <p:cNvSpPr/>
            <p:nvPr/>
          </p:nvSpPr>
          <p:spPr>
            <a:xfrm>
              <a:off x="8274904" y="3915420"/>
              <a:ext cx="89757" cy="897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209" name="Straight Connector 208">
              <a:extLst>
                <a:ext uri="{FF2B5EF4-FFF2-40B4-BE49-F238E27FC236}">
                  <a16:creationId xmlns:a16="http://schemas.microsoft.com/office/drawing/2014/main" id="{F2868F92-E3B9-467F-A9B2-445E3461DADA}"/>
                </a:ext>
              </a:extLst>
            </p:cNvPr>
            <p:cNvCxnSpPr>
              <a:cxnSpLocks/>
            </p:cNvCxnSpPr>
            <p:nvPr/>
          </p:nvCxnSpPr>
          <p:spPr>
            <a:xfrm>
              <a:off x="7794179" y="3798191"/>
              <a:ext cx="605081" cy="0"/>
            </a:xfrm>
            <a:prstGeom prst="line">
              <a:avLst/>
            </a:prstGeom>
            <a:ln w="12700"/>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89230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2E3F9-66CB-8E4A-829E-33487C8669F3}"/>
              </a:ext>
            </a:extLst>
          </p:cNvPr>
          <p:cNvSpPr>
            <a:spLocks noGrp="1"/>
          </p:cNvSpPr>
          <p:nvPr>
            <p:ph type="title"/>
          </p:nvPr>
        </p:nvSpPr>
        <p:spPr/>
        <p:txBody>
          <a:bodyPr/>
          <a:lstStyle/>
          <a:p>
            <a:r>
              <a:rPr lang="en-US" dirty="0"/>
              <a:t>Patients typically seek immediate symptom relief</a:t>
            </a:r>
          </a:p>
        </p:txBody>
      </p:sp>
      <p:sp>
        <p:nvSpPr>
          <p:cNvPr id="5" name="Content Placeholder 4">
            <a:extLst>
              <a:ext uri="{FF2B5EF4-FFF2-40B4-BE49-F238E27FC236}">
                <a16:creationId xmlns:a16="http://schemas.microsoft.com/office/drawing/2014/main" id="{0FB3E3DF-CF83-4546-9E21-964EED0E40B8}"/>
              </a:ext>
            </a:extLst>
          </p:cNvPr>
          <p:cNvSpPr>
            <a:spLocks noGrp="1"/>
          </p:cNvSpPr>
          <p:nvPr>
            <p:ph type="body" sz="quarter" idx="13"/>
          </p:nvPr>
        </p:nvSpPr>
        <p:spPr>
          <a:xfrm>
            <a:off x="246986" y="4822092"/>
            <a:ext cx="8602767" cy="242622"/>
          </a:xfrm>
        </p:spPr>
        <p:txBody>
          <a:bodyPr/>
          <a:lstStyle/>
          <a:p>
            <a:endParaRPr lang="en-GB" sz="600" dirty="0"/>
          </a:p>
          <a:p>
            <a:r>
              <a:rPr lang="en-GB" sz="600" dirty="0"/>
              <a:t>The INSPIRE study examined the attitudes and actions of 3415 physician-recruited adults with asthma in 11 countries. Patients were prescribed regular maintenance therapy with ICS or ICS plus LABA</a:t>
            </a:r>
            <a:br>
              <a:rPr lang="en-GB" sz="600" dirty="0"/>
            </a:br>
            <a:r>
              <a:rPr lang="en-GB" sz="600" dirty="0"/>
              <a:t>ICS = inhaled corticosteroid; INSPIRE = International Asthma Patient Insight Research; LABA = long-acting </a:t>
            </a:r>
            <a:r>
              <a:rPr lang="el-GR" sz="600" dirty="0"/>
              <a:t>β</a:t>
            </a:r>
            <a:r>
              <a:rPr lang="en-GB" sz="600" baseline="-25000" dirty="0"/>
              <a:t>2</a:t>
            </a:r>
            <a:r>
              <a:rPr lang="en-GB" sz="600" dirty="0"/>
              <a:t>-agonist  </a:t>
            </a:r>
            <a:br>
              <a:rPr lang="en-GB" sz="600" dirty="0"/>
            </a:br>
            <a:r>
              <a:rPr lang="en-GB" sz="600" dirty="0"/>
              <a:t>Partridge MR et al.</a:t>
            </a:r>
            <a:r>
              <a:rPr lang="en-GB" sz="600" i="1" dirty="0"/>
              <a:t> BMC </a:t>
            </a:r>
            <a:r>
              <a:rPr lang="en-GB" sz="600" i="1" dirty="0" err="1"/>
              <a:t>Pulm</a:t>
            </a:r>
            <a:r>
              <a:rPr lang="en-GB" sz="600" i="1" dirty="0"/>
              <a:t> Med.</a:t>
            </a:r>
            <a:r>
              <a:rPr lang="en-GB" sz="600" dirty="0"/>
              <a:t> 2006;6:13.</a:t>
            </a:r>
          </a:p>
        </p:txBody>
      </p:sp>
      <p:sp>
        <p:nvSpPr>
          <p:cNvPr id="6" name="Slide Number Placeholder 5">
            <a:extLst>
              <a:ext uri="{FF2B5EF4-FFF2-40B4-BE49-F238E27FC236}">
                <a16:creationId xmlns:a16="http://schemas.microsoft.com/office/drawing/2014/main" id="{BB703E41-BA14-4E35-87FA-E17CE9F02D67}"/>
              </a:ext>
            </a:extLst>
          </p:cNvPr>
          <p:cNvSpPr>
            <a:spLocks noGrp="1"/>
          </p:cNvSpPr>
          <p:nvPr>
            <p:ph type="sldNum" sz="quarter" idx="4"/>
          </p:nvPr>
        </p:nvSpPr>
        <p:spPr/>
        <p:txBody>
          <a:bodyPr/>
          <a:lstStyle/>
          <a:p>
            <a:fld id="{AD33B3E9-81E5-4A7D-BEBF-6D21691F4D11}" type="slidenum">
              <a:rPr lang="en-GB" smtClean="0"/>
              <a:pPr/>
              <a:t>14</a:t>
            </a:fld>
            <a:endParaRPr lang="en-GB"/>
          </a:p>
        </p:txBody>
      </p:sp>
      <p:grpSp>
        <p:nvGrpSpPr>
          <p:cNvPr id="3" name="Group 2">
            <a:extLst>
              <a:ext uri="{FF2B5EF4-FFF2-40B4-BE49-F238E27FC236}">
                <a16:creationId xmlns:a16="http://schemas.microsoft.com/office/drawing/2014/main" id="{690A70C9-8789-48A4-A4A8-3209567CAE4B}"/>
              </a:ext>
            </a:extLst>
          </p:cNvPr>
          <p:cNvGrpSpPr/>
          <p:nvPr/>
        </p:nvGrpSpPr>
        <p:grpSpPr>
          <a:xfrm>
            <a:off x="1550215" y="1391968"/>
            <a:ext cx="5967229" cy="2880274"/>
            <a:chOff x="1647825" y="1155016"/>
            <a:chExt cx="5967229" cy="2880274"/>
          </a:xfrm>
        </p:grpSpPr>
        <p:sp>
          <p:nvSpPr>
            <p:cNvPr id="4" name="TextBox 3">
              <a:extLst>
                <a:ext uri="{FF2B5EF4-FFF2-40B4-BE49-F238E27FC236}">
                  <a16:creationId xmlns:a16="http://schemas.microsoft.com/office/drawing/2014/main" id="{9122F3B0-291C-2448-B95B-45C2F0A77EB7}"/>
                </a:ext>
              </a:extLst>
            </p:cNvPr>
            <p:cNvSpPr txBox="1"/>
            <p:nvPr/>
          </p:nvSpPr>
          <p:spPr>
            <a:xfrm>
              <a:off x="1647825" y="1155016"/>
              <a:ext cx="5837108" cy="338554"/>
            </a:xfrm>
            <a:prstGeom prst="rect">
              <a:avLst/>
            </a:prstGeom>
            <a:noFill/>
          </p:spPr>
          <p:txBody>
            <a:bodyPr wrap="square" rtlCol="0">
              <a:spAutoFit/>
            </a:bodyPr>
            <a:lstStyle/>
            <a:p>
              <a:pPr algn="ctr" defTabSz="685800">
                <a:defRPr sz="1862" b="0" i="0" u="none" strike="noStrike" kern="1200" spc="0" baseline="0">
                  <a:solidFill>
                    <a:srgbClr val="000000"/>
                  </a:solidFill>
                  <a:latin typeface="+mn-lt"/>
                  <a:ea typeface="+mn-ea"/>
                  <a:cs typeface="+mn-cs"/>
                </a:defRPr>
              </a:pPr>
              <a:r>
                <a:rPr lang="en-GB" sz="1600" b="1" dirty="0">
                  <a:solidFill>
                    <a:srgbClr val="D0006F"/>
                  </a:solidFill>
                  <a:latin typeface="Arial" panose="020B0604020202020204" pitchFamily="34" charset="0"/>
                  <a:cs typeface="Arial" panose="020B0604020202020204" pitchFamily="34" charset="0"/>
                </a:rPr>
                <a:t>Patient attitudes to asthma management (%, n=3415)</a:t>
              </a:r>
              <a:endParaRPr lang="en-GB" sz="1600" dirty="0">
                <a:solidFill>
                  <a:srgbClr val="D0006F"/>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2B8BFC21-1C0F-44AE-9D66-E42859F25B99}"/>
                </a:ext>
              </a:extLst>
            </p:cNvPr>
            <p:cNvSpPr/>
            <p:nvPr/>
          </p:nvSpPr>
          <p:spPr>
            <a:xfrm>
              <a:off x="1703248" y="3204293"/>
              <a:ext cx="2748719" cy="830997"/>
            </a:xfrm>
            <a:prstGeom prst="rect">
              <a:avLst/>
            </a:prstGeom>
          </p:spPr>
          <p:txBody>
            <a:bodyPr wrap="square">
              <a:spAutoFit/>
            </a:bodyPr>
            <a:lstStyle/>
            <a:p>
              <a:pPr algn="ctr"/>
              <a:r>
                <a:rPr lang="en-US" sz="1600" dirty="0"/>
                <a:t>believe there is </a:t>
              </a:r>
              <a:r>
                <a:rPr lang="en-US" sz="1600" b="1" dirty="0"/>
                <a:t>no need to take medication</a:t>
              </a:r>
              <a:r>
                <a:rPr lang="en-US" sz="1600" dirty="0"/>
                <a:t> every day when they feel well</a:t>
              </a:r>
              <a:endParaRPr lang="en-US" sz="1600" baseline="30000" dirty="0"/>
            </a:p>
          </p:txBody>
        </p:sp>
        <p:sp>
          <p:nvSpPr>
            <p:cNvPr id="14" name="Oval 13">
              <a:extLst>
                <a:ext uri="{FF2B5EF4-FFF2-40B4-BE49-F238E27FC236}">
                  <a16:creationId xmlns:a16="http://schemas.microsoft.com/office/drawing/2014/main" id="{70AC725B-EE3B-4FB8-A85E-5D544754983A}"/>
                </a:ext>
              </a:extLst>
            </p:cNvPr>
            <p:cNvSpPr/>
            <p:nvPr/>
          </p:nvSpPr>
          <p:spPr>
            <a:xfrm>
              <a:off x="2307414" y="1694258"/>
              <a:ext cx="1540388" cy="1479704"/>
            </a:xfrm>
            <a:prstGeom prst="ellipse">
              <a:avLst/>
            </a:prstGeom>
            <a:solidFill>
              <a:srgbClr val="D000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39% of patients </a:t>
              </a:r>
            </a:p>
          </p:txBody>
        </p:sp>
        <p:sp>
          <p:nvSpPr>
            <p:cNvPr id="15" name="Rectangle 14">
              <a:extLst>
                <a:ext uri="{FF2B5EF4-FFF2-40B4-BE49-F238E27FC236}">
                  <a16:creationId xmlns:a16="http://schemas.microsoft.com/office/drawing/2014/main" id="{9D4220BD-20B2-4985-9154-2873EA73A86F}"/>
                </a:ext>
              </a:extLst>
            </p:cNvPr>
            <p:cNvSpPr/>
            <p:nvPr/>
          </p:nvSpPr>
          <p:spPr>
            <a:xfrm>
              <a:off x="5133289" y="3208878"/>
              <a:ext cx="2481765" cy="584775"/>
            </a:xfrm>
            <a:prstGeom prst="rect">
              <a:avLst/>
            </a:prstGeom>
          </p:spPr>
          <p:txBody>
            <a:bodyPr wrap="square">
              <a:spAutoFit/>
            </a:bodyPr>
            <a:lstStyle/>
            <a:p>
              <a:pPr algn="ctr"/>
              <a:r>
                <a:rPr lang="en-US" sz="1600" dirty="0"/>
                <a:t>want treatments that provide </a:t>
              </a:r>
              <a:r>
                <a:rPr lang="en-US" sz="1600" b="1" dirty="0"/>
                <a:t>immediate relief</a:t>
              </a:r>
              <a:endParaRPr lang="en-US" sz="1600" baseline="30000" dirty="0"/>
            </a:p>
          </p:txBody>
        </p:sp>
        <p:sp>
          <p:nvSpPr>
            <p:cNvPr id="16" name="Oval 15">
              <a:extLst>
                <a:ext uri="{FF2B5EF4-FFF2-40B4-BE49-F238E27FC236}">
                  <a16:creationId xmlns:a16="http://schemas.microsoft.com/office/drawing/2014/main" id="{E2579AED-2970-4BE0-B879-DCC56D6F8292}"/>
                </a:ext>
              </a:extLst>
            </p:cNvPr>
            <p:cNvSpPr/>
            <p:nvPr/>
          </p:nvSpPr>
          <p:spPr>
            <a:xfrm>
              <a:off x="5603978" y="1694258"/>
              <a:ext cx="1540388" cy="1479704"/>
            </a:xfrm>
            <a:prstGeom prst="ellipse">
              <a:avLst/>
            </a:prstGeom>
            <a:solidFill>
              <a:srgbClr val="D000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90% of patients</a:t>
              </a:r>
            </a:p>
          </p:txBody>
        </p:sp>
      </p:grpSp>
    </p:spTree>
    <p:extLst>
      <p:ext uri="{BB962C8B-B14F-4D97-AF65-F5344CB8AC3E}">
        <p14:creationId xmlns:p14="http://schemas.microsoft.com/office/powerpoint/2010/main" val="2020955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a:spLocks noGrp="1"/>
          </p:cNvSpPr>
          <p:nvPr>
            <p:ph type="title"/>
          </p:nvPr>
        </p:nvSpPr>
        <p:spPr>
          <a:xfrm>
            <a:off x="246987" y="184089"/>
            <a:ext cx="8717969" cy="600074"/>
          </a:xfrm>
        </p:spPr>
        <p:txBody>
          <a:bodyPr/>
          <a:lstStyle/>
          <a:p>
            <a:r>
              <a:rPr lang="en-GB" dirty="0"/>
              <a:t>Symptom worsening drives patients to use SABA as a reliever</a:t>
            </a:r>
            <a:endParaRPr lang="en-GB" sz="1600" strike="sngStrike" dirty="0">
              <a:solidFill>
                <a:srgbClr val="D0006F"/>
              </a:solidFill>
            </a:endParaRPr>
          </a:p>
        </p:txBody>
      </p:sp>
      <p:sp>
        <p:nvSpPr>
          <p:cNvPr id="11" name="Text Placeholder 10">
            <a:extLst>
              <a:ext uri="{FF2B5EF4-FFF2-40B4-BE49-F238E27FC236}">
                <a16:creationId xmlns:a16="http://schemas.microsoft.com/office/drawing/2014/main" id="{89CEDF2A-2FC6-4F2E-AD91-877581FD7DFB}"/>
              </a:ext>
            </a:extLst>
          </p:cNvPr>
          <p:cNvSpPr>
            <a:spLocks noGrp="1"/>
          </p:cNvSpPr>
          <p:nvPr>
            <p:ph type="body" sz="quarter" idx="13"/>
          </p:nvPr>
        </p:nvSpPr>
        <p:spPr>
          <a:xfrm>
            <a:off x="246987" y="4834646"/>
            <a:ext cx="8425022" cy="230068"/>
          </a:xfrm>
        </p:spPr>
        <p:txBody>
          <a:bodyPr/>
          <a:lstStyle/>
          <a:p>
            <a:pPr lvl="0" defTabSz="457200">
              <a:spcBef>
                <a:spcPct val="50000"/>
              </a:spcBef>
              <a:buClrTx/>
              <a:defRPr/>
            </a:pPr>
            <a:r>
              <a:rPr lang="en-US" altLang="en-US" sz="600" baseline="30000" dirty="0"/>
              <a:t>*</a:t>
            </a:r>
            <a:r>
              <a:rPr lang="en-US" altLang="en-US" sz="600" dirty="0"/>
              <a:t>A descriptive study of 425 severe exacerbations </a:t>
            </a:r>
            <a:br>
              <a:rPr lang="en-US" altLang="en-US" sz="600" dirty="0"/>
            </a:br>
            <a:r>
              <a:rPr lang="en-US" altLang="en-US" sz="600" dirty="0"/>
              <a:t>PEF = peak expiratory flow; SABA = short-acting </a:t>
            </a:r>
            <a:r>
              <a:rPr lang="el-GR" altLang="en-US" sz="600" dirty="0"/>
              <a:t>β</a:t>
            </a:r>
            <a:r>
              <a:rPr lang="en-GB" altLang="en-US" sz="600" baseline="-25000" dirty="0"/>
              <a:t>2</a:t>
            </a:r>
            <a:r>
              <a:rPr lang="en-GB" altLang="en-US" sz="600" dirty="0"/>
              <a:t>-agonist. </a:t>
            </a:r>
            <a:br>
              <a:rPr lang="en-US" altLang="en-US" sz="600" dirty="0"/>
            </a:br>
            <a:r>
              <a:rPr lang="en-US" altLang="en-US" sz="600" dirty="0"/>
              <a:t>1.Tattersfield AE et al. </a:t>
            </a:r>
            <a:r>
              <a:rPr lang="en-US" altLang="en-US" sz="600" i="1" dirty="0"/>
              <a:t>Am J Respir </a:t>
            </a:r>
            <a:r>
              <a:rPr lang="en-US" altLang="en-US" sz="600" i="1" dirty="0" err="1"/>
              <a:t>Crit</a:t>
            </a:r>
            <a:r>
              <a:rPr lang="en-US" altLang="en-US" sz="600" i="1" dirty="0"/>
              <a:t> Care Med.</a:t>
            </a:r>
            <a:r>
              <a:rPr lang="en-US" altLang="en-US" sz="600" dirty="0"/>
              <a:t> 1999;160:594-599; 2. </a:t>
            </a:r>
            <a:r>
              <a:rPr lang="it-IT" sz="600" dirty="0"/>
              <a:t>AstraZeneca Pharmaceuticals. Data on file. Budesonide/formoterol: COMPASS as needed medication use and exacerbations (ID:SD-3010-ALL-0019)</a:t>
            </a:r>
            <a:endParaRPr lang="en-US" altLang="en-US" sz="600" dirty="0"/>
          </a:p>
        </p:txBody>
      </p:sp>
      <p:sp>
        <p:nvSpPr>
          <p:cNvPr id="22" name="Slide Number Placeholder 2">
            <a:extLst>
              <a:ext uri="{FF2B5EF4-FFF2-40B4-BE49-F238E27FC236}">
                <a16:creationId xmlns:a16="http://schemas.microsoft.com/office/drawing/2014/main" id="{FC3CB412-64F3-BF46-B7F6-CCF38E728609}"/>
              </a:ext>
            </a:extLst>
          </p:cNvPr>
          <p:cNvSpPr>
            <a:spLocks noGrp="1"/>
          </p:cNvSpPr>
          <p:nvPr>
            <p:ph type="sldNum" sz="quarter" idx="4"/>
          </p:nvPr>
        </p:nvSpPr>
        <p:spPr/>
        <p:txBody>
          <a:bodyPr/>
          <a:lstStyle/>
          <a:p>
            <a:fld id="{3C4F54F3-C349-4609-AFEE-01462D5C7942}" type="slidenum">
              <a:rPr lang="en-GB" smtClean="0"/>
              <a:pPr/>
              <a:t>15</a:t>
            </a:fld>
            <a:endParaRPr lang="en-GB"/>
          </a:p>
        </p:txBody>
      </p:sp>
      <p:sp>
        <p:nvSpPr>
          <p:cNvPr id="24" name="TextBox 23">
            <a:extLst>
              <a:ext uri="{FF2B5EF4-FFF2-40B4-BE49-F238E27FC236}">
                <a16:creationId xmlns:a16="http://schemas.microsoft.com/office/drawing/2014/main" id="{9C12ACCA-2D29-2344-B743-C082316B2270}"/>
              </a:ext>
            </a:extLst>
          </p:cNvPr>
          <p:cNvSpPr txBox="1"/>
          <p:nvPr/>
        </p:nvSpPr>
        <p:spPr>
          <a:xfrm>
            <a:off x="797891" y="987384"/>
            <a:ext cx="2723407" cy="523220"/>
          </a:xfrm>
          <a:prstGeom prst="rect">
            <a:avLst/>
          </a:prstGeom>
          <a:noFill/>
        </p:spPr>
        <p:txBody>
          <a:bodyPr wrap="square" rtlCol="0">
            <a:spAutoFit/>
          </a:bodyPr>
          <a:lstStyle/>
          <a:p>
            <a:pPr algn="ctr"/>
            <a:r>
              <a:rPr lang="en-US" sz="1400" b="1" dirty="0">
                <a:solidFill>
                  <a:srgbClr val="D0006F"/>
                </a:solidFill>
              </a:rPr>
              <a:t>Asthma symptoms drive SABA use until exacerbation</a:t>
            </a:r>
            <a:r>
              <a:rPr lang="en-US" sz="1400" b="1" baseline="30000" dirty="0">
                <a:solidFill>
                  <a:srgbClr val="D0006F"/>
                </a:solidFill>
              </a:rPr>
              <a:t>*1</a:t>
            </a:r>
          </a:p>
        </p:txBody>
      </p:sp>
      <p:sp>
        <p:nvSpPr>
          <p:cNvPr id="26" name="TextBox 25">
            <a:extLst>
              <a:ext uri="{FF2B5EF4-FFF2-40B4-BE49-F238E27FC236}">
                <a16:creationId xmlns:a16="http://schemas.microsoft.com/office/drawing/2014/main" id="{ADDF7D31-8F67-FE44-AAA4-7ED39ADC72CE}"/>
              </a:ext>
            </a:extLst>
          </p:cNvPr>
          <p:cNvSpPr txBox="1"/>
          <p:nvPr/>
        </p:nvSpPr>
        <p:spPr>
          <a:xfrm>
            <a:off x="4831621" y="1002163"/>
            <a:ext cx="3944805" cy="523220"/>
          </a:xfrm>
          <a:prstGeom prst="rect">
            <a:avLst/>
          </a:prstGeom>
          <a:noFill/>
        </p:spPr>
        <p:txBody>
          <a:bodyPr wrap="square" rtlCol="0">
            <a:spAutoFit/>
          </a:bodyPr>
          <a:lstStyle/>
          <a:p>
            <a:pPr algn="ctr"/>
            <a:r>
              <a:rPr lang="en-US" sz="1400" b="1" dirty="0">
                <a:solidFill>
                  <a:srgbClr val="D0006F"/>
                </a:solidFill>
              </a:rPr>
              <a:t>Mean total as-needed medication use in the 14 days before and after an exacerbation</a:t>
            </a:r>
            <a:endParaRPr lang="en-US" sz="1400" b="1" baseline="30000" dirty="0">
              <a:solidFill>
                <a:srgbClr val="D0006F"/>
              </a:solidFill>
            </a:endParaRPr>
          </a:p>
        </p:txBody>
      </p:sp>
      <p:sp>
        <p:nvSpPr>
          <p:cNvPr id="462" name="Oval 29">
            <a:extLst>
              <a:ext uri="{FF2B5EF4-FFF2-40B4-BE49-F238E27FC236}">
                <a16:creationId xmlns:a16="http://schemas.microsoft.com/office/drawing/2014/main" id="{473B187B-61BB-4D3D-8C04-2EF4A8E1DABC}"/>
              </a:ext>
            </a:extLst>
          </p:cNvPr>
          <p:cNvSpPr>
            <a:spLocks noChangeArrowheads="1"/>
          </p:cNvSpPr>
          <p:nvPr/>
        </p:nvSpPr>
        <p:spPr bwMode="auto">
          <a:xfrm>
            <a:off x="1201500" y="2831723"/>
            <a:ext cx="708945" cy="1199188"/>
          </a:xfrm>
          <a:prstGeom prst="ellipse">
            <a:avLst/>
          </a:prstGeom>
          <a:noFill/>
          <a:ln w="25400">
            <a:solidFill>
              <a:srgbClr val="D0006F"/>
            </a:solidFill>
            <a:prstDash val="sysDot"/>
            <a:round/>
            <a:headEnd/>
            <a:tailEnd/>
          </a:ln>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cxnSp>
        <p:nvCxnSpPr>
          <p:cNvPr id="463" name="Straight Arrow Connector 462">
            <a:extLst>
              <a:ext uri="{FF2B5EF4-FFF2-40B4-BE49-F238E27FC236}">
                <a16:creationId xmlns:a16="http://schemas.microsoft.com/office/drawing/2014/main" id="{C1C06548-4CF6-4102-9C05-675307CC541C}"/>
              </a:ext>
            </a:extLst>
          </p:cNvPr>
          <p:cNvCxnSpPr/>
          <p:nvPr/>
        </p:nvCxnSpPr>
        <p:spPr>
          <a:xfrm flipV="1">
            <a:off x="1737547" y="2006782"/>
            <a:ext cx="347183" cy="895004"/>
          </a:xfrm>
          <a:prstGeom prst="straightConnector1">
            <a:avLst/>
          </a:prstGeom>
          <a:ln>
            <a:solidFill>
              <a:srgbClr val="D0006F"/>
            </a:solidFill>
            <a:tailEnd type="triangle"/>
          </a:ln>
          <a:effectLst/>
        </p:spPr>
        <p:style>
          <a:lnRef idx="2">
            <a:schemeClr val="accent1"/>
          </a:lnRef>
          <a:fillRef idx="0">
            <a:schemeClr val="accent1"/>
          </a:fillRef>
          <a:effectRef idx="1">
            <a:schemeClr val="accent1"/>
          </a:effectRef>
          <a:fontRef idx="minor">
            <a:schemeClr val="tx1"/>
          </a:fontRef>
        </p:style>
      </p:cxnSp>
      <p:sp>
        <p:nvSpPr>
          <p:cNvPr id="475" name="object 4">
            <a:extLst>
              <a:ext uri="{FF2B5EF4-FFF2-40B4-BE49-F238E27FC236}">
                <a16:creationId xmlns:a16="http://schemas.microsoft.com/office/drawing/2014/main" id="{D9BBF746-22AA-4EA9-AD74-D4E69C9C277D}"/>
              </a:ext>
            </a:extLst>
          </p:cNvPr>
          <p:cNvSpPr txBox="1"/>
          <p:nvPr/>
        </p:nvSpPr>
        <p:spPr>
          <a:xfrm>
            <a:off x="570763" y="4131016"/>
            <a:ext cx="532673" cy="126445"/>
          </a:xfrm>
          <a:prstGeom prst="rect">
            <a:avLst/>
          </a:prstGeom>
        </p:spPr>
        <p:txBody>
          <a:bodyPr vert="horz" wrap="square" lIns="0" tIns="6985" rIns="0" bIns="0" rtlCol="0">
            <a:spAutoFit/>
          </a:bodyPr>
          <a:lstStyle/>
          <a:p>
            <a:pPr marL="12700" marR="5080" indent="91440">
              <a:lnSpc>
                <a:spcPct val="104400"/>
              </a:lnSpc>
              <a:spcBef>
                <a:spcPts val="55"/>
              </a:spcBef>
            </a:pPr>
            <a:r>
              <a:rPr lang="en-GB" sz="800" dirty="0">
                <a:solidFill>
                  <a:srgbClr val="231F20"/>
                </a:solidFill>
                <a:cs typeface="HelveticaNeueLT Std"/>
              </a:rPr>
              <a:t>-15</a:t>
            </a:r>
            <a:endParaRPr sz="800" dirty="0">
              <a:cs typeface="HelveticaNeueLT Std"/>
            </a:endParaRPr>
          </a:p>
        </p:txBody>
      </p:sp>
      <p:sp>
        <p:nvSpPr>
          <p:cNvPr id="476" name="object 5">
            <a:extLst>
              <a:ext uri="{FF2B5EF4-FFF2-40B4-BE49-F238E27FC236}">
                <a16:creationId xmlns:a16="http://schemas.microsoft.com/office/drawing/2014/main" id="{C0C50776-A418-4554-8EFF-CEF343A4999B}"/>
              </a:ext>
            </a:extLst>
          </p:cNvPr>
          <p:cNvSpPr txBox="1"/>
          <p:nvPr/>
        </p:nvSpPr>
        <p:spPr>
          <a:xfrm>
            <a:off x="2108342" y="4312521"/>
            <a:ext cx="473265" cy="156261"/>
          </a:xfrm>
          <a:prstGeom prst="rect">
            <a:avLst/>
          </a:prstGeom>
        </p:spPr>
        <p:txBody>
          <a:bodyPr vert="horz" wrap="square" lIns="0" tIns="6985" rIns="0" bIns="0" rtlCol="0">
            <a:spAutoFit/>
          </a:bodyPr>
          <a:lstStyle/>
          <a:p>
            <a:pPr marL="12700" marR="5080" indent="63500" algn="ctr">
              <a:lnSpc>
                <a:spcPct val="104400"/>
              </a:lnSpc>
              <a:spcBef>
                <a:spcPts val="55"/>
              </a:spcBef>
            </a:pPr>
            <a:r>
              <a:rPr lang="en-GB" sz="1000" b="1" dirty="0">
                <a:solidFill>
                  <a:srgbClr val="231F20"/>
                </a:solidFill>
                <a:cs typeface="HelveticaNeueLT Std"/>
              </a:rPr>
              <a:t>Day</a:t>
            </a:r>
            <a:endParaRPr sz="1000" b="1" dirty="0">
              <a:cs typeface="HelveticaNeueLT Std"/>
            </a:endParaRPr>
          </a:p>
        </p:txBody>
      </p:sp>
      <p:sp>
        <p:nvSpPr>
          <p:cNvPr id="477" name="object 9">
            <a:extLst>
              <a:ext uri="{FF2B5EF4-FFF2-40B4-BE49-F238E27FC236}">
                <a16:creationId xmlns:a16="http://schemas.microsoft.com/office/drawing/2014/main" id="{1502A17E-441C-4B5A-AA81-6FCB1ECEC9C8}"/>
              </a:ext>
            </a:extLst>
          </p:cNvPr>
          <p:cNvSpPr txBox="1">
            <a:spLocks/>
          </p:cNvSpPr>
          <p:nvPr/>
        </p:nvSpPr>
        <p:spPr>
          <a:xfrm rot="16200000">
            <a:off x="-861830" y="2768401"/>
            <a:ext cx="2473843" cy="167995"/>
          </a:xfrm>
          <a:prstGeom prst="rect">
            <a:avLst/>
          </a:prstGeom>
        </p:spPr>
        <p:txBody>
          <a:bodyPr vert="horz" wrap="square" lIns="0" tIns="13970" rIns="0" bIns="0" rtlCol="0" anchor="b">
            <a:spAutoFit/>
          </a:bodyPr>
          <a:lstStyle>
            <a:lvl1pPr algn="l" defTabSz="914378" rtl="0" eaLnBrk="1" latinLnBrk="0" hangingPunct="1">
              <a:lnSpc>
                <a:spcPct val="90000"/>
              </a:lnSpc>
              <a:spcBef>
                <a:spcPct val="0"/>
              </a:spcBef>
              <a:buNone/>
              <a:defRPr sz="2200" b="1" kern="1200">
                <a:solidFill>
                  <a:schemeClr val="tx1"/>
                </a:solidFill>
                <a:latin typeface="+mj-lt"/>
                <a:ea typeface="+mj-ea"/>
                <a:cs typeface="+mj-cs"/>
              </a:defRPr>
            </a:lvl1pPr>
          </a:lstStyle>
          <a:p>
            <a:pPr marL="12700" algn="ctr">
              <a:lnSpc>
                <a:spcPct val="100000"/>
              </a:lnSpc>
              <a:spcBef>
                <a:spcPts val="110"/>
              </a:spcBef>
            </a:pPr>
            <a:r>
              <a:rPr lang="en-GB" sz="1000" spc="5" dirty="0">
                <a:latin typeface="+mn-lt"/>
              </a:rPr>
              <a:t>Percentage</a:t>
            </a:r>
          </a:p>
        </p:txBody>
      </p:sp>
      <p:sp>
        <p:nvSpPr>
          <p:cNvPr id="478" name="object 10">
            <a:extLst>
              <a:ext uri="{FF2B5EF4-FFF2-40B4-BE49-F238E27FC236}">
                <a16:creationId xmlns:a16="http://schemas.microsoft.com/office/drawing/2014/main" id="{E019F197-246B-4129-8507-FDB78CBB1C0B}"/>
              </a:ext>
            </a:extLst>
          </p:cNvPr>
          <p:cNvSpPr txBox="1"/>
          <p:nvPr/>
        </p:nvSpPr>
        <p:spPr>
          <a:xfrm>
            <a:off x="364798" y="1813970"/>
            <a:ext cx="294372" cy="135935"/>
          </a:xfrm>
          <a:prstGeom prst="rect">
            <a:avLst/>
          </a:prstGeom>
        </p:spPr>
        <p:txBody>
          <a:bodyPr vert="horz" wrap="square" lIns="0" tIns="12700" rIns="0" bIns="0" rtlCol="0">
            <a:spAutoFit/>
          </a:bodyPr>
          <a:lstStyle/>
          <a:p>
            <a:pPr algn="r">
              <a:lnSpc>
                <a:spcPct val="100000"/>
              </a:lnSpc>
              <a:spcAft>
                <a:spcPts val="45"/>
              </a:spcAft>
            </a:pPr>
            <a:r>
              <a:rPr lang="en-GB" sz="800" dirty="0">
                <a:solidFill>
                  <a:srgbClr val="231F20"/>
                </a:solidFill>
                <a:cs typeface="HelveticaNeueLT Std"/>
              </a:rPr>
              <a:t>100</a:t>
            </a:r>
            <a:endParaRPr sz="800" dirty="0">
              <a:cs typeface="HelveticaNeueLT Std"/>
            </a:endParaRPr>
          </a:p>
        </p:txBody>
      </p:sp>
      <p:sp>
        <p:nvSpPr>
          <p:cNvPr id="479" name="object 12">
            <a:extLst>
              <a:ext uri="{FF2B5EF4-FFF2-40B4-BE49-F238E27FC236}">
                <a16:creationId xmlns:a16="http://schemas.microsoft.com/office/drawing/2014/main" id="{727B8305-CA46-4A3A-94C6-BD0A1FCCC8B5}"/>
              </a:ext>
            </a:extLst>
          </p:cNvPr>
          <p:cNvSpPr/>
          <p:nvPr/>
        </p:nvSpPr>
        <p:spPr>
          <a:xfrm>
            <a:off x="693728" y="1900030"/>
            <a:ext cx="38048" cy="0"/>
          </a:xfrm>
          <a:custGeom>
            <a:avLst/>
            <a:gdLst/>
            <a:ahLst/>
            <a:cxnLst/>
            <a:rect l="l" t="t" r="r" b="b"/>
            <a:pathLst>
              <a:path w="36195">
                <a:moveTo>
                  <a:pt x="0" y="0"/>
                </a:moveTo>
                <a:lnTo>
                  <a:pt x="36004" y="0"/>
                </a:lnTo>
              </a:path>
            </a:pathLst>
          </a:custGeom>
          <a:ln w="9525">
            <a:solidFill>
              <a:srgbClr val="231F20"/>
            </a:solidFill>
          </a:ln>
        </p:spPr>
        <p:txBody>
          <a:bodyPr wrap="square" lIns="0" tIns="0" rIns="0" bIns="0" rtlCol="0"/>
          <a:lstStyle/>
          <a:p>
            <a:endParaRPr/>
          </a:p>
        </p:txBody>
      </p:sp>
      <p:sp>
        <p:nvSpPr>
          <p:cNvPr id="480" name="object 13">
            <a:extLst>
              <a:ext uri="{FF2B5EF4-FFF2-40B4-BE49-F238E27FC236}">
                <a16:creationId xmlns:a16="http://schemas.microsoft.com/office/drawing/2014/main" id="{B2DFB084-22E4-45BB-842A-45E125D19D3C}"/>
              </a:ext>
            </a:extLst>
          </p:cNvPr>
          <p:cNvSpPr/>
          <p:nvPr/>
        </p:nvSpPr>
        <p:spPr>
          <a:xfrm>
            <a:off x="693728" y="2290228"/>
            <a:ext cx="38048" cy="0"/>
          </a:xfrm>
          <a:custGeom>
            <a:avLst/>
            <a:gdLst/>
            <a:ahLst/>
            <a:cxnLst/>
            <a:rect l="l" t="t" r="r" b="b"/>
            <a:pathLst>
              <a:path w="36195">
                <a:moveTo>
                  <a:pt x="0" y="0"/>
                </a:moveTo>
                <a:lnTo>
                  <a:pt x="36004" y="0"/>
                </a:lnTo>
              </a:path>
            </a:pathLst>
          </a:custGeom>
          <a:ln w="9525">
            <a:solidFill>
              <a:srgbClr val="231F20"/>
            </a:solidFill>
          </a:ln>
        </p:spPr>
        <p:txBody>
          <a:bodyPr wrap="square" lIns="0" tIns="0" rIns="0" bIns="0" rtlCol="0"/>
          <a:lstStyle/>
          <a:p>
            <a:endParaRPr/>
          </a:p>
        </p:txBody>
      </p:sp>
      <p:sp>
        <p:nvSpPr>
          <p:cNvPr id="481" name="object 15">
            <a:extLst>
              <a:ext uri="{FF2B5EF4-FFF2-40B4-BE49-F238E27FC236}">
                <a16:creationId xmlns:a16="http://schemas.microsoft.com/office/drawing/2014/main" id="{D9EEEFBC-780E-4492-874E-4D8E40AF5F4D}"/>
              </a:ext>
            </a:extLst>
          </p:cNvPr>
          <p:cNvSpPr/>
          <p:nvPr/>
        </p:nvSpPr>
        <p:spPr>
          <a:xfrm>
            <a:off x="693728" y="2685306"/>
            <a:ext cx="38048" cy="0"/>
          </a:xfrm>
          <a:custGeom>
            <a:avLst/>
            <a:gdLst/>
            <a:ahLst/>
            <a:cxnLst/>
            <a:rect l="l" t="t" r="r" b="b"/>
            <a:pathLst>
              <a:path w="36195">
                <a:moveTo>
                  <a:pt x="0" y="0"/>
                </a:moveTo>
                <a:lnTo>
                  <a:pt x="36004" y="0"/>
                </a:lnTo>
              </a:path>
            </a:pathLst>
          </a:custGeom>
          <a:ln w="9525">
            <a:solidFill>
              <a:srgbClr val="231F20"/>
            </a:solidFill>
          </a:ln>
        </p:spPr>
        <p:txBody>
          <a:bodyPr wrap="square" lIns="0" tIns="0" rIns="0" bIns="0" rtlCol="0"/>
          <a:lstStyle/>
          <a:p>
            <a:endParaRPr/>
          </a:p>
        </p:txBody>
      </p:sp>
      <p:sp>
        <p:nvSpPr>
          <p:cNvPr id="482" name="object 16">
            <a:extLst>
              <a:ext uri="{FF2B5EF4-FFF2-40B4-BE49-F238E27FC236}">
                <a16:creationId xmlns:a16="http://schemas.microsoft.com/office/drawing/2014/main" id="{4451EFC6-1A2B-4CAF-B481-0BC22BB7BCA2}"/>
              </a:ext>
            </a:extLst>
          </p:cNvPr>
          <p:cNvSpPr/>
          <p:nvPr/>
        </p:nvSpPr>
        <p:spPr>
          <a:xfrm>
            <a:off x="693728" y="3068976"/>
            <a:ext cx="38048" cy="0"/>
          </a:xfrm>
          <a:custGeom>
            <a:avLst/>
            <a:gdLst/>
            <a:ahLst/>
            <a:cxnLst/>
            <a:rect l="l" t="t" r="r" b="b"/>
            <a:pathLst>
              <a:path w="36195">
                <a:moveTo>
                  <a:pt x="0" y="0"/>
                </a:moveTo>
                <a:lnTo>
                  <a:pt x="36004" y="0"/>
                </a:lnTo>
              </a:path>
            </a:pathLst>
          </a:custGeom>
          <a:ln w="9525">
            <a:solidFill>
              <a:srgbClr val="231F20"/>
            </a:solidFill>
          </a:ln>
        </p:spPr>
        <p:txBody>
          <a:bodyPr wrap="square" lIns="0" tIns="0" rIns="0" bIns="0" rtlCol="0"/>
          <a:lstStyle/>
          <a:p>
            <a:endParaRPr/>
          </a:p>
        </p:txBody>
      </p:sp>
      <p:sp>
        <p:nvSpPr>
          <p:cNvPr id="483" name="object 17">
            <a:extLst>
              <a:ext uri="{FF2B5EF4-FFF2-40B4-BE49-F238E27FC236}">
                <a16:creationId xmlns:a16="http://schemas.microsoft.com/office/drawing/2014/main" id="{8A1065A7-4524-442C-9043-98D71FD8BDAC}"/>
              </a:ext>
            </a:extLst>
          </p:cNvPr>
          <p:cNvSpPr/>
          <p:nvPr/>
        </p:nvSpPr>
        <p:spPr>
          <a:xfrm>
            <a:off x="693728" y="3459185"/>
            <a:ext cx="38048" cy="0"/>
          </a:xfrm>
          <a:custGeom>
            <a:avLst/>
            <a:gdLst/>
            <a:ahLst/>
            <a:cxnLst/>
            <a:rect l="l" t="t" r="r" b="b"/>
            <a:pathLst>
              <a:path w="36195">
                <a:moveTo>
                  <a:pt x="0" y="0"/>
                </a:moveTo>
                <a:lnTo>
                  <a:pt x="36004" y="0"/>
                </a:lnTo>
              </a:path>
            </a:pathLst>
          </a:custGeom>
          <a:ln w="9525">
            <a:solidFill>
              <a:srgbClr val="231F20"/>
            </a:solidFill>
          </a:ln>
        </p:spPr>
        <p:txBody>
          <a:bodyPr wrap="square" lIns="0" tIns="0" rIns="0" bIns="0" rtlCol="0"/>
          <a:lstStyle/>
          <a:p>
            <a:endParaRPr/>
          </a:p>
        </p:txBody>
      </p:sp>
      <p:sp>
        <p:nvSpPr>
          <p:cNvPr id="484" name="object 19">
            <a:extLst>
              <a:ext uri="{FF2B5EF4-FFF2-40B4-BE49-F238E27FC236}">
                <a16:creationId xmlns:a16="http://schemas.microsoft.com/office/drawing/2014/main" id="{794EFCFE-E350-41EA-AAC7-F1FE0D73269C}"/>
              </a:ext>
            </a:extLst>
          </p:cNvPr>
          <p:cNvSpPr/>
          <p:nvPr/>
        </p:nvSpPr>
        <p:spPr>
          <a:xfrm>
            <a:off x="693728" y="3860786"/>
            <a:ext cx="38048" cy="0"/>
          </a:xfrm>
          <a:custGeom>
            <a:avLst/>
            <a:gdLst/>
            <a:ahLst/>
            <a:cxnLst/>
            <a:rect l="l" t="t" r="r" b="b"/>
            <a:pathLst>
              <a:path w="36195">
                <a:moveTo>
                  <a:pt x="0" y="0"/>
                </a:moveTo>
                <a:lnTo>
                  <a:pt x="36004" y="0"/>
                </a:lnTo>
              </a:path>
            </a:pathLst>
          </a:custGeom>
          <a:ln w="9525">
            <a:solidFill>
              <a:srgbClr val="231F20"/>
            </a:solidFill>
          </a:ln>
        </p:spPr>
        <p:txBody>
          <a:bodyPr wrap="square" lIns="0" tIns="0" rIns="0" bIns="0" rtlCol="0"/>
          <a:lstStyle/>
          <a:p>
            <a:endParaRPr/>
          </a:p>
        </p:txBody>
      </p:sp>
      <p:sp>
        <p:nvSpPr>
          <p:cNvPr id="485" name="object 27">
            <a:extLst>
              <a:ext uri="{FF2B5EF4-FFF2-40B4-BE49-F238E27FC236}">
                <a16:creationId xmlns:a16="http://schemas.microsoft.com/office/drawing/2014/main" id="{9331ED36-595F-45C4-9D43-131AFF8D2F86}"/>
              </a:ext>
            </a:extLst>
          </p:cNvPr>
          <p:cNvSpPr/>
          <p:nvPr/>
        </p:nvSpPr>
        <p:spPr>
          <a:xfrm>
            <a:off x="731776" y="1668172"/>
            <a:ext cx="3266800" cy="2407784"/>
          </a:xfrm>
          <a:custGeom>
            <a:avLst/>
            <a:gdLst/>
            <a:ahLst/>
            <a:cxnLst/>
            <a:rect l="l" t="t" r="r" b="b"/>
            <a:pathLst>
              <a:path w="4850765" h="2358390">
                <a:moveTo>
                  <a:pt x="0" y="0"/>
                </a:moveTo>
                <a:lnTo>
                  <a:pt x="0" y="2357920"/>
                </a:lnTo>
                <a:lnTo>
                  <a:pt x="4850574" y="2357920"/>
                </a:lnTo>
              </a:path>
            </a:pathLst>
          </a:custGeom>
          <a:ln w="9525">
            <a:solidFill>
              <a:srgbClr val="231F20"/>
            </a:solidFill>
          </a:ln>
        </p:spPr>
        <p:txBody>
          <a:bodyPr wrap="square" lIns="0" tIns="0" rIns="0" bIns="0" rtlCol="0"/>
          <a:lstStyle/>
          <a:p>
            <a:endParaRPr/>
          </a:p>
        </p:txBody>
      </p:sp>
      <p:sp>
        <p:nvSpPr>
          <p:cNvPr id="486" name="object 4">
            <a:extLst>
              <a:ext uri="{FF2B5EF4-FFF2-40B4-BE49-F238E27FC236}">
                <a16:creationId xmlns:a16="http://schemas.microsoft.com/office/drawing/2014/main" id="{EC5C08F3-74BE-4BF8-BD91-C79D7E6B5096}"/>
              </a:ext>
            </a:extLst>
          </p:cNvPr>
          <p:cNvSpPr txBox="1"/>
          <p:nvPr/>
        </p:nvSpPr>
        <p:spPr>
          <a:xfrm>
            <a:off x="2932612" y="1893636"/>
            <a:ext cx="1275478" cy="125675"/>
          </a:xfrm>
          <a:prstGeom prst="rect">
            <a:avLst/>
          </a:prstGeom>
        </p:spPr>
        <p:txBody>
          <a:bodyPr vert="horz" wrap="square" lIns="0" tIns="6985" rIns="0" bIns="0" rtlCol="0">
            <a:spAutoFit/>
          </a:bodyPr>
          <a:lstStyle/>
          <a:p>
            <a:pPr marL="12700" marR="5080" indent="91440">
              <a:lnSpc>
                <a:spcPct val="104400"/>
              </a:lnSpc>
              <a:spcBef>
                <a:spcPts val="55"/>
              </a:spcBef>
            </a:pPr>
            <a:r>
              <a:rPr lang="en-GB" sz="800" dirty="0">
                <a:solidFill>
                  <a:srgbClr val="231F20"/>
                </a:solidFill>
                <a:cs typeface="HelveticaNeueLT Std"/>
              </a:rPr>
              <a:t>PEF morning</a:t>
            </a:r>
            <a:endParaRPr sz="800" dirty="0">
              <a:cs typeface="HelveticaNeueLT Std"/>
            </a:endParaRPr>
          </a:p>
        </p:txBody>
      </p:sp>
      <p:sp>
        <p:nvSpPr>
          <p:cNvPr id="487" name="object 4">
            <a:extLst>
              <a:ext uri="{FF2B5EF4-FFF2-40B4-BE49-F238E27FC236}">
                <a16:creationId xmlns:a16="http://schemas.microsoft.com/office/drawing/2014/main" id="{0AD5617B-C924-4C43-B8A1-6624C820451F}"/>
              </a:ext>
            </a:extLst>
          </p:cNvPr>
          <p:cNvSpPr txBox="1"/>
          <p:nvPr/>
        </p:nvSpPr>
        <p:spPr>
          <a:xfrm>
            <a:off x="2932612" y="2050294"/>
            <a:ext cx="1275478" cy="125675"/>
          </a:xfrm>
          <a:prstGeom prst="rect">
            <a:avLst/>
          </a:prstGeom>
        </p:spPr>
        <p:txBody>
          <a:bodyPr vert="horz" wrap="square" lIns="0" tIns="6985" rIns="0" bIns="0" rtlCol="0">
            <a:spAutoFit/>
          </a:bodyPr>
          <a:lstStyle/>
          <a:p>
            <a:pPr marL="12700" marR="5080" indent="91440">
              <a:lnSpc>
                <a:spcPct val="104400"/>
              </a:lnSpc>
              <a:spcBef>
                <a:spcPts val="55"/>
              </a:spcBef>
            </a:pPr>
            <a:r>
              <a:rPr lang="en-GB" sz="800" dirty="0">
                <a:solidFill>
                  <a:srgbClr val="231F20"/>
                </a:solidFill>
                <a:cs typeface="HelveticaNeueLT Std"/>
              </a:rPr>
              <a:t>PEF evening</a:t>
            </a:r>
            <a:endParaRPr sz="800" dirty="0">
              <a:cs typeface="HelveticaNeueLT Std"/>
            </a:endParaRPr>
          </a:p>
        </p:txBody>
      </p:sp>
      <p:sp>
        <p:nvSpPr>
          <p:cNvPr id="488" name="object 4">
            <a:extLst>
              <a:ext uri="{FF2B5EF4-FFF2-40B4-BE49-F238E27FC236}">
                <a16:creationId xmlns:a16="http://schemas.microsoft.com/office/drawing/2014/main" id="{B4A80415-2A18-47FD-AA1C-112A5AF5E330}"/>
              </a:ext>
            </a:extLst>
          </p:cNvPr>
          <p:cNvSpPr txBox="1"/>
          <p:nvPr/>
        </p:nvSpPr>
        <p:spPr>
          <a:xfrm>
            <a:off x="2932612" y="2206952"/>
            <a:ext cx="1275478" cy="125675"/>
          </a:xfrm>
          <a:prstGeom prst="rect">
            <a:avLst/>
          </a:prstGeom>
        </p:spPr>
        <p:txBody>
          <a:bodyPr vert="horz" wrap="square" lIns="0" tIns="6985" rIns="0" bIns="0" rtlCol="0">
            <a:spAutoFit/>
          </a:bodyPr>
          <a:lstStyle/>
          <a:p>
            <a:pPr marL="12700" marR="5080" indent="91440">
              <a:lnSpc>
                <a:spcPct val="104400"/>
              </a:lnSpc>
              <a:spcBef>
                <a:spcPts val="55"/>
              </a:spcBef>
            </a:pPr>
            <a:r>
              <a:rPr lang="en-GB" sz="800" dirty="0">
                <a:solidFill>
                  <a:srgbClr val="231F20"/>
                </a:solidFill>
                <a:cs typeface="HelveticaNeueLT Std"/>
              </a:rPr>
              <a:t>Symptoms night</a:t>
            </a:r>
            <a:endParaRPr lang="en-GB" sz="800" dirty="0">
              <a:cs typeface="HelveticaNeueLT Std"/>
            </a:endParaRPr>
          </a:p>
        </p:txBody>
      </p:sp>
      <p:sp>
        <p:nvSpPr>
          <p:cNvPr id="489" name="object 4">
            <a:extLst>
              <a:ext uri="{FF2B5EF4-FFF2-40B4-BE49-F238E27FC236}">
                <a16:creationId xmlns:a16="http://schemas.microsoft.com/office/drawing/2014/main" id="{B6598578-4463-4F27-AEB7-74C69B543333}"/>
              </a:ext>
            </a:extLst>
          </p:cNvPr>
          <p:cNvSpPr txBox="1"/>
          <p:nvPr/>
        </p:nvSpPr>
        <p:spPr>
          <a:xfrm>
            <a:off x="2932612" y="2363610"/>
            <a:ext cx="1275478" cy="125675"/>
          </a:xfrm>
          <a:prstGeom prst="rect">
            <a:avLst/>
          </a:prstGeom>
        </p:spPr>
        <p:txBody>
          <a:bodyPr vert="horz" wrap="square" lIns="0" tIns="6985" rIns="0" bIns="0" rtlCol="0">
            <a:spAutoFit/>
          </a:bodyPr>
          <a:lstStyle/>
          <a:p>
            <a:pPr marL="12700" marR="5080" indent="91440">
              <a:lnSpc>
                <a:spcPct val="104400"/>
              </a:lnSpc>
              <a:spcBef>
                <a:spcPts val="55"/>
              </a:spcBef>
            </a:pPr>
            <a:r>
              <a:rPr lang="en-GB" sz="800" dirty="0">
                <a:solidFill>
                  <a:srgbClr val="231F20"/>
                </a:solidFill>
                <a:cs typeface="HelveticaNeueLT Std"/>
              </a:rPr>
              <a:t>Symptoms day</a:t>
            </a:r>
            <a:endParaRPr lang="en-GB" sz="800" dirty="0">
              <a:cs typeface="HelveticaNeueLT Std"/>
            </a:endParaRPr>
          </a:p>
        </p:txBody>
      </p:sp>
      <p:sp>
        <p:nvSpPr>
          <p:cNvPr id="490" name="object 4">
            <a:extLst>
              <a:ext uri="{FF2B5EF4-FFF2-40B4-BE49-F238E27FC236}">
                <a16:creationId xmlns:a16="http://schemas.microsoft.com/office/drawing/2014/main" id="{E430180B-03E7-4906-8D96-A614112B787D}"/>
              </a:ext>
            </a:extLst>
          </p:cNvPr>
          <p:cNvSpPr txBox="1"/>
          <p:nvPr/>
        </p:nvSpPr>
        <p:spPr>
          <a:xfrm>
            <a:off x="2932612" y="2520268"/>
            <a:ext cx="1275478" cy="125675"/>
          </a:xfrm>
          <a:prstGeom prst="rect">
            <a:avLst/>
          </a:prstGeom>
        </p:spPr>
        <p:txBody>
          <a:bodyPr vert="horz" wrap="square" lIns="0" tIns="6985" rIns="0" bIns="0" rtlCol="0">
            <a:spAutoFit/>
          </a:bodyPr>
          <a:lstStyle/>
          <a:p>
            <a:pPr marL="12700" marR="5080" indent="91440">
              <a:lnSpc>
                <a:spcPct val="104400"/>
              </a:lnSpc>
              <a:spcBef>
                <a:spcPts val="55"/>
              </a:spcBef>
            </a:pPr>
            <a:r>
              <a:rPr lang="en-GB" sz="800" dirty="0">
                <a:solidFill>
                  <a:srgbClr val="231F20"/>
                </a:solidFill>
                <a:cs typeface="HelveticaNeueLT Std"/>
              </a:rPr>
              <a:t>Rescue night</a:t>
            </a:r>
            <a:endParaRPr lang="en-GB" sz="800" dirty="0">
              <a:cs typeface="HelveticaNeueLT Std"/>
            </a:endParaRPr>
          </a:p>
        </p:txBody>
      </p:sp>
      <p:sp>
        <p:nvSpPr>
          <p:cNvPr id="491" name="object 4">
            <a:extLst>
              <a:ext uri="{FF2B5EF4-FFF2-40B4-BE49-F238E27FC236}">
                <a16:creationId xmlns:a16="http://schemas.microsoft.com/office/drawing/2014/main" id="{1B1D076F-49ED-4FD3-AC51-47532EA7DE0C}"/>
              </a:ext>
            </a:extLst>
          </p:cNvPr>
          <p:cNvSpPr txBox="1"/>
          <p:nvPr/>
        </p:nvSpPr>
        <p:spPr>
          <a:xfrm>
            <a:off x="2932612" y="2676926"/>
            <a:ext cx="1275478" cy="125675"/>
          </a:xfrm>
          <a:prstGeom prst="rect">
            <a:avLst/>
          </a:prstGeom>
        </p:spPr>
        <p:txBody>
          <a:bodyPr vert="horz" wrap="square" lIns="0" tIns="6985" rIns="0" bIns="0" rtlCol="0">
            <a:spAutoFit/>
          </a:bodyPr>
          <a:lstStyle/>
          <a:p>
            <a:pPr marL="12700" marR="5080" indent="91440">
              <a:lnSpc>
                <a:spcPct val="104400"/>
              </a:lnSpc>
              <a:spcBef>
                <a:spcPts val="55"/>
              </a:spcBef>
            </a:pPr>
            <a:r>
              <a:rPr lang="en-GB" sz="800" dirty="0">
                <a:solidFill>
                  <a:srgbClr val="231F20"/>
                </a:solidFill>
                <a:cs typeface="HelveticaNeueLT Std"/>
              </a:rPr>
              <a:t>Rescue day</a:t>
            </a:r>
            <a:endParaRPr lang="en-GB" sz="800" dirty="0">
              <a:cs typeface="HelveticaNeueLT Std"/>
            </a:endParaRPr>
          </a:p>
        </p:txBody>
      </p:sp>
      <p:sp>
        <p:nvSpPr>
          <p:cNvPr id="492" name="Rectangle 491">
            <a:extLst>
              <a:ext uri="{FF2B5EF4-FFF2-40B4-BE49-F238E27FC236}">
                <a16:creationId xmlns:a16="http://schemas.microsoft.com/office/drawing/2014/main" id="{F0A87C67-9886-443C-AA81-AAC82ABDB453}"/>
              </a:ext>
            </a:extLst>
          </p:cNvPr>
          <p:cNvSpPr/>
          <p:nvPr/>
        </p:nvSpPr>
        <p:spPr>
          <a:xfrm>
            <a:off x="2908072" y="1946408"/>
            <a:ext cx="72324" cy="0"/>
          </a:xfrm>
          <a:prstGeom prst="rect">
            <a:avLst/>
          </a:prstGeom>
          <a:solidFill>
            <a:srgbClr val="D0006F"/>
          </a:solidFill>
          <a:ln>
            <a:solidFill>
              <a:srgbClr val="D000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3" name="Rectangle 492">
            <a:extLst>
              <a:ext uri="{FF2B5EF4-FFF2-40B4-BE49-F238E27FC236}">
                <a16:creationId xmlns:a16="http://schemas.microsoft.com/office/drawing/2014/main" id="{212CC73E-097E-4C30-BDEF-24DA027F8A69}"/>
              </a:ext>
            </a:extLst>
          </p:cNvPr>
          <p:cNvSpPr/>
          <p:nvPr/>
        </p:nvSpPr>
        <p:spPr>
          <a:xfrm>
            <a:off x="2908072" y="2110990"/>
            <a:ext cx="72324"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4" name="Rectangle 493">
            <a:extLst>
              <a:ext uri="{FF2B5EF4-FFF2-40B4-BE49-F238E27FC236}">
                <a16:creationId xmlns:a16="http://schemas.microsoft.com/office/drawing/2014/main" id="{7DCAB988-6FEE-4AFA-BEF5-0DCA3841773E}"/>
              </a:ext>
            </a:extLst>
          </p:cNvPr>
          <p:cNvSpPr/>
          <p:nvPr/>
        </p:nvSpPr>
        <p:spPr>
          <a:xfrm>
            <a:off x="2908072" y="2258068"/>
            <a:ext cx="72324" cy="0"/>
          </a:xfrm>
          <a:prstGeom prst="rect">
            <a:avLst/>
          </a:prstGeom>
          <a:solidFill>
            <a:srgbClr val="5DCCDA"/>
          </a:solidFill>
          <a:ln>
            <a:solidFill>
              <a:srgbClr val="5DCC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5" name="Rectangle 494">
            <a:extLst>
              <a:ext uri="{FF2B5EF4-FFF2-40B4-BE49-F238E27FC236}">
                <a16:creationId xmlns:a16="http://schemas.microsoft.com/office/drawing/2014/main" id="{7248C546-EA8C-48FB-9635-5B8E10CC48E8}"/>
              </a:ext>
            </a:extLst>
          </p:cNvPr>
          <p:cNvSpPr/>
          <p:nvPr/>
        </p:nvSpPr>
        <p:spPr>
          <a:xfrm>
            <a:off x="2914252" y="2415672"/>
            <a:ext cx="72324" cy="0"/>
          </a:xfrm>
          <a:prstGeom prst="rect">
            <a:avLst/>
          </a:prstGeom>
          <a:solidFill>
            <a:srgbClr val="C4D600"/>
          </a:solidFill>
          <a:ln>
            <a:solidFill>
              <a:srgbClr val="C4D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6" name="Rectangle 495">
            <a:extLst>
              <a:ext uri="{FF2B5EF4-FFF2-40B4-BE49-F238E27FC236}">
                <a16:creationId xmlns:a16="http://schemas.microsoft.com/office/drawing/2014/main" id="{B7095055-A5D7-41A9-8F89-690108B0F870}"/>
              </a:ext>
            </a:extLst>
          </p:cNvPr>
          <p:cNvSpPr/>
          <p:nvPr/>
        </p:nvSpPr>
        <p:spPr>
          <a:xfrm>
            <a:off x="2907593" y="2573255"/>
            <a:ext cx="72324" cy="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7" name="Rectangle 496">
            <a:extLst>
              <a:ext uri="{FF2B5EF4-FFF2-40B4-BE49-F238E27FC236}">
                <a16:creationId xmlns:a16="http://schemas.microsoft.com/office/drawing/2014/main" id="{DEA8BD86-E484-4134-B7F1-1DEAA1F11D29}"/>
              </a:ext>
            </a:extLst>
          </p:cNvPr>
          <p:cNvSpPr/>
          <p:nvPr/>
        </p:nvSpPr>
        <p:spPr>
          <a:xfrm>
            <a:off x="2907593" y="2738916"/>
            <a:ext cx="72324" cy="0"/>
          </a:xfrm>
          <a:prstGeom prst="rect">
            <a:avLst/>
          </a:prstGeom>
          <a:solidFill>
            <a:srgbClr val="3C1053"/>
          </a:solidFill>
          <a:ln>
            <a:solidFill>
              <a:srgbClr val="3C1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8" name="object 10">
            <a:extLst>
              <a:ext uri="{FF2B5EF4-FFF2-40B4-BE49-F238E27FC236}">
                <a16:creationId xmlns:a16="http://schemas.microsoft.com/office/drawing/2014/main" id="{251FDE67-347E-4B8E-A1CC-769F7B0413B5}"/>
              </a:ext>
            </a:extLst>
          </p:cNvPr>
          <p:cNvSpPr txBox="1"/>
          <p:nvPr/>
        </p:nvSpPr>
        <p:spPr>
          <a:xfrm>
            <a:off x="364798" y="2205894"/>
            <a:ext cx="294372" cy="135935"/>
          </a:xfrm>
          <a:prstGeom prst="rect">
            <a:avLst/>
          </a:prstGeom>
        </p:spPr>
        <p:txBody>
          <a:bodyPr vert="horz" wrap="square" lIns="0" tIns="12700" rIns="0" bIns="0" rtlCol="0">
            <a:spAutoFit/>
          </a:bodyPr>
          <a:lstStyle/>
          <a:p>
            <a:pPr algn="r">
              <a:lnSpc>
                <a:spcPct val="100000"/>
              </a:lnSpc>
              <a:spcAft>
                <a:spcPts val="45"/>
              </a:spcAft>
            </a:pPr>
            <a:r>
              <a:rPr lang="en-GB" sz="800" dirty="0">
                <a:solidFill>
                  <a:srgbClr val="231F20"/>
                </a:solidFill>
                <a:cs typeface="HelveticaNeueLT Std"/>
              </a:rPr>
              <a:t>80</a:t>
            </a:r>
            <a:endParaRPr sz="800" dirty="0">
              <a:cs typeface="HelveticaNeueLT Std"/>
            </a:endParaRPr>
          </a:p>
        </p:txBody>
      </p:sp>
      <p:sp>
        <p:nvSpPr>
          <p:cNvPr id="499" name="object 10">
            <a:extLst>
              <a:ext uri="{FF2B5EF4-FFF2-40B4-BE49-F238E27FC236}">
                <a16:creationId xmlns:a16="http://schemas.microsoft.com/office/drawing/2014/main" id="{F73E2E72-E62B-43B2-94BA-4E414102B426}"/>
              </a:ext>
            </a:extLst>
          </p:cNvPr>
          <p:cNvSpPr txBox="1"/>
          <p:nvPr/>
        </p:nvSpPr>
        <p:spPr>
          <a:xfrm>
            <a:off x="364798" y="2597818"/>
            <a:ext cx="294372" cy="135935"/>
          </a:xfrm>
          <a:prstGeom prst="rect">
            <a:avLst/>
          </a:prstGeom>
        </p:spPr>
        <p:txBody>
          <a:bodyPr vert="horz" wrap="square" lIns="0" tIns="12700" rIns="0" bIns="0" rtlCol="0">
            <a:spAutoFit/>
          </a:bodyPr>
          <a:lstStyle/>
          <a:p>
            <a:pPr algn="r">
              <a:lnSpc>
                <a:spcPct val="100000"/>
              </a:lnSpc>
              <a:spcAft>
                <a:spcPts val="45"/>
              </a:spcAft>
            </a:pPr>
            <a:r>
              <a:rPr lang="en-GB" sz="800" dirty="0">
                <a:solidFill>
                  <a:srgbClr val="231F20"/>
                </a:solidFill>
                <a:cs typeface="HelveticaNeueLT Std"/>
              </a:rPr>
              <a:t>60</a:t>
            </a:r>
            <a:endParaRPr sz="800" dirty="0">
              <a:cs typeface="HelveticaNeueLT Std"/>
            </a:endParaRPr>
          </a:p>
        </p:txBody>
      </p:sp>
      <p:sp>
        <p:nvSpPr>
          <p:cNvPr id="500" name="object 10">
            <a:extLst>
              <a:ext uri="{FF2B5EF4-FFF2-40B4-BE49-F238E27FC236}">
                <a16:creationId xmlns:a16="http://schemas.microsoft.com/office/drawing/2014/main" id="{C643008E-5960-4A26-88C4-15A33D502245}"/>
              </a:ext>
            </a:extLst>
          </p:cNvPr>
          <p:cNvSpPr txBox="1"/>
          <p:nvPr/>
        </p:nvSpPr>
        <p:spPr>
          <a:xfrm>
            <a:off x="364798" y="2989742"/>
            <a:ext cx="294372" cy="135935"/>
          </a:xfrm>
          <a:prstGeom prst="rect">
            <a:avLst/>
          </a:prstGeom>
        </p:spPr>
        <p:txBody>
          <a:bodyPr vert="horz" wrap="square" lIns="0" tIns="12700" rIns="0" bIns="0" rtlCol="0">
            <a:spAutoFit/>
          </a:bodyPr>
          <a:lstStyle/>
          <a:p>
            <a:pPr algn="r">
              <a:lnSpc>
                <a:spcPct val="100000"/>
              </a:lnSpc>
              <a:spcAft>
                <a:spcPts val="45"/>
              </a:spcAft>
            </a:pPr>
            <a:r>
              <a:rPr lang="en-GB" sz="800" dirty="0">
                <a:solidFill>
                  <a:srgbClr val="231F20"/>
                </a:solidFill>
                <a:cs typeface="HelveticaNeueLT Std"/>
              </a:rPr>
              <a:t>40</a:t>
            </a:r>
            <a:endParaRPr sz="800" dirty="0">
              <a:cs typeface="HelveticaNeueLT Std"/>
            </a:endParaRPr>
          </a:p>
        </p:txBody>
      </p:sp>
      <p:sp>
        <p:nvSpPr>
          <p:cNvPr id="501" name="object 10">
            <a:extLst>
              <a:ext uri="{FF2B5EF4-FFF2-40B4-BE49-F238E27FC236}">
                <a16:creationId xmlns:a16="http://schemas.microsoft.com/office/drawing/2014/main" id="{C194B152-2D0C-4938-9EF1-F6CA5114B33B}"/>
              </a:ext>
            </a:extLst>
          </p:cNvPr>
          <p:cNvSpPr txBox="1"/>
          <p:nvPr/>
        </p:nvSpPr>
        <p:spPr>
          <a:xfrm>
            <a:off x="364798" y="3381666"/>
            <a:ext cx="294372" cy="135935"/>
          </a:xfrm>
          <a:prstGeom prst="rect">
            <a:avLst/>
          </a:prstGeom>
        </p:spPr>
        <p:txBody>
          <a:bodyPr vert="horz" wrap="square" lIns="0" tIns="12700" rIns="0" bIns="0" rtlCol="0">
            <a:spAutoFit/>
          </a:bodyPr>
          <a:lstStyle/>
          <a:p>
            <a:pPr algn="r">
              <a:lnSpc>
                <a:spcPct val="100000"/>
              </a:lnSpc>
              <a:spcAft>
                <a:spcPts val="45"/>
              </a:spcAft>
            </a:pPr>
            <a:r>
              <a:rPr lang="en-GB" sz="800" dirty="0">
                <a:solidFill>
                  <a:srgbClr val="231F20"/>
                </a:solidFill>
                <a:cs typeface="HelveticaNeueLT Std"/>
              </a:rPr>
              <a:t>20</a:t>
            </a:r>
            <a:endParaRPr sz="800" dirty="0">
              <a:cs typeface="HelveticaNeueLT Std"/>
            </a:endParaRPr>
          </a:p>
        </p:txBody>
      </p:sp>
      <p:sp>
        <p:nvSpPr>
          <p:cNvPr id="502" name="object 10">
            <a:extLst>
              <a:ext uri="{FF2B5EF4-FFF2-40B4-BE49-F238E27FC236}">
                <a16:creationId xmlns:a16="http://schemas.microsoft.com/office/drawing/2014/main" id="{B1DBE803-9EE1-4542-B7FC-DC47E1D318B1}"/>
              </a:ext>
            </a:extLst>
          </p:cNvPr>
          <p:cNvSpPr txBox="1"/>
          <p:nvPr/>
        </p:nvSpPr>
        <p:spPr>
          <a:xfrm>
            <a:off x="364798" y="3773591"/>
            <a:ext cx="294372" cy="135935"/>
          </a:xfrm>
          <a:prstGeom prst="rect">
            <a:avLst/>
          </a:prstGeom>
        </p:spPr>
        <p:txBody>
          <a:bodyPr vert="horz" wrap="square" lIns="0" tIns="12700" rIns="0" bIns="0" rtlCol="0">
            <a:spAutoFit/>
          </a:bodyPr>
          <a:lstStyle/>
          <a:p>
            <a:pPr algn="r">
              <a:lnSpc>
                <a:spcPct val="100000"/>
              </a:lnSpc>
              <a:spcAft>
                <a:spcPts val="45"/>
              </a:spcAft>
            </a:pPr>
            <a:r>
              <a:rPr lang="en-GB" sz="800" dirty="0">
                <a:solidFill>
                  <a:srgbClr val="231F20"/>
                </a:solidFill>
                <a:cs typeface="HelveticaNeueLT Std"/>
              </a:rPr>
              <a:t>0</a:t>
            </a:r>
            <a:endParaRPr sz="800" dirty="0">
              <a:cs typeface="HelveticaNeueLT Std"/>
            </a:endParaRPr>
          </a:p>
        </p:txBody>
      </p:sp>
      <p:sp>
        <p:nvSpPr>
          <p:cNvPr id="503" name="object 4">
            <a:extLst>
              <a:ext uri="{FF2B5EF4-FFF2-40B4-BE49-F238E27FC236}">
                <a16:creationId xmlns:a16="http://schemas.microsoft.com/office/drawing/2014/main" id="{EB510F3D-60C9-44DB-82FE-5F19B1609312}"/>
              </a:ext>
            </a:extLst>
          </p:cNvPr>
          <p:cNvSpPr txBox="1"/>
          <p:nvPr/>
        </p:nvSpPr>
        <p:spPr>
          <a:xfrm>
            <a:off x="1103436" y="4131016"/>
            <a:ext cx="532673" cy="126445"/>
          </a:xfrm>
          <a:prstGeom prst="rect">
            <a:avLst/>
          </a:prstGeom>
        </p:spPr>
        <p:txBody>
          <a:bodyPr vert="horz" wrap="square" lIns="0" tIns="6985" rIns="0" bIns="0" rtlCol="0">
            <a:spAutoFit/>
          </a:bodyPr>
          <a:lstStyle/>
          <a:p>
            <a:pPr marL="12700" marR="5080" indent="91440">
              <a:lnSpc>
                <a:spcPct val="104400"/>
              </a:lnSpc>
              <a:spcBef>
                <a:spcPts val="55"/>
              </a:spcBef>
            </a:pPr>
            <a:r>
              <a:rPr lang="en-GB" sz="800" dirty="0">
                <a:solidFill>
                  <a:srgbClr val="231F20"/>
                </a:solidFill>
                <a:cs typeface="HelveticaNeueLT Std"/>
              </a:rPr>
              <a:t>-10</a:t>
            </a:r>
            <a:endParaRPr sz="800" dirty="0">
              <a:cs typeface="HelveticaNeueLT Std"/>
            </a:endParaRPr>
          </a:p>
        </p:txBody>
      </p:sp>
      <p:sp>
        <p:nvSpPr>
          <p:cNvPr id="504" name="object 4">
            <a:extLst>
              <a:ext uri="{FF2B5EF4-FFF2-40B4-BE49-F238E27FC236}">
                <a16:creationId xmlns:a16="http://schemas.microsoft.com/office/drawing/2014/main" id="{4F1EFCE4-1F72-4787-AA80-85554051302F}"/>
              </a:ext>
            </a:extLst>
          </p:cNvPr>
          <p:cNvSpPr txBox="1"/>
          <p:nvPr/>
        </p:nvSpPr>
        <p:spPr>
          <a:xfrm>
            <a:off x="1668421" y="4131016"/>
            <a:ext cx="532673" cy="126445"/>
          </a:xfrm>
          <a:prstGeom prst="rect">
            <a:avLst/>
          </a:prstGeom>
        </p:spPr>
        <p:txBody>
          <a:bodyPr vert="horz" wrap="square" lIns="0" tIns="6985" rIns="0" bIns="0" rtlCol="0">
            <a:spAutoFit/>
          </a:bodyPr>
          <a:lstStyle/>
          <a:p>
            <a:pPr marL="12700" marR="5080" indent="91440">
              <a:lnSpc>
                <a:spcPct val="104400"/>
              </a:lnSpc>
              <a:spcBef>
                <a:spcPts val="55"/>
              </a:spcBef>
            </a:pPr>
            <a:r>
              <a:rPr lang="en-GB" sz="800" dirty="0">
                <a:solidFill>
                  <a:srgbClr val="231F20"/>
                </a:solidFill>
                <a:cs typeface="HelveticaNeueLT Std"/>
              </a:rPr>
              <a:t>-5</a:t>
            </a:r>
            <a:endParaRPr sz="800" dirty="0">
              <a:cs typeface="HelveticaNeueLT Std"/>
            </a:endParaRPr>
          </a:p>
        </p:txBody>
      </p:sp>
      <p:sp>
        <p:nvSpPr>
          <p:cNvPr id="505" name="object 4">
            <a:extLst>
              <a:ext uri="{FF2B5EF4-FFF2-40B4-BE49-F238E27FC236}">
                <a16:creationId xmlns:a16="http://schemas.microsoft.com/office/drawing/2014/main" id="{035334F3-8220-416F-9A87-CB70A153E635}"/>
              </a:ext>
            </a:extLst>
          </p:cNvPr>
          <p:cNvSpPr txBox="1"/>
          <p:nvPr/>
        </p:nvSpPr>
        <p:spPr>
          <a:xfrm>
            <a:off x="2219568" y="4131016"/>
            <a:ext cx="532673" cy="126445"/>
          </a:xfrm>
          <a:prstGeom prst="rect">
            <a:avLst/>
          </a:prstGeom>
        </p:spPr>
        <p:txBody>
          <a:bodyPr vert="horz" wrap="square" lIns="0" tIns="6985" rIns="0" bIns="0" rtlCol="0">
            <a:spAutoFit/>
          </a:bodyPr>
          <a:lstStyle/>
          <a:p>
            <a:pPr marL="12700" marR="5080" indent="91440">
              <a:lnSpc>
                <a:spcPct val="104400"/>
              </a:lnSpc>
              <a:spcBef>
                <a:spcPts val="55"/>
              </a:spcBef>
            </a:pPr>
            <a:r>
              <a:rPr lang="en-GB" sz="800" dirty="0">
                <a:cs typeface="HelveticaNeueLT Std"/>
              </a:rPr>
              <a:t>0</a:t>
            </a:r>
            <a:endParaRPr sz="800" dirty="0">
              <a:cs typeface="HelveticaNeueLT Std"/>
            </a:endParaRPr>
          </a:p>
        </p:txBody>
      </p:sp>
      <p:sp>
        <p:nvSpPr>
          <p:cNvPr id="506" name="object 4">
            <a:extLst>
              <a:ext uri="{FF2B5EF4-FFF2-40B4-BE49-F238E27FC236}">
                <a16:creationId xmlns:a16="http://schemas.microsoft.com/office/drawing/2014/main" id="{E003B1CE-5C5E-45BC-8BEF-982EBEDC37A2}"/>
              </a:ext>
            </a:extLst>
          </p:cNvPr>
          <p:cNvSpPr txBox="1"/>
          <p:nvPr/>
        </p:nvSpPr>
        <p:spPr>
          <a:xfrm>
            <a:off x="2765775" y="4131016"/>
            <a:ext cx="532673" cy="126445"/>
          </a:xfrm>
          <a:prstGeom prst="rect">
            <a:avLst/>
          </a:prstGeom>
        </p:spPr>
        <p:txBody>
          <a:bodyPr vert="horz" wrap="square" lIns="0" tIns="6985" rIns="0" bIns="0" rtlCol="0">
            <a:spAutoFit/>
          </a:bodyPr>
          <a:lstStyle/>
          <a:p>
            <a:pPr marL="12700" marR="5080" indent="91440">
              <a:lnSpc>
                <a:spcPct val="104400"/>
              </a:lnSpc>
              <a:spcBef>
                <a:spcPts val="55"/>
              </a:spcBef>
            </a:pPr>
            <a:r>
              <a:rPr lang="en-GB" sz="800" dirty="0">
                <a:cs typeface="HelveticaNeueLT Std"/>
              </a:rPr>
              <a:t>5</a:t>
            </a:r>
            <a:endParaRPr sz="800" dirty="0">
              <a:cs typeface="HelveticaNeueLT Std"/>
            </a:endParaRPr>
          </a:p>
        </p:txBody>
      </p:sp>
      <p:sp>
        <p:nvSpPr>
          <p:cNvPr id="507" name="object 4">
            <a:extLst>
              <a:ext uri="{FF2B5EF4-FFF2-40B4-BE49-F238E27FC236}">
                <a16:creationId xmlns:a16="http://schemas.microsoft.com/office/drawing/2014/main" id="{A4ABFBA4-6318-4558-B24A-7B6D7CF14B36}"/>
              </a:ext>
            </a:extLst>
          </p:cNvPr>
          <p:cNvSpPr txBox="1"/>
          <p:nvPr/>
        </p:nvSpPr>
        <p:spPr>
          <a:xfrm>
            <a:off x="3253260" y="4131016"/>
            <a:ext cx="532673" cy="126445"/>
          </a:xfrm>
          <a:prstGeom prst="rect">
            <a:avLst/>
          </a:prstGeom>
        </p:spPr>
        <p:txBody>
          <a:bodyPr vert="horz" wrap="square" lIns="0" tIns="6985" rIns="0" bIns="0" rtlCol="0">
            <a:spAutoFit/>
          </a:bodyPr>
          <a:lstStyle/>
          <a:p>
            <a:pPr marL="12700" marR="5080" indent="91440">
              <a:lnSpc>
                <a:spcPct val="104400"/>
              </a:lnSpc>
              <a:spcBef>
                <a:spcPts val="55"/>
              </a:spcBef>
            </a:pPr>
            <a:r>
              <a:rPr lang="en-GB" sz="800" dirty="0">
                <a:cs typeface="HelveticaNeueLT Std"/>
              </a:rPr>
              <a:t>10</a:t>
            </a:r>
            <a:endParaRPr sz="800" dirty="0">
              <a:cs typeface="HelveticaNeueLT Std"/>
            </a:endParaRPr>
          </a:p>
        </p:txBody>
      </p:sp>
      <p:sp>
        <p:nvSpPr>
          <p:cNvPr id="508" name="object 4">
            <a:extLst>
              <a:ext uri="{FF2B5EF4-FFF2-40B4-BE49-F238E27FC236}">
                <a16:creationId xmlns:a16="http://schemas.microsoft.com/office/drawing/2014/main" id="{4DFD9C77-D086-4081-A419-EF12CA194550}"/>
              </a:ext>
            </a:extLst>
          </p:cNvPr>
          <p:cNvSpPr txBox="1"/>
          <p:nvPr/>
        </p:nvSpPr>
        <p:spPr>
          <a:xfrm>
            <a:off x="3799467" y="4131016"/>
            <a:ext cx="532673" cy="126445"/>
          </a:xfrm>
          <a:prstGeom prst="rect">
            <a:avLst/>
          </a:prstGeom>
        </p:spPr>
        <p:txBody>
          <a:bodyPr vert="horz" wrap="square" lIns="0" tIns="6985" rIns="0" bIns="0" rtlCol="0">
            <a:spAutoFit/>
          </a:bodyPr>
          <a:lstStyle/>
          <a:p>
            <a:pPr marL="12700" marR="5080" indent="91440">
              <a:lnSpc>
                <a:spcPct val="104400"/>
              </a:lnSpc>
              <a:spcBef>
                <a:spcPts val="55"/>
              </a:spcBef>
            </a:pPr>
            <a:r>
              <a:rPr lang="en-GB" sz="800" dirty="0">
                <a:cs typeface="HelveticaNeueLT Std"/>
              </a:rPr>
              <a:t>15</a:t>
            </a:r>
            <a:endParaRPr sz="800" dirty="0">
              <a:cs typeface="HelveticaNeueLT Std"/>
            </a:endParaRPr>
          </a:p>
        </p:txBody>
      </p:sp>
      <p:sp>
        <p:nvSpPr>
          <p:cNvPr id="509" name="object 16">
            <a:extLst>
              <a:ext uri="{FF2B5EF4-FFF2-40B4-BE49-F238E27FC236}">
                <a16:creationId xmlns:a16="http://schemas.microsoft.com/office/drawing/2014/main" id="{6603040E-38CF-4E45-B5DD-40990160A18E}"/>
              </a:ext>
            </a:extLst>
          </p:cNvPr>
          <p:cNvSpPr/>
          <p:nvPr/>
        </p:nvSpPr>
        <p:spPr>
          <a:xfrm rot="16200000">
            <a:off x="3932388" y="4096824"/>
            <a:ext cx="38048" cy="0"/>
          </a:xfrm>
          <a:custGeom>
            <a:avLst/>
            <a:gdLst/>
            <a:ahLst/>
            <a:cxnLst/>
            <a:rect l="l" t="t" r="r" b="b"/>
            <a:pathLst>
              <a:path w="36195">
                <a:moveTo>
                  <a:pt x="0" y="0"/>
                </a:moveTo>
                <a:lnTo>
                  <a:pt x="36004" y="0"/>
                </a:lnTo>
              </a:path>
            </a:pathLst>
          </a:custGeom>
          <a:ln w="9525">
            <a:solidFill>
              <a:srgbClr val="231F20"/>
            </a:solidFill>
          </a:ln>
        </p:spPr>
        <p:txBody>
          <a:bodyPr wrap="square" lIns="0" tIns="0" rIns="0" bIns="0" rtlCol="0"/>
          <a:lstStyle/>
          <a:p>
            <a:endParaRPr/>
          </a:p>
        </p:txBody>
      </p:sp>
      <p:sp>
        <p:nvSpPr>
          <p:cNvPr id="510" name="object 16">
            <a:extLst>
              <a:ext uri="{FF2B5EF4-FFF2-40B4-BE49-F238E27FC236}">
                <a16:creationId xmlns:a16="http://schemas.microsoft.com/office/drawing/2014/main" id="{75157B6F-F06B-4063-BADD-D9F8A274D45A}"/>
              </a:ext>
            </a:extLst>
          </p:cNvPr>
          <p:cNvSpPr/>
          <p:nvPr/>
        </p:nvSpPr>
        <p:spPr>
          <a:xfrm rot="16200000">
            <a:off x="3404316" y="4089320"/>
            <a:ext cx="38048" cy="0"/>
          </a:xfrm>
          <a:custGeom>
            <a:avLst/>
            <a:gdLst/>
            <a:ahLst/>
            <a:cxnLst/>
            <a:rect l="l" t="t" r="r" b="b"/>
            <a:pathLst>
              <a:path w="36195">
                <a:moveTo>
                  <a:pt x="0" y="0"/>
                </a:moveTo>
                <a:lnTo>
                  <a:pt x="36004" y="0"/>
                </a:lnTo>
              </a:path>
            </a:pathLst>
          </a:custGeom>
          <a:ln w="9525">
            <a:solidFill>
              <a:srgbClr val="231F20"/>
            </a:solidFill>
          </a:ln>
        </p:spPr>
        <p:txBody>
          <a:bodyPr wrap="square" lIns="0" tIns="0" rIns="0" bIns="0" rtlCol="0"/>
          <a:lstStyle/>
          <a:p>
            <a:endParaRPr/>
          </a:p>
        </p:txBody>
      </p:sp>
      <p:sp>
        <p:nvSpPr>
          <p:cNvPr id="511" name="object 16">
            <a:extLst>
              <a:ext uri="{FF2B5EF4-FFF2-40B4-BE49-F238E27FC236}">
                <a16:creationId xmlns:a16="http://schemas.microsoft.com/office/drawing/2014/main" id="{AE8B4EE0-BB8D-48DE-8820-050D9F7E1E02}"/>
              </a:ext>
            </a:extLst>
          </p:cNvPr>
          <p:cNvSpPr/>
          <p:nvPr/>
        </p:nvSpPr>
        <p:spPr>
          <a:xfrm rot="16200000">
            <a:off x="2869942" y="4098930"/>
            <a:ext cx="38048" cy="0"/>
          </a:xfrm>
          <a:custGeom>
            <a:avLst/>
            <a:gdLst/>
            <a:ahLst/>
            <a:cxnLst/>
            <a:rect l="l" t="t" r="r" b="b"/>
            <a:pathLst>
              <a:path w="36195">
                <a:moveTo>
                  <a:pt x="0" y="0"/>
                </a:moveTo>
                <a:lnTo>
                  <a:pt x="36004" y="0"/>
                </a:lnTo>
              </a:path>
            </a:pathLst>
          </a:custGeom>
          <a:ln w="9525">
            <a:solidFill>
              <a:srgbClr val="231F20"/>
            </a:solidFill>
          </a:ln>
        </p:spPr>
        <p:txBody>
          <a:bodyPr wrap="square" lIns="0" tIns="0" rIns="0" bIns="0" rtlCol="0"/>
          <a:lstStyle/>
          <a:p>
            <a:endParaRPr/>
          </a:p>
        </p:txBody>
      </p:sp>
      <p:sp>
        <p:nvSpPr>
          <p:cNvPr id="512" name="object 16">
            <a:extLst>
              <a:ext uri="{FF2B5EF4-FFF2-40B4-BE49-F238E27FC236}">
                <a16:creationId xmlns:a16="http://schemas.microsoft.com/office/drawing/2014/main" id="{11FDB3DD-C1B0-4D7B-A579-E0E1E233C1FE}"/>
              </a:ext>
            </a:extLst>
          </p:cNvPr>
          <p:cNvSpPr/>
          <p:nvPr/>
        </p:nvSpPr>
        <p:spPr>
          <a:xfrm rot="16200000">
            <a:off x="2342696" y="4091944"/>
            <a:ext cx="38048" cy="0"/>
          </a:xfrm>
          <a:custGeom>
            <a:avLst/>
            <a:gdLst/>
            <a:ahLst/>
            <a:cxnLst/>
            <a:rect l="l" t="t" r="r" b="b"/>
            <a:pathLst>
              <a:path w="36195">
                <a:moveTo>
                  <a:pt x="0" y="0"/>
                </a:moveTo>
                <a:lnTo>
                  <a:pt x="36004" y="0"/>
                </a:lnTo>
              </a:path>
            </a:pathLst>
          </a:custGeom>
          <a:ln w="9525">
            <a:solidFill>
              <a:srgbClr val="231F20"/>
            </a:solidFill>
          </a:ln>
        </p:spPr>
        <p:txBody>
          <a:bodyPr wrap="square" lIns="0" tIns="0" rIns="0" bIns="0" rtlCol="0"/>
          <a:lstStyle/>
          <a:p>
            <a:endParaRPr/>
          </a:p>
        </p:txBody>
      </p:sp>
      <p:sp>
        <p:nvSpPr>
          <p:cNvPr id="513" name="object 16">
            <a:extLst>
              <a:ext uri="{FF2B5EF4-FFF2-40B4-BE49-F238E27FC236}">
                <a16:creationId xmlns:a16="http://schemas.microsoft.com/office/drawing/2014/main" id="{F428BAD9-78CD-4A46-A741-D0E2D6BFBBA4}"/>
              </a:ext>
            </a:extLst>
          </p:cNvPr>
          <p:cNvSpPr/>
          <p:nvPr/>
        </p:nvSpPr>
        <p:spPr>
          <a:xfrm rot="16200000">
            <a:off x="1806525" y="4091944"/>
            <a:ext cx="38048" cy="0"/>
          </a:xfrm>
          <a:custGeom>
            <a:avLst/>
            <a:gdLst/>
            <a:ahLst/>
            <a:cxnLst/>
            <a:rect l="l" t="t" r="r" b="b"/>
            <a:pathLst>
              <a:path w="36195">
                <a:moveTo>
                  <a:pt x="0" y="0"/>
                </a:moveTo>
                <a:lnTo>
                  <a:pt x="36004" y="0"/>
                </a:lnTo>
              </a:path>
            </a:pathLst>
          </a:custGeom>
          <a:ln w="9525">
            <a:solidFill>
              <a:srgbClr val="231F20"/>
            </a:solidFill>
          </a:ln>
        </p:spPr>
        <p:txBody>
          <a:bodyPr wrap="square" lIns="0" tIns="0" rIns="0" bIns="0" rtlCol="0"/>
          <a:lstStyle/>
          <a:p>
            <a:endParaRPr/>
          </a:p>
        </p:txBody>
      </p:sp>
      <p:sp>
        <p:nvSpPr>
          <p:cNvPr id="514" name="object 16">
            <a:extLst>
              <a:ext uri="{FF2B5EF4-FFF2-40B4-BE49-F238E27FC236}">
                <a16:creationId xmlns:a16="http://schemas.microsoft.com/office/drawing/2014/main" id="{7AD047E8-1096-4587-9842-04FBE737562C}"/>
              </a:ext>
            </a:extLst>
          </p:cNvPr>
          <p:cNvSpPr/>
          <p:nvPr/>
        </p:nvSpPr>
        <p:spPr>
          <a:xfrm rot="16200000">
            <a:off x="1264702" y="4091944"/>
            <a:ext cx="38048" cy="0"/>
          </a:xfrm>
          <a:custGeom>
            <a:avLst/>
            <a:gdLst/>
            <a:ahLst/>
            <a:cxnLst/>
            <a:rect l="l" t="t" r="r" b="b"/>
            <a:pathLst>
              <a:path w="36195">
                <a:moveTo>
                  <a:pt x="0" y="0"/>
                </a:moveTo>
                <a:lnTo>
                  <a:pt x="36004" y="0"/>
                </a:lnTo>
              </a:path>
            </a:pathLst>
          </a:custGeom>
          <a:ln w="9525">
            <a:solidFill>
              <a:srgbClr val="231F20"/>
            </a:solidFill>
          </a:ln>
        </p:spPr>
        <p:txBody>
          <a:bodyPr wrap="square" lIns="0" tIns="0" rIns="0" bIns="0" rtlCol="0"/>
          <a:lstStyle/>
          <a:p>
            <a:endParaRPr/>
          </a:p>
        </p:txBody>
      </p:sp>
      <p:sp>
        <p:nvSpPr>
          <p:cNvPr id="515" name="object 16">
            <a:extLst>
              <a:ext uri="{FF2B5EF4-FFF2-40B4-BE49-F238E27FC236}">
                <a16:creationId xmlns:a16="http://schemas.microsoft.com/office/drawing/2014/main" id="{F13172B3-9812-4C5E-9BC9-8C1A4A23C37D}"/>
              </a:ext>
            </a:extLst>
          </p:cNvPr>
          <p:cNvSpPr/>
          <p:nvPr/>
        </p:nvSpPr>
        <p:spPr>
          <a:xfrm rot="16200000">
            <a:off x="746212" y="4091944"/>
            <a:ext cx="38048" cy="0"/>
          </a:xfrm>
          <a:custGeom>
            <a:avLst/>
            <a:gdLst/>
            <a:ahLst/>
            <a:cxnLst/>
            <a:rect l="l" t="t" r="r" b="b"/>
            <a:pathLst>
              <a:path w="36195">
                <a:moveTo>
                  <a:pt x="0" y="0"/>
                </a:moveTo>
                <a:lnTo>
                  <a:pt x="36004" y="0"/>
                </a:lnTo>
              </a:path>
            </a:pathLst>
          </a:custGeom>
          <a:ln w="9525">
            <a:solidFill>
              <a:srgbClr val="231F20"/>
            </a:solidFill>
          </a:ln>
        </p:spPr>
        <p:txBody>
          <a:bodyPr wrap="square" lIns="0" tIns="0" rIns="0" bIns="0" rtlCol="0"/>
          <a:lstStyle/>
          <a:p>
            <a:endParaRPr/>
          </a:p>
        </p:txBody>
      </p:sp>
      <p:sp>
        <p:nvSpPr>
          <p:cNvPr id="516" name="Freeform 14">
            <a:extLst>
              <a:ext uri="{FF2B5EF4-FFF2-40B4-BE49-F238E27FC236}">
                <a16:creationId xmlns:a16="http://schemas.microsoft.com/office/drawing/2014/main" id="{3C1CEEDF-44FC-424F-99B6-3BDE34F02C32}"/>
              </a:ext>
            </a:extLst>
          </p:cNvPr>
          <p:cNvSpPr>
            <a:spLocks/>
          </p:cNvSpPr>
          <p:nvPr/>
        </p:nvSpPr>
        <p:spPr bwMode="auto">
          <a:xfrm>
            <a:off x="842963" y="1939212"/>
            <a:ext cx="3011487" cy="1893887"/>
          </a:xfrm>
          <a:custGeom>
            <a:avLst/>
            <a:gdLst>
              <a:gd name="T0" fmla="*/ 965 w 965"/>
              <a:gd name="T1" fmla="*/ 553 h 606"/>
              <a:gd name="T2" fmla="*/ 948 w 965"/>
              <a:gd name="T3" fmla="*/ 562 h 606"/>
              <a:gd name="T4" fmla="*/ 916 w 965"/>
              <a:gd name="T5" fmla="*/ 575 h 606"/>
              <a:gd name="T6" fmla="*/ 882 w 965"/>
              <a:gd name="T7" fmla="*/ 566 h 606"/>
              <a:gd name="T8" fmla="*/ 846 w 965"/>
              <a:gd name="T9" fmla="*/ 553 h 606"/>
              <a:gd name="T10" fmla="*/ 814 w 965"/>
              <a:gd name="T11" fmla="*/ 560 h 606"/>
              <a:gd name="T12" fmla="*/ 781 w 965"/>
              <a:gd name="T13" fmla="*/ 553 h 606"/>
              <a:gd name="T14" fmla="*/ 774 w 965"/>
              <a:gd name="T15" fmla="*/ 548 h 606"/>
              <a:gd name="T16" fmla="*/ 743 w 965"/>
              <a:gd name="T17" fmla="*/ 516 h 606"/>
              <a:gd name="T18" fmla="*/ 737 w 965"/>
              <a:gd name="T19" fmla="*/ 508 h 606"/>
              <a:gd name="T20" fmla="*/ 706 w 965"/>
              <a:gd name="T21" fmla="*/ 477 h 606"/>
              <a:gd name="T22" fmla="*/ 675 w 965"/>
              <a:gd name="T23" fmla="*/ 446 h 606"/>
              <a:gd name="T24" fmla="*/ 635 w 965"/>
              <a:gd name="T25" fmla="*/ 376 h 606"/>
              <a:gd name="T26" fmla="*/ 605 w 965"/>
              <a:gd name="T27" fmla="*/ 343 h 606"/>
              <a:gd name="T28" fmla="*/ 603 w 965"/>
              <a:gd name="T29" fmla="*/ 342 h 606"/>
              <a:gd name="T30" fmla="*/ 574 w 965"/>
              <a:gd name="T31" fmla="*/ 309 h 606"/>
              <a:gd name="T32" fmla="*/ 558 w 965"/>
              <a:gd name="T33" fmla="*/ 275 h 606"/>
              <a:gd name="T34" fmla="*/ 543 w 965"/>
              <a:gd name="T35" fmla="*/ 233 h 606"/>
              <a:gd name="T36" fmla="*/ 495 w 965"/>
              <a:gd name="T37" fmla="*/ 29 h 606"/>
              <a:gd name="T38" fmla="*/ 485 w 965"/>
              <a:gd name="T39" fmla="*/ 2 h 606"/>
              <a:gd name="T40" fmla="*/ 473 w 965"/>
              <a:gd name="T41" fmla="*/ 20 h 606"/>
              <a:gd name="T42" fmla="*/ 459 w 965"/>
              <a:gd name="T43" fmla="*/ 76 h 606"/>
              <a:gd name="T44" fmla="*/ 449 w 965"/>
              <a:gd name="T45" fmla="*/ 120 h 606"/>
              <a:gd name="T46" fmla="*/ 436 w 965"/>
              <a:gd name="T47" fmla="*/ 194 h 606"/>
              <a:gd name="T48" fmla="*/ 427 w 965"/>
              <a:gd name="T49" fmla="*/ 239 h 606"/>
              <a:gd name="T50" fmla="*/ 416 w 965"/>
              <a:gd name="T51" fmla="*/ 303 h 606"/>
              <a:gd name="T52" fmla="*/ 403 w 965"/>
              <a:gd name="T53" fmla="*/ 346 h 606"/>
              <a:gd name="T54" fmla="*/ 384 w 965"/>
              <a:gd name="T55" fmla="*/ 389 h 606"/>
              <a:gd name="T56" fmla="*/ 362 w 965"/>
              <a:gd name="T57" fmla="*/ 428 h 606"/>
              <a:gd name="T58" fmla="*/ 355 w 965"/>
              <a:gd name="T59" fmla="*/ 438 h 606"/>
              <a:gd name="T60" fmla="*/ 326 w 965"/>
              <a:gd name="T61" fmla="*/ 466 h 606"/>
              <a:gd name="T62" fmla="*/ 294 w 965"/>
              <a:gd name="T63" fmla="*/ 492 h 606"/>
              <a:gd name="T64" fmla="*/ 288 w 965"/>
              <a:gd name="T65" fmla="*/ 498 h 606"/>
              <a:gd name="T66" fmla="*/ 257 w 965"/>
              <a:gd name="T67" fmla="*/ 514 h 606"/>
              <a:gd name="T68" fmla="*/ 224 w 965"/>
              <a:gd name="T69" fmla="*/ 531 h 606"/>
              <a:gd name="T70" fmla="*/ 186 w 965"/>
              <a:gd name="T71" fmla="*/ 569 h 606"/>
              <a:gd name="T72" fmla="*/ 153 w 965"/>
              <a:gd name="T73" fmla="*/ 583 h 606"/>
              <a:gd name="T74" fmla="*/ 125 w 965"/>
              <a:gd name="T75" fmla="*/ 583 h 606"/>
              <a:gd name="T76" fmla="*/ 92 w 965"/>
              <a:gd name="T77" fmla="*/ 581 h 606"/>
              <a:gd name="T78" fmla="*/ 56 w 965"/>
              <a:gd name="T79" fmla="*/ 575 h 606"/>
              <a:gd name="T80" fmla="*/ 18 w 965"/>
              <a:gd name="T81" fmla="*/ 587 h 606"/>
              <a:gd name="T82" fmla="*/ 0 w 965"/>
              <a:gd name="T83"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65" h="606">
                <a:moveTo>
                  <a:pt x="965" y="553"/>
                </a:moveTo>
                <a:cubicBezTo>
                  <a:pt x="965" y="553"/>
                  <a:pt x="957" y="557"/>
                  <a:pt x="948" y="562"/>
                </a:cubicBezTo>
                <a:cubicBezTo>
                  <a:pt x="939" y="568"/>
                  <a:pt x="924" y="573"/>
                  <a:pt x="916" y="575"/>
                </a:cubicBezTo>
                <a:cubicBezTo>
                  <a:pt x="907" y="577"/>
                  <a:pt x="892" y="573"/>
                  <a:pt x="882" y="566"/>
                </a:cubicBezTo>
                <a:cubicBezTo>
                  <a:pt x="871" y="559"/>
                  <a:pt x="855" y="553"/>
                  <a:pt x="846" y="553"/>
                </a:cubicBezTo>
                <a:cubicBezTo>
                  <a:pt x="837" y="553"/>
                  <a:pt x="822" y="556"/>
                  <a:pt x="814" y="560"/>
                </a:cubicBezTo>
                <a:cubicBezTo>
                  <a:pt x="806" y="563"/>
                  <a:pt x="791" y="560"/>
                  <a:pt x="781" y="553"/>
                </a:cubicBezTo>
                <a:cubicBezTo>
                  <a:pt x="774" y="548"/>
                  <a:pt x="774" y="548"/>
                  <a:pt x="774" y="548"/>
                </a:cubicBezTo>
                <a:cubicBezTo>
                  <a:pt x="764" y="541"/>
                  <a:pt x="750" y="526"/>
                  <a:pt x="743" y="516"/>
                </a:cubicBezTo>
                <a:cubicBezTo>
                  <a:pt x="737" y="508"/>
                  <a:pt x="737" y="508"/>
                  <a:pt x="737" y="508"/>
                </a:cubicBezTo>
                <a:cubicBezTo>
                  <a:pt x="730" y="498"/>
                  <a:pt x="716" y="484"/>
                  <a:pt x="706" y="477"/>
                </a:cubicBezTo>
                <a:cubicBezTo>
                  <a:pt x="695" y="471"/>
                  <a:pt x="681" y="457"/>
                  <a:pt x="675" y="446"/>
                </a:cubicBezTo>
                <a:cubicBezTo>
                  <a:pt x="635" y="376"/>
                  <a:pt x="635" y="376"/>
                  <a:pt x="635" y="376"/>
                </a:cubicBezTo>
                <a:cubicBezTo>
                  <a:pt x="629" y="365"/>
                  <a:pt x="615" y="350"/>
                  <a:pt x="605" y="343"/>
                </a:cubicBezTo>
                <a:cubicBezTo>
                  <a:pt x="603" y="342"/>
                  <a:pt x="603" y="342"/>
                  <a:pt x="603" y="342"/>
                </a:cubicBezTo>
                <a:cubicBezTo>
                  <a:pt x="593" y="335"/>
                  <a:pt x="580" y="320"/>
                  <a:pt x="574" y="309"/>
                </a:cubicBezTo>
                <a:cubicBezTo>
                  <a:pt x="558" y="275"/>
                  <a:pt x="558" y="275"/>
                  <a:pt x="558" y="275"/>
                </a:cubicBezTo>
                <a:cubicBezTo>
                  <a:pt x="553" y="264"/>
                  <a:pt x="546" y="245"/>
                  <a:pt x="543" y="233"/>
                </a:cubicBezTo>
                <a:cubicBezTo>
                  <a:pt x="495" y="29"/>
                  <a:pt x="495" y="29"/>
                  <a:pt x="495" y="29"/>
                </a:cubicBezTo>
                <a:cubicBezTo>
                  <a:pt x="493" y="17"/>
                  <a:pt x="488" y="5"/>
                  <a:pt x="485" y="2"/>
                </a:cubicBezTo>
                <a:cubicBezTo>
                  <a:pt x="482" y="0"/>
                  <a:pt x="476" y="8"/>
                  <a:pt x="473" y="20"/>
                </a:cubicBezTo>
                <a:cubicBezTo>
                  <a:pt x="459" y="76"/>
                  <a:pt x="459" y="76"/>
                  <a:pt x="459" y="76"/>
                </a:cubicBezTo>
                <a:cubicBezTo>
                  <a:pt x="456" y="88"/>
                  <a:pt x="451" y="108"/>
                  <a:pt x="449" y="120"/>
                </a:cubicBezTo>
                <a:cubicBezTo>
                  <a:pt x="436" y="194"/>
                  <a:pt x="436" y="194"/>
                  <a:pt x="436" y="194"/>
                </a:cubicBezTo>
                <a:cubicBezTo>
                  <a:pt x="433" y="207"/>
                  <a:pt x="430" y="227"/>
                  <a:pt x="427" y="239"/>
                </a:cubicBezTo>
                <a:cubicBezTo>
                  <a:pt x="416" y="303"/>
                  <a:pt x="416" y="303"/>
                  <a:pt x="416" y="303"/>
                </a:cubicBezTo>
                <a:cubicBezTo>
                  <a:pt x="414" y="315"/>
                  <a:pt x="408" y="334"/>
                  <a:pt x="403" y="346"/>
                </a:cubicBezTo>
                <a:cubicBezTo>
                  <a:pt x="384" y="389"/>
                  <a:pt x="384" y="389"/>
                  <a:pt x="384" y="389"/>
                </a:cubicBezTo>
                <a:cubicBezTo>
                  <a:pt x="379" y="400"/>
                  <a:pt x="369" y="418"/>
                  <a:pt x="362" y="428"/>
                </a:cubicBezTo>
                <a:cubicBezTo>
                  <a:pt x="355" y="438"/>
                  <a:pt x="355" y="438"/>
                  <a:pt x="355" y="438"/>
                </a:cubicBezTo>
                <a:cubicBezTo>
                  <a:pt x="348" y="449"/>
                  <a:pt x="335" y="461"/>
                  <a:pt x="326" y="466"/>
                </a:cubicBezTo>
                <a:cubicBezTo>
                  <a:pt x="317" y="472"/>
                  <a:pt x="303" y="483"/>
                  <a:pt x="294" y="492"/>
                </a:cubicBezTo>
                <a:cubicBezTo>
                  <a:pt x="288" y="498"/>
                  <a:pt x="288" y="498"/>
                  <a:pt x="288" y="498"/>
                </a:cubicBezTo>
                <a:cubicBezTo>
                  <a:pt x="280" y="507"/>
                  <a:pt x="265" y="514"/>
                  <a:pt x="257" y="514"/>
                </a:cubicBezTo>
                <a:cubicBezTo>
                  <a:pt x="248" y="515"/>
                  <a:pt x="233" y="522"/>
                  <a:pt x="224" y="531"/>
                </a:cubicBezTo>
                <a:cubicBezTo>
                  <a:pt x="186" y="569"/>
                  <a:pt x="186" y="569"/>
                  <a:pt x="186" y="569"/>
                </a:cubicBezTo>
                <a:cubicBezTo>
                  <a:pt x="178" y="578"/>
                  <a:pt x="162" y="584"/>
                  <a:pt x="153" y="583"/>
                </a:cubicBezTo>
                <a:cubicBezTo>
                  <a:pt x="143" y="581"/>
                  <a:pt x="131" y="581"/>
                  <a:pt x="125" y="583"/>
                </a:cubicBezTo>
                <a:cubicBezTo>
                  <a:pt x="119" y="584"/>
                  <a:pt x="105" y="583"/>
                  <a:pt x="92" y="581"/>
                </a:cubicBezTo>
                <a:cubicBezTo>
                  <a:pt x="56" y="575"/>
                  <a:pt x="56" y="575"/>
                  <a:pt x="56" y="575"/>
                </a:cubicBezTo>
                <a:cubicBezTo>
                  <a:pt x="44" y="573"/>
                  <a:pt x="27" y="578"/>
                  <a:pt x="18" y="587"/>
                </a:cubicBezTo>
                <a:cubicBezTo>
                  <a:pt x="0" y="606"/>
                  <a:pt x="0" y="606"/>
                  <a:pt x="0" y="606"/>
                </a:cubicBezTo>
              </a:path>
            </a:pathLst>
          </a:custGeom>
          <a:noFill/>
          <a:ln w="12700" cap="flat">
            <a:solidFill>
              <a:srgbClr val="D0016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17" name="Freeform 15">
            <a:extLst>
              <a:ext uri="{FF2B5EF4-FFF2-40B4-BE49-F238E27FC236}">
                <a16:creationId xmlns:a16="http://schemas.microsoft.com/office/drawing/2014/main" id="{AB04BFC9-BB70-4C39-8D20-AD4E57638CFB}"/>
              </a:ext>
            </a:extLst>
          </p:cNvPr>
          <p:cNvSpPr>
            <a:spLocks/>
          </p:cNvSpPr>
          <p:nvPr/>
        </p:nvSpPr>
        <p:spPr bwMode="auto">
          <a:xfrm>
            <a:off x="846138" y="1848725"/>
            <a:ext cx="3011487" cy="2068512"/>
          </a:xfrm>
          <a:custGeom>
            <a:avLst/>
            <a:gdLst>
              <a:gd name="T0" fmla="*/ 965 w 965"/>
              <a:gd name="T1" fmla="*/ 631 h 662"/>
              <a:gd name="T2" fmla="*/ 947 w 965"/>
              <a:gd name="T3" fmla="*/ 637 h 662"/>
              <a:gd name="T4" fmla="*/ 908 w 965"/>
              <a:gd name="T5" fmla="*/ 641 h 662"/>
              <a:gd name="T6" fmla="*/ 873 w 965"/>
              <a:gd name="T7" fmla="*/ 641 h 662"/>
              <a:gd name="T8" fmla="*/ 840 w 965"/>
              <a:gd name="T9" fmla="*/ 653 h 662"/>
              <a:gd name="T10" fmla="*/ 808 w 965"/>
              <a:gd name="T11" fmla="*/ 662 h 662"/>
              <a:gd name="T12" fmla="*/ 779 w 965"/>
              <a:gd name="T13" fmla="*/ 644 h 662"/>
              <a:gd name="T14" fmla="*/ 737 w 965"/>
              <a:gd name="T15" fmla="*/ 593 h 662"/>
              <a:gd name="T16" fmla="*/ 706 w 965"/>
              <a:gd name="T17" fmla="*/ 561 h 662"/>
              <a:gd name="T18" fmla="*/ 700 w 965"/>
              <a:gd name="T19" fmla="*/ 556 h 662"/>
              <a:gd name="T20" fmla="*/ 673 w 965"/>
              <a:gd name="T21" fmla="*/ 521 h 662"/>
              <a:gd name="T22" fmla="*/ 631 w 965"/>
              <a:gd name="T23" fmla="*/ 440 h 662"/>
              <a:gd name="T24" fmla="*/ 607 w 965"/>
              <a:gd name="T25" fmla="*/ 402 h 662"/>
              <a:gd name="T26" fmla="*/ 598 w 965"/>
              <a:gd name="T27" fmla="*/ 389 h 662"/>
              <a:gd name="T28" fmla="*/ 577 w 965"/>
              <a:gd name="T29" fmla="*/ 350 h 662"/>
              <a:gd name="T30" fmla="*/ 558 w 965"/>
              <a:gd name="T31" fmla="*/ 302 h 662"/>
              <a:gd name="T32" fmla="*/ 544 w 965"/>
              <a:gd name="T33" fmla="*/ 259 h 662"/>
              <a:gd name="T34" fmla="*/ 520 w 965"/>
              <a:gd name="T35" fmla="*/ 152 h 662"/>
              <a:gd name="T36" fmla="*/ 508 w 965"/>
              <a:gd name="T37" fmla="*/ 108 h 662"/>
              <a:gd name="T38" fmla="*/ 486 w 965"/>
              <a:gd name="T39" fmla="*/ 42 h 662"/>
              <a:gd name="T40" fmla="*/ 463 w 965"/>
              <a:gd name="T41" fmla="*/ 7 h 662"/>
              <a:gd name="T42" fmla="*/ 444 w 965"/>
              <a:gd name="T43" fmla="*/ 16 h 662"/>
              <a:gd name="T44" fmla="*/ 442 w 965"/>
              <a:gd name="T45" fmla="*/ 35 h 662"/>
              <a:gd name="T46" fmla="*/ 437 w 965"/>
              <a:gd name="T47" fmla="*/ 80 h 662"/>
              <a:gd name="T48" fmla="*/ 423 w 965"/>
              <a:gd name="T49" fmla="*/ 179 h 662"/>
              <a:gd name="T50" fmla="*/ 418 w 965"/>
              <a:gd name="T51" fmla="*/ 224 h 662"/>
              <a:gd name="T52" fmla="*/ 414 w 965"/>
              <a:gd name="T53" fmla="*/ 264 h 662"/>
              <a:gd name="T54" fmla="*/ 404 w 965"/>
              <a:gd name="T55" fmla="*/ 308 h 662"/>
              <a:gd name="T56" fmla="*/ 383 w 965"/>
              <a:gd name="T57" fmla="*/ 363 h 662"/>
              <a:gd name="T58" fmla="*/ 365 w 965"/>
              <a:gd name="T59" fmla="*/ 404 h 662"/>
              <a:gd name="T60" fmla="*/ 345 w 965"/>
              <a:gd name="T61" fmla="*/ 446 h 662"/>
              <a:gd name="T62" fmla="*/ 327 w 965"/>
              <a:gd name="T63" fmla="*/ 487 h 662"/>
              <a:gd name="T64" fmla="*/ 315 w 965"/>
              <a:gd name="T65" fmla="*/ 515 h 662"/>
              <a:gd name="T66" fmla="*/ 290 w 965"/>
              <a:gd name="T67" fmla="*/ 546 h 662"/>
              <a:gd name="T68" fmla="*/ 257 w 965"/>
              <a:gd name="T69" fmla="*/ 542 h 662"/>
              <a:gd name="T70" fmla="*/ 224 w 965"/>
              <a:gd name="T71" fmla="*/ 544 h 662"/>
              <a:gd name="T72" fmla="*/ 223 w 965"/>
              <a:gd name="T73" fmla="*/ 544 h 662"/>
              <a:gd name="T74" fmla="*/ 196 w 965"/>
              <a:gd name="T75" fmla="*/ 580 h 662"/>
              <a:gd name="T76" fmla="*/ 179 w 965"/>
              <a:gd name="T77" fmla="*/ 614 h 662"/>
              <a:gd name="T78" fmla="*/ 151 w 965"/>
              <a:gd name="T79" fmla="*/ 638 h 662"/>
              <a:gd name="T80" fmla="*/ 120 w 965"/>
              <a:gd name="T81" fmla="*/ 626 h 662"/>
              <a:gd name="T82" fmla="*/ 115 w 965"/>
              <a:gd name="T83" fmla="*/ 619 h 662"/>
              <a:gd name="T84" fmla="*/ 83 w 965"/>
              <a:gd name="T85" fmla="*/ 617 h 662"/>
              <a:gd name="T86" fmla="*/ 48 w 965"/>
              <a:gd name="T87" fmla="*/ 647 h 662"/>
              <a:gd name="T88" fmla="*/ 16 w 965"/>
              <a:gd name="T89" fmla="*/ 646 h 662"/>
              <a:gd name="T90" fmla="*/ 0 w 965"/>
              <a:gd name="T91" fmla="*/ 6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5" h="662">
                <a:moveTo>
                  <a:pt x="965" y="631"/>
                </a:moveTo>
                <a:cubicBezTo>
                  <a:pt x="965" y="631"/>
                  <a:pt x="957" y="634"/>
                  <a:pt x="947" y="637"/>
                </a:cubicBezTo>
                <a:cubicBezTo>
                  <a:pt x="936" y="641"/>
                  <a:pt x="919" y="643"/>
                  <a:pt x="908" y="641"/>
                </a:cubicBezTo>
                <a:cubicBezTo>
                  <a:pt x="898" y="639"/>
                  <a:pt x="882" y="639"/>
                  <a:pt x="873" y="641"/>
                </a:cubicBezTo>
                <a:cubicBezTo>
                  <a:pt x="865" y="643"/>
                  <a:pt x="850" y="648"/>
                  <a:pt x="840" y="653"/>
                </a:cubicBezTo>
                <a:cubicBezTo>
                  <a:pt x="830" y="658"/>
                  <a:pt x="815" y="662"/>
                  <a:pt x="808" y="662"/>
                </a:cubicBezTo>
                <a:cubicBezTo>
                  <a:pt x="800" y="662"/>
                  <a:pt x="787" y="654"/>
                  <a:pt x="779" y="644"/>
                </a:cubicBezTo>
                <a:cubicBezTo>
                  <a:pt x="737" y="593"/>
                  <a:pt x="737" y="593"/>
                  <a:pt x="737" y="593"/>
                </a:cubicBezTo>
                <a:cubicBezTo>
                  <a:pt x="729" y="584"/>
                  <a:pt x="715" y="569"/>
                  <a:pt x="706" y="561"/>
                </a:cubicBezTo>
                <a:cubicBezTo>
                  <a:pt x="700" y="556"/>
                  <a:pt x="700" y="556"/>
                  <a:pt x="700" y="556"/>
                </a:cubicBezTo>
                <a:cubicBezTo>
                  <a:pt x="691" y="548"/>
                  <a:pt x="679" y="532"/>
                  <a:pt x="673" y="521"/>
                </a:cubicBezTo>
                <a:cubicBezTo>
                  <a:pt x="631" y="440"/>
                  <a:pt x="631" y="440"/>
                  <a:pt x="631" y="440"/>
                </a:cubicBezTo>
                <a:cubicBezTo>
                  <a:pt x="625" y="429"/>
                  <a:pt x="615" y="412"/>
                  <a:pt x="607" y="402"/>
                </a:cubicBezTo>
                <a:cubicBezTo>
                  <a:pt x="598" y="389"/>
                  <a:pt x="598" y="389"/>
                  <a:pt x="598" y="389"/>
                </a:cubicBezTo>
                <a:cubicBezTo>
                  <a:pt x="591" y="379"/>
                  <a:pt x="582" y="361"/>
                  <a:pt x="577" y="350"/>
                </a:cubicBezTo>
                <a:cubicBezTo>
                  <a:pt x="558" y="302"/>
                  <a:pt x="558" y="302"/>
                  <a:pt x="558" y="302"/>
                </a:cubicBezTo>
                <a:cubicBezTo>
                  <a:pt x="553" y="290"/>
                  <a:pt x="547" y="271"/>
                  <a:pt x="544" y="259"/>
                </a:cubicBezTo>
                <a:cubicBezTo>
                  <a:pt x="520" y="152"/>
                  <a:pt x="520" y="152"/>
                  <a:pt x="520" y="152"/>
                </a:cubicBezTo>
                <a:cubicBezTo>
                  <a:pt x="517" y="140"/>
                  <a:pt x="512" y="120"/>
                  <a:pt x="508" y="108"/>
                </a:cubicBezTo>
                <a:cubicBezTo>
                  <a:pt x="486" y="42"/>
                  <a:pt x="486" y="42"/>
                  <a:pt x="486" y="42"/>
                </a:cubicBezTo>
                <a:cubicBezTo>
                  <a:pt x="482" y="30"/>
                  <a:pt x="472" y="15"/>
                  <a:pt x="463" y="7"/>
                </a:cubicBezTo>
                <a:cubicBezTo>
                  <a:pt x="454" y="0"/>
                  <a:pt x="446" y="4"/>
                  <a:pt x="444" y="16"/>
                </a:cubicBezTo>
                <a:cubicBezTo>
                  <a:pt x="442" y="35"/>
                  <a:pt x="442" y="35"/>
                  <a:pt x="442" y="35"/>
                </a:cubicBezTo>
                <a:cubicBezTo>
                  <a:pt x="441" y="48"/>
                  <a:pt x="438" y="68"/>
                  <a:pt x="437" y="80"/>
                </a:cubicBezTo>
                <a:cubicBezTo>
                  <a:pt x="423" y="179"/>
                  <a:pt x="423" y="179"/>
                  <a:pt x="423" y="179"/>
                </a:cubicBezTo>
                <a:cubicBezTo>
                  <a:pt x="422" y="191"/>
                  <a:pt x="419" y="211"/>
                  <a:pt x="418" y="224"/>
                </a:cubicBezTo>
                <a:cubicBezTo>
                  <a:pt x="414" y="264"/>
                  <a:pt x="414" y="264"/>
                  <a:pt x="414" y="264"/>
                </a:cubicBezTo>
                <a:cubicBezTo>
                  <a:pt x="413" y="277"/>
                  <a:pt x="408" y="296"/>
                  <a:pt x="404" y="308"/>
                </a:cubicBezTo>
                <a:cubicBezTo>
                  <a:pt x="383" y="363"/>
                  <a:pt x="383" y="363"/>
                  <a:pt x="383" y="363"/>
                </a:cubicBezTo>
                <a:cubicBezTo>
                  <a:pt x="378" y="374"/>
                  <a:pt x="370" y="393"/>
                  <a:pt x="365" y="404"/>
                </a:cubicBezTo>
                <a:cubicBezTo>
                  <a:pt x="345" y="446"/>
                  <a:pt x="345" y="446"/>
                  <a:pt x="345" y="446"/>
                </a:cubicBezTo>
                <a:cubicBezTo>
                  <a:pt x="340" y="457"/>
                  <a:pt x="332" y="476"/>
                  <a:pt x="327" y="487"/>
                </a:cubicBezTo>
                <a:cubicBezTo>
                  <a:pt x="315" y="515"/>
                  <a:pt x="315" y="515"/>
                  <a:pt x="315" y="515"/>
                </a:cubicBezTo>
                <a:cubicBezTo>
                  <a:pt x="311" y="526"/>
                  <a:pt x="299" y="540"/>
                  <a:pt x="290" y="546"/>
                </a:cubicBezTo>
                <a:cubicBezTo>
                  <a:pt x="281" y="551"/>
                  <a:pt x="266" y="549"/>
                  <a:pt x="257" y="542"/>
                </a:cubicBezTo>
                <a:cubicBezTo>
                  <a:pt x="248" y="535"/>
                  <a:pt x="233" y="535"/>
                  <a:pt x="224" y="544"/>
                </a:cubicBezTo>
                <a:cubicBezTo>
                  <a:pt x="223" y="544"/>
                  <a:pt x="223" y="544"/>
                  <a:pt x="223" y="544"/>
                </a:cubicBezTo>
                <a:cubicBezTo>
                  <a:pt x="214" y="553"/>
                  <a:pt x="202" y="569"/>
                  <a:pt x="196" y="580"/>
                </a:cubicBezTo>
                <a:cubicBezTo>
                  <a:pt x="179" y="614"/>
                  <a:pt x="179" y="614"/>
                  <a:pt x="179" y="614"/>
                </a:cubicBezTo>
                <a:cubicBezTo>
                  <a:pt x="173" y="625"/>
                  <a:pt x="161" y="636"/>
                  <a:pt x="151" y="638"/>
                </a:cubicBezTo>
                <a:cubicBezTo>
                  <a:pt x="142" y="641"/>
                  <a:pt x="128" y="635"/>
                  <a:pt x="120" y="626"/>
                </a:cubicBezTo>
                <a:cubicBezTo>
                  <a:pt x="115" y="619"/>
                  <a:pt x="115" y="619"/>
                  <a:pt x="115" y="619"/>
                </a:cubicBezTo>
                <a:cubicBezTo>
                  <a:pt x="107" y="610"/>
                  <a:pt x="92" y="608"/>
                  <a:pt x="83" y="617"/>
                </a:cubicBezTo>
                <a:cubicBezTo>
                  <a:pt x="48" y="647"/>
                  <a:pt x="48" y="647"/>
                  <a:pt x="48" y="647"/>
                </a:cubicBezTo>
                <a:cubicBezTo>
                  <a:pt x="39" y="655"/>
                  <a:pt x="24" y="654"/>
                  <a:pt x="16" y="646"/>
                </a:cubicBezTo>
                <a:cubicBezTo>
                  <a:pt x="7" y="637"/>
                  <a:pt x="0" y="630"/>
                  <a:pt x="0" y="630"/>
                </a:cubicBezTo>
              </a:path>
            </a:pathLst>
          </a:custGeom>
          <a:noFill/>
          <a:ln w="12700" cap="flat">
            <a:solidFill>
              <a:srgbClr val="10375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18" name="Freeform 16">
            <a:extLst>
              <a:ext uri="{FF2B5EF4-FFF2-40B4-BE49-F238E27FC236}">
                <a16:creationId xmlns:a16="http://schemas.microsoft.com/office/drawing/2014/main" id="{599E475B-9AAC-45BD-98B2-FC1781FA878A}"/>
              </a:ext>
            </a:extLst>
          </p:cNvPr>
          <p:cNvSpPr>
            <a:spLocks/>
          </p:cNvSpPr>
          <p:nvPr/>
        </p:nvSpPr>
        <p:spPr bwMode="auto">
          <a:xfrm>
            <a:off x="839788" y="1936037"/>
            <a:ext cx="3024187" cy="1968500"/>
          </a:xfrm>
          <a:custGeom>
            <a:avLst/>
            <a:gdLst>
              <a:gd name="T0" fmla="*/ 0 w 969"/>
              <a:gd name="T1" fmla="*/ 627 h 630"/>
              <a:gd name="T2" fmla="*/ 48 w 969"/>
              <a:gd name="T3" fmla="*/ 615 h 630"/>
              <a:gd name="T4" fmla="*/ 86 w 969"/>
              <a:gd name="T5" fmla="*/ 622 h 630"/>
              <a:gd name="T6" fmla="*/ 119 w 969"/>
              <a:gd name="T7" fmla="*/ 625 h 630"/>
              <a:gd name="T8" fmla="*/ 152 w 969"/>
              <a:gd name="T9" fmla="*/ 618 h 630"/>
              <a:gd name="T10" fmla="*/ 185 w 969"/>
              <a:gd name="T11" fmla="*/ 607 h 630"/>
              <a:gd name="T12" fmla="*/ 187 w 969"/>
              <a:gd name="T13" fmla="*/ 605 h 630"/>
              <a:gd name="T14" fmla="*/ 223 w 969"/>
              <a:gd name="T15" fmla="*/ 578 h 630"/>
              <a:gd name="T16" fmla="*/ 227 w 969"/>
              <a:gd name="T17" fmla="*/ 576 h 630"/>
              <a:gd name="T18" fmla="*/ 261 w 969"/>
              <a:gd name="T19" fmla="*/ 568 h 630"/>
              <a:gd name="T20" fmla="*/ 293 w 969"/>
              <a:gd name="T21" fmla="*/ 556 h 630"/>
              <a:gd name="T22" fmla="*/ 329 w 969"/>
              <a:gd name="T23" fmla="*/ 521 h 630"/>
              <a:gd name="T24" fmla="*/ 356 w 969"/>
              <a:gd name="T25" fmla="*/ 485 h 630"/>
              <a:gd name="T26" fmla="*/ 391 w 969"/>
              <a:gd name="T27" fmla="*/ 419 h 630"/>
              <a:gd name="T28" fmla="*/ 408 w 969"/>
              <a:gd name="T29" fmla="*/ 378 h 630"/>
              <a:gd name="T30" fmla="*/ 440 w 969"/>
              <a:gd name="T31" fmla="*/ 268 h 630"/>
              <a:gd name="T32" fmla="*/ 450 w 969"/>
              <a:gd name="T33" fmla="*/ 224 h 630"/>
              <a:gd name="T34" fmla="*/ 466 w 969"/>
              <a:gd name="T35" fmla="*/ 79 h 630"/>
              <a:gd name="T36" fmla="*/ 472 w 969"/>
              <a:gd name="T37" fmla="*/ 34 h 630"/>
              <a:gd name="T38" fmla="*/ 476 w 969"/>
              <a:gd name="T39" fmla="*/ 13 h 630"/>
              <a:gd name="T40" fmla="*/ 488 w 969"/>
              <a:gd name="T41" fmla="*/ 12 h 630"/>
              <a:gd name="T42" fmla="*/ 502 w 969"/>
              <a:gd name="T43" fmla="*/ 50 h 630"/>
              <a:gd name="T44" fmla="*/ 515 w 969"/>
              <a:gd name="T45" fmla="*/ 93 h 630"/>
              <a:gd name="T46" fmla="*/ 525 w 969"/>
              <a:gd name="T47" fmla="*/ 138 h 630"/>
              <a:gd name="T48" fmla="*/ 534 w 969"/>
              <a:gd name="T49" fmla="*/ 182 h 630"/>
              <a:gd name="T50" fmla="*/ 547 w 969"/>
              <a:gd name="T51" fmla="*/ 261 h 630"/>
              <a:gd name="T52" fmla="*/ 560 w 969"/>
              <a:gd name="T53" fmla="*/ 304 h 630"/>
              <a:gd name="T54" fmla="*/ 616 w 969"/>
              <a:gd name="T55" fmla="*/ 422 h 630"/>
              <a:gd name="T56" fmla="*/ 643 w 969"/>
              <a:gd name="T57" fmla="*/ 457 h 630"/>
              <a:gd name="T58" fmla="*/ 674 w 969"/>
              <a:gd name="T59" fmla="*/ 484 h 630"/>
              <a:gd name="T60" fmla="*/ 702 w 969"/>
              <a:gd name="T61" fmla="*/ 519 h 630"/>
              <a:gd name="T62" fmla="*/ 715 w 969"/>
              <a:gd name="T63" fmla="*/ 544 h 630"/>
              <a:gd name="T64" fmla="*/ 743 w 969"/>
              <a:gd name="T65" fmla="*/ 564 h 630"/>
              <a:gd name="T66" fmla="*/ 778 w 969"/>
              <a:gd name="T67" fmla="*/ 578 h 630"/>
              <a:gd name="T68" fmla="*/ 778 w 969"/>
              <a:gd name="T69" fmla="*/ 579 h 630"/>
              <a:gd name="T70" fmla="*/ 817 w 969"/>
              <a:gd name="T71" fmla="*/ 599 h 630"/>
              <a:gd name="T72" fmla="*/ 866 w 969"/>
              <a:gd name="T73" fmla="*/ 615 h 630"/>
              <a:gd name="T74" fmla="*/ 906 w 969"/>
              <a:gd name="T75" fmla="*/ 608 h 630"/>
              <a:gd name="T76" fmla="*/ 906 w 969"/>
              <a:gd name="T77" fmla="*/ 608 h 630"/>
              <a:gd name="T78" fmla="*/ 946 w 969"/>
              <a:gd name="T79" fmla="*/ 591 h 630"/>
              <a:gd name="T80" fmla="*/ 969 w 969"/>
              <a:gd name="T81" fmla="*/ 5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69" h="630">
                <a:moveTo>
                  <a:pt x="0" y="627"/>
                </a:moveTo>
                <a:cubicBezTo>
                  <a:pt x="48" y="615"/>
                  <a:pt x="48" y="615"/>
                  <a:pt x="48" y="615"/>
                </a:cubicBezTo>
                <a:cubicBezTo>
                  <a:pt x="60" y="611"/>
                  <a:pt x="77" y="615"/>
                  <a:pt x="86" y="622"/>
                </a:cubicBezTo>
                <a:cubicBezTo>
                  <a:pt x="94" y="629"/>
                  <a:pt x="109" y="630"/>
                  <a:pt x="119" y="625"/>
                </a:cubicBezTo>
                <a:cubicBezTo>
                  <a:pt x="128" y="619"/>
                  <a:pt x="143" y="617"/>
                  <a:pt x="152" y="618"/>
                </a:cubicBezTo>
                <a:cubicBezTo>
                  <a:pt x="161" y="620"/>
                  <a:pt x="176" y="615"/>
                  <a:pt x="185" y="607"/>
                </a:cubicBezTo>
                <a:cubicBezTo>
                  <a:pt x="187" y="605"/>
                  <a:pt x="187" y="605"/>
                  <a:pt x="187" y="605"/>
                </a:cubicBezTo>
                <a:cubicBezTo>
                  <a:pt x="197" y="597"/>
                  <a:pt x="213" y="585"/>
                  <a:pt x="223" y="578"/>
                </a:cubicBezTo>
                <a:cubicBezTo>
                  <a:pt x="227" y="576"/>
                  <a:pt x="227" y="576"/>
                  <a:pt x="227" y="576"/>
                </a:cubicBezTo>
                <a:cubicBezTo>
                  <a:pt x="237" y="569"/>
                  <a:pt x="253" y="565"/>
                  <a:pt x="261" y="568"/>
                </a:cubicBezTo>
                <a:cubicBezTo>
                  <a:pt x="270" y="570"/>
                  <a:pt x="284" y="565"/>
                  <a:pt x="293" y="556"/>
                </a:cubicBezTo>
                <a:cubicBezTo>
                  <a:pt x="329" y="521"/>
                  <a:pt x="329" y="521"/>
                  <a:pt x="329" y="521"/>
                </a:cubicBezTo>
                <a:cubicBezTo>
                  <a:pt x="337" y="512"/>
                  <a:pt x="350" y="496"/>
                  <a:pt x="356" y="485"/>
                </a:cubicBezTo>
                <a:cubicBezTo>
                  <a:pt x="391" y="419"/>
                  <a:pt x="391" y="419"/>
                  <a:pt x="391" y="419"/>
                </a:cubicBezTo>
                <a:cubicBezTo>
                  <a:pt x="397" y="408"/>
                  <a:pt x="404" y="390"/>
                  <a:pt x="408" y="378"/>
                </a:cubicBezTo>
                <a:cubicBezTo>
                  <a:pt x="440" y="268"/>
                  <a:pt x="440" y="268"/>
                  <a:pt x="440" y="268"/>
                </a:cubicBezTo>
                <a:cubicBezTo>
                  <a:pt x="444" y="256"/>
                  <a:pt x="448" y="236"/>
                  <a:pt x="450" y="224"/>
                </a:cubicBezTo>
                <a:cubicBezTo>
                  <a:pt x="466" y="79"/>
                  <a:pt x="466" y="79"/>
                  <a:pt x="466" y="79"/>
                </a:cubicBezTo>
                <a:cubicBezTo>
                  <a:pt x="467" y="67"/>
                  <a:pt x="470" y="47"/>
                  <a:pt x="472" y="34"/>
                </a:cubicBezTo>
                <a:cubicBezTo>
                  <a:pt x="476" y="13"/>
                  <a:pt x="476" y="13"/>
                  <a:pt x="476" y="13"/>
                </a:cubicBezTo>
                <a:cubicBezTo>
                  <a:pt x="478" y="1"/>
                  <a:pt x="484" y="0"/>
                  <a:pt x="488" y="12"/>
                </a:cubicBezTo>
                <a:cubicBezTo>
                  <a:pt x="502" y="50"/>
                  <a:pt x="502" y="50"/>
                  <a:pt x="502" y="50"/>
                </a:cubicBezTo>
                <a:cubicBezTo>
                  <a:pt x="506" y="61"/>
                  <a:pt x="512" y="81"/>
                  <a:pt x="515" y="93"/>
                </a:cubicBezTo>
                <a:cubicBezTo>
                  <a:pt x="525" y="138"/>
                  <a:pt x="525" y="138"/>
                  <a:pt x="525" y="138"/>
                </a:cubicBezTo>
                <a:cubicBezTo>
                  <a:pt x="528" y="150"/>
                  <a:pt x="532" y="170"/>
                  <a:pt x="534" y="182"/>
                </a:cubicBezTo>
                <a:cubicBezTo>
                  <a:pt x="547" y="261"/>
                  <a:pt x="547" y="261"/>
                  <a:pt x="547" y="261"/>
                </a:cubicBezTo>
                <a:cubicBezTo>
                  <a:pt x="549" y="274"/>
                  <a:pt x="555" y="293"/>
                  <a:pt x="560" y="304"/>
                </a:cubicBezTo>
                <a:cubicBezTo>
                  <a:pt x="616" y="422"/>
                  <a:pt x="616" y="422"/>
                  <a:pt x="616" y="422"/>
                </a:cubicBezTo>
                <a:cubicBezTo>
                  <a:pt x="621" y="433"/>
                  <a:pt x="633" y="449"/>
                  <a:pt x="643" y="457"/>
                </a:cubicBezTo>
                <a:cubicBezTo>
                  <a:pt x="674" y="484"/>
                  <a:pt x="674" y="484"/>
                  <a:pt x="674" y="484"/>
                </a:cubicBezTo>
                <a:cubicBezTo>
                  <a:pt x="684" y="492"/>
                  <a:pt x="696" y="507"/>
                  <a:pt x="702" y="519"/>
                </a:cubicBezTo>
                <a:cubicBezTo>
                  <a:pt x="715" y="544"/>
                  <a:pt x="715" y="544"/>
                  <a:pt x="715" y="544"/>
                </a:cubicBezTo>
                <a:cubicBezTo>
                  <a:pt x="721" y="555"/>
                  <a:pt x="733" y="564"/>
                  <a:pt x="743" y="564"/>
                </a:cubicBezTo>
                <a:cubicBezTo>
                  <a:pt x="752" y="564"/>
                  <a:pt x="768" y="571"/>
                  <a:pt x="778" y="578"/>
                </a:cubicBezTo>
                <a:cubicBezTo>
                  <a:pt x="778" y="579"/>
                  <a:pt x="778" y="579"/>
                  <a:pt x="778" y="579"/>
                </a:cubicBezTo>
                <a:cubicBezTo>
                  <a:pt x="788" y="586"/>
                  <a:pt x="806" y="596"/>
                  <a:pt x="817" y="599"/>
                </a:cubicBezTo>
                <a:cubicBezTo>
                  <a:pt x="866" y="615"/>
                  <a:pt x="866" y="615"/>
                  <a:pt x="866" y="615"/>
                </a:cubicBezTo>
                <a:cubicBezTo>
                  <a:pt x="878" y="619"/>
                  <a:pt x="896" y="616"/>
                  <a:pt x="906" y="608"/>
                </a:cubicBezTo>
                <a:cubicBezTo>
                  <a:pt x="906" y="608"/>
                  <a:pt x="906" y="608"/>
                  <a:pt x="906" y="608"/>
                </a:cubicBezTo>
                <a:cubicBezTo>
                  <a:pt x="916" y="601"/>
                  <a:pt x="934" y="593"/>
                  <a:pt x="946" y="591"/>
                </a:cubicBezTo>
                <a:cubicBezTo>
                  <a:pt x="969" y="588"/>
                  <a:pt x="969" y="588"/>
                  <a:pt x="969" y="588"/>
                </a:cubicBezTo>
              </a:path>
            </a:pathLst>
          </a:custGeom>
          <a:noFill/>
          <a:ln w="12700" cap="flat">
            <a:solidFill>
              <a:srgbClr val="65C3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19" name="Freeform 17">
            <a:extLst>
              <a:ext uri="{FF2B5EF4-FFF2-40B4-BE49-F238E27FC236}">
                <a16:creationId xmlns:a16="http://schemas.microsoft.com/office/drawing/2014/main" id="{B56E240E-E3D4-4B43-A762-C71E3135D115}"/>
              </a:ext>
            </a:extLst>
          </p:cNvPr>
          <p:cNvSpPr>
            <a:spLocks/>
          </p:cNvSpPr>
          <p:nvPr/>
        </p:nvSpPr>
        <p:spPr bwMode="auto">
          <a:xfrm>
            <a:off x="839788" y="1936037"/>
            <a:ext cx="3017837" cy="1971675"/>
          </a:xfrm>
          <a:custGeom>
            <a:avLst/>
            <a:gdLst>
              <a:gd name="T0" fmla="*/ 0 w 967"/>
              <a:gd name="T1" fmla="*/ 627 h 631"/>
              <a:gd name="T2" fmla="*/ 48 w 967"/>
              <a:gd name="T3" fmla="*/ 615 h 631"/>
              <a:gd name="T4" fmla="*/ 85 w 967"/>
              <a:gd name="T5" fmla="*/ 614 h 631"/>
              <a:gd name="T6" fmla="*/ 118 w 967"/>
              <a:gd name="T7" fmla="*/ 618 h 631"/>
              <a:gd name="T8" fmla="*/ 154 w 967"/>
              <a:gd name="T9" fmla="*/ 612 h 631"/>
              <a:gd name="T10" fmla="*/ 175 w 967"/>
              <a:gd name="T11" fmla="*/ 596 h 631"/>
              <a:gd name="T12" fmla="*/ 190 w 967"/>
              <a:gd name="T13" fmla="*/ 567 h 631"/>
              <a:gd name="T14" fmla="*/ 196 w 967"/>
              <a:gd name="T15" fmla="*/ 556 h 631"/>
              <a:gd name="T16" fmla="*/ 222 w 967"/>
              <a:gd name="T17" fmla="*/ 533 h 631"/>
              <a:gd name="T18" fmla="*/ 257 w 967"/>
              <a:gd name="T19" fmla="*/ 526 h 631"/>
              <a:gd name="T20" fmla="*/ 294 w 967"/>
              <a:gd name="T21" fmla="*/ 510 h 631"/>
              <a:gd name="T22" fmla="*/ 321 w 967"/>
              <a:gd name="T23" fmla="*/ 479 h 631"/>
              <a:gd name="T24" fmla="*/ 338 w 967"/>
              <a:gd name="T25" fmla="*/ 439 h 631"/>
              <a:gd name="T26" fmla="*/ 361 w 967"/>
              <a:gd name="T27" fmla="*/ 400 h 631"/>
              <a:gd name="T28" fmla="*/ 366 w 967"/>
              <a:gd name="T29" fmla="*/ 394 h 631"/>
              <a:gd name="T30" fmla="*/ 386 w 967"/>
              <a:gd name="T31" fmla="*/ 354 h 631"/>
              <a:gd name="T32" fmla="*/ 398 w 967"/>
              <a:gd name="T33" fmla="*/ 308 h 631"/>
              <a:gd name="T34" fmla="*/ 409 w 967"/>
              <a:gd name="T35" fmla="*/ 264 h 631"/>
              <a:gd name="T36" fmla="*/ 420 w 967"/>
              <a:gd name="T37" fmla="*/ 225 h 631"/>
              <a:gd name="T38" fmla="*/ 429 w 967"/>
              <a:gd name="T39" fmla="*/ 181 h 631"/>
              <a:gd name="T40" fmla="*/ 438 w 967"/>
              <a:gd name="T41" fmla="*/ 116 h 631"/>
              <a:gd name="T42" fmla="*/ 450 w 967"/>
              <a:gd name="T43" fmla="*/ 73 h 631"/>
              <a:gd name="T44" fmla="*/ 472 w 967"/>
              <a:gd name="T45" fmla="*/ 12 h 631"/>
              <a:gd name="T46" fmla="*/ 485 w 967"/>
              <a:gd name="T47" fmla="*/ 13 h 631"/>
              <a:gd name="T48" fmla="*/ 527 w 967"/>
              <a:gd name="T49" fmla="*/ 206 h 631"/>
              <a:gd name="T50" fmla="*/ 540 w 967"/>
              <a:gd name="T51" fmla="*/ 249 h 631"/>
              <a:gd name="T52" fmla="*/ 568 w 967"/>
              <a:gd name="T53" fmla="*/ 319 h 631"/>
              <a:gd name="T54" fmla="*/ 586 w 967"/>
              <a:gd name="T55" fmla="*/ 360 h 631"/>
              <a:gd name="T56" fmla="*/ 614 w 967"/>
              <a:gd name="T57" fmla="*/ 419 h 631"/>
              <a:gd name="T58" fmla="*/ 641 w 967"/>
              <a:gd name="T59" fmla="*/ 454 h 631"/>
              <a:gd name="T60" fmla="*/ 644 w 967"/>
              <a:gd name="T61" fmla="*/ 458 h 631"/>
              <a:gd name="T62" fmla="*/ 673 w 967"/>
              <a:gd name="T63" fmla="*/ 492 h 631"/>
              <a:gd name="T64" fmla="*/ 674 w 967"/>
              <a:gd name="T65" fmla="*/ 493 h 631"/>
              <a:gd name="T66" fmla="*/ 706 w 967"/>
              <a:gd name="T67" fmla="*/ 523 h 631"/>
              <a:gd name="T68" fmla="*/ 706 w 967"/>
              <a:gd name="T69" fmla="*/ 523 h 631"/>
              <a:gd name="T70" fmla="*/ 738 w 967"/>
              <a:gd name="T71" fmla="*/ 553 h 631"/>
              <a:gd name="T72" fmla="*/ 752 w 967"/>
              <a:gd name="T73" fmla="*/ 575 h 631"/>
              <a:gd name="T74" fmla="*/ 783 w 967"/>
              <a:gd name="T75" fmla="*/ 601 h 631"/>
              <a:gd name="T76" fmla="*/ 821 w 967"/>
              <a:gd name="T77" fmla="*/ 607 h 631"/>
              <a:gd name="T78" fmla="*/ 856 w 967"/>
              <a:gd name="T79" fmla="*/ 617 h 631"/>
              <a:gd name="T80" fmla="*/ 880 w 967"/>
              <a:gd name="T81" fmla="*/ 625 h 631"/>
              <a:gd name="T82" fmla="*/ 892 w 967"/>
              <a:gd name="T83" fmla="*/ 628 h 631"/>
              <a:gd name="T84" fmla="*/ 917 w 967"/>
              <a:gd name="T85" fmla="*/ 624 h 631"/>
              <a:gd name="T86" fmla="*/ 920 w 967"/>
              <a:gd name="T87" fmla="*/ 622 h 631"/>
              <a:gd name="T88" fmla="*/ 954 w 967"/>
              <a:gd name="T89" fmla="*/ 613 h 631"/>
              <a:gd name="T90" fmla="*/ 967 w 967"/>
              <a:gd name="T91" fmla="*/ 613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7" h="631">
                <a:moveTo>
                  <a:pt x="0" y="627"/>
                </a:moveTo>
                <a:cubicBezTo>
                  <a:pt x="48" y="615"/>
                  <a:pt x="48" y="615"/>
                  <a:pt x="48" y="615"/>
                </a:cubicBezTo>
                <a:cubicBezTo>
                  <a:pt x="60" y="611"/>
                  <a:pt x="77" y="611"/>
                  <a:pt x="85" y="614"/>
                </a:cubicBezTo>
                <a:cubicBezTo>
                  <a:pt x="93" y="616"/>
                  <a:pt x="108" y="618"/>
                  <a:pt x="118" y="618"/>
                </a:cubicBezTo>
                <a:cubicBezTo>
                  <a:pt x="128" y="618"/>
                  <a:pt x="144" y="615"/>
                  <a:pt x="154" y="612"/>
                </a:cubicBezTo>
                <a:cubicBezTo>
                  <a:pt x="163" y="609"/>
                  <a:pt x="172" y="602"/>
                  <a:pt x="175" y="596"/>
                </a:cubicBezTo>
                <a:cubicBezTo>
                  <a:pt x="178" y="591"/>
                  <a:pt x="185" y="578"/>
                  <a:pt x="190" y="567"/>
                </a:cubicBezTo>
                <a:cubicBezTo>
                  <a:pt x="196" y="556"/>
                  <a:pt x="196" y="556"/>
                  <a:pt x="196" y="556"/>
                </a:cubicBezTo>
                <a:cubicBezTo>
                  <a:pt x="202" y="545"/>
                  <a:pt x="213" y="535"/>
                  <a:pt x="222" y="533"/>
                </a:cubicBezTo>
                <a:cubicBezTo>
                  <a:pt x="230" y="532"/>
                  <a:pt x="246" y="529"/>
                  <a:pt x="257" y="526"/>
                </a:cubicBezTo>
                <a:cubicBezTo>
                  <a:pt x="267" y="523"/>
                  <a:pt x="284" y="516"/>
                  <a:pt x="294" y="510"/>
                </a:cubicBezTo>
                <a:cubicBezTo>
                  <a:pt x="304" y="504"/>
                  <a:pt x="316" y="490"/>
                  <a:pt x="321" y="479"/>
                </a:cubicBezTo>
                <a:cubicBezTo>
                  <a:pt x="338" y="439"/>
                  <a:pt x="338" y="439"/>
                  <a:pt x="338" y="439"/>
                </a:cubicBezTo>
                <a:cubicBezTo>
                  <a:pt x="343" y="427"/>
                  <a:pt x="354" y="410"/>
                  <a:pt x="361" y="400"/>
                </a:cubicBezTo>
                <a:cubicBezTo>
                  <a:pt x="366" y="394"/>
                  <a:pt x="366" y="394"/>
                  <a:pt x="366" y="394"/>
                </a:cubicBezTo>
                <a:cubicBezTo>
                  <a:pt x="374" y="384"/>
                  <a:pt x="382" y="366"/>
                  <a:pt x="386" y="354"/>
                </a:cubicBezTo>
                <a:cubicBezTo>
                  <a:pt x="398" y="308"/>
                  <a:pt x="398" y="308"/>
                  <a:pt x="398" y="308"/>
                </a:cubicBezTo>
                <a:cubicBezTo>
                  <a:pt x="401" y="295"/>
                  <a:pt x="406" y="276"/>
                  <a:pt x="409" y="264"/>
                </a:cubicBezTo>
                <a:cubicBezTo>
                  <a:pt x="420" y="225"/>
                  <a:pt x="420" y="225"/>
                  <a:pt x="420" y="225"/>
                </a:cubicBezTo>
                <a:cubicBezTo>
                  <a:pt x="423" y="213"/>
                  <a:pt x="427" y="193"/>
                  <a:pt x="429" y="181"/>
                </a:cubicBezTo>
                <a:cubicBezTo>
                  <a:pt x="438" y="116"/>
                  <a:pt x="438" y="116"/>
                  <a:pt x="438" y="116"/>
                </a:cubicBezTo>
                <a:cubicBezTo>
                  <a:pt x="440" y="104"/>
                  <a:pt x="445" y="84"/>
                  <a:pt x="450" y="73"/>
                </a:cubicBezTo>
                <a:cubicBezTo>
                  <a:pt x="472" y="12"/>
                  <a:pt x="472" y="12"/>
                  <a:pt x="472" y="12"/>
                </a:cubicBezTo>
                <a:cubicBezTo>
                  <a:pt x="476" y="0"/>
                  <a:pt x="482" y="1"/>
                  <a:pt x="485" y="13"/>
                </a:cubicBezTo>
                <a:cubicBezTo>
                  <a:pt x="527" y="206"/>
                  <a:pt x="527" y="206"/>
                  <a:pt x="527" y="206"/>
                </a:cubicBezTo>
                <a:cubicBezTo>
                  <a:pt x="529" y="219"/>
                  <a:pt x="535" y="238"/>
                  <a:pt x="540" y="249"/>
                </a:cubicBezTo>
                <a:cubicBezTo>
                  <a:pt x="568" y="319"/>
                  <a:pt x="568" y="319"/>
                  <a:pt x="568" y="319"/>
                </a:cubicBezTo>
                <a:cubicBezTo>
                  <a:pt x="573" y="330"/>
                  <a:pt x="581" y="349"/>
                  <a:pt x="586" y="360"/>
                </a:cubicBezTo>
                <a:cubicBezTo>
                  <a:pt x="614" y="419"/>
                  <a:pt x="614" y="419"/>
                  <a:pt x="614" y="419"/>
                </a:cubicBezTo>
                <a:cubicBezTo>
                  <a:pt x="619" y="430"/>
                  <a:pt x="631" y="446"/>
                  <a:pt x="641" y="454"/>
                </a:cubicBezTo>
                <a:cubicBezTo>
                  <a:pt x="644" y="458"/>
                  <a:pt x="644" y="458"/>
                  <a:pt x="644" y="458"/>
                </a:cubicBezTo>
                <a:cubicBezTo>
                  <a:pt x="654" y="466"/>
                  <a:pt x="667" y="482"/>
                  <a:pt x="673" y="492"/>
                </a:cubicBezTo>
                <a:cubicBezTo>
                  <a:pt x="674" y="493"/>
                  <a:pt x="674" y="493"/>
                  <a:pt x="674" y="493"/>
                </a:cubicBezTo>
                <a:cubicBezTo>
                  <a:pt x="680" y="504"/>
                  <a:pt x="695" y="517"/>
                  <a:pt x="706" y="523"/>
                </a:cubicBezTo>
                <a:cubicBezTo>
                  <a:pt x="706" y="523"/>
                  <a:pt x="706" y="523"/>
                  <a:pt x="706" y="523"/>
                </a:cubicBezTo>
                <a:cubicBezTo>
                  <a:pt x="718" y="529"/>
                  <a:pt x="732" y="542"/>
                  <a:pt x="738" y="553"/>
                </a:cubicBezTo>
                <a:cubicBezTo>
                  <a:pt x="752" y="575"/>
                  <a:pt x="752" y="575"/>
                  <a:pt x="752" y="575"/>
                </a:cubicBezTo>
                <a:cubicBezTo>
                  <a:pt x="758" y="586"/>
                  <a:pt x="772" y="598"/>
                  <a:pt x="783" y="601"/>
                </a:cubicBezTo>
                <a:cubicBezTo>
                  <a:pt x="794" y="604"/>
                  <a:pt x="811" y="607"/>
                  <a:pt x="821" y="607"/>
                </a:cubicBezTo>
                <a:cubicBezTo>
                  <a:pt x="832" y="607"/>
                  <a:pt x="847" y="611"/>
                  <a:pt x="856" y="617"/>
                </a:cubicBezTo>
                <a:cubicBezTo>
                  <a:pt x="865" y="623"/>
                  <a:pt x="876" y="626"/>
                  <a:pt x="880" y="625"/>
                </a:cubicBezTo>
                <a:cubicBezTo>
                  <a:pt x="884" y="623"/>
                  <a:pt x="890" y="625"/>
                  <a:pt x="892" y="628"/>
                </a:cubicBezTo>
                <a:cubicBezTo>
                  <a:pt x="895" y="631"/>
                  <a:pt x="906" y="629"/>
                  <a:pt x="917" y="624"/>
                </a:cubicBezTo>
                <a:cubicBezTo>
                  <a:pt x="920" y="622"/>
                  <a:pt x="920" y="622"/>
                  <a:pt x="920" y="622"/>
                </a:cubicBezTo>
                <a:cubicBezTo>
                  <a:pt x="931" y="617"/>
                  <a:pt x="947" y="613"/>
                  <a:pt x="954" y="613"/>
                </a:cubicBezTo>
                <a:cubicBezTo>
                  <a:pt x="961" y="613"/>
                  <a:pt x="967" y="613"/>
                  <a:pt x="967" y="613"/>
                </a:cubicBezTo>
              </a:path>
            </a:pathLst>
          </a:custGeom>
          <a:noFill/>
          <a:ln w="9525" cap="flat">
            <a:solidFill>
              <a:srgbClr val="C2D21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20" name="Freeform 18">
            <a:extLst>
              <a:ext uri="{FF2B5EF4-FFF2-40B4-BE49-F238E27FC236}">
                <a16:creationId xmlns:a16="http://schemas.microsoft.com/office/drawing/2014/main" id="{3672E008-D9AA-4D40-BFFE-D1FA2F8728E5}"/>
              </a:ext>
            </a:extLst>
          </p:cNvPr>
          <p:cNvSpPr>
            <a:spLocks/>
          </p:cNvSpPr>
          <p:nvPr/>
        </p:nvSpPr>
        <p:spPr bwMode="auto">
          <a:xfrm>
            <a:off x="839788" y="1916987"/>
            <a:ext cx="3014662" cy="1916112"/>
          </a:xfrm>
          <a:custGeom>
            <a:avLst/>
            <a:gdLst>
              <a:gd name="T0" fmla="*/ 0 w 966"/>
              <a:gd name="T1" fmla="*/ 597 h 613"/>
              <a:gd name="T2" fmla="*/ 31 w 966"/>
              <a:gd name="T3" fmla="*/ 590 h 613"/>
              <a:gd name="T4" fmla="*/ 76 w 966"/>
              <a:gd name="T5" fmla="*/ 588 h 613"/>
              <a:gd name="T6" fmla="*/ 80 w 966"/>
              <a:gd name="T7" fmla="*/ 589 h 613"/>
              <a:gd name="T8" fmla="*/ 119 w 966"/>
              <a:gd name="T9" fmla="*/ 576 h 613"/>
              <a:gd name="T10" fmla="*/ 121 w 966"/>
              <a:gd name="T11" fmla="*/ 573 h 613"/>
              <a:gd name="T12" fmla="*/ 155 w 966"/>
              <a:gd name="T13" fmla="*/ 553 h 613"/>
              <a:gd name="T14" fmla="*/ 188 w 966"/>
              <a:gd name="T15" fmla="*/ 532 h 613"/>
              <a:gd name="T16" fmla="*/ 194 w 966"/>
              <a:gd name="T17" fmla="*/ 526 h 613"/>
              <a:gd name="T18" fmla="*/ 229 w 966"/>
              <a:gd name="T19" fmla="*/ 499 h 613"/>
              <a:gd name="T20" fmla="*/ 247 w 966"/>
              <a:gd name="T21" fmla="*/ 490 h 613"/>
              <a:gd name="T22" fmla="*/ 281 w 966"/>
              <a:gd name="T23" fmla="*/ 461 h 613"/>
              <a:gd name="T24" fmla="*/ 289 w 966"/>
              <a:gd name="T25" fmla="*/ 451 h 613"/>
              <a:gd name="T26" fmla="*/ 317 w 966"/>
              <a:gd name="T27" fmla="*/ 415 h 613"/>
              <a:gd name="T28" fmla="*/ 323 w 966"/>
              <a:gd name="T29" fmla="*/ 408 h 613"/>
              <a:gd name="T30" fmla="*/ 350 w 966"/>
              <a:gd name="T31" fmla="*/ 371 h 613"/>
              <a:gd name="T32" fmla="*/ 365 w 966"/>
              <a:gd name="T33" fmla="*/ 344 h 613"/>
              <a:gd name="T34" fmla="*/ 383 w 966"/>
              <a:gd name="T35" fmla="*/ 302 h 613"/>
              <a:gd name="T36" fmla="*/ 414 w 966"/>
              <a:gd name="T37" fmla="*/ 187 h 613"/>
              <a:gd name="T38" fmla="*/ 424 w 966"/>
              <a:gd name="T39" fmla="*/ 142 h 613"/>
              <a:gd name="T40" fmla="*/ 441 w 966"/>
              <a:gd name="T41" fmla="*/ 34 h 613"/>
              <a:gd name="T42" fmla="*/ 462 w 966"/>
              <a:gd name="T43" fmla="*/ 4 h 613"/>
              <a:gd name="T44" fmla="*/ 490 w 966"/>
              <a:gd name="T45" fmla="*/ 17 h 613"/>
              <a:gd name="T46" fmla="*/ 505 w 966"/>
              <a:gd name="T47" fmla="*/ 48 h 613"/>
              <a:gd name="T48" fmla="*/ 519 w 966"/>
              <a:gd name="T49" fmla="*/ 91 h 613"/>
              <a:gd name="T50" fmla="*/ 565 w 966"/>
              <a:gd name="T51" fmla="*/ 306 h 613"/>
              <a:gd name="T52" fmla="*/ 584 w 966"/>
              <a:gd name="T53" fmla="*/ 346 h 613"/>
              <a:gd name="T54" fmla="*/ 622 w 966"/>
              <a:gd name="T55" fmla="*/ 393 h 613"/>
              <a:gd name="T56" fmla="*/ 650 w 966"/>
              <a:gd name="T57" fmla="*/ 428 h 613"/>
              <a:gd name="T58" fmla="*/ 653 w 966"/>
              <a:gd name="T59" fmla="*/ 431 h 613"/>
              <a:gd name="T60" fmla="*/ 678 w 966"/>
              <a:gd name="T61" fmla="*/ 469 h 613"/>
              <a:gd name="T62" fmla="*/ 681 w 966"/>
              <a:gd name="T63" fmla="*/ 473 h 613"/>
              <a:gd name="T64" fmla="*/ 709 w 966"/>
              <a:gd name="T65" fmla="*/ 507 h 613"/>
              <a:gd name="T66" fmla="*/ 747 w 966"/>
              <a:gd name="T67" fmla="*/ 539 h 613"/>
              <a:gd name="T68" fmla="*/ 781 w 966"/>
              <a:gd name="T69" fmla="*/ 569 h 613"/>
              <a:gd name="T70" fmla="*/ 805 w 966"/>
              <a:gd name="T71" fmla="*/ 591 h 613"/>
              <a:gd name="T72" fmla="*/ 832 w 966"/>
              <a:gd name="T73" fmla="*/ 611 h 613"/>
              <a:gd name="T74" fmla="*/ 852 w 966"/>
              <a:gd name="T75" fmla="*/ 609 h 613"/>
              <a:gd name="T76" fmla="*/ 881 w 966"/>
              <a:gd name="T77" fmla="*/ 608 h 613"/>
              <a:gd name="T78" fmla="*/ 916 w 966"/>
              <a:gd name="T79" fmla="*/ 596 h 613"/>
              <a:gd name="T80" fmla="*/ 918 w 966"/>
              <a:gd name="T81" fmla="*/ 595 h 613"/>
              <a:gd name="T82" fmla="*/ 950 w 966"/>
              <a:gd name="T83" fmla="*/ 582 h 613"/>
              <a:gd name="T84" fmla="*/ 966 w 966"/>
              <a:gd name="T85" fmla="*/ 586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6" h="613">
                <a:moveTo>
                  <a:pt x="0" y="597"/>
                </a:moveTo>
                <a:cubicBezTo>
                  <a:pt x="31" y="590"/>
                  <a:pt x="31" y="590"/>
                  <a:pt x="31" y="590"/>
                </a:cubicBezTo>
                <a:cubicBezTo>
                  <a:pt x="43" y="588"/>
                  <a:pt x="63" y="587"/>
                  <a:pt x="76" y="588"/>
                </a:cubicBezTo>
                <a:cubicBezTo>
                  <a:pt x="80" y="589"/>
                  <a:pt x="80" y="589"/>
                  <a:pt x="80" y="589"/>
                </a:cubicBezTo>
                <a:cubicBezTo>
                  <a:pt x="93" y="590"/>
                  <a:pt x="110" y="584"/>
                  <a:pt x="119" y="576"/>
                </a:cubicBezTo>
                <a:cubicBezTo>
                  <a:pt x="121" y="573"/>
                  <a:pt x="121" y="573"/>
                  <a:pt x="121" y="573"/>
                </a:cubicBezTo>
                <a:cubicBezTo>
                  <a:pt x="130" y="564"/>
                  <a:pt x="145" y="555"/>
                  <a:pt x="155" y="553"/>
                </a:cubicBezTo>
                <a:cubicBezTo>
                  <a:pt x="165" y="551"/>
                  <a:pt x="179" y="541"/>
                  <a:pt x="188" y="532"/>
                </a:cubicBezTo>
                <a:cubicBezTo>
                  <a:pt x="194" y="526"/>
                  <a:pt x="194" y="526"/>
                  <a:pt x="194" y="526"/>
                </a:cubicBezTo>
                <a:cubicBezTo>
                  <a:pt x="202" y="517"/>
                  <a:pt x="218" y="505"/>
                  <a:pt x="229" y="499"/>
                </a:cubicBezTo>
                <a:cubicBezTo>
                  <a:pt x="247" y="490"/>
                  <a:pt x="247" y="490"/>
                  <a:pt x="247" y="490"/>
                </a:cubicBezTo>
                <a:cubicBezTo>
                  <a:pt x="258" y="484"/>
                  <a:pt x="273" y="471"/>
                  <a:pt x="281" y="461"/>
                </a:cubicBezTo>
                <a:cubicBezTo>
                  <a:pt x="289" y="451"/>
                  <a:pt x="289" y="451"/>
                  <a:pt x="289" y="451"/>
                </a:cubicBezTo>
                <a:cubicBezTo>
                  <a:pt x="296" y="441"/>
                  <a:pt x="309" y="425"/>
                  <a:pt x="317" y="415"/>
                </a:cubicBezTo>
                <a:cubicBezTo>
                  <a:pt x="323" y="408"/>
                  <a:pt x="323" y="408"/>
                  <a:pt x="323" y="408"/>
                </a:cubicBezTo>
                <a:cubicBezTo>
                  <a:pt x="331" y="398"/>
                  <a:pt x="343" y="381"/>
                  <a:pt x="350" y="371"/>
                </a:cubicBezTo>
                <a:cubicBezTo>
                  <a:pt x="365" y="344"/>
                  <a:pt x="365" y="344"/>
                  <a:pt x="365" y="344"/>
                </a:cubicBezTo>
                <a:cubicBezTo>
                  <a:pt x="372" y="333"/>
                  <a:pt x="379" y="314"/>
                  <a:pt x="383" y="302"/>
                </a:cubicBezTo>
                <a:cubicBezTo>
                  <a:pt x="414" y="187"/>
                  <a:pt x="414" y="187"/>
                  <a:pt x="414" y="187"/>
                </a:cubicBezTo>
                <a:cubicBezTo>
                  <a:pt x="417" y="175"/>
                  <a:pt x="422" y="155"/>
                  <a:pt x="424" y="142"/>
                </a:cubicBezTo>
                <a:cubicBezTo>
                  <a:pt x="441" y="34"/>
                  <a:pt x="441" y="34"/>
                  <a:pt x="441" y="34"/>
                </a:cubicBezTo>
                <a:cubicBezTo>
                  <a:pt x="443" y="22"/>
                  <a:pt x="452" y="8"/>
                  <a:pt x="462" y="4"/>
                </a:cubicBezTo>
                <a:cubicBezTo>
                  <a:pt x="472" y="0"/>
                  <a:pt x="484" y="6"/>
                  <a:pt x="490" y="17"/>
                </a:cubicBezTo>
                <a:cubicBezTo>
                  <a:pt x="505" y="48"/>
                  <a:pt x="505" y="48"/>
                  <a:pt x="505" y="48"/>
                </a:cubicBezTo>
                <a:cubicBezTo>
                  <a:pt x="510" y="60"/>
                  <a:pt x="517" y="79"/>
                  <a:pt x="519" y="91"/>
                </a:cubicBezTo>
                <a:cubicBezTo>
                  <a:pt x="565" y="306"/>
                  <a:pt x="565" y="306"/>
                  <a:pt x="565" y="306"/>
                </a:cubicBezTo>
                <a:cubicBezTo>
                  <a:pt x="568" y="318"/>
                  <a:pt x="576" y="336"/>
                  <a:pt x="584" y="346"/>
                </a:cubicBezTo>
                <a:cubicBezTo>
                  <a:pt x="622" y="393"/>
                  <a:pt x="622" y="393"/>
                  <a:pt x="622" y="393"/>
                </a:cubicBezTo>
                <a:cubicBezTo>
                  <a:pt x="630" y="402"/>
                  <a:pt x="643" y="418"/>
                  <a:pt x="650" y="428"/>
                </a:cubicBezTo>
                <a:cubicBezTo>
                  <a:pt x="653" y="431"/>
                  <a:pt x="653" y="431"/>
                  <a:pt x="653" y="431"/>
                </a:cubicBezTo>
                <a:cubicBezTo>
                  <a:pt x="661" y="441"/>
                  <a:pt x="673" y="458"/>
                  <a:pt x="678" y="469"/>
                </a:cubicBezTo>
                <a:cubicBezTo>
                  <a:pt x="681" y="473"/>
                  <a:pt x="681" y="473"/>
                  <a:pt x="681" y="473"/>
                </a:cubicBezTo>
                <a:cubicBezTo>
                  <a:pt x="686" y="484"/>
                  <a:pt x="699" y="500"/>
                  <a:pt x="709" y="507"/>
                </a:cubicBezTo>
                <a:cubicBezTo>
                  <a:pt x="747" y="539"/>
                  <a:pt x="747" y="539"/>
                  <a:pt x="747" y="539"/>
                </a:cubicBezTo>
                <a:cubicBezTo>
                  <a:pt x="757" y="547"/>
                  <a:pt x="772" y="560"/>
                  <a:pt x="781" y="569"/>
                </a:cubicBezTo>
                <a:cubicBezTo>
                  <a:pt x="805" y="591"/>
                  <a:pt x="805" y="591"/>
                  <a:pt x="805" y="591"/>
                </a:cubicBezTo>
                <a:cubicBezTo>
                  <a:pt x="814" y="600"/>
                  <a:pt x="826" y="609"/>
                  <a:pt x="832" y="611"/>
                </a:cubicBezTo>
                <a:cubicBezTo>
                  <a:pt x="838" y="613"/>
                  <a:pt x="847" y="612"/>
                  <a:pt x="852" y="609"/>
                </a:cubicBezTo>
                <a:cubicBezTo>
                  <a:pt x="857" y="605"/>
                  <a:pt x="870" y="605"/>
                  <a:pt x="881" y="608"/>
                </a:cubicBezTo>
                <a:cubicBezTo>
                  <a:pt x="892" y="610"/>
                  <a:pt x="908" y="605"/>
                  <a:pt x="916" y="596"/>
                </a:cubicBezTo>
                <a:cubicBezTo>
                  <a:pt x="918" y="595"/>
                  <a:pt x="918" y="595"/>
                  <a:pt x="918" y="595"/>
                </a:cubicBezTo>
                <a:cubicBezTo>
                  <a:pt x="926" y="586"/>
                  <a:pt x="940" y="580"/>
                  <a:pt x="950" y="582"/>
                </a:cubicBezTo>
                <a:cubicBezTo>
                  <a:pt x="959" y="584"/>
                  <a:pt x="966" y="586"/>
                  <a:pt x="966" y="586"/>
                </a:cubicBezTo>
              </a:path>
            </a:pathLst>
          </a:custGeom>
          <a:noFill/>
          <a:ln w="12700" cap="flat">
            <a:solidFill>
              <a:srgbClr val="39215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21" name="Freeform 19">
            <a:extLst>
              <a:ext uri="{FF2B5EF4-FFF2-40B4-BE49-F238E27FC236}">
                <a16:creationId xmlns:a16="http://schemas.microsoft.com/office/drawing/2014/main" id="{117DD2C2-C76B-4E9F-90A0-E1871956760A}"/>
              </a:ext>
            </a:extLst>
          </p:cNvPr>
          <p:cNvSpPr>
            <a:spLocks/>
          </p:cNvSpPr>
          <p:nvPr/>
        </p:nvSpPr>
        <p:spPr bwMode="auto">
          <a:xfrm>
            <a:off x="839788" y="1964612"/>
            <a:ext cx="3017837" cy="1946275"/>
          </a:xfrm>
          <a:custGeom>
            <a:avLst/>
            <a:gdLst>
              <a:gd name="T0" fmla="*/ 0 w 967"/>
              <a:gd name="T1" fmla="*/ 610 h 623"/>
              <a:gd name="T2" fmla="*/ 47 w 967"/>
              <a:gd name="T3" fmla="*/ 593 h 623"/>
              <a:gd name="T4" fmla="*/ 82 w 967"/>
              <a:gd name="T5" fmla="*/ 592 h 623"/>
              <a:gd name="T6" fmla="*/ 116 w 967"/>
              <a:gd name="T7" fmla="*/ 599 h 623"/>
              <a:gd name="T8" fmla="*/ 154 w 967"/>
              <a:gd name="T9" fmla="*/ 589 h 623"/>
              <a:gd name="T10" fmla="*/ 191 w 967"/>
              <a:gd name="T11" fmla="*/ 581 h 623"/>
              <a:gd name="T12" fmla="*/ 229 w 967"/>
              <a:gd name="T13" fmla="*/ 571 h 623"/>
              <a:gd name="T14" fmla="*/ 266 w 967"/>
              <a:gd name="T15" fmla="*/ 543 h 623"/>
              <a:gd name="T16" fmla="*/ 301 w 967"/>
              <a:gd name="T17" fmla="*/ 515 h 623"/>
              <a:gd name="T18" fmla="*/ 338 w 967"/>
              <a:gd name="T19" fmla="*/ 481 h 623"/>
              <a:gd name="T20" fmla="*/ 368 w 967"/>
              <a:gd name="T21" fmla="*/ 458 h 623"/>
              <a:gd name="T22" fmla="*/ 390 w 967"/>
              <a:gd name="T23" fmla="*/ 430 h 623"/>
              <a:gd name="T24" fmla="*/ 409 w 967"/>
              <a:gd name="T25" fmla="*/ 384 h 623"/>
              <a:gd name="T26" fmla="*/ 421 w 967"/>
              <a:gd name="T27" fmla="*/ 340 h 623"/>
              <a:gd name="T28" fmla="*/ 445 w 967"/>
              <a:gd name="T29" fmla="*/ 187 h 623"/>
              <a:gd name="T30" fmla="*/ 453 w 967"/>
              <a:gd name="T31" fmla="*/ 142 h 623"/>
              <a:gd name="T32" fmla="*/ 476 w 967"/>
              <a:gd name="T33" fmla="*/ 12 h 623"/>
              <a:gd name="T34" fmla="*/ 484 w 967"/>
              <a:gd name="T35" fmla="*/ 12 h 623"/>
              <a:gd name="T36" fmla="*/ 517 w 967"/>
              <a:gd name="T37" fmla="*/ 172 h 623"/>
              <a:gd name="T38" fmla="*/ 529 w 967"/>
              <a:gd name="T39" fmla="*/ 215 h 623"/>
              <a:gd name="T40" fmla="*/ 559 w 967"/>
              <a:gd name="T41" fmla="*/ 301 h 623"/>
              <a:gd name="T42" fmla="*/ 576 w 967"/>
              <a:gd name="T43" fmla="*/ 343 h 623"/>
              <a:gd name="T44" fmla="*/ 597 w 967"/>
              <a:gd name="T45" fmla="*/ 384 h 623"/>
              <a:gd name="T46" fmla="*/ 618 w 967"/>
              <a:gd name="T47" fmla="*/ 424 h 623"/>
              <a:gd name="T48" fmla="*/ 619 w 967"/>
              <a:gd name="T49" fmla="*/ 425 h 623"/>
              <a:gd name="T50" fmla="*/ 640 w 967"/>
              <a:gd name="T51" fmla="*/ 465 h 623"/>
              <a:gd name="T52" fmla="*/ 646 w 967"/>
              <a:gd name="T53" fmla="*/ 478 h 623"/>
              <a:gd name="T54" fmla="*/ 676 w 967"/>
              <a:gd name="T55" fmla="*/ 508 h 623"/>
              <a:gd name="T56" fmla="*/ 683 w 967"/>
              <a:gd name="T57" fmla="*/ 511 h 623"/>
              <a:gd name="T58" fmla="*/ 720 w 967"/>
              <a:gd name="T59" fmla="*/ 536 h 623"/>
              <a:gd name="T60" fmla="*/ 722 w 967"/>
              <a:gd name="T61" fmla="*/ 539 h 623"/>
              <a:gd name="T62" fmla="*/ 742 w 967"/>
              <a:gd name="T63" fmla="*/ 555 h 623"/>
              <a:gd name="T64" fmla="*/ 754 w 967"/>
              <a:gd name="T65" fmla="*/ 571 h 623"/>
              <a:gd name="T66" fmla="*/ 777 w 967"/>
              <a:gd name="T67" fmla="*/ 587 h 623"/>
              <a:gd name="T68" fmla="*/ 807 w 967"/>
              <a:gd name="T69" fmla="*/ 604 h 623"/>
              <a:gd name="T70" fmla="*/ 813 w 967"/>
              <a:gd name="T71" fmla="*/ 610 h 623"/>
              <a:gd name="T72" fmla="*/ 851 w 967"/>
              <a:gd name="T73" fmla="*/ 619 h 623"/>
              <a:gd name="T74" fmla="*/ 857 w 967"/>
              <a:gd name="T75" fmla="*/ 617 h 623"/>
              <a:gd name="T76" fmla="*/ 889 w 967"/>
              <a:gd name="T77" fmla="*/ 608 h 623"/>
              <a:gd name="T78" fmla="*/ 911 w 967"/>
              <a:gd name="T79" fmla="*/ 586 h 623"/>
              <a:gd name="T80" fmla="*/ 919 w 967"/>
              <a:gd name="T81" fmla="*/ 573 h 623"/>
              <a:gd name="T82" fmla="*/ 949 w 967"/>
              <a:gd name="T83" fmla="*/ 552 h 623"/>
              <a:gd name="T84" fmla="*/ 967 w 967"/>
              <a:gd name="T85" fmla="*/ 54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7" h="623">
                <a:moveTo>
                  <a:pt x="0" y="610"/>
                </a:moveTo>
                <a:cubicBezTo>
                  <a:pt x="47" y="593"/>
                  <a:pt x="47" y="593"/>
                  <a:pt x="47" y="593"/>
                </a:cubicBezTo>
                <a:cubicBezTo>
                  <a:pt x="59" y="589"/>
                  <a:pt x="75" y="588"/>
                  <a:pt x="82" y="592"/>
                </a:cubicBezTo>
                <a:cubicBezTo>
                  <a:pt x="89" y="595"/>
                  <a:pt x="105" y="598"/>
                  <a:pt x="116" y="599"/>
                </a:cubicBezTo>
                <a:cubicBezTo>
                  <a:pt x="128" y="599"/>
                  <a:pt x="145" y="595"/>
                  <a:pt x="154" y="589"/>
                </a:cubicBezTo>
                <a:cubicBezTo>
                  <a:pt x="164" y="582"/>
                  <a:pt x="180" y="579"/>
                  <a:pt x="191" y="581"/>
                </a:cubicBezTo>
                <a:cubicBezTo>
                  <a:pt x="202" y="583"/>
                  <a:pt x="219" y="578"/>
                  <a:pt x="229" y="571"/>
                </a:cubicBezTo>
                <a:cubicBezTo>
                  <a:pt x="266" y="543"/>
                  <a:pt x="266" y="543"/>
                  <a:pt x="266" y="543"/>
                </a:cubicBezTo>
                <a:cubicBezTo>
                  <a:pt x="276" y="536"/>
                  <a:pt x="291" y="523"/>
                  <a:pt x="301" y="515"/>
                </a:cubicBezTo>
                <a:cubicBezTo>
                  <a:pt x="338" y="481"/>
                  <a:pt x="338" y="481"/>
                  <a:pt x="338" y="481"/>
                </a:cubicBezTo>
                <a:cubicBezTo>
                  <a:pt x="347" y="473"/>
                  <a:pt x="360" y="462"/>
                  <a:pt x="368" y="458"/>
                </a:cubicBezTo>
                <a:cubicBezTo>
                  <a:pt x="375" y="454"/>
                  <a:pt x="385" y="442"/>
                  <a:pt x="390" y="430"/>
                </a:cubicBezTo>
                <a:cubicBezTo>
                  <a:pt x="409" y="384"/>
                  <a:pt x="409" y="384"/>
                  <a:pt x="409" y="384"/>
                </a:cubicBezTo>
                <a:cubicBezTo>
                  <a:pt x="413" y="372"/>
                  <a:pt x="419" y="353"/>
                  <a:pt x="421" y="340"/>
                </a:cubicBezTo>
                <a:cubicBezTo>
                  <a:pt x="445" y="187"/>
                  <a:pt x="445" y="187"/>
                  <a:pt x="445" y="187"/>
                </a:cubicBezTo>
                <a:cubicBezTo>
                  <a:pt x="447" y="175"/>
                  <a:pt x="451" y="154"/>
                  <a:pt x="453" y="142"/>
                </a:cubicBezTo>
                <a:cubicBezTo>
                  <a:pt x="476" y="12"/>
                  <a:pt x="476" y="12"/>
                  <a:pt x="476" y="12"/>
                </a:cubicBezTo>
                <a:cubicBezTo>
                  <a:pt x="478" y="0"/>
                  <a:pt x="482" y="0"/>
                  <a:pt x="484" y="12"/>
                </a:cubicBezTo>
                <a:cubicBezTo>
                  <a:pt x="517" y="172"/>
                  <a:pt x="517" y="172"/>
                  <a:pt x="517" y="172"/>
                </a:cubicBezTo>
                <a:cubicBezTo>
                  <a:pt x="519" y="184"/>
                  <a:pt x="525" y="204"/>
                  <a:pt x="529" y="215"/>
                </a:cubicBezTo>
                <a:cubicBezTo>
                  <a:pt x="559" y="301"/>
                  <a:pt x="559" y="301"/>
                  <a:pt x="559" y="301"/>
                </a:cubicBezTo>
                <a:cubicBezTo>
                  <a:pt x="563" y="313"/>
                  <a:pt x="571" y="332"/>
                  <a:pt x="576" y="343"/>
                </a:cubicBezTo>
                <a:cubicBezTo>
                  <a:pt x="597" y="384"/>
                  <a:pt x="597" y="384"/>
                  <a:pt x="597" y="384"/>
                </a:cubicBezTo>
                <a:cubicBezTo>
                  <a:pt x="602" y="395"/>
                  <a:pt x="612" y="413"/>
                  <a:pt x="618" y="424"/>
                </a:cubicBezTo>
                <a:cubicBezTo>
                  <a:pt x="619" y="425"/>
                  <a:pt x="619" y="425"/>
                  <a:pt x="619" y="425"/>
                </a:cubicBezTo>
                <a:cubicBezTo>
                  <a:pt x="625" y="436"/>
                  <a:pt x="635" y="454"/>
                  <a:pt x="640" y="465"/>
                </a:cubicBezTo>
                <a:cubicBezTo>
                  <a:pt x="646" y="478"/>
                  <a:pt x="646" y="478"/>
                  <a:pt x="646" y="478"/>
                </a:cubicBezTo>
                <a:cubicBezTo>
                  <a:pt x="651" y="489"/>
                  <a:pt x="665" y="502"/>
                  <a:pt x="676" y="508"/>
                </a:cubicBezTo>
                <a:cubicBezTo>
                  <a:pt x="683" y="511"/>
                  <a:pt x="683" y="511"/>
                  <a:pt x="683" y="511"/>
                </a:cubicBezTo>
                <a:cubicBezTo>
                  <a:pt x="694" y="516"/>
                  <a:pt x="711" y="528"/>
                  <a:pt x="720" y="536"/>
                </a:cubicBezTo>
                <a:cubicBezTo>
                  <a:pt x="722" y="539"/>
                  <a:pt x="722" y="539"/>
                  <a:pt x="722" y="539"/>
                </a:cubicBezTo>
                <a:cubicBezTo>
                  <a:pt x="731" y="548"/>
                  <a:pt x="740" y="555"/>
                  <a:pt x="742" y="555"/>
                </a:cubicBezTo>
                <a:cubicBezTo>
                  <a:pt x="744" y="555"/>
                  <a:pt x="749" y="562"/>
                  <a:pt x="754" y="571"/>
                </a:cubicBezTo>
                <a:cubicBezTo>
                  <a:pt x="759" y="579"/>
                  <a:pt x="770" y="587"/>
                  <a:pt x="777" y="587"/>
                </a:cubicBezTo>
                <a:cubicBezTo>
                  <a:pt x="785" y="588"/>
                  <a:pt x="798" y="596"/>
                  <a:pt x="807" y="604"/>
                </a:cubicBezTo>
                <a:cubicBezTo>
                  <a:pt x="813" y="610"/>
                  <a:pt x="813" y="610"/>
                  <a:pt x="813" y="610"/>
                </a:cubicBezTo>
                <a:cubicBezTo>
                  <a:pt x="822" y="619"/>
                  <a:pt x="839" y="623"/>
                  <a:pt x="851" y="619"/>
                </a:cubicBezTo>
                <a:cubicBezTo>
                  <a:pt x="857" y="617"/>
                  <a:pt x="857" y="617"/>
                  <a:pt x="857" y="617"/>
                </a:cubicBezTo>
                <a:cubicBezTo>
                  <a:pt x="869" y="613"/>
                  <a:pt x="883" y="609"/>
                  <a:pt x="889" y="608"/>
                </a:cubicBezTo>
                <a:cubicBezTo>
                  <a:pt x="894" y="606"/>
                  <a:pt x="904" y="596"/>
                  <a:pt x="911" y="586"/>
                </a:cubicBezTo>
                <a:cubicBezTo>
                  <a:pt x="919" y="573"/>
                  <a:pt x="919" y="573"/>
                  <a:pt x="919" y="573"/>
                </a:cubicBezTo>
                <a:cubicBezTo>
                  <a:pt x="926" y="563"/>
                  <a:pt x="939" y="553"/>
                  <a:pt x="949" y="552"/>
                </a:cubicBezTo>
                <a:cubicBezTo>
                  <a:pt x="959" y="550"/>
                  <a:pt x="967" y="549"/>
                  <a:pt x="967" y="549"/>
                </a:cubicBezTo>
              </a:path>
            </a:pathLst>
          </a:custGeom>
          <a:noFill/>
          <a:ln w="12700" cap="flat">
            <a:solidFill>
              <a:srgbClr val="F0AB0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57" name="Group 4">
            <a:extLst>
              <a:ext uri="{FF2B5EF4-FFF2-40B4-BE49-F238E27FC236}">
                <a16:creationId xmlns:a16="http://schemas.microsoft.com/office/drawing/2014/main" id="{C3C5526A-FACA-4BC7-B42C-260F6B5D5832}"/>
              </a:ext>
            </a:extLst>
          </p:cNvPr>
          <p:cNvGrpSpPr>
            <a:grpSpLocks noChangeAspect="1"/>
          </p:cNvGrpSpPr>
          <p:nvPr/>
        </p:nvGrpSpPr>
        <p:grpSpPr bwMode="auto">
          <a:xfrm>
            <a:off x="4816476" y="1609725"/>
            <a:ext cx="3740151" cy="2860675"/>
            <a:chOff x="3034" y="1014"/>
            <a:chExt cx="2356" cy="1802"/>
          </a:xfrm>
        </p:grpSpPr>
        <p:sp>
          <p:nvSpPr>
            <p:cNvPr id="58" name="AutoShape 3">
              <a:extLst>
                <a:ext uri="{FF2B5EF4-FFF2-40B4-BE49-F238E27FC236}">
                  <a16:creationId xmlns:a16="http://schemas.microsoft.com/office/drawing/2014/main" id="{0BA88A39-7BDC-4427-B5D6-01A96D0DBEC2}"/>
                </a:ext>
              </a:extLst>
            </p:cNvPr>
            <p:cNvSpPr>
              <a:spLocks noChangeAspect="1" noChangeArrowheads="1" noTextEdit="1"/>
            </p:cNvSpPr>
            <p:nvPr/>
          </p:nvSpPr>
          <p:spPr bwMode="auto">
            <a:xfrm>
              <a:off x="3035" y="1016"/>
              <a:ext cx="2352" cy="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Rectangle 5">
              <a:extLst>
                <a:ext uri="{FF2B5EF4-FFF2-40B4-BE49-F238E27FC236}">
                  <a16:creationId xmlns:a16="http://schemas.microsoft.com/office/drawing/2014/main" id="{38ABB9F5-116D-4C0B-8349-AEB7982402E2}"/>
                </a:ext>
              </a:extLst>
            </p:cNvPr>
            <p:cNvSpPr>
              <a:spLocks noChangeArrowheads="1"/>
            </p:cNvSpPr>
            <p:nvPr/>
          </p:nvSpPr>
          <p:spPr bwMode="auto">
            <a:xfrm>
              <a:off x="3648" y="2712"/>
              <a:ext cx="136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Arial Bold" panose="020B0704020202020204" pitchFamily="34" charset="0"/>
                </a:rPr>
                <a:t>Day relative to start of exacerbation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0" name="Rectangle 6">
              <a:extLst>
                <a:ext uri="{FF2B5EF4-FFF2-40B4-BE49-F238E27FC236}">
                  <a16:creationId xmlns:a16="http://schemas.microsoft.com/office/drawing/2014/main" id="{A6D43DBE-9955-4FD9-84B1-A1C76354E39E}"/>
                </a:ext>
              </a:extLst>
            </p:cNvPr>
            <p:cNvSpPr>
              <a:spLocks noChangeArrowheads="1"/>
            </p:cNvSpPr>
            <p:nvPr/>
          </p:nvSpPr>
          <p:spPr bwMode="auto">
            <a:xfrm rot="16200000">
              <a:off x="2344" y="1730"/>
              <a:ext cx="147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Arial Bold" panose="020B0704020202020204" pitchFamily="34" charset="0"/>
                </a:rPr>
                <a:t>Total number of as-needed inhalations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1" name="Freeform 7">
              <a:extLst>
                <a:ext uri="{FF2B5EF4-FFF2-40B4-BE49-F238E27FC236}">
                  <a16:creationId xmlns:a16="http://schemas.microsoft.com/office/drawing/2014/main" id="{A01D11AC-FCF5-4BBB-8AA9-40309E7B2FBB}"/>
                </a:ext>
              </a:extLst>
            </p:cNvPr>
            <p:cNvSpPr>
              <a:spLocks/>
            </p:cNvSpPr>
            <p:nvPr/>
          </p:nvSpPr>
          <p:spPr bwMode="auto">
            <a:xfrm>
              <a:off x="3261" y="1046"/>
              <a:ext cx="2090" cy="1543"/>
            </a:xfrm>
            <a:custGeom>
              <a:avLst/>
              <a:gdLst>
                <a:gd name="T0" fmla="*/ 0 w 2090"/>
                <a:gd name="T1" fmla="*/ 0 h 1543"/>
                <a:gd name="T2" fmla="*/ 30 w 2090"/>
                <a:gd name="T3" fmla="*/ 0 h 1543"/>
                <a:gd name="T4" fmla="*/ 30 w 2090"/>
                <a:gd name="T5" fmla="*/ 1515 h 1543"/>
                <a:gd name="T6" fmla="*/ 2090 w 2090"/>
                <a:gd name="T7" fmla="*/ 1515 h 1543"/>
                <a:gd name="T8" fmla="*/ 2090 w 2090"/>
                <a:gd name="T9" fmla="*/ 1543 h 1543"/>
              </a:gdLst>
              <a:ahLst/>
              <a:cxnLst>
                <a:cxn ang="0">
                  <a:pos x="T0" y="T1"/>
                </a:cxn>
                <a:cxn ang="0">
                  <a:pos x="T2" y="T3"/>
                </a:cxn>
                <a:cxn ang="0">
                  <a:pos x="T4" y="T5"/>
                </a:cxn>
                <a:cxn ang="0">
                  <a:pos x="T6" y="T7"/>
                </a:cxn>
                <a:cxn ang="0">
                  <a:pos x="T8" y="T9"/>
                </a:cxn>
              </a:cxnLst>
              <a:rect l="0" t="0" r="r" b="b"/>
              <a:pathLst>
                <a:path w="2090" h="1543">
                  <a:moveTo>
                    <a:pt x="0" y="0"/>
                  </a:moveTo>
                  <a:lnTo>
                    <a:pt x="30" y="0"/>
                  </a:lnTo>
                  <a:lnTo>
                    <a:pt x="30" y="1515"/>
                  </a:lnTo>
                  <a:lnTo>
                    <a:pt x="2090" y="1515"/>
                  </a:lnTo>
                  <a:lnTo>
                    <a:pt x="2090" y="1543"/>
                  </a:lnTo>
                </a:path>
              </a:pathLst>
            </a:custGeom>
            <a:noFill/>
            <a:ln w="12700">
              <a:solidFill>
                <a:srgbClr val="231F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 name="Rectangle 8">
              <a:extLst>
                <a:ext uri="{FF2B5EF4-FFF2-40B4-BE49-F238E27FC236}">
                  <a16:creationId xmlns:a16="http://schemas.microsoft.com/office/drawing/2014/main" id="{8563740C-33E2-4092-BDEE-7AC25D770A98}"/>
                </a:ext>
              </a:extLst>
            </p:cNvPr>
            <p:cNvSpPr>
              <a:spLocks noChangeArrowheads="1"/>
            </p:cNvSpPr>
            <p:nvPr/>
          </p:nvSpPr>
          <p:spPr bwMode="auto">
            <a:xfrm>
              <a:off x="3203" y="1014"/>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31F20"/>
                  </a:solidFill>
                  <a:effectLst/>
                  <a:latin typeface="Arial" panose="020B0604020202020204" pitchFamily="34" charset="0"/>
                </a:rPr>
                <a:t>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3" name="Line 9">
              <a:extLst>
                <a:ext uri="{FF2B5EF4-FFF2-40B4-BE49-F238E27FC236}">
                  <a16:creationId xmlns:a16="http://schemas.microsoft.com/office/drawing/2014/main" id="{08D680C1-AEC8-4CEE-8019-61A840CD269A}"/>
                </a:ext>
              </a:extLst>
            </p:cNvPr>
            <p:cNvSpPr>
              <a:spLocks noChangeShapeType="1"/>
            </p:cNvSpPr>
            <p:nvPr/>
          </p:nvSpPr>
          <p:spPr bwMode="auto">
            <a:xfrm flipH="1">
              <a:off x="3261" y="1343"/>
              <a:ext cx="30" cy="0"/>
            </a:xfrm>
            <a:prstGeom prst="line">
              <a:avLst/>
            </a:prstGeom>
            <a:noFill/>
            <a:ln w="12700">
              <a:solidFill>
                <a:srgbClr val="231F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 name="Rectangle 10">
              <a:extLst>
                <a:ext uri="{FF2B5EF4-FFF2-40B4-BE49-F238E27FC236}">
                  <a16:creationId xmlns:a16="http://schemas.microsoft.com/office/drawing/2014/main" id="{36EBB5A6-A489-46B5-9C9F-FFC68D531CE3}"/>
                </a:ext>
              </a:extLst>
            </p:cNvPr>
            <p:cNvSpPr>
              <a:spLocks noChangeArrowheads="1"/>
            </p:cNvSpPr>
            <p:nvPr/>
          </p:nvSpPr>
          <p:spPr bwMode="auto">
            <a:xfrm>
              <a:off x="3203" y="1309"/>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31F20"/>
                  </a:solidFill>
                  <a:effectLst/>
                  <a:latin typeface="Arial" panose="020B0604020202020204" pitchFamily="34" charset="0"/>
                </a:rPr>
                <a:t>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5" name="Line 11">
              <a:extLst>
                <a:ext uri="{FF2B5EF4-FFF2-40B4-BE49-F238E27FC236}">
                  <a16:creationId xmlns:a16="http://schemas.microsoft.com/office/drawing/2014/main" id="{72A05D7A-8A51-4732-AACE-FB4C5CE82CB4}"/>
                </a:ext>
              </a:extLst>
            </p:cNvPr>
            <p:cNvSpPr>
              <a:spLocks noChangeShapeType="1"/>
            </p:cNvSpPr>
            <p:nvPr/>
          </p:nvSpPr>
          <p:spPr bwMode="auto">
            <a:xfrm flipH="1">
              <a:off x="3261" y="1639"/>
              <a:ext cx="30" cy="0"/>
            </a:xfrm>
            <a:prstGeom prst="line">
              <a:avLst/>
            </a:prstGeom>
            <a:noFill/>
            <a:ln w="12700">
              <a:solidFill>
                <a:srgbClr val="231F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 name="Rectangle 12">
              <a:extLst>
                <a:ext uri="{FF2B5EF4-FFF2-40B4-BE49-F238E27FC236}">
                  <a16:creationId xmlns:a16="http://schemas.microsoft.com/office/drawing/2014/main" id="{DC364711-6B97-4365-ADED-38A453D4EB42}"/>
                </a:ext>
              </a:extLst>
            </p:cNvPr>
            <p:cNvSpPr>
              <a:spLocks noChangeArrowheads="1"/>
            </p:cNvSpPr>
            <p:nvPr/>
          </p:nvSpPr>
          <p:spPr bwMode="auto">
            <a:xfrm>
              <a:off x="3203" y="1605"/>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231F20"/>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Line 13">
              <a:extLst>
                <a:ext uri="{FF2B5EF4-FFF2-40B4-BE49-F238E27FC236}">
                  <a16:creationId xmlns:a16="http://schemas.microsoft.com/office/drawing/2014/main" id="{2A135FAD-BE28-4DDD-BE45-D2E8678F4F38}"/>
                </a:ext>
              </a:extLst>
            </p:cNvPr>
            <p:cNvSpPr>
              <a:spLocks noChangeShapeType="1"/>
            </p:cNvSpPr>
            <p:nvPr/>
          </p:nvSpPr>
          <p:spPr bwMode="auto">
            <a:xfrm flipH="1">
              <a:off x="3261" y="1934"/>
              <a:ext cx="30" cy="0"/>
            </a:xfrm>
            <a:prstGeom prst="line">
              <a:avLst/>
            </a:prstGeom>
            <a:noFill/>
            <a:ln w="12700">
              <a:solidFill>
                <a:srgbClr val="231F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 name="Rectangle 14">
              <a:extLst>
                <a:ext uri="{FF2B5EF4-FFF2-40B4-BE49-F238E27FC236}">
                  <a16:creationId xmlns:a16="http://schemas.microsoft.com/office/drawing/2014/main" id="{ECF36966-BA49-47A6-9955-A70470C5D782}"/>
                </a:ext>
              </a:extLst>
            </p:cNvPr>
            <p:cNvSpPr>
              <a:spLocks noChangeArrowheads="1"/>
            </p:cNvSpPr>
            <p:nvPr/>
          </p:nvSpPr>
          <p:spPr bwMode="auto">
            <a:xfrm>
              <a:off x="3203" y="1902"/>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231F20"/>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 name="Line 15">
              <a:extLst>
                <a:ext uri="{FF2B5EF4-FFF2-40B4-BE49-F238E27FC236}">
                  <a16:creationId xmlns:a16="http://schemas.microsoft.com/office/drawing/2014/main" id="{125C6B2B-0FBE-48F2-A741-B2F137CC1659}"/>
                </a:ext>
              </a:extLst>
            </p:cNvPr>
            <p:cNvSpPr>
              <a:spLocks noChangeShapeType="1"/>
            </p:cNvSpPr>
            <p:nvPr/>
          </p:nvSpPr>
          <p:spPr bwMode="auto">
            <a:xfrm flipH="1">
              <a:off x="3261" y="2229"/>
              <a:ext cx="30" cy="0"/>
            </a:xfrm>
            <a:prstGeom prst="line">
              <a:avLst/>
            </a:prstGeom>
            <a:noFill/>
            <a:ln w="12700">
              <a:solidFill>
                <a:srgbClr val="231F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 name="Rectangle 16">
              <a:extLst>
                <a:ext uri="{FF2B5EF4-FFF2-40B4-BE49-F238E27FC236}">
                  <a16:creationId xmlns:a16="http://schemas.microsoft.com/office/drawing/2014/main" id="{385B0F78-F55C-47ED-A65B-C2401328C445}"/>
                </a:ext>
              </a:extLst>
            </p:cNvPr>
            <p:cNvSpPr>
              <a:spLocks noChangeArrowheads="1"/>
            </p:cNvSpPr>
            <p:nvPr/>
          </p:nvSpPr>
          <p:spPr bwMode="auto">
            <a:xfrm>
              <a:off x="3203" y="2197"/>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231F20"/>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 name="Line 17">
              <a:extLst>
                <a:ext uri="{FF2B5EF4-FFF2-40B4-BE49-F238E27FC236}">
                  <a16:creationId xmlns:a16="http://schemas.microsoft.com/office/drawing/2014/main" id="{741B9892-88A9-494D-A6E3-C346AC4718FD}"/>
                </a:ext>
              </a:extLst>
            </p:cNvPr>
            <p:cNvSpPr>
              <a:spLocks noChangeShapeType="1"/>
            </p:cNvSpPr>
            <p:nvPr/>
          </p:nvSpPr>
          <p:spPr bwMode="auto">
            <a:xfrm flipH="1">
              <a:off x="3261" y="2525"/>
              <a:ext cx="30" cy="0"/>
            </a:xfrm>
            <a:prstGeom prst="line">
              <a:avLst/>
            </a:prstGeom>
            <a:noFill/>
            <a:ln w="12700">
              <a:solidFill>
                <a:srgbClr val="231F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2" name="Rectangle 18">
              <a:extLst>
                <a:ext uri="{FF2B5EF4-FFF2-40B4-BE49-F238E27FC236}">
                  <a16:creationId xmlns:a16="http://schemas.microsoft.com/office/drawing/2014/main" id="{555D6DA0-B307-4060-AC3D-390C7C8552B4}"/>
                </a:ext>
              </a:extLst>
            </p:cNvPr>
            <p:cNvSpPr>
              <a:spLocks noChangeArrowheads="1"/>
            </p:cNvSpPr>
            <p:nvPr/>
          </p:nvSpPr>
          <p:spPr bwMode="auto">
            <a:xfrm>
              <a:off x="3203" y="2493"/>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231F2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 name="Rectangle 19">
              <a:extLst>
                <a:ext uri="{FF2B5EF4-FFF2-40B4-BE49-F238E27FC236}">
                  <a16:creationId xmlns:a16="http://schemas.microsoft.com/office/drawing/2014/main" id="{9148F968-C0D7-42E0-9914-3BBD81239ED3}"/>
                </a:ext>
              </a:extLst>
            </p:cNvPr>
            <p:cNvSpPr>
              <a:spLocks noChangeArrowheads="1"/>
            </p:cNvSpPr>
            <p:nvPr/>
          </p:nvSpPr>
          <p:spPr bwMode="auto">
            <a:xfrm>
              <a:off x="3288" y="2598"/>
              <a:ext cx="8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31F20"/>
                  </a:solidFill>
                  <a:effectLst/>
                  <a:latin typeface="Arial" panose="020B0604020202020204" pitchFamily="34" charset="0"/>
                </a:rPr>
                <a:t>BL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4" name="Line 20">
              <a:extLst>
                <a:ext uri="{FF2B5EF4-FFF2-40B4-BE49-F238E27FC236}">
                  <a16:creationId xmlns:a16="http://schemas.microsoft.com/office/drawing/2014/main" id="{E0D69C8E-1F6F-4F37-BD27-0433492A5623}"/>
                </a:ext>
              </a:extLst>
            </p:cNvPr>
            <p:cNvSpPr>
              <a:spLocks noChangeShapeType="1"/>
            </p:cNvSpPr>
            <p:nvPr/>
          </p:nvSpPr>
          <p:spPr bwMode="auto">
            <a:xfrm>
              <a:off x="3325" y="2557"/>
              <a:ext cx="0" cy="32"/>
            </a:xfrm>
            <a:prstGeom prst="line">
              <a:avLst/>
            </a:prstGeom>
            <a:noFill/>
            <a:ln w="12700">
              <a:solidFill>
                <a:srgbClr val="231F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 name="Rectangle 21">
              <a:extLst>
                <a:ext uri="{FF2B5EF4-FFF2-40B4-BE49-F238E27FC236}">
                  <a16:creationId xmlns:a16="http://schemas.microsoft.com/office/drawing/2014/main" id="{A2F48937-1171-4444-B365-B524F3C697B0}"/>
                </a:ext>
              </a:extLst>
            </p:cNvPr>
            <p:cNvSpPr>
              <a:spLocks noChangeArrowheads="1"/>
            </p:cNvSpPr>
            <p:nvPr/>
          </p:nvSpPr>
          <p:spPr bwMode="auto">
            <a:xfrm>
              <a:off x="3476" y="2598"/>
              <a:ext cx="1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231F20"/>
                  </a:solidFill>
                  <a:effectLst/>
                  <a:latin typeface="Arial" panose="020B0604020202020204" pitchFamily="34" charset="0"/>
                </a:rPr>
                <a:t>–12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 name="Line 22">
              <a:extLst>
                <a:ext uri="{FF2B5EF4-FFF2-40B4-BE49-F238E27FC236}">
                  <a16:creationId xmlns:a16="http://schemas.microsoft.com/office/drawing/2014/main" id="{F1460656-7A9A-44DD-8D63-9C93FB15844A}"/>
                </a:ext>
              </a:extLst>
            </p:cNvPr>
            <p:cNvSpPr>
              <a:spLocks noChangeShapeType="1"/>
            </p:cNvSpPr>
            <p:nvPr/>
          </p:nvSpPr>
          <p:spPr bwMode="auto">
            <a:xfrm>
              <a:off x="3529" y="2557"/>
              <a:ext cx="0" cy="32"/>
            </a:xfrm>
            <a:prstGeom prst="line">
              <a:avLst/>
            </a:prstGeom>
            <a:noFill/>
            <a:ln w="12700">
              <a:solidFill>
                <a:srgbClr val="231F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 name="Rectangle 23">
              <a:extLst>
                <a:ext uri="{FF2B5EF4-FFF2-40B4-BE49-F238E27FC236}">
                  <a16:creationId xmlns:a16="http://schemas.microsoft.com/office/drawing/2014/main" id="{3F283C73-CC4D-420E-9D77-CD085BDD3658}"/>
                </a:ext>
              </a:extLst>
            </p:cNvPr>
            <p:cNvSpPr>
              <a:spLocks noChangeArrowheads="1"/>
            </p:cNvSpPr>
            <p:nvPr/>
          </p:nvSpPr>
          <p:spPr bwMode="auto">
            <a:xfrm>
              <a:off x="3605" y="2209"/>
              <a:ext cx="129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31F20"/>
                  </a:solidFill>
                  <a:effectLst/>
                  <a:latin typeface="Arial" panose="020B0604020202020204" pitchFamily="34" charset="0"/>
                </a:rPr>
                <a:t>Budesonide/formoterol maintenance and as needed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8" name="Rectangle 24">
              <a:extLst>
                <a:ext uri="{FF2B5EF4-FFF2-40B4-BE49-F238E27FC236}">
                  <a16:creationId xmlns:a16="http://schemas.microsoft.com/office/drawing/2014/main" id="{C970DC2F-95C4-466E-84BE-9E14B1957516}"/>
                </a:ext>
              </a:extLst>
            </p:cNvPr>
            <p:cNvSpPr>
              <a:spLocks noChangeArrowheads="1"/>
            </p:cNvSpPr>
            <p:nvPr/>
          </p:nvSpPr>
          <p:spPr bwMode="auto">
            <a:xfrm>
              <a:off x="3698" y="2598"/>
              <a:ext cx="7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231F20"/>
                  </a:solidFill>
                  <a:effectLst/>
                  <a:latin typeface="Arial" panose="020B0604020202020204" pitchFamily="34" charset="0"/>
                </a:rPr>
                <a:t>–9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 name="Line 25">
              <a:extLst>
                <a:ext uri="{FF2B5EF4-FFF2-40B4-BE49-F238E27FC236}">
                  <a16:creationId xmlns:a16="http://schemas.microsoft.com/office/drawing/2014/main" id="{96776F4A-581D-4404-923D-08F27A793E70}"/>
                </a:ext>
              </a:extLst>
            </p:cNvPr>
            <p:cNvSpPr>
              <a:spLocks noChangeShapeType="1"/>
            </p:cNvSpPr>
            <p:nvPr/>
          </p:nvSpPr>
          <p:spPr bwMode="auto">
            <a:xfrm>
              <a:off x="3732" y="2557"/>
              <a:ext cx="0" cy="32"/>
            </a:xfrm>
            <a:prstGeom prst="line">
              <a:avLst/>
            </a:prstGeom>
            <a:noFill/>
            <a:ln w="12700">
              <a:solidFill>
                <a:srgbClr val="231F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 name="Rectangle 26">
              <a:extLst>
                <a:ext uri="{FF2B5EF4-FFF2-40B4-BE49-F238E27FC236}">
                  <a16:creationId xmlns:a16="http://schemas.microsoft.com/office/drawing/2014/main" id="{4630A094-DB2C-47EB-886F-0169531B49DD}"/>
                </a:ext>
              </a:extLst>
            </p:cNvPr>
            <p:cNvSpPr>
              <a:spLocks noChangeArrowheads="1"/>
            </p:cNvSpPr>
            <p:nvPr/>
          </p:nvSpPr>
          <p:spPr bwMode="auto">
            <a:xfrm>
              <a:off x="3900" y="2598"/>
              <a:ext cx="7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231F20"/>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1" name="Line 27">
              <a:extLst>
                <a:ext uri="{FF2B5EF4-FFF2-40B4-BE49-F238E27FC236}">
                  <a16:creationId xmlns:a16="http://schemas.microsoft.com/office/drawing/2014/main" id="{F7C4AEB2-0FEA-46A0-A61D-CD2E5A4D8CFD}"/>
                </a:ext>
              </a:extLst>
            </p:cNvPr>
            <p:cNvSpPr>
              <a:spLocks noChangeShapeType="1"/>
            </p:cNvSpPr>
            <p:nvPr/>
          </p:nvSpPr>
          <p:spPr bwMode="auto">
            <a:xfrm>
              <a:off x="3934" y="2557"/>
              <a:ext cx="0" cy="32"/>
            </a:xfrm>
            <a:prstGeom prst="line">
              <a:avLst/>
            </a:prstGeom>
            <a:noFill/>
            <a:ln w="12700">
              <a:solidFill>
                <a:srgbClr val="231F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 name="Rectangle 28">
              <a:extLst>
                <a:ext uri="{FF2B5EF4-FFF2-40B4-BE49-F238E27FC236}">
                  <a16:creationId xmlns:a16="http://schemas.microsoft.com/office/drawing/2014/main" id="{819D1B9B-9EDE-4B6C-A406-E6251F32335C}"/>
                </a:ext>
              </a:extLst>
            </p:cNvPr>
            <p:cNvSpPr>
              <a:spLocks noChangeArrowheads="1"/>
            </p:cNvSpPr>
            <p:nvPr/>
          </p:nvSpPr>
          <p:spPr bwMode="auto">
            <a:xfrm>
              <a:off x="4102" y="2598"/>
              <a:ext cx="7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231F20"/>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3" name="Line 29">
              <a:extLst>
                <a:ext uri="{FF2B5EF4-FFF2-40B4-BE49-F238E27FC236}">
                  <a16:creationId xmlns:a16="http://schemas.microsoft.com/office/drawing/2014/main" id="{180DEF54-1DA0-4251-9A21-FE036E3EE644}"/>
                </a:ext>
              </a:extLst>
            </p:cNvPr>
            <p:cNvSpPr>
              <a:spLocks noChangeShapeType="1"/>
            </p:cNvSpPr>
            <p:nvPr/>
          </p:nvSpPr>
          <p:spPr bwMode="auto">
            <a:xfrm>
              <a:off x="4136" y="2557"/>
              <a:ext cx="0" cy="32"/>
            </a:xfrm>
            <a:prstGeom prst="line">
              <a:avLst/>
            </a:prstGeom>
            <a:noFill/>
            <a:ln w="12700">
              <a:solidFill>
                <a:srgbClr val="231F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 name="Rectangle 30">
              <a:extLst>
                <a:ext uri="{FF2B5EF4-FFF2-40B4-BE49-F238E27FC236}">
                  <a16:creationId xmlns:a16="http://schemas.microsoft.com/office/drawing/2014/main" id="{E93473D2-D113-445E-A282-411156E4E2B9}"/>
                </a:ext>
              </a:extLst>
            </p:cNvPr>
            <p:cNvSpPr>
              <a:spLocks noChangeArrowheads="1"/>
            </p:cNvSpPr>
            <p:nvPr/>
          </p:nvSpPr>
          <p:spPr bwMode="auto">
            <a:xfrm>
              <a:off x="4324" y="2598"/>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231F2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5" name="Line 31">
              <a:extLst>
                <a:ext uri="{FF2B5EF4-FFF2-40B4-BE49-F238E27FC236}">
                  <a16:creationId xmlns:a16="http://schemas.microsoft.com/office/drawing/2014/main" id="{6FD2B590-AACE-4F95-9D17-580E3740AA78}"/>
                </a:ext>
              </a:extLst>
            </p:cNvPr>
            <p:cNvSpPr>
              <a:spLocks noChangeShapeType="1"/>
            </p:cNvSpPr>
            <p:nvPr/>
          </p:nvSpPr>
          <p:spPr bwMode="auto">
            <a:xfrm>
              <a:off x="4338" y="2557"/>
              <a:ext cx="0" cy="32"/>
            </a:xfrm>
            <a:prstGeom prst="line">
              <a:avLst/>
            </a:prstGeom>
            <a:noFill/>
            <a:ln w="12700">
              <a:solidFill>
                <a:srgbClr val="231F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6" name="Rectangle 32">
              <a:extLst>
                <a:ext uri="{FF2B5EF4-FFF2-40B4-BE49-F238E27FC236}">
                  <a16:creationId xmlns:a16="http://schemas.microsoft.com/office/drawing/2014/main" id="{CF8705B8-11CE-4FF8-930A-FBF835CFA3A7}"/>
                </a:ext>
              </a:extLst>
            </p:cNvPr>
            <p:cNvSpPr>
              <a:spLocks noChangeArrowheads="1"/>
            </p:cNvSpPr>
            <p:nvPr/>
          </p:nvSpPr>
          <p:spPr bwMode="auto">
            <a:xfrm>
              <a:off x="4526" y="2598"/>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231F20"/>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7" name="Line 33">
              <a:extLst>
                <a:ext uri="{FF2B5EF4-FFF2-40B4-BE49-F238E27FC236}">
                  <a16:creationId xmlns:a16="http://schemas.microsoft.com/office/drawing/2014/main" id="{C418C35D-07AF-4EBA-B575-AFA4B56FBBE0}"/>
                </a:ext>
              </a:extLst>
            </p:cNvPr>
            <p:cNvSpPr>
              <a:spLocks noChangeShapeType="1"/>
            </p:cNvSpPr>
            <p:nvPr/>
          </p:nvSpPr>
          <p:spPr bwMode="auto">
            <a:xfrm>
              <a:off x="4540" y="2557"/>
              <a:ext cx="0" cy="32"/>
            </a:xfrm>
            <a:prstGeom prst="line">
              <a:avLst/>
            </a:prstGeom>
            <a:noFill/>
            <a:ln w="12700">
              <a:solidFill>
                <a:srgbClr val="231F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 name="Rectangle 34">
              <a:extLst>
                <a:ext uri="{FF2B5EF4-FFF2-40B4-BE49-F238E27FC236}">
                  <a16:creationId xmlns:a16="http://schemas.microsoft.com/office/drawing/2014/main" id="{27F60CC9-AE66-4B90-85D7-FBBB974DB709}"/>
                </a:ext>
              </a:extLst>
            </p:cNvPr>
            <p:cNvSpPr>
              <a:spLocks noChangeArrowheads="1"/>
            </p:cNvSpPr>
            <p:nvPr/>
          </p:nvSpPr>
          <p:spPr bwMode="auto">
            <a:xfrm>
              <a:off x="4728" y="2598"/>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231F20"/>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9" name="Line 35">
              <a:extLst>
                <a:ext uri="{FF2B5EF4-FFF2-40B4-BE49-F238E27FC236}">
                  <a16:creationId xmlns:a16="http://schemas.microsoft.com/office/drawing/2014/main" id="{DB45FC8D-9C32-45DB-97BB-9175D27A4D30}"/>
                </a:ext>
              </a:extLst>
            </p:cNvPr>
            <p:cNvSpPr>
              <a:spLocks noChangeShapeType="1"/>
            </p:cNvSpPr>
            <p:nvPr/>
          </p:nvSpPr>
          <p:spPr bwMode="auto">
            <a:xfrm>
              <a:off x="4742" y="2557"/>
              <a:ext cx="0" cy="32"/>
            </a:xfrm>
            <a:prstGeom prst="line">
              <a:avLst/>
            </a:prstGeom>
            <a:noFill/>
            <a:ln w="12700">
              <a:solidFill>
                <a:srgbClr val="231F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 name="Rectangle 36">
              <a:extLst>
                <a:ext uri="{FF2B5EF4-FFF2-40B4-BE49-F238E27FC236}">
                  <a16:creationId xmlns:a16="http://schemas.microsoft.com/office/drawing/2014/main" id="{0296C7C5-B559-4C14-B8E1-C2F590CD3880}"/>
                </a:ext>
              </a:extLst>
            </p:cNvPr>
            <p:cNvSpPr>
              <a:spLocks noChangeArrowheads="1"/>
            </p:cNvSpPr>
            <p:nvPr/>
          </p:nvSpPr>
          <p:spPr bwMode="auto">
            <a:xfrm>
              <a:off x="4931" y="2598"/>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231F20"/>
                  </a:solidFill>
                  <a:effectLst/>
                  <a:latin typeface="Arial" panose="020B0604020202020204" pitchFamily="34" charset="0"/>
                </a:rPr>
                <a:t>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1" name="Line 37">
              <a:extLst>
                <a:ext uri="{FF2B5EF4-FFF2-40B4-BE49-F238E27FC236}">
                  <a16:creationId xmlns:a16="http://schemas.microsoft.com/office/drawing/2014/main" id="{E57BAD2A-7FE0-462F-80D9-3D2A4252A31E}"/>
                </a:ext>
              </a:extLst>
            </p:cNvPr>
            <p:cNvSpPr>
              <a:spLocks noChangeShapeType="1"/>
            </p:cNvSpPr>
            <p:nvPr/>
          </p:nvSpPr>
          <p:spPr bwMode="auto">
            <a:xfrm>
              <a:off x="4945" y="2557"/>
              <a:ext cx="0" cy="32"/>
            </a:xfrm>
            <a:prstGeom prst="line">
              <a:avLst/>
            </a:prstGeom>
            <a:noFill/>
            <a:ln w="12700">
              <a:solidFill>
                <a:srgbClr val="231F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 name="Rectangle 38">
              <a:extLst>
                <a:ext uri="{FF2B5EF4-FFF2-40B4-BE49-F238E27FC236}">
                  <a16:creationId xmlns:a16="http://schemas.microsoft.com/office/drawing/2014/main" id="{05D71DC7-938E-45E2-B226-F4268F11BBF9}"/>
                </a:ext>
              </a:extLst>
            </p:cNvPr>
            <p:cNvSpPr>
              <a:spLocks noChangeArrowheads="1"/>
            </p:cNvSpPr>
            <p:nvPr/>
          </p:nvSpPr>
          <p:spPr bwMode="auto">
            <a:xfrm>
              <a:off x="5115" y="2598"/>
              <a:ext cx="7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231F20"/>
                  </a:solidFill>
                  <a:effectLst/>
                  <a:latin typeface="Arial" panose="020B0604020202020204" pitchFamily="34" charset="0"/>
                </a:rPr>
                <a:t>12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3" name="Line 39">
              <a:extLst>
                <a:ext uri="{FF2B5EF4-FFF2-40B4-BE49-F238E27FC236}">
                  <a16:creationId xmlns:a16="http://schemas.microsoft.com/office/drawing/2014/main" id="{466BF570-2467-4576-B31E-1F97B542D571}"/>
                </a:ext>
              </a:extLst>
            </p:cNvPr>
            <p:cNvSpPr>
              <a:spLocks noChangeShapeType="1"/>
            </p:cNvSpPr>
            <p:nvPr/>
          </p:nvSpPr>
          <p:spPr bwMode="auto">
            <a:xfrm>
              <a:off x="5149" y="2557"/>
              <a:ext cx="0" cy="32"/>
            </a:xfrm>
            <a:prstGeom prst="line">
              <a:avLst/>
            </a:prstGeom>
            <a:noFill/>
            <a:ln w="12700">
              <a:solidFill>
                <a:srgbClr val="231F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4" name="Rectangle 40">
              <a:extLst>
                <a:ext uri="{FF2B5EF4-FFF2-40B4-BE49-F238E27FC236}">
                  <a16:creationId xmlns:a16="http://schemas.microsoft.com/office/drawing/2014/main" id="{58570BC7-88A1-4688-AA2E-E566EF92F29B}"/>
                </a:ext>
              </a:extLst>
            </p:cNvPr>
            <p:cNvSpPr>
              <a:spLocks noChangeArrowheads="1"/>
            </p:cNvSpPr>
            <p:nvPr/>
          </p:nvSpPr>
          <p:spPr bwMode="auto">
            <a:xfrm>
              <a:off x="5317" y="2598"/>
              <a:ext cx="7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31F20"/>
                  </a:solidFill>
                  <a:effectLst/>
                  <a:latin typeface="Arial" panose="020B0604020202020204" pitchFamily="34" charset="0"/>
                </a:rPr>
                <a:t>15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5" name="Line 41">
              <a:extLst>
                <a:ext uri="{FF2B5EF4-FFF2-40B4-BE49-F238E27FC236}">
                  <a16:creationId xmlns:a16="http://schemas.microsoft.com/office/drawing/2014/main" id="{9CFEA500-3EC8-4647-A404-1BD25D1E2C84}"/>
                </a:ext>
              </a:extLst>
            </p:cNvPr>
            <p:cNvSpPr>
              <a:spLocks noChangeShapeType="1"/>
            </p:cNvSpPr>
            <p:nvPr/>
          </p:nvSpPr>
          <p:spPr bwMode="auto">
            <a:xfrm>
              <a:off x="3433" y="2237"/>
              <a:ext cx="138" cy="0"/>
            </a:xfrm>
            <a:prstGeom prst="line">
              <a:avLst/>
            </a:prstGeom>
            <a:noFill/>
            <a:ln w="19050">
              <a:solidFill>
                <a:srgbClr val="65D2D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 name="Rectangle 42">
              <a:extLst>
                <a:ext uri="{FF2B5EF4-FFF2-40B4-BE49-F238E27FC236}">
                  <a16:creationId xmlns:a16="http://schemas.microsoft.com/office/drawing/2014/main" id="{BCA3A251-1819-430F-88BA-9FE6DB3535A2}"/>
                </a:ext>
              </a:extLst>
            </p:cNvPr>
            <p:cNvSpPr>
              <a:spLocks noChangeArrowheads="1"/>
            </p:cNvSpPr>
            <p:nvPr/>
          </p:nvSpPr>
          <p:spPr bwMode="auto">
            <a:xfrm>
              <a:off x="3487" y="2389"/>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 name="Freeform 43">
              <a:extLst>
                <a:ext uri="{FF2B5EF4-FFF2-40B4-BE49-F238E27FC236}">
                  <a16:creationId xmlns:a16="http://schemas.microsoft.com/office/drawing/2014/main" id="{DC72DAE9-2F35-4787-8779-938D114F1197}"/>
                </a:ext>
              </a:extLst>
            </p:cNvPr>
            <p:cNvSpPr>
              <a:spLocks/>
            </p:cNvSpPr>
            <p:nvPr/>
          </p:nvSpPr>
          <p:spPr bwMode="auto">
            <a:xfrm>
              <a:off x="3487" y="2221"/>
              <a:ext cx="32" cy="32"/>
            </a:xfrm>
            <a:custGeom>
              <a:avLst/>
              <a:gdLst>
                <a:gd name="T0" fmla="*/ 0 w 32"/>
                <a:gd name="T1" fmla="*/ 16 h 32"/>
                <a:gd name="T2" fmla="*/ 0 w 32"/>
                <a:gd name="T3" fmla="*/ 16 h 32"/>
                <a:gd name="T4" fmla="*/ 0 w 32"/>
                <a:gd name="T5" fmla="*/ 22 h 32"/>
                <a:gd name="T6" fmla="*/ 4 w 32"/>
                <a:gd name="T7" fmla="*/ 28 h 32"/>
                <a:gd name="T8" fmla="*/ 10 w 32"/>
                <a:gd name="T9" fmla="*/ 30 h 32"/>
                <a:gd name="T10" fmla="*/ 16 w 32"/>
                <a:gd name="T11" fmla="*/ 32 h 32"/>
                <a:gd name="T12" fmla="*/ 16 w 32"/>
                <a:gd name="T13" fmla="*/ 32 h 32"/>
                <a:gd name="T14" fmla="*/ 22 w 32"/>
                <a:gd name="T15" fmla="*/ 30 h 32"/>
                <a:gd name="T16" fmla="*/ 26 w 32"/>
                <a:gd name="T17" fmla="*/ 28 h 32"/>
                <a:gd name="T18" fmla="*/ 30 w 32"/>
                <a:gd name="T19" fmla="*/ 22 h 32"/>
                <a:gd name="T20" fmla="*/ 32 w 32"/>
                <a:gd name="T21" fmla="*/ 16 h 32"/>
                <a:gd name="T22" fmla="*/ 32 w 32"/>
                <a:gd name="T23" fmla="*/ 16 h 32"/>
                <a:gd name="T24" fmla="*/ 30 w 32"/>
                <a:gd name="T25" fmla="*/ 10 h 32"/>
                <a:gd name="T26" fmla="*/ 26 w 32"/>
                <a:gd name="T27" fmla="*/ 4 h 32"/>
                <a:gd name="T28" fmla="*/ 22 w 32"/>
                <a:gd name="T29" fmla="*/ 2 h 32"/>
                <a:gd name="T30" fmla="*/ 16 w 32"/>
                <a:gd name="T31" fmla="*/ 0 h 32"/>
                <a:gd name="T32" fmla="*/ 16 w 32"/>
                <a:gd name="T33" fmla="*/ 0 h 32"/>
                <a:gd name="T34" fmla="*/ 10 w 32"/>
                <a:gd name="T35" fmla="*/ 2 h 32"/>
                <a:gd name="T36" fmla="*/ 4 w 32"/>
                <a:gd name="T37" fmla="*/ 4 h 32"/>
                <a:gd name="T38" fmla="*/ 0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0" y="22"/>
                  </a:lnTo>
                  <a:lnTo>
                    <a:pt x="4" y="28"/>
                  </a:lnTo>
                  <a:lnTo>
                    <a:pt x="10" y="30"/>
                  </a:lnTo>
                  <a:lnTo>
                    <a:pt x="16" y="32"/>
                  </a:lnTo>
                  <a:lnTo>
                    <a:pt x="16" y="32"/>
                  </a:lnTo>
                  <a:lnTo>
                    <a:pt x="22" y="30"/>
                  </a:lnTo>
                  <a:lnTo>
                    <a:pt x="26" y="28"/>
                  </a:lnTo>
                  <a:lnTo>
                    <a:pt x="30" y="22"/>
                  </a:lnTo>
                  <a:lnTo>
                    <a:pt x="32" y="16"/>
                  </a:lnTo>
                  <a:lnTo>
                    <a:pt x="32" y="16"/>
                  </a:lnTo>
                  <a:lnTo>
                    <a:pt x="30" y="10"/>
                  </a:lnTo>
                  <a:lnTo>
                    <a:pt x="26" y="4"/>
                  </a:lnTo>
                  <a:lnTo>
                    <a:pt x="22" y="2"/>
                  </a:lnTo>
                  <a:lnTo>
                    <a:pt x="16" y="0"/>
                  </a:lnTo>
                  <a:lnTo>
                    <a:pt x="16" y="0"/>
                  </a:lnTo>
                  <a:lnTo>
                    <a:pt x="10" y="2"/>
                  </a:lnTo>
                  <a:lnTo>
                    <a:pt x="4" y="4"/>
                  </a:lnTo>
                  <a:lnTo>
                    <a:pt x="0"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 name="Rectangle 44">
              <a:extLst>
                <a:ext uri="{FF2B5EF4-FFF2-40B4-BE49-F238E27FC236}">
                  <a16:creationId xmlns:a16="http://schemas.microsoft.com/office/drawing/2014/main" id="{D27F0040-0DF0-4A9A-A336-ECCFDC303C59}"/>
                </a:ext>
              </a:extLst>
            </p:cNvPr>
            <p:cNvSpPr>
              <a:spLocks noChangeArrowheads="1"/>
            </p:cNvSpPr>
            <p:nvPr/>
          </p:nvSpPr>
          <p:spPr bwMode="auto">
            <a:xfrm>
              <a:off x="3605" y="2293"/>
              <a:ext cx="1483"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31F20"/>
                  </a:solidFill>
                  <a:effectLst/>
                  <a:latin typeface="Arial" panose="020B0604020202020204" pitchFamily="34" charset="0"/>
                </a:rPr>
                <a:t>Budesonide/formoterol maintenance plus SABA as needed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9" name="Line 45">
              <a:extLst>
                <a:ext uri="{FF2B5EF4-FFF2-40B4-BE49-F238E27FC236}">
                  <a16:creationId xmlns:a16="http://schemas.microsoft.com/office/drawing/2014/main" id="{FD4C3E22-E8D9-4E62-BCAF-CAD5D7BF1EDF}"/>
                </a:ext>
              </a:extLst>
            </p:cNvPr>
            <p:cNvSpPr>
              <a:spLocks noChangeShapeType="1"/>
            </p:cNvSpPr>
            <p:nvPr/>
          </p:nvSpPr>
          <p:spPr bwMode="auto">
            <a:xfrm>
              <a:off x="3433" y="2321"/>
              <a:ext cx="138" cy="0"/>
            </a:xfrm>
            <a:prstGeom prst="line">
              <a:avLst/>
            </a:prstGeom>
            <a:noFill/>
            <a:ln w="19050">
              <a:solidFill>
                <a:srgbClr val="0D37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 name="Rectangle 46">
              <a:extLst>
                <a:ext uri="{FF2B5EF4-FFF2-40B4-BE49-F238E27FC236}">
                  <a16:creationId xmlns:a16="http://schemas.microsoft.com/office/drawing/2014/main" id="{CD3F3E45-3959-4F9E-9465-2D52037945A5}"/>
                </a:ext>
              </a:extLst>
            </p:cNvPr>
            <p:cNvSpPr>
              <a:spLocks noChangeArrowheads="1"/>
            </p:cNvSpPr>
            <p:nvPr/>
          </p:nvSpPr>
          <p:spPr bwMode="auto">
            <a:xfrm>
              <a:off x="3605" y="2377"/>
              <a:ext cx="1143"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31F20"/>
                  </a:solidFill>
                  <a:effectLst/>
                  <a:latin typeface="Arial" panose="020B0604020202020204" pitchFamily="34" charset="0"/>
                </a:rPr>
                <a:t>Fluticasone/salmeterol plus SABA as needed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1" name="Line 47">
              <a:extLst>
                <a:ext uri="{FF2B5EF4-FFF2-40B4-BE49-F238E27FC236}">
                  <a16:creationId xmlns:a16="http://schemas.microsoft.com/office/drawing/2014/main" id="{5ED64B89-2E4E-4D9C-B86F-001FA4C4E6AF}"/>
                </a:ext>
              </a:extLst>
            </p:cNvPr>
            <p:cNvSpPr>
              <a:spLocks noChangeShapeType="1"/>
            </p:cNvSpPr>
            <p:nvPr/>
          </p:nvSpPr>
          <p:spPr bwMode="auto">
            <a:xfrm>
              <a:off x="3433" y="2405"/>
              <a:ext cx="138" cy="0"/>
            </a:xfrm>
            <a:prstGeom prst="line">
              <a:avLst/>
            </a:prstGeom>
            <a:noFill/>
            <a:ln w="19050">
              <a:solidFill>
                <a:srgbClr val="D0006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 name="Freeform 48">
              <a:extLst>
                <a:ext uri="{FF2B5EF4-FFF2-40B4-BE49-F238E27FC236}">
                  <a16:creationId xmlns:a16="http://schemas.microsoft.com/office/drawing/2014/main" id="{954F4973-7A8A-4880-9447-73A51C5AFC31}"/>
                </a:ext>
              </a:extLst>
            </p:cNvPr>
            <p:cNvSpPr>
              <a:spLocks/>
            </p:cNvSpPr>
            <p:nvPr/>
          </p:nvSpPr>
          <p:spPr bwMode="auto">
            <a:xfrm>
              <a:off x="3485" y="2301"/>
              <a:ext cx="36" cy="36"/>
            </a:xfrm>
            <a:custGeom>
              <a:avLst/>
              <a:gdLst>
                <a:gd name="T0" fmla="*/ 18 w 36"/>
                <a:gd name="T1" fmla="*/ 0 h 36"/>
                <a:gd name="T2" fmla="*/ 0 w 36"/>
                <a:gd name="T3" fmla="*/ 36 h 36"/>
                <a:gd name="T4" fmla="*/ 36 w 36"/>
                <a:gd name="T5" fmla="*/ 36 h 36"/>
                <a:gd name="T6" fmla="*/ 18 w 36"/>
                <a:gd name="T7" fmla="*/ 0 h 36"/>
              </a:gdLst>
              <a:ahLst/>
              <a:cxnLst>
                <a:cxn ang="0">
                  <a:pos x="T0" y="T1"/>
                </a:cxn>
                <a:cxn ang="0">
                  <a:pos x="T2" y="T3"/>
                </a:cxn>
                <a:cxn ang="0">
                  <a:pos x="T4" y="T5"/>
                </a:cxn>
                <a:cxn ang="0">
                  <a:pos x="T6" y="T7"/>
                </a:cxn>
              </a:cxnLst>
              <a:rect l="0" t="0" r="r" b="b"/>
              <a:pathLst>
                <a:path w="36" h="36">
                  <a:moveTo>
                    <a:pt x="18" y="0"/>
                  </a:moveTo>
                  <a:lnTo>
                    <a:pt x="0" y="36"/>
                  </a:lnTo>
                  <a:lnTo>
                    <a:pt x="36" y="36"/>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 name="Rectangle 49">
              <a:extLst>
                <a:ext uri="{FF2B5EF4-FFF2-40B4-BE49-F238E27FC236}">
                  <a16:creationId xmlns:a16="http://schemas.microsoft.com/office/drawing/2014/main" id="{324C64B5-31FE-45CE-9268-50052FCDBB08}"/>
                </a:ext>
              </a:extLst>
            </p:cNvPr>
            <p:cNvSpPr>
              <a:spLocks noChangeArrowheads="1"/>
            </p:cNvSpPr>
            <p:nvPr/>
          </p:nvSpPr>
          <p:spPr bwMode="auto">
            <a:xfrm>
              <a:off x="3648" y="1884"/>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 name="Rectangle 50">
              <a:extLst>
                <a:ext uri="{FF2B5EF4-FFF2-40B4-BE49-F238E27FC236}">
                  <a16:creationId xmlns:a16="http://schemas.microsoft.com/office/drawing/2014/main" id="{14F3D273-F251-45FA-A1B7-4B7CF6A45E03}"/>
                </a:ext>
              </a:extLst>
            </p:cNvPr>
            <p:cNvSpPr>
              <a:spLocks noChangeArrowheads="1"/>
            </p:cNvSpPr>
            <p:nvPr/>
          </p:nvSpPr>
          <p:spPr bwMode="auto">
            <a:xfrm>
              <a:off x="3716" y="1932"/>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 name="Rectangle 51">
              <a:extLst>
                <a:ext uri="{FF2B5EF4-FFF2-40B4-BE49-F238E27FC236}">
                  <a16:creationId xmlns:a16="http://schemas.microsoft.com/office/drawing/2014/main" id="{CE90D515-39DF-4D37-8FC3-EF0173CB69D9}"/>
                </a:ext>
              </a:extLst>
            </p:cNvPr>
            <p:cNvSpPr>
              <a:spLocks noChangeArrowheads="1"/>
            </p:cNvSpPr>
            <p:nvPr/>
          </p:nvSpPr>
          <p:spPr bwMode="auto">
            <a:xfrm>
              <a:off x="3782" y="1804"/>
              <a:ext cx="32" cy="34"/>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 name="Rectangle 52">
              <a:extLst>
                <a:ext uri="{FF2B5EF4-FFF2-40B4-BE49-F238E27FC236}">
                  <a16:creationId xmlns:a16="http://schemas.microsoft.com/office/drawing/2014/main" id="{447C517F-D42C-4F0B-8020-07A1A92A6AE4}"/>
                </a:ext>
              </a:extLst>
            </p:cNvPr>
            <p:cNvSpPr>
              <a:spLocks noChangeArrowheads="1"/>
            </p:cNvSpPr>
            <p:nvPr/>
          </p:nvSpPr>
          <p:spPr bwMode="auto">
            <a:xfrm>
              <a:off x="3850" y="1774"/>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 name="Rectangle 53">
              <a:extLst>
                <a:ext uri="{FF2B5EF4-FFF2-40B4-BE49-F238E27FC236}">
                  <a16:creationId xmlns:a16="http://schemas.microsoft.com/office/drawing/2014/main" id="{F7E5B465-96FC-48C8-B03A-7C74BA1A8139}"/>
                </a:ext>
              </a:extLst>
            </p:cNvPr>
            <p:cNvSpPr>
              <a:spLocks noChangeArrowheads="1"/>
            </p:cNvSpPr>
            <p:nvPr/>
          </p:nvSpPr>
          <p:spPr bwMode="auto">
            <a:xfrm>
              <a:off x="3986" y="1738"/>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 name="Rectangle 54">
              <a:extLst>
                <a:ext uri="{FF2B5EF4-FFF2-40B4-BE49-F238E27FC236}">
                  <a16:creationId xmlns:a16="http://schemas.microsoft.com/office/drawing/2014/main" id="{9149E531-6E7E-4A4E-86FE-899F35A447C7}"/>
                </a:ext>
              </a:extLst>
            </p:cNvPr>
            <p:cNvSpPr>
              <a:spLocks noChangeArrowheads="1"/>
            </p:cNvSpPr>
            <p:nvPr/>
          </p:nvSpPr>
          <p:spPr bwMode="auto">
            <a:xfrm>
              <a:off x="4052" y="1698"/>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 name="Rectangle 55">
              <a:extLst>
                <a:ext uri="{FF2B5EF4-FFF2-40B4-BE49-F238E27FC236}">
                  <a16:creationId xmlns:a16="http://schemas.microsoft.com/office/drawing/2014/main" id="{A6340158-3AEF-4072-9B06-BA58482BD975}"/>
                </a:ext>
              </a:extLst>
            </p:cNvPr>
            <p:cNvSpPr>
              <a:spLocks noChangeArrowheads="1"/>
            </p:cNvSpPr>
            <p:nvPr/>
          </p:nvSpPr>
          <p:spPr bwMode="auto">
            <a:xfrm>
              <a:off x="4188" y="1585"/>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 name="Rectangle 56">
              <a:extLst>
                <a:ext uri="{FF2B5EF4-FFF2-40B4-BE49-F238E27FC236}">
                  <a16:creationId xmlns:a16="http://schemas.microsoft.com/office/drawing/2014/main" id="{2AF4B7AA-7EA7-4FB7-8CAE-41ECEF813A94}"/>
                </a:ext>
              </a:extLst>
            </p:cNvPr>
            <p:cNvSpPr>
              <a:spLocks noChangeArrowheads="1"/>
            </p:cNvSpPr>
            <p:nvPr/>
          </p:nvSpPr>
          <p:spPr bwMode="auto">
            <a:xfrm>
              <a:off x="4254" y="1399"/>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 name="Rectangle 57">
              <a:extLst>
                <a:ext uri="{FF2B5EF4-FFF2-40B4-BE49-F238E27FC236}">
                  <a16:creationId xmlns:a16="http://schemas.microsoft.com/office/drawing/2014/main" id="{D0FB8A44-B811-45DF-ADD8-6B2948EC0062}"/>
                </a:ext>
              </a:extLst>
            </p:cNvPr>
            <p:cNvSpPr>
              <a:spLocks noChangeArrowheads="1"/>
            </p:cNvSpPr>
            <p:nvPr/>
          </p:nvSpPr>
          <p:spPr bwMode="auto">
            <a:xfrm>
              <a:off x="4322" y="1257"/>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 name="Rectangle 58">
              <a:extLst>
                <a:ext uri="{FF2B5EF4-FFF2-40B4-BE49-F238E27FC236}">
                  <a16:creationId xmlns:a16="http://schemas.microsoft.com/office/drawing/2014/main" id="{02B5F813-4ED8-40AC-AAB7-0138D6D030E4}"/>
                </a:ext>
              </a:extLst>
            </p:cNvPr>
            <p:cNvSpPr>
              <a:spLocks noChangeArrowheads="1"/>
            </p:cNvSpPr>
            <p:nvPr/>
          </p:nvSpPr>
          <p:spPr bwMode="auto">
            <a:xfrm>
              <a:off x="4456" y="1587"/>
              <a:ext cx="34"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 name="Rectangle 59">
              <a:extLst>
                <a:ext uri="{FF2B5EF4-FFF2-40B4-BE49-F238E27FC236}">
                  <a16:creationId xmlns:a16="http://schemas.microsoft.com/office/drawing/2014/main" id="{1651568E-E938-40EA-8006-76D824F83445}"/>
                </a:ext>
              </a:extLst>
            </p:cNvPr>
            <p:cNvSpPr>
              <a:spLocks noChangeArrowheads="1"/>
            </p:cNvSpPr>
            <p:nvPr/>
          </p:nvSpPr>
          <p:spPr bwMode="auto">
            <a:xfrm>
              <a:off x="4524" y="1677"/>
              <a:ext cx="32" cy="31"/>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 name="Rectangle 60">
              <a:extLst>
                <a:ext uri="{FF2B5EF4-FFF2-40B4-BE49-F238E27FC236}">
                  <a16:creationId xmlns:a16="http://schemas.microsoft.com/office/drawing/2014/main" id="{75853CC2-9A3F-41A7-942C-9C2F59112C43}"/>
                </a:ext>
              </a:extLst>
            </p:cNvPr>
            <p:cNvSpPr>
              <a:spLocks noChangeArrowheads="1"/>
            </p:cNvSpPr>
            <p:nvPr/>
          </p:nvSpPr>
          <p:spPr bwMode="auto">
            <a:xfrm>
              <a:off x="4592" y="1714"/>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 name="Rectangle 61">
              <a:extLst>
                <a:ext uri="{FF2B5EF4-FFF2-40B4-BE49-F238E27FC236}">
                  <a16:creationId xmlns:a16="http://schemas.microsoft.com/office/drawing/2014/main" id="{D8F65440-A173-4E18-A522-8FC88B4480B2}"/>
                </a:ext>
              </a:extLst>
            </p:cNvPr>
            <p:cNvSpPr>
              <a:spLocks noChangeArrowheads="1"/>
            </p:cNvSpPr>
            <p:nvPr/>
          </p:nvSpPr>
          <p:spPr bwMode="auto">
            <a:xfrm>
              <a:off x="4390" y="1435"/>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 name="Rectangle 62">
              <a:extLst>
                <a:ext uri="{FF2B5EF4-FFF2-40B4-BE49-F238E27FC236}">
                  <a16:creationId xmlns:a16="http://schemas.microsoft.com/office/drawing/2014/main" id="{422F3231-B9F5-4C8D-BED3-A78CC833A7AC}"/>
                </a:ext>
              </a:extLst>
            </p:cNvPr>
            <p:cNvSpPr>
              <a:spLocks noChangeArrowheads="1"/>
            </p:cNvSpPr>
            <p:nvPr/>
          </p:nvSpPr>
          <p:spPr bwMode="auto">
            <a:xfrm>
              <a:off x="4794" y="1776"/>
              <a:ext cx="33"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 name="Rectangle 63">
              <a:extLst>
                <a:ext uri="{FF2B5EF4-FFF2-40B4-BE49-F238E27FC236}">
                  <a16:creationId xmlns:a16="http://schemas.microsoft.com/office/drawing/2014/main" id="{3ADFD0BE-8361-4E21-B558-24D0D6217996}"/>
                </a:ext>
              </a:extLst>
            </p:cNvPr>
            <p:cNvSpPr>
              <a:spLocks noChangeArrowheads="1"/>
            </p:cNvSpPr>
            <p:nvPr/>
          </p:nvSpPr>
          <p:spPr bwMode="auto">
            <a:xfrm>
              <a:off x="4863" y="1840"/>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 name="Rectangle 64">
              <a:extLst>
                <a:ext uri="{FF2B5EF4-FFF2-40B4-BE49-F238E27FC236}">
                  <a16:creationId xmlns:a16="http://schemas.microsoft.com/office/drawing/2014/main" id="{BA7C2097-FF22-4A45-893A-13DAAE7AFE52}"/>
                </a:ext>
              </a:extLst>
            </p:cNvPr>
            <p:cNvSpPr>
              <a:spLocks noChangeArrowheads="1"/>
            </p:cNvSpPr>
            <p:nvPr/>
          </p:nvSpPr>
          <p:spPr bwMode="auto">
            <a:xfrm>
              <a:off x="4929" y="1846"/>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 name="Rectangle 65">
              <a:extLst>
                <a:ext uri="{FF2B5EF4-FFF2-40B4-BE49-F238E27FC236}">
                  <a16:creationId xmlns:a16="http://schemas.microsoft.com/office/drawing/2014/main" id="{F106CC3F-A325-4332-B99A-1067B7678B45}"/>
                </a:ext>
              </a:extLst>
            </p:cNvPr>
            <p:cNvSpPr>
              <a:spLocks noChangeArrowheads="1"/>
            </p:cNvSpPr>
            <p:nvPr/>
          </p:nvSpPr>
          <p:spPr bwMode="auto">
            <a:xfrm>
              <a:off x="4997" y="1888"/>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 name="Rectangle 66">
              <a:extLst>
                <a:ext uri="{FF2B5EF4-FFF2-40B4-BE49-F238E27FC236}">
                  <a16:creationId xmlns:a16="http://schemas.microsoft.com/office/drawing/2014/main" id="{9A8A7712-4C74-4F1C-AF94-8C13EB3D24CE}"/>
                </a:ext>
              </a:extLst>
            </p:cNvPr>
            <p:cNvSpPr>
              <a:spLocks noChangeArrowheads="1"/>
            </p:cNvSpPr>
            <p:nvPr/>
          </p:nvSpPr>
          <p:spPr bwMode="auto">
            <a:xfrm>
              <a:off x="5065" y="1882"/>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 name="Rectangle 67">
              <a:extLst>
                <a:ext uri="{FF2B5EF4-FFF2-40B4-BE49-F238E27FC236}">
                  <a16:creationId xmlns:a16="http://schemas.microsoft.com/office/drawing/2014/main" id="{7648F2B6-4C61-4310-9FE4-E5A5BC8F65C5}"/>
                </a:ext>
              </a:extLst>
            </p:cNvPr>
            <p:cNvSpPr>
              <a:spLocks noChangeArrowheads="1"/>
            </p:cNvSpPr>
            <p:nvPr/>
          </p:nvSpPr>
          <p:spPr bwMode="auto">
            <a:xfrm>
              <a:off x="5133" y="1932"/>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 name="Rectangle 68">
              <a:extLst>
                <a:ext uri="{FF2B5EF4-FFF2-40B4-BE49-F238E27FC236}">
                  <a16:creationId xmlns:a16="http://schemas.microsoft.com/office/drawing/2014/main" id="{C910DFD6-597E-4651-8A7A-414193EF43B7}"/>
                </a:ext>
              </a:extLst>
            </p:cNvPr>
            <p:cNvSpPr>
              <a:spLocks noChangeArrowheads="1"/>
            </p:cNvSpPr>
            <p:nvPr/>
          </p:nvSpPr>
          <p:spPr bwMode="auto">
            <a:xfrm>
              <a:off x="5199" y="1954"/>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 name="Rectangle 69">
              <a:extLst>
                <a:ext uri="{FF2B5EF4-FFF2-40B4-BE49-F238E27FC236}">
                  <a16:creationId xmlns:a16="http://schemas.microsoft.com/office/drawing/2014/main" id="{D361F953-D641-4068-91DA-47E447E955FC}"/>
                </a:ext>
              </a:extLst>
            </p:cNvPr>
            <p:cNvSpPr>
              <a:spLocks noChangeArrowheads="1"/>
            </p:cNvSpPr>
            <p:nvPr/>
          </p:nvSpPr>
          <p:spPr bwMode="auto">
            <a:xfrm>
              <a:off x="5267" y="1954"/>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 name="Rectangle 70">
              <a:extLst>
                <a:ext uri="{FF2B5EF4-FFF2-40B4-BE49-F238E27FC236}">
                  <a16:creationId xmlns:a16="http://schemas.microsoft.com/office/drawing/2014/main" id="{7BD558AD-EDBB-4DBD-ADAD-22451CB5DD37}"/>
                </a:ext>
              </a:extLst>
            </p:cNvPr>
            <p:cNvSpPr>
              <a:spLocks noChangeArrowheads="1"/>
            </p:cNvSpPr>
            <p:nvPr/>
          </p:nvSpPr>
          <p:spPr bwMode="auto">
            <a:xfrm>
              <a:off x="4660" y="1768"/>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 name="Rectangle 71">
              <a:extLst>
                <a:ext uri="{FF2B5EF4-FFF2-40B4-BE49-F238E27FC236}">
                  <a16:creationId xmlns:a16="http://schemas.microsoft.com/office/drawing/2014/main" id="{06CF5589-3813-4B07-BF48-59C1F938E8BE}"/>
                </a:ext>
              </a:extLst>
            </p:cNvPr>
            <p:cNvSpPr>
              <a:spLocks noChangeArrowheads="1"/>
            </p:cNvSpPr>
            <p:nvPr/>
          </p:nvSpPr>
          <p:spPr bwMode="auto">
            <a:xfrm>
              <a:off x="4726" y="1738"/>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 name="Rectangle 72">
              <a:extLst>
                <a:ext uri="{FF2B5EF4-FFF2-40B4-BE49-F238E27FC236}">
                  <a16:creationId xmlns:a16="http://schemas.microsoft.com/office/drawing/2014/main" id="{9F166C99-AFB0-4B81-AB5D-36E249E2F6A8}"/>
                </a:ext>
              </a:extLst>
            </p:cNvPr>
            <p:cNvSpPr>
              <a:spLocks noChangeArrowheads="1"/>
            </p:cNvSpPr>
            <p:nvPr/>
          </p:nvSpPr>
          <p:spPr bwMode="auto">
            <a:xfrm>
              <a:off x="4120" y="1683"/>
              <a:ext cx="32" cy="31"/>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 name="Rectangle 73">
              <a:extLst>
                <a:ext uri="{FF2B5EF4-FFF2-40B4-BE49-F238E27FC236}">
                  <a16:creationId xmlns:a16="http://schemas.microsoft.com/office/drawing/2014/main" id="{582B5B35-719F-4479-AF74-D4C8FAFEE0DE}"/>
                </a:ext>
              </a:extLst>
            </p:cNvPr>
            <p:cNvSpPr>
              <a:spLocks noChangeArrowheads="1"/>
            </p:cNvSpPr>
            <p:nvPr/>
          </p:nvSpPr>
          <p:spPr bwMode="auto">
            <a:xfrm>
              <a:off x="3918" y="1750"/>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 name="Rectangle 74">
              <a:extLst>
                <a:ext uri="{FF2B5EF4-FFF2-40B4-BE49-F238E27FC236}">
                  <a16:creationId xmlns:a16="http://schemas.microsoft.com/office/drawing/2014/main" id="{F1720AE2-D91F-4BCF-B715-4F146C035B2F}"/>
                </a:ext>
              </a:extLst>
            </p:cNvPr>
            <p:cNvSpPr>
              <a:spLocks noChangeArrowheads="1"/>
            </p:cNvSpPr>
            <p:nvPr/>
          </p:nvSpPr>
          <p:spPr bwMode="auto">
            <a:xfrm>
              <a:off x="3579" y="1920"/>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 name="Rectangle 75">
              <a:extLst>
                <a:ext uri="{FF2B5EF4-FFF2-40B4-BE49-F238E27FC236}">
                  <a16:creationId xmlns:a16="http://schemas.microsoft.com/office/drawing/2014/main" id="{29054F9C-75CE-41C1-8973-3A762B59DE3A}"/>
                </a:ext>
              </a:extLst>
            </p:cNvPr>
            <p:cNvSpPr>
              <a:spLocks noChangeArrowheads="1"/>
            </p:cNvSpPr>
            <p:nvPr/>
          </p:nvSpPr>
          <p:spPr bwMode="auto">
            <a:xfrm>
              <a:off x="3377" y="1894"/>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 name="Rectangle 76">
              <a:extLst>
                <a:ext uri="{FF2B5EF4-FFF2-40B4-BE49-F238E27FC236}">
                  <a16:creationId xmlns:a16="http://schemas.microsoft.com/office/drawing/2014/main" id="{7DDB7E3B-778B-4FB5-A96F-35920961D170}"/>
                </a:ext>
              </a:extLst>
            </p:cNvPr>
            <p:cNvSpPr>
              <a:spLocks noChangeArrowheads="1"/>
            </p:cNvSpPr>
            <p:nvPr/>
          </p:nvSpPr>
          <p:spPr bwMode="auto">
            <a:xfrm>
              <a:off x="3309" y="1942"/>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 name="Rectangle 77">
              <a:extLst>
                <a:ext uri="{FF2B5EF4-FFF2-40B4-BE49-F238E27FC236}">
                  <a16:creationId xmlns:a16="http://schemas.microsoft.com/office/drawing/2014/main" id="{E733975B-C816-4246-AF6D-E90159F9D5D2}"/>
                </a:ext>
              </a:extLst>
            </p:cNvPr>
            <p:cNvSpPr>
              <a:spLocks noChangeArrowheads="1"/>
            </p:cNvSpPr>
            <p:nvPr/>
          </p:nvSpPr>
          <p:spPr bwMode="auto">
            <a:xfrm>
              <a:off x="3445" y="1918"/>
              <a:ext cx="32" cy="32"/>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 name="Rectangle 78">
              <a:extLst>
                <a:ext uri="{FF2B5EF4-FFF2-40B4-BE49-F238E27FC236}">
                  <a16:creationId xmlns:a16="http://schemas.microsoft.com/office/drawing/2014/main" id="{57F36FA9-A61E-4E0A-AF04-98891616EBBA}"/>
                </a:ext>
              </a:extLst>
            </p:cNvPr>
            <p:cNvSpPr>
              <a:spLocks noChangeArrowheads="1"/>
            </p:cNvSpPr>
            <p:nvPr/>
          </p:nvSpPr>
          <p:spPr bwMode="auto">
            <a:xfrm>
              <a:off x="3513" y="1908"/>
              <a:ext cx="32" cy="34"/>
            </a:xfrm>
            <a:prstGeom prst="rect">
              <a:avLst/>
            </a:prstGeom>
            <a:solidFill>
              <a:srgbClr val="D000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 name="Freeform 79">
              <a:extLst>
                <a:ext uri="{FF2B5EF4-FFF2-40B4-BE49-F238E27FC236}">
                  <a16:creationId xmlns:a16="http://schemas.microsoft.com/office/drawing/2014/main" id="{5D89F3E0-4943-4ED0-BED0-78584246F7A8}"/>
                </a:ext>
              </a:extLst>
            </p:cNvPr>
            <p:cNvSpPr>
              <a:spLocks/>
            </p:cNvSpPr>
            <p:nvPr/>
          </p:nvSpPr>
          <p:spPr bwMode="auto">
            <a:xfrm>
              <a:off x="3329" y="1277"/>
              <a:ext cx="1954" cy="695"/>
            </a:xfrm>
            <a:custGeom>
              <a:avLst/>
              <a:gdLst>
                <a:gd name="T0" fmla="*/ 0 w 1954"/>
                <a:gd name="T1" fmla="*/ 671 h 695"/>
                <a:gd name="T2" fmla="*/ 64 w 1954"/>
                <a:gd name="T3" fmla="*/ 633 h 695"/>
                <a:gd name="T4" fmla="*/ 132 w 1954"/>
                <a:gd name="T5" fmla="*/ 655 h 695"/>
                <a:gd name="T6" fmla="*/ 198 w 1954"/>
                <a:gd name="T7" fmla="*/ 647 h 695"/>
                <a:gd name="T8" fmla="*/ 268 w 1954"/>
                <a:gd name="T9" fmla="*/ 659 h 695"/>
                <a:gd name="T10" fmla="*/ 335 w 1954"/>
                <a:gd name="T11" fmla="*/ 623 h 695"/>
                <a:gd name="T12" fmla="*/ 401 w 1954"/>
                <a:gd name="T13" fmla="*/ 667 h 695"/>
                <a:gd name="T14" fmla="*/ 469 w 1954"/>
                <a:gd name="T15" fmla="*/ 543 h 695"/>
                <a:gd name="T16" fmla="*/ 537 w 1954"/>
                <a:gd name="T17" fmla="*/ 509 h 695"/>
                <a:gd name="T18" fmla="*/ 605 w 1954"/>
                <a:gd name="T19" fmla="*/ 489 h 695"/>
                <a:gd name="T20" fmla="*/ 673 w 1954"/>
                <a:gd name="T21" fmla="*/ 475 h 695"/>
                <a:gd name="T22" fmla="*/ 739 w 1954"/>
                <a:gd name="T23" fmla="*/ 439 h 695"/>
                <a:gd name="T24" fmla="*/ 805 w 1954"/>
                <a:gd name="T25" fmla="*/ 423 h 695"/>
                <a:gd name="T26" fmla="*/ 873 w 1954"/>
                <a:gd name="T27" fmla="*/ 326 h 695"/>
                <a:gd name="T28" fmla="*/ 941 w 1954"/>
                <a:gd name="T29" fmla="*/ 138 h 695"/>
                <a:gd name="T30" fmla="*/ 1009 w 1954"/>
                <a:gd name="T31" fmla="*/ 0 h 695"/>
                <a:gd name="T32" fmla="*/ 1075 w 1954"/>
                <a:gd name="T33" fmla="*/ 172 h 695"/>
                <a:gd name="T34" fmla="*/ 1145 w 1954"/>
                <a:gd name="T35" fmla="*/ 326 h 695"/>
                <a:gd name="T36" fmla="*/ 1211 w 1954"/>
                <a:gd name="T37" fmla="*/ 417 h 695"/>
                <a:gd name="T38" fmla="*/ 1277 w 1954"/>
                <a:gd name="T39" fmla="*/ 455 h 695"/>
                <a:gd name="T40" fmla="*/ 1345 w 1954"/>
                <a:gd name="T41" fmla="*/ 511 h 695"/>
                <a:gd name="T42" fmla="*/ 1413 w 1954"/>
                <a:gd name="T43" fmla="*/ 477 h 695"/>
                <a:gd name="T44" fmla="*/ 1482 w 1954"/>
                <a:gd name="T45" fmla="*/ 515 h 695"/>
                <a:gd name="T46" fmla="*/ 1550 w 1954"/>
                <a:gd name="T47" fmla="*/ 579 h 695"/>
                <a:gd name="T48" fmla="*/ 1616 w 1954"/>
                <a:gd name="T49" fmla="*/ 587 h 695"/>
                <a:gd name="T50" fmla="*/ 1684 w 1954"/>
                <a:gd name="T51" fmla="*/ 623 h 695"/>
                <a:gd name="T52" fmla="*/ 1752 w 1954"/>
                <a:gd name="T53" fmla="*/ 623 h 695"/>
                <a:gd name="T54" fmla="*/ 1818 w 1954"/>
                <a:gd name="T55" fmla="*/ 671 h 695"/>
                <a:gd name="T56" fmla="*/ 1886 w 1954"/>
                <a:gd name="T57" fmla="*/ 691 h 695"/>
                <a:gd name="T58" fmla="*/ 1954 w 1954"/>
                <a:gd name="T59" fmla="*/ 695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4" h="695">
                  <a:moveTo>
                    <a:pt x="0" y="671"/>
                  </a:moveTo>
                  <a:lnTo>
                    <a:pt x="64" y="633"/>
                  </a:lnTo>
                  <a:lnTo>
                    <a:pt x="132" y="655"/>
                  </a:lnTo>
                  <a:lnTo>
                    <a:pt x="198" y="647"/>
                  </a:lnTo>
                  <a:lnTo>
                    <a:pt x="268" y="659"/>
                  </a:lnTo>
                  <a:lnTo>
                    <a:pt x="335" y="623"/>
                  </a:lnTo>
                  <a:lnTo>
                    <a:pt x="401" y="667"/>
                  </a:lnTo>
                  <a:lnTo>
                    <a:pt x="469" y="543"/>
                  </a:lnTo>
                  <a:lnTo>
                    <a:pt x="537" y="509"/>
                  </a:lnTo>
                  <a:lnTo>
                    <a:pt x="605" y="489"/>
                  </a:lnTo>
                  <a:lnTo>
                    <a:pt x="673" y="475"/>
                  </a:lnTo>
                  <a:lnTo>
                    <a:pt x="739" y="439"/>
                  </a:lnTo>
                  <a:lnTo>
                    <a:pt x="805" y="423"/>
                  </a:lnTo>
                  <a:lnTo>
                    <a:pt x="873" y="326"/>
                  </a:lnTo>
                  <a:lnTo>
                    <a:pt x="941" y="138"/>
                  </a:lnTo>
                  <a:lnTo>
                    <a:pt x="1009" y="0"/>
                  </a:lnTo>
                  <a:lnTo>
                    <a:pt x="1075" y="172"/>
                  </a:lnTo>
                  <a:lnTo>
                    <a:pt x="1145" y="326"/>
                  </a:lnTo>
                  <a:lnTo>
                    <a:pt x="1211" y="417"/>
                  </a:lnTo>
                  <a:lnTo>
                    <a:pt x="1277" y="455"/>
                  </a:lnTo>
                  <a:lnTo>
                    <a:pt x="1345" y="511"/>
                  </a:lnTo>
                  <a:lnTo>
                    <a:pt x="1413" y="477"/>
                  </a:lnTo>
                  <a:lnTo>
                    <a:pt x="1482" y="515"/>
                  </a:lnTo>
                  <a:lnTo>
                    <a:pt x="1550" y="579"/>
                  </a:lnTo>
                  <a:lnTo>
                    <a:pt x="1616" y="587"/>
                  </a:lnTo>
                  <a:lnTo>
                    <a:pt x="1684" y="623"/>
                  </a:lnTo>
                  <a:lnTo>
                    <a:pt x="1752" y="623"/>
                  </a:lnTo>
                  <a:lnTo>
                    <a:pt x="1818" y="671"/>
                  </a:lnTo>
                  <a:lnTo>
                    <a:pt x="1886" y="691"/>
                  </a:lnTo>
                  <a:lnTo>
                    <a:pt x="1954" y="695"/>
                  </a:lnTo>
                </a:path>
              </a:pathLst>
            </a:custGeom>
            <a:noFill/>
            <a:ln w="19050">
              <a:solidFill>
                <a:srgbClr val="D0006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4" name="Freeform 80">
              <a:extLst>
                <a:ext uri="{FF2B5EF4-FFF2-40B4-BE49-F238E27FC236}">
                  <a16:creationId xmlns:a16="http://schemas.microsoft.com/office/drawing/2014/main" id="{52FA9A82-47FD-475B-83D2-0C068A7F517B}"/>
                </a:ext>
              </a:extLst>
            </p:cNvPr>
            <p:cNvSpPr>
              <a:spLocks/>
            </p:cNvSpPr>
            <p:nvPr/>
          </p:nvSpPr>
          <p:spPr bwMode="auto">
            <a:xfrm>
              <a:off x="3646" y="1844"/>
              <a:ext cx="36" cy="36"/>
            </a:xfrm>
            <a:custGeom>
              <a:avLst/>
              <a:gdLst>
                <a:gd name="T0" fmla="*/ 18 w 36"/>
                <a:gd name="T1" fmla="*/ 0 h 36"/>
                <a:gd name="T2" fmla="*/ 0 w 36"/>
                <a:gd name="T3" fmla="*/ 36 h 36"/>
                <a:gd name="T4" fmla="*/ 36 w 36"/>
                <a:gd name="T5" fmla="*/ 36 h 36"/>
                <a:gd name="T6" fmla="*/ 18 w 36"/>
                <a:gd name="T7" fmla="*/ 0 h 36"/>
              </a:gdLst>
              <a:ahLst/>
              <a:cxnLst>
                <a:cxn ang="0">
                  <a:pos x="T0" y="T1"/>
                </a:cxn>
                <a:cxn ang="0">
                  <a:pos x="T2" y="T3"/>
                </a:cxn>
                <a:cxn ang="0">
                  <a:pos x="T4" y="T5"/>
                </a:cxn>
                <a:cxn ang="0">
                  <a:pos x="T6" y="T7"/>
                </a:cxn>
              </a:cxnLst>
              <a:rect l="0" t="0" r="r" b="b"/>
              <a:pathLst>
                <a:path w="36" h="36">
                  <a:moveTo>
                    <a:pt x="18" y="0"/>
                  </a:moveTo>
                  <a:lnTo>
                    <a:pt x="0" y="36"/>
                  </a:lnTo>
                  <a:lnTo>
                    <a:pt x="36" y="36"/>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 name="Freeform 81">
              <a:extLst>
                <a:ext uri="{FF2B5EF4-FFF2-40B4-BE49-F238E27FC236}">
                  <a16:creationId xmlns:a16="http://schemas.microsoft.com/office/drawing/2014/main" id="{3090CDC4-6AB6-4A7C-8F4B-DF40BCE79CD5}"/>
                </a:ext>
              </a:extLst>
            </p:cNvPr>
            <p:cNvSpPr>
              <a:spLocks/>
            </p:cNvSpPr>
            <p:nvPr/>
          </p:nvSpPr>
          <p:spPr bwMode="auto">
            <a:xfrm>
              <a:off x="3714" y="1836"/>
              <a:ext cx="36" cy="38"/>
            </a:xfrm>
            <a:custGeom>
              <a:avLst/>
              <a:gdLst>
                <a:gd name="T0" fmla="*/ 18 w 36"/>
                <a:gd name="T1" fmla="*/ 0 h 38"/>
                <a:gd name="T2" fmla="*/ 0 w 36"/>
                <a:gd name="T3" fmla="*/ 38 h 38"/>
                <a:gd name="T4" fmla="*/ 36 w 36"/>
                <a:gd name="T5" fmla="*/ 38 h 38"/>
                <a:gd name="T6" fmla="*/ 18 w 36"/>
                <a:gd name="T7" fmla="*/ 0 h 38"/>
              </a:gdLst>
              <a:ahLst/>
              <a:cxnLst>
                <a:cxn ang="0">
                  <a:pos x="T0" y="T1"/>
                </a:cxn>
                <a:cxn ang="0">
                  <a:pos x="T2" y="T3"/>
                </a:cxn>
                <a:cxn ang="0">
                  <a:pos x="T4" y="T5"/>
                </a:cxn>
                <a:cxn ang="0">
                  <a:pos x="T6" y="T7"/>
                </a:cxn>
              </a:cxnLst>
              <a:rect l="0" t="0" r="r" b="b"/>
              <a:pathLst>
                <a:path w="36" h="38">
                  <a:moveTo>
                    <a:pt x="18" y="0"/>
                  </a:moveTo>
                  <a:lnTo>
                    <a:pt x="0" y="38"/>
                  </a:lnTo>
                  <a:lnTo>
                    <a:pt x="36" y="38"/>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 name="Freeform 82">
              <a:extLst>
                <a:ext uri="{FF2B5EF4-FFF2-40B4-BE49-F238E27FC236}">
                  <a16:creationId xmlns:a16="http://schemas.microsoft.com/office/drawing/2014/main" id="{9B5D6656-8AA9-4052-BDE6-9A1D37E8BDBB}"/>
                </a:ext>
              </a:extLst>
            </p:cNvPr>
            <p:cNvSpPr>
              <a:spLocks/>
            </p:cNvSpPr>
            <p:nvPr/>
          </p:nvSpPr>
          <p:spPr bwMode="auto">
            <a:xfrm>
              <a:off x="3780" y="1834"/>
              <a:ext cx="36" cy="36"/>
            </a:xfrm>
            <a:custGeom>
              <a:avLst/>
              <a:gdLst>
                <a:gd name="T0" fmla="*/ 18 w 36"/>
                <a:gd name="T1" fmla="*/ 0 h 36"/>
                <a:gd name="T2" fmla="*/ 0 w 36"/>
                <a:gd name="T3" fmla="*/ 36 h 36"/>
                <a:gd name="T4" fmla="*/ 36 w 36"/>
                <a:gd name="T5" fmla="*/ 36 h 36"/>
                <a:gd name="T6" fmla="*/ 18 w 36"/>
                <a:gd name="T7" fmla="*/ 0 h 36"/>
              </a:gdLst>
              <a:ahLst/>
              <a:cxnLst>
                <a:cxn ang="0">
                  <a:pos x="T0" y="T1"/>
                </a:cxn>
                <a:cxn ang="0">
                  <a:pos x="T2" y="T3"/>
                </a:cxn>
                <a:cxn ang="0">
                  <a:pos x="T4" y="T5"/>
                </a:cxn>
                <a:cxn ang="0">
                  <a:pos x="T6" y="T7"/>
                </a:cxn>
              </a:cxnLst>
              <a:rect l="0" t="0" r="r" b="b"/>
              <a:pathLst>
                <a:path w="36" h="36">
                  <a:moveTo>
                    <a:pt x="18" y="0"/>
                  </a:moveTo>
                  <a:lnTo>
                    <a:pt x="0" y="36"/>
                  </a:lnTo>
                  <a:lnTo>
                    <a:pt x="36" y="36"/>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 name="Freeform 83">
              <a:extLst>
                <a:ext uri="{FF2B5EF4-FFF2-40B4-BE49-F238E27FC236}">
                  <a16:creationId xmlns:a16="http://schemas.microsoft.com/office/drawing/2014/main" id="{887AF49B-6A44-4B46-AFBB-F0950696FDAA}"/>
                </a:ext>
              </a:extLst>
            </p:cNvPr>
            <p:cNvSpPr>
              <a:spLocks/>
            </p:cNvSpPr>
            <p:nvPr/>
          </p:nvSpPr>
          <p:spPr bwMode="auto">
            <a:xfrm>
              <a:off x="3848" y="1714"/>
              <a:ext cx="36" cy="36"/>
            </a:xfrm>
            <a:custGeom>
              <a:avLst/>
              <a:gdLst>
                <a:gd name="T0" fmla="*/ 18 w 36"/>
                <a:gd name="T1" fmla="*/ 0 h 36"/>
                <a:gd name="T2" fmla="*/ 0 w 36"/>
                <a:gd name="T3" fmla="*/ 36 h 36"/>
                <a:gd name="T4" fmla="*/ 36 w 36"/>
                <a:gd name="T5" fmla="*/ 36 h 36"/>
                <a:gd name="T6" fmla="*/ 18 w 36"/>
                <a:gd name="T7" fmla="*/ 0 h 36"/>
              </a:gdLst>
              <a:ahLst/>
              <a:cxnLst>
                <a:cxn ang="0">
                  <a:pos x="T0" y="T1"/>
                </a:cxn>
                <a:cxn ang="0">
                  <a:pos x="T2" y="T3"/>
                </a:cxn>
                <a:cxn ang="0">
                  <a:pos x="T4" y="T5"/>
                </a:cxn>
                <a:cxn ang="0">
                  <a:pos x="T6" y="T7"/>
                </a:cxn>
              </a:cxnLst>
              <a:rect l="0" t="0" r="r" b="b"/>
              <a:pathLst>
                <a:path w="36" h="36">
                  <a:moveTo>
                    <a:pt x="18" y="0"/>
                  </a:moveTo>
                  <a:lnTo>
                    <a:pt x="0" y="36"/>
                  </a:lnTo>
                  <a:lnTo>
                    <a:pt x="36" y="36"/>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 name="Freeform 84">
              <a:extLst>
                <a:ext uri="{FF2B5EF4-FFF2-40B4-BE49-F238E27FC236}">
                  <a16:creationId xmlns:a16="http://schemas.microsoft.com/office/drawing/2014/main" id="{7FAFC206-D206-4828-92AF-16AC1601F9C2}"/>
                </a:ext>
              </a:extLst>
            </p:cNvPr>
            <p:cNvSpPr>
              <a:spLocks/>
            </p:cNvSpPr>
            <p:nvPr/>
          </p:nvSpPr>
          <p:spPr bwMode="auto">
            <a:xfrm>
              <a:off x="3982" y="1623"/>
              <a:ext cx="38" cy="36"/>
            </a:xfrm>
            <a:custGeom>
              <a:avLst/>
              <a:gdLst>
                <a:gd name="T0" fmla="*/ 20 w 38"/>
                <a:gd name="T1" fmla="*/ 0 h 36"/>
                <a:gd name="T2" fmla="*/ 0 w 38"/>
                <a:gd name="T3" fmla="*/ 36 h 36"/>
                <a:gd name="T4" fmla="*/ 38 w 38"/>
                <a:gd name="T5" fmla="*/ 36 h 36"/>
                <a:gd name="T6" fmla="*/ 20 w 38"/>
                <a:gd name="T7" fmla="*/ 0 h 36"/>
              </a:gdLst>
              <a:ahLst/>
              <a:cxnLst>
                <a:cxn ang="0">
                  <a:pos x="T0" y="T1"/>
                </a:cxn>
                <a:cxn ang="0">
                  <a:pos x="T2" y="T3"/>
                </a:cxn>
                <a:cxn ang="0">
                  <a:pos x="T4" y="T5"/>
                </a:cxn>
                <a:cxn ang="0">
                  <a:pos x="T6" y="T7"/>
                </a:cxn>
              </a:cxnLst>
              <a:rect l="0" t="0" r="r" b="b"/>
              <a:pathLst>
                <a:path w="38" h="36">
                  <a:moveTo>
                    <a:pt x="20" y="0"/>
                  </a:moveTo>
                  <a:lnTo>
                    <a:pt x="0" y="36"/>
                  </a:lnTo>
                  <a:lnTo>
                    <a:pt x="38" y="36"/>
                  </a:lnTo>
                  <a:lnTo>
                    <a:pt x="20"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 name="Freeform 85">
              <a:extLst>
                <a:ext uri="{FF2B5EF4-FFF2-40B4-BE49-F238E27FC236}">
                  <a16:creationId xmlns:a16="http://schemas.microsoft.com/office/drawing/2014/main" id="{1B9A1623-8E5E-4462-BE09-82212A622C6F}"/>
                </a:ext>
              </a:extLst>
            </p:cNvPr>
            <p:cNvSpPr>
              <a:spLocks/>
            </p:cNvSpPr>
            <p:nvPr/>
          </p:nvSpPr>
          <p:spPr bwMode="auto">
            <a:xfrm>
              <a:off x="4050" y="1643"/>
              <a:ext cx="36" cy="38"/>
            </a:xfrm>
            <a:custGeom>
              <a:avLst/>
              <a:gdLst>
                <a:gd name="T0" fmla="*/ 18 w 36"/>
                <a:gd name="T1" fmla="*/ 0 h 38"/>
                <a:gd name="T2" fmla="*/ 0 w 36"/>
                <a:gd name="T3" fmla="*/ 38 h 38"/>
                <a:gd name="T4" fmla="*/ 36 w 36"/>
                <a:gd name="T5" fmla="*/ 38 h 38"/>
                <a:gd name="T6" fmla="*/ 18 w 36"/>
                <a:gd name="T7" fmla="*/ 0 h 38"/>
              </a:gdLst>
              <a:ahLst/>
              <a:cxnLst>
                <a:cxn ang="0">
                  <a:pos x="T0" y="T1"/>
                </a:cxn>
                <a:cxn ang="0">
                  <a:pos x="T2" y="T3"/>
                </a:cxn>
                <a:cxn ang="0">
                  <a:pos x="T4" y="T5"/>
                </a:cxn>
                <a:cxn ang="0">
                  <a:pos x="T6" y="T7"/>
                </a:cxn>
              </a:cxnLst>
              <a:rect l="0" t="0" r="r" b="b"/>
              <a:pathLst>
                <a:path w="36" h="38">
                  <a:moveTo>
                    <a:pt x="18" y="0"/>
                  </a:moveTo>
                  <a:lnTo>
                    <a:pt x="0" y="38"/>
                  </a:lnTo>
                  <a:lnTo>
                    <a:pt x="36" y="38"/>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 name="Freeform 86">
              <a:extLst>
                <a:ext uri="{FF2B5EF4-FFF2-40B4-BE49-F238E27FC236}">
                  <a16:creationId xmlns:a16="http://schemas.microsoft.com/office/drawing/2014/main" id="{9C7BADAB-4685-40F0-815C-2BE722FFC698}"/>
                </a:ext>
              </a:extLst>
            </p:cNvPr>
            <p:cNvSpPr>
              <a:spLocks/>
            </p:cNvSpPr>
            <p:nvPr/>
          </p:nvSpPr>
          <p:spPr bwMode="auto">
            <a:xfrm>
              <a:off x="4186" y="1451"/>
              <a:ext cx="36" cy="36"/>
            </a:xfrm>
            <a:custGeom>
              <a:avLst/>
              <a:gdLst>
                <a:gd name="T0" fmla="*/ 18 w 36"/>
                <a:gd name="T1" fmla="*/ 0 h 36"/>
                <a:gd name="T2" fmla="*/ 0 w 36"/>
                <a:gd name="T3" fmla="*/ 36 h 36"/>
                <a:gd name="T4" fmla="*/ 36 w 36"/>
                <a:gd name="T5" fmla="*/ 36 h 36"/>
                <a:gd name="T6" fmla="*/ 18 w 36"/>
                <a:gd name="T7" fmla="*/ 0 h 36"/>
              </a:gdLst>
              <a:ahLst/>
              <a:cxnLst>
                <a:cxn ang="0">
                  <a:pos x="T0" y="T1"/>
                </a:cxn>
                <a:cxn ang="0">
                  <a:pos x="T2" y="T3"/>
                </a:cxn>
                <a:cxn ang="0">
                  <a:pos x="T4" y="T5"/>
                </a:cxn>
                <a:cxn ang="0">
                  <a:pos x="T6" y="T7"/>
                </a:cxn>
              </a:cxnLst>
              <a:rect l="0" t="0" r="r" b="b"/>
              <a:pathLst>
                <a:path w="36" h="36">
                  <a:moveTo>
                    <a:pt x="18" y="0"/>
                  </a:moveTo>
                  <a:lnTo>
                    <a:pt x="0" y="36"/>
                  </a:lnTo>
                  <a:lnTo>
                    <a:pt x="36" y="36"/>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 name="Freeform 87">
              <a:extLst>
                <a:ext uri="{FF2B5EF4-FFF2-40B4-BE49-F238E27FC236}">
                  <a16:creationId xmlns:a16="http://schemas.microsoft.com/office/drawing/2014/main" id="{2F08EDB1-8F4A-47F5-892E-2BC005F615B2}"/>
                </a:ext>
              </a:extLst>
            </p:cNvPr>
            <p:cNvSpPr>
              <a:spLocks/>
            </p:cNvSpPr>
            <p:nvPr/>
          </p:nvSpPr>
          <p:spPr bwMode="auto">
            <a:xfrm>
              <a:off x="4252" y="1303"/>
              <a:ext cx="36" cy="36"/>
            </a:xfrm>
            <a:custGeom>
              <a:avLst/>
              <a:gdLst>
                <a:gd name="T0" fmla="*/ 18 w 36"/>
                <a:gd name="T1" fmla="*/ 0 h 36"/>
                <a:gd name="T2" fmla="*/ 0 w 36"/>
                <a:gd name="T3" fmla="*/ 36 h 36"/>
                <a:gd name="T4" fmla="*/ 36 w 36"/>
                <a:gd name="T5" fmla="*/ 36 h 36"/>
                <a:gd name="T6" fmla="*/ 18 w 36"/>
                <a:gd name="T7" fmla="*/ 0 h 36"/>
              </a:gdLst>
              <a:ahLst/>
              <a:cxnLst>
                <a:cxn ang="0">
                  <a:pos x="T0" y="T1"/>
                </a:cxn>
                <a:cxn ang="0">
                  <a:pos x="T2" y="T3"/>
                </a:cxn>
                <a:cxn ang="0">
                  <a:pos x="T4" y="T5"/>
                </a:cxn>
                <a:cxn ang="0">
                  <a:pos x="T6" y="T7"/>
                </a:cxn>
              </a:cxnLst>
              <a:rect l="0" t="0" r="r" b="b"/>
              <a:pathLst>
                <a:path w="36" h="36">
                  <a:moveTo>
                    <a:pt x="18" y="0"/>
                  </a:moveTo>
                  <a:lnTo>
                    <a:pt x="0" y="36"/>
                  </a:lnTo>
                  <a:lnTo>
                    <a:pt x="36" y="36"/>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 name="Freeform 88">
              <a:extLst>
                <a:ext uri="{FF2B5EF4-FFF2-40B4-BE49-F238E27FC236}">
                  <a16:creationId xmlns:a16="http://schemas.microsoft.com/office/drawing/2014/main" id="{490C4F04-74B6-4690-9F58-7C8C195A271C}"/>
                </a:ext>
              </a:extLst>
            </p:cNvPr>
            <p:cNvSpPr>
              <a:spLocks/>
            </p:cNvSpPr>
            <p:nvPr/>
          </p:nvSpPr>
          <p:spPr bwMode="auto">
            <a:xfrm>
              <a:off x="4320" y="1255"/>
              <a:ext cx="36" cy="36"/>
            </a:xfrm>
            <a:custGeom>
              <a:avLst/>
              <a:gdLst>
                <a:gd name="T0" fmla="*/ 18 w 36"/>
                <a:gd name="T1" fmla="*/ 0 h 36"/>
                <a:gd name="T2" fmla="*/ 0 w 36"/>
                <a:gd name="T3" fmla="*/ 36 h 36"/>
                <a:gd name="T4" fmla="*/ 36 w 36"/>
                <a:gd name="T5" fmla="*/ 36 h 36"/>
                <a:gd name="T6" fmla="*/ 18 w 36"/>
                <a:gd name="T7" fmla="*/ 0 h 36"/>
              </a:gdLst>
              <a:ahLst/>
              <a:cxnLst>
                <a:cxn ang="0">
                  <a:pos x="T0" y="T1"/>
                </a:cxn>
                <a:cxn ang="0">
                  <a:pos x="T2" y="T3"/>
                </a:cxn>
                <a:cxn ang="0">
                  <a:pos x="T4" y="T5"/>
                </a:cxn>
                <a:cxn ang="0">
                  <a:pos x="T6" y="T7"/>
                </a:cxn>
              </a:cxnLst>
              <a:rect l="0" t="0" r="r" b="b"/>
              <a:pathLst>
                <a:path w="36" h="36">
                  <a:moveTo>
                    <a:pt x="18" y="0"/>
                  </a:moveTo>
                  <a:lnTo>
                    <a:pt x="0" y="36"/>
                  </a:lnTo>
                  <a:lnTo>
                    <a:pt x="36" y="36"/>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 name="Freeform 89">
              <a:extLst>
                <a:ext uri="{FF2B5EF4-FFF2-40B4-BE49-F238E27FC236}">
                  <a16:creationId xmlns:a16="http://schemas.microsoft.com/office/drawing/2014/main" id="{7F1F24F0-F7E9-483E-801B-3E1F5A030DD9}"/>
                </a:ext>
              </a:extLst>
            </p:cNvPr>
            <p:cNvSpPr>
              <a:spLocks/>
            </p:cNvSpPr>
            <p:nvPr/>
          </p:nvSpPr>
          <p:spPr bwMode="auto">
            <a:xfrm>
              <a:off x="4454" y="1425"/>
              <a:ext cx="38" cy="36"/>
            </a:xfrm>
            <a:custGeom>
              <a:avLst/>
              <a:gdLst>
                <a:gd name="T0" fmla="*/ 20 w 38"/>
                <a:gd name="T1" fmla="*/ 0 h 36"/>
                <a:gd name="T2" fmla="*/ 0 w 38"/>
                <a:gd name="T3" fmla="*/ 36 h 36"/>
                <a:gd name="T4" fmla="*/ 38 w 38"/>
                <a:gd name="T5" fmla="*/ 36 h 36"/>
                <a:gd name="T6" fmla="*/ 20 w 38"/>
                <a:gd name="T7" fmla="*/ 0 h 36"/>
              </a:gdLst>
              <a:ahLst/>
              <a:cxnLst>
                <a:cxn ang="0">
                  <a:pos x="T0" y="T1"/>
                </a:cxn>
                <a:cxn ang="0">
                  <a:pos x="T2" y="T3"/>
                </a:cxn>
                <a:cxn ang="0">
                  <a:pos x="T4" y="T5"/>
                </a:cxn>
                <a:cxn ang="0">
                  <a:pos x="T6" y="T7"/>
                </a:cxn>
              </a:cxnLst>
              <a:rect l="0" t="0" r="r" b="b"/>
              <a:pathLst>
                <a:path w="38" h="36">
                  <a:moveTo>
                    <a:pt x="20" y="0"/>
                  </a:moveTo>
                  <a:lnTo>
                    <a:pt x="0" y="36"/>
                  </a:lnTo>
                  <a:lnTo>
                    <a:pt x="38" y="36"/>
                  </a:lnTo>
                  <a:lnTo>
                    <a:pt x="20"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 name="Freeform 90">
              <a:extLst>
                <a:ext uri="{FF2B5EF4-FFF2-40B4-BE49-F238E27FC236}">
                  <a16:creationId xmlns:a16="http://schemas.microsoft.com/office/drawing/2014/main" id="{4CC714B5-5BDC-442A-AC83-8545CCEDE0C3}"/>
                </a:ext>
              </a:extLst>
            </p:cNvPr>
            <p:cNvSpPr>
              <a:spLocks/>
            </p:cNvSpPr>
            <p:nvPr/>
          </p:nvSpPr>
          <p:spPr bwMode="auto">
            <a:xfrm>
              <a:off x="4522" y="1567"/>
              <a:ext cx="36" cy="36"/>
            </a:xfrm>
            <a:custGeom>
              <a:avLst/>
              <a:gdLst>
                <a:gd name="T0" fmla="*/ 18 w 36"/>
                <a:gd name="T1" fmla="*/ 0 h 36"/>
                <a:gd name="T2" fmla="*/ 0 w 36"/>
                <a:gd name="T3" fmla="*/ 36 h 36"/>
                <a:gd name="T4" fmla="*/ 36 w 36"/>
                <a:gd name="T5" fmla="*/ 36 h 36"/>
                <a:gd name="T6" fmla="*/ 18 w 36"/>
                <a:gd name="T7" fmla="*/ 0 h 36"/>
              </a:gdLst>
              <a:ahLst/>
              <a:cxnLst>
                <a:cxn ang="0">
                  <a:pos x="T0" y="T1"/>
                </a:cxn>
                <a:cxn ang="0">
                  <a:pos x="T2" y="T3"/>
                </a:cxn>
                <a:cxn ang="0">
                  <a:pos x="T4" y="T5"/>
                </a:cxn>
                <a:cxn ang="0">
                  <a:pos x="T6" y="T7"/>
                </a:cxn>
              </a:cxnLst>
              <a:rect l="0" t="0" r="r" b="b"/>
              <a:pathLst>
                <a:path w="36" h="36">
                  <a:moveTo>
                    <a:pt x="18" y="0"/>
                  </a:moveTo>
                  <a:lnTo>
                    <a:pt x="0" y="36"/>
                  </a:lnTo>
                  <a:lnTo>
                    <a:pt x="36" y="36"/>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 name="Freeform 91">
              <a:extLst>
                <a:ext uri="{FF2B5EF4-FFF2-40B4-BE49-F238E27FC236}">
                  <a16:creationId xmlns:a16="http://schemas.microsoft.com/office/drawing/2014/main" id="{B35E6C61-4D41-4C33-9904-3ADFD61FC80E}"/>
                </a:ext>
              </a:extLst>
            </p:cNvPr>
            <p:cNvSpPr>
              <a:spLocks/>
            </p:cNvSpPr>
            <p:nvPr/>
          </p:nvSpPr>
          <p:spPr bwMode="auto">
            <a:xfrm>
              <a:off x="4590" y="1629"/>
              <a:ext cx="36" cy="36"/>
            </a:xfrm>
            <a:custGeom>
              <a:avLst/>
              <a:gdLst>
                <a:gd name="T0" fmla="*/ 18 w 36"/>
                <a:gd name="T1" fmla="*/ 0 h 36"/>
                <a:gd name="T2" fmla="*/ 0 w 36"/>
                <a:gd name="T3" fmla="*/ 36 h 36"/>
                <a:gd name="T4" fmla="*/ 36 w 36"/>
                <a:gd name="T5" fmla="*/ 36 h 36"/>
                <a:gd name="T6" fmla="*/ 18 w 36"/>
                <a:gd name="T7" fmla="*/ 0 h 36"/>
              </a:gdLst>
              <a:ahLst/>
              <a:cxnLst>
                <a:cxn ang="0">
                  <a:pos x="T0" y="T1"/>
                </a:cxn>
                <a:cxn ang="0">
                  <a:pos x="T2" y="T3"/>
                </a:cxn>
                <a:cxn ang="0">
                  <a:pos x="T4" y="T5"/>
                </a:cxn>
                <a:cxn ang="0">
                  <a:pos x="T6" y="T7"/>
                </a:cxn>
              </a:cxnLst>
              <a:rect l="0" t="0" r="r" b="b"/>
              <a:pathLst>
                <a:path w="36" h="36">
                  <a:moveTo>
                    <a:pt x="18" y="0"/>
                  </a:moveTo>
                  <a:lnTo>
                    <a:pt x="0" y="36"/>
                  </a:lnTo>
                  <a:lnTo>
                    <a:pt x="36" y="36"/>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6" name="Freeform 92">
              <a:extLst>
                <a:ext uri="{FF2B5EF4-FFF2-40B4-BE49-F238E27FC236}">
                  <a16:creationId xmlns:a16="http://schemas.microsoft.com/office/drawing/2014/main" id="{7E4FC5AB-D34A-4C7B-A1E7-88B631CFD535}"/>
                </a:ext>
              </a:extLst>
            </p:cNvPr>
            <p:cNvSpPr>
              <a:spLocks/>
            </p:cNvSpPr>
            <p:nvPr/>
          </p:nvSpPr>
          <p:spPr bwMode="auto">
            <a:xfrm>
              <a:off x="4388" y="1319"/>
              <a:ext cx="36" cy="38"/>
            </a:xfrm>
            <a:custGeom>
              <a:avLst/>
              <a:gdLst>
                <a:gd name="T0" fmla="*/ 18 w 36"/>
                <a:gd name="T1" fmla="*/ 0 h 38"/>
                <a:gd name="T2" fmla="*/ 0 w 36"/>
                <a:gd name="T3" fmla="*/ 38 h 38"/>
                <a:gd name="T4" fmla="*/ 36 w 36"/>
                <a:gd name="T5" fmla="*/ 38 h 38"/>
                <a:gd name="T6" fmla="*/ 18 w 36"/>
                <a:gd name="T7" fmla="*/ 0 h 38"/>
              </a:gdLst>
              <a:ahLst/>
              <a:cxnLst>
                <a:cxn ang="0">
                  <a:pos x="T0" y="T1"/>
                </a:cxn>
                <a:cxn ang="0">
                  <a:pos x="T2" y="T3"/>
                </a:cxn>
                <a:cxn ang="0">
                  <a:pos x="T4" y="T5"/>
                </a:cxn>
                <a:cxn ang="0">
                  <a:pos x="T6" y="T7"/>
                </a:cxn>
              </a:cxnLst>
              <a:rect l="0" t="0" r="r" b="b"/>
              <a:pathLst>
                <a:path w="36" h="38">
                  <a:moveTo>
                    <a:pt x="18" y="0"/>
                  </a:moveTo>
                  <a:lnTo>
                    <a:pt x="0" y="38"/>
                  </a:lnTo>
                  <a:lnTo>
                    <a:pt x="36" y="38"/>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7" name="Freeform 93">
              <a:extLst>
                <a:ext uri="{FF2B5EF4-FFF2-40B4-BE49-F238E27FC236}">
                  <a16:creationId xmlns:a16="http://schemas.microsoft.com/office/drawing/2014/main" id="{20E3062B-397B-47D4-AF43-20F5C10DAB5D}"/>
                </a:ext>
              </a:extLst>
            </p:cNvPr>
            <p:cNvSpPr>
              <a:spLocks/>
            </p:cNvSpPr>
            <p:nvPr/>
          </p:nvSpPr>
          <p:spPr bwMode="auto">
            <a:xfrm>
              <a:off x="4792" y="1786"/>
              <a:ext cx="37" cy="38"/>
            </a:xfrm>
            <a:custGeom>
              <a:avLst/>
              <a:gdLst>
                <a:gd name="T0" fmla="*/ 19 w 37"/>
                <a:gd name="T1" fmla="*/ 0 h 38"/>
                <a:gd name="T2" fmla="*/ 0 w 37"/>
                <a:gd name="T3" fmla="*/ 38 h 38"/>
                <a:gd name="T4" fmla="*/ 37 w 37"/>
                <a:gd name="T5" fmla="*/ 38 h 38"/>
                <a:gd name="T6" fmla="*/ 19 w 37"/>
                <a:gd name="T7" fmla="*/ 0 h 38"/>
              </a:gdLst>
              <a:ahLst/>
              <a:cxnLst>
                <a:cxn ang="0">
                  <a:pos x="T0" y="T1"/>
                </a:cxn>
                <a:cxn ang="0">
                  <a:pos x="T2" y="T3"/>
                </a:cxn>
                <a:cxn ang="0">
                  <a:pos x="T4" y="T5"/>
                </a:cxn>
                <a:cxn ang="0">
                  <a:pos x="T6" y="T7"/>
                </a:cxn>
              </a:cxnLst>
              <a:rect l="0" t="0" r="r" b="b"/>
              <a:pathLst>
                <a:path w="37" h="38">
                  <a:moveTo>
                    <a:pt x="19" y="0"/>
                  </a:moveTo>
                  <a:lnTo>
                    <a:pt x="0" y="38"/>
                  </a:lnTo>
                  <a:lnTo>
                    <a:pt x="37" y="38"/>
                  </a:lnTo>
                  <a:lnTo>
                    <a:pt x="19"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8" name="Freeform 94">
              <a:extLst>
                <a:ext uri="{FF2B5EF4-FFF2-40B4-BE49-F238E27FC236}">
                  <a16:creationId xmlns:a16="http://schemas.microsoft.com/office/drawing/2014/main" id="{3C2A50AA-C98E-4C4F-8E9A-132AC82B86F7}"/>
                </a:ext>
              </a:extLst>
            </p:cNvPr>
            <p:cNvSpPr>
              <a:spLocks/>
            </p:cNvSpPr>
            <p:nvPr/>
          </p:nvSpPr>
          <p:spPr bwMode="auto">
            <a:xfrm>
              <a:off x="4861" y="1824"/>
              <a:ext cx="36" cy="36"/>
            </a:xfrm>
            <a:custGeom>
              <a:avLst/>
              <a:gdLst>
                <a:gd name="T0" fmla="*/ 18 w 36"/>
                <a:gd name="T1" fmla="*/ 0 h 36"/>
                <a:gd name="T2" fmla="*/ 0 w 36"/>
                <a:gd name="T3" fmla="*/ 36 h 36"/>
                <a:gd name="T4" fmla="*/ 36 w 36"/>
                <a:gd name="T5" fmla="*/ 36 h 36"/>
                <a:gd name="T6" fmla="*/ 18 w 36"/>
                <a:gd name="T7" fmla="*/ 0 h 36"/>
              </a:gdLst>
              <a:ahLst/>
              <a:cxnLst>
                <a:cxn ang="0">
                  <a:pos x="T0" y="T1"/>
                </a:cxn>
                <a:cxn ang="0">
                  <a:pos x="T2" y="T3"/>
                </a:cxn>
                <a:cxn ang="0">
                  <a:pos x="T4" y="T5"/>
                </a:cxn>
                <a:cxn ang="0">
                  <a:pos x="T6" y="T7"/>
                </a:cxn>
              </a:cxnLst>
              <a:rect l="0" t="0" r="r" b="b"/>
              <a:pathLst>
                <a:path w="36" h="36">
                  <a:moveTo>
                    <a:pt x="18" y="0"/>
                  </a:moveTo>
                  <a:lnTo>
                    <a:pt x="0" y="36"/>
                  </a:lnTo>
                  <a:lnTo>
                    <a:pt x="36" y="36"/>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9" name="Freeform 95">
              <a:extLst>
                <a:ext uri="{FF2B5EF4-FFF2-40B4-BE49-F238E27FC236}">
                  <a16:creationId xmlns:a16="http://schemas.microsoft.com/office/drawing/2014/main" id="{FB2A0C4A-86C8-4980-A350-2DDBA03EB354}"/>
                </a:ext>
              </a:extLst>
            </p:cNvPr>
            <p:cNvSpPr>
              <a:spLocks/>
            </p:cNvSpPr>
            <p:nvPr/>
          </p:nvSpPr>
          <p:spPr bwMode="auto">
            <a:xfrm>
              <a:off x="4927" y="1842"/>
              <a:ext cx="38" cy="38"/>
            </a:xfrm>
            <a:custGeom>
              <a:avLst/>
              <a:gdLst>
                <a:gd name="T0" fmla="*/ 18 w 38"/>
                <a:gd name="T1" fmla="*/ 0 h 38"/>
                <a:gd name="T2" fmla="*/ 0 w 38"/>
                <a:gd name="T3" fmla="*/ 38 h 38"/>
                <a:gd name="T4" fmla="*/ 38 w 38"/>
                <a:gd name="T5" fmla="*/ 38 h 38"/>
                <a:gd name="T6" fmla="*/ 18 w 38"/>
                <a:gd name="T7" fmla="*/ 0 h 38"/>
              </a:gdLst>
              <a:ahLst/>
              <a:cxnLst>
                <a:cxn ang="0">
                  <a:pos x="T0" y="T1"/>
                </a:cxn>
                <a:cxn ang="0">
                  <a:pos x="T2" y="T3"/>
                </a:cxn>
                <a:cxn ang="0">
                  <a:pos x="T4" y="T5"/>
                </a:cxn>
                <a:cxn ang="0">
                  <a:pos x="T6" y="T7"/>
                </a:cxn>
              </a:cxnLst>
              <a:rect l="0" t="0" r="r" b="b"/>
              <a:pathLst>
                <a:path w="38" h="38">
                  <a:moveTo>
                    <a:pt x="18" y="0"/>
                  </a:moveTo>
                  <a:lnTo>
                    <a:pt x="0" y="38"/>
                  </a:lnTo>
                  <a:lnTo>
                    <a:pt x="38" y="38"/>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0" name="Freeform 96">
              <a:extLst>
                <a:ext uri="{FF2B5EF4-FFF2-40B4-BE49-F238E27FC236}">
                  <a16:creationId xmlns:a16="http://schemas.microsoft.com/office/drawing/2014/main" id="{00D77B73-2B1A-40CC-8A4C-39E073350B5C}"/>
                </a:ext>
              </a:extLst>
            </p:cNvPr>
            <p:cNvSpPr>
              <a:spLocks/>
            </p:cNvSpPr>
            <p:nvPr/>
          </p:nvSpPr>
          <p:spPr bwMode="auto">
            <a:xfrm>
              <a:off x="4995" y="1866"/>
              <a:ext cx="36" cy="36"/>
            </a:xfrm>
            <a:custGeom>
              <a:avLst/>
              <a:gdLst>
                <a:gd name="T0" fmla="*/ 18 w 36"/>
                <a:gd name="T1" fmla="*/ 0 h 36"/>
                <a:gd name="T2" fmla="*/ 0 w 36"/>
                <a:gd name="T3" fmla="*/ 36 h 36"/>
                <a:gd name="T4" fmla="*/ 36 w 36"/>
                <a:gd name="T5" fmla="*/ 36 h 36"/>
                <a:gd name="T6" fmla="*/ 18 w 36"/>
                <a:gd name="T7" fmla="*/ 0 h 36"/>
              </a:gdLst>
              <a:ahLst/>
              <a:cxnLst>
                <a:cxn ang="0">
                  <a:pos x="T0" y="T1"/>
                </a:cxn>
                <a:cxn ang="0">
                  <a:pos x="T2" y="T3"/>
                </a:cxn>
                <a:cxn ang="0">
                  <a:pos x="T4" y="T5"/>
                </a:cxn>
                <a:cxn ang="0">
                  <a:pos x="T6" y="T7"/>
                </a:cxn>
              </a:cxnLst>
              <a:rect l="0" t="0" r="r" b="b"/>
              <a:pathLst>
                <a:path w="36" h="36">
                  <a:moveTo>
                    <a:pt x="18" y="0"/>
                  </a:moveTo>
                  <a:lnTo>
                    <a:pt x="0" y="36"/>
                  </a:lnTo>
                  <a:lnTo>
                    <a:pt x="36" y="36"/>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1" name="Freeform 97">
              <a:extLst>
                <a:ext uri="{FF2B5EF4-FFF2-40B4-BE49-F238E27FC236}">
                  <a16:creationId xmlns:a16="http://schemas.microsoft.com/office/drawing/2014/main" id="{3764E58C-28A2-4D39-8DAD-47FB5E5D9947}"/>
                </a:ext>
              </a:extLst>
            </p:cNvPr>
            <p:cNvSpPr>
              <a:spLocks/>
            </p:cNvSpPr>
            <p:nvPr/>
          </p:nvSpPr>
          <p:spPr bwMode="auto">
            <a:xfrm>
              <a:off x="5063" y="1892"/>
              <a:ext cx="36" cy="36"/>
            </a:xfrm>
            <a:custGeom>
              <a:avLst/>
              <a:gdLst>
                <a:gd name="T0" fmla="*/ 18 w 36"/>
                <a:gd name="T1" fmla="*/ 0 h 36"/>
                <a:gd name="T2" fmla="*/ 0 w 36"/>
                <a:gd name="T3" fmla="*/ 36 h 36"/>
                <a:gd name="T4" fmla="*/ 36 w 36"/>
                <a:gd name="T5" fmla="*/ 36 h 36"/>
                <a:gd name="T6" fmla="*/ 18 w 36"/>
                <a:gd name="T7" fmla="*/ 0 h 36"/>
              </a:gdLst>
              <a:ahLst/>
              <a:cxnLst>
                <a:cxn ang="0">
                  <a:pos x="T0" y="T1"/>
                </a:cxn>
                <a:cxn ang="0">
                  <a:pos x="T2" y="T3"/>
                </a:cxn>
                <a:cxn ang="0">
                  <a:pos x="T4" y="T5"/>
                </a:cxn>
                <a:cxn ang="0">
                  <a:pos x="T6" y="T7"/>
                </a:cxn>
              </a:cxnLst>
              <a:rect l="0" t="0" r="r" b="b"/>
              <a:pathLst>
                <a:path w="36" h="36">
                  <a:moveTo>
                    <a:pt x="18" y="0"/>
                  </a:moveTo>
                  <a:lnTo>
                    <a:pt x="0" y="36"/>
                  </a:lnTo>
                  <a:lnTo>
                    <a:pt x="36" y="36"/>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2" name="Freeform 98">
              <a:extLst>
                <a:ext uri="{FF2B5EF4-FFF2-40B4-BE49-F238E27FC236}">
                  <a16:creationId xmlns:a16="http://schemas.microsoft.com/office/drawing/2014/main" id="{B9F15EED-6942-4924-B276-7E2BAB767162}"/>
                </a:ext>
              </a:extLst>
            </p:cNvPr>
            <p:cNvSpPr>
              <a:spLocks/>
            </p:cNvSpPr>
            <p:nvPr/>
          </p:nvSpPr>
          <p:spPr bwMode="auto">
            <a:xfrm>
              <a:off x="5131" y="1904"/>
              <a:ext cx="36" cy="36"/>
            </a:xfrm>
            <a:custGeom>
              <a:avLst/>
              <a:gdLst>
                <a:gd name="T0" fmla="*/ 18 w 36"/>
                <a:gd name="T1" fmla="*/ 0 h 36"/>
                <a:gd name="T2" fmla="*/ 0 w 36"/>
                <a:gd name="T3" fmla="*/ 36 h 36"/>
                <a:gd name="T4" fmla="*/ 36 w 36"/>
                <a:gd name="T5" fmla="*/ 36 h 36"/>
                <a:gd name="T6" fmla="*/ 18 w 36"/>
                <a:gd name="T7" fmla="*/ 0 h 36"/>
              </a:gdLst>
              <a:ahLst/>
              <a:cxnLst>
                <a:cxn ang="0">
                  <a:pos x="T0" y="T1"/>
                </a:cxn>
                <a:cxn ang="0">
                  <a:pos x="T2" y="T3"/>
                </a:cxn>
                <a:cxn ang="0">
                  <a:pos x="T4" y="T5"/>
                </a:cxn>
                <a:cxn ang="0">
                  <a:pos x="T6" y="T7"/>
                </a:cxn>
              </a:cxnLst>
              <a:rect l="0" t="0" r="r" b="b"/>
              <a:pathLst>
                <a:path w="36" h="36">
                  <a:moveTo>
                    <a:pt x="18" y="0"/>
                  </a:moveTo>
                  <a:lnTo>
                    <a:pt x="0" y="36"/>
                  </a:lnTo>
                  <a:lnTo>
                    <a:pt x="36" y="36"/>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3" name="Freeform 99">
              <a:extLst>
                <a:ext uri="{FF2B5EF4-FFF2-40B4-BE49-F238E27FC236}">
                  <a16:creationId xmlns:a16="http://schemas.microsoft.com/office/drawing/2014/main" id="{FBE2A950-E021-49CF-B7DC-7D9A30042941}"/>
                </a:ext>
              </a:extLst>
            </p:cNvPr>
            <p:cNvSpPr>
              <a:spLocks/>
            </p:cNvSpPr>
            <p:nvPr/>
          </p:nvSpPr>
          <p:spPr bwMode="auto">
            <a:xfrm>
              <a:off x="5197" y="1914"/>
              <a:ext cx="36" cy="36"/>
            </a:xfrm>
            <a:custGeom>
              <a:avLst/>
              <a:gdLst>
                <a:gd name="T0" fmla="*/ 18 w 36"/>
                <a:gd name="T1" fmla="*/ 0 h 36"/>
                <a:gd name="T2" fmla="*/ 0 w 36"/>
                <a:gd name="T3" fmla="*/ 36 h 36"/>
                <a:gd name="T4" fmla="*/ 36 w 36"/>
                <a:gd name="T5" fmla="*/ 36 h 36"/>
                <a:gd name="T6" fmla="*/ 18 w 36"/>
                <a:gd name="T7" fmla="*/ 0 h 36"/>
              </a:gdLst>
              <a:ahLst/>
              <a:cxnLst>
                <a:cxn ang="0">
                  <a:pos x="T0" y="T1"/>
                </a:cxn>
                <a:cxn ang="0">
                  <a:pos x="T2" y="T3"/>
                </a:cxn>
                <a:cxn ang="0">
                  <a:pos x="T4" y="T5"/>
                </a:cxn>
                <a:cxn ang="0">
                  <a:pos x="T6" y="T7"/>
                </a:cxn>
              </a:cxnLst>
              <a:rect l="0" t="0" r="r" b="b"/>
              <a:pathLst>
                <a:path w="36" h="36">
                  <a:moveTo>
                    <a:pt x="18" y="0"/>
                  </a:moveTo>
                  <a:lnTo>
                    <a:pt x="0" y="36"/>
                  </a:lnTo>
                  <a:lnTo>
                    <a:pt x="36" y="36"/>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4" name="Freeform 100">
              <a:extLst>
                <a:ext uri="{FF2B5EF4-FFF2-40B4-BE49-F238E27FC236}">
                  <a16:creationId xmlns:a16="http://schemas.microsoft.com/office/drawing/2014/main" id="{14DCB649-3038-4331-ABB7-81C68C31D1B9}"/>
                </a:ext>
              </a:extLst>
            </p:cNvPr>
            <p:cNvSpPr>
              <a:spLocks/>
            </p:cNvSpPr>
            <p:nvPr/>
          </p:nvSpPr>
          <p:spPr bwMode="auto">
            <a:xfrm>
              <a:off x="5265" y="1934"/>
              <a:ext cx="36" cy="36"/>
            </a:xfrm>
            <a:custGeom>
              <a:avLst/>
              <a:gdLst>
                <a:gd name="T0" fmla="*/ 18 w 36"/>
                <a:gd name="T1" fmla="*/ 0 h 36"/>
                <a:gd name="T2" fmla="*/ 0 w 36"/>
                <a:gd name="T3" fmla="*/ 36 h 36"/>
                <a:gd name="T4" fmla="*/ 36 w 36"/>
                <a:gd name="T5" fmla="*/ 36 h 36"/>
                <a:gd name="T6" fmla="*/ 18 w 36"/>
                <a:gd name="T7" fmla="*/ 0 h 36"/>
              </a:gdLst>
              <a:ahLst/>
              <a:cxnLst>
                <a:cxn ang="0">
                  <a:pos x="T0" y="T1"/>
                </a:cxn>
                <a:cxn ang="0">
                  <a:pos x="T2" y="T3"/>
                </a:cxn>
                <a:cxn ang="0">
                  <a:pos x="T4" y="T5"/>
                </a:cxn>
                <a:cxn ang="0">
                  <a:pos x="T6" y="T7"/>
                </a:cxn>
              </a:cxnLst>
              <a:rect l="0" t="0" r="r" b="b"/>
              <a:pathLst>
                <a:path w="36" h="36">
                  <a:moveTo>
                    <a:pt x="18" y="0"/>
                  </a:moveTo>
                  <a:lnTo>
                    <a:pt x="0" y="36"/>
                  </a:lnTo>
                  <a:lnTo>
                    <a:pt x="36" y="36"/>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5" name="Freeform 101">
              <a:extLst>
                <a:ext uri="{FF2B5EF4-FFF2-40B4-BE49-F238E27FC236}">
                  <a16:creationId xmlns:a16="http://schemas.microsoft.com/office/drawing/2014/main" id="{DF2D0F58-227A-41F5-BC5F-BD538A162F48}"/>
                </a:ext>
              </a:extLst>
            </p:cNvPr>
            <p:cNvSpPr>
              <a:spLocks/>
            </p:cNvSpPr>
            <p:nvPr/>
          </p:nvSpPr>
          <p:spPr bwMode="auto">
            <a:xfrm>
              <a:off x="4658" y="1663"/>
              <a:ext cx="36" cy="37"/>
            </a:xfrm>
            <a:custGeom>
              <a:avLst/>
              <a:gdLst>
                <a:gd name="T0" fmla="*/ 18 w 36"/>
                <a:gd name="T1" fmla="*/ 0 h 37"/>
                <a:gd name="T2" fmla="*/ 0 w 36"/>
                <a:gd name="T3" fmla="*/ 37 h 37"/>
                <a:gd name="T4" fmla="*/ 36 w 36"/>
                <a:gd name="T5" fmla="*/ 37 h 37"/>
                <a:gd name="T6" fmla="*/ 18 w 36"/>
                <a:gd name="T7" fmla="*/ 0 h 37"/>
              </a:gdLst>
              <a:ahLst/>
              <a:cxnLst>
                <a:cxn ang="0">
                  <a:pos x="T0" y="T1"/>
                </a:cxn>
                <a:cxn ang="0">
                  <a:pos x="T2" y="T3"/>
                </a:cxn>
                <a:cxn ang="0">
                  <a:pos x="T4" y="T5"/>
                </a:cxn>
                <a:cxn ang="0">
                  <a:pos x="T6" y="T7"/>
                </a:cxn>
              </a:cxnLst>
              <a:rect l="0" t="0" r="r" b="b"/>
              <a:pathLst>
                <a:path w="36" h="37">
                  <a:moveTo>
                    <a:pt x="18" y="0"/>
                  </a:moveTo>
                  <a:lnTo>
                    <a:pt x="0" y="37"/>
                  </a:lnTo>
                  <a:lnTo>
                    <a:pt x="36" y="37"/>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6" name="Freeform 102">
              <a:extLst>
                <a:ext uri="{FF2B5EF4-FFF2-40B4-BE49-F238E27FC236}">
                  <a16:creationId xmlns:a16="http://schemas.microsoft.com/office/drawing/2014/main" id="{D37576A0-2C3F-4201-BD6F-11C8CCAE5664}"/>
                </a:ext>
              </a:extLst>
            </p:cNvPr>
            <p:cNvSpPr>
              <a:spLocks/>
            </p:cNvSpPr>
            <p:nvPr/>
          </p:nvSpPr>
          <p:spPr bwMode="auto">
            <a:xfrm>
              <a:off x="4724" y="1758"/>
              <a:ext cx="36" cy="36"/>
            </a:xfrm>
            <a:custGeom>
              <a:avLst/>
              <a:gdLst>
                <a:gd name="T0" fmla="*/ 18 w 36"/>
                <a:gd name="T1" fmla="*/ 0 h 36"/>
                <a:gd name="T2" fmla="*/ 0 w 36"/>
                <a:gd name="T3" fmla="*/ 36 h 36"/>
                <a:gd name="T4" fmla="*/ 36 w 36"/>
                <a:gd name="T5" fmla="*/ 36 h 36"/>
                <a:gd name="T6" fmla="*/ 18 w 36"/>
                <a:gd name="T7" fmla="*/ 0 h 36"/>
              </a:gdLst>
              <a:ahLst/>
              <a:cxnLst>
                <a:cxn ang="0">
                  <a:pos x="T0" y="T1"/>
                </a:cxn>
                <a:cxn ang="0">
                  <a:pos x="T2" y="T3"/>
                </a:cxn>
                <a:cxn ang="0">
                  <a:pos x="T4" y="T5"/>
                </a:cxn>
                <a:cxn ang="0">
                  <a:pos x="T6" y="T7"/>
                </a:cxn>
              </a:cxnLst>
              <a:rect l="0" t="0" r="r" b="b"/>
              <a:pathLst>
                <a:path w="36" h="36">
                  <a:moveTo>
                    <a:pt x="18" y="0"/>
                  </a:moveTo>
                  <a:lnTo>
                    <a:pt x="0" y="36"/>
                  </a:lnTo>
                  <a:lnTo>
                    <a:pt x="36" y="36"/>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7" name="Freeform 103">
              <a:extLst>
                <a:ext uri="{FF2B5EF4-FFF2-40B4-BE49-F238E27FC236}">
                  <a16:creationId xmlns:a16="http://schemas.microsoft.com/office/drawing/2014/main" id="{69AD8313-1F02-4A38-A8FC-F58E30525013}"/>
                </a:ext>
              </a:extLst>
            </p:cNvPr>
            <p:cNvSpPr>
              <a:spLocks/>
            </p:cNvSpPr>
            <p:nvPr/>
          </p:nvSpPr>
          <p:spPr bwMode="auto">
            <a:xfrm>
              <a:off x="4118" y="1589"/>
              <a:ext cx="36" cy="38"/>
            </a:xfrm>
            <a:custGeom>
              <a:avLst/>
              <a:gdLst>
                <a:gd name="T0" fmla="*/ 18 w 36"/>
                <a:gd name="T1" fmla="*/ 0 h 38"/>
                <a:gd name="T2" fmla="*/ 0 w 36"/>
                <a:gd name="T3" fmla="*/ 38 h 38"/>
                <a:gd name="T4" fmla="*/ 36 w 36"/>
                <a:gd name="T5" fmla="*/ 38 h 38"/>
                <a:gd name="T6" fmla="*/ 18 w 36"/>
                <a:gd name="T7" fmla="*/ 0 h 38"/>
              </a:gdLst>
              <a:ahLst/>
              <a:cxnLst>
                <a:cxn ang="0">
                  <a:pos x="T0" y="T1"/>
                </a:cxn>
                <a:cxn ang="0">
                  <a:pos x="T2" y="T3"/>
                </a:cxn>
                <a:cxn ang="0">
                  <a:pos x="T4" y="T5"/>
                </a:cxn>
                <a:cxn ang="0">
                  <a:pos x="T6" y="T7"/>
                </a:cxn>
              </a:cxnLst>
              <a:rect l="0" t="0" r="r" b="b"/>
              <a:pathLst>
                <a:path w="36" h="38">
                  <a:moveTo>
                    <a:pt x="18" y="0"/>
                  </a:moveTo>
                  <a:lnTo>
                    <a:pt x="0" y="38"/>
                  </a:lnTo>
                  <a:lnTo>
                    <a:pt x="36" y="38"/>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8" name="Freeform 104">
              <a:extLst>
                <a:ext uri="{FF2B5EF4-FFF2-40B4-BE49-F238E27FC236}">
                  <a16:creationId xmlns:a16="http://schemas.microsoft.com/office/drawing/2014/main" id="{6124E9B1-311B-424C-8D61-EB284BE1C35A}"/>
                </a:ext>
              </a:extLst>
            </p:cNvPr>
            <p:cNvSpPr>
              <a:spLocks/>
            </p:cNvSpPr>
            <p:nvPr/>
          </p:nvSpPr>
          <p:spPr bwMode="auto">
            <a:xfrm>
              <a:off x="3916" y="1691"/>
              <a:ext cx="36" cy="37"/>
            </a:xfrm>
            <a:custGeom>
              <a:avLst/>
              <a:gdLst>
                <a:gd name="T0" fmla="*/ 18 w 36"/>
                <a:gd name="T1" fmla="*/ 0 h 37"/>
                <a:gd name="T2" fmla="*/ 0 w 36"/>
                <a:gd name="T3" fmla="*/ 37 h 37"/>
                <a:gd name="T4" fmla="*/ 36 w 36"/>
                <a:gd name="T5" fmla="*/ 37 h 37"/>
                <a:gd name="T6" fmla="*/ 18 w 36"/>
                <a:gd name="T7" fmla="*/ 0 h 37"/>
              </a:gdLst>
              <a:ahLst/>
              <a:cxnLst>
                <a:cxn ang="0">
                  <a:pos x="T0" y="T1"/>
                </a:cxn>
                <a:cxn ang="0">
                  <a:pos x="T2" y="T3"/>
                </a:cxn>
                <a:cxn ang="0">
                  <a:pos x="T4" y="T5"/>
                </a:cxn>
                <a:cxn ang="0">
                  <a:pos x="T6" y="T7"/>
                </a:cxn>
              </a:cxnLst>
              <a:rect l="0" t="0" r="r" b="b"/>
              <a:pathLst>
                <a:path w="36" h="37">
                  <a:moveTo>
                    <a:pt x="18" y="0"/>
                  </a:moveTo>
                  <a:lnTo>
                    <a:pt x="0" y="37"/>
                  </a:lnTo>
                  <a:lnTo>
                    <a:pt x="36" y="37"/>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9" name="Freeform 105">
              <a:extLst>
                <a:ext uri="{FF2B5EF4-FFF2-40B4-BE49-F238E27FC236}">
                  <a16:creationId xmlns:a16="http://schemas.microsoft.com/office/drawing/2014/main" id="{2EF502F1-129E-45BF-85DC-F5817BC2A96B}"/>
                </a:ext>
              </a:extLst>
            </p:cNvPr>
            <p:cNvSpPr>
              <a:spLocks/>
            </p:cNvSpPr>
            <p:nvPr/>
          </p:nvSpPr>
          <p:spPr bwMode="auto">
            <a:xfrm>
              <a:off x="3577" y="1816"/>
              <a:ext cx="36" cy="36"/>
            </a:xfrm>
            <a:custGeom>
              <a:avLst/>
              <a:gdLst>
                <a:gd name="T0" fmla="*/ 18 w 36"/>
                <a:gd name="T1" fmla="*/ 0 h 36"/>
                <a:gd name="T2" fmla="*/ 0 w 36"/>
                <a:gd name="T3" fmla="*/ 36 h 36"/>
                <a:gd name="T4" fmla="*/ 36 w 36"/>
                <a:gd name="T5" fmla="*/ 36 h 36"/>
                <a:gd name="T6" fmla="*/ 18 w 36"/>
                <a:gd name="T7" fmla="*/ 0 h 36"/>
              </a:gdLst>
              <a:ahLst/>
              <a:cxnLst>
                <a:cxn ang="0">
                  <a:pos x="T0" y="T1"/>
                </a:cxn>
                <a:cxn ang="0">
                  <a:pos x="T2" y="T3"/>
                </a:cxn>
                <a:cxn ang="0">
                  <a:pos x="T4" y="T5"/>
                </a:cxn>
                <a:cxn ang="0">
                  <a:pos x="T6" y="T7"/>
                </a:cxn>
              </a:cxnLst>
              <a:rect l="0" t="0" r="r" b="b"/>
              <a:pathLst>
                <a:path w="36" h="36">
                  <a:moveTo>
                    <a:pt x="18" y="0"/>
                  </a:moveTo>
                  <a:lnTo>
                    <a:pt x="0" y="36"/>
                  </a:lnTo>
                  <a:lnTo>
                    <a:pt x="36" y="36"/>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0" name="Freeform 106">
              <a:extLst>
                <a:ext uri="{FF2B5EF4-FFF2-40B4-BE49-F238E27FC236}">
                  <a16:creationId xmlns:a16="http://schemas.microsoft.com/office/drawing/2014/main" id="{A60EF98F-7FAA-4761-8FFB-ADE050E68319}"/>
                </a:ext>
              </a:extLst>
            </p:cNvPr>
            <p:cNvSpPr>
              <a:spLocks/>
            </p:cNvSpPr>
            <p:nvPr/>
          </p:nvSpPr>
          <p:spPr bwMode="auto">
            <a:xfrm>
              <a:off x="3375" y="1838"/>
              <a:ext cx="36" cy="36"/>
            </a:xfrm>
            <a:custGeom>
              <a:avLst/>
              <a:gdLst>
                <a:gd name="T0" fmla="*/ 18 w 36"/>
                <a:gd name="T1" fmla="*/ 0 h 36"/>
                <a:gd name="T2" fmla="*/ 0 w 36"/>
                <a:gd name="T3" fmla="*/ 36 h 36"/>
                <a:gd name="T4" fmla="*/ 36 w 36"/>
                <a:gd name="T5" fmla="*/ 36 h 36"/>
                <a:gd name="T6" fmla="*/ 18 w 36"/>
                <a:gd name="T7" fmla="*/ 0 h 36"/>
              </a:gdLst>
              <a:ahLst/>
              <a:cxnLst>
                <a:cxn ang="0">
                  <a:pos x="T0" y="T1"/>
                </a:cxn>
                <a:cxn ang="0">
                  <a:pos x="T2" y="T3"/>
                </a:cxn>
                <a:cxn ang="0">
                  <a:pos x="T4" y="T5"/>
                </a:cxn>
                <a:cxn ang="0">
                  <a:pos x="T6" y="T7"/>
                </a:cxn>
              </a:cxnLst>
              <a:rect l="0" t="0" r="r" b="b"/>
              <a:pathLst>
                <a:path w="36" h="36">
                  <a:moveTo>
                    <a:pt x="18" y="0"/>
                  </a:moveTo>
                  <a:lnTo>
                    <a:pt x="0" y="36"/>
                  </a:lnTo>
                  <a:lnTo>
                    <a:pt x="36" y="36"/>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1" name="Freeform 107">
              <a:extLst>
                <a:ext uri="{FF2B5EF4-FFF2-40B4-BE49-F238E27FC236}">
                  <a16:creationId xmlns:a16="http://schemas.microsoft.com/office/drawing/2014/main" id="{ADC55EB6-D5A6-4BF7-8FC6-BB00A2414154}"/>
                </a:ext>
              </a:extLst>
            </p:cNvPr>
            <p:cNvSpPr>
              <a:spLocks/>
            </p:cNvSpPr>
            <p:nvPr/>
          </p:nvSpPr>
          <p:spPr bwMode="auto">
            <a:xfrm>
              <a:off x="3307" y="1926"/>
              <a:ext cx="36" cy="36"/>
            </a:xfrm>
            <a:custGeom>
              <a:avLst/>
              <a:gdLst>
                <a:gd name="T0" fmla="*/ 18 w 36"/>
                <a:gd name="T1" fmla="*/ 0 h 36"/>
                <a:gd name="T2" fmla="*/ 0 w 36"/>
                <a:gd name="T3" fmla="*/ 36 h 36"/>
                <a:gd name="T4" fmla="*/ 36 w 36"/>
                <a:gd name="T5" fmla="*/ 36 h 36"/>
                <a:gd name="T6" fmla="*/ 18 w 36"/>
                <a:gd name="T7" fmla="*/ 0 h 36"/>
              </a:gdLst>
              <a:ahLst/>
              <a:cxnLst>
                <a:cxn ang="0">
                  <a:pos x="T0" y="T1"/>
                </a:cxn>
                <a:cxn ang="0">
                  <a:pos x="T2" y="T3"/>
                </a:cxn>
                <a:cxn ang="0">
                  <a:pos x="T4" y="T5"/>
                </a:cxn>
                <a:cxn ang="0">
                  <a:pos x="T6" y="T7"/>
                </a:cxn>
              </a:cxnLst>
              <a:rect l="0" t="0" r="r" b="b"/>
              <a:pathLst>
                <a:path w="36" h="36">
                  <a:moveTo>
                    <a:pt x="18" y="0"/>
                  </a:moveTo>
                  <a:lnTo>
                    <a:pt x="0" y="36"/>
                  </a:lnTo>
                  <a:lnTo>
                    <a:pt x="36" y="36"/>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2" name="Freeform 108">
              <a:extLst>
                <a:ext uri="{FF2B5EF4-FFF2-40B4-BE49-F238E27FC236}">
                  <a16:creationId xmlns:a16="http://schemas.microsoft.com/office/drawing/2014/main" id="{C5161FB1-79E6-4BF7-84CB-019BA87E3114}"/>
                </a:ext>
              </a:extLst>
            </p:cNvPr>
            <p:cNvSpPr>
              <a:spLocks/>
            </p:cNvSpPr>
            <p:nvPr/>
          </p:nvSpPr>
          <p:spPr bwMode="auto">
            <a:xfrm>
              <a:off x="3443" y="1848"/>
              <a:ext cx="36" cy="36"/>
            </a:xfrm>
            <a:custGeom>
              <a:avLst/>
              <a:gdLst>
                <a:gd name="T0" fmla="*/ 18 w 36"/>
                <a:gd name="T1" fmla="*/ 0 h 36"/>
                <a:gd name="T2" fmla="*/ 0 w 36"/>
                <a:gd name="T3" fmla="*/ 36 h 36"/>
                <a:gd name="T4" fmla="*/ 36 w 36"/>
                <a:gd name="T5" fmla="*/ 36 h 36"/>
                <a:gd name="T6" fmla="*/ 18 w 36"/>
                <a:gd name="T7" fmla="*/ 0 h 36"/>
              </a:gdLst>
              <a:ahLst/>
              <a:cxnLst>
                <a:cxn ang="0">
                  <a:pos x="T0" y="T1"/>
                </a:cxn>
                <a:cxn ang="0">
                  <a:pos x="T2" y="T3"/>
                </a:cxn>
                <a:cxn ang="0">
                  <a:pos x="T4" y="T5"/>
                </a:cxn>
                <a:cxn ang="0">
                  <a:pos x="T6" y="T7"/>
                </a:cxn>
              </a:cxnLst>
              <a:rect l="0" t="0" r="r" b="b"/>
              <a:pathLst>
                <a:path w="36" h="36">
                  <a:moveTo>
                    <a:pt x="18" y="0"/>
                  </a:moveTo>
                  <a:lnTo>
                    <a:pt x="0" y="36"/>
                  </a:lnTo>
                  <a:lnTo>
                    <a:pt x="36" y="36"/>
                  </a:lnTo>
                  <a:lnTo>
                    <a:pt x="18"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3" name="Freeform 109">
              <a:extLst>
                <a:ext uri="{FF2B5EF4-FFF2-40B4-BE49-F238E27FC236}">
                  <a16:creationId xmlns:a16="http://schemas.microsoft.com/office/drawing/2014/main" id="{A30F77CA-F5FB-4428-9B88-A7DF7531BA7C}"/>
                </a:ext>
              </a:extLst>
            </p:cNvPr>
            <p:cNvSpPr>
              <a:spLocks/>
            </p:cNvSpPr>
            <p:nvPr/>
          </p:nvSpPr>
          <p:spPr bwMode="auto">
            <a:xfrm>
              <a:off x="3509" y="1862"/>
              <a:ext cx="38" cy="36"/>
            </a:xfrm>
            <a:custGeom>
              <a:avLst/>
              <a:gdLst>
                <a:gd name="T0" fmla="*/ 20 w 38"/>
                <a:gd name="T1" fmla="*/ 0 h 36"/>
                <a:gd name="T2" fmla="*/ 0 w 38"/>
                <a:gd name="T3" fmla="*/ 36 h 36"/>
                <a:gd name="T4" fmla="*/ 38 w 38"/>
                <a:gd name="T5" fmla="*/ 36 h 36"/>
                <a:gd name="T6" fmla="*/ 20 w 38"/>
                <a:gd name="T7" fmla="*/ 0 h 36"/>
              </a:gdLst>
              <a:ahLst/>
              <a:cxnLst>
                <a:cxn ang="0">
                  <a:pos x="T0" y="T1"/>
                </a:cxn>
                <a:cxn ang="0">
                  <a:pos x="T2" y="T3"/>
                </a:cxn>
                <a:cxn ang="0">
                  <a:pos x="T4" y="T5"/>
                </a:cxn>
                <a:cxn ang="0">
                  <a:pos x="T6" y="T7"/>
                </a:cxn>
              </a:cxnLst>
              <a:rect l="0" t="0" r="r" b="b"/>
              <a:pathLst>
                <a:path w="38" h="36">
                  <a:moveTo>
                    <a:pt x="20" y="0"/>
                  </a:moveTo>
                  <a:lnTo>
                    <a:pt x="0" y="36"/>
                  </a:lnTo>
                  <a:lnTo>
                    <a:pt x="38" y="36"/>
                  </a:lnTo>
                  <a:lnTo>
                    <a:pt x="20" y="0"/>
                  </a:lnTo>
                  <a:close/>
                </a:path>
              </a:pathLst>
            </a:custGeom>
            <a:solidFill>
              <a:srgbClr val="0D3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4" name="Freeform 110">
              <a:extLst>
                <a:ext uri="{FF2B5EF4-FFF2-40B4-BE49-F238E27FC236}">
                  <a16:creationId xmlns:a16="http://schemas.microsoft.com/office/drawing/2014/main" id="{40082BC8-770F-4A7A-B8C1-0FA27BE2EAB5}"/>
                </a:ext>
              </a:extLst>
            </p:cNvPr>
            <p:cNvSpPr>
              <a:spLocks/>
            </p:cNvSpPr>
            <p:nvPr/>
          </p:nvSpPr>
          <p:spPr bwMode="auto">
            <a:xfrm>
              <a:off x="3329" y="1277"/>
              <a:ext cx="1954" cy="679"/>
            </a:xfrm>
            <a:custGeom>
              <a:avLst/>
              <a:gdLst>
                <a:gd name="T0" fmla="*/ 0 w 1954"/>
                <a:gd name="T1" fmla="*/ 671 h 679"/>
                <a:gd name="T2" fmla="*/ 64 w 1954"/>
                <a:gd name="T3" fmla="*/ 579 h 679"/>
                <a:gd name="T4" fmla="*/ 132 w 1954"/>
                <a:gd name="T5" fmla="*/ 591 h 679"/>
                <a:gd name="T6" fmla="*/ 198 w 1954"/>
                <a:gd name="T7" fmla="*/ 607 h 679"/>
                <a:gd name="T8" fmla="*/ 268 w 1954"/>
                <a:gd name="T9" fmla="*/ 563 h 679"/>
                <a:gd name="T10" fmla="*/ 335 w 1954"/>
                <a:gd name="T11" fmla="*/ 589 h 679"/>
                <a:gd name="T12" fmla="*/ 401 w 1954"/>
                <a:gd name="T13" fmla="*/ 583 h 679"/>
                <a:gd name="T14" fmla="*/ 469 w 1954"/>
                <a:gd name="T15" fmla="*/ 579 h 679"/>
                <a:gd name="T16" fmla="*/ 537 w 1954"/>
                <a:gd name="T17" fmla="*/ 457 h 679"/>
                <a:gd name="T18" fmla="*/ 605 w 1954"/>
                <a:gd name="T19" fmla="*/ 437 h 679"/>
                <a:gd name="T20" fmla="*/ 673 w 1954"/>
                <a:gd name="T21" fmla="*/ 366 h 679"/>
                <a:gd name="T22" fmla="*/ 739 w 1954"/>
                <a:gd name="T23" fmla="*/ 388 h 679"/>
                <a:gd name="T24" fmla="*/ 805 w 1954"/>
                <a:gd name="T25" fmla="*/ 334 h 679"/>
                <a:gd name="T26" fmla="*/ 873 w 1954"/>
                <a:gd name="T27" fmla="*/ 196 h 679"/>
                <a:gd name="T28" fmla="*/ 941 w 1954"/>
                <a:gd name="T29" fmla="*/ 48 h 679"/>
                <a:gd name="T30" fmla="*/ 1009 w 1954"/>
                <a:gd name="T31" fmla="*/ 0 h 679"/>
                <a:gd name="T32" fmla="*/ 1075 w 1954"/>
                <a:gd name="T33" fmla="*/ 68 h 679"/>
                <a:gd name="T34" fmla="*/ 1145 w 1954"/>
                <a:gd name="T35" fmla="*/ 170 h 679"/>
                <a:gd name="T36" fmla="*/ 1211 w 1954"/>
                <a:gd name="T37" fmla="*/ 314 h 679"/>
                <a:gd name="T38" fmla="*/ 1277 w 1954"/>
                <a:gd name="T39" fmla="*/ 372 h 679"/>
                <a:gd name="T40" fmla="*/ 1345 w 1954"/>
                <a:gd name="T41" fmla="*/ 408 h 679"/>
                <a:gd name="T42" fmla="*/ 1413 w 1954"/>
                <a:gd name="T43" fmla="*/ 503 h 679"/>
                <a:gd name="T44" fmla="*/ 1482 w 1954"/>
                <a:gd name="T45" fmla="*/ 533 h 679"/>
                <a:gd name="T46" fmla="*/ 1550 w 1954"/>
                <a:gd name="T47" fmla="*/ 569 h 679"/>
                <a:gd name="T48" fmla="*/ 1616 w 1954"/>
                <a:gd name="T49" fmla="*/ 587 h 679"/>
                <a:gd name="T50" fmla="*/ 1684 w 1954"/>
                <a:gd name="T51" fmla="*/ 611 h 679"/>
                <a:gd name="T52" fmla="*/ 1752 w 1954"/>
                <a:gd name="T53" fmla="*/ 637 h 679"/>
                <a:gd name="T54" fmla="*/ 1818 w 1954"/>
                <a:gd name="T55" fmla="*/ 647 h 679"/>
                <a:gd name="T56" fmla="*/ 1886 w 1954"/>
                <a:gd name="T57" fmla="*/ 661 h 679"/>
                <a:gd name="T58" fmla="*/ 1954 w 1954"/>
                <a:gd name="T59" fmla="*/ 679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4" h="679">
                  <a:moveTo>
                    <a:pt x="0" y="671"/>
                  </a:moveTo>
                  <a:lnTo>
                    <a:pt x="64" y="579"/>
                  </a:lnTo>
                  <a:lnTo>
                    <a:pt x="132" y="591"/>
                  </a:lnTo>
                  <a:lnTo>
                    <a:pt x="198" y="607"/>
                  </a:lnTo>
                  <a:lnTo>
                    <a:pt x="268" y="563"/>
                  </a:lnTo>
                  <a:lnTo>
                    <a:pt x="335" y="589"/>
                  </a:lnTo>
                  <a:lnTo>
                    <a:pt x="401" y="583"/>
                  </a:lnTo>
                  <a:lnTo>
                    <a:pt x="469" y="579"/>
                  </a:lnTo>
                  <a:lnTo>
                    <a:pt x="537" y="457"/>
                  </a:lnTo>
                  <a:lnTo>
                    <a:pt x="605" y="437"/>
                  </a:lnTo>
                  <a:lnTo>
                    <a:pt x="673" y="366"/>
                  </a:lnTo>
                  <a:lnTo>
                    <a:pt x="739" y="388"/>
                  </a:lnTo>
                  <a:lnTo>
                    <a:pt x="805" y="334"/>
                  </a:lnTo>
                  <a:lnTo>
                    <a:pt x="873" y="196"/>
                  </a:lnTo>
                  <a:lnTo>
                    <a:pt x="941" y="48"/>
                  </a:lnTo>
                  <a:lnTo>
                    <a:pt x="1009" y="0"/>
                  </a:lnTo>
                  <a:lnTo>
                    <a:pt x="1075" y="68"/>
                  </a:lnTo>
                  <a:lnTo>
                    <a:pt x="1145" y="170"/>
                  </a:lnTo>
                  <a:lnTo>
                    <a:pt x="1211" y="314"/>
                  </a:lnTo>
                  <a:lnTo>
                    <a:pt x="1277" y="372"/>
                  </a:lnTo>
                  <a:lnTo>
                    <a:pt x="1345" y="408"/>
                  </a:lnTo>
                  <a:lnTo>
                    <a:pt x="1413" y="503"/>
                  </a:lnTo>
                  <a:lnTo>
                    <a:pt x="1482" y="533"/>
                  </a:lnTo>
                  <a:lnTo>
                    <a:pt x="1550" y="569"/>
                  </a:lnTo>
                  <a:lnTo>
                    <a:pt x="1616" y="587"/>
                  </a:lnTo>
                  <a:lnTo>
                    <a:pt x="1684" y="611"/>
                  </a:lnTo>
                  <a:lnTo>
                    <a:pt x="1752" y="637"/>
                  </a:lnTo>
                  <a:lnTo>
                    <a:pt x="1818" y="647"/>
                  </a:lnTo>
                  <a:lnTo>
                    <a:pt x="1886" y="661"/>
                  </a:lnTo>
                  <a:lnTo>
                    <a:pt x="1954" y="679"/>
                  </a:lnTo>
                </a:path>
              </a:pathLst>
            </a:custGeom>
            <a:noFill/>
            <a:ln w="19050">
              <a:solidFill>
                <a:srgbClr val="0D375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5" name="Freeform 111">
              <a:extLst>
                <a:ext uri="{FF2B5EF4-FFF2-40B4-BE49-F238E27FC236}">
                  <a16:creationId xmlns:a16="http://schemas.microsoft.com/office/drawing/2014/main" id="{8178AAC9-1DF2-4774-B913-2F07B81CB50B}"/>
                </a:ext>
              </a:extLst>
            </p:cNvPr>
            <p:cNvSpPr>
              <a:spLocks/>
            </p:cNvSpPr>
            <p:nvPr/>
          </p:nvSpPr>
          <p:spPr bwMode="auto">
            <a:xfrm>
              <a:off x="3648" y="1938"/>
              <a:ext cx="32" cy="32"/>
            </a:xfrm>
            <a:custGeom>
              <a:avLst/>
              <a:gdLst>
                <a:gd name="T0" fmla="*/ 0 w 32"/>
                <a:gd name="T1" fmla="*/ 16 h 32"/>
                <a:gd name="T2" fmla="*/ 0 w 32"/>
                <a:gd name="T3" fmla="*/ 16 h 32"/>
                <a:gd name="T4" fmla="*/ 2 w 32"/>
                <a:gd name="T5" fmla="*/ 22 h 32"/>
                <a:gd name="T6" fmla="*/ 4 w 32"/>
                <a:gd name="T7" fmla="*/ 28 h 32"/>
                <a:gd name="T8" fmla="*/ 10 w 32"/>
                <a:gd name="T9" fmla="*/ 30 h 32"/>
                <a:gd name="T10" fmla="*/ 16 w 32"/>
                <a:gd name="T11" fmla="*/ 32 h 32"/>
                <a:gd name="T12" fmla="*/ 16 w 32"/>
                <a:gd name="T13" fmla="*/ 32 h 32"/>
                <a:gd name="T14" fmla="*/ 22 w 32"/>
                <a:gd name="T15" fmla="*/ 30 h 32"/>
                <a:gd name="T16" fmla="*/ 28 w 32"/>
                <a:gd name="T17" fmla="*/ 28 h 32"/>
                <a:gd name="T18" fmla="*/ 30 w 32"/>
                <a:gd name="T19" fmla="*/ 22 h 32"/>
                <a:gd name="T20" fmla="*/ 32 w 32"/>
                <a:gd name="T21" fmla="*/ 16 h 32"/>
                <a:gd name="T22" fmla="*/ 32 w 32"/>
                <a:gd name="T23" fmla="*/ 16 h 32"/>
                <a:gd name="T24" fmla="*/ 30 w 32"/>
                <a:gd name="T25" fmla="*/ 10 h 32"/>
                <a:gd name="T26" fmla="*/ 28 w 32"/>
                <a:gd name="T27" fmla="*/ 4 h 32"/>
                <a:gd name="T28" fmla="*/ 22 w 32"/>
                <a:gd name="T29" fmla="*/ 2 h 32"/>
                <a:gd name="T30" fmla="*/ 16 w 32"/>
                <a:gd name="T31" fmla="*/ 0 h 32"/>
                <a:gd name="T32" fmla="*/ 16 w 32"/>
                <a:gd name="T33" fmla="*/ 0 h 32"/>
                <a:gd name="T34" fmla="*/ 10 w 32"/>
                <a:gd name="T35" fmla="*/ 2 h 32"/>
                <a:gd name="T36" fmla="*/ 4 w 32"/>
                <a:gd name="T37" fmla="*/ 4 h 32"/>
                <a:gd name="T38" fmla="*/ 2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2" y="22"/>
                  </a:lnTo>
                  <a:lnTo>
                    <a:pt x="4" y="28"/>
                  </a:lnTo>
                  <a:lnTo>
                    <a:pt x="10" y="30"/>
                  </a:lnTo>
                  <a:lnTo>
                    <a:pt x="16" y="32"/>
                  </a:lnTo>
                  <a:lnTo>
                    <a:pt x="16" y="32"/>
                  </a:lnTo>
                  <a:lnTo>
                    <a:pt x="22" y="30"/>
                  </a:lnTo>
                  <a:lnTo>
                    <a:pt x="28" y="28"/>
                  </a:lnTo>
                  <a:lnTo>
                    <a:pt x="30" y="22"/>
                  </a:lnTo>
                  <a:lnTo>
                    <a:pt x="32" y="16"/>
                  </a:lnTo>
                  <a:lnTo>
                    <a:pt x="32" y="16"/>
                  </a:lnTo>
                  <a:lnTo>
                    <a:pt x="30" y="10"/>
                  </a:lnTo>
                  <a:lnTo>
                    <a:pt x="28" y="4"/>
                  </a:lnTo>
                  <a:lnTo>
                    <a:pt x="22" y="2"/>
                  </a:lnTo>
                  <a:lnTo>
                    <a:pt x="16" y="0"/>
                  </a:lnTo>
                  <a:lnTo>
                    <a:pt x="16" y="0"/>
                  </a:lnTo>
                  <a:lnTo>
                    <a:pt x="10" y="2"/>
                  </a:lnTo>
                  <a:lnTo>
                    <a:pt x="4" y="4"/>
                  </a:lnTo>
                  <a:lnTo>
                    <a:pt x="2"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6" name="Freeform 112">
              <a:extLst>
                <a:ext uri="{FF2B5EF4-FFF2-40B4-BE49-F238E27FC236}">
                  <a16:creationId xmlns:a16="http://schemas.microsoft.com/office/drawing/2014/main" id="{3245AE78-0578-493A-963C-BA48E9D4101B}"/>
                </a:ext>
              </a:extLst>
            </p:cNvPr>
            <p:cNvSpPr>
              <a:spLocks/>
            </p:cNvSpPr>
            <p:nvPr/>
          </p:nvSpPr>
          <p:spPr bwMode="auto">
            <a:xfrm>
              <a:off x="3716" y="1968"/>
              <a:ext cx="32" cy="32"/>
            </a:xfrm>
            <a:custGeom>
              <a:avLst/>
              <a:gdLst>
                <a:gd name="T0" fmla="*/ 0 w 32"/>
                <a:gd name="T1" fmla="*/ 16 h 32"/>
                <a:gd name="T2" fmla="*/ 0 w 32"/>
                <a:gd name="T3" fmla="*/ 16 h 32"/>
                <a:gd name="T4" fmla="*/ 0 w 32"/>
                <a:gd name="T5" fmla="*/ 22 h 32"/>
                <a:gd name="T6" fmla="*/ 4 w 32"/>
                <a:gd name="T7" fmla="*/ 28 h 32"/>
                <a:gd name="T8" fmla="*/ 10 w 32"/>
                <a:gd name="T9" fmla="*/ 32 h 32"/>
                <a:gd name="T10" fmla="*/ 16 w 32"/>
                <a:gd name="T11" fmla="*/ 32 h 32"/>
                <a:gd name="T12" fmla="*/ 16 w 32"/>
                <a:gd name="T13" fmla="*/ 32 h 32"/>
                <a:gd name="T14" fmla="*/ 22 w 32"/>
                <a:gd name="T15" fmla="*/ 32 h 32"/>
                <a:gd name="T16" fmla="*/ 26 w 32"/>
                <a:gd name="T17" fmla="*/ 28 h 32"/>
                <a:gd name="T18" fmla="*/ 30 w 32"/>
                <a:gd name="T19" fmla="*/ 22 h 32"/>
                <a:gd name="T20" fmla="*/ 32 w 32"/>
                <a:gd name="T21" fmla="*/ 16 h 32"/>
                <a:gd name="T22" fmla="*/ 32 w 32"/>
                <a:gd name="T23" fmla="*/ 16 h 32"/>
                <a:gd name="T24" fmla="*/ 30 w 32"/>
                <a:gd name="T25" fmla="*/ 10 h 32"/>
                <a:gd name="T26" fmla="*/ 26 w 32"/>
                <a:gd name="T27" fmla="*/ 6 h 32"/>
                <a:gd name="T28" fmla="*/ 22 w 32"/>
                <a:gd name="T29" fmla="*/ 2 h 32"/>
                <a:gd name="T30" fmla="*/ 16 w 32"/>
                <a:gd name="T31" fmla="*/ 0 h 32"/>
                <a:gd name="T32" fmla="*/ 16 w 32"/>
                <a:gd name="T33" fmla="*/ 0 h 32"/>
                <a:gd name="T34" fmla="*/ 10 w 32"/>
                <a:gd name="T35" fmla="*/ 2 h 32"/>
                <a:gd name="T36" fmla="*/ 4 w 32"/>
                <a:gd name="T37" fmla="*/ 6 h 32"/>
                <a:gd name="T38" fmla="*/ 0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0" y="22"/>
                  </a:lnTo>
                  <a:lnTo>
                    <a:pt x="4" y="28"/>
                  </a:lnTo>
                  <a:lnTo>
                    <a:pt x="10" y="32"/>
                  </a:lnTo>
                  <a:lnTo>
                    <a:pt x="16" y="32"/>
                  </a:lnTo>
                  <a:lnTo>
                    <a:pt x="16" y="32"/>
                  </a:lnTo>
                  <a:lnTo>
                    <a:pt x="22" y="32"/>
                  </a:lnTo>
                  <a:lnTo>
                    <a:pt x="26" y="28"/>
                  </a:lnTo>
                  <a:lnTo>
                    <a:pt x="30" y="22"/>
                  </a:lnTo>
                  <a:lnTo>
                    <a:pt x="32" y="16"/>
                  </a:lnTo>
                  <a:lnTo>
                    <a:pt x="32" y="16"/>
                  </a:lnTo>
                  <a:lnTo>
                    <a:pt x="30" y="10"/>
                  </a:lnTo>
                  <a:lnTo>
                    <a:pt x="26" y="6"/>
                  </a:lnTo>
                  <a:lnTo>
                    <a:pt x="22" y="2"/>
                  </a:lnTo>
                  <a:lnTo>
                    <a:pt x="16" y="0"/>
                  </a:lnTo>
                  <a:lnTo>
                    <a:pt x="16" y="0"/>
                  </a:lnTo>
                  <a:lnTo>
                    <a:pt x="10" y="2"/>
                  </a:lnTo>
                  <a:lnTo>
                    <a:pt x="4" y="6"/>
                  </a:lnTo>
                  <a:lnTo>
                    <a:pt x="0"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7" name="Freeform 113">
              <a:extLst>
                <a:ext uri="{FF2B5EF4-FFF2-40B4-BE49-F238E27FC236}">
                  <a16:creationId xmlns:a16="http://schemas.microsoft.com/office/drawing/2014/main" id="{EE72DC8C-7DA7-4227-B0E6-BC6167B8BE9F}"/>
                </a:ext>
              </a:extLst>
            </p:cNvPr>
            <p:cNvSpPr>
              <a:spLocks/>
            </p:cNvSpPr>
            <p:nvPr/>
          </p:nvSpPr>
          <p:spPr bwMode="auto">
            <a:xfrm>
              <a:off x="3782" y="1954"/>
              <a:ext cx="32" cy="32"/>
            </a:xfrm>
            <a:custGeom>
              <a:avLst/>
              <a:gdLst>
                <a:gd name="T0" fmla="*/ 0 w 32"/>
                <a:gd name="T1" fmla="*/ 16 h 32"/>
                <a:gd name="T2" fmla="*/ 0 w 32"/>
                <a:gd name="T3" fmla="*/ 16 h 32"/>
                <a:gd name="T4" fmla="*/ 2 w 32"/>
                <a:gd name="T5" fmla="*/ 22 h 32"/>
                <a:gd name="T6" fmla="*/ 6 w 32"/>
                <a:gd name="T7" fmla="*/ 28 h 32"/>
                <a:gd name="T8" fmla="*/ 10 w 32"/>
                <a:gd name="T9" fmla="*/ 30 h 32"/>
                <a:gd name="T10" fmla="*/ 16 w 32"/>
                <a:gd name="T11" fmla="*/ 32 h 32"/>
                <a:gd name="T12" fmla="*/ 16 w 32"/>
                <a:gd name="T13" fmla="*/ 32 h 32"/>
                <a:gd name="T14" fmla="*/ 24 w 32"/>
                <a:gd name="T15" fmla="*/ 30 h 32"/>
                <a:gd name="T16" fmla="*/ 28 w 32"/>
                <a:gd name="T17" fmla="*/ 28 h 32"/>
                <a:gd name="T18" fmla="*/ 32 w 32"/>
                <a:gd name="T19" fmla="*/ 22 h 32"/>
                <a:gd name="T20" fmla="*/ 32 w 32"/>
                <a:gd name="T21" fmla="*/ 16 h 32"/>
                <a:gd name="T22" fmla="*/ 32 w 32"/>
                <a:gd name="T23" fmla="*/ 16 h 32"/>
                <a:gd name="T24" fmla="*/ 32 w 32"/>
                <a:gd name="T25" fmla="*/ 10 h 32"/>
                <a:gd name="T26" fmla="*/ 28 w 32"/>
                <a:gd name="T27" fmla="*/ 4 h 32"/>
                <a:gd name="T28" fmla="*/ 24 w 32"/>
                <a:gd name="T29" fmla="*/ 2 h 32"/>
                <a:gd name="T30" fmla="*/ 16 w 32"/>
                <a:gd name="T31" fmla="*/ 0 h 32"/>
                <a:gd name="T32" fmla="*/ 16 w 32"/>
                <a:gd name="T33" fmla="*/ 0 h 32"/>
                <a:gd name="T34" fmla="*/ 10 w 32"/>
                <a:gd name="T35" fmla="*/ 2 h 32"/>
                <a:gd name="T36" fmla="*/ 6 w 32"/>
                <a:gd name="T37" fmla="*/ 4 h 32"/>
                <a:gd name="T38" fmla="*/ 2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2" y="22"/>
                  </a:lnTo>
                  <a:lnTo>
                    <a:pt x="6" y="28"/>
                  </a:lnTo>
                  <a:lnTo>
                    <a:pt x="10" y="30"/>
                  </a:lnTo>
                  <a:lnTo>
                    <a:pt x="16" y="32"/>
                  </a:lnTo>
                  <a:lnTo>
                    <a:pt x="16" y="32"/>
                  </a:lnTo>
                  <a:lnTo>
                    <a:pt x="24" y="30"/>
                  </a:lnTo>
                  <a:lnTo>
                    <a:pt x="28" y="28"/>
                  </a:lnTo>
                  <a:lnTo>
                    <a:pt x="32" y="22"/>
                  </a:lnTo>
                  <a:lnTo>
                    <a:pt x="32" y="16"/>
                  </a:lnTo>
                  <a:lnTo>
                    <a:pt x="32" y="16"/>
                  </a:lnTo>
                  <a:lnTo>
                    <a:pt x="32" y="10"/>
                  </a:lnTo>
                  <a:lnTo>
                    <a:pt x="28" y="4"/>
                  </a:lnTo>
                  <a:lnTo>
                    <a:pt x="24" y="2"/>
                  </a:lnTo>
                  <a:lnTo>
                    <a:pt x="16" y="0"/>
                  </a:lnTo>
                  <a:lnTo>
                    <a:pt x="16" y="0"/>
                  </a:lnTo>
                  <a:lnTo>
                    <a:pt x="10" y="2"/>
                  </a:lnTo>
                  <a:lnTo>
                    <a:pt x="6" y="4"/>
                  </a:lnTo>
                  <a:lnTo>
                    <a:pt x="2"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8" name="Freeform 114">
              <a:extLst>
                <a:ext uri="{FF2B5EF4-FFF2-40B4-BE49-F238E27FC236}">
                  <a16:creationId xmlns:a16="http://schemas.microsoft.com/office/drawing/2014/main" id="{AB223A90-F83E-4F08-B211-DD450297667E}"/>
                </a:ext>
              </a:extLst>
            </p:cNvPr>
            <p:cNvSpPr>
              <a:spLocks/>
            </p:cNvSpPr>
            <p:nvPr/>
          </p:nvSpPr>
          <p:spPr bwMode="auto">
            <a:xfrm>
              <a:off x="3850" y="1928"/>
              <a:ext cx="32" cy="32"/>
            </a:xfrm>
            <a:custGeom>
              <a:avLst/>
              <a:gdLst>
                <a:gd name="T0" fmla="*/ 0 w 32"/>
                <a:gd name="T1" fmla="*/ 16 h 32"/>
                <a:gd name="T2" fmla="*/ 0 w 32"/>
                <a:gd name="T3" fmla="*/ 16 h 32"/>
                <a:gd name="T4" fmla="*/ 2 w 32"/>
                <a:gd name="T5" fmla="*/ 24 h 32"/>
                <a:gd name="T6" fmla="*/ 4 w 32"/>
                <a:gd name="T7" fmla="*/ 28 h 32"/>
                <a:gd name="T8" fmla="*/ 10 w 32"/>
                <a:gd name="T9" fmla="*/ 32 h 32"/>
                <a:gd name="T10" fmla="*/ 16 w 32"/>
                <a:gd name="T11" fmla="*/ 32 h 32"/>
                <a:gd name="T12" fmla="*/ 16 w 32"/>
                <a:gd name="T13" fmla="*/ 32 h 32"/>
                <a:gd name="T14" fmla="*/ 22 w 32"/>
                <a:gd name="T15" fmla="*/ 32 h 32"/>
                <a:gd name="T16" fmla="*/ 28 w 32"/>
                <a:gd name="T17" fmla="*/ 28 h 32"/>
                <a:gd name="T18" fmla="*/ 30 w 32"/>
                <a:gd name="T19" fmla="*/ 24 h 32"/>
                <a:gd name="T20" fmla="*/ 32 w 32"/>
                <a:gd name="T21" fmla="*/ 16 h 32"/>
                <a:gd name="T22" fmla="*/ 32 w 32"/>
                <a:gd name="T23" fmla="*/ 16 h 32"/>
                <a:gd name="T24" fmla="*/ 30 w 32"/>
                <a:gd name="T25" fmla="*/ 10 h 32"/>
                <a:gd name="T26" fmla="*/ 28 w 32"/>
                <a:gd name="T27" fmla="*/ 6 h 32"/>
                <a:gd name="T28" fmla="*/ 22 w 32"/>
                <a:gd name="T29" fmla="*/ 2 h 32"/>
                <a:gd name="T30" fmla="*/ 16 w 32"/>
                <a:gd name="T31" fmla="*/ 0 h 32"/>
                <a:gd name="T32" fmla="*/ 16 w 32"/>
                <a:gd name="T33" fmla="*/ 0 h 32"/>
                <a:gd name="T34" fmla="*/ 10 w 32"/>
                <a:gd name="T35" fmla="*/ 2 h 32"/>
                <a:gd name="T36" fmla="*/ 4 w 32"/>
                <a:gd name="T37" fmla="*/ 6 h 32"/>
                <a:gd name="T38" fmla="*/ 2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2" y="24"/>
                  </a:lnTo>
                  <a:lnTo>
                    <a:pt x="4" y="28"/>
                  </a:lnTo>
                  <a:lnTo>
                    <a:pt x="10" y="32"/>
                  </a:lnTo>
                  <a:lnTo>
                    <a:pt x="16" y="32"/>
                  </a:lnTo>
                  <a:lnTo>
                    <a:pt x="16" y="32"/>
                  </a:lnTo>
                  <a:lnTo>
                    <a:pt x="22" y="32"/>
                  </a:lnTo>
                  <a:lnTo>
                    <a:pt x="28" y="28"/>
                  </a:lnTo>
                  <a:lnTo>
                    <a:pt x="30" y="24"/>
                  </a:lnTo>
                  <a:lnTo>
                    <a:pt x="32" y="16"/>
                  </a:lnTo>
                  <a:lnTo>
                    <a:pt x="32" y="16"/>
                  </a:lnTo>
                  <a:lnTo>
                    <a:pt x="30" y="10"/>
                  </a:lnTo>
                  <a:lnTo>
                    <a:pt x="28" y="6"/>
                  </a:lnTo>
                  <a:lnTo>
                    <a:pt x="22" y="2"/>
                  </a:lnTo>
                  <a:lnTo>
                    <a:pt x="16" y="0"/>
                  </a:lnTo>
                  <a:lnTo>
                    <a:pt x="16" y="0"/>
                  </a:lnTo>
                  <a:lnTo>
                    <a:pt x="10" y="2"/>
                  </a:lnTo>
                  <a:lnTo>
                    <a:pt x="4" y="6"/>
                  </a:lnTo>
                  <a:lnTo>
                    <a:pt x="2"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9" name="Freeform 115">
              <a:extLst>
                <a:ext uri="{FF2B5EF4-FFF2-40B4-BE49-F238E27FC236}">
                  <a16:creationId xmlns:a16="http://schemas.microsoft.com/office/drawing/2014/main" id="{B80C6C76-92AB-4C7E-BF11-809C0CD9AF1A}"/>
                </a:ext>
              </a:extLst>
            </p:cNvPr>
            <p:cNvSpPr>
              <a:spLocks/>
            </p:cNvSpPr>
            <p:nvPr/>
          </p:nvSpPr>
          <p:spPr bwMode="auto">
            <a:xfrm>
              <a:off x="3986" y="1912"/>
              <a:ext cx="32" cy="34"/>
            </a:xfrm>
            <a:custGeom>
              <a:avLst/>
              <a:gdLst>
                <a:gd name="T0" fmla="*/ 0 w 32"/>
                <a:gd name="T1" fmla="*/ 16 h 34"/>
                <a:gd name="T2" fmla="*/ 0 w 32"/>
                <a:gd name="T3" fmla="*/ 16 h 34"/>
                <a:gd name="T4" fmla="*/ 0 w 32"/>
                <a:gd name="T5" fmla="*/ 24 h 34"/>
                <a:gd name="T6" fmla="*/ 4 w 32"/>
                <a:gd name="T7" fmla="*/ 28 h 34"/>
                <a:gd name="T8" fmla="*/ 8 w 32"/>
                <a:gd name="T9" fmla="*/ 32 h 34"/>
                <a:gd name="T10" fmla="*/ 16 w 32"/>
                <a:gd name="T11" fmla="*/ 34 h 34"/>
                <a:gd name="T12" fmla="*/ 16 w 32"/>
                <a:gd name="T13" fmla="*/ 34 h 34"/>
                <a:gd name="T14" fmla="*/ 22 w 32"/>
                <a:gd name="T15" fmla="*/ 32 h 34"/>
                <a:gd name="T16" fmla="*/ 26 w 32"/>
                <a:gd name="T17" fmla="*/ 28 h 34"/>
                <a:gd name="T18" fmla="*/ 30 w 32"/>
                <a:gd name="T19" fmla="*/ 24 h 34"/>
                <a:gd name="T20" fmla="*/ 32 w 32"/>
                <a:gd name="T21" fmla="*/ 16 h 34"/>
                <a:gd name="T22" fmla="*/ 32 w 32"/>
                <a:gd name="T23" fmla="*/ 16 h 34"/>
                <a:gd name="T24" fmla="*/ 30 w 32"/>
                <a:gd name="T25" fmla="*/ 10 h 34"/>
                <a:gd name="T26" fmla="*/ 26 w 32"/>
                <a:gd name="T27" fmla="*/ 6 h 34"/>
                <a:gd name="T28" fmla="*/ 22 w 32"/>
                <a:gd name="T29" fmla="*/ 2 h 34"/>
                <a:gd name="T30" fmla="*/ 16 w 32"/>
                <a:gd name="T31" fmla="*/ 0 h 34"/>
                <a:gd name="T32" fmla="*/ 16 w 32"/>
                <a:gd name="T33" fmla="*/ 0 h 34"/>
                <a:gd name="T34" fmla="*/ 8 w 32"/>
                <a:gd name="T35" fmla="*/ 2 h 34"/>
                <a:gd name="T36" fmla="*/ 4 w 32"/>
                <a:gd name="T37" fmla="*/ 6 h 34"/>
                <a:gd name="T38" fmla="*/ 0 w 32"/>
                <a:gd name="T39" fmla="*/ 10 h 34"/>
                <a:gd name="T40" fmla="*/ 0 w 32"/>
                <a:gd name="T41" fmla="*/ 16 h 34"/>
                <a:gd name="T42" fmla="*/ 0 w 32"/>
                <a:gd name="T43"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4">
                  <a:moveTo>
                    <a:pt x="0" y="16"/>
                  </a:moveTo>
                  <a:lnTo>
                    <a:pt x="0" y="16"/>
                  </a:lnTo>
                  <a:lnTo>
                    <a:pt x="0" y="24"/>
                  </a:lnTo>
                  <a:lnTo>
                    <a:pt x="4" y="28"/>
                  </a:lnTo>
                  <a:lnTo>
                    <a:pt x="8" y="32"/>
                  </a:lnTo>
                  <a:lnTo>
                    <a:pt x="16" y="34"/>
                  </a:lnTo>
                  <a:lnTo>
                    <a:pt x="16" y="34"/>
                  </a:lnTo>
                  <a:lnTo>
                    <a:pt x="22" y="32"/>
                  </a:lnTo>
                  <a:lnTo>
                    <a:pt x="26" y="28"/>
                  </a:lnTo>
                  <a:lnTo>
                    <a:pt x="30" y="24"/>
                  </a:lnTo>
                  <a:lnTo>
                    <a:pt x="32" y="16"/>
                  </a:lnTo>
                  <a:lnTo>
                    <a:pt x="32" y="16"/>
                  </a:lnTo>
                  <a:lnTo>
                    <a:pt x="30" y="10"/>
                  </a:lnTo>
                  <a:lnTo>
                    <a:pt x="26" y="6"/>
                  </a:lnTo>
                  <a:lnTo>
                    <a:pt x="22" y="2"/>
                  </a:lnTo>
                  <a:lnTo>
                    <a:pt x="16" y="0"/>
                  </a:lnTo>
                  <a:lnTo>
                    <a:pt x="16" y="0"/>
                  </a:lnTo>
                  <a:lnTo>
                    <a:pt x="8" y="2"/>
                  </a:lnTo>
                  <a:lnTo>
                    <a:pt x="4" y="6"/>
                  </a:lnTo>
                  <a:lnTo>
                    <a:pt x="0"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0" name="Freeform 116">
              <a:extLst>
                <a:ext uri="{FF2B5EF4-FFF2-40B4-BE49-F238E27FC236}">
                  <a16:creationId xmlns:a16="http://schemas.microsoft.com/office/drawing/2014/main" id="{007E0ABF-2943-4869-9E4E-91A218C19D71}"/>
                </a:ext>
              </a:extLst>
            </p:cNvPr>
            <p:cNvSpPr>
              <a:spLocks/>
            </p:cNvSpPr>
            <p:nvPr/>
          </p:nvSpPr>
          <p:spPr bwMode="auto">
            <a:xfrm>
              <a:off x="4052" y="1876"/>
              <a:ext cx="32" cy="32"/>
            </a:xfrm>
            <a:custGeom>
              <a:avLst/>
              <a:gdLst>
                <a:gd name="T0" fmla="*/ 0 w 32"/>
                <a:gd name="T1" fmla="*/ 16 h 32"/>
                <a:gd name="T2" fmla="*/ 0 w 32"/>
                <a:gd name="T3" fmla="*/ 16 h 32"/>
                <a:gd name="T4" fmla="*/ 2 w 32"/>
                <a:gd name="T5" fmla="*/ 22 h 32"/>
                <a:gd name="T6" fmla="*/ 6 w 32"/>
                <a:gd name="T7" fmla="*/ 28 h 32"/>
                <a:gd name="T8" fmla="*/ 10 w 32"/>
                <a:gd name="T9" fmla="*/ 30 h 32"/>
                <a:gd name="T10" fmla="*/ 16 w 32"/>
                <a:gd name="T11" fmla="*/ 32 h 32"/>
                <a:gd name="T12" fmla="*/ 16 w 32"/>
                <a:gd name="T13" fmla="*/ 32 h 32"/>
                <a:gd name="T14" fmla="*/ 22 w 32"/>
                <a:gd name="T15" fmla="*/ 30 h 32"/>
                <a:gd name="T16" fmla="*/ 28 w 32"/>
                <a:gd name="T17" fmla="*/ 28 h 32"/>
                <a:gd name="T18" fmla="*/ 32 w 32"/>
                <a:gd name="T19" fmla="*/ 22 h 32"/>
                <a:gd name="T20" fmla="*/ 32 w 32"/>
                <a:gd name="T21" fmla="*/ 16 h 32"/>
                <a:gd name="T22" fmla="*/ 32 w 32"/>
                <a:gd name="T23" fmla="*/ 16 h 32"/>
                <a:gd name="T24" fmla="*/ 32 w 32"/>
                <a:gd name="T25" fmla="*/ 10 h 32"/>
                <a:gd name="T26" fmla="*/ 28 w 32"/>
                <a:gd name="T27" fmla="*/ 4 h 32"/>
                <a:gd name="T28" fmla="*/ 22 w 32"/>
                <a:gd name="T29" fmla="*/ 2 h 32"/>
                <a:gd name="T30" fmla="*/ 16 w 32"/>
                <a:gd name="T31" fmla="*/ 0 h 32"/>
                <a:gd name="T32" fmla="*/ 16 w 32"/>
                <a:gd name="T33" fmla="*/ 0 h 32"/>
                <a:gd name="T34" fmla="*/ 10 w 32"/>
                <a:gd name="T35" fmla="*/ 2 h 32"/>
                <a:gd name="T36" fmla="*/ 6 w 32"/>
                <a:gd name="T37" fmla="*/ 4 h 32"/>
                <a:gd name="T38" fmla="*/ 2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2" y="22"/>
                  </a:lnTo>
                  <a:lnTo>
                    <a:pt x="6" y="28"/>
                  </a:lnTo>
                  <a:lnTo>
                    <a:pt x="10" y="30"/>
                  </a:lnTo>
                  <a:lnTo>
                    <a:pt x="16" y="32"/>
                  </a:lnTo>
                  <a:lnTo>
                    <a:pt x="16" y="32"/>
                  </a:lnTo>
                  <a:lnTo>
                    <a:pt x="22" y="30"/>
                  </a:lnTo>
                  <a:lnTo>
                    <a:pt x="28" y="28"/>
                  </a:lnTo>
                  <a:lnTo>
                    <a:pt x="32" y="22"/>
                  </a:lnTo>
                  <a:lnTo>
                    <a:pt x="32" y="16"/>
                  </a:lnTo>
                  <a:lnTo>
                    <a:pt x="32" y="16"/>
                  </a:lnTo>
                  <a:lnTo>
                    <a:pt x="32" y="10"/>
                  </a:lnTo>
                  <a:lnTo>
                    <a:pt x="28" y="4"/>
                  </a:lnTo>
                  <a:lnTo>
                    <a:pt x="22" y="2"/>
                  </a:lnTo>
                  <a:lnTo>
                    <a:pt x="16" y="0"/>
                  </a:lnTo>
                  <a:lnTo>
                    <a:pt x="16" y="0"/>
                  </a:lnTo>
                  <a:lnTo>
                    <a:pt x="10" y="2"/>
                  </a:lnTo>
                  <a:lnTo>
                    <a:pt x="6" y="4"/>
                  </a:lnTo>
                  <a:lnTo>
                    <a:pt x="2"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1" name="Freeform 117">
              <a:extLst>
                <a:ext uri="{FF2B5EF4-FFF2-40B4-BE49-F238E27FC236}">
                  <a16:creationId xmlns:a16="http://schemas.microsoft.com/office/drawing/2014/main" id="{AA7A52CC-7D84-4099-B544-EEDD6BBD7C24}"/>
                </a:ext>
              </a:extLst>
            </p:cNvPr>
            <p:cNvSpPr>
              <a:spLocks/>
            </p:cNvSpPr>
            <p:nvPr/>
          </p:nvSpPr>
          <p:spPr bwMode="auto">
            <a:xfrm>
              <a:off x="4188" y="1710"/>
              <a:ext cx="32" cy="32"/>
            </a:xfrm>
            <a:custGeom>
              <a:avLst/>
              <a:gdLst>
                <a:gd name="T0" fmla="*/ 0 w 32"/>
                <a:gd name="T1" fmla="*/ 16 h 32"/>
                <a:gd name="T2" fmla="*/ 0 w 32"/>
                <a:gd name="T3" fmla="*/ 16 h 32"/>
                <a:gd name="T4" fmla="*/ 0 w 32"/>
                <a:gd name="T5" fmla="*/ 22 h 32"/>
                <a:gd name="T6" fmla="*/ 4 w 32"/>
                <a:gd name="T7" fmla="*/ 28 h 32"/>
                <a:gd name="T8" fmla="*/ 10 w 32"/>
                <a:gd name="T9" fmla="*/ 32 h 32"/>
                <a:gd name="T10" fmla="*/ 16 w 32"/>
                <a:gd name="T11" fmla="*/ 32 h 32"/>
                <a:gd name="T12" fmla="*/ 16 w 32"/>
                <a:gd name="T13" fmla="*/ 32 h 32"/>
                <a:gd name="T14" fmla="*/ 22 w 32"/>
                <a:gd name="T15" fmla="*/ 32 h 32"/>
                <a:gd name="T16" fmla="*/ 26 w 32"/>
                <a:gd name="T17" fmla="*/ 28 h 32"/>
                <a:gd name="T18" fmla="*/ 30 w 32"/>
                <a:gd name="T19" fmla="*/ 22 h 32"/>
                <a:gd name="T20" fmla="*/ 32 w 32"/>
                <a:gd name="T21" fmla="*/ 16 h 32"/>
                <a:gd name="T22" fmla="*/ 32 w 32"/>
                <a:gd name="T23" fmla="*/ 16 h 32"/>
                <a:gd name="T24" fmla="*/ 30 w 32"/>
                <a:gd name="T25" fmla="*/ 10 h 32"/>
                <a:gd name="T26" fmla="*/ 26 w 32"/>
                <a:gd name="T27" fmla="*/ 4 h 32"/>
                <a:gd name="T28" fmla="*/ 22 w 32"/>
                <a:gd name="T29" fmla="*/ 2 h 32"/>
                <a:gd name="T30" fmla="*/ 16 w 32"/>
                <a:gd name="T31" fmla="*/ 0 h 32"/>
                <a:gd name="T32" fmla="*/ 16 w 32"/>
                <a:gd name="T33" fmla="*/ 0 h 32"/>
                <a:gd name="T34" fmla="*/ 10 w 32"/>
                <a:gd name="T35" fmla="*/ 2 h 32"/>
                <a:gd name="T36" fmla="*/ 4 w 32"/>
                <a:gd name="T37" fmla="*/ 4 h 32"/>
                <a:gd name="T38" fmla="*/ 0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0" y="22"/>
                  </a:lnTo>
                  <a:lnTo>
                    <a:pt x="4" y="28"/>
                  </a:lnTo>
                  <a:lnTo>
                    <a:pt x="10" y="32"/>
                  </a:lnTo>
                  <a:lnTo>
                    <a:pt x="16" y="32"/>
                  </a:lnTo>
                  <a:lnTo>
                    <a:pt x="16" y="32"/>
                  </a:lnTo>
                  <a:lnTo>
                    <a:pt x="22" y="32"/>
                  </a:lnTo>
                  <a:lnTo>
                    <a:pt x="26" y="28"/>
                  </a:lnTo>
                  <a:lnTo>
                    <a:pt x="30" y="22"/>
                  </a:lnTo>
                  <a:lnTo>
                    <a:pt x="32" y="16"/>
                  </a:lnTo>
                  <a:lnTo>
                    <a:pt x="32" y="16"/>
                  </a:lnTo>
                  <a:lnTo>
                    <a:pt x="30" y="10"/>
                  </a:lnTo>
                  <a:lnTo>
                    <a:pt x="26" y="4"/>
                  </a:lnTo>
                  <a:lnTo>
                    <a:pt x="22" y="2"/>
                  </a:lnTo>
                  <a:lnTo>
                    <a:pt x="16" y="0"/>
                  </a:lnTo>
                  <a:lnTo>
                    <a:pt x="16" y="0"/>
                  </a:lnTo>
                  <a:lnTo>
                    <a:pt x="10" y="2"/>
                  </a:lnTo>
                  <a:lnTo>
                    <a:pt x="4" y="4"/>
                  </a:lnTo>
                  <a:lnTo>
                    <a:pt x="0"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2" name="Freeform 118">
              <a:extLst>
                <a:ext uri="{FF2B5EF4-FFF2-40B4-BE49-F238E27FC236}">
                  <a16:creationId xmlns:a16="http://schemas.microsoft.com/office/drawing/2014/main" id="{2B3E1D09-6F6D-4E81-B712-508230735D1E}"/>
                </a:ext>
              </a:extLst>
            </p:cNvPr>
            <p:cNvSpPr>
              <a:spLocks/>
            </p:cNvSpPr>
            <p:nvPr/>
          </p:nvSpPr>
          <p:spPr bwMode="auto">
            <a:xfrm>
              <a:off x="4254" y="1537"/>
              <a:ext cx="32" cy="32"/>
            </a:xfrm>
            <a:custGeom>
              <a:avLst/>
              <a:gdLst>
                <a:gd name="T0" fmla="*/ 0 w 32"/>
                <a:gd name="T1" fmla="*/ 16 h 32"/>
                <a:gd name="T2" fmla="*/ 0 w 32"/>
                <a:gd name="T3" fmla="*/ 16 h 32"/>
                <a:gd name="T4" fmla="*/ 2 w 32"/>
                <a:gd name="T5" fmla="*/ 22 h 32"/>
                <a:gd name="T6" fmla="*/ 6 w 32"/>
                <a:gd name="T7" fmla="*/ 28 h 32"/>
                <a:gd name="T8" fmla="*/ 10 w 32"/>
                <a:gd name="T9" fmla="*/ 32 h 32"/>
                <a:gd name="T10" fmla="*/ 16 w 32"/>
                <a:gd name="T11" fmla="*/ 32 h 32"/>
                <a:gd name="T12" fmla="*/ 16 w 32"/>
                <a:gd name="T13" fmla="*/ 32 h 32"/>
                <a:gd name="T14" fmla="*/ 22 w 32"/>
                <a:gd name="T15" fmla="*/ 32 h 32"/>
                <a:gd name="T16" fmla="*/ 28 w 32"/>
                <a:gd name="T17" fmla="*/ 28 h 32"/>
                <a:gd name="T18" fmla="*/ 32 w 32"/>
                <a:gd name="T19" fmla="*/ 22 h 32"/>
                <a:gd name="T20" fmla="*/ 32 w 32"/>
                <a:gd name="T21" fmla="*/ 16 h 32"/>
                <a:gd name="T22" fmla="*/ 32 w 32"/>
                <a:gd name="T23" fmla="*/ 16 h 32"/>
                <a:gd name="T24" fmla="*/ 32 w 32"/>
                <a:gd name="T25" fmla="*/ 10 h 32"/>
                <a:gd name="T26" fmla="*/ 28 w 32"/>
                <a:gd name="T27" fmla="*/ 4 h 32"/>
                <a:gd name="T28" fmla="*/ 22 w 32"/>
                <a:gd name="T29" fmla="*/ 2 h 32"/>
                <a:gd name="T30" fmla="*/ 16 w 32"/>
                <a:gd name="T31" fmla="*/ 0 h 32"/>
                <a:gd name="T32" fmla="*/ 16 w 32"/>
                <a:gd name="T33" fmla="*/ 0 h 32"/>
                <a:gd name="T34" fmla="*/ 10 w 32"/>
                <a:gd name="T35" fmla="*/ 2 h 32"/>
                <a:gd name="T36" fmla="*/ 6 w 32"/>
                <a:gd name="T37" fmla="*/ 4 h 32"/>
                <a:gd name="T38" fmla="*/ 2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2" y="22"/>
                  </a:lnTo>
                  <a:lnTo>
                    <a:pt x="6" y="28"/>
                  </a:lnTo>
                  <a:lnTo>
                    <a:pt x="10" y="32"/>
                  </a:lnTo>
                  <a:lnTo>
                    <a:pt x="16" y="32"/>
                  </a:lnTo>
                  <a:lnTo>
                    <a:pt x="16" y="32"/>
                  </a:lnTo>
                  <a:lnTo>
                    <a:pt x="22" y="32"/>
                  </a:lnTo>
                  <a:lnTo>
                    <a:pt x="28" y="28"/>
                  </a:lnTo>
                  <a:lnTo>
                    <a:pt x="32" y="22"/>
                  </a:lnTo>
                  <a:lnTo>
                    <a:pt x="32" y="16"/>
                  </a:lnTo>
                  <a:lnTo>
                    <a:pt x="32" y="16"/>
                  </a:lnTo>
                  <a:lnTo>
                    <a:pt x="32" y="10"/>
                  </a:lnTo>
                  <a:lnTo>
                    <a:pt x="28" y="4"/>
                  </a:lnTo>
                  <a:lnTo>
                    <a:pt x="22" y="2"/>
                  </a:lnTo>
                  <a:lnTo>
                    <a:pt x="16" y="0"/>
                  </a:lnTo>
                  <a:lnTo>
                    <a:pt x="16" y="0"/>
                  </a:lnTo>
                  <a:lnTo>
                    <a:pt x="10" y="2"/>
                  </a:lnTo>
                  <a:lnTo>
                    <a:pt x="6" y="4"/>
                  </a:lnTo>
                  <a:lnTo>
                    <a:pt x="2"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3" name="Freeform 119">
              <a:extLst>
                <a:ext uri="{FF2B5EF4-FFF2-40B4-BE49-F238E27FC236}">
                  <a16:creationId xmlns:a16="http://schemas.microsoft.com/office/drawing/2014/main" id="{F98DF7F6-386C-4574-951C-3474D6AF9C48}"/>
                </a:ext>
              </a:extLst>
            </p:cNvPr>
            <p:cNvSpPr>
              <a:spLocks/>
            </p:cNvSpPr>
            <p:nvPr/>
          </p:nvSpPr>
          <p:spPr bwMode="auto">
            <a:xfrm>
              <a:off x="4322" y="1477"/>
              <a:ext cx="32" cy="32"/>
            </a:xfrm>
            <a:custGeom>
              <a:avLst/>
              <a:gdLst>
                <a:gd name="T0" fmla="*/ 0 w 32"/>
                <a:gd name="T1" fmla="*/ 16 h 32"/>
                <a:gd name="T2" fmla="*/ 0 w 32"/>
                <a:gd name="T3" fmla="*/ 16 h 32"/>
                <a:gd name="T4" fmla="*/ 2 w 32"/>
                <a:gd name="T5" fmla="*/ 22 h 32"/>
                <a:gd name="T6" fmla="*/ 4 w 32"/>
                <a:gd name="T7" fmla="*/ 28 h 32"/>
                <a:gd name="T8" fmla="*/ 10 w 32"/>
                <a:gd name="T9" fmla="*/ 32 h 32"/>
                <a:gd name="T10" fmla="*/ 16 w 32"/>
                <a:gd name="T11" fmla="*/ 32 h 32"/>
                <a:gd name="T12" fmla="*/ 16 w 32"/>
                <a:gd name="T13" fmla="*/ 32 h 32"/>
                <a:gd name="T14" fmla="*/ 22 w 32"/>
                <a:gd name="T15" fmla="*/ 32 h 32"/>
                <a:gd name="T16" fmla="*/ 28 w 32"/>
                <a:gd name="T17" fmla="*/ 28 h 32"/>
                <a:gd name="T18" fmla="*/ 30 w 32"/>
                <a:gd name="T19" fmla="*/ 22 h 32"/>
                <a:gd name="T20" fmla="*/ 32 w 32"/>
                <a:gd name="T21" fmla="*/ 16 h 32"/>
                <a:gd name="T22" fmla="*/ 32 w 32"/>
                <a:gd name="T23" fmla="*/ 16 h 32"/>
                <a:gd name="T24" fmla="*/ 30 w 32"/>
                <a:gd name="T25" fmla="*/ 10 h 32"/>
                <a:gd name="T26" fmla="*/ 28 w 32"/>
                <a:gd name="T27" fmla="*/ 4 h 32"/>
                <a:gd name="T28" fmla="*/ 22 w 32"/>
                <a:gd name="T29" fmla="*/ 2 h 32"/>
                <a:gd name="T30" fmla="*/ 16 w 32"/>
                <a:gd name="T31" fmla="*/ 0 h 32"/>
                <a:gd name="T32" fmla="*/ 16 w 32"/>
                <a:gd name="T33" fmla="*/ 0 h 32"/>
                <a:gd name="T34" fmla="*/ 10 w 32"/>
                <a:gd name="T35" fmla="*/ 2 h 32"/>
                <a:gd name="T36" fmla="*/ 4 w 32"/>
                <a:gd name="T37" fmla="*/ 4 h 32"/>
                <a:gd name="T38" fmla="*/ 2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2" y="22"/>
                  </a:lnTo>
                  <a:lnTo>
                    <a:pt x="4" y="28"/>
                  </a:lnTo>
                  <a:lnTo>
                    <a:pt x="10" y="32"/>
                  </a:lnTo>
                  <a:lnTo>
                    <a:pt x="16" y="32"/>
                  </a:lnTo>
                  <a:lnTo>
                    <a:pt x="16" y="32"/>
                  </a:lnTo>
                  <a:lnTo>
                    <a:pt x="22" y="32"/>
                  </a:lnTo>
                  <a:lnTo>
                    <a:pt x="28" y="28"/>
                  </a:lnTo>
                  <a:lnTo>
                    <a:pt x="30" y="22"/>
                  </a:lnTo>
                  <a:lnTo>
                    <a:pt x="32" y="16"/>
                  </a:lnTo>
                  <a:lnTo>
                    <a:pt x="32" y="16"/>
                  </a:lnTo>
                  <a:lnTo>
                    <a:pt x="30" y="10"/>
                  </a:lnTo>
                  <a:lnTo>
                    <a:pt x="28" y="4"/>
                  </a:lnTo>
                  <a:lnTo>
                    <a:pt x="22" y="2"/>
                  </a:lnTo>
                  <a:lnTo>
                    <a:pt x="16" y="0"/>
                  </a:lnTo>
                  <a:lnTo>
                    <a:pt x="16" y="0"/>
                  </a:lnTo>
                  <a:lnTo>
                    <a:pt x="10" y="2"/>
                  </a:lnTo>
                  <a:lnTo>
                    <a:pt x="4" y="4"/>
                  </a:lnTo>
                  <a:lnTo>
                    <a:pt x="2"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4" name="Freeform 120">
              <a:extLst>
                <a:ext uri="{FF2B5EF4-FFF2-40B4-BE49-F238E27FC236}">
                  <a16:creationId xmlns:a16="http://schemas.microsoft.com/office/drawing/2014/main" id="{0ADC2EF9-C454-466F-88C3-9F060801A7D1}"/>
                </a:ext>
              </a:extLst>
            </p:cNvPr>
            <p:cNvSpPr>
              <a:spLocks/>
            </p:cNvSpPr>
            <p:nvPr/>
          </p:nvSpPr>
          <p:spPr bwMode="auto">
            <a:xfrm>
              <a:off x="4456" y="1689"/>
              <a:ext cx="34" cy="33"/>
            </a:xfrm>
            <a:custGeom>
              <a:avLst/>
              <a:gdLst>
                <a:gd name="T0" fmla="*/ 0 w 34"/>
                <a:gd name="T1" fmla="*/ 15 h 33"/>
                <a:gd name="T2" fmla="*/ 0 w 34"/>
                <a:gd name="T3" fmla="*/ 15 h 33"/>
                <a:gd name="T4" fmla="*/ 2 w 34"/>
                <a:gd name="T5" fmla="*/ 23 h 33"/>
                <a:gd name="T6" fmla="*/ 6 w 34"/>
                <a:gd name="T7" fmla="*/ 27 h 33"/>
                <a:gd name="T8" fmla="*/ 10 w 34"/>
                <a:gd name="T9" fmla="*/ 31 h 33"/>
                <a:gd name="T10" fmla="*/ 18 w 34"/>
                <a:gd name="T11" fmla="*/ 33 h 33"/>
                <a:gd name="T12" fmla="*/ 18 w 34"/>
                <a:gd name="T13" fmla="*/ 33 h 33"/>
                <a:gd name="T14" fmla="*/ 24 w 34"/>
                <a:gd name="T15" fmla="*/ 31 h 33"/>
                <a:gd name="T16" fmla="*/ 28 w 34"/>
                <a:gd name="T17" fmla="*/ 27 h 33"/>
                <a:gd name="T18" fmla="*/ 32 w 34"/>
                <a:gd name="T19" fmla="*/ 23 h 33"/>
                <a:gd name="T20" fmla="*/ 34 w 34"/>
                <a:gd name="T21" fmla="*/ 15 h 33"/>
                <a:gd name="T22" fmla="*/ 34 w 34"/>
                <a:gd name="T23" fmla="*/ 15 h 33"/>
                <a:gd name="T24" fmla="*/ 32 w 34"/>
                <a:gd name="T25" fmla="*/ 9 h 33"/>
                <a:gd name="T26" fmla="*/ 28 w 34"/>
                <a:gd name="T27" fmla="*/ 5 h 33"/>
                <a:gd name="T28" fmla="*/ 24 w 34"/>
                <a:gd name="T29" fmla="*/ 2 h 33"/>
                <a:gd name="T30" fmla="*/ 18 w 34"/>
                <a:gd name="T31" fmla="*/ 0 h 33"/>
                <a:gd name="T32" fmla="*/ 18 w 34"/>
                <a:gd name="T33" fmla="*/ 0 h 33"/>
                <a:gd name="T34" fmla="*/ 10 w 34"/>
                <a:gd name="T35" fmla="*/ 2 h 33"/>
                <a:gd name="T36" fmla="*/ 6 w 34"/>
                <a:gd name="T37" fmla="*/ 5 h 33"/>
                <a:gd name="T38" fmla="*/ 2 w 34"/>
                <a:gd name="T39" fmla="*/ 9 h 33"/>
                <a:gd name="T40" fmla="*/ 0 w 34"/>
                <a:gd name="T41" fmla="*/ 15 h 33"/>
                <a:gd name="T42" fmla="*/ 0 w 34"/>
                <a:gd name="T43" fmla="*/ 1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33">
                  <a:moveTo>
                    <a:pt x="0" y="15"/>
                  </a:moveTo>
                  <a:lnTo>
                    <a:pt x="0" y="15"/>
                  </a:lnTo>
                  <a:lnTo>
                    <a:pt x="2" y="23"/>
                  </a:lnTo>
                  <a:lnTo>
                    <a:pt x="6" y="27"/>
                  </a:lnTo>
                  <a:lnTo>
                    <a:pt x="10" y="31"/>
                  </a:lnTo>
                  <a:lnTo>
                    <a:pt x="18" y="33"/>
                  </a:lnTo>
                  <a:lnTo>
                    <a:pt x="18" y="33"/>
                  </a:lnTo>
                  <a:lnTo>
                    <a:pt x="24" y="31"/>
                  </a:lnTo>
                  <a:lnTo>
                    <a:pt x="28" y="27"/>
                  </a:lnTo>
                  <a:lnTo>
                    <a:pt x="32" y="23"/>
                  </a:lnTo>
                  <a:lnTo>
                    <a:pt x="34" y="15"/>
                  </a:lnTo>
                  <a:lnTo>
                    <a:pt x="34" y="15"/>
                  </a:lnTo>
                  <a:lnTo>
                    <a:pt x="32" y="9"/>
                  </a:lnTo>
                  <a:lnTo>
                    <a:pt x="28" y="5"/>
                  </a:lnTo>
                  <a:lnTo>
                    <a:pt x="24" y="2"/>
                  </a:lnTo>
                  <a:lnTo>
                    <a:pt x="18" y="0"/>
                  </a:lnTo>
                  <a:lnTo>
                    <a:pt x="18" y="0"/>
                  </a:lnTo>
                  <a:lnTo>
                    <a:pt x="10" y="2"/>
                  </a:lnTo>
                  <a:lnTo>
                    <a:pt x="6" y="5"/>
                  </a:lnTo>
                  <a:lnTo>
                    <a:pt x="2" y="9"/>
                  </a:lnTo>
                  <a:lnTo>
                    <a:pt x="0" y="15"/>
                  </a:lnTo>
                  <a:lnTo>
                    <a:pt x="0" y="15"/>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5" name="Freeform 121">
              <a:extLst>
                <a:ext uri="{FF2B5EF4-FFF2-40B4-BE49-F238E27FC236}">
                  <a16:creationId xmlns:a16="http://schemas.microsoft.com/office/drawing/2014/main" id="{33CFDBD2-BEB1-452C-BA6D-ED82E81EDDDA}"/>
                </a:ext>
              </a:extLst>
            </p:cNvPr>
            <p:cNvSpPr>
              <a:spLocks/>
            </p:cNvSpPr>
            <p:nvPr/>
          </p:nvSpPr>
          <p:spPr bwMode="auto">
            <a:xfrm>
              <a:off x="4524" y="1700"/>
              <a:ext cx="32" cy="32"/>
            </a:xfrm>
            <a:custGeom>
              <a:avLst/>
              <a:gdLst>
                <a:gd name="T0" fmla="*/ 0 w 32"/>
                <a:gd name="T1" fmla="*/ 16 h 32"/>
                <a:gd name="T2" fmla="*/ 0 w 32"/>
                <a:gd name="T3" fmla="*/ 16 h 32"/>
                <a:gd name="T4" fmla="*/ 2 w 32"/>
                <a:gd name="T5" fmla="*/ 22 h 32"/>
                <a:gd name="T6" fmla="*/ 6 w 32"/>
                <a:gd name="T7" fmla="*/ 26 h 32"/>
                <a:gd name="T8" fmla="*/ 10 w 32"/>
                <a:gd name="T9" fmla="*/ 30 h 32"/>
                <a:gd name="T10" fmla="*/ 16 w 32"/>
                <a:gd name="T11" fmla="*/ 32 h 32"/>
                <a:gd name="T12" fmla="*/ 16 w 32"/>
                <a:gd name="T13" fmla="*/ 32 h 32"/>
                <a:gd name="T14" fmla="*/ 22 w 32"/>
                <a:gd name="T15" fmla="*/ 30 h 32"/>
                <a:gd name="T16" fmla="*/ 28 w 32"/>
                <a:gd name="T17" fmla="*/ 26 h 32"/>
                <a:gd name="T18" fmla="*/ 32 w 32"/>
                <a:gd name="T19" fmla="*/ 22 h 32"/>
                <a:gd name="T20" fmla="*/ 32 w 32"/>
                <a:gd name="T21" fmla="*/ 16 h 32"/>
                <a:gd name="T22" fmla="*/ 32 w 32"/>
                <a:gd name="T23" fmla="*/ 16 h 32"/>
                <a:gd name="T24" fmla="*/ 32 w 32"/>
                <a:gd name="T25" fmla="*/ 10 h 32"/>
                <a:gd name="T26" fmla="*/ 28 w 32"/>
                <a:gd name="T27" fmla="*/ 4 h 32"/>
                <a:gd name="T28" fmla="*/ 22 w 32"/>
                <a:gd name="T29" fmla="*/ 0 h 32"/>
                <a:gd name="T30" fmla="*/ 16 w 32"/>
                <a:gd name="T31" fmla="*/ 0 h 32"/>
                <a:gd name="T32" fmla="*/ 16 w 32"/>
                <a:gd name="T33" fmla="*/ 0 h 32"/>
                <a:gd name="T34" fmla="*/ 10 w 32"/>
                <a:gd name="T35" fmla="*/ 0 h 32"/>
                <a:gd name="T36" fmla="*/ 6 w 32"/>
                <a:gd name="T37" fmla="*/ 4 h 32"/>
                <a:gd name="T38" fmla="*/ 2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2" y="22"/>
                  </a:lnTo>
                  <a:lnTo>
                    <a:pt x="6" y="26"/>
                  </a:lnTo>
                  <a:lnTo>
                    <a:pt x="10" y="30"/>
                  </a:lnTo>
                  <a:lnTo>
                    <a:pt x="16" y="32"/>
                  </a:lnTo>
                  <a:lnTo>
                    <a:pt x="16" y="32"/>
                  </a:lnTo>
                  <a:lnTo>
                    <a:pt x="22" y="30"/>
                  </a:lnTo>
                  <a:lnTo>
                    <a:pt x="28" y="26"/>
                  </a:lnTo>
                  <a:lnTo>
                    <a:pt x="32" y="22"/>
                  </a:lnTo>
                  <a:lnTo>
                    <a:pt x="32" y="16"/>
                  </a:lnTo>
                  <a:lnTo>
                    <a:pt x="32" y="16"/>
                  </a:lnTo>
                  <a:lnTo>
                    <a:pt x="32" y="10"/>
                  </a:lnTo>
                  <a:lnTo>
                    <a:pt x="28" y="4"/>
                  </a:lnTo>
                  <a:lnTo>
                    <a:pt x="22" y="0"/>
                  </a:lnTo>
                  <a:lnTo>
                    <a:pt x="16" y="0"/>
                  </a:lnTo>
                  <a:lnTo>
                    <a:pt x="16" y="0"/>
                  </a:lnTo>
                  <a:lnTo>
                    <a:pt x="10" y="0"/>
                  </a:lnTo>
                  <a:lnTo>
                    <a:pt x="6" y="4"/>
                  </a:lnTo>
                  <a:lnTo>
                    <a:pt x="2"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6" name="Freeform 122">
              <a:extLst>
                <a:ext uri="{FF2B5EF4-FFF2-40B4-BE49-F238E27FC236}">
                  <a16:creationId xmlns:a16="http://schemas.microsoft.com/office/drawing/2014/main" id="{58EC7314-FB7C-4A7F-860A-B072B6697B7A}"/>
                </a:ext>
              </a:extLst>
            </p:cNvPr>
            <p:cNvSpPr>
              <a:spLocks/>
            </p:cNvSpPr>
            <p:nvPr/>
          </p:nvSpPr>
          <p:spPr bwMode="auto">
            <a:xfrm>
              <a:off x="4592" y="1792"/>
              <a:ext cx="32" cy="34"/>
            </a:xfrm>
            <a:custGeom>
              <a:avLst/>
              <a:gdLst>
                <a:gd name="T0" fmla="*/ 0 w 32"/>
                <a:gd name="T1" fmla="*/ 16 h 34"/>
                <a:gd name="T2" fmla="*/ 0 w 32"/>
                <a:gd name="T3" fmla="*/ 16 h 34"/>
                <a:gd name="T4" fmla="*/ 2 w 32"/>
                <a:gd name="T5" fmla="*/ 24 h 34"/>
                <a:gd name="T6" fmla="*/ 4 w 32"/>
                <a:gd name="T7" fmla="*/ 28 h 34"/>
                <a:gd name="T8" fmla="*/ 10 w 32"/>
                <a:gd name="T9" fmla="*/ 32 h 34"/>
                <a:gd name="T10" fmla="*/ 16 w 32"/>
                <a:gd name="T11" fmla="*/ 34 h 34"/>
                <a:gd name="T12" fmla="*/ 16 w 32"/>
                <a:gd name="T13" fmla="*/ 34 h 34"/>
                <a:gd name="T14" fmla="*/ 22 w 32"/>
                <a:gd name="T15" fmla="*/ 32 h 34"/>
                <a:gd name="T16" fmla="*/ 28 w 32"/>
                <a:gd name="T17" fmla="*/ 28 h 34"/>
                <a:gd name="T18" fmla="*/ 30 w 32"/>
                <a:gd name="T19" fmla="*/ 24 h 34"/>
                <a:gd name="T20" fmla="*/ 32 w 32"/>
                <a:gd name="T21" fmla="*/ 16 h 34"/>
                <a:gd name="T22" fmla="*/ 32 w 32"/>
                <a:gd name="T23" fmla="*/ 16 h 34"/>
                <a:gd name="T24" fmla="*/ 30 w 32"/>
                <a:gd name="T25" fmla="*/ 10 h 34"/>
                <a:gd name="T26" fmla="*/ 28 w 32"/>
                <a:gd name="T27" fmla="*/ 6 h 34"/>
                <a:gd name="T28" fmla="*/ 22 w 32"/>
                <a:gd name="T29" fmla="*/ 2 h 34"/>
                <a:gd name="T30" fmla="*/ 16 w 32"/>
                <a:gd name="T31" fmla="*/ 0 h 34"/>
                <a:gd name="T32" fmla="*/ 16 w 32"/>
                <a:gd name="T33" fmla="*/ 0 h 34"/>
                <a:gd name="T34" fmla="*/ 10 w 32"/>
                <a:gd name="T35" fmla="*/ 2 h 34"/>
                <a:gd name="T36" fmla="*/ 4 w 32"/>
                <a:gd name="T37" fmla="*/ 6 h 34"/>
                <a:gd name="T38" fmla="*/ 2 w 32"/>
                <a:gd name="T39" fmla="*/ 10 h 34"/>
                <a:gd name="T40" fmla="*/ 0 w 32"/>
                <a:gd name="T41" fmla="*/ 16 h 34"/>
                <a:gd name="T42" fmla="*/ 0 w 32"/>
                <a:gd name="T43"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4">
                  <a:moveTo>
                    <a:pt x="0" y="16"/>
                  </a:moveTo>
                  <a:lnTo>
                    <a:pt x="0" y="16"/>
                  </a:lnTo>
                  <a:lnTo>
                    <a:pt x="2" y="24"/>
                  </a:lnTo>
                  <a:lnTo>
                    <a:pt x="4" y="28"/>
                  </a:lnTo>
                  <a:lnTo>
                    <a:pt x="10" y="32"/>
                  </a:lnTo>
                  <a:lnTo>
                    <a:pt x="16" y="34"/>
                  </a:lnTo>
                  <a:lnTo>
                    <a:pt x="16" y="34"/>
                  </a:lnTo>
                  <a:lnTo>
                    <a:pt x="22" y="32"/>
                  </a:lnTo>
                  <a:lnTo>
                    <a:pt x="28" y="28"/>
                  </a:lnTo>
                  <a:lnTo>
                    <a:pt x="30" y="24"/>
                  </a:lnTo>
                  <a:lnTo>
                    <a:pt x="32" y="16"/>
                  </a:lnTo>
                  <a:lnTo>
                    <a:pt x="32" y="16"/>
                  </a:lnTo>
                  <a:lnTo>
                    <a:pt x="30" y="10"/>
                  </a:lnTo>
                  <a:lnTo>
                    <a:pt x="28" y="6"/>
                  </a:lnTo>
                  <a:lnTo>
                    <a:pt x="22" y="2"/>
                  </a:lnTo>
                  <a:lnTo>
                    <a:pt x="16" y="0"/>
                  </a:lnTo>
                  <a:lnTo>
                    <a:pt x="16" y="0"/>
                  </a:lnTo>
                  <a:lnTo>
                    <a:pt x="10" y="2"/>
                  </a:lnTo>
                  <a:lnTo>
                    <a:pt x="4" y="6"/>
                  </a:lnTo>
                  <a:lnTo>
                    <a:pt x="2"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7" name="Freeform 123">
              <a:extLst>
                <a:ext uri="{FF2B5EF4-FFF2-40B4-BE49-F238E27FC236}">
                  <a16:creationId xmlns:a16="http://schemas.microsoft.com/office/drawing/2014/main" id="{EDC313E9-620B-40B5-93B1-30E169DBE74D}"/>
                </a:ext>
              </a:extLst>
            </p:cNvPr>
            <p:cNvSpPr>
              <a:spLocks/>
            </p:cNvSpPr>
            <p:nvPr/>
          </p:nvSpPr>
          <p:spPr bwMode="auto">
            <a:xfrm>
              <a:off x="4390" y="1551"/>
              <a:ext cx="32" cy="32"/>
            </a:xfrm>
            <a:custGeom>
              <a:avLst/>
              <a:gdLst>
                <a:gd name="T0" fmla="*/ 0 w 32"/>
                <a:gd name="T1" fmla="*/ 16 h 32"/>
                <a:gd name="T2" fmla="*/ 0 w 32"/>
                <a:gd name="T3" fmla="*/ 16 h 32"/>
                <a:gd name="T4" fmla="*/ 0 w 32"/>
                <a:gd name="T5" fmla="*/ 22 h 32"/>
                <a:gd name="T6" fmla="*/ 4 w 32"/>
                <a:gd name="T7" fmla="*/ 26 h 32"/>
                <a:gd name="T8" fmla="*/ 10 w 32"/>
                <a:gd name="T9" fmla="*/ 30 h 32"/>
                <a:gd name="T10" fmla="*/ 16 w 32"/>
                <a:gd name="T11" fmla="*/ 32 h 32"/>
                <a:gd name="T12" fmla="*/ 16 w 32"/>
                <a:gd name="T13" fmla="*/ 32 h 32"/>
                <a:gd name="T14" fmla="*/ 22 w 32"/>
                <a:gd name="T15" fmla="*/ 30 h 32"/>
                <a:gd name="T16" fmla="*/ 26 w 32"/>
                <a:gd name="T17" fmla="*/ 26 h 32"/>
                <a:gd name="T18" fmla="*/ 30 w 32"/>
                <a:gd name="T19" fmla="*/ 22 h 32"/>
                <a:gd name="T20" fmla="*/ 32 w 32"/>
                <a:gd name="T21" fmla="*/ 16 h 32"/>
                <a:gd name="T22" fmla="*/ 32 w 32"/>
                <a:gd name="T23" fmla="*/ 16 h 32"/>
                <a:gd name="T24" fmla="*/ 30 w 32"/>
                <a:gd name="T25" fmla="*/ 10 h 32"/>
                <a:gd name="T26" fmla="*/ 26 w 32"/>
                <a:gd name="T27" fmla="*/ 4 h 32"/>
                <a:gd name="T28" fmla="*/ 22 w 32"/>
                <a:gd name="T29" fmla="*/ 0 h 32"/>
                <a:gd name="T30" fmla="*/ 16 w 32"/>
                <a:gd name="T31" fmla="*/ 0 h 32"/>
                <a:gd name="T32" fmla="*/ 16 w 32"/>
                <a:gd name="T33" fmla="*/ 0 h 32"/>
                <a:gd name="T34" fmla="*/ 10 w 32"/>
                <a:gd name="T35" fmla="*/ 0 h 32"/>
                <a:gd name="T36" fmla="*/ 4 w 32"/>
                <a:gd name="T37" fmla="*/ 4 h 32"/>
                <a:gd name="T38" fmla="*/ 0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0" y="22"/>
                  </a:lnTo>
                  <a:lnTo>
                    <a:pt x="4" y="26"/>
                  </a:lnTo>
                  <a:lnTo>
                    <a:pt x="10" y="30"/>
                  </a:lnTo>
                  <a:lnTo>
                    <a:pt x="16" y="32"/>
                  </a:lnTo>
                  <a:lnTo>
                    <a:pt x="16" y="32"/>
                  </a:lnTo>
                  <a:lnTo>
                    <a:pt x="22" y="30"/>
                  </a:lnTo>
                  <a:lnTo>
                    <a:pt x="26" y="26"/>
                  </a:lnTo>
                  <a:lnTo>
                    <a:pt x="30" y="22"/>
                  </a:lnTo>
                  <a:lnTo>
                    <a:pt x="32" y="16"/>
                  </a:lnTo>
                  <a:lnTo>
                    <a:pt x="32" y="16"/>
                  </a:lnTo>
                  <a:lnTo>
                    <a:pt x="30" y="10"/>
                  </a:lnTo>
                  <a:lnTo>
                    <a:pt x="26" y="4"/>
                  </a:lnTo>
                  <a:lnTo>
                    <a:pt x="22" y="0"/>
                  </a:lnTo>
                  <a:lnTo>
                    <a:pt x="16" y="0"/>
                  </a:lnTo>
                  <a:lnTo>
                    <a:pt x="16" y="0"/>
                  </a:lnTo>
                  <a:lnTo>
                    <a:pt x="10" y="0"/>
                  </a:lnTo>
                  <a:lnTo>
                    <a:pt x="4" y="4"/>
                  </a:lnTo>
                  <a:lnTo>
                    <a:pt x="0"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8" name="Freeform 124">
              <a:extLst>
                <a:ext uri="{FF2B5EF4-FFF2-40B4-BE49-F238E27FC236}">
                  <a16:creationId xmlns:a16="http://schemas.microsoft.com/office/drawing/2014/main" id="{C4328F79-A7F8-4854-BE4E-3CE098336E84}"/>
                </a:ext>
              </a:extLst>
            </p:cNvPr>
            <p:cNvSpPr>
              <a:spLocks/>
            </p:cNvSpPr>
            <p:nvPr/>
          </p:nvSpPr>
          <p:spPr bwMode="auto">
            <a:xfrm>
              <a:off x="4794" y="1936"/>
              <a:ext cx="33" cy="32"/>
            </a:xfrm>
            <a:custGeom>
              <a:avLst/>
              <a:gdLst>
                <a:gd name="T0" fmla="*/ 0 w 33"/>
                <a:gd name="T1" fmla="*/ 16 h 32"/>
                <a:gd name="T2" fmla="*/ 0 w 33"/>
                <a:gd name="T3" fmla="*/ 16 h 32"/>
                <a:gd name="T4" fmla="*/ 2 w 33"/>
                <a:gd name="T5" fmla="*/ 22 h 32"/>
                <a:gd name="T6" fmla="*/ 4 w 33"/>
                <a:gd name="T7" fmla="*/ 26 h 32"/>
                <a:gd name="T8" fmla="*/ 11 w 33"/>
                <a:gd name="T9" fmla="*/ 30 h 32"/>
                <a:gd name="T10" fmla="*/ 17 w 33"/>
                <a:gd name="T11" fmla="*/ 32 h 32"/>
                <a:gd name="T12" fmla="*/ 17 w 33"/>
                <a:gd name="T13" fmla="*/ 32 h 32"/>
                <a:gd name="T14" fmla="*/ 23 w 33"/>
                <a:gd name="T15" fmla="*/ 30 h 32"/>
                <a:gd name="T16" fmla="*/ 29 w 33"/>
                <a:gd name="T17" fmla="*/ 26 h 32"/>
                <a:gd name="T18" fmla="*/ 31 w 33"/>
                <a:gd name="T19" fmla="*/ 22 h 32"/>
                <a:gd name="T20" fmla="*/ 33 w 33"/>
                <a:gd name="T21" fmla="*/ 16 h 32"/>
                <a:gd name="T22" fmla="*/ 33 w 33"/>
                <a:gd name="T23" fmla="*/ 16 h 32"/>
                <a:gd name="T24" fmla="*/ 31 w 33"/>
                <a:gd name="T25" fmla="*/ 8 h 32"/>
                <a:gd name="T26" fmla="*/ 29 w 33"/>
                <a:gd name="T27" fmla="*/ 4 h 32"/>
                <a:gd name="T28" fmla="*/ 23 w 33"/>
                <a:gd name="T29" fmla="*/ 0 h 32"/>
                <a:gd name="T30" fmla="*/ 17 w 33"/>
                <a:gd name="T31" fmla="*/ 0 h 32"/>
                <a:gd name="T32" fmla="*/ 17 w 33"/>
                <a:gd name="T33" fmla="*/ 0 h 32"/>
                <a:gd name="T34" fmla="*/ 11 w 33"/>
                <a:gd name="T35" fmla="*/ 0 h 32"/>
                <a:gd name="T36" fmla="*/ 4 w 33"/>
                <a:gd name="T37" fmla="*/ 4 h 32"/>
                <a:gd name="T38" fmla="*/ 2 w 33"/>
                <a:gd name="T39" fmla="*/ 8 h 32"/>
                <a:gd name="T40" fmla="*/ 0 w 33"/>
                <a:gd name="T41" fmla="*/ 16 h 32"/>
                <a:gd name="T42" fmla="*/ 0 w 33"/>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32">
                  <a:moveTo>
                    <a:pt x="0" y="16"/>
                  </a:moveTo>
                  <a:lnTo>
                    <a:pt x="0" y="16"/>
                  </a:lnTo>
                  <a:lnTo>
                    <a:pt x="2" y="22"/>
                  </a:lnTo>
                  <a:lnTo>
                    <a:pt x="4" y="26"/>
                  </a:lnTo>
                  <a:lnTo>
                    <a:pt x="11" y="30"/>
                  </a:lnTo>
                  <a:lnTo>
                    <a:pt x="17" y="32"/>
                  </a:lnTo>
                  <a:lnTo>
                    <a:pt x="17" y="32"/>
                  </a:lnTo>
                  <a:lnTo>
                    <a:pt x="23" y="30"/>
                  </a:lnTo>
                  <a:lnTo>
                    <a:pt x="29" y="26"/>
                  </a:lnTo>
                  <a:lnTo>
                    <a:pt x="31" y="22"/>
                  </a:lnTo>
                  <a:lnTo>
                    <a:pt x="33" y="16"/>
                  </a:lnTo>
                  <a:lnTo>
                    <a:pt x="33" y="16"/>
                  </a:lnTo>
                  <a:lnTo>
                    <a:pt x="31" y="8"/>
                  </a:lnTo>
                  <a:lnTo>
                    <a:pt x="29" y="4"/>
                  </a:lnTo>
                  <a:lnTo>
                    <a:pt x="23" y="0"/>
                  </a:lnTo>
                  <a:lnTo>
                    <a:pt x="17" y="0"/>
                  </a:lnTo>
                  <a:lnTo>
                    <a:pt x="17" y="0"/>
                  </a:lnTo>
                  <a:lnTo>
                    <a:pt x="11" y="0"/>
                  </a:lnTo>
                  <a:lnTo>
                    <a:pt x="4" y="4"/>
                  </a:lnTo>
                  <a:lnTo>
                    <a:pt x="2" y="8"/>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9" name="Freeform 125">
              <a:extLst>
                <a:ext uri="{FF2B5EF4-FFF2-40B4-BE49-F238E27FC236}">
                  <a16:creationId xmlns:a16="http://schemas.microsoft.com/office/drawing/2014/main" id="{58E59193-899C-4759-AF80-C30B64EF5FD9}"/>
                </a:ext>
              </a:extLst>
            </p:cNvPr>
            <p:cNvSpPr>
              <a:spLocks/>
            </p:cNvSpPr>
            <p:nvPr/>
          </p:nvSpPr>
          <p:spPr bwMode="auto">
            <a:xfrm>
              <a:off x="4863" y="1994"/>
              <a:ext cx="32" cy="32"/>
            </a:xfrm>
            <a:custGeom>
              <a:avLst/>
              <a:gdLst>
                <a:gd name="T0" fmla="*/ 0 w 32"/>
                <a:gd name="T1" fmla="*/ 16 h 32"/>
                <a:gd name="T2" fmla="*/ 0 w 32"/>
                <a:gd name="T3" fmla="*/ 16 h 32"/>
                <a:gd name="T4" fmla="*/ 0 w 32"/>
                <a:gd name="T5" fmla="*/ 22 h 32"/>
                <a:gd name="T6" fmla="*/ 4 w 32"/>
                <a:gd name="T7" fmla="*/ 26 h 32"/>
                <a:gd name="T8" fmla="*/ 10 w 32"/>
                <a:gd name="T9" fmla="*/ 30 h 32"/>
                <a:gd name="T10" fmla="*/ 16 w 32"/>
                <a:gd name="T11" fmla="*/ 32 h 32"/>
                <a:gd name="T12" fmla="*/ 16 w 32"/>
                <a:gd name="T13" fmla="*/ 32 h 32"/>
                <a:gd name="T14" fmla="*/ 22 w 32"/>
                <a:gd name="T15" fmla="*/ 30 h 32"/>
                <a:gd name="T16" fmla="*/ 26 w 32"/>
                <a:gd name="T17" fmla="*/ 26 h 32"/>
                <a:gd name="T18" fmla="*/ 30 w 32"/>
                <a:gd name="T19" fmla="*/ 22 h 32"/>
                <a:gd name="T20" fmla="*/ 32 w 32"/>
                <a:gd name="T21" fmla="*/ 16 h 32"/>
                <a:gd name="T22" fmla="*/ 32 w 32"/>
                <a:gd name="T23" fmla="*/ 16 h 32"/>
                <a:gd name="T24" fmla="*/ 30 w 32"/>
                <a:gd name="T25" fmla="*/ 10 h 32"/>
                <a:gd name="T26" fmla="*/ 26 w 32"/>
                <a:gd name="T27" fmla="*/ 4 h 32"/>
                <a:gd name="T28" fmla="*/ 22 w 32"/>
                <a:gd name="T29" fmla="*/ 0 h 32"/>
                <a:gd name="T30" fmla="*/ 16 w 32"/>
                <a:gd name="T31" fmla="*/ 0 h 32"/>
                <a:gd name="T32" fmla="*/ 16 w 32"/>
                <a:gd name="T33" fmla="*/ 0 h 32"/>
                <a:gd name="T34" fmla="*/ 10 w 32"/>
                <a:gd name="T35" fmla="*/ 0 h 32"/>
                <a:gd name="T36" fmla="*/ 4 w 32"/>
                <a:gd name="T37" fmla="*/ 4 h 32"/>
                <a:gd name="T38" fmla="*/ 0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0" y="22"/>
                  </a:lnTo>
                  <a:lnTo>
                    <a:pt x="4" y="26"/>
                  </a:lnTo>
                  <a:lnTo>
                    <a:pt x="10" y="30"/>
                  </a:lnTo>
                  <a:lnTo>
                    <a:pt x="16" y="32"/>
                  </a:lnTo>
                  <a:lnTo>
                    <a:pt x="16" y="32"/>
                  </a:lnTo>
                  <a:lnTo>
                    <a:pt x="22" y="30"/>
                  </a:lnTo>
                  <a:lnTo>
                    <a:pt x="26" y="26"/>
                  </a:lnTo>
                  <a:lnTo>
                    <a:pt x="30" y="22"/>
                  </a:lnTo>
                  <a:lnTo>
                    <a:pt x="32" y="16"/>
                  </a:lnTo>
                  <a:lnTo>
                    <a:pt x="32" y="16"/>
                  </a:lnTo>
                  <a:lnTo>
                    <a:pt x="30" y="10"/>
                  </a:lnTo>
                  <a:lnTo>
                    <a:pt x="26" y="4"/>
                  </a:lnTo>
                  <a:lnTo>
                    <a:pt x="22" y="0"/>
                  </a:lnTo>
                  <a:lnTo>
                    <a:pt x="16" y="0"/>
                  </a:lnTo>
                  <a:lnTo>
                    <a:pt x="16" y="0"/>
                  </a:lnTo>
                  <a:lnTo>
                    <a:pt x="10" y="0"/>
                  </a:lnTo>
                  <a:lnTo>
                    <a:pt x="4" y="4"/>
                  </a:lnTo>
                  <a:lnTo>
                    <a:pt x="0"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0" name="Freeform 126">
              <a:extLst>
                <a:ext uri="{FF2B5EF4-FFF2-40B4-BE49-F238E27FC236}">
                  <a16:creationId xmlns:a16="http://schemas.microsoft.com/office/drawing/2014/main" id="{C9EB6847-8C61-4B76-B482-72C8704852BC}"/>
                </a:ext>
              </a:extLst>
            </p:cNvPr>
            <p:cNvSpPr>
              <a:spLocks/>
            </p:cNvSpPr>
            <p:nvPr/>
          </p:nvSpPr>
          <p:spPr bwMode="auto">
            <a:xfrm>
              <a:off x="4929" y="1940"/>
              <a:ext cx="32" cy="32"/>
            </a:xfrm>
            <a:custGeom>
              <a:avLst/>
              <a:gdLst>
                <a:gd name="T0" fmla="*/ 0 w 32"/>
                <a:gd name="T1" fmla="*/ 16 h 32"/>
                <a:gd name="T2" fmla="*/ 0 w 32"/>
                <a:gd name="T3" fmla="*/ 16 h 32"/>
                <a:gd name="T4" fmla="*/ 2 w 32"/>
                <a:gd name="T5" fmla="*/ 22 h 32"/>
                <a:gd name="T6" fmla="*/ 6 w 32"/>
                <a:gd name="T7" fmla="*/ 28 h 32"/>
                <a:gd name="T8" fmla="*/ 10 w 32"/>
                <a:gd name="T9" fmla="*/ 30 h 32"/>
                <a:gd name="T10" fmla="*/ 16 w 32"/>
                <a:gd name="T11" fmla="*/ 32 h 32"/>
                <a:gd name="T12" fmla="*/ 16 w 32"/>
                <a:gd name="T13" fmla="*/ 32 h 32"/>
                <a:gd name="T14" fmla="*/ 24 w 32"/>
                <a:gd name="T15" fmla="*/ 30 h 32"/>
                <a:gd name="T16" fmla="*/ 28 w 32"/>
                <a:gd name="T17" fmla="*/ 28 h 32"/>
                <a:gd name="T18" fmla="*/ 32 w 32"/>
                <a:gd name="T19" fmla="*/ 22 h 32"/>
                <a:gd name="T20" fmla="*/ 32 w 32"/>
                <a:gd name="T21" fmla="*/ 16 h 32"/>
                <a:gd name="T22" fmla="*/ 32 w 32"/>
                <a:gd name="T23" fmla="*/ 16 h 32"/>
                <a:gd name="T24" fmla="*/ 32 w 32"/>
                <a:gd name="T25" fmla="*/ 10 h 32"/>
                <a:gd name="T26" fmla="*/ 28 w 32"/>
                <a:gd name="T27" fmla="*/ 4 h 32"/>
                <a:gd name="T28" fmla="*/ 24 w 32"/>
                <a:gd name="T29" fmla="*/ 2 h 32"/>
                <a:gd name="T30" fmla="*/ 16 w 32"/>
                <a:gd name="T31" fmla="*/ 0 h 32"/>
                <a:gd name="T32" fmla="*/ 16 w 32"/>
                <a:gd name="T33" fmla="*/ 0 h 32"/>
                <a:gd name="T34" fmla="*/ 10 w 32"/>
                <a:gd name="T35" fmla="*/ 2 h 32"/>
                <a:gd name="T36" fmla="*/ 6 w 32"/>
                <a:gd name="T37" fmla="*/ 4 h 32"/>
                <a:gd name="T38" fmla="*/ 2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2" y="22"/>
                  </a:lnTo>
                  <a:lnTo>
                    <a:pt x="6" y="28"/>
                  </a:lnTo>
                  <a:lnTo>
                    <a:pt x="10" y="30"/>
                  </a:lnTo>
                  <a:lnTo>
                    <a:pt x="16" y="32"/>
                  </a:lnTo>
                  <a:lnTo>
                    <a:pt x="16" y="32"/>
                  </a:lnTo>
                  <a:lnTo>
                    <a:pt x="24" y="30"/>
                  </a:lnTo>
                  <a:lnTo>
                    <a:pt x="28" y="28"/>
                  </a:lnTo>
                  <a:lnTo>
                    <a:pt x="32" y="22"/>
                  </a:lnTo>
                  <a:lnTo>
                    <a:pt x="32" y="16"/>
                  </a:lnTo>
                  <a:lnTo>
                    <a:pt x="32" y="16"/>
                  </a:lnTo>
                  <a:lnTo>
                    <a:pt x="32" y="10"/>
                  </a:lnTo>
                  <a:lnTo>
                    <a:pt x="28" y="4"/>
                  </a:lnTo>
                  <a:lnTo>
                    <a:pt x="24" y="2"/>
                  </a:lnTo>
                  <a:lnTo>
                    <a:pt x="16" y="0"/>
                  </a:lnTo>
                  <a:lnTo>
                    <a:pt x="16" y="0"/>
                  </a:lnTo>
                  <a:lnTo>
                    <a:pt x="10" y="2"/>
                  </a:lnTo>
                  <a:lnTo>
                    <a:pt x="6" y="4"/>
                  </a:lnTo>
                  <a:lnTo>
                    <a:pt x="2"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1" name="Freeform 127">
              <a:extLst>
                <a:ext uri="{FF2B5EF4-FFF2-40B4-BE49-F238E27FC236}">
                  <a16:creationId xmlns:a16="http://schemas.microsoft.com/office/drawing/2014/main" id="{F5F83A80-DD3F-47BD-9F6C-532A75B1DFE4}"/>
                </a:ext>
              </a:extLst>
            </p:cNvPr>
            <p:cNvSpPr>
              <a:spLocks/>
            </p:cNvSpPr>
            <p:nvPr/>
          </p:nvSpPr>
          <p:spPr bwMode="auto">
            <a:xfrm>
              <a:off x="4997" y="1988"/>
              <a:ext cx="32" cy="32"/>
            </a:xfrm>
            <a:custGeom>
              <a:avLst/>
              <a:gdLst>
                <a:gd name="T0" fmla="*/ 0 w 32"/>
                <a:gd name="T1" fmla="*/ 16 h 32"/>
                <a:gd name="T2" fmla="*/ 0 w 32"/>
                <a:gd name="T3" fmla="*/ 16 h 32"/>
                <a:gd name="T4" fmla="*/ 2 w 32"/>
                <a:gd name="T5" fmla="*/ 22 h 32"/>
                <a:gd name="T6" fmla="*/ 6 w 32"/>
                <a:gd name="T7" fmla="*/ 26 h 32"/>
                <a:gd name="T8" fmla="*/ 10 w 32"/>
                <a:gd name="T9" fmla="*/ 30 h 32"/>
                <a:gd name="T10" fmla="*/ 16 w 32"/>
                <a:gd name="T11" fmla="*/ 32 h 32"/>
                <a:gd name="T12" fmla="*/ 16 w 32"/>
                <a:gd name="T13" fmla="*/ 32 h 32"/>
                <a:gd name="T14" fmla="*/ 22 w 32"/>
                <a:gd name="T15" fmla="*/ 30 h 32"/>
                <a:gd name="T16" fmla="*/ 28 w 32"/>
                <a:gd name="T17" fmla="*/ 26 h 32"/>
                <a:gd name="T18" fmla="*/ 32 w 32"/>
                <a:gd name="T19" fmla="*/ 22 h 32"/>
                <a:gd name="T20" fmla="*/ 32 w 32"/>
                <a:gd name="T21" fmla="*/ 16 h 32"/>
                <a:gd name="T22" fmla="*/ 32 w 32"/>
                <a:gd name="T23" fmla="*/ 16 h 32"/>
                <a:gd name="T24" fmla="*/ 32 w 32"/>
                <a:gd name="T25" fmla="*/ 10 h 32"/>
                <a:gd name="T26" fmla="*/ 28 w 32"/>
                <a:gd name="T27" fmla="*/ 4 h 32"/>
                <a:gd name="T28" fmla="*/ 22 w 32"/>
                <a:gd name="T29" fmla="*/ 0 h 32"/>
                <a:gd name="T30" fmla="*/ 16 w 32"/>
                <a:gd name="T31" fmla="*/ 0 h 32"/>
                <a:gd name="T32" fmla="*/ 16 w 32"/>
                <a:gd name="T33" fmla="*/ 0 h 32"/>
                <a:gd name="T34" fmla="*/ 10 w 32"/>
                <a:gd name="T35" fmla="*/ 0 h 32"/>
                <a:gd name="T36" fmla="*/ 6 w 32"/>
                <a:gd name="T37" fmla="*/ 4 h 32"/>
                <a:gd name="T38" fmla="*/ 2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2" y="22"/>
                  </a:lnTo>
                  <a:lnTo>
                    <a:pt x="6" y="26"/>
                  </a:lnTo>
                  <a:lnTo>
                    <a:pt x="10" y="30"/>
                  </a:lnTo>
                  <a:lnTo>
                    <a:pt x="16" y="32"/>
                  </a:lnTo>
                  <a:lnTo>
                    <a:pt x="16" y="32"/>
                  </a:lnTo>
                  <a:lnTo>
                    <a:pt x="22" y="30"/>
                  </a:lnTo>
                  <a:lnTo>
                    <a:pt x="28" y="26"/>
                  </a:lnTo>
                  <a:lnTo>
                    <a:pt x="32" y="22"/>
                  </a:lnTo>
                  <a:lnTo>
                    <a:pt x="32" y="16"/>
                  </a:lnTo>
                  <a:lnTo>
                    <a:pt x="32" y="16"/>
                  </a:lnTo>
                  <a:lnTo>
                    <a:pt x="32" y="10"/>
                  </a:lnTo>
                  <a:lnTo>
                    <a:pt x="28" y="4"/>
                  </a:lnTo>
                  <a:lnTo>
                    <a:pt x="22" y="0"/>
                  </a:lnTo>
                  <a:lnTo>
                    <a:pt x="16" y="0"/>
                  </a:lnTo>
                  <a:lnTo>
                    <a:pt x="16" y="0"/>
                  </a:lnTo>
                  <a:lnTo>
                    <a:pt x="10" y="0"/>
                  </a:lnTo>
                  <a:lnTo>
                    <a:pt x="6" y="4"/>
                  </a:lnTo>
                  <a:lnTo>
                    <a:pt x="2"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2" name="Freeform 128">
              <a:extLst>
                <a:ext uri="{FF2B5EF4-FFF2-40B4-BE49-F238E27FC236}">
                  <a16:creationId xmlns:a16="http://schemas.microsoft.com/office/drawing/2014/main" id="{4D6B750A-BF65-4AD2-A82F-A3EAEC0804BE}"/>
                </a:ext>
              </a:extLst>
            </p:cNvPr>
            <p:cNvSpPr>
              <a:spLocks/>
            </p:cNvSpPr>
            <p:nvPr/>
          </p:nvSpPr>
          <p:spPr bwMode="auto">
            <a:xfrm>
              <a:off x="5065" y="1984"/>
              <a:ext cx="32" cy="32"/>
            </a:xfrm>
            <a:custGeom>
              <a:avLst/>
              <a:gdLst>
                <a:gd name="T0" fmla="*/ 0 w 32"/>
                <a:gd name="T1" fmla="*/ 16 h 32"/>
                <a:gd name="T2" fmla="*/ 0 w 32"/>
                <a:gd name="T3" fmla="*/ 16 h 32"/>
                <a:gd name="T4" fmla="*/ 2 w 32"/>
                <a:gd name="T5" fmla="*/ 22 h 32"/>
                <a:gd name="T6" fmla="*/ 4 w 32"/>
                <a:gd name="T7" fmla="*/ 28 h 32"/>
                <a:gd name="T8" fmla="*/ 10 w 32"/>
                <a:gd name="T9" fmla="*/ 32 h 32"/>
                <a:gd name="T10" fmla="*/ 16 w 32"/>
                <a:gd name="T11" fmla="*/ 32 h 32"/>
                <a:gd name="T12" fmla="*/ 16 w 32"/>
                <a:gd name="T13" fmla="*/ 32 h 32"/>
                <a:gd name="T14" fmla="*/ 22 w 32"/>
                <a:gd name="T15" fmla="*/ 32 h 32"/>
                <a:gd name="T16" fmla="*/ 28 w 32"/>
                <a:gd name="T17" fmla="*/ 28 h 32"/>
                <a:gd name="T18" fmla="*/ 30 w 32"/>
                <a:gd name="T19" fmla="*/ 22 h 32"/>
                <a:gd name="T20" fmla="*/ 32 w 32"/>
                <a:gd name="T21" fmla="*/ 16 h 32"/>
                <a:gd name="T22" fmla="*/ 32 w 32"/>
                <a:gd name="T23" fmla="*/ 16 h 32"/>
                <a:gd name="T24" fmla="*/ 30 w 32"/>
                <a:gd name="T25" fmla="*/ 10 h 32"/>
                <a:gd name="T26" fmla="*/ 28 w 32"/>
                <a:gd name="T27" fmla="*/ 6 h 32"/>
                <a:gd name="T28" fmla="*/ 22 w 32"/>
                <a:gd name="T29" fmla="*/ 2 h 32"/>
                <a:gd name="T30" fmla="*/ 16 w 32"/>
                <a:gd name="T31" fmla="*/ 0 h 32"/>
                <a:gd name="T32" fmla="*/ 16 w 32"/>
                <a:gd name="T33" fmla="*/ 0 h 32"/>
                <a:gd name="T34" fmla="*/ 10 w 32"/>
                <a:gd name="T35" fmla="*/ 2 h 32"/>
                <a:gd name="T36" fmla="*/ 4 w 32"/>
                <a:gd name="T37" fmla="*/ 6 h 32"/>
                <a:gd name="T38" fmla="*/ 2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2" y="22"/>
                  </a:lnTo>
                  <a:lnTo>
                    <a:pt x="4" y="28"/>
                  </a:lnTo>
                  <a:lnTo>
                    <a:pt x="10" y="32"/>
                  </a:lnTo>
                  <a:lnTo>
                    <a:pt x="16" y="32"/>
                  </a:lnTo>
                  <a:lnTo>
                    <a:pt x="16" y="32"/>
                  </a:lnTo>
                  <a:lnTo>
                    <a:pt x="22" y="32"/>
                  </a:lnTo>
                  <a:lnTo>
                    <a:pt x="28" y="28"/>
                  </a:lnTo>
                  <a:lnTo>
                    <a:pt x="30" y="22"/>
                  </a:lnTo>
                  <a:lnTo>
                    <a:pt x="32" y="16"/>
                  </a:lnTo>
                  <a:lnTo>
                    <a:pt x="32" y="16"/>
                  </a:lnTo>
                  <a:lnTo>
                    <a:pt x="30" y="10"/>
                  </a:lnTo>
                  <a:lnTo>
                    <a:pt x="28" y="6"/>
                  </a:lnTo>
                  <a:lnTo>
                    <a:pt x="22" y="2"/>
                  </a:lnTo>
                  <a:lnTo>
                    <a:pt x="16" y="0"/>
                  </a:lnTo>
                  <a:lnTo>
                    <a:pt x="16" y="0"/>
                  </a:lnTo>
                  <a:lnTo>
                    <a:pt x="10" y="2"/>
                  </a:lnTo>
                  <a:lnTo>
                    <a:pt x="4" y="6"/>
                  </a:lnTo>
                  <a:lnTo>
                    <a:pt x="2"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Freeform 129">
              <a:extLst>
                <a:ext uri="{FF2B5EF4-FFF2-40B4-BE49-F238E27FC236}">
                  <a16:creationId xmlns:a16="http://schemas.microsoft.com/office/drawing/2014/main" id="{D9A463B6-78AE-4410-A5B6-BA9E7B690047}"/>
                </a:ext>
              </a:extLst>
            </p:cNvPr>
            <p:cNvSpPr>
              <a:spLocks/>
            </p:cNvSpPr>
            <p:nvPr/>
          </p:nvSpPr>
          <p:spPr bwMode="auto">
            <a:xfrm>
              <a:off x="5133" y="2006"/>
              <a:ext cx="32" cy="32"/>
            </a:xfrm>
            <a:custGeom>
              <a:avLst/>
              <a:gdLst>
                <a:gd name="T0" fmla="*/ 0 w 32"/>
                <a:gd name="T1" fmla="*/ 16 h 32"/>
                <a:gd name="T2" fmla="*/ 0 w 32"/>
                <a:gd name="T3" fmla="*/ 16 h 32"/>
                <a:gd name="T4" fmla="*/ 0 w 32"/>
                <a:gd name="T5" fmla="*/ 22 h 32"/>
                <a:gd name="T6" fmla="*/ 4 w 32"/>
                <a:gd name="T7" fmla="*/ 28 h 32"/>
                <a:gd name="T8" fmla="*/ 8 w 32"/>
                <a:gd name="T9" fmla="*/ 30 h 32"/>
                <a:gd name="T10" fmla="*/ 16 w 32"/>
                <a:gd name="T11" fmla="*/ 32 h 32"/>
                <a:gd name="T12" fmla="*/ 16 w 32"/>
                <a:gd name="T13" fmla="*/ 32 h 32"/>
                <a:gd name="T14" fmla="*/ 22 w 32"/>
                <a:gd name="T15" fmla="*/ 30 h 32"/>
                <a:gd name="T16" fmla="*/ 26 w 32"/>
                <a:gd name="T17" fmla="*/ 28 h 32"/>
                <a:gd name="T18" fmla="*/ 30 w 32"/>
                <a:gd name="T19" fmla="*/ 22 h 32"/>
                <a:gd name="T20" fmla="*/ 32 w 32"/>
                <a:gd name="T21" fmla="*/ 16 h 32"/>
                <a:gd name="T22" fmla="*/ 32 w 32"/>
                <a:gd name="T23" fmla="*/ 16 h 32"/>
                <a:gd name="T24" fmla="*/ 30 w 32"/>
                <a:gd name="T25" fmla="*/ 10 h 32"/>
                <a:gd name="T26" fmla="*/ 26 w 32"/>
                <a:gd name="T27" fmla="*/ 4 h 32"/>
                <a:gd name="T28" fmla="*/ 22 w 32"/>
                <a:gd name="T29" fmla="*/ 2 h 32"/>
                <a:gd name="T30" fmla="*/ 16 w 32"/>
                <a:gd name="T31" fmla="*/ 0 h 32"/>
                <a:gd name="T32" fmla="*/ 16 w 32"/>
                <a:gd name="T33" fmla="*/ 0 h 32"/>
                <a:gd name="T34" fmla="*/ 8 w 32"/>
                <a:gd name="T35" fmla="*/ 2 h 32"/>
                <a:gd name="T36" fmla="*/ 4 w 32"/>
                <a:gd name="T37" fmla="*/ 4 h 32"/>
                <a:gd name="T38" fmla="*/ 0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0" y="22"/>
                  </a:lnTo>
                  <a:lnTo>
                    <a:pt x="4" y="28"/>
                  </a:lnTo>
                  <a:lnTo>
                    <a:pt x="8" y="30"/>
                  </a:lnTo>
                  <a:lnTo>
                    <a:pt x="16" y="32"/>
                  </a:lnTo>
                  <a:lnTo>
                    <a:pt x="16" y="32"/>
                  </a:lnTo>
                  <a:lnTo>
                    <a:pt x="22" y="30"/>
                  </a:lnTo>
                  <a:lnTo>
                    <a:pt x="26" y="28"/>
                  </a:lnTo>
                  <a:lnTo>
                    <a:pt x="30" y="22"/>
                  </a:lnTo>
                  <a:lnTo>
                    <a:pt x="32" y="16"/>
                  </a:lnTo>
                  <a:lnTo>
                    <a:pt x="32" y="16"/>
                  </a:lnTo>
                  <a:lnTo>
                    <a:pt x="30" y="10"/>
                  </a:lnTo>
                  <a:lnTo>
                    <a:pt x="26" y="4"/>
                  </a:lnTo>
                  <a:lnTo>
                    <a:pt x="22" y="2"/>
                  </a:lnTo>
                  <a:lnTo>
                    <a:pt x="16" y="0"/>
                  </a:lnTo>
                  <a:lnTo>
                    <a:pt x="16" y="0"/>
                  </a:lnTo>
                  <a:lnTo>
                    <a:pt x="8" y="2"/>
                  </a:lnTo>
                  <a:lnTo>
                    <a:pt x="4" y="4"/>
                  </a:lnTo>
                  <a:lnTo>
                    <a:pt x="0"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4" name="Freeform 130">
              <a:extLst>
                <a:ext uri="{FF2B5EF4-FFF2-40B4-BE49-F238E27FC236}">
                  <a16:creationId xmlns:a16="http://schemas.microsoft.com/office/drawing/2014/main" id="{8B900F04-C906-4070-B2C2-A84278FAD95A}"/>
                </a:ext>
              </a:extLst>
            </p:cNvPr>
            <p:cNvSpPr>
              <a:spLocks/>
            </p:cNvSpPr>
            <p:nvPr/>
          </p:nvSpPr>
          <p:spPr bwMode="auto">
            <a:xfrm>
              <a:off x="5199" y="2040"/>
              <a:ext cx="32" cy="32"/>
            </a:xfrm>
            <a:custGeom>
              <a:avLst/>
              <a:gdLst>
                <a:gd name="T0" fmla="*/ 0 w 32"/>
                <a:gd name="T1" fmla="*/ 16 h 32"/>
                <a:gd name="T2" fmla="*/ 0 w 32"/>
                <a:gd name="T3" fmla="*/ 16 h 32"/>
                <a:gd name="T4" fmla="*/ 2 w 32"/>
                <a:gd name="T5" fmla="*/ 22 h 32"/>
                <a:gd name="T6" fmla="*/ 6 w 32"/>
                <a:gd name="T7" fmla="*/ 26 h 32"/>
                <a:gd name="T8" fmla="*/ 10 w 32"/>
                <a:gd name="T9" fmla="*/ 30 h 32"/>
                <a:gd name="T10" fmla="*/ 16 w 32"/>
                <a:gd name="T11" fmla="*/ 32 h 32"/>
                <a:gd name="T12" fmla="*/ 16 w 32"/>
                <a:gd name="T13" fmla="*/ 32 h 32"/>
                <a:gd name="T14" fmla="*/ 22 w 32"/>
                <a:gd name="T15" fmla="*/ 30 h 32"/>
                <a:gd name="T16" fmla="*/ 28 w 32"/>
                <a:gd name="T17" fmla="*/ 26 h 32"/>
                <a:gd name="T18" fmla="*/ 32 w 32"/>
                <a:gd name="T19" fmla="*/ 22 h 32"/>
                <a:gd name="T20" fmla="*/ 32 w 32"/>
                <a:gd name="T21" fmla="*/ 16 h 32"/>
                <a:gd name="T22" fmla="*/ 32 w 32"/>
                <a:gd name="T23" fmla="*/ 16 h 32"/>
                <a:gd name="T24" fmla="*/ 32 w 32"/>
                <a:gd name="T25" fmla="*/ 10 h 32"/>
                <a:gd name="T26" fmla="*/ 28 w 32"/>
                <a:gd name="T27" fmla="*/ 4 h 32"/>
                <a:gd name="T28" fmla="*/ 22 w 32"/>
                <a:gd name="T29" fmla="*/ 0 h 32"/>
                <a:gd name="T30" fmla="*/ 16 w 32"/>
                <a:gd name="T31" fmla="*/ 0 h 32"/>
                <a:gd name="T32" fmla="*/ 16 w 32"/>
                <a:gd name="T33" fmla="*/ 0 h 32"/>
                <a:gd name="T34" fmla="*/ 10 w 32"/>
                <a:gd name="T35" fmla="*/ 0 h 32"/>
                <a:gd name="T36" fmla="*/ 6 w 32"/>
                <a:gd name="T37" fmla="*/ 4 h 32"/>
                <a:gd name="T38" fmla="*/ 2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2" y="22"/>
                  </a:lnTo>
                  <a:lnTo>
                    <a:pt x="6" y="26"/>
                  </a:lnTo>
                  <a:lnTo>
                    <a:pt x="10" y="30"/>
                  </a:lnTo>
                  <a:lnTo>
                    <a:pt x="16" y="32"/>
                  </a:lnTo>
                  <a:lnTo>
                    <a:pt x="16" y="32"/>
                  </a:lnTo>
                  <a:lnTo>
                    <a:pt x="22" y="30"/>
                  </a:lnTo>
                  <a:lnTo>
                    <a:pt x="28" y="26"/>
                  </a:lnTo>
                  <a:lnTo>
                    <a:pt x="32" y="22"/>
                  </a:lnTo>
                  <a:lnTo>
                    <a:pt x="32" y="16"/>
                  </a:lnTo>
                  <a:lnTo>
                    <a:pt x="32" y="16"/>
                  </a:lnTo>
                  <a:lnTo>
                    <a:pt x="32" y="10"/>
                  </a:lnTo>
                  <a:lnTo>
                    <a:pt x="28" y="4"/>
                  </a:lnTo>
                  <a:lnTo>
                    <a:pt x="22" y="0"/>
                  </a:lnTo>
                  <a:lnTo>
                    <a:pt x="16" y="0"/>
                  </a:lnTo>
                  <a:lnTo>
                    <a:pt x="16" y="0"/>
                  </a:lnTo>
                  <a:lnTo>
                    <a:pt x="10" y="0"/>
                  </a:lnTo>
                  <a:lnTo>
                    <a:pt x="6" y="4"/>
                  </a:lnTo>
                  <a:lnTo>
                    <a:pt x="2"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5" name="Freeform 131">
              <a:extLst>
                <a:ext uri="{FF2B5EF4-FFF2-40B4-BE49-F238E27FC236}">
                  <a16:creationId xmlns:a16="http://schemas.microsoft.com/office/drawing/2014/main" id="{48EAF401-2EF7-4FAE-AE2F-10EF2DDEDDBE}"/>
                </a:ext>
              </a:extLst>
            </p:cNvPr>
            <p:cNvSpPr>
              <a:spLocks/>
            </p:cNvSpPr>
            <p:nvPr/>
          </p:nvSpPr>
          <p:spPr bwMode="auto">
            <a:xfrm>
              <a:off x="5267" y="2018"/>
              <a:ext cx="32" cy="32"/>
            </a:xfrm>
            <a:custGeom>
              <a:avLst/>
              <a:gdLst>
                <a:gd name="T0" fmla="*/ 0 w 32"/>
                <a:gd name="T1" fmla="*/ 16 h 32"/>
                <a:gd name="T2" fmla="*/ 0 w 32"/>
                <a:gd name="T3" fmla="*/ 16 h 32"/>
                <a:gd name="T4" fmla="*/ 2 w 32"/>
                <a:gd name="T5" fmla="*/ 24 h 32"/>
                <a:gd name="T6" fmla="*/ 4 w 32"/>
                <a:gd name="T7" fmla="*/ 28 h 32"/>
                <a:gd name="T8" fmla="*/ 10 w 32"/>
                <a:gd name="T9" fmla="*/ 32 h 32"/>
                <a:gd name="T10" fmla="*/ 16 w 32"/>
                <a:gd name="T11" fmla="*/ 32 h 32"/>
                <a:gd name="T12" fmla="*/ 16 w 32"/>
                <a:gd name="T13" fmla="*/ 32 h 32"/>
                <a:gd name="T14" fmla="*/ 22 w 32"/>
                <a:gd name="T15" fmla="*/ 32 h 32"/>
                <a:gd name="T16" fmla="*/ 28 w 32"/>
                <a:gd name="T17" fmla="*/ 28 h 32"/>
                <a:gd name="T18" fmla="*/ 30 w 32"/>
                <a:gd name="T19" fmla="*/ 24 h 32"/>
                <a:gd name="T20" fmla="*/ 32 w 32"/>
                <a:gd name="T21" fmla="*/ 16 h 32"/>
                <a:gd name="T22" fmla="*/ 32 w 32"/>
                <a:gd name="T23" fmla="*/ 16 h 32"/>
                <a:gd name="T24" fmla="*/ 30 w 32"/>
                <a:gd name="T25" fmla="*/ 10 h 32"/>
                <a:gd name="T26" fmla="*/ 28 w 32"/>
                <a:gd name="T27" fmla="*/ 6 h 32"/>
                <a:gd name="T28" fmla="*/ 22 w 32"/>
                <a:gd name="T29" fmla="*/ 2 h 32"/>
                <a:gd name="T30" fmla="*/ 16 w 32"/>
                <a:gd name="T31" fmla="*/ 0 h 32"/>
                <a:gd name="T32" fmla="*/ 16 w 32"/>
                <a:gd name="T33" fmla="*/ 0 h 32"/>
                <a:gd name="T34" fmla="*/ 10 w 32"/>
                <a:gd name="T35" fmla="*/ 2 h 32"/>
                <a:gd name="T36" fmla="*/ 4 w 32"/>
                <a:gd name="T37" fmla="*/ 6 h 32"/>
                <a:gd name="T38" fmla="*/ 2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2" y="24"/>
                  </a:lnTo>
                  <a:lnTo>
                    <a:pt x="4" y="28"/>
                  </a:lnTo>
                  <a:lnTo>
                    <a:pt x="10" y="32"/>
                  </a:lnTo>
                  <a:lnTo>
                    <a:pt x="16" y="32"/>
                  </a:lnTo>
                  <a:lnTo>
                    <a:pt x="16" y="32"/>
                  </a:lnTo>
                  <a:lnTo>
                    <a:pt x="22" y="32"/>
                  </a:lnTo>
                  <a:lnTo>
                    <a:pt x="28" y="28"/>
                  </a:lnTo>
                  <a:lnTo>
                    <a:pt x="30" y="24"/>
                  </a:lnTo>
                  <a:lnTo>
                    <a:pt x="32" y="16"/>
                  </a:lnTo>
                  <a:lnTo>
                    <a:pt x="32" y="16"/>
                  </a:lnTo>
                  <a:lnTo>
                    <a:pt x="30" y="10"/>
                  </a:lnTo>
                  <a:lnTo>
                    <a:pt x="28" y="6"/>
                  </a:lnTo>
                  <a:lnTo>
                    <a:pt x="22" y="2"/>
                  </a:lnTo>
                  <a:lnTo>
                    <a:pt x="16" y="0"/>
                  </a:lnTo>
                  <a:lnTo>
                    <a:pt x="16" y="0"/>
                  </a:lnTo>
                  <a:lnTo>
                    <a:pt x="10" y="2"/>
                  </a:lnTo>
                  <a:lnTo>
                    <a:pt x="4" y="6"/>
                  </a:lnTo>
                  <a:lnTo>
                    <a:pt x="2"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6" name="Freeform 132">
              <a:extLst>
                <a:ext uri="{FF2B5EF4-FFF2-40B4-BE49-F238E27FC236}">
                  <a16:creationId xmlns:a16="http://schemas.microsoft.com/office/drawing/2014/main" id="{D9C13771-0638-47FA-8BA7-94EF519E188D}"/>
                </a:ext>
              </a:extLst>
            </p:cNvPr>
            <p:cNvSpPr>
              <a:spLocks/>
            </p:cNvSpPr>
            <p:nvPr/>
          </p:nvSpPr>
          <p:spPr bwMode="auto">
            <a:xfrm>
              <a:off x="4660" y="1852"/>
              <a:ext cx="32" cy="32"/>
            </a:xfrm>
            <a:custGeom>
              <a:avLst/>
              <a:gdLst>
                <a:gd name="T0" fmla="*/ 0 w 32"/>
                <a:gd name="T1" fmla="*/ 16 h 32"/>
                <a:gd name="T2" fmla="*/ 0 w 32"/>
                <a:gd name="T3" fmla="*/ 16 h 32"/>
                <a:gd name="T4" fmla="*/ 0 w 32"/>
                <a:gd name="T5" fmla="*/ 22 h 32"/>
                <a:gd name="T6" fmla="*/ 4 w 32"/>
                <a:gd name="T7" fmla="*/ 26 h 32"/>
                <a:gd name="T8" fmla="*/ 10 w 32"/>
                <a:gd name="T9" fmla="*/ 30 h 32"/>
                <a:gd name="T10" fmla="*/ 16 w 32"/>
                <a:gd name="T11" fmla="*/ 32 h 32"/>
                <a:gd name="T12" fmla="*/ 16 w 32"/>
                <a:gd name="T13" fmla="*/ 32 h 32"/>
                <a:gd name="T14" fmla="*/ 22 w 32"/>
                <a:gd name="T15" fmla="*/ 30 h 32"/>
                <a:gd name="T16" fmla="*/ 26 w 32"/>
                <a:gd name="T17" fmla="*/ 26 h 32"/>
                <a:gd name="T18" fmla="*/ 30 w 32"/>
                <a:gd name="T19" fmla="*/ 22 h 32"/>
                <a:gd name="T20" fmla="*/ 32 w 32"/>
                <a:gd name="T21" fmla="*/ 16 h 32"/>
                <a:gd name="T22" fmla="*/ 32 w 32"/>
                <a:gd name="T23" fmla="*/ 16 h 32"/>
                <a:gd name="T24" fmla="*/ 30 w 32"/>
                <a:gd name="T25" fmla="*/ 8 h 32"/>
                <a:gd name="T26" fmla="*/ 26 w 32"/>
                <a:gd name="T27" fmla="*/ 4 h 32"/>
                <a:gd name="T28" fmla="*/ 22 w 32"/>
                <a:gd name="T29" fmla="*/ 0 h 32"/>
                <a:gd name="T30" fmla="*/ 16 w 32"/>
                <a:gd name="T31" fmla="*/ 0 h 32"/>
                <a:gd name="T32" fmla="*/ 16 w 32"/>
                <a:gd name="T33" fmla="*/ 0 h 32"/>
                <a:gd name="T34" fmla="*/ 10 w 32"/>
                <a:gd name="T35" fmla="*/ 0 h 32"/>
                <a:gd name="T36" fmla="*/ 4 w 32"/>
                <a:gd name="T37" fmla="*/ 4 h 32"/>
                <a:gd name="T38" fmla="*/ 0 w 32"/>
                <a:gd name="T39" fmla="*/ 8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0" y="22"/>
                  </a:lnTo>
                  <a:lnTo>
                    <a:pt x="4" y="26"/>
                  </a:lnTo>
                  <a:lnTo>
                    <a:pt x="10" y="30"/>
                  </a:lnTo>
                  <a:lnTo>
                    <a:pt x="16" y="32"/>
                  </a:lnTo>
                  <a:lnTo>
                    <a:pt x="16" y="32"/>
                  </a:lnTo>
                  <a:lnTo>
                    <a:pt x="22" y="30"/>
                  </a:lnTo>
                  <a:lnTo>
                    <a:pt x="26" y="26"/>
                  </a:lnTo>
                  <a:lnTo>
                    <a:pt x="30" y="22"/>
                  </a:lnTo>
                  <a:lnTo>
                    <a:pt x="32" y="16"/>
                  </a:lnTo>
                  <a:lnTo>
                    <a:pt x="32" y="16"/>
                  </a:lnTo>
                  <a:lnTo>
                    <a:pt x="30" y="8"/>
                  </a:lnTo>
                  <a:lnTo>
                    <a:pt x="26" y="4"/>
                  </a:lnTo>
                  <a:lnTo>
                    <a:pt x="22" y="0"/>
                  </a:lnTo>
                  <a:lnTo>
                    <a:pt x="16" y="0"/>
                  </a:lnTo>
                  <a:lnTo>
                    <a:pt x="16" y="0"/>
                  </a:lnTo>
                  <a:lnTo>
                    <a:pt x="10" y="0"/>
                  </a:lnTo>
                  <a:lnTo>
                    <a:pt x="4" y="4"/>
                  </a:lnTo>
                  <a:lnTo>
                    <a:pt x="0" y="8"/>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7" name="Freeform 133">
              <a:extLst>
                <a:ext uri="{FF2B5EF4-FFF2-40B4-BE49-F238E27FC236}">
                  <a16:creationId xmlns:a16="http://schemas.microsoft.com/office/drawing/2014/main" id="{93A9FB89-16CE-43C4-A4D5-E1540510FB95}"/>
                </a:ext>
              </a:extLst>
            </p:cNvPr>
            <p:cNvSpPr>
              <a:spLocks/>
            </p:cNvSpPr>
            <p:nvPr/>
          </p:nvSpPr>
          <p:spPr bwMode="auto">
            <a:xfrm>
              <a:off x="4726" y="1896"/>
              <a:ext cx="32" cy="32"/>
            </a:xfrm>
            <a:custGeom>
              <a:avLst/>
              <a:gdLst>
                <a:gd name="T0" fmla="*/ 0 w 32"/>
                <a:gd name="T1" fmla="*/ 16 h 32"/>
                <a:gd name="T2" fmla="*/ 0 w 32"/>
                <a:gd name="T3" fmla="*/ 16 h 32"/>
                <a:gd name="T4" fmla="*/ 2 w 32"/>
                <a:gd name="T5" fmla="*/ 22 h 32"/>
                <a:gd name="T6" fmla="*/ 6 w 32"/>
                <a:gd name="T7" fmla="*/ 28 h 32"/>
                <a:gd name="T8" fmla="*/ 10 w 32"/>
                <a:gd name="T9" fmla="*/ 32 h 32"/>
                <a:gd name="T10" fmla="*/ 16 w 32"/>
                <a:gd name="T11" fmla="*/ 32 h 32"/>
                <a:gd name="T12" fmla="*/ 16 w 32"/>
                <a:gd name="T13" fmla="*/ 32 h 32"/>
                <a:gd name="T14" fmla="*/ 22 w 32"/>
                <a:gd name="T15" fmla="*/ 32 h 32"/>
                <a:gd name="T16" fmla="*/ 28 w 32"/>
                <a:gd name="T17" fmla="*/ 28 h 32"/>
                <a:gd name="T18" fmla="*/ 32 w 32"/>
                <a:gd name="T19" fmla="*/ 22 h 32"/>
                <a:gd name="T20" fmla="*/ 32 w 32"/>
                <a:gd name="T21" fmla="*/ 16 h 32"/>
                <a:gd name="T22" fmla="*/ 32 w 32"/>
                <a:gd name="T23" fmla="*/ 16 h 32"/>
                <a:gd name="T24" fmla="*/ 32 w 32"/>
                <a:gd name="T25" fmla="*/ 10 h 32"/>
                <a:gd name="T26" fmla="*/ 28 w 32"/>
                <a:gd name="T27" fmla="*/ 4 h 32"/>
                <a:gd name="T28" fmla="*/ 22 w 32"/>
                <a:gd name="T29" fmla="*/ 2 h 32"/>
                <a:gd name="T30" fmla="*/ 16 w 32"/>
                <a:gd name="T31" fmla="*/ 0 h 32"/>
                <a:gd name="T32" fmla="*/ 16 w 32"/>
                <a:gd name="T33" fmla="*/ 0 h 32"/>
                <a:gd name="T34" fmla="*/ 10 w 32"/>
                <a:gd name="T35" fmla="*/ 2 h 32"/>
                <a:gd name="T36" fmla="*/ 6 w 32"/>
                <a:gd name="T37" fmla="*/ 4 h 32"/>
                <a:gd name="T38" fmla="*/ 2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2" y="22"/>
                  </a:lnTo>
                  <a:lnTo>
                    <a:pt x="6" y="28"/>
                  </a:lnTo>
                  <a:lnTo>
                    <a:pt x="10" y="32"/>
                  </a:lnTo>
                  <a:lnTo>
                    <a:pt x="16" y="32"/>
                  </a:lnTo>
                  <a:lnTo>
                    <a:pt x="16" y="32"/>
                  </a:lnTo>
                  <a:lnTo>
                    <a:pt x="22" y="32"/>
                  </a:lnTo>
                  <a:lnTo>
                    <a:pt x="28" y="28"/>
                  </a:lnTo>
                  <a:lnTo>
                    <a:pt x="32" y="22"/>
                  </a:lnTo>
                  <a:lnTo>
                    <a:pt x="32" y="16"/>
                  </a:lnTo>
                  <a:lnTo>
                    <a:pt x="32" y="16"/>
                  </a:lnTo>
                  <a:lnTo>
                    <a:pt x="32" y="10"/>
                  </a:lnTo>
                  <a:lnTo>
                    <a:pt x="28" y="4"/>
                  </a:lnTo>
                  <a:lnTo>
                    <a:pt x="22" y="2"/>
                  </a:lnTo>
                  <a:lnTo>
                    <a:pt x="16" y="0"/>
                  </a:lnTo>
                  <a:lnTo>
                    <a:pt x="16" y="0"/>
                  </a:lnTo>
                  <a:lnTo>
                    <a:pt x="10" y="2"/>
                  </a:lnTo>
                  <a:lnTo>
                    <a:pt x="6" y="4"/>
                  </a:lnTo>
                  <a:lnTo>
                    <a:pt x="2"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8" name="Freeform 134">
              <a:extLst>
                <a:ext uri="{FF2B5EF4-FFF2-40B4-BE49-F238E27FC236}">
                  <a16:creationId xmlns:a16="http://schemas.microsoft.com/office/drawing/2014/main" id="{C900CACA-02FF-42BC-992D-10DEDE5B2E6B}"/>
                </a:ext>
              </a:extLst>
            </p:cNvPr>
            <p:cNvSpPr>
              <a:spLocks/>
            </p:cNvSpPr>
            <p:nvPr/>
          </p:nvSpPr>
          <p:spPr bwMode="auto">
            <a:xfrm>
              <a:off x="4120" y="1784"/>
              <a:ext cx="32" cy="32"/>
            </a:xfrm>
            <a:custGeom>
              <a:avLst/>
              <a:gdLst>
                <a:gd name="T0" fmla="*/ 0 w 32"/>
                <a:gd name="T1" fmla="*/ 16 h 32"/>
                <a:gd name="T2" fmla="*/ 0 w 32"/>
                <a:gd name="T3" fmla="*/ 16 h 32"/>
                <a:gd name="T4" fmla="*/ 2 w 32"/>
                <a:gd name="T5" fmla="*/ 22 h 32"/>
                <a:gd name="T6" fmla="*/ 4 w 32"/>
                <a:gd name="T7" fmla="*/ 26 h 32"/>
                <a:gd name="T8" fmla="*/ 10 w 32"/>
                <a:gd name="T9" fmla="*/ 30 h 32"/>
                <a:gd name="T10" fmla="*/ 16 w 32"/>
                <a:gd name="T11" fmla="*/ 32 h 32"/>
                <a:gd name="T12" fmla="*/ 16 w 32"/>
                <a:gd name="T13" fmla="*/ 32 h 32"/>
                <a:gd name="T14" fmla="*/ 22 w 32"/>
                <a:gd name="T15" fmla="*/ 30 h 32"/>
                <a:gd name="T16" fmla="*/ 28 w 32"/>
                <a:gd name="T17" fmla="*/ 26 h 32"/>
                <a:gd name="T18" fmla="*/ 30 w 32"/>
                <a:gd name="T19" fmla="*/ 22 h 32"/>
                <a:gd name="T20" fmla="*/ 32 w 32"/>
                <a:gd name="T21" fmla="*/ 16 h 32"/>
                <a:gd name="T22" fmla="*/ 32 w 32"/>
                <a:gd name="T23" fmla="*/ 16 h 32"/>
                <a:gd name="T24" fmla="*/ 30 w 32"/>
                <a:gd name="T25" fmla="*/ 8 h 32"/>
                <a:gd name="T26" fmla="*/ 28 w 32"/>
                <a:gd name="T27" fmla="*/ 4 h 32"/>
                <a:gd name="T28" fmla="*/ 22 w 32"/>
                <a:gd name="T29" fmla="*/ 0 h 32"/>
                <a:gd name="T30" fmla="*/ 16 w 32"/>
                <a:gd name="T31" fmla="*/ 0 h 32"/>
                <a:gd name="T32" fmla="*/ 16 w 32"/>
                <a:gd name="T33" fmla="*/ 0 h 32"/>
                <a:gd name="T34" fmla="*/ 10 w 32"/>
                <a:gd name="T35" fmla="*/ 0 h 32"/>
                <a:gd name="T36" fmla="*/ 4 w 32"/>
                <a:gd name="T37" fmla="*/ 4 h 32"/>
                <a:gd name="T38" fmla="*/ 2 w 32"/>
                <a:gd name="T39" fmla="*/ 8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2" y="22"/>
                  </a:lnTo>
                  <a:lnTo>
                    <a:pt x="4" y="26"/>
                  </a:lnTo>
                  <a:lnTo>
                    <a:pt x="10" y="30"/>
                  </a:lnTo>
                  <a:lnTo>
                    <a:pt x="16" y="32"/>
                  </a:lnTo>
                  <a:lnTo>
                    <a:pt x="16" y="32"/>
                  </a:lnTo>
                  <a:lnTo>
                    <a:pt x="22" y="30"/>
                  </a:lnTo>
                  <a:lnTo>
                    <a:pt x="28" y="26"/>
                  </a:lnTo>
                  <a:lnTo>
                    <a:pt x="30" y="22"/>
                  </a:lnTo>
                  <a:lnTo>
                    <a:pt x="32" y="16"/>
                  </a:lnTo>
                  <a:lnTo>
                    <a:pt x="32" y="16"/>
                  </a:lnTo>
                  <a:lnTo>
                    <a:pt x="30" y="8"/>
                  </a:lnTo>
                  <a:lnTo>
                    <a:pt x="28" y="4"/>
                  </a:lnTo>
                  <a:lnTo>
                    <a:pt x="22" y="0"/>
                  </a:lnTo>
                  <a:lnTo>
                    <a:pt x="16" y="0"/>
                  </a:lnTo>
                  <a:lnTo>
                    <a:pt x="16" y="0"/>
                  </a:lnTo>
                  <a:lnTo>
                    <a:pt x="10" y="0"/>
                  </a:lnTo>
                  <a:lnTo>
                    <a:pt x="4" y="4"/>
                  </a:lnTo>
                  <a:lnTo>
                    <a:pt x="2" y="8"/>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9" name="Freeform 135">
              <a:extLst>
                <a:ext uri="{FF2B5EF4-FFF2-40B4-BE49-F238E27FC236}">
                  <a16:creationId xmlns:a16="http://schemas.microsoft.com/office/drawing/2014/main" id="{70087D63-5029-4657-99B0-A599A852F84D}"/>
                </a:ext>
              </a:extLst>
            </p:cNvPr>
            <p:cNvSpPr>
              <a:spLocks/>
            </p:cNvSpPr>
            <p:nvPr/>
          </p:nvSpPr>
          <p:spPr bwMode="auto">
            <a:xfrm>
              <a:off x="3918" y="1950"/>
              <a:ext cx="32" cy="32"/>
            </a:xfrm>
            <a:custGeom>
              <a:avLst/>
              <a:gdLst>
                <a:gd name="T0" fmla="*/ 0 w 32"/>
                <a:gd name="T1" fmla="*/ 16 h 32"/>
                <a:gd name="T2" fmla="*/ 0 w 32"/>
                <a:gd name="T3" fmla="*/ 16 h 32"/>
                <a:gd name="T4" fmla="*/ 0 w 32"/>
                <a:gd name="T5" fmla="*/ 22 h 32"/>
                <a:gd name="T6" fmla="*/ 4 w 32"/>
                <a:gd name="T7" fmla="*/ 28 h 32"/>
                <a:gd name="T8" fmla="*/ 10 w 32"/>
                <a:gd name="T9" fmla="*/ 30 h 32"/>
                <a:gd name="T10" fmla="*/ 16 w 32"/>
                <a:gd name="T11" fmla="*/ 32 h 32"/>
                <a:gd name="T12" fmla="*/ 16 w 32"/>
                <a:gd name="T13" fmla="*/ 32 h 32"/>
                <a:gd name="T14" fmla="*/ 22 w 32"/>
                <a:gd name="T15" fmla="*/ 30 h 32"/>
                <a:gd name="T16" fmla="*/ 26 w 32"/>
                <a:gd name="T17" fmla="*/ 28 h 32"/>
                <a:gd name="T18" fmla="*/ 30 w 32"/>
                <a:gd name="T19" fmla="*/ 22 h 32"/>
                <a:gd name="T20" fmla="*/ 32 w 32"/>
                <a:gd name="T21" fmla="*/ 16 h 32"/>
                <a:gd name="T22" fmla="*/ 32 w 32"/>
                <a:gd name="T23" fmla="*/ 16 h 32"/>
                <a:gd name="T24" fmla="*/ 30 w 32"/>
                <a:gd name="T25" fmla="*/ 10 h 32"/>
                <a:gd name="T26" fmla="*/ 26 w 32"/>
                <a:gd name="T27" fmla="*/ 4 h 32"/>
                <a:gd name="T28" fmla="*/ 22 w 32"/>
                <a:gd name="T29" fmla="*/ 2 h 32"/>
                <a:gd name="T30" fmla="*/ 16 w 32"/>
                <a:gd name="T31" fmla="*/ 0 h 32"/>
                <a:gd name="T32" fmla="*/ 16 w 32"/>
                <a:gd name="T33" fmla="*/ 0 h 32"/>
                <a:gd name="T34" fmla="*/ 10 w 32"/>
                <a:gd name="T35" fmla="*/ 2 h 32"/>
                <a:gd name="T36" fmla="*/ 4 w 32"/>
                <a:gd name="T37" fmla="*/ 4 h 32"/>
                <a:gd name="T38" fmla="*/ 0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0" y="22"/>
                  </a:lnTo>
                  <a:lnTo>
                    <a:pt x="4" y="28"/>
                  </a:lnTo>
                  <a:lnTo>
                    <a:pt x="10" y="30"/>
                  </a:lnTo>
                  <a:lnTo>
                    <a:pt x="16" y="32"/>
                  </a:lnTo>
                  <a:lnTo>
                    <a:pt x="16" y="32"/>
                  </a:lnTo>
                  <a:lnTo>
                    <a:pt x="22" y="30"/>
                  </a:lnTo>
                  <a:lnTo>
                    <a:pt x="26" y="28"/>
                  </a:lnTo>
                  <a:lnTo>
                    <a:pt x="30" y="22"/>
                  </a:lnTo>
                  <a:lnTo>
                    <a:pt x="32" y="16"/>
                  </a:lnTo>
                  <a:lnTo>
                    <a:pt x="32" y="16"/>
                  </a:lnTo>
                  <a:lnTo>
                    <a:pt x="30" y="10"/>
                  </a:lnTo>
                  <a:lnTo>
                    <a:pt x="26" y="4"/>
                  </a:lnTo>
                  <a:lnTo>
                    <a:pt x="22" y="2"/>
                  </a:lnTo>
                  <a:lnTo>
                    <a:pt x="16" y="0"/>
                  </a:lnTo>
                  <a:lnTo>
                    <a:pt x="16" y="0"/>
                  </a:lnTo>
                  <a:lnTo>
                    <a:pt x="10" y="2"/>
                  </a:lnTo>
                  <a:lnTo>
                    <a:pt x="4" y="4"/>
                  </a:lnTo>
                  <a:lnTo>
                    <a:pt x="0"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0" name="Freeform 136">
              <a:extLst>
                <a:ext uri="{FF2B5EF4-FFF2-40B4-BE49-F238E27FC236}">
                  <a16:creationId xmlns:a16="http://schemas.microsoft.com/office/drawing/2014/main" id="{115B9020-7891-450D-990B-EAE4D26968DF}"/>
                </a:ext>
              </a:extLst>
            </p:cNvPr>
            <p:cNvSpPr>
              <a:spLocks/>
            </p:cNvSpPr>
            <p:nvPr/>
          </p:nvSpPr>
          <p:spPr bwMode="auto">
            <a:xfrm>
              <a:off x="3579" y="1956"/>
              <a:ext cx="32" cy="32"/>
            </a:xfrm>
            <a:custGeom>
              <a:avLst/>
              <a:gdLst>
                <a:gd name="T0" fmla="*/ 0 w 32"/>
                <a:gd name="T1" fmla="*/ 16 h 32"/>
                <a:gd name="T2" fmla="*/ 0 w 32"/>
                <a:gd name="T3" fmla="*/ 16 h 32"/>
                <a:gd name="T4" fmla="*/ 2 w 32"/>
                <a:gd name="T5" fmla="*/ 22 h 32"/>
                <a:gd name="T6" fmla="*/ 6 w 32"/>
                <a:gd name="T7" fmla="*/ 26 h 32"/>
                <a:gd name="T8" fmla="*/ 10 w 32"/>
                <a:gd name="T9" fmla="*/ 30 h 32"/>
                <a:gd name="T10" fmla="*/ 16 w 32"/>
                <a:gd name="T11" fmla="*/ 32 h 32"/>
                <a:gd name="T12" fmla="*/ 16 w 32"/>
                <a:gd name="T13" fmla="*/ 32 h 32"/>
                <a:gd name="T14" fmla="*/ 22 w 32"/>
                <a:gd name="T15" fmla="*/ 30 h 32"/>
                <a:gd name="T16" fmla="*/ 28 w 32"/>
                <a:gd name="T17" fmla="*/ 26 h 32"/>
                <a:gd name="T18" fmla="*/ 32 w 32"/>
                <a:gd name="T19" fmla="*/ 22 h 32"/>
                <a:gd name="T20" fmla="*/ 32 w 32"/>
                <a:gd name="T21" fmla="*/ 16 h 32"/>
                <a:gd name="T22" fmla="*/ 32 w 32"/>
                <a:gd name="T23" fmla="*/ 16 h 32"/>
                <a:gd name="T24" fmla="*/ 32 w 32"/>
                <a:gd name="T25" fmla="*/ 10 h 32"/>
                <a:gd name="T26" fmla="*/ 28 w 32"/>
                <a:gd name="T27" fmla="*/ 4 h 32"/>
                <a:gd name="T28" fmla="*/ 22 w 32"/>
                <a:gd name="T29" fmla="*/ 0 h 32"/>
                <a:gd name="T30" fmla="*/ 16 w 32"/>
                <a:gd name="T31" fmla="*/ 0 h 32"/>
                <a:gd name="T32" fmla="*/ 16 w 32"/>
                <a:gd name="T33" fmla="*/ 0 h 32"/>
                <a:gd name="T34" fmla="*/ 10 w 32"/>
                <a:gd name="T35" fmla="*/ 0 h 32"/>
                <a:gd name="T36" fmla="*/ 6 w 32"/>
                <a:gd name="T37" fmla="*/ 4 h 32"/>
                <a:gd name="T38" fmla="*/ 2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2" y="22"/>
                  </a:lnTo>
                  <a:lnTo>
                    <a:pt x="6" y="26"/>
                  </a:lnTo>
                  <a:lnTo>
                    <a:pt x="10" y="30"/>
                  </a:lnTo>
                  <a:lnTo>
                    <a:pt x="16" y="32"/>
                  </a:lnTo>
                  <a:lnTo>
                    <a:pt x="16" y="32"/>
                  </a:lnTo>
                  <a:lnTo>
                    <a:pt x="22" y="30"/>
                  </a:lnTo>
                  <a:lnTo>
                    <a:pt x="28" y="26"/>
                  </a:lnTo>
                  <a:lnTo>
                    <a:pt x="32" y="22"/>
                  </a:lnTo>
                  <a:lnTo>
                    <a:pt x="32" y="16"/>
                  </a:lnTo>
                  <a:lnTo>
                    <a:pt x="32" y="16"/>
                  </a:lnTo>
                  <a:lnTo>
                    <a:pt x="32" y="10"/>
                  </a:lnTo>
                  <a:lnTo>
                    <a:pt x="28" y="4"/>
                  </a:lnTo>
                  <a:lnTo>
                    <a:pt x="22" y="0"/>
                  </a:lnTo>
                  <a:lnTo>
                    <a:pt x="16" y="0"/>
                  </a:lnTo>
                  <a:lnTo>
                    <a:pt x="16" y="0"/>
                  </a:lnTo>
                  <a:lnTo>
                    <a:pt x="10" y="0"/>
                  </a:lnTo>
                  <a:lnTo>
                    <a:pt x="6" y="4"/>
                  </a:lnTo>
                  <a:lnTo>
                    <a:pt x="2"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1" name="Freeform 137">
              <a:extLst>
                <a:ext uri="{FF2B5EF4-FFF2-40B4-BE49-F238E27FC236}">
                  <a16:creationId xmlns:a16="http://schemas.microsoft.com/office/drawing/2014/main" id="{7567508C-EAD3-4C5E-9C2F-10E3147D409E}"/>
                </a:ext>
              </a:extLst>
            </p:cNvPr>
            <p:cNvSpPr>
              <a:spLocks/>
            </p:cNvSpPr>
            <p:nvPr/>
          </p:nvSpPr>
          <p:spPr bwMode="auto">
            <a:xfrm>
              <a:off x="3377" y="1942"/>
              <a:ext cx="32" cy="32"/>
            </a:xfrm>
            <a:custGeom>
              <a:avLst/>
              <a:gdLst>
                <a:gd name="T0" fmla="*/ 0 w 32"/>
                <a:gd name="T1" fmla="*/ 16 h 32"/>
                <a:gd name="T2" fmla="*/ 0 w 32"/>
                <a:gd name="T3" fmla="*/ 16 h 32"/>
                <a:gd name="T4" fmla="*/ 2 w 32"/>
                <a:gd name="T5" fmla="*/ 22 h 32"/>
                <a:gd name="T6" fmla="*/ 4 w 32"/>
                <a:gd name="T7" fmla="*/ 28 h 32"/>
                <a:gd name="T8" fmla="*/ 10 w 32"/>
                <a:gd name="T9" fmla="*/ 30 h 32"/>
                <a:gd name="T10" fmla="*/ 16 w 32"/>
                <a:gd name="T11" fmla="*/ 32 h 32"/>
                <a:gd name="T12" fmla="*/ 16 w 32"/>
                <a:gd name="T13" fmla="*/ 32 h 32"/>
                <a:gd name="T14" fmla="*/ 22 w 32"/>
                <a:gd name="T15" fmla="*/ 30 h 32"/>
                <a:gd name="T16" fmla="*/ 28 w 32"/>
                <a:gd name="T17" fmla="*/ 28 h 32"/>
                <a:gd name="T18" fmla="*/ 32 w 32"/>
                <a:gd name="T19" fmla="*/ 22 h 32"/>
                <a:gd name="T20" fmla="*/ 32 w 32"/>
                <a:gd name="T21" fmla="*/ 16 h 32"/>
                <a:gd name="T22" fmla="*/ 32 w 32"/>
                <a:gd name="T23" fmla="*/ 16 h 32"/>
                <a:gd name="T24" fmla="*/ 32 w 32"/>
                <a:gd name="T25" fmla="*/ 10 h 32"/>
                <a:gd name="T26" fmla="*/ 28 w 32"/>
                <a:gd name="T27" fmla="*/ 4 h 32"/>
                <a:gd name="T28" fmla="*/ 22 w 32"/>
                <a:gd name="T29" fmla="*/ 2 h 32"/>
                <a:gd name="T30" fmla="*/ 16 w 32"/>
                <a:gd name="T31" fmla="*/ 0 h 32"/>
                <a:gd name="T32" fmla="*/ 16 w 32"/>
                <a:gd name="T33" fmla="*/ 0 h 32"/>
                <a:gd name="T34" fmla="*/ 10 w 32"/>
                <a:gd name="T35" fmla="*/ 2 h 32"/>
                <a:gd name="T36" fmla="*/ 4 w 32"/>
                <a:gd name="T37" fmla="*/ 4 h 32"/>
                <a:gd name="T38" fmla="*/ 2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2" y="22"/>
                  </a:lnTo>
                  <a:lnTo>
                    <a:pt x="4" y="28"/>
                  </a:lnTo>
                  <a:lnTo>
                    <a:pt x="10" y="30"/>
                  </a:lnTo>
                  <a:lnTo>
                    <a:pt x="16" y="32"/>
                  </a:lnTo>
                  <a:lnTo>
                    <a:pt x="16" y="32"/>
                  </a:lnTo>
                  <a:lnTo>
                    <a:pt x="22" y="30"/>
                  </a:lnTo>
                  <a:lnTo>
                    <a:pt x="28" y="28"/>
                  </a:lnTo>
                  <a:lnTo>
                    <a:pt x="32" y="22"/>
                  </a:lnTo>
                  <a:lnTo>
                    <a:pt x="32" y="16"/>
                  </a:lnTo>
                  <a:lnTo>
                    <a:pt x="32" y="16"/>
                  </a:lnTo>
                  <a:lnTo>
                    <a:pt x="32" y="10"/>
                  </a:lnTo>
                  <a:lnTo>
                    <a:pt x="28" y="4"/>
                  </a:lnTo>
                  <a:lnTo>
                    <a:pt x="22" y="2"/>
                  </a:lnTo>
                  <a:lnTo>
                    <a:pt x="16" y="0"/>
                  </a:lnTo>
                  <a:lnTo>
                    <a:pt x="16" y="0"/>
                  </a:lnTo>
                  <a:lnTo>
                    <a:pt x="10" y="2"/>
                  </a:lnTo>
                  <a:lnTo>
                    <a:pt x="4" y="4"/>
                  </a:lnTo>
                  <a:lnTo>
                    <a:pt x="2"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2" name="Freeform 138">
              <a:extLst>
                <a:ext uri="{FF2B5EF4-FFF2-40B4-BE49-F238E27FC236}">
                  <a16:creationId xmlns:a16="http://schemas.microsoft.com/office/drawing/2014/main" id="{F58F5CB9-9CA1-48BE-B6F2-FDA090FF1C9F}"/>
                </a:ext>
              </a:extLst>
            </p:cNvPr>
            <p:cNvSpPr>
              <a:spLocks/>
            </p:cNvSpPr>
            <p:nvPr/>
          </p:nvSpPr>
          <p:spPr bwMode="auto">
            <a:xfrm>
              <a:off x="3309" y="1980"/>
              <a:ext cx="32" cy="32"/>
            </a:xfrm>
            <a:custGeom>
              <a:avLst/>
              <a:gdLst>
                <a:gd name="T0" fmla="*/ 0 w 32"/>
                <a:gd name="T1" fmla="*/ 16 h 32"/>
                <a:gd name="T2" fmla="*/ 0 w 32"/>
                <a:gd name="T3" fmla="*/ 16 h 32"/>
                <a:gd name="T4" fmla="*/ 2 w 32"/>
                <a:gd name="T5" fmla="*/ 22 h 32"/>
                <a:gd name="T6" fmla="*/ 6 w 32"/>
                <a:gd name="T7" fmla="*/ 26 h 32"/>
                <a:gd name="T8" fmla="*/ 10 w 32"/>
                <a:gd name="T9" fmla="*/ 30 h 32"/>
                <a:gd name="T10" fmla="*/ 16 w 32"/>
                <a:gd name="T11" fmla="*/ 32 h 32"/>
                <a:gd name="T12" fmla="*/ 16 w 32"/>
                <a:gd name="T13" fmla="*/ 32 h 32"/>
                <a:gd name="T14" fmla="*/ 24 w 32"/>
                <a:gd name="T15" fmla="*/ 30 h 32"/>
                <a:gd name="T16" fmla="*/ 28 w 32"/>
                <a:gd name="T17" fmla="*/ 26 h 32"/>
                <a:gd name="T18" fmla="*/ 32 w 32"/>
                <a:gd name="T19" fmla="*/ 22 h 32"/>
                <a:gd name="T20" fmla="*/ 32 w 32"/>
                <a:gd name="T21" fmla="*/ 16 h 32"/>
                <a:gd name="T22" fmla="*/ 32 w 32"/>
                <a:gd name="T23" fmla="*/ 16 h 32"/>
                <a:gd name="T24" fmla="*/ 32 w 32"/>
                <a:gd name="T25" fmla="*/ 10 h 32"/>
                <a:gd name="T26" fmla="*/ 28 w 32"/>
                <a:gd name="T27" fmla="*/ 4 h 32"/>
                <a:gd name="T28" fmla="*/ 24 w 32"/>
                <a:gd name="T29" fmla="*/ 0 h 32"/>
                <a:gd name="T30" fmla="*/ 16 w 32"/>
                <a:gd name="T31" fmla="*/ 0 h 32"/>
                <a:gd name="T32" fmla="*/ 16 w 32"/>
                <a:gd name="T33" fmla="*/ 0 h 32"/>
                <a:gd name="T34" fmla="*/ 10 w 32"/>
                <a:gd name="T35" fmla="*/ 0 h 32"/>
                <a:gd name="T36" fmla="*/ 6 w 32"/>
                <a:gd name="T37" fmla="*/ 4 h 32"/>
                <a:gd name="T38" fmla="*/ 2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2" y="22"/>
                  </a:lnTo>
                  <a:lnTo>
                    <a:pt x="6" y="26"/>
                  </a:lnTo>
                  <a:lnTo>
                    <a:pt x="10" y="30"/>
                  </a:lnTo>
                  <a:lnTo>
                    <a:pt x="16" y="32"/>
                  </a:lnTo>
                  <a:lnTo>
                    <a:pt x="16" y="32"/>
                  </a:lnTo>
                  <a:lnTo>
                    <a:pt x="24" y="30"/>
                  </a:lnTo>
                  <a:lnTo>
                    <a:pt x="28" y="26"/>
                  </a:lnTo>
                  <a:lnTo>
                    <a:pt x="32" y="22"/>
                  </a:lnTo>
                  <a:lnTo>
                    <a:pt x="32" y="16"/>
                  </a:lnTo>
                  <a:lnTo>
                    <a:pt x="32" y="16"/>
                  </a:lnTo>
                  <a:lnTo>
                    <a:pt x="32" y="10"/>
                  </a:lnTo>
                  <a:lnTo>
                    <a:pt x="28" y="4"/>
                  </a:lnTo>
                  <a:lnTo>
                    <a:pt x="24" y="0"/>
                  </a:lnTo>
                  <a:lnTo>
                    <a:pt x="16" y="0"/>
                  </a:lnTo>
                  <a:lnTo>
                    <a:pt x="16" y="0"/>
                  </a:lnTo>
                  <a:lnTo>
                    <a:pt x="10" y="0"/>
                  </a:lnTo>
                  <a:lnTo>
                    <a:pt x="6" y="4"/>
                  </a:lnTo>
                  <a:lnTo>
                    <a:pt x="2"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3" name="Freeform 139">
              <a:extLst>
                <a:ext uri="{FF2B5EF4-FFF2-40B4-BE49-F238E27FC236}">
                  <a16:creationId xmlns:a16="http://schemas.microsoft.com/office/drawing/2014/main" id="{813DC6EB-7B62-4B9B-8953-8FB6476BB967}"/>
                </a:ext>
              </a:extLst>
            </p:cNvPr>
            <p:cNvSpPr>
              <a:spLocks/>
            </p:cNvSpPr>
            <p:nvPr/>
          </p:nvSpPr>
          <p:spPr bwMode="auto">
            <a:xfrm>
              <a:off x="3445" y="1962"/>
              <a:ext cx="32" cy="34"/>
            </a:xfrm>
            <a:custGeom>
              <a:avLst/>
              <a:gdLst>
                <a:gd name="T0" fmla="*/ 0 w 32"/>
                <a:gd name="T1" fmla="*/ 16 h 34"/>
                <a:gd name="T2" fmla="*/ 0 w 32"/>
                <a:gd name="T3" fmla="*/ 16 h 34"/>
                <a:gd name="T4" fmla="*/ 0 w 32"/>
                <a:gd name="T5" fmla="*/ 24 h 34"/>
                <a:gd name="T6" fmla="*/ 4 w 32"/>
                <a:gd name="T7" fmla="*/ 28 h 34"/>
                <a:gd name="T8" fmla="*/ 10 w 32"/>
                <a:gd name="T9" fmla="*/ 32 h 34"/>
                <a:gd name="T10" fmla="*/ 16 w 32"/>
                <a:gd name="T11" fmla="*/ 34 h 34"/>
                <a:gd name="T12" fmla="*/ 16 w 32"/>
                <a:gd name="T13" fmla="*/ 34 h 34"/>
                <a:gd name="T14" fmla="*/ 22 w 32"/>
                <a:gd name="T15" fmla="*/ 32 h 34"/>
                <a:gd name="T16" fmla="*/ 26 w 32"/>
                <a:gd name="T17" fmla="*/ 28 h 34"/>
                <a:gd name="T18" fmla="*/ 30 w 32"/>
                <a:gd name="T19" fmla="*/ 24 h 34"/>
                <a:gd name="T20" fmla="*/ 32 w 32"/>
                <a:gd name="T21" fmla="*/ 16 h 34"/>
                <a:gd name="T22" fmla="*/ 32 w 32"/>
                <a:gd name="T23" fmla="*/ 16 h 34"/>
                <a:gd name="T24" fmla="*/ 30 w 32"/>
                <a:gd name="T25" fmla="*/ 10 h 34"/>
                <a:gd name="T26" fmla="*/ 26 w 32"/>
                <a:gd name="T27" fmla="*/ 6 h 34"/>
                <a:gd name="T28" fmla="*/ 22 w 32"/>
                <a:gd name="T29" fmla="*/ 2 h 34"/>
                <a:gd name="T30" fmla="*/ 16 w 32"/>
                <a:gd name="T31" fmla="*/ 0 h 34"/>
                <a:gd name="T32" fmla="*/ 16 w 32"/>
                <a:gd name="T33" fmla="*/ 0 h 34"/>
                <a:gd name="T34" fmla="*/ 10 w 32"/>
                <a:gd name="T35" fmla="*/ 2 h 34"/>
                <a:gd name="T36" fmla="*/ 4 w 32"/>
                <a:gd name="T37" fmla="*/ 6 h 34"/>
                <a:gd name="T38" fmla="*/ 0 w 32"/>
                <a:gd name="T39" fmla="*/ 10 h 34"/>
                <a:gd name="T40" fmla="*/ 0 w 32"/>
                <a:gd name="T41" fmla="*/ 16 h 34"/>
                <a:gd name="T42" fmla="*/ 0 w 32"/>
                <a:gd name="T43"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4">
                  <a:moveTo>
                    <a:pt x="0" y="16"/>
                  </a:moveTo>
                  <a:lnTo>
                    <a:pt x="0" y="16"/>
                  </a:lnTo>
                  <a:lnTo>
                    <a:pt x="0" y="24"/>
                  </a:lnTo>
                  <a:lnTo>
                    <a:pt x="4" y="28"/>
                  </a:lnTo>
                  <a:lnTo>
                    <a:pt x="10" y="32"/>
                  </a:lnTo>
                  <a:lnTo>
                    <a:pt x="16" y="34"/>
                  </a:lnTo>
                  <a:lnTo>
                    <a:pt x="16" y="34"/>
                  </a:lnTo>
                  <a:lnTo>
                    <a:pt x="22" y="32"/>
                  </a:lnTo>
                  <a:lnTo>
                    <a:pt x="26" y="28"/>
                  </a:lnTo>
                  <a:lnTo>
                    <a:pt x="30" y="24"/>
                  </a:lnTo>
                  <a:lnTo>
                    <a:pt x="32" y="16"/>
                  </a:lnTo>
                  <a:lnTo>
                    <a:pt x="32" y="16"/>
                  </a:lnTo>
                  <a:lnTo>
                    <a:pt x="30" y="10"/>
                  </a:lnTo>
                  <a:lnTo>
                    <a:pt x="26" y="6"/>
                  </a:lnTo>
                  <a:lnTo>
                    <a:pt x="22" y="2"/>
                  </a:lnTo>
                  <a:lnTo>
                    <a:pt x="16" y="0"/>
                  </a:lnTo>
                  <a:lnTo>
                    <a:pt x="16" y="0"/>
                  </a:lnTo>
                  <a:lnTo>
                    <a:pt x="10" y="2"/>
                  </a:lnTo>
                  <a:lnTo>
                    <a:pt x="4" y="6"/>
                  </a:lnTo>
                  <a:lnTo>
                    <a:pt x="0"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4" name="Freeform 140">
              <a:extLst>
                <a:ext uri="{FF2B5EF4-FFF2-40B4-BE49-F238E27FC236}">
                  <a16:creationId xmlns:a16="http://schemas.microsoft.com/office/drawing/2014/main" id="{B61C17F2-B679-4AE9-9DF6-DC98A510C535}"/>
                </a:ext>
              </a:extLst>
            </p:cNvPr>
            <p:cNvSpPr>
              <a:spLocks/>
            </p:cNvSpPr>
            <p:nvPr/>
          </p:nvSpPr>
          <p:spPr bwMode="auto">
            <a:xfrm>
              <a:off x="3513" y="1966"/>
              <a:ext cx="32" cy="32"/>
            </a:xfrm>
            <a:custGeom>
              <a:avLst/>
              <a:gdLst>
                <a:gd name="T0" fmla="*/ 0 w 32"/>
                <a:gd name="T1" fmla="*/ 16 h 32"/>
                <a:gd name="T2" fmla="*/ 0 w 32"/>
                <a:gd name="T3" fmla="*/ 16 h 32"/>
                <a:gd name="T4" fmla="*/ 0 w 32"/>
                <a:gd name="T5" fmla="*/ 22 h 32"/>
                <a:gd name="T6" fmla="*/ 4 w 32"/>
                <a:gd name="T7" fmla="*/ 26 h 32"/>
                <a:gd name="T8" fmla="*/ 8 w 32"/>
                <a:gd name="T9" fmla="*/ 30 h 32"/>
                <a:gd name="T10" fmla="*/ 16 w 32"/>
                <a:gd name="T11" fmla="*/ 32 h 32"/>
                <a:gd name="T12" fmla="*/ 16 w 32"/>
                <a:gd name="T13" fmla="*/ 32 h 32"/>
                <a:gd name="T14" fmla="*/ 22 w 32"/>
                <a:gd name="T15" fmla="*/ 30 h 32"/>
                <a:gd name="T16" fmla="*/ 26 w 32"/>
                <a:gd name="T17" fmla="*/ 26 h 32"/>
                <a:gd name="T18" fmla="*/ 30 w 32"/>
                <a:gd name="T19" fmla="*/ 22 h 32"/>
                <a:gd name="T20" fmla="*/ 32 w 32"/>
                <a:gd name="T21" fmla="*/ 16 h 32"/>
                <a:gd name="T22" fmla="*/ 32 w 32"/>
                <a:gd name="T23" fmla="*/ 16 h 32"/>
                <a:gd name="T24" fmla="*/ 30 w 32"/>
                <a:gd name="T25" fmla="*/ 10 h 32"/>
                <a:gd name="T26" fmla="*/ 26 w 32"/>
                <a:gd name="T27" fmla="*/ 4 h 32"/>
                <a:gd name="T28" fmla="*/ 22 w 32"/>
                <a:gd name="T29" fmla="*/ 0 h 32"/>
                <a:gd name="T30" fmla="*/ 16 w 32"/>
                <a:gd name="T31" fmla="*/ 0 h 32"/>
                <a:gd name="T32" fmla="*/ 16 w 32"/>
                <a:gd name="T33" fmla="*/ 0 h 32"/>
                <a:gd name="T34" fmla="*/ 8 w 32"/>
                <a:gd name="T35" fmla="*/ 0 h 32"/>
                <a:gd name="T36" fmla="*/ 4 w 32"/>
                <a:gd name="T37" fmla="*/ 4 h 32"/>
                <a:gd name="T38" fmla="*/ 0 w 32"/>
                <a:gd name="T39" fmla="*/ 10 h 32"/>
                <a:gd name="T40" fmla="*/ 0 w 32"/>
                <a:gd name="T41" fmla="*/ 16 h 32"/>
                <a:gd name="T42" fmla="*/ 0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0" y="16"/>
                  </a:moveTo>
                  <a:lnTo>
                    <a:pt x="0" y="16"/>
                  </a:lnTo>
                  <a:lnTo>
                    <a:pt x="0" y="22"/>
                  </a:lnTo>
                  <a:lnTo>
                    <a:pt x="4" y="26"/>
                  </a:lnTo>
                  <a:lnTo>
                    <a:pt x="8" y="30"/>
                  </a:lnTo>
                  <a:lnTo>
                    <a:pt x="16" y="32"/>
                  </a:lnTo>
                  <a:lnTo>
                    <a:pt x="16" y="32"/>
                  </a:lnTo>
                  <a:lnTo>
                    <a:pt x="22" y="30"/>
                  </a:lnTo>
                  <a:lnTo>
                    <a:pt x="26" y="26"/>
                  </a:lnTo>
                  <a:lnTo>
                    <a:pt x="30" y="22"/>
                  </a:lnTo>
                  <a:lnTo>
                    <a:pt x="32" y="16"/>
                  </a:lnTo>
                  <a:lnTo>
                    <a:pt x="32" y="16"/>
                  </a:lnTo>
                  <a:lnTo>
                    <a:pt x="30" y="10"/>
                  </a:lnTo>
                  <a:lnTo>
                    <a:pt x="26" y="4"/>
                  </a:lnTo>
                  <a:lnTo>
                    <a:pt x="22" y="0"/>
                  </a:lnTo>
                  <a:lnTo>
                    <a:pt x="16" y="0"/>
                  </a:lnTo>
                  <a:lnTo>
                    <a:pt x="16" y="0"/>
                  </a:lnTo>
                  <a:lnTo>
                    <a:pt x="8" y="0"/>
                  </a:lnTo>
                  <a:lnTo>
                    <a:pt x="4" y="4"/>
                  </a:lnTo>
                  <a:lnTo>
                    <a:pt x="0" y="10"/>
                  </a:lnTo>
                  <a:lnTo>
                    <a:pt x="0" y="16"/>
                  </a:lnTo>
                  <a:lnTo>
                    <a:pt x="0" y="16"/>
                  </a:lnTo>
                  <a:close/>
                </a:path>
              </a:pathLst>
            </a:custGeom>
            <a:solidFill>
              <a:srgbClr val="65D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5" name="Freeform 141">
              <a:extLst>
                <a:ext uri="{FF2B5EF4-FFF2-40B4-BE49-F238E27FC236}">
                  <a16:creationId xmlns:a16="http://schemas.microsoft.com/office/drawing/2014/main" id="{7468B5C8-E9A8-4056-AB74-4BD8A118B5A9}"/>
                </a:ext>
              </a:extLst>
            </p:cNvPr>
            <p:cNvSpPr>
              <a:spLocks/>
            </p:cNvSpPr>
            <p:nvPr/>
          </p:nvSpPr>
          <p:spPr bwMode="auto">
            <a:xfrm>
              <a:off x="3329" y="1493"/>
              <a:ext cx="1954" cy="561"/>
            </a:xfrm>
            <a:custGeom>
              <a:avLst/>
              <a:gdLst>
                <a:gd name="T0" fmla="*/ 0 w 1954"/>
                <a:gd name="T1" fmla="*/ 503 h 561"/>
                <a:gd name="T2" fmla="*/ 64 w 1954"/>
                <a:gd name="T3" fmla="*/ 463 h 561"/>
                <a:gd name="T4" fmla="*/ 132 w 1954"/>
                <a:gd name="T5" fmla="*/ 483 h 561"/>
                <a:gd name="T6" fmla="*/ 198 w 1954"/>
                <a:gd name="T7" fmla="*/ 487 h 561"/>
                <a:gd name="T8" fmla="*/ 268 w 1954"/>
                <a:gd name="T9" fmla="*/ 475 h 561"/>
                <a:gd name="T10" fmla="*/ 335 w 1954"/>
                <a:gd name="T11" fmla="*/ 463 h 561"/>
                <a:gd name="T12" fmla="*/ 401 w 1954"/>
                <a:gd name="T13" fmla="*/ 491 h 561"/>
                <a:gd name="T14" fmla="*/ 469 w 1954"/>
                <a:gd name="T15" fmla="*/ 479 h 561"/>
                <a:gd name="T16" fmla="*/ 537 w 1954"/>
                <a:gd name="T17" fmla="*/ 453 h 561"/>
                <a:gd name="T18" fmla="*/ 605 w 1954"/>
                <a:gd name="T19" fmla="*/ 469 h 561"/>
                <a:gd name="T20" fmla="*/ 673 w 1954"/>
                <a:gd name="T21" fmla="*/ 435 h 561"/>
                <a:gd name="T22" fmla="*/ 739 w 1954"/>
                <a:gd name="T23" fmla="*/ 403 h 561"/>
                <a:gd name="T24" fmla="*/ 805 w 1954"/>
                <a:gd name="T25" fmla="*/ 303 h 561"/>
                <a:gd name="T26" fmla="*/ 873 w 1954"/>
                <a:gd name="T27" fmla="*/ 231 h 561"/>
                <a:gd name="T28" fmla="*/ 941 w 1954"/>
                <a:gd name="T29" fmla="*/ 56 h 561"/>
                <a:gd name="T30" fmla="*/ 1009 w 1954"/>
                <a:gd name="T31" fmla="*/ 0 h 561"/>
                <a:gd name="T32" fmla="*/ 1075 w 1954"/>
                <a:gd name="T33" fmla="*/ 72 h 561"/>
                <a:gd name="T34" fmla="*/ 1145 w 1954"/>
                <a:gd name="T35" fmla="*/ 211 h 561"/>
                <a:gd name="T36" fmla="*/ 1211 w 1954"/>
                <a:gd name="T37" fmla="*/ 229 h 561"/>
                <a:gd name="T38" fmla="*/ 1277 w 1954"/>
                <a:gd name="T39" fmla="*/ 313 h 561"/>
                <a:gd name="T40" fmla="*/ 1345 w 1954"/>
                <a:gd name="T41" fmla="*/ 371 h 561"/>
                <a:gd name="T42" fmla="*/ 1413 w 1954"/>
                <a:gd name="T43" fmla="*/ 419 h 561"/>
                <a:gd name="T44" fmla="*/ 1482 w 1954"/>
                <a:gd name="T45" fmla="*/ 455 h 561"/>
                <a:gd name="T46" fmla="*/ 1550 w 1954"/>
                <a:gd name="T47" fmla="*/ 515 h 561"/>
                <a:gd name="T48" fmla="*/ 1616 w 1954"/>
                <a:gd name="T49" fmla="*/ 463 h 561"/>
                <a:gd name="T50" fmla="*/ 1684 w 1954"/>
                <a:gd name="T51" fmla="*/ 511 h 561"/>
                <a:gd name="T52" fmla="*/ 1752 w 1954"/>
                <a:gd name="T53" fmla="*/ 507 h 561"/>
                <a:gd name="T54" fmla="*/ 1818 w 1954"/>
                <a:gd name="T55" fmla="*/ 531 h 561"/>
                <a:gd name="T56" fmla="*/ 1886 w 1954"/>
                <a:gd name="T57" fmla="*/ 561 h 561"/>
                <a:gd name="T58" fmla="*/ 1954 w 1954"/>
                <a:gd name="T59" fmla="*/ 54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4" h="561">
                  <a:moveTo>
                    <a:pt x="0" y="503"/>
                  </a:moveTo>
                  <a:lnTo>
                    <a:pt x="64" y="463"/>
                  </a:lnTo>
                  <a:lnTo>
                    <a:pt x="132" y="483"/>
                  </a:lnTo>
                  <a:lnTo>
                    <a:pt x="198" y="487"/>
                  </a:lnTo>
                  <a:lnTo>
                    <a:pt x="268" y="475"/>
                  </a:lnTo>
                  <a:lnTo>
                    <a:pt x="335" y="463"/>
                  </a:lnTo>
                  <a:lnTo>
                    <a:pt x="401" y="491"/>
                  </a:lnTo>
                  <a:lnTo>
                    <a:pt x="469" y="479"/>
                  </a:lnTo>
                  <a:lnTo>
                    <a:pt x="537" y="453"/>
                  </a:lnTo>
                  <a:lnTo>
                    <a:pt x="605" y="469"/>
                  </a:lnTo>
                  <a:lnTo>
                    <a:pt x="673" y="435"/>
                  </a:lnTo>
                  <a:lnTo>
                    <a:pt x="739" y="403"/>
                  </a:lnTo>
                  <a:lnTo>
                    <a:pt x="805" y="303"/>
                  </a:lnTo>
                  <a:lnTo>
                    <a:pt x="873" y="231"/>
                  </a:lnTo>
                  <a:lnTo>
                    <a:pt x="941" y="56"/>
                  </a:lnTo>
                  <a:lnTo>
                    <a:pt x="1009" y="0"/>
                  </a:lnTo>
                  <a:lnTo>
                    <a:pt x="1075" y="72"/>
                  </a:lnTo>
                  <a:lnTo>
                    <a:pt x="1145" y="211"/>
                  </a:lnTo>
                  <a:lnTo>
                    <a:pt x="1211" y="229"/>
                  </a:lnTo>
                  <a:lnTo>
                    <a:pt x="1277" y="313"/>
                  </a:lnTo>
                  <a:lnTo>
                    <a:pt x="1345" y="371"/>
                  </a:lnTo>
                  <a:lnTo>
                    <a:pt x="1413" y="419"/>
                  </a:lnTo>
                  <a:lnTo>
                    <a:pt x="1482" y="455"/>
                  </a:lnTo>
                  <a:lnTo>
                    <a:pt x="1550" y="515"/>
                  </a:lnTo>
                  <a:lnTo>
                    <a:pt x="1616" y="463"/>
                  </a:lnTo>
                  <a:lnTo>
                    <a:pt x="1684" y="511"/>
                  </a:lnTo>
                  <a:lnTo>
                    <a:pt x="1752" y="507"/>
                  </a:lnTo>
                  <a:lnTo>
                    <a:pt x="1818" y="531"/>
                  </a:lnTo>
                  <a:lnTo>
                    <a:pt x="1886" y="561"/>
                  </a:lnTo>
                  <a:lnTo>
                    <a:pt x="1954" y="543"/>
                  </a:lnTo>
                </a:path>
              </a:pathLst>
            </a:custGeom>
            <a:noFill/>
            <a:ln w="19050">
              <a:solidFill>
                <a:srgbClr val="65D2D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656904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955D-746F-4EFF-A4D7-669B76CF44FB}"/>
              </a:ext>
            </a:extLst>
          </p:cNvPr>
          <p:cNvSpPr>
            <a:spLocks noGrp="1"/>
          </p:cNvSpPr>
          <p:nvPr>
            <p:ph type="title"/>
          </p:nvPr>
        </p:nvSpPr>
        <p:spPr/>
        <p:txBody>
          <a:bodyPr/>
          <a:lstStyle/>
          <a:p>
            <a:r>
              <a:rPr lang="en-US" dirty="0"/>
              <a:t>Patients use reliever therapy over ICS</a:t>
            </a:r>
          </a:p>
        </p:txBody>
      </p:sp>
      <p:sp>
        <p:nvSpPr>
          <p:cNvPr id="3" name="Text Placeholder 2">
            <a:extLst>
              <a:ext uri="{FF2B5EF4-FFF2-40B4-BE49-F238E27FC236}">
                <a16:creationId xmlns:a16="http://schemas.microsoft.com/office/drawing/2014/main" id="{31C72CA0-E154-4910-ACAD-0CB18188D62B}"/>
              </a:ext>
            </a:extLst>
          </p:cNvPr>
          <p:cNvSpPr>
            <a:spLocks noGrp="1"/>
          </p:cNvSpPr>
          <p:nvPr>
            <p:ph type="body" sz="quarter" idx="13"/>
          </p:nvPr>
        </p:nvSpPr>
        <p:spPr>
          <a:xfrm>
            <a:off x="246986" y="4880047"/>
            <a:ext cx="8602767" cy="216681"/>
          </a:xfrm>
        </p:spPr>
        <p:txBody>
          <a:bodyPr/>
          <a:lstStyle/>
          <a:p>
            <a:r>
              <a:rPr lang="en-US" sz="600" dirty="0"/>
              <a:t>In the AIRE study, telephone screening was carried out in 7 countries in 1999. Patients with asthma were identified in 3488 households and 2803 patients (80.4%) completed the survey. </a:t>
            </a:r>
            <a:br>
              <a:rPr lang="en-US" sz="600" dirty="0"/>
            </a:br>
            <a:r>
              <a:rPr lang="en-US" sz="600" dirty="0"/>
              <a:t>AIRE = Asthma Insights and Reality in Europe; ICS = inhaled corticosteroid; </a:t>
            </a:r>
            <a:r>
              <a:rPr lang="en-GB" sz="600" dirty="0"/>
              <a:t>MI = mild intermittent; MOP = moderate persistent; MP = mild persistent; SP = severe persistent.</a:t>
            </a:r>
            <a:br>
              <a:rPr lang="en-GB" sz="600" dirty="0"/>
            </a:br>
            <a:r>
              <a:rPr lang="en-GB" sz="600" dirty="0"/>
              <a:t>Rabe KF et al. </a:t>
            </a:r>
            <a:r>
              <a:rPr lang="en-GB" sz="600" i="1" dirty="0"/>
              <a:t>Eur Respir J. </a:t>
            </a:r>
            <a:r>
              <a:rPr lang="en-GB" sz="600" dirty="0"/>
              <a:t>2000;16:802-807</a:t>
            </a:r>
            <a:r>
              <a:rPr lang="en-US" sz="600" dirty="0"/>
              <a:t>.</a:t>
            </a:r>
          </a:p>
        </p:txBody>
      </p:sp>
      <p:sp>
        <p:nvSpPr>
          <p:cNvPr id="4" name="Slide Number Placeholder 3">
            <a:extLst>
              <a:ext uri="{FF2B5EF4-FFF2-40B4-BE49-F238E27FC236}">
                <a16:creationId xmlns:a16="http://schemas.microsoft.com/office/drawing/2014/main" id="{22CB9BAF-2BB5-44C9-93DA-E2EFD755CED9}"/>
              </a:ext>
            </a:extLst>
          </p:cNvPr>
          <p:cNvSpPr>
            <a:spLocks noGrp="1"/>
          </p:cNvSpPr>
          <p:nvPr>
            <p:ph type="sldNum" sz="quarter" idx="4"/>
          </p:nvPr>
        </p:nvSpPr>
        <p:spPr/>
        <p:txBody>
          <a:bodyPr/>
          <a:lstStyle/>
          <a:p>
            <a:fld id="{AD33B3E9-81E5-4A7D-BEBF-6D21691F4D11}" type="slidenum">
              <a:rPr lang="en-GB" smtClean="0"/>
              <a:pPr/>
              <a:t>16</a:t>
            </a:fld>
            <a:endParaRPr lang="en-GB" dirty="0"/>
          </a:p>
        </p:txBody>
      </p:sp>
      <p:sp>
        <p:nvSpPr>
          <p:cNvPr id="6" name="Content Placeholder 2">
            <a:extLst>
              <a:ext uri="{FF2B5EF4-FFF2-40B4-BE49-F238E27FC236}">
                <a16:creationId xmlns:a16="http://schemas.microsoft.com/office/drawing/2014/main" id="{C2EDE66A-095E-488B-B4A8-BBB54AD2EAB9}"/>
              </a:ext>
            </a:extLst>
          </p:cNvPr>
          <p:cNvSpPr txBox="1">
            <a:spLocks/>
          </p:cNvSpPr>
          <p:nvPr/>
        </p:nvSpPr>
        <p:spPr>
          <a:xfrm>
            <a:off x="344488" y="886000"/>
            <a:ext cx="8475662" cy="543279"/>
          </a:xfrm>
          <a:prstGeom prst="rect">
            <a:avLst/>
          </a:prstGeom>
        </p:spPr>
        <p:txBody>
          <a:bodyPr/>
          <a:lstStyle>
            <a:lvl1pPr marL="257168" indent="-257168" algn="l" defTabSz="342892"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2" rtl="0" eaLnBrk="1" latinLnBrk="0" hangingPunct="1">
              <a:spcBef>
                <a:spcPct val="20000"/>
              </a:spcBef>
              <a:buFont typeface="Arial"/>
              <a:buChar char="–"/>
              <a:defRPr sz="2100" kern="1200">
                <a:solidFill>
                  <a:schemeClr val="tx1"/>
                </a:solidFill>
                <a:latin typeface="+mn-lt"/>
                <a:ea typeface="+mn-ea"/>
                <a:cs typeface="+mn-cs"/>
              </a:defRPr>
            </a:lvl2pPr>
            <a:lvl3pPr marL="857228" indent="-171446" algn="l" defTabSz="342892" rtl="0" eaLnBrk="1" latinLnBrk="0" hangingPunct="1">
              <a:spcBef>
                <a:spcPct val="20000"/>
              </a:spcBef>
              <a:buFont typeface="Arial"/>
              <a:buChar char="•"/>
              <a:defRPr sz="1800" kern="1200">
                <a:solidFill>
                  <a:schemeClr val="tx1"/>
                </a:solidFill>
                <a:latin typeface="+mn-lt"/>
                <a:ea typeface="+mn-ea"/>
                <a:cs typeface="+mn-cs"/>
              </a:defRPr>
            </a:lvl3pPr>
            <a:lvl4pPr marL="1200120" indent="-171446" algn="l" defTabSz="342892"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2" rtl="0" eaLnBrk="1" latinLnBrk="0" hangingPunct="1">
              <a:spcBef>
                <a:spcPct val="20000"/>
              </a:spcBef>
              <a:buFont typeface="Arial"/>
              <a:buChar char="»"/>
              <a:defRPr sz="1500" kern="1200">
                <a:solidFill>
                  <a:schemeClr val="tx1"/>
                </a:solidFill>
                <a:latin typeface="+mn-lt"/>
                <a:ea typeface="+mn-ea"/>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a:lstStyle>
          <a:p>
            <a:pPr marL="11" lvl="0" indent="0" algn="ctr">
              <a:lnSpc>
                <a:spcPct val="107000"/>
              </a:lnSpc>
              <a:spcAft>
                <a:spcPts val="0"/>
              </a:spcAft>
              <a:buNone/>
            </a:pPr>
            <a:r>
              <a:rPr lang="en-GB" sz="1600" b="1" dirty="0">
                <a:solidFill>
                  <a:srgbClr val="D0006F"/>
                </a:solidFill>
              </a:rPr>
              <a:t>Within a 1-month period, nearly two-thirds of patients had used reliever inhalers whereas only 23% had used ICS regularly</a:t>
            </a:r>
            <a:endParaRPr lang="en-GB" sz="1100" b="1" dirty="0">
              <a:solidFill>
                <a:srgbClr val="D0006F"/>
              </a:solidFill>
              <a:latin typeface="Calibri" panose="020F0502020204030204" pitchFamily="34" charset="0"/>
              <a:ea typeface="Calibri" panose="020F0502020204030204" pitchFamily="34" charset="0"/>
              <a:cs typeface="Times New Roman" panose="02020603050405020304" pitchFamily="18" charset="0"/>
            </a:endParaRPr>
          </a:p>
        </p:txBody>
      </p:sp>
      <p:grpSp>
        <p:nvGrpSpPr>
          <p:cNvPr id="7" name="Group 6">
            <a:extLst>
              <a:ext uri="{FF2B5EF4-FFF2-40B4-BE49-F238E27FC236}">
                <a16:creationId xmlns:a16="http://schemas.microsoft.com/office/drawing/2014/main" id="{0359247A-BE1D-4919-9EF5-04F530B5B819}"/>
              </a:ext>
            </a:extLst>
          </p:cNvPr>
          <p:cNvGrpSpPr>
            <a:grpSpLocks noChangeAspect="1"/>
          </p:cNvGrpSpPr>
          <p:nvPr/>
        </p:nvGrpSpPr>
        <p:grpSpPr bwMode="auto">
          <a:xfrm>
            <a:off x="2006455" y="1623999"/>
            <a:ext cx="4858862" cy="3060327"/>
            <a:chOff x="1213" y="1027"/>
            <a:chExt cx="2761" cy="1739"/>
          </a:xfrm>
        </p:grpSpPr>
        <p:sp>
          <p:nvSpPr>
            <p:cNvPr id="8" name="AutoShape 3">
              <a:extLst>
                <a:ext uri="{FF2B5EF4-FFF2-40B4-BE49-F238E27FC236}">
                  <a16:creationId xmlns:a16="http://schemas.microsoft.com/office/drawing/2014/main" id="{48EA8032-E766-4FBC-A55E-64C09FBBE1AE}"/>
                </a:ext>
              </a:extLst>
            </p:cNvPr>
            <p:cNvSpPr>
              <a:spLocks noChangeAspect="1" noChangeArrowheads="1" noTextEdit="1"/>
            </p:cNvSpPr>
            <p:nvPr/>
          </p:nvSpPr>
          <p:spPr bwMode="auto">
            <a:xfrm>
              <a:off x="1213" y="1028"/>
              <a:ext cx="2761" cy="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Rectangle 5">
              <a:extLst>
                <a:ext uri="{FF2B5EF4-FFF2-40B4-BE49-F238E27FC236}">
                  <a16:creationId xmlns:a16="http://schemas.microsoft.com/office/drawing/2014/main" id="{48300984-FF84-4E47-998C-5B6059F123D3}"/>
                </a:ext>
              </a:extLst>
            </p:cNvPr>
            <p:cNvSpPr>
              <a:spLocks noChangeArrowheads="1"/>
            </p:cNvSpPr>
            <p:nvPr/>
          </p:nvSpPr>
          <p:spPr bwMode="auto">
            <a:xfrm>
              <a:off x="3495" y="1056"/>
              <a:ext cx="39" cy="40"/>
            </a:xfrm>
            <a:prstGeom prst="rect">
              <a:avLst/>
            </a:prstGeom>
            <a:solidFill>
              <a:srgbClr val="6DC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Rectangle 6">
              <a:extLst>
                <a:ext uri="{FF2B5EF4-FFF2-40B4-BE49-F238E27FC236}">
                  <a16:creationId xmlns:a16="http://schemas.microsoft.com/office/drawing/2014/main" id="{F781E8A4-AEC5-4EFD-838F-32974E511A97}"/>
                </a:ext>
              </a:extLst>
            </p:cNvPr>
            <p:cNvSpPr>
              <a:spLocks noChangeArrowheads="1"/>
            </p:cNvSpPr>
            <p:nvPr/>
          </p:nvSpPr>
          <p:spPr bwMode="auto">
            <a:xfrm>
              <a:off x="3495" y="1129"/>
              <a:ext cx="39" cy="41"/>
            </a:xfrm>
            <a:prstGeom prst="rect">
              <a:avLst/>
            </a:prstGeom>
            <a:solidFill>
              <a:srgbClr val="CF19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Rectangle 7">
              <a:extLst>
                <a:ext uri="{FF2B5EF4-FFF2-40B4-BE49-F238E27FC236}">
                  <a16:creationId xmlns:a16="http://schemas.microsoft.com/office/drawing/2014/main" id="{8ED5D9DD-F825-4526-AE6B-9415912D4763}"/>
                </a:ext>
              </a:extLst>
            </p:cNvPr>
            <p:cNvSpPr>
              <a:spLocks noChangeArrowheads="1"/>
            </p:cNvSpPr>
            <p:nvPr/>
          </p:nvSpPr>
          <p:spPr bwMode="auto">
            <a:xfrm>
              <a:off x="1482" y="1331"/>
              <a:ext cx="89" cy="1222"/>
            </a:xfrm>
            <a:prstGeom prst="rect">
              <a:avLst/>
            </a:prstGeom>
            <a:solidFill>
              <a:srgbClr val="6DC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Rectangle 8">
              <a:extLst>
                <a:ext uri="{FF2B5EF4-FFF2-40B4-BE49-F238E27FC236}">
                  <a16:creationId xmlns:a16="http://schemas.microsoft.com/office/drawing/2014/main" id="{662A296B-8893-472E-9599-B87B61BF580E}"/>
                </a:ext>
              </a:extLst>
            </p:cNvPr>
            <p:cNvSpPr>
              <a:spLocks noChangeArrowheads="1"/>
            </p:cNvSpPr>
            <p:nvPr/>
          </p:nvSpPr>
          <p:spPr bwMode="auto">
            <a:xfrm>
              <a:off x="1571" y="2157"/>
              <a:ext cx="90" cy="396"/>
            </a:xfrm>
            <a:prstGeom prst="rect">
              <a:avLst/>
            </a:prstGeom>
            <a:solidFill>
              <a:srgbClr val="CF19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Rectangle 9">
              <a:extLst>
                <a:ext uri="{FF2B5EF4-FFF2-40B4-BE49-F238E27FC236}">
                  <a16:creationId xmlns:a16="http://schemas.microsoft.com/office/drawing/2014/main" id="{0CEFC43F-E555-48F2-946B-C744E500619D}"/>
                </a:ext>
              </a:extLst>
            </p:cNvPr>
            <p:cNvSpPr>
              <a:spLocks noChangeArrowheads="1"/>
            </p:cNvSpPr>
            <p:nvPr/>
          </p:nvSpPr>
          <p:spPr bwMode="auto">
            <a:xfrm>
              <a:off x="1763" y="1186"/>
              <a:ext cx="90" cy="1367"/>
            </a:xfrm>
            <a:prstGeom prst="rect">
              <a:avLst/>
            </a:prstGeom>
            <a:solidFill>
              <a:srgbClr val="6DC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Rectangle 10">
              <a:extLst>
                <a:ext uri="{FF2B5EF4-FFF2-40B4-BE49-F238E27FC236}">
                  <a16:creationId xmlns:a16="http://schemas.microsoft.com/office/drawing/2014/main" id="{B8793124-0A0E-4E84-9B6E-CE156533A37B}"/>
                </a:ext>
              </a:extLst>
            </p:cNvPr>
            <p:cNvSpPr>
              <a:spLocks noChangeArrowheads="1"/>
            </p:cNvSpPr>
            <p:nvPr/>
          </p:nvSpPr>
          <p:spPr bwMode="auto">
            <a:xfrm>
              <a:off x="1853" y="2048"/>
              <a:ext cx="89" cy="505"/>
            </a:xfrm>
            <a:prstGeom prst="rect">
              <a:avLst/>
            </a:prstGeom>
            <a:solidFill>
              <a:srgbClr val="CF19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Rectangle 11">
              <a:extLst>
                <a:ext uri="{FF2B5EF4-FFF2-40B4-BE49-F238E27FC236}">
                  <a16:creationId xmlns:a16="http://schemas.microsoft.com/office/drawing/2014/main" id="{E8B249CD-2892-4273-8BCB-1ED9388FA525}"/>
                </a:ext>
              </a:extLst>
            </p:cNvPr>
            <p:cNvSpPr>
              <a:spLocks noChangeArrowheads="1"/>
            </p:cNvSpPr>
            <p:nvPr/>
          </p:nvSpPr>
          <p:spPr bwMode="auto">
            <a:xfrm>
              <a:off x="2045" y="1318"/>
              <a:ext cx="89" cy="1235"/>
            </a:xfrm>
            <a:prstGeom prst="rect">
              <a:avLst/>
            </a:prstGeom>
            <a:solidFill>
              <a:srgbClr val="6DC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Rectangle 12">
              <a:extLst>
                <a:ext uri="{FF2B5EF4-FFF2-40B4-BE49-F238E27FC236}">
                  <a16:creationId xmlns:a16="http://schemas.microsoft.com/office/drawing/2014/main" id="{C41B8E13-798D-4DF2-A623-6DADE27451AF}"/>
                </a:ext>
              </a:extLst>
            </p:cNvPr>
            <p:cNvSpPr>
              <a:spLocks noChangeArrowheads="1"/>
            </p:cNvSpPr>
            <p:nvPr/>
          </p:nvSpPr>
          <p:spPr bwMode="auto">
            <a:xfrm>
              <a:off x="2134" y="2037"/>
              <a:ext cx="88" cy="516"/>
            </a:xfrm>
            <a:prstGeom prst="rect">
              <a:avLst/>
            </a:prstGeom>
            <a:solidFill>
              <a:srgbClr val="CF19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Rectangle 13">
              <a:extLst>
                <a:ext uri="{FF2B5EF4-FFF2-40B4-BE49-F238E27FC236}">
                  <a16:creationId xmlns:a16="http://schemas.microsoft.com/office/drawing/2014/main" id="{0FB83C4A-2725-41E7-B75A-C14CF8BDC13F}"/>
                </a:ext>
              </a:extLst>
            </p:cNvPr>
            <p:cNvSpPr>
              <a:spLocks noChangeArrowheads="1"/>
            </p:cNvSpPr>
            <p:nvPr/>
          </p:nvSpPr>
          <p:spPr bwMode="auto">
            <a:xfrm>
              <a:off x="2327" y="1905"/>
              <a:ext cx="89" cy="648"/>
            </a:xfrm>
            <a:prstGeom prst="rect">
              <a:avLst/>
            </a:prstGeom>
            <a:solidFill>
              <a:srgbClr val="6DC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 name="Rectangle 14">
              <a:extLst>
                <a:ext uri="{FF2B5EF4-FFF2-40B4-BE49-F238E27FC236}">
                  <a16:creationId xmlns:a16="http://schemas.microsoft.com/office/drawing/2014/main" id="{06239DDA-E2D5-4B08-9E2D-D0C2F8D02797}"/>
                </a:ext>
              </a:extLst>
            </p:cNvPr>
            <p:cNvSpPr>
              <a:spLocks noChangeArrowheads="1"/>
            </p:cNvSpPr>
            <p:nvPr/>
          </p:nvSpPr>
          <p:spPr bwMode="auto">
            <a:xfrm>
              <a:off x="2416" y="2310"/>
              <a:ext cx="88" cy="243"/>
            </a:xfrm>
            <a:prstGeom prst="rect">
              <a:avLst/>
            </a:prstGeom>
            <a:solidFill>
              <a:srgbClr val="CF19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Rectangle 15">
              <a:extLst>
                <a:ext uri="{FF2B5EF4-FFF2-40B4-BE49-F238E27FC236}">
                  <a16:creationId xmlns:a16="http://schemas.microsoft.com/office/drawing/2014/main" id="{925A4185-E82B-4017-8362-CB9055D85DBC}"/>
                </a:ext>
              </a:extLst>
            </p:cNvPr>
            <p:cNvSpPr>
              <a:spLocks noChangeArrowheads="1"/>
            </p:cNvSpPr>
            <p:nvPr/>
          </p:nvSpPr>
          <p:spPr bwMode="auto">
            <a:xfrm>
              <a:off x="2895" y="1428"/>
              <a:ext cx="89" cy="1125"/>
            </a:xfrm>
            <a:prstGeom prst="rect">
              <a:avLst/>
            </a:prstGeom>
            <a:solidFill>
              <a:srgbClr val="6DC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Rectangle 16">
              <a:extLst>
                <a:ext uri="{FF2B5EF4-FFF2-40B4-BE49-F238E27FC236}">
                  <a16:creationId xmlns:a16="http://schemas.microsoft.com/office/drawing/2014/main" id="{18647610-EEA3-40D9-BEBF-DE01F7E0A82A}"/>
                </a:ext>
              </a:extLst>
            </p:cNvPr>
            <p:cNvSpPr>
              <a:spLocks noChangeArrowheads="1"/>
            </p:cNvSpPr>
            <p:nvPr/>
          </p:nvSpPr>
          <p:spPr bwMode="auto">
            <a:xfrm>
              <a:off x="2984" y="2149"/>
              <a:ext cx="88" cy="404"/>
            </a:xfrm>
            <a:prstGeom prst="rect">
              <a:avLst/>
            </a:prstGeom>
            <a:solidFill>
              <a:srgbClr val="CF19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Rectangle 17">
              <a:extLst>
                <a:ext uri="{FF2B5EF4-FFF2-40B4-BE49-F238E27FC236}">
                  <a16:creationId xmlns:a16="http://schemas.microsoft.com/office/drawing/2014/main" id="{98DF2564-E867-40D2-B5BD-9152975DD2E9}"/>
                </a:ext>
              </a:extLst>
            </p:cNvPr>
            <p:cNvSpPr>
              <a:spLocks noChangeArrowheads="1"/>
            </p:cNvSpPr>
            <p:nvPr/>
          </p:nvSpPr>
          <p:spPr bwMode="auto">
            <a:xfrm>
              <a:off x="3176" y="1352"/>
              <a:ext cx="90" cy="1201"/>
            </a:xfrm>
            <a:prstGeom prst="rect">
              <a:avLst/>
            </a:prstGeom>
            <a:solidFill>
              <a:srgbClr val="6DC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Rectangle 18">
              <a:extLst>
                <a:ext uri="{FF2B5EF4-FFF2-40B4-BE49-F238E27FC236}">
                  <a16:creationId xmlns:a16="http://schemas.microsoft.com/office/drawing/2014/main" id="{56C424CD-98B0-4A82-A20C-A9B3E6007F5B}"/>
                </a:ext>
              </a:extLst>
            </p:cNvPr>
            <p:cNvSpPr>
              <a:spLocks noChangeArrowheads="1"/>
            </p:cNvSpPr>
            <p:nvPr/>
          </p:nvSpPr>
          <p:spPr bwMode="auto">
            <a:xfrm>
              <a:off x="3266" y="2187"/>
              <a:ext cx="88" cy="366"/>
            </a:xfrm>
            <a:prstGeom prst="rect">
              <a:avLst/>
            </a:prstGeom>
            <a:solidFill>
              <a:srgbClr val="CF19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Rectangle 19">
              <a:extLst>
                <a:ext uri="{FF2B5EF4-FFF2-40B4-BE49-F238E27FC236}">
                  <a16:creationId xmlns:a16="http://schemas.microsoft.com/office/drawing/2014/main" id="{4DA7B05B-BFF9-414E-A80C-D60A7F74CD59}"/>
                </a:ext>
              </a:extLst>
            </p:cNvPr>
            <p:cNvSpPr>
              <a:spLocks noChangeArrowheads="1"/>
            </p:cNvSpPr>
            <p:nvPr/>
          </p:nvSpPr>
          <p:spPr bwMode="auto">
            <a:xfrm>
              <a:off x="3458" y="1428"/>
              <a:ext cx="88" cy="1125"/>
            </a:xfrm>
            <a:prstGeom prst="rect">
              <a:avLst/>
            </a:prstGeom>
            <a:solidFill>
              <a:srgbClr val="6DC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Rectangle 20">
              <a:extLst>
                <a:ext uri="{FF2B5EF4-FFF2-40B4-BE49-F238E27FC236}">
                  <a16:creationId xmlns:a16="http://schemas.microsoft.com/office/drawing/2014/main" id="{061F4833-D62E-48A8-AAED-C6DFD6F15D54}"/>
                </a:ext>
              </a:extLst>
            </p:cNvPr>
            <p:cNvSpPr>
              <a:spLocks noChangeArrowheads="1"/>
            </p:cNvSpPr>
            <p:nvPr/>
          </p:nvSpPr>
          <p:spPr bwMode="auto">
            <a:xfrm>
              <a:off x="3546" y="2104"/>
              <a:ext cx="89" cy="449"/>
            </a:xfrm>
            <a:prstGeom prst="rect">
              <a:avLst/>
            </a:prstGeom>
            <a:solidFill>
              <a:srgbClr val="CF19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Rectangle 21">
              <a:extLst>
                <a:ext uri="{FF2B5EF4-FFF2-40B4-BE49-F238E27FC236}">
                  <a16:creationId xmlns:a16="http://schemas.microsoft.com/office/drawing/2014/main" id="{8CBE3C2C-DAA7-454E-B81A-CAE2219D972D}"/>
                </a:ext>
              </a:extLst>
            </p:cNvPr>
            <p:cNvSpPr>
              <a:spLocks noChangeArrowheads="1"/>
            </p:cNvSpPr>
            <p:nvPr/>
          </p:nvSpPr>
          <p:spPr bwMode="auto">
            <a:xfrm>
              <a:off x="3740" y="1840"/>
              <a:ext cx="87" cy="713"/>
            </a:xfrm>
            <a:prstGeom prst="rect">
              <a:avLst/>
            </a:prstGeom>
            <a:solidFill>
              <a:srgbClr val="6DC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Rectangle 22">
              <a:extLst>
                <a:ext uri="{FF2B5EF4-FFF2-40B4-BE49-F238E27FC236}">
                  <a16:creationId xmlns:a16="http://schemas.microsoft.com/office/drawing/2014/main" id="{07A131E6-2E84-44A9-8A03-D9B950776596}"/>
                </a:ext>
              </a:extLst>
            </p:cNvPr>
            <p:cNvSpPr>
              <a:spLocks noChangeArrowheads="1"/>
            </p:cNvSpPr>
            <p:nvPr/>
          </p:nvSpPr>
          <p:spPr bwMode="auto">
            <a:xfrm>
              <a:off x="3827" y="2232"/>
              <a:ext cx="90" cy="321"/>
            </a:xfrm>
            <a:prstGeom prst="rect">
              <a:avLst/>
            </a:prstGeom>
            <a:solidFill>
              <a:srgbClr val="CF19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23">
              <a:extLst>
                <a:ext uri="{FF2B5EF4-FFF2-40B4-BE49-F238E27FC236}">
                  <a16:creationId xmlns:a16="http://schemas.microsoft.com/office/drawing/2014/main" id="{B2A5136B-3EF8-4076-8CA4-BFFB5D28F8B9}"/>
                </a:ext>
              </a:extLst>
            </p:cNvPr>
            <p:cNvSpPr>
              <a:spLocks/>
            </p:cNvSpPr>
            <p:nvPr/>
          </p:nvSpPr>
          <p:spPr bwMode="auto">
            <a:xfrm>
              <a:off x="1408" y="2553"/>
              <a:ext cx="2563" cy="29"/>
            </a:xfrm>
            <a:custGeom>
              <a:avLst/>
              <a:gdLst>
                <a:gd name="T0" fmla="*/ 0 w 2563"/>
                <a:gd name="T1" fmla="*/ 0 h 29"/>
                <a:gd name="T2" fmla="*/ 2563 w 2563"/>
                <a:gd name="T3" fmla="*/ 0 h 29"/>
                <a:gd name="T4" fmla="*/ 2563 w 2563"/>
                <a:gd name="T5" fmla="*/ 29 h 29"/>
              </a:gdLst>
              <a:ahLst/>
              <a:cxnLst>
                <a:cxn ang="0">
                  <a:pos x="T0" y="T1"/>
                </a:cxn>
                <a:cxn ang="0">
                  <a:pos x="T2" y="T3"/>
                </a:cxn>
                <a:cxn ang="0">
                  <a:pos x="T4" y="T5"/>
                </a:cxn>
              </a:cxnLst>
              <a:rect l="0" t="0" r="r" b="b"/>
              <a:pathLst>
                <a:path w="2563" h="29">
                  <a:moveTo>
                    <a:pt x="0" y="0"/>
                  </a:moveTo>
                  <a:lnTo>
                    <a:pt x="2563" y="0"/>
                  </a:lnTo>
                  <a:lnTo>
                    <a:pt x="2563" y="29"/>
                  </a:lnTo>
                </a:path>
              </a:pathLst>
            </a:custGeom>
            <a:noFill/>
            <a:ln w="11113">
              <a:solidFill>
                <a:srgbClr val="12151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 name="Freeform 24">
              <a:extLst>
                <a:ext uri="{FF2B5EF4-FFF2-40B4-BE49-F238E27FC236}">
                  <a16:creationId xmlns:a16="http://schemas.microsoft.com/office/drawing/2014/main" id="{6B646680-9D7A-4B09-94DF-C8249EC54BA5}"/>
                </a:ext>
              </a:extLst>
            </p:cNvPr>
            <p:cNvSpPr>
              <a:spLocks/>
            </p:cNvSpPr>
            <p:nvPr/>
          </p:nvSpPr>
          <p:spPr bwMode="auto">
            <a:xfrm>
              <a:off x="1408" y="1054"/>
              <a:ext cx="30" cy="1528"/>
            </a:xfrm>
            <a:custGeom>
              <a:avLst/>
              <a:gdLst>
                <a:gd name="T0" fmla="*/ 30 w 30"/>
                <a:gd name="T1" fmla="*/ 1528 h 1528"/>
                <a:gd name="T2" fmla="*/ 30 w 30"/>
                <a:gd name="T3" fmla="*/ 0 h 1528"/>
                <a:gd name="T4" fmla="*/ 0 w 30"/>
                <a:gd name="T5" fmla="*/ 0 h 1528"/>
              </a:gdLst>
              <a:ahLst/>
              <a:cxnLst>
                <a:cxn ang="0">
                  <a:pos x="T0" y="T1"/>
                </a:cxn>
                <a:cxn ang="0">
                  <a:pos x="T2" y="T3"/>
                </a:cxn>
                <a:cxn ang="0">
                  <a:pos x="T4" y="T5"/>
                </a:cxn>
              </a:cxnLst>
              <a:rect l="0" t="0" r="r" b="b"/>
              <a:pathLst>
                <a:path w="30" h="1528">
                  <a:moveTo>
                    <a:pt x="30" y="1528"/>
                  </a:moveTo>
                  <a:lnTo>
                    <a:pt x="30" y="0"/>
                  </a:lnTo>
                  <a:lnTo>
                    <a:pt x="0" y="0"/>
                  </a:lnTo>
                </a:path>
              </a:pathLst>
            </a:custGeom>
            <a:noFill/>
            <a:ln w="11113">
              <a:solidFill>
                <a:srgbClr val="12151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 name="Line 25">
              <a:extLst>
                <a:ext uri="{FF2B5EF4-FFF2-40B4-BE49-F238E27FC236}">
                  <a16:creationId xmlns:a16="http://schemas.microsoft.com/office/drawing/2014/main" id="{78111ECF-DBD9-40DC-AB6E-7362A3C60D12}"/>
                </a:ext>
              </a:extLst>
            </p:cNvPr>
            <p:cNvSpPr>
              <a:spLocks noChangeShapeType="1"/>
            </p:cNvSpPr>
            <p:nvPr/>
          </p:nvSpPr>
          <p:spPr bwMode="auto">
            <a:xfrm>
              <a:off x="1711" y="2553"/>
              <a:ext cx="0" cy="29"/>
            </a:xfrm>
            <a:prstGeom prst="line">
              <a:avLst/>
            </a:prstGeom>
            <a:noFill/>
            <a:ln w="11113">
              <a:solidFill>
                <a:srgbClr val="12151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 name="Line 26">
              <a:extLst>
                <a:ext uri="{FF2B5EF4-FFF2-40B4-BE49-F238E27FC236}">
                  <a16:creationId xmlns:a16="http://schemas.microsoft.com/office/drawing/2014/main" id="{F83E837B-37CE-4B6D-BD6D-A8A80F6CE641}"/>
                </a:ext>
              </a:extLst>
            </p:cNvPr>
            <p:cNvSpPr>
              <a:spLocks noChangeShapeType="1"/>
            </p:cNvSpPr>
            <p:nvPr/>
          </p:nvSpPr>
          <p:spPr bwMode="auto">
            <a:xfrm>
              <a:off x="1993" y="2553"/>
              <a:ext cx="0" cy="29"/>
            </a:xfrm>
            <a:prstGeom prst="line">
              <a:avLst/>
            </a:prstGeom>
            <a:noFill/>
            <a:ln w="11113">
              <a:solidFill>
                <a:srgbClr val="12151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 name="Line 27">
              <a:extLst>
                <a:ext uri="{FF2B5EF4-FFF2-40B4-BE49-F238E27FC236}">
                  <a16:creationId xmlns:a16="http://schemas.microsoft.com/office/drawing/2014/main" id="{D2C6C918-3A52-4C36-A65D-754C01ADD211}"/>
                </a:ext>
              </a:extLst>
            </p:cNvPr>
            <p:cNvSpPr>
              <a:spLocks noChangeShapeType="1"/>
            </p:cNvSpPr>
            <p:nvPr/>
          </p:nvSpPr>
          <p:spPr bwMode="auto">
            <a:xfrm>
              <a:off x="2274" y="2553"/>
              <a:ext cx="0" cy="29"/>
            </a:xfrm>
            <a:prstGeom prst="line">
              <a:avLst/>
            </a:prstGeom>
            <a:noFill/>
            <a:ln w="11113">
              <a:solidFill>
                <a:srgbClr val="12151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 name="Line 28">
              <a:extLst>
                <a:ext uri="{FF2B5EF4-FFF2-40B4-BE49-F238E27FC236}">
                  <a16:creationId xmlns:a16="http://schemas.microsoft.com/office/drawing/2014/main" id="{4443A4FE-C5E0-4318-91A3-9CCBD3CFED95}"/>
                </a:ext>
              </a:extLst>
            </p:cNvPr>
            <p:cNvSpPr>
              <a:spLocks noChangeShapeType="1"/>
            </p:cNvSpPr>
            <p:nvPr/>
          </p:nvSpPr>
          <p:spPr bwMode="auto">
            <a:xfrm>
              <a:off x="2556" y="2553"/>
              <a:ext cx="0" cy="29"/>
            </a:xfrm>
            <a:prstGeom prst="line">
              <a:avLst/>
            </a:prstGeom>
            <a:noFill/>
            <a:ln w="11113">
              <a:solidFill>
                <a:srgbClr val="12151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 name="Line 29">
              <a:extLst>
                <a:ext uri="{FF2B5EF4-FFF2-40B4-BE49-F238E27FC236}">
                  <a16:creationId xmlns:a16="http://schemas.microsoft.com/office/drawing/2014/main" id="{44E5C527-492F-41B9-A78A-85A7D1111EC7}"/>
                </a:ext>
              </a:extLst>
            </p:cNvPr>
            <p:cNvSpPr>
              <a:spLocks noChangeShapeType="1"/>
            </p:cNvSpPr>
            <p:nvPr/>
          </p:nvSpPr>
          <p:spPr bwMode="auto">
            <a:xfrm>
              <a:off x="3124" y="2553"/>
              <a:ext cx="0" cy="29"/>
            </a:xfrm>
            <a:prstGeom prst="line">
              <a:avLst/>
            </a:prstGeom>
            <a:noFill/>
            <a:ln w="11113">
              <a:solidFill>
                <a:srgbClr val="12151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 name="Line 30">
              <a:extLst>
                <a:ext uri="{FF2B5EF4-FFF2-40B4-BE49-F238E27FC236}">
                  <a16:creationId xmlns:a16="http://schemas.microsoft.com/office/drawing/2014/main" id="{4EE52B91-7334-48AF-97AC-46440F2000F0}"/>
                </a:ext>
              </a:extLst>
            </p:cNvPr>
            <p:cNvSpPr>
              <a:spLocks noChangeShapeType="1"/>
            </p:cNvSpPr>
            <p:nvPr/>
          </p:nvSpPr>
          <p:spPr bwMode="auto">
            <a:xfrm>
              <a:off x="3406" y="2553"/>
              <a:ext cx="0" cy="29"/>
            </a:xfrm>
            <a:prstGeom prst="line">
              <a:avLst/>
            </a:prstGeom>
            <a:noFill/>
            <a:ln w="11113">
              <a:solidFill>
                <a:srgbClr val="12151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 name="Line 31">
              <a:extLst>
                <a:ext uri="{FF2B5EF4-FFF2-40B4-BE49-F238E27FC236}">
                  <a16:creationId xmlns:a16="http://schemas.microsoft.com/office/drawing/2014/main" id="{2A1222CD-281B-41E2-A29C-8F3E0C093D90}"/>
                </a:ext>
              </a:extLst>
            </p:cNvPr>
            <p:cNvSpPr>
              <a:spLocks noChangeShapeType="1"/>
            </p:cNvSpPr>
            <p:nvPr/>
          </p:nvSpPr>
          <p:spPr bwMode="auto">
            <a:xfrm>
              <a:off x="2843" y="2553"/>
              <a:ext cx="0" cy="29"/>
            </a:xfrm>
            <a:prstGeom prst="line">
              <a:avLst/>
            </a:prstGeom>
            <a:noFill/>
            <a:ln w="11113">
              <a:solidFill>
                <a:srgbClr val="12151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 name="Line 32">
              <a:extLst>
                <a:ext uri="{FF2B5EF4-FFF2-40B4-BE49-F238E27FC236}">
                  <a16:creationId xmlns:a16="http://schemas.microsoft.com/office/drawing/2014/main" id="{BFD17633-B5F5-4A88-955E-8045D9B129F4}"/>
                </a:ext>
              </a:extLst>
            </p:cNvPr>
            <p:cNvSpPr>
              <a:spLocks noChangeShapeType="1"/>
            </p:cNvSpPr>
            <p:nvPr/>
          </p:nvSpPr>
          <p:spPr bwMode="auto">
            <a:xfrm>
              <a:off x="3687" y="2553"/>
              <a:ext cx="0" cy="29"/>
            </a:xfrm>
            <a:prstGeom prst="line">
              <a:avLst/>
            </a:prstGeom>
            <a:noFill/>
            <a:ln w="11113">
              <a:solidFill>
                <a:srgbClr val="12151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 name="Line 33">
              <a:extLst>
                <a:ext uri="{FF2B5EF4-FFF2-40B4-BE49-F238E27FC236}">
                  <a16:creationId xmlns:a16="http://schemas.microsoft.com/office/drawing/2014/main" id="{52B2BE9B-A256-48B0-B54A-53B92A97A25A}"/>
                </a:ext>
              </a:extLst>
            </p:cNvPr>
            <p:cNvSpPr>
              <a:spLocks noChangeShapeType="1"/>
            </p:cNvSpPr>
            <p:nvPr/>
          </p:nvSpPr>
          <p:spPr bwMode="auto">
            <a:xfrm>
              <a:off x="1408" y="2253"/>
              <a:ext cx="30" cy="0"/>
            </a:xfrm>
            <a:prstGeom prst="line">
              <a:avLst/>
            </a:prstGeom>
            <a:noFill/>
            <a:ln w="11113">
              <a:solidFill>
                <a:srgbClr val="12151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 name="Line 34">
              <a:extLst>
                <a:ext uri="{FF2B5EF4-FFF2-40B4-BE49-F238E27FC236}">
                  <a16:creationId xmlns:a16="http://schemas.microsoft.com/office/drawing/2014/main" id="{F2AD3D4F-D81E-4A92-8774-46E7D10A0583}"/>
                </a:ext>
              </a:extLst>
            </p:cNvPr>
            <p:cNvSpPr>
              <a:spLocks noChangeShapeType="1"/>
            </p:cNvSpPr>
            <p:nvPr/>
          </p:nvSpPr>
          <p:spPr bwMode="auto">
            <a:xfrm>
              <a:off x="1408" y="1954"/>
              <a:ext cx="30" cy="0"/>
            </a:xfrm>
            <a:prstGeom prst="line">
              <a:avLst/>
            </a:prstGeom>
            <a:noFill/>
            <a:ln w="11113">
              <a:solidFill>
                <a:srgbClr val="12151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Line 35">
              <a:extLst>
                <a:ext uri="{FF2B5EF4-FFF2-40B4-BE49-F238E27FC236}">
                  <a16:creationId xmlns:a16="http://schemas.microsoft.com/office/drawing/2014/main" id="{61B81617-0F07-42AC-875E-A54D59E0F662}"/>
                </a:ext>
              </a:extLst>
            </p:cNvPr>
            <p:cNvSpPr>
              <a:spLocks noChangeShapeType="1"/>
            </p:cNvSpPr>
            <p:nvPr/>
          </p:nvSpPr>
          <p:spPr bwMode="auto">
            <a:xfrm>
              <a:off x="1408" y="1653"/>
              <a:ext cx="30" cy="0"/>
            </a:xfrm>
            <a:prstGeom prst="line">
              <a:avLst/>
            </a:prstGeom>
            <a:noFill/>
            <a:ln w="11113">
              <a:solidFill>
                <a:srgbClr val="12151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 name="Line 36">
              <a:extLst>
                <a:ext uri="{FF2B5EF4-FFF2-40B4-BE49-F238E27FC236}">
                  <a16:creationId xmlns:a16="http://schemas.microsoft.com/office/drawing/2014/main" id="{F9E6DCFA-AD7B-4020-B09B-6FB758BC07B6}"/>
                </a:ext>
              </a:extLst>
            </p:cNvPr>
            <p:cNvSpPr>
              <a:spLocks noChangeShapeType="1"/>
            </p:cNvSpPr>
            <p:nvPr/>
          </p:nvSpPr>
          <p:spPr bwMode="auto">
            <a:xfrm>
              <a:off x="1408" y="1353"/>
              <a:ext cx="30" cy="0"/>
            </a:xfrm>
            <a:prstGeom prst="line">
              <a:avLst/>
            </a:prstGeom>
            <a:noFill/>
            <a:ln w="11113">
              <a:solidFill>
                <a:srgbClr val="12151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 name="Rectangle 37">
              <a:extLst>
                <a:ext uri="{FF2B5EF4-FFF2-40B4-BE49-F238E27FC236}">
                  <a16:creationId xmlns:a16="http://schemas.microsoft.com/office/drawing/2014/main" id="{3A3255FD-8DF6-4887-AD17-DD63AE34DEEC}"/>
                </a:ext>
              </a:extLst>
            </p:cNvPr>
            <p:cNvSpPr>
              <a:spLocks noChangeArrowheads="1"/>
            </p:cNvSpPr>
            <p:nvPr/>
          </p:nvSpPr>
          <p:spPr bwMode="auto">
            <a:xfrm rot="16200000">
              <a:off x="1073" y="1727"/>
              <a:ext cx="371"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0000"/>
                  </a:solidFill>
                  <a:effectLst/>
                  <a:latin typeface="Arial Bold" panose="020B0704020202020204" pitchFamily="34" charset="0"/>
                </a:rPr>
                <a:t>Patients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2" name="Rectangle 38">
              <a:extLst>
                <a:ext uri="{FF2B5EF4-FFF2-40B4-BE49-F238E27FC236}">
                  <a16:creationId xmlns:a16="http://schemas.microsoft.com/office/drawing/2014/main" id="{3F04723B-7028-45D0-A3E0-80A13AEACD26}"/>
                </a:ext>
              </a:extLst>
            </p:cNvPr>
            <p:cNvSpPr>
              <a:spLocks noChangeArrowheads="1"/>
            </p:cNvSpPr>
            <p:nvPr/>
          </p:nvSpPr>
          <p:spPr bwMode="auto">
            <a:xfrm>
              <a:off x="1531" y="2568"/>
              <a:ext cx="7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000000"/>
                  </a:solidFill>
                  <a:effectLst/>
                  <a:latin typeface="Arial" panose="020B0604020202020204" pitchFamily="34" charset="0"/>
                </a:rPr>
                <a:t>SP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3" name="Rectangle 39">
              <a:extLst>
                <a:ext uri="{FF2B5EF4-FFF2-40B4-BE49-F238E27FC236}">
                  <a16:creationId xmlns:a16="http://schemas.microsoft.com/office/drawing/2014/main" id="{F669E2F0-2AE3-4E27-9F75-CE9B453266F6}"/>
                </a:ext>
              </a:extLst>
            </p:cNvPr>
            <p:cNvSpPr>
              <a:spLocks noChangeArrowheads="1"/>
            </p:cNvSpPr>
            <p:nvPr/>
          </p:nvSpPr>
          <p:spPr bwMode="auto">
            <a:xfrm>
              <a:off x="1788" y="2568"/>
              <a:ext cx="12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panose="020B0604020202020204" pitchFamily="34" charset="0"/>
                </a:rPr>
                <a:t>MOP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40">
              <a:extLst>
                <a:ext uri="{FF2B5EF4-FFF2-40B4-BE49-F238E27FC236}">
                  <a16:creationId xmlns:a16="http://schemas.microsoft.com/office/drawing/2014/main" id="{D958E2A1-87F7-4DBE-A473-C08A0C1480E5}"/>
                </a:ext>
              </a:extLst>
            </p:cNvPr>
            <p:cNvSpPr>
              <a:spLocks noChangeArrowheads="1"/>
            </p:cNvSpPr>
            <p:nvPr/>
          </p:nvSpPr>
          <p:spPr bwMode="auto">
            <a:xfrm>
              <a:off x="2090" y="2568"/>
              <a:ext cx="8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panose="020B0604020202020204" pitchFamily="34" charset="0"/>
                </a:rPr>
                <a:t>MP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41">
              <a:extLst>
                <a:ext uri="{FF2B5EF4-FFF2-40B4-BE49-F238E27FC236}">
                  <a16:creationId xmlns:a16="http://schemas.microsoft.com/office/drawing/2014/main" id="{2EDB86F0-DD58-4E1D-999E-946C22546606}"/>
                </a:ext>
              </a:extLst>
            </p:cNvPr>
            <p:cNvSpPr>
              <a:spLocks noChangeArrowheads="1"/>
            </p:cNvSpPr>
            <p:nvPr/>
          </p:nvSpPr>
          <p:spPr bwMode="auto">
            <a:xfrm>
              <a:off x="2380" y="2568"/>
              <a:ext cx="6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panose="020B0604020202020204" pitchFamily="34" charset="0"/>
                </a:rPr>
                <a:t>MI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2">
              <a:extLst>
                <a:ext uri="{FF2B5EF4-FFF2-40B4-BE49-F238E27FC236}">
                  <a16:creationId xmlns:a16="http://schemas.microsoft.com/office/drawing/2014/main" id="{96F4155E-35D8-447E-AE72-9390C1099338}"/>
                </a:ext>
              </a:extLst>
            </p:cNvPr>
            <p:cNvSpPr>
              <a:spLocks noChangeArrowheads="1"/>
            </p:cNvSpPr>
            <p:nvPr/>
          </p:nvSpPr>
          <p:spPr bwMode="auto">
            <a:xfrm>
              <a:off x="2944" y="2568"/>
              <a:ext cx="7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panose="020B0604020202020204" pitchFamily="34" charset="0"/>
                </a:rPr>
                <a:t>SP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3">
              <a:extLst>
                <a:ext uri="{FF2B5EF4-FFF2-40B4-BE49-F238E27FC236}">
                  <a16:creationId xmlns:a16="http://schemas.microsoft.com/office/drawing/2014/main" id="{411BFE33-8A0B-4C38-8C7B-33A1AC9C5FD9}"/>
                </a:ext>
              </a:extLst>
            </p:cNvPr>
            <p:cNvSpPr>
              <a:spLocks noChangeArrowheads="1"/>
            </p:cNvSpPr>
            <p:nvPr/>
          </p:nvSpPr>
          <p:spPr bwMode="auto">
            <a:xfrm>
              <a:off x="3201" y="2568"/>
              <a:ext cx="12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panose="020B0604020202020204" pitchFamily="34" charset="0"/>
                </a:rPr>
                <a:t>MOP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4">
              <a:extLst>
                <a:ext uri="{FF2B5EF4-FFF2-40B4-BE49-F238E27FC236}">
                  <a16:creationId xmlns:a16="http://schemas.microsoft.com/office/drawing/2014/main" id="{F823BEB0-F0A5-445E-9541-E0594F5EE906}"/>
                </a:ext>
              </a:extLst>
            </p:cNvPr>
            <p:cNvSpPr>
              <a:spLocks noChangeArrowheads="1"/>
            </p:cNvSpPr>
            <p:nvPr/>
          </p:nvSpPr>
          <p:spPr bwMode="auto">
            <a:xfrm>
              <a:off x="3503" y="2568"/>
              <a:ext cx="8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panose="020B0604020202020204" pitchFamily="34" charset="0"/>
                </a:rPr>
                <a:t>MP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47">
              <a:extLst>
                <a:ext uri="{FF2B5EF4-FFF2-40B4-BE49-F238E27FC236}">
                  <a16:creationId xmlns:a16="http://schemas.microsoft.com/office/drawing/2014/main" id="{EEFFABF2-85E9-4724-8426-18EBF4B0F045}"/>
                </a:ext>
              </a:extLst>
            </p:cNvPr>
            <p:cNvSpPr>
              <a:spLocks noChangeArrowheads="1"/>
            </p:cNvSpPr>
            <p:nvPr/>
          </p:nvSpPr>
          <p:spPr bwMode="auto">
            <a:xfrm>
              <a:off x="3556" y="1046"/>
              <a:ext cx="22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sz="600" dirty="0"/>
                <a:t>β</a:t>
              </a:r>
              <a:r>
                <a:rPr kumimoji="0" lang="en-US" altLang="en-US" sz="600" b="0" i="0" u="none" strike="noStrike" cap="none" normalizeH="0" baseline="-25000" dirty="0">
                  <a:ln>
                    <a:noFill/>
                  </a:ln>
                  <a:solidFill>
                    <a:srgbClr val="000000"/>
                  </a:solidFill>
                  <a:effectLst/>
                  <a:latin typeface="Arial" panose="020B0604020202020204" pitchFamily="34" charset="0"/>
                </a:rPr>
                <a:t>2</a:t>
              </a:r>
              <a:r>
                <a:rPr kumimoji="0" lang="en-US" altLang="en-US" sz="600" b="0" i="0" u="none" strike="noStrike" cap="none" normalizeH="0" baseline="0" dirty="0">
                  <a:ln>
                    <a:noFill/>
                  </a:ln>
                  <a:solidFill>
                    <a:srgbClr val="000000"/>
                  </a:solidFill>
                  <a:effectLst/>
                  <a:latin typeface="Arial" panose="020B0604020202020204" pitchFamily="34" charset="0"/>
                </a:rPr>
                <a:t>-agonist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0" name="Rectangle 48">
              <a:extLst>
                <a:ext uri="{FF2B5EF4-FFF2-40B4-BE49-F238E27FC236}">
                  <a16:creationId xmlns:a16="http://schemas.microsoft.com/office/drawing/2014/main" id="{48AB1E59-CEE3-45E9-BEC3-FA567F5FC37B}"/>
                </a:ext>
              </a:extLst>
            </p:cNvPr>
            <p:cNvSpPr>
              <a:spLocks noChangeArrowheads="1"/>
            </p:cNvSpPr>
            <p:nvPr/>
          </p:nvSpPr>
          <p:spPr bwMode="auto">
            <a:xfrm>
              <a:off x="3556" y="1126"/>
              <a:ext cx="98"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rgbClr val="000000"/>
                  </a:solidFill>
                  <a:effectLst/>
                  <a:latin typeface="Arial" panose="020B0604020202020204" pitchFamily="34" charset="0"/>
                </a:rPr>
                <a:t>ICS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1" name="Rectangle 49">
              <a:extLst>
                <a:ext uri="{FF2B5EF4-FFF2-40B4-BE49-F238E27FC236}">
                  <a16:creationId xmlns:a16="http://schemas.microsoft.com/office/drawing/2014/main" id="{DC8CCAE1-E078-4B72-A5DA-6032F0294987}"/>
                </a:ext>
              </a:extLst>
            </p:cNvPr>
            <p:cNvSpPr>
              <a:spLocks noChangeArrowheads="1"/>
            </p:cNvSpPr>
            <p:nvPr/>
          </p:nvSpPr>
          <p:spPr bwMode="auto">
            <a:xfrm>
              <a:off x="3793" y="2568"/>
              <a:ext cx="6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panose="020B0604020202020204" pitchFamily="34" charset="0"/>
                </a:rPr>
                <a:t>MI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50">
              <a:extLst>
                <a:ext uri="{FF2B5EF4-FFF2-40B4-BE49-F238E27FC236}">
                  <a16:creationId xmlns:a16="http://schemas.microsoft.com/office/drawing/2014/main" id="{03CC8581-A7FA-4EA3-94A3-98C06B681BBD}"/>
                </a:ext>
              </a:extLst>
            </p:cNvPr>
            <p:cNvSpPr>
              <a:spLocks noChangeArrowheads="1"/>
            </p:cNvSpPr>
            <p:nvPr/>
          </p:nvSpPr>
          <p:spPr bwMode="auto">
            <a:xfrm>
              <a:off x="1763" y="2682"/>
              <a:ext cx="45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0000"/>
                  </a:solidFill>
                  <a:effectLst/>
                  <a:latin typeface="Arial Bold" panose="020B0704020202020204" pitchFamily="34" charset="0"/>
                </a:rPr>
                <a:t>Children (n=753)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3" name="Rectangle 51">
              <a:extLst>
                <a:ext uri="{FF2B5EF4-FFF2-40B4-BE49-F238E27FC236}">
                  <a16:creationId xmlns:a16="http://schemas.microsoft.com/office/drawing/2014/main" id="{86A1B62E-B196-4A5F-8098-694A1A458F0F}"/>
                </a:ext>
              </a:extLst>
            </p:cNvPr>
            <p:cNvSpPr>
              <a:spLocks noChangeArrowheads="1"/>
            </p:cNvSpPr>
            <p:nvPr/>
          </p:nvSpPr>
          <p:spPr bwMode="auto">
            <a:xfrm>
              <a:off x="3184" y="2682"/>
              <a:ext cx="43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0000"/>
                  </a:solidFill>
                  <a:effectLst/>
                  <a:latin typeface="Arial Bold" panose="020B0704020202020204" pitchFamily="34" charset="0"/>
                </a:rPr>
                <a:t>Adults (n=2050)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4" name="Rectangle 52">
              <a:extLst>
                <a:ext uri="{FF2B5EF4-FFF2-40B4-BE49-F238E27FC236}">
                  <a16:creationId xmlns:a16="http://schemas.microsoft.com/office/drawing/2014/main" id="{D04E7BFD-231C-42DD-B6E2-9F77D82B1A18}"/>
                </a:ext>
              </a:extLst>
            </p:cNvPr>
            <p:cNvSpPr>
              <a:spLocks noChangeArrowheads="1"/>
            </p:cNvSpPr>
            <p:nvPr/>
          </p:nvSpPr>
          <p:spPr bwMode="auto">
            <a:xfrm>
              <a:off x="1361" y="2524"/>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53">
              <a:extLst>
                <a:ext uri="{FF2B5EF4-FFF2-40B4-BE49-F238E27FC236}">
                  <a16:creationId xmlns:a16="http://schemas.microsoft.com/office/drawing/2014/main" id="{8613DAB1-9DE8-4976-8352-7EC02539F20E}"/>
                </a:ext>
              </a:extLst>
            </p:cNvPr>
            <p:cNvSpPr>
              <a:spLocks noChangeArrowheads="1"/>
            </p:cNvSpPr>
            <p:nvPr/>
          </p:nvSpPr>
          <p:spPr bwMode="auto">
            <a:xfrm>
              <a:off x="1329" y="2224"/>
              <a:ext cx="6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54">
              <a:extLst>
                <a:ext uri="{FF2B5EF4-FFF2-40B4-BE49-F238E27FC236}">
                  <a16:creationId xmlns:a16="http://schemas.microsoft.com/office/drawing/2014/main" id="{3B68B0B3-5151-408F-A70A-0FF6298ED444}"/>
                </a:ext>
              </a:extLst>
            </p:cNvPr>
            <p:cNvSpPr>
              <a:spLocks noChangeArrowheads="1"/>
            </p:cNvSpPr>
            <p:nvPr/>
          </p:nvSpPr>
          <p:spPr bwMode="auto">
            <a:xfrm>
              <a:off x="1329" y="1925"/>
              <a:ext cx="6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55">
              <a:extLst>
                <a:ext uri="{FF2B5EF4-FFF2-40B4-BE49-F238E27FC236}">
                  <a16:creationId xmlns:a16="http://schemas.microsoft.com/office/drawing/2014/main" id="{690C0552-0524-4079-8688-55CF0B7DC6CB}"/>
                </a:ext>
              </a:extLst>
            </p:cNvPr>
            <p:cNvSpPr>
              <a:spLocks noChangeArrowheads="1"/>
            </p:cNvSpPr>
            <p:nvPr/>
          </p:nvSpPr>
          <p:spPr bwMode="auto">
            <a:xfrm>
              <a:off x="1298" y="1027"/>
              <a:ext cx="9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000000"/>
                  </a:solidFill>
                  <a:effectLst/>
                  <a:latin typeface="Arial" panose="020B0604020202020204" pitchFamily="34" charset="0"/>
                </a:rPr>
                <a:t>100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8" name="Rectangle 56">
              <a:extLst>
                <a:ext uri="{FF2B5EF4-FFF2-40B4-BE49-F238E27FC236}">
                  <a16:creationId xmlns:a16="http://schemas.microsoft.com/office/drawing/2014/main" id="{242AE245-E5CA-4B7E-9DED-F4BDE3907432}"/>
                </a:ext>
              </a:extLst>
            </p:cNvPr>
            <p:cNvSpPr>
              <a:spLocks noChangeArrowheads="1"/>
            </p:cNvSpPr>
            <p:nvPr/>
          </p:nvSpPr>
          <p:spPr bwMode="auto">
            <a:xfrm>
              <a:off x="1329" y="1326"/>
              <a:ext cx="6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000000"/>
                  </a:solidFill>
                  <a:effectLst/>
                  <a:latin typeface="Arial" panose="020B0604020202020204" pitchFamily="34" charset="0"/>
                </a:rPr>
                <a:t>80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9" name="Rectangle 57">
              <a:extLst>
                <a:ext uri="{FF2B5EF4-FFF2-40B4-BE49-F238E27FC236}">
                  <a16:creationId xmlns:a16="http://schemas.microsoft.com/office/drawing/2014/main" id="{030BE44F-16E0-442D-BFFC-4C149D2E2A6E}"/>
                </a:ext>
              </a:extLst>
            </p:cNvPr>
            <p:cNvSpPr>
              <a:spLocks noChangeArrowheads="1"/>
            </p:cNvSpPr>
            <p:nvPr/>
          </p:nvSpPr>
          <p:spPr bwMode="auto">
            <a:xfrm>
              <a:off x="1329" y="1625"/>
              <a:ext cx="6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Line 58">
              <a:extLst>
                <a:ext uri="{FF2B5EF4-FFF2-40B4-BE49-F238E27FC236}">
                  <a16:creationId xmlns:a16="http://schemas.microsoft.com/office/drawing/2014/main" id="{52C83C1F-7D35-4AB6-8174-F096E8B6A0F4}"/>
                </a:ext>
              </a:extLst>
            </p:cNvPr>
            <p:cNvSpPr>
              <a:spLocks noChangeShapeType="1"/>
            </p:cNvSpPr>
            <p:nvPr/>
          </p:nvSpPr>
          <p:spPr bwMode="auto">
            <a:xfrm>
              <a:off x="1482" y="2659"/>
              <a:ext cx="1022" cy="0"/>
            </a:xfrm>
            <a:prstGeom prst="line">
              <a:avLst/>
            </a:prstGeom>
            <a:noFill/>
            <a:ln w="11113">
              <a:solidFill>
                <a:srgbClr val="12151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 name="Line 59">
              <a:extLst>
                <a:ext uri="{FF2B5EF4-FFF2-40B4-BE49-F238E27FC236}">
                  <a16:creationId xmlns:a16="http://schemas.microsoft.com/office/drawing/2014/main" id="{787295E7-F527-43B5-84FA-EDA0303D5470}"/>
                </a:ext>
              </a:extLst>
            </p:cNvPr>
            <p:cNvSpPr>
              <a:spLocks noChangeShapeType="1"/>
            </p:cNvSpPr>
            <p:nvPr/>
          </p:nvSpPr>
          <p:spPr bwMode="auto">
            <a:xfrm>
              <a:off x="2895" y="2659"/>
              <a:ext cx="1022" cy="0"/>
            </a:xfrm>
            <a:prstGeom prst="line">
              <a:avLst/>
            </a:prstGeom>
            <a:noFill/>
            <a:ln w="11113">
              <a:solidFill>
                <a:srgbClr val="12151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sp>
        <p:nvSpPr>
          <p:cNvPr id="63" name="TextBox 62">
            <a:extLst>
              <a:ext uri="{FF2B5EF4-FFF2-40B4-BE49-F238E27FC236}">
                <a16:creationId xmlns:a16="http://schemas.microsoft.com/office/drawing/2014/main" id="{33E1CE1F-AB93-4451-827E-238A0315B15D}"/>
              </a:ext>
            </a:extLst>
          </p:cNvPr>
          <p:cNvSpPr txBox="1"/>
          <p:nvPr/>
        </p:nvSpPr>
        <p:spPr>
          <a:xfrm>
            <a:off x="5820356" y="132708"/>
            <a:ext cx="3220277" cy="590931"/>
          </a:xfrm>
          <a:prstGeom prst="rect">
            <a:avLst/>
          </a:prstGeom>
          <a:solidFill>
            <a:srgbClr val="FF0000"/>
          </a:solidFill>
          <a:ln>
            <a:solidFill>
              <a:srgbClr val="FF0000"/>
            </a:solidFill>
          </a:ln>
        </p:spPr>
        <p:txBody>
          <a:bodyPr wrap="square" rtlCol="0">
            <a:spAutoFit/>
          </a:bodyPr>
          <a:lstStyle/>
          <a:p>
            <a:pPr>
              <a:lnSpc>
                <a:spcPct val="90000"/>
              </a:lnSpc>
              <a:spcBef>
                <a:spcPts val="1200"/>
              </a:spcBef>
              <a:buClr>
                <a:schemeClr val="accent1"/>
              </a:buClr>
            </a:pPr>
            <a:r>
              <a:rPr lang="en-US" sz="1200" dirty="0"/>
              <a:t>Replace with country-specific data on SABA and ICS prescribing patterns as available and appropriate</a:t>
            </a:r>
          </a:p>
        </p:txBody>
      </p:sp>
    </p:spTree>
    <p:extLst>
      <p:ext uri="{BB962C8B-B14F-4D97-AF65-F5344CB8AC3E}">
        <p14:creationId xmlns:p14="http://schemas.microsoft.com/office/powerpoint/2010/main" val="571157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80C1-C19A-064D-B882-E2792E8D7AA8}"/>
              </a:ext>
            </a:extLst>
          </p:cNvPr>
          <p:cNvSpPr>
            <a:spLocks noGrp="1"/>
          </p:cNvSpPr>
          <p:nvPr>
            <p:ph type="title"/>
          </p:nvPr>
        </p:nvSpPr>
        <p:spPr/>
        <p:txBody>
          <a:bodyPr/>
          <a:lstStyle/>
          <a:p>
            <a:r>
              <a:rPr lang="en-US" sz="2400" dirty="0"/>
              <a:t>SABA use and need for future acute asthma health care </a:t>
            </a:r>
            <a:endParaRPr lang="en-US" dirty="0"/>
          </a:p>
        </p:txBody>
      </p:sp>
      <p:sp>
        <p:nvSpPr>
          <p:cNvPr id="10" name="Text Placeholder 9">
            <a:extLst>
              <a:ext uri="{FF2B5EF4-FFF2-40B4-BE49-F238E27FC236}">
                <a16:creationId xmlns:a16="http://schemas.microsoft.com/office/drawing/2014/main" id="{C0554185-C2E1-4CBC-9EA1-BA253D3BE702}"/>
              </a:ext>
            </a:extLst>
          </p:cNvPr>
          <p:cNvSpPr>
            <a:spLocks noGrp="1"/>
          </p:cNvSpPr>
          <p:nvPr>
            <p:ph type="body" sz="quarter" idx="13"/>
          </p:nvPr>
        </p:nvSpPr>
        <p:spPr>
          <a:xfrm>
            <a:off x="246987" y="4880048"/>
            <a:ext cx="8296938" cy="184666"/>
          </a:xfrm>
        </p:spPr>
        <p:txBody>
          <a:bodyPr/>
          <a:lstStyle/>
          <a:p>
            <a:r>
              <a:rPr lang="en-GB" sz="600" baseline="30000" dirty="0"/>
              <a:t>*</a:t>
            </a:r>
            <a:r>
              <a:rPr lang="en-US" altLang="en-US" sz="600" dirty="0">
                <a:solidFill>
                  <a:srgbClr val="000000"/>
                </a:solidFill>
              </a:rPr>
              <a:t>Adjusted for year 2002 use in the predictive validity cohort (n=62369)</a:t>
            </a:r>
            <a:endParaRPr lang="en-US" altLang="en-US" sz="1600" dirty="0"/>
          </a:p>
          <a:p>
            <a:r>
              <a:rPr lang="en-GB" sz="600" dirty="0"/>
              <a:t>Study based on survey of 2250 maintenance organisations members (construct validity sample) and predictive validity sample (n=62369) from the Southern California Kaiser Permanente asthma database.</a:t>
            </a:r>
            <a:br>
              <a:rPr lang="en-GB" sz="600" dirty="0"/>
            </a:br>
            <a:r>
              <a:rPr lang="en-GB" sz="600" dirty="0"/>
              <a:t>Number of hospitalisations and ED visit were compared against SABA canisters dispensed in 12 months. Asthma ED visits and hospitalisations were combined into the single outcome of emergency hospital care for asthma, defined as at least one hospitalisation or ED visit for asthma </a:t>
            </a:r>
            <a:br>
              <a:rPr lang="en-GB" sz="600" dirty="0"/>
            </a:br>
            <a:r>
              <a:rPr lang="en-GB" sz="600" dirty="0"/>
              <a:t>ED = emergency department; OCS = oral corticosteroid; SABA = short-acting </a:t>
            </a:r>
            <a:r>
              <a:rPr lang="el-GR" sz="600" dirty="0"/>
              <a:t>β</a:t>
            </a:r>
            <a:r>
              <a:rPr lang="en-GB" sz="600" baseline="-25000" dirty="0"/>
              <a:t>2</a:t>
            </a:r>
            <a:r>
              <a:rPr lang="en-GB" sz="600" dirty="0"/>
              <a:t>-agonist.</a:t>
            </a:r>
            <a:br>
              <a:rPr lang="en-GB" sz="600" dirty="0"/>
            </a:br>
            <a:r>
              <a:rPr lang="en-GB" sz="600" dirty="0"/>
              <a:t>Schatz M et al. </a:t>
            </a:r>
            <a:r>
              <a:rPr lang="en-GB" sz="600" i="1" dirty="0"/>
              <a:t>J Allergy </a:t>
            </a:r>
            <a:r>
              <a:rPr lang="en-GB" sz="600" i="1" dirty="0" err="1"/>
              <a:t>Clin</a:t>
            </a:r>
            <a:r>
              <a:rPr lang="en-GB" sz="600" i="1" dirty="0"/>
              <a:t> Immunol.</a:t>
            </a:r>
            <a:r>
              <a:rPr lang="en-GB" sz="600" dirty="0"/>
              <a:t> 2006;117:995-1000.</a:t>
            </a:r>
          </a:p>
        </p:txBody>
      </p:sp>
      <p:sp>
        <p:nvSpPr>
          <p:cNvPr id="3" name="Slide Number Placeholder 2">
            <a:extLst>
              <a:ext uri="{FF2B5EF4-FFF2-40B4-BE49-F238E27FC236}">
                <a16:creationId xmlns:a16="http://schemas.microsoft.com/office/drawing/2014/main" id="{55FA3DC5-91BE-E946-A8B8-96501AEFF8DD}"/>
              </a:ext>
            </a:extLst>
          </p:cNvPr>
          <p:cNvSpPr>
            <a:spLocks noGrp="1"/>
          </p:cNvSpPr>
          <p:nvPr>
            <p:ph type="sldNum" sz="quarter" idx="4"/>
          </p:nvPr>
        </p:nvSpPr>
        <p:spPr/>
        <p:txBody>
          <a:bodyPr/>
          <a:lstStyle/>
          <a:p>
            <a:fld id="{3C4F54F3-C349-4609-AFEE-01462D5C7942}" type="slidenum">
              <a:rPr lang="en-GB" smtClean="0"/>
              <a:pPr/>
              <a:t>17</a:t>
            </a:fld>
            <a:endParaRPr lang="en-GB"/>
          </a:p>
        </p:txBody>
      </p:sp>
      <p:sp>
        <p:nvSpPr>
          <p:cNvPr id="25" name="TextBox 24">
            <a:extLst>
              <a:ext uri="{FF2B5EF4-FFF2-40B4-BE49-F238E27FC236}">
                <a16:creationId xmlns:a16="http://schemas.microsoft.com/office/drawing/2014/main" id="{EE8B4899-4E67-044D-97B3-9EF8F68688CF}"/>
              </a:ext>
            </a:extLst>
          </p:cNvPr>
          <p:cNvSpPr txBox="1"/>
          <p:nvPr/>
        </p:nvSpPr>
        <p:spPr>
          <a:xfrm>
            <a:off x="425920" y="969298"/>
            <a:ext cx="8394229" cy="584775"/>
          </a:xfrm>
          <a:prstGeom prst="rect">
            <a:avLst/>
          </a:prstGeom>
          <a:noFill/>
        </p:spPr>
        <p:txBody>
          <a:bodyPr wrap="square" rtlCol="0">
            <a:spAutoFit/>
          </a:bodyPr>
          <a:lstStyle/>
          <a:p>
            <a:pPr algn="ctr"/>
            <a:r>
              <a:rPr lang="en-US" sz="1600" b="1" dirty="0">
                <a:solidFill>
                  <a:srgbClr val="D0006F"/>
                </a:solidFill>
              </a:rPr>
              <a:t>Patients prescribed ≥3 SABAS per year have an increased risk of hospitalisation/OCS prescriptions compared with patients prescribed 0–2 SABAs </a:t>
            </a:r>
          </a:p>
        </p:txBody>
      </p:sp>
      <p:grpSp>
        <p:nvGrpSpPr>
          <p:cNvPr id="7" name="Group 6">
            <a:extLst>
              <a:ext uri="{FF2B5EF4-FFF2-40B4-BE49-F238E27FC236}">
                <a16:creationId xmlns:a16="http://schemas.microsoft.com/office/drawing/2014/main" id="{C23CDD83-39EB-4C51-93CD-F48B601C7FFB}"/>
              </a:ext>
            </a:extLst>
          </p:cNvPr>
          <p:cNvGrpSpPr/>
          <p:nvPr/>
        </p:nvGrpSpPr>
        <p:grpSpPr>
          <a:xfrm>
            <a:off x="246987" y="1719588"/>
            <a:ext cx="4325013" cy="2632052"/>
            <a:chOff x="0" y="0"/>
            <a:chExt cx="4572000" cy="2743200"/>
          </a:xfrm>
        </p:grpSpPr>
        <p:graphicFrame>
          <p:nvGraphicFramePr>
            <p:cNvPr id="8" name="Chart 7">
              <a:extLst>
                <a:ext uri="{FF2B5EF4-FFF2-40B4-BE49-F238E27FC236}">
                  <a16:creationId xmlns:a16="http://schemas.microsoft.com/office/drawing/2014/main" id="{38A0FB04-719A-476B-8C60-EF350F23DF0E}"/>
                </a:ext>
              </a:extLst>
            </p:cNvPr>
            <p:cNvGraphicFramePr/>
            <p:nvPr>
              <p:extLst>
                <p:ext uri="{D42A27DB-BD31-4B8C-83A1-F6EECF244321}">
                  <p14:modId xmlns:p14="http://schemas.microsoft.com/office/powerpoint/2010/main" val="2921254615"/>
                </p:ext>
              </p:extLst>
            </p:nvPr>
          </p:nvGraphicFramePr>
          <p:xfrm>
            <a:off x="0" y="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2">
              <a:extLst>
                <a:ext uri="{FF2B5EF4-FFF2-40B4-BE49-F238E27FC236}">
                  <a16:creationId xmlns:a16="http://schemas.microsoft.com/office/drawing/2014/main" id="{B7F00E7E-9A15-4355-B5DD-23FF6565B168}"/>
                </a:ext>
              </a:extLst>
            </p:cNvPr>
            <p:cNvSpPr txBox="1"/>
            <p:nvPr/>
          </p:nvSpPr>
          <p:spPr>
            <a:xfrm>
              <a:off x="757238" y="1919288"/>
              <a:ext cx="899684" cy="1714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GB" sz="1000" dirty="0">
                  <a:latin typeface="Arial" panose="020B0604020202020204" pitchFamily="34" charset="0"/>
                  <a:cs typeface="Arial" panose="020B0604020202020204" pitchFamily="34" charset="0"/>
                </a:rPr>
                <a:t>Reference</a:t>
              </a:r>
            </a:p>
          </p:txBody>
        </p:sp>
      </p:grpSp>
      <p:grpSp>
        <p:nvGrpSpPr>
          <p:cNvPr id="11" name="Group 10">
            <a:extLst>
              <a:ext uri="{FF2B5EF4-FFF2-40B4-BE49-F238E27FC236}">
                <a16:creationId xmlns:a16="http://schemas.microsoft.com/office/drawing/2014/main" id="{8463E369-9239-434D-AC41-4FA842D83981}"/>
              </a:ext>
            </a:extLst>
          </p:cNvPr>
          <p:cNvGrpSpPr/>
          <p:nvPr/>
        </p:nvGrpSpPr>
        <p:grpSpPr>
          <a:xfrm>
            <a:off x="4395456" y="1719588"/>
            <a:ext cx="4325013" cy="2631600"/>
            <a:chOff x="0" y="0"/>
            <a:chExt cx="4572000" cy="2743200"/>
          </a:xfrm>
        </p:grpSpPr>
        <p:graphicFrame>
          <p:nvGraphicFramePr>
            <p:cNvPr id="12" name="Chart 11">
              <a:extLst>
                <a:ext uri="{FF2B5EF4-FFF2-40B4-BE49-F238E27FC236}">
                  <a16:creationId xmlns:a16="http://schemas.microsoft.com/office/drawing/2014/main" id="{D849BEEE-F5A8-4109-81B4-B8BBEEF91010}"/>
                </a:ext>
              </a:extLst>
            </p:cNvPr>
            <p:cNvGraphicFramePr/>
            <p:nvPr>
              <p:extLst>
                <p:ext uri="{D42A27DB-BD31-4B8C-83A1-F6EECF244321}">
                  <p14:modId xmlns:p14="http://schemas.microsoft.com/office/powerpoint/2010/main" val="3642053105"/>
                </p:ext>
              </p:extLst>
            </p:nvPr>
          </p:nvGraphicFramePr>
          <p:xfrm>
            <a:off x="0" y="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6">
              <a:extLst>
                <a:ext uri="{FF2B5EF4-FFF2-40B4-BE49-F238E27FC236}">
                  <a16:creationId xmlns:a16="http://schemas.microsoft.com/office/drawing/2014/main" id="{FCB0BEBE-BAC8-4E6B-8531-F32AB354B0DD}"/>
                </a:ext>
              </a:extLst>
            </p:cNvPr>
            <p:cNvSpPr txBox="1"/>
            <p:nvPr/>
          </p:nvSpPr>
          <p:spPr>
            <a:xfrm>
              <a:off x="762001" y="1924050"/>
              <a:ext cx="894922" cy="1714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GB" sz="1000" dirty="0">
                  <a:latin typeface="Arial" panose="020B0604020202020204" pitchFamily="34" charset="0"/>
                  <a:cs typeface="Arial" panose="020B0604020202020204" pitchFamily="34" charset="0"/>
                </a:rPr>
                <a:t>Reference</a:t>
              </a:r>
            </a:p>
          </p:txBody>
        </p:sp>
      </p:grpSp>
    </p:spTree>
    <p:extLst>
      <p:ext uri="{BB962C8B-B14F-4D97-AF65-F5344CB8AC3E}">
        <p14:creationId xmlns:p14="http://schemas.microsoft.com/office/powerpoint/2010/main" val="2699468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80C1-C19A-064D-B882-E2792E8D7AA8}"/>
              </a:ext>
            </a:extLst>
          </p:cNvPr>
          <p:cNvSpPr>
            <a:spLocks noGrp="1"/>
          </p:cNvSpPr>
          <p:nvPr>
            <p:ph type="title"/>
          </p:nvPr>
        </p:nvSpPr>
        <p:spPr>
          <a:xfrm>
            <a:off x="246987" y="227006"/>
            <a:ext cx="8717969" cy="600074"/>
          </a:xfrm>
        </p:spPr>
        <p:txBody>
          <a:bodyPr/>
          <a:lstStyle/>
          <a:p>
            <a:r>
              <a:rPr lang="en-US" sz="2400" dirty="0"/>
              <a:t>High SABA use per quarter is associated with increased risk of severe exacerbation in the next quarter</a:t>
            </a:r>
            <a:endParaRPr lang="en-US" dirty="0"/>
          </a:p>
        </p:txBody>
      </p:sp>
      <p:sp>
        <p:nvSpPr>
          <p:cNvPr id="10" name="Text Placeholder 9">
            <a:extLst>
              <a:ext uri="{FF2B5EF4-FFF2-40B4-BE49-F238E27FC236}">
                <a16:creationId xmlns:a16="http://schemas.microsoft.com/office/drawing/2014/main" id="{C0554185-C2E1-4CBC-9EA1-BA253D3BE702}"/>
              </a:ext>
            </a:extLst>
          </p:cNvPr>
          <p:cNvSpPr>
            <a:spLocks noGrp="1"/>
          </p:cNvSpPr>
          <p:nvPr>
            <p:ph type="body" sz="quarter" idx="13"/>
          </p:nvPr>
        </p:nvSpPr>
        <p:spPr>
          <a:xfrm>
            <a:off x="246987" y="4414398"/>
            <a:ext cx="8296938" cy="650316"/>
          </a:xfrm>
        </p:spPr>
        <p:txBody>
          <a:bodyPr/>
          <a:lstStyle/>
          <a:p>
            <a:r>
              <a:rPr lang="en-GB" sz="600" dirty="0"/>
              <a:t>A retrospective study in 33,793 Medicaid and 101,437 commercial patients.</a:t>
            </a:r>
            <a:br>
              <a:rPr lang="en-GB" sz="600" dirty="0"/>
            </a:br>
            <a:r>
              <a:rPr lang="en-GB" sz="600" dirty="0"/>
              <a:t>ED = emergency department; OCS = oral corticosteroid; SABA = short-acting </a:t>
            </a:r>
            <a:r>
              <a:rPr lang="el-GR" sz="600" dirty="0"/>
              <a:t>β</a:t>
            </a:r>
            <a:r>
              <a:rPr lang="en-GB" sz="600" baseline="-25000" dirty="0"/>
              <a:t>2</a:t>
            </a:r>
            <a:r>
              <a:rPr lang="en-GB" sz="600" dirty="0"/>
              <a:t>-agonist.</a:t>
            </a:r>
            <a:br>
              <a:rPr lang="en-GB" sz="600" dirty="0"/>
            </a:br>
            <a:r>
              <a:rPr lang="en-GB" sz="600" dirty="0"/>
              <a:t>Stanford R et al. </a:t>
            </a:r>
            <a:r>
              <a:rPr lang="en-GB" sz="600" i="1" dirty="0"/>
              <a:t>Ann Allergy Asthma Immunol.</a:t>
            </a:r>
            <a:r>
              <a:rPr lang="en-GB" sz="600" dirty="0"/>
              <a:t> 2012;109:403-407.</a:t>
            </a:r>
          </a:p>
        </p:txBody>
      </p:sp>
      <p:sp>
        <p:nvSpPr>
          <p:cNvPr id="3" name="Slide Number Placeholder 2">
            <a:extLst>
              <a:ext uri="{FF2B5EF4-FFF2-40B4-BE49-F238E27FC236}">
                <a16:creationId xmlns:a16="http://schemas.microsoft.com/office/drawing/2014/main" id="{55FA3DC5-91BE-E946-A8B8-96501AEFF8DD}"/>
              </a:ext>
            </a:extLst>
          </p:cNvPr>
          <p:cNvSpPr>
            <a:spLocks noGrp="1"/>
          </p:cNvSpPr>
          <p:nvPr>
            <p:ph type="sldNum" sz="quarter" idx="4"/>
          </p:nvPr>
        </p:nvSpPr>
        <p:spPr/>
        <p:txBody>
          <a:bodyPr/>
          <a:lstStyle/>
          <a:p>
            <a:fld id="{3C4F54F3-C349-4609-AFEE-01462D5C7942}" type="slidenum">
              <a:rPr lang="en-GB" smtClean="0"/>
              <a:pPr/>
              <a:t>18</a:t>
            </a:fld>
            <a:endParaRPr lang="en-GB"/>
          </a:p>
        </p:txBody>
      </p:sp>
      <p:grpSp>
        <p:nvGrpSpPr>
          <p:cNvPr id="4" name="Group 3">
            <a:extLst>
              <a:ext uri="{FF2B5EF4-FFF2-40B4-BE49-F238E27FC236}">
                <a16:creationId xmlns:a16="http://schemas.microsoft.com/office/drawing/2014/main" id="{8F4F076C-3C2A-447E-A0AE-1D74B4E3B8ED}"/>
              </a:ext>
            </a:extLst>
          </p:cNvPr>
          <p:cNvGrpSpPr/>
          <p:nvPr/>
        </p:nvGrpSpPr>
        <p:grpSpPr>
          <a:xfrm>
            <a:off x="4458901" y="1770751"/>
            <a:ext cx="4366542" cy="2512240"/>
            <a:chOff x="4458901" y="2161877"/>
            <a:chExt cx="4366542" cy="2512240"/>
          </a:xfrm>
        </p:grpSpPr>
        <p:graphicFrame>
          <p:nvGraphicFramePr>
            <p:cNvPr id="34" name="Chart 33">
              <a:extLst>
                <a:ext uri="{FF2B5EF4-FFF2-40B4-BE49-F238E27FC236}">
                  <a16:creationId xmlns:a16="http://schemas.microsoft.com/office/drawing/2014/main" id="{75F61254-4AE6-4255-A578-CF5CBCD61719}"/>
                </a:ext>
              </a:extLst>
            </p:cNvPr>
            <p:cNvGraphicFramePr/>
            <p:nvPr>
              <p:extLst/>
            </p:nvPr>
          </p:nvGraphicFramePr>
          <p:xfrm>
            <a:off x="4458901" y="2161877"/>
            <a:ext cx="4366542" cy="2512240"/>
          </p:xfrm>
          <a:graphic>
            <a:graphicData uri="http://schemas.openxmlformats.org/drawingml/2006/chart">
              <c:chart xmlns:c="http://schemas.openxmlformats.org/drawingml/2006/chart" xmlns:r="http://schemas.openxmlformats.org/officeDocument/2006/relationships" r:id="rId3"/>
            </a:graphicData>
          </a:graphic>
        </p:graphicFrame>
        <p:sp>
          <p:nvSpPr>
            <p:cNvPr id="37" name="Rectángulo 18">
              <a:extLst>
                <a:ext uri="{FF2B5EF4-FFF2-40B4-BE49-F238E27FC236}">
                  <a16:creationId xmlns:a16="http://schemas.microsoft.com/office/drawing/2014/main" id="{A5427854-5B0A-4C22-8259-F53FCCC38BA6}"/>
                </a:ext>
              </a:extLst>
            </p:cNvPr>
            <p:cNvSpPr/>
            <p:nvPr/>
          </p:nvSpPr>
          <p:spPr bwMode="auto">
            <a:xfrm>
              <a:off x="5799053" y="2502428"/>
              <a:ext cx="1245019" cy="196064"/>
            </a:xfrm>
            <a:prstGeom prst="rect">
              <a:avLst/>
            </a:prstGeom>
            <a:noFill/>
            <a:ln>
              <a:noFill/>
            </a:ln>
            <a:effectLst/>
            <a:extLst>
              <a:ext uri="{909E8E84-426E-40DD-AFC4-6F175D3DCCD1}">
                <a14:hiddenFill xmlns:a14="http://schemas.microsoft.com/office/drawing/2010/main">
                  <a:solidFill>
                    <a:schemeClr val="accent1"/>
                  </a:solidFill>
                </a14:hiddenFill>
              </a:ext>
            </a:ex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marL="0" marR="0" lvl="0" indent="0" algn="l" defTabSz="457178" rtl="0" eaLnBrk="1" fontAlgn="auto" latinLnBrk="0" hangingPunct="1">
                <a:lnSpc>
                  <a:spcPct val="100000"/>
                </a:lnSpc>
                <a:spcBef>
                  <a:spcPct val="0"/>
                </a:spcBef>
                <a:spcAft>
                  <a:spcPct val="0"/>
                </a:spcAft>
                <a:buClrTx/>
                <a:buSzTx/>
                <a:buFontTx/>
                <a:buNone/>
                <a:tabLst/>
                <a:defRPr/>
              </a:pPr>
              <a:r>
                <a:rPr lang="en-GB" sz="800" dirty="0">
                  <a:solidFill>
                    <a:srgbClr val="000000"/>
                  </a:solidFill>
                  <a:latin typeface="Arial"/>
                  <a:sym typeface="+mn-lt"/>
                </a:rPr>
                <a:t>Children (n=41,753)</a:t>
              </a:r>
              <a:endParaRPr kumimoji="0" lang="en-GB" sz="800" b="0" i="0" u="none" strike="noStrike" kern="1200" cap="none" spc="0" normalizeH="0" baseline="0" noProof="0" dirty="0">
                <a:ln>
                  <a:noFill/>
                </a:ln>
                <a:solidFill>
                  <a:srgbClr val="000000"/>
                </a:solidFill>
                <a:effectLst/>
                <a:uLnTx/>
                <a:uFillTx/>
                <a:latin typeface="Arial"/>
                <a:ea typeface="+mn-ea"/>
                <a:cs typeface="+mn-cs"/>
                <a:sym typeface="+mn-lt"/>
              </a:endParaRPr>
            </a:p>
          </p:txBody>
        </p:sp>
        <p:sp>
          <p:nvSpPr>
            <p:cNvPr id="38" name="Rectángulo 53">
              <a:extLst>
                <a:ext uri="{FF2B5EF4-FFF2-40B4-BE49-F238E27FC236}">
                  <a16:creationId xmlns:a16="http://schemas.microsoft.com/office/drawing/2014/main" id="{8024DCC6-E2C9-4693-A7C0-9C508B2256B8}"/>
                </a:ext>
              </a:extLst>
            </p:cNvPr>
            <p:cNvSpPr/>
            <p:nvPr/>
          </p:nvSpPr>
          <p:spPr bwMode="auto">
            <a:xfrm>
              <a:off x="5566425" y="2529901"/>
              <a:ext cx="179694" cy="12291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78"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dirty="0">
                <a:ln>
                  <a:noFill/>
                </a:ln>
                <a:solidFill>
                  <a:srgbClr val="FFFFFF"/>
                </a:solidFill>
                <a:effectLst/>
                <a:uLnTx/>
                <a:uFillTx/>
                <a:latin typeface="Arial"/>
                <a:ea typeface="+mn-ea"/>
                <a:cs typeface="+mn-cs"/>
              </a:endParaRPr>
            </a:p>
          </p:txBody>
        </p:sp>
        <p:sp>
          <p:nvSpPr>
            <p:cNvPr id="39" name="Rectángulo 18">
              <a:extLst>
                <a:ext uri="{FF2B5EF4-FFF2-40B4-BE49-F238E27FC236}">
                  <a16:creationId xmlns:a16="http://schemas.microsoft.com/office/drawing/2014/main" id="{5C0B42C6-95FE-4664-BC0D-1744431709BF}"/>
                </a:ext>
              </a:extLst>
            </p:cNvPr>
            <p:cNvSpPr/>
            <p:nvPr/>
          </p:nvSpPr>
          <p:spPr bwMode="auto">
            <a:xfrm>
              <a:off x="5799053" y="2336853"/>
              <a:ext cx="1245019" cy="196064"/>
            </a:xfrm>
            <a:prstGeom prst="rect">
              <a:avLst/>
            </a:prstGeom>
            <a:noFill/>
            <a:ln>
              <a:noFill/>
            </a:ln>
            <a:effectLst/>
            <a:extLst>
              <a:ext uri="{909E8E84-426E-40DD-AFC4-6F175D3DCCD1}">
                <a14:hiddenFill xmlns:a14="http://schemas.microsoft.com/office/drawing/2010/main">
                  <a:solidFill>
                    <a:schemeClr val="accent1"/>
                  </a:solidFill>
                </a14:hiddenFill>
              </a:ext>
            </a:ex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marL="0" marR="0" lvl="0" indent="0" algn="l" defTabSz="457178" rtl="0" eaLnBrk="1" fontAlgn="auto" latinLnBrk="0" hangingPunct="1">
                <a:lnSpc>
                  <a:spcPct val="100000"/>
                </a:lnSpc>
                <a:spcBef>
                  <a:spcPct val="0"/>
                </a:spcBef>
                <a:spcAft>
                  <a:spcPct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Arial"/>
                  <a:ea typeface="+mn-ea"/>
                  <a:cs typeface="+mn-cs"/>
                  <a:sym typeface="+mn-lt"/>
                </a:rPr>
                <a:t>Adults (n=59,684)</a:t>
              </a:r>
            </a:p>
          </p:txBody>
        </p:sp>
        <p:sp>
          <p:nvSpPr>
            <p:cNvPr id="40" name="Rectángulo 53">
              <a:extLst>
                <a:ext uri="{FF2B5EF4-FFF2-40B4-BE49-F238E27FC236}">
                  <a16:creationId xmlns:a16="http://schemas.microsoft.com/office/drawing/2014/main" id="{26F3351C-A52F-47AF-BE0B-FE64E50524AC}"/>
                </a:ext>
              </a:extLst>
            </p:cNvPr>
            <p:cNvSpPr/>
            <p:nvPr/>
          </p:nvSpPr>
          <p:spPr bwMode="auto">
            <a:xfrm>
              <a:off x="5566425" y="2358085"/>
              <a:ext cx="179694" cy="122918"/>
            </a:xfrm>
            <a:prstGeom prst="rect">
              <a:avLst/>
            </a:prstGeom>
            <a:solidFill>
              <a:srgbClr val="D000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78"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dirty="0">
                <a:ln>
                  <a:noFill/>
                </a:ln>
                <a:solidFill>
                  <a:srgbClr val="FFFFFF"/>
                </a:solidFill>
                <a:effectLst/>
                <a:uLnTx/>
                <a:uFillTx/>
                <a:latin typeface="Arial"/>
                <a:ea typeface="+mn-ea"/>
                <a:cs typeface="+mn-cs"/>
              </a:endParaRPr>
            </a:p>
          </p:txBody>
        </p:sp>
        <p:sp>
          <p:nvSpPr>
            <p:cNvPr id="41" name="TextBox 40">
              <a:extLst>
                <a:ext uri="{FF2B5EF4-FFF2-40B4-BE49-F238E27FC236}">
                  <a16:creationId xmlns:a16="http://schemas.microsoft.com/office/drawing/2014/main" id="{5B5AC2D7-7097-4EAE-91AF-23CDEDB6C1E0}"/>
                </a:ext>
              </a:extLst>
            </p:cNvPr>
            <p:cNvSpPr txBox="1"/>
            <p:nvPr/>
          </p:nvSpPr>
          <p:spPr>
            <a:xfrm>
              <a:off x="6162482" y="4358449"/>
              <a:ext cx="1819729" cy="246221"/>
            </a:xfrm>
            <a:prstGeom prst="rect">
              <a:avLst/>
            </a:prstGeom>
            <a:noFill/>
          </p:spPr>
          <p:txBody>
            <a:bodyPr wrap="none" rtlCol="0">
              <a:spAutoFit/>
            </a:bodyPr>
            <a:lstStyle/>
            <a:p>
              <a:r>
                <a:rPr lang="en-US" sz="1000" b="1" dirty="0">
                  <a:solidFill>
                    <a:schemeClr val="tx2"/>
                  </a:solidFill>
                </a:rPr>
                <a:t>Number of SABA canisters</a:t>
              </a:r>
            </a:p>
          </p:txBody>
        </p:sp>
      </p:grpSp>
      <p:sp>
        <p:nvSpPr>
          <p:cNvPr id="13" name="TextBox 12">
            <a:extLst>
              <a:ext uri="{FF2B5EF4-FFF2-40B4-BE49-F238E27FC236}">
                <a16:creationId xmlns:a16="http://schemas.microsoft.com/office/drawing/2014/main" id="{2D3710A2-53BD-417B-A0AA-38B98BBFEDAE}"/>
              </a:ext>
            </a:extLst>
          </p:cNvPr>
          <p:cNvSpPr txBox="1"/>
          <p:nvPr/>
        </p:nvSpPr>
        <p:spPr>
          <a:xfrm>
            <a:off x="4821673" y="1364090"/>
            <a:ext cx="4028081" cy="415498"/>
          </a:xfrm>
          <a:prstGeom prst="rect">
            <a:avLst/>
          </a:prstGeom>
          <a:noFill/>
        </p:spPr>
        <p:txBody>
          <a:bodyPr wrap="square" rtlCol="0">
            <a:spAutoFit/>
          </a:bodyPr>
          <a:lstStyle/>
          <a:p>
            <a:pPr lvl="0" algn="ctr">
              <a:defRPr/>
            </a:pPr>
            <a:r>
              <a:rPr kumimoji="0" lang="en-GB" sz="1050" b="1" i="0" u="none" strike="noStrike" kern="1200" cap="none" spc="0" normalizeH="0" baseline="0" noProof="0" dirty="0">
                <a:ln>
                  <a:noFill/>
                </a:ln>
                <a:solidFill>
                  <a:srgbClr val="000000"/>
                </a:solidFill>
                <a:effectLst/>
                <a:uLnTx/>
                <a:uFillTx/>
                <a:latin typeface="Arial"/>
                <a:ea typeface="+mn-ea"/>
                <a:cs typeface="+mn-cs"/>
              </a:rPr>
              <a:t>Odds of asthma-related hospitalisation or ED visit by number of SABA canisters (commercial cohort)</a:t>
            </a:r>
            <a:endParaRPr kumimoji="0" lang="en-GB" sz="1050" b="1" i="0" u="none" strike="noStrike" kern="1200" cap="none" spc="0" normalizeH="0" baseline="30000" noProof="0" dirty="0">
              <a:ln>
                <a:noFill/>
              </a:ln>
              <a:solidFill>
                <a:srgbClr val="000000"/>
              </a:solidFill>
              <a:effectLst/>
              <a:uLnTx/>
              <a:uFillTx/>
              <a:latin typeface="Arial"/>
              <a:ea typeface="+mn-ea"/>
              <a:cs typeface="+mn-cs"/>
            </a:endParaRPr>
          </a:p>
        </p:txBody>
      </p:sp>
      <p:graphicFrame>
        <p:nvGraphicFramePr>
          <p:cNvPr id="16" name="Content Placeholder 4">
            <a:extLst>
              <a:ext uri="{FF2B5EF4-FFF2-40B4-BE49-F238E27FC236}">
                <a16:creationId xmlns:a16="http://schemas.microsoft.com/office/drawing/2014/main" id="{016FF14F-819A-4ED8-8973-7E8B4A9689A2}"/>
              </a:ext>
            </a:extLst>
          </p:cNvPr>
          <p:cNvGraphicFramePr>
            <a:graphicFrameLocks/>
          </p:cNvGraphicFramePr>
          <p:nvPr>
            <p:extLst>
              <p:ext uri="{D42A27DB-BD31-4B8C-83A1-F6EECF244321}">
                <p14:modId xmlns:p14="http://schemas.microsoft.com/office/powerpoint/2010/main" val="2073224848"/>
              </p:ext>
            </p:extLst>
          </p:nvPr>
        </p:nvGraphicFramePr>
        <p:xfrm>
          <a:off x="344488" y="1429385"/>
          <a:ext cx="4338545" cy="2834640"/>
        </p:xfrm>
        <a:graphic>
          <a:graphicData uri="http://schemas.openxmlformats.org/drawingml/2006/table">
            <a:tbl>
              <a:tblPr firstRow="1" bandRow="1">
                <a:tableStyleId>{69012ECD-51FC-41F1-AA8D-1B2483CD663E}</a:tableStyleId>
              </a:tblPr>
              <a:tblGrid>
                <a:gridCol w="596038">
                  <a:extLst>
                    <a:ext uri="{9D8B030D-6E8A-4147-A177-3AD203B41FA5}">
                      <a16:colId xmlns:a16="http://schemas.microsoft.com/office/drawing/2014/main" val="125095811"/>
                    </a:ext>
                  </a:extLst>
                </a:gridCol>
                <a:gridCol w="813131">
                  <a:extLst>
                    <a:ext uri="{9D8B030D-6E8A-4147-A177-3AD203B41FA5}">
                      <a16:colId xmlns:a16="http://schemas.microsoft.com/office/drawing/2014/main" val="1308538710"/>
                    </a:ext>
                  </a:extLst>
                </a:gridCol>
                <a:gridCol w="798482">
                  <a:extLst>
                    <a:ext uri="{9D8B030D-6E8A-4147-A177-3AD203B41FA5}">
                      <a16:colId xmlns:a16="http://schemas.microsoft.com/office/drawing/2014/main" val="3519737573"/>
                    </a:ext>
                  </a:extLst>
                </a:gridCol>
                <a:gridCol w="798482">
                  <a:extLst>
                    <a:ext uri="{9D8B030D-6E8A-4147-A177-3AD203B41FA5}">
                      <a16:colId xmlns:a16="http://schemas.microsoft.com/office/drawing/2014/main" val="282393377"/>
                    </a:ext>
                  </a:extLst>
                </a:gridCol>
                <a:gridCol w="666206">
                  <a:extLst>
                    <a:ext uri="{9D8B030D-6E8A-4147-A177-3AD203B41FA5}">
                      <a16:colId xmlns:a16="http://schemas.microsoft.com/office/drawing/2014/main" val="3816332972"/>
                    </a:ext>
                  </a:extLst>
                </a:gridCol>
                <a:gridCol w="666206">
                  <a:extLst>
                    <a:ext uri="{9D8B030D-6E8A-4147-A177-3AD203B41FA5}">
                      <a16:colId xmlns:a16="http://schemas.microsoft.com/office/drawing/2014/main" val="1775272097"/>
                    </a:ext>
                  </a:extLst>
                </a:gridCol>
              </a:tblGrid>
              <a:tr h="207492">
                <a:tc gridSpan="6">
                  <a:txBody>
                    <a:bodyPr/>
                    <a:lstStyle/>
                    <a:p>
                      <a:r>
                        <a:rPr lang="en-US" sz="900" dirty="0">
                          <a:latin typeface="+mn-lt"/>
                        </a:rPr>
                        <a:t>Relationships of critical SABA use values to asthma-related outcomes</a:t>
                      </a:r>
                      <a:br>
                        <a:rPr lang="en-US" sz="900" dirty="0">
                          <a:latin typeface="+mn-lt"/>
                        </a:rPr>
                      </a:br>
                      <a:r>
                        <a:rPr lang="en-US" sz="900" dirty="0">
                          <a:latin typeface="+mn-lt"/>
                        </a:rPr>
                        <a:t>in the 12-month follow-up period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endParaRPr lang="en-US"/>
                    </a:p>
                  </a:txBody>
                  <a:tcPr/>
                </a:tc>
                <a:tc hMerge="1">
                  <a:txBody>
                    <a:bodyPr/>
                    <a:lstStyle/>
                    <a:p>
                      <a:pPr algn="ctr"/>
                      <a:endParaRPr lang="en-US" sz="12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endParaRPr lang="en-US"/>
                    </a:p>
                  </a:txBody>
                  <a:tcPr/>
                </a:tc>
                <a:tc hMerge="1">
                  <a:txBody>
                    <a:bodyPr/>
                    <a:lstStyle/>
                    <a:p>
                      <a:pPr algn="ctr"/>
                      <a:endParaRPr lang="en-US" sz="12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78822349"/>
                  </a:ext>
                </a:extLst>
              </a:tr>
              <a:tr h="0">
                <a:tc rowSpan="2">
                  <a:txBody>
                    <a:bodyPr/>
                    <a:lstStyle/>
                    <a:p>
                      <a:r>
                        <a:rPr lang="en-US" sz="800" b="1" dirty="0">
                          <a:latin typeface="+mn-lt"/>
                        </a:rPr>
                        <a:t>Cohort</a:t>
                      </a:r>
                    </a:p>
                  </a:txBody>
                  <a:tcPr marL="46800" marR="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r>
                        <a:rPr lang="en-US" sz="800" b="1" dirty="0">
                          <a:latin typeface="+mn-lt"/>
                        </a:rPr>
                        <a:t>Critical SABA </a:t>
                      </a:r>
                      <a:br>
                        <a:rPr lang="en-US" sz="800" b="1" dirty="0">
                          <a:latin typeface="+mn-lt"/>
                        </a:rPr>
                      </a:br>
                      <a:r>
                        <a:rPr lang="en-US" sz="800" b="1" dirty="0">
                          <a:latin typeface="+mn-lt"/>
                        </a:rPr>
                        <a:t>use and optimal assessment period</a:t>
                      </a:r>
                    </a:p>
                  </a:txBody>
                  <a:tcPr marL="46800" marR="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a:r>
                        <a:rPr lang="en-US" sz="800" b="1" dirty="0">
                          <a:latin typeface="+mn-lt"/>
                        </a:rPr>
                        <a:t>Asthma-related exacerbations</a:t>
                      </a:r>
                      <a:endParaRPr lang="en-US" sz="800" b="1" baseline="30000" dirty="0">
                        <a:latin typeface="+mn-lt"/>
                      </a:endParaRPr>
                    </a:p>
                  </a:txBody>
                  <a:tcPr marL="46800" marR="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3683016"/>
                  </a:ext>
                </a:extLst>
              </a:tr>
              <a:tr h="0">
                <a:tc vMerge="1">
                  <a:txBody>
                    <a:bodyPr/>
                    <a:lstStyle/>
                    <a:p>
                      <a:endParaRPr lang="en-US" sz="12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sz="12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latin typeface="+mn-lt"/>
                        </a:rPr>
                        <a:t>Hospitalisation/</a:t>
                      </a:r>
                    </a:p>
                    <a:p>
                      <a:pPr algn="ctr"/>
                      <a:r>
                        <a:rPr lang="en-US" sz="800" dirty="0">
                          <a:latin typeface="+mn-lt"/>
                        </a:rPr>
                        <a:t>ED visit</a:t>
                      </a: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latin typeface="+mn-lt"/>
                        </a:rPr>
                        <a:t>Hospitalisation</a:t>
                      </a: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latin typeface="+mn-lt"/>
                        </a:rPr>
                        <a:t>ED visit</a:t>
                      </a:r>
                      <a:endParaRPr lang="en-US" sz="800" b="1" dirty="0">
                        <a:latin typeface="+mn-lt"/>
                      </a:endParaRP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latin typeface="+mn-lt"/>
                        </a:rPr>
                        <a:t>OCS-dispensing event</a:t>
                      </a:r>
                      <a:endParaRPr lang="en-US" sz="800" b="1" dirty="0">
                        <a:latin typeface="+mn-lt"/>
                      </a:endParaRP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16532323"/>
                  </a:ext>
                </a:extLst>
              </a:tr>
              <a:tr h="0">
                <a:tc gridSpan="6">
                  <a:txBody>
                    <a:bodyPr/>
                    <a:lstStyle/>
                    <a:p>
                      <a:r>
                        <a:rPr lang="en-US" sz="800" b="1" dirty="0">
                          <a:solidFill>
                            <a:schemeClr val="bg1"/>
                          </a:solidFill>
                          <a:latin typeface="+mn-lt"/>
                        </a:rPr>
                        <a:t>Commercial</a:t>
                      </a: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pPr algn="ctr"/>
                      <a:endParaRPr lang="en-US" sz="800" dirty="0">
                        <a:latin typeface="+mn-lt"/>
                      </a:endParaRP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800" baseline="30000" dirty="0">
                        <a:latin typeface="+mn-lt"/>
                      </a:endParaRP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800" dirty="0">
                        <a:latin typeface="+mn-lt"/>
                      </a:endParaRP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800" baseline="30000" dirty="0">
                        <a:latin typeface="+mn-lt"/>
                      </a:endParaRP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endParaRPr lang="en-US" sz="800" b="1" baseline="30000" dirty="0">
                        <a:latin typeface="+mn-lt"/>
                      </a:endParaRP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63880274"/>
                  </a:ext>
                </a:extLst>
              </a:tr>
              <a:tr h="0">
                <a:tc>
                  <a:txBody>
                    <a:bodyPr/>
                    <a:lstStyle/>
                    <a:p>
                      <a:r>
                        <a:rPr lang="en-US" sz="800" dirty="0">
                          <a:latin typeface="+mn-lt"/>
                        </a:rPr>
                        <a:t>Children (n=41,753)</a:t>
                      </a: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latin typeface="+mn-lt"/>
                        </a:rPr>
                        <a:t>≥3 in </a:t>
                      </a:r>
                      <a:br>
                        <a:rPr lang="en-US" sz="800" dirty="0">
                          <a:latin typeface="+mn-lt"/>
                        </a:rPr>
                      </a:br>
                      <a:r>
                        <a:rPr lang="en-US" sz="800" dirty="0">
                          <a:latin typeface="+mn-lt"/>
                        </a:rPr>
                        <a:t>12 months</a:t>
                      </a: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latin typeface="+mn-lt"/>
                        </a:rPr>
                        <a:t>2.23</a:t>
                      </a:r>
                      <a:br>
                        <a:rPr lang="en-US" sz="800" dirty="0">
                          <a:latin typeface="+mn-lt"/>
                        </a:rPr>
                      </a:br>
                      <a:r>
                        <a:rPr lang="en-US" sz="800" dirty="0">
                          <a:latin typeface="+mn-lt"/>
                        </a:rPr>
                        <a:t>(1.94, 2.56)</a:t>
                      </a:r>
                      <a:endParaRPr lang="en-US" sz="800" baseline="30000" dirty="0">
                        <a:latin typeface="+mn-lt"/>
                      </a:endParaRP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latin typeface="+mn-lt"/>
                        </a:rPr>
                        <a:t>2.63</a:t>
                      </a:r>
                      <a:br>
                        <a:rPr lang="en-US" sz="800" dirty="0">
                          <a:latin typeface="+mn-lt"/>
                        </a:rPr>
                      </a:br>
                      <a:r>
                        <a:rPr lang="en-US" sz="800" dirty="0">
                          <a:latin typeface="+mn-lt"/>
                        </a:rPr>
                        <a:t>(1.85, 3.74)</a:t>
                      </a: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latin typeface="+mn-lt"/>
                        </a:rPr>
                        <a:t>2.16</a:t>
                      </a:r>
                      <a:br>
                        <a:rPr lang="en-US" sz="800" dirty="0">
                          <a:latin typeface="+mn-lt"/>
                        </a:rPr>
                      </a:br>
                      <a:r>
                        <a:rPr lang="en-US" sz="800" dirty="0">
                          <a:latin typeface="+mn-lt"/>
                        </a:rPr>
                        <a:t>(1.87, 2.49)</a:t>
                      </a:r>
                      <a:endParaRPr lang="en-US" sz="800" baseline="30000" dirty="0">
                        <a:latin typeface="+mn-lt"/>
                      </a:endParaRP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800" dirty="0">
                          <a:latin typeface="+mn-lt"/>
                        </a:rPr>
                        <a:t>1.60</a:t>
                      </a:r>
                      <a:br>
                        <a:rPr lang="en-US" sz="800" dirty="0">
                          <a:latin typeface="+mn-lt"/>
                        </a:rPr>
                      </a:br>
                      <a:r>
                        <a:rPr lang="en-US" sz="800" dirty="0">
                          <a:latin typeface="+mn-lt"/>
                        </a:rPr>
                        <a:t>(1.49, 1.71)</a:t>
                      </a:r>
                      <a:endParaRPr lang="en-US" sz="800" b="1" baseline="30000" dirty="0">
                        <a:latin typeface="+mn-lt"/>
                      </a:endParaRP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4234411"/>
                  </a:ext>
                </a:extLst>
              </a:tr>
              <a:tr h="122509">
                <a:tc>
                  <a:txBody>
                    <a:bodyPr/>
                    <a:lstStyle/>
                    <a:p>
                      <a:pPr algn="l"/>
                      <a:r>
                        <a:rPr lang="en-US" sz="800" dirty="0">
                          <a:latin typeface="+mn-lt"/>
                        </a:rPr>
                        <a:t>Adults</a:t>
                      </a:r>
                      <a:br>
                        <a:rPr lang="en-US" sz="800" dirty="0">
                          <a:latin typeface="+mn-lt"/>
                        </a:rPr>
                      </a:br>
                      <a:r>
                        <a:rPr lang="en-US" sz="800" dirty="0">
                          <a:latin typeface="+mn-lt"/>
                        </a:rPr>
                        <a:t>(n=59,684)</a:t>
                      </a: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latin typeface="+mn-lt"/>
                        </a:rPr>
                        <a:t>≥2 in </a:t>
                      </a:r>
                      <a:br>
                        <a:rPr lang="en-US" sz="800" dirty="0">
                          <a:latin typeface="+mn-lt"/>
                        </a:rPr>
                      </a:br>
                      <a:r>
                        <a:rPr lang="en-US" sz="800" dirty="0">
                          <a:latin typeface="+mn-lt"/>
                        </a:rPr>
                        <a:t>6 months</a:t>
                      </a: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latin typeface="+mn-lt"/>
                        </a:rPr>
                        <a:t>2.21</a:t>
                      </a:r>
                      <a:br>
                        <a:rPr lang="en-US" sz="800" dirty="0">
                          <a:latin typeface="+mn-lt"/>
                        </a:rPr>
                      </a:br>
                      <a:r>
                        <a:rPr lang="en-US" sz="800" dirty="0">
                          <a:latin typeface="+mn-lt"/>
                        </a:rPr>
                        <a:t>(1.98, 2.47)</a:t>
                      </a: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latin typeface="+mn-lt"/>
                        </a:rPr>
                        <a:t>2.08</a:t>
                      </a:r>
                      <a:br>
                        <a:rPr lang="en-US" sz="800" dirty="0">
                          <a:latin typeface="+mn-lt"/>
                        </a:rPr>
                      </a:br>
                      <a:r>
                        <a:rPr lang="en-US" sz="800" dirty="0">
                          <a:latin typeface="+mn-lt"/>
                        </a:rPr>
                        <a:t>(1.64, 2.65)</a:t>
                      </a: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latin typeface="+mn-lt"/>
                        </a:rPr>
                        <a:t>2.23</a:t>
                      </a:r>
                      <a:br>
                        <a:rPr lang="en-US" sz="800" dirty="0">
                          <a:latin typeface="+mn-lt"/>
                        </a:rPr>
                      </a:br>
                      <a:r>
                        <a:rPr lang="en-US" sz="800" dirty="0">
                          <a:latin typeface="+mn-lt"/>
                        </a:rPr>
                        <a:t>(1.98, 2.50)</a:t>
                      </a:r>
                      <a:endParaRPr lang="en-US" sz="800" baseline="30000" dirty="0">
                        <a:latin typeface="+mn-lt"/>
                      </a:endParaRP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800" dirty="0">
                          <a:latin typeface="+mn-lt"/>
                        </a:rPr>
                        <a:t>1.45</a:t>
                      </a:r>
                      <a:br>
                        <a:rPr lang="en-US" sz="800" dirty="0">
                          <a:latin typeface="+mn-lt"/>
                        </a:rPr>
                      </a:br>
                      <a:r>
                        <a:rPr lang="en-US" sz="800" dirty="0">
                          <a:latin typeface="+mn-lt"/>
                        </a:rPr>
                        <a:t>(1.38, 1.53)</a:t>
                      </a:r>
                      <a:endParaRPr lang="en-US" sz="800" b="1" baseline="30000" dirty="0">
                        <a:latin typeface="+mn-lt"/>
                      </a:endParaRP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280775"/>
                  </a:ext>
                </a:extLst>
              </a:tr>
              <a:tr h="122509">
                <a:tc gridSpan="6">
                  <a:txBody>
                    <a:bodyPr/>
                    <a:lstStyle/>
                    <a:p>
                      <a:pPr algn="l"/>
                      <a:r>
                        <a:rPr lang="en-US" sz="800" b="1" dirty="0">
                          <a:solidFill>
                            <a:schemeClr val="bg1"/>
                          </a:solidFill>
                          <a:latin typeface="+mn-lt"/>
                        </a:rPr>
                        <a:t>Medicaid </a:t>
                      </a: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pPr algn="ctr"/>
                      <a:endParaRPr lang="en-US" sz="800" dirty="0">
                        <a:latin typeface="+mn-lt"/>
                      </a:endParaRP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800" dirty="0">
                        <a:latin typeface="+mn-lt"/>
                      </a:endParaRP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800" dirty="0">
                        <a:latin typeface="+mn-lt"/>
                      </a:endParaRP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800" baseline="30000" dirty="0">
                        <a:latin typeface="+mn-lt"/>
                      </a:endParaRP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endParaRPr lang="en-US" sz="800" b="1" baseline="30000" dirty="0">
                        <a:latin typeface="+mn-lt"/>
                      </a:endParaRP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520461"/>
                  </a:ext>
                </a:extLst>
              </a:tr>
              <a:tr h="122509">
                <a:tc>
                  <a:txBody>
                    <a:bodyPr/>
                    <a:lstStyle/>
                    <a:p>
                      <a:r>
                        <a:rPr lang="en-US" sz="800" dirty="0">
                          <a:latin typeface="+mn-lt"/>
                        </a:rPr>
                        <a:t>Children (n=25,048)</a:t>
                      </a: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latin typeface="+mn-lt"/>
                        </a:rPr>
                        <a:t>≥3 in </a:t>
                      </a:r>
                      <a:br>
                        <a:rPr lang="en-US" sz="800" dirty="0">
                          <a:latin typeface="+mn-lt"/>
                        </a:rPr>
                      </a:br>
                      <a:r>
                        <a:rPr lang="en-US" sz="800" dirty="0">
                          <a:latin typeface="+mn-lt"/>
                        </a:rPr>
                        <a:t>12 months</a:t>
                      </a: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latin typeface="+mn-lt"/>
                        </a:rPr>
                        <a:t>1.80</a:t>
                      </a:r>
                      <a:br>
                        <a:rPr lang="en-US" sz="800" dirty="0">
                          <a:latin typeface="+mn-lt"/>
                        </a:rPr>
                      </a:br>
                      <a:r>
                        <a:rPr lang="en-US" sz="800" dirty="0">
                          <a:latin typeface="+mn-lt"/>
                        </a:rPr>
                        <a:t>(1.60, 2.02)</a:t>
                      </a:r>
                      <a:endParaRPr lang="en-US" sz="800" baseline="30000" dirty="0">
                        <a:latin typeface="+mn-lt"/>
                      </a:endParaRP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latin typeface="+mn-lt"/>
                        </a:rPr>
                        <a:t>1.84</a:t>
                      </a:r>
                      <a:br>
                        <a:rPr lang="en-US" sz="800" dirty="0">
                          <a:latin typeface="+mn-lt"/>
                        </a:rPr>
                      </a:br>
                      <a:r>
                        <a:rPr lang="en-US" sz="800" dirty="0">
                          <a:latin typeface="+mn-lt"/>
                        </a:rPr>
                        <a:t>(1.36, 2.51)</a:t>
                      </a: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latin typeface="+mn-lt"/>
                        </a:rPr>
                        <a:t>1.78</a:t>
                      </a:r>
                      <a:br>
                        <a:rPr lang="en-US" sz="800" dirty="0">
                          <a:latin typeface="+mn-lt"/>
                        </a:rPr>
                      </a:br>
                      <a:r>
                        <a:rPr lang="en-US" sz="800" dirty="0">
                          <a:latin typeface="+mn-lt"/>
                        </a:rPr>
                        <a:t>(1.57, 2.01)</a:t>
                      </a:r>
                      <a:endParaRPr lang="en-US" sz="800" baseline="30000" dirty="0">
                        <a:latin typeface="+mn-lt"/>
                      </a:endParaRP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800" dirty="0">
                          <a:latin typeface="+mn-lt"/>
                        </a:rPr>
                        <a:t>1.38</a:t>
                      </a:r>
                      <a:br>
                        <a:rPr lang="en-US" sz="800" dirty="0">
                          <a:latin typeface="+mn-lt"/>
                        </a:rPr>
                      </a:br>
                      <a:r>
                        <a:rPr lang="en-US" sz="800" dirty="0">
                          <a:latin typeface="+mn-lt"/>
                        </a:rPr>
                        <a:t>(1.28, 1.50)</a:t>
                      </a:r>
                      <a:endParaRPr lang="en-US" sz="800" b="1" baseline="30000" dirty="0">
                        <a:latin typeface="+mn-lt"/>
                      </a:endParaRP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8422014"/>
                  </a:ext>
                </a:extLst>
              </a:tr>
              <a:tr h="122509">
                <a:tc>
                  <a:txBody>
                    <a:bodyPr/>
                    <a:lstStyle/>
                    <a:p>
                      <a:pPr algn="l"/>
                      <a:r>
                        <a:rPr lang="en-US" sz="800" dirty="0">
                          <a:latin typeface="+mn-lt"/>
                        </a:rPr>
                        <a:t>Adults</a:t>
                      </a:r>
                      <a:br>
                        <a:rPr lang="en-US" sz="800" dirty="0">
                          <a:latin typeface="+mn-lt"/>
                        </a:rPr>
                      </a:br>
                      <a:r>
                        <a:rPr lang="en-US" sz="800" dirty="0">
                          <a:latin typeface="+mn-lt"/>
                        </a:rPr>
                        <a:t>(n=8745)</a:t>
                      </a: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latin typeface="+mn-lt"/>
                        </a:rPr>
                        <a:t>≥2 in </a:t>
                      </a:r>
                      <a:br>
                        <a:rPr lang="en-US" sz="800" dirty="0">
                          <a:latin typeface="+mn-lt"/>
                        </a:rPr>
                      </a:br>
                      <a:r>
                        <a:rPr lang="en-US" sz="800" dirty="0">
                          <a:latin typeface="+mn-lt"/>
                        </a:rPr>
                        <a:t>3 months</a:t>
                      </a: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latin typeface="+mn-lt"/>
                        </a:rPr>
                        <a:t>1.84</a:t>
                      </a:r>
                      <a:br>
                        <a:rPr lang="en-US" sz="800" dirty="0">
                          <a:latin typeface="+mn-lt"/>
                        </a:rPr>
                      </a:br>
                      <a:r>
                        <a:rPr lang="en-US" sz="800" dirty="0">
                          <a:latin typeface="+mn-lt"/>
                        </a:rPr>
                        <a:t>(1.57, 2.15)</a:t>
                      </a: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latin typeface="+mn-lt"/>
                        </a:rPr>
                        <a:t>1.84</a:t>
                      </a:r>
                      <a:br>
                        <a:rPr lang="en-US" sz="800" dirty="0">
                          <a:latin typeface="+mn-lt"/>
                        </a:rPr>
                      </a:br>
                      <a:r>
                        <a:rPr lang="en-US" sz="800" dirty="0">
                          <a:latin typeface="+mn-lt"/>
                        </a:rPr>
                        <a:t>(1.18, 2.85)</a:t>
                      </a: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latin typeface="+mn-lt"/>
                        </a:rPr>
                        <a:t>1.81</a:t>
                      </a:r>
                      <a:br>
                        <a:rPr lang="en-US" sz="800" dirty="0">
                          <a:latin typeface="+mn-lt"/>
                        </a:rPr>
                      </a:br>
                      <a:r>
                        <a:rPr lang="en-US" sz="800" dirty="0">
                          <a:latin typeface="+mn-lt"/>
                        </a:rPr>
                        <a:t>(1.53, 2.13)</a:t>
                      </a:r>
                      <a:endParaRPr lang="en-US" sz="800" baseline="30000" dirty="0">
                        <a:latin typeface="+mn-lt"/>
                      </a:endParaRP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800" dirty="0">
                          <a:latin typeface="+mn-lt"/>
                        </a:rPr>
                        <a:t>1.15</a:t>
                      </a:r>
                      <a:br>
                        <a:rPr lang="en-US" sz="800" dirty="0">
                          <a:latin typeface="+mn-lt"/>
                        </a:rPr>
                      </a:br>
                      <a:r>
                        <a:rPr lang="en-US" sz="800" dirty="0">
                          <a:latin typeface="+mn-lt"/>
                        </a:rPr>
                        <a:t>(1.03, 1.28)</a:t>
                      </a:r>
                      <a:endParaRPr lang="en-US" sz="800" b="1" baseline="30000" dirty="0">
                        <a:latin typeface="+mn-lt"/>
                      </a:endParaRPr>
                    </a:p>
                  </a:txBody>
                  <a:tcPr marL="46800" marR="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9752300"/>
                  </a:ext>
                </a:extLst>
              </a:tr>
            </a:tbl>
          </a:graphicData>
        </a:graphic>
      </p:graphicFrame>
    </p:spTree>
    <p:extLst>
      <p:ext uri="{BB962C8B-B14F-4D97-AF65-F5344CB8AC3E}">
        <p14:creationId xmlns:p14="http://schemas.microsoft.com/office/powerpoint/2010/main" val="3171815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570600-786E-4016-96EF-F917B495E66B}"/>
              </a:ext>
            </a:extLst>
          </p:cNvPr>
          <p:cNvSpPr>
            <a:spLocks noGrp="1"/>
          </p:cNvSpPr>
          <p:nvPr>
            <p:ph type="title"/>
          </p:nvPr>
        </p:nvSpPr>
        <p:spPr/>
        <p:txBody>
          <a:bodyPr/>
          <a:lstStyle/>
          <a:p>
            <a:r>
              <a:rPr lang="en-US" sz="2400" dirty="0"/>
              <a:t>Inappropriate SABA use associated with progression to more severe disease</a:t>
            </a:r>
            <a:endParaRPr lang="en-GB" sz="2400" dirty="0"/>
          </a:p>
        </p:txBody>
      </p:sp>
      <p:sp>
        <p:nvSpPr>
          <p:cNvPr id="14" name="Content Placeholder 13">
            <a:extLst>
              <a:ext uri="{FF2B5EF4-FFF2-40B4-BE49-F238E27FC236}">
                <a16:creationId xmlns:a16="http://schemas.microsoft.com/office/drawing/2014/main" id="{78D279A9-B022-B740-9D41-4AE8B2287242}"/>
              </a:ext>
            </a:extLst>
          </p:cNvPr>
          <p:cNvSpPr>
            <a:spLocks noGrp="1"/>
          </p:cNvSpPr>
          <p:nvPr>
            <p:ph sz="quarter" idx="13"/>
          </p:nvPr>
        </p:nvSpPr>
        <p:spPr>
          <a:xfrm>
            <a:off x="246987" y="4880048"/>
            <a:ext cx="8378398" cy="184666"/>
          </a:xfrm>
        </p:spPr>
        <p:txBody>
          <a:bodyPr/>
          <a:lstStyle/>
          <a:p>
            <a:r>
              <a:rPr lang="en-GB" sz="600" dirty="0"/>
              <a:t>*Defined as high dose of SABA and low dose of ICS; ≥2 puffs/week without ICS use or ≥9 SABA canisters with &lt;100 µg of ICS daily doses</a:t>
            </a:r>
            <a:br>
              <a:rPr lang="en-GB" sz="600" dirty="0"/>
            </a:br>
            <a:r>
              <a:rPr lang="en-GB" sz="600" dirty="0"/>
              <a:t>A prospective cohort study included 70,829 patients with incident of mild asthma.</a:t>
            </a:r>
          </a:p>
          <a:p>
            <a:r>
              <a:rPr lang="en-GB" sz="600" dirty="0"/>
              <a:t>ICS = inhaled corticosteroid; SABA = </a:t>
            </a:r>
            <a:r>
              <a:rPr lang="en-GB" sz="600" dirty="0">
                <a:cs typeface="Arial" panose="020B0604020202020204" pitchFamily="34" charset="0"/>
              </a:rPr>
              <a:t>short</a:t>
            </a:r>
            <a:r>
              <a:rPr lang="en-US" sz="600" dirty="0">
                <a:cs typeface="Arial" panose="020B0604020202020204" pitchFamily="34" charset="0"/>
              </a:rPr>
              <a:t>-acting </a:t>
            </a:r>
            <a:r>
              <a:rPr lang="el-GR" sz="600" dirty="0">
                <a:cs typeface="Arial" panose="020B0604020202020204" pitchFamily="34" charset="0"/>
              </a:rPr>
              <a:t>β</a:t>
            </a:r>
            <a:r>
              <a:rPr lang="en-GB" sz="600" baseline="-25000" dirty="0">
                <a:cs typeface="Arial" panose="020B0604020202020204" pitchFamily="34" charset="0"/>
              </a:rPr>
              <a:t>2</a:t>
            </a:r>
            <a:r>
              <a:rPr lang="en-US" sz="600" dirty="0">
                <a:cs typeface="Arial" panose="020B0604020202020204" pitchFamily="34" charset="0"/>
              </a:rPr>
              <a:t>-</a:t>
            </a:r>
            <a:r>
              <a:rPr lang="en-GB" sz="600" dirty="0">
                <a:cs typeface="Arial" panose="020B0604020202020204" pitchFamily="34" charset="0"/>
              </a:rPr>
              <a:t>agonist. </a:t>
            </a:r>
            <a:br>
              <a:rPr lang="en-GB" sz="600" dirty="0">
                <a:cs typeface="Arial" panose="020B0604020202020204" pitchFamily="34" charset="0"/>
              </a:rPr>
            </a:br>
            <a:r>
              <a:rPr lang="en-GB" sz="600" dirty="0">
                <a:cs typeface="Arial" panose="020B0604020202020204" pitchFamily="34" charset="0"/>
              </a:rPr>
              <a:t>y</a:t>
            </a:r>
            <a:r>
              <a:rPr lang="en-GB" sz="600" dirty="0"/>
              <a:t>-</a:t>
            </a:r>
            <a:r>
              <a:rPr lang="en-GB" sz="600" dirty="0">
                <a:solidFill>
                  <a:prstClr val="black"/>
                </a:solidFill>
              </a:rPr>
              <a:t>axis denotes the population-averaged probability of being in a specified severity </a:t>
            </a:r>
            <a:r>
              <a:rPr lang="en-GB" sz="600" dirty="0"/>
              <a:t>state.</a:t>
            </a:r>
            <a:br>
              <a:rPr lang="en-GB" sz="600" dirty="0"/>
            </a:br>
            <a:r>
              <a:rPr lang="en-GB" sz="600" dirty="0">
                <a:solidFill>
                  <a:prstClr val="black"/>
                </a:solidFill>
              </a:rPr>
              <a:t>Chen W et al. </a:t>
            </a:r>
            <a:r>
              <a:rPr lang="en-GB" sz="600" i="1" dirty="0">
                <a:solidFill>
                  <a:prstClr val="black"/>
                </a:solidFill>
              </a:rPr>
              <a:t>J Allergy Clin Immunol </a:t>
            </a:r>
            <a:r>
              <a:rPr lang="en-GB" sz="600" i="1" dirty="0" err="1">
                <a:solidFill>
                  <a:prstClr val="black"/>
                </a:solidFill>
              </a:rPr>
              <a:t>Pract</a:t>
            </a:r>
            <a:r>
              <a:rPr lang="en-GB" sz="600" i="1" dirty="0">
                <a:solidFill>
                  <a:prstClr val="black"/>
                </a:solidFill>
              </a:rPr>
              <a:t>. </a:t>
            </a:r>
            <a:r>
              <a:rPr lang="en-GB" sz="600" dirty="0">
                <a:solidFill>
                  <a:prstClr val="black"/>
                </a:solidFill>
              </a:rPr>
              <a:t>2018;6:202</a:t>
            </a:r>
            <a:r>
              <a:rPr lang="en-GB" sz="600" dirty="0"/>
              <a:t>4-2</a:t>
            </a:r>
            <a:r>
              <a:rPr lang="en-GB" sz="600" dirty="0">
                <a:solidFill>
                  <a:prstClr val="black"/>
                </a:solidFill>
              </a:rPr>
              <a:t>032.</a:t>
            </a:r>
          </a:p>
        </p:txBody>
      </p:sp>
      <p:sp>
        <p:nvSpPr>
          <p:cNvPr id="10" name="Slide Number Placeholder 9">
            <a:extLst>
              <a:ext uri="{FF2B5EF4-FFF2-40B4-BE49-F238E27FC236}">
                <a16:creationId xmlns:a16="http://schemas.microsoft.com/office/drawing/2014/main" id="{DD121DE0-FAC5-4E44-8229-A799630770F3}"/>
              </a:ext>
            </a:extLst>
          </p:cNvPr>
          <p:cNvSpPr>
            <a:spLocks noGrp="1"/>
          </p:cNvSpPr>
          <p:nvPr>
            <p:ph type="sldNum" sz="quarter" idx="4"/>
          </p:nvPr>
        </p:nvSpPr>
        <p:spPr/>
        <p:txBody>
          <a:bodyPr/>
          <a:lstStyle/>
          <a:p>
            <a:fld id="{AD33B3E9-81E5-4A7D-BEBF-6D21691F4D11}" type="slidenum">
              <a:rPr lang="en-GB" smtClean="0"/>
              <a:pPr/>
              <a:t>19</a:t>
            </a:fld>
            <a:endParaRPr lang="en-GB"/>
          </a:p>
        </p:txBody>
      </p:sp>
      <p:cxnSp>
        <p:nvCxnSpPr>
          <p:cNvPr id="30" name="Straight Connector 29">
            <a:extLst>
              <a:ext uri="{FF2B5EF4-FFF2-40B4-BE49-F238E27FC236}">
                <a16:creationId xmlns:a16="http://schemas.microsoft.com/office/drawing/2014/main" id="{E94215E9-E451-0F47-AA4B-A3B4279303F3}"/>
              </a:ext>
            </a:extLst>
          </p:cNvPr>
          <p:cNvCxnSpPr>
            <a:cxnSpLocks/>
          </p:cNvCxnSpPr>
          <p:nvPr/>
        </p:nvCxnSpPr>
        <p:spPr>
          <a:xfrm>
            <a:off x="3724604" y="3286704"/>
            <a:ext cx="1854672"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91F7BC3-B5BB-5943-A2B9-702D422619CA}"/>
              </a:ext>
            </a:extLst>
          </p:cNvPr>
          <p:cNvCxnSpPr/>
          <p:nvPr/>
        </p:nvCxnSpPr>
        <p:spPr>
          <a:xfrm>
            <a:off x="3724604" y="1765268"/>
            <a:ext cx="3429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D687185-C3D2-844D-9C80-61EB65BC893B}"/>
              </a:ext>
            </a:extLst>
          </p:cNvPr>
          <p:cNvCxnSpPr/>
          <p:nvPr/>
        </p:nvCxnSpPr>
        <p:spPr>
          <a:xfrm>
            <a:off x="3724604" y="1270275"/>
            <a:ext cx="3429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4A9216B-B081-D845-9BB3-544F3EC9DBBC}"/>
              </a:ext>
            </a:extLst>
          </p:cNvPr>
          <p:cNvCxnSpPr/>
          <p:nvPr/>
        </p:nvCxnSpPr>
        <p:spPr>
          <a:xfrm>
            <a:off x="3724604" y="2276767"/>
            <a:ext cx="3429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8A9AC2AF-8771-254F-BA37-F7240B02951C}"/>
              </a:ext>
            </a:extLst>
          </p:cNvPr>
          <p:cNvCxnSpPr/>
          <p:nvPr/>
        </p:nvCxnSpPr>
        <p:spPr>
          <a:xfrm>
            <a:off x="3724604" y="2781734"/>
            <a:ext cx="3429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B35B0EBD-6474-704D-B3B4-9AA34232B2CE}"/>
              </a:ext>
            </a:extLst>
          </p:cNvPr>
          <p:cNvCxnSpPr>
            <a:cxnSpLocks/>
          </p:cNvCxnSpPr>
          <p:nvPr/>
        </p:nvCxnSpPr>
        <p:spPr>
          <a:xfrm flipV="1">
            <a:off x="3765342" y="1263048"/>
            <a:ext cx="0" cy="206219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DA7F956B-51C1-1F40-89F2-5B96F981A393}"/>
              </a:ext>
            </a:extLst>
          </p:cNvPr>
          <p:cNvSpPr txBox="1"/>
          <p:nvPr/>
        </p:nvSpPr>
        <p:spPr>
          <a:xfrm>
            <a:off x="3403771" y="1189729"/>
            <a:ext cx="278675" cy="143820"/>
          </a:xfrm>
          <a:prstGeom prst="rect">
            <a:avLst/>
          </a:prstGeom>
          <a:noFill/>
          <a:ln w="15875">
            <a:noFill/>
          </a:ln>
        </p:spPr>
        <p:txBody>
          <a:bodyPr wrap="square" lIns="0" tIns="0" rIns="0" bIns="0" rtlCol="0" anchor="ctr">
            <a:noAutofit/>
          </a:bodyPr>
          <a:lstStyle/>
          <a:p>
            <a:pPr algn="r"/>
            <a:r>
              <a:rPr lang="en-US" sz="800" dirty="0"/>
              <a:t>20</a:t>
            </a:r>
          </a:p>
        </p:txBody>
      </p:sp>
      <p:sp>
        <p:nvSpPr>
          <p:cNvPr id="36" name="TextBox 35">
            <a:extLst>
              <a:ext uri="{FF2B5EF4-FFF2-40B4-BE49-F238E27FC236}">
                <a16:creationId xmlns:a16="http://schemas.microsoft.com/office/drawing/2014/main" id="{5350CBEA-DCC2-5C42-8372-837C1932C7AB}"/>
              </a:ext>
            </a:extLst>
          </p:cNvPr>
          <p:cNvSpPr txBox="1"/>
          <p:nvPr/>
        </p:nvSpPr>
        <p:spPr>
          <a:xfrm>
            <a:off x="3403772" y="1700882"/>
            <a:ext cx="278675" cy="143820"/>
          </a:xfrm>
          <a:prstGeom prst="rect">
            <a:avLst/>
          </a:prstGeom>
          <a:noFill/>
          <a:ln w="15875">
            <a:noFill/>
          </a:ln>
        </p:spPr>
        <p:txBody>
          <a:bodyPr wrap="square" lIns="0" tIns="0" rIns="0" bIns="0" rtlCol="0" anchor="ctr">
            <a:noAutofit/>
          </a:bodyPr>
          <a:lstStyle/>
          <a:p>
            <a:pPr algn="r"/>
            <a:r>
              <a:rPr lang="en-US" sz="800" dirty="0"/>
              <a:t>15</a:t>
            </a:r>
          </a:p>
        </p:txBody>
      </p:sp>
      <p:sp>
        <p:nvSpPr>
          <p:cNvPr id="37" name="TextBox 36">
            <a:extLst>
              <a:ext uri="{FF2B5EF4-FFF2-40B4-BE49-F238E27FC236}">
                <a16:creationId xmlns:a16="http://schemas.microsoft.com/office/drawing/2014/main" id="{E8F60469-0307-6F4A-B1C3-9C4CE36806E1}"/>
              </a:ext>
            </a:extLst>
          </p:cNvPr>
          <p:cNvSpPr txBox="1"/>
          <p:nvPr/>
        </p:nvSpPr>
        <p:spPr>
          <a:xfrm>
            <a:off x="3403772" y="2212034"/>
            <a:ext cx="278675" cy="143820"/>
          </a:xfrm>
          <a:prstGeom prst="rect">
            <a:avLst/>
          </a:prstGeom>
          <a:noFill/>
          <a:ln w="15875">
            <a:noFill/>
          </a:ln>
        </p:spPr>
        <p:txBody>
          <a:bodyPr wrap="square" lIns="0" tIns="0" rIns="0" bIns="0" rtlCol="0" anchor="ctr">
            <a:noAutofit/>
          </a:bodyPr>
          <a:lstStyle/>
          <a:p>
            <a:pPr algn="r"/>
            <a:r>
              <a:rPr lang="en-US" sz="800" dirty="0"/>
              <a:t>10</a:t>
            </a:r>
          </a:p>
        </p:txBody>
      </p:sp>
      <p:sp>
        <p:nvSpPr>
          <p:cNvPr id="38" name="TextBox 37">
            <a:extLst>
              <a:ext uri="{FF2B5EF4-FFF2-40B4-BE49-F238E27FC236}">
                <a16:creationId xmlns:a16="http://schemas.microsoft.com/office/drawing/2014/main" id="{E6947624-7C17-E845-A176-2DF1BF8151B2}"/>
              </a:ext>
            </a:extLst>
          </p:cNvPr>
          <p:cNvSpPr txBox="1"/>
          <p:nvPr/>
        </p:nvSpPr>
        <p:spPr>
          <a:xfrm>
            <a:off x="3403772" y="2716656"/>
            <a:ext cx="278675" cy="143820"/>
          </a:xfrm>
          <a:prstGeom prst="rect">
            <a:avLst/>
          </a:prstGeom>
          <a:noFill/>
          <a:ln w="15875">
            <a:noFill/>
          </a:ln>
        </p:spPr>
        <p:txBody>
          <a:bodyPr wrap="square" lIns="0" tIns="0" rIns="0" bIns="0" rtlCol="0" anchor="ctr">
            <a:noAutofit/>
          </a:bodyPr>
          <a:lstStyle/>
          <a:p>
            <a:pPr algn="r"/>
            <a:r>
              <a:rPr lang="en-US" sz="800" dirty="0"/>
              <a:t>5</a:t>
            </a:r>
          </a:p>
        </p:txBody>
      </p:sp>
      <p:sp>
        <p:nvSpPr>
          <p:cNvPr id="39" name="TextBox 38">
            <a:extLst>
              <a:ext uri="{FF2B5EF4-FFF2-40B4-BE49-F238E27FC236}">
                <a16:creationId xmlns:a16="http://schemas.microsoft.com/office/drawing/2014/main" id="{F710DDB5-F451-2844-9FB8-E8EE28B24CE8}"/>
              </a:ext>
            </a:extLst>
          </p:cNvPr>
          <p:cNvSpPr txBox="1"/>
          <p:nvPr/>
        </p:nvSpPr>
        <p:spPr>
          <a:xfrm>
            <a:off x="3403772" y="3221278"/>
            <a:ext cx="278675" cy="143820"/>
          </a:xfrm>
          <a:prstGeom prst="rect">
            <a:avLst/>
          </a:prstGeom>
          <a:noFill/>
          <a:ln w="15875">
            <a:noFill/>
          </a:ln>
        </p:spPr>
        <p:txBody>
          <a:bodyPr wrap="square" lIns="0" tIns="0" rIns="0" bIns="0" rtlCol="0" anchor="ctr">
            <a:noAutofit/>
          </a:bodyPr>
          <a:lstStyle/>
          <a:p>
            <a:pPr algn="r"/>
            <a:r>
              <a:rPr lang="en-US" sz="800" dirty="0"/>
              <a:t>0</a:t>
            </a:r>
          </a:p>
        </p:txBody>
      </p:sp>
      <p:sp>
        <p:nvSpPr>
          <p:cNvPr id="40" name="TextBox 39">
            <a:extLst>
              <a:ext uri="{FF2B5EF4-FFF2-40B4-BE49-F238E27FC236}">
                <a16:creationId xmlns:a16="http://schemas.microsoft.com/office/drawing/2014/main" id="{8AC5B61D-7D6C-8B4C-A3B7-968F935CD54B}"/>
              </a:ext>
            </a:extLst>
          </p:cNvPr>
          <p:cNvSpPr txBox="1"/>
          <p:nvPr/>
        </p:nvSpPr>
        <p:spPr>
          <a:xfrm>
            <a:off x="3654924" y="3381494"/>
            <a:ext cx="235172" cy="154133"/>
          </a:xfrm>
          <a:prstGeom prst="rect">
            <a:avLst/>
          </a:prstGeom>
          <a:noFill/>
          <a:ln w="15875">
            <a:noFill/>
          </a:ln>
        </p:spPr>
        <p:txBody>
          <a:bodyPr wrap="square" lIns="0" tIns="0" rIns="0" bIns="0" rtlCol="0">
            <a:noAutofit/>
          </a:bodyPr>
          <a:lstStyle/>
          <a:p>
            <a:pPr algn="ctr"/>
            <a:r>
              <a:rPr lang="en-US" sz="750" dirty="0"/>
              <a:t>0</a:t>
            </a:r>
          </a:p>
        </p:txBody>
      </p:sp>
      <p:cxnSp>
        <p:nvCxnSpPr>
          <p:cNvPr id="47" name="Straight Connector 46">
            <a:extLst>
              <a:ext uri="{FF2B5EF4-FFF2-40B4-BE49-F238E27FC236}">
                <a16:creationId xmlns:a16="http://schemas.microsoft.com/office/drawing/2014/main" id="{D30C8E17-C5A2-6243-8F50-A9FC53BF8765}"/>
              </a:ext>
            </a:extLst>
          </p:cNvPr>
          <p:cNvCxnSpPr>
            <a:cxnSpLocks/>
          </p:cNvCxnSpPr>
          <p:nvPr/>
        </p:nvCxnSpPr>
        <p:spPr>
          <a:xfrm>
            <a:off x="5580127" y="3289887"/>
            <a:ext cx="0" cy="3535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96681373-B7B5-3945-93EF-66177DF325A0}"/>
              </a:ext>
            </a:extLst>
          </p:cNvPr>
          <p:cNvSpPr txBox="1"/>
          <p:nvPr/>
        </p:nvSpPr>
        <p:spPr>
          <a:xfrm>
            <a:off x="4015708" y="3381494"/>
            <a:ext cx="235172" cy="154133"/>
          </a:xfrm>
          <a:prstGeom prst="rect">
            <a:avLst/>
          </a:prstGeom>
          <a:noFill/>
          <a:ln w="15875">
            <a:noFill/>
          </a:ln>
        </p:spPr>
        <p:txBody>
          <a:bodyPr wrap="square" lIns="0" tIns="0" rIns="0" bIns="0" rtlCol="0">
            <a:noAutofit/>
          </a:bodyPr>
          <a:lstStyle/>
          <a:p>
            <a:pPr algn="ctr"/>
            <a:r>
              <a:rPr lang="en-US" sz="750" dirty="0"/>
              <a:t>2</a:t>
            </a:r>
          </a:p>
        </p:txBody>
      </p:sp>
      <p:sp>
        <p:nvSpPr>
          <p:cNvPr id="51" name="TextBox 50">
            <a:extLst>
              <a:ext uri="{FF2B5EF4-FFF2-40B4-BE49-F238E27FC236}">
                <a16:creationId xmlns:a16="http://schemas.microsoft.com/office/drawing/2014/main" id="{68B599CF-ECF4-4244-833E-781EE8E3F81D}"/>
              </a:ext>
            </a:extLst>
          </p:cNvPr>
          <p:cNvSpPr txBox="1"/>
          <p:nvPr/>
        </p:nvSpPr>
        <p:spPr>
          <a:xfrm>
            <a:off x="4376493" y="3381494"/>
            <a:ext cx="235172" cy="154133"/>
          </a:xfrm>
          <a:prstGeom prst="rect">
            <a:avLst/>
          </a:prstGeom>
          <a:noFill/>
          <a:ln w="15875">
            <a:noFill/>
          </a:ln>
        </p:spPr>
        <p:txBody>
          <a:bodyPr wrap="square" lIns="0" tIns="0" rIns="0" bIns="0" rtlCol="0">
            <a:noAutofit/>
          </a:bodyPr>
          <a:lstStyle/>
          <a:p>
            <a:pPr algn="ctr"/>
            <a:r>
              <a:rPr lang="en-US" sz="750" dirty="0"/>
              <a:t>4</a:t>
            </a:r>
          </a:p>
        </p:txBody>
      </p:sp>
      <p:sp>
        <p:nvSpPr>
          <p:cNvPr id="52" name="TextBox 51">
            <a:extLst>
              <a:ext uri="{FF2B5EF4-FFF2-40B4-BE49-F238E27FC236}">
                <a16:creationId xmlns:a16="http://schemas.microsoft.com/office/drawing/2014/main" id="{564301FB-121F-7948-B5B4-AF64F78F2D90}"/>
              </a:ext>
            </a:extLst>
          </p:cNvPr>
          <p:cNvSpPr txBox="1"/>
          <p:nvPr/>
        </p:nvSpPr>
        <p:spPr>
          <a:xfrm>
            <a:off x="4737277" y="3381494"/>
            <a:ext cx="235172" cy="154133"/>
          </a:xfrm>
          <a:prstGeom prst="rect">
            <a:avLst/>
          </a:prstGeom>
          <a:noFill/>
          <a:ln w="15875">
            <a:noFill/>
          </a:ln>
        </p:spPr>
        <p:txBody>
          <a:bodyPr wrap="square" lIns="0" tIns="0" rIns="0" bIns="0" rtlCol="0">
            <a:noAutofit/>
          </a:bodyPr>
          <a:lstStyle/>
          <a:p>
            <a:pPr algn="ctr"/>
            <a:r>
              <a:rPr lang="en-US" sz="750" dirty="0"/>
              <a:t>6</a:t>
            </a:r>
          </a:p>
        </p:txBody>
      </p:sp>
      <p:sp>
        <p:nvSpPr>
          <p:cNvPr id="53" name="TextBox 52">
            <a:extLst>
              <a:ext uri="{FF2B5EF4-FFF2-40B4-BE49-F238E27FC236}">
                <a16:creationId xmlns:a16="http://schemas.microsoft.com/office/drawing/2014/main" id="{F25858AE-6443-EA45-8203-3BA6C1616D9C}"/>
              </a:ext>
            </a:extLst>
          </p:cNvPr>
          <p:cNvSpPr txBox="1"/>
          <p:nvPr/>
        </p:nvSpPr>
        <p:spPr>
          <a:xfrm>
            <a:off x="5098062" y="3381494"/>
            <a:ext cx="235172" cy="154133"/>
          </a:xfrm>
          <a:prstGeom prst="rect">
            <a:avLst/>
          </a:prstGeom>
          <a:noFill/>
          <a:ln w="15875">
            <a:noFill/>
          </a:ln>
        </p:spPr>
        <p:txBody>
          <a:bodyPr wrap="square" lIns="0" tIns="0" rIns="0" bIns="0" rtlCol="0">
            <a:noAutofit/>
          </a:bodyPr>
          <a:lstStyle/>
          <a:p>
            <a:pPr algn="ctr"/>
            <a:r>
              <a:rPr lang="en-US" sz="750" dirty="0"/>
              <a:t>8</a:t>
            </a:r>
          </a:p>
        </p:txBody>
      </p:sp>
      <p:sp>
        <p:nvSpPr>
          <p:cNvPr id="54" name="TextBox 53">
            <a:extLst>
              <a:ext uri="{FF2B5EF4-FFF2-40B4-BE49-F238E27FC236}">
                <a16:creationId xmlns:a16="http://schemas.microsoft.com/office/drawing/2014/main" id="{928B9956-D9A8-0745-B486-63BF3AF49C9F}"/>
              </a:ext>
            </a:extLst>
          </p:cNvPr>
          <p:cNvSpPr txBox="1"/>
          <p:nvPr/>
        </p:nvSpPr>
        <p:spPr>
          <a:xfrm>
            <a:off x="5458846" y="3381494"/>
            <a:ext cx="235172" cy="154133"/>
          </a:xfrm>
          <a:prstGeom prst="rect">
            <a:avLst/>
          </a:prstGeom>
          <a:noFill/>
          <a:ln w="15875">
            <a:noFill/>
          </a:ln>
        </p:spPr>
        <p:txBody>
          <a:bodyPr wrap="square" lIns="0" tIns="0" rIns="0" bIns="0" rtlCol="0">
            <a:noAutofit/>
          </a:bodyPr>
          <a:lstStyle/>
          <a:p>
            <a:pPr algn="ctr"/>
            <a:r>
              <a:rPr lang="en-US" sz="750" dirty="0"/>
              <a:t>10</a:t>
            </a:r>
          </a:p>
        </p:txBody>
      </p:sp>
      <p:cxnSp>
        <p:nvCxnSpPr>
          <p:cNvPr id="56" name="Straight Connector 55">
            <a:extLst>
              <a:ext uri="{FF2B5EF4-FFF2-40B4-BE49-F238E27FC236}">
                <a16:creationId xmlns:a16="http://schemas.microsoft.com/office/drawing/2014/main" id="{370F7B71-9CCE-6847-BF0B-A36942DEB345}"/>
              </a:ext>
            </a:extLst>
          </p:cNvPr>
          <p:cNvCxnSpPr>
            <a:cxnSpLocks/>
          </p:cNvCxnSpPr>
          <p:nvPr/>
        </p:nvCxnSpPr>
        <p:spPr>
          <a:xfrm>
            <a:off x="4126903" y="3289887"/>
            <a:ext cx="0" cy="35351"/>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07EB5F75-D496-D646-A808-56E50E66C3EC}"/>
              </a:ext>
            </a:extLst>
          </p:cNvPr>
          <p:cNvCxnSpPr>
            <a:cxnSpLocks/>
          </p:cNvCxnSpPr>
          <p:nvPr/>
        </p:nvCxnSpPr>
        <p:spPr>
          <a:xfrm>
            <a:off x="4488465" y="3289887"/>
            <a:ext cx="0" cy="35351"/>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A86CF8FA-ED36-6346-9C67-471C476880C0}"/>
              </a:ext>
            </a:extLst>
          </p:cNvPr>
          <p:cNvCxnSpPr>
            <a:cxnSpLocks/>
          </p:cNvCxnSpPr>
          <p:nvPr/>
        </p:nvCxnSpPr>
        <p:spPr>
          <a:xfrm>
            <a:off x="4850026" y="3289887"/>
            <a:ext cx="0" cy="35351"/>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581ED59A-341C-8847-AECB-C0076D089097}"/>
              </a:ext>
            </a:extLst>
          </p:cNvPr>
          <p:cNvCxnSpPr>
            <a:cxnSpLocks/>
          </p:cNvCxnSpPr>
          <p:nvPr/>
        </p:nvCxnSpPr>
        <p:spPr>
          <a:xfrm>
            <a:off x="5211588" y="3289887"/>
            <a:ext cx="0" cy="35351"/>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Freeform 66">
            <a:extLst>
              <a:ext uri="{FF2B5EF4-FFF2-40B4-BE49-F238E27FC236}">
                <a16:creationId xmlns:a16="http://schemas.microsoft.com/office/drawing/2014/main" id="{5A303E2B-39BD-1B47-AE35-5074FB68581E}"/>
              </a:ext>
            </a:extLst>
          </p:cNvPr>
          <p:cNvSpPr/>
          <p:nvPr/>
        </p:nvSpPr>
        <p:spPr>
          <a:xfrm>
            <a:off x="3762574" y="2100642"/>
            <a:ext cx="1795549" cy="1188720"/>
          </a:xfrm>
          <a:custGeom>
            <a:avLst/>
            <a:gdLst>
              <a:gd name="connsiteX0" fmla="*/ 0 w 2405149"/>
              <a:gd name="connsiteY0" fmla="*/ 1590502 h 1590502"/>
              <a:gd name="connsiteX1" fmla="*/ 232756 w 2405149"/>
              <a:gd name="connsiteY1" fmla="*/ 892233 h 1590502"/>
              <a:gd name="connsiteX2" fmla="*/ 493221 w 2405149"/>
              <a:gd name="connsiteY2" fmla="*/ 858982 h 1590502"/>
              <a:gd name="connsiteX3" fmla="*/ 2405149 w 2405149"/>
              <a:gd name="connsiteY3" fmla="*/ 0 h 1590502"/>
              <a:gd name="connsiteX0" fmla="*/ 0 w 2394065"/>
              <a:gd name="connsiteY0" fmla="*/ 1584960 h 1584960"/>
              <a:gd name="connsiteX1" fmla="*/ 232756 w 2394065"/>
              <a:gd name="connsiteY1" fmla="*/ 886691 h 1584960"/>
              <a:gd name="connsiteX2" fmla="*/ 493221 w 2394065"/>
              <a:gd name="connsiteY2" fmla="*/ 853440 h 1584960"/>
              <a:gd name="connsiteX3" fmla="*/ 2394065 w 2394065"/>
              <a:gd name="connsiteY3" fmla="*/ 0 h 1584960"/>
              <a:gd name="connsiteX0" fmla="*/ 0 w 2394065"/>
              <a:gd name="connsiteY0" fmla="*/ 1584960 h 1584960"/>
              <a:gd name="connsiteX1" fmla="*/ 232756 w 2394065"/>
              <a:gd name="connsiteY1" fmla="*/ 886691 h 1584960"/>
              <a:gd name="connsiteX2" fmla="*/ 493221 w 2394065"/>
              <a:gd name="connsiteY2" fmla="*/ 853440 h 1584960"/>
              <a:gd name="connsiteX3" fmla="*/ 2394065 w 2394065"/>
              <a:gd name="connsiteY3" fmla="*/ 0 h 1584960"/>
              <a:gd name="connsiteX0" fmla="*/ 0 w 2394065"/>
              <a:gd name="connsiteY0" fmla="*/ 1584960 h 1584960"/>
              <a:gd name="connsiteX1" fmla="*/ 232756 w 2394065"/>
              <a:gd name="connsiteY1" fmla="*/ 886691 h 1584960"/>
              <a:gd name="connsiteX2" fmla="*/ 493221 w 2394065"/>
              <a:gd name="connsiteY2" fmla="*/ 853440 h 1584960"/>
              <a:gd name="connsiteX3" fmla="*/ 2394065 w 2394065"/>
              <a:gd name="connsiteY3" fmla="*/ 0 h 1584960"/>
              <a:gd name="connsiteX0" fmla="*/ 0 w 2394065"/>
              <a:gd name="connsiteY0" fmla="*/ 1584960 h 1584960"/>
              <a:gd name="connsiteX1" fmla="*/ 243839 w 2394065"/>
              <a:gd name="connsiteY1" fmla="*/ 903316 h 1584960"/>
              <a:gd name="connsiteX2" fmla="*/ 493221 w 2394065"/>
              <a:gd name="connsiteY2" fmla="*/ 853440 h 1584960"/>
              <a:gd name="connsiteX3" fmla="*/ 2394065 w 2394065"/>
              <a:gd name="connsiteY3" fmla="*/ 0 h 1584960"/>
              <a:gd name="connsiteX0" fmla="*/ 0 w 2394065"/>
              <a:gd name="connsiteY0" fmla="*/ 1584960 h 1584960"/>
              <a:gd name="connsiteX1" fmla="*/ 243839 w 2394065"/>
              <a:gd name="connsiteY1" fmla="*/ 892232 h 1584960"/>
              <a:gd name="connsiteX2" fmla="*/ 493221 w 2394065"/>
              <a:gd name="connsiteY2" fmla="*/ 853440 h 1584960"/>
              <a:gd name="connsiteX3" fmla="*/ 2394065 w 2394065"/>
              <a:gd name="connsiteY3" fmla="*/ 0 h 1584960"/>
              <a:gd name="connsiteX0" fmla="*/ 0 w 2394065"/>
              <a:gd name="connsiteY0" fmla="*/ 1584960 h 1584960"/>
              <a:gd name="connsiteX1" fmla="*/ 243839 w 2394065"/>
              <a:gd name="connsiteY1" fmla="*/ 892232 h 1584960"/>
              <a:gd name="connsiteX2" fmla="*/ 493221 w 2394065"/>
              <a:gd name="connsiteY2" fmla="*/ 853440 h 1584960"/>
              <a:gd name="connsiteX3" fmla="*/ 2394065 w 2394065"/>
              <a:gd name="connsiteY3" fmla="*/ 0 h 1584960"/>
              <a:gd name="connsiteX0" fmla="*/ 0 w 2394065"/>
              <a:gd name="connsiteY0" fmla="*/ 1584960 h 1584960"/>
              <a:gd name="connsiteX1" fmla="*/ 243839 w 2394065"/>
              <a:gd name="connsiteY1" fmla="*/ 892232 h 1584960"/>
              <a:gd name="connsiteX2" fmla="*/ 493221 w 2394065"/>
              <a:gd name="connsiteY2" fmla="*/ 853440 h 1584960"/>
              <a:gd name="connsiteX3" fmla="*/ 2394065 w 2394065"/>
              <a:gd name="connsiteY3" fmla="*/ 0 h 1584960"/>
            </a:gdLst>
            <a:ahLst/>
            <a:cxnLst>
              <a:cxn ang="0">
                <a:pos x="connsiteX0" y="connsiteY0"/>
              </a:cxn>
              <a:cxn ang="0">
                <a:pos x="connsiteX1" y="connsiteY1"/>
              </a:cxn>
              <a:cxn ang="0">
                <a:pos x="connsiteX2" y="connsiteY2"/>
              </a:cxn>
              <a:cxn ang="0">
                <a:pos x="connsiteX3" y="connsiteY3"/>
              </a:cxn>
            </a:cxnLst>
            <a:rect l="l" t="t" r="r" b="b"/>
            <a:pathLst>
              <a:path w="2394065" h="1584960">
                <a:moveTo>
                  <a:pt x="0" y="1584960"/>
                </a:moveTo>
                <a:lnTo>
                  <a:pt x="243839" y="892232"/>
                </a:lnTo>
                <a:lnTo>
                  <a:pt x="493221" y="853440"/>
                </a:lnTo>
                <a:cubicBezTo>
                  <a:pt x="495069" y="851593"/>
                  <a:pt x="1139766" y="267853"/>
                  <a:pt x="2394065" y="0"/>
                </a:cubicBezTo>
              </a:path>
            </a:pathLst>
          </a:cu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68" name="Freeform 67">
            <a:extLst>
              <a:ext uri="{FF2B5EF4-FFF2-40B4-BE49-F238E27FC236}">
                <a16:creationId xmlns:a16="http://schemas.microsoft.com/office/drawing/2014/main" id="{012650FF-6955-604B-990E-558D8B9E2664}"/>
              </a:ext>
            </a:extLst>
          </p:cNvPr>
          <p:cNvSpPr/>
          <p:nvPr/>
        </p:nvSpPr>
        <p:spPr>
          <a:xfrm>
            <a:off x="3766729" y="2600574"/>
            <a:ext cx="1789012" cy="684631"/>
          </a:xfrm>
          <a:custGeom>
            <a:avLst/>
            <a:gdLst>
              <a:gd name="connsiteX0" fmla="*/ 0 w 2388524"/>
              <a:gd name="connsiteY0" fmla="*/ 903316 h 903316"/>
              <a:gd name="connsiteX1" fmla="*/ 243840 w 2388524"/>
              <a:gd name="connsiteY1" fmla="*/ 515389 h 903316"/>
              <a:gd name="connsiteX2" fmla="*/ 964277 w 2388524"/>
              <a:gd name="connsiteY2" fmla="*/ 232756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2756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2756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2756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2756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43840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8298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8298 h 903316"/>
              <a:gd name="connsiteX3" fmla="*/ 2388524 w 2388524"/>
              <a:gd name="connsiteY3" fmla="*/ 0 h 903316"/>
              <a:gd name="connsiteX0" fmla="*/ 0 w 2385349"/>
              <a:gd name="connsiteY0" fmla="*/ 912841 h 912841"/>
              <a:gd name="connsiteX1" fmla="*/ 243840 w 2385349"/>
              <a:gd name="connsiteY1" fmla="*/ 524914 h 912841"/>
              <a:gd name="connsiteX2" fmla="*/ 964277 w 2385349"/>
              <a:gd name="connsiteY2" fmla="*/ 247823 h 912841"/>
              <a:gd name="connsiteX3" fmla="*/ 2385349 w 2385349"/>
              <a:gd name="connsiteY3" fmla="*/ 0 h 912841"/>
            </a:gdLst>
            <a:ahLst/>
            <a:cxnLst>
              <a:cxn ang="0">
                <a:pos x="connsiteX0" y="connsiteY0"/>
              </a:cxn>
              <a:cxn ang="0">
                <a:pos x="connsiteX1" y="connsiteY1"/>
              </a:cxn>
              <a:cxn ang="0">
                <a:pos x="connsiteX2" y="connsiteY2"/>
              </a:cxn>
              <a:cxn ang="0">
                <a:pos x="connsiteX3" y="connsiteY3"/>
              </a:cxn>
            </a:cxnLst>
            <a:rect l="l" t="t" r="r" b="b"/>
            <a:pathLst>
              <a:path w="2385349" h="912841">
                <a:moveTo>
                  <a:pt x="0" y="912841"/>
                </a:moveTo>
                <a:lnTo>
                  <a:pt x="243840" y="524914"/>
                </a:lnTo>
                <a:cubicBezTo>
                  <a:pt x="483986" y="430703"/>
                  <a:pt x="546792" y="391910"/>
                  <a:pt x="964277" y="247823"/>
                </a:cubicBezTo>
                <a:cubicBezTo>
                  <a:pt x="1677324" y="92652"/>
                  <a:pt x="1618096" y="88612"/>
                  <a:pt x="2385349" y="0"/>
                </a:cubicBezTo>
              </a:path>
            </a:pathLst>
          </a:custGeom>
          <a:noFill/>
          <a:ln w="25400">
            <a:solidFill>
              <a:srgbClr val="D0006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144" name="TextBox 143">
            <a:extLst>
              <a:ext uri="{FF2B5EF4-FFF2-40B4-BE49-F238E27FC236}">
                <a16:creationId xmlns:a16="http://schemas.microsoft.com/office/drawing/2014/main" id="{4E8546EE-0115-6143-A217-17A5B2CCB9B5}"/>
              </a:ext>
            </a:extLst>
          </p:cNvPr>
          <p:cNvSpPr txBox="1"/>
          <p:nvPr/>
        </p:nvSpPr>
        <p:spPr>
          <a:xfrm>
            <a:off x="3807827" y="975093"/>
            <a:ext cx="1720700" cy="246221"/>
          </a:xfrm>
          <a:prstGeom prst="rect">
            <a:avLst/>
          </a:prstGeom>
          <a:noFill/>
        </p:spPr>
        <p:txBody>
          <a:bodyPr wrap="square" rtlCol="0">
            <a:spAutoFit/>
          </a:bodyPr>
          <a:lstStyle/>
          <a:p>
            <a:pPr algn="ctr"/>
            <a:r>
              <a:rPr lang="en-GB" sz="1000" b="1" dirty="0"/>
              <a:t>Moderate asthma</a:t>
            </a:r>
          </a:p>
        </p:txBody>
      </p:sp>
      <p:sp>
        <p:nvSpPr>
          <p:cNvPr id="145" name="TextBox 144">
            <a:extLst>
              <a:ext uri="{FF2B5EF4-FFF2-40B4-BE49-F238E27FC236}">
                <a16:creationId xmlns:a16="http://schemas.microsoft.com/office/drawing/2014/main" id="{3F7E5B2B-9BA6-C749-9445-1DC6B68E50A1}"/>
              </a:ext>
            </a:extLst>
          </p:cNvPr>
          <p:cNvSpPr txBox="1"/>
          <p:nvPr/>
        </p:nvSpPr>
        <p:spPr>
          <a:xfrm>
            <a:off x="3782301" y="3517861"/>
            <a:ext cx="1817783" cy="338554"/>
          </a:xfrm>
          <a:prstGeom prst="rect">
            <a:avLst/>
          </a:prstGeom>
          <a:noFill/>
        </p:spPr>
        <p:txBody>
          <a:bodyPr wrap="square" rtlCol="0">
            <a:spAutoFit/>
          </a:bodyPr>
          <a:lstStyle/>
          <a:p>
            <a:pPr algn="ctr"/>
            <a:r>
              <a:rPr lang="en-GB" sz="800" dirty="0"/>
              <a:t>Follow-up years since incident year of mild asthma</a:t>
            </a:r>
          </a:p>
        </p:txBody>
      </p:sp>
      <p:sp>
        <p:nvSpPr>
          <p:cNvPr id="13" name="Rounded Rectangle 12">
            <a:extLst>
              <a:ext uri="{FF2B5EF4-FFF2-40B4-BE49-F238E27FC236}">
                <a16:creationId xmlns:a16="http://schemas.microsoft.com/office/drawing/2014/main" id="{B389A8E7-5924-C748-90C2-FB6F9F610490}"/>
              </a:ext>
            </a:extLst>
          </p:cNvPr>
          <p:cNvSpPr/>
          <p:nvPr/>
        </p:nvSpPr>
        <p:spPr>
          <a:xfrm>
            <a:off x="556890" y="994307"/>
            <a:ext cx="2568844" cy="2759528"/>
          </a:xfrm>
          <a:prstGeom prst="roundRect">
            <a:avLst>
              <a:gd name="adj" fmla="val 7016"/>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prstClr val="white"/>
              </a:solidFill>
            </a:endParaRPr>
          </a:p>
        </p:txBody>
      </p:sp>
      <p:sp>
        <p:nvSpPr>
          <p:cNvPr id="15" name="TextBox 14">
            <a:extLst>
              <a:ext uri="{FF2B5EF4-FFF2-40B4-BE49-F238E27FC236}">
                <a16:creationId xmlns:a16="http://schemas.microsoft.com/office/drawing/2014/main" id="{87C5C016-25B6-D046-8292-482C5FA3A270}"/>
              </a:ext>
            </a:extLst>
          </p:cNvPr>
          <p:cNvSpPr txBox="1"/>
          <p:nvPr/>
        </p:nvSpPr>
        <p:spPr>
          <a:xfrm>
            <a:off x="1126457" y="965559"/>
            <a:ext cx="1720700" cy="246221"/>
          </a:xfrm>
          <a:prstGeom prst="rect">
            <a:avLst/>
          </a:prstGeom>
          <a:noFill/>
        </p:spPr>
        <p:txBody>
          <a:bodyPr wrap="square" rtlCol="0">
            <a:spAutoFit/>
          </a:bodyPr>
          <a:lstStyle/>
          <a:p>
            <a:pPr algn="ctr"/>
            <a:r>
              <a:rPr lang="en-GB" sz="1000" b="1" dirty="0"/>
              <a:t>Mild asthma</a:t>
            </a:r>
          </a:p>
        </p:txBody>
      </p:sp>
      <p:sp>
        <p:nvSpPr>
          <p:cNvPr id="16" name="TextBox 15">
            <a:extLst>
              <a:ext uri="{FF2B5EF4-FFF2-40B4-BE49-F238E27FC236}">
                <a16:creationId xmlns:a16="http://schemas.microsoft.com/office/drawing/2014/main" id="{6F3E25BA-9153-1049-8652-7059B92B2B87}"/>
              </a:ext>
            </a:extLst>
          </p:cNvPr>
          <p:cNvSpPr txBox="1"/>
          <p:nvPr/>
        </p:nvSpPr>
        <p:spPr>
          <a:xfrm>
            <a:off x="1080672" y="3517861"/>
            <a:ext cx="1817783" cy="338554"/>
          </a:xfrm>
          <a:prstGeom prst="rect">
            <a:avLst/>
          </a:prstGeom>
          <a:noFill/>
        </p:spPr>
        <p:txBody>
          <a:bodyPr wrap="square" rtlCol="0">
            <a:spAutoFit/>
          </a:bodyPr>
          <a:lstStyle/>
          <a:p>
            <a:pPr algn="ctr"/>
            <a:r>
              <a:rPr lang="en-GB" sz="800" dirty="0"/>
              <a:t>Follow-up years since incident year of mild asthma</a:t>
            </a:r>
          </a:p>
        </p:txBody>
      </p:sp>
      <p:grpSp>
        <p:nvGrpSpPr>
          <p:cNvPr id="74" name="Group 73">
            <a:extLst>
              <a:ext uri="{FF2B5EF4-FFF2-40B4-BE49-F238E27FC236}">
                <a16:creationId xmlns:a16="http://schemas.microsoft.com/office/drawing/2014/main" id="{5D441750-15D1-284F-ACD2-78EE8621C63C}"/>
              </a:ext>
            </a:extLst>
          </p:cNvPr>
          <p:cNvGrpSpPr/>
          <p:nvPr/>
        </p:nvGrpSpPr>
        <p:grpSpPr>
          <a:xfrm>
            <a:off x="699528" y="1208806"/>
            <a:ext cx="2326626" cy="2330087"/>
            <a:chOff x="598830" y="2757056"/>
            <a:chExt cx="3102168" cy="3106783"/>
          </a:xfrm>
        </p:grpSpPr>
        <p:cxnSp>
          <p:nvCxnSpPr>
            <p:cNvPr id="75" name="Straight Connector 74">
              <a:extLst>
                <a:ext uri="{FF2B5EF4-FFF2-40B4-BE49-F238E27FC236}">
                  <a16:creationId xmlns:a16="http://schemas.microsoft.com/office/drawing/2014/main" id="{762AEDB9-E3C1-E443-97CD-2E8F4C6EE577}"/>
                </a:ext>
              </a:extLst>
            </p:cNvPr>
            <p:cNvCxnSpPr>
              <a:cxnSpLocks/>
            </p:cNvCxnSpPr>
            <p:nvPr/>
          </p:nvCxnSpPr>
          <p:spPr>
            <a:xfrm>
              <a:off x="1075113" y="5549357"/>
              <a:ext cx="2472896"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6" name="Group 75">
              <a:extLst>
                <a:ext uri="{FF2B5EF4-FFF2-40B4-BE49-F238E27FC236}">
                  <a16:creationId xmlns:a16="http://schemas.microsoft.com/office/drawing/2014/main" id="{EF243503-E329-444A-90B1-7241E0BDB45E}"/>
                </a:ext>
              </a:extLst>
            </p:cNvPr>
            <p:cNvGrpSpPr/>
            <p:nvPr/>
          </p:nvGrpSpPr>
          <p:grpSpPr>
            <a:xfrm>
              <a:off x="1075113" y="2843495"/>
              <a:ext cx="45720" cy="2032570"/>
              <a:chOff x="1104505" y="2843495"/>
              <a:chExt cx="2434528" cy="2032570"/>
            </a:xfrm>
          </p:grpSpPr>
          <p:cxnSp>
            <p:nvCxnSpPr>
              <p:cNvPr id="101" name="Straight Connector 100">
                <a:extLst>
                  <a:ext uri="{FF2B5EF4-FFF2-40B4-BE49-F238E27FC236}">
                    <a16:creationId xmlns:a16="http://schemas.microsoft.com/office/drawing/2014/main" id="{EB8A3031-8CE7-0E41-BD2F-6F50634A4DFA}"/>
                  </a:ext>
                </a:extLst>
              </p:cNvPr>
              <p:cNvCxnSpPr/>
              <p:nvPr/>
            </p:nvCxnSpPr>
            <p:spPr>
              <a:xfrm>
                <a:off x="1104505" y="3529485"/>
                <a:ext cx="2434528"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A3E0C549-DBA5-074B-B8E6-A4C98B4874B2}"/>
                  </a:ext>
                </a:extLst>
              </p:cNvPr>
              <p:cNvCxnSpPr/>
              <p:nvPr/>
            </p:nvCxnSpPr>
            <p:spPr>
              <a:xfrm>
                <a:off x="1104505" y="2843495"/>
                <a:ext cx="2434528"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243F6B0C-C019-E748-B9A6-1D6BC3D59F29}"/>
                  </a:ext>
                </a:extLst>
              </p:cNvPr>
              <p:cNvCxnSpPr/>
              <p:nvPr/>
            </p:nvCxnSpPr>
            <p:spPr>
              <a:xfrm>
                <a:off x="1104505" y="4202775"/>
                <a:ext cx="2434528"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21058943-1BC8-274E-A5C3-C25FD4DFF440}"/>
                  </a:ext>
                </a:extLst>
              </p:cNvPr>
              <p:cNvCxnSpPr/>
              <p:nvPr/>
            </p:nvCxnSpPr>
            <p:spPr>
              <a:xfrm>
                <a:off x="1104505" y="4876065"/>
                <a:ext cx="2434528"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77" name="Straight Connector 76">
              <a:extLst>
                <a:ext uri="{FF2B5EF4-FFF2-40B4-BE49-F238E27FC236}">
                  <a16:creationId xmlns:a16="http://schemas.microsoft.com/office/drawing/2014/main" id="{E25429C0-57F2-7442-B9F8-9ED7412A3195}"/>
                </a:ext>
              </a:extLst>
            </p:cNvPr>
            <p:cNvCxnSpPr>
              <a:cxnSpLocks/>
            </p:cNvCxnSpPr>
            <p:nvPr/>
          </p:nvCxnSpPr>
          <p:spPr>
            <a:xfrm flipV="1">
              <a:off x="1129430" y="2851150"/>
              <a:ext cx="0" cy="2749586"/>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TextBox 77">
              <a:extLst>
                <a:ext uri="{FF2B5EF4-FFF2-40B4-BE49-F238E27FC236}">
                  <a16:creationId xmlns:a16="http://schemas.microsoft.com/office/drawing/2014/main" id="{1E71076A-5AFD-EA45-84EB-F6153EBB9031}"/>
                </a:ext>
              </a:extLst>
            </p:cNvPr>
            <p:cNvSpPr txBox="1"/>
            <p:nvPr/>
          </p:nvSpPr>
          <p:spPr>
            <a:xfrm>
              <a:off x="598830" y="2757056"/>
              <a:ext cx="437489" cy="205511"/>
            </a:xfrm>
            <a:prstGeom prst="rect">
              <a:avLst/>
            </a:prstGeom>
            <a:noFill/>
            <a:ln w="15875">
              <a:noFill/>
            </a:ln>
          </p:spPr>
          <p:txBody>
            <a:bodyPr wrap="square" lIns="0" tIns="0" rIns="0" bIns="0" rtlCol="0" anchor="ctr">
              <a:noAutofit/>
            </a:bodyPr>
            <a:lstStyle/>
            <a:p>
              <a:pPr algn="r"/>
              <a:r>
                <a:rPr lang="en-US" sz="800" dirty="0"/>
                <a:t>100</a:t>
              </a:r>
            </a:p>
          </p:txBody>
        </p:sp>
        <p:sp>
          <p:nvSpPr>
            <p:cNvPr id="79" name="TextBox 78">
              <a:extLst>
                <a:ext uri="{FF2B5EF4-FFF2-40B4-BE49-F238E27FC236}">
                  <a16:creationId xmlns:a16="http://schemas.microsoft.com/office/drawing/2014/main" id="{9FD6566E-6CF6-2D4F-BCE8-0842AE14FCFA}"/>
                </a:ext>
              </a:extLst>
            </p:cNvPr>
            <p:cNvSpPr txBox="1"/>
            <p:nvPr/>
          </p:nvSpPr>
          <p:spPr>
            <a:xfrm>
              <a:off x="691745" y="3429885"/>
              <a:ext cx="344573" cy="205511"/>
            </a:xfrm>
            <a:prstGeom prst="rect">
              <a:avLst/>
            </a:prstGeom>
            <a:noFill/>
            <a:ln w="15875">
              <a:noFill/>
            </a:ln>
          </p:spPr>
          <p:txBody>
            <a:bodyPr wrap="square" lIns="0" tIns="0" rIns="0" bIns="0" rtlCol="0" anchor="ctr">
              <a:noAutofit/>
            </a:bodyPr>
            <a:lstStyle/>
            <a:p>
              <a:pPr algn="r"/>
              <a:r>
                <a:rPr lang="en-US" sz="800" dirty="0"/>
                <a:t>95</a:t>
              </a:r>
            </a:p>
          </p:txBody>
        </p:sp>
        <p:sp>
          <p:nvSpPr>
            <p:cNvPr id="80" name="TextBox 79">
              <a:extLst>
                <a:ext uri="{FF2B5EF4-FFF2-40B4-BE49-F238E27FC236}">
                  <a16:creationId xmlns:a16="http://schemas.microsoft.com/office/drawing/2014/main" id="{AA83A0B6-7949-934E-8D06-660BB6ADD49C}"/>
                </a:ext>
              </a:extLst>
            </p:cNvPr>
            <p:cNvSpPr txBox="1"/>
            <p:nvPr/>
          </p:nvSpPr>
          <p:spPr>
            <a:xfrm>
              <a:off x="691745" y="4102713"/>
              <a:ext cx="344573" cy="205511"/>
            </a:xfrm>
            <a:prstGeom prst="rect">
              <a:avLst/>
            </a:prstGeom>
            <a:noFill/>
            <a:ln w="15875">
              <a:noFill/>
            </a:ln>
          </p:spPr>
          <p:txBody>
            <a:bodyPr wrap="square" lIns="0" tIns="0" rIns="0" bIns="0" rtlCol="0" anchor="ctr">
              <a:noAutofit/>
            </a:bodyPr>
            <a:lstStyle/>
            <a:p>
              <a:pPr algn="r"/>
              <a:r>
                <a:rPr lang="en-US" sz="800" dirty="0"/>
                <a:t>90</a:t>
              </a:r>
            </a:p>
          </p:txBody>
        </p:sp>
        <p:sp>
          <p:nvSpPr>
            <p:cNvPr id="81" name="TextBox 80">
              <a:extLst>
                <a:ext uri="{FF2B5EF4-FFF2-40B4-BE49-F238E27FC236}">
                  <a16:creationId xmlns:a16="http://schemas.microsoft.com/office/drawing/2014/main" id="{E2CDA236-F282-2247-8D75-0BDC536043C9}"/>
                </a:ext>
              </a:extLst>
            </p:cNvPr>
            <p:cNvSpPr txBox="1"/>
            <p:nvPr/>
          </p:nvSpPr>
          <p:spPr>
            <a:xfrm>
              <a:off x="691745" y="4775543"/>
              <a:ext cx="344573" cy="205511"/>
            </a:xfrm>
            <a:prstGeom prst="rect">
              <a:avLst/>
            </a:prstGeom>
            <a:noFill/>
            <a:ln w="15875">
              <a:noFill/>
            </a:ln>
          </p:spPr>
          <p:txBody>
            <a:bodyPr wrap="square" lIns="0" tIns="0" rIns="0" bIns="0" rtlCol="0" anchor="ctr">
              <a:noAutofit/>
            </a:bodyPr>
            <a:lstStyle/>
            <a:p>
              <a:pPr algn="r"/>
              <a:r>
                <a:rPr lang="en-US" sz="800" dirty="0"/>
                <a:t>85</a:t>
              </a:r>
            </a:p>
          </p:txBody>
        </p:sp>
        <p:sp>
          <p:nvSpPr>
            <p:cNvPr id="82" name="TextBox 81">
              <a:extLst>
                <a:ext uri="{FF2B5EF4-FFF2-40B4-BE49-F238E27FC236}">
                  <a16:creationId xmlns:a16="http://schemas.microsoft.com/office/drawing/2014/main" id="{9675A3F3-CB26-6041-9093-13385CF862A8}"/>
                </a:ext>
              </a:extLst>
            </p:cNvPr>
            <p:cNvSpPr txBox="1"/>
            <p:nvPr/>
          </p:nvSpPr>
          <p:spPr>
            <a:xfrm>
              <a:off x="691745" y="5448372"/>
              <a:ext cx="344573" cy="205511"/>
            </a:xfrm>
            <a:prstGeom prst="rect">
              <a:avLst/>
            </a:prstGeom>
            <a:noFill/>
            <a:ln w="15875">
              <a:noFill/>
            </a:ln>
          </p:spPr>
          <p:txBody>
            <a:bodyPr wrap="square" lIns="0" tIns="0" rIns="0" bIns="0" rtlCol="0" anchor="ctr">
              <a:noAutofit/>
            </a:bodyPr>
            <a:lstStyle/>
            <a:p>
              <a:pPr algn="r"/>
              <a:r>
                <a:rPr lang="en-US" sz="800" dirty="0"/>
                <a:t>80</a:t>
              </a:r>
            </a:p>
          </p:txBody>
        </p:sp>
        <p:sp>
          <p:nvSpPr>
            <p:cNvPr id="83" name="TextBox 82">
              <a:extLst>
                <a:ext uri="{FF2B5EF4-FFF2-40B4-BE49-F238E27FC236}">
                  <a16:creationId xmlns:a16="http://schemas.microsoft.com/office/drawing/2014/main" id="{A87B3411-D282-2648-A843-AF36AECBD4F5}"/>
                </a:ext>
              </a:extLst>
            </p:cNvPr>
            <p:cNvSpPr txBox="1"/>
            <p:nvPr/>
          </p:nvSpPr>
          <p:spPr>
            <a:xfrm>
              <a:off x="982206" y="5658328"/>
              <a:ext cx="313563" cy="205511"/>
            </a:xfrm>
            <a:prstGeom prst="rect">
              <a:avLst/>
            </a:prstGeom>
            <a:noFill/>
            <a:ln w="15875">
              <a:noFill/>
            </a:ln>
          </p:spPr>
          <p:txBody>
            <a:bodyPr wrap="square" lIns="0" tIns="0" rIns="0" bIns="0" rtlCol="0">
              <a:noAutofit/>
            </a:bodyPr>
            <a:lstStyle/>
            <a:p>
              <a:pPr algn="ctr"/>
              <a:r>
                <a:rPr lang="en-US" sz="800" dirty="0"/>
                <a:t>0</a:t>
              </a:r>
            </a:p>
          </p:txBody>
        </p:sp>
        <p:cxnSp>
          <p:nvCxnSpPr>
            <p:cNvPr id="86" name="Straight Connector 85">
              <a:extLst>
                <a:ext uri="{FF2B5EF4-FFF2-40B4-BE49-F238E27FC236}">
                  <a16:creationId xmlns:a16="http://schemas.microsoft.com/office/drawing/2014/main" id="{AEDA32BF-DA17-B447-82EE-762749F74D27}"/>
                </a:ext>
              </a:extLst>
            </p:cNvPr>
            <p:cNvCxnSpPr>
              <a:cxnSpLocks/>
            </p:cNvCxnSpPr>
            <p:nvPr/>
          </p:nvCxnSpPr>
          <p:spPr>
            <a:xfrm>
              <a:off x="3548545" y="5553602"/>
              <a:ext cx="0" cy="4713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7" name="TextBox 86">
              <a:extLst>
                <a:ext uri="{FF2B5EF4-FFF2-40B4-BE49-F238E27FC236}">
                  <a16:creationId xmlns:a16="http://schemas.microsoft.com/office/drawing/2014/main" id="{B061D70D-6FA6-814F-BBEA-68520DA6421A}"/>
                </a:ext>
              </a:extLst>
            </p:cNvPr>
            <p:cNvSpPr txBox="1"/>
            <p:nvPr/>
          </p:nvSpPr>
          <p:spPr>
            <a:xfrm>
              <a:off x="1463253" y="5658328"/>
              <a:ext cx="313563" cy="205511"/>
            </a:xfrm>
            <a:prstGeom prst="rect">
              <a:avLst/>
            </a:prstGeom>
            <a:noFill/>
            <a:ln w="15875">
              <a:noFill/>
            </a:ln>
          </p:spPr>
          <p:txBody>
            <a:bodyPr wrap="square" lIns="0" tIns="0" rIns="0" bIns="0" rtlCol="0">
              <a:noAutofit/>
            </a:bodyPr>
            <a:lstStyle/>
            <a:p>
              <a:pPr algn="ctr"/>
              <a:r>
                <a:rPr lang="en-US" sz="800" dirty="0"/>
                <a:t>2</a:t>
              </a:r>
            </a:p>
          </p:txBody>
        </p:sp>
        <p:sp>
          <p:nvSpPr>
            <p:cNvPr id="88" name="TextBox 87">
              <a:extLst>
                <a:ext uri="{FF2B5EF4-FFF2-40B4-BE49-F238E27FC236}">
                  <a16:creationId xmlns:a16="http://schemas.microsoft.com/office/drawing/2014/main" id="{48312FB4-3946-F042-9318-E29987BC9594}"/>
                </a:ext>
              </a:extLst>
            </p:cNvPr>
            <p:cNvSpPr txBox="1"/>
            <p:nvPr/>
          </p:nvSpPr>
          <p:spPr>
            <a:xfrm>
              <a:off x="1944298" y="5658328"/>
              <a:ext cx="313563" cy="205511"/>
            </a:xfrm>
            <a:prstGeom prst="rect">
              <a:avLst/>
            </a:prstGeom>
            <a:noFill/>
            <a:ln w="15875">
              <a:noFill/>
            </a:ln>
          </p:spPr>
          <p:txBody>
            <a:bodyPr wrap="square" lIns="0" tIns="0" rIns="0" bIns="0" rtlCol="0">
              <a:noAutofit/>
            </a:bodyPr>
            <a:lstStyle/>
            <a:p>
              <a:pPr algn="ctr"/>
              <a:r>
                <a:rPr lang="en-US" sz="800" dirty="0"/>
                <a:t>4</a:t>
              </a:r>
            </a:p>
          </p:txBody>
        </p:sp>
        <p:sp>
          <p:nvSpPr>
            <p:cNvPr id="89" name="TextBox 88">
              <a:extLst>
                <a:ext uri="{FF2B5EF4-FFF2-40B4-BE49-F238E27FC236}">
                  <a16:creationId xmlns:a16="http://schemas.microsoft.com/office/drawing/2014/main" id="{0AD5DE9E-FC03-F748-991B-6EE7E38A3AF8}"/>
                </a:ext>
              </a:extLst>
            </p:cNvPr>
            <p:cNvSpPr txBox="1"/>
            <p:nvPr/>
          </p:nvSpPr>
          <p:spPr>
            <a:xfrm>
              <a:off x="2425345" y="5658328"/>
              <a:ext cx="313563" cy="205511"/>
            </a:xfrm>
            <a:prstGeom prst="rect">
              <a:avLst/>
            </a:prstGeom>
            <a:noFill/>
            <a:ln w="15875">
              <a:noFill/>
            </a:ln>
          </p:spPr>
          <p:txBody>
            <a:bodyPr wrap="square" lIns="0" tIns="0" rIns="0" bIns="0" rtlCol="0">
              <a:noAutofit/>
            </a:bodyPr>
            <a:lstStyle/>
            <a:p>
              <a:pPr algn="ctr"/>
              <a:r>
                <a:rPr lang="en-US" sz="800" dirty="0"/>
                <a:t>6</a:t>
              </a:r>
            </a:p>
          </p:txBody>
        </p:sp>
        <p:sp>
          <p:nvSpPr>
            <p:cNvPr id="90" name="TextBox 89">
              <a:extLst>
                <a:ext uri="{FF2B5EF4-FFF2-40B4-BE49-F238E27FC236}">
                  <a16:creationId xmlns:a16="http://schemas.microsoft.com/office/drawing/2014/main" id="{1FB3A0F4-42C2-664D-ABC2-89F96643E5BD}"/>
                </a:ext>
              </a:extLst>
            </p:cNvPr>
            <p:cNvSpPr txBox="1"/>
            <p:nvPr/>
          </p:nvSpPr>
          <p:spPr>
            <a:xfrm>
              <a:off x="2906390" y="5658328"/>
              <a:ext cx="313563" cy="205511"/>
            </a:xfrm>
            <a:prstGeom prst="rect">
              <a:avLst/>
            </a:prstGeom>
            <a:noFill/>
            <a:ln w="15875">
              <a:noFill/>
            </a:ln>
          </p:spPr>
          <p:txBody>
            <a:bodyPr wrap="square" lIns="0" tIns="0" rIns="0" bIns="0" rtlCol="0">
              <a:noAutofit/>
            </a:bodyPr>
            <a:lstStyle/>
            <a:p>
              <a:pPr algn="ctr"/>
              <a:r>
                <a:rPr lang="en-US" sz="800" dirty="0"/>
                <a:t>8</a:t>
              </a:r>
            </a:p>
          </p:txBody>
        </p:sp>
        <p:sp>
          <p:nvSpPr>
            <p:cNvPr id="91" name="TextBox 90">
              <a:extLst>
                <a:ext uri="{FF2B5EF4-FFF2-40B4-BE49-F238E27FC236}">
                  <a16:creationId xmlns:a16="http://schemas.microsoft.com/office/drawing/2014/main" id="{0BE8B6D3-3AA3-6B49-ACB3-63C879F76850}"/>
                </a:ext>
              </a:extLst>
            </p:cNvPr>
            <p:cNvSpPr txBox="1"/>
            <p:nvPr/>
          </p:nvSpPr>
          <p:spPr>
            <a:xfrm>
              <a:off x="3387435" y="5658328"/>
              <a:ext cx="313563" cy="205511"/>
            </a:xfrm>
            <a:prstGeom prst="rect">
              <a:avLst/>
            </a:prstGeom>
            <a:noFill/>
            <a:ln w="15875">
              <a:noFill/>
            </a:ln>
          </p:spPr>
          <p:txBody>
            <a:bodyPr wrap="square" lIns="0" tIns="0" rIns="0" bIns="0" rtlCol="0">
              <a:noAutofit/>
            </a:bodyPr>
            <a:lstStyle/>
            <a:p>
              <a:pPr algn="ctr"/>
              <a:r>
                <a:rPr lang="en-US" sz="800" dirty="0"/>
                <a:t>10</a:t>
              </a:r>
            </a:p>
          </p:txBody>
        </p:sp>
        <p:cxnSp>
          <p:nvCxnSpPr>
            <p:cNvPr id="92" name="Straight Connector 91">
              <a:extLst>
                <a:ext uri="{FF2B5EF4-FFF2-40B4-BE49-F238E27FC236}">
                  <a16:creationId xmlns:a16="http://schemas.microsoft.com/office/drawing/2014/main" id="{E7674CF7-C5B1-FA42-A9E5-ECD3F0D60BA7}"/>
                </a:ext>
              </a:extLst>
            </p:cNvPr>
            <p:cNvCxnSpPr>
              <a:cxnSpLocks/>
            </p:cNvCxnSpPr>
            <p:nvPr/>
          </p:nvCxnSpPr>
          <p:spPr>
            <a:xfrm>
              <a:off x="1611512" y="5553601"/>
              <a:ext cx="0" cy="47134"/>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677CADD5-D320-6E49-86E4-E5FE088A6D66}"/>
                </a:ext>
              </a:extLst>
            </p:cNvPr>
            <p:cNvCxnSpPr>
              <a:cxnSpLocks/>
            </p:cNvCxnSpPr>
            <p:nvPr/>
          </p:nvCxnSpPr>
          <p:spPr>
            <a:xfrm>
              <a:off x="2093594" y="5553601"/>
              <a:ext cx="0" cy="47134"/>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B5243EFA-C5F4-4246-8DC3-97285C24DD2D}"/>
                </a:ext>
              </a:extLst>
            </p:cNvPr>
            <p:cNvCxnSpPr>
              <a:cxnSpLocks/>
            </p:cNvCxnSpPr>
            <p:nvPr/>
          </p:nvCxnSpPr>
          <p:spPr>
            <a:xfrm>
              <a:off x="2575676" y="5553601"/>
              <a:ext cx="0" cy="47134"/>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DAC92590-A75E-AB46-9583-07241F667071}"/>
                </a:ext>
              </a:extLst>
            </p:cNvPr>
            <p:cNvCxnSpPr>
              <a:cxnSpLocks/>
            </p:cNvCxnSpPr>
            <p:nvPr/>
          </p:nvCxnSpPr>
          <p:spPr>
            <a:xfrm>
              <a:off x="3057758" y="5553601"/>
              <a:ext cx="0" cy="47134"/>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9" name="Freeform 98">
              <a:extLst>
                <a:ext uri="{FF2B5EF4-FFF2-40B4-BE49-F238E27FC236}">
                  <a16:creationId xmlns:a16="http://schemas.microsoft.com/office/drawing/2014/main" id="{C69159C7-AD4B-674E-9120-4AE97046EF40}"/>
                </a:ext>
              </a:extLst>
            </p:cNvPr>
            <p:cNvSpPr/>
            <p:nvPr/>
          </p:nvSpPr>
          <p:spPr>
            <a:xfrm flipV="1">
              <a:off x="1125006" y="2870401"/>
              <a:ext cx="2414966" cy="1954206"/>
            </a:xfrm>
            <a:custGeom>
              <a:avLst/>
              <a:gdLst>
                <a:gd name="connsiteX0" fmla="*/ 0 w 2405149"/>
                <a:gd name="connsiteY0" fmla="*/ 1590502 h 1590502"/>
                <a:gd name="connsiteX1" fmla="*/ 232756 w 2405149"/>
                <a:gd name="connsiteY1" fmla="*/ 892233 h 1590502"/>
                <a:gd name="connsiteX2" fmla="*/ 493221 w 2405149"/>
                <a:gd name="connsiteY2" fmla="*/ 858982 h 1590502"/>
                <a:gd name="connsiteX3" fmla="*/ 2405149 w 2405149"/>
                <a:gd name="connsiteY3" fmla="*/ 0 h 1590502"/>
                <a:gd name="connsiteX0" fmla="*/ 0 w 2394065"/>
                <a:gd name="connsiteY0" fmla="*/ 1584960 h 1584960"/>
                <a:gd name="connsiteX1" fmla="*/ 232756 w 2394065"/>
                <a:gd name="connsiteY1" fmla="*/ 886691 h 1584960"/>
                <a:gd name="connsiteX2" fmla="*/ 493221 w 2394065"/>
                <a:gd name="connsiteY2" fmla="*/ 853440 h 1584960"/>
                <a:gd name="connsiteX3" fmla="*/ 2394065 w 2394065"/>
                <a:gd name="connsiteY3" fmla="*/ 0 h 1584960"/>
                <a:gd name="connsiteX0" fmla="*/ 0 w 2394065"/>
                <a:gd name="connsiteY0" fmla="*/ 1584960 h 1584960"/>
                <a:gd name="connsiteX1" fmla="*/ 232756 w 2394065"/>
                <a:gd name="connsiteY1" fmla="*/ 886691 h 1584960"/>
                <a:gd name="connsiteX2" fmla="*/ 493221 w 2394065"/>
                <a:gd name="connsiteY2" fmla="*/ 853440 h 1584960"/>
                <a:gd name="connsiteX3" fmla="*/ 2394065 w 2394065"/>
                <a:gd name="connsiteY3" fmla="*/ 0 h 1584960"/>
                <a:gd name="connsiteX0" fmla="*/ 0 w 2394065"/>
                <a:gd name="connsiteY0" fmla="*/ 1584960 h 1584960"/>
                <a:gd name="connsiteX1" fmla="*/ 232756 w 2394065"/>
                <a:gd name="connsiteY1" fmla="*/ 886691 h 1584960"/>
                <a:gd name="connsiteX2" fmla="*/ 493221 w 2394065"/>
                <a:gd name="connsiteY2" fmla="*/ 853440 h 1584960"/>
                <a:gd name="connsiteX3" fmla="*/ 2394065 w 2394065"/>
                <a:gd name="connsiteY3" fmla="*/ 0 h 1584960"/>
                <a:gd name="connsiteX0" fmla="*/ 0 w 2394065"/>
                <a:gd name="connsiteY0" fmla="*/ 1584960 h 1584960"/>
                <a:gd name="connsiteX1" fmla="*/ 243839 w 2394065"/>
                <a:gd name="connsiteY1" fmla="*/ 903316 h 1584960"/>
                <a:gd name="connsiteX2" fmla="*/ 493221 w 2394065"/>
                <a:gd name="connsiteY2" fmla="*/ 853440 h 1584960"/>
                <a:gd name="connsiteX3" fmla="*/ 2394065 w 2394065"/>
                <a:gd name="connsiteY3" fmla="*/ 0 h 1584960"/>
                <a:gd name="connsiteX0" fmla="*/ 0 w 2394065"/>
                <a:gd name="connsiteY0" fmla="*/ 1584960 h 1584960"/>
                <a:gd name="connsiteX1" fmla="*/ 243839 w 2394065"/>
                <a:gd name="connsiteY1" fmla="*/ 892232 h 1584960"/>
                <a:gd name="connsiteX2" fmla="*/ 493221 w 2394065"/>
                <a:gd name="connsiteY2" fmla="*/ 853440 h 1584960"/>
                <a:gd name="connsiteX3" fmla="*/ 2394065 w 2394065"/>
                <a:gd name="connsiteY3" fmla="*/ 0 h 1584960"/>
                <a:gd name="connsiteX0" fmla="*/ 0 w 2394065"/>
                <a:gd name="connsiteY0" fmla="*/ 1584960 h 1584960"/>
                <a:gd name="connsiteX1" fmla="*/ 243839 w 2394065"/>
                <a:gd name="connsiteY1" fmla="*/ 892232 h 1584960"/>
                <a:gd name="connsiteX2" fmla="*/ 493221 w 2394065"/>
                <a:gd name="connsiteY2" fmla="*/ 853440 h 1584960"/>
                <a:gd name="connsiteX3" fmla="*/ 2394065 w 2394065"/>
                <a:gd name="connsiteY3" fmla="*/ 0 h 1584960"/>
                <a:gd name="connsiteX0" fmla="*/ 0 w 2394065"/>
                <a:gd name="connsiteY0" fmla="*/ 1584960 h 1584960"/>
                <a:gd name="connsiteX1" fmla="*/ 243839 w 2394065"/>
                <a:gd name="connsiteY1" fmla="*/ 892232 h 1584960"/>
                <a:gd name="connsiteX2" fmla="*/ 493221 w 2394065"/>
                <a:gd name="connsiteY2" fmla="*/ 853440 h 1584960"/>
                <a:gd name="connsiteX3" fmla="*/ 2394065 w 2394065"/>
                <a:gd name="connsiteY3" fmla="*/ 0 h 1584960"/>
                <a:gd name="connsiteX0" fmla="*/ 0 w 2414966"/>
                <a:gd name="connsiteY0" fmla="*/ 1818328 h 1818328"/>
                <a:gd name="connsiteX1" fmla="*/ 243839 w 2414966"/>
                <a:gd name="connsiteY1" fmla="*/ 1125600 h 1818328"/>
                <a:gd name="connsiteX2" fmla="*/ 493221 w 2414966"/>
                <a:gd name="connsiteY2" fmla="*/ 1086808 h 1818328"/>
                <a:gd name="connsiteX3" fmla="*/ 2414966 w 2414966"/>
                <a:gd name="connsiteY3" fmla="*/ 0 h 1818328"/>
                <a:gd name="connsiteX0" fmla="*/ 0 w 2414966"/>
                <a:gd name="connsiteY0" fmla="*/ 1818328 h 1818328"/>
                <a:gd name="connsiteX1" fmla="*/ 243839 w 2414966"/>
                <a:gd name="connsiteY1" fmla="*/ 1125600 h 1818328"/>
                <a:gd name="connsiteX2" fmla="*/ 493221 w 2414966"/>
                <a:gd name="connsiteY2" fmla="*/ 1086808 h 1818328"/>
                <a:gd name="connsiteX3" fmla="*/ 2414966 w 2414966"/>
                <a:gd name="connsiteY3" fmla="*/ 0 h 1818328"/>
                <a:gd name="connsiteX0" fmla="*/ 0 w 2414966"/>
                <a:gd name="connsiteY0" fmla="*/ 1818328 h 1818328"/>
                <a:gd name="connsiteX1" fmla="*/ 243839 w 2414966"/>
                <a:gd name="connsiteY1" fmla="*/ 1125600 h 1818328"/>
                <a:gd name="connsiteX2" fmla="*/ 493221 w 2414966"/>
                <a:gd name="connsiteY2" fmla="*/ 1072223 h 1818328"/>
                <a:gd name="connsiteX3" fmla="*/ 2414966 w 2414966"/>
                <a:gd name="connsiteY3" fmla="*/ 0 h 1818328"/>
              </a:gdLst>
              <a:ahLst/>
              <a:cxnLst>
                <a:cxn ang="0">
                  <a:pos x="connsiteX0" y="connsiteY0"/>
                </a:cxn>
                <a:cxn ang="0">
                  <a:pos x="connsiteX1" y="connsiteY1"/>
                </a:cxn>
                <a:cxn ang="0">
                  <a:pos x="connsiteX2" y="connsiteY2"/>
                </a:cxn>
                <a:cxn ang="0">
                  <a:pos x="connsiteX3" y="connsiteY3"/>
                </a:cxn>
              </a:cxnLst>
              <a:rect l="l" t="t" r="r" b="b"/>
              <a:pathLst>
                <a:path w="2414966" h="1818328">
                  <a:moveTo>
                    <a:pt x="0" y="1818328"/>
                  </a:moveTo>
                  <a:lnTo>
                    <a:pt x="243839" y="1125600"/>
                  </a:lnTo>
                  <a:lnTo>
                    <a:pt x="493221" y="1072223"/>
                  </a:lnTo>
                  <a:cubicBezTo>
                    <a:pt x="495069" y="1070376"/>
                    <a:pt x="1150217" y="447741"/>
                    <a:pt x="2414966" y="0"/>
                  </a:cubicBezTo>
                </a:path>
              </a:pathLst>
            </a:cu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100" name="Freeform 99">
              <a:extLst>
                <a:ext uri="{FF2B5EF4-FFF2-40B4-BE49-F238E27FC236}">
                  <a16:creationId xmlns:a16="http://schemas.microsoft.com/office/drawing/2014/main" id="{E37A0F98-9F82-4145-875A-1327480B57D7}"/>
                </a:ext>
              </a:extLst>
            </p:cNvPr>
            <p:cNvSpPr/>
            <p:nvPr/>
          </p:nvSpPr>
          <p:spPr>
            <a:xfrm flipV="1">
              <a:off x="1131281" y="2868603"/>
              <a:ext cx="2406250" cy="1159982"/>
            </a:xfrm>
            <a:custGeom>
              <a:avLst/>
              <a:gdLst>
                <a:gd name="connsiteX0" fmla="*/ 0 w 2388524"/>
                <a:gd name="connsiteY0" fmla="*/ 903316 h 903316"/>
                <a:gd name="connsiteX1" fmla="*/ 243840 w 2388524"/>
                <a:gd name="connsiteY1" fmla="*/ 515389 h 903316"/>
                <a:gd name="connsiteX2" fmla="*/ 964277 w 2388524"/>
                <a:gd name="connsiteY2" fmla="*/ 232756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2756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2756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2756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2756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43840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8298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8298 h 903316"/>
                <a:gd name="connsiteX3" fmla="*/ 2388524 w 2388524"/>
                <a:gd name="connsiteY3" fmla="*/ 0 h 903316"/>
                <a:gd name="connsiteX0" fmla="*/ 0 w 2385349"/>
                <a:gd name="connsiteY0" fmla="*/ 912841 h 912841"/>
                <a:gd name="connsiteX1" fmla="*/ 243840 w 2385349"/>
                <a:gd name="connsiteY1" fmla="*/ 524914 h 912841"/>
                <a:gd name="connsiteX2" fmla="*/ 964277 w 2385349"/>
                <a:gd name="connsiteY2" fmla="*/ 247823 h 912841"/>
                <a:gd name="connsiteX3" fmla="*/ 2385349 w 2385349"/>
                <a:gd name="connsiteY3" fmla="*/ 0 h 912841"/>
                <a:gd name="connsiteX0" fmla="*/ 0 w 2406250"/>
                <a:gd name="connsiteY0" fmla="*/ 1050003 h 1050003"/>
                <a:gd name="connsiteX1" fmla="*/ 243840 w 2406250"/>
                <a:gd name="connsiteY1" fmla="*/ 662076 h 1050003"/>
                <a:gd name="connsiteX2" fmla="*/ 964277 w 2406250"/>
                <a:gd name="connsiteY2" fmla="*/ 384985 h 1050003"/>
                <a:gd name="connsiteX3" fmla="*/ 2406250 w 2406250"/>
                <a:gd name="connsiteY3" fmla="*/ 0 h 1050003"/>
                <a:gd name="connsiteX0" fmla="*/ 0 w 2406250"/>
                <a:gd name="connsiteY0" fmla="*/ 1050003 h 1050003"/>
                <a:gd name="connsiteX1" fmla="*/ 243840 w 2406250"/>
                <a:gd name="connsiteY1" fmla="*/ 662076 h 1050003"/>
                <a:gd name="connsiteX2" fmla="*/ 964277 w 2406250"/>
                <a:gd name="connsiteY2" fmla="*/ 351877 h 1050003"/>
                <a:gd name="connsiteX3" fmla="*/ 2406250 w 2406250"/>
                <a:gd name="connsiteY3" fmla="*/ 0 h 1050003"/>
                <a:gd name="connsiteX0" fmla="*/ 0 w 2406250"/>
                <a:gd name="connsiteY0" fmla="*/ 1050003 h 1050003"/>
                <a:gd name="connsiteX1" fmla="*/ 243840 w 2406250"/>
                <a:gd name="connsiteY1" fmla="*/ 662076 h 1050003"/>
                <a:gd name="connsiteX2" fmla="*/ 964277 w 2406250"/>
                <a:gd name="connsiteY2" fmla="*/ 351877 h 1050003"/>
                <a:gd name="connsiteX3" fmla="*/ 2406250 w 2406250"/>
                <a:gd name="connsiteY3" fmla="*/ 0 h 1050003"/>
                <a:gd name="connsiteX0" fmla="*/ 0 w 2406250"/>
                <a:gd name="connsiteY0" fmla="*/ 1050003 h 1050003"/>
                <a:gd name="connsiteX1" fmla="*/ 243840 w 2406250"/>
                <a:gd name="connsiteY1" fmla="*/ 662076 h 1050003"/>
                <a:gd name="connsiteX2" fmla="*/ 964277 w 2406250"/>
                <a:gd name="connsiteY2" fmla="*/ 351877 h 1050003"/>
                <a:gd name="connsiteX3" fmla="*/ 2406250 w 2406250"/>
                <a:gd name="connsiteY3" fmla="*/ 0 h 1050003"/>
                <a:gd name="connsiteX0" fmla="*/ 0 w 2406250"/>
                <a:gd name="connsiteY0" fmla="*/ 1050003 h 1050003"/>
                <a:gd name="connsiteX1" fmla="*/ 243840 w 2406250"/>
                <a:gd name="connsiteY1" fmla="*/ 662076 h 1050003"/>
                <a:gd name="connsiteX2" fmla="*/ 964277 w 2406250"/>
                <a:gd name="connsiteY2" fmla="*/ 351877 h 1050003"/>
                <a:gd name="connsiteX3" fmla="*/ 2406250 w 2406250"/>
                <a:gd name="connsiteY3" fmla="*/ 0 h 1050003"/>
              </a:gdLst>
              <a:ahLst/>
              <a:cxnLst>
                <a:cxn ang="0">
                  <a:pos x="connsiteX0" y="connsiteY0"/>
                </a:cxn>
                <a:cxn ang="0">
                  <a:pos x="connsiteX1" y="connsiteY1"/>
                </a:cxn>
                <a:cxn ang="0">
                  <a:pos x="connsiteX2" y="connsiteY2"/>
                </a:cxn>
                <a:cxn ang="0">
                  <a:pos x="connsiteX3" y="connsiteY3"/>
                </a:cxn>
              </a:cxnLst>
              <a:rect l="l" t="t" r="r" b="b"/>
              <a:pathLst>
                <a:path w="2406250" h="1050003">
                  <a:moveTo>
                    <a:pt x="0" y="1050003"/>
                  </a:moveTo>
                  <a:lnTo>
                    <a:pt x="243840" y="662076"/>
                  </a:lnTo>
                  <a:cubicBezTo>
                    <a:pt x="483986" y="567865"/>
                    <a:pt x="703547" y="458126"/>
                    <a:pt x="964277" y="351877"/>
                  </a:cubicBezTo>
                  <a:cubicBezTo>
                    <a:pt x="1630297" y="158868"/>
                    <a:pt x="1659898" y="121720"/>
                    <a:pt x="2406250" y="0"/>
                  </a:cubicBezTo>
                </a:path>
              </a:pathLst>
            </a:custGeom>
            <a:noFill/>
            <a:ln w="25400">
              <a:solidFill>
                <a:srgbClr val="D0006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grpSp>
      <p:cxnSp>
        <p:nvCxnSpPr>
          <p:cNvPr id="108" name="Straight Connector 107">
            <a:extLst>
              <a:ext uri="{FF2B5EF4-FFF2-40B4-BE49-F238E27FC236}">
                <a16:creationId xmlns:a16="http://schemas.microsoft.com/office/drawing/2014/main" id="{A421EBF5-A026-3A41-A025-1AA074889BA3}"/>
              </a:ext>
            </a:extLst>
          </p:cNvPr>
          <p:cNvCxnSpPr>
            <a:cxnSpLocks/>
          </p:cNvCxnSpPr>
          <p:nvPr/>
        </p:nvCxnSpPr>
        <p:spPr>
          <a:xfrm flipV="1">
            <a:off x="6463183" y="1263047"/>
            <a:ext cx="0" cy="20621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ACB5113E-DD08-DE48-BABA-589ADFEF6DF0}"/>
              </a:ext>
            </a:extLst>
          </p:cNvPr>
          <p:cNvCxnSpPr>
            <a:cxnSpLocks/>
          </p:cNvCxnSpPr>
          <p:nvPr/>
        </p:nvCxnSpPr>
        <p:spPr>
          <a:xfrm>
            <a:off x="6422445" y="3286703"/>
            <a:ext cx="1854672"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A1B61505-804F-2641-8921-03576542E4ED}"/>
              </a:ext>
            </a:extLst>
          </p:cNvPr>
          <p:cNvCxnSpPr/>
          <p:nvPr/>
        </p:nvCxnSpPr>
        <p:spPr>
          <a:xfrm>
            <a:off x="6428976" y="1771798"/>
            <a:ext cx="3429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24177099-C03B-9B4D-8AD9-4A0064EB52E4}"/>
              </a:ext>
            </a:extLst>
          </p:cNvPr>
          <p:cNvCxnSpPr/>
          <p:nvPr/>
        </p:nvCxnSpPr>
        <p:spPr>
          <a:xfrm>
            <a:off x="6428976" y="1270274"/>
            <a:ext cx="3429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C2DBA7B1-10A8-9D41-9FDC-64F37D670CF2}"/>
              </a:ext>
            </a:extLst>
          </p:cNvPr>
          <p:cNvCxnSpPr/>
          <p:nvPr/>
        </p:nvCxnSpPr>
        <p:spPr>
          <a:xfrm>
            <a:off x="6428976" y="2276766"/>
            <a:ext cx="3429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a:extLst>
              <a:ext uri="{FF2B5EF4-FFF2-40B4-BE49-F238E27FC236}">
                <a16:creationId xmlns:a16="http://schemas.microsoft.com/office/drawing/2014/main" id="{F551AD46-8D9F-E340-99AE-3CBBB48E67CE}"/>
              </a:ext>
            </a:extLst>
          </p:cNvPr>
          <p:cNvCxnSpPr/>
          <p:nvPr/>
        </p:nvCxnSpPr>
        <p:spPr>
          <a:xfrm>
            <a:off x="6428976" y="2781733"/>
            <a:ext cx="3429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CD4F5632-C784-8D44-9387-5AF2CAB17A2E}"/>
              </a:ext>
            </a:extLst>
          </p:cNvPr>
          <p:cNvSpPr txBox="1"/>
          <p:nvPr/>
        </p:nvSpPr>
        <p:spPr>
          <a:xfrm>
            <a:off x="6115332" y="1192477"/>
            <a:ext cx="264955" cy="170462"/>
          </a:xfrm>
          <a:prstGeom prst="rect">
            <a:avLst/>
          </a:prstGeom>
          <a:noFill/>
          <a:ln w="15875">
            <a:noFill/>
          </a:ln>
        </p:spPr>
        <p:txBody>
          <a:bodyPr wrap="square" lIns="0" tIns="0" rIns="0" bIns="0" rtlCol="0" anchor="ctr">
            <a:noAutofit/>
          </a:bodyPr>
          <a:lstStyle/>
          <a:p>
            <a:pPr algn="r"/>
            <a:r>
              <a:rPr lang="en-US" sz="800" dirty="0"/>
              <a:t>20</a:t>
            </a:r>
          </a:p>
        </p:txBody>
      </p:sp>
      <p:sp>
        <p:nvSpPr>
          <p:cNvPr id="110" name="TextBox 109">
            <a:extLst>
              <a:ext uri="{FF2B5EF4-FFF2-40B4-BE49-F238E27FC236}">
                <a16:creationId xmlns:a16="http://schemas.microsoft.com/office/drawing/2014/main" id="{C7599B87-C42E-184F-9798-68190B58B004}"/>
              </a:ext>
            </a:extLst>
          </p:cNvPr>
          <p:cNvSpPr txBox="1"/>
          <p:nvPr/>
        </p:nvSpPr>
        <p:spPr>
          <a:xfrm>
            <a:off x="6115332" y="1697099"/>
            <a:ext cx="264955" cy="170462"/>
          </a:xfrm>
          <a:prstGeom prst="rect">
            <a:avLst/>
          </a:prstGeom>
          <a:noFill/>
          <a:ln w="15875">
            <a:noFill/>
          </a:ln>
        </p:spPr>
        <p:txBody>
          <a:bodyPr wrap="square" lIns="0" tIns="0" rIns="0" bIns="0" rtlCol="0" anchor="ctr">
            <a:noAutofit/>
          </a:bodyPr>
          <a:lstStyle/>
          <a:p>
            <a:pPr algn="r"/>
            <a:r>
              <a:rPr lang="en-US" sz="800" dirty="0"/>
              <a:t>15</a:t>
            </a:r>
          </a:p>
        </p:txBody>
      </p:sp>
      <p:sp>
        <p:nvSpPr>
          <p:cNvPr id="111" name="TextBox 110">
            <a:extLst>
              <a:ext uri="{FF2B5EF4-FFF2-40B4-BE49-F238E27FC236}">
                <a16:creationId xmlns:a16="http://schemas.microsoft.com/office/drawing/2014/main" id="{A801AA3E-2D87-C343-AB79-F06024FF8D55}"/>
              </a:ext>
            </a:extLst>
          </p:cNvPr>
          <p:cNvSpPr txBox="1"/>
          <p:nvPr/>
        </p:nvSpPr>
        <p:spPr>
          <a:xfrm>
            <a:off x="6115332" y="2201720"/>
            <a:ext cx="264955" cy="170462"/>
          </a:xfrm>
          <a:prstGeom prst="rect">
            <a:avLst/>
          </a:prstGeom>
          <a:noFill/>
          <a:ln w="15875">
            <a:noFill/>
          </a:ln>
        </p:spPr>
        <p:txBody>
          <a:bodyPr wrap="square" lIns="0" tIns="0" rIns="0" bIns="0" rtlCol="0" anchor="ctr">
            <a:noAutofit/>
          </a:bodyPr>
          <a:lstStyle/>
          <a:p>
            <a:pPr algn="r"/>
            <a:r>
              <a:rPr lang="en-US" sz="800" dirty="0"/>
              <a:t>10</a:t>
            </a:r>
          </a:p>
        </p:txBody>
      </p:sp>
      <p:sp>
        <p:nvSpPr>
          <p:cNvPr id="112" name="TextBox 111">
            <a:extLst>
              <a:ext uri="{FF2B5EF4-FFF2-40B4-BE49-F238E27FC236}">
                <a16:creationId xmlns:a16="http://schemas.microsoft.com/office/drawing/2014/main" id="{3031C9EA-50D4-A748-A1FA-C1E56C0E45F5}"/>
              </a:ext>
            </a:extLst>
          </p:cNvPr>
          <p:cNvSpPr txBox="1"/>
          <p:nvPr/>
        </p:nvSpPr>
        <p:spPr>
          <a:xfrm>
            <a:off x="6115332" y="2706342"/>
            <a:ext cx="264955" cy="170462"/>
          </a:xfrm>
          <a:prstGeom prst="rect">
            <a:avLst/>
          </a:prstGeom>
          <a:noFill/>
          <a:ln w="15875">
            <a:noFill/>
          </a:ln>
        </p:spPr>
        <p:txBody>
          <a:bodyPr wrap="square" lIns="0" tIns="0" rIns="0" bIns="0" rtlCol="0" anchor="ctr">
            <a:noAutofit/>
          </a:bodyPr>
          <a:lstStyle/>
          <a:p>
            <a:pPr algn="r"/>
            <a:r>
              <a:rPr lang="en-US" sz="800" dirty="0"/>
              <a:t>5</a:t>
            </a:r>
          </a:p>
        </p:txBody>
      </p:sp>
      <p:sp>
        <p:nvSpPr>
          <p:cNvPr id="113" name="TextBox 112">
            <a:extLst>
              <a:ext uri="{FF2B5EF4-FFF2-40B4-BE49-F238E27FC236}">
                <a16:creationId xmlns:a16="http://schemas.microsoft.com/office/drawing/2014/main" id="{439A4522-CD16-9F4A-8D8B-77B891E0CDDD}"/>
              </a:ext>
            </a:extLst>
          </p:cNvPr>
          <p:cNvSpPr txBox="1"/>
          <p:nvPr/>
        </p:nvSpPr>
        <p:spPr>
          <a:xfrm>
            <a:off x="6115332" y="3210964"/>
            <a:ext cx="264955" cy="170462"/>
          </a:xfrm>
          <a:prstGeom prst="rect">
            <a:avLst/>
          </a:prstGeom>
          <a:noFill/>
          <a:ln w="15875">
            <a:noFill/>
          </a:ln>
        </p:spPr>
        <p:txBody>
          <a:bodyPr wrap="square" lIns="0" tIns="0" rIns="0" bIns="0" rtlCol="0" anchor="ctr">
            <a:noAutofit/>
          </a:bodyPr>
          <a:lstStyle/>
          <a:p>
            <a:pPr algn="r"/>
            <a:r>
              <a:rPr lang="en-US" sz="800" dirty="0"/>
              <a:t>0</a:t>
            </a:r>
          </a:p>
        </p:txBody>
      </p:sp>
      <p:sp>
        <p:nvSpPr>
          <p:cNvPr id="114" name="TextBox 113">
            <a:extLst>
              <a:ext uri="{FF2B5EF4-FFF2-40B4-BE49-F238E27FC236}">
                <a16:creationId xmlns:a16="http://schemas.microsoft.com/office/drawing/2014/main" id="{B2ACA071-7D73-4A46-AC33-BF827912FE8C}"/>
              </a:ext>
            </a:extLst>
          </p:cNvPr>
          <p:cNvSpPr txBox="1"/>
          <p:nvPr/>
        </p:nvSpPr>
        <p:spPr>
          <a:xfrm>
            <a:off x="6352765" y="3381493"/>
            <a:ext cx="235172" cy="154133"/>
          </a:xfrm>
          <a:prstGeom prst="rect">
            <a:avLst/>
          </a:prstGeom>
          <a:noFill/>
          <a:ln w="15875">
            <a:noFill/>
          </a:ln>
        </p:spPr>
        <p:txBody>
          <a:bodyPr wrap="square" lIns="0" tIns="0" rIns="0" bIns="0" rtlCol="0">
            <a:noAutofit/>
          </a:bodyPr>
          <a:lstStyle/>
          <a:p>
            <a:pPr algn="ctr"/>
            <a:r>
              <a:rPr lang="en-US" sz="750" dirty="0"/>
              <a:t>0</a:t>
            </a:r>
          </a:p>
        </p:txBody>
      </p:sp>
      <p:cxnSp>
        <p:nvCxnSpPr>
          <p:cNvPr id="117" name="Straight Connector 116">
            <a:extLst>
              <a:ext uri="{FF2B5EF4-FFF2-40B4-BE49-F238E27FC236}">
                <a16:creationId xmlns:a16="http://schemas.microsoft.com/office/drawing/2014/main" id="{A7BD0EA7-E14B-5C4F-B8A2-D208D0BE145F}"/>
              </a:ext>
            </a:extLst>
          </p:cNvPr>
          <p:cNvCxnSpPr>
            <a:cxnSpLocks/>
          </p:cNvCxnSpPr>
          <p:nvPr/>
        </p:nvCxnSpPr>
        <p:spPr>
          <a:xfrm>
            <a:off x="8277518" y="3289886"/>
            <a:ext cx="0" cy="3535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8" name="TextBox 117">
            <a:extLst>
              <a:ext uri="{FF2B5EF4-FFF2-40B4-BE49-F238E27FC236}">
                <a16:creationId xmlns:a16="http://schemas.microsoft.com/office/drawing/2014/main" id="{D0D7D04E-9FA7-C042-B85A-88D8E9F0EF44}"/>
              </a:ext>
            </a:extLst>
          </p:cNvPr>
          <p:cNvSpPr txBox="1"/>
          <p:nvPr/>
        </p:nvSpPr>
        <p:spPr>
          <a:xfrm>
            <a:off x="6713549" y="3381493"/>
            <a:ext cx="235172" cy="154133"/>
          </a:xfrm>
          <a:prstGeom prst="rect">
            <a:avLst/>
          </a:prstGeom>
          <a:noFill/>
          <a:ln w="15875">
            <a:noFill/>
          </a:ln>
        </p:spPr>
        <p:txBody>
          <a:bodyPr wrap="square" lIns="0" tIns="0" rIns="0" bIns="0" rtlCol="0">
            <a:noAutofit/>
          </a:bodyPr>
          <a:lstStyle/>
          <a:p>
            <a:pPr algn="ctr"/>
            <a:r>
              <a:rPr lang="en-US" sz="750" dirty="0"/>
              <a:t>2</a:t>
            </a:r>
          </a:p>
        </p:txBody>
      </p:sp>
      <p:sp>
        <p:nvSpPr>
          <p:cNvPr id="119" name="TextBox 118">
            <a:extLst>
              <a:ext uri="{FF2B5EF4-FFF2-40B4-BE49-F238E27FC236}">
                <a16:creationId xmlns:a16="http://schemas.microsoft.com/office/drawing/2014/main" id="{CEECCD9E-C928-8442-B2CC-3D3D2F74EFA7}"/>
              </a:ext>
            </a:extLst>
          </p:cNvPr>
          <p:cNvSpPr txBox="1"/>
          <p:nvPr/>
        </p:nvSpPr>
        <p:spPr>
          <a:xfrm>
            <a:off x="7074334" y="3381493"/>
            <a:ext cx="235172" cy="154133"/>
          </a:xfrm>
          <a:prstGeom prst="rect">
            <a:avLst/>
          </a:prstGeom>
          <a:noFill/>
          <a:ln w="15875">
            <a:noFill/>
          </a:ln>
        </p:spPr>
        <p:txBody>
          <a:bodyPr wrap="square" lIns="0" tIns="0" rIns="0" bIns="0" rtlCol="0">
            <a:noAutofit/>
          </a:bodyPr>
          <a:lstStyle/>
          <a:p>
            <a:pPr algn="ctr"/>
            <a:r>
              <a:rPr lang="en-US" sz="750" dirty="0"/>
              <a:t>4</a:t>
            </a:r>
          </a:p>
        </p:txBody>
      </p:sp>
      <p:sp>
        <p:nvSpPr>
          <p:cNvPr id="120" name="TextBox 119">
            <a:extLst>
              <a:ext uri="{FF2B5EF4-FFF2-40B4-BE49-F238E27FC236}">
                <a16:creationId xmlns:a16="http://schemas.microsoft.com/office/drawing/2014/main" id="{03029813-940A-8C4B-BB9E-CDE5D0FDC6ED}"/>
              </a:ext>
            </a:extLst>
          </p:cNvPr>
          <p:cNvSpPr txBox="1"/>
          <p:nvPr/>
        </p:nvSpPr>
        <p:spPr>
          <a:xfrm>
            <a:off x="7435118" y="3381493"/>
            <a:ext cx="235172" cy="154133"/>
          </a:xfrm>
          <a:prstGeom prst="rect">
            <a:avLst/>
          </a:prstGeom>
          <a:noFill/>
          <a:ln w="15875">
            <a:noFill/>
          </a:ln>
        </p:spPr>
        <p:txBody>
          <a:bodyPr wrap="square" lIns="0" tIns="0" rIns="0" bIns="0" rtlCol="0">
            <a:noAutofit/>
          </a:bodyPr>
          <a:lstStyle/>
          <a:p>
            <a:pPr algn="ctr"/>
            <a:r>
              <a:rPr lang="en-US" sz="750" dirty="0"/>
              <a:t>6</a:t>
            </a:r>
          </a:p>
        </p:txBody>
      </p:sp>
      <p:sp>
        <p:nvSpPr>
          <p:cNvPr id="121" name="TextBox 120">
            <a:extLst>
              <a:ext uri="{FF2B5EF4-FFF2-40B4-BE49-F238E27FC236}">
                <a16:creationId xmlns:a16="http://schemas.microsoft.com/office/drawing/2014/main" id="{D840196F-8307-8B4E-9B81-0DB274F53F7C}"/>
              </a:ext>
            </a:extLst>
          </p:cNvPr>
          <p:cNvSpPr txBox="1"/>
          <p:nvPr/>
        </p:nvSpPr>
        <p:spPr>
          <a:xfrm>
            <a:off x="7795903" y="3381493"/>
            <a:ext cx="235172" cy="154133"/>
          </a:xfrm>
          <a:prstGeom prst="rect">
            <a:avLst/>
          </a:prstGeom>
          <a:noFill/>
          <a:ln w="15875">
            <a:noFill/>
          </a:ln>
        </p:spPr>
        <p:txBody>
          <a:bodyPr wrap="square" lIns="0" tIns="0" rIns="0" bIns="0" rtlCol="0">
            <a:noAutofit/>
          </a:bodyPr>
          <a:lstStyle/>
          <a:p>
            <a:pPr algn="ctr"/>
            <a:r>
              <a:rPr lang="en-US" sz="750" dirty="0"/>
              <a:t>8</a:t>
            </a:r>
          </a:p>
        </p:txBody>
      </p:sp>
      <p:sp>
        <p:nvSpPr>
          <p:cNvPr id="122" name="TextBox 121">
            <a:extLst>
              <a:ext uri="{FF2B5EF4-FFF2-40B4-BE49-F238E27FC236}">
                <a16:creationId xmlns:a16="http://schemas.microsoft.com/office/drawing/2014/main" id="{988CB6A7-0A92-7640-941A-D9CE2BBA0B2D}"/>
              </a:ext>
            </a:extLst>
          </p:cNvPr>
          <p:cNvSpPr txBox="1"/>
          <p:nvPr/>
        </p:nvSpPr>
        <p:spPr>
          <a:xfrm>
            <a:off x="8156687" y="3381493"/>
            <a:ext cx="235172" cy="154133"/>
          </a:xfrm>
          <a:prstGeom prst="rect">
            <a:avLst/>
          </a:prstGeom>
          <a:noFill/>
          <a:ln w="15875">
            <a:noFill/>
          </a:ln>
        </p:spPr>
        <p:txBody>
          <a:bodyPr wrap="square" lIns="0" tIns="0" rIns="0" bIns="0" rtlCol="0">
            <a:noAutofit/>
          </a:bodyPr>
          <a:lstStyle/>
          <a:p>
            <a:pPr algn="ctr"/>
            <a:r>
              <a:rPr lang="en-US" sz="750" dirty="0"/>
              <a:t>10</a:t>
            </a:r>
          </a:p>
        </p:txBody>
      </p:sp>
      <p:cxnSp>
        <p:nvCxnSpPr>
          <p:cNvPr id="123" name="Straight Connector 122">
            <a:extLst>
              <a:ext uri="{FF2B5EF4-FFF2-40B4-BE49-F238E27FC236}">
                <a16:creationId xmlns:a16="http://schemas.microsoft.com/office/drawing/2014/main" id="{782D15F7-9DE6-AE45-8307-DCBEAD791AE3}"/>
              </a:ext>
            </a:extLst>
          </p:cNvPr>
          <p:cNvCxnSpPr>
            <a:cxnSpLocks/>
          </p:cNvCxnSpPr>
          <p:nvPr/>
        </p:nvCxnSpPr>
        <p:spPr>
          <a:xfrm>
            <a:off x="6824744" y="3289886"/>
            <a:ext cx="0" cy="3535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9C759228-77BE-1F40-8AE3-B0BF17C7E5D4}"/>
              </a:ext>
            </a:extLst>
          </p:cNvPr>
          <p:cNvCxnSpPr>
            <a:cxnSpLocks/>
          </p:cNvCxnSpPr>
          <p:nvPr/>
        </p:nvCxnSpPr>
        <p:spPr>
          <a:xfrm>
            <a:off x="7186306" y="3289886"/>
            <a:ext cx="0" cy="3535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98F73768-4713-2347-8887-8464A2276119}"/>
              </a:ext>
            </a:extLst>
          </p:cNvPr>
          <p:cNvCxnSpPr>
            <a:cxnSpLocks/>
          </p:cNvCxnSpPr>
          <p:nvPr/>
        </p:nvCxnSpPr>
        <p:spPr>
          <a:xfrm>
            <a:off x="7547867" y="3289886"/>
            <a:ext cx="0" cy="3535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1B624CB1-BC53-CC4C-8219-C70160BA9A9F}"/>
              </a:ext>
            </a:extLst>
          </p:cNvPr>
          <p:cNvCxnSpPr>
            <a:cxnSpLocks/>
          </p:cNvCxnSpPr>
          <p:nvPr/>
        </p:nvCxnSpPr>
        <p:spPr>
          <a:xfrm>
            <a:off x="7909429" y="3289886"/>
            <a:ext cx="0" cy="3535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7" name="Freeform 136">
            <a:extLst>
              <a:ext uri="{FF2B5EF4-FFF2-40B4-BE49-F238E27FC236}">
                <a16:creationId xmlns:a16="http://schemas.microsoft.com/office/drawing/2014/main" id="{CE9184A7-353D-FB45-B229-3940168CC3FD}"/>
              </a:ext>
            </a:extLst>
          </p:cNvPr>
          <p:cNvSpPr/>
          <p:nvPr/>
        </p:nvSpPr>
        <p:spPr>
          <a:xfrm>
            <a:off x="6471715" y="3034697"/>
            <a:ext cx="1781868" cy="249853"/>
          </a:xfrm>
          <a:custGeom>
            <a:avLst/>
            <a:gdLst>
              <a:gd name="connsiteX0" fmla="*/ 0 w 2388524"/>
              <a:gd name="connsiteY0" fmla="*/ 903316 h 903316"/>
              <a:gd name="connsiteX1" fmla="*/ 243840 w 2388524"/>
              <a:gd name="connsiteY1" fmla="*/ 515389 h 903316"/>
              <a:gd name="connsiteX2" fmla="*/ 964277 w 2388524"/>
              <a:gd name="connsiteY2" fmla="*/ 232756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2756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2756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2756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2756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43840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8298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8298 h 903316"/>
              <a:gd name="connsiteX3" fmla="*/ 2388524 w 2388524"/>
              <a:gd name="connsiteY3" fmla="*/ 0 h 903316"/>
              <a:gd name="connsiteX0" fmla="*/ 0 w 2385349"/>
              <a:gd name="connsiteY0" fmla="*/ 912841 h 912841"/>
              <a:gd name="connsiteX1" fmla="*/ 243840 w 2385349"/>
              <a:gd name="connsiteY1" fmla="*/ 524914 h 912841"/>
              <a:gd name="connsiteX2" fmla="*/ 964277 w 2385349"/>
              <a:gd name="connsiteY2" fmla="*/ 247823 h 912841"/>
              <a:gd name="connsiteX3" fmla="*/ 2385349 w 2385349"/>
              <a:gd name="connsiteY3" fmla="*/ 0 h 912841"/>
              <a:gd name="connsiteX0" fmla="*/ 0 w 2385349"/>
              <a:gd name="connsiteY0" fmla="*/ 912841 h 912841"/>
              <a:gd name="connsiteX1" fmla="*/ 264741 w 2385349"/>
              <a:gd name="connsiteY1" fmla="*/ 749388 h 912841"/>
              <a:gd name="connsiteX2" fmla="*/ 964277 w 2385349"/>
              <a:gd name="connsiteY2" fmla="*/ 247823 h 912841"/>
              <a:gd name="connsiteX3" fmla="*/ 2385349 w 2385349"/>
              <a:gd name="connsiteY3" fmla="*/ 0 h 912841"/>
              <a:gd name="connsiteX0" fmla="*/ 0 w 2385349"/>
              <a:gd name="connsiteY0" fmla="*/ 912841 h 912841"/>
              <a:gd name="connsiteX1" fmla="*/ 264741 w 2385349"/>
              <a:gd name="connsiteY1" fmla="*/ 749388 h 912841"/>
              <a:gd name="connsiteX2" fmla="*/ 2385349 w 2385349"/>
              <a:gd name="connsiteY2" fmla="*/ 0 h 912841"/>
              <a:gd name="connsiteX0" fmla="*/ 0 w 2385349"/>
              <a:gd name="connsiteY0" fmla="*/ 912841 h 912841"/>
              <a:gd name="connsiteX1" fmla="*/ 264741 w 2385349"/>
              <a:gd name="connsiteY1" fmla="*/ 776668 h 912841"/>
              <a:gd name="connsiteX2" fmla="*/ 2385349 w 2385349"/>
              <a:gd name="connsiteY2" fmla="*/ 0 h 912841"/>
              <a:gd name="connsiteX0" fmla="*/ 0 w 2375824"/>
              <a:gd name="connsiteY0" fmla="*/ 1431149 h 1431149"/>
              <a:gd name="connsiteX1" fmla="*/ 255216 w 2375824"/>
              <a:gd name="connsiteY1" fmla="*/ 776668 h 1431149"/>
              <a:gd name="connsiteX2" fmla="*/ 2375824 w 2375824"/>
              <a:gd name="connsiteY2" fmla="*/ 0 h 1431149"/>
              <a:gd name="connsiteX0" fmla="*/ 0 w 2375824"/>
              <a:gd name="connsiteY0" fmla="*/ 1431149 h 1431149"/>
              <a:gd name="connsiteX1" fmla="*/ 207591 w 2375824"/>
              <a:gd name="connsiteY1" fmla="*/ 1226777 h 1431149"/>
              <a:gd name="connsiteX2" fmla="*/ 2375824 w 2375824"/>
              <a:gd name="connsiteY2" fmla="*/ 0 h 1431149"/>
              <a:gd name="connsiteX0" fmla="*/ 0 w 2375824"/>
              <a:gd name="connsiteY0" fmla="*/ 1431149 h 1431149"/>
              <a:gd name="connsiteX1" fmla="*/ 207591 w 2375824"/>
              <a:gd name="connsiteY1" fmla="*/ 1226777 h 1431149"/>
              <a:gd name="connsiteX2" fmla="*/ 2375824 w 2375824"/>
              <a:gd name="connsiteY2" fmla="*/ 0 h 1431149"/>
              <a:gd name="connsiteX0" fmla="*/ 0 w 2375824"/>
              <a:gd name="connsiteY0" fmla="*/ 1431149 h 1431149"/>
              <a:gd name="connsiteX1" fmla="*/ 207591 w 2375824"/>
              <a:gd name="connsiteY1" fmla="*/ 1267696 h 1431149"/>
              <a:gd name="connsiteX2" fmla="*/ 2375824 w 2375824"/>
              <a:gd name="connsiteY2" fmla="*/ 0 h 1431149"/>
              <a:gd name="connsiteX0" fmla="*/ 0 w 2375824"/>
              <a:gd name="connsiteY0" fmla="*/ 1431149 h 1431149"/>
              <a:gd name="connsiteX1" fmla="*/ 204416 w 2375824"/>
              <a:gd name="connsiteY1" fmla="*/ 1226777 h 1431149"/>
              <a:gd name="connsiteX2" fmla="*/ 2375824 w 2375824"/>
              <a:gd name="connsiteY2" fmla="*/ 0 h 1431149"/>
              <a:gd name="connsiteX0" fmla="*/ 0 w 2375824"/>
              <a:gd name="connsiteY0" fmla="*/ 1431149 h 1431149"/>
              <a:gd name="connsiteX1" fmla="*/ 204416 w 2375824"/>
              <a:gd name="connsiteY1" fmla="*/ 1226777 h 1431149"/>
              <a:gd name="connsiteX2" fmla="*/ 2375824 w 2375824"/>
              <a:gd name="connsiteY2" fmla="*/ 0 h 1431149"/>
              <a:gd name="connsiteX0" fmla="*/ 0 w 2375824"/>
              <a:gd name="connsiteY0" fmla="*/ 1431149 h 1431149"/>
              <a:gd name="connsiteX1" fmla="*/ 204416 w 2375824"/>
              <a:gd name="connsiteY1" fmla="*/ 1226777 h 1431149"/>
              <a:gd name="connsiteX2" fmla="*/ 2375824 w 2375824"/>
              <a:gd name="connsiteY2" fmla="*/ 0 h 1431149"/>
              <a:gd name="connsiteX0" fmla="*/ 0 w 2375824"/>
              <a:gd name="connsiteY0" fmla="*/ 1431149 h 1431149"/>
              <a:gd name="connsiteX1" fmla="*/ 204416 w 2375824"/>
              <a:gd name="connsiteY1" fmla="*/ 1226777 h 1431149"/>
              <a:gd name="connsiteX2" fmla="*/ 2375824 w 2375824"/>
              <a:gd name="connsiteY2" fmla="*/ 0 h 1431149"/>
              <a:gd name="connsiteX0" fmla="*/ 0 w 2375824"/>
              <a:gd name="connsiteY0" fmla="*/ 1431149 h 1431149"/>
              <a:gd name="connsiteX1" fmla="*/ 204416 w 2375824"/>
              <a:gd name="connsiteY1" fmla="*/ 1226777 h 1431149"/>
              <a:gd name="connsiteX2" fmla="*/ 2375824 w 2375824"/>
              <a:gd name="connsiteY2" fmla="*/ 0 h 1431149"/>
              <a:gd name="connsiteX0" fmla="*/ 0 w 2375824"/>
              <a:gd name="connsiteY0" fmla="*/ 1431149 h 1431149"/>
              <a:gd name="connsiteX1" fmla="*/ 204416 w 2375824"/>
              <a:gd name="connsiteY1" fmla="*/ 1226777 h 1431149"/>
              <a:gd name="connsiteX2" fmla="*/ 2375824 w 2375824"/>
              <a:gd name="connsiteY2" fmla="*/ 0 h 1431149"/>
              <a:gd name="connsiteX0" fmla="*/ 0 w 2375824"/>
              <a:gd name="connsiteY0" fmla="*/ 1431149 h 1431149"/>
              <a:gd name="connsiteX1" fmla="*/ 204416 w 2375824"/>
              <a:gd name="connsiteY1" fmla="*/ 1226777 h 1431149"/>
              <a:gd name="connsiteX2" fmla="*/ 2375824 w 2375824"/>
              <a:gd name="connsiteY2" fmla="*/ 0 h 1431149"/>
            </a:gdLst>
            <a:ahLst/>
            <a:cxnLst>
              <a:cxn ang="0">
                <a:pos x="connsiteX0" y="connsiteY0"/>
              </a:cxn>
              <a:cxn ang="0">
                <a:pos x="connsiteX1" y="connsiteY1"/>
              </a:cxn>
              <a:cxn ang="0">
                <a:pos x="connsiteX2" y="connsiteY2"/>
              </a:cxn>
            </a:cxnLst>
            <a:rect l="l" t="t" r="r" b="b"/>
            <a:pathLst>
              <a:path w="2375824" h="1431149">
                <a:moveTo>
                  <a:pt x="0" y="1431149"/>
                </a:moveTo>
                <a:lnTo>
                  <a:pt x="204416" y="1226777"/>
                </a:lnTo>
                <a:cubicBezTo>
                  <a:pt x="1068699" y="1047356"/>
                  <a:pt x="1934031" y="156122"/>
                  <a:pt x="2375824" y="0"/>
                </a:cubicBezTo>
              </a:path>
            </a:pathLst>
          </a:cu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131" name="Freeform 130">
            <a:extLst>
              <a:ext uri="{FF2B5EF4-FFF2-40B4-BE49-F238E27FC236}">
                <a16:creationId xmlns:a16="http://schemas.microsoft.com/office/drawing/2014/main" id="{D6B166F1-D243-7A48-908C-56DCE64AE2BF}"/>
              </a:ext>
            </a:extLst>
          </p:cNvPr>
          <p:cNvSpPr/>
          <p:nvPr/>
        </p:nvSpPr>
        <p:spPr>
          <a:xfrm>
            <a:off x="6464570" y="3125838"/>
            <a:ext cx="1789012" cy="159366"/>
          </a:xfrm>
          <a:custGeom>
            <a:avLst/>
            <a:gdLst>
              <a:gd name="connsiteX0" fmla="*/ 0 w 2388524"/>
              <a:gd name="connsiteY0" fmla="*/ 903316 h 903316"/>
              <a:gd name="connsiteX1" fmla="*/ 243840 w 2388524"/>
              <a:gd name="connsiteY1" fmla="*/ 515389 h 903316"/>
              <a:gd name="connsiteX2" fmla="*/ 964277 w 2388524"/>
              <a:gd name="connsiteY2" fmla="*/ 232756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2756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2756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2756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2756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43840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8298 h 903316"/>
              <a:gd name="connsiteX3" fmla="*/ 2388524 w 2388524"/>
              <a:gd name="connsiteY3" fmla="*/ 0 h 903316"/>
              <a:gd name="connsiteX0" fmla="*/ 0 w 2388524"/>
              <a:gd name="connsiteY0" fmla="*/ 903316 h 903316"/>
              <a:gd name="connsiteX1" fmla="*/ 243840 w 2388524"/>
              <a:gd name="connsiteY1" fmla="*/ 515389 h 903316"/>
              <a:gd name="connsiteX2" fmla="*/ 964277 w 2388524"/>
              <a:gd name="connsiteY2" fmla="*/ 238298 h 903316"/>
              <a:gd name="connsiteX3" fmla="*/ 2388524 w 2388524"/>
              <a:gd name="connsiteY3" fmla="*/ 0 h 903316"/>
              <a:gd name="connsiteX0" fmla="*/ 0 w 2385349"/>
              <a:gd name="connsiteY0" fmla="*/ 912841 h 912841"/>
              <a:gd name="connsiteX1" fmla="*/ 243840 w 2385349"/>
              <a:gd name="connsiteY1" fmla="*/ 524914 h 912841"/>
              <a:gd name="connsiteX2" fmla="*/ 964277 w 2385349"/>
              <a:gd name="connsiteY2" fmla="*/ 247823 h 912841"/>
              <a:gd name="connsiteX3" fmla="*/ 2385349 w 2385349"/>
              <a:gd name="connsiteY3" fmla="*/ 0 h 912841"/>
              <a:gd name="connsiteX0" fmla="*/ 0 w 2385349"/>
              <a:gd name="connsiteY0" fmla="*/ 912841 h 912841"/>
              <a:gd name="connsiteX1" fmla="*/ 264741 w 2385349"/>
              <a:gd name="connsiteY1" fmla="*/ 749388 h 912841"/>
              <a:gd name="connsiteX2" fmla="*/ 964277 w 2385349"/>
              <a:gd name="connsiteY2" fmla="*/ 247823 h 912841"/>
              <a:gd name="connsiteX3" fmla="*/ 2385349 w 2385349"/>
              <a:gd name="connsiteY3" fmla="*/ 0 h 912841"/>
              <a:gd name="connsiteX0" fmla="*/ 0 w 2385349"/>
              <a:gd name="connsiteY0" fmla="*/ 912841 h 912841"/>
              <a:gd name="connsiteX1" fmla="*/ 264741 w 2385349"/>
              <a:gd name="connsiteY1" fmla="*/ 749388 h 912841"/>
              <a:gd name="connsiteX2" fmla="*/ 2385349 w 2385349"/>
              <a:gd name="connsiteY2" fmla="*/ 0 h 912841"/>
              <a:gd name="connsiteX0" fmla="*/ 0 w 2385349"/>
              <a:gd name="connsiteY0" fmla="*/ 912841 h 912841"/>
              <a:gd name="connsiteX1" fmla="*/ 264741 w 2385349"/>
              <a:gd name="connsiteY1" fmla="*/ 776668 h 912841"/>
              <a:gd name="connsiteX2" fmla="*/ 2385349 w 2385349"/>
              <a:gd name="connsiteY2" fmla="*/ 0 h 912841"/>
            </a:gdLst>
            <a:ahLst/>
            <a:cxnLst>
              <a:cxn ang="0">
                <a:pos x="connsiteX0" y="connsiteY0"/>
              </a:cxn>
              <a:cxn ang="0">
                <a:pos x="connsiteX1" y="connsiteY1"/>
              </a:cxn>
              <a:cxn ang="0">
                <a:pos x="connsiteX2" y="connsiteY2"/>
              </a:cxn>
            </a:cxnLst>
            <a:rect l="l" t="t" r="r" b="b"/>
            <a:pathLst>
              <a:path w="2385349" h="912841">
                <a:moveTo>
                  <a:pt x="0" y="912841"/>
                </a:moveTo>
                <a:lnTo>
                  <a:pt x="264741" y="776668"/>
                </a:lnTo>
                <a:cubicBezTo>
                  <a:pt x="662299" y="624528"/>
                  <a:pt x="1943556" y="156122"/>
                  <a:pt x="2385349" y="0"/>
                </a:cubicBezTo>
              </a:path>
            </a:pathLst>
          </a:custGeom>
          <a:noFill/>
          <a:ln w="25400">
            <a:solidFill>
              <a:srgbClr val="D0006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146" name="Rounded Rectangle 145">
            <a:extLst>
              <a:ext uri="{FF2B5EF4-FFF2-40B4-BE49-F238E27FC236}">
                <a16:creationId xmlns:a16="http://schemas.microsoft.com/office/drawing/2014/main" id="{E91E67C9-D51F-7E4A-9C2E-8B9BB6446EA3}"/>
              </a:ext>
            </a:extLst>
          </p:cNvPr>
          <p:cNvSpPr/>
          <p:nvPr/>
        </p:nvSpPr>
        <p:spPr>
          <a:xfrm>
            <a:off x="5931110" y="994307"/>
            <a:ext cx="2568844" cy="2759528"/>
          </a:xfrm>
          <a:prstGeom prst="roundRect">
            <a:avLst>
              <a:gd name="adj" fmla="val 7016"/>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prstClr val="white"/>
              </a:solidFill>
            </a:endParaRPr>
          </a:p>
        </p:txBody>
      </p:sp>
      <p:sp>
        <p:nvSpPr>
          <p:cNvPr id="147" name="TextBox 146">
            <a:extLst>
              <a:ext uri="{FF2B5EF4-FFF2-40B4-BE49-F238E27FC236}">
                <a16:creationId xmlns:a16="http://schemas.microsoft.com/office/drawing/2014/main" id="{9C3E90A6-496D-F747-89C0-FB64425BCA1A}"/>
              </a:ext>
            </a:extLst>
          </p:cNvPr>
          <p:cNvSpPr txBox="1"/>
          <p:nvPr/>
        </p:nvSpPr>
        <p:spPr>
          <a:xfrm>
            <a:off x="6523026" y="992384"/>
            <a:ext cx="1720700" cy="246221"/>
          </a:xfrm>
          <a:prstGeom prst="rect">
            <a:avLst/>
          </a:prstGeom>
          <a:noFill/>
        </p:spPr>
        <p:txBody>
          <a:bodyPr wrap="square" rtlCol="0">
            <a:spAutoFit/>
          </a:bodyPr>
          <a:lstStyle/>
          <a:p>
            <a:pPr algn="ctr"/>
            <a:r>
              <a:rPr lang="en-GB" sz="1000" b="1" dirty="0"/>
              <a:t>Severe asthma</a:t>
            </a:r>
          </a:p>
        </p:txBody>
      </p:sp>
      <p:sp>
        <p:nvSpPr>
          <p:cNvPr id="148" name="TextBox 147">
            <a:extLst>
              <a:ext uri="{FF2B5EF4-FFF2-40B4-BE49-F238E27FC236}">
                <a16:creationId xmlns:a16="http://schemas.microsoft.com/office/drawing/2014/main" id="{9AE8B08C-D022-A54D-B10D-749F41B793AB}"/>
              </a:ext>
            </a:extLst>
          </p:cNvPr>
          <p:cNvSpPr txBox="1"/>
          <p:nvPr/>
        </p:nvSpPr>
        <p:spPr>
          <a:xfrm>
            <a:off x="6474486" y="3517861"/>
            <a:ext cx="1817783" cy="338554"/>
          </a:xfrm>
          <a:prstGeom prst="rect">
            <a:avLst/>
          </a:prstGeom>
          <a:noFill/>
        </p:spPr>
        <p:txBody>
          <a:bodyPr wrap="square" rtlCol="0">
            <a:spAutoFit/>
          </a:bodyPr>
          <a:lstStyle/>
          <a:p>
            <a:pPr algn="ctr"/>
            <a:r>
              <a:rPr lang="en-GB" sz="800" dirty="0"/>
              <a:t>Follow-up years since incident year of mild asthma</a:t>
            </a:r>
          </a:p>
        </p:txBody>
      </p:sp>
      <p:grpSp>
        <p:nvGrpSpPr>
          <p:cNvPr id="158" name="Group 157">
            <a:extLst>
              <a:ext uri="{FF2B5EF4-FFF2-40B4-BE49-F238E27FC236}">
                <a16:creationId xmlns:a16="http://schemas.microsoft.com/office/drawing/2014/main" id="{D53672BB-8972-3A46-ADC8-8D3597486A59}"/>
              </a:ext>
            </a:extLst>
          </p:cNvPr>
          <p:cNvGrpSpPr/>
          <p:nvPr/>
        </p:nvGrpSpPr>
        <p:grpSpPr>
          <a:xfrm>
            <a:off x="6788514" y="1337209"/>
            <a:ext cx="1655956" cy="375350"/>
            <a:chOff x="8835110" y="3194729"/>
            <a:chExt cx="2207940" cy="500467"/>
          </a:xfrm>
        </p:grpSpPr>
        <p:grpSp>
          <p:nvGrpSpPr>
            <p:cNvPr id="156" name="Group 155">
              <a:extLst>
                <a:ext uri="{FF2B5EF4-FFF2-40B4-BE49-F238E27FC236}">
                  <a16:creationId xmlns:a16="http://schemas.microsoft.com/office/drawing/2014/main" id="{2B7266AC-1E11-5440-8C16-B42AD6264FC7}"/>
                </a:ext>
              </a:extLst>
            </p:cNvPr>
            <p:cNvGrpSpPr/>
            <p:nvPr/>
          </p:nvGrpSpPr>
          <p:grpSpPr>
            <a:xfrm>
              <a:off x="8835110" y="3194729"/>
              <a:ext cx="2207940" cy="287258"/>
              <a:chOff x="8835110" y="3194729"/>
              <a:chExt cx="2207940" cy="287258"/>
            </a:xfrm>
          </p:grpSpPr>
          <p:cxnSp>
            <p:nvCxnSpPr>
              <p:cNvPr id="152" name="Straight Connector 151">
                <a:extLst>
                  <a:ext uri="{FF2B5EF4-FFF2-40B4-BE49-F238E27FC236}">
                    <a16:creationId xmlns:a16="http://schemas.microsoft.com/office/drawing/2014/main" id="{DA1A1AF6-B963-D24E-B5F2-1E56FB0BDAEF}"/>
                  </a:ext>
                </a:extLst>
              </p:cNvPr>
              <p:cNvCxnSpPr/>
              <p:nvPr/>
            </p:nvCxnSpPr>
            <p:spPr>
              <a:xfrm>
                <a:off x="8835110" y="3338359"/>
                <a:ext cx="216976" cy="0"/>
              </a:xfrm>
              <a:prstGeom prst="line">
                <a:avLst/>
              </a:prstGeom>
              <a:ln w="254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4" name="TextBox 153">
                <a:extLst>
                  <a:ext uri="{FF2B5EF4-FFF2-40B4-BE49-F238E27FC236}">
                    <a16:creationId xmlns:a16="http://schemas.microsoft.com/office/drawing/2014/main" id="{ADC27CA5-6BB6-B74C-985C-9A7D4FDFA030}"/>
                  </a:ext>
                </a:extLst>
              </p:cNvPr>
              <p:cNvSpPr txBox="1"/>
              <p:nvPr/>
            </p:nvSpPr>
            <p:spPr>
              <a:xfrm>
                <a:off x="9024757" y="3194729"/>
                <a:ext cx="2018293" cy="287258"/>
              </a:xfrm>
              <a:prstGeom prst="rect">
                <a:avLst/>
              </a:prstGeom>
              <a:noFill/>
            </p:spPr>
            <p:txBody>
              <a:bodyPr wrap="square" rtlCol="0" anchor="ctr">
                <a:spAutoFit/>
              </a:bodyPr>
              <a:lstStyle/>
              <a:p>
                <a:r>
                  <a:rPr lang="en-GB" sz="800" b="1" dirty="0">
                    <a:solidFill>
                      <a:prstClr val="black"/>
                    </a:solidFill>
                  </a:rPr>
                  <a:t>Inappropriate SABA use</a:t>
                </a:r>
              </a:p>
            </p:txBody>
          </p:sp>
        </p:grpSp>
        <p:grpSp>
          <p:nvGrpSpPr>
            <p:cNvPr id="157" name="Group 156">
              <a:extLst>
                <a:ext uri="{FF2B5EF4-FFF2-40B4-BE49-F238E27FC236}">
                  <a16:creationId xmlns:a16="http://schemas.microsoft.com/office/drawing/2014/main" id="{9F754667-5A7D-2F40-A377-C848152DBF66}"/>
                </a:ext>
              </a:extLst>
            </p:cNvPr>
            <p:cNvGrpSpPr/>
            <p:nvPr/>
          </p:nvGrpSpPr>
          <p:grpSpPr>
            <a:xfrm>
              <a:off x="8835110" y="3407937"/>
              <a:ext cx="2137796" cy="287259"/>
              <a:chOff x="8835110" y="3407937"/>
              <a:chExt cx="2137796" cy="287259"/>
            </a:xfrm>
          </p:grpSpPr>
          <p:cxnSp>
            <p:nvCxnSpPr>
              <p:cNvPr id="153" name="Straight Connector 152">
                <a:extLst>
                  <a:ext uri="{FF2B5EF4-FFF2-40B4-BE49-F238E27FC236}">
                    <a16:creationId xmlns:a16="http://schemas.microsoft.com/office/drawing/2014/main" id="{954E2EEF-2E63-2B4E-BB2F-09BE0CF6A9DD}"/>
                  </a:ext>
                </a:extLst>
              </p:cNvPr>
              <p:cNvCxnSpPr/>
              <p:nvPr/>
            </p:nvCxnSpPr>
            <p:spPr>
              <a:xfrm>
                <a:off x="8835110" y="3551567"/>
                <a:ext cx="216976" cy="0"/>
              </a:xfrm>
              <a:prstGeom prst="line">
                <a:avLst/>
              </a:prstGeom>
              <a:ln w="25400">
                <a:solidFill>
                  <a:srgbClr val="D0006F"/>
                </a:solidFill>
              </a:ln>
              <a:effectLst/>
            </p:spPr>
            <p:style>
              <a:lnRef idx="2">
                <a:schemeClr val="accent1"/>
              </a:lnRef>
              <a:fillRef idx="0">
                <a:schemeClr val="accent1"/>
              </a:fillRef>
              <a:effectRef idx="1">
                <a:schemeClr val="accent1"/>
              </a:effectRef>
              <a:fontRef idx="minor">
                <a:schemeClr val="tx1"/>
              </a:fontRef>
            </p:style>
          </p:cxnSp>
          <p:sp>
            <p:nvSpPr>
              <p:cNvPr id="155" name="TextBox 154">
                <a:extLst>
                  <a:ext uri="{FF2B5EF4-FFF2-40B4-BE49-F238E27FC236}">
                    <a16:creationId xmlns:a16="http://schemas.microsoft.com/office/drawing/2014/main" id="{1AC82D88-66B9-4745-B3E9-955BA78DF681}"/>
                  </a:ext>
                </a:extLst>
              </p:cNvPr>
              <p:cNvSpPr txBox="1"/>
              <p:nvPr/>
            </p:nvSpPr>
            <p:spPr>
              <a:xfrm>
                <a:off x="9024757" y="3407937"/>
                <a:ext cx="1948149" cy="287259"/>
              </a:xfrm>
              <a:prstGeom prst="rect">
                <a:avLst/>
              </a:prstGeom>
              <a:noFill/>
            </p:spPr>
            <p:txBody>
              <a:bodyPr wrap="square" rtlCol="0" anchor="ctr">
                <a:spAutoFit/>
              </a:bodyPr>
              <a:lstStyle/>
              <a:p>
                <a:r>
                  <a:rPr lang="en-GB" sz="800" b="1" dirty="0">
                    <a:solidFill>
                      <a:prstClr val="black"/>
                    </a:solidFill>
                  </a:rPr>
                  <a:t>Appropriate SABA use</a:t>
                </a:r>
              </a:p>
            </p:txBody>
          </p:sp>
        </p:grpSp>
      </p:grpSp>
      <p:sp>
        <p:nvSpPr>
          <p:cNvPr id="3" name="TextBox 2">
            <a:extLst>
              <a:ext uri="{FF2B5EF4-FFF2-40B4-BE49-F238E27FC236}">
                <a16:creationId xmlns:a16="http://schemas.microsoft.com/office/drawing/2014/main" id="{07463AA2-9868-934D-AD98-DB82426E3A1F}"/>
              </a:ext>
            </a:extLst>
          </p:cNvPr>
          <p:cNvSpPr txBox="1"/>
          <p:nvPr/>
        </p:nvSpPr>
        <p:spPr>
          <a:xfrm rot="16200000">
            <a:off x="-513423" y="2188053"/>
            <a:ext cx="2375521" cy="246221"/>
          </a:xfrm>
          <a:prstGeom prst="rect">
            <a:avLst/>
          </a:prstGeom>
          <a:noFill/>
        </p:spPr>
        <p:txBody>
          <a:bodyPr wrap="square" rtlCol="0">
            <a:spAutoFit/>
          </a:bodyPr>
          <a:lstStyle/>
          <a:p>
            <a:pPr algn="ctr"/>
            <a:r>
              <a:rPr lang="en-US" sz="1000" b="1" dirty="0"/>
              <a:t>Population-averaged probability (%)</a:t>
            </a:r>
          </a:p>
        </p:txBody>
      </p:sp>
      <p:sp>
        <p:nvSpPr>
          <p:cNvPr id="136" name="TextBox 135">
            <a:extLst>
              <a:ext uri="{FF2B5EF4-FFF2-40B4-BE49-F238E27FC236}">
                <a16:creationId xmlns:a16="http://schemas.microsoft.com/office/drawing/2014/main" id="{E001A655-815D-A447-97CE-1A48075ED575}"/>
              </a:ext>
            </a:extLst>
          </p:cNvPr>
          <p:cNvSpPr txBox="1"/>
          <p:nvPr/>
        </p:nvSpPr>
        <p:spPr>
          <a:xfrm rot="16200000">
            <a:off x="2131500" y="2173279"/>
            <a:ext cx="2232848" cy="253916"/>
          </a:xfrm>
          <a:prstGeom prst="rect">
            <a:avLst/>
          </a:prstGeom>
          <a:noFill/>
        </p:spPr>
        <p:txBody>
          <a:bodyPr wrap="square" rtlCol="0">
            <a:spAutoFit/>
          </a:bodyPr>
          <a:lstStyle/>
          <a:p>
            <a:pPr algn="ctr"/>
            <a:r>
              <a:rPr lang="en-US" sz="1000" b="1" dirty="0"/>
              <a:t>Population-averaged probability</a:t>
            </a:r>
          </a:p>
        </p:txBody>
      </p:sp>
      <p:sp>
        <p:nvSpPr>
          <p:cNvPr id="138" name="TextBox 137">
            <a:extLst>
              <a:ext uri="{FF2B5EF4-FFF2-40B4-BE49-F238E27FC236}">
                <a16:creationId xmlns:a16="http://schemas.microsoft.com/office/drawing/2014/main" id="{14BA2F7B-3221-D742-A1D1-3727EFDC6E47}"/>
              </a:ext>
            </a:extLst>
          </p:cNvPr>
          <p:cNvSpPr txBox="1"/>
          <p:nvPr/>
        </p:nvSpPr>
        <p:spPr>
          <a:xfrm rot="16200000">
            <a:off x="4811159" y="2164808"/>
            <a:ext cx="2232848" cy="253916"/>
          </a:xfrm>
          <a:prstGeom prst="rect">
            <a:avLst/>
          </a:prstGeom>
          <a:noFill/>
        </p:spPr>
        <p:txBody>
          <a:bodyPr wrap="square" rtlCol="0">
            <a:spAutoFit/>
          </a:bodyPr>
          <a:lstStyle/>
          <a:p>
            <a:pPr algn="ctr"/>
            <a:r>
              <a:rPr lang="en-US" sz="1050" b="1" dirty="0"/>
              <a:t>Population-averaged probability</a:t>
            </a:r>
          </a:p>
        </p:txBody>
      </p:sp>
      <p:sp>
        <p:nvSpPr>
          <p:cNvPr id="2" name="Rectangle 1">
            <a:extLst>
              <a:ext uri="{FF2B5EF4-FFF2-40B4-BE49-F238E27FC236}">
                <a16:creationId xmlns:a16="http://schemas.microsoft.com/office/drawing/2014/main" id="{6F4B9352-8858-2742-BD45-F6F03425680A}"/>
              </a:ext>
            </a:extLst>
          </p:cNvPr>
          <p:cNvSpPr/>
          <p:nvPr/>
        </p:nvSpPr>
        <p:spPr>
          <a:xfrm>
            <a:off x="278705" y="3924114"/>
            <a:ext cx="8696960" cy="430887"/>
          </a:xfrm>
          <a:prstGeom prst="rect">
            <a:avLst/>
          </a:prstGeom>
        </p:spPr>
        <p:txBody>
          <a:bodyPr wrap="square">
            <a:spAutoFit/>
          </a:bodyPr>
          <a:lstStyle/>
          <a:p>
            <a:pPr algn="ctr"/>
            <a:r>
              <a:rPr lang="en-US" sz="1100" b="1" dirty="0">
                <a:solidFill>
                  <a:prstClr val="black"/>
                </a:solidFill>
              </a:rPr>
              <a:t>The odds of patients with inappropriate SABA use</a:t>
            </a:r>
            <a:r>
              <a:rPr lang="en-US" sz="1100" b="1" baseline="30000" dirty="0"/>
              <a:t>*</a:t>
            </a:r>
            <a:r>
              <a:rPr lang="en-US" sz="1100" baseline="30000" dirty="0"/>
              <a:t> </a:t>
            </a:r>
            <a:r>
              <a:rPr lang="en-US" sz="1100" b="1" dirty="0"/>
              <a:t>transitioning to more severe disease in the next 12-month period was </a:t>
            </a:r>
            <a:br>
              <a:rPr lang="en-US" sz="1100" b="1" dirty="0"/>
            </a:br>
            <a:r>
              <a:rPr lang="en-US" sz="1100" b="1" dirty="0">
                <a:solidFill>
                  <a:srgbClr val="D0006F"/>
                </a:solidFill>
              </a:rPr>
              <a:t>1.79</a:t>
            </a:r>
            <a:r>
              <a:rPr lang="en-US" sz="1100" b="1" dirty="0"/>
              <a:t> (1.68, 1.90) </a:t>
            </a:r>
            <a:r>
              <a:rPr lang="en-US" sz="1100" b="1" dirty="0">
                <a:solidFill>
                  <a:prstClr val="black"/>
                </a:solidFill>
              </a:rPr>
              <a:t> </a:t>
            </a:r>
            <a:endParaRPr lang="en-US" sz="1100" dirty="0">
              <a:solidFill>
                <a:prstClr val="black"/>
              </a:solidFill>
            </a:endParaRPr>
          </a:p>
        </p:txBody>
      </p:sp>
      <p:cxnSp>
        <p:nvCxnSpPr>
          <p:cNvPr id="6" name="Straight Arrow Connector 5">
            <a:extLst>
              <a:ext uri="{FF2B5EF4-FFF2-40B4-BE49-F238E27FC236}">
                <a16:creationId xmlns:a16="http://schemas.microsoft.com/office/drawing/2014/main" id="{8E2BF61C-0BA9-B443-9D61-6F7D8937561E}"/>
              </a:ext>
            </a:extLst>
          </p:cNvPr>
          <p:cNvCxnSpPr/>
          <p:nvPr/>
        </p:nvCxnSpPr>
        <p:spPr>
          <a:xfrm>
            <a:off x="3026154" y="2201720"/>
            <a:ext cx="0" cy="525264"/>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a:extLst>
              <a:ext uri="{FF2B5EF4-FFF2-40B4-BE49-F238E27FC236}">
                <a16:creationId xmlns:a16="http://schemas.microsoft.com/office/drawing/2014/main" id="{89E5DC4E-3B88-8B48-BDB3-03A7D0C125AE}"/>
              </a:ext>
            </a:extLst>
          </p:cNvPr>
          <p:cNvCxnSpPr>
            <a:cxnSpLocks/>
          </p:cNvCxnSpPr>
          <p:nvPr/>
        </p:nvCxnSpPr>
        <p:spPr>
          <a:xfrm flipV="1">
            <a:off x="5669196" y="2131172"/>
            <a:ext cx="0" cy="449361"/>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9" name="Straight Arrow Connector 138">
            <a:extLst>
              <a:ext uri="{FF2B5EF4-FFF2-40B4-BE49-F238E27FC236}">
                <a16:creationId xmlns:a16="http://schemas.microsoft.com/office/drawing/2014/main" id="{2D1E8E86-F4DA-944A-BAB7-6B68F75EC9EF}"/>
              </a:ext>
            </a:extLst>
          </p:cNvPr>
          <p:cNvCxnSpPr>
            <a:cxnSpLocks/>
          </p:cNvCxnSpPr>
          <p:nvPr/>
        </p:nvCxnSpPr>
        <p:spPr>
          <a:xfrm flipV="1">
            <a:off x="8332055" y="2973369"/>
            <a:ext cx="0" cy="182950"/>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7336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Guidance on the usage of these slides</a:t>
            </a:r>
          </a:p>
        </p:txBody>
      </p:sp>
      <p:sp>
        <p:nvSpPr>
          <p:cNvPr id="3" name="Content Placeholder 2"/>
          <p:cNvSpPr>
            <a:spLocks noGrp="1"/>
          </p:cNvSpPr>
          <p:nvPr>
            <p:ph idx="1"/>
          </p:nvPr>
        </p:nvSpPr>
        <p:spPr>
          <a:xfrm>
            <a:off x="175011" y="1043602"/>
            <a:ext cx="8369865" cy="3825900"/>
          </a:xfrm>
        </p:spPr>
        <p:txBody>
          <a:bodyPr>
            <a:normAutofit/>
          </a:bodyPr>
          <a:lstStyle/>
          <a:p>
            <a:r>
              <a:rPr lang="en-GB" sz="1350" b="1" dirty="0"/>
              <a:t>Objectives:</a:t>
            </a:r>
          </a:p>
          <a:p>
            <a:pPr lvl="1"/>
            <a:r>
              <a:rPr lang="en-GB" sz="1350" dirty="0"/>
              <a:t>To provide a basis for a proactive discussion with healthcare providers regarding the urgent unmet medical need in asthma</a:t>
            </a:r>
          </a:p>
          <a:p>
            <a:pPr marL="828900" lvl="2" indent="-342900">
              <a:buFont typeface="+mj-lt"/>
              <a:buAutoNum type="arabicPeriod"/>
            </a:pPr>
            <a:r>
              <a:rPr lang="en-GB" sz="1350" dirty="0"/>
              <a:t>Highlighting the persisting problem of severe asthma attacks</a:t>
            </a:r>
          </a:p>
          <a:p>
            <a:pPr marL="828900" lvl="2" indent="-342900">
              <a:buFont typeface="+mj-lt"/>
              <a:buAutoNum type="arabicPeriod"/>
            </a:pPr>
            <a:r>
              <a:rPr lang="en-GB" sz="1350" dirty="0"/>
              <a:t>Drilling down on the reason for this ongoing problem</a:t>
            </a:r>
          </a:p>
          <a:p>
            <a:pPr marL="828900" lvl="2" indent="-342900">
              <a:buFont typeface="+mj-lt"/>
              <a:buAutoNum type="arabicPeriod"/>
            </a:pPr>
            <a:r>
              <a:rPr lang="en-GB" sz="1350" dirty="0"/>
              <a:t>Setting the stage for discussion and insight gathering on the possible solution of the anti-inflammatory reliever concept</a:t>
            </a:r>
          </a:p>
          <a:p>
            <a:r>
              <a:rPr lang="en-GB" sz="1350" b="1" dirty="0"/>
              <a:t>Usage instructions</a:t>
            </a:r>
          </a:p>
          <a:p>
            <a:pPr lvl="1"/>
            <a:r>
              <a:rPr lang="en-GB" sz="1350" dirty="0"/>
              <a:t>This slide deck has been designed as a narrative and should not be extensively altered </a:t>
            </a:r>
          </a:p>
          <a:p>
            <a:pPr lvl="1"/>
            <a:r>
              <a:rPr lang="en-GB" sz="1350" dirty="0"/>
              <a:t>Local data on the unmet need in your country should be added if available </a:t>
            </a:r>
          </a:p>
          <a:p>
            <a:pPr lvl="1"/>
            <a:r>
              <a:rPr lang="en-GB" sz="1350" dirty="0"/>
              <a:t>Approval by your local Nominated Signatory is required prior to using these slides or any other presentations derived from this deck</a:t>
            </a:r>
          </a:p>
        </p:txBody>
      </p:sp>
      <p:sp>
        <p:nvSpPr>
          <p:cNvPr id="9" name="Rectangle 8">
            <a:extLst>
              <a:ext uri="{FF2B5EF4-FFF2-40B4-BE49-F238E27FC236}">
                <a16:creationId xmlns:a16="http://schemas.microsoft.com/office/drawing/2014/main" id="{C2EE2E76-43C9-7F48-9779-9010AF8D8E11}"/>
              </a:ext>
            </a:extLst>
          </p:cNvPr>
          <p:cNvSpPr/>
          <p:nvPr/>
        </p:nvSpPr>
        <p:spPr>
          <a:xfrm>
            <a:off x="6160154" y="132708"/>
            <a:ext cx="2534801" cy="3031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 slide before external use</a:t>
            </a:r>
          </a:p>
        </p:txBody>
      </p:sp>
    </p:spTree>
    <p:extLst>
      <p:ext uri="{BB962C8B-B14F-4D97-AF65-F5344CB8AC3E}">
        <p14:creationId xmlns:p14="http://schemas.microsoft.com/office/powerpoint/2010/main" val="3186696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Freeform: Shape 230">
            <a:extLst>
              <a:ext uri="{FF2B5EF4-FFF2-40B4-BE49-F238E27FC236}">
                <a16:creationId xmlns:a16="http://schemas.microsoft.com/office/drawing/2014/main" id="{586CFDD2-1727-45D2-8C63-A8B4F451572C}"/>
              </a:ext>
            </a:extLst>
          </p:cNvPr>
          <p:cNvSpPr/>
          <p:nvPr/>
        </p:nvSpPr>
        <p:spPr>
          <a:xfrm>
            <a:off x="6330951" y="1989137"/>
            <a:ext cx="2301570" cy="1576388"/>
          </a:xfrm>
          <a:custGeom>
            <a:avLst/>
            <a:gdLst>
              <a:gd name="connsiteX0" fmla="*/ 0 w 2105025"/>
              <a:gd name="connsiteY0" fmla="*/ 727075 h 727075"/>
              <a:gd name="connsiteX1" fmla="*/ 355600 w 2105025"/>
              <a:gd name="connsiteY1" fmla="*/ 101600 h 727075"/>
              <a:gd name="connsiteX2" fmla="*/ 714375 w 2105025"/>
              <a:gd name="connsiteY2" fmla="*/ 346075 h 727075"/>
              <a:gd name="connsiteX3" fmla="*/ 1057275 w 2105025"/>
              <a:gd name="connsiteY3" fmla="*/ 0 h 727075"/>
              <a:gd name="connsiteX4" fmla="*/ 1390650 w 2105025"/>
              <a:gd name="connsiteY4" fmla="*/ 161925 h 727075"/>
              <a:gd name="connsiteX5" fmla="*/ 1749425 w 2105025"/>
              <a:gd name="connsiteY5" fmla="*/ 88900 h 727075"/>
              <a:gd name="connsiteX6" fmla="*/ 2105025 w 2105025"/>
              <a:gd name="connsiteY6" fmla="*/ 355600 h 727075"/>
              <a:gd name="connsiteX0" fmla="*/ 0 w 2105025"/>
              <a:gd name="connsiteY0" fmla="*/ 1412875 h 1412875"/>
              <a:gd name="connsiteX1" fmla="*/ 355600 w 2105025"/>
              <a:gd name="connsiteY1" fmla="*/ 787400 h 1412875"/>
              <a:gd name="connsiteX2" fmla="*/ 714375 w 2105025"/>
              <a:gd name="connsiteY2" fmla="*/ 1031875 h 1412875"/>
              <a:gd name="connsiteX3" fmla="*/ 1057275 w 2105025"/>
              <a:gd name="connsiteY3" fmla="*/ 685800 h 1412875"/>
              <a:gd name="connsiteX4" fmla="*/ 1399380 w 2105025"/>
              <a:gd name="connsiteY4" fmla="*/ 0 h 1412875"/>
              <a:gd name="connsiteX5" fmla="*/ 1749425 w 2105025"/>
              <a:gd name="connsiteY5" fmla="*/ 774700 h 1412875"/>
              <a:gd name="connsiteX6" fmla="*/ 2105025 w 2105025"/>
              <a:gd name="connsiteY6" fmla="*/ 1041400 h 1412875"/>
              <a:gd name="connsiteX0" fmla="*/ 0 w 2105025"/>
              <a:gd name="connsiteY0" fmla="*/ 1576388 h 1576388"/>
              <a:gd name="connsiteX1" fmla="*/ 355600 w 2105025"/>
              <a:gd name="connsiteY1" fmla="*/ 950913 h 1576388"/>
              <a:gd name="connsiteX2" fmla="*/ 714375 w 2105025"/>
              <a:gd name="connsiteY2" fmla="*/ 1195388 h 1576388"/>
              <a:gd name="connsiteX3" fmla="*/ 1057275 w 2105025"/>
              <a:gd name="connsiteY3" fmla="*/ 849313 h 1576388"/>
              <a:gd name="connsiteX4" fmla="*/ 1399380 w 2105025"/>
              <a:gd name="connsiteY4" fmla="*/ 163513 h 1576388"/>
              <a:gd name="connsiteX5" fmla="*/ 1771249 w 2105025"/>
              <a:gd name="connsiteY5" fmla="*/ 0 h 1576388"/>
              <a:gd name="connsiteX6" fmla="*/ 2105025 w 2105025"/>
              <a:gd name="connsiteY6" fmla="*/ 1204913 h 1576388"/>
              <a:gd name="connsiteX0" fmla="*/ 0 w 2109390"/>
              <a:gd name="connsiteY0" fmla="*/ 1576388 h 1576388"/>
              <a:gd name="connsiteX1" fmla="*/ 355600 w 2109390"/>
              <a:gd name="connsiteY1" fmla="*/ 950913 h 1576388"/>
              <a:gd name="connsiteX2" fmla="*/ 714375 w 2109390"/>
              <a:gd name="connsiteY2" fmla="*/ 1195388 h 1576388"/>
              <a:gd name="connsiteX3" fmla="*/ 1057275 w 2109390"/>
              <a:gd name="connsiteY3" fmla="*/ 849313 h 1576388"/>
              <a:gd name="connsiteX4" fmla="*/ 1399380 w 2109390"/>
              <a:gd name="connsiteY4" fmla="*/ 163513 h 1576388"/>
              <a:gd name="connsiteX5" fmla="*/ 1771249 w 2109390"/>
              <a:gd name="connsiteY5" fmla="*/ 0 h 1576388"/>
              <a:gd name="connsiteX6" fmla="*/ 2109390 w 2109390"/>
              <a:gd name="connsiteY6" fmla="*/ 338138 h 1576388"/>
              <a:gd name="connsiteX0" fmla="*/ 0 w 2109390"/>
              <a:gd name="connsiteY0" fmla="*/ 1576388 h 1576388"/>
              <a:gd name="connsiteX1" fmla="*/ 355600 w 2109390"/>
              <a:gd name="connsiteY1" fmla="*/ 950913 h 1576388"/>
              <a:gd name="connsiteX2" fmla="*/ 714375 w 2109390"/>
              <a:gd name="connsiteY2" fmla="*/ 1195388 h 1576388"/>
              <a:gd name="connsiteX3" fmla="*/ 1057275 w 2109390"/>
              <a:gd name="connsiteY3" fmla="*/ 849313 h 1576388"/>
              <a:gd name="connsiteX4" fmla="*/ 1399380 w 2109390"/>
              <a:gd name="connsiteY4" fmla="*/ 163513 h 1576388"/>
              <a:gd name="connsiteX5" fmla="*/ 1745060 w 2109390"/>
              <a:gd name="connsiteY5" fmla="*/ 0 h 1576388"/>
              <a:gd name="connsiteX6" fmla="*/ 2109390 w 2109390"/>
              <a:gd name="connsiteY6" fmla="*/ 338138 h 157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9390" h="1576388">
                <a:moveTo>
                  <a:pt x="0" y="1576388"/>
                </a:moveTo>
                <a:lnTo>
                  <a:pt x="355600" y="950913"/>
                </a:lnTo>
                <a:lnTo>
                  <a:pt x="714375" y="1195388"/>
                </a:lnTo>
                <a:lnTo>
                  <a:pt x="1057275" y="849313"/>
                </a:lnTo>
                <a:lnTo>
                  <a:pt x="1399380" y="163513"/>
                </a:lnTo>
                <a:lnTo>
                  <a:pt x="1745060" y="0"/>
                </a:lnTo>
                <a:lnTo>
                  <a:pt x="2109390" y="338138"/>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9" name="Rectangle 228">
            <a:extLst>
              <a:ext uri="{FF2B5EF4-FFF2-40B4-BE49-F238E27FC236}">
                <a16:creationId xmlns:a16="http://schemas.microsoft.com/office/drawing/2014/main" id="{D5D66601-60F9-47E4-B215-E298D8855BE0}"/>
              </a:ext>
            </a:extLst>
          </p:cNvPr>
          <p:cNvSpPr/>
          <p:nvPr/>
        </p:nvSpPr>
        <p:spPr>
          <a:xfrm>
            <a:off x="7450234" y="2806089"/>
            <a:ext cx="76007" cy="760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 name="Title 1">
            <a:extLst>
              <a:ext uri="{FF2B5EF4-FFF2-40B4-BE49-F238E27FC236}">
                <a16:creationId xmlns:a16="http://schemas.microsoft.com/office/drawing/2014/main" id="{C8E9E939-C56A-48D8-B6E6-28B1FEDF221D}"/>
              </a:ext>
            </a:extLst>
          </p:cNvPr>
          <p:cNvSpPr>
            <a:spLocks noGrp="1"/>
          </p:cNvSpPr>
          <p:nvPr>
            <p:ph type="title"/>
          </p:nvPr>
        </p:nvSpPr>
        <p:spPr/>
        <p:txBody>
          <a:bodyPr/>
          <a:lstStyle/>
          <a:p>
            <a:r>
              <a:rPr lang="en-GB" dirty="0"/>
              <a:t>Budesonide demonstrates anti-inflammatory activity as early as  </a:t>
            </a:r>
            <a:br>
              <a:rPr lang="en-GB" dirty="0"/>
            </a:br>
            <a:r>
              <a:rPr lang="en-GB" dirty="0"/>
              <a:t>6 hours after a single dose</a:t>
            </a:r>
          </a:p>
        </p:txBody>
      </p:sp>
      <p:sp>
        <p:nvSpPr>
          <p:cNvPr id="4" name="Slide Number Placeholder 3">
            <a:extLst>
              <a:ext uri="{FF2B5EF4-FFF2-40B4-BE49-F238E27FC236}">
                <a16:creationId xmlns:a16="http://schemas.microsoft.com/office/drawing/2014/main" id="{21FAB267-C6DF-4857-B8B8-B85B95E7EA53}"/>
              </a:ext>
            </a:extLst>
          </p:cNvPr>
          <p:cNvSpPr>
            <a:spLocks noGrp="1"/>
          </p:cNvSpPr>
          <p:nvPr>
            <p:ph type="sldNum" sz="quarter" idx="4"/>
          </p:nvPr>
        </p:nvSpPr>
        <p:spPr/>
        <p:txBody>
          <a:bodyPr/>
          <a:lstStyle/>
          <a:p>
            <a:fld id="{AD33B3E9-81E5-4A7D-BEBF-6D21691F4D11}" type="slidenum">
              <a:rPr lang="en-GB" smtClean="0"/>
              <a:pPr/>
              <a:t>20</a:t>
            </a:fld>
            <a:endParaRPr lang="en-GB" dirty="0"/>
          </a:p>
        </p:txBody>
      </p:sp>
      <p:cxnSp>
        <p:nvCxnSpPr>
          <p:cNvPr id="14" name="Straight Connector 13">
            <a:extLst>
              <a:ext uri="{FF2B5EF4-FFF2-40B4-BE49-F238E27FC236}">
                <a16:creationId xmlns:a16="http://schemas.microsoft.com/office/drawing/2014/main" id="{66343CB8-1D8B-420C-BADF-17FD0A56D3DE}"/>
              </a:ext>
            </a:extLst>
          </p:cNvPr>
          <p:cNvCxnSpPr>
            <a:cxnSpLocks/>
          </p:cNvCxnSpPr>
          <p:nvPr/>
        </p:nvCxnSpPr>
        <p:spPr>
          <a:xfrm>
            <a:off x="700659" y="3865091"/>
            <a:ext cx="1632392"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EE879839-5D82-411A-9242-B53AD0B1930C}"/>
              </a:ext>
            </a:extLst>
          </p:cNvPr>
          <p:cNvCxnSpPr/>
          <p:nvPr/>
        </p:nvCxnSpPr>
        <p:spPr>
          <a:xfrm>
            <a:off x="694785" y="2173927"/>
            <a:ext cx="45719"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AB70455-53BE-48C0-8243-6C399DEDF341}"/>
              </a:ext>
            </a:extLst>
          </p:cNvPr>
          <p:cNvCxnSpPr/>
          <p:nvPr/>
        </p:nvCxnSpPr>
        <p:spPr>
          <a:xfrm>
            <a:off x="694785" y="1835694"/>
            <a:ext cx="45719"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A6E9AE73-3896-49EF-AFED-04A2233E7706}"/>
              </a:ext>
            </a:extLst>
          </p:cNvPr>
          <p:cNvCxnSpPr/>
          <p:nvPr/>
        </p:nvCxnSpPr>
        <p:spPr>
          <a:xfrm>
            <a:off x="694785" y="3188626"/>
            <a:ext cx="45719"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37F047BD-CC75-4571-AC09-B23F52E8D618}"/>
              </a:ext>
            </a:extLst>
          </p:cNvPr>
          <p:cNvCxnSpPr/>
          <p:nvPr/>
        </p:nvCxnSpPr>
        <p:spPr>
          <a:xfrm>
            <a:off x="694785" y="3526859"/>
            <a:ext cx="45719"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611B910-EFEA-40AD-B24A-4BF63E91EB0A}"/>
              </a:ext>
            </a:extLst>
          </p:cNvPr>
          <p:cNvCxnSpPr>
            <a:cxnSpLocks/>
          </p:cNvCxnSpPr>
          <p:nvPr/>
        </p:nvCxnSpPr>
        <p:spPr>
          <a:xfrm flipV="1">
            <a:off x="741397" y="1835694"/>
            <a:ext cx="0" cy="203258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04C43557-2E21-4A45-89A9-3F344D03F539}"/>
              </a:ext>
            </a:extLst>
          </p:cNvPr>
          <p:cNvSpPr txBox="1"/>
          <p:nvPr/>
        </p:nvSpPr>
        <p:spPr>
          <a:xfrm>
            <a:off x="343447" y="1770865"/>
            <a:ext cx="328117" cy="154133"/>
          </a:xfrm>
          <a:prstGeom prst="rect">
            <a:avLst/>
          </a:prstGeom>
          <a:noFill/>
          <a:ln w="15875">
            <a:noFill/>
          </a:ln>
        </p:spPr>
        <p:txBody>
          <a:bodyPr wrap="square" lIns="0" tIns="0" rIns="0" bIns="0" rtlCol="0" anchor="ctr">
            <a:noAutofit/>
          </a:bodyPr>
          <a:lstStyle/>
          <a:p>
            <a:pPr algn="r"/>
            <a:r>
              <a:rPr lang="en-US" sz="800" dirty="0"/>
              <a:t>60</a:t>
            </a:r>
          </a:p>
        </p:txBody>
      </p:sp>
      <p:sp>
        <p:nvSpPr>
          <p:cNvPr id="18" name="TextBox 17">
            <a:extLst>
              <a:ext uri="{FF2B5EF4-FFF2-40B4-BE49-F238E27FC236}">
                <a16:creationId xmlns:a16="http://schemas.microsoft.com/office/drawing/2014/main" id="{56460695-FD57-48A7-8DC5-E68D61F87209}"/>
              </a:ext>
            </a:extLst>
          </p:cNvPr>
          <p:cNvSpPr txBox="1"/>
          <p:nvPr/>
        </p:nvSpPr>
        <p:spPr>
          <a:xfrm>
            <a:off x="413133" y="2107279"/>
            <a:ext cx="258430" cy="154133"/>
          </a:xfrm>
          <a:prstGeom prst="rect">
            <a:avLst/>
          </a:prstGeom>
          <a:noFill/>
          <a:ln w="15875">
            <a:noFill/>
          </a:ln>
        </p:spPr>
        <p:txBody>
          <a:bodyPr wrap="square" lIns="0" tIns="0" rIns="0" bIns="0" rtlCol="0" anchor="ctr">
            <a:noAutofit/>
          </a:bodyPr>
          <a:lstStyle/>
          <a:p>
            <a:pPr algn="r"/>
            <a:r>
              <a:rPr lang="en-US" sz="800" dirty="0"/>
              <a:t>50</a:t>
            </a:r>
          </a:p>
        </p:txBody>
      </p:sp>
      <p:sp>
        <p:nvSpPr>
          <p:cNvPr id="19" name="TextBox 18">
            <a:extLst>
              <a:ext uri="{FF2B5EF4-FFF2-40B4-BE49-F238E27FC236}">
                <a16:creationId xmlns:a16="http://schemas.microsoft.com/office/drawing/2014/main" id="{0B15A7E5-6917-4CDE-8E6B-DF6FF1AFFDAD}"/>
              </a:ext>
            </a:extLst>
          </p:cNvPr>
          <p:cNvSpPr txBox="1"/>
          <p:nvPr/>
        </p:nvSpPr>
        <p:spPr>
          <a:xfrm>
            <a:off x="413133" y="3116524"/>
            <a:ext cx="258430" cy="154133"/>
          </a:xfrm>
          <a:prstGeom prst="rect">
            <a:avLst/>
          </a:prstGeom>
          <a:noFill/>
          <a:ln w="15875">
            <a:noFill/>
          </a:ln>
        </p:spPr>
        <p:txBody>
          <a:bodyPr wrap="square" lIns="0" tIns="0" rIns="0" bIns="0" rtlCol="0" anchor="ctr">
            <a:noAutofit/>
          </a:bodyPr>
          <a:lstStyle/>
          <a:p>
            <a:pPr algn="r"/>
            <a:r>
              <a:rPr lang="en-US" sz="800" dirty="0"/>
              <a:t>20</a:t>
            </a:r>
          </a:p>
        </p:txBody>
      </p:sp>
      <p:sp>
        <p:nvSpPr>
          <p:cNvPr id="20" name="TextBox 19">
            <a:extLst>
              <a:ext uri="{FF2B5EF4-FFF2-40B4-BE49-F238E27FC236}">
                <a16:creationId xmlns:a16="http://schemas.microsoft.com/office/drawing/2014/main" id="{1B35C85B-2F72-4F19-BC51-BFA084A12F72}"/>
              </a:ext>
            </a:extLst>
          </p:cNvPr>
          <p:cNvSpPr txBox="1"/>
          <p:nvPr/>
        </p:nvSpPr>
        <p:spPr>
          <a:xfrm>
            <a:off x="413133" y="3452939"/>
            <a:ext cx="258430" cy="154133"/>
          </a:xfrm>
          <a:prstGeom prst="rect">
            <a:avLst/>
          </a:prstGeom>
          <a:noFill/>
          <a:ln w="15875">
            <a:noFill/>
          </a:ln>
        </p:spPr>
        <p:txBody>
          <a:bodyPr wrap="square" lIns="0" tIns="0" rIns="0" bIns="0" rtlCol="0" anchor="ctr">
            <a:noAutofit/>
          </a:bodyPr>
          <a:lstStyle/>
          <a:p>
            <a:pPr algn="r"/>
            <a:r>
              <a:rPr lang="en-US" sz="800" dirty="0"/>
              <a:t>10</a:t>
            </a:r>
          </a:p>
        </p:txBody>
      </p:sp>
      <p:sp>
        <p:nvSpPr>
          <p:cNvPr id="21" name="TextBox 20">
            <a:extLst>
              <a:ext uri="{FF2B5EF4-FFF2-40B4-BE49-F238E27FC236}">
                <a16:creationId xmlns:a16="http://schemas.microsoft.com/office/drawing/2014/main" id="{D405472D-D9F4-4E5A-BE8C-3B7F0BC3B137}"/>
              </a:ext>
            </a:extLst>
          </p:cNvPr>
          <p:cNvSpPr txBox="1"/>
          <p:nvPr/>
        </p:nvSpPr>
        <p:spPr>
          <a:xfrm>
            <a:off x="413133" y="3789352"/>
            <a:ext cx="258430" cy="154133"/>
          </a:xfrm>
          <a:prstGeom prst="rect">
            <a:avLst/>
          </a:prstGeom>
          <a:noFill/>
          <a:ln w="15875">
            <a:noFill/>
          </a:ln>
        </p:spPr>
        <p:txBody>
          <a:bodyPr wrap="square" lIns="0" tIns="0" rIns="0" bIns="0" rtlCol="0" anchor="ctr">
            <a:noAutofit/>
          </a:bodyPr>
          <a:lstStyle/>
          <a:p>
            <a:pPr algn="r"/>
            <a:r>
              <a:rPr lang="en-US" sz="800" dirty="0"/>
              <a:t>0</a:t>
            </a:r>
          </a:p>
        </p:txBody>
      </p:sp>
      <p:sp>
        <p:nvSpPr>
          <p:cNvPr id="24" name="TextBox 23">
            <a:extLst>
              <a:ext uri="{FF2B5EF4-FFF2-40B4-BE49-F238E27FC236}">
                <a16:creationId xmlns:a16="http://schemas.microsoft.com/office/drawing/2014/main" id="{EA2B18A1-45F2-4CC1-A29B-75CA5DFA07AA}"/>
              </a:ext>
            </a:extLst>
          </p:cNvPr>
          <p:cNvSpPr txBox="1"/>
          <p:nvPr/>
        </p:nvSpPr>
        <p:spPr>
          <a:xfrm>
            <a:off x="875725" y="3939001"/>
            <a:ext cx="464987" cy="154133"/>
          </a:xfrm>
          <a:prstGeom prst="rect">
            <a:avLst/>
          </a:prstGeom>
          <a:noFill/>
          <a:ln w="15875">
            <a:noFill/>
          </a:ln>
        </p:spPr>
        <p:txBody>
          <a:bodyPr wrap="square" lIns="0" tIns="0" rIns="0" bIns="0" rtlCol="0">
            <a:noAutofit/>
          </a:bodyPr>
          <a:lstStyle/>
          <a:p>
            <a:pPr algn="ctr"/>
            <a:r>
              <a:rPr lang="en-US" sz="800" b="1" dirty="0"/>
              <a:t>Placebo</a:t>
            </a:r>
          </a:p>
        </p:txBody>
      </p:sp>
      <p:cxnSp>
        <p:nvCxnSpPr>
          <p:cNvPr id="29" name="Straight Connector 28">
            <a:extLst>
              <a:ext uri="{FF2B5EF4-FFF2-40B4-BE49-F238E27FC236}">
                <a16:creationId xmlns:a16="http://schemas.microsoft.com/office/drawing/2014/main" id="{C0B79715-8345-42D9-8AE1-2CA9768E657A}"/>
              </a:ext>
            </a:extLst>
          </p:cNvPr>
          <p:cNvCxnSpPr>
            <a:cxnSpLocks/>
          </p:cNvCxnSpPr>
          <p:nvPr/>
        </p:nvCxnSpPr>
        <p:spPr>
          <a:xfrm>
            <a:off x="741397" y="3868274"/>
            <a:ext cx="0" cy="3535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41CC408A-366F-4BAD-9F21-78AC5D96EE4F}"/>
              </a:ext>
            </a:extLst>
          </p:cNvPr>
          <p:cNvSpPr txBox="1"/>
          <p:nvPr/>
        </p:nvSpPr>
        <p:spPr>
          <a:xfrm rot="16200000">
            <a:off x="-603158" y="2728872"/>
            <a:ext cx="2032581" cy="246221"/>
          </a:xfrm>
          <a:prstGeom prst="rect">
            <a:avLst/>
          </a:prstGeom>
          <a:noFill/>
        </p:spPr>
        <p:txBody>
          <a:bodyPr wrap="square" rtlCol="0">
            <a:spAutoFit/>
          </a:bodyPr>
          <a:lstStyle/>
          <a:p>
            <a:pPr algn="ctr"/>
            <a:r>
              <a:rPr lang="en-US" sz="1000" b="1" dirty="0"/>
              <a:t>Sputum eosinophils, %</a:t>
            </a:r>
          </a:p>
        </p:txBody>
      </p:sp>
      <p:sp>
        <p:nvSpPr>
          <p:cNvPr id="43" name="TextBox 42">
            <a:extLst>
              <a:ext uri="{FF2B5EF4-FFF2-40B4-BE49-F238E27FC236}">
                <a16:creationId xmlns:a16="http://schemas.microsoft.com/office/drawing/2014/main" id="{670F5BDD-7273-49FF-98B1-9A40A3335102}"/>
              </a:ext>
            </a:extLst>
          </p:cNvPr>
          <p:cNvSpPr txBox="1"/>
          <p:nvPr/>
        </p:nvSpPr>
        <p:spPr>
          <a:xfrm>
            <a:off x="1582958" y="3939001"/>
            <a:ext cx="685800" cy="154133"/>
          </a:xfrm>
          <a:prstGeom prst="rect">
            <a:avLst/>
          </a:prstGeom>
          <a:noFill/>
          <a:ln w="15875">
            <a:noFill/>
          </a:ln>
        </p:spPr>
        <p:txBody>
          <a:bodyPr wrap="square" lIns="0" tIns="0" rIns="0" bIns="0" rtlCol="0">
            <a:noAutofit/>
          </a:bodyPr>
          <a:lstStyle/>
          <a:p>
            <a:pPr algn="ctr"/>
            <a:r>
              <a:rPr lang="en-US" sz="800" b="1" dirty="0"/>
              <a:t>Budesonide</a:t>
            </a:r>
          </a:p>
        </p:txBody>
      </p:sp>
      <p:cxnSp>
        <p:nvCxnSpPr>
          <p:cNvPr id="46" name="Straight Connector 45">
            <a:extLst>
              <a:ext uri="{FF2B5EF4-FFF2-40B4-BE49-F238E27FC236}">
                <a16:creationId xmlns:a16="http://schemas.microsoft.com/office/drawing/2014/main" id="{0506E642-FF8F-41D6-B947-0AD37B5DB8F8}"/>
              </a:ext>
            </a:extLst>
          </p:cNvPr>
          <p:cNvCxnSpPr/>
          <p:nvPr/>
        </p:nvCxnSpPr>
        <p:spPr>
          <a:xfrm>
            <a:off x="694785" y="2512160"/>
            <a:ext cx="45719"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8412D884-700F-4B64-A1B0-3698AFC516C4}"/>
              </a:ext>
            </a:extLst>
          </p:cNvPr>
          <p:cNvSpPr txBox="1"/>
          <p:nvPr/>
        </p:nvSpPr>
        <p:spPr>
          <a:xfrm>
            <a:off x="413133" y="2443694"/>
            <a:ext cx="258430" cy="154133"/>
          </a:xfrm>
          <a:prstGeom prst="rect">
            <a:avLst/>
          </a:prstGeom>
          <a:noFill/>
          <a:ln w="15875">
            <a:noFill/>
          </a:ln>
        </p:spPr>
        <p:txBody>
          <a:bodyPr wrap="square" lIns="0" tIns="0" rIns="0" bIns="0" rtlCol="0" anchor="ctr">
            <a:noAutofit/>
          </a:bodyPr>
          <a:lstStyle/>
          <a:p>
            <a:pPr algn="r"/>
            <a:r>
              <a:rPr lang="en-US" sz="800" dirty="0"/>
              <a:t>40</a:t>
            </a:r>
          </a:p>
        </p:txBody>
      </p:sp>
      <p:cxnSp>
        <p:nvCxnSpPr>
          <p:cNvPr id="48" name="Straight Connector 47">
            <a:extLst>
              <a:ext uri="{FF2B5EF4-FFF2-40B4-BE49-F238E27FC236}">
                <a16:creationId xmlns:a16="http://schemas.microsoft.com/office/drawing/2014/main" id="{429988C0-3DB0-4AAC-9186-96A9E714A71A}"/>
              </a:ext>
            </a:extLst>
          </p:cNvPr>
          <p:cNvCxnSpPr/>
          <p:nvPr/>
        </p:nvCxnSpPr>
        <p:spPr>
          <a:xfrm>
            <a:off x="694785" y="2850393"/>
            <a:ext cx="45719"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297F6800-1561-4FE1-8360-29D199F3BA64}"/>
              </a:ext>
            </a:extLst>
          </p:cNvPr>
          <p:cNvSpPr txBox="1"/>
          <p:nvPr/>
        </p:nvSpPr>
        <p:spPr>
          <a:xfrm>
            <a:off x="413133" y="2780109"/>
            <a:ext cx="258430" cy="154133"/>
          </a:xfrm>
          <a:prstGeom prst="rect">
            <a:avLst/>
          </a:prstGeom>
          <a:noFill/>
          <a:ln w="15875">
            <a:noFill/>
          </a:ln>
        </p:spPr>
        <p:txBody>
          <a:bodyPr wrap="square" lIns="0" tIns="0" rIns="0" bIns="0" rtlCol="0" anchor="ctr">
            <a:noAutofit/>
          </a:bodyPr>
          <a:lstStyle/>
          <a:p>
            <a:pPr algn="r"/>
            <a:r>
              <a:rPr lang="en-US" sz="800" dirty="0"/>
              <a:t>30</a:t>
            </a:r>
          </a:p>
        </p:txBody>
      </p:sp>
      <p:grpSp>
        <p:nvGrpSpPr>
          <p:cNvPr id="115" name="Group 114">
            <a:extLst>
              <a:ext uri="{FF2B5EF4-FFF2-40B4-BE49-F238E27FC236}">
                <a16:creationId xmlns:a16="http://schemas.microsoft.com/office/drawing/2014/main" id="{FA0C7A55-B8C6-4CBD-96C4-0448C79BDF4D}"/>
              </a:ext>
            </a:extLst>
          </p:cNvPr>
          <p:cNvGrpSpPr/>
          <p:nvPr/>
        </p:nvGrpSpPr>
        <p:grpSpPr>
          <a:xfrm>
            <a:off x="1083263" y="2390775"/>
            <a:ext cx="49910" cy="423861"/>
            <a:chOff x="1083263" y="2390775"/>
            <a:chExt cx="49910" cy="423861"/>
          </a:xfrm>
        </p:grpSpPr>
        <p:cxnSp>
          <p:nvCxnSpPr>
            <p:cNvPr id="53" name="Straight Connector 52">
              <a:extLst>
                <a:ext uri="{FF2B5EF4-FFF2-40B4-BE49-F238E27FC236}">
                  <a16:creationId xmlns:a16="http://schemas.microsoft.com/office/drawing/2014/main" id="{451A8F39-04BD-47C5-AE6A-FF15FC63D9CC}"/>
                </a:ext>
              </a:extLst>
            </p:cNvPr>
            <p:cNvCxnSpPr>
              <a:cxnSpLocks/>
            </p:cNvCxnSpPr>
            <p:nvPr/>
          </p:nvCxnSpPr>
          <p:spPr>
            <a:xfrm>
              <a:off x="1083263" y="2390775"/>
              <a:ext cx="499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822194-FD49-4165-8387-6E0972493E10}"/>
                </a:ext>
              </a:extLst>
            </p:cNvPr>
            <p:cNvCxnSpPr>
              <a:cxnSpLocks/>
            </p:cNvCxnSpPr>
            <p:nvPr/>
          </p:nvCxnSpPr>
          <p:spPr>
            <a:xfrm>
              <a:off x="1083263" y="2814636"/>
              <a:ext cx="499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9A551F8-7D56-4C00-B44C-4209100E1183}"/>
                </a:ext>
              </a:extLst>
            </p:cNvPr>
            <p:cNvCxnSpPr>
              <a:cxnSpLocks/>
            </p:cNvCxnSpPr>
            <p:nvPr/>
          </p:nvCxnSpPr>
          <p:spPr>
            <a:xfrm flipV="1">
              <a:off x="1108218" y="2390775"/>
              <a:ext cx="0" cy="423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761A3E71-EE0E-49D8-BDE6-972DE68F449F}"/>
              </a:ext>
            </a:extLst>
          </p:cNvPr>
          <p:cNvGrpSpPr/>
          <p:nvPr/>
        </p:nvGrpSpPr>
        <p:grpSpPr>
          <a:xfrm>
            <a:off x="1900903" y="2855155"/>
            <a:ext cx="49910" cy="306000"/>
            <a:chOff x="1691160" y="2795588"/>
            <a:chExt cx="49910" cy="423861"/>
          </a:xfrm>
        </p:grpSpPr>
        <p:cxnSp>
          <p:nvCxnSpPr>
            <p:cNvPr id="61" name="Straight Connector 60">
              <a:extLst>
                <a:ext uri="{FF2B5EF4-FFF2-40B4-BE49-F238E27FC236}">
                  <a16:creationId xmlns:a16="http://schemas.microsoft.com/office/drawing/2014/main" id="{63719324-D333-4B0A-AAD6-C5BF05C5E9EB}"/>
                </a:ext>
              </a:extLst>
            </p:cNvPr>
            <p:cNvCxnSpPr>
              <a:cxnSpLocks/>
            </p:cNvCxnSpPr>
            <p:nvPr/>
          </p:nvCxnSpPr>
          <p:spPr>
            <a:xfrm>
              <a:off x="1691160" y="2795588"/>
              <a:ext cx="4991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08717D6-E9BC-494C-B114-55E45C72C7B1}"/>
                </a:ext>
              </a:extLst>
            </p:cNvPr>
            <p:cNvCxnSpPr>
              <a:cxnSpLocks/>
            </p:cNvCxnSpPr>
            <p:nvPr/>
          </p:nvCxnSpPr>
          <p:spPr>
            <a:xfrm>
              <a:off x="1691160" y="3219449"/>
              <a:ext cx="4991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94EB019-7B84-4AB8-A420-8B43D098641D}"/>
                </a:ext>
              </a:extLst>
            </p:cNvPr>
            <p:cNvCxnSpPr>
              <a:cxnSpLocks/>
            </p:cNvCxnSpPr>
            <p:nvPr/>
          </p:nvCxnSpPr>
          <p:spPr>
            <a:xfrm flipV="1">
              <a:off x="1716115" y="2795588"/>
              <a:ext cx="0" cy="42386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67" name="Straight Connector 66">
            <a:extLst>
              <a:ext uri="{FF2B5EF4-FFF2-40B4-BE49-F238E27FC236}">
                <a16:creationId xmlns:a16="http://schemas.microsoft.com/office/drawing/2014/main" id="{51990120-0A92-41F8-BCDB-7AD9E2164EB1}"/>
              </a:ext>
            </a:extLst>
          </p:cNvPr>
          <p:cNvCxnSpPr/>
          <p:nvPr/>
        </p:nvCxnSpPr>
        <p:spPr>
          <a:xfrm>
            <a:off x="3375157" y="1835694"/>
            <a:ext cx="45719"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941823FF-83D4-4BA0-8137-17B06DFED7F7}"/>
              </a:ext>
            </a:extLst>
          </p:cNvPr>
          <p:cNvCxnSpPr/>
          <p:nvPr/>
        </p:nvCxnSpPr>
        <p:spPr>
          <a:xfrm>
            <a:off x="3375157" y="3188626"/>
            <a:ext cx="45719"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035BDB8F-8342-4734-A1F7-2D26A018EB25}"/>
              </a:ext>
            </a:extLst>
          </p:cNvPr>
          <p:cNvCxnSpPr>
            <a:cxnSpLocks/>
          </p:cNvCxnSpPr>
          <p:nvPr/>
        </p:nvCxnSpPr>
        <p:spPr>
          <a:xfrm flipV="1">
            <a:off x="3421769" y="1835694"/>
            <a:ext cx="0" cy="203258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D4598F6D-6F56-4CD5-8148-7E1518BBFC19}"/>
              </a:ext>
            </a:extLst>
          </p:cNvPr>
          <p:cNvSpPr txBox="1"/>
          <p:nvPr/>
        </p:nvSpPr>
        <p:spPr>
          <a:xfrm>
            <a:off x="3023819" y="1770865"/>
            <a:ext cx="328117" cy="154133"/>
          </a:xfrm>
          <a:prstGeom prst="rect">
            <a:avLst/>
          </a:prstGeom>
          <a:noFill/>
          <a:ln w="15875">
            <a:noFill/>
          </a:ln>
        </p:spPr>
        <p:txBody>
          <a:bodyPr wrap="square" lIns="0" tIns="0" rIns="0" bIns="0" rtlCol="0" anchor="ctr">
            <a:noAutofit/>
          </a:bodyPr>
          <a:lstStyle/>
          <a:p>
            <a:pPr algn="r"/>
            <a:r>
              <a:rPr lang="en-US" sz="800" dirty="0"/>
              <a:t>100</a:t>
            </a:r>
          </a:p>
        </p:txBody>
      </p:sp>
      <p:sp>
        <p:nvSpPr>
          <p:cNvPr id="73" name="TextBox 72">
            <a:extLst>
              <a:ext uri="{FF2B5EF4-FFF2-40B4-BE49-F238E27FC236}">
                <a16:creationId xmlns:a16="http://schemas.microsoft.com/office/drawing/2014/main" id="{81734C0D-BED3-4A17-89D2-4E7363896633}"/>
              </a:ext>
            </a:extLst>
          </p:cNvPr>
          <p:cNvSpPr txBox="1"/>
          <p:nvPr/>
        </p:nvSpPr>
        <p:spPr>
          <a:xfrm>
            <a:off x="3093505" y="3116524"/>
            <a:ext cx="258430" cy="154133"/>
          </a:xfrm>
          <a:prstGeom prst="rect">
            <a:avLst/>
          </a:prstGeom>
          <a:noFill/>
          <a:ln w="15875">
            <a:noFill/>
          </a:ln>
        </p:spPr>
        <p:txBody>
          <a:bodyPr wrap="square" lIns="0" tIns="0" rIns="0" bIns="0" rtlCol="0" anchor="ctr">
            <a:noAutofit/>
          </a:bodyPr>
          <a:lstStyle/>
          <a:p>
            <a:pPr algn="r"/>
            <a:r>
              <a:rPr lang="en-US" sz="800" dirty="0"/>
              <a:t>1</a:t>
            </a:r>
          </a:p>
        </p:txBody>
      </p:sp>
      <p:sp>
        <p:nvSpPr>
          <p:cNvPr id="75" name="TextBox 74">
            <a:extLst>
              <a:ext uri="{FF2B5EF4-FFF2-40B4-BE49-F238E27FC236}">
                <a16:creationId xmlns:a16="http://schemas.microsoft.com/office/drawing/2014/main" id="{5A26CC21-A264-468B-A019-FA6EB727A321}"/>
              </a:ext>
            </a:extLst>
          </p:cNvPr>
          <p:cNvSpPr txBox="1"/>
          <p:nvPr/>
        </p:nvSpPr>
        <p:spPr>
          <a:xfrm>
            <a:off x="3093505" y="3789352"/>
            <a:ext cx="258430" cy="154133"/>
          </a:xfrm>
          <a:prstGeom prst="rect">
            <a:avLst/>
          </a:prstGeom>
          <a:noFill/>
          <a:ln w="15875">
            <a:noFill/>
          </a:ln>
        </p:spPr>
        <p:txBody>
          <a:bodyPr wrap="square" lIns="0" tIns="0" rIns="0" bIns="0" rtlCol="0" anchor="ctr">
            <a:noAutofit/>
          </a:bodyPr>
          <a:lstStyle/>
          <a:p>
            <a:pPr algn="r"/>
            <a:r>
              <a:rPr lang="en-US" sz="800" dirty="0"/>
              <a:t>0</a:t>
            </a:r>
          </a:p>
        </p:txBody>
      </p:sp>
      <p:sp>
        <p:nvSpPr>
          <p:cNvPr id="76" name="TextBox 75">
            <a:extLst>
              <a:ext uri="{FF2B5EF4-FFF2-40B4-BE49-F238E27FC236}">
                <a16:creationId xmlns:a16="http://schemas.microsoft.com/office/drawing/2014/main" id="{AA9AA8B2-FA54-4C28-B42B-B1F586E2FE15}"/>
              </a:ext>
            </a:extLst>
          </p:cNvPr>
          <p:cNvSpPr txBox="1"/>
          <p:nvPr/>
        </p:nvSpPr>
        <p:spPr>
          <a:xfrm>
            <a:off x="3611659" y="3939001"/>
            <a:ext cx="464987" cy="154133"/>
          </a:xfrm>
          <a:prstGeom prst="rect">
            <a:avLst/>
          </a:prstGeom>
          <a:noFill/>
          <a:ln w="15875">
            <a:noFill/>
          </a:ln>
        </p:spPr>
        <p:txBody>
          <a:bodyPr wrap="square" lIns="0" tIns="0" rIns="0" bIns="0" rtlCol="0">
            <a:noAutofit/>
          </a:bodyPr>
          <a:lstStyle/>
          <a:p>
            <a:pPr algn="ctr"/>
            <a:r>
              <a:rPr lang="en-US" sz="800" b="1" dirty="0"/>
              <a:t>Placebo</a:t>
            </a:r>
          </a:p>
        </p:txBody>
      </p:sp>
      <p:cxnSp>
        <p:nvCxnSpPr>
          <p:cNvPr id="77" name="Straight Connector 76">
            <a:extLst>
              <a:ext uri="{FF2B5EF4-FFF2-40B4-BE49-F238E27FC236}">
                <a16:creationId xmlns:a16="http://schemas.microsoft.com/office/drawing/2014/main" id="{0160CC94-54E7-4A15-9581-AC344591589D}"/>
              </a:ext>
            </a:extLst>
          </p:cNvPr>
          <p:cNvCxnSpPr>
            <a:cxnSpLocks/>
          </p:cNvCxnSpPr>
          <p:nvPr/>
        </p:nvCxnSpPr>
        <p:spPr>
          <a:xfrm>
            <a:off x="3421769" y="3868274"/>
            <a:ext cx="0" cy="3535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TextBox 77">
            <a:extLst>
              <a:ext uri="{FF2B5EF4-FFF2-40B4-BE49-F238E27FC236}">
                <a16:creationId xmlns:a16="http://schemas.microsoft.com/office/drawing/2014/main" id="{6CC58309-F79B-43DC-BD69-AF69B5FDF882}"/>
              </a:ext>
            </a:extLst>
          </p:cNvPr>
          <p:cNvSpPr txBox="1"/>
          <p:nvPr/>
        </p:nvSpPr>
        <p:spPr>
          <a:xfrm rot="16200000">
            <a:off x="2077214" y="2728872"/>
            <a:ext cx="2032581" cy="246221"/>
          </a:xfrm>
          <a:prstGeom prst="rect">
            <a:avLst/>
          </a:prstGeom>
          <a:noFill/>
        </p:spPr>
        <p:txBody>
          <a:bodyPr wrap="square" rtlCol="0">
            <a:spAutoFit/>
          </a:bodyPr>
          <a:lstStyle/>
          <a:p>
            <a:pPr algn="ctr"/>
            <a:r>
              <a:rPr lang="en-US" sz="1000" b="1" dirty="0"/>
              <a:t>PD</a:t>
            </a:r>
            <a:r>
              <a:rPr lang="en-US" sz="1000" b="1" baseline="-25000" dirty="0"/>
              <a:t>20</a:t>
            </a:r>
            <a:r>
              <a:rPr lang="en-US" sz="1000" b="1" dirty="0"/>
              <a:t> </a:t>
            </a:r>
            <a:r>
              <a:rPr lang="en-US" sz="1000" b="1" dirty="0" err="1"/>
              <a:t>NaCI</a:t>
            </a:r>
            <a:r>
              <a:rPr lang="en-US" sz="1000" b="1" dirty="0"/>
              <a:t>, ml</a:t>
            </a:r>
          </a:p>
        </p:txBody>
      </p:sp>
      <p:sp>
        <p:nvSpPr>
          <p:cNvPr id="79" name="TextBox 78">
            <a:extLst>
              <a:ext uri="{FF2B5EF4-FFF2-40B4-BE49-F238E27FC236}">
                <a16:creationId xmlns:a16="http://schemas.microsoft.com/office/drawing/2014/main" id="{B35B8DC7-8661-4C88-A418-C781528DA458}"/>
              </a:ext>
            </a:extLst>
          </p:cNvPr>
          <p:cNvSpPr txBox="1"/>
          <p:nvPr/>
        </p:nvSpPr>
        <p:spPr>
          <a:xfrm>
            <a:off x="4612484" y="3939001"/>
            <a:ext cx="685800" cy="154133"/>
          </a:xfrm>
          <a:prstGeom prst="rect">
            <a:avLst/>
          </a:prstGeom>
          <a:noFill/>
          <a:ln w="15875">
            <a:noFill/>
          </a:ln>
        </p:spPr>
        <p:txBody>
          <a:bodyPr wrap="square" lIns="0" tIns="0" rIns="0" bIns="0" rtlCol="0">
            <a:noAutofit/>
          </a:bodyPr>
          <a:lstStyle/>
          <a:p>
            <a:pPr algn="ctr"/>
            <a:r>
              <a:rPr lang="en-US" sz="800" b="1" dirty="0"/>
              <a:t>Budesonide</a:t>
            </a:r>
          </a:p>
        </p:txBody>
      </p:sp>
      <p:cxnSp>
        <p:nvCxnSpPr>
          <p:cNvPr id="82" name="Straight Connector 81">
            <a:extLst>
              <a:ext uri="{FF2B5EF4-FFF2-40B4-BE49-F238E27FC236}">
                <a16:creationId xmlns:a16="http://schemas.microsoft.com/office/drawing/2014/main" id="{AFDB51DD-647D-4D7D-87B4-67605B4A6CEE}"/>
              </a:ext>
            </a:extLst>
          </p:cNvPr>
          <p:cNvCxnSpPr/>
          <p:nvPr/>
        </p:nvCxnSpPr>
        <p:spPr>
          <a:xfrm>
            <a:off x="3375157" y="2512160"/>
            <a:ext cx="45719"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4517A54A-2339-489B-A5A2-DF7B9BBEE88D}"/>
              </a:ext>
            </a:extLst>
          </p:cNvPr>
          <p:cNvSpPr txBox="1"/>
          <p:nvPr/>
        </p:nvSpPr>
        <p:spPr>
          <a:xfrm>
            <a:off x="3093505" y="2435476"/>
            <a:ext cx="258430" cy="154133"/>
          </a:xfrm>
          <a:prstGeom prst="rect">
            <a:avLst/>
          </a:prstGeom>
          <a:noFill/>
          <a:ln w="15875">
            <a:noFill/>
          </a:ln>
        </p:spPr>
        <p:txBody>
          <a:bodyPr wrap="square" lIns="0" tIns="0" rIns="0" bIns="0" rtlCol="0" anchor="ctr">
            <a:noAutofit/>
          </a:bodyPr>
          <a:lstStyle/>
          <a:p>
            <a:pPr algn="r"/>
            <a:r>
              <a:rPr lang="en-US" sz="800" dirty="0"/>
              <a:t>10</a:t>
            </a:r>
          </a:p>
        </p:txBody>
      </p:sp>
      <p:sp>
        <p:nvSpPr>
          <p:cNvPr id="51" name="Rectangle 50">
            <a:extLst>
              <a:ext uri="{FF2B5EF4-FFF2-40B4-BE49-F238E27FC236}">
                <a16:creationId xmlns:a16="http://schemas.microsoft.com/office/drawing/2014/main" id="{AB72EE62-3C9C-4AC7-BB8A-86D732443767}"/>
              </a:ext>
            </a:extLst>
          </p:cNvPr>
          <p:cNvSpPr/>
          <p:nvPr/>
        </p:nvSpPr>
        <p:spPr>
          <a:xfrm>
            <a:off x="1070215" y="2571750"/>
            <a:ext cx="76007" cy="760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60" name="Rectangle 59">
            <a:extLst>
              <a:ext uri="{FF2B5EF4-FFF2-40B4-BE49-F238E27FC236}">
                <a16:creationId xmlns:a16="http://schemas.microsoft.com/office/drawing/2014/main" id="{5AEA283A-0B9E-4F2F-BB2A-21A72F4805A3}"/>
              </a:ext>
            </a:extLst>
          </p:cNvPr>
          <p:cNvSpPr/>
          <p:nvPr/>
        </p:nvSpPr>
        <p:spPr>
          <a:xfrm>
            <a:off x="1887855" y="2976563"/>
            <a:ext cx="76007" cy="760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23" name="Freeform: Shape 122">
            <a:extLst>
              <a:ext uri="{FF2B5EF4-FFF2-40B4-BE49-F238E27FC236}">
                <a16:creationId xmlns:a16="http://schemas.microsoft.com/office/drawing/2014/main" id="{ACE09CA3-154F-4543-A594-089FD5FA8A2B}"/>
              </a:ext>
            </a:extLst>
          </p:cNvPr>
          <p:cNvSpPr/>
          <p:nvPr/>
        </p:nvSpPr>
        <p:spPr>
          <a:xfrm>
            <a:off x="3852519" y="2295525"/>
            <a:ext cx="1221581" cy="411956"/>
          </a:xfrm>
          <a:custGeom>
            <a:avLst/>
            <a:gdLst>
              <a:gd name="connsiteX0" fmla="*/ 1221581 w 1221581"/>
              <a:gd name="connsiteY0" fmla="*/ 0 h 411956"/>
              <a:gd name="connsiteX1" fmla="*/ 2381 w 1221581"/>
              <a:gd name="connsiteY1" fmla="*/ 411956 h 411956"/>
              <a:gd name="connsiteX2" fmla="*/ 0 w 1221581"/>
              <a:gd name="connsiteY2" fmla="*/ 411956 h 411956"/>
            </a:gdLst>
            <a:ahLst/>
            <a:cxnLst>
              <a:cxn ang="0">
                <a:pos x="connsiteX0" y="connsiteY0"/>
              </a:cxn>
              <a:cxn ang="0">
                <a:pos x="connsiteX1" y="connsiteY1"/>
              </a:cxn>
              <a:cxn ang="0">
                <a:pos x="connsiteX2" y="connsiteY2"/>
              </a:cxn>
            </a:cxnLst>
            <a:rect l="l" t="t" r="r" b="b"/>
            <a:pathLst>
              <a:path w="1221581" h="411956">
                <a:moveTo>
                  <a:pt x="1221581" y="0"/>
                </a:moveTo>
                <a:lnTo>
                  <a:pt x="2381" y="411956"/>
                </a:lnTo>
                <a:lnTo>
                  <a:pt x="0" y="411956"/>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Freeform: Shape 124">
            <a:extLst>
              <a:ext uri="{FF2B5EF4-FFF2-40B4-BE49-F238E27FC236}">
                <a16:creationId xmlns:a16="http://schemas.microsoft.com/office/drawing/2014/main" id="{98DE47DE-F951-44AB-80A5-9DBEB4DE0C4A}"/>
              </a:ext>
            </a:extLst>
          </p:cNvPr>
          <p:cNvSpPr/>
          <p:nvPr/>
        </p:nvSpPr>
        <p:spPr>
          <a:xfrm>
            <a:off x="3845375" y="3659981"/>
            <a:ext cx="1228725" cy="208293"/>
          </a:xfrm>
          <a:custGeom>
            <a:avLst/>
            <a:gdLst>
              <a:gd name="connsiteX0" fmla="*/ 0 w 1226344"/>
              <a:gd name="connsiteY0" fmla="*/ 214313 h 214313"/>
              <a:gd name="connsiteX1" fmla="*/ 1226344 w 1226344"/>
              <a:gd name="connsiteY1" fmla="*/ 0 h 214313"/>
              <a:gd name="connsiteX2" fmla="*/ 1226344 w 1226344"/>
              <a:gd name="connsiteY2" fmla="*/ 0 h 214313"/>
            </a:gdLst>
            <a:ahLst/>
            <a:cxnLst>
              <a:cxn ang="0">
                <a:pos x="connsiteX0" y="connsiteY0"/>
              </a:cxn>
              <a:cxn ang="0">
                <a:pos x="connsiteX1" y="connsiteY1"/>
              </a:cxn>
              <a:cxn ang="0">
                <a:pos x="connsiteX2" y="connsiteY2"/>
              </a:cxn>
            </a:cxnLst>
            <a:rect l="l" t="t" r="r" b="b"/>
            <a:pathLst>
              <a:path w="1226344" h="214313">
                <a:moveTo>
                  <a:pt x="0" y="214313"/>
                </a:moveTo>
                <a:lnTo>
                  <a:pt x="1226344" y="0"/>
                </a:lnTo>
                <a:lnTo>
                  <a:pt x="1226344" y="0"/>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reeform: Shape 125">
            <a:extLst>
              <a:ext uri="{FF2B5EF4-FFF2-40B4-BE49-F238E27FC236}">
                <a16:creationId xmlns:a16="http://schemas.microsoft.com/office/drawing/2014/main" id="{87133B93-BCE4-4DC9-89FE-96C3E57C3CE8}"/>
              </a:ext>
            </a:extLst>
          </p:cNvPr>
          <p:cNvSpPr/>
          <p:nvPr/>
        </p:nvSpPr>
        <p:spPr>
          <a:xfrm>
            <a:off x="3838232" y="3186113"/>
            <a:ext cx="1238250" cy="682161"/>
          </a:xfrm>
          <a:custGeom>
            <a:avLst/>
            <a:gdLst>
              <a:gd name="connsiteX0" fmla="*/ 0 w 1228725"/>
              <a:gd name="connsiteY0" fmla="*/ 690562 h 690562"/>
              <a:gd name="connsiteX1" fmla="*/ 1228725 w 1228725"/>
              <a:gd name="connsiteY1" fmla="*/ 0 h 690562"/>
            </a:gdLst>
            <a:ahLst/>
            <a:cxnLst>
              <a:cxn ang="0">
                <a:pos x="connsiteX0" y="connsiteY0"/>
              </a:cxn>
              <a:cxn ang="0">
                <a:pos x="connsiteX1" y="connsiteY1"/>
              </a:cxn>
            </a:cxnLst>
            <a:rect l="l" t="t" r="r" b="b"/>
            <a:pathLst>
              <a:path w="1228725" h="690562">
                <a:moveTo>
                  <a:pt x="0" y="690562"/>
                </a:moveTo>
                <a:lnTo>
                  <a:pt x="1228725" y="0"/>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reeform: Shape 126">
            <a:extLst>
              <a:ext uri="{FF2B5EF4-FFF2-40B4-BE49-F238E27FC236}">
                <a16:creationId xmlns:a16="http://schemas.microsoft.com/office/drawing/2014/main" id="{25E85EC0-6514-42FB-9259-7C38A89A23AF}"/>
              </a:ext>
            </a:extLst>
          </p:cNvPr>
          <p:cNvSpPr/>
          <p:nvPr/>
        </p:nvSpPr>
        <p:spPr>
          <a:xfrm>
            <a:off x="3842994" y="3190875"/>
            <a:ext cx="1235868" cy="0"/>
          </a:xfrm>
          <a:custGeom>
            <a:avLst/>
            <a:gdLst>
              <a:gd name="connsiteX0" fmla="*/ 1235868 w 1235868"/>
              <a:gd name="connsiteY0" fmla="*/ 0 h 0"/>
              <a:gd name="connsiteX1" fmla="*/ 0 w 1235868"/>
              <a:gd name="connsiteY1" fmla="*/ 0 h 0"/>
            </a:gdLst>
            <a:ahLst/>
            <a:cxnLst>
              <a:cxn ang="0">
                <a:pos x="connsiteX0" y="connsiteY0"/>
              </a:cxn>
              <a:cxn ang="0">
                <a:pos x="connsiteX1" y="connsiteY1"/>
              </a:cxn>
            </a:cxnLst>
            <a:rect l="l" t="t" r="r" b="b"/>
            <a:pathLst>
              <a:path w="1235868">
                <a:moveTo>
                  <a:pt x="1235868" y="0"/>
                </a:moveTo>
                <a:lnTo>
                  <a:pt x="0" y="0"/>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reeform: Shape 127">
            <a:extLst>
              <a:ext uri="{FF2B5EF4-FFF2-40B4-BE49-F238E27FC236}">
                <a16:creationId xmlns:a16="http://schemas.microsoft.com/office/drawing/2014/main" id="{D0D721A7-AC58-43BC-9449-F9EEABAA21FD}"/>
              </a:ext>
            </a:extLst>
          </p:cNvPr>
          <p:cNvSpPr/>
          <p:nvPr/>
        </p:nvSpPr>
        <p:spPr>
          <a:xfrm>
            <a:off x="3842994" y="2319338"/>
            <a:ext cx="1231106" cy="669131"/>
          </a:xfrm>
          <a:custGeom>
            <a:avLst/>
            <a:gdLst>
              <a:gd name="connsiteX0" fmla="*/ 1231106 w 1231106"/>
              <a:gd name="connsiteY0" fmla="*/ 0 h 669131"/>
              <a:gd name="connsiteX1" fmla="*/ 0 w 1231106"/>
              <a:gd name="connsiteY1" fmla="*/ 669131 h 669131"/>
            </a:gdLst>
            <a:ahLst/>
            <a:cxnLst>
              <a:cxn ang="0">
                <a:pos x="connsiteX0" y="connsiteY0"/>
              </a:cxn>
              <a:cxn ang="0">
                <a:pos x="connsiteX1" y="connsiteY1"/>
              </a:cxn>
            </a:cxnLst>
            <a:rect l="l" t="t" r="r" b="b"/>
            <a:pathLst>
              <a:path w="1231106" h="669131">
                <a:moveTo>
                  <a:pt x="1231106" y="0"/>
                </a:moveTo>
                <a:lnTo>
                  <a:pt x="0" y="669131"/>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reeform: Shape 128">
            <a:extLst>
              <a:ext uri="{FF2B5EF4-FFF2-40B4-BE49-F238E27FC236}">
                <a16:creationId xmlns:a16="http://schemas.microsoft.com/office/drawing/2014/main" id="{F2BEDA48-4DF1-4F1A-A0BF-18D0D9A87829}"/>
              </a:ext>
            </a:extLst>
          </p:cNvPr>
          <p:cNvSpPr/>
          <p:nvPr/>
        </p:nvSpPr>
        <p:spPr>
          <a:xfrm>
            <a:off x="3838231" y="2393156"/>
            <a:ext cx="1240631" cy="226219"/>
          </a:xfrm>
          <a:custGeom>
            <a:avLst/>
            <a:gdLst>
              <a:gd name="connsiteX0" fmla="*/ 1240631 w 1240631"/>
              <a:gd name="connsiteY0" fmla="*/ 0 h 226219"/>
              <a:gd name="connsiteX1" fmla="*/ 0 w 1240631"/>
              <a:gd name="connsiteY1" fmla="*/ 226219 h 226219"/>
            </a:gdLst>
            <a:ahLst/>
            <a:cxnLst>
              <a:cxn ang="0">
                <a:pos x="connsiteX0" y="connsiteY0"/>
              </a:cxn>
              <a:cxn ang="0">
                <a:pos x="connsiteX1" y="connsiteY1"/>
              </a:cxn>
            </a:cxnLst>
            <a:rect l="l" t="t" r="r" b="b"/>
            <a:pathLst>
              <a:path w="1240631" h="226219">
                <a:moveTo>
                  <a:pt x="1240631" y="0"/>
                </a:moveTo>
                <a:lnTo>
                  <a:pt x="0" y="226219"/>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Freeform: Shape 129">
            <a:extLst>
              <a:ext uri="{FF2B5EF4-FFF2-40B4-BE49-F238E27FC236}">
                <a16:creationId xmlns:a16="http://schemas.microsoft.com/office/drawing/2014/main" id="{E8D24DEF-652A-4D58-BBC9-19DF40A1FBCF}"/>
              </a:ext>
            </a:extLst>
          </p:cNvPr>
          <p:cNvSpPr/>
          <p:nvPr/>
        </p:nvSpPr>
        <p:spPr>
          <a:xfrm>
            <a:off x="3850137" y="2662238"/>
            <a:ext cx="1228725" cy="54768"/>
          </a:xfrm>
          <a:custGeom>
            <a:avLst/>
            <a:gdLst>
              <a:gd name="connsiteX0" fmla="*/ 0 w 1228725"/>
              <a:gd name="connsiteY0" fmla="*/ 54768 h 54768"/>
              <a:gd name="connsiteX1" fmla="*/ 1228725 w 1228725"/>
              <a:gd name="connsiteY1" fmla="*/ 0 h 54768"/>
            </a:gdLst>
            <a:ahLst/>
            <a:cxnLst>
              <a:cxn ang="0">
                <a:pos x="connsiteX0" y="connsiteY0"/>
              </a:cxn>
              <a:cxn ang="0">
                <a:pos x="connsiteX1" y="connsiteY1"/>
              </a:cxn>
            </a:cxnLst>
            <a:rect l="l" t="t" r="r" b="b"/>
            <a:pathLst>
              <a:path w="1228725" h="54768">
                <a:moveTo>
                  <a:pt x="0" y="54768"/>
                </a:moveTo>
                <a:lnTo>
                  <a:pt x="1228725" y="0"/>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Freeform: Shape 130">
            <a:extLst>
              <a:ext uri="{FF2B5EF4-FFF2-40B4-BE49-F238E27FC236}">
                <a16:creationId xmlns:a16="http://schemas.microsoft.com/office/drawing/2014/main" id="{2C200473-0D15-4985-B32B-C63C4F0458CC}"/>
              </a:ext>
            </a:extLst>
          </p:cNvPr>
          <p:cNvSpPr/>
          <p:nvPr/>
        </p:nvSpPr>
        <p:spPr>
          <a:xfrm>
            <a:off x="3847756" y="2407444"/>
            <a:ext cx="1223963" cy="583406"/>
          </a:xfrm>
          <a:custGeom>
            <a:avLst/>
            <a:gdLst>
              <a:gd name="connsiteX0" fmla="*/ 1223963 w 1223963"/>
              <a:gd name="connsiteY0" fmla="*/ 0 h 583406"/>
              <a:gd name="connsiteX1" fmla="*/ 0 w 1223963"/>
              <a:gd name="connsiteY1" fmla="*/ 583406 h 583406"/>
            </a:gdLst>
            <a:ahLst/>
            <a:cxnLst>
              <a:cxn ang="0">
                <a:pos x="connsiteX0" y="connsiteY0"/>
              </a:cxn>
              <a:cxn ang="0">
                <a:pos x="connsiteX1" y="connsiteY1"/>
              </a:cxn>
            </a:cxnLst>
            <a:rect l="l" t="t" r="r" b="b"/>
            <a:pathLst>
              <a:path w="1223963" h="583406">
                <a:moveTo>
                  <a:pt x="1223963" y="0"/>
                </a:moveTo>
                <a:lnTo>
                  <a:pt x="0" y="583406"/>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reeform: Shape 131">
            <a:extLst>
              <a:ext uri="{FF2B5EF4-FFF2-40B4-BE49-F238E27FC236}">
                <a16:creationId xmlns:a16="http://schemas.microsoft.com/office/drawing/2014/main" id="{0D93BA97-8452-4205-B43D-202AB7312A18}"/>
              </a:ext>
            </a:extLst>
          </p:cNvPr>
          <p:cNvSpPr/>
          <p:nvPr/>
        </p:nvSpPr>
        <p:spPr>
          <a:xfrm>
            <a:off x="3842994" y="2457450"/>
            <a:ext cx="1228725" cy="411956"/>
          </a:xfrm>
          <a:custGeom>
            <a:avLst/>
            <a:gdLst>
              <a:gd name="connsiteX0" fmla="*/ 0 w 1228725"/>
              <a:gd name="connsiteY0" fmla="*/ 411956 h 411956"/>
              <a:gd name="connsiteX1" fmla="*/ 1228725 w 1228725"/>
              <a:gd name="connsiteY1" fmla="*/ 0 h 411956"/>
            </a:gdLst>
            <a:ahLst/>
            <a:cxnLst>
              <a:cxn ang="0">
                <a:pos x="connsiteX0" y="connsiteY0"/>
              </a:cxn>
              <a:cxn ang="0">
                <a:pos x="connsiteX1" y="connsiteY1"/>
              </a:cxn>
            </a:cxnLst>
            <a:rect l="l" t="t" r="r" b="b"/>
            <a:pathLst>
              <a:path w="1228725" h="411956">
                <a:moveTo>
                  <a:pt x="0" y="411956"/>
                </a:moveTo>
                <a:lnTo>
                  <a:pt x="1228725" y="0"/>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reeform: Shape 132">
            <a:extLst>
              <a:ext uri="{FF2B5EF4-FFF2-40B4-BE49-F238E27FC236}">
                <a16:creationId xmlns:a16="http://schemas.microsoft.com/office/drawing/2014/main" id="{020E2683-4580-45B8-B1DB-2C954491CD69}"/>
              </a:ext>
            </a:extLst>
          </p:cNvPr>
          <p:cNvSpPr/>
          <p:nvPr/>
        </p:nvSpPr>
        <p:spPr>
          <a:xfrm>
            <a:off x="3840612" y="2614613"/>
            <a:ext cx="1243013" cy="252412"/>
          </a:xfrm>
          <a:custGeom>
            <a:avLst/>
            <a:gdLst>
              <a:gd name="connsiteX0" fmla="*/ 0 w 1243013"/>
              <a:gd name="connsiteY0" fmla="*/ 252412 h 252412"/>
              <a:gd name="connsiteX1" fmla="*/ 1243013 w 1243013"/>
              <a:gd name="connsiteY1" fmla="*/ 0 h 252412"/>
            </a:gdLst>
            <a:ahLst/>
            <a:cxnLst>
              <a:cxn ang="0">
                <a:pos x="connsiteX0" y="connsiteY0"/>
              </a:cxn>
              <a:cxn ang="0">
                <a:pos x="connsiteX1" y="connsiteY1"/>
              </a:cxn>
            </a:cxnLst>
            <a:rect l="l" t="t" r="r" b="b"/>
            <a:pathLst>
              <a:path w="1243013" h="252412">
                <a:moveTo>
                  <a:pt x="0" y="252412"/>
                </a:moveTo>
                <a:lnTo>
                  <a:pt x="1243013" y="0"/>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reeform: Shape 133">
            <a:extLst>
              <a:ext uri="{FF2B5EF4-FFF2-40B4-BE49-F238E27FC236}">
                <a16:creationId xmlns:a16="http://schemas.microsoft.com/office/drawing/2014/main" id="{177196DC-525A-47AA-A1CE-DF95987FBECA}"/>
              </a:ext>
            </a:extLst>
          </p:cNvPr>
          <p:cNvSpPr/>
          <p:nvPr/>
        </p:nvSpPr>
        <p:spPr>
          <a:xfrm>
            <a:off x="3854900" y="2709863"/>
            <a:ext cx="1226344" cy="159543"/>
          </a:xfrm>
          <a:custGeom>
            <a:avLst/>
            <a:gdLst>
              <a:gd name="connsiteX0" fmla="*/ 1226344 w 1226344"/>
              <a:gd name="connsiteY0" fmla="*/ 0 h 159543"/>
              <a:gd name="connsiteX1" fmla="*/ 0 w 1226344"/>
              <a:gd name="connsiteY1" fmla="*/ 159543 h 159543"/>
            </a:gdLst>
            <a:ahLst/>
            <a:cxnLst>
              <a:cxn ang="0">
                <a:pos x="connsiteX0" y="connsiteY0"/>
              </a:cxn>
              <a:cxn ang="0">
                <a:pos x="connsiteX1" y="connsiteY1"/>
              </a:cxn>
            </a:cxnLst>
            <a:rect l="l" t="t" r="r" b="b"/>
            <a:pathLst>
              <a:path w="1226344" h="159543">
                <a:moveTo>
                  <a:pt x="1226344" y="0"/>
                </a:moveTo>
                <a:lnTo>
                  <a:pt x="0" y="159543"/>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Freeform: Shape 134">
            <a:extLst>
              <a:ext uri="{FF2B5EF4-FFF2-40B4-BE49-F238E27FC236}">
                <a16:creationId xmlns:a16="http://schemas.microsoft.com/office/drawing/2014/main" id="{EEF95132-9319-4FB3-A7EB-3C66D732B689}"/>
              </a:ext>
            </a:extLst>
          </p:cNvPr>
          <p:cNvSpPr/>
          <p:nvPr/>
        </p:nvSpPr>
        <p:spPr>
          <a:xfrm>
            <a:off x="3850137" y="2705100"/>
            <a:ext cx="1233488" cy="478631"/>
          </a:xfrm>
          <a:custGeom>
            <a:avLst/>
            <a:gdLst>
              <a:gd name="connsiteX0" fmla="*/ 1233488 w 1233488"/>
              <a:gd name="connsiteY0" fmla="*/ 0 h 478631"/>
              <a:gd name="connsiteX1" fmla="*/ 0 w 1233488"/>
              <a:gd name="connsiteY1" fmla="*/ 478631 h 478631"/>
            </a:gdLst>
            <a:ahLst/>
            <a:cxnLst>
              <a:cxn ang="0">
                <a:pos x="connsiteX0" y="connsiteY0"/>
              </a:cxn>
              <a:cxn ang="0">
                <a:pos x="connsiteX1" y="connsiteY1"/>
              </a:cxn>
            </a:cxnLst>
            <a:rect l="l" t="t" r="r" b="b"/>
            <a:pathLst>
              <a:path w="1233488" h="478631">
                <a:moveTo>
                  <a:pt x="1233488" y="0"/>
                </a:moveTo>
                <a:lnTo>
                  <a:pt x="0" y="478631"/>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Freeform: Shape 135">
            <a:extLst>
              <a:ext uri="{FF2B5EF4-FFF2-40B4-BE49-F238E27FC236}">
                <a16:creationId xmlns:a16="http://schemas.microsoft.com/office/drawing/2014/main" id="{EDE23EA9-B83B-4937-BE12-32B0EF03C5C7}"/>
              </a:ext>
            </a:extLst>
          </p:cNvPr>
          <p:cNvSpPr/>
          <p:nvPr/>
        </p:nvSpPr>
        <p:spPr>
          <a:xfrm>
            <a:off x="3864425" y="2867025"/>
            <a:ext cx="1216819" cy="128588"/>
          </a:xfrm>
          <a:custGeom>
            <a:avLst/>
            <a:gdLst>
              <a:gd name="connsiteX0" fmla="*/ 1216819 w 1216819"/>
              <a:gd name="connsiteY0" fmla="*/ 128588 h 128588"/>
              <a:gd name="connsiteX1" fmla="*/ 0 w 1216819"/>
              <a:gd name="connsiteY1" fmla="*/ 0 h 128588"/>
            </a:gdLst>
            <a:ahLst/>
            <a:cxnLst>
              <a:cxn ang="0">
                <a:pos x="connsiteX0" y="connsiteY0"/>
              </a:cxn>
              <a:cxn ang="0">
                <a:pos x="connsiteX1" y="connsiteY1"/>
              </a:cxn>
            </a:cxnLst>
            <a:rect l="l" t="t" r="r" b="b"/>
            <a:pathLst>
              <a:path w="1216819" h="128588">
                <a:moveTo>
                  <a:pt x="1216819" y="128588"/>
                </a:moveTo>
                <a:lnTo>
                  <a:pt x="0" y="0"/>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Freeform: Shape 136">
            <a:extLst>
              <a:ext uri="{FF2B5EF4-FFF2-40B4-BE49-F238E27FC236}">
                <a16:creationId xmlns:a16="http://schemas.microsoft.com/office/drawing/2014/main" id="{7960329D-0F55-4BF3-B61D-B6854CC3E2F1}"/>
              </a:ext>
            </a:extLst>
          </p:cNvPr>
          <p:cNvSpPr/>
          <p:nvPr/>
        </p:nvSpPr>
        <p:spPr>
          <a:xfrm>
            <a:off x="3847756" y="2869406"/>
            <a:ext cx="1233488" cy="116682"/>
          </a:xfrm>
          <a:custGeom>
            <a:avLst/>
            <a:gdLst>
              <a:gd name="connsiteX0" fmla="*/ 1233488 w 1233488"/>
              <a:gd name="connsiteY0" fmla="*/ 0 h 116682"/>
              <a:gd name="connsiteX1" fmla="*/ 0 w 1233488"/>
              <a:gd name="connsiteY1" fmla="*/ 116682 h 116682"/>
            </a:gdLst>
            <a:ahLst/>
            <a:cxnLst>
              <a:cxn ang="0">
                <a:pos x="connsiteX0" y="connsiteY0"/>
              </a:cxn>
              <a:cxn ang="0">
                <a:pos x="connsiteX1" y="connsiteY1"/>
              </a:cxn>
            </a:cxnLst>
            <a:rect l="l" t="t" r="r" b="b"/>
            <a:pathLst>
              <a:path w="1233488" h="116682">
                <a:moveTo>
                  <a:pt x="1233488" y="0"/>
                </a:moveTo>
                <a:lnTo>
                  <a:pt x="0" y="116682"/>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Freeform: Shape 137">
            <a:extLst>
              <a:ext uri="{FF2B5EF4-FFF2-40B4-BE49-F238E27FC236}">
                <a16:creationId xmlns:a16="http://schemas.microsoft.com/office/drawing/2014/main" id="{CD6EA04E-4DE9-4995-AC1B-222AD2D2AE04}"/>
              </a:ext>
            </a:extLst>
          </p:cNvPr>
          <p:cNvSpPr/>
          <p:nvPr/>
        </p:nvSpPr>
        <p:spPr>
          <a:xfrm>
            <a:off x="3850137" y="2988469"/>
            <a:ext cx="1233488" cy="197644"/>
          </a:xfrm>
          <a:custGeom>
            <a:avLst/>
            <a:gdLst>
              <a:gd name="connsiteX0" fmla="*/ 1233488 w 1233488"/>
              <a:gd name="connsiteY0" fmla="*/ 0 h 197644"/>
              <a:gd name="connsiteX1" fmla="*/ 0 w 1233488"/>
              <a:gd name="connsiteY1" fmla="*/ 197644 h 197644"/>
            </a:gdLst>
            <a:ahLst/>
            <a:cxnLst>
              <a:cxn ang="0">
                <a:pos x="connsiteX0" y="connsiteY0"/>
              </a:cxn>
              <a:cxn ang="0">
                <a:pos x="connsiteX1" y="connsiteY1"/>
              </a:cxn>
            </a:cxnLst>
            <a:rect l="l" t="t" r="r" b="b"/>
            <a:pathLst>
              <a:path w="1233488" h="197644">
                <a:moveTo>
                  <a:pt x="1233488" y="0"/>
                </a:moveTo>
                <a:lnTo>
                  <a:pt x="0" y="197644"/>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Freeform: Shape 138">
            <a:extLst>
              <a:ext uri="{FF2B5EF4-FFF2-40B4-BE49-F238E27FC236}">
                <a16:creationId xmlns:a16="http://schemas.microsoft.com/office/drawing/2014/main" id="{D58AC78F-4582-409C-86D8-5546298A07F4}"/>
              </a:ext>
            </a:extLst>
          </p:cNvPr>
          <p:cNvSpPr/>
          <p:nvPr/>
        </p:nvSpPr>
        <p:spPr>
          <a:xfrm>
            <a:off x="3850137" y="3193256"/>
            <a:ext cx="1223963" cy="469107"/>
          </a:xfrm>
          <a:custGeom>
            <a:avLst/>
            <a:gdLst>
              <a:gd name="connsiteX0" fmla="*/ 0 w 1223963"/>
              <a:gd name="connsiteY0" fmla="*/ 0 h 469107"/>
              <a:gd name="connsiteX1" fmla="*/ 1223963 w 1223963"/>
              <a:gd name="connsiteY1" fmla="*/ 469107 h 469107"/>
            </a:gdLst>
            <a:ahLst/>
            <a:cxnLst>
              <a:cxn ang="0">
                <a:pos x="connsiteX0" y="connsiteY0"/>
              </a:cxn>
              <a:cxn ang="0">
                <a:pos x="connsiteX1" y="connsiteY1"/>
              </a:cxn>
            </a:cxnLst>
            <a:rect l="l" t="t" r="r" b="b"/>
            <a:pathLst>
              <a:path w="1223963" h="469107">
                <a:moveTo>
                  <a:pt x="0" y="0"/>
                </a:moveTo>
                <a:lnTo>
                  <a:pt x="1223963" y="469107"/>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Freeform: Shape 139">
            <a:extLst>
              <a:ext uri="{FF2B5EF4-FFF2-40B4-BE49-F238E27FC236}">
                <a16:creationId xmlns:a16="http://schemas.microsoft.com/office/drawing/2014/main" id="{AEFC4E0B-3F56-4D0B-8123-131304DB0BA0}"/>
              </a:ext>
            </a:extLst>
          </p:cNvPr>
          <p:cNvSpPr/>
          <p:nvPr/>
        </p:nvSpPr>
        <p:spPr>
          <a:xfrm>
            <a:off x="3850137" y="2986088"/>
            <a:ext cx="1233488" cy="561971"/>
          </a:xfrm>
          <a:custGeom>
            <a:avLst/>
            <a:gdLst>
              <a:gd name="connsiteX0" fmla="*/ 0 w 1245394"/>
              <a:gd name="connsiteY0" fmla="*/ 573881 h 573881"/>
              <a:gd name="connsiteX1" fmla="*/ 1245394 w 1245394"/>
              <a:gd name="connsiteY1" fmla="*/ 0 h 573881"/>
            </a:gdLst>
            <a:ahLst/>
            <a:cxnLst>
              <a:cxn ang="0">
                <a:pos x="connsiteX0" y="connsiteY0"/>
              </a:cxn>
              <a:cxn ang="0">
                <a:pos x="connsiteX1" y="connsiteY1"/>
              </a:cxn>
            </a:cxnLst>
            <a:rect l="l" t="t" r="r" b="b"/>
            <a:pathLst>
              <a:path w="1245394" h="573881">
                <a:moveTo>
                  <a:pt x="0" y="573881"/>
                </a:moveTo>
                <a:lnTo>
                  <a:pt x="1245394" y="0"/>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a:extLst>
              <a:ext uri="{FF2B5EF4-FFF2-40B4-BE49-F238E27FC236}">
                <a16:creationId xmlns:a16="http://schemas.microsoft.com/office/drawing/2014/main" id="{A29CE735-B613-48C4-A035-9037EFFF4D56}"/>
              </a:ext>
            </a:extLst>
          </p:cNvPr>
          <p:cNvSpPr/>
          <p:nvPr/>
        </p:nvSpPr>
        <p:spPr>
          <a:xfrm>
            <a:off x="3806149" y="3827752"/>
            <a:ext cx="76007" cy="760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98" name="Rectangle 97">
            <a:extLst>
              <a:ext uri="{FF2B5EF4-FFF2-40B4-BE49-F238E27FC236}">
                <a16:creationId xmlns:a16="http://schemas.microsoft.com/office/drawing/2014/main" id="{3F0FC6E9-312A-43EB-A6FF-2CDEC5D6A2AC}"/>
              </a:ext>
            </a:extLst>
          </p:cNvPr>
          <p:cNvSpPr/>
          <p:nvPr/>
        </p:nvSpPr>
        <p:spPr>
          <a:xfrm>
            <a:off x="3806149" y="3514721"/>
            <a:ext cx="76007" cy="760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99" name="Rectangle 98">
            <a:extLst>
              <a:ext uri="{FF2B5EF4-FFF2-40B4-BE49-F238E27FC236}">
                <a16:creationId xmlns:a16="http://schemas.microsoft.com/office/drawing/2014/main" id="{5D65BC45-F115-4560-9B16-525F4C51676F}"/>
              </a:ext>
            </a:extLst>
          </p:cNvPr>
          <p:cNvSpPr/>
          <p:nvPr/>
        </p:nvSpPr>
        <p:spPr>
          <a:xfrm>
            <a:off x="3806149" y="3157538"/>
            <a:ext cx="76007" cy="760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00" name="Rectangle 99">
            <a:extLst>
              <a:ext uri="{FF2B5EF4-FFF2-40B4-BE49-F238E27FC236}">
                <a16:creationId xmlns:a16="http://schemas.microsoft.com/office/drawing/2014/main" id="{AC47B926-D1F0-452D-BC5D-C43ECB38BC63}"/>
              </a:ext>
            </a:extLst>
          </p:cNvPr>
          <p:cNvSpPr/>
          <p:nvPr/>
        </p:nvSpPr>
        <p:spPr>
          <a:xfrm>
            <a:off x="3806149" y="2959703"/>
            <a:ext cx="76007" cy="760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01" name="Rectangle 100">
            <a:extLst>
              <a:ext uri="{FF2B5EF4-FFF2-40B4-BE49-F238E27FC236}">
                <a16:creationId xmlns:a16="http://schemas.microsoft.com/office/drawing/2014/main" id="{54739E94-E5EF-4F3E-BA42-8E3C82C0A5C1}"/>
              </a:ext>
            </a:extLst>
          </p:cNvPr>
          <p:cNvSpPr/>
          <p:nvPr/>
        </p:nvSpPr>
        <p:spPr>
          <a:xfrm>
            <a:off x="3806149" y="2831306"/>
            <a:ext cx="76007" cy="760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02" name="Rectangle 101">
            <a:extLst>
              <a:ext uri="{FF2B5EF4-FFF2-40B4-BE49-F238E27FC236}">
                <a16:creationId xmlns:a16="http://schemas.microsoft.com/office/drawing/2014/main" id="{484B7445-1199-4E5B-9B61-47CFBA8183A6}"/>
              </a:ext>
            </a:extLst>
          </p:cNvPr>
          <p:cNvSpPr/>
          <p:nvPr/>
        </p:nvSpPr>
        <p:spPr>
          <a:xfrm>
            <a:off x="3806149" y="2682613"/>
            <a:ext cx="76007" cy="760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03" name="Rectangle 102">
            <a:extLst>
              <a:ext uri="{FF2B5EF4-FFF2-40B4-BE49-F238E27FC236}">
                <a16:creationId xmlns:a16="http://schemas.microsoft.com/office/drawing/2014/main" id="{233DAF0B-223E-452F-92FE-D30043ED6971}"/>
              </a:ext>
            </a:extLst>
          </p:cNvPr>
          <p:cNvSpPr/>
          <p:nvPr/>
        </p:nvSpPr>
        <p:spPr>
          <a:xfrm>
            <a:off x="3806149" y="2586033"/>
            <a:ext cx="76007" cy="760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04" name="Rectangle 103">
            <a:extLst>
              <a:ext uri="{FF2B5EF4-FFF2-40B4-BE49-F238E27FC236}">
                <a16:creationId xmlns:a16="http://schemas.microsoft.com/office/drawing/2014/main" id="{AA7D775F-DA1C-47CF-BE48-D06DDA631D58}"/>
              </a:ext>
            </a:extLst>
          </p:cNvPr>
          <p:cNvSpPr/>
          <p:nvPr/>
        </p:nvSpPr>
        <p:spPr>
          <a:xfrm>
            <a:off x="5040703" y="3628405"/>
            <a:ext cx="76007" cy="760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05" name="Rectangle 104">
            <a:extLst>
              <a:ext uri="{FF2B5EF4-FFF2-40B4-BE49-F238E27FC236}">
                <a16:creationId xmlns:a16="http://schemas.microsoft.com/office/drawing/2014/main" id="{87BFBA94-5165-4DDD-B56A-A662F524617B}"/>
              </a:ext>
            </a:extLst>
          </p:cNvPr>
          <p:cNvSpPr/>
          <p:nvPr/>
        </p:nvSpPr>
        <p:spPr>
          <a:xfrm>
            <a:off x="5040703" y="3151903"/>
            <a:ext cx="76007" cy="760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06" name="Rectangle 105">
            <a:extLst>
              <a:ext uri="{FF2B5EF4-FFF2-40B4-BE49-F238E27FC236}">
                <a16:creationId xmlns:a16="http://schemas.microsoft.com/office/drawing/2014/main" id="{14C04656-2DFC-4E01-8362-4FD5125D660F}"/>
              </a:ext>
            </a:extLst>
          </p:cNvPr>
          <p:cNvSpPr/>
          <p:nvPr/>
        </p:nvSpPr>
        <p:spPr>
          <a:xfrm>
            <a:off x="5040703" y="2953507"/>
            <a:ext cx="76007" cy="760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07" name="Rectangle 106">
            <a:extLst>
              <a:ext uri="{FF2B5EF4-FFF2-40B4-BE49-F238E27FC236}">
                <a16:creationId xmlns:a16="http://schemas.microsoft.com/office/drawing/2014/main" id="{52E95F67-0681-492C-9A6F-4E64A52A7B6D}"/>
              </a:ext>
            </a:extLst>
          </p:cNvPr>
          <p:cNvSpPr/>
          <p:nvPr/>
        </p:nvSpPr>
        <p:spPr>
          <a:xfrm>
            <a:off x="5040703" y="2831209"/>
            <a:ext cx="76007" cy="760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08" name="Rectangle 107">
            <a:extLst>
              <a:ext uri="{FF2B5EF4-FFF2-40B4-BE49-F238E27FC236}">
                <a16:creationId xmlns:a16="http://schemas.microsoft.com/office/drawing/2014/main" id="{ED833119-7BCC-4601-80CA-C2848B66B3C4}"/>
              </a:ext>
            </a:extLst>
          </p:cNvPr>
          <p:cNvSpPr/>
          <p:nvPr/>
        </p:nvSpPr>
        <p:spPr>
          <a:xfrm>
            <a:off x="5040703" y="2679762"/>
            <a:ext cx="76007" cy="760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09" name="Rectangle 108">
            <a:extLst>
              <a:ext uri="{FF2B5EF4-FFF2-40B4-BE49-F238E27FC236}">
                <a16:creationId xmlns:a16="http://schemas.microsoft.com/office/drawing/2014/main" id="{F7F4974D-7BC6-45E1-AE2B-AA9C58ACE90C}"/>
              </a:ext>
            </a:extLst>
          </p:cNvPr>
          <p:cNvSpPr/>
          <p:nvPr/>
        </p:nvSpPr>
        <p:spPr>
          <a:xfrm>
            <a:off x="5040703" y="2643758"/>
            <a:ext cx="76007" cy="760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10" name="Rectangle 109">
            <a:extLst>
              <a:ext uri="{FF2B5EF4-FFF2-40B4-BE49-F238E27FC236}">
                <a16:creationId xmlns:a16="http://schemas.microsoft.com/office/drawing/2014/main" id="{B3DFBB5C-6437-40D0-92BB-B9BE75502D41}"/>
              </a:ext>
            </a:extLst>
          </p:cNvPr>
          <p:cNvSpPr/>
          <p:nvPr/>
        </p:nvSpPr>
        <p:spPr>
          <a:xfrm>
            <a:off x="5040703" y="2586033"/>
            <a:ext cx="76007" cy="760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11" name="Rectangle 110">
            <a:extLst>
              <a:ext uri="{FF2B5EF4-FFF2-40B4-BE49-F238E27FC236}">
                <a16:creationId xmlns:a16="http://schemas.microsoft.com/office/drawing/2014/main" id="{918A1C32-7C96-4506-A4F8-6C0A44EB2688}"/>
              </a:ext>
            </a:extLst>
          </p:cNvPr>
          <p:cNvSpPr/>
          <p:nvPr/>
        </p:nvSpPr>
        <p:spPr>
          <a:xfrm>
            <a:off x="5040703" y="2427734"/>
            <a:ext cx="76007" cy="760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12" name="Rectangle 111">
            <a:extLst>
              <a:ext uri="{FF2B5EF4-FFF2-40B4-BE49-F238E27FC236}">
                <a16:creationId xmlns:a16="http://schemas.microsoft.com/office/drawing/2014/main" id="{F4FD534A-ED40-4347-9A12-CC27684AF78F}"/>
              </a:ext>
            </a:extLst>
          </p:cNvPr>
          <p:cNvSpPr/>
          <p:nvPr/>
        </p:nvSpPr>
        <p:spPr>
          <a:xfrm>
            <a:off x="5040703" y="2391730"/>
            <a:ext cx="76007" cy="760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13" name="Rectangle 112">
            <a:extLst>
              <a:ext uri="{FF2B5EF4-FFF2-40B4-BE49-F238E27FC236}">
                <a16:creationId xmlns:a16="http://schemas.microsoft.com/office/drawing/2014/main" id="{91F2F329-8EC6-417C-8064-0CE7F1CA6085}"/>
              </a:ext>
            </a:extLst>
          </p:cNvPr>
          <p:cNvSpPr/>
          <p:nvPr/>
        </p:nvSpPr>
        <p:spPr>
          <a:xfrm>
            <a:off x="5040703" y="2319722"/>
            <a:ext cx="76007" cy="760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14" name="Rectangle 113">
            <a:extLst>
              <a:ext uri="{FF2B5EF4-FFF2-40B4-BE49-F238E27FC236}">
                <a16:creationId xmlns:a16="http://schemas.microsoft.com/office/drawing/2014/main" id="{47F08AD0-4E52-4D83-AC88-8DEE1786E023}"/>
              </a:ext>
            </a:extLst>
          </p:cNvPr>
          <p:cNvSpPr/>
          <p:nvPr/>
        </p:nvSpPr>
        <p:spPr>
          <a:xfrm>
            <a:off x="5040703" y="2252476"/>
            <a:ext cx="76007" cy="760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cxnSp>
        <p:nvCxnSpPr>
          <p:cNvPr id="171" name="Straight Connector 170">
            <a:extLst>
              <a:ext uri="{FF2B5EF4-FFF2-40B4-BE49-F238E27FC236}">
                <a16:creationId xmlns:a16="http://schemas.microsoft.com/office/drawing/2014/main" id="{A2998C40-A97C-443D-99E4-05C82E23C883}"/>
              </a:ext>
            </a:extLst>
          </p:cNvPr>
          <p:cNvCxnSpPr>
            <a:cxnSpLocks/>
          </p:cNvCxnSpPr>
          <p:nvPr/>
        </p:nvCxnSpPr>
        <p:spPr>
          <a:xfrm>
            <a:off x="6104438" y="3865091"/>
            <a:ext cx="2715712"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227E117E-B1C5-47D9-9E40-A909FCDC7DFB}"/>
              </a:ext>
            </a:extLst>
          </p:cNvPr>
          <p:cNvCxnSpPr/>
          <p:nvPr/>
        </p:nvCxnSpPr>
        <p:spPr>
          <a:xfrm>
            <a:off x="6102533" y="2512160"/>
            <a:ext cx="45719"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a:extLst>
              <a:ext uri="{FF2B5EF4-FFF2-40B4-BE49-F238E27FC236}">
                <a16:creationId xmlns:a16="http://schemas.microsoft.com/office/drawing/2014/main" id="{4D955FE1-7CE1-4EF1-8AA5-D0A60FCCEDE1}"/>
              </a:ext>
            </a:extLst>
          </p:cNvPr>
          <p:cNvCxnSpPr/>
          <p:nvPr/>
        </p:nvCxnSpPr>
        <p:spPr>
          <a:xfrm>
            <a:off x="6102533" y="1835694"/>
            <a:ext cx="45719"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6" name="Straight Connector 175">
            <a:extLst>
              <a:ext uri="{FF2B5EF4-FFF2-40B4-BE49-F238E27FC236}">
                <a16:creationId xmlns:a16="http://schemas.microsoft.com/office/drawing/2014/main" id="{D388F517-A19A-4A2D-BB55-4AD9ADDDB21A}"/>
              </a:ext>
            </a:extLst>
          </p:cNvPr>
          <p:cNvCxnSpPr>
            <a:cxnSpLocks/>
          </p:cNvCxnSpPr>
          <p:nvPr/>
        </p:nvCxnSpPr>
        <p:spPr>
          <a:xfrm flipV="1">
            <a:off x="6145176" y="1835694"/>
            <a:ext cx="0" cy="203258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7" name="TextBox 176">
            <a:extLst>
              <a:ext uri="{FF2B5EF4-FFF2-40B4-BE49-F238E27FC236}">
                <a16:creationId xmlns:a16="http://schemas.microsoft.com/office/drawing/2014/main" id="{54DD4809-A536-465B-8D0C-D60CC81D9006}"/>
              </a:ext>
            </a:extLst>
          </p:cNvPr>
          <p:cNvSpPr txBox="1"/>
          <p:nvPr/>
        </p:nvSpPr>
        <p:spPr>
          <a:xfrm>
            <a:off x="5747226" y="1770865"/>
            <a:ext cx="328117" cy="154133"/>
          </a:xfrm>
          <a:prstGeom prst="rect">
            <a:avLst/>
          </a:prstGeom>
          <a:noFill/>
          <a:ln w="15875">
            <a:noFill/>
          </a:ln>
        </p:spPr>
        <p:txBody>
          <a:bodyPr wrap="square" lIns="0" tIns="0" rIns="0" bIns="0" rtlCol="0" anchor="ctr">
            <a:noAutofit/>
          </a:bodyPr>
          <a:lstStyle/>
          <a:p>
            <a:pPr algn="r"/>
            <a:r>
              <a:rPr lang="en-US" sz="800" dirty="0"/>
              <a:t>68</a:t>
            </a:r>
          </a:p>
        </p:txBody>
      </p:sp>
      <p:sp>
        <p:nvSpPr>
          <p:cNvPr id="178" name="TextBox 177">
            <a:extLst>
              <a:ext uri="{FF2B5EF4-FFF2-40B4-BE49-F238E27FC236}">
                <a16:creationId xmlns:a16="http://schemas.microsoft.com/office/drawing/2014/main" id="{7B6C39D8-B63D-4301-8676-706A6119566A}"/>
              </a:ext>
            </a:extLst>
          </p:cNvPr>
          <p:cNvSpPr txBox="1"/>
          <p:nvPr/>
        </p:nvSpPr>
        <p:spPr>
          <a:xfrm>
            <a:off x="5816913" y="2443694"/>
            <a:ext cx="258430" cy="154133"/>
          </a:xfrm>
          <a:prstGeom prst="rect">
            <a:avLst/>
          </a:prstGeom>
          <a:noFill/>
          <a:ln w="15875">
            <a:noFill/>
          </a:ln>
        </p:spPr>
        <p:txBody>
          <a:bodyPr wrap="square" lIns="0" tIns="0" rIns="0" bIns="0" rtlCol="0" anchor="ctr">
            <a:noAutofit/>
          </a:bodyPr>
          <a:lstStyle/>
          <a:p>
            <a:pPr algn="r"/>
            <a:r>
              <a:rPr lang="en-US" sz="800" dirty="0"/>
              <a:t>66</a:t>
            </a:r>
          </a:p>
        </p:txBody>
      </p:sp>
      <p:sp>
        <p:nvSpPr>
          <p:cNvPr id="181" name="TextBox 180">
            <a:extLst>
              <a:ext uri="{FF2B5EF4-FFF2-40B4-BE49-F238E27FC236}">
                <a16:creationId xmlns:a16="http://schemas.microsoft.com/office/drawing/2014/main" id="{47F200E1-6717-4E6C-9BEA-9E7FD973480C}"/>
              </a:ext>
            </a:extLst>
          </p:cNvPr>
          <p:cNvSpPr txBox="1"/>
          <p:nvPr/>
        </p:nvSpPr>
        <p:spPr>
          <a:xfrm>
            <a:off x="5816913" y="3789352"/>
            <a:ext cx="258430" cy="154133"/>
          </a:xfrm>
          <a:prstGeom prst="rect">
            <a:avLst/>
          </a:prstGeom>
          <a:noFill/>
          <a:ln w="15875">
            <a:noFill/>
          </a:ln>
        </p:spPr>
        <p:txBody>
          <a:bodyPr wrap="square" lIns="0" tIns="0" rIns="0" bIns="0" rtlCol="0" anchor="ctr">
            <a:noAutofit/>
          </a:bodyPr>
          <a:lstStyle/>
          <a:p>
            <a:pPr algn="r"/>
            <a:r>
              <a:rPr lang="en-US" sz="800" dirty="0"/>
              <a:t>62</a:t>
            </a:r>
          </a:p>
        </p:txBody>
      </p:sp>
      <p:sp>
        <p:nvSpPr>
          <p:cNvPr id="182" name="TextBox 181">
            <a:extLst>
              <a:ext uri="{FF2B5EF4-FFF2-40B4-BE49-F238E27FC236}">
                <a16:creationId xmlns:a16="http://schemas.microsoft.com/office/drawing/2014/main" id="{3EB3611C-95B9-410D-BFE3-25D8EA0925F4}"/>
              </a:ext>
            </a:extLst>
          </p:cNvPr>
          <p:cNvSpPr txBox="1"/>
          <p:nvPr/>
        </p:nvSpPr>
        <p:spPr>
          <a:xfrm>
            <a:off x="6107295" y="3939001"/>
            <a:ext cx="464987" cy="154133"/>
          </a:xfrm>
          <a:prstGeom prst="rect">
            <a:avLst/>
          </a:prstGeom>
          <a:noFill/>
          <a:ln w="15875">
            <a:noFill/>
          </a:ln>
        </p:spPr>
        <p:txBody>
          <a:bodyPr wrap="square" lIns="0" tIns="0" rIns="0" bIns="0" rtlCol="0">
            <a:noAutofit/>
          </a:bodyPr>
          <a:lstStyle/>
          <a:p>
            <a:pPr algn="ctr"/>
            <a:r>
              <a:rPr lang="en-US" sz="800" dirty="0"/>
              <a:t>0</a:t>
            </a:r>
          </a:p>
        </p:txBody>
      </p:sp>
      <p:sp>
        <p:nvSpPr>
          <p:cNvPr id="184" name="TextBox 183">
            <a:extLst>
              <a:ext uri="{FF2B5EF4-FFF2-40B4-BE49-F238E27FC236}">
                <a16:creationId xmlns:a16="http://schemas.microsoft.com/office/drawing/2014/main" id="{0500F693-3585-4470-8B7B-A83678A4E357}"/>
              </a:ext>
            </a:extLst>
          </p:cNvPr>
          <p:cNvSpPr txBox="1"/>
          <p:nvPr/>
        </p:nvSpPr>
        <p:spPr>
          <a:xfrm rot="16200000">
            <a:off x="4800621" y="2728872"/>
            <a:ext cx="2032581" cy="246221"/>
          </a:xfrm>
          <a:prstGeom prst="rect">
            <a:avLst/>
          </a:prstGeom>
          <a:noFill/>
        </p:spPr>
        <p:txBody>
          <a:bodyPr wrap="square" rtlCol="0">
            <a:spAutoFit/>
          </a:bodyPr>
          <a:lstStyle/>
          <a:p>
            <a:pPr algn="ctr"/>
            <a:r>
              <a:rPr lang="en-US" sz="1000" b="1" dirty="0"/>
              <a:t>Mean % predicted FEV</a:t>
            </a:r>
            <a:r>
              <a:rPr lang="en-US" sz="1000" b="1" baseline="-25000" dirty="0"/>
              <a:t>1</a:t>
            </a:r>
          </a:p>
        </p:txBody>
      </p:sp>
      <p:cxnSp>
        <p:nvCxnSpPr>
          <p:cNvPr id="186" name="Straight Connector 185">
            <a:extLst>
              <a:ext uri="{FF2B5EF4-FFF2-40B4-BE49-F238E27FC236}">
                <a16:creationId xmlns:a16="http://schemas.microsoft.com/office/drawing/2014/main" id="{2C1F806B-2F1E-4A15-BFE4-BE9220922ED7}"/>
              </a:ext>
            </a:extLst>
          </p:cNvPr>
          <p:cNvCxnSpPr/>
          <p:nvPr/>
        </p:nvCxnSpPr>
        <p:spPr>
          <a:xfrm>
            <a:off x="6102533" y="3188626"/>
            <a:ext cx="45719"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7" name="TextBox 186">
            <a:extLst>
              <a:ext uri="{FF2B5EF4-FFF2-40B4-BE49-F238E27FC236}">
                <a16:creationId xmlns:a16="http://schemas.microsoft.com/office/drawing/2014/main" id="{556EDED2-D437-403A-9173-F006BC97D9E3}"/>
              </a:ext>
            </a:extLst>
          </p:cNvPr>
          <p:cNvSpPr txBox="1"/>
          <p:nvPr/>
        </p:nvSpPr>
        <p:spPr>
          <a:xfrm>
            <a:off x="5816913" y="3116523"/>
            <a:ext cx="258430" cy="154133"/>
          </a:xfrm>
          <a:prstGeom prst="rect">
            <a:avLst/>
          </a:prstGeom>
          <a:noFill/>
          <a:ln w="15875">
            <a:noFill/>
          </a:ln>
        </p:spPr>
        <p:txBody>
          <a:bodyPr wrap="square" lIns="0" tIns="0" rIns="0" bIns="0" rtlCol="0" anchor="ctr">
            <a:noAutofit/>
          </a:bodyPr>
          <a:lstStyle/>
          <a:p>
            <a:pPr algn="r"/>
            <a:r>
              <a:rPr lang="en-US" sz="800" dirty="0"/>
              <a:t>64</a:t>
            </a:r>
          </a:p>
        </p:txBody>
      </p:sp>
      <p:sp>
        <p:nvSpPr>
          <p:cNvPr id="198" name="Rectangle 197">
            <a:extLst>
              <a:ext uri="{FF2B5EF4-FFF2-40B4-BE49-F238E27FC236}">
                <a16:creationId xmlns:a16="http://schemas.microsoft.com/office/drawing/2014/main" id="{E0346D9F-26C9-4F5E-8FAF-94CCF0928841}"/>
              </a:ext>
            </a:extLst>
          </p:cNvPr>
          <p:cNvSpPr/>
          <p:nvPr/>
        </p:nvSpPr>
        <p:spPr>
          <a:xfrm>
            <a:off x="6301784" y="2976563"/>
            <a:ext cx="76007" cy="760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99" name="Rectangle 198">
            <a:extLst>
              <a:ext uri="{FF2B5EF4-FFF2-40B4-BE49-F238E27FC236}">
                <a16:creationId xmlns:a16="http://schemas.microsoft.com/office/drawing/2014/main" id="{2BC0E921-FD07-4CDB-9F5E-F0BC0065BE47}"/>
              </a:ext>
            </a:extLst>
          </p:cNvPr>
          <p:cNvSpPr/>
          <p:nvPr/>
        </p:nvSpPr>
        <p:spPr>
          <a:xfrm>
            <a:off x="6301784" y="3526859"/>
            <a:ext cx="76007" cy="760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cxnSp>
        <p:nvCxnSpPr>
          <p:cNvPr id="203" name="Straight Connector 202">
            <a:extLst>
              <a:ext uri="{FF2B5EF4-FFF2-40B4-BE49-F238E27FC236}">
                <a16:creationId xmlns:a16="http://schemas.microsoft.com/office/drawing/2014/main" id="{69B1B430-2BDE-485D-B48E-4482B3FCFAC1}"/>
              </a:ext>
            </a:extLst>
          </p:cNvPr>
          <p:cNvCxnSpPr>
            <a:cxnSpLocks/>
          </p:cNvCxnSpPr>
          <p:nvPr/>
        </p:nvCxnSpPr>
        <p:spPr>
          <a:xfrm rot="16200000">
            <a:off x="6316929" y="3887950"/>
            <a:ext cx="45719"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a:extLst>
              <a:ext uri="{FF2B5EF4-FFF2-40B4-BE49-F238E27FC236}">
                <a16:creationId xmlns:a16="http://schemas.microsoft.com/office/drawing/2014/main" id="{819B358F-1BE9-4E86-B26A-4930F8FBEEAC}"/>
              </a:ext>
            </a:extLst>
          </p:cNvPr>
          <p:cNvCxnSpPr>
            <a:cxnSpLocks/>
          </p:cNvCxnSpPr>
          <p:nvPr/>
        </p:nvCxnSpPr>
        <p:spPr>
          <a:xfrm rot="16200000">
            <a:off x="6698257" y="3887950"/>
            <a:ext cx="45719"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C95392EB-2C19-4CFB-8100-6FEDFD1D2FD6}"/>
              </a:ext>
            </a:extLst>
          </p:cNvPr>
          <p:cNvCxnSpPr>
            <a:cxnSpLocks/>
          </p:cNvCxnSpPr>
          <p:nvPr/>
        </p:nvCxnSpPr>
        <p:spPr>
          <a:xfrm rot="16200000">
            <a:off x="7079585" y="3887950"/>
            <a:ext cx="45719"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a:extLst>
              <a:ext uri="{FF2B5EF4-FFF2-40B4-BE49-F238E27FC236}">
                <a16:creationId xmlns:a16="http://schemas.microsoft.com/office/drawing/2014/main" id="{2F89100E-EF58-4AD7-9A22-71429056D8C8}"/>
              </a:ext>
            </a:extLst>
          </p:cNvPr>
          <p:cNvCxnSpPr>
            <a:cxnSpLocks/>
          </p:cNvCxnSpPr>
          <p:nvPr/>
        </p:nvCxnSpPr>
        <p:spPr>
          <a:xfrm rot="16200000">
            <a:off x="7460913" y="3887950"/>
            <a:ext cx="45719"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E4437882-0D1D-4974-AFB3-397CCD0EF3B9}"/>
              </a:ext>
            </a:extLst>
          </p:cNvPr>
          <p:cNvCxnSpPr>
            <a:cxnSpLocks/>
          </p:cNvCxnSpPr>
          <p:nvPr/>
        </p:nvCxnSpPr>
        <p:spPr>
          <a:xfrm rot="16200000">
            <a:off x="7842241" y="3887950"/>
            <a:ext cx="45719"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55DB5636-5D6A-46F6-8259-016AFCC39304}"/>
              </a:ext>
            </a:extLst>
          </p:cNvPr>
          <p:cNvCxnSpPr>
            <a:cxnSpLocks/>
          </p:cNvCxnSpPr>
          <p:nvPr/>
        </p:nvCxnSpPr>
        <p:spPr>
          <a:xfrm rot="16200000">
            <a:off x="8223569" y="3887950"/>
            <a:ext cx="45719"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8F81AC24-1EBC-4A0C-9712-94ABBD1C1C26}"/>
              </a:ext>
            </a:extLst>
          </p:cNvPr>
          <p:cNvCxnSpPr>
            <a:cxnSpLocks/>
          </p:cNvCxnSpPr>
          <p:nvPr/>
        </p:nvCxnSpPr>
        <p:spPr>
          <a:xfrm rot="16200000">
            <a:off x="8604898" y="3887950"/>
            <a:ext cx="45719"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2" name="TextBox 211">
            <a:extLst>
              <a:ext uri="{FF2B5EF4-FFF2-40B4-BE49-F238E27FC236}">
                <a16:creationId xmlns:a16="http://schemas.microsoft.com/office/drawing/2014/main" id="{61E52319-3AD2-4403-9BA5-4789E3C7C4C2}"/>
              </a:ext>
            </a:extLst>
          </p:cNvPr>
          <p:cNvSpPr txBox="1"/>
          <p:nvPr/>
        </p:nvSpPr>
        <p:spPr>
          <a:xfrm>
            <a:off x="6488678" y="3939001"/>
            <a:ext cx="464987" cy="154133"/>
          </a:xfrm>
          <a:prstGeom prst="rect">
            <a:avLst/>
          </a:prstGeom>
          <a:noFill/>
          <a:ln w="15875">
            <a:noFill/>
          </a:ln>
        </p:spPr>
        <p:txBody>
          <a:bodyPr wrap="square" lIns="0" tIns="0" rIns="0" bIns="0" rtlCol="0">
            <a:noAutofit/>
          </a:bodyPr>
          <a:lstStyle/>
          <a:p>
            <a:pPr algn="ctr"/>
            <a:r>
              <a:rPr lang="en-US" sz="800" dirty="0"/>
              <a:t>1</a:t>
            </a:r>
          </a:p>
        </p:txBody>
      </p:sp>
      <p:sp>
        <p:nvSpPr>
          <p:cNvPr id="213" name="TextBox 212">
            <a:extLst>
              <a:ext uri="{FF2B5EF4-FFF2-40B4-BE49-F238E27FC236}">
                <a16:creationId xmlns:a16="http://schemas.microsoft.com/office/drawing/2014/main" id="{6DA49C75-3547-44E6-8645-89C1841E0B00}"/>
              </a:ext>
            </a:extLst>
          </p:cNvPr>
          <p:cNvSpPr txBox="1"/>
          <p:nvPr/>
        </p:nvSpPr>
        <p:spPr>
          <a:xfrm>
            <a:off x="6870061" y="3939001"/>
            <a:ext cx="464987" cy="154133"/>
          </a:xfrm>
          <a:prstGeom prst="rect">
            <a:avLst/>
          </a:prstGeom>
          <a:noFill/>
          <a:ln w="15875">
            <a:noFill/>
          </a:ln>
        </p:spPr>
        <p:txBody>
          <a:bodyPr wrap="square" lIns="0" tIns="0" rIns="0" bIns="0" rtlCol="0">
            <a:noAutofit/>
          </a:bodyPr>
          <a:lstStyle/>
          <a:p>
            <a:pPr algn="ctr"/>
            <a:r>
              <a:rPr lang="en-US" sz="800" dirty="0"/>
              <a:t>2</a:t>
            </a:r>
          </a:p>
        </p:txBody>
      </p:sp>
      <p:sp>
        <p:nvSpPr>
          <p:cNvPr id="214" name="TextBox 213">
            <a:extLst>
              <a:ext uri="{FF2B5EF4-FFF2-40B4-BE49-F238E27FC236}">
                <a16:creationId xmlns:a16="http://schemas.microsoft.com/office/drawing/2014/main" id="{4B2B5D6A-9387-498D-A31A-54C3BC928A2A}"/>
              </a:ext>
            </a:extLst>
          </p:cNvPr>
          <p:cNvSpPr txBox="1"/>
          <p:nvPr/>
        </p:nvSpPr>
        <p:spPr>
          <a:xfrm>
            <a:off x="7251444" y="3939001"/>
            <a:ext cx="464987" cy="154133"/>
          </a:xfrm>
          <a:prstGeom prst="rect">
            <a:avLst/>
          </a:prstGeom>
          <a:noFill/>
          <a:ln w="15875">
            <a:noFill/>
          </a:ln>
        </p:spPr>
        <p:txBody>
          <a:bodyPr wrap="square" lIns="0" tIns="0" rIns="0" bIns="0" rtlCol="0">
            <a:noAutofit/>
          </a:bodyPr>
          <a:lstStyle/>
          <a:p>
            <a:pPr algn="ctr"/>
            <a:r>
              <a:rPr lang="en-US" sz="800" dirty="0"/>
              <a:t>3</a:t>
            </a:r>
          </a:p>
        </p:txBody>
      </p:sp>
      <p:sp>
        <p:nvSpPr>
          <p:cNvPr id="215" name="TextBox 214">
            <a:extLst>
              <a:ext uri="{FF2B5EF4-FFF2-40B4-BE49-F238E27FC236}">
                <a16:creationId xmlns:a16="http://schemas.microsoft.com/office/drawing/2014/main" id="{44C17EC3-0A1B-4DC0-8B5E-70170768AED0}"/>
              </a:ext>
            </a:extLst>
          </p:cNvPr>
          <p:cNvSpPr txBox="1"/>
          <p:nvPr/>
        </p:nvSpPr>
        <p:spPr>
          <a:xfrm>
            <a:off x="7632827" y="3939001"/>
            <a:ext cx="464987" cy="154133"/>
          </a:xfrm>
          <a:prstGeom prst="rect">
            <a:avLst/>
          </a:prstGeom>
          <a:noFill/>
          <a:ln w="15875">
            <a:noFill/>
          </a:ln>
        </p:spPr>
        <p:txBody>
          <a:bodyPr wrap="square" lIns="0" tIns="0" rIns="0" bIns="0" rtlCol="0">
            <a:noAutofit/>
          </a:bodyPr>
          <a:lstStyle/>
          <a:p>
            <a:pPr algn="ctr"/>
            <a:r>
              <a:rPr lang="en-US" sz="800" dirty="0"/>
              <a:t>4</a:t>
            </a:r>
          </a:p>
        </p:txBody>
      </p:sp>
      <p:sp>
        <p:nvSpPr>
          <p:cNvPr id="216" name="TextBox 215">
            <a:extLst>
              <a:ext uri="{FF2B5EF4-FFF2-40B4-BE49-F238E27FC236}">
                <a16:creationId xmlns:a16="http://schemas.microsoft.com/office/drawing/2014/main" id="{D8747241-8E66-42EE-AC40-1B403CB21A09}"/>
              </a:ext>
            </a:extLst>
          </p:cNvPr>
          <p:cNvSpPr txBox="1"/>
          <p:nvPr/>
        </p:nvSpPr>
        <p:spPr>
          <a:xfrm>
            <a:off x="8014210" y="3939001"/>
            <a:ext cx="464987" cy="154133"/>
          </a:xfrm>
          <a:prstGeom prst="rect">
            <a:avLst/>
          </a:prstGeom>
          <a:noFill/>
          <a:ln w="15875">
            <a:noFill/>
          </a:ln>
        </p:spPr>
        <p:txBody>
          <a:bodyPr wrap="square" lIns="0" tIns="0" rIns="0" bIns="0" rtlCol="0">
            <a:noAutofit/>
          </a:bodyPr>
          <a:lstStyle/>
          <a:p>
            <a:pPr algn="ctr"/>
            <a:r>
              <a:rPr lang="en-US" sz="800" dirty="0"/>
              <a:t>5</a:t>
            </a:r>
          </a:p>
        </p:txBody>
      </p:sp>
      <p:sp>
        <p:nvSpPr>
          <p:cNvPr id="217" name="TextBox 216">
            <a:extLst>
              <a:ext uri="{FF2B5EF4-FFF2-40B4-BE49-F238E27FC236}">
                <a16:creationId xmlns:a16="http://schemas.microsoft.com/office/drawing/2014/main" id="{8D0CA771-E67F-41F0-850F-EA5AD9C6D707}"/>
              </a:ext>
            </a:extLst>
          </p:cNvPr>
          <p:cNvSpPr txBox="1"/>
          <p:nvPr/>
        </p:nvSpPr>
        <p:spPr>
          <a:xfrm>
            <a:off x="8395591" y="3939001"/>
            <a:ext cx="464987" cy="154133"/>
          </a:xfrm>
          <a:prstGeom prst="rect">
            <a:avLst/>
          </a:prstGeom>
          <a:noFill/>
          <a:ln w="15875">
            <a:noFill/>
          </a:ln>
        </p:spPr>
        <p:txBody>
          <a:bodyPr wrap="square" lIns="0" tIns="0" rIns="0" bIns="0" rtlCol="0">
            <a:noAutofit/>
          </a:bodyPr>
          <a:lstStyle/>
          <a:p>
            <a:pPr algn="ctr"/>
            <a:r>
              <a:rPr lang="en-US" sz="800" dirty="0"/>
              <a:t>6</a:t>
            </a:r>
          </a:p>
        </p:txBody>
      </p:sp>
      <p:sp>
        <p:nvSpPr>
          <p:cNvPr id="218" name="Rectangle 217">
            <a:extLst>
              <a:ext uri="{FF2B5EF4-FFF2-40B4-BE49-F238E27FC236}">
                <a16:creationId xmlns:a16="http://schemas.microsoft.com/office/drawing/2014/main" id="{793C0B58-160A-43FA-939E-603E9F8074B5}"/>
              </a:ext>
            </a:extLst>
          </p:cNvPr>
          <p:cNvSpPr/>
          <p:nvPr/>
        </p:nvSpPr>
        <p:spPr>
          <a:xfrm>
            <a:off x="6684088" y="2630254"/>
            <a:ext cx="76007" cy="760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19" name="Rectangle 218">
            <a:extLst>
              <a:ext uri="{FF2B5EF4-FFF2-40B4-BE49-F238E27FC236}">
                <a16:creationId xmlns:a16="http://schemas.microsoft.com/office/drawing/2014/main" id="{6CA56BB9-7A85-497F-9416-2FBCC6A82B9C}"/>
              </a:ext>
            </a:extLst>
          </p:cNvPr>
          <p:cNvSpPr/>
          <p:nvPr/>
        </p:nvSpPr>
        <p:spPr>
          <a:xfrm>
            <a:off x="7056866" y="2359469"/>
            <a:ext cx="76007" cy="760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20" name="Rectangle 219">
            <a:extLst>
              <a:ext uri="{FF2B5EF4-FFF2-40B4-BE49-F238E27FC236}">
                <a16:creationId xmlns:a16="http://schemas.microsoft.com/office/drawing/2014/main" id="{E772F903-3A3A-407F-8D9D-09F0DCD4E643}"/>
              </a:ext>
            </a:extLst>
          </p:cNvPr>
          <p:cNvSpPr/>
          <p:nvPr/>
        </p:nvSpPr>
        <p:spPr>
          <a:xfrm>
            <a:off x="7450234" y="2806089"/>
            <a:ext cx="76007" cy="760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21" name="Rectangle 220">
            <a:extLst>
              <a:ext uri="{FF2B5EF4-FFF2-40B4-BE49-F238E27FC236}">
                <a16:creationId xmlns:a16="http://schemas.microsoft.com/office/drawing/2014/main" id="{0424FBBD-E924-4B9D-9F90-99064A812ECF}"/>
              </a:ext>
            </a:extLst>
          </p:cNvPr>
          <p:cNvSpPr/>
          <p:nvPr/>
        </p:nvSpPr>
        <p:spPr>
          <a:xfrm>
            <a:off x="7824884" y="2957609"/>
            <a:ext cx="76007" cy="760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22" name="Rectangle 221">
            <a:extLst>
              <a:ext uri="{FF2B5EF4-FFF2-40B4-BE49-F238E27FC236}">
                <a16:creationId xmlns:a16="http://schemas.microsoft.com/office/drawing/2014/main" id="{83E17D61-8D15-4577-BD62-773A239F9941}"/>
              </a:ext>
            </a:extLst>
          </p:cNvPr>
          <p:cNvSpPr/>
          <p:nvPr/>
        </p:nvSpPr>
        <p:spPr>
          <a:xfrm>
            <a:off x="8208424" y="1960715"/>
            <a:ext cx="76007" cy="760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23" name="Rectangle 222">
            <a:extLst>
              <a:ext uri="{FF2B5EF4-FFF2-40B4-BE49-F238E27FC236}">
                <a16:creationId xmlns:a16="http://schemas.microsoft.com/office/drawing/2014/main" id="{9E206220-8F9D-42AF-B01E-1950757E6A54}"/>
              </a:ext>
            </a:extLst>
          </p:cNvPr>
          <p:cNvSpPr/>
          <p:nvPr/>
        </p:nvSpPr>
        <p:spPr>
          <a:xfrm>
            <a:off x="8589753" y="2296415"/>
            <a:ext cx="76007" cy="760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24" name="Rectangle 223">
            <a:extLst>
              <a:ext uri="{FF2B5EF4-FFF2-40B4-BE49-F238E27FC236}">
                <a16:creationId xmlns:a16="http://schemas.microsoft.com/office/drawing/2014/main" id="{441B45AD-B53E-4CCE-B877-7B19A65F3BB1}"/>
              </a:ext>
            </a:extLst>
          </p:cNvPr>
          <p:cNvSpPr/>
          <p:nvPr/>
        </p:nvSpPr>
        <p:spPr>
          <a:xfrm>
            <a:off x="6684088" y="2910081"/>
            <a:ext cx="76007" cy="760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25" name="Rectangle 224">
            <a:extLst>
              <a:ext uri="{FF2B5EF4-FFF2-40B4-BE49-F238E27FC236}">
                <a16:creationId xmlns:a16="http://schemas.microsoft.com/office/drawing/2014/main" id="{41B82A4F-4C42-410A-A9DB-E54142134114}"/>
              </a:ext>
            </a:extLst>
          </p:cNvPr>
          <p:cNvSpPr/>
          <p:nvPr/>
        </p:nvSpPr>
        <p:spPr>
          <a:xfrm>
            <a:off x="7056866" y="3145727"/>
            <a:ext cx="76007" cy="760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26" name="Rectangle 225">
            <a:extLst>
              <a:ext uri="{FF2B5EF4-FFF2-40B4-BE49-F238E27FC236}">
                <a16:creationId xmlns:a16="http://schemas.microsoft.com/office/drawing/2014/main" id="{4D678D5C-D8D6-4D02-9C15-78E88F2FD600}"/>
              </a:ext>
            </a:extLst>
          </p:cNvPr>
          <p:cNvSpPr/>
          <p:nvPr/>
        </p:nvSpPr>
        <p:spPr>
          <a:xfrm>
            <a:off x="7824884" y="2121565"/>
            <a:ext cx="76007" cy="760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27" name="Rectangle 226">
            <a:extLst>
              <a:ext uri="{FF2B5EF4-FFF2-40B4-BE49-F238E27FC236}">
                <a16:creationId xmlns:a16="http://schemas.microsoft.com/office/drawing/2014/main" id="{6DED351B-46B6-4FB4-AE4B-1671058606CF}"/>
              </a:ext>
            </a:extLst>
          </p:cNvPr>
          <p:cNvSpPr/>
          <p:nvPr/>
        </p:nvSpPr>
        <p:spPr>
          <a:xfrm>
            <a:off x="8208424" y="2886077"/>
            <a:ext cx="76007" cy="760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28" name="Rectangle 227">
            <a:extLst>
              <a:ext uri="{FF2B5EF4-FFF2-40B4-BE49-F238E27FC236}">
                <a16:creationId xmlns:a16="http://schemas.microsoft.com/office/drawing/2014/main" id="{5FD0671B-EA81-425C-9B8A-52DC9E1D4009}"/>
              </a:ext>
            </a:extLst>
          </p:cNvPr>
          <p:cNvSpPr/>
          <p:nvPr/>
        </p:nvSpPr>
        <p:spPr>
          <a:xfrm>
            <a:off x="8589753" y="3157538"/>
            <a:ext cx="76007" cy="760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pSp>
        <p:nvGrpSpPr>
          <p:cNvPr id="237" name="Group 236">
            <a:extLst>
              <a:ext uri="{FF2B5EF4-FFF2-40B4-BE49-F238E27FC236}">
                <a16:creationId xmlns:a16="http://schemas.microsoft.com/office/drawing/2014/main" id="{62D6A5B8-EB49-4E49-A29E-9EA2AAC8520F}"/>
              </a:ext>
            </a:extLst>
          </p:cNvPr>
          <p:cNvGrpSpPr/>
          <p:nvPr/>
        </p:nvGrpSpPr>
        <p:grpSpPr>
          <a:xfrm>
            <a:off x="6243344" y="1808564"/>
            <a:ext cx="204788" cy="220023"/>
            <a:chOff x="6199390" y="1851670"/>
            <a:chExt cx="204788" cy="220023"/>
          </a:xfrm>
        </p:grpSpPr>
        <p:sp>
          <p:nvSpPr>
            <p:cNvPr id="232" name="Rectangle 231">
              <a:extLst>
                <a:ext uri="{FF2B5EF4-FFF2-40B4-BE49-F238E27FC236}">
                  <a16:creationId xmlns:a16="http://schemas.microsoft.com/office/drawing/2014/main" id="{C318AE18-2F15-4F2A-A38E-87DD88EFA56F}"/>
                </a:ext>
              </a:extLst>
            </p:cNvPr>
            <p:cNvSpPr/>
            <p:nvPr/>
          </p:nvSpPr>
          <p:spPr>
            <a:xfrm>
              <a:off x="6263781" y="1851670"/>
              <a:ext cx="76007" cy="760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33" name="Rectangle 232">
              <a:extLst>
                <a:ext uri="{FF2B5EF4-FFF2-40B4-BE49-F238E27FC236}">
                  <a16:creationId xmlns:a16="http://schemas.microsoft.com/office/drawing/2014/main" id="{1241AD3C-4A16-4C12-AF8B-814F6EBB6C99}"/>
                </a:ext>
              </a:extLst>
            </p:cNvPr>
            <p:cNvSpPr/>
            <p:nvPr/>
          </p:nvSpPr>
          <p:spPr>
            <a:xfrm>
              <a:off x="6263781" y="1995686"/>
              <a:ext cx="76007" cy="760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cxnSp>
          <p:nvCxnSpPr>
            <p:cNvPr id="235" name="Straight Connector 234">
              <a:extLst>
                <a:ext uri="{FF2B5EF4-FFF2-40B4-BE49-F238E27FC236}">
                  <a16:creationId xmlns:a16="http://schemas.microsoft.com/office/drawing/2014/main" id="{E9008E45-2916-40E3-9C52-CAD2B0406AD3}"/>
                </a:ext>
              </a:extLst>
            </p:cNvPr>
            <p:cNvCxnSpPr/>
            <p:nvPr/>
          </p:nvCxnSpPr>
          <p:spPr>
            <a:xfrm>
              <a:off x="6199390" y="1889279"/>
              <a:ext cx="204788" cy="0"/>
            </a:xfrm>
            <a:prstGeom prst="line">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cxnSp>
        <p:cxnSp>
          <p:nvCxnSpPr>
            <p:cNvPr id="236" name="Straight Connector 235">
              <a:extLst>
                <a:ext uri="{FF2B5EF4-FFF2-40B4-BE49-F238E27FC236}">
                  <a16:creationId xmlns:a16="http://schemas.microsoft.com/office/drawing/2014/main" id="{68C0C78F-1F38-4E53-A488-EE3FE683E43F}"/>
                </a:ext>
              </a:extLst>
            </p:cNvPr>
            <p:cNvCxnSpPr/>
            <p:nvPr/>
          </p:nvCxnSpPr>
          <p:spPr>
            <a:xfrm>
              <a:off x="6199390" y="2034643"/>
              <a:ext cx="204788" cy="0"/>
            </a:xfrm>
            <a:prstGeom prst="lin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grpSp>
      <p:sp>
        <p:nvSpPr>
          <p:cNvPr id="238" name="TextBox 237">
            <a:extLst>
              <a:ext uri="{FF2B5EF4-FFF2-40B4-BE49-F238E27FC236}">
                <a16:creationId xmlns:a16="http://schemas.microsoft.com/office/drawing/2014/main" id="{8EBF9F58-27F1-4838-A70A-CBE086E9F63F}"/>
              </a:ext>
            </a:extLst>
          </p:cNvPr>
          <p:cNvSpPr txBox="1"/>
          <p:nvPr/>
        </p:nvSpPr>
        <p:spPr>
          <a:xfrm>
            <a:off x="6485880" y="1778889"/>
            <a:ext cx="464987" cy="154133"/>
          </a:xfrm>
          <a:prstGeom prst="rect">
            <a:avLst/>
          </a:prstGeom>
          <a:noFill/>
          <a:ln w="15875">
            <a:noFill/>
          </a:ln>
        </p:spPr>
        <p:txBody>
          <a:bodyPr wrap="square" lIns="0" tIns="0" rIns="0" bIns="0" rtlCol="0">
            <a:noAutofit/>
          </a:bodyPr>
          <a:lstStyle/>
          <a:p>
            <a:r>
              <a:rPr lang="en-US" sz="800" dirty="0"/>
              <a:t>Placebo</a:t>
            </a:r>
          </a:p>
        </p:txBody>
      </p:sp>
      <p:sp>
        <p:nvSpPr>
          <p:cNvPr id="239" name="TextBox 238">
            <a:extLst>
              <a:ext uri="{FF2B5EF4-FFF2-40B4-BE49-F238E27FC236}">
                <a16:creationId xmlns:a16="http://schemas.microsoft.com/office/drawing/2014/main" id="{23FE3B49-95F2-4C13-9919-3BEB156874C1}"/>
              </a:ext>
            </a:extLst>
          </p:cNvPr>
          <p:cNvSpPr txBox="1"/>
          <p:nvPr/>
        </p:nvSpPr>
        <p:spPr>
          <a:xfrm>
            <a:off x="6485880" y="1927237"/>
            <a:ext cx="797534" cy="154133"/>
          </a:xfrm>
          <a:prstGeom prst="rect">
            <a:avLst/>
          </a:prstGeom>
          <a:noFill/>
          <a:ln w="15875">
            <a:noFill/>
          </a:ln>
        </p:spPr>
        <p:txBody>
          <a:bodyPr wrap="square" lIns="0" tIns="0" rIns="0" bIns="0" rtlCol="0">
            <a:noAutofit/>
          </a:bodyPr>
          <a:lstStyle/>
          <a:p>
            <a:r>
              <a:rPr lang="en-US" sz="800" dirty="0"/>
              <a:t>Budesonide</a:t>
            </a:r>
          </a:p>
        </p:txBody>
      </p:sp>
      <p:sp>
        <p:nvSpPr>
          <p:cNvPr id="240" name="TextBox 239">
            <a:extLst>
              <a:ext uri="{FF2B5EF4-FFF2-40B4-BE49-F238E27FC236}">
                <a16:creationId xmlns:a16="http://schemas.microsoft.com/office/drawing/2014/main" id="{5CEA16CE-03A4-4A0D-8A7F-4EBB7F7B89FD}"/>
              </a:ext>
            </a:extLst>
          </p:cNvPr>
          <p:cNvSpPr txBox="1"/>
          <p:nvPr/>
        </p:nvSpPr>
        <p:spPr>
          <a:xfrm>
            <a:off x="6901735" y="4112607"/>
            <a:ext cx="962486" cy="154133"/>
          </a:xfrm>
          <a:prstGeom prst="rect">
            <a:avLst/>
          </a:prstGeom>
          <a:noFill/>
          <a:ln w="15875">
            <a:noFill/>
          </a:ln>
        </p:spPr>
        <p:txBody>
          <a:bodyPr wrap="square" lIns="0" tIns="0" rIns="0" bIns="0" rtlCol="0">
            <a:noAutofit/>
          </a:bodyPr>
          <a:lstStyle/>
          <a:p>
            <a:pPr algn="ctr"/>
            <a:r>
              <a:rPr lang="en-US" sz="800" b="1" dirty="0"/>
              <a:t>Hours post dose</a:t>
            </a:r>
          </a:p>
        </p:txBody>
      </p:sp>
      <p:sp>
        <p:nvSpPr>
          <p:cNvPr id="242" name="Freeform: Shape 241">
            <a:extLst>
              <a:ext uri="{FF2B5EF4-FFF2-40B4-BE49-F238E27FC236}">
                <a16:creationId xmlns:a16="http://schemas.microsoft.com/office/drawing/2014/main" id="{8DCE4189-F10F-4C7F-8797-5AF9DC25548E}"/>
              </a:ext>
            </a:extLst>
          </p:cNvPr>
          <p:cNvSpPr/>
          <p:nvPr/>
        </p:nvSpPr>
        <p:spPr>
          <a:xfrm>
            <a:off x="6340475" y="2400301"/>
            <a:ext cx="2290762" cy="779462"/>
          </a:xfrm>
          <a:custGeom>
            <a:avLst/>
            <a:gdLst>
              <a:gd name="connsiteX0" fmla="*/ 0 w 2295525"/>
              <a:gd name="connsiteY0" fmla="*/ 1019175 h 1019175"/>
              <a:gd name="connsiteX1" fmla="*/ 381000 w 2295525"/>
              <a:gd name="connsiteY1" fmla="*/ 666750 h 1019175"/>
              <a:gd name="connsiteX2" fmla="*/ 752475 w 2295525"/>
              <a:gd name="connsiteY2" fmla="*/ 415925 h 1019175"/>
              <a:gd name="connsiteX3" fmla="*/ 1149350 w 2295525"/>
              <a:gd name="connsiteY3" fmla="*/ 854075 h 1019175"/>
              <a:gd name="connsiteX4" fmla="*/ 1514475 w 2295525"/>
              <a:gd name="connsiteY4" fmla="*/ 165100 h 1019175"/>
              <a:gd name="connsiteX5" fmla="*/ 1898650 w 2295525"/>
              <a:gd name="connsiteY5" fmla="*/ 0 h 1019175"/>
              <a:gd name="connsiteX6" fmla="*/ 2295525 w 2295525"/>
              <a:gd name="connsiteY6" fmla="*/ 330200 h 1019175"/>
              <a:gd name="connsiteX0" fmla="*/ 0 w 2295525"/>
              <a:gd name="connsiteY0" fmla="*/ 1019175 h 1019175"/>
              <a:gd name="connsiteX1" fmla="*/ 381000 w 2295525"/>
              <a:gd name="connsiteY1" fmla="*/ 666750 h 1019175"/>
              <a:gd name="connsiteX2" fmla="*/ 762000 w 2295525"/>
              <a:gd name="connsiteY2" fmla="*/ 403225 h 1019175"/>
              <a:gd name="connsiteX3" fmla="*/ 1149350 w 2295525"/>
              <a:gd name="connsiteY3" fmla="*/ 854075 h 1019175"/>
              <a:gd name="connsiteX4" fmla="*/ 1514475 w 2295525"/>
              <a:gd name="connsiteY4" fmla="*/ 165100 h 1019175"/>
              <a:gd name="connsiteX5" fmla="*/ 1898650 w 2295525"/>
              <a:gd name="connsiteY5" fmla="*/ 0 h 1019175"/>
              <a:gd name="connsiteX6" fmla="*/ 2295525 w 2295525"/>
              <a:gd name="connsiteY6" fmla="*/ 330200 h 1019175"/>
              <a:gd name="connsiteX0" fmla="*/ 0 w 2295525"/>
              <a:gd name="connsiteY0" fmla="*/ 1019175 h 1019175"/>
              <a:gd name="connsiteX1" fmla="*/ 381000 w 2295525"/>
              <a:gd name="connsiteY1" fmla="*/ 666750 h 1019175"/>
              <a:gd name="connsiteX2" fmla="*/ 762000 w 2295525"/>
              <a:gd name="connsiteY2" fmla="*/ 403225 h 1019175"/>
              <a:gd name="connsiteX3" fmla="*/ 1149350 w 2295525"/>
              <a:gd name="connsiteY3" fmla="*/ 854075 h 1019175"/>
              <a:gd name="connsiteX4" fmla="*/ 1524000 w 2295525"/>
              <a:gd name="connsiteY4" fmla="*/ 989012 h 1019175"/>
              <a:gd name="connsiteX5" fmla="*/ 1898650 w 2295525"/>
              <a:gd name="connsiteY5" fmla="*/ 0 h 1019175"/>
              <a:gd name="connsiteX6" fmla="*/ 2295525 w 2295525"/>
              <a:gd name="connsiteY6" fmla="*/ 330200 h 1019175"/>
              <a:gd name="connsiteX0" fmla="*/ 0 w 2295525"/>
              <a:gd name="connsiteY0" fmla="*/ 688975 h 688975"/>
              <a:gd name="connsiteX1" fmla="*/ 381000 w 2295525"/>
              <a:gd name="connsiteY1" fmla="*/ 336550 h 688975"/>
              <a:gd name="connsiteX2" fmla="*/ 762000 w 2295525"/>
              <a:gd name="connsiteY2" fmla="*/ 73025 h 688975"/>
              <a:gd name="connsiteX3" fmla="*/ 1149350 w 2295525"/>
              <a:gd name="connsiteY3" fmla="*/ 523875 h 688975"/>
              <a:gd name="connsiteX4" fmla="*/ 1524000 w 2295525"/>
              <a:gd name="connsiteY4" fmla="*/ 658812 h 688975"/>
              <a:gd name="connsiteX5" fmla="*/ 1931988 w 2295525"/>
              <a:gd name="connsiteY5" fmla="*/ 603250 h 688975"/>
              <a:gd name="connsiteX6" fmla="*/ 2295525 w 2295525"/>
              <a:gd name="connsiteY6" fmla="*/ 0 h 688975"/>
              <a:gd name="connsiteX0" fmla="*/ 0 w 2290762"/>
              <a:gd name="connsiteY0" fmla="*/ 615950 h 779462"/>
              <a:gd name="connsiteX1" fmla="*/ 381000 w 2290762"/>
              <a:gd name="connsiteY1" fmla="*/ 263525 h 779462"/>
              <a:gd name="connsiteX2" fmla="*/ 762000 w 2290762"/>
              <a:gd name="connsiteY2" fmla="*/ 0 h 779462"/>
              <a:gd name="connsiteX3" fmla="*/ 1149350 w 2290762"/>
              <a:gd name="connsiteY3" fmla="*/ 450850 h 779462"/>
              <a:gd name="connsiteX4" fmla="*/ 1524000 w 2290762"/>
              <a:gd name="connsiteY4" fmla="*/ 585787 h 779462"/>
              <a:gd name="connsiteX5" fmla="*/ 1931988 w 2290762"/>
              <a:gd name="connsiteY5" fmla="*/ 530225 h 779462"/>
              <a:gd name="connsiteX6" fmla="*/ 2290762 w 2290762"/>
              <a:gd name="connsiteY6" fmla="*/ 779462 h 779462"/>
              <a:gd name="connsiteX0" fmla="*/ 0 w 2290762"/>
              <a:gd name="connsiteY0" fmla="*/ 615950 h 779462"/>
              <a:gd name="connsiteX1" fmla="*/ 381000 w 2290762"/>
              <a:gd name="connsiteY1" fmla="*/ 263525 h 779462"/>
              <a:gd name="connsiteX2" fmla="*/ 762000 w 2290762"/>
              <a:gd name="connsiteY2" fmla="*/ 0 h 779462"/>
              <a:gd name="connsiteX3" fmla="*/ 1149350 w 2290762"/>
              <a:gd name="connsiteY3" fmla="*/ 450850 h 779462"/>
              <a:gd name="connsiteX4" fmla="*/ 1524000 w 2290762"/>
              <a:gd name="connsiteY4" fmla="*/ 585787 h 779462"/>
              <a:gd name="connsiteX5" fmla="*/ 1904693 w 2290762"/>
              <a:gd name="connsiteY5" fmla="*/ 523401 h 779462"/>
              <a:gd name="connsiteX6" fmla="*/ 2290762 w 2290762"/>
              <a:gd name="connsiteY6" fmla="*/ 779462 h 77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0762" h="779462">
                <a:moveTo>
                  <a:pt x="0" y="615950"/>
                </a:moveTo>
                <a:lnTo>
                  <a:pt x="381000" y="263525"/>
                </a:lnTo>
                <a:lnTo>
                  <a:pt x="762000" y="0"/>
                </a:lnTo>
                <a:lnTo>
                  <a:pt x="1149350" y="450850"/>
                </a:lnTo>
                <a:lnTo>
                  <a:pt x="1524000" y="585787"/>
                </a:lnTo>
                <a:lnTo>
                  <a:pt x="1904693" y="523401"/>
                </a:lnTo>
                <a:lnTo>
                  <a:pt x="2290762" y="779462"/>
                </a:lnTo>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TextBox 140">
            <a:extLst>
              <a:ext uri="{FF2B5EF4-FFF2-40B4-BE49-F238E27FC236}">
                <a16:creationId xmlns:a16="http://schemas.microsoft.com/office/drawing/2014/main" id="{7B8474C0-E19D-4A6B-839C-B5B71FB21519}"/>
              </a:ext>
            </a:extLst>
          </p:cNvPr>
          <p:cNvSpPr txBox="1"/>
          <p:nvPr/>
        </p:nvSpPr>
        <p:spPr>
          <a:xfrm>
            <a:off x="221254" y="841359"/>
            <a:ext cx="2723407" cy="892552"/>
          </a:xfrm>
          <a:prstGeom prst="rect">
            <a:avLst/>
          </a:prstGeom>
          <a:noFill/>
        </p:spPr>
        <p:txBody>
          <a:bodyPr wrap="square" rtlCol="0">
            <a:spAutoFit/>
          </a:bodyPr>
          <a:lstStyle/>
          <a:p>
            <a:pPr algn="ctr"/>
            <a:r>
              <a:rPr lang="en-US" sz="1300" b="1" dirty="0">
                <a:solidFill>
                  <a:srgbClr val="D0006F"/>
                </a:solidFill>
              </a:rPr>
              <a:t>Budesonide treatment resulted in a significantly lower sputum eosinophil count compared with placebo (p=0.01)</a:t>
            </a:r>
            <a:r>
              <a:rPr lang="en-US" sz="1300" b="1" baseline="30000" dirty="0">
                <a:solidFill>
                  <a:srgbClr val="D0006F"/>
                </a:solidFill>
              </a:rPr>
              <a:t>*</a:t>
            </a:r>
          </a:p>
        </p:txBody>
      </p:sp>
      <p:sp>
        <p:nvSpPr>
          <p:cNvPr id="142" name="TextBox 141">
            <a:extLst>
              <a:ext uri="{FF2B5EF4-FFF2-40B4-BE49-F238E27FC236}">
                <a16:creationId xmlns:a16="http://schemas.microsoft.com/office/drawing/2014/main" id="{CCAAA39F-8F63-4749-A372-5A8B970325E7}"/>
              </a:ext>
            </a:extLst>
          </p:cNvPr>
          <p:cNvSpPr txBox="1"/>
          <p:nvPr/>
        </p:nvSpPr>
        <p:spPr>
          <a:xfrm>
            <a:off x="2944661" y="841161"/>
            <a:ext cx="3020910" cy="892552"/>
          </a:xfrm>
          <a:prstGeom prst="rect">
            <a:avLst/>
          </a:prstGeom>
          <a:noFill/>
        </p:spPr>
        <p:txBody>
          <a:bodyPr wrap="square" rtlCol="0">
            <a:spAutoFit/>
          </a:bodyPr>
          <a:lstStyle/>
          <a:p>
            <a:pPr algn="ctr"/>
            <a:r>
              <a:rPr lang="en-US" sz="1300" b="1" dirty="0">
                <a:solidFill>
                  <a:srgbClr val="D0006F"/>
                </a:solidFill>
              </a:rPr>
              <a:t>Budesonide resulted in a </a:t>
            </a:r>
            <a:br>
              <a:rPr lang="en-US" sz="1300" b="1" dirty="0">
                <a:solidFill>
                  <a:srgbClr val="D0006F"/>
                </a:solidFill>
              </a:rPr>
            </a:br>
            <a:r>
              <a:rPr lang="en-US" sz="1300" b="1" dirty="0">
                <a:solidFill>
                  <a:srgbClr val="D0006F"/>
                </a:solidFill>
              </a:rPr>
              <a:t>2.2-fold improvement in </a:t>
            </a:r>
            <a:br>
              <a:rPr lang="en-US" sz="1300" b="1" dirty="0">
                <a:solidFill>
                  <a:srgbClr val="D0006F"/>
                </a:solidFill>
              </a:rPr>
            </a:br>
            <a:r>
              <a:rPr lang="en-US" sz="1300" b="1" dirty="0">
                <a:solidFill>
                  <a:srgbClr val="D0006F"/>
                </a:solidFill>
              </a:rPr>
              <a:t>airway responsiveness to hypertonic saline</a:t>
            </a:r>
            <a:r>
              <a:rPr lang="en-GB" sz="1300" baseline="30000" dirty="0">
                <a:solidFill>
                  <a:srgbClr val="D0006F"/>
                </a:solidFill>
              </a:rPr>
              <a:t>†</a:t>
            </a:r>
            <a:endParaRPr lang="en-US" sz="1300" b="1" baseline="30000" dirty="0">
              <a:solidFill>
                <a:srgbClr val="D0006F"/>
              </a:solidFill>
            </a:endParaRPr>
          </a:p>
        </p:txBody>
      </p:sp>
      <p:sp>
        <p:nvSpPr>
          <p:cNvPr id="143" name="TextBox 142">
            <a:extLst>
              <a:ext uri="{FF2B5EF4-FFF2-40B4-BE49-F238E27FC236}">
                <a16:creationId xmlns:a16="http://schemas.microsoft.com/office/drawing/2014/main" id="{AA483DB8-CDB9-4215-A1E5-D089BAF06E5E}"/>
              </a:ext>
            </a:extLst>
          </p:cNvPr>
          <p:cNvSpPr txBox="1"/>
          <p:nvPr/>
        </p:nvSpPr>
        <p:spPr>
          <a:xfrm>
            <a:off x="6145176" y="848996"/>
            <a:ext cx="2604066" cy="892552"/>
          </a:xfrm>
          <a:prstGeom prst="rect">
            <a:avLst/>
          </a:prstGeom>
          <a:noFill/>
        </p:spPr>
        <p:txBody>
          <a:bodyPr wrap="square" rtlCol="0">
            <a:spAutoFit/>
          </a:bodyPr>
          <a:lstStyle/>
          <a:p>
            <a:pPr algn="ctr"/>
            <a:r>
              <a:rPr lang="en-US" sz="1300" b="1" dirty="0">
                <a:solidFill>
                  <a:srgbClr val="D0006F"/>
                </a:solidFill>
              </a:rPr>
              <a:t>After 6 hours mean percentage predicted FEV</a:t>
            </a:r>
            <a:r>
              <a:rPr lang="en-US" sz="1300" b="1" baseline="-25000" dirty="0">
                <a:solidFill>
                  <a:srgbClr val="D0006F"/>
                </a:solidFill>
              </a:rPr>
              <a:t>1 </a:t>
            </a:r>
            <a:r>
              <a:rPr lang="en-US" sz="1300" b="1" dirty="0">
                <a:solidFill>
                  <a:srgbClr val="D0006F"/>
                </a:solidFill>
              </a:rPr>
              <a:t>tended to be higher after budesonide than placebo</a:t>
            </a:r>
            <a:r>
              <a:rPr lang="en-GB" sz="1300" baseline="30000" dirty="0">
                <a:solidFill>
                  <a:srgbClr val="D0006F"/>
                </a:solidFill>
              </a:rPr>
              <a:t>§</a:t>
            </a:r>
            <a:endParaRPr lang="en-US" sz="1300" baseline="30000" dirty="0">
              <a:solidFill>
                <a:srgbClr val="D0006F"/>
              </a:solidFill>
            </a:endParaRPr>
          </a:p>
        </p:txBody>
      </p:sp>
      <p:sp>
        <p:nvSpPr>
          <p:cNvPr id="3" name="Rectangle 2">
            <a:extLst>
              <a:ext uri="{FF2B5EF4-FFF2-40B4-BE49-F238E27FC236}">
                <a16:creationId xmlns:a16="http://schemas.microsoft.com/office/drawing/2014/main" id="{58278FB9-CC8B-4463-A7F5-BEEC88983534}"/>
              </a:ext>
            </a:extLst>
          </p:cNvPr>
          <p:cNvSpPr/>
          <p:nvPr/>
        </p:nvSpPr>
        <p:spPr>
          <a:xfrm>
            <a:off x="246987" y="4314667"/>
            <a:ext cx="8559213" cy="861774"/>
          </a:xfrm>
          <a:prstGeom prst="rect">
            <a:avLst/>
          </a:prstGeom>
        </p:spPr>
        <p:txBody>
          <a:bodyPr wrap="square">
            <a:spAutoFit/>
          </a:bodyPr>
          <a:lstStyle/>
          <a:p>
            <a:r>
              <a:rPr lang="en-GB" sz="600" dirty="0"/>
              <a:t>Disclaimer: </a:t>
            </a:r>
            <a:r>
              <a:rPr lang="en-US" sz="600" dirty="0"/>
              <a:t>This study used an unlicensed dose of budesonide 2400 µ</a:t>
            </a:r>
            <a:r>
              <a:rPr lang="en-GB" sz="600" dirty="0"/>
              <a:t>g; the relationship between pharmacological properties and clinical efficacy has not been established.</a:t>
            </a:r>
            <a:endParaRPr lang="en-GB" sz="600" baseline="30000" dirty="0"/>
          </a:p>
          <a:p>
            <a:r>
              <a:rPr lang="en-GB" sz="600" baseline="30000" dirty="0"/>
              <a:t>*</a:t>
            </a:r>
            <a:r>
              <a:rPr lang="en-GB" sz="600" dirty="0"/>
              <a:t>The difference between budesonide and placebo was 12.2% </a:t>
            </a:r>
            <a:br>
              <a:rPr lang="en-GB" sz="600" dirty="0"/>
            </a:br>
            <a:r>
              <a:rPr lang="en-GB" sz="600" baseline="30000" dirty="0"/>
              <a:t>†</a:t>
            </a:r>
            <a:r>
              <a:rPr lang="en-GB" sz="600" dirty="0"/>
              <a:t>The difference between budesonide and placebo was −0.79 (P=0.0020) </a:t>
            </a:r>
            <a:r>
              <a:rPr lang="en-GB" sz="600" b="1" dirty="0"/>
              <a:t> </a:t>
            </a:r>
          </a:p>
          <a:p>
            <a:r>
              <a:rPr lang="en-GB" sz="600" baseline="30000" dirty="0"/>
              <a:t>§</a:t>
            </a:r>
            <a:r>
              <a:rPr lang="en-GB" sz="600" dirty="0"/>
              <a:t>Did not reach significance </a:t>
            </a:r>
            <a:br>
              <a:rPr lang="en-GB" sz="600" dirty="0"/>
            </a:br>
            <a:r>
              <a:rPr lang="en-GB" sz="600" dirty="0"/>
              <a:t>A randomised, double-blind, placebo-controlled crossover study was conducted to determine the effects of a single-dose of 2400 µg budesonide. Patients with asthma (n=41) were randomised (n=26) to receive a single dose of budesonide 2400 µg or placebo on two separate days. Lung function and symptoms were followed for 6 hours, and then sputum was induced and airway responsiveness to hypertonic saline determined.</a:t>
            </a:r>
            <a:br>
              <a:rPr lang="en-GB" sz="600" dirty="0"/>
            </a:br>
            <a:r>
              <a:rPr lang="en-GB" sz="600" dirty="0"/>
              <a:t>FEV</a:t>
            </a:r>
            <a:r>
              <a:rPr lang="en-GB" sz="600" baseline="-25000" dirty="0"/>
              <a:t>1 </a:t>
            </a:r>
            <a:r>
              <a:rPr lang="en-GB" sz="600" dirty="0"/>
              <a:t>= forced expiratory volume in 1 second; NaCl = sodium chloride   </a:t>
            </a:r>
            <a:br>
              <a:rPr lang="en-GB" sz="600" dirty="0"/>
            </a:br>
            <a:r>
              <a:rPr lang="en-GB" sz="600" dirty="0"/>
              <a:t>Gibson PG, et al. </a:t>
            </a:r>
            <a:r>
              <a:rPr lang="en-GB" sz="600" i="1" dirty="0"/>
              <a:t>Am J Respir </a:t>
            </a:r>
            <a:r>
              <a:rPr lang="en-GB" sz="600" i="1" dirty="0" err="1"/>
              <a:t>Crit</a:t>
            </a:r>
            <a:r>
              <a:rPr lang="en-GB" sz="600" i="1" dirty="0"/>
              <a:t> Care Med. </a:t>
            </a:r>
            <a:r>
              <a:rPr lang="en-GB" sz="600" dirty="0"/>
              <a:t>2001;163:32–36 </a:t>
            </a:r>
          </a:p>
        </p:txBody>
      </p:sp>
    </p:spTree>
    <p:extLst>
      <p:ext uri="{BB962C8B-B14F-4D97-AF65-F5344CB8AC3E}">
        <p14:creationId xmlns:p14="http://schemas.microsoft.com/office/powerpoint/2010/main" val="3970784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 name="Table 114">
            <a:extLst>
              <a:ext uri="{FF2B5EF4-FFF2-40B4-BE49-F238E27FC236}">
                <a16:creationId xmlns:a16="http://schemas.microsoft.com/office/drawing/2014/main" id="{258F9A9F-6C71-4CD2-B516-5838ED565801}"/>
              </a:ext>
            </a:extLst>
          </p:cNvPr>
          <p:cNvGraphicFramePr>
            <a:graphicFrameLocks noGrp="1"/>
          </p:cNvGraphicFramePr>
          <p:nvPr>
            <p:extLst/>
          </p:nvPr>
        </p:nvGraphicFramePr>
        <p:xfrm>
          <a:off x="3118072" y="1213059"/>
          <a:ext cx="5253899" cy="3169920"/>
        </p:xfrm>
        <a:graphic>
          <a:graphicData uri="http://schemas.openxmlformats.org/drawingml/2006/table">
            <a:tbl>
              <a:tblPr firstRow="1" bandRow="1">
                <a:tableStyleId>{5C22544A-7EE6-4342-B048-85BDC9FD1C3A}</a:tableStyleId>
              </a:tblPr>
              <a:tblGrid>
                <a:gridCol w="412211">
                  <a:extLst>
                    <a:ext uri="{9D8B030D-6E8A-4147-A177-3AD203B41FA5}">
                      <a16:colId xmlns:a16="http://schemas.microsoft.com/office/drawing/2014/main" val="836421502"/>
                    </a:ext>
                  </a:extLst>
                </a:gridCol>
                <a:gridCol w="1154764">
                  <a:extLst>
                    <a:ext uri="{9D8B030D-6E8A-4147-A177-3AD203B41FA5}">
                      <a16:colId xmlns:a16="http://schemas.microsoft.com/office/drawing/2014/main" val="406753032"/>
                    </a:ext>
                  </a:extLst>
                </a:gridCol>
                <a:gridCol w="3037678">
                  <a:extLst>
                    <a:ext uri="{9D8B030D-6E8A-4147-A177-3AD203B41FA5}">
                      <a16:colId xmlns:a16="http://schemas.microsoft.com/office/drawing/2014/main" val="2331491497"/>
                    </a:ext>
                  </a:extLst>
                </a:gridCol>
                <a:gridCol w="649246">
                  <a:extLst>
                    <a:ext uri="{9D8B030D-6E8A-4147-A177-3AD203B41FA5}">
                      <a16:colId xmlns:a16="http://schemas.microsoft.com/office/drawing/2014/main" val="3672839676"/>
                    </a:ext>
                  </a:extLst>
                </a:gridCol>
              </a:tblGrid>
              <a:tr h="60960">
                <a:tc>
                  <a:txBody>
                    <a:bodyPr/>
                    <a:lstStyle/>
                    <a:p>
                      <a:endParaRPr lang="en-GB" sz="4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4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4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GB" sz="400" b="0" dirty="0">
                        <a:solidFill>
                          <a:schemeClr val="tx1"/>
                        </a:solidFill>
                      </a:endParaRP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3003251"/>
                  </a:ext>
                </a:extLst>
              </a:tr>
              <a:tr h="91440">
                <a:tc>
                  <a:txBody>
                    <a:bodyPr/>
                    <a:lstStyle/>
                    <a:p>
                      <a:endParaRPr lang="en-GB" sz="4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≥10</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3.98 (3.09, 5.14)</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696390"/>
                  </a:ext>
                </a:extLst>
              </a:tr>
              <a:tr h="91440">
                <a:tc>
                  <a:txBody>
                    <a:bodyPr/>
                    <a:lstStyle/>
                    <a:p>
                      <a:endParaRPr lang="en-GB" sz="4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5-&lt;10</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3.36 (2.65, 4.26)</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4596324"/>
                  </a:ext>
                </a:extLst>
              </a:tr>
              <a:tr h="91440">
                <a:tc>
                  <a:txBody>
                    <a:bodyPr/>
                    <a:lstStyle/>
                    <a:p>
                      <a:endParaRPr lang="en-GB" sz="4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2.5-&lt;5</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2.52 (2.02, 3.14)</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6155684"/>
                  </a:ext>
                </a:extLst>
              </a:tr>
              <a:tr h="91440">
                <a:tc>
                  <a:txBody>
                    <a:bodyPr/>
                    <a:lstStyle/>
                    <a:p>
                      <a:endParaRPr lang="en-GB" sz="4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1.0-&lt;2.5</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1.70 (1.41, 2.05)</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0025650"/>
                  </a:ext>
                </a:extLst>
              </a:tr>
              <a:tr h="91440">
                <a:tc>
                  <a:txBody>
                    <a:bodyPr/>
                    <a:lstStyle/>
                    <a:p>
                      <a:endParaRPr lang="en-GB" sz="4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0.5-&lt;1.0</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1.17 (0.97, 1.42)</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0729920"/>
                  </a:ext>
                </a:extLst>
              </a:tr>
              <a:tr h="91440">
                <a:tc>
                  <a:txBody>
                    <a:bodyPr/>
                    <a:lstStyle/>
                    <a:p>
                      <a:endParaRPr lang="en-GB" sz="4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&gt;0-&lt;0.5 – </a:t>
                      </a:r>
                      <a:r>
                        <a:rPr lang="en-GB" sz="600" b="1" dirty="0">
                          <a:solidFill>
                            <a:schemeClr val="tx1"/>
                          </a:solidFill>
                        </a:rPr>
                        <a:t>Pneumonia</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Reference</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9228860"/>
                  </a:ext>
                </a:extLst>
              </a:tr>
              <a:tr h="91440">
                <a:tc>
                  <a:txBody>
                    <a:bodyPr/>
                    <a:lstStyle/>
                    <a:p>
                      <a:endParaRPr lang="en-GB" sz="4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u="none"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u="none"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GB" sz="600" b="0" u="none" dirty="0">
                        <a:solidFill>
                          <a:schemeClr val="tx1"/>
                        </a:solidFill>
                      </a:endParaRP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2078506"/>
                  </a:ext>
                </a:extLst>
              </a:tr>
              <a:tr h="91440">
                <a:tc>
                  <a:txBody>
                    <a:bodyPr/>
                    <a:lstStyle/>
                    <a:p>
                      <a:endParaRPr lang="en-GB" sz="4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≥10</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2.47 (1.25, 4.85)</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1999400"/>
                  </a:ext>
                </a:extLst>
              </a:tr>
              <a:tr h="91440">
                <a:tc>
                  <a:txBody>
                    <a:bodyPr/>
                    <a:lstStyle/>
                    <a:p>
                      <a:endParaRPr lang="en-GB" sz="4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5-&lt;10</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2.59 (1.41, 4.75)</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180299"/>
                  </a:ext>
                </a:extLst>
              </a:tr>
              <a:tr h="91440">
                <a:tc>
                  <a:txBody>
                    <a:bodyPr/>
                    <a:lstStyle/>
                    <a:p>
                      <a:endParaRPr lang="en-GB" sz="4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2.5-&lt;5</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1.55 (0.89, 2.68)</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7623634"/>
                  </a:ext>
                </a:extLst>
              </a:tr>
              <a:tr h="91440">
                <a:tc>
                  <a:txBody>
                    <a:bodyPr/>
                    <a:lstStyle/>
                    <a:p>
                      <a:endParaRPr lang="en-GB" sz="4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1.0-&lt;2.5</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1.17 (0.75, 1.84)</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3380930"/>
                  </a:ext>
                </a:extLst>
              </a:tr>
              <a:tr h="91440">
                <a:tc>
                  <a:txBody>
                    <a:bodyPr/>
                    <a:lstStyle/>
                    <a:p>
                      <a:endParaRPr lang="en-GB" sz="4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0.5-&lt;1.0</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1.20 (0.80,1.81)</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201013"/>
                  </a:ext>
                </a:extLst>
              </a:tr>
              <a:tr h="91440">
                <a:tc>
                  <a:txBody>
                    <a:bodyPr/>
                    <a:lstStyle/>
                    <a:p>
                      <a:endParaRPr lang="en-GB" sz="4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&gt;0-&lt;0.5 – </a:t>
                      </a:r>
                      <a:r>
                        <a:rPr lang="en-GB" sz="600" b="1" dirty="0">
                          <a:solidFill>
                            <a:schemeClr val="tx1"/>
                          </a:solidFill>
                        </a:rPr>
                        <a:t>Sleep apnoea</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Reference</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9600863"/>
                  </a:ext>
                </a:extLst>
              </a:tr>
              <a:tr h="91440">
                <a:tc>
                  <a:txBody>
                    <a:bodyPr/>
                    <a:lstStyle/>
                    <a:p>
                      <a:endParaRPr lang="en-GB" sz="4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GB" sz="600" b="0" dirty="0">
                        <a:solidFill>
                          <a:schemeClr val="tx1"/>
                        </a:solidFill>
                      </a:endParaRP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184710"/>
                  </a:ext>
                </a:extLst>
              </a:tr>
              <a:tr h="91440">
                <a:tc>
                  <a:txBody>
                    <a:bodyPr/>
                    <a:lstStyle/>
                    <a:p>
                      <a:endParaRPr lang="en-GB" sz="4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≥10</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1.56 (1.11, 2.20)</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5954517"/>
                  </a:ext>
                </a:extLst>
              </a:tr>
              <a:tr h="91440">
                <a:tc>
                  <a:txBody>
                    <a:bodyPr/>
                    <a:lstStyle/>
                    <a:p>
                      <a:endParaRPr lang="en-GB" sz="4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5-&lt;10</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1.54 (1.17, 2.02)</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0360911"/>
                  </a:ext>
                </a:extLst>
              </a:tr>
              <a:tr h="91440">
                <a:tc>
                  <a:txBody>
                    <a:bodyPr/>
                    <a:lstStyle/>
                    <a:p>
                      <a:endParaRPr lang="en-GB" sz="4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2.5-&lt;5</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1.33 (1.07, 1.65)</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81592"/>
                  </a:ext>
                </a:extLst>
              </a:tr>
              <a:tr h="91440">
                <a:tc>
                  <a:txBody>
                    <a:bodyPr/>
                    <a:lstStyle/>
                    <a:p>
                      <a:endParaRPr lang="en-GB" sz="4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1.0-&lt;2.5</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1.30 (1.12, 1.51)</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9794852"/>
                  </a:ext>
                </a:extLst>
              </a:tr>
              <a:tr h="91440">
                <a:tc>
                  <a:txBody>
                    <a:bodyPr/>
                    <a:lstStyle/>
                    <a:p>
                      <a:endParaRPr lang="en-GB" sz="4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0.5-&lt;1.0</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1.15 (1.01, 1.31)</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1056926"/>
                  </a:ext>
                </a:extLst>
              </a:tr>
              <a:tr h="91440">
                <a:tc>
                  <a:txBody>
                    <a:bodyPr/>
                    <a:lstStyle/>
                    <a:p>
                      <a:endParaRPr lang="en-GB" sz="4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&gt;0-&lt;0.5 – </a:t>
                      </a:r>
                      <a:r>
                        <a:rPr lang="en-GB" sz="600" b="1" dirty="0">
                          <a:solidFill>
                            <a:schemeClr val="tx1"/>
                          </a:solidFill>
                        </a:rPr>
                        <a:t>Depression/anxiety</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Reference</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9077320"/>
                  </a:ext>
                </a:extLst>
              </a:tr>
              <a:tr h="91440">
                <a:tc>
                  <a:txBody>
                    <a:bodyPr/>
                    <a:lstStyle/>
                    <a:p>
                      <a:endParaRPr lang="en-GB" sz="4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GB" sz="600" b="0" dirty="0">
                        <a:solidFill>
                          <a:schemeClr val="tx1"/>
                        </a:solidFill>
                      </a:endParaRP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139261"/>
                  </a:ext>
                </a:extLst>
              </a:tr>
              <a:tr h="91440">
                <a:tc>
                  <a:txBody>
                    <a:bodyPr/>
                    <a:lstStyle/>
                    <a:p>
                      <a:endParaRPr lang="en-GB" sz="4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≥10</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2.68 (1.41, 5.10)</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4866843"/>
                  </a:ext>
                </a:extLst>
              </a:tr>
              <a:tr h="91440">
                <a:tc>
                  <a:txBody>
                    <a:bodyPr/>
                    <a:lstStyle/>
                    <a:p>
                      <a:endParaRPr lang="en-GB" sz="4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5-&lt;10</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2.10 (1.14, 3.85)</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7493707"/>
                  </a:ext>
                </a:extLst>
              </a:tr>
              <a:tr h="91440">
                <a:tc>
                  <a:txBody>
                    <a:bodyPr/>
                    <a:lstStyle/>
                    <a:p>
                      <a:endParaRPr lang="en-GB" sz="4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2.5-&lt;5</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2.12 (1.26, 3.57)</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7119302"/>
                  </a:ext>
                </a:extLst>
              </a:tr>
              <a:tr h="91440">
                <a:tc>
                  <a:txBody>
                    <a:bodyPr/>
                    <a:lstStyle/>
                    <a:p>
                      <a:endParaRPr lang="en-GB" sz="4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1.0-&lt;2.5</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1.48 (0.96, 2.30)</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385049"/>
                  </a:ext>
                </a:extLst>
              </a:tr>
              <a:tr h="91440">
                <a:tc>
                  <a:txBody>
                    <a:bodyPr/>
                    <a:lstStyle/>
                    <a:p>
                      <a:endParaRPr lang="en-GB" sz="4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0.5-&lt;1.0</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1.17 (0.77, 1.77)</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7676282"/>
                  </a:ext>
                </a:extLst>
              </a:tr>
              <a:tr h="91440">
                <a:tc>
                  <a:txBody>
                    <a:bodyPr/>
                    <a:lstStyle/>
                    <a:p>
                      <a:endParaRPr lang="en-GB" sz="4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&gt;0-&lt;0.5 – </a:t>
                      </a:r>
                      <a:r>
                        <a:rPr lang="en-GB" sz="600" b="1" dirty="0">
                          <a:solidFill>
                            <a:schemeClr val="tx1"/>
                          </a:solidFill>
                        </a:rPr>
                        <a:t>Peptic ulcer</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Reference</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7061379"/>
                  </a:ext>
                </a:extLst>
              </a:tr>
              <a:tr h="91440">
                <a:tc>
                  <a:txBody>
                    <a:bodyPr/>
                    <a:lstStyle/>
                    <a:p>
                      <a:endParaRPr lang="en-GB" sz="4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GB" sz="600" b="0" dirty="0">
                        <a:solidFill>
                          <a:schemeClr val="tx1"/>
                        </a:solidFill>
                      </a:endParaRP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872013"/>
                  </a:ext>
                </a:extLst>
              </a:tr>
              <a:tr h="91440">
                <a:tc>
                  <a:txBody>
                    <a:bodyPr/>
                    <a:lstStyle/>
                    <a:p>
                      <a:endParaRPr lang="en-GB" sz="4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≥10</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1.85 (1.55, 2.21)</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6417345"/>
                  </a:ext>
                </a:extLst>
              </a:tr>
              <a:tr h="91440">
                <a:tc>
                  <a:txBody>
                    <a:bodyPr/>
                    <a:lstStyle/>
                    <a:p>
                      <a:endParaRPr lang="en-GB" sz="4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5-&lt;10</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1.34 (1.14, 1.57)</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892220"/>
                  </a:ext>
                </a:extLst>
              </a:tr>
              <a:tr h="91440">
                <a:tc>
                  <a:txBody>
                    <a:bodyPr/>
                    <a:lstStyle/>
                    <a:p>
                      <a:endParaRPr lang="en-GB" sz="4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2.5-&lt;5</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1.23 (1.07, 1.42)</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5920481"/>
                  </a:ext>
                </a:extLst>
              </a:tr>
              <a:tr h="91440">
                <a:tc>
                  <a:txBody>
                    <a:bodyPr/>
                    <a:lstStyle/>
                    <a:p>
                      <a:endParaRPr lang="en-GB" sz="400" b="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1.0-&lt;2.5</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1.20 (1.08, 1.34)</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1991349"/>
                  </a:ext>
                </a:extLst>
              </a:tr>
              <a:tr h="91440">
                <a:tc>
                  <a:txBody>
                    <a:bodyPr/>
                    <a:lstStyle/>
                    <a:p>
                      <a:endParaRPr lang="en-GB" sz="4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0.5-&lt;1.0</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1.05 (0.95, 1.16)</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9316263"/>
                  </a:ext>
                </a:extLst>
              </a:tr>
              <a:tr h="91440">
                <a:tc>
                  <a:txBody>
                    <a:bodyPr/>
                    <a:lstStyle/>
                    <a:p>
                      <a:endParaRPr lang="en-GB" sz="4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b="0" dirty="0">
                          <a:solidFill>
                            <a:schemeClr val="tx1"/>
                          </a:solidFill>
                        </a:rPr>
                        <a:t>&gt;0-&lt;0.5 – </a:t>
                      </a:r>
                      <a:r>
                        <a:rPr lang="en-GB" sz="600" b="1" dirty="0">
                          <a:solidFill>
                            <a:schemeClr val="tx1"/>
                          </a:solidFill>
                        </a:rPr>
                        <a:t>Renal impairment</a:t>
                      </a: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600" b="0" dirty="0">
                        <a:solidFill>
                          <a:schemeClr val="tx1"/>
                        </a:solidFill>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600" b="0" dirty="0">
                          <a:solidFill>
                            <a:schemeClr val="tx1"/>
                          </a:solidFill>
                        </a:rPr>
                        <a:t>Reference</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481106"/>
                  </a:ext>
                </a:extLst>
              </a:tr>
            </a:tbl>
          </a:graphicData>
        </a:graphic>
      </p:graphicFrame>
      <p:cxnSp>
        <p:nvCxnSpPr>
          <p:cNvPr id="129" name="Straight Connector 128">
            <a:extLst>
              <a:ext uri="{FF2B5EF4-FFF2-40B4-BE49-F238E27FC236}">
                <a16:creationId xmlns:a16="http://schemas.microsoft.com/office/drawing/2014/main" id="{5937CA38-D446-41B0-8370-C3763A951C8D}"/>
              </a:ext>
            </a:extLst>
          </p:cNvPr>
          <p:cNvCxnSpPr>
            <a:cxnSpLocks/>
          </p:cNvCxnSpPr>
          <p:nvPr/>
        </p:nvCxnSpPr>
        <p:spPr>
          <a:xfrm>
            <a:off x="4959095" y="1177290"/>
            <a:ext cx="0" cy="3345347"/>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F63FBEF-7149-4461-9193-A00C61559322}"/>
              </a:ext>
            </a:extLst>
          </p:cNvPr>
          <p:cNvSpPr>
            <a:spLocks noGrp="1"/>
          </p:cNvSpPr>
          <p:nvPr>
            <p:ph type="title"/>
          </p:nvPr>
        </p:nvSpPr>
        <p:spPr/>
        <p:txBody>
          <a:bodyPr/>
          <a:lstStyle/>
          <a:p>
            <a:r>
              <a:rPr lang="en-US" dirty="0"/>
              <a:t>Patients with asthma experience a higher onset of AEs after their first SCS prescription</a:t>
            </a:r>
          </a:p>
        </p:txBody>
      </p:sp>
      <p:sp>
        <p:nvSpPr>
          <p:cNvPr id="6" name="Text Placeholder 5">
            <a:extLst>
              <a:ext uri="{FF2B5EF4-FFF2-40B4-BE49-F238E27FC236}">
                <a16:creationId xmlns:a16="http://schemas.microsoft.com/office/drawing/2014/main" id="{1079A0AA-C112-49BD-A2BC-E793F8D3CCD7}"/>
              </a:ext>
            </a:extLst>
          </p:cNvPr>
          <p:cNvSpPr>
            <a:spLocks noGrp="1"/>
          </p:cNvSpPr>
          <p:nvPr>
            <p:ph type="body" sz="quarter" idx="13"/>
          </p:nvPr>
        </p:nvSpPr>
        <p:spPr>
          <a:xfrm>
            <a:off x="246987" y="4720839"/>
            <a:ext cx="5148622" cy="418006"/>
          </a:xfrm>
        </p:spPr>
        <p:txBody>
          <a:bodyPr/>
          <a:lstStyle/>
          <a:p>
            <a:r>
              <a:rPr lang="en-US" sz="600" dirty="0"/>
              <a:t>A historical matched cohort study of 24,117 pairs of patients with first SCS prescription (SCS arm) and non SCS exposure (non-SCS arm) were followed until first outcome event </a:t>
            </a:r>
            <a:br>
              <a:rPr lang="en-US" sz="600" dirty="0"/>
            </a:br>
            <a:r>
              <a:rPr lang="en-US" sz="600" dirty="0"/>
              <a:t>AE = adverse event; CI = confidence interval; OCS = oral corticosteroid; SCS = systemic corticosteroid.</a:t>
            </a:r>
            <a:br>
              <a:rPr lang="en-US" sz="600" dirty="0"/>
            </a:br>
            <a:r>
              <a:rPr lang="en-US" sz="600" dirty="0"/>
              <a:t>Price DB et al. </a:t>
            </a:r>
            <a:r>
              <a:rPr lang="en-US" sz="600" i="1" dirty="0"/>
              <a:t>J Asthma Allergy. </a:t>
            </a:r>
            <a:r>
              <a:rPr lang="en-US" sz="600" dirty="0"/>
              <a:t>2018;11:193-204.</a:t>
            </a:r>
          </a:p>
        </p:txBody>
      </p:sp>
      <p:sp>
        <p:nvSpPr>
          <p:cNvPr id="117" name="Slide Number Placeholder 116">
            <a:extLst>
              <a:ext uri="{FF2B5EF4-FFF2-40B4-BE49-F238E27FC236}">
                <a16:creationId xmlns:a16="http://schemas.microsoft.com/office/drawing/2014/main" id="{319A9BAE-D053-448E-AE90-B4A507FDC2D1}"/>
              </a:ext>
            </a:extLst>
          </p:cNvPr>
          <p:cNvSpPr>
            <a:spLocks noGrp="1"/>
          </p:cNvSpPr>
          <p:nvPr>
            <p:ph type="sldNum" sz="quarter" idx="4"/>
          </p:nvPr>
        </p:nvSpPr>
        <p:spPr/>
        <p:txBody>
          <a:bodyPr/>
          <a:lstStyle/>
          <a:p>
            <a:pPr defTabSz="457189"/>
            <a:fld id="{AD33B3E9-81E5-4A7D-BEBF-6D21691F4D11}" type="slidenum">
              <a:rPr lang="en-GB">
                <a:solidFill>
                  <a:srgbClr val="000000"/>
                </a:solidFill>
                <a:latin typeface="Arial"/>
              </a:rPr>
              <a:pPr defTabSz="457189"/>
              <a:t>21</a:t>
            </a:fld>
            <a:endParaRPr lang="en-GB">
              <a:solidFill>
                <a:srgbClr val="000000"/>
              </a:solidFill>
              <a:latin typeface="Arial"/>
            </a:endParaRPr>
          </a:p>
        </p:txBody>
      </p:sp>
      <p:grpSp>
        <p:nvGrpSpPr>
          <p:cNvPr id="154" name="Group 153">
            <a:extLst>
              <a:ext uri="{FF2B5EF4-FFF2-40B4-BE49-F238E27FC236}">
                <a16:creationId xmlns:a16="http://schemas.microsoft.com/office/drawing/2014/main" id="{A467D2A4-56F5-41A3-A367-2D265DEF3ED7}"/>
              </a:ext>
            </a:extLst>
          </p:cNvPr>
          <p:cNvGrpSpPr/>
          <p:nvPr/>
        </p:nvGrpSpPr>
        <p:grpSpPr>
          <a:xfrm>
            <a:off x="4919668" y="1657855"/>
            <a:ext cx="492917" cy="52874"/>
            <a:chOff x="4652963" y="2145608"/>
            <a:chExt cx="492916" cy="52874"/>
          </a:xfrm>
        </p:grpSpPr>
        <p:cxnSp>
          <p:nvCxnSpPr>
            <p:cNvPr id="8" name="Straight Connector 7">
              <a:extLst>
                <a:ext uri="{FF2B5EF4-FFF2-40B4-BE49-F238E27FC236}">
                  <a16:creationId xmlns:a16="http://schemas.microsoft.com/office/drawing/2014/main" id="{47B4A4C5-70F7-4A92-A01B-D6FDDD75939B}"/>
                </a:ext>
              </a:extLst>
            </p:cNvPr>
            <p:cNvCxnSpPr>
              <a:cxnSpLocks/>
            </p:cNvCxnSpPr>
            <p:nvPr/>
          </p:nvCxnSpPr>
          <p:spPr>
            <a:xfrm>
              <a:off x="4652963" y="2173861"/>
              <a:ext cx="492916" cy="0"/>
            </a:xfrm>
            <a:prstGeom prst="line">
              <a:avLst/>
            </a:prstGeom>
            <a:solidFill>
              <a:srgbClr val="D0006F"/>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1E84D98-2E85-4E3F-8246-4FAFC83484CA}"/>
                </a:ext>
              </a:extLst>
            </p:cNvPr>
            <p:cNvSpPr>
              <a:spLocks noChangeAspect="1"/>
            </p:cNvSpPr>
            <p:nvPr/>
          </p:nvSpPr>
          <p:spPr>
            <a:xfrm>
              <a:off x="4871627" y="2145608"/>
              <a:ext cx="55843" cy="52874"/>
            </a:xfrm>
            <a:prstGeom prst="rect">
              <a:avLst/>
            </a:prstGeom>
            <a:solidFill>
              <a:srgbClr val="D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sp>
        <p:nvSpPr>
          <p:cNvPr id="10" name="Rectangle 9">
            <a:extLst>
              <a:ext uri="{FF2B5EF4-FFF2-40B4-BE49-F238E27FC236}">
                <a16:creationId xmlns:a16="http://schemas.microsoft.com/office/drawing/2014/main" id="{33797027-EEAC-4A7D-A0B8-8CC0F25EBB0A}"/>
              </a:ext>
            </a:extLst>
          </p:cNvPr>
          <p:cNvSpPr>
            <a:spLocks noChangeAspect="1"/>
          </p:cNvSpPr>
          <p:nvPr/>
        </p:nvSpPr>
        <p:spPr>
          <a:xfrm>
            <a:off x="4930680" y="1749387"/>
            <a:ext cx="55843" cy="55843"/>
          </a:xfrm>
          <a:prstGeom prst="rect">
            <a:avLst/>
          </a:prstGeom>
          <a:solidFill>
            <a:srgbClr val="D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sp>
        <p:nvSpPr>
          <p:cNvPr id="11" name="Rectangle 10">
            <a:extLst>
              <a:ext uri="{FF2B5EF4-FFF2-40B4-BE49-F238E27FC236}">
                <a16:creationId xmlns:a16="http://schemas.microsoft.com/office/drawing/2014/main" id="{BBBF7424-E503-4F3B-BB5A-C7FB61D8D52B}"/>
              </a:ext>
            </a:extLst>
          </p:cNvPr>
          <p:cNvSpPr>
            <a:spLocks noChangeAspect="1"/>
          </p:cNvSpPr>
          <p:nvPr/>
        </p:nvSpPr>
        <p:spPr>
          <a:xfrm>
            <a:off x="4930680" y="2404683"/>
            <a:ext cx="55843" cy="558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sp>
        <p:nvSpPr>
          <p:cNvPr id="12" name="Rectangle 11">
            <a:extLst>
              <a:ext uri="{FF2B5EF4-FFF2-40B4-BE49-F238E27FC236}">
                <a16:creationId xmlns:a16="http://schemas.microsoft.com/office/drawing/2014/main" id="{4C1D7EA8-DCE6-4EB9-B8B3-2147FA6834E6}"/>
              </a:ext>
            </a:extLst>
          </p:cNvPr>
          <p:cNvSpPr>
            <a:spLocks noChangeAspect="1"/>
          </p:cNvSpPr>
          <p:nvPr/>
        </p:nvSpPr>
        <p:spPr>
          <a:xfrm>
            <a:off x="4930680" y="3035400"/>
            <a:ext cx="55843" cy="55843"/>
          </a:xfrm>
          <a:prstGeom prst="rect">
            <a:avLst/>
          </a:prstGeom>
          <a:solidFill>
            <a:srgbClr val="D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sp>
        <p:nvSpPr>
          <p:cNvPr id="13" name="Rectangle 12">
            <a:extLst>
              <a:ext uri="{FF2B5EF4-FFF2-40B4-BE49-F238E27FC236}">
                <a16:creationId xmlns:a16="http://schemas.microsoft.com/office/drawing/2014/main" id="{2BF627B1-5370-44D9-A6BE-8D7E02F38414}"/>
              </a:ext>
            </a:extLst>
          </p:cNvPr>
          <p:cNvSpPr>
            <a:spLocks noChangeAspect="1"/>
          </p:cNvSpPr>
          <p:nvPr/>
        </p:nvSpPr>
        <p:spPr>
          <a:xfrm>
            <a:off x="4932456" y="3679364"/>
            <a:ext cx="55843" cy="558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nvGrpSpPr>
          <p:cNvPr id="153" name="Group 152">
            <a:extLst>
              <a:ext uri="{FF2B5EF4-FFF2-40B4-BE49-F238E27FC236}">
                <a16:creationId xmlns:a16="http://schemas.microsoft.com/office/drawing/2014/main" id="{9C7449ED-977A-4BC9-967B-6E0061475954}"/>
              </a:ext>
            </a:extLst>
          </p:cNvPr>
          <p:cNvGrpSpPr/>
          <p:nvPr/>
        </p:nvGrpSpPr>
        <p:grpSpPr>
          <a:xfrm>
            <a:off x="5405438" y="1566331"/>
            <a:ext cx="495300" cy="52874"/>
            <a:chOff x="5055394" y="2081317"/>
            <a:chExt cx="495300" cy="52874"/>
          </a:xfrm>
        </p:grpSpPr>
        <p:cxnSp>
          <p:nvCxnSpPr>
            <p:cNvPr id="15" name="Straight Connector 14">
              <a:extLst>
                <a:ext uri="{FF2B5EF4-FFF2-40B4-BE49-F238E27FC236}">
                  <a16:creationId xmlns:a16="http://schemas.microsoft.com/office/drawing/2014/main" id="{4A660EC2-D3CB-4E5E-9077-4BA9581F516C}"/>
                </a:ext>
              </a:extLst>
            </p:cNvPr>
            <p:cNvCxnSpPr>
              <a:cxnSpLocks/>
            </p:cNvCxnSpPr>
            <p:nvPr/>
          </p:nvCxnSpPr>
          <p:spPr>
            <a:xfrm>
              <a:off x="5055394" y="2109570"/>
              <a:ext cx="495300" cy="0"/>
            </a:xfrm>
            <a:prstGeom prst="line">
              <a:avLst/>
            </a:prstGeom>
            <a:solidFill>
              <a:srgbClr val="D0006F"/>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1BCEA82-E7A6-433D-A16C-8399AF8C9395}"/>
                </a:ext>
              </a:extLst>
            </p:cNvPr>
            <p:cNvSpPr>
              <a:spLocks noChangeAspect="1"/>
            </p:cNvSpPr>
            <p:nvPr/>
          </p:nvSpPr>
          <p:spPr>
            <a:xfrm>
              <a:off x="5274060" y="2081317"/>
              <a:ext cx="55843" cy="52874"/>
            </a:xfrm>
            <a:prstGeom prst="rect">
              <a:avLst/>
            </a:prstGeom>
            <a:solidFill>
              <a:srgbClr val="D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grpSp>
        <p:nvGrpSpPr>
          <p:cNvPr id="152" name="Group 151">
            <a:extLst>
              <a:ext uri="{FF2B5EF4-FFF2-40B4-BE49-F238E27FC236}">
                <a16:creationId xmlns:a16="http://schemas.microsoft.com/office/drawing/2014/main" id="{F5DC0636-308A-477A-B5D9-A6792414FB3F}"/>
              </a:ext>
            </a:extLst>
          </p:cNvPr>
          <p:cNvGrpSpPr/>
          <p:nvPr/>
        </p:nvGrpSpPr>
        <p:grpSpPr>
          <a:xfrm>
            <a:off x="5880337" y="1470031"/>
            <a:ext cx="575229" cy="52874"/>
            <a:chOff x="5442189" y="2022128"/>
            <a:chExt cx="575229" cy="52874"/>
          </a:xfrm>
        </p:grpSpPr>
        <p:cxnSp>
          <p:nvCxnSpPr>
            <p:cNvPr id="18" name="Straight Connector 17">
              <a:extLst>
                <a:ext uri="{FF2B5EF4-FFF2-40B4-BE49-F238E27FC236}">
                  <a16:creationId xmlns:a16="http://schemas.microsoft.com/office/drawing/2014/main" id="{A47096D8-FB4E-4162-8D9B-87087EF8FD4D}"/>
                </a:ext>
              </a:extLst>
            </p:cNvPr>
            <p:cNvCxnSpPr>
              <a:cxnSpLocks/>
            </p:cNvCxnSpPr>
            <p:nvPr/>
          </p:nvCxnSpPr>
          <p:spPr>
            <a:xfrm>
              <a:off x="5442189" y="2050381"/>
              <a:ext cx="575229" cy="0"/>
            </a:xfrm>
            <a:prstGeom prst="line">
              <a:avLst/>
            </a:prstGeom>
            <a:solidFill>
              <a:srgbClr val="D0006F"/>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75FBA58-E6D5-4802-AAE4-894497EFD354}"/>
                </a:ext>
              </a:extLst>
            </p:cNvPr>
            <p:cNvSpPr>
              <a:spLocks noChangeAspect="1"/>
            </p:cNvSpPr>
            <p:nvPr/>
          </p:nvSpPr>
          <p:spPr>
            <a:xfrm>
              <a:off x="5700758" y="2022128"/>
              <a:ext cx="55843" cy="52874"/>
            </a:xfrm>
            <a:prstGeom prst="rect">
              <a:avLst/>
            </a:prstGeom>
            <a:solidFill>
              <a:srgbClr val="D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grpSp>
        <p:nvGrpSpPr>
          <p:cNvPr id="151" name="Group 150">
            <a:extLst>
              <a:ext uri="{FF2B5EF4-FFF2-40B4-BE49-F238E27FC236}">
                <a16:creationId xmlns:a16="http://schemas.microsoft.com/office/drawing/2014/main" id="{A8BC43ED-9FBE-4AA0-B4B3-5EB7006B3419}"/>
              </a:ext>
            </a:extLst>
          </p:cNvPr>
          <p:cNvGrpSpPr/>
          <p:nvPr/>
        </p:nvGrpSpPr>
        <p:grpSpPr>
          <a:xfrm>
            <a:off x="6242175" y="1388025"/>
            <a:ext cx="601384" cy="52874"/>
            <a:chOff x="5731396" y="1962552"/>
            <a:chExt cx="601384" cy="52874"/>
          </a:xfrm>
        </p:grpSpPr>
        <p:cxnSp>
          <p:nvCxnSpPr>
            <p:cNvPr id="21" name="Straight Connector 20">
              <a:extLst>
                <a:ext uri="{FF2B5EF4-FFF2-40B4-BE49-F238E27FC236}">
                  <a16:creationId xmlns:a16="http://schemas.microsoft.com/office/drawing/2014/main" id="{F938ED5E-63E5-4599-87F6-E0CDF69FA570}"/>
                </a:ext>
              </a:extLst>
            </p:cNvPr>
            <p:cNvCxnSpPr/>
            <p:nvPr/>
          </p:nvCxnSpPr>
          <p:spPr>
            <a:xfrm>
              <a:off x="5731396" y="1990805"/>
              <a:ext cx="601384" cy="0"/>
            </a:xfrm>
            <a:prstGeom prst="line">
              <a:avLst/>
            </a:prstGeom>
            <a:solidFill>
              <a:srgbClr val="D0006F"/>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6508293-F427-44AA-9654-61E8E8EF0F6B}"/>
                </a:ext>
              </a:extLst>
            </p:cNvPr>
            <p:cNvSpPr>
              <a:spLocks noChangeAspect="1"/>
            </p:cNvSpPr>
            <p:nvPr/>
          </p:nvSpPr>
          <p:spPr>
            <a:xfrm>
              <a:off x="6007008" y="1962552"/>
              <a:ext cx="55843" cy="52874"/>
            </a:xfrm>
            <a:prstGeom prst="rect">
              <a:avLst/>
            </a:prstGeom>
            <a:solidFill>
              <a:srgbClr val="D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grpSp>
        <p:nvGrpSpPr>
          <p:cNvPr id="150" name="Group 149">
            <a:extLst>
              <a:ext uri="{FF2B5EF4-FFF2-40B4-BE49-F238E27FC236}">
                <a16:creationId xmlns:a16="http://schemas.microsoft.com/office/drawing/2014/main" id="{493B17CC-21FE-4791-B9F3-7116B250C202}"/>
              </a:ext>
            </a:extLst>
          </p:cNvPr>
          <p:cNvGrpSpPr/>
          <p:nvPr/>
        </p:nvGrpSpPr>
        <p:grpSpPr>
          <a:xfrm>
            <a:off x="6440565" y="1296498"/>
            <a:ext cx="657944" cy="52874"/>
            <a:chOff x="5890493" y="1899666"/>
            <a:chExt cx="657944" cy="52874"/>
          </a:xfrm>
        </p:grpSpPr>
        <p:cxnSp>
          <p:nvCxnSpPr>
            <p:cNvPr id="24" name="Straight Connector 23">
              <a:extLst>
                <a:ext uri="{FF2B5EF4-FFF2-40B4-BE49-F238E27FC236}">
                  <a16:creationId xmlns:a16="http://schemas.microsoft.com/office/drawing/2014/main" id="{A5EABCDA-0A4F-46B4-9335-EAC576998F49}"/>
                </a:ext>
              </a:extLst>
            </p:cNvPr>
            <p:cNvCxnSpPr>
              <a:cxnSpLocks/>
            </p:cNvCxnSpPr>
            <p:nvPr/>
          </p:nvCxnSpPr>
          <p:spPr>
            <a:xfrm>
              <a:off x="5890493" y="1927919"/>
              <a:ext cx="657944" cy="0"/>
            </a:xfrm>
            <a:prstGeom prst="line">
              <a:avLst/>
            </a:prstGeom>
            <a:solidFill>
              <a:srgbClr val="D0006F"/>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4288F7BA-231B-4CAB-99CA-D9B0486B880C}"/>
                </a:ext>
              </a:extLst>
            </p:cNvPr>
            <p:cNvSpPr>
              <a:spLocks noChangeAspect="1"/>
            </p:cNvSpPr>
            <p:nvPr/>
          </p:nvSpPr>
          <p:spPr>
            <a:xfrm>
              <a:off x="6186919" y="1899666"/>
              <a:ext cx="55843" cy="52874"/>
            </a:xfrm>
            <a:prstGeom prst="rect">
              <a:avLst/>
            </a:prstGeom>
            <a:solidFill>
              <a:srgbClr val="D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grpSp>
        <p:nvGrpSpPr>
          <p:cNvPr id="149" name="Group 148">
            <a:extLst>
              <a:ext uri="{FF2B5EF4-FFF2-40B4-BE49-F238E27FC236}">
                <a16:creationId xmlns:a16="http://schemas.microsoft.com/office/drawing/2014/main" id="{DA4C92F8-E7BB-4365-B507-24A03BE45A80}"/>
              </a:ext>
            </a:extLst>
          </p:cNvPr>
          <p:cNvGrpSpPr/>
          <p:nvPr/>
        </p:nvGrpSpPr>
        <p:grpSpPr>
          <a:xfrm>
            <a:off x="5258541" y="1931182"/>
            <a:ext cx="1761197" cy="52874"/>
            <a:chOff x="4722759" y="2326489"/>
            <a:chExt cx="1761197" cy="52874"/>
          </a:xfrm>
        </p:grpSpPr>
        <p:cxnSp>
          <p:nvCxnSpPr>
            <p:cNvPr id="27" name="Straight Connector 26">
              <a:extLst>
                <a:ext uri="{FF2B5EF4-FFF2-40B4-BE49-F238E27FC236}">
                  <a16:creationId xmlns:a16="http://schemas.microsoft.com/office/drawing/2014/main" id="{EDD603E4-D15D-4774-A8B1-8E3E13CF66C2}"/>
                </a:ext>
              </a:extLst>
            </p:cNvPr>
            <p:cNvCxnSpPr/>
            <p:nvPr/>
          </p:nvCxnSpPr>
          <p:spPr>
            <a:xfrm>
              <a:off x="4722759" y="2354742"/>
              <a:ext cx="176119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A7E7E0E-A16C-4765-BA07-BEE3931680A1}"/>
                </a:ext>
              </a:extLst>
            </p:cNvPr>
            <p:cNvSpPr>
              <a:spLocks noChangeAspect="1"/>
            </p:cNvSpPr>
            <p:nvPr/>
          </p:nvSpPr>
          <p:spPr>
            <a:xfrm>
              <a:off x="5578017" y="2326489"/>
              <a:ext cx="55843" cy="528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grpSp>
        <p:nvGrpSpPr>
          <p:cNvPr id="148" name="Group 147">
            <a:extLst>
              <a:ext uri="{FF2B5EF4-FFF2-40B4-BE49-F238E27FC236}">
                <a16:creationId xmlns:a16="http://schemas.microsoft.com/office/drawing/2014/main" id="{A891C4B6-9AD1-47F9-AFF2-62EF5EB21BC1}"/>
              </a:ext>
            </a:extLst>
          </p:cNvPr>
          <p:cNvGrpSpPr/>
          <p:nvPr/>
        </p:nvGrpSpPr>
        <p:grpSpPr>
          <a:xfrm>
            <a:off x="5414526" y="2019373"/>
            <a:ext cx="1577419" cy="52874"/>
            <a:chOff x="4884103" y="2386101"/>
            <a:chExt cx="1577419" cy="52874"/>
          </a:xfrm>
        </p:grpSpPr>
        <p:cxnSp>
          <p:nvCxnSpPr>
            <p:cNvPr id="30" name="Straight Connector 29">
              <a:extLst>
                <a:ext uri="{FF2B5EF4-FFF2-40B4-BE49-F238E27FC236}">
                  <a16:creationId xmlns:a16="http://schemas.microsoft.com/office/drawing/2014/main" id="{19E133AC-09B7-4B1C-9035-5A956ECFD0B3}"/>
                </a:ext>
              </a:extLst>
            </p:cNvPr>
            <p:cNvCxnSpPr>
              <a:cxnSpLocks/>
            </p:cNvCxnSpPr>
            <p:nvPr/>
          </p:nvCxnSpPr>
          <p:spPr>
            <a:xfrm>
              <a:off x="4884103" y="2414354"/>
              <a:ext cx="1577419"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2065CC8-11FB-4F77-9F8B-78243AE59A01}"/>
                </a:ext>
              </a:extLst>
            </p:cNvPr>
            <p:cNvSpPr>
              <a:spLocks noChangeAspect="1"/>
            </p:cNvSpPr>
            <p:nvPr/>
          </p:nvSpPr>
          <p:spPr>
            <a:xfrm>
              <a:off x="5645592" y="2386101"/>
              <a:ext cx="55843" cy="528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grpSp>
        <p:nvGrpSpPr>
          <p:cNvPr id="147" name="Group 146">
            <a:extLst>
              <a:ext uri="{FF2B5EF4-FFF2-40B4-BE49-F238E27FC236}">
                <a16:creationId xmlns:a16="http://schemas.microsoft.com/office/drawing/2014/main" id="{4C318E6F-8293-488B-BA9E-1EFF813541A2}"/>
              </a:ext>
            </a:extLst>
          </p:cNvPr>
          <p:cNvGrpSpPr/>
          <p:nvPr/>
        </p:nvGrpSpPr>
        <p:grpSpPr>
          <a:xfrm>
            <a:off x="4804172" y="2121748"/>
            <a:ext cx="1444824" cy="52874"/>
            <a:chOff x="4395193" y="2450375"/>
            <a:chExt cx="1444824" cy="52874"/>
          </a:xfrm>
        </p:grpSpPr>
        <p:cxnSp>
          <p:nvCxnSpPr>
            <p:cNvPr id="33" name="Straight Connector 32">
              <a:extLst>
                <a:ext uri="{FF2B5EF4-FFF2-40B4-BE49-F238E27FC236}">
                  <a16:creationId xmlns:a16="http://schemas.microsoft.com/office/drawing/2014/main" id="{ADA0D16D-1261-4409-AE49-97CE1AF51CBF}"/>
                </a:ext>
              </a:extLst>
            </p:cNvPr>
            <p:cNvCxnSpPr>
              <a:cxnSpLocks/>
            </p:cNvCxnSpPr>
            <p:nvPr/>
          </p:nvCxnSpPr>
          <p:spPr>
            <a:xfrm>
              <a:off x="4395193" y="2478628"/>
              <a:ext cx="144482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A4A44AF-AAF5-408F-B4AA-9178E51B9AB6}"/>
                </a:ext>
              </a:extLst>
            </p:cNvPr>
            <p:cNvSpPr>
              <a:spLocks noChangeAspect="1"/>
            </p:cNvSpPr>
            <p:nvPr/>
          </p:nvSpPr>
          <p:spPr>
            <a:xfrm>
              <a:off x="5090508" y="2450375"/>
              <a:ext cx="55843" cy="528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grpSp>
        <p:nvGrpSpPr>
          <p:cNvPr id="146" name="Group 145">
            <a:extLst>
              <a:ext uri="{FF2B5EF4-FFF2-40B4-BE49-F238E27FC236}">
                <a16:creationId xmlns:a16="http://schemas.microsoft.com/office/drawing/2014/main" id="{E87FA206-7C95-4ECE-9B34-22D724E9E2B0}"/>
              </a:ext>
            </a:extLst>
          </p:cNvPr>
          <p:cNvGrpSpPr/>
          <p:nvPr/>
        </p:nvGrpSpPr>
        <p:grpSpPr>
          <a:xfrm>
            <a:off x="4586290" y="2216236"/>
            <a:ext cx="1166216" cy="52874"/>
            <a:chOff x="4257675" y="2506763"/>
            <a:chExt cx="1166215" cy="52874"/>
          </a:xfrm>
        </p:grpSpPr>
        <p:cxnSp>
          <p:nvCxnSpPr>
            <p:cNvPr id="36" name="Straight Connector 35">
              <a:extLst>
                <a:ext uri="{FF2B5EF4-FFF2-40B4-BE49-F238E27FC236}">
                  <a16:creationId xmlns:a16="http://schemas.microsoft.com/office/drawing/2014/main" id="{E8F01554-239A-4FA8-B31B-C8F277F2B7D4}"/>
                </a:ext>
              </a:extLst>
            </p:cNvPr>
            <p:cNvCxnSpPr>
              <a:cxnSpLocks/>
            </p:cNvCxnSpPr>
            <p:nvPr/>
          </p:nvCxnSpPr>
          <p:spPr>
            <a:xfrm>
              <a:off x="4257675" y="2535016"/>
              <a:ext cx="116621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8433B6F-618E-4723-8029-759EBF084B7C}"/>
                </a:ext>
              </a:extLst>
            </p:cNvPr>
            <p:cNvSpPr>
              <a:spLocks noChangeAspect="1"/>
            </p:cNvSpPr>
            <p:nvPr/>
          </p:nvSpPr>
          <p:spPr>
            <a:xfrm>
              <a:off x="4812632" y="2506763"/>
              <a:ext cx="55843" cy="528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grpSp>
        <p:nvGrpSpPr>
          <p:cNvPr id="145" name="Group 144">
            <a:extLst>
              <a:ext uri="{FF2B5EF4-FFF2-40B4-BE49-F238E27FC236}">
                <a16:creationId xmlns:a16="http://schemas.microsoft.com/office/drawing/2014/main" id="{1E33946A-1C51-456D-A955-4AD35FFB933B}"/>
              </a:ext>
            </a:extLst>
          </p:cNvPr>
          <p:cNvGrpSpPr/>
          <p:nvPr/>
        </p:nvGrpSpPr>
        <p:grpSpPr>
          <a:xfrm>
            <a:off x="4665668" y="2295214"/>
            <a:ext cx="1073901" cy="52874"/>
            <a:chOff x="4345984" y="2571454"/>
            <a:chExt cx="1073901" cy="52874"/>
          </a:xfrm>
        </p:grpSpPr>
        <p:cxnSp>
          <p:nvCxnSpPr>
            <p:cNvPr id="39" name="Straight Connector 38">
              <a:extLst>
                <a:ext uri="{FF2B5EF4-FFF2-40B4-BE49-F238E27FC236}">
                  <a16:creationId xmlns:a16="http://schemas.microsoft.com/office/drawing/2014/main" id="{0118CFC1-85CE-4DE2-B3BA-2BB0B929ED20}"/>
                </a:ext>
              </a:extLst>
            </p:cNvPr>
            <p:cNvCxnSpPr/>
            <p:nvPr/>
          </p:nvCxnSpPr>
          <p:spPr>
            <a:xfrm>
              <a:off x="4345984" y="2597017"/>
              <a:ext cx="107390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86AB2707-7D4B-40F5-BC5E-D69D4A33E9FE}"/>
                </a:ext>
              </a:extLst>
            </p:cNvPr>
            <p:cNvSpPr>
              <a:spLocks noChangeAspect="1"/>
            </p:cNvSpPr>
            <p:nvPr/>
          </p:nvSpPr>
          <p:spPr>
            <a:xfrm>
              <a:off x="4854591" y="2571454"/>
              <a:ext cx="55843" cy="528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grpSp>
        <p:nvGrpSpPr>
          <p:cNvPr id="144" name="Group 143">
            <a:extLst>
              <a:ext uri="{FF2B5EF4-FFF2-40B4-BE49-F238E27FC236}">
                <a16:creationId xmlns:a16="http://schemas.microsoft.com/office/drawing/2014/main" id="{E23AA34A-8099-438C-89AB-17DFEF7BB4F7}"/>
              </a:ext>
            </a:extLst>
          </p:cNvPr>
          <p:cNvGrpSpPr/>
          <p:nvPr/>
        </p:nvGrpSpPr>
        <p:grpSpPr>
          <a:xfrm>
            <a:off x="5037930" y="2757700"/>
            <a:ext cx="558428" cy="52874"/>
            <a:chOff x="4745033" y="2876764"/>
            <a:chExt cx="558428" cy="52874"/>
          </a:xfrm>
        </p:grpSpPr>
        <p:cxnSp>
          <p:nvCxnSpPr>
            <p:cNvPr id="42" name="Straight Connector 41">
              <a:extLst>
                <a:ext uri="{FF2B5EF4-FFF2-40B4-BE49-F238E27FC236}">
                  <a16:creationId xmlns:a16="http://schemas.microsoft.com/office/drawing/2014/main" id="{B95D1B9B-387B-4B00-92C2-DC6BA3465E1E}"/>
                </a:ext>
              </a:extLst>
            </p:cNvPr>
            <p:cNvCxnSpPr/>
            <p:nvPr/>
          </p:nvCxnSpPr>
          <p:spPr>
            <a:xfrm>
              <a:off x="4745033" y="2905017"/>
              <a:ext cx="558428" cy="0"/>
            </a:xfrm>
            <a:prstGeom prst="line">
              <a:avLst/>
            </a:prstGeom>
            <a:solidFill>
              <a:srgbClr val="D0006F"/>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445FDA73-1D59-41CF-91AF-3253D5ED10D1}"/>
                </a:ext>
              </a:extLst>
            </p:cNvPr>
            <p:cNvSpPr>
              <a:spLocks noChangeAspect="1"/>
            </p:cNvSpPr>
            <p:nvPr/>
          </p:nvSpPr>
          <p:spPr>
            <a:xfrm>
              <a:off x="5009284" y="2876764"/>
              <a:ext cx="55843" cy="52874"/>
            </a:xfrm>
            <a:prstGeom prst="rect">
              <a:avLst/>
            </a:prstGeom>
            <a:solidFill>
              <a:srgbClr val="D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grpSp>
        <p:nvGrpSpPr>
          <p:cNvPr id="143" name="Group 142">
            <a:extLst>
              <a:ext uri="{FF2B5EF4-FFF2-40B4-BE49-F238E27FC236}">
                <a16:creationId xmlns:a16="http://schemas.microsoft.com/office/drawing/2014/main" id="{8FCBD3F1-A950-4189-BBD5-89C24DA7ABB4}"/>
              </a:ext>
            </a:extLst>
          </p:cNvPr>
          <p:cNvGrpSpPr/>
          <p:nvPr/>
        </p:nvGrpSpPr>
        <p:grpSpPr>
          <a:xfrm>
            <a:off x="5095277" y="2575222"/>
            <a:ext cx="892970" cy="52874"/>
            <a:chOff x="4734519" y="2751438"/>
            <a:chExt cx="892971" cy="52874"/>
          </a:xfrm>
        </p:grpSpPr>
        <p:cxnSp>
          <p:nvCxnSpPr>
            <p:cNvPr id="45" name="Straight Connector 44">
              <a:extLst>
                <a:ext uri="{FF2B5EF4-FFF2-40B4-BE49-F238E27FC236}">
                  <a16:creationId xmlns:a16="http://schemas.microsoft.com/office/drawing/2014/main" id="{69134F48-2FED-4814-87EE-A7C69453F049}"/>
                </a:ext>
              </a:extLst>
            </p:cNvPr>
            <p:cNvCxnSpPr>
              <a:cxnSpLocks/>
            </p:cNvCxnSpPr>
            <p:nvPr/>
          </p:nvCxnSpPr>
          <p:spPr>
            <a:xfrm>
              <a:off x="4734519" y="2779691"/>
              <a:ext cx="892971" cy="0"/>
            </a:xfrm>
            <a:prstGeom prst="line">
              <a:avLst/>
            </a:prstGeom>
            <a:solidFill>
              <a:srgbClr val="D0006F"/>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1439FF29-772F-4ABB-9292-BC293BFC60F7}"/>
                </a:ext>
              </a:extLst>
            </p:cNvPr>
            <p:cNvSpPr>
              <a:spLocks noChangeAspect="1"/>
            </p:cNvSpPr>
            <p:nvPr/>
          </p:nvSpPr>
          <p:spPr>
            <a:xfrm>
              <a:off x="5154685" y="2751438"/>
              <a:ext cx="55843" cy="52874"/>
            </a:xfrm>
            <a:prstGeom prst="rect">
              <a:avLst/>
            </a:prstGeom>
            <a:solidFill>
              <a:srgbClr val="D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grpSp>
        <p:nvGrpSpPr>
          <p:cNvPr id="142" name="Group 141">
            <a:extLst>
              <a:ext uri="{FF2B5EF4-FFF2-40B4-BE49-F238E27FC236}">
                <a16:creationId xmlns:a16="http://schemas.microsoft.com/office/drawing/2014/main" id="{D3ACC911-6454-4189-A83E-71CB8D4D521D}"/>
              </a:ext>
            </a:extLst>
          </p:cNvPr>
          <p:cNvGrpSpPr/>
          <p:nvPr/>
        </p:nvGrpSpPr>
        <p:grpSpPr>
          <a:xfrm>
            <a:off x="5168504" y="2662756"/>
            <a:ext cx="707231" cy="52874"/>
            <a:chOff x="4818459" y="2815160"/>
            <a:chExt cx="707231" cy="52874"/>
          </a:xfrm>
        </p:grpSpPr>
        <p:cxnSp>
          <p:nvCxnSpPr>
            <p:cNvPr id="48" name="Straight Connector 47">
              <a:extLst>
                <a:ext uri="{FF2B5EF4-FFF2-40B4-BE49-F238E27FC236}">
                  <a16:creationId xmlns:a16="http://schemas.microsoft.com/office/drawing/2014/main" id="{4CF00280-0010-44B9-BA5F-3EC2EDEBF4C6}"/>
                </a:ext>
              </a:extLst>
            </p:cNvPr>
            <p:cNvCxnSpPr>
              <a:cxnSpLocks/>
            </p:cNvCxnSpPr>
            <p:nvPr/>
          </p:nvCxnSpPr>
          <p:spPr>
            <a:xfrm>
              <a:off x="4818459" y="2843413"/>
              <a:ext cx="707231" cy="0"/>
            </a:xfrm>
            <a:prstGeom prst="line">
              <a:avLst/>
            </a:prstGeom>
            <a:solidFill>
              <a:srgbClr val="D0006F"/>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8546945-C5B6-4C32-910E-31B35225F759}"/>
                </a:ext>
              </a:extLst>
            </p:cNvPr>
            <p:cNvSpPr>
              <a:spLocks noChangeAspect="1"/>
            </p:cNvSpPr>
            <p:nvPr/>
          </p:nvSpPr>
          <p:spPr>
            <a:xfrm>
              <a:off x="5144796" y="2815160"/>
              <a:ext cx="55843" cy="52874"/>
            </a:xfrm>
            <a:prstGeom prst="rect">
              <a:avLst/>
            </a:prstGeom>
            <a:solidFill>
              <a:srgbClr val="D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grpSp>
        <p:nvGrpSpPr>
          <p:cNvPr id="141" name="Group 140">
            <a:extLst>
              <a:ext uri="{FF2B5EF4-FFF2-40B4-BE49-F238E27FC236}">
                <a16:creationId xmlns:a16="http://schemas.microsoft.com/office/drawing/2014/main" id="{E99FF834-3F17-4BCC-BF5A-4BDCC2281F5F}"/>
              </a:ext>
            </a:extLst>
          </p:cNvPr>
          <p:cNvGrpSpPr/>
          <p:nvPr/>
        </p:nvGrpSpPr>
        <p:grpSpPr>
          <a:xfrm>
            <a:off x="5105996" y="2847835"/>
            <a:ext cx="394674" cy="52874"/>
            <a:chOff x="4823818" y="2938329"/>
            <a:chExt cx="394674" cy="52874"/>
          </a:xfrm>
        </p:grpSpPr>
        <p:cxnSp>
          <p:nvCxnSpPr>
            <p:cNvPr id="51" name="Straight Connector 50">
              <a:extLst>
                <a:ext uri="{FF2B5EF4-FFF2-40B4-BE49-F238E27FC236}">
                  <a16:creationId xmlns:a16="http://schemas.microsoft.com/office/drawing/2014/main" id="{EBEECC71-4B76-45B6-B5B1-8A3DA2718A13}"/>
                </a:ext>
              </a:extLst>
            </p:cNvPr>
            <p:cNvCxnSpPr>
              <a:cxnSpLocks/>
            </p:cNvCxnSpPr>
            <p:nvPr/>
          </p:nvCxnSpPr>
          <p:spPr>
            <a:xfrm>
              <a:off x="4823818" y="2966582"/>
              <a:ext cx="394674" cy="0"/>
            </a:xfrm>
            <a:prstGeom prst="line">
              <a:avLst/>
            </a:prstGeom>
            <a:solidFill>
              <a:srgbClr val="D0006F"/>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F2BB2CA5-68BA-4503-BDFE-459ED32FB826}"/>
                </a:ext>
              </a:extLst>
            </p:cNvPr>
            <p:cNvSpPr>
              <a:spLocks noChangeAspect="1"/>
            </p:cNvSpPr>
            <p:nvPr/>
          </p:nvSpPr>
          <p:spPr>
            <a:xfrm>
              <a:off x="4993849" y="2938329"/>
              <a:ext cx="55843" cy="52874"/>
            </a:xfrm>
            <a:prstGeom prst="rect">
              <a:avLst/>
            </a:prstGeom>
            <a:solidFill>
              <a:srgbClr val="D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grpSp>
        <p:nvGrpSpPr>
          <p:cNvPr id="140" name="Group 139">
            <a:extLst>
              <a:ext uri="{FF2B5EF4-FFF2-40B4-BE49-F238E27FC236}">
                <a16:creationId xmlns:a16="http://schemas.microsoft.com/office/drawing/2014/main" id="{9761D8D0-7F40-4F32-BCBA-6976B1B513E7}"/>
              </a:ext>
            </a:extLst>
          </p:cNvPr>
          <p:cNvGrpSpPr/>
          <p:nvPr/>
        </p:nvGrpSpPr>
        <p:grpSpPr>
          <a:xfrm>
            <a:off x="4970319" y="2940472"/>
            <a:ext cx="343648" cy="52874"/>
            <a:chOff x="4718501" y="2997627"/>
            <a:chExt cx="343648" cy="52874"/>
          </a:xfrm>
        </p:grpSpPr>
        <p:cxnSp>
          <p:nvCxnSpPr>
            <p:cNvPr id="54" name="Straight Connector 53">
              <a:extLst>
                <a:ext uri="{FF2B5EF4-FFF2-40B4-BE49-F238E27FC236}">
                  <a16:creationId xmlns:a16="http://schemas.microsoft.com/office/drawing/2014/main" id="{05586A38-3775-4A66-94DC-EF6927EA189A}"/>
                </a:ext>
              </a:extLst>
            </p:cNvPr>
            <p:cNvCxnSpPr/>
            <p:nvPr/>
          </p:nvCxnSpPr>
          <p:spPr>
            <a:xfrm>
              <a:off x="4718501" y="3025880"/>
              <a:ext cx="343648" cy="0"/>
            </a:xfrm>
            <a:prstGeom prst="line">
              <a:avLst/>
            </a:prstGeom>
            <a:solidFill>
              <a:srgbClr val="D0006F"/>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D2453B49-10B2-4FFA-9E0A-6D7600E0E4E1}"/>
                </a:ext>
              </a:extLst>
            </p:cNvPr>
            <p:cNvSpPr>
              <a:spLocks noChangeAspect="1"/>
            </p:cNvSpPr>
            <p:nvPr/>
          </p:nvSpPr>
          <p:spPr>
            <a:xfrm>
              <a:off x="4860574" y="2997627"/>
              <a:ext cx="55843" cy="52874"/>
            </a:xfrm>
            <a:prstGeom prst="rect">
              <a:avLst/>
            </a:prstGeom>
            <a:solidFill>
              <a:srgbClr val="D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grpSp>
        <p:nvGrpSpPr>
          <p:cNvPr id="138" name="Group 137">
            <a:extLst>
              <a:ext uri="{FF2B5EF4-FFF2-40B4-BE49-F238E27FC236}">
                <a16:creationId xmlns:a16="http://schemas.microsoft.com/office/drawing/2014/main" id="{D3CA0308-BA9B-4CDF-BDC7-EA00F8A71741}"/>
              </a:ext>
            </a:extLst>
          </p:cNvPr>
          <p:cNvGrpSpPr/>
          <p:nvPr/>
        </p:nvGrpSpPr>
        <p:grpSpPr>
          <a:xfrm>
            <a:off x="5129619" y="3947718"/>
            <a:ext cx="419286" cy="52874"/>
            <a:chOff x="4836728" y="3666728"/>
            <a:chExt cx="419286" cy="52874"/>
          </a:xfrm>
        </p:grpSpPr>
        <p:cxnSp>
          <p:nvCxnSpPr>
            <p:cNvPr id="60" name="Straight Connector 59">
              <a:extLst>
                <a:ext uri="{FF2B5EF4-FFF2-40B4-BE49-F238E27FC236}">
                  <a16:creationId xmlns:a16="http://schemas.microsoft.com/office/drawing/2014/main" id="{49BE6B89-6521-472A-AD80-FD6260B4DB88}"/>
                </a:ext>
              </a:extLst>
            </p:cNvPr>
            <p:cNvCxnSpPr>
              <a:cxnSpLocks/>
            </p:cNvCxnSpPr>
            <p:nvPr/>
          </p:nvCxnSpPr>
          <p:spPr>
            <a:xfrm>
              <a:off x="4836728" y="3694981"/>
              <a:ext cx="419286" cy="0"/>
            </a:xfrm>
            <a:prstGeom prst="line">
              <a:avLst/>
            </a:prstGeom>
            <a:solidFill>
              <a:srgbClr val="D0006F"/>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F7A92657-C475-43EB-92A3-A98C92D7C47D}"/>
                </a:ext>
              </a:extLst>
            </p:cNvPr>
            <p:cNvSpPr>
              <a:spLocks noChangeAspect="1"/>
            </p:cNvSpPr>
            <p:nvPr/>
          </p:nvSpPr>
          <p:spPr>
            <a:xfrm>
              <a:off x="5021422" y="3666728"/>
              <a:ext cx="55843" cy="52874"/>
            </a:xfrm>
            <a:prstGeom prst="rect">
              <a:avLst/>
            </a:prstGeom>
            <a:solidFill>
              <a:srgbClr val="D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grpSp>
        <p:nvGrpSpPr>
          <p:cNvPr id="137" name="Group 136">
            <a:extLst>
              <a:ext uri="{FF2B5EF4-FFF2-40B4-BE49-F238E27FC236}">
                <a16:creationId xmlns:a16="http://schemas.microsoft.com/office/drawing/2014/main" id="{9C4E8B36-D790-4140-B640-F2E9432A307B}"/>
              </a:ext>
            </a:extLst>
          </p:cNvPr>
          <p:cNvGrpSpPr/>
          <p:nvPr/>
        </p:nvGrpSpPr>
        <p:grpSpPr>
          <a:xfrm>
            <a:off x="5052417" y="4040362"/>
            <a:ext cx="360757" cy="52874"/>
            <a:chOff x="4772026" y="3726039"/>
            <a:chExt cx="360757" cy="52874"/>
          </a:xfrm>
        </p:grpSpPr>
        <p:cxnSp>
          <p:nvCxnSpPr>
            <p:cNvPr id="63" name="Straight Connector 62">
              <a:extLst>
                <a:ext uri="{FF2B5EF4-FFF2-40B4-BE49-F238E27FC236}">
                  <a16:creationId xmlns:a16="http://schemas.microsoft.com/office/drawing/2014/main" id="{909D52EA-A6D4-4F74-80F7-29268137ABA1}"/>
                </a:ext>
              </a:extLst>
            </p:cNvPr>
            <p:cNvCxnSpPr>
              <a:cxnSpLocks/>
            </p:cNvCxnSpPr>
            <p:nvPr/>
          </p:nvCxnSpPr>
          <p:spPr>
            <a:xfrm>
              <a:off x="4772026" y="3754292"/>
              <a:ext cx="360757" cy="0"/>
            </a:xfrm>
            <a:prstGeom prst="line">
              <a:avLst/>
            </a:prstGeom>
            <a:solidFill>
              <a:srgbClr val="D0006F"/>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DDD5ABE2-5241-4B32-98A1-87AD57D8FB9E}"/>
                </a:ext>
              </a:extLst>
            </p:cNvPr>
            <p:cNvSpPr>
              <a:spLocks noChangeAspect="1"/>
            </p:cNvSpPr>
            <p:nvPr/>
          </p:nvSpPr>
          <p:spPr>
            <a:xfrm>
              <a:off x="4923911" y="3726039"/>
              <a:ext cx="55843" cy="52874"/>
            </a:xfrm>
            <a:prstGeom prst="rect">
              <a:avLst/>
            </a:prstGeom>
            <a:solidFill>
              <a:srgbClr val="D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grpSp>
        <p:nvGrpSpPr>
          <p:cNvPr id="136" name="Group 135">
            <a:extLst>
              <a:ext uri="{FF2B5EF4-FFF2-40B4-BE49-F238E27FC236}">
                <a16:creationId xmlns:a16="http://schemas.microsoft.com/office/drawing/2014/main" id="{DCBD456D-C308-4229-9CF7-33A5E44AD50C}"/>
              </a:ext>
            </a:extLst>
          </p:cNvPr>
          <p:cNvGrpSpPr/>
          <p:nvPr/>
        </p:nvGrpSpPr>
        <p:grpSpPr>
          <a:xfrm>
            <a:off x="5054204" y="4134093"/>
            <a:ext cx="282174" cy="52874"/>
            <a:chOff x="4784527" y="3791194"/>
            <a:chExt cx="282174" cy="52874"/>
          </a:xfrm>
        </p:grpSpPr>
        <p:cxnSp>
          <p:nvCxnSpPr>
            <p:cNvPr id="66" name="Straight Connector 65">
              <a:extLst>
                <a:ext uri="{FF2B5EF4-FFF2-40B4-BE49-F238E27FC236}">
                  <a16:creationId xmlns:a16="http://schemas.microsoft.com/office/drawing/2014/main" id="{DA898CD1-95EC-4A02-A951-CDDED84467E7}"/>
                </a:ext>
              </a:extLst>
            </p:cNvPr>
            <p:cNvCxnSpPr>
              <a:cxnSpLocks/>
            </p:cNvCxnSpPr>
            <p:nvPr/>
          </p:nvCxnSpPr>
          <p:spPr>
            <a:xfrm>
              <a:off x="4784527" y="3814308"/>
              <a:ext cx="282174" cy="0"/>
            </a:xfrm>
            <a:prstGeom prst="line">
              <a:avLst/>
            </a:prstGeom>
            <a:solidFill>
              <a:srgbClr val="D0006F"/>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AB622C3B-FBD7-430E-BB56-ED899A51E202}"/>
                </a:ext>
              </a:extLst>
            </p:cNvPr>
            <p:cNvSpPr>
              <a:spLocks noChangeAspect="1"/>
            </p:cNvSpPr>
            <p:nvPr/>
          </p:nvSpPr>
          <p:spPr>
            <a:xfrm>
              <a:off x="4903217" y="3791194"/>
              <a:ext cx="55843" cy="52874"/>
            </a:xfrm>
            <a:prstGeom prst="rect">
              <a:avLst/>
            </a:prstGeom>
            <a:solidFill>
              <a:srgbClr val="D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grpSp>
        <p:nvGrpSpPr>
          <p:cNvPr id="135" name="Group 134">
            <a:extLst>
              <a:ext uri="{FF2B5EF4-FFF2-40B4-BE49-F238E27FC236}">
                <a16:creationId xmlns:a16="http://schemas.microsoft.com/office/drawing/2014/main" id="{16034062-E9C7-4FBA-AF3A-B38E5C9B0734}"/>
              </a:ext>
            </a:extLst>
          </p:cNvPr>
          <p:cNvGrpSpPr/>
          <p:nvPr/>
        </p:nvGrpSpPr>
        <p:grpSpPr>
          <a:xfrm>
            <a:off x="4889905" y="4219831"/>
            <a:ext cx="262529" cy="52874"/>
            <a:chOff x="4634509" y="3853119"/>
            <a:chExt cx="262529" cy="52874"/>
          </a:xfrm>
        </p:grpSpPr>
        <p:cxnSp>
          <p:nvCxnSpPr>
            <p:cNvPr id="69" name="Straight Connector 68">
              <a:extLst>
                <a:ext uri="{FF2B5EF4-FFF2-40B4-BE49-F238E27FC236}">
                  <a16:creationId xmlns:a16="http://schemas.microsoft.com/office/drawing/2014/main" id="{25ACFFA4-F4C1-48B5-9969-74DF2FBB434C}"/>
                </a:ext>
              </a:extLst>
            </p:cNvPr>
            <p:cNvCxnSpPr>
              <a:cxnSpLocks/>
            </p:cNvCxnSpPr>
            <p:nvPr/>
          </p:nvCxnSpPr>
          <p:spPr>
            <a:xfrm>
              <a:off x="4634509" y="3881372"/>
              <a:ext cx="262529" cy="0"/>
            </a:xfrm>
            <a:prstGeom prst="line">
              <a:avLst/>
            </a:prstGeom>
            <a:solidFill>
              <a:srgbClr val="D0006F"/>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4C58AF87-0378-4507-A02B-BC4CCC38D14F}"/>
                </a:ext>
              </a:extLst>
            </p:cNvPr>
            <p:cNvSpPr>
              <a:spLocks noChangeAspect="1"/>
            </p:cNvSpPr>
            <p:nvPr/>
          </p:nvSpPr>
          <p:spPr>
            <a:xfrm>
              <a:off x="4740844" y="3853119"/>
              <a:ext cx="55843" cy="52874"/>
            </a:xfrm>
            <a:prstGeom prst="rect">
              <a:avLst/>
            </a:prstGeom>
            <a:solidFill>
              <a:srgbClr val="D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sp>
        <p:nvSpPr>
          <p:cNvPr id="71" name="Rectangle 70">
            <a:extLst>
              <a:ext uri="{FF2B5EF4-FFF2-40B4-BE49-F238E27FC236}">
                <a16:creationId xmlns:a16="http://schemas.microsoft.com/office/drawing/2014/main" id="{3BED7D63-6E9B-42C5-9BDD-B95A24A836FF}"/>
              </a:ext>
            </a:extLst>
          </p:cNvPr>
          <p:cNvSpPr>
            <a:spLocks/>
          </p:cNvSpPr>
          <p:nvPr/>
        </p:nvSpPr>
        <p:spPr>
          <a:xfrm>
            <a:off x="4930680" y="4318167"/>
            <a:ext cx="55843" cy="52874"/>
          </a:xfrm>
          <a:prstGeom prst="rect">
            <a:avLst/>
          </a:prstGeom>
          <a:solidFill>
            <a:srgbClr val="D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sp>
        <p:nvSpPr>
          <p:cNvPr id="73" name="TextBox 72">
            <a:extLst>
              <a:ext uri="{FF2B5EF4-FFF2-40B4-BE49-F238E27FC236}">
                <a16:creationId xmlns:a16="http://schemas.microsoft.com/office/drawing/2014/main" id="{CC4214EE-2AF5-48D8-9955-39965D6BBA9C}"/>
              </a:ext>
            </a:extLst>
          </p:cNvPr>
          <p:cNvSpPr txBox="1"/>
          <p:nvPr/>
        </p:nvSpPr>
        <p:spPr>
          <a:xfrm>
            <a:off x="5642399" y="4697488"/>
            <a:ext cx="779381" cy="215444"/>
          </a:xfrm>
          <a:prstGeom prst="rect">
            <a:avLst/>
          </a:prstGeom>
          <a:noFill/>
        </p:spPr>
        <p:txBody>
          <a:bodyPr wrap="none" rtlCol="0">
            <a:spAutoFit/>
          </a:bodyPr>
          <a:lstStyle/>
          <a:p>
            <a:pPr algn="ctr" defTabSz="457189"/>
            <a:r>
              <a:rPr lang="en-GB" sz="800" b="1" dirty="0">
                <a:solidFill>
                  <a:srgbClr val="000000"/>
                </a:solidFill>
                <a:latin typeface="Arial"/>
              </a:rPr>
              <a:t>Hazard ratio</a:t>
            </a:r>
          </a:p>
        </p:txBody>
      </p:sp>
      <p:sp>
        <p:nvSpPr>
          <p:cNvPr id="75" name="TextBox 74">
            <a:extLst>
              <a:ext uri="{FF2B5EF4-FFF2-40B4-BE49-F238E27FC236}">
                <a16:creationId xmlns:a16="http://schemas.microsoft.com/office/drawing/2014/main" id="{6D63E74E-9ECB-4CBE-87BA-25FB3E90B554}"/>
              </a:ext>
            </a:extLst>
          </p:cNvPr>
          <p:cNvSpPr txBox="1"/>
          <p:nvPr/>
        </p:nvSpPr>
        <p:spPr>
          <a:xfrm>
            <a:off x="7680267" y="4551587"/>
            <a:ext cx="300083" cy="215444"/>
          </a:xfrm>
          <a:prstGeom prst="rect">
            <a:avLst/>
          </a:prstGeom>
          <a:noFill/>
        </p:spPr>
        <p:txBody>
          <a:bodyPr wrap="none" rtlCol="0">
            <a:spAutoFit/>
          </a:bodyPr>
          <a:lstStyle/>
          <a:p>
            <a:pPr algn="ctr" defTabSz="457189"/>
            <a:r>
              <a:rPr lang="en-GB" sz="800" dirty="0">
                <a:solidFill>
                  <a:srgbClr val="000000"/>
                </a:solidFill>
                <a:latin typeface="Arial"/>
              </a:rPr>
              <a:t>10</a:t>
            </a:r>
          </a:p>
        </p:txBody>
      </p:sp>
      <p:sp>
        <p:nvSpPr>
          <p:cNvPr id="76" name="TextBox 75">
            <a:extLst>
              <a:ext uri="{FF2B5EF4-FFF2-40B4-BE49-F238E27FC236}">
                <a16:creationId xmlns:a16="http://schemas.microsoft.com/office/drawing/2014/main" id="{5DC41399-934F-483A-AE40-C85D4F4D3F93}"/>
              </a:ext>
            </a:extLst>
          </p:cNvPr>
          <p:cNvSpPr txBox="1"/>
          <p:nvPr/>
        </p:nvSpPr>
        <p:spPr>
          <a:xfrm>
            <a:off x="7182908" y="4551587"/>
            <a:ext cx="242374" cy="215444"/>
          </a:xfrm>
          <a:prstGeom prst="rect">
            <a:avLst/>
          </a:prstGeom>
          <a:noFill/>
        </p:spPr>
        <p:txBody>
          <a:bodyPr wrap="none" rtlCol="0">
            <a:spAutoFit/>
          </a:bodyPr>
          <a:lstStyle/>
          <a:p>
            <a:pPr algn="ctr" defTabSz="457189"/>
            <a:r>
              <a:rPr lang="en-GB" sz="800" dirty="0">
                <a:solidFill>
                  <a:srgbClr val="000000"/>
                </a:solidFill>
                <a:latin typeface="Arial"/>
              </a:rPr>
              <a:t>7</a:t>
            </a:r>
          </a:p>
        </p:txBody>
      </p:sp>
      <p:sp>
        <p:nvSpPr>
          <p:cNvPr id="77" name="TextBox 76">
            <a:extLst>
              <a:ext uri="{FF2B5EF4-FFF2-40B4-BE49-F238E27FC236}">
                <a16:creationId xmlns:a16="http://schemas.microsoft.com/office/drawing/2014/main" id="{923874B1-F9BE-49F0-9CA7-05C260FC64D4}"/>
              </a:ext>
            </a:extLst>
          </p:cNvPr>
          <p:cNvSpPr txBox="1"/>
          <p:nvPr/>
        </p:nvSpPr>
        <p:spPr>
          <a:xfrm>
            <a:off x="7558231" y="4551587"/>
            <a:ext cx="242374" cy="215444"/>
          </a:xfrm>
          <a:prstGeom prst="rect">
            <a:avLst/>
          </a:prstGeom>
          <a:noFill/>
        </p:spPr>
        <p:txBody>
          <a:bodyPr wrap="none" rtlCol="0">
            <a:spAutoFit/>
          </a:bodyPr>
          <a:lstStyle/>
          <a:p>
            <a:pPr algn="ctr" defTabSz="457189"/>
            <a:r>
              <a:rPr lang="en-GB" sz="800" dirty="0">
                <a:solidFill>
                  <a:srgbClr val="000000"/>
                </a:solidFill>
                <a:latin typeface="Arial"/>
              </a:rPr>
              <a:t>9</a:t>
            </a:r>
          </a:p>
        </p:txBody>
      </p:sp>
      <p:sp>
        <p:nvSpPr>
          <p:cNvPr id="78" name="TextBox 77">
            <a:extLst>
              <a:ext uri="{FF2B5EF4-FFF2-40B4-BE49-F238E27FC236}">
                <a16:creationId xmlns:a16="http://schemas.microsoft.com/office/drawing/2014/main" id="{28D6AC23-FF01-4F73-A10A-A57B021DB763}"/>
              </a:ext>
            </a:extLst>
          </p:cNvPr>
          <p:cNvSpPr txBox="1"/>
          <p:nvPr/>
        </p:nvSpPr>
        <p:spPr>
          <a:xfrm>
            <a:off x="6940274" y="4551587"/>
            <a:ext cx="242374" cy="215444"/>
          </a:xfrm>
          <a:prstGeom prst="rect">
            <a:avLst/>
          </a:prstGeom>
          <a:noFill/>
        </p:spPr>
        <p:txBody>
          <a:bodyPr wrap="none" rtlCol="0">
            <a:spAutoFit/>
          </a:bodyPr>
          <a:lstStyle/>
          <a:p>
            <a:pPr algn="ctr" defTabSz="457189"/>
            <a:r>
              <a:rPr lang="en-GB" sz="800" dirty="0">
                <a:solidFill>
                  <a:srgbClr val="000000"/>
                </a:solidFill>
                <a:latin typeface="Arial"/>
              </a:rPr>
              <a:t>6</a:t>
            </a:r>
          </a:p>
        </p:txBody>
      </p:sp>
      <p:sp>
        <p:nvSpPr>
          <p:cNvPr id="79" name="TextBox 78">
            <a:extLst>
              <a:ext uri="{FF2B5EF4-FFF2-40B4-BE49-F238E27FC236}">
                <a16:creationId xmlns:a16="http://schemas.microsoft.com/office/drawing/2014/main" id="{DA6CE3C0-F001-4562-9ECB-2675CC672605}"/>
              </a:ext>
            </a:extLst>
          </p:cNvPr>
          <p:cNvSpPr txBox="1"/>
          <p:nvPr/>
        </p:nvSpPr>
        <p:spPr>
          <a:xfrm>
            <a:off x="6645051" y="4551587"/>
            <a:ext cx="242374" cy="215444"/>
          </a:xfrm>
          <a:prstGeom prst="rect">
            <a:avLst/>
          </a:prstGeom>
          <a:noFill/>
        </p:spPr>
        <p:txBody>
          <a:bodyPr wrap="none" rtlCol="0">
            <a:spAutoFit/>
          </a:bodyPr>
          <a:lstStyle/>
          <a:p>
            <a:pPr algn="ctr" defTabSz="457189"/>
            <a:r>
              <a:rPr lang="en-GB" sz="800" dirty="0">
                <a:solidFill>
                  <a:srgbClr val="000000"/>
                </a:solidFill>
                <a:latin typeface="Arial"/>
              </a:rPr>
              <a:t>5</a:t>
            </a:r>
          </a:p>
        </p:txBody>
      </p:sp>
      <p:sp>
        <p:nvSpPr>
          <p:cNvPr id="80" name="TextBox 79">
            <a:extLst>
              <a:ext uri="{FF2B5EF4-FFF2-40B4-BE49-F238E27FC236}">
                <a16:creationId xmlns:a16="http://schemas.microsoft.com/office/drawing/2014/main" id="{CDF52280-A615-41D5-978C-85F6759BFA2E}"/>
              </a:ext>
            </a:extLst>
          </p:cNvPr>
          <p:cNvSpPr txBox="1"/>
          <p:nvPr/>
        </p:nvSpPr>
        <p:spPr>
          <a:xfrm>
            <a:off x="6483396" y="4551587"/>
            <a:ext cx="242374" cy="215444"/>
          </a:xfrm>
          <a:prstGeom prst="rect">
            <a:avLst/>
          </a:prstGeom>
          <a:noFill/>
        </p:spPr>
        <p:txBody>
          <a:bodyPr wrap="none" rtlCol="0">
            <a:spAutoFit/>
          </a:bodyPr>
          <a:lstStyle/>
          <a:p>
            <a:pPr algn="ctr" defTabSz="457189"/>
            <a:r>
              <a:rPr lang="en-GB" sz="800" dirty="0">
                <a:solidFill>
                  <a:srgbClr val="000000"/>
                </a:solidFill>
                <a:latin typeface="Arial"/>
              </a:rPr>
              <a:t>4</a:t>
            </a:r>
          </a:p>
        </p:txBody>
      </p:sp>
      <p:sp>
        <p:nvSpPr>
          <p:cNvPr id="81" name="TextBox 80">
            <a:extLst>
              <a:ext uri="{FF2B5EF4-FFF2-40B4-BE49-F238E27FC236}">
                <a16:creationId xmlns:a16="http://schemas.microsoft.com/office/drawing/2014/main" id="{C6FEB58B-D5EE-4AF6-AB22-4FE7674763A1}"/>
              </a:ext>
            </a:extLst>
          </p:cNvPr>
          <p:cNvSpPr txBox="1"/>
          <p:nvPr/>
        </p:nvSpPr>
        <p:spPr>
          <a:xfrm>
            <a:off x="6037163" y="4551587"/>
            <a:ext cx="242374" cy="215444"/>
          </a:xfrm>
          <a:prstGeom prst="rect">
            <a:avLst/>
          </a:prstGeom>
          <a:noFill/>
        </p:spPr>
        <p:txBody>
          <a:bodyPr wrap="none" rtlCol="0">
            <a:spAutoFit/>
          </a:bodyPr>
          <a:lstStyle/>
          <a:p>
            <a:pPr algn="ctr" defTabSz="457189"/>
            <a:r>
              <a:rPr lang="en-GB" sz="800" dirty="0">
                <a:solidFill>
                  <a:srgbClr val="000000"/>
                </a:solidFill>
                <a:latin typeface="Arial"/>
              </a:rPr>
              <a:t>3</a:t>
            </a:r>
          </a:p>
        </p:txBody>
      </p:sp>
      <p:sp>
        <p:nvSpPr>
          <p:cNvPr id="82" name="TextBox 81">
            <a:extLst>
              <a:ext uri="{FF2B5EF4-FFF2-40B4-BE49-F238E27FC236}">
                <a16:creationId xmlns:a16="http://schemas.microsoft.com/office/drawing/2014/main" id="{9F9CC02D-46AA-4E4D-BF08-47928DEC4259}"/>
              </a:ext>
            </a:extLst>
          </p:cNvPr>
          <p:cNvSpPr txBox="1"/>
          <p:nvPr/>
        </p:nvSpPr>
        <p:spPr>
          <a:xfrm>
            <a:off x="5706030" y="4551587"/>
            <a:ext cx="328937" cy="215444"/>
          </a:xfrm>
          <a:prstGeom prst="rect">
            <a:avLst/>
          </a:prstGeom>
          <a:noFill/>
        </p:spPr>
        <p:txBody>
          <a:bodyPr wrap="none" rtlCol="0">
            <a:spAutoFit/>
          </a:bodyPr>
          <a:lstStyle/>
          <a:p>
            <a:pPr algn="ctr" defTabSz="457189"/>
            <a:r>
              <a:rPr lang="en-GB" sz="800" dirty="0">
                <a:solidFill>
                  <a:srgbClr val="000000"/>
                </a:solidFill>
                <a:latin typeface="Arial"/>
              </a:rPr>
              <a:t>2.5</a:t>
            </a:r>
          </a:p>
        </p:txBody>
      </p:sp>
      <p:sp>
        <p:nvSpPr>
          <p:cNvPr id="83" name="TextBox 82">
            <a:extLst>
              <a:ext uri="{FF2B5EF4-FFF2-40B4-BE49-F238E27FC236}">
                <a16:creationId xmlns:a16="http://schemas.microsoft.com/office/drawing/2014/main" id="{9BE812D8-40A1-40B9-A60E-296B4E1FF6B1}"/>
              </a:ext>
            </a:extLst>
          </p:cNvPr>
          <p:cNvSpPr txBox="1"/>
          <p:nvPr/>
        </p:nvSpPr>
        <p:spPr>
          <a:xfrm>
            <a:off x="5082866" y="4551587"/>
            <a:ext cx="328937" cy="215444"/>
          </a:xfrm>
          <a:prstGeom prst="rect">
            <a:avLst/>
          </a:prstGeom>
          <a:noFill/>
        </p:spPr>
        <p:txBody>
          <a:bodyPr wrap="none" rtlCol="0">
            <a:spAutoFit/>
          </a:bodyPr>
          <a:lstStyle/>
          <a:p>
            <a:pPr algn="ctr" defTabSz="457189"/>
            <a:r>
              <a:rPr lang="en-GB" sz="800" dirty="0">
                <a:solidFill>
                  <a:srgbClr val="000000"/>
                </a:solidFill>
                <a:latin typeface="Arial"/>
              </a:rPr>
              <a:t>1.5</a:t>
            </a:r>
          </a:p>
        </p:txBody>
      </p:sp>
      <p:sp>
        <p:nvSpPr>
          <p:cNvPr id="84" name="TextBox 83">
            <a:extLst>
              <a:ext uri="{FF2B5EF4-FFF2-40B4-BE49-F238E27FC236}">
                <a16:creationId xmlns:a16="http://schemas.microsoft.com/office/drawing/2014/main" id="{A7DEF054-B7A7-4674-A63B-CA6AFA060881}"/>
              </a:ext>
            </a:extLst>
          </p:cNvPr>
          <p:cNvSpPr txBox="1"/>
          <p:nvPr/>
        </p:nvSpPr>
        <p:spPr>
          <a:xfrm>
            <a:off x="7384977" y="4551587"/>
            <a:ext cx="242374" cy="215444"/>
          </a:xfrm>
          <a:prstGeom prst="rect">
            <a:avLst/>
          </a:prstGeom>
          <a:noFill/>
        </p:spPr>
        <p:txBody>
          <a:bodyPr wrap="none" rtlCol="0">
            <a:spAutoFit/>
          </a:bodyPr>
          <a:lstStyle/>
          <a:p>
            <a:pPr algn="ctr" defTabSz="457189"/>
            <a:r>
              <a:rPr lang="en-GB" sz="800" dirty="0">
                <a:solidFill>
                  <a:srgbClr val="000000"/>
                </a:solidFill>
                <a:latin typeface="Arial"/>
              </a:rPr>
              <a:t>8</a:t>
            </a:r>
          </a:p>
        </p:txBody>
      </p:sp>
      <p:sp>
        <p:nvSpPr>
          <p:cNvPr id="85" name="TextBox 84">
            <a:extLst>
              <a:ext uri="{FF2B5EF4-FFF2-40B4-BE49-F238E27FC236}">
                <a16:creationId xmlns:a16="http://schemas.microsoft.com/office/drawing/2014/main" id="{2FFFD4BF-6357-4B76-9189-E4552DC1C9DF}"/>
              </a:ext>
            </a:extLst>
          </p:cNvPr>
          <p:cNvSpPr txBox="1"/>
          <p:nvPr/>
        </p:nvSpPr>
        <p:spPr>
          <a:xfrm>
            <a:off x="5572282" y="4551587"/>
            <a:ext cx="242374" cy="215444"/>
          </a:xfrm>
          <a:prstGeom prst="rect">
            <a:avLst/>
          </a:prstGeom>
          <a:noFill/>
        </p:spPr>
        <p:txBody>
          <a:bodyPr wrap="none" rtlCol="0">
            <a:spAutoFit/>
          </a:bodyPr>
          <a:lstStyle/>
          <a:p>
            <a:pPr algn="ctr" defTabSz="457189"/>
            <a:r>
              <a:rPr lang="en-GB" sz="800" dirty="0">
                <a:solidFill>
                  <a:srgbClr val="000000"/>
                </a:solidFill>
                <a:latin typeface="Arial"/>
              </a:rPr>
              <a:t>2</a:t>
            </a:r>
          </a:p>
        </p:txBody>
      </p:sp>
      <p:cxnSp>
        <p:nvCxnSpPr>
          <p:cNvPr id="91" name="Straight Connector 90">
            <a:extLst>
              <a:ext uri="{FF2B5EF4-FFF2-40B4-BE49-F238E27FC236}">
                <a16:creationId xmlns:a16="http://schemas.microsoft.com/office/drawing/2014/main" id="{0AFE8CB2-8DB2-4E68-AE0F-086FF515E165}"/>
              </a:ext>
            </a:extLst>
          </p:cNvPr>
          <p:cNvCxnSpPr>
            <a:cxnSpLocks/>
          </p:cNvCxnSpPr>
          <p:nvPr/>
        </p:nvCxnSpPr>
        <p:spPr>
          <a:xfrm flipV="1">
            <a:off x="3614082" y="4521053"/>
            <a:ext cx="4836013" cy="3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002EC633-AF10-494E-8749-386D6F35F621}"/>
              </a:ext>
            </a:extLst>
          </p:cNvPr>
          <p:cNvSpPr txBox="1"/>
          <p:nvPr/>
        </p:nvSpPr>
        <p:spPr>
          <a:xfrm>
            <a:off x="4122246" y="4551587"/>
            <a:ext cx="328937" cy="215444"/>
          </a:xfrm>
          <a:prstGeom prst="rect">
            <a:avLst/>
          </a:prstGeom>
          <a:noFill/>
        </p:spPr>
        <p:txBody>
          <a:bodyPr wrap="none" rtlCol="0">
            <a:spAutoFit/>
          </a:bodyPr>
          <a:lstStyle/>
          <a:p>
            <a:pPr algn="ctr" defTabSz="457189"/>
            <a:r>
              <a:rPr lang="en-GB" sz="800" dirty="0">
                <a:solidFill>
                  <a:srgbClr val="000000"/>
                </a:solidFill>
                <a:latin typeface="Arial"/>
              </a:rPr>
              <a:t>0.7</a:t>
            </a:r>
          </a:p>
        </p:txBody>
      </p:sp>
      <p:sp>
        <p:nvSpPr>
          <p:cNvPr id="88" name="TextBox 87">
            <a:extLst>
              <a:ext uri="{FF2B5EF4-FFF2-40B4-BE49-F238E27FC236}">
                <a16:creationId xmlns:a16="http://schemas.microsoft.com/office/drawing/2014/main" id="{E54247E4-9264-4BB8-A939-D7DBA401003D}"/>
              </a:ext>
            </a:extLst>
          </p:cNvPr>
          <p:cNvSpPr txBox="1"/>
          <p:nvPr/>
        </p:nvSpPr>
        <p:spPr>
          <a:xfrm>
            <a:off x="4321057" y="4551587"/>
            <a:ext cx="328937" cy="215444"/>
          </a:xfrm>
          <a:prstGeom prst="rect">
            <a:avLst/>
          </a:prstGeom>
          <a:noFill/>
        </p:spPr>
        <p:txBody>
          <a:bodyPr wrap="none" rtlCol="0">
            <a:spAutoFit/>
          </a:bodyPr>
          <a:lstStyle/>
          <a:p>
            <a:pPr algn="ctr" defTabSz="457189"/>
            <a:r>
              <a:rPr lang="en-GB" sz="800" dirty="0">
                <a:solidFill>
                  <a:srgbClr val="000000"/>
                </a:solidFill>
                <a:latin typeface="Arial"/>
              </a:rPr>
              <a:t>0.8</a:t>
            </a:r>
          </a:p>
        </p:txBody>
      </p:sp>
      <p:sp>
        <p:nvSpPr>
          <p:cNvPr id="89" name="TextBox 88">
            <a:extLst>
              <a:ext uri="{FF2B5EF4-FFF2-40B4-BE49-F238E27FC236}">
                <a16:creationId xmlns:a16="http://schemas.microsoft.com/office/drawing/2014/main" id="{9495D619-FA95-4BE9-9E40-CAA771416141}"/>
              </a:ext>
            </a:extLst>
          </p:cNvPr>
          <p:cNvSpPr txBox="1"/>
          <p:nvPr/>
        </p:nvSpPr>
        <p:spPr>
          <a:xfrm>
            <a:off x="4510343" y="4551587"/>
            <a:ext cx="328937" cy="215444"/>
          </a:xfrm>
          <a:prstGeom prst="rect">
            <a:avLst/>
          </a:prstGeom>
          <a:noFill/>
        </p:spPr>
        <p:txBody>
          <a:bodyPr wrap="none" rtlCol="0">
            <a:spAutoFit/>
          </a:bodyPr>
          <a:lstStyle/>
          <a:p>
            <a:pPr algn="ctr" defTabSz="457189"/>
            <a:r>
              <a:rPr lang="en-GB" sz="800" dirty="0">
                <a:solidFill>
                  <a:srgbClr val="000000"/>
                </a:solidFill>
                <a:latin typeface="Arial"/>
              </a:rPr>
              <a:t>0.9</a:t>
            </a:r>
          </a:p>
        </p:txBody>
      </p:sp>
      <p:sp>
        <p:nvSpPr>
          <p:cNvPr id="90" name="TextBox 89">
            <a:extLst>
              <a:ext uri="{FF2B5EF4-FFF2-40B4-BE49-F238E27FC236}">
                <a16:creationId xmlns:a16="http://schemas.microsoft.com/office/drawing/2014/main" id="{51B51B0B-5BED-491D-A245-175E29A17F99}"/>
              </a:ext>
            </a:extLst>
          </p:cNvPr>
          <p:cNvSpPr txBox="1"/>
          <p:nvPr/>
        </p:nvSpPr>
        <p:spPr>
          <a:xfrm>
            <a:off x="4700974" y="4550731"/>
            <a:ext cx="242374" cy="215444"/>
          </a:xfrm>
          <a:prstGeom prst="rect">
            <a:avLst/>
          </a:prstGeom>
          <a:noFill/>
        </p:spPr>
        <p:txBody>
          <a:bodyPr wrap="none" rtlCol="0">
            <a:spAutoFit/>
          </a:bodyPr>
          <a:lstStyle/>
          <a:p>
            <a:pPr algn="ctr" defTabSz="457189"/>
            <a:r>
              <a:rPr lang="en-GB" sz="800" dirty="0">
                <a:solidFill>
                  <a:srgbClr val="000000"/>
                </a:solidFill>
                <a:latin typeface="Arial"/>
              </a:rPr>
              <a:t>1</a:t>
            </a:r>
          </a:p>
        </p:txBody>
      </p:sp>
      <p:grpSp>
        <p:nvGrpSpPr>
          <p:cNvPr id="114" name="Group 113">
            <a:extLst>
              <a:ext uri="{FF2B5EF4-FFF2-40B4-BE49-F238E27FC236}">
                <a16:creationId xmlns:a16="http://schemas.microsoft.com/office/drawing/2014/main" id="{622E0332-06CB-4729-9965-056258209077}"/>
              </a:ext>
            </a:extLst>
          </p:cNvPr>
          <p:cNvGrpSpPr/>
          <p:nvPr/>
        </p:nvGrpSpPr>
        <p:grpSpPr>
          <a:xfrm>
            <a:off x="4620221" y="3588756"/>
            <a:ext cx="1082278" cy="55843"/>
            <a:chOff x="5867400" y="4785008"/>
            <a:chExt cx="1443037" cy="74457"/>
          </a:xfrm>
        </p:grpSpPr>
        <p:cxnSp>
          <p:nvCxnSpPr>
            <p:cNvPr id="133" name="Straight Connector 132">
              <a:extLst>
                <a:ext uri="{FF2B5EF4-FFF2-40B4-BE49-F238E27FC236}">
                  <a16:creationId xmlns:a16="http://schemas.microsoft.com/office/drawing/2014/main" id="{807A822E-DF94-40C4-8A0F-074BB0967CE5}"/>
                </a:ext>
              </a:extLst>
            </p:cNvPr>
            <p:cNvCxnSpPr>
              <a:cxnSpLocks/>
            </p:cNvCxnSpPr>
            <p:nvPr/>
          </p:nvCxnSpPr>
          <p:spPr>
            <a:xfrm>
              <a:off x="5867400" y="4820341"/>
              <a:ext cx="1443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5147255C-47EE-4307-AEE4-99B2C1C14031}"/>
                </a:ext>
              </a:extLst>
            </p:cNvPr>
            <p:cNvSpPr>
              <a:spLocks noChangeAspect="1"/>
            </p:cNvSpPr>
            <p:nvPr/>
          </p:nvSpPr>
          <p:spPr>
            <a:xfrm>
              <a:off x="6557492" y="4785008"/>
              <a:ext cx="74457" cy="74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grpSp>
        <p:nvGrpSpPr>
          <p:cNvPr id="156" name="Group 155">
            <a:extLst>
              <a:ext uri="{FF2B5EF4-FFF2-40B4-BE49-F238E27FC236}">
                <a16:creationId xmlns:a16="http://schemas.microsoft.com/office/drawing/2014/main" id="{C88F025F-940D-4FEF-A9C1-9D515A253C4D}"/>
              </a:ext>
            </a:extLst>
          </p:cNvPr>
          <p:cNvGrpSpPr/>
          <p:nvPr/>
        </p:nvGrpSpPr>
        <p:grpSpPr>
          <a:xfrm>
            <a:off x="4904185" y="3480524"/>
            <a:ext cx="1141214" cy="55843"/>
            <a:chOff x="6610351" y="4640698"/>
            <a:chExt cx="1521618" cy="74457"/>
          </a:xfrm>
        </p:grpSpPr>
        <p:cxnSp>
          <p:nvCxnSpPr>
            <p:cNvPr id="131" name="Straight Connector 130">
              <a:extLst>
                <a:ext uri="{FF2B5EF4-FFF2-40B4-BE49-F238E27FC236}">
                  <a16:creationId xmlns:a16="http://schemas.microsoft.com/office/drawing/2014/main" id="{5A71EAF9-8B4E-49F0-AFCC-CE3DBC489236}"/>
                </a:ext>
              </a:extLst>
            </p:cNvPr>
            <p:cNvCxnSpPr>
              <a:cxnSpLocks/>
            </p:cNvCxnSpPr>
            <p:nvPr/>
          </p:nvCxnSpPr>
          <p:spPr>
            <a:xfrm>
              <a:off x="6610351" y="4680912"/>
              <a:ext cx="1521618"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5A85716F-FD5F-4628-9686-40A15D1799FD}"/>
                </a:ext>
              </a:extLst>
            </p:cNvPr>
            <p:cNvSpPr>
              <a:spLocks noChangeAspect="1"/>
            </p:cNvSpPr>
            <p:nvPr/>
          </p:nvSpPr>
          <p:spPr>
            <a:xfrm>
              <a:off x="7335561" y="4640698"/>
              <a:ext cx="74457" cy="74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grpSp>
        <p:nvGrpSpPr>
          <p:cNvPr id="68" name="Group 67">
            <a:extLst>
              <a:ext uri="{FF2B5EF4-FFF2-40B4-BE49-F238E27FC236}">
                <a16:creationId xmlns:a16="http://schemas.microsoft.com/office/drawing/2014/main" id="{2EF99F58-541B-4349-83C1-C5E0DF1C918C}"/>
              </a:ext>
            </a:extLst>
          </p:cNvPr>
          <p:cNvGrpSpPr/>
          <p:nvPr/>
        </p:nvGrpSpPr>
        <p:grpSpPr>
          <a:xfrm>
            <a:off x="5257800" y="3405629"/>
            <a:ext cx="1362671" cy="55843"/>
            <a:chOff x="6615112" y="4540838"/>
            <a:chExt cx="1816894" cy="74457"/>
          </a:xfrm>
        </p:grpSpPr>
        <p:cxnSp>
          <p:nvCxnSpPr>
            <p:cNvPr id="128" name="Straight Connector 127">
              <a:extLst>
                <a:ext uri="{FF2B5EF4-FFF2-40B4-BE49-F238E27FC236}">
                  <a16:creationId xmlns:a16="http://schemas.microsoft.com/office/drawing/2014/main" id="{B4DA4BC8-497D-4AE3-8120-78139CAECC27}"/>
                </a:ext>
              </a:extLst>
            </p:cNvPr>
            <p:cNvCxnSpPr>
              <a:cxnSpLocks/>
            </p:cNvCxnSpPr>
            <p:nvPr/>
          </p:nvCxnSpPr>
          <p:spPr>
            <a:xfrm>
              <a:off x="6615112" y="4581208"/>
              <a:ext cx="181689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66C5B344-EC88-448D-8AF3-07D2F53D1C67}"/>
                </a:ext>
              </a:extLst>
            </p:cNvPr>
            <p:cNvSpPr>
              <a:spLocks noChangeAspect="1"/>
            </p:cNvSpPr>
            <p:nvPr/>
          </p:nvSpPr>
          <p:spPr>
            <a:xfrm>
              <a:off x="7490228" y="4540838"/>
              <a:ext cx="74457" cy="74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grpSp>
        <p:nvGrpSpPr>
          <p:cNvPr id="65" name="Group 64">
            <a:extLst>
              <a:ext uri="{FF2B5EF4-FFF2-40B4-BE49-F238E27FC236}">
                <a16:creationId xmlns:a16="http://schemas.microsoft.com/office/drawing/2014/main" id="{DC73A4D4-E214-4792-8DD0-3B5057C2C02B}"/>
              </a:ext>
            </a:extLst>
          </p:cNvPr>
          <p:cNvGrpSpPr/>
          <p:nvPr/>
        </p:nvGrpSpPr>
        <p:grpSpPr>
          <a:xfrm>
            <a:off x="5134570" y="3302223"/>
            <a:ext cx="1580555" cy="55843"/>
            <a:chOff x="6455569" y="4402964"/>
            <a:chExt cx="2107406" cy="74457"/>
          </a:xfrm>
        </p:grpSpPr>
        <p:cxnSp>
          <p:nvCxnSpPr>
            <p:cNvPr id="126" name="Straight Connector 125">
              <a:extLst>
                <a:ext uri="{FF2B5EF4-FFF2-40B4-BE49-F238E27FC236}">
                  <a16:creationId xmlns:a16="http://schemas.microsoft.com/office/drawing/2014/main" id="{A694F41B-6E5D-4C72-BA2B-652ADEA07516}"/>
                </a:ext>
              </a:extLst>
            </p:cNvPr>
            <p:cNvCxnSpPr>
              <a:cxnSpLocks/>
            </p:cNvCxnSpPr>
            <p:nvPr/>
          </p:nvCxnSpPr>
          <p:spPr>
            <a:xfrm>
              <a:off x="6455569" y="4440192"/>
              <a:ext cx="210740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BED1BB57-5B4C-4C06-99EB-C7FE59C3C1FF}"/>
                </a:ext>
              </a:extLst>
            </p:cNvPr>
            <p:cNvSpPr>
              <a:spLocks noChangeAspect="1"/>
            </p:cNvSpPr>
            <p:nvPr/>
          </p:nvSpPr>
          <p:spPr>
            <a:xfrm>
              <a:off x="7475517" y="4402964"/>
              <a:ext cx="74457" cy="74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grpSp>
        <p:nvGrpSpPr>
          <p:cNvPr id="56" name="Group 55">
            <a:extLst>
              <a:ext uri="{FF2B5EF4-FFF2-40B4-BE49-F238E27FC236}">
                <a16:creationId xmlns:a16="http://schemas.microsoft.com/office/drawing/2014/main" id="{222605D2-FE71-4AC3-8179-07B0036430B4}"/>
              </a:ext>
            </a:extLst>
          </p:cNvPr>
          <p:cNvGrpSpPr/>
          <p:nvPr/>
        </p:nvGrpSpPr>
        <p:grpSpPr>
          <a:xfrm>
            <a:off x="5406033" y="3220203"/>
            <a:ext cx="1675209" cy="55843"/>
            <a:chOff x="6769894" y="4293604"/>
            <a:chExt cx="2233612" cy="74457"/>
          </a:xfrm>
        </p:grpSpPr>
        <p:cxnSp>
          <p:nvCxnSpPr>
            <p:cNvPr id="124" name="Straight Connector 123">
              <a:extLst>
                <a:ext uri="{FF2B5EF4-FFF2-40B4-BE49-F238E27FC236}">
                  <a16:creationId xmlns:a16="http://schemas.microsoft.com/office/drawing/2014/main" id="{6B8DD118-D8DE-4BD3-A19B-1FC79CA7F857}"/>
                </a:ext>
              </a:extLst>
            </p:cNvPr>
            <p:cNvCxnSpPr>
              <a:cxnSpLocks/>
            </p:cNvCxnSpPr>
            <p:nvPr/>
          </p:nvCxnSpPr>
          <p:spPr>
            <a:xfrm>
              <a:off x="6769894" y="4330831"/>
              <a:ext cx="223361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80E1A12A-C59C-441A-A90B-B56D2683EF56}"/>
                </a:ext>
              </a:extLst>
            </p:cNvPr>
            <p:cNvSpPr>
              <a:spLocks noChangeAspect="1"/>
            </p:cNvSpPr>
            <p:nvPr/>
          </p:nvSpPr>
          <p:spPr>
            <a:xfrm>
              <a:off x="7853992" y="4293604"/>
              <a:ext cx="74457" cy="74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sp>
        <p:nvSpPr>
          <p:cNvPr id="127" name="TextBox 126">
            <a:extLst>
              <a:ext uri="{FF2B5EF4-FFF2-40B4-BE49-F238E27FC236}">
                <a16:creationId xmlns:a16="http://schemas.microsoft.com/office/drawing/2014/main" id="{A7B58888-4494-4E02-B713-E0610B5DA625}"/>
              </a:ext>
            </a:extLst>
          </p:cNvPr>
          <p:cNvSpPr txBox="1"/>
          <p:nvPr/>
        </p:nvSpPr>
        <p:spPr>
          <a:xfrm>
            <a:off x="477716" y="2174622"/>
            <a:ext cx="2740253" cy="1421928"/>
          </a:xfrm>
          <a:prstGeom prst="rect">
            <a:avLst/>
          </a:prstGeom>
          <a:noFill/>
        </p:spPr>
        <p:txBody>
          <a:bodyPr wrap="square" rtlCol="0">
            <a:spAutoFit/>
          </a:bodyPr>
          <a:lstStyle/>
          <a:p>
            <a:pPr algn="ctr" defTabSz="457189">
              <a:lnSpc>
                <a:spcPct val="90000"/>
              </a:lnSpc>
              <a:spcBef>
                <a:spcPts val="1200"/>
              </a:spcBef>
              <a:buClr>
                <a:srgbClr val="7F134C"/>
              </a:buClr>
            </a:pPr>
            <a:r>
              <a:rPr lang="en-GB" sz="1600" b="1" dirty="0">
                <a:solidFill>
                  <a:srgbClr val="D0006F"/>
                </a:solidFill>
              </a:rPr>
              <a:t>‘‘Patients should be evaluated and considered for alternative treatment strategies early in the course of their asthma to avoid the need for OCS’’</a:t>
            </a:r>
          </a:p>
        </p:txBody>
      </p:sp>
      <p:grpSp>
        <p:nvGrpSpPr>
          <p:cNvPr id="4" name="Group 3">
            <a:extLst>
              <a:ext uri="{FF2B5EF4-FFF2-40B4-BE49-F238E27FC236}">
                <a16:creationId xmlns:a16="http://schemas.microsoft.com/office/drawing/2014/main" id="{104B4445-24B3-44DD-BD6F-EFFCA63C9DBE}"/>
              </a:ext>
            </a:extLst>
          </p:cNvPr>
          <p:cNvGrpSpPr/>
          <p:nvPr/>
        </p:nvGrpSpPr>
        <p:grpSpPr>
          <a:xfrm>
            <a:off x="4286716" y="4521053"/>
            <a:ext cx="4023605" cy="67500"/>
            <a:chOff x="5715620" y="6028070"/>
            <a:chExt cx="5364807" cy="108460"/>
          </a:xfrm>
        </p:grpSpPr>
        <p:cxnSp>
          <p:nvCxnSpPr>
            <p:cNvPr id="92" name="Straight Connector 91">
              <a:extLst>
                <a:ext uri="{FF2B5EF4-FFF2-40B4-BE49-F238E27FC236}">
                  <a16:creationId xmlns:a16="http://schemas.microsoft.com/office/drawing/2014/main" id="{BC1595D6-D4A7-4D30-84AE-3031144BA0C1}"/>
                </a:ext>
              </a:extLst>
            </p:cNvPr>
            <p:cNvCxnSpPr/>
            <p:nvPr/>
          </p:nvCxnSpPr>
          <p:spPr>
            <a:xfrm>
              <a:off x="7589758" y="6028070"/>
              <a:ext cx="0" cy="108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0AB91AA-C7CD-4D82-A79D-CB7DF5EEF15D}"/>
                </a:ext>
              </a:extLst>
            </p:cNvPr>
            <p:cNvCxnSpPr/>
            <p:nvPr/>
          </p:nvCxnSpPr>
          <p:spPr>
            <a:xfrm>
              <a:off x="7824334" y="6028070"/>
              <a:ext cx="0" cy="108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903919-BCE5-45F6-B407-4AE49AED4413}"/>
                </a:ext>
              </a:extLst>
            </p:cNvPr>
            <p:cNvCxnSpPr/>
            <p:nvPr/>
          </p:nvCxnSpPr>
          <p:spPr>
            <a:xfrm>
              <a:off x="6997092" y="6028070"/>
              <a:ext cx="0" cy="108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ED4F649-B6E8-4CEE-9CC5-7ACF5C42AF37}"/>
                </a:ext>
              </a:extLst>
            </p:cNvPr>
            <p:cNvCxnSpPr/>
            <p:nvPr/>
          </p:nvCxnSpPr>
          <p:spPr>
            <a:xfrm>
              <a:off x="8209783" y="6028070"/>
              <a:ext cx="0" cy="108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8D1EF7-F4DB-49D6-A332-AD7B9E6ECC7F}"/>
                </a:ext>
              </a:extLst>
            </p:cNvPr>
            <p:cNvCxnSpPr/>
            <p:nvPr/>
          </p:nvCxnSpPr>
          <p:spPr>
            <a:xfrm>
              <a:off x="8532228" y="6028070"/>
              <a:ext cx="0" cy="108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86E4F21-097C-4A14-9CFD-14A384B7860F}"/>
                </a:ext>
              </a:extLst>
            </p:cNvPr>
            <p:cNvCxnSpPr/>
            <p:nvPr/>
          </p:nvCxnSpPr>
          <p:spPr>
            <a:xfrm>
              <a:off x="8804083" y="6028070"/>
              <a:ext cx="0" cy="108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E7AED36-313D-4D62-BDF1-4A198521C4CB}"/>
                </a:ext>
              </a:extLst>
            </p:cNvPr>
            <p:cNvCxnSpPr/>
            <p:nvPr/>
          </p:nvCxnSpPr>
          <p:spPr>
            <a:xfrm>
              <a:off x="9023313" y="6028070"/>
              <a:ext cx="0" cy="108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78AF4D3-E931-4766-84E7-7E2FABA0EC3B}"/>
                </a:ext>
              </a:extLst>
            </p:cNvPr>
            <p:cNvCxnSpPr/>
            <p:nvPr/>
          </p:nvCxnSpPr>
          <p:spPr>
            <a:xfrm>
              <a:off x="9415280" y="6028070"/>
              <a:ext cx="0" cy="108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941E90C-8BCB-4939-88EF-251B0955F776}"/>
                </a:ext>
              </a:extLst>
            </p:cNvPr>
            <p:cNvCxnSpPr/>
            <p:nvPr/>
          </p:nvCxnSpPr>
          <p:spPr>
            <a:xfrm>
              <a:off x="9738792" y="6028070"/>
              <a:ext cx="0" cy="108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B4994A-B0F6-416C-A3EE-425E25A2033F}"/>
                </a:ext>
              </a:extLst>
            </p:cNvPr>
            <p:cNvCxnSpPr/>
            <p:nvPr/>
          </p:nvCxnSpPr>
          <p:spPr>
            <a:xfrm>
              <a:off x="10002902" y="6028070"/>
              <a:ext cx="0" cy="108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D757B92-86DD-4033-8866-2DD7C33B1E41}"/>
                </a:ext>
              </a:extLst>
            </p:cNvPr>
            <p:cNvCxnSpPr/>
            <p:nvPr/>
          </p:nvCxnSpPr>
          <p:spPr>
            <a:xfrm>
              <a:off x="10238581" y="6028070"/>
              <a:ext cx="0" cy="108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E1795AF-BFF3-4F2F-A898-3E301457BBC8}"/>
                </a:ext>
              </a:extLst>
            </p:cNvPr>
            <p:cNvCxnSpPr/>
            <p:nvPr/>
          </p:nvCxnSpPr>
          <p:spPr>
            <a:xfrm>
              <a:off x="10440409" y="6028070"/>
              <a:ext cx="0" cy="108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608DCAC-F344-44AA-981F-C3A00C135DE6}"/>
                </a:ext>
              </a:extLst>
            </p:cNvPr>
            <p:cNvCxnSpPr/>
            <p:nvPr/>
          </p:nvCxnSpPr>
          <p:spPr>
            <a:xfrm>
              <a:off x="10624926" y="6028070"/>
              <a:ext cx="0" cy="108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4C4DB18-5E6F-4F09-B2B6-87FABA37F299}"/>
                </a:ext>
              </a:extLst>
            </p:cNvPr>
            <p:cNvCxnSpPr/>
            <p:nvPr/>
          </p:nvCxnSpPr>
          <p:spPr>
            <a:xfrm>
              <a:off x="10789779" y="6028070"/>
              <a:ext cx="0" cy="108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F9D8402-0A2A-4E0A-8218-EAA461F2468B}"/>
                </a:ext>
              </a:extLst>
            </p:cNvPr>
            <p:cNvCxnSpPr/>
            <p:nvPr/>
          </p:nvCxnSpPr>
          <p:spPr>
            <a:xfrm>
              <a:off x="10939500" y="6028070"/>
              <a:ext cx="0" cy="108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479A760-57D8-4EA1-AE0B-2A74FB53C452}"/>
                </a:ext>
              </a:extLst>
            </p:cNvPr>
            <p:cNvCxnSpPr/>
            <p:nvPr/>
          </p:nvCxnSpPr>
          <p:spPr>
            <a:xfrm>
              <a:off x="7327569" y="6028070"/>
              <a:ext cx="0" cy="108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3FBEA4A-CDB4-4F29-AED8-5C0DB6D4486F}"/>
                </a:ext>
              </a:extLst>
            </p:cNvPr>
            <p:cNvCxnSpPr/>
            <p:nvPr/>
          </p:nvCxnSpPr>
          <p:spPr>
            <a:xfrm>
              <a:off x="6612126" y="6028070"/>
              <a:ext cx="0" cy="108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2794C88-4D33-47D5-9191-8342AC54BDFD}"/>
                </a:ext>
              </a:extLst>
            </p:cNvPr>
            <p:cNvCxnSpPr/>
            <p:nvPr/>
          </p:nvCxnSpPr>
          <p:spPr>
            <a:xfrm>
              <a:off x="5715620" y="6028070"/>
              <a:ext cx="0" cy="108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87167C7-B3A4-47D5-97E6-4980F0EA2EFD}"/>
                </a:ext>
              </a:extLst>
            </p:cNvPr>
            <p:cNvCxnSpPr/>
            <p:nvPr/>
          </p:nvCxnSpPr>
          <p:spPr>
            <a:xfrm>
              <a:off x="5989220" y="6028070"/>
              <a:ext cx="0" cy="108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0E290B8-6B62-49E5-AE56-9FDDBD59F350}"/>
                </a:ext>
              </a:extLst>
            </p:cNvPr>
            <p:cNvCxnSpPr/>
            <p:nvPr/>
          </p:nvCxnSpPr>
          <p:spPr>
            <a:xfrm>
              <a:off x="6216024" y="6028070"/>
              <a:ext cx="0" cy="108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631681C-92FA-44CF-8E9F-B3019E83A509}"/>
                </a:ext>
              </a:extLst>
            </p:cNvPr>
            <p:cNvCxnSpPr/>
            <p:nvPr/>
          </p:nvCxnSpPr>
          <p:spPr>
            <a:xfrm>
              <a:off x="6427761" y="6028070"/>
              <a:ext cx="0" cy="108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5F0CC04-7873-44AF-A77F-77DA47BCF8BB}"/>
                </a:ext>
              </a:extLst>
            </p:cNvPr>
            <p:cNvCxnSpPr/>
            <p:nvPr/>
          </p:nvCxnSpPr>
          <p:spPr>
            <a:xfrm>
              <a:off x="11080427" y="6028070"/>
              <a:ext cx="0" cy="108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2" name="Group 161">
            <a:extLst>
              <a:ext uri="{FF2B5EF4-FFF2-40B4-BE49-F238E27FC236}">
                <a16:creationId xmlns:a16="http://schemas.microsoft.com/office/drawing/2014/main" id="{1D554D15-9E07-4795-982C-F44ECAF21E9D}"/>
              </a:ext>
            </a:extLst>
          </p:cNvPr>
          <p:cNvGrpSpPr/>
          <p:nvPr/>
        </p:nvGrpSpPr>
        <p:grpSpPr>
          <a:xfrm>
            <a:off x="5531049" y="3862005"/>
            <a:ext cx="466130" cy="55843"/>
            <a:chOff x="6931819" y="5149340"/>
            <a:chExt cx="621507" cy="74457"/>
          </a:xfrm>
        </p:grpSpPr>
        <p:cxnSp>
          <p:nvCxnSpPr>
            <p:cNvPr id="57" name="Straight Connector 56">
              <a:extLst>
                <a:ext uri="{FF2B5EF4-FFF2-40B4-BE49-F238E27FC236}">
                  <a16:creationId xmlns:a16="http://schemas.microsoft.com/office/drawing/2014/main" id="{BD69A065-DCCC-4CF3-BB06-A53AA2370E10}"/>
                </a:ext>
              </a:extLst>
            </p:cNvPr>
            <p:cNvCxnSpPr>
              <a:cxnSpLocks/>
            </p:cNvCxnSpPr>
            <p:nvPr/>
          </p:nvCxnSpPr>
          <p:spPr>
            <a:xfrm>
              <a:off x="6931819" y="5186568"/>
              <a:ext cx="621507" cy="0"/>
            </a:xfrm>
            <a:prstGeom prst="line">
              <a:avLst/>
            </a:prstGeom>
            <a:solidFill>
              <a:srgbClr val="D0006F"/>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9B22229C-6BCE-4EBA-96B4-6E8EBC5C6CEC}"/>
                </a:ext>
              </a:extLst>
            </p:cNvPr>
            <p:cNvSpPr>
              <a:spLocks noChangeAspect="1"/>
            </p:cNvSpPr>
            <p:nvPr/>
          </p:nvSpPr>
          <p:spPr>
            <a:xfrm>
              <a:off x="7200161" y="5149340"/>
              <a:ext cx="74457" cy="74457"/>
            </a:xfrm>
            <a:prstGeom prst="rect">
              <a:avLst/>
            </a:prstGeom>
            <a:solidFill>
              <a:srgbClr val="D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GB" dirty="0">
                <a:solidFill>
                  <a:srgbClr val="FFFFFF"/>
                </a:solidFill>
                <a:latin typeface="Arial"/>
              </a:endParaRPr>
            </a:p>
          </p:txBody>
        </p:sp>
      </p:grpSp>
      <p:sp>
        <p:nvSpPr>
          <p:cNvPr id="132" name="TextBox 131">
            <a:extLst>
              <a:ext uri="{FF2B5EF4-FFF2-40B4-BE49-F238E27FC236}">
                <a16:creationId xmlns:a16="http://schemas.microsoft.com/office/drawing/2014/main" id="{245EBEF2-AF7E-4FF3-8BBB-42D30AE8FDBB}"/>
              </a:ext>
            </a:extLst>
          </p:cNvPr>
          <p:cNvSpPr txBox="1"/>
          <p:nvPr/>
        </p:nvSpPr>
        <p:spPr>
          <a:xfrm>
            <a:off x="3389468" y="848279"/>
            <a:ext cx="5430681" cy="400110"/>
          </a:xfrm>
          <a:prstGeom prst="rect">
            <a:avLst/>
          </a:prstGeom>
          <a:noFill/>
        </p:spPr>
        <p:txBody>
          <a:bodyPr wrap="square" rtlCol="0">
            <a:spAutoFit/>
          </a:bodyPr>
          <a:lstStyle/>
          <a:p>
            <a:pPr lvl="0" algn="ctr">
              <a:defRPr/>
            </a:pPr>
            <a:r>
              <a:rPr kumimoji="0" lang="en-GB" sz="1000" b="1" i="0" u="none" strike="noStrike" kern="1200" cap="none" spc="0" normalizeH="0" baseline="0" noProof="0" dirty="0">
                <a:ln>
                  <a:noFill/>
                </a:ln>
                <a:solidFill>
                  <a:srgbClr val="000000"/>
                </a:solidFill>
                <a:effectLst/>
                <a:uLnTx/>
                <a:uFillTx/>
                <a:latin typeface="Arial"/>
                <a:ea typeface="+mn-ea"/>
                <a:cs typeface="+mn-cs"/>
              </a:rPr>
              <a:t>Adjusted hazard ratio (95% CI) for each AE in the SCS arms for categorised, cumulative SCS exposures versus reference category (&gt;0–&lt;0.5 g cumulative exposure)</a:t>
            </a:r>
            <a:endParaRPr kumimoji="0" lang="en-GB" sz="1000" b="1" i="0" u="none" strike="noStrike" kern="1200" cap="none" spc="0" normalizeH="0" baseline="3000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60209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DC47-D003-4ECE-99EB-9F0DE978911A}"/>
              </a:ext>
            </a:extLst>
          </p:cNvPr>
          <p:cNvSpPr>
            <a:spLocks noGrp="1"/>
          </p:cNvSpPr>
          <p:nvPr>
            <p:ph type="title"/>
          </p:nvPr>
        </p:nvSpPr>
        <p:spPr/>
        <p:txBody>
          <a:bodyPr/>
          <a:lstStyle/>
          <a:p>
            <a:r>
              <a:rPr lang="en-US" dirty="0"/>
              <a:t>Adverse event risks are higher with cumulative OCS doses </a:t>
            </a:r>
            <a:br>
              <a:rPr lang="en-US" dirty="0"/>
            </a:br>
            <a:r>
              <a:rPr lang="en-US" dirty="0"/>
              <a:t>in patients with asthma</a:t>
            </a:r>
          </a:p>
        </p:txBody>
      </p:sp>
      <p:sp>
        <p:nvSpPr>
          <p:cNvPr id="5" name="Content Placeholder 4">
            <a:extLst>
              <a:ext uri="{FF2B5EF4-FFF2-40B4-BE49-F238E27FC236}">
                <a16:creationId xmlns:a16="http://schemas.microsoft.com/office/drawing/2014/main" id="{3A9DDE8D-51B4-4DA1-A642-EDC8EB6FD354}"/>
              </a:ext>
            </a:extLst>
          </p:cNvPr>
          <p:cNvSpPr>
            <a:spLocks noGrp="1"/>
          </p:cNvSpPr>
          <p:nvPr>
            <p:ph type="body" sz="quarter" idx="13"/>
          </p:nvPr>
        </p:nvSpPr>
        <p:spPr>
          <a:xfrm>
            <a:off x="246986" y="4372771"/>
            <a:ext cx="8602768" cy="763502"/>
          </a:xfrm>
        </p:spPr>
        <p:txBody>
          <a:bodyPr/>
          <a:lstStyle/>
          <a:p>
            <a:br>
              <a:rPr lang="en-US" sz="600" dirty="0"/>
            </a:br>
            <a:r>
              <a:rPr lang="en-US" sz="600" dirty="0"/>
              <a:t>*The cut-offs used in this study as current OCS use were 0, 1–3, and ≥4 prescriptions. Although the magnitude of the odds ratio was highest for exposure to ≥4 OCS prescriptions/year, exposure to 1–3 OCS prescriptions/year was also associated with the development of current and future AEs .</a:t>
            </a:r>
            <a:br>
              <a:rPr lang="en-US" sz="600" dirty="0"/>
            </a:br>
            <a:r>
              <a:rPr lang="en-US" sz="600" dirty="0"/>
              <a:t>†Retrospective cohort study of adult patients with asthma from 2000–2014 data from an insurance claims set (N=228,436); results of logistic regression controlling for age, sex, geographic region, years since index date, insurance type, use of immunosuppressive medication other than OCS and general comorbidity burden. AEs that were not significantly different are not included (</a:t>
            </a:r>
            <a:r>
              <a:rPr lang="en-US" sz="600" dirty="0" err="1"/>
              <a:t>eg</a:t>
            </a:r>
            <a:r>
              <a:rPr lang="en-US" sz="600" dirty="0"/>
              <a:t>, metabolic syndrome, avascular necrosis, dyslipidemia, glaucoma, and tuberculosis).</a:t>
            </a:r>
            <a:br>
              <a:rPr lang="en-US" sz="600" dirty="0"/>
            </a:br>
            <a:r>
              <a:rPr lang="en-US" sz="600" dirty="0"/>
              <a:t>AE = adverse event; OCS = oral corticosteroid.</a:t>
            </a:r>
          </a:p>
          <a:p>
            <a:r>
              <a:rPr lang="en-US" sz="600" dirty="0"/>
              <a:t>Sullivan PW et al. </a:t>
            </a:r>
            <a:r>
              <a:rPr lang="en-US" sz="600" i="1" dirty="0"/>
              <a:t>J Allergy Clin Immunol.</a:t>
            </a:r>
            <a:r>
              <a:rPr lang="en-US" sz="600" dirty="0"/>
              <a:t> 2018;141:110</a:t>
            </a:r>
            <a:r>
              <a:rPr lang="en-GB" sz="600" dirty="0"/>
              <a:t>-</a:t>
            </a:r>
            <a:r>
              <a:rPr lang="en-US" sz="600" dirty="0"/>
              <a:t>116.</a:t>
            </a:r>
          </a:p>
        </p:txBody>
      </p:sp>
      <p:sp>
        <p:nvSpPr>
          <p:cNvPr id="3" name="Slide Number Placeholder 2">
            <a:extLst>
              <a:ext uri="{FF2B5EF4-FFF2-40B4-BE49-F238E27FC236}">
                <a16:creationId xmlns:a16="http://schemas.microsoft.com/office/drawing/2014/main" id="{CF4FDE28-5E2C-4153-97EC-C3FA4AEEB17E}"/>
              </a:ext>
            </a:extLst>
          </p:cNvPr>
          <p:cNvSpPr>
            <a:spLocks noGrp="1"/>
          </p:cNvSpPr>
          <p:nvPr>
            <p:ph type="sldNum" sz="quarter" idx="4"/>
          </p:nvPr>
        </p:nvSpPr>
        <p:spPr/>
        <p:txBody>
          <a:bodyPr/>
          <a:lstStyle/>
          <a:p>
            <a:fld id="{AD33B3E9-81E5-4A7D-BEBF-6D21691F4D11}" type="slidenum">
              <a:rPr lang="en-GB" smtClean="0"/>
              <a:pPr/>
              <a:t>22</a:t>
            </a:fld>
            <a:endParaRPr lang="en-GB"/>
          </a:p>
        </p:txBody>
      </p:sp>
      <p:sp>
        <p:nvSpPr>
          <p:cNvPr id="7" name="TextBox 6">
            <a:extLst>
              <a:ext uri="{FF2B5EF4-FFF2-40B4-BE49-F238E27FC236}">
                <a16:creationId xmlns:a16="http://schemas.microsoft.com/office/drawing/2014/main" id="{4695650F-90A1-4E6C-A431-6105113F643E}"/>
              </a:ext>
            </a:extLst>
          </p:cNvPr>
          <p:cNvSpPr txBox="1"/>
          <p:nvPr/>
        </p:nvSpPr>
        <p:spPr>
          <a:xfrm>
            <a:off x="1197768" y="1028645"/>
            <a:ext cx="6765131" cy="754053"/>
          </a:xfrm>
          <a:prstGeom prst="rect">
            <a:avLst/>
          </a:prstGeom>
          <a:noFill/>
        </p:spPr>
        <p:txBody>
          <a:bodyPr wrap="square" rtlCol="0">
            <a:spAutoFit/>
          </a:bodyPr>
          <a:lstStyle/>
          <a:p>
            <a:pPr algn="ctr" defTabSz="685800"/>
            <a:r>
              <a:rPr lang="en-US" sz="1600" b="1" dirty="0">
                <a:solidFill>
                  <a:srgbClr val="D0006F"/>
                </a:solidFill>
                <a:latin typeface="Arial"/>
              </a:rPr>
              <a:t>Odds ratio of AEs associated with use of </a:t>
            </a:r>
            <a:br>
              <a:rPr lang="en-US" sz="1600" b="1" dirty="0">
                <a:solidFill>
                  <a:srgbClr val="D0006F"/>
                </a:solidFill>
                <a:latin typeface="Arial"/>
              </a:rPr>
            </a:br>
            <a:r>
              <a:rPr lang="en-US" sz="1600" b="1" dirty="0">
                <a:solidFill>
                  <a:srgbClr val="D0006F"/>
                </a:solidFill>
                <a:latin typeface="Arial"/>
              </a:rPr>
              <a:t>≥4 OCS prescriptions in 1 year (n=72,063 for each cohort)</a:t>
            </a:r>
            <a:r>
              <a:rPr lang="en-US" sz="1600" baseline="30000" dirty="0">
                <a:solidFill>
                  <a:srgbClr val="D0006F"/>
                </a:solidFill>
                <a:latin typeface="Arial"/>
              </a:rPr>
              <a:t>*†</a:t>
            </a:r>
          </a:p>
          <a:p>
            <a:pPr algn="ctr" defTabSz="685800"/>
            <a:endParaRPr lang="en-US" sz="1100" u="sng" dirty="0">
              <a:solidFill>
                <a:srgbClr val="D0006F"/>
              </a:solidFill>
              <a:latin typeface="Arial"/>
            </a:endParaRPr>
          </a:p>
        </p:txBody>
      </p:sp>
      <p:grpSp>
        <p:nvGrpSpPr>
          <p:cNvPr id="6" name="Group 5"/>
          <p:cNvGrpSpPr/>
          <p:nvPr/>
        </p:nvGrpSpPr>
        <p:grpSpPr>
          <a:xfrm>
            <a:off x="809014" y="1815388"/>
            <a:ext cx="7525971" cy="2304877"/>
            <a:chOff x="1403605" y="2505981"/>
            <a:chExt cx="6699549" cy="2051780"/>
          </a:xfrm>
        </p:grpSpPr>
        <p:sp>
          <p:nvSpPr>
            <p:cNvPr id="61" name="Rectangle 60">
              <a:extLst>
                <a:ext uri="{FF2B5EF4-FFF2-40B4-BE49-F238E27FC236}">
                  <a16:creationId xmlns:a16="http://schemas.microsoft.com/office/drawing/2014/main" id="{0BFFFA14-E354-4A80-A226-93D33258C483}"/>
                </a:ext>
              </a:extLst>
            </p:cNvPr>
            <p:cNvSpPr/>
            <p:nvPr/>
          </p:nvSpPr>
          <p:spPr>
            <a:xfrm>
              <a:off x="1403605" y="2505981"/>
              <a:ext cx="6378893" cy="1855677"/>
            </a:xfrm>
            <a:prstGeom prst="rect">
              <a:avLst/>
            </a:prstGeom>
            <a:solidFill>
              <a:schemeClr val="bg2">
                <a:alpha val="8000"/>
              </a:schemeClr>
            </a:solidFill>
            <a:ln w="12700" cap="flat" cmpd="sng" algn="ctr">
              <a:noFill/>
              <a:prstDash val="solid"/>
              <a:miter lim="800000"/>
            </a:ln>
            <a:effectLst/>
          </p:spPr>
          <p:txBody>
            <a:bodyPr rtlCol="0" anchor="ctr"/>
            <a:lstStyle/>
            <a:p>
              <a:pPr algn="ctr" defTabSz="685783">
                <a:defRPr/>
              </a:pPr>
              <a:endParaRPr lang="en-US" sz="1350" kern="0" dirty="0">
                <a:solidFill>
                  <a:srgbClr val="FFFFFF"/>
                </a:solidFill>
                <a:latin typeface="Arial" panose="020B0604020202020204"/>
              </a:endParaRPr>
            </a:p>
          </p:txBody>
        </p:sp>
        <p:cxnSp>
          <p:nvCxnSpPr>
            <p:cNvPr id="62" name="Straight Connector 61">
              <a:extLst>
                <a:ext uri="{FF2B5EF4-FFF2-40B4-BE49-F238E27FC236}">
                  <a16:creationId xmlns:a16="http://schemas.microsoft.com/office/drawing/2014/main" id="{A7001564-D660-455A-BD27-0188F0650D26}"/>
                </a:ext>
              </a:extLst>
            </p:cNvPr>
            <p:cNvCxnSpPr/>
            <p:nvPr/>
          </p:nvCxnSpPr>
          <p:spPr>
            <a:xfrm>
              <a:off x="2452595" y="4096972"/>
              <a:ext cx="5308092" cy="0"/>
            </a:xfrm>
            <a:prstGeom prst="line">
              <a:avLst/>
            </a:prstGeom>
            <a:noFill/>
            <a:ln w="9525" cap="flat" cmpd="sng" algn="ctr">
              <a:solidFill>
                <a:srgbClr val="FFFFFF">
                  <a:lumMod val="75000"/>
                </a:srgbClr>
              </a:solidFill>
              <a:prstDash val="solid"/>
              <a:miter lim="800000"/>
              <a:headEnd type="none" w="med" len="med"/>
              <a:tailEnd type="none" w="med" len="med"/>
            </a:ln>
            <a:effectLst/>
          </p:spPr>
        </p:cxnSp>
        <p:cxnSp>
          <p:nvCxnSpPr>
            <p:cNvPr id="63" name="Straight Connector 62">
              <a:extLst>
                <a:ext uri="{FF2B5EF4-FFF2-40B4-BE49-F238E27FC236}">
                  <a16:creationId xmlns:a16="http://schemas.microsoft.com/office/drawing/2014/main" id="{DF332668-4CA0-484D-8E31-CCC86A6DC051}"/>
                </a:ext>
              </a:extLst>
            </p:cNvPr>
            <p:cNvCxnSpPr/>
            <p:nvPr/>
          </p:nvCxnSpPr>
          <p:spPr>
            <a:xfrm>
              <a:off x="2452595" y="3832286"/>
              <a:ext cx="5308092" cy="0"/>
            </a:xfrm>
            <a:prstGeom prst="line">
              <a:avLst/>
            </a:prstGeom>
            <a:noFill/>
            <a:ln w="9525" cap="flat" cmpd="sng" algn="ctr">
              <a:solidFill>
                <a:srgbClr val="FFFFFF">
                  <a:lumMod val="75000"/>
                </a:srgbClr>
              </a:solidFill>
              <a:prstDash val="solid"/>
              <a:miter lim="800000"/>
              <a:headEnd type="none" w="med" len="med"/>
              <a:tailEnd type="none" w="med" len="med"/>
            </a:ln>
            <a:effectLst/>
          </p:spPr>
        </p:cxnSp>
        <p:cxnSp>
          <p:nvCxnSpPr>
            <p:cNvPr id="64" name="Straight Connector 63">
              <a:extLst>
                <a:ext uri="{FF2B5EF4-FFF2-40B4-BE49-F238E27FC236}">
                  <a16:creationId xmlns:a16="http://schemas.microsoft.com/office/drawing/2014/main" id="{BBF9A088-8C48-406B-8B9F-F8B3C961CCC2}"/>
                </a:ext>
              </a:extLst>
            </p:cNvPr>
            <p:cNvCxnSpPr/>
            <p:nvPr/>
          </p:nvCxnSpPr>
          <p:spPr>
            <a:xfrm>
              <a:off x="2452595" y="3567599"/>
              <a:ext cx="5308092" cy="0"/>
            </a:xfrm>
            <a:prstGeom prst="line">
              <a:avLst/>
            </a:prstGeom>
            <a:noFill/>
            <a:ln w="9525" cap="flat" cmpd="sng" algn="ctr">
              <a:solidFill>
                <a:srgbClr val="FFFFFF">
                  <a:lumMod val="75000"/>
                </a:srgbClr>
              </a:solidFill>
              <a:prstDash val="solid"/>
              <a:miter lim="800000"/>
              <a:headEnd type="none" w="med" len="med"/>
              <a:tailEnd type="none" w="med" len="med"/>
            </a:ln>
            <a:effectLst/>
          </p:spPr>
        </p:cxnSp>
        <p:cxnSp>
          <p:nvCxnSpPr>
            <p:cNvPr id="65" name="Straight Connector 64">
              <a:extLst>
                <a:ext uri="{FF2B5EF4-FFF2-40B4-BE49-F238E27FC236}">
                  <a16:creationId xmlns:a16="http://schemas.microsoft.com/office/drawing/2014/main" id="{94F73700-C7BC-4DD4-A046-F3861AB9656C}"/>
                </a:ext>
              </a:extLst>
            </p:cNvPr>
            <p:cNvCxnSpPr/>
            <p:nvPr/>
          </p:nvCxnSpPr>
          <p:spPr>
            <a:xfrm>
              <a:off x="2452595" y="3302913"/>
              <a:ext cx="5308092" cy="0"/>
            </a:xfrm>
            <a:prstGeom prst="line">
              <a:avLst/>
            </a:prstGeom>
            <a:noFill/>
            <a:ln w="9525" cap="flat" cmpd="sng" algn="ctr">
              <a:solidFill>
                <a:srgbClr val="FFFFFF">
                  <a:lumMod val="75000"/>
                </a:srgbClr>
              </a:solidFill>
              <a:prstDash val="solid"/>
              <a:miter lim="800000"/>
              <a:headEnd type="none" w="med" len="med"/>
              <a:tailEnd type="none" w="med" len="med"/>
            </a:ln>
            <a:effectLst/>
          </p:spPr>
        </p:cxnSp>
        <p:cxnSp>
          <p:nvCxnSpPr>
            <p:cNvPr id="66" name="Straight Connector 65">
              <a:extLst>
                <a:ext uri="{FF2B5EF4-FFF2-40B4-BE49-F238E27FC236}">
                  <a16:creationId xmlns:a16="http://schemas.microsoft.com/office/drawing/2014/main" id="{AF2F66C7-2256-46EB-AA03-FE899067EEA5}"/>
                </a:ext>
              </a:extLst>
            </p:cNvPr>
            <p:cNvCxnSpPr/>
            <p:nvPr/>
          </p:nvCxnSpPr>
          <p:spPr>
            <a:xfrm>
              <a:off x="2452595" y="3038227"/>
              <a:ext cx="5308092" cy="0"/>
            </a:xfrm>
            <a:prstGeom prst="line">
              <a:avLst/>
            </a:prstGeom>
            <a:noFill/>
            <a:ln w="9525" cap="flat" cmpd="sng" algn="ctr">
              <a:solidFill>
                <a:srgbClr val="FFFFFF">
                  <a:lumMod val="75000"/>
                </a:srgbClr>
              </a:solidFill>
              <a:prstDash val="solid"/>
              <a:miter lim="800000"/>
              <a:headEnd type="none" w="med" len="med"/>
              <a:tailEnd type="none" w="med" len="med"/>
            </a:ln>
            <a:effectLst/>
          </p:spPr>
        </p:cxnSp>
        <p:cxnSp>
          <p:nvCxnSpPr>
            <p:cNvPr id="67" name="Straight Connector 66">
              <a:extLst>
                <a:ext uri="{FF2B5EF4-FFF2-40B4-BE49-F238E27FC236}">
                  <a16:creationId xmlns:a16="http://schemas.microsoft.com/office/drawing/2014/main" id="{699BF880-C20A-4458-B551-99FD1E0F5C5A}"/>
                </a:ext>
              </a:extLst>
            </p:cNvPr>
            <p:cNvCxnSpPr/>
            <p:nvPr/>
          </p:nvCxnSpPr>
          <p:spPr>
            <a:xfrm>
              <a:off x="2452595" y="2773541"/>
              <a:ext cx="5308092" cy="0"/>
            </a:xfrm>
            <a:prstGeom prst="line">
              <a:avLst/>
            </a:prstGeom>
            <a:noFill/>
            <a:ln w="9525" cap="flat" cmpd="sng" algn="ctr">
              <a:solidFill>
                <a:srgbClr val="FFFFFF">
                  <a:lumMod val="75000"/>
                </a:srgbClr>
              </a:solidFill>
              <a:prstDash val="solid"/>
              <a:miter lim="800000"/>
              <a:headEnd type="none" w="med" len="med"/>
              <a:tailEnd type="none" w="med" len="med"/>
            </a:ln>
            <a:effectLst/>
          </p:spPr>
        </p:cxnSp>
        <p:cxnSp>
          <p:nvCxnSpPr>
            <p:cNvPr id="69" name="Straight Connector 68">
              <a:extLst>
                <a:ext uri="{FF2B5EF4-FFF2-40B4-BE49-F238E27FC236}">
                  <a16:creationId xmlns:a16="http://schemas.microsoft.com/office/drawing/2014/main" id="{B1F52F7A-4E5A-4C28-90D5-3F4FA5B4D392}"/>
                </a:ext>
              </a:extLst>
            </p:cNvPr>
            <p:cNvCxnSpPr>
              <a:cxnSpLocks/>
            </p:cNvCxnSpPr>
            <p:nvPr/>
          </p:nvCxnSpPr>
          <p:spPr>
            <a:xfrm>
              <a:off x="2452595" y="4361658"/>
              <a:ext cx="5308092" cy="0"/>
            </a:xfrm>
            <a:prstGeom prst="line">
              <a:avLst/>
            </a:prstGeom>
            <a:noFill/>
            <a:ln w="12700" cap="flat" cmpd="sng" algn="ctr">
              <a:solidFill>
                <a:srgbClr val="000000"/>
              </a:solidFill>
              <a:prstDash val="solid"/>
              <a:miter lim="800000"/>
            </a:ln>
            <a:effectLst/>
          </p:spPr>
        </p:cxnSp>
        <p:cxnSp>
          <p:nvCxnSpPr>
            <p:cNvPr id="70" name="Straight Connector 69">
              <a:extLst>
                <a:ext uri="{FF2B5EF4-FFF2-40B4-BE49-F238E27FC236}">
                  <a16:creationId xmlns:a16="http://schemas.microsoft.com/office/drawing/2014/main" id="{0B93A5BB-3A04-4838-A35C-AF502A4ED95C}"/>
                </a:ext>
              </a:extLst>
            </p:cNvPr>
            <p:cNvCxnSpPr>
              <a:cxnSpLocks/>
            </p:cNvCxnSpPr>
            <p:nvPr/>
          </p:nvCxnSpPr>
          <p:spPr>
            <a:xfrm>
              <a:off x="3263089" y="2513052"/>
              <a:ext cx="0" cy="1848604"/>
            </a:xfrm>
            <a:prstGeom prst="line">
              <a:avLst/>
            </a:prstGeom>
            <a:noFill/>
            <a:ln w="12700" cap="flat" cmpd="sng" algn="ctr">
              <a:solidFill>
                <a:srgbClr val="000000"/>
              </a:solidFill>
              <a:prstDash val="solid"/>
              <a:miter lim="800000"/>
            </a:ln>
            <a:effectLst/>
          </p:spPr>
        </p:cxnSp>
        <p:cxnSp>
          <p:nvCxnSpPr>
            <p:cNvPr id="71" name="Straight Connector 70">
              <a:extLst>
                <a:ext uri="{FF2B5EF4-FFF2-40B4-BE49-F238E27FC236}">
                  <a16:creationId xmlns:a16="http://schemas.microsoft.com/office/drawing/2014/main" id="{319D5A6C-6D6D-49CF-B312-79E0648A3D49}"/>
                </a:ext>
              </a:extLst>
            </p:cNvPr>
            <p:cNvCxnSpPr/>
            <p:nvPr/>
          </p:nvCxnSpPr>
          <p:spPr>
            <a:xfrm>
              <a:off x="4940399" y="2604221"/>
              <a:ext cx="0" cy="72382"/>
            </a:xfrm>
            <a:prstGeom prst="line">
              <a:avLst/>
            </a:prstGeom>
            <a:noFill/>
            <a:ln w="15875" cap="flat" cmpd="sng" algn="ctr">
              <a:solidFill>
                <a:srgbClr val="000000">
                  <a:lumMod val="65000"/>
                  <a:lumOff val="35000"/>
                </a:srgbClr>
              </a:solidFill>
              <a:prstDash val="solid"/>
              <a:miter lim="800000"/>
            </a:ln>
            <a:effectLst/>
          </p:spPr>
        </p:cxnSp>
        <p:cxnSp>
          <p:nvCxnSpPr>
            <p:cNvPr id="72" name="Straight Connector 71">
              <a:extLst>
                <a:ext uri="{FF2B5EF4-FFF2-40B4-BE49-F238E27FC236}">
                  <a16:creationId xmlns:a16="http://schemas.microsoft.com/office/drawing/2014/main" id="{0A0AE50E-CFFA-44AB-9FF2-E526DB75C747}"/>
                </a:ext>
              </a:extLst>
            </p:cNvPr>
            <p:cNvCxnSpPr/>
            <p:nvPr/>
          </p:nvCxnSpPr>
          <p:spPr>
            <a:xfrm>
              <a:off x="7051975" y="2604221"/>
              <a:ext cx="0" cy="72382"/>
            </a:xfrm>
            <a:prstGeom prst="line">
              <a:avLst/>
            </a:prstGeom>
            <a:noFill/>
            <a:ln w="15875" cap="flat" cmpd="sng" algn="ctr">
              <a:solidFill>
                <a:srgbClr val="000000">
                  <a:lumMod val="65000"/>
                  <a:lumOff val="35000"/>
                </a:srgbClr>
              </a:solidFill>
              <a:prstDash val="solid"/>
              <a:miter lim="800000"/>
            </a:ln>
            <a:effectLst/>
          </p:spPr>
        </p:cxnSp>
        <p:cxnSp>
          <p:nvCxnSpPr>
            <p:cNvPr id="73" name="Straight Connector 72">
              <a:extLst>
                <a:ext uri="{FF2B5EF4-FFF2-40B4-BE49-F238E27FC236}">
                  <a16:creationId xmlns:a16="http://schemas.microsoft.com/office/drawing/2014/main" id="{84356F84-78E7-490C-AC72-4F5354EA8D4B}"/>
                </a:ext>
              </a:extLst>
            </p:cNvPr>
            <p:cNvCxnSpPr/>
            <p:nvPr/>
          </p:nvCxnSpPr>
          <p:spPr>
            <a:xfrm flipH="1" flipV="1">
              <a:off x="4940399" y="2639135"/>
              <a:ext cx="2111576" cy="0"/>
            </a:xfrm>
            <a:prstGeom prst="line">
              <a:avLst/>
            </a:prstGeom>
            <a:noFill/>
            <a:ln w="15875" cap="flat" cmpd="sng" algn="ctr">
              <a:solidFill>
                <a:srgbClr val="000000">
                  <a:lumMod val="65000"/>
                  <a:lumOff val="35000"/>
                </a:srgbClr>
              </a:solidFill>
              <a:prstDash val="solid"/>
              <a:miter lim="800000"/>
            </a:ln>
            <a:effectLst/>
          </p:spPr>
        </p:cxnSp>
        <p:cxnSp>
          <p:nvCxnSpPr>
            <p:cNvPr id="74" name="Straight Connector 73">
              <a:extLst>
                <a:ext uri="{FF2B5EF4-FFF2-40B4-BE49-F238E27FC236}">
                  <a16:creationId xmlns:a16="http://schemas.microsoft.com/office/drawing/2014/main" id="{985BC1B2-0CB6-4321-A55D-347C2F8642C6}"/>
                </a:ext>
              </a:extLst>
            </p:cNvPr>
            <p:cNvCxnSpPr/>
            <p:nvPr/>
          </p:nvCxnSpPr>
          <p:spPr>
            <a:xfrm>
              <a:off x="4231969" y="2869693"/>
              <a:ext cx="0" cy="72382"/>
            </a:xfrm>
            <a:prstGeom prst="line">
              <a:avLst/>
            </a:prstGeom>
            <a:noFill/>
            <a:ln w="15875" cap="flat" cmpd="sng" algn="ctr">
              <a:solidFill>
                <a:srgbClr val="000000">
                  <a:lumMod val="65000"/>
                  <a:lumOff val="35000"/>
                </a:srgbClr>
              </a:solidFill>
              <a:prstDash val="solid"/>
              <a:miter lim="800000"/>
            </a:ln>
            <a:effectLst/>
          </p:spPr>
        </p:cxnSp>
        <p:cxnSp>
          <p:nvCxnSpPr>
            <p:cNvPr id="75" name="Straight Connector 74">
              <a:extLst>
                <a:ext uri="{FF2B5EF4-FFF2-40B4-BE49-F238E27FC236}">
                  <a16:creationId xmlns:a16="http://schemas.microsoft.com/office/drawing/2014/main" id="{1AF24FC7-B68B-42C9-B57A-6DFC7F8B1718}"/>
                </a:ext>
              </a:extLst>
            </p:cNvPr>
            <p:cNvCxnSpPr/>
            <p:nvPr/>
          </p:nvCxnSpPr>
          <p:spPr>
            <a:xfrm>
              <a:off x="6041892" y="2869693"/>
              <a:ext cx="0" cy="72382"/>
            </a:xfrm>
            <a:prstGeom prst="line">
              <a:avLst/>
            </a:prstGeom>
            <a:noFill/>
            <a:ln w="15875" cap="flat" cmpd="sng" algn="ctr">
              <a:solidFill>
                <a:srgbClr val="000000">
                  <a:lumMod val="65000"/>
                  <a:lumOff val="35000"/>
                </a:srgbClr>
              </a:solidFill>
              <a:prstDash val="solid"/>
              <a:miter lim="800000"/>
            </a:ln>
            <a:effectLst/>
          </p:spPr>
        </p:cxnSp>
        <p:cxnSp>
          <p:nvCxnSpPr>
            <p:cNvPr id="76" name="Straight Connector 75">
              <a:extLst>
                <a:ext uri="{FF2B5EF4-FFF2-40B4-BE49-F238E27FC236}">
                  <a16:creationId xmlns:a16="http://schemas.microsoft.com/office/drawing/2014/main" id="{7EBABA42-A732-44AC-9C53-A9487C893D19}"/>
                </a:ext>
              </a:extLst>
            </p:cNvPr>
            <p:cNvCxnSpPr/>
            <p:nvPr/>
          </p:nvCxnSpPr>
          <p:spPr>
            <a:xfrm flipH="1" flipV="1">
              <a:off x="4231969" y="2904607"/>
              <a:ext cx="1809923" cy="0"/>
            </a:xfrm>
            <a:prstGeom prst="line">
              <a:avLst/>
            </a:prstGeom>
            <a:noFill/>
            <a:ln w="15875" cap="flat" cmpd="sng" algn="ctr">
              <a:solidFill>
                <a:srgbClr val="000000">
                  <a:lumMod val="65000"/>
                  <a:lumOff val="35000"/>
                </a:srgbClr>
              </a:solidFill>
              <a:prstDash val="solid"/>
              <a:miter lim="800000"/>
            </a:ln>
            <a:effectLst/>
          </p:spPr>
        </p:cxnSp>
        <p:cxnSp>
          <p:nvCxnSpPr>
            <p:cNvPr id="77" name="Straight Connector 76">
              <a:extLst>
                <a:ext uri="{FF2B5EF4-FFF2-40B4-BE49-F238E27FC236}">
                  <a16:creationId xmlns:a16="http://schemas.microsoft.com/office/drawing/2014/main" id="{5D6B5FF8-031C-441D-B025-8BCD30AABD86}"/>
                </a:ext>
              </a:extLst>
            </p:cNvPr>
            <p:cNvCxnSpPr/>
            <p:nvPr/>
          </p:nvCxnSpPr>
          <p:spPr>
            <a:xfrm>
              <a:off x="4044578" y="3132057"/>
              <a:ext cx="0" cy="72382"/>
            </a:xfrm>
            <a:prstGeom prst="line">
              <a:avLst/>
            </a:prstGeom>
            <a:noFill/>
            <a:ln w="15875" cap="flat" cmpd="sng" algn="ctr">
              <a:solidFill>
                <a:srgbClr val="000000">
                  <a:lumMod val="65000"/>
                  <a:lumOff val="35000"/>
                </a:srgbClr>
              </a:solidFill>
              <a:prstDash val="solid"/>
              <a:miter lim="800000"/>
            </a:ln>
            <a:effectLst/>
          </p:spPr>
        </p:cxnSp>
        <p:cxnSp>
          <p:nvCxnSpPr>
            <p:cNvPr id="78" name="Straight Connector 77">
              <a:extLst>
                <a:ext uri="{FF2B5EF4-FFF2-40B4-BE49-F238E27FC236}">
                  <a16:creationId xmlns:a16="http://schemas.microsoft.com/office/drawing/2014/main" id="{4BE6D469-0D1C-4A22-B5D2-BE048E4D6E6D}"/>
                </a:ext>
              </a:extLst>
            </p:cNvPr>
            <p:cNvCxnSpPr/>
            <p:nvPr/>
          </p:nvCxnSpPr>
          <p:spPr>
            <a:xfrm>
              <a:off x="5982475" y="3132057"/>
              <a:ext cx="0" cy="72382"/>
            </a:xfrm>
            <a:prstGeom prst="line">
              <a:avLst/>
            </a:prstGeom>
            <a:noFill/>
            <a:ln w="15875" cap="flat" cmpd="sng" algn="ctr">
              <a:solidFill>
                <a:srgbClr val="000000">
                  <a:lumMod val="65000"/>
                  <a:lumOff val="35000"/>
                </a:srgbClr>
              </a:solidFill>
              <a:prstDash val="solid"/>
              <a:miter lim="800000"/>
            </a:ln>
            <a:effectLst/>
          </p:spPr>
        </p:cxnSp>
        <p:cxnSp>
          <p:nvCxnSpPr>
            <p:cNvPr id="79" name="Straight Connector 78">
              <a:extLst>
                <a:ext uri="{FF2B5EF4-FFF2-40B4-BE49-F238E27FC236}">
                  <a16:creationId xmlns:a16="http://schemas.microsoft.com/office/drawing/2014/main" id="{8DA38208-E46F-46AB-BCC9-C8EBD11A8A24}"/>
                </a:ext>
              </a:extLst>
            </p:cNvPr>
            <p:cNvCxnSpPr/>
            <p:nvPr/>
          </p:nvCxnSpPr>
          <p:spPr>
            <a:xfrm flipH="1" flipV="1">
              <a:off x="4044578" y="3166971"/>
              <a:ext cx="1937897" cy="0"/>
            </a:xfrm>
            <a:prstGeom prst="line">
              <a:avLst/>
            </a:prstGeom>
            <a:noFill/>
            <a:ln w="15875" cap="flat" cmpd="sng" algn="ctr">
              <a:solidFill>
                <a:srgbClr val="000000">
                  <a:lumMod val="65000"/>
                  <a:lumOff val="35000"/>
                </a:srgbClr>
              </a:solidFill>
              <a:prstDash val="solid"/>
              <a:miter lim="800000"/>
            </a:ln>
            <a:effectLst/>
          </p:spPr>
        </p:cxnSp>
        <p:cxnSp>
          <p:nvCxnSpPr>
            <p:cNvPr id="80" name="Straight Connector 79">
              <a:extLst>
                <a:ext uri="{FF2B5EF4-FFF2-40B4-BE49-F238E27FC236}">
                  <a16:creationId xmlns:a16="http://schemas.microsoft.com/office/drawing/2014/main" id="{7448C605-802B-4CD7-8517-40E4D82548F2}"/>
                </a:ext>
              </a:extLst>
            </p:cNvPr>
            <p:cNvCxnSpPr/>
            <p:nvPr/>
          </p:nvCxnSpPr>
          <p:spPr>
            <a:xfrm>
              <a:off x="4163411" y="3927907"/>
              <a:ext cx="0" cy="72382"/>
            </a:xfrm>
            <a:prstGeom prst="line">
              <a:avLst/>
            </a:prstGeom>
            <a:noFill/>
            <a:ln w="15875" cap="flat" cmpd="sng" algn="ctr">
              <a:solidFill>
                <a:srgbClr val="000000">
                  <a:lumMod val="65000"/>
                  <a:lumOff val="35000"/>
                </a:srgbClr>
              </a:solidFill>
              <a:prstDash val="solid"/>
              <a:miter lim="800000"/>
            </a:ln>
            <a:effectLst/>
          </p:spPr>
        </p:cxnSp>
        <p:cxnSp>
          <p:nvCxnSpPr>
            <p:cNvPr id="81" name="Straight Connector 80">
              <a:extLst>
                <a:ext uri="{FF2B5EF4-FFF2-40B4-BE49-F238E27FC236}">
                  <a16:creationId xmlns:a16="http://schemas.microsoft.com/office/drawing/2014/main" id="{71D05FCB-BCB6-44E3-A888-BD4F94655FCC}"/>
                </a:ext>
              </a:extLst>
            </p:cNvPr>
            <p:cNvCxnSpPr/>
            <p:nvPr/>
          </p:nvCxnSpPr>
          <p:spPr>
            <a:xfrm>
              <a:off x="6521795" y="3927907"/>
              <a:ext cx="0" cy="72382"/>
            </a:xfrm>
            <a:prstGeom prst="line">
              <a:avLst/>
            </a:prstGeom>
            <a:noFill/>
            <a:ln w="15875" cap="flat" cmpd="sng" algn="ctr">
              <a:solidFill>
                <a:srgbClr val="000000">
                  <a:lumMod val="65000"/>
                  <a:lumOff val="35000"/>
                </a:srgbClr>
              </a:solidFill>
              <a:prstDash val="solid"/>
              <a:miter lim="800000"/>
            </a:ln>
            <a:effectLst/>
          </p:spPr>
        </p:cxnSp>
        <p:cxnSp>
          <p:nvCxnSpPr>
            <p:cNvPr id="82" name="Straight Connector 81">
              <a:extLst>
                <a:ext uri="{FF2B5EF4-FFF2-40B4-BE49-F238E27FC236}">
                  <a16:creationId xmlns:a16="http://schemas.microsoft.com/office/drawing/2014/main" id="{CD2EA8D5-67A3-479A-9D31-1D6866A6C95C}"/>
                </a:ext>
              </a:extLst>
            </p:cNvPr>
            <p:cNvCxnSpPr/>
            <p:nvPr/>
          </p:nvCxnSpPr>
          <p:spPr>
            <a:xfrm flipH="1" flipV="1">
              <a:off x="4163412" y="3962820"/>
              <a:ext cx="2358383" cy="0"/>
            </a:xfrm>
            <a:prstGeom prst="line">
              <a:avLst/>
            </a:prstGeom>
            <a:noFill/>
            <a:ln w="15875" cap="flat" cmpd="sng" algn="ctr">
              <a:solidFill>
                <a:srgbClr val="000000">
                  <a:lumMod val="65000"/>
                  <a:lumOff val="35000"/>
                </a:srgbClr>
              </a:solidFill>
              <a:prstDash val="solid"/>
              <a:miter lim="800000"/>
            </a:ln>
            <a:effectLst/>
          </p:spPr>
        </p:cxnSp>
        <p:cxnSp>
          <p:nvCxnSpPr>
            <p:cNvPr id="83" name="Straight Connector 82">
              <a:extLst>
                <a:ext uri="{FF2B5EF4-FFF2-40B4-BE49-F238E27FC236}">
                  <a16:creationId xmlns:a16="http://schemas.microsoft.com/office/drawing/2014/main" id="{96966808-7A3B-4D2D-89B4-4E3E5555D48F}"/>
                </a:ext>
              </a:extLst>
            </p:cNvPr>
            <p:cNvCxnSpPr/>
            <p:nvPr/>
          </p:nvCxnSpPr>
          <p:spPr>
            <a:xfrm>
              <a:off x="3464123" y="3663752"/>
              <a:ext cx="0" cy="72382"/>
            </a:xfrm>
            <a:prstGeom prst="line">
              <a:avLst/>
            </a:prstGeom>
            <a:noFill/>
            <a:ln w="15875" cap="flat" cmpd="sng" algn="ctr">
              <a:solidFill>
                <a:srgbClr val="000000">
                  <a:lumMod val="65000"/>
                  <a:lumOff val="35000"/>
                </a:srgbClr>
              </a:solidFill>
              <a:prstDash val="solid"/>
              <a:miter lim="800000"/>
            </a:ln>
            <a:effectLst/>
          </p:spPr>
        </p:cxnSp>
        <p:cxnSp>
          <p:nvCxnSpPr>
            <p:cNvPr id="84" name="Straight Connector 83">
              <a:extLst>
                <a:ext uri="{FF2B5EF4-FFF2-40B4-BE49-F238E27FC236}">
                  <a16:creationId xmlns:a16="http://schemas.microsoft.com/office/drawing/2014/main" id="{C39570E7-9117-4F82-9AFF-886898591228}"/>
                </a:ext>
              </a:extLst>
            </p:cNvPr>
            <p:cNvCxnSpPr/>
            <p:nvPr/>
          </p:nvCxnSpPr>
          <p:spPr>
            <a:xfrm>
              <a:off x="6425815" y="3663752"/>
              <a:ext cx="0" cy="72382"/>
            </a:xfrm>
            <a:prstGeom prst="line">
              <a:avLst/>
            </a:prstGeom>
            <a:noFill/>
            <a:ln w="15875" cap="flat" cmpd="sng" algn="ctr">
              <a:solidFill>
                <a:srgbClr val="000000">
                  <a:lumMod val="65000"/>
                  <a:lumOff val="35000"/>
                </a:srgbClr>
              </a:solidFill>
              <a:prstDash val="solid"/>
              <a:miter lim="800000"/>
            </a:ln>
            <a:effectLst/>
          </p:spPr>
        </p:cxnSp>
        <p:cxnSp>
          <p:nvCxnSpPr>
            <p:cNvPr id="85" name="Straight Connector 84">
              <a:extLst>
                <a:ext uri="{FF2B5EF4-FFF2-40B4-BE49-F238E27FC236}">
                  <a16:creationId xmlns:a16="http://schemas.microsoft.com/office/drawing/2014/main" id="{27576EE7-D2FC-4882-A715-02571EF60BEB}"/>
                </a:ext>
              </a:extLst>
            </p:cNvPr>
            <p:cNvCxnSpPr/>
            <p:nvPr/>
          </p:nvCxnSpPr>
          <p:spPr>
            <a:xfrm flipH="1" flipV="1">
              <a:off x="3464123" y="3698666"/>
              <a:ext cx="2961692" cy="0"/>
            </a:xfrm>
            <a:prstGeom prst="line">
              <a:avLst/>
            </a:prstGeom>
            <a:noFill/>
            <a:ln w="15875" cap="flat" cmpd="sng" algn="ctr">
              <a:solidFill>
                <a:srgbClr val="000000">
                  <a:lumMod val="65000"/>
                  <a:lumOff val="35000"/>
                </a:srgbClr>
              </a:solidFill>
              <a:prstDash val="solid"/>
              <a:miter lim="800000"/>
            </a:ln>
            <a:effectLst/>
          </p:spPr>
        </p:cxnSp>
        <p:sp>
          <p:nvSpPr>
            <p:cNvPr id="86" name="TextBox 85">
              <a:extLst>
                <a:ext uri="{FF2B5EF4-FFF2-40B4-BE49-F238E27FC236}">
                  <a16:creationId xmlns:a16="http://schemas.microsoft.com/office/drawing/2014/main" id="{B3B46873-3ABD-4918-A17A-3415582DD041}"/>
                </a:ext>
              </a:extLst>
            </p:cNvPr>
            <p:cNvSpPr txBox="1"/>
            <p:nvPr/>
          </p:nvSpPr>
          <p:spPr>
            <a:xfrm>
              <a:off x="2448348" y="4448169"/>
              <a:ext cx="775391" cy="109592"/>
            </a:xfrm>
            <a:prstGeom prst="rect">
              <a:avLst/>
            </a:prstGeom>
            <a:noFill/>
          </p:spPr>
          <p:txBody>
            <a:bodyPr wrap="square" lIns="0" tIns="0" rIns="0" bIns="0" rtlCol="0" anchor="ctr">
              <a:spAutoFit/>
            </a:bodyPr>
            <a:lstStyle/>
            <a:p>
              <a:pPr defTabSz="685783">
                <a:defRPr/>
              </a:pPr>
              <a:r>
                <a:rPr lang="en-GB" sz="800" kern="0" dirty="0">
                  <a:solidFill>
                    <a:srgbClr val="000000"/>
                  </a:solidFill>
                  <a:latin typeface="Arial"/>
                </a:rPr>
                <a:t>0.900</a:t>
              </a:r>
            </a:p>
          </p:txBody>
        </p:sp>
        <p:sp>
          <p:nvSpPr>
            <p:cNvPr id="87" name="TextBox 86">
              <a:extLst>
                <a:ext uri="{FF2B5EF4-FFF2-40B4-BE49-F238E27FC236}">
                  <a16:creationId xmlns:a16="http://schemas.microsoft.com/office/drawing/2014/main" id="{1A10F2A8-C809-4AC2-9189-CA1043D7F81B}"/>
                </a:ext>
              </a:extLst>
            </p:cNvPr>
            <p:cNvSpPr txBox="1"/>
            <p:nvPr/>
          </p:nvSpPr>
          <p:spPr>
            <a:xfrm>
              <a:off x="3668200" y="4448169"/>
              <a:ext cx="775391" cy="109592"/>
            </a:xfrm>
            <a:prstGeom prst="rect">
              <a:avLst/>
            </a:prstGeom>
            <a:noFill/>
          </p:spPr>
          <p:txBody>
            <a:bodyPr wrap="square" lIns="0" tIns="0" rIns="0" bIns="0" rtlCol="0" anchor="ctr">
              <a:spAutoFit/>
            </a:bodyPr>
            <a:lstStyle/>
            <a:p>
              <a:pPr defTabSz="685783">
                <a:defRPr/>
              </a:pPr>
              <a:r>
                <a:rPr lang="en-GB" sz="800" kern="0" dirty="0">
                  <a:solidFill>
                    <a:srgbClr val="000000"/>
                  </a:solidFill>
                  <a:latin typeface="Arial"/>
                </a:rPr>
                <a:t>1.100</a:t>
              </a:r>
            </a:p>
          </p:txBody>
        </p:sp>
        <p:sp>
          <p:nvSpPr>
            <p:cNvPr id="88" name="TextBox 87">
              <a:extLst>
                <a:ext uri="{FF2B5EF4-FFF2-40B4-BE49-F238E27FC236}">
                  <a16:creationId xmlns:a16="http://schemas.microsoft.com/office/drawing/2014/main" id="{8E27241B-A60F-4650-A72D-EEA61A3C6FD8}"/>
                </a:ext>
              </a:extLst>
            </p:cNvPr>
            <p:cNvSpPr txBox="1"/>
            <p:nvPr/>
          </p:nvSpPr>
          <p:spPr>
            <a:xfrm>
              <a:off x="4888054" y="4448169"/>
              <a:ext cx="775391" cy="109592"/>
            </a:xfrm>
            <a:prstGeom prst="rect">
              <a:avLst/>
            </a:prstGeom>
            <a:noFill/>
          </p:spPr>
          <p:txBody>
            <a:bodyPr wrap="square" lIns="0" tIns="0" rIns="0" bIns="0" rtlCol="0" anchor="ctr">
              <a:spAutoFit/>
            </a:bodyPr>
            <a:lstStyle/>
            <a:p>
              <a:pPr defTabSz="685783">
                <a:defRPr/>
              </a:pPr>
              <a:r>
                <a:rPr lang="en-GB" sz="800" kern="0" dirty="0">
                  <a:solidFill>
                    <a:srgbClr val="000000"/>
                  </a:solidFill>
                  <a:latin typeface="Arial"/>
                </a:rPr>
                <a:t>1.300</a:t>
              </a:r>
            </a:p>
          </p:txBody>
        </p:sp>
        <p:sp>
          <p:nvSpPr>
            <p:cNvPr id="89" name="TextBox 88">
              <a:extLst>
                <a:ext uri="{FF2B5EF4-FFF2-40B4-BE49-F238E27FC236}">
                  <a16:creationId xmlns:a16="http://schemas.microsoft.com/office/drawing/2014/main" id="{9EF311E5-DF1F-49A5-A171-6F37644C6B83}"/>
                </a:ext>
              </a:extLst>
            </p:cNvPr>
            <p:cNvSpPr txBox="1"/>
            <p:nvPr/>
          </p:nvSpPr>
          <p:spPr>
            <a:xfrm>
              <a:off x="6107908" y="4448169"/>
              <a:ext cx="775391" cy="109592"/>
            </a:xfrm>
            <a:prstGeom prst="rect">
              <a:avLst/>
            </a:prstGeom>
            <a:noFill/>
          </p:spPr>
          <p:txBody>
            <a:bodyPr wrap="square" lIns="0" tIns="0" rIns="0" bIns="0" rtlCol="0" anchor="ctr">
              <a:spAutoFit/>
            </a:bodyPr>
            <a:lstStyle/>
            <a:p>
              <a:pPr defTabSz="685783">
                <a:defRPr/>
              </a:pPr>
              <a:r>
                <a:rPr lang="en-GB" sz="800" kern="0" dirty="0">
                  <a:solidFill>
                    <a:srgbClr val="000000"/>
                  </a:solidFill>
                  <a:latin typeface="Arial"/>
                </a:rPr>
                <a:t>1.500</a:t>
              </a:r>
            </a:p>
          </p:txBody>
        </p:sp>
        <p:sp>
          <p:nvSpPr>
            <p:cNvPr id="90" name="TextBox 89">
              <a:extLst>
                <a:ext uri="{FF2B5EF4-FFF2-40B4-BE49-F238E27FC236}">
                  <a16:creationId xmlns:a16="http://schemas.microsoft.com/office/drawing/2014/main" id="{69CA95A9-8173-4FB1-9A84-13EA17F26321}"/>
                </a:ext>
              </a:extLst>
            </p:cNvPr>
            <p:cNvSpPr txBox="1"/>
            <p:nvPr/>
          </p:nvSpPr>
          <p:spPr>
            <a:xfrm>
              <a:off x="7327763" y="4448169"/>
              <a:ext cx="775391" cy="109592"/>
            </a:xfrm>
            <a:prstGeom prst="rect">
              <a:avLst/>
            </a:prstGeom>
            <a:noFill/>
          </p:spPr>
          <p:txBody>
            <a:bodyPr wrap="square" lIns="0" tIns="0" rIns="0" bIns="0" rtlCol="0" anchor="ctr">
              <a:spAutoFit/>
            </a:bodyPr>
            <a:lstStyle/>
            <a:p>
              <a:pPr defTabSz="685783">
                <a:defRPr/>
              </a:pPr>
              <a:r>
                <a:rPr lang="en-GB" sz="800" kern="0" dirty="0">
                  <a:solidFill>
                    <a:srgbClr val="000000"/>
                  </a:solidFill>
                  <a:latin typeface="Arial"/>
                </a:rPr>
                <a:t>1.700</a:t>
              </a:r>
            </a:p>
          </p:txBody>
        </p:sp>
        <p:cxnSp>
          <p:nvCxnSpPr>
            <p:cNvPr id="91" name="Straight Connector 90">
              <a:extLst>
                <a:ext uri="{FF2B5EF4-FFF2-40B4-BE49-F238E27FC236}">
                  <a16:creationId xmlns:a16="http://schemas.microsoft.com/office/drawing/2014/main" id="{589394FA-A4DF-491A-9389-CB0F091E775F}"/>
                </a:ext>
              </a:extLst>
            </p:cNvPr>
            <p:cNvCxnSpPr/>
            <p:nvPr/>
          </p:nvCxnSpPr>
          <p:spPr>
            <a:xfrm>
              <a:off x="4035437" y="3400343"/>
              <a:ext cx="0" cy="72382"/>
            </a:xfrm>
            <a:prstGeom prst="line">
              <a:avLst/>
            </a:prstGeom>
            <a:noFill/>
            <a:ln w="15875" cap="flat" cmpd="sng" algn="ctr">
              <a:solidFill>
                <a:srgbClr val="000000">
                  <a:lumMod val="65000"/>
                  <a:lumOff val="35000"/>
                </a:srgbClr>
              </a:solidFill>
              <a:prstDash val="solid"/>
              <a:miter lim="800000"/>
            </a:ln>
            <a:effectLst/>
          </p:spPr>
        </p:cxnSp>
        <p:cxnSp>
          <p:nvCxnSpPr>
            <p:cNvPr id="92" name="Straight Connector 91">
              <a:extLst>
                <a:ext uri="{FF2B5EF4-FFF2-40B4-BE49-F238E27FC236}">
                  <a16:creationId xmlns:a16="http://schemas.microsoft.com/office/drawing/2014/main" id="{557C26A6-20E5-45C4-A6DC-A7AC800B2828}"/>
                </a:ext>
              </a:extLst>
            </p:cNvPr>
            <p:cNvCxnSpPr/>
            <p:nvPr/>
          </p:nvCxnSpPr>
          <p:spPr>
            <a:xfrm>
              <a:off x="6256704" y="3400343"/>
              <a:ext cx="0" cy="72382"/>
            </a:xfrm>
            <a:prstGeom prst="line">
              <a:avLst/>
            </a:prstGeom>
            <a:noFill/>
            <a:ln w="15875" cap="flat" cmpd="sng" algn="ctr">
              <a:solidFill>
                <a:srgbClr val="000000">
                  <a:lumMod val="65000"/>
                  <a:lumOff val="35000"/>
                </a:srgbClr>
              </a:solidFill>
              <a:prstDash val="solid"/>
              <a:miter lim="800000"/>
            </a:ln>
            <a:effectLst/>
          </p:spPr>
        </p:cxnSp>
        <p:cxnSp>
          <p:nvCxnSpPr>
            <p:cNvPr id="93" name="Straight Connector 92">
              <a:extLst>
                <a:ext uri="{FF2B5EF4-FFF2-40B4-BE49-F238E27FC236}">
                  <a16:creationId xmlns:a16="http://schemas.microsoft.com/office/drawing/2014/main" id="{56EA675A-7E47-433B-A0DF-0E2D916093BB}"/>
                </a:ext>
              </a:extLst>
            </p:cNvPr>
            <p:cNvCxnSpPr/>
            <p:nvPr/>
          </p:nvCxnSpPr>
          <p:spPr>
            <a:xfrm flipH="1" flipV="1">
              <a:off x="4035437" y="3435257"/>
              <a:ext cx="2221268" cy="0"/>
            </a:xfrm>
            <a:prstGeom prst="line">
              <a:avLst/>
            </a:prstGeom>
            <a:noFill/>
            <a:ln w="15875" cap="flat" cmpd="sng" algn="ctr">
              <a:solidFill>
                <a:srgbClr val="000000">
                  <a:lumMod val="65000"/>
                  <a:lumOff val="35000"/>
                </a:srgbClr>
              </a:solidFill>
              <a:prstDash val="solid"/>
              <a:miter lim="800000"/>
            </a:ln>
            <a:effectLst/>
          </p:spPr>
        </p:cxnSp>
        <p:cxnSp>
          <p:nvCxnSpPr>
            <p:cNvPr id="94" name="Straight Connector 93">
              <a:extLst>
                <a:ext uri="{FF2B5EF4-FFF2-40B4-BE49-F238E27FC236}">
                  <a16:creationId xmlns:a16="http://schemas.microsoft.com/office/drawing/2014/main" id="{9FD98218-D196-47F8-9AE5-4B223339575D}"/>
                </a:ext>
              </a:extLst>
            </p:cNvPr>
            <p:cNvCxnSpPr/>
            <p:nvPr/>
          </p:nvCxnSpPr>
          <p:spPr>
            <a:xfrm>
              <a:off x="3505258" y="4192317"/>
              <a:ext cx="0" cy="72382"/>
            </a:xfrm>
            <a:prstGeom prst="line">
              <a:avLst/>
            </a:prstGeom>
            <a:noFill/>
            <a:ln w="15875" cap="flat" cmpd="sng" algn="ctr">
              <a:solidFill>
                <a:srgbClr val="000000">
                  <a:lumMod val="65000"/>
                  <a:lumOff val="35000"/>
                </a:srgbClr>
              </a:solidFill>
              <a:prstDash val="solid"/>
              <a:miter lim="800000"/>
            </a:ln>
            <a:effectLst/>
          </p:spPr>
        </p:cxnSp>
        <p:cxnSp>
          <p:nvCxnSpPr>
            <p:cNvPr id="95" name="Straight Connector 94">
              <a:extLst>
                <a:ext uri="{FF2B5EF4-FFF2-40B4-BE49-F238E27FC236}">
                  <a16:creationId xmlns:a16="http://schemas.microsoft.com/office/drawing/2014/main" id="{CF80E99C-223F-412E-8A9E-14E4A662EEF3}"/>
                </a:ext>
              </a:extLst>
            </p:cNvPr>
            <p:cNvCxnSpPr/>
            <p:nvPr/>
          </p:nvCxnSpPr>
          <p:spPr>
            <a:xfrm>
              <a:off x="5680821" y="4192317"/>
              <a:ext cx="0" cy="72382"/>
            </a:xfrm>
            <a:prstGeom prst="line">
              <a:avLst/>
            </a:prstGeom>
            <a:noFill/>
            <a:ln w="15875" cap="flat" cmpd="sng" algn="ctr">
              <a:solidFill>
                <a:srgbClr val="000000">
                  <a:lumMod val="65000"/>
                  <a:lumOff val="35000"/>
                </a:srgbClr>
              </a:solidFill>
              <a:prstDash val="solid"/>
              <a:miter lim="800000"/>
            </a:ln>
            <a:effectLst/>
          </p:spPr>
        </p:cxnSp>
        <p:cxnSp>
          <p:nvCxnSpPr>
            <p:cNvPr id="96" name="Straight Connector 95">
              <a:extLst>
                <a:ext uri="{FF2B5EF4-FFF2-40B4-BE49-F238E27FC236}">
                  <a16:creationId xmlns:a16="http://schemas.microsoft.com/office/drawing/2014/main" id="{A1878937-60F4-49F9-AE28-BAC051F25218}"/>
                </a:ext>
              </a:extLst>
            </p:cNvPr>
            <p:cNvCxnSpPr/>
            <p:nvPr/>
          </p:nvCxnSpPr>
          <p:spPr>
            <a:xfrm flipH="1" flipV="1">
              <a:off x="3505258" y="4227230"/>
              <a:ext cx="2175563" cy="0"/>
            </a:xfrm>
            <a:prstGeom prst="line">
              <a:avLst/>
            </a:prstGeom>
            <a:noFill/>
            <a:ln w="15875" cap="flat" cmpd="sng" algn="ctr">
              <a:solidFill>
                <a:srgbClr val="000000">
                  <a:lumMod val="65000"/>
                  <a:lumOff val="35000"/>
                </a:srgbClr>
              </a:solidFill>
              <a:prstDash val="solid"/>
              <a:miter lim="800000"/>
            </a:ln>
            <a:effectLst/>
          </p:spPr>
        </p:cxnSp>
        <p:sp>
          <p:nvSpPr>
            <p:cNvPr id="97" name="TextBox 96">
              <a:extLst>
                <a:ext uri="{FF2B5EF4-FFF2-40B4-BE49-F238E27FC236}">
                  <a16:creationId xmlns:a16="http://schemas.microsoft.com/office/drawing/2014/main" id="{468227C1-28C1-4A2F-A50F-FC0A42277906}"/>
                </a:ext>
              </a:extLst>
            </p:cNvPr>
            <p:cNvSpPr txBox="1"/>
            <p:nvPr/>
          </p:nvSpPr>
          <p:spPr>
            <a:xfrm>
              <a:off x="1486218" y="4126317"/>
              <a:ext cx="994663" cy="219184"/>
            </a:xfrm>
            <a:prstGeom prst="rect">
              <a:avLst/>
            </a:prstGeom>
            <a:noFill/>
          </p:spPr>
          <p:txBody>
            <a:bodyPr wrap="square" lIns="0" rtlCol="0" anchor="ctr">
              <a:spAutoFit/>
            </a:bodyPr>
            <a:lstStyle/>
            <a:p>
              <a:pPr defTabSz="685783">
                <a:defRPr/>
              </a:pPr>
              <a:r>
                <a:rPr lang="en-GB" sz="1000" b="1" kern="0" dirty="0">
                  <a:solidFill>
                    <a:srgbClr val="000000"/>
                  </a:solidFill>
                  <a:latin typeface="Arial"/>
                </a:rPr>
                <a:t>Fractures</a:t>
              </a:r>
            </a:p>
          </p:txBody>
        </p:sp>
        <p:sp>
          <p:nvSpPr>
            <p:cNvPr id="98" name="TextBox 97">
              <a:extLst>
                <a:ext uri="{FF2B5EF4-FFF2-40B4-BE49-F238E27FC236}">
                  <a16:creationId xmlns:a16="http://schemas.microsoft.com/office/drawing/2014/main" id="{C92F71B5-6A8B-4461-B19E-220ACBFDE448}"/>
                </a:ext>
              </a:extLst>
            </p:cNvPr>
            <p:cNvSpPr txBox="1"/>
            <p:nvPr/>
          </p:nvSpPr>
          <p:spPr>
            <a:xfrm>
              <a:off x="1486218" y="3861632"/>
              <a:ext cx="1120987" cy="219184"/>
            </a:xfrm>
            <a:prstGeom prst="rect">
              <a:avLst/>
            </a:prstGeom>
            <a:noFill/>
          </p:spPr>
          <p:txBody>
            <a:bodyPr wrap="square" lIns="0" rtlCol="0" anchor="ctr">
              <a:spAutoFit/>
            </a:bodyPr>
            <a:lstStyle/>
            <a:p>
              <a:pPr defTabSz="685783">
                <a:defRPr/>
              </a:pPr>
              <a:r>
                <a:rPr lang="en-GB" sz="1000" b="1" kern="0" dirty="0">
                  <a:solidFill>
                    <a:srgbClr val="000000"/>
                  </a:solidFill>
                  <a:latin typeface="Arial"/>
                </a:rPr>
                <a:t>Gastrointestinal</a:t>
              </a:r>
            </a:p>
          </p:txBody>
        </p:sp>
        <p:sp>
          <p:nvSpPr>
            <p:cNvPr id="99" name="TextBox 98">
              <a:extLst>
                <a:ext uri="{FF2B5EF4-FFF2-40B4-BE49-F238E27FC236}">
                  <a16:creationId xmlns:a16="http://schemas.microsoft.com/office/drawing/2014/main" id="{6492DC69-1986-424C-B59D-BE6B16269347}"/>
                </a:ext>
              </a:extLst>
            </p:cNvPr>
            <p:cNvSpPr txBox="1"/>
            <p:nvPr/>
          </p:nvSpPr>
          <p:spPr>
            <a:xfrm>
              <a:off x="1486218" y="3596944"/>
              <a:ext cx="994663" cy="219184"/>
            </a:xfrm>
            <a:prstGeom prst="rect">
              <a:avLst/>
            </a:prstGeom>
            <a:noFill/>
          </p:spPr>
          <p:txBody>
            <a:bodyPr wrap="square" lIns="0" rtlCol="0" anchor="ctr">
              <a:spAutoFit/>
            </a:bodyPr>
            <a:lstStyle/>
            <a:p>
              <a:pPr defTabSz="685783">
                <a:defRPr/>
              </a:pPr>
              <a:r>
                <a:rPr lang="en-GB" sz="1000" b="1" kern="0" dirty="0">
                  <a:solidFill>
                    <a:srgbClr val="000000"/>
                  </a:solidFill>
                  <a:latin typeface="Arial"/>
                </a:rPr>
                <a:t>Cataracts</a:t>
              </a:r>
            </a:p>
          </p:txBody>
        </p:sp>
        <p:sp>
          <p:nvSpPr>
            <p:cNvPr id="100" name="TextBox 99">
              <a:extLst>
                <a:ext uri="{FF2B5EF4-FFF2-40B4-BE49-F238E27FC236}">
                  <a16:creationId xmlns:a16="http://schemas.microsoft.com/office/drawing/2014/main" id="{253E2685-E3C1-4566-999E-96AC8395E858}"/>
                </a:ext>
              </a:extLst>
            </p:cNvPr>
            <p:cNvSpPr txBox="1"/>
            <p:nvPr/>
          </p:nvSpPr>
          <p:spPr>
            <a:xfrm>
              <a:off x="1486218" y="3325662"/>
              <a:ext cx="994663" cy="219184"/>
            </a:xfrm>
            <a:prstGeom prst="rect">
              <a:avLst/>
            </a:prstGeom>
            <a:noFill/>
          </p:spPr>
          <p:txBody>
            <a:bodyPr wrap="square" lIns="0" rtlCol="0" anchor="ctr">
              <a:spAutoFit/>
            </a:bodyPr>
            <a:lstStyle/>
            <a:p>
              <a:pPr defTabSz="685783">
                <a:defRPr/>
              </a:pPr>
              <a:r>
                <a:rPr lang="en-GB" sz="1000" b="1" kern="0" dirty="0">
                  <a:solidFill>
                    <a:srgbClr val="000000"/>
                  </a:solidFill>
                  <a:latin typeface="Arial"/>
                </a:rPr>
                <a:t>Type 2 diabetes</a:t>
              </a:r>
            </a:p>
          </p:txBody>
        </p:sp>
        <p:sp>
          <p:nvSpPr>
            <p:cNvPr id="101" name="TextBox 100">
              <a:extLst>
                <a:ext uri="{FF2B5EF4-FFF2-40B4-BE49-F238E27FC236}">
                  <a16:creationId xmlns:a16="http://schemas.microsoft.com/office/drawing/2014/main" id="{AD3BDC31-E685-43FF-8168-EA41DD30A2FE}"/>
                </a:ext>
              </a:extLst>
            </p:cNvPr>
            <p:cNvSpPr txBox="1"/>
            <p:nvPr/>
          </p:nvSpPr>
          <p:spPr>
            <a:xfrm>
              <a:off x="1486218" y="3060976"/>
              <a:ext cx="994663" cy="219184"/>
            </a:xfrm>
            <a:prstGeom prst="rect">
              <a:avLst/>
            </a:prstGeom>
            <a:noFill/>
          </p:spPr>
          <p:txBody>
            <a:bodyPr wrap="square" lIns="0" rtlCol="0" anchor="ctr">
              <a:spAutoFit/>
            </a:bodyPr>
            <a:lstStyle/>
            <a:p>
              <a:pPr defTabSz="685783">
                <a:defRPr/>
              </a:pPr>
              <a:r>
                <a:rPr lang="en-GB" sz="1000" b="1" kern="0" dirty="0">
                  <a:solidFill>
                    <a:srgbClr val="000000"/>
                  </a:solidFill>
                  <a:latin typeface="Arial"/>
                </a:rPr>
                <a:t>Obesity</a:t>
              </a:r>
            </a:p>
          </p:txBody>
        </p:sp>
        <p:sp>
          <p:nvSpPr>
            <p:cNvPr id="102" name="TextBox 101">
              <a:extLst>
                <a:ext uri="{FF2B5EF4-FFF2-40B4-BE49-F238E27FC236}">
                  <a16:creationId xmlns:a16="http://schemas.microsoft.com/office/drawing/2014/main" id="{3F8D397A-0B75-493F-9652-4692248D2F25}"/>
                </a:ext>
              </a:extLst>
            </p:cNvPr>
            <p:cNvSpPr txBox="1"/>
            <p:nvPr/>
          </p:nvSpPr>
          <p:spPr>
            <a:xfrm>
              <a:off x="1486218" y="2802885"/>
              <a:ext cx="994663" cy="219184"/>
            </a:xfrm>
            <a:prstGeom prst="rect">
              <a:avLst/>
            </a:prstGeom>
            <a:noFill/>
          </p:spPr>
          <p:txBody>
            <a:bodyPr wrap="square" lIns="0" rtlCol="0" anchor="ctr">
              <a:spAutoFit/>
            </a:bodyPr>
            <a:lstStyle/>
            <a:p>
              <a:pPr defTabSz="685783">
                <a:defRPr/>
              </a:pPr>
              <a:r>
                <a:rPr lang="en-GB" sz="1000" b="1" kern="0" dirty="0">
                  <a:solidFill>
                    <a:srgbClr val="000000"/>
                  </a:solidFill>
                  <a:latin typeface="Arial"/>
                </a:rPr>
                <a:t>Hypertension</a:t>
              </a:r>
            </a:p>
          </p:txBody>
        </p:sp>
        <p:sp>
          <p:nvSpPr>
            <p:cNvPr id="103" name="TextBox 102">
              <a:extLst>
                <a:ext uri="{FF2B5EF4-FFF2-40B4-BE49-F238E27FC236}">
                  <a16:creationId xmlns:a16="http://schemas.microsoft.com/office/drawing/2014/main" id="{5F56C35B-3BAA-41AB-849E-DBF52A9FFD27}"/>
                </a:ext>
              </a:extLst>
            </p:cNvPr>
            <p:cNvSpPr txBox="1"/>
            <p:nvPr/>
          </p:nvSpPr>
          <p:spPr>
            <a:xfrm>
              <a:off x="1486218" y="2531604"/>
              <a:ext cx="994663" cy="219184"/>
            </a:xfrm>
            <a:prstGeom prst="rect">
              <a:avLst/>
            </a:prstGeom>
            <a:noFill/>
          </p:spPr>
          <p:txBody>
            <a:bodyPr wrap="square" lIns="0" rtlCol="0" anchor="ctr">
              <a:spAutoFit/>
            </a:bodyPr>
            <a:lstStyle/>
            <a:p>
              <a:pPr defTabSz="685783">
                <a:defRPr/>
              </a:pPr>
              <a:r>
                <a:rPr lang="en-GB" sz="1000" b="1" kern="0" dirty="0">
                  <a:solidFill>
                    <a:srgbClr val="000000"/>
                  </a:solidFill>
                  <a:latin typeface="Arial"/>
                </a:rPr>
                <a:t>Osteoporosis</a:t>
              </a:r>
            </a:p>
          </p:txBody>
        </p:sp>
        <p:sp>
          <p:nvSpPr>
            <p:cNvPr id="106" name="Diamond 105">
              <a:extLst>
                <a:ext uri="{FF2B5EF4-FFF2-40B4-BE49-F238E27FC236}">
                  <a16:creationId xmlns:a16="http://schemas.microsoft.com/office/drawing/2014/main" id="{B4408E1B-D551-4B8F-967E-DD9FBEB7ACAA}"/>
                </a:ext>
              </a:extLst>
            </p:cNvPr>
            <p:cNvSpPr>
              <a:spLocks noChangeAspect="1"/>
            </p:cNvSpPr>
            <p:nvPr/>
          </p:nvSpPr>
          <p:spPr>
            <a:xfrm>
              <a:off x="5876042" y="2567543"/>
              <a:ext cx="159471" cy="150225"/>
            </a:xfrm>
            <a:prstGeom prst="diamond">
              <a:avLst/>
            </a:prstGeom>
            <a:solidFill>
              <a:srgbClr val="D0006F"/>
            </a:solidFill>
            <a:ln w="15875" cap="flat" cmpd="sng" algn="ctr">
              <a:noFill/>
              <a:prstDash val="solid"/>
              <a:miter lim="800000"/>
            </a:ln>
            <a:effectLst/>
          </p:spPr>
          <p:txBody>
            <a:bodyPr rtlCol="0" anchor="ctr"/>
            <a:lstStyle/>
            <a:p>
              <a:pPr algn="ctr" defTabSz="685783">
                <a:defRPr/>
              </a:pPr>
              <a:endParaRPr lang="en-GB" sz="1350" kern="0" dirty="0">
                <a:solidFill>
                  <a:prstClr val="white"/>
                </a:solidFill>
                <a:latin typeface="Arial" panose="020B0604020202020204"/>
              </a:endParaRPr>
            </a:p>
          </p:txBody>
        </p:sp>
        <p:sp>
          <p:nvSpPr>
            <p:cNvPr id="107" name="Diamond 106">
              <a:extLst>
                <a:ext uri="{FF2B5EF4-FFF2-40B4-BE49-F238E27FC236}">
                  <a16:creationId xmlns:a16="http://schemas.microsoft.com/office/drawing/2014/main" id="{D9EBC9DF-59A2-49DE-83D3-2067E6CD95DF}"/>
                </a:ext>
              </a:extLst>
            </p:cNvPr>
            <p:cNvSpPr>
              <a:spLocks noChangeAspect="1"/>
            </p:cNvSpPr>
            <p:nvPr/>
          </p:nvSpPr>
          <p:spPr>
            <a:xfrm>
              <a:off x="5169934" y="2830230"/>
              <a:ext cx="159471" cy="150225"/>
            </a:xfrm>
            <a:prstGeom prst="diamond">
              <a:avLst/>
            </a:prstGeom>
            <a:solidFill>
              <a:srgbClr val="D0006F"/>
            </a:solidFill>
            <a:ln w="15875" cap="flat" cmpd="sng" algn="ctr">
              <a:noFill/>
              <a:prstDash val="solid"/>
              <a:miter lim="800000"/>
            </a:ln>
            <a:effectLst/>
          </p:spPr>
          <p:txBody>
            <a:bodyPr rtlCol="0" anchor="ctr"/>
            <a:lstStyle/>
            <a:p>
              <a:pPr algn="ctr" defTabSz="685783">
                <a:defRPr/>
              </a:pPr>
              <a:endParaRPr lang="en-GB" sz="1350" kern="0" dirty="0">
                <a:solidFill>
                  <a:prstClr val="white"/>
                </a:solidFill>
                <a:latin typeface="Arial" panose="020B0604020202020204"/>
              </a:endParaRPr>
            </a:p>
          </p:txBody>
        </p:sp>
        <p:sp>
          <p:nvSpPr>
            <p:cNvPr id="108" name="Diamond 107">
              <a:extLst>
                <a:ext uri="{FF2B5EF4-FFF2-40B4-BE49-F238E27FC236}">
                  <a16:creationId xmlns:a16="http://schemas.microsoft.com/office/drawing/2014/main" id="{D340F377-6D0E-4D0E-929A-5D41C20B0E3B}"/>
                </a:ext>
              </a:extLst>
            </p:cNvPr>
            <p:cNvSpPr>
              <a:spLocks noChangeAspect="1"/>
            </p:cNvSpPr>
            <p:nvPr/>
          </p:nvSpPr>
          <p:spPr>
            <a:xfrm>
              <a:off x="4895944" y="3100460"/>
              <a:ext cx="159471" cy="150225"/>
            </a:xfrm>
            <a:prstGeom prst="diamond">
              <a:avLst/>
            </a:prstGeom>
            <a:solidFill>
              <a:srgbClr val="D0006F"/>
            </a:solidFill>
            <a:ln w="15875" cap="flat" cmpd="sng" algn="ctr">
              <a:noFill/>
              <a:prstDash val="solid"/>
              <a:miter lim="800000"/>
            </a:ln>
            <a:effectLst/>
          </p:spPr>
          <p:txBody>
            <a:bodyPr rtlCol="0" anchor="ctr"/>
            <a:lstStyle/>
            <a:p>
              <a:pPr algn="ctr" defTabSz="685783">
                <a:defRPr/>
              </a:pPr>
              <a:endParaRPr lang="en-GB" sz="1350" kern="0" dirty="0">
                <a:solidFill>
                  <a:prstClr val="white"/>
                </a:solidFill>
                <a:latin typeface="Arial" panose="020B0604020202020204"/>
              </a:endParaRPr>
            </a:p>
          </p:txBody>
        </p:sp>
        <p:sp>
          <p:nvSpPr>
            <p:cNvPr id="109" name="Diamond 108">
              <a:extLst>
                <a:ext uri="{FF2B5EF4-FFF2-40B4-BE49-F238E27FC236}">
                  <a16:creationId xmlns:a16="http://schemas.microsoft.com/office/drawing/2014/main" id="{481FA08F-F2B2-4FF5-BCCB-B130004C27C0}"/>
                </a:ext>
              </a:extLst>
            </p:cNvPr>
            <p:cNvSpPr>
              <a:spLocks noChangeAspect="1"/>
            </p:cNvSpPr>
            <p:nvPr/>
          </p:nvSpPr>
          <p:spPr>
            <a:xfrm>
              <a:off x="5016062" y="3362054"/>
              <a:ext cx="159471" cy="150225"/>
            </a:xfrm>
            <a:prstGeom prst="diamond">
              <a:avLst/>
            </a:prstGeom>
            <a:solidFill>
              <a:srgbClr val="D0006F"/>
            </a:solidFill>
            <a:ln w="15875" cap="flat" cmpd="sng" algn="ctr">
              <a:noFill/>
              <a:prstDash val="solid"/>
              <a:miter lim="800000"/>
            </a:ln>
            <a:effectLst/>
          </p:spPr>
          <p:txBody>
            <a:bodyPr rtlCol="0" anchor="ctr"/>
            <a:lstStyle/>
            <a:p>
              <a:pPr algn="ctr" defTabSz="685783">
                <a:defRPr/>
              </a:pPr>
              <a:endParaRPr lang="en-GB" sz="1350" kern="0" dirty="0">
                <a:solidFill>
                  <a:prstClr val="white"/>
                </a:solidFill>
                <a:latin typeface="Arial" panose="020B0604020202020204"/>
              </a:endParaRPr>
            </a:p>
          </p:txBody>
        </p:sp>
        <p:sp>
          <p:nvSpPr>
            <p:cNvPr id="110" name="Diamond 109">
              <a:extLst>
                <a:ext uri="{FF2B5EF4-FFF2-40B4-BE49-F238E27FC236}">
                  <a16:creationId xmlns:a16="http://schemas.microsoft.com/office/drawing/2014/main" id="{488245CD-239A-4820-936E-B582CC015E46}"/>
                </a:ext>
              </a:extLst>
            </p:cNvPr>
            <p:cNvSpPr>
              <a:spLocks noChangeAspect="1"/>
            </p:cNvSpPr>
            <p:nvPr/>
          </p:nvSpPr>
          <p:spPr>
            <a:xfrm>
              <a:off x="4761539" y="3623648"/>
              <a:ext cx="159471" cy="150225"/>
            </a:xfrm>
            <a:prstGeom prst="diamond">
              <a:avLst/>
            </a:prstGeom>
            <a:solidFill>
              <a:srgbClr val="D0006F"/>
            </a:solidFill>
            <a:ln w="15875" cap="flat" cmpd="sng" algn="ctr">
              <a:noFill/>
              <a:prstDash val="solid"/>
              <a:miter lim="800000"/>
            </a:ln>
            <a:effectLst/>
          </p:spPr>
          <p:txBody>
            <a:bodyPr rtlCol="0" anchor="ctr"/>
            <a:lstStyle/>
            <a:p>
              <a:pPr algn="ctr" defTabSz="685783">
                <a:defRPr/>
              </a:pPr>
              <a:endParaRPr lang="en-GB" sz="1350" kern="0" dirty="0">
                <a:solidFill>
                  <a:prstClr val="white"/>
                </a:solidFill>
                <a:latin typeface="Arial" panose="020B0604020202020204"/>
              </a:endParaRPr>
            </a:p>
          </p:txBody>
        </p:sp>
        <p:sp>
          <p:nvSpPr>
            <p:cNvPr id="111" name="Diamond 110">
              <a:extLst>
                <a:ext uri="{FF2B5EF4-FFF2-40B4-BE49-F238E27FC236}">
                  <a16:creationId xmlns:a16="http://schemas.microsoft.com/office/drawing/2014/main" id="{F99EF49C-95EE-4FFB-9679-40B4D8925B1D}"/>
                </a:ext>
              </a:extLst>
            </p:cNvPr>
            <p:cNvSpPr>
              <a:spLocks noChangeAspect="1"/>
            </p:cNvSpPr>
            <p:nvPr/>
          </p:nvSpPr>
          <p:spPr>
            <a:xfrm>
              <a:off x="5216495" y="3885241"/>
              <a:ext cx="159471" cy="150225"/>
            </a:xfrm>
            <a:prstGeom prst="diamond">
              <a:avLst/>
            </a:prstGeom>
            <a:solidFill>
              <a:srgbClr val="D0006F"/>
            </a:solidFill>
            <a:ln w="15875" cap="flat" cmpd="sng" algn="ctr">
              <a:noFill/>
              <a:prstDash val="solid"/>
              <a:miter lim="800000"/>
            </a:ln>
            <a:effectLst/>
          </p:spPr>
          <p:txBody>
            <a:bodyPr rtlCol="0" anchor="ctr"/>
            <a:lstStyle/>
            <a:p>
              <a:pPr algn="ctr" defTabSz="685783">
                <a:defRPr/>
              </a:pPr>
              <a:endParaRPr lang="en-GB" sz="1350" kern="0" dirty="0">
                <a:solidFill>
                  <a:prstClr val="white"/>
                </a:solidFill>
                <a:latin typeface="Arial" panose="020B0604020202020204"/>
              </a:endParaRPr>
            </a:p>
          </p:txBody>
        </p:sp>
        <p:sp>
          <p:nvSpPr>
            <p:cNvPr id="112" name="Diamond 111">
              <a:extLst>
                <a:ext uri="{FF2B5EF4-FFF2-40B4-BE49-F238E27FC236}">
                  <a16:creationId xmlns:a16="http://schemas.microsoft.com/office/drawing/2014/main" id="{29A5998F-57FA-483B-906B-181E0D94ED08}"/>
                </a:ext>
              </a:extLst>
            </p:cNvPr>
            <p:cNvSpPr>
              <a:spLocks noChangeAspect="1"/>
            </p:cNvSpPr>
            <p:nvPr/>
          </p:nvSpPr>
          <p:spPr>
            <a:xfrm>
              <a:off x="4465365" y="4153905"/>
              <a:ext cx="159471" cy="150225"/>
            </a:xfrm>
            <a:prstGeom prst="diamond">
              <a:avLst/>
            </a:prstGeom>
            <a:solidFill>
              <a:srgbClr val="D0006F"/>
            </a:solidFill>
            <a:ln w="15875" cap="flat" cmpd="sng" algn="ctr">
              <a:noFill/>
              <a:prstDash val="solid"/>
              <a:miter lim="800000"/>
            </a:ln>
            <a:effectLst/>
          </p:spPr>
          <p:txBody>
            <a:bodyPr rtlCol="0" anchor="ctr"/>
            <a:lstStyle/>
            <a:p>
              <a:pPr algn="ctr" defTabSz="685783">
                <a:defRPr/>
              </a:pPr>
              <a:endParaRPr lang="en-GB" sz="1350" kern="0" dirty="0">
                <a:solidFill>
                  <a:prstClr val="white"/>
                </a:solidFill>
                <a:latin typeface="Arial" panose="020B0604020202020204"/>
              </a:endParaRPr>
            </a:p>
          </p:txBody>
        </p:sp>
      </p:grpSp>
    </p:spTree>
    <p:extLst>
      <p:ext uri="{BB962C8B-B14F-4D97-AF65-F5344CB8AC3E}">
        <p14:creationId xmlns:p14="http://schemas.microsoft.com/office/powerpoint/2010/main" val="96704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6C16-F94B-433B-B504-D4E04EF46A1B}"/>
              </a:ext>
            </a:extLst>
          </p:cNvPr>
          <p:cNvSpPr>
            <a:spLocks noGrp="1"/>
          </p:cNvSpPr>
          <p:nvPr>
            <p:ph type="title"/>
          </p:nvPr>
        </p:nvSpPr>
        <p:spPr/>
        <p:txBody>
          <a:bodyPr/>
          <a:lstStyle/>
          <a:p>
            <a:r>
              <a:rPr lang="en-GB" dirty="0"/>
              <a:t>Unmet needs in asthma – conclusions </a:t>
            </a:r>
          </a:p>
        </p:txBody>
      </p:sp>
      <p:sp>
        <p:nvSpPr>
          <p:cNvPr id="4" name="Slide Number Placeholder 3">
            <a:extLst>
              <a:ext uri="{FF2B5EF4-FFF2-40B4-BE49-F238E27FC236}">
                <a16:creationId xmlns:a16="http://schemas.microsoft.com/office/drawing/2014/main" id="{1B5AD374-58EF-4ECA-858C-897D4EE3148D}"/>
              </a:ext>
            </a:extLst>
          </p:cNvPr>
          <p:cNvSpPr>
            <a:spLocks noGrp="1"/>
          </p:cNvSpPr>
          <p:nvPr>
            <p:ph type="sldNum" sz="quarter" idx="4"/>
          </p:nvPr>
        </p:nvSpPr>
        <p:spPr/>
        <p:txBody>
          <a:bodyPr/>
          <a:lstStyle/>
          <a:p>
            <a:fld id="{AD33B3E9-81E5-4A7D-BEBF-6D21691F4D11}" type="slidenum">
              <a:rPr lang="en-GB" smtClean="0"/>
              <a:pPr/>
              <a:t>23</a:t>
            </a:fld>
            <a:endParaRPr lang="en-GB" dirty="0"/>
          </a:p>
        </p:txBody>
      </p:sp>
      <p:sp>
        <p:nvSpPr>
          <p:cNvPr id="5" name="Rectangle 4">
            <a:extLst>
              <a:ext uri="{FF2B5EF4-FFF2-40B4-BE49-F238E27FC236}">
                <a16:creationId xmlns:a16="http://schemas.microsoft.com/office/drawing/2014/main" id="{3948C3E9-B6C2-4579-A993-8D4CA1C21612}"/>
              </a:ext>
            </a:extLst>
          </p:cNvPr>
          <p:cNvSpPr/>
          <p:nvPr/>
        </p:nvSpPr>
        <p:spPr>
          <a:xfrm>
            <a:off x="353338" y="1222514"/>
            <a:ext cx="8466812" cy="3647152"/>
          </a:xfrm>
          <a:prstGeom prst="rect">
            <a:avLst/>
          </a:prstGeom>
        </p:spPr>
        <p:txBody>
          <a:bodyPr wrap="square">
            <a:spAutoFit/>
          </a:bodyPr>
          <a:lstStyle/>
          <a:p>
            <a:pPr marL="285750" indent="-285750" defTabSz="457189">
              <a:spcBef>
                <a:spcPts val="600"/>
              </a:spcBef>
              <a:buClr>
                <a:srgbClr val="D0006F"/>
              </a:buClr>
              <a:buFont typeface="Arial" panose="020B0604020202020204" pitchFamily="34" charset="0"/>
              <a:buChar char="•"/>
            </a:pPr>
            <a:r>
              <a:rPr lang="en-GB" sz="1400" dirty="0"/>
              <a:t>Globally, 176 million asthma exacerbations occur per year;</a:t>
            </a:r>
            <a:r>
              <a:rPr lang="en-GB" sz="1400" baseline="30000" dirty="0"/>
              <a:t>1</a:t>
            </a:r>
            <a:r>
              <a:rPr lang="en-GB" sz="1400" dirty="0"/>
              <a:t> exacerbations are physically threatening and emotionally significant for patients</a:t>
            </a:r>
            <a:r>
              <a:rPr lang="en-GB" sz="1400" baseline="30000" dirty="0"/>
              <a:t>2</a:t>
            </a:r>
          </a:p>
          <a:p>
            <a:pPr marL="285750" indent="-285750" defTabSz="457189">
              <a:spcBef>
                <a:spcPts val="600"/>
              </a:spcBef>
              <a:buClr>
                <a:srgbClr val="D0006F"/>
              </a:buClr>
              <a:buFont typeface="Arial" panose="020B0604020202020204" pitchFamily="34" charset="0"/>
              <a:buChar char="•"/>
            </a:pPr>
            <a:r>
              <a:rPr lang="en-GB" sz="1400" dirty="0">
                <a:solidFill>
                  <a:schemeClr val="tx2"/>
                </a:solidFill>
              </a:rPr>
              <a:t>Patients with mild asthma are at risk of exacerbations on current therapeutic medications;</a:t>
            </a:r>
            <a:r>
              <a:rPr lang="en-GB" sz="1400" baseline="30000" dirty="0">
                <a:solidFill>
                  <a:schemeClr val="tx2"/>
                </a:solidFill>
              </a:rPr>
              <a:t>3–7 </a:t>
            </a:r>
            <a:r>
              <a:rPr lang="en-GB" sz="1400" dirty="0">
                <a:solidFill>
                  <a:schemeClr val="tx2"/>
                </a:solidFill>
              </a:rPr>
              <a:t>r</a:t>
            </a:r>
            <a:r>
              <a:rPr lang="en-GB" sz="1400" dirty="0"/>
              <a:t>isk of exacerbation increases with disease severity and worse asthma control, regardless of adherence </a:t>
            </a:r>
            <a:br>
              <a:rPr lang="en-GB" sz="1400" dirty="0"/>
            </a:br>
            <a:r>
              <a:rPr lang="en-GB" sz="1400" dirty="0"/>
              <a:t>to treatment</a:t>
            </a:r>
            <a:r>
              <a:rPr lang="en-GB" sz="1400" baseline="30000" dirty="0"/>
              <a:t>4,8</a:t>
            </a:r>
            <a:endParaRPr lang="en-GB" sz="1400" dirty="0"/>
          </a:p>
          <a:p>
            <a:pPr marL="285750" indent="-285750" defTabSz="457189">
              <a:spcBef>
                <a:spcPts val="600"/>
              </a:spcBef>
              <a:buClr>
                <a:srgbClr val="D0006F"/>
              </a:buClr>
              <a:buFont typeface="Arial" panose="020B0604020202020204" pitchFamily="34" charset="0"/>
              <a:buChar char="•"/>
            </a:pPr>
            <a:r>
              <a:rPr lang="en-GB" sz="1400" dirty="0"/>
              <a:t>Asthma is a chronic inflammatory disease; inflammation is central to exacerbations</a:t>
            </a:r>
            <a:r>
              <a:rPr lang="en-GB" sz="1400" baseline="30000" dirty="0"/>
              <a:t>9</a:t>
            </a:r>
          </a:p>
          <a:p>
            <a:pPr marL="285750" indent="-285750" defTabSz="457189">
              <a:spcBef>
                <a:spcPts val="600"/>
              </a:spcBef>
              <a:buClr>
                <a:srgbClr val="D0006F"/>
              </a:buClr>
              <a:buFont typeface="Arial" panose="020B0604020202020204" pitchFamily="34" charset="0"/>
              <a:buChar char="•"/>
            </a:pPr>
            <a:r>
              <a:rPr lang="en-GB" sz="1400" dirty="0"/>
              <a:t>As symptoms worsen, patients use their SABA reliever;</a:t>
            </a:r>
            <a:r>
              <a:rPr lang="en-GB" sz="1400" baseline="30000" dirty="0"/>
              <a:t>10 </a:t>
            </a:r>
            <a:r>
              <a:rPr lang="en-US" sz="1400" dirty="0"/>
              <a:t>patients prescribed ≥3 SABAs per year </a:t>
            </a:r>
            <a:br>
              <a:rPr lang="en-US" sz="1400" dirty="0"/>
            </a:br>
            <a:r>
              <a:rPr lang="en-US" sz="1400" dirty="0"/>
              <a:t>were associated with an increased risk of hospitalisation/OCS prescriptions compared with patients prescribed 0–2 SABAs</a:t>
            </a:r>
            <a:r>
              <a:rPr lang="en-US" sz="1400" baseline="30000" dirty="0"/>
              <a:t>11</a:t>
            </a:r>
            <a:r>
              <a:rPr lang="en-US" sz="1400" dirty="0"/>
              <a:t> </a:t>
            </a:r>
          </a:p>
          <a:p>
            <a:pPr marL="285750" indent="-285750" defTabSz="457189">
              <a:spcBef>
                <a:spcPts val="600"/>
              </a:spcBef>
              <a:buClr>
                <a:srgbClr val="D0006F"/>
              </a:buClr>
              <a:buFont typeface="Arial" panose="020B0604020202020204" pitchFamily="34" charset="0"/>
              <a:buChar char="•"/>
            </a:pPr>
            <a:r>
              <a:rPr lang="en-GB" sz="1400" dirty="0"/>
              <a:t>Budesonide demonstrates anti-inflammatory activity as early as 6 hours after a single dose</a:t>
            </a:r>
            <a:r>
              <a:rPr lang="en-GB" sz="1400" baseline="30000" dirty="0"/>
              <a:t>12</a:t>
            </a:r>
            <a:endParaRPr lang="en-US" sz="1400" dirty="0"/>
          </a:p>
          <a:p>
            <a:pPr marL="285750" indent="-285750" defTabSz="457189">
              <a:spcBef>
                <a:spcPts val="600"/>
              </a:spcBef>
              <a:buClr>
                <a:srgbClr val="D0006F"/>
              </a:buClr>
              <a:buFont typeface="Arial" panose="020B0604020202020204" pitchFamily="34" charset="0"/>
              <a:buChar char="•"/>
            </a:pPr>
            <a:r>
              <a:rPr lang="en-US" sz="1400" dirty="0"/>
              <a:t>Cumulative exposure to systemic corticosteroids increases the risk of associated AEs</a:t>
            </a:r>
            <a:r>
              <a:rPr lang="en-US" sz="1400" baseline="30000" dirty="0"/>
              <a:t>13,14</a:t>
            </a:r>
          </a:p>
          <a:p>
            <a:pPr marL="285750" indent="-285750" defTabSz="457189">
              <a:spcBef>
                <a:spcPts val="600"/>
              </a:spcBef>
              <a:buClr>
                <a:srgbClr val="D0006F"/>
              </a:buClr>
              <a:buFont typeface="Arial" panose="020B0604020202020204" pitchFamily="34" charset="0"/>
              <a:buChar char="•"/>
            </a:pPr>
            <a:r>
              <a:rPr lang="en-GB" sz="1400" dirty="0">
                <a:ea typeface="Times New Roman" panose="02020603050405020304" pitchFamily="18" charset="0"/>
              </a:rPr>
              <a:t>SABA does not address the underlying inflammation,</a:t>
            </a:r>
            <a:r>
              <a:rPr lang="en-GB" sz="1400" baseline="30000" dirty="0">
                <a:ea typeface="Times New Roman" panose="02020603050405020304" pitchFamily="18" charset="0"/>
              </a:rPr>
              <a:t>15</a:t>
            </a:r>
            <a:r>
              <a:rPr lang="en-GB" sz="1400" dirty="0">
                <a:ea typeface="Times New Roman" panose="02020603050405020304" pitchFamily="18" charset="0"/>
              </a:rPr>
              <a:t> and </a:t>
            </a:r>
            <a:r>
              <a:rPr lang="en-GB" sz="1400" dirty="0"/>
              <a:t>alternative treatment strategies early in the course of asthma may need to be considered to help reduce the need for OCS</a:t>
            </a:r>
            <a:r>
              <a:rPr lang="en-GB" sz="1400" baseline="30000" dirty="0"/>
              <a:t>13</a:t>
            </a:r>
            <a:endParaRPr lang="en-GB" sz="1400" dirty="0">
              <a:ea typeface="Times New Roman" panose="02020603050405020304" pitchFamily="18" charset="0"/>
            </a:endParaRPr>
          </a:p>
          <a:p>
            <a:pPr marL="285750" indent="-285750" defTabSz="457189">
              <a:spcBef>
                <a:spcPts val="600"/>
              </a:spcBef>
              <a:buClr>
                <a:srgbClr val="D0006F"/>
              </a:buClr>
              <a:buFont typeface="Arial" panose="020B0604020202020204" pitchFamily="34" charset="0"/>
              <a:buChar char="•"/>
            </a:pPr>
            <a:endParaRPr lang="en-GB" sz="1400" dirty="0"/>
          </a:p>
        </p:txBody>
      </p:sp>
      <p:sp>
        <p:nvSpPr>
          <p:cNvPr id="3" name="Text Placeholder 2">
            <a:extLst>
              <a:ext uri="{FF2B5EF4-FFF2-40B4-BE49-F238E27FC236}">
                <a16:creationId xmlns:a16="http://schemas.microsoft.com/office/drawing/2014/main" id="{712FAAC1-DC51-4874-B490-CD2CEF015F66}"/>
              </a:ext>
            </a:extLst>
          </p:cNvPr>
          <p:cNvSpPr>
            <a:spLocks noGrp="1"/>
          </p:cNvSpPr>
          <p:nvPr>
            <p:ph type="body" sz="quarter" idx="13"/>
          </p:nvPr>
        </p:nvSpPr>
        <p:spPr>
          <a:xfrm>
            <a:off x="246987" y="4610289"/>
            <a:ext cx="8505266" cy="518244"/>
          </a:xfrm>
        </p:spPr>
        <p:txBody>
          <a:bodyPr/>
          <a:lstStyle/>
          <a:p>
            <a:r>
              <a:rPr lang="it-IT" sz="600" dirty="0"/>
              <a:t>AE = </a:t>
            </a:r>
            <a:r>
              <a:rPr lang="it-IT" sz="600" dirty="0" err="1"/>
              <a:t>adverse</a:t>
            </a:r>
            <a:r>
              <a:rPr lang="it-IT" sz="600" dirty="0"/>
              <a:t> </a:t>
            </a:r>
            <a:r>
              <a:rPr lang="it-IT" sz="600" dirty="0" err="1"/>
              <a:t>event</a:t>
            </a:r>
            <a:r>
              <a:rPr lang="it-IT" sz="600" dirty="0"/>
              <a:t>; OCS = </a:t>
            </a:r>
            <a:r>
              <a:rPr lang="it-IT" sz="600" dirty="0" err="1"/>
              <a:t>oral</a:t>
            </a:r>
            <a:r>
              <a:rPr lang="it-IT" sz="600" dirty="0"/>
              <a:t> corticosteroid; SABA = short-</a:t>
            </a:r>
            <a:r>
              <a:rPr lang="it-IT" sz="600" dirty="0" err="1"/>
              <a:t>acting</a:t>
            </a:r>
            <a:r>
              <a:rPr lang="it-IT" sz="600" dirty="0"/>
              <a:t> </a:t>
            </a:r>
            <a:r>
              <a:rPr lang="el-GR" sz="600" dirty="0"/>
              <a:t>β</a:t>
            </a:r>
            <a:r>
              <a:rPr lang="en-GB" sz="600" baseline="-25000" dirty="0"/>
              <a:t>2</a:t>
            </a:r>
            <a:r>
              <a:rPr lang="en-GB" sz="600" dirty="0"/>
              <a:t>-agonist.</a:t>
            </a:r>
            <a:br>
              <a:rPr lang="it-IT" sz="600" dirty="0"/>
            </a:br>
            <a:r>
              <a:rPr lang="it-IT" sz="600" dirty="0"/>
              <a:t>1. AstraZeneca Pharmaceuticals. Data on file. Budesonide/formoterol: Annual Rate of </a:t>
            </a:r>
            <a:r>
              <a:rPr lang="it-IT" sz="600" dirty="0" err="1"/>
              <a:t>Exacerbations</a:t>
            </a:r>
            <a:r>
              <a:rPr lang="it-IT" sz="600" dirty="0"/>
              <a:t> Globally (ID:SD-3010-ALL-0017); 2.</a:t>
            </a:r>
            <a:r>
              <a:rPr lang="en-GB" sz="600" dirty="0">
                <a:cs typeface="Arial" panose="020B0604020202020204" pitchFamily="34" charset="0"/>
              </a:rPr>
              <a:t> </a:t>
            </a:r>
            <a:r>
              <a:rPr lang="en-GB" sz="600" dirty="0" err="1">
                <a:cs typeface="Arial" panose="020B0604020202020204" pitchFamily="34" charset="0"/>
              </a:rPr>
              <a:t>Sastre</a:t>
            </a:r>
            <a:r>
              <a:rPr lang="en-GB" sz="600" dirty="0">
                <a:cs typeface="Arial" panose="020B0604020202020204" pitchFamily="34" charset="0"/>
              </a:rPr>
              <a:t> J et al. </a:t>
            </a:r>
            <a:r>
              <a:rPr lang="en-GB" sz="600" i="1" dirty="0">
                <a:cs typeface="Arial" panose="020B0604020202020204" pitchFamily="34" charset="0"/>
              </a:rPr>
              <a:t>World Allergy Organ J. </a:t>
            </a:r>
            <a:r>
              <a:rPr lang="en-GB" sz="600" dirty="0">
                <a:cs typeface="Arial" panose="020B0604020202020204" pitchFamily="34" charset="0"/>
              </a:rPr>
              <a:t>2016;9:13; 3. </a:t>
            </a:r>
            <a:r>
              <a:rPr lang="en-US" altLang="en-US" sz="600" dirty="0"/>
              <a:t>O’Byrne PM et al. </a:t>
            </a:r>
            <a:r>
              <a:rPr lang="en-US" altLang="en-US" sz="600" i="1" dirty="0"/>
              <a:t>Am J Resp </a:t>
            </a:r>
            <a:r>
              <a:rPr lang="en-US" altLang="en-US" sz="600" i="1" dirty="0" err="1"/>
              <a:t>Crit</a:t>
            </a:r>
            <a:r>
              <a:rPr lang="en-US" altLang="en-US" sz="600" i="1" dirty="0"/>
              <a:t> Care Med.</a:t>
            </a:r>
            <a:r>
              <a:rPr lang="en-US" altLang="en-US" sz="600" dirty="0"/>
              <a:t> 2001;164:1392-1397; 4. Price D et al. </a:t>
            </a:r>
            <a:r>
              <a:rPr lang="en-US" altLang="en-US" sz="600" i="1" dirty="0"/>
              <a:t>NPJ Prim Care </a:t>
            </a:r>
            <a:r>
              <a:rPr lang="en-US" altLang="en-US" sz="600" i="1" dirty="0" err="1"/>
              <a:t>Resp</a:t>
            </a:r>
            <a:r>
              <a:rPr lang="en-US" altLang="en-US" sz="600" i="1" dirty="0"/>
              <a:t> Med.</a:t>
            </a:r>
            <a:r>
              <a:rPr lang="en-US" altLang="en-US" sz="600" dirty="0"/>
              <a:t> 2014;24:14009; 5. Bloom CI et al. </a:t>
            </a:r>
            <a:r>
              <a:rPr lang="en-US" altLang="en-US" sz="600" i="1" dirty="0"/>
              <a:t>Thorax.</a:t>
            </a:r>
            <a:r>
              <a:rPr lang="en-US" altLang="en-US" sz="600" dirty="0"/>
              <a:t> 2018;73:313–320; 6. O’Byrne PM et al. </a:t>
            </a:r>
            <a:r>
              <a:rPr lang="en-US" altLang="en-US" sz="600" i="1" dirty="0"/>
              <a:t>N </a:t>
            </a:r>
            <a:r>
              <a:rPr lang="en-US" altLang="en-US" sz="600" i="1" dirty="0" err="1"/>
              <a:t>Engl</a:t>
            </a:r>
            <a:r>
              <a:rPr lang="en-US" altLang="en-US" sz="600" i="1" dirty="0"/>
              <a:t> J Med.</a:t>
            </a:r>
            <a:r>
              <a:rPr lang="en-US" altLang="en-US" sz="600" dirty="0"/>
              <a:t> 2018;378:1865-1876; 7. Bateman ED et al. </a:t>
            </a:r>
            <a:r>
              <a:rPr lang="en-US" altLang="en-US" sz="600" i="1" dirty="0"/>
              <a:t>N </a:t>
            </a:r>
            <a:r>
              <a:rPr lang="en-US" altLang="en-US" sz="600" i="1" dirty="0" err="1"/>
              <a:t>Engl</a:t>
            </a:r>
            <a:r>
              <a:rPr lang="en-US" altLang="en-US" sz="600" i="1" dirty="0"/>
              <a:t> J Med.</a:t>
            </a:r>
            <a:r>
              <a:rPr lang="en-US" altLang="en-US" sz="600" dirty="0"/>
              <a:t> 2018;378:1877</a:t>
            </a:r>
            <a:r>
              <a:rPr lang="en-GB" altLang="en-US" sz="600" dirty="0"/>
              <a:t>-</a:t>
            </a:r>
            <a:r>
              <a:rPr lang="en-US" altLang="en-US" sz="600" dirty="0"/>
              <a:t>1887</a:t>
            </a:r>
            <a:r>
              <a:rPr lang="en-GB" altLang="en-US" sz="600" dirty="0">
                <a:cs typeface="Arial" panose="020B0604020202020204" pitchFamily="34" charset="0"/>
              </a:rPr>
              <a:t>; 8. </a:t>
            </a:r>
            <a:r>
              <a:rPr lang="en-GB" sz="600" dirty="0" err="1"/>
              <a:t>Papi</a:t>
            </a:r>
            <a:r>
              <a:rPr lang="en-GB" sz="600" dirty="0"/>
              <a:t> A et al. </a:t>
            </a:r>
            <a:r>
              <a:rPr lang="en-GB" sz="600" i="1" dirty="0"/>
              <a:t>J Allergy Clin Immunol </a:t>
            </a:r>
            <a:r>
              <a:rPr lang="en-GB" sz="600" i="1" dirty="0" err="1"/>
              <a:t>Pract</a:t>
            </a:r>
            <a:r>
              <a:rPr lang="en-GB" sz="600" i="1" dirty="0"/>
              <a:t>. </a:t>
            </a:r>
            <a:r>
              <a:rPr lang="en-GB" sz="600" dirty="0"/>
              <a:t>2018;6:1989-1998</a:t>
            </a:r>
            <a:r>
              <a:rPr lang="fr-FR" altLang="en-US" sz="600" dirty="0"/>
              <a:t>; 9. </a:t>
            </a:r>
            <a:r>
              <a:rPr lang="en-GB" sz="600" dirty="0"/>
              <a:t>Global Initiative for Asthma. Updated 2018. </a:t>
            </a:r>
            <a:r>
              <a:rPr lang="en-GB" sz="600" dirty="0" err="1"/>
              <a:t>www.ginasthma.org</a:t>
            </a:r>
            <a:r>
              <a:rPr lang="en-GB" sz="600" dirty="0"/>
              <a:t>. Accessed March 2019; 10. </a:t>
            </a:r>
            <a:r>
              <a:rPr lang="en-US" altLang="en-US" sz="600" dirty="0" err="1"/>
              <a:t>Tattersfield</a:t>
            </a:r>
            <a:r>
              <a:rPr lang="en-US" altLang="en-US" sz="600" dirty="0"/>
              <a:t> AE et al. </a:t>
            </a:r>
            <a:r>
              <a:rPr lang="en-US" altLang="en-US" sz="600" i="1" dirty="0"/>
              <a:t>Am J Respir </a:t>
            </a:r>
            <a:r>
              <a:rPr lang="en-US" altLang="en-US" sz="600" i="1" dirty="0" err="1"/>
              <a:t>Crit</a:t>
            </a:r>
            <a:r>
              <a:rPr lang="en-US" altLang="en-US" sz="600" i="1" dirty="0"/>
              <a:t> Care Med. </a:t>
            </a:r>
            <a:r>
              <a:rPr lang="en-US" altLang="en-US" sz="600" dirty="0"/>
              <a:t>1999;160:594-599; 11. </a:t>
            </a:r>
            <a:r>
              <a:rPr lang="en-GB" sz="600" dirty="0"/>
              <a:t>Schatz M et al.</a:t>
            </a:r>
            <a:r>
              <a:rPr lang="en-GB" sz="600" i="1" dirty="0"/>
              <a:t> J Allergy </a:t>
            </a:r>
            <a:r>
              <a:rPr lang="en-GB" sz="600" i="1" dirty="0" err="1"/>
              <a:t>Clin</a:t>
            </a:r>
            <a:r>
              <a:rPr lang="en-GB" sz="600" i="1" dirty="0"/>
              <a:t> Immunol.</a:t>
            </a:r>
            <a:r>
              <a:rPr lang="en-GB" sz="600" dirty="0"/>
              <a:t> 2006;117:995-1000; 12. Gibson PG, et al. </a:t>
            </a:r>
            <a:r>
              <a:rPr lang="en-GB" sz="600" i="1" dirty="0"/>
              <a:t>Am J Respir </a:t>
            </a:r>
            <a:r>
              <a:rPr lang="en-GB" sz="600" i="1" dirty="0" err="1"/>
              <a:t>Crit</a:t>
            </a:r>
            <a:r>
              <a:rPr lang="en-GB" sz="600" i="1" dirty="0"/>
              <a:t> Care Med. </a:t>
            </a:r>
            <a:r>
              <a:rPr lang="en-GB" sz="600" dirty="0"/>
              <a:t>2001;163:32–36; 13. </a:t>
            </a:r>
            <a:r>
              <a:rPr lang="en-US" sz="600" dirty="0"/>
              <a:t>Price DB et al.</a:t>
            </a:r>
            <a:r>
              <a:rPr lang="en-US" sz="600" i="1" dirty="0"/>
              <a:t> J Asthma Allergy. </a:t>
            </a:r>
            <a:r>
              <a:rPr lang="en-US" sz="600" dirty="0"/>
              <a:t>2018;11:193-204; 14. Sullivan PW et al. </a:t>
            </a:r>
            <a:r>
              <a:rPr lang="en-US" sz="600" i="1" dirty="0"/>
              <a:t>J Allergy Clin Immunol. </a:t>
            </a:r>
            <a:r>
              <a:rPr lang="en-US" sz="600" dirty="0"/>
              <a:t>2018;141:110</a:t>
            </a:r>
            <a:r>
              <a:rPr lang="en-GB" sz="600" dirty="0"/>
              <a:t>-</a:t>
            </a:r>
            <a:r>
              <a:rPr lang="en-US" sz="600" dirty="0"/>
              <a:t>116; 15. </a:t>
            </a:r>
            <a:r>
              <a:rPr lang="en-GB" sz="600" dirty="0"/>
              <a:t>O’Byrne PM et al. </a:t>
            </a:r>
            <a:r>
              <a:rPr lang="en-GB" sz="600" i="1" dirty="0"/>
              <a:t>Eur Respir J. </a:t>
            </a:r>
            <a:r>
              <a:rPr lang="en-GB" sz="600" dirty="0"/>
              <a:t>2017;50:1701103.</a:t>
            </a:r>
            <a:endParaRPr lang="en-US" sz="600" dirty="0"/>
          </a:p>
        </p:txBody>
      </p:sp>
    </p:spTree>
    <p:extLst>
      <p:ext uri="{BB962C8B-B14F-4D97-AF65-F5344CB8AC3E}">
        <p14:creationId xmlns:p14="http://schemas.microsoft.com/office/powerpoint/2010/main" val="2859803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1B1DF-1B7E-4460-B1A9-8375164DF4DD}"/>
              </a:ext>
            </a:extLst>
          </p:cNvPr>
          <p:cNvSpPr>
            <a:spLocks noGrp="1"/>
          </p:cNvSpPr>
          <p:nvPr>
            <p:ph type="title"/>
          </p:nvPr>
        </p:nvSpPr>
        <p:spPr/>
        <p:txBody>
          <a:bodyPr/>
          <a:lstStyle/>
          <a:p>
            <a:r>
              <a:rPr lang="en-GB" dirty="0"/>
              <a:t>Back-up slides</a:t>
            </a:r>
          </a:p>
        </p:txBody>
      </p:sp>
    </p:spTree>
    <p:extLst>
      <p:ext uri="{BB962C8B-B14F-4D97-AF65-F5344CB8AC3E}">
        <p14:creationId xmlns:p14="http://schemas.microsoft.com/office/powerpoint/2010/main" val="4119250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7CF5E-6D1D-4648-9556-8EAAD3A39392}"/>
              </a:ext>
            </a:extLst>
          </p:cNvPr>
          <p:cNvSpPr>
            <a:spLocks noGrp="1"/>
          </p:cNvSpPr>
          <p:nvPr>
            <p:ph type="title"/>
          </p:nvPr>
        </p:nvSpPr>
        <p:spPr/>
        <p:txBody>
          <a:bodyPr/>
          <a:lstStyle/>
          <a:p>
            <a:r>
              <a:rPr lang="en-US" dirty="0">
                <a:solidFill>
                  <a:schemeClr val="tx1"/>
                </a:solidFill>
              </a:rPr>
              <a:t>Adherence to controller therapy correlates with fewer severe exacerbations</a:t>
            </a:r>
            <a:r>
              <a:rPr lang="en-US" dirty="0"/>
              <a:t> </a:t>
            </a:r>
          </a:p>
        </p:txBody>
      </p:sp>
      <p:sp>
        <p:nvSpPr>
          <p:cNvPr id="17" name="Text Placeholder 5">
            <a:extLst>
              <a:ext uri="{FF2B5EF4-FFF2-40B4-BE49-F238E27FC236}">
                <a16:creationId xmlns:a16="http://schemas.microsoft.com/office/drawing/2014/main" id="{C83F7D04-A724-4509-8B44-4E5921A0DA85}"/>
              </a:ext>
            </a:extLst>
          </p:cNvPr>
          <p:cNvSpPr txBox="1">
            <a:spLocks/>
          </p:cNvSpPr>
          <p:nvPr/>
        </p:nvSpPr>
        <p:spPr>
          <a:xfrm>
            <a:off x="246987" y="4731591"/>
            <a:ext cx="8508972" cy="184666"/>
          </a:xfrm>
          <a:prstGeom prst="rect">
            <a:avLst/>
          </a:prstGeom>
        </p:spPr>
        <p:txBody>
          <a:bodyPr/>
          <a:lstStyle>
            <a:lvl1pPr marL="243000" indent="-243000" algn="l" defTabSz="914378" rtl="0" eaLnBrk="1" latinLnBrk="0" hangingPunct="1">
              <a:lnSpc>
                <a:spcPct val="100000"/>
              </a:lnSpc>
              <a:spcBef>
                <a:spcPts val="450"/>
              </a:spcBef>
              <a:spcAft>
                <a:spcPts val="450"/>
              </a:spcAft>
              <a:buClr>
                <a:schemeClr val="accent1"/>
              </a:buClr>
              <a:buFont typeface="Arial" panose="020B0604020202020204" pitchFamily="34" charset="0"/>
              <a:buChar char="•"/>
              <a:defRPr sz="2000" kern="1200">
                <a:solidFill>
                  <a:schemeClr val="tx1"/>
                </a:solidFill>
                <a:latin typeface="+mn-lt"/>
                <a:ea typeface="+mn-ea"/>
                <a:cs typeface="+mn-cs"/>
              </a:defRPr>
            </a:lvl1pPr>
            <a:lvl2pPr marL="486000" indent="-243000" algn="l" defTabSz="914378" rtl="0" eaLnBrk="1" latinLnBrk="0" hangingPunct="1">
              <a:lnSpc>
                <a:spcPct val="100000"/>
              </a:lnSpc>
              <a:spcBef>
                <a:spcPts val="450"/>
              </a:spcBef>
              <a:spcAft>
                <a:spcPts val="450"/>
              </a:spcAft>
              <a:buClr>
                <a:schemeClr val="accent1"/>
              </a:buClr>
              <a:buFont typeface="Arial" panose="020B0604020202020204" pitchFamily="34" charset="0"/>
              <a:buChar char="–"/>
              <a:defRPr sz="1800" kern="1200">
                <a:solidFill>
                  <a:schemeClr val="tx1"/>
                </a:solidFill>
                <a:latin typeface="+mn-lt"/>
                <a:ea typeface="+mn-ea"/>
                <a:cs typeface="+mn-cs"/>
              </a:defRPr>
            </a:lvl2pPr>
            <a:lvl3pPr marL="729000" indent="-243000" algn="l" defTabSz="914378" rtl="0" eaLnBrk="1" latinLnBrk="0" hangingPunct="1">
              <a:lnSpc>
                <a:spcPct val="100000"/>
              </a:lnSpc>
              <a:spcBef>
                <a:spcPts val="45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3pPr>
            <a:lvl4pPr marL="685784" indent="0" algn="l" defTabSz="914378" rtl="0" eaLnBrk="1" latinLnBrk="0" hangingPunct="1">
              <a:lnSpc>
                <a:spcPct val="100000"/>
              </a:lnSpc>
              <a:spcBef>
                <a:spcPts val="450"/>
              </a:spcBef>
              <a:spcAft>
                <a:spcPts val="450"/>
              </a:spcAft>
              <a:buFont typeface="Arial" panose="020B0604020202020204" pitchFamily="34" charset="0"/>
              <a:buNone/>
              <a:defRPr sz="1600" kern="1200">
                <a:solidFill>
                  <a:schemeClr val="tx1"/>
                </a:solidFill>
                <a:latin typeface="+mn-lt"/>
                <a:ea typeface="+mn-ea"/>
                <a:cs typeface="+mn-cs"/>
              </a:defRPr>
            </a:lvl4pPr>
            <a:lvl5pPr marL="1142972" indent="-228594" algn="l" defTabSz="914378" rtl="0" eaLnBrk="1" latinLnBrk="0" hangingPunct="1">
              <a:lnSpc>
                <a:spcPct val="100000"/>
              </a:lnSpc>
              <a:spcBef>
                <a:spcPts val="45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 dirty="0"/>
              <a:t>A systematic literature review of 23 publications in medication adherence and the risk of severe exacerbations</a:t>
            </a:r>
            <a:br>
              <a:rPr lang="en-US" sz="600" dirty="0"/>
            </a:br>
            <a:r>
              <a:rPr lang="en-US" sz="600" dirty="0" err="1"/>
              <a:t>Adh</a:t>
            </a:r>
            <a:r>
              <a:rPr lang="en-US" sz="600" dirty="0"/>
              <a:t> = adherence; CMA = continuous measure of availability; Comb = Combined; ED = emergency department visit; </a:t>
            </a:r>
            <a:r>
              <a:rPr lang="en-US" sz="600" dirty="0" err="1"/>
              <a:t>hosp</a:t>
            </a:r>
            <a:r>
              <a:rPr lang="en-US" sz="600" dirty="0"/>
              <a:t> = hospitalisation; MPR = medication possession rate; OCS = oral corticosteroids; OR = odds ratio; perc = percentile; </a:t>
            </a:r>
            <a:br>
              <a:rPr lang="en-US" sz="600" dirty="0"/>
            </a:br>
            <a:r>
              <a:rPr lang="en-US" sz="600" dirty="0"/>
              <a:t>RR = relative risk. </a:t>
            </a:r>
            <a:br>
              <a:rPr lang="en-US" sz="600" dirty="0"/>
            </a:br>
            <a:r>
              <a:rPr lang="en-US" sz="600" dirty="0" err="1"/>
              <a:t>Engelkes</a:t>
            </a:r>
            <a:r>
              <a:rPr lang="en-US" sz="600" dirty="0"/>
              <a:t> M et al. </a:t>
            </a:r>
            <a:r>
              <a:rPr lang="en-US" sz="600" i="1" dirty="0"/>
              <a:t>Eur Respir J.</a:t>
            </a:r>
            <a:r>
              <a:rPr lang="en-US" sz="600" dirty="0"/>
              <a:t> 2015;45:396-407.</a:t>
            </a:r>
          </a:p>
        </p:txBody>
      </p:sp>
      <p:sp>
        <p:nvSpPr>
          <p:cNvPr id="3" name="Content Placeholder 2">
            <a:extLst>
              <a:ext uri="{FF2B5EF4-FFF2-40B4-BE49-F238E27FC236}">
                <a16:creationId xmlns:a16="http://schemas.microsoft.com/office/drawing/2014/main" id="{81A90717-8308-4198-8F92-77ECEF2EDAF8}"/>
              </a:ext>
            </a:extLst>
          </p:cNvPr>
          <p:cNvSpPr>
            <a:spLocks noGrp="1"/>
          </p:cNvSpPr>
          <p:nvPr>
            <p:ph idx="1"/>
          </p:nvPr>
        </p:nvSpPr>
        <p:spPr>
          <a:xfrm>
            <a:off x="336551" y="4180028"/>
            <a:ext cx="8508972" cy="671147"/>
          </a:xfrm>
        </p:spPr>
        <p:txBody>
          <a:bodyPr>
            <a:normAutofit/>
          </a:bodyPr>
          <a:lstStyle/>
          <a:p>
            <a:pPr marL="0" indent="0">
              <a:spcBef>
                <a:spcPts val="600"/>
              </a:spcBef>
              <a:spcAft>
                <a:spcPts val="0"/>
              </a:spcAft>
              <a:buNone/>
            </a:pPr>
            <a:r>
              <a:rPr lang="en-US" sz="1400" b="1" dirty="0">
                <a:solidFill>
                  <a:srgbClr val="D0006F"/>
                </a:solidFill>
              </a:rPr>
              <a:t>Stern, et al (2006) found that patients achieving the 75th percentile of adherence experienced the fewest exacerbations</a:t>
            </a:r>
          </a:p>
          <a:p>
            <a:pPr>
              <a:spcBef>
                <a:spcPts val="600"/>
              </a:spcBef>
              <a:spcAft>
                <a:spcPts val="0"/>
              </a:spcAft>
            </a:pPr>
            <a:endParaRPr lang="en-US" sz="1400" b="1" dirty="0"/>
          </a:p>
          <a:p>
            <a:pPr marL="0" indent="0">
              <a:spcBef>
                <a:spcPts val="600"/>
              </a:spcBef>
              <a:spcAft>
                <a:spcPts val="0"/>
              </a:spcAft>
              <a:buNone/>
            </a:pPr>
            <a:endParaRPr lang="en-US" sz="1400" b="1" dirty="0"/>
          </a:p>
          <a:p>
            <a:pPr>
              <a:spcBef>
                <a:spcPts val="600"/>
              </a:spcBef>
              <a:spcAft>
                <a:spcPts val="0"/>
              </a:spcAft>
            </a:pPr>
            <a:endParaRPr lang="en-US" sz="1400" b="1" dirty="0"/>
          </a:p>
          <a:p>
            <a:pPr>
              <a:spcBef>
                <a:spcPts val="600"/>
              </a:spcBef>
              <a:spcAft>
                <a:spcPts val="0"/>
              </a:spcAft>
            </a:pPr>
            <a:endParaRPr lang="en-US" sz="1200" b="1" dirty="0"/>
          </a:p>
        </p:txBody>
      </p:sp>
      <p:sp>
        <p:nvSpPr>
          <p:cNvPr id="39" name="TextBox 38">
            <a:extLst>
              <a:ext uri="{FF2B5EF4-FFF2-40B4-BE49-F238E27FC236}">
                <a16:creationId xmlns:a16="http://schemas.microsoft.com/office/drawing/2014/main" id="{54414E61-AA5B-4667-BD44-222037A485A6}"/>
              </a:ext>
            </a:extLst>
          </p:cNvPr>
          <p:cNvSpPr txBox="1"/>
          <p:nvPr/>
        </p:nvSpPr>
        <p:spPr>
          <a:xfrm>
            <a:off x="336551" y="873444"/>
            <a:ext cx="8470898" cy="261610"/>
          </a:xfrm>
          <a:prstGeom prst="rect">
            <a:avLst/>
          </a:prstGeom>
          <a:noFill/>
        </p:spPr>
        <p:txBody>
          <a:bodyPr wrap="square" rtlCol="0">
            <a:spAutoFit/>
          </a:bodyPr>
          <a:lstStyle/>
          <a:p>
            <a:pPr lvl="0" algn="ctr">
              <a:defRPr/>
            </a:pPr>
            <a:r>
              <a:rPr kumimoji="0" lang="en-GB" sz="1100" b="1" i="0" u="none" strike="noStrike" kern="1200" cap="none" spc="0" normalizeH="0" baseline="0" noProof="0" dirty="0">
                <a:ln>
                  <a:noFill/>
                </a:ln>
                <a:solidFill>
                  <a:srgbClr val="000000"/>
                </a:solidFill>
                <a:effectLst/>
                <a:uLnTx/>
                <a:uFillTx/>
                <a:latin typeface="Arial"/>
                <a:ea typeface="+mn-ea"/>
                <a:cs typeface="+mn-cs"/>
              </a:rPr>
              <a:t>An overview of the range risk estimates for the association between adherence and asthma exacerbation</a:t>
            </a:r>
            <a:endParaRPr kumimoji="0" lang="en-GB" sz="1100" b="1" i="0" u="none" strike="noStrike" kern="1200" cap="none" spc="0" normalizeH="0" baseline="30000" noProof="0" dirty="0">
              <a:ln>
                <a:noFill/>
              </a:ln>
              <a:solidFill>
                <a:srgbClr val="000000"/>
              </a:solidFill>
              <a:effectLst/>
              <a:uLnTx/>
              <a:uFillTx/>
              <a:latin typeface="Arial"/>
              <a:ea typeface="+mn-ea"/>
              <a:cs typeface="+mn-cs"/>
            </a:endParaRPr>
          </a:p>
        </p:txBody>
      </p:sp>
      <p:grpSp>
        <p:nvGrpSpPr>
          <p:cNvPr id="64" name="Group 63">
            <a:extLst>
              <a:ext uri="{FF2B5EF4-FFF2-40B4-BE49-F238E27FC236}">
                <a16:creationId xmlns:a16="http://schemas.microsoft.com/office/drawing/2014/main" id="{E6F1AB2B-F945-4F1A-A999-8217641E4D22}"/>
              </a:ext>
            </a:extLst>
          </p:cNvPr>
          <p:cNvGrpSpPr/>
          <p:nvPr/>
        </p:nvGrpSpPr>
        <p:grpSpPr>
          <a:xfrm>
            <a:off x="336551" y="1182117"/>
            <a:ext cx="8483601" cy="3020929"/>
            <a:chOff x="336551" y="1488490"/>
            <a:chExt cx="8483601" cy="3020929"/>
          </a:xfrm>
        </p:grpSpPr>
        <p:graphicFrame>
          <p:nvGraphicFramePr>
            <p:cNvPr id="65" name="Content Placeholder 4">
              <a:extLst>
                <a:ext uri="{FF2B5EF4-FFF2-40B4-BE49-F238E27FC236}">
                  <a16:creationId xmlns:a16="http://schemas.microsoft.com/office/drawing/2014/main" id="{966D32DC-2682-4A1A-8CF6-F422F96BCADF}"/>
                </a:ext>
              </a:extLst>
            </p:cNvPr>
            <p:cNvGraphicFramePr>
              <a:graphicFrameLocks/>
            </p:cNvGraphicFramePr>
            <p:nvPr>
              <p:extLst>
                <p:ext uri="{D42A27DB-BD31-4B8C-83A1-F6EECF244321}">
                  <p14:modId xmlns:p14="http://schemas.microsoft.com/office/powerpoint/2010/main" val="1789741834"/>
                </p:ext>
              </p:extLst>
            </p:nvPr>
          </p:nvGraphicFramePr>
          <p:xfrm>
            <a:off x="336551" y="1488490"/>
            <a:ext cx="8483601" cy="3020929"/>
          </p:xfrm>
          <a:graphic>
            <a:graphicData uri="http://schemas.openxmlformats.org/drawingml/2006/table">
              <a:tbl>
                <a:tblPr firstRow="1" bandRow="1">
                  <a:tableStyleId>{69012ECD-51FC-41F1-AA8D-1B2483CD663E}</a:tableStyleId>
                </a:tblPr>
                <a:tblGrid>
                  <a:gridCol w="1556808">
                    <a:extLst>
                      <a:ext uri="{9D8B030D-6E8A-4147-A177-3AD203B41FA5}">
                        <a16:colId xmlns:a16="http://schemas.microsoft.com/office/drawing/2014/main" val="125095811"/>
                      </a:ext>
                    </a:extLst>
                  </a:gridCol>
                  <a:gridCol w="1111275">
                    <a:extLst>
                      <a:ext uri="{9D8B030D-6E8A-4147-A177-3AD203B41FA5}">
                        <a16:colId xmlns:a16="http://schemas.microsoft.com/office/drawing/2014/main" val="2887874175"/>
                      </a:ext>
                    </a:extLst>
                  </a:gridCol>
                  <a:gridCol w="1362207">
                    <a:extLst>
                      <a:ext uri="{9D8B030D-6E8A-4147-A177-3AD203B41FA5}">
                        <a16:colId xmlns:a16="http://schemas.microsoft.com/office/drawing/2014/main" val="241121986"/>
                      </a:ext>
                    </a:extLst>
                  </a:gridCol>
                  <a:gridCol w="1715562">
                    <a:extLst>
                      <a:ext uri="{9D8B030D-6E8A-4147-A177-3AD203B41FA5}">
                        <a16:colId xmlns:a16="http://schemas.microsoft.com/office/drawing/2014/main" val="278442189"/>
                      </a:ext>
                    </a:extLst>
                  </a:gridCol>
                  <a:gridCol w="686225">
                    <a:extLst>
                      <a:ext uri="{9D8B030D-6E8A-4147-A177-3AD203B41FA5}">
                        <a16:colId xmlns:a16="http://schemas.microsoft.com/office/drawing/2014/main" val="3816332972"/>
                      </a:ext>
                    </a:extLst>
                  </a:gridCol>
                  <a:gridCol w="2051524">
                    <a:extLst>
                      <a:ext uri="{9D8B030D-6E8A-4147-A177-3AD203B41FA5}">
                        <a16:colId xmlns:a16="http://schemas.microsoft.com/office/drawing/2014/main" val="1662056254"/>
                      </a:ext>
                    </a:extLst>
                  </a:gridCol>
                </a:tblGrid>
                <a:tr h="430129">
                  <a:tc>
                    <a:txBody>
                      <a:bodyPr/>
                      <a:lstStyle/>
                      <a:p>
                        <a:r>
                          <a:rPr lang="en-US" sz="1200" dirty="0">
                            <a:latin typeface="+mn-lt"/>
                          </a:rPr>
                          <a:t>Reference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200" dirty="0">
                            <a:latin typeface="+mn-lt"/>
                          </a:rPr>
                          <a:t>Participants,</a:t>
                        </a:r>
                      </a:p>
                      <a:p>
                        <a:pPr algn="ctr"/>
                        <a:r>
                          <a:rPr lang="en-US" sz="1200" dirty="0">
                            <a:latin typeface="+mn-lt"/>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200" dirty="0">
                            <a:latin typeface="+mn-lt"/>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200" dirty="0">
                            <a:latin typeface="+mn-lt"/>
                          </a:rPr>
                          <a:t>Adherence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200" dirty="0">
                            <a:latin typeface="+mn-lt"/>
                          </a:rPr>
                          <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200" dirty="0">
                            <a:latin typeface="+mn-lt"/>
                          </a:rPr>
                          <a:t>Adherent vs.</a:t>
                        </a:r>
                        <a:br>
                          <a:rPr lang="en-US" sz="1200" dirty="0">
                            <a:latin typeface="+mn-lt"/>
                          </a:rPr>
                        </a:br>
                        <a:r>
                          <a:rPr lang="en-US" sz="1200" dirty="0">
                            <a:latin typeface="+mn-lt"/>
                          </a:rPr>
                          <a:t>nonadherent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378822349"/>
                    </a:ext>
                  </a:extLst>
                </a:tr>
                <a:tr h="264263">
                  <a:tc>
                    <a:txBody>
                      <a:bodyPr/>
                      <a:lstStyle/>
                      <a:p>
                        <a:r>
                          <a:rPr lang="en-US" sz="1000" dirty="0">
                            <a:latin typeface="+mn-lt"/>
                          </a:rPr>
                          <a:t>Stern et al. (2006)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latin typeface="+mn-lt"/>
                          </a:rPr>
                          <a:t>97,743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err="1">
                            <a:latin typeface="+mn-lt"/>
                          </a:rPr>
                          <a:t>Comb:ED</a:t>
                        </a:r>
                        <a:r>
                          <a:rPr lang="en-US" sz="1000" dirty="0">
                            <a:latin typeface="+mn-lt"/>
                          </a:rPr>
                          <a:t>/</a:t>
                        </a:r>
                        <a:r>
                          <a:rPr lang="en-US" sz="1000" dirty="0" err="1">
                            <a:latin typeface="+mn-lt"/>
                          </a:rPr>
                          <a:t>hosp</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latin typeface="+mn-lt"/>
                          </a:rPr>
                          <a:t>MPR: </a:t>
                        </a:r>
                        <a:r>
                          <a:rPr lang="en-US" sz="1000" baseline="0" dirty="0">
                            <a:latin typeface="+mn-lt"/>
                          </a:rPr>
                          <a:t>75th</a:t>
                        </a:r>
                        <a:r>
                          <a:rPr lang="en-US" sz="1000" dirty="0">
                            <a:latin typeface="+mn-lt"/>
                          </a:rPr>
                          <a:t> perc vs. less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dirty="0">
                            <a:latin typeface="+mn-lt"/>
                          </a:rPr>
                          <a:t>0.86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8">
                    <a:txBody>
                      <a:bodyPr/>
                      <a:lstStyle/>
                      <a:p>
                        <a:pPr algn="ctr"/>
                        <a:endParaRPr lang="en-US" sz="12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3683016"/>
                    </a:ext>
                  </a:extLst>
                </a:tr>
                <a:tr h="264263">
                  <a:tc>
                    <a:txBody>
                      <a:bodyPr/>
                      <a:lstStyle/>
                      <a:p>
                        <a:r>
                          <a:rPr lang="en-US" sz="1000" dirty="0" err="1">
                            <a:latin typeface="+mn-lt"/>
                          </a:rPr>
                          <a:t>Delea</a:t>
                        </a:r>
                        <a:r>
                          <a:rPr lang="en-US" sz="1000" dirty="0">
                            <a:latin typeface="+mn-lt"/>
                          </a:rPr>
                          <a:t> et al. (2008)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000" dirty="0">
                            <a:latin typeface="+mn-lt"/>
                          </a:rPr>
                          <a:t>12,907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latin typeface="+mn-lt"/>
                          </a:rPr>
                          <a:t>OCS</a:t>
                        </a:r>
                      </a:p>
                      <a:p>
                        <a:pPr marL="0" marR="0" lvl="0" indent="0" algn="ctr" defTabSz="914378" rtl="0" eaLnBrk="1" fontAlgn="auto" latinLnBrk="0" hangingPunct="1">
                          <a:lnSpc>
                            <a:spcPct val="100000"/>
                          </a:lnSpc>
                          <a:spcBef>
                            <a:spcPts val="0"/>
                          </a:spcBef>
                          <a:spcAft>
                            <a:spcPts val="0"/>
                          </a:spcAft>
                          <a:buClrTx/>
                          <a:buSzTx/>
                          <a:buFontTx/>
                          <a:buNone/>
                          <a:tabLst/>
                          <a:defRPr/>
                        </a:pPr>
                        <a:r>
                          <a:rPr lang="en-US" sz="1000" dirty="0" err="1">
                            <a:latin typeface="+mn-lt"/>
                          </a:rPr>
                          <a:t>Comb:ED</a:t>
                        </a:r>
                        <a:r>
                          <a:rPr lang="en-US" sz="1000" dirty="0">
                            <a:latin typeface="+mn-lt"/>
                          </a:rPr>
                          <a:t>/</a:t>
                        </a:r>
                        <a:r>
                          <a:rPr lang="en-US" sz="1000" dirty="0" err="1">
                            <a:latin typeface="+mn-lt"/>
                          </a:rPr>
                          <a:t>hosp</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latin typeface="+mn-lt"/>
                          </a:rPr>
                          <a:t>Mean MPR: +25%</a:t>
                        </a:r>
                        <a:br>
                          <a:rPr lang="en-US" sz="1000" dirty="0">
                            <a:latin typeface="+mn-lt"/>
                          </a:rPr>
                        </a:br>
                        <a:r>
                          <a:rPr lang="en-US" sz="1000" dirty="0">
                            <a:latin typeface="+mn-lt"/>
                          </a:rPr>
                          <a:t>Mean MPR: +25%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dirty="0">
                            <a:latin typeface="+mn-lt"/>
                          </a:rPr>
                          <a:t>0.97</a:t>
                        </a:r>
                      </a:p>
                      <a:p>
                        <a:pPr algn="ctr"/>
                        <a:r>
                          <a:rPr lang="en-US" sz="1000" b="0" dirty="0">
                            <a:latin typeface="+mn-lt"/>
                          </a:rPr>
                          <a:t>0.90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2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16532323"/>
                    </a:ext>
                  </a:extLst>
                </a:tr>
                <a:tr h="264263">
                  <a:tc>
                    <a:txBody>
                      <a:bodyPr/>
                      <a:lstStyle/>
                      <a:p>
                        <a:r>
                          <a:rPr lang="en-US" sz="1000" dirty="0" err="1">
                            <a:latin typeface="+mn-lt"/>
                          </a:rPr>
                          <a:t>Balkrishnan</a:t>
                        </a:r>
                        <a:r>
                          <a:rPr lang="en-US" sz="1000" dirty="0">
                            <a:latin typeface="+mn-lt"/>
                          </a:rPr>
                          <a:t> et al. (2000)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000" dirty="0">
                            <a:latin typeface="+mn-lt"/>
                          </a:rPr>
                          <a:t>751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000" dirty="0" err="1">
                            <a:latin typeface="+mn-lt"/>
                          </a:rPr>
                          <a:t>Comb:ED</a:t>
                        </a:r>
                        <a:r>
                          <a:rPr lang="en-US" sz="1000" dirty="0">
                            <a:latin typeface="+mn-lt"/>
                          </a:rPr>
                          <a:t>/</a:t>
                        </a:r>
                        <a:r>
                          <a:rPr lang="en-US" sz="1000" dirty="0" err="1">
                            <a:latin typeface="+mn-lt"/>
                          </a:rPr>
                          <a:t>hosp</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latin typeface="+mn-lt"/>
                          </a:rPr>
                          <a:t>Refills: 2 vs.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dirty="0">
                            <a:latin typeface="+mn-lt"/>
                          </a:rPr>
                          <a:t>0.62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2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0427144"/>
                    </a:ext>
                  </a:extLst>
                </a:tr>
                <a:tr h="264263">
                  <a:tc>
                    <a:txBody>
                      <a:bodyPr/>
                      <a:lstStyle/>
                      <a:p>
                        <a:r>
                          <a:rPr lang="en-US" sz="1000" dirty="0">
                            <a:latin typeface="+mn-lt"/>
                          </a:rPr>
                          <a:t>Williams et al. (2004)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000" dirty="0">
                            <a:latin typeface="+mn-lt"/>
                          </a:rPr>
                          <a:t>405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latin typeface="+mn-lt"/>
                          </a:rPr>
                          <a:t>OCS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latin typeface="+mn-lt"/>
                          </a:rPr>
                          <a:t>Median CMA: +25%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000" b="0" dirty="0">
                            <a:latin typeface="+mn-lt"/>
                          </a:rPr>
                          <a:t>RR 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endParaRPr lang="en-US" sz="12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4234411"/>
                    </a:ext>
                  </a:extLst>
                </a:tr>
                <a:tr h="264263">
                  <a:tc>
                    <a:txBody>
                      <a:bodyPr/>
                      <a:lstStyle/>
                      <a:p>
                        <a:pPr algn="l"/>
                        <a:r>
                          <a:rPr lang="en-US" sz="1000" dirty="0">
                            <a:latin typeface="+mn-lt"/>
                          </a:rPr>
                          <a:t>Williams et al. (2011)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000" dirty="0">
                            <a:latin typeface="+mn-lt"/>
                          </a:rPr>
                          <a:t>298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000" dirty="0" err="1">
                            <a:latin typeface="+mn-lt"/>
                          </a:rPr>
                          <a:t>Comb:ED</a:t>
                        </a:r>
                        <a:r>
                          <a:rPr lang="en-US" sz="1000" dirty="0">
                            <a:latin typeface="+mn-lt"/>
                          </a:rPr>
                          <a:t>/</a:t>
                        </a:r>
                        <a:r>
                          <a:rPr lang="en-US" sz="1000" dirty="0" err="1">
                            <a:latin typeface="+mn-lt"/>
                          </a:rPr>
                          <a:t>hosp</a:t>
                        </a:r>
                        <a:r>
                          <a:rPr lang="en-US" sz="1000" dirty="0">
                            <a:latin typeface="+mn-lt"/>
                          </a:rPr>
                          <a:t>/OSC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latin typeface="+mn-lt"/>
                          </a:rPr>
                          <a:t>MPR: &gt;75% vs. &lt;25%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dirty="0">
                            <a:latin typeface="+mn-lt"/>
                          </a:rPr>
                          <a:t>0.58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2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280775"/>
                    </a:ext>
                  </a:extLst>
                </a:tr>
                <a:tr h="264263">
                  <a:tc>
                    <a:txBody>
                      <a:bodyPr/>
                      <a:lstStyle/>
                      <a:p>
                        <a:pPr algn="l"/>
                        <a:r>
                          <a:rPr lang="en-US" sz="1000" dirty="0">
                            <a:latin typeface="+mn-lt"/>
                          </a:rPr>
                          <a:t>McMahon et al. (2000)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000" dirty="0">
                            <a:latin typeface="+mn-lt"/>
                          </a:rPr>
                          <a:t>4535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34289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mn-lt"/>
                            <a:ea typeface="+mn-ea"/>
                            <a:cs typeface="+mn-cs"/>
                          </a:rPr>
                          <a:t>Hosp+OCS</a:t>
                        </a: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34289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Hosp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34289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mn-lt"/>
                            <a:ea typeface="+mn-ea"/>
                            <a:cs typeface="+mn-cs"/>
                          </a:rPr>
                          <a:t>Adh</a:t>
                        </a:r>
                        <a:r>
                          <a:rPr kumimoji="0" lang="en-US" sz="1000" b="0" i="0" u="none" strike="noStrike" kern="1200" cap="none" spc="0" normalizeH="0" baseline="0" noProof="0" dirty="0">
                            <a:ln>
                              <a:noFill/>
                            </a:ln>
                            <a:solidFill>
                              <a:srgbClr val="000000"/>
                            </a:solidFill>
                            <a:effectLst/>
                            <a:uLnTx/>
                            <a:uFillTx/>
                            <a:latin typeface="+mn-lt"/>
                            <a:ea typeface="+mn-ea"/>
                            <a:cs typeface="+mn-cs"/>
                          </a:rPr>
                          <a:t>: 90 vs. 1–89 days</a:t>
                        </a:r>
                        <a:br>
                          <a:rPr kumimoji="0" lang="en-US" sz="1000" b="0" i="0" u="none" strike="noStrike" kern="1200" cap="none" spc="0" normalizeH="0" baseline="0" noProof="0" dirty="0">
                            <a:ln>
                              <a:noFill/>
                            </a:ln>
                            <a:solidFill>
                              <a:srgbClr val="000000"/>
                            </a:solidFill>
                            <a:effectLst/>
                            <a:uLnTx/>
                            <a:uFillTx/>
                            <a:latin typeface="+mn-lt"/>
                            <a:ea typeface="+mn-ea"/>
                            <a:cs typeface="+mn-cs"/>
                          </a:rPr>
                        </a:br>
                        <a:r>
                          <a:rPr kumimoji="0" lang="en-US" sz="1000" b="0" i="0" u="none" strike="noStrike" kern="1200" cap="none" spc="0" normalizeH="0" baseline="0" noProof="0" dirty="0" err="1">
                            <a:ln>
                              <a:noFill/>
                            </a:ln>
                            <a:solidFill>
                              <a:srgbClr val="000000"/>
                            </a:solidFill>
                            <a:effectLst/>
                            <a:uLnTx/>
                            <a:uFillTx/>
                            <a:latin typeface="+mn-lt"/>
                            <a:ea typeface="+mn-ea"/>
                            <a:cs typeface="+mn-cs"/>
                          </a:rPr>
                          <a:t>Adh</a:t>
                        </a:r>
                        <a:r>
                          <a:rPr kumimoji="0" lang="en-US" sz="1000" b="0" i="0" u="none" strike="noStrike" kern="1200" cap="none" spc="0" normalizeH="0" baseline="0" noProof="0" dirty="0">
                            <a:ln>
                              <a:noFill/>
                            </a:ln>
                            <a:solidFill>
                              <a:srgbClr val="000000"/>
                            </a:solidFill>
                            <a:effectLst/>
                            <a:uLnTx/>
                            <a:uFillTx/>
                            <a:latin typeface="+mn-lt"/>
                            <a:ea typeface="+mn-ea"/>
                            <a:cs typeface="+mn-cs"/>
                          </a:rPr>
                          <a:t>: 90 vs. 1–89 days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dirty="0">
                            <a:latin typeface="+mn-lt"/>
                          </a:rPr>
                          <a:t>1.02</a:t>
                        </a:r>
                      </a:p>
                      <a:p>
                        <a:pPr algn="ctr"/>
                        <a:r>
                          <a:rPr lang="en-US" sz="1000" b="0" dirty="0">
                            <a:latin typeface="+mn-lt"/>
                          </a:rPr>
                          <a:t>0.91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2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8463564"/>
                    </a:ext>
                  </a:extLst>
                </a:tr>
                <a:tr h="226517">
                  <a:tc>
                    <a:txBody>
                      <a:bodyPr/>
                      <a:lstStyle/>
                      <a:p>
                        <a:pPr algn="l"/>
                        <a:r>
                          <a:rPr lang="en-US" sz="1000" dirty="0">
                            <a:latin typeface="+mn-lt"/>
                          </a:rPr>
                          <a:t>Smith et al. (2009)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000" dirty="0">
                            <a:latin typeface="+mn-lt"/>
                          </a:rPr>
                          <a:t>3013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342892" rtl="0" eaLnBrk="1" fontAlgn="auto" latinLnBrk="0" hangingPunct="1">
                          <a:lnSpc>
                            <a:spcPct val="100000"/>
                          </a:lnSpc>
                          <a:spcBef>
                            <a:spcPts val="0"/>
                          </a:spcBef>
                          <a:spcAft>
                            <a:spcPts val="0"/>
                          </a:spcAft>
                          <a:buClrTx/>
                          <a:buSzTx/>
                          <a:buFontTx/>
                          <a:buNone/>
                          <a:tabLst/>
                          <a:defRPr/>
                        </a:pPr>
                        <a:r>
                          <a:rPr lang="en-US" sz="1000" dirty="0" err="1">
                            <a:latin typeface="+mn-lt"/>
                          </a:rPr>
                          <a:t>Comb:ED</a:t>
                        </a:r>
                        <a:r>
                          <a:rPr lang="en-US" sz="1000" dirty="0">
                            <a:latin typeface="+mn-lt"/>
                          </a:rPr>
                          <a:t>/</a:t>
                        </a:r>
                        <a:r>
                          <a:rPr lang="en-US" sz="1000" dirty="0" err="1">
                            <a:latin typeface="+mn-lt"/>
                          </a:rPr>
                          <a:t>hosp</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34289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MPR: &gt;80% vs. &lt;50%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dirty="0">
                            <a:latin typeface="+mn-lt"/>
                          </a:rPr>
                          <a:t>0.47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2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691679"/>
                    </a:ext>
                  </a:extLst>
                </a:tr>
                <a:tr h="226517">
                  <a:tc gridSpan="5">
                    <a:txBody>
                      <a:bodyPr/>
                      <a:lstStyle/>
                      <a:p>
                        <a:pPr algn="l"/>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342892"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342892"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000" b="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2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7822391"/>
                    </a:ext>
                  </a:extLst>
                </a:tr>
                <a:tr h="226517">
                  <a:tc gridSpan="6">
                    <a:txBody>
                      <a:bodyPr/>
                      <a:lstStyle/>
                      <a:p>
                        <a:pPr algn="l"/>
                        <a:endParaRPr lang="en-US" sz="900" dirty="0">
                          <a:latin typeface="+mn-lt"/>
                        </a:endParaRPr>
                      </a:p>
                    </a:txBody>
                    <a:tcPr marL="0" marT="72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hMerge="1">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342892"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342892"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000" b="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44591725"/>
                    </a:ext>
                  </a:extLst>
                </a:tr>
              </a:tbl>
            </a:graphicData>
          </a:graphic>
        </p:graphicFrame>
        <p:grpSp>
          <p:nvGrpSpPr>
            <p:cNvPr id="66" name="Group 4">
              <a:extLst>
                <a:ext uri="{FF2B5EF4-FFF2-40B4-BE49-F238E27FC236}">
                  <a16:creationId xmlns:a16="http://schemas.microsoft.com/office/drawing/2014/main" id="{8B17698D-0C43-4A57-B004-2F22DF5C3E8D}"/>
                </a:ext>
              </a:extLst>
            </p:cNvPr>
            <p:cNvGrpSpPr>
              <a:grpSpLocks noChangeAspect="1"/>
            </p:cNvGrpSpPr>
            <p:nvPr/>
          </p:nvGrpSpPr>
          <p:grpSpPr bwMode="auto">
            <a:xfrm>
              <a:off x="6878638" y="1989138"/>
              <a:ext cx="1811337" cy="2384426"/>
              <a:chOff x="4333" y="1253"/>
              <a:chExt cx="1141" cy="1502"/>
            </a:xfrm>
          </p:grpSpPr>
          <p:sp>
            <p:nvSpPr>
              <p:cNvPr id="67" name="Line 15">
                <a:extLst>
                  <a:ext uri="{FF2B5EF4-FFF2-40B4-BE49-F238E27FC236}">
                    <a16:creationId xmlns:a16="http://schemas.microsoft.com/office/drawing/2014/main" id="{FBF15A36-D86D-4E57-9696-93E03B14A787}"/>
                  </a:ext>
                </a:extLst>
              </p:cNvPr>
              <p:cNvSpPr>
                <a:spLocks noChangeShapeType="1"/>
              </p:cNvSpPr>
              <p:nvPr/>
            </p:nvSpPr>
            <p:spPr bwMode="auto">
              <a:xfrm>
                <a:off x="4500" y="2468"/>
                <a:ext cx="359" cy="0"/>
              </a:xfrm>
              <a:prstGeom prst="line">
                <a:avLst/>
              </a:prstGeom>
              <a:noFill/>
              <a:ln w="12700">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 name="Line 16">
                <a:extLst>
                  <a:ext uri="{FF2B5EF4-FFF2-40B4-BE49-F238E27FC236}">
                    <a16:creationId xmlns:a16="http://schemas.microsoft.com/office/drawing/2014/main" id="{F42A7199-5EAE-4283-8694-69C75A687C84}"/>
                  </a:ext>
                </a:extLst>
              </p:cNvPr>
              <p:cNvSpPr>
                <a:spLocks noChangeShapeType="1"/>
              </p:cNvSpPr>
              <p:nvPr/>
            </p:nvSpPr>
            <p:spPr bwMode="auto">
              <a:xfrm>
                <a:off x="4531" y="2315"/>
                <a:ext cx="900" cy="0"/>
              </a:xfrm>
              <a:prstGeom prst="line">
                <a:avLst/>
              </a:prstGeom>
              <a:noFill/>
              <a:ln w="12700">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 name="Line 17">
                <a:extLst>
                  <a:ext uri="{FF2B5EF4-FFF2-40B4-BE49-F238E27FC236}">
                    <a16:creationId xmlns:a16="http://schemas.microsoft.com/office/drawing/2014/main" id="{A8F030DB-B772-4F6D-903E-B33B56241BC8}"/>
                  </a:ext>
                </a:extLst>
              </p:cNvPr>
              <p:cNvSpPr>
                <a:spLocks noChangeShapeType="1"/>
              </p:cNvSpPr>
              <p:nvPr/>
            </p:nvSpPr>
            <p:spPr bwMode="auto">
              <a:xfrm>
                <a:off x="4695" y="2221"/>
                <a:ext cx="600" cy="0"/>
              </a:xfrm>
              <a:prstGeom prst="line">
                <a:avLst/>
              </a:prstGeom>
              <a:noFill/>
              <a:ln w="12700">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 name="Line 18">
                <a:extLst>
                  <a:ext uri="{FF2B5EF4-FFF2-40B4-BE49-F238E27FC236}">
                    <a16:creationId xmlns:a16="http://schemas.microsoft.com/office/drawing/2014/main" id="{28897E27-80B1-46C7-900E-77F306FFE424}"/>
                  </a:ext>
                </a:extLst>
              </p:cNvPr>
              <p:cNvSpPr>
                <a:spLocks noChangeShapeType="1"/>
              </p:cNvSpPr>
              <p:nvPr/>
            </p:nvSpPr>
            <p:spPr bwMode="auto">
              <a:xfrm>
                <a:off x="4580" y="2058"/>
                <a:ext cx="260" cy="0"/>
              </a:xfrm>
              <a:prstGeom prst="line">
                <a:avLst/>
              </a:prstGeom>
              <a:noFill/>
              <a:ln w="12700">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1" name="Line 19">
                <a:extLst>
                  <a:ext uri="{FF2B5EF4-FFF2-40B4-BE49-F238E27FC236}">
                    <a16:creationId xmlns:a16="http://schemas.microsoft.com/office/drawing/2014/main" id="{CD34A40C-095B-483F-BC5A-25F5A3C0842D}"/>
                  </a:ext>
                </a:extLst>
              </p:cNvPr>
              <p:cNvSpPr>
                <a:spLocks noChangeShapeType="1"/>
              </p:cNvSpPr>
              <p:nvPr/>
            </p:nvSpPr>
            <p:spPr bwMode="auto">
              <a:xfrm>
                <a:off x="4599" y="1725"/>
                <a:ext cx="260" cy="0"/>
              </a:xfrm>
              <a:prstGeom prst="line">
                <a:avLst/>
              </a:prstGeom>
              <a:noFill/>
              <a:ln w="12700">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2" name="AutoShape 3">
                <a:extLst>
                  <a:ext uri="{FF2B5EF4-FFF2-40B4-BE49-F238E27FC236}">
                    <a16:creationId xmlns:a16="http://schemas.microsoft.com/office/drawing/2014/main" id="{E883ED1C-0412-489A-92C1-05E672375BD2}"/>
                  </a:ext>
                </a:extLst>
              </p:cNvPr>
              <p:cNvSpPr>
                <a:spLocks noChangeAspect="1" noChangeArrowheads="1" noTextEdit="1"/>
              </p:cNvSpPr>
              <p:nvPr/>
            </p:nvSpPr>
            <p:spPr bwMode="auto">
              <a:xfrm>
                <a:off x="4333" y="1280"/>
                <a:ext cx="1141" cy="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Line 5">
                <a:extLst>
                  <a:ext uri="{FF2B5EF4-FFF2-40B4-BE49-F238E27FC236}">
                    <a16:creationId xmlns:a16="http://schemas.microsoft.com/office/drawing/2014/main" id="{7EB1A701-8942-4F94-BF3C-35AD4CB157EA}"/>
                  </a:ext>
                </a:extLst>
              </p:cNvPr>
              <p:cNvSpPr>
                <a:spLocks noChangeShapeType="1"/>
              </p:cNvSpPr>
              <p:nvPr/>
            </p:nvSpPr>
            <p:spPr bwMode="auto">
              <a:xfrm flipV="1">
                <a:off x="4905" y="1323"/>
                <a:ext cx="0" cy="126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 name="Freeform 6">
                <a:extLst>
                  <a:ext uri="{FF2B5EF4-FFF2-40B4-BE49-F238E27FC236}">
                    <a16:creationId xmlns:a16="http://schemas.microsoft.com/office/drawing/2014/main" id="{E7228ACB-CFA0-4DA6-901E-11F3DDE8B6F6}"/>
                  </a:ext>
                </a:extLst>
              </p:cNvPr>
              <p:cNvSpPr>
                <a:spLocks/>
              </p:cNvSpPr>
              <p:nvPr/>
            </p:nvSpPr>
            <p:spPr bwMode="auto">
              <a:xfrm>
                <a:off x="4778" y="1253"/>
                <a:ext cx="112" cy="112"/>
              </a:xfrm>
              <a:custGeom>
                <a:avLst/>
                <a:gdLst>
                  <a:gd name="T0" fmla="*/ 112 w 112"/>
                  <a:gd name="T1" fmla="*/ 56 h 112"/>
                  <a:gd name="T2" fmla="*/ 56 w 112"/>
                  <a:gd name="T3" fmla="*/ 112 h 112"/>
                  <a:gd name="T4" fmla="*/ 0 w 112"/>
                  <a:gd name="T5" fmla="*/ 56 h 112"/>
                  <a:gd name="T6" fmla="*/ 56 w 112"/>
                  <a:gd name="T7" fmla="*/ 0 h 112"/>
                  <a:gd name="T8" fmla="*/ 112 w 112"/>
                  <a:gd name="T9" fmla="*/ 56 h 112"/>
                </a:gdLst>
                <a:ahLst/>
                <a:cxnLst>
                  <a:cxn ang="0">
                    <a:pos x="T0" y="T1"/>
                  </a:cxn>
                  <a:cxn ang="0">
                    <a:pos x="T2" y="T3"/>
                  </a:cxn>
                  <a:cxn ang="0">
                    <a:pos x="T4" y="T5"/>
                  </a:cxn>
                  <a:cxn ang="0">
                    <a:pos x="T6" y="T7"/>
                  </a:cxn>
                  <a:cxn ang="0">
                    <a:pos x="T8" y="T9"/>
                  </a:cxn>
                </a:cxnLst>
                <a:rect l="0" t="0" r="r" b="b"/>
                <a:pathLst>
                  <a:path w="112" h="112">
                    <a:moveTo>
                      <a:pt x="112" y="56"/>
                    </a:moveTo>
                    <a:lnTo>
                      <a:pt x="56" y="112"/>
                    </a:lnTo>
                    <a:lnTo>
                      <a:pt x="0" y="56"/>
                    </a:lnTo>
                    <a:lnTo>
                      <a:pt x="56" y="0"/>
                    </a:lnTo>
                    <a:lnTo>
                      <a:pt x="112" y="56"/>
                    </a:lnTo>
                    <a:close/>
                  </a:path>
                </a:pathLst>
              </a:custGeom>
              <a:solidFill>
                <a:srgbClr val="CF19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 name="Freeform 7">
                <a:extLst>
                  <a:ext uri="{FF2B5EF4-FFF2-40B4-BE49-F238E27FC236}">
                    <a16:creationId xmlns:a16="http://schemas.microsoft.com/office/drawing/2014/main" id="{9EA001EB-E84B-4FBB-B894-9292658E9C8A}"/>
                  </a:ext>
                </a:extLst>
              </p:cNvPr>
              <p:cNvSpPr>
                <a:spLocks/>
              </p:cNvSpPr>
              <p:nvPr/>
            </p:nvSpPr>
            <p:spPr bwMode="auto">
              <a:xfrm>
                <a:off x="4859" y="1441"/>
                <a:ext cx="52" cy="53"/>
              </a:xfrm>
              <a:custGeom>
                <a:avLst/>
                <a:gdLst>
                  <a:gd name="T0" fmla="*/ 52 w 52"/>
                  <a:gd name="T1" fmla="*/ 28 h 53"/>
                  <a:gd name="T2" fmla="*/ 24 w 52"/>
                  <a:gd name="T3" fmla="*/ 53 h 53"/>
                  <a:gd name="T4" fmla="*/ 0 w 52"/>
                  <a:gd name="T5" fmla="*/ 28 h 53"/>
                  <a:gd name="T6" fmla="*/ 24 w 52"/>
                  <a:gd name="T7" fmla="*/ 0 h 53"/>
                  <a:gd name="T8" fmla="*/ 52 w 52"/>
                  <a:gd name="T9" fmla="*/ 28 h 53"/>
                </a:gdLst>
                <a:ahLst/>
                <a:cxnLst>
                  <a:cxn ang="0">
                    <a:pos x="T0" y="T1"/>
                  </a:cxn>
                  <a:cxn ang="0">
                    <a:pos x="T2" y="T3"/>
                  </a:cxn>
                  <a:cxn ang="0">
                    <a:pos x="T4" y="T5"/>
                  </a:cxn>
                  <a:cxn ang="0">
                    <a:pos x="T6" y="T7"/>
                  </a:cxn>
                  <a:cxn ang="0">
                    <a:pos x="T8" y="T9"/>
                  </a:cxn>
                </a:cxnLst>
                <a:rect l="0" t="0" r="r" b="b"/>
                <a:pathLst>
                  <a:path w="52" h="53">
                    <a:moveTo>
                      <a:pt x="52" y="28"/>
                    </a:moveTo>
                    <a:lnTo>
                      <a:pt x="24" y="53"/>
                    </a:lnTo>
                    <a:lnTo>
                      <a:pt x="0" y="28"/>
                    </a:lnTo>
                    <a:lnTo>
                      <a:pt x="24" y="0"/>
                    </a:lnTo>
                    <a:lnTo>
                      <a:pt x="52" y="28"/>
                    </a:lnTo>
                    <a:close/>
                  </a:path>
                </a:pathLst>
              </a:custGeom>
              <a:solidFill>
                <a:srgbClr val="CF19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 name="Freeform 8">
                <a:extLst>
                  <a:ext uri="{FF2B5EF4-FFF2-40B4-BE49-F238E27FC236}">
                    <a16:creationId xmlns:a16="http://schemas.microsoft.com/office/drawing/2014/main" id="{C21C88D7-9A14-417D-8F56-7655FF4F8A94}"/>
                  </a:ext>
                </a:extLst>
              </p:cNvPr>
              <p:cNvSpPr>
                <a:spLocks/>
              </p:cNvSpPr>
              <p:nvPr/>
            </p:nvSpPr>
            <p:spPr bwMode="auto">
              <a:xfrm>
                <a:off x="4825" y="1538"/>
                <a:ext cx="52" cy="50"/>
              </a:xfrm>
              <a:custGeom>
                <a:avLst/>
                <a:gdLst>
                  <a:gd name="T0" fmla="*/ 52 w 52"/>
                  <a:gd name="T1" fmla="*/ 25 h 50"/>
                  <a:gd name="T2" fmla="*/ 27 w 52"/>
                  <a:gd name="T3" fmla="*/ 50 h 50"/>
                  <a:gd name="T4" fmla="*/ 0 w 52"/>
                  <a:gd name="T5" fmla="*/ 25 h 50"/>
                  <a:gd name="T6" fmla="*/ 27 w 52"/>
                  <a:gd name="T7" fmla="*/ 0 h 50"/>
                  <a:gd name="T8" fmla="*/ 52 w 52"/>
                  <a:gd name="T9" fmla="*/ 25 h 50"/>
                </a:gdLst>
                <a:ahLst/>
                <a:cxnLst>
                  <a:cxn ang="0">
                    <a:pos x="T0" y="T1"/>
                  </a:cxn>
                  <a:cxn ang="0">
                    <a:pos x="T2" y="T3"/>
                  </a:cxn>
                  <a:cxn ang="0">
                    <a:pos x="T4" y="T5"/>
                  </a:cxn>
                  <a:cxn ang="0">
                    <a:pos x="T6" y="T7"/>
                  </a:cxn>
                  <a:cxn ang="0">
                    <a:pos x="T8" y="T9"/>
                  </a:cxn>
                </a:cxnLst>
                <a:rect l="0" t="0" r="r" b="b"/>
                <a:pathLst>
                  <a:path w="52" h="50">
                    <a:moveTo>
                      <a:pt x="52" y="25"/>
                    </a:moveTo>
                    <a:lnTo>
                      <a:pt x="27" y="50"/>
                    </a:lnTo>
                    <a:lnTo>
                      <a:pt x="0" y="25"/>
                    </a:lnTo>
                    <a:lnTo>
                      <a:pt x="27" y="0"/>
                    </a:lnTo>
                    <a:lnTo>
                      <a:pt x="52" y="25"/>
                    </a:lnTo>
                    <a:close/>
                  </a:path>
                </a:pathLst>
              </a:custGeom>
              <a:solidFill>
                <a:srgbClr val="CF19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 name="Freeform 9">
                <a:extLst>
                  <a:ext uri="{FF2B5EF4-FFF2-40B4-BE49-F238E27FC236}">
                    <a16:creationId xmlns:a16="http://schemas.microsoft.com/office/drawing/2014/main" id="{2CC33D07-EC4D-4647-834D-3F4E1FD9E5F6}"/>
                  </a:ext>
                </a:extLst>
              </p:cNvPr>
              <p:cNvSpPr>
                <a:spLocks/>
              </p:cNvSpPr>
              <p:nvPr/>
            </p:nvSpPr>
            <p:spPr bwMode="auto">
              <a:xfrm>
                <a:off x="4682" y="1704"/>
                <a:ext cx="41" cy="40"/>
              </a:xfrm>
              <a:custGeom>
                <a:avLst/>
                <a:gdLst>
                  <a:gd name="T0" fmla="*/ 41 w 41"/>
                  <a:gd name="T1" fmla="*/ 21 h 40"/>
                  <a:gd name="T2" fmla="*/ 22 w 41"/>
                  <a:gd name="T3" fmla="*/ 40 h 40"/>
                  <a:gd name="T4" fmla="*/ 0 w 41"/>
                  <a:gd name="T5" fmla="*/ 21 h 40"/>
                  <a:gd name="T6" fmla="*/ 22 w 41"/>
                  <a:gd name="T7" fmla="*/ 0 h 40"/>
                  <a:gd name="T8" fmla="*/ 41 w 41"/>
                  <a:gd name="T9" fmla="*/ 21 h 40"/>
                </a:gdLst>
                <a:ahLst/>
                <a:cxnLst>
                  <a:cxn ang="0">
                    <a:pos x="T0" y="T1"/>
                  </a:cxn>
                  <a:cxn ang="0">
                    <a:pos x="T2" y="T3"/>
                  </a:cxn>
                  <a:cxn ang="0">
                    <a:pos x="T4" y="T5"/>
                  </a:cxn>
                  <a:cxn ang="0">
                    <a:pos x="T6" y="T7"/>
                  </a:cxn>
                  <a:cxn ang="0">
                    <a:pos x="T8" y="T9"/>
                  </a:cxn>
                </a:cxnLst>
                <a:rect l="0" t="0" r="r" b="b"/>
                <a:pathLst>
                  <a:path w="41" h="40">
                    <a:moveTo>
                      <a:pt x="41" y="21"/>
                    </a:moveTo>
                    <a:lnTo>
                      <a:pt x="22" y="40"/>
                    </a:lnTo>
                    <a:lnTo>
                      <a:pt x="0" y="21"/>
                    </a:lnTo>
                    <a:lnTo>
                      <a:pt x="22" y="0"/>
                    </a:lnTo>
                    <a:lnTo>
                      <a:pt x="41" y="21"/>
                    </a:lnTo>
                    <a:close/>
                  </a:path>
                </a:pathLst>
              </a:custGeom>
              <a:solidFill>
                <a:srgbClr val="CF19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 name="Freeform 10">
                <a:extLst>
                  <a:ext uri="{FF2B5EF4-FFF2-40B4-BE49-F238E27FC236}">
                    <a16:creationId xmlns:a16="http://schemas.microsoft.com/office/drawing/2014/main" id="{AC1D4BE8-CEE6-43C9-9D5F-E9202BF1C40E}"/>
                  </a:ext>
                </a:extLst>
              </p:cNvPr>
              <p:cNvSpPr>
                <a:spLocks/>
              </p:cNvSpPr>
              <p:nvPr/>
            </p:nvSpPr>
            <p:spPr bwMode="auto">
              <a:xfrm>
                <a:off x="4754" y="1874"/>
                <a:ext cx="34" cy="37"/>
              </a:xfrm>
              <a:custGeom>
                <a:avLst/>
                <a:gdLst>
                  <a:gd name="T0" fmla="*/ 34 w 34"/>
                  <a:gd name="T1" fmla="*/ 19 h 37"/>
                  <a:gd name="T2" fmla="*/ 15 w 34"/>
                  <a:gd name="T3" fmla="*/ 37 h 37"/>
                  <a:gd name="T4" fmla="*/ 0 w 34"/>
                  <a:gd name="T5" fmla="*/ 19 h 37"/>
                  <a:gd name="T6" fmla="*/ 15 w 34"/>
                  <a:gd name="T7" fmla="*/ 0 h 37"/>
                  <a:gd name="T8" fmla="*/ 34 w 34"/>
                  <a:gd name="T9" fmla="*/ 19 h 37"/>
                </a:gdLst>
                <a:ahLst/>
                <a:cxnLst>
                  <a:cxn ang="0">
                    <a:pos x="T0" y="T1"/>
                  </a:cxn>
                  <a:cxn ang="0">
                    <a:pos x="T2" y="T3"/>
                  </a:cxn>
                  <a:cxn ang="0">
                    <a:pos x="T4" y="T5"/>
                  </a:cxn>
                  <a:cxn ang="0">
                    <a:pos x="T6" y="T7"/>
                  </a:cxn>
                  <a:cxn ang="0">
                    <a:pos x="T8" y="T9"/>
                  </a:cxn>
                </a:cxnLst>
                <a:rect l="0" t="0" r="r" b="b"/>
                <a:pathLst>
                  <a:path w="34" h="37">
                    <a:moveTo>
                      <a:pt x="34" y="19"/>
                    </a:moveTo>
                    <a:lnTo>
                      <a:pt x="15" y="37"/>
                    </a:lnTo>
                    <a:lnTo>
                      <a:pt x="0" y="19"/>
                    </a:lnTo>
                    <a:lnTo>
                      <a:pt x="15" y="0"/>
                    </a:lnTo>
                    <a:lnTo>
                      <a:pt x="34" y="19"/>
                    </a:lnTo>
                    <a:close/>
                  </a:path>
                </a:pathLst>
              </a:custGeom>
              <a:solidFill>
                <a:srgbClr val="CF19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 name="Freeform 11">
                <a:extLst>
                  <a:ext uri="{FF2B5EF4-FFF2-40B4-BE49-F238E27FC236}">
                    <a16:creationId xmlns:a16="http://schemas.microsoft.com/office/drawing/2014/main" id="{5E958782-7746-40AB-B75B-BC2950B1B685}"/>
                  </a:ext>
                </a:extLst>
              </p:cNvPr>
              <p:cNvSpPr>
                <a:spLocks/>
              </p:cNvSpPr>
              <p:nvPr/>
            </p:nvSpPr>
            <p:spPr bwMode="auto">
              <a:xfrm>
                <a:off x="4893" y="2202"/>
                <a:ext cx="37" cy="38"/>
              </a:xfrm>
              <a:custGeom>
                <a:avLst/>
                <a:gdLst>
                  <a:gd name="T0" fmla="*/ 37 w 37"/>
                  <a:gd name="T1" fmla="*/ 19 h 38"/>
                  <a:gd name="T2" fmla="*/ 18 w 37"/>
                  <a:gd name="T3" fmla="*/ 38 h 38"/>
                  <a:gd name="T4" fmla="*/ 0 w 37"/>
                  <a:gd name="T5" fmla="*/ 19 h 38"/>
                  <a:gd name="T6" fmla="*/ 18 w 37"/>
                  <a:gd name="T7" fmla="*/ 0 h 38"/>
                  <a:gd name="T8" fmla="*/ 37 w 37"/>
                  <a:gd name="T9" fmla="*/ 19 h 38"/>
                </a:gdLst>
                <a:ahLst/>
                <a:cxnLst>
                  <a:cxn ang="0">
                    <a:pos x="T0" y="T1"/>
                  </a:cxn>
                  <a:cxn ang="0">
                    <a:pos x="T2" y="T3"/>
                  </a:cxn>
                  <a:cxn ang="0">
                    <a:pos x="T4" y="T5"/>
                  </a:cxn>
                  <a:cxn ang="0">
                    <a:pos x="T6" y="T7"/>
                  </a:cxn>
                  <a:cxn ang="0">
                    <a:pos x="T8" y="T9"/>
                  </a:cxn>
                </a:cxnLst>
                <a:rect l="0" t="0" r="r" b="b"/>
                <a:pathLst>
                  <a:path w="37" h="38">
                    <a:moveTo>
                      <a:pt x="37" y="19"/>
                    </a:moveTo>
                    <a:lnTo>
                      <a:pt x="18" y="38"/>
                    </a:lnTo>
                    <a:lnTo>
                      <a:pt x="0" y="19"/>
                    </a:lnTo>
                    <a:lnTo>
                      <a:pt x="18" y="0"/>
                    </a:lnTo>
                    <a:lnTo>
                      <a:pt x="37" y="19"/>
                    </a:lnTo>
                    <a:close/>
                  </a:path>
                </a:pathLst>
              </a:custGeom>
              <a:solidFill>
                <a:srgbClr val="CF19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 name="Freeform 12">
                <a:extLst>
                  <a:ext uri="{FF2B5EF4-FFF2-40B4-BE49-F238E27FC236}">
                    <a16:creationId xmlns:a16="http://schemas.microsoft.com/office/drawing/2014/main" id="{C7B257BA-EC1B-4179-A810-060BF7A4987D}"/>
                  </a:ext>
                </a:extLst>
              </p:cNvPr>
              <p:cNvSpPr>
                <a:spLocks/>
              </p:cNvSpPr>
              <p:nvPr/>
            </p:nvSpPr>
            <p:spPr bwMode="auto">
              <a:xfrm>
                <a:off x="4840" y="2300"/>
                <a:ext cx="34" cy="34"/>
              </a:xfrm>
              <a:custGeom>
                <a:avLst/>
                <a:gdLst>
                  <a:gd name="T0" fmla="*/ 34 w 34"/>
                  <a:gd name="T1" fmla="*/ 15 h 34"/>
                  <a:gd name="T2" fmla="*/ 19 w 34"/>
                  <a:gd name="T3" fmla="*/ 34 h 34"/>
                  <a:gd name="T4" fmla="*/ 0 w 34"/>
                  <a:gd name="T5" fmla="*/ 15 h 34"/>
                  <a:gd name="T6" fmla="*/ 19 w 34"/>
                  <a:gd name="T7" fmla="*/ 0 h 34"/>
                  <a:gd name="T8" fmla="*/ 34 w 34"/>
                  <a:gd name="T9" fmla="*/ 15 h 34"/>
                </a:gdLst>
                <a:ahLst/>
                <a:cxnLst>
                  <a:cxn ang="0">
                    <a:pos x="T0" y="T1"/>
                  </a:cxn>
                  <a:cxn ang="0">
                    <a:pos x="T2" y="T3"/>
                  </a:cxn>
                  <a:cxn ang="0">
                    <a:pos x="T4" y="T5"/>
                  </a:cxn>
                  <a:cxn ang="0">
                    <a:pos x="T6" y="T7"/>
                  </a:cxn>
                  <a:cxn ang="0">
                    <a:pos x="T8" y="T9"/>
                  </a:cxn>
                </a:cxnLst>
                <a:rect l="0" t="0" r="r" b="b"/>
                <a:pathLst>
                  <a:path w="34" h="34">
                    <a:moveTo>
                      <a:pt x="34" y="15"/>
                    </a:moveTo>
                    <a:lnTo>
                      <a:pt x="19" y="34"/>
                    </a:lnTo>
                    <a:lnTo>
                      <a:pt x="0" y="15"/>
                    </a:lnTo>
                    <a:lnTo>
                      <a:pt x="19" y="0"/>
                    </a:lnTo>
                    <a:lnTo>
                      <a:pt x="34" y="15"/>
                    </a:lnTo>
                    <a:close/>
                  </a:path>
                </a:pathLst>
              </a:custGeom>
              <a:solidFill>
                <a:srgbClr val="CF19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Freeform 13">
                <a:extLst>
                  <a:ext uri="{FF2B5EF4-FFF2-40B4-BE49-F238E27FC236}">
                    <a16:creationId xmlns:a16="http://schemas.microsoft.com/office/drawing/2014/main" id="{5F8ABA5F-3524-451B-A421-81C81FB2319B}"/>
                  </a:ext>
                </a:extLst>
              </p:cNvPr>
              <p:cNvSpPr>
                <a:spLocks/>
              </p:cNvSpPr>
              <p:nvPr/>
            </p:nvSpPr>
            <p:spPr bwMode="auto">
              <a:xfrm>
                <a:off x="4605" y="2449"/>
                <a:ext cx="37" cy="38"/>
              </a:xfrm>
              <a:custGeom>
                <a:avLst/>
                <a:gdLst>
                  <a:gd name="T0" fmla="*/ 37 w 37"/>
                  <a:gd name="T1" fmla="*/ 19 h 38"/>
                  <a:gd name="T2" fmla="*/ 19 w 37"/>
                  <a:gd name="T3" fmla="*/ 38 h 38"/>
                  <a:gd name="T4" fmla="*/ 0 w 37"/>
                  <a:gd name="T5" fmla="*/ 19 h 38"/>
                  <a:gd name="T6" fmla="*/ 19 w 37"/>
                  <a:gd name="T7" fmla="*/ 0 h 38"/>
                  <a:gd name="T8" fmla="*/ 37 w 37"/>
                  <a:gd name="T9" fmla="*/ 19 h 38"/>
                </a:gdLst>
                <a:ahLst/>
                <a:cxnLst>
                  <a:cxn ang="0">
                    <a:pos x="T0" y="T1"/>
                  </a:cxn>
                  <a:cxn ang="0">
                    <a:pos x="T2" y="T3"/>
                  </a:cxn>
                  <a:cxn ang="0">
                    <a:pos x="T4" y="T5"/>
                  </a:cxn>
                  <a:cxn ang="0">
                    <a:pos x="T6" y="T7"/>
                  </a:cxn>
                  <a:cxn ang="0">
                    <a:pos x="T8" y="T9"/>
                  </a:cxn>
                </a:cxnLst>
                <a:rect l="0" t="0" r="r" b="b"/>
                <a:pathLst>
                  <a:path w="37" h="38">
                    <a:moveTo>
                      <a:pt x="37" y="19"/>
                    </a:moveTo>
                    <a:lnTo>
                      <a:pt x="19" y="38"/>
                    </a:lnTo>
                    <a:lnTo>
                      <a:pt x="0" y="19"/>
                    </a:lnTo>
                    <a:lnTo>
                      <a:pt x="19" y="0"/>
                    </a:lnTo>
                    <a:lnTo>
                      <a:pt x="37" y="19"/>
                    </a:lnTo>
                    <a:close/>
                  </a:path>
                </a:pathLst>
              </a:custGeom>
              <a:solidFill>
                <a:srgbClr val="CF19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 name="Freeform 14">
                <a:extLst>
                  <a:ext uri="{FF2B5EF4-FFF2-40B4-BE49-F238E27FC236}">
                    <a16:creationId xmlns:a16="http://schemas.microsoft.com/office/drawing/2014/main" id="{8AB1BF98-8C3E-40CB-AB41-874D5BC34B67}"/>
                  </a:ext>
                </a:extLst>
              </p:cNvPr>
              <p:cNvSpPr>
                <a:spLocks/>
              </p:cNvSpPr>
              <p:nvPr/>
            </p:nvSpPr>
            <p:spPr bwMode="auto">
              <a:xfrm>
                <a:off x="4670" y="2040"/>
                <a:ext cx="37" cy="37"/>
              </a:xfrm>
              <a:custGeom>
                <a:avLst/>
                <a:gdLst>
                  <a:gd name="T0" fmla="*/ 37 w 37"/>
                  <a:gd name="T1" fmla="*/ 18 h 37"/>
                  <a:gd name="T2" fmla="*/ 19 w 37"/>
                  <a:gd name="T3" fmla="*/ 37 h 37"/>
                  <a:gd name="T4" fmla="*/ 0 w 37"/>
                  <a:gd name="T5" fmla="*/ 18 h 37"/>
                  <a:gd name="T6" fmla="*/ 19 w 37"/>
                  <a:gd name="T7" fmla="*/ 0 h 37"/>
                  <a:gd name="T8" fmla="*/ 37 w 37"/>
                  <a:gd name="T9" fmla="*/ 18 h 37"/>
                </a:gdLst>
                <a:ahLst/>
                <a:cxnLst>
                  <a:cxn ang="0">
                    <a:pos x="T0" y="T1"/>
                  </a:cxn>
                  <a:cxn ang="0">
                    <a:pos x="T2" y="T3"/>
                  </a:cxn>
                  <a:cxn ang="0">
                    <a:pos x="T4" y="T5"/>
                  </a:cxn>
                  <a:cxn ang="0">
                    <a:pos x="T6" y="T7"/>
                  </a:cxn>
                  <a:cxn ang="0">
                    <a:pos x="T8" y="T9"/>
                  </a:cxn>
                </a:cxnLst>
                <a:rect l="0" t="0" r="r" b="b"/>
                <a:pathLst>
                  <a:path w="37" h="37">
                    <a:moveTo>
                      <a:pt x="37" y="18"/>
                    </a:moveTo>
                    <a:lnTo>
                      <a:pt x="19" y="37"/>
                    </a:lnTo>
                    <a:lnTo>
                      <a:pt x="0" y="18"/>
                    </a:lnTo>
                    <a:lnTo>
                      <a:pt x="19" y="0"/>
                    </a:lnTo>
                    <a:lnTo>
                      <a:pt x="37" y="18"/>
                    </a:lnTo>
                    <a:close/>
                  </a:path>
                </a:pathLst>
              </a:custGeom>
              <a:solidFill>
                <a:srgbClr val="CF19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 name="Freeform 20">
                <a:extLst>
                  <a:ext uri="{FF2B5EF4-FFF2-40B4-BE49-F238E27FC236}">
                    <a16:creationId xmlns:a16="http://schemas.microsoft.com/office/drawing/2014/main" id="{F8A5A9C7-7284-400E-B26B-926BF6BCAB91}"/>
                  </a:ext>
                </a:extLst>
              </p:cNvPr>
              <p:cNvSpPr>
                <a:spLocks/>
              </p:cNvSpPr>
              <p:nvPr/>
            </p:nvSpPr>
            <p:spPr bwMode="auto">
              <a:xfrm>
                <a:off x="4364" y="2543"/>
                <a:ext cx="1082" cy="44"/>
              </a:xfrm>
              <a:custGeom>
                <a:avLst/>
                <a:gdLst>
                  <a:gd name="T0" fmla="*/ 0 w 1082"/>
                  <a:gd name="T1" fmla="*/ 44 h 44"/>
                  <a:gd name="T2" fmla="*/ 0 w 1082"/>
                  <a:gd name="T3" fmla="*/ 0 h 44"/>
                  <a:gd name="T4" fmla="*/ 1082 w 1082"/>
                  <a:gd name="T5" fmla="*/ 0 h 44"/>
                  <a:gd name="T6" fmla="*/ 1082 w 1082"/>
                  <a:gd name="T7" fmla="*/ 44 h 44"/>
                </a:gdLst>
                <a:ahLst/>
                <a:cxnLst>
                  <a:cxn ang="0">
                    <a:pos x="T0" y="T1"/>
                  </a:cxn>
                  <a:cxn ang="0">
                    <a:pos x="T2" y="T3"/>
                  </a:cxn>
                  <a:cxn ang="0">
                    <a:pos x="T4" y="T5"/>
                  </a:cxn>
                  <a:cxn ang="0">
                    <a:pos x="T6" y="T7"/>
                  </a:cxn>
                </a:cxnLst>
                <a:rect l="0" t="0" r="r" b="b"/>
                <a:pathLst>
                  <a:path w="1082" h="44">
                    <a:moveTo>
                      <a:pt x="0" y="44"/>
                    </a:moveTo>
                    <a:lnTo>
                      <a:pt x="0" y="0"/>
                    </a:lnTo>
                    <a:lnTo>
                      <a:pt x="1082" y="0"/>
                    </a:lnTo>
                    <a:lnTo>
                      <a:pt x="1082" y="44"/>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 name="Rectangle 21">
                <a:extLst>
                  <a:ext uri="{FF2B5EF4-FFF2-40B4-BE49-F238E27FC236}">
                    <a16:creationId xmlns:a16="http://schemas.microsoft.com/office/drawing/2014/main" id="{067A32FE-9EE6-44E0-94E4-BC20249BDE02}"/>
                  </a:ext>
                </a:extLst>
              </p:cNvPr>
              <p:cNvSpPr>
                <a:spLocks noChangeArrowheads="1"/>
              </p:cNvSpPr>
              <p:nvPr/>
            </p:nvSpPr>
            <p:spPr bwMode="auto">
              <a:xfrm>
                <a:off x="4343" y="2592"/>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31F20"/>
                    </a:solidFill>
                    <a:effectLst/>
                    <a:latin typeface="Arial" panose="020B0604020202020204" pitchFamily="34" charset="0"/>
                  </a:rPr>
                  <a:t>0</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85" name="Rectangle 22">
                <a:extLst>
                  <a:ext uri="{FF2B5EF4-FFF2-40B4-BE49-F238E27FC236}">
                    <a16:creationId xmlns:a16="http://schemas.microsoft.com/office/drawing/2014/main" id="{E685529B-C464-4999-9278-9B85AA0D7719}"/>
                  </a:ext>
                </a:extLst>
              </p:cNvPr>
              <p:cNvSpPr>
                <a:spLocks noChangeArrowheads="1"/>
              </p:cNvSpPr>
              <p:nvPr/>
            </p:nvSpPr>
            <p:spPr bwMode="auto">
              <a:xfrm>
                <a:off x="4881" y="2592"/>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31F20"/>
                    </a:solidFill>
                    <a:effectLst/>
                    <a:latin typeface="Arial" panose="020B0604020202020204" pitchFamily="34" charset="0"/>
                  </a:rPr>
                  <a:t>1</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86" name="Rectangle 23">
                <a:extLst>
                  <a:ext uri="{FF2B5EF4-FFF2-40B4-BE49-F238E27FC236}">
                    <a16:creationId xmlns:a16="http://schemas.microsoft.com/office/drawing/2014/main" id="{3A94F3D6-190D-496C-8F5C-B600C902EBC3}"/>
                  </a:ext>
                </a:extLst>
              </p:cNvPr>
              <p:cNvSpPr>
                <a:spLocks noChangeArrowheads="1"/>
              </p:cNvSpPr>
              <p:nvPr/>
            </p:nvSpPr>
            <p:spPr bwMode="auto">
              <a:xfrm>
                <a:off x="5422" y="2592"/>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31F20"/>
                    </a:solidFill>
                    <a:effectLst/>
                    <a:latin typeface="Arial" panose="020B0604020202020204" pitchFamily="34" charset="0"/>
                  </a:rPr>
                  <a:t>2</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grpSp>
      </p:grpSp>
    </p:spTree>
    <p:extLst>
      <p:ext uri="{BB962C8B-B14F-4D97-AF65-F5344CB8AC3E}">
        <p14:creationId xmlns:p14="http://schemas.microsoft.com/office/powerpoint/2010/main" val="884923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619B77-E3DE-7D42-8385-C2D80801B396}"/>
              </a:ext>
            </a:extLst>
          </p:cNvPr>
          <p:cNvSpPr>
            <a:spLocks noGrp="1"/>
          </p:cNvSpPr>
          <p:nvPr>
            <p:ph type="sldNum" sz="quarter" idx="4"/>
          </p:nvPr>
        </p:nvSpPr>
        <p:spPr/>
        <p:txBody>
          <a:bodyPr/>
          <a:lstStyle/>
          <a:p>
            <a:fld id="{3C4F54F3-C349-4609-AFEE-01462D5C7942}" type="slidenum">
              <a:rPr lang="en-GB" smtClean="0"/>
              <a:pPr/>
              <a:t>26</a:t>
            </a:fld>
            <a:endParaRPr lang="en-GB"/>
          </a:p>
        </p:txBody>
      </p:sp>
      <p:graphicFrame>
        <p:nvGraphicFramePr>
          <p:cNvPr id="22" name="Content Placeholder 4">
            <a:extLst>
              <a:ext uri="{FF2B5EF4-FFF2-40B4-BE49-F238E27FC236}">
                <a16:creationId xmlns:a16="http://schemas.microsoft.com/office/drawing/2014/main" id="{8A0957F9-615D-44B9-AA76-1AA30616040A}"/>
              </a:ext>
            </a:extLst>
          </p:cNvPr>
          <p:cNvGraphicFramePr>
            <a:graphicFrameLocks/>
          </p:cNvGraphicFramePr>
          <p:nvPr>
            <p:extLst>
              <p:ext uri="{D42A27DB-BD31-4B8C-83A1-F6EECF244321}">
                <p14:modId xmlns:p14="http://schemas.microsoft.com/office/powerpoint/2010/main" val="2795726602"/>
              </p:ext>
            </p:extLst>
          </p:nvPr>
        </p:nvGraphicFramePr>
        <p:xfrm>
          <a:off x="477144" y="348028"/>
          <a:ext cx="8257654" cy="3916680"/>
        </p:xfrm>
        <a:graphic>
          <a:graphicData uri="http://schemas.openxmlformats.org/drawingml/2006/table">
            <a:tbl>
              <a:tblPr firstRow="1" bandRow="1">
                <a:tableStyleId>{69012ECD-51FC-41F1-AA8D-1B2483CD663E}</a:tableStyleId>
              </a:tblPr>
              <a:tblGrid>
                <a:gridCol w="1738567">
                  <a:extLst>
                    <a:ext uri="{9D8B030D-6E8A-4147-A177-3AD203B41FA5}">
                      <a16:colId xmlns:a16="http://schemas.microsoft.com/office/drawing/2014/main" val="125095811"/>
                    </a:ext>
                  </a:extLst>
                </a:gridCol>
                <a:gridCol w="1280160">
                  <a:extLst>
                    <a:ext uri="{9D8B030D-6E8A-4147-A177-3AD203B41FA5}">
                      <a16:colId xmlns:a16="http://schemas.microsoft.com/office/drawing/2014/main" val="3519737573"/>
                    </a:ext>
                  </a:extLst>
                </a:gridCol>
                <a:gridCol w="2135777">
                  <a:extLst>
                    <a:ext uri="{9D8B030D-6E8A-4147-A177-3AD203B41FA5}">
                      <a16:colId xmlns:a16="http://schemas.microsoft.com/office/drawing/2014/main" val="327436362"/>
                    </a:ext>
                  </a:extLst>
                </a:gridCol>
                <a:gridCol w="1551575">
                  <a:extLst>
                    <a:ext uri="{9D8B030D-6E8A-4147-A177-3AD203B41FA5}">
                      <a16:colId xmlns:a16="http://schemas.microsoft.com/office/drawing/2014/main" val="3312557347"/>
                    </a:ext>
                  </a:extLst>
                </a:gridCol>
                <a:gridCol w="1551575">
                  <a:extLst>
                    <a:ext uri="{9D8B030D-6E8A-4147-A177-3AD203B41FA5}">
                      <a16:colId xmlns:a16="http://schemas.microsoft.com/office/drawing/2014/main" val="3816332972"/>
                    </a:ext>
                  </a:extLst>
                </a:gridCol>
              </a:tblGrid>
              <a:tr h="516083">
                <a:tc>
                  <a:txBody>
                    <a:bodyPr/>
                    <a:lstStyle/>
                    <a:p>
                      <a:r>
                        <a:rPr lang="en-US" sz="1100" dirty="0">
                          <a:latin typeface="+mn-lt"/>
                        </a:rPr>
                        <a:t>Study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100" dirty="0">
                          <a:latin typeface="+mn-lt"/>
                        </a:rPr>
                        <a:t>Study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100" dirty="0">
                          <a:latin typeface="+mn-lt"/>
                        </a:rPr>
                        <a:t>Definition of exacerbation </a:t>
                      </a:r>
                    </a:p>
                    <a:p>
                      <a:pPr algn="ctr"/>
                      <a:endParaRPr lang="en-US" sz="11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100" dirty="0">
                          <a:latin typeface="+mn-lt"/>
                        </a:rPr>
                        <a:t>Total number of patients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100" dirty="0">
                          <a:latin typeface="+mn-lt"/>
                        </a:rPr>
                        <a:t>% experiencing an  exacerbation within previous 12m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378822349"/>
                  </a:ext>
                </a:extLst>
              </a:tr>
              <a:tr h="426720">
                <a:tc rowSpan="2">
                  <a:txBody>
                    <a:bodyPr/>
                    <a:lstStyle/>
                    <a:p>
                      <a:r>
                        <a:rPr lang="en-US" sz="1000" dirty="0">
                          <a:latin typeface="+mn-lt"/>
                        </a:rPr>
                        <a:t>O’Byrne et al.</a:t>
                      </a:r>
                      <a:r>
                        <a:rPr lang="en-US" sz="1000" baseline="30000" dirty="0">
                          <a:latin typeface="+mn-lt"/>
                        </a:rPr>
                        <a:t>1</a:t>
                      </a:r>
                      <a:r>
                        <a:rPr lang="en-US" sz="1000" dirty="0">
                          <a:latin typeface="+mn-lt"/>
                        </a:rPr>
                        <a:t> (OPTIMA)</a:t>
                      </a:r>
                      <a:r>
                        <a:rPr lang="en-US" sz="1000" baseline="30000" dirty="0">
                          <a:latin typeface="+mn-lt"/>
                        </a:rPr>
                        <a: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r>
                        <a:rPr lang="en-US" sz="1000" dirty="0">
                          <a:latin typeface="+mn-lt"/>
                        </a:rPr>
                        <a:t>Randomised clinical trial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r>
                        <a:rPr lang="en-GB" sz="1000" b="0" i="0" u="none" strike="noStrike" kern="1200" baseline="0" dirty="0">
                          <a:solidFill>
                            <a:schemeClr val="tx1"/>
                          </a:solidFill>
                          <a:latin typeface="+mn-lt"/>
                          <a:ea typeface="+mn-ea"/>
                          <a:cs typeface="+mn-cs"/>
                        </a:rPr>
                        <a:t>Severe exac: OCS use, hospitalisation/</a:t>
                      </a:r>
                    </a:p>
                    <a:p>
                      <a:pPr algn="ctr"/>
                      <a:r>
                        <a:rPr lang="en-GB" sz="1000" b="0" i="0" u="none" strike="noStrike" kern="1200" baseline="0" dirty="0">
                          <a:solidFill>
                            <a:schemeClr val="tx1"/>
                          </a:solidFill>
                          <a:latin typeface="+mn-lt"/>
                          <a:ea typeface="+mn-ea"/>
                          <a:cs typeface="+mn-cs"/>
                        </a:rPr>
                        <a:t>emergency treatment, &gt;25% decrease from baseline in morning PEF on 2 consecutive days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latin typeface="+mn-lt"/>
                        </a:rPr>
                        <a:t>Group A (placebo) –237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1" dirty="0">
                          <a:latin typeface="+mn-lt"/>
                        </a:rPr>
                        <a:t>33.3</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3683016"/>
                  </a:ext>
                </a:extLst>
              </a:tr>
              <a:tr h="42672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r>
                        <a:rPr lang="en-US" sz="1000" dirty="0">
                          <a:latin typeface="+mn-lt"/>
                        </a:rPr>
                        <a:t>Group B (budesonide 200 µg) – 317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1" dirty="0">
                          <a:latin typeface="+mn-lt"/>
                        </a:rPr>
                        <a:t>33.8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26074"/>
                  </a:ext>
                </a:extLst>
              </a:tr>
              <a:tr h="396240">
                <a:tc rowSpan="2">
                  <a:txBody>
                    <a:bodyPr/>
                    <a:lstStyle/>
                    <a:p>
                      <a:r>
                        <a:rPr lang="en-US" sz="1000" dirty="0">
                          <a:latin typeface="+mn-lt"/>
                        </a:rPr>
                        <a:t>Price et al.</a:t>
                      </a:r>
                      <a:r>
                        <a:rPr lang="en-US" sz="1000" baseline="30000" dirty="0">
                          <a:latin typeface="+mn-lt"/>
                        </a:rPr>
                        <a:t>2</a:t>
                      </a:r>
                      <a:r>
                        <a:rPr lang="en-US" sz="1000" dirty="0">
                          <a:latin typeface="+mn-lt"/>
                        </a:rPr>
                        <a:t> (REALISE)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r>
                        <a:rPr lang="en-US" sz="1000" dirty="0">
                          <a:latin typeface="+mn-lt"/>
                        </a:rPr>
                        <a:t>Quantitative questionnaire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r>
                        <a:rPr lang="en-US" sz="1000" dirty="0">
                          <a:latin typeface="+mn-lt"/>
                        </a:rPr>
                        <a:t>Acute exac: ≥1 course of OCS in the previous 12 months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latin typeface="+mn-lt"/>
                        </a:rPr>
                        <a:t>Reliever only – 1419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1" dirty="0">
                          <a:latin typeface="+mn-lt"/>
                        </a:rPr>
                        <a:t>26.1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0427144"/>
                  </a:ext>
                </a:extLst>
              </a:tr>
              <a:tr h="396240">
                <a:tc vMerge="1">
                  <a:txBody>
                    <a:bodyPr/>
                    <a:lstStyle/>
                    <a:p>
                      <a:endParaRPr lang="en-GB"/>
                    </a:p>
                  </a:txBody>
                  <a:tcPr>
                    <a:lnT w="12700" cap="flat" cmpd="sng" algn="ctr">
                      <a:solidFill>
                        <a:schemeClr val="tx1"/>
                      </a:solidFill>
                      <a:prstDash val="solid"/>
                      <a:round/>
                      <a:headEnd type="none" w="med" len="med"/>
                      <a:tailEnd type="none" w="med" len="med"/>
                    </a:lnT>
                  </a:tcPr>
                </a:tc>
                <a:tc vMerge="1">
                  <a:txBody>
                    <a:bodyPr/>
                    <a:lstStyle/>
                    <a:p>
                      <a:endParaRPr lang="en-GB"/>
                    </a:p>
                  </a:txBody>
                  <a:tcPr>
                    <a:lnT w="12700" cap="flat" cmpd="sng" algn="ctr">
                      <a:solidFill>
                        <a:schemeClr val="tx1"/>
                      </a:solidFill>
                      <a:prstDash val="solid"/>
                      <a:round/>
                      <a:headEnd type="none" w="med" len="med"/>
                      <a:tailEnd type="none" w="med" len="med"/>
                    </a:lnT>
                  </a:tcPr>
                </a:tc>
                <a:tc vMerge="1">
                  <a:txBody>
                    <a:bodyPr/>
                    <a:lstStyle/>
                    <a:p>
                      <a:endParaRPr lang="en-GB"/>
                    </a:p>
                  </a:txBody>
                  <a:tcPr>
                    <a:lnT w="12700" cap="flat" cmpd="sng" algn="ctr">
                      <a:solidFill>
                        <a:schemeClr val="tx1"/>
                      </a:solidFill>
                      <a:prstDash val="solid"/>
                      <a:round/>
                      <a:headEnd type="none" w="med" len="med"/>
                      <a:tailEnd type="none" w="med" len="med"/>
                    </a:lnT>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000" dirty="0">
                          <a:latin typeface="+mn-lt"/>
                        </a:rPr>
                        <a:t>Single-drug preventer inhaler –1923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000" b="1" dirty="0">
                          <a:latin typeface="+mn-lt"/>
                        </a:rPr>
                        <a:t>29.2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82561614"/>
                  </a:ext>
                </a:extLst>
              </a:tr>
              <a:tr h="344056">
                <a:tc>
                  <a:txBody>
                    <a:bodyPr/>
                    <a:lstStyle/>
                    <a:p>
                      <a:r>
                        <a:rPr lang="en-US" sz="1000" dirty="0">
                          <a:latin typeface="+mn-lt"/>
                        </a:rPr>
                        <a:t>Ding et al.</a:t>
                      </a:r>
                      <a:r>
                        <a:rPr lang="en-US" sz="1000" baseline="30000" dirty="0">
                          <a:latin typeface="+mn-lt"/>
                        </a:rPr>
                        <a:t>3</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latin typeface="+mn-lt"/>
                        </a:rPr>
                        <a:t>Observational survey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latin typeface="+mn-lt"/>
                        </a:rPr>
                        <a:t>Physician confirmed worsening of symptoms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latin typeface="+mn-lt"/>
                        </a:rPr>
                        <a:t>1115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000" b="1" dirty="0">
                          <a:latin typeface="+mn-lt"/>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4234411"/>
                  </a:ext>
                </a:extLst>
              </a:tr>
              <a:tr h="211727">
                <a:tc rowSpan="2">
                  <a:txBody>
                    <a:bodyPr/>
                    <a:lstStyle/>
                    <a:p>
                      <a:pPr algn="l"/>
                      <a:r>
                        <a:rPr lang="en-US" sz="1000" dirty="0">
                          <a:latin typeface="+mn-lt"/>
                        </a:rPr>
                        <a:t>Bloom et al.</a:t>
                      </a:r>
                      <a:r>
                        <a:rPr lang="en-US" sz="1000" baseline="30000" dirty="0">
                          <a:latin typeface="+mn-lt"/>
                        </a:rPr>
                        <a:t>4</a:t>
                      </a:r>
                      <a:r>
                        <a:rPr lang="en-GB" sz="1000" b="0" i="0" u="none" strike="noStrike" kern="1200" baseline="30000" dirty="0">
                          <a:solidFill>
                            <a:schemeClr val="tx1"/>
                          </a:solidFill>
                          <a:effectLst/>
                          <a:latin typeface="+mn-lt"/>
                          <a:ea typeface="+mn-ea"/>
                          <a:cs typeface="+mn-cs"/>
                        </a:rPr>
                        <a:t>†</a:t>
                      </a:r>
                      <a:endParaRPr lang="en-US" sz="1000" baseline="30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r>
                        <a:rPr lang="en-US" sz="1000" dirty="0">
                          <a:latin typeface="+mn-lt"/>
                        </a:rPr>
                        <a:t>Population-based </a:t>
                      </a:r>
                      <a:br>
                        <a:rPr lang="en-US" sz="1000" dirty="0">
                          <a:latin typeface="+mn-lt"/>
                        </a:rPr>
                      </a:br>
                      <a:r>
                        <a:rPr lang="en-US" sz="1000" dirty="0">
                          <a:latin typeface="+mn-lt"/>
                        </a:rPr>
                        <a:t>cohort study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r>
                        <a:rPr lang="en-US" sz="1000" dirty="0">
                          <a:latin typeface="+mn-lt"/>
                        </a:rPr>
                        <a:t>≤300 mg OCS, A&amp;E visit or </a:t>
                      </a:r>
                      <a:r>
                        <a:rPr lang="en-GB" sz="1000" noProof="0" dirty="0">
                          <a:latin typeface="+mn-lt"/>
                        </a:rPr>
                        <a:t>hospitalisation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latin typeface="+mn-lt"/>
                        </a:rPr>
                        <a:t>BTS Step 1 – 86360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1" dirty="0">
                          <a:latin typeface="+mn-lt"/>
                        </a:rPr>
                        <a:t>31</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280775"/>
                  </a:ext>
                </a:extLst>
              </a:tr>
              <a:tr h="211727">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r>
                        <a:rPr lang="en-US" sz="1000" dirty="0">
                          <a:latin typeface="+mn-lt"/>
                        </a:rPr>
                        <a:t>BTS Step 2 – 54773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1" dirty="0">
                          <a:latin typeface="+mn-lt"/>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6590745"/>
                  </a:ext>
                </a:extLst>
              </a:tr>
              <a:tr h="344056">
                <a:tc>
                  <a:txBody>
                    <a:bodyPr/>
                    <a:lstStyle/>
                    <a:p>
                      <a:pPr algn="l"/>
                      <a:r>
                        <a:rPr lang="en-US" sz="1000" dirty="0">
                          <a:latin typeface="+mn-lt"/>
                        </a:rPr>
                        <a:t>O’Byrne et al.</a:t>
                      </a:r>
                      <a:r>
                        <a:rPr lang="en-US" sz="1000" baseline="30000" dirty="0">
                          <a:latin typeface="+mn-lt"/>
                        </a:rPr>
                        <a:t>5</a:t>
                      </a:r>
                      <a:r>
                        <a:rPr lang="en-US" sz="1000" dirty="0">
                          <a:latin typeface="+mn-lt"/>
                        </a:rPr>
                        <a:t> (SYGMA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ctr" defTabSz="34289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mn-cs"/>
                        </a:rPr>
                        <a:t>Randomised clinical trial </a:t>
                      </a: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ctr" defTabSz="34289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Severe exac: ≥3 days OCS use, hospitalisation or ED visit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ctr" defTabSz="34289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3836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000" b="1" dirty="0">
                          <a:latin typeface="+mn-lt"/>
                        </a:rPr>
                        <a:t>19.7</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98463564"/>
                  </a:ext>
                </a:extLst>
              </a:tr>
              <a:tr h="344056">
                <a:tc>
                  <a:txBody>
                    <a:bodyPr/>
                    <a:lstStyle/>
                    <a:p>
                      <a:pPr algn="l"/>
                      <a:r>
                        <a:rPr lang="en-US" sz="1000" dirty="0">
                          <a:latin typeface="+mn-lt"/>
                        </a:rPr>
                        <a:t>Bateman et al.</a:t>
                      </a:r>
                      <a:r>
                        <a:rPr lang="en-US" sz="1000" baseline="30000" dirty="0">
                          <a:latin typeface="+mn-lt"/>
                        </a:rPr>
                        <a:t>6</a:t>
                      </a:r>
                      <a:r>
                        <a:rPr lang="en-US" sz="1000" dirty="0">
                          <a:latin typeface="+mn-lt"/>
                        </a:rPr>
                        <a:t> (SYGMA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ctr" defTabSz="34289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Randomised clinical trial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ctr" defTabSz="34289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 Severe exac: ≥3 days OCS use, hospitalisation or ED visit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ctr" defTabSz="34289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4176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000" b="1" dirty="0">
                          <a:latin typeface="+mn-lt"/>
                        </a:rPr>
                        <a:t>22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85691679"/>
                  </a:ext>
                </a:extLst>
              </a:tr>
            </a:tbl>
          </a:graphicData>
        </a:graphic>
      </p:graphicFrame>
      <p:sp>
        <p:nvSpPr>
          <p:cNvPr id="9" name="Rectangle 8">
            <a:extLst>
              <a:ext uri="{FF2B5EF4-FFF2-40B4-BE49-F238E27FC236}">
                <a16:creationId xmlns:a16="http://schemas.microsoft.com/office/drawing/2014/main" id="{23705B40-CABB-42F3-8880-BF7346B57BD6}"/>
              </a:ext>
            </a:extLst>
          </p:cNvPr>
          <p:cNvSpPr/>
          <p:nvPr/>
        </p:nvSpPr>
        <p:spPr>
          <a:xfrm>
            <a:off x="6599465" y="0"/>
            <a:ext cx="2220685" cy="3324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Editable table to be removed before use</a:t>
            </a:r>
          </a:p>
        </p:txBody>
      </p:sp>
    </p:spTree>
    <p:extLst>
      <p:ext uri="{BB962C8B-B14F-4D97-AF65-F5344CB8AC3E}">
        <p14:creationId xmlns:p14="http://schemas.microsoft.com/office/powerpoint/2010/main" val="1121994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1B1DF-1B7E-4460-B1A9-8375164DF4DD}"/>
              </a:ext>
            </a:extLst>
          </p:cNvPr>
          <p:cNvSpPr>
            <a:spLocks noGrp="1"/>
          </p:cNvSpPr>
          <p:nvPr>
            <p:ph type="title"/>
          </p:nvPr>
        </p:nvSpPr>
        <p:spPr/>
        <p:txBody>
          <a:bodyPr/>
          <a:lstStyle/>
          <a:p>
            <a:r>
              <a:rPr lang="en-GB" dirty="0"/>
              <a:t>Notes pages</a:t>
            </a:r>
          </a:p>
        </p:txBody>
      </p:sp>
    </p:spTree>
    <p:extLst>
      <p:ext uri="{BB962C8B-B14F-4D97-AF65-F5344CB8AC3E}">
        <p14:creationId xmlns:p14="http://schemas.microsoft.com/office/powerpoint/2010/main" val="1982070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14680F-9CCF-4C79-BCDA-BF564A209305}"/>
              </a:ext>
            </a:extLst>
          </p:cNvPr>
          <p:cNvSpPr>
            <a:spLocks noGrp="1"/>
          </p:cNvSpPr>
          <p:nvPr>
            <p:ph type="body" sz="quarter" idx="14"/>
          </p:nvPr>
        </p:nvSpPr>
        <p:spPr>
          <a:xfrm>
            <a:off x="2162797" y="4399098"/>
            <a:ext cx="1088363" cy="137160"/>
          </a:xfrm>
        </p:spPr>
        <p:txBody>
          <a:bodyPr/>
          <a:lstStyle/>
          <a:p>
            <a:r>
              <a:rPr lang="en-GB"/>
              <a:t>ML-3010-ALL-0069</a:t>
            </a:r>
            <a:endParaRPr lang="en-GB" dirty="0"/>
          </a:p>
        </p:txBody>
      </p:sp>
      <p:sp>
        <p:nvSpPr>
          <p:cNvPr id="3" name="Text Placeholder 2">
            <a:extLst>
              <a:ext uri="{FF2B5EF4-FFF2-40B4-BE49-F238E27FC236}">
                <a16:creationId xmlns:a16="http://schemas.microsoft.com/office/drawing/2014/main" id="{FCBF8946-61A1-4993-9D5C-A67868C75B38}"/>
              </a:ext>
            </a:extLst>
          </p:cNvPr>
          <p:cNvSpPr>
            <a:spLocks noGrp="1"/>
          </p:cNvSpPr>
          <p:nvPr>
            <p:ph type="body" sz="quarter" idx="17"/>
          </p:nvPr>
        </p:nvSpPr>
        <p:spPr>
          <a:xfrm>
            <a:off x="978550" y="4557909"/>
            <a:ext cx="1088363" cy="137978"/>
          </a:xfrm>
        </p:spPr>
        <p:txBody>
          <a:bodyPr/>
          <a:lstStyle/>
          <a:p>
            <a:r>
              <a:rPr lang="en-GB" dirty="0"/>
              <a:t>03/19</a:t>
            </a:r>
          </a:p>
        </p:txBody>
      </p:sp>
      <p:sp>
        <p:nvSpPr>
          <p:cNvPr id="4" name="Text Placeholder 3">
            <a:extLst>
              <a:ext uri="{FF2B5EF4-FFF2-40B4-BE49-F238E27FC236}">
                <a16:creationId xmlns:a16="http://schemas.microsoft.com/office/drawing/2014/main" id="{1EC2F341-BE70-438F-A1D9-50AECF74AF8D}"/>
              </a:ext>
            </a:extLst>
          </p:cNvPr>
          <p:cNvSpPr>
            <a:spLocks noGrp="1"/>
          </p:cNvSpPr>
          <p:nvPr>
            <p:ph type="body" sz="quarter" idx="16"/>
          </p:nvPr>
        </p:nvSpPr>
        <p:spPr>
          <a:xfrm>
            <a:off x="981892" y="4733324"/>
            <a:ext cx="1088363" cy="137160"/>
          </a:xfrm>
        </p:spPr>
        <p:txBody>
          <a:bodyPr/>
          <a:lstStyle/>
          <a:p>
            <a:r>
              <a:rPr lang="en-GB" dirty="0"/>
              <a:t>03/20</a:t>
            </a:r>
          </a:p>
        </p:txBody>
      </p:sp>
      <p:sp>
        <p:nvSpPr>
          <p:cNvPr id="5" name="Title 63">
            <a:extLst>
              <a:ext uri="{FF2B5EF4-FFF2-40B4-BE49-F238E27FC236}">
                <a16:creationId xmlns:a16="http://schemas.microsoft.com/office/drawing/2014/main" id="{9BE010AB-DB52-402F-89A3-6F7D2B9E3CB6}"/>
              </a:ext>
            </a:extLst>
          </p:cNvPr>
          <p:cNvSpPr txBox="1">
            <a:spLocks/>
          </p:cNvSpPr>
          <p:nvPr/>
        </p:nvSpPr>
        <p:spPr>
          <a:xfrm>
            <a:off x="216002" y="1407956"/>
            <a:ext cx="6822759" cy="973836"/>
          </a:xfrm>
          <a:prstGeom prst="rect">
            <a:avLst/>
          </a:prstGeom>
        </p:spPr>
        <p:txBody>
          <a:bodyPr vert="horz" lIns="91440" tIns="45720" rIns="91440" bIns="34290" rtlCol="0" anchor="t">
            <a:normAutofit/>
          </a:bodyPr>
          <a:lstStyle>
            <a:lvl1pPr algn="l" defTabSz="914378" rtl="0" eaLnBrk="1" latinLnBrk="0" hangingPunct="1">
              <a:lnSpc>
                <a:spcPct val="90000"/>
              </a:lnSpc>
              <a:spcBef>
                <a:spcPct val="0"/>
              </a:spcBef>
              <a:buNone/>
              <a:defRPr sz="3200" b="1" kern="1200">
                <a:solidFill>
                  <a:schemeClr val="tx1"/>
                </a:solidFill>
                <a:latin typeface="+mj-lt"/>
                <a:ea typeface="+mj-ea"/>
                <a:cs typeface="+mj-cs"/>
              </a:defRPr>
            </a:lvl1pPr>
          </a:lstStyle>
          <a:p>
            <a:r>
              <a:rPr lang="en-US" sz="2700">
                <a:solidFill>
                  <a:schemeClr val="bg1"/>
                </a:solidFill>
              </a:rPr>
              <a:t>Global Medical Affairs</a:t>
            </a:r>
            <a:endParaRPr lang="en-US" sz="2700" dirty="0">
              <a:solidFill>
                <a:schemeClr val="bg1"/>
              </a:solidFill>
            </a:endParaRPr>
          </a:p>
        </p:txBody>
      </p:sp>
      <p:sp>
        <p:nvSpPr>
          <p:cNvPr id="6" name="Text Placeholder 64">
            <a:extLst>
              <a:ext uri="{FF2B5EF4-FFF2-40B4-BE49-F238E27FC236}">
                <a16:creationId xmlns:a16="http://schemas.microsoft.com/office/drawing/2014/main" id="{D205F482-53FB-4C6F-BF27-6598F0E0E50B}"/>
              </a:ext>
            </a:extLst>
          </p:cNvPr>
          <p:cNvSpPr txBox="1">
            <a:spLocks/>
          </p:cNvSpPr>
          <p:nvPr/>
        </p:nvSpPr>
        <p:spPr>
          <a:xfrm>
            <a:off x="216002" y="2392693"/>
            <a:ext cx="6822758" cy="973836"/>
          </a:xfrm>
          <a:prstGeom prst="rect">
            <a:avLst/>
          </a:prstGeom>
        </p:spPr>
        <p:txBody>
          <a:bodyPr anchor="t" anchorCtr="0">
            <a:normAutofit/>
          </a:bodyPr>
          <a:lstStyle>
            <a:lvl1pPr marL="243000" indent="-243000" algn="l" defTabSz="914378" rtl="0" eaLnBrk="1" latinLnBrk="0" hangingPunct="1">
              <a:lnSpc>
                <a:spcPct val="100000"/>
              </a:lnSpc>
              <a:spcBef>
                <a:spcPts val="450"/>
              </a:spcBef>
              <a:spcAft>
                <a:spcPts val="450"/>
              </a:spcAft>
              <a:buClr>
                <a:schemeClr val="accent1"/>
              </a:buClr>
              <a:buFont typeface="Arial" panose="020B0604020202020204" pitchFamily="34" charset="0"/>
              <a:buChar char="•"/>
              <a:defRPr sz="2000" kern="1200">
                <a:solidFill>
                  <a:schemeClr val="tx1"/>
                </a:solidFill>
                <a:latin typeface="+mn-lt"/>
                <a:ea typeface="+mn-ea"/>
                <a:cs typeface="+mn-cs"/>
              </a:defRPr>
            </a:lvl1pPr>
            <a:lvl2pPr marL="486000" indent="-243000" algn="l" defTabSz="914378" rtl="0" eaLnBrk="1" latinLnBrk="0" hangingPunct="1">
              <a:lnSpc>
                <a:spcPct val="100000"/>
              </a:lnSpc>
              <a:spcBef>
                <a:spcPts val="450"/>
              </a:spcBef>
              <a:spcAft>
                <a:spcPts val="450"/>
              </a:spcAft>
              <a:buClr>
                <a:schemeClr val="accent1"/>
              </a:buClr>
              <a:buFont typeface="Arial" panose="020B0604020202020204" pitchFamily="34" charset="0"/>
              <a:buChar char="–"/>
              <a:defRPr sz="1800" kern="1200">
                <a:solidFill>
                  <a:schemeClr val="tx1"/>
                </a:solidFill>
                <a:latin typeface="+mn-lt"/>
                <a:ea typeface="+mn-ea"/>
                <a:cs typeface="+mn-cs"/>
              </a:defRPr>
            </a:lvl2pPr>
            <a:lvl3pPr marL="729000" indent="-243000" algn="l" defTabSz="914378" rtl="0" eaLnBrk="1" latinLnBrk="0" hangingPunct="1">
              <a:lnSpc>
                <a:spcPct val="100000"/>
              </a:lnSpc>
              <a:spcBef>
                <a:spcPts val="45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3pPr>
            <a:lvl4pPr marL="685784" indent="0" algn="l" defTabSz="914378" rtl="0" eaLnBrk="1" latinLnBrk="0" hangingPunct="1">
              <a:lnSpc>
                <a:spcPct val="100000"/>
              </a:lnSpc>
              <a:spcBef>
                <a:spcPts val="450"/>
              </a:spcBef>
              <a:spcAft>
                <a:spcPts val="450"/>
              </a:spcAft>
              <a:buFont typeface="Arial" panose="020B0604020202020204" pitchFamily="34" charset="0"/>
              <a:buNone/>
              <a:defRPr sz="1600" kern="1200">
                <a:solidFill>
                  <a:schemeClr val="tx1"/>
                </a:solidFill>
                <a:latin typeface="+mn-lt"/>
                <a:ea typeface="+mn-ea"/>
                <a:cs typeface="+mn-cs"/>
              </a:defRPr>
            </a:lvl4pPr>
            <a:lvl5pPr marL="1142972" indent="-228594" algn="l" defTabSz="914378" rtl="0" eaLnBrk="1" latinLnBrk="0" hangingPunct="1">
              <a:lnSpc>
                <a:spcPct val="100000"/>
              </a:lnSpc>
              <a:spcBef>
                <a:spcPts val="45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Unmet Needs in Asthma</a:t>
            </a:r>
            <a:endParaRPr lang="en-US" dirty="0">
              <a:solidFill>
                <a:schemeClr val="bg1"/>
              </a:solidFill>
            </a:endParaRPr>
          </a:p>
        </p:txBody>
      </p:sp>
    </p:spTree>
    <p:extLst>
      <p:ext uri="{BB962C8B-B14F-4D97-AF65-F5344CB8AC3E}">
        <p14:creationId xmlns:p14="http://schemas.microsoft.com/office/powerpoint/2010/main" val="611983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B03960A7-2F2F-214E-A052-17EA1A5DDF69}"/>
              </a:ext>
            </a:extLst>
          </p:cNvPr>
          <p:cNvSpPr>
            <a:spLocks noGrp="1"/>
          </p:cNvSpPr>
          <p:nvPr>
            <p:ph type="title"/>
          </p:nvPr>
        </p:nvSpPr>
        <p:spPr/>
        <p:txBody>
          <a:bodyPr/>
          <a:lstStyle/>
          <a:p>
            <a:r>
              <a:rPr lang="en-US" dirty="0"/>
              <a:t>Reducing inflammation is the foundation of asthma care</a:t>
            </a:r>
            <a:endParaRPr lang="en-GB" dirty="0"/>
          </a:p>
        </p:txBody>
      </p:sp>
      <p:sp>
        <p:nvSpPr>
          <p:cNvPr id="27" name="Slide Number Placeholder 26">
            <a:extLst>
              <a:ext uri="{FF2B5EF4-FFF2-40B4-BE49-F238E27FC236}">
                <a16:creationId xmlns:a16="http://schemas.microsoft.com/office/drawing/2014/main" id="{0B89E901-19CE-402B-8A85-9AA3C9EBA370}"/>
              </a:ext>
            </a:extLst>
          </p:cNvPr>
          <p:cNvSpPr>
            <a:spLocks noGrp="1"/>
          </p:cNvSpPr>
          <p:nvPr>
            <p:ph type="sldNum" sz="quarter" idx="4"/>
          </p:nvPr>
        </p:nvSpPr>
        <p:spPr/>
        <p:txBody>
          <a:bodyPr/>
          <a:lstStyle/>
          <a:p>
            <a:fld id="{AD33B3E9-81E5-4A7D-BEBF-6D21691F4D11}" type="slidenum">
              <a:rPr lang="en-GB" smtClean="0"/>
              <a:pPr/>
              <a:t>4</a:t>
            </a:fld>
            <a:endParaRPr lang="en-GB"/>
          </a:p>
        </p:txBody>
      </p:sp>
      <p:grpSp>
        <p:nvGrpSpPr>
          <p:cNvPr id="85" name="Group 84">
            <a:extLst>
              <a:ext uri="{FF2B5EF4-FFF2-40B4-BE49-F238E27FC236}">
                <a16:creationId xmlns:a16="http://schemas.microsoft.com/office/drawing/2014/main" id="{03F1A4F1-E221-48F4-85D1-C1F4419597F0}"/>
              </a:ext>
            </a:extLst>
          </p:cNvPr>
          <p:cNvGrpSpPr/>
          <p:nvPr/>
        </p:nvGrpSpPr>
        <p:grpSpPr>
          <a:xfrm>
            <a:off x="351345" y="1995279"/>
            <a:ext cx="8558979" cy="1042206"/>
            <a:chOff x="423651" y="2969130"/>
            <a:chExt cx="11273317" cy="1389568"/>
          </a:xfrm>
        </p:grpSpPr>
        <p:sp>
          <p:nvSpPr>
            <p:cNvPr id="68" name="TextBox 67">
              <a:extLst>
                <a:ext uri="{FF2B5EF4-FFF2-40B4-BE49-F238E27FC236}">
                  <a16:creationId xmlns:a16="http://schemas.microsoft.com/office/drawing/2014/main" id="{7BBCA08A-C3F7-43BD-AC52-5EECD8669406}"/>
                </a:ext>
              </a:extLst>
            </p:cNvPr>
            <p:cNvSpPr txBox="1"/>
            <p:nvPr/>
          </p:nvSpPr>
          <p:spPr>
            <a:xfrm>
              <a:off x="3200966" y="2980114"/>
              <a:ext cx="8496002" cy="1360163"/>
            </a:xfrm>
            <a:prstGeom prst="rect">
              <a:avLst/>
            </a:prstGeom>
            <a:solidFill>
              <a:srgbClr val="FFFFFF"/>
            </a:solidFill>
            <a:ln w="19050" cap="flat" cmpd="sng" algn="ctr">
              <a:solidFill>
                <a:schemeClr val="accent3"/>
              </a:solidFill>
              <a:prstDash val="solid"/>
            </a:ln>
            <a:effectLst/>
          </p:spPr>
          <p:txBody>
            <a:bodyPr wrap="square" rtlCol="0" anchor="ctr" anchorCtr="0">
              <a:noAutofit/>
            </a:bodyPr>
            <a:lstStyle/>
            <a:p>
              <a:pPr defTabSz="457189">
                <a:spcBef>
                  <a:spcPts val="300"/>
                </a:spcBef>
                <a:spcAft>
                  <a:spcPts val="600"/>
                </a:spcAft>
                <a:defRPr/>
              </a:pPr>
              <a:endParaRPr lang="en-GB" sz="1400" i="1" kern="0" dirty="0">
                <a:solidFill>
                  <a:srgbClr val="000000"/>
                </a:solidFill>
                <a:latin typeface="Arial"/>
                <a:ea typeface="Times New Roman" panose="02020603050405020304" pitchFamily="18" charset="0"/>
              </a:endParaRPr>
            </a:p>
          </p:txBody>
        </p:sp>
        <p:sp>
          <p:nvSpPr>
            <p:cNvPr id="70" name="Rectangle 69">
              <a:extLst>
                <a:ext uri="{FF2B5EF4-FFF2-40B4-BE49-F238E27FC236}">
                  <a16:creationId xmlns:a16="http://schemas.microsoft.com/office/drawing/2014/main" id="{11CE327B-C67A-43AE-BBB8-7ADCEAE20437}"/>
                </a:ext>
              </a:extLst>
            </p:cNvPr>
            <p:cNvSpPr/>
            <p:nvPr/>
          </p:nvSpPr>
          <p:spPr>
            <a:xfrm>
              <a:off x="4354379" y="3004520"/>
              <a:ext cx="7342589" cy="1354178"/>
            </a:xfrm>
            <a:prstGeom prst="rect">
              <a:avLst/>
            </a:prstGeom>
          </p:spPr>
          <p:txBody>
            <a:bodyPr wrap="square">
              <a:spAutoFit/>
            </a:bodyPr>
            <a:lstStyle/>
            <a:p>
              <a:pPr marL="179384" indent="-179384" defTabSz="457189">
                <a:spcBef>
                  <a:spcPts val="600"/>
                </a:spcBef>
                <a:buClr>
                  <a:schemeClr val="accent3">
                    <a:lumMod val="75000"/>
                  </a:schemeClr>
                </a:buClr>
                <a:buFont typeface="Wingdings" panose="05000000000000000000" pitchFamily="2" charset="2"/>
                <a:buChar char="§"/>
              </a:pPr>
              <a:r>
                <a:rPr lang="en-GB" sz="1100" dirty="0">
                  <a:ea typeface="Times New Roman" panose="02020603050405020304" pitchFamily="18" charset="0"/>
                </a:rPr>
                <a:t>In a RWE study, patients used their SABA reliever at the onset of symptoms; ICS use was increased later and to a lesser extent when symptoms were at their worst</a:t>
              </a:r>
              <a:r>
                <a:rPr lang="en-GB" sz="1100" baseline="30000" dirty="0">
                  <a:ea typeface="Times New Roman" panose="02020603050405020304" pitchFamily="18" charset="0"/>
                </a:rPr>
                <a:t>5</a:t>
              </a:r>
            </a:p>
            <a:p>
              <a:pPr marL="179384" indent="-179384" defTabSz="457189">
                <a:spcBef>
                  <a:spcPts val="600"/>
                </a:spcBef>
                <a:buClr>
                  <a:schemeClr val="accent3">
                    <a:lumMod val="75000"/>
                  </a:schemeClr>
                </a:buClr>
                <a:buFont typeface="Wingdings" panose="05000000000000000000" pitchFamily="2" charset="2"/>
                <a:buChar char="§"/>
              </a:pPr>
              <a:r>
                <a:rPr lang="en-GB" sz="1100" b="1" dirty="0">
                  <a:ea typeface="Times New Roman" panose="02020603050405020304" pitchFamily="18" charset="0"/>
                </a:rPr>
                <a:t>SABA does not address the underlying inflammation.</a:t>
              </a:r>
              <a:r>
                <a:rPr lang="en-GB" sz="1100" baseline="30000" dirty="0">
                  <a:ea typeface="Times New Roman" panose="02020603050405020304" pitchFamily="18" charset="0"/>
                </a:rPr>
                <a:t>6</a:t>
              </a:r>
              <a:r>
                <a:rPr lang="en-GB" sz="1100" dirty="0">
                  <a:solidFill>
                    <a:schemeClr val="tx2"/>
                  </a:solidFill>
                  <a:ea typeface="Times New Roman" panose="02020603050405020304" pitchFamily="18" charset="0"/>
                </a:rPr>
                <a:t> A</a:t>
              </a:r>
              <a:r>
                <a:rPr lang="en-GB" sz="1100" dirty="0"/>
                <a:t>lternative treatment strategies early in the course of asthma should be considered to avoid the need for OCS</a:t>
              </a:r>
              <a:r>
                <a:rPr lang="en-GB" sz="1100" baseline="30000" dirty="0"/>
                <a:t>7</a:t>
              </a:r>
              <a:endParaRPr lang="en-GB" sz="1100" dirty="0">
                <a:ea typeface="Times New Roman" panose="02020603050405020304" pitchFamily="18" charset="0"/>
              </a:endParaRPr>
            </a:p>
          </p:txBody>
        </p:sp>
        <p:sp>
          <p:nvSpPr>
            <p:cNvPr id="57" name="Rectangle 56">
              <a:extLst>
                <a:ext uri="{FF2B5EF4-FFF2-40B4-BE49-F238E27FC236}">
                  <a16:creationId xmlns:a16="http://schemas.microsoft.com/office/drawing/2014/main" id="{5D5731BE-B1DB-45C4-A3CA-A464C7AAC691}"/>
                </a:ext>
              </a:extLst>
            </p:cNvPr>
            <p:cNvSpPr/>
            <p:nvPr/>
          </p:nvSpPr>
          <p:spPr>
            <a:xfrm>
              <a:off x="745242" y="3472302"/>
              <a:ext cx="4896424" cy="372456"/>
            </a:xfrm>
            <a:prstGeom prst="rect">
              <a:avLst/>
            </a:prstGeom>
            <a:noFill/>
            <a:ln>
              <a:noFill/>
            </a:ln>
            <a:effectLst/>
          </p:spPr>
          <p:txBody>
            <a:bodyPr rtlCol="0" anchor="ctr"/>
            <a:lstStyle/>
            <a:p>
              <a:pPr marL="251994" defTabSz="457189">
                <a:spcBef>
                  <a:spcPts val="300"/>
                </a:spcBef>
                <a:spcAft>
                  <a:spcPts val="600"/>
                </a:spcAft>
                <a:defRPr/>
              </a:pPr>
              <a:endParaRPr lang="en-GB" sz="1200" i="1" kern="0" dirty="0">
                <a:solidFill>
                  <a:srgbClr val="000000"/>
                </a:solidFill>
                <a:latin typeface="Arial"/>
                <a:ea typeface="Times New Roman" panose="02020603050405020304" pitchFamily="18" charset="0"/>
              </a:endParaRPr>
            </a:p>
          </p:txBody>
        </p:sp>
        <p:sp>
          <p:nvSpPr>
            <p:cNvPr id="60" name="TextBox 59">
              <a:extLst>
                <a:ext uri="{FF2B5EF4-FFF2-40B4-BE49-F238E27FC236}">
                  <a16:creationId xmlns:a16="http://schemas.microsoft.com/office/drawing/2014/main" id="{097DD915-B608-47E3-B346-02F1B522902E}"/>
                </a:ext>
              </a:extLst>
            </p:cNvPr>
            <p:cNvSpPr txBox="1"/>
            <p:nvPr/>
          </p:nvSpPr>
          <p:spPr>
            <a:xfrm>
              <a:off x="423651" y="2969130"/>
              <a:ext cx="132184" cy="1378800"/>
            </a:xfrm>
            <a:prstGeom prst="rect">
              <a:avLst/>
            </a:prstGeom>
            <a:solidFill>
              <a:schemeClr val="accent3"/>
            </a:solidFill>
            <a:ln w="19050" cap="flat" cmpd="sng" algn="ctr">
              <a:noFill/>
              <a:prstDash val="solid"/>
            </a:ln>
            <a:effectLst/>
          </p:spPr>
          <p:txBody>
            <a:bodyPr wrap="square" rtlCol="0" anchor="ctr" anchorCtr="0">
              <a:noAutofit/>
            </a:bodyPr>
            <a:lstStyle/>
            <a:p>
              <a:pPr defTabSz="457189">
                <a:spcAft>
                  <a:spcPts val="600"/>
                </a:spcAft>
                <a:defRPr/>
              </a:pPr>
              <a:endParaRPr lang="en-GB" sz="1400" kern="0" dirty="0">
                <a:solidFill>
                  <a:srgbClr val="FFFFFF"/>
                </a:solidFill>
                <a:latin typeface="Arial"/>
                <a:ea typeface="Times New Roman" panose="02020603050405020304" pitchFamily="18" charset="0"/>
              </a:endParaRPr>
            </a:p>
          </p:txBody>
        </p:sp>
        <p:sp>
          <p:nvSpPr>
            <p:cNvPr id="65" name="TextBox 64">
              <a:extLst>
                <a:ext uri="{FF2B5EF4-FFF2-40B4-BE49-F238E27FC236}">
                  <a16:creationId xmlns:a16="http://schemas.microsoft.com/office/drawing/2014/main" id="{9C6795E3-B5BE-41A7-AC51-6673585B0022}"/>
                </a:ext>
              </a:extLst>
            </p:cNvPr>
            <p:cNvSpPr txBox="1"/>
            <p:nvPr/>
          </p:nvSpPr>
          <p:spPr>
            <a:xfrm>
              <a:off x="658892" y="2969130"/>
              <a:ext cx="3631054" cy="1389568"/>
            </a:xfrm>
            <a:prstGeom prst="rect">
              <a:avLst/>
            </a:prstGeom>
            <a:solidFill>
              <a:schemeClr val="accent3"/>
            </a:solidFill>
            <a:ln w="19050" cap="flat" cmpd="sng" algn="ctr">
              <a:noFill/>
              <a:prstDash val="solid"/>
            </a:ln>
            <a:effectLst/>
          </p:spPr>
          <p:txBody>
            <a:bodyPr wrap="square" rtlCol="0" anchor="ctr" anchorCtr="0">
              <a:noAutofit/>
            </a:bodyPr>
            <a:lstStyle/>
            <a:p>
              <a:pPr algn="r" defTabSz="457189">
                <a:spcAft>
                  <a:spcPts val="600"/>
                </a:spcAft>
                <a:defRPr/>
              </a:pPr>
              <a:endParaRPr lang="en-GB" sz="1400" kern="0" dirty="0">
                <a:solidFill>
                  <a:srgbClr val="FFFFFF"/>
                </a:solidFill>
                <a:latin typeface="Arial"/>
                <a:ea typeface="Times New Roman" panose="02020603050405020304" pitchFamily="18" charset="0"/>
              </a:endParaRPr>
            </a:p>
          </p:txBody>
        </p:sp>
        <p:sp>
          <p:nvSpPr>
            <p:cNvPr id="81" name="TextBox 80">
              <a:extLst>
                <a:ext uri="{FF2B5EF4-FFF2-40B4-BE49-F238E27FC236}">
                  <a16:creationId xmlns:a16="http://schemas.microsoft.com/office/drawing/2014/main" id="{50EF785F-7CD5-4DC2-85EB-61772828BB2B}"/>
                </a:ext>
              </a:extLst>
            </p:cNvPr>
            <p:cNvSpPr txBox="1"/>
            <p:nvPr/>
          </p:nvSpPr>
          <p:spPr>
            <a:xfrm>
              <a:off x="1538578" y="2969130"/>
              <a:ext cx="2706969" cy="1378799"/>
            </a:xfrm>
            <a:prstGeom prst="rect">
              <a:avLst/>
            </a:prstGeom>
            <a:noFill/>
            <a:ln w="19050" cap="flat" cmpd="sng" algn="ctr">
              <a:noFill/>
              <a:prstDash val="solid"/>
            </a:ln>
            <a:effectLst/>
          </p:spPr>
          <p:txBody>
            <a:bodyPr wrap="square" rtlCol="0" anchor="ctr" anchorCtr="0">
              <a:noAutofit/>
            </a:bodyPr>
            <a:lstStyle/>
            <a:p>
              <a:pPr algn="r" defTabSz="457189">
                <a:spcAft>
                  <a:spcPts val="600"/>
                </a:spcAft>
                <a:defRPr/>
              </a:pPr>
              <a:r>
                <a:rPr lang="en-US" sz="1350" b="1" kern="0" dirty="0">
                  <a:solidFill>
                    <a:srgbClr val="FFFFFF"/>
                  </a:solidFill>
                  <a:ea typeface="Times New Roman" panose="02020603050405020304" pitchFamily="18" charset="0"/>
                </a:rPr>
                <a:t>Asthma is a </a:t>
              </a:r>
              <a:br>
                <a:rPr lang="en-US" sz="1350" b="1" kern="0" dirty="0">
                  <a:solidFill>
                    <a:srgbClr val="FFFFFF"/>
                  </a:solidFill>
                  <a:ea typeface="Times New Roman" panose="02020603050405020304" pitchFamily="18" charset="0"/>
                </a:rPr>
              </a:br>
              <a:r>
                <a:rPr lang="en-US" sz="1350" b="1" kern="0" dirty="0">
                  <a:solidFill>
                    <a:srgbClr val="FFFFFF"/>
                  </a:solidFill>
                  <a:ea typeface="Times New Roman" panose="02020603050405020304" pitchFamily="18" charset="0"/>
                </a:rPr>
                <a:t>chronic, variable, inflammatory disease</a:t>
              </a:r>
            </a:p>
          </p:txBody>
        </p:sp>
      </p:grpSp>
      <p:sp>
        <p:nvSpPr>
          <p:cNvPr id="56" name="TextBox 55">
            <a:extLst>
              <a:ext uri="{FF2B5EF4-FFF2-40B4-BE49-F238E27FC236}">
                <a16:creationId xmlns:a16="http://schemas.microsoft.com/office/drawing/2014/main" id="{95998A14-DA86-48D8-B46E-8E86AAFBC1C5}"/>
              </a:ext>
            </a:extLst>
          </p:cNvPr>
          <p:cNvSpPr txBox="1"/>
          <p:nvPr/>
        </p:nvSpPr>
        <p:spPr>
          <a:xfrm>
            <a:off x="2459952" y="3077742"/>
            <a:ext cx="6450372" cy="1431160"/>
          </a:xfrm>
          <a:prstGeom prst="rect">
            <a:avLst/>
          </a:prstGeom>
          <a:solidFill>
            <a:srgbClr val="FFFFFF"/>
          </a:solidFill>
          <a:ln w="19050" cap="flat" cmpd="sng" algn="ctr">
            <a:solidFill>
              <a:srgbClr val="C4D600"/>
            </a:solidFill>
            <a:prstDash val="solid"/>
          </a:ln>
          <a:effectLst/>
        </p:spPr>
        <p:txBody>
          <a:bodyPr wrap="square" rtlCol="0" anchor="ctr" anchorCtr="0">
            <a:noAutofit/>
          </a:bodyPr>
          <a:lstStyle/>
          <a:p>
            <a:pPr defTabSz="457189">
              <a:spcBef>
                <a:spcPts val="300"/>
              </a:spcBef>
              <a:spcAft>
                <a:spcPts val="600"/>
              </a:spcAft>
              <a:defRPr/>
            </a:pPr>
            <a:endParaRPr lang="en-GB" sz="1300" i="1" kern="0" dirty="0">
              <a:solidFill>
                <a:srgbClr val="000000"/>
              </a:solidFill>
              <a:latin typeface="Arial"/>
              <a:ea typeface="Times New Roman" panose="02020603050405020304" pitchFamily="18" charset="0"/>
            </a:endParaRPr>
          </a:p>
        </p:txBody>
      </p:sp>
      <p:sp>
        <p:nvSpPr>
          <p:cNvPr id="61" name="TextBox 60">
            <a:extLst>
              <a:ext uri="{FF2B5EF4-FFF2-40B4-BE49-F238E27FC236}">
                <a16:creationId xmlns:a16="http://schemas.microsoft.com/office/drawing/2014/main" id="{7FB3518C-2771-4472-8B40-CCDEB5985994}"/>
              </a:ext>
            </a:extLst>
          </p:cNvPr>
          <p:cNvSpPr txBox="1"/>
          <p:nvPr/>
        </p:nvSpPr>
        <p:spPr>
          <a:xfrm>
            <a:off x="354231" y="3077742"/>
            <a:ext cx="97597" cy="1438760"/>
          </a:xfrm>
          <a:prstGeom prst="rect">
            <a:avLst/>
          </a:prstGeom>
          <a:solidFill>
            <a:srgbClr val="C4D600"/>
          </a:solidFill>
          <a:ln w="19050" cap="flat" cmpd="sng" algn="ctr">
            <a:solidFill>
              <a:srgbClr val="C4D600"/>
            </a:solidFill>
            <a:prstDash val="solid"/>
          </a:ln>
          <a:effectLst/>
        </p:spPr>
        <p:txBody>
          <a:bodyPr wrap="square" rtlCol="0" anchor="ctr" anchorCtr="0">
            <a:noAutofit/>
          </a:bodyPr>
          <a:lstStyle/>
          <a:p>
            <a:pPr defTabSz="457189">
              <a:spcBef>
                <a:spcPts val="300"/>
              </a:spcBef>
              <a:spcAft>
                <a:spcPts val="600"/>
              </a:spcAft>
              <a:defRPr/>
            </a:pPr>
            <a:endParaRPr lang="en-GB" sz="1400" i="1" kern="0" dirty="0">
              <a:solidFill>
                <a:srgbClr val="000000"/>
              </a:solidFill>
              <a:latin typeface="Arial"/>
              <a:ea typeface="Times New Roman" panose="02020603050405020304" pitchFamily="18" charset="0"/>
            </a:endParaRPr>
          </a:p>
        </p:txBody>
      </p:sp>
      <p:sp>
        <p:nvSpPr>
          <p:cNvPr id="62" name="Rectangle 61">
            <a:extLst>
              <a:ext uri="{FF2B5EF4-FFF2-40B4-BE49-F238E27FC236}">
                <a16:creationId xmlns:a16="http://schemas.microsoft.com/office/drawing/2014/main" id="{3250654B-B3F9-459B-811B-06CC2A0459FC}"/>
              </a:ext>
            </a:extLst>
          </p:cNvPr>
          <p:cNvSpPr/>
          <p:nvPr/>
        </p:nvSpPr>
        <p:spPr>
          <a:xfrm>
            <a:off x="3346256" y="3039174"/>
            <a:ext cx="5618700" cy="1477328"/>
          </a:xfrm>
          <a:prstGeom prst="rect">
            <a:avLst/>
          </a:prstGeom>
        </p:spPr>
        <p:txBody>
          <a:bodyPr wrap="square">
            <a:spAutoFit/>
          </a:bodyPr>
          <a:lstStyle/>
          <a:p>
            <a:pPr marL="179384" indent="-179384" defTabSz="457189">
              <a:spcBef>
                <a:spcPts val="600"/>
              </a:spcBef>
              <a:buClr>
                <a:srgbClr val="C4D600"/>
              </a:buClr>
              <a:buFont typeface="Wingdings" panose="05000000000000000000" pitchFamily="2" charset="2"/>
              <a:buChar char="§"/>
            </a:pPr>
            <a:r>
              <a:rPr lang="en-GB" sz="1000" b="1" dirty="0"/>
              <a:t>Bud/Form anti-inflammatory reliever as-needed + maintenance therapy reduced the risk of severe asthma exacerbations by 45% compared with Bud/Form maintenance + a β</a:t>
            </a:r>
            <a:r>
              <a:rPr lang="en-GB" sz="1000" b="1" baseline="-25000" dirty="0"/>
              <a:t>2</a:t>
            </a:r>
            <a:r>
              <a:rPr lang="en-GB" sz="1000" b="1" dirty="0"/>
              <a:t>-agonist reliever</a:t>
            </a:r>
            <a:r>
              <a:rPr lang="en-GB" sz="1000" dirty="0"/>
              <a:t>; demonstrating the benefit of both budesonide and formoterol as-needed in reducing asthma exacerbations</a:t>
            </a:r>
            <a:r>
              <a:rPr lang="en-GB" sz="1000" baseline="30000" dirty="0"/>
              <a:t>*8</a:t>
            </a:r>
            <a:endParaRPr lang="en-GB" sz="1000" dirty="0"/>
          </a:p>
          <a:p>
            <a:pPr marL="179384" indent="-179384" defTabSz="457189">
              <a:spcBef>
                <a:spcPts val="600"/>
              </a:spcBef>
              <a:buClr>
                <a:srgbClr val="C4D600"/>
              </a:buClr>
              <a:buFont typeface="Wingdings" panose="05000000000000000000" pitchFamily="2" charset="2"/>
              <a:buChar char="§"/>
            </a:pPr>
            <a:r>
              <a:rPr lang="en-GB" sz="1000" dirty="0"/>
              <a:t>ICS/LABA prescribed as a reliever allows titration of ICS according to need; this ensures increased ICS use as soon as asthma worsens</a:t>
            </a:r>
            <a:r>
              <a:rPr lang="en-GB" sz="1000" baseline="30000" dirty="0"/>
              <a:t>9</a:t>
            </a:r>
            <a:endParaRPr lang="en-GB" sz="1000" dirty="0"/>
          </a:p>
          <a:p>
            <a:pPr marL="179384" indent="-179384" defTabSz="457189">
              <a:spcBef>
                <a:spcPts val="600"/>
              </a:spcBef>
              <a:buClr>
                <a:srgbClr val="C4D600"/>
              </a:buClr>
              <a:buFont typeface="Wingdings" panose="05000000000000000000" pitchFamily="2" charset="2"/>
              <a:buChar char="§"/>
            </a:pPr>
            <a:r>
              <a:rPr lang="en-GB" sz="1000" dirty="0"/>
              <a:t>Taking ICS/LABA when at high risk of exacerbation reduces the number of severe exacerbations and OCS treatment days compared with ICS maintenance plus SABA reliever</a:t>
            </a:r>
            <a:r>
              <a:rPr lang="en-GB" sz="1000" baseline="30000" dirty="0"/>
              <a:t>10</a:t>
            </a:r>
            <a:endParaRPr lang="en-GB" sz="1000" dirty="0"/>
          </a:p>
        </p:txBody>
      </p:sp>
      <p:sp>
        <p:nvSpPr>
          <p:cNvPr id="66" name="TextBox 65">
            <a:extLst>
              <a:ext uri="{FF2B5EF4-FFF2-40B4-BE49-F238E27FC236}">
                <a16:creationId xmlns:a16="http://schemas.microsoft.com/office/drawing/2014/main" id="{0EF41A6F-3726-4BEC-B6CC-BBE98670114A}"/>
              </a:ext>
            </a:extLst>
          </p:cNvPr>
          <p:cNvSpPr txBox="1"/>
          <p:nvPr/>
        </p:nvSpPr>
        <p:spPr>
          <a:xfrm>
            <a:off x="535651" y="3068582"/>
            <a:ext cx="2743833" cy="1449480"/>
          </a:xfrm>
          <a:prstGeom prst="rect">
            <a:avLst/>
          </a:prstGeom>
          <a:solidFill>
            <a:srgbClr val="C4D600"/>
          </a:solidFill>
          <a:ln w="19050" cap="flat" cmpd="sng" algn="ctr">
            <a:noFill/>
            <a:prstDash val="solid"/>
          </a:ln>
          <a:effectLst/>
        </p:spPr>
        <p:txBody>
          <a:bodyPr wrap="square" rtlCol="0" anchor="ctr" anchorCtr="0">
            <a:noAutofit/>
          </a:bodyPr>
          <a:lstStyle/>
          <a:p>
            <a:pPr algn="r" defTabSz="457189">
              <a:spcBef>
                <a:spcPts val="300"/>
              </a:spcBef>
              <a:spcAft>
                <a:spcPts val="600"/>
              </a:spcAft>
            </a:pPr>
            <a:endParaRPr lang="en-GB" sz="1400" kern="0" dirty="0">
              <a:solidFill>
                <a:srgbClr val="000000"/>
              </a:solidFill>
              <a:latin typeface="Arial"/>
              <a:ea typeface="Times New Roman" panose="02020603050405020304" pitchFamily="18" charset="0"/>
            </a:endParaRPr>
          </a:p>
        </p:txBody>
      </p:sp>
      <p:sp>
        <p:nvSpPr>
          <p:cNvPr id="82" name="TextBox 81">
            <a:extLst>
              <a:ext uri="{FF2B5EF4-FFF2-40B4-BE49-F238E27FC236}">
                <a16:creationId xmlns:a16="http://schemas.microsoft.com/office/drawing/2014/main" id="{E0BAE893-8DAA-44A8-8394-E30CC3FA54AF}"/>
              </a:ext>
            </a:extLst>
          </p:cNvPr>
          <p:cNvSpPr txBox="1"/>
          <p:nvPr/>
        </p:nvSpPr>
        <p:spPr>
          <a:xfrm>
            <a:off x="1122465" y="3080738"/>
            <a:ext cx="2133443" cy="1437324"/>
          </a:xfrm>
          <a:prstGeom prst="rect">
            <a:avLst/>
          </a:prstGeom>
          <a:noFill/>
          <a:ln w="19050" cap="flat" cmpd="sng" algn="ctr">
            <a:noFill/>
            <a:prstDash val="solid"/>
          </a:ln>
          <a:effectLst/>
        </p:spPr>
        <p:txBody>
          <a:bodyPr wrap="square" rtlCol="0" anchor="ctr" anchorCtr="0">
            <a:noAutofit/>
          </a:bodyPr>
          <a:lstStyle/>
          <a:p>
            <a:pPr algn="r" defTabSz="457189">
              <a:spcBef>
                <a:spcPts val="300"/>
              </a:spcBef>
              <a:spcAft>
                <a:spcPts val="600"/>
              </a:spcAft>
            </a:pPr>
            <a:r>
              <a:rPr lang="en-GB" sz="1350" b="1" kern="0" dirty="0">
                <a:solidFill>
                  <a:schemeClr val="tx2"/>
                </a:solidFill>
                <a:ea typeface="Times New Roman" panose="02020603050405020304" pitchFamily="18" charset="0"/>
              </a:rPr>
              <a:t>Budesonide/formoterol as needed reduces risk of exacerbation compared with </a:t>
            </a:r>
            <a:r>
              <a:rPr lang="en-GB" sz="1350" b="1" kern="0" dirty="0">
                <a:solidFill>
                  <a:schemeClr val="tx2"/>
                </a:solidFill>
              </a:rPr>
              <a:t>SABA </a:t>
            </a:r>
          </a:p>
        </p:txBody>
      </p:sp>
      <p:pic>
        <p:nvPicPr>
          <p:cNvPr id="19" name="Graphic 18" descr="Bullseye">
            <a:extLst>
              <a:ext uri="{FF2B5EF4-FFF2-40B4-BE49-F238E27FC236}">
                <a16:creationId xmlns:a16="http://schemas.microsoft.com/office/drawing/2014/main" id="{32064E42-ED29-45EC-8ABC-FBED08F057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321" y="3527808"/>
            <a:ext cx="530273" cy="511923"/>
          </a:xfrm>
          <a:prstGeom prst="rect">
            <a:avLst/>
          </a:prstGeom>
          <a:effectLst>
            <a:outerShdw blurRad="50800" dist="38100" dir="2700000" algn="tl" rotWithShape="0">
              <a:prstClr val="black">
                <a:alpha val="40000"/>
              </a:prstClr>
            </a:outerShdw>
          </a:effectLst>
        </p:spPr>
      </p:pic>
      <p:grpSp>
        <p:nvGrpSpPr>
          <p:cNvPr id="84" name="Group 83">
            <a:extLst>
              <a:ext uri="{FF2B5EF4-FFF2-40B4-BE49-F238E27FC236}">
                <a16:creationId xmlns:a16="http://schemas.microsoft.com/office/drawing/2014/main" id="{FD7D908E-30DD-456F-8E11-A9E9C08B046D}"/>
              </a:ext>
            </a:extLst>
          </p:cNvPr>
          <p:cNvGrpSpPr/>
          <p:nvPr/>
        </p:nvGrpSpPr>
        <p:grpSpPr>
          <a:xfrm>
            <a:off x="351346" y="925256"/>
            <a:ext cx="8558978" cy="1046494"/>
            <a:chOff x="437000" y="1348841"/>
            <a:chExt cx="11273316" cy="1395325"/>
          </a:xfrm>
        </p:grpSpPr>
        <p:sp>
          <p:nvSpPr>
            <p:cNvPr id="59" name="TextBox 58">
              <a:extLst>
                <a:ext uri="{FF2B5EF4-FFF2-40B4-BE49-F238E27FC236}">
                  <a16:creationId xmlns:a16="http://schemas.microsoft.com/office/drawing/2014/main" id="{DD3C20A7-5994-4B2E-9789-8CCDD1A10E22}"/>
                </a:ext>
              </a:extLst>
            </p:cNvPr>
            <p:cNvSpPr txBox="1"/>
            <p:nvPr/>
          </p:nvSpPr>
          <p:spPr>
            <a:xfrm>
              <a:off x="437000" y="1348841"/>
              <a:ext cx="132348" cy="1395325"/>
            </a:xfrm>
            <a:prstGeom prst="rect">
              <a:avLst/>
            </a:prstGeom>
            <a:solidFill>
              <a:srgbClr val="D0006F"/>
            </a:solidFill>
            <a:ln w="19050" cap="flat" cmpd="sng" algn="ctr">
              <a:noFill/>
              <a:prstDash val="solid"/>
            </a:ln>
            <a:effectLst/>
          </p:spPr>
          <p:txBody>
            <a:bodyPr wrap="square" rtlCol="0" anchor="ctr" anchorCtr="0">
              <a:noAutofit/>
            </a:bodyPr>
            <a:lstStyle/>
            <a:p>
              <a:pPr defTabSz="457189">
                <a:defRPr/>
              </a:pPr>
              <a:endParaRPr lang="en-GB" sz="1400" kern="0" dirty="0">
                <a:solidFill>
                  <a:srgbClr val="FFFFFF"/>
                </a:solidFill>
                <a:latin typeface="Arial"/>
              </a:endParaRPr>
            </a:p>
          </p:txBody>
        </p:sp>
        <p:sp>
          <p:nvSpPr>
            <p:cNvPr id="76" name="TextBox 75">
              <a:extLst>
                <a:ext uri="{FF2B5EF4-FFF2-40B4-BE49-F238E27FC236}">
                  <a16:creationId xmlns:a16="http://schemas.microsoft.com/office/drawing/2014/main" id="{FD46C616-A819-4955-8B79-CD240BA3B512}"/>
                </a:ext>
              </a:extLst>
            </p:cNvPr>
            <p:cNvSpPr txBox="1"/>
            <p:nvPr/>
          </p:nvSpPr>
          <p:spPr>
            <a:xfrm>
              <a:off x="3210724" y="1363637"/>
              <a:ext cx="8495999" cy="1358400"/>
            </a:xfrm>
            <a:prstGeom prst="rect">
              <a:avLst/>
            </a:prstGeom>
            <a:solidFill>
              <a:srgbClr val="FFFFFF"/>
            </a:solidFill>
            <a:ln w="19050" cap="flat" cmpd="sng" algn="ctr">
              <a:solidFill>
                <a:srgbClr val="D0006F"/>
              </a:solidFill>
              <a:prstDash val="solid"/>
            </a:ln>
            <a:effectLst/>
          </p:spPr>
          <p:txBody>
            <a:bodyPr wrap="square" rtlCol="0" anchor="ctr" anchorCtr="0">
              <a:noAutofit/>
            </a:bodyPr>
            <a:lstStyle/>
            <a:p>
              <a:pPr defTabSz="457189">
                <a:spcBef>
                  <a:spcPts val="300"/>
                </a:spcBef>
                <a:spcAft>
                  <a:spcPts val="600"/>
                </a:spcAft>
                <a:defRPr/>
              </a:pPr>
              <a:endParaRPr lang="en-GB" sz="1400" i="1" kern="0" dirty="0">
                <a:solidFill>
                  <a:srgbClr val="000000"/>
                </a:solidFill>
                <a:latin typeface="Arial"/>
                <a:ea typeface="Times New Roman" panose="02020603050405020304" pitchFamily="18" charset="0"/>
              </a:endParaRPr>
            </a:p>
          </p:txBody>
        </p:sp>
        <p:sp>
          <p:nvSpPr>
            <p:cNvPr id="77" name="Rectangle 76">
              <a:extLst>
                <a:ext uri="{FF2B5EF4-FFF2-40B4-BE49-F238E27FC236}">
                  <a16:creationId xmlns:a16="http://schemas.microsoft.com/office/drawing/2014/main" id="{1865168D-372C-403F-BDB5-ABA21EF753DA}"/>
                </a:ext>
              </a:extLst>
            </p:cNvPr>
            <p:cNvSpPr/>
            <p:nvPr/>
          </p:nvSpPr>
          <p:spPr>
            <a:xfrm>
              <a:off x="4371991" y="1445606"/>
              <a:ext cx="7338325" cy="1128514"/>
            </a:xfrm>
            <a:prstGeom prst="rect">
              <a:avLst/>
            </a:prstGeom>
          </p:spPr>
          <p:txBody>
            <a:bodyPr wrap="square">
              <a:spAutoFit/>
            </a:bodyPr>
            <a:lstStyle/>
            <a:p>
              <a:pPr marL="179384" indent="-179384" defTabSz="457189">
                <a:spcBef>
                  <a:spcPts val="600"/>
                </a:spcBef>
                <a:buClr>
                  <a:srgbClr val="830051"/>
                </a:buClr>
                <a:buFont typeface="Wingdings" panose="05000000000000000000" pitchFamily="2" charset="2"/>
                <a:buChar char="§"/>
              </a:pPr>
              <a:r>
                <a:rPr lang="en-GB" sz="1100" b="1" dirty="0"/>
                <a:t>176 million asthma exacerbations globally per year;</a:t>
              </a:r>
              <a:r>
                <a:rPr lang="en-GB" sz="1100" baseline="30000" dirty="0"/>
                <a:t>1</a:t>
              </a:r>
              <a:r>
                <a:rPr lang="en-GB" sz="1100" dirty="0"/>
                <a:t> exacerbations are physically threatening and emotionally significant for patients</a:t>
              </a:r>
              <a:r>
                <a:rPr lang="en-GB" sz="1100" baseline="30000" dirty="0"/>
                <a:t>2</a:t>
              </a:r>
              <a:endParaRPr lang="en-GB" sz="1100" dirty="0">
                <a:solidFill>
                  <a:schemeClr val="tx2"/>
                </a:solidFill>
              </a:endParaRPr>
            </a:p>
            <a:p>
              <a:pPr marL="179384" indent="-179384" defTabSz="457189">
                <a:spcBef>
                  <a:spcPts val="600"/>
                </a:spcBef>
                <a:buClr>
                  <a:srgbClr val="830051"/>
                </a:buClr>
                <a:buFont typeface="Wingdings" panose="05000000000000000000" pitchFamily="2" charset="2"/>
                <a:buChar char="§"/>
              </a:pPr>
              <a:r>
                <a:rPr lang="en-GB" sz="1100" dirty="0"/>
                <a:t>Risk of exacerbation is associated with disease severity and poorer asthma control, regardless of adherence to treatment</a:t>
              </a:r>
              <a:r>
                <a:rPr lang="en-GB" sz="1100" baseline="30000" dirty="0"/>
                <a:t>3,4</a:t>
              </a:r>
              <a:endParaRPr lang="en-GB" sz="1100" dirty="0"/>
            </a:p>
          </p:txBody>
        </p:sp>
        <p:sp>
          <p:nvSpPr>
            <p:cNvPr id="64" name="TextBox 63">
              <a:extLst>
                <a:ext uri="{FF2B5EF4-FFF2-40B4-BE49-F238E27FC236}">
                  <a16:creationId xmlns:a16="http://schemas.microsoft.com/office/drawing/2014/main" id="{A622F282-026B-4B76-B97E-8DAA8B47DA82}"/>
                </a:ext>
              </a:extLst>
            </p:cNvPr>
            <p:cNvSpPr txBox="1"/>
            <p:nvPr/>
          </p:nvSpPr>
          <p:spPr>
            <a:xfrm>
              <a:off x="658895" y="1348841"/>
              <a:ext cx="3631055" cy="1395325"/>
            </a:xfrm>
            <a:prstGeom prst="rect">
              <a:avLst/>
            </a:prstGeom>
            <a:solidFill>
              <a:srgbClr val="D0006F"/>
            </a:solidFill>
            <a:ln w="19050" cap="flat" cmpd="sng" algn="ctr">
              <a:noFill/>
              <a:prstDash val="solid"/>
            </a:ln>
            <a:effectLst/>
          </p:spPr>
          <p:txBody>
            <a:bodyPr wrap="square" rtlCol="0" anchor="ctr" anchorCtr="0">
              <a:noAutofit/>
            </a:bodyPr>
            <a:lstStyle/>
            <a:p>
              <a:pPr algn="r" defTabSz="457189">
                <a:defRPr/>
              </a:pPr>
              <a:endParaRPr lang="en-GB" sz="1400" kern="0" dirty="0">
                <a:solidFill>
                  <a:srgbClr val="FFFFFF"/>
                </a:solidFill>
                <a:latin typeface="Arial"/>
              </a:endParaRPr>
            </a:p>
          </p:txBody>
        </p:sp>
        <p:sp>
          <p:nvSpPr>
            <p:cNvPr id="83" name="TextBox 82">
              <a:extLst>
                <a:ext uri="{FF2B5EF4-FFF2-40B4-BE49-F238E27FC236}">
                  <a16:creationId xmlns:a16="http://schemas.microsoft.com/office/drawing/2014/main" id="{88F9E0B5-D831-4184-B9C1-0CF53923ADD4}"/>
                </a:ext>
              </a:extLst>
            </p:cNvPr>
            <p:cNvSpPr txBox="1"/>
            <p:nvPr/>
          </p:nvSpPr>
          <p:spPr>
            <a:xfrm>
              <a:off x="1543455" y="1369109"/>
              <a:ext cx="2715439" cy="1340776"/>
            </a:xfrm>
            <a:prstGeom prst="rect">
              <a:avLst/>
            </a:prstGeom>
            <a:noFill/>
            <a:ln w="19050" cap="flat" cmpd="sng" algn="ctr">
              <a:noFill/>
              <a:prstDash val="solid"/>
            </a:ln>
            <a:effectLst/>
          </p:spPr>
          <p:txBody>
            <a:bodyPr wrap="square" rtlCol="0" anchor="ctr" anchorCtr="0">
              <a:noAutofit/>
            </a:bodyPr>
            <a:lstStyle/>
            <a:p>
              <a:pPr algn="r" defTabSz="457189">
                <a:defRPr/>
              </a:pPr>
              <a:r>
                <a:rPr lang="en-US" sz="1350" b="1" kern="0" dirty="0">
                  <a:solidFill>
                    <a:srgbClr val="FFFFFF"/>
                  </a:solidFill>
                  <a:ea typeface="Times New Roman" panose="02020603050405020304" pitchFamily="18" charset="0"/>
                </a:rPr>
                <a:t>All asthma patients </a:t>
              </a:r>
            </a:p>
            <a:p>
              <a:pPr algn="r" defTabSz="457189">
                <a:defRPr/>
              </a:pPr>
              <a:r>
                <a:rPr lang="en-US" sz="1350" b="1" kern="0" dirty="0">
                  <a:solidFill>
                    <a:srgbClr val="FFFFFF"/>
                  </a:solidFill>
                  <a:ea typeface="Times New Roman" panose="02020603050405020304" pitchFamily="18" charset="0"/>
                </a:rPr>
                <a:t>are at risk of </a:t>
              </a:r>
            </a:p>
            <a:p>
              <a:pPr algn="r" defTabSz="457189">
                <a:defRPr/>
              </a:pPr>
              <a:r>
                <a:rPr lang="en-US" sz="1350" b="1" kern="0" dirty="0">
                  <a:solidFill>
                    <a:srgbClr val="FFFFFF"/>
                  </a:solidFill>
                  <a:ea typeface="Times New Roman" panose="02020603050405020304" pitchFamily="18" charset="0"/>
                </a:rPr>
                <a:t>severe exacerbations</a:t>
              </a:r>
            </a:p>
          </p:txBody>
        </p:sp>
      </p:grpSp>
      <p:pic>
        <p:nvPicPr>
          <p:cNvPr id="29" name="Picture 13">
            <a:extLst>
              <a:ext uri="{FF2B5EF4-FFF2-40B4-BE49-F238E27FC236}">
                <a16:creationId xmlns:a16="http://schemas.microsoft.com/office/drawing/2014/main" id="{4597015E-2564-7B44-9276-E7F37FACD416}"/>
              </a:ext>
            </a:extLst>
          </p:cNvPr>
          <p:cNvPicPr>
            <a:picLocks noChangeAspect="1" noChangeArrowheads="1"/>
          </p:cNvPicPr>
          <p:nvPr/>
        </p:nvPicPr>
        <p:blipFill>
          <a:blip r:embed="rId5">
            <a:grayscl/>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05486" y="1155800"/>
            <a:ext cx="504994" cy="576008"/>
          </a:xfrm>
          <a:prstGeom prst="rect">
            <a:avLst/>
          </a:prstGeom>
          <a:solidFill>
            <a:srgbClr val="D0006F"/>
          </a:solidFill>
          <a:extLst>
            <a:ext uri="{909E8E84-426E-40dd-AFC4-6F175D3DCCD1}">
              <a14:hiddenFill xmlns=""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501FAB62-AA58-3041-B451-B22E7BCF3A94}"/>
              </a:ext>
            </a:extLst>
          </p:cNvPr>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644065" y="2309229"/>
            <a:ext cx="475515" cy="460454"/>
          </a:xfrm>
          <a:prstGeom prst="rect">
            <a:avLst/>
          </a:prstGeom>
          <a:effectLst>
            <a:outerShdw blurRad="50800" dist="50800" dir="5400000" algn="ctr" rotWithShape="0">
              <a:srgbClr val="000000">
                <a:alpha val="85000"/>
              </a:srgbClr>
            </a:outerShdw>
          </a:effectLst>
        </p:spPr>
      </p:pic>
      <p:sp>
        <p:nvSpPr>
          <p:cNvPr id="31" name="Text Placeholder 12">
            <a:extLst>
              <a:ext uri="{FF2B5EF4-FFF2-40B4-BE49-F238E27FC236}">
                <a16:creationId xmlns:a16="http://schemas.microsoft.com/office/drawing/2014/main" id="{A9817132-502A-4FA8-A0A3-544A6DCC23E3}"/>
              </a:ext>
            </a:extLst>
          </p:cNvPr>
          <p:cNvSpPr>
            <a:spLocks noGrp="1"/>
          </p:cNvSpPr>
          <p:nvPr>
            <p:ph type="body" sz="quarter" idx="13"/>
          </p:nvPr>
        </p:nvSpPr>
        <p:spPr>
          <a:xfrm>
            <a:off x="246986" y="4544808"/>
            <a:ext cx="8573163" cy="519906"/>
          </a:xfrm>
        </p:spPr>
        <p:txBody>
          <a:bodyPr/>
          <a:lstStyle/>
          <a:p>
            <a:r>
              <a:rPr lang="it-IT" sz="600" baseline="30000" dirty="0"/>
              <a:t>*</a:t>
            </a:r>
            <a:r>
              <a:rPr lang="it-IT" sz="600" dirty="0"/>
              <a:t>Patients with exacerbations, n(%) – 143 (13%) in the Bud/Form anti-inflammatory reliever plus maintenace group versus 245 (22%) in the Bud/Form maintenance plus SABA as a reliever group.</a:t>
            </a:r>
            <a:br>
              <a:rPr lang="it-IT" sz="600" dirty="0"/>
            </a:br>
            <a:r>
              <a:rPr lang="it-IT" sz="600" dirty="0"/>
              <a:t>Bud = budesonide; Form = formoterol; ICS = inhaled corticosteroid; LABA = long-acting </a:t>
            </a:r>
            <a:r>
              <a:rPr lang="el-GR" sz="600" dirty="0"/>
              <a:t>β</a:t>
            </a:r>
            <a:r>
              <a:rPr lang="en-GB" sz="600" baseline="-25000" dirty="0"/>
              <a:t>2</a:t>
            </a:r>
            <a:r>
              <a:rPr lang="en-GB" sz="600" dirty="0"/>
              <a:t>-agonist;</a:t>
            </a:r>
            <a:r>
              <a:rPr lang="it-IT" sz="600" dirty="0"/>
              <a:t> OCS = oral corticosteroid; RWE = Real-World Evidence; SABA = short-acting </a:t>
            </a:r>
            <a:r>
              <a:rPr lang="el-GR" sz="600" dirty="0"/>
              <a:t>β</a:t>
            </a:r>
            <a:r>
              <a:rPr lang="en-GB" sz="600" baseline="-25000" dirty="0"/>
              <a:t>2</a:t>
            </a:r>
            <a:r>
              <a:rPr lang="en-GB" sz="600" dirty="0"/>
              <a:t>-agonist.</a:t>
            </a:r>
            <a:br>
              <a:rPr lang="it-IT" sz="600" dirty="0"/>
            </a:br>
            <a:r>
              <a:rPr lang="it-IT" sz="600" dirty="0"/>
              <a:t>1. AstraZeneca Pharmaceuticals. Data on file. Budesonide/formoterol: Annual Rate of </a:t>
            </a:r>
            <a:r>
              <a:rPr lang="it-IT" sz="600" dirty="0" err="1"/>
              <a:t>Exacerbations</a:t>
            </a:r>
            <a:r>
              <a:rPr lang="it-IT" sz="600" dirty="0"/>
              <a:t> Globally (ID:SD-3010-ALL-0017); 2.</a:t>
            </a:r>
            <a:r>
              <a:rPr lang="en-GB" sz="600" dirty="0">
                <a:cs typeface="Arial" panose="020B0604020202020204" pitchFamily="34" charset="0"/>
              </a:rPr>
              <a:t> Sastre J et al. </a:t>
            </a:r>
            <a:r>
              <a:rPr lang="en-GB" sz="600" i="1" dirty="0">
                <a:cs typeface="Arial" panose="020B0604020202020204" pitchFamily="34" charset="0"/>
              </a:rPr>
              <a:t>World Allergy Organ J.</a:t>
            </a:r>
            <a:r>
              <a:rPr lang="en-GB" sz="600" dirty="0">
                <a:cs typeface="Arial" panose="020B0604020202020204" pitchFamily="34" charset="0"/>
              </a:rPr>
              <a:t> 2016;9:13; 3. </a:t>
            </a:r>
            <a:r>
              <a:rPr lang="en-GB" sz="600" dirty="0"/>
              <a:t>Papi A et al.</a:t>
            </a:r>
            <a:r>
              <a:rPr lang="en-GB" sz="600" i="1" dirty="0"/>
              <a:t> J Allergy Clin Immunol Pract. </a:t>
            </a:r>
            <a:r>
              <a:rPr lang="en-GB" sz="600" dirty="0"/>
              <a:t>2018;6:1989-1998</a:t>
            </a:r>
            <a:r>
              <a:rPr lang="fr-FR" sz="600" dirty="0"/>
              <a:t>; 4</a:t>
            </a:r>
            <a:r>
              <a:rPr lang="en-GB" sz="600" dirty="0"/>
              <a:t>. </a:t>
            </a:r>
            <a:r>
              <a:rPr lang="en-GB" sz="600" dirty="0">
                <a:cs typeface="Arial" panose="020B0604020202020204" pitchFamily="34" charset="0"/>
              </a:rPr>
              <a:t>Price D et al. </a:t>
            </a:r>
            <a:r>
              <a:rPr lang="en-US" sz="600" i="1" dirty="0">
                <a:cs typeface="Arial" panose="020B0604020202020204" pitchFamily="34" charset="0"/>
              </a:rPr>
              <a:t>NPJ Prim Care Respir Med. </a:t>
            </a:r>
            <a:r>
              <a:rPr lang="en-US" sz="600" dirty="0">
                <a:cs typeface="Arial" panose="020B0604020202020204" pitchFamily="34" charset="0"/>
              </a:rPr>
              <a:t>2014;24:14009; 5. Partridge MR et al. </a:t>
            </a:r>
            <a:r>
              <a:rPr lang="en-US" sz="600" i="1" dirty="0">
                <a:cs typeface="Arial" panose="020B0604020202020204" pitchFamily="34" charset="0"/>
              </a:rPr>
              <a:t>BMC Pulm Med. </a:t>
            </a:r>
            <a:r>
              <a:rPr lang="en-US" sz="600" dirty="0">
                <a:cs typeface="Arial" panose="020B0604020202020204" pitchFamily="34" charset="0"/>
              </a:rPr>
              <a:t>2006:13;6; </a:t>
            </a:r>
            <a:r>
              <a:rPr lang="en-GB" sz="600" dirty="0"/>
              <a:t>O’Byrne PM et al. </a:t>
            </a:r>
            <a:r>
              <a:rPr lang="en-GB" sz="600" i="1" dirty="0"/>
              <a:t>Eur Respir J. </a:t>
            </a:r>
            <a:r>
              <a:rPr lang="en-GB" sz="600" dirty="0"/>
              <a:t>2017;50:1701103; 7. </a:t>
            </a:r>
            <a:r>
              <a:rPr lang="en-US" sz="600" dirty="0"/>
              <a:t>Price DB et al</a:t>
            </a:r>
            <a:r>
              <a:rPr lang="en-US" sz="600" i="1" dirty="0"/>
              <a:t>. J Asthma Allergy. </a:t>
            </a:r>
            <a:r>
              <a:rPr lang="en-US" sz="600" dirty="0"/>
              <a:t>2018;11:193-204; 8. </a:t>
            </a:r>
            <a:r>
              <a:rPr lang="en-GB" altLang="ko-KR" sz="600" dirty="0"/>
              <a:t>Rabe KF et al. </a:t>
            </a:r>
            <a:r>
              <a:rPr lang="en-GB" altLang="ko-KR" sz="600" i="1" dirty="0"/>
              <a:t>Lancet. </a:t>
            </a:r>
            <a:r>
              <a:rPr lang="en-GB" altLang="ko-KR" sz="600" dirty="0"/>
              <a:t>2006;368:744-753; 9. Beasley R et al. </a:t>
            </a:r>
            <a:r>
              <a:rPr lang="en-GB" altLang="ko-KR" sz="600" i="1" dirty="0"/>
              <a:t>J Allergy Clin Immunol. </a:t>
            </a:r>
            <a:r>
              <a:rPr lang="en-GB" altLang="ko-KR" sz="600" dirty="0"/>
              <a:t>2014;133:39-41; 10. </a:t>
            </a:r>
            <a:r>
              <a:rPr lang="en-GB" sz="600" dirty="0"/>
              <a:t>Kuna P et al. </a:t>
            </a:r>
            <a:r>
              <a:rPr lang="en-GB" sz="600" i="1" dirty="0"/>
              <a:t>Int J Clin Pract. 2</a:t>
            </a:r>
            <a:r>
              <a:rPr lang="en-GB" sz="600" dirty="0"/>
              <a:t>007;61:725-736.</a:t>
            </a:r>
            <a:endParaRPr lang="it-IT" sz="600" dirty="0"/>
          </a:p>
        </p:txBody>
      </p:sp>
    </p:spTree>
    <p:extLst>
      <p:ext uri="{BB962C8B-B14F-4D97-AF65-F5344CB8AC3E}">
        <p14:creationId xmlns:p14="http://schemas.microsoft.com/office/powerpoint/2010/main" val="4116316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FC33-ACA5-4793-ADAF-D5E04335F4FE}"/>
              </a:ext>
            </a:extLst>
          </p:cNvPr>
          <p:cNvSpPr>
            <a:spLocks noGrp="1"/>
          </p:cNvSpPr>
          <p:nvPr>
            <p:ph type="title"/>
          </p:nvPr>
        </p:nvSpPr>
        <p:spPr/>
        <p:txBody>
          <a:bodyPr/>
          <a:lstStyle/>
          <a:p>
            <a:r>
              <a:rPr lang="en-US" dirty="0"/>
              <a:t>What is a severe asthma exacerbation?</a:t>
            </a:r>
            <a:endParaRPr lang="en-GB" dirty="0"/>
          </a:p>
        </p:txBody>
      </p:sp>
      <p:sp>
        <p:nvSpPr>
          <p:cNvPr id="13" name="Text Placeholder 12">
            <a:extLst>
              <a:ext uri="{FF2B5EF4-FFF2-40B4-BE49-F238E27FC236}">
                <a16:creationId xmlns:a16="http://schemas.microsoft.com/office/drawing/2014/main" id="{34E4D5D2-B3EB-4555-8A88-E4B998135BC2}"/>
              </a:ext>
            </a:extLst>
          </p:cNvPr>
          <p:cNvSpPr>
            <a:spLocks noGrp="1"/>
          </p:cNvSpPr>
          <p:nvPr>
            <p:ph type="body" sz="quarter" idx="13"/>
          </p:nvPr>
        </p:nvSpPr>
        <p:spPr>
          <a:xfrm>
            <a:off x="246986" y="4391869"/>
            <a:ext cx="8573164" cy="672845"/>
          </a:xfrm>
        </p:spPr>
        <p:txBody>
          <a:bodyPr/>
          <a:lstStyle/>
          <a:p>
            <a:pPr>
              <a:defRPr/>
            </a:pPr>
            <a:r>
              <a:rPr lang="it-IT" sz="600" baseline="30000" dirty="0"/>
              <a:t>a</a:t>
            </a:r>
            <a:r>
              <a:rPr lang="it-IT" sz="600" dirty="0"/>
              <a:t>For use in a clinical trial setting; </a:t>
            </a:r>
            <a:r>
              <a:rPr lang="it-IT" sz="600" baseline="30000" dirty="0"/>
              <a:t>b</a:t>
            </a:r>
            <a:r>
              <a:rPr lang="it-IT" sz="600" dirty="0"/>
              <a:t>For a period of ≥2 days; </a:t>
            </a:r>
            <a:r>
              <a:rPr lang="it-IT" sz="600" baseline="30000" dirty="0"/>
              <a:t>c</a:t>
            </a:r>
            <a:r>
              <a:rPr lang="it-IT" sz="600" dirty="0"/>
              <a:t>For a period of ≥3 days.</a:t>
            </a:r>
            <a:br>
              <a:rPr lang="it-IT" sz="600" dirty="0"/>
            </a:br>
            <a:r>
              <a:rPr lang="it-IT" sz="600" dirty="0"/>
              <a:t>ER = </a:t>
            </a:r>
            <a:r>
              <a:rPr lang="it-IT" sz="600" dirty="0" err="1"/>
              <a:t>emergency</a:t>
            </a:r>
            <a:r>
              <a:rPr lang="it-IT" sz="600" dirty="0"/>
              <a:t> room; FEV</a:t>
            </a:r>
            <a:r>
              <a:rPr lang="it-IT" sz="600" baseline="-25000" dirty="0"/>
              <a:t>1</a:t>
            </a:r>
            <a:r>
              <a:rPr lang="it-IT" sz="600" dirty="0"/>
              <a:t> = </a:t>
            </a:r>
            <a:r>
              <a:rPr lang="it-IT" sz="600" dirty="0" err="1"/>
              <a:t>forced</a:t>
            </a:r>
            <a:r>
              <a:rPr lang="it-IT" sz="600" dirty="0"/>
              <a:t> expiratory volume in 1 second; OCS = </a:t>
            </a:r>
            <a:r>
              <a:rPr lang="it-IT" sz="600" dirty="0" err="1"/>
              <a:t>oral</a:t>
            </a:r>
            <a:r>
              <a:rPr lang="it-IT" sz="600" dirty="0"/>
              <a:t> corticosteroid; SABA = short-</a:t>
            </a:r>
            <a:r>
              <a:rPr lang="it-IT" sz="600" dirty="0" err="1"/>
              <a:t>acting</a:t>
            </a:r>
            <a:r>
              <a:rPr lang="it-IT" sz="600" dirty="0"/>
              <a:t> </a:t>
            </a:r>
            <a:r>
              <a:rPr lang="el-GR" sz="600" dirty="0"/>
              <a:t>β</a:t>
            </a:r>
            <a:r>
              <a:rPr lang="en-GB" sz="600" baseline="-25000" dirty="0"/>
              <a:t>2</a:t>
            </a:r>
            <a:r>
              <a:rPr lang="en-GB" sz="600" dirty="0"/>
              <a:t>-agonist</a:t>
            </a:r>
            <a:r>
              <a:rPr lang="it-IT" sz="600" dirty="0"/>
              <a:t>.</a:t>
            </a:r>
          </a:p>
          <a:p>
            <a:pPr>
              <a:defRPr/>
            </a:pPr>
            <a:r>
              <a:rPr lang="en-GB" sz="600" dirty="0"/>
              <a:t>1. Global Initiative for Asthma. Updated 2018. www.ginasthma.org. Accessed March 2019; </a:t>
            </a:r>
            <a:r>
              <a:rPr lang="it-IT" sz="600" dirty="0"/>
              <a:t>2. </a:t>
            </a:r>
            <a:r>
              <a:rPr lang="en-GB" sz="600" dirty="0" err="1"/>
              <a:t>Reddel</a:t>
            </a:r>
            <a:r>
              <a:rPr lang="en-GB" sz="600" dirty="0"/>
              <a:t> HK et al. </a:t>
            </a:r>
            <a:r>
              <a:rPr lang="en-GB" sz="600" i="1" dirty="0"/>
              <a:t>Am J Respir </a:t>
            </a:r>
            <a:r>
              <a:rPr lang="en-GB" sz="600" i="1" dirty="0" err="1"/>
              <a:t>Crit</a:t>
            </a:r>
            <a:r>
              <a:rPr lang="en-GB" sz="600" i="1" dirty="0"/>
              <a:t> Care Med. </a:t>
            </a:r>
            <a:r>
              <a:rPr lang="en-GB" sz="600" dirty="0"/>
              <a:t>2009;180:59-99.</a:t>
            </a:r>
            <a:endParaRPr lang="it-IT" sz="600" dirty="0"/>
          </a:p>
        </p:txBody>
      </p:sp>
      <p:sp>
        <p:nvSpPr>
          <p:cNvPr id="10" name="Slide Number Placeholder 9">
            <a:extLst>
              <a:ext uri="{FF2B5EF4-FFF2-40B4-BE49-F238E27FC236}">
                <a16:creationId xmlns:a16="http://schemas.microsoft.com/office/drawing/2014/main" id="{834594E7-E3C5-4500-BB8C-C252D93BC14C}"/>
              </a:ext>
            </a:extLst>
          </p:cNvPr>
          <p:cNvSpPr>
            <a:spLocks noGrp="1"/>
          </p:cNvSpPr>
          <p:nvPr>
            <p:ph type="sldNum" sz="quarter" idx="4"/>
          </p:nvPr>
        </p:nvSpPr>
        <p:spPr/>
        <p:txBody>
          <a:bodyPr/>
          <a:lstStyle/>
          <a:p>
            <a:fld id="{AD33B3E9-81E5-4A7D-BEBF-6D21691F4D11}" type="slidenum">
              <a:rPr lang="en-GB" smtClean="0"/>
              <a:pPr/>
              <a:t>5</a:t>
            </a:fld>
            <a:endParaRPr lang="en-GB"/>
          </a:p>
        </p:txBody>
      </p:sp>
      <p:sp>
        <p:nvSpPr>
          <p:cNvPr id="5" name="Content Placeholder 2">
            <a:extLst>
              <a:ext uri="{FF2B5EF4-FFF2-40B4-BE49-F238E27FC236}">
                <a16:creationId xmlns:a16="http://schemas.microsoft.com/office/drawing/2014/main" id="{652D0BFF-ED02-4C7C-A991-972E83EAF75D}"/>
              </a:ext>
            </a:extLst>
          </p:cNvPr>
          <p:cNvSpPr txBox="1">
            <a:spLocks/>
          </p:cNvSpPr>
          <p:nvPr/>
        </p:nvSpPr>
        <p:spPr>
          <a:xfrm>
            <a:off x="344488" y="886000"/>
            <a:ext cx="8475662" cy="543279"/>
          </a:xfrm>
          <a:prstGeom prst="rect">
            <a:avLst/>
          </a:prstGeom>
        </p:spPr>
        <p:txBody>
          <a:bodyPr/>
          <a:lstStyle>
            <a:lvl1pPr marL="257168" indent="-257168" algn="l" defTabSz="342892"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2" rtl="0" eaLnBrk="1" latinLnBrk="0" hangingPunct="1">
              <a:spcBef>
                <a:spcPct val="20000"/>
              </a:spcBef>
              <a:buFont typeface="Arial"/>
              <a:buChar char="–"/>
              <a:defRPr sz="2100" kern="1200">
                <a:solidFill>
                  <a:schemeClr val="tx1"/>
                </a:solidFill>
                <a:latin typeface="+mn-lt"/>
                <a:ea typeface="+mn-ea"/>
                <a:cs typeface="+mn-cs"/>
              </a:defRPr>
            </a:lvl2pPr>
            <a:lvl3pPr marL="857228" indent="-171446" algn="l" defTabSz="342892" rtl="0" eaLnBrk="1" latinLnBrk="0" hangingPunct="1">
              <a:spcBef>
                <a:spcPct val="20000"/>
              </a:spcBef>
              <a:buFont typeface="Arial"/>
              <a:buChar char="•"/>
              <a:defRPr sz="1800" kern="1200">
                <a:solidFill>
                  <a:schemeClr val="tx1"/>
                </a:solidFill>
                <a:latin typeface="+mn-lt"/>
                <a:ea typeface="+mn-ea"/>
                <a:cs typeface="+mn-cs"/>
              </a:defRPr>
            </a:lvl3pPr>
            <a:lvl4pPr marL="1200120" indent="-171446" algn="l" defTabSz="342892"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2" rtl="0" eaLnBrk="1" latinLnBrk="0" hangingPunct="1">
              <a:spcBef>
                <a:spcPct val="20000"/>
              </a:spcBef>
              <a:buFont typeface="Arial"/>
              <a:buChar char="»"/>
              <a:defRPr sz="1500" kern="1200">
                <a:solidFill>
                  <a:schemeClr val="tx1"/>
                </a:solidFill>
                <a:latin typeface="+mn-lt"/>
                <a:ea typeface="+mn-ea"/>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buNone/>
            </a:pPr>
            <a:r>
              <a:rPr lang="en-GB" sz="1600" b="1" dirty="0">
                <a:solidFill>
                  <a:srgbClr val="D0006F"/>
                </a:solidFill>
              </a:rPr>
              <a:t>Episodic flare ups of asthma that may, if severe, be life threatening and carry a </a:t>
            </a:r>
            <a:br>
              <a:rPr lang="en-GB" sz="1600" b="1" dirty="0">
                <a:solidFill>
                  <a:srgbClr val="D0006F"/>
                </a:solidFill>
              </a:rPr>
            </a:br>
            <a:r>
              <a:rPr lang="en-GB" sz="1600" b="1" dirty="0">
                <a:solidFill>
                  <a:srgbClr val="D0006F"/>
                </a:solidFill>
              </a:rPr>
              <a:t>significant burden</a:t>
            </a:r>
            <a:r>
              <a:rPr lang="en-GB" sz="1600" b="1" baseline="30000" dirty="0">
                <a:solidFill>
                  <a:srgbClr val="D0006F"/>
                </a:solidFill>
              </a:rPr>
              <a:t>1</a:t>
            </a:r>
          </a:p>
        </p:txBody>
      </p:sp>
      <p:sp>
        <p:nvSpPr>
          <p:cNvPr id="6" name="TextBox 5">
            <a:extLst>
              <a:ext uri="{FF2B5EF4-FFF2-40B4-BE49-F238E27FC236}">
                <a16:creationId xmlns:a16="http://schemas.microsoft.com/office/drawing/2014/main" id="{FF4CE4D2-52D1-43EF-AB2A-C4E87150D32D}"/>
              </a:ext>
            </a:extLst>
          </p:cNvPr>
          <p:cNvSpPr txBox="1"/>
          <p:nvPr/>
        </p:nvSpPr>
        <p:spPr>
          <a:xfrm>
            <a:off x="344487" y="1465431"/>
            <a:ext cx="4479265" cy="276999"/>
          </a:xfrm>
          <a:prstGeom prst="rect">
            <a:avLst/>
          </a:prstGeom>
          <a:noFill/>
        </p:spPr>
        <p:txBody>
          <a:bodyPr wrap="square" rtlCol="0">
            <a:spAutoFit/>
          </a:bodyPr>
          <a:lstStyle/>
          <a:p>
            <a:pPr algn="ctr"/>
            <a:r>
              <a:rPr lang="en-GB" sz="1200" b="1" dirty="0">
                <a:solidFill>
                  <a:schemeClr val="tx2"/>
                </a:solidFill>
              </a:rPr>
              <a:t>Exacerbation presentation</a:t>
            </a:r>
            <a:r>
              <a:rPr lang="en-GB" sz="1200" b="1" baseline="30000" dirty="0">
                <a:solidFill>
                  <a:schemeClr val="tx2"/>
                </a:solidFill>
              </a:rPr>
              <a:t>1</a:t>
            </a:r>
            <a:endParaRPr lang="en-GB" sz="1200" b="1" dirty="0">
              <a:solidFill>
                <a:schemeClr val="tx2"/>
              </a:solidFill>
            </a:endParaRPr>
          </a:p>
        </p:txBody>
      </p:sp>
      <p:sp>
        <p:nvSpPr>
          <p:cNvPr id="7" name="TextBox 6">
            <a:extLst>
              <a:ext uri="{FF2B5EF4-FFF2-40B4-BE49-F238E27FC236}">
                <a16:creationId xmlns:a16="http://schemas.microsoft.com/office/drawing/2014/main" id="{FEC7AE2C-F145-4EF2-ABD6-087934C5FDD0}"/>
              </a:ext>
            </a:extLst>
          </p:cNvPr>
          <p:cNvSpPr txBox="1"/>
          <p:nvPr/>
        </p:nvSpPr>
        <p:spPr>
          <a:xfrm>
            <a:off x="508609" y="1754351"/>
            <a:ext cx="2077190" cy="261610"/>
          </a:xfrm>
          <a:prstGeom prst="rect">
            <a:avLst/>
          </a:prstGeom>
          <a:noFill/>
        </p:spPr>
        <p:txBody>
          <a:bodyPr wrap="square" rtlCol="0">
            <a:spAutoFit/>
          </a:bodyPr>
          <a:lstStyle/>
          <a:p>
            <a:r>
              <a:rPr lang="en-US" sz="1100" b="1" dirty="0"/>
              <a:t>Symptoms increase</a:t>
            </a:r>
          </a:p>
        </p:txBody>
      </p:sp>
      <p:sp>
        <p:nvSpPr>
          <p:cNvPr id="8" name="Up Arrow 6">
            <a:extLst>
              <a:ext uri="{FF2B5EF4-FFF2-40B4-BE49-F238E27FC236}">
                <a16:creationId xmlns:a16="http://schemas.microsoft.com/office/drawing/2014/main" id="{41BC95C8-60E7-4C72-B6FF-CA01424C85A2}"/>
              </a:ext>
            </a:extLst>
          </p:cNvPr>
          <p:cNvSpPr/>
          <p:nvPr/>
        </p:nvSpPr>
        <p:spPr bwMode="auto">
          <a:xfrm>
            <a:off x="284759" y="1793364"/>
            <a:ext cx="255153" cy="1362438"/>
          </a:xfrm>
          <a:prstGeom prst="upArrow">
            <a:avLst>
              <a:gd name="adj1" fmla="val 56441"/>
              <a:gd name="adj2" fmla="val 42660"/>
            </a:avLst>
          </a:prstGeom>
          <a:solidFill>
            <a:schemeClr val="accent3"/>
          </a:solidFill>
          <a:ln w="9525" cap="flat" cmpd="sng" algn="ctr">
            <a:noFill/>
            <a:prstDash val="solid"/>
            <a:round/>
            <a:headEnd type="none" w="med" len="med"/>
            <a:tailEnd type="none" w="med" len="med"/>
          </a:ln>
          <a:effectLst/>
        </p:spPr>
        <p:txBody>
          <a:bodyPr vert="horz" wrap="square" lIns="36000" tIns="0" rIns="36000" bIns="0" numCol="1" rtlCol="0" anchor="ctr" anchorCtr="1" compatLnSpc="1">
            <a:prstTxWarp prst="textNoShape">
              <a:avLst/>
            </a:prstTxWarp>
            <a:noAutofit/>
          </a:bodyPr>
          <a:lstStyle/>
          <a:p>
            <a:pPr algn="ctr" eaLnBrk="1" hangingPunct="1"/>
            <a:endParaRPr kumimoji="0" lang="en-GB" sz="1200" b="1" i="0" u="none" strike="noStrike" cap="none" normalizeH="0" baseline="0" dirty="0">
              <a:ln>
                <a:noFill/>
              </a:ln>
              <a:solidFill>
                <a:schemeClr val="bg1"/>
              </a:solidFill>
            </a:endParaRPr>
          </a:p>
        </p:txBody>
      </p:sp>
      <p:sp>
        <p:nvSpPr>
          <p:cNvPr id="9" name="TextBox 8">
            <a:extLst>
              <a:ext uri="{FF2B5EF4-FFF2-40B4-BE49-F238E27FC236}">
                <a16:creationId xmlns:a16="http://schemas.microsoft.com/office/drawing/2014/main" id="{90AD5C8A-0AC2-40FD-A4DF-C40E14FA72A2}"/>
              </a:ext>
            </a:extLst>
          </p:cNvPr>
          <p:cNvSpPr txBox="1"/>
          <p:nvPr/>
        </p:nvSpPr>
        <p:spPr>
          <a:xfrm>
            <a:off x="489173" y="3241032"/>
            <a:ext cx="2165266" cy="261610"/>
          </a:xfrm>
          <a:prstGeom prst="rect">
            <a:avLst/>
          </a:prstGeom>
          <a:noFill/>
        </p:spPr>
        <p:txBody>
          <a:bodyPr wrap="square" rtlCol="0">
            <a:spAutoFit/>
          </a:bodyPr>
          <a:lstStyle/>
          <a:p>
            <a:r>
              <a:rPr lang="en-US" sz="1100" b="1" dirty="0"/>
              <a:t>Lung function declines</a:t>
            </a:r>
          </a:p>
        </p:txBody>
      </p:sp>
      <p:sp>
        <p:nvSpPr>
          <p:cNvPr id="11" name="Oval 10">
            <a:extLst>
              <a:ext uri="{FF2B5EF4-FFF2-40B4-BE49-F238E27FC236}">
                <a16:creationId xmlns:a16="http://schemas.microsoft.com/office/drawing/2014/main" id="{410DABF9-B373-407F-A257-FF7EC1EBCEE7}"/>
              </a:ext>
            </a:extLst>
          </p:cNvPr>
          <p:cNvSpPr/>
          <p:nvPr/>
        </p:nvSpPr>
        <p:spPr>
          <a:xfrm>
            <a:off x="514907" y="3479331"/>
            <a:ext cx="1116000" cy="1116000"/>
          </a:xfrm>
          <a:prstGeom prst="ellipse">
            <a:avLst/>
          </a:prstGeom>
          <a:solidFill>
            <a:srgbClr val="D0006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GB" sz="900" dirty="0">
                <a:solidFill>
                  <a:schemeClr val="tx1"/>
                </a:solidFill>
              </a:rPr>
              <a:t>FEV</a:t>
            </a:r>
            <a:r>
              <a:rPr lang="en-GB" sz="900" baseline="-25000" dirty="0">
                <a:solidFill>
                  <a:schemeClr val="tx1"/>
                </a:solidFill>
              </a:rPr>
              <a:t>1</a:t>
            </a:r>
            <a:endParaRPr lang="en-GB" sz="1050" dirty="0">
              <a:solidFill>
                <a:schemeClr val="tx1"/>
              </a:solidFill>
            </a:endParaRPr>
          </a:p>
        </p:txBody>
      </p:sp>
      <p:sp>
        <p:nvSpPr>
          <p:cNvPr id="12" name="Up Arrow 6">
            <a:extLst>
              <a:ext uri="{FF2B5EF4-FFF2-40B4-BE49-F238E27FC236}">
                <a16:creationId xmlns:a16="http://schemas.microsoft.com/office/drawing/2014/main" id="{D5D7D10D-EFDF-433A-8B28-60A723F5F733}"/>
              </a:ext>
            </a:extLst>
          </p:cNvPr>
          <p:cNvSpPr/>
          <p:nvPr/>
        </p:nvSpPr>
        <p:spPr bwMode="auto">
          <a:xfrm rot="10800000">
            <a:off x="302998" y="3327399"/>
            <a:ext cx="245666" cy="1243355"/>
          </a:xfrm>
          <a:prstGeom prst="upArrow">
            <a:avLst>
              <a:gd name="adj1" fmla="val 56441"/>
              <a:gd name="adj2" fmla="val 42660"/>
            </a:avLst>
          </a:prstGeom>
          <a:solidFill>
            <a:srgbClr val="D0006F"/>
          </a:solidFill>
          <a:ln w="9525" cap="flat" cmpd="sng" algn="ctr">
            <a:noFill/>
            <a:prstDash val="solid"/>
            <a:round/>
            <a:headEnd type="none" w="med" len="med"/>
            <a:tailEnd type="none" w="med" len="med"/>
          </a:ln>
          <a:effectLst/>
        </p:spPr>
        <p:txBody>
          <a:bodyPr vert="horz" wrap="square" lIns="36000" tIns="0" rIns="36000" bIns="0" numCol="1" rtlCol="0" anchor="ctr" anchorCtr="1" compatLnSpc="1">
            <a:prstTxWarp prst="textNoShape">
              <a:avLst/>
            </a:prstTxWarp>
            <a:noAutofit/>
          </a:bodyPr>
          <a:lstStyle/>
          <a:p>
            <a:pPr algn="ctr" eaLnBrk="1" hangingPunct="1"/>
            <a:endParaRPr kumimoji="0" lang="en-GB" sz="1200" b="1" i="0" u="none" strike="noStrike" cap="none" normalizeH="0" baseline="0" dirty="0">
              <a:ln>
                <a:noFill/>
              </a:ln>
              <a:solidFill>
                <a:schemeClr val="bg1"/>
              </a:solidFill>
            </a:endParaRPr>
          </a:p>
        </p:txBody>
      </p:sp>
      <p:sp>
        <p:nvSpPr>
          <p:cNvPr id="15" name="TextBox 14">
            <a:extLst>
              <a:ext uri="{FF2B5EF4-FFF2-40B4-BE49-F238E27FC236}">
                <a16:creationId xmlns:a16="http://schemas.microsoft.com/office/drawing/2014/main" id="{705C991E-5B56-48AB-9ED6-5CF1F449EB08}"/>
              </a:ext>
            </a:extLst>
          </p:cNvPr>
          <p:cNvSpPr txBox="1"/>
          <p:nvPr/>
        </p:nvSpPr>
        <p:spPr>
          <a:xfrm>
            <a:off x="4751788" y="1468767"/>
            <a:ext cx="3996397" cy="276999"/>
          </a:xfrm>
          <a:prstGeom prst="rect">
            <a:avLst/>
          </a:prstGeom>
          <a:noFill/>
        </p:spPr>
        <p:txBody>
          <a:bodyPr wrap="square" rtlCol="0">
            <a:spAutoFit/>
          </a:bodyPr>
          <a:lstStyle/>
          <a:p>
            <a:pPr algn="ctr"/>
            <a:r>
              <a:rPr lang="en-GB" sz="1200" b="1" dirty="0">
                <a:solidFill>
                  <a:schemeClr val="tx2"/>
                </a:solidFill>
              </a:rPr>
              <a:t>Defining severity of exacerbation</a:t>
            </a:r>
            <a:r>
              <a:rPr lang="en-GB" sz="1200" b="1" baseline="30000" dirty="0">
                <a:solidFill>
                  <a:schemeClr val="tx2"/>
                </a:solidFill>
              </a:rPr>
              <a:t>a2</a:t>
            </a:r>
            <a:endParaRPr lang="en-GB" sz="1200" b="1" dirty="0">
              <a:solidFill>
                <a:schemeClr val="tx2"/>
              </a:solidFill>
            </a:endParaRPr>
          </a:p>
        </p:txBody>
      </p:sp>
      <p:grpSp>
        <p:nvGrpSpPr>
          <p:cNvPr id="4" name="Group 3">
            <a:extLst>
              <a:ext uri="{FF2B5EF4-FFF2-40B4-BE49-F238E27FC236}">
                <a16:creationId xmlns:a16="http://schemas.microsoft.com/office/drawing/2014/main" id="{74CC7424-8061-4C39-86C7-A23E874A0F69}"/>
              </a:ext>
            </a:extLst>
          </p:cNvPr>
          <p:cNvGrpSpPr/>
          <p:nvPr/>
        </p:nvGrpSpPr>
        <p:grpSpPr>
          <a:xfrm>
            <a:off x="508609" y="2029461"/>
            <a:ext cx="4451976" cy="1189989"/>
            <a:chOff x="508609" y="2029461"/>
            <a:chExt cx="4451976" cy="1189989"/>
          </a:xfrm>
        </p:grpSpPr>
        <p:grpSp>
          <p:nvGrpSpPr>
            <p:cNvPr id="3" name="Group 2">
              <a:extLst>
                <a:ext uri="{FF2B5EF4-FFF2-40B4-BE49-F238E27FC236}">
                  <a16:creationId xmlns:a16="http://schemas.microsoft.com/office/drawing/2014/main" id="{DFD1CAE2-3383-4E0B-86DD-975F500C8764}"/>
                </a:ext>
              </a:extLst>
            </p:cNvPr>
            <p:cNvGrpSpPr/>
            <p:nvPr/>
          </p:nvGrpSpPr>
          <p:grpSpPr>
            <a:xfrm>
              <a:off x="508609" y="2029461"/>
              <a:ext cx="4451976" cy="1126341"/>
              <a:chOff x="563962" y="2029461"/>
              <a:chExt cx="4451976" cy="1126341"/>
            </a:xfrm>
          </p:grpSpPr>
          <p:sp>
            <p:nvSpPr>
              <p:cNvPr id="25" name="Oval 24">
                <a:extLst>
                  <a:ext uri="{FF2B5EF4-FFF2-40B4-BE49-F238E27FC236}">
                    <a16:creationId xmlns:a16="http://schemas.microsoft.com/office/drawing/2014/main" id="{C1189F0A-374D-4707-984A-C3830D5470DC}"/>
                  </a:ext>
                </a:extLst>
              </p:cNvPr>
              <p:cNvSpPr/>
              <p:nvPr/>
            </p:nvSpPr>
            <p:spPr>
              <a:xfrm>
                <a:off x="563962" y="2032901"/>
                <a:ext cx="1116000" cy="1116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GB" sz="900" dirty="0">
                    <a:solidFill>
                      <a:schemeClr val="tx1"/>
                    </a:solidFill>
                  </a:rPr>
                  <a:t>Wheezing</a:t>
                </a:r>
              </a:p>
            </p:txBody>
          </p:sp>
          <p:sp>
            <p:nvSpPr>
              <p:cNvPr id="26" name="Oval 25">
                <a:extLst>
                  <a:ext uri="{FF2B5EF4-FFF2-40B4-BE49-F238E27FC236}">
                    <a16:creationId xmlns:a16="http://schemas.microsoft.com/office/drawing/2014/main" id="{98E16905-1635-497E-8C2D-4BE74F3FCCBD}"/>
                  </a:ext>
                </a:extLst>
              </p:cNvPr>
              <p:cNvSpPr/>
              <p:nvPr/>
            </p:nvSpPr>
            <p:spPr>
              <a:xfrm>
                <a:off x="1676833" y="2039802"/>
                <a:ext cx="1116000" cy="1116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GB" sz="900" dirty="0">
                    <a:solidFill>
                      <a:schemeClr val="tx1"/>
                    </a:solidFill>
                  </a:rPr>
                  <a:t>Shortness of breath or dyspnoea</a:t>
                </a:r>
              </a:p>
            </p:txBody>
          </p:sp>
          <p:sp>
            <p:nvSpPr>
              <p:cNvPr id="27" name="Oval 26">
                <a:extLst>
                  <a:ext uri="{FF2B5EF4-FFF2-40B4-BE49-F238E27FC236}">
                    <a16:creationId xmlns:a16="http://schemas.microsoft.com/office/drawing/2014/main" id="{1AF60D17-7C5F-4E12-8AA0-019DCCA8F1DC}"/>
                  </a:ext>
                </a:extLst>
              </p:cNvPr>
              <p:cNvSpPr/>
              <p:nvPr/>
            </p:nvSpPr>
            <p:spPr>
              <a:xfrm>
                <a:off x="2783689" y="2029461"/>
                <a:ext cx="1116000" cy="1116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GB" sz="900" dirty="0">
                    <a:solidFill>
                      <a:schemeClr val="tx1"/>
                    </a:solidFill>
                  </a:rPr>
                  <a:t>Chest tightness</a:t>
                </a:r>
              </a:p>
            </p:txBody>
          </p:sp>
          <p:sp>
            <p:nvSpPr>
              <p:cNvPr id="28" name="Oval 27">
                <a:extLst>
                  <a:ext uri="{FF2B5EF4-FFF2-40B4-BE49-F238E27FC236}">
                    <a16:creationId xmlns:a16="http://schemas.microsoft.com/office/drawing/2014/main" id="{4395822C-FFD4-4DDA-B761-E6C233CE8E7D}"/>
                  </a:ext>
                </a:extLst>
              </p:cNvPr>
              <p:cNvSpPr/>
              <p:nvPr/>
            </p:nvSpPr>
            <p:spPr>
              <a:xfrm>
                <a:off x="3899938" y="2029461"/>
                <a:ext cx="1116000" cy="1116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GB" sz="900" dirty="0">
                    <a:solidFill>
                      <a:schemeClr val="tx1"/>
                    </a:solidFill>
                  </a:rPr>
                  <a:t>Cough</a:t>
                </a:r>
              </a:p>
            </p:txBody>
          </p:sp>
        </p:grpSp>
        <p:pic>
          <p:nvPicPr>
            <p:cNvPr id="29" name="Picture 28">
              <a:extLst>
                <a:ext uri="{FF2B5EF4-FFF2-40B4-BE49-F238E27FC236}">
                  <a16:creationId xmlns:a16="http://schemas.microsoft.com/office/drawing/2014/main" id="{7802E83B-5806-4382-97D5-60B85B16E67A}"/>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9821" b="91741" l="2390" r="21610">
                          <a14:foregroundMark x1="5468" y1="71212" x2="5766" y2="72768"/>
                          <a14:foregroundMark x1="7094" y1="83133" x2="6857" y2="81920"/>
                          <a14:foregroundMark x1="8248" y1="89045" x2="7890" y2="87209"/>
                          <a14:backgroundMark x1="9818" y1="90625" x2="10286" y2="90179"/>
                          <a14:backgroundMark x1="11117" y1="95313" x2="9714" y2="91741"/>
                          <a14:backgroundMark x1="5299" y1="69196" x2="5455" y2="62723"/>
                          <a14:backgroundMark x1="4468" y1="63616" x2="4623" y2="73884"/>
                          <a14:backgroundMark x1="4935" y1="70313" x2="5662" y2="63616"/>
                          <a14:backgroundMark x1="6026" y1="78348" x2="4935" y2="62723"/>
                          <a14:backgroundMark x1="5558" y1="66741" x2="3169" y2="60491"/>
                          <a14:backgroundMark x1="5766" y1="65625" x2="5662" y2="66295"/>
                          <a14:backgroundMark x1="8987" y1="86161" x2="8987" y2="86161"/>
                          <a14:backgroundMark x1="9351" y1="88170" x2="9351" y2="88170"/>
                          <a14:backgroundMark x1="5455" y1="74330" x2="5455" y2="76339"/>
                          <a14:backgroundMark x1="5766" y1="70759" x2="5766" y2="69196"/>
                          <a14:backgroundMark x1="5766" y1="72768" x2="5195" y2="63616"/>
                          <a14:backgroundMark x1="5455" y1="64063" x2="5455" y2="64063"/>
                          <a14:backgroundMark x1="8260" y1="87054" x2="8260" y2="87054"/>
                          <a14:backgroundMark x1="7429" y1="81920" x2="8364" y2="85491"/>
                          <a14:backgroundMark x1="8935" y1="87723" x2="8000" y2="85938"/>
                          <a14:backgroundMark x1="8727" y1="87500" x2="8364" y2="86384"/>
                          <a14:backgroundMark x1="8987" y1="89732" x2="8675" y2="86161"/>
                          <a14:backgroundMark x1="9091" y1="88393" x2="9091" y2="87500"/>
                          <a14:backgroundMark x1="9091" y1="87054" x2="8935" y2="88393"/>
                          <a14:backgroundMark x1="6442" y1="82813" x2="6494" y2="81250"/>
                          <a14:backgroundMark x1="5662" y1="65179" x2="4935" y2="60491"/>
                          <a14:backgroundMark x1="5662" y1="76563" x2="5039" y2="65179"/>
                          <a14:backgroundMark x1="5039" y1="69866" x2="5506" y2="71205"/>
                        </a14:backgroundRemoval>
                      </a14:imgEffect>
                    </a14:imgLayer>
                  </a14:imgProps>
                </a:ext>
                <a:ext uri="{28A0092B-C50C-407E-A947-70E740481C1C}">
                  <a14:useLocalDpi xmlns:a14="http://schemas.microsoft.com/office/drawing/2010/main" val="0"/>
                </a:ext>
              </a:extLst>
            </a:blip>
            <a:srcRect r="75971"/>
            <a:stretch/>
          </p:blipFill>
          <p:spPr>
            <a:xfrm>
              <a:off x="671557" y="2430850"/>
              <a:ext cx="780207" cy="756000"/>
            </a:xfrm>
            <a:prstGeom prst="rect">
              <a:avLst/>
            </a:prstGeom>
          </p:spPr>
        </p:pic>
        <p:pic>
          <p:nvPicPr>
            <p:cNvPr id="30" name="Picture 29">
              <a:extLst>
                <a:ext uri="{FF2B5EF4-FFF2-40B4-BE49-F238E27FC236}">
                  <a16:creationId xmlns:a16="http://schemas.microsoft.com/office/drawing/2014/main" id="{FE7A87E0-4918-4B54-AD5A-6D7571AA59C7}"/>
                </a:ext>
              </a:extLst>
            </p:cNvPr>
            <p:cNvPicPr>
              <a:picLocks noChangeAspect="1"/>
            </p:cNvPicPr>
            <p:nvPr/>
          </p:nvPicPr>
          <p:blipFill rotWithShape="1">
            <a:blip r:embed="rId5" cstate="print">
              <a:extLst>
                <a:ext uri="{BEBA8EAE-BF5A-486C-A8C5-ECC9F3942E4B}">
                  <a14:imgProps xmlns:a14="http://schemas.microsoft.com/office/drawing/2010/main">
                    <a14:imgLayer r:embed="rId4">
                      <a14:imgEffect>
                        <a14:backgroundRemoval t="10000" b="90000" l="27456" r="46842">
                          <a14:foregroundMark x1="30234" y1="65179" x2="30234" y2="65179"/>
                          <a14:foregroundMark x1="30234" y1="63616" x2="29195" y2="67411"/>
                          <a14:foregroundMark x1="30753" y1="65179" x2="33247" y2="59821"/>
                        </a14:backgroundRemoval>
                      </a14:imgEffect>
                    </a14:imgLayer>
                  </a14:imgProps>
                </a:ext>
                <a:ext uri="{28A0092B-C50C-407E-A947-70E740481C1C}">
                  <a14:useLocalDpi xmlns:a14="http://schemas.microsoft.com/office/drawing/2010/main" val="0"/>
                </a:ext>
              </a:extLst>
            </a:blip>
            <a:srcRect l="25033" r="50735"/>
            <a:stretch/>
          </p:blipFill>
          <p:spPr>
            <a:xfrm>
              <a:off x="1760864" y="2467106"/>
              <a:ext cx="783002" cy="752344"/>
            </a:xfrm>
            <a:prstGeom prst="rect">
              <a:avLst/>
            </a:prstGeom>
          </p:spPr>
        </p:pic>
        <p:pic>
          <p:nvPicPr>
            <p:cNvPr id="31" name="Picture 30">
              <a:extLst>
                <a:ext uri="{FF2B5EF4-FFF2-40B4-BE49-F238E27FC236}">
                  <a16:creationId xmlns:a16="http://schemas.microsoft.com/office/drawing/2014/main" id="{9A427515-2040-401F-846A-D78E73A38BF1}"/>
                </a:ext>
              </a:extLst>
            </p:cNvPr>
            <p:cNvPicPr>
              <a:picLocks noChangeAspect="1"/>
            </p:cNvPicPr>
            <p:nvPr/>
          </p:nvPicPr>
          <p:blipFill rotWithShape="1">
            <a:blip r:embed="rId6" cstate="print">
              <a:extLst>
                <a:ext uri="{BEBA8EAE-BF5A-486C-A8C5-ECC9F3942E4B}">
                  <a14:imgProps xmlns:a14="http://schemas.microsoft.com/office/drawing/2010/main">
                    <a14:imgLayer r:embed="rId4">
                      <a14:imgEffect>
                        <a14:backgroundRemoval t="10000" b="90000" l="53642" r="72835"/>
                      </a14:imgEffect>
                    </a14:imgLayer>
                  </a14:imgProps>
                </a:ext>
                <a:ext uri="{28A0092B-C50C-407E-A947-70E740481C1C}">
                  <a14:useLocalDpi xmlns:a14="http://schemas.microsoft.com/office/drawing/2010/main" val="0"/>
                </a:ext>
              </a:extLst>
            </a:blip>
            <a:srcRect l="51243" r="24766"/>
            <a:stretch/>
          </p:blipFill>
          <p:spPr>
            <a:xfrm>
              <a:off x="2883848" y="2377726"/>
              <a:ext cx="853172" cy="828000"/>
            </a:xfrm>
            <a:prstGeom prst="rect">
              <a:avLst/>
            </a:prstGeom>
          </p:spPr>
        </p:pic>
        <p:pic>
          <p:nvPicPr>
            <p:cNvPr id="32" name="Picture 31">
              <a:extLst>
                <a:ext uri="{FF2B5EF4-FFF2-40B4-BE49-F238E27FC236}">
                  <a16:creationId xmlns:a16="http://schemas.microsoft.com/office/drawing/2014/main" id="{62DB3C4C-4D4C-4EF9-8329-B8B773CBC57E}"/>
                </a:ext>
              </a:extLst>
            </p:cNvPr>
            <p:cNvPicPr>
              <a:picLocks noChangeAspect="1"/>
            </p:cNvPicPr>
            <p:nvPr/>
          </p:nvPicPr>
          <p:blipFill rotWithShape="1">
            <a:blip r:embed="rId7" cstate="print">
              <a:extLst>
                <a:ext uri="{BEBA8EAE-BF5A-486C-A8C5-ECC9F3942E4B}">
                  <a14:imgProps xmlns:a14="http://schemas.microsoft.com/office/drawing/2010/main">
                    <a14:imgLayer r:embed="rId4">
                      <a14:imgEffect>
                        <a14:backgroundRemoval t="10000" b="90000" l="78408" r="97601">
                          <a14:foregroundMark x1="82507" y1="62641" x2="82701" y2="62723"/>
                          <a14:foregroundMark x1="82026" y1="77679" x2="82026" y2="77679"/>
                          <a14:foregroundMark x1="79377" y1="75893" x2="79377" y2="75893"/>
                          <a14:foregroundMark x1="83117" y1="71429" x2="83117" y2="71429"/>
                          <a14:foregroundMark x1="81818" y1="69196" x2="81818" y2="69196"/>
                          <a14:foregroundMark x1="82182" y1="65402" x2="82182" y2="65402"/>
                          <a14:foregroundMark x1="80312" y1="64955" x2="80312" y2="64955"/>
                          <a14:foregroundMark x1="81922" y1="61830" x2="81922" y2="61830"/>
                          <a14:foregroundMark x1="81039" y1="75000" x2="82494" y2="70536"/>
                          <a14:foregroundMark x1="80623" y1="69196" x2="82545" y2="66741"/>
                          <a14:foregroundMark x1="80260" y1="62723" x2="82130" y2="63616"/>
                          <a14:foregroundMark x1="81922" y1="72321" x2="82182" y2="71429"/>
                          <a14:foregroundMark x1="82130" y1="72321" x2="82130" y2="72321"/>
                          <a14:foregroundMark x1="82026" y1="72545" x2="82338" y2="72098"/>
                          <a14:backgroundMark x1="82108" y1="70535" x2="82089" y2="69196"/>
                          <a14:backgroundMark x1="82182" y1="75893" x2="82127" y2="71952"/>
                          <a14:backgroundMark x1="79948" y1="72768" x2="81860" y2="69196"/>
                          <a14:backgroundMark x1="81997" y1="74873" x2="82753" y2="73438"/>
                          <a14:backgroundMark x1="82292" y1="62599" x2="82494" y2="62723"/>
                          <a14:backgroundMark x1="80312" y1="61384" x2="80459" y2="61474"/>
                          <a14:backgroundMark x1="80263" y1="62707" x2="79584" y2="62277"/>
                          <a14:backgroundMark x1="82429" y1="64081" x2="82090" y2="63866"/>
                        </a14:backgroundRemoval>
                      </a14:imgEffect>
                    </a14:imgLayer>
                  </a14:imgProps>
                </a:ext>
                <a:ext uri="{28A0092B-C50C-407E-A947-70E740481C1C}">
                  <a14:useLocalDpi xmlns:a14="http://schemas.microsoft.com/office/drawing/2010/main" val="0"/>
                </a:ext>
              </a:extLst>
            </a:blip>
            <a:srcRect l="76009"/>
            <a:stretch/>
          </p:blipFill>
          <p:spPr>
            <a:xfrm>
              <a:off x="3972804" y="2445819"/>
              <a:ext cx="778984" cy="756000"/>
            </a:xfrm>
            <a:prstGeom prst="rect">
              <a:avLst/>
            </a:prstGeom>
          </p:spPr>
        </p:pic>
      </p:grpSp>
      <p:pic>
        <p:nvPicPr>
          <p:cNvPr id="35" name="Picture 34">
            <a:extLst>
              <a:ext uri="{FF2B5EF4-FFF2-40B4-BE49-F238E27FC236}">
                <a16:creationId xmlns:a16="http://schemas.microsoft.com/office/drawing/2014/main" id="{CF2DC4F0-9363-4E78-BCF0-004208C98AAC}"/>
              </a:ext>
            </a:extLst>
          </p:cNvPr>
          <p:cNvPicPr>
            <a:picLocks noChangeAspect="1"/>
          </p:cNvPicPr>
          <p:nvPr/>
        </p:nvPicPr>
        <p:blipFill>
          <a:blip r:embed="rId8"/>
          <a:stretch>
            <a:fillRect/>
          </a:stretch>
        </p:blipFill>
        <p:spPr>
          <a:xfrm>
            <a:off x="820907" y="3979823"/>
            <a:ext cx="504000" cy="504000"/>
          </a:xfrm>
          <a:prstGeom prst="rect">
            <a:avLst/>
          </a:prstGeom>
        </p:spPr>
      </p:pic>
      <p:grpSp>
        <p:nvGrpSpPr>
          <p:cNvPr id="16" name="Group 15">
            <a:extLst>
              <a:ext uri="{FF2B5EF4-FFF2-40B4-BE49-F238E27FC236}">
                <a16:creationId xmlns:a16="http://schemas.microsoft.com/office/drawing/2014/main" id="{4AEB3EAA-6C8A-450E-9CCD-1687E34DB969}"/>
              </a:ext>
            </a:extLst>
          </p:cNvPr>
          <p:cNvGrpSpPr/>
          <p:nvPr/>
        </p:nvGrpSpPr>
        <p:grpSpPr>
          <a:xfrm>
            <a:off x="4823752" y="2127468"/>
            <a:ext cx="4017251" cy="2050592"/>
            <a:chOff x="4636380" y="2385591"/>
            <a:chExt cx="4017251" cy="2050592"/>
          </a:xfrm>
        </p:grpSpPr>
        <p:sp>
          <p:nvSpPr>
            <p:cNvPr id="56" name="TextBox 55">
              <a:extLst>
                <a:ext uri="{FF2B5EF4-FFF2-40B4-BE49-F238E27FC236}">
                  <a16:creationId xmlns:a16="http://schemas.microsoft.com/office/drawing/2014/main" id="{2335FFBC-5287-4EBA-A44E-61EA050801D0}"/>
                </a:ext>
              </a:extLst>
            </p:cNvPr>
            <p:cNvSpPr txBox="1"/>
            <p:nvPr/>
          </p:nvSpPr>
          <p:spPr>
            <a:xfrm>
              <a:off x="4699888" y="3062302"/>
              <a:ext cx="1015362" cy="230304"/>
            </a:xfrm>
            <a:prstGeom prst="rect">
              <a:avLst/>
            </a:prstGeom>
            <a:noFill/>
          </p:spPr>
          <p:txBody>
            <a:bodyPr wrap="square" lIns="108000" rIns="108000" rtlCol="0">
              <a:spAutoFit/>
            </a:bodyPr>
            <a:lstStyle/>
            <a:p>
              <a:pPr algn="ctr"/>
              <a:r>
                <a:rPr lang="en-US" altLang="ko-KR" sz="1000" b="1" dirty="0">
                  <a:cs typeface="Arial" pitchFamily="34" charset="0"/>
                </a:rPr>
                <a:t>Mild</a:t>
              </a:r>
              <a:endParaRPr lang="ko-KR" altLang="en-US" sz="1000" b="1" dirty="0">
                <a:cs typeface="Arial" pitchFamily="34" charset="0"/>
              </a:endParaRPr>
            </a:p>
          </p:txBody>
        </p:sp>
        <p:sp>
          <p:nvSpPr>
            <p:cNvPr id="33" name="Freeform 20">
              <a:extLst>
                <a:ext uri="{FF2B5EF4-FFF2-40B4-BE49-F238E27FC236}">
                  <a16:creationId xmlns:a16="http://schemas.microsoft.com/office/drawing/2014/main" id="{233882D3-7248-456E-8D72-82223C1A2FC7}"/>
                </a:ext>
              </a:extLst>
            </p:cNvPr>
            <p:cNvSpPr/>
            <p:nvPr/>
          </p:nvSpPr>
          <p:spPr>
            <a:xfrm>
              <a:off x="4751788" y="2506023"/>
              <a:ext cx="3901843" cy="1321313"/>
            </a:xfrm>
            <a:custGeom>
              <a:avLst/>
              <a:gdLst>
                <a:gd name="connsiteX0" fmla="*/ 0 w 8055429"/>
                <a:gd name="connsiteY0" fmla="*/ 2351314 h 2351314"/>
                <a:gd name="connsiteX1" fmla="*/ 1687286 w 8055429"/>
                <a:gd name="connsiteY1" fmla="*/ 1872343 h 2351314"/>
                <a:gd name="connsiteX2" fmla="*/ 1687286 w 8055429"/>
                <a:gd name="connsiteY2" fmla="*/ 1611086 h 2351314"/>
                <a:gd name="connsiteX3" fmla="*/ 1981200 w 8055429"/>
                <a:gd name="connsiteY3" fmla="*/ 2133600 h 2351314"/>
                <a:gd name="connsiteX4" fmla="*/ 1981200 w 8055429"/>
                <a:gd name="connsiteY4" fmla="*/ 1328057 h 2351314"/>
                <a:gd name="connsiteX5" fmla="*/ 2198914 w 8055429"/>
                <a:gd name="connsiteY5" fmla="*/ 1752600 h 2351314"/>
                <a:gd name="connsiteX6" fmla="*/ 3744686 w 8055429"/>
                <a:gd name="connsiteY6" fmla="*/ 1295400 h 2351314"/>
                <a:gd name="connsiteX7" fmla="*/ 3744686 w 8055429"/>
                <a:gd name="connsiteY7" fmla="*/ 1132114 h 2351314"/>
                <a:gd name="connsiteX8" fmla="*/ 3984172 w 8055429"/>
                <a:gd name="connsiteY8" fmla="*/ 1534886 h 2351314"/>
                <a:gd name="connsiteX9" fmla="*/ 3984172 w 8055429"/>
                <a:gd name="connsiteY9" fmla="*/ 751114 h 2351314"/>
                <a:gd name="connsiteX10" fmla="*/ 4234543 w 8055429"/>
                <a:gd name="connsiteY10" fmla="*/ 1164771 h 2351314"/>
                <a:gd name="connsiteX11" fmla="*/ 5878286 w 8055429"/>
                <a:gd name="connsiteY11" fmla="*/ 685800 h 2351314"/>
                <a:gd name="connsiteX12" fmla="*/ 5878286 w 8055429"/>
                <a:gd name="connsiteY12" fmla="*/ 337457 h 2351314"/>
                <a:gd name="connsiteX13" fmla="*/ 6150429 w 8055429"/>
                <a:gd name="connsiteY13" fmla="*/ 1001486 h 2351314"/>
                <a:gd name="connsiteX14" fmla="*/ 6150429 w 8055429"/>
                <a:gd name="connsiteY14" fmla="*/ 0 h 2351314"/>
                <a:gd name="connsiteX15" fmla="*/ 6357257 w 8055429"/>
                <a:gd name="connsiteY15" fmla="*/ 555171 h 2351314"/>
                <a:gd name="connsiteX16" fmla="*/ 8055429 w 8055429"/>
                <a:gd name="connsiteY16" fmla="*/ 76200 h 2351314"/>
                <a:gd name="connsiteX17" fmla="*/ 8055429 w 8055429"/>
                <a:gd name="connsiteY17" fmla="*/ 76200 h 235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55429" h="2351314">
                  <a:moveTo>
                    <a:pt x="0" y="2351314"/>
                  </a:moveTo>
                  <a:lnTo>
                    <a:pt x="1687286" y="1872343"/>
                  </a:lnTo>
                  <a:lnTo>
                    <a:pt x="1687286" y="1611086"/>
                  </a:lnTo>
                  <a:lnTo>
                    <a:pt x="1981200" y="2133600"/>
                  </a:lnTo>
                  <a:lnTo>
                    <a:pt x="1981200" y="1328057"/>
                  </a:lnTo>
                  <a:lnTo>
                    <a:pt x="2198914" y="1752600"/>
                  </a:lnTo>
                  <a:lnTo>
                    <a:pt x="3744686" y="1295400"/>
                  </a:lnTo>
                  <a:lnTo>
                    <a:pt x="3744686" y="1132114"/>
                  </a:lnTo>
                  <a:lnTo>
                    <a:pt x="3984172" y="1534886"/>
                  </a:lnTo>
                  <a:lnTo>
                    <a:pt x="3984172" y="751114"/>
                  </a:lnTo>
                  <a:lnTo>
                    <a:pt x="4234543" y="1164771"/>
                  </a:lnTo>
                  <a:lnTo>
                    <a:pt x="5878286" y="685800"/>
                  </a:lnTo>
                  <a:lnTo>
                    <a:pt x="5878286" y="337457"/>
                  </a:lnTo>
                  <a:lnTo>
                    <a:pt x="6150429" y="1001486"/>
                  </a:lnTo>
                  <a:lnTo>
                    <a:pt x="6150429" y="0"/>
                  </a:lnTo>
                  <a:lnTo>
                    <a:pt x="6357257" y="555171"/>
                  </a:lnTo>
                  <a:lnTo>
                    <a:pt x="8055429" y="76200"/>
                  </a:lnTo>
                  <a:lnTo>
                    <a:pt x="8055429" y="76200"/>
                  </a:lnTo>
                </a:path>
              </a:pathLst>
            </a:custGeom>
            <a:ln w="19050">
              <a:solidFill>
                <a:schemeClr val="accent5"/>
              </a:solidFill>
              <a:headEnd type="oval"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grpSp>
          <p:nvGrpSpPr>
            <p:cNvPr id="34" name="Group 33">
              <a:extLst>
                <a:ext uri="{FF2B5EF4-FFF2-40B4-BE49-F238E27FC236}">
                  <a16:creationId xmlns:a16="http://schemas.microsoft.com/office/drawing/2014/main" id="{80CB6C09-8099-4926-9634-82A6EE822F68}"/>
                </a:ext>
              </a:extLst>
            </p:cNvPr>
            <p:cNvGrpSpPr/>
            <p:nvPr/>
          </p:nvGrpSpPr>
          <p:grpSpPr>
            <a:xfrm flipV="1">
              <a:off x="5061055" y="3291766"/>
              <a:ext cx="329185" cy="698102"/>
              <a:chOff x="2699791" y="2837856"/>
              <a:chExt cx="864097" cy="1800198"/>
            </a:xfrm>
          </p:grpSpPr>
          <p:sp>
            <p:nvSpPr>
              <p:cNvPr id="36" name="Rounded Rectangle 7">
                <a:extLst>
                  <a:ext uri="{FF2B5EF4-FFF2-40B4-BE49-F238E27FC236}">
                    <a16:creationId xmlns:a16="http://schemas.microsoft.com/office/drawing/2014/main" id="{55DD8554-EF2E-4C0D-963F-65F1C2206E3C}"/>
                  </a:ext>
                </a:extLst>
              </p:cNvPr>
              <p:cNvSpPr/>
              <p:nvPr/>
            </p:nvSpPr>
            <p:spPr>
              <a:xfrm>
                <a:off x="2699791" y="2837856"/>
                <a:ext cx="864097" cy="900100"/>
              </a:xfrm>
              <a:custGeom>
                <a:avLst/>
                <a:gdLst/>
                <a:ahLst/>
                <a:cxnLst/>
                <a:rect l="l" t="t" r="r" b="b"/>
                <a:pathLst>
                  <a:path w="864096" h="900100">
                    <a:moveTo>
                      <a:pt x="432048" y="0"/>
                    </a:moveTo>
                    <a:cubicBezTo>
                      <a:pt x="670662" y="0"/>
                      <a:pt x="864096" y="193434"/>
                      <a:pt x="864096" y="432048"/>
                    </a:cubicBezTo>
                    <a:lnTo>
                      <a:pt x="864096" y="900100"/>
                    </a:lnTo>
                    <a:lnTo>
                      <a:pt x="0" y="900100"/>
                    </a:lnTo>
                    <a:lnTo>
                      <a:pt x="0" y="432048"/>
                    </a:lnTo>
                    <a:cubicBezTo>
                      <a:pt x="0" y="193434"/>
                      <a:pt x="193434" y="0"/>
                      <a:pt x="43204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7" name="Rounded Rectangle 7">
                <a:extLst>
                  <a:ext uri="{FF2B5EF4-FFF2-40B4-BE49-F238E27FC236}">
                    <a16:creationId xmlns:a16="http://schemas.microsoft.com/office/drawing/2014/main" id="{5C84ED6B-FECB-4CC9-A7D2-E914DFC4D2A4}"/>
                  </a:ext>
                </a:extLst>
              </p:cNvPr>
              <p:cNvSpPr/>
              <p:nvPr/>
            </p:nvSpPr>
            <p:spPr>
              <a:xfrm rot="10800000">
                <a:off x="2699791" y="3737954"/>
                <a:ext cx="864097" cy="900100"/>
              </a:xfrm>
              <a:custGeom>
                <a:avLst/>
                <a:gdLst/>
                <a:ahLst/>
                <a:cxnLst/>
                <a:rect l="l" t="t" r="r" b="b"/>
                <a:pathLst>
                  <a:path w="864096" h="900100">
                    <a:moveTo>
                      <a:pt x="432048" y="0"/>
                    </a:moveTo>
                    <a:cubicBezTo>
                      <a:pt x="670662" y="0"/>
                      <a:pt x="864096" y="193434"/>
                      <a:pt x="864096" y="432048"/>
                    </a:cubicBezTo>
                    <a:lnTo>
                      <a:pt x="864096" y="900100"/>
                    </a:lnTo>
                    <a:lnTo>
                      <a:pt x="0" y="900100"/>
                    </a:lnTo>
                    <a:lnTo>
                      <a:pt x="0" y="432048"/>
                    </a:lnTo>
                    <a:cubicBezTo>
                      <a:pt x="0" y="193434"/>
                      <a:pt x="193434" y="0"/>
                      <a:pt x="43204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38" name="Group 37">
              <a:extLst>
                <a:ext uri="{FF2B5EF4-FFF2-40B4-BE49-F238E27FC236}">
                  <a16:creationId xmlns:a16="http://schemas.microsoft.com/office/drawing/2014/main" id="{8CD0963F-FB2C-4253-A3B9-8A4DEA75C7CA}"/>
                </a:ext>
              </a:extLst>
            </p:cNvPr>
            <p:cNvGrpSpPr/>
            <p:nvPr/>
          </p:nvGrpSpPr>
          <p:grpSpPr>
            <a:xfrm flipV="1">
              <a:off x="7106678" y="2644136"/>
              <a:ext cx="329185" cy="698104"/>
              <a:chOff x="4875995" y="3519555"/>
              <a:chExt cx="864096" cy="1800202"/>
            </a:xfrm>
          </p:grpSpPr>
          <p:sp>
            <p:nvSpPr>
              <p:cNvPr id="39" name="Rounded Rectangle 7">
                <a:extLst>
                  <a:ext uri="{FF2B5EF4-FFF2-40B4-BE49-F238E27FC236}">
                    <a16:creationId xmlns:a16="http://schemas.microsoft.com/office/drawing/2014/main" id="{A7E26C2A-C9D9-4F7A-B681-DFD96552C237}"/>
                  </a:ext>
                </a:extLst>
              </p:cNvPr>
              <p:cNvSpPr/>
              <p:nvPr/>
            </p:nvSpPr>
            <p:spPr>
              <a:xfrm>
                <a:off x="4875995" y="3519555"/>
                <a:ext cx="864096" cy="900101"/>
              </a:xfrm>
              <a:custGeom>
                <a:avLst/>
                <a:gdLst/>
                <a:ahLst/>
                <a:cxnLst/>
                <a:rect l="l" t="t" r="r" b="b"/>
                <a:pathLst>
                  <a:path w="864096" h="900100">
                    <a:moveTo>
                      <a:pt x="432048" y="0"/>
                    </a:moveTo>
                    <a:cubicBezTo>
                      <a:pt x="670662" y="0"/>
                      <a:pt x="864096" y="193434"/>
                      <a:pt x="864096" y="432048"/>
                    </a:cubicBezTo>
                    <a:lnTo>
                      <a:pt x="864096" y="900100"/>
                    </a:lnTo>
                    <a:lnTo>
                      <a:pt x="0" y="900100"/>
                    </a:lnTo>
                    <a:lnTo>
                      <a:pt x="0" y="432048"/>
                    </a:lnTo>
                    <a:cubicBezTo>
                      <a:pt x="0" y="193434"/>
                      <a:pt x="193434" y="0"/>
                      <a:pt x="432048" y="0"/>
                    </a:cubicBezTo>
                    <a:close/>
                  </a:path>
                </a:pathLst>
              </a:custGeom>
              <a:solidFill>
                <a:srgbClr val="D0006F"/>
              </a:solidFill>
              <a:ln>
                <a:solidFill>
                  <a:srgbClr val="D000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0" name="Rounded Rectangle 7">
                <a:extLst>
                  <a:ext uri="{FF2B5EF4-FFF2-40B4-BE49-F238E27FC236}">
                    <a16:creationId xmlns:a16="http://schemas.microsoft.com/office/drawing/2014/main" id="{EBB63AFA-285F-417F-BAF7-6FB1E989A394}"/>
                  </a:ext>
                </a:extLst>
              </p:cNvPr>
              <p:cNvSpPr/>
              <p:nvPr/>
            </p:nvSpPr>
            <p:spPr>
              <a:xfrm rot="10800000">
                <a:off x="4875998" y="4419656"/>
                <a:ext cx="864093" cy="900101"/>
              </a:xfrm>
              <a:custGeom>
                <a:avLst/>
                <a:gdLst/>
                <a:ahLst/>
                <a:cxnLst/>
                <a:rect l="l" t="t" r="r" b="b"/>
                <a:pathLst>
                  <a:path w="864096" h="900100">
                    <a:moveTo>
                      <a:pt x="432048" y="0"/>
                    </a:moveTo>
                    <a:cubicBezTo>
                      <a:pt x="670662" y="0"/>
                      <a:pt x="864096" y="193434"/>
                      <a:pt x="864096" y="432048"/>
                    </a:cubicBezTo>
                    <a:lnTo>
                      <a:pt x="864096" y="900100"/>
                    </a:lnTo>
                    <a:lnTo>
                      <a:pt x="0" y="900100"/>
                    </a:lnTo>
                    <a:lnTo>
                      <a:pt x="0" y="432048"/>
                    </a:lnTo>
                    <a:cubicBezTo>
                      <a:pt x="0" y="193434"/>
                      <a:pt x="193434" y="0"/>
                      <a:pt x="432048" y="0"/>
                    </a:cubicBezTo>
                    <a:close/>
                  </a:path>
                </a:pathLst>
              </a:custGeom>
              <a:solidFill>
                <a:srgbClr val="D0006F"/>
              </a:solidFill>
              <a:ln>
                <a:solidFill>
                  <a:srgbClr val="D000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45" name="Group 44">
              <a:extLst>
                <a:ext uri="{FF2B5EF4-FFF2-40B4-BE49-F238E27FC236}">
                  <a16:creationId xmlns:a16="http://schemas.microsoft.com/office/drawing/2014/main" id="{A48FF180-0CF3-4DA5-B8F7-7F64D02F62A4}"/>
                </a:ext>
              </a:extLst>
            </p:cNvPr>
            <p:cNvGrpSpPr/>
            <p:nvPr/>
          </p:nvGrpSpPr>
          <p:grpSpPr>
            <a:xfrm>
              <a:off x="5499004" y="2674221"/>
              <a:ext cx="1593462" cy="1526000"/>
              <a:chOff x="1583563" y="4338498"/>
              <a:chExt cx="4182771" cy="3935099"/>
            </a:xfrm>
          </p:grpSpPr>
          <p:sp>
            <p:nvSpPr>
              <p:cNvPr id="46" name="TextBox 45">
                <a:extLst>
                  <a:ext uri="{FF2B5EF4-FFF2-40B4-BE49-F238E27FC236}">
                    <a16:creationId xmlns:a16="http://schemas.microsoft.com/office/drawing/2014/main" id="{2392DB96-77C2-41AC-805C-EFA5441C1E59}"/>
                  </a:ext>
                </a:extLst>
              </p:cNvPr>
              <p:cNvSpPr txBox="1"/>
              <p:nvPr/>
            </p:nvSpPr>
            <p:spPr>
              <a:xfrm>
                <a:off x="1694263" y="6765637"/>
                <a:ext cx="4072071" cy="1507960"/>
              </a:xfrm>
              <a:prstGeom prst="rect">
                <a:avLst/>
              </a:prstGeom>
              <a:noFill/>
            </p:spPr>
            <p:txBody>
              <a:bodyPr wrap="square" rtlCol="0">
                <a:spAutoFit/>
              </a:bodyPr>
              <a:lstStyle/>
              <a:p>
                <a:pPr algn="ctr"/>
                <a:r>
                  <a:rPr lang="en-US" sz="800" dirty="0">
                    <a:solidFill>
                      <a:schemeClr val="tx2"/>
                    </a:solidFill>
                  </a:rPr>
                  <a:t>Symptoms </a:t>
                </a:r>
                <a:r>
                  <a:rPr lang="en-US" sz="800" dirty="0" err="1">
                    <a:solidFill>
                      <a:schemeClr val="tx2"/>
                    </a:solidFill>
                  </a:rPr>
                  <a:t>worsening</a:t>
                </a:r>
                <a:r>
                  <a:rPr lang="en-US" sz="800" baseline="30000" dirty="0" err="1">
                    <a:solidFill>
                      <a:schemeClr val="tx2"/>
                    </a:solidFill>
                  </a:rPr>
                  <a:t>b</a:t>
                </a:r>
                <a:endParaRPr lang="en-US" sz="800" baseline="30000" dirty="0">
                  <a:solidFill>
                    <a:schemeClr val="tx2"/>
                  </a:solidFill>
                </a:endParaRPr>
              </a:p>
              <a:p>
                <a:pPr algn="ctr"/>
                <a:r>
                  <a:rPr lang="en-US" sz="800" dirty="0">
                    <a:solidFill>
                      <a:schemeClr val="tx2"/>
                    </a:solidFill>
                  </a:rPr>
                  <a:t>Lung function </a:t>
                </a:r>
                <a:r>
                  <a:rPr lang="en-US" sz="800" dirty="0" err="1">
                    <a:solidFill>
                      <a:schemeClr val="tx2"/>
                    </a:solidFill>
                  </a:rPr>
                  <a:t>worsening</a:t>
                </a:r>
                <a:r>
                  <a:rPr lang="en-US" sz="800" baseline="30000" dirty="0" err="1">
                    <a:solidFill>
                      <a:schemeClr val="tx2"/>
                    </a:solidFill>
                  </a:rPr>
                  <a:t>b</a:t>
                </a:r>
                <a:endParaRPr lang="en-US" sz="800" baseline="30000" dirty="0">
                  <a:solidFill>
                    <a:schemeClr val="tx2"/>
                  </a:solidFill>
                </a:endParaRPr>
              </a:p>
              <a:p>
                <a:pPr algn="ctr"/>
                <a:r>
                  <a:rPr lang="en-US" sz="800" dirty="0">
                    <a:solidFill>
                      <a:schemeClr val="tx2"/>
                    </a:solidFill>
                  </a:rPr>
                  <a:t>Increased SABA </a:t>
                </a:r>
                <a:r>
                  <a:rPr lang="en-US" sz="800" dirty="0" err="1">
                    <a:solidFill>
                      <a:schemeClr val="tx2"/>
                    </a:solidFill>
                  </a:rPr>
                  <a:t>use</a:t>
                </a:r>
                <a:r>
                  <a:rPr lang="en-US" sz="800" baseline="30000" dirty="0" err="1">
                    <a:solidFill>
                      <a:schemeClr val="tx2"/>
                    </a:solidFill>
                  </a:rPr>
                  <a:t>b</a:t>
                </a:r>
                <a:br>
                  <a:rPr lang="en-US" sz="800" baseline="30000" dirty="0">
                    <a:solidFill>
                      <a:schemeClr val="tx2"/>
                    </a:solidFill>
                  </a:rPr>
                </a:br>
                <a:r>
                  <a:rPr lang="en-US" sz="800" dirty="0">
                    <a:solidFill>
                      <a:schemeClr val="tx2"/>
                    </a:solidFill>
                  </a:rPr>
                  <a:t>ER visit not requiring OCS</a:t>
                </a:r>
              </a:p>
            </p:txBody>
          </p:sp>
          <p:sp>
            <p:nvSpPr>
              <p:cNvPr id="47" name="TextBox 46">
                <a:extLst>
                  <a:ext uri="{FF2B5EF4-FFF2-40B4-BE49-F238E27FC236}">
                    <a16:creationId xmlns:a16="http://schemas.microsoft.com/office/drawing/2014/main" id="{7E2F177C-33BF-4E51-8ED1-08241542415C}"/>
                  </a:ext>
                </a:extLst>
              </p:cNvPr>
              <p:cNvSpPr txBox="1"/>
              <p:nvPr/>
            </p:nvSpPr>
            <p:spPr>
              <a:xfrm>
                <a:off x="1583563" y="4338498"/>
                <a:ext cx="3834292" cy="1073423"/>
              </a:xfrm>
              <a:prstGeom prst="rect">
                <a:avLst/>
              </a:prstGeom>
              <a:noFill/>
            </p:spPr>
            <p:txBody>
              <a:bodyPr wrap="square" lIns="108000" rIns="108000" rtlCol="0">
                <a:spAutoFit/>
              </a:bodyPr>
              <a:lstStyle/>
              <a:p>
                <a:pPr algn="ctr"/>
                <a:r>
                  <a:rPr lang="en-US" altLang="ko-KR" sz="1000" b="1" dirty="0">
                    <a:cs typeface="Arial" pitchFamily="34" charset="0"/>
                  </a:rPr>
                  <a:t>Moderate</a:t>
                </a:r>
              </a:p>
              <a:p>
                <a:pPr algn="ctr"/>
                <a:endParaRPr lang="ko-KR" altLang="en-US" sz="1000" b="1" dirty="0">
                  <a:cs typeface="Arial" pitchFamily="34" charset="0"/>
                </a:endParaRPr>
              </a:p>
            </p:txBody>
          </p:sp>
        </p:grpSp>
        <p:grpSp>
          <p:nvGrpSpPr>
            <p:cNvPr id="48" name="Group 47">
              <a:extLst>
                <a:ext uri="{FF2B5EF4-FFF2-40B4-BE49-F238E27FC236}">
                  <a16:creationId xmlns:a16="http://schemas.microsoft.com/office/drawing/2014/main" id="{651A10DB-3EE0-4C5B-AF68-81AB5FB8C15A}"/>
                </a:ext>
              </a:extLst>
            </p:cNvPr>
            <p:cNvGrpSpPr/>
            <p:nvPr/>
          </p:nvGrpSpPr>
          <p:grpSpPr>
            <a:xfrm>
              <a:off x="6567480" y="2385591"/>
              <a:ext cx="1407579" cy="1522242"/>
              <a:chOff x="1711334" y="4399872"/>
              <a:chExt cx="3694834" cy="3925407"/>
            </a:xfrm>
          </p:grpSpPr>
          <p:sp>
            <p:nvSpPr>
              <p:cNvPr id="49" name="TextBox 48">
                <a:extLst>
                  <a:ext uri="{FF2B5EF4-FFF2-40B4-BE49-F238E27FC236}">
                    <a16:creationId xmlns:a16="http://schemas.microsoft.com/office/drawing/2014/main" id="{A0EC557B-BE71-4CBD-A2D5-E793BBA30797}"/>
                  </a:ext>
                </a:extLst>
              </p:cNvPr>
              <p:cNvSpPr txBox="1"/>
              <p:nvPr/>
            </p:nvSpPr>
            <p:spPr>
              <a:xfrm>
                <a:off x="2023895" y="6817319"/>
                <a:ext cx="3281254" cy="1507960"/>
              </a:xfrm>
              <a:prstGeom prst="rect">
                <a:avLst/>
              </a:prstGeom>
              <a:noFill/>
            </p:spPr>
            <p:txBody>
              <a:bodyPr wrap="square" rtlCol="0">
                <a:spAutoFit/>
              </a:bodyPr>
              <a:lstStyle/>
              <a:p>
                <a:pPr algn="ctr"/>
                <a:r>
                  <a:rPr lang="en-US" sz="800" dirty="0">
                    <a:solidFill>
                      <a:srgbClr val="D0006F"/>
                    </a:solidFill>
                  </a:rPr>
                  <a:t>Use of </a:t>
                </a:r>
                <a:r>
                  <a:rPr lang="en-US" sz="800" dirty="0" err="1">
                    <a:solidFill>
                      <a:srgbClr val="D0006F"/>
                    </a:solidFill>
                  </a:rPr>
                  <a:t>OCS</a:t>
                </a:r>
                <a:r>
                  <a:rPr lang="en-US" sz="800" baseline="30000" dirty="0" err="1">
                    <a:solidFill>
                      <a:srgbClr val="D0006F"/>
                    </a:solidFill>
                  </a:rPr>
                  <a:t>c</a:t>
                </a:r>
                <a:endParaRPr lang="en-US" sz="800" baseline="30000" dirty="0">
                  <a:solidFill>
                    <a:srgbClr val="D0006F"/>
                  </a:solidFill>
                </a:endParaRPr>
              </a:p>
              <a:p>
                <a:pPr algn="ctr"/>
                <a:r>
                  <a:rPr lang="en-US" sz="800" dirty="0">
                    <a:solidFill>
                      <a:srgbClr val="D0006F"/>
                    </a:solidFill>
                  </a:rPr>
                  <a:t>ER visit or</a:t>
                </a:r>
              </a:p>
              <a:p>
                <a:pPr algn="ctr"/>
                <a:r>
                  <a:rPr lang="en-US" sz="800" dirty="0">
                    <a:solidFill>
                      <a:srgbClr val="D0006F"/>
                    </a:solidFill>
                  </a:rPr>
                  <a:t>hospitalisation requiring OCS</a:t>
                </a:r>
                <a:endParaRPr lang="en-US" altLang="ko-KR" sz="800" dirty="0">
                  <a:solidFill>
                    <a:srgbClr val="D0006F"/>
                  </a:solidFill>
                  <a:cs typeface="Arial" pitchFamily="34" charset="0"/>
                </a:endParaRPr>
              </a:p>
            </p:txBody>
          </p:sp>
          <p:sp>
            <p:nvSpPr>
              <p:cNvPr id="50" name="TextBox 49">
                <a:extLst>
                  <a:ext uri="{FF2B5EF4-FFF2-40B4-BE49-F238E27FC236}">
                    <a16:creationId xmlns:a16="http://schemas.microsoft.com/office/drawing/2014/main" id="{043C2BE0-6B2D-42C7-9148-ED6E5E58A77E}"/>
                  </a:ext>
                </a:extLst>
              </p:cNvPr>
              <p:cNvSpPr txBox="1"/>
              <p:nvPr/>
            </p:nvSpPr>
            <p:spPr>
              <a:xfrm>
                <a:off x="1711334" y="4399872"/>
                <a:ext cx="3694834" cy="1073423"/>
              </a:xfrm>
              <a:prstGeom prst="rect">
                <a:avLst/>
              </a:prstGeom>
              <a:noFill/>
            </p:spPr>
            <p:txBody>
              <a:bodyPr wrap="square" lIns="108000" rIns="108000" rtlCol="0">
                <a:spAutoFit/>
              </a:bodyPr>
              <a:lstStyle/>
              <a:p>
                <a:pPr algn="ctr"/>
                <a:r>
                  <a:rPr lang="en-US" sz="1000" b="1" dirty="0">
                    <a:solidFill>
                      <a:srgbClr val="D0006F"/>
                    </a:solidFill>
                  </a:rPr>
                  <a:t>Severe</a:t>
                </a:r>
                <a:br>
                  <a:rPr lang="en-US" sz="1000" i="1" dirty="0">
                    <a:solidFill>
                      <a:srgbClr val="D0006F"/>
                    </a:solidFill>
                  </a:rPr>
                </a:br>
                <a:endParaRPr lang="en-US" sz="1000" i="1" dirty="0">
                  <a:solidFill>
                    <a:srgbClr val="D0006F"/>
                  </a:solidFill>
                </a:endParaRPr>
              </a:p>
            </p:txBody>
          </p:sp>
        </p:grpSp>
        <p:sp>
          <p:nvSpPr>
            <p:cNvPr id="51" name="Freeform 47">
              <a:extLst>
                <a:ext uri="{FF2B5EF4-FFF2-40B4-BE49-F238E27FC236}">
                  <a16:creationId xmlns:a16="http://schemas.microsoft.com/office/drawing/2014/main" id="{CE10AE79-6523-49C3-8364-0C464954F744}"/>
                </a:ext>
              </a:extLst>
            </p:cNvPr>
            <p:cNvSpPr>
              <a:spLocks noChangeAspect="1"/>
            </p:cNvSpPr>
            <p:nvPr/>
          </p:nvSpPr>
          <p:spPr>
            <a:xfrm>
              <a:off x="5094843" y="3407171"/>
              <a:ext cx="275100" cy="374486"/>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4" name="Rounded Rectangle 7">
              <a:extLst>
                <a:ext uri="{FF2B5EF4-FFF2-40B4-BE49-F238E27FC236}">
                  <a16:creationId xmlns:a16="http://schemas.microsoft.com/office/drawing/2014/main" id="{FA135686-87D6-44FC-B1B4-C00690A07DAC}"/>
                </a:ext>
              </a:extLst>
            </p:cNvPr>
            <p:cNvSpPr/>
            <p:nvPr/>
          </p:nvSpPr>
          <p:spPr>
            <a:xfrm flipV="1">
              <a:off x="6064514" y="3293681"/>
              <a:ext cx="329184" cy="349051"/>
            </a:xfrm>
            <a:custGeom>
              <a:avLst/>
              <a:gdLst/>
              <a:ahLst/>
              <a:cxnLst/>
              <a:rect l="l" t="t" r="r" b="b"/>
              <a:pathLst>
                <a:path w="864096" h="900100">
                  <a:moveTo>
                    <a:pt x="432048" y="0"/>
                  </a:moveTo>
                  <a:cubicBezTo>
                    <a:pt x="670662" y="0"/>
                    <a:pt x="864096" y="193434"/>
                    <a:pt x="864096" y="432048"/>
                  </a:cubicBezTo>
                  <a:lnTo>
                    <a:pt x="864096" y="900100"/>
                  </a:lnTo>
                  <a:lnTo>
                    <a:pt x="0" y="900100"/>
                  </a:lnTo>
                  <a:lnTo>
                    <a:pt x="0" y="432048"/>
                  </a:lnTo>
                  <a:cubicBezTo>
                    <a:pt x="0" y="193434"/>
                    <a:pt x="193434" y="0"/>
                    <a:pt x="43204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5" name="Rounded Rectangle 7">
              <a:extLst>
                <a:ext uri="{FF2B5EF4-FFF2-40B4-BE49-F238E27FC236}">
                  <a16:creationId xmlns:a16="http://schemas.microsoft.com/office/drawing/2014/main" id="{21D9C5B3-052B-4B38-A297-8AA349DF53B0}"/>
                </a:ext>
              </a:extLst>
            </p:cNvPr>
            <p:cNvSpPr/>
            <p:nvPr/>
          </p:nvSpPr>
          <p:spPr>
            <a:xfrm rot="10800000" flipV="1">
              <a:off x="6064514" y="2944630"/>
              <a:ext cx="329184" cy="349051"/>
            </a:xfrm>
            <a:custGeom>
              <a:avLst/>
              <a:gdLst/>
              <a:ahLst/>
              <a:cxnLst/>
              <a:rect l="l" t="t" r="r" b="b"/>
              <a:pathLst>
                <a:path w="864096" h="900100">
                  <a:moveTo>
                    <a:pt x="432048" y="0"/>
                  </a:moveTo>
                  <a:cubicBezTo>
                    <a:pt x="670662" y="0"/>
                    <a:pt x="864096" y="193434"/>
                    <a:pt x="864096" y="432048"/>
                  </a:cubicBezTo>
                  <a:lnTo>
                    <a:pt x="864096" y="900100"/>
                  </a:lnTo>
                  <a:lnTo>
                    <a:pt x="0" y="900100"/>
                  </a:lnTo>
                  <a:lnTo>
                    <a:pt x="0" y="432048"/>
                  </a:lnTo>
                  <a:cubicBezTo>
                    <a:pt x="0" y="193434"/>
                    <a:pt x="193434" y="0"/>
                    <a:pt x="43204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pic>
          <p:nvPicPr>
            <p:cNvPr id="59" name="Picture 58">
              <a:extLst>
                <a:ext uri="{FF2B5EF4-FFF2-40B4-BE49-F238E27FC236}">
                  <a16:creationId xmlns:a16="http://schemas.microsoft.com/office/drawing/2014/main" id="{A1C07F2A-CAA6-4F3A-BC1F-F7B8DC1DDEDC}"/>
                </a:ext>
              </a:extLst>
            </p:cNvPr>
            <p:cNvPicPr>
              <a:picLocks noChangeAspect="1"/>
            </p:cNvPicPr>
            <p:nvPr/>
          </p:nvPicPr>
          <p:blipFill>
            <a:blip r:embed="rId9"/>
            <a:stretch>
              <a:fillRect/>
            </a:stretch>
          </p:blipFill>
          <p:spPr>
            <a:xfrm rot="20065159">
              <a:off x="5968869" y="3043207"/>
              <a:ext cx="478444" cy="466059"/>
            </a:xfrm>
            <a:prstGeom prst="rect">
              <a:avLst/>
            </a:prstGeom>
          </p:spPr>
        </p:pic>
        <p:sp>
          <p:nvSpPr>
            <p:cNvPr id="61" name="TextBox 60">
              <a:extLst>
                <a:ext uri="{FF2B5EF4-FFF2-40B4-BE49-F238E27FC236}">
                  <a16:creationId xmlns:a16="http://schemas.microsoft.com/office/drawing/2014/main" id="{D312D7E0-18AC-4502-884B-18FE52678586}"/>
                </a:ext>
              </a:extLst>
            </p:cNvPr>
            <p:cNvSpPr txBox="1"/>
            <p:nvPr/>
          </p:nvSpPr>
          <p:spPr>
            <a:xfrm>
              <a:off x="4636380" y="3974518"/>
              <a:ext cx="1192025" cy="461665"/>
            </a:xfrm>
            <a:prstGeom prst="rect">
              <a:avLst/>
            </a:prstGeom>
            <a:noFill/>
          </p:spPr>
          <p:txBody>
            <a:bodyPr wrap="square" rtlCol="0">
              <a:spAutoFit/>
            </a:bodyPr>
            <a:lstStyle/>
            <a:p>
              <a:pPr algn="ctr"/>
              <a:r>
                <a:rPr lang="en-US" sz="800" dirty="0">
                  <a:solidFill>
                    <a:schemeClr val="tx2"/>
                  </a:solidFill>
                </a:rPr>
                <a:t>Symptoms and flow rates just outside normal range</a:t>
              </a:r>
            </a:p>
          </p:txBody>
        </p:sp>
      </p:grpSp>
    </p:spTree>
    <p:extLst>
      <p:ext uri="{BB962C8B-B14F-4D97-AF65-F5344CB8AC3E}">
        <p14:creationId xmlns:p14="http://schemas.microsoft.com/office/powerpoint/2010/main" val="2817293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71BF038-609B-405B-A457-7852BDD6112A}"/>
              </a:ext>
            </a:extLst>
          </p:cNvPr>
          <p:cNvSpPr>
            <a:spLocks noGrp="1"/>
          </p:cNvSpPr>
          <p:nvPr>
            <p:ph type="title"/>
          </p:nvPr>
        </p:nvSpPr>
        <p:spPr/>
        <p:txBody>
          <a:bodyPr/>
          <a:lstStyle/>
          <a:p>
            <a:r>
              <a:rPr lang="en-GB" dirty="0"/>
              <a:t>Globally, 176 million asthma exacerbations occur per year</a:t>
            </a:r>
            <a:r>
              <a:rPr lang="en-GB" baseline="30000" dirty="0"/>
              <a:t>1</a:t>
            </a:r>
            <a:endParaRPr lang="en-GB" dirty="0"/>
          </a:p>
        </p:txBody>
      </p:sp>
      <p:sp>
        <p:nvSpPr>
          <p:cNvPr id="17" name="Text Placeholder 16">
            <a:extLst>
              <a:ext uri="{FF2B5EF4-FFF2-40B4-BE49-F238E27FC236}">
                <a16:creationId xmlns:a16="http://schemas.microsoft.com/office/drawing/2014/main" id="{91B494E3-20D5-458E-9690-7929E7468B0F}"/>
              </a:ext>
            </a:extLst>
          </p:cNvPr>
          <p:cNvSpPr>
            <a:spLocks noGrp="1"/>
          </p:cNvSpPr>
          <p:nvPr>
            <p:ph type="body" sz="quarter" idx="13"/>
          </p:nvPr>
        </p:nvSpPr>
        <p:spPr>
          <a:xfrm>
            <a:off x="246987" y="4370962"/>
            <a:ext cx="8173682" cy="693752"/>
          </a:xfrm>
        </p:spPr>
        <p:txBody>
          <a:bodyPr/>
          <a:lstStyle/>
          <a:p>
            <a:r>
              <a:rPr lang="en-GB" sz="600" dirty="0">
                <a:cs typeface="Arial" panose="020B0604020202020204" pitchFamily="34" charset="0"/>
              </a:rPr>
              <a:t>1. </a:t>
            </a:r>
            <a:r>
              <a:rPr lang="it-IT" sz="600" dirty="0"/>
              <a:t>AstraZeneca Pharmaceuticals. Data on file. Budesonide/formoterol: Annual Rate of </a:t>
            </a:r>
            <a:r>
              <a:rPr lang="it-IT" sz="600" dirty="0" err="1"/>
              <a:t>Exacerbations</a:t>
            </a:r>
            <a:r>
              <a:rPr lang="it-IT" sz="600" dirty="0"/>
              <a:t> Globally (ID:SD-3010-ALL-0017)</a:t>
            </a:r>
            <a:r>
              <a:rPr lang="en-GB" sz="600" dirty="0">
                <a:cs typeface="Arial" panose="020B0604020202020204" pitchFamily="34" charset="0"/>
              </a:rPr>
              <a:t>; 2. </a:t>
            </a:r>
            <a:r>
              <a:rPr lang="en-GB" sz="600" dirty="0" err="1">
                <a:cs typeface="Arial" panose="020B0604020202020204" pitchFamily="34" charset="0"/>
              </a:rPr>
              <a:t>Sastre</a:t>
            </a:r>
            <a:r>
              <a:rPr lang="en-GB" sz="600" dirty="0">
                <a:cs typeface="Arial" panose="020B0604020202020204" pitchFamily="34" charset="0"/>
              </a:rPr>
              <a:t> J et al. </a:t>
            </a:r>
            <a:r>
              <a:rPr lang="en-GB" sz="600" i="1" dirty="0">
                <a:cs typeface="Arial" panose="020B0604020202020204" pitchFamily="34" charset="0"/>
              </a:rPr>
              <a:t>World Allergy Organ J. </a:t>
            </a:r>
            <a:r>
              <a:rPr lang="en-GB" sz="600" dirty="0">
                <a:cs typeface="Arial" panose="020B0604020202020204" pitchFamily="34" charset="0"/>
              </a:rPr>
              <a:t>2016;9:13; 3. </a:t>
            </a:r>
            <a:r>
              <a:rPr lang="en-US" sz="600" dirty="0"/>
              <a:t>The Global Asthma Report. 2018. Auckland, New Zealand: Global Asthma Network 2018. Available at </a:t>
            </a:r>
            <a:r>
              <a:rPr lang="en-GB" sz="600" u="sng" dirty="0">
                <a:hlinkClick r:id="rId3"/>
              </a:rPr>
              <a:t>http://www.globalasthmareport.org/</a:t>
            </a:r>
            <a:r>
              <a:rPr lang="en-GB" sz="600" dirty="0"/>
              <a:t>.  Accessed 6 March, 2019</a:t>
            </a:r>
            <a:r>
              <a:rPr lang="en-GB" sz="600" dirty="0">
                <a:cs typeface="Arial" panose="020B0604020202020204" pitchFamily="34" charset="0"/>
              </a:rPr>
              <a:t>; 4. Asthma UK. </a:t>
            </a:r>
            <a:r>
              <a:rPr lang="en-GB" sz="600" dirty="0" err="1">
                <a:cs typeface="Arial" panose="020B0604020202020204" pitchFamily="34" charset="0"/>
              </a:rPr>
              <a:t>www.asthma.org.uk</a:t>
            </a:r>
            <a:r>
              <a:rPr lang="en-GB" sz="600" dirty="0">
                <a:cs typeface="Arial" panose="020B0604020202020204" pitchFamily="34" charset="0"/>
              </a:rPr>
              <a:t>/get-involved/campaigns/data-visualisations/. Accessed March 2019.</a:t>
            </a:r>
            <a:endParaRPr lang="en-US" sz="600" dirty="0">
              <a:cs typeface="Arial" panose="020B0604020202020204" pitchFamily="34" charset="0"/>
            </a:endParaRPr>
          </a:p>
        </p:txBody>
      </p:sp>
      <p:sp>
        <p:nvSpPr>
          <p:cNvPr id="14" name="Slide Number Placeholder 13">
            <a:extLst>
              <a:ext uri="{FF2B5EF4-FFF2-40B4-BE49-F238E27FC236}">
                <a16:creationId xmlns:a16="http://schemas.microsoft.com/office/drawing/2014/main" id="{C1BDD0D6-C706-44E6-879B-AFA3135CB2CC}"/>
              </a:ext>
            </a:extLst>
          </p:cNvPr>
          <p:cNvSpPr>
            <a:spLocks noGrp="1"/>
          </p:cNvSpPr>
          <p:nvPr>
            <p:ph type="sldNum" sz="quarter" idx="4"/>
          </p:nvPr>
        </p:nvSpPr>
        <p:spPr/>
        <p:txBody>
          <a:bodyPr/>
          <a:lstStyle/>
          <a:p>
            <a:fld id="{AD33B3E9-81E5-4A7D-BEBF-6D21691F4D11}" type="slidenum">
              <a:rPr lang="en-GB" smtClean="0"/>
              <a:pPr/>
              <a:t>6</a:t>
            </a:fld>
            <a:endParaRPr lang="en-GB" dirty="0"/>
          </a:p>
        </p:txBody>
      </p:sp>
      <p:sp>
        <p:nvSpPr>
          <p:cNvPr id="12" name="TextBox 11">
            <a:extLst>
              <a:ext uri="{FF2B5EF4-FFF2-40B4-BE49-F238E27FC236}">
                <a16:creationId xmlns:a16="http://schemas.microsoft.com/office/drawing/2014/main" id="{F2A0CD1A-F892-4147-B8A5-678256715A2D}"/>
              </a:ext>
            </a:extLst>
          </p:cNvPr>
          <p:cNvSpPr txBox="1"/>
          <p:nvPr/>
        </p:nvSpPr>
        <p:spPr>
          <a:xfrm>
            <a:off x="583214" y="2590219"/>
            <a:ext cx="3098843" cy="2026196"/>
          </a:xfrm>
          <a:prstGeom prst="rect">
            <a:avLst/>
          </a:prstGeom>
          <a:noFill/>
        </p:spPr>
        <p:txBody>
          <a:bodyPr wrap="square" rtlCol="0">
            <a:spAutoFit/>
          </a:bodyPr>
          <a:lstStyle/>
          <a:p>
            <a:r>
              <a:rPr lang="en-US" sz="1600" b="1" dirty="0"/>
              <a:t>In 2015, in the UK alone,                              asthma exacerbations </a:t>
            </a:r>
            <a:br>
              <a:rPr lang="en-US" sz="1600" b="1" dirty="0"/>
            </a:br>
            <a:r>
              <a:rPr lang="en-US" sz="1600" b="1" dirty="0"/>
              <a:t>accounted for:</a:t>
            </a:r>
            <a:r>
              <a:rPr lang="en-GB" sz="1600" baseline="30000" dirty="0"/>
              <a:t>4</a:t>
            </a:r>
            <a:endParaRPr lang="en-US" sz="1600" b="1" dirty="0"/>
          </a:p>
          <a:p>
            <a:endParaRPr lang="en-GB" sz="1100" dirty="0"/>
          </a:p>
          <a:p>
            <a:r>
              <a:rPr lang="en-GB" sz="2000" b="1" dirty="0">
                <a:solidFill>
                  <a:srgbClr val="D0006F"/>
                </a:solidFill>
              </a:rPr>
              <a:t>70,888</a:t>
            </a:r>
            <a:r>
              <a:rPr lang="en-GB" sz="1600" dirty="0"/>
              <a:t> hospitalisations</a:t>
            </a:r>
            <a:endParaRPr lang="en-GB" sz="1600" b="1" baseline="30000" dirty="0"/>
          </a:p>
          <a:p>
            <a:endParaRPr lang="en-GB" sz="1600" b="1" baseline="30000" dirty="0"/>
          </a:p>
          <a:p>
            <a:r>
              <a:rPr lang="en-GB" sz="2000" b="1" dirty="0">
                <a:solidFill>
                  <a:srgbClr val="D0006F"/>
                </a:solidFill>
              </a:rPr>
              <a:t>1428 </a:t>
            </a:r>
            <a:r>
              <a:rPr lang="en-GB" sz="1600" dirty="0"/>
              <a:t>deaths</a:t>
            </a:r>
          </a:p>
          <a:p>
            <a:endParaRPr lang="en-GB" sz="1600" dirty="0"/>
          </a:p>
        </p:txBody>
      </p:sp>
      <p:pic>
        <p:nvPicPr>
          <p:cNvPr id="5" name="Picture 4">
            <a:extLst>
              <a:ext uri="{FF2B5EF4-FFF2-40B4-BE49-F238E27FC236}">
                <a16:creationId xmlns:a16="http://schemas.microsoft.com/office/drawing/2014/main" id="{A02C12FF-3717-B543-AFB1-04910A94C09D}"/>
              </a:ext>
            </a:extLst>
          </p:cNvPr>
          <p:cNvPicPr>
            <a:picLocks noChangeAspect="1"/>
          </p:cNvPicPr>
          <p:nvPr/>
        </p:nvPicPr>
        <p:blipFill>
          <a:blip r:embed="rId4">
            <a:extLst>
              <a:ext uri="{BEBA8EAE-BF5A-486C-A8C5-ECC9F3942E4B}">
                <a14:imgProps xmlns:a14="http://schemas.microsoft.com/office/drawing/2010/main">
                  <a14:imgLayer r:embed="rId5">
                    <a14:imgEffect>
                      <a14:artisticChalkSketch/>
                    </a14:imgEffect>
                  </a14:imgLayer>
                </a14:imgProps>
              </a:ext>
            </a:extLst>
          </a:blip>
          <a:stretch>
            <a:fillRect/>
          </a:stretch>
        </p:blipFill>
        <p:spPr>
          <a:xfrm>
            <a:off x="4098900" y="2576649"/>
            <a:ext cx="4239818" cy="1917370"/>
          </a:xfrm>
          <a:prstGeom prst="rect">
            <a:avLst/>
          </a:prstGeom>
        </p:spPr>
      </p:pic>
      <p:sp>
        <p:nvSpPr>
          <p:cNvPr id="6" name="TextBox 5">
            <a:extLst>
              <a:ext uri="{FF2B5EF4-FFF2-40B4-BE49-F238E27FC236}">
                <a16:creationId xmlns:a16="http://schemas.microsoft.com/office/drawing/2014/main" id="{2CF35B68-B6B4-B84E-9E23-69930877ACC5}"/>
              </a:ext>
            </a:extLst>
          </p:cNvPr>
          <p:cNvSpPr txBox="1"/>
          <p:nvPr/>
        </p:nvSpPr>
        <p:spPr>
          <a:xfrm>
            <a:off x="557696" y="1061443"/>
            <a:ext cx="8003090" cy="1477328"/>
          </a:xfrm>
          <a:prstGeom prst="rect">
            <a:avLst/>
          </a:prstGeom>
          <a:noFill/>
        </p:spPr>
        <p:txBody>
          <a:bodyPr wrap="square" rtlCol="0">
            <a:spAutoFit/>
          </a:bodyPr>
          <a:lstStyle/>
          <a:p>
            <a:r>
              <a:rPr lang="en-GB" dirty="0"/>
              <a:t>Asthma attacks are physically threatening and emotionally significant for patients; one-third of patients reported having an asthma episode so bad that they thought their lives were in danger</a:t>
            </a:r>
            <a:r>
              <a:rPr lang="en-GB" baseline="30000" dirty="0"/>
              <a:t>2</a:t>
            </a:r>
            <a:br>
              <a:rPr lang="en-GB" dirty="0"/>
            </a:br>
            <a:br>
              <a:rPr lang="en-GB" dirty="0"/>
            </a:br>
            <a:r>
              <a:rPr lang="en-US" b="1" dirty="0">
                <a:solidFill>
                  <a:srgbClr val="D0006F"/>
                </a:solidFill>
              </a:rPr>
              <a:t>There are 339 million patients in the world with asthma</a:t>
            </a:r>
            <a:r>
              <a:rPr lang="en-US" b="1" baseline="30000" dirty="0">
                <a:solidFill>
                  <a:srgbClr val="D0006F"/>
                </a:solidFill>
              </a:rPr>
              <a:t>1,3</a:t>
            </a:r>
          </a:p>
        </p:txBody>
      </p:sp>
      <p:sp>
        <p:nvSpPr>
          <p:cNvPr id="3" name="Rectangle 2">
            <a:extLst>
              <a:ext uri="{FF2B5EF4-FFF2-40B4-BE49-F238E27FC236}">
                <a16:creationId xmlns:a16="http://schemas.microsoft.com/office/drawing/2014/main" id="{BD032929-FA3F-453C-8908-13348F7C9D2D}"/>
              </a:ext>
            </a:extLst>
          </p:cNvPr>
          <p:cNvSpPr/>
          <p:nvPr/>
        </p:nvSpPr>
        <p:spPr>
          <a:xfrm>
            <a:off x="421419" y="2566851"/>
            <a:ext cx="2941983" cy="18540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33898FA-BDCD-4B7F-B12F-459868CDF56C}"/>
              </a:ext>
            </a:extLst>
          </p:cNvPr>
          <p:cNvSpPr txBox="1"/>
          <p:nvPr/>
        </p:nvSpPr>
        <p:spPr>
          <a:xfrm>
            <a:off x="2132635" y="4087153"/>
            <a:ext cx="2115047" cy="590931"/>
          </a:xfrm>
          <a:prstGeom prst="rect">
            <a:avLst/>
          </a:prstGeom>
          <a:solidFill>
            <a:srgbClr val="FF0000"/>
          </a:solidFill>
          <a:ln>
            <a:solidFill>
              <a:srgbClr val="FF0000"/>
            </a:solidFill>
          </a:ln>
        </p:spPr>
        <p:txBody>
          <a:bodyPr wrap="square" rtlCol="0">
            <a:spAutoFit/>
          </a:bodyPr>
          <a:lstStyle/>
          <a:p>
            <a:pPr>
              <a:lnSpc>
                <a:spcPct val="90000"/>
              </a:lnSpc>
              <a:spcBef>
                <a:spcPts val="1200"/>
              </a:spcBef>
              <a:buClr>
                <a:schemeClr val="accent1"/>
              </a:buClr>
            </a:pPr>
            <a:r>
              <a:rPr lang="en-US" sz="1200" dirty="0"/>
              <a:t>Replace text with country- specific data and remove instructions and red box</a:t>
            </a:r>
          </a:p>
        </p:txBody>
      </p:sp>
    </p:spTree>
    <p:extLst>
      <p:ext uri="{BB962C8B-B14F-4D97-AF65-F5344CB8AC3E}">
        <p14:creationId xmlns:p14="http://schemas.microsoft.com/office/powerpoint/2010/main" val="1697334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D7BEFE-A2E8-4BD9-A221-076CFFF5852B}"/>
              </a:ext>
            </a:extLst>
          </p:cNvPr>
          <p:cNvSpPr>
            <a:spLocks noGrp="1"/>
          </p:cNvSpPr>
          <p:nvPr>
            <p:ph type="title"/>
          </p:nvPr>
        </p:nvSpPr>
        <p:spPr/>
        <p:txBody>
          <a:bodyPr/>
          <a:lstStyle/>
          <a:p>
            <a:r>
              <a:rPr lang="en-US" dirty="0"/>
              <a:t>Asthma patients of all ages and severities are at risk of </a:t>
            </a:r>
            <a:br>
              <a:rPr lang="en-US" dirty="0"/>
            </a:br>
            <a:r>
              <a:rPr lang="en-US" dirty="0"/>
              <a:t>an</a:t>
            </a:r>
            <a:r>
              <a:rPr lang="en-US" dirty="0">
                <a:solidFill>
                  <a:srgbClr val="FF0000"/>
                </a:solidFill>
              </a:rPr>
              <a:t> </a:t>
            </a:r>
            <a:r>
              <a:rPr lang="en-US" dirty="0"/>
              <a:t>exacerbation</a:t>
            </a:r>
          </a:p>
        </p:txBody>
      </p:sp>
      <p:sp>
        <p:nvSpPr>
          <p:cNvPr id="12" name="Text Placeholder 11">
            <a:extLst>
              <a:ext uri="{FF2B5EF4-FFF2-40B4-BE49-F238E27FC236}">
                <a16:creationId xmlns:a16="http://schemas.microsoft.com/office/drawing/2014/main" id="{516D207F-1FBF-45DA-991E-B722B3F2D47C}"/>
              </a:ext>
            </a:extLst>
          </p:cNvPr>
          <p:cNvSpPr>
            <a:spLocks noGrp="1"/>
          </p:cNvSpPr>
          <p:nvPr>
            <p:ph type="body" sz="quarter" idx="13"/>
          </p:nvPr>
        </p:nvSpPr>
        <p:spPr>
          <a:xfrm>
            <a:off x="246986" y="4880048"/>
            <a:ext cx="8573163" cy="184666"/>
          </a:xfrm>
        </p:spPr>
        <p:txBody>
          <a:bodyPr/>
          <a:lstStyle/>
          <a:p>
            <a:r>
              <a:rPr lang="en-GB" altLang="en-US" sz="600" dirty="0"/>
              <a:t>A population-based cohort study, from April 2007 and September 2015, used linked primary and secondary care electronic healthcare records of 424,326 patients with asthma; over 60% of the total study population had mild asthma (BTS Step 1/2).</a:t>
            </a:r>
            <a:br>
              <a:rPr lang="en-GB" altLang="en-US" sz="600" dirty="0"/>
            </a:br>
            <a:r>
              <a:rPr lang="en-GB" altLang="en-US" sz="600" dirty="0"/>
              <a:t>BTS = British Thoracic Society.</a:t>
            </a:r>
          </a:p>
          <a:p>
            <a:r>
              <a:rPr lang="en-GB" altLang="en-US" sz="600" dirty="0"/>
              <a:t>Bloom CI et al. </a:t>
            </a:r>
            <a:r>
              <a:rPr lang="en-GB" altLang="en-US" sz="600" i="1" dirty="0"/>
              <a:t>Thorax. </a:t>
            </a:r>
            <a:r>
              <a:rPr lang="en-GB" altLang="en-US" sz="600" dirty="0"/>
              <a:t>2018;73:313-320.</a:t>
            </a:r>
            <a:endParaRPr lang="en-GB" sz="600" dirty="0"/>
          </a:p>
        </p:txBody>
      </p:sp>
      <p:sp>
        <p:nvSpPr>
          <p:cNvPr id="7" name="TextBox 10">
            <a:extLst>
              <a:ext uri="{FF2B5EF4-FFF2-40B4-BE49-F238E27FC236}">
                <a16:creationId xmlns:a16="http://schemas.microsoft.com/office/drawing/2014/main" id="{D3156073-AD79-6048-AABE-07062EEDAF46}"/>
              </a:ext>
            </a:extLst>
          </p:cNvPr>
          <p:cNvSpPr txBox="1">
            <a:spLocks noChangeArrowheads="1"/>
          </p:cNvSpPr>
          <p:nvPr/>
        </p:nvSpPr>
        <p:spPr bwMode="auto">
          <a:xfrm>
            <a:off x="486216" y="928870"/>
            <a:ext cx="8141590" cy="338554"/>
          </a:xfrm>
          <a:prstGeom prst="rect">
            <a:avLst/>
          </a:prstGeom>
          <a:noFill/>
          <a:ln>
            <a:no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defTabSz="457154" eaLnBrk="1" hangingPunct="1">
              <a:defRPr/>
            </a:pPr>
            <a:r>
              <a:rPr lang="en-GB" sz="1600" b="1" dirty="0">
                <a:solidFill>
                  <a:srgbClr val="D0006F"/>
                </a:solidFill>
                <a:latin typeface="Arial" panose="020B0604020202020204" pitchFamily="34" charset="0"/>
                <a:ea typeface="ＭＳ Ｐゴシック" charset="0"/>
                <a:cs typeface="Arial" panose="020B0604020202020204" pitchFamily="34" charset="0"/>
              </a:rPr>
              <a:t>Time to first asthma exacerbation during follow up by age groups and severities</a:t>
            </a:r>
            <a:endParaRPr lang="en-GB" sz="1600" b="1" baseline="30000" dirty="0">
              <a:solidFill>
                <a:srgbClr val="D0006F"/>
              </a:solidFill>
              <a:latin typeface="Arial" panose="020B0604020202020204" pitchFamily="34" charset="0"/>
              <a:ea typeface="ＭＳ Ｐゴシック" charset="0"/>
              <a:cs typeface="Arial" panose="020B0604020202020204" pitchFamily="34" charset="0"/>
            </a:endParaRPr>
          </a:p>
        </p:txBody>
      </p:sp>
      <p:grpSp>
        <p:nvGrpSpPr>
          <p:cNvPr id="295" name="Group 294">
            <a:extLst>
              <a:ext uri="{FF2B5EF4-FFF2-40B4-BE49-F238E27FC236}">
                <a16:creationId xmlns:a16="http://schemas.microsoft.com/office/drawing/2014/main" id="{0C4CF1B6-ED7E-48D2-B119-514F59234248}"/>
              </a:ext>
            </a:extLst>
          </p:cNvPr>
          <p:cNvGrpSpPr/>
          <p:nvPr/>
        </p:nvGrpSpPr>
        <p:grpSpPr>
          <a:xfrm>
            <a:off x="486216" y="4129003"/>
            <a:ext cx="8363538" cy="216195"/>
            <a:chOff x="892571" y="5475730"/>
            <a:chExt cx="11151384" cy="288259"/>
          </a:xfrm>
        </p:grpSpPr>
        <p:cxnSp>
          <p:nvCxnSpPr>
            <p:cNvPr id="277" name="Straight Connector 276">
              <a:extLst>
                <a:ext uri="{FF2B5EF4-FFF2-40B4-BE49-F238E27FC236}">
                  <a16:creationId xmlns:a16="http://schemas.microsoft.com/office/drawing/2014/main" id="{339F4D72-A142-41E3-AAC5-F93829BD1D24}"/>
                </a:ext>
              </a:extLst>
            </p:cNvPr>
            <p:cNvCxnSpPr>
              <a:cxnSpLocks/>
            </p:cNvCxnSpPr>
            <p:nvPr/>
          </p:nvCxnSpPr>
          <p:spPr>
            <a:xfrm>
              <a:off x="892571" y="5591378"/>
              <a:ext cx="270749" cy="0"/>
            </a:xfrm>
            <a:prstGeom prst="line">
              <a:avLst/>
            </a:prstGeom>
            <a:ln w="25400">
              <a:solidFill>
                <a:srgbClr val="D0006F"/>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F0D53712-FEF0-41F9-9BD6-10A9D2D38B81}"/>
                </a:ext>
              </a:extLst>
            </p:cNvPr>
            <p:cNvCxnSpPr>
              <a:cxnSpLocks/>
            </p:cNvCxnSpPr>
            <p:nvPr/>
          </p:nvCxnSpPr>
          <p:spPr>
            <a:xfrm>
              <a:off x="2028742" y="5591378"/>
              <a:ext cx="270749"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400A0C07-D774-4079-8DF9-0AF0D8FCBA91}"/>
                </a:ext>
              </a:extLst>
            </p:cNvPr>
            <p:cNvCxnSpPr>
              <a:cxnSpLocks/>
            </p:cNvCxnSpPr>
            <p:nvPr/>
          </p:nvCxnSpPr>
          <p:spPr>
            <a:xfrm>
              <a:off x="4397713" y="5591378"/>
              <a:ext cx="270749"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ABF92A8D-D698-4F69-8553-DD2664EFB024}"/>
                </a:ext>
              </a:extLst>
            </p:cNvPr>
            <p:cNvCxnSpPr>
              <a:cxnSpLocks/>
            </p:cNvCxnSpPr>
            <p:nvPr/>
          </p:nvCxnSpPr>
          <p:spPr>
            <a:xfrm>
              <a:off x="3229715" y="5591378"/>
              <a:ext cx="270749"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DFCCC801-5EB6-4F6B-8BCB-B2E33A9A3F1B}"/>
                </a:ext>
              </a:extLst>
            </p:cNvPr>
            <p:cNvCxnSpPr>
              <a:cxnSpLocks/>
            </p:cNvCxnSpPr>
            <p:nvPr/>
          </p:nvCxnSpPr>
          <p:spPr>
            <a:xfrm>
              <a:off x="5596708" y="5591378"/>
              <a:ext cx="270749"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988CC48-9189-4523-AFB9-37E4A5F7F33B}"/>
                </a:ext>
              </a:extLst>
            </p:cNvPr>
            <p:cNvCxnSpPr>
              <a:cxnSpLocks/>
            </p:cNvCxnSpPr>
            <p:nvPr/>
          </p:nvCxnSpPr>
          <p:spPr>
            <a:xfrm>
              <a:off x="6767431" y="5591378"/>
              <a:ext cx="270749" cy="0"/>
            </a:xfrm>
            <a:prstGeom prst="line">
              <a:avLst/>
            </a:prstGeom>
            <a:ln w="25400">
              <a:solidFill>
                <a:srgbClr val="C4D600"/>
              </a:solidFill>
            </a:ln>
          </p:spPr>
          <p:style>
            <a:lnRef idx="1">
              <a:schemeClr val="accent1"/>
            </a:lnRef>
            <a:fillRef idx="0">
              <a:schemeClr val="accent1"/>
            </a:fillRef>
            <a:effectRef idx="0">
              <a:schemeClr val="accent1"/>
            </a:effectRef>
            <a:fontRef idx="minor">
              <a:schemeClr val="tx1"/>
            </a:fontRef>
          </p:style>
        </p:cxnSp>
        <p:sp>
          <p:nvSpPr>
            <p:cNvPr id="285" name="TextBox 284">
              <a:extLst>
                <a:ext uri="{FF2B5EF4-FFF2-40B4-BE49-F238E27FC236}">
                  <a16:creationId xmlns:a16="http://schemas.microsoft.com/office/drawing/2014/main" id="{9EA91435-F9E9-44E1-A2D3-EB533D8D0839}"/>
                </a:ext>
              </a:extLst>
            </p:cNvPr>
            <p:cNvSpPr txBox="1"/>
            <p:nvPr/>
          </p:nvSpPr>
          <p:spPr>
            <a:xfrm>
              <a:off x="1094504" y="5493146"/>
              <a:ext cx="1150289" cy="270843"/>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BTS Step 6</a:t>
              </a:r>
            </a:p>
          </p:txBody>
        </p:sp>
        <p:sp>
          <p:nvSpPr>
            <p:cNvPr id="286" name="TextBox 285">
              <a:extLst>
                <a:ext uri="{FF2B5EF4-FFF2-40B4-BE49-F238E27FC236}">
                  <a16:creationId xmlns:a16="http://schemas.microsoft.com/office/drawing/2014/main" id="{473872AA-360F-4169-96D2-1BAC8B50C78A}"/>
                </a:ext>
              </a:extLst>
            </p:cNvPr>
            <p:cNvSpPr txBox="1"/>
            <p:nvPr/>
          </p:nvSpPr>
          <p:spPr>
            <a:xfrm>
              <a:off x="2244794" y="5493146"/>
              <a:ext cx="1185528" cy="270843"/>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BTS Step 5</a:t>
              </a:r>
            </a:p>
          </p:txBody>
        </p:sp>
        <p:sp>
          <p:nvSpPr>
            <p:cNvPr id="287" name="TextBox 286">
              <a:extLst>
                <a:ext uri="{FF2B5EF4-FFF2-40B4-BE49-F238E27FC236}">
                  <a16:creationId xmlns:a16="http://schemas.microsoft.com/office/drawing/2014/main" id="{E60978DE-FD53-4CAA-9B62-247D431F237E}"/>
                </a:ext>
              </a:extLst>
            </p:cNvPr>
            <p:cNvSpPr txBox="1"/>
            <p:nvPr/>
          </p:nvSpPr>
          <p:spPr>
            <a:xfrm>
              <a:off x="3430322" y="5493146"/>
              <a:ext cx="1150289" cy="270843"/>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BTS Step 4</a:t>
              </a:r>
            </a:p>
          </p:txBody>
        </p:sp>
        <p:sp>
          <p:nvSpPr>
            <p:cNvPr id="288" name="TextBox 287">
              <a:extLst>
                <a:ext uri="{FF2B5EF4-FFF2-40B4-BE49-F238E27FC236}">
                  <a16:creationId xmlns:a16="http://schemas.microsoft.com/office/drawing/2014/main" id="{7B7DCF39-F640-43DB-891A-5D70AB1D5B98}"/>
                </a:ext>
              </a:extLst>
            </p:cNvPr>
            <p:cNvSpPr txBox="1"/>
            <p:nvPr/>
          </p:nvSpPr>
          <p:spPr>
            <a:xfrm>
              <a:off x="4601196" y="5493146"/>
              <a:ext cx="1146241" cy="270843"/>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BTS Step 3</a:t>
              </a:r>
            </a:p>
          </p:txBody>
        </p:sp>
        <p:sp>
          <p:nvSpPr>
            <p:cNvPr id="290" name="TextBox 289">
              <a:extLst>
                <a:ext uri="{FF2B5EF4-FFF2-40B4-BE49-F238E27FC236}">
                  <a16:creationId xmlns:a16="http://schemas.microsoft.com/office/drawing/2014/main" id="{64E94713-16E6-4EA8-A0B9-74F771137D72}"/>
                </a:ext>
              </a:extLst>
            </p:cNvPr>
            <p:cNvSpPr txBox="1"/>
            <p:nvPr/>
          </p:nvSpPr>
          <p:spPr>
            <a:xfrm>
              <a:off x="5804930" y="5493146"/>
              <a:ext cx="1055833" cy="270843"/>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BTS Step 2</a:t>
              </a:r>
            </a:p>
          </p:txBody>
        </p:sp>
        <p:sp>
          <p:nvSpPr>
            <p:cNvPr id="291" name="TextBox 290">
              <a:extLst>
                <a:ext uri="{FF2B5EF4-FFF2-40B4-BE49-F238E27FC236}">
                  <a16:creationId xmlns:a16="http://schemas.microsoft.com/office/drawing/2014/main" id="{319C6E5C-E2C8-4003-8B02-981EA760B064}"/>
                </a:ext>
              </a:extLst>
            </p:cNvPr>
            <p:cNvSpPr txBox="1"/>
            <p:nvPr/>
          </p:nvSpPr>
          <p:spPr>
            <a:xfrm>
              <a:off x="6964943" y="5493146"/>
              <a:ext cx="1055833" cy="270843"/>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BTS Step 1</a:t>
              </a:r>
            </a:p>
          </p:txBody>
        </p:sp>
        <p:cxnSp>
          <p:nvCxnSpPr>
            <p:cNvPr id="292" name="Straight Connector 291">
              <a:extLst>
                <a:ext uri="{FF2B5EF4-FFF2-40B4-BE49-F238E27FC236}">
                  <a16:creationId xmlns:a16="http://schemas.microsoft.com/office/drawing/2014/main" id="{0C070654-F516-4C2C-A35A-8854CEB91122}"/>
                </a:ext>
              </a:extLst>
            </p:cNvPr>
            <p:cNvCxnSpPr>
              <a:cxnSpLocks/>
            </p:cNvCxnSpPr>
            <p:nvPr/>
          </p:nvCxnSpPr>
          <p:spPr>
            <a:xfrm>
              <a:off x="7933214" y="5591378"/>
              <a:ext cx="326165"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94" name="TextBox 293">
              <a:extLst>
                <a:ext uri="{FF2B5EF4-FFF2-40B4-BE49-F238E27FC236}">
                  <a16:creationId xmlns:a16="http://schemas.microsoft.com/office/drawing/2014/main" id="{C1380577-2F01-40EE-977A-5AB2604E16F0}"/>
                </a:ext>
              </a:extLst>
            </p:cNvPr>
            <p:cNvSpPr txBox="1"/>
            <p:nvPr/>
          </p:nvSpPr>
          <p:spPr>
            <a:xfrm>
              <a:off x="8194503" y="5475730"/>
              <a:ext cx="3849452" cy="270843"/>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Median time to first exacerbation for patients in BTS Step 4</a:t>
              </a:r>
            </a:p>
          </p:txBody>
        </p:sp>
      </p:grpSp>
      <p:sp>
        <p:nvSpPr>
          <p:cNvPr id="274" name="TextBox 273">
            <a:extLst>
              <a:ext uri="{FF2B5EF4-FFF2-40B4-BE49-F238E27FC236}">
                <a16:creationId xmlns:a16="http://schemas.microsoft.com/office/drawing/2014/main" id="{021FE6DF-8990-4144-A206-B8D9E3876440}"/>
              </a:ext>
            </a:extLst>
          </p:cNvPr>
          <p:cNvSpPr txBox="1"/>
          <p:nvPr/>
        </p:nvSpPr>
        <p:spPr>
          <a:xfrm>
            <a:off x="6211250" y="1543997"/>
            <a:ext cx="2151741" cy="203133"/>
          </a:xfrm>
          <a:prstGeom prst="rect">
            <a:avLst/>
          </a:prstGeom>
          <a:noFill/>
        </p:spPr>
        <p:txBody>
          <a:bodyPr wrap="square" rtlCol="0">
            <a:spAutoFit/>
          </a:bodyPr>
          <a:lstStyle/>
          <a:p>
            <a:pPr algn="ctr" defTabSz="685800">
              <a:lnSpc>
                <a:spcPct val="90000"/>
              </a:lnSpc>
              <a:spcBef>
                <a:spcPts val="900"/>
              </a:spcBef>
              <a:buClr>
                <a:srgbClr val="7F134C"/>
              </a:buClr>
              <a:defRPr/>
            </a:pPr>
            <a:r>
              <a:rPr lang="en-US" sz="800" b="1" dirty="0">
                <a:latin typeface="Arial"/>
              </a:rPr>
              <a:t>55 years of age and older (n=113,575)</a:t>
            </a:r>
          </a:p>
        </p:txBody>
      </p:sp>
      <p:sp>
        <p:nvSpPr>
          <p:cNvPr id="253" name="TextBox 252">
            <a:extLst>
              <a:ext uri="{FF2B5EF4-FFF2-40B4-BE49-F238E27FC236}">
                <a16:creationId xmlns:a16="http://schemas.microsoft.com/office/drawing/2014/main" id="{B8CC1AAE-6308-4359-B76E-50596FF362C1}"/>
              </a:ext>
            </a:extLst>
          </p:cNvPr>
          <p:cNvSpPr txBox="1"/>
          <p:nvPr/>
        </p:nvSpPr>
        <p:spPr>
          <a:xfrm>
            <a:off x="6104366" y="3698157"/>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0</a:t>
            </a:r>
          </a:p>
        </p:txBody>
      </p:sp>
      <p:sp>
        <p:nvSpPr>
          <p:cNvPr id="258" name="TextBox 257">
            <a:extLst>
              <a:ext uri="{FF2B5EF4-FFF2-40B4-BE49-F238E27FC236}">
                <a16:creationId xmlns:a16="http://schemas.microsoft.com/office/drawing/2014/main" id="{A6712984-B15A-4D27-8E4A-4F178CF87086}"/>
              </a:ext>
            </a:extLst>
          </p:cNvPr>
          <p:cNvSpPr txBox="1"/>
          <p:nvPr/>
        </p:nvSpPr>
        <p:spPr>
          <a:xfrm>
            <a:off x="6554744" y="3696472"/>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2</a:t>
            </a:r>
          </a:p>
        </p:txBody>
      </p:sp>
      <p:sp>
        <p:nvSpPr>
          <p:cNvPr id="261" name="TextBox 260">
            <a:extLst>
              <a:ext uri="{FF2B5EF4-FFF2-40B4-BE49-F238E27FC236}">
                <a16:creationId xmlns:a16="http://schemas.microsoft.com/office/drawing/2014/main" id="{952E8FC3-CBAA-4C58-B975-1881E09B0AD1}"/>
              </a:ext>
            </a:extLst>
          </p:cNvPr>
          <p:cNvSpPr txBox="1"/>
          <p:nvPr/>
        </p:nvSpPr>
        <p:spPr>
          <a:xfrm>
            <a:off x="7008530" y="3697252"/>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4</a:t>
            </a:r>
          </a:p>
        </p:txBody>
      </p:sp>
      <p:sp>
        <p:nvSpPr>
          <p:cNvPr id="267" name="TextBox 266">
            <a:extLst>
              <a:ext uri="{FF2B5EF4-FFF2-40B4-BE49-F238E27FC236}">
                <a16:creationId xmlns:a16="http://schemas.microsoft.com/office/drawing/2014/main" id="{75E5B702-328A-4D59-9B17-AD00E9603EC9}"/>
              </a:ext>
            </a:extLst>
          </p:cNvPr>
          <p:cNvSpPr txBox="1"/>
          <p:nvPr/>
        </p:nvSpPr>
        <p:spPr>
          <a:xfrm>
            <a:off x="7460610" y="3698568"/>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6</a:t>
            </a:r>
          </a:p>
        </p:txBody>
      </p:sp>
      <p:sp>
        <p:nvSpPr>
          <p:cNvPr id="270" name="TextBox 269">
            <a:extLst>
              <a:ext uri="{FF2B5EF4-FFF2-40B4-BE49-F238E27FC236}">
                <a16:creationId xmlns:a16="http://schemas.microsoft.com/office/drawing/2014/main" id="{9457FC0B-BE65-4EB0-8242-9EF133A386DA}"/>
              </a:ext>
            </a:extLst>
          </p:cNvPr>
          <p:cNvSpPr txBox="1"/>
          <p:nvPr/>
        </p:nvSpPr>
        <p:spPr>
          <a:xfrm>
            <a:off x="7915118" y="3699884"/>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8</a:t>
            </a:r>
          </a:p>
        </p:txBody>
      </p:sp>
      <p:sp>
        <p:nvSpPr>
          <p:cNvPr id="249" name="TextBox 248">
            <a:extLst>
              <a:ext uri="{FF2B5EF4-FFF2-40B4-BE49-F238E27FC236}">
                <a16:creationId xmlns:a16="http://schemas.microsoft.com/office/drawing/2014/main" id="{5336991D-1B8F-476F-BEC6-1BD604354AE4}"/>
              </a:ext>
            </a:extLst>
          </p:cNvPr>
          <p:cNvSpPr txBox="1"/>
          <p:nvPr/>
        </p:nvSpPr>
        <p:spPr>
          <a:xfrm>
            <a:off x="954041" y="3672402"/>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0</a:t>
            </a:r>
          </a:p>
        </p:txBody>
      </p:sp>
      <p:sp>
        <p:nvSpPr>
          <p:cNvPr id="255" name="TextBox 254">
            <a:extLst>
              <a:ext uri="{FF2B5EF4-FFF2-40B4-BE49-F238E27FC236}">
                <a16:creationId xmlns:a16="http://schemas.microsoft.com/office/drawing/2014/main" id="{44699731-57F4-4EC4-BA2D-74C830471EDE}"/>
              </a:ext>
            </a:extLst>
          </p:cNvPr>
          <p:cNvSpPr txBox="1"/>
          <p:nvPr/>
        </p:nvSpPr>
        <p:spPr>
          <a:xfrm>
            <a:off x="1406416" y="3677207"/>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2</a:t>
            </a:r>
          </a:p>
        </p:txBody>
      </p:sp>
      <p:sp>
        <p:nvSpPr>
          <p:cNvPr id="259" name="TextBox 258">
            <a:extLst>
              <a:ext uri="{FF2B5EF4-FFF2-40B4-BE49-F238E27FC236}">
                <a16:creationId xmlns:a16="http://schemas.microsoft.com/office/drawing/2014/main" id="{4C3E5B39-1A45-4CAE-92AA-ADBC479E3980}"/>
              </a:ext>
            </a:extLst>
          </p:cNvPr>
          <p:cNvSpPr txBox="1"/>
          <p:nvPr/>
        </p:nvSpPr>
        <p:spPr>
          <a:xfrm>
            <a:off x="1853380" y="3677207"/>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4</a:t>
            </a:r>
          </a:p>
        </p:txBody>
      </p:sp>
      <p:sp>
        <p:nvSpPr>
          <p:cNvPr id="263" name="TextBox 262">
            <a:extLst>
              <a:ext uri="{FF2B5EF4-FFF2-40B4-BE49-F238E27FC236}">
                <a16:creationId xmlns:a16="http://schemas.microsoft.com/office/drawing/2014/main" id="{477B2DF6-DB3E-4B1D-A624-8E747E842A53}"/>
              </a:ext>
            </a:extLst>
          </p:cNvPr>
          <p:cNvSpPr txBox="1"/>
          <p:nvPr/>
        </p:nvSpPr>
        <p:spPr>
          <a:xfrm>
            <a:off x="2300343" y="3677207"/>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6</a:t>
            </a:r>
          </a:p>
        </p:txBody>
      </p:sp>
      <p:sp>
        <p:nvSpPr>
          <p:cNvPr id="268" name="TextBox 267">
            <a:extLst>
              <a:ext uri="{FF2B5EF4-FFF2-40B4-BE49-F238E27FC236}">
                <a16:creationId xmlns:a16="http://schemas.microsoft.com/office/drawing/2014/main" id="{E809E969-D398-44BB-8C32-A40B887881A6}"/>
              </a:ext>
            </a:extLst>
          </p:cNvPr>
          <p:cNvSpPr txBox="1"/>
          <p:nvPr/>
        </p:nvSpPr>
        <p:spPr>
          <a:xfrm>
            <a:off x="2756887" y="3677207"/>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8</a:t>
            </a:r>
          </a:p>
        </p:txBody>
      </p:sp>
      <p:cxnSp>
        <p:nvCxnSpPr>
          <p:cNvPr id="11" name="Straight Connector 10">
            <a:extLst>
              <a:ext uri="{FF2B5EF4-FFF2-40B4-BE49-F238E27FC236}">
                <a16:creationId xmlns:a16="http://schemas.microsoft.com/office/drawing/2014/main" id="{1E42FB88-DA98-4E41-925A-BAE58EBDC6A7}"/>
              </a:ext>
            </a:extLst>
          </p:cNvPr>
          <p:cNvCxnSpPr/>
          <p:nvPr/>
        </p:nvCxnSpPr>
        <p:spPr>
          <a:xfrm>
            <a:off x="1059652" y="1836717"/>
            <a:ext cx="1941723"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334DF5B-94CA-41C4-8CA5-F3D68005B5C9}"/>
              </a:ext>
            </a:extLst>
          </p:cNvPr>
          <p:cNvCxnSpPr/>
          <p:nvPr/>
        </p:nvCxnSpPr>
        <p:spPr>
          <a:xfrm>
            <a:off x="1059652" y="2298048"/>
            <a:ext cx="1941723"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26F240-3F56-41AF-9ABD-8F0A241A184D}"/>
              </a:ext>
            </a:extLst>
          </p:cNvPr>
          <p:cNvCxnSpPr/>
          <p:nvPr/>
        </p:nvCxnSpPr>
        <p:spPr>
          <a:xfrm>
            <a:off x="1059652" y="2755248"/>
            <a:ext cx="1941723"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681CBE0-DC6F-4BE0-8E25-E9B1B18D9C19}"/>
              </a:ext>
            </a:extLst>
          </p:cNvPr>
          <p:cNvCxnSpPr/>
          <p:nvPr/>
        </p:nvCxnSpPr>
        <p:spPr>
          <a:xfrm>
            <a:off x="1059652" y="3212448"/>
            <a:ext cx="1941723"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AE446E8B-CCAB-46AF-8044-8A1586E42859}"/>
              </a:ext>
            </a:extLst>
          </p:cNvPr>
          <p:cNvCxnSpPr/>
          <p:nvPr/>
        </p:nvCxnSpPr>
        <p:spPr>
          <a:xfrm>
            <a:off x="6204529" y="1802288"/>
            <a:ext cx="1941723"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EA2FCEA-63F8-4B8D-B2CA-FFD7B88F98DE}"/>
              </a:ext>
            </a:extLst>
          </p:cNvPr>
          <p:cNvCxnSpPr/>
          <p:nvPr/>
        </p:nvCxnSpPr>
        <p:spPr>
          <a:xfrm>
            <a:off x="6204529" y="2270505"/>
            <a:ext cx="1941723"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3953CD18-C11B-4E0E-A88A-FE051721D2BE}"/>
              </a:ext>
            </a:extLst>
          </p:cNvPr>
          <p:cNvCxnSpPr/>
          <p:nvPr/>
        </p:nvCxnSpPr>
        <p:spPr>
          <a:xfrm>
            <a:off x="6204529" y="2746984"/>
            <a:ext cx="1941723"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739F9696-F94A-4888-A7D8-678DCBCBDEE0}"/>
              </a:ext>
            </a:extLst>
          </p:cNvPr>
          <p:cNvCxnSpPr/>
          <p:nvPr/>
        </p:nvCxnSpPr>
        <p:spPr>
          <a:xfrm>
            <a:off x="6204529" y="3217956"/>
            <a:ext cx="1941723"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28D4B3B2-6909-4013-8776-6B881AED2240}"/>
              </a:ext>
            </a:extLst>
          </p:cNvPr>
          <p:cNvCxnSpPr>
            <a:cxnSpLocks/>
          </p:cNvCxnSpPr>
          <p:nvPr/>
        </p:nvCxnSpPr>
        <p:spPr>
          <a:xfrm>
            <a:off x="6204529" y="3704076"/>
            <a:ext cx="1961003"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033FC9F-7176-414E-88C7-89B1E72B4C6A}"/>
              </a:ext>
            </a:extLst>
          </p:cNvPr>
          <p:cNvCxnSpPr>
            <a:cxnSpLocks/>
          </p:cNvCxnSpPr>
          <p:nvPr/>
        </p:nvCxnSpPr>
        <p:spPr>
          <a:xfrm>
            <a:off x="1059652" y="3683419"/>
            <a:ext cx="1961003"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83AD0BF-F6A5-46CA-B3A3-AD20CA6BE5F1}"/>
              </a:ext>
            </a:extLst>
          </p:cNvPr>
          <p:cNvCxnSpPr/>
          <p:nvPr/>
        </p:nvCxnSpPr>
        <p:spPr>
          <a:xfrm>
            <a:off x="2877435" y="3651746"/>
            <a:ext cx="0" cy="3167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C0DB6B4-2DB0-4447-B619-092A69B28689}"/>
              </a:ext>
            </a:extLst>
          </p:cNvPr>
          <p:cNvCxnSpPr>
            <a:cxnSpLocks/>
          </p:cNvCxnSpPr>
          <p:nvPr/>
        </p:nvCxnSpPr>
        <p:spPr>
          <a:xfrm>
            <a:off x="2427379" y="3651746"/>
            <a:ext cx="0" cy="3167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17A4906B-07AB-4831-8643-EA451677D68D}"/>
              </a:ext>
            </a:extLst>
          </p:cNvPr>
          <p:cNvCxnSpPr/>
          <p:nvPr/>
        </p:nvCxnSpPr>
        <p:spPr>
          <a:xfrm>
            <a:off x="1977322" y="3651746"/>
            <a:ext cx="0" cy="3167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97056E5-BB40-40A2-A439-E8E018729485}"/>
              </a:ext>
            </a:extLst>
          </p:cNvPr>
          <p:cNvCxnSpPr/>
          <p:nvPr/>
        </p:nvCxnSpPr>
        <p:spPr>
          <a:xfrm>
            <a:off x="1520122" y="3651746"/>
            <a:ext cx="0" cy="3167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79C07C7E-D8E5-42EA-AC01-11B6319C9CBD}"/>
              </a:ext>
            </a:extLst>
          </p:cNvPr>
          <p:cNvCxnSpPr/>
          <p:nvPr/>
        </p:nvCxnSpPr>
        <p:spPr>
          <a:xfrm>
            <a:off x="1074197" y="3651746"/>
            <a:ext cx="0" cy="3167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12BD53D8-EF20-49CC-9F17-27C4D18FEA47}"/>
              </a:ext>
            </a:extLst>
          </p:cNvPr>
          <p:cNvCxnSpPr/>
          <p:nvPr/>
        </p:nvCxnSpPr>
        <p:spPr>
          <a:xfrm>
            <a:off x="6213716" y="3672403"/>
            <a:ext cx="0" cy="3167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BE189623-A0D4-4551-A849-226448EDBF9B}"/>
              </a:ext>
            </a:extLst>
          </p:cNvPr>
          <p:cNvCxnSpPr/>
          <p:nvPr/>
        </p:nvCxnSpPr>
        <p:spPr>
          <a:xfrm>
            <a:off x="6663773" y="3672403"/>
            <a:ext cx="0" cy="316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E718B45-2591-428C-AB7A-3B2B8FFAF5A8}"/>
              </a:ext>
            </a:extLst>
          </p:cNvPr>
          <p:cNvCxnSpPr/>
          <p:nvPr/>
        </p:nvCxnSpPr>
        <p:spPr>
          <a:xfrm>
            <a:off x="7122758" y="3672403"/>
            <a:ext cx="0" cy="3167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96C9C72E-F681-45D2-AFD3-6913BD7ADB54}"/>
              </a:ext>
            </a:extLst>
          </p:cNvPr>
          <p:cNvCxnSpPr/>
          <p:nvPr/>
        </p:nvCxnSpPr>
        <p:spPr>
          <a:xfrm>
            <a:off x="7576387" y="3672403"/>
            <a:ext cx="0" cy="3167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83ACFD0-CFD0-4D3B-AFAB-FEE9FEA6E22F}"/>
              </a:ext>
            </a:extLst>
          </p:cNvPr>
          <p:cNvCxnSpPr>
            <a:cxnSpLocks/>
          </p:cNvCxnSpPr>
          <p:nvPr/>
        </p:nvCxnSpPr>
        <p:spPr>
          <a:xfrm>
            <a:off x="8037158" y="3669067"/>
            <a:ext cx="0" cy="3167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FD4B84E-CDD7-418B-8EB7-90E98B41C3A9}"/>
              </a:ext>
            </a:extLst>
          </p:cNvPr>
          <p:cNvSpPr txBox="1"/>
          <p:nvPr/>
        </p:nvSpPr>
        <p:spPr>
          <a:xfrm>
            <a:off x="2964501" y="1754381"/>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1.00</a:t>
            </a:r>
          </a:p>
        </p:txBody>
      </p:sp>
      <p:sp>
        <p:nvSpPr>
          <p:cNvPr id="195" name="TextBox 194">
            <a:extLst>
              <a:ext uri="{FF2B5EF4-FFF2-40B4-BE49-F238E27FC236}">
                <a16:creationId xmlns:a16="http://schemas.microsoft.com/office/drawing/2014/main" id="{621BFF65-2A2C-4846-A3FB-B87A599E235F}"/>
              </a:ext>
            </a:extLst>
          </p:cNvPr>
          <p:cNvSpPr txBox="1"/>
          <p:nvPr/>
        </p:nvSpPr>
        <p:spPr>
          <a:xfrm>
            <a:off x="8118958" y="1716852"/>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1.00</a:t>
            </a:r>
          </a:p>
        </p:txBody>
      </p:sp>
      <p:sp>
        <p:nvSpPr>
          <p:cNvPr id="197" name="TextBox 196">
            <a:extLst>
              <a:ext uri="{FF2B5EF4-FFF2-40B4-BE49-F238E27FC236}">
                <a16:creationId xmlns:a16="http://schemas.microsoft.com/office/drawing/2014/main" id="{DDC4CA42-FA57-4BEF-97BC-7F9D911E1D1C}"/>
              </a:ext>
            </a:extLst>
          </p:cNvPr>
          <p:cNvSpPr txBox="1"/>
          <p:nvPr/>
        </p:nvSpPr>
        <p:spPr>
          <a:xfrm>
            <a:off x="2961089" y="2216785"/>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0.75</a:t>
            </a:r>
          </a:p>
        </p:txBody>
      </p:sp>
      <p:sp>
        <p:nvSpPr>
          <p:cNvPr id="200" name="TextBox 199">
            <a:extLst>
              <a:ext uri="{FF2B5EF4-FFF2-40B4-BE49-F238E27FC236}">
                <a16:creationId xmlns:a16="http://schemas.microsoft.com/office/drawing/2014/main" id="{B7BF85D2-F8D6-4CB8-9600-1AA6437DF010}"/>
              </a:ext>
            </a:extLst>
          </p:cNvPr>
          <p:cNvSpPr txBox="1"/>
          <p:nvPr/>
        </p:nvSpPr>
        <p:spPr>
          <a:xfrm>
            <a:off x="8118958" y="2191581"/>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0.75</a:t>
            </a:r>
          </a:p>
        </p:txBody>
      </p:sp>
      <p:sp>
        <p:nvSpPr>
          <p:cNvPr id="207" name="TextBox 206">
            <a:extLst>
              <a:ext uri="{FF2B5EF4-FFF2-40B4-BE49-F238E27FC236}">
                <a16:creationId xmlns:a16="http://schemas.microsoft.com/office/drawing/2014/main" id="{350C9AB5-C758-43A8-A4F0-FFF6E6A8F159}"/>
              </a:ext>
            </a:extLst>
          </p:cNvPr>
          <p:cNvSpPr txBox="1"/>
          <p:nvPr/>
        </p:nvSpPr>
        <p:spPr>
          <a:xfrm>
            <a:off x="2961088" y="2672912"/>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0.50</a:t>
            </a:r>
          </a:p>
        </p:txBody>
      </p:sp>
      <p:sp>
        <p:nvSpPr>
          <p:cNvPr id="235" name="TextBox 234">
            <a:extLst>
              <a:ext uri="{FF2B5EF4-FFF2-40B4-BE49-F238E27FC236}">
                <a16:creationId xmlns:a16="http://schemas.microsoft.com/office/drawing/2014/main" id="{7B59583A-F267-428D-B7DB-291C29078576}"/>
              </a:ext>
            </a:extLst>
          </p:cNvPr>
          <p:cNvSpPr txBox="1"/>
          <p:nvPr/>
        </p:nvSpPr>
        <p:spPr>
          <a:xfrm>
            <a:off x="8114560" y="2672588"/>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0.50</a:t>
            </a:r>
          </a:p>
        </p:txBody>
      </p:sp>
      <p:sp>
        <p:nvSpPr>
          <p:cNvPr id="237" name="TextBox 236">
            <a:extLst>
              <a:ext uri="{FF2B5EF4-FFF2-40B4-BE49-F238E27FC236}">
                <a16:creationId xmlns:a16="http://schemas.microsoft.com/office/drawing/2014/main" id="{792908AE-646D-498D-9C2B-761299F11388}"/>
              </a:ext>
            </a:extLst>
          </p:cNvPr>
          <p:cNvSpPr txBox="1"/>
          <p:nvPr/>
        </p:nvSpPr>
        <p:spPr>
          <a:xfrm>
            <a:off x="2964501" y="3128796"/>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0.25</a:t>
            </a:r>
          </a:p>
        </p:txBody>
      </p:sp>
      <p:sp>
        <p:nvSpPr>
          <p:cNvPr id="243" name="TextBox 242">
            <a:extLst>
              <a:ext uri="{FF2B5EF4-FFF2-40B4-BE49-F238E27FC236}">
                <a16:creationId xmlns:a16="http://schemas.microsoft.com/office/drawing/2014/main" id="{52A72BEC-8AEC-48B9-B852-920AACCC3134}"/>
              </a:ext>
            </a:extLst>
          </p:cNvPr>
          <p:cNvSpPr txBox="1"/>
          <p:nvPr/>
        </p:nvSpPr>
        <p:spPr>
          <a:xfrm>
            <a:off x="8118958" y="3128796"/>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0.25</a:t>
            </a:r>
          </a:p>
        </p:txBody>
      </p:sp>
      <p:sp>
        <p:nvSpPr>
          <p:cNvPr id="244" name="TextBox 243">
            <a:extLst>
              <a:ext uri="{FF2B5EF4-FFF2-40B4-BE49-F238E27FC236}">
                <a16:creationId xmlns:a16="http://schemas.microsoft.com/office/drawing/2014/main" id="{6ED4EAF6-7D06-46FB-978D-096F2A42AAB4}"/>
              </a:ext>
            </a:extLst>
          </p:cNvPr>
          <p:cNvSpPr txBox="1"/>
          <p:nvPr/>
        </p:nvSpPr>
        <p:spPr>
          <a:xfrm>
            <a:off x="2964499" y="3590848"/>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0.00</a:t>
            </a:r>
          </a:p>
        </p:txBody>
      </p:sp>
      <p:sp>
        <p:nvSpPr>
          <p:cNvPr id="247" name="TextBox 246">
            <a:extLst>
              <a:ext uri="{FF2B5EF4-FFF2-40B4-BE49-F238E27FC236}">
                <a16:creationId xmlns:a16="http://schemas.microsoft.com/office/drawing/2014/main" id="{0876C928-894F-4851-9EE2-65FD16F0F175}"/>
              </a:ext>
            </a:extLst>
          </p:cNvPr>
          <p:cNvSpPr txBox="1"/>
          <p:nvPr/>
        </p:nvSpPr>
        <p:spPr>
          <a:xfrm>
            <a:off x="8118958" y="3609409"/>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0.00</a:t>
            </a:r>
          </a:p>
        </p:txBody>
      </p:sp>
      <p:sp>
        <p:nvSpPr>
          <p:cNvPr id="47" name="Freeform: Shape 46">
            <a:extLst>
              <a:ext uri="{FF2B5EF4-FFF2-40B4-BE49-F238E27FC236}">
                <a16:creationId xmlns:a16="http://schemas.microsoft.com/office/drawing/2014/main" id="{7D494826-E0F8-4719-BA8A-5DC063A57900}"/>
              </a:ext>
            </a:extLst>
          </p:cNvPr>
          <p:cNvSpPr/>
          <p:nvPr/>
        </p:nvSpPr>
        <p:spPr>
          <a:xfrm>
            <a:off x="1059652" y="1836717"/>
            <a:ext cx="255406" cy="1825077"/>
          </a:xfrm>
          <a:custGeom>
            <a:avLst/>
            <a:gdLst>
              <a:gd name="connsiteX0" fmla="*/ 9928 w 340541"/>
              <a:gd name="connsiteY0" fmla="*/ 2433436 h 2433436"/>
              <a:gd name="connsiteX1" fmla="*/ 12906 w 340541"/>
              <a:gd name="connsiteY1" fmla="*/ 2218984 h 2433436"/>
              <a:gd name="connsiteX2" fmla="*/ 18863 w 340541"/>
              <a:gd name="connsiteY2" fmla="*/ 2013467 h 2433436"/>
              <a:gd name="connsiteX3" fmla="*/ 21842 w 340541"/>
              <a:gd name="connsiteY3" fmla="*/ 2001553 h 2433436"/>
              <a:gd name="connsiteX4" fmla="*/ 24820 w 340541"/>
              <a:gd name="connsiteY4" fmla="*/ 1983682 h 2433436"/>
              <a:gd name="connsiteX5" fmla="*/ 27799 w 340541"/>
              <a:gd name="connsiteY5" fmla="*/ 1885391 h 2433436"/>
              <a:gd name="connsiteX6" fmla="*/ 30777 w 340541"/>
              <a:gd name="connsiteY6" fmla="*/ 1855606 h 2433436"/>
              <a:gd name="connsiteX7" fmla="*/ 36734 w 340541"/>
              <a:gd name="connsiteY7" fmla="*/ 1775187 h 2433436"/>
              <a:gd name="connsiteX8" fmla="*/ 39713 w 340541"/>
              <a:gd name="connsiteY8" fmla="*/ 1721574 h 2433436"/>
              <a:gd name="connsiteX9" fmla="*/ 45670 w 340541"/>
              <a:gd name="connsiteY9" fmla="*/ 1477337 h 2433436"/>
              <a:gd name="connsiteX10" fmla="*/ 45670 w 340541"/>
              <a:gd name="connsiteY10" fmla="*/ 1295648 h 2433436"/>
              <a:gd name="connsiteX11" fmla="*/ 48648 w 340541"/>
              <a:gd name="connsiteY11" fmla="*/ 1274799 h 2433436"/>
              <a:gd name="connsiteX12" fmla="*/ 51627 w 340541"/>
              <a:gd name="connsiteY12" fmla="*/ 1239057 h 2433436"/>
              <a:gd name="connsiteX13" fmla="*/ 57584 w 340541"/>
              <a:gd name="connsiteY13" fmla="*/ 1218207 h 2433436"/>
              <a:gd name="connsiteX14" fmla="*/ 60562 w 340541"/>
              <a:gd name="connsiteY14" fmla="*/ 1161616 h 2433436"/>
              <a:gd name="connsiteX15" fmla="*/ 66519 w 340541"/>
              <a:gd name="connsiteY15" fmla="*/ 1110981 h 2433436"/>
              <a:gd name="connsiteX16" fmla="*/ 72476 w 340541"/>
              <a:gd name="connsiteY16" fmla="*/ 1102046 h 2433436"/>
              <a:gd name="connsiteX17" fmla="*/ 75455 w 340541"/>
              <a:gd name="connsiteY17" fmla="*/ 1015669 h 2433436"/>
              <a:gd name="connsiteX18" fmla="*/ 81412 w 340541"/>
              <a:gd name="connsiteY18" fmla="*/ 985884 h 2433436"/>
              <a:gd name="connsiteX19" fmla="*/ 84390 w 340541"/>
              <a:gd name="connsiteY19" fmla="*/ 908443 h 2433436"/>
              <a:gd name="connsiteX20" fmla="*/ 93326 w 340541"/>
              <a:gd name="connsiteY20" fmla="*/ 914400 h 2433436"/>
              <a:gd name="connsiteX21" fmla="*/ 102261 w 340541"/>
              <a:gd name="connsiteY21" fmla="*/ 911421 h 2433436"/>
              <a:gd name="connsiteX22" fmla="*/ 105240 w 340541"/>
              <a:gd name="connsiteY22" fmla="*/ 902486 h 2433436"/>
              <a:gd name="connsiteX23" fmla="*/ 108218 w 340541"/>
              <a:gd name="connsiteY23" fmla="*/ 836959 h 2433436"/>
              <a:gd name="connsiteX24" fmla="*/ 111197 w 340541"/>
              <a:gd name="connsiteY24" fmla="*/ 819088 h 2433436"/>
              <a:gd name="connsiteX25" fmla="*/ 114175 w 340541"/>
              <a:gd name="connsiteY25" fmla="*/ 798238 h 2433436"/>
              <a:gd name="connsiteX26" fmla="*/ 117154 w 340541"/>
              <a:gd name="connsiteY26" fmla="*/ 783346 h 2433436"/>
              <a:gd name="connsiteX27" fmla="*/ 129068 w 340541"/>
              <a:gd name="connsiteY27" fmla="*/ 780367 h 2433436"/>
              <a:gd name="connsiteX28" fmla="*/ 140982 w 340541"/>
              <a:gd name="connsiteY28" fmla="*/ 661227 h 2433436"/>
              <a:gd name="connsiteX29" fmla="*/ 152896 w 340541"/>
              <a:gd name="connsiteY29" fmla="*/ 658249 h 2433436"/>
              <a:gd name="connsiteX30" fmla="*/ 161831 w 340541"/>
              <a:gd name="connsiteY30" fmla="*/ 625485 h 2433436"/>
              <a:gd name="connsiteX31" fmla="*/ 164810 w 340541"/>
              <a:gd name="connsiteY31" fmla="*/ 601657 h 2433436"/>
              <a:gd name="connsiteX32" fmla="*/ 167788 w 340541"/>
              <a:gd name="connsiteY32" fmla="*/ 545066 h 2433436"/>
              <a:gd name="connsiteX33" fmla="*/ 170767 w 340541"/>
              <a:gd name="connsiteY33" fmla="*/ 533152 h 2433436"/>
              <a:gd name="connsiteX34" fmla="*/ 179702 w 340541"/>
              <a:gd name="connsiteY34" fmla="*/ 527195 h 2433436"/>
              <a:gd name="connsiteX35" fmla="*/ 185659 w 340541"/>
              <a:gd name="connsiteY35" fmla="*/ 464646 h 2433436"/>
              <a:gd name="connsiteX36" fmla="*/ 191616 w 340541"/>
              <a:gd name="connsiteY36" fmla="*/ 411033 h 2433436"/>
              <a:gd name="connsiteX37" fmla="*/ 197573 w 340541"/>
              <a:gd name="connsiteY37" fmla="*/ 402098 h 2433436"/>
              <a:gd name="connsiteX38" fmla="*/ 200552 w 340541"/>
              <a:gd name="connsiteY38" fmla="*/ 351463 h 2433436"/>
              <a:gd name="connsiteX39" fmla="*/ 203530 w 340541"/>
              <a:gd name="connsiteY39" fmla="*/ 330614 h 2433436"/>
              <a:gd name="connsiteX40" fmla="*/ 206509 w 340541"/>
              <a:gd name="connsiteY40" fmla="*/ 288915 h 2433436"/>
              <a:gd name="connsiteX41" fmla="*/ 230337 w 340541"/>
              <a:gd name="connsiteY41" fmla="*/ 285936 h 2433436"/>
              <a:gd name="connsiteX42" fmla="*/ 239272 w 340541"/>
              <a:gd name="connsiteY42" fmla="*/ 282958 h 2433436"/>
              <a:gd name="connsiteX43" fmla="*/ 248208 w 340541"/>
              <a:gd name="connsiteY43" fmla="*/ 232323 h 2433436"/>
              <a:gd name="connsiteX44" fmla="*/ 251186 w 340541"/>
              <a:gd name="connsiteY44" fmla="*/ 214452 h 2433436"/>
              <a:gd name="connsiteX45" fmla="*/ 254165 w 340541"/>
              <a:gd name="connsiteY45" fmla="*/ 190624 h 2433436"/>
              <a:gd name="connsiteX46" fmla="*/ 257143 w 340541"/>
              <a:gd name="connsiteY46" fmla="*/ 151904 h 2433436"/>
              <a:gd name="connsiteX47" fmla="*/ 334584 w 340541"/>
              <a:gd name="connsiteY47" fmla="*/ 151904 h 2433436"/>
              <a:gd name="connsiteX48" fmla="*/ 337563 w 340541"/>
              <a:gd name="connsiteY48" fmla="*/ 137011 h 2433436"/>
              <a:gd name="connsiteX49" fmla="*/ 340541 w 340541"/>
              <a:gd name="connsiteY49" fmla="*/ 128076 h 2433436"/>
              <a:gd name="connsiteX50" fmla="*/ 337563 w 340541"/>
              <a:gd name="connsiteY50" fmla="*/ 11914 h 2433436"/>
              <a:gd name="connsiteX51" fmla="*/ 334584 w 340541"/>
              <a:gd name="connsiteY51" fmla="*/ 2978 h 2433436"/>
              <a:gd name="connsiteX52" fmla="*/ 325649 w 340541"/>
              <a:gd name="connsiteY52" fmla="*/ 0 h 243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40541" h="2433436">
                <a:moveTo>
                  <a:pt x="9928" y="2433436"/>
                </a:moveTo>
                <a:cubicBezTo>
                  <a:pt x="2860" y="2362764"/>
                  <a:pt x="-9742" y="2286937"/>
                  <a:pt x="12906" y="2218984"/>
                </a:cubicBezTo>
                <a:cubicBezTo>
                  <a:pt x="13254" y="2200218"/>
                  <a:pt x="13128" y="2067949"/>
                  <a:pt x="18863" y="2013467"/>
                </a:cubicBezTo>
                <a:cubicBezTo>
                  <a:pt x="19292" y="2009396"/>
                  <a:pt x="21039" y="2005567"/>
                  <a:pt x="21842" y="2001553"/>
                </a:cubicBezTo>
                <a:cubicBezTo>
                  <a:pt x="23026" y="1995631"/>
                  <a:pt x="23827" y="1989639"/>
                  <a:pt x="24820" y="1983682"/>
                </a:cubicBezTo>
                <a:cubicBezTo>
                  <a:pt x="25813" y="1950918"/>
                  <a:pt x="26276" y="1918134"/>
                  <a:pt x="27799" y="1885391"/>
                </a:cubicBezTo>
                <a:cubicBezTo>
                  <a:pt x="28263" y="1875424"/>
                  <a:pt x="30135" y="1865563"/>
                  <a:pt x="30777" y="1855606"/>
                </a:cubicBezTo>
                <a:cubicBezTo>
                  <a:pt x="35933" y="1775684"/>
                  <a:pt x="29778" y="1816929"/>
                  <a:pt x="36734" y="1775187"/>
                </a:cubicBezTo>
                <a:cubicBezTo>
                  <a:pt x="37727" y="1757316"/>
                  <a:pt x="39297" y="1739468"/>
                  <a:pt x="39713" y="1721574"/>
                </a:cubicBezTo>
                <a:cubicBezTo>
                  <a:pt x="45641" y="1466680"/>
                  <a:pt x="37313" y="1594314"/>
                  <a:pt x="45670" y="1477337"/>
                </a:cubicBezTo>
                <a:cubicBezTo>
                  <a:pt x="43099" y="1384796"/>
                  <a:pt x="40499" y="1378385"/>
                  <a:pt x="45670" y="1295648"/>
                </a:cubicBezTo>
                <a:cubicBezTo>
                  <a:pt x="46108" y="1288641"/>
                  <a:pt x="47913" y="1281781"/>
                  <a:pt x="48648" y="1274799"/>
                </a:cubicBezTo>
                <a:cubicBezTo>
                  <a:pt x="49900" y="1262909"/>
                  <a:pt x="50144" y="1250920"/>
                  <a:pt x="51627" y="1239057"/>
                </a:cubicBezTo>
                <a:cubicBezTo>
                  <a:pt x="52376" y="1233068"/>
                  <a:pt x="55604" y="1224145"/>
                  <a:pt x="57584" y="1218207"/>
                </a:cubicBezTo>
                <a:cubicBezTo>
                  <a:pt x="58577" y="1199343"/>
                  <a:pt x="59346" y="1180467"/>
                  <a:pt x="60562" y="1161616"/>
                </a:cubicBezTo>
                <a:cubicBezTo>
                  <a:pt x="60748" y="1158736"/>
                  <a:pt x="62558" y="1121545"/>
                  <a:pt x="66519" y="1110981"/>
                </a:cubicBezTo>
                <a:cubicBezTo>
                  <a:pt x="67776" y="1107629"/>
                  <a:pt x="70490" y="1105024"/>
                  <a:pt x="72476" y="1102046"/>
                </a:cubicBezTo>
                <a:cubicBezTo>
                  <a:pt x="73469" y="1073254"/>
                  <a:pt x="73245" y="1044394"/>
                  <a:pt x="75455" y="1015669"/>
                </a:cubicBezTo>
                <a:cubicBezTo>
                  <a:pt x="76232" y="1005574"/>
                  <a:pt x="81412" y="985884"/>
                  <a:pt x="81412" y="985884"/>
                </a:cubicBezTo>
                <a:cubicBezTo>
                  <a:pt x="82405" y="960070"/>
                  <a:pt x="80143" y="933924"/>
                  <a:pt x="84390" y="908443"/>
                </a:cubicBezTo>
                <a:cubicBezTo>
                  <a:pt x="84979" y="904912"/>
                  <a:pt x="89795" y="913812"/>
                  <a:pt x="93326" y="914400"/>
                </a:cubicBezTo>
                <a:cubicBezTo>
                  <a:pt x="96423" y="914916"/>
                  <a:pt x="99283" y="912414"/>
                  <a:pt x="102261" y="911421"/>
                </a:cubicBezTo>
                <a:cubicBezTo>
                  <a:pt x="103254" y="908443"/>
                  <a:pt x="104990" y="905616"/>
                  <a:pt x="105240" y="902486"/>
                </a:cubicBezTo>
                <a:cubicBezTo>
                  <a:pt x="106984" y="880691"/>
                  <a:pt x="106660" y="858768"/>
                  <a:pt x="108218" y="836959"/>
                </a:cubicBezTo>
                <a:cubicBezTo>
                  <a:pt x="108648" y="830935"/>
                  <a:pt x="110279" y="825057"/>
                  <a:pt x="111197" y="819088"/>
                </a:cubicBezTo>
                <a:cubicBezTo>
                  <a:pt x="112265" y="812149"/>
                  <a:pt x="113021" y="805163"/>
                  <a:pt x="114175" y="798238"/>
                </a:cubicBezTo>
                <a:cubicBezTo>
                  <a:pt x="115007" y="793245"/>
                  <a:pt x="113913" y="787235"/>
                  <a:pt x="117154" y="783346"/>
                </a:cubicBezTo>
                <a:cubicBezTo>
                  <a:pt x="119775" y="780201"/>
                  <a:pt x="125097" y="781360"/>
                  <a:pt x="129068" y="780367"/>
                </a:cubicBezTo>
                <a:cubicBezTo>
                  <a:pt x="131433" y="688125"/>
                  <a:pt x="95357" y="674262"/>
                  <a:pt x="140982" y="661227"/>
                </a:cubicBezTo>
                <a:cubicBezTo>
                  <a:pt x="144918" y="660102"/>
                  <a:pt x="148925" y="659242"/>
                  <a:pt x="152896" y="658249"/>
                </a:cubicBezTo>
                <a:cubicBezTo>
                  <a:pt x="156401" y="647731"/>
                  <a:pt x="160488" y="636230"/>
                  <a:pt x="161831" y="625485"/>
                </a:cubicBezTo>
                <a:lnTo>
                  <a:pt x="164810" y="601657"/>
                </a:lnTo>
                <a:cubicBezTo>
                  <a:pt x="165803" y="582793"/>
                  <a:pt x="166152" y="563885"/>
                  <a:pt x="167788" y="545066"/>
                </a:cubicBezTo>
                <a:cubicBezTo>
                  <a:pt x="168143" y="540988"/>
                  <a:pt x="168496" y="536558"/>
                  <a:pt x="170767" y="533152"/>
                </a:cubicBezTo>
                <a:cubicBezTo>
                  <a:pt x="172753" y="530174"/>
                  <a:pt x="176724" y="529181"/>
                  <a:pt x="179702" y="527195"/>
                </a:cubicBezTo>
                <a:cubicBezTo>
                  <a:pt x="181688" y="506345"/>
                  <a:pt x="183641" y="485493"/>
                  <a:pt x="185659" y="464646"/>
                </a:cubicBezTo>
                <a:cubicBezTo>
                  <a:pt x="185828" y="462896"/>
                  <a:pt x="190294" y="415882"/>
                  <a:pt x="191616" y="411033"/>
                </a:cubicBezTo>
                <a:cubicBezTo>
                  <a:pt x="192558" y="407580"/>
                  <a:pt x="195587" y="405076"/>
                  <a:pt x="197573" y="402098"/>
                </a:cubicBezTo>
                <a:cubicBezTo>
                  <a:pt x="198566" y="385220"/>
                  <a:pt x="199148" y="368312"/>
                  <a:pt x="200552" y="351463"/>
                </a:cubicBezTo>
                <a:cubicBezTo>
                  <a:pt x="201135" y="344467"/>
                  <a:pt x="202864" y="337603"/>
                  <a:pt x="203530" y="330614"/>
                </a:cubicBezTo>
                <a:cubicBezTo>
                  <a:pt x="204851" y="316742"/>
                  <a:pt x="199339" y="300864"/>
                  <a:pt x="206509" y="288915"/>
                </a:cubicBezTo>
                <a:cubicBezTo>
                  <a:pt x="210627" y="282051"/>
                  <a:pt x="222394" y="286929"/>
                  <a:pt x="230337" y="285936"/>
                </a:cubicBezTo>
                <a:cubicBezTo>
                  <a:pt x="233315" y="284943"/>
                  <a:pt x="236821" y="284919"/>
                  <a:pt x="239272" y="282958"/>
                </a:cubicBezTo>
                <a:cubicBezTo>
                  <a:pt x="252278" y="272553"/>
                  <a:pt x="247623" y="238177"/>
                  <a:pt x="248208" y="232323"/>
                </a:cubicBezTo>
                <a:cubicBezTo>
                  <a:pt x="248809" y="226314"/>
                  <a:pt x="250332" y="220430"/>
                  <a:pt x="251186" y="214452"/>
                </a:cubicBezTo>
                <a:cubicBezTo>
                  <a:pt x="252318" y="206528"/>
                  <a:pt x="253406" y="198592"/>
                  <a:pt x="254165" y="190624"/>
                </a:cubicBezTo>
                <a:cubicBezTo>
                  <a:pt x="255392" y="177738"/>
                  <a:pt x="256150" y="164811"/>
                  <a:pt x="257143" y="151904"/>
                </a:cubicBezTo>
                <a:cubicBezTo>
                  <a:pt x="283488" y="155667"/>
                  <a:pt x="306512" y="160326"/>
                  <a:pt x="334584" y="151904"/>
                </a:cubicBezTo>
                <a:cubicBezTo>
                  <a:pt x="339433" y="150449"/>
                  <a:pt x="336335" y="141923"/>
                  <a:pt x="337563" y="137011"/>
                </a:cubicBezTo>
                <a:cubicBezTo>
                  <a:pt x="338324" y="133965"/>
                  <a:pt x="339548" y="131054"/>
                  <a:pt x="340541" y="128076"/>
                </a:cubicBezTo>
                <a:cubicBezTo>
                  <a:pt x="339548" y="89355"/>
                  <a:pt x="339405" y="50604"/>
                  <a:pt x="337563" y="11914"/>
                </a:cubicBezTo>
                <a:cubicBezTo>
                  <a:pt x="337414" y="8778"/>
                  <a:pt x="336804" y="5198"/>
                  <a:pt x="334584" y="2978"/>
                </a:cubicBezTo>
                <a:cubicBezTo>
                  <a:pt x="332364" y="758"/>
                  <a:pt x="325649" y="0"/>
                  <a:pt x="325649" y="0"/>
                </a:cubicBezTo>
              </a:path>
            </a:pathLst>
          </a:custGeom>
          <a:noFill/>
          <a:ln w="31750">
            <a:solidFill>
              <a:srgbClr val="D0006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800">
              <a:solidFill>
                <a:schemeClr val="tx1"/>
              </a:solidFill>
              <a:latin typeface="Arial"/>
            </a:endParaRPr>
          </a:p>
        </p:txBody>
      </p:sp>
      <p:sp>
        <p:nvSpPr>
          <p:cNvPr id="52" name="Freeform: Shape 51">
            <a:extLst>
              <a:ext uri="{FF2B5EF4-FFF2-40B4-BE49-F238E27FC236}">
                <a16:creationId xmlns:a16="http://schemas.microsoft.com/office/drawing/2014/main" id="{DA71E6DC-9645-4E76-BFC5-37244D19E764}"/>
              </a:ext>
            </a:extLst>
          </p:cNvPr>
          <p:cNvSpPr/>
          <p:nvPr/>
        </p:nvSpPr>
        <p:spPr>
          <a:xfrm>
            <a:off x="1074197" y="2496832"/>
            <a:ext cx="1912199" cy="1154914"/>
          </a:xfrm>
          <a:custGeom>
            <a:avLst/>
            <a:gdLst>
              <a:gd name="connsiteX0" fmla="*/ 0 w 2549598"/>
              <a:gd name="connsiteY0" fmla="*/ 1539886 h 1539886"/>
              <a:gd name="connsiteX1" fmla="*/ 2979 w 2549598"/>
              <a:gd name="connsiteY1" fmla="*/ 1513079 h 1539886"/>
              <a:gd name="connsiteX2" fmla="*/ 11914 w 2549598"/>
              <a:gd name="connsiteY2" fmla="*/ 1495208 h 1539886"/>
              <a:gd name="connsiteX3" fmla="*/ 17871 w 2549598"/>
              <a:gd name="connsiteY3" fmla="*/ 1477337 h 1539886"/>
              <a:gd name="connsiteX4" fmla="*/ 23828 w 2549598"/>
              <a:gd name="connsiteY4" fmla="*/ 1459466 h 1539886"/>
              <a:gd name="connsiteX5" fmla="*/ 26807 w 2549598"/>
              <a:gd name="connsiteY5" fmla="*/ 1450531 h 1539886"/>
              <a:gd name="connsiteX6" fmla="*/ 29785 w 2549598"/>
              <a:gd name="connsiteY6" fmla="*/ 1438617 h 1539886"/>
              <a:gd name="connsiteX7" fmla="*/ 35742 w 2549598"/>
              <a:gd name="connsiteY7" fmla="*/ 1420746 h 1539886"/>
              <a:gd name="connsiteX8" fmla="*/ 38721 w 2549598"/>
              <a:gd name="connsiteY8" fmla="*/ 1408832 h 1539886"/>
              <a:gd name="connsiteX9" fmla="*/ 44678 w 2549598"/>
              <a:gd name="connsiteY9" fmla="*/ 1390961 h 1539886"/>
              <a:gd name="connsiteX10" fmla="*/ 53613 w 2549598"/>
              <a:gd name="connsiteY10" fmla="*/ 1364154 h 1539886"/>
              <a:gd name="connsiteX11" fmla="*/ 59570 w 2549598"/>
              <a:gd name="connsiteY11" fmla="*/ 1346283 h 1539886"/>
              <a:gd name="connsiteX12" fmla="*/ 62549 w 2549598"/>
              <a:gd name="connsiteY12" fmla="*/ 1337348 h 1539886"/>
              <a:gd name="connsiteX13" fmla="*/ 68506 w 2549598"/>
              <a:gd name="connsiteY13" fmla="*/ 1328412 h 1539886"/>
              <a:gd name="connsiteX14" fmla="*/ 74463 w 2549598"/>
              <a:gd name="connsiteY14" fmla="*/ 1310541 h 1539886"/>
              <a:gd name="connsiteX15" fmla="*/ 77441 w 2549598"/>
              <a:gd name="connsiteY15" fmla="*/ 1301606 h 1539886"/>
              <a:gd name="connsiteX16" fmla="*/ 83398 w 2549598"/>
              <a:gd name="connsiteY16" fmla="*/ 1292670 h 1539886"/>
              <a:gd name="connsiteX17" fmla="*/ 89355 w 2549598"/>
              <a:gd name="connsiteY17" fmla="*/ 1274799 h 1539886"/>
              <a:gd name="connsiteX18" fmla="*/ 92334 w 2549598"/>
              <a:gd name="connsiteY18" fmla="*/ 1265864 h 1539886"/>
              <a:gd name="connsiteX19" fmla="*/ 95312 w 2549598"/>
              <a:gd name="connsiteY19" fmla="*/ 1256928 h 1539886"/>
              <a:gd name="connsiteX20" fmla="*/ 101269 w 2549598"/>
              <a:gd name="connsiteY20" fmla="*/ 1247993 h 1539886"/>
              <a:gd name="connsiteX21" fmla="*/ 107226 w 2549598"/>
              <a:gd name="connsiteY21" fmla="*/ 1230122 h 1539886"/>
              <a:gd name="connsiteX22" fmla="*/ 113183 w 2549598"/>
              <a:gd name="connsiteY22" fmla="*/ 1212251 h 1539886"/>
              <a:gd name="connsiteX23" fmla="*/ 116162 w 2549598"/>
              <a:gd name="connsiteY23" fmla="*/ 1203315 h 1539886"/>
              <a:gd name="connsiteX24" fmla="*/ 122119 w 2549598"/>
              <a:gd name="connsiteY24" fmla="*/ 1194380 h 1539886"/>
              <a:gd name="connsiteX25" fmla="*/ 131054 w 2549598"/>
              <a:gd name="connsiteY25" fmla="*/ 1167573 h 1539886"/>
              <a:gd name="connsiteX26" fmla="*/ 134033 w 2549598"/>
              <a:gd name="connsiteY26" fmla="*/ 1158638 h 1539886"/>
              <a:gd name="connsiteX27" fmla="*/ 139990 w 2549598"/>
              <a:gd name="connsiteY27" fmla="*/ 1149702 h 1539886"/>
              <a:gd name="connsiteX28" fmla="*/ 148925 w 2549598"/>
              <a:gd name="connsiteY28" fmla="*/ 1122896 h 1539886"/>
              <a:gd name="connsiteX29" fmla="*/ 151904 w 2549598"/>
              <a:gd name="connsiteY29" fmla="*/ 1113960 h 1539886"/>
              <a:gd name="connsiteX30" fmla="*/ 157861 w 2549598"/>
              <a:gd name="connsiteY30" fmla="*/ 1105025 h 1539886"/>
              <a:gd name="connsiteX31" fmla="*/ 166796 w 2549598"/>
              <a:gd name="connsiteY31" fmla="*/ 1087154 h 1539886"/>
              <a:gd name="connsiteX32" fmla="*/ 172753 w 2549598"/>
              <a:gd name="connsiteY32" fmla="*/ 1069283 h 1539886"/>
              <a:gd name="connsiteX33" fmla="*/ 178710 w 2549598"/>
              <a:gd name="connsiteY33" fmla="*/ 1051411 h 1539886"/>
              <a:gd name="connsiteX34" fmla="*/ 181689 w 2549598"/>
              <a:gd name="connsiteY34" fmla="*/ 1042476 h 1539886"/>
              <a:gd name="connsiteX35" fmla="*/ 187646 w 2549598"/>
              <a:gd name="connsiteY35" fmla="*/ 1033540 h 1539886"/>
              <a:gd name="connsiteX36" fmla="*/ 196581 w 2549598"/>
              <a:gd name="connsiteY36" fmla="*/ 1015669 h 1539886"/>
              <a:gd name="connsiteX37" fmla="*/ 205517 w 2549598"/>
              <a:gd name="connsiteY37" fmla="*/ 997798 h 1539886"/>
              <a:gd name="connsiteX38" fmla="*/ 214452 w 2549598"/>
              <a:gd name="connsiteY38" fmla="*/ 979927 h 1539886"/>
              <a:gd name="connsiteX39" fmla="*/ 217431 w 2549598"/>
              <a:gd name="connsiteY39" fmla="*/ 970992 h 1539886"/>
              <a:gd name="connsiteX40" fmla="*/ 226366 w 2549598"/>
              <a:gd name="connsiteY40" fmla="*/ 965035 h 1539886"/>
              <a:gd name="connsiteX41" fmla="*/ 250194 w 2549598"/>
              <a:gd name="connsiteY41" fmla="*/ 956099 h 1539886"/>
              <a:gd name="connsiteX42" fmla="*/ 256151 w 2549598"/>
              <a:gd name="connsiteY42" fmla="*/ 947164 h 1539886"/>
              <a:gd name="connsiteX43" fmla="*/ 265087 w 2549598"/>
              <a:gd name="connsiteY43" fmla="*/ 941207 h 1539886"/>
              <a:gd name="connsiteX44" fmla="*/ 268065 w 2549598"/>
              <a:gd name="connsiteY44" fmla="*/ 932271 h 1539886"/>
              <a:gd name="connsiteX45" fmla="*/ 285936 w 2549598"/>
              <a:gd name="connsiteY45" fmla="*/ 920357 h 1539886"/>
              <a:gd name="connsiteX46" fmla="*/ 294872 w 2549598"/>
              <a:gd name="connsiteY46" fmla="*/ 911422 h 1539886"/>
              <a:gd name="connsiteX47" fmla="*/ 312743 w 2549598"/>
              <a:gd name="connsiteY47" fmla="*/ 899508 h 1539886"/>
              <a:gd name="connsiteX48" fmla="*/ 318700 w 2549598"/>
              <a:gd name="connsiteY48" fmla="*/ 890572 h 1539886"/>
              <a:gd name="connsiteX49" fmla="*/ 327635 w 2549598"/>
              <a:gd name="connsiteY49" fmla="*/ 884615 h 1539886"/>
              <a:gd name="connsiteX50" fmla="*/ 339549 w 2549598"/>
              <a:gd name="connsiteY50" fmla="*/ 866744 h 1539886"/>
              <a:gd name="connsiteX51" fmla="*/ 345506 w 2549598"/>
              <a:gd name="connsiteY51" fmla="*/ 857809 h 1539886"/>
              <a:gd name="connsiteX52" fmla="*/ 348485 w 2549598"/>
              <a:gd name="connsiteY52" fmla="*/ 848873 h 1539886"/>
              <a:gd name="connsiteX53" fmla="*/ 357420 w 2549598"/>
              <a:gd name="connsiteY53" fmla="*/ 839938 h 1539886"/>
              <a:gd name="connsiteX54" fmla="*/ 363377 w 2549598"/>
              <a:gd name="connsiteY54" fmla="*/ 831002 h 1539886"/>
              <a:gd name="connsiteX55" fmla="*/ 390184 w 2549598"/>
              <a:gd name="connsiteY55" fmla="*/ 807174 h 1539886"/>
              <a:gd name="connsiteX56" fmla="*/ 411033 w 2549598"/>
              <a:gd name="connsiteY56" fmla="*/ 786325 h 1539886"/>
              <a:gd name="connsiteX57" fmla="*/ 419969 w 2549598"/>
              <a:gd name="connsiteY57" fmla="*/ 777389 h 1539886"/>
              <a:gd name="connsiteX58" fmla="*/ 425926 w 2549598"/>
              <a:gd name="connsiteY58" fmla="*/ 768454 h 1539886"/>
              <a:gd name="connsiteX59" fmla="*/ 434861 w 2549598"/>
              <a:gd name="connsiteY59" fmla="*/ 762497 h 1539886"/>
              <a:gd name="connsiteX60" fmla="*/ 452732 w 2549598"/>
              <a:gd name="connsiteY60" fmla="*/ 732712 h 1539886"/>
              <a:gd name="connsiteX61" fmla="*/ 458689 w 2549598"/>
              <a:gd name="connsiteY61" fmla="*/ 723776 h 1539886"/>
              <a:gd name="connsiteX62" fmla="*/ 467625 w 2549598"/>
              <a:gd name="connsiteY62" fmla="*/ 717819 h 1539886"/>
              <a:gd name="connsiteX63" fmla="*/ 485496 w 2549598"/>
              <a:gd name="connsiteY63" fmla="*/ 691013 h 1539886"/>
              <a:gd name="connsiteX64" fmla="*/ 491453 w 2549598"/>
              <a:gd name="connsiteY64" fmla="*/ 682077 h 1539886"/>
              <a:gd name="connsiteX65" fmla="*/ 500388 w 2549598"/>
              <a:gd name="connsiteY65" fmla="*/ 664206 h 1539886"/>
              <a:gd name="connsiteX66" fmla="*/ 518259 w 2549598"/>
              <a:gd name="connsiteY66" fmla="*/ 658249 h 1539886"/>
              <a:gd name="connsiteX67" fmla="*/ 527195 w 2549598"/>
              <a:gd name="connsiteY67" fmla="*/ 652292 h 1539886"/>
              <a:gd name="connsiteX68" fmla="*/ 533152 w 2549598"/>
              <a:gd name="connsiteY68" fmla="*/ 643357 h 1539886"/>
              <a:gd name="connsiteX69" fmla="*/ 542087 w 2549598"/>
              <a:gd name="connsiteY69" fmla="*/ 640378 h 1539886"/>
              <a:gd name="connsiteX70" fmla="*/ 559958 w 2549598"/>
              <a:gd name="connsiteY70" fmla="*/ 628464 h 1539886"/>
              <a:gd name="connsiteX71" fmla="*/ 586765 w 2549598"/>
              <a:gd name="connsiteY71" fmla="*/ 610593 h 1539886"/>
              <a:gd name="connsiteX72" fmla="*/ 595700 w 2549598"/>
              <a:gd name="connsiteY72" fmla="*/ 604636 h 1539886"/>
              <a:gd name="connsiteX73" fmla="*/ 604636 w 2549598"/>
              <a:gd name="connsiteY73" fmla="*/ 601658 h 1539886"/>
              <a:gd name="connsiteX74" fmla="*/ 658249 w 2549598"/>
              <a:gd name="connsiteY74" fmla="*/ 565916 h 1539886"/>
              <a:gd name="connsiteX75" fmla="*/ 667184 w 2549598"/>
              <a:gd name="connsiteY75" fmla="*/ 559959 h 1539886"/>
              <a:gd name="connsiteX76" fmla="*/ 685055 w 2549598"/>
              <a:gd name="connsiteY76" fmla="*/ 554002 h 1539886"/>
              <a:gd name="connsiteX77" fmla="*/ 702926 w 2549598"/>
              <a:gd name="connsiteY77" fmla="*/ 545066 h 1539886"/>
              <a:gd name="connsiteX78" fmla="*/ 711862 w 2549598"/>
              <a:gd name="connsiteY78" fmla="*/ 539109 h 1539886"/>
              <a:gd name="connsiteX79" fmla="*/ 732712 w 2549598"/>
              <a:gd name="connsiteY79" fmla="*/ 533152 h 1539886"/>
              <a:gd name="connsiteX80" fmla="*/ 741647 w 2549598"/>
              <a:gd name="connsiteY80" fmla="*/ 524217 h 1539886"/>
              <a:gd name="connsiteX81" fmla="*/ 747604 w 2549598"/>
              <a:gd name="connsiteY81" fmla="*/ 515281 h 1539886"/>
              <a:gd name="connsiteX82" fmla="*/ 756540 w 2549598"/>
              <a:gd name="connsiteY82" fmla="*/ 512303 h 1539886"/>
              <a:gd name="connsiteX83" fmla="*/ 777389 w 2549598"/>
              <a:gd name="connsiteY83" fmla="*/ 509324 h 1539886"/>
              <a:gd name="connsiteX84" fmla="*/ 786325 w 2549598"/>
              <a:gd name="connsiteY84" fmla="*/ 503367 h 1539886"/>
              <a:gd name="connsiteX85" fmla="*/ 804196 w 2549598"/>
              <a:gd name="connsiteY85" fmla="*/ 497410 h 1539886"/>
              <a:gd name="connsiteX86" fmla="*/ 813131 w 2549598"/>
              <a:gd name="connsiteY86" fmla="*/ 488475 h 1539886"/>
              <a:gd name="connsiteX87" fmla="*/ 819088 w 2549598"/>
              <a:gd name="connsiteY87" fmla="*/ 479539 h 1539886"/>
              <a:gd name="connsiteX88" fmla="*/ 836959 w 2549598"/>
              <a:gd name="connsiteY88" fmla="*/ 464647 h 1539886"/>
              <a:gd name="connsiteX89" fmla="*/ 851852 w 2549598"/>
              <a:gd name="connsiteY89" fmla="*/ 452733 h 1539886"/>
              <a:gd name="connsiteX90" fmla="*/ 869723 w 2549598"/>
              <a:gd name="connsiteY90" fmla="*/ 443797 h 1539886"/>
              <a:gd name="connsiteX91" fmla="*/ 878658 w 2549598"/>
              <a:gd name="connsiteY91" fmla="*/ 437840 h 1539886"/>
              <a:gd name="connsiteX92" fmla="*/ 908443 w 2549598"/>
              <a:gd name="connsiteY92" fmla="*/ 434862 h 1539886"/>
              <a:gd name="connsiteX93" fmla="*/ 929293 w 2549598"/>
              <a:gd name="connsiteY93" fmla="*/ 428905 h 1539886"/>
              <a:gd name="connsiteX94" fmla="*/ 956099 w 2549598"/>
              <a:gd name="connsiteY94" fmla="*/ 419969 h 1539886"/>
              <a:gd name="connsiteX95" fmla="*/ 973970 w 2549598"/>
              <a:gd name="connsiteY95" fmla="*/ 414012 h 1539886"/>
              <a:gd name="connsiteX96" fmla="*/ 994820 w 2549598"/>
              <a:gd name="connsiteY96" fmla="*/ 405077 h 1539886"/>
              <a:gd name="connsiteX97" fmla="*/ 1003755 w 2549598"/>
              <a:gd name="connsiteY97" fmla="*/ 399120 h 1539886"/>
              <a:gd name="connsiteX98" fmla="*/ 1021626 w 2549598"/>
              <a:gd name="connsiteY98" fmla="*/ 393163 h 1539886"/>
              <a:gd name="connsiteX99" fmla="*/ 1048433 w 2549598"/>
              <a:gd name="connsiteY99" fmla="*/ 387206 h 1539886"/>
              <a:gd name="connsiteX100" fmla="*/ 1066304 w 2549598"/>
              <a:gd name="connsiteY100" fmla="*/ 381249 h 1539886"/>
              <a:gd name="connsiteX101" fmla="*/ 1081196 w 2549598"/>
              <a:gd name="connsiteY101" fmla="*/ 369335 h 1539886"/>
              <a:gd name="connsiteX102" fmla="*/ 1090132 w 2549598"/>
              <a:gd name="connsiteY102" fmla="*/ 363378 h 1539886"/>
              <a:gd name="connsiteX103" fmla="*/ 1099067 w 2549598"/>
              <a:gd name="connsiteY103" fmla="*/ 360399 h 1539886"/>
              <a:gd name="connsiteX104" fmla="*/ 1122895 w 2549598"/>
              <a:gd name="connsiteY104" fmla="*/ 354442 h 1539886"/>
              <a:gd name="connsiteX105" fmla="*/ 1131831 w 2549598"/>
              <a:gd name="connsiteY105" fmla="*/ 351464 h 1539886"/>
              <a:gd name="connsiteX106" fmla="*/ 1170551 w 2549598"/>
              <a:gd name="connsiteY106" fmla="*/ 348485 h 1539886"/>
              <a:gd name="connsiteX107" fmla="*/ 1203315 w 2549598"/>
              <a:gd name="connsiteY107" fmla="*/ 339550 h 1539886"/>
              <a:gd name="connsiteX108" fmla="*/ 1203315 w 2549598"/>
              <a:gd name="connsiteY108" fmla="*/ 339550 h 1539886"/>
              <a:gd name="connsiteX109" fmla="*/ 1233100 w 2549598"/>
              <a:gd name="connsiteY109" fmla="*/ 330614 h 1539886"/>
              <a:gd name="connsiteX110" fmla="*/ 1250971 w 2549598"/>
              <a:gd name="connsiteY110" fmla="*/ 324657 h 1539886"/>
              <a:gd name="connsiteX111" fmla="*/ 1259906 w 2549598"/>
              <a:gd name="connsiteY111" fmla="*/ 318700 h 1539886"/>
              <a:gd name="connsiteX112" fmla="*/ 1283734 w 2549598"/>
              <a:gd name="connsiteY112" fmla="*/ 312743 h 1539886"/>
              <a:gd name="connsiteX113" fmla="*/ 1292670 w 2549598"/>
              <a:gd name="connsiteY113" fmla="*/ 303808 h 1539886"/>
              <a:gd name="connsiteX114" fmla="*/ 1301605 w 2549598"/>
              <a:gd name="connsiteY114" fmla="*/ 300829 h 1539886"/>
              <a:gd name="connsiteX115" fmla="*/ 1328412 w 2549598"/>
              <a:gd name="connsiteY115" fmla="*/ 297851 h 1539886"/>
              <a:gd name="connsiteX116" fmla="*/ 1355218 w 2549598"/>
              <a:gd name="connsiteY116" fmla="*/ 288915 h 1539886"/>
              <a:gd name="connsiteX117" fmla="*/ 1364154 w 2549598"/>
              <a:gd name="connsiteY117" fmla="*/ 285937 h 1539886"/>
              <a:gd name="connsiteX118" fmla="*/ 1373089 w 2549598"/>
              <a:gd name="connsiteY118" fmla="*/ 282958 h 1539886"/>
              <a:gd name="connsiteX119" fmla="*/ 1387982 w 2549598"/>
              <a:gd name="connsiteY119" fmla="*/ 279980 h 1539886"/>
              <a:gd name="connsiteX120" fmla="*/ 1405853 w 2549598"/>
              <a:gd name="connsiteY120" fmla="*/ 274023 h 1539886"/>
              <a:gd name="connsiteX121" fmla="*/ 1450530 w 2549598"/>
              <a:gd name="connsiteY121" fmla="*/ 262109 h 1539886"/>
              <a:gd name="connsiteX122" fmla="*/ 1468401 w 2549598"/>
              <a:gd name="connsiteY122" fmla="*/ 256152 h 1539886"/>
              <a:gd name="connsiteX123" fmla="*/ 1477337 w 2549598"/>
              <a:gd name="connsiteY123" fmla="*/ 253173 h 1539886"/>
              <a:gd name="connsiteX124" fmla="*/ 1507122 w 2549598"/>
              <a:gd name="connsiteY124" fmla="*/ 250195 h 1539886"/>
              <a:gd name="connsiteX125" fmla="*/ 1533928 w 2549598"/>
              <a:gd name="connsiteY125" fmla="*/ 241259 h 1539886"/>
              <a:gd name="connsiteX126" fmla="*/ 1542864 w 2549598"/>
              <a:gd name="connsiteY126" fmla="*/ 238281 h 1539886"/>
              <a:gd name="connsiteX127" fmla="*/ 1551799 w 2549598"/>
              <a:gd name="connsiteY127" fmla="*/ 235302 h 1539886"/>
              <a:gd name="connsiteX128" fmla="*/ 1617326 w 2549598"/>
              <a:gd name="connsiteY128" fmla="*/ 226367 h 1539886"/>
              <a:gd name="connsiteX129" fmla="*/ 1635198 w 2549598"/>
              <a:gd name="connsiteY129" fmla="*/ 220410 h 1539886"/>
              <a:gd name="connsiteX130" fmla="*/ 1644133 w 2549598"/>
              <a:gd name="connsiteY130" fmla="*/ 217431 h 1539886"/>
              <a:gd name="connsiteX131" fmla="*/ 1670940 w 2549598"/>
              <a:gd name="connsiteY131" fmla="*/ 211474 h 1539886"/>
              <a:gd name="connsiteX132" fmla="*/ 1682854 w 2549598"/>
              <a:gd name="connsiteY132" fmla="*/ 193603 h 1539886"/>
              <a:gd name="connsiteX133" fmla="*/ 1691789 w 2549598"/>
              <a:gd name="connsiteY133" fmla="*/ 187646 h 1539886"/>
              <a:gd name="connsiteX134" fmla="*/ 1709660 w 2549598"/>
              <a:gd name="connsiteY134" fmla="*/ 181689 h 1539886"/>
              <a:gd name="connsiteX135" fmla="*/ 1718596 w 2549598"/>
              <a:gd name="connsiteY135" fmla="*/ 178711 h 1539886"/>
              <a:gd name="connsiteX136" fmla="*/ 1769230 w 2549598"/>
              <a:gd name="connsiteY136" fmla="*/ 172754 h 1539886"/>
              <a:gd name="connsiteX137" fmla="*/ 1796037 w 2549598"/>
              <a:gd name="connsiteY137" fmla="*/ 163818 h 1539886"/>
              <a:gd name="connsiteX138" fmla="*/ 1804972 w 2549598"/>
              <a:gd name="connsiteY138" fmla="*/ 160840 h 1539886"/>
              <a:gd name="connsiteX139" fmla="*/ 1834757 w 2549598"/>
              <a:gd name="connsiteY139" fmla="*/ 154883 h 1539886"/>
              <a:gd name="connsiteX140" fmla="*/ 1852628 w 2549598"/>
              <a:gd name="connsiteY140" fmla="*/ 148926 h 1539886"/>
              <a:gd name="connsiteX141" fmla="*/ 1861564 w 2549598"/>
              <a:gd name="connsiteY141" fmla="*/ 145947 h 1539886"/>
              <a:gd name="connsiteX142" fmla="*/ 1873478 w 2549598"/>
              <a:gd name="connsiteY142" fmla="*/ 142969 h 1539886"/>
              <a:gd name="connsiteX143" fmla="*/ 1894327 w 2549598"/>
              <a:gd name="connsiteY143" fmla="*/ 137011 h 1539886"/>
              <a:gd name="connsiteX144" fmla="*/ 1947940 w 2549598"/>
              <a:gd name="connsiteY144" fmla="*/ 134033 h 1539886"/>
              <a:gd name="connsiteX145" fmla="*/ 1956876 w 2549598"/>
              <a:gd name="connsiteY145" fmla="*/ 131054 h 1539886"/>
              <a:gd name="connsiteX146" fmla="*/ 1974747 w 2549598"/>
              <a:gd name="connsiteY146" fmla="*/ 119140 h 1539886"/>
              <a:gd name="connsiteX147" fmla="*/ 1989639 w 2549598"/>
              <a:gd name="connsiteY147" fmla="*/ 116162 h 1539886"/>
              <a:gd name="connsiteX148" fmla="*/ 1998575 w 2549598"/>
              <a:gd name="connsiteY148" fmla="*/ 113183 h 1539886"/>
              <a:gd name="connsiteX149" fmla="*/ 2028360 w 2549598"/>
              <a:gd name="connsiteY149" fmla="*/ 104248 h 1539886"/>
              <a:gd name="connsiteX150" fmla="*/ 2037295 w 2549598"/>
              <a:gd name="connsiteY150" fmla="*/ 101269 h 1539886"/>
              <a:gd name="connsiteX151" fmla="*/ 2055166 w 2549598"/>
              <a:gd name="connsiteY151" fmla="*/ 92334 h 1539886"/>
              <a:gd name="connsiteX152" fmla="*/ 2087930 w 2549598"/>
              <a:gd name="connsiteY152" fmla="*/ 86377 h 1539886"/>
              <a:gd name="connsiteX153" fmla="*/ 2108779 w 2549598"/>
              <a:gd name="connsiteY153" fmla="*/ 77441 h 1539886"/>
              <a:gd name="connsiteX154" fmla="*/ 2117715 w 2549598"/>
              <a:gd name="connsiteY154" fmla="*/ 71484 h 1539886"/>
              <a:gd name="connsiteX155" fmla="*/ 2150478 w 2549598"/>
              <a:gd name="connsiteY155" fmla="*/ 62549 h 1539886"/>
              <a:gd name="connsiteX156" fmla="*/ 2251747 w 2549598"/>
              <a:gd name="connsiteY156" fmla="*/ 59570 h 1539886"/>
              <a:gd name="connsiteX157" fmla="*/ 2299403 w 2549598"/>
              <a:gd name="connsiteY157" fmla="*/ 50635 h 1539886"/>
              <a:gd name="connsiteX158" fmla="*/ 2308339 w 2549598"/>
              <a:gd name="connsiteY158" fmla="*/ 41699 h 1539886"/>
              <a:gd name="connsiteX159" fmla="*/ 2323231 w 2549598"/>
              <a:gd name="connsiteY159" fmla="*/ 14893 h 1539886"/>
              <a:gd name="connsiteX160" fmla="*/ 2370887 w 2549598"/>
              <a:gd name="connsiteY160" fmla="*/ 11914 h 1539886"/>
              <a:gd name="connsiteX161" fmla="*/ 2543640 w 2549598"/>
              <a:gd name="connsiteY161" fmla="*/ 5957 h 1539886"/>
              <a:gd name="connsiteX162" fmla="*/ 2549598 w 2549598"/>
              <a:gd name="connsiteY162" fmla="*/ 0 h 1539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2549598" h="1539886">
                <a:moveTo>
                  <a:pt x="0" y="1539886"/>
                </a:moveTo>
                <a:cubicBezTo>
                  <a:pt x="993" y="1530950"/>
                  <a:pt x="1501" y="1521947"/>
                  <a:pt x="2979" y="1513079"/>
                </a:cubicBezTo>
                <a:cubicBezTo>
                  <a:pt x="5151" y="1500044"/>
                  <a:pt x="6425" y="1507559"/>
                  <a:pt x="11914" y="1495208"/>
                </a:cubicBezTo>
                <a:cubicBezTo>
                  <a:pt x="14464" y="1489470"/>
                  <a:pt x="15885" y="1483294"/>
                  <a:pt x="17871" y="1477337"/>
                </a:cubicBezTo>
                <a:lnTo>
                  <a:pt x="23828" y="1459466"/>
                </a:lnTo>
                <a:cubicBezTo>
                  <a:pt x="24821" y="1456488"/>
                  <a:pt x="26046" y="1453577"/>
                  <a:pt x="26807" y="1450531"/>
                </a:cubicBezTo>
                <a:cubicBezTo>
                  <a:pt x="27800" y="1446560"/>
                  <a:pt x="28609" y="1442538"/>
                  <a:pt x="29785" y="1438617"/>
                </a:cubicBezTo>
                <a:cubicBezTo>
                  <a:pt x="31589" y="1432603"/>
                  <a:pt x="34219" y="1426838"/>
                  <a:pt x="35742" y="1420746"/>
                </a:cubicBezTo>
                <a:cubicBezTo>
                  <a:pt x="36735" y="1416775"/>
                  <a:pt x="37545" y="1412753"/>
                  <a:pt x="38721" y="1408832"/>
                </a:cubicBezTo>
                <a:cubicBezTo>
                  <a:pt x="40525" y="1402818"/>
                  <a:pt x="44678" y="1390961"/>
                  <a:pt x="44678" y="1390961"/>
                </a:cubicBezTo>
                <a:cubicBezTo>
                  <a:pt x="51384" y="1350721"/>
                  <a:pt x="42445" y="1389281"/>
                  <a:pt x="53613" y="1364154"/>
                </a:cubicBezTo>
                <a:cubicBezTo>
                  <a:pt x="56163" y="1358416"/>
                  <a:pt x="57584" y="1352240"/>
                  <a:pt x="59570" y="1346283"/>
                </a:cubicBezTo>
                <a:cubicBezTo>
                  <a:pt x="60563" y="1343305"/>
                  <a:pt x="60808" y="1339960"/>
                  <a:pt x="62549" y="1337348"/>
                </a:cubicBezTo>
                <a:lnTo>
                  <a:pt x="68506" y="1328412"/>
                </a:lnTo>
                <a:lnTo>
                  <a:pt x="74463" y="1310541"/>
                </a:lnTo>
                <a:cubicBezTo>
                  <a:pt x="75456" y="1307563"/>
                  <a:pt x="75700" y="1304218"/>
                  <a:pt x="77441" y="1301606"/>
                </a:cubicBezTo>
                <a:cubicBezTo>
                  <a:pt x="79427" y="1298627"/>
                  <a:pt x="81944" y="1295941"/>
                  <a:pt x="83398" y="1292670"/>
                </a:cubicBezTo>
                <a:cubicBezTo>
                  <a:pt x="85948" y="1286932"/>
                  <a:pt x="87369" y="1280756"/>
                  <a:pt x="89355" y="1274799"/>
                </a:cubicBezTo>
                <a:lnTo>
                  <a:pt x="92334" y="1265864"/>
                </a:lnTo>
                <a:cubicBezTo>
                  <a:pt x="93327" y="1262885"/>
                  <a:pt x="93570" y="1259540"/>
                  <a:pt x="95312" y="1256928"/>
                </a:cubicBezTo>
                <a:cubicBezTo>
                  <a:pt x="97298" y="1253950"/>
                  <a:pt x="99815" y="1251264"/>
                  <a:pt x="101269" y="1247993"/>
                </a:cubicBezTo>
                <a:cubicBezTo>
                  <a:pt x="103819" y="1242255"/>
                  <a:pt x="105240" y="1236079"/>
                  <a:pt x="107226" y="1230122"/>
                </a:cubicBezTo>
                <a:lnTo>
                  <a:pt x="113183" y="1212251"/>
                </a:lnTo>
                <a:cubicBezTo>
                  <a:pt x="114176" y="1209272"/>
                  <a:pt x="114420" y="1205927"/>
                  <a:pt x="116162" y="1203315"/>
                </a:cubicBezTo>
                <a:lnTo>
                  <a:pt x="122119" y="1194380"/>
                </a:lnTo>
                <a:lnTo>
                  <a:pt x="131054" y="1167573"/>
                </a:lnTo>
                <a:cubicBezTo>
                  <a:pt x="132047" y="1164595"/>
                  <a:pt x="132292" y="1161250"/>
                  <a:pt x="134033" y="1158638"/>
                </a:cubicBezTo>
                <a:lnTo>
                  <a:pt x="139990" y="1149702"/>
                </a:lnTo>
                <a:lnTo>
                  <a:pt x="148925" y="1122896"/>
                </a:lnTo>
                <a:cubicBezTo>
                  <a:pt x="149918" y="1119917"/>
                  <a:pt x="150162" y="1116572"/>
                  <a:pt x="151904" y="1113960"/>
                </a:cubicBezTo>
                <a:lnTo>
                  <a:pt x="157861" y="1105025"/>
                </a:lnTo>
                <a:cubicBezTo>
                  <a:pt x="168717" y="1072449"/>
                  <a:pt x="151406" y="1121782"/>
                  <a:pt x="166796" y="1087154"/>
                </a:cubicBezTo>
                <a:cubicBezTo>
                  <a:pt x="169346" y="1081416"/>
                  <a:pt x="170767" y="1075240"/>
                  <a:pt x="172753" y="1069283"/>
                </a:cubicBezTo>
                <a:lnTo>
                  <a:pt x="178710" y="1051411"/>
                </a:lnTo>
                <a:cubicBezTo>
                  <a:pt x="179703" y="1048433"/>
                  <a:pt x="179948" y="1045088"/>
                  <a:pt x="181689" y="1042476"/>
                </a:cubicBezTo>
                <a:lnTo>
                  <a:pt x="187646" y="1033540"/>
                </a:lnTo>
                <a:cubicBezTo>
                  <a:pt x="195129" y="1011089"/>
                  <a:pt x="185037" y="1038756"/>
                  <a:pt x="196581" y="1015669"/>
                </a:cubicBezTo>
                <a:cubicBezTo>
                  <a:pt x="208913" y="991005"/>
                  <a:pt x="188444" y="1023408"/>
                  <a:pt x="205517" y="997798"/>
                </a:cubicBezTo>
                <a:cubicBezTo>
                  <a:pt x="213000" y="975347"/>
                  <a:pt x="202908" y="1003014"/>
                  <a:pt x="214452" y="979927"/>
                </a:cubicBezTo>
                <a:cubicBezTo>
                  <a:pt x="215856" y="977119"/>
                  <a:pt x="215470" y="973444"/>
                  <a:pt x="217431" y="970992"/>
                </a:cubicBezTo>
                <a:cubicBezTo>
                  <a:pt x="219667" y="968197"/>
                  <a:pt x="223164" y="966636"/>
                  <a:pt x="226366" y="965035"/>
                </a:cubicBezTo>
                <a:cubicBezTo>
                  <a:pt x="233483" y="961477"/>
                  <a:pt x="242464" y="958676"/>
                  <a:pt x="250194" y="956099"/>
                </a:cubicBezTo>
                <a:cubicBezTo>
                  <a:pt x="252180" y="953121"/>
                  <a:pt x="253620" y="949695"/>
                  <a:pt x="256151" y="947164"/>
                </a:cubicBezTo>
                <a:cubicBezTo>
                  <a:pt x="258682" y="944633"/>
                  <a:pt x="262851" y="944002"/>
                  <a:pt x="265087" y="941207"/>
                </a:cubicBezTo>
                <a:cubicBezTo>
                  <a:pt x="267048" y="938755"/>
                  <a:pt x="265845" y="934491"/>
                  <a:pt x="268065" y="932271"/>
                </a:cubicBezTo>
                <a:cubicBezTo>
                  <a:pt x="273127" y="927208"/>
                  <a:pt x="280873" y="925419"/>
                  <a:pt x="285936" y="920357"/>
                </a:cubicBezTo>
                <a:cubicBezTo>
                  <a:pt x="288915" y="917379"/>
                  <a:pt x="291547" y="914008"/>
                  <a:pt x="294872" y="911422"/>
                </a:cubicBezTo>
                <a:cubicBezTo>
                  <a:pt x="300523" y="907027"/>
                  <a:pt x="312743" y="899508"/>
                  <a:pt x="312743" y="899508"/>
                </a:cubicBezTo>
                <a:cubicBezTo>
                  <a:pt x="314729" y="896529"/>
                  <a:pt x="316169" y="893103"/>
                  <a:pt x="318700" y="890572"/>
                </a:cubicBezTo>
                <a:cubicBezTo>
                  <a:pt x="321231" y="888041"/>
                  <a:pt x="325278" y="887309"/>
                  <a:pt x="327635" y="884615"/>
                </a:cubicBezTo>
                <a:cubicBezTo>
                  <a:pt x="332349" y="879227"/>
                  <a:pt x="335578" y="872701"/>
                  <a:pt x="339549" y="866744"/>
                </a:cubicBezTo>
                <a:cubicBezTo>
                  <a:pt x="341535" y="863766"/>
                  <a:pt x="344374" y="861205"/>
                  <a:pt x="345506" y="857809"/>
                </a:cubicBezTo>
                <a:cubicBezTo>
                  <a:pt x="346499" y="854830"/>
                  <a:pt x="346743" y="851485"/>
                  <a:pt x="348485" y="848873"/>
                </a:cubicBezTo>
                <a:cubicBezTo>
                  <a:pt x="350821" y="845368"/>
                  <a:pt x="354724" y="843174"/>
                  <a:pt x="357420" y="839938"/>
                </a:cubicBezTo>
                <a:cubicBezTo>
                  <a:pt x="359712" y="837188"/>
                  <a:pt x="360999" y="833678"/>
                  <a:pt x="363377" y="831002"/>
                </a:cubicBezTo>
                <a:cubicBezTo>
                  <a:pt x="378215" y="814309"/>
                  <a:pt x="376603" y="816228"/>
                  <a:pt x="390184" y="807174"/>
                </a:cubicBezTo>
                <a:cubicBezTo>
                  <a:pt x="403839" y="786691"/>
                  <a:pt x="395306" y="791567"/>
                  <a:pt x="411033" y="786325"/>
                </a:cubicBezTo>
                <a:cubicBezTo>
                  <a:pt x="414012" y="783346"/>
                  <a:pt x="417272" y="780625"/>
                  <a:pt x="419969" y="777389"/>
                </a:cubicBezTo>
                <a:cubicBezTo>
                  <a:pt x="422261" y="774639"/>
                  <a:pt x="423395" y="770985"/>
                  <a:pt x="425926" y="768454"/>
                </a:cubicBezTo>
                <a:cubicBezTo>
                  <a:pt x="428457" y="765923"/>
                  <a:pt x="431883" y="764483"/>
                  <a:pt x="434861" y="762497"/>
                </a:cubicBezTo>
                <a:cubicBezTo>
                  <a:pt x="444020" y="744178"/>
                  <a:pt x="438354" y="754279"/>
                  <a:pt x="452732" y="732712"/>
                </a:cubicBezTo>
                <a:cubicBezTo>
                  <a:pt x="454718" y="729733"/>
                  <a:pt x="455710" y="725762"/>
                  <a:pt x="458689" y="723776"/>
                </a:cubicBezTo>
                <a:lnTo>
                  <a:pt x="467625" y="717819"/>
                </a:lnTo>
                <a:lnTo>
                  <a:pt x="485496" y="691013"/>
                </a:lnTo>
                <a:lnTo>
                  <a:pt x="491453" y="682077"/>
                </a:lnTo>
                <a:cubicBezTo>
                  <a:pt x="493076" y="677208"/>
                  <a:pt x="495526" y="667245"/>
                  <a:pt x="500388" y="664206"/>
                </a:cubicBezTo>
                <a:cubicBezTo>
                  <a:pt x="505713" y="660878"/>
                  <a:pt x="513034" y="661732"/>
                  <a:pt x="518259" y="658249"/>
                </a:cubicBezTo>
                <a:lnTo>
                  <a:pt x="527195" y="652292"/>
                </a:lnTo>
                <a:cubicBezTo>
                  <a:pt x="529181" y="649314"/>
                  <a:pt x="530357" y="645593"/>
                  <a:pt x="533152" y="643357"/>
                </a:cubicBezTo>
                <a:cubicBezTo>
                  <a:pt x="535604" y="641396"/>
                  <a:pt x="539343" y="641903"/>
                  <a:pt x="542087" y="640378"/>
                </a:cubicBezTo>
                <a:cubicBezTo>
                  <a:pt x="548345" y="636901"/>
                  <a:pt x="554001" y="632435"/>
                  <a:pt x="559958" y="628464"/>
                </a:cubicBezTo>
                <a:lnTo>
                  <a:pt x="586765" y="610593"/>
                </a:lnTo>
                <a:cubicBezTo>
                  <a:pt x="589743" y="608607"/>
                  <a:pt x="592304" y="605768"/>
                  <a:pt x="595700" y="604636"/>
                </a:cubicBezTo>
                <a:lnTo>
                  <a:pt x="604636" y="601658"/>
                </a:lnTo>
                <a:lnTo>
                  <a:pt x="658249" y="565916"/>
                </a:lnTo>
                <a:cubicBezTo>
                  <a:pt x="661227" y="563930"/>
                  <a:pt x="663788" y="561091"/>
                  <a:pt x="667184" y="559959"/>
                </a:cubicBezTo>
                <a:lnTo>
                  <a:pt x="685055" y="554002"/>
                </a:lnTo>
                <a:cubicBezTo>
                  <a:pt x="710665" y="536929"/>
                  <a:pt x="678262" y="557398"/>
                  <a:pt x="702926" y="545066"/>
                </a:cubicBezTo>
                <a:cubicBezTo>
                  <a:pt x="706128" y="543465"/>
                  <a:pt x="708660" y="540710"/>
                  <a:pt x="711862" y="539109"/>
                </a:cubicBezTo>
                <a:cubicBezTo>
                  <a:pt x="716131" y="536975"/>
                  <a:pt x="728901" y="534105"/>
                  <a:pt x="732712" y="533152"/>
                </a:cubicBezTo>
                <a:cubicBezTo>
                  <a:pt x="735690" y="530174"/>
                  <a:pt x="738951" y="527453"/>
                  <a:pt x="741647" y="524217"/>
                </a:cubicBezTo>
                <a:cubicBezTo>
                  <a:pt x="743939" y="521467"/>
                  <a:pt x="744809" y="517517"/>
                  <a:pt x="747604" y="515281"/>
                </a:cubicBezTo>
                <a:cubicBezTo>
                  <a:pt x="750056" y="513320"/>
                  <a:pt x="753461" y="512919"/>
                  <a:pt x="756540" y="512303"/>
                </a:cubicBezTo>
                <a:cubicBezTo>
                  <a:pt x="763424" y="510926"/>
                  <a:pt x="770439" y="510317"/>
                  <a:pt x="777389" y="509324"/>
                </a:cubicBezTo>
                <a:cubicBezTo>
                  <a:pt x="780368" y="507338"/>
                  <a:pt x="783054" y="504821"/>
                  <a:pt x="786325" y="503367"/>
                </a:cubicBezTo>
                <a:cubicBezTo>
                  <a:pt x="792063" y="500817"/>
                  <a:pt x="804196" y="497410"/>
                  <a:pt x="804196" y="497410"/>
                </a:cubicBezTo>
                <a:cubicBezTo>
                  <a:pt x="807174" y="494432"/>
                  <a:pt x="810435" y="491711"/>
                  <a:pt x="813131" y="488475"/>
                </a:cubicBezTo>
                <a:cubicBezTo>
                  <a:pt x="815423" y="485725"/>
                  <a:pt x="816557" y="482070"/>
                  <a:pt x="819088" y="479539"/>
                </a:cubicBezTo>
                <a:cubicBezTo>
                  <a:pt x="842516" y="456111"/>
                  <a:pt x="812565" y="493920"/>
                  <a:pt x="836959" y="464647"/>
                </a:cubicBezTo>
                <a:cubicBezTo>
                  <a:pt x="847322" y="452210"/>
                  <a:pt x="837183" y="457622"/>
                  <a:pt x="851852" y="452733"/>
                </a:cubicBezTo>
                <a:cubicBezTo>
                  <a:pt x="877457" y="435662"/>
                  <a:pt x="845061" y="456129"/>
                  <a:pt x="869723" y="443797"/>
                </a:cubicBezTo>
                <a:cubicBezTo>
                  <a:pt x="872925" y="442196"/>
                  <a:pt x="875170" y="438645"/>
                  <a:pt x="878658" y="437840"/>
                </a:cubicBezTo>
                <a:cubicBezTo>
                  <a:pt x="888380" y="435596"/>
                  <a:pt x="898515" y="435855"/>
                  <a:pt x="908443" y="434862"/>
                </a:cubicBezTo>
                <a:cubicBezTo>
                  <a:pt x="938455" y="424857"/>
                  <a:pt x="891918" y="440117"/>
                  <a:pt x="929293" y="428905"/>
                </a:cubicBezTo>
                <a:cubicBezTo>
                  <a:pt x="929360" y="428885"/>
                  <a:pt x="951598" y="421469"/>
                  <a:pt x="956099" y="419969"/>
                </a:cubicBezTo>
                <a:cubicBezTo>
                  <a:pt x="956104" y="419967"/>
                  <a:pt x="973965" y="414016"/>
                  <a:pt x="973970" y="414012"/>
                </a:cubicBezTo>
                <a:cubicBezTo>
                  <a:pt x="986312" y="405784"/>
                  <a:pt x="979433" y="408923"/>
                  <a:pt x="994820" y="405077"/>
                </a:cubicBezTo>
                <a:cubicBezTo>
                  <a:pt x="997798" y="403091"/>
                  <a:pt x="1000484" y="400574"/>
                  <a:pt x="1003755" y="399120"/>
                </a:cubicBezTo>
                <a:cubicBezTo>
                  <a:pt x="1009493" y="396570"/>
                  <a:pt x="1015669" y="395149"/>
                  <a:pt x="1021626" y="393163"/>
                </a:cubicBezTo>
                <a:cubicBezTo>
                  <a:pt x="1036293" y="388274"/>
                  <a:pt x="1027461" y="390701"/>
                  <a:pt x="1048433" y="387206"/>
                </a:cubicBezTo>
                <a:cubicBezTo>
                  <a:pt x="1054390" y="385220"/>
                  <a:pt x="1062821" y="386474"/>
                  <a:pt x="1066304" y="381249"/>
                </a:cubicBezTo>
                <a:cubicBezTo>
                  <a:pt x="1074002" y="369701"/>
                  <a:pt x="1068865" y="373445"/>
                  <a:pt x="1081196" y="369335"/>
                </a:cubicBezTo>
                <a:cubicBezTo>
                  <a:pt x="1084175" y="367349"/>
                  <a:pt x="1086930" y="364979"/>
                  <a:pt x="1090132" y="363378"/>
                </a:cubicBezTo>
                <a:cubicBezTo>
                  <a:pt x="1092940" y="361974"/>
                  <a:pt x="1096038" y="361225"/>
                  <a:pt x="1099067" y="360399"/>
                </a:cubicBezTo>
                <a:cubicBezTo>
                  <a:pt x="1106966" y="358245"/>
                  <a:pt x="1115128" y="357030"/>
                  <a:pt x="1122895" y="354442"/>
                </a:cubicBezTo>
                <a:cubicBezTo>
                  <a:pt x="1125874" y="353449"/>
                  <a:pt x="1128716" y="351853"/>
                  <a:pt x="1131831" y="351464"/>
                </a:cubicBezTo>
                <a:cubicBezTo>
                  <a:pt x="1144676" y="349858"/>
                  <a:pt x="1157644" y="349478"/>
                  <a:pt x="1170551" y="348485"/>
                </a:cubicBezTo>
                <a:cubicBezTo>
                  <a:pt x="1191601" y="344276"/>
                  <a:pt x="1180641" y="347108"/>
                  <a:pt x="1203315" y="339550"/>
                </a:cubicBezTo>
                <a:lnTo>
                  <a:pt x="1203315" y="339550"/>
                </a:lnTo>
                <a:cubicBezTo>
                  <a:pt x="1221323" y="335047"/>
                  <a:pt x="1211342" y="337866"/>
                  <a:pt x="1233100" y="330614"/>
                </a:cubicBezTo>
                <a:cubicBezTo>
                  <a:pt x="1233104" y="330613"/>
                  <a:pt x="1250968" y="324659"/>
                  <a:pt x="1250971" y="324657"/>
                </a:cubicBezTo>
                <a:cubicBezTo>
                  <a:pt x="1253949" y="322671"/>
                  <a:pt x="1256704" y="320301"/>
                  <a:pt x="1259906" y="318700"/>
                </a:cubicBezTo>
                <a:cubicBezTo>
                  <a:pt x="1266008" y="315649"/>
                  <a:pt x="1278076" y="313875"/>
                  <a:pt x="1283734" y="312743"/>
                </a:cubicBezTo>
                <a:cubicBezTo>
                  <a:pt x="1286713" y="309765"/>
                  <a:pt x="1289165" y="306145"/>
                  <a:pt x="1292670" y="303808"/>
                </a:cubicBezTo>
                <a:cubicBezTo>
                  <a:pt x="1295282" y="302067"/>
                  <a:pt x="1298508" y="301345"/>
                  <a:pt x="1301605" y="300829"/>
                </a:cubicBezTo>
                <a:cubicBezTo>
                  <a:pt x="1310473" y="299351"/>
                  <a:pt x="1319476" y="298844"/>
                  <a:pt x="1328412" y="297851"/>
                </a:cubicBezTo>
                <a:lnTo>
                  <a:pt x="1355218" y="288915"/>
                </a:lnTo>
                <a:lnTo>
                  <a:pt x="1364154" y="285937"/>
                </a:lnTo>
                <a:cubicBezTo>
                  <a:pt x="1367132" y="284944"/>
                  <a:pt x="1370010" y="283574"/>
                  <a:pt x="1373089" y="282958"/>
                </a:cubicBezTo>
                <a:cubicBezTo>
                  <a:pt x="1378053" y="281965"/>
                  <a:pt x="1383098" y="281312"/>
                  <a:pt x="1387982" y="279980"/>
                </a:cubicBezTo>
                <a:cubicBezTo>
                  <a:pt x="1394040" y="278328"/>
                  <a:pt x="1405853" y="274023"/>
                  <a:pt x="1405853" y="274023"/>
                </a:cubicBezTo>
                <a:cubicBezTo>
                  <a:pt x="1419696" y="253258"/>
                  <a:pt x="1405689" y="269189"/>
                  <a:pt x="1450530" y="262109"/>
                </a:cubicBezTo>
                <a:cubicBezTo>
                  <a:pt x="1456732" y="261130"/>
                  <a:pt x="1462444" y="258138"/>
                  <a:pt x="1468401" y="256152"/>
                </a:cubicBezTo>
                <a:cubicBezTo>
                  <a:pt x="1471380" y="255159"/>
                  <a:pt x="1474213" y="253485"/>
                  <a:pt x="1477337" y="253173"/>
                </a:cubicBezTo>
                <a:lnTo>
                  <a:pt x="1507122" y="250195"/>
                </a:lnTo>
                <a:lnTo>
                  <a:pt x="1533928" y="241259"/>
                </a:lnTo>
                <a:lnTo>
                  <a:pt x="1542864" y="238281"/>
                </a:lnTo>
                <a:cubicBezTo>
                  <a:pt x="1545842" y="237288"/>
                  <a:pt x="1548702" y="235818"/>
                  <a:pt x="1551799" y="235302"/>
                </a:cubicBezTo>
                <a:cubicBezTo>
                  <a:pt x="1597383" y="227705"/>
                  <a:pt x="1575523" y="230547"/>
                  <a:pt x="1617326" y="226367"/>
                </a:cubicBezTo>
                <a:lnTo>
                  <a:pt x="1635198" y="220410"/>
                </a:lnTo>
                <a:cubicBezTo>
                  <a:pt x="1638176" y="219417"/>
                  <a:pt x="1641054" y="218047"/>
                  <a:pt x="1644133" y="217431"/>
                </a:cubicBezTo>
                <a:cubicBezTo>
                  <a:pt x="1663040" y="213650"/>
                  <a:pt x="1654115" y="215681"/>
                  <a:pt x="1670940" y="211474"/>
                </a:cubicBezTo>
                <a:cubicBezTo>
                  <a:pt x="1674911" y="205517"/>
                  <a:pt x="1676897" y="197574"/>
                  <a:pt x="1682854" y="193603"/>
                </a:cubicBezTo>
                <a:cubicBezTo>
                  <a:pt x="1685832" y="191617"/>
                  <a:pt x="1688518" y="189100"/>
                  <a:pt x="1691789" y="187646"/>
                </a:cubicBezTo>
                <a:cubicBezTo>
                  <a:pt x="1697527" y="185096"/>
                  <a:pt x="1703703" y="183675"/>
                  <a:pt x="1709660" y="181689"/>
                </a:cubicBezTo>
                <a:cubicBezTo>
                  <a:pt x="1712639" y="180696"/>
                  <a:pt x="1715488" y="179155"/>
                  <a:pt x="1718596" y="178711"/>
                </a:cubicBezTo>
                <a:cubicBezTo>
                  <a:pt x="1749323" y="174321"/>
                  <a:pt x="1732460" y="176430"/>
                  <a:pt x="1769230" y="172754"/>
                </a:cubicBezTo>
                <a:lnTo>
                  <a:pt x="1796037" y="163818"/>
                </a:lnTo>
                <a:cubicBezTo>
                  <a:pt x="1799015" y="162825"/>
                  <a:pt x="1801875" y="161356"/>
                  <a:pt x="1804972" y="160840"/>
                </a:cubicBezTo>
                <a:cubicBezTo>
                  <a:pt x="1817040" y="158828"/>
                  <a:pt x="1823655" y="158214"/>
                  <a:pt x="1834757" y="154883"/>
                </a:cubicBezTo>
                <a:cubicBezTo>
                  <a:pt x="1840771" y="153079"/>
                  <a:pt x="1846671" y="150912"/>
                  <a:pt x="1852628" y="148926"/>
                </a:cubicBezTo>
                <a:cubicBezTo>
                  <a:pt x="1855607" y="147933"/>
                  <a:pt x="1858518" y="146708"/>
                  <a:pt x="1861564" y="145947"/>
                </a:cubicBezTo>
                <a:cubicBezTo>
                  <a:pt x="1865535" y="144954"/>
                  <a:pt x="1869542" y="144094"/>
                  <a:pt x="1873478" y="142969"/>
                </a:cubicBezTo>
                <a:cubicBezTo>
                  <a:pt x="1880062" y="141088"/>
                  <a:pt x="1887496" y="137632"/>
                  <a:pt x="1894327" y="137011"/>
                </a:cubicBezTo>
                <a:cubicBezTo>
                  <a:pt x="1912152" y="135391"/>
                  <a:pt x="1930069" y="135026"/>
                  <a:pt x="1947940" y="134033"/>
                </a:cubicBezTo>
                <a:cubicBezTo>
                  <a:pt x="1950919" y="133040"/>
                  <a:pt x="1954131" y="132579"/>
                  <a:pt x="1956876" y="131054"/>
                </a:cubicBezTo>
                <a:cubicBezTo>
                  <a:pt x="1963134" y="127577"/>
                  <a:pt x="1967727" y="120544"/>
                  <a:pt x="1974747" y="119140"/>
                </a:cubicBezTo>
                <a:cubicBezTo>
                  <a:pt x="1979711" y="118147"/>
                  <a:pt x="1984728" y="117390"/>
                  <a:pt x="1989639" y="116162"/>
                </a:cubicBezTo>
                <a:cubicBezTo>
                  <a:pt x="1992685" y="115400"/>
                  <a:pt x="1995556" y="114046"/>
                  <a:pt x="1998575" y="113183"/>
                </a:cubicBezTo>
                <a:cubicBezTo>
                  <a:pt x="2030082" y="104181"/>
                  <a:pt x="1985895" y="118404"/>
                  <a:pt x="2028360" y="104248"/>
                </a:cubicBezTo>
                <a:cubicBezTo>
                  <a:pt x="2031338" y="103255"/>
                  <a:pt x="2034683" y="103010"/>
                  <a:pt x="2037295" y="101269"/>
                </a:cubicBezTo>
                <a:cubicBezTo>
                  <a:pt x="2044827" y="96248"/>
                  <a:pt x="2046357" y="94096"/>
                  <a:pt x="2055166" y="92334"/>
                </a:cubicBezTo>
                <a:cubicBezTo>
                  <a:pt x="2108542" y="81659"/>
                  <a:pt x="2052603" y="95207"/>
                  <a:pt x="2087930" y="86377"/>
                </a:cubicBezTo>
                <a:cubicBezTo>
                  <a:pt x="2110359" y="71423"/>
                  <a:pt x="2081855" y="88980"/>
                  <a:pt x="2108779" y="77441"/>
                </a:cubicBezTo>
                <a:cubicBezTo>
                  <a:pt x="2112069" y="76031"/>
                  <a:pt x="2114444" y="72938"/>
                  <a:pt x="2117715" y="71484"/>
                </a:cubicBezTo>
                <a:cubicBezTo>
                  <a:pt x="2124107" y="68643"/>
                  <a:pt x="2142555" y="62955"/>
                  <a:pt x="2150478" y="62549"/>
                </a:cubicBezTo>
                <a:cubicBezTo>
                  <a:pt x="2184205" y="60819"/>
                  <a:pt x="2217991" y="60563"/>
                  <a:pt x="2251747" y="59570"/>
                </a:cubicBezTo>
                <a:cubicBezTo>
                  <a:pt x="2279084" y="50458"/>
                  <a:pt x="2263370" y="54238"/>
                  <a:pt x="2299403" y="50635"/>
                </a:cubicBezTo>
                <a:cubicBezTo>
                  <a:pt x="2302382" y="47656"/>
                  <a:pt x="2306293" y="45381"/>
                  <a:pt x="2308339" y="41699"/>
                </a:cubicBezTo>
                <a:cubicBezTo>
                  <a:pt x="2311227" y="36500"/>
                  <a:pt x="2312808" y="17087"/>
                  <a:pt x="2323231" y="14893"/>
                </a:cubicBezTo>
                <a:cubicBezTo>
                  <a:pt x="2338806" y="11614"/>
                  <a:pt x="2355011" y="13048"/>
                  <a:pt x="2370887" y="11914"/>
                </a:cubicBezTo>
                <a:cubicBezTo>
                  <a:pt x="2471601" y="4720"/>
                  <a:pt x="2320364" y="10812"/>
                  <a:pt x="2543640" y="5957"/>
                </a:cubicBezTo>
                <a:lnTo>
                  <a:pt x="2549598" y="0"/>
                </a:lnTo>
              </a:path>
            </a:pathLst>
          </a:custGeom>
          <a:noFill/>
          <a:ln w="317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800">
              <a:solidFill>
                <a:schemeClr val="tx1"/>
              </a:solidFill>
              <a:latin typeface="Arial"/>
            </a:endParaRPr>
          </a:p>
        </p:txBody>
      </p:sp>
      <p:sp>
        <p:nvSpPr>
          <p:cNvPr id="53" name="Freeform: Shape 52">
            <a:extLst>
              <a:ext uri="{FF2B5EF4-FFF2-40B4-BE49-F238E27FC236}">
                <a16:creationId xmlns:a16="http://schemas.microsoft.com/office/drawing/2014/main" id="{013FDCAD-7981-4C3E-84C4-F2FC59E60D51}"/>
              </a:ext>
            </a:extLst>
          </p:cNvPr>
          <p:cNvSpPr/>
          <p:nvPr/>
        </p:nvSpPr>
        <p:spPr>
          <a:xfrm>
            <a:off x="1078023" y="3229698"/>
            <a:ext cx="425857" cy="440055"/>
          </a:xfrm>
          <a:custGeom>
            <a:avLst/>
            <a:gdLst>
              <a:gd name="connsiteX0" fmla="*/ 0 w 567809"/>
              <a:gd name="connsiteY0" fmla="*/ 586740 h 586740"/>
              <a:gd name="connsiteX1" fmla="*/ 11430 w 567809"/>
              <a:gd name="connsiteY1" fmla="*/ 567690 h 586740"/>
              <a:gd name="connsiteX2" fmla="*/ 19050 w 567809"/>
              <a:gd name="connsiteY2" fmla="*/ 544830 h 586740"/>
              <a:gd name="connsiteX3" fmla="*/ 30480 w 567809"/>
              <a:gd name="connsiteY3" fmla="*/ 533400 h 586740"/>
              <a:gd name="connsiteX4" fmla="*/ 38100 w 567809"/>
              <a:gd name="connsiteY4" fmla="*/ 521970 h 586740"/>
              <a:gd name="connsiteX5" fmla="*/ 49530 w 567809"/>
              <a:gd name="connsiteY5" fmla="*/ 514350 h 586740"/>
              <a:gd name="connsiteX6" fmla="*/ 53340 w 567809"/>
              <a:gd name="connsiteY6" fmla="*/ 502920 h 586740"/>
              <a:gd name="connsiteX7" fmla="*/ 68580 w 567809"/>
              <a:gd name="connsiteY7" fmla="*/ 480060 h 586740"/>
              <a:gd name="connsiteX8" fmla="*/ 72390 w 567809"/>
              <a:gd name="connsiteY8" fmla="*/ 468630 h 586740"/>
              <a:gd name="connsiteX9" fmla="*/ 83820 w 567809"/>
              <a:gd name="connsiteY9" fmla="*/ 461010 h 586740"/>
              <a:gd name="connsiteX10" fmla="*/ 102870 w 567809"/>
              <a:gd name="connsiteY10" fmla="*/ 441960 h 586740"/>
              <a:gd name="connsiteX11" fmla="*/ 110490 w 567809"/>
              <a:gd name="connsiteY11" fmla="*/ 430530 h 586740"/>
              <a:gd name="connsiteX12" fmla="*/ 121920 w 567809"/>
              <a:gd name="connsiteY12" fmla="*/ 422910 h 586740"/>
              <a:gd name="connsiteX13" fmla="*/ 133350 w 567809"/>
              <a:gd name="connsiteY13" fmla="*/ 411480 h 586740"/>
              <a:gd name="connsiteX14" fmla="*/ 140970 w 567809"/>
              <a:gd name="connsiteY14" fmla="*/ 400050 h 586740"/>
              <a:gd name="connsiteX15" fmla="*/ 152400 w 567809"/>
              <a:gd name="connsiteY15" fmla="*/ 396240 h 586740"/>
              <a:gd name="connsiteX16" fmla="*/ 171450 w 567809"/>
              <a:gd name="connsiteY16" fmla="*/ 373380 h 586740"/>
              <a:gd name="connsiteX17" fmla="*/ 198120 w 567809"/>
              <a:gd name="connsiteY17" fmla="*/ 342900 h 586740"/>
              <a:gd name="connsiteX18" fmla="*/ 201930 w 567809"/>
              <a:gd name="connsiteY18" fmla="*/ 331470 h 586740"/>
              <a:gd name="connsiteX19" fmla="*/ 213360 w 567809"/>
              <a:gd name="connsiteY19" fmla="*/ 323850 h 586740"/>
              <a:gd name="connsiteX20" fmla="*/ 224790 w 567809"/>
              <a:gd name="connsiteY20" fmla="*/ 312420 h 586740"/>
              <a:gd name="connsiteX21" fmla="*/ 232410 w 567809"/>
              <a:gd name="connsiteY21" fmla="*/ 300990 h 586740"/>
              <a:gd name="connsiteX22" fmla="*/ 255270 w 567809"/>
              <a:gd name="connsiteY22" fmla="*/ 285750 h 586740"/>
              <a:gd name="connsiteX23" fmla="*/ 270510 w 567809"/>
              <a:gd name="connsiteY23" fmla="*/ 266700 h 586740"/>
              <a:gd name="connsiteX24" fmla="*/ 297180 w 567809"/>
              <a:gd name="connsiteY24" fmla="*/ 236220 h 586740"/>
              <a:gd name="connsiteX25" fmla="*/ 312420 w 567809"/>
              <a:gd name="connsiteY25" fmla="*/ 213360 h 586740"/>
              <a:gd name="connsiteX26" fmla="*/ 346710 w 567809"/>
              <a:gd name="connsiteY26" fmla="*/ 182880 h 586740"/>
              <a:gd name="connsiteX27" fmla="*/ 365760 w 567809"/>
              <a:gd name="connsiteY27" fmla="*/ 163830 h 586740"/>
              <a:gd name="connsiteX28" fmla="*/ 384810 w 567809"/>
              <a:gd name="connsiteY28" fmla="*/ 148590 h 586740"/>
              <a:gd name="connsiteX29" fmla="*/ 400050 w 567809"/>
              <a:gd name="connsiteY29" fmla="*/ 137160 h 586740"/>
              <a:gd name="connsiteX30" fmla="*/ 411480 w 567809"/>
              <a:gd name="connsiteY30" fmla="*/ 129540 h 586740"/>
              <a:gd name="connsiteX31" fmla="*/ 419100 w 567809"/>
              <a:gd name="connsiteY31" fmla="*/ 118110 h 586740"/>
              <a:gd name="connsiteX32" fmla="*/ 441960 w 567809"/>
              <a:gd name="connsiteY32" fmla="*/ 102870 h 586740"/>
              <a:gd name="connsiteX33" fmla="*/ 464820 w 567809"/>
              <a:gd name="connsiteY33" fmla="*/ 95250 h 586740"/>
              <a:gd name="connsiteX34" fmla="*/ 476250 w 567809"/>
              <a:gd name="connsiteY34" fmla="*/ 91440 h 586740"/>
              <a:gd name="connsiteX35" fmla="*/ 487680 w 567809"/>
              <a:gd name="connsiteY35" fmla="*/ 83820 h 586740"/>
              <a:gd name="connsiteX36" fmla="*/ 506730 w 567809"/>
              <a:gd name="connsiteY36" fmla="*/ 60960 h 586740"/>
              <a:gd name="connsiteX37" fmla="*/ 521970 w 567809"/>
              <a:gd name="connsiteY37" fmla="*/ 53340 h 586740"/>
              <a:gd name="connsiteX38" fmla="*/ 544830 w 567809"/>
              <a:gd name="connsiteY38" fmla="*/ 38100 h 586740"/>
              <a:gd name="connsiteX39" fmla="*/ 556260 w 567809"/>
              <a:gd name="connsiteY39" fmla="*/ 15240 h 586740"/>
              <a:gd name="connsiteX40" fmla="*/ 567690 w 567809"/>
              <a:gd name="connsiteY40" fmla="*/ 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67809" h="586740">
                <a:moveTo>
                  <a:pt x="0" y="586740"/>
                </a:moveTo>
                <a:cubicBezTo>
                  <a:pt x="3810" y="580390"/>
                  <a:pt x="8366" y="574432"/>
                  <a:pt x="11430" y="567690"/>
                </a:cubicBezTo>
                <a:cubicBezTo>
                  <a:pt x="14754" y="560378"/>
                  <a:pt x="13370" y="550510"/>
                  <a:pt x="19050" y="544830"/>
                </a:cubicBezTo>
                <a:cubicBezTo>
                  <a:pt x="22860" y="541020"/>
                  <a:pt x="27031" y="537539"/>
                  <a:pt x="30480" y="533400"/>
                </a:cubicBezTo>
                <a:cubicBezTo>
                  <a:pt x="33411" y="529882"/>
                  <a:pt x="34862" y="525208"/>
                  <a:pt x="38100" y="521970"/>
                </a:cubicBezTo>
                <a:cubicBezTo>
                  <a:pt x="41338" y="518732"/>
                  <a:pt x="45720" y="516890"/>
                  <a:pt x="49530" y="514350"/>
                </a:cubicBezTo>
                <a:cubicBezTo>
                  <a:pt x="50800" y="510540"/>
                  <a:pt x="51390" y="506431"/>
                  <a:pt x="53340" y="502920"/>
                </a:cubicBezTo>
                <a:cubicBezTo>
                  <a:pt x="57788" y="494914"/>
                  <a:pt x="65684" y="488748"/>
                  <a:pt x="68580" y="480060"/>
                </a:cubicBezTo>
                <a:cubicBezTo>
                  <a:pt x="69850" y="476250"/>
                  <a:pt x="69881" y="471766"/>
                  <a:pt x="72390" y="468630"/>
                </a:cubicBezTo>
                <a:cubicBezTo>
                  <a:pt x="75251" y="465054"/>
                  <a:pt x="80010" y="463550"/>
                  <a:pt x="83820" y="461010"/>
                </a:cubicBezTo>
                <a:cubicBezTo>
                  <a:pt x="104140" y="430530"/>
                  <a:pt x="77470" y="467360"/>
                  <a:pt x="102870" y="441960"/>
                </a:cubicBezTo>
                <a:cubicBezTo>
                  <a:pt x="106108" y="438722"/>
                  <a:pt x="107252" y="433768"/>
                  <a:pt x="110490" y="430530"/>
                </a:cubicBezTo>
                <a:cubicBezTo>
                  <a:pt x="113728" y="427292"/>
                  <a:pt x="118402" y="425841"/>
                  <a:pt x="121920" y="422910"/>
                </a:cubicBezTo>
                <a:cubicBezTo>
                  <a:pt x="126059" y="419461"/>
                  <a:pt x="129901" y="415619"/>
                  <a:pt x="133350" y="411480"/>
                </a:cubicBezTo>
                <a:cubicBezTo>
                  <a:pt x="136281" y="407962"/>
                  <a:pt x="137394" y="402911"/>
                  <a:pt x="140970" y="400050"/>
                </a:cubicBezTo>
                <a:cubicBezTo>
                  <a:pt x="144106" y="397541"/>
                  <a:pt x="148590" y="397510"/>
                  <a:pt x="152400" y="396240"/>
                </a:cubicBezTo>
                <a:cubicBezTo>
                  <a:pt x="179629" y="355396"/>
                  <a:pt x="137225" y="417384"/>
                  <a:pt x="171450" y="373380"/>
                </a:cubicBezTo>
                <a:cubicBezTo>
                  <a:pt x="195385" y="342607"/>
                  <a:pt x="175993" y="357652"/>
                  <a:pt x="198120" y="342900"/>
                </a:cubicBezTo>
                <a:cubicBezTo>
                  <a:pt x="199390" y="339090"/>
                  <a:pt x="199421" y="334606"/>
                  <a:pt x="201930" y="331470"/>
                </a:cubicBezTo>
                <a:cubicBezTo>
                  <a:pt x="204791" y="327894"/>
                  <a:pt x="209842" y="326781"/>
                  <a:pt x="213360" y="323850"/>
                </a:cubicBezTo>
                <a:cubicBezTo>
                  <a:pt x="217499" y="320401"/>
                  <a:pt x="221341" y="316559"/>
                  <a:pt x="224790" y="312420"/>
                </a:cubicBezTo>
                <a:cubicBezTo>
                  <a:pt x="227721" y="308902"/>
                  <a:pt x="228964" y="304005"/>
                  <a:pt x="232410" y="300990"/>
                </a:cubicBezTo>
                <a:cubicBezTo>
                  <a:pt x="239302" y="294959"/>
                  <a:pt x="255270" y="285750"/>
                  <a:pt x="255270" y="285750"/>
                </a:cubicBezTo>
                <a:cubicBezTo>
                  <a:pt x="263850" y="260010"/>
                  <a:pt x="251951" y="287910"/>
                  <a:pt x="270510" y="266700"/>
                </a:cubicBezTo>
                <a:cubicBezTo>
                  <a:pt x="301625" y="231140"/>
                  <a:pt x="271463" y="253365"/>
                  <a:pt x="297180" y="236220"/>
                </a:cubicBezTo>
                <a:cubicBezTo>
                  <a:pt x="302260" y="228600"/>
                  <a:pt x="304800" y="218440"/>
                  <a:pt x="312420" y="213360"/>
                </a:cubicBezTo>
                <a:cubicBezTo>
                  <a:pt x="326163" y="204198"/>
                  <a:pt x="336271" y="198539"/>
                  <a:pt x="346710" y="182880"/>
                </a:cubicBezTo>
                <a:cubicBezTo>
                  <a:pt x="356870" y="167640"/>
                  <a:pt x="350520" y="173990"/>
                  <a:pt x="365760" y="163830"/>
                </a:cubicBezTo>
                <a:cubicBezTo>
                  <a:pt x="380219" y="142141"/>
                  <a:pt x="364991" y="159915"/>
                  <a:pt x="384810" y="148590"/>
                </a:cubicBezTo>
                <a:cubicBezTo>
                  <a:pt x="390323" y="145440"/>
                  <a:pt x="394883" y="140851"/>
                  <a:pt x="400050" y="137160"/>
                </a:cubicBezTo>
                <a:cubicBezTo>
                  <a:pt x="403776" y="134498"/>
                  <a:pt x="407670" y="132080"/>
                  <a:pt x="411480" y="129540"/>
                </a:cubicBezTo>
                <a:cubicBezTo>
                  <a:pt x="414020" y="125730"/>
                  <a:pt x="415654" y="121125"/>
                  <a:pt x="419100" y="118110"/>
                </a:cubicBezTo>
                <a:cubicBezTo>
                  <a:pt x="425992" y="112079"/>
                  <a:pt x="433272" y="105766"/>
                  <a:pt x="441960" y="102870"/>
                </a:cubicBezTo>
                <a:lnTo>
                  <a:pt x="464820" y="95250"/>
                </a:lnTo>
                <a:cubicBezTo>
                  <a:pt x="468630" y="93980"/>
                  <a:pt x="472908" y="93668"/>
                  <a:pt x="476250" y="91440"/>
                </a:cubicBezTo>
                <a:lnTo>
                  <a:pt x="487680" y="83820"/>
                </a:lnTo>
                <a:cubicBezTo>
                  <a:pt x="493756" y="74706"/>
                  <a:pt x="497396" y="67627"/>
                  <a:pt x="506730" y="60960"/>
                </a:cubicBezTo>
                <a:cubicBezTo>
                  <a:pt x="511352" y="57659"/>
                  <a:pt x="517100" y="56262"/>
                  <a:pt x="521970" y="53340"/>
                </a:cubicBezTo>
                <a:cubicBezTo>
                  <a:pt x="529823" y="48628"/>
                  <a:pt x="544830" y="38100"/>
                  <a:pt x="544830" y="38100"/>
                </a:cubicBezTo>
                <a:cubicBezTo>
                  <a:pt x="547929" y="28804"/>
                  <a:pt x="548874" y="22626"/>
                  <a:pt x="556260" y="15240"/>
                </a:cubicBezTo>
                <a:cubicBezTo>
                  <a:pt x="569803" y="1697"/>
                  <a:pt x="567690" y="14703"/>
                  <a:pt x="567690" y="0"/>
                </a:cubicBezTo>
              </a:path>
            </a:pathLst>
          </a:cu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800">
              <a:solidFill>
                <a:schemeClr val="tx1"/>
              </a:solidFill>
              <a:latin typeface="Arial"/>
            </a:endParaRPr>
          </a:p>
        </p:txBody>
      </p:sp>
      <p:sp>
        <p:nvSpPr>
          <p:cNvPr id="54" name="Freeform: Shape 53">
            <a:extLst>
              <a:ext uri="{FF2B5EF4-FFF2-40B4-BE49-F238E27FC236}">
                <a16:creationId xmlns:a16="http://schemas.microsoft.com/office/drawing/2014/main" id="{47660BD2-6523-4915-82DD-08BA0B3C79C2}"/>
              </a:ext>
            </a:extLst>
          </p:cNvPr>
          <p:cNvSpPr/>
          <p:nvPr/>
        </p:nvSpPr>
        <p:spPr>
          <a:xfrm>
            <a:off x="1764181" y="2699131"/>
            <a:ext cx="1234440" cy="374332"/>
          </a:xfrm>
          <a:custGeom>
            <a:avLst/>
            <a:gdLst>
              <a:gd name="connsiteX0" fmla="*/ 0 w 1645920"/>
              <a:gd name="connsiteY0" fmla="*/ 499110 h 499110"/>
              <a:gd name="connsiteX1" fmla="*/ 38100 w 1645920"/>
              <a:gd name="connsiteY1" fmla="*/ 495300 h 499110"/>
              <a:gd name="connsiteX2" fmla="*/ 60960 w 1645920"/>
              <a:gd name="connsiteY2" fmla="*/ 480060 h 499110"/>
              <a:gd name="connsiteX3" fmla="*/ 72390 w 1645920"/>
              <a:gd name="connsiteY3" fmla="*/ 472440 h 499110"/>
              <a:gd name="connsiteX4" fmla="*/ 83820 w 1645920"/>
              <a:gd name="connsiteY4" fmla="*/ 464820 h 499110"/>
              <a:gd name="connsiteX5" fmla="*/ 95250 w 1645920"/>
              <a:gd name="connsiteY5" fmla="*/ 461010 h 499110"/>
              <a:gd name="connsiteX6" fmla="*/ 140970 w 1645920"/>
              <a:gd name="connsiteY6" fmla="*/ 438150 h 499110"/>
              <a:gd name="connsiteX7" fmla="*/ 152400 w 1645920"/>
              <a:gd name="connsiteY7" fmla="*/ 434340 h 499110"/>
              <a:gd name="connsiteX8" fmla="*/ 194310 w 1645920"/>
              <a:gd name="connsiteY8" fmla="*/ 415290 h 499110"/>
              <a:gd name="connsiteX9" fmla="*/ 217170 w 1645920"/>
              <a:gd name="connsiteY9" fmla="*/ 407670 h 499110"/>
              <a:gd name="connsiteX10" fmla="*/ 228600 w 1645920"/>
              <a:gd name="connsiteY10" fmla="*/ 403860 h 499110"/>
              <a:gd name="connsiteX11" fmla="*/ 243840 w 1645920"/>
              <a:gd name="connsiteY11" fmla="*/ 392430 h 499110"/>
              <a:gd name="connsiteX12" fmla="*/ 255270 w 1645920"/>
              <a:gd name="connsiteY12" fmla="*/ 388620 h 499110"/>
              <a:gd name="connsiteX13" fmla="*/ 266700 w 1645920"/>
              <a:gd name="connsiteY13" fmla="*/ 381000 h 499110"/>
              <a:gd name="connsiteX14" fmla="*/ 289560 w 1645920"/>
              <a:gd name="connsiteY14" fmla="*/ 369570 h 499110"/>
              <a:gd name="connsiteX15" fmla="*/ 300990 w 1645920"/>
              <a:gd name="connsiteY15" fmla="*/ 373380 h 499110"/>
              <a:gd name="connsiteX16" fmla="*/ 335280 w 1645920"/>
              <a:gd name="connsiteY16" fmla="*/ 365760 h 499110"/>
              <a:gd name="connsiteX17" fmla="*/ 358140 w 1645920"/>
              <a:gd name="connsiteY17" fmla="*/ 358140 h 499110"/>
              <a:gd name="connsiteX18" fmla="*/ 369570 w 1645920"/>
              <a:gd name="connsiteY18" fmla="*/ 354330 h 499110"/>
              <a:gd name="connsiteX19" fmla="*/ 388620 w 1645920"/>
              <a:gd name="connsiteY19" fmla="*/ 335280 h 499110"/>
              <a:gd name="connsiteX20" fmla="*/ 411480 w 1645920"/>
              <a:gd name="connsiteY20" fmla="*/ 327660 h 499110"/>
              <a:gd name="connsiteX21" fmla="*/ 422910 w 1645920"/>
              <a:gd name="connsiteY21" fmla="*/ 320040 h 499110"/>
              <a:gd name="connsiteX22" fmla="*/ 445770 w 1645920"/>
              <a:gd name="connsiteY22" fmla="*/ 312420 h 499110"/>
              <a:gd name="connsiteX23" fmla="*/ 472440 w 1645920"/>
              <a:gd name="connsiteY23" fmla="*/ 304800 h 499110"/>
              <a:gd name="connsiteX24" fmla="*/ 483870 w 1645920"/>
              <a:gd name="connsiteY24" fmla="*/ 300990 h 499110"/>
              <a:gd name="connsiteX25" fmla="*/ 521970 w 1645920"/>
              <a:gd name="connsiteY25" fmla="*/ 289560 h 499110"/>
              <a:gd name="connsiteX26" fmla="*/ 560070 w 1645920"/>
              <a:gd name="connsiteY26" fmla="*/ 274320 h 499110"/>
              <a:gd name="connsiteX27" fmla="*/ 571500 w 1645920"/>
              <a:gd name="connsiteY27" fmla="*/ 270510 h 499110"/>
              <a:gd name="connsiteX28" fmla="*/ 594360 w 1645920"/>
              <a:gd name="connsiteY28" fmla="*/ 266700 h 499110"/>
              <a:gd name="connsiteX29" fmla="*/ 617220 w 1645920"/>
              <a:gd name="connsiteY29" fmla="*/ 259080 h 499110"/>
              <a:gd name="connsiteX30" fmla="*/ 628650 w 1645920"/>
              <a:gd name="connsiteY30" fmla="*/ 255270 h 499110"/>
              <a:gd name="connsiteX31" fmla="*/ 681990 w 1645920"/>
              <a:gd name="connsiteY31" fmla="*/ 243840 h 499110"/>
              <a:gd name="connsiteX32" fmla="*/ 704850 w 1645920"/>
              <a:gd name="connsiteY32" fmla="*/ 228600 h 499110"/>
              <a:gd name="connsiteX33" fmla="*/ 731520 w 1645920"/>
              <a:gd name="connsiteY33" fmla="*/ 201930 h 499110"/>
              <a:gd name="connsiteX34" fmla="*/ 781050 w 1645920"/>
              <a:gd name="connsiteY34" fmla="*/ 194310 h 499110"/>
              <a:gd name="connsiteX35" fmla="*/ 807720 w 1645920"/>
              <a:gd name="connsiteY35" fmla="*/ 182880 h 499110"/>
              <a:gd name="connsiteX36" fmla="*/ 819150 w 1645920"/>
              <a:gd name="connsiteY36" fmla="*/ 175260 h 499110"/>
              <a:gd name="connsiteX37" fmla="*/ 842010 w 1645920"/>
              <a:gd name="connsiteY37" fmla="*/ 171450 h 499110"/>
              <a:gd name="connsiteX38" fmla="*/ 853440 w 1645920"/>
              <a:gd name="connsiteY38" fmla="*/ 167640 h 499110"/>
              <a:gd name="connsiteX39" fmla="*/ 891540 w 1645920"/>
              <a:gd name="connsiteY39" fmla="*/ 160020 h 499110"/>
              <a:gd name="connsiteX40" fmla="*/ 918210 w 1645920"/>
              <a:gd name="connsiteY40" fmla="*/ 152400 h 499110"/>
              <a:gd name="connsiteX41" fmla="*/ 929640 w 1645920"/>
              <a:gd name="connsiteY41" fmla="*/ 148590 h 499110"/>
              <a:gd name="connsiteX42" fmla="*/ 1062990 w 1645920"/>
              <a:gd name="connsiteY42" fmla="*/ 148590 h 499110"/>
              <a:gd name="connsiteX43" fmla="*/ 1085850 w 1645920"/>
              <a:gd name="connsiteY43" fmla="*/ 140970 h 499110"/>
              <a:gd name="connsiteX44" fmla="*/ 1112520 w 1645920"/>
              <a:gd name="connsiteY44" fmla="*/ 110490 h 499110"/>
              <a:gd name="connsiteX45" fmla="*/ 1177290 w 1645920"/>
              <a:gd name="connsiteY45" fmla="*/ 106680 h 499110"/>
              <a:gd name="connsiteX46" fmla="*/ 1196340 w 1645920"/>
              <a:gd name="connsiteY46" fmla="*/ 102870 h 499110"/>
              <a:gd name="connsiteX47" fmla="*/ 1207770 w 1645920"/>
              <a:gd name="connsiteY47" fmla="*/ 99060 h 499110"/>
              <a:gd name="connsiteX48" fmla="*/ 1238250 w 1645920"/>
              <a:gd name="connsiteY48" fmla="*/ 95250 h 499110"/>
              <a:gd name="connsiteX49" fmla="*/ 1257300 w 1645920"/>
              <a:gd name="connsiteY49" fmla="*/ 80010 h 499110"/>
              <a:gd name="connsiteX50" fmla="*/ 1268730 w 1645920"/>
              <a:gd name="connsiteY50" fmla="*/ 76200 h 499110"/>
              <a:gd name="connsiteX51" fmla="*/ 1280160 w 1645920"/>
              <a:gd name="connsiteY51" fmla="*/ 68580 h 499110"/>
              <a:gd name="connsiteX52" fmla="*/ 1295400 w 1645920"/>
              <a:gd name="connsiteY52" fmla="*/ 64770 h 499110"/>
              <a:gd name="connsiteX53" fmla="*/ 1356360 w 1645920"/>
              <a:gd name="connsiteY53" fmla="*/ 53340 h 499110"/>
              <a:gd name="connsiteX54" fmla="*/ 1375410 w 1645920"/>
              <a:gd name="connsiteY54" fmla="*/ 34290 h 499110"/>
              <a:gd name="connsiteX55" fmla="*/ 1386840 w 1645920"/>
              <a:gd name="connsiteY55" fmla="*/ 26670 h 499110"/>
              <a:gd name="connsiteX56" fmla="*/ 1390650 w 1645920"/>
              <a:gd name="connsiteY56" fmla="*/ 15240 h 499110"/>
              <a:gd name="connsiteX57" fmla="*/ 1413510 w 1645920"/>
              <a:gd name="connsiteY57" fmla="*/ 3810 h 499110"/>
              <a:gd name="connsiteX58" fmla="*/ 1508760 w 1645920"/>
              <a:gd name="connsiteY58" fmla="*/ 0 h 499110"/>
              <a:gd name="connsiteX59" fmla="*/ 1592580 w 1645920"/>
              <a:gd name="connsiteY59" fmla="*/ 3810 h 499110"/>
              <a:gd name="connsiteX60" fmla="*/ 1645920 w 1645920"/>
              <a:gd name="connsiteY60" fmla="*/ 11430 h 49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645920" h="499110">
                <a:moveTo>
                  <a:pt x="0" y="499110"/>
                </a:moveTo>
                <a:cubicBezTo>
                  <a:pt x="12700" y="497840"/>
                  <a:pt x="25918" y="499107"/>
                  <a:pt x="38100" y="495300"/>
                </a:cubicBezTo>
                <a:cubicBezTo>
                  <a:pt x="46841" y="492568"/>
                  <a:pt x="53340" y="485140"/>
                  <a:pt x="60960" y="480060"/>
                </a:cubicBezTo>
                <a:lnTo>
                  <a:pt x="72390" y="472440"/>
                </a:lnTo>
                <a:cubicBezTo>
                  <a:pt x="76200" y="469900"/>
                  <a:pt x="79476" y="466268"/>
                  <a:pt x="83820" y="464820"/>
                </a:cubicBezTo>
                <a:cubicBezTo>
                  <a:pt x="87630" y="463550"/>
                  <a:pt x="91739" y="462960"/>
                  <a:pt x="95250" y="461010"/>
                </a:cubicBezTo>
                <a:cubicBezTo>
                  <a:pt x="139565" y="436391"/>
                  <a:pt x="96466" y="452985"/>
                  <a:pt x="140970" y="438150"/>
                </a:cubicBezTo>
                <a:lnTo>
                  <a:pt x="152400" y="434340"/>
                </a:lnTo>
                <a:cubicBezTo>
                  <a:pt x="173532" y="413208"/>
                  <a:pt x="154139" y="428680"/>
                  <a:pt x="194310" y="415290"/>
                </a:cubicBezTo>
                <a:lnTo>
                  <a:pt x="217170" y="407670"/>
                </a:lnTo>
                <a:lnTo>
                  <a:pt x="228600" y="403860"/>
                </a:lnTo>
                <a:cubicBezTo>
                  <a:pt x="233680" y="400050"/>
                  <a:pt x="238327" y="395580"/>
                  <a:pt x="243840" y="392430"/>
                </a:cubicBezTo>
                <a:cubicBezTo>
                  <a:pt x="247327" y="390437"/>
                  <a:pt x="251678" y="390416"/>
                  <a:pt x="255270" y="388620"/>
                </a:cubicBezTo>
                <a:cubicBezTo>
                  <a:pt x="259366" y="386572"/>
                  <a:pt x="262604" y="383048"/>
                  <a:pt x="266700" y="381000"/>
                </a:cubicBezTo>
                <a:cubicBezTo>
                  <a:pt x="298248" y="365226"/>
                  <a:pt x="256803" y="391408"/>
                  <a:pt x="289560" y="369570"/>
                </a:cubicBezTo>
                <a:cubicBezTo>
                  <a:pt x="293370" y="370840"/>
                  <a:pt x="296974" y="373380"/>
                  <a:pt x="300990" y="373380"/>
                </a:cubicBezTo>
                <a:cubicBezTo>
                  <a:pt x="304615" y="373380"/>
                  <a:pt x="330382" y="367229"/>
                  <a:pt x="335280" y="365760"/>
                </a:cubicBezTo>
                <a:cubicBezTo>
                  <a:pt x="342973" y="363452"/>
                  <a:pt x="350520" y="360680"/>
                  <a:pt x="358140" y="358140"/>
                </a:cubicBezTo>
                <a:lnTo>
                  <a:pt x="369570" y="354330"/>
                </a:lnTo>
                <a:cubicBezTo>
                  <a:pt x="376522" y="343903"/>
                  <a:pt x="376588" y="340627"/>
                  <a:pt x="388620" y="335280"/>
                </a:cubicBezTo>
                <a:cubicBezTo>
                  <a:pt x="395960" y="332018"/>
                  <a:pt x="404797" y="332115"/>
                  <a:pt x="411480" y="327660"/>
                </a:cubicBezTo>
                <a:cubicBezTo>
                  <a:pt x="415290" y="325120"/>
                  <a:pt x="418726" y="321900"/>
                  <a:pt x="422910" y="320040"/>
                </a:cubicBezTo>
                <a:cubicBezTo>
                  <a:pt x="430250" y="316778"/>
                  <a:pt x="438150" y="314960"/>
                  <a:pt x="445770" y="312420"/>
                </a:cubicBezTo>
                <a:cubicBezTo>
                  <a:pt x="473175" y="303285"/>
                  <a:pt x="438952" y="314368"/>
                  <a:pt x="472440" y="304800"/>
                </a:cubicBezTo>
                <a:cubicBezTo>
                  <a:pt x="476302" y="303697"/>
                  <a:pt x="480008" y="302093"/>
                  <a:pt x="483870" y="300990"/>
                </a:cubicBezTo>
                <a:cubicBezTo>
                  <a:pt x="496631" y="297344"/>
                  <a:pt x="509898" y="295596"/>
                  <a:pt x="521970" y="289560"/>
                </a:cubicBezTo>
                <a:cubicBezTo>
                  <a:pt x="544394" y="278348"/>
                  <a:pt x="531822" y="283736"/>
                  <a:pt x="560070" y="274320"/>
                </a:cubicBezTo>
                <a:cubicBezTo>
                  <a:pt x="563880" y="273050"/>
                  <a:pt x="567539" y="271170"/>
                  <a:pt x="571500" y="270510"/>
                </a:cubicBezTo>
                <a:cubicBezTo>
                  <a:pt x="579120" y="269240"/>
                  <a:pt x="586866" y="268574"/>
                  <a:pt x="594360" y="266700"/>
                </a:cubicBezTo>
                <a:cubicBezTo>
                  <a:pt x="602152" y="264752"/>
                  <a:pt x="609600" y="261620"/>
                  <a:pt x="617220" y="259080"/>
                </a:cubicBezTo>
                <a:cubicBezTo>
                  <a:pt x="621030" y="257810"/>
                  <a:pt x="624754" y="256244"/>
                  <a:pt x="628650" y="255270"/>
                </a:cubicBezTo>
                <a:cubicBezTo>
                  <a:pt x="666624" y="245776"/>
                  <a:pt x="648800" y="249372"/>
                  <a:pt x="681990" y="243840"/>
                </a:cubicBezTo>
                <a:cubicBezTo>
                  <a:pt x="689610" y="238760"/>
                  <a:pt x="701954" y="237288"/>
                  <a:pt x="704850" y="228600"/>
                </a:cubicBezTo>
                <a:cubicBezTo>
                  <a:pt x="709450" y="214801"/>
                  <a:pt x="710122" y="204987"/>
                  <a:pt x="731520" y="201930"/>
                </a:cubicBezTo>
                <a:cubicBezTo>
                  <a:pt x="765837" y="197028"/>
                  <a:pt x="749332" y="199596"/>
                  <a:pt x="781050" y="194310"/>
                </a:cubicBezTo>
                <a:cubicBezTo>
                  <a:pt x="809746" y="175180"/>
                  <a:pt x="773276" y="197642"/>
                  <a:pt x="807720" y="182880"/>
                </a:cubicBezTo>
                <a:cubicBezTo>
                  <a:pt x="811929" y="181076"/>
                  <a:pt x="814806" y="176708"/>
                  <a:pt x="819150" y="175260"/>
                </a:cubicBezTo>
                <a:cubicBezTo>
                  <a:pt x="826479" y="172817"/>
                  <a:pt x="834469" y="173126"/>
                  <a:pt x="842010" y="171450"/>
                </a:cubicBezTo>
                <a:cubicBezTo>
                  <a:pt x="845930" y="170579"/>
                  <a:pt x="849527" y="168543"/>
                  <a:pt x="853440" y="167640"/>
                </a:cubicBezTo>
                <a:cubicBezTo>
                  <a:pt x="866060" y="164728"/>
                  <a:pt x="879253" y="164116"/>
                  <a:pt x="891540" y="160020"/>
                </a:cubicBezTo>
                <a:cubicBezTo>
                  <a:pt x="918945" y="150885"/>
                  <a:pt x="884722" y="161968"/>
                  <a:pt x="918210" y="152400"/>
                </a:cubicBezTo>
                <a:cubicBezTo>
                  <a:pt x="922072" y="151297"/>
                  <a:pt x="925830" y="149860"/>
                  <a:pt x="929640" y="148590"/>
                </a:cubicBezTo>
                <a:cubicBezTo>
                  <a:pt x="986389" y="154895"/>
                  <a:pt x="982274" y="156157"/>
                  <a:pt x="1062990" y="148590"/>
                </a:cubicBezTo>
                <a:cubicBezTo>
                  <a:pt x="1070987" y="147840"/>
                  <a:pt x="1085850" y="140970"/>
                  <a:pt x="1085850" y="140970"/>
                </a:cubicBezTo>
                <a:cubicBezTo>
                  <a:pt x="1089049" y="136172"/>
                  <a:pt x="1100761" y="112254"/>
                  <a:pt x="1112520" y="110490"/>
                </a:cubicBezTo>
                <a:cubicBezTo>
                  <a:pt x="1133908" y="107282"/>
                  <a:pt x="1155700" y="107950"/>
                  <a:pt x="1177290" y="106680"/>
                </a:cubicBezTo>
                <a:cubicBezTo>
                  <a:pt x="1183640" y="105410"/>
                  <a:pt x="1190058" y="104441"/>
                  <a:pt x="1196340" y="102870"/>
                </a:cubicBezTo>
                <a:cubicBezTo>
                  <a:pt x="1200236" y="101896"/>
                  <a:pt x="1203819" y="99778"/>
                  <a:pt x="1207770" y="99060"/>
                </a:cubicBezTo>
                <a:cubicBezTo>
                  <a:pt x="1217844" y="97228"/>
                  <a:pt x="1228090" y="96520"/>
                  <a:pt x="1238250" y="95250"/>
                </a:cubicBezTo>
                <a:cubicBezTo>
                  <a:pt x="1266980" y="85673"/>
                  <a:pt x="1232681" y="99705"/>
                  <a:pt x="1257300" y="80010"/>
                </a:cubicBezTo>
                <a:cubicBezTo>
                  <a:pt x="1260436" y="77501"/>
                  <a:pt x="1265138" y="77996"/>
                  <a:pt x="1268730" y="76200"/>
                </a:cubicBezTo>
                <a:cubicBezTo>
                  <a:pt x="1272826" y="74152"/>
                  <a:pt x="1275951" y="70384"/>
                  <a:pt x="1280160" y="68580"/>
                </a:cubicBezTo>
                <a:cubicBezTo>
                  <a:pt x="1284973" y="66517"/>
                  <a:pt x="1290384" y="66275"/>
                  <a:pt x="1295400" y="64770"/>
                </a:cubicBezTo>
                <a:cubicBezTo>
                  <a:pt x="1336196" y="52531"/>
                  <a:pt x="1301007" y="58875"/>
                  <a:pt x="1356360" y="53340"/>
                </a:cubicBezTo>
                <a:cubicBezTo>
                  <a:pt x="1386840" y="33020"/>
                  <a:pt x="1350010" y="59690"/>
                  <a:pt x="1375410" y="34290"/>
                </a:cubicBezTo>
                <a:cubicBezTo>
                  <a:pt x="1378648" y="31052"/>
                  <a:pt x="1383030" y="29210"/>
                  <a:pt x="1386840" y="26670"/>
                </a:cubicBezTo>
                <a:cubicBezTo>
                  <a:pt x="1388110" y="22860"/>
                  <a:pt x="1388141" y="18376"/>
                  <a:pt x="1390650" y="15240"/>
                </a:cubicBezTo>
                <a:cubicBezTo>
                  <a:pt x="1394114" y="10910"/>
                  <a:pt x="1407654" y="4228"/>
                  <a:pt x="1413510" y="3810"/>
                </a:cubicBezTo>
                <a:cubicBezTo>
                  <a:pt x="1445205" y="1546"/>
                  <a:pt x="1477010" y="1270"/>
                  <a:pt x="1508760" y="0"/>
                </a:cubicBezTo>
                <a:lnTo>
                  <a:pt x="1592580" y="3810"/>
                </a:lnTo>
                <a:cubicBezTo>
                  <a:pt x="1642824" y="6681"/>
                  <a:pt x="1630518" y="-3972"/>
                  <a:pt x="1645920" y="11430"/>
                </a:cubicBezTo>
              </a:path>
            </a:pathLst>
          </a:custGeom>
          <a:noFill/>
          <a:ln w="317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800">
              <a:solidFill>
                <a:schemeClr val="tx1"/>
              </a:solidFill>
              <a:latin typeface="Arial"/>
            </a:endParaRPr>
          </a:p>
        </p:txBody>
      </p:sp>
      <p:sp>
        <p:nvSpPr>
          <p:cNvPr id="55" name="Freeform: Shape 54">
            <a:extLst>
              <a:ext uri="{FF2B5EF4-FFF2-40B4-BE49-F238E27FC236}">
                <a16:creationId xmlns:a16="http://schemas.microsoft.com/office/drawing/2014/main" id="{273DA08C-E4B5-4DEA-9DE9-9C82195758DE}"/>
              </a:ext>
            </a:extLst>
          </p:cNvPr>
          <p:cNvSpPr/>
          <p:nvPr/>
        </p:nvSpPr>
        <p:spPr>
          <a:xfrm>
            <a:off x="1109813" y="2739154"/>
            <a:ext cx="1897439" cy="845820"/>
          </a:xfrm>
          <a:custGeom>
            <a:avLst/>
            <a:gdLst>
              <a:gd name="connsiteX0" fmla="*/ 0 w 2529919"/>
              <a:gd name="connsiteY0" fmla="*/ 1127760 h 1127760"/>
              <a:gd name="connsiteX1" fmla="*/ 19050 w 2529919"/>
              <a:gd name="connsiteY1" fmla="*/ 1085850 h 1127760"/>
              <a:gd name="connsiteX2" fmla="*/ 26670 w 2529919"/>
              <a:gd name="connsiteY2" fmla="*/ 1074420 h 1127760"/>
              <a:gd name="connsiteX3" fmla="*/ 34290 w 2529919"/>
              <a:gd name="connsiteY3" fmla="*/ 1062990 h 1127760"/>
              <a:gd name="connsiteX4" fmla="*/ 45720 w 2529919"/>
              <a:gd name="connsiteY4" fmla="*/ 1055370 h 1127760"/>
              <a:gd name="connsiteX5" fmla="*/ 57150 w 2529919"/>
              <a:gd name="connsiteY5" fmla="*/ 1051560 h 1127760"/>
              <a:gd name="connsiteX6" fmla="*/ 60960 w 2529919"/>
              <a:gd name="connsiteY6" fmla="*/ 1040130 h 1127760"/>
              <a:gd name="connsiteX7" fmla="*/ 72390 w 2529919"/>
              <a:gd name="connsiteY7" fmla="*/ 1032510 h 1127760"/>
              <a:gd name="connsiteX8" fmla="*/ 83820 w 2529919"/>
              <a:gd name="connsiteY8" fmla="*/ 1021080 h 1127760"/>
              <a:gd name="connsiteX9" fmla="*/ 102870 w 2529919"/>
              <a:gd name="connsiteY9" fmla="*/ 1002030 h 1127760"/>
              <a:gd name="connsiteX10" fmla="*/ 110490 w 2529919"/>
              <a:gd name="connsiteY10" fmla="*/ 990600 h 1127760"/>
              <a:gd name="connsiteX11" fmla="*/ 114300 w 2529919"/>
              <a:gd name="connsiteY11" fmla="*/ 979170 h 1127760"/>
              <a:gd name="connsiteX12" fmla="*/ 140970 w 2529919"/>
              <a:gd name="connsiteY12" fmla="*/ 944880 h 1127760"/>
              <a:gd name="connsiteX13" fmla="*/ 156210 w 2529919"/>
              <a:gd name="connsiteY13" fmla="*/ 922020 h 1127760"/>
              <a:gd name="connsiteX14" fmla="*/ 163830 w 2529919"/>
              <a:gd name="connsiteY14" fmla="*/ 910590 h 1127760"/>
              <a:gd name="connsiteX15" fmla="*/ 186690 w 2529919"/>
              <a:gd name="connsiteY15" fmla="*/ 895350 h 1127760"/>
              <a:gd name="connsiteX16" fmla="*/ 205740 w 2529919"/>
              <a:gd name="connsiteY16" fmla="*/ 876300 h 1127760"/>
              <a:gd name="connsiteX17" fmla="*/ 213360 w 2529919"/>
              <a:gd name="connsiteY17" fmla="*/ 864870 h 1127760"/>
              <a:gd name="connsiteX18" fmla="*/ 224790 w 2529919"/>
              <a:gd name="connsiteY18" fmla="*/ 861060 h 1127760"/>
              <a:gd name="connsiteX19" fmla="*/ 236220 w 2529919"/>
              <a:gd name="connsiteY19" fmla="*/ 853440 h 1127760"/>
              <a:gd name="connsiteX20" fmla="*/ 266700 w 2529919"/>
              <a:gd name="connsiteY20" fmla="*/ 826770 h 1127760"/>
              <a:gd name="connsiteX21" fmla="*/ 278130 w 2529919"/>
              <a:gd name="connsiteY21" fmla="*/ 819150 h 1127760"/>
              <a:gd name="connsiteX22" fmla="*/ 285750 w 2529919"/>
              <a:gd name="connsiteY22" fmla="*/ 807720 h 1127760"/>
              <a:gd name="connsiteX23" fmla="*/ 308610 w 2529919"/>
              <a:gd name="connsiteY23" fmla="*/ 792480 h 1127760"/>
              <a:gd name="connsiteX24" fmla="*/ 327660 w 2529919"/>
              <a:gd name="connsiteY24" fmla="*/ 773430 h 1127760"/>
              <a:gd name="connsiteX25" fmla="*/ 335280 w 2529919"/>
              <a:gd name="connsiteY25" fmla="*/ 762000 h 1127760"/>
              <a:gd name="connsiteX26" fmla="*/ 346710 w 2529919"/>
              <a:gd name="connsiteY26" fmla="*/ 754380 h 1127760"/>
              <a:gd name="connsiteX27" fmla="*/ 358140 w 2529919"/>
              <a:gd name="connsiteY27" fmla="*/ 742950 h 1127760"/>
              <a:gd name="connsiteX28" fmla="*/ 392430 w 2529919"/>
              <a:gd name="connsiteY28" fmla="*/ 723900 h 1127760"/>
              <a:gd name="connsiteX29" fmla="*/ 415290 w 2529919"/>
              <a:gd name="connsiteY29" fmla="*/ 708660 h 1127760"/>
              <a:gd name="connsiteX30" fmla="*/ 449580 w 2529919"/>
              <a:gd name="connsiteY30" fmla="*/ 689610 h 1127760"/>
              <a:gd name="connsiteX31" fmla="*/ 476250 w 2529919"/>
              <a:gd name="connsiteY31" fmla="*/ 670560 h 1127760"/>
              <a:gd name="connsiteX32" fmla="*/ 499110 w 2529919"/>
              <a:gd name="connsiteY32" fmla="*/ 655320 h 1127760"/>
              <a:gd name="connsiteX33" fmla="*/ 510540 w 2529919"/>
              <a:gd name="connsiteY33" fmla="*/ 647700 h 1127760"/>
              <a:gd name="connsiteX34" fmla="*/ 533400 w 2529919"/>
              <a:gd name="connsiteY34" fmla="*/ 640080 h 1127760"/>
              <a:gd name="connsiteX35" fmla="*/ 556260 w 2529919"/>
              <a:gd name="connsiteY35" fmla="*/ 624840 h 1127760"/>
              <a:gd name="connsiteX36" fmla="*/ 567690 w 2529919"/>
              <a:gd name="connsiteY36" fmla="*/ 617220 h 1127760"/>
              <a:gd name="connsiteX37" fmla="*/ 590550 w 2529919"/>
              <a:gd name="connsiteY37" fmla="*/ 605790 h 1127760"/>
              <a:gd name="connsiteX38" fmla="*/ 601980 w 2529919"/>
              <a:gd name="connsiteY38" fmla="*/ 601980 h 1127760"/>
              <a:gd name="connsiteX39" fmla="*/ 613410 w 2529919"/>
              <a:gd name="connsiteY39" fmla="*/ 594360 h 1127760"/>
              <a:gd name="connsiteX40" fmla="*/ 624840 w 2529919"/>
              <a:gd name="connsiteY40" fmla="*/ 590550 h 1127760"/>
              <a:gd name="connsiteX41" fmla="*/ 636270 w 2529919"/>
              <a:gd name="connsiteY41" fmla="*/ 582930 h 1127760"/>
              <a:gd name="connsiteX42" fmla="*/ 647700 w 2529919"/>
              <a:gd name="connsiteY42" fmla="*/ 579120 h 1127760"/>
              <a:gd name="connsiteX43" fmla="*/ 659130 w 2529919"/>
              <a:gd name="connsiteY43" fmla="*/ 571500 h 1127760"/>
              <a:gd name="connsiteX44" fmla="*/ 681990 w 2529919"/>
              <a:gd name="connsiteY44" fmla="*/ 563880 h 1127760"/>
              <a:gd name="connsiteX45" fmla="*/ 693420 w 2529919"/>
              <a:gd name="connsiteY45" fmla="*/ 560070 h 1127760"/>
              <a:gd name="connsiteX46" fmla="*/ 716280 w 2529919"/>
              <a:gd name="connsiteY46" fmla="*/ 548640 h 1127760"/>
              <a:gd name="connsiteX47" fmla="*/ 727710 w 2529919"/>
              <a:gd name="connsiteY47" fmla="*/ 541020 h 1127760"/>
              <a:gd name="connsiteX48" fmla="*/ 746760 w 2529919"/>
              <a:gd name="connsiteY48" fmla="*/ 533400 h 1127760"/>
              <a:gd name="connsiteX49" fmla="*/ 769620 w 2529919"/>
              <a:gd name="connsiteY49" fmla="*/ 521970 h 1127760"/>
              <a:gd name="connsiteX50" fmla="*/ 792480 w 2529919"/>
              <a:gd name="connsiteY50" fmla="*/ 514350 h 1127760"/>
              <a:gd name="connsiteX51" fmla="*/ 815340 w 2529919"/>
              <a:gd name="connsiteY51" fmla="*/ 502920 h 1127760"/>
              <a:gd name="connsiteX52" fmla="*/ 826770 w 2529919"/>
              <a:gd name="connsiteY52" fmla="*/ 495300 h 1127760"/>
              <a:gd name="connsiteX53" fmla="*/ 864870 w 2529919"/>
              <a:gd name="connsiteY53" fmla="*/ 483870 h 1127760"/>
              <a:gd name="connsiteX54" fmla="*/ 899160 w 2529919"/>
              <a:gd name="connsiteY54" fmla="*/ 468630 h 1127760"/>
              <a:gd name="connsiteX55" fmla="*/ 910590 w 2529919"/>
              <a:gd name="connsiteY55" fmla="*/ 464820 h 1127760"/>
              <a:gd name="connsiteX56" fmla="*/ 922020 w 2529919"/>
              <a:gd name="connsiteY56" fmla="*/ 461010 h 1127760"/>
              <a:gd name="connsiteX57" fmla="*/ 956310 w 2529919"/>
              <a:gd name="connsiteY57" fmla="*/ 445770 h 1127760"/>
              <a:gd name="connsiteX58" fmla="*/ 967740 w 2529919"/>
              <a:gd name="connsiteY58" fmla="*/ 441960 h 1127760"/>
              <a:gd name="connsiteX59" fmla="*/ 979170 w 2529919"/>
              <a:gd name="connsiteY59" fmla="*/ 434340 h 1127760"/>
              <a:gd name="connsiteX60" fmla="*/ 998220 w 2529919"/>
              <a:gd name="connsiteY60" fmla="*/ 430530 h 1127760"/>
              <a:gd name="connsiteX61" fmla="*/ 1021080 w 2529919"/>
              <a:gd name="connsiteY61" fmla="*/ 422910 h 1127760"/>
              <a:gd name="connsiteX62" fmla="*/ 1043940 w 2529919"/>
              <a:gd name="connsiteY62" fmla="*/ 415290 h 1127760"/>
              <a:gd name="connsiteX63" fmla="*/ 1055370 w 2529919"/>
              <a:gd name="connsiteY63" fmla="*/ 411480 h 1127760"/>
              <a:gd name="connsiteX64" fmla="*/ 1066800 w 2529919"/>
              <a:gd name="connsiteY64" fmla="*/ 407670 h 1127760"/>
              <a:gd name="connsiteX65" fmla="*/ 1078230 w 2529919"/>
              <a:gd name="connsiteY65" fmla="*/ 400050 h 1127760"/>
              <a:gd name="connsiteX66" fmla="*/ 1116330 w 2529919"/>
              <a:gd name="connsiteY66" fmla="*/ 388620 h 1127760"/>
              <a:gd name="connsiteX67" fmla="*/ 1127760 w 2529919"/>
              <a:gd name="connsiteY67" fmla="*/ 381000 h 1127760"/>
              <a:gd name="connsiteX68" fmla="*/ 1165860 w 2529919"/>
              <a:gd name="connsiteY68" fmla="*/ 369570 h 1127760"/>
              <a:gd name="connsiteX69" fmla="*/ 1181100 w 2529919"/>
              <a:gd name="connsiteY69" fmla="*/ 361950 h 1127760"/>
              <a:gd name="connsiteX70" fmla="*/ 1196340 w 2529919"/>
              <a:gd name="connsiteY70" fmla="*/ 350520 h 1127760"/>
              <a:gd name="connsiteX71" fmla="*/ 1223010 w 2529919"/>
              <a:gd name="connsiteY71" fmla="*/ 342900 h 1127760"/>
              <a:gd name="connsiteX72" fmla="*/ 1249680 w 2529919"/>
              <a:gd name="connsiteY72" fmla="*/ 335280 h 1127760"/>
              <a:gd name="connsiteX73" fmla="*/ 1272540 w 2529919"/>
              <a:gd name="connsiteY73" fmla="*/ 331470 h 1127760"/>
              <a:gd name="connsiteX74" fmla="*/ 1299210 w 2529919"/>
              <a:gd name="connsiteY74" fmla="*/ 323850 h 1127760"/>
              <a:gd name="connsiteX75" fmla="*/ 1318260 w 2529919"/>
              <a:gd name="connsiteY75" fmla="*/ 320040 h 1127760"/>
              <a:gd name="connsiteX76" fmla="*/ 1333500 w 2529919"/>
              <a:gd name="connsiteY76" fmla="*/ 316230 h 1127760"/>
              <a:gd name="connsiteX77" fmla="*/ 1360170 w 2529919"/>
              <a:gd name="connsiteY77" fmla="*/ 304800 h 1127760"/>
              <a:gd name="connsiteX78" fmla="*/ 1371600 w 2529919"/>
              <a:gd name="connsiteY78" fmla="*/ 297180 h 1127760"/>
              <a:gd name="connsiteX79" fmla="*/ 1390650 w 2529919"/>
              <a:gd name="connsiteY79" fmla="*/ 293370 h 1127760"/>
              <a:gd name="connsiteX80" fmla="*/ 1402080 w 2529919"/>
              <a:gd name="connsiteY80" fmla="*/ 289560 h 1127760"/>
              <a:gd name="connsiteX81" fmla="*/ 1432560 w 2529919"/>
              <a:gd name="connsiteY81" fmla="*/ 285750 h 1127760"/>
              <a:gd name="connsiteX82" fmla="*/ 1447800 w 2529919"/>
              <a:gd name="connsiteY82" fmla="*/ 281940 h 1127760"/>
              <a:gd name="connsiteX83" fmla="*/ 1466850 w 2529919"/>
              <a:gd name="connsiteY83" fmla="*/ 278130 h 1127760"/>
              <a:gd name="connsiteX84" fmla="*/ 1478280 w 2529919"/>
              <a:gd name="connsiteY84" fmla="*/ 274320 h 1127760"/>
              <a:gd name="connsiteX85" fmla="*/ 1501140 w 2529919"/>
              <a:gd name="connsiteY85" fmla="*/ 262890 h 1127760"/>
              <a:gd name="connsiteX86" fmla="*/ 1520190 w 2529919"/>
              <a:gd name="connsiteY86" fmla="*/ 259080 h 1127760"/>
              <a:gd name="connsiteX87" fmla="*/ 1554480 w 2529919"/>
              <a:gd name="connsiteY87" fmla="*/ 247650 h 1127760"/>
              <a:gd name="connsiteX88" fmla="*/ 1623060 w 2529919"/>
              <a:gd name="connsiteY88" fmla="*/ 224790 h 1127760"/>
              <a:gd name="connsiteX89" fmla="*/ 1634490 w 2529919"/>
              <a:gd name="connsiteY89" fmla="*/ 220980 h 1127760"/>
              <a:gd name="connsiteX90" fmla="*/ 1645920 w 2529919"/>
              <a:gd name="connsiteY90" fmla="*/ 217170 h 1127760"/>
              <a:gd name="connsiteX91" fmla="*/ 1691640 w 2529919"/>
              <a:gd name="connsiteY91" fmla="*/ 205740 h 1127760"/>
              <a:gd name="connsiteX92" fmla="*/ 1725930 w 2529919"/>
              <a:gd name="connsiteY92" fmla="*/ 190500 h 1127760"/>
              <a:gd name="connsiteX93" fmla="*/ 1748790 w 2529919"/>
              <a:gd name="connsiteY93" fmla="*/ 182880 h 1127760"/>
              <a:gd name="connsiteX94" fmla="*/ 1760220 w 2529919"/>
              <a:gd name="connsiteY94" fmla="*/ 179070 h 1127760"/>
              <a:gd name="connsiteX95" fmla="*/ 1786890 w 2529919"/>
              <a:gd name="connsiteY95" fmla="*/ 175260 h 1127760"/>
              <a:gd name="connsiteX96" fmla="*/ 1798320 w 2529919"/>
              <a:gd name="connsiteY96" fmla="*/ 167640 h 1127760"/>
              <a:gd name="connsiteX97" fmla="*/ 1813560 w 2529919"/>
              <a:gd name="connsiteY97" fmla="*/ 163830 h 1127760"/>
              <a:gd name="connsiteX98" fmla="*/ 1824990 w 2529919"/>
              <a:gd name="connsiteY98" fmla="*/ 160020 h 1127760"/>
              <a:gd name="connsiteX99" fmla="*/ 1847850 w 2529919"/>
              <a:gd name="connsiteY99" fmla="*/ 156210 h 1127760"/>
              <a:gd name="connsiteX100" fmla="*/ 1870710 w 2529919"/>
              <a:gd name="connsiteY100" fmla="*/ 148590 h 1127760"/>
              <a:gd name="connsiteX101" fmla="*/ 1893570 w 2529919"/>
              <a:gd name="connsiteY101" fmla="*/ 137160 h 1127760"/>
              <a:gd name="connsiteX102" fmla="*/ 1935480 w 2529919"/>
              <a:gd name="connsiteY102" fmla="*/ 133350 h 1127760"/>
              <a:gd name="connsiteX103" fmla="*/ 1965960 w 2529919"/>
              <a:gd name="connsiteY103" fmla="*/ 129540 h 1127760"/>
              <a:gd name="connsiteX104" fmla="*/ 1996440 w 2529919"/>
              <a:gd name="connsiteY104" fmla="*/ 121920 h 1127760"/>
              <a:gd name="connsiteX105" fmla="*/ 2007870 w 2529919"/>
              <a:gd name="connsiteY105" fmla="*/ 114300 h 1127760"/>
              <a:gd name="connsiteX106" fmla="*/ 2053590 w 2529919"/>
              <a:gd name="connsiteY106" fmla="*/ 110490 h 1127760"/>
              <a:gd name="connsiteX107" fmla="*/ 2084070 w 2529919"/>
              <a:gd name="connsiteY107" fmla="*/ 102870 h 1127760"/>
              <a:gd name="connsiteX108" fmla="*/ 2106930 w 2529919"/>
              <a:gd name="connsiteY108" fmla="*/ 95250 h 1127760"/>
              <a:gd name="connsiteX109" fmla="*/ 2118360 w 2529919"/>
              <a:gd name="connsiteY109" fmla="*/ 91440 h 1127760"/>
              <a:gd name="connsiteX110" fmla="*/ 2179320 w 2529919"/>
              <a:gd name="connsiteY110" fmla="*/ 87630 h 1127760"/>
              <a:gd name="connsiteX111" fmla="*/ 2194560 w 2529919"/>
              <a:gd name="connsiteY111" fmla="*/ 83820 h 1127760"/>
              <a:gd name="connsiteX112" fmla="*/ 2217420 w 2529919"/>
              <a:gd name="connsiteY112" fmla="*/ 76200 h 1127760"/>
              <a:gd name="connsiteX113" fmla="*/ 2278380 w 2529919"/>
              <a:gd name="connsiteY113" fmla="*/ 68580 h 1127760"/>
              <a:gd name="connsiteX114" fmla="*/ 2316480 w 2529919"/>
              <a:gd name="connsiteY114" fmla="*/ 57150 h 1127760"/>
              <a:gd name="connsiteX115" fmla="*/ 2327910 w 2529919"/>
              <a:gd name="connsiteY115" fmla="*/ 53340 h 1127760"/>
              <a:gd name="connsiteX116" fmla="*/ 2373630 w 2529919"/>
              <a:gd name="connsiteY116" fmla="*/ 49530 h 1127760"/>
              <a:gd name="connsiteX117" fmla="*/ 2411730 w 2529919"/>
              <a:gd name="connsiteY117" fmla="*/ 38100 h 1127760"/>
              <a:gd name="connsiteX118" fmla="*/ 2434590 w 2529919"/>
              <a:gd name="connsiteY118" fmla="*/ 22860 h 1127760"/>
              <a:gd name="connsiteX119" fmla="*/ 2522220 w 2529919"/>
              <a:gd name="connsiteY119" fmla="*/ 19050 h 1127760"/>
              <a:gd name="connsiteX120" fmla="*/ 2529840 w 2529919"/>
              <a:gd name="connsiteY120" fmla="*/ 0 h 112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29919" h="1127760">
                <a:moveTo>
                  <a:pt x="0" y="1127760"/>
                </a:moveTo>
                <a:cubicBezTo>
                  <a:pt x="5606" y="1099730"/>
                  <a:pt x="218" y="1114098"/>
                  <a:pt x="19050" y="1085850"/>
                </a:cubicBezTo>
                <a:lnTo>
                  <a:pt x="26670" y="1074420"/>
                </a:lnTo>
                <a:cubicBezTo>
                  <a:pt x="29210" y="1070610"/>
                  <a:pt x="30480" y="1065530"/>
                  <a:pt x="34290" y="1062990"/>
                </a:cubicBezTo>
                <a:cubicBezTo>
                  <a:pt x="38100" y="1060450"/>
                  <a:pt x="41624" y="1057418"/>
                  <a:pt x="45720" y="1055370"/>
                </a:cubicBezTo>
                <a:cubicBezTo>
                  <a:pt x="49312" y="1053574"/>
                  <a:pt x="53340" y="1052830"/>
                  <a:pt x="57150" y="1051560"/>
                </a:cubicBezTo>
                <a:cubicBezTo>
                  <a:pt x="58420" y="1047750"/>
                  <a:pt x="58451" y="1043266"/>
                  <a:pt x="60960" y="1040130"/>
                </a:cubicBezTo>
                <a:cubicBezTo>
                  <a:pt x="63821" y="1036554"/>
                  <a:pt x="68872" y="1035441"/>
                  <a:pt x="72390" y="1032510"/>
                </a:cubicBezTo>
                <a:cubicBezTo>
                  <a:pt x="76529" y="1029061"/>
                  <a:pt x="80371" y="1025219"/>
                  <a:pt x="83820" y="1021080"/>
                </a:cubicBezTo>
                <a:cubicBezTo>
                  <a:pt x="99695" y="1002030"/>
                  <a:pt x="81915" y="1016000"/>
                  <a:pt x="102870" y="1002030"/>
                </a:cubicBezTo>
                <a:cubicBezTo>
                  <a:pt x="105410" y="998220"/>
                  <a:pt x="108442" y="994696"/>
                  <a:pt x="110490" y="990600"/>
                </a:cubicBezTo>
                <a:cubicBezTo>
                  <a:pt x="112286" y="987008"/>
                  <a:pt x="112350" y="982681"/>
                  <a:pt x="114300" y="979170"/>
                </a:cubicBezTo>
                <a:cubicBezTo>
                  <a:pt x="138803" y="935064"/>
                  <a:pt x="119373" y="972648"/>
                  <a:pt x="140970" y="944880"/>
                </a:cubicBezTo>
                <a:cubicBezTo>
                  <a:pt x="146593" y="937651"/>
                  <a:pt x="151130" y="929640"/>
                  <a:pt x="156210" y="922020"/>
                </a:cubicBezTo>
                <a:cubicBezTo>
                  <a:pt x="158750" y="918210"/>
                  <a:pt x="160020" y="913130"/>
                  <a:pt x="163830" y="910590"/>
                </a:cubicBezTo>
                <a:lnTo>
                  <a:pt x="186690" y="895350"/>
                </a:lnTo>
                <a:cubicBezTo>
                  <a:pt x="207010" y="864870"/>
                  <a:pt x="180340" y="901700"/>
                  <a:pt x="205740" y="876300"/>
                </a:cubicBezTo>
                <a:cubicBezTo>
                  <a:pt x="208978" y="873062"/>
                  <a:pt x="209784" y="867731"/>
                  <a:pt x="213360" y="864870"/>
                </a:cubicBezTo>
                <a:cubicBezTo>
                  <a:pt x="216496" y="862361"/>
                  <a:pt x="221198" y="862856"/>
                  <a:pt x="224790" y="861060"/>
                </a:cubicBezTo>
                <a:cubicBezTo>
                  <a:pt x="228886" y="859012"/>
                  <a:pt x="232410" y="855980"/>
                  <a:pt x="236220" y="853440"/>
                </a:cubicBezTo>
                <a:cubicBezTo>
                  <a:pt x="248920" y="834390"/>
                  <a:pt x="240030" y="844550"/>
                  <a:pt x="266700" y="826770"/>
                </a:cubicBezTo>
                <a:lnTo>
                  <a:pt x="278130" y="819150"/>
                </a:lnTo>
                <a:cubicBezTo>
                  <a:pt x="280670" y="815340"/>
                  <a:pt x="282304" y="810735"/>
                  <a:pt x="285750" y="807720"/>
                </a:cubicBezTo>
                <a:cubicBezTo>
                  <a:pt x="292642" y="801689"/>
                  <a:pt x="308610" y="792480"/>
                  <a:pt x="308610" y="792480"/>
                </a:cubicBezTo>
                <a:cubicBezTo>
                  <a:pt x="328930" y="762000"/>
                  <a:pt x="302260" y="798830"/>
                  <a:pt x="327660" y="773430"/>
                </a:cubicBezTo>
                <a:cubicBezTo>
                  <a:pt x="330898" y="770192"/>
                  <a:pt x="332042" y="765238"/>
                  <a:pt x="335280" y="762000"/>
                </a:cubicBezTo>
                <a:cubicBezTo>
                  <a:pt x="338518" y="758762"/>
                  <a:pt x="343192" y="757311"/>
                  <a:pt x="346710" y="754380"/>
                </a:cubicBezTo>
                <a:cubicBezTo>
                  <a:pt x="350849" y="750931"/>
                  <a:pt x="353887" y="746258"/>
                  <a:pt x="358140" y="742950"/>
                </a:cubicBezTo>
                <a:cubicBezTo>
                  <a:pt x="417117" y="697079"/>
                  <a:pt x="357939" y="743062"/>
                  <a:pt x="392430" y="723900"/>
                </a:cubicBezTo>
                <a:cubicBezTo>
                  <a:pt x="400436" y="719452"/>
                  <a:pt x="406602" y="711556"/>
                  <a:pt x="415290" y="708660"/>
                </a:cubicBezTo>
                <a:cubicBezTo>
                  <a:pt x="435408" y="701954"/>
                  <a:pt x="423378" y="707078"/>
                  <a:pt x="449580" y="689610"/>
                </a:cubicBezTo>
                <a:cubicBezTo>
                  <a:pt x="486740" y="664836"/>
                  <a:pt x="428992" y="703641"/>
                  <a:pt x="476250" y="670560"/>
                </a:cubicBezTo>
                <a:cubicBezTo>
                  <a:pt x="483753" y="665308"/>
                  <a:pt x="491490" y="660400"/>
                  <a:pt x="499110" y="655320"/>
                </a:cubicBezTo>
                <a:cubicBezTo>
                  <a:pt x="502920" y="652780"/>
                  <a:pt x="506196" y="649148"/>
                  <a:pt x="510540" y="647700"/>
                </a:cubicBezTo>
                <a:cubicBezTo>
                  <a:pt x="518160" y="645160"/>
                  <a:pt x="526717" y="644535"/>
                  <a:pt x="533400" y="640080"/>
                </a:cubicBezTo>
                <a:lnTo>
                  <a:pt x="556260" y="624840"/>
                </a:lnTo>
                <a:cubicBezTo>
                  <a:pt x="560070" y="622300"/>
                  <a:pt x="563346" y="618668"/>
                  <a:pt x="567690" y="617220"/>
                </a:cubicBezTo>
                <a:cubicBezTo>
                  <a:pt x="596420" y="607643"/>
                  <a:pt x="561007" y="620562"/>
                  <a:pt x="590550" y="605790"/>
                </a:cubicBezTo>
                <a:cubicBezTo>
                  <a:pt x="594142" y="603994"/>
                  <a:pt x="598388" y="603776"/>
                  <a:pt x="601980" y="601980"/>
                </a:cubicBezTo>
                <a:cubicBezTo>
                  <a:pt x="606076" y="599932"/>
                  <a:pt x="609314" y="596408"/>
                  <a:pt x="613410" y="594360"/>
                </a:cubicBezTo>
                <a:cubicBezTo>
                  <a:pt x="617002" y="592564"/>
                  <a:pt x="621248" y="592346"/>
                  <a:pt x="624840" y="590550"/>
                </a:cubicBezTo>
                <a:cubicBezTo>
                  <a:pt x="628936" y="588502"/>
                  <a:pt x="632174" y="584978"/>
                  <a:pt x="636270" y="582930"/>
                </a:cubicBezTo>
                <a:cubicBezTo>
                  <a:pt x="639862" y="581134"/>
                  <a:pt x="644108" y="580916"/>
                  <a:pt x="647700" y="579120"/>
                </a:cubicBezTo>
                <a:cubicBezTo>
                  <a:pt x="651796" y="577072"/>
                  <a:pt x="654946" y="573360"/>
                  <a:pt x="659130" y="571500"/>
                </a:cubicBezTo>
                <a:cubicBezTo>
                  <a:pt x="666470" y="568238"/>
                  <a:pt x="674370" y="566420"/>
                  <a:pt x="681990" y="563880"/>
                </a:cubicBezTo>
                <a:cubicBezTo>
                  <a:pt x="685800" y="562610"/>
                  <a:pt x="690078" y="562298"/>
                  <a:pt x="693420" y="560070"/>
                </a:cubicBezTo>
                <a:cubicBezTo>
                  <a:pt x="726177" y="538232"/>
                  <a:pt x="684732" y="564414"/>
                  <a:pt x="716280" y="548640"/>
                </a:cubicBezTo>
                <a:cubicBezTo>
                  <a:pt x="720376" y="546592"/>
                  <a:pt x="723614" y="543068"/>
                  <a:pt x="727710" y="541020"/>
                </a:cubicBezTo>
                <a:cubicBezTo>
                  <a:pt x="733827" y="537961"/>
                  <a:pt x="740534" y="536230"/>
                  <a:pt x="746760" y="533400"/>
                </a:cubicBezTo>
                <a:cubicBezTo>
                  <a:pt x="754516" y="529875"/>
                  <a:pt x="761756" y="525247"/>
                  <a:pt x="769620" y="521970"/>
                </a:cubicBezTo>
                <a:cubicBezTo>
                  <a:pt x="777034" y="518881"/>
                  <a:pt x="785797" y="518805"/>
                  <a:pt x="792480" y="514350"/>
                </a:cubicBezTo>
                <a:cubicBezTo>
                  <a:pt x="825237" y="492512"/>
                  <a:pt x="783792" y="518694"/>
                  <a:pt x="815340" y="502920"/>
                </a:cubicBezTo>
                <a:cubicBezTo>
                  <a:pt x="819436" y="500872"/>
                  <a:pt x="822561" y="497104"/>
                  <a:pt x="826770" y="495300"/>
                </a:cubicBezTo>
                <a:cubicBezTo>
                  <a:pt x="841679" y="488911"/>
                  <a:pt x="849504" y="494114"/>
                  <a:pt x="864870" y="483870"/>
                </a:cubicBezTo>
                <a:cubicBezTo>
                  <a:pt x="882983" y="471795"/>
                  <a:pt x="871956" y="477698"/>
                  <a:pt x="899160" y="468630"/>
                </a:cubicBezTo>
                <a:lnTo>
                  <a:pt x="910590" y="464820"/>
                </a:lnTo>
                <a:cubicBezTo>
                  <a:pt x="914400" y="463550"/>
                  <a:pt x="918678" y="463238"/>
                  <a:pt x="922020" y="461010"/>
                </a:cubicBezTo>
                <a:cubicBezTo>
                  <a:pt x="940133" y="448935"/>
                  <a:pt x="929106" y="454838"/>
                  <a:pt x="956310" y="445770"/>
                </a:cubicBezTo>
                <a:cubicBezTo>
                  <a:pt x="960120" y="444500"/>
                  <a:pt x="964398" y="444188"/>
                  <a:pt x="967740" y="441960"/>
                </a:cubicBezTo>
                <a:cubicBezTo>
                  <a:pt x="971550" y="439420"/>
                  <a:pt x="974883" y="435948"/>
                  <a:pt x="979170" y="434340"/>
                </a:cubicBezTo>
                <a:cubicBezTo>
                  <a:pt x="985233" y="432066"/>
                  <a:pt x="991972" y="432234"/>
                  <a:pt x="998220" y="430530"/>
                </a:cubicBezTo>
                <a:cubicBezTo>
                  <a:pt x="1005969" y="428417"/>
                  <a:pt x="1013460" y="425450"/>
                  <a:pt x="1021080" y="422910"/>
                </a:cubicBezTo>
                <a:lnTo>
                  <a:pt x="1043940" y="415290"/>
                </a:lnTo>
                <a:lnTo>
                  <a:pt x="1055370" y="411480"/>
                </a:lnTo>
                <a:cubicBezTo>
                  <a:pt x="1059180" y="410210"/>
                  <a:pt x="1063458" y="409898"/>
                  <a:pt x="1066800" y="407670"/>
                </a:cubicBezTo>
                <a:cubicBezTo>
                  <a:pt x="1070610" y="405130"/>
                  <a:pt x="1074021" y="401854"/>
                  <a:pt x="1078230" y="400050"/>
                </a:cubicBezTo>
                <a:cubicBezTo>
                  <a:pt x="1093139" y="393661"/>
                  <a:pt x="1100964" y="398864"/>
                  <a:pt x="1116330" y="388620"/>
                </a:cubicBezTo>
                <a:cubicBezTo>
                  <a:pt x="1120140" y="386080"/>
                  <a:pt x="1123551" y="382804"/>
                  <a:pt x="1127760" y="381000"/>
                </a:cubicBezTo>
                <a:cubicBezTo>
                  <a:pt x="1166043" y="364593"/>
                  <a:pt x="1114638" y="395181"/>
                  <a:pt x="1165860" y="369570"/>
                </a:cubicBezTo>
                <a:cubicBezTo>
                  <a:pt x="1170940" y="367030"/>
                  <a:pt x="1176284" y="364960"/>
                  <a:pt x="1181100" y="361950"/>
                </a:cubicBezTo>
                <a:cubicBezTo>
                  <a:pt x="1186485" y="358585"/>
                  <a:pt x="1190827" y="353670"/>
                  <a:pt x="1196340" y="350520"/>
                </a:cubicBezTo>
                <a:cubicBezTo>
                  <a:pt x="1200908" y="347910"/>
                  <a:pt x="1219298" y="343960"/>
                  <a:pt x="1223010" y="342900"/>
                </a:cubicBezTo>
                <a:cubicBezTo>
                  <a:pt x="1239956" y="338058"/>
                  <a:pt x="1229829" y="339250"/>
                  <a:pt x="1249680" y="335280"/>
                </a:cubicBezTo>
                <a:cubicBezTo>
                  <a:pt x="1257255" y="333765"/>
                  <a:pt x="1264965" y="332985"/>
                  <a:pt x="1272540" y="331470"/>
                </a:cubicBezTo>
                <a:cubicBezTo>
                  <a:pt x="1308173" y="324343"/>
                  <a:pt x="1270160" y="331113"/>
                  <a:pt x="1299210" y="323850"/>
                </a:cubicBezTo>
                <a:cubicBezTo>
                  <a:pt x="1305492" y="322279"/>
                  <a:pt x="1311938" y="321445"/>
                  <a:pt x="1318260" y="320040"/>
                </a:cubicBezTo>
                <a:cubicBezTo>
                  <a:pt x="1323372" y="318904"/>
                  <a:pt x="1328420" y="317500"/>
                  <a:pt x="1333500" y="316230"/>
                </a:cubicBezTo>
                <a:cubicBezTo>
                  <a:pt x="1362196" y="297100"/>
                  <a:pt x="1325726" y="319562"/>
                  <a:pt x="1360170" y="304800"/>
                </a:cubicBezTo>
                <a:cubicBezTo>
                  <a:pt x="1364379" y="302996"/>
                  <a:pt x="1367313" y="298788"/>
                  <a:pt x="1371600" y="297180"/>
                </a:cubicBezTo>
                <a:cubicBezTo>
                  <a:pt x="1377663" y="294906"/>
                  <a:pt x="1384368" y="294941"/>
                  <a:pt x="1390650" y="293370"/>
                </a:cubicBezTo>
                <a:cubicBezTo>
                  <a:pt x="1394546" y="292396"/>
                  <a:pt x="1398129" y="290278"/>
                  <a:pt x="1402080" y="289560"/>
                </a:cubicBezTo>
                <a:cubicBezTo>
                  <a:pt x="1412154" y="287728"/>
                  <a:pt x="1422460" y="287433"/>
                  <a:pt x="1432560" y="285750"/>
                </a:cubicBezTo>
                <a:cubicBezTo>
                  <a:pt x="1437725" y="284889"/>
                  <a:pt x="1442688" y="283076"/>
                  <a:pt x="1447800" y="281940"/>
                </a:cubicBezTo>
                <a:cubicBezTo>
                  <a:pt x="1454122" y="280535"/>
                  <a:pt x="1460568" y="279701"/>
                  <a:pt x="1466850" y="278130"/>
                </a:cubicBezTo>
                <a:cubicBezTo>
                  <a:pt x="1470746" y="277156"/>
                  <a:pt x="1474688" y="276116"/>
                  <a:pt x="1478280" y="274320"/>
                </a:cubicBezTo>
                <a:cubicBezTo>
                  <a:pt x="1496904" y="265008"/>
                  <a:pt x="1481987" y="267678"/>
                  <a:pt x="1501140" y="262890"/>
                </a:cubicBezTo>
                <a:cubicBezTo>
                  <a:pt x="1507422" y="261319"/>
                  <a:pt x="1513942" y="260784"/>
                  <a:pt x="1520190" y="259080"/>
                </a:cubicBezTo>
                <a:lnTo>
                  <a:pt x="1554480" y="247650"/>
                </a:lnTo>
                <a:lnTo>
                  <a:pt x="1623060" y="224790"/>
                </a:lnTo>
                <a:lnTo>
                  <a:pt x="1634490" y="220980"/>
                </a:lnTo>
                <a:cubicBezTo>
                  <a:pt x="1638300" y="219710"/>
                  <a:pt x="1641959" y="217830"/>
                  <a:pt x="1645920" y="217170"/>
                </a:cubicBezTo>
                <a:cubicBezTo>
                  <a:pt x="1657347" y="215266"/>
                  <a:pt x="1681577" y="212449"/>
                  <a:pt x="1691640" y="205740"/>
                </a:cubicBezTo>
                <a:cubicBezTo>
                  <a:pt x="1709753" y="193665"/>
                  <a:pt x="1698726" y="199568"/>
                  <a:pt x="1725930" y="190500"/>
                </a:cubicBezTo>
                <a:lnTo>
                  <a:pt x="1748790" y="182880"/>
                </a:lnTo>
                <a:cubicBezTo>
                  <a:pt x="1752600" y="181610"/>
                  <a:pt x="1756244" y="179638"/>
                  <a:pt x="1760220" y="179070"/>
                </a:cubicBezTo>
                <a:lnTo>
                  <a:pt x="1786890" y="175260"/>
                </a:lnTo>
                <a:cubicBezTo>
                  <a:pt x="1790700" y="172720"/>
                  <a:pt x="1794111" y="169444"/>
                  <a:pt x="1798320" y="167640"/>
                </a:cubicBezTo>
                <a:cubicBezTo>
                  <a:pt x="1803133" y="165577"/>
                  <a:pt x="1808525" y="165269"/>
                  <a:pt x="1813560" y="163830"/>
                </a:cubicBezTo>
                <a:cubicBezTo>
                  <a:pt x="1817422" y="162727"/>
                  <a:pt x="1821070" y="160891"/>
                  <a:pt x="1824990" y="160020"/>
                </a:cubicBezTo>
                <a:cubicBezTo>
                  <a:pt x="1832531" y="158344"/>
                  <a:pt x="1840356" y="158084"/>
                  <a:pt x="1847850" y="156210"/>
                </a:cubicBezTo>
                <a:cubicBezTo>
                  <a:pt x="1855642" y="154262"/>
                  <a:pt x="1864027" y="153045"/>
                  <a:pt x="1870710" y="148590"/>
                </a:cubicBezTo>
                <a:cubicBezTo>
                  <a:pt x="1878942" y="143102"/>
                  <a:pt x="1883532" y="138594"/>
                  <a:pt x="1893570" y="137160"/>
                </a:cubicBezTo>
                <a:cubicBezTo>
                  <a:pt x="1907457" y="135176"/>
                  <a:pt x="1921529" y="134818"/>
                  <a:pt x="1935480" y="133350"/>
                </a:cubicBezTo>
                <a:cubicBezTo>
                  <a:pt x="1945663" y="132278"/>
                  <a:pt x="1955840" y="131097"/>
                  <a:pt x="1965960" y="129540"/>
                </a:cubicBezTo>
                <a:cubicBezTo>
                  <a:pt x="1972240" y="128574"/>
                  <a:pt x="1989229" y="125526"/>
                  <a:pt x="1996440" y="121920"/>
                </a:cubicBezTo>
                <a:cubicBezTo>
                  <a:pt x="2000536" y="119872"/>
                  <a:pt x="2003380" y="115198"/>
                  <a:pt x="2007870" y="114300"/>
                </a:cubicBezTo>
                <a:cubicBezTo>
                  <a:pt x="2022866" y="111301"/>
                  <a:pt x="2038350" y="111760"/>
                  <a:pt x="2053590" y="110490"/>
                </a:cubicBezTo>
                <a:cubicBezTo>
                  <a:pt x="2088271" y="98930"/>
                  <a:pt x="2033496" y="116663"/>
                  <a:pt x="2084070" y="102870"/>
                </a:cubicBezTo>
                <a:cubicBezTo>
                  <a:pt x="2091819" y="100757"/>
                  <a:pt x="2099310" y="97790"/>
                  <a:pt x="2106930" y="95250"/>
                </a:cubicBezTo>
                <a:cubicBezTo>
                  <a:pt x="2110740" y="93980"/>
                  <a:pt x="2114352" y="91691"/>
                  <a:pt x="2118360" y="91440"/>
                </a:cubicBezTo>
                <a:lnTo>
                  <a:pt x="2179320" y="87630"/>
                </a:lnTo>
                <a:cubicBezTo>
                  <a:pt x="2184400" y="86360"/>
                  <a:pt x="2189544" y="85325"/>
                  <a:pt x="2194560" y="83820"/>
                </a:cubicBezTo>
                <a:cubicBezTo>
                  <a:pt x="2202253" y="81512"/>
                  <a:pt x="2209437" y="77087"/>
                  <a:pt x="2217420" y="76200"/>
                </a:cubicBezTo>
                <a:cubicBezTo>
                  <a:pt x="2260635" y="71398"/>
                  <a:pt x="2240325" y="74016"/>
                  <a:pt x="2278380" y="68580"/>
                </a:cubicBezTo>
                <a:cubicBezTo>
                  <a:pt x="2332705" y="50472"/>
                  <a:pt x="2276173" y="68666"/>
                  <a:pt x="2316480" y="57150"/>
                </a:cubicBezTo>
                <a:cubicBezTo>
                  <a:pt x="2320342" y="56047"/>
                  <a:pt x="2323929" y="53871"/>
                  <a:pt x="2327910" y="53340"/>
                </a:cubicBezTo>
                <a:cubicBezTo>
                  <a:pt x="2343069" y="51319"/>
                  <a:pt x="2358390" y="50800"/>
                  <a:pt x="2373630" y="49530"/>
                </a:cubicBezTo>
                <a:cubicBezTo>
                  <a:pt x="2382149" y="47400"/>
                  <a:pt x="2406164" y="41810"/>
                  <a:pt x="2411730" y="38100"/>
                </a:cubicBezTo>
                <a:cubicBezTo>
                  <a:pt x="2419350" y="33020"/>
                  <a:pt x="2425441" y="23258"/>
                  <a:pt x="2434590" y="22860"/>
                </a:cubicBezTo>
                <a:lnTo>
                  <a:pt x="2522220" y="19050"/>
                </a:lnTo>
                <a:cubicBezTo>
                  <a:pt x="2531249" y="5507"/>
                  <a:pt x="2529840" y="12199"/>
                  <a:pt x="2529840" y="0"/>
                </a:cubicBezTo>
              </a:path>
            </a:pathLst>
          </a:custGeom>
          <a:noFill/>
          <a:ln w="317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800">
              <a:solidFill>
                <a:schemeClr val="tx1"/>
              </a:solidFill>
              <a:latin typeface="Arial"/>
            </a:endParaRPr>
          </a:p>
        </p:txBody>
      </p:sp>
      <p:sp>
        <p:nvSpPr>
          <p:cNvPr id="61" name="Freeform: Shape 60">
            <a:extLst>
              <a:ext uri="{FF2B5EF4-FFF2-40B4-BE49-F238E27FC236}">
                <a16:creationId xmlns:a16="http://schemas.microsoft.com/office/drawing/2014/main" id="{124AA76E-72F2-4651-B176-BBFAE21C719E}"/>
              </a:ext>
            </a:extLst>
          </p:cNvPr>
          <p:cNvSpPr/>
          <p:nvPr/>
        </p:nvSpPr>
        <p:spPr>
          <a:xfrm>
            <a:off x="1081064" y="2896798"/>
            <a:ext cx="1905332" cy="772270"/>
          </a:xfrm>
          <a:custGeom>
            <a:avLst/>
            <a:gdLst>
              <a:gd name="connsiteX0" fmla="*/ 0 w 2540442"/>
              <a:gd name="connsiteY0" fmla="*/ 1029693 h 1029693"/>
              <a:gd name="connsiteX1" fmla="*/ 7952 w 2540442"/>
              <a:gd name="connsiteY1" fmla="*/ 997888 h 1029693"/>
              <a:gd name="connsiteX2" fmla="*/ 19879 w 2540442"/>
              <a:gd name="connsiteY2" fmla="*/ 989937 h 1029693"/>
              <a:gd name="connsiteX3" fmla="*/ 39757 w 2540442"/>
              <a:gd name="connsiteY3" fmla="*/ 970059 h 1029693"/>
              <a:gd name="connsiteX4" fmla="*/ 59635 w 2540442"/>
              <a:gd name="connsiteY4" fmla="*/ 950180 h 1029693"/>
              <a:gd name="connsiteX5" fmla="*/ 83489 w 2540442"/>
              <a:gd name="connsiteY5" fmla="*/ 930302 h 1029693"/>
              <a:gd name="connsiteX6" fmla="*/ 95416 w 2540442"/>
              <a:gd name="connsiteY6" fmla="*/ 922351 h 1029693"/>
              <a:gd name="connsiteX7" fmla="*/ 119270 w 2540442"/>
              <a:gd name="connsiteY7" fmla="*/ 894521 h 1029693"/>
              <a:gd name="connsiteX8" fmla="*/ 131197 w 2540442"/>
              <a:gd name="connsiteY8" fmla="*/ 882594 h 1029693"/>
              <a:gd name="connsiteX9" fmla="*/ 151075 w 2540442"/>
              <a:gd name="connsiteY9" fmla="*/ 878619 h 1029693"/>
              <a:gd name="connsiteX10" fmla="*/ 159026 w 2540442"/>
              <a:gd name="connsiteY10" fmla="*/ 870667 h 1029693"/>
              <a:gd name="connsiteX11" fmla="*/ 170953 w 2540442"/>
              <a:gd name="connsiteY11" fmla="*/ 846813 h 1029693"/>
              <a:gd name="connsiteX12" fmla="*/ 190832 w 2540442"/>
              <a:gd name="connsiteY12" fmla="*/ 830911 h 1029693"/>
              <a:gd name="connsiteX13" fmla="*/ 194807 w 2540442"/>
              <a:gd name="connsiteY13" fmla="*/ 818984 h 1029693"/>
              <a:gd name="connsiteX14" fmla="*/ 218661 w 2540442"/>
              <a:gd name="connsiteY14" fmla="*/ 811033 h 1029693"/>
              <a:gd name="connsiteX15" fmla="*/ 230588 w 2540442"/>
              <a:gd name="connsiteY15" fmla="*/ 807057 h 1029693"/>
              <a:gd name="connsiteX16" fmla="*/ 242515 w 2540442"/>
              <a:gd name="connsiteY16" fmla="*/ 799106 h 1029693"/>
              <a:gd name="connsiteX17" fmla="*/ 250466 w 2540442"/>
              <a:gd name="connsiteY17" fmla="*/ 791154 h 1029693"/>
              <a:gd name="connsiteX18" fmla="*/ 262393 w 2540442"/>
              <a:gd name="connsiteY18" fmla="*/ 787179 h 1029693"/>
              <a:gd name="connsiteX19" fmla="*/ 282272 w 2540442"/>
              <a:gd name="connsiteY19" fmla="*/ 775252 h 1029693"/>
              <a:gd name="connsiteX20" fmla="*/ 302150 w 2540442"/>
              <a:gd name="connsiteY20" fmla="*/ 763325 h 1029693"/>
              <a:gd name="connsiteX21" fmla="*/ 329979 w 2540442"/>
              <a:gd name="connsiteY21" fmla="*/ 751398 h 1029693"/>
              <a:gd name="connsiteX22" fmla="*/ 337931 w 2540442"/>
              <a:gd name="connsiteY22" fmla="*/ 743447 h 1029693"/>
              <a:gd name="connsiteX23" fmla="*/ 361785 w 2540442"/>
              <a:gd name="connsiteY23" fmla="*/ 735495 h 1029693"/>
              <a:gd name="connsiteX24" fmla="*/ 385639 w 2540442"/>
              <a:gd name="connsiteY24" fmla="*/ 723568 h 1029693"/>
              <a:gd name="connsiteX25" fmla="*/ 397565 w 2540442"/>
              <a:gd name="connsiteY25" fmla="*/ 715617 h 1029693"/>
              <a:gd name="connsiteX26" fmla="*/ 425395 w 2540442"/>
              <a:gd name="connsiteY26" fmla="*/ 707666 h 1029693"/>
              <a:gd name="connsiteX27" fmla="*/ 437322 w 2540442"/>
              <a:gd name="connsiteY27" fmla="*/ 699714 h 1029693"/>
              <a:gd name="connsiteX28" fmla="*/ 453225 w 2540442"/>
              <a:gd name="connsiteY28" fmla="*/ 695739 h 1029693"/>
              <a:gd name="connsiteX29" fmla="*/ 461176 w 2540442"/>
              <a:gd name="connsiteY29" fmla="*/ 687787 h 1029693"/>
              <a:gd name="connsiteX30" fmla="*/ 485030 w 2540442"/>
              <a:gd name="connsiteY30" fmla="*/ 675860 h 1029693"/>
              <a:gd name="connsiteX31" fmla="*/ 508884 w 2540442"/>
              <a:gd name="connsiteY31" fmla="*/ 655982 h 1029693"/>
              <a:gd name="connsiteX32" fmla="*/ 520811 w 2540442"/>
              <a:gd name="connsiteY32" fmla="*/ 652007 h 1029693"/>
              <a:gd name="connsiteX33" fmla="*/ 528762 w 2540442"/>
              <a:gd name="connsiteY33" fmla="*/ 644055 h 1029693"/>
              <a:gd name="connsiteX34" fmla="*/ 568519 w 2540442"/>
              <a:gd name="connsiteY34" fmla="*/ 632128 h 1029693"/>
              <a:gd name="connsiteX35" fmla="*/ 592372 w 2540442"/>
              <a:gd name="connsiteY35" fmla="*/ 620201 h 1029693"/>
              <a:gd name="connsiteX36" fmla="*/ 600324 w 2540442"/>
              <a:gd name="connsiteY36" fmla="*/ 612250 h 1029693"/>
              <a:gd name="connsiteX37" fmla="*/ 620202 w 2540442"/>
              <a:gd name="connsiteY37" fmla="*/ 608274 h 1029693"/>
              <a:gd name="connsiteX38" fmla="*/ 632129 w 2540442"/>
              <a:gd name="connsiteY38" fmla="*/ 604299 h 1029693"/>
              <a:gd name="connsiteX39" fmla="*/ 644056 w 2540442"/>
              <a:gd name="connsiteY39" fmla="*/ 596347 h 1029693"/>
              <a:gd name="connsiteX40" fmla="*/ 667910 w 2540442"/>
              <a:gd name="connsiteY40" fmla="*/ 588396 h 1029693"/>
              <a:gd name="connsiteX41" fmla="*/ 679837 w 2540442"/>
              <a:gd name="connsiteY41" fmla="*/ 584420 h 1029693"/>
              <a:gd name="connsiteX42" fmla="*/ 703691 w 2540442"/>
              <a:gd name="connsiteY42" fmla="*/ 576469 h 1029693"/>
              <a:gd name="connsiteX43" fmla="*/ 715618 w 2540442"/>
              <a:gd name="connsiteY43" fmla="*/ 568518 h 1029693"/>
              <a:gd name="connsiteX44" fmla="*/ 731520 w 2540442"/>
              <a:gd name="connsiteY44" fmla="*/ 564542 h 1029693"/>
              <a:gd name="connsiteX45" fmla="*/ 743447 w 2540442"/>
              <a:gd name="connsiteY45" fmla="*/ 560567 h 1029693"/>
              <a:gd name="connsiteX46" fmla="*/ 767301 w 2540442"/>
              <a:gd name="connsiteY46" fmla="*/ 548640 h 1029693"/>
              <a:gd name="connsiteX47" fmla="*/ 779228 w 2540442"/>
              <a:gd name="connsiteY47" fmla="*/ 540688 h 1029693"/>
              <a:gd name="connsiteX48" fmla="*/ 803082 w 2540442"/>
              <a:gd name="connsiteY48" fmla="*/ 532737 h 1029693"/>
              <a:gd name="connsiteX49" fmla="*/ 838863 w 2540442"/>
              <a:gd name="connsiteY49" fmla="*/ 508883 h 1029693"/>
              <a:gd name="connsiteX50" fmla="*/ 850790 w 2540442"/>
              <a:gd name="connsiteY50" fmla="*/ 500932 h 1029693"/>
              <a:gd name="connsiteX51" fmla="*/ 862717 w 2540442"/>
              <a:gd name="connsiteY51" fmla="*/ 496956 h 1029693"/>
              <a:gd name="connsiteX52" fmla="*/ 886571 w 2540442"/>
              <a:gd name="connsiteY52" fmla="*/ 481053 h 1029693"/>
              <a:gd name="connsiteX53" fmla="*/ 914400 w 2540442"/>
              <a:gd name="connsiteY53" fmla="*/ 473102 h 1029693"/>
              <a:gd name="connsiteX54" fmla="*/ 926327 w 2540442"/>
              <a:gd name="connsiteY54" fmla="*/ 465151 h 1029693"/>
              <a:gd name="connsiteX55" fmla="*/ 934279 w 2540442"/>
              <a:gd name="connsiteY55" fmla="*/ 457200 h 1029693"/>
              <a:gd name="connsiteX56" fmla="*/ 950181 w 2540442"/>
              <a:gd name="connsiteY56" fmla="*/ 453224 h 1029693"/>
              <a:gd name="connsiteX57" fmla="*/ 985962 w 2540442"/>
              <a:gd name="connsiteY57" fmla="*/ 441297 h 1029693"/>
              <a:gd name="connsiteX58" fmla="*/ 997889 w 2540442"/>
              <a:gd name="connsiteY58" fmla="*/ 437321 h 1029693"/>
              <a:gd name="connsiteX59" fmla="*/ 1009816 w 2540442"/>
              <a:gd name="connsiteY59" fmla="*/ 433346 h 1029693"/>
              <a:gd name="connsiteX60" fmla="*/ 1021743 w 2540442"/>
              <a:gd name="connsiteY60" fmla="*/ 425394 h 1029693"/>
              <a:gd name="connsiteX61" fmla="*/ 1065475 w 2540442"/>
              <a:gd name="connsiteY61" fmla="*/ 413467 h 1029693"/>
              <a:gd name="connsiteX62" fmla="*/ 1101256 w 2540442"/>
              <a:gd name="connsiteY62" fmla="*/ 397565 h 1029693"/>
              <a:gd name="connsiteX63" fmla="*/ 1125110 w 2540442"/>
              <a:gd name="connsiteY63" fmla="*/ 389613 h 1029693"/>
              <a:gd name="connsiteX64" fmla="*/ 1137037 w 2540442"/>
              <a:gd name="connsiteY64" fmla="*/ 385638 h 1029693"/>
              <a:gd name="connsiteX65" fmla="*/ 1152939 w 2540442"/>
              <a:gd name="connsiteY65" fmla="*/ 381662 h 1029693"/>
              <a:gd name="connsiteX66" fmla="*/ 1172818 w 2540442"/>
              <a:gd name="connsiteY66" fmla="*/ 377687 h 1029693"/>
              <a:gd name="connsiteX67" fmla="*/ 1196672 w 2540442"/>
              <a:gd name="connsiteY67" fmla="*/ 369735 h 1029693"/>
              <a:gd name="connsiteX68" fmla="*/ 1228477 w 2540442"/>
              <a:gd name="connsiteY68" fmla="*/ 361784 h 1029693"/>
              <a:gd name="connsiteX69" fmla="*/ 1244379 w 2540442"/>
              <a:gd name="connsiteY69" fmla="*/ 357808 h 1029693"/>
              <a:gd name="connsiteX70" fmla="*/ 1280160 w 2540442"/>
              <a:gd name="connsiteY70" fmla="*/ 345881 h 1029693"/>
              <a:gd name="connsiteX71" fmla="*/ 1292087 w 2540442"/>
              <a:gd name="connsiteY71" fmla="*/ 341906 h 1029693"/>
              <a:gd name="connsiteX72" fmla="*/ 1319917 w 2540442"/>
              <a:gd name="connsiteY72" fmla="*/ 333954 h 1029693"/>
              <a:gd name="connsiteX73" fmla="*/ 1335819 w 2540442"/>
              <a:gd name="connsiteY73" fmla="*/ 329979 h 1029693"/>
              <a:gd name="connsiteX74" fmla="*/ 1347746 w 2540442"/>
              <a:gd name="connsiteY74" fmla="*/ 326003 h 1029693"/>
              <a:gd name="connsiteX75" fmla="*/ 1367625 w 2540442"/>
              <a:gd name="connsiteY75" fmla="*/ 322027 h 1029693"/>
              <a:gd name="connsiteX76" fmla="*/ 1403405 w 2540442"/>
              <a:gd name="connsiteY76" fmla="*/ 310100 h 1029693"/>
              <a:gd name="connsiteX77" fmla="*/ 1486894 w 2540442"/>
              <a:gd name="connsiteY77" fmla="*/ 282271 h 1029693"/>
              <a:gd name="connsiteX78" fmla="*/ 1510748 w 2540442"/>
              <a:gd name="connsiteY78" fmla="*/ 274320 h 1029693"/>
              <a:gd name="connsiteX79" fmla="*/ 1526651 w 2540442"/>
              <a:gd name="connsiteY79" fmla="*/ 270344 h 1029693"/>
              <a:gd name="connsiteX80" fmla="*/ 1550505 w 2540442"/>
              <a:gd name="connsiteY80" fmla="*/ 262393 h 1029693"/>
              <a:gd name="connsiteX81" fmla="*/ 1562432 w 2540442"/>
              <a:gd name="connsiteY81" fmla="*/ 258417 h 1029693"/>
              <a:gd name="connsiteX82" fmla="*/ 1602188 w 2540442"/>
              <a:gd name="connsiteY82" fmla="*/ 246490 h 1029693"/>
              <a:gd name="connsiteX83" fmla="*/ 1649896 w 2540442"/>
              <a:gd name="connsiteY83" fmla="*/ 230587 h 1029693"/>
              <a:gd name="connsiteX84" fmla="*/ 1673750 w 2540442"/>
              <a:gd name="connsiteY84" fmla="*/ 222636 h 1029693"/>
              <a:gd name="connsiteX85" fmla="*/ 1685677 w 2540442"/>
              <a:gd name="connsiteY85" fmla="*/ 214685 h 1029693"/>
              <a:gd name="connsiteX86" fmla="*/ 1713506 w 2540442"/>
              <a:gd name="connsiteY86" fmla="*/ 210709 h 1029693"/>
              <a:gd name="connsiteX87" fmla="*/ 1737360 w 2540442"/>
              <a:gd name="connsiteY87" fmla="*/ 202758 h 1029693"/>
              <a:gd name="connsiteX88" fmla="*/ 1745312 w 2540442"/>
              <a:gd name="connsiteY88" fmla="*/ 194807 h 1029693"/>
              <a:gd name="connsiteX89" fmla="*/ 1769165 w 2540442"/>
              <a:gd name="connsiteY89" fmla="*/ 190831 h 1029693"/>
              <a:gd name="connsiteX90" fmla="*/ 1820849 w 2540442"/>
              <a:gd name="connsiteY90" fmla="*/ 178904 h 1029693"/>
              <a:gd name="connsiteX91" fmla="*/ 1884459 w 2540442"/>
              <a:gd name="connsiteY91" fmla="*/ 166977 h 1029693"/>
              <a:gd name="connsiteX92" fmla="*/ 1912289 w 2540442"/>
              <a:gd name="connsiteY92" fmla="*/ 159026 h 1029693"/>
              <a:gd name="connsiteX93" fmla="*/ 1928192 w 2540442"/>
              <a:gd name="connsiteY93" fmla="*/ 155050 h 1029693"/>
              <a:gd name="connsiteX94" fmla="*/ 1940119 w 2540442"/>
              <a:gd name="connsiteY94" fmla="*/ 151074 h 1029693"/>
              <a:gd name="connsiteX95" fmla="*/ 1959997 w 2540442"/>
              <a:gd name="connsiteY95" fmla="*/ 147099 h 1029693"/>
              <a:gd name="connsiteX96" fmla="*/ 1999753 w 2540442"/>
              <a:gd name="connsiteY96" fmla="*/ 135172 h 1029693"/>
              <a:gd name="connsiteX97" fmla="*/ 2039510 w 2540442"/>
              <a:gd name="connsiteY97" fmla="*/ 127220 h 1029693"/>
              <a:gd name="connsiteX98" fmla="*/ 2079266 w 2540442"/>
              <a:gd name="connsiteY98" fmla="*/ 115293 h 1029693"/>
              <a:gd name="connsiteX99" fmla="*/ 2111072 w 2540442"/>
              <a:gd name="connsiteY99" fmla="*/ 111318 h 1029693"/>
              <a:gd name="connsiteX100" fmla="*/ 2126974 w 2540442"/>
              <a:gd name="connsiteY100" fmla="*/ 107342 h 1029693"/>
              <a:gd name="connsiteX101" fmla="*/ 2154804 w 2540442"/>
              <a:gd name="connsiteY101" fmla="*/ 99391 h 1029693"/>
              <a:gd name="connsiteX102" fmla="*/ 2202512 w 2540442"/>
              <a:gd name="connsiteY102" fmla="*/ 95415 h 1029693"/>
              <a:gd name="connsiteX103" fmla="*/ 2214439 w 2540442"/>
              <a:gd name="connsiteY103" fmla="*/ 91440 h 1029693"/>
              <a:gd name="connsiteX104" fmla="*/ 2246244 w 2540442"/>
              <a:gd name="connsiteY104" fmla="*/ 75537 h 1029693"/>
              <a:gd name="connsiteX105" fmla="*/ 2301903 w 2540442"/>
              <a:gd name="connsiteY105" fmla="*/ 67586 h 1029693"/>
              <a:gd name="connsiteX106" fmla="*/ 2321781 w 2540442"/>
              <a:gd name="connsiteY106" fmla="*/ 63610 h 1029693"/>
              <a:gd name="connsiteX107" fmla="*/ 2353586 w 2540442"/>
              <a:gd name="connsiteY107" fmla="*/ 51683 h 1029693"/>
              <a:gd name="connsiteX108" fmla="*/ 2365513 w 2540442"/>
              <a:gd name="connsiteY108" fmla="*/ 47707 h 1029693"/>
              <a:gd name="connsiteX109" fmla="*/ 2405270 w 2540442"/>
              <a:gd name="connsiteY109" fmla="*/ 43732 h 1029693"/>
              <a:gd name="connsiteX110" fmla="*/ 2413221 w 2540442"/>
              <a:gd name="connsiteY110" fmla="*/ 35780 h 1029693"/>
              <a:gd name="connsiteX111" fmla="*/ 2456953 w 2540442"/>
              <a:gd name="connsiteY111" fmla="*/ 27829 h 1029693"/>
              <a:gd name="connsiteX112" fmla="*/ 2464905 w 2540442"/>
              <a:gd name="connsiteY112" fmla="*/ 19878 h 1029693"/>
              <a:gd name="connsiteX113" fmla="*/ 2516588 w 2540442"/>
              <a:gd name="connsiteY113" fmla="*/ 11927 h 1029693"/>
              <a:gd name="connsiteX114" fmla="*/ 2540442 w 2540442"/>
              <a:gd name="connsiteY114" fmla="*/ 0 h 10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2540442" h="1029693">
                <a:moveTo>
                  <a:pt x="0" y="1029693"/>
                </a:moveTo>
                <a:cubicBezTo>
                  <a:pt x="198" y="1028702"/>
                  <a:pt x="4692" y="1001963"/>
                  <a:pt x="7952" y="997888"/>
                </a:cubicBezTo>
                <a:cubicBezTo>
                  <a:pt x="10937" y="994157"/>
                  <a:pt x="15903" y="992587"/>
                  <a:pt x="19879" y="989937"/>
                </a:cubicBezTo>
                <a:cubicBezTo>
                  <a:pt x="35782" y="966081"/>
                  <a:pt x="18553" y="988613"/>
                  <a:pt x="39757" y="970059"/>
                </a:cubicBezTo>
                <a:cubicBezTo>
                  <a:pt x="46809" y="963888"/>
                  <a:pt x="51838" y="955378"/>
                  <a:pt x="59635" y="950180"/>
                </a:cubicBezTo>
                <a:cubicBezTo>
                  <a:pt x="89247" y="930439"/>
                  <a:pt x="52878" y="955811"/>
                  <a:pt x="83489" y="930302"/>
                </a:cubicBezTo>
                <a:cubicBezTo>
                  <a:pt x="87160" y="927243"/>
                  <a:pt x="91440" y="925001"/>
                  <a:pt x="95416" y="922351"/>
                </a:cubicBezTo>
                <a:cubicBezTo>
                  <a:pt x="107525" y="904186"/>
                  <a:pt x="99988" y="913803"/>
                  <a:pt x="119270" y="894521"/>
                </a:cubicBezTo>
                <a:cubicBezTo>
                  <a:pt x="123246" y="890545"/>
                  <a:pt x="125684" y="883696"/>
                  <a:pt x="131197" y="882594"/>
                </a:cubicBezTo>
                <a:lnTo>
                  <a:pt x="151075" y="878619"/>
                </a:lnTo>
                <a:cubicBezTo>
                  <a:pt x="153725" y="875968"/>
                  <a:pt x="157098" y="873881"/>
                  <a:pt x="159026" y="870667"/>
                </a:cubicBezTo>
                <a:cubicBezTo>
                  <a:pt x="176655" y="841285"/>
                  <a:pt x="146834" y="876961"/>
                  <a:pt x="170953" y="846813"/>
                </a:cubicBezTo>
                <a:cubicBezTo>
                  <a:pt x="177426" y="838722"/>
                  <a:pt x="181978" y="836813"/>
                  <a:pt x="190832" y="830911"/>
                </a:cubicBezTo>
                <a:cubicBezTo>
                  <a:pt x="192157" y="826935"/>
                  <a:pt x="191397" y="821420"/>
                  <a:pt x="194807" y="818984"/>
                </a:cubicBezTo>
                <a:cubicBezTo>
                  <a:pt x="201627" y="814112"/>
                  <a:pt x="210710" y="813683"/>
                  <a:pt x="218661" y="811033"/>
                </a:cubicBezTo>
                <a:cubicBezTo>
                  <a:pt x="222637" y="809708"/>
                  <a:pt x="227101" y="809382"/>
                  <a:pt x="230588" y="807057"/>
                </a:cubicBezTo>
                <a:cubicBezTo>
                  <a:pt x="234564" y="804407"/>
                  <a:pt x="238784" y="802091"/>
                  <a:pt x="242515" y="799106"/>
                </a:cubicBezTo>
                <a:cubicBezTo>
                  <a:pt x="245442" y="796764"/>
                  <a:pt x="247252" y="793083"/>
                  <a:pt x="250466" y="791154"/>
                </a:cubicBezTo>
                <a:cubicBezTo>
                  <a:pt x="254059" y="788998"/>
                  <a:pt x="258417" y="788504"/>
                  <a:pt x="262393" y="787179"/>
                </a:cubicBezTo>
                <a:cubicBezTo>
                  <a:pt x="282544" y="767028"/>
                  <a:pt x="256464" y="790737"/>
                  <a:pt x="282272" y="775252"/>
                </a:cubicBezTo>
                <a:cubicBezTo>
                  <a:pt x="309558" y="758880"/>
                  <a:pt x="268363" y="774585"/>
                  <a:pt x="302150" y="763325"/>
                </a:cubicBezTo>
                <a:cubicBezTo>
                  <a:pt x="345548" y="734391"/>
                  <a:pt x="278654" y="777058"/>
                  <a:pt x="329979" y="751398"/>
                </a:cubicBezTo>
                <a:cubicBezTo>
                  <a:pt x="333332" y="749722"/>
                  <a:pt x="334578" y="745123"/>
                  <a:pt x="337931" y="743447"/>
                </a:cubicBezTo>
                <a:cubicBezTo>
                  <a:pt x="345428" y="739699"/>
                  <a:pt x="354811" y="740144"/>
                  <a:pt x="361785" y="735495"/>
                </a:cubicBezTo>
                <a:cubicBezTo>
                  <a:pt x="395970" y="712706"/>
                  <a:pt x="352715" y="740031"/>
                  <a:pt x="385639" y="723568"/>
                </a:cubicBezTo>
                <a:cubicBezTo>
                  <a:pt x="389912" y="721431"/>
                  <a:pt x="393292" y="717754"/>
                  <a:pt x="397565" y="715617"/>
                </a:cubicBezTo>
                <a:cubicBezTo>
                  <a:pt x="403272" y="712763"/>
                  <a:pt x="420295" y="708941"/>
                  <a:pt x="425395" y="707666"/>
                </a:cubicBezTo>
                <a:cubicBezTo>
                  <a:pt x="429371" y="705015"/>
                  <a:pt x="432930" y="701596"/>
                  <a:pt x="437322" y="699714"/>
                </a:cubicBezTo>
                <a:cubicBezTo>
                  <a:pt x="442344" y="697562"/>
                  <a:pt x="448338" y="698183"/>
                  <a:pt x="453225" y="695739"/>
                </a:cubicBezTo>
                <a:cubicBezTo>
                  <a:pt x="456578" y="694063"/>
                  <a:pt x="458249" y="690129"/>
                  <a:pt x="461176" y="687787"/>
                </a:cubicBezTo>
                <a:cubicBezTo>
                  <a:pt x="472184" y="678980"/>
                  <a:pt x="472434" y="680059"/>
                  <a:pt x="485030" y="675860"/>
                </a:cubicBezTo>
                <a:cubicBezTo>
                  <a:pt x="493822" y="667068"/>
                  <a:pt x="497814" y="661517"/>
                  <a:pt x="508884" y="655982"/>
                </a:cubicBezTo>
                <a:cubicBezTo>
                  <a:pt x="512632" y="654108"/>
                  <a:pt x="516835" y="653332"/>
                  <a:pt x="520811" y="652007"/>
                </a:cubicBezTo>
                <a:cubicBezTo>
                  <a:pt x="523461" y="649356"/>
                  <a:pt x="525409" y="645731"/>
                  <a:pt x="528762" y="644055"/>
                </a:cubicBezTo>
                <a:cubicBezTo>
                  <a:pt x="550994" y="632939"/>
                  <a:pt x="542245" y="649645"/>
                  <a:pt x="568519" y="632128"/>
                </a:cubicBezTo>
                <a:cubicBezTo>
                  <a:pt x="583932" y="621852"/>
                  <a:pt x="575912" y="625688"/>
                  <a:pt x="592372" y="620201"/>
                </a:cubicBezTo>
                <a:cubicBezTo>
                  <a:pt x="595023" y="617551"/>
                  <a:pt x="596879" y="613727"/>
                  <a:pt x="600324" y="612250"/>
                </a:cubicBezTo>
                <a:cubicBezTo>
                  <a:pt x="606535" y="609588"/>
                  <a:pt x="613646" y="609913"/>
                  <a:pt x="620202" y="608274"/>
                </a:cubicBezTo>
                <a:cubicBezTo>
                  <a:pt x="624268" y="607258"/>
                  <a:pt x="628153" y="605624"/>
                  <a:pt x="632129" y="604299"/>
                </a:cubicBezTo>
                <a:cubicBezTo>
                  <a:pt x="636105" y="601648"/>
                  <a:pt x="639690" y="598288"/>
                  <a:pt x="644056" y="596347"/>
                </a:cubicBezTo>
                <a:cubicBezTo>
                  <a:pt x="651715" y="592943"/>
                  <a:pt x="659959" y="591046"/>
                  <a:pt x="667910" y="588396"/>
                </a:cubicBezTo>
                <a:lnTo>
                  <a:pt x="679837" y="584420"/>
                </a:lnTo>
                <a:cubicBezTo>
                  <a:pt x="679842" y="584418"/>
                  <a:pt x="703687" y="576472"/>
                  <a:pt x="703691" y="576469"/>
                </a:cubicBezTo>
                <a:cubicBezTo>
                  <a:pt x="707667" y="573819"/>
                  <a:pt x="711226" y="570400"/>
                  <a:pt x="715618" y="568518"/>
                </a:cubicBezTo>
                <a:cubicBezTo>
                  <a:pt x="720640" y="566366"/>
                  <a:pt x="726266" y="566043"/>
                  <a:pt x="731520" y="564542"/>
                </a:cubicBezTo>
                <a:cubicBezTo>
                  <a:pt x="735549" y="563391"/>
                  <a:pt x="739471" y="561892"/>
                  <a:pt x="743447" y="560567"/>
                </a:cubicBezTo>
                <a:cubicBezTo>
                  <a:pt x="777629" y="537777"/>
                  <a:pt x="734381" y="565100"/>
                  <a:pt x="767301" y="548640"/>
                </a:cubicBezTo>
                <a:cubicBezTo>
                  <a:pt x="771575" y="546503"/>
                  <a:pt x="774862" y="542629"/>
                  <a:pt x="779228" y="540688"/>
                </a:cubicBezTo>
                <a:cubicBezTo>
                  <a:pt x="786887" y="537284"/>
                  <a:pt x="796108" y="537386"/>
                  <a:pt x="803082" y="532737"/>
                </a:cubicBezTo>
                <a:lnTo>
                  <a:pt x="838863" y="508883"/>
                </a:lnTo>
                <a:cubicBezTo>
                  <a:pt x="842839" y="506233"/>
                  <a:pt x="846257" y="502443"/>
                  <a:pt x="850790" y="500932"/>
                </a:cubicBezTo>
                <a:cubicBezTo>
                  <a:pt x="854766" y="499607"/>
                  <a:pt x="859054" y="498991"/>
                  <a:pt x="862717" y="496956"/>
                </a:cubicBezTo>
                <a:cubicBezTo>
                  <a:pt x="871071" y="492315"/>
                  <a:pt x="877300" y="483370"/>
                  <a:pt x="886571" y="481053"/>
                </a:cubicBezTo>
                <a:cubicBezTo>
                  <a:pt x="891671" y="479778"/>
                  <a:pt x="908693" y="475955"/>
                  <a:pt x="914400" y="473102"/>
                </a:cubicBezTo>
                <a:cubicBezTo>
                  <a:pt x="918674" y="470965"/>
                  <a:pt x="922596" y="468136"/>
                  <a:pt x="926327" y="465151"/>
                </a:cubicBezTo>
                <a:cubicBezTo>
                  <a:pt x="929254" y="462810"/>
                  <a:pt x="930926" y="458876"/>
                  <a:pt x="934279" y="457200"/>
                </a:cubicBezTo>
                <a:cubicBezTo>
                  <a:pt x="939166" y="454756"/>
                  <a:pt x="944948" y="454794"/>
                  <a:pt x="950181" y="453224"/>
                </a:cubicBezTo>
                <a:cubicBezTo>
                  <a:pt x="950216" y="453214"/>
                  <a:pt x="979981" y="443291"/>
                  <a:pt x="985962" y="441297"/>
                </a:cubicBezTo>
                <a:lnTo>
                  <a:pt x="997889" y="437321"/>
                </a:lnTo>
                <a:lnTo>
                  <a:pt x="1009816" y="433346"/>
                </a:lnTo>
                <a:cubicBezTo>
                  <a:pt x="1013792" y="430695"/>
                  <a:pt x="1017269" y="427072"/>
                  <a:pt x="1021743" y="425394"/>
                </a:cubicBezTo>
                <a:cubicBezTo>
                  <a:pt x="1038820" y="418990"/>
                  <a:pt x="1048880" y="424530"/>
                  <a:pt x="1065475" y="413467"/>
                </a:cubicBezTo>
                <a:cubicBezTo>
                  <a:pt x="1084377" y="400867"/>
                  <a:pt x="1072868" y="407028"/>
                  <a:pt x="1101256" y="397565"/>
                </a:cubicBezTo>
                <a:lnTo>
                  <a:pt x="1125110" y="389613"/>
                </a:lnTo>
                <a:cubicBezTo>
                  <a:pt x="1129086" y="388288"/>
                  <a:pt x="1132972" y="386655"/>
                  <a:pt x="1137037" y="385638"/>
                </a:cubicBezTo>
                <a:cubicBezTo>
                  <a:pt x="1142338" y="384313"/>
                  <a:pt x="1147605" y="382847"/>
                  <a:pt x="1152939" y="381662"/>
                </a:cubicBezTo>
                <a:cubicBezTo>
                  <a:pt x="1159536" y="380196"/>
                  <a:pt x="1166299" y="379465"/>
                  <a:pt x="1172818" y="377687"/>
                </a:cubicBezTo>
                <a:cubicBezTo>
                  <a:pt x="1180904" y="375482"/>
                  <a:pt x="1188453" y="371379"/>
                  <a:pt x="1196672" y="369735"/>
                </a:cubicBezTo>
                <a:cubicBezTo>
                  <a:pt x="1237073" y="361656"/>
                  <a:pt x="1199960" y="369933"/>
                  <a:pt x="1228477" y="361784"/>
                </a:cubicBezTo>
                <a:cubicBezTo>
                  <a:pt x="1233731" y="360283"/>
                  <a:pt x="1239146" y="359378"/>
                  <a:pt x="1244379" y="357808"/>
                </a:cubicBezTo>
                <a:cubicBezTo>
                  <a:pt x="1244429" y="357793"/>
                  <a:pt x="1274172" y="347877"/>
                  <a:pt x="1280160" y="345881"/>
                </a:cubicBezTo>
                <a:cubicBezTo>
                  <a:pt x="1284136" y="344556"/>
                  <a:pt x="1288021" y="342922"/>
                  <a:pt x="1292087" y="341906"/>
                </a:cubicBezTo>
                <a:cubicBezTo>
                  <a:pt x="1341840" y="329467"/>
                  <a:pt x="1279963" y="345369"/>
                  <a:pt x="1319917" y="333954"/>
                </a:cubicBezTo>
                <a:cubicBezTo>
                  <a:pt x="1325171" y="332453"/>
                  <a:pt x="1330565" y="331480"/>
                  <a:pt x="1335819" y="329979"/>
                </a:cubicBezTo>
                <a:cubicBezTo>
                  <a:pt x="1339849" y="328828"/>
                  <a:pt x="1343680" y="327019"/>
                  <a:pt x="1347746" y="326003"/>
                </a:cubicBezTo>
                <a:cubicBezTo>
                  <a:pt x="1354302" y="324364"/>
                  <a:pt x="1361106" y="323805"/>
                  <a:pt x="1367625" y="322027"/>
                </a:cubicBezTo>
                <a:cubicBezTo>
                  <a:pt x="1367668" y="322015"/>
                  <a:pt x="1397420" y="312095"/>
                  <a:pt x="1403405" y="310100"/>
                </a:cubicBezTo>
                <a:lnTo>
                  <a:pt x="1486894" y="282271"/>
                </a:lnTo>
                <a:lnTo>
                  <a:pt x="1510748" y="274320"/>
                </a:lnTo>
                <a:cubicBezTo>
                  <a:pt x="1516049" y="272995"/>
                  <a:pt x="1521417" y="271914"/>
                  <a:pt x="1526651" y="270344"/>
                </a:cubicBezTo>
                <a:cubicBezTo>
                  <a:pt x="1534679" y="267936"/>
                  <a:pt x="1542554" y="265043"/>
                  <a:pt x="1550505" y="262393"/>
                </a:cubicBezTo>
                <a:cubicBezTo>
                  <a:pt x="1554481" y="261068"/>
                  <a:pt x="1558366" y="259434"/>
                  <a:pt x="1562432" y="258417"/>
                </a:cubicBezTo>
                <a:cubicBezTo>
                  <a:pt x="1586462" y="252409"/>
                  <a:pt x="1573155" y="256168"/>
                  <a:pt x="1602188" y="246490"/>
                </a:cubicBezTo>
                <a:lnTo>
                  <a:pt x="1649896" y="230587"/>
                </a:lnTo>
                <a:cubicBezTo>
                  <a:pt x="1649901" y="230585"/>
                  <a:pt x="1673746" y="222639"/>
                  <a:pt x="1673750" y="222636"/>
                </a:cubicBezTo>
                <a:cubicBezTo>
                  <a:pt x="1677726" y="219986"/>
                  <a:pt x="1681100" y="216058"/>
                  <a:pt x="1685677" y="214685"/>
                </a:cubicBezTo>
                <a:cubicBezTo>
                  <a:pt x="1694652" y="211992"/>
                  <a:pt x="1704230" y="212034"/>
                  <a:pt x="1713506" y="210709"/>
                </a:cubicBezTo>
                <a:cubicBezTo>
                  <a:pt x="1721457" y="208059"/>
                  <a:pt x="1731433" y="208684"/>
                  <a:pt x="1737360" y="202758"/>
                </a:cubicBezTo>
                <a:cubicBezTo>
                  <a:pt x="1740011" y="200108"/>
                  <a:pt x="1741802" y="196123"/>
                  <a:pt x="1745312" y="194807"/>
                </a:cubicBezTo>
                <a:cubicBezTo>
                  <a:pt x="1752859" y="191977"/>
                  <a:pt x="1761345" y="192786"/>
                  <a:pt x="1769165" y="190831"/>
                </a:cubicBezTo>
                <a:cubicBezTo>
                  <a:pt x="1827372" y="176279"/>
                  <a:pt x="1756253" y="188133"/>
                  <a:pt x="1820849" y="178904"/>
                </a:cubicBezTo>
                <a:cubicBezTo>
                  <a:pt x="1857338" y="166742"/>
                  <a:pt x="1836363" y="171787"/>
                  <a:pt x="1884459" y="166977"/>
                </a:cubicBezTo>
                <a:cubicBezTo>
                  <a:pt x="1934176" y="154547"/>
                  <a:pt x="1872363" y="170433"/>
                  <a:pt x="1912289" y="159026"/>
                </a:cubicBezTo>
                <a:cubicBezTo>
                  <a:pt x="1917543" y="157525"/>
                  <a:pt x="1922938" y="156551"/>
                  <a:pt x="1928192" y="155050"/>
                </a:cubicBezTo>
                <a:cubicBezTo>
                  <a:pt x="1932221" y="153899"/>
                  <a:pt x="1936053" y="152090"/>
                  <a:pt x="1940119" y="151074"/>
                </a:cubicBezTo>
                <a:cubicBezTo>
                  <a:pt x="1946674" y="149435"/>
                  <a:pt x="1953371" y="148424"/>
                  <a:pt x="1959997" y="147099"/>
                </a:cubicBezTo>
                <a:cubicBezTo>
                  <a:pt x="1980860" y="133189"/>
                  <a:pt x="1964960" y="141312"/>
                  <a:pt x="1999753" y="135172"/>
                </a:cubicBezTo>
                <a:cubicBezTo>
                  <a:pt x="2013062" y="132823"/>
                  <a:pt x="2026689" y="131494"/>
                  <a:pt x="2039510" y="127220"/>
                </a:cubicBezTo>
                <a:cubicBezTo>
                  <a:pt x="2050105" y="123688"/>
                  <a:pt x="2067255" y="117295"/>
                  <a:pt x="2079266" y="115293"/>
                </a:cubicBezTo>
                <a:cubicBezTo>
                  <a:pt x="2089805" y="113537"/>
                  <a:pt x="2100470" y="112643"/>
                  <a:pt x="2111072" y="111318"/>
                </a:cubicBezTo>
                <a:cubicBezTo>
                  <a:pt x="2116373" y="109993"/>
                  <a:pt x="2121720" y="108843"/>
                  <a:pt x="2126974" y="107342"/>
                </a:cubicBezTo>
                <a:cubicBezTo>
                  <a:pt x="2137237" y="104410"/>
                  <a:pt x="2143765" y="100771"/>
                  <a:pt x="2154804" y="99391"/>
                </a:cubicBezTo>
                <a:cubicBezTo>
                  <a:pt x="2170639" y="97412"/>
                  <a:pt x="2186609" y="96740"/>
                  <a:pt x="2202512" y="95415"/>
                </a:cubicBezTo>
                <a:cubicBezTo>
                  <a:pt x="2206488" y="94090"/>
                  <a:pt x="2210846" y="93596"/>
                  <a:pt x="2214439" y="91440"/>
                </a:cubicBezTo>
                <a:cubicBezTo>
                  <a:pt x="2234630" y="79325"/>
                  <a:pt x="2204717" y="80728"/>
                  <a:pt x="2246244" y="75537"/>
                </a:cubicBezTo>
                <a:cubicBezTo>
                  <a:pt x="2273870" y="72083"/>
                  <a:pt x="2276698" y="72169"/>
                  <a:pt x="2301903" y="67586"/>
                </a:cubicBezTo>
                <a:cubicBezTo>
                  <a:pt x="2308551" y="66377"/>
                  <a:pt x="2315226" y="65249"/>
                  <a:pt x="2321781" y="63610"/>
                </a:cubicBezTo>
                <a:cubicBezTo>
                  <a:pt x="2330801" y="61355"/>
                  <a:pt x="2346296" y="54417"/>
                  <a:pt x="2353586" y="51683"/>
                </a:cubicBezTo>
                <a:cubicBezTo>
                  <a:pt x="2357510" y="50212"/>
                  <a:pt x="2361371" y="48344"/>
                  <a:pt x="2365513" y="47707"/>
                </a:cubicBezTo>
                <a:cubicBezTo>
                  <a:pt x="2378677" y="45682"/>
                  <a:pt x="2392018" y="45057"/>
                  <a:pt x="2405270" y="43732"/>
                </a:cubicBezTo>
                <a:cubicBezTo>
                  <a:pt x="2407920" y="41081"/>
                  <a:pt x="2410007" y="37709"/>
                  <a:pt x="2413221" y="35780"/>
                </a:cubicBezTo>
                <a:cubicBezTo>
                  <a:pt x="2422895" y="29976"/>
                  <a:pt x="2452577" y="28376"/>
                  <a:pt x="2456953" y="27829"/>
                </a:cubicBezTo>
                <a:cubicBezTo>
                  <a:pt x="2459604" y="25179"/>
                  <a:pt x="2461691" y="21806"/>
                  <a:pt x="2464905" y="19878"/>
                </a:cubicBezTo>
                <a:cubicBezTo>
                  <a:pt x="2476369" y="13000"/>
                  <a:pt x="2514285" y="12157"/>
                  <a:pt x="2516588" y="11927"/>
                </a:cubicBezTo>
                <a:cubicBezTo>
                  <a:pt x="2536127" y="7042"/>
                  <a:pt x="2528627" y="11815"/>
                  <a:pt x="2540442" y="0"/>
                </a:cubicBezTo>
              </a:path>
            </a:pathLst>
          </a:cu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800">
              <a:solidFill>
                <a:schemeClr val="tx1"/>
              </a:solidFill>
              <a:latin typeface="Arial"/>
            </a:endParaRPr>
          </a:p>
        </p:txBody>
      </p:sp>
      <p:sp>
        <p:nvSpPr>
          <p:cNvPr id="67" name="Freeform: Shape 66">
            <a:extLst>
              <a:ext uri="{FF2B5EF4-FFF2-40B4-BE49-F238E27FC236}">
                <a16:creationId xmlns:a16="http://schemas.microsoft.com/office/drawing/2014/main" id="{BC6AB978-B418-4748-8761-4BDAC2FB81C2}"/>
              </a:ext>
            </a:extLst>
          </p:cNvPr>
          <p:cNvSpPr/>
          <p:nvPr/>
        </p:nvSpPr>
        <p:spPr>
          <a:xfrm>
            <a:off x="1087645" y="3157716"/>
            <a:ext cx="1898750" cy="501555"/>
          </a:xfrm>
          <a:custGeom>
            <a:avLst/>
            <a:gdLst>
              <a:gd name="connsiteX0" fmla="*/ 0 w 2531667"/>
              <a:gd name="connsiteY0" fmla="*/ 668740 h 668740"/>
              <a:gd name="connsiteX1" fmla="*/ 17060 w 2531667"/>
              <a:gd name="connsiteY1" fmla="*/ 665328 h 668740"/>
              <a:gd name="connsiteX2" fmla="*/ 37532 w 2531667"/>
              <a:gd name="connsiteY2" fmla="*/ 651681 h 668740"/>
              <a:gd name="connsiteX3" fmla="*/ 47768 w 2531667"/>
              <a:gd name="connsiteY3" fmla="*/ 648269 h 668740"/>
              <a:gd name="connsiteX4" fmla="*/ 58003 w 2531667"/>
              <a:gd name="connsiteY4" fmla="*/ 641445 h 668740"/>
              <a:gd name="connsiteX5" fmla="*/ 68239 w 2531667"/>
              <a:gd name="connsiteY5" fmla="*/ 638033 h 668740"/>
              <a:gd name="connsiteX6" fmla="*/ 98947 w 2531667"/>
              <a:gd name="connsiteY6" fmla="*/ 620973 h 668740"/>
              <a:gd name="connsiteX7" fmla="*/ 109183 w 2531667"/>
              <a:gd name="connsiteY7" fmla="*/ 610737 h 668740"/>
              <a:gd name="connsiteX8" fmla="*/ 129654 w 2531667"/>
              <a:gd name="connsiteY8" fmla="*/ 603913 h 668740"/>
              <a:gd name="connsiteX9" fmla="*/ 139890 w 2531667"/>
              <a:gd name="connsiteY9" fmla="*/ 600501 h 668740"/>
              <a:gd name="connsiteX10" fmla="*/ 180833 w 2531667"/>
              <a:gd name="connsiteY10" fmla="*/ 590266 h 668740"/>
              <a:gd name="connsiteX11" fmla="*/ 191069 w 2531667"/>
              <a:gd name="connsiteY11" fmla="*/ 583442 h 668740"/>
              <a:gd name="connsiteX12" fmla="*/ 204717 w 2531667"/>
              <a:gd name="connsiteY12" fmla="*/ 580030 h 668740"/>
              <a:gd name="connsiteX13" fmla="*/ 225189 w 2531667"/>
              <a:gd name="connsiteY13" fmla="*/ 573206 h 668740"/>
              <a:gd name="connsiteX14" fmla="*/ 235424 w 2531667"/>
              <a:gd name="connsiteY14" fmla="*/ 569794 h 668740"/>
              <a:gd name="connsiteX15" fmla="*/ 245660 w 2531667"/>
              <a:gd name="connsiteY15" fmla="*/ 566382 h 668740"/>
              <a:gd name="connsiteX16" fmla="*/ 276368 w 2531667"/>
              <a:gd name="connsiteY16" fmla="*/ 552734 h 668740"/>
              <a:gd name="connsiteX17" fmla="*/ 296839 w 2531667"/>
              <a:gd name="connsiteY17" fmla="*/ 545910 h 668740"/>
              <a:gd name="connsiteX18" fmla="*/ 317311 w 2531667"/>
              <a:gd name="connsiteY18" fmla="*/ 542498 h 668740"/>
              <a:gd name="connsiteX19" fmla="*/ 337783 w 2531667"/>
              <a:gd name="connsiteY19" fmla="*/ 535675 h 668740"/>
              <a:gd name="connsiteX20" fmla="*/ 358254 w 2531667"/>
              <a:gd name="connsiteY20" fmla="*/ 528851 h 668740"/>
              <a:gd name="connsiteX21" fmla="*/ 368490 w 2531667"/>
              <a:gd name="connsiteY21" fmla="*/ 525439 h 668740"/>
              <a:gd name="connsiteX22" fmla="*/ 388962 w 2531667"/>
              <a:gd name="connsiteY22" fmla="*/ 515203 h 668740"/>
              <a:gd name="connsiteX23" fmla="*/ 419669 w 2531667"/>
              <a:gd name="connsiteY23" fmla="*/ 501555 h 668740"/>
              <a:gd name="connsiteX24" fmla="*/ 429905 w 2531667"/>
              <a:gd name="connsiteY24" fmla="*/ 498143 h 668740"/>
              <a:gd name="connsiteX25" fmla="*/ 450377 w 2531667"/>
              <a:gd name="connsiteY25" fmla="*/ 487907 h 668740"/>
              <a:gd name="connsiteX26" fmla="*/ 464024 w 2531667"/>
              <a:gd name="connsiteY26" fmla="*/ 481084 h 668740"/>
              <a:gd name="connsiteX27" fmla="*/ 484496 w 2531667"/>
              <a:gd name="connsiteY27" fmla="*/ 474260 h 668740"/>
              <a:gd name="connsiteX28" fmla="*/ 494732 w 2531667"/>
              <a:gd name="connsiteY28" fmla="*/ 470848 h 668740"/>
              <a:gd name="connsiteX29" fmla="*/ 525439 w 2531667"/>
              <a:gd name="connsiteY29" fmla="*/ 457200 h 668740"/>
              <a:gd name="connsiteX30" fmla="*/ 535675 w 2531667"/>
              <a:gd name="connsiteY30" fmla="*/ 453788 h 668740"/>
              <a:gd name="connsiteX31" fmla="*/ 556147 w 2531667"/>
              <a:gd name="connsiteY31" fmla="*/ 443552 h 668740"/>
              <a:gd name="connsiteX32" fmla="*/ 580030 w 2531667"/>
              <a:gd name="connsiteY32" fmla="*/ 440140 h 668740"/>
              <a:gd name="connsiteX33" fmla="*/ 614150 w 2531667"/>
              <a:gd name="connsiteY33" fmla="*/ 433316 h 668740"/>
              <a:gd name="connsiteX34" fmla="*/ 631209 w 2531667"/>
              <a:gd name="connsiteY34" fmla="*/ 429904 h 668740"/>
              <a:gd name="connsiteX35" fmla="*/ 682389 w 2531667"/>
              <a:gd name="connsiteY35" fmla="*/ 412845 h 668740"/>
              <a:gd name="connsiteX36" fmla="*/ 702860 w 2531667"/>
              <a:gd name="connsiteY36" fmla="*/ 406021 h 668740"/>
              <a:gd name="connsiteX37" fmla="*/ 716508 w 2531667"/>
              <a:gd name="connsiteY37" fmla="*/ 402609 h 668740"/>
              <a:gd name="connsiteX38" fmla="*/ 726744 w 2531667"/>
              <a:gd name="connsiteY38" fmla="*/ 399197 h 668740"/>
              <a:gd name="connsiteX39" fmla="*/ 750627 w 2531667"/>
              <a:gd name="connsiteY39" fmla="*/ 395785 h 668740"/>
              <a:gd name="connsiteX40" fmla="*/ 771099 w 2531667"/>
              <a:gd name="connsiteY40" fmla="*/ 388961 h 668740"/>
              <a:gd name="connsiteX41" fmla="*/ 784747 w 2531667"/>
              <a:gd name="connsiteY41" fmla="*/ 385549 h 668740"/>
              <a:gd name="connsiteX42" fmla="*/ 805218 w 2531667"/>
              <a:gd name="connsiteY42" fmla="*/ 378725 h 668740"/>
              <a:gd name="connsiteX43" fmla="*/ 822278 w 2531667"/>
              <a:gd name="connsiteY43" fmla="*/ 375313 h 668740"/>
              <a:gd name="connsiteX44" fmla="*/ 842750 w 2531667"/>
              <a:gd name="connsiteY44" fmla="*/ 368489 h 668740"/>
              <a:gd name="connsiteX45" fmla="*/ 856397 w 2531667"/>
              <a:gd name="connsiteY45" fmla="*/ 365078 h 668740"/>
              <a:gd name="connsiteX46" fmla="*/ 866633 w 2531667"/>
              <a:gd name="connsiteY46" fmla="*/ 361666 h 668740"/>
              <a:gd name="connsiteX47" fmla="*/ 890517 w 2531667"/>
              <a:gd name="connsiteY47" fmla="*/ 358254 h 668740"/>
              <a:gd name="connsiteX48" fmla="*/ 910989 w 2531667"/>
              <a:gd name="connsiteY48" fmla="*/ 351430 h 668740"/>
              <a:gd name="connsiteX49" fmla="*/ 921224 w 2531667"/>
              <a:gd name="connsiteY49" fmla="*/ 348018 h 668740"/>
              <a:gd name="connsiteX50" fmla="*/ 934872 w 2531667"/>
              <a:gd name="connsiteY50" fmla="*/ 344606 h 668740"/>
              <a:gd name="connsiteX51" fmla="*/ 945108 w 2531667"/>
              <a:gd name="connsiteY51" fmla="*/ 341194 h 668740"/>
              <a:gd name="connsiteX52" fmla="*/ 962168 w 2531667"/>
              <a:gd name="connsiteY52" fmla="*/ 337782 h 668740"/>
              <a:gd name="connsiteX53" fmla="*/ 982639 w 2531667"/>
              <a:gd name="connsiteY53" fmla="*/ 330958 h 668740"/>
              <a:gd name="connsiteX54" fmla="*/ 992875 w 2531667"/>
              <a:gd name="connsiteY54" fmla="*/ 327546 h 668740"/>
              <a:gd name="connsiteX55" fmla="*/ 1030406 w 2531667"/>
              <a:gd name="connsiteY55" fmla="*/ 320722 h 668740"/>
              <a:gd name="connsiteX56" fmla="*/ 1050878 w 2531667"/>
              <a:gd name="connsiteY56" fmla="*/ 313898 h 668740"/>
              <a:gd name="connsiteX57" fmla="*/ 1074762 w 2531667"/>
              <a:gd name="connsiteY57" fmla="*/ 307075 h 668740"/>
              <a:gd name="connsiteX58" fmla="*/ 1084997 w 2531667"/>
              <a:gd name="connsiteY58" fmla="*/ 300251 h 668740"/>
              <a:gd name="connsiteX59" fmla="*/ 1105469 w 2531667"/>
              <a:gd name="connsiteY59" fmla="*/ 293427 h 668740"/>
              <a:gd name="connsiteX60" fmla="*/ 1115705 w 2531667"/>
              <a:gd name="connsiteY60" fmla="*/ 290015 h 668740"/>
              <a:gd name="connsiteX61" fmla="*/ 1177120 w 2531667"/>
              <a:gd name="connsiteY61" fmla="*/ 283191 h 668740"/>
              <a:gd name="connsiteX62" fmla="*/ 1201003 w 2531667"/>
              <a:gd name="connsiteY62" fmla="*/ 276367 h 668740"/>
              <a:gd name="connsiteX63" fmla="*/ 1221475 w 2531667"/>
              <a:gd name="connsiteY63" fmla="*/ 269543 h 668740"/>
              <a:gd name="connsiteX64" fmla="*/ 1248771 w 2531667"/>
              <a:gd name="connsiteY64" fmla="*/ 262719 h 668740"/>
              <a:gd name="connsiteX65" fmla="*/ 1286302 w 2531667"/>
              <a:gd name="connsiteY65" fmla="*/ 252484 h 668740"/>
              <a:gd name="connsiteX66" fmla="*/ 1299950 w 2531667"/>
              <a:gd name="connsiteY66" fmla="*/ 249072 h 668740"/>
              <a:gd name="connsiteX67" fmla="*/ 1323833 w 2531667"/>
              <a:gd name="connsiteY67" fmla="*/ 245660 h 668740"/>
              <a:gd name="connsiteX68" fmla="*/ 1344305 w 2531667"/>
              <a:gd name="connsiteY68" fmla="*/ 238836 h 668740"/>
              <a:gd name="connsiteX69" fmla="*/ 1354541 w 2531667"/>
              <a:gd name="connsiteY69" fmla="*/ 232012 h 668740"/>
              <a:gd name="connsiteX70" fmla="*/ 1388660 w 2531667"/>
              <a:gd name="connsiteY70" fmla="*/ 221776 h 668740"/>
              <a:gd name="connsiteX71" fmla="*/ 1415956 w 2531667"/>
              <a:gd name="connsiteY71" fmla="*/ 218364 h 668740"/>
              <a:gd name="connsiteX72" fmla="*/ 1436427 w 2531667"/>
              <a:gd name="connsiteY72" fmla="*/ 211540 h 668740"/>
              <a:gd name="connsiteX73" fmla="*/ 1467135 w 2531667"/>
              <a:gd name="connsiteY73" fmla="*/ 204716 h 668740"/>
              <a:gd name="connsiteX74" fmla="*/ 1477371 w 2531667"/>
              <a:gd name="connsiteY74" fmla="*/ 201304 h 668740"/>
              <a:gd name="connsiteX75" fmla="*/ 1494430 w 2531667"/>
              <a:gd name="connsiteY75" fmla="*/ 197892 h 668740"/>
              <a:gd name="connsiteX76" fmla="*/ 1514902 w 2531667"/>
              <a:gd name="connsiteY76" fmla="*/ 191069 h 668740"/>
              <a:gd name="connsiteX77" fmla="*/ 1542197 w 2531667"/>
              <a:gd name="connsiteY77" fmla="*/ 187657 h 668740"/>
              <a:gd name="connsiteX78" fmla="*/ 1555845 w 2531667"/>
              <a:gd name="connsiteY78" fmla="*/ 184245 h 668740"/>
              <a:gd name="connsiteX79" fmla="*/ 1600200 w 2531667"/>
              <a:gd name="connsiteY79" fmla="*/ 180833 h 668740"/>
              <a:gd name="connsiteX80" fmla="*/ 1620672 w 2531667"/>
              <a:gd name="connsiteY80" fmla="*/ 174009 h 668740"/>
              <a:gd name="connsiteX81" fmla="*/ 1630908 w 2531667"/>
              <a:gd name="connsiteY81" fmla="*/ 170597 h 668740"/>
              <a:gd name="connsiteX82" fmla="*/ 1651380 w 2531667"/>
              <a:gd name="connsiteY82" fmla="*/ 167185 h 668740"/>
              <a:gd name="connsiteX83" fmla="*/ 1692323 w 2531667"/>
              <a:gd name="connsiteY83" fmla="*/ 156949 h 668740"/>
              <a:gd name="connsiteX84" fmla="*/ 1712795 w 2531667"/>
              <a:gd name="connsiteY84" fmla="*/ 150125 h 668740"/>
              <a:gd name="connsiteX85" fmla="*/ 1733266 w 2531667"/>
              <a:gd name="connsiteY85" fmla="*/ 146713 h 668740"/>
              <a:gd name="connsiteX86" fmla="*/ 1753738 w 2531667"/>
              <a:gd name="connsiteY86" fmla="*/ 139889 h 668740"/>
              <a:gd name="connsiteX87" fmla="*/ 1791269 w 2531667"/>
              <a:gd name="connsiteY87" fmla="*/ 136478 h 668740"/>
              <a:gd name="connsiteX88" fmla="*/ 1804917 w 2531667"/>
              <a:gd name="connsiteY88" fmla="*/ 133066 h 668740"/>
              <a:gd name="connsiteX89" fmla="*/ 1832212 w 2531667"/>
              <a:gd name="connsiteY89" fmla="*/ 126242 h 668740"/>
              <a:gd name="connsiteX90" fmla="*/ 1862920 w 2531667"/>
              <a:gd name="connsiteY90" fmla="*/ 122830 h 668740"/>
              <a:gd name="connsiteX91" fmla="*/ 1910687 w 2531667"/>
              <a:gd name="connsiteY91" fmla="*/ 116006 h 668740"/>
              <a:gd name="connsiteX92" fmla="*/ 1931159 w 2531667"/>
              <a:gd name="connsiteY92" fmla="*/ 109182 h 668740"/>
              <a:gd name="connsiteX93" fmla="*/ 1951630 w 2531667"/>
              <a:gd name="connsiteY93" fmla="*/ 105770 h 668740"/>
              <a:gd name="connsiteX94" fmla="*/ 1961866 w 2531667"/>
              <a:gd name="connsiteY94" fmla="*/ 102358 h 668740"/>
              <a:gd name="connsiteX95" fmla="*/ 1975514 w 2531667"/>
              <a:gd name="connsiteY95" fmla="*/ 98946 h 668740"/>
              <a:gd name="connsiteX96" fmla="*/ 1995986 w 2531667"/>
              <a:gd name="connsiteY96" fmla="*/ 92122 h 668740"/>
              <a:gd name="connsiteX97" fmla="*/ 2006221 w 2531667"/>
              <a:gd name="connsiteY97" fmla="*/ 88710 h 668740"/>
              <a:gd name="connsiteX98" fmla="*/ 2067636 w 2531667"/>
              <a:gd name="connsiteY98" fmla="*/ 85298 h 668740"/>
              <a:gd name="connsiteX99" fmla="*/ 2115403 w 2531667"/>
              <a:gd name="connsiteY99" fmla="*/ 78475 h 668740"/>
              <a:gd name="connsiteX100" fmla="*/ 2135875 w 2531667"/>
              <a:gd name="connsiteY100" fmla="*/ 71651 h 668740"/>
              <a:gd name="connsiteX101" fmla="*/ 2146111 w 2531667"/>
              <a:gd name="connsiteY101" fmla="*/ 68239 h 668740"/>
              <a:gd name="connsiteX102" fmla="*/ 2156347 w 2531667"/>
              <a:gd name="connsiteY102" fmla="*/ 64827 h 668740"/>
              <a:gd name="connsiteX103" fmla="*/ 2183642 w 2531667"/>
              <a:gd name="connsiteY103" fmla="*/ 61415 h 668740"/>
              <a:gd name="connsiteX104" fmla="*/ 2200702 w 2531667"/>
              <a:gd name="connsiteY104" fmla="*/ 58003 h 668740"/>
              <a:gd name="connsiteX105" fmla="*/ 2227997 w 2531667"/>
              <a:gd name="connsiteY105" fmla="*/ 54591 h 668740"/>
              <a:gd name="connsiteX106" fmla="*/ 2251881 w 2531667"/>
              <a:gd name="connsiteY106" fmla="*/ 47767 h 668740"/>
              <a:gd name="connsiteX107" fmla="*/ 2344003 w 2531667"/>
              <a:gd name="connsiteY107" fmla="*/ 44355 h 668740"/>
              <a:gd name="connsiteX108" fmla="*/ 2367887 w 2531667"/>
              <a:gd name="connsiteY108" fmla="*/ 37531 h 668740"/>
              <a:gd name="connsiteX109" fmla="*/ 2378123 w 2531667"/>
              <a:gd name="connsiteY109" fmla="*/ 34119 h 668740"/>
              <a:gd name="connsiteX110" fmla="*/ 2415654 w 2531667"/>
              <a:gd name="connsiteY110" fmla="*/ 30707 h 668740"/>
              <a:gd name="connsiteX111" fmla="*/ 2449774 w 2531667"/>
              <a:gd name="connsiteY111" fmla="*/ 20472 h 668740"/>
              <a:gd name="connsiteX112" fmla="*/ 2460009 w 2531667"/>
              <a:gd name="connsiteY112" fmla="*/ 17060 h 668740"/>
              <a:gd name="connsiteX113" fmla="*/ 2507777 w 2531667"/>
              <a:gd name="connsiteY113" fmla="*/ 6824 h 668740"/>
              <a:gd name="connsiteX114" fmla="*/ 2531660 w 2531667"/>
              <a:gd name="connsiteY114" fmla="*/ 0 h 66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2531667" h="668740">
                <a:moveTo>
                  <a:pt x="0" y="668740"/>
                </a:moveTo>
                <a:cubicBezTo>
                  <a:pt x="5687" y="667603"/>
                  <a:pt x="11780" y="667728"/>
                  <a:pt x="17060" y="665328"/>
                </a:cubicBezTo>
                <a:cubicBezTo>
                  <a:pt x="24526" y="661934"/>
                  <a:pt x="29752" y="654274"/>
                  <a:pt x="37532" y="651681"/>
                </a:cubicBezTo>
                <a:lnTo>
                  <a:pt x="47768" y="648269"/>
                </a:lnTo>
                <a:cubicBezTo>
                  <a:pt x="51180" y="645994"/>
                  <a:pt x="54335" y="643279"/>
                  <a:pt x="58003" y="641445"/>
                </a:cubicBezTo>
                <a:cubicBezTo>
                  <a:pt x="61220" y="639837"/>
                  <a:pt x="65095" y="639780"/>
                  <a:pt x="68239" y="638033"/>
                </a:cubicBezTo>
                <a:cubicBezTo>
                  <a:pt x="103436" y="618479"/>
                  <a:pt x="75786" y="628693"/>
                  <a:pt x="98947" y="620973"/>
                </a:cubicBezTo>
                <a:cubicBezTo>
                  <a:pt x="102359" y="617561"/>
                  <a:pt x="104965" y="613080"/>
                  <a:pt x="109183" y="610737"/>
                </a:cubicBezTo>
                <a:cubicBezTo>
                  <a:pt x="115471" y="607244"/>
                  <a:pt x="122830" y="606188"/>
                  <a:pt x="129654" y="603913"/>
                </a:cubicBezTo>
                <a:cubicBezTo>
                  <a:pt x="133066" y="602776"/>
                  <a:pt x="136342" y="601092"/>
                  <a:pt x="139890" y="600501"/>
                </a:cubicBezTo>
                <a:cubicBezTo>
                  <a:pt x="150120" y="598796"/>
                  <a:pt x="171823" y="596272"/>
                  <a:pt x="180833" y="590266"/>
                </a:cubicBezTo>
                <a:cubicBezTo>
                  <a:pt x="184245" y="587991"/>
                  <a:pt x="187300" y="585057"/>
                  <a:pt x="191069" y="583442"/>
                </a:cubicBezTo>
                <a:cubicBezTo>
                  <a:pt x="195379" y="581595"/>
                  <a:pt x="200225" y="581377"/>
                  <a:pt x="204717" y="580030"/>
                </a:cubicBezTo>
                <a:cubicBezTo>
                  <a:pt x="211607" y="577963"/>
                  <a:pt x="218365" y="575481"/>
                  <a:pt x="225189" y="573206"/>
                </a:cubicBezTo>
                <a:lnTo>
                  <a:pt x="235424" y="569794"/>
                </a:lnTo>
                <a:cubicBezTo>
                  <a:pt x="238836" y="568657"/>
                  <a:pt x="242667" y="568377"/>
                  <a:pt x="245660" y="566382"/>
                </a:cubicBezTo>
                <a:cubicBezTo>
                  <a:pt x="261881" y="555568"/>
                  <a:pt x="252005" y="560855"/>
                  <a:pt x="276368" y="552734"/>
                </a:cubicBezTo>
                <a:lnTo>
                  <a:pt x="296839" y="545910"/>
                </a:lnTo>
                <a:cubicBezTo>
                  <a:pt x="303663" y="544773"/>
                  <a:pt x="310599" y="544176"/>
                  <a:pt x="317311" y="542498"/>
                </a:cubicBezTo>
                <a:cubicBezTo>
                  <a:pt x="324289" y="540754"/>
                  <a:pt x="330959" y="537949"/>
                  <a:pt x="337783" y="535675"/>
                </a:cubicBezTo>
                <a:lnTo>
                  <a:pt x="358254" y="528851"/>
                </a:lnTo>
                <a:cubicBezTo>
                  <a:pt x="361666" y="527714"/>
                  <a:pt x="365497" y="527434"/>
                  <a:pt x="368490" y="525439"/>
                </a:cubicBezTo>
                <a:cubicBezTo>
                  <a:pt x="381719" y="516620"/>
                  <a:pt x="374836" y="519912"/>
                  <a:pt x="388962" y="515203"/>
                </a:cubicBezTo>
                <a:cubicBezTo>
                  <a:pt x="405182" y="504389"/>
                  <a:pt x="395307" y="509676"/>
                  <a:pt x="419669" y="501555"/>
                </a:cubicBezTo>
                <a:cubicBezTo>
                  <a:pt x="423081" y="500418"/>
                  <a:pt x="426912" y="500138"/>
                  <a:pt x="429905" y="498143"/>
                </a:cubicBezTo>
                <a:cubicBezTo>
                  <a:pt x="449574" y="485030"/>
                  <a:pt x="430602" y="496381"/>
                  <a:pt x="450377" y="487907"/>
                </a:cubicBezTo>
                <a:cubicBezTo>
                  <a:pt x="455052" y="485904"/>
                  <a:pt x="459302" y="482973"/>
                  <a:pt x="464024" y="481084"/>
                </a:cubicBezTo>
                <a:cubicBezTo>
                  <a:pt x="470703" y="478413"/>
                  <a:pt x="477672" y="476535"/>
                  <a:pt x="484496" y="474260"/>
                </a:cubicBezTo>
                <a:cubicBezTo>
                  <a:pt x="487908" y="473123"/>
                  <a:pt x="491739" y="472843"/>
                  <a:pt x="494732" y="470848"/>
                </a:cubicBezTo>
                <a:cubicBezTo>
                  <a:pt x="510953" y="460034"/>
                  <a:pt x="501078" y="465321"/>
                  <a:pt x="525439" y="457200"/>
                </a:cubicBezTo>
                <a:cubicBezTo>
                  <a:pt x="528851" y="456063"/>
                  <a:pt x="532682" y="455783"/>
                  <a:pt x="535675" y="453788"/>
                </a:cubicBezTo>
                <a:cubicBezTo>
                  <a:pt x="544302" y="448037"/>
                  <a:pt x="546057" y="445570"/>
                  <a:pt x="556147" y="443552"/>
                </a:cubicBezTo>
                <a:cubicBezTo>
                  <a:pt x="564033" y="441975"/>
                  <a:pt x="572111" y="441538"/>
                  <a:pt x="580030" y="440140"/>
                </a:cubicBezTo>
                <a:cubicBezTo>
                  <a:pt x="591452" y="438124"/>
                  <a:pt x="602777" y="435591"/>
                  <a:pt x="614150" y="433316"/>
                </a:cubicBezTo>
                <a:cubicBezTo>
                  <a:pt x="619836" y="432179"/>
                  <a:pt x="625708" y="431738"/>
                  <a:pt x="631209" y="429904"/>
                </a:cubicBezTo>
                <a:lnTo>
                  <a:pt x="682389" y="412845"/>
                </a:lnTo>
                <a:lnTo>
                  <a:pt x="702860" y="406021"/>
                </a:lnTo>
                <a:cubicBezTo>
                  <a:pt x="707409" y="404884"/>
                  <a:pt x="711999" y="403897"/>
                  <a:pt x="716508" y="402609"/>
                </a:cubicBezTo>
                <a:cubicBezTo>
                  <a:pt x="719966" y="401621"/>
                  <a:pt x="723217" y="399902"/>
                  <a:pt x="726744" y="399197"/>
                </a:cubicBezTo>
                <a:cubicBezTo>
                  <a:pt x="734630" y="397620"/>
                  <a:pt x="742666" y="396922"/>
                  <a:pt x="750627" y="395785"/>
                </a:cubicBezTo>
                <a:cubicBezTo>
                  <a:pt x="757451" y="393510"/>
                  <a:pt x="764121" y="390706"/>
                  <a:pt x="771099" y="388961"/>
                </a:cubicBezTo>
                <a:cubicBezTo>
                  <a:pt x="775648" y="387824"/>
                  <a:pt x="780255" y="386897"/>
                  <a:pt x="784747" y="385549"/>
                </a:cubicBezTo>
                <a:cubicBezTo>
                  <a:pt x="791636" y="383482"/>
                  <a:pt x="798165" y="380136"/>
                  <a:pt x="805218" y="378725"/>
                </a:cubicBezTo>
                <a:cubicBezTo>
                  <a:pt x="810905" y="377588"/>
                  <a:pt x="816683" y="376839"/>
                  <a:pt x="822278" y="375313"/>
                </a:cubicBezTo>
                <a:cubicBezTo>
                  <a:pt x="829218" y="373420"/>
                  <a:pt x="835772" y="370233"/>
                  <a:pt x="842750" y="368489"/>
                </a:cubicBezTo>
                <a:cubicBezTo>
                  <a:pt x="847299" y="367352"/>
                  <a:pt x="851888" y="366366"/>
                  <a:pt x="856397" y="365078"/>
                </a:cubicBezTo>
                <a:cubicBezTo>
                  <a:pt x="859855" y="364090"/>
                  <a:pt x="863106" y="362371"/>
                  <a:pt x="866633" y="361666"/>
                </a:cubicBezTo>
                <a:cubicBezTo>
                  <a:pt x="874519" y="360089"/>
                  <a:pt x="882556" y="359391"/>
                  <a:pt x="890517" y="358254"/>
                </a:cubicBezTo>
                <a:lnTo>
                  <a:pt x="910989" y="351430"/>
                </a:lnTo>
                <a:cubicBezTo>
                  <a:pt x="914401" y="350293"/>
                  <a:pt x="917735" y="348890"/>
                  <a:pt x="921224" y="348018"/>
                </a:cubicBezTo>
                <a:cubicBezTo>
                  <a:pt x="925773" y="346881"/>
                  <a:pt x="930363" y="345894"/>
                  <a:pt x="934872" y="344606"/>
                </a:cubicBezTo>
                <a:cubicBezTo>
                  <a:pt x="938330" y="343618"/>
                  <a:pt x="941619" y="342066"/>
                  <a:pt x="945108" y="341194"/>
                </a:cubicBezTo>
                <a:cubicBezTo>
                  <a:pt x="950734" y="339787"/>
                  <a:pt x="956573" y="339308"/>
                  <a:pt x="962168" y="337782"/>
                </a:cubicBezTo>
                <a:cubicBezTo>
                  <a:pt x="969107" y="335889"/>
                  <a:pt x="975815" y="333233"/>
                  <a:pt x="982639" y="330958"/>
                </a:cubicBezTo>
                <a:cubicBezTo>
                  <a:pt x="986051" y="329821"/>
                  <a:pt x="989327" y="328137"/>
                  <a:pt x="992875" y="327546"/>
                </a:cubicBezTo>
                <a:cubicBezTo>
                  <a:pt x="999565" y="326431"/>
                  <a:pt x="1022910" y="322766"/>
                  <a:pt x="1030406" y="320722"/>
                </a:cubicBezTo>
                <a:cubicBezTo>
                  <a:pt x="1037346" y="318829"/>
                  <a:pt x="1043900" y="315643"/>
                  <a:pt x="1050878" y="313898"/>
                </a:cubicBezTo>
                <a:cubicBezTo>
                  <a:pt x="1068015" y="309614"/>
                  <a:pt x="1060077" y="311969"/>
                  <a:pt x="1074762" y="307075"/>
                </a:cubicBezTo>
                <a:cubicBezTo>
                  <a:pt x="1078174" y="304800"/>
                  <a:pt x="1081250" y="301916"/>
                  <a:pt x="1084997" y="300251"/>
                </a:cubicBezTo>
                <a:cubicBezTo>
                  <a:pt x="1091570" y="297330"/>
                  <a:pt x="1098645" y="295702"/>
                  <a:pt x="1105469" y="293427"/>
                </a:cubicBezTo>
                <a:cubicBezTo>
                  <a:pt x="1108881" y="292290"/>
                  <a:pt x="1112145" y="290524"/>
                  <a:pt x="1115705" y="290015"/>
                </a:cubicBezTo>
                <a:cubicBezTo>
                  <a:pt x="1152025" y="284826"/>
                  <a:pt x="1131580" y="287331"/>
                  <a:pt x="1177120" y="283191"/>
                </a:cubicBezTo>
                <a:cubicBezTo>
                  <a:pt x="1211521" y="271724"/>
                  <a:pt x="1158161" y="289220"/>
                  <a:pt x="1201003" y="276367"/>
                </a:cubicBezTo>
                <a:cubicBezTo>
                  <a:pt x="1207893" y="274300"/>
                  <a:pt x="1214497" y="271288"/>
                  <a:pt x="1221475" y="269543"/>
                </a:cubicBezTo>
                <a:cubicBezTo>
                  <a:pt x="1230574" y="267268"/>
                  <a:pt x="1239874" y="265685"/>
                  <a:pt x="1248771" y="262719"/>
                </a:cubicBezTo>
                <a:cubicBezTo>
                  <a:pt x="1267905" y="256340"/>
                  <a:pt x="1255513" y="260181"/>
                  <a:pt x="1286302" y="252484"/>
                </a:cubicBezTo>
                <a:cubicBezTo>
                  <a:pt x="1290851" y="251347"/>
                  <a:pt x="1295308" y="249735"/>
                  <a:pt x="1299950" y="249072"/>
                </a:cubicBezTo>
                <a:lnTo>
                  <a:pt x="1323833" y="245660"/>
                </a:lnTo>
                <a:cubicBezTo>
                  <a:pt x="1330657" y="243385"/>
                  <a:pt x="1338320" y="242826"/>
                  <a:pt x="1344305" y="238836"/>
                </a:cubicBezTo>
                <a:cubicBezTo>
                  <a:pt x="1347717" y="236561"/>
                  <a:pt x="1350794" y="233678"/>
                  <a:pt x="1354541" y="232012"/>
                </a:cubicBezTo>
                <a:cubicBezTo>
                  <a:pt x="1360003" y="229584"/>
                  <a:pt x="1380720" y="223099"/>
                  <a:pt x="1388660" y="221776"/>
                </a:cubicBezTo>
                <a:cubicBezTo>
                  <a:pt x="1397705" y="220269"/>
                  <a:pt x="1406857" y="219501"/>
                  <a:pt x="1415956" y="218364"/>
                </a:cubicBezTo>
                <a:cubicBezTo>
                  <a:pt x="1422780" y="216089"/>
                  <a:pt x="1429374" y="212951"/>
                  <a:pt x="1436427" y="211540"/>
                </a:cubicBezTo>
                <a:cubicBezTo>
                  <a:pt x="1448154" y="209195"/>
                  <a:pt x="1455892" y="207928"/>
                  <a:pt x="1467135" y="204716"/>
                </a:cubicBezTo>
                <a:cubicBezTo>
                  <a:pt x="1470593" y="203728"/>
                  <a:pt x="1473882" y="202176"/>
                  <a:pt x="1477371" y="201304"/>
                </a:cubicBezTo>
                <a:cubicBezTo>
                  <a:pt x="1482997" y="199897"/>
                  <a:pt x="1488835" y="199418"/>
                  <a:pt x="1494430" y="197892"/>
                </a:cubicBezTo>
                <a:cubicBezTo>
                  <a:pt x="1501370" y="196000"/>
                  <a:pt x="1507765" y="191961"/>
                  <a:pt x="1514902" y="191069"/>
                </a:cubicBezTo>
                <a:cubicBezTo>
                  <a:pt x="1524000" y="189932"/>
                  <a:pt x="1533153" y="189164"/>
                  <a:pt x="1542197" y="187657"/>
                </a:cubicBezTo>
                <a:cubicBezTo>
                  <a:pt x="1546823" y="186886"/>
                  <a:pt x="1551188" y="184793"/>
                  <a:pt x="1555845" y="184245"/>
                </a:cubicBezTo>
                <a:cubicBezTo>
                  <a:pt x="1570572" y="182512"/>
                  <a:pt x="1585415" y="181970"/>
                  <a:pt x="1600200" y="180833"/>
                </a:cubicBezTo>
                <a:lnTo>
                  <a:pt x="1620672" y="174009"/>
                </a:lnTo>
                <a:cubicBezTo>
                  <a:pt x="1624084" y="172872"/>
                  <a:pt x="1627360" y="171188"/>
                  <a:pt x="1630908" y="170597"/>
                </a:cubicBezTo>
                <a:lnTo>
                  <a:pt x="1651380" y="167185"/>
                </a:lnTo>
                <a:cubicBezTo>
                  <a:pt x="1707070" y="148621"/>
                  <a:pt x="1637194" y="170731"/>
                  <a:pt x="1692323" y="156949"/>
                </a:cubicBezTo>
                <a:cubicBezTo>
                  <a:pt x="1699301" y="155204"/>
                  <a:pt x="1705700" y="151308"/>
                  <a:pt x="1712795" y="150125"/>
                </a:cubicBezTo>
                <a:cubicBezTo>
                  <a:pt x="1719619" y="148988"/>
                  <a:pt x="1726555" y="148391"/>
                  <a:pt x="1733266" y="146713"/>
                </a:cubicBezTo>
                <a:cubicBezTo>
                  <a:pt x="1740244" y="144968"/>
                  <a:pt x="1746574" y="140540"/>
                  <a:pt x="1753738" y="139889"/>
                </a:cubicBezTo>
                <a:lnTo>
                  <a:pt x="1791269" y="136478"/>
                </a:lnTo>
                <a:cubicBezTo>
                  <a:pt x="1795818" y="135341"/>
                  <a:pt x="1800408" y="134354"/>
                  <a:pt x="1804917" y="133066"/>
                </a:cubicBezTo>
                <a:cubicBezTo>
                  <a:pt x="1820792" y="128530"/>
                  <a:pt x="1811404" y="129215"/>
                  <a:pt x="1832212" y="126242"/>
                </a:cubicBezTo>
                <a:cubicBezTo>
                  <a:pt x="1842407" y="124785"/>
                  <a:pt x="1852708" y="124162"/>
                  <a:pt x="1862920" y="122830"/>
                </a:cubicBezTo>
                <a:cubicBezTo>
                  <a:pt x="1878869" y="120750"/>
                  <a:pt x="1910687" y="116006"/>
                  <a:pt x="1910687" y="116006"/>
                </a:cubicBezTo>
                <a:cubicBezTo>
                  <a:pt x="1917511" y="113731"/>
                  <a:pt x="1924064" y="110365"/>
                  <a:pt x="1931159" y="109182"/>
                </a:cubicBezTo>
                <a:cubicBezTo>
                  <a:pt x="1937983" y="108045"/>
                  <a:pt x="1944877" y="107271"/>
                  <a:pt x="1951630" y="105770"/>
                </a:cubicBezTo>
                <a:cubicBezTo>
                  <a:pt x="1955141" y="104990"/>
                  <a:pt x="1958408" y="103346"/>
                  <a:pt x="1961866" y="102358"/>
                </a:cubicBezTo>
                <a:cubicBezTo>
                  <a:pt x="1966375" y="101070"/>
                  <a:pt x="1971022" y="100293"/>
                  <a:pt x="1975514" y="98946"/>
                </a:cubicBezTo>
                <a:cubicBezTo>
                  <a:pt x="1982404" y="96879"/>
                  <a:pt x="1989162" y="94397"/>
                  <a:pt x="1995986" y="92122"/>
                </a:cubicBezTo>
                <a:cubicBezTo>
                  <a:pt x="1999398" y="90985"/>
                  <a:pt x="2002630" y="88909"/>
                  <a:pt x="2006221" y="88710"/>
                </a:cubicBezTo>
                <a:lnTo>
                  <a:pt x="2067636" y="85298"/>
                </a:lnTo>
                <a:cubicBezTo>
                  <a:pt x="2096210" y="75773"/>
                  <a:pt x="2051864" y="89687"/>
                  <a:pt x="2115403" y="78475"/>
                </a:cubicBezTo>
                <a:cubicBezTo>
                  <a:pt x="2122487" y="77225"/>
                  <a:pt x="2129051" y="73926"/>
                  <a:pt x="2135875" y="71651"/>
                </a:cubicBezTo>
                <a:lnTo>
                  <a:pt x="2146111" y="68239"/>
                </a:lnTo>
                <a:cubicBezTo>
                  <a:pt x="2149523" y="67102"/>
                  <a:pt x="2152778" y="65273"/>
                  <a:pt x="2156347" y="64827"/>
                </a:cubicBezTo>
                <a:cubicBezTo>
                  <a:pt x="2165445" y="63690"/>
                  <a:pt x="2174579" y="62809"/>
                  <a:pt x="2183642" y="61415"/>
                </a:cubicBezTo>
                <a:cubicBezTo>
                  <a:pt x="2189374" y="60533"/>
                  <a:pt x="2194970" y="58885"/>
                  <a:pt x="2200702" y="58003"/>
                </a:cubicBezTo>
                <a:cubicBezTo>
                  <a:pt x="2209765" y="56609"/>
                  <a:pt x="2218899" y="55728"/>
                  <a:pt x="2227997" y="54591"/>
                </a:cubicBezTo>
                <a:cubicBezTo>
                  <a:pt x="2233613" y="52719"/>
                  <a:pt x="2246568" y="48110"/>
                  <a:pt x="2251881" y="47767"/>
                </a:cubicBezTo>
                <a:cubicBezTo>
                  <a:pt x="2282546" y="45789"/>
                  <a:pt x="2313296" y="45492"/>
                  <a:pt x="2344003" y="44355"/>
                </a:cubicBezTo>
                <a:cubicBezTo>
                  <a:pt x="2368545" y="36174"/>
                  <a:pt x="2337897" y="46100"/>
                  <a:pt x="2367887" y="37531"/>
                </a:cubicBezTo>
                <a:cubicBezTo>
                  <a:pt x="2371345" y="36543"/>
                  <a:pt x="2374563" y="34628"/>
                  <a:pt x="2378123" y="34119"/>
                </a:cubicBezTo>
                <a:cubicBezTo>
                  <a:pt x="2390559" y="32342"/>
                  <a:pt x="2403144" y="31844"/>
                  <a:pt x="2415654" y="30707"/>
                </a:cubicBezTo>
                <a:cubicBezTo>
                  <a:pt x="2464342" y="14480"/>
                  <a:pt x="2413653" y="30793"/>
                  <a:pt x="2449774" y="20472"/>
                </a:cubicBezTo>
                <a:cubicBezTo>
                  <a:pt x="2453232" y="19484"/>
                  <a:pt x="2456539" y="18006"/>
                  <a:pt x="2460009" y="17060"/>
                </a:cubicBezTo>
                <a:cubicBezTo>
                  <a:pt x="2483169" y="10743"/>
                  <a:pt x="2486056" y="10166"/>
                  <a:pt x="2507777" y="6824"/>
                </a:cubicBezTo>
                <a:cubicBezTo>
                  <a:pt x="2532786" y="2976"/>
                  <a:pt x="2531660" y="11493"/>
                  <a:pt x="2531660" y="0"/>
                </a:cubicBezTo>
              </a:path>
            </a:pathLst>
          </a:custGeom>
          <a:noFill/>
          <a:ln w="31750">
            <a:solidFill>
              <a:srgbClr val="C4D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800">
              <a:solidFill>
                <a:schemeClr val="tx1"/>
              </a:solidFill>
              <a:latin typeface="Arial"/>
            </a:endParaRPr>
          </a:p>
        </p:txBody>
      </p:sp>
      <p:grpSp>
        <p:nvGrpSpPr>
          <p:cNvPr id="91" name="Group 90">
            <a:extLst>
              <a:ext uri="{FF2B5EF4-FFF2-40B4-BE49-F238E27FC236}">
                <a16:creationId xmlns:a16="http://schemas.microsoft.com/office/drawing/2014/main" id="{AC6049CB-CDC0-412C-8CF2-3295A9DCB2DE}"/>
              </a:ext>
            </a:extLst>
          </p:cNvPr>
          <p:cNvGrpSpPr/>
          <p:nvPr/>
        </p:nvGrpSpPr>
        <p:grpSpPr>
          <a:xfrm>
            <a:off x="6222905" y="1797231"/>
            <a:ext cx="1932011" cy="1873039"/>
            <a:chOff x="7956645" y="2569366"/>
            <a:chExt cx="2576014" cy="2497386"/>
          </a:xfrm>
        </p:grpSpPr>
        <p:sp>
          <p:nvSpPr>
            <p:cNvPr id="87" name="Freeform: Shape 86">
              <a:extLst>
                <a:ext uri="{FF2B5EF4-FFF2-40B4-BE49-F238E27FC236}">
                  <a16:creationId xmlns:a16="http://schemas.microsoft.com/office/drawing/2014/main" id="{583DB8E0-E9B7-4527-8EDE-E8960D8B5E6A}"/>
                </a:ext>
              </a:extLst>
            </p:cNvPr>
            <p:cNvSpPr/>
            <p:nvPr/>
          </p:nvSpPr>
          <p:spPr>
            <a:xfrm>
              <a:off x="7956645" y="2599919"/>
              <a:ext cx="1385256" cy="2466833"/>
            </a:xfrm>
            <a:custGeom>
              <a:avLst/>
              <a:gdLst>
                <a:gd name="connsiteX0" fmla="*/ 0 w 1385256"/>
                <a:gd name="connsiteY0" fmla="*/ 2466833 h 2466833"/>
                <a:gd name="connsiteX1" fmla="*/ 6824 w 1385256"/>
                <a:gd name="connsiteY1" fmla="*/ 1982337 h 2466833"/>
                <a:gd name="connsiteX2" fmla="*/ 10236 w 1385256"/>
                <a:gd name="connsiteY2" fmla="*/ 1903863 h 2466833"/>
                <a:gd name="connsiteX3" fmla="*/ 13648 w 1385256"/>
                <a:gd name="connsiteY3" fmla="*/ 1753737 h 2466833"/>
                <a:gd name="connsiteX4" fmla="*/ 10236 w 1385256"/>
                <a:gd name="connsiteY4" fmla="*/ 1596788 h 2466833"/>
                <a:gd name="connsiteX5" fmla="*/ 13648 w 1385256"/>
                <a:gd name="connsiteY5" fmla="*/ 1549021 h 2466833"/>
                <a:gd name="connsiteX6" fmla="*/ 17059 w 1385256"/>
                <a:gd name="connsiteY6" fmla="*/ 1330657 h 2466833"/>
                <a:gd name="connsiteX7" fmla="*/ 23883 w 1385256"/>
                <a:gd name="connsiteY7" fmla="*/ 1320421 h 2466833"/>
                <a:gd name="connsiteX8" fmla="*/ 27295 w 1385256"/>
                <a:gd name="connsiteY8" fmla="*/ 1310185 h 2466833"/>
                <a:gd name="connsiteX9" fmla="*/ 27295 w 1385256"/>
                <a:gd name="connsiteY9" fmla="*/ 1177119 h 2466833"/>
                <a:gd name="connsiteX10" fmla="*/ 34119 w 1385256"/>
                <a:gd name="connsiteY10" fmla="*/ 1102057 h 2466833"/>
                <a:gd name="connsiteX11" fmla="*/ 40943 w 1385256"/>
                <a:gd name="connsiteY11" fmla="*/ 968991 h 2466833"/>
                <a:gd name="connsiteX12" fmla="*/ 47767 w 1385256"/>
                <a:gd name="connsiteY12" fmla="*/ 938284 h 2466833"/>
                <a:gd name="connsiteX13" fmla="*/ 51179 w 1385256"/>
                <a:gd name="connsiteY13" fmla="*/ 870045 h 2466833"/>
                <a:gd name="connsiteX14" fmla="*/ 58003 w 1385256"/>
                <a:gd name="connsiteY14" fmla="*/ 832514 h 2466833"/>
                <a:gd name="connsiteX15" fmla="*/ 61415 w 1385256"/>
                <a:gd name="connsiteY15" fmla="*/ 784746 h 2466833"/>
                <a:gd name="connsiteX16" fmla="*/ 64827 w 1385256"/>
                <a:gd name="connsiteY16" fmla="*/ 767687 h 2466833"/>
                <a:gd name="connsiteX17" fmla="*/ 68239 w 1385256"/>
                <a:gd name="connsiteY17" fmla="*/ 713096 h 2466833"/>
                <a:gd name="connsiteX18" fmla="*/ 75062 w 1385256"/>
                <a:gd name="connsiteY18" fmla="*/ 692624 h 2466833"/>
                <a:gd name="connsiteX19" fmla="*/ 78474 w 1385256"/>
                <a:gd name="connsiteY19" fmla="*/ 658505 h 2466833"/>
                <a:gd name="connsiteX20" fmla="*/ 85298 w 1385256"/>
                <a:gd name="connsiteY20" fmla="*/ 638033 h 2466833"/>
                <a:gd name="connsiteX21" fmla="*/ 95534 w 1385256"/>
                <a:gd name="connsiteY21" fmla="*/ 597090 h 2466833"/>
                <a:gd name="connsiteX22" fmla="*/ 102358 w 1385256"/>
                <a:gd name="connsiteY22" fmla="*/ 586854 h 2466833"/>
                <a:gd name="connsiteX23" fmla="*/ 98946 w 1385256"/>
                <a:gd name="connsiteY23" fmla="*/ 576618 h 2466833"/>
                <a:gd name="connsiteX24" fmla="*/ 112594 w 1385256"/>
                <a:gd name="connsiteY24" fmla="*/ 545911 h 2466833"/>
                <a:gd name="connsiteX25" fmla="*/ 119418 w 1385256"/>
                <a:gd name="connsiteY25" fmla="*/ 525439 h 2466833"/>
                <a:gd name="connsiteX26" fmla="*/ 122830 w 1385256"/>
                <a:gd name="connsiteY26" fmla="*/ 515203 h 2466833"/>
                <a:gd name="connsiteX27" fmla="*/ 129654 w 1385256"/>
                <a:gd name="connsiteY27" fmla="*/ 504967 h 2466833"/>
                <a:gd name="connsiteX28" fmla="*/ 139889 w 1385256"/>
                <a:gd name="connsiteY28" fmla="*/ 484496 h 2466833"/>
                <a:gd name="connsiteX29" fmla="*/ 146713 w 1385256"/>
                <a:gd name="connsiteY29" fmla="*/ 464024 h 2466833"/>
                <a:gd name="connsiteX30" fmla="*/ 150125 w 1385256"/>
                <a:gd name="connsiteY30" fmla="*/ 453788 h 2466833"/>
                <a:gd name="connsiteX31" fmla="*/ 156949 w 1385256"/>
                <a:gd name="connsiteY31" fmla="*/ 443552 h 2466833"/>
                <a:gd name="connsiteX32" fmla="*/ 160361 w 1385256"/>
                <a:gd name="connsiteY32" fmla="*/ 433317 h 2466833"/>
                <a:gd name="connsiteX33" fmla="*/ 174009 w 1385256"/>
                <a:gd name="connsiteY33" fmla="*/ 412845 h 2466833"/>
                <a:gd name="connsiteX34" fmla="*/ 180833 w 1385256"/>
                <a:gd name="connsiteY34" fmla="*/ 399197 h 2466833"/>
                <a:gd name="connsiteX35" fmla="*/ 184245 w 1385256"/>
                <a:gd name="connsiteY35" fmla="*/ 388961 h 2466833"/>
                <a:gd name="connsiteX36" fmla="*/ 191068 w 1385256"/>
                <a:gd name="connsiteY36" fmla="*/ 378725 h 2466833"/>
                <a:gd name="connsiteX37" fmla="*/ 194480 w 1385256"/>
                <a:gd name="connsiteY37" fmla="*/ 368490 h 2466833"/>
                <a:gd name="connsiteX38" fmla="*/ 201304 w 1385256"/>
                <a:gd name="connsiteY38" fmla="*/ 358254 h 2466833"/>
                <a:gd name="connsiteX39" fmla="*/ 204716 w 1385256"/>
                <a:gd name="connsiteY39" fmla="*/ 348018 h 2466833"/>
                <a:gd name="connsiteX40" fmla="*/ 218364 w 1385256"/>
                <a:gd name="connsiteY40" fmla="*/ 327546 h 2466833"/>
                <a:gd name="connsiteX41" fmla="*/ 232012 w 1385256"/>
                <a:gd name="connsiteY41" fmla="*/ 310487 h 2466833"/>
                <a:gd name="connsiteX42" fmla="*/ 238836 w 1385256"/>
                <a:gd name="connsiteY42" fmla="*/ 300251 h 2466833"/>
                <a:gd name="connsiteX43" fmla="*/ 242248 w 1385256"/>
                <a:gd name="connsiteY43" fmla="*/ 290015 h 2466833"/>
                <a:gd name="connsiteX44" fmla="*/ 266131 w 1385256"/>
                <a:gd name="connsiteY44" fmla="*/ 266131 h 2466833"/>
                <a:gd name="connsiteX45" fmla="*/ 283191 w 1385256"/>
                <a:gd name="connsiteY45" fmla="*/ 252484 h 2466833"/>
                <a:gd name="connsiteX46" fmla="*/ 286603 w 1385256"/>
                <a:gd name="connsiteY46" fmla="*/ 242248 h 2466833"/>
                <a:gd name="connsiteX47" fmla="*/ 310486 w 1385256"/>
                <a:gd name="connsiteY47" fmla="*/ 225188 h 2466833"/>
                <a:gd name="connsiteX48" fmla="*/ 327546 w 1385256"/>
                <a:gd name="connsiteY48" fmla="*/ 204717 h 2466833"/>
                <a:gd name="connsiteX49" fmla="*/ 358254 w 1385256"/>
                <a:gd name="connsiteY49" fmla="*/ 187657 h 2466833"/>
                <a:gd name="connsiteX50" fmla="*/ 368489 w 1385256"/>
                <a:gd name="connsiteY50" fmla="*/ 177421 h 2466833"/>
                <a:gd name="connsiteX51" fmla="*/ 388961 w 1385256"/>
                <a:gd name="connsiteY51" fmla="*/ 170597 h 2466833"/>
                <a:gd name="connsiteX52" fmla="*/ 399197 w 1385256"/>
                <a:gd name="connsiteY52" fmla="*/ 167185 h 2466833"/>
                <a:gd name="connsiteX53" fmla="*/ 409433 w 1385256"/>
                <a:gd name="connsiteY53" fmla="*/ 163773 h 2466833"/>
                <a:gd name="connsiteX54" fmla="*/ 436728 w 1385256"/>
                <a:gd name="connsiteY54" fmla="*/ 156949 h 2466833"/>
                <a:gd name="connsiteX55" fmla="*/ 450376 w 1385256"/>
                <a:gd name="connsiteY55" fmla="*/ 150125 h 2466833"/>
                <a:gd name="connsiteX56" fmla="*/ 460612 w 1385256"/>
                <a:gd name="connsiteY56" fmla="*/ 143302 h 2466833"/>
                <a:gd name="connsiteX57" fmla="*/ 481083 w 1385256"/>
                <a:gd name="connsiteY57" fmla="*/ 136478 h 2466833"/>
                <a:gd name="connsiteX58" fmla="*/ 501555 w 1385256"/>
                <a:gd name="connsiteY58" fmla="*/ 122830 h 2466833"/>
                <a:gd name="connsiteX59" fmla="*/ 511791 w 1385256"/>
                <a:gd name="connsiteY59" fmla="*/ 116006 h 2466833"/>
                <a:gd name="connsiteX60" fmla="*/ 528851 w 1385256"/>
                <a:gd name="connsiteY60" fmla="*/ 109182 h 2466833"/>
                <a:gd name="connsiteX61" fmla="*/ 539086 w 1385256"/>
                <a:gd name="connsiteY61" fmla="*/ 102358 h 2466833"/>
                <a:gd name="connsiteX62" fmla="*/ 573206 w 1385256"/>
                <a:gd name="connsiteY62" fmla="*/ 98946 h 2466833"/>
                <a:gd name="connsiteX63" fmla="*/ 583442 w 1385256"/>
                <a:gd name="connsiteY63" fmla="*/ 95534 h 2466833"/>
                <a:gd name="connsiteX64" fmla="*/ 593677 w 1385256"/>
                <a:gd name="connsiteY64" fmla="*/ 88711 h 2466833"/>
                <a:gd name="connsiteX65" fmla="*/ 627797 w 1385256"/>
                <a:gd name="connsiteY65" fmla="*/ 85299 h 2466833"/>
                <a:gd name="connsiteX66" fmla="*/ 641445 w 1385256"/>
                <a:gd name="connsiteY66" fmla="*/ 78475 h 2466833"/>
                <a:gd name="connsiteX67" fmla="*/ 723331 w 1385256"/>
                <a:gd name="connsiteY67" fmla="*/ 68239 h 2466833"/>
                <a:gd name="connsiteX68" fmla="*/ 754039 w 1385256"/>
                <a:gd name="connsiteY68" fmla="*/ 61415 h 2466833"/>
                <a:gd name="connsiteX69" fmla="*/ 829101 w 1385256"/>
                <a:gd name="connsiteY69" fmla="*/ 58003 h 2466833"/>
                <a:gd name="connsiteX70" fmla="*/ 948519 w 1385256"/>
                <a:gd name="connsiteY70" fmla="*/ 54591 h 2466833"/>
                <a:gd name="connsiteX71" fmla="*/ 968991 w 1385256"/>
                <a:gd name="connsiteY71" fmla="*/ 47767 h 2466833"/>
                <a:gd name="connsiteX72" fmla="*/ 979227 w 1385256"/>
                <a:gd name="connsiteY72" fmla="*/ 40943 h 2466833"/>
                <a:gd name="connsiteX73" fmla="*/ 1040642 w 1385256"/>
                <a:gd name="connsiteY73" fmla="*/ 37531 h 2466833"/>
                <a:gd name="connsiteX74" fmla="*/ 1095233 w 1385256"/>
                <a:gd name="connsiteY74" fmla="*/ 30708 h 2466833"/>
                <a:gd name="connsiteX75" fmla="*/ 1108880 w 1385256"/>
                <a:gd name="connsiteY75" fmla="*/ 27296 h 2466833"/>
                <a:gd name="connsiteX76" fmla="*/ 1201003 w 1385256"/>
                <a:gd name="connsiteY76" fmla="*/ 23884 h 2466833"/>
                <a:gd name="connsiteX77" fmla="*/ 1259006 w 1385256"/>
                <a:gd name="connsiteY77" fmla="*/ 17060 h 2466833"/>
                <a:gd name="connsiteX78" fmla="*/ 1306773 w 1385256"/>
                <a:gd name="connsiteY78" fmla="*/ 20472 h 2466833"/>
                <a:gd name="connsiteX79" fmla="*/ 1323833 w 1385256"/>
                <a:gd name="connsiteY79" fmla="*/ 17060 h 2466833"/>
                <a:gd name="connsiteX80" fmla="*/ 1337480 w 1385256"/>
                <a:gd name="connsiteY80" fmla="*/ 13648 h 2466833"/>
                <a:gd name="connsiteX81" fmla="*/ 1364776 w 1385256"/>
                <a:gd name="connsiteY81" fmla="*/ 10236 h 2466833"/>
                <a:gd name="connsiteX82" fmla="*/ 1385248 w 1385256"/>
                <a:gd name="connsiteY82" fmla="*/ 0 h 2466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385256" h="2466833">
                  <a:moveTo>
                    <a:pt x="0" y="2466833"/>
                  </a:moveTo>
                  <a:cubicBezTo>
                    <a:pt x="1250" y="2361837"/>
                    <a:pt x="3800" y="2104798"/>
                    <a:pt x="6824" y="1982337"/>
                  </a:cubicBezTo>
                  <a:cubicBezTo>
                    <a:pt x="7470" y="1956162"/>
                    <a:pt x="9455" y="1930034"/>
                    <a:pt x="10236" y="1903863"/>
                  </a:cubicBezTo>
                  <a:cubicBezTo>
                    <a:pt x="11730" y="1853830"/>
                    <a:pt x="12511" y="1803779"/>
                    <a:pt x="13648" y="1753737"/>
                  </a:cubicBezTo>
                  <a:cubicBezTo>
                    <a:pt x="12511" y="1701421"/>
                    <a:pt x="12071" y="1649085"/>
                    <a:pt x="10236" y="1596788"/>
                  </a:cubicBezTo>
                  <a:cubicBezTo>
                    <a:pt x="8660" y="1551863"/>
                    <a:pt x="-865" y="1570790"/>
                    <a:pt x="13648" y="1549021"/>
                  </a:cubicBezTo>
                  <a:cubicBezTo>
                    <a:pt x="14785" y="1476233"/>
                    <a:pt x="13803" y="1403381"/>
                    <a:pt x="17059" y="1330657"/>
                  </a:cubicBezTo>
                  <a:cubicBezTo>
                    <a:pt x="17242" y="1326560"/>
                    <a:pt x="22049" y="1324089"/>
                    <a:pt x="23883" y="1320421"/>
                  </a:cubicBezTo>
                  <a:cubicBezTo>
                    <a:pt x="25491" y="1317204"/>
                    <a:pt x="26158" y="1313597"/>
                    <a:pt x="27295" y="1310185"/>
                  </a:cubicBezTo>
                  <a:cubicBezTo>
                    <a:pt x="17856" y="1253552"/>
                    <a:pt x="22881" y="1291875"/>
                    <a:pt x="27295" y="1177119"/>
                  </a:cubicBezTo>
                  <a:cubicBezTo>
                    <a:pt x="29800" y="1111989"/>
                    <a:pt x="24046" y="1132275"/>
                    <a:pt x="34119" y="1102057"/>
                  </a:cubicBezTo>
                  <a:cubicBezTo>
                    <a:pt x="36394" y="1057702"/>
                    <a:pt x="26898" y="1011125"/>
                    <a:pt x="40943" y="968991"/>
                  </a:cubicBezTo>
                  <a:cubicBezTo>
                    <a:pt x="46543" y="952192"/>
                    <a:pt x="43764" y="962303"/>
                    <a:pt x="47767" y="938284"/>
                  </a:cubicBezTo>
                  <a:cubicBezTo>
                    <a:pt x="48904" y="915538"/>
                    <a:pt x="49556" y="892762"/>
                    <a:pt x="51179" y="870045"/>
                  </a:cubicBezTo>
                  <a:cubicBezTo>
                    <a:pt x="52933" y="845493"/>
                    <a:pt x="52516" y="848972"/>
                    <a:pt x="58003" y="832514"/>
                  </a:cubicBezTo>
                  <a:cubicBezTo>
                    <a:pt x="59140" y="816591"/>
                    <a:pt x="59744" y="800622"/>
                    <a:pt x="61415" y="784746"/>
                  </a:cubicBezTo>
                  <a:cubicBezTo>
                    <a:pt x="62022" y="778979"/>
                    <a:pt x="64277" y="773460"/>
                    <a:pt x="64827" y="767687"/>
                  </a:cubicBezTo>
                  <a:cubicBezTo>
                    <a:pt x="66556" y="749537"/>
                    <a:pt x="65776" y="731161"/>
                    <a:pt x="68239" y="713096"/>
                  </a:cubicBezTo>
                  <a:cubicBezTo>
                    <a:pt x="69211" y="705969"/>
                    <a:pt x="75062" y="692624"/>
                    <a:pt x="75062" y="692624"/>
                  </a:cubicBezTo>
                  <a:cubicBezTo>
                    <a:pt x="76199" y="681251"/>
                    <a:pt x="76368" y="669739"/>
                    <a:pt x="78474" y="658505"/>
                  </a:cubicBezTo>
                  <a:cubicBezTo>
                    <a:pt x="79800" y="651435"/>
                    <a:pt x="84115" y="645128"/>
                    <a:pt x="85298" y="638033"/>
                  </a:cubicBezTo>
                  <a:cubicBezTo>
                    <a:pt x="87004" y="627800"/>
                    <a:pt x="89526" y="606102"/>
                    <a:pt x="95534" y="597090"/>
                  </a:cubicBezTo>
                  <a:lnTo>
                    <a:pt x="102358" y="586854"/>
                  </a:lnTo>
                  <a:cubicBezTo>
                    <a:pt x="101221" y="583442"/>
                    <a:pt x="98549" y="580193"/>
                    <a:pt x="98946" y="576618"/>
                  </a:cubicBezTo>
                  <a:cubicBezTo>
                    <a:pt x="100570" y="562000"/>
                    <a:pt x="105483" y="556576"/>
                    <a:pt x="112594" y="545911"/>
                  </a:cubicBezTo>
                  <a:lnTo>
                    <a:pt x="119418" y="525439"/>
                  </a:lnTo>
                  <a:cubicBezTo>
                    <a:pt x="120555" y="522027"/>
                    <a:pt x="120835" y="518196"/>
                    <a:pt x="122830" y="515203"/>
                  </a:cubicBezTo>
                  <a:lnTo>
                    <a:pt x="129654" y="504967"/>
                  </a:lnTo>
                  <a:cubicBezTo>
                    <a:pt x="142087" y="467656"/>
                    <a:pt x="122261" y="524157"/>
                    <a:pt x="139889" y="484496"/>
                  </a:cubicBezTo>
                  <a:cubicBezTo>
                    <a:pt x="142810" y="477923"/>
                    <a:pt x="144438" y="470848"/>
                    <a:pt x="146713" y="464024"/>
                  </a:cubicBezTo>
                  <a:cubicBezTo>
                    <a:pt x="147850" y="460612"/>
                    <a:pt x="148130" y="456781"/>
                    <a:pt x="150125" y="453788"/>
                  </a:cubicBezTo>
                  <a:cubicBezTo>
                    <a:pt x="152400" y="450376"/>
                    <a:pt x="155115" y="447220"/>
                    <a:pt x="156949" y="443552"/>
                  </a:cubicBezTo>
                  <a:cubicBezTo>
                    <a:pt x="158557" y="440335"/>
                    <a:pt x="158614" y="436461"/>
                    <a:pt x="160361" y="433317"/>
                  </a:cubicBezTo>
                  <a:cubicBezTo>
                    <a:pt x="164344" y="426148"/>
                    <a:pt x="170341" y="420181"/>
                    <a:pt x="174009" y="412845"/>
                  </a:cubicBezTo>
                  <a:cubicBezTo>
                    <a:pt x="176284" y="408296"/>
                    <a:pt x="178829" y="403872"/>
                    <a:pt x="180833" y="399197"/>
                  </a:cubicBezTo>
                  <a:cubicBezTo>
                    <a:pt x="182250" y="395891"/>
                    <a:pt x="182637" y="392178"/>
                    <a:pt x="184245" y="388961"/>
                  </a:cubicBezTo>
                  <a:cubicBezTo>
                    <a:pt x="186079" y="385293"/>
                    <a:pt x="189234" y="382393"/>
                    <a:pt x="191068" y="378725"/>
                  </a:cubicBezTo>
                  <a:cubicBezTo>
                    <a:pt x="192676" y="375508"/>
                    <a:pt x="192872" y="371707"/>
                    <a:pt x="194480" y="368490"/>
                  </a:cubicBezTo>
                  <a:cubicBezTo>
                    <a:pt x="196314" y="364822"/>
                    <a:pt x="199470" y="361922"/>
                    <a:pt x="201304" y="358254"/>
                  </a:cubicBezTo>
                  <a:cubicBezTo>
                    <a:pt x="202912" y="355037"/>
                    <a:pt x="202969" y="351162"/>
                    <a:pt x="204716" y="348018"/>
                  </a:cubicBezTo>
                  <a:cubicBezTo>
                    <a:pt x="208699" y="340849"/>
                    <a:pt x="215770" y="335326"/>
                    <a:pt x="218364" y="327546"/>
                  </a:cubicBezTo>
                  <a:cubicBezTo>
                    <a:pt x="223073" y="313421"/>
                    <a:pt x="218784" y="319306"/>
                    <a:pt x="232012" y="310487"/>
                  </a:cubicBezTo>
                  <a:cubicBezTo>
                    <a:pt x="234287" y="307075"/>
                    <a:pt x="237002" y="303919"/>
                    <a:pt x="238836" y="300251"/>
                  </a:cubicBezTo>
                  <a:cubicBezTo>
                    <a:pt x="240444" y="297034"/>
                    <a:pt x="240001" y="292823"/>
                    <a:pt x="242248" y="290015"/>
                  </a:cubicBezTo>
                  <a:cubicBezTo>
                    <a:pt x="249281" y="281223"/>
                    <a:pt x="259885" y="275499"/>
                    <a:pt x="266131" y="266131"/>
                  </a:cubicBezTo>
                  <a:cubicBezTo>
                    <a:pt x="274950" y="252904"/>
                    <a:pt x="269065" y="257193"/>
                    <a:pt x="283191" y="252484"/>
                  </a:cubicBezTo>
                  <a:cubicBezTo>
                    <a:pt x="284328" y="249072"/>
                    <a:pt x="284301" y="245011"/>
                    <a:pt x="286603" y="242248"/>
                  </a:cubicBezTo>
                  <a:cubicBezTo>
                    <a:pt x="289246" y="239076"/>
                    <a:pt x="305820" y="228299"/>
                    <a:pt x="310486" y="225188"/>
                  </a:cubicBezTo>
                  <a:cubicBezTo>
                    <a:pt x="315522" y="217634"/>
                    <a:pt x="319663" y="209972"/>
                    <a:pt x="327546" y="204717"/>
                  </a:cubicBezTo>
                  <a:cubicBezTo>
                    <a:pt x="353280" y="187562"/>
                    <a:pt x="317191" y="228724"/>
                    <a:pt x="358254" y="187657"/>
                  </a:cubicBezTo>
                  <a:cubicBezTo>
                    <a:pt x="361666" y="184245"/>
                    <a:pt x="364271" y="179764"/>
                    <a:pt x="368489" y="177421"/>
                  </a:cubicBezTo>
                  <a:cubicBezTo>
                    <a:pt x="374777" y="173928"/>
                    <a:pt x="382137" y="172872"/>
                    <a:pt x="388961" y="170597"/>
                  </a:cubicBezTo>
                  <a:lnTo>
                    <a:pt x="399197" y="167185"/>
                  </a:lnTo>
                  <a:cubicBezTo>
                    <a:pt x="402609" y="166048"/>
                    <a:pt x="405906" y="164478"/>
                    <a:pt x="409433" y="163773"/>
                  </a:cubicBezTo>
                  <a:cubicBezTo>
                    <a:pt x="419446" y="161770"/>
                    <a:pt x="427548" y="160883"/>
                    <a:pt x="436728" y="156949"/>
                  </a:cubicBezTo>
                  <a:cubicBezTo>
                    <a:pt x="441403" y="154945"/>
                    <a:pt x="445960" y="152648"/>
                    <a:pt x="450376" y="150125"/>
                  </a:cubicBezTo>
                  <a:cubicBezTo>
                    <a:pt x="453936" y="148091"/>
                    <a:pt x="456865" y="144967"/>
                    <a:pt x="460612" y="143302"/>
                  </a:cubicBezTo>
                  <a:cubicBezTo>
                    <a:pt x="467185" y="140381"/>
                    <a:pt x="475098" y="140468"/>
                    <a:pt x="481083" y="136478"/>
                  </a:cubicBezTo>
                  <a:lnTo>
                    <a:pt x="501555" y="122830"/>
                  </a:lnTo>
                  <a:cubicBezTo>
                    <a:pt x="504967" y="120555"/>
                    <a:pt x="507984" y="117529"/>
                    <a:pt x="511791" y="116006"/>
                  </a:cubicBezTo>
                  <a:cubicBezTo>
                    <a:pt x="517478" y="113731"/>
                    <a:pt x="523373" y="111921"/>
                    <a:pt x="528851" y="109182"/>
                  </a:cubicBezTo>
                  <a:cubicBezTo>
                    <a:pt x="532519" y="107348"/>
                    <a:pt x="535091" y="103280"/>
                    <a:pt x="539086" y="102358"/>
                  </a:cubicBezTo>
                  <a:cubicBezTo>
                    <a:pt x="550223" y="99788"/>
                    <a:pt x="561833" y="100083"/>
                    <a:pt x="573206" y="98946"/>
                  </a:cubicBezTo>
                  <a:cubicBezTo>
                    <a:pt x="576618" y="97809"/>
                    <a:pt x="580225" y="97142"/>
                    <a:pt x="583442" y="95534"/>
                  </a:cubicBezTo>
                  <a:cubicBezTo>
                    <a:pt x="587109" y="93700"/>
                    <a:pt x="589682" y="89633"/>
                    <a:pt x="593677" y="88711"/>
                  </a:cubicBezTo>
                  <a:cubicBezTo>
                    <a:pt x="604814" y="86141"/>
                    <a:pt x="616424" y="86436"/>
                    <a:pt x="627797" y="85299"/>
                  </a:cubicBezTo>
                  <a:cubicBezTo>
                    <a:pt x="632346" y="83024"/>
                    <a:pt x="636722" y="80364"/>
                    <a:pt x="641445" y="78475"/>
                  </a:cubicBezTo>
                  <a:cubicBezTo>
                    <a:pt x="673641" y="65596"/>
                    <a:pt x="676758" y="70826"/>
                    <a:pt x="723331" y="68239"/>
                  </a:cubicBezTo>
                  <a:cubicBezTo>
                    <a:pt x="730070" y="66554"/>
                    <a:pt x="747883" y="61871"/>
                    <a:pt x="754039" y="61415"/>
                  </a:cubicBezTo>
                  <a:cubicBezTo>
                    <a:pt x="779017" y="59565"/>
                    <a:pt x="804070" y="58881"/>
                    <a:pt x="829101" y="58003"/>
                  </a:cubicBezTo>
                  <a:lnTo>
                    <a:pt x="948519" y="54591"/>
                  </a:lnTo>
                  <a:cubicBezTo>
                    <a:pt x="955343" y="52316"/>
                    <a:pt x="963006" y="51757"/>
                    <a:pt x="968991" y="47767"/>
                  </a:cubicBezTo>
                  <a:cubicBezTo>
                    <a:pt x="972403" y="45492"/>
                    <a:pt x="975168" y="41523"/>
                    <a:pt x="979227" y="40943"/>
                  </a:cubicBezTo>
                  <a:cubicBezTo>
                    <a:pt x="999524" y="38043"/>
                    <a:pt x="1020170" y="38668"/>
                    <a:pt x="1040642" y="37531"/>
                  </a:cubicBezTo>
                  <a:cubicBezTo>
                    <a:pt x="1067140" y="28697"/>
                    <a:pt x="1038240" y="37412"/>
                    <a:pt x="1095233" y="30708"/>
                  </a:cubicBezTo>
                  <a:cubicBezTo>
                    <a:pt x="1099890" y="30160"/>
                    <a:pt x="1104201" y="27598"/>
                    <a:pt x="1108880" y="27296"/>
                  </a:cubicBezTo>
                  <a:cubicBezTo>
                    <a:pt x="1139545" y="25318"/>
                    <a:pt x="1170295" y="25021"/>
                    <a:pt x="1201003" y="23884"/>
                  </a:cubicBezTo>
                  <a:cubicBezTo>
                    <a:pt x="1220523" y="20631"/>
                    <a:pt x="1238813" y="17060"/>
                    <a:pt x="1259006" y="17060"/>
                  </a:cubicBezTo>
                  <a:cubicBezTo>
                    <a:pt x="1274969" y="17060"/>
                    <a:pt x="1290851" y="19335"/>
                    <a:pt x="1306773" y="20472"/>
                  </a:cubicBezTo>
                  <a:cubicBezTo>
                    <a:pt x="1312460" y="19335"/>
                    <a:pt x="1318172" y="18318"/>
                    <a:pt x="1323833" y="17060"/>
                  </a:cubicBezTo>
                  <a:cubicBezTo>
                    <a:pt x="1328410" y="16043"/>
                    <a:pt x="1332855" y="14419"/>
                    <a:pt x="1337480" y="13648"/>
                  </a:cubicBezTo>
                  <a:cubicBezTo>
                    <a:pt x="1346525" y="12141"/>
                    <a:pt x="1355677" y="11373"/>
                    <a:pt x="1364776" y="10236"/>
                  </a:cubicBezTo>
                  <a:cubicBezTo>
                    <a:pt x="1386327" y="3052"/>
                    <a:pt x="1385248" y="10605"/>
                    <a:pt x="1385248" y="0"/>
                  </a:cubicBezTo>
                </a:path>
              </a:pathLst>
            </a:custGeom>
            <a:noFill/>
            <a:ln w="31750">
              <a:solidFill>
                <a:srgbClr val="D000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800">
                <a:solidFill>
                  <a:schemeClr val="tx1"/>
                </a:solidFill>
                <a:latin typeface="Arial"/>
              </a:endParaRPr>
            </a:p>
          </p:txBody>
        </p:sp>
        <p:sp>
          <p:nvSpPr>
            <p:cNvPr id="90" name="Freeform: Shape 89">
              <a:extLst>
                <a:ext uri="{FF2B5EF4-FFF2-40B4-BE49-F238E27FC236}">
                  <a16:creationId xmlns:a16="http://schemas.microsoft.com/office/drawing/2014/main" id="{6E7B9001-4910-445E-87E0-71FB391228B0}"/>
                </a:ext>
              </a:extLst>
            </p:cNvPr>
            <p:cNvSpPr/>
            <p:nvPr/>
          </p:nvSpPr>
          <p:spPr>
            <a:xfrm>
              <a:off x="9335069" y="2569366"/>
              <a:ext cx="1197590" cy="43101"/>
            </a:xfrm>
            <a:custGeom>
              <a:avLst/>
              <a:gdLst>
                <a:gd name="connsiteX0" fmla="*/ 0 w 1197591"/>
                <a:gd name="connsiteY0" fmla="*/ 43101 h 43101"/>
                <a:gd name="connsiteX1" fmla="*/ 61415 w 1197591"/>
                <a:gd name="connsiteY1" fmla="*/ 39689 h 43101"/>
                <a:gd name="connsiteX2" fmla="*/ 71650 w 1197591"/>
                <a:gd name="connsiteY2" fmla="*/ 36277 h 43101"/>
                <a:gd name="connsiteX3" fmla="*/ 95534 w 1197591"/>
                <a:gd name="connsiteY3" fmla="*/ 32865 h 43101"/>
                <a:gd name="connsiteX4" fmla="*/ 174009 w 1197591"/>
                <a:gd name="connsiteY4" fmla="*/ 29453 h 43101"/>
                <a:gd name="connsiteX5" fmla="*/ 191068 w 1197591"/>
                <a:gd name="connsiteY5" fmla="*/ 26041 h 43101"/>
                <a:gd name="connsiteX6" fmla="*/ 201304 w 1197591"/>
                <a:gd name="connsiteY6" fmla="*/ 22629 h 43101"/>
                <a:gd name="connsiteX7" fmla="*/ 228600 w 1197591"/>
                <a:gd name="connsiteY7" fmla="*/ 19217 h 43101"/>
                <a:gd name="connsiteX8" fmla="*/ 423080 w 1197591"/>
                <a:gd name="connsiteY8" fmla="*/ 22629 h 43101"/>
                <a:gd name="connsiteX9" fmla="*/ 859809 w 1197591"/>
                <a:gd name="connsiteY9" fmla="*/ 29453 h 43101"/>
                <a:gd name="connsiteX10" fmla="*/ 887104 w 1197591"/>
                <a:gd name="connsiteY10" fmla="*/ 26041 h 43101"/>
                <a:gd name="connsiteX11" fmla="*/ 907576 w 1197591"/>
                <a:gd name="connsiteY11" fmla="*/ 12393 h 43101"/>
                <a:gd name="connsiteX12" fmla="*/ 975815 w 1197591"/>
                <a:gd name="connsiteY12" fmla="*/ 8982 h 43101"/>
                <a:gd name="connsiteX13" fmla="*/ 986050 w 1197591"/>
                <a:gd name="connsiteY13" fmla="*/ 5570 h 43101"/>
                <a:gd name="connsiteX14" fmla="*/ 1197591 w 1197591"/>
                <a:gd name="connsiteY14" fmla="*/ 2158 h 4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7591" h="43101">
                  <a:moveTo>
                    <a:pt x="0" y="43101"/>
                  </a:moveTo>
                  <a:cubicBezTo>
                    <a:pt x="20472" y="41964"/>
                    <a:pt x="41004" y="41633"/>
                    <a:pt x="61415" y="39689"/>
                  </a:cubicBezTo>
                  <a:cubicBezTo>
                    <a:pt x="64995" y="39348"/>
                    <a:pt x="68124" y="36982"/>
                    <a:pt x="71650" y="36277"/>
                  </a:cubicBezTo>
                  <a:cubicBezTo>
                    <a:pt x="79536" y="34700"/>
                    <a:pt x="87510" y="33400"/>
                    <a:pt x="95534" y="32865"/>
                  </a:cubicBezTo>
                  <a:cubicBezTo>
                    <a:pt x="121659" y="31123"/>
                    <a:pt x="147851" y="30590"/>
                    <a:pt x="174009" y="29453"/>
                  </a:cubicBezTo>
                  <a:cubicBezTo>
                    <a:pt x="179695" y="28316"/>
                    <a:pt x="185442" y="27448"/>
                    <a:pt x="191068" y="26041"/>
                  </a:cubicBezTo>
                  <a:cubicBezTo>
                    <a:pt x="194557" y="25169"/>
                    <a:pt x="197765" y="23272"/>
                    <a:pt x="201304" y="22629"/>
                  </a:cubicBezTo>
                  <a:cubicBezTo>
                    <a:pt x="210326" y="20989"/>
                    <a:pt x="219501" y="20354"/>
                    <a:pt x="228600" y="19217"/>
                  </a:cubicBezTo>
                  <a:lnTo>
                    <a:pt x="423080" y="22629"/>
                  </a:lnTo>
                  <a:lnTo>
                    <a:pt x="859809" y="29453"/>
                  </a:lnTo>
                  <a:cubicBezTo>
                    <a:pt x="868907" y="28316"/>
                    <a:pt x="878469" y="29125"/>
                    <a:pt x="887104" y="26041"/>
                  </a:cubicBezTo>
                  <a:cubicBezTo>
                    <a:pt x="894828" y="23283"/>
                    <a:pt x="899385" y="12802"/>
                    <a:pt x="907576" y="12393"/>
                  </a:cubicBezTo>
                  <a:lnTo>
                    <a:pt x="975815" y="8982"/>
                  </a:lnTo>
                  <a:cubicBezTo>
                    <a:pt x="979227" y="7845"/>
                    <a:pt x="982503" y="6161"/>
                    <a:pt x="986050" y="5570"/>
                  </a:cubicBezTo>
                  <a:cubicBezTo>
                    <a:pt x="1046460" y="-4499"/>
                    <a:pt x="1183255" y="2158"/>
                    <a:pt x="1197591" y="2158"/>
                  </a:cubicBezTo>
                </a:path>
              </a:pathLst>
            </a:custGeom>
            <a:noFill/>
            <a:ln w="31750">
              <a:solidFill>
                <a:srgbClr val="D000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800">
                <a:solidFill>
                  <a:schemeClr val="tx1"/>
                </a:solidFill>
                <a:latin typeface="Arial"/>
              </a:endParaRPr>
            </a:p>
          </p:txBody>
        </p:sp>
      </p:grpSp>
      <p:sp>
        <p:nvSpPr>
          <p:cNvPr id="94" name="Freeform: Shape 93">
            <a:extLst>
              <a:ext uri="{FF2B5EF4-FFF2-40B4-BE49-F238E27FC236}">
                <a16:creationId xmlns:a16="http://schemas.microsoft.com/office/drawing/2014/main" id="{2FADBEB4-762D-4BDC-B3D7-0EEB65D33719}"/>
              </a:ext>
            </a:extLst>
          </p:cNvPr>
          <p:cNvSpPr/>
          <p:nvPr/>
        </p:nvSpPr>
        <p:spPr>
          <a:xfrm>
            <a:off x="6222905" y="1940563"/>
            <a:ext cx="1916658" cy="1678675"/>
          </a:xfrm>
          <a:custGeom>
            <a:avLst/>
            <a:gdLst>
              <a:gd name="connsiteX0" fmla="*/ 0 w 2555544"/>
              <a:gd name="connsiteY0" fmla="*/ 2238233 h 2238233"/>
              <a:gd name="connsiteX1" fmla="*/ 6824 w 2555544"/>
              <a:gd name="connsiteY1" fmla="*/ 2159758 h 2238233"/>
              <a:gd name="connsiteX2" fmla="*/ 13648 w 2555544"/>
              <a:gd name="connsiteY2" fmla="*/ 2132463 h 2238233"/>
              <a:gd name="connsiteX3" fmla="*/ 17060 w 2555544"/>
              <a:gd name="connsiteY3" fmla="*/ 2111991 h 2238233"/>
              <a:gd name="connsiteX4" fmla="*/ 23884 w 2555544"/>
              <a:gd name="connsiteY4" fmla="*/ 2091520 h 2238233"/>
              <a:gd name="connsiteX5" fmla="*/ 27296 w 2555544"/>
              <a:gd name="connsiteY5" fmla="*/ 2071048 h 2238233"/>
              <a:gd name="connsiteX6" fmla="*/ 34120 w 2555544"/>
              <a:gd name="connsiteY6" fmla="*/ 2050576 h 2238233"/>
              <a:gd name="connsiteX7" fmla="*/ 37532 w 2555544"/>
              <a:gd name="connsiteY7" fmla="*/ 2019869 h 2238233"/>
              <a:gd name="connsiteX8" fmla="*/ 40944 w 2555544"/>
              <a:gd name="connsiteY8" fmla="*/ 2006221 h 2238233"/>
              <a:gd name="connsiteX9" fmla="*/ 44356 w 2555544"/>
              <a:gd name="connsiteY9" fmla="*/ 1978926 h 2238233"/>
              <a:gd name="connsiteX10" fmla="*/ 51180 w 2555544"/>
              <a:gd name="connsiteY10" fmla="*/ 1951630 h 2238233"/>
              <a:gd name="connsiteX11" fmla="*/ 54592 w 2555544"/>
              <a:gd name="connsiteY11" fmla="*/ 1924335 h 2238233"/>
              <a:gd name="connsiteX12" fmla="*/ 58003 w 2555544"/>
              <a:gd name="connsiteY12" fmla="*/ 1914099 h 2238233"/>
              <a:gd name="connsiteX13" fmla="*/ 61415 w 2555544"/>
              <a:gd name="connsiteY13" fmla="*/ 1900451 h 2238233"/>
              <a:gd name="connsiteX14" fmla="*/ 64827 w 2555544"/>
              <a:gd name="connsiteY14" fmla="*/ 1883391 h 2238233"/>
              <a:gd name="connsiteX15" fmla="*/ 71651 w 2555544"/>
              <a:gd name="connsiteY15" fmla="*/ 1862920 h 2238233"/>
              <a:gd name="connsiteX16" fmla="*/ 75063 w 2555544"/>
              <a:gd name="connsiteY16" fmla="*/ 1852684 h 2238233"/>
              <a:gd name="connsiteX17" fmla="*/ 78475 w 2555544"/>
              <a:gd name="connsiteY17" fmla="*/ 1842448 h 2238233"/>
              <a:gd name="connsiteX18" fmla="*/ 88711 w 2555544"/>
              <a:gd name="connsiteY18" fmla="*/ 1808329 h 2238233"/>
              <a:gd name="connsiteX19" fmla="*/ 95535 w 2555544"/>
              <a:gd name="connsiteY19" fmla="*/ 1787857 h 2238233"/>
              <a:gd name="connsiteX20" fmla="*/ 98947 w 2555544"/>
              <a:gd name="connsiteY20" fmla="*/ 1777621 h 2238233"/>
              <a:gd name="connsiteX21" fmla="*/ 105771 w 2555544"/>
              <a:gd name="connsiteY21" fmla="*/ 1753738 h 2238233"/>
              <a:gd name="connsiteX22" fmla="*/ 109183 w 2555544"/>
              <a:gd name="connsiteY22" fmla="*/ 1740090 h 2238233"/>
              <a:gd name="connsiteX23" fmla="*/ 116006 w 2555544"/>
              <a:gd name="connsiteY23" fmla="*/ 1719618 h 2238233"/>
              <a:gd name="connsiteX24" fmla="*/ 119418 w 2555544"/>
              <a:gd name="connsiteY24" fmla="*/ 1705970 h 2238233"/>
              <a:gd name="connsiteX25" fmla="*/ 129654 w 2555544"/>
              <a:gd name="connsiteY25" fmla="*/ 1675263 h 2238233"/>
              <a:gd name="connsiteX26" fmla="*/ 133066 w 2555544"/>
              <a:gd name="connsiteY26" fmla="*/ 1665027 h 2238233"/>
              <a:gd name="connsiteX27" fmla="*/ 136478 w 2555544"/>
              <a:gd name="connsiteY27" fmla="*/ 1654791 h 2238233"/>
              <a:gd name="connsiteX28" fmla="*/ 143302 w 2555544"/>
              <a:gd name="connsiteY28" fmla="*/ 1644556 h 2238233"/>
              <a:gd name="connsiteX29" fmla="*/ 146714 w 2555544"/>
              <a:gd name="connsiteY29" fmla="*/ 1630908 h 2238233"/>
              <a:gd name="connsiteX30" fmla="*/ 156950 w 2555544"/>
              <a:gd name="connsiteY30" fmla="*/ 1600200 h 2238233"/>
              <a:gd name="connsiteX31" fmla="*/ 160362 w 2555544"/>
              <a:gd name="connsiteY31" fmla="*/ 1589964 h 2238233"/>
              <a:gd name="connsiteX32" fmla="*/ 163774 w 2555544"/>
              <a:gd name="connsiteY32" fmla="*/ 1579729 h 2238233"/>
              <a:gd name="connsiteX33" fmla="*/ 167186 w 2555544"/>
              <a:gd name="connsiteY33" fmla="*/ 1566081 h 2238233"/>
              <a:gd name="connsiteX34" fmla="*/ 170597 w 2555544"/>
              <a:gd name="connsiteY34" fmla="*/ 1555845 h 2238233"/>
              <a:gd name="connsiteX35" fmla="*/ 174009 w 2555544"/>
              <a:gd name="connsiteY35" fmla="*/ 1538785 h 2238233"/>
              <a:gd name="connsiteX36" fmla="*/ 180833 w 2555544"/>
              <a:gd name="connsiteY36" fmla="*/ 1518314 h 2238233"/>
              <a:gd name="connsiteX37" fmla="*/ 184245 w 2555544"/>
              <a:gd name="connsiteY37" fmla="*/ 1504666 h 2238233"/>
              <a:gd name="connsiteX38" fmla="*/ 187657 w 2555544"/>
              <a:gd name="connsiteY38" fmla="*/ 1494430 h 2238233"/>
              <a:gd name="connsiteX39" fmla="*/ 191069 w 2555544"/>
              <a:gd name="connsiteY39" fmla="*/ 1473958 h 2238233"/>
              <a:gd name="connsiteX40" fmla="*/ 197893 w 2555544"/>
              <a:gd name="connsiteY40" fmla="*/ 1453487 h 2238233"/>
              <a:gd name="connsiteX41" fmla="*/ 201305 w 2555544"/>
              <a:gd name="connsiteY41" fmla="*/ 1436427 h 2238233"/>
              <a:gd name="connsiteX42" fmla="*/ 208129 w 2555544"/>
              <a:gd name="connsiteY42" fmla="*/ 1415956 h 2238233"/>
              <a:gd name="connsiteX43" fmla="*/ 218365 w 2555544"/>
              <a:gd name="connsiteY43" fmla="*/ 1381836 h 2238233"/>
              <a:gd name="connsiteX44" fmla="*/ 225189 w 2555544"/>
              <a:gd name="connsiteY44" fmla="*/ 1361364 h 2238233"/>
              <a:gd name="connsiteX45" fmla="*/ 228600 w 2555544"/>
              <a:gd name="connsiteY45" fmla="*/ 1351129 h 2238233"/>
              <a:gd name="connsiteX46" fmla="*/ 235424 w 2555544"/>
              <a:gd name="connsiteY46" fmla="*/ 1340893 h 2238233"/>
              <a:gd name="connsiteX47" fmla="*/ 242248 w 2555544"/>
              <a:gd name="connsiteY47" fmla="*/ 1320421 h 2238233"/>
              <a:gd name="connsiteX48" fmla="*/ 245660 w 2555544"/>
              <a:gd name="connsiteY48" fmla="*/ 1310185 h 2238233"/>
              <a:gd name="connsiteX49" fmla="*/ 252484 w 2555544"/>
              <a:gd name="connsiteY49" fmla="*/ 1299950 h 2238233"/>
              <a:gd name="connsiteX50" fmla="*/ 262720 w 2555544"/>
              <a:gd name="connsiteY50" fmla="*/ 1265830 h 2238233"/>
              <a:gd name="connsiteX51" fmla="*/ 269544 w 2555544"/>
              <a:gd name="connsiteY51" fmla="*/ 1255594 h 2238233"/>
              <a:gd name="connsiteX52" fmla="*/ 279780 w 2555544"/>
              <a:gd name="connsiteY52" fmla="*/ 1235123 h 2238233"/>
              <a:gd name="connsiteX53" fmla="*/ 283192 w 2555544"/>
              <a:gd name="connsiteY53" fmla="*/ 1224887 h 2238233"/>
              <a:gd name="connsiteX54" fmla="*/ 296839 w 2555544"/>
              <a:gd name="connsiteY54" fmla="*/ 1204415 h 2238233"/>
              <a:gd name="connsiteX55" fmla="*/ 307075 w 2555544"/>
              <a:gd name="connsiteY55" fmla="*/ 1183944 h 2238233"/>
              <a:gd name="connsiteX56" fmla="*/ 317311 w 2555544"/>
              <a:gd name="connsiteY56" fmla="*/ 1163472 h 2238233"/>
              <a:gd name="connsiteX57" fmla="*/ 327547 w 2555544"/>
              <a:gd name="connsiteY57" fmla="*/ 1156648 h 2238233"/>
              <a:gd name="connsiteX58" fmla="*/ 337783 w 2555544"/>
              <a:gd name="connsiteY58" fmla="*/ 1136176 h 2238233"/>
              <a:gd name="connsiteX59" fmla="*/ 348018 w 2555544"/>
              <a:gd name="connsiteY59" fmla="*/ 1125941 h 2238233"/>
              <a:gd name="connsiteX60" fmla="*/ 371902 w 2555544"/>
              <a:gd name="connsiteY60" fmla="*/ 1098645 h 2238233"/>
              <a:gd name="connsiteX61" fmla="*/ 382138 w 2555544"/>
              <a:gd name="connsiteY61" fmla="*/ 1078173 h 2238233"/>
              <a:gd name="connsiteX62" fmla="*/ 392374 w 2555544"/>
              <a:gd name="connsiteY62" fmla="*/ 1067938 h 2238233"/>
              <a:gd name="connsiteX63" fmla="*/ 399197 w 2555544"/>
              <a:gd name="connsiteY63" fmla="*/ 1057702 h 2238233"/>
              <a:gd name="connsiteX64" fmla="*/ 409433 w 2555544"/>
              <a:gd name="connsiteY64" fmla="*/ 1047466 h 2238233"/>
              <a:gd name="connsiteX65" fmla="*/ 416257 w 2555544"/>
              <a:gd name="connsiteY65" fmla="*/ 1037230 h 2238233"/>
              <a:gd name="connsiteX66" fmla="*/ 426493 w 2555544"/>
              <a:gd name="connsiteY66" fmla="*/ 1030406 h 2238233"/>
              <a:gd name="connsiteX67" fmla="*/ 450377 w 2555544"/>
              <a:gd name="connsiteY67" fmla="*/ 1003111 h 2238233"/>
              <a:gd name="connsiteX68" fmla="*/ 453789 w 2555544"/>
              <a:gd name="connsiteY68" fmla="*/ 992875 h 2238233"/>
              <a:gd name="connsiteX69" fmla="*/ 470848 w 2555544"/>
              <a:gd name="connsiteY69" fmla="*/ 975815 h 2238233"/>
              <a:gd name="connsiteX70" fmla="*/ 474260 w 2555544"/>
              <a:gd name="connsiteY70" fmla="*/ 965579 h 2238233"/>
              <a:gd name="connsiteX71" fmla="*/ 487908 w 2555544"/>
              <a:gd name="connsiteY71" fmla="*/ 945108 h 2238233"/>
              <a:gd name="connsiteX72" fmla="*/ 494732 w 2555544"/>
              <a:gd name="connsiteY72" fmla="*/ 934872 h 2238233"/>
              <a:gd name="connsiteX73" fmla="*/ 504968 w 2555544"/>
              <a:gd name="connsiteY73" fmla="*/ 924636 h 2238233"/>
              <a:gd name="connsiteX74" fmla="*/ 518615 w 2555544"/>
              <a:gd name="connsiteY74" fmla="*/ 904164 h 2238233"/>
              <a:gd name="connsiteX75" fmla="*/ 525439 w 2555544"/>
              <a:gd name="connsiteY75" fmla="*/ 890517 h 2238233"/>
              <a:gd name="connsiteX76" fmla="*/ 532263 w 2555544"/>
              <a:gd name="connsiteY76" fmla="*/ 880281 h 2238233"/>
              <a:gd name="connsiteX77" fmla="*/ 535675 w 2555544"/>
              <a:gd name="connsiteY77" fmla="*/ 870045 h 2238233"/>
              <a:gd name="connsiteX78" fmla="*/ 545911 w 2555544"/>
              <a:gd name="connsiteY78" fmla="*/ 859809 h 2238233"/>
              <a:gd name="connsiteX79" fmla="*/ 569795 w 2555544"/>
              <a:gd name="connsiteY79" fmla="*/ 832514 h 2238233"/>
              <a:gd name="connsiteX80" fmla="*/ 583442 w 2555544"/>
              <a:gd name="connsiteY80" fmla="*/ 812042 h 2238233"/>
              <a:gd name="connsiteX81" fmla="*/ 603914 w 2555544"/>
              <a:gd name="connsiteY81" fmla="*/ 791570 h 2238233"/>
              <a:gd name="connsiteX82" fmla="*/ 614150 w 2555544"/>
              <a:gd name="connsiteY82" fmla="*/ 781335 h 2238233"/>
              <a:gd name="connsiteX83" fmla="*/ 627797 w 2555544"/>
              <a:gd name="connsiteY83" fmla="*/ 771099 h 2238233"/>
              <a:gd name="connsiteX84" fmla="*/ 644857 w 2555544"/>
              <a:gd name="connsiteY84" fmla="*/ 750627 h 2238233"/>
              <a:gd name="connsiteX85" fmla="*/ 655093 w 2555544"/>
              <a:gd name="connsiteY85" fmla="*/ 743803 h 2238233"/>
              <a:gd name="connsiteX86" fmla="*/ 672153 w 2555544"/>
              <a:gd name="connsiteY86" fmla="*/ 726744 h 2238233"/>
              <a:gd name="connsiteX87" fmla="*/ 692624 w 2555544"/>
              <a:gd name="connsiteY87" fmla="*/ 709684 h 2238233"/>
              <a:gd name="connsiteX88" fmla="*/ 699448 w 2555544"/>
              <a:gd name="connsiteY88" fmla="*/ 699448 h 2238233"/>
              <a:gd name="connsiteX89" fmla="*/ 709684 w 2555544"/>
              <a:gd name="connsiteY89" fmla="*/ 696036 h 2238233"/>
              <a:gd name="connsiteX90" fmla="*/ 719920 w 2555544"/>
              <a:gd name="connsiteY90" fmla="*/ 689212 h 2238233"/>
              <a:gd name="connsiteX91" fmla="*/ 740392 w 2555544"/>
              <a:gd name="connsiteY91" fmla="*/ 672153 h 2238233"/>
              <a:gd name="connsiteX92" fmla="*/ 750627 w 2555544"/>
              <a:gd name="connsiteY92" fmla="*/ 668741 h 2238233"/>
              <a:gd name="connsiteX93" fmla="*/ 760863 w 2555544"/>
              <a:gd name="connsiteY93" fmla="*/ 661917 h 2238233"/>
              <a:gd name="connsiteX94" fmla="*/ 774511 w 2555544"/>
              <a:gd name="connsiteY94" fmla="*/ 655093 h 2238233"/>
              <a:gd name="connsiteX95" fmla="*/ 784747 w 2555544"/>
              <a:gd name="connsiteY95" fmla="*/ 644857 h 2238233"/>
              <a:gd name="connsiteX96" fmla="*/ 794983 w 2555544"/>
              <a:gd name="connsiteY96" fmla="*/ 638033 h 2238233"/>
              <a:gd name="connsiteX97" fmla="*/ 805218 w 2555544"/>
              <a:gd name="connsiteY97" fmla="*/ 627797 h 2238233"/>
              <a:gd name="connsiteX98" fmla="*/ 815454 w 2555544"/>
              <a:gd name="connsiteY98" fmla="*/ 624385 h 2238233"/>
              <a:gd name="connsiteX99" fmla="*/ 825690 w 2555544"/>
              <a:gd name="connsiteY99" fmla="*/ 617561 h 2238233"/>
              <a:gd name="connsiteX100" fmla="*/ 832514 w 2555544"/>
              <a:gd name="connsiteY100" fmla="*/ 607326 h 2238233"/>
              <a:gd name="connsiteX101" fmla="*/ 852986 w 2555544"/>
              <a:gd name="connsiteY101" fmla="*/ 593678 h 2238233"/>
              <a:gd name="connsiteX102" fmla="*/ 863221 w 2555544"/>
              <a:gd name="connsiteY102" fmla="*/ 586854 h 2238233"/>
              <a:gd name="connsiteX103" fmla="*/ 873457 w 2555544"/>
              <a:gd name="connsiteY103" fmla="*/ 580030 h 2238233"/>
              <a:gd name="connsiteX104" fmla="*/ 883693 w 2555544"/>
              <a:gd name="connsiteY104" fmla="*/ 569794 h 2238233"/>
              <a:gd name="connsiteX105" fmla="*/ 904165 w 2555544"/>
              <a:gd name="connsiteY105" fmla="*/ 556147 h 2238233"/>
              <a:gd name="connsiteX106" fmla="*/ 934872 w 2555544"/>
              <a:gd name="connsiteY106" fmla="*/ 535675 h 2238233"/>
              <a:gd name="connsiteX107" fmla="*/ 965580 w 2555544"/>
              <a:gd name="connsiteY107" fmla="*/ 515203 h 2238233"/>
              <a:gd name="connsiteX108" fmla="*/ 986051 w 2555544"/>
              <a:gd name="connsiteY108" fmla="*/ 501556 h 2238233"/>
              <a:gd name="connsiteX109" fmla="*/ 1009935 w 2555544"/>
              <a:gd name="connsiteY109" fmla="*/ 491320 h 2238233"/>
              <a:gd name="connsiteX110" fmla="*/ 1020171 w 2555544"/>
              <a:gd name="connsiteY110" fmla="*/ 487908 h 2238233"/>
              <a:gd name="connsiteX111" fmla="*/ 1050878 w 2555544"/>
              <a:gd name="connsiteY111" fmla="*/ 474260 h 2238233"/>
              <a:gd name="connsiteX112" fmla="*/ 1061114 w 2555544"/>
              <a:gd name="connsiteY112" fmla="*/ 470848 h 2238233"/>
              <a:gd name="connsiteX113" fmla="*/ 1091821 w 2555544"/>
              <a:gd name="connsiteY113" fmla="*/ 450376 h 2238233"/>
              <a:gd name="connsiteX114" fmla="*/ 1102057 w 2555544"/>
              <a:gd name="connsiteY114" fmla="*/ 443553 h 2238233"/>
              <a:gd name="connsiteX115" fmla="*/ 1112293 w 2555544"/>
              <a:gd name="connsiteY115" fmla="*/ 436729 h 2238233"/>
              <a:gd name="connsiteX116" fmla="*/ 1122529 w 2555544"/>
              <a:gd name="connsiteY116" fmla="*/ 433317 h 2238233"/>
              <a:gd name="connsiteX117" fmla="*/ 1132765 w 2555544"/>
              <a:gd name="connsiteY117" fmla="*/ 423081 h 2238233"/>
              <a:gd name="connsiteX118" fmla="*/ 1136177 w 2555544"/>
              <a:gd name="connsiteY118" fmla="*/ 412845 h 2238233"/>
              <a:gd name="connsiteX119" fmla="*/ 1146412 w 2555544"/>
              <a:gd name="connsiteY119" fmla="*/ 409433 h 2238233"/>
              <a:gd name="connsiteX120" fmla="*/ 1166884 w 2555544"/>
              <a:gd name="connsiteY120" fmla="*/ 395785 h 2238233"/>
              <a:gd name="connsiteX121" fmla="*/ 1177120 w 2555544"/>
              <a:gd name="connsiteY121" fmla="*/ 388961 h 2238233"/>
              <a:gd name="connsiteX122" fmla="*/ 1197592 w 2555544"/>
              <a:gd name="connsiteY122" fmla="*/ 382138 h 2238233"/>
              <a:gd name="connsiteX123" fmla="*/ 1207827 w 2555544"/>
              <a:gd name="connsiteY123" fmla="*/ 378726 h 2238233"/>
              <a:gd name="connsiteX124" fmla="*/ 1218063 w 2555544"/>
              <a:gd name="connsiteY124" fmla="*/ 371902 h 2238233"/>
              <a:gd name="connsiteX125" fmla="*/ 1231711 w 2555544"/>
              <a:gd name="connsiteY125" fmla="*/ 368490 h 2238233"/>
              <a:gd name="connsiteX126" fmla="*/ 1255595 w 2555544"/>
              <a:gd name="connsiteY126" fmla="*/ 361666 h 2238233"/>
              <a:gd name="connsiteX127" fmla="*/ 1286302 w 2555544"/>
              <a:gd name="connsiteY127" fmla="*/ 354842 h 2238233"/>
              <a:gd name="connsiteX128" fmla="*/ 1306774 w 2555544"/>
              <a:gd name="connsiteY128" fmla="*/ 344606 h 2238233"/>
              <a:gd name="connsiteX129" fmla="*/ 1317009 w 2555544"/>
              <a:gd name="connsiteY129" fmla="*/ 341194 h 2238233"/>
              <a:gd name="connsiteX130" fmla="*/ 1327245 w 2555544"/>
              <a:gd name="connsiteY130" fmla="*/ 334370 h 2238233"/>
              <a:gd name="connsiteX131" fmla="*/ 1347717 w 2555544"/>
              <a:gd name="connsiteY131" fmla="*/ 327547 h 2238233"/>
              <a:gd name="connsiteX132" fmla="*/ 1368189 w 2555544"/>
              <a:gd name="connsiteY132" fmla="*/ 317311 h 2238233"/>
              <a:gd name="connsiteX133" fmla="*/ 1378424 w 2555544"/>
              <a:gd name="connsiteY133" fmla="*/ 310487 h 2238233"/>
              <a:gd name="connsiteX134" fmla="*/ 1388660 w 2555544"/>
              <a:gd name="connsiteY134" fmla="*/ 307075 h 2238233"/>
              <a:gd name="connsiteX135" fmla="*/ 1398896 w 2555544"/>
              <a:gd name="connsiteY135" fmla="*/ 300251 h 2238233"/>
              <a:gd name="connsiteX136" fmla="*/ 1419368 w 2555544"/>
              <a:gd name="connsiteY136" fmla="*/ 293427 h 2238233"/>
              <a:gd name="connsiteX137" fmla="*/ 1429603 w 2555544"/>
              <a:gd name="connsiteY137" fmla="*/ 290015 h 2238233"/>
              <a:gd name="connsiteX138" fmla="*/ 1443251 w 2555544"/>
              <a:gd name="connsiteY138" fmla="*/ 283191 h 2238233"/>
              <a:gd name="connsiteX139" fmla="*/ 1453487 w 2555544"/>
              <a:gd name="connsiteY139" fmla="*/ 279779 h 2238233"/>
              <a:gd name="connsiteX140" fmla="*/ 1477371 w 2555544"/>
              <a:gd name="connsiteY140" fmla="*/ 269544 h 2238233"/>
              <a:gd name="connsiteX141" fmla="*/ 1491018 w 2555544"/>
              <a:gd name="connsiteY141" fmla="*/ 262720 h 2238233"/>
              <a:gd name="connsiteX142" fmla="*/ 1504666 w 2555544"/>
              <a:gd name="connsiteY142" fmla="*/ 259308 h 2238233"/>
              <a:gd name="connsiteX143" fmla="*/ 1514902 w 2555544"/>
              <a:gd name="connsiteY143" fmla="*/ 252484 h 2238233"/>
              <a:gd name="connsiteX144" fmla="*/ 1549021 w 2555544"/>
              <a:gd name="connsiteY144" fmla="*/ 242248 h 2238233"/>
              <a:gd name="connsiteX145" fmla="*/ 1559257 w 2555544"/>
              <a:gd name="connsiteY145" fmla="*/ 235424 h 2238233"/>
              <a:gd name="connsiteX146" fmla="*/ 1583141 w 2555544"/>
              <a:gd name="connsiteY146" fmla="*/ 228600 h 2238233"/>
              <a:gd name="connsiteX147" fmla="*/ 1603612 w 2555544"/>
              <a:gd name="connsiteY147" fmla="*/ 221776 h 2238233"/>
              <a:gd name="connsiteX148" fmla="*/ 1641144 w 2555544"/>
              <a:gd name="connsiteY148" fmla="*/ 208129 h 2238233"/>
              <a:gd name="connsiteX149" fmla="*/ 1651380 w 2555544"/>
              <a:gd name="connsiteY149" fmla="*/ 204717 h 2238233"/>
              <a:gd name="connsiteX150" fmla="*/ 1661615 w 2555544"/>
              <a:gd name="connsiteY150" fmla="*/ 201305 h 2238233"/>
              <a:gd name="connsiteX151" fmla="*/ 1682087 w 2555544"/>
              <a:gd name="connsiteY151" fmla="*/ 197893 h 2238233"/>
              <a:gd name="connsiteX152" fmla="*/ 1702559 w 2555544"/>
              <a:gd name="connsiteY152" fmla="*/ 191069 h 2238233"/>
              <a:gd name="connsiteX153" fmla="*/ 1712795 w 2555544"/>
              <a:gd name="connsiteY153" fmla="*/ 187657 h 2238233"/>
              <a:gd name="connsiteX154" fmla="*/ 1757150 w 2555544"/>
              <a:gd name="connsiteY154" fmla="*/ 177421 h 2238233"/>
              <a:gd name="connsiteX155" fmla="*/ 1770797 w 2555544"/>
              <a:gd name="connsiteY155" fmla="*/ 174009 h 2238233"/>
              <a:gd name="connsiteX156" fmla="*/ 1781033 w 2555544"/>
              <a:gd name="connsiteY156" fmla="*/ 170597 h 2238233"/>
              <a:gd name="connsiteX157" fmla="*/ 1798093 w 2555544"/>
              <a:gd name="connsiteY157" fmla="*/ 167185 h 2238233"/>
              <a:gd name="connsiteX158" fmla="*/ 1818565 w 2555544"/>
              <a:gd name="connsiteY158" fmla="*/ 160361 h 2238233"/>
              <a:gd name="connsiteX159" fmla="*/ 1852684 w 2555544"/>
              <a:gd name="connsiteY159" fmla="*/ 156950 h 2238233"/>
              <a:gd name="connsiteX160" fmla="*/ 1873156 w 2555544"/>
              <a:gd name="connsiteY160" fmla="*/ 150126 h 2238233"/>
              <a:gd name="connsiteX161" fmla="*/ 1900451 w 2555544"/>
              <a:gd name="connsiteY161" fmla="*/ 143302 h 2238233"/>
              <a:gd name="connsiteX162" fmla="*/ 1910687 w 2555544"/>
              <a:gd name="connsiteY162" fmla="*/ 139890 h 2238233"/>
              <a:gd name="connsiteX163" fmla="*/ 1934571 w 2555544"/>
              <a:gd name="connsiteY163" fmla="*/ 136478 h 2238233"/>
              <a:gd name="connsiteX164" fmla="*/ 1975514 w 2555544"/>
              <a:gd name="connsiteY164" fmla="*/ 129654 h 2238233"/>
              <a:gd name="connsiteX165" fmla="*/ 1995986 w 2555544"/>
              <a:gd name="connsiteY165" fmla="*/ 122830 h 2238233"/>
              <a:gd name="connsiteX166" fmla="*/ 2016457 w 2555544"/>
              <a:gd name="connsiteY166" fmla="*/ 116006 h 2238233"/>
              <a:gd name="connsiteX167" fmla="*/ 2026693 w 2555544"/>
              <a:gd name="connsiteY167" fmla="*/ 112594 h 2238233"/>
              <a:gd name="connsiteX168" fmla="*/ 2043753 w 2555544"/>
              <a:gd name="connsiteY168" fmla="*/ 109182 h 2238233"/>
              <a:gd name="connsiteX169" fmla="*/ 2053989 w 2555544"/>
              <a:gd name="connsiteY169" fmla="*/ 105770 h 2238233"/>
              <a:gd name="connsiteX170" fmla="*/ 2067636 w 2555544"/>
              <a:gd name="connsiteY170" fmla="*/ 102358 h 2238233"/>
              <a:gd name="connsiteX171" fmla="*/ 2077872 w 2555544"/>
              <a:gd name="connsiteY171" fmla="*/ 95535 h 2238233"/>
              <a:gd name="connsiteX172" fmla="*/ 2108580 w 2555544"/>
              <a:gd name="connsiteY172" fmla="*/ 85299 h 2238233"/>
              <a:gd name="connsiteX173" fmla="*/ 2118815 w 2555544"/>
              <a:gd name="connsiteY173" fmla="*/ 81887 h 2238233"/>
              <a:gd name="connsiteX174" fmla="*/ 2152935 w 2555544"/>
              <a:gd name="connsiteY174" fmla="*/ 68239 h 2238233"/>
              <a:gd name="connsiteX175" fmla="*/ 2163171 w 2555544"/>
              <a:gd name="connsiteY175" fmla="*/ 64827 h 2238233"/>
              <a:gd name="connsiteX176" fmla="*/ 2197290 w 2555544"/>
              <a:gd name="connsiteY176" fmla="*/ 58003 h 2238233"/>
              <a:gd name="connsiteX177" fmla="*/ 2234821 w 2555544"/>
              <a:gd name="connsiteY177" fmla="*/ 51179 h 2238233"/>
              <a:gd name="connsiteX178" fmla="*/ 2255293 w 2555544"/>
              <a:gd name="connsiteY178" fmla="*/ 47767 h 2238233"/>
              <a:gd name="connsiteX179" fmla="*/ 2292824 w 2555544"/>
              <a:gd name="connsiteY179" fmla="*/ 44356 h 2238233"/>
              <a:gd name="connsiteX180" fmla="*/ 2357651 w 2555544"/>
              <a:gd name="connsiteY180" fmla="*/ 34120 h 2238233"/>
              <a:gd name="connsiteX181" fmla="*/ 2398595 w 2555544"/>
              <a:gd name="connsiteY181" fmla="*/ 23884 h 2238233"/>
              <a:gd name="connsiteX182" fmla="*/ 2412242 w 2555544"/>
              <a:gd name="connsiteY182" fmla="*/ 20472 h 2238233"/>
              <a:gd name="connsiteX183" fmla="*/ 2477069 w 2555544"/>
              <a:gd name="connsiteY183" fmla="*/ 13648 h 2238233"/>
              <a:gd name="connsiteX184" fmla="*/ 2518012 w 2555544"/>
              <a:gd name="connsiteY184" fmla="*/ 6824 h 2238233"/>
              <a:gd name="connsiteX185" fmla="*/ 2555544 w 2555544"/>
              <a:gd name="connsiteY185" fmla="*/ 0 h 2238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2555544" h="2238233">
                <a:moveTo>
                  <a:pt x="0" y="2238233"/>
                </a:moveTo>
                <a:cubicBezTo>
                  <a:pt x="2275" y="2212075"/>
                  <a:pt x="4027" y="2185866"/>
                  <a:pt x="6824" y="2159758"/>
                </a:cubicBezTo>
                <a:cubicBezTo>
                  <a:pt x="9875" y="2131285"/>
                  <a:pt x="9064" y="2153092"/>
                  <a:pt x="13648" y="2132463"/>
                </a:cubicBezTo>
                <a:cubicBezTo>
                  <a:pt x="15149" y="2125710"/>
                  <a:pt x="15382" y="2118703"/>
                  <a:pt x="17060" y="2111991"/>
                </a:cubicBezTo>
                <a:cubicBezTo>
                  <a:pt x="18805" y="2105013"/>
                  <a:pt x="22702" y="2098615"/>
                  <a:pt x="23884" y="2091520"/>
                </a:cubicBezTo>
                <a:cubicBezTo>
                  <a:pt x="25021" y="2084696"/>
                  <a:pt x="25618" y="2077760"/>
                  <a:pt x="27296" y="2071048"/>
                </a:cubicBezTo>
                <a:cubicBezTo>
                  <a:pt x="29041" y="2064070"/>
                  <a:pt x="34120" y="2050576"/>
                  <a:pt x="34120" y="2050576"/>
                </a:cubicBezTo>
                <a:cubicBezTo>
                  <a:pt x="35257" y="2040340"/>
                  <a:pt x="35966" y="2030048"/>
                  <a:pt x="37532" y="2019869"/>
                </a:cubicBezTo>
                <a:cubicBezTo>
                  <a:pt x="38245" y="2015234"/>
                  <a:pt x="40173" y="2010847"/>
                  <a:pt x="40944" y="2006221"/>
                </a:cubicBezTo>
                <a:cubicBezTo>
                  <a:pt x="42451" y="1997177"/>
                  <a:pt x="42666" y="1987938"/>
                  <a:pt x="44356" y="1978926"/>
                </a:cubicBezTo>
                <a:cubicBezTo>
                  <a:pt x="46084" y="1969708"/>
                  <a:pt x="50017" y="1960936"/>
                  <a:pt x="51180" y="1951630"/>
                </a:cubicBezTo>
                <a:cubicBezTo>
                  <a:pt x="52317" y="1942532"/>
                  <a:pt x="52952" y="1933356"/>
                  <a:pt x="54592" y="1924335"/>
                </a:cubicBezTo>
                <a:cubicBezTo>
                  <a:pt x="55235" y="1920797"/>
                  <a:pt x="57015" y="1917557"/>
                  <a:pt x="58003" y="1914099"/>
                </a:cubicBezTo>
                <a:cubicBezTo>
                  <a:pt x="59291" y="1909590"/>
                  <a:pt x="60398" y="1905029"/>
                  <a:pt x="61415" y="1900451"/>
                </a:cubicBezTo>
                <a:cubicBezTo>
                  <a:pt x="62673" y="1894790"/>
                  <a:pt x="63301" y="1888986"/>
                  <a:pt x="64827" y="1883391"/>
                </a:cubicBezTo>
                <a:cubicBezTo>
                  <a:pt x="66720" y="1876452"/>
                  <a:pt x="69376" y="1869744"/>
                  <a:pt x="71651" y="1862920"/>
                </a:cubicBezTo>
                <a:lnTo>
                  <a:pt x="75063" y="1852684"/>
                </a:lnTo>
                <a:cubicBezTo>
                  <a:pt x="76200" y="1849272"/>
                  <a:pt x="77603" y="1845937"/>
                  <a:pt x="78475" y="1842448"/>
                </a:cubicBezTo>
                <a:cubicBezTo>
                  <a:pt x="83632" y="1821821"/>
                  <a:pt x="80404" y="1833250"/>
                  <a:pt x="88711" y="1808329"/>
                </a:cubicBezTo>
                <a:lnTo>
                  <a:pt x="95535" y="1787857"/>
                </a:lnTo>
                <a:cubicBezTo>
                  <a:pt x="96672" y="1784445"/>
                  <a:pt x="98075" y="1781110"/>
                  <a:pt x="98947" y="1777621"/>
                </a:cubicBezTo>
                <a:cubicBezTo>
                  <a:pt x="109614" y="1734953"/>
                  <a:pt x="95981" y="1788002"/>
                  <a:pt x="105771" y="1753738"/>
                </a:cubicBezTo>
                <a:cubicBezTo>
                  <a:pt x="107059" y="1749229"/>
                  <a:pt x="107836" y="1744582"/>
                  <a:pt x="109183" y="1740090"/>
                </a:cubicBezTo>
                <a:cubicBezTo>
                  <a:pt x="111250" y="1733200"/>
                  <a:pt x="114261" y="1726596"/>
                  <a:pt x="116006" y="1719618"/>
                </a:cubicBezTo>
                <a:cubicBezTo>
                  <a:pt x="117143" y="1715069"/>
                  <a:pt x="118070" y="1710462"/>
                  <a:pt x="119418" y="1705970"/>
                </a:cubicBezTo>
                <a:cubicBezTo>
                  <a:pt x="122518" y="1695636"/>
                  <a:pt x="126242" y="1685499"/>
                  <a:pt x="129654" y="1675263"/>
                </a:cubicBezTo>
                <a:lnTo>
                  <a:pt x="133066" y="1665027"/>
                </a:lnTo>
                <a:cubicBezTo>
                  <a:pt x="134203" y="1661615"/>
                  <a:pt x="134483" y="1657783"/>
                  <a:pt x="136478" y="1654791"/>
                </a:cubicBezTo>
                <a:lnTo>
                  <a:pt x="143302" y="1644556"/>
                </a:lnTo>
                <a:cubicBezTo>
                  <a:pt x="144439" y="1640007"/>
                  <a:pt x="145367" y="1635400"/>
                  <a:pt x="146714" y="1630908"/>
                </a:cubicBezTo>
                <a:lnTo>
                  <a:pt x="156950" y="1600200"/>
                </a:lnTo>
                <a:lnTo>
                  <a:pt x="160362" y="1589964"/>
                </a:lnTo>
                <a:cubicBezTo>
                  <a:pt x="161499" y="1586552"/>
                  <a:pt x="162902" y="1583218"/>
                  <a:pt x="163774" y="1579729"/>
                </a:cubicBezTo>
                <a:cubicBezTo>
                  <a:pt x="164911" y="1575180"/>
                  <a:pt x="165898" y="1570590"/>
                  <a:pt x="167186" y="1566081"/>
                </a:cubicBezTo>
                <a:cubicBezTo>
                  <a:pt x="168174" y="1562623"/>
                  <a:pt x="169725" y="1559334"/>
                  <a:pt x="170597" y="1555845"/>
                </a:cubicBezTo>
                <a:cubicBezTo>
                  <a:pt x="172003" y="1550219"/>
                  <a:pt x="172483" y="1544380"/>
                  <a:pt x="174009" y="1538785"/>
                </a:cubicBezTo>
                <a:cubicBezTo>
                  <a:pt x="175902" y="1531846"/>
                  <a:pt x="179088" y="1525292"/>
                  <a:pt x="180833" y="1518314"/>
                </a:cubicBezTo>
                <a:cubicBezTo>
                  <a:pt x="181970" y="1513765"/>
                  <a:pt x="182957" y="1509175"/>
                  <a:pt x="184245" y="1504666"/>
                </a:cubicBezTo>
                <a:cubicBezTo>
                  <a:pt x="185233" y="1501208"/>
                  <a:pt x="186877" y="1497941"/>
                  <a:pt x="187657" y="1494430"/>
                </a:cubicBezTo>
                <a:cubicBezTo>
                  <a:pt x="189158" y="1487677"/>
                  <a:pt x="189391" y="1480670"/>
                  <a:pt x="191069" y="1473958"/>
                </a:cubicBezTo>
                <a:cubicBezTo>
                  <a:pt x="192814" y="1466980"/>
                  <a:pt x="196482" y="1460540"/>
                  <a:pt x="197893" y="1453487"/>
                </a:cubicBezTo>
                <a:cubicBezTo>
                  <a:pt x="199030" y="1447800"/>
                  <a:pt x="199779" y="1442022"/>
                  <a:pt x="201305" y="1436427"/>
                </a:cubicBezTo>
                <a:cubicBezTo>
                  <a:pt x="203198" y="1429488"/>
                  <a:pt x="206384" y="1422934"/>
                  <a:pt x="208129" y="1415956"/>
                </a:cubicBezTo>
                <a:cubicBezTo>
                  <a:pt x="213286" y="1395330"/>
                  <a:pt x="210058" y="1406757"/>
                  <a:pt x="218365" y="1381836"/>
                </a:cubicBezTo>
                <a:lnTo>
                  <a:pt x="225189" y="1361364"/>
                </a:lnTo>
                <a:cubicBezTo>
                  <a:pt x="226326" y="1357952"/>
                  <a:pt x="226605" y="1354121"/>
                  <a:pt x="228600" y="1351129"/>
                </a:cubicBezTo>
                <a:cubicBezTo>
                  <a:pt x="230875" y="1347717"/>
                  <a:pt x="233759" y="1344640"/>
                  <a:pt x="235424" y="1340893"/>
                </a:cubicBezTo>
                <a:cubicBezTo>
                  <a:pt x="238345" y="1334320"/>
                  <a:pt x="239973" y="1327245"/>
                  <a:pt x="242248" y="1320421"/>
                </a:cubicBezTo>
                <a:cubicBezTo>
                  <a:pt x="243385" y="1317009"/>
                  <a:pt x="243665" y="1313177"/>
                  <a:pt x="245660" y="1310185"/>
                </a:cubicBezTo>
                <a:lnTo>
                  <a:pt x="252484" y="1299950"/>
                </a:lnTo>
                <a:cubicBezTo>
                  <a:pt x="254391" y="1292321"/>
                  <a:pt x="259397" y="1270814"/>
                  <a:pt x="262720" y="1265830"/>
                </a:cubicBezTo>
                <a:cubicBezTo>
                  <a:pt x="264995" y="1262418"/>
                  <a:pt x="267710" y="1259262"/>
                  <a:pt x="269544" y="1255594"/>
                </a:cubicBezTo>
                <a:cubicBezTo>
                  <a:pt x="283667" y="1227347"/>
                  <a:pt x="260227" y="1264449"/>
                  <a:pt x="279780" y="1235123"/>
                </a:cubicBezTo>
                <a:cubicBezTo>
                  <a:pt x="280917" y="1231711"/>
                  <a:pt x="281445" y="1228031"/>
                  <a:pt x="283192" y="1224887"/>
                </a:cubicBezTo>
                <a:cubicBezTo>
                  <a:pt x="287175" y="1217718"/>
                  <a:pt x="294246" y="1212195"/>
                  <a:pt x="296839" y="1204415"/>
                </a:cubicBezTo>
                <a:cubicBezTo>
                  <a:pt x="301548" y="1190289"/>
                  <a:pt x="298256" y="1197171"/>
                  <a:pt x="307075" y="1183944"/>
                </a:cubicBezTo>
                <a:cubicBezTo>
                  <a:pt x="309850" y="1175619"/>
                  <a:pt x="310697" y="1170086"/>
                  <a:pt x="317311" y="1163472"/>
                </a:cubicBezTo>
                <a:cubicBezTo>
                  <a:pt x="320211" y="1160572"/>
                  <a:pt x="324135" y="1158923"/>
                  <a:pt x="327547" y="1156648"/>
                </a:cubicBezTo>
                <a:cubicBezTo>
                  <a:pt x="330967" y="1146389"/>
                  <a:pt x="330434" y="1144995"/>
                  <a:pt x="337783" y="1136176"/>
                </a:cubicBezTo>
                <a:cubicBezTo>
                  <a:pt x="340872" y="1132469"/>
                  <a:pt x="345056" y="1129749"/>
                  <a:pt x="348018" y="1125941"/>
                </a:cubicBezTo>
                <a:cubicBezTo>
                  <a:pt x="369452" y="1098383"/>
                  <a:pt x="352086" y="1111855"/>
                  <a:pt x="371902" y="1098645"/>
                </a:cubicBezTo>
                <a:cubicBezTo>
                  <a:pt x="375321" y="1088387"/>
                  <a:pt x="374789" y="1086991"/>
                  <a:pt x="382138" y="1078173"/>
                </a:cubicBezTo>
                <a:cubicBezTo>
                  <a:pt x="385227" y="1074466"/>
                  <a:pt x="389285" y="1071645"/>
                  <a:pt x="392374" y="1067938"/>
                </a:cubicBezTo>
                <a:cubicBezTo>
                  <a:pt x="394999" y="1064788"/>
                  <a:pt x="396572" y="1060852"/>
                  <a:pt x="399197" y="1057702"/>
                </a:cubicBezTo>
                <a:cubicBezTo>
                  <a:pt x="402286" y="1053995"/>
                  <a:pt x="406344" y="1051173"/>
                  <a:pt x="409433" y="1047466"/>
                </a:cubicBezTo>
                <a:cubicBezTo>
                  <a:pt x="412058" y="1044316"/>
                  <a:pt x="413357" y="1040130"/>
                  <a:pt x="416257" y="1037230"/>
                </a:cubicBezTo>
                <a:cubicBezTo>
                  <a:pt x="419157" y="1034330"/>
                  <a:pt x="423081" y="1032681"/>
                  <a:pt x="426493" y="1030406"/>
                </a:cubicBezTo>
                <a:cubicBezTo>
                  <a:pt x="442416" y="1006523"/>
                  <a:pt x="433317" y="1014484"/>
                  <a:pt x="450377" y="1003111"/>
                </a:cubicBezTo>
                <a:cubicBezTo>
                  <a:pt x="451514" y="999699"/>
                  <a:pt x="451542" y="995684"/>
                  <a:pt x="453789" y="992875"/>
                </a:cubicBezTo>
                <a:cubicBezTo>
                  <a:pt x="471986" y="970127"/>
                  <a:pt x="457199" y="1003113"/>
                  <a:pt x="470848" y="975815"/>
                </a:cubicBezTo>
                <a:cubicBezTo>
                  <a:pt x="472456" y="972598"/>
                  <a:pt x="472513" y="968723"/>
                  <a:pt x="474260" y="965579"/>
                </a:cubicBezTo>
                <a:cubicBezTo>
                  <a:pt x="478243" y="958410"/>
                  <a:pt x="483359" y="951932"/>
                  <a:pt x="487908" y="945108"/>
                </a:cubicBezTo>
                <a:cubicBezTo>
                  <a:pt x="490183" y="941696"/>
                  <a:pt x="491832" y="937772"/>
                  <a:pt x="494732" y="934872"/>
                </a:cubicBezTo>
                <a:lnTo>
                  <a:pt x="504968" y="924636"/>
                </a:lnTo>
                <a:cubicBezTo>
                  <a:pt x="512287" y="902680"/>
                  <a:pt x="502643" y="926525"/>
                  <a:pt x="518615" y="904164"/>
                </a:cubicBezTo>
                <a:cubicBezTo>
                  <a:pt x="521571" y="900025"/>
                  <a:pt x="522916" y="894933"/>
                  <a:pt x="525439" y="890517"/>
                </a:cubicBezTo>
                <a:cubicBezTo>
                  <a:pt x="527474" y="886957"/>
                  <a:pt x="530429" y="883949"/>
                  <a:pt x="532263" y="880281"/>
                </a:cubicBezTo>
                <a:cubicBezTo>
                  <a:pt x="533871" y="877064"/>
                  <a:pt x="533680" y="873038"/>
                  <a:pt x="535675" y="870045"/>
                </a:cubicBezTo>
                <a:cubicBezTo>
                  <a:pt x="538352" y="866030"/>
                  <a:pt x="542948" y="863618"/>
                  <a:pt x="545911" y="859809"/>
                </a:cubicBezTo>
                <a:cubicBezTo>
                  <a:pt x="567345" y="832252"/>
                  <a:pt x="549979" y="845724"/>
                  <a:pt x="569795" y="832514"/>
                </a:cubicBezTo>
                <a:cubicBezTo>
                  <a:pt x="574344" y="825690"/>
                  <a:pt x="577643" y="817841"/>
                  <a:pt x="583442" y="812042"/>
                </a:cubicBezTo>
                <a:lnTo>
                  <a:pt x="603914" y="791570"/>
                </a:lnTo>
                <a:cubicBezTo>
                  <a:pt x="607326" y="788158"/>
                  <a:pt x="610290" y="784230"/>
                  <a:pt x="614150" y="781335"/>
                </a:cubicBezTo>
                <a:cubicBezTo>
                  <a:pt x="618699" y="777923"/>
                  <a:pt x="623480" y="774800"/>
                  <a:pt x="627797" y="771099"/>
                </a:cubicBezTo>
                <a:cubicBezTo>
                  <a:pt x="666934" y="737551"/>
                  <a:pt x="613259" y="782225"/>
                  <a:pt x="644857" y="750627"/>
                </a:cubicBezTo>
                <a:cubicBezTo>
                  <a:pt x="647757" y="747727"/>
                  <a:pt x="651681" y="746078"/>
                  <a:pt x="655093" y="743803"/>
                </a:cubicBezTo>
                <a:cubicBezTo>
                  <a:pt x="667605" y="725036"/>
                  <a:pt x="655092" y="740961"/>
                  <a:pt x="672153" y="726744"/>
                </a:cubicBezTo>
                <a:cubicBezTo>
                  <a:pt x="698437" y="704842"/>
                  <a:pt x="667201" y="726634"/>
                  <a:pt x="692624" y="709684"/>
                </a:cubicBezTo>
                <a:cubicBezTo>
                  <a:pt x="694899" y="706272"/>
                  <a:pt x="696246" y="702010"/>
                  <a:pt x="699448" y="699448"/>
                </a:cubicBezTo>
                <a:cubicBezTo>
                  <a:pt x="702256" y="697201"/>
                  <a:pt x="706467" y="697644"/>
                  <a:pt x="709684" y="696036"/>
                </a:cubicBezTo>
                <a:cubicBezTo>
                  <a:pt x="713352" y="694202"/>
                  <a:pt x="716770" y="691837"/>
                  <a:pt x="719920" y="689212"/>
                </a:cubicBezTo>
                <a:cubicBezTo>
                  <a:pt x="731242" y="679777"/>
                  <a:pt x="727682" y="678508"/>
                  <a:pt x="740392" y="672153"/>
                </a:cubicBezTo>
                <a:cubicBezTo>
                  <a:pt x="743609" y="670545"/>
                  <a:pt x="747410" y="670349"/>
                  <a:pt x="750627" y="668741"/>
                </a:cubicBezTo>
                <a:cubicBezTo>
                  <a:pt x="754295" y="666907"/>
                  <a:pt x="757303" y="663952"/>
                  <a:pt x="760863" y="661917"/>
                </a:cubicBezTo>
                <a:cubicBezTo>
                  <a:pt x="765279" y="659393"/>
                  <a:pt x="770372" y="658049"/>
                  <a:pt x="774511" y="655093"/>
                </a:cubicBezTo>
                <a:cubicBezTo>
                  <a:pt x="778438" y="652288"/>
                  <a:pt x="781040" y="647946"/>
                  <a:pt x="784747" y="644857"/>
                </a:cubicBezTo>
                <a:cubicBezTo>
                  <a:pt x="787897" y="642232"/>
                  <a:pt x="791833" y="640658"/>
                  <a:pt x="794983" y="638033"/>
                </a:cubicBezTo>
                <a:cubicBezTo>
                  <a:pt x="798690" y="634944"/>
                  <a:pt x="801203" y="630474"/>
                  <a:pt x="805218" y="627797"/>
                </a:cubicBezTo>
                <a:cubicBezTo>
                  <a:pt x="808210" y="625802"/>
                  <a:pt x="812237" y="625993"/>
                  <a:pt x="815454" y="624385"/>
                </a:cubicBezTo>
                <a:cubicBezTo>
                  <a:pt x="819122" y="622551"/>
                  <a:pt x="822278" y="619836"/>
                  <a:pt x="825690" y="617561"/>
                </a:cubicBezTo>
                <a:cubicBezTo>
                  <a:pt x="827965" y="614149"/>
                  <a:pt x="829428" y="610026"/>
                  <a:pt x="832514" y="607326"/>
                </a:cubicBezTo>
                <a:cubicBezTo>
                  <a:pt x="838686" y="601925"/>
                  <a:pt x="846162" y="598227"/>
                  <a:pt x="852986" y="593678"/>
                </a:cubicBezTo>
                <a:lnTo>
                  <a:pt x="863221" y="586854"/>
                </a:lnTo>
                <a:cubicBezTo>
                  <a:pt x="866633" y="584579"/>
                  <a:pt x="870557" y="582930"/>
                  <a:pt x="873457" y="580030"/>
                </a:cubicBezTo>
                <a:cubicBezTo>
                  <a:pt x="876869" y="576618"/>
                  <a:pt x="879884" y="572756"/>
                  <a:pt x="883693" y="569794"/>
                </a:cubicBezTo>
                <a:cubicBezTo>
                  <a:pt x="890167" y="564759"/>
                  <a:pt x="897341" y="560696"/>
                  <a:pt x="904165" y="556147"/>
                </a:cubicBezTo>
                <a:lnTo>
                  <a:pt x="934872" y="535675"/>
                </a:lnTo>
                <a:lnTo>
                  <a:pt x="965580" y="515203"/>
                </a:lnTo>
                <a:lnTo>
                  <a:pt x="986051" y="501556"/>
                </a:lnTo>
                <a:cubicBezTo>
                  <a:pt x="1010056" y="493554"/>
                  <a:pt x="980421" y="503969"/>
                  <a:pt x="1009935" y="491320"/>
                </a:cubicBezTo>
                <a:cubicBezTo>
                  <a:pt x="1013241" y="489903"/>
                  <a:pt x="1016759" y="489045"/>
                  <a:pt x="1020171" y="487908"/>
                </a:cubicBezTo>
                <a:cubicBezTo>
                  <a:pt x="1036391" y="477094"/>
                  <a:pt x="1026516" y="482381"/>
                  <a:pt x="1050878" y="474260"/>
                </a:cubicBezTo>
                <a:cubicBezTo>
                  <a:pt x="1054290" y="473123"/>
                  <a:pt x="1058121" y="472843"/>
                  <a:pt x="1061114" y="470848"/>
                </a:cubicBezTo>
                <a:lnTo>
                  <a:pt x="1091821" y="450376"/>
                </a:lnTo>
                <a:lnTo>
                  <a:pt x="1102057" y="443553"/>
                </a:lnTo>
                <a:cubicBezTo>
                  <a:pt x="1105469" y="441278"/>
                  <a:pt x="1108403" y="438026"/>
                  <a:pt x="1112293" y="436729"/>
                </a:cubicBezTo>
                <a:lnTo>
                  <a:pt x="1122529" y="433317"/>
                </a:lnTo>
                <a:cubicBezTo>
                  <a:pt x="1125941" y="429905"/>
                  <a:pt x="1130088" y="427096"/>
                  <a:pt x="1132765" y="423081"/>
                </a:cubicBezTo>
                <a:cubicBezTo>
                  <a:pt x="1134760" y="420088"/>
                  <a:pt x="1133634" y="415388"/>
                  <a:pt x="1136177" y="412845"/>
                </a:cubicBezTo>
                <a:cubicBezTo>
                  <a:pt x="1138720" y="410302"/>
                  <a:pt x="1143000" y="410570"/>
                  <a:pt x="1146412" y="409433"/>
                </a:cubicBezTo>
                <a:cubicBezTo>
                  <a:pt x="1165816" y="390029"/>
                  <a:pt x="1147132" y="405661"/>
                  <a:pt x="1166884" y="395785"/>
                </a:cubicBezTo>
                <a:cubicBezTo>
                  <a:pt x="1170552" y="393951"/>
                  <a:pt x="1173373" y="390626"/>
                  <a:pt x="1177120" y="388961"/>
                </a:cubicBezTo>
                <a:cubicBezTo>
                  <a:pt x="1183693" y="386040"/>
                  <a:pt x="1190768" y="384412"/>
                  <a:pt x="1197592" y="382138"/>
                </a:cubicBezTo>
                <a:cubicBezTo>
                  <a:pt x="1201004" y="381001"/>
                  <a:pt x="1204835" y="380721"/>
                  <a:pt x="1207827" y="378726"/>
                </a:cubicBezTo>
                <a:cubicBezTo>
                  <a:pt x="1211239" y="376451"/>
                  <a:pt x="1214294" y="373517"/>
                  <a:pt x="1218063" y="371902"/>
                </a:cubicBezTo>
                <a:cubicBezTo>
                  <a:pt x="1222373" y="370055"/>
                  <a:pt x="1227202" y="369778"/>
                  <a:pt x="1231711" y="368490"/>
                </a:cubicBezTo>
                <a:cubicBezTo>
                  <a:pt x="1251661" y="362790"/>
                  <a:pt x="1231593" y="367000"/>
                  <a:pt x="1255595" y="361666"/>
                </a:cubicBezTo>
                <a:cubicBezTo>
                  <a:pt x="1271423" y="358149"/>
                  <a:pt x="1271742" y="359002"/>
                  <a:pt x="1286302" y="354842"/>
                </a:cubicBezTo>
                <a:cubicBezTo>
                  <a:pt x="1306311" y="349125"/>
                  <a:pt x="1286838" y="354574"/>
                  <a:pt x="1306774" y="344606"/>
                </a:cubicBezTo>
                <a:cubicBezTo>
                  <a:pt x="1309991" y="342998"/>
                  <a:pt x="1313792" y="342802"/>
                  <a:pt x="1317009" y="341194"/>
                </a:cubicBezTo>
                <a:cubicBezTo>
                  <a:pt x="1320677" y="339360"/>
                  <a:pt x="1323498" y="336035"/>
                  <a:pt x="1327245" y="334370"/>
                </a:cubicBezTo>
                <a:cubicBezTo>
                  <a:pt x="1333818" y="331449"/>
                  <a:pt x="1347717" y="327547"/>
                  <a:pt x="1347717" y="327547"/>
                </a:cubicBezTo>
                <a:cubicBezTo>
                  <a:pt x="1377057" y="307987"/>
                  <a:pt x="1339932" y="331440"/>
                  <a:pt x="1368189" y="317311"/>
                </a:cubicBezTo>
                <a:cubicBezTo>
                  <a:pt x="1371857" y="315477"/>
                  <a:pt x="1374756" y="312321"/>
                  <a:pt x="1378424" y="310487"/>
                </a:cubicBezTo>
                <a:cubicBezTo>
                  <a:pt x="1381641" y="308879"/>
                  <a:pt x="1385443" y="308683"/>
                  <a:pt x="1388660" y="307075"/>
                </a:cubicBezTo>
                <a:cubicBezTo>
                  <a:pt x="1392328" y="305241"/>
                  <a:pt x="1395149" y="301916"/>
                  <a:pt x="1398896" y="300251"/>
                </a:cubicBezTo>
                <a:cubicBezTo>
                  <a:pt x="1405469" y="297330"/>
                  <a:pt x="1412544" y="295702"/>
                  <a:pt x="1419368" y="293427"/>
                </a:cubicBezTo>
                <a:cubicBezTo>
                  <a:pt x="1422780" y="292290"/>
                  <a:pt x="1426386" y="291623"/>
                  <a:pt x="1429603" y="290015"/>
                </a:cubicBezTo>
                <a:cubicBezTo>
                  <a:pt x="1434152" y="287740"/>
                  <a:pt x="1438576" y="285195"/>
                  <a:pt x="1443251" y="283191"/>
                </a:cubicBezTo>
                <a:cubicBezTo>
                  <a:pt x="1446557" y="281774"/>
                  <a:pt x="1450270" y="281387"/>
                  <a:pt x="1453487" y="279779"/>
                </a:cubicBezTo>
                <a:cubicBezTo>
                  <a:pt x="1477049" y="267999"/>
                  <a:pt x="1448967" y="276645"/>
                  <a:pt x="1477371" y="269544"/>
                </a:cubicBezTo>
                <a:cubicBezTo>
                  <a:pt x="1481920" y="267269"/>
                  <a:pt x="1486256" y="264506"/>
                  <a:pt x="1491018" y="262720"/>
                </a:cubicBezTo>
                <a:cubicBezTo>
                  <a:pt x="1495409" y="261073"/>
                  <a:pt x="1500356" y="261155"/>
                  <a:pt x="1504666" y="259308"/>
                </a:cubicBezTo>
                <a:cubicBezTo>
                  <a:pt x="1508435" y="257693"/>
                  <a:pt x="1511133" y="254099"/>
                  <a:pt x="1514902" y="252484"/>
                </a:cubicBezTo>
                <a:cubicBezTo>
                  <a:pt x="1528254" y="246762"/>
                  <a:pt x="1535259" y="251423"/>
                  <a:pt x="1549021" y="242248"/>
                </a:cubicBezTo>
                <a:cubicBezTo>
                  <a:pt x="1552433" y="239973"/>
                  <a:pt x="1555589" y="237258"/>
                  <a:pt x="1559257" y="235424"/>
                </a:cubicBezTo>
                <a:cubicBezTo>
                  <a:pt x="1564991" y="232557"/>
                  <a:pt x="1577675" y="230240"/>
                  <a:pt x="1583141" y="228600"/>
                </a:cubicBezTo>
                <a:cubicBezTo>
                  <a:pt x="1590030" y="226533"/>
                  <a:pt x="1596934" y="224447"/>
                  <a:pt x="1603612" y="221776"/>
                </a:cubicBezTo>
                <a:cubicBezTo>
                  <a:pt x="1627351" y="212282"/>
                  <a:pt x="1614862" y="216890"/>
                  <a:pt x="1641144" y="208129"/>
                </a:cubicBezTo>
                <a:lnTo>
                  <a:pt x="1651380" y="204717"/>
                </a:lnTo>
                <a:cubicBezTo>
                  <a:pt x="1654792" y="203580"/>
                  <a:pt x="1658068" y="201896"/>
                  <a:pt x="1661615" y="201305"/>
                </a:cubicBezTo>
                <a:cubicBezTo>
                  <a:pt x="1668439" y="200168"/>
                  <a:pt x="1675375" y="199571"/>
                  <a:pt x="1682087" y="197893"/>
                </a:cubicBezTo>
                <a:cubicBezTo>
                  <a:pt x="1689065" y="196148"/>
                  <a:pt x="1695735" y="193344"/>
                  <a:pt x="1702559" y="191069"/>
                </a:cubicBezTo>
                <a:cubicBezTo>
                  <a:pt x="1705971" y="189932"/>
                  <a:pt x="1709306" y="188529"/>
                  <a:pt x="1712795" y="187657"/>
                </a:cubicBezTo>
                <a:cubicBezTo>
                  <a:pt x="1779693" y="170932"/>
                  <a:pt x="1709883" y="187925"/>
                  <a:pt x="1757150" y="177421"/>
                </a:cubicBezTo>
                <a:cubicBezTo>
                  <a:pt x="1761727" y="176404"/>
                  <a:pt x="1766288" y="175297"/>
                  <a:pt x="1770797" y="174009"/>
                </a:cubicBezTo>
                <a:cubicBezTo>
                  <a:pt x="1774255" y="173021"/>
                  <a:pt x="1777544" y="171469"/>
                  <a:pt x="1781033" y="170597"/>
                </a:cubicBezTo>
                <a:cubicBezTo>
                  <a:pt x="1786659" y="169190"/>
                  <a:pt x="1792498" y="168711"/>
                  <a:pt x="1798093" y="167185"/>
                </a:cubicBezTo>
                <a:cubicBezTo>
                  <a:pt x="1805033" y="165292"/>
                  <a:pt x="1811408" y="161077"/>
                  <a:pt x="1818565" y="160361"/>
                </a:cubicBezTo>
                <a:lnTo>
                  <a:pt x="1852684" y="156950"/>
                </a:lnTo>
                <a:cubicBezTo>
                  <a:pt x="1859508" y="154675"/>
                  <a:pt x="1866178" y="151871"/>
                  <a:pt x="1873156" y="150126"/>
                </a:cubicBezTo>
                <a:cubicBezTo>
                  <a:pt x="1882254" y="147851"/>
                  <a:pt x="1891554" y="146268"/>
                  <a:pt x="1900451" y="143302"/>
                </a:cubicBezTo>
                <a:cubicBezTo>
                  <a:pt x="1903863" y="142165"/>
                  <a:pt x="1907160" y="140595"/>
                  <a:pt x="1910687" y="139890"/>
                </a:cubicBezTo>
                <a:cubicBezTo>
                  <a:pt x="1918573" y="138313"/>
                  <a:pt x="1926610" y="137615"/>
                  <a:pt x="1934571" y="136478"/>
                </a:cubicBezTo>
                <a:cubicBezTo>
                  <a:pt x="1962555" y="127149"/>
                  <a:pt x="1918382" y="141080"/>
                  <a:pt x="1975514" y="129654"/>
                </a:cubicBezTo>
                <a:cubicBezTo>
                  <a:pt x="1982567" y="128243"/>
                  <a:pt x="1989162" y="125105"/>
                  <a:pt x="1995986" y="122830"/>
                </a:cubicBezTo>
                <a:lnTo>
                  <a:pt x="2016457" y="116006"/>
                </a:lnTo>
                <a:cubicBezTo>
                  <a:pt x="2019869" y="114869"/>
                  <a:pt x="2023166" y="113299"/>
                  <a:pt x="2026693" y="112594"/>
                </a:cubicBezTo>
                <a:cubicBezTo>
                  <a:pt x="2032380" y="111457"/>
                  <a:pt x="2038127" y="110589"/>
                  <a:pt x="2043753" y="109182"/>
                </a:cubicBezTo>
                <a:cubicBezTo>
                  <a:pt x="2047242" y="108310"/>
                  <a:pt x="2050531" y="106758"/>
                  <a:pt x="2053989" y="105770"/>
                </a:cubicBezTo>
                <a:cubicBezTo>
                  <a:pt x="2058498" y="104482"/>
                  <a:pt x="2063087" y="103495"/>
                  <a:pt x="2067636" y="102358"/>
                </a:cubicBezTo>
                <a:cubicBezTo>
                  <a:pt x="2071048" y="100084"/>
                  <a:pt x="2074125" y="97200"/>
                  <a:pt x="2077872" y="95535"/>
                </a:cubicBezTo>
                <a:cubicBezTo>
                  <a:pt x="2077874" y="95534"/>
                  <a:pt x="2103461" y="87005"/>
                  <a:pt x="2108580" y="85299"/>
                </a:cubicBezTo>
                <a:cubicBezTo>
                  <a:pt x="2111992" y="84162"/>
                  <a:pt x="2115598" y="83495"/>
                  <a:pt x="2118815" y="81887"/>
                </a:cubicBezTo>
                <a:cubicBezTo>
                  <a:pt x="2138897" y="71846"/>
                  <a:pt x="2127638" y="76671"/>
                  <a:pt x="2152935" y="68239"/>
                </a:cubicBezTo>
                <a:cubicBezTo>
                  <a:pt x="2156347" y="67102"/>
                  <a:pt x="2159644" y="65532"/>
                  <a:pt x="2163171" y="64827"/>
                </a:cubicBezTo>
                <a:cubicBezTo>
                  <a:pt x="2174544" y="62552"/>
                  <a:pt x="2186038" y="60816"/>
                  <a:pt x="2197290" y="58003"/>
                </a:cubicBezTo>
                <a:cubicBezTo>
                  <a:pt x="2220640" y="52165"/>
                  <a:pt x="2203036" y="56069"/>
                  <a:pt x="2234821" y="51179"/>
                </a:cubicBezTo>
                <a:cubicBezTo>
                  <a:pt x="2241659" y="50127"/>
                  <a:pt x="2248422" y="48575"/>
                  <a:pt x="2255293" y="47767"/>
                </a:cubicBezTo>
                <a:cubicBezTo>
                  <a:pt x="2267769" y="46299"/>
                  <a:pt x="2280339" y="45743"/>
                  <a:pt x="2292824" y="44356"/>
                </a:cubicBezTo>
                <a:cubicBezTo>
                  <a:pt x="2303729" y="43144"/>
                  <a:pt x="2354669" y="35114"/>
                  <a:pt x="2357651" y="34120"/>
                </a:cubicBezTo>
                <a:cubicBezTo>
                  <a:pt x="2391853" y="22719"/>
                  <a:pt x="2364134" y="30776"/>
                  <a:pt x="2398595" y="23884"/>
                </a:cubicBezTo>
                <a:cubicBezTo>
                  <a:pt x="2403193" y="22964"/>
                  <a:pt x="2407617" y="21243"/>
                  <a:pt x="2412242" y="20472"/>
                </a:cubicBezTo>
                <a:cubicBezTo>
                  <a:pt x="2430133" y="17490"/>
                  <a:pt x="2460368" y="15166"/>
                  <a:pt x="2477069" y="13648"/>
                </a:cubicBezTo>
                <a:cubicBezTo>
                  <a:pt x="2498704" y="8239"/>
                  <a:pt x="2487839" y="10374"/>
                  <a:pt x="2518012" y="6824"/>
                </a:cubicBezTo>
                <a:cubicBezTo>
                  <a:pt x="2551816" y="2847"/>
                  <a:pt x="2539368" y="8088"/>
                  <a:pt x="2555544" y="0"/>
                </a:cubicBezTo>
              </a:path>
            </a:pathLst>
          </a:cu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800">
              <a:solidFill>
                <a:schemeClr val="tx1"/>
              </a:solidFill>
              <a:latin typeface="Arial"/>
            </a:endParaRPr>
          </a:p>
        </p:txBody>
      </p:sp>
      <p:sp>
        <p:nvSpPr>
          <p:cNvPr id="98" name="Freeform: Shape 97">
            <a:extLst>
              <a:ext uri="{FF2B5EF4-FFF2-40B4-BE49-F238E27FC236}">
                <a16:creationId xmlns:a16="http://schemas.microsoft.com/office/drawing/2014/main" id="{3C96C05C-B2FC-43AC-B5C7-10DA9AE1912F}"/>
              </a:ext>
            </a:extLst>
          </p:cNvPr>
          <p:cNvSpPr/>
          <p:nvPr/>
        </p:nvSpPr>
        <p:spPr>
          <a:xfrm>
            <a:off x="6213716" y="2042415"/>
            <a:ext cx="1921775" cy="1604465"/>
          </a:xfrm>
          <a:custGeom>
            <a:avLst/>
            <a:gdLst>
              <a:gd name="connsiteX0" fmla="*/ 0 w 2562367"/>
              <a:gd name="connsiteY0" fmla="*/ 2139287 h 2139287"/>
              <a:gd name="connsiteX1" fmla="*/ 30707 w 2562367"/>
              <a:gd name="connsiteY1" fmla="*/ 2036929 h 2139287"/>
              <a:gd name="connsiteX2" fmla="*/ 37531 w 2562367"/>
              <a:gd name="connsiteY2" fmla="*/ 2016457 h 2139287"/>
              <a:gd name="connsiteX3" fmla="*/ 40943 w 2562367"/>
              <a:gd name="connsiteY3" fmla="*/ 1989162 h 2139287"/>
              <a:gd name="connsiteX4" fmla="*/ 47767 w 2562367"/>
              <a:gd name="connsiteY4" fmla="*/ 1968690 h 2139287"/>
              <a:gd name="connsiteX5" fmla="*/ 54591 w 2562367"/>
              <a:gd name="connsiteY5" fmla="*/ 1944806 h 2139287"/>
              <a:gd name="connsiteX6" fmla="*/ 58003 w 2562367"/>
              <a:gd name="connsiteY6" fmla="*/ 1931159 h 2139287"/>
              <a:gd name="connsiteX7" fmla="*/ 64827 w 2562367"/>
              <a:gd name="connsiteY7" fmla="*/ 1910687 h 2139287"/>
              <a:gd name="connsiteX8" fmla="*/ 75062 w 2562367"/>
              <a:gd name="connsiteY8" fmla="*/ 1879979 h 2139287"/>
              <a:gd name="connsiteX9" fmla="*/ 88710 w 2562367"/>
              <a:gd name="connsiteY9" fmla="*/ 1839036 h 2139287"/>
              <a:gd name="connsiteX10" fmla="*/ 92122 w 2562367"/>
              <a:gd name="connsiteY10" fmla="*/ 1828800 h 2139287"/>
              <a:gd name="connsiteX11" fmla="*/ 95534 w 2562367"/>
              <a:gd name="connsiteY11" fmla="*/ 1818564 h 2139287"/>
              <a:gd name="connsiteX12" fmla="*/ 102358 w 2562367"/>
              <a:gd name="connsiteY12" fmla="*/ 1808329 h 2139287"/>
              <a:gd name="connsiteX13" fmla="*/ 109182 w 2562367"/>
              <a:gd name="connsiteY13" fmla="*/ 1787857 h 2139287"/>
              <a:gd name="connsiteX14" fmla="*/ 112594 w 2562367"/>
              <a:gd name="connsiteY14" fmla="*/ 1777621 h 2139287"/>
              <a:gd name="connsiteX15" fmla="*/ 119418 w 2562367"/>
              <a:gd name="connsiteY15" fmla="*/ 1767385 h 2139287"/>
              <a:gd name="connsiteX16" fmla="*/ 126242 w 2562367"/>
              <a:gd name="connsiteY16" fmla="*/ 1746914 h 2139287"/>
              <a:gd name="connsiteX17" fmla="*/ 129654 w 2562367"/>
              <a:gd name="connsiteY17" fmla="*/ 1736678 h 2139287"/>
              <a:gd name="connsiteX18" fmla="*/ 136477 w 2562367"/>
              <a:gd name="connsiteY18" fmla="*/ 1726442 h 2139287"/>
              <a:gd name="connsiteX19" fmla="*/ 146713 w 2562367"/>
              <a:gd name="connsiteY19" fmla="*/ 1692323 h 2139287"/>
              <a:gd name="connsiteX20" fmla="*/ 153537 w 2562367"/>
              <a:gd name="connsiteY20" fmla="*/ 1682087 h 2139287"/>
              <a:gd name="connsiteX21" fmla="*/ 163773 w 2562367"/>
              <a:gd name="connsiteY21" fmla="*/ 1651379 h 2139287"/>
              <a:gd name="connsiteX22" fmla="*/ 167185 w 2562367"/>
              <a:gd name="connsiteY22" fmla="*/ 1641144 h 2139287"/>
              <a:gd name="connsiteX23" fmla="*/ 177421 w 2562367"/>
              <a:gd name="connsiteY23" fmla="*/ 1620672 h 2139287"/>
              <a:gd name="connsiteX24" fmla="*/ 184245 w 2562367"/>
              <a:gd name="connsiteY24" fmla="*/ 1607024 h 2139287"/>
              <a:gd name="connsiteX25" fmla="*/ 191068 w 2562367"/>
              <a:gd name="connsiteY25" fmla="*/ 1586553 h 2139287"/>
              <a:gd name="connsiteX26" fmla="*/ 197892 w 2562367"/>
              <a:gd name="connsiteY26" fmla="*/ 1576317 h 2139287"/>
              <a:gd name="connsiteX27" fmla="*/ 204716 w 2562367"/>
              <a:gd name="connsiteY27" fmla="*/ 1555845 h 2139287"/>
              <a:gd name="connsiteX28" fmla="*/ 211540 w 2562367"/>
              <a:gd name="connsiteY28" fmla="*/ 1545609 h 2139287"/>
              <a:gd name="connsiteX29" fmla="*/ 218364 w 2562367"/>
              <a:gd name="connsiteY29" fmla="*/ 1525138 h 2139287"/>
              <a:gd name="connsiteX30" fmla="*/ 221776 w 2562367"/>
              <a:gd name="connsiteY30" fmla="*/ 1514902 h 2139287"/>
              <a:gd name="connsiteX31" fmla="*/ 232012 w 2562367"/>
              <a:gd name="connsiteY31" fmla="*/ 1494430 h 2139287"/>
              <a:gd name="connsiteX32" fmla="*/ 238836 w 2562367"/>
              <a:gd name="connsiteY32" fmla="*/ 1484194 h 2139287"/>
              <a:gd name="connsiteX33" fmla="*/ 245659 w 2562367"/>
              <a:gd name="connsiteY33" fmla="*/ 1463723 h 2139287"/>
              <a:gd name="connsiteX34" fmla="*/ 252483 w 2562367"/>
              <a:gd name="connsiteY34" fmla="*/ 1453487 h 2139287"/>
              <a:gd name="connsiteX35" fmla="*/ 259307 w 2562367"/>
              <a:gd name="connsiteY35" fmla="*/ 1433015 h 2139287"/>
              <a:gd name="connsiteX36" fmla="*/ 266131 w 2562367"/>
              <a:gd name="connsiteY36" fmla="*/ 1422779 h 2139287"/>
              <a:gd name="connsiteX37" fmla="*/ 269543 w 2562367"/>
              <a:gd name="connsiteY37" fmla="*/ 1412544 h 2139287"/>
              <a:gd name="connsiteX38" fmla="*/ 283191 w 2562367"/>
              <a:gd name="connsiteY38" fmla="*/ 1392072 h 2139287"/>
              <a:gd name="connsiteX39" fmla="*/ 300251 w 2562367"/>
              <a:gd name="connsiteY39" fmla="*/ 1361364 h 2139287"/>
              <a:gd name="connsiteX40" fmla="*/ 307074 w 2562367"/>
              <a:gd name="connsiteY40" fmla="*/ 1351129 h 2139287"/>
              <a:gd name="connsiteX41" fmla="*/ 310486 w 2562367"/>
              <a:gd name="connsiteY41" fmla="*/ 1340893 h 2139287"/>
              <a:gd name="connsiteX42" fmla="*/ 320722 w 2562367"/>
              <a:gd name="connsiteY42" fmla="*/ 1330657 h 2139287"/>
              <a:gd name="connsiteX43" fmla="*/ 334370 w 2562367"/>
              <a:gd name="connsiteY43" fmla="*/ 1310185 h 2139287"/>
              <a:gd name="connsiteX44" fmla="*/ 337782 w 2562367"/>
              <a:gd name="connsiteY44" fmla="*/ 1299950 h 2139287"/>
              <a:gd name="connsiteX45" fmla="*/ 348018 w 2562367"/>
              <a:gd name="connsiteY45" fmla="*/ 1293126 h 2139287"/>
              <a:gd name="connsiteX46" fmla="*/ 351430 w 2562367"/>
              <a:gd name="connsiteY46" fmla="*/ 1282890 h 2139287"/>
              <a:gd name="connsiteX47" fmla="*/ 371901 w 2562367"/>
              <a:gd name="connsiteY47" fmla="*/ 1252182 h 2139287"/>
              <a:gd name="connsiteX48" fmla="*/ 419668 w 2562367"/>
              <a:gd name="connsiteY48" fmla="*/ 1180532 h 2139287"/>
              <a:gd name="connsiteX49" fmla="*/ 440140 w 2562367"/>
              <a:gd name="connsiteY49" fmla="*/ 1149824 h 2139287"/>
              <a:gd name="connsiteX50" fmla="*/ 446964 w 2562367"/>
              <a:gd name="connsiteY50" fmla="*/ 1139588 h 2139287"/>
              <a:gd name="connsiteX51" fmla="*/ 457200 w 2562367"/>
              <a:gd name="connsiteY51" fmla="*/ 1132764 h 2139287"/>
              <a:gd name="connsiteX52" fmla="*/ 474259 w 2562367"/>
              <a:gd name="connsiteY52" fmla="*/ 1102057 h 2139287"/>
              <a:gd name="connsiteX53" fmla="*/ 484495 w 2562367"/>
              <a:gd name="connsiteY53" fmla="*/ 1091821 h 2139287"/>
              <a:gd name="connsiteX54" fmla="*/ 504967 w 2562367"/>
              <a:gd name="connsiteY54" fmla="*/ 1061114 h 2139287"/>
              <a:gd name="connsiteX55" fmla="*/ 511791 w 2562367"/>
              <a:gd name="connsiteY55" fmla="*/ 1050878 h 2139287"/>
              <a:gd name="connsiteX56" fmla="*/ 522027 w 2562367"/>
              <a:gd name="connsiteY56" fmla="*/ 1044054 h 2139287"/>
              <a:gd name="connsiteX57" fmla="*/ 542498 w 2562367"/>
              <a:gd name="connsiteY57" fmla="*/ 1013347 h 2139287"/>
              <a:gd name="connsiteX58" fmla="*/ 549322 w 2562367"/>
              <a:gd name="connsiteY58" fmla="*/ 1003111 h 2139287"/>
              <a:gd name="connsiteX59" fmla="*/ 559558 w 2562367"/>
              <a:gd name="connsiteY59" fmla="*/ 992875 h 2139287"/>
              <a:gd name="connsiteX60" fmla="*/ 576618 w 2562367"/>
              <a:gd name="connsiteY60" fmla="*/ 975815 h 2139287"/>
              <a:gd name="connsiteX61" fmla="*/ 580030 w 2562367"/>
              <a:gd name="connsiteY61" fmla="*/ 965579 h 2139287"/>
              <a:gd name="connsiteX62" fmla="*/ 610737 w 2562367"/>
              <a:gd name="connsiteY62" fmla="*/ 941696 h 2139287"/>
              <a:gd name="connsiteX63" fmla="*/ 620973 w 2562367"/>
              <a:gd name="connsiteY63" fmla="*/ 931460 h 2139287"/>
              <a:gd name="connsiteX64" fmla="*/ 641445 w 2562367"/>
              <a:gd name="connsiteY64" fmla="*/ 917812 h 2139287"/>
              <a:gd name="connsiteX65" fmla="*/ 648268 w 2562367"/>
              <a:gd name="connsiteY65" fmla="*/ 907576 h 2139287"/>
              <a:gd name="connsiteX66" fmla="*/ 668740 w 2562367"/>
              <a:gd name="connsiteY66" fmla="*/ 893929 h 2139287"/>
              <a:gd name="connsiteX67" fmla="*/ 696036 w 2562367"/>
              <a:gd name="connsiteY67" fmla="*/ 870045 h 2139287"/>
              <a:gd name="connsiteX68" fmla="*/ 719919 w 2562367"/>
              <a:gd name="connsiteY68" fmla="*/ 849573 h 2139287"/>
              <a:gd name="connsiteX69" fmla="*/ 730155 w 2562367"/>
              <a:gd name="connsiteY69" fmla="*/ 839338 h 2139287"/>
              <a:gd name="connsiteX70" fmla="*/ 740391 w 2562367"/>
              <a:gd name="connsiteY70" fmla="*/ 832514 h 2139287"/>
              <a:gd name="connsiteX71" fmla="*/ 760862 w 2562367"/>
              <a:gd name="connsiteY71" fmla="*/ 812042 h 2139287"/>
              <a:gd name="connsiteX72" fmla="*/ 767686 w 2562367"/>
              <a:gd name="connsiteY72" fmla="*/ 801806 h 2139287"/>
              <a:gd name="connsiteX73" fmla="*/ 777922 w 2562367"/>
              <a:gd name="connsiteY73" fmla="*/ 798394 h 2139287"/>
              <a:gd name="connsiteX74" fmla="*/ 784746 w 2562367"/>
              <a:gd name="connsiteY74" fmla="*/ 788159 h 2139287"/>
              <a:gd name="connsiteX75" fmla="*/ 794982 w 2562367"/>
              <a:gd name="connsiteY75" fmla="*/ 781335 h 2139287"/>
              <a:gd name="connsiteX76" fmla="*/ 815454 w 2562367"/>
              <a:gd name="connsiteY76" fmla="*/ 757451 h 2139287"/>
              <a:gd name="connsiteX77" fmla="*/ 822277 w 2562367"/>
              <a:gd name="connsiteY77" fmla="*/ 747215 h 2139287"/>
              <a:gd name="connsiteX78" fmla="*/ 842749 w 2562367"/>
              <a:gd name="connsiteY78" fmla="*/ 733567 h 2139287"/>
              <a:gd name="connsiteX79" fmla="*/ 859809 w 2562367"/>
              <a:gd name="connsiteY79" fmla="*/ 719920 h 2139287"/>
              <a:gd name="connsiteX80" fmla="*/ 870045 w 2562367"/>
              <a:gd name="connsiteY80" fmla="*/ 709684 h 2139287"/>
              <a:gd name="connsiteX81" fmla="*/ 883692 w 2562367"/>
              <a:gd name="connsiteY81" fmla="*/ 702860 h 2139287"/>
              <a:gd name="connsiteX82" fmla="*/ 904164 w 2562367"/>
              <a:gd name="connsiteY82" fmla="*/ 689212 h 2139287"/>
              <a:gd name="connsiteX83" fmla="*/ 914400 w 2562367"/>
              <a:gd name="connsiteY83" fmla="*/ 678976 h 2139287"/>
              <a:gd name="connsiteX84" fmla="*/ 928048 w 2562367"/>
              <a:gd name="connsiteY84" fmla="*/ 672153 h 2139287"/>
              <a:gd name="connsiteX85" fmla="*/ 945107 w 2562367"/>
              <a:gd name="connsiteY85" fmla="*/ 661917 h 2139287"/>
              <a:gd name="connsiteX86" fmla="*/ 951931 w 2562367"/>
              <a:gd name="connsiteY86" fmla="*/ 651681 h 2139287"/>
              <a:gd name="connsiteX87" fmla="*/ 962167 w 2562367"/>
              <a:gd name="connsiteY87" fmla="*/ 644857 h 2139287"/>
              <a:gd name="connsiteX88" fmla="*/ 972403 w 2562367"/>
              <a:gd name="connsiteY88" fmla="*/ 634621 h 2139287"/>
              <a:gd name="connsiteX89" fmla="*/ 982639 w 2562367"/>
              <a:gd name="connsiteY89" fmla="*/ 627797 h 2139287"/>
              <a:gd name="connsiteX90" fmla="*/ 1003110 w 2562367"/>
              <a:gd name="connsiteY90" fmla="*/ 610738 h 2139287"/>
              <a:gd name="connsiteX91" fmla="*/ 1009934 w 2562367"/>
              <a:gd name="connsiteY91" fmla="*/ 600502 h 2139287"/>
              <a:gd name="connsiteX92" fmla="*/ 1020170 w 2562367"/>
              <a:gd name="connsiteY92" fmla="*/ 597090 h 2139287"/>
              <a:gd name="connsiteX93" fmla="*/ 1040642 w 2562367"/>
              <a:gd name="connsiteY93" fmla="*/ 586854 h 2139287"/>
              <a:gd name="connsiteX94" fmla="*/ 1064525 w 2562367"/>
              <a:gd name="connsiteY94" fmla="*/ 573206 h 2139287"/>
              <a:gd name="connsiteX95" fmla="*/ 1074761 w 2562367"/>
              <a:gd name="connsiteY95" fmla="*/ 569794 h 2139287"/>
              <a:gd name="connsiteX96" fmla="*/ 1098645 w 2562367"/>
              <a:gd name="connsiteY96" fmla="*/ 549323 h 2139287"/>
              <a:gd name="connsiteX97" fmla="*/ 1119116 w 2562367"/>
              <a:gd name="connsiteY97" fmla="*/ 535675 h 2139287"/>
              <a:gd name="connsiteX98" fmla="*/ 1125940 w 2562367"/>
              <a:gd name="connsiteY98" fmla="*/ 525439 h 2139287"/>
              <a:gd name="connsiteX99" fmla="*/ 1139588 w 2562367"/>
              <a:gd name="connsiteY99" fmla="*/ 518615 h 2139287"/>
              <a:gd name="connsiteX100" fmla="*/ 1160059 w 2562367"/>
              <a:gd name="connsiteY100" fmla="*/ 508379 h 2139287"/>
              <a:gd name="connsiteX101" fmla="*/ 1180531 w 2562367"/>
              <a:gd name="connsiteY101" fmla="*/ 491320 h 2139287"/>
              <a:gd name="connsiteX102" fmla="*/ 1190767 w 2562367"/>
              <a:gd name="connsiteY102" fmla="*/ 487908 h 2139287"/>
              <a:gd name="connsiteX103" fmla="*/ 1211239 w 2562367"/>
              <a:gd name="connsiteY103" fmla="*/ 474260 h 2139287"/>
              <a:gd name="connsiteX104" fmla="*/ 1221474 w 2562367"/>
              <a:gd name="connsiteY104" fmla="*/ 467436 h 2139287"/>
              <a:gd name="connsiteX105" fmla="*/ 1259006 w 2562367"/>
              <a:gd name="connsiteY105" fmla="*/ 443553 h 2139287"/>
              <a:gd name="connsiteX106" fmla="*/ 1282889 w 2562367"/>
              <a:gd name="connsiteY106" fmla="*/ 426493 h 2139287"/>
              <a:gd name="connsiteX107" fmla="*/ 1293125 w 2562367"/>
              <a:gd name="connsiteY107" fmla="*/ 423081 h 2139287"/>
              <a:gd name="connsiteX108" fmla="*/ 1303361 w 2562367"/>
              <a:gd name="connsiteY108" fmla="*/ 416257 h 2139287"/>
              <a:gd name="connsiteX109" fmla="*/ 1323833 w 2562367"/>
              <a:gd name="connsiteY109" fmla="*/ 406021 h 2139287"/>
              <a:gd name="connsiteX110" fmla="*/ 1330656 w 2562367"/>
              <a:gd name="connsiteY110" fmla="*/ 395785 h 2139287"/>
              <a:gd name="connsiteX111" fmla="*/ 1351128 w 2562367"/>
              <a:gd name="connsiteY111" fmla="*/ 388962 h 2139287"/>
              <a:gd name="connsiteX112" fmla="*/ 1371600 w 2562367"/>
              <a:gd name="connsiteY112" fmla="*/ 378726 h 2139287"/>
              <a:gd name="connsiteX113" fmla="*/ 1381836 w 2562367"/>
              <a:gd name="connsiteY113" fmla="*/ 371902 h 2139287"/>
              <a:gd name="connsiteX114" fmla="*/ 1392071 w 2562367"/>
              <a:gd name="connsiteY114" fmla="*/ 368490 h 2139287"/>
              <a:gd name="connsiteX115" fmla="*/ 1402307 w 2562367"/>
              <a:gd name="connsiteY115" fmla="*/ 361666 h 2139287"/>
              <a:gd name="connsiteX116" fmla="*/ 1422779 w 2562367"/>
              <a:gd name="connsiteY116" fmla="*/ 354842 h 2139287"/>
              <a:gd name="connsiteX117" fmla="*/ 1433015 w 2562367"/>
              <a:gd name="connsiteY117" fmla="*/ 348018 h 2139287"/>
              <a:gd name="connsiteX118" fmla="*/ 1453486 w 2562367"/>
              <a:gd name="connsiteY118" fmla="*/ 341194 h 2139287"/>
              <a:gd name="connsiteX119" fmla="*/ 1463722 w 2562367"/>
              <a:gd name="connsiteY119" fmla="*/ 334370 h 2139287"/>
              <a:gd name="connsiteX120" fmla="*/ 1484194 w 2562367"/>
              <a:gd name="connsiteY120" fmla="*/ 327547 h 2139287"/>
              <a:gd name="connsiteX121" fmla="*/ 1494430 w 2562367"/>
              <a:gd name="connsiteY121" fmla="*/ 320723 h 2139287"/>
              <a:gd name="connsiteX122" fmla="*/ 1508077 w 2562367"/>
              <a:gd name="connsiteY122" fmla="*/ 317311 h 2139287"/>
              <a:gd name="connsiteX123" fmla="*/ 1528549 w 2562367"/>
              <a:gd name="connsiteY123" fmla="*/ 310487 h 2139287"/>
              <a:gd name="connsiteX124" fmla="*/ 1549021 w 2562367"/>
              <a:gd name="connsiteY124" fmla="*/ 303663 h 2139287"/>
              <a:gd name="connsiteX125" fmla="*/ 1559256 w 2562367"/>
              <a:gd name="connsiteY125" fmla="*/ 300251 h 2139287"/>
              <a:gd name="connsiteX126" fmla="*/ 1579728 w 2562367"/>
              <a:gd name="connsiteY126" fmla="*/ 290015 h 2139287"/>
              <a:gd name="connsiteX127" fmla="*/ 1589964 w 2562367"/>
              <a:gd name="connsiteY127" fmla="*/ 283191 h 2139287"/>
              <a:gd name="connsiteX128" fmla="*/ 1610436 w 2562367"/>
              <a:gd name="connsiteY128" fmla="*/ 276367 h 2139287"/>
              <a:gd name="connsiteX129" fmla="*/ 1620671 w 2562367"/>
              <a:gd name="connsiteY129" fmla="*/ 272956 h 2139287"/>
              <a:gd name="connsiteX130" fmla="*/ 1651379 w 2562367"/>
              <a:gd name="connsiteY130" fmla="*/ 259308 h 2139287"/>
              <a:gd name="connsiteX131" fmla="*/ 1692322 w 2562367"/>
              <a:gd name="connsiteY131" fmla="*/ 245660 h 2139287"/>
              <a:gd name="connsiteX132" fmla="*/ 1712794 w 2562367"/>
              <a:gd name="connsiteY132" fmla="*/ 238836 h 2139287"/>
              <a:gd name="connsiteX133" fmla="*/ 1723030 w 2562367"/>
              <a:gd name="connsiteY133" fmla="*/ 235424 h 2139287"/>
              <a:gd name="connsiteX134" fmla="*/ 1753737 w 2562367"/>
              <a:gd name="connsiteY134" fmla="*/ 221776 h 2139287"/>
              <a:gd name="connsiteX135" fmla="*/ 1763973 w 2562367"/>
              <a:gd name="connsiteY135" fmla="*/ 218364 h 2139287"/>
              <a:gd name="connsiteX136" fmla="*/ 1774209 w 2562367"/>
              <a:gd name="connsiteY136" fmla="*/ 211541 h 2139287"/>
              <a:gd name="connsiteX137" fmla="*/ 1787856 w 2562367"/>
              <a:gd name="connsiteY137" fmla="*/ 208129 h 2139287"/>
              <a:gd name="connsiteX138" fmla="*/ 1818564 w 2562367"/>
              <a:gd name="connsiteY138" fmla="*/ 197893 h 2139287"/>
              <a:gd name="connsiteX139" fmla="*/ 1828800 w 2562367"/>
              <a:gd name="connsiteY139" fmla="*/ 194481 h 2139287"/>
              <a:gd name="connsiteX140" fmla="*/ 1839036 w 2562367"/>
              <a:gd name="connsiteY140" fmla="*/ 187657 h 2139287"/>
              <a:gd name="connsiteX141" fmla="*/ 1869743 w 2562367"/>
              <a:gd name="connsiteY141" fmla="*/ 177421 h 2139287"/>
              <a:gd name="connsiteX142" fmla="*/ 1920922 w 2562367"/>
              <a:gd name="connsiteY142" fmla="*/ 160362 h 2139287"/>
              <a:gd name="connsiteX143" fmla="*/ 2002809 w 2562367"/>
              <a:gd name="connsiteY143" fmla="*/ 133066 h 2139287"/>
              <a:gd name="connsiteX144" fmla="*/ 2033516 w 2562367"/>
              <a:gd name="connsiteY144" fmla="*/ 122830 h 2139287"/>
              <a:gd name="connsiteX145" fmla="*/ 2043752 w 2562367"/>
              <a:gd name="connsiteY145" fmla="*/ 119418 h 2139287"/>
              <a:gd name="connsiteX146" fmla="*/ 2060812 w 2562367"/>
              <a:gd name="connsiteY146" fmla="*/ 116006 h 2139287"/>
              <a:gd name="connsiteX147" fmla="*/ 2081283 w 2562367"/>
              <a:gd name="connsiteY147" fmla="*/ 109182 h 2139287"/>
              <a:gd name="connsiteX148" fmla="*/ 2091519 w 2562367"/>
              <a:gd name="connsiteY148" fmla="*/ 105770 h 2139287"/>
              <a:gd name="connsiteX149" fmla="*/ 2111991 w 2562367"/>
              <a:gd name="connsiteY149" fmla="*/ 102359 h 2139287"/>
              <a:gd name="connsiteX150" fmla="*/ 2135874 w 2562367"/>
              <a:gd name="connsiteY150" fmla="*/ 95535 h 2139287"/>
              <a:gd name="connsiteX151" fmla="*/ 2156346 w 2562367"/>
              <a:gd name="connsiteY151" fmla="*/ 88711 h 2139287"/>
              <a:gd name="connsiteX152" fmla="*/ 2190465 w 2562367"/>
              <a:gd name="connsiteY152" fmla="*/ 81887 h 2139287"/>
              <a:gd name="connsiteX153" fmla="*/ 2217761 w 2562367"/>
              <a:gd name="connsiteY153" fmla="*/ 78475 h 2139287"/>
              <a:gd name="connsiteX154" fmla="*/ 2238233 w 2562367"/>
              <a:gd name="connsiteY154" fmla="*/ 75063 h 2139287"/>
              <a:gd name="connsiteX155" fmla="*/ 2272352 w 2562367"/>
              <a:gd name="connsiteY155" fmla="*/ 71651 h 2139287"/>
              <a:gd name="connsiteX156" fmla="*/ 2292824 w 2562367"/>
              <a:gd name="connsiteY156" fmla="*/ 64827 h 2139287"/>
              <a:gd name="connsiteX157" fmla="*/ 2316707 w 2562367"/>
              <a:gd name="connsiteY157" fmla="*/ 58003 h 2139287"/>
              <a:gd name="connsiteX158" fmla="*/ 2340591 w 2562367"/>
              <a:gd name="connsiteY158" fmla="*/ 54591 h 2139287"/>
              <a:gd name="connsiteX159" fmla="*/ 2371298 w 2562367"/>
              <a:gd name="connsiteY159" fmla="*/ 44356 h 2139287"/>
              <a:gd name="connsiteX160" fmla="*/ 2381534 w 2562367"/>
              <a:gd name="connsiteY160" fmla="*/ 40944 h 2139287"/>
              <a:gd name="connsiteX161" fmla="*/ 2412242 w 2562367"/>
              <a:gd name="connsiteY161" fmla="*/ 34120 h 2139287"/>
              <a:gd name="connsiteX162" fmla="*/ 2425889 w 2562367"/>
              <a:gd name="connsiteY162" fmla="*/ 30708 h 2139287"/>
              <a:gd name="connsiteX163" fmla="*/ 2436125 w 2562367"/>
              <a:gd name="connsiteY163" fmla="*/ 27296 h 2139287"/>
              <a:gd name="connsiteX164" fmla="*/ 2460009 w 2562367"/>
              <a:gd name="connsiteY164" fmla="*/ 23884 h 2139287"/>
              <a:gd name="connsiteX165" fmla="*/ 2483892 w 2562367"/>
              <a:gd name="connsiteY165" fmla="*/ 17060 h 2139287"/>
              <a:gd name="connsiteX166" fmla="*/ 2514600 w 2562367"/>
              <a:gd name="connsiteY166" fmla="*/ 13648 h 2139287"/>
              <a:gd name="connsiteX167" fmla="*/ 2524836 w 2562367"/>
              <a:gd name="connsiteY167" fmla="*/ 10236 h 2139287"/>
              <a:gd name="connsiteX168" fmla="*/ 2555543 w 2562367"/>
              <a:gd name="connsiteY168" fmla="*/ 3412 h 2139287"/>
              <a:gd name="connsiteX169" fmla="*/ 2562367 w 2562367"/>
              <a:gd name="connsiteY169" fmla="*/ 0 h 213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2562367" h="2139287">
                <a:moveTo>
                  <a:pt x="0" y="2139287"/>
                </a:moveTo>
                <a:cubicBezTo>
                  <a:pt x="10236" y="2105168"/>
                  <a:pt x="20298" y="2070996"/>
                  <a:pt x="30707" y="2036929"/>
                </a:cubicBezTo>
                <a:cubicBezTo>
                  <a:pt x="32809" y="2030050"/>
                  <a:pt x="37531" y="2016457"/>
                  <a:pt x="37531" y="2016457"/>
                </a:cubicBezTo>
                <a:cubicBezTo>
                  <a:pt x="38668" y="2007359"/>
                  <a:pt x="39022" y="1998128"/>
                  <a:pt x="40943" y="1989162"/>
                </a:cubicBezTo>
                <a:cubicBezTo>
                  <a:pt x="42450" y="1982129"/>
                  <a:pt x="46022" y="1975668"/>
                  <a:pt x="47767" y="1968690"/>
                </a:cubicBezTo>
                <a:cubicBezTo>
                  <a:pt x="58430" y="1926039"/>
                  <a:pt x="44804" y="1979059"/>
                  <a:pt x="54591" y="1944806"/>
                </a:cubicBezTo>
                <a:cubicBezTo>
                  <a:pt x="55879" y="1940297"/>
                  <a:pt x="56656" y="1935650"/>
                  <a:pt x="58003" y="1931159"/>
                </a:cubicBezTo>
                <a:cubicBezTo>
                  <a:pt x="60070" y="1924269"/>
                  <a:pt x="62552" y="1917511"/>
                  <a:pt x="64827" y="1910687"/>
                </a:cubicBezTo>
                <a:lnTo>
                  <a:pt x="75062" y="1879979"/>
                </a:lnTo>
                <a:lnTo>
                  <a:pt x="88710" y="1839036"/>
                </a:lnTo>
                <a:lnTo>
                  <a:pt x="92122" y="1828800"/>
                </a:lnTo>
                <a:cubicBezTo>
                  <a:pt x="93259" y="1825388"/>
                  <a:pt x="93539" y="1821556"/>
                  <a:pt x="95534" y="1818564"/>
                </a:cubicBezTo>
                <a:lnTo>
                  <a:pt x="102358" y="1808329"/>
                </a:lnTo>
                <a:lnTo>
                  <a:pt x="109182" y="1787857"/>
                </a:lnTo>
                <a:cubicBezTo>
                  <a:pt x="110319" y="1784445"/>
                  <a:pt x="110599" y="1780614"/>
                  <a:pt x="112594" y="1777621"/>
                </a:cubicBezTo>
                <a:cubicBezTo>
                  <a:pt x="114869" y="1774209"/>
                  <a:pt x="117752" y="1771132"/>
                  <a:pt x="119418" y="1767385"/>
                </a:cubicBezTo>
                <a:cubicBezTo>
                  <a:pt x="122339" y="1760812"/>
                  <a:pt x="123967" y="1753738"/>
                  <a:pt x="126242" y="1746914"/>
                </a:cubicBezTo>
                <a:cubicBezTo>
                  <a:pt x="127379" y="1743502"/>
                  <a:pt x="127659" y="1739671"/>
                  <a:pt x="129654" y="1736678"/>
                </a:cubicBezTo>
                <a:lnTo>
                  <a:pt x="136477" y="1726442"/>
                </a:lnTo>
                <a:cubicBezTo>
                  <a:pt x="138384" y="1718812"/>
                  <a:pt x="143390" y="1697308"/>
                  <a:pt x="146713" y="1692323"/>
                </a:cubicBezTo>
                <a:cubicBezTo>
                  <a:pt x="148988" y="1688911"/>
                  <a:pt x="151872" y="1685834"/>
                  <a:pt x="153537" y="1682087"/>
                </a:cubicBezTo>
                <a:cubicBezTo>
                  <a:pt x="153538" y="1682085"/>
                  <a:pt x="162067" y="1656498"/>
                  <a:pt x="163773" y="1651379"/>
                </a:cubicBezTo>
                <a:cubicBezTo>
                  <a:pt x="164910" y="1647967"/>
                  <a:pt x="165190" y="1644136"/>
                  <a:pt x="167185" y="1641144"/>
                </a:cubicBezTo>
                <a:cubicBezTo>
                  <a:pt x="180299" y="1621473"/>
                  <a:pt x="168945" y="1640449"/>
                  <a:pt x="177421" y="1620672"/>
                </a:cubicBezTo>
                <a:cubicBezTo>
                  <a:pt x="179425" y="1615997"/>
                  <a:pt x="182356" y="1611747"/>
                  <a:pt x="184245" y="1607024"/>
                </a:cubicBezTo>
                <a:cubicBezTo>
                  <a:pt x="186916" y="1600346"/>
                  <a:pt x="187078" y="1592538"/>
                  <a:pt x="191068" y="1586553"/>
                </a:cubicBezTo>
                <a:cubicBezTo>
                  <a:pt x="193343" y="1583141"/>
                  <a:pt x="196227" y="1580064"/>
                  <a:pt x="197892" y="1576317"/>
                </a:cubicBezTo>
                <a:cubicBezTo>
                  <a:pt x="200813" y="1569744"/>
                  <a:pt x="200726" y="1561830"/>
                  <a:pt x="204716" y="1555845"/>
                </a:cubicBezTo>
                <a:cubicBezTo>
                  <a:pt x="206991" y="1552433"/>
                  <a:pt x="209874" y="1549356"/>
                  <a:pt x="211540" y="1545609"/>
                </a:cubicBezTo>
                <a:cubicBezTo>
                  <a:pt x="214461" y="1539036"/>
                  <a:pt x="216089" y="1531962"/>
                  <a:pt x="218364" y="1525138"/>
                </a:cubicBezTo>
                <a:cubicBezTo>
                  <a:pt x="219501" y="1521726"/>
                  <a:pt x="219781" y="1517895"/>
                  <a:pt x="221776" y="1514902"/>
                </a:cubicBezTo>
                <a:cubicBezTo>
                  <a:pt x="241333" y="1485567"/>
                  <a:pt x="217886" y="1522683"/>
                  <a:pt x="232012" y="1494430"/>
                </a:cubicBezTo>
                <a:cubicBezTo>
                  <a:pt x="233846" y="1490762"/>
                  <a:pt x="237171" y="1487941"/>
                  <a:pt x="238836" y="1484194"/>
                </a:cubicBezTo>
                <a:cubicBezTo>
                  <a:pt x="241757" y="1477621"/>
                  <a:pt x="241669" y="1469708"/>
                  <a:pt x="245659" y="1463723"/>
                </a:cubicBezTo>
                <a:cubicBezTo>
                  <a:pt x="247934" y="1460311"/>
                  <a:pt x="250818" y="1457234"/>
                  <a:pt x="252483" y="1453487"/>
                </a:cubicBezTo>
                <a:cubicBezTo>
                  <a:pt x="255404" y="1446914"/>
                  <a:pt x="255317" y="1439000"/>
                  <a:pt x="259307" y="1433015"/>
                </a:cubicBezTo>
                <a:cubicBezTo>
                  <a:pt x="261582" y="1429603"/>
                  <a:pt x="264297" y="1426447"/>
                  <a:pt x="266131" y="1422779"/>
                </a:cubicBezTo>
                <a:cubicBezTo>
                  <a:pt x="267739" y="1419562"/>
                  <a:pt x="267796" y="1415688"/>
                  <a:pt x="269543" y="1412544"/>
                </a:cubicBezTo>
                <a:cubicBezTo>
                  <a:pt x="273526" y="1405375"/>
                  <a:pt x="280597" y="1399853"/>
                  <a:pt x="283191" y="1392072"/>
                </a:cubicBezTo>
                <a:cubicBezTo>
                  <a:pt x="289197" y="1374055"/>
                  <a:pt x="284608" y="1384829"/>
                  <a:pt x="300251" y="1361364"/>
                </a:cubicBezTo>
                <a:cubicBezTo>
                  <a:pt x="302525" y="1357952"/>
                  <a:pt x="305777" y="1355019"/>
                  <a:pt x="307074" y="1351129"/>
                </a:cubicBezTo>
                <a:cubicBezTo>
                  <a:pt x="308211" y="1347717"/>
                  <a:pt x="308491" y="1343886"/>
                  <a:pt x="310486" y="1340893"/>
                </a:cubicBezTo>
                <a:cubicBezTo>
                  <a:pt x="313163" y="1336878"/>
                  <a:pt x="317760" y="1334466"/>
                  <a:pt x="320722" y="1330657"/>
                </a:cubicBezTo>
                <a:cubicBezTo>
                  <a:pt x="325757" y="1324183"/>
                  <a:pt x="331776" y="1317965"/>
                  <a:pt x="334370" y="1310185"/>
                </a:cubicBezTo>
                <a:cubicBezTo>
                  <a:pt x="335507" y="1306773"/>
                  <a:pt x="335535" y="1302758"/>
                  <a:pt x="337782" y="1299950"/>
                </a:cubicBezTo>
                <a:cubicBezTo>
                  <a:pt x="340344" y="1296748"/>
                  <a:pt x="344606" y="1295401"/>
                  <a:pt x="348018" y="1293126"/>
                </a:cubicBezTo>
                <a:cubicBezTo>
                  <a:pt x="349155" y="1289714"/>
                  <a:pt x="349683" y="1286034"/>
                  <a:pt x="351430" y="1282890"/>
                </a:cubicBezTo>
                <a:cubicBezTo>
                  <a:pt x="351434" y="1282883"/>
                  <a:pt x="368487" y="1257303"/>
                  <a:pt x="371901" y="1252182"/>
                </a:cubicBezTo>
                <a:lnTo>
                  <a:pt x="419668" y="1180532"/>
                </a:lnTo>
                <a:lnTo>
                  <a:pt x="440140" y="1149824"/>
                </a:lnTo>
                <a:cubicBezTo>
                  <a:pt x="442415" y="1146412"/>
                  <a:pt x="443552" y="1141863"/>
                  <a:pt x="446964" y="1139588"/>
                </a:cubicBezTo>
                <a:lnTo>
                  <a:pt x="457200" y="1132764"/>
                </a:lnTo>
                <a:cubicBezTo>
                  <a:pt x="461490" y="1119894"/>
                  <a:pt x="462529" y="1113787"/>
                  <a:pt x="474259" y="1102057"/>
                </a:cubicBezTo>
                <a:cubicBezTo>
                  <a:pt x="477671" y="1098645"/>
                  <a:pt x="481532" y="1095630"/>
                  <a:pt x="484495" y="1091821"/>
                </a:cubicBezTo>
                <a:cubicBezTo>
                  <a:pt x="484500" y="1091814"/>
                  <a:pt x="501553" y="1066235"/>
                  <a:pt x="504967" y="1061114"/>
                </a:cubicBezTo>
                <a:cubicBezTo>
                  <a:pt x="507242" y="1057702"/>
                  <a:pt x="508379" y="1053153"/>
                  <a:pt x="511791" y="1050878"/>
                </a:cubicBezTo>
                <a:lnTo>
                  <a:pt x="522027" y="1044054"/>
                </a:lnTo>
                <a:lnTo>
                  <a:pt x="542498" y="1013347"/>
                </a:lnTo>
                <a:cubicBezTo>
                  <a:pt x="544773" y="1009935"/>
                  <a:pt x="546422" y="1006011"/>
                  <a:pt x="549322" y="1003111"/>
                </a:cubicBezTo>
                <a:cubicBezTo>
                  <a:pt x="552734" y="999699"/>
                  <a:pt x="556469" y="996582"/>
                  <a:pt x="559558" y="992875"/>
                </a:cubicBezTo>
                <a:cubicBezTo>
                  <a:pt x="573775" y="975815"/>
                  <a:pt x="557852" y="988326"/>
                  <a:pt x="576618" y="975815"/>
                </a:cubicBezTo>
                <a:cubicBezTo>
                  <a:pt x="577755" y="972403"/>
                  <a:pt x="578035" y="968572"/>
                  <a:pt x="580030" y="965579"/>
                </a:cubicBezTo>
                <a:cubicBezTo>
                  <a:pt x="589633" y="951175"/>
                  <a:pt x="597183" y="955250"/>
                  <a:pt x="610737" y="941696"/>
                </a:cubicBezTo>
                <a:cubicBezTo>
                  <a:pt x="614149" y="938284"/>
                  <a:pt x="617164" y="934422"/>
                  <a:pt x="620973" y="931460"/>
                </a:cubicBezTo>
                <a:cubicBezTo>
                  <a:pt x="627447" y="926425"/>
                  <a:pt x="641445" y="917812"/>
                  <a:pt x="641445" y="917812"/>
                </a:cubicBezTo>
                <a:cubicBezTo>
                  <a:pt x="643719" y="914400"/>
                  <a:pt x="645182" y="910276"/>
                  <a:pt x="648268" y="907576"/>
                </a:cubicBezTo>
                <a:cubicBezTo>
                  <a:pt x="654440" y="902175"/>
                  <a:pt x="668740" y="893929"/>
                  <a:pt x="668740" y="893929"/>
                </a:cubicBezTo>
                <a:cubicBezTo>
                  <a:pt x="688079" y="864921"/>
                  <a:pt x="656222" y="909863"/>
                  <a:pt x="696036" y="870045"/>
                </a:cubicBezTo>
                <a:cubicBezTo>
                  <a:pt x="721418" y="844660"/>
                  <a:pt x="689298" y="875818"/>
                  <a:pt x="719919" y="849573"/>
                </a:cubicBezTo>
                <a:cubicBezTo>
                  <a:pt x="723583" y="846433"/>
                  <a:pt x="726448" y="842427"/>
                  <a:pt x="730155" y="839338"/>
                </a:cubicBezTo>
                <a:cubicBezTo>
                  <a:pt x="733305" y="836713"/>
                  <a:pt x="737326" y="835238"/>
                  <a:pt x="740391" y="832514"/>
                </a:cubicBezTo>
                <a:cubicBezTo>
                  <a:pt x="747604" y="826103"/>
                  <a:pt x="755509" y="820072"/>
                  <a:pt x="760862" y="812042"/>
                </a:cubicBezTo>
                <a:cubicBezTo>
                  <a:pt x="763137" y="808630"/>
                  <a:pt x="764484" y="804368"/>
                  <a:pt x="767686" y="801806"/>
                </a:cubicBezTo>
                <a:cubicBezTo>
                  <a:pt x="770494" y="799559"/>
                  <a:pt x="774510" y="799531"/>
                  <a:pt x="777922" y="798394"/>
                </a:cubicBezTo>
                <a:cubicBezTo>
                  <a:pt x="780197" y="794982"/>
                  <a:pt x="781846" y="791058"/>
                  <a:pt x="784746" y="788159"/>
                </a:cubicBezTo>
                <a:cubicBezTo>
                  <a:pt x="787646" y="785259"/>
                  <a:pt x="792313" y="784448"/>
                  <a:pt x="794982" y="781335"/>
                </a:cubicBezTo>
                <a:cubicBezTo>
                  <a:pt x="819674" y="752528"/>
                  <a:pt x="792066" y="773043"/>
                  <a:pt x="815454" y="757451"/>
                </a:cubicBezTo>
                <a:cubicBezTo>
                  <a:pt x="817728" y="754039"/>
                  <a:pt x="819191" y="749915"/>
                  <a:pt x="822277" y="747215"/>
                </a:cubicBezTo>
                <a:cubicBezTo>
                  <a:pt x="828449" y="741814"/>
                  <a:pt x="842749" y="733567"/>
                  <a:pt x="842749" y="733567"/>
                </a:cubicBezTo>
                <a:cubicBezTo>
                  <a:pt x="858011" y="710676"/>
                  <a:pt x="840032" y="733105"/>
                  <a:pt x="859809" y="719920"/>
                </a:cubicBezTo>
                <a:cubicBezTo>
                  <a:pt x="863824" y="717243"/>
                  <a:pt x="866119" y="712489"/>
                  <a:pt x="870045" y="709684"/>
                </a:cubicBezTo>
                <a:cubicBezTo>
                  <a:pt x="874184" y="706728"/>
                  <a:pt x="879331" y="705477"/>
                  <a:pt x="883692" y="702860"/>
                </a:cubicBezTo>
                <a:cubicBezTo>
                  <a:pt x="890725" y="698640"/>
                  <a:pt x="898365" y="695011"/>
                  <a:pt x="904164" y="689212"/>
                </a:cubicBezTo>
                <a:cubicBezTo>
                  <a:pt x="907576" y="685800"/>
                  <a:pt x="910473" y="681781"/>
                  <a:pt x="914400" y="678976"/>
                </a:cubicBezTo>
                <a:cubicBezTo>
                  <a:pt x="918539" y="676020"/>
                  <a:pt x="923602" y="674623"/>
                  <a:pt x="928048" y="672153"/>
                </a:cubicBezTo>
                <a:cubicBezTo>
                  <a:pt x="933845" y="668933"/>
                  <a:pt x="939421" y="665329"/>
                  <a:pt x="945107" y="661917"/>
                </a:cubicBezTo>
                <a:cubicBezTo>
                  <a:pt x="947382" y="658505"/>
                  <a:pt x="949031" y="654581"/>
                  <a:pt x="951931" y="651681"/>
                </a:cubicBezTo>
                <a:cubicBezTo>
                  <a:pt x="954831" y="648781"/>
                  <a:pt x="959017" y="647482"/>
                  <a:pt x="962167" y="644857"/>
                </a:cubicBezTo>
                <a:cubicBezTo>
                  <a:pt x="965874" y="641768"/>
                  <a:pt x="968696" y="637710"/>
                  <a:pt x="972403" y="634621"/>
                </a:cubicBezTo>
                <a:cubicBezTo>
                  <a:pt x="975553" y="631996"/>
                  <a:pt x="979489" y="630422"/>
                  <a:pt x="982639" y="627797"/>
                </a:cubicBezTo>
                <a:cubicBezTo>
                  <a:pt x="1008910" y="605905"/>
                  <a:pt x="977695" y="627681"/>
                  <a:pt x="1003110" y="610738"/>
                </a:cubicBezTo>
                <a:cubicBezTo>
                  <a:pt x="1005385" y="607326"/>
                  <a:pt x="1006732" y="603064"/>
                  <a:pt x="1009934" y="600502"/>
                </a:cubicBezTo>
                <a:cubicBezTo>
                  <a:pt x="1012742" y="598255"/>
                  <a:pt x="1016953" y="598698"/>
                  <a:pt x="1020170" y="597090"/>
                </a:cubicBezTo>
                <a:cubicBezTo>
                  <a:pt x="1046627" y="583861"/>
                  <a:pt x="1014914" y="595430"/>
                  <a:pt x="1040642" y="586854"/>
                </a:cubicBezTo>
                <a:cubicBezTo>
                  <a:pt x="1050922" y="580000"/>
                  <a:pt x="1052403" y="578401"/>
                  <a:pt x="1064525" y="573206"/>
                </a:cubicBezTo>
                <a:cubicBezTo>
                  <a:pt x="1067831" y="571789"/>
                  <a:pt x="1071349" y="570931"/>
                  <a:pt x="1074761" y="569794"/>
                </a:cubicBezTo>
                <a:cubicBezTo>
                  <a:pt x="1086542" y="558014"/>
                  <a:pt x="1084055" y="559536"/>
                  <a:pt x="1098645" y="549323"/>
                </a:cubicBezTo>
                <a:cubicBezTo>
                  <a:pt x="1105364" y="544620"/>
                  <a:pt x="1119116" y="535675"/>
                  <a:pt x="1119116" y="535675"/>
                </a:cubicBezTo>
                <a:cubicBezTo>
                  <a:pt x="1121391" y="532263"/>
                  <a:pt x="1122790" y="528064"/>
                  <a:pt x="1125940" y="525439"/>
                </a:cubicBezTo>
                <a:cubicBezTo>
                  <a:pt x="1129847" y="522183"/>
                  <a:pt x="1135172" y="521139"/>
                  <a:pt x="1139588" y="518615"/>
                </a:cubicBezTo>
                <a:cubicBezTo>
                  <a:pt x="1158108" y="508032"/>
                  <a:pt x="1141293" y="514635"/>
                  <a:pt x="1160059" y="508379"/>
                </a:cubicBezTo>
                <a:cubicBezTo>
                  <a:pt x="1167604" y="500834"/>
                  <a:pt x="1171031" y="496070"/>
                  <a:pt x="1180531" y="491320"/>
                </a:cubicBezTo>
                <a:cubicBezTo>
                  <a:pt x="1183748" y="489712"/>
                  <a:pt x="1187623" y="489655"/>
                  <a:pt x="1190767" y="487908"/>
                </a:cubicBezTo>
                <a:cubicBezTo>
                  <a:pt x="1197936" y="483925"/>
                  <a:pt x="1204415" y="478809"/>
                  <a:pt x="1211239" y="474260"/>
                </a:cubicBezTo>
                <a:cubicBezTo>
                  <a:pt x="1214651" y="471985"/>
                  <a:pt x="1217958" y="469546"/>
                  <a:pt x="1221474" y="467436"/>
                </a:cubicBezTo>
                <a:cubicBezTo>
                  <a:pt x="1233884" y="459990"/>
                  <a:pt x="1247463" y="452210"/>
                  <a:pt x="1259006" y="443553"/>
                </a:cubicBezTo>
                <a:cubicBezTo>
                  <a:pt x="1262092" y="441238"/>
                  <a:pt x="1277904" y="428986"/>
                  <a:pt x="1282889" y="426493"/>
                </a:cubicBezTo>
                <a:cubicBezTo>
                  <a:pt x="1286106" y="424885"/>
                  <a:pt x="1289908" y="424689"/>
                  <a:pt x="1293125" y="423081"/>
                </a:cubicBezTo>
                <a:cubicBezTo>
                  <a:pt x="1296793" y="421247"/>
                  <a:pt x="1299693" y="418091"/>
                  <a:pt x="1303361" y="416257"/>
                </a:cubicBezTo>
                <a:cubicBezTo>
                  <a:pt x="1331614" y="402131"/>
                  <a:pt x="1294498" y="425578"/>
                  <a:pt x="1323833" y="406021"/>
                </a:cubicBezTo>
                <a:cubicBezTo>
                  <a:pt x="1326107" y="402609"/>
                  <a:pt x="1327179" y="397958"/>
                  <a:pt x="1330656" y="395785"/>
                </a:cubicBezTo>
                <a:cubicBezTo>
                  <a:pt x="1336756" y="391973"/>
                  <a:pt x="1351128" y="388962"/>
                  <a:pt x="1351128" y="388962"/>
                </a:cubicBezTo>
                <a:cubicBezTo>
                  <a:pt x="1380463" y="369405"/>
                  <a:pt x="1343347" y="392852"/>
                  <a:pt x="1371600" y="378726"/>
                </a:cubicBezTo>
                <a:cubicBezTo>
                  <a:pt x="1375268" y="376892"/>
                  <a:pt x="1378168" y="373736"/>
                  <a:pt x="1381836" y="371902"/>
                </a:cubicBezTo>
                <a:cubicBezTo>
                  <a:pt x="1385053" y="370294"/>
                  <a:pt x="1388854" y="370098"/>
                  <a:pt x="1392071" y="368490"/>
                </a:cubicBezTo>
                <a:cubicBezTo>
                  <a:pt x="1395739" y="366656"/>
                  <a:pt x="1398560" y="363331"/>
                  <a:pt x="1402307" y="361666"/>
                </a:cubicBezTo>
                <a:cubicBezTo>
                  <a:pt x="1408880" y="358745"/>
                  <a:pt x="1416794" y="358832"/>
                  <a:pt x="1422779" y="354842"/>
                </a:cubicBezTo>
                <a:cubicBezTo>
                  <a:pt x="1426191" y="352567"/>
                  <a:pt x="1429268" y="349684"/>
                  <a:pt x="1433015" y="348018"/>
                </a:cubicBezTo>
                <a:cubicBezTo>
                  <a:pt x="1439588" y="345097"/>
                  <a:pt x="1447501" y="345184"/>
                  <a:pt x="1453486" y="341194"/>
                </a:cubicBezTo>
                <a:cubicBezTo>
                  <a:pt x="1456898" y="338919"/>
                  <a:pt x="1459975" y="336035"/>
                  <a:pt x="1463722" y="334370"/>
                </a:cubicBezTo>
                <a:cubicBezTo>
                  <a:pt x="1470295" y="331449"/>
                  <a:pt x="1478209" y="331537"/>
                  <a:pt x="1484194" y="327547"/>
                </a:cubicBezTo>
                <a:cubicBezTo>
                  <a:pt x="1487606" y="325272"/>
                  <a:pt x="1490661" y="322338"/>
                  <a:pt x="1494430" y="320723"/>
                </a:cubicBezTo>
                <a:cubicBezTo>
                  <a:pt x="1498740" y="318876"/>
                  <a:pt x="1503586" y="318658"/>
                  <a:pt x="1508077" y="317311"/>
                </a:cubicBezTo>
                <a:cubicBezTo>
                  <a:pt x="1514967" y="315244"/>
                  <a:pt x="1521725" y="312762"/>
                  <a:pt x="1528549" y="310487"/>
                </a:cubicBezTo>
                <a:lnTo>
                  <a:pt x="1549021" y="303663"/>
                </a:lnTo>
                <a:cubicBezTo>
                  <a:pt x="1552433" y="302526"/>
                  <a:pt x="1556264" y="302246"/>
                  <a:pt x="1559256" y="300251"/>
                </a:cubicBezTo>
                <a:cubicBezTo>
                  <a:pt x="1588591" y="280694"/>
                  <a:pt x="1551475" y="304141"/>
                  <a:pt x="1579728" y="290015"/>
                </a:cubicBezTo>
                <a:cubicBezTo>
                  <a:pt x="1583396" y="288181"/>
                  <a:pt x="1586217" y="284856"/>
                  <a:pt x="1589964" y="283191"/>
                </a:cubicBezTo>
                <a:cubicBezTo>
                  <a:pt x="1596537" y="280270"/>
                  <a:pt x="1603612" y="278642"/>
                  <a:pt x="1610436" y="276367"/>
                </a:cubicBezTo>
                <a:lnTo>
                  <a:pt x="1620671" y="272956"/>
                </a:lnTo>
                <a:cubicBezTo>
                  <a:pt x="1636892" y="262142"/>
                  <a:pt x="1627017" y="267429"/>
                  <a:pt x="1651379" y="259308"/>
                </a:cubicBezTo>
                <a:lnTo>
                  <a:pt x="1692322" y="245660"/>
                </a:lnTo>
                <a:lnTo>
                  <a:pt x="1712794" y="238836"/>
                </a:lnTo>
                <a:lnTo>
                  <a:pt x="1723030" y="235424"/>
                </a:lnTo>
                <a:cubicBezTo>
                  <a:pt x="1739250" y="224610"/>
                  <a:pt x="1729375" y="229897"/>
                  <a:pt x="1753737" y="221776"/>
                </a:cubicBezTo>
                <a:cubicBezTo>
                  <a:pt x="1757149" y="220639"/>
                  <a:pt x="1760980" y="220359"/>
                  <a:pt x="1763973" y="218364"/>
                </a:cubicBezTo>
                <a:cubicBezTo>
                  <a:pt x="1767385" y="216090"/>
                  <a:pt x="1770440" y="213156"/>
                  <a:pt x="1774209" y="211541"/>
                </a:cubicBezTo>
                <a:cubicBezTo>
                  <a:pt x="1778519" y="209694"/>
                  <a:pt x="1783365" y="209476"/>
                  <a:pt x="1787856" y="208129"/>
                </a:cubicBezTo>
                <a:cubicBezTo>
                  <a:pt x="1798191" y="205029"/>
                  <a:pt x="1808328" y="201305"/>
                  <a:pt x="1818564" y="197893"/>
                </a:cubicBezTo>
                <a:cubicBezTo>
                  <a:pt x="1821976" y="196756"/>
                  <a:pt x="1825807" y="196476"/>
                  <a:pt x="1828800" y="194481"/>
                </a:cubicBezTo>
                <a:cubicBezTo>
                  <a:pt x="1832212" y="192206"/>
                  <a:pt x="1835289" y="189323"/>
                  <a:pt x="1839036" y="187657"/>
                </a:cubicBezTo>
                <a:cubicBezTo>
                  <a:pt x="1839039" y="187655"/>
                  <a:pt x="1864624" y="179127"/>
                  <a:pt x="1869743" y="177421"/>
                </a:cubicBezTo>
                <a:lnTo>
                  <a:pt x="1920922" y="160362"/>
                </a:lnTo>
                <a:lnTo>
                  <a:pt x="2002809" y="133066"/>
                </a:lnTo>
                <a:lnTo>
                  <a:pt x="2033516" y="122830"/>
                </a:lnTo>
                <a:cubicBezTo>
                  <a:pt x="2036928" y="121693"/>
                  <a:pt x="2040225" y="120123"/>
                  <a:pt x="2043752" y="119418"/>
                </a:cubicBezTo>
                <a:cubicBezTo>
                  <a:pt x="2049439" y="118281"/>
                  <a:pt x="2055217" y="117532"/>
                  <a:pt x="2060812" y="116006"/>
                </a:cubicBezTo>
                <a:cubicBezTo>
                  <a:pt x="2067751" y="114113"/>
                  <a:pt x="2074459" y="111457"/>
                  <a:pt x="2081283" y="109182"/>
                </a:cubicBezTo>
                <a:cubicBezTo>
                  <a:pt x="2084695" y="108045"/>
                  <a:pt x="2087971" y="106361"/>
                  <a:pt x="2091519" y="105770"/>
                </a:cubicBezTo>
                <a:lnTo>
                  <a:pt x="2111991" y="102359"/>
                </a:lnTo>
                <a:cubicBezTo>
                  <a:pt x="2146392" y="90892"/>
                  <a:pt x="2093032" y="108388"/>
                  <a:pt x="2135874" y="95535"/>
                </a:cubicBezTo>
                <a:cubicBezTo>
                  <a:pt x="2142764" y="93468"/>
                  <a:pt x="2149293" y="90122"/>
                  <a:pt x="2156346" y="88711"/>
                </a:cubicBezTo>
                <a:cubicBezTo>
                  <a:pt x="2167719" y="86436"/>
                  <a:pt x="2178956" y="83326"/>
                  <a:pt x="2190465" y="81887"/>
                </a:cubicBezTo>
                <a:lnTo>
                  <a:pt x="2217761" y="78475"/>
                </a:lnTo>
                <a:cubicBezTo>
                  <a:pt x="2224610" y="77497"/>
                  <a:pt x="2231368" y="75921"/>
                  <a:pt x="2238233" y="75063"/>
                </a:cubicBezTo>
                <a:cubicBezTo>
                  <a:pt x="2249574" y="73645"/>
                  <a:pt x="2260979" y="72788"/>
                  <a:pt x="2272352" y="71651"/>
                </a:cubicBezTo>
                <a:lnTo>
                  <a:pt x="2292824" y="64827"/>
                </a:lnTo>
                <a:cubicBezTo>
                  <a:pt x="2301596" y="61903"/>
                  <a:pt x="2307278" y="59717"/>
                  <a:pt x="2316707" y="58003"/>
                </a:cubicBezTo>
                <a:cubicBezTo>
                  <a:pt x="2324619" y="56564"/>
                  <a:pt x="2332630" y="55728"/>
                  <a:pt x="2340591" y="54591"/>
                </a:cubicBezTo>
                <a:lnTo>
                  <a:pt x="2371298" y="44356"/>
                </a:lnTo>
                <a:cubicBezTo>
                  <a:pt x="2374710" y="43219"/>
                  <a:pt x="2378045" y="41816"/>
                  <a:pt x="2381534" y="40944"/>
                </a:cubicBezTo>
                <a:cubicBezTo>
                  <a:pt x="2414827" y="32621"/>
                  <a:pt x="2373247" y="42786"/>
                  <a:pt x="2412242" y="34120"/>
                </a:cubicBezTo>
                <a:cubicBezTo>
                  <a:pt x="2416819" y="33103"/>
                  <a:pt x="2421380" y="31996"/>
                  <a:pt x="2425889" y="30708"/>
                </a:cubicBezTo>
                <a:cubicBezTo>
                  <a:pt x="2429347" y="29720"/>
                  <a:pt x="2432598" y="28001"/>
                  <a:pt x="2436125" y="27296"/>
                </a:cubicBezTo>
                <a:cubicBezTo>
                  <a:pt x="2444011" y="25719"/>
                  <a:pt x="2452048" y="25021"/>
                  <a:pt x="2460009" y="23884"/>
                </a:cubicBezTo>
                <a:cubicBezTo>
                  <a:pt x="2467651" y="21337"/>
                  <a:pt x="2475938" y="18284"/>
                  <a:pt x="2483892" y="17060"/>
                </a:cubicBezTo>
                <a:cubicBezTo>
                  <a:pt x="2494071" y="15494"/>
                  <a:pt x="2504364" y="14785"/>
                  <a:pt x="2514600" y="13648"/>
                </a:cubicBezTo>
                <a:cubicBezTo>
                  <a:pt x="2518012" y="12511"/>
                  <a:pt x="2521347" y="11108"/>
                  <a:pt x="2524836" y="10236"/>
                </a:cubicBezTo>
                <a:cubicBezTo>
                  <a:pt x="2535651" y="7532"/>
                  <a:pt x="2545037" y="6914"/>
                  <a:pt x="2555543" y="3412"/>
                </a:cubicBezTo>
                <a:cubicBezTo>
                  <a:pt x="2557956" y="2608"/>
                  <a:pt x="2560092" y="1137"/>
                  <a:pt x="2562367" y="0"/>
                </a:cubicBezTo>
              </a:path>
            </a:pathLst>
          </a:custGeom>
          <a:noFill/>
          <a:ln w="317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800">
              <a:solidFill>
                <a:schemeClr val="tx1"/>
              </a:solidFill>
              <a:latin typeface="Arial"/>
            </a:endParaRPr>
          </a:p>
        </p:txBody>
      </p:sp>
      <p:sp>
        <p:nvSpPr>
          <p:cNvPr id="102" name="Freeform: Shape 101">
            <a:extLst>
              <a:ext uri="{FF2B5EF4-FFF2-40B4-BE49-F238E27FC236}">
                <a16:creationId xmlns:a16="http://schemas.microsoft.com/office/drawing/2014/main" id="{42E7F225-37C2-4474-8AF1-045EC55D7FD1}"/>
              </a:ext>
            </a:extLst>
          </p:cNvPr>
          <p:cNvSpPr/>
          <p:nvPr/>
        </p:nvSpPr>
        <p:spPr>
          <a:xfrm>
            <a:off x="6217787" y="2091028"/>
            <a:ext cx="1937129" cy="1555852"/>
          </a:xfrm>
          <a:custGeom>
            <a:avLst/>
            <a:gdLst>
              <a:gd name="connsiteX0" fmla="*/ 0 w 2582839"/>
              <a:gd name="connsiteY0" fmla="*/ 2074469 h 2074469"/>
              <a:gd name="connsiteX1" fmla="*/ 71651 w 2582839"/>
              <a:gd name="connsiteY1" fmla="*/ 1900460 h 2074469"/>
              <a:gd name="connsiteX2" fmla="*/ 78475 w 2582839"/>
              <a:gd name="connsiteY2" fmla="*/ 1879988 h 2074469"/>
              <a:gd name="connsiteX3" fmla="*/ 81886 w 2582839"/>
              <a:gd name="connsiteY3" fmla="*/ 1869752 h 2074469"/>
              <a:gd name="connsiteX4" fmla="*/ 95534 w 2582839"/>
              <a:gd name="connsiteY4" fmla="*/ 1845869 h 2074469"/>
              <a:gd name="connsiteX5" fmla="*/ 98946 w 2582839"/>
              <a:gd name="connsiteY5" fmla="*/ 1835633 h 2074469"/>
              <a:gd name="connsiteX6" fmla="*/ 112594 w 2582839"/>
              <a:gd name="connsiteY6" fmla="*/ 1815161 h 2074469"/>
              <a:gd name="connsiteX7" fmla="*/ 122830 w 2582839"/>
              <a:gd name="connsiteY7" fmla="*/ 1794690 h 2074469"/>
              <a:gd name="connsiteX8" fmla="*/ 133066 w 2582839"/>
              <a:gd name="connsiteY8" fmla="*/ 1774218 h 2074469"/>
              <a:gd name="connsiteX9" fmla="*/ 136478 w 2582839"/>
              <a:gd name="connsiteY9" fmla="*/ 1763982 h 2074469"/>
              <a:gd name="connsiteX10" fmla="*/ 143301 w 2582839"/>
              <a:gd name="connsiteY10" fmla="*/ 1753746 h 2074469"/>
              <a:gd name="connsiteX11" fmla="*/ 153537 w 2582839"/>
              <a:gd name="connsiteY11" fmla="*/ 1733275 h 2074469"/>
              <a:gd name="connsiteX12" fmla="*/ 156949 w 2582839"/>
              <a:gd name="connsiteY12" fmla="*/ 1723039 h 2074469"/>
              <a:gd name="connsiteX13" fmla="*/ 163773 w 2582839"/>
              <a:gd name="connsiteY13" fmla="*/ 1712803 h 2074469"/>
              <a:gd name="connsiteX14" fmla="*/ 167185 w 2582839"/>
              <a:gd name="connsiteY14" fmla="*/ 1699155 h 2074469"/>
              <a:gd name="connsiteX15" fmla="*/ 170597 w 2582839"/>
              <a:gd name="connsiteY15" fmla="*/ 1688919 h 2074469"/>
              <a:gd name="connsiteX16" fmla="*/ 174009 w 2582839"/>
              <a:gd name="connsiteY16" fmla="*/ 1668448 h 2074469"/>
              <a:gd name="connsiteX17" fmla="*/ 180833 w 2582839"/>
              <a:gd name="connsiteY17" fmla="*/ 1647976 h 2074469"/>
              <a:gd name="connsiteX18" fmla="*/ 187657 w 2582839"/>
              <a:gd name="connsiteY18" fmla="*/ 1627505 h 2074469"/>
              <a:gd name="connsiteX19" fmla="*/ 197892 w 2582839"/>
              <a:gd name="connsiteY19" fmla="*/ 1596797 h 2074469"/>
              <a:gd name="connsiteX20" fmla="*/ 201304 w 2582839"/>
              <a:gd name="connsiteY20" fmla="*/ 1586561 h 2074469"/>
              <a:gd name="connsiteX21" fmla="*/ 208128 w 2582839"/>
              <a:gd name="connsiteY21" fmla="*/ 1576325 h 2074469"/>
              <a:gd name="connsiteX22" fmla="*/ 211540 w 2582839"/>
              <a:gd name="connsiteY22" fmla="*/ 1566090 h 2074469"/>
              <a:gd name="connsiteX23" fmla="*/ 225188 w 2582839"/>
              <a:gd name="connsiteY23" fmla="*/ 1545618 h 2074469"/>
              <a:gd name="connsiteX24" fmla="*/ 228600 w 2582839"/>
              <a:gd name="connsiteY24" fmla="*/ 1535382 h 2074469"/>
              <a:gd name="connsiteX25" fmla="*/ 235424 w 2582839"/>
              <a:gd name="connsiteY25" fmla="*/ 1525146 h 2074469"/>
              <a:gd name="connsiteX26" fmla="*/ 242248 w 2582839"/>
              <a:gd name="connsiteY26" fmla="*/ 1504675 h 2074469"/>
              <a:gd name="connsiteX27" fmla="*/ 245660 w 2582839"/>
              <a:gd name="connsiteY27" fmla="*/ 1494439 h 2074469"/>
              <a:gd name="connsiteX28" fmla="*/ 255895 w 2582839"/>
              <a:gd name="connsiteY28" fmla="*/ 1473967 h 2074469"/>
              <a:gd name="connsiteX29" fmla="*/ 262719 w 2582839"/>
              <a:gd name="connsiteY29" fmla="*/ 1463731 h 2074469"/>
              <a:gd name="connsiteX30" fmla="*/ 266131 w 2582839"/>
              <a:gd name="connsiteY30" fmla="*/ 1453496 h 2074469"/>
              <a:gd name="connsiteX31" fmla="*/ 279779 w 2582839"/>
              <a:gd name="connsiteY31" fmla="*/ 1433024 h 2074469"/>
              <a:gd name="connsiteX32" fmla="*/ 286603 w 2582839"/>
              <a:gd name="connsiteY32" fmla="*/ 1422788 h 2074469"/>
              <a:gd name="connsiteX33" fmla="*/ 293427 w 2582839"/>
              <a:gd name="connsiteY33" fmla="*/ 1412552 h 2074469"/>
              <a:gd name="connsiteX34" fmla="*/ 300251 w 2582839"/>
              <a:gd name="connsiteY34" fmla="*/ 1402316 h 2074469"/>
              <a:gd name="connsiteX35" fmla="*/ 320722 w 2582839"/>
              <a:gd name="connsiteY35" fmla="*/ 1381845 h 2074469"/>
              <a:gd name="connsiteX36" fmla="*/ 344606 w 2582839"/>
              <a:gd name="connsiteY36" fmla="*/ 1354549 h 2074469"/>
              <a:gd name="connsiteX37" fmla="*/ 361666 w 2582839"/>
              <a:gd name="connsiteY37" fmla="*/ 1323842 h 2074469"/>
              <a:gd name="connsiteX38" fmla="*/ 375313 w 2582839"/>
              <a:gd name="connsiteY38" fmla="*/ 1303370 h 2074469"/>
              <a:gd name="connsiteX39" fmla="*/ 382137 w 2582839"/>
              <a:gd name="connsiteY39" fmla="*/ 1293134 h 2074469"/>
              <a:gd name="connsiteX40" fmla="*/ 399197 w 2582839"/>
              <a:gd name="connsiteY40" fmla="*/ 1272663 h 2074469"/>
              <a:gd name="connsiteX41" fmla="*/ 409433 w 2582839"/>
              <a:gd name="connsiteY41" fmla="*/ 1262427 h 2074469"/>
              <a:gd name="connsiteX42" fmla="*/ 419669 w 2582839"/>
              <a:gd name="connsiteY42" fmla="*/ 1241955 h 2074469"/>
              <a:gd name="connsiteX43" fmla="*/ 429904 w 2582839"/>
              <a:gd name="connsiteY43" fmla="*/ 1231719 h 2074469"/>
              <a:gd name="connsiteX44" fmla="*/ 446964 w 2582839"/>
              <a:gd name="connsiteY44" fmla="*/ 1214660 h 2074469"/>
              <a:gd name="connsiteX45" fmla="*/ 487907 w 2582839"/>
              <a:gd name="connsiteY45" fmla="*/ 1153245 h 2074469"/>
              <a:gd name="connsiteX46" fmla="*/ 494731 w 2582839"/>
              <a:gd name="connsiteY46" fmla="*/ 1143009 h 2074469"/>
              <a:gd name="connsiteX47" fmla="*/ 501555 w 2582839"/>
              <a:gd name="connsiteY47" fmla="*/ 1132773 h 2074469"/>
              <a:gd name="connsiteX48" fmla="*/ 518615 w 2582839"/>
              <a:gd name="connsiteY48" fmla="*/ 1102066 h 2074469"/>
              <a:gd name="connsiteX49" fmla="*/ 528851 w 2582839"/>
              <a:gd name="connsiteY49" fmla="*/ 1091830 h 2074469"/>
              <a:gd name="connsiteX50" fmla="*/ 552734 w 2582839"/>
              <a:gd name="connsiteY50" fmla="*/ 1064534 h 2074469"/>
              <a:gd name="connsiteX51" fmla="*/ 562970 w 2582839"/>
              <a:gd name="connsiteY51" fmla="*/ 1044063 h 2074469"/>
              <a:gd name="connsiteX52" fmla="*/ 573206 w 2582839"/>
              <a:gd name="connsiteY52" fmla="*/ 1037239 h 2074469"/>
              <a:gd name="connsiteX53" fmla="*/ 590266 w 2582839"/>
              <a:gd name="connsiteY53" fmla="*/ 1023591 h 2074469"/>
              <a:gd name="connsiteX54" fmla="*/ 597089 w 2582839"/>
              <a:gd name="connsiteY54" fmla="*/ 1013355 h 2074469"/>
              <a:gd name="connsiteX55" fmla="*/ 617561 w 2582839"/>
              <a:gd name="connsiteY55" fmla="*/ 996296 h 2074469"/>
              <a:gd name="connsiteX56" fmla="*/ 634621 w 2582839"/>
              <a:gd name="connsiteY56" fmla="*/ 975824 h 2074469"/>
              <a:gd name="connsiteX57" fmla="*/ 648269 w 2582839"/>
              <a:gd name="connsiteY57" fmla="*/ 955352 h 2074469"/>
              <a:gd name="connsiteX58" fmla="*/ 655092 w 2582839"/>
              <a:gd name="connsiteY58" fmla="*/ 945116 h 2074469"/>
              <a:gd name="connsiteX59" fmla="*/ 665328 w 2582839"/>
              <a:gd name="connsiteY59" fmla="*/ 941705 h 2074469"/>
              <a:gd name="connsiteX60" fmla="*/ 672152 w 2582839"/>
              <a:gd name="connsiteY60" fmla="*/ 931469 h 2074469"/>
              <a:gd name="connsiteX61" fmla="*/ 692624 w 2582839"/>
              <a:gd name="connsiteY61" fmla="*/ 917821 h 2074469"/>
              <a:gd name="connsiteX62" fmla="*/ 699448 w 2582839"/>
              <a:gd name="connsiteY62" fmla="*/ 907585 h 2074469"/>
              <a:gd name="connsiteX63" fmla="*/ 730155 w 2582839"/>
              <a:gd name="connsiteY63" fmla="*/ 890525 h 2074469"/>
              <a:gd name="connsiteX64" fmla="*/ 736979 w 2582839"/>
              <a:gd name="connsiteY64" fmla="*/ 880290 h 2074469"/>
              <a:gd name="connsiteX65" fmla="*/ 747215 w 2582839"/>
              <a:gd name="connsiteY65" fmla="*/ 876878 h 2074469"/>
              <a:gd name="connsiteX66" fmla="*/ 767686 w 2582839"/>
              <a:gd name="connsiteY66" fmla="*/ 863230 h 2074469"/>
              <a:gd name="connsiteX67" fmla="*/ 767686 w 2582839"/>
              <a:gd name="connsiteY67" fmla="*/ 863230 h 2074469"/>
              <a:gd name="connsiteX68" fmla="*/ 788158 w 2582839"/>
              <a:gd name="connsiteY68" fmla="*/ 842758 h 2074469"/>
              <a:gd name="connsiteX69" fmla="*/ 798394 w 2582839"/>
              <a:gd name="connsiteY69" fmla="*/ 832522 h 2074469"/>
              <a:gd name="connsiteX70" fmla="*/ 808630 w 2582839"/>
              <a:gd name="connsiteY70" fmla="*/ 825699 h 2074469"/>
              <a:gd name="connsiteX71" fmla="*/ 825689 w 2582839"/>
              <a:gd name="connsiteY71" fmla="*/ 808639 h 2074469"/>
              <a:gd name="connsiteX72" fmla="*/ 856397 w 2582839"/>
              <a:gd name="connsiteY72" fmla="*/ 784755 h 2074469"/>
              <a:gd name="connsiteX73" fmla="*/ 866633 w 2582839"/>
              <a:gd name="connsiteY73" fmla="*/ 777931 h 2074469"/>
              <a:gd name="connsiteX74" fmla="*/ 876869 w 2582839"/>
              <a:gd name="connsiteY74" fmla="*/ 771108 h 2074469"/>
              <a:gd name="connsiteX75" fmla="*/ 890516 w 2582839"/>
              <a:gd name="connsiteY75" fmla="*/ 757460 h 2074469"/>
              <a:gd name="connsiteX76" fmla="*/ 910988 w 2582839"/>
              <a:gd name="connsiteY76" fmla="*/ 743812 h 2074469"/>
              <a:gd name="connsiteX77" fmla="*/ 931460 w 2582839"/>
              <a:gd name="connsiteY77" fmla="*/ 730164 h 2074469"/>
              <a:gd name="connsiteX78" fmla="*/ 951931 w 2582839"/>
              <a:gd name="connsiteY78" fmla="*/ 713105 h 2074469"/>
              <a:gd name="connsiteX79" fmla="*/ 962167 w 2582839"/>
              <a:gd name="connsiteY79" fmla="*/ 702869 h 2074469"/>
              <a:gd name="connsiteX80" fmla="*/ 982639 w 2582839"/>
              <a:gd name="connsiteY80" fmla="*/ 689221 h 2074469"/>
              <a:gd name="connsiteX81" fmla="*/ 992875 w 2582839"/>
              <a:gd name="connsiteY81" fmla="*/ 678985 h 2074469"/>
              <a:gd name="connsiteX82" fmla="*/ 1013346 w 2582839"/>
              <a:gd name="connsiteY82" fmla="*/ 668749 h 2074469"/>
              <a:gd name="connsiteX83" fmla="*/ 1023582 w 2582839"/>
              <a:gd name="connsiteY83" fmla="*/ 658513 h 2074469"/>
              <a:gd name="connsiteX84" fmla="*/ 1057701 w 2582839"/>
              <a:gd name="connsiteY84" fmla="*/ 638042 h 2074469"/>
              <a:gd name="connsiteX85" fmla="*/ 1078173 w 2582839"/>
              <a:gd name="connsiteY85" fmla="*/ 624394 h 2074469"/>
              <a:gd name="connsiteX86" fmla="*/ 1095233 w 2582839"/>
              <a:gd name="connsiteY86" fmla="*/ 607334 h 2074469"/>
              <a:gd name="connsiteX87" fmla="*/ 1105469 w 2582839"/>
              <a:gd name="connsiteY87" fmla="*/ 597099 h 2074469"/>
              <a:gd name="connsiteX88" fmla="*/ 1125940 w 2582839"/>
              <a:gd name="connsiteY88" fmla="*/ 586863 h 2074469"/>
              <a:gd name="connsiteX89" fmla="*/ 1136176 w 2582839"/>
              <a:gd name="connsiteY89" fmla="*/ 576627 h 2074469"/>
              <a:gd name="connsiteX90" fmla="*/ 1156648 w 2582839"/>
              <a:gd name="connsiteY90" fmla="*/ 562979 h 2074469"/>
              <a:gd name="connsiteX91" fmla="*/ 1166883 w 2582839"/>
              <a:gd name="connsiteY91" fmla="*/ 556155 h 2074469"/>
              <a:gd name="connsiteX92" fmla="*/ 1177119 w 2582839"/>
              <a:gd name="connsiteY92" fmla="*/ 549331 h 2074469"/>
              <a:gd name="connsiteX93" fmla="*/ 1187355 w 2582839"/>
              <a:gd name="connsiteY93" fmla="*/ 542508 h 2074469"/>
              <a:gd name="connsiteX94" fmla="*/ 1204415 w 2582839"/>
              <a:gd name="connsiteY94" fmla="*/ 528860 h 2074469"/>
              <a:gd name="connsiteX95" fmla="*/ 1241946 w 2582839"/>
              <a:gd name="connsiteY95" fmla="*/ 504976 h 2074469"/>
              <a:gd name="connsiteX96" fmla="*/ 1252182 w 2582839"/>
              <a:gd name="connsiteY96" fmla="*/ 501564 h 2074469"/>
              <a:gd name="connsiteX97" fmla="*/ 1272654 w 2582839"/>
              <a:gd name="connsiteY97" fmla="*/ 491328 h 2074469"/>
              <a:gd name="connsiteX98" fmla="*/ 1282889 w 2582839"/>
              <a:gd name="connsiteY98" fmla="*/ 481093 h 2074469"/>
              <a:gd name="connsiteX99" fmla="*/ 1293125 w 2582839"/>
              <a:gd name="connsiteY99" fmla="*/ 477681 h 2074469"/>
              <a:gd name="connsiteX100" fmla="*/ 1303361 w 2582839"/>
              <a:gd name="connsiteY100" fmla="*/ 470857 h 2074469"/>
              <a:gd name="connsiteX101" fmla="*/ 1313597 w 2582839"/>
              <a:gd name="connsiteY101" fmla="*/ 467445 h 2074469"/>
              <a:gd name="connsiteX102" fmla="*/ 1334069 w 2582839"/>
              <a:gd name="connsiteY102" fmla="*/ 453797 h 2074469"/>
              <a:gd name="connsiteX103" fmla="*/ 1354540 w 2582839"/>
              <a:gd name="connsiteY103" fmla="*/ 443561 h 2074469"/>
              <a:gd name="connsiteX104" fmla="*/ 1364776 w 2582839"/>
              <a:gd name="connsiteY104" fmla="*/ 440149 h 2074469"/>
              <a:gd name="connsiteX105" fmla="*/ 1375012 w 2582839"/>
              <a:gd name="connsiteY105" fmla="*/ 429913 h 2074469"/>
              <a:gd name="connsiteX106" fmla="*/ 1388660 w 2582839"/>
              <a:gd name="connsiteY106" fmla="*/ 426502 h 2074469"/>
              <a:gd name="connsiteX107" fmla="*/ 1398895 w 2582839"/>
              <a:gd name="connsiteY107" fmla="*/ 423090 h 2074469"/>
              <a:gd name="connsiteX108" fmla="*/ 1409131 w 2582839"/>
              <a:gd name="connsiteY108" fmla="*/ 416266 h 2074469"/>
              <a:gd name="connsiteX109" fmla="*/ 1422779 w 2582839"/>
              <a:gd name="connsiteY109" fmla="*/ 406030 h 2074469"/>
              <a:gd name="connsiteX110" fmla="*/ 1436427 w 2582839"/>
              <a:gd name="connsiteY110" fmla="*/ 402618 h 2074469"/>
              <a:gd name="connsiteX111" fmla="*/ 1446663 w 2582839"/>
              <a:gd name="connsiteY111" fmla="*/ 395794 h 2074469"/>
              <a:gd name="connsiteX112" fmla="*/ 1456898 w 2582839"/>
              <a:gd name="connsiteY112" fmla="*/ 392382 h 2074469"/>
              <a:gd name="connsiteX113" fmla="*/ 1487606 w 2582839"/>
              <a:gd name="connsiteY113" fmla="*/ 375322 h 2074469"/>
              <a:gd name="connsiteX114" fmla="*/ 1494430 w 2582839"/>
              <a:gd name="connsiteY114" fmla="*/ 365087 h 2074469"/>
              <a:gd name="connsiteX115" fmla="*/ 1514901 w 2582839"/>
              <a:gd name="connsiteY115" fmla="*/ 358263 h 2074469"/>
              <a:gd name="connsiteX116" fmla="*/ 1535373 w 2582839"/>
              <a:gd name="connsiteY116" fmla="*/ 348027 h 2074469"/>
              <a:gd name="connsiteX117" fmla="*/ 1555845 w 2582839"/>
              <a:gd name="connsiteY117" fmla="*/ 337791 h 2074469"/>
              <a:gd name="connsiteX118" fmla="*/ 1586552 w 2582839"/>
              <a:gd name="connsiteY118" fmla="*/ 324143 h 2074469"/>
              <a:gd name="connsiteX119" fmla="*/ 1596788 w 2582839"/>
              <a:gd name="connsiteY119" fmla="*/ 320731 h 2074469"/>
              <a:gd name="connsiteX120" fmla="*/ 1607024 w 2582839"/>
              <a:gd name="connsiteY120" fmla="*/ 310496 h 2074469"/>
              <a:gd name="connsiteX121" fmla="*/ 1627495 w 2582839"/>
              <a:gd name="connsiteY121" fmla="*/ 303672 h 2074469"/>
              <a:gd name="connsiteX122" fmla="*/ 1647967 w 2582839"/>
              <a:gd name="connsiteY122" fmla="*/ 293436 h 2074469"/>
              <a:gd name="connsiteX123" fmla="*/ 1658203 w 2582839"/>
              <a:gd name="connsiteY123" fmla="*/ 286612 h 2074469"/>
              <a:gd name="connsiteX124" fmla="*/ 1668439 w 2582839"/>
              <a:gd name="connsiteY124" fmla="*/ 283200 h 2074469"/>
              <a:gd name="connsiteX125" fmla="*/ 1678675 w 2582839"/>
              <a:gd name="connsiteY125" fmla="*/ 276376 h 2074469"/>
              <a:gd name="connsiteX126" fmla="*/ 1709382 w 2582839"/>
              <a:gd name="connsiteY126" fmla="*/ 266140 h 2074469"/>
              <a:gd name="connsiteX127" fmla="*/ 1719618 w 2582839"/>
              <a:gd name="connsiteY127" fmla="*/ 262728 h 2074469"/>
              <a:gd name="connsiteX128" fmla="*/ 1746913 w 2582839"/>
              <a:gd name="connsiteY128" fmla="*/ 252493 h 2074469"/>
              <a:gd name="connsiteX129" fmla="*/ 1767385 w 2582839"/>
              <a:gd name="connsiteY129" fmla="*/ 245669 h 2074469"/>
              <a:gd name="connsiteX130" fmla="*/ 1777621 w 2582839"/>
              <a:gd name="connsiteY130" fmla="*/ 242257 h 2074469"/>
              <a:gd name="connsiteX131" fmla="*/ 1808328 w 2582839"/>
              <a:gd name="connsiteY131" fmla="*/ 235433 h 2074469"/>
              <a:gd name="connsiteX132" fmla="*/ 1821976 w 2582839"/>
              <a:gd name="connsiteY132" fmla="*/ 228609 h 2074469"/>
              <a:gd name="connsiteX133" fmla="*/ 1832212 w 2582839"/>
              <a:gd name="connsiteY133" fmla="*/ 225197 h 2074469"/>
              <a:gd name="connsiteX134" fmla="*/ 1828800 w 2582839"/>
              <a:gd name="connsiteY134" fmla="*/ 214961 h 2074469"/>
              <a:gd name="connsiteX135" fmla="*/ 1849272 w 2582839"/>
              <a:gd name="connsiteY135" fmla="*/ 208137 h 2074469"/>
              <a:gd name="connsiteX136" fmla="*/ 1859507 w 2582839"/>
              <a:gd name="connsiteY136" fmla="*/ 204725 h 2074469"/>
              <a:gd name="connsiteX137" fmla="*/ 1890215 w 2582839"/>
              <a:gd name="connsiteY137" fmla="*/ 201313 h 2074469"/>
              <a:gd name="connsiteX138" fmla="*/ 1900451 w 2582839"/>
              <a:gd name="connsiteY138" fmla="*/ 197902 h 2074469"/>
              <a:gd name="connsiteX139" fmla="*/ 1931158 w 2582839"/>
              <a:gd name="connsiteY139" fmla="*/ 191078 h 2074469"/>
              <a:gd name="connsiteX140" fmla="*/ 1941394 w 2582839"/>
              <a:gd name="connsiteY140" fmla="*/ 187666 h 2074469"/>
              <a:gd name="connsiteX141" fmla="*/ 1958454 w 2582839"/>
              <a:gd name="connsiteY141" fmla="*/ 184254 h 2074469"/>
              <a:gd name="connsiteX142" fmla="*/ 1978925 w 2582839"/>
              <a:gd name="connsiteY142" fmla="*/ 177430 h 2074469"/>
              <a:gd name="connsiteX143" fmla="*/ 1995985 w 2582839"/>
              <a:gd name="connsiteY143" fmla="*/ 174018 h 2074469"/>
              <a:gd name="connsiteX144" fmla="*/ 2016457 w 2582839"/>
              <a:gd name="connsiteY144" fmla="*/ 167194 h 2074469"/>
              <a:gd name="connsiteX145" fmla="*/ 2026692 w 2582839"/>
              <a:gd name="connsiteY145" fmla="*/ 163782 h 2074469"/>
              <a:gd name="connsiteX146" fmla="*/ 2036928 w 2582839"/>
              <a:gd name="connsiteY146" fmla="*/ 156958 h 2074469"/>
              <a:gd name="connsiteX147" fmla="*/ 2057400 w 2582839"/>
              <a:gd name="connsiteY147" fmla="*/ 153546 h 2074469"/>
              <a:gd name="connsiteX148" fmla="*/ 2077872 w 2582839"/>
              <a:gd name="connsiteY148" fmla="*/ 146722 h 2074469"/>
              <a:gd name="connsiteX149" fmla="*/ 2098343 w 2582839"/>
              <a:gd name="connsiteY149" fmla="*/ 139899 h 2074469"/>
              <a:gd name="connsiteX150" fmla="*/ 2108579 w 2582839"/>
              <a:gd name="connsiteY150" fmla="*/ 136487 h 2074469"/>
              <a:gd name="connsiteX151" fmla="*/ 2118815 w 2582839"/>
              <a:gd name="connsiteY151" fmla="*/ 133075 h 2074469"/>
              <a:gd name="connsiteX152" fmla="*/ 2142698 w 2582839"/>
              <a:gd name="connsiteY152" fmla="*/ 126251 h 2074469"/>
              <a:gd name="connsiteX153" fmla="*/ 2176818 w 2582839"/>
              <a:gd name="connsiteY153" fmla="*/ 109191 h 2074469"/>
              <a:gd name="connsiteX154" fmla="*/ 2187054 w 2582839"/>
              <a:gd name="connsiteY154" fmla="*/ 105779 h 2074469"/>
              <a:gd name="connsiteX155" fmla="*/ 2207525 w 2582839"/>
              <a:gd name="connsiteY155" fmla="*/ 95543 h 2074469"/>
              <a:gd name="connsiteX156" fmla="*/ 2217761 w 2582839"/>
              <a:gd name="connsiteY156" fmla="*/ 88719 h 2074469"/>
              <a:gd name="connsiteX157" fmla="*/ 2245057 w 2582839"/>
              <a:gd name="connsiteY157" fmla="*/ 81896 h 2074469"/>
              <a:gd name="connsiteX158" fmla="*/ 2268940 w 2582839"/>
              <a:gd name="connsiteY158" fmla="*/ 75072 h 2074469"/>
              <a:gd name="connsiteX159" fmla="*/ 2292824 w 2582839"/>
              <a:gd name="connsiteY159" fmla="*/ 71660 h 2074469"/>
              <a:gd name="connsiteX160" fmla="*/ 2316707 w 2582839"/>
              <a:gd name="connsiteY160" fmla="*/ 64836 h 2074469"/>
              <a:gd name="connsiteX161" fmla="*/ 2326943 w 2582839"/>
              <a:gd name="connsiteY161" fmla="*/ 61424 h 2074469"/>
              <a:gd name="connsiteX162" fmla="*/ 2340591 w 2582839"/>
              <a:gd name="connsiteY162" fmla="*/ 58012 h 2074469"/>
              <a:gd name="connsiteX163" fmla="*/ 2350827 w 2582839"/>
              <a:gd name="connsiteY163" fmla="*/ 54600 h 2074469"/>
              <a:gd name="connsiteX164" fmla="*/ 2361063 w 2582839"/>
              <a:gd name="connsiteY164" fmla="*/ 47776 h 2074469"/>
              <a:gd name="connsiteX165" fmla="*/ 2395182 w 2582839"/>
              <a:gd name="connsiteY165" fmla="*/ 44364 h 2074469"/>
              <a:gd name="connsiteX166" fmla="*/ 2439537 w 2582839"/>
              <a:gd name="connsiteY166" fmla="*/ 34128 h 2074469"/>
              <a:gd name="connsiteX167" fmla="*/ 2466833 w 2582839"/>
              <a:gd name="connsiteY167" fmla="*/ 27305 h 2074469"/>
              <a:gd name="connsiteX168" fmla="*/ 2490716 w 2582839"/>
              <a:gd name="connsiteY168" fmla="*/ 20481 h 2074469"/>
              <a:gd name="connsiteX169" fmla="*/ 2518012 w 2582839"/>
              <a:gd name="connsiteY169" fmla="*/ 17069 h 2074469"/>
              <a:gd name="connsiteX170" fmla="*/ 2555543 w 2582839"/>
              <a:gd name="connsiteY170" fmla="*/ 6833 h 2074469"/>
              <a:gd name="connsiteX171" fmla="*/ 2569191 w 2582839"/>
              <a:gd name="connsiteY171" fmla="*/ 3421 h 2074469"/>
              <a:gd name="connsiteX172" fmla="*/ 2582839 w 2582839"/>
              <a:gd name="connsiteY172" fmla="*/ 9 h 2074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2582839" h="2074469">
                <a:moveTo>
                  <a:pt x="0" y="2074469"/>
                </a:moveTo>
                <a:cubicBezTo>
                  <a:pt x="23884" y="2016466"/>
                  <a:pt x="48179" y="1958631"/>
                  <a:pt x="71651" y="1900460"/>
                </a:cubicBezTo>
                <a:cubicBezTo>
                  <a:pt x="74343" y="1893789"/>
                  <a:pt x="76201" y="1886812"/>
                  <a:pt x="78475" y="1879988"/>
                </a:cubicBezTo>
                <a:cubicBezTo>
                  <a:pt x="79612" y="1876576"/>
                  <a:pt x="79891" y="1872744"/>
                  <a:pt x="81886" y="1869752"/>
                </a:cubicBezTo>
                <a:cubicBezTo>
                  <a:pt x="88738" y="1859474"/>
                  <a:pt x="90340" y="1857988"/>
                  <a:pt x="95534" y="1845869"/>
                </a:cubicBezTo>
                <a:cubicBezTo>
                  <a:pt x="96951" y="1842563"/>
                  <a:pt x="97199" y="1838777"/>
                  <a:pt x="98946" y="1835633"/>
                </a:cubicBezTo>
                <a:cubicBezTo>
                  <a:pt x="102929" y="1828464"/>
                  <a:pt x="110000" y="1822942"/>
                  <a:pt x="112594" y="1815161"/>
                </a:cubicBezTo>
                <a:cubicBezTo>
                  <a:pt x="117303" y="1801035"/>
                  <a:pt x="114011" y="1807917"/>
                  <a:pt x="122830" y="1794690"/>
                </a:cubicBezTo>
                <a:cubicBezTo>
                  <a:pt x="131406" y="1768962"/>
                  <a:pt x="119837" y="1800675"/>
                  <a:pt x="133066" y="1774218"/>
                </a:cubicBezTo>
                <a:cubicBezTo>
                  <a:pt x="134674" y="1771001"/>
                  <a:pt x="134870" y="1767199"/>
                  <a:pt x="136478" y="1763982"/>
                </a:cubicBezTo>
                <a:cubicBezTo>
                  <a:pt x="138312" y="1760314"/>
                  <a:pt x="141467" y="1757414"/>
                  <a:pt x="143301" y="1753746"/>
                </a:cubicBezTo>
                <a:cubicBezTo>
                  <a:pt x="157419" y="1725508"/>
                  <a:pt x="133991" y="1762592"/>
                  <a:pt x="153537" y="1733275"/>
                </a:cubicBezTo>
                <a:cubicBezTo>
                  <a:pt x="154674" y="1729863"/>
                  <a:pt x="155341" y="1726256"/>
                  <a:pt x="156949" y="1723039"/>
                </a:cubicBezTo>
                <a:cubicBezTo>
                  <a:pt x="158783" y="1719371"/>
                  <a:pt x="162158" y="1716572"/>
                  <a:pt x="163773" y="1712803"/>
                </a:cubicBezTo>
                <a:cubicBezTo>
                  <a:pt x="165620" y="1708493"/>
                  <a:pt x="165897" y="1703664"/>
                  <a:pt x="167185" y="1699155"/>
                </a:cubicBezTo>
                <a:cubicBezTo>
                  <a:pt x="168173" y="1695697"/>
                  <a:pt x="169817" y="1692430"/>
                  <a:pt x="170597" y="1688919"/>
                </a:cubicBezTo>
                <a:cubicBezTo>
                  <a:pt x="172098" y="1682166"/>
                  <a:pt x="172331" y="1675159"/>
                  <a:pt x="174009" y="1668448"/>
                </a:cubicBezTo>
                <a:cubicBezTo>
                  <a:pt x="175754" y="1661470"/>
                  <a:pt x="178558" y="1654800"/>
                  <a:pt x="180833" y="1647976"/>
                </a:cubicBezTo>
                <a:lnTo>
                  <a:pt x="187657" y="1627505"/>
                </a:lnTo>
                <a:lnTo>
                  <a:pt x="197892" y="1596797"/>
                </a:lnTo>
                <a:cubicBezTo>
                  <a:pt x="199029" y="1593385"/>
                  <a:pt x="199309" y="1589554"/>
                  <a:pt x="201304" y="1586561"/>
                </a:cubicBezTo>
                <a:cubicBezTo>
                  <a:pt x="203579" y="1583149"/>
                  <a:pt x="206294" y="1579993"/>
                  <a:pt x="208128" y="1576325"/>
                </a:cubicBezTo>
                <a:cubicBezTo>
                  <a:pt x="209736" y="1573108"/>
                  <a:pt x="209793" y="1569234"/>
                  <a:pt x="211540" y="1566090"/>
                </a:cubicBezTo>
                <a:cubicBezTo>
                  <a:pt x="215523" y="1558921"/>
                  <a:pt x="222594" y="1553399"/>
                  <a:pt x="225188" y="1545618"/>
                </a:cubicBezTo>
                <a:cubicBezTo>
                  <a:pt x="226325" y="1542206"/>
                  <a:pt x="226992" y="1538599"/>
                  <a:pt x="228600" y="1535382"/>
                </a:cubicBezTo>
                <a:cubicBezTo>
                  <a:pt x="230434" y="1531714"/>
                  <a:pt x="233758" y="1528893"/>
                  <a:pt x="235424" y="1525146"/>
                </a:cubicBezTo>
                <a:cubicBezTo>
                  <a:pt x="238345" y="1518573"/>
                  <a:pt x="239973" y="1511499"/>
                  <a:pt x="242248" y="1504675"/>
                </a:cubicBezTo>
                <a:cubicBezTo>
                  <a:pt x="243385" y="1501263"/>
                  <a:pt x="243665" y="1497432"/>
                  <a:pt x="245660" y="1494439"/>
                </a:cubicBezTo>
                <a:cubicBezTo>
                  <a:pt x="265220" y="1465095"/>
                  <a:pt x="241765" y="1502227"/>
                  <a:pt x="255895" y="1473967"/>
                </a:cubicBezTo>
                <a:cubicBezTo>
                  <a:pt x="257729" y="1470299"/>
                  <a:pt x="260885" y="1467399"/>
                  <a:pt x="262719" y="1463731"/>
                </a:cubicBezTo>
                <a:cubicBezTo>
                  <a:pt x="264327" y="1460514"/>
                  <a:pt x="264384" y="1456640"/>
                  <a:pt x="266131" y="1453496"/>
                </a:cubicBezTo>
                <a:cubicBezTo>
                  <a:pt x="270114" y="1446327"/>
                  <a:pt x="275230" y="1439848"/>
                  <a:pt x="279779" y="1433024"/>
                </a:cubicBezTo>
                <a:lnTo>
                  <a:pt x="286603" y="1422788"/>
                </a:lnTo>
                <a:lnTo>
                  <a:pt x="293427" y="1412552"/>
                </a:lnTo>
                <a:cubicBezTo>
                  <a:pt x="295702" y="1409140"/>
                  <a:pt x="297351" y="1405216"/>
                  <a:pt x="300251" y="1402316"/>
                </a:cubicBezTo>
                <a:cubicBezTo>
                  <a:pt x="307075" y="1395492"/>
                  <a:pt x="315369" y="1389874"/>
                  <a:pt x="320722" y="1381845"/>
                </a:cubicBezTo>
                <a:cubicBezTo>
                  <a:pt x="336645" y="1357961"/>
                  <a:pt x="327546" y="1365922"/>
                  <a:pt x="344606" y="1354549"/>
                </a:cubicBezTo>
                <a:cubicBezTo>
                  <a:pt x="350612" y="1336531"/>
                  <a:pt x="346022" y="1347309"/>
                  <a:pt x="361666" y="1323842"/>
                </a:cubicBezTo>
                <a:lnTo>
                  <a:pt x="375313" y="1303370"/>
                </a:lnTo>
                <a:cubicBezTo>
                  <a:pt x="377588" y="1299958"/>
                  <a:pt x="379237" y="1296034"/>
                  <a:pt x="382137" y="1293134"/>
                </a:cubicBezTo>
                <a:cubicBezTo>
                  <a:pt x="412033" y="1263241"/>
                  <a:pt x="375453" y="1301156"/>
                  <a:pt x="399197" y="1272663"/>
                </a:cubicBezTo>
                <a:cubicBezTo>
                  <a:pt x="402286" y="1268956"/>
                  <a:pt x="406344" y="1266134"/>
                  <a:pt x="409433" y="1262427"/>
                </a:cubicBezTo>
                <a:cubicBezTo>
                  <a:pt x="436268" y="1230224"/>
                  <a:pt x="399159" y="1272723"/>
                  <a:pt x="419669" y="1241955"/>
                </a:cubicBezTo>
                <a:cubicBezTo>
                  <a:pt x="422345" y="1237940"/>
                  <a:pt x="426815" y="1235426"/>
                  <a:pt x="429904" y="1231719"/>
                </a:cubicBezTo>
                <a:cubicBezTo>
                  <a:pt x="444118" y="1214662"/>
                  <a:pt x="428201" y="1227169"/>
                  <a:pt x="446964" y="1214660"/>
                </a:cubicBezTo>
                <a:lnTo>
                  <a:pt x="487907" y="1153245"/>
                </a:lnTo>
                <a:lnTo>
                  <a:pt x="494731" y="1143009"/>
                </a:lnTo>
                <a:cubicBezTo>
                  <a:pt x="497006" y="1139597"/>
                  <a:pt x="500258" y="1136663"/>
                  <a:pt x="501555" y="1132773"/>
                </a:cubicBezTo>
                <a:cubicBezTo>
                  <a:pt x="505846" y="1119901"/>
                  <a:pt x="506882" y="1113799"/>
                  <a:pt x="518615" y="1102066"/>
                </a:cubicBezTo>
                <a:cubicBezTo>
                  <a:pt x="522027" y="1098654"/>
                  <a:pt x="525889" y="1095639"/>
                  <a:pt x="528851" y="1091830"/>
                </a:cubicBezTo>
                <a:cubicBezTo>
                  <a:pt x="550285" y="1064271"/>
                  <a:pt x="532918" y="1077745"/>
                  <a:pt x="552734" y="1064534"/>
                </a:cubicBezTo>
                <a:cubicBezTo>
                  <a:pt x="555509" y="1056210"/>
                  <a:pt x="556356" y="1050677"/>
                  <a:pt x="562970" y="1044063"/>
                </a:cubicBezTo>
                <a:cubicBezTo>
                  <a:pt x="565870" y="1041163"/>
                  <a:pt x="569794" y="1039514"/>
                  <a:pt x="573206" y="1037239"/>
                </a:cubicBezTo>
                <a:cubicBezTo>
                  <a:pt x="592764" y="1007901"/>
                  <a:pt x="566721" y="1042428"/>
                  <a:pt x="590266" y="1023591"/>
                </a:cubicBezTo>
                <a:cubicBezTo>
                  <a:pt x="593468" y="1021029"/>
                  <a:pt x="594464" y="1016505"/>
                  <a:pt x="597089" y="1013355"/>
                </a:cubicBezTo>
                <a:cubicBezTo>
                  <a:pt x="605299" y="1003503"/>
                  <a:pt x="607496" y="1003005"/>
                  <a:pt x="617561" y="996296"/>
                </a:cubicBezTo>
                <a:cubicBezTo>
                  <a:pt x="641946" y="959719"/>
                  <a:pt x="603971" y="1015231"/>
                  <a:pt x="634621" y="975824"/>
                </a:cubicBezTo>
                <a:cubicBezTo>
                  <a:pt x="639656" y="969350"/>
                  <a:pt x="643720" y="962176"/>
                  <a:pt x="648269" y="955352"/>
                </a:cubicBezTo>
                <a:cubicBezTo>
                  <a:pt x="650543" y="951940"/>
                  <a:pt x="651202" y="946412"/>
                  <a:pt x="655092" y="945116"/>
                </a:cubicBezTo>
                <a:lnTo>
                  <a:pt x="665328" y="941705"/>
                </a:lnTo>
                <a:cubicBezTo>
                  <a:pt x="667603" y="938293"/>
                  <a:pt x="669066" y="934169"/>
                  <a:pt x="672152" y="931469"/>
                </a:cubicBezTo>
                <a:cubicBezTo>
                  <a:pt x="678324" y="926068"/>
                  <a:pt x="692624" y="917821"/>
                  <a:pt x="692624" y="917821"/>
                </a:cubicBezTo>
                <a:cubicBezTo>
                  <a:pt x="694899" y="914409"/>
                  <a:pt x="696362" y="910285"/>
                  <a:pt x="699448" y="907585"/>
                </a:cubicBezTo>
                <a:cubicBezTo>
                  <a:pt x="713888" y="894950"/>
                  <a:pt x="716096" y="895211"/>
                  <a:pt x="730155" y="890525"/>
                </a:cubicBezTo>
                <a:cubicBezTo>
                  <a:pt x="732430" y="887113"/>
                  <a:pt x="733777" y="882851"/>
                  <a:pt x="736979" y="880290"/>
                </a:cubicBezTo>
                <a:cubicBezTo>
                  <a:pt x="739788" y="878043"/>
                  <a:pt x="744071" y="878625"/>
                  <a:pt x="747215" y="876878"/>
                </a:cubicBezTo>
                <a:cubicBezTo>
                  <a:pt x="754384" y="872895"/>
                  <a:pt x="760862" y="867779"/>
                  <a:pt x="767686" y="863230"/>
                </a:cubicBezTo>
                <a:lnTo>
                  <a:pt x="767686" y="863230"/>
                </a:lnTo>
                <a:lnTo>
                  <a:pt x="788158" y="842758"/>
                </a:lnTo>
                <a:cubicBezTo>
                  <a:pt x="791570" y="839346"/>
                  <a:pt x="794379" y="835198"/>
                  <a:pt x="798394" y="832522"/>
                </a:cubicBezTo>
                <a:lnTo>
                  <a:pt x="808630" y="825699"/>
                </a:lnTo>
                <a:cubicBezTo>
                  <a:pt x="821140" y="806934"/>
                  <a:pt x="808631" y="822855"/>
                  <a:pt x="825689" y="808639"/>
                </a:cubicBezTo>
                <a:cubicBezTo>
                  <a:pt x="857752" y="781919"/>
                  <a:pt x="804669" y="819241"/>
                  <a:pt x="856397" y="784755"/>
                </a:cubicBezTo>
                <a:lnTo>
                  <a:pt x="866633" y="777931"/>
                </a:lnTo>
                <a:cubicBezTo>
                  <a:pt x="870045" y="775657"/>
                  <a:pt x="873970" y="774008"/>
                  <a:pt x="876869" y="771108"/>
                </a:cubicBezTo>
                <a:cubicBezTo>
                  <a:pt x="881418" y="766559"/>
                  <a:pt x="885492" y="761479"/>
                  <a:pt x="890516" y="757460"/>
                </a:cubicBezTo>
                <a:cubicBezTo>
                  <a:pt x="896920" y="752337"/>
                  <a:pt x="905189" y="749611"/>
                  <a:pt x="910988" y="743812"/>
                </a:cubicBezTo>
                <a:cubicBezTo>
                  <a:pt x="923767" y="731033"/>
                  <a:pt x="916646" y="735102"/>
                  <a:pt x="931460" y="730164"/>
                </a:cubicBezTo>
                <a:cubicBezTo>
                  <a:pt x="961353" y="700268"/>
                  <a:pt x="923438" y="736848"/>
                  <a:pt x="951931" y="713105"/>
                </a:cubicBezTo>
                <a:cubicBezTo>
                  <a:pt x="955638" y="710016"/>
                  <a:pt x="958358" y="705831"/>
                  <a:pt x="962167" y="702869"/>
                </a:cubicBezTo>
                <a:cubicBezTo>
                  <a:pt x="968641" y="697834"/>
                  <a:pt x="976840" y="695020"/>
                  <a:pt x="982639" y="689221"/>
                </a:cubicBezTo>
                <a:cubicBezTo>
                  <a:pt x="986051" y="685809"/>
                  <a:pt x="988860" y="681662"/>
                  <a:pt x="992875" y="678985"/>
                </a:cubicBezTo>
                <a:cubicBezTo>
                  <a:pt x="1023653" y="658465"/>
                  <a:pt x="981129" y="695597"/>
                  <a:pt x="1013346" y="668749"/>
                </a:cubicBezTo>
                <a:cubicBezTo>
                  <a:pt x="1017053" y="665660"/>
                  <a:pt x="1019773" y="661475"/>
                  <a:pt x="1023582" y="658513"/>
                </a:cubicBezTo>
                <a:cubicBezTo>
                  <a:pt x="1051873" y="636510"/>
                  <a:pt x="1034494" y="651966"/>
                  <a:pt x="1057701" y="638042"/>
                </a:cubicBezTo>
                <a:cubicBezTo>
                  <a:pt x="1064734" y="633822"/>
                  <a:pt x="1078173" y="624394"/>
                  <a:pt x="1078173" y="624394"/>
                </a:cubicBezTo>
                <a:cubicBezTo>
                  <a:pt x="1090682" y="605630"/>
                  <a:pt x="1078174" y="621549"/>
                  <a:pt x="1095233" y="607334"/>
                </a:cubicBezTo>
                <a:cubicBezTo>
                  <a:pt x="1098940" y="604245"/>
                  <a:pt x="1101762" y="600188"/>
                  <a:pt x="1105469" y="597099"/>
                </a:cubicBezTo>
                <a:cubicBezTo>
                  <a:pt x="1114289" y="589749"/>
                  <a:pt x="1115680" y="590283"/>
                  <a:pt x="1125940" y="586863"/>
                </a:cubicBezTo>
                <a:cubicBezTo>
                  <a:pt x="1129352" y="583451"/>
                  <a:pt x="1132367" y="579589"/>
                  <a:pt x="1136176" y="576627"/>
                </a:cubicBezTo>
                <a:cubicBezTo>
                  <a:pt x="1142650" y="571592"/>
                  <a:pt x="1149824" y="567528"/>
                  <a:pt x="1156648" y="562979"/>
                </a:cubicBezTo>
                <a:lnTo>
                  <a:pt x="1166883" y="556155"/>
                </a:lnTo>
                <a:lnTo>
                  <a:pt x="1177119" y="549331"/>
                </a:lnTo>
                <a:lnTo>
                  <a:pt x="1187355" y="542508"/>
                </a:lnTo>
                <a:cubicBezTo>
                  <a:pt x="1199964" y="523594"/>
                  <a:pt x="1186965" y="538555"/>
                  <a:pt x="1204415" y="528860"/>
                </a:cubicBezTo>
                <a:cubicBezTo>
                  <a:pt x="1228760" y="515335"/>
                  <a:pt x="1219183" y="516357"/>
                  <a:pt x="1241946" y="504976"/>
                </a:cubicBezTo>
                <a:cubicBezTo>
                  <a:pt x="1245163" y="503368"/>
                  <a:pt x="1248965" y="503172"/>
                  <a:pt x="1252182" y="501564"/>
                </a:cubicBezTo>
                <a:cubicBezTo>
                  <a:pt x="1278639" y="488335"/>
                  <a:pt x="1246926" y="499904"/>
                  <a:pt x="1272654" y="491328"/>
                </a:cubicBezTo>
                <a:cubicBezTo>
                  <a:pt x="1276066" y="487916"/>
                  <a:pt x="1278874" y="483769"/>
                  <a:pt x="1282889" y="481093"/>
                </a:cubicBezTo>
                <a:cubicBezTo>
                  <a:pt x="1285882" y="479098"/>
                  <a:pt x="1289908" y="479289"/>
                  <a:pt x="1293125" y="477681"/>
                </a:cubicBezTo>
                <a:cubicBezTo>
                  <a:pt x="1296793" y="475847"/>
                  <a:pt x="1299693" y="472691"/>
                  <a:pt x="1303361" y="470857"/>
                </a:cubicBezTo>
                <a:cubicBezTo>
                  <a:pt x="1306578" y="469249"/>
                  <a:pt x="1310453" y="469192"/>
                  <a:pt x="1313597" y="467445"/>
                </a:cubicBezTo>
                <a:cubicBezTo>
                  <a:pt x="1320766" y="463462"/>
                  <a:pt x="1326289" y="456391"/>
                  <a:pt x="1334069" y="453797"/>
                </a:cubicBezTo>
                <a:cubicBezTo>
                  <a:pt x="1359797" y="445220"/>
                  <a:pt x="1328081" y="456791"/>
                  <a:pt x="1354540" y="443561"/>
                </a:cubicBezTo>
                <a:cubicBezTo>
                  <a:pt x="1357757" y="441953"/>
                  <a:pt x="1361364" y="441286"/>
                  <a:pt x="1364776" y="440149"/>
                </a:cubicBezTo>
                <a:cubicBezTo>
                  <a:pt x="1368188" y="436737"/>
                  <a:pt x="1370822" y="432307"/>
                  <a:pt x="1375012" y="429913"/>
                </a:cubicBezTo>
                <a:cubicBezTo>
                  <a:pt x="1379083" y="427587"/>
                  <a:pt x="1384151" y="427790"/>
                  <a:pt x="1388660" y="426502"/>
                </a:cubicBezTo>
                <a:cubicBezTo>
                  <a:pt x="1392118" y="425514"/>
                  <a:pt x="1395678" y="424698"/>
                  <a:pt x="1398895" y="423090"/>
                </a:cubicBezTo>
                <a:cubicBezTo>
                  <a:pt x="1402563" y="421256"/>
                  <a:pt x="1405794" y="418649"/>
                  <a:pt x="1409131" y="416266"/>
                </a:cubicBezTo>
                <a:cubicBezTo>
                  <a:pt x="1413758" y="412961"/>
                  <a:pt x="1417693" y="408573"/>
                  <a:pt x="1422779" y="406030"/>
                </a:cubicBezTo>
                <a:cubicBezTo>
                  <a:pt x="1426973" y="403933"/>
                  <a:pt x="1431878" y="403755"/>
                  <a:pt x="1436427" y="402618"/>
                </a:cubicBezTo>
                <a:cubicBezTo>
                  <a:pt x="1439839" y="400343"/>
                  <a:pt x="1442995" y="397628"/>
                  <a:pt x="1446663" y="395794"/>
                </a:cubicBezTo>
                <a:cubicBezTo>
                  <a:pt x="1449880" y="394186"/>
                  <a:pt x="1453754" y="394129"/>
                  <a:pt x="1456898" y="392382"/>
                </a:cubicBezTo>
                <a:cubicBezTo>
                  <a:pt x="1492092" y="372829"/>
                  <a:pt x="1464446" y="383042"/>
                  <a:pt x="1487606" y="375322"/>
                </a:cubicBezTo>
                <a:cubicBezTo>
                  <a:pt x="1489881" y="371910"/>
                  <a:pt x="1490953" y="367260"/>
                  <a:pt x="1494430" y="365087"/>
                </a:cubicBezTo>
                <a:cubicBezTo>
                  <a:pt x="1500530" y="361275"/>
                  <a:pt x="1508916" y="362253"/>
                  <a:pt x="1514901" y="358263"/>
                </a:cubicBezTo>
                <a:cubicBezTo>
                  <a:pt x="1544236" y="338706"/>
                  <a:pt x="1507120" y="362153"/>
                  <a:pt x="1535373" y="348027"/>
                </a:cubicBezTo>
                <a:cubicBezTo>
                  <a:pt x="1561830" y="334798"/>
                  <a:pt x="1530117" y="346367"/>
                  <a:pt x="1555845" y="337791"/>
                </a:cubicBezTo>
                <a:cubicBezTo>
                  <a:pt x="1572065" y="326977"/>
                  <a:pt x="1562190" y="332264"/>
                  <a:pt x="1586552" y="324143"/>
                </a:cubicBezTo>
                <a:lnTo>
                  <a:pt x="1596788" y="320731"/>
                </a:lnTo>
                <a:cubicBezTo>
                  <a:pt x="1600200" y="317319"/>
                  <a:pt x="1602806" y="312839"/>
                  <a:pt x="1607024" y="310496"/>
                </a:cubicBezTo>
                <a:cubicBezTo>
                  <a:pt x="1613312" y="307003"/>
                  <a:pt x="1621510" y="307662"/>
                  <a:pt x="1627495" y="303672"/>
                </a:cubicBezTo>
                <a:cubicBezTo>
                  <a:pt x="1656830" y="284115"/>
                  <a:pt x="1619714" y="307562"/>
                  <a:pt x="1647967" y="293436"/>
                </a:cubicBezTo>
                <a:cubicBezTo>
                  <a:pt x="1651635" y="291602"/>
                  <a:pt x="1654535" y="288446"/>
                  <a:pt x="1658203" y="286612"/>
                </a:cubicBezTo>
                <a:cubicBezTo>
                  <a:pt x="1661420" y="285004"/>
                  <a:pt x="1665222" y="284808"/>
                  <a:pt x="1668439" y="283200"/>
                </a:cubicBezTo>
                <a:cubicBezTo>
                  <a:pt x="1672107" y="281366"/>
                  <a:pt x="1674928" y="278042"/>
                  <a:pt x="1678675" y="276376"/>
                </a:cubicBezTo>
                <a:cubicBezTo>
                  <a:pt x="1678678" y="276374"/>
                  <a:pt x="1704263" y="267846"/>
                  <a:pt x="1709382" y="266140"/>
                </a:cubicBezTo>
                <a:cubicBezTo>
                  <a:pt x="1712794" y="265003"/>
                  <a:pt x="1716625" y="264723"/>
                  <a:pt x="1719618" y="262728"/>
                </a:cubicBezTo>
                <a:cubicBezTo>
                  <a:pt x="1737432" y="250854"/>
                  <a:pt x="1721941" y="259304"/>
                  <a:pt x="1746913" y="252493"/>
                </a:cubicBezTo>
                <a:cubicBezTo>
                  <a:pt x="1753853" y="250600"/>
                  <a:pt x="1760561" y="247944"/>
                  <a:pt x="1767385" y="245669"/>
                </a:cubicBezTo>
                <a:cubicBezTo>
                  <a:pt x="1770797" y="244532"/>
                  <a:pt x="1774132" y="243129"/>
                  <a:pt x="1777621" y="242257"/>
                </a:cubicBezTo>
                <a:cubicBezTo>
                  <a:pt x="1796895" y="237439"/>
                  <a:pt x="1786671" y="239765"/>
                  <a:pt x="1808328" y="235433"/>
                </a:cubicBezTo>
                <a:cubicBezTo>
                  <a:pt x="1812877" y="233158"/>
                  <a:pt x="1817301" y="230613"/>
                  <a:pt x="1821976" y="228609"/>
                </a:cubicBezTo>
                <a:cubicBezTo>
                  <a:pt x="1825282" y="227192"/>
                  <a:pt x="1830604" y="228414"/>
                  <a:pt x="1832212" y="225197"/>
                </a:cubicBezTo>
                <a:cubicBezTo>
                  <a:pt x="1833820" y="221980"/>
                  <a:pt x="1829937" y="218373"/>
                  <a:pt x="1828800" y="214961"/>
                </a:cubicBezTo>
                <a:lnTo>
                  <a:pt x="1849272" y="208137"/>
                </a:lnTo>
                <a:cubicBezTo>
                  <a:pt x="1852684" y="207000"/>
                  <a:pt x="1855933" y="205122"/>
                  <a:pt x="1859507" y="204725"/>
                </a:cubicBezTo>
                <a:lnTo>
                  <a:pt x="1890215" y="201313"/>
                </a:lnTo>
                <a:cubicBezTo>
                  <a:pt x="1893627" y="200176"/>
                  <a:pt x="1896962" y="198774"/>
                  <a:pt x="1900451" y="197902"/>
                </a:cubicBezTo>
                <a:cubicBezTo>
                  <a:pt x="1928565" y="190874"/>
                  <a:pt x="1906663" y="198077"/>
                  <a:pt x="1931158" y="191078"/>
                </a:cubicBezTo>
                <a:cubicBezTo>
                  <a:pt x="1934616" y="190090"/>
                  <a:pt x="1937905" y="188538"/>
                  <a:pt x="1941394" y="187666"/>
                </a:cubicBezTo>
                <a:cubicBezTo>
                  <a:pt x="1947020" y="186259"/>
                  <a:pt x="1952859" y="185780"/>
                  <a:pt x="1958454" y="184254"/>
                </a:cubicBezTo>
                <a:cubicBezTo>
                  <a:pt x="1965393" y="182361"/>
                  <a:pt x="1971872" y="178841"/>
                  <a:pt x="1978925" y="177430"/>
                </a:cubicBezTo>
                <a:cubicBezTo>
                  <a:pt x="1984612" y="176293"/>
                  <a:pt x="1990390" y="175544"/>
                  <a:pt x="1995985" y="174018"/>
                </a:cubicBezTo>
                <a:cubicBezTo>
                  <a:pt x="2002925" y="172125"/>
                  <a:pt x="2009633" y="169469"/>
                  <a:pt x="2016457" y="167194"/>
                </a:cubicBezTo>
                <a:cubicBezTo>
                  <a:pt x="2019869" y="166057"/>
                  <a:pt x="2023700" y="165777"/>
                  <a:pt x="2026692" y="163782"/>
                </a:cubicBezTo>
                <a:cubicBezTo>
                  <a:pt x="2030104" y="161507"/>
                  <a:pt x="2033038" y="158255"/>
                  <a:pt x="2036928" y="156958"/>
                </a:cubicBezTo>
                <a:cubicBezTo>
                  <a:pt x="2043491" y="154770"/>
                  <a:pt x="2050688" y="155224"/>
                  <a:pt x="2057400" y="153546"/>
                </a:cubicBezTo>
                <a:cubicBezTo>
                  <a:pt x="2064378" y="151801"/>
                  <a:pt x="2071048" y="148997"/>
                  <a:pt x="2077872" y="146722"/>
                </a:cubicBezTo>
                <a:lnTo>
                  <a:pt x="2098343" y="139899"/>
                </a:lnTo>
                <a:lnTo>
                  <a:pt x="2108579" y="136487"/>
                </a:lnTo>
                <a:cubicBezTo>
                  <a:pt x="2111991" y="135350"/>
                  <a:pt x="2115326" y="133947"/>
                  <a:pt x="2118815" y="133075"/>
                </a:cubicBezTo>
                <a:cubicBezTo>
                  <a:pt x="2135952" y="128791"/>
                  <a:pt x="2128014" y="131146"/>
                  <a:pt x="2142698" y="126251"/>
                </a:cubicBezTo>
                <a:cubicBezTo>
                  <a:pt x="2162101" y="111699"/>
                  <a:pt x="2150951" y="117813"/>
                  <a:pt x="2176818" y="109191"/>
                </a:cubicBezTo>
                <a:lnTo>
                  <a:pt x="2187054" y="105779"/>
                </a:lnTo>
                <a:cubicBezTo>
                  <a:pt x="2216380" y="86226"/>
                  <a:pt x="2179278" y="109666"/>
                  <a:pt x="2207525" y="95543"/>
                </a:cubicBezTo>
                <a:cubicBezTo>
                  <a:pt x="2211193" y="93709"/>
                  <a:pt x="2214093" y="90553"/>
                  <a:pt x="2217761" y="88719"/>
                </a:cubicBezTo>
                <a:cubicBezTo>
                  <a:pt x="2225556" y="84822"/>
                  <a:pt x="2237278" y="83841"/>
                  <a:pt x="2245057" y="81896"/>
                </a:cubicBezTo>
                <a:cubicBezTo>
                  <a:pt x="2264550" y="77023"/>
                  <a:pt x="2245533" y="79328"/>
                  <a:pt x="2268940" y="75072"/>
                </a:cubicBezTo>
                <a:cubicBezTo>
                  <a:pt x="2276852" y="73633"/>
                  <a:pt x="2284863" y="72797"/>
                  <a:pt x="2292824" y="71660"/>
                </a:cubicBezTo>
                <a:cubicBezTo>
                  <a:pt x="2317367" y="63479"/>
                  <a:pt x="2286718" y="73405"/>
                  <a:pt x="2316707" y="64836"/>
                </a:cubicBezTo>
                <a:cubicBezTo>
                  <a:pt x="2320165" y="63848"/>
                  <a:pt x="2323485" y="62412"/>
                  <a:pt x="2326943" y="61424"/>
                </a:cubicBezTo>
                <a:cubicBezTo>
                  <a:pt x="2331452" y="60136"/>
                  <a:pt x="2336082" y="59300"/>
                  <a:pt x="2340591" y="58012"/>
                </a:cubicBezTo>
                <a:cubicBezTo>
                  <a:pt x="2344049" y="57024"/>
                  <a:pt x="2347610" y="56208"/>
                  <a:pt x="2350827" y="54600"/>
                </a:cubicBezTo>
                <a:cubicBezTo>
                  <a:pt x="2354495" y="52766"/>
                  <a:pt x="2357067" y="48698"/>
                  <a:pt x="2361063" y="47776"/>
                </a:cubicBezTo>
                <a:cubicBezTo>
                  <a:pt x="2372200" y="45206"/>
                  <a:pt x="2383809" y="45501"/>
                  <a:pt x="2395182" y="44364"/>
                </a:cubicBezTo>
                <a:cubicBezTo>
                  <a:pt x="2423283" y="34997"/>
                  <a:pt x="2408533" y="38557"/>
                  <a:pt x="2439537" y="34128"/>
                </a:cubicBezTo>
                <a:cubicBezTo>
                  <a:pt x="2462935" y="26329"/>
                  <a:pt x="2433894" y="35538"/>
                  <a:pt x="2466833" y="27305"/>
                </a:cubicBezTo>
                <a:cubicBezTo>
                  <a:pt x="2483063" y="23248"/>
                  <a:pt x="2471565" y="23673"/>
                  <a:pt x="2490716" y="20481"/>
                </a:cubicBezTo>
                <a:cubicBezTo>
                  <a:pt x="2499761" y="18974"/>
                  <a:pt x="2508913" y="18206"/>
                  <a:pt x="2518012" y="17069"/>
                </a:cubicBezTo>
                <a:cubicBezTo>
                  <a:pt x="2549965" y="6417"/>
                  <a:pt x="2526608" y="13263"/>
                  <a:pt x="2555543" y="6833"/>
                </a:cubicBezTo>
                <a:cubicBezTo>
                  <a:pt x="2560121" y="5816"/>
                  <a:pt x="2564682" y="4709"/>
                  <a:pt x="2569191" y="3421"/>
                </a:cubicBezTo>
                <a:cubicBezTo>
                  <a:pt x="2582392" y="-351"/>
                  <a:pt x="2575234" y="9"/>
                  <a:pt x="2582839" y="9"/>
                </a:cubicBezTo>
              </a:path>
            </a:pathLst>
          </a:cu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800">
              <a:solidFill>
                <a:schemeClr val="tx1"/>
              </a:solidFill>
              <a:latin typeface="Arial"/>
            </a:endParaRPr>
          </a:p>
        </p:txBody>
      </p:sp>
      <p:sp>
        <p:nvSpPr>
          <p:cNvPr id="104" name="Freeform: Shape 103">
            <a:extLst>
              <a:ext uri="{FF2B5EF4-FFF2-40B4-BE49-F238E27FC236}">
                <a16:creationId xmlns:a16="http://schemas.microsoft.com/office/drawing/2014/main" id="{C269DCE1-4E33-4FF5-99D9-6234CF54A6AA}"/>
              </a:ext>
            </a:extLst>
          </p:cNvPr>
          <p:cNvSpPr/>
          <p:nvPr/>
        </p:nvSpPr>
        <p:spPr>
          <a:xfrm>
            <a:off x="6192784" y="2201983"/>
            <a:ext cx="1921776" cy="1415102"/>
          </a:xfrm>
          <a:custGeom>
            <a:avLst/>
            <a:gdLst>
              <a:gd name="connsiteX0" fmla="*/ 0 w 2562368"/>
              <a:gd name="connsiteY0" fmla="*/ 1886803 h 1886803"/>
              <a:gd name="connsiteX1" fmla="*/ 92123 w 2562368"/>
              <a:gd name="connsiteY1" fmla="*/ 1750326 h 1886803"/>
              <a:gd name="connsiteX2" fmla="*/ 98947 w 2562368"/>
              <a:gd name="connsiteY2" fmla="*/ 1729854 h 1886803"/>
              <a:gd name="connsiteX3" fmla="*/ 109183 w 2562368"/>
              <a:gd name="connsiteY3" fmla="*/ 1709382 h 1886803"/>
              <a:gd name="connsiteX4" fmla="*/ 116006 w 2562368"/>
              <a:gd name="connsiteY4" fmla="*/ 1699147 h 1886803"/>
              <a:gd name="connsiteX5" fmla="*/ 119418 w 2562368"/>
              <a:gd name="connsiteY5" fmla="*/ 1688911 h 1886803"/>
              <a:gd name="connsiteX6" fmla="*/ 126242 w 2562368"/>
              <a:gd name="connsiteY6" fmla="*/ 1678675 h 1886803"/>
              <a:gd name="connsiteX7" fmla="*/ 129654 w 2562368"/>
              <a:gd name="connsiteY7" fmla="*/ 1668439 h 1886803"/>
              <a:gd name="connsiteX8" fmla="*/ 143302 w 2562368"/>
              <a:gd name="connsiteY8" fmla="*/ 1647968 h 1886803"/>
              <a:gd name="connsiteX9" fmla="*/ 146714 w 2562368"/>
              <a:gd name="connsiteY9" fmla="*/ 1637732 h 1886803"/>
              <a:gd name="connsiteX10" fmla="*/ 160362 w 2562368"/>
              <a:gd name="connsiteY10" fmla="*/ 1617260 h 1886803"/>
              <a:gd name="connsiteX11" fmla="*/ 170597 w 2562368"/>
              <a:gd name="connsiteY11" fmla="*/ 1596788 h 1886803"/>
              <a:gd name="connsiteX12" fmla="*/ 174009 w 2562368"/>
              <a:gd name="connsiteY12" fmla="*/ 1586553 h 1886803"/>
              <a:gd name="connsiteX13" fmla="*/ 180833 w 2562368"/>
              <a:gd name="connsiteY13" fmla="*/ 1576317 h 1886803"/>
              <a:gd name="connsiteX14" fmla="*/ 184245 w 2562368"/>
              <a:gd name="connsiteY14" fmla="*/ 1566081 h 1886803"/>
              <a:gd name="connsiteX15" fmla="*/ 197893 w 2562368"/>
              <a:gd name="connsiteY15" fmla="*/ 1545609 h 1886803"/>
              <a:gd name="connsiteX16" fmla="*/ 208129 w 2562368"/>
              <a:gd name="connsiteY16" fmla="*/ 1525138 h 1886803"/>
              <a:gd name="connsiteX17" fmla="*/ 211541 w 2562368"/>
              <a:gd name="connsiteY17" fmla="*/ 1514902 h 1886803"/>
              <a:gd name="connsiteX18" fmla="*/ 225188 w 2562368"/>
              <a:gd name="connsiteY18" fmla="*/ 1494430 h 1886803"/>
              <a:gd name="connsiteX19" fmla="*/ 242248 w 2562368"/>
              <a:gd name="connsiteY19" fmla="*/ 1463723 h 1886803"/>
              <a:gd name="connsiteX20" fmla="*/ 249072 w 2562368"/>
              <a:gd name="connsiteY20" fmla="*/ 1453487 h 1886803"/>
              <a:gd name="connsiteX21" fmla="*/ 255896 w 2562368"/>
              <a:gd name="connsiteY21" fmla="*/ 1443251 h 1886803"/>
              <a:gd name="connsiteX22" fmla="*/ 266132 w 2562368"/>
              <a:gd name="connsiteY22" fmla="*/ 1436427 h 1886803"/>
              <a:gd name="connsiteX23" fmla="*/ 290015 w 2562368"/>
              <a:gd name="connsiteY23" fmla="*/ 1405720 h 1886803"/>
              <a:gd name="connsiteX24" fmla="*/ 296839 w 2562368"/>
              <a:gd name="connsiteY24" fmla="*/ 1395484 h 1886803"/>
              <a:gd name="connsiteX25" fmla="*/ 307075 w 2562368"/>
              <a:gd name="connsiteY25" fmla="*/ 1385248 h 1886803"/>
              <a:gd name="connsiteX26" fmla="*/ 320723 w 2562368"/>
              <a:gd name="connsiteY26" fmla="*/ 1364776 h 1886803"/>
              <a:gd name="connsiteX27" fmla="*/ 337783 w 2562368"/>
              <a:gd name="connsiteY27" fmla="*/ 1344305 h 1886803"/>
              <a:gd name="connsiteX28" fmla="*/ 348018 w 2562368"/>
              <a:gd name="connsiteY28" fmla="*/ 1334069 h 1886803"/>
              <a:gd name="connsiteX29" fmla="*/ 354842 w 2562368"/>
              <a:gd name="connsiteY29" fmla="*/ 1323833 h 1886803"/>
              <a:gd name="connsiteX30" fmla="*/ 375314 w 2562368"/>
              <a:gd name="connsiteY30" fmla="*/ 1303362 h 1886803"/>
              <a:gd name="connsiteX31" fmla="*/ 388962 w 2562368"/>
              <a:gd name="connsiteY31" fmla="*/ 1282890 h 1886803"/>
              <a:gd name="connsiteX32" fmla="*/ 399197 w 2562368"/>
              <a:gd name="connsiteY32" fmla="*/ 1272654 h 1886803"/>
              <a:gd name="connsiteX33" fmla="*/ 412845 w 2562368"/>
              <a:gd name="connsiteY33" fmla="*/ 1252182 h 1886803"/>
              <a:gd name="connsiteX34" fmla="*/ 419669 w 2562368"/>
              <a:gd name="connsiteY34" fmla="*/ 1241947 h 1886803"/>
              <a:gd name="connsiteX35" fmla="*/ 429905 w 2562368"/>
              <a:gd name="connsiteY35" fmla="*/ 1231711 h 1886803"/>
              <a:gd name="connsiteX36" fmla="*/ 446965 w 2562368"/>
              <a:gd name="connsiteY36" fmla="*/ 1214651 h 1886803"/>
              <a:gd name="connsiteX37" fmla="*/ 457200 w 2562368"/>
              <a:gd name="connsiteY37" fmla="*/ 1194179 h 1886803"/>
              <a:gd name="connsiteX38" fmla="*/ 467436 w 2562368"/>
              <a:gd name="connsiteY38" fmla="*/ 1187356 h 1886803"/>
              <a:gd name="connsiteX39" fmla="*/ 474260 w 2562368"/>
              <a:gd name="connsiteY39" fmla="*/ 1177120 h 1886803"/>
              <a:gd name="connsiteX40" fmla="*/ 494732 w 2562368"/>
              <a:gd name="connsiteY40" fmla="*/ 1156648 h 1886803"/>
              <a:gd name="connsiteX41" fmla="*/ 501556 w 2562368"/>
              <a:gd name="connsiteY41" fmla="*/ 1146412 h 1886803"/>
              <a:gd name="connsiteX42" fmla="*/ 522027 w 2562368"/>
              <a:gd name="connsiteY42" fmla="*/ 1132765 h 1886803"/>
              <a:gd name="connsiteX43" fmla="*/ 525439 w 2562368"/>
              <a:gd name="connsiteY43" fmla="*/ 1122529 h 1886803"/>
              <a:gd name="connsiteX44" fmla="*/ 545911 w 2562368"/>
              <a:gd name="connsiteY44" fmla="*/ 1108881 h 1886803"/>
              <a:gd name="connsiteX45" fmla="*/ 562971 w 2562368"/>
              <a:gd name="connsiteY45" fmla="*/ 1091821 h 1886803"/>
              <a:gd name="connsiteX46" fmla="*/ 573206 w 2562368"/>
              <a:gd name="connsiteY46" fmla="*/ 1081585 h 1886803"/>
              <a:gd name="connsiteX47" fmla="*/ 586854 w 2562368"/>
              <a:gd name="connsiteY47" fmla="*/ 1074762 h 1886803"/>
              <a:gd name="connsiteX48" fmla="*/ 597090 w 2562368"/>
              <a:gd name="connsiteY48" fmla="*/ 1067938 h 1886803"/>
              <a:gd name="connsiteX49" fmla="*/ 614150 w 2562368"/>
              <a:gd name="connsiteY49" fmla="*/ 1047466 h 1886803"/>
              <a:gd name="connsiteX50" fmla="*/ 624385 w 2562368"/>
              <a:gd name="connsiteY50" fmla="*/ 1040642 h 1886803"/>
              <a:gd name="connsiteX51" fmla="*/ 634621 w 2562368"/>
              <a:gd name="connsiteY51" fmla="*/ 1030406 h 1886803"/>
              <a:gd name="connsiteX52" fmla="*/ 644857 w 2562368"/>
              <a:gd name="connsiteY52" fmla="*/ 1023582 h 1886803"/>
              <a:gd name="connsiteX53" fmla="*/ 658505 w 2562368"/>
              <a:gd name="connsiteY53" fmla="*/ 1013347 h 1886803"/>
              <a:gd name="connsiteX54" fmla="*/ 678977 w 2562368"/>
              <a:gd name="connsiteY54" fmla="*/ 999699 h 1886803"/>
              <a:gd name="connsiteX55" fmla="*/ 689212 w 2562368"/>
              <a:gd name="connsiteY55" fmla="*/ 989463 h 1886803"/>
              <a:gd name="connsiteX56" fmla="*/ 696036 w 2562368"/>
              <a:gd name="connsiteY56" fmla="*/ 979227 h 1886803"/>
              <a:gd name="connsiteX57" fmla="*/ 706272 w 2562368"/>
              <a:gd name="connsiteY57" fmla="*/ 975815 h 1886803"/>
              <a:gd name="connsiteX58" fmla="*/ 709684 w 2562368"/>
              <a:gd name="connsiteY58" fmla="*/ 965579 h 1886803"/>
              <a:gd name="connsiteX59" fmla="*/ 730156 w 2562368"/>
              <a:gd name="connsiteY59" fmla="*/ 951932 h 1886803"/>
              <a:gd name="connsiteX60" fmla="*/ 760863 w 2562368"/>
              <a:gd name="connsiteY60" fmla="*/ 928048 h 1886803"/>
              <a:gd name="connsiteX61" fmla="*/ 771099 w 2562368"/>
              <a:gd name="connsiteY61" fmla="*/ 921224 h 1886803"/>
              <a:gd name="connsiteX62" fmla="*/ 781335 w 2562368"/>
              <a:gd name="connsiteY62" fmla="*/ 914400 h 1886803"/>
              <a:gd name="connsiteX63" fmla="*/ 791571 w 2562368"/>
              <a:gd name="connsiteY63" fmla="*/ 904165 h 1886803"/>
              <a:gd name="connsiteX64" fmla="*/ 812042 w 2562368"/>
              <a:gd name="connsiteY64" fmla="*/ 893929 h 1886803"/>
              <a:gd name="connsiteX65" fmla="*/ 822278 w 2562368"/>
              <a:gd name="connsiteY65" fmla="*/ 883693 h 1886803"/>
              <a:gd name="connsiteX66" fmla="*/ 842750 w 2562368"/>
              <a:gd name="connsiteY66" fmla="*/ 870045 h 1886803"/>
              <a:gd name="connsiteX67" fmla="*/ 852985 w 2562368"/>
              <a:gd name="connsiteY67" fmla="*/ 863221 h 1886803"/>
              <a:gd name="connsiteX68" fmla="*/ 873457 w 2562368"/>
              <a:gd name="connsiteY68" fmla="*/ 846162 h 1886803"/>
              <a:gd name="connsiteX69" fmla="*/ 890517 w 2562368"/>
              <a:gd name="connsiteY69" fmla="*/ 829102 h 1886803"/>
              <a:gd name="connsiteX70" fmla="*/ 910988 w 2562368"/>
              <a:gd name="connsiteY70" fmla="*/ 812042 h 1886803"/>
              <a:gd name="connsiteX71" fmla="*/ 928048 w 2562368"/>
              <a:gd name="connsiteY71" fmla="*/ 798394 h 1886803"/>
              <a:gd name="connsiteX72" fmla="*/ 945108 w 2562368"/>
              <a:gd name="connsiteY72" fmla="*/ 784747 h 1886803"/>
              <a:gd name="connsiteX73" fmla="*/ 962168 w 2562368"/>
              <a:gd name="connsiteY73" fmla="*/ 767687 h 1886803"/>
              <a:gd name="connsiteX74" fmla="*/ 982639 w 2562368"/>
              <a:gd name="connsiteY74" fmla="*/ 754039 h 1886803"/>
              <a:gd name="connsiteX75" fmla="*/ 992875 w 2562368"/>
              <a:gd name="connsiteY75" fmla="*/ 743803 h 1886803"/>
              <a:gd name="connsiteX76" fmla="*/ 1003111 w 2562368"/>
              <a:gd name="connsiteY76" fmla="*/ 736979 h 1886803"/>
              <a:gd name="connsiteX77" fmla="*/ 1009935 w 2562368"/>
              <a:gd name="connsiteY77" fmla="*/ 726744 h 1886803"/>
              <a:gd name="connsiteX78" fmla="*/ 1030406 w 2562368"/>
              <a:gd name="connsiteY78" fmla="*/ 713096 h 1886803"/>
              <a:gd name="connsiteX79" fmla="*/ 1040642 w 2562368"/>
              <a:gd name="connsiteY79" fmla="*/ 706272 h 1886803"/>
              <a:gd name="connsiteX80" fmla="*/ 1050878 w 2562368"/>
              <a:gd name="connsiteY80" fmla="*/ 696036 h 1886803"/>
              <a:gd name="connsiteX81" fmla="*/ 1071350 w 2562368"/>
              <a:gd name="connsiteY81" fmla="*/ 682388 h 1886803"/>
              <a:gd name="connsiteX82" fmla="*/ 1081585 w 2562368"/>
              <a:gd name="connsiteY82" fmla="*/ 672153 h 1886803"/>
              <a:gd name="connsiteX83" fmla="*/ 1091821 w 2562368"/>
              <a:gd name="connsiteY83" fmla="*/ 668741 h 1886803"/>
              <a:gd name="connsiteX84" fmla="*/ 1112293 w 2562368"/>
              <a:gd name="connsiteY84" fmla="*/ 651681 h 1886803"/>
              <a:gd name="connsiteX85" fmla="*/ 1146412 w 2562368"/>
              <a:gd name="connsiteY85" fmla="*/ 631209 h 1886803"/>
              <a:gd name="connsiteX86" fmla="*/ 1166884 w 2562368"/>
              <a:gd name="connsiteY86" fmla="*/ 617562 h 1886803"/>
              <a:gd name="connsiteX87" fmla="*/ 1190768 w 2562368"/>
              <a:gd name="connsiteY87" fmla="*/ 600502 h 1886803"/>
              <a:gd name="connsiteX88" fmla="*/ 1207827 w 2562368"/>
              <a:gd name="connsiteY88" fmla="*/ 583442 h 1886803"/>
              <a:gd name="connsiteX89" fmla="*/ 1238535 w 2562368"/>
              <a:gd name="connsiteY89" fmla="*/ 559559 h 1886803"/>
              <a:gd name="connsiteX90" fmla="*/ 1269242 w 2562368"/>
              <a:gd name="connsiteY90" fmla="*/ 539087 h 1886803"/>
              <a:gd name="connsiteX91" fmla="*/ 1279478 w 2562368"/>
              <a:gd name="connsiteY91" fmla="*/ 532263 h 1886803"/>
              <a:gd name="connsiteX92" fmla="*/ 1289714 w 2562368"/>
              <a:gd name="connsiteY92" fmla="*/ 525439 h 1886803"/>
              <a:gd name="connsiteX93" fmla="*/ 1303362 w 2562368"/>
              <a:gd name="connsiteY93" fmla="*/ 518615 h 1886803"/>
              <a:gd name="connsiteX94" fmla="*/ 1330657 w 2562368"/>
              <a:gd name="connsiteY94" fmla="*/ 501556 h 1886803"/>
              <a:gd name="connsiteX95" fmla="*/ 1340893 w 2562368"/>
              <a:gd name="connsiteY95" fmla="*/ 491320 h 1886803"/>
              <a:gd name="connsiteX96" fmla="*/ 1364777 w 2562368"/>
              <a:gd name="connsiteY96" fmla="*/ 484496 h 1886803"/>
              <a:gd name="connsiteX97" fmla="*/ 1385248 w 2562368"/>
              <a:gd name="connsiteY97" fmla="*/ 474260 h 1886803"/>
              <a:gd name="connsiteX98" fmla="*/ 1392072 w 2562368"/>
              <a:gd name="connsiteY98" fmla="*/ 464024 h 1886803"/>
              <a:gd name="connsiteX99" fmla="*/ 1402308 w 2562368"/>
              <a:gd name="connsiteY99" fmla="*/ 460612 h 1886803"/>
              <a:gd name="connsiteX100" fmla="*/ 1419368 w 2562368"/>
              <a:gd name="connsiteY100" fmla="*/ 453788 h 1886803"/>
              <a:gd name="connsiteX101" fmla="*/ 1433015 w 2562368"/>
              <a:gd name="connsiteY101" fmla="*/ 443553 h 1886803"/>
              <a:gd name="connsiteX102" fmla="*/ 1443251 w 2562368"/>
              <a:gd name="connsiteY102" fmla="*/ 440141 h 1886803"/>
              <a:gd name="connsiteX103" fmla="*/ 1467135 w 2562368"/>
              <a:gd name="connsiteY103" fmla="*/ 426493 h 1886803"/>
              <a:gd name="connsiteX104" fmla="*/ 1477371 w 2562368"/>
              <a:gd name="connsiteY104" fmla="*/ 423081 h 1886803"/>
              <a:gd name="connsiteX105" fmla="*/ 1497842 w 2562368"/>
              <a:gd name="connsiteY105" fmla="*/ 412845 h 1886803"/>
              <a:gd name="connsiteX106" fmla="*/ 1511490 w 2562368"/>
              <a:gd name="connsiteY106" fmla="*/ 406021 h 1886803"/>
              <a:gd name="connsiteX107" fmla="*/ 1521726 w 2562368"/>
              <a:gd name="connsiteY107" fmla="*/ 402609 h 1886803"/>
              <a:gd name="connsiteX108" fmla="*/ 1545609 w 2562368"/>
              <a:gd name="connsiteY108" fmla="*/ 392374 h 1886803"/>
              <a:gd name="connsiteX109" fmla="*/ 1559257 w 2562368"/>
              <a:gd name="connsiteY109" fmla="*/ 385550 h 1886803"/>
              <a:gd name="connsiteX110" fmla="*/ 1569493 w 2562368"/>
              <a:gd name="connsiteY110" fmla="*/ 378726 h 1886803"/>
              <a:gd name="connsiteX111" fmla="*/ 1583141 w 2562368"/>
              <a:gd name="connsiteY111" fmla="*/ 375314 h 1886803"/>
              <a:gd name="connsiteX112" fmla="*/ 1600200 w 2562368"/>
              <a:gd name="connsiteY112" fmla="*/ 365078 h 1886803"/>
              <a:gd name="connsiteX113" fmla="*/ 1610436 w 2562368"/>
              <a:gd name="connsiteY113" fmla="*/ 358254 h 1886803"/>
              <a:gd name="connsiteX114" fmla="*/ 1624084 w 2562368"/>
              <a:gd name="connsiteY114" fmla="*/ 354842 h 1886803"/>
              <a:gd name="connsiteX115" fmla="*/ 1634320 w 2562368"/>
              <a:gd name="connsiteY115" fmla="*/ 348018 h 1886803"/>
              <a:gd name="connsiteX116" fmla="*/ 1647968 w 2562368"/>
              <a:gd name="connsiteY116" fmla="*/ 337782 h 1886803"/>
              <a:gd name="connsiteX117" fmla="*/ 1658203 w 2562368"/>
              <a:gd name="connsiteY117" fmla="*/ 334371 h 1886803"/>
              <a:gd name="connsiteX118" fmla="*/ 1671851 w 2562368"/>
              <a:gd name="connsiteY118" fmla="*/ 327547 h 1886803"/>
              <a:gd name="connsiteX119" fmla="*/ 1682087 w 2562368"/>
              <a:gd name="connsiteY119" fmla="*/ 320723 h 1886803"/>
              <a:gd name="connsiteX120" fmla="*/ 1699147 w 2562368"/>
              <a:gd name="connsiteY120" fmla="*/ 317311 h 1886803"/>
              <a:gd name="connsiteX121" fmla="*/ 1729854 w 2562368"/>
              <a:gd name="connsiteY121" fmla="*/ 303663 h 1886803"/>
              <a:gd name="connsiteX122" fmla="*/ 1740090 w 2562368"/>
              <a:gd name="connsiteY122" fmla="*/ 300251 h 1886803"/>
              <a:gd name="connsiteX123" fmla="*/ 1763974 w 2562368"/>
              <a:gd name="connsiteY123" fmla="*/ 290015 h 1886803"/>
              <a:gd name="connsiteX124" fmla="*/ 1774209 w 2562368"/>
              <a:gd name="connsiteY124" fmla="*/ 283191 h 1886803"/>
              <a:gd name="connsiteX125" fmla="*/ 1794681 w 2562368"/>
              <a:gd name="connsiteY125" fmla="*/ 276368 h 1886803"/>
              <a:gd name="connsiteX126" fmla="*/ 1804917 w 2562368"/>
              <a:gd name="connsiteY126" fmla="*/ 272956 h 1886803"/>
              <a:gd name="connsiteX127" fmla="*/ 1818565 w 2562368"/>
              <a:gd name="connsiteY127" fmla="*/ 266132 h 1886803"/>
              <a:gd name="connsiteX128" fmla="*/ 1828800 w 2562368"/>
              <a:gd name="connsiteY128" fmla="*/ 262720 h 1886803"/>
              <a:gd name="connsiteX129" fmla="*/ 1839036 w 2562368"/>
              <a:gd name="connsiteY129" fmla="*/ 255896 h 1886803"/>
              <a:gd name="connsiteX130" fmla="*/ 1849272 w 2562368"/>
              <a:gd name="connsiteY130" fmla="*/ 252484 h 1886803"/>
              <a:gd name="connsiteX131" fmla="*/ 1862920 w 2562368"/>
              <a:gd name="connsiteY131" fmla="*/ 245660 h 1886803"/>
              <a:gd name="connsiteX132" fmla="*/ 1883391 w 2562368"/>
              <a:gd name="connsiteY132" fmla="*/ 238836 h 1886803"/>
              <a:gd name="connsiteX133" fmla="*/ 1893627 w 2562368"/>
              <a:gd name="connsiteY133" fmla="*/ 232012 h 1886803"/>
              <a:gd name="connsiteX134" fmla="*/ 1907275 w 2562368"/>
              <a:gd name="connsiteY134" fmla="*/ 228600 h 1886803"/>
              <a:gd name="connsiteX135" fmla="*/ 1934571 w 2562368"/>
              <a:gd name="connsiteY135" fmla="*/ 211541 h 1886803"/>
              <a:gd name="connsiteX136" fmla="*/ 1955042 w 2562368"/>
              <a:gd name="connsiteY136" fmla="*/ 204717 h 1886803"/>
              <a:gd name="connsiteX137" fmla="*/ 1995985 w 2562368"/>
              <a:gd name="connsiteY137" fmla="*/ 187657 h 1886803"/>
              <a:gd name="connsiteX138" fmla="*/ 2016457 w 2562368"/>
              <a:gd name="connsiteY138" fmla="*/ 180833 h 1886803"/>
              <a:gd name="connsiteX139" fmla="*/ 2026693 w 2562368"/>
              <a:gd name="connsiteY139" fmla="*/ 170597 h 1886803"/>
              <a:gd name="connsiteX140" fmla="*/ 2060812 w 2562368"/>
              <a:gd name="connsiteY140" fmla="*/ 160362 h 1886803"/>
              <a:gd name="connsiteX141" fmla="*/ 2071048 w 2562368"/>
              <a:gd name="connsiteY141" fmla="*/ 153538 h 1886803"/>
              <a:gd name="connsiteX142" fmla="*/ 2091520 w 2562368"/>
              <a:gd name="connsiteY142" fmla="*/ 146714 h 1886803"/>
              <a:gd name="connsiteX143" fmla="*/ 2111991 w 2562368"/>
              <a:gd name="connsiteY143" fmla="*/ 139890 h 1886803"/>
              <a:gd name="connsiteX144" fmla="*/ 2142699 w 2562368"/>
              <a:gd name="connsiteY144" fmla="*/ 129654 h 1886803"/>
              <a:gd name="connsiteX145" fmla="*/ 2152935 w 2562368"/>
              <a:gd name="connsiteY145" fmla="*/ 126242 h 1886803"/>
              <a:gd name="connsiteX146" fmla="*/ 2163171 w 2562368"/>
              <a:gd name="connsiteY146" fmla="*/ 122830 h 1886803"/>
              <a:gd name="connsiteX147" fmla="*/ 2193878 w 2562368"/>
              <a:gd name="connsiteY147" fmla="*/ 109182 h 1886803"/>
              <a:gd name="connsiteX148" fmla="*/ 2204114 w 2562368"/>
              <a:gd name="connsiteY148" fmla="*/ 105771 h 1886803"/>
              <a:gd name="connsiteX149" fmla="*/ 2224585 w 2562368"/>
              <a:gd name="connsiteY149" fmla="*/ 95535 h 1886803"/>
              <a:gd name="connsiteX150" fmla="*/ 2234821 w 2562368"/>
              <a:gd name="connsiteY150" fmla="*/ 88711 h 1886803"/>
              <a:gd name="connsiteX151" fmla="*/ 2251881 w 2562368"/>
              <a:gd name="connsiteY151" fmla="*/ 85299 h 1886803"/>
              <a:gd name="connsiteX152" fmla="*/ 2282588 w 2562368"/>
              <a:gd name="connsiteY152" fmla="*/ 75063 h 1886803"/>
              <a:gd name="connsiteX153" fmla="*/ 2292824 w 2562368"/>
              <a:gd name="connsiteY153" fmla="*/ 71651 h 1886803"/>
              <a:gd name="connsiteX154" fmla="*/ 2306472 w 2562368"/>
              <a:gd name="connsiteY154" fmla="*/ 68239 h 1886803"/>
              <a:gd name="connsiteX155" fmla="*/ 2326944 w 2562368"/>
              <a:gd name="connsiteY155" fmla="*/ 61415 h 1886803"/>
              <a:gd name="connsiteX156" fmla="*/ 2347415 w 2562368"/>
              <a:gd name="connsiteY156" fmla="*/ 54591 h 1886803"/>
              <a:gd name="connsiteX157" fmla="*/ 2357651 w 2562368"/>
              <a:gd name="connsiteY157" fmla="*/ 51179 h 1886803"/>
              <a:gd name="connsiteX158" fmla="*/ 2371299 w 2562368"/>
              <a:gd name="connsiteY158" fmla="*/ 47768 h 1886803"/>
              <a:gd name="connsiteX159" fmla="*/ 2381535 w 2562368"/>
              <a:gd name="connsiteY159" fmla="*/ 44356 h 1886803"/>
              <a:gd name="connsiteX160" fmla="*/ 2398594 w 2562368"/>
              <a:gd name="connsiteY160" fmla="*/ 40944 h 1886803"/>
              <a:gd name="connsiteX161" fmla="*/ 2419066 w 2562368"/>
              <a:gd name="connsiteY161" fmla="*/ 34120 h 1886803"/>
              <a:gd name="connsiteX162" fmla="*/ 2439538 w 2562368"/>
              <a:gd name="connsiteY162" fmla="*/ 27296 h 1886803"/>
              <a:gd name="connsiteX163" fmla="*/ 2449774 w 2562368"/>
              <a:gd name="connsiteY163" fmla="*/ 23884 h 1886803"/>
              <a:gd name="connsiteX164" fmla="*/ 2473657 w 2562368"/>
              <a:gd name="connsiteY164" fmla="*/ 20472 h 1886803"/>
              <a:gd name="connsiteX165" fmla="*/ 2487305 w 2562368"/>
              <a:gd name="connsiteY165" fmla="*/ 17060 h 1886803"/>
              <a:gd name="connsiteX166" fmla="*/ 2514600 w 2562368"/>
              <a:gd name="connsiteY166" fmla="*/ 13648 h 1886803"/>
              <a:gd name="connsiteX167" fmla="*/ 2541896 w 2562368"/>
              <a:gd name="connsiteY167" fmla="*/ 6824 h 1886803"/>
              <a:gd name="connsiteX168" fmla="*/ 2562368 w 2562368"/>
              <a:gd name="connsiteY168" fmla="*/ 0 h 188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2562368" h="1886803">
                <a:moveTo>
                  <a:pt x="0" y="1886803"/>
                </a:moveTo>
                <a:cubicBezTo>
                  <a:pt x="30708" y="1841311"/>
                  <a:pt x="74766" y="1802396"/>
                  <a:pt x="92123" y="1750326"/>
                </a:cubicBezTo>
                <a:cubicBezTo>
                  <a:pt x="94398" y="1743502"/>
                  <a:pt x="94957" y="1735839"/>
                  <a:pt x="98947" y="1729854"/>
                </a:cubicBezTo>
                <a:cubicBezTo>
                  <a:pt x="118500" y="1700524"/>
                  <a:pt x="95059" y="1737630"/>
                  <a:pt x="109183" y="1709382"/>
                </a:cubicBezTo>
                <a:cubicBezTo>
                  <a:pt x="111017" y="1705715"/>
                  <a:pt x="114172" y="1702814"/>
                  <a:pt x="116006" y="1699147"/>
                </a:cubicBezTo>
                <a:cubicBezTo>
                  <a:pt x="117614" y="1695930"/>
                  <a:pt x="117810" y="1692128"/>
                  <a:pt x="119418" y="1688911"/>
                </a:cubicBezTo>
                <a:cubicBezTo>
                  <a:pt x="121252" y="1685243"/>
                  <a:pt x="124408" y="1682343"/>
                  <a:pt x="126242" y="1678675"/>
                </a:cubicBezTo>
                <a:cubicBezTo>
                  <a:pt x="127850" y="1675458"/>
                  <a:pt x="127907" y="1671583"/>
                  <a:pt x="129654" y="1668439"/>
                </a:cubicBezTo>
                <a:cubicBezTo>
                  <a:pt x="133637" y="1661270"/>
                  <a:pt x="143302" y="1647968"/>
                  <a:pt x="143302" y="1647968"/>
                </a:cubicBezTo>
                <a:cubicBezTo>
                  <a:pt x="144439" y="1644556"/>
                  <a:pt x="144967" y="1640876"/>
                  <a:pt x="146714" y="1637732"/>
                </a:cubicBezTo>
                <a:cubicBezTo>
                  <a:pt x="150697" y="1630563"/>
                  <a:pt x="157768" y="1625041"/>
                  <a:pt x="160362" y="1617260"/>
                </a:cubicBezTo>
                <a:cubicBezTo>
                  <a:pt x="168937" y="1591534"/>
                  <a:pt x="157371" y="1623241"/>
                  <a:pt x="170597" y="1596788"/>
                </a:cubicBezTo>
                <a:cubicBezTo>
                  <a:pt x="172205" y="1593571"/>
                  <a:pt x="172401" y="1589770"/>
                  <a:pt x="174009" y="1586553"/>
                </a:cubicBezTo>
                <a:cubicBezTo>
                  <a:pt x="175843" y="1582885"/>
                  <a:pt x="178999" y="1579985"/>
                  <a:pt x="180833" y="1576317"/>
                </a:cubicBezTo>
                <a:cubicBezTo>
                  <a:pt x="182441" y="1573100"/>
                  <a:pt x="182498" y="1569225"/>
                  <a:pt x="184245" y="1566081"/>
                </a:cubicBezTo>
                <a:cubicBezTo>
                  <a:pt x="188228" y="1558912"/>
                  <a:pt x="195299" y="1553389"/>
                  <a:pt x="197893" y="1545609"/>
                </a:cubicBezTo>
                <a:cubicBezTo>
                  <a:pt x="206470" y="1519881"/>
                  <a:pt x="194899" y="1551597"/>
                  <a:pt x="208129" y="1525138"/>
                </a:cubicBezTo>
                <a:cubicBezTo>
                  <a:pt x="209737" y="1521921"/>
                  <a:pt x="209794" y="1518046"/>
                  <a:pt x="211541" y="1514902"/>
                </a:cubicBezTo>
                <a:cubicBezTo>
                  <a:pt x="215524" y="1507733"/>
                  <a:pt x="222595" y="1502210"/>
                  <a:pt x="225188" y="1494430"/>
                </a:cubicBezTo>
                <a:cubicBezTo>
                  <a:pt x="231194" y="1476413"/>
                  <a:pt x="226605" y="1487187"/>
                  <a:pt x="242248" y="1463723"/>
                </a:cubicBezTo>
                <a:lnTo>
                  <a:pt x="249072" y="1453487"/>
                </a:lnTo>
                <a:cubicBezTo>
                  <a:pt x="251347" y="1450075"/>
                  <a:pt x="252484" y="1445526"/>
                  <a:pt x="255896" y="1443251"/>
                </a:cubicBezTo>
                <a:lnTo>
                  <a:pt x="266132" y="1436427"/>
                </a:lnTo>
                <a:cubicBezTo>
                  <a:pt x="300631" y="1384681"/>
                  <a:pt x="263288" y="1437794"/>
                  <a:pt x="290015" y="1405720"/>
                </a:cubicBezTo>
                <a:cubicBezTo>
                  <a:pt x="292640" y="1402570"/>
                  <a:pt x="294214" y="1398634"/>
                  <a:pt x="296839" y="1395484"/>
                </a:cubicBezTo>
                <a:cubicBezTo>
                  <a:pt x="299928" y="1391777"/>
                  <a:pt x="304113" y="1389057"/>
                  <a:pt x="307075" y="1385248"/>
                </a:cubicBezTo>
                <a:cubicBezTo>
                  <a:pt x="312110" y="1378774"/>
                  <a:pt x="314923" y="1370575"/>
                  <a:pt x="320723" y="1364776"/>
                </a:cubicBezTo>
                <a:cubicBezTo>
                  <a:pt x="350609" y="1334893"/>
                  <a:pt x="314047" y="1372790"/>
                  <a:pt x="337783" y="1344305"/>
                </a:cubicBezTo>
                <a:cubicBezTo>
                  <a:pt x="340872" y="1340598"/>
                  <a:pt x="344929" y="1337776"/>
                  <a:pt x="348018" y="1334069"/>
                </a:cubicBezTo>
                <a:cubicBezTo>
                  <a:pt x="350643" y="1330919"/>
                  <a:pt x="352118" y="1326898"/>
                  <a:pt x="354842" y="1323833"/>
                </a:cubicBezTo>
                <a:cubicBezTo>
                  <a:pt x="361253" y="1316620"/>
                  <a:pt x="369961" y="1311392"/>
                  <a:pt x="375314" y="1303362"/>
                </a:cubicBezTo>
                <a:cubicBezTo>
                  <a:pt x="379863" y="1296538"/>
                  <a:pt x="383163" y="1288690"/>
                  <a:pt x="388962" y="1282890"/>
                </a:cubicBezTo>
                <a:cubicBezTo>
                  <a:pt x="392374" y="1279478"/>
                  <a:pt x="396235" y="1276463"/>
                  <a:pt x="399197" y="1272654"/>
                </a:cubicBezTo>
                <a:cubicBezTo>
                  <a:pt x="404232" y="1266180"/>
                  <a:pt x="408296" y="1259006"/>
                  <a:pt x="412845" y="1252182"/>
                </a:cubicBezTo>
                <a:cubicBezTo>
                  <a:pt x="415120" y="1248770"/>
                  <a:pt x="416770" y="1244846"/>
                  <a:pt x="419669" y="1241947"/>
                </a:cubicBezTo>
                <a:cubicBezTo>
                  <a:pt x="423081" y="1238535"/>
                  <a:pt x="426816" y="1235418"/>
                  <a:pt x="429905" y="1231711"/>
                </a:cubicBezTo>
                <a:cubicBezTo>
                  <a:pt x="444122" y="1214651"/>
                  <a:pt x="428199" y="1227162"/>
                  <a:pt x="446965" y="1214651"/>
                </a:cubicBezTo>
                <a:cubicBezTo>
                  <a:pt x="449739" y="1206328"/>
                  <a:pt x="450588" y="1200791"/>
                  <a:pt x="457200" y="1194179"/>
                </a:cubicBezTo>
                <a:cubicBezTo>
                  <a:pt x="460100" y="1191279"/>
                  <a:pt x="464024" y="1189630"/>
                  <a:pt x="467436" y="1187356"/>
                </a:cubicBezTo>
                <a:cubicBezTo>
                  <a:pt x="469711" y="1183944"/>
                  <a:pt x="471536" y="1180185"/>
                  <a:pt x="474260" y="1177120"/>
                </a:cubicBezTo>
                <a:cubicBezTo>
                  <a:pt x="480672" y="1169907"/>
                  <a:pt x="489379" y="1164678"/>
                  <a:pt x="494732" y="1156648"/>
                </a:cubicBezTo>
                <a:cubicBezTo>
                  <a:pt x="497007" y="1153236"/>
                  <a:pt x="498470" y="1149112"/>
                  <a:pt x="501556" y="1146412"/>
                </a:cubicBezTo>
                <a:cubicBezTo>
                  <a:pt x="507728" y="1141012"/>
                  <a:pt x="522027" y="1132765"/>
                  <a:pt x="522027" y="1132765"/>
                </a:cubicBezTo>
                <a:cubicBezTo>
                  <a:pt x="523164" y="1129353"/>
                  <a:pt x="522896" y="1125072"/>
                  <a:pt x="525439" y="1122529"/>
                </a:cubicBezTo>
                <a:cubicBezTo>
                  <a:pt x="531238" y="1116730"/>
                  <a:pt x="545911" y="1108881"/>
                  <a:pt x="545911" y="1108881"/>
                </a:cubicBezTo>
                <a:cubicBezTo>
                  <a:pt x="558423" y="1090113"/>
                  <a:pt x="545910" y="1106039"/>
                  <a:pt x="562971" y="1091821"/>
                </a:cubicBezTo>
                <a:cubicBezTo>
                  <a:pt x="566678" y="1088732"/>
                  <a:pt x="569280" y="1084389"/>
                  <a:pt x="573206" y="1081585"/>
                </a:cubicBezTo>
                <a:cubicBezTo>
                  <a:pt x="577345" y="1078629"/>
                  <a:pt x="582438" y="1077285"/>
                  <a:pt x="586854" y="1074762"/>
                </a:cubicBezTo>
                <a:cubicBezTo>
                  <a:pt x="590414" y="1072728"/>
                  <a:pt x="593678" y="1070213"/>
                  <a:pt x="597090" y="1067938"/>
                </a:cubicBezTo>
                <a:cubicBezTo>
                  <a:pt x="603800" y="1057873"/>
                  <a:pt x="604298" y="1055677"/>
                  <a:pt x="614150" y="1047466"/>
                </a:cubicBezTo>
                <a:cubicBezTo>
                  <a:pt x="617300" y="1044841"/>
                  <a:pt x="621235" y="1043267"/>
                  <a:pt x="624385" y="1040642"/>
                </a:cubicBezTo>
                <a:cubicBezTo>
                  <a:pt x="628092" y="1037553"/>
                  <a:pt x="630914" y="1033495"/>
                  <a:pt x="634621" y="1030406"/>
                </a:cubicBezTo>
                <a:cubicBezTo>
                  <a:pt x="637771" y="1027781"/>
                  <a:pt x="641520" y="1025965"/>
                  <a:pt x="644857" y="1023582"/>
                </a:cubicBezTo>
                <a:cubicBezTo>
                  <a:pt x="649484" y="1020277"/>
                  <a:pt x="653846" y="1016608"/>
                  <a:pt x="658505" y="1013347"/>
                </a:cubicBezTo>
                <a:cubicBezTo>
                  <a:pt x="665224" y="1008644"/>
                  <a:pt x="673178" y="1005499"/>
                  <a:pt x="678977" y="999699"/>
                </a:cubicBezTo>
                <a:cubicBezTo>
                  <a:pt x="682389" y="996287"/>
                  <a:pt x="686123" y="993170"/>
                  <a:pt x="689212" y="989463"/>
                </a:cubicBezTo>
                <a:cubicBezTo>
                  <a:pt x="691837" y="986313"/>
                  <a:pt x="692834" y="981789"/>
                  <a:pt x="696036" y="979227"/>
                </a:cubicBezTo>
                <a:cubicBezTo>
                  <a:pt x="698844" y="976980"/>
                  <a:pt x="702860" y="976952"/>
                  <a:pt x="706272" y="975815"/>
                </a:cubicBezTo>
                <a:cubicBezTo>
                  <a:pt x="707409" y="972403"/>
                  <a:pt x="707141" y="968122"/>
                  <a:pt x="709684" y="965579"/>
                </a:cubicBezTo>
                <a:cubicBezTo>
                  <a:pt x="715483" y="959780"/>
                  <a:pt x="724357" y="957731"/>
                  <a:pt x="730156" y="951932"/>
                </a:cubicBezTo>
                <a:cubicBezTo>
                  <a:pt x="746190" y="935896"/>
                  <a:pt x="736376" y="944372"/>
                  <a:pt x="760863" y="928048"/>
                </a:cubicBezTo>
                <a:lnTo>
                  <a:pt x="771099" y="921224"/>
                </a:lnTo>
                <a:cubicBezTo>
                  <a:pt x="774511" y="918949"/>
                  <a:pt x="778435" y="917300"/>
                  <a:pt x="781335" y="914400"/>
                </a:cubicBezTo>
                <a:cubicBezTo>
                  <a:pt x="784747" y="910988"/>
                  <a:pt x="787556" y="906841"/>
                  <a:pt x="791571" y="904165"/>
                </a:cubicBezTo>
                <a:cubicBezTo>
                  <a:pt x="822340" y="883653"/>
                  <a:pt x="779835" y="920768"/>
                  <a:pt x="812042" y="893929"/>
                </a:cubicBezTo>
                <a:cubicBezTo>
                  <a:pt x="815749" y="890840"/>
                  <a:pt x="818469" y="886655"/>
                  <a:pt x="822278" y="883693"/>
                </a:cubicBezTo>
                <a:cubicBezTo>
                  <a:pt x="828752" y="878658"/>
                  <a:pt x="835926" y="874594"/>
                  <a:pt x="842750" y="870045"/>
                </a:cubicBezTo>
                <a:cubicBezTo>
                  <a:pt x="846162" y="867770"/>
                  <a:pt x="850086" y="866120"/>
                  <a:pt x="852985" y="863221"/>
                </a:cubicBezTo>
                <a:cubicBezTo>
                  <a:pt x="866121" y="850085"/>
                  <a:pt x="859206" y="855661"/>
                  <a:pt x="873457" y="846162"/>
                </a:cubicBezTo>
                <a:cubicBezTo>
                  <a:pt x="885968" y="827396"/>
                  <a:pt x="873457" y="843319"/>
                  <a:pt x="890517" y="829102"/>
                </a:cubicBezTo>
                <a:cubicBezTo>
                  <a:pt x="916793" y="807205"/>
                  <a:pt x="885572" y="828988"/>
                  <a:pt x="910988" y="812042"/>
                </a:cubicBezTo>
                <a:cubicBezTo>
                  <a:pt x="930542" y="782710"/>
                  <a:pt x="904506" y="817226"/>
                  <a:pt x="928048" y="798394"/>
                </a:cubicBezTo>
                <a:cubicBezTo>
                  <a:pt x="950096" y="780757"/>
                  <a:pt x="919379" y="793323"/>
                  <a:pt x="945108" y="784747"/>
                </a:cubicBezTo>
                <a:cubicBezTo>
                  <a:pt x="957620" y="765979"/>
                  <a:pt x="945107" y="781905"/>
                  <a:pt x="962168" y="767687"/>
                </a:cubicBezTo>
                <a:cubicBezTo>
                  <a:pt x="979206" y="753488"/>
                  <a:pt x="964650" y="760035"/>
                  <a:pt x="982639" y="754039"/>
                </a:cubicBezTo>
                <a:cubicBezTo>
                  <a:pt x="986051" y="750627"/>
                  <a:pt x="989168" y="746892"/>
                  <a:pt x="992875" y="743803"/>
                </a:cubicBezTo>
                <a:cubicBezTo>
                  <a:pt x="996025" y="741178"/>
                  <a:pt x="1000211" y="739879"/>
                  <a:pt x="1003111" y="736979"/>
                </a:cubicBezTo>
                <a:cubicBezTo>
                  <a:pt x="1006011" y="734080"/>
                  <a:pt x="1006849" y="729444"/>
                  <a:pt x="1009935" y="726744"/>
                </a:cubicBezTo>
                <a:cubicBezTo>
                  <a:pt x="1016107" y="721344"/>
                  <a:pt x="1023582" y="717645"/>
                  <a:pt x="1030406" y="713096"/>
                </a:cubicBezTo>
                <a:cubicBezTo>
                  <a:pt x="1033818" y="710821"/>
                  <a:pt x="1037742" y="709172"/>
                  <a:pt x="1040642" y="706272"/>
                </a:cubicBezTo>
                <a:cubicBezTo>
                  <a:pt x="1044054" y="702860"/>
                  <a:pt x="1047069" y="698998"/>
                  <a:pt x="1050878" y="696036"/>
                </a:cubicBezTo>
                <a:cubicBezTo>
                  <a:pt x="1057352" y="691001"/>
                  <a:pt x="1065551" y="688187"/>
                  <a:pt x="1071350" y="682388"/>
                </a:cubicBezTo>
                <a:cubicBezTo>
                  <a:pt x="1074762" y="678976"/>
                  <a:pt x="1077570" y="674829"/>
                  <a:pt x="1081585" y="672153"/>
                </a:cubicBezTo>
                <a:cubicBezTo>
                  <a:pt x="1084578" y="670158"/>
                  <a:pt x="1088604" y="670349"/>
                  <a:pt x="1091821" y="668741"/>
                </a:cubicBezTo>
                <a:cubicBezTo>
                  <a:pt x="1106452" y="661426"/>
                  <a:pt x="1098710" y="662245"/>
                  <a:pt x="1112293" y="651681"/>
                </a:cubicBezTo>
                <a:cubicBezTo>
                  <a:pt x="1140580" y="629680"/>
                  <a:pt x="1123208" y="645131"/>
                  <a:pt x="1146412" y="631209"/>
                </a:cubicBezTo>
                <a:cubicBezTo>
                  <a:pt x="1153445" y="626990"/>
                  <a:pt x="1161085" y="623361"/>
                  <a:pt x="1166884" y="617562"/>
                </a:cubicBezTo>
                <a:cubicBezTo>
                  <a:pt x="1183075" y="601371"/>
                  <a:pt x="1174428" y="605949"/>
                  <a:pt x="1190768" y="600502"/>
                </a:cubicBezTo>
                <a:cubicBezTo>
                  <a:pt x="1203276" y="581737"/>
                  <a:pt x="1190768" y="597658"/>
                  <a:pt x="1207827" y="583442"/>
                </a:cubicBezTo>
                <a:cubicBezTo>
                  <a:pt x="1239896" y="556718"/>
                  <a:pt x="1186797" y="594049"/>
                  <a:pt x="1238535" y="559559"/>
                </a:cubicBezTo>
                <a:lnTo>
                  <a:pt x="1269242" y="539087"/>
                </a:lnTo>
                <a:lnTo>
                  <a:pt x="1279478" y="532263"/>
                </a:lnTo>
                <a:cubicBezTo>
                  <a:pt x="1282890" y="529988"/>
                  <a:pt x="1286046" y="527273"/>
                  <a:pt x="1289714" y="525439"/>
                </a:cubicBezTo>
                <a:cubicBezTo>
                  <a:pt x="1294263" y="523164"/>
                  <a:pt x="1299049" y="521311"/>
                  <a:pt x="1303362" y="518615"/>
                </a:cubicBezTo>
                <a:cubicBezTo>
                  <a:pt x="1338785" y="496475"/>
                  <a:pt x="1296085" y="518839"/>
                  <a:pt x="1330657" y="501556"/>
                </a:cubicBezTo>
                <a:cubicBezTo>
                  <a:pt x="1334069" y="498144"/>
                  <a:pt x="1336878" y="493997"/>
                  <a:pt x="1340893" y="491320"/>
                </a:cubicBezTo>
                <a:cubicBezTo>
                  <a:pt x="1343961" y="489275"/>
                  <a:pt x="1362786" y="485065"/>
                  <a:pt x="1364777" y="484496"/>
                </a:cubicBezTo>
                <a:cubicBezTo>
                  <a:pt x="1377136" y="480965"/>
                  <a:pt x="1374034" y="481736"/>
                  <a:pt x="1385248" y="474260"/>
                </a:cubicBezTo>
                <a:cubicBezTo>
                  <a:pt x="1387523" y="470848"/>
                  <a:pt x="1388870" y="466586"/>
                  <a:pt x="1392072" y="464024"/>
                </a:cubicBezTo>
                <a:cubicBezTo>
                  <a:pt x="1394880" y="461777"/>
                  <a:pt x="1398940" y="461875"/>
                  <a:pt x="1402308" y="460612"/>
                </a:cubicBezTo>
                <a:cubicBezTo>
                  <a:pt x="1408043" y="458461"/>
                  <a:pt x="1414014" y="456762"/>
                  <a:pt x="1419368" y="453788"/>
                </a:cubicBezTo>
                <a:cubicBezTo>
                  <a:pt x="1424339" y="451027"/>
                  <a:pt x="1428078" y="446374"/>
                  <a:pt x="1433015" y="443553"/>
                </a:cubicBezTo>
                <a:cubicBezTo>
                  <a:pt x="1436138" y="441769"/>
                  <a:pt x="1439945" y="441558"/>
                  <a:pt x="1443251" y="440141"/>
                </a:cubicBezTo>
                <a:cubicBezTo>
                  <a:pt x="1485124" y="422196"/>
                  <a:pt x="1432869" y="443626"/>
                  <a:pt x="1467135" y="426493"/>
                </a:cubicBezTo>
                <a:cubicBezTo>
                  <a:pt x="1470352" y="424885"/>
                  <a:pt x="1473959" y="424218"/>
                  <a:pt x="1477371" y="423081"/>
                </a:cubicBezTo>
                <a:cubicBezTo>
                  <a:pt x="1497039" y="409968"/>
                  <a:pt x="1478067" y="421320"/>
                  <a:pt x="1497842" y="412845"/>
                </a:cubicBezTo>
                <a:cubicBezTo>
                  <a:pt x="1502517" y="410841"/>
                  <a:pt x="1506815" y="408025"/>
                  <a:pt x="1511490" y="406021"/>
                </a:cubicBezTo>
                <a:cubicBezTo>
                  <a:pt x="1514796" y="404604"/>
                  <a:pt x="1518509" y="404217"/>
                  <a:pt x="1521726" y="402609"/>
                </a:cubicBezTo>
                <a:cubicBezTo>
                  <a:pt x="1545286" y="390829"/>
                  <a:pt x="1517209" y="399472"/>
                  <a:pt x="1545609" y="392374"/>
                </a:cubicBezTo>
                <a:cubicBezTo>
                  <a:pt x="1550158" y="390099"/>
                  <a:pt x="1554841" y="388074"/>
                  <a:pt x="1559257" y="385550"/>
                </a:cubicBezTo>
                <a:cubicBezTo>
                  <a:pt x="1562817" y="383515"/>
                  <a:pt x="1565724" y="380341"/>
                  <a:pt x="1569493" y="378726"/>
                </a:cubicBezTo>
                <a:cubicBezTo>
                  <a:pt x="1573803" y="376879"/>
                  <a:pt x="1578592" y="376451"/>
                  <a:pt x="1583141" y="375314"/>
                </a:cubicBezTo>
                <a:cubicBezTo>
                  <a:pt x="1588827" y="371902"/>
                  <a:pt x="1594577" y="368593"/>
                  <a:pt x="1600200" y="365078"/>
                </a:cubicBezTo>
                <a:cubicBezTo>
                  <a:pt x="1603677" y="362905"/>
                  <a:pt x="1606667" y="359869"/>
                  <a:pt x="1610436" y="358254"/>
                </a:cubicBezTo>
                <a:cubicBezTo>
                  <a:pt x="1614746" y="356407"/>
                  <a:pt x="1619535" y="355979"/>
                  <a:pt x="1624084" y="354842"/>
                </a:cubicBezTo>
                <a:cubicBezTo>
                  <a:pt x="1627496" y="352567"/>
                  <a:pt x="1630983" y="350401"/>
                  <a:pt x="1634320" y="348018"/>
                </a:cubicBezTo>
                <a:cubicBezTo>
                  <a:pt x="1638947" y="344713"/>
                  <a:pt x="1643031" y="340603"/>
                  <a:pt x="1647968" y="337782"/>
                </a:cubicBezTo>
                <a:cubicBezTo>
                  <a:pt x="1651090" y="335998"/>
                  <a:pt x="1654898" y="335788"/>
                  <a:pt x="1658203" y="334371"/>
                </a:cubicBezTo>
                <a:cubicBezTo>
                  <a:pt x="1662878" y="332367"/>
                  <a:pt x="1667435" y="330071"/>
                  <a:pt x="1671851" y="327547"/>
                </a:cubicBezTo>
                <a:cubicBezTo>
                  <a:pt x="1675411" y="325512"/>
                  <a:pt x="1678247" y="322163"/>
                  <a:pt x="1682087" y="320723"/>
                </a:cubicBezTo>
                <a:cubicBezTo>
                  <a:pt x="1687517" y="318687"/>
                  <a:pt x="1693460" y="318448"/>
                  <a:pt x="1699147" y="317311"/>
                </a:cubicBezTo>
                <a:cubicBezTo>
                  <a:pt x="1715368" y="306497"/>
                  <a:pt x="1705493" y="311784"/>
                  <a:pt x="1729854" y="303663"/>
                </a:cubicBezTo>
                <a:cubicBezTo>
                  <a:pt x="1733266" y="302526"/>
                  <a:pt x="1737097" y="302246"/>
                  <a:pt x="1740090" y="300251"/>
                </a:cubicBezTo>
                <a:cubicBezTo>
                  <a:pt x="1754228" y="290826"/>
                  <a:pt x="1746348" y="294422"/>
                  <a:pt x="1763974" y="290015"/>
                </a:cubicBezTo>
                <a:cubicBezTo>
                  <a:pt x="1767386" y="287740"/>
                  <a:pt x="1770462" y="284856"/>
                  <a:pt x="1774209" y="283191"/>
                </a:cubicBezTo>
                <a:cubicBezTo>
                  <a:pt x="1780782" y="280270"/>
                  <a:pt x="1787857" y="278642"/>
                  <a:pt x="1794681" y="276368"/>
                </a:cubicBezTo>
                <a:cubicBezTo>
                  <a:pt x="1798093" y="275231"/>
                  <a:pt x="1801700" y="274564"/>
                  <a:pt x="1804917" y="272956"/>
                </a:cubicBezTo>
                <a:cubicBezTo>
                  <a:pt x="1809466" y="270681"/>
                  <a:pt x="1813890" y="268136"/>
                  <a:pt x="1818565" y="266132"/>
                </a:cubicBezTo>
                <a:cubicBezTo>
                  <a:pt x="1821870" y="264715"/>
                  <a:pt x="1825583" y="264328"/>
                  <a:pt x="1828800" y="262720"/>
                </a:cubicBezTo>
                <a:cubicBezTo>
                  <a:pt x="1832468" y="260886"/>
                  <a:pt x="1835368" y="257730"/>
                  <a:pt x="1839036" y="255896"/>
                </a:cubicBezTo>
                <a:cubicBezTo>
                  <a:pt x="1842253" y="254288"/>
                  <a:pt x="1845966" y="253901"/>
                  <a:pt x="1849272" y="252484"/>
                </a:cubicBezTo>
                <a:cubicBezTo>
                  <a:pt x="1853947" y="250480"/>
                  <a:pt x="1858197" y="247549"/>
                  <a:pt x="1862920" y="245660"/>
                </a:cubicBezTo>
                <a:cubicBezTo>
                  <a:pt x="1869598" y="242989"/>
                  <a:pt x="1877406" y="242826"/>
                  <a:pt x="1883391" y="238836"/>
                </a:cubicBezTo>
                <a:cubicBezTo>
                  <a:pt x="1886803" y="236561"/>
                  <a:pt x="1889858" y="233627"/>
                  <a:pt x="1893627" y="232012"/>
                </a:cubicBezTo>
                <a:cubicBezTo>
                  <a:pt x="1897937" y="230165"/>
                  <a:pt x="1902884" y="230247"/>
                  <a:pt x="1907275" y="228600"/>
                </a:cubicBezTo>
                <a:cubicBezTo>
                  <a:pt x="1938964" y="216717"/>
                  <a:pt x="1902371" y="227641"/>
                  <a:pt x="1934571" y="211541"/>
                </a:cubicBezTo>
                <a:cubicBezTo>
                  <a:pt x="1941004" y="208324"/>
                  <a:pt x="1948609" y="207934"/>
                  <a:pt x="1955042" y="204717"/>
                </a:cubicBezTo>
                <a:cubicBezTo>
                  <a:pt x="1981946" y="191265"/>
                  <a:pt x="1968277" y="196893"/>
                  <a:pt x="1995985" y="187657"/>
                </a:cubicBezTo>
                <a:lnTo>
                  <a:pt x="2016457" y="180833"/>
                </a:lnTo>
                <a:cubicBezTo>
                  <a:pt x="2019869" y="177421"/>
                  <a:pt x="2022503" y="172991"/>
                  <a:pt x="2026693" y="170597"/>
                </a:cubicBezTo>
                <a:cubicBezTo>
                  <a:pt x="2060063" y="151529"/>
                  <a:pt x="2016345" y="190006"/>
                  <a:pt x="2060812" y="160362"/>
                </a:cubicBezTo>
                <a:cubicBezTo>
                  <a:pt x="2064224" y="158087"/>
                  <a:pt x="2067301" y="155203"/>
                  <a:pt x="2071048" y="153538"/>
                </a:cubicBezTo>
                <a:cubicBezTo>
                  <a:pt x="2077621" y="150617"/>
                  <a:pt x="2084696" y="148989"/>
                  <a:pt x="2091520" y="146714"/>
                </a:cubicBezTo>
                <a:lnTo>
                  <a:pt x="2111991" y="139890"/>
                </a:lnTo>
                <a:lnTo>
                  <a:pt x="2142699" y="129654"/>
                </a:lnTo>
                <a:lnTo>
                  <a:pt x="2152935" y="126242"/>
                </a:lnTo>
                <a:lnTo>
                  <a:pt x="2163171" y="122830"/>
                </a:lnTo>
                <a:cubicBezTo>
                  <a:pt x="2179390" y="112017"/>
                  <a:pt x="2169518" y="117301"/>
                  <a:pt x="2193878" y="109182"/>
                </a:cubicBezTo>
                <a:lnTo>
                  <a:pt x="2204114" y="105771"/>
                </a:lnTo>
                <a:cubicBezTo>
                  <a:pt x="2233451" y="86213"/>
                  <a:pt x="2196333" y="109662"/>
                  <a:pt x="2224585" y="95535"/>
                </a:cubicBezTo>
                <a:cubicBezTo>
                  <a:pt x="2228253" y="93701"/>
                  <a:pt x="2230981" y="90151"/>
                  <a:pt x="2234821" y="88711"/>
                </a:cubicBezTo>
                <a:cubicBezTo>
                  <a:pt x="2240251" y="86675"/>
                  <a:pt x="2246286" y="86825"/>
                  <a:pt x="2251881" y="85299"/>
                </a:cubicBezTo>
                <a:cubicBezTo>
                  <a:pt x="2251897" y="85295"/>
                  <a:pt x="2277462" y="76772"/>
                  <a:pt x="2282588" y="75063"/>
                </a:cubicBezTo>
                <a:cubicBezTo>
                  <a:pt x="2286000" y="73926"/>
                  <a:pt x="2289335" y="72523"/>
                  <a:pt x="2292824" y="71651"/>
                </a:cubicBezTo>
                <a:cubicBezTo>
                  <a:pt x="2297373" y="70514"/>
                  <a:pt x="2301980" y="69586"/>
                  <a:pt x="2306472" y="68239"/>
                </a:cubicBezTo>
                <a:cubicBezTo>
                  <a:pt x="2313362" y="66172"/>
                  <a:pt x="2320120" y="63690"/>
                  <a:pt x="2326944" y="61415"/>
                </a:cubicBezTo>
                <a:lnTo>
                  <a:pt x="2347415" y="54591"/>
                </a:lnTo>
                <a:cubicBezTo>
                  <a:pt x="2350827" y="53454"/>
                  <a:pt x="2354162" y="52051"/>
                  <a:pt x="2357651" y="51179"/>
                </a:cubicBezTo>
                <a:cubicBezTo>
                  <a:pt x="2362200" y="50042"/>
                  <a:pt x="2366790" y="49056"/>
                  <a:pt x="2371299" y="47768"/>
                </a:cubicBezTo>
                <a:cubicBezTo>
                  <a:pt x="2374757" y="46780"/>
                  <a:pt x="2378046" y="45228"/>
                  <a:pt x="2381535" y="44356"/>
                </a:cubicBezTo>
                <a:cubicBezTo>
                  <a:pt x="2387161" y="42949"/>
                  <a:pt x="2392999" y="42470"/>
                  <a:pt x="2398594" y="40944"/>
                </a:cubicBezTo>
                <a:cubicBezTo>
                  <a:pt x="2405534" y="39051"/>
                  <a:pt x="2412242" y="36395"/>
                  <a:pt x="2419066" y="34120"/>
                </a:cubicBezTo>
                <a:lnTo>
                  <a:pt x="2439538" y="27296"/>
                </a:lnTo>
                <a:cubicBezTo>
                  <a:pt x="2442950" y="26159"/>
                  <a:pt x="2446214" y="24393"/>
                  <a:pt x="2449774" y="23884"/>
                </a:cubicBezTo>
                <a:cubicBezTo>
                  <a:pt x="2457735" y="22747"/>
                  <a:pt x="2465745" y="21911"/>
                  <a:pt x="2473657" y="20472"/>
                </a:cubicBezTo>
                <a:cubicBezTo>
                  <a:pt x="2478271" y="19633"/>
                  <a:pt x="2482679" y="17831"/>
                  <a:pt x="2487305" y="17060"/>
                </a:cubicBezTo>
                <a:cubicBezTo>
                  <a:pt x="2496349" y="15553"/>
                  <a:pt x="2505537" y="15042"/>
                  <a:pt x="2514600" y="13648"/>
                </a:cubicBezTo>
                <a:cubicBezTo>
                  <a:pt x="2537146" y="10179"/>
                  <a:pt x="2524943" y="11668"/>
                  <a:pt x="2541896" y="6824"/>
                </a:cubicBezTo>
                <a:cubicBezTo>
                  <a:pt x="2560697" y="1452"/>
                  <a:pt x="2549893" y="6237"/>
                  <a:pt x="2562368" y="0"/>
                </a:cubicBez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800">
              <a:solidFill>
                <a:schemeClr val="tx1"/>
              </a:solidFill>
              <a:latin typeface="Arial"/>
            </a:endParaRPr>
          </a:p>
        </p:txBody>
      </p:sp>
      <p:sp>
        <p:nvSpPr>
          <p:cNvPr id="108" name="Freeform: Shape 107">
            <a:extLst>
              <a:ext uri="{FF2B5EF4-FFF2-40B4-BE49-F238E27FC236}">
                <a16:creationId xmlns:a16="http://schemas.microsoft.com/office/drawing/2014/main" id="{87330C9F-BA96-4789-A719-731968062801}"/>
              </a:ext>
            </a:extLst>
          </p:cNvPr>
          <p:cNvSpPr/>
          <p:nvPr/>
        </p:nvSpPr>
        <p:spPr>
          <a:xfrm>
            <a:off x="6222905" y="2441318"/>
            <a:ext cx="1929452" cy="1233416"/>
          </a:xfrm>
          <a:custGeom>
            <a:avLst/>
            <a:gdLst>
              <a:gd name="connsiteX0" fmla="*/ 0 w 2572603"/>
              <a:gd name="connsiteY0" fmla="*/ 1644555 h 1644555"/>
              <a:gd name="connsiteX1" fmla="*/ 10236 w 2572603"/>
              <a:gd name="connsiteY1" fmla="*/ 1617259 h 1644555"/>
              <a:gd name="connsiteX2" fmla="*/ 13648 w 2572603"/>
              <a:gd name="connsiteY2" fmla="*/ 1607024 h 1644555"/>
              <a:gd name="connsiteX3" fmla="*/ 23883 w 2572603"/>
              <a:gd name="connsiteY3" fmla="*/ 1600200 h 1644555"/>
              <a:gd name="connsiteX4" fmla="*/ 27295 w 2572603"/>
              <a:gd name="connsiteY4" fmla="*/ 1589964 h 1644555"/>
              <a:gd name="connsiteX5" fmla="*/ 40943 w 2572603"/>
              <a:gd name="connsiteY5" fmla="*/ 1569492 h 1644555"/>
              <a:gd name="connsiteX6" fmla="*/ 54591 w 2572603"/>
              <a:gd name="connsiteY6" fmla="*/ 1549021 h 1644555"/>
              <a:gd name="connsiteX7" fmla="*/ 61415 w 2572603"/>
              <a:gd name="connsiteY7" fmla="*/ 1538785 h 1644555"/>
              <a:gd name="connsiteX8" fmla="*/ 68239 w 2572603"/>
              <a:gd name="connsiteY8" fmla="*/ 1528549 h 1644555"/>
              <a:gd name="connsiteX9" fmla="*/ 78474 w 2572603"/>
              <a:gd name="connsiteY9" fmla="*/ 1508077 h 1644555"/>
              <a:gd name="connsiteX10" fmla="*/ 88710 w 2572603"/>
              <a:gd name="connsiteY10" fmla="*/ 1501253 h 1644555"/>
              <a:gd name="connsiteX11" fmla="*/ 95534 w 2572603"/>
              <a:gd name="connsiteY11" fmla="*/ 1491018 h 1644555"/>
              <a:gd name="connsiteX12" fmla="*/ 116006 w 2572603"/>
              <a:gd name="connsiteY12" fmla="*/ 1477370 h 1644555"/>
              <a:gd name="connsiteX13" fmla="*/ 122830 w 2572603"/>
              <a:gd name="connsiteY13" fmla="*/ 1467134 h 1644555"/>
              <a:gd name="connsiteX14" fmla="*/ 143301 w 2572603"/>
              <a:gd name="connsiteY14" fmla="*/ 1450074 h 1644555"/>
              <a:gd name="connsiteX15" fmla="*/ 150125 w 2572603"/>
              <a:gd name="connsiteY15" fmla="*/ 1439839 h 1644555"/>
              <a:gd name="connsiteX16" fmla="*/ 170597 w 2572603"/>
              <a:gd name="connsiteY16" fmla="*/ 1422779 h 1644555"/>
              <a:gd name="connsiteX17" fmla="*/ 177421 w 2572603"/>
              <a:gd name="connsiteY17" fmla="*/ 1412543 h 1644555"/>
              <a:gd name="connsiteX18" fmla="*/ 197892 w 2572603"/>
              <a:gd name="connsiteY18" fmla="*/ 1398895 h 1644555"/>
              <a:gd name="connsiteX19" fmla="*/ 211540 w 2572603"/>
              <a:gd name="connsiteY19" fmla="*/ 1381836 h 1644555"/>
              <a:gd name="connsiteX20" fmla="*/ 228600 w 2572603"/>
              <a:gd name="connsiteY20" fmla="*/ 1364776 h 1644555"/>
              <a:gd name="connsiteX21" fmla="*/ 245659 w 2572603"/>
              <a:gd name="connsiteY21" fmla="*/ 1344304 h 1644555"/>
              <a:gd name="connsiteX22" fmla="*/ 252483 w 2572603"/>
              <a:gd name="connsiteY22" fmla="*/ 1334068 h 1644555"/>
              <a:gd name="connsiteX23" fmla="*/ 262719 w 2572603"/>
              <a:gd name="connsiteY23" fmla="*/ 1323833 h 1644555"/>
              <a:gd name="connsiteX24" fmla="*/ 269543 w 2572603"/>
              <a:gd name="connsiteY24" fmla="*/ 1313597 h 1644555"/>
              <a:gd name="connsiteX25" fmla="*/ 279779 w 2572603"/>
              <a:gd name="connsiteY25" fmla="*/ 1303361 h 1644555"/>
              <a:gd name="connsiteX26" fmla="*/ 293427 w 2572603"/>
              <a:gd name="connsiteY26" fmla="*/ 1282889 h 1644555"/>
              <a:gd name="connsiteX27" fmla="*/ 310486 w 2572603"/>
              <a:gd name="connsiteY27" fmla="*/ 1262418 h 1644555"/>
              <a:gd name="connsiteX28" fmla="*/ 330958 w 2572603"/>
              <a:gd name="connsiteY28" fmla="*/ 1245358 h 1644555"/>
              <a:gd name="connsiteX29" fmla="*/ 344606 w 2572603"/>
              <a:gd name="connsiteY29" fmla="*/ 1231710 h 1644555"/>
              <a:gd name="connsiteX30" fmla="*/ 365077 w 2572603"/>
              <a:gd name="connsiteY30" fmla="*/ 1218062 h 1644555"/>
              <a:gd name="connsiteX31" fmla="*/ 382137 w 2572603"/>
              <a:gd name="connsiteY31" fmla="*/ 1204415 h 1644555"/>
              <a:gd name="connsiteX32" fmla="*/ 402609 w 2572603"/>
              <a:gd name="connsiteY32" fmla="*/ 1190767 h 1644555"/>
              <a:gd name="connsiteX33" fmla="*/ 412845 w 2572603"/>
              <a:gd name="connsiteY33" fmla="*/ 1183943 h 1644555"/>
              <a:gd name="connsiteX34" fmla="*/ 423080 w 2572603"/>
              <a:gd name="connsiteY34" fmla="*/ 1177119 h 1644555"/>
              <a:gd name="connsiteX35" fmla="*/ 433316 w 2572603"/>
              <a:gd name="connsiteY35" fmla="*/ 1170295 h 1644555"/>
              <a:gd name="connsiteX36" fmla="*/ 460612 w 2572603"/>
              <a:gd name="connsiteY36" fmla="*/ 1146412 h 1644555"/>
              <a:gd name="connsiteX37" fmla="*/ 470848 w 2572603"/>
              <a:gd name="connsiteY37" fmla="*/ 1139588 h 1644555"/>
              <a:gd name="connsiteX38" fmla="*/ 481083 w 2572603"/>
              <a:gd name="connsiteY38" fmla="*/ 1132764 h 1644555"/>
              <a:gd name="connsiteX39" fmla="*/ 498143 w 2572603"/>
              <a:gd name="connsiteY39" fmla="*/ 1112292 h 1644555"/>
              <a:gd name="connsiteX40" fmla="*/ 515203 w 2572603"/>
              <a:gd name="connsiteY40" fmla="*/ 1095233 h 1644555"/>
              <a:gd name="connsiteX41" fmla="*/ 542498 w 2572603"/>
              <a:gd name="connsiteY41" fmla="*/ 1064525 h 1644555"/>
              <a:gd name="connsiteX42" fmla="*/ 552734 w 2572603"/>
              <a:gd name="connsiteY42" fmla="*/ 1054289 h 1644555"/>
              <a:gd name="connsiteX43" fmla="*/ 562970 w 2572603"/>
              <a:gd name="connsiteY43" fmla="*/ 1047465 h 1644555"/>
              <a:gd name="connsiteX44" fmla="*/ 573206 w 2572603"/>
              <a:gd name="connsiteY44" fmla="*/ 1037230 h 1644555"/>
              <a:gd name="connsiteX45" fmla="*/ 593677 w 2572603"/>
              <a:gd name="connsiteY45" fmla="*/ 1023582 h 1644555"/>
              <a:gd name="connsiteX46" fmla="*/ 603913 w 2572603"/>
              <a:gd name="connsiteY46" fmla="*/ 1016758 h 1644555"/>
              <a:gd name="connsiteX47" fmla="*/ 610737 w 2572603"/>
              <a:gd name="connsiteY47" fmla="*/ 1006522 h 1644555"/>
              <a:gd name="connsiteX48" fmla="*/ 631209 w 2572603"/>
              <a:gd name="connsiteY48" fmla="*/ 996286 h 1644555"/>
              <a:gd name="connsiteX49" fmla="*/ 661916 w 2572603"/>
              <a:gd name="connsiteY49" fmla="*/ 972403 h 1644555"/>
              <a:gd name="connsiteX50" fmla="*/ 672152 w 2572603"/>
              <a:gd name="connsiteY50" fmla="*/ 968991 h 1644555"/>
              <a:gd name="connsiteX51" fmla="*/ 692624 w 2572603"/>
              <a:gd name="connsiteY51" fmla="*/ 955343 h 1644555"/>
              <a:gd name="connsiteX52" fmla="*/ 713095 w 2572603"/>
              <a:gd name="connsiteY52" fmla="*/ 945107 h 1644555"/>
              <a:gd name="connsiteX53" fmla="*/ 723331 w 2572603"/>
              <a:gd name="connsiteY53" fmla="*/ 941695 h 1644555"/>
              <a:gd name="connsiteX54" fmla="*/ 733567 w 2572603"/>
              <a:gd name="connsiteY54" fmla="*/ 934871 h 1644555"/>
              <a:gd name="connsiteX55" fmla="*/ 743803 w 2572603"/>
              <a:gd name="connsiteY55" fmla="*/ 931459 h 1644555"/>
              <a:gd name="connsiteX56" fmla="*/ 764274 w 2572603"/>
              <a:gd name="connsiteY56" fmla="*/ 917812 h 1644555"/>
              <a:gd name="connsiteX57" fmla="*/ 774510 w 2572603"/>
              <a:gd name="connsiteY57" fmla="*/ 914400 h 1644555"/>
              <a:gd name="connsiteX58" fmla="*/ 805218 w 2572603"/>
              <a:gd name="connsiteY58" fmla="*/ 897340 h 1644555"/>
              <a:gd name="connsiteX59" fmla="*/ 815454 w 2572603"/>
              <a:gd name="connsiteY59" fmla="*/ 887104 h 1644555"/>
              <a:gd name="connsiteX60" fmla="*/ 835925 w 2572603"/>
              <a:gd name="connsiteY60" fmla="*/ 876868 h 1644555"/>
              <a:gd name="connsiteX61" fmla="*/ 846161 w 2572603"/>
              <a:gd name="connsiteY61" fmla="*/ 866633 h 1644555"/>
              <a:gd name="connsiteX62" fmla="*/ 866633 w 2572603"/>
              <a:gd name="connsiteY62" fmla="*/ 856397 h 1644555"/>
              <a:gd name="connsiteX63" fmla="*/ 876868 w 2572603"/>
              <a:gd name="connsiteY63" fmla="*/ 846161 h 1644555"/>
              <a:gd name="connsiteX64" fmla="*/ 910988 w 2572603"/>
              <a:gd name="connsiteY64" fmla="*/ 822277 h 1644555"/>
              <a:gd name="connsiteX65" fmla="*/ 917812 w 2572603"/>
              <a:gd name="connsiteY65" fmla="*/ 812042 h 1644555"/>
              <a:gd name="connsiteX66" fmla="*/ 931459 w 2572603"/>
              <a:gd name="connsiteY66" fmla="*/ 805218 h 1644555"/>
              <a:gd name="connsiteX67" fmla="*/ 941695 w 2572603"/>
              <a:gd name="connsiteY67" fmla="*/ 794982 h 1644555"/>
              <a:gd name="connsiteX68" fmla="*/ 972403 w 2572603"/>
              <a:gd name="connsiteY68" fmla="*/ 777922 h 1644555"/>
              <a:gd name="connsiteX69" fmla="*/ 992874 w 2572603"/>
              <a:gd name="connsiteY69" fmla="*/ 764274 h 1644555"/>
              <a:gd name="connsiteX70" fmla="*/ 1013346 w 2572603"/>
              <a:gd name="connsiteY70" fmla="*/ 750627 h 1644555"/>
              <a:gd name="connsiteX71" fmla="*/ 1033818 w 2572603"/>
              <a:gd name="connsiteY71" fmla="*/ 736979 h 1644555"/>
              <a:gd name="connsiteX72" fmla="*/ 1044054 w 2572603"/>
              <a:gd name="connsiteY72" fmla="*/ 730155 h 1644555"/>
              <a:gd name="connsiteX73" fmla="*/ 1054289 w 2572603"/>
              <a:gd name="connsiteY73" fmla="*/ 723331 h 1644555"/>
              <a:gd name="connsiteX74" fmla="*/ 1064525 w 2572603"/>
              <a:gd name="connsiteY74" fmla="*/ 719919 h 1644555"/>
              <a:gd name="connsiteX75" fmla="*/ 1084997 w 2572603"/>
              <a:gd name="connsiteY75" fmla="*/ 702859 h 1644555"/>
              <a:gd name="connsiteX76" fmla="*/ 1115704 w 2572603"/>
              <a:gd name="connsiteY76" fmla="*/ 685800 h 1644555"/>
              <a:gd name="connsiteX77" fmla="*/ 1136176 w 2572603"/>
              <a:gd name="connsiteY77" fmla="*/ 672152 h 1644555"/>
              <a:gd name="connsiteX78" fmla="*/ 1156648 w 2572603"/>
              <a:gd name="connsiteY78" fmla="*/ 658504 h 1644555"/>
              <a:gd name="connsiteX79" fmla="*/ 1166883 w 2572603"/>
              <a:gd name="connsiteY79" fmla="*/ 651680 h 1644555"/>
              <a:gd name="connsiteX80" fmla="*/ 1177119 w 2572603"/>
              <a:gd name="connsiteY80" fmla="*/ 648268 h 1644555"/>
              <a:gd name="connsiteX81" fmla="*/ 1183943 w 2572603"/>
              <a:gd name="connsiteY81" fmla="*/ 638033 h 1644555"/>
              <a:gd name="connsiteX82" fmla="*/ 1207827 w 2572603"/>
              <a:gd name="connsiteY82" fmla="*/ 627797 h 1644555"/>
              <a:gd name="connsiteX83" fmla="*/ 1248770 w 2572603"/>
              <a:gd name="connsiteY83" fmla="*/ 600501 h 1644555"/>
              <a:gd name="connsiteX84" fmla="*/ 1259006 w 2572603"/>
              <a:gd name="connsiteY84" fmla="*/ 593677 h 1644555"/>
              <a:gd name="connsiteX85" fmla="*/ 1269242 w 2572603"/>
              <a:gd name="connsiteY85" fmla="*/ 586853 h 1644555"/>
              <a:gd name="connsiteX86" fmla="*/ 1279477 w 2572603"/>
              <a:gd name="connsiteY86" fmla="*/ 583442 h 1644555"/>
              <a:gd name="connsiteX87" fmla="*/ 1320421 w 2572603"/>
              <a:gd name="connsiteY87" fmla="*/ 556146 h 1644555"/>
              <a:gd name="connsiteX88" fmla="*/ 1330656 w 2572603"/>
              <a:gd name="connsiteY88" fmla="*/ 549322 h 1644555"/>
              <a:gd name="connsiteX89" fmla="*/ 1340892 w 2572603"/>
              <a:gd name="connsiteY89" fmla="*/ 545910 h 1644555"/>
              <a:gd name="connsiteX90" fmla="*/ 1371600 w 2572603"/>
              <a:gd name="connsiteY90" fmla="*/ 528851 h 1644555"/>
              <a:gd name="connsiteX91" fmla="*/ 1381836 w 2572603"/>
              <a:gd name="connsiteY91" fmla="*/ 522027 h 1644555"/>
              <a:gd name="connsiteX92" fmla="*/ 1392071 w 2572603"/>
              <a:gd name="connsiteY92" fmla="*/ 518615 h 1644555"/>
              <a:gd name="connsiteX93" fmla="*/ 1412543 w 2572603"/>
              <a:gd name="connsiteY93" fmla="*/ 504967 h 1644555"/>
              <a:gd name="connsiteX94" fmla="*/ 1422779 w 2572603"/>
              <a:gd name="connsiteY94" fmla="*/ 498143 h 1644555"/>
              <a:gd name="connsiteX95" fmla="*/ 1433015 w 2572603"/>
              <a:gd name="connsiteY95" fmla="*/ 491319 h 1644555"/>
              <a:gd name="connsiteX96" fmla="*/ 1443251 w 2572603"/>
              <a:gd name="connsiteY96" fmla="*/ 487907 h 1644555"/>
              <a:gd name="connsiteX97" fmla="*/ 1473958 w 2572603"/>
              <a:gd name="connsiteY97" fmla="*/ 470848 h 1644555"/>
              <a:gd name="connsiteX98" fmla="*/ 1494430 w 2572603"/>
              <a:gd name="connsiteY98" fmla="*/ 457200 h 1644555"/>
              <a:gd name="connsiteX99" fmla="*/ 1504665 w 2572603"/>
              <a:gd name="connsiteY99" fmla="*/ 453788 h 1644555"/>
              <a:gd name="connsiteX100" fmla="*/ 1514901 w 2572603"/>
              <a:gd name="connsiteY100" fmla="*/ 446964 h 1644555"/>
              <a:gd name="connsiteX101" fmla="*/ 1525137 w 2572603"/>
              <a:gd name="connsiteY101" fmla="*/ 443552 h 1644555"/>
              <a:gd name="connsiteX102" fmla="*/ 1535373 w 2572603"/>
              <a:gd name="connsiteY102" fmla="*/ 436728 h 1644555"/>
              <a:gd name="connsiteX103" fmla="*/ 1555845 w 2572603"/>
              <a:gd name="connsiteY103" fmla="*/ 429904 h 1644555"/>
              <a:gd name="connsiteX104" fmla="*/ 1576316 w 2572603"/>
              <a:gd name="connsiteY104" fmla="*/ 416256 h 1644555"/>
              <a:gd name="connsiteX105" fmla="*/ 1586552 w 2572603"/>
              <a:gd name="connsiteY105" fmla="*/ 409433 h 1644555"/>
              <a:gd name="connsiteX106" fmla="*/ 1607024 w 2572603"/>
              <a:gd name="connsiteY106" fmla="*/ 402609 h 1644555"/>
              <a:gd name="connsiteX107" fmla="*/ 1617259 w 2572603"/>
              <a:gd name="connsiteY107" fmla="*/ 395785 h 1644555"/>
              <a:gd name="connsiteX108" fmla="*/ 1637731 w 2572603"/>
              <a:gd name="connsiteY108" fmla="*/ 388961 h 1644555"/>
              <a:gd name="connsiteX109" fmla="*/ 1647967 w 2572603"/>
              <a:gd name="connsiteY109" fmla="*/ 382137 h 1644555"/>
              <a:gd name="connsiteX110" fmla="*/ 1668439 w 2572603"/>
              <a:gd name="connsiteY110" fmla="*/ 375313 h 1644555"/>
              <a:gd name="connsiteX111" fmla="*/ 1678674 w 2572603"/>
              <a:gd name="connsiteY111" fmla="*/ 368489 h 1644555"/>
              <a:gd name="connsiteX112" fmla="*/ 1699146 w 2572603"/>
              <a:gd name="connsiteY112" fmla="*/ 361665 h 1644555"/>
              <a:gd name="connsiteX113" fmla="*/ 1719618 w 2572603"/>
              <a:gd name="connsiteY113" fmla="*/ 351430 h 1644555"/>
              <a:gd name="connsiteX114" fmla="*/ 1729854 w 2572603"/>
              <a:gd name="connsiteY114" fmla="*/ 344606 h 1644555"/>
              <a:gd name="connsiteX115" fmla="*/ 1750325 w 2572603"/>
              <a:gd name="connsiteY115" fmla="*/ 337782 h 1644555"/>
              <a:gd name="connsiteX116" fmla="*/ 1760561 w 2572603"/>
              <a:gd name="connsiteY116" fmla="*/ 334370 h 1644555"/>
              <a:gd name="connsiteX117" fmla="*/ 1791268 w 2572603"/>
              <a:gd name="connsiteY117" fmla="*/ 320722 h 1644555"/>
              <a:gd name="connsiteX118" fmla="*/ 1811740 w 2572603"/>
              <a:gd name="connsiteY118" fmla="*/ 310486 h 1644555"/>
              <a:gd name="connsiteX119" fmla="*/ 1832212 w 2572603"/>
              <a:gd name="connsiteY119" fmla="*/ 303662 h 1644555"/>
              <a:gd name="connsiteX120" fmla="*/ 1842448 w 2572603"/>
              <a:gd name="connsiteY120" fmla="*/ 300251 h 1644555"/>
              <a:gd name="connsiteX121" fmla="*/ 1873155 w 2572603"/>
              <a:gd name="connsiteY121" fmla="*/ 283191 h 1644555"/>
              <a:gd name="connsiteX122" fmla="*/ 1893627 w 2572603"/>
              <a:gd name="connsiteY122" fmla="*/ 272955 h 1644555"/>
              <a:gd name="connsiteX123" fmla="*/ 1914098 w 2572603"/>
              <a:gd name="connsiteY123" fmla="*/ 262719 h 1644555"/>
              <a:gd name="connsiteX124" fmla="*/ 1924334 w 2572603"/>
              <a:gd name="connsiteY124" fmla="*/ 255895 h 1644555"/>
              <a:gd name="connsiteX125" fmla="*/ 1937982 w 2572603"/>
              <a:gd name="connsiteY125" fmla="*/ 252483 h 1644555"/>
              <a:gd name="connsiteX126" fmla="*/ 1958454 w 2572603"/>
              <a:gd name="connsiteY126" fmla="*/ 245659 h 1644555"/>
              <a:gd name="connsiteX127" fmla="*/ 1968689 w 2572603"/>
              <a:gd name="connsiteY127" fmla="*/ 242248 h 1644555"/>
              <a:gd name="connsiteX128" fmla="*/ 1978925 w 2572603"/>
              <a:gd name="connsiteY128" fmla="*/ 235424 h 1644555"/>
              <a:gd name="connsiteX129" fmla="*/ 2009633 w 2572603"/>
              <a:gd name="connsiteY129" fmla="*/ 225188 h 1644555"/>
              <a:gd name="connsiteX130" fmla="*/ 2019868 w 2572603"/>
              <a:gd name="connsiteY130" fmla="*/ 221776 h 1644555"/>
              <a:gd name="connsiteX131" fmla="*/ 2030104 w 2572603"/>
              <a:gd name="connsiteY131" fmla="*/ 218364 h 1644555"/>
              <a:gd name="connsiteX132" fmla="*/ 2040340 w 2572603"/>
              <a:gd name="connsiteY132" fmla="*/ 211540 h 1644555"/>
              <a:gd name="connsiteX133" fmla="*/ 2060812 w 2572603"/>
              <a:gd name="connsiteY133" fmla="*/ 204716 h 1644555"/>
              <a:gd name="connsiteX134" fmla="*/ 2071048 w 2572603"/>
              <a:gd name="connsiteY134" fmla="*/ 201304 h 1644555"/>
              <a:gd name="connsiteX135" fmla="*/ 2094931 w 2572603"/>
              <a:gd name="connsiteY135" fmla="*/ 191068 h 1644555"/>
              <a:gd name="connsiteX136" fmla="*/ 2105167 w 2572603"/>
              <a:gd name="connsiteY136" fmla="*/ 184245 h 1644555"/>
              <a:gd name="connsiteX137" fmla="*/ 2125639 w 2572603"/>
              <a:gd name="connsiteY137" fmla="*/ 177421 h 1644555"/>
              <a:gd name="connsiteX138" fmla="*/ 2135874 w 2572603"/>
              <a:gd name="connsiteY138" fmla="*/ 174009 h 1644555"/>
              <a:gd name="connsiteX139" fmla="*/ 2146110 w 2572603"/>
              <a:gd name="connsiteY139" fmla="*/ 167185 h 1644555"/>
              <a:gd name="connsiteX140" fmla="*/ 2176818 w 2572603"/>
              <a:gd name="connsiteY140" fmla="*/ 156949 h 1644555"/>
              <a:gd name="connsiteX141" fmla="*/ 2197289 w 2572603"/>
              <a:gd name="connsiteY141" fmla="*/ 150125 h 1644555"/>
              <a:gd name="connsiteX142" fmla="*/ 2207525 w 2572603"/>
              <a:gd name="connsiteY142" fmla="*/ 146713 h 1644555"/>
              <a:gd name="connsiteX143" fmla="*/ 2221173 w 2572603"/>
              <a:gd name="connsiteY143" fmla="*/ 143301 h 1644555"/>
              <a:gd name="connsiteX144" fmla="*/ 2251880 w 2572603"/>
              <a:gd name="connsiteY144" fmla="*/ 133065 h 1644555"/>
              <a:gd name="connsiteX145" fmla="*/ 2262116 w 2572603"/>
              <a:gd name="connsiteY145" fmla="*/ 129653 h 1644555"/>
              <a:gd name="connsiteX146" fmla="*/ 2272352 w 2572603"/>
              <a:gd name="connsiteY146" fmla="*/ 126242 h 1644555"/>
              <a:gd name="connsiteX147" fmla="*/ 2292824 w 2572603"/>
              <a:gd name="connsiteY147" fmla="*/ 116006 h 1644555"/>
              <a:gd name="connsiteX148" fmla="*/ 2303059 w 2572603"/>
              <a:gd name="connsiteY148" fmla="*/ 109182 h 1644555"/>
              <a:gd name="connsiteX149" fmla="*/ 2337179 w 2572603"/>
              <a:gd name="connsiteY149" fmla="*/ 98946 h 1644555"/>
              <a:gd name="connsiteX150" fmla="*/ 2367886 w 2572603"/>
              <a:gd name="connsiteY150" fmla="*/ 85298 h 1644555"/>
              <a:gd name="connsiteX151" fmla="*/ 2395182 w 2572603"/>
              <a:gd name="connsiteY151" fmla="*/ 75062 h 1644555"/>
              <a:gd name="connsiteX152" fmla="*/ 2415654 w 2572603"/>
              <a:gd name="connsiteY152" fmla="*/ 68239 h 1644555"/>
              <a:gd name="connsiteX153" fmla="*/ 2446361 w 2572603"/>
              <a:gd name="connsiteY153" fmla="*/ 54591 h 1644555"/>
              <a:gd name="connsiteX154" fmla="*/ 2456597 w 2572603"/>
              <a:gd name="connsiteY154" fmla="*/ 51179 h 1644555"/>
              <a:gd name="connsiteX155" fmla="*/ 2466833 w 2572603"/>
              <a:gd name="connsiteY155" fmla="*/ 47767 h 1644555"/>
              <a:gd name="connsiteX156" fmla="*/ 2477068 w 2572603"/>
              <a:gd name="connsiteY156" fmla="*/ 40943 h 1644555"/>
              <a:gd name="connsiteX157" fmla="*/ 2497540 w 2572603"/>
              <a:gd name="connsiteY157" fmla="*/ 34119 h 1644555"/>
              <a:gd name="connsiteX158" fmla="*/ 2518012 w 2572603"/>
              <a:gd name="connsiteY158" fmla="*/ 27295 h 1644555"/>
              <a:gd name="connsiteX159" fmla="*/ 2538483 w 2572603"/>
              <a:gd name="connsiteY159" fmla="*/ 20471 h 1644555"/>
              <a:gd name="connsiteX160" fmla="*/ 2548719 w 2572603"/>
              <a:gd name="connsiteY160" fmla="*/ 17059 h 1644555"/>
              <a:gd name="connsiteX161" fmla="*/ 2555543 w 2572603"/>
              <a:gd name="connsiteY161" fmla="*/ 6824 h 1644555"/>
              <a:gd name="connsiteX162" fmla="*/ 2569191 w 2572603"/>
              <a:gd name="connsiteY162" fmla="*/ 3412 h 1644555"/>
              <a:gd name="connsiteX163" fmla="*/ 2572603 w 2572603"/>
              <a:gd name="connsiteY163" fmla="*/ 0 h 1644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Lst>
            <a:rect l="l" t="t" r="r" b="b"/>
            <a:pathLst>
              <a:path w="2572603" h="1644555">
                <a:moveTo>
                  <a:pt x="0" y="1644555"/>
                </a:moveTo>
                <a:cubicBezTo>
                  <a:pt x="6582" y="1611643"/>
                  <a:pt x="-1478" y="1640686"/>
                  <a:pt x="10236" y="1617259"/>
                </a:cubicBezTo>
                <a:cubicBezTo>
                  <a:pt x="11844" y="1614042"/>
                  <a:pt x="11401" y="1609832"/>
                  <a:pt x="13648" y="1607024"/>
                </a:cubicBezTo>
                <a:cubicBezTo>
                  <a:pt x="16209" y="1603822"/>
                  <a:pt x="20471" y="1602475"/>
                  <a:pt x="23883" y="1600200"/>
                </a:cubicBezTo>
                <a:cubicBezTo>
                  <a:pt x="25020" y="1596788"/>
                  <a:pt x="25548" y="1593108"/>
                  <a:pt x="27295" y="1589964"/>
                </a:cubicBezTo>
                <a:cubicBezTo>
                  <a:pt x="31278" y="1582795"/>
                  <a:pt x="36394" y="1576316"/>
                  <a:pt x="40943" y="1569492"/>
                </a:cubicBezTo>
                <a:lnTo>
                  <a:pt x="54591" y="1549021"/>
                </a:lnTo>
                <a:lnTo>
                  <a:pt x="61415" y="1538785"/>
                </a:lnTo>
                <a:cubicBezTo>
                  <a:pt x="63690" y="1535373"/>
                  <a:pt x="66942" y="1532439"/>
                  <a:pt x="68239" y="1528549"/>
                </a:cubicBezTo>
                <a:cubicBezTo>
                  <a:pt x="71014" y="1520225"/>
                  <a:pt x="71861" y="1514690"/>
                  <a:pt x="78474" y="1508077"/>
                </a:cubicBezTo>
                <a:cubicBezTo>
                  <a:pt x="81374" y="1505177"/>
                  <a:pt x="85298" y="1503528"/>
                  <a:pt x="88710" y="1501253"/>
                </a:cubicBezTo>
                <a:cubicBezTo>
                  <a:pt x="90985" y="1497841"/>
                  <a:pt x="92448" y="1493718"/>
                  <a:pt x="95534" y="1491018"/>
                </a:cubicBezTo>
                <a:cubicBezTo>
                  <a:pt x="101706" y="1485617"/>
                  <a:pt x="116006" y="1477370"/>
                  <a:pt x="116006" y="1477370"/>
                </a:cubicBezTo>
                <a:cubicBezTo>
                  <a:pt x="118281" y="1473958"/>
                  <a:pt x="119930" y="1470034"/>
                  <a:pt x="122830" y="1467134"/>
                </a:cubicBezTo>
                <a:cubicBezTo>
                  <a:pt x="149677" y="1440285"/>
                  <a:pt x="115341" y="1483624"/>
                  <a:pt x="143301" y="1450074"/>
                </a:cubicBezTo>
                <a:cubicBezTo>
                  <a:pt x="145926" y="1446924"/>
                  <a:pt x="147225" y="1442738"/>
                  <a:pt x="150125" y="1439839"/>
                </a:cubicBezTo>
                <a:cubicBezTo>
                  <a:pt x="176956" y="1413009"/>
                  <a:pt x="142658" y="1456306"/>
                  <a:pt x="170597" y="1422779"/>
                </a:cubicBezTo>
                <a:cubicBezTo>
                  <a:pt x="173222" y="1419629"/>
                  <a:pt x="174335" y="1415243"/>
                  <a:pt x="177421" y="1412543"/>
                </a:cubicBezTo>
                <a:cubicBezTo>
                  <a:pt x="183593" y="1407142"/>
                  <a:pt x="197892" y="1398895"/>
                  <a:pt x="197892" y="1398895"/>
                </a:cubicBezTo>
                <a:cubicBezTo>
                  <a:pt x="204535" y="1378967"/>
                  <a:pt x="196106" y="1397269"/>
                  <a:pt x="211540" y="1381836"/>
                </a:cubicBezTo>
                <a:cubicBezTo>
                  <a:pt x="234291" y="1359087"/>
                  <a:pt x="201300" y="1382976"/>
                  <a:pt x="228600" y="1364776"/>
                </a:cubicBezTo>
                <a:cubicBezTo>
                  <a:pt x="245543" y="1339361"/>
                  <a:pt x="223767" y="1370576"/>
                  <a:pt x="245659" y="1344304"/>
                </a:cubicBezTo>
                <a:cubicBezTo>
                  <a:pt x="248284" y="1341154"/>
                  <a:pt x="249858" y="1337218"/>
                  <a:pt x="252483" y="1334068"/>
                </a:cubicBezTo>
                <a:cubicBezTo>
                  <a:pt x="255572" y="1330361"/>
                  <a:pt x="259630" y="1327540"/>
                  <a:pt x="262719" y="1323833"/>
                </a:cubicBezTo>
                <a:cubicBezTo>
                  <a:pt x="265344" y="1320683"/>
                  <a:pt x="266918" y="1316747"/>
                  <a:pt x="269543" y="1313597"/>
                </a:cubicBezTo>
                <a:cubicBezTo>
                  <a:pt x="272632" y="1309890"/>
                  <a:pt x="276817" y="1307170"/>
                  <a:pt x="279779" y="1303361"/>
                </a:cubicBezTo>
                <a:cubicBezTo>
                  <a:pt x="284814" y="1296887"/>
                  <a:pt x="287628" y="1288689"/>
                  <a:pt x="293427" y="1282889"/>
                </a:cubicBezTo>
                <a:cubicBezTo>
                  <a:pt x="323339" y="1252974"/>
                  <a:pt x="286727" y="1290927"/>
                  <a:pt x="310486" y="1262418"/>
                </a:cubicBezTo>
                <a:cubicBezTo>
                  <a:pt x="318697" y="1252566"/>
                  <a:pt x="320893" y="1252068"/>
                  <a:pt x="330958" y="1245358"/>
                </a:cubicBezTo>
                <a:cubicBezTo>
                  <a:pt x="337457" y="1225861"/>
                  <a:pt x="329008" y="1242108"/>
                  <a:pt x="344606" y="1231710"/>
                </a:cubicBezTo>
                <a:cubicBezTo>
                  <a:pt x="370165" y="1214671"/>
                  <a:pt x="340739" y="1226175"/>
                  <a:pt x="365077" y="1218062"/>
                </a:cubicBezTo>
                <a:cubicBezTo>
                  <a:pt x="377686" y="1199150"/>
                  <a:pt x="364687" y="1214110"/>
                  <a:pt x="382137" y="1204415"/>
                </a:cubicBezTo>
                <a:cubicBezTo>
                  <a:pt x="389306" y="1200432"/>
                  <a:pt x="395785" y="1195316"/>
                  <a:pt x="402609" y="1190767"/>
                </a:cubicBezTo>
                <a:lnTo>
                  <a:pt x="412845" y="1183943"/>
                </a:lnTo>
                <a:lnTo>
                  <a:pt x="423080" y="1177119"/>
                </a:lnTo>
                <a:lnTo>
                  <a:pt x="433316" y="1170295"/>
                </a:lnTo>
                <a:cubicBezTo>
                  <a:pt x="444689" y="1153235"/>
                  <a:pt x="436727" y="1162334"/>
                  <a:pt x="460612" y="1146412"/>
                </a:cubicBezTo>
                <a:lnTo>
                  <a:pt x="470848" y="1139588"/>
                </a:lnTo>
                <a:lnTo>
                  <a:pt x="481083" y="1132764"/>
                </a:lnTo>
                <a:cubicBezTo>
                  <a:pt x="498026" y="1107350"/>
                  <a:pt x="476250" y="1138563"/>
                  <a:pt x="498143" y="1112292"/>
                </a:cubicBezTo>
                <a:cubicBezTo>
                  <a:pt x="512359" y="1095233"/>
                  <a:pt x="496438" y="1107741"/>
                  <a:pt x="515203" y="1095233"/>
                </a:cubicBezTo>
                <a:cubicBezTo>
                  <a:pt x="527380" y="1076968"/>
                  <a:pt x="519128" y="1087896"/>
                  <a:pt x="542498" y="1064525"/>
                </a:cubicBezTo>
                <a:cubicBezTo>
                  <a:pt x="545910" y="1061113"/>
                  <a:pt x="548719" y="1056966"/>
                  <a:pt x="552734" y="1054289"/>
                </a:cubicBezTo>
                <a:cubicBezTo>
                  <a:pt x="556146" y="1052014"/>
                  <a:pt x="559820" y="1050090"/>
                  <a:pt x="562970" y="1047465"/>
                </a:cubicBezTo>
                <a:cubicBezTo>
                  <a:pt x="566677" y="1044376"/>
                  <a:pt x="569397" y="1040192"/>
                  <a:pt x="573206" y="1037230"/>
                </a:cubicBezTo>
                <a:cubicBezTo>
                  <a:pt x="579680" y="1032195"/>
                  <a:pt x="586853" y="1028131"/>
                  <a:pt x="593677" y="1023582"/>
                </a:cubicBezTo>
                <a:lnTo>
                  <a:pt x="603913" y="1016758"/>
                </a:lnTo>
                <a:cubicBezTo>
                  <a:pt x="606188" y="1013346"/>
                  <a:pt x="607837" y="1009422"/>
                  <a:pt x="610737" y="1006522"/>
                </a:cubicBezTo>
                <a:cubicBezTo>
                  <a:pt x="617351" y="999908"/>
                  <a:pt x="622884" y="999061"/>
                  <a:pt x="631209" y="996286"/>
                </a:cubicBezTo>
                <a:cubicBezTo>
                  <a:pt x="640040" y="987456"/>
                  <a:pt x="649676" y="976483"/>
                  <a:pt x="661916" y="972403"/>
                </a:cubicBezTo>
                <a:cubicBezTo>
                  <a:pt x="665328" y="971266"/>
                  <a:pt x="669008" y="970738"/>
                  <a:pt x="672152" y="968991"/>
                </a:cubicBezTo>
                <a:cubicBezTo>
                  <a:pt x="679321" y="965008"/>
                  <a:pt x="684844" y="957937"/>
                  <a:pt x="692624" y="955343"/>
                </a:cubicBezTo>
                <a:cubicBezTo>
                  <a:pt x="718352" y="946766"/>
                  <a:pt x="686636" y="958337"/>
                  <a:pt x="713095" y="945107"/>
                </a:cubicBezTo>
                <a:cubicBezTo>
                  <a:pt x="716312" y="943499"/>
                  <a:pt x="720114" y="943303"/>
                  <a:pt x="723331" y="941695"/>
                </a:cubicBezTo>
                <a:cubicBezTo>
                  <a:pt x="726999" y="939861"/>
                  <a:pt x="729899" y="936705"/>
                  <a:pt x="733567" y="934871"/>
                </a:cubicBezTo>
                <a:cubicBezTo>
                  <a:pt x="736784" y="933263"/>
                  <a:pt x="740659" y="933206"/>
                  <a:pt x="743803" y="931459"/>
                </a:cubicBezTo>
                <a:cubicBezTo>
                  <a:pt x="750972" y="927476"/>
                  <a:pt x="756494" y="920405"/>
                  <a:pt x="764274" y="917812"/>
                </a:cubicBezTo>
                <a:cubicBezTo>
                  <a:pt x="767686" y="916675"/>
                  <a:pt x="771366" y="916147"/>
                  <a:pt x="774510" y="914400"/>
                </a:cubicBezTo>
                <a:cubicBezTo>
                  <a:pt x="809707" y="894846"/>
                  <a:pt x="782057" y="905060"/>
                  <a:pt x="805218" y="897340"/>
                </a:cubicBezTo>
                <a:cubicBezTo>
                  <a:pt x="808630" y="893928"/>
                  <a:pt x="811439" y="889781"/>
                  <a:pt x="815454" y="887104"/>
                </a:cubicBezTo>
                <a:cubicBezTo>
                  <a:pt x="846240" y="866579"/>
                  <a:pt x="803699" y="903722"/>
                  <a:pt x="835925" y="876868"/>
                </a:cubicBezTo>
                <a:cubicBezTo>
                  <a:pt x="839632" y="873779"/>
                  <a:pt x="842454" y="869722"/>
                  <a:pt x="846161" y="866633"/>
                </a:cubicBezTo>
                <a:cubicBezTo>
                  <a:pt x="854981" y="859284"/>
                  <a:pt x="856373" y="859817"/>
                  <a:pt x="866633" y="856397"/>
                </a:cubicBezTo>
                <a:cubicBezTo>
                  <a:pt x="870045" y="852985"/>
                  <a:pt x="873059" y="849123"/>
                  <a:pt x="876868" y="846161"/>
                </a:cubicBezTo>
                <a:cubicBezTo>
                  <a:pt x="881887" y="842257"/>
                  <a:pt x="904775" y="828490"/>
                  <a:pt x="910988" y="822277"/>
                </a:cubicBezTo>
                <a:cubicBezTo>
                  <a:pt x="913888" y="819378"/>
                  <a:pt x="914662" y="814667"/>
                  <a:pt x="917812" y="812042"/>
                </a:cubicBezTo>
                <a:cubicBezTo>
                  <a:pt x="921719" y="808786"/>
                  <a:pt x="927320" y="808174"/>
                  <a:pt x="931459" y="805218"/>
                </a:cubicBezTo>
                <a:cubicBezTo>
                  <a:pt x="935385" y="802413"/>
                  <a:pt x="937886" y="797944"/>
                  <a:pt x="941695" y="794982"/>
                </a:cubicBezTo>
                <a:cubicBezTo>
                  <a:pt x="959293" y="781294"/>
                  <a:pt x="956959" y="783070"/>
                  <a:pt x="972403" y="777922"/>
                </a:cubicBezTo>
                <a:cubicBezTo>
                  <a:pt x="995117" y="755208"/>
                  <a:pt x="970657" y="776617"/>
                  <a:pt x="992874" y="764274"/>
                </a:cubicBezTo>
                <a:cubicBezTo>
                  <a:pt x="1000043" y="760291"/>
                  <a:pt x="1006522" y="755176"/>
                  <a:pt x="1013346" y="750627"/>
                </a:cubicBezTo>
                <a:lnTo>
                  <a:pt x="1033818" y="736979"/>
                </a:lnTo>
                <a:lnTo>
                  <a:pt x="1044054" y="730155"/>
                </a:lnTo>
                <a:cubicBezTo>
                  <a:pt x="1047466" y="727880"/>
                  <a:pt x="1050399" y="724628"/>
                  <a:pt x="1054289" y="723331"/>
                </a:cubicBezTo>
                <a:cubicBezTo>
                  <a:pt x="1057701" y="722194"/>
                  <a:pt x="1061308" y="721527"/>
                  <a:pt x="1064525" y="719919"/>
                </a:cubicBezTo>
                <a:cubicBezTo>
                  <a:pt x="1079156" y="712603"/>
                  <a:pt x="1071414" y="713424"/>
                  <a:pt x="1084997" y="702859"/>
                </a:cubicBezTo>
                <a:cubicBezTo>
                  <a:pt x="1102594" y="689173"/>
                  <a:pt x="1100261" y="690948"/>
                  <a:pt x="1115704" y="685800"/>
                </a:cubicBezTo>
                <a:cubicBezTo>
                  <a:pt x="1138420" y="663084"/>
                  <a:pt x="1113955" y="684497"/>
                  <a:pt x="1136176" y="672152"/>
                </a:cubicBezTo>
                <a:cubicBezTo>
                  <a:pt x="1143345" y="668169"/>
                  <a:pt x="1149824" y="663053"/>
                  <a:pt x="1156648" y="658504"/>
                </a:cubicBezTo>
                <a:cubicBezTo>
                  <a:pt x="1160060" y="656229"/>
                  <a:pt x="1162993" y="652977"/>
                  <a:pt x="1166883" y="651680"/>
                </a:cubicBezTo>
                <a:lnTo>
                  <a:pt x="1177119" y="648268"/>
                </a:lnTo>
                <a:cubicBezTo>
                  <a:pt x="1179394" y="644856"/>
                  <a:pt x="1180793" y="640658"/>
                  <a:pt x="1183943" y="638033"/>
                </a:cubicBezTo>
                <a:cubicBezTo>
                  <a:pt x="1189565" y="633348"/>
                  <a:pt x="1200715" y="630168"/>
                  <a:pt x="1207827" y="627797"/>
                </a:cubicBezTo>
                <a:lnTo>
                  <a:pt x="1248770" y="600501"/>
                </a:lnTo>
                <a:lnTo>
                  <a:pt x="1259006" y="593677"/>
                </a:lnTo>
                <a:cubicBezTo>
                  <a:pt x="1262418" y="591402"/>
                  <a:pt x="1265352" y="588150"/>
                  <a:pt x="1269242" y="586853"/>
                </a:cubicBezTo>
                <a:lnTo>
                  <a:pt x="1279477" y="583442"/>
                </a:lnTo>
                <a:lnTo>
                  <a:pt x="1320421" y="556146"/>
                </a:lnTo>
                <a:cubicBezTo>
                  <a:pt x="1323833" y="553871"/>
                  <a:pt x="1326766" y="550619"/>
                  <a:pt x="1330656" y="549322"/>
                </a:cubicBezTo>
                <a:cubicBezTo>
                  <a:pt x="1334068" y="548185"/>
                  <a:pt x="1337748" y="547657"/>
                  <a:pt x="1340892" y="545910"/>
                </a:cubicBezTo>
                <a:cubicBezTo>
                  <a:pt x="1376083" y="526359"/>
                  <a:pt x="1348441" y="536569"/>
                  <a:pt x="1371600" y="528851"/>
                </a:cubicBezTo>
                <a:cubicBezTo>
                  <a:pt x="1375012" y="526576"/>
                  <a:pt x="1378168" y="523861"/>
                  <a:pt x="1381836" y="522027"/>
                </a:cubicBezTo>
                <a:cubicBezTo>
                  <a:pt x="1385053" y="520419"/>
                  <a:pt x="1388927" y="520362"/>
                  <a:pt x="1392071" y="518615"/>
                </a:cubicBezTo>
                <a:cubicBezTo>
                  <a:pt x="1399240" y="514632"/>
                  <a:pt x="1405719" y="509516"/>
                  <a:pt x="1412543" y="504967"/>
                </a:cubicBezTo>
                <a:lnTo>
                  <a:pt x="1422779" y="498143"/>
                </a:lnTo>
                <a:cubicBezTo>
                  <a:pt x="1426191" y="495868"/>
                  <a:pt x="1429125" y="492616"/>
                  <a:pt x="1433015" y="491319"/>
                </a:cubicBezTo>
                <a:lnTo>
                  <a:pt x="1443251" y="487907"/>
                </a:lnTo>
                <a:cubicBezTo>
                  <a:pt x="1466714" y="472264"/>
                  <a:pt x="1455941" y="476852"/>
                  <a:pt x="1473958" y="470848"/>
                </a:cubicBezTo>
                <a:cubicBezTo>
                  <a:pt x="1480782" y="466299"/>
                  <a:pt x="1486650" y="459794"/>
                  <a:pt x="1494430" y="457200"/>
                </a:cubicBezTo>
                <a:cubicBezTo>
                  <a:pt x="1497842" y="456063"/>
                  <a:pt x="1501448" y="455396"/>
                  <a:pt x="1504665" y="453788"/>
                </a:cubicBezTo>
                <a:cubicBezTo>
                  <a:pt x="1508333" y="451954"/>
                  <a:pt x="1511233" y="448798"/>
                  <a:pt x="1514901" y="446964"/>
                </a:cubicBezTo>
                <a:cubicBezTo>
                  <a:pt x="1518118" y="445356"/>
                  <a:pt x="1521920" y="445160"/>
                  <a:pt x="1525137" y="443552"/>
                </a:cubicBezTo>
                <a:cubicBezTo>
                  <a:pt x="1528805" y="441718"/>
                  <a:pt x="1531626" y="438393"/>
                  <a:pt x="1535373" y="436728"/>
                </a:cubicBezTo>
                <a:cubicBezTo>
                  <a:pt x="1541946" y="433807"/>
                  <a:pt x="1555845" y="429904"/>
                  <a:pt x="1555845" y="429904"/>
                </a:cubicBezTo>
                <a:lnTo>
                  <a:pt x="1576316" y="416256"/>
                </a:lnTo>
                <a:cubicBezTo>
                  <a:pt x="1579728" y="413981"/>
                  <a:pt x="1582662" y="410730"/>
                  <a:pt x="1586552" y="409433"/>
                </a:cubicBezTo>
                <a:lnTo>
                  <a:pt x="1607024" y="402609"/>
                </a:lnTo>
                <a:cubicBezTo>
                  <a:pt x="1610436" y="400334"/>
                  <a:pt x="1613512" y="397450"/>
                  <a:pt x="1617259" y="395785"/>
                </a:cubicBezTo>
                <a:cubicBezTo>
                  <a:pt x="1623832" y="392864"/>
                  <a:pt x="1631746" y="392951"/>
                  <a:pt x="1637731" y="388961"/>
                </a:cubicBezTo>
                <a:cubicBezTo>
                  <a:pt x="1641143" y="386686"/>
                  <a:pt x="1644220" y="383802"/>
                  <a:pt x="1647967" y="382137"/>
                </a:cubicBezTo>
                <a:cubicBezTo>
                  <a:pt x="1654540" y="379216"/>
                  <a:pt x="1668439" y="375313"/>
                  <a:pt x="1668439" y="375313"/>
                </a:cubicBezTo>
                <a:cubicBezTo>
                  <a:pt x="1671851" y="373038"/>
                  <a:pt x="1674927" y="370154"/>
                  <a:pt x="1678674" y="368489"/>
                </a:cubicBezTo>
                <a:cubicBezTo>
                  <a:pt x="1685247" y="365568"/>
                  <a:pt x="1693161" y="365655"/>
                  <a:pt x="1699146" y="361665"/>
                </a:cubicBezTo>
                <a:cubicBezTo>
                  <a:pt x="1728490" y="342105"/>
                  <a:pt x="1691358" y="365560"/>
                  <a:pt x="1719618" y="351430"/>
                </a:cubicBezTo>
                <a:cubicBezTo>
                  <a:pt x="1723286" y="349596"/>
                  <a:pt x="1726107" y="346272"/>
                  <a:pt x="1729854" y="344606"/>
                </a:cubicBezTo>
                <a:cubicBezTo>
                  <a:pt x="1736427" y="341685"/>
                  <a:pt x="1743501" y="340057"/>
                  <a:pt x="1750325" y="337782"/>
                </a:cubicBezTo>
                <a:cubicBezTo>
                  <a:pt x="1753737" y="336645"/>
                  <a:pt x="1757568" y="336365"/>
                  <a:pt x="1760561" y="334370"/>
                </a:cubicBezTo>
                <a:cubicBezTo>
                  <a:pt x="1776782" y="323556"/>
                  <a:pt x="1766907" y="328843"/>
                  <a:pt x="1791268" y="320722"/>
                </a:cubicBezTo>
                <a:cubicBezTo>
                  <a:pt x="1828602" y="308277"/>
                  <a:pt x="1772050" y="328126"/>
                  <a:pt x="1811740" y="310486"/>
                </a:cubicBezTo>
                <a:cubicBezTo>
                  <a:pt x="1818313" y="307565"/>
                  <a:pt x="1825388" y="305936"/>
                  <a:pt x="1832212" y="303662"/>
                </a:cubicBezTo>
                <a:lnTo>
                  <a:pt x="1842448" y="300251"/>
                </a:lnTo>
                <a:cubicBezTo>
                  <a:pt x="1874567" y="268129"/>
                  <a:pt x="1823063" y="316585"/>
                  <a:pt x="1873155" y="283191"/>
                </a:cubicBezTo>
                <a:cubicBezTo>
                  <a:pt x="1886384" y="274372"/>
                  <a:pt x="1879501" y="277664"/>
                  <a:pt x="1893627" y="272955"/>
                </a:cubicBezTo>
                <a:cubicBezTo>
                  <a:pt x="1922953" y="253402"/>
                  <a:pt x="1885851" y="276842"/>
                  <a:pt x="1914098" y="262719"/>
                </a:cubicBezTo>
                <a:cubicBezTo>
                  <a:pt x="1917766" y="260885"/>
                  <a:pt x="1920565" y="257510"/>
                  <a:pt x="1924334" y="255895"/>
                </a:cubicBezTo>
                <a:cubicBezTo>
                  <a:pt x="1928644" y="254048"/>
                  <a:pt x="1933490" y="253830"/>
                  <a:pt x="1937982" y="252483"/>
                </a:cubicBezTo>
                <a:cubicBezTo>
                  <a:pt x="1944872" y="250416"/>
                  <a:pt x="1951630" y="247934"/>
                  <a:pt x="1958454" y="245659"/>
                </a:cubicBezTo>
                <a:lnTo>
                  <a:pt x="1968689" y="242248"/>
                </a:lnTo>
                <a:cubicBezTo>
                  <a:pt x="1972101" y="239973"/>
                  <a:pt x="1975178" y="237089"/>
                  <a:pt x="1978925" y="235424"/>
                </a:cubicBezTo>
                <a:cubicBezTo>
                  <a:pt x="1978927" y="235423"/>
                  <a:pt x="2004514" y="226894"/>
                  <a:pt x="2009633" y="225188"/>
                </a:cubicBezTo>
                <a:lnTo>
                  <a:pt x="2019868" y="221776"/>
                </a:lnTo>
                <a:cubicBezTo>
                  <a:pt x="2023280" y="220639"/>
                  <a:pt x="2027111" y="220359"/>
                  <a:pt x="2030104" y="218364"/>
                </a:cubicBezTo>
                <a:cubicBezTo>
                  <a:pt x="2033516" y="216089"/>
                  <a:pt x="2036593" y="213205"/>
                  <a:pt x="2040340" y="211540"/>
                </a:cubicBezTo>
                <a:cubicBezTo>
                  <a:pt x="2046913" y="208619"/>
                  <a:pt x="2053988" y="206991"/>
                  <a:pt x="2060812" y="204716"/>
                </a:cubicBezTo>
                <a:lnTo>
                  <a:pt x="2071048" y="201304"/>
                </a:lnTo>
                <a:cubicBezTo>
                  <a:pt x="2096736" y="184177"/>
                  <a:pt x="2064095" y="204282"/>
                  <a:pt x="2094931" y="191068"/>
                </a:cubicBezTo>
                <a:cubicBezTo>
                  <a:pt x="2098700" y="189453"/>
                  <a:pt x="2101420" y="185910"/>
                  <a:pt x="2105167" y="184245"/>
                </a:cubicBezTo>
                <a:cubicBezTo>
                  <a:pt x="2111740" y="181324"/>
                  <a:pt x="2118815" y="179696"/>
                  <a:pt x="2125639" y="177421"/>
                </a:cubicBezTo>
                <a:cubicBezTo>
                  <a:pt x="2129051" y="176284"/>
                  <a:pt x="2132882" y="176004"/>
                  <a:pt x="2135874" y="174009"/>
                </a:cubicBezTo>
                <a:cubicBezTo>
                  <a:pt x="2139286" y="171734"/>
                  <a:pt x="2142363" y="168850"/>
                  <a:pt x="2146110" y="167185"/>
                </a:cubicBezTo>
                <a:lnTo>
                  <a:pt x="2176818" y="156949"/>
                </a:lnTo>
                <a:lnTo>
                  <a:pt x="2197289" y="150125"/>
                </a:lnTo>
                <a:cubicBezTo>
                  <a:pt x="2200701" y="148988"/>
                  <a:pt x="2204036" y="147585"/>
                  <a:pt x="2207525" y="146713"/>
                </a:cubicBezTo>
                <a:cubicBezTo>
                  <a:pt x="2212074" y="145576"/>
                  <a:pt x="2216681" y="144648"/>
                  <a:pt x="2221173" y="143301"/>
                </a:cubicBezTo>
                <a:cubicBezTo>
                  <a:pt x="2221201" y="143293"/>
                  <a:pt x="2246748" y="134776"/>
                  <a:pt x="2251880" y="133065"/>
                </a:cubicBezTo>
                <a:lnTo>
                  <a:pt x="2262116" y="129653"/>
                </a:lnTo>
                <a:lnTo>
                  <a:pt x="2272352" y="126242"/>
                </a:lnTo>
                <a:cubicBezTo>
                  <a:pt x="2301692" y="106682"/>
                  <a:pt x="2264567" y="130135"/>
                  <a:pt x="2292824" y="116006"/>
                </a:cubicBezTo>
                <a:cubicBezTo>
                  <a:pt x="2296492" y="114172"/>
                  <a:pt x="2299290" y="110797"/>
                  <a:pt x="2303059" y="109182"/>
                </a:cubicBezTo>
                <a:cubicBezTo>
                  <a:pt x="2316411" y="103459"/>
                  <a:pt x="2323416" y="108121"/>
                  <a:pt x="2337179" y="98946"/>
                </a:cubicBezTo>
                <a:cubicBezTo>
                  <a:pt x="2350622" y="89984"/>
                  <a:pt x="2348398" y="90170"/>
                  <a:pt x="2367886" y="85298"/>
                </a:cubicBezTo>
                <a:cubicBezTo>
                  <a:pt x="2397440" y="77909"/>
                  <a:pt x="2365439" y="86958"/>
                  <a:pt x="2395182" y="75062"/>
                </a:cubicBezTo>
                <a:cubicBezTo>
                  <a:pt x="2401861" y="72391"/>
                  <a:pt x="2415654" y="68239"/>
                  <a:pt x="2415654" y="68239"/>
                </a:cubicBezTo>
                <a:cubicBezTo>
                  <a:pt x="2431874" y="57425"/>
                  <a:pt x="2421999" y="62712"/>
                  <a:pt x="2446361" y="54591"/>
                </a:cubicBezTo>
                <a:lnTo>
                  <a:pt x="2456597" y="51179"/>
                </a:lnTo>
                <a:lnTo>
                  <a:pt x="2466833" y="47767"/>
                </a:lnTo>
                <a:cubicBezTo>
                  <a:pt x="2470245" y="45492"/>
                  <a:pt x="2473321" y="42608"/>
                  <a:pt x="2477068" y="40943"/>
                </a:cubicBezTo>
                <a:cubicBezTo>
                  <a:pt x="2483641" y="38022"/>
                  <a:pt x="2490716" y="36394"/>
                  <a:pt x="2497540" y="34119"/>
                </a:cubicBezTo>
                <a:lnTo>
                  <a:pt x="2518012" y="27295"/>
                </a:lnTo>
                <a:lnTo>
                  <a:pt x="2538483" y="20471"/>
                </a:lnTo>
                <a:lnTo>
                  <a:pt x="2548719" y="17059"/>
                </a:lnTo>
                <a:cubicBezTo>
                  <a:pt x="2550994" y="13647"/>
                  <a:pt x="2552131" y="9098"/>
                  <a:pt x="2555543" y="6824"/>
                </a:cubicBezTo>
                <a:cubicBezTo>
                  <a:pt x="2559445" y="4223"/>
                  <a:pt x="2564837" y="5154"/>
                  <a:pt x="2569191" y="3412"/>
                </a:cubicBezTo>
                <a:cubicBezTo>
                  <a:pt x="2570684" y="2815"/>
                  <a:pt x="2571466" y="1137"/>
                  <a:pt x="2572603" y="0"/>
                </a:cubicBezTo>
              </a:path>
            </a:pathLst>
          </a:custGeom>
          <a:noFill/>
          <a:ln w="28575">
            <a:solidFill>
              <a:srgbClr val="C4D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800">
              <a:solidFill>
                <a:schemeClr val="tx1"/>
              </a:solidFill>
              <a:latin typeface="Arial"/>
            </a:endParaRPr>
          </a:p>
        </p:txBody>
      </p:sp>
      <p:cxnSp>
        <p:nvCxnSpPr>
          <p:cNvPr id="149" name="Straight Connector 148">
            <a:extLst>
              <a:ext uri="{FF2B5EF4-FFF2-40B4-BE49-F238E27FC236}">
                <a16:creationId xmlns:a16="http://schemas.microsoft.com/office/drawing/2014/main" id="{0DF40F8C-2C6D-444B-BD47-42A40BA432AC}"/>
              </a:ext>
            </a:extLst>
          </p:cNvPr>
          <p:cNvCxnSpPr>
            <a:cxnSpLocks/>
          </p:cNvCxnSpPr>
          <p:nvPr/>
        </p:nvCxnSpPr>
        <p:spPr>
          <a:xfrm flipH="1" flipV="1">
            <a:off x="2998621" y="2766708"/>
            <a:ext cx="0" cy="917935"/>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1F66D2B7-CA55-492B-89B0-7A0539579F3B}"/>
              </a:ext>
            </a:extLst>
          </p:cNvPr>
          <p:cNvGrpSpPr/>
          <p:nvPr/>
        </p:nvGrpSpPr>
        <p:grpSpPr>
          <a:xfrm>
            <a:off x="3518407" y="1731461"/>
            <a:ext cx="2450307" cy="2297368"/>
            <a:chOff x="3518407" y="2160637"/>
            <a:chExt cx="2450307" cy="2148411"/>
          </a:xfrm>
        </p:grpSpPr>
        <p:sp>
          <p:nvSpPr>
            <p:cNvPr id="153" name="TextBox 152">
              <a:extLst>
                <a:ext uri="{FF2B5EF4-FFF2-40B4-BE49-F238E27FC236}">
                  <a16:creationId xmlns:a16="http://schemas.microsoft.com/office/drawing/2014/main" id="{47BFA9E7-ABEF-4EF7-9577-5C7A1A4DAC21}"/>
                </a:ext>
              </a:extLst>
            </p:cNvPr>
            <p:cNvSpPr txBox="1"/>
            <p:nvPr/>
          </p:nvSpPr>
          <p:spPr>
            <a:xfrm>
              <a:off x="4272560" y="4105915"/>
              <a:ext cx="589894" cy="203133"/>
            </a:xfrm>
            <a:prstGeom prst="rect">
              <a:avLst/>
            </a:prstGeom>
            <a:noFill/>
          </p:spPr>
          <p:txBody>
            <a:bodyPr wrap="square" rtlCol="0">
              <a:spAutoFit/>
            </a:bodyPr>
            <a:lstStyle/>
            <a:p>
              <a:pPr algn="ctr" defTabSz="685800">
                <a:lnSpc>
                  <a:spcPct val="90000"/>
                </a:lnSpc>
                <a:spcBef>
                  <a:spcPts val="900"/>
                </a:spcBef>
                <a:buClr>
                  <a:srgbClr val="7F134C"/>
                </a:buClr>
                <a:defRPr/>
              </a:pPr>
              <a:r>
                <a:rPr lang="en-US" sz="800" b="1" dirty="0">
                  <a:latin typeface="Arial"/>
                </a:rPr>
                <a:t>Years</a:t>
              </a:r>
            </a:p>
          </p:txBody>
        </p:sp>
        <p:sp>
          <p:nvSpPr>
            <p:cNvPr id="251" name="TextBox 250">
              <a:extLst>
                <a:ext uri="{FF2B5EF4-FFF2-40B4-BE49-F238E27FC236}">
                  <a16:creationId xmlns:a16="http://schemas.microsoft.com/office/drawing/2014/main" id="{823F5A2E-530F-4E76-8CE8-A5964F1CE4CB}"/>
                </a:ext>
              </a:extLst>
            </p:cNvPr>
            <p:cNvSpPr txBox="1"/>
            <p:nvPr/>
          </p:nvSpPr>
          <p:spPr>
            <a:xfrm>
              <a:off x="3518407" y="3963638"/>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0</a:t>
              </a:r>
            </a:p>
          </p:txBody>
        </p:sp>
        <p:sp>
          <p:nvSpPr>
            <p:cNvPr id="257" name="TextBox 256">
              <a:extLst>
                <a:ext uri="{FF2B5EF4-FFF2-40B4-BE49-F238E27FC236}">
                  <a16:creationId xmlns:a16="http://schemas.microsoft.com/office/drawing/2014/main" id="{D8819BA0-3542-4CB6-A665-AF98036EFCE6}"/>
                </a:ext>
              </a:extLst>
            </p:cNvPr>
            <p:cNvSpPr txBox="1"/>
            <p:nvPr/>
          </p:nvSpPr>
          <p:spPr>
            <a:xfrm>
              <a:off x="3967078" y="3964863"/>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2</a:t>
              </a:r>
            </a:p>
          </p:txBody>
        </p:sp>
        <p:sp>
          <p:nvSpPr>
            <p:cNvPr id="260" name="TextBox 259">
              <a:extLst>
                <a:ext uri="{FF2B5EF4-FFF2-40B4-BE49-F238E27FC236}">
                  <a16:creationId xmlns:a16="http://schemas.microsoft.com/office/drawing/2014/main" id="{5766C752-EA19-4E93-ACE9-A771101C99D1}"/>
                </a:ext>
              </a:extLst>
            </p:cNvPr>
            <p:cNvSpPr txBox="1"/>
            <p:nvPr/>
          </p:nvSpPr>
          <p:spPr>
            <a:xfrm>
              <a:off x="4420865" y="3965844"/>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4</a:t>
              </a:r>
            </a:p>
          </p:txBody>
        </p:sp>
        <p:sp>
          <p:nvSpPr>
            <p:cNvPr id="265" name="TextBox 264">
              <a:extLst>
                <a:ext uri="{FF2B5EF4-FFF2-40B4-BE49-F238E27FC236}">
                  <a16:creationId xmlns:a16="http://schemas.microsoft.com/office/drawing/2014/main" id="{6A892061-296C-4D91-9E82-64D64CAFC73B}"/>
                </a:ext>
              </a:extLst>
            </p:cNvPr>
            <p:cNvSpPr txBox="1"/>
            <p:nvPr/>
          </p:nvSpPr>
          <p:spPr>
            <a:xfrm>
              <a:off x="4874653" y="3963413"/>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6</a:t>
              </a:r>
            </a:p>
          </p:txBody>
        </p:sp>
        <p:sp>
          <p:nvSpPr>
            <p:cNvPr id="269" name="TextBox 268">
              <a:extLst>
                <a:ext uri="{FF2B5EF4-FFF2-40B4-BE49-F238E27FC236}">
                  <a16:creationId xmlns:a16="http://schemas.microsoft.com/office/drawing/2014/main" id="{BE497940-54A9-4795-8295-3F4369B833BA}"/>
                </a:ext>
              </a:extLst>
            </p:cNvPr>
            <p:cNvSpPr txBox="1"/>
            <p:nvPr/>
          </p:nvSpPr>
          <p:spPr>
            <a:xfrm>
              <a:off x="5325194" y="3965843"/>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8</a:t>
              </a:r>
            </a:p>
          </p:txBody>
        </p:sp>
        <p:cxnSp>
          <p:nvCxnSpPr>
            <p:cNvPr id="157" name="Straight Connector 156">
              <a:extLst>
                <a:ext uri="{FF2B5EF4-FFF2-40B4-BE49-F238E27FC236}">
                  <a16:creationId xmlns:a16="http://schemas.microsoft.com/office/drawing/2014/main" id="{62B1298F-8B97-41B2-A15B-4B58A0655DBA}"/>
                </a:ext>
              </a:extLst>
            </p:cNvPr>
            <p:cNvCxnSpPr/>
            <p:nvPr/>
          </p:nvCxnSpPr>
          <p:spPr>
            <a:xfrm>
              <a:off x="3625204" y="2246384"/>
              <a:ext cx="1941723"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2FCF2AF-584B-4A7E-9F33-C59974F7F42C}"/>
                </a:ext>
              </a:extLst>
            </p:cNvPr>
            <p:cNvCxnSpPr/>
            <p:nvPr/>
          </p:nvCxnSpPr>
          <p:spPr>
            <a:xfrm>
              <a:off x="3625204" y="2671911"/>
              <a:ext cx="1941723"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00C7D92-3709-49EE-9C78-9C0F6641E56E}"/>
                </a:ext>
              </a:extLst>
            </p:cNvPr>
            <p:cNvCxnSpPr/>
            <p:nvPr/>
          </p:nvCxnSpPr>
          <p:spPr>
            <a:xfrm>
              <a:off x="3625204" y="3101569"/>
              <a:ext cx="1941723"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6B59E24-6340-4AA4-B807-4E4A880AA1ED}"/>
                </a:ext>
              </a:extLst>
            </p:cNvPr>
            <p:cNvCxnSpPr/>
            <p:nvPr/>
          </p:nvCxnSpPr>
          <p:spPr>
            <a:xfrm>
              <a:off x="3625204" y="3527095"/>
              <a:ext cx="1941723"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B4E042E-097A-41C6-9425-C6F5C98CCF90}"/>
                </a:ext>
              </a:extLst>
            </p:cNvPr>
            <p:cNvCxnSpPr>
              <a:cxnSpLocks/>
            </p:cNvCxnSpPr>
            <p:nvPr/>
          </p:nvCxnSpPr>
          <p:spPr>
            <a:xfrm>
              <a:off x="3608679" y="3978788"/>
              <a:ext cx="1961003"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CB6516D-AFF9-462C-9989-F2FAA117F5B4}"/>
                </a:ext>
              </a:extLst>
            </p:cNvPr>
            <p:cNvCxnSpPr/>
            <p:nvPr/>
          </p:nvCxnSpPr>
          <p:spPr>
            <a:xfrm>
              <a:off x="3638245" y="3947115"/>
              <a:ext cx="0" cy="3167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E06C1C9A-74DB-4CCB-B345-E7716A2C3F25}"/>
                </a:ext>
              </a:extLst>
            </p:cNvPr>
            <p:cNvCxnSpPr/>
            <p:nvPr/>
          </p:nvCxnSpPr>
          <p:spPr>
            <a:xfrm>
              <a:off x="4088301" y="3947115"/>
              <a:ext cx="0" cy="3167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6AF790E6-D853-406C-A841-45706512A766}"/>
                </a:ext>
              </a:extLst>
            </p:cNvPr>
            <p:cNvCxnSpPr/>
            <p:nvPr/>
          </p:nvCxnSpPr>
          <p:spPr>
            <a:xfrm>
              <a:off x="4541929" y="3947115"/>
              <a:ext cx="0" cy="3167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10638A79-F63E-47BA-A7EB-28C1947A87F3}"/>
                </a:ext>
              </a:extLst>
            </p:cNvPr>
            <p:cNvCxnSpPr/>
            <p:nvPr/>
          </p:nvCxnSpPr>
          <p:spPr>
            <a:xfrm>
              <a:off x="4995557" y="3947115"/>
              <a:ext cx="0" cy="3167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F542817-74CD-488B-809A-DEC08A40EC76}"/>
                </a:ext>
              </a:extLst>
            </p:cNvPr>
            <p:cNvCxnSpPr/>
            <p:nvPr/>
          </p:nvCxnSpPr>
          <p:spPr>
            <a:xfrm>
              <a:off x="5447399" y="3947115"/>
              <a:ext cx="0" cy="3167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DE982F97-A030-42B1-B335-BBA9E3FF560E}"/>
                </a:ext>
              </a:extLst>
            </p:cNvPr>
            <p:cNvSpPr txBox="1"/>
            <p:nvPr/>
          </p:nvSpPr>
          <p:spPr>
            <a:xfrm>
              <a:off x="5531986" y="2160637"/>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1.00</a:t>
              </a:r>
            </a:p>
          </p:txBody>
        </p:sp>
        <p:sp>
          <p:nvSpPr>
            <p:cNvPr id="199" name="TextBox 198">
              <a:extLst>
                <a:ext uri="{FF2B5EF4-FFF2-40B4-BE49-F238E27FC236}">
                  <a16:creationId xmlns:a16="http://schemas.microsoft.com/office/drawing/2014/main" id="{64C5976A-35D0-4420-822C-7B6BC45FEE53}"/>
                </a:ext>
              </a:extLst>
            </p:cNvPr>
            <p:cNvSpPr txBox="1"/>
            <p:nvPr/>
          </p:nvSpPr>
          <p:spPr>
            <a:xfrm>
              <a:off x="5531986" y="2589576"/>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0.75</a:t>
              </a:r>
            </a:p>
          </p:txBody>
        </p:sp>
        <p:sp>
          <p:nvSpPr>
            <p:cNvPr id="232" name="TextBox 231">
              <a:extLst>
                <a:ext uri="{FF2B5EF4-FFF2-40B4-BE49-F238E27FC236}">
                  <a16:creationId xmlns:a16="http://schemas.microsoft.com/office/drawing/2014/main" id="{F2224496-6BA9-4D0E-85CA-374B4F8B05E7}"/>
                </a:ext>
              </a:extLst>
            </p:cNvPr>
            <p:cNvSpPr txBox="1"/>
            <p:nvPr/>
          </p:nvSpPr>
          <p:spPr>
            <a:xfrm>
              <a:off x="5531986" y="3024661"/>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0.50</a:t>
              </a:r>
            </a:p>
          </p:txBody>
        </p:sp>
        <p:sp>
          <p:nvSpPr>
            <p:cNvPr id="242" name="TextBox 241">
              <a:extLst>
                <a:ext uri="{FF2B5EF4-FFF2-40B4-BE49-F238E27FC236}">
                  <a16:creationId xmlns:a16="http://schemas.microsoft.com/office/drawing/2014/main" id="{28B367F5-19BB-4132-B71C-5D0A70C51F28}"/>
                </a:ext>
              </a:extLst>
            </p:cNvPr>
            <p:cNvSpPr txBox="1"/>
            <p:nvPr/>
          </p:nvSpPr>
          <p:spPr>
            <a:xfrm>
              <a:off x="5538808" y="3437936"/>
              <a:ext cx="400906"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0.25</a:t>
              </a:r>
            </a:p>
          </p:txBody>
        </p:sp>
        <p:sp>
          <p:nvSpPr>
            <p:cNvPr id="246" name="TextBox 245">
              <a:extLst>
                <a:ext uri="{FF2B5EF4-FFF2-40B4-BE49-F238E27FC236}">
                  <a16:creationId xmlns:a16="http://schemas.microsoft.com/office/drawing/2014/main" id="{BE8A7A7E-A397-403A-8D37-D1B829AF5923}"/>
                </a:ext>
              </a:extLst>
            </p:cNvPr>
            <p:cNvSpPr txBox="1"/>
            <p:nvPr/>
          </p:nvSpPr>
          <p:spPr>
            <a:xfrm>
              <a:off x="5531986" y="3874479"/>
              <a:ext cx="436728" cy="201465"/>
            </a:xfrm>
            <a:prstGeom prst="rect">
              <a:avLst/>
            </a:prstGeom>
            <a:noFill/>
          </p:spPr>
          <p:txBody>
            <a:bodyPr wrap="square" rtlCol="0">
              <a:spAutoFit/>
            </a:bodyPr>
            <a:lstStyle/>
            <a:p>
              <a:pPr defTabSz="685800">
                <a:lnSpc>
                  <a:spcPct val="90000"/>
                </a:lnSpc>
                <a:spcBef>
                  <a:spcPts val="900"/>
                </a:spcBef>
                <a:buClr>
                  <a:srgbClr val="7F134C"/>
                </a:buClr>
                <a:defRPr/>
              </a:pPr>
              <a:r>
                <a:rPr lang="en-US" sz="800" dirty="0">
                  <a:latin typeface="Arial"/>
                </a:rPr>
                <a:t>0.00</a:t>
              </a:r>
            </a:p>
          </p:txBody>
        </p:sp>
        <p:sp>
          <p:nvSpPr>
            <p:cNvPr id="69" name="Freeform: Shape 68">
              <a:extLst>
                <a:ext uri="{FF2B5EF4-FFF2-40B4-BE49-F238E27FC236}">
                  <a16:creationId xmlns:a16="http://schemas.microsoft.com/office/drawing/2014/main" id="{2522E566-5D58-4BE4-BA5D-68103FE1CF48}"/>
                </a:ext>
              </a:extLst>
            </p:cNvPr>
            <p:cNvSpPr/>
            <p:nvPr/>
          </p:nvSpPr>
          <p:spPr>
            <a:xfrm>
              <a:off x="3625204" y="2238123"/>
              <a:ext cx="1875863" cy="1714500"/>
            </a:xfrm>
            <a:custGeom>
              <a:avLst/>
              <a:gdLst>
                <a:gd name="connsiteX0" fmla="*/ 3412 w 2501151"/>
                <a:gd name="connsiteY0" fmla="*/ 2286000 h 2286000"/>
                <a:gd name="connsiteX1" fmla="*/ 6824 w 2501151"/>
                <a:gd name="connsiteY1" fmla="*/ 2268940 h 2286000"/>
                <a:gd name="connsiteX2" fmla="*/ 0 w 2501151"/>
                <a:gd name="connsiteY2" fmla="*/ 2200701 h 2286000"/>
                <a:gd name="connsiteX3" fmla="*/ 3412 w 2501151"/>
                <a:gd name="connsiteY3" fmla="*/ 2081283 h 2286000"/>
                <a:gd name="connsiteX4" fmla="*/ 13648 w 2501151"/>
                <a:gd name="connsiteY4" fmla="*/ 2077872 h 2286000"/>
                <a:gd name="connsiteX5" fmla="*/ 17060 w 2501151"/>
                <a:gd name="connsiteY5" fmla="*/ 2064224 h 2286000"/>
                <a:gd name="connsiteX6" fmla="*/ 10236 w 2501151"/>
                <a:gd name="connsiteY6" fmla="*/ 1951630 h 2286000"/>
                <a:gd name="connsiteX7" fmla="*/ 17060 w 2501151"/>
                <a:gd name="connsiteY7" fmla="*/ 1893627 h 2286000"/>
                <a:gd name="connsiteX8" fmla="*/ 20472 w 2501151"/>
                <a:gd name="connsiteY8" fmla="*/ 1763973 h 2286000"/>
                <a:gd name="connsiteX9" fmla="*/ 23884 w 2501151"/>
                <a:gd name="connsiteY9" fmla="*/ 1750325 h 2286000"/>
                <a:gd name="connsiteX10" fmla="*/ 27296 w 2501151"/>
                <a:gd name="connsiteY10" fmla="*/ 1719618 h 2286000"/>
                <a:gd name="connsiteX11" fmla="*/ 30708 w 2501151"/>
                <a:gd name="connsiteY11" fmla="*/ 1566080 h 2286000"/>
                <a:gd name="connsiteX12" fmla="*/ 34119 w 2501151"/>
                <a:gd name="connsiteY12" fmla="*/ 1549021 h 2286000"/>
                <a:gd name="connsiteX13" fmla="*/ 37531 w 2501151"/>
                <a:gd name="connsiteY13" fmla="*/ 1528549 h 2286000"/>
                <a:gd name="connsiteX14" fmla="*/ 37531 w 2501151"/>
                <a:gd name="connsiteY14" fmla="*/ 1375012 h 2286000"/>
                <a:gd name="connsiteX15" fmla="*/ 40943 w 2501151"/>
                <a:gd name="connsiteY15" fmla="*/ 1337480 h 2286000"/>
                <a:gd name="connsiteX16" fmla="*/ 47767 w 2501151"/>
                <a:gd name="connsiteY16" fmla="*/ 1303361 h 2286000"/>
                <a:gd name="connsiteX17" fmla="*/ 51179 w 2501151"/>
                <a:gd name="connsiteY17" fmla="*/ 1228298 h 2286000"/>
                <a:gd name="connsiteX18" fmla="*/ 58003 w 2501151"/>
                <a:gd name="connsiteY18" fmla="*/ 1187355 h 2286000"/>
                <a:gd name="connsiteX19" fmla="*/ 61415 w 2501151"/>
                <a:gd name="connsiteY19" fmla="*/ 1160060 h 2286000"/>
                <a:gd name="connsiteX20" fmla="*/ 68239 w 2501151"/>
                <a:gd name="connsiteY20" fmla="*/ 1108880 h 2286000"/>
                <a:gd name="connsiteX21" fmla="*/ 71651 w 2501151"/>
                <a:gd name="connsiteY21" fmla="*/ 1067937 h 2286000"/>
                <a:gd name="connsiteX22" fmla="*/ 75063 w 2501151"/>
                <a:gd name="connsiteY22" fmla="*/ 1057701 h 2286000"/>
                <a:gd name="connsiteX23" fmla="*/ 81887 w 2501151"/>
                <a:gd name="connsiteY23" fmla="*/ 986051 h 2286000"/>
                <a:gd name="connsiteX24" fmla="*/ 92122 w 2501151"/>
                <a:gd name="connsiteY24" fmla="*/ 934872 h 2286000"/>
                <a:gd name="connsiteX25" fmla="*/ 98946 w 2501151"/>
                <a:gd name="connsiteY25" fmla="*/ 849573 h 2286000"/>
                <a:gd name="connsiteX26" fmla="*/ 105770 w 2501151"/>
                <a:gd name="connsiteY26" fmla="*/ 839337 h 2286000"/>
                <a:gd name="connsiteX27" fmla="*/ 109182 w 2501151"/>
                <a:gd name="connsiteY27" fmla="*/ 812042 h 2286000"/>
                <a:gd name="connsiteX28" fmla="*/ 112594 w 2501151"/>
                <a:gd name="connsiteY28" fmla="*/ 801806 h 2286000"/>
                <a:gd name="connsiteX29" fmla="*/ 122830 w 2501151"/>
                <a:gd name="connsiteY29" fmla="*/ 764274 h 2286000"/>
                <a:gd name="connsiteX30" fmla="*/ 126242 w 2501151"/>
                <a:gd name="connsiteY30" fmla="*/ 740391 h 2286000"/>
                <a:gd name="connsiteX31" fmla="*/ 129654 w 2501151"/>
                <a:gd name="connsiteY31" fmla="*/ 730155 h 2286000"/>
                <a:gd name="connsiteX32" fmla="*/ 139890 w 2501151"/>
                <a:gd name="connsiteY32" fmla="*/ 696036 h 2286000"/>
                <a:gd name="connsiteX33" fmla="*/ 150125 w 2501151"/>
                <a:gd name="connsiteY33" fmla="*/ 665328 h 2286000"/>
                <a:gd name="connsiteX34" fmla="*/ 153537 w 2501151"/>
                <a:gd name="connsiteY34" fmla="*/ 655092 h 2286000"/>
                <a:gd name="connsiteX35" fmla="*/ 156949 w 2501151"/>
                <a:gd name="connsiteY35" fmla="*/ 641445 h 2286000"/>
                <a:gd name="connsiteX36" fmla="*/ 167185 w 2501151"/>
                <a:gd name="connsiteY36" fmla="*/ 610737 h 2286000"/>
                <a:gd name="connsiteX37" fmla="*/ 170597 w 2501151"/>
                <a:gd name="connsiteY37" fmla="*/ 600501 h 2286000"/>
                <a:gd name="connsiteX38" fmla="*/ 180833 w 2501151"/>
                <a:gd name="connsiteY38" fmla="*/ 597089 h 2286000"/>
                <a:gd name="connsiteX39" fmla="*/ 177421 w 2501151"/>
                <a:gd name="connsiteY39" fmla="*/ 586854 h 2286000"/>
                <a:gd name="connsiteX40" fmla="*/ 184245 w 2501151"/>
                <a:gd name="connsiteY40" fmla="*/ 549322 h 2286000"/>
                <a:gd name="connsiteX41" fmla="*/ 197893 w 2501151"/>
                <a:gd name="connsiteY41" fmla="*/ 528851 h 2286000"/>
                <a:gd name="connsiteX42" fmla="*/ 201305 w 2501151"/>
                <a:gd name="connsiteY42" fmla="*/ 518615 h 2286000"/>
                <a:gd name="connsiteX43" fmla="*/ 214952 w 2501151"/>
                <a:gd name="connsiteY43" fmla="*/ 498143 h 2286000"/>
                <a:gd name="connsiteX44" fmla="*/ 218364 w 2501151"/>
                <a:gd name="connsiteY44" fmla="*/ 487907 h 2286000"/>
                <a:gd name="connsiteX45" fmla="*/ 228600 w 2501151"/>
                <a:gd name="connsiteY45" fmla="*/ 481083 h 2286000"/>
                <a:gd name="connsiteX46" fmla="*/ 235424 w 2501151"/>
                <a:gd name="connsiteY46" fmla="*/ 470848 h 2286000"/>
                <a:gd name="connsiteX47" fmla="*/ 245660 w 2501151"/>
                <a:gd name="connsiteY47" fmla="*/ 464024 h 2286000"/>
                <a:gd name="connsiteX48" fmla="*/ 259308 w 2501151"/>
                <a:gd name="connsiteY48" fmla="*/ 446964 h 2286000"/>
                <a:gd name="connsiteX49" fmla="*/ 266131 w 2501151"/>
                <a:gd name="connsiteY49" fmla="*/ 436728 h 2286000"/>
                <a:gd name="connsiteX50" fmla="*/ 276367 w 2501151"/>
                <a:gd name="connsiteY50" fmla="*/ 429904 h 2286000"/>
                <a:gd name="connsiteX51" fmla="*/ 286603 w 2501151"/>
                <a:gd name="connsiteY51" fmla="*/ 419669 h 2286000"/>
                <a:gd name="connsiteX52" fmla="*/ 307075 w 2501151"/>
                <a:gd name="connsiteY52" fmla="*/ 385549 h 2286000"/>
                <a:gd name="connsiteX53" fmla="*/ 313899 w 2501151"/>
                <a:gd name="connsiteY53" fmla="*/ 375313 h 2286000"/>
                <a:gd name="connsiteX54" fmla="*/ 317311 w 2501151"/>
                <a:gd name="connsiteY54" fmla="*/ 365077 h 2286000"/>
                <a:gd name="connsiteX55" fmla="*/ 324134 w 2501151"/>
                <a:gd name="connsiteY55" fmla="*/ 354842 h 2286000"/>
                <a:gd name="connsiteX56" fmla="*/ 337782 w 2501151"/>
                <a:gd name="connsiteY56" fmla="*/ 337782 h 2286000"/>
                <a:gd name="connsiteX57" fmla="*/ 378725 w 2501151"/>
                <a:gd name="connsiteY57" fmla="*/ 334370 h 2286000"/>
                <a:gd name="connsiteX58" fmla="*/ 409433 w 2501151"/>
                <a:gd name="connsiteY58" fmla="*/ 320722 h 2286000"/>
                <a:gd name="connsiteX59" fmla="*/ 419669 w 2501151"/>
                <a:gd name="connsiteY59" fmla="*/ 317310 h 2286000"/>
                <a:gd name="connsiteX60" fmla="*/ 450376 w 2501151"/>
                <a:gd name="connsiteY60" fmla="*/ 307074 h 2286000"/>
                <a:gd name="connsiteX61" fmla="*/ 470848 w 2501151"/>
                <a:gd name="connsiteY61" fmla="*/ 293427 h 2286000"/>
                <a:gd name="connsiteX62" fmla="*/ 477672 w 2501151"/>
                <a:gd name="connsiteY62" fmla="*/ 283191 h 2286000"/>
                <a:gd name="connsiteX63" fmla="*/ 498143 w 2501151"/>
                <a:gd name="connsiteY63" fmla="*/ 269543 h 2286000"/>
                <a:gd name="connsiteX64" fmla="*/ 508379 w 2501151"/>
                <a:gd name="connsiteY64" fmla="*/ 262719 h 2286000"/>
                <a:gd name="connsiteX65" fmla="*/ 518615 w 2501151"/>
                <a:gd name="connsiteY65" fmla="*/ 252483 h 2286000"/>
                <a:gd name="connsiteX66" fmla="*/ 562970 w 2501151"/>
                <a:gd name="connsiteY66" fmla="*/ 242248 h 2286000"/>
                <a:gd name="connsiteX67" fmla="*/ 583442 w 2501151"/>
                <a:gd name="connsiteY67" fmla="*/ 235424 h 2286000"/>
                <a:gd name="connsiteX68" fmla="*/ 593678 w 2501151"/>
                <a:gd name="connsiteY68" fmla="*/ 232012 h 2286000"/>
                <a:gd name="connsiteX69" fmla="*/ 620973 w 2501151"/>
                <a:gd name="connsiteY69" fmla="*/ 228600 h 2286000"/>
                <a:gd name="connsiteX70" fmla="*/ 631209 w 2501151"/>
                <a:gd name="connsiteY70" fmla="*/ 225188 h 2286000"/>
                <a:gd name="connsiteX71" fmla="*/ 641445 w 2501151"/>
                <a:gd name="connsiteY71" fmla="*/ 218364 h 2286000"/>
                <a:gd name="connsiteX72" fmla="*/ 658505 w 2501151"/>
                <a:gd name="connsiteY72" fmla="*/ 214952 h 2286000"/>
                <a:gd name="connsiteX73" fmla="*/ 699448 w 2501151"/>
                <a:gd name="connsiteY73" fmla="*/ 204716 h 2286000"/>
                <a:gd name="connsiteX74" fmla="*/ 709684 w 2501151"/>
                <a:gd name="connsiteY74" fmla="*/ 197892 h 2286000"/>
                <a:gd name="connsiteX75" fmla="*/ 760863 w 2501151"/>
                <a:gd name="connsiteY75" fmla="*/ 191069 h 2286000"/>
                <a:gd name="connsiteX76" fmla="*/ 771099 w 2501151"/>
                <a:gd name="connsiteY76" fmla="*/ 187657 h 2286000"/>
                <a:gd name="connsiteX77" fmla="*/ 788158 w 2501151"/>
                <a:gd name="connsiteY77" fmla="*/ 180833 h 2286000"/>
                <a:gd name="connsiteX78" fmla="*/ 815454 w 2501151"/>
                <a:gd name="connsiteY78" fmla="*/ 184245 h 2286000"/>
                <a:gd name="connsiteX79" fmla="*/ 832514 w 2501151"/>
                <a:gd name="connsiteY79" fmla="*/ 180833 h 2286000"/>
                <a:gd name="connsiteX80" fmla="*/ 839337 w 2501151"/>
                <a:gd name="connsiteY80" fmla="*/ 160361 h 2286000"/>
                <a:gd name="connsiteX81" fmla="*/ 893928 w 2501151"/>
                <a:gd name="connsiteY81" fmla="*/ 156949 h 2286000"/>
                <a:gd name="connsiteX82" fmla="*/ 907576 w 2501151"/>
                <a:gd name="connsiteY82" fmla="*/ 150125 h 2286000"/>
                <a:gd name="connsiteX83" fmla="*/ 917812 w 2501151"/>
                <a:gd name="connsiteY83" fmla="*/ 143301 h 2286000"/>
                <a:gd name="connsiteX84" fmla="*/ 951931 w 2501151"/>
                <a:gd name="connsiteY84" fmla="*/ 146713 h 2286000"/>
                <a:gd name="connsiteX85" fmla="*/ 1030406 w 2501151"/>
                <a:gd name="connsiteY85" fmla="*/ 150125 h 2286000"/>
                <a:gd name="connsiteX86" fmla="*/ 1084997 w 2501151"/>
                <a:gd name="connsiteY86" fmla="*/ 146713 h 2286000"/>
                <a:gd name="connsiteX87" fmla="*/ 1095233 w 2501151"/>
                <a:gd name="connsiteY87" fmla="*/ 143301 h 2286000"/>
                <a:gd name="connsiteX88" fmla="*/ 1146412 w 2501151"/>
                <a:gd name="connsiteY88" fmla="*/ 139889 h 2286000"/>
                <a:gd name="connsiteX89" fmla="*/ 1156648 w 2501151"/>
                <a:gd name="connsiteY89" fmla="*/ 133066 h 2286000"/>
                <a:gd name="connsiteX90" fmla="*/ 1160060 w 2501151"/>
                <a:gd name="connsiteY90" fmla="*/ 122830 h 2286000"/>
                <a:gd name="connsiteX91" fmla="*/ 1279478 w 2501151"/>
                <a:gd name="connsiteY91" fmla="*/ 126242 h 2286000"/>
                <a:gd name="connsiteX92" fmla="*/ 1337481 w 2501151"/>
                <a:gd name="connsiteY92" fmla="*/ 119418 h 2286000"/>
                <a:gd name="connsiteX93" fmla="*/ 1357952 w 2501151"/>
                <a:gd name="connsiteY93" fmla="*/ 112594 h 2286000"/>
                <a:gd name="connsiteX94" fmla="*/ 1456899 w 2501151"/>
                <a:gd name="connsiteY94" fmla="*/ 109182 h 2286000"/>
                <a:gd name="connsiteX95" fmla="*/ 1470546 w 2501151"/>
                <a:gd name="connsiteY95" fmla="*/ 105770 h 2286000"/>
                <a:gd name="connsiteX96" fmla="*/ 1480782 w 2501151"/>
                <a:gd name="connsiteY96" fmla="*/ 102358 h 2286000"/>
                <a:gd name="connsiteX97" fmla="*/ 1504666 w 2501151"/>
                <a:gd name="connsiteY97" fmla="*/ 105770 h 2286000"/>
                <a:gd name="connsiteX98" fmla="*/ 1596788 w 2501151"/>
                <a:gd name="connsiteY98" fmla="*/ 102358 h 2286000"/>
                <a:gd name="connsiteX99" fmla="*/ 1617260 w 2501151"/>
                <a:gd name="connsiteY99" fmla="*/ 92122 h 2286000"/>
                <a:gd name="connsiteX100" fmla="*/ 1634319 w 2501151"/>
                <a:gd name="connsiteY100" fmla="*/ 88710 h 2286000"/>
                <a:gd name="connsiteX101" fmla="*/ 1675263 w 2501151"/>
                <a:gd name="connsiteY101" fmla="*/ 78474 h 2286000"/>
                <a:gd name="connsiteX102" fmla="*/ 1702558 w 2501151"/>
                <a:gd name="connsiteY102" fmla="*/ 71651 h 2286000"/>
                <a:gd name="connsiteX103" fmla="*/ 1801505 w 2501151"/>
                <a:gd name="connsiteY103" fmla="*/ 68239 h 2286000"/>
                <a:gd name="connsiteX104" fmla="*/ 1852684 w 2501151"/>
                <a:gd name="connsiteY104" fmla="*/ 71651 h 2286000"/>
                <a:gd name="connsiteX105" fmla="*/ 1886803 w 2501151"/>
                <a:gd name="connsiteY105" fmla="*/ 75063 h 2286000"/>
                <a:gd name="connsiteX106" fmla="*/ 1958454 w 2501151"/>
                <a:gd name="connsiteY106" fmla="*/ 71651 h 2286000"/>
                <a:gd name="connsiteX107" fmla="*/ 1992573 w 2501151"/>
                <a:gd name="connsiteY107" fmla="*/ 64827 h 2286000"/>
                <a:gd name="connsiteX108" fmla="*/ 2013045 w 2501151"/>
                <a:gd name="connsiteY108" fmla="*/ 54591 h 2286000"/>
                <a:gd name="connsiteX109" fmla="*/ 2067636 w 2501151"/>
                <a:gd name="connsiteY109" fmla="*/ 51179 h 2286000"/>
                <a:gd name="connsiteX110" fmla="*/ 2077872 w 2501151"/>
                <a:gd name="connsiteY110" fmla="*/ 47767 h 2286000"/>
                <a:gd name="connsiteX111" fmla="*/ 2084696 w 2501151"/>
                <a:gd name="connsiteY111" fmla="*/ 37531 h 2286000"/>
                <a:gd name="connsiteX112" fmla="*/ 2094931 w 2501151"/>
                <a:gd name="connsiteY112" fmla="*/ 30707 h 2286000"/>
                <a:gd name="connsiteX113" fmla="*/ 2183642 w 2501151"/>
                <a:gd name="connsiteY113" fmla="*/ 37531 h 2286000"/>
                <a:gd name="connsiteX114" fmla="*/ 2245057 w 2501151"/>
                <a:gd name="connsiteY114" fmla="*/ 40943 h 2286000"/>
                <a:gd name="connsiteX115" fmla="*/ 2296236 w 2501151"/>
                <a:gd name="connsiteY115" fmla="*/ 37531 h 2286000"/>
                <a:gd name="connsiteX116" fmla="*/ 2309884 w 2501151"/>
                <a:gd name="connsiteY116" fmla="*/ 34119 h 2286000"/>
                <a:gd name="connsiteX117" fmla="*/ 2333767 w 2501151"/>
                <a:gd name="connsiteY117" fmla="*/ 10236 h 2286000"/>
                <a:gd name="connsiteX118" fmla="*/ 2364475 w 2501151"/>
                <a:gd name="connsiteY118" fmla="*/ 17060 h 2286000"/>
                <a:gd name="connsiteX119" fmla="*/ 2384946 w 2501151"/>
                <a:gd name="connsiteY119" fmla="*/ 23883 h 2286000"/>
                <a:gd name="connsiteX120" fmla="*/ 2470245 w 2501151"/>
                <a:gd name="connsiteY120" fmla="*/ 27295 h 2286000"/>
                <a:gd name="connsiteX121" fmla="*/ 2497540 w 2501151"/>
                <a:gd name="connsiteY121" fmla="*/ 23883 h 2286000"/>
                <a:gd name="connsiteX122" fmla="*/ 2500952 w 2501151"/>
                <a:gd name="connsiteY122" fmla="*/ 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2501151" h="2286000">
                  <a:moveTo>
                    <a:pt x="3412" y="2286000"/>
                  </a:moveTo>
                  <a:cubicBezTo>
                    <a:pt x="4549" y="2280313"/>
                    <a:pt x="6824" y="2274739"/>
                    <a:pt x="6824" y="2268940"/>
                  </a:cubicBezTo>
                  <a:cubicBezTo>
                    <a:pt x="6824" y="2260252"/>
                    <a:pt x="1237" y="2211838"/>
                    <a:pt x="0" y="2200701"/>
                  </a:cubicBezTo>
                  <a:cubicBezTo>
                    <a:pt x="1137" y="2160895"/>
                    <a:pt x="-986" y="2120862"/>
                    <a:pt x="3412" y="2081283"/>
                  </a:cubicBezTo>
                  <a:cubicBezTo>
                    <a:pt x="3809" y="2077709"/>
                    <a:pt x="11401" y="2080680"/>
                    <a:pt x="13648" y="2077872"/>
                  </a:cubicBezTo>
                  <a:cubicBezTo>
                    <a:pt x="16578" y="2074210"/>
                    <a:pt x="15923" y="2068773"/>
                    <a:pt x="17060" y="2064224"/>
                  </a:cubicBezTo>
                  <a:cubicBezTo>
                    <a:pt x="3225" y="2022718"/>
                    <a:pt x="10236" y="2046987"/>
                    <a:pt x="10236" y="1951630"/>
                  </a:cubicBezTo>
                  <a:cubicBezTo>
                    <a:pt x="10236" y="1931437"/>
                    <a:pt x="13807" y="1913147"/>
                    <a:pt x="17060" y="1893627"/>
                  </a:cubicBezTo>
                  <a:cubicBezTo>
                    <a:pt x="18197" y="1850409"/>
                    <a:pt x="18416" y="1807157"/>
                    <a:pt x="20472" y="1763973"/>
                  </a:cubicBezTo>
                  <a:cubicBezTo>
                    <a:pt x="20695" y="1759289"/>
                    <a:pt x="23171" y="1754960"/>
                    <a:pt x="23884" y="1750325"/>
                  </a:cubicBezTo>
                  <a:cubicBezTo>
                    <a:pt x="25450" y="1740146"/>
                    <a:pt x="26159" y="1729854"/>
                    <a:pt x="27296" y="1719618"/>
                  </a:cubicBezTo>
                  <a:cubicBezTo>
                    <a:pt x="28433" y="1668439"/>
                    <a:pt x="28662" y="1617231"/>
                    <a:pt x="30708" y="1566080"/>
                  </a:cubicBezTo>
                  <a:cubicBezTo>
                    <a:pt x="30940" y="1560286"/>
                    <a:pt x="33082" y="1554726"/>
                    <a:pt x="34119" y="1549021"/>
                  </a:cubicBezTo>
                  <a:cubicBezTo>
                    <a:pt x="35356" y="1542214"/>
                    <a:pt x="36394" y="1535373"/>
                    <a:pt x="37531" y="1528549"/>
                  </a:cubicBezTo>
                  <a:cubicBezTo>
                    <a:pt x="32829" y="1448609"/>
                    <a:pt x="32472" y="1473658"/>
                    <a:pt x="37531" y="1375012"/>
                  </a:cubicBezTo>
                  <a:cubicBezTo>
                    <a:pt x="38174" y="1362466"/>
                    <a:pt x="39556" y="1349965"/>
                    <a:pt x="40943" y="1337480"/>
                  </a:cubicBezTo>
                  <a:cubicBezTo>
                    <a:pt x="43557" y="1313958"/>
                    <a:pt x="42396" y="1319473"/>
                    <a:pt x="47767" y="1303361"/>
                  </a:cubicBezTo>
                  <a:cubicBezTo>
                    <a:pt x="48904" y="1278340"/>
                    <a:pt x="49513" y="1253289"/>
                    <a:pt x="51179" y="1228298"/>
                  </a:cubicBezTo>
                  <a:cubicBezTo>
                    <a:pt x="54515" y="1178257"/>
                    <a:pt x="52703" y="1219152"/>
                    <a:pt x="58003" y="1187355"/>
                  </a:cubicBezTo>
                  <a:cubicBezTo>
                    <a:pt x="59510" y="1178311"/>
                    <a:pt x="60402" y="1169173"/>
                    <a:pt x="61415" y="1160060"/>
                  </a:cubicBezTo>
                  <a:cubicBezTo>
                    <a:pt x="66401" y="1115182"/>
                    <a:pt x="62079" y="1139678"/>
                    <a:pt x="68239" y="1108880"/>
                  </a:cubicBezTo>
                  <a:cubicBezTo>
                    <a:pt x="69376" y="1095232"/>
                    <a:pt x="69841" y="1081512"/>
                    <a:pt x="71651" y="1067937"/>
                  </a:cubicBezTo>
                  <a:cubicBezTo>
                    <a:pt x="72126" y="1064372"/>
                    <a:pt x="74617" y="1061270"/>
                    <a:pt x="75063" y="1057701"/>
                  </a:cubicBezTo>
                  <a:cubicBezTo>
                    <a:pt x="78039" y="1033895"/>
                    <a:pt x="76068" y="1009326"/>
                    <a:pt x="81887" y="986051"/>
                  </a:cubicBezTo>
                  <a:cubicBezTo>
                    <a:pt x="90661" y="950953"/>
                    <a:pt x="87385" y="968039"/>
                    <a:pt x="92122" y="934872"/>
                  </a:cubicBezTo>
                  <a:cubicBezTo>
                    <a:pt x="92174" y="934035"/>
                    <a:pt x="95781" y="862233"/>
                    <a:pt x="98946" y="849573"/>
                  </a:cubicBezTo>
                  <a:cubicBezTo>
                    <a:pt x="99941" y="845595"/>
                    <a:pt x="103495" y="842749"/>
                    <a:pt x="105770" y="839337"/>
                  </a:cubicBezTo>
                  <a:cubicBezTo>
                    <a:pt x="106907" y="830239"/>
                    <a:pt x="107542" y="821063"/>
                    <a:pt x="109182" y="812042"/>
                  </a:cubicBezTo>
                  <a:cubicBezTo>
                    <a:pt x="109825" y="808503"/>
                    <a:pt x="111951" y="805345"/>
                    <a:pt x="112594" y="801806"/>
                  </a:cubicBezTo>
                  <a:cubicBezTo>
                    <a:pt x="118965" y="766765"/>
                    <a:pt x="109824" y="783783"/>
                    <a:pt x="122830" y="764274"/>
                  </a:cubicBezTo>
                  <a:cubicBezTo>
                    <a:pt x="123967" y="756313"/>
                    <a:pt x="124665" y="748277"/>
                    <a:pt x="126242" y="740391"/>
                  </a:cubicBezTo>
                  <a:cubicBezTo>
                    <a:pt x="126947" y="736864"/>
                    <a:pt x="128666" y="733613"/>
                    <a:pt x="129654" y="730155"/>
                  </a:cubicBezTo>
                  <a:cubicBezTo>
                    <a:pt x="139967" y="694061"/>
                    <a:pt x="123674" y="744681"/>
                    <a:pt x="139890" y="696036"/>
                  </a:cubicBezTo>
                  <a:lnTo>
                    <a:pt x="150125" y="665328"/>
                  </a:lnTo>
                  <a:cubicBezTo>
                    <a:pt x="151262" y="661916"/>
                    <a:pt x="152665" y="658581"/>
                    <a:pt x="153537" y="655092"/>
                  </a:cubicBezTo>
                  <a:cubicBezTo>
                    <a:pt x="154674" y="650543"/>
                    <a:pt x="155602" y="645936"/>
                    <a:pt x="156949" y="641445"/>
                  </a:cubicBezTo>
                  <a:lnTo>
                    <a:pt x="167185" y="610737"/>
                  </a:lnTo>
                  <a:cubicBezTo>
                    <a:pt x="168322" y="607325"/>
                    <a:pt x="167185" y="601638"/>
                    <a:pt x="170597" y="600501"/>
                  </a:cubicBezTo>
                  <a:lnTo>
                    <a:pt x="180833" y="597089"/>
                  </a:lnTo>
                  <a:cubicBezTo>
                    <a:pt x="179696" y="593677"/>
                    <a:pt x="177421" y="590450"/>
                    <a:pt x="177421" y="586854"/>
                  </a:cubicBezTo>
                  <a:cubicBezTo>
                    <a:pt x="177421" y="582244"/>
                    <a:pt x="179447" y="557959"/>
                    <a:pt x="184245" y="549322"/>
                  </a:cubicBezTo>
                  <a:cubicBezTo>
                    <a:pt x="188228" y="542153"/>
                    <a:pt x="197893" y="528851"/>
                    <a:pt x="197893" y="528851"/>
                  </a:cubicBezTo>
                  <a:cubicBezTo>
                    <a:pt x="199030" y="525439"/>
                    <a:pt x="199558" y="521759"/>
                    <a:pt x="201305" y="518615"/>
                  </a:cubicBezTo>
                  <a:cubicBezTo>
                    <a:pt x="205288" y="511446"/>
                    <a:pt x="212359" y="505923"/>
                    <a:pt x="214952" y="498143"/>
                  </a:cubicBezTo>
                  <a:cubicBezTo>
                    <a:pt x="216089" y="494731"/>
                    <a:pt x="216117" y="490715"/>
                    <a:pt x="218364" y="487907"/>
                  </a:cubicBezTo>
                  <a:cubicBezTo>
                    <a:pt x="220926" y="484705"/>
                    <a:pt x="225188" y="483358"/>
                    <a:pt x="228600" y="481083"/>
                  </a:cubicBezTo>
                  <a:cubicBezTo>
                    <a:pt x="230875" y="477671"/>
                    <a:pt x="232524" y="473747"/>
                    <a:pt x="235424" y="470848"/>
                  </a:cubicBezTo>
                  <a:cubicBezTo>
                    <a:pt x="238324" y="467948"/>
                    <a:pt x="243098" y="467226"/>
                    <a:pt x="245660" y="464024"/>
                  </a:cubicBezTo>
                  <a:cubicBezTo>
                    <a:pt x="264495" y="440480"/>
                    <a:pt x="229973" y="466521"/>
                    <a:pt x="259308" y="446964"/>
                  </a:cubicBezTo>
                  <a:cubicBezTo>
                    <a:pt x="261582" y="443552"/>
                    <a:pt x="263232" y="439628"/>
                    <a:pt x="266131" y="436728"/>
                  </a:cubicBezTo>
                  <a:cubicBezTo>
                    <a:pt x="269031" y="433828"/>
                    <a:pt x="273217" y="432529"/>
                    <a:pt x="276367" y="429904"/>
                  </a:cubicBezTo>
                  <a:cubicBezTo>
                    <a:pt x="280074" y="426815"/>
                    <a:pt x="283191" y="423081"/>
                    <a:pt x="286603" y="419669"/>
                  </a:cubicBezTo>
                  <a:cubicBezTo>
                    <a:pt x="297095" y="398685"/>
                    <a:pt x="290606" y="410253"/>
                    <a:pt x="307075" y="385549"/>
                  </a:cubicBezTo>
                  <a:cubicBezTo>
                    <a:pt x="309350" y="382137"/>
                    <a:pt x="312602" y="379203"/>
                    <a:pt x="313899" y="375313"/>
                  </a:cubicBezTo>
                  <a:cubicBezTo>
                    <a:pt x="315036" y="371901"/>
                    <a:pt x="315703" y="368294"/>
                    <a:pt x="317311" y="365077"/>
                  </a:cubicBezTo>
                  <a:cubicBezTo>
                    <a:pt x="319145" y="361410"/>
                    <a:pt x="322300" y="358509"/>
                    <a:pt x="324134" y="354842"/>
                  </a:cubicBezTo>
                  <a:cubicBezTo>
                    <a:pt x="328451" y="346208"/>
                    <a:pt x="325001" y="340338"/>
                    <a:pt x="337782" y="337782"/>
                  </a:cubicBezTo>
                  <a:cubicBezTo>
                    <a:pt x="351211" y="335096"/>
                    <a:pt x="365077" y="335507"/>
                    <a:pt x="378725" y="334370"/>
                  </a:cubicBezTo>
                  <a:cubicBezTo>
                    <a:pt x="394946" y="323556"/>
                    <a:pt x="385071" y="328843"/>
                    <a:pt x="409433" y="320722"/>
                  </a:cubicBezTo>
                  <a:cubicBezTo>
                    <a:pt x="412845" y="319585"/>
                    <a:pt x="416676" y="319305"/>
                    <a:pt x="419669" y="317310"/>
                  </a:cubicBezTo>
                  <a:cubicBezTo>
                    <a:pt x="435661" y="306649"/>
                    <a:pt x="425860" y="311160"/>
                    <a:pt x="450376" y="307074"/>
                  </a:cubicBezTo>
                  <a:cubicBezTo>
                    <a:pt x="457200" y="302525"/>
                    <a:pt x="466299" y="300251"/>
                    <a:pt x="470848" y="293427"/>
                  </a:cubicBezTo>
                  <a:cubicBezTo>
                    <a:pt x="473123" y="290015"/>
                    <a:pt x="474586" y="285891"/>
                    <a:pt x="477672" y="283191"/>
                  </a:cubicBezTo>
                  <a:cubicBezTo>
                    <a:pt x="483844" y="277790"/>
                    <a:pt x="491319" y="274092"/>
                    <a:pt x="498143" y="269543"/>
                  </a:cubicBezTo>
                  <a:cubicBezTo>
                    <a:pt x="501555" y="267268"/>
                    <a:pt x="505479" y="265619"/>
                    <a:pt x="508379" y="262719"/>
                  </a:cubicBezTo>
                  <a:cubicBezTo>
                    <a:pt x="511791" y="259307"/>
                    <a:pt x="514397" y="254826"/>
                    <a:pt x="518615" y="252483"/>
                  </a:cubicBezTo>
                  <a:cubicBezTo>
                    <a:pt x="531582" y="245279"/>
                    <a:pt x="548886" y="244260"/>
                    <a:pt x="562970" y="242248"/>
                  </a:cubicBezTo>
                  <a:lnTo>
                    <a:pt x="583442" y="235424"/>
                  </a:lnTo>
                  <a:cubicBezTo>
                    <a:pt x="586854" y="234287"/>
                    <a:pt x="590109" y="232458"/>
                    <a:pt x="593678" y="232012"/>
                  </a:cubicBezTo>
                  <a:lnTo>
                    <a:pt x="620973" y="228600"/>
                  </a:lnTo>
                  <a:cubicBezTo>
                    <a:pt x="624385" y="227463"/>
                    <a:pt x="627992" y="226796"/>
                    <a:pt x="631209" y="225188"/>
                  </a:cubicBezTo>
                  <a:cubicBezTo>
                    <a:pt x="634877" y="223354"/>
                    <a:pt x="637605" y="219804"/>
                    <a:pt x="641445" y="218364"/>
                  </a:cubicBezTo>
                  <a:cubicBezTo>
                    <a:pt x="646875" y="216328"/>
                    <a:pt x="652818" y="216089"/>
                    <a:pt x="658505" y="214952"/>
                  </a:cubicBezTo>
                  <a:cubicBezTo>
                    <a:pt x="681925" y="199337"/>
                    <a:pt x="653072" y="216310"/>
                    <a:pt x="699448" y="204716"/>
                  </a:cubicBezTo>
                  <a:cubicBezTo>
                    <a:pt x="703426" y="203721"/>
                    <a:pt x="706016" y="199726"/>
                    <a:pt x="709684" y="197892"/>
                  </a:cubicBezTo>
                  <a:cubicBezTo>
                    <a:pt x="723622" y="190923"/>
                    <a:pt x="751711" y="191831"/>
                    <a:pt x="760863" y="191069"/>
                  </a:cubicBezTo>
                  <a:cubicBezTo>
                    <a:pt x="764275" y="189932"/>
                    <a:pt x="767731" y="188920"/>
                    <a:pt x="771099" y="187657"/>
                  </a:cubicBezTo>
                  <a:cubicBezTo>
                    <a:pt x="776833" y="185507"/>
                    <a:pt x="782052" y="181303"/>
                    <a:pt x="788158" y="180833"/>
                  </a:cubicBezTo>
                  <a:cubicBezTo>
                    <a:pt x="797300" y="180130"/>
                    <a:pt x="806355" y="183108"/>
                    <a:pt x="815454" y="184245"/>
                  </a:cubicBezTo>
                  <a:cubicBezTo>
                    <a:pt x="821141" y="183108"/>
                    <a:pt x="828413" y="184934"/>
                    <a:pt x="832514" y="180833"/>
                  </a:cubicBezTo>
                  <a:cubicBezTo>
                    <a:pt x="837600" y="175747"/>
                    <a:pt x="832158" y="160810"/>
                    <a:pt x="839337" y="160361"/>
                  </a:cubicBezTo>
                  <a:lnTo>
                    <a:pt x="893928" y="156949"/>
                  </a:lnTo>
                  <a:cubicBezTo>
                    <a:pt x="898477" y="154674"/>
                    <a:pt x="903160" y="152649"/>
                    <a:pt x="907576" y="150125"/>
                  </a:cubicBezTo>
                  <a:cubicBezTo>
                    <a:pt x="911136" y="148090"/>
                    <a:pt x="913723" y="143616"/>
                    <a:pt x="917812" y="143301"/>
                  </a:cubicBezTo>
                  <a:cubicBezTo>
                    <a:pt x="929208" y="142424"/>
                    <a:pt x="940522" y="146022"/>
                    <a:pt x="951931" y="146713"/>
                  </a:cubicBezTo>
                  <a:cubicBezTo>
                    <a:pt x="978066" y="148297"/>
                    <a:pt x="1004248" y="148988"/>
                    <a:pt x="1030406" y="150125"/>
                  </a:cubicBezTo>
                  <a:cubicBezTo>
                    <a:pt x="1048603" y="148988"/>
                    <a:pt x="1066865" y="148622"/>
                    <a:pt x="1084997" y="146713"/>
                  </a:cubicBezTo>
                  <a:cubicBezTo>
                    <a:pt x="1088574" y="146336"/>
                    <a:pt x="1091658" y="143698"/>
                    <a:pt x="1095233" y="143301"/>
                  </a:cubicBezTo>
                  <a:cubicBezTo>
                    <a:pt x="1112226" y="141413"/>
                    <a:pt x="1129352" y="141026"/>
                    <a:pt x="1146412" y="139889"/>
                  </a:cubicBezTo>
                  <a:cubicBezTo>
                    <a:pt x="1149824" y="137615"/>
                    <a:pt x="1154086" y="136268"/>
                    <a:pt x="1156648" y="133066"/>
                  </a:cubicBezTo>
                  <a:cubicBezTo>
                    <a:pt x="1158895" y="130258"/>
                    <a:pt x="1156469" y="123030"/>
                    <a:pt x="1160060" y="122830"/>
                  </a:cubicBezTo>
                  <a:cubicBezTo>
                    <a:pt x="1199821" y="120621"/>
                    <a:pt x="1239672" y="125105"/>
                    <a:pt x="1279478" y="126242"/>
                  </a:cubicBezTo>
                  <a:cubicBezTo>
                    <a:pt x="1309817" y="116129"/>
                    <a:pt x="1264116" y="130423"/>
                    <a:pt x="1337481" y="119418"/>
                  </a:cubicBezTo>
                  <a:cubicBezTo>
                    <a:pt x="1344594" y="118351"/>
                    <a:pt x="1351128" y="114869"/>
                    <a:pt x="1357952" y="112594"/>
                  </a:cubicBezTo>
                  <a:cubicBezTo>
                    <a:pt x="1389260" y="102157"/>
                    <a:pt x="1423917" y="110319"/>
                    <a:pt x="1456899" y="109182"/>
                  </a:cubicBezTo>
                  <a:cubicBezTo>
                    <a:pt x="1461448" y="108045"/>
                    <a:pt x="1466037" y="107058"/>
                    <a:pt x="1470546" y="105770"/>
                  </a:cubicBezTo>
                  <a:cubicBezTo>
                    <a:pt x="1474004" y="104782"/>
                    <a:pt x="1477185" y="102358"/>
                    <a:pt x="1480782" y="102358"/>
                  </a:cubicBezTo>
                  <a:cubicBezTo>
                    <a:pt x="1488824" y="102358"/>
                    <a:pt x="1496705" y="104633"/>
                    <a:pt x="1504666" y="105770"/>
                  </a:cubicBezTo>
                  <a:cubicBezTo>
                    <a:pt x="1535373" y="104633"/>
                    <a:pt x="1566128" y="104402"/>
                    <a:pt x="1596788" y="102358"/>
                  </a:cubicBezTo>
                  <a:cubicBezTo>
                    <a:pt x="1609672" y="101499"/>
                    <a:pt x="1605448" y="96552"/>
                    <a:pt x="1617260" y="92122"/>
                  </a:cubicBezTo>
                  <a:cubicBezTo>
                    <a:pt x="1622690" y="90086"/>
                    <a:pt x="1628633" y="89847"/>
                    <a:pt x="1634319" y="88710"/>
                  </a:cubicBezTo>
                  <a:cubicBezTo>
                    <a:pt x="1654970" y="74942"/>
                    <a:pt x="1635843" y="85430"/>
                    <a:pt x="1675263" y="78474"/>
                  </a:cubicBezTo>
                  <a:cubicBezTo>
                    <a:pt x="1684499" y="76844"/>
                    <a:pt x="1693185" y="71974"/>
                    <a:pt x="1702558" y="71651"/>
                  </a:cubicBezTo>
                  <a:lnTo>
                    <a:pt x="1801505" y="68239"/>
                  </a:lnTo>
                  <a:lnTo>
                    <a:pt x="1852684" y="71651"/>
                  </a:lnTo>
                  <a:cubicBezTo>
                    <a:pt x="1864077" y="72562"/>
                    <a:pt x="1875373" y="75063"/>
                    <a:pt x="1886803" y="75063"/>
                  </a:cubicBezTo>
                  <a:cubicBezTo>
                    <a:pt x="1910714" y="75063"/>
                    <a:pt x="1934570" y="72788"/>
                    <a:pt x="1958454" y="71651"/>
                  </a:cubicBezTo>
                  <a:cubicBezTo>
                    <a:pt x="1967256" y="70394"/>
                    <a:pt x="1983045" y="69591"/>
                    <a:pt x="1992573" y="64827"/>
                  </a:cubicBezTo>
                  <a:cubicBezTo>
                    <a:pt x="2002081" y="60073"/>
                    <a:pt x="2002182" y="55735"/>
                    <a:pt x="2013045" y="54591"/>
                  </a:cubicBezTo>
                  <a:cubicBezTo>
                    <a:pt x="2031177" y="52682"/>
                    <a:pt x="2049439" y="52316"/>
                    <a:pt x="2067636" y="51179"/>
                  </a:cubicBezTo>
                  <a:cubicBezTo>
                    <a:pt x="2071048" y="50042"/>
                    <a:pt x="2075064" y="50014"/>
                    <a:pt x="2077872" y="47767"/>
                  </a:cubicBezTo>
                  <a:cubicBezTo>
                    <a:pt x="2081074" y="45205"/>
                    <a:pt x="2081796" y="40431"/>
                    <a:pt x="2084696" y="37531"/>
                  </a:cubicBezTo>
                  <a:cubicBezTo>
                    <a:pt x="2087595" y="34631"/>
                    <a:pt x="2091519" y="32982"/>
                    <a:pt x="2094931" y="30707"/>
                  </a:cubicBezTo>
                  <a:cubicBezTo>
                    <a:pt x="2138395" y="37951"/>
                    <a:pt x="2106759" y="33484"/>
                    <a:pt x="2183642" y="37531"/>
                  </a:cubicBezTo>
                  <a:lnTo>
                    <a:pt x="2245057" y="40943"/>
                  </a:lnTo>
                  <a:cubicBezTo>
                    <a:pt x="2262117" y="39806"/>
                    <a:pt x="2279232" y="39321"/>
                    <a:pt x="2296236" y="37531"/>
                  </a:cubicBezTo>
                  <a:cubicBezTo>
                    <a:pt x="2300900" y="37040"/>
                    <a:pt x="2306355" y="37207"/>
                    <a:pt x="2309884" y="34119"/>
                  </a:cubicBezTo>
                  <a:cubicBezTo>
                    <a:pt x="2343576" y="4639"/>
                    <a:pt x="2307835" y="18880"/>
                    <a:pt x="2333767" y="10236"/>
                  </a:cubicBezTo>
                  <a:cubicBezTo>
                    <a:pt x="2363048" y="19996"/>
                    <a:pt x="2316446" y="5054"/>
                    <a:pt x="2364475" y="17060"/>
                  </a:cubicBezTo>
                  <a:cubicBezTo>
                    <a:pt x="2371453" y="18804"/>
                    <a:pt x="2377759" y="23596"/>
                    <a:pt x="2384946" y="23883"/>
                  </a:cubicBezTo>
                  <a:lnTo>
                    <a:pt x="2470245" y="27295"/>
                  </a:lnTo>
                  <a:cubicBezTo>
                    <a:pt x="2479343" y="26158"/>
                    <a:pt x="2489161" y="27607"/>
                    <a:pt x="2497540" y="23883"/>
                  </a:cubicBezTo>
                  <a:cubicBezTo>
                    <a:pt x="2502391" y="21727"/>
                    <a:pt x="2500952" y="1564"/>
                    <a:pt x="2500952" y="0"/>
                  </a:cubicBezTo>
                </a:path>
              </a:pathLst>
            </a:custGeom>
            <a:noFill/>
            <a:ln w="31750">
              <a:solidFill>
                <a:srgbClr val="D000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800">
                <a:solidFill>
                  <a:schemeClr val="tx1"/>
                </a:solidFill>
                <a:latin typeface="Arial"/>
              </a:endParaRPr>
            </a:p>
          </p:txBody>
        </p:sp>
        <p:sp>
          <p:nvSpPr>
            <p:cNvPr id="70" name="Freeform: Shape 69">
              <a:extLst>
                <a:ext uri="{FF2B5EF4-FFF2-40B4-BE49-F238E27FC236}">
                  <a16:creationId xmlns:a16="http://schemas.microsoft.com/office/drawing/2014/main" id="{62A616FE-B2BA-49C0-9825-7FC7E9BDEA56}"/>
                </a:ext>
              </a:extLst>
            </p:cNvPr>
            <p:cNvSpPr/>
            <p:nvPr/>
          </p:nvSpPr>
          <p:spPr>
            <a:xfrm>
              <a:off x="3638359" y="2555859"/>
              <a:ext cx="1921775" cy="1404866"/>
            </a:xfrm>
            <a:custGeom>
              <a:avLst/>
              <a:gdLst>
                <a:gd name="connsiteX0" fmla="*/ 0 w 2562367"/>
                <a:gd name="connsiteY0" fmla="*/ 1873155 h 1873155"/>
                <a:gd name="connsiteX1" fmla="*/ 3412 w 2562367"/>
                <a:gd name="connsiteY1" fmla="*/ 1825388 h 1873155"/>
                <a:gd name="connsiteX2" fmla="*/ 6824 w 2562367"/>
                <a:gd name="connsiteY2" fmla="*/ 1811740 h 1873155"/>
                <a:gd name="connsiteX3" fmla="*/ 10236 w 2562367"/>
                <a:gd name="connsiteY3" fmla="*/ 1794680 h 1873155"/>
                <a:gd name="connsiteX4" fmla="*/ 13648 w 2562367"/>
                <a:gd name="connsiteY4" fmla="*/ 1784444 h 1873155"/>
                <a:gd name="connsiteX5" fmla="*/ 17059 w 2562367"/>
                <a:gd name="connsiteY5" fmla="*/ 1767385 h 1873155"/>
                <a:gd name="connsiteX6" fmla="*/ 23883 w 2562367"/>
                <a:gd name="connsiteY6" fmla="*/ 1746913 h 1873155"/>
                <a:gd name="connsiteX7" fmla="*/ 27295 w 2562367"/>
                <a:gd name="connsiteY7" fmla="*/ 1733265 h 1873155"/>
                <a:gd name="connsiteX8" fmla="*/ 34119 w 2562367"/>
                <a:gd name="connsiteY8" fmla="*/ 1712794 h 1873155"/>
                <a:gd name="connsiteX9" fmla="*/ 37531 w 2562367"/>
                <a:gd name="connsiteY9" fmla="*/ 1692322 h 1873155"/>
                <a:gd name="connsiteX10" fmla="*/ 40943 w 2562367"/>
                <a:gd name="connsiteY10" fmla="*/ 1682086 h 1873155"/>
                <a:gd name="connsiteX11" fmla="*/ 44355 w 2562367"/>
                <a:gd name="connsiteY11" fmla="*/ 1668439 h 1873155"/>
                <a:gd name="connsiteX12" fmla="*/ 47767 w 2562367"/>
                <a:gd name="connsiteY12" fmla="*/ 1651379 h 1873155"/>
                <a:gd name="connsiteX13" fmla="*/ 51179 w 2562367"/>
                <a:gd name="connsiteY13" fmla="*/ 1641143 h 1873155"/>
                <a:gd name="connsiteX14" fmla="*/ 54591 w 2562367"/>
                <a:gd name="connsiteY14" fmla="*/ 1624083 h 1873155"/>
                <a:gd name="connsiteX15" fmla="*/ 61415 w 2562367"/>
                <a:gd name="connsiteY15" fmla="*/ 1603612 h 1873155"/>
                <a:gd name="connsiteX16" fmla="*/ 68239 w 2562367"/>
                <a:gd name="connsiteY16" fmla="*/ 1583140 h 1873155"/>
                <a:gd name="connsiteX17" fmla="*/ 71651 w 2562367"/>
                <a:gd name="connsiteY17" fmla="*/ 1572904 h 1873155"/>
                <a:gd name="connsiteX18" fmla="*/ 75062 w 2562367"/>
                <a:gd name="connsiteY18" fmla="*/ 1555844 h 1873155"/>
                <a:gd name="connsiteX19" fmla="*/ 78474 w 2562367"/>
                <a:gd name="connsiteY19" fmla="*/ 1545609 h 1873155"/>
                <a:gd name="connsiteX20" fmla="*/ 88710 w 2562367"/>
                <a:gd name="connsiteY20" fmla="*/ 1511489 h 1873155"/>
                <a:gd name="connsiteX21" fmla="*/ 95534 w 2562367"/>
                <a:gd name="connsiteY21" fmla="*/ 1491018 h 1873155"/>
                <a:gd name="connsiteX22" fmla="*/ 102358 w 2562367"/>
                <a:gd name="connsiteY22" fmla="*/ 1480782 h 1873155"/>
                <a:gd name="connsiteX23" fmla="*/ 109182 w 2562367"/>
                <a:gd name="connsiteY23" fmla="*/ 1460310 h 1873155"/>
                <a:gd name="connsiteX24" fmla="*/ 116006 w 2562367"/>
                <a:gd name="connsiteY24" fmla="*/ 1450074 h 1873155"/>
                <a:gd name="connsiteX25" fmla="*/ 122830 w 2562367"/>
                <a:gd name="connsiteY25" fmla="*/ 1429603 h 1873155"/>
                <a:gd name="connsiteX26" fmla="*/ 129654 w 2562367"/>
                <a:gd name="connsiteY26" fmla="*/ 1409131 h 1873155"/>
                <a:gd name="connsiteX27" fmla="*/ 133065 w 2562367"/>
                <a:gd name="connsiteY27" fmla="*/ 1398895 h 1873155"/>
                <a:gd name="connsiteX28" fmla="*/ 143301 w 2562367"/>
                <a:gd name="connsiteY28" fmla="*/ 1378424 h 1873155"/>
                <a:gd name="connsiteX29" fmla="*/ 150125 w 2562367"/>
                <a:gd name="connsiteY29" fmla="*/ 1368188 h 1873155"/>
                <a:gd name="connsiteX30" fmla="*/ 156949 w 2562367"/>
                <a:gd name="connsiteY30" fmla="*/ 1347716 h 1873155"/>
                <a:gd name="connsiteX31" fmla="*/ 160361 w 2562367"/>
                <a:gd name="connsiteY31" fmla="*/ 1337480 h 1873155"/>
                <a:gd name="connsiteX32" fmla="*/ 170597 w 2562367"/>
                <a:gd name="connsiteY32" fmla="*/ 1317009 h 1873155"/>
                <a:gd name="connsiteX33" fmla="*/ 177421 w 2562367"/>
                <a:gd name="connsiteY33" fmla="*/ 1306773 h 1873155"/>
                <a:gd name="connsiteX34" fmla="*/ 180833 w 2562367"/>
                <a:gd name="connsiteY34" fmla="*/ 1296537 h 1873155"/>
                <a:gd name="connsiteX35" fmla="*/ 187656 w 2562367"/>
                <a:gd name="connsiteY35" fmla="*/ 1286301 h 1873155"/>
                <a:gd name="connsiteX36" fmla="*/ 197892 w 2562367"/>
                <a:gd name="connsiteY36" fmla="*/ 1265830 h 1873155"/>
                <a:gd name="connsiteX37" fmla="*/ 208128 w 2562367"/>
                <a:gd name="connsiteY37" fmla="*/ 1245358 h 1873155"/>
                <a:gd name="connsiteX38" fmla="*/ 211540 w 2562367"/>
                <a:gd name="connsiteY38" fmla="*/ 1235122 h 1873155"/>
                <a:gd name="connsiteX39" fmla="*/ 225188 w 2562367"/>
                <a:gd name="connsiteY39" fmla="*/ 1214650 h 1873155"/>
                <a:gd name="connsiteX40" fmla="*/ 228600 w 2562367"/>
                <a:gd name="connsiteY40" fmla="*/ 1204415 h 1873155"/>
                <a:gd name="connsiteX41" fmla="*/ 235424 w 2562367"/>
                <a:gd name="connsiteY41" fmla="*/ 1194179 h 1873155"/>
                <a:gd name="connsiteX42" fmla="*/ 242248 w 2562367"/>
                <a:gd name="connsiteY42" fmla="*/ 1173707 h 1873155"/>
                <a:gd name="connsiteX43" fmla="*/ 249071 w 2562367"/>
                <a:gd name="connsiteY43" fmla="*/ 1163471 h 1873155"/>
                <a:gd name="connsiteX44" fmla="*/ 252483 w 2562367"/>
                <a:gd name="connsiteY44" fmla="*/ 1153236 h 1873155"/>
                <a:gd name="connsiteX45" fmla="*/ 262719 w 2562367"/>
                <a:gd name="connsiteY45" fmla="*/ 1146412 h 1873155"/>
                <a:gd name="connsiteX46" fmla="*/ 269543 w 2562367"/>
                <a:gd name="connsiteY46" fmla="*/ 1125940 h 1873155"/>
                <a:gd name="connsiteX47" fmla="*/ 276367 w 2562367"/>
                <a:gd name="connsiteY47" fmla="*/ 1115704 h 1873155"/>
                <a:gd name="connsiteX48" fmla="*/ 279779 w 2562367"/>
                <a:gd name="connsiteY48" fmla="*/ 1105468 h 1873155"/>
                <a:gd name="connsiteX49" fmla="*/ 290015 w 2562367"/>
                <a:gd name="connsiteY49" fmla="*/ 1095233 h 1873155"/>
                <a:gd name="connsiteX50" fmla="*/ 307074 w 2562367"/>
                <a:gd name="connsiteY50" fmla="*/ 1064525 h 1873155"/>
                <a:gd name="connsiteX51" fmla="*/ 317310 w 2562367"/>
                <a:gd name="connsiteY51" fmla="*/ 1057701 h 1873155"/>
                <a:gd name="connsiteX52" fmla="*/ 334370 w 2562367"/>
                <a:gd name="connsiteY52" fmla="*/ 1026994 h 1873155"/>
                <a:gd name="connsiteX53" fmla="*/ 344606 w 2562367"/>
                <a:gd name="connsiteY53" fmla="*/ 1023582 h 1873155"/>
                <a:gd name="connsiteX54" fmla="*/ 358254 w 2562367"/>
                <a:gd name="connsiteY54" fmla="*/ 1003110 h 1873155"/>
                <a:gd name="connsiteX55" fmla="*/ 365077 w 2562367"/>
                <a:gd name="connsiteY55" fmla="*/ 992874 h 1873155"/>
                <a:gd name="connsiteX56" fmla="*/ 375313 w 2562367"/>
                <a:gd name="connsiteY56" fmla="*/ 982639 h 1873155"/>
                <a:gd name="connsiteX57" fmla="*/ 392373 w 2562367"/>
                <a:gd name="connsiteY57" fmla="*/ 965579 h 1873155"/>
                <a:gd name="connsiteX58" fmla="*/ 409433 w 2562367"/>
                <a:gd name="connsiteY58" fmla="*/ 948519 h 1873155"/>
                <a:gd name="connsiteX59" fmla="*/ 426492 w 2562367"/>
                <a:gd name="connsiteY59" fmla="*/ 931459 h 1873155"/>
                <a:gd name="connsiteX60" fmla="*/ 440140 w 2562367"/>
                <a:gd name="connsiteY60" fmla="*/ 914400 h 1873155"/>
                <a:gd name="connsiteX61" fmla="*/ 457200 w 2562367"/>
                <a:gd name="connsiteY61" fmla="*/ 897340 h 1873155"/>
                <a:gd name="connsiteX62" fmla="*/ 481083 w 2562367"/>
                <a:gd name="connsiteY62" fmla="*/ 870044 h 1873155"/>
                <a:gd name="connsiteX63" fmla="*/ 487907 w 2562367"/>
                <a:gd name="connsiteY63" fmla="*/ 859809 h 1873155"/>
                <a:gd name="connsiteX64" fmla="*/ 498143 w 2562367"/>
                <a:gd name="connsiteY64" fmla="*/ 852985 h 1873155"/>
                <a:gd name="connsiteX65" fmla="*/ 511791 w 2562367"/>
                <a:gd name="connsiteY65" fmla="*/ 835925 h 1873155"/>
                <a:gd name="connsiteX66" fmla="*/ 528851 w 2562367"/>
                <a:gd name="connsiteY66" fmla="*/ 815453 h 1873155"/>
                <a:gd name="connsiteX67" fmla="*/ 545910 w 2562367"/>
                <a:gd name="connsiteY67" fmla="*/ 798394 h 1873155"/>
                <a:gd name="connsiteX68" fmla="*/ 562970 w 2562367"/>
                <a:gd name="connsiteY68" fmla="*/ 777922 h 1873155"/>
                <a:gd name="connsiteX69" fmla="*/ 583442 w 2562367"/>
                <a:gd name="connsiteY69" fmla="*/ 764274 h 1873155"/>
                <a:gd name="connsiteX70" fmla="*/ 590265 w 2562367"/>
                <a:gd name="connsiteY70" fmla="*/ 754039 h 1873155"/>
                <a:gd name="connsiteX71" fmla="*/ 600501 w 2562367"/>
                <a:gd name="connsiteY71" fmla="*/ 750627 h 1873155"/>
                <a:gd name="connsiteX72" fmla="*/ 610737 w 2562367"/>
                <a:gd name="connsiteY72" fmla="*/ 743803 h 1873155"/>
                <a:gd name="connsiteX73" fmla="*/ 617561 w 2562367"/>
                <a:gd name="connsiteY73" fmla="*/ 733567 h 1873155"/>
                <a:gd name="connsiteX74" fmla="*/ 627797 w 2562367"/>
                <a:gd name="connsiteY74" fmla="*/ 730155 h 1873155"/>
                <a:gd name="connsiteX75" fmla="*/ 648268 w 2562367"/>
                <a:gd name="connsiteY75" fmla="*/ 716507 h 1873155"/>
                <a:gd name="connsiteX76" fmla="*/ 648268 w 2562367"/>
                <a:gd name="connsiteY76" fmla="*/ 716507 h 1873155"/>
                <a:gd name="connsiteX77" fmla="*/ 668740 w 2562367"/>
                <a:gd name="connsiteY77" fmla="*/ 702859 h 1873155"/>
                <a:gd name="connsiteX78" fmla="*/ 689212 w 2562367"/>
                <a:gd name="connsiteY78" fmla="*/ 689212 h 1873155"/>
                <a:gd name="connsiteX79" fmla="*/ 699448 w 2562367"/>
                <a:gd name="connsiteY79" fmla="*/ 682388 h 1873155"/>
                <a:gd name="connsiteX80" fmla="*/ 709683 w 2562367"/>
                <a:gd name="connsiteY80" fmla="*/ 678976 h 1873155"/>
                <a:gd name="connsiteX81" fmla="*/ 740391 w 2562367"/>
                <a:gd name="connsiteY81" fmla="*/ 661916 h 1873155"/>
                <a:gd name="connsiteX82" fmla="*/ 757451 w 2562367"/>
                <a:gd name="connsiteY82" fmla="*/ 644856 h 1873155"/>
                <a:gd name="connsiteX83" fmla="*/ 764274 w 2562367"/>
                <a:gd name="connsiteY83" fmla="*/ 634621 h 1873155"/>
                <a:gd name="connsiteX84" fmla="*/ 774510 w 2562367"/>
                <a:gd name="connsiteY84" fmla="*/ 631209 h 1873155"/>
                <a:gd name="connsiteX85" fmla="*/ 784746 w 2562367"/>
                <a:gd name="connsiteY85" fmla="*/ 624385 h 1873155"/>
                <a:gd name="connsiteX86" fmla="*/ 791570 w 2562367"/>
                <a:gd name="connsiteY86" fmla="*/ 614149 h 1873155"/>
                <a:gd name="connsiteX87" fmla="*/ 812042 w 2562367"/>
                <a:gd name="connsiteY87" fmla="*/ 607325 h 1873155"/>
                <a:gd name="connsiteX88" fmla="*/ 818865 w 2562367"/>
                <a:gd name="connsiteY88" fmla="*/ 597089 h 1873155"/>
                <a:gd name="connsiteX89" fmla="*/ 839337 w 2562367"/>
                <a:gd name="connsiteY89" fmla="*/ 586853 h 1873155"/>
                <a:gd name="connsiteX90" fmla="*/ 859809 w 2562367"/>
                <a:gd name="connsiteY90" fmla="*/ 569794 h 1873155"/>
                <a:gd name="connsiteX91" fmla="*/ 870045 w 2562367"/>
                <a:gd name="connsiteY91" fmla="*/ 566382 h 1873155"/>
                <a:gd name="connsiteX92" fmla="*/ 890516 w 2562367"/>
                <a:gd name="connsiteY92" fmla="*/ 552734 h 1873155"/>
                <a:gd name="connsiteX93" fmla="*/ 900752 w 2562367"/>
                <a:gd name="connsiteY93" fmla="*/ 549322 h 1873155"/>
                <a:gd name="connsiteX94" fmla="*/ 921224 w 2562367"/>
                <a:gd name="connsiteY94" fmla="*/ 539086 h 1873155"/>
                <a:gd name="connsiteX95" fmla="*/ 941695 w 2562367"/>
                <a:gd name="connsiteY95" fmla="*/ 528850 h 1873155"/>
                <a:gd name="connsiteX96" fmla="*/ 951931 w 2562367"/>
                <a:gd name="connsiteY96" fmla="*/ 522027 h 1873155"/>
                <a:gd name="connsiteX97" fmla="*/ 972403 w 2562367"/>
                <a:gd name="connsiteY97" fmla="*/ 515203 h 1873155"/>
                <a:gd name="connsiteX98" fmla="*/ 992874 w 2562367"/>
                <a:gd name="connsiteY98" fmla="*/ 504967 h 1873155"/>
                <a:gd name="connsiteX99" fmla="*/ 1003110 w 2562367"/>
                <a:gd name="connsiteY99" fmla="*/ 498143 h 1873155"/>
                <a:gd name="connsiteX100" fmla="*/ 1013346 w 2562367"/>
                <a:gd name="connsiteY100" fmla="*/ 494731 h 1873155"/>
                <a:gd name="connsiteX101" fmla="*/ 1023582 w 2562367"/>
                <a:gd name="connsiteY101" fmla="*/ 487907 h 1873155"/>
                <a:gd name="connsiteX102" fmla="*/ 1044054 w 2562367"/>
                <a:gd name="connsiteY102" fmla="*/ 481083 h 1873155"/>
                <a:gd name="connsiteX103" fmla="*/ 1054289 w 2562367"/>
                <a:gd name="connsiteY103" fmla="*/ 477671 h 1873155"/>
                <a:gd name="connsiteX104" fmla="*/ 1064525 w 2562367"/>
                <a:gd name="connsiteY104" fmla="*/ 474259 h 1873155"/>
                <a:gd name="connsiteX105" fmla="*/ 1091821 w 2562367"/>
                <a:gd name="connsiteY105" fmla="*/ 450376 h 1873155"/>
                <a:gd name="connsiteX106" fmla="*/ 1102056 w 2562367"/>
                <a:gd name="connsiteY106" fmla="*/ 443552 h 1873155"/>
                <a:gd name="connsiteX107" fmla="*/ 1108880 w 2562367"/>
                <a:gd name="connsiteY107" fmla="*/ 433316 h 1873155"/>
                <a:gd name="connsiteX108" fmla="*/ 1122528 w 2562367"/>
                <a:gd name="connsiteY108" fmla="*/ 423080 h 1873155"/>
                <a:gd name="connsiteX109" fmla="*/ 1153236 w 2562367"/>
                <a:gd name="connsiteY109" fmla="*/ 406021 h 1873155"/>
                <a:gd name="connsiteX110" fmla="*/ 1163471 w 2562367"/>
                <a:gd name="connsiteY110" fmla="*/ 399197 h 1873155"/>
                <a:gd name="connsiteX111" fmla="*/ 1201003 w 2562367"/>
                <a:gd name="connsiteY111" fmla="*/ 392373 h 1873155"/>
                <a:gd name="connsiteX112" fmla="*/ 1221474 w 2562367"/>
                <a:gd name="connsiteY112" fmla="*/ 385549 h 1873155"/>
                <a:gd name="connsiteX113" fmla="*/ 1235122 w 2562367"/>
                <a:gd name="connsiteY113" fmla="*/ 382137 h 1873155"/>
                <a:gd name="connsiteX114" fmla="*/ 1255594 w 2562367"/>
                <a:gd name="connsiteY114" fmla="*/ 375313 h 1873155"/>
                <a:gd name="connsiteX115" fmla="*/ 1265830 w 2562367"/>
                <a:gd name="connsiteY115" fmla="*/ 371901 h 1873155"/>
                <a:gd name="connsiteX116" fmla="*/ 1276065 w 2562367"/>
                <a:gd name="connsiteY116" fmla="*/ 365077 h 1873155"/>
                <a:gd name="connsiteX117" fmla="*/ 1289713 w 2562367"/>
                <a:gd name="connsiteY117" fmla="*/ 361665 h 1873155"/>
                <a:gd name="connsiteX118" fmla="*/ 1299949 w 2562367"/>
                <a:gd name="connsiteY118" fmla="*/ 358253 h 1873155"/>
                <a:gd name="connsiteX119" fmla="*/ 1327245 w 2562367"/>
                <a:gd name="connsiteY119" fmla="*/ 348018 h 1873155"/>
                <a:gd name="connsiteX120" fmla="*/ 1340892 w 2562367"/>
                <a:gd name="connsiteY120" fmla="*/ 344606 h 1873155"/>
                <a:gd name="connsiteX121" fmla="*/ 1351128 w 2562367"/>
                <a:gd name="connsiteY121" fmla="*/ 341194 h 1873155"/>
                <a:gd name="connsiteX122" fmla="*/ 1368188 w 2562367"/>
                <a:gd name="connsiteY122" fmla="*/ 337782 h 1873155"/>
                <a:gd name="connsiteX123" fmla="*/ 1378424 w 2562367"/>
                <a:gd name="connsiteY123" fmla="*/ 334370 h 1873155"/>
                <a:gd name="connsiteX124" fmla="*/ 1395483 w 2562367"/>
                <a:gd name="connsiteY124" fmla="*/ 330958 h 1873155"/>
                <a:gd name="connsiteX125" fmla="*/ 1415955 w 2562367"/>
                <a:gd name="connsiteY125" fmla="*/ 320722 h 1873155"/>
                <a:gd name="connsiteX126" fmla="*/ 1426191 w 2562367"/>
                <a:gd name="connsiteY126" fmla="*/ 313898 h 1873155"/>
                <a:gd name="connsiteX127" fmla="*/ 1446662 w 2562367"/>
                <a:gd name="connsiteY127" fmla="*/ 307074 h 1873155"/>
                <a:gd name="connsiteX128" fmla="*/ 1456898 w 2562367"/>
                <a:gd name="connsiteY128" fmla="*/ 303662 h 1873155"/>
                <a:gd name="connsiteX129" fmla="*/ 1467134 w 2562367"/>
                <a:gd name="connsiteY129" fmla="*/ 296839 h 1873155"/>
                <a:gd name="connsiteX130" fmla="*/ 1497842 w 2562367"/>
                <a:gd name="connsiteY130" fmla="*/ 286603 h 1873155"/>
                <a:gd name="connsiteX131" fmla="*/ 1508077 w 2562367"/>
                <a:gd name="connsiteY131" fmla="*/ 283191 h 1873155"/>
                <a:gd name="connsiteX132" fmla="*/ 1518313 w 2562367"/>
                <a:gd name="connsiteY132" fmla="*/ 272955 h 1873155"/>
                <a:gd name="connsiteX133" fmla="*/ 1531961 w 2562367"/>
                <a:gd name="connsiteY133" fmla="*/ 269543 h 1873155"/>
                <a:gd name="connsiteX134" fmla="*/ 1542197 w 2562367"/>
                <a:gd name="connsiteY134" fmla="*/ 266131 h 1873155"/>
                <a:gd name="connsiteX135" fmla="*/ 1552433 w 2562367"/>
                <a:gd name="connsiteY135" fmla="*/ 259307 h 1873155"/>
                <a:gd name="connsiteX136" fmla="*/ 1572904 w 2562367"/>
                <a:gd name="connsiteY136" fmla="*/ 252483 h 1873155"/>
                <a:gd name="connsiteX137" fmla="*/ 1583140 w 2562367"/>
                <a:gd name="connsiteY137" fmla="*/ 249071 h 1873155"/>
                <a:gd name="connsiteX138" fmla="*/ 1593376 w 2562367"/>
                <a:gd name="connsiteY138" fmla="*/ 242247 h 1873155"/>
                <a:gd name="connsiteX139" fmla="*/ 1607024 w 2562367"/>
                <a:gd name="connsiteY139" fmla="*/ 238836 h 1873155"/>
                <a:gd name="connsiteX140" fmla="*/ 1627495 w 2562367"/>
                <a:gd name="connsiteY140" fmla="*/ 232012 h 1873155"/>
                <a:gd name="connsiteX141" fmla="*/ 1637731 w 2562367"/>
                <a:gd name="connsiteY141" fmla="*/ 228600 h 1873155"/>
                <a:gd name="connsiteX142" fmla="*/ 1647967 w 2562367"/>
                <a:gd name="connsiteY142" fmla="*/ 225188 h 1873155"/>
                <a:gd name="connsiteX143" fmla="*/ 1699146 w 2562367"/>
                <a:gd name="connsiteY143" fmla="*/ 218364 h 1873155"/>
                <a:gd name="connsiteX144" fmla="*/ 1719618 w 2562367"/>
                <a:gd name="connsiteY144" fmla="*/ 211540 h 1873155"/>
                <a:gd name="connsiteX145" fmla="*/ 1729854 w 2562367"/>
                <a:gd name="connsiteY145" fmla="*/ 208128 h 1873155"/>
                <a:gd name="connsiteX146" fmla="*/ 1740089 w 2562367"/>
                <a:gd name="connsiteY146" fmla="*/ 204716 h 1873155"/>
                <a:gd name="connsiteX147" fmla="*/ 1750325 w 2562367"/>
                <a:gd name="connsiteY147" fmla="*/ 201304 h 1873155"/>
                <a:gd name="connsiteX148" fmla="*/ 1767385 w 2562367"/>
                <a:gd name="connsiteY148" fmla="*/ 194480 h 1873155"/>
                <a:gd name="connsiteX149" fmla="*/ 1777621 w 2562367"/>
                <a:gd name="connsiteY149" fmla="*/ 191068 h 1873155"/>
                <a:gd name="connsiteX150" fmla="*/ 1811740 w 2562367"/>
                <a:gd name="connsiteY150" fmla="*/ 177421 h 1873155"/>
                <a:gd name="connsiteX151" fmla="*/ 1821976 w 2562367"/>
                <a:gd name="connsiteY151" fmla="*/ 174009 h 1873155"/>
                <a:gd name="connsiteX152" fmla="*/ 1862919 w 2562367"/>
                <a:gd name="connsiteY152" fmla="*/ 167185 h 1873155"/>
                <a:gd name="connsiteX153" fmla="*/ 1883391 w 2562367"/>
                <a:gd name="connsiteY153" fmla="*/ 160361 h 1873155"/>
                <a:gd name="connsiteX154" fmla="*/ 1893627 w 2562367"/>
                <a:gd name="connsiteY154" fmla="*/ 156949 h 1873155"/>
                <a:gd name="connsiteX155" fmla="*/ 1917510 w 2562367"/>
                <a:gd name="connsiteY155" fmla="*/ 150125 h 1873155"/>
                <a:gd name="connsiteX156" fmla="*/ 1931158 w 2562367"/>
                <a:gd name="connsiteY156" fmla="*/ 146713 h 1873155"/>
                <a:gd name="connsiteX157" fmla="*/ 1941394 w 2562367"/>
                <a:gd name="connsiteY157" fmla="*/ 143301 h 1873155"/>
                <a:gd name="connsiteX158" fmla="*/ 1965277 w 2562367"/>
                <a:gd name="connsiteY158" fmla="*/ 139889 h 1873155"/>
                <a:gd name="connsiteX159" fmla="*/ 1982337 w 2562367"/>
                <a:gd name="connsiteY159" fmla="*/ 136477 h 1873155"/>
                <a:gd name="connsiteX160" fmla="*/ 1992573 w 2562367"/>
                <a:gd name="connsiteY160" fmla="*/ 133065 h 1873155"/>
                <a:gd name="connsiteX161" fmla="*/ 2019868 w 2562367"/>
                <a:gd name="connsiteY161" fmla="*/ 129653 h 1873155"/>
                <a:gd name="connsiteX162" fmla="*/ 2050576 w 2562367"/>
                <a:gd name="connsiteY162" fmla="*/ 116006 h 1873155"/>
                <a:gd name="connsiteX163" fmla="*/ 2060812 w 2562367"/>
                <a:gd name="connsiteY163" fmla="*/ 112594 h 1873155"/>
                <a:gd name="connsiteX164" fmla="*/ 2071048 w 2562367"/>
                <a:gd name="connsiteY164" fmla="*/ 105770 h 1873155"/>
                <a:gd name="connsiteX165" fmla="*/ 2101755 w 2562367"/>
                <a:gd name="connsiteY165" fmla="*/ 95534 h 1873155"/>
                <a:gd name="connsiteX166" fmla="*/ 2111991 w 2562367"/>
                <a:gd name="connsiteY166" fmla="*/ 92122 h 1873155"/>
                <a:gd name="connsiteX167" fmla="*/ 2122227 w 2562367"/>
                <a:gd name="connsiteY167" fmla="*/ 88710 h 1873155"/>
                <a:gd name="connsiteX168" fmla="*/ 2156346 w 2562367"/>
                <a:gd name="connsiteY168" fmla="*/ 85298 h 1873155"/>
                <a:gd name="connsiteX169" fmla="*/ 2166582 w 2562367"/>
                <a:gd name="connsiteY169" fmla="*/ 81886 h 1873155"/>
                <a:gd name="connsiteX170" fmla="*/ 2204113 w 2562367"/>
                <a:gd name="connsiteY170" fmla="*/ 75062 h 1873155"/>
                <a:gd name="connsiteX171" fmla="*/ 2214349 w 2562367"/>
                <a:gd name="connsiteY171" fmla="*/ 71650 h 1873155"/>
                <a:gd name="connsiteX172" fmla="*/ 2245056 w 2562367"/>
                <a:gd name="connsiteY172" fmla="*/ 64827 h 1873155"/>
                <a:gd name="connsiteX173" fmla="*/ 2292824 w 2562367"/>
                <a:gd name="connsiteY173" fmla="*/ 54591 h 1873155"/>
                <a:gd name="connsiteX174" fmla="*/ 2330355 w 2562367"/>
                <a:gd name="connsiteY174" fmla="*/ 44355 h 1873155"/>
                <a:gd name="connsiteX175" fmla="*/ 2350827 w 2562367"/>
                <a:gd name="connsiteY175" fmla="*/ 37531 h 1873155"/>
                <a:gd name="connsiteX176" fmla="*/ 2381534 w 2562367"/>
                <a:gd name="connsiteY176" fmla="*/ 34119 h 1873155"/>
                <a:gd name="connsiteX177" fmla="*/ 2402006 w 2562367"/>
                <a:gd name="connsiteY177" fmla="*/ 30707 h 1873155"/>
                <a:gd name="connsiteX178" fmla="*/ 2412242 w 2562367"/>
                <a:gd name="connsiteY178" fmla="*/ 27295 h 1873155"/>
                <a:gd name="connsiteX179" fmla="*/ 2449773 w 2562367"/>
                <a:gd name="connsiteY179" fmla="*/ 23883 h 1873155"/>
                <a:gd name="connsiteX180" fmla="*/ 2480480 w 2562367"/>
                <a:gd name="connsiteY180" fmla="*/ 17059 h 1873155"/>
                <a:gd name="connsiteX181" fmla="*/ 2490716 w 2562367"/>
                <a:gd name="connsiteY181" fmla="*/ 13647 h 1873155"/>
                <a:gd name="connsiteX182" fmla="*/ 2500952 w 2562367"/>
                <a:gd name="connsiteY182" fmla="*/ 17059 h 1873155"/>
                <a:gd name="connsiteX183" fmla="*/ 2555543 w 2562367"/>
                <a:gd name="connsiteY183" fmla="*/ 10236 h 1873155"/>
                <a:gd name="connsiteX184" fmla="*/ 2562367 w 2562367"/>
                <a:gd name="connsiteY184" fmla="*/ 0 h 1873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2562367" h="1873155">
                  <a:moveTo>
                    <a:pt x="0" y="1873155"/>
                  </a:moveTo>
                  <a:cubicBezTo>
                    <a:pt x="1137" y="1857233"/>
                    <a:pt x="1649" y="1841253"/>
                    <a:pt x="3412" y="1825388"/>
                  </a:cubicBezTo>
                  <a:cubicBezTo>
                    <a:pt x="3930" y="1820727"/>
                    <a:pt x="5807" y="1816318"/>
                    <a:pt x="6824" y="1811740"/>
                  </a:cubicBezTo>
                  <a:cubicBezTo>
                    <a:pt x="8082" y="1806079"/>
                    <a:pt x="8829" y="1800306"/>
                    <a:pt x="10236" y="1794680"/>
                  </a:cubicBezTo>
                  <a:cubicBezTo>
                    <a:pt x="11108" y="1791191"/>
                    <a:pt x="12776" y="1787933"/>
                    <a:pt x="13648" y="1784444"/>
                  </a:cubicBezTo>
                  <a:cubicBezTo>
                    <a:pt x="15054" y="1778818"/>
                    <a:pt x="15533" y="1772980"/>
                    <a:pt x="17059" y="1767385"/>
                  </a:cubicBezTo>
                  <a:cubicBezTo>
                    <a:pt x="18952" y="1760445"/>
                    <a:pt x="22138" y="1753891"/>
                    <a:pt x="23883" y="1746913"/>
                  </a:cubicBezTo>
                  <a:cubicBezTo>
                    <a:pt x="25020" y="1742364"/>
                    <a:pt x="25947" y="1737757"/>
                    <a:pt x="27295" y="1733265"/>
                  </a:cubicBezTo>
                  <a:cubicBezTo>
                    <a:pt x="29362" y="1726376"/>
                    <a:pt x="32937" y="1719889"/>
                    <a:pt x="34119" y="1712794"/>
                  </a:cubicBezTo>
                  <a:cubicBezTo>
                    <a:pt x="35256" y="1705970"/>
                    <a:pt x="36030" y="1699075"/>
                    <a:pt x="37531" y="1692322"/>
                  </a:cubicBezTo>
                  <a:cubicBezTo>
                    <a:pt x="38311" y="1688811"/>
                    <a:pt x="39955" y="1685544"/>
                    <a:pt x="40943" y="1682086"/>
                  </a:cubicBezTo>
                  <a:cubicBezTo>
                    <a:pt x="42231" y="1677577"/>
                    <a:pt x="43338" y="1673016"/>
                    <a:pt x="44355" y="1668439"/>
                  </a:cubicBezTo>
                  <a:cubicBezTo>
                    <a:pt x="45613" y="1662778"/>
                    <a:pt x="46360" y="1657005"/>
                    <a:pt x="47767" y="1651379"/>
                  </a:cubicBezTo>
                  <a:cubicBezTo>
                    <a:pt x="48639" y="1647890"/>
                    <a:pt x="50307" y="1644632"/>
                    <a:pt x="51179" y="1641143"/>
                  </a:cubicBezTo>
                  <a:cubicBezTo>
                    <a:pt x="52586" y="1635517"/>
                    <a:pt x="53065" y="1629678"/>
                    <a:pt x="54591" y="1624083"/>
                  </a:cubicBezTo>
                  <a:cubicBezTo>
                    <a:pt x="56484" y="1617144"/>
                    <a:pt x="59140" y="1610436"/>
                    <a:pt x="61415" y="1603612"/>
                  </a:cubicBezTo>
                  <a:lnTo>
                    <a:pt x="68239" y="1583140"/>
                  </a:lnTo>
                  <a:cubicBezTo>
                    <a:pt x="69376" y="1579728"/>
                    <a:pt x="70946" y="1576431"/>
                    <a:pt x="71651" y="1572904"/>
                  </a:cubicBezTo>
                  <a:cubicBezTo>
                    <a:pt x="72788" y="1567217"/>
                    <a:pt x="73656" y="1561470"/>
                    <a:pt x="75062" y="1555844"/>
                  </a:cubicBezTo>
                  <a:cubicBezTo>
                    <a:pt x="75934" y="1552355"/>
                    <a:pt x="77486" y="1549067"/>
                    <a:pt x="78474" y="1545609"/>
                  </a:cubicBezTo>
                  <a:cubicBezTo>
                    <a:pt x="88790" y="1509504"/>
                    <a:pt x="72489" y="1560153"/>
                    <a:pt x="88710" y="1511489"/>
                  </a:cubicBezTo>
                  <a:cubicBezTo>
                    <a:pt x="88710" y="1511488"/>
                    <a:pt x="95533" y="1491019"/>
                    <a:pt x="95534" y="1491018"/>
                  </a:cubicBezTo>
                  <a:cubicBezTo>
                    <a:pt x="97809" y="1487606"/>
                    <a:pt x="100693" y="1484529"/>
                    <a:pt x="102358" y="1480782"/>
                  </a:cubicBezTo>
                  <a:cubicBezTo>
                    <a:pt x="105279" y="1474209"/>
                    <a:pt x="105192" y="1466295"/>
                    <a:pt x="109182" y="1460310"/>
                  </a:cubicBezTo>
                  <a:cubicBezTo>
                    <a:pt x="111457" y="1456898"/>
                    <a:pt x="114340" y="1453821"/>
                    <a:pt x="116006" y="1450074"/>
                  </a:cubicBezTo>
                  <a:cubicBezTo>
                    <a:pt x="118927" y="1443501"/>
                    <a:pt x="120555" y="1436427"/>
                    <a:pt x="122830" y="1429603"/>
                  </a:cubicBezTo>
                  <a:lnTo>
                    <a:pt x="129654" y="1409131"/>
                  </a:lnTo>
                  <a:cubicBezTo>
                    <a:pt x="130791" y="1405719"/>
                    <a:pt x="131070" y="1401887"/>
                    <a:pt x="133065" y="1398895"/>
                  </a:cubicBezTo>
                  <a:cubicBezTo>
                    <a:pt x="152623" y="1369558"/>
                    <a:pt x="129174" y="1406676"/>
                    <a:pt x="143301" y="1378424"/>
                  </a:cubicBezTo>
                  <a:cubicBezTo>
                    <a:pt x="145135" y="1374756"/>
                    <a:pt x="148460" y="1371935"/>
                    <a:pt x="150125" y="1368188"/>
                  </a:cubicBezTo>
                  <a:cubicBezTo>
                    <a:pt x="153046" y="1361615"/>
                    <a:pt x="154674" y="1354540"/>
                    <a:pt x="156949" y="1347716"/>
                  </a:cubicBezTo>
                  <a:cubicBezTo>
                    <a:pt x="158086" y="1344304"/>
                    <a:pt x="158366" y="1340473"/>
                    <a:pt x="160361" y="1337480"/>
                  </a:cubicBezTo>
                  <a:cubicBezTo>
                    <a:pt x="179919" y="1308143"/>
                    <a:pt x="156470" y="1345261"/>
                    <a:pt x="170597" y="1317009"/>
                  </a:cubicBezTo>
                  <a:cubicBezTo>
                    <a:pt x="172431" y="1313341"/>
                    <a:pt x="175587" y="1310441"/>
                    <a:pt x="177421" y="1306773"/>
                  </a:cubicBezTo>
                  <a:cubicBezTo>
                    <a:pt x="179029" y="1303556"/>
                    <a:pt x="179225" y="1299754"/>
                    <a:pt x="180833" y="1296537"/>
                  </a:cubicBezTo>
                  <a:cubicBezTo>
                    <a:pt x="182667" y="1292869"/>
                    <a:pt x="185822" y="1289969"/>
                    <a:pt x="187656" y="1286301"/>
                  </a:cubicBezTo>
                  <a:cubicBezTo>
                    <a:pt x="201774" y="1258063"/>
                    <a:pt x="178346" y="1295147"/>
                    <a:pt x="197892" y="1265830"/>
                  </a:cubicBezTo>
                  <a:cubicBezTo>
                    <a:pt x="206468" y="1240102"/>
                    <a:pt x="194899" y="1271815"/>
                    <a:pt x="208128" y="1245358"/>
                  </a:cubicBezTo>
                  <a:cubicBezTo>
                    <a:pt x="209736" y="1242141"/>
                    <a:pt x="209793" y="1238266"/>
                    <a:pt x="211540" y="1235122"/>
                  </a:cubicBezTo>
                  <a:cubicBezTo>
                    <a:pt x="215523" y="1227953"/>
                    <a:pt x="222594" y="1222430"/>
                    <a:pt x="225188" y="1214650"/>
                  </a:cubicBezTo>
                  <a:cubicBezTo>
                    <a:pt x="226325" y="1211238"/>
                    <a:pt x="226992" y="1207632"/>
                    <a:pt x="228600" y="1204415"/>
                  </a:cubicBezTo>
                  <a:cubicBezTo>
                    <a:pt x="230434" y="1200747"/>
                    <a:pt x="233759" y="1197926"/>
                    <a:pt x="235424" y="1194179"/>
                  </a:cubicBezTo>
                  <a:cubicBezTo>
                    <a:pt x="238345" y="1187606"/>
                    <a:pt x="238258" y="1179692"/>
                    <a:pt x="242248" y="1173707"/>
                  </a:cubicBezTo>
                  <a:cubicBezTo>
                    <a:pt x="244522" y="1170295"/>
                    <a:pt x="247237" y="1167139"/>
                    <a:pt x="249071" y="1163471"/>
                  </a:cubicBezTo>
                  <a:cubicBezTo>
                    <a:pt x="250679" y="1160254"/>
                    <a:pt x="250236" y="1156044"/>
                    <a:pt x="252483" y="1153236"/>
                  </a:cubicBezTo>
                  <a:cubicBezTo>
                    <a:pt x="255045" y="1150034"/>
                    <a:pt x="259307" y="1148687"/>
                    <a:pt x="262719" y="1146412"/>
                  </a:cubicBezTo>
                  <a:cubicBezTo>
                    <a:pt x="264994" y="1139588"/>
                    <a:pt x="265553" y="1131925"/>
                    <a:pt x="269543" y="1125940"/>
                  </a:cubicBezTo>
                  <a:cubicBezTo>
                    <a:pt x="271818" y="1122528"/>
                    <a:pt x="274533" y="1119372"/>
                    <a:pt x="276367" y="1115704"/>
                  </a:cubicBezTo>
                  <a:cubicBezTo>
                    <a:pt x="277975" y="1112487"/>
                    <a:pt x="277784" y="1108460"/>
                    <a:pt x="279779" y="1105468"/>
                  </a:cubicBezTo>
                  <a:cubicBezTo>
                    <a:pt x="282456" y="1101453"/>
                    <a:pt x="286603" y="1098645"/>
                    <a:pt x="290015" y="1095233"/>
                  </a:cubicBezTo>
                  <a:cubicBezTo>
                    <a:pt x="293570" y="1084567"/>
                    <a:pt x="297019" y="1071228"/>
                    <a:pt x="307074" y="1064525"/>
                  </a:cubicBezTo>
                  <a:lnTo>
                    <a:pt x="317310" y="1057701"/>
                  </a:lnTo>
                  <a:cubicBezTo>
                    <a:pt x="320314" y="1048688"/>
                    <a:pt x="325570" y="1029927"/>
                    <a:pt x="334370" y="1026994"/>
                  </a:cubicBezTo>
                  <a:lnTo>
                    <a:pt x="344606" y="1023582"/>
                  </a:lnTo>
                  <a:lnTo>
                    <a:pt x="358254" y="1003110"/>
                  </a:lnTo>
                  <a:cubicBezTo>
                    <a:pt x="360528" y="999698"/>
                    <a:pt x="362177" y="995773"/>
                    <a:pt x="365077" y="992874"/>
                  </a:cubicBezTo>
                  <a:cubicBezTo>
                    <a:pt x="368489" y="989462"/>
                    <a:pt x="372224" y="986346"/>
                    <a:pt x="375313" y="982639"/>
                  </a:cubicBezTo>
                  <a:cubicBezTo>
                    <a:pt x="389531" y="965578"/>
                    <a:pt x="373605" y="978091"/>
                    <a:pt x="392373" y="965579"/>
                  </a:cubicBezTo>
                  <a:cubicBezTo>
                    <a:pt x="410573" y="938279"/>
                    <a:pt x="386684" y="971270"/>
                    <a:pt x="409433" y="948519"/>
                  </a:cubicBezTo>
                  <a:cubicBezTo>
                    <a:pt x="432179" y="925772"/>
                    <a:pt x="399195" y="949657"/>
                    <a:pt x="426492" y="931459"/>
                  </a:cubicBezTo>
                  <a:cubicBezTo>
                    <a:pt x="433135" y="911533"/>
                    <a:pt x="424707" y="929833"/>
                    <a:pt x="440140" y="914400"/>
                  </a:cubicBezTo>
                  <a:cubicBezTo>
                    <a:pt x="462887" y="891653"/>
                    <a:pt x="429904" y="915537"/>
                    <a:pt x="457200" y="897340"/>
                  </a:cubicBezTo>
                  <a:cubicBezTo>
                    <a:pt x="473123" y="873456"/>
                    <a:pt x="464024" y="881418"/>
                    <a:pt x="481083" y="870044"/>
                  </a:cubicBezTo>
                  <a:cubicBezTo>
                    <a:pt x="483358" y="866632"/>
                    <a:pt x="485007" y="862708"/>
                    <a:pt x="487907" y="859809"/>
                  </a:cubicBezTo>
                  <a:cubicBezTo>
                    <a:pt x="490807" y="856909"/>
                    <a:pt x="495581" y="856187"/>
                    <a:pt x="498143" y="852985"/>
                  </a:cubicBezTo>
                  <a:cubicBezTo>
                    <a:pt x="516978" y="829441"/>
                    <a:pt x="482456" y="855482"/>
                    <a:pt x="511791" y="835925"/>
                  </a:cubicBezTo>
                  <a:cubicBezTo>
                    <a:pt x="528734" y="810510"/>
                    <a:pt x="506957" y="841726"/>
                    <a:pt x="528851" y="815453"/>
                  </a:cubicBezTo>
                  <a:cubicBezTo>
                    <a:pt x="543067" y="798394"/>
                    <a:pt x="527143" y="810905"/>
                    <a:pt x="545910" y="798394"/>
                  </a:cubicBezTo>
                  <a:cubicBezTo>
                    <a:pt x="551976" y="789295"/>
                    <a:pt x="553876" y="784995"/>
                    <a:pt x="562970" y="777922"/>
                  </a:cubicBezTo>
                  <a:cubicBezTo>
                    <a:pt x="569444" y="772887"/>
                    <a:pt x="583442" y="764274"/>
                    <a:pt x="583442" y="764274"/>
                  </a:cubicBezTo>
                  <a:cubicBezTo>
                    <a:pt x="585716" y="760862"/>
                    <a:pt x="587063" y="756600"/>
                    <a:pt x="590265" y="754039"/>
                  </a:cubicBezTo>
                  <a:cubicBezTo>
                    <a:pt x="593073" y="751792"/>
                    <a:pt x="597284" y="752235"/>
                    <a:pt x="600501" y="750627"/>
                  </a:cubicBezTo>
                  <a:cubicBezTo>
                    <a:pt x="604169" y="748793"/>
                    <a:pt x="607325" y="746078"/>
                    <a:pt x="610737" y="743803"/>
                  </a:cubicBezTo>
                  <a:cubicBezTo>
                    <a:pt x="613012" y="740391"/>
                    <a:pt x="614359" y="736129"/>
                    <a:pt x="617561" y="733567"/>
                  </a:cubicBezTo>
                  <a:cubicBezTo>
                    <a:pt x="620369" y="731320"/>
                    <a:pt x="624653" y="731902"/>
                    <a:pt x="627797" y="730155"/>
                  </a:cubicBezTo>
                  <a:cubicBezTo>
                    <a:pt x="634966" y="726172"/>
                    <a:pt x="641444" y="721056"/>
                    <a:pt x="648268" y="716507"/>
                  </a:cubicBezTo>
                  <a:lnTo>
                    <a:pt x="648268" y="716507"/>
                  </a:lnTo>
                  <a:cubicBezTo>
                    <a:pt x="670982" y="693793"/>
                    <a:pt x="646521" y="715202"/>
                    <a:pt x="668740" y="702859"/>
                  </a:cubicBezTo>
                  <a:cubicBezTo>
                    <a:pt x="675909" y="698876"/>
                    <a:pt x="682388" y="693761"/>
                    <a:pt x="689212" y="689212"/>
                  </a:cubicBezTo>
                  <a:cubicBezTo>
                    <a:pt x="692624" y="686937"/>
                    <a:pt x="695558" y="683685"/>
                    <a:pt x="699448" y="682388"/>
                  </a:cubicBezTo>
                  <a:cubicBezTo>
                    <a:pt x="702860" y="681251"/>
                    <a:pt x="706539" y="680723"/>
                    <a:pt x="709683" y="678976"/>
                  </a:cubicBezTo>
                  <a:cubicBezTo>
                    <a:pt x="744877" y="659423"/>
                    <a:pt x="717231" y="669636"/>
                    <a:pt x="740391" y="661916"/>
                  </a:cubicBezTo>
                  <a:cubicBezTo>
                    <a:pt x="758588" y="634620"/>
                    <a:pt x="734704" y="667603"/>
                    <a:pt x="757451" y="644856"/>
                  </a:cubicBezTo>
                  <a:cubicBezTo>
                    <a:pt x="760350" y="641957"/>
                    <a:pt x="761072" y="637182"/>
                    <a:pt x="764274" y="634621"/>
                  </a:cubicBezTo>
                  <a:cubicBezTo>
                    <a:pt x="767082" y="632374"/>
                    <a:pt x="771293" y="632817"/>
                    <a:pt x="774510" y="631209"/>
                  </a:cubicBezTo>
                  <a:cubicBezTo>
                    <a:pt x="778178" y="629375"/>
                    <a:pt x="781334" y="626660"/>
                    <a:pt x="784746" y="624385"/>
                  </a:cubicBezTo>
                  <a:cubicBezTo>
                    <a:pt x="787021" y="620973"/>
                    <a:pt x="788093" y="616322"/>
                    <a:pt x="791570" y="614149"/>
                  </a:cubicBezTo>
                  <a:cubicBezTo>
                    <a:pt x="797670" y="610337"/>
                    <a:pt x="812042" y="607325"/>
                    <a:pt x="812042" y="607325"/>
                  </a:cubicBezTo>
                  <a:cubicBezTo>
                    <a:pt x="814316" y="603913"/>
                    <a:pt x="815966" y="599989"/>
                    <a:pt x="818865" y="597089"/>
                  </a:cubicBezTo>
                  <a:cubicBezTo>
                    <a:pt x="825479" y="590475"/>
                    <a:pt x="831012" y="589628"/>
                    <a:pt x="839337" y="586853"/>
                  </a:cubicBezTo>
                  <a:cubicBezTo>
                    <a:pt x="846882" y="579308"/>
                    <a:pt x="850309" y="574544"/>
                    <a:pt x="859809" y="569794"/>
                  </a:cubicBezTo>
                  <a:cubicBezTo>
                    <a:pt x="863026" y="568186"/>
                    <a:pt x="866633" y="567519"/>
                    <a:pt x="870045" y="566382"/>
                  </a:cubicBezTo>
                  <a:cubicBezTo>
                    <a:pt x="876869" y="561833"/>
                    <a:pt x="882736" y="555327"/>
                    <a:pt x="890516" y="552734"/>
                  </a:cubicBezTo>
                  <a:cubicBezTo>
                    <a:pt x="893928" y="551597"/>
                    <a:pt x="897535" y="550930"/>
                    <a:pt x="900752" y="549322"/>
                  </a:cubicBezTo>
                  <a:cubicBezTo>
                    <a:pt x="927209" y="536093"/>
                    <a:pt x="895496" y="547662"/>
                    <a:pt x="921224" y="539086"/>
                  </a:cubicBezTo>
                  <a:cubicBezTo>
                    <a:pt x="950541" y="519540"/>
                    <a:pt x="913457" y="542968"/>
                    <a:pt x="941695" y="528850"/>
                  </a:cubicBezTo>
                  <a:cubicBezTo>
                    <a:pt x="945363" y="527016"/>
                    <a:pt x="948184" y="523692"/>
                    <a:pt x="951931" y="522027"/>
                  </a:cubicBezTo>
                  <a:cubicBezTo>
                    <a:pt x="958504" y="519106"/>
                    <a:pt x="966418" y="519193"/>
                    <a:pt x="972403" y="515203"/>
                  </a:cubicBezTo>
                  <a:cubicBezTo>
                    <a:pt x="1001740" y="495645"/>
                    <a:pt x="964622" y="519094"/>
                    <a:pt x="992874" y="504967"/>
                  </a:cubicBezTo>
                  <a:cubicBezTo>
                    <a:pt x="996542" y="503133"/>
                    <a:pt x="999442" y="499977"/>
                    <a:pt x="1003110" y="498143"/>
                  </a:cubicBezTo>
                  <a:cubicBezTo>
                    <a:pt x="1006327" y="496535"/>
                    <a:pt x="1010129" y="496339"/>
                    <a:pt x="1013346" y="494731"/>
                  </a:cubicBezTo>
                  <a:cubicBezTo>
                    <a:pt x="1017014" y="492897"/>
                    <a:pt x="1019835" y="489572"/>
                    <a:pt x="1023582" y="487907"/>
                  </a:cubicBezTo>
                  <a:cubicBezTo>
                    <a:pt x="1030155" y="484986"/>
                    <a:pt x="1037230" y="483358"/>
                    <a:pt x="1044054" y="481083"/>
                  </a:cubicBezTo>
                  <a:lnTo>
                    <a:pt x="1054289" y="477671"/>
                  </a:lnTo>
                  <a:lnTo>
                    <a:pt x="1064525" y="474259"/>
                  </a:lnTo>
                  <a:cubicBezTo>
                    <a:pt x="1075899" y="457200"/>
                    <a:pt x="1067937" y="466299"/>
                    <a:pt x="1091821" y="450376"/>
                  </a:cubicBezTo>
                  <a:lnTo>
                    <a:pt x="1102056" y="443552"/>
                  </a:lnTo>
                  <a:cubicBezTo>
                    <a:pt x="1104331" y="440140"/>
                    <a:pt x="1105980" y="436216"/>
                    <a:pt x="1108880" y="433316"/>
                  </a:cubicBezTo>
                  <a:cubicBezTo>
                    <a:pt x="1112901" y="429295"/>
                    <a:pt x="1117869" y="426341"/>
                    <a:pt x="1122528" y="423080"/>
                  </a:cubicBezTo>
                  <a:cubicBezTo>
                    <a:pt x="1143858" y="408150"/>
                    <a:pt x="1136156" y="411714"/>
                    <a:pt x="1153236" y="406021"/>
                  </a:cubicBezTo>
                  <a:cubicBezTo>
                    <a:pt x="1156648" y="403746"/>
                    <a:pt x="1159702" y="400812"/>
                    <a:pt x="1163471" y="399197"/>
                  </a:cubicBezTo>
                  <a:cubicBezTo>
                    <a:pt x="1171514" y="395750"/>
                    <a:pt x="1195469" y="393164"/>
                    <a:pt x="1201003" y="392373"/>
                  </a:cubicBezTo>
                  <a:cubicBezTo>
                    <a:pt x="1207827" y="390098"/>
                    <a:pt x="1214496" y="387294"/>
                    <a:pt x="1221474" y="385549"/>
                  </a:cubicBezTo>
                  <a:cubicBezTo>
                    <a:pt x="1226023" y="384412"/>
                    <a:pt x="1230630" y="383484"/>
                    <a:pt x="1235122" y="382137"/>
                  </a:cubicBezTo>
                  <a:cubicBezTo>
                    <a:pt x="1242012" y="380070"/>
                    <a:pt x="1248770" y="377588"/>
                    <a:pt x="1255594" y="375313"/>
                  </a:cubicBezTo>
                  <a:lnTo>
                    <a:pt x="1265830" y="371901"/>
                  </a:lnTo>
                  <a:cubicBezTo>
                    <a:pt x="1269242" y="369626"/>
                    <a:pt x="1272296" y="366692"/>
                    <a:pt x="1276065" y="365077"/>
                  </a:cubicBezTo>
                  <a:cubicBezTo>
                    <a:pt x="1280375" y="363230"/>
                    <a:pt x="1285204" y="362953"/>
                    <a:pt x="1289713" y="361665"/>
                  </a:cubicBezTo>
                  <a:cubicBezTo>
                    <a:pt x="1293171" y="360677"/>
                    <a:pt x="1296581" y="359516"/>
                    <a:pt x="1299949" y="358253"/>
                  </a:cubicBezTo>
                  <a:cubicBezTo>
                    <a:pt x="1311481" y="353929"/>
                    <a:pt x="1316406" y="351115"/>
                    <a:pt x="1327245" y="348018"/>
                  </a:cubicBezTo>
                  <a:cubicBezTo>
                    <a:pt x="1331754" y="346730"/>
                    <a:pt x="1336383" y="345894"/>
                    <a:pt x="1340892" y="344606"/>
                  </a:cubicBezTo>
                  <a:cubicBezTo>
                    <a:pt x="1344350" y="343618"/>
                    <a:pt x="1347639" y="342066"/>
                    <a:pt x="1351128" y="341194"/>
                  </a:cubicBezTo>
                  <a:cubicBezTo>
                    <a:pt x="1356754" y="339787"/>
                    <a:pt x="1362562" y="339189"/>
                    <a:pt x="1368188" y="337782"/>
                  </a:cubicBezTo>
                  <a:cubicBezTo>
                    <a:pt x="1371677" y="336910"/>
                    <a:pt x="1374935" y="335242"/>
                    <a:pt x="1378424" y="334370"/>
                  </a:cubicBezTo>
                  <a:cubicBezTo>
                    <a:pt x="1384050" y="332963"/>
                    <a:pt x="1389797" y="332095"/>
                    <a:pt x="1395483" y="330958"/>
                  </a:cubicBezTo>
                  <a:cubicBezTo>
                    <a:pt x="1424818" y="311401"/>
                    <a:pt x="1387702" y="334848"/>
                    <a:pt x="1415955" y="320722"/>
                  </a:cubicBezTo>
                  <a:cubicBezTo>
                    <a:pt x="1419623" y="318888"/>
                    <a:pt x="1422444" y="315564"/>
                    <a:pt x="1426191" y="313898"/>
                  </a:cubicBezTo>
                  <a:cubicBezTo>
                    <a:pt x="1432764" y="310977"/>
                    <a:pt x="1439838" y="309349"/>
                    <a:pt x="1446662" y="307074"/>
                  </a:cubicBezTo>
                  <a:cubicBezTo>
                    <a:pt x="1450074" y="305937"/>
                    <a:pt x="1453905" y="305657"/>
                    <a:pt x="1456898" y="303662"/>
                  </a:cubicBezTo>
                  <a:cubicBezTo>
                    <a:pt x="1460310" y="301388"/>
                    <a:pt x="1463349" y="298416"/>
                    <a:pt x="1467134" y="296839"/>
                  </a:cubicBezTo>
                  <a:cubicBezTo>
                    <a:pt x="1477094" y="292689"/>
                    <a:pt x="1487606" y="290015"/>
                    <a:pt x="1497842" y="286603"/>
                  </a:cubicBezTo>
                  <a:lnTo>
                    <a:pt x="1508077" y="283191"/>
                  </a:lnTo>
                  <a:cubicBezTo>
                    <a:pt x="1511489" y="279779"/>
                    <a:pt x="1514123" y="275349"/>
                    <a:pt x="1518313" y="272955"/>
                  </a:cubicBezTo>
                  <a:cubicBezTo>
                    <a:pt x="1522384" y="270628"/>
                    <a:pt x="1527452" y="270831"/>
                    <a:pt x="1531961" y="269543"/>
                  </a:cubicBezTo>
                  <a:cubicBezTo>
                    <a:pt x="1535419" y="268555"/>
                    <a:pt x="1538980" y="267739"/>
                    <a:pt x="1542197" y="266131"/>
                  </a:cubicBezTo>
                  <a:cubicBezTo>
                    <a:pt x="1545865" y="264297"/>
                    <a:pt x="1548686" y="260973"/>
                    <a:pt x="1552433" y="259307"/>
                  </a:cubicBezTo>
                  <a:cubicBezTo>
                    <a:pt x="1559006" y="256386"/>
                    <a:pt x="1566080" y="254758"/>
                    <a:pt x="1572904" y="252483"/>
                  </a:cubicBezTo>
                  <a:cubicBezTo>
                    <a:pt x="1576316" y="251346"/>
                    <a:pt x="1580147" y="251066"/>
                    <a:pt x="1583140" y="249071"/>
                  </a:cubicBezTo>
                  <a:cubicBezTo>
                    <a:pt x="1586552" y="246796"/>
                    <a:pt x="1589607" y="243862"/>
                    <a:pt x="1593376" y="242247"/>
                  </a:cubicBezTo>
                  <a:cubicBezTo>
                    <a:pt x="1597686" y="240400"/>
                    <a:pt x="1602532" y="240183"/>
                    <a:pt x="1607024" y="238836"/>
                  </a:cubicBezTo>
                  <a:cubicBezTo>
                    <a:pt x="1613914" y="236769"/>
                    <a:pt x="1620671" y="234287"/>
                    <a:pt x="1627495" y="232012"/>
                  </a:cubicBezTo>
                  <a:lnTo>
                    <a:pt x="1637731" y="228600"/>
                  </a:lnTo>
                  <a:cubicBezTo>
                    <a:pt x="1641143" y="227463"/>
                    <a:pt x="1644392" y="225585"/>
                    <a:pt x="1647967" y="225188"/>
                  </a:cubicBezTo>
                  <a:cubicBezTo>
                    <a:pt x="1658190" y="224052"/>
                    <a:pt x="1686894" y="221427"/>
                    <a:pt x="1699146" y="218364"/>
                  </a:cubicBezTo>
                  <a:cubicBezTo>
                    <a:pt x="1706124" y="216619"/>
                    <a:pt x="1712794" y="213815"/>
                    <a:pt x="1719618" y="211540"/>
                  </a:cubicBezTo>
                  <a:lnTo>
                    <a:pt x="1729854" y="208128"/>
                  </a:lnTo>
                  <a:lnTo>
                    <a:pt x="1740089" y="204716"/>
                  </a:lnTo>
                  <a:cubicBezTo>
                    <a:pt x="1743501" y="203579"/>
                    <a:pt x="1746986" y="202640"/>
                    <a:pt x="1750325" y="201304"/>
                  </a:cubicBezTo>
                  <a:cubicBezTo>
                    <a:pt x="1756012" y="199029"/>
                    <a:pt x="1761650" y="196631"/>
                    <a:pt x="1767385" y="194480"/>
                  </a:cubicBezTo>
                  <a:cubicBezTo>
                    <a:pt x="1770753" y="193217"/>
                    <a:pt x="1774315" y="192485"/>
                    <a:pt x="1777621" y="191068"/>
                  </a:cubicBezTo>
                  <a:cubicBezTo>
                    <a:pt x="1812761" y="176007"/>
                    <a:pt x="1765145" y="192951"/>
                    <a:pt x="1811740" y="177421"/>
                  </a:cubicBezTo>
                  <a:cubicBezTo>
                    <a:pt x="1815152" y="176284"/>
                    <a:pt x="1818416" y="174518"/>
                    <a:pt x="1821976" y="174009"/>
                  </a:cubicBezTo>
                  <a:cubicBezTo>
                    <a:pt x="1832228" y="172544"/>
                    <a:pt x="1851944" y="170178"/>
                    <a:pt x="1862919" y="167185"/>
                  </a:cubicBezTo>
                  <a:cubicBezTo>
                    <a:pt x="1869859" y="165292"/>
                    <a:pt x="1876567" y="162636"/>
                    <a:pt x="1883391" y="160361"/>
                  </a:cubicBezTo>
                  <a:cubicBezTo>
                    <a:pt x="1886803" y="159224"/>
                    <a:pt x="1890138" y="157821"/>
                    <a:pt x="1893627" y="156949"/>
                  </a:cubicBezTo>
                  <a:cubicBezTo>
                    <a:pt x="1936303" y="146279"/>
                    <a:pt x="1883236" y="159917"/>
                    <a:pt x="1917510" y="150125"/>
                  </a:cubicBezTo>
                  <a:cubicBezTo>
                    <a:pt x="1922019" y="148837"/>
                    <a:pt x="1926649" y="148001"/>
                    <a:pt x="1931158" y="146713"/>
                  </a:cubicBezTo>
                  <a:cubicBezTo>
                    <a:pt x="1934616" y="145725"/>
                    <a:pt x="1937867" y="144006"/>
                    <a:pt x="1941394" y="143301"/>
                  </a:cubicBezTo>
                  <a:cubicBezTo>
                    <a:pt x="1949280" y="141724"/>
                    <a:pt x="1957345" y="141211"/>
                    <a:pt x="1965277" y="139889"/>
                  </a:cubicBezTo>
                  <a:cubicBezTo>
                    <a:pt x="1970997" y="138936"/>
                    <a:pt x="1976711" y="137884"/>
                    <a:pt x="1982337" y="136477"/>
                  </a:cubicBezTo>
                  <a:cubicBezTo>
                    <a:pt x="1985826" y="135605"/>
                    <a:pt x="1989034" y="133708"/>
                    <a:pt x="1992573" y="133065"/>
                  </a:cubicBezTo>
                  <a:cubicBezTo>
                    <a:pt x="2001594" y="131425"/>
                    <a:pt x="2010770" y="130790"/>
                    <a:pt x="2019868" y="129653"/>
                  </a:cubicBezTo>
                  <a:cubicBezTo>
                    <a:pt x="2072675" y="112053"/>
                    <a:pt x="2018139" y="132225"/>
                    <a:pt x="2050576" y="116006"/>
                  </a:cubicBezTo>
                  <a:cubicBezTo>
                    <a:pt x="2053793" y="114398"/>
                    <a:pt x="2057595" y="114202"/>
                    <a:pt x="2060812" y="112594"/>
                  </a:cubicBezTo>
                  <a:cubicBezTo>
                    <a:pt x="2064480" y="110760"/>
                    <a:pt x="2067301" y="107436"/>
                    <a:pt x="2071048" y="105770"/>
                  </a:cubicBezTo>
                  <a:cubicBezTo>
                    <a:pt x="2071051" y="105768"/>
                    <a:pt x="2096636" y="97240"/>
                    <a:pt x="2101755" y="95534"/>
                  </a:cubicBezTo>
                  <a:lnTo>
                    <a:pt x="2111991" y="92122"/>
                  </a:lnTo>
                  <a:cubicBezTo>
                    <a:pt x="2115403" y="90985"/>
                    <a:pt x="2118648" y="89068"/>
                    <a:pt x="2122227" y="88710"/>
                  </a:cubicBezTo>
                  <a:lnTo>
                    <a:pt x="2156346" y="85298"/>
                  </a:lnTo>
                  <a:cubicBezTo>
                    <a:pt x="2159758" y="84161"/>
                    <a:pt x="2163071" y="82666"/>
                    <a:pt x="2166582" y="81886"/>
                  </a:cubicBezTo>
                  <a:cubicBezTo>
                    <a:pt x="2193961" y="75802"/>
                    <a:pt x="2179276" y="81272"/>
                    <a:pt x="2204113" y="75062"/>
                  </a:cubicBezTo>
                  <a:cubicBezTo>
                    <a:pt x="2207602" y="74190"/>
                    <a:pt x="2210891" y="72638"/>
                    <a:pt x="2214349" y="71650"/>
                  </a:cubicBezTo>
                  <a:cubicBezTo>
                    <a:pt x="2230887" y="66926"/>
                    <a:pt x="2226783" y="69044"/>
                    <a:pt x="2245056" y="64827"/>
                  </a:cubicBezTo>
                  <a:cubicBezTo>
                    <a:pt x="2289262" y="54625"/>
                    <a:pt x="2255578" y="60799"/>
                    <a:pt x="2292824" y="54591"/>
                  </a:cubicBezTo>
                  <a:cubicBezTo>
                    <a:pt x="2354676" y="33973"/>
                    <a:pt x="2277314" y="58821"/>
                    <a:pt x="2330355" y="44355"/>
                  </a:cubicBezTo>
                  <a:cubicBezTo>
                    <a:pt x="2337295" y="42462"/>
                    <a:pt x="2343678" y="38325"/>
                    <a:pt x="2350827" y="37531"/>
                  </a:cubicBezTo>
                  <a:cubicBezTo>
                    <a:pt x="2361063" y="36394"/>
                    <a:pt x="2371326" y="35480"/>
                    <a:pt x="2381534" y="34119"/>
                  </a:cubicBezTo>
                  <a:cubicBezTo>
                    <a:pt x="2388391" y="33205"/>
                    <a:pt x="2395253" y="32208"/>
                    <a:pt x="2402006" y="30707"/>
                  </a:cubicBezTo>
                  <a:cubicBezTo>
                    <a:pt x="2405517" y="29927"/>
                    <a:pt x="2408682" y="27804"/>
                    <a:pt x="2412242" y="27295"/>
                  </a:cubicBezTo>
                  <a:cubicBezTo>
                    <a:pt x="2424678" y="25518"/>
                    <a:pt x="2437263" y="25020"/>
                    <a:pt x="2449773" y="23883"/>
                  </a:cubicBezTo>
                  <a:cubicBezTo>
                    <a:pt x="2461502" y="21537"/>
                    <a:pt x="2469235" y="20272"/>
                    <a:pt x="2480480" y="17059"/>
                  </a:cubicBezTo>
                  <a:cubicBezTo>
                    <a:pt x="2483938" y="16071"/>
                    <a:pt x="2487304" y="14784"/>
                    <a:pt x="2490716" y="13647"/>
                  </a:cubicBezTo>
                  <a:cubicBezTo>
                    <a:pt x="2494128" y="14784"/>
                    <a:pt x="2497355" y="17059"/>
                    <a:pt x="2500952" y="17059"/>
                  </a:cubicBezTo>
                  <a:cubicBezTo>
                    <a:pt x="2537826" y="17059"/>
                    <a:pt x="2533923" y="17441"/>
                    <a:pt x="2555543" y="10236"/>
                  </a:cubicBezTo>
                  <a:lnTo>
                    <a:pt x="2562367"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800">
                <a:solidFill>
                  <a:schemeClr val="tx1"/>
                </a:solidFill>
                <a:latin typeface="Arial"/>
              </a:endParaRPr>
            </a:p>
          </p:txBody>
        </p:sp>
        <p:sp>
          <p:nvSpPr>
            <p:cNvPr id="74" name="Freeform: Shape 73">
              <a:extLst>
                <a:ext uri="{FF2B5EF4-FFF2-40B4-BE49-F238E27FC236}">
                  <a16:creationId xmlns:a16="http://schemas.microsoft.com/office/drawing/2014/main" id="{4A56C97E-924F-4F0A-A527-2491146B6FE8}"/>
                </a:ext>
              </a:extLst>
            </p:cNvPr>
            <p:cNvSpPr/>
            <p:nvPr/>
          </p:nvSpPr>
          <p:spPr>
            <a:xfrm>
              <a:off x="3651154" y="2911037"/>
              <a:ext cx="1914190" cy="1038936"/>
            </a:xfrm>
            <a:custGeom>
              <a:avLst/>
              <a:gdLst>
                <a:gd name="connsiteX0" fmla="*/ 0 w 2552253"/>
                <a:gd name="connsiteY0" fmla="*/ 1385248 h 1385248"/>
                <a:gd name="connsiteX1" fmla="*/ 6824 w 2552253"/>
                <a:gd name="connsiteY1" fmla="*/ 1368188 h 1385248"/>
                <a:gd name="connsiteX2" fmla="*/ 13647 w 2552253"/>
                <a:gd name="connsiteY2" fmla="*/ 1357953 h 1385248"/>
                <a:gd name="connsiteX3" fmla="*/ 17059 w 2552253"/>
                <a:gd name="connsiteY3" fmla="*/ 1347717 h 1385248"/>
                <a:gd name="connsiteX4" fmla="*/ 23883 w 2552253"/>
                <a:gd name="connsiteY4" fmla="*/ 1337481 h 1385248"/>
                <a:gd name="connsiteX5" fmla="*/ 27295 w 2552253"/>
                <a:gd name="connsiteY5" fmla="*/ 1327245 h 1385248"/>
                <a:gd name="connsiteX6" fmla="*/ 40943 w 2552253"/>
                <a:gd name="connsiteY6" fmla="*/ 1306773 h 1385248"/>
                <a:gd name="connsiteX7" fmla="*/ 58003 w 2552253"/>
                <a:gd name="connsiteY7" fmla="*/ 1276066 h 1385248"/>
                <a:gd name="connsiteX8" fmla="*/ 68239 w 2552253"/>
                <a:gd name="connsiteY8" fmla="*/ 1265830 h 1385248"/>
                <a:gd name="connsiteX9" fmla="*/ 75062 w 2552253"/>
                <a:gd name="connsiteY9" fmla="*/ 1255594 h 1385248"/>
                <a:gd name="connsiteX10" fmla="*/ 95534 w 2552253"/>
                <a:gd name="connsiteY10" fmla="*/ 1241947 h 1385248"/>
                <a:gd name="connsiteX11" fmla="*/ 116006 w 2552253"/>
                <a:gd name="connsiteY11" fmla="*/ 1224887 h 1385248"/>
                <a:gd name="connsiteX12" fmla="*/ 139889 w 2552253"/>
                <a:gd name="connsiteY12" fmla="*/ 1197591 h 1385248"/>
                <a:gd name="connsiteX13" fmla="*/ 156949 w 2552253"/>
                <a:gd name="connsiteY13" fmla="*/ 1177120 h 1385248"/>
                <a:gd name="connsiteX14" fmla="*/ 177421 w 2552253"/>
                <a:gd name="connsiteY14" fmla="*/ 1163472 h 1385248"/>
                <a:gd name="connsiteX15" fmla="*/ 191068 w 2552253"/>
                <a:gd name="connsiteY15" fmla="*/ 1149824 h 1385248"/>
                <a:gd name="connsiteX16" fmla="*/ 197892 w 2552253"/>
                <a:gd name="connsiteY16" fmla="*/ 1139588 h 1385248"/>
                <a:gd name="connsiteX17" fmla="*/ 218364 w 2552253"/>
                <a:gd name="connsiteY17" fmla="*/ 1119117 h 1385248"/>
                <a:gd name="connsiteX18" fmla="*/ 235424 w 2552253"/>
                <a:gd name="connsiteY18" fmla="*/ 1102057 h 1385248"/>
                <a:gd name="connsiteX19" fmla="*/ 252483 w 2552253"/>
                <a:gd name="connsiteY19" fmla="*/ 1084997 h 1385248"/>
                <a:gd name="connsiteX20" fmla="*/ 259307 w 2552253"/>
                <a:gd name="connsiteY20" fmla="*/ 1074762 h 1385248"/>
                <a:gd name="connsiteX21" fmla="*/ 279779 w 2552253"/>
                <a:gd name="connsiteY21" fmla="*/ 1054290 h 1385248"/>
                <a:gd name="connsiteX22" fmla="*/ 296839 w 2552253"/>
                <a:gd name="connsiteY22" fmla="*/ 1033818 h 1385248"/>
                <a:gd name="connsiteX23" fmla="*/ 307074 w 2552253"/>
                <a:gd name="connsiteY23" fmla="*/ 1026994 h 1385248"/>
                <a:gd name="connsiteX24" fmla="*/ 337782 w 2552253"/>
                <a:gd name="connsiteY24" fmla="*/ 1003111 h 1385248"/>
                <a:gd name="connsiteX25" fmla="*/ 348018 w 2552253"/>
                <a:gd name="connsiteY25" fmla="*/ 996287 h 1385248"/>
                <a:gd name="connsiteX26" fmla="*/ 365077 w 2552253"/>
                <a:gd name="connsiteY26" fmla="*/ 979227 h 1385248"/>
                <a:gd name="connsiteX27" fmla="*/ 382137 w 2552253"/>
                <a:gd name="connsiteY27" fmla="*/ 965579 h 1385248"/>
                <a:gd name="connsiteX28" fmla="*/ 409433 w 2552253"/>
                <a:gd name="connsiteY28" fmla="*/ 941696 h 1385248"/>
                <a:gd name="connsiteX29" fmla="*/ 419668 w 2552253"/>
                <a:gd name="connsiteY29" fmla="*/ 934872 h 1385248"/>
                <a:gd name="connsiteX30" fmla="*/ 429904 w 2552253"/>
                <a:gd name="connsiteY30" fmla="*/ 928048 h 1385248"/>
                <a:gd name="connsiteX31" fmla="*/ 436728 w 2552253"/>
                <a:gd name="connsiteY31" fmla="*/ 917812 h 1385248"/>
                <a:gd name="connsiteX32" fmla="*/ 446964 w 2552253"/>
                <a:gd name="connsiteY32" fmla="*/ 914400 h 1385248"/>
                <a:gd name="connsiteX33" fmla="*/ 457200 w 2552253"/>
                <a:gd name="connsiteY33" fmla="*/ 907576 h 1385248"/>
                <a:gd name="connsiteX34" fmla="*/ 474259 w 2552253"/>
                <a:gd name="connsiteY34" fmla="*/ 893929 h 1385248"/>
                <a:gd name="connsiteX35" fmla="*/ 494731 w 2552253"/>
                <a:gd name="connsiteY35" fmla="*/ 880281 h 1385248"/>
                <a:gd name="connsiteX36" fmla="*/ 515203 w 2552253"/>
                <a:gd name="connsiteY36" fmla="*/ 870045 h 1385248"/>
                <a:gd name="connsiteX37" fmla="*/ 522027 w 2552253"/>
                <a:gd name="connsiteY37" fmla="*/ 859809 h 1385248"/>
                <a:gd name="connsiteX38" fmla="*/ 542498 w 2552253"/>
                <a:gd name="connsiteY38" fmla="*/ 852985 h 1385248"/>
                <a:gd name="connsiteX39" fmla="*/ 559558 w 2552253"/>
                <a:gd name="connsiteY39" fmla="*/ 839338 h 1385248"/>
                <a:gd name="connsiteX40" fmla="*/ 580030 w 2552253"/>
                <a:gd name="connsiteY40" fmla="*/ 825690 h 1385248"/>
                <a:gd name="connsiteX41" fmla="*/ 586853 w 2552253"/>
                <a:gd name="connsiteY41" fmla="*/ 815454 h 1385248"/>
                <a:gd name="connsiteX42" fmla="*/ 597089 w 2552253"/>
                <a:gd name="connsiteY42" fmla="*/ 812042 h 1385248"/>
                <a:gd name="connsiteX43" fmla="*/ 610737 w 2552253"/>
                <a:gd name="connsiteY43" fmla="*/ 801806 h 1385248"/>
                <a:gd name="connsiteX44" fmla="*/ 620973 w 2552253"/>
                <a:gd name="connsiteY44" fmla="*/ 798394 h 1385248"/>
                <a:gd name="connsiteX45" fmla="*/ 651680 w 2552253"/>
                <a:gd name="connsiteY45" fmla="*/ 777923 h 1385248"/>
                <a:gd name="connsiteX46" fmla="*/ 661916 w 2552253"/>
                <a:gd name="connsiteY46" fmla="*/ 771099 h 1385248"/>
                <a:gd name="connsiteX47" fmla="*/ 672152 w 2552253"/>
                <a:gd name="connsiteY47" fmla="*/ 767687 h 1385248"/>
                <a:gd name="connsiteX48" fmla="*/ 692624 w 2552253"/>
                <a:gd name="connsiteY48" fmla="*/ 754039 h 1385248"/>
                <a:gd name="connsiteX49" fmla="*/ 702859 w 2552253"/>
                <a:gd name="connsiteY49" fmla="*/ 747215 h 1385248"/>
                <a:gd name="connsiteX50" fmla="*/ 723331 w 2552253"/>
                <a:gd name="connsiteY50" fmla="*/ 740391 h 1385248"/>
                <a:gd name="connsiteX51" fmla="*/ 730155 w 2552253"/>
                <a:gd name="connsiteY51" fmla="*/ 730156 h 1385248"/>
                <a:gd name="connsiteX52" fmla="*/ 740391 w 2552253"/>
                <a:gd name="connsiteY52" fmla="*/ 726744 h 1385248"/>
                <a:gd name="connsiteX53" fmla="*/ 750627 w 2552253"/>
                <a:gd name="connsiteY53" fmla="*/ 719920 h 1385248"/>
                <a:gd name="connsiteX54" fmla="*/ 760862 w 2552253"/>
                <a:gd name="connsiteY54" fmla="*/ 716508 h 1385248"/>
                <a:gd name="connsiteX55" fmla="*/ 781334 w 2552253"/>
                <a:gd name="connsiteY55" fmla="*/ 702860 h 1385248"/>
                <a:gd name="connsiteX56" fmla="*/ 791570 w 2552253"/>
                <a:gd name="connsiteY56" fmla="*/ 699448 h 1385248"/>
                <a:gd name="connsiteX57" fmla="*/ 812042 w 2552253"/>
                <a:gd name="connsiteY57" fmla="*/ 689212 h 1385248"/>
                <a:gd name="connsiteX58" fmla="*/ 832513 w 2552253"/>
                <a:gd name="connsiteY58" fmla="*/ 675565 h 1385248"/>
                <a:gd name="connsiteX59" fmla="*/ 842749 w 2552253"/>
                <a:gd name="connsiteY59" fmla="*/ 672153 h 1385248"/>
                <a:gd name="connsiteX60" fmla="*/ 863221 w 2552253"/>
                <a:gd name="connsiteY60" fmla="*/ 658505 h 1385248"/>
                <a:gd name="connsiteX61" fmla="*/ 883692 w 2552253"/>
                <a:gd name="connsiteY61" fmla="*/ 648269 h 1385248"/>
                <a:gd name="connsiteX62" fmla="*/ 893928 w 2552253"/>
                <a:gd name="connsiteY62" fmla="*/ 644857 h 1385248"/>
                <a:gd name="connsiteX63" fmla="*/ 904164 w 2552253"/>
                <a:gd name="connsiteY63" fmla="*/ 638033 h 1385248"/>
                <a:gd name="connsiteX64" fmla="*/ 914400 w 2552253"/>
                <a:gd name="connsiteY64" fmla="*/ 634621 h 1385248"/>
                <a:gd name="connsiteX65" fmla="*/ 924636 w 2552253"/>
                <a:gd name="connsiteY65" fmla="*/ 627797 h 1385248"/>
                <a:gd name="connsiteX66" fmla="*/ 945107 w 2552253"/>
                <a:gd name="connsiteY66" fmla="*/ 620973 h 1385248"/>
                <a:gd name="connsiteX67" fmla="*/ 955343 w 2552253"/>
                <a:gd name="connsiteY67" fmla="*/ 614150 h 1385248"/>
                <a:gd name="connsiteX68" fmla="*/ 965579 w 2552253"/>
                <a:gd name="connsiteY68" fmla="*/ 610738 h 1385248"/>
                <a:gd name="connsiteX69" fmla="*/ 986050 w 2552253"/>
                <a:gd name="connsiteY69" fmla="*/ 597090 h 1385248"/>
                <a:gd name="connsiteX70" fmla="*/ 996286 w 2552253"/>
                <a:gd name="connsiteY70" fmla="*/ 590266 h 1385248"/>
                <a:gd name="connsiteX71" fmla="*/ 1006522 w 2552253"/>
                <a:gd name="connsiteY71" fmla="*/ 583442 h 1385248"/>
                <a:gd name="connsiteX72" fmla="*/ 1016758 w 2552253"/>
                <a:gd name="connsiteY72" fmla="*/ 580030 h 1385248"/>
                <a:gd name="connsiteX73" fmla="*/ 1026994 w 2552253"/>
                <a:gd name="connsiteY73" fmla="*/ 573206 h 1385248"/>
                <a:gd name="connsiteX74" fmla="*/ 1047465 w 2552253"/>
                <a:gd name="connsiteY74" fmla="*/ 566382 h 1385248"/>
                <a:gd name="connsiteX75" fmla="*/ 1067937 w 2552253"/>
                <a:gd name="connsiteY75" fmla="*/ 549323 h 1385248"/>
                <a:gd name="connsiteX76" fmla="*/ 1078173 w 2552253"/>
                <a:gd name="connsiteY76" fmla="*/ 545911 h 1385248"/>
                <a:gd name="connsiteX77" fmla="*/ 1098644 w 2552253"/>
                <a:gd name="connsiteY77" fmla="*/ 532263 h 1385248"/>
                <a:gd name="connsiteX78" fmla="*/ 1119116 w 2552253"/>
                <a:gd name="connsiteY78" fmla="*/ 522027 h 1385248"/>
                <a:gd name="connsiteX79" fmla="*/ 1129352 w 2552253"/>
                <a:gd name="connsiteY79" fmla="*/ 518615 h 1385248"/>
                <a:gd name="connsiteX80" fmla="*/ 1139588 w 2552253"/>
                <a:gd name="connsiteY80" fmla="*/ 511791 h 1385248"/>
                <a:gd name="connsiteX81" fmla="*/ 1149824 w 2552253"/>
                <a:gd name="connsiteY81" fmla="*/ 508379 h 1385248"/>
                <a:gd name="connsiteX82" fmla="*/ 1160059 w 2552253"/>
                <a:gd name="connsiteY82" fmla="*/ 501556 h 1385248"/>
                <a:gd name="connsiteX83" fmla="*/ 1170295 w 2552253"/>
                <a:gd name="connsiteY83" fmla="*/ 498144 h 1385248"/>
                <a:gd name="connsiteX84" fmla="*/ 1190767 w 2552253"/>
                <a:gd name="connsiteY84" fmla="*/ 484496 h 1385248"/>
                <a:gd name="connsiteX85" fmla="*/ 1201003 w 2552253"/>
                <a:gd name="connsiteY85" fmla="*/ 481084 h 1385248"/>
                <a:gd name="connsiteX86" fmla="*/ 1211239 w 2552253"/>
                <a:gd name="connsiteY86" fmla="*/ 474260 h 1385248"/>
                <a:gd name="connsiteX87" fmla="*/ 1231710 w 2552253"/>
                <a:gd name="connsiteY87" fmla="*/ 467436 h 1385248"/>
                <a:gd name="connsiteX88" fmla="*/ 1241946 w 2552253"/>
                <a:gd name="connsiteY88" fmla="*/ 464024 h 1385248"/>
                <a:gd name="connsiteX89" fmla="*/ 1262418 w 2552253"/>
                <a:gd name="connsiteY89" fmla="*/ 453788 h 1385248"/>
                <a:gd name="connsiteX90" fmla="*/ 1272653 w 2552253"/>
                <a:gd name="connsiteY90" fmla="*/ 446965 h 1385248"/>
                <a:gd name="connsiteX91" fmla="*/ 1282889 w 2552253"/>
                <a:gd name="connsiteY91" fmla="*/ 443553 h 1385248"/>
                <a:gd name="connsiteX92" fmla="*/ 1293125 w 2552253"/>
                <a:gd name="connsiteY92" fmla="*/ 436729 h 1385248"/>
                <a:gd name="connsiteX93" fmla="*/ 1313597 w 2552253"/>
                <a:gd name="connsiteY93" fmla="*/ 429905 h 1385248"/>
                <a:gd name="connsiteX94" fmla="*/ 1334068 w 2552253"/>
                <a:gd name="connsiteY94" fmla="*/ 423081 h 1385248"/>
                <a:gd name="connsiteX95" fmla="*/ 1354540 w 2552253"/>
                <a:gd name="connsiteY95" fmla="*/ 412845 h 1385248"/>
                <a:gd name="connsiteX96" fmla="*/ 1375012 w 2552253"/>
                <a:gd name="connsiteY96" fmla="*/ 406021 h 1385248"/>
                <a:gd name="connsiteX97" fmla="*/ 1405719 w 2552253"/>
                <a:gd name="connsiteY97" fmla="*/ 392373 h 1385248"/>
                <a:gd name="connsiteX98" fmla="*/ 1415955 w 2552253"/>
                <a:gd name="connsiteY98" fmla="*/ 388962 h 1385248"/>
                <a:gd name="connsiteX99" fmla="*/ 1426191 w 2552253"/>
                <a:gd name="connsiteY99" fmla="*/ 382138 h 1385248"/>
                <a:gd name="connsiteX100" fmla="*/ 1456898 w 2552253"/>
                <a:gd name="connsiteY100" fmla="*/ 371902 h 1385248"/>
                <a:gd name="connsiteX101" fmla="*/ 1467134 w 2552253"/>
                <a:gd name="connsiteY101" fmla="*/ 368490 h 1385248"/>
                <a:gd name="connsiteX102" fmla="*/ 1477370 w 2552253"/>
                <a:gd name="connsiteY102" fmla="*/ 365078 h 1385248"/>
                <a:gd name="connsiteX103" fmla="*/ 1497842 w 2552253"/>
                <a:gd name="connsiteY103" fmla="*/ 354842 h 1385248"/>
                <a:gd name="connsiteX104" fmla="*/ 1518313 w 2552253"/>
                <a:gd name="connsiteY104" fmla="*/ 344606 h 1385248"/>
                <a:gd name="connsiteX105" fmla="*/ 1528549 w 2552253"/>
                <a:gd name="connsiteY105" fmla="*/ 337782 h 1385248"/>
                <a:gd name="connsiteX106" fmla="*/ 1538785 w 2552253"/>
                <a:gd name="connsiteY106" fmla="*/ 334370 h 1385248"/>
                <a:gd name="connsiteX107" fmla="*/ 1549021 w 2552253"/>
                <a:gd name="connsiteY107" fmla="*/ 327547 h 1385248"/>
                <a:gd name="connsiteX108" fmla="*/ 1579728 w 2552253"/>
                <a:gd name="connsiteY108" fmla="*/ 317311 h 1385248"/>
                <a:gd name="connsiteX109" fmla="*/ 1610436 w 2552253"/>
                <a:gd name="connsiteY109" fmla="*/ 307075 h 1385248"/>
                <a:gd name="connsiteX110" fmla="*/ 1630907 w 2552253"/>
                <a:gd name="connsiteY110" fmla="*/ 300251 h 1385248"/>
                <a:gd name="connsiteX111" fmla="*/ 1644555 w 2552253"/>
                <a:gd name="connsiteY111" fmla="*/ 296839 h 1385248"/>
                <a:gd name="connsiteX112" fmla="*/ 1654791 w 2552253"/>
                <a:gd name="connsiteY112" fmla="*/ 290015 h 1385248"/>
                <a:gd name="connsiteX113" fmla="*/ 1668439 w 2552253"/>
                <a:gd name="connsiteY113" fmla="*/ 286603 h 1385248"/>
                <a:gd name="connsiteX114" fmla="*/ 1688910 w 2552253"/>
                <a:gd name="connsiteY114" fmla="*/ 279779 h 1385248"/>
                <a:gd name="connsiteX115" fmla="*/ 1719618 w 2552253"/>
                <a:gd name="connsiteY115" fmla="*/ 269544 h 1385248"/>
                <a:gd name="connsiteX116" fmla="*/ 1740089 w 2552253"/>
                <a:gd name="connsiteY116" fmla="*/ 262720 h 1385248"/>
                <a:gd name="connsiteX117" fmla="*/ 1760561 w 2552253"/>
                <a:gd name="connsiteY117" fmla="*/ 259308 h 1385248"/>
                <a:gd name="connsiteX118" fmla="*/ 1770797 w 2552253"/>
                <a:gd name="connsiteY118" fmla="*/ 255896 h 1385248"/>
                <a:gd name="connsiteX119" fmla="*/ 1784444 w 2552253"/>
                <a:gd name="connsiteY119" fmla="*/ 252484 h 1385248"/>
                <a:gd name="connsiteX120" fmla="*/ 1804916 w 2552253"/>
                <a:gd name="connsiteY120" fmla="*/ 245660 h 1385248"/>
                <a:gd name="connsiteX121" fmla="*/ 1825388 w 2552253"/>
                <a:gd name="connsiteY121" fmla="*/ 238836 h 1385248"/>
                <a:gd name="connsiteX122" fmla="*/ 1845859 w 2552253"/>
                <a:gd name="connsiteY122" fmla="*/ 232012 h 1385248"/>
                <a:gd name="connsiteX123" fmla="*/ 1856095 w 2552253"/>
                <a:gd name="connsiteY123" fmla="*/ 228600 h 1385248"/>
                <a:gd name="connsiteX124" fmla="*/ 1869743 w 2552253"/>
                <a:gd name="connsiteY124" fmla="*/ 225188 h 1385248"/>
                <a:gd name="connsiteX125" fmla="*/ 1890215 w 2552253"/>
                <a:gd name="connsiteY125" fmla="*/ 218365 h 1385248"/>
                <a:gd name="connsiteX126" fmla="*/ 1927746 w 2552253"/>
                <a:gd name="connsiteY126" fmla="*/ 208129 h 1385248"/>
                <a:gd name="connsiteX127" fmla="*/ 1937982 w 2552253"/>
                <a:gd name="connsiteY127" fmla="*/ 204717 h 1385248"/>
                <a:gd name="connsiteX128" fmla="*/ 1948218 w 2552253"/>
                <a:gd name="connsiteY128" fmla="*/ 201305 h 1385248"/>
                <a:gd name="connsiteX129" fmla="*/ 1985749 w 2552253"/>
                <a:gd name="connsiteY129" fmla="*/ 191069 h 1385248"/>
                <a:gd name="connsiteX130" fmla="*/ 1995985 w 2552253"/>
                <a:gd name="connsiteY130" fmla="*/ 187657 h 1385248"/>
                <a:gd name="connsiteX131" fmla="*/ 2026692 w 2552253"/>
                <a:gd name="connsiteY131" fmla="*/ 174009 h 1385248"/>
                <a:gd name="connsiteX132" fmla="*/ 2057400 w 2552253"/>
                <a:gd name="connsiteY132" fmla="*/ 163773 h 1385248"/>
                <a:gd name="connsiteX133" fmla="*/ 2067636 w 2552253"/>
                <a:gd name="connsiteY133" fmla="*/ 160362 h 1385248"/>
                <a:gd name="connsiteX134" fmla="*/ 2077871 w 2552253"/>
                <a:gd name="connsiteY134" fmla="*/ 153538 h 1385248"/>
                <a:gd name="connsiteX135" fmla="*/ 2091519 w 2552253"/>
                <a:gd name="connsiteY135" fmla="*/ 150126 h 1385248"/>
                <a:gd name="connsiteX136" fmla="*/ 2111991 w 2552253"/>
                <a:gd name="connsiteY136" fmla="*/ 143302 h 1385248"/>
                <a:gd name="connsiteX137" fmla="*/ 2122227 w 2552253"/>
                <a:gd name="connsiteY137" fmla="*/ 139890 h 1385248"/>
                <a:gd name="connsiteX138" fmla="*/ 2132462 w 2552253"/>
                <a:gd name="connsiteY138" fmla="*/ 136478 h 1385248"/>
                <a:gd name="connsiteX139" fmla="*/ 2149522 w 2552253"/>
                <a:gd name="connsiteY139" fmla="*/ 133066 h 1385248"/>
                <a:gd name="connsiteX140" fmla="*/ 2180230 w 2552253"/>
                <a:gd name="connsiteY140" fmla="*/ 126242 h 1385248"/>
                <a:gd name="connsiteX141" fmla="*/ 2207525 w 2552253"/>
                <a:gd name="connsiteY141" fmla="*/ 122830 h 1385248"/>
                <a:gd name="connsiteX142" fmla="*/ 2221173 w 2552253"/>
                <a:gd name="connsiteY142" fmla="*/ 119418 h 1385248"/>
                <a:gd name="connsiteX143" fmla="*/ 2238233 w 2552253"/>
                <a:gd name="connsiteY143" fmla="*/ 116006 h 1385248"/>
                <a:gd name="connsiteX144" fmla="*/ 2265528 w 2552253"/>
                <a:gd name="connsiteY144" fmla="*/ 112594 h 1385248"/>
                <a:gd name="connsiteX145" fmla="*/ 2316707 w 2552253"/>
                <a:gd name="connsiteY145" fmla="*/ 95535 h 1385248"/>
                <a:gd name="connsiteX146" fmla="*/ 2326943 w 2552253"/>
                <a:gd name="connsiteY146" fmla="*/ 92123 h 1385248"/>
                <a:gd name="connsiteX147" fmla="*/ 2337179 w 2552253"/>
                <a:gd name="connsiteY147" fmla="*/ 88711 h 1385248"/>
                <a:gd name="connsiteX148" fmla="*/ 2408830 w 2552253"/>
                <a:gd name="connsiteY148" fmla="*/ 78475 h 1385248"/>
                <a:gd name="connsiteX149" fmla="*/ 2429301 w 2552253"/>
                <a:gd name="connsiteY149" fmla="*/ 71651 h 1385248"/>
                <a:gd name="connsiteX150" fmla="*/ 2439537 w 2552253"/>
                <a:gd name="connsiteY150" fmla="*/ 64827 h 1385248"/>
                <a:gd name="connsiteX151" fmla="*/ 2460009 w 2552253"/>
                <a:gd name="connsiteY151" fmla="*/ 58003 h 1385248"/>
                <a:gd name="connsiteX152" fmla="*/ 2470244 w 2552253"/>
                <a:gd name="connsiteY152" fmla="*/ 54591 h 1385248"/>
                <a:gd name="connsiteX153" fmla="*/ 2480480 w 2552253"/>
                <a:gd name="connsiteY153" fmla="*/ 51179 h 1385248"/>
                <a:gd name="connsiteX154" fmla="*/ 2490716 w 2552253"/>
                <a:gd name="connsiteY154" fmla="*/ 44356 h 1385248"/>
                <a:gd name="connsiteX155" fmla="*/ 2521424 w 2552253"/>
                <a:gd name="connsiteY155" fmla="*/ 34120 h 1385248"/>
                <a:gd name="connsiteX156" fmla="*/ 2531659 w 2552253"/>
                <a:gd name="connsiteY156" fmla="*/ 30708 h 1385248"/>
                <a:gd name="connsiteX157" fmla="*/ 2541895 w 2552253"/>
                <a:gd name="connsiteY157" fmla="*/ 23884 h 1385248"/>
                <a:gd name="connsiteX158" fmla="*/ 2552131 w 2552253"/>
                <a:gd name="connsiteY158" fmla="*/ 3412 h 1385248"/>
                <a:gd name="connsiteX159" fmla="*/ 2552131 w 2552253"/>
                <a:gd name="connsiteY159" fmla="*/ 0 h 1385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2552253" h="1385248">
                  <a:moveTo>
                    <a:pt x="0" y="1385248"/>
                  </a:moveTo>
                  <a:cubicBezTo>
                    <a:pt x="2275" y="1379561"/>
                    <a:pt x="4085" y="1373666"/>
                    <a:pt x="6824" y="1368188"/>
                  </a:cubicBezTo>
                  <a:cubicBezTo>
                    <a:pt x="8658" y="1364521"/>
                    <a:pt x="11813" y="1361620"/>
                    <a:pt x="13647" y="1357953"/>
                  </a:cubicBezTo>
                  <a:cubicBezTo>
                    <a:pt x="15255" y="1354736"/>
                    <a:pt x="15451" y="1350934"/>
                    <a:pt x="17059" y="1347717"/>
                  </a:cubicBezTo>
                  <a:cubicBezTo>
                    <a:pt x="18893" y="1344049"/>
                    <a:pt x="22049" y="1341149"/>
                    <a:pt x="23883" y="1337481"/>
                  </a:cubicBezTo>
                  <a:cubicBezTo>
                    <a:pt x="25491" y="1334264"/>
                    <a:pt x="25548" y="1330389"/>
                    <a:pt x="27295" y="1327245"/>
                  </a:cubicBezTo>
                  <a:cubicBezTo>
                    <a:pt x="31278" y="1320076"/>
                    <a:pt x="38349" y="1314553"/>
                    <a:pt x="40943" y="1306773"/>
                  </a:cubicBezTo>
                  <a:cubicBezTo>
                    <a:pt x="45234" y="1293902"/>
                    <a:pt x="46271" y="1287798"/>
                    <a:pt x="58003" y="1276066"/>
                  </a:cubicBezTo>
                  <a:cubicBezTo>
                    <a:pt x="61415" y="1272654"/>
                    <a:pt x="65150" y="1269537"/>
                    <a:pt x="68239" y="1265830"/>
                  </a:cubicBezTo>
                  <a:cubicBezTo>
                    <a:pt x="70864" y="1262680"/>
                    <a:pt x="71976" y="1258294"/>
                    <a:pt x="75062" y="1255594"/>
                  </a:cubicBezTo>
                  <a:cubicBezTo>
                    <a:pt x="81234" y="1250193"/>
                    <a:pt x="89735" y="1247746"/>
                    <a:pt x="95534" y="1241947"/>
                  </a:cubicBezTo>
                  <a:cubicBezTo>
                    <a:pt x="108670" y="1228811"/>
                    <a:pt x="101755" y="1234388"/>
                    <a:pt x="116006" y="1224887"/>
                  </a:cubicBezTo>
                  <a:cubicBezTo>
                    <a:pt x="131928" y="1201003"/>
                    <a:pt x="122829" y="1208964"/>
                    <a:pt x="139889" y="1197591"/>
                  </a:cubicBezTo>
                  <a:cubicBezTo>
                    <a:pt x="145955" y="1188494"/>
                    <a:pt x="147856" y="1184192"/>
                    <a:pt x="156949" y="1177120"/>
                  </a:cubicBezTo>
                  <a:cubicBezTo>
                    <a:pt x="163423" y="1172085"/>
                    <a:pt x="177421" y="1163472"/>
                    <a:pt x="177421" y="1163472"/>
                  </a:cubicBezTo>
                  <a:cubicBezTo>
                    <a:pt x="184865" y="1141139"/>
                    <a:pt x="174526" y="1163058"/>
                    <a:pt x="191068" y="1149824"/>
                  </a:cubicBezTo>
                  <a:cubicBezTo>
                    <a:pt x="194270" y="1147262"/>
                    <a:pt x="195168" y="1142653"/>
                    <a:pt x="197892" y="1139588"/>
                  </a:cubicBezTo>
                  <a:cubicBezTo>
                    <a:pt x="204303" y="1132375"/>
                    <a:pt x="213011" y="1127147"/>
                    <a:pt x="218364" y="1119117"/>
                  </a:cubicBezTo>
                  <a:cubicBezTo>
                    <a:pt x="227463" y="1105469"/>
                    <a:pt x="221776" y="1111156"/>
                    <a:pt x="235424" y="1102057"/>
                  </a:cubicBezTo>
                  <a:cubicBezTo>
                    <a:pt x="253613" y="1074770"/>
                    <a:pt x="229743" y="1107735"/>
                    <a:pt x="252483" y="1084997"/>
                  </a:cubicBezTo>
                  <a:cubicBezTo>
                    <a:pt x="255383" y="1082098"/>
                    <a:pt x="256583" y="1077827"/>
                    <a:pt x="259307" y="1074762"/>
                  </a:cubicBezTo>
                  <a:cubicBezTo>
                    <a:pt x="265719" y="1067549"/>
                    <a:pt x="274426" y="1062320"/>
                    <a:pt x="279779" y="1054290"/>
                  </a:cubicBezTo>
                  <a:cubicBezTo>
                    <a:pt x="286489" y="1044225"/>
                    <a:pt x="286987" y="1042029"/>
                    <a:pt x="296839" y="1033818"/>
                  </a:cubicBezTo>
                  <a:cubicBezTo>
                    <a:pt x="299989" y="1031193"/>
                    <a:pt x="303924" y="1029619"/>
                    <a:pt x="307074" y="1026994"/>
                  </a:cubicBezTo>
                  <a:cubicBezTo>
                    <a:pt x="339137" y="1000275"/>
                    <a:pt x="286052" y="1037598"/>
                    <a:pt x="337782" y="1003111"/>
                  </a:cubicBezTo>
                  <a:lnTo>
                    <a:pt x="348018" y="996287"/>
                  </a:lnTo>
                  <a:cubicBezTo>
                    <a:pt x="366216" y="968990"/>
                    <a:pt x="342331" y="1001974"/>
                    <a:pt x="365077" y="979227"/>
                  </a:cubicBezTo>
                  <a:cubicBezTo>
                    <a:pt x="380509" y="963794"/>
                    <a:pt x="362211" y="972221"/>
                    <a:pt x="382137" y="965579"/>
                  </a:cubicBezTo>
                  <a:cubicBezTo>
                    <a:pt x="393511" y="948520"/>
                    <a:pt x="385549" y="957619"/>
                    <a:pt x="409433" y="941696"/>
                  </a:cubicBezTo>
                  <a:lnTo>
                    <a:pt x="419668" y="934872"/>
                  </a:lnTo>
                  <a:lnTo>
                    <a:pt x="429904" y="928048"/>
                  </a:lnTo>
                  <a:cubicBezTo>
                    <a:pt x="432179" y="924636"/>
                    <a:pt x="433526" y="920374"/>
                    <a:pt x="436728" y="917812"/>
                  </a:cubicBezTo>
                  <a:cubicBezTo>
                    <a:pt x="439536" y="915565"/>
                    <a:pt x="443747" y="916008"/>
                    <a:pt x="446964" y="914400"/>
                  </a:cubicBezTo>
                  <a:cubicBezTo>
                    <a:pt x="450632" y="912566"/>
                    <a:pt x="453788" y="909851"/>
                    <a:pt x="457200" y="907576"/>
                  </a:cubicBezTo>
                  <a:cubicBezTo>
                    <a:pt x="469809" y="888665"/>
                    <a:pt x="456810" y="903623"/>
                    <a:pt x="474259" y="893929"/>
                  </a:cubicBezTo>
                  <a:cubicBezTo>
                    <a:pt x="481428" y="889946"/>
                    <a:pt x="486950" y="882875"/>
                    <a:pt x="494731" y="880281"/>
                  </a:cubicBezTo>
                  <a:cubicBezTo>
                    <a:pt x="508857" y="875572"/>
                    <a:pt x="501974" y="878864"/>
                    <a:pt x="515203" y="870045"/>
                  </a:cubicBezTo>
                  <a:cubicBezTo>
                    <a:pt x="517478" y="866633"/>
                    <a:pt x="518550" y="861982"/>
                    <a:pt x="522027" y="859809"/>
                  </a:cubicBezTo>
                  <a:cubicBezTo>
                    <a:pt x="528126" y="855997"/>
                    <a:pt x="542498" y="852985"/>
                    <a:pt x="542498" y="852985"/>
                  </a:cubicBezTo>
                  <a:cubicBezTo>
                    <a:pt x="555107" y="834073"/>
                    <a:pt x="542108" y="849033"/>
                    <a:pt x="559558" y="839338"/>
                  </a:cubicBezTo>
                  <a:cubicBezTo>
                    <a:pt x="566727" y="835355"/>
                    <a:pt x="580030" y="825690"/>
                    <a:pt x="580030" y="825690"/>
                  </a:cubicBezTo>
                  <a:cubicBezTo>
                    <a:pt x="582304" y="822278"/>
                    <a:pt x="583651" y="818016"/>
                    <a:pt x="586853" y="815454"/>
                  </a:cubicBezTo>
                  <a:cubicBezTo>
                    <a:pt x="589661" y="813207"/>
                    <a:pt x="593966" y="813826"/>
                    <a:pt x="597089" y="812042"/>
                  </a:cubicBezTo>
                  <a:cubicBezTo>
                    <a:pt x="602026" y="809221"/>
                    <a:pt x="605800" y="804627"/>
                    <a:pt x="610737" y="801806"/>
                  </a:cubicBezTo>
                  <a:cubicBezTo>
                    <a:pt x="613860" y="800022"/>
                    <a:pt x="617829" y="800141"/>
                    <a:pt x="620973" y="798394"/>
                  </a:cubicBezTo>
                  <a:lnTo>
                    <a:pt x="651680" y="777923"/>
                  </a:lnTo>
                  <a:cubicBezTo>
                    <a:pt x="655092" y="775648"/>
                    <a:pt x="658026" y="772396"/>
                    <a:pt x="661916" y="771099"/>
                  </a:cubicBezTo>
                  <a:cubicBezTo>
                    <a:pt x="665328" y="769962"/>
                    <a:pt x="669008" y="769434"/>
                    <a:pt x="672152" y="767687"/>
                  </a:cubicBezTo>
                  <a:cubicBezTo>
                    <a:pt x="679321" y="763704"/>
                    <a:pt x="685800" y="758588"/>
                    <a:pt x="692624" y="754039"/>
                  </a:cubicBezTo>
                  <a:cubicBezTo>
                    <a:pt x="696036" y="751764"/>
                    <a:pt x="698969" y="748512"/>
                    <a:pt x="702859" y="747215"/>
                  </a:cubicBezTo>
                  <a:lnTo>
                    <a:pt x="723331" y="740391"/>
                  </a:lnTo>
                  <a:cubicBezTo>
                    <a:pt x="725606" y="736979"/>
                    <a:pt x="726953" y="732717"/>
                    <a:pt x="730155" y="730156"/>
                  </a:cubicBezTo>
                  <a:cubicBezTo>
                    <a:pt x="732964" y="727909"/>
                    <a:pt x="737174" y="728352"/>
                    <a:pt x="740391" y="726744"/>
                  </a:cubicBezTo>
                  <a:cubicBezTo>
                    <a:pt x="744059" y="724910"/>
                    <a:pt x="746959" y="721754"/>
                    <a:pt x="750627" y="719920"/>
                  </a:cubicBezTo>
                  <a:cubicBezTo>
                    <a:pt x="753844" y="718312"/>
                    <a:pt x="757718" y="718255"/>
                    <a:pt x="760862" y="716508"/>
                  </a:cubicBezTo>
                  <a:cubicBezTo>
                    <a:pt x="768031" y="712525"/>
                    <a:pt x="773553" y="705454"/>
                    <a:pt x="781334" y="702860"/>
                  </a:cubicBezTo>
                  <a:cubicBezTo>
                    <a:pt x="784746" y="701723"/>
                    <a:pt x="788353" y="701056"/>
                    <a:pt x="791570" y="699448"/>
                  </a:cubicBezTo>
                  <a:cubicBezTo>
                    <a:pt x="818027" y="686219"/>
                    <a:pt x="786314" y="697788"/>
                    <a:pt x="812042" y="689212"/>
                  </a:cubicBezTo>
                  <a:cubicBezTo>
                    <a:pt x="818866" y="684663"/>
                    <a:pt x="824733" y="678158"/>
                    <a:pt x="832513" y="675565"/>
                  </a:cubicBezTo>
                  <a:cubicBezTo>
                    <a:pt x="835925" y="674428"/>
                    <a:pt x="839605" y="673900"/>
                    <a:pt x="842749" y="672153"/>
                  </a:cubicBezTo>
                  <a:cubicBezTo>
                    <a:pt x="849918" y="668170"/>
                    <a:pt x="855441" y="661099"/>
                    <a:pt x="863221" y="658505"/>
                  </a:cubicBezTo>
                  <a:cubicBezTo>
                    <a:pt x="888949" y="649928"/>
                    <a:pt x="857233" y="661499"/>
                    <a:pt x="883692" y="648269"/>
                  </a:cubicBezTo>
                  <a:cubicBezTo>
                    <a:pt x="886909" y="646661"/>
                    <a:pt x="890711" y="646465"/>
                    <a:pt x="893928" y="644857"/>
                  </a:cubicBezTo>
                  <a:cubicBezTo>
                    <a:pt x="897596" y="643023"/>
                    <a:pt x="900496" y="639867"/>
                    <a:pt x="904164" y="638033"/>
                  </a:cubicBezTo>
                  <a:cubicBezTo>
                    <a:pt x="907381" y="636425"/>
                    <a:pt x="911183" y="636229"/>
                    <a:pt x="914400" y="634621"/>
                  </a:cubicBezTo>
                  <a:cubicBezTo>
                    <a:pt x="918068" y="632787"/>
                    <a:pt x="920889" y="629463"/>
                    <a:pt x="924636" y="627797"/>
                  </a:cubicBezTo>
                  <a:cubicBezTo>
                    <a:pt x="931209" y="624876"/>
                    <a:pt x="939122" y="624962"/>
                    <a:pt x="945107" y="620973"/>
                  </a:cubicBezTo>
                  <a:cubicBezTo>
                    <a:pt x="948519" y="618699"/>
                    <a:pt x="951675" y="615984"/>
                    <a:pt x="955343" y="614150"/>
                  </a:cubicBezTo>
                  <a:cubicBezTo>
                    <a:pt x="958560" y="612542"/>
                    <a:pt x="962435" y="612485"/>
                    <a:pt x="965579" y="610738"/>
                  </a:cubicBezTo>
                  <a:cubicBezTo>
                    <a:pt x="972748" y="606755"/>
                    <a:pt x="979226" y="601639"/>
                    <a:pt x="986050" y="597090"/>
                  </a:cubicBezTo>
                  <a:lnTo>
                    <a:pt x="996286" y="590266"/>
                  </a:lnTo>
                  <a:cubicBezTo>
                    <a:pt x="999698" y="587991"/>
                    <a:pt x="1002632" y="584739"/>
                    <a:pt x="1006522" y="583442"/>
                  </a:cubicBezTo>
                  <a:cubicBezTo>
                    <a:pt x="1009934" y="582305"/>
                    <a:pt x="1013541" y="581638"/>
                    <a:pt x="1016758" y="580030"/>
                  </a:cubicBezTo>
                  <a:cubicBezTo>
                    <a:pt x="1020426" y="578196"/>
                    <a:pt x="1023247" y="574872"/>
                    <a:pt x="1026994" y="573206"/>
                  </a:cubicBezTo>
                  <a:cubicBezTo>
                    <a:pt x="1033567" y="570285"/>
                    <a:pt x="1047465" y="566382"/>
                    <a:pt x="1047465" y="566382"/>
                  </a:cubicBezTo>
                  <a:cubicBezTo>
                    <a:pt x="1055010" y="558837"/>
                    <a:pt x="1058437" y="554073"/>
                    <a:pt x="1067937" y="549323"/>
                  </a:cubicBezTo>
                  <a:cubicBezTo>
                    <a:pt x="1071154" y="547715"/>
                    <a:pt x="1075029" y="547658"/>
                    <a:pt x="1078173" y="545911"/>
                  </a:cubicBezTo>
                  <a:cubicBezTo>
                    <a:pt x="1085342" y="541928"/>
                    <a:pt x="1090864" y="534856"/>
                    <a:pt x="1098644" y="532263"/>
                  </a:cubicBezTo>
                  <a:cubicBezTo>
                    <a:pt x="1124372" y="523687"/>
                    <a:pt x="1092659" y="535256"/>
                    <a:pt x="1119116" y="522027"/>
                  </a:cubicBezTo>
                  <a:cubicBezTo>
                    <a:pt x="1122333" y="520419"/>
                    <a:pt x="1126135" y="520223"/>
                    <a:pt x="1129352" y="518615"/>
                  </a:cubicBezTo>
                  <a:cubicBezTo>
                    <a:pt x="1133020" y="516781"/>
                    <a:pt x="1135920" y="513625"/>
                    <a:pt x="1139588" y="511791"/>
                  </a:cubicBezTo>
                  <a:cubicBezTo>
                    <a:pt x="1142805" y="510183"/>
                    <a:pt x="1146607" y="509987"/>
                    <a:pt x="1149824" y="508379"/>
                  </a:cubicBezTo>
                  <a:cubicBezTo>
                    <a:pt x="1153491" y="506545"/>
                    <a:pt x="1156392" y="503390"/>
                    <a:pt x="1160059" y="501556"/>
                  </a:cubicBezTo>
                  <a:cubicBezTo>
                    <a:pt x="1163276" y="499948"/>
                    <a:pt x="1167151" y="499891"/>
                    <a:pt x="1170295" y="498144"/>
                  </a:cubicBezTo>
                  <a:cubicBezTo>
                    <a:pt x="1177464" y="494161"/>
                    <a:pt x="1182986" y="487090"/>
                    <a:pt x="1190767" y="484496"/>
                  </a:cubicBezTo>
                  <a:cubicBezTo>
                    <a:pt x="1194179" y="483359"/>
                    <a:pt x="1197786" y="482692"/>
                    <a:pt x="1201003" y="481084"/>
                  </a:cubicBezTo>
                  <a:cubicBezTo>
                    <a:pt x="1204671" y="479250"/>
                    <a:pt x="1207492" y="475926"/>
                    <a:pt x="1211239" y="474260"/>
                  </a:cubicBezTo>
                  <a:cubicBezTo>
                    <a:pt x="1217812" y="471339"/>
                    <a:pt x="1224886" y="469711"/>
                    <a:pt x="1231710" y="467436"/>
                  </a:cubicBezTo>
                  <a:cubicBezTo>
                    <a:pt x="1235122" y="466299"/>
                    <a:pt x="1238953" y="466019"/>
                    <a:pt x="1241946" y="464024"/>
                  </a:cubicBezTo>
                  <a:cubicBezTo>
                    <a:pt x="1271276" y="444471"/>
                    <a:pt x="1234170" y="467912"/>
                    <a:pt x="1262418" y="453788"/>
                  </a:cubicBezTo>
                  <a:cubicBezTo>
                    <a:pt x="1266085" y="451954"/>
                    <a:pt x="1268986" y="448799"/>
                    <a:pt x="1272653" y="446965"/>
                  </a:cubicBezTo>
                  <a:cubicBezTo>
                    <a:pt x="1275870" y="445357"/>
                    <a:pt x="1279672" y="445161"/>
                    <a:pt x="1282889" y="443553"/>
                  </a:cubicBezTo>
                  <a:cubicBezTo>
                    <a:pt x="1286557" y="441719"/>
                    <a:pt x="1289378" y="438394"/>
                    <a:pt x="1293125" y="436729"/>
                  </a:cubicBezTo>
                  <a:cubicBezTo>
                    <a:pt x="1299698" y="433808"/>
                    <a:pt x="1306773" y="432180"/>
                    <a:pt x="1313597" y="429905"/>
                  </a:cubicBezTo>
                  <a:lnTo>
                    <a:pt x="1334068" y="423081"/>
                  </a:lnTo>
                  <a:cubicBezTo>
                    <a:pt x="1371404" y="410635"/>
                    <a:pt x="1314848" y="430486"/>
                    <a:pt x="1354540" y="412845"/>
                  </a:cubicBezTo>
                  <a:cubicBezTo>
                    <a:pt x="1361113" y="409924"/>
                    <a:pt x="1375012" y="406021"/>
                    <a:pt x="1375012" y="406021"/>
                  </a:cubicBezTo>
                  <a:cubicBezTo>
                    <a:pt x="1391231" y="395208"/>
                    <a:pt x="1381359" y="400492"/>
                    <a:pt x="1405719" y="392373"/>
                  </a:cubicBezTo>
                  <a:lnTo>
                    <a:pt x="1415955" y="388962"/>
                  </a:lnTo>
                  <a:cubicBezTo>
                    <a:pt x="1419367" y="386687"/>
                    <a:pt x="1422444" y="383804"/>
                    <a:pt x="1426191" y="382138"/>
                  </a:cubicBezTo>
                  <a:cubicBezTo>
                    <a:pt x="1426194" y="382136"/>
                    <a:pt x="1451779" y="373608"/>
                    <a:pt x="1456898" y="371902"/>
                  </a:cubicBezTo>
                  <a:lnTo>
                    <a:pt x="1467134" y="368490"/>
                  </a:lnTo>
                  <a:cubicBezTo>
                    <a:pt x="1470546" y="367353"/>
                    <a:pt x="1474377" y="367073"/>
                    <a:pt x="1477370" y="365078"/>
                  </a:cubicBezTo>
                  <a:cubicBezTo>
                    <a:pt x="1490599" y="356259"/>
                    <a:pt x="1483716" y="359551"/>
                    <a:pt x="1497842" y="354842"/>
                  </a:cubicBezTo>
                  <a:cubicBezTo>
                    <a:pt x="1527168" y="335289"/>
                    <a:pt x="1490066" y="358729"/>
                    <a:pt x="1518313" y="344606"/>
                  </a:cubicBezTo>
                  <a:cubicBezTo>
                    <a:pt x="1521981" y="342772"/>
                    <a:pt x="1524881" y="339616"/>
                    <a:pt x="1528549" y="337782"/>
                  </a:cubicBezTo>
                  <a:cubicBezTo>
                    <a:pt x="1531766" y="336174"/>
                    <a:pt x="1535568" y="335978"/>
                    <a:pt x="1538785" y="334370"/>
                  </a:cubicBezTo>
                  <a:cubicBezTo>
                    <a:pt x="1542453" y="332536"/>
                    <a:pt x="1545274" y="329212"/>
                    <a:pt x="1549021" y="327547"/>
                  </a:cubicBezTo>
                  <a:cubicBezTo>
                    <a:pt x="1549025" y="327545"/>
                    <a:pt x="1574609" y="319017"/>
                    <a:pt x="1579728" y="317311"/>
                  </a:cubicBezTo>
                  <a:lnTo>
                    <a:pt x="1610436" y="307075"/>
                  </a:lnTo>
                  <a:lnTo>
                    <a:pt x="1630907" y="300251"/>
                  </a:lnTo>
                  <a:lnTo>
                    <a:pt x="1644555" y="296839"/>
                  </a:lnTo>
                  <a:cubicBezTo>
                    <a:pt x="1647967" y="294564"/>
                    <a:pt x="1651022" y="291630"/>
                    <a:pt x="1654791" y="290015"/>
                  </a:cubicBezTo>
                  <a:cubicBezTo>
                    <a:pt x="1659101" y="288168"/>
                    <a:pt x="1663947" y="287951"/>
                    <a:pt x="1668439" y="286603"/>
                  </a:cubicBezTo>
                  <a:cubicBezTo>
                    <a:pt x="1675328" y="284536"/>
                    <a:pt x="1682086" y="282053"/>
                    <a:pt x="1688910" y="279779"/>
                  </a:cubicBezTo>
                  <a:lnTo>
                    <a:pt x="1719618" y="269544"/>
                  </a:lnTo>
                  <a:lnTo>
                    <a:pt x="1740089" y="262720"/>
                  </a:lnTo>
                  <a:cubicBezTo>
                    <a:pt x="1746913" y="261583"/>
                    <a:pt x="1753808" y="260809"/>
                    <a:pt x="1760561" y="259308"/>
                  </a:cubicBezTo>
                  <a:cubicBezTo>
                    <a:pt x="1764072" y="258528"/>
                    <a:pt x="1767339" y="256884"/>
                    <a:pt x="1770797" y="255896"/>
                  </a:cubicBezTo>
                  <a:cubicBezTo>
                    <a:pt x="1775306" y="254608"/>
                    <a:pt x="1779953" y="253831"/>
                    <a:pt x="1784444" y="252484"/>
                  </a:cubicBezTo>
                  <a:cubicBezTo>
                    <a:pt x="1791334" y="250417"/>
                    <a:pt x="1798092" y="247935"/>
                    <a:pt x="1804916" y="245660"/>
                  </a:cubicBezTo>
                  <a:lnTo>
                    <a:pt x="1825388" y="238836"/>
                  </a:lnTo>
                  <a:lnTo>
                    <a:pt x="1845859" y="232012"/>
                  </a:lnTo>
                  <a:cubicBezTo>
                    <a:pt x="1849271" y="230875"/>
                    <a:pt x="1852606" y="229472"/>
                    <a:pt x="1856095" y="228600"/>
                  </a:cubicBezTo>
                  <a:cubicBezTo>
                    <a:pt x="1860644" y="227463"/>
                    <a:pt x="1865251" y="226535"/>
                    <a:pt x="1869743" y="225188"/>
                  </a:cubicBezTo>
                  <a:cubicBezTo>
                    <a:pt x="1876633" y="223121"/>
                    <a:pt x="1883162" y="219776"/>
                    <a:pt x="1890215" y="218365"/>
                  </a:cubicBezTo>
                  <a:cubicBezTo>
                    <a:pt x="1914327" y="213542"/>
                    <a:pt x="1901773" y="216787"/>
                    <a:pt x="1927746" y="208129"/>
                  </a:cubicBezTo>
                  <a:lnTo>
                    <a:pt x="1937982" y="204717"/>
                  </a:lnTo>
                  <a:cubicBezTo>
                    <a:pt x="1941394" y="203580"/>
                    <a:pt x="1944691" y="202010"/>
                    <a:pt x="1948218" y="201305"/>
                  </a:cubicBezTo>
                  <a:cubicBezTo>
                    <a:pt x="1972330" y="196482"/>
                    <a:pt x="1959776" y="199727"/>
                    <a:pt x="1985749" y="191069"/>
                  </a:cubicBezTo>
                  <a:cubicBezTo>
                    <a:pt x="1989161" y="189932"/>
                    <a:pt x="1992992" y="189652"/>
                    <a:pt x="1995985" y="187657"/>
                  </a:cubicBezTo>
                  <a:cubicBezTo>
                    <a:pt x="2012206" y="176843"/>
                    <a:pt x="2002331" y="182130"/>
                    <a:pt x="2026692" y="174009"/>
                  </a:cubicBezTo>
                  <a:lnTo>
                    <a:pt x="2057400" y="163773"/>
                  </a:lnTo>
                  <a:lnTo>
                    <a:pt x="2067636" y="160362"/>
                  </a:lnTo>
                  <a:cubicBezTo>
                    <a:pt x="2071048" y="158087"/>
                    <a:pt x="2074102" y="155153"/>
                    <a:pt x="2077871" y="153538"/>
                  </a:cubicBezTo>
                  <a:cubicBezTo>
                    <a:pt x="2082181" y="151691"/>
                    <a:pt x="2087027" y="151473"/>
                    <a:pt x="2091519" y="150126"/>
                  </a:cubicBezTo>
                  <a:cubicBezTo>
                    <a:pt x="2098409" y="148059"/>
                    <a:pt x="2105167" y="145577"/>
                    <a:pt x="2111991" y="143302"/>
                  </a:cubicBezTo>
                  <a:lnTo>
                    <a:pt x="2122227" y="139890"/>
                  </a:lnTo>
                  <a:cubicBezTo>
                    <a:pt x="2125639" y="138753"/>
                    <a:pt x="2128936" y="137183"/>
                    <a:pt x="2132462" y="136478"/>
                  </a:cubicBezTo>
                  <a:cubicBezTo>
                    <a:pt x="2138149" y="135341"/>
                    <a:pt x="2143861" y="134324"/>
                    <a:pt x="2149522" y="133066"/>
                  </a:cubicBezTo>
                  <a:cubicBezTo>
                    <a:pt x="2164806" y="129670"/>
                    <a:pt x="2163507" y="128815"/>
                    <a:pt x="2180230" y="126242"/>
                  </a:cubicBezTo>
                  <a:cubicBezTo>
                    <a:pt x="2189293" y="124848"/>
                    <a:pt x="2198481" y="124337"/>
                    <a:pt x="2207525" y="122830"/>
                  </a:cubicBezTo>
                  <a:cubicBezTo>
                    <a:pt x="2212151" y="122059"/>
                    <a:pt x="2216595" y="120435"/>
                    <a:pt x="2221173" y="119418"/>
                  </a:cubicBezTo>
                  <a:cubicBezTo>
                    <a:pt x="2226834" y="118160"/>
                    <a:pt x="2232501" y="116888"/>
                    <a:pt x="2238233" y="116006"/>
                  </a:cubicBezTo>
                  <a:cubicBezTo>
                    <a:pt x="2247296" y="114612"/>
                    <a:pt x="2256430" y="113731"/>
                    <a:pt x="2265528" y="112594"/>
                  </a:cubicBezTo>
                  <a:lnTo>
                    <a:pt x="2316707" y="95535"/>
                  </a:lnTo>
                  <a:lnTo>
                    <a:pt x="2326943" y="92123"/>
                  </a:lnTo>
                  <a:cubicBezTo>
                    <a:pt x="2330355" y="90986"/>
                    <a:pt x="2333631" y="89302"/>
                    <a:pt x="2337179" y="88711"/>
                  </a:cubicBezTo>
                  <a:cubicBezTo>
                    <a:pt x="2388281" y="80194"/>
                    <a:pt x="2364371" y="83415"/>
                    <a:pt x="2408830" y="78475"/>
                  </a:cubicBezTo>
                  <a:cubicBezTo>
                    <a:pt x="2415654" y="76200"/>
                    <a:pt x="2423316" y="75641"/>
                    <a:pt x="2429301" y="71651"/>
                  </a:cubicBezTo>
                  <a:cubicBezTo>
                    <a:pt x="2432713" y="69376"/>
                    <a:pt x="2435790" y="66492"/>
                    <a:pt x="2439537" y="64827"/>
                  </a:cubicBezTo>
                  <a:cubicBezTo>
                    <a:pt x="2446110" y="61906"/>
                    <a:pt x="2453185" y="60278"/>
                    <a:pt x="2460009" y="58003"/>
                  </a:cubicBezTo>
                  <a:lnTo>
                    <a:pt x="2470244" y="54591"/>
                  </a:lnTo>
                  <a:cubicBezTo>
                    <a:pt x="2473656" y="53454"/>
                    <a:pt x="2477487" y="53174"/>
                    <a:pt x="2480480" y="51179"/>
                  </a:cubicBezTo>
                  <a:cubicBezTo>
                    <a:pt x="2483892" y="48905"/>
                    <a:pt x="2486969" y="46021"/>
                    <a:pt x="2490716" y="44356"/>
                  </a:cubicBezTo>
                  <a:cubicBezTo>
                    <a:pt x="2490718" y="44355"/>
                    <a:pt x="2516305" y="35826"/>
                    <a:pt x="2521424" y="34120"/>
                  </a:cubicBezTo>
                  <a:cubicBezTo>
                    <a:pt x="2524836" y="32983"/>
                    <a:pt x="2528667" y="32703"/>
                    <a:pt x="2531659" y="30708"/>
                  </a:cubicBezTo>
                  <a:lnTo>
                    <a:pt x="2541895" y="23884"/>
                  </a:lnTo>
                  <a:cubicBezTo>
                    <a:pt x="2548566" y="13877"/>
                    <a:pt x="2549306" y="14713"/>
                    <a:pt x="2552131" y="3412"/>
                  </a:cubicBezTo>
                  <a:cubicBezTo>
                    <a:pt x="2552407" y="2309"/>
                    <a:pt x="2552131" y="1137"/>
                    <a:pt x="2552131" y="0"/>
                  </a:cubicBezTo>
                </a:path>
              </a:pathLst>
            </a:cu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800">
                <a:solidFill>
                  <a:schemeClr val="tx1"/>
                </a:solidFill>
                <a:latin typeface="Arial"/>
              </a:endParaRPr>
            </a:p>
          </p:txBody>
        </p:sp>
        <p:sp>
          <p:nvSpPr>
            <p:cNvPr id="76" name="Freeform: Shape 75">
              <a:extLst>
                <a:ext uri="{FF2B5EF4-FFF2-40B4-BE49-F238E27FC236}">
                  <a16:creationId xmlns:a16="http://schemas.microsoft.com/office/drawing/2014/main" id="{F5731746-DDB1-4011-A2AA-D71BB5C3BF8F}"/>
                </a:ext>
              </a:extLst>
            </p:cNvPr>
            <p:cNvSpPr/>
            <p:nvPr/>
          </p:nvSpPr>
          <p:spPr>
            <a:xfrm>
              <a:off x="3651154" y="2697156"/>
              <a:ext cx="1908980" cy="1200150"/>
            </a:xfrm>
            <a:custGeom>
              <a:avLst/>
              <a:gdLst>
                <a:gd name="connsiteX0" fmla="*/ 0 w 2545307"/>
                <a:gd name="connsiteY0" fmla="*/ 1600200 h 1600200"/>
                <a:gd name="connsiteX1" fmla="*/ 13647 w 2545307"/>
                <a:gd name="connsiteY1" fmla="*/ 1562669 h 1600200"/>
                <a:gd name="connsiteX2" fmla="*/ 17059 w 2545307"/>
                <a:gd name="connsiteY2" fmla="*/ 1552433 h 1600200"/>
                <a:gd name="connsiteX3" fmla="*/ 23883 w 2545307"/>
                <a:gd name="connsiteY3" fmla="*/ 1542197 h 1600200"/>
                <a:gd name="connsiteX4" fmla="*/ 27295 w 2545307"/>
                <a:gd name="connsiteY4" fmla="*/ 1531961 h 1600200"/>
                <a:gd name="connsiteX5" fmla="*/ 40943 w 2545307"/>
                <a:gd name="connsiteY5" fmla="*/ 1511490 h 1600200"/>
                <a:gd name="connsiteX6" fmla="*/ 47767 w 2545307"/>
                <a:gd name="connsiteY6" fmla="*/ 1501254 h 1600200"/>
                <a:gd name="connsiteX7" fmla="*/ 58003 w 2545307"/>
                <a:gd name="connsiteY7" fmla="*/ 1480782 h 1600200"/>
                <a:gd name="connsiteX8" fmla="*/ 61415 w 2545307"/>
                <a:gd name="connsiteY8" fmla="*/ 1470546 h 1600200"/>
                <a:gd name="connsiteX9" fmla="*/ 68238 w 2545307"/>
                <a:gd name="connsiteY9" fmla="*/ 1460311 h 1600200"/>
                <a:gd name="connsiteX10" fmla="*/ 71650 w 2545307"/>
                <a:gd name="connsiteY10" fmla="*/ 1450075 h 1600200"/>
                <a:gd name="connsiteX11" fmla="*/ 78474 w 2545307"/>
                <a:gd name="connsiteY11" fmla="*/ 1439839 h 1600200"/>
                <a:gd name="connsiteX12" fmla="*/ 81886 w 2545307"/>
                <a:gd name="connsiteY12" fmla="*/ 1429603 h 1600200"/>
                <a:gd name="connsiteX13" fmla="*/ 95534 w 2545307"/>
                <a:gd name="connsiteY13" fmla="*/ 1409131 h 1600200"/>
                <a:gd name="connsiteX14" fmla="*/ 98946 w 2545307"/>
                <a:gd name="connsiteY14" fmla="*/ 1398896 h 1600200"/>
                <a:gd name="connsiteX15" fmla="*/ 119418 w 2545307"/>
                <a:gd name="connsiteY15" fmla="*/ 1368188 h 1600200"/>
                <a:gd name="connsiteX16" fmla="*/ 133065 w 2545307"/>
                <a:gd name="connsiteY16" fmla="*/ 1347716 h 1600200"/>
                <a:gd name="connsiteX17" fmla="*/ 139889 w 2545307"/>
                <a:gd name="connsiteY17" fmla="*/ 1337481 h 1600200"/>
                <a:gd name="connsiteX18" fmla="*/ 150125 w 2545307"/>
                <a:gd name="connsiteY18" fmla="*/ 1317009 h 1600200"/>
                <a:gd name="connsiteX19" fmla="*/ 156949 w 2545307"/>
                <a:gd name="connsiteY19" fmla="*/ 1296537 h 1600200"/>
                <a:gd name="connsiteX20" fmla="*/ 160361 w 2545307"/>
                <a:gd name="connsiteY20" fmla="*/ 1286302 h 1600200"/>
                <a:gd name="connsiteX21" fmla="*/ 167185 w 2545307"/>
                <a:gd name="connsiteY21" fmla="*/ 1276066 h 1600200"/>
                <a:gd name="connsiteX22" fmla="*/ 170597 w 2545307"/>
                <a:gd name="connsiteY22" fmla="*/ 1265830 h 1600200"/>
                <a:gd name="connsiteX23" fmla="*/ 180832 w 2545307"/>
                <a:gd name="connsiteY23" fmla="*/ 1255594 h 1600200"/>
                <a:gd name="connsiteX24" fmla="*/ 194480 w 2545307"/>
                <a:gd name="connsiteY24" fmla="*/ 1235122 h 1600200"/>
                <a:gd name="connsiteX25" fmla="*/ 197892 w 2545307"/>
                <a:gd name="connsiteY25" fmla="*/ 1224887 h 1600200"/>
                <a:gd name="connsiteX26" fmla="*/ 214952 w 2545307"/>
                <a:gd name="connsiteY26" fmla="*/ 1204415 h 1600200"/>
                <a:gd name="connsiteX27" fmla="*/ 225188 w 2545307"/>
                <a:gd name="connsiteY27" fmla="*/ 1183943 h 1600200"/>
                <a:gd name="connsiteX28" fmla="*/ 235424 w 2545307"/>
                <a:gd name="connsiteY28" fmla="*/ 1180531 h 1600200"/>
                <a:gd name="connsiteX29" fmla="*/ 249071 w 2545307"/>
                <a:gd name="connsiteY29" fmla="*/ 1160060 h 1600200"/>
                <a:gd name="connsiteX30" fmla="*/ 255895 w 2545307"/>
                <a:gd name="connsiteY30" fmla="*/ 1149824 h 1600200"/>
                <a:gd name="connsiteX31" fmla="*/ 266131 w 2545307"/>
                <a:gd name="connsiteY31" fmla="*/ 1143000 h 1600200"/>
                <a:gd name="connsiteX32" fmla="*/ 279779 w 2545307"/>
                <a:gd name="connsiteY32" fmla="*/ 1129352 h 1600200"/>
                <a:gd name="connsiteX33" fmla="*/ 283191 w 2545307"/>
                <a:gd name="connsiteY33" fmla="*/ 1119116 h 1600200"/>
                <a:gd name="connsiteX34" fmla="*/ 293427 w 2545307"/>
                <a:gd name="connsiteY34" fmla="*/ 1112293 h 1600200"/>
                <a:gd name="connsiteX35" fmla="*/ 317310 w 2545307"/>
                <a:gd name="connsiteY35" fmla="*/ 1088409 h 1600200"/>
                <a:gd name="connsiteX36" fmla="*/ 324134 w 2545307"/>
                <a:gd name="connsiteY36" fmla="*/ 1078173 h 1600200"/>
                <a:gd name="connsiteX37" fmla="*/ 334370 w 2545307"/>
                <a:gd name="connsiteY37" fmla="*/ 1071349 h 1600200"/>
                <a:gd name="connsiteX38" fmla="*/ 358253 w 2545307"/>
                <a:gd name="connsiteY38" fmla="*/ 1044054 h 1600200"/>
                <a:gd name="connsiteX39" fmla="*/ 382137 w 2545307"/>
                <a:gd name="connsiteY39" fmla="*/ 1020170 h 1600200"/>
                <a:gd name="connsiteX40" fmla="*/ 395785 w 2545307"/>
                <a:gd name="connsiteY40" fmla="*/ 999699 h 1600200"/>
                <a:gd name="connsiteX41" fmla="*/ 416256 w 2545307"/>
                <a:gd name="connsiteY41" fmla="*/ 986051 h 1600200"/>
                <a:gd name="connsiteX42" fmla="*/ 443552 w 2545307"/>
                <a:gd name="connsiteY42" fmla="*/ 962167 h 1600200"/>
                <a:gd name="connsiteX43" fmla="*/ 453788 w 2545307"/>
                <a:gd name="connsiteY43" fmla="*/ 955343 h 1600200"/>
                <a:gd name="connsiteX44" fmla="*/ 457200 w 2545307"/>
                <a:gd name="connsiteY44" fmla="*/ 945108 h 1600200"/>
                <a:gd name="connsiteX45" fmla="*/ 467435 w 2545307"/>
                <a:gd name="connsiteY45" fmla="*/ 938284 h 1600200"/>
                <a:gd name="connsiteX46" fmla="*/ 487907 w 2545307"/>
                <a:gd name="connsiteY46" fmla="*/ 921224 h 1600200"/>
                <a:gd name="connsiteX47" fmla="*/ 504967 w 2545307"/>
                <a:gd name="connsiteY47" fmla="*/ 904164 h 1600200"/>
                <a:gd name="connsiteX48" fmla="*/ 511791 w 2545307"/>
                <a:gd name="connsiteY48" fmla="*/ 893928 h 1600200"/>
                <a:gd name="connsiteX49" fmla="*/ 522027 w 2545307"/>
                <a:gd name="connsiteY49" fmla="*/ 887105 h 1600200"/>
                <a:gd name="connsiteX50" fmla="*/ 535674 w 2545307"/>
                <a:gd name="connsiteY50" fmla="*/ 873457 h 1600200"/>
                <a:gd name="connsiteX51" fmla="*/ 556146 w 2545307"/>
                <a:gd name="connsiteY51" fmla="*/ 859809 h 1600200"/>
                <a:gd name="connsiteX52" fmla="*/ 566382 w 2545307"/>
                <a:gd name="connsiteY52" fmla="*/ 852985 h 1600200"/>
                <a:gd name="connsiteX53" fmla="*/ 576618 w 2545307"/>
                <a:gd name="connsiteY53" fmla="*/ 846161 h 1600200"/>
                <a:gd name="connsiteX54" fmla="*/ 603913 w 2545307"/>
                <a:gd name="connsiteY54" fmla="*/ 822278 h 1600200"/>
                <a:gd name="connsiteX55" fmla="*/ 614149 w 2545307"/>
                <a:gd name="connsiteY55" fmla="*/ 812042 h 1600200"/>
                <a:gd name="connsiteX56" fmla="*/ 634621 w 2545307"/>
                <a:gd name="connsiteY56" fmla="*/ 798394 h 1600200"/>
                <a:gd name="connsiteX57" fmla="*/ 644856 w 2545307"/>
                <a:gd name="connsiteY57" fmla="*/ 791570 h 1600200"/>
                <a:gd name="connsiteX58" fmla="*/ 665328 w 2545307"/>
                <a:gd name="connsiteY58" fmla="*/ 777922 h 1600200"/>
                <a:gd name="connsiteX59" fmla="*/ 672152 w 2545307"/>
                <a:gd name="connsiteY59" fmla="*/ 767687 h 1600200"/>
                <a:gd name="connsiteX60" fmla="*/ 682388 w 2545307"/>
                <a:gd name="connsiteY60" fmla="*/ 764275 h 1600200"/>
                <a:gd name="connsiteX61" fmla="*/ 692624 w 2545307"/>
                <a:gd name="connsiteY61" fmla="*/ 757451 h 1600200"/>
                <a:gd name="connsiteX62" fmla="*/ 709683 w 2545307"/>
                <a:gd name="connsiteY62" fmla="*/ 743803 h 1600200"/>
                <a:gd name="connsiteX63" fmla="*/ 716507 w 2545307"/>
                <a:gd name="connsiteY63" fmla="*/ 733567 h 1600200"/>
                <a:gd name="connsiteX64" fmla="*/ 726743 w 2545307"/>
                <a:gd name="connsiteY64" fmla="*/ 730155 h 1600200"/>
                <a:gd name="connsiteX65" fmla="*/ 747215 w 2545307"/>
                <a:gd name="connsiteY65" fmla="*/ 716508 h 1600200"/>
                <a:gd name="connsiteX66" fmla="*/ 754038 w 2545307"/>
                <a:gd name="connsiteY66" fmla="*/ 706272 h 1600200"/>
                <a:gd name="connsiteX67" fmla="*/ 774510 w 2545307"/>
                <a:gd name="connsiteY67" fmla="*/ 696036 h 1600200"/>
                <a:gd name="connsiteX68" fmla="*/ 801806 w 2545307"/>
                <a:gd name="connsiteY68" fmla="*/ 672152 h 1600200"/>
                <a:gd name="connsiteX69" fmla="*/ 832513 w 2545307"/>
                <a:gd name="connsiteY69" fmla="*/ 648269 h 1600200"/>
                <a:gd name="connsiteX70" fmla="*/ 842749 w 2545307"/>
                <a:gd name="connsiteY70" fmla="*/ 641445 h 1600200"/>
                <a:gd name="connsiteX71" fmla="*/ 852985 w 2545307"/>
                <a:gd name="connsiteY71" fmla="*/ 634621 h 1600200"/>
                <a:gd name="connsiteX72" fmla="*/ 863221 w 2545307"/>
                <a:gd name="connsiteY72" fmla="*/ 631209 h 1600200"/>
                <a:gd name="connsiteX73" fmla="*/ 883692 w 2545307"/>
                <a:gd name="connsiteY73" fmla="*/ 617561 h 1600200"/>
                <a:gd name="connsiteX74" fmla="*/ 893928 w 2545307"/>
                <a:gd name="connsiteY74" fmla="*/ 614149 h 1600200"/>
                <a:gd name="connsiteX75" fmla="*/ 914400 w 2545307"/>
                <a:gd name="connsiteY75" fmla="*/ 600502 h 1600200"/>
                <a:gd name="connsiteX76" fmla="*/ 934871 w 2545307"/>
                <a:gd name="connsiteY76" fmla="*/ 590266 h 1600200"/>
                <a:gd name="connsiteX77" fmla="*/ 945107 w 2545307"/>
                <a:gd name="connsiteY77" fmla="*/ 586854 h 1600200"/>
                <a:gd name="connsiteX78" fmla="*/ 955343 w 2545307"/>
                <a:gd name="connsiteY78" fmla="*/ 580030 h 1600200"/>
                <a:gd name="connsiteX79" fmla="*/ 975815 w 2545307"/>
                <a:gd name="connsiteY79" fmla="*/ 573206 h 1600200"/>
                <a:gd name="connsiteX80" fmla="*/ 996286 w 2545307"/>
                <a:gd name="connsiteY80" fmla="*/ 562970 h 1600200"/>
                <a:gd name="connsiteX81" fmla="*/ 1006522 w 2545307"/>
                <a:gd name="connsiteY81" fmla="*/ 556146 h 1600200"/>
                <a:gd name="connsiteX82" fmla="*/ 1016758 w 2545307"/>
                <a:gd name="connsiteY82" fmla="*/ 552734 h 1600200"/>
                <a:gd name="connsiteX83" fmla="*/ 1037230 w 2545307"/>
                <a:gd name="connsiteY83" fmla="*/ 539087 h 1600200"/>
                <a:gd name="connsiteX84" fmla="*/ 1057701 w 2545307"/>
                <a:gd name="connsiteY84" fmla="*/ 532263 h 1600200"/>
                <a:gd name="connsiteX85" fmla="*/ 1088409 w 2545307"/>
                <a:gd name="connsiteY85" fmla="*/ 515203 h 1600200"/>
                <a:gd name="connsiteX86" fmla="*/ 1105468 w 2545307"/>
                <a:gd name="connsiteY86" fmla="*/ 498143 h 1600200"/>
                <a:gd name="connsiteX87" fmla="*/ 1129352 w 2545307"/>
                <a:gd name="connsiteY87" fmla="*/ 484496 h 1600200"/>
                <a:gd name="connsiteX88" fmla="*/ 1143000 w 2545307"/>
                <a:gd name="connsiteY88" fmla="*/ 474260 h 1600200"/>
                <a:gd name="connsiteX89" fmla="*/ 1153235 w 2545307"/>
                <a:gd name="connsiteY89" fmla="*/ 470848 h 1600200"/>
                <a:gd name="connsiteX90" fmla="*/ 1173707 w 2545307"/>
                <a:gd name="connsiteY90" fmla="*/ 457200 h 1600200"/>
                <a:gd name="connsiteX91" fmla="*/ 1194179 w 2545307"/>
                <a:gd name="connsiteY91" fmla="*/ 446964 h 1600200"/>
                <a:gd name="connsiteX92" fmla="*/ 1204415 w 2545307"/>
                <a:gd name="connsiteY92" fmla="*/ 443552 h 1600200"/>
                <a:gd name="connsiteX93" fmla="*/ 1214650 w 2545307"/>
                <a:gd name="connsiteY93" fmla="*/ 436728 h 1600200"/>
                <a:gd name="connsiteX94" fmla="*/ 1235122 w 2545307"/>
                <a:gd name="connsiteY94" fmla="*/ 429905 h 1600200"/>
                <a:gd name="connsiteX95" fmla="*/ 1245358 w 2545307"/>
                <a:gd name="connsiteY95" fmla="*/ 426493 h 1600200"/>
                <a:gd name="connsiteX96" fmla="*/ 1265830 w 2545307"/>
                <a:gd name="connsiteY96" fmla="*/ 419669 h 1600200"/>
                <a:gd name="connsiteX97" fmla="*/ 1276065 w 2545307"/>
                <a:gd name="connsiteY97" fmla="*/ 416257 h 1600200"/>
                <a:gd name="connsiteX98" fmla="*/ 1289713 w 2545307"/>
                <a:gd name="connsiteY98" fmla="*/ 412845 h 1600200"/>
                <a:gd name="connsiteX99" fmla="*/ 1310185 w 2545307"/>
                <a:gd name="connsiteY99" fmla="*/ 402609 h 1600200"/>
                <a:gd name="connsiteX100" fmla="*/ 1320421 w 2545307"/>
                <a:gd name="connsiteY100" fmla="*/ 395785 h 1600200"/>
                <a:gd name="connsiteX101" fmla="*/ 1337480 w 2545307"/>
                <a:gd name="connsiteY101" fmla="*/ 392373 h 1600200"/>
                <a:gd name="connsiteX102" fmla="*/ 1368188 w 2545307"/>
                <a:gd name="connsiteY102" fmla="*/ 378725 h 1600200"/>
                <a:gd name="connsiteX103" fmla="*/ 1378424 w 2545307"/>
                <a:gd name="connsiteY103" fmla="*/ 375313 h 1600200"/>
                <a:gd name="connsiteX104" fmla="*/ 1409131 w 2545307"/>
                <a:gd name="connsiteY104" fmla="*/ 361666 h 1600200"/>
                <a:gd name="connsiteX105" fmla="*/ 1433015 w 2545307"/>
                <a:gd name="connsiteY105" fmla="*/ 351430 h 1600200"/>
                <a:gd name="connsiteX106" fmla="*/ 1443250 w 2545307"/>
                <a:gd name="connsiteY106" fmla="*/ 344606 h 1600200"/>
                <a:gd name="connsiteX107" fmla="*/ 1480782 w 2545307"/>
                <a:gd name="connsiteY107" fmla="*/ 337782 h 1600200"/>
                <a:gd name="connsiteX108" fmla="*/ 1501253 w 2545307"/>
                <a:gd name="connsiteY108" fmla="*/ 327546 h 1600200"/>
                <a:gd name="connsiteX109" fmla="*/ 1528549 w 2545307"/>
                <a:gd name="connsiteY109" fmla="*/ 313899 h 1600200"/>
                <a:gd name="connsiteX110" fmla="*/ 1538785 w 2545307"/>
                <a:gd name="connsiteY110" fmla="*/ 310487 h 1600200"/>
                <a:gd name="connsiteX111" fmla="*/ 1549021 w 2545307"/>
                <a:gd name="connsiteY111" fmla="*/ 303663 h 1600200"/>
                <a:gd name="connsiteX112" fmla="*/ 1583140 w 2545307"/>
                <a:gd name="connsiteY112" fmla="*/ 293427 h 1600200"/>
                <a:gd name="connsiteX113" fmla="*/ 1600200 w 2545307"/>
                <a:gd name="connsiteY113" fmla="*/ 283191 h 1600200"/>
                <a:gd name="connsiteX114" fmla="*/ 1630907 w 2545307"/>
                <a:gd name="connsiteY114" fmla="*/ 276367 h 1600200"/>
                <a:gd name="connsiteX115" fmla="*/ 1641143 w 2545307"/>
                <a:gd name="connsiteY115" fmla="*/ 269543 h 1600200"/>
                <a:gd name="connsiteX116" fmla="*/ 1654791 w 2545307"/>
                <a:gd name="connsiteY116" fmla="*/ 262719 h 1600200"/>
                <a:gd name="connsiteX117" fmla="*/ 1671850 w 2545307"/>
                <a:gd name="connsiteY117" fmla="*/ 255896 h 1600200"/>
                <a:gd name="connsiteX118" fmla="*/ 1682086 w 2545307"/>
                <a:gd name="connsiteY118" fmla="*/ 252484 h 1600200"/>
                <a:gd name="connsiteX119" fmla="*/ 1692322 w 2545307"/>
                <a:gd name="connsiteY119" fmla="*/ 245660 h 1600200"/>
                <a:gd name="connsiteX120" fmla="*/ 1729853 w 2545307"/>
                <a:gd name="connsiteY120" fmla="*/ 235424 h 1600200"/>
                <a:gd name="connsiteX121" fmla="*/ 1750325 w 2545307"/>
                <a:gd name="connsiteY121" fmla="*/ 221776 h 1600200"/>
                <a:gd name="connsiteX122" fmla="*/ 1791268 w 2545307"/>
                <a:gd name="connsiteY122" fmla="*/ 208128 h 1600200"/>
                <a:gd name="connsiteX123" fmla="*/ 1811740 w 2545307"/>
                <a:gd name="connsiteY123" fmla="*/ 201305 h 1600200"/>
                <a:gd name="connsiteX124" fmla="*/ 1839035 w 2545307"/>
                <a:gd name="connsiteY124" fmla="*/ 194481 h 1600200"/>
                <a:gd name="connsiteX125" fmla="*/ 1866331 w 2545307"/>
                <a:gd name="connsiteY125" fmla="*/ 187657 h 1600200"/>
                <a:gd name="connsiteX126" fmla="*/ 1886803 w 2545307"/>
                <a:gd name="connsiteY126" fmla="*/ 180833 h 1600200"/>
                <a:gd name="connsiteX127" fmla="*/ 1897038 w 2545307"/>
                <a:gd name="connsiteY127" fmla="*/ 177421 h 1600200"/>
                <a:gd name="connsiteX128" fmla="*/ 1927746 w 2545307"/>
                <a:gd name="connsiteY128" fmla="*/ 163773 h 1600200"/>
                <a:gd name="connsiteX129" fmla="*/ 1937982 w 2545307"/>
                <a:gd name="connsiteY129" fmla="*/ 160361 h 1600200"/>
                <a:gd name="connsiteX130" fmla="*/ 1995985 w 2545307"/>
                <a:gd name="connsiteY130" fmla="*/ 153537 h 1600200"/>
                <a:gd name="connsiteX131" fmla="*/ 2013044 w 2545307"/>
                <a:gd name="connsiteY131" fmla="*/ 150125 h 1600200"/>
                <a:gd name="connsiteX132" fmla="*/ 2036928 w 2545307"/>
                <a:gd name="connsiteY132" fmla="*/ 139890 h 1600200"/>
                <a:gd name="connsiteX133" fmla="*/ 2050576 w 2545307"/>
                <a:gd name="connsiteY133" fmla="*/ 133066 h 1600200"/>
                <a:gd name="connsiteX134" fmla="*/ 2071047 w 2545307"/>
                <a:gd name="connsiteY134" fmla="*/ 126242 h 1600200"/>
                <a:gd name="connsiteX135" fmla="*/ 2081283 w 2545307"/>
                <a:gd name="connsiteY135" fmla="*/ 122830 h 1600200"/>
                <a:gd name="connsiteX136" fmla="*/ 2105167 w 2545307"/>
                <a:gd name="connsiteY136" fmla="*/ 119418 h 1600200"/>
                <a:gd name="connsiteX137" fmla="*/ 2129050 w 2545307"/>
                <a:gd name="connsiteY137" fmla="*/ 112594 h 1600200"/>
                <a:gd name="connsiteX138" fmla="*/ 2163170 w 2545307"/>
                <a:gd name="connsiteY138" fmla="*/ 105770 h 1600200"/>
                <a:gd name="connsiteX139" fmla="*/ 2180230 w 2545307"/>
                <a:gd name="connsiteY139" fmla="*/ 102358 h 1600200"/>
                <a:gd name="connsiteX140" fmla="*/ 2217761 w 2545307"/>
                <a:gd name="connsiteY140" fmla="*/ 98946 h 1600200"/>
                <a:gd name="connsiteX141" fmla="*/ 2231409 w 2545307"/>
                <a:gd name="connsiteY141" fmla="*/ 95534 h 1600200"/>
                <a:gd name="connsiteX142" fmla="*/ 2262116 w 2545307"/>
                <a:gd name="connsiteY142" fmla="*/ 88711 h 1600200"/>
                <a:gd name="connsiteX143" fmla="*/ 2272352 w 2545307"/>
                <a:gd name="connsiteY143" fmla="*/ 85299 h 1600200"/>
                <a:gd name="connsiteX144" fmla="*/ 2306471 w 2545307"/>
                <a:gd name="connsiteY144" fmla="*/ 75063 h 1600200"/>
                <a:gd name="connsiteX145" fmla="*/ 2337179 w 2545307"/>
                <a:gd name="connsiteY145" fmla="*/ 61415 h 1600200"/>
                <a:gd name="connsiteX146" fmla="*/ 2347415 w 2545307"/>
                <a:gd name="connsiteY146" fmla="*/ 58003 h 1600200"/>
                <a:gd name="connsiteX147" fmla="*/ 2367886 w 2545307"/>
                <a:gd name="connsiteY147" fmla="*/ 54591 h 1600200"/>
                <a:gd name="connsiteX148" fmla="*/ 2395182 w 2545307"/>
                <a:gd name="connsiteY148" fmla="*/ 47767 h 1600200"/>
                <a:gd name="connsiteX149" fmla="*/ 2408830 w 2545307"/>
                <a:gd name="connsiteY149" fmla="*/ 44355 h 1600200"/>
                <a:gd name="connsiteX150" fmla="*/ 2432713 w 2545307"/>
                <a:gd name="connsiteY150" fmla="*/ 40943 h 1600200"/>
                <a:gd name="connsiteX151" fmla="*/ 2446361 w 2545307"/>
                <a:gd name="connsiteY151" fmla="*/ 37531 h 1600200"/>
                <a:gd name="connsiteX152" fmla="*/ 2480480 w 2545307"/>
                <a:gd name="connsiteY152" fmla="*/ 30708 h 1600200"/>
                <a:gd name="connsiteX153" fmla="*/ 2494128 w 2545307"/>
                <a:gd name="connsiteY153" fmla="*/ 27296 h 1600200"/>
                <a:gd name="connsiteX154" fmla="*/ 2538483 w 2545307"/>
                <a:gd name="connsiteY154" fmla="*/ 17060 h 1600200"/>
                <a:gd name="connsiteX155" fmla="*/ 2545307 w 2545307"/>
                <a:gd name="connsiteY155"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2545307" h="1600200">
                  <a:moveTo>
                    <a:pt x="0" y="1600200"/>
                  </a:moveTo>
                  <a:cubicBezTo>
                    <a:pt x="9497" y="1576458"/>
                    <a:pt x="4886" y="1588955"/>
                    <a:pt x="13647" y="1562669"/>
                  </a:cubicBezTo>
                  <a:cubicBezTo>
                    <a:pt x="14784" y="1559257"/>
                    <a:pt x="15064" y="1555426"/>
                    <a:pt x="17059" y="1552433"/>
                  </a:cubicBezTo>
                  <a:cubicBezTo>
                    <a:pt x="19334" y="1549021"/>
                    <a:pt x="22049" y="1545865"/>
                    <a:pt x="23883" y="1542197"/>
                  </a:cubicBezTo>
                  <a:cubicBezTo>
                    <a:pt x="25491" y="1538980"/>
                    <a:pt x="25548" y="1535105"/>
                    <a:pt x="27295" y="1531961"/>
                  </a:cubicBezTo>
                  <a:cubicBezTo>
                    <a:pt x="31278" y="1524792"/>
                    <a:pt x="36394" y="1518314"/>
                    <a:pt x="40943" y="1511490"/>
                  </a:cubicBezTo>
                  <a:cubicBezTo>
                    <a:pt x="43218" y="1508078"/>
                    <a:pt x="46470" y="1505144"/>
                    <a:pt x="47767" y="1501254"/>
                  </a:cubicBezTo>
                  <a:cubicBezTo>
                    <a:pt x="56343" y="1475526"/>
                    <a:pt x="44774" y="1507239"/>
                    <a:pt x="58003" y="1480782"/>
                  </a:cubicBezTo>
                  <a:cubicBezTo>
                    <a:pt x="59611" y="1477565"/>
                    <a:pt x="59807" y="1473763"/>
                    <a:pt x="61415" y="1470546"/>
                  </a:cubicBezTo>
                  <a:cubicBezTo>
                    <a:pt x="63249" y="1466879"/>
                    <a:pt x="66404" y="1463978"/>
                    <a:pt x="68238" y="1460311"/>
                  </a:cubicBezTo>
                  <a:cubicBezTo>
                    <a:pt x="69846" y="1457094"/>
                    <a:pt x="70042" y="1453292"/>
                    <a:pt x="71650" y="1450075"/>
                  </a:cubicBezTo>
                  <a:cubicBezTo>
                    <a:pt x="73484" y="1446407"/>
                    <a:pt x="76640" y="1443507"/>
                    <a:pt x="78474" y="1439839"/>
                  </a:cubicBezTo>
                  <a:cubicBezTo>
                    <a:pt x="80082" y="1436622"/>
                    <a:pt x="80139" y="1432747"/>
                    <a:pt x="81886" y="1429603"/>
                  </a:cubicBezTo>
                  <a:cubicBezTo>
                    <a:pt x="85869" y="1422434"/>
                    <a:pt x="92940" y="1416911"/>
                    <a:pt x="95534" y="1409131"/>
                  </a:cubicBezTo>
                  <a:cubicBezTo>
                    <a:pt x="96671" y="1405719"/>
                    <a:pt x="97199" y="1402040"/>
                    <a:pt x="98946" y="1398896"/>
                  </a:cubicBezTo>
                  <a:cubicBezTo>
                    <a:pt x="98949" y="1398891"/>
                    <a:pt x="116005" y="1373308"/>
                    <a:pt x="119418" y="1368188"/>
                  </a:cubicBezTo>
                  <a:lnTo>
                    <a:pt x="133065" y="1347716"/>
                  </a:lnTo>
                  <a:lnTo>
                    <a:pt x="139889" y="1337481"/>
                  </a:lnTo>
                  <a:cubicBezTo>
                    <a:pt x="152333" y="1300150"/>
                    <a:pt x="132487" y="1356695"/>
                    <a:pt x="150125" y="1317009"/>
                  </a:cubicBezTo>
                  <a:cubicBezTo>
                    <a:pt x="153046" y="1310436"/>
                    <a:pt x="154674" y="1303361"/>
                    <a:pt x="156949" y="1296537"/>
                  </a:cubicBezTo>
                  <a:cubicBezTo>
                    <a:pt x="158086" y="1293125"/>
                    <a:pt x="158366" y="1289294"/>
                    <a:pt x="160361" y="1286302"/>
                  </a:cubicBezTo>
                  <a:cubicBezTo>
                    <a:pt x="162636" y="1282890"/>
                    <a:pt x="165351" y="1279734"/>
                    <a:pt x="167185" y="1276066"/>
                  </a:cubicBezTo>
                  <a:cubicBezTo>
                    <a:pt x="168793" y="1272849"/>
                    <a:pt x="168602" y="1268823"/>
                    <a:pt x="170597" y="1265830"/>
                  </a:cubicBezTo>
                  <a:cubicBezTo>
                    <a:pt x="173273" y="1261815"/>
                    <a:pt x="177420" y="1259006"/>
                    <a:pt x="180832" y="1255594"/>
                  </a:cubicBezTo>
                  <a:cubicBezTo>
                    <a:pt x="188944" y="1231257"/>
                    <a:pt x="177442" y="1260678"/>
                    <a:pt x="194480" y="1235122"/>
                  </a:cubicBezTo>
                  <a:cubicBezTo>
                    <a:pt x="196475" y="1232130"/>
                    <a:pt x="195897" y="1227879"/>
                    <a:pt x="197892" y="1224887"/>
                  </a:cubicBezTo>
                  <a:cubicBezTo>
                    <a:pt x="212982" y="1202253"/>
                    <a:pt x="203791" y="1226738"/>
                    <a:pt x="214952" y="1204415"/>
                  </a:cubicBezTo>
                  <a:cubicBezTo>
                    <a:pt x="219073" y="1196173"/>
                    <a:pt x="217039" y="1190462"/>
                    <a:pt x="225188" y="1183943"/>
                  </a:cubicBezTo>
                  <a:cubicBezTo>
                    <a:pt x="227996" y="1181696"/>
                    <a:pt x="232012" y="1181668"/>
                    <a:pt x="235424" y="1180531"/>
                  </a:cubicBezTo>
                  <a:lnTo>
                    <a:pt x="249071" y="1160060"/>
                  </a:lnTo>
                  <a:cubicBezTo>
                    <a:pt x="251346" y="1156648"/>
                    <a:pt x="252483" y="1152099"/>
                    <a:pt x="255895" y="1149824"/>
                  </a:cubicBezTo>
                  <a:lnTo>
                    <a:pt x="266131" y="1143000"/>
                  </a:lnTo>
                  <a:cubicBezTo>
                    <a:pt x="275230" y="1115704"/>
                    <a:pt x="261582" y="1147549"/>
                    <a:pt x="279779" y="1129352"/>
                  </a:cubicBezTo>
                  <a:cubicBezTo>
                    <a:pt x="282322" y="1126809"/>
                    <a:pt x="280944" y="1121924"/>
                    <a:pt x="283191" y="1119116"/>
                  </a:cubicBezTo>
                  <a:cubicBezTo>
                    <a:pt x="285753" y="1115914"/>
                    <a:pt x="290015" y="1114567"/>
                    <a:pt x="293427" y="1112293"/>
                  </a:cubicBezTo>
                  <a:cubicBezTo>
                    <a:pt x="309069" y="1088828"/>
                    <a:pt x="299294" y="1094414"/>
                    <a:pt x="317310" y="1088409"/>
                  </a:cubicBezTo>
                  <a:cubicBezTo>
                    <a:pt x="319585" y="1084997"/>
                    <a:pt x="321234" y="1081073"/>
                    <a:pt x="324134" y="1078173"/>
                  </a:cubicBezTo>
                  <a:cubicBezTo>
                    <a:pt x="327034" y="1075273"/>
                    <a:pt x="331670" y="1074435"/>
                    <a:pt x="334370" y="1071349"/>
                  </a:cubicBezTo>
                  <a:cubicBezTo>
                    <a:pt x="362236" y="1039503"/>
                    <a:pt x="335223" y="1059409"/>
                    <a:pt x="358253" y="1044054"/>
                  </a:cubicBezTo>
                  <a:cubicBezTo>
                    <a:pt x="373896" y="1020589"/>
                    <a:pt x="364120" y="1026176"/>
                    <a:pt x="382137" y="1020170"/>
                  </a:cubicBezTo>
                  <a:cubicBezTo>
                    <a:pt x="386686" y="1013346"/>
                    <a:pt x="388961" y="1004248"/>
                    <a:pt x="395785" y="999699"/>
                  </a:cubicBezTo>
                  <a:lnTo>
                    <a:pt x="416256" y="986051"/>
                  </a:lnTo>
                  <a:cubicBezTo>
                    <a:pt x="427629" y="968991"/>
                    <a:pt x="419668" y="978090"/>
                    <a:pt x="443552" y="962167"/>
                  </a:cubicBezTo>
                  <a:lnTo>
                    <a:pt x="453788" y="955343"/>
                  </a:lnTo>
                  <a:cubicBezTo>
                    <a:pt x="454925" y="951931"/>
                    <a:pt x="454953" y="947916"/>
                    <a:pt x="457200" y="945108"/>
                  </a:cubicBezTo>
                  <a:cubicBezTo>
                    <a:pt x="459761" y="941906"/>
                    <a:pt x="464285" y="940909"/>
                    <a:pt x="467435" y="938284"/>
                  </a:cubicBezTo>
                  <a:cubicBezTo>
                    <a:pt x="493700" y="916396"/>
                    <a:pt x="462498" y="938163"/>
                    <a:pt x="487907" y="921224"/>
                  </a:cubicBezTo>
                  <a:cubicBezTo>
                    <a:pt x="506104" y="893928"/>
                    <a:pt x="482220" y="926911"/>
                    <a:pt x="504967" y="904164"/>
                  </a:cubicBezTo>
                  <a:cubicBezTo>
                    <a:pt x="507867" y="901264"/>
                    <a:pt x="508891" y="896828"/>
                    <a:pt x="511791" y="893928"/>
                  </a:cubicBezTo>
                  <a:cubicBezTo>
                    <a:pt x="514691" y="891029"/>
                    <a:pt x="518914" y="889774"/>
                    <a:pt x="522027" y="887105"/>
                  </a:cubicBezTo>
                  <a:cubicBezTo>
                    <a:pt x="526912" y="882918"/>
                    <a:pt x="530650" y="877476"/>
                    <a:pt x="535674" y="873457"/>
                  </a:cubicBezTo>
                  <a:cubicBezTo>
                    <a:pt x="542078" y="868334"/>
                    <a:pt x="549322" y="864358"/>
                    <a:pt x="556146" y="859809"/>
                  </a:cubicBezTo>
                  <a:lnTo>
                    <a:pt x="566382" y="852985"/>
                  </a:lnTo>
                  <a:lnTo>
                    <a:pt x="576618" y="846161"/>
                  </a:lnTo>
                  <a:cubicBezTo>
                    <a:pt x="595949" y="817161"/>
                    <a:pt x="564111" y="862080"/>
                    <a:pt x="603913" y="822278"/>
                  </a:cubicBezTo>
                  <a:cubicBezTo>
                    <a:pt x="607325" y="818866"/>
                    <a:pt x="610340" y="815004"/>
                    <a:pt x="614149" y="812042"/>
                  </a:cubicBezTo>
                  <a:cubicBezTo>
                    <a:pt x="620623" y="807007"/>
                    <a:pt x="627797" y="802943"/>
                    <a:pt x="634621" y="798394"/>
                  </a:cubicBezTo>
                  <a:cubicBezTo>
                    <a:pt x="638033" y="796119"/>
                    <a:pt x="641957" y="794469"/>
                    <a:pt x="644856" y="791570"/>
                  </a:cubicBezTo>
                  <a:cubicBezTo>
                    <a:pt x="657635" y="778791"/>
                    <a:pt x="650514" y="782860"/>
                    <a:pt x="665328" y="777922"/>
                  </a:cubicBezTo>
                  <a:cubicBezTo>
                    <a:pt x="667603" y="774510"/>
                    <a:pt x="668950" y="770248"/>
                    <a:pt x="672152" y="767687"/>
                  </a:cubicBezTo>
                  <a:cubicBezTo>
                    <a:pt x="674961" y="765440"/>
                    <a:pt x="679171" y="765883"/>
                    <a:pt x="682388" y="764275"/>
                  </a:cubicBezTo>
                  <a:cubicBezTo>
                    <a:pt x="686056" y="762441"/>
                    <a:pt x="689212" y="759726"/>
                    <a:pt x="692624" y="757451"/>
                  </a:cubicBezTo>
                  <a:cubicBezTo>
                    <a:pt x="712175" y="728120"/>
                    <a:pt x="686142" y="762635"/>
                    <a:pt x="709683" y="743803"/>
                  </a:cubicBezTo>
                  <a:cubicBezTo>
                    <a:pt x="712885" y="741241"/>
                    <a:pt x="713305" y="736129"/>
                    <a:pt x="716507" y="733567"/>
                  </a:cubicBezTo>
                  <a:cubicBezTo>
                    <a:pt x="719315" y="731320"/>
                    <a:pt x="723599" y="731902"/>
                    <a:pt x="726743" y="730155"/>
                  </a:cubicBezTo>
                  <a:cubicBezTo>
                    <a:pt x="733912" y="726172"/>
                    <a:pt x="747215" y="716508"/>
                    <a:pt x="747215" y="716508"/>
                  </a:cubicBezTo>
                  <a:cubicBezTo>
                    <a:pt x="749489" y="713096"/>
                    <a:pt x="751139" y="709172"/>
                    <a:pt x="754038" y="706272"/>
                  </a:cubicBezTo>
                  <a:cubicBezTo>
                    <a:pt x="760652" y="699658"/>
                    <a:pt x="766185" y="698811"/>
                    <a:pt x="774510" y="696036"/>
                  </a:cubicBezTo>
                  <a:cubicBezTo>
                    <a:pt x="793849" y="667028"/>
                    <a:pt x="761992" y="711970"/>
                    <a:pt x="801806" y="672152"/>
                  </a:cubicBezTo>
                  <a:cubicBezTo>
                    <a:pt x="817841" y="656116"/>
                    <a:pt x="808025" y="664594"/>
                    <a:pt x="832513" y="648269"/>
                  </a:cubicBezTo>
                  <a:lnTo>
                    <a:pt x="842749" y="641445"/>
                  </a:lnTo>
                  <a:cubicBezTo>
                    <a:pt x="846161" y="639170"/>
                    <a:pt x="849095" y="635918"/>
                    <a:pt x="852985" y="634621"/>
                  </a:cubicBezTo>
                  <a:lnTo>
                    <a:pt x="863221" y="631209"/>
                  </a:lnTo>
                  <a:cubicBezTo>
                    <a:pt x="870045" y="626660"/>
                    <a:pt x="875912" y="620154"/>
                    <a:pt x="883692" y="617561"/>
                  </a:cubicBezTo>
                  <a:cubicBezTo>
                    <a:pt x="887104" y="616424"/>
                    <a:pt x="890784" y="615896"/>
                    <a:pt x="893928" y="614149"/>
                  </a:cubicBezTo>
                  <a:cubicBezTo>
                    <a:pt x="901097" y="610166"/>
                    <a:pt x="906620" y="603096"/>
                    <a:pt x="914400" y="600502"/>
                  </a:cubicBezTo>
                  <a:cubicBezTo>
                    <a:pt x="940128" y="591925"/>
                    <a:pt x="908412" y="603496"/>
                    <a:pt x="934871" y="590266"/>
                  </a:cubicBezTo>
                  <a:cubicBezTo>
                    <a:pt x="938088" y="588658"/>
                    <a:pt x="941890" y="588462"/>
                    <a:pt x="945107" y="586854"/>
                  </a:cubicBezTo>
                  <a:cubicBezTo>
                    <a:pt x="948775" y="585020"/>
                    <a:pt x="951596" y="581695"/>
                    <a:pt x="955343" y="580030"/>
                  </a:cubicBezTo>
                  <a:cubicBezTo>
                    <a:pt x="961916" y="577109"/>
                    <a:pt x="975815" y="573206"/>
                    <a:pt x="975815" y="573206"/>
                  </a:cubicBezTo>
                  <a:cubicBezTo>
                    <a:pt x="1005141" y="553653"/>
                    <a:pt x="968039" y="577093"/>
                    <a:pt x="996286" y="562970"/>
                  </a:cubicBezTo>
                  <a:cubicBezTo>
                    <a:pt x="999954" y="561136"/>
                    <a:pt x="1002854" y="557980"/>
                    <a:pt x="1006522" y="556146"/>
                  </a:cubicBezTo>
                  <a:cubicBezTo>
                    <a:pt x="1009739" y="554538"/>
                    <a:pt x="1013614" y="554481"/>
                    <a:pt x="1016758" y="552734"/>
                  </a:cubicBezTo>
                  <a:cubicBezTo>
                    <a:pt x="1023927" y="548751"/>
                    <a:pt x="1029450" y="541681"/>
                    <a:pt x="1037230" y="539087"/>
                  </a:cubicBezTo>
                  <a:cubicBezTo>
                    <a:pt x="1044054" y="536812"/>
                    <a:pt x="1051716" y="536253"/>
                    <a:pt x="1057701" y="532263"/>
                  </a:cubicBezTo>
                  <a:cubicBezTo>
                    <a:pt x="1081166" y="516620"/>
                    <a:pt x="1070392" y="521209"/>
                    <a:pt x="1088409" y="515203"/>
                  </a:cubicBezTo>
                  <a:cubicBezTo>
                    <a:pt x="1115705" y="497004"/>
                    <a:pt x="1082719" y="520892"/>
                    <a:pt x="1105468" y="498143"/>
                  </a:cubicBezTo>
                  <a:cubicBezTo>
                    <a:pt x="1111731" y="491880"/>
                    <a:pt x="1122212" y="488958"/>
                    <a:pt x="1129352" y="484496"/>
                  </a:cubicBezTo>
                  <a:cubicBezTo>
                    <a:pt x="1134174" y="481482"/>
                    <a:pt x="1138063" y="477081"/>
                    <a:pt x="1143000" y="474260"/>
                  </a:cubicBezTo>
                  <a:cubicBezTo>
                    <a:pt x="1146122" y="472476"/>
                    <a:pt x="1150091" y="472595"/>
                    <a:pt x="1153235" y="470848"/>
                  </a:cubicBezTo>
                  <a:cubicBezTo>
                    <a:pt x="1160404" y="466865"/>
                    <a:pt x="1165926" y="459794"/>
                    <a:pt x="1173707" y="457200"/>
                  </a:cubicBezTo>
                  <a:cubicBezTo>
                    <a:pt x="1199435" y="448624"/>
                    <a:pt x="1167722" y="460193"/>
                    <a:pt x="1194179" y="446964"/>
                  </a:cubicBezTo>
                  <a:cubicBezTo>
                    <a:pt x="1197396" y="445356"/>
                    <a:pt x="1201003" y="444689"/>
                    <a:pt x="1204415" y="443552"/>
                  </a:cubicBezTo>
                  <a:cubicBezTo>
                    <a:pt x="1207827" y="441277"/>
                    <a:pt x="1210903" y="438393"/>
                    <a:pt x="1214650" y="436728"/>
                  </a:cubicBezTo>
                  <a:cubicBezTo>
                    <a:pt x="1221223" y="433807"/>
                    <a:pt x="1228298" y="432179"/>
                    <a:pt x="1235122" y="429905"/>
                  </a:cubicBezTo>
                  <a:lnTo>
                    <a:pt x="1245358" y="426493"/>
                  </a:lnTo>
                  <a:lnTo>
                    <a:pt x="1265830" y="419669"/>
                  </a:lnTo>
                  <a:cubicBezTo>
                    <a:pt x="1269242" y="418532"/>
                    <a:pt x="1272576" y="417129"/>
                    <a:pt x="1276065" y="416257"/>
                  </a:cubicBezTo>
                  <a:lnTo>
                    <a:pt x="1289713" y="412845"/>
                  </a:lnTo>
                  <a:cubicBezTo>
                    <a:pt x="1319048" y="393288"/>
                    <a:pt x="1281932" y="416735"/>
                    <a:pt x="1310185" y="402609"/>
                  </a:cubicBezTo>
                  <a:cubicBezTo>
                    <a:pt x="1313853" y="400775"/>
                    <a:pt x="1316581" y="397225"/>
                    <a:pt x="1320421" y="395785"/>
                  </a:cubicBezTo>
                  <a:cubicBezTo>
                    <a:pt x="1325851" y="393749"/>
                    <a:pt x="1331794" y="393510"/>
                    <a:pt x="1337480" y="392373"/>
                  </a:cubicBezTo>
                  <a:cubicBezTo>
                    <a:pt x="1353701" y="381559"/>
                    <a:pt x="1343826" y="386846"/>
                    <a:pt x="1368188" y="378725"/>
                  </a:cubicBezTo>
                  <a:cubicBezTo>
                    <a:pt x="1371600" y="377588"/>
                    <a:pt x="1375431" y="377308"/>
                    <a:pt x="1378424" y="375313"/>
                  </a:cubicBezTo>
                  <a:cubicBezTo>
                    <a:pt x="1401589" y="359871"/>
                    <a:pt x="1372586" y="377908"/>
                    <a:pt x="1409131" y="361666"/>
                  </a:cubicBezTo>
                  <a:cubicBezTo>
                    <a:pt x="1439426" y="348201"/>
                    <a:pt x="1396912" y="360456"/>
                    <a:pt x="1433015" y="351430"/>
                  </a:cubicBezTo>
                  <a:cubicBezTo>
                    <a:pt x="1436427" y="349155"/>
                    <a:pt x="1439582" y="346440"/>
                    <a:pt x="1443250" y="344606"/>
                  </a:cubicBezTo>
                  <a:cubicBezTo>
                    <a:pt x="1453769" y="339346"/>
                    <a:pt x="1471374" y="338958"/>
                    <a:pt x="1480782" y="337782"/>
                  </a:cubicBezTo>
                  <a:cubicBezTo>
                    <a:pt x="1503210" y="322830"/>
                    <a:pt x="1479060" y="337633"/>
                    <a:pt x="1501253" y="327546"/>
                  </a:cubicBezTo>
                  <a:cubicBezTo>
                    <a:pt x="1510514" y="323337"/>
                    <a:pt x="1518899" y="317116"/>
                    <a:pt x="1528549" y="313899"/>
                  </a:cubicBezTo>
                  <a:cubicBezTo>
                    <a:pt x="1531961" y="312762"/>
                    <a:pt x="1535568" y="312095"/>
                    <a:pt x="1538785" y="310487"/>
                  </a:cubicBezTo>
                  <a:cubicBezTo>
                    <a:pt x="1542453" y="308653"/>
                    <a:pt x="1545252" y="305278"/>
                    <a:pt x="1549021" y="303663"/>
                  </a:cubicBezTo>
                  <a:cubicBezTo>
                    <a:pt x="1565861" y="296446"/>
                    <a:pt x="1564027" y="304895"/>
                    <a:pt x="1583140" y="293427"/>
                  </a:cubicBezTo>
                  <a:cubicBezTo>
                    <a:pt x="1588827" y="290015"/>
                    <a:pt x="1593968" y="285457"/>
                    <a:pt x="1600200" y="283191"/>
                  </a:cubicBezTo>
                  <a:cubicBezTo>
                    <a:pt x="1619420" y="276202"/>
                    <a:pt x="1616603" y="283519"/>
                    <a:pt x="1630907" y="276367"/>
                  </a:cubicBezTo>
                  <a:cubicBezTo>
                    <a:pt x="1634575" y="274533"/>
                    <a:pt x="1637583" y="271578"/>
                    <a:pt x="1641143" y="269543"/>
                  </a:cubicBezTo>
                  <a:cubicBezTo>
                    <a:pt x="1645559" y="267019"/>
                    <a:pt x="1650143" y="264785"/>
                    <a:pt x="1654791" y="262719"/>
                  </a:cubicBezTo>
                  <a:cubicBezTo>
                    <a:pt x="1660387" y="260232"/>
                    <a:pt x="1666116" y="258046"/>
                    <a:pt x="1671850" y="255896"/>
                  </a:cubicBezTo>
                  <a:cubicBezTo>
                    <a:pt x="1675218" y="254633"/>
                    <a:pt x="1678869" y="254092"/>
                    <a:pt x="1682086" y="252484"/>
                  </a:cubicBezTo>
                  <a:cubicBezTo>
                    <a:pt x="1685754" y="250650"/>
                    <a:pt x="1688482" y="247100"/>
                    <a:pt x="1692322" y="245660"/>
                  </a:cubicBezTo>
                  <a:cubicBezTo>
                    <a:pt x="1706972" y="240166"/>
                    <a:pt x="1715618" y="244914"/>
                    <a:pt x="1729853" y="235424"/>
                  </a:cubicBezTo>
                  <a:cubicBezTo>
                    <a:pt x="1736677" y="230875"/>
                    <a:pt x="1742544" y="224370"/>
                    <a:pt x="1750325" y="221776"/>
                  </a:cubicBezTo>
                  <a:lnTo>
                    <a:pt x="1791268" y="208128"/>
                  </a:lnTo>
                  <a:lnTo>
                    <a:pt x="1811740" y="201305"/>
                  </a:lnTo>
                  <a:cubicBezTo>
                    <a:pt x="1853480" y="192957"/>
                    <a:pt x="1810180" y="202351"/>
                    <a:pt x="1839035" y="194481"/>
                  </a:cubicBezTo>
                  <a:cubicBezTo>
                    <a:pt x="1848083" y="192013"/>
                    <a:pt x="1857434" y="190623"/>
                    <a:pt x="1866331" y="187657"/>
                  </a:cubicBezTo>
                  <a:lnTo>
                    <a:pt x="1886803" y="180833"/>
                  </a:lnTo>
                  <a:cubicBezTo>
                    <a:pt x="1890215" y="179696"/>
                    <a:pt x="1894046" y="179416"/>
                    <a:pt x="1897038" y="177421"/>
                  </a:cubicBezTo>
                  <a:cubicBezTo>
                    <a:pt x="1913259" y="166607"/>
                    <a:pt x="1903384" y="171894"/>
                    <a:pt x="1927746" y="163773"/>
                  </a:cubicBezTo>
                  <a:cubicBezTo>
                    <a:pt x="1931158" y="162636"/>
                    <a:pt x="1934407" y="160758"/>
                    <a:pt x="1937982" y="160361"/>
                  </a:cubicBezTo>
                  <a:lnTo>
                    <a:pt x="1995985" y="153537"/>
                  </a:lnTo>
                  <a:cubicBezTo>
                    <a:pt x="2001717" y="152655"/>
                    <a:pt x="2007358" y="151262"/>
                    <a:pt x="2013044" y="150125"/>
                  </a:cubicBezTo>
                  <a:cubicBezTo>
                    <a:pt x="2033790" y="136297"/>
                    <a:pt x="2011745" y="149334"/>
                    <a:pt x="2036928" y="139890"/>
                  </a:cubicBezTo>
                  <a:cubicBezTo>
                    <a:pt x="2041690" y="138104"/>
                    <a:pt x="2045853" y="134955"/>
                    <a:pt x="2050576" y="133066"/>
                  </a:cubicBezTo>
                  <a:cubicBezTo>
                    <a:pt x="2057254" y="130395"/>
                    <a:pt x="2064223" y="128517"/>
                    <a:pt x="2071047" y="126242"/>
                  </a:cubicBezTo>
                  <a:cubicBezTo>
                    <a:pt x="2074459" y="125105"/>
                    <a:pt x="2077723" y="123339"/>
                    <a:pt x="2081283" y="122830"/>
                  </a:cubicBezTo>
                  <a:cubicBezTo>
                    <a:pt x="2089244" y="121693"/>
                    <a:pt x="2097255" y="120857"/>
                    <a:pt x="2105167" y="119418"/>
                  </a:cubicBezTo>
                  <a:cubicBezTo>
                    <a:pt x="2138561" y="113346"/>
                    <a:pt x="2101899" y="118860"/>
                    <a:pt x="2129050" y="112594"/>
                  </a:cubicBezTo>
                  <a:cubicBezTo>
                    <a:pt x="2140352" y="109986"/>
                    <a:pt x="2151797" y="108045"/>
                    <a:pt x="2163170" y="105770"/>
                  </a:cubicBezTo>
                  <a:cubicBezTo>
                    <a:pt x="2168857" y="104633"/>
                    <a:pt x="2174455" y="102883"/>
                    <a:pt x="2180230" y="102358"/>
                  </a:cubicBezTo>
                  <a:lnTo>
                    <a:pt x="2217761" y="98946"/>
                  </a:lnTo>
                  <a:cubicBezTo>
                    <a:pt x="2222310" y="97809"/>
                    <a:pt x="2226831" y="96551"/>
                    <a:pt x="2231409" y="95534"/>
                  </a:cubicBezTo>
                  <a:cubicBezTo>
                    <a:pt x="2247221" y="92020"/>
                    <a:pt x="2247569" y="92867"/>
                    <a:pt x="2262116" y="88711"/>
                  </a:cubicBezTo>
                  <a:cubicBezTo>
                    <a:pt x="2265574" y="87723"/>
                    <a:pt x="2268894" y="86287"/>
                    <a:pt x="2272352" y="85299"/>
                  </a:cubicBezTo>
                  <a:cubicBezTo>
                    <a:pt x="2280697" y="82915"/>
                    <a:pt x="2300389" y="79118"/>
                    <a:pt x="2306471" y="75063"/>
                  </a:cubicBezTo>
                  <a:cubicBezTo>
                    <a:pt x="2322692" y="64249"/>
                    <a:pt x="2312817" y="69536"/>
                    <a:pt x="2337179" y="61415"/>
                  </a:cubicBezTo>
                  <a:cubicBezTo>
                    <a:pt x="2340591" y="60278"/>
                    <a:pt x="2343867" y="58594"/>
                    <a:pt x="2347415" y="58003"/>
                  </a:cubicBezTo>
                  <a:cubicBezTo>
                    <a:pt x="2354239" y="56866"/>
                    <a:pt x="2361122" y="56041"/>
                    <a:pt x="2367886" y="54591"/>
                  </a:cubicBezTo>
                  <a:cubicBezTo>
                    <a:pt x="2377056" y="52626"/>
                    <a:pt x="2386083" y="50042"/>
                    <a:pt x="2395182" y="47767"/>
                  </a:cubicBezTo>
                  <a:cubicBezTo>
                    <a:pt x="2399731" y="46630"/>
                    <a:pt x="2404188" y="45018"/>
                    <a:pt x="2408830" y="44355"/>
                  </a:cubicBezTo>
                  <a:cubicBezTo>
                    <a:pt x="2416791" y="43218"/>
                    <a:pt x="2424801" y="42382"/>
                    <a:pt x="2432713" y="40943"/>
                  </a:cubicBezTo>
                  <a:cubicBezTo>
                    <a:pt x="2437327" y="40104"/>
                    <a:pt x="2441776" y="38513"/>
                    <a:pt x="2446361" y="37531"/>
                  </a:cubicBezTo>
                  <a:cubicBezTo>
                    <a:pt x="2457702" y="35101"/>
                    <a:pt x="2469228" y="33521"/>
                    <a:pt x="2480480" y="30708"/>
                  </a:cubicBezTo>
                  <a:cubicBezTo>
                    <a:pt x="2485029" y="29571"/>
                    <a:pt x="2489543" y="28279"/>
                    <a:pt x="2494128" y="27296"/>
                  </a:cubicBezTo>
                  <a:cubicBezTo>
                    <a:pt x="2536291" y="18261"/>
                    <a:pt x="2515843" y="24607"/>
                    <a:pt x="2538483" y="17060"/>
                  </a:cubicBezTo>
                  <a:cubicBezTo>
                    <a:pt x="2542699" y="4411"/>
                    <a:pt x="2540287" y="10041"/>
                    <a:pt x="2545307" y="0"/>
                  </a:cubicBezTo>
                </a:path>
              </a:pathLst>
            </a:custGeom>
            <a:noFill/>
            <a:ln w="317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800">
                <a:solidFill>
                  <a:schemeClr val="tx1"/>
                </a:solidFill>
                <a:latin typeface="Arial"/>
              </a:endParaRPr>
            </a:p>
          </p:txBody>
        </p:sp>
        <p:sp>
          <p:nvSpPr>
            <p:cNvPr id="78" name="Freeform: Shape 77">
              <a:extLst>
                <a:ext uri="{FF2B5EF4-FFF2-40B4-BE49-F238E27FC236}">
                  <a16:creationId xmlns:a16="http://schemas.microsoft.com/office/drawing/2014/main" id="{0C2A06B3-CEA5-4C37-9DE8-A1913CCC8D39}"/>
                </a:ext>
              </a:extLst>
            </p:cNvPr>
            <p:cNvSpPr/>
            <p:nvPr/>
          </p:nvSpPr>
          <p:spPr>
            <a:xfrm>
              <a:off x="3695597" y="2801316"/>
              <a:ext cx="1864538" cy="1014412"/>
            </a:xfrm>
            <a:custGeom>
              <a:avLst/>
              <a:gdLst>
                <a:gd name="connsiteX0" fmla="*/ 0 w 2486050"/>
                <a:gd name="connsiteY0" fmla="*/ 1352550 h 1352550"/>
                <a:gd name="connsiteX1" fmla="*/ 15875 w 2486050"/>
                <a:gd name="connsiteY1" fmla="*/ 1349375 h 1352550"/>
                <a:gd name="connsiteX2" fmla="*/ 25400 w 2486050"/>
                <a:gd name="connsiteY2" fmla="*/ 1346200 h 1352550"/>
                <a:gd name="connsiteX3" fmla="*/ 38100 w 2486050"/>
                <a:gd name="connsiteY3" fmla="*/ 1333500 h 1352550"/>
                <a:gd name="connsiteX4" fmla="*/ 53975 w 2486050"/>
                <a:gd name="connsiteY4" fmla="*/ 1304925 h 1352550"/>
                <a:gd name="connsiteX5" fmla="*/ 60325 w 2486050"/>
                <a:gd name="connsiteY5" fmla="*/ 1295400 h 1352550"/>
                <a:gd name="connsiteX6" fmla="*/ 63500 w 2486050"/>
                <a:gd name="connsiteY6" fmla="*/ 1285875 h 1352550"/>
                <a:gd name="connsiteX7" fmla="*/ 76200 w 2486050"/>
                <a:gd name="connsiteY7" fmla="*/ 1266825 h 1352550"/>
                <a:gd name="connsiteX8" fmla="*/ 82550 w 2486050"/>
                <a:gd name="connsiteY8" fmla="*/ 1257300 h 1352550"/>
                <a:gd name="connsiteX9" fmla="*/ 98425 w 2486050"/>
                <a:gd name="connsiteY9" fmla="*/ 1228725 h 1352550"/>
                <a:gd name="connsiteX10" fmla="*/ 104775 w 2486050"/>
                <a:gd name="connsiteY10" fmla="*/ 1219200 h 1352550"/>
                <a:gd name="connsiteX11" fmla="*/ 114300 w 2486050"/>
                <a:gd name="connsiteY11" fmla="*/ 1200150 h 1352550"/>
                <a:gd name="connsiteX12" fmla="*/ 123825 w 2486050"/>
                <a:gd name="connsiteY12" fmla="*/ 1193800 h 1352550"/>
                <a:gd name="connsiteX13" fmla="*/ 139700 w 2486050"/>
                <a:gd name="connsiteY13" fmla="*/ 1165225 h 1352550"/>
                <a:gd name="connsiteX14" fmla="*/ 149225 w 2486050"/>
                <a:gd name="connsiteY14" fmla="*/ 1158875 h 1352550"/>
                <a:gd name="connsiteX15" fmla="*/ 161925 w 2486050"/>
                <a:gd name="connsiteY15" fmla="*/ 1143000 h 1352550"/>
                <a:gd name="connsiteX16" fmla="*/ 168275 w 2486050"/>
                <a:gd name="connsiteY16" fmla="*/ 1133475 h 1352550"/>
                <a:gd name="connsiteX17" fmla="*/ 187325 w 2486050"/>
                <a:gd name="connsiteY17" fmla="*/ 1117600 h 1352550"/>
                <a:gd name="connsiteX18" fmla="*/ 209550 w 2486050"/>
                <a:gd name="connsiteY18" fmla="*/ 1092200 h 1352550"/>
                <a:gd name="connsiteX19" fmla="*/ 225425 w 2486050"/>
                <a:gd name="connsiteY19" fmla="*/ 1076325 h 1352550"/>
                <a:gd name="connsiteX20" fmla="*/ 231775 w 2486050"/>
                <a:gd name="connsiteY20" fmla="*/ 1066800 h 1352550"/>
                <a:gd name="connsiteX21" fmla="*/ 250825 w 2486050"/>
                <a:gd name="connsiteY21" fmla="*/ 1054100 h 1352550"/>
                <a:gd name="connsiteX22" fmla="*/ 260350 w 2486050"/>
                <a:gd name="connsiteY22" fmla="*/ 1044575 h 1352550"/>
                <a:gd name="connsiteX23" fmla="*/ 266700 w 2486050"/>
                <a:gd name="connsiteY23" fmla="*/ 1035050 h 1352550"/>
                <a:gd name="connsiteX24" fmla="*/ 276225 w 2486050"/>
                <a:gd name="connsiteY24" fmla="*/ 1028700 h 1352550"/>
                <a:gd name="connsiteX25" fmla="*/ 285750 w 2486050"/>
                <a:gd name="connsiteY25" fmla="*/ 1019175 h 1352550"/>
                <a:gd name="connsiteX26" fmla="*/ 292100 w 2486050"/>
                <a:gd name="connsiteY26" fmla="*/ 1009650 h 1352550"/>
                <a:gd name="connsiteX27" fmla="*/ 301625 w 2486050"/>
                <a:gd name="connsiteY27" fmla="*/ 1006475 h 1352550"/>
                <a:gd name="connsiteX28" fmla="*/ 307975 w 2486050"/>
                <a:gd name="connsiteY28" fmla="*/ 996950 h 1352550"/>
                <a:gd name="connsiteX29" fmla="*/ 327025 w 2486050"/>
                <a:gd name="connsiteY29" fmla="*/ 987425 h 1352550"/>
                <a:gd name="connsiteX30" fmla="*/ 336550 w 2486050"/>
                <a:gd name="connsiteY30" fmla="*/ 981075 h 1352550"/>
                <a:gd name="connsiteX31" fmla="*/ 358775 w 2486050"/>
                <a:gd name="connsiteY31" fmla="*/ 958850 h 1352550"/>
                <a:gd name="connsiteX32" fmla="*/ 377825 w 2486050"/>
                <a:gd name="connsiteY32" fmla="*/ 939800 h 1352550"/>
                <a:gd name="connsiteX33" fmla="*/ 387350 w 2486050"/>
                <a:gd name="connsiteY33" fmla="*/ 933450 h 1352550"/>
                <a:gd name="connsiteX34" fmla="*/ 406400 w 2486050"/>
                <a:gd name="connsiteY34" fmla="*/ 914400 h 1352550"/>
                <a:gd name="connsiteX35" fmla="*/ 425450 w 2486050"/>
                <a:gd name="connsiteY35" fmla="*/ 901700 h 1352550"/>
                <a:gd name="connsiteX36" fmla="*/ 434975 w 2486050"/>
                <a:gd name="connsiteY36" fmla="*/ 895350 h 1352550"/>
                <a:gd name="connsiteX37" fmla="*/ 450850 w 2486050"/>
                <a:gd name="connsiteY37" fmla="*/ 879475 h 1352550"/>
                <a:gd name="connsiteX38" fmla="*/ 460375 w 2486050"/>
                <a:gd name="connsiteY38" fmla="*/ 869950 h 1352550"/>
                <a:gd name="connsiteX39" fmla="*/ 479425 w 2486050"/>
                <a:gd name="connsiteY39" fmla="*/ 857250 h 1352550"/>
                <a:gd name="connsiteX40" fmla="*/ 488950 w 2486050"/>
                <a:gd name="connsiteY40" fmla="*/ 850900 h 1352550"/>
                <a:gd name="connsiteX41" fmla="*/ 508000 w 2486050"/>
                <a:gd name="connsiteY41" fmla="*/ 838200 h 1352550"/>
                <a:gd name="connsiteX42" fmla="*/ 517525 w 2486050"/>
                <a:gd name="connsiteY42" fmla="*/ 831850 h 1352550"/>
                <a:gd name="connsiteX43" fmla="*/ 527050 w 2486050"/>
                <a:gd name="connsiteY43" fmla="*/ 822325 h 1352550"/>
                <a:gd name="connsiteX44" fmla="*/ 546100 w 2486050"/>
                <a:gd name="connsiteY44" fmla="*/ 809625 h 1352550"/>
                <a:gd name="connsiteX45" fmla="*/ 555625 w 2486050"/>
                <a:gd name="connsiteY45" fmla="*/ 803275 h 1352550"/>
                <a:gd name="connsiteX46" fmla="*/ 574675 w 2486050"/>
                <a:gd name="connsiteY46" fmla="*/ 793750 h 1352550"/>
                <a:gd name="connsiteX47" fmla="*/ 581025 w 2486050"/>
                <a:gd name="connsiteY47" fmla="*/ 784225 h 1352550"/>
                <a:gd name="connsiteX48" fmla="*/ 600075 w 2486050"/>
                <a:gd name="connsiteY48" fmla="*/ 774700 h 1352550"/>
                <a:gd name="connsiteX49" fmla="*/ 603250 w 2486050"/>
                <a:gd name="connsiteY49" fmla="*/ 765175 h 1352550"/>
                <a:gd name="connsiteX50" fmla="*/ 612775 w 2486050"/>
                <a:gd name="connsiteY50" fmla="*/ 762000 h 1352550"/>
                <a:gd name="connsiteX51" fmla="*/ 622300 w 2486050"/>
                <a:gd name="connsiteY51" fmla="*/ 755650 h 1352550"/>
                <a:gd name="connsiteX52" fmla="*/ 631825 w 2486050"/>
                <a:gd name="connsiteY52" fmla="*/ 746125 h 1352550"/>
                <a:gd name="connsiteX53" fmla="*/ 650875 w 2486050"/>
                <a:gd name="connsiteY53" fmla="*/ 733425 h 1352550"/>
                <a:gd name="connsiteX54" fmla="*/ 669925 w 2486050"/>
                <a:gd name="connsiteY54" fmla="*/ 720725 h 1352550"/>
                <a:gd name="connsiteX55" fmla="*/ 708025 w 2486050"/>
                <a:gd name="connsiteY55" fmla="*/ 695325 h 1352550"/>
                <a:gd name="connsiteX56" fmla="*/ 717550 w 2486050"/>
                <a:gd name="connsiteY56" fmla="*/ 688975 h 1352550"/>
                <a:gd name="connsiteX57" fmla="*/ 727075 w 2486050"/>
                <a:gd name="connsiteY57" fmla="*/ 682625 h 1352550"/>
                <a:gd name="connsiteX58" fmla="*/ 755650 w 2486050"/>
                <a:gd name="connsiteY58" fmla="*/ 666750 h 1352550"/>
                <a:gd name="connsiteX59" fmla="*/ 784225 w 2486050"/>
                <a:gd name="connsiteY59" fmla="*/ 647700 h 1352550"/>
                <a:gd name="connsiteX60" fmla="*/ 793750 w 2486050"/>
                <a:gd name="connsiteY60" fmla="*/ 641350 h 1352550"/>
                <a:gd name="connsiteX61" fmla="*/ 803275 w 2486050"/>
                <a:gd name="connsiteY61" fmla="*/ 638175 h 1352550"/>
                <a:gd name="connsiteX62" fmla="*/ 822325 w 2486050"/>
                <a:gd name="connsiteY62" fmla="*/ 625475 h 1352550"/>
                <a:gd name="connsiteX63" fmla="*/ 831850 w 2486050"/>
                <a:gd name="connsiteY63" fmla="*/ 622300 h 1352550"/>
                <a:gd name="connsiteX64" fmla="*/ 850900 w 2486050"/>
                <a:gd name="connsiteY64" fmla="*/ 609600 h 1352550"/>
                <a:gd name="connsiteX65" fmla="*/ 860425 w 2486050"/>
                <a:gd name="connsiteY65" fmla="*/ 600075 h 1352550"/>
                <a:gd name="connsiteX66" fmla="*/ 869950 w 2486050"/>
                <a:gd name="connsiteY66" fmla="*/ 596900 h 1352550"/>
                <a:gd name="connsiteX67" fmla="*/ 889000 w 2486050"/>
                <a:gd name="connsiteY67" fmla="*/ 587375 h 1352550"/>
                <a:gd name="connsiteX68" fmla="*/ 895350 w 2486050"/>
                <a:gd name="connsiteY68" fmla="*/ 577850 h 1352550"/>
                <a:gd name="connsiteX69" fmla="*/ 914400 w 2486050"/>
                <a:gd name="connsiteY69" fmla="*/ 571500 h 1352550"/>
                <a:gd name="connsiteX70" fmla="*/ 933450 w 2486050"/>
                <a:gd name="connsiteY70" fmla="*/ 561975 h 1352550"/>
                <a:gd name="connsiteX71" fmla="*/ 939800 w 2486050"/>
                <a:gd name="connsiteY71" fmla="*/ 552450 h 1352550"/>
                <a:gd name="connsiteX72" fmla="*/ 952500 w 2486050"/>
                <a:gd name="connsiteY72" fmla="*/ 549275 h 1352550"/>
                <a:gd name="connsiteX73" fmla="*/ 962025 w 2486050"/>
                <a:gd name="connsiteY73" fmla="*/ 546100 h 1352550"/>
                <a:gd name="connsiteX74" fmla="*/ 990600 w 2486050"/>
                <a:gd name="connsiteY74" fmla="*/ 530225 h 1352550"/>
                <a:gd name="connsiteX75" fmla="*/ 1009650 w 2486050"/>
                <a:gd name="connsiteY75" fmla="*/ 520700 h 1352550"/>
                <a:gd name="connsiteX76" fmla="*/ 1019175 w 2486050"/>
                <a:gd name="connsiteY76" fmla="*/ 511175 h 1352550"/>
                <a:gd name="connsiteX77" fmla="*/ 1028700 w 2486050"/>
                <a:gd name="connsiteY77" fmla="*/ 508000 h 1352550"/>
                <a:gd name="connsiteX78" fmla="*/ 1038225 w 2486050"/>
                <a:gd name="connsiteY78" fmla="*/ 501650 h 1352550"/>
                <a:gd name="connsiteX79" fmla="*/ 1044575 w 2486050"/>
                <a:gd name="connsiteY79" fmla="*/ 492125 h 1352550"/>
                <a:gd name="connsiteX80" fmla="*/ 1054100 w 2486050"/>
                <a:gd name="connsiteY80" fmla="*/ 488950 h 1352550"/>
                <a:gd name="connsiteX81" fmla="*/ 1063625 w 2486050"/>
                <a:gd name="connsiteY81" fmla="*/ 482600 h 1352550"/>
                <a:gd name="connsiteX82" fmla="*/ 1069975 w 2486050"/>
                <a:gd name="connsiteY82" fmla="*/ 473075 h 1352550"/>
                <a:gd name="connsiteX83" fmla="*/ 1079500 w 2486050"/>
                <a:gd name="connsiteY83" fmla="*/ 469900 h 1352550"/>
                <a:gd name="connsiteX84" fmla="*/ 1089025 w 2486050"/>
                <a:gd name="connsiteY84" fmla="*/ 463550 h 1352550"/>
                <a:gd name="connsiteX85" fmla="*/ 1098550 w 2486050"/>
                <a:gd name="connsiteY85" fmla="*/ 460375 h 1352550"/>
                <a:gd name="connsiteX86" fmla="*/ 1117600 w 2486050"/>
                <a:gd name="connsiteY86" fmla="*/ 450850 h 1352550"/>
                <a:gd name="connsiteX87" fmla="*/ 1127125 w 2486050"/>
                <a:gd name="connsiteY87" fmla="*/ 441325 h 1352550"/>
                <a:gd name="connsiteX88" fmla="*/ 1146175 w 2486050"/>
                <a:gd name="connsiteY88" fmla="*/ 434975 h 1352550"/>
                <a:gd name="connsiteX89" fmla="*/ 1155700 w 2486050"/>
                <a:gd name="connsiteY89" fmla="*/ 431800 h 1352550"/>
                <a:gd name="connsiteX90" fmla="*/ 1174750 w 2486050"/>
                <a:gd name="connsiteY90" fmla="*/ 422275 h 1352550"/>
                <a:gd name="connsiteX91" fmla="*/ 1184275 w 2486050"/>
                <a:gd name="connsiteY91" fmla="*/ 415925 h 1352550"/>
                <a:gd name="connsiteX92" fmla="*/ 1203325 w 2486050"/>
                <a:gd name="connsiteY92" fmla="*/ 409575 h 1352550"/>
                <a:gd name="connsiteX93" fmla="*/ 1212850 w 2486050"/>
                <a:gd name="connsiteY93" fmla="*/ 406400 h 1352550"/>
                <a:gd name="connsiteX94" fmla="*/ 1231900 w 2486050"/>
                <a:gd name="connsiteY94" fmla="*/ 396875 h 1352550"/>
                <a:gd name="connsiteX95" fmla="*/ 1241425 w 2486050"/>
                <a:gd name="connsiteY95" fmla="*/ 390525 h 1352550"/>
                <a:gd name="connsiteX96" fmla="*/ 1257300 w 2486050"/>
                <a:gd name="connsiteY96" fmla="*/ 387350 h 1352550"/>
                <a:gd name="connsiteX97" fmla="*/ 1276350 w 2486050"/>
                <a:gd name="connsiteY97" fmla="*/ 381000 h 1352550"/>
                <a:gd name="connsiteX98" fmla="*/ 1285875 w 2486050"/>
                <a:gd name="connsiteY98" fmla="*/ 377825 h 1352550"/>
                <a:gd name="connsiteX99" fmla="*/ 1295400 w 2486050"/>
                <a:gd name="connsiteY99" fmla="*/ 371475 h 1352550"/>
                <a:gd name="connsiteX100" fmla="*/ 1314450 w 2486050"/>
                <a:gd name="connsiteY100" fmla="*/ 365125 h 1352550"/>
                <a:gd name="connsiteX101" fmla="*/ 1323975 w 2486050"/>
                <a:gd name="connsiteY101" fmla="*/ 358775 h 1352550"/>
                <a:gd name="connsiteX102" fmla="*/ 1336675 w 2486050"/>
                <a:gd name="connsiteY102" fmla="*/ 355600 h 1352550"/>
                <a:gd name="connsiteX103" fmla="*/ 1365250 w 2486050"/>
                <a:gd name="connsiteY103" fmla="*/ 346075 h 1352550"/>
                <a:gd name="connsiteX104" fmla="*/ 1384300 w 2486050"/>
                <a:gd name="connsiteY104" fmla="*/ 339725 h 1352550"/>
                <a:gd name="connsiteX105" fmla="*/ 1393825 w 2486050"/>
                <a:gd name="connsiteY105" fmla="*/ 336550 h 1352550"/>
                <a:gd name="connsiteX106" fmla="*/ 1403350 w 2486050"/>
                <a:gd name="connsiteY106" fmla="*/ 330200 h 1352550"/>
                <a:gd name="connsiteX107" fmla="*/ 1422400 w 2486050"/>
                <a:gd name="connsiteY107" fmla="*/ 323850 h 1352550"/>
                <a:gd name="connsiteX108" fmla="*/ 1431925 w 2486050"/>
                <a:gd name="connsiteY108" fmla="*/ 317500 h 1352550"/>
                <a:gd name="connsiteX109" fmla="*/ 1454150 w 2486050"/>
                <a:gd name="connsiteY109" fmla="*/ 311150 h 1352550"/>
                <a:gd name="connsiteX110" fmla="*/ 1463675 w 2486050"/>
                <a:gd name="connsiteY110" fmla="*/ 304800 h 1352550"/>
                <a:gd name="connsiteX111" fmla="*/ 1476375 w 2486050"/>
                <a:gd name="connsiteY111" fmla="*/ 301625 h 1352550"/>
                <a:gd name="connsiteX112" fmla="*/ 1495425 w 2486050"/>
                <a:gd name="connsiteY112" fmla="*/ 295275 h 1352550"/>
                <a:gd name="connsiteX113" fmla="*/ 1504950 w 2486050"/>
                <a:gd name="connsiteY113" fmla="*/ 292100 h 1352550"/>
                <a:gd name="connsiteX114" fmla="*/ 1536700 w 2486050"/>
                <a:gd name="connsiteY114" fmla="*/ 279400 h 1352550"/>
                <a:gd name="connsiteX115" fmla="*/ 1568450 w 2486050"/>
                <a:gd name="connsiteY115" fmla="*/ 269875 h 1352550"/>
                <a:gd name="connsiteX116" fmla="*/ 1597025 w 2486050"/>
                <a:gd name="connsiteY116" fmla="*/ 257175 h 1352550"/>
                <a:gd name="connsiteX117" fmla="*/ 1606550 w 2486050"/>
                <a:gd name="connsiteY117" fmla="*/ 254000 h 1352550"/>
                <a:gd name="connsiteX118" fmla="*/ 1625600 w 2486050"/>
                <a:gd name="connsiteY118" fmla="*/ 244475 h 1352550"/>
                <a:gd name="connsiteX119" fmla="*/ 1638300 w 2486050"/>
                <a:gd name="connsiteY119" fmla="*/ 238125 h 1352550"/>
                <a:gd name="connsiteX120" fmla="*/ 1657350 w 2486050"/>
                <a:gd name="connsiteY120" fmla="*/ 231775 h 1352550"/>
                <a:gd name="connsiteX121" fmla="*/ 1666875 w 2486050"/>
                <a:gd name="connsiteY121" fmla="*/ 228600 h 1352550"/>
                <a:gd name="connsiteX122" fmla="*/ 1685925 w 2486050"/>
                <a:gd name="connsiteY122" fmla="*/ 219075 h 1352550"/>
                <a:gd name="connsiteX123" fmla="*/ 1695450 w 2486050"/>
                <a:gd name="connsiteY123" fmla="*/ 212725 h 1352550"/>
                <a:gd name="connsiteX124" fmla="*/ 1717675 w 2486050"/>
                <a:gd name="connsiteY124" fmla="*/ 206375 h 1352550"/>
                <a:gd name="connsiteX125" fmla="*/ 1727200 w 2486050"/>
                <a:gd name="connsiteY125" fmla="*/ 203200 h 1352550"/>
                <a:gd name="connsiteX126" fmla="*/ 1774825 w 2486050"/>
                <a:gd name="connsiteY126" fmla="*/ 200025 h 1352550"/>
                <a:gd name="connsiteX127" fmla="*/ 1793875 w 2486050"/>
                <a:gd name="connsiteY127" fmla="*/ 193675 h 1352550"/>
                <a:gd name="connsiteX128" fmla="*/ 1803400 w 2486050"/>
                <a:gd name="connsiteY128" fmla="*/ 190500 h 1352550"/>
                <a:gd name="connsiteX129" fmla="*/ 1857375 w 2486050"/>
                <a:gd name="connsiteY129" fmla="*/ 180975 h 1352550"/>
                <a:gd name="connsiteX130" fmla="*/ 1876425 w 2486050"/>
                <a:gd name="connsiteY130" fmla="*/ 174625 h 1352550"/>
                <a:gd name="connsiteX131" fmla="*/ 1885950 w 2486050"/>
                <a:gd name="connsiteY131" fmla="*/ 171450 h 1352550"/>
                <a:gd name="connsiteX132" fmla="*/ 1895475 w 2486050"/>
                <a:gd name="connsiteY132" fmla="*/ 165100 h 1352550"/>
                <a:gd name="connsiteX133" fmla="*/ 1914525 w 2486050"/>
                <a:gd name="connsiteY133" fmla="*/ 158750 h 1352550"/>
                <a:gd name="connsiteX134" fmla="*/ 1933575 w 2486050"/>
                <a:gd name="connsiteY134" fmla="*/ 152400 h 1352550"/>
                <a:gd name="connsiteX135" fmla="*/ 1949450 w 2486050"/>
                <a:gd name="connsiteY135" fmla="*/ 146050 h 1352550"/>
                <a:gd name="connsiteX136" fmla="*/ 1958975 w 2486050"/>
                <a:gd name="connsiteY136" fmla="*/ 142875 h 1352550"/>
                <a:gd name="connsiteX137" fmla="*/ 1987550 w 2486050"/>
                <a:gd name="connsiteY137" fmla="*/ 130175 h 1352550"/>
                <a:gd name="connsiteX138" fmla="*/ 2028825 w 2486050"/>
                <a:gd name="connsiteY138" fmla="*/ 127000 h 1352550"/>
                <a:gd name="connsiteX139" fmla="*/ 2047875 w 2486050"/>
                <a:gd name="connsiteY139" fmla="*/ 117475 h 1352550"/>
                <a:gd name="connsiteX140" fmla="*/ 2057400 w 2486050"/>
                <a:gd name="connsiteY140" fmla="*/ 111125 h 1352550"/>
                <a:gd name="connsiteX141" fmla="*/ 2076450 w 2486050"/>
                <a:gd name="connsiteY141" fmla="*/ 104775 h 1352550"/>
                <a:gd name="connsiteX142" fmla="*/ 2085975 w 2486050"/>
                <a:gd name="connsiteY142" fmla="*/ 98425 h 1352550"/>
                <a:gd name="connsiteX143" fmla="*/ 2108200 w 2486050"/>
                <a:gd name="connsiteY143" fmla="*/ 92075 h 1352550"/>
                <a:gd name="connsiteX144" fmla="*/ 2162175 w 2486050"/>
                <a:gd name="connsiteY144" fmla="*/ 82550 h 1352550"/>
                <a:gd name="connsiteX145" fmla="*/ 2187575 w 2486050"/>
                <a:gd name="connsiteY145" fmla="*/ 76200 h 1352550"/>
                <a:gd name="connsiteX146" fmla="*/ 2200275 w 2486050"/>
                <a:gd name="connsiteY146" fmla="*/ 73025 h 1352550"/>
                <a:gd name="connsiteX147" fmla="*/ 2219325 w 2486050"/>
                <a:gd name="connsiteY147" fmla="*/ 69850 h 1352550"/>
                <a:gd name="connsiteX148" fmla="*/ 2228850 w 2486050"/>
                <a:gd name="connsiteY148" fmla="*/ 66675 h 1352550"/>
                <a:gd name="connsiteX149" fmla="*/ 2241550 w 2486050"/>
                <a:gd name="connsiteY149" fmla="*/ 63500 h 1352550"/>
                <a:gd name="connsiteX150" fmla="*/ 2260600 w 2486050"/>
                <a:gd name="connsiteY150" fmla="*/ 53975 h 1352550"/>
                <a:gd name="connsiteX151" fmla="*/ 2279650 w 2486050"/>
                <a:gd name="connsiteY151" fmla="*/ 47625 h 1352550"/>
                <a:gd name="connsiteX152" fmla="*/ 2289175 w 2486050"/>
                <a:gd name="connsiteY152" fmla="*/ 44450 h 1352550"/>
                <a:gd name="connsiteX153" fmla="*/ 2314575 w 2486050"/>
                <a:gd name="connsiteY153" fmla="*/ 38100 h 1352550"/>
                <a:gd name="connsiteX154" fmla="*/ 2327275 w 2486050"/>
                <a:gd name="connsiteY154" fmla="*/ 34925 h 1352550"/>
                <a:gd name="connsiteX155" fmla="*/ 2349500 w 2486050"/>
                <a:gd name="connsiteY155" fmla="*/ 28575 h 1352550"/>
                <a:gd name="connsiteX156" fmla="*/ 2359025 w 2486050"/>
                <a:gd name="connsiteY156" fmla="*/ 25400 h 1352550"/>
                <a:gd name="connsiteX157" fmla="*/ 2419350 w 2486050"/>
                <a:gd name="connsiteY157" fmla="*/ 15875 h 1352550"/>
                <a:gd name="connsiteX158" fmla="*/ 2435225 w 2486050"/>
                <a:gd name="connsiteY158" fmla="*/ 12700 h 1352550"/>
                <a:gd name="connsiteX159" fmla="*/ 2476500 w 2486050"/>
                <a:gd name="connsiteY159" fmla="*/ 6350 h 1352550"/>
                <a:gd name="connsiteX160" fmla="*/ 2486025 w 2486050"/>
                <a:gd name="connsiteY160" fmla="*/ 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2486050" h="1352550">
                  <a:moveTo>
                    <a:pt x="0" y="1352550"/>
                  </a:moveTo>
                  <a:cubicBezTo>
                    <a:pt x="5292" y="1351492"/>
                    <a:pt x="10640" y="1350684"/>
                    <a:pt x="15875" y="1349375"/>
                  </a:cubicBezTo>
                  <a:cubicBezTo>
                    <a:pt x="19122" y="1348563"/>
                    <a:pt x="23033" y="1348567"/>
                    <a:pt x="25400" y="1346200"/>
                  </a:cubicBezTo>
                  <a:cubicBezTo>
                    <a:pt x="42333" y="1329267"/>
                    <a:pt x="12700" y="1341967"/>
                    <a:pt x="38100" y="1333500"/>
                  </a:cubicBezTo>
                  <a:cubicBezTo>
                    <a:pt x="43688" y="1316735"/>
                    <a:pt x="39419" y="1326760"/>
                    <a:pt x="53975" y="1304925"/>
                  </a:cubicBezTo>
                  <a:cubicBezTo>
                    <a:pt x="56092" y="1301750"/>
                    <a:pt x="59118" y="1299020"/>
                    <a:pt x="60325" y="1295400"/>
                  </a:cubicBezTo>
                  <a:cubicBezTo>
                    <a:pt x="61383" y="1292225"/>
                    <a:pt x="61875" y="1288801"/>
                    <a:pt x="63500" y="1285875"/>
                  </a:cubicBezTo>
                  <a:cubicBezTo>
                    <a:pt x="67206" y="1279204"/>
                    <a:pt x="71967" y="1273175"/>
                    <a:pt x="76200" y="1266825"/>
                  </a:cubicBezTo>
                  <a:cubicBezTo>
                    <a:pt x="78317" y="1263650"/>
                    <a:pt x="81343" y="1260920"/>
                    <a:pt x="82550" y="1257300"/>
                  </a:cubicBezTo>
                  <a:cubicBezTo>
                    <a:pt x="88138" y="1240535"/>
                    <a:pt x="83869" y="1250560"/>
                    <a:pt x="98425" y="1228725"/>
                  </a:cubicBezTo>
                  <a:cubicBezTo>
                    <a:pt x="100542" y="1225550"/>
                    <a:pt x="103568" y="1222820"/>
                    <a:pt x="104775" y="1219200"/>
                  </a:cubicBezTo>
                  <a:cubicBezTo>
                    <a:pt x="107357" y="1211453"/>
                    <a:pt x="108145" y="1206305"/>
                    <a:pt x="114300" y="1200150"/>
                  </a:cubicBezTo>
                  <a:cubicBezTo>
                    <a:pt x="116998" y="1197452"/>
                    <a:pt x="120650" y="1195917"/>
                    <a:pt x="123825" y="1193800"/>
                  </a:cubicBezTo>
                  <a:cubicBezTo>
                    <a:pt x="127134" y="1183874"/>
                    <a:pt x="130342" y="1171463"/>
                    <a:pt x="139700" y="1165225"/>
                  </a:cubicBezTo>
                  <a:lnTo>
                    <a:pt x="149225" y="1158875"/>
                  </a:lnTo>
                  <a:cubicBezTo>
                    <a:pt x="155406" y="1140332"/>
                    <a:pt x="147564" y="1157361"/>
                    <a:pt x="161925" y="1143000"/>
                  </a:cubicBezTo>
                  <a:cubicBezTo>
                    <a:pt x="164623" y="1140302"/>
                    <a:pt x="165832" y="1136406"/>
                    <a:pt x="168275" y="1133475"/>
                  </a:cubicBezTo>
                  <a:cubicBezTo>
                    <a:pt x="175915" y="1124308"/>
                    <a:pt x="177959" y="1123844"/>
                    <a:pt x="187325" y="1117600"/>
                  </a:cubicBezTo>
                  <a:cubicBezTo>
                    <a:pt x="202142" y="1095375"/>
                    <a:pt x="193675" y="1102783"/>
                    <a:pt x="209550" y="1092200"/>
                  </a:cubicBezTo>
                  <a:cubicBezTo>
                    <a:pt x="226483" y="1066800"/>
                    <a:pt x="204258" y="1097492"/>
                    <a:pt x="225425" y="1076325"/>
                  </a:cubicBezTo>
                  <a:cubicBezTo>
                    <a:pt x="228123" y="1073627"/>
                    <a:pt x="228903" y="1069313"/>
                    <a:pt x="231775" y="1066800"/>
                  </a:cubicBezTo>
                  <a:cubicBezTo>
                    <a:pt x="237518" y="1061774"/>
                    <a:pt x="245429" y="1059496"/>
                    <a:pt x="250825" y="1054100"/>
                  </a:cubicBezTo>
                  <a:cubicBezTo>
                    <a:pt x="254000" y="1050925"/>
                    <a:pt x="257475" y="1048024"/>
                    <a:pt x="260350" y="1044575"/>
                  </a:cubicBezTo>
                  <a:cubicBezTo>
                    <a:pt x="262793" y="1041644"/>
                    <a:pt x="264002" y="1037748"/>
                    <a:pt x="266700" y="1035050"/>
                  </a:cubicBezTo>
                  <a:cubicBezTo>
                    <a:pt x="269398" y="1032352"/>
                    <a:pt x="273294" y="1031143"/>
                    <a:pt x="276225" y="1028700"/>
                  </a:cubicBezTo>
                  <a:cubicBezTo>
                    <a:pt x="279674" y="1025825"/>
                    <a:pt x="282875" y="1022624"/>
                    <a:pt x="285750" y="1019175"/>
                  </a:cubicBezTo>
                  <a:cubicBezTo>
                    <a:pt x="288193" y="1016244"/>
                    <a:pt x="289120" y="1012034"/>
                    <a:pt x="292100" y="1009650"/>
                  </a:cubicBezTo>
                  <a:cubicBezTo>
                    <a:pt x="294713" y="1007559"/>
                    <a:pt x="298450" y="1007533"/>
                    <a:pt x="301625" y="1006475"/>
                  </a:cubicBezTo>
                  <a:cubicBezTo>
                    <a:pt x="303742" y="1003300"/>
                    <a:pt x="305277" y="999648"/>
                    <a:pt x="307975" y="996950"/>
                  </a:cubicBezTo>
                  <a:cubicBezTo>
                    <a:pt x="317074" y="987851"/>
                    <a:pt x="316696" y="992590"/>
                    <a:pt x="327025" y="987425"/>
                  </a:cubicBezTo>
                  <a:cubicBezTo>
                    <a:pt x="330438" y="985718"/>
                    <a:pt x="333375" y="983192"/>
                    <a:pt x="336550" y="981075"/>
                  </a:cubicBezTo>
                  <a:cubicBezTo>
                    <a:pt x="343734" y="959522"/>
                    <a:pt x="333301" y="984324"/>
                    <a:pt x="358775" y="958850"/>
                  </a:cubicBezTo>
                  <a:cubicBezTo>
                    <a:pt x="365125" y="952500"/>
                    <a:pt x="370353" y="944781"/>
                    <a:pt x="377825" y="939800"/>
                  </a:cubicBezTo>
                  <a:cubicBezTo>
                    <a:pt x="381000" y="937683"/>
                    <a:pt x="384498" y="935985"/>
                    <a:pt x="387350" y="933450"/>
                  </a:cubicBezTo>
                  <a:cubicBezTo>
                    <a:pt x="394062" y="927484"/>
                    <a:pt x="398928" y="919381"/>
                    <a:pt x="406400" y="914400"/>
                  </a:cubicBezTo>
                  <a:lnTo>
                    <a:pt x="425450" y="901700"/>
                  </a:lnTo>
                  <a:lnTo>
                    <a:pt x="434975" y="895350"/>
                  </a:lnTo>
                  <a:cubicBezTo>
                    <a:pt x="446617" y="877888"/>
                    <a:pt x="434975" y="892704"/>
                    <a:pt x="450850" y="879475"/>
                  </a:cubicBezTo>
                  <a:cubicBezTo>
                    <a:pt x="454299" y="876600"/>
                    <a:pt x="456831" y="872707"/>
                    <a:pt x="460375" y="869950"/>
                  </a:cubicBezTo>
                  <a:cubicBezTo>
                    <a:pt x="466399" y="865265"/>
                    <a:pt x="473075" y="861483"/>
                    <a:pt x="479425" y="857250"/>
                  </a:cubicBezTo>
                  <a:lnTo>
                    <a:pt x="488950" y="850900"/>
                  </a:lnTo>
                  <a:lnTo>
                    <a:pt x="508000" y="838200"/>
                  </a:lnTo>
                  <a:cubicBezTo>
                    <a:pt x="511175" y="836083"/>
                    <a:pt x="514827" y="834548"/>
                    <a:pt x="517525" y="831850"/>
                  </a:cubicBezTo>
                  <a:cubicBezTo>
                    <a:pt x="520700" y="828675"/>
                    <a:pt x="523506" y="825082"/>
                    <a:pt x="527050" y="822325"/>
                  </a:cubicBezTo>
                  <a:cubicBezTo>
                    <a:pt x="533074" y="817640"/>
                    <a:pt x="539750" y="813858"/>
                    <a:pt x="546100" y="809625"/>
                  </a:cubicBezTo>
                  <a:cubicBezTo>
                    <a:pt x="549275" y="807508"/>
                    <a:pt x="552005" y="804482"/>
                    <a:pt x="555625" y="803275"/>
                  </a:cubicBezTo>
                  <a:cubicBezTo>
                    <a:pt x="568770" y="798893"/>
                    <a:pt x="562365" y="801956"/>
                    <a:pt x="574675" y="793750"/>
                  </a:cubicBezTo>
                  <a:cubicBezTo>
                    <a:pt x="576792" y="790575"/>
                    <a:pt x="578327" y="786923"/>
                    <a:pt x="581025" y="784225"/>
                  </a:cubicBezTo>
                  <a:cubicBezTo>
                    <a:pt x="587180" y="778070"/>
                    <a:pt x="592328" y="777282"/>
                    <a:pt x="600075" y="774700"/>
                  </a:cubicBezTo>
                  <a:cubicBezTo>
                    <a:pt x="601133" y="771525"/>
                    <a:pt x="600883" y="767542"/>
                    <a:pt x="603250" y="765175"/>
                  </a:cubicBezTo>
                  <a:cubicBezTo>
                    <a:pt x="605617" y="762808"/>
                    <a:pt x="609782" y="763497"/>
                    <a:pt x="612775" y="762000"/>
                  </a:cubicBezTo>
                  <a:cubicBezTo>
                    <a:pt x="616188" y="760293"/>
                    <a:pt x="619369" y="758093"/>
                    <a:pt x="622300" y="755650"/>
                  </a:cubicBezTo>
                  <a:cubicBezTo>
                    <a:pt x="625749" y="752775"/>
                    <a:pt x="628281" y="748882"/>
                    <a:pt x="631825" y="746125"/>
                  </a:cubicBezTo>
                  <a:cubicBezTo>
                    <a:pt x="637849" y="741440"/>
                    <a:pt x="644525" y="737658"/>
                    <a:pt x="650875" y="733425"/>
                  </a:cubicBezTo>
                  <a:lnTo>
                    <a:pt x="669925" y="720725"/>
                  </a:lnTo>
                  <a:lnTo>
                    <a:pt x="708025" y="695325"/>
                  </a:lnTo>
                  <a:lnTo>
                    <a:pt x="717550" y="688975"/>
                  </a:lnTo>
                  <a:cubicBezTo>
                    <a:pt x="720725" y="686858"/>
                    <a:pt x="723455" y="683832"/>
                    <a:pt x="727075" y="682625"/>
                  </a:cubicBezTo>
                  <a:cubicBezTo>
                    <a:pt x="743840" y="677037"/>
                    <a:pt x="733815" y="681306"/>
                    <a:pt x="755650" y="666750"/>
                  </a:cubicBezTo>
                  <a:lnTo>
                    <a:pt x="784225" y="647700"/>
                  </a:lnTo>
                  <a:cubicBezTo>
                    <a:pt x="787400" y="645583"/>
                    <a:pt x="790130" y="642557"/>
                    <a:pt x="793750" y="641350"/>
                  </a:cubicBezTo>
                  <a:cubicBezTo>
                    <a:pt x="796925" y="640292"/>
                    <a:pt x="800349" y="639800"/>
                    <a:pt x="803275" y="638175"/>
                  </a:cubicBezTo>
                  <a:cubicBezTo>
                    <a:pt x="809946" y="634469"/>
                    <a:pt x="815085" y="627888"/>
                    <a:pt x="822325" y="625475"/>
                  </a:cubicBezTo>
                  <a:cubicBezTo>
                    <a:pt x="825500" y="624417"/>
                    <a:pt x="828924" y="623925"/>
                    <a:pt x="831850" y="622300"/>
                  </a:cubicBezTo>
                  <a:cubicBezTo>
                    <a:pt x="838521" y="618594"/>
                    <a:pt x="845504" y="614996"/>
                    <a:pt x="850900" y="609600"/>
                  </a:cubicBezTo>
                  <a:cubicBezTo>
                    <a:pt x="854075" y="606425"/>
                    <a:pt x="856689" y="602566"/>
                    <a:pt x="860425" y="600075"/>
                  </a:cubicBezTo>
                  <a:cubicBezTo>
                    <a:pt x="863210" y="598219"/>
                    <a:pt x="866957" y="598397"/>
                    <a:pt x="869950" y="596900"/>
                  </a:cubicBezTo>
                  <a:cubicBezTo>
                    <a:pt x="894569" y="584590"/>
                    <a:pt x="865059" y="595355"/>
                    <a:pt x="889000" y="587375"/>
                  </a:cubicBezTo>
                  <a:cubicBezTo>
                    <a:pt x="891117" y="584200"/>
                    <a:pt x="892114" y="579872"/>
                    <a:pt x="895350" y="577850"/>
                  </a:cubicBezTo>
                  <a:cubicBezTo>
                    <a:pt x="901026" y="574302"/>
                    <a:pt x="908831" y="575213"/>
                    <a:pt x="914400" y="571500"/>
                  </a:cubicBezTo>
                  <a:cubicBezTo>
                    <a:pt x="926710" y="563294"/>
                    <a:pt x="920305" y="566357"/>
                    <a:pt x="933450" y="561975"/>
                  </a:cubicBezTo>
                  <a:cubicBezTo>
                    <a:pt x="935567" y="558800"/>
                    <a:pt x="936625" y="554567"/>
                    <a:pt x="939800" y="552450"/>
                  </a:cubicBezTo>
                  <a:cubicBezTo>
                    <a:pt x="943431" y="550029"/>
                    <a:pt x="948304" y="550474"/>
                    <a:pt x="952500" y="549275"/>
                  </a:cubicBezTo>
                  <a:cubicBezTo>
                    <a:pt x="955718" y="548356"/>
                    <a:pt x="958850" y="547158"/>
                    <a:pt x="962025" y="546100"/>
                  </a:cubicBezTo>
                  <a:cubicBezTo>
                    <a:pt x="991920" y="516205"/>
                    <a:pt x="943981" y="561305"/>
                    <a:pt x="990600" y="530225"/>
                  </a:cubicBezTo>
                  <a:cubicBezTo>
                    <a:pt x="1002910" y="522019"/>
                    <a:pt x="996505" y="525082"/>
                    <a:pt x="1009650" y="520700"/>
                  </a:cubicBezTo>
                  <a:cubicBezTo>
                    <a:pt x="1012825" y="517525"/>
                    <a:pt x="1015439" y="513666"/>
                    <a:pt x="1019175" y="511175"/>
                  </a:cubicBezTo>
                  <a:cubicBezTo>
                    <a:pt x="1021960" y="509319"/>
                    <a:pt x="1025707" y="509497"/>
                    <a:pt x="1028700" y="508000"/>
                  </a:cubicBezTo>
                  <a:cubicBezTo>
                    <a:pt x="1032113" y="506293"/>
                    <a:pt x="1035050" y="503767"/>
                    <a:pt x="1038225" y="501650"/>
                  </a:cubicBezTo>
                  <a:cubicBezTo>
                    <a:pt x="1040342" y="498475"/>
                    <a:pt x="1041595" y="494509"/>
                    <a:pt x="1044575" y="492125"/>
                  </a:cubicBezTo>
                  <a:cubicBezTo>
                    <a:pt x="1047188" y="490034"/>
                    <a:pt x="1051107" y="490447"/>
                    <a:pt x="1054100" y="488950"/>
                  </a:cubicBezTo>
                  <a:cubicBezTo>
                    <a:pt x="1057513" y="487243"/>
                    <a:pt x="1060450" y="484717"/>
                    <a:pt x="1063625" y="482600"/>
                  </a:cubicBezTo>
                  <a:cubicBezTo>
                    <a:pt x="1065742" y="479425"/>
                    <a:pt x="1066995" y="475459"/>
                    <a:pt x="1069975" y="473075"/>
                  </a:cubicBezTo>
                  <a:cubicBezTo>
                    <a:pt x="1072588" y="470984"/>
                    <a:pt x="1076507" y="471397"/>
                    <a:pt x="1079500" y="469900"/>
                  </a:cubicBezTo>
                  <a:cubicBezTo>
                    <a:pt x="1082913" y="468193"/>
                    <a:pt x="1085612" y="465257"/>
                    <a:pt x="1089025" y="463550"/>
                  </a:cubicBezTo>
                  <a:cubicBezTo>
                    <a:pt x="1092018" y="462053"/>
                    <a:pt x="1095557" y="461872"/>
                    <a:pt x="1098550" y="460375"/>
                  </a:cubicBezTo>
                  <a:cubicBezTo>
                    <a:pt x="1123169" y="448065"/>
                    <a:pt x="1093659" y="458830"/>
                    <a:pt x="1117600" y="450850"/>
                  </a:cubicBezTo>
                  <a:cubicBezTo>
                    <a:pt x="1120775" y="447675"/>
                    <a:pt x="1123200" y="443506"/>
                    <a:pt x="1127125" y="441325"/>
                  </a:cubicBezTo>
                  <a:cubicBezTo>
                    <a:pt x="1132976" y="438074"/>
                    <a:pt x="1139825" y="437092"/>
                    <a:pt x="1146175" y="434975"/>
                  </a:cubicBezTo>
                  <a:cubicBezTo>
                    <a:pt x="1149350" y="433917"/>
                    <a:pt x="1152915" y="433656"/>
                    <a:pt x="1155700" y="431800"/>
                  </a:cubicBezTo>
                  <a:cubicBezTo>
                    <a:pt x="1182997" y="413602"/>
                    <a:pt x="1148460" y="435420"/>
                    <a:pt x="1174750" y="422275"/>
                  </a:cubicBezTo>
                  <a:cubicBezTo>
                    <a:pt x="1178163" y="420568"/>
                    <a:pt x="1180788" y="417475"/>
                    <a:pt x="1184275" y="415925"/>
                  </a:cubicBezTo>
                  <a:cubicBezTo>
                    <a:pt x="1190392" y="413207"/>
                    <a:pt x="1196975" y="411692"/>
                    <a:pt x="1203325" y="409575"/>
                  </a:cubicBezTo>
                  <a:cubicBezTo>
                    <a:pt x="1206500" y="408517"/>
                    <a:pt x="1210065" y="408256"/>
                    <a:pt x="1212850" y="406400"/>
                  </a:cubicBezTo>
                  <a:cubicBezTo>
                    <a:pt x="1240147" y="388202"/>
                    <a:pt x="1205610" y="410020"/>
                    <a:pt x="1231900" y="396875"/>
                  </a:cubicBezTo>
                  <a:cubicBezTo>
                    <a:pt x="1235313" y="395168"/>
                    <a:pt x="1237852" y="391865"/>
                    <a:pt x="1241425" y="390525"/>
                  </a:cubicBezTo>
                  <a:cubicBezTo>
                    <a:pt x="1246478" y="388630"/>
                    <a:pt x="1252094" y="388770"/>
                    <a:pt x="1257300" y="387350"/>
                  </a:cubicBezTo>
                  <a:cubicBezTo>
                    <a:pt x="1263758" y="385589"/>
                    <a:pt x="1270000" y="383117"/>
                    <a:pt x="1276350" y="381000"/>
                  </a:cubicBezTo>
                  <a:cubicBezTo>
                    <a:pt x="1279525" y="379942"/>
                    <a:pt x="1283090" y="379681"/>
                    <a:pt x="1285875" y="377825"/>
                  </a:cubicBezTo>
                  <a:cubicBezTo>
                    <a:pt x="1289050" y="375708"/>
                    <a:pt x="1291913" y="373025"/>
                    <a:pt x="1295400" y="371475"/>
                  </a:cubicBezTo>
                  <a:cubicBezTo>
                    <a:pt x="1301517" y="368757"/>
                    <a:pt x="1308881" y="368838"/>
                    <a:pt x="1314450" y="365125"/>
                  </a:cubicBezTo>
                  <a:cubicBezTo>
                    <a:pt x="1317625" y="363008"/>
                    <a:pt x="1320468" y="360278"/>
                    <a:pt x="1323975" y="358775"/>
                  </a:cubicBezTo>
                  <a:cubicBezTo>
                    <a:pt x="1327986" y="357056"/>
                    <a:pt x="1332495" y="356854"/>
                    <a:pt x="1336675" y="355600"/>
                  </a:cubicBezTo>
                  <a:cubicBezTo>
                    <a:pt x="1346292" y="352715"/>
                    <a:pt x="1355725" y="349250"/>
                    <a:pt x="1365250" y="346075"/>
                  </a:cubicBezTo>
                  <a:lnTo>
                    <a:pt x="1384300" y="339725"/>
                  </a:lnTo>
                  <a:cubicBezTo>
                    <a:pt x="1387475" y="338667"/>
                    <a:pt x="1391040" y="338406"/>
                    <a:pt x="1393825" y="336550"/>
                  </a:cubicBezTo>
                  <a:cubicBezTo>
                    <a:pt x="1397000" y="334433"/>
                    <a:pt x="1399863" y="331750"/>
                    <a:pt x="1403350" y="330200"/>
                  </a:cubicBezTo>
                  <a:cubicBezTo>
                    <a:pt x="1409467" y="327482"/>
                    <a:pt x="1416831" y="327563"/>
                    <a:pt x="1422400" y="323850"/>
                  </a:cubicBezTo>
                  <a:cubicBezTo>
                    <a:pt x="1425575" y="321733"/>
                    <a:pt x="1428512" y="319207"/>
                    <a:pt x="1431925" y="317500"/>
                  </a:cubicBezTo>
                  <a:cubicBezTo>
                    <a:pt x="1436480" y="315223"/>
                    <a:pt x="1450081" y="312167"/>
                    <a:pt x="1454150" y="311150"/>
                  </a:cubicBezTo>
                  <a:cubicBezTo>
                    <a:pt x="1457325" y="309033"/>
                    <a:pt x="1460168" y="306303"/>
                    <a:pt x="1463675" y="304800"/>
                  </a:cubicBezTo>
                  <a:cubicBezTo>
                    <a:pt x="1467686" y="303081"/>
                    <a:pt x="1472195" y="302879"/>
                    <a:pt x="1476375" y="301625"/>
                  </a:cubicBezTo>
                  <a:cubicBezTo>
                    <a:pt x="1482786" y="299702"/>
                    <a:pt x="1489075" y="297392"/>
                    <a:pt x="1495425" y="295275"/>
                  </a:cubicBezTo>
                  <a:cubicBezTo>
                    <a:pt x="1498600" y="294217"/>
                    <a:pt x="1501957" y="293597"/>
                    <a:pt x="1504950" y="292100"/>
                  </a:cubicBezTo>
                  <a:cubicBezTo>
                    <a:pt x="1518088" y="285531"/>
                    <a:pt x="1521007" y="283323"/>
                    <a:pt x="1536700" y="279400"/>
                  </a:cubicBezTo>
                  <a:cubicBezTo>
                    <a:pt x="1543799" y="277625"/>
                    <a:pt x="1563812" y="272967"/>
                    <a:pt x="1568450" y="269875"/>
                  </a:cubicBezTo>
                  <a:cubicBezTo>
                    <a:pt x="1583544" y="259812"/>
                    <a:pt x="1574355" y="264732"/>
                    <a:pt x="1597025" y="257175"/>
                  </a:cubicBezTo>
                  <a:cubicBezTo>
                    <a:pt x="1600200" y="256117"/>
                    <a:pt x="1603765" y="255856"/>
                    <a:pt x="1606550" y="254000"/>
                  </a:cubicBezTo>
                  <a:cubicBezTo>
                    <a:pt x="1624855" y="241797"/>
                    <a:pt x="1607197" y="252362"/>
                    <a:pt x="1625600" y="244475"/>
                  </a:cubicBezTo>
                  <a:cubicBezTo>
                    <a:pt x="1629950" y="242611"/>
                    <a:pt x="1633906" y="239883"/>
                    <a:pt x="1638300" y="238125"/>
                  </a:cubicBezTo>
                  <a:cubicBezTo>
                    <a:pt x="1644515" y="235639"/>
                    <a:pt x="1651000" y="233892"/>
                    <a:pt x="1657350" y="231775"/>
                  </a:cubicBezTo>
                  <a:cubicBezTo>
                    <a:pt x="1660525" y="230717"/>
                    <a:pt x="1664090" y="230456"/>
                    <a:pt x="1666875" y="228600"/>
                  </a:cubicBezTo>
                  <a:cubicBezTo>
                    <a:pt x="1694172" y="210402"/>
                    <a:pt x="1659635" y="232220"/>
                    <a:pt x="1685925" y="219075"/>
                  </a:cubicBezTo>
                  <a:cubicBezTo>
                    <a:pt x="1689338" y="217368"/>
                    <a:pt x="1692037" y="214432"/>
                    <a:pt x="1695450" y="212725"/>
                  </a:cubicBezTo>
                  <a:cubicBezTo>
                    <a:pt x="1700525" y="210187"/>
                    <a:pt x="1712928" y="207731"/>
                    <a:pt x="1717675" y="206375"/>
                  </a:cubicBezTo>
                  <a:cubicBezTo>
                    <a:pt x="1720893" y="205456"/>
                    <a:pt x="1723874" y="203570"/>
                    <a:pt x="1727200" y="203200"/>
                  </a:cubicBezTo>
                  <a:cubicBezTo>
                    <a:pt x="1743013" y="201443"/>
                    <a:pt x="1758950" y="201083"/>
                    <a:pt x="1774825" y="200025"/>
                  </a:cubicBezTo>
                  <a:lnTo>
                    <a:pt x="1793875" y="193675"/>
                  </a:lnTo>
                  <a:cubicBezTo>
                    <a:pt x="1797050" y="192617"/>
                    <a:pt x="1800092" y="191009"/>
                    <a:pt x="1803400" y="190500"/>
                  </a:cubicBezTo>
                  <a:cubicBezTo>
                    <a:pt x="1820390" y="187886"/>
                    <a:pt x="1840135" y="186147"/>
                    <a:pt x="1857375" y="180975"/>
                  </a:cubicBezTo>
                  <a:cubicBezTo>
                    <a:pt x="1863786" y="179052"/>
                    <a:pt x="1870075" y="176742"/>
                    <a:pt x="1876425" y="174625"/>
                  </a:cubicBezTo>
                  <a:cubicBezTo>
                    <a:pt x="1879600" y="173567"/>
                    <a:pt x="1883165" y="173306"/>
                    <a:pt x="1885950" y="171450"/>
                  </a:cubicBezTo>
                  <a:cubicBezTo>
                    <a:pt x="1889125" y="169333"/>
                    <a:pt x="1891988" y="166650"/>
                    <a:pt x="1895475" y="165100"/>
                  </a:cubicBezTo>
                  <a:cubicBezTo>
                    <a:pt x="1901592" y="162382"/>
                    <a:pt x="1908175" y="160867"/>
                    <a:pt x="1914525" y="158750"/>
                  </a:cubicBezTo>
                  <a:cubicBezTo>
                    <a:pt x="1914550" y="158742"/>
                    <a:pt x="1933575" y="152400"/>
                    <a:pt x="1933575" y="152400"/>
                  </a:cubicBezTo>
                  <a:cubicBezTo>
                    <a:pt x="1938867" y="150283"/>
                    <a:pt x="1944114" y="148051"/>
                    <a:pt x="1949450" y="146050"/>
                  </a:cubicBezTo>
                  <a:cubicBezTo>
                    <a:pt x="1952584" y="144875"/>
                    <a:pt x="1955982" y="144372"/>
                    <a:pt x="1958975" y="142875"/>
                  </a:cubicBezTo>
                  <a:cubicBezTo>
                    <a:pt x="1972183" y="136271"/>
                    <a:pt x="1968189" y="131664"/>
                    <a:pt x="1987550" y="130175"/>
                  </a:cubicBezTo>
                  <a:lnTo>
                    <a:pt x="2028825" y="127000"/>
                  </a:lnTo>
                  <a:cubicBezTo>
                    <a:pt x="2056122" y="108802"/>
                    <a:pt x="2021585" y="130620"/>
                    <a:pt x="2047875" y="117475"/>
                  </a:cubicBezTo>
                  <a:cubicBezTo>
                    <a:pt x="2051288" y="115768"/>
                    <a:pt x="2053913" y="112675"/>
                    <a:pt x="2057400" y="111125"/>
                  </a:cubicBezTo>
                  <a:cubicBezTo>
                    <a:pt x="2063517" y="108407"/>
                    <a:pt x="2070881" y="108488"/>
                    <a:pt x="2076450" y="104775"/>
                  </a:cubicBezTo>
                  <a:cubicBezTo>
                    <a:pt x="2079625" y="102658"/>
                    <a:pt x="2082562" y="100132"/>
                    <a:pt x="2085975" y="98425"/>
                  </a:cubicBezTo>
                  <a:cubicBezTo>
                    <a:pt x="2091310" y="95757"/>
                    <a:pt x="2103114" y="93601"/>
                    <a:pt x="2108200" y="92075"/>
                  </a:cubicBezTo>
                  <a:cubicBezTo>
                    <a:pt x="2143145" y="81592"/>
                    <a:pt x="2112193" y="87094"/>
                    <a:pt x="2162175" y="82550"/>
                  </a:cubicBezTo>
                  <a:cubicBezTo>
                    <a:pt x="2179196" y="76876"/>
                    <a:pt x="2164587" y="81308"/>
                    <a:pt x="2187575" y="76200"/>
                  </a:cubicBezTo>
                  <a:cubicBezTo>
                    <a:pt x="2191835" y="75253"/>
                    <a:pt x="2195996" y="73881"/>
                    <a:pt x="2200275" y="73025"/>
                  </a:cubicBezTo>
                  <a:cubicBezTo>
                    <a:pt x="2206588" y="71762"/>
                    <a:pt x="2213041" y="71247"/>
                    <a:pt x="2219325" y="69850"/>
                  </a:cubicBezTo>
                  <a:cubicBezTo>
                    <a:pt x="2222592" y="69124"/>
                    <a:pt x="2225632" y="67594"/>
                    <a:pt x="2228850" y="66675"/>
                  </a:cubicBezTo>
                  <a:cubicBezTo>
                    <a:pt x="2233046" y="65476"/>
                    <a:pt x="2237354" y="64699"/>
                    <a:pt x="2241550" y="63500"/>
                  </a:cubicBezTo>
                  <a:cubicBezTo>
                    <a:pt x="2265866" y="56552"/>
                    <a:pt x="2235553" y="65107"/>
                    <a:pt x="2260600" y="53975"/>
                  </a:cubicBezTo>
                  <a:cubicBezTo>
                    <a:pt x="2266717" y="51257"/>
                    <a:pt x="2273300" y="49742"/>
                    <a:pt x="2279650" y="47625"/>
                  </a:cubicBezTo>
                  <a:cubicBezTo>
                    <a:pt x="2282825" y="46567"/>
                    <a:pt x="2285928" y="45262"/>
                    <a:pt x="2289175" y="44450"/>
                  </a:cubicBezTo>
                  <a:lnTo>
                    <a:pt x="2314575" y="38100"/>
                  </a:lnTo>
                  <a:cubicBezTo>
                    <a:pt x="2318808" y="37042"/>
                    <a:pt x="2323135" y="36305"/>
                    <a:pt x="2327275" y="34925"/>
                  </a:cubicBezTo>
                  <a:cubicBezTo>
                    <a:pt x="2350113" y="27312"/>
                    <a:pt x="2321593" y="36548"/>
                    <a:pt x="2349500" y="28575"/>
                  </a:cubicBezTo>
                  <a:cubicBezTo>
                    <a:pt x="2352718" y="27656"/>
                    <a:pt x="2355764" y="26153"/>
                    <a:pt x="2359025" y="25400"/>
                  </a:cubicBezTo>
                  <a:cubicBezTo>
                    <a:pt x="2401754" y="15539"/>
                    <a:pt x="2378644" y="21690"/>
                    <a:pt x="2419350" y="15875"/>
                  </a:cubicBezTo>
                  <a:cubicBezTo>
                    <a:pt x="2424692" y="15112"/>
                    <a:pt x="2429916" y="13665"/>
                    <a:pt x="2435225" y="12700"/>
                  </a:cubicBezTo>
                  <a:cubicBezTo>
                    <a:pt x="2451378" y="9763"/>
                    <a:pt x="2459851" y="8728"/>
                    <a:pt x="2476500" y="6350"/>
                  </a:cubicBezTo>
                  <a:cubicBezTo>
                    <a:pt x="2487029" y="2840"/>
                    <a:pt x="2486025" y="6522"/>
                    <a:pt x="2486025" y="0"/>
                  </a:cubicBezTo>
                </a:path>
              </a:pathLst>
            </a:cu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800">
                <a:solidFill>
                  <a:schemeClr val="tx1"/>
                </a:solidFill>
                <a:latin typeface="Arial"/>
              </a:endParaRPr>
            </a:p>
          </p:txBody>
        </p:sp>
        <p:sp>
          <p:nvSpPr>
            <p:cNvPr id="85" name="Freeform: Shape 84">
              <a:extLst>
                <a:ext uri="{FF2B5EF4-FFF2-40B4-BE49-F238E27FC236}">
                  <a16:creationId xmlns:a16="http://schemas.microsoft.com/office/drawing/2014/main" id="{2960D6B9-2685-4402-ADD5-40EEBB33278A}"/>
                </a:ext>
              </a:extLst>
            </p:cNvPr>
            <p:cNvSpPr/>
            <p:nvPr/>
          </p:nvSpPr>
          <p:spPr>
            <a:xfrm>
              <a:off x="3638359" y="3092586"/>
              <a:ext cx="1932875" cy="862368"/>
            </a:xfrm>
            <a:custGeom>
              <a:avLst/>
              <a:gdLst>
                <a:gd name="connsiteX0" fmla="*/ 0 w 2577167"/>
                <a:gd name="connsiteY0" fmla="*/ 1149824 h 1149824"/>
                <a:gd name="connsiteX1" fmla="*/ 37531 w 2577167"/>
                <a:gd name="connsiteY1" fmla="*/ 1125940 h 1149824"/>
                <a:gd name="connsiteX2" fmla="*/ 47767 w 2577167"/>
                <a:gd name="connsiteY2" fmla="*/ 1119116 h 1149824"/>
                <a:gd name="connsiteX3" fmla="*/ 64827 w 2577167"/>
                <a:gd name="connsiteY3" fmla="*/ 1102057 h 1149824"/>
                <a:gd name="connsiteX4" fmla="*/ 75063 w 2577167"/>
                <a:gd name="connsiteY4" fmla="*/ 1091821 h 1149824"/>
                <a:gd name="connsiteX5" fmla="*/ 95534 w 2577167"/>
                <a:gd name="connsiteY5" fmla="*/ 1078173 h 1149824"/>
                <a:gd name="connsiteX6" fmla="*/ 105770 w 2577167"/>
                <a:gd name="connsiteY6" fmla="*/ 1071349 h 1149824"/>
                <a:gd name="connsiteX7" fmla="*/ 122830 w 2577167"/>
                <a:gd name="connsiteY7" fmla="*/ 1054290 h 1149824"/>
                <a:gd name="connsiteX8" fmla="*/ 143301 w 2577167"/>
                <a:gd name="connsiteY8" fmla="*/ 1037230 h 1149824"/>
                <a:gd name="connsiteX9" fmla="*/ 163773 w 2577167"/>
                <a:gd name="connsiteY9" fmla="*/ 1026994 h 1149824"/>
                <a:gd name="connsiteX10" fmla="*/ 180833 w 2577167"/>
                <a:gd name="connsiteY10" fmla="*/ 1013346 h 1149824"/>
                <a:gd name="connsiteX11" fmla="*/ 201304 w 2577167"/>
                <a:gd name="connsiteY11" fmla="*/ 999699 h 1149824"/>
                <a:gd name="connsiteX12" fmla="*/ 211540 w 2577167"/>
                <a:gd name="connsiteY12" fmla="*/ 992875 h 1149824"/>
                <a:gd name="connsiteX13" fmla="*/ 221776 w 2577167"/>
                <a:gd name="connsiteY13" fmla="*/ 989463 h 1149824"/>
                <a:gd name="connsiteX14" fmla="*/ 242248 w 2577167"/>
                <a:gd name="connsiteY14" fmla="*/ 975815 h 1149824"/>
                <a:gd name="connsiteX15" fmla="*/ 262719 w 2577167"/>
                <a:gd name="connsiteY15" fmla="*/ 962167 h 1149824"/>
                <a:gd name="connsiteX16" fmla="*/ 272955 w 2577167"/>
                <a:gd name="connsiteY16" fmla="*/ 958755 h 1149824"/>
                <a:gd name="connsiteX17" fmla="*/ 283191 w 2577167"/>
                <a:gd name="connsiteY17" fmla="*/ 951931 h 1149824"/>
                <a:gd name="connsiteX18" fmla="*/ 293427 w 2577167"/>
                <a:gd name="connsiteY18" fmla="*/ 948519 h 1149824"/>
                <a:gd name="connsiteX19" fmla="*/ 313898 w 2577167"/>
                <a:gd name="connsiteY19" fmla="*/ 934872 h 1149824"/>
                <a:gd name="connsiteX20" fmla="*/ 324134 w 2577167"/>
                <a:gd name="connsiteY20" fmla="*/ 931460 h 1149824"/>
                <a:gd name="connsiteX21" fmla="*/ 344606 w 2577167"/>
                <a:gd name="connsiteY21" fmla="*/ 917812 h 1149824"/>
                <a:gd name="connsiteX22" fmla="*/ 354842 w 2577167"/>
                <a:gd name="connsiteY22" fmla="*/ 910988 h 1149824"/>
                <a:gd name="connsiteX23" fmla="*/ 365078 w 2577167"/>
                <a:gd name="connsiteY23" fmla="*/ 904164 h 1149824"/>
                <a:gd name="connsiteX24" fmla="*/ 385549 w 2577167"/>
                <a:gd name="connsiteY24" fmla="*/ 897340 h 1149824"/>
                <a:gd name="connsiteX25" fmla="*/ 406021 w 2577167"/>
                <a:gd name="connsiteY25" fmla="*/ 883693 h 1149824"/>
                <a:gd name="connsiteX26" fmla="*/ 426492 w 2577167"/>
                <a:gd name="connsiteY26" fmla="*/ 870045 h 1149824"/>
                <a:gd name="connsiteX27" fmla="*/ 436728 w 2577167"/>
                <a:gd name="connsiteY27" fmla="*/ 863221 h 1149824"/>
                <a:gd name="connsiteX28" fmla="*/ 457200 w 2577167"/>
                <a:gd name="connsiteY28" fmla="*/ 852985 h 1149824"/>
                <a:gd name="connsiteX29" fmla="*/ 467436 w 2577167"/>
                <a:gd name="connsiteY29" fmla="*/ 849573 h 1149824"/>
                <a:gd name="connsiteX30" fmla="*/ 484495 w 2577167"/>
                <a:gd name="connsiteY30" fmla="*/ 835925 h 1149824"/>
                <a:gd name="connsiteX31" fmla="*/ 504967 w 2577167"/>
                <a:gd name="connsiteY31" fmla="*/ 822278 h 1149824"/>
                <a:gd name="connsiteX32" fmla="*/ 511791 w 2577167"/>
                <a:gd name="connsiteY32" fmla="*/ 812042 h 1149824"/>
                <a:gd name="connsiteX33" fmla="*/ 532263 w 2577167"/>
                <a:gd name="connsiteY33" fmla="*/ 805218 h 1149824"/>
                <a:gd name="connsiteX34" fmla="*/ 562970 w 2577167"/>
                <a:gd name="connsiteY34" fmla="*/ 781334 h 1149824"/>
                <a:gd name="connsiteX35" fmla="*/ 573206 w 2577167"/>
                <a:gd name="connsiteY35" fmla="*/ 777922 h 1149824"/>
                <a:gd name="connsiteX36" fmla="*/ 590266 w 2577167"/>
                <a:gd name="connsiteY36" fmla="*/ 764275 h 1149824"/>
                <a:gd name="connsiteX37" fmla="*/ 600501 w 2577167"/>
                <a:gd name="connsiteY37" fmla="*/ 757451 h 1149824"/>
                <a:gd name="connsiteX38" fmla="*/ 620973 w 2577167"/>
                <a:gd name="connsiteY38" fmla="*/ 750627 h 1149824"/>
                <a:gd name="connsiteX39" fmla="*/ 631209 w 2577167"/>
                <a:gd name="connsiteY39" fmla="*/ 743803 h 1149824"/>
                <a:gd name="connsiteX40" fmla="*/ 651680 w 2577167"/>
                <a:gd name="connsiteY40" fmla="*/ 736979 h 1149824"/>
                <a:gd name="connsiteX41" fmla="*/ 661916 w 2577167"/>
                <a:gd name="connsiteY41" fmla="*/ 730155 h 1149824"/>
                <a:gd name="connsiteX42" fmla="*/ 699448 w 2577167"/>
                <a:gd name="connsiteY42" fmla="*/ 719919 h 1149824"/>
                <a:gd name="connsiteX43" fmla="*/ 709683 w 2577167"/>
                <a:gd name="connsiteY43" fmla="*/ 713096 h 1149824"/>
                <a:gd name="connsiteX44" fmla="*/ 719919 w 2577167"/>
                <a:gd name="connsiteY44" fmla="*/ 709684 h 1149824"/>
                <a:gd name="connsiteX45" fmla="*/ 740391 w 2577167"/>
                <a:gd name="connsiteY45" fmla="*/ 696036 h 1149824"/>
                <a:gd name="connsiteX46" fmla="*/ 750627 w 2577167"/>
                <a:gd name="connsiteY46" fmla="*/ 692624 h 1149824"/>
                <a:gd name="connsiteX47" fmla="*/ 760863 w 2577167"/>
                <a:gd name="connsiteY47" fmla="*/ 685800 h 1149824"/>
                <a:gd name="connsiteX48" fmla="*/ 781334 w 2577167"/>
                <a:gd name="connsiteY48" fmla="*/ 678976 h 1149824"/>
                <a:gd name="connsiteX49" fmla="*/ 801806 w 2577167"/>
                <a:gd name="connsiteY49" fmla="*/ 668740 h 1149824"/>
                <a:gd name="connsiteX50" fmla="*/ 822278 w 2577167"/>
                <a:gd name="connsiteY50" fmla="*/ 658505 h 1149824"/>
                <a:gd name="connsiteX51" fmla="*/ 842749 w 2577167"/>
                <a:gd name="connsiteY51" fmla="*/ 648269 h 1149824"/>
                <a:gd name="connsiteX52" fmla="*/ 852985 w 2577167"/>
                <a:gd name="connsiteY52" fmla="*/ 641445 h 1149824"/>
                <a:gd name="connsiteX53" fmla="*/ 863221 w 2577167"/>
                <a:gd name="connsiteY53" fmla="*/ 638033 h 1149824"/>
                <a:gd name="connsiteX54" fmla="*/ 883692 w 2577167"/>
                <a:gd name="connsiteY54" fmla="*/ 624385 h 1149824"/>
                <a:gd name="connsiteX55" fmla="*/ 904164 w 2577167"/>
                <a:gd name="connsiteY55" fmla="*/ 610737 h 1149824"/>
                <a:gd name="connsiteX56" fmla="*/ 914400 w 2577167"/>
                <a:gd name="connsiteY56" fmla="*/ 603913 h 1149824"/>
                <a:gd name="connsiteX57" fmla="*/ 924636 w 2577167"/>
                <a:gd name="connsiteY57" fmla="*/ 600502 h 1149824"/>
                <a:gd name="connsiteX58" fmla="*/ 945107 w 2577167"/>
                <a:gd name="connsiteY58" fmla="*/ 586854 h 1149824"/>
                <a:gd name="connsiteX59" fmla="*/ 955343 w 2577167"/>
                <a:gd name="connsiteY59" fmla="*/ 583442 h 1149824"/>
                <a:gd name="connsiteX60" fmla="*/ 965579 w 2577167"/>
                <a:gd name="connsiteY60" fmla="*/ 576618 h 1149824"/>
                <a:gd name="connsiteX61" fmla="*/ 975815 w 2577167"/>
                <a:gd name="connsiteY61" fmla="*/ 573206 h 1149824"/>
                <a:gd name="connsiteX62" fmla="*/ 986051 w 2577167"/>
                <a:gd name="connsiteY62" fmla="*/ 566382 h 1149824"/>
                <a:gd name="connsiteX63" fmla="*/ 996286 w 2577167"/>
                <a:gd name="connsiteY63" fmla="*/ 562970 h 1149824"/>
                <a:gd name="connsiteX64" fmla="*/ 1006522 w 2577167"/>
                <a:gd name="connsiteY64" fmla="*/ 556146 h 1149824"/>
                <a:gd name="connsiteX65" fmla="*/ 1026994 w 2577167"/>
                <a:gd name="connsiteY65" fmla="*/ 549322 h 1149824"/>
                <a:gd name="connsiteX66" fmla="*/ 1057701 w 2577167"/>
                <a:gd name="connsiteY66" fmla="*/ 528851 h 1149824"/>
                <a:gd name="connsiteX67" fmla="*/ 1067937 w 2577167"/>
                <a:gd name="connsiteY67" fmla="*/ 522027 h 1149824"/>
                <a:gd name="connsiteX68" fmla="*/ 1078173 w 2577167"/>
                <a:gd name="connsiteY68" fmla="*/ 518615 h 1149824"/>
                <a:gd name="connsiteX69" fmla="*/ 1098645 w 2577167"/>
                <a:gd name="connsiteY69" fmla="*/ 508379 h 1149824"/>
                <a:gd name="connsiteX70" fmla="*/ 1119116 w 2577167"/>
                <a:gd name="connsiteY70" fmla="*/ 498143 h 1149824"/>
                <a:gd name="connsiteX71" fmla="*/ 1129352 w 2577167"/>
                <a:gd name="connsiteY71" fmla="*/ 491319 h 1149824"/>
                <a:gd name="connsiteX72" fmla="*/ 1149824 w 2577167"/>
                <a:gd name="connsiteY72" fmla="*/ 484496 h 1149824"/>
                <a:gd name="connsiteX73" fmla="*/ 1180531 w 2577167"/>
                <a:gd name="connsiteY73" fmla="*/ 474260 h 1149824"/>
                <a:gd name="connsiteX74" fmla="*/ 1201003 w 2577167"/>
                <a:gd name="connsiteY74" fmla="*/ 467436 h 1149824"/>
                <a:gd name="connsiteX75" fmla="*/ 1211239 w 2577167"/>
                <a:gd name="connsiteY75" fmla="*/ 464024 h 1149824"/>
                <a:gd name="connsiteX76" fmla="*/ 1221475 w 2577167"/>
                <a:gd name="connsiteY76" fmla="*/ 457200 h 1149824"/>
                <a:gd name="connsiteX77" fmla="*/ 1252182 w 2577167"/>
                <a:gd name="connsiteY77" fmla="*/ 446964 h 1149824"/>
                <a:gd name="connsiteX78" fmla="*/ 1272654 w 2577167"/>
                <a:gd name="connsiteY78" fmla="*/ 440140 h 1149824"/>
                <a:gd name="connsiteX79" fmla="*/ 1282889 w 2577167"/>
                <a:gd name="connsiteY79" fmla="*/ 436728 h 1149824"/>
                <a:gd name="connsiteX80" fmla="*/ 1299949 w 2577167"/>
                <a:gd name="connsiteY80" fmla="*/ 433316 h 1149824"/>
                <a:gd name="connsiteX81" fmla="*/ 1310185 w 2577167"/>
                <a:gd name="connsiteY81" fmla="*/ 429905 h 1149824"/>
                <a:gd name="connsiteX82" fmla="*/ 1330657 w 2577167"/>
                <a:gd name="connsiteY82" fmla="*/ 426493 h 1149824"/>
                <a:gd name="connsiteX83" fmla="*/ 1361364 w 2577167"/>
                <a:gd name="connsiteY83" fmla="*/ 416257 h 1149824"/>
                <a:gd name="connsiteX84" fmla="*/ 1371600 w 2577167"/>
                <a:gd name="connsiteY84" fmla="*/ 412845 h 1149824"/>
                <a:gd name="connsiteX85" fmla="*/ 1381836 w 2577167"/>
                <a:gd name="connsiteY85" fmla="*/ 409433 h 1149824"/>
                <a:gd name="connsiteX86" fmla="*/ 1395483 w 2577167"/>
                <a:gd name="connsiteY86" fmla="*/ 402609 h 1149824"/>
                <a:gd name="connsiteX87" fmla="*/ 1415955 w 2577167"/>
                <a:gd name="connsiteY87" fmla="*/ 395785 h 1149824"/>
                <a:gd name="connsiteX88" fmla="*/ 1439839 w 2577167"/>
                <a:gd name="connsiteY88" fmla="*/ 382137 h 1149824"/>
                <a:gd name="connsiteX89" fmla="*/ 1470546 w 2577167"/>
                <a:gd name="connsiteY89" fmla="*/ 371902 h 1149824"/>
                <a:gd name="connsiteX90" fmla="*/ 1480782 w 2577167"/>
                <a:gd name="connsiteY90" fmla="*/ 368490 h 1149824"/>
                <a:gd name="connsiteX91" fmla="*/ 1511489 w 2577167"/>
                <a:gd name="connsiteY91" fmla="*/ 354842 h 1149824"/>
                <a:gd name="connsiteX92" fmla="*/ 1521725 w 2577167"/>
                <a:gd name="connsiteY92" fmla="*/ 351430 h 1149824"/>
                <a:gd name="connsiteX93" fmla="*/ 1531961 w 2577167"/>
                <a:gd name="connsiteY93" fmla="*/ 344606 h 1149824"/>
                <a:gd name="connsiteX94" fmla="*/ 1559257 w 2577167"/>
                <a:gd name="connsiteY94" fmla="*/ 337782 h 1149824"/>
                <a:gd name="connsiteX95" fmla="*/ 1579728 w 2577167"/>
                <a:gd name="connsiteY95" fmla="*/ 327546 h 1149824"/>
                <a:gd name="connsiteX96" fmla="*/ 1589964 w 2577167"/>
                <a:gd name="connsiteY96" fmla="*/ 320722 h 1149824"/>
                <a:gd name="connsiteX97" fmla="*/ 1610436 w 2577167"/>
                <a:gd name="connsiteY97" fmla="*/ 313899 h 1149824"/>
                <a:gd name="connsiteX98" fmla="*/ 1620672 w 2577167"/>
                <a:gd name="connsiteY98" fmla="*/ 310487 h 1149824"/>
                <a:gd name="connsiteX99" fmla="*/ 1630907 w 2577167"/>
                <a:gd name="connsiteY99" fmla="*/ 307075 h 1149824"/>
                <a:gd name="connsiteX100" fmla="*/ 1658203 w 2577167"/>
                <a:gd name="connsiteY100" fmla="*/ 296839 h 1149824"/>
                <a:gd name="connsiteX101" fmla="*/ 1678675 w 2577167"/>
                <a:gd name="connsiteY101" fmla="*/ 290015 h 1149824"/>
                <a:gd name="connsiteX102" fmla="*/ 1699146 w 2577167"/>
                <a:gd name="connsiteY102" fmla="*/ 283191 h 1149824"/>
                <a:gd name="connsiteX103" fmla="*/ 1723030 w 2577167"/>
                <a:gd name="connsiteY103" fmla="*/ 276367 h 1149824"/>
                <a:gd name="connsiteX104" fmla="*/ 1743501 w 2577167"/>
                <a:gd name="connsiteY104" fmla="*/ 269543 h 1149824"/>
                <a:gd name="connsiteX105" fmla="*/ 1753737 w 2577167"/>
                <a:gd name="connsiteY105" fmla="*/ 262719 h 1149824"/>
                <a:gd name="connsiteX106" fmla="*/ 1774209 w 2577167"/>
                <a:gd name="connsiteY106" fmla="*/ 255896 h 1149824"/>
                <a:gd name="connsiteX107" fmla="*/ 1784445 w 2577167"/>
                <a:gd name="connsiteY107" fmla="*/ 252484 h 1149824"/>
                <a:gd name="connsiteX108" fmla="*/ 1794680 w 2577167"/>
                <a:gd name="connsiteY108" fmla="*/ 249072 h 1149824"/>
                <a:gd name="connsiteX109" fmla="*/ 1804916 w 2577167"/>
                <a:gd name="connsiteY109" fmla="*/ 245660 h 1149824"/>
                <a:gd name="connsiteX110" fmla="*/ 1835624 w 2577167"/>
                <a:gd name="connsiteY110" fmla="*/ 232012 h 1149824"/>
                <a:gd name="connsiteX111" fmla="*/ 1845860 w 2577167"/>
                <a:gd name="connsiteY111" fmla="*/ 228600 h 1149824"/>
                <a:gd name="connsiteX112" fmla="*/ 1856095 w 2577167"/>
                <a:gd name="connsiteY112" fmla="*/ 225188 h 1149824"/>
                <a:gd name="connsiteX113" fmla="*/ 1879979 w 2577167"/>
                <a:gd name="connsiteY113" fmla="*/ 221776 h 1149824"/>
                <a:gd name="connsiteX114" fmla="*/ 1910686 w 2577167"/>
                <a:gd name="connsiteY114" fmla="*/ 211540 h 1149824"/>
                <a:gd name="connsiteX115" fmla="*/ 1920922 w 2577167"/>
                <a:gd name="connsiteY115" fmla="*/ 208128 h 1149824"/>
                <a:gd name="connsiteX116" fmla="*/ 1948218 w 2577167"/>
                <a:gd name="connsiteY116" fmla="*/ 201305 h 1149824"/>
                <a:gd name="connsiteX117" fmla="*/ 1961866 w 2577167"/>
                <a:gd name="connsiteY117" fmla="*/ 197893 h 1149824"/>
                <a:gd name="connsiteX118" fmla="*/ 1992573 w 2577167"/>
                <a:gd name="connsiteY118" fmla="*/ 187657 h 1149824"/>
                <a:gd name="connsiteX119" fmla="*/ 2002809 w 2577167"/>
                <a:gd name="connsiteY119" fmla="*/ 184245 h 1149824"/>
                <a:gd name="connsiteX120" fmla="*/ 2030104 w 2577167"/>
                <a:gd name="connsiteY120" fmla="*/ 174009 h 1149824"/>
                <a:gd name="connsiteX121" fmla="*/ 2064224 w 2577167"/>
                <a:gd name="connsiteY121" fmla="*/ 160361 h 1149824"/>
                <a:gd name="connsiteX122" fmla="*/ 2081283 w 2577167"/>
                <a:gd name="connsiteY122" fmla="*/ 156949 h 1149824"/>
                <a:gd name="connsiteX123" fmla="*/ 2101755 w 2577167"/>
                <a:gd name="connsiteY123" fmla="*/ 150125 h 1149824"/>
                <a:gd name="connsiteX124" fmla="*/ 2146110 w 2577167"/>
                <a:gd name="connsiteY124" fmla="*/ 139890 h 1149824"/>
                <a:gd name="connsiteX125" fmla="*/ 2176818 w 2577167"/>
                <a:gd name="connsiteY125" fmla="*/ 136478 h 1149824"/>
                <a:gd name="connsiteX126" fmla="*/ 2204113 w 2577167"/>
                <a:gd name="connsiteY126" fmla="*/ 133066 h 1149824"/>
                <a:gd name="connsiteX127" fmla="*/ 2224585 w 2577167"/>
                <a:gd name="connsiteY127" fmla="*/ 129654 h 1149824"/>
                <a:gd name="connsiteX128" fmla="*/ 2245057 w 2577167"/>
                <a:gd name="connsiteY128" fmla="*/ 122830 h 1149824"/>
                <a:gd name="connsiteX129" fmla="*/ 2258704 w 2577167"/>
                <a:gd name="connsiteY129" fmla="*/ 119418 h 1149824"/>
                <a:gd name="connsiteX130" fmla="*/ 2286000 w 2577167"/>
                <a:gd name="connsiteY130" fmla="*/ 109182 h 1149824"/>
                <a:gd name="connsiteX131" fmla="*/ 2330355 w 2577167"/>
                <a:gd name="connsiteY131" fmla="*/ 98946 h 1149824"/>
                <a:gd name="connsiteX132" fmla="*/ 2357651 w 2577167"/>
                <a:gd name="connsiteY132" fmla="*/ 92122 h 1149824"/>
                <a:gd name="connsiteX133" fmla="*/ 2378122 w 2577167"/>
                <a:gd name="connsiteY133" fmla="*/ 85299 h 1149824"/>
                <a:gd name="connsiteX134" fmla="*/ 2398594 w 2577167"/>
                <a:gd name="connsiteY134" fmla="*/ 78475 h 1149824"/>
                <a:gd name="connsiteX135" fmla="*/ 2408830 w 2577167"/>
                <a:gd name="connsiteY135" fmla="*/ 75063 h 1149824"/>
                <a:gd name="connsiteX136" fmla="*/ 2422478 w 2577167"/>
                <a:gd name="connsiteY136" fmla="*/ 71651 h 1149824"/>
                <a:gd name="connsiteX137" fmla="*/ 2432713 w 2577167"/>
                <a:gd name="connsiteY137" fmla="*/ 68239 h 1149824"/>
                <a:gd name="connsiteX138" fmla="*/ 2453185 w 2577167"/>
                <a:gd name="connsiteY138" fmla="*/ 64827 h 1149824"/>
                <a:gd name="connsiteX139" fmla="*/ 2497540 w 2577167"/>
                <a:gd name="connsiteY139" fmla="*/ 54591 h 1149824"/>
                <a:gd name="connsiteX140" fmla="*/ 2518012 w 2577167"/>
                <a:gd name="connsiteY140" fmla="*/ 47767 h 1149824"/>
                <a:gd name="connsiteX141" fmla="*/ 2555543 w 2577167"/>
                <a:gd name="connsiteY141" fmla="*/ 37531 h 1149824"/>
                <a:gd name="connsiteX142" fmla="*/ 2565779 w 2577167"/>
                <a:gd name="connsiteY142" fmla="*/ 30708 h 1149824"/>
                <a:gd name="connsiteX143" fmla="*/ 2572603 w 2577167"/>
                <a:gd name="connsiteY143" fmla="*/ 10236 h 1149824"/>
                <a:gd name="connsiteX144" fmla="*/ 2576015 w 2577167"/>
                <a:gd name="connsiteY144" fmla="*/ 0 h 1149824"/>
                <a:gd name="connsiteX145" fmla="*/ 2572603 w 2577167"/>
                <a:gd name="connsiteY145" fmla="*/ 0 h 114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577167" h="1149824">
                  <a:moveTo>
                    <a:pt x="0" y="1149824"/>
                  </a:moveTo>
                  <a:cubicBezTo>
                    <a:pt x="24096" y="1135366"/>
                    <a:pt x="11538" y="1143269"/>
                    <a:pt x="37531" y="1125940"/>
                  </a:cubicBezTo>
                  <a:lnTo>
                    <a:pt x="47767" y="1119116"/>
                  </a:lnTo>
                  <a:cubicBezTo>
                    <a:pt x="60278" y="1100351"/>
                    <a:pt x="47767" y="1116274"/>
                    <a:pt x="64827" y="1102057"/>
                  </a:cubicBezTo>
                  <a:cubicBezTo>
                    <a:pt x="68534" y="1098968"/>
                    <a:pt x="71254" y="1094784"/>
                    <a:pt x="75063" y="1091821"/>
                  </a:cubicBezTo>
                  <a:cubicBezTo>
                    <a:pt x="81537" y="1086786"/>
                    <a:pt x="88710" y="1082722"/>
                    <a:pt x="95534" y="1078173"/>
                  </a:cubicBezTo>
                  <a:lnTo>
                    <a:pt x="105770" y="1071349"/>
                  </a:lnTo>
                  <a:cubicBezTo>
                    <a:pt x="118282" y="1052582"/>
                    <a:pt x="105769" y="1068507"/>
                    <a:pt x="122830" y="1054290"/>
                  </a:cubicBezTo>
                  <a:cubicBezTo>
                    <a:pt x="134148" y="1044859"/>
                    <a:pt x="130595" y="1043583"/>
                    <a:pt x="143301" y="1037230"/>
                  </a:cubicBezTo>
                  <a:cubicBezTo>
                    <a:pt x="171558" y="1023101"/>
                    <a:pt x="134433" y="1046554"/>
                    <a:pt x="163773" y="1026994"/>
                  </a:cubicBezTo>
                  <a:cubicBezTo>
                    <a:pt x="176381" y="1008081"/>
                    <a:pt x="163383" y="1023040"/>
                    <a:pt x="180833" y="1013346"/>
                  </a:cubicBezTo>
                  <a:cubicBezTo>
                    <a:pt x="188002" y="1009363"/>
                    <a:pt x="194480" y="1004248"/>
                    <a:pt x="201304" y="999699"/>
                  </a:cubicBezTo>
                  <a:cubicBezTo>
                    <a:pt x="204716" y="997424"/>
                    <a:pt x="207650" y="994172"/>
                    <a:pt x="211540" y="992875"/>
                  </a:cubicBezTo>
                  <a:lnTo>
                    <a:pt x="221776" y="989463"/>
                  </a:lnTo>
                  <a:cubicBezTo>
                    <a:pt x="244494" y="966745"/>
                    <a:pt x="220027" y="988161"/>
                    <a:pt x="242248" y="975815"/>
                  </a:cubicBezTo>
                  <a:cubicBezTo>
                    <a:pt x="249417" y="971832"/>
                    <a:pt x="254939" y="964760"/>
                    <a:pt x="262719" y="962167"/>
                  </a:cubicBezTo>
                  <a:cubicBezTo>
                    <a:pt x="266131" y="961030"/>
                    <a:pt x="269738" y="960363"/>
                    <a:pt x="272955" y="958755"/>
                  </a:cubicBezTo>
                  <a:cubicBezTo>
                    <a:pt x="276623" y="956921"/>
                    <a:pt x="279523" y="953765"/>
                    <a:pt x="283191" y="951931"/>
                  </a:cubicBezTo>
                  <a:cubicBezTo>
                    <a:pt x="286408" y="950323"/>
                    <a:pt x="290283" y="950266"/>
                    <a:pt x="293427" y="948519"/>
                  </a:cubicBezTo>
                  <a:cubicBezTo>
                    <a:pt x="300596" y="944536"/>
                    <a:pt x="306118" y="937465"/>
                    <a:pt x="313898" y="934872"/>
                  </a:cubicBezTo>
                  <a:cubicBezTo>
                    <a:pt x="317310" y="933735"/>
                    <a:pt x="320990" y="933207"/>
                    <a:pt x="324134" y="931460"/>
                  </a:cubicBezTo>
                  <a:cubicBezTo>
                    <a:pt x="331303" y="927477"/>
                    <a:pt x="337782" y="922361"/>
                    <a:pt x="344606" y="917812"/>
                  </a:cubicBezTo>
                  <a:lnTo>
                    <a:pt x="354842" y="910988"/>
                  </a:lnTo>
                  <a:cubicBezTo>
                    <a:pt x="358254" y="908713"/>
                    <a:pt x="361188" y="905461"/>
                    <a:pt x="365078" y="904164"/>
                  </a:cubicBezTo>
                  <a:lnTo>
                    <a:pt x="385549" y="897340"/>
                  </a:lnTo>
                  <a:cubicBezTo>
                    <a:pt x="408268" y="874623"/>
                    <a:pt x="383798" y="896039"/>
                    <a:pt x="406021" y="883693"/>
                  </a:cubicBezTo>
                  <a:cubicBezTo>
                    <a:pt x="413190" y="879710"/>
                    <a:pt x="419668" y="874594"/>
                    <a:pt x="426492" y="870045"/>
                  </a:cubicBezTo>
                  <a:cubicBezTo>
                    <a:pt x="429904" y="867770"/>
                    <a:pt x="432838" y="864518"/>
                    <a:pt x="436728" y="863221"/>
                  </a:cubicBezTo>
                  <a:cubicBezTo>
                    <a:pt x="462456" y="854645"/>
                    <a:pt x="430743" y="866214"/>
                    <a:pt x="457200" y="852985"/>
                  </a:cubicBezTo>
                  <a:cubicBezTo>
                    <a:pt x="460417" y="851377"/>
                    <a:pt x="464024" y="850710"/>
                    <a:pt x="467436" y="849573"/>
                  </a:cubicBezTo>
                  <a:cubicBezTo>
                    <a:pt x="482696" y="826682"/>
                    <a:pt x="464721" y="849108"/>
                    <a:pt x="484495" y="835925"/>
                  </a:cubicBezTo>
                  <a:cubicBezTo>
                    <a:pt x="510051" y="818888"/>
                    <a:pt x="480630" y="830390"/>
                    <a:pt x="504967" y="822278"/>
                  </a:cubicBezTo>
                  <a:cubicBezTo>
                    <a:pt x="507242" y="818866"/>
                    <a:pt x="508314" y="814215"/>
                    <a:pt x="511791" y="812042"/>
                  </a:cubicBezTo>
                  <a:cubicBezTo>
                    <a:pt x="517891" y="808230"/>
                    <a:pt x="532263" y="805218"/>
                    <a:pt x="532263" y="805218"/>
                  </a:cubicBezTo>
                  <a:cubicBezTo>
                    <a:pt x="541095" y="796385"/>
                    <a:pt x="550725" y="785416"/>
                    <a:pt x="562970" y="781334"/>
                  </a:cubicBezTo>
                  <a:lnTo>
                    <a:pt x="573206" y="777922"/>
                  </a:lnTo>
                  <a:cubicBezTo>
                    <a:pt x="584710" y="760667"/>
                    <a:pt x="573785" y="772516"/>
                    <a:pt x="590266" y="764275"/>
                  </a:cubicBezTo>
                  <a:cubicBezTo>
                    <a:pt x="593934" y="762441"/>
                    <a:pt x="596754" y="759116"/>
                    <a:pt x="600501" y="757451"/>
                  </a:cubicBezTo>
                  <a:cubicBezTo>
                    <a:pt x="607074" y="754530"/>
                    <a:pt x="614988" y="754617"/>
                    <a:pt x="620973" y="750627"/>
                  </a:cubicBezTo>
                  <a:cubicBezTo>
                    <a:pt x="624385" y="748352"/>
                    <a:pt x="627462" y="745469"/>
                    <a:pt x="631209" y="743803"/>
                  </a:cubicBezTo>
                  <a:cubicBezTo>
                    <a:pt x="637782" y="740882"/>
                    <a:pt x="645695" y="740969"/>
                    <a:pt x="651680" y="736979"/>
                  </a:cubicBezTo>
                  <a:cubicBezTo>
                    <a:pt x="655092" y="734704"/>
                    <a:pt x="658076" y="731595"/>
                    <a:pt x="661916" y="730155"/>
                  </a:cubicBezTo>
                  <a:cubicBezTo>
                    <a:pt x="676567" y="724661"/>
                    <a:pt x="685212" y="729410"/>
                    <a:pt x="699448" y="719919"/>
                  </a:cubicBezTo>
                  <a:cubicBezTo>
                    <a:pt x="702860" y="717645"/>
                    <a:pt x="706016" y="714930"/>
                    <a:pt x="709683" y="713096"/>
                  </a:cubicBezTo>
                  <a:cubicBezTo>
                    <a:pt x="712900" y="711488"/>
                    <a:pt x="716775" y="711431"/>
                    <a:pt x="719919" y="709684"/>
                  </a:cubicBezTo>
                  <a:cubicBezTo>
                    <a:pt x="727088" y="705701"/>
                    <a:pt x="732610" y="698630"/>
                    <a:pt x="740391" y="696036"/>
                  </a:cubicBezTo>
                  <a:cubicBezTo>
                    <a:pt x="743803" y="694899"/>
                    <a:pt x="747410" y="694232"/>
                    <a:pt x="750627" y="692624"/>
                  </a:cubicBezTo>
                  <a:cubicBezTo>
                    <a:pt x="754295" y="690790"/>
                    <a:pt x="757116" y="687466"/>
                    <a:pt x="760863" y="685800"/>
                  </a:cubicBezTo>
                  <a:cubicBezTo>
                    <a:pt x="767436" y="682879"/>
                    <a:pt x="775349" y="682966"/>
                    <a:pt x="781334" y="678976"/>
                  </a:cubicBezTo>
                  <a:cubicBezTo>
                    <a:pt x="810669" y="659419"/>
                    <a:pt x="773553" y="682866"/>
                    <a:pt x="801806" y="668740"/>
                  </a:cubicBezTo>
                  <a:cubicBezTo>
                    <a:pt x="828255" y="655515"/>
                    <a:pt x="796557" y="667076"/>
                    <a:pt x="822278" y="658505"/>
                  </a:cubicBezTo>
                  <a:cubicBezTo>
                    <a:pt x="851604" y="638952"/>
                    <a:pt x="814502" y="662392"/>
                    <a:pt x="842749" y="648269"/>
                  </a:cubicBezTo>
                  <a:cubicBezTo>
                    <a:pt x="846417" y="646435"/>
                    <a:pt x="849317" y="643279"/>
                    <a:pt x="852985" y="641445"/>
                  </a:cubicBezTo>
                  <a:cubicBezTo>
                    <a:pt x="856202" y="639837"/>
                    <a:pt x="860077" y="639780"/>
                    <a:pt x="863221" y="638033"/>
                  </a:cubicBezTo>
                  <a:cubicBezTo>
                    <a:pt x="870390" y="634050"/>
                    <a:pt x="876868" y="628934"/>
                    <a:pt x="883692" y="624385"/>
                  </a:cubicBezTo>
                  <a:lnTo>
                    <a:pt x="904164" y="610737"/>
                  </a:lnTo>
                  <a:cubicBezTo>
                    <a:pt x="907576" y="608462"/>
                    <a:pt x="910510" y="605209"/>
                    <a:pt x="914400" y="603913"/>
                  </a:cubicBezTo>
                  <a:lnTo>
                    <a:pt x="924636" y="600502"/>
                  </a:lnTo>
                  <a:cubicBezTo>
                    <a:pt x="931460" y="595953"/>
                    <a:pt x="937327" y="589447"/>
                    <a:pt x="945107" y="586854"/>
                  </a:cubicBezTo>
                  <a:cubicBezTo>
                    <a:pt x="948519" y="585717"/>
                    <a:pt x="952126" y="585050"/>
                    <a:pt x="955343" y="583442"/>
                  </a:cubicBezTo>
                  <a:cubicBezTo>
                    <a:pt x="959011" y="581608"/>
                    <a:pt x="961911" y="578452"/>
                    <a:pt x="965579" y="576618"/>
                  </a:cubicBezTo>
                  <a:cubicBezTo>
                    <a:pt x="968796" y="575010"/>
                    <a:pt x="972598" y="574814"/>
                    <a:pt x="975815" y="573206"/>
                  </a:cubicBezTo>
                  <a:cubicBezTo>
                    <a:pt x="979483" y="571372"/>
                    <a:pt x="982383" y="568216"/>
                    <a:pt x="986051" y="566382"/>
                  </a:cubicBezTo>
                  <a:cubicBezTo>
                    <a:pt x="989268" y="564774"/>
                    <a:pt x="993069" y="564578"/>
                    <a:pt x="996286" y="562970"/>
                  </a:cubicBezTo>
                  <a:cubicBezTo>
                    <a:pt x="999954" y="561136"/>
                    <a:pt x="1002775" y="557811"/>
                    <a:pt x="1006522" y="556146"/>
                  </a:cubicBezTo>
                  <a:cubicBezTo>
                    <a:pt x="1013095" y="553225"/>
                    <a:pt x="1021009" y="553312"/>
                    <a:pt x="1026994" y="549322"/>
                  </a:cubicBezTo>
                  <a:lnTo>
                    <a:pt x="1057701" y="528851"/>
                  </a:lnTo>
                  <a:cubicBezTo>
                    <a:pt x="1061113" y="526576"/>
                    <a:pt x="1064047" y="523324"/>
                    <a:pt x="1067937" y="522027"/>
                  </a:cubicBezTo>
                  <a:cubicBezTo>
                    <a:pt x="1071349" y="520890"/>
                    <a:pt x="1074956" y="520223"/>
                    <a:pt x="1078173" y="518615"/>
                  </a:cubicBezTo>
                  <a:cubicBezTo>
                    <a:pt x="1104630" y="505386"/>
                    <a:pt x="1072917" y="516955"/>
                    <a:pt x="1098645" y="508379"/>
                  </a:cubicBezTo>
                  <a:cubicBezTo>
                    <a:pt x="1127971" y="488826"/>
                    <a:pt x="1090869" y="512266"/>
                    <a:pt x="1119116" y="498143"/>
                  </a:cubicBezTo>
                  <a:cubicBezTo>
                    <a:pt x="1122784" y="496309"/>
                    <a:pt x="1125605" y="492984"/>
                    <a:pt x="1129352" y="491319"/>
                  </a:cubicBezTo>
                  <a:cubicBezTo>
                    <a:pt x="1135925" y="488398"/>
                    <a:pt x="1143000" y="486770"/>
                    <a:pt x="1149824" y="484496"/>
                  </a:cubicBezTo>
                  <a:lnTo>
                    <a:pt x="1180531" y="474260"/>
                  </a:lnTo>
                  <a:lnTo>
                    <a:pt x="1201003" y="467436"/>
                  </a:lnTo>
                  <a:cubicBezTo>
                    <a:pt x="1204415" y="466299"/>
                    <a:pt x="1208246" y="466019"/>
                    <a:pt x="1211239" y="464024"/>
                  </a:cubicBezTo>
                  <a:cubicBezTo>
                    <a:pt x="1214651" y="461749"/>
                    <a:pt x="1217728" y="458866"/>
                    <a:pt x="1221475" y="457200"/>
                  </a:cubicBezTo>
                  <a:cubicBezTo>
                    <a:pt x="1221478" y="457198"/>
                    <a:pt x="1247063" y="448670"/>
                    <a:pt x="1252182" y="446964"/>
                  </a:cubicBezTo>
                  <a:lnTo>
                    <a:pt x="1272654" y="440140"/>
                  </a:lnTo>
                  <a:cubicBezTo>
                    <a:pt x="1276066" y="439003"/>
                    <a:pt x="1279363" y="437433"/>
                    <a:pt x="1282889" y="436728"/>
                  </a:cubicBezTo>
                  <a:cubicBezTo>
                    <a:pt x="1288576" y="435591"/>
                    <a:pt x="1294323" y="434722"/>
                    <a:pt x="1299949" y="433316"/>
                  </a:cubicBezTo>
                  <a:cubicBezTo>
                    <a:pt x="1303438" y="432444"/>
                    <a:pt x="1306674" y="430685"/>
                    <a:pt x="1310185" y="429905"/>
                  </a:cubicBezTo>
                  <a:cubicBezTo>
                    <a:pt x="1316938" y="428404"/>
                    <a:pt x="1323833" y="427630"/>
                    <a:pt x="1330657" y="426493"/>
                  </a:cubicBezTo>
                  <a:lnTo>
                    <a:pt x="1361364" y="416257"/>
                  </a:lnTo>
                  <a:lnTo>
                    <a:pt x="1371600" y="412845"/>
                  </a:lnTo>
                  <a:cubicBezTo>
                    <a:pt x="1375012" y="411708"/>
                    <a:pt x="1378619" y="411042"/>
                    <a:pt x="1381836" y="409433"/>
                  </a:cubicBezTo>
                  <a:cubicBezTo>
                    <a:pt x="1386385" y="407158"/>
                    <a:pt x="1390761" y="404498"/>
                    <a:pt x="1395483" y="402609"/>
                  </a:cubicBezTo>
                  <a:cubicBezTo>
                    <a:pt x="1402162" y="399937"/>
                    <a:pt x="1409970" y="399775"/>
                    <a:pt x="1415955" y="395785"/>
                  </a:cubicBezTo>
                  <a:cubicBezTo>
                    <a:pt x="1425188" y="389629"/>
                    <a:pt x="1429016" y="386466"/>
                    <a:pt x="1439839" y="382137"/>
                  </a:cubicBezTo>
                  <a:cubicBezTo>
                    <a:pt x="1439887" y="382118"/>
                    <a:pt x="1465404" y="373616"/>
                    <a:pt x="1470546" y="371902"/>
                  </a:cubicBezTo>
                  <a:cubicBezTo>
                    <a:pt x="1473958" y="370765"/>
                    <a:pt x="1477565" y="370098"/>
                    <a:pt x="1480782" y="368490"/>
                  </a:cubicBezTo>
                  <a:cubicBezTo>
                    <a:pt x="1496288" y="360737"/>
                    <a:pt x="1494066" y="361376"/>
                    <a:pt x="1511489" y="354842"/>
                  </a:cubicBezTo>
                  <a:cubicBezTo>
                    <a:pt x="1514857" y="353579"/>
                    <a:pt x="1518508" y="353038"/>
                    <a:pt x="1521725" y="351430"/>
                  </a:cubicBezTo>
                  <a:cubicBezTo>
                    <a:pt x="1525393" y="349596"/>
                    <a:pt x="1528107" y="346007"/>
                    <a:pt x="1531961" y="344606"/>
                  </a:cubicBezTo>
                  <a:cubicBezTo>
                    <a:pt x="1540775" y="341401"/>
                    <a:pt x="1559257" y="337782"/>
                    <a:pt x="1559257" y="337782"/>
                  </a:cubicBezTo>
                  <a:cubicBezTo>
                    <a:pt x="1588583" y="318229"/>
                    <a:pt x="1551481" y="341669"/>
                    <a:pt x="1579728" y="327546"/>
                  </a:cubicBezTo>
                  <a:cubicBezTo>
                    <a:pt x="1583396" y="325712"/>
                    <a:pt x="1586217" y="322387"/>
                    <a:pt x="1589964" y="320722"/>
                  </a:cubicBezTo>
                  <a:cubicBezTo>
                    <a:pt x="1596537" y="317801"/>
                    <a:pt x="1603612" y="316173"/>
                    <a:pt x="1610436" y="313899"/>
                  </a:cubicBezTo>
                  <a:lnTo>
                    <a:pt x="1620672" y="310487"/>
                  </a:lnTo>
                  <a:cubicBezTo>
                    <a:pt x="1624084" y="309350"/>
                    <a:pt x="1627915" y="309070"/>
                    <a:pt x="1630907" y="307075"/>
                  </a:cubicBezTo>
                  <a:cubicBezTo>
                    <a:pt x="1648720" y="295199"/>
                    <a:pt x="1633230" y="303650"/>
                    <a:pt x="1658203" y="296839"/>
                  </a:cubicBezTo>
                  <a:cubicBezTo>
                    <a:pt x="1665143" y="294946"/>
                    <a:pt x="1671851" y="292290"/>
                    <a:pt x="1678675" y="290015"/>
                  </a:cubicBezTo>
                  <a:lnTo>
                    <a:pt x="1699146" y="283191"/>
                  </a:lnTo>
                  <a:cubicBezTo>
                    <a:pt x="1733555" y="271721"/>
                    <a:pt x="1680176" y="289224"/>
                    <a:pt x="1723030" y="276367"/>
                  </a:cubicBezTo>
                  <a:cubicBezTo>
                    <a:pt x="1729919" y="274300"/>
                    <a:pt x="1737516" y="273533"/>
                    <a:pt x="1743501" y="269543"/>
                  </a:cubicBezTo>
                  <a:cubicBezTo>
                    <a:pt x="1746913" y="267268"/>
                    <a:pt x="1749990" y="264384"/>
                    <a:pt x="1753737" y="262719"/>
                  </a:cubicBezTo>
                  <a:cubicBezTo>
                    <a:pt x="1760310" y="259798"/>
                    <a:pt x="1767385" y="258170"/>
                    <a:pt x="1774209" y="255896"/>
                  </a:cubicBezTo>
                  <a:lnTo>
                    <a:pt x="1784445" y="252484"/>
                  </a:lnTo>
                  <a:lnTo>
                    <a:pt x="1794680" y="249072"/>
                  </a:lnTo>
                  <a:cubicBezTo>
                    <a:pt x="1798092" y="247935"/>
                    <a:pt x="1801923" y="247655"/>
                    <a:pt x="1804916" y="245660"/>
                  </a:cubicBezTo>
                  <a:cubicBezTo>
                    <a:pt x="1821137" y="234846"/>
                    <a:pt x="1811262" y="240133"/>
                    <a:pt x="1835624" y="232012"/>
                  </a:cubicBezTo>
                  <a:lnTo>
                    <a:pt x="1845860" y="228600"/>
                  </a:lnTo>
                  <a:cubicBezTo>
                    <a:pt x="1849272" y="227463"/>
                    <a:pt x="1852535" y="225697"/>
                    <a:pt x="1856095" y="225188"/>
                  </a:cubicBezTo>
                  <a:lnTo>
                    <a:pt x="1879979" y="221776"/>
                  </a:lnTo>
                  <a:lnTo>
                    <a:pt x="1910686" y="211540"/>
                  </a:lnTo>
                  <a:cubicBezTo>
                    <a:pt x="1914098" y="210403"/>
                    <a:pt x="1917433" y="209000"/>
                    <a:pt x="1920922" y="208128"/>
                  </a:cubicBezTo>
                  <a:lnTo>
                    <a:pt x="1948218" y="201305"/>
                  </a:lnTo>
                  <a:cubicBezTo>
                    <a:pt x="1952767" y="200168"/>
                    <a:pt x="1957417" y="199376"/>
                    <a:pt x="1961866" y="197893"/>
                  </a:cubicBezTo>
                  <a:lnTo>
                    <a:pt x="1992573" y="187657"/>
                  </a:lnTo>
                  <a:cubicBezTo>
                    <a:pt x="1995985" y="186520"/>
                    <a:pt x="1999816" y="186240"/>
                    <a:pt x="2002809" y="184245"/>
                  </a:cubicBezTo>
                  <a:cubicBezTo>
                    <a:pt x="2017870" y="174204"/>
                    <a:pt x="2009024" y="178225"/>
                    <a:pt x="2030104" y="174009"/>
                  </a:cubicBezTo>
                  <a:cubicBezTo>
                    <a:pt x="2042236" y="167943"/>
                    <a:pt x="2050169" y="163172"/>
                    <a:pt x="2064224" y="160361"/>
                  </a:cubicBezTo>
                  <a:cubicBezTo>
                    <a:pt x="2069910" y="159224"/>
                    <a:pt x="2075688" y="158475"/>
                    <a:pt x="2081283" y="156949"/>
                  </a:cubicBezTo>
                  <a:cubicBezTo>
                    <a:pt x="2088223" y="155056"/>
                    <a:pt x="2094777" y="151869"/>
                    <a:pt x="2101755" y="150125"/>
                  </a:cubicBezTo>
                  <a:cubicBezTo>
                    <a:pt x="2112018" y="147560"/>
                    <a:pt x="2133865" y="141639"/>
                    <a:pt x="2146110" y="139890"/>
                  </a:cubicBezTo>
                  <a:cubicBezTo>
                    <a:pt x="2156305" y="138433"/>
                    <a:pt x="2166590" y="137681"/>
                    <a:pt x="2176818" y="136478"/>
                  </a:cubicBezTo>
                  <a:lnTo>
                    <a:pt x="2204113" y="133066"/>
                  </a:lnTo>
                  <a:cubicBezTo>
                    <a:pt x="2210962" y="132088"/>
                    <a:pt x="2217873" y="131332"/>
                    <a:pt x="2224585" y="129654"/>
                  </a:cubicBezTo>
                  <a:cubicBezTo>
                    <a:pt x="2231563" y="127909"/>
                    <a:pt x="2238079" y="124575"/>
                    <a:pt x="2245057" y="122830"/>
                  </a:cubicBezTo>
                  <a:lnTo>
                    <a:pt x="2258704" y="119418"/>
                  </a:lnTo>
                  <a:cubicBezTo>
                    <a:pt x="2276517" y="107542"/>
                    <a:pt x="2261027" y="115993"/>
                    <a:pt x="2286000" y="109182"/>
                  </a:cubicBezTo>
                  <a:cubicBezTo>
                    <a:pt x="2327216" y="97941"/>
                    <a:pt x="2284689" y="105470"/>
                    <a:pt x="2330355" y="98946"/>
                  </a:cubicBezTo>
                  <a:cubicBezTo>
                    <a:pt x="2361405" y="88596"/>
                    <a:pt x="2312375" y="104469"/>
                    <a:pt x="2357651" y="92122"/>
                  </a:cubicBezTo>
                  <a:cubicBezTo>
                    <a:pt x="2364590" y="90230"/>
                    <a:pt x="2371298" y="87573"/>
                    <a:pt x="2378122" y="85299"/>
                  </a:cubicBezTo>
                  <a:lnTo>
                    <a:pt x="2398594" y="78475"/>
                  </a:lnTo>
                  <a:cubicBezTo>
                    <a:pt x="2402006" y="77338"/>
                    <a:pt x="2405341" y="75935"/>
                    <a:pt x="2408830" y="75063"/>
                  </a:cubicBezTo>
                  <a:cubicBezTo>
                    <a:pt x="2413379" y="73926"/>
                    <a:pt x="2417969" y="72939"/>
                    <a:pt x="2422478" y="71651"/>
                  </a:cubicBezTo>
                  <a:cubicBezTo>
                    <a:pt x="2425936" y="70663"/>
                    <a:pt x="2429202" y="69019"/>
                    <a:pt x="2432713" y="68239"/>
                  </a:cubicBezTo>
                  <a:cubicBezTo>
                    <a:pt x="2439466" y="66738"/>
                    <a:pt x="2446473" y="66505"/>
                    <a:pt x="2453185" y="64827"/>
                  </a:cubicBezTo>
                  <a:cubicBezTo>
                    <a:pt x="2503144" y="52337"/>
                    <a:pt x="2442100" y="62511"/>
                    <a:pt x="2497540" y="54591"/>
                  </a:cubicBezTo>
                  <a:cubicBezTo>
                    <a:pt x="2504364" y="52316"/>
                    <a:pt x="2510959" y="49178"/>
                    <a:pt x="2518012" y="47767"/>
                  </a:cubicBezTo>
                  <a:cubicBezTo>
                    <a:pt x="2527169" y="45936"/>
                    <a:pt x="2548120" y="42479"/>
                    <a:pt x="2555543" y="37531"/>
                  </a:cubicBezTo>
                  <a:lnTo>
                    <a:pt x="2565779" y="30708"/>
                  </a:lnTo>
                  <a:lnTo>
                    <a:pt x="2572603" y="10236"/>
                  </a:lnTo>
                  <a:cubicBezTo>
                    <a:pt x="2573740" y="6824"/>
                    <a:pt x="2579612" y="0"/>
                    <a:pt x="2576015" y="0"/>
                  </a:cubicBezTo>
                  <a:lnTo>
                    <a:pt x="2572603" y="0"/>
                  </a:lnTo>
                </a:path>
              </a:pathLst>
            </a:custGeom>
            <a:noFill/>
            <a:ln w="31750">
              <a:solidFill>
                <a:srgbClr val="C4D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800" dirty="0">
                <a:solidFill>
                  <a:schemeClr val="tx1"/>
                </a:solidFill>
                <a:latin typeface="Arial"/>
              </a:endParaRPr>
            </a:p>
          </p:txBody>
        </p:sp>
        <p:cxnSp>
          <p:nvCxnSpPr>
            <p:cNvPr id="271" name="Straight Connector 270">
              <a:extLst>
                <a:ext uri="{FF2B5EF4-FFF2-40B4-BE49-F238E27FC236}">
                  <a16:creationId xmlns:a16="http://schemas.microsoft.com/office/drawing/2014/main" id="{95A25141-A23C-40F8-8A82-357F6C8CF35A}"/>
                </a:ext>
              </a:extLst>
            </p:cNvPr>
            <p:cNvCxnSpPr>
              <a:cxnSpLocks/>
              <a:endCxn id="76" idx="83"/>
            </p:cNvCxnSpPr>
            <p:nvPr/>
          </p:nvCxnSpPr>
          <p:spPr>
            <a:xfrm flipH="1" flipV="1">
              <a:off x="4429077" y="3101471"/>
              <a:ext cx="854" cy="876907"/>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cxnSp>
        <p:nvCxnSpPr>
          <p:cNvPr id="272" name="Straight Connector 271">
            <a:extLst>
              <a:ext uri="{FF2B5EF4-FFF2-40B4-BE49-F238E27FC236}">
                <a16:creationId xmlns:a16="http://schemas.microsoft.com/office/drawing/2014/main" id="{49F0DE86-9B8F-4ECA-833C-11C871390AAD}"/>
              </a:ext>
            </a:extLst>
          </p:cNvPr>
          <p:cNvCxnSpPr>
            <a:cxnSpLocks/>
            <a:endCxn id="98" idx="62"/>
          </p:cNvCxnSpPr>
          <p:nvPr/>
        </p:nvCxnSpPr>
        <p:spPr>
          <a:xfrm flipV="1">
            <a:off x="6663773" y="2748687"/>
            <a:ext cx="7997" cy="93997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9209FFBD-67EC-493A-93DB-F3E792299F66}"/>
              </a:ext>
            </a:extLst>
          </p:cNvPr>
          <p:cNvSpPr txBox="1"/>
          <p:nvPr/>
        </p:nvSpPr>
        <p:spPr>
          <a:xfrm>
            <a:off x="1248106" y="1543997"/>
            <a:ext cx="1632791" cy="203133"/>
          </a:xfrm>
          <a:prstGeom prst="rect">
            <a:avLst/>
          </a:prstGeom>
          <a:noFill/>
        </p:spPr>
        <p:txBody>
          <a:bodyPr wrap="square" rtlCol="0">
            <a:spAutoFit/>
          </a:bodyPr>
          <a:lstStyle/>
          <a:p>
            <a:pPr algn="ctr" defTabSz="685800">
              <a:lnSpc>
                <a:spcPct val="90000"/>
              </a:lnSpc>
              <a:spcBef>
                <a:spcPts val="900"/>
              </a:spcBef>
              <a:buClr>
                <a:srgbClr val="7F134C"/>
              </a:buClr>
              <a:defRPr/>
            </a:pPr>
            <a:r>
              <a:rPr lang="en-US" sz="800" b="1" dirty="0">
                <a:latin typeface="Arial"/>
              </a:rPr>
              <a:t>5–17 years of age (n=82,707)</a:t>
            </a:r>
          </a:p>
        </p:txBody>
      </p:sp>
      <p:sp>
        <p:nvSpPr>
          <p:cNvPr id="273" name="TextBox 272">
            <a:extLst>
              <a:ext uri="{FF2B5EF4-FFF2-40B4-BE49-F238E27FC236}">
                <a16:creationId xmlns:a16="http://schemas.microsoft.com/office/drawing/2014/main" id="{6237A086-7839-4B6C-8E2E-18B2C3083DE3}"/>
              </a:ext>
            </a:extLst>
          </p:cNvPr>
          <p:cNvSpPr txBox="1"/>
          <p:nvPr/>
        </p:nvSpPr>
        <p:spPr>
          <a:xfrm>
            <a:off x="3736289" y="1543997"/>
            <a:ext cx="1786022" cy="203133"/>
          </a:xfrm>
          <a:prstGeom prst="rect">
            <a:avLst/>
          </a:prstGeom>
          <a:noFill/>
        </p:spPr>
        <p:txBody>
          <a:bodyPr wrap="square" rtlCol="0">
            <a:spAutoFit/>
          </a:bodyPr>
          <a:lstStyle/>
          <a:p>
            <a:pPr algn="ctr" defTabSz="685800">
              <a:lnSpc>
                <a:spcPct val="90000"/>
              </a:lnSpc>
              <a:spcBef>
                <a:spcPts val="900"/>
              </a:spcBef>
              <a:buClr>
                <a:srgbClr val="7F134C"/>
              </a:buClr>
              <a:defRPr/>
            </a:pPr>
            <a:r>
              <a:rPr lang="en-US" sz="800" b="1" dirty="0">
                <a:latin typeface="Arial"/>
              </a:rPr>
              <a:t>18–54 years of age (n=210,724)</a:t>
            </a:r>
          </a:p>
        </p:txBody>
      </p:sp>
      <p:sp>
        <p:nvSpPr>
          <p:cNvPr id="296" name="TextBox 295">
            <a:extLst>
              <a:ext uri="{FF2B5EF4-FFF2-40B4-BE49-F238E27FC236}">
                <a16:creationId xmlns:a16="http://schemas.microsoft.com/office/drawing/2014/main" id="{A7C62FBE-E925-4325-A2CE-00360E6EE1B9}"/>
              </a:ext>
            </a:extLst>
          </p:cNvPr>
          <p:cNvSpPr txBox="1"/>
          <p:nvPr/>
        </p:nvSpPr>
        <p:spPr>
          <a:xfrm rot="16200000">
            <a:off x="-314667" y="2642852"/>
            <a:ext cx="2223413" cy="230832"/>
          </a:xfrm>
          <a:prstGeom prst="rect">
            <a:avLst/>
          </a:prstGeom>
          <a:noFill/>
        </p:spPr>
        <p:txBody>
          <a:bodyPr wrap="square" rtlCol="0">
            <a:spAutoFit/>
          </a:bodyPr>
          <a:lstStyle/>
          <a:p>
            <a:pPr algn="ctr" defTabSz="685800">
              <a:lnSpc>
                <a:spcPct val="90000"/>
              </a:lnSpc>
              <a:spcBef>
                <a:spcPts val="900"/>
              </a:spcBef>
              <a:buClr>
                <a:srgbClr val="7F134C"/>
              </a:buClr>
              <a:defRPr/>
            </a:pPr>
            <a:r>
              <a:rPr lang="en-US" sz="1000" b="1" dirty="0">
                <a:latin typeface="Arial"/>
              </a:rPr>
              <a:t>Proportion with an exacerbation</a:t>
            </a:r>
          </a:p>
        </p:txBody>
      </p:sp>
      <p:sp>
        <p:nvSpPr>
          <p:cNvPr id="22" name="Slide Number Placeholder 21">
            <a:extLst>
              <a:ext uri="{FF2B5EF4-FFF2-40B4-BE49-F238E27FC236}">
                <a16:creationId xmlns:a16="http://schemas.microsoft.com/office/drawing/2014/main" id="{689A7067-BA7C-4D27-8727-625F777561E7}"/>
              </a:ext>
            </a:extLst>
          </p:cNvPr>
          <p:cNvSpPr>
            <a:spLocks noGrp="1"/>
          </p:cNvSpPr>
          <p:nvPr>
            <p:ph type="sldNum" sz="quarter" idx="4"/>
          </p:nvPr>
        </p:nvSpPr>
        <p:spPr/>
        <p:txBody>
          <a:bodyPr/>
          <a:lstStyle/>
          <a:p>
            <a:fld id="{AD33B3E9-81E5-4A7D-BEBF-6D21691F4D11}" type="slidenum">
              <a:rPr lang="en-GB" smtClean="0"/>
              <a:pPr/>
              <a:t>7</a:t>
            </a:fld>
            <a:endParaRPr lang="en-GB" dirty="0"/>
          </a:p>
        </p:txBody>
      </p:sp>
      <p:sp>
        <p:nvSpPr>
          <p:cNvPr id="112" name="TextBox 111">
            <a:extLst>
              <a:ext uri="{FF2B5EF4-FFF2-40B4-BE49-F238E27FC236}">
                <a16:creationId xmlns:a16="http://schemas.microsoft.com/office/drawing/2014/main" id="{B9A4A60E-4D7E-4415-B89F-E2E754440DC8}"/>
              </a:ext>
            </a:extLst>
          </p:cNvPr>
          <p:cNvSpPr txBox="1"/>
          <p:nvPr/>
        </p:nvSpPr>
        <p:spPr>
          <a:xfrm>
            <a:off x="6865855" y="3823026"/>
            <a:ext cx="589894" cy="217217"/>
          </a:xfrm>
          <a:prstGeom prst="rect">
            <a:avLst/>
          </a:prstGeom>
          <a:noFill/>
        </p:spPr>
        <p:txBody>
          <a:bodyPr wrap="square" rtlCol="0">
            <a:spAutoFit/>
          </a:bodyPr>
          <a:lstStyle/>
          <a:p>
            <a:pPr algn="ctr" defTabSz="685800">
              <a:lnSpc>
                <a:spcPct val="90000"/>
              </a:lnSpc>
              <a:spcBef>
                <a:spcPts val="900"/>
              </a:spcBef>
              <a:buClr>
                <a:srgbClr val="7F134C"/>
              </a:buClr>
              <a:defRPr/>
            </a:pPr>
            <a:r>
              <a:rPr lang="en-US" sz="800" b="1" dirty="0">
                <a:latin typeface="Arial"/>
              </a:rPr>
              <a:t>Years</a:t>
            </a:r>
          </a:p>
        </p:txBody>
      </p:sp>
      <p:sp>
        <p:nvSpPr>
          <p:cNvPr id="113" name="TextBox 112">
            <a:extLst>
              <a:ext uri="{FF2B5EF4-FFF2-40B4-BE49-F238E27FC236}">
                <a16:creationId xmlns:a16="http://schemas.microsoft.com/office/drawing/2014/main" id="{180B245F-FE9C-429F-835B-E3F5D03A91DE}"/>
              </a:ext>
            </a:extLst>
          </p:cNvPr>
          <p:cNvSpPr txBox="1"/>
          <p:nvPr/>
        </p:nvSpPr>
        <p:spPr>
          <a:xfrm>
            <a:off x="1701880" y="3805494"/>
            <a:ext cx="589894" cy="217217"/>
          </a:xfrm>
          <a:prstGeom prst="rect">
            <a:avLst/>
          </a:prstGeom>
          <a:noFill/>
        </p:spPr>
        <p:txBody>
          <a:bodyPr wrap="square" rtlCol="0">
            <a:spAutoFit/>
          </a:bodyPr>
          <a:lstStyle/>
          <a:p>
            <a:pPr algn="ctr" defTabSz="685800">
              <a:lnSpc>
                <a:spcPct val="90000"/>
              </a:lnSpc>
              <a:spcBef>
                <a:spcPts val="900"/>
              </a:spcBef>
              <a:buClr>
                <a:srgbClr val="7F134C"/>
              </a:buClr>
              <a:defRPr/>
            </a:pPr>
            <a:r>
              <a:rPr lang="en-US" sz="800" b="1" dirty="0">
                <a:latin typeface="Arial"/>
              </a:rPr>
              <a:t>Years</a:t>
            </a:r>
          </a:p>
        </p:txBody>
      </p:sp>
    </p:spTree>
    <p:extLst>
      <p:ext uri="{BB962C8B-B14F-4D97-AF65-F5344CB8AC3E}">
        <p14:creationId xmlns:p14="http://schemas.microsoft.com/office/powerpoint/2010/main" val="683865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25A1-4E49-2D48-A70E-FBD49803E10C}"/>
              </a:ext>
            </a:extLst>
          </p:cNvPr>
          <p:cNvSpPr>
            <a:spLocks noGrp="1"/>
          </p:cNvSpPr>
          <p:nvPr>
            <p:ph type="title"/>
          </p:nvPr>
        </p:nvSpPr>
        <p:spPr>
          <a:xfrm>
            <a:off x="246987" y="184089"/>
            <a:ext cx="8717969" cy="600074"/>
          </a:xfrm>
        </p:spPr>
        <p:txBody>
          <a:bodyPr/>
          <a:lstStyle/>
          <a:p>
            <a:r>
              <a:rPr lang="en-US" dirty="0"/>
              <a:t>Patients with mild asthma are</a:t>
            </a:r>
            <a:r>
              <a:rPr lang="en-US" sz="2200" dirty="0"/>
              <a:t> at risk of exacerbations</a:t>
            </a:r>
            <a:r>
              <a:rPr lang="en-US" baseline="30000" dirty="0"/>
              <a:t>1</a:t>
            </a:r>
            <a:r>
              <a:rPr lang="en-US" sz="2200" baseline="30000" dirty="0"/>
              <a:t>–6</a:t>
            </a:r>
          </a:p>
        </p:txBody>
      </p:sp>
      <p:sp>
        <p:nvSpPr>
          <p:cNvPr id="23" name="Text Placeholder 22">
            <a:extLst>
              <a:ext uri="{FF2B5EF4-FFF2-40B4-BE49-F238E27FC236}">
                <a16:creationId xmlns:a16="http://schemas.microsoft.com/office/drawing/2014/main" id="{A4CCB812-20F1-4B63-BF25-8FBDD49392A2}"/>
              </a:ext>
            </a:extLst>
          </p:cNvPr>
          <p:cNvSpPr>
            <a:spLocks noGrp="1"/>
          </p:cNvSpPr>
          <p:nvPr>
            <p:ph type="body" sz="quarter" idx="13"/>
          </p:nvPr>
        </p:nvSpPr>
        <p:spPr>
          <a:xfrm>
            <a:off x="246986" y="4580272"/>
            <a:ext cx="8315717" cy="484442"/>
          </a:xfrm>
        </p:spPr>
        <p:txBody>
          <a:bodyPr/>
          <a:lstStyle/>
          <a:p>
            <a:pPr lvl="0" defTabSz="457178">
              <a:defRPr/>
            </a:pPr>
            <a:r>
              <a:rPr lang="en-US" altLang="en-US" sz="600" baseline="30000" dirty="0"/>
              <a:t>*</a:t>
            </a:r>
            <a:r>
              <a:rPr lang="en-US" altLang="en-US" sz="600" dirty="0"/>
              <a:t>Group</a:t>
            </a:r>
            <a:r>
              <a:rPr lang="en-US" altLang="en-US" sz="600" baseline="30000" dirty="0"/>
              <a:t> </a:t>
            </a:r>
            <a:r>
              <a:rPr lang="en-US" altLang="en-US" sz="600" dirty="0"/>
              <a:t>A patients (n=698) were prescribed daily placebo, budesonide 200 µg or budesonide 200 µg + formoterol 9 µg. Group B patients (n=1272) were prescribed budesonide 200 µg with or without formoterol 9 µg, or budesonide 400 µg with or without formoterol 9 µg. The table presents the results for one group in each arm – Group A (placebo) and Group B (budesonide 200 µg). </a:t>
            </a:r>
          </a:p>
          <a:p>
            <a:pPr lvl="0" defTabSz="457178">
              <a:defRPr/>
            </a:pPr>
            <a:r>
              <a:rPr lang="en-GB" sz="600" baseline="30000" dirty="0"/>
              <a:t>†</a:t>
            </a:r>
            <a:r>
              <a:rPr lang="en-GB" sz="600" dirty="0"/>
              <a:t>Patients were stratified according to age – &lt;5 years, 5–17 years, 18–54 years and ≥55 years. The table reports the results for the 18–54 years group.</a:t>
            </a:r>
            <a:endParaRPr lang="en-US" altLang="en-US" sz="600" baseline="30000" dirty="0"/>
          </a:p>
          <a:p>
            <a:pPr lvl="0" defTabSz="457178">
              <a:defRPr/>
            </a:pPr>
            <a:r>
              <a:rPr lang="en-US" altLang="en-US" sz="600" dirty="0"/>
              <a:t>A&amp;E = Accident &amp; Emergency; ED = Emergency Department; exac = exacerbation; m= month; OCS = oral corticosteroid; PEF = peak expiratory flow</a:t>
            </a:r>
            <a:endParaRPr lang="en-US" altLang="en-US" sz="600" baseline="30000" dirty="0"/>
          </a:p>
          <a:p>
            <a:pPr lvl="0" defTabSz="457178">
              <a:defRPr/>
            </a:pPr>
            <a:r>
              <a:rPr lang="en-US" altLang="en-US" sz="600" dirty="0"/>
              <a:t>1. O’Byrne PM et al. </a:t>
            </a:r>
            <a:r>
              <a:rPr lang="en-US" altLang="en-US" sz="600" i="1" dirty="0"/>
              <a:t>Am J Resp </a:t>
            </a:r>
            <a:r>
              <a:rPr lang="en-US" altLang="en-US" sz="600" i="1" dirty="0" err="1"/>
              <a:t>Crit</a:t>
            </a:r>
            <a:r>
              <a:rPr lang="en-US" altLang="en-US" sz="600" i="1" dirty="0"/>
              <a:t> Care Med. </a:t>
            </a:r>
            <a:r>
              <a:rPr lang="en-US" altLang="en-US" sz="600" dirty="0"/>
              <a:t>2001;164:1392-1397; 2. Price D et al. </a:t>
            </a:r>
            <a:r>
              <a:rPr lang="en-US" altLang="en-US" sz="600" i="1" dirty="0"/>
              <a:t>NPJ Prim Care </a:t>
            </a:r>
            <a:r>
              <a:rPr lang="en-US" altLang="en-US" sz="600" i="1" dirty="0" err="1"/>
              <a:t>Resp</a:t>
            </a:r>
            <a:r>
              <a:rPr lang="en-US" altLang="en-US" sz="600" i="1" dirty="0"/>
              <a:t> Med.</a:t>
            </a:r>
            <a:r>
              <a:rPr lang="en-US" altLang="en-US" sz="600" dirty="0"/>
              <a:t> 2014;24:14009; 3. Ding B et al. </a:t>
            </a:r>
            <a:r>
              <a:rPr lang="en-US" altLang="en-US" sz="600" i="1" dirty="0"/>
              <a:t>Adv </a:t>
            </a:r>
            <a:r>
              <a:rPr lang="en-US" altLang="en-US" sz="600" i="1" dirty="0" err="1"/>
              <a:t>Ther</a:t>
            </a:r>
            <a:r>
              <a:rPr lang="en-US" altLang="en-US" sz="600" i="1" dirty="0"/>
              <a:t>.</a:t>
            </a:r>
            <a:r>
              <a:rPr lang="en-US" altLang="en-US" sz="600" dirty="0"/>
              <a:t> 2017;34:1109-1127; 4. Bloom CI et al. </a:t>
            </a:r>
            <a:r>
              <a:rPr lang="en-US" altLang="en-US" sz="600" i="1" dirty="0"/>
              <a:t>Thorax.</a:t>
            </a:r>
            <a:r>
              <a:rPr lang="en-US" altLang="en-US" sz="600" dirty="0"/>
              <a:t> 2018;73:313-320; 5. O’Byrne PM et al. </a:t>
            </a:r>
            <a:r>
              <a:rPr lang="en-US" altLang="en-US" sz="600" i="1" dirty="0"/>
              <a:t>N </a:t>
            </a:r>
            <a:r>
              <a:rPr lang="en-US" altLang="en-US" sz="600" i="1" dirty="0" err="1"/>
              <a:t>Engl</a:t>
            </a:r>
            <a:r>
              <a:rPr lang="en-US" altLang="en-US" sz="600" i="1" dirty="0"/>
              <a:t> J Med. </a:t>
            </a:r>
            <a:r>
              <a:rPr lang="en-US" altLang="en-US" sz="600" dirty="0"/>
              <a:t>2018;378:1865-1876; 6. Bateman ED et al. </a:t>
            </a:r>
            <a:r>
              <a:rPr lang="en-US" altLang="en-US" sz="600" i="1" dirty="0"/>
              <a:t>N </a:t>
            </a:r>
            <a:r>
              <a:rPr lang="en-US" altLang="en-US" sz="600" i="1" dirty="0" err="1"/>
              <a:t>Engl</a:t>
            </a:r>
            <a:r>
              <a:rPr lang="en-US" altLang="en-US" sz="600" i="1" dirty="0"/>
              <a:t> J Med.</a:t>
            </a:r>
            <a:r>
              <a:rPr lang="en-US" altLang="en-US" sz="600" dirty="0"/>
              <a:t> 2018;378:1877</a:t>
            </a:r>
            <a:r>
              <a:rPr lang="en-GB" altLang="en-US" sz="600" dirty="0"/>
              <a:t>-</a:t>
            </a:r>
            <a:r>
              <a:rPr lang="en-US" altLang="en-US" sz="600" dirty="0"/>
              <a:t>1887.</a:t>
            </a:r>
            <a:endParaRPr lang="fr-FR" altLang="en-US" sz="600" dirty="0"/>
          </a:p>
        </p:txBody>
      </p:sp>
      <p:sp>
        <p:nvSpPr>
          <p:cNvPr id="3" name="Slide Number Placeholder 2">
            <a:extLst>
              <a:ext uri="{FF2B5EF4-FFF2-40B4-BE49-F238E27FC236}">
                <a16:creationId xmlns:a16="http://schemas.microsoft.com/office/drawing/2014/main" id="{4A619B77-E3DE-7D42-8385-C2D80801B396}"/>
              </a:ext>
            </a:extLst>
          </p:cNvPr>
          <p:cNvSpPr>
            <a:spLocks noGrp="1"/>
          </p:cNvSpPr>
          <p:nvPr>
            <p:ph type="sldNum" sz="quarter" idx="4"/>
          </p:nvPr>
        </p:nvSpPr>
        <p:spPr/>
        <p:txBody>
          <a:bodyPr/>
          <a:lstStyle/>
          <a:p>
            <a:fld id="{3C4F54F3-C349-4609-AFEE-01462D5C7942}" type="slidenum">
              <a:rPr lang="en-GB" smtClean="0"/>
              <a:pPr/>
              <a:t>8</a:t>
            </a:fld>
            <a:endParaRPr lang="en-GB"/>
          </a:p>
        </p:txBody>
      </p:sp>
      <p:sp>
        <p:nvSpPr>
          <p:cNvPr id="6" name="TextBox 5">
            <a:extLst>
              <a:ext uri="{FF2B5EF4-FFF2-40B4-BE49-F238E27FC236}">
                <a16:creationId xmlns:a16="http://schemas.microsoft.com/office/drawing/2014/main" id="{0ABE38BB-6D33-4CD5-88BF-2916FA49D0EF}"/>
              </a:ext>
            </a:extLst>
          </p:cNvPr>
          <p:cNvSpPr txBox="1"/>
          <p:nvPr/>
        </p:nvSpPr>
        <p:spPr>
          <a:xfrm>
            <a:off x="335405" y="853550"/>
            <a:ext cx="8473190" cy="338554"/>
          </a:xfrm>
          <a:prstGeom prst="rect">
            <a:avLst/>
          </a:prstGeom>
          <a:noFill/>
        </p:spPr>
        <p:txBody>
          <a:bodyPr wrap="square" rtlCol="0">
            <a:spAutoFit/>
          </a:bodyPr>
          <a:lstStyle/>
          <a:p>
            <a:pPr algn="ctr"/>
            <a:r>
              <a:rPr lang="en-US" sz="1600" b="1" dirty="0">
                <a:solidFill>
                  <a:srgbClr val="D0006F"/>
                </a:solidFill>
              </a:rPr>
              <a:t>19–36% of patients with mild asthma experience a exacerbation every year</a:t>
            </a:r>
            <a:r>
              <a:rPr lang="en-US" sz="1600" b="1" baseline="30000" dirty="0">
                <a:solidFill>
                  <a:srgbClr val="D0006F"/>
                </a:solidFill>
              </a:rPr>
              <a:t>1–6</a:t>
            </a:r>
          </a:p>
        </p:txBody>
      </p:sp>
      <p:pic>
        <p:nvPicPr>
          <p:cNvPr id="5" name="Picture 4">
            <a:extLst>
              <a:ext uri="{FF2B5EF4-FFF2-40B4-BE49-F238E27FC236}">
                <a16:creationId xmlns:a16="http://schemas.microsoft.com/office/drawing/2014/main" id="{1D50D4C6-DBF0-4912-9005-E1D65F308E9C}"/>
              </a:ext>
            </a:extLst>
          </p:cNvPr>
          <p:cNvPicPr>
            <a:picLocks noChangeAspect="1"/>
          </p:cNvPicPr>
          <p:nvPr/>
        </p:nvPicPr>
        <p:blipFill>
          <a:blip r:embed="rId3"/>
          <a:stretch>
            <a:fillRect/>
          </a:stretch>
        </p:blipFill>
        <p:spPr>
          <a:xfrm>
            <a:off x="1118217" y="1302221"/>
            <a:ext cx="6573254" cy="3136574"/>
          </a:xfrm>
          <a:prstGeom prst="rect">
            <a:avLst/>
          </a:prstGeom>
        </p:spPr>
      </p:pic>
    </p:spTree>
    <p:extLst>
      <p:ext uri="{BB962C8B-B14F-4D97-AF65-F5344CB8AC3E}">
        <p14:creationId xmlns:p14="http://schemas.microsoft.com/office/powerpoint/2010/main" val="224285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8C2387CF-3432-4A41-9E25-4B35B6509CA7}"/>
              </a:ext>
            </a:extLst>
          </p:cNvPr>
          <p:cNvSpPr>
            <a:spLocks noGrp="1"/>
          </p:cNvSpPr>
          <p:nvPr>
            <p:ph type="title"/>
          </p:nvPr>
        </p:nvSpPr>
        <p:spPr/>
        <p:txBody>
          <a:bodyPr/>
          <a:lstStyle/>
          <a:p>
            <a:r>
              <a:rPr lang="en-GB" sz="2000" dirty="0"/>
              <a:t>Exacerbation history is associated with exacerbation frequency</a:t>
            </a:r>
          </a:p>
        </p:txBody>
      </p:sp>
      <p:sp>
        <p:nvSpPr>
          <p:cNvPr id="17" name="Text Placeholder 16">
            <a:extLst>
              <a:ext uri="{FF2B5EF4-FFF2-40B4-BE49-F238E27FC236}">
                <a16:creationId xmlns:a16="http://schemas.microsoft.com/office/drawing/2014/main" id="{3EB1697A-1076-4E8A-B8F2-FFC75CE331C0}"/>
              </a:ext>
            </a:extLst>
          </p:cNvPr>
          <p:cNvSpPr>
            <a:spLocks noGrp="1"/>
          </p:cNvSpPr>
          <p:nvPr>
            <p:ph type="body" sz="quarter" idx="13"/>
          </p:nvPr>
        </p:nvSpPr>
        <p:spPr>
          <a:xfrm>
            <a:off x="246986" y="4822092"/>
            <a:ext cx="7315863" cy="242622"/>
          </a:xfrm>
        </p:spPr>
        <p:txBody>
          <a:bodyPr/>
          <a:lstStyle/>
          <a:p>
            <a:r>
              <a:rPr lang="en-GB" sz="600" dirty="0"/>
              <a:t>A retrospective cohort study of 211,807 patients with asthma within a UK database.</a:t>
            </a:r>
            <a:br>
              <a:rPr lang="en-GB" sz="600" dirty="0"/>
            </a:br>
            <a:r>
              <a:rPr lang="en-GB" sz="600" dirty="0"/>
              <a:t>Exacerbations defined as a worsening of asthma requiring an ED/hospital admission or OCS treatment within 2 weeks of an asthma medical code.</a:t>
            </a:r>
            <a:br>
              <a:rPr lang="en-GB" sz="600" dirty="0"/>
            </a:br>
            <a:r>
              <a:rPr lang="en-GB" sz="600" dirty="0"/>
              <a:t>ED = emergency department; GINA = Global Initiative for Asthma; OCS = oral corticosteroid. </a:t>
            </a:r>
          </a:p>
          <a:p>
            <a:r>
              <a:rPr lang="en-US" sz="600" dirty="0" err="1"/>
              <a:t>Suruki</a:t>
            </a:r>
            <a:r>
              <a:rPr lang="en-US" sz="600" dirty="0"/>
              <a:t> R et al</a:t>
            </a:r>
            <a:r>
              <a:rPr lang="en-US" sz="600" i="1" dirty="0"/>
              <a:t>. BMC </a:t>
            </a:r>
            <a:r>
              <a:rPr lang="en-US" sz="600" i="1" dirty="0" err="1"/>
              <a:t>Pulm</a:t>
            </a:r>
            <a:r>
              <a:rPr lang="en-US" sz="600" i="1" dirty="0"/>
              <a:t> Med. </a:t>
            </a:r>
            <a:r>
              <a:rPr lang="en-US" sz="600" dirty="0"/>
              <a:t>2017;17:74.</a:t>
            </a:r>
          </a:p>
        </p:txBody>
      </p:sp>
      <p:sp>
        <p:nvSpPr>
          <p:cNvPr id="3" name="Slide Number Placeholder 2">
            <a:extLst>
              <a:ext uri="{FF2B5EF4-FFF2-40B4-BE49-F238E27FC236}">
                <a16:creationId xmlns:a16="http://schemas.microsoft.com/office/drawing/2014/main" id="{0727BD9E-6E80-3744-8901-77911D65B522}"/>
              </a:ext>
            </a:extLst>
          </p:cNvPr>
          <p:cNvSpPr>
            <a:spLocks noGrp="1"/>
          </p:cNvSpPr>
          <p:nvPr>
            <p:ph type="sldNum" sz="quarter" idx="4"/>
          </p:nvPr>
        </p:nvSpPr>
        <p:spPr>
          <a:xfrm>
            <a:off x="8849754" y="4822092"/>
            <a:ext cx="294246" cy="274637"/>
          </a:xfrm>
        </p:spPr>
        <p:txBody>
          <a:bodyPr/>
          <a:lstStyle/>
          <a:p>
            <a:fld id="{3C4F54F3-C349-4609-AFEE-01462D5C7942}" type="slidenum">
              <a:rPr lang="en-GB" smtClean="0"/>
              <a:pPr/>
              <a:t>9</a:t>
            </a:fld>
            <a:endParaRPr lang="en-GB"/>
          </a:p>
        </p:txBody>
      </p:sp>
      <p:sp>
        <p:nvSpPr>
          <p:cNvPr id="5" name="Content Placeholder 1">
            <a:extLst>
              <a:ext uri="{FF2B5EF4-FFF2-40B4-BE49-F238E27FC236}">
                <a16:creationId xmlns:a16="http://schemas.microsoft.com/office/drawing/2014/main" id="{EE0C7EA5-A223-9F49-86D8-B5A63B51BEAD}"/>
              </a:ext>
            </a:extLst>
          </p:cNvPr>
          <p:cNvSpPr txBox="1">
            <a:spLocks/>
          </p:cNvSpPr>
          <p:nvPr/>
        </p:nvSpPr>
        <p:spPr>
          <a:xfrm>
            <a:off x="344489" y="912595"/>
            <a:ext cx="8475662" cy="696358"/>
          </a:xfrm>
          <a:prstGeom prst="rect">
            <a:avLst/>
          </a:prstGeom>
        </p:spPr>
        <p:txBody>
          <a:bodyPr>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buNone/>
            </a:pPr>
            <a:r>
              <a:rPr lang="en-GB" sz="1600" b="1" dirty="0">
                <a:solidFill>
                  <a:srgbClr val="D0006F"/>
                </a:solidFill>
              </a:rPr>
              <a:t>Increased disease severity is associated with higher exacerbation frequency, hospital re-admissions and healthcare costs</a:t>
            </a:r>
          </a:p>
        </p:txBody>
      </p:sp>
      <p:grpSp>
        <p:nvGrpSpPr>
          <p:cNvPr id="6" name="Group 5">
            <a:extLst>
              <a:ext uri="{FF2B5EF4-FFF2-40B4-BE49-F238E27FC236}">
                <a16:creationId xmlns:a16="http://schemas.microsoft.com/office/drawing/2014/main" id="{8DC35242-1B5F-4680-8063-CE5DA663CE7E}"/>
              </a:ext>
            </a:extLst>
          </p:cNvPr>
          <p:cNvGrpSpPr/>
          <p:nvPr/>
        </p:nvGrpSpPr>
        <p:grpSpPr>
          <a:xfrm>
            <a:off x="952457" y="1952036"/>
            <a:ext cx="7869209" cy="2210572"/>
            <a:chOff x="952457" y="1952036"/>
            <a:chExt cx="7869209" cy="2210572"/>
          </a:xfrm>
        </p:grpSpPr>
        <p:grpSp>
          <p:nvGrpSpPr>
            <p:cNvPr id="187" name="Group 186">
              <a:extLst>
                <a:ext uri="{FF2B5EF4-FFF2-40B4-BE49-F238E27FC236}">
                  <a16:creationId xmlns:a16="http://schemas.microsoft.com/office/drawing/2014/main" id="{2E215C53-3082-4572-9289-402E2176EAC2}"/>
                </a:ext>
              </a:extLst>
            </p:cNvPr>
            <p:cNvGrpSpPr/>
            <p:nvPr/>
          </p:nvGrpSpPr>
          <p:grpSpPr>
            <a:xfrm>
              <a:off x="7543798" y="2648226"/>
              <a:ext cx="1013166" cy="181343"/>
              <a:chOff x="2610024" y="2809507"/>
              <a:chExt cx="1013166" cy="181343"/>
            </a:xfrm>
          </p:grpSpPr>
          <p:cxnSp>
            <p:nvCxnSpPr>
              <p:cNvPr id="188" name="Straight Connector 187">
                <a:extLst>
                  <a:ext uri="{FF2B5EF4-FFF2-40B4-BE49-F238E27FC236}">
                    <a16:creationId xmlns:a16="http://schemas.microsoft.com/office/drawing/2014/main" id="{F6EC517C-D07E-4D73-B059-A5B128AB1547}"/>
                  </a:ext>
                </a:extLst>
              </p:cNvPr>
              <p:cNvCxnSpPr/>
              <p:nvPr/>
            </p:nvCxnSpPr>
            <p:spPr>
              <a:xfrm flipV="1">
                <a:off x="2610024" y="2809507"/>
                <a:ext cx="0" cy="181343"/>
              </a:xfrm>
              <a:prstGeom prst="line">
                <a:avLst/>
              </a:prstGeom>
              <a:ln w="19050">
                <a:solidFill>
                  <a:srgbClr val="D0006F"/>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B0FD5527-71CF-4D7A-8C3D-36CB5B24D7CF}"/>
                  </a:ext>
                </a:extLst>
              </p:cNvPr>
              <p:cNvCxnSpPr/>
              <p:nvPr/>
            </p:nvCxnSpPr>
            <p:spPr>
              <a:xfrm>
                <a:off x="2610024" y="2819032"/>
                <a:ext cx="1009479" cy="0"/>
              </a:xfrm>
              <a:prstGeom prst="line">
                <a:avLst/>
              </a:prstGeom>
              <a:ln w="19050">
                <a:solidFill>
                  <a:srgbClr val="D0006F"/>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F1A445C-89FA-45F5-A341-A7D85B24A8DE}"/>
                  </a:ext>
                </a:extLst>
              </p:cNvPr>
              <p:cNvCxnSpPr/>
              <p:nvPr/>
            </p:nvCxnSpPr>
            <p:spPr>
              <a:xfrm flipV="1">
                <a:off x="3623190" y="2809507"/>
                <a:ext cx="0" cy="181343"/>
              </a:xfrm>
              <a:prstGeom prst="line">
                <a:avLst/>
              </a:prstGeom>
              <a:ln w="19050">
                <a:solidFill>
                  <a:srgbClr val="D0006F"/>
                </a:solidFill>
              </a:ln>
            </p:spPr>
            <p:style>
              <a:lnRef idx="1">
                <a:schemeClr val="accent1"/>
              </a:lnRef>
              <a:fillRef idx="0">
                <a:schemeClr val="accent1"/>
              </a:fillRef>
              <a:effectRef idx="0">
                <a:schemeClr val="accent1"/>
              </a:effectRef>
              <a:fontRef idx="minor">
                <a:schemeClr val="tx1"/>
              </a:fontRef>
            </p:style>
          </p:cxnSp>
        </p:grpSp>
        <p:grpSp>
          <p:nvGrpSpPr>
            <p:cNvPr id="186" name="Group 185">
              <a:extLst>
                <a:ext uri="{FF2B5EF4-FFF2-40B4-BE49-F238E27FC236}">
                  <a16:creationId xmlns:a16="http://schemas.microsoft.com/office/drawing/2014/main" id="{74035FD3-7167-4438-9A13-7866520CE3C4}"/>
                </a:ext>
              </a:extLst>
            </p:cNvPr>
            <p:cNvGrpSpPr/>
            <p:nvPr/>
          </p:nvGrpSpPr>
          <p:grpSpPr>
            <a:xfrm>
              <a:off x="2610024" y="2648226"/>
              <a:ext cx="1013166" cy="181343"/>
              <a:chOff x="2610024" y="2809507"/>
              <a:chExt cx="1013166" cy="181343"/>
            </a:xfrm>
          </p:grpSpPr>
          <p:cxnSp>
            <p:nvCxnSpPr>
              <p:cNvPr id="182" name="Straight Connector 181">
                <a:extLst>
                  <a:ext uri="{FF2B5EF4-FFF2-40B4-BE49-F238E27FC236}">
                    <a16:creationId xmlns:a16="http://schemas.microsoft.com/office/drawing/2014/main" id="{824B8486-9E45-44A4-B676-505458DFCF18}"/>
                  </a:ext>
                </a:extLst>
              </p:cNvPr>
              <p:cNvCxnSpPr/>
              <p:nvPr/>
            </p:nvCxnSpPr>
            <p:spPr>
              <a:xfrm flipV="1">
                <a:off x="2610024" y="2809507"/>
                <a:ext cx="0" cy="181343"/>
              </a:xfrm>
              <a:prstGeom prst="line">
                <a:avLst/>
              </a:prstGeom>
              <a:ln w="19050">
                <a:solidFill>
                  <a:srgbClr val="5DCCDA"/>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AE690192-C866-43BD-8A3F-35AD69686492}"/>
                  </a:ext>
                </a:extLst>
              </p:cNvPr>
              <p:cNvCxnSpPr/>
              <p:nvPr/>
            </p:nvCxnSpPr>
            <p:spPr>
              <a:xfrm>
                <a:off x="2610024" y="2819032"/>
                <a:ext cx="1009479" cy="0"/>
              </a:xfrm>
              <a:prstGeom prst="line">
                <a:avLst/>
              </a:prstGeom>
              <a:ln w="19050">
                <a:solidFill>
                  <a:srgbClr val="5DCCDA"/>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07C0A7A4-325B-4DDB-AEDF-4DBDCB82833D}"/>
                  </a:ext>
                </a:extLst>
              </p:cNvPr>
              <p:cNvCxnSpPr/>
              <p:nvPr/>
            </p:nvCxnSpPr>
            <p:spPr>
              <a:xfrm flipV="1">
                <a:off x="3623190" y="2809507"/>
                <a:ext cx="0" cy="181343"/>
              </a:xfrm>
              <a:prstGeom prst="line">
                <a:avLst/>
              </a:prstGeom>
              <a:ln w="19050">
                <a:solidFill>
                  <a:srgbClr val="5DCCDA"/>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01E59608-1ABC-4440-A8A3-7BF1BA3DF10A}"/>
                </a:ext>
              </a:extLst>
            </p:cNvPr>
            <p:cNvGrpSpPr/>
            <p:nvPr/>
          </p:nvGrpSpPr>
          <p:grpSpPr>
            <a:xfrm>
              <a:off x="952457" y="3829050"/>
              <a:ext cx="7869209" cy="333558"/>
              <a:chOff x="952457" y="4152900"/>
              <a:chExt cx="7869209" cy="457200"/>
            </a:xfrm>
          </p:grpSpPr>
          <p:cxnSp>
            <p:nvCxnSpPr>
              <p:cNvPr id="8" name="Straight Connector 7">
                <a:extLst>
                  <a:ext uri="{FF2B5EF4-FFF2-40B4-BE49-F238E27FC236}">
                    <a16:creationId xmlns:a16="http://schemas.microsoft.com/office/drawing/2014/main" id="{63B3A9E6-A8F2-4A51-BD14-F2942A0F925F}"/>
                  </a:ext>
                </a:extLst>
              </p:cNvPr>
              <p:cNvCxnSpPr/>
              <p:nvPr/>
            </p:nvCxnSpPr>
            <p:spPr>
              <a:xfrm>
                <a:off x="6877007" y="41529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87630E7E-6C85-41AC-9A3D-1EFD6413CC1F}"/>
                  </a:ext>
                </a:extLst>
              </p:cNvPr>
              <p:cNvCxnSpPr/>
              <p:nvPr/>
            </p:nvCxnSpPr>
            <p:spPr>
              <a:xfrm>
                <a:off x="8821666" y="41529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BCB5A10-AAD1-4D4A-B48F-9A3EDD83D34F}"/>
                  </a:ext>
                </a:extLst>
              </p:cNvPr>
              <p:cNvCxnSpPr/>
              <p:nvPr/>
            </p:nvCxnSpPr>
            <p:spPr>
              <a:xfrm>
                <a:off x="952457" y="41529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BD63B52-AE31-4DF7-A451-3791A013FAB6}"/>
                  </a:ext>
                </a:extLst>
              </p:cNvPr>
              <p:cNvCxnSpPr/>
              <p:nvPr/>
            </p:nvCxnSpPr>
            <p:spPr>
              <a:xfrm>
                <a:off x="2897116" y="41529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3" name="Rectángulo 53">
              <a:extLst>
                <a:ext uri="{FF2B5EF4-FFF2-40B4-BE49-F238E27FC236}">
                  <a16:creationId xmlns:a16="http://schemas.microsoft.com/office/drawing/2014/main" id="{23FC38C0-CA46-4E7B-8765-5F4CB7738D26}"/>
                </a:ext>
              </a:extLst>
            </p:cNvPr>
            <p:cNvSpPr/>
            <p:nvPr/>
          </p:nvSpPr>
          <p:spPr bwMode="auto">
            <a:xfrm>
              <a:off x="1154940" y="2316899"/>
              <a:ext cx="179694" cy="122918"/>
            </a:xfrm>
            <a:prstGeom prst="rect">
              <a:avLst/>
            </a:prstGeom>
            <a:solidFill>
              <a:srgbClr val="5DCC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78"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dirty="0">
                <a:ln>
                  <a:noFill/>
                </a:ln>
                <a:solidFill>
                  <a:srgbClr val="FFFFFF"/>
                </a:solidFill>
                <a:effectLst/>
                <a:uLnTx/>
                <a:uFillTx/>
                <a:latin typeface="Arial"/>
                <a:ea typeface="+mn-ea"/>
                <a:cs typeface="+mn-cs"/>
              </a:endParaRPr>
            </a:p>
          </p:txBody>
        </p:sp>
        <p:sp>
          <p:nvSpPr>
            <p:cNvPr id="174" name="Rectángulo 17">
              <a:extLst>
                <a:ext uri="{FF2B5EF4-FFF2-40B4-BE49-F238E27FC236}">
                  <a16:creationId xmlns:a16="http://schemas.microsoft.com/office/drawing/2014/main" id="{C0BEB8F9-CC9A-480B-B9DB-873BB43D22B8}"/>
                </a:ext>
              </a:extLst>
            </p:cNvPr>
            <p:cNvSpPr/>
            <p:nvPr/>
          </p:nvSpPr>
          <p:spPr bwMode="auto">
            <a:xfrm>
              <a:off x="1387568" y="2283185"/>
              <a:ext cx="1292939" cy="219087"/>
            </a:xfrm>
            <a:prstGeom prst="rect">
              <a:avLst/>
            </a:prstGeom>
            <a:noFill/>
            <a:ln>
              <a:noFill/>
            </a:ln>
            <a:effectLst/>
            <a:extLst>
              <a:ext uri="{909E8E84-426E-40DD-AFC4-6F175D3DCCD1}">
                <a14:hiddenFill xmlns:a14="http://schemas.microsoft.com/office/drawing/2010/main">
                  <a:solidFill>
                    <a:schemeClr val="accent1"/>
                  </a:solidFill>
                </a14:hiddenFill>
              </a:ext>
            </a:ex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marL="0" marR="0" lvl="0" indent="0" algn="l" defTabSz="457178" rtl="0" eaLnBrk="1" fontAlgn="auto" latinLnBrk="0" hangingPunct="1">
                <a:lnSpc>
                  <a:spcPct val="100000"/>
                </a:lnSpc>
                <a:spcBef>
                  <a:spcPct val="0"/>
                </a:spcBef>
                <a:spcAft>
                  <a:spcPct val="0"/>
                </a:spcAft>
                <a:buClrTx/>
                <a:buSzTx/>
                <a:buFontTx/>
                <a:buNone/>
                <a:tabLst/>
                <a:defRPr/>
              </a:pPr>
              <a:r>
                <a:rPr kumimoji="0" lang="en-GB" altLang="en-US" sz="800" b="0" i="0" u="none" strike="noStrike" kern="1200" cap="none" spc="0" normalizeH="0" baseline="0" noProof="0" dirty="0">
                  <a:ln>
                    <a:noFill/>
                  </a:ln>
                  <a:solidFill>
                    <a:srgbClr val="000000"/>
                  </a:solidFill>
                  <a:effectLst/>
                  <a:uLnTx/>
                  <a:uFillTx/>
                  <a:latin typeface="Arial"/>
                  <a:ea typeface="+mn-ea"/>
                  <a:cs typeface="+mn-cs"/>
                </a:rPr>
                <a:t>90 days</a:t>
              </a:r>
              <a:endParaRPr kumimoji="0" lang="en-GB" sz="800" b="0" i="0" u="none" strike="noStrike" kern="1200" cap="none" spc="0" normalizeH="0" baseline="0" noProof="0" dirty="0">
                <a:ln>
                  <a:noFill/>
                </a:ln>
                <a:solidFill>
                  <a:srgbClr val="000000"/>
                </a:solidFill>
                <a:effectLst/>
                <a:uLnTx/>
                <a:uFillTx/>
                <a:latin typeface="Arial"/>
                <a:ea typeface="+mn-ea"/>
                <a:cs typeface="+mn-cs"/>
                <a:sym typeface="+mn-lt"/>
              </a:endParaRPr>
            </a:p>
          </p:txBody>
        </p:sp>
        <p:sp>
          <p:nvSpPr>
            <p:cNvPr id="175" name="Rectángulo 18">
              <a:extLst>
                <a:ext uri="{FF2B5EF4-FFF2-40B4-BE49-F238E27FC236}">
                  <a16:creationId xmlns:a16="http://schemas.microsoft.com/office/drawing/2014/main" id="{9BD49540-5566-4449-BD09-2A4073F19331}"/>
                </a:ext>
              </a:extLst>
            </p:cNvPr>
            <p:cNvSpPr/>
            <p:nvPr/>
          </p:nvSpPr>
          <p:spPr bwMode="auto">
            <a:xfrm>
              <a:off x="1387568" y="2117611"/>
              <a:ext cx="1245019" cy="196064"/>
            </a:xfrm>
            <a:prstGeom prst="rect">
              <a:avLst/>
            </a:prstGeom>
            <a:noFill/>
            <a:ln>
              <a:noFill/>
            </a:ln>
            <a:effectLst/>
            <a:extLst>
              <a:ext uri="{909E8E84-426E-40DD-AFC4-6F175D3DCCD1}">
                <a14:hiddenFill xmlns:a14="http://schemas.microsoft.com/office/drawing/2010/main">
                  <a:solidFill>
                    <a:schemeClr val="accent1"/>
                  </a:solidFill>
                </a14:hiddenFill>
              </a:ext>
            </a:ex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marL="0" marR="0" lvl="0" indent="0" algn="l" defTabSz="457178" rtl="0" eaLnBrk="1" fontAlgn="auto" latinLnBrk="0" hangingPunct="1">
                <a:lnSpc>
                  <a:spcPct val="100000"/>
                </a:lnSpc>
                <a:spcBef>
                  <a:spcPct val="0"/>
                </a:spcBef>
                <a:spcAft>
                  <a:spcPct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Arial"/>
                  <a:ea typeface="+mn-ea"/>
                  <a:cs typeface="+mn-cs"/>
                  <a:sym typeface="+mn-lt"/>
                </a:rPr>
                <a:t>60 days</a:t>
              </a:r>
            </a:p>
          </p:txBody>
        </p:sp>
        <p:sp>
          <p:nvSpPr>
            <p:cNvPr id="176" name="Rectángulo 53">
              <a:extLst>
                <a:ext uri="{FF2B5EF4-FFF2-40B4-BE49-F238E27FC236}">
                  <a16:creationId xmlns:a16="http://schemas.microsoft.com/office/drawing/2014/main" id="{79B9294A-BAB3-4055-9AC1-EA3F46B1E478}"/>
                </a:ext>
              </a:extLst>
            </p:cNvPr>
            <p:cNvSpPr/>
            <p:nvPr/>
          </p:nvSpPr>
          <p:spPr bwMode="auto">
            <a:xfrm>
              <a:off x="1154940" y="2145084"/>
              <a:ext cx="179694" cy="12291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78"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dirty="0">
                <a:ln>
                  <a:noFill/>
                </a:ln>
                <a:solidFill>
                  <a:srgbClr val="FFFFFF"/>
                </a:solidFill>
                <a:effectLst/>
                <a:uLnTx/>
                <a:uFillTx/>
                <a:latin typeface="Arial"/>
                <a:ea typeface="+mn-ea"/>
                <a:cs typeface="+mn-cs"/>
              </a:endParaRPr>
            </a:p>
          </p:txBody>
        </p:sp>
        <p:sp>
          <p:nvSpPr>
            <p:cNvPr id="177" name="Rectángulo 18">
              <a:extLst>
                <a:ext uri="{FF2B5EF4-FFF2-40B4-BE49-F238E27FC236}">
                  <a16:creationId xmlns:a16="http://schemas.microsoft.com/office/drawing/2014/main" id="{FACBA966-6B06-4B68-B467-A258A23831BA}"/>
                </a:ext>
              </a:extLst>
            </p:cNvPr>
            <p:cNvSpPr/>
            <p:nvPr/>
          </p:nvSpPr>
          <p:spPr bwMode="auto">
            <a:xfrm>
              <a:off x="1387568" y="1952036"/>
              <a:ext cx="1245019" cy="196064"/>
            </a:xfrm>
            <a:prstGeom prst="rect">
              <a:avLst/>
            </a:prstGeom>
            <a:noFill/>
            <a:ln>
              <a:noFill/>
            </a:ln>
            <a:effectLst/>
            <a:extLst>
              <a:ext uri="{909E8E84-426E-40DD-AFC4-6F175D3DCCD1}">
                <a14:hiddenFill xmlns:a14="http://schemas.microsoft.com/office/drawing/2010/main">
                  <a:solidFill>
                    <a:schemeClr val="accent1"/>
                  </a:solidFill>
                </a14:hiddenFill>
              </a:ext>
            </a:ex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marL="0" marR="0" lvl="0" indent="0" algn="l" defTabSz="457178" rtl="0" eaLnBrk="1" fontAlgn="auto" latinLnBrk="0" hangingPunct="1">
                <a:lnSpc>
                  <a:spcPct val="100000"/>
                </a:lnSpc>
                <a:spcBef>
                  <a:spcPct val="0"/>
                </a:spcBef>
                <a:spcAft>
                  <a:spcPct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Arial"/>
                  <a:ea typeface="+mn-ea"/>
                  <a:cs typeface="+mn-cs"/>
                  <a:sym typeface="+mn-lt"/>
                </a:rPr>
                <a:t>30 days</a:t>
              </a:r>
            </a:p>
          </p:txBody>
        </p:sp>
        <p:sp>
          <p:nvSpPr>
            <p:cNvPr id="178" name="Rectángulo 53">
              <a:extLst>
                <a:ext uri="{FF2B5EF4-FFF2-40B4-BE49-F238E27FC236}">
                  <a16:creationId xmlns:a16="http://schemas.microsoft.com/office/drawing/2014/main" id="{A494870B-F869-4E59-851E-91DC77CE73B7}"/>
                </a:ext>
              </a:extLst>
            </p:cNvPr>
            <p:cNvSpPr/>
            <p:nvPr/>
          </p:nvSpPr>
          <p:spPr bwMode="auto">
            <a:xfrm>
              <a:off x="1154940" y="1973268"/>
              <a:ext cx="179694" cy="122918"/>
            </a:xfrm>
            <a:prstGeom prst="rect">
              <a:avLst/>
            </a:prstGeom>
            <a:solidFill>
              <a:srgbClr val="D000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78"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2" name="Group 1">
            <a:extLst>
              <a:ext uri="{FF2B5EF4-FFF2-40B4-BE49-F238E27FC236}">
                <a16:creationId xmlns:a16="http://schemas.microsoft.com/office/drawing/2014/main" id="{0E956910-C637-455A-A68C-917525258AAD}"/>
              </a:ext>
            </a:extLst>
          </p:cNvPr>
          <p:cNvGrpSpPr/>
          <p:nvPr/>
        </p:nvGrpSpPr>
        <p:grpSpPr>
          <a:xfrm>
            <a:off x="30185" y="1254943"/>
            <a:ext cx="9114844" cy="3625065"/>
            <a:chOff x="30185" y="1254943"/>
            <a:chExt cx="9114844" cy="3625065"/>
          </a:xfrm>
        </p:grpSpPr>
        <p:graphicFrame>
          <p:nvGraphicFramePr>
            <p:cNvPr id="169" name="Chart 168">
              <a:extLst>
                <a:ext uri="{FF2B5EF4-FFF2-40B4-BE49-F238E27FC236}">
                  <a16:creationId xmlns:a16="http://schemas.microsoft.com/office/drawing/2014/main" id="{1F1EA81E-69F7-4BA8-905D-BB5F8061D030}"/>
                </a:ext>
              </a:extLst>
            </p:cNvPr>
            <p:cNvGraphicFramePr/>
            <p:nvPr>
              <p:extLst>
                <p:ext uri="{D42A27DB-BD31-4B8C-83A1-F6EECF244321}">
                  <p14:modId xmlns:p14="http://schemas.microsoft.com/office/powerpoint/2010/main" val="1525657153"/>
                </p:ext>
              </p:extLst>
            </p:nvPr>
          </p:nvGraphicFramePr>
          <p:xfrm>
            <a:off x="30185" y="1254943"/>
            <a:ext cx="8789965" cy="3625065"/>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82AD4D68-89E3-B74F-9071-0681EF08E292}"/>
                </a:ext>
              </a:extLst>
            </p:cNvPr>
            <p:cNvSpPr/>
            <p:nvPr/>
          </p:nvSpPr>
          <p:spPr>
            <a:xfrm>
              <a:off x="1857267" y="2118534"/>
              <a:ext cx="2537046" cy="430887"/>
            </a:xfrm>
            <a:prstGeom prst="rect">
              <a:avLst/>
            </a:prstGeom>
          </p:spPr>
          <p:txBody>
            <a:bodyPr wrap="square">
              <a:spAutoFit/>
            </a:bodyPr>
            <a:lstStyle/>
            <a:p>
              <a:pPr algn="ctr"/>
              <a:r>
                <a:rPr lang="en-GB" sz="1100" b="1" dirty="0"/>
                <a:t>~25% of patients with mild asthma re-admitted within 90 days</a:t>
              </a:r>
              <a:endParaRPr lang="en-US" sz="1100" b="1" dirty="0"/>
            </a:p>
          </p:txBody>
        </p:sp>
        <p:sp>
          <p:nvSpPr>
            <p:cNvPr id="13" name="Rectangle 12">
              <a:extLst>
                <a:ext uri="{FF2B5EF4-FFF2-40B4-BE49-F238E27FC236}">
                  <a16:creationId xmlns:a16="http://schemas.microsoft.com/office/drawing/2014/main" id="{45E587A9-195E-3F41-8622-D954B53B029F}"/>
                </a:ext>
              </a:extLst>
            </p:cNvPr>
            <p:cNvSpPr/>
            <p:nvPr/>
          </p:nvSpPr>
          <p:spPr>
            <a:xfrm>
              <a:off x="6607983" y="2105378"/>
              <a:ext cx="2537046" cy="430887"/>
            </a:xfrm>
            <a:prstGeom prst="rect">
              <a:avLst/>
            </a:prstGeom>
          </p:spPr>
          <p:txBody>
            <a:bodyPr wrap="square">
              <a:spAutoFit/>
            </a:bodyPr>
            <a:lstStyle/>
            <a:p>
              <a:pPr algn="ctr"/>
              <a:r>
                <a:rPr lang="en-GB" sz="1100" b="1" dirty="0"/>
                <a:t>Increased risk of re-admission </a:t>
              </a:r>
              <a:br>
                <a:rPr lang="en-GB" sz="1100" b="1" dirty="0"/>
              </a:br>
              <a:r>
                <a:rPr lang="en-GB" sz="1100" b="1" dirty="0"/>
                <a:t>in more frequent exacerbators</a:t>
              </a:r>
              <a:endParaRPr lang="en-US" sz="1100" b="1" dirty="0"/>
            </a:p>
          </p:txBody>
        </p:sp>
        <p:sp>
          <p:nvSpPr>
            <p:cNvPr id="179" name="Rectángulo 18">
              <a:extLst>
                <a:ext uri="{FF2B5EF4-FFF2-40B4-BE49-F238E27FC236}">
                  <a16:creationId xmlns:a16="http://schemas.microsoft.com/office/drawing/2014/main" id="{16217BE5-6B86-47CC-AE8B-ABEE7CAC89CE}"/>
                </a:ext>
              </a:extLst>
            </p:cNvPr>
            <p:cNvSpPr/>
            <p:nvPr/>
          </p:nvSpPr>
          <p:spPr bwMode="auto">
            <a:xfrm>
              <a:off x="4283999" y="4271856"/>
              <a:ext cx="1245019" cy="196064"/>
            </a:xfrm>
            <a:prstGeom prst="rect">
              <a:avLst/>
            </a:prstGeom>
            <a:noFill/>
            <a:ln>
              <a:noFill/>
            </a:ln>
            <a:effectLst/>
            <a:extLst>
              <a:ext uri="{909E8E84-426E-40DD-AFC4-6F175D3DCCD1}">
                <a14:hiddenFill xmlns:a14="http://schemas.microsoft.com/office/drawing/2010/main">
                  <a:solidFill>
                    <a:schemeClr val="accent1"/>
                  </a:solidFill>
                </a14:hiddenFill>
              </a:ext>
            </a:ex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marL="0" marR="0" lvl="0" indent="0" algn="ctr" defTabSz="457178" rtl="0" eaLnBrk="1" fontAlgn="auto" latinLnBrk="0" hangingPunct="1">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srgbClr val="000000"/>
                  </a:solidFill>
                  <a:effectLst/>
                  <a:uLnTx/>
                  <a:uFillTx/>
                  <a:latin typeface="Arial"/>
                  <a:ea typeface="+mn-ea"/>
                  <a:cs typeface="+mn-cs"/>
                  <a:sym typeface="+mn-lt"/>
                </a:rPr>
                <a:t>GINA step</a:t>
              </a:r>
            </a:p>
          </p:txBody>
        </p:sp>
        <p:sp>
          <p:nvSpPr>
            <p:cNvPr id="180" name="Rectángulo 18">
              <a:extLst>
                <a:ext uri="{FF2B5EF4-FFF2-40B4-BE49-F238E27FC236}">
                  <a16:creationId xmlns:a16="http://schemas.microsoft.com/office/drawing/2014/main" id="{EEF67FBD-AB2D-43B9-90AA-8115F4865176}"/>
                </a:ext>
              </a:extLst>
            </p:cNvPr>
            <p:cNvSpPr/>
            <p:nvPr/>
          </p:nvSpPr>
          <p:spPr bwMode="auto">
            <a:xfrm>
              <a:off x="7253996" y="4271856"/>
              <a:ext cx="1245019" cy="196064"/>
            </a:xfrm>
            <a:prstGeom prst="rect">
              <a:avLst/>
            </a:prstGeom>
            <a:noFill/>
            <a:ln>
              <a:noFill/>
            </a:ln>
            <a:effectLst/>
            <a:extLst>
              <a:ext uri="{909E8E84-426E-40DD-AFC4-6F175D3DCCD1}">
                <a14:hiddenFill xmlns:a14="http://schemas.microsoft.com/office/drawing/2010/main">
                  <a:solidFill>
                    <a:schemeClr val="accent1"/>
                  </a:solidFill>
                </a14:hiddenFill>
              </a:ext>
            </a:ex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marL="0" marR="0" lvl="0" indent="0" algn="ctr" defTabSz="457178" rtl="0" eaLnBrk="1" fontAlgn="auto" latinLnBrk="0" hangingPunct="1">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srgbClr val="000000"/>
                  </a:solidFill>
                  <a:effectLst/>
                  <a:uLnTx/>
                  <a:uFillTx/>
                  <a:latin typeface="Arial"/>
                  <a:ea typeface="+mn-ea"/>
                  <a:cs typeface="+mn-cs"/>
                  <a:sym typeface="+mn-lt"/>
                </a:rPr>
                <a:t>History of exacerbations </a:t>
              </a:r>
              <a:br>
                <a:rPr kumimoji="0" lang="en-GB" sz="1000" b="1" i="0" u="none" strike="noStrike" kern="1200" cap="none" spc="0" normalizeH="0" baseline="0" noProof="0" dirty="0">
                  <a:ln>
                    <a:noFill/>
                  </a:ln>
                  <a:solidFill>
                    <a:srgbClr val="000000"/>
                  </a:solidFill>
                  <a:effectLst/>
                  <a:uLnTx/>
                  <a:uFillTx/>
                  <a:latin typeface="Arial"/>
                  <a:ea typeface="+mn-ea"/>
                  <a:cs typeface="+mn-cs"/>
                  <a:sym typeface="+mn-lt"/>
                </a:rPr>
              </a:br>
              <a:r>
                <a:rPr kumimoji="0" lang="en-GB" sz="1000" b="1" i="0" u="none" strike="noStrike" kern="1200" cap="none" spc="0" normalizeH="0" baseline="0" noProof="0" dirty="0">
                  <a:ln>
                    <a:noFill/>
                  </a:ln>
                  <a:solidFill>
                    <a:srgbClr val="000000"/>
                  </a:solidFill>
                  <a:effectLst/>
                  <a:uLnTx/>
                  <a:uFillTx/>
                  <a:latin typeface="Arial"/>
                  <a:ea typeface="+mn-ea"/>
                  <a:cs typeface="+mn-cs"/>
                  <a:sym typeface="+mn-lt"/>
                </a:rPr>
                <a:t>in the prior 12 months</a:t>
              </a:r>
            </a:p>
          </p:txBody>
        </p:sp>
      </p:grpSp>
      <p:sp>
        <p:nvSpPr>
          <p:cNvPr id="30" name="TextBox 29">
            <a:extLst>
              <a:ext uri="{FF2B5EF4-FFF2-40B4-BE49-F238E27FC236}">
                <a16:creationId xmlns:a16="http://schemas.microsoft.com/office/drawing/2014/main" id="{3061BDA3-08E8-4118-AB5C-B962AD0F60C4}"/>
              </a:ext>
            </a:extLst>
          </p:cNvPr>
          <p:cNvSpPr txBox="1"/>
          <p:nvPr/>
        </p:nvSpPr>
        <p:spPr>
          <a:xfrm>
            <a:off x="368800" y="1552659"/>
            <a:ext cx="8452866" cy="261610"/>
          </a:xfrm>
          <a:prstGeom prst="rect">
            <a:avLst/>
          </a:prstGeom>
          <a:noFill/>
        </p:spPr>
        <p:txBody>
          <a:bodyPr wrap="square" rtlCol="0">
            <a:spAutoFit/>
          </a:bodyPr>
          <a:lstStyle/>
          <a:p>
            <a:pPr algn="ctr"/>
            <a:r>
              <a:rPr lang="en-US" sz="1100" b="1" dirty="0"/>
              <a:t>Proportion of patients with ED/hospital readmission following an index admission with an UK database</a:t>
            </a:r>
            <a:endParaRPr lang="en-US" sz="1100" b="1" baseline="30000" dirty="0"/>
          </a:p>
        </p:txBody>
      </p:sp>
    </p:spTree>
    <p:extLst>
      <p:ext uri="{BB962C8B-B14F-4D97-AF65-F5344CB8AC3E}">
        <p14:creationId xmlns:p14="http://schemas.microsoft.com/office/powerpoint/2010/main" val="39909644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2_No Veeva IDs">
  <a:themeElements>
    <a:clrScheme name="Custom 1">
      <a:dk1>
        <a:srgbClr val="000000"/>
      </a:dk1>
      <a:lt1>
        <a:srgbClr val="FFFFFF"/>
      </a:lt1>
      <a:dk2>
        <a:srgbClr val="000000"/>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marL="228600" indent="-228600">
          <a:lnSpc>
            <a:spcPct val="90000"/>
          </a:lnSpc>
          <a:spcBef>
            <a:spcPts val="1200"/>
          </a:spcBef>
          <a:buClr>
            <a:schemeClr val="accent1"/>
          </a:buClr>
          <a:buFont typeface="Arial" panose="020B0604020202020204" pitchFamily="34" charset="0"/>
          <a:buChar cha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No Veeva IDs">
  <a:themeElements>
    <a:clrScheme name="Custom 1">
      <a:dk1>
        <a:srgbClr val="000000"/>
      </a:dk1>
      <a:lt1>
        <a:srgbClr val="FFFFFF"/>
      </a:lt1>
      <a:dk2>
        <a:srgbClr val="000000"/>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marL="228600" indent="-228600">
          <a:lnSpc>
            <a:spcPct val="90000"/>
          </a:lnSpc>
          <a:spcBef>
            <a:spcPts val="1200"/>
          </a:spcBef>
          <a:buClr>
            <a:schemeClr val="accent1"/>
          </a:buClr>
          <a:buFont typeface="Arial" panose="020B0604020202020204" pitchFamily="34" charset="0"/>
          <a:buChar cha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No Veeva IDs">
  <a:themeElements>
    <a:clrScheme name="Custom 1">
      <a:dk1>
        <a:srgbClr val="000000"/>
      </a:dk1>
      <a:lt1>
        <a:srgbClr val="FFFFFF"/>
      </a:lt1>
      <a:dk2>
        <a:srgbClr val="000000"/>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marL="228600" indent="-228600">
          <a:lnSpc>
            <a:spcPct val="90000"/>
          </a:lnSpc>
          <a:spcBef>
            <a:spcPts val="1200"/>
          </a:spcBef>
          <a:buClr>
            <a:schemeClr val="accent1"/>
          </a:buClr>
          <a:buFont typeface="Arial" panose="020B0604020202020204" pitchFamily="34" charset="0"/>
          <a:buChar cha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1E45DDAAA74DD43BE037BCE84C60B72" ma:contentTypeVersion="5" ma:contentTypeDescription="Create a new document." ma:contentTypeScope="" ma:versionID="f01e9bb0bbaddeee796f18e5ec0b65f7">
  <xsd:schema xmlns:xsd="http://www.w3.org/2001/XMLSchema" xmlns:xs="http://www.w3.org/2001/XMLSchema" xmlns:p="http://schemas.microsoft.com/office/2006/metadata/properties" xmlns:ns2="4a810253-d1b6-493d-847b-9d8447b5abb2" targetNamespace="http://schemas.microsoft.com/office/2006/metadata/properties" ma:root="true" ma:fieldsID="17a1d613e7904043f81a8683d35320a7" ns2:_="">
    <xsd:import namespace="4a810253-d1b6-493d-847b-9d8447b5abb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810253-d1b6-493d-847b-9d8447b5ab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2C8D0C-55C8-4870-8F64-E94ABFF20C91}">
  <ds:schemaRefs>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http://purl.org/dc/dcmitype/"/>
    <ds:schemaRef ds:uri="http://schemas.microsoft.com/office/2006/metadata/properties"/>
    <ds:schemaRef ds:uri="http://purl.org/dc/elements/1.1/"/>
    <ds:schemaRef ds:uri="4a810253-d1b6-493d-847b-9d8447b5abb2"/>
    <ds:schemaRef ds:uri="http://www.w3.org/XML/1998/namespace"/>
  </ds:schemaRefs>
</ds:datastoreItem>
</file>

<file path=customXml/itemProps2.xml><?xml version="1.0" encoding="utf-8"?>
<ds:datastoreItem xmlns:ds="http://schemas.openxmlformats.org/officeDocument/2006/customXml" ds:itemID="{7056C9B6-B05C-47C3-8F8F-4B67B95D24A9}">
  <ds:schemaRefs>
    <ds:schemaRef ds:uri="http://schemas.microsoft.com/sharepoint/v3/contenttype/forms"/>
  </ds:schemaRefs>
</ds:datastoreItem>
</file>

<file path=customXml/itemProps3.xml><?xml version="1.0" encoding="utf-8"?>
<ds:datastoreItem xmlns:ds="http://schemas.openxmlformats.org/officeDocument/2006/customXml" ds:itemID="{D28B1A73-C728-4BEE-9F5A-FF731EA361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810253-d1b6-493d-847b-9d8447b5ab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AZ Cover Slide Options</Template>
  <TotalTime>35517</TotalTime>
  <Words>6662</Words>
  <Application>Microsoft Office PowerPoint</Application>
  <PresentationFormat>On-screen Show (16:9)</PresentationFormat>
  <Paragraphs>928</Paragraphs>
  <Slides>27</Slides>
  <Notes>27</Notes>
  <HiddenSlides>1</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27</vt:i4>
      </vt:variant>
    </vt:vector>
  </HeadingPairs>
  <TitlesOfParts>
    <vt:vector size="42" baseType="lpstr">
      <vt:lpstr>Gulim</vt:lpstr>
      <vt:lpstr>Gulim</vt:lpstr>
      <vt:lpstr>ＭＳ Ｐゴシック</vt:lpstr>
      <vt:lpstr>ＭＳ Ｐゴシック</vt:lpstr>
      <vt:lpstr>Arial</vt:lpstr>
      <vt:lpstr>Arial (Headings)</vt:lpstr>
      <vt:lpstr>Arial Bold</vt:lpstr>
      <vt:lpstr>Calibri</vt:lpstr>
      <vt:lpstr>HelveticaNeueLT Std</vt:lpstr>
      <vt:lpstr>Symbol</vt:lpstr>
      <vt:lpstr>Times New Roman</vt:lpstr>
      <vt:lpstr>Wingdings</vt:lpstr>
      <vt:lpstr>2_No Veeva IDs</vt:lpstr>
      <vt:lpstr>3_No Veeva IDs</vt:lpstr>
      <vt:lpstr>4_No Veeva IDs</vt:lpstr>
      <vt:lpstr>PowerPoint Presentation</vt:lpstr>
      <vt:lpstr>Guidance on the usage of these slides</vt:lpstr>
      <vt:lpstr>PowerPoint Presentation</vt:lpstr>
      <vt:lpstr>Reducing inflammation is the foundation of asthma care</vt:lpstr>
      <vt:lpstr>What is a severe asthma exacerbation?</vt:lpstr>
      <vt:lpstr>Globally, 176 million asthma exacerbations occur per year1</vt:lpstr>
      <vt:lpstr>Asthma patients of all ages and severities are at risk of  an exacerbation</vt:lpstr>
      <vt:lpstr>Patients with mild asthma are at risk of exacerbations1–6</vt:lpstr>
      <vt:lpstr>Exacerbation history is associated with exacerbation frequency</vt:lpstr>
      <vt:lpstr>Two RWE studies show the risk of exacerbation exists regardless of adherence to ‘preventer’ therapy or general level of asthma control1,2</vt:lpstr>
      <vt:lpstr>Asthma is a chronic inflammatory disease; inflammation is central to exacerbations1</vt:lpstr>
      <vt:lpstr>Asthma is caused by airway inflammation; yet, the initial medication prescribed has been as-needed SABA1,2</vt:lpstr>
      <vt:lpstr>In patients with asthma, FeNO was increased in those who were steroid-naïve after inhalation of albuterol versus those treated with ICS</vt:lpstr>
      <vt:lpstr>Patients typically seek immediate symptom relief</vt:lpstr>
      <vt:lpstr>Symptom worsening drives patients to use SABA as a reliever</vt:lpstr>
      <vt:lpstr>Patients use reliever therapy over ICS</vt:lpstr>
      <vt:lpstr>SABA use and need for future acute asthma health care </vt:lpstr>
      <vt:lpstr>High SABA use per quarter is associated with increased risk of severe exacerbation in the next quarter</vt:lpstr>
      <vt:lpstr>Inappropriate SABA use associated with progression to more severe disease</vt:lpstr>
      <vt:lpstr>Budesonide demonstrates anti-inflammatory activity as early as   6 hours after a single dose</vt:lpstr>
      <vt:lpstr>Patients with asthma experience a higher onset of AEs after their first SCS prescription</vt:lpstr>
      <vt:lpstr>Adverse event risks are higher with cumulative OCS doses  in patients with asthma</vt:lpstr>
      <vt:lpstr>Unmet needs in asthma – conclusions </vt:lpstr>
      <vt:lpstr>Back-up slides</vt:lpstr>
      <vt:lpstr>Adherence to controller therapy correlates with fewer severe exacerbations </vt:lpstr>
      <vt:lpstr>PowerPoint Presentation</vt:lpstr>
      <vt:lpstr>Notes pages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Asthma Scientific Narrative: On a page</dc:title>
  <dc:creator>Norbert Feigler</dc:creator>
  <cp:keywords>16:9</cp:keywords>
  <dc:description>v1.0</dc:description>
  <cp:lastModifiedBy>Sarah Williams</cp:lastModifiedBy>
  <cp:revision>415</cp:revision>
  <cp:lastPrinted>2018-03-07T14:46:57Z</cp:lastPrinted>
  <dcterms:created xsi:type="dcterms:W3CDTF">2018-11-09T02:35:12Z</dcterms:created>
  <dcterms:modified xsi:type="dcterms:W3CDTF">2019-06-25T11:57:55Z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0x01010081E45DDAAA74DD43BE037BCE84C60B72</vt:lpwstr>
  </property>
  <property fmtid="{D5CDD505-2E9C-101B-9397-08002B2CF9AE}" pid="8" name="AuthorIds_UIVersion_1536">
    <vt:lpwstr>16</vt:lpwstr>
  </property>
  <property fmtid="{D5CDD505-2E9C-101B-9397-08002B2CF9AE}" pid="9" name="AuthorIds_UIVersion_1024">
    <vt:lpwstr>15</vt:lpwstr>
  </property>
  <property fmtid="{D5CDD505-2E9C-101B-9397-08002B2CF9AE}" pid="10" name="AuthorIds_UIVersion_512">
    <vt:lpwstr>18</vt:lpwstr>
  </property>
</Properties>
</file>